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59" r:id="rId4"/>
    <p:sldId id="271" r:id="rId5"/>
    <p:sldId id="272" r:id="rId6"/>
    <p:sldId id="273" r:id="rId7"/>
    <p:sldId id="274" r:id="rId8"/>
    <p:sldId id="275" r:id="rId9"/>
    <p:sldId id="277" r:id="rId10"/>
    <p:sldId id="278" r:id="rId11"/>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B3B2"/>
    <a:srgbClr val="6332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9609" autoAdjust="0"/>
  </p:normalViewPr>
  <p:slideViewPr>
    <p:cSldViewPr snapToGrid="0">
      <p:cViewPr varScale="1">
        <p:scale>
          <a:sx n="103" d="100"/>
          <a:sy n="103" d="100"/>
        </p:scale>
        <p:origin x="912"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52AF1C-3D53-4770-BFFF-7BC0489090E0}" type="datetimeFigureOut">
              <a:rPr lang="en-GB" smtClean="0"/>
              <a:t>04/04/2024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EEA371-B3DD-42AC-9968-6E68E3931808}" type="slidenum">
              <a:rPr lang="en-GB" smtClean="0"/>
              <a:t>‹#›</a:t>
            </a:fld>
            <a:endParaRPr lang="en-GB"/>
          </a:p>
        </p:txBody>
      </p:sp>
    </p:spTree>
    <p:extLst>
      <p:ext uri="{BB962C8B-B14F-4D97-AF65-F5344CB8AC3E}">
        <p14:creationId xmlns:p14="http://schemas.microsoft.com/office/powerpoint/2010/main" val="3829261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cs typeface="Calibri"/>
              </a:rPr>
              <a:t>Introductions.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cs typeface="Calibri"/>
              </a:rPr>
              <a:t>Welcome to the database training session for the SWEET study.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cs typeface="Calibri"/>
              </a:rPr>
              <a:t>Todays session will be a very brief overview of the database and shouldn’t be longer than 10 minutes.</a:t>
            </a:r>
          </a:p>
        </p:txBody>
      </p:sp>
      <p:sp>
        <p:nvSpPr>
          <p:cNvPr id="4" name="Slide Number Placeholder 3"/>
          <p:cNvSpPr>
            <a:spLocks noGrp="1"/>
          </p:cNvSpPr>
          <p:nvPr>
            <p:ph type="sldNum" sz="quarter" idx="5"/>
          </p:nvPr>
        </p:nvSpPr>
        <p:spPr/>
        <p:txBody>
          <a:bodyPr/>
          <a:lstStyle/>
          <a:p>
            <a:fld id="{7AEA148A-25EB-4610-884B-EE516E07C20A}" type="slidenum">
              <a:rPr lang="en-GB" smtClean="0"/>
              <a:t>1</a:t>
            </a:fld>
            <a:endParaRPr lang="en-GB"/>
          </a:p>
        </p:txBody>
      </p:sp>
    </p:spTree>
    <p:extLst>
      <p:ext uri="{BB962C8B-B14F-4D97-AF65-F5344CB8AC3E}">
        <p14:creationId xmlns:p14="http://schemas.microsoft.com/office/powerpoint/2010/main" val="6397348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cs typeface="Calibri"/>
              </a:rPr>
              <a:t>The database is relatively straight forward and the guidelines are much more in-depth than this whistle stop tour.</a:t>
            </a:r>
          </a:p>
          <a:p>
            <a:pPr marL="171450" indent="-171450">
              <a:buFont typeface="Arial" panose="020B0604020202020204" pitchFamily="34" charset="0"/>
              <a:buChar char="•"/>
            </a:pPr>
            <a:r>
              <a:rPr lang="en-US" dirty="0">
                <a:cs typeface="Calibri"/>
              </a:rPr>
              <a:t>A few tips include:</a:t>
            </a:r>
          </a:p>
          <a:p>
            <a:pPr marL="171450" indent="-171450">
              <a:buFont typeface="Arial" panose="020B0604020202020204" pitchFamily="34" charset="0"/>
              <a:buChar char="•"/>
            </a:pPr>
            <a:r>
              <a:rPr lang="en-US" dirty="0">
                <a:cs typeface="Calibri"/>
              </a:rPr>
              <a:t>All dates are in the form dd-mmm-</a:t>
            </a:r>
            <a:r>
              <a:rPr lang="en-US" dirty="0" err="1">
                <a:cs typeface="Calibri"/>
              </a:rPr>
              <a:t>yyyy</a:t>
            </a:r>
            <a:endParaRPr lang="en-US" dirty="0">
              <a:cs typeface="Calibri"/>
            </a:endParaRPr>
          </a:p>
          <a:p>
            <a:pPr marL="171450" indent="-171450">
              <a:buFont typeface="Arial" panose="020B0604020202020204" pitchFamily="34" charset="0"/>
              <a:buChar char="•"/>
            </a:pPr>
            <a:r>
              <a:rPr lang="en-US" dirty="0">
                <a:cs typeface="Calibri"/>
              </a:rPr>
              <a:t>Required field must be completed before you can save a form </a:t>
            </a:r>
          </a:p>
          <a:p>
            <a:pPr marL="171450" indent="-171450">
              <a:buFont typeface="Arial" panose="020B0604020202020204" pitchFamily="34" charset="0"/>
              <a:buChar char="•"/>
            </a:pPr>
            <a:r>
              <a:rPr lang="en-US" dirty="0">
                <a:cs typeface="Calibri"/>
              </a:rPr>
              <a:t>You must click the Save button before leaving a form or it will not be saved</a:t>
            </a:r>
          </a:p>
          <a:p>
            <a:pPr marL="171450" indent="-171450">
              <a:buFont typeface="Arial" panose="020B0604020202020204" pitchFamily="34" charset="0"/>
              <a:buChar char="•"/>
            </a:pPr>
            <a:r>
              <a:rPr lang="en-US" dirty="0">
                <a:cs typeface="Calibri"/>
              </a:rPr>
              <a:t>If a data item is unobtainable, then you can set an unobtainable flag. This is only to be used when truly unobtainable, leave blank and return to an item if the data will be available at a later date.</a:t>
            </a:r>
          </a:p>
          <a:p>
            <a:pPr marL="171450" indent="-171450">
              <a:buFont typeface="Arial" panose="020B0604020202020204" pitchFamily="34" charset="0"/>
              <a:buChar char="•"/>
            </a:pPr>
            <a:r>
              <a:rPr lang="en-US" dirty="0">
                <a:cs typeface="Calibri"/>
              </a:rPr>
              <a:t>At the end of each form there is a ‘form status’ that has to be set, choose the most appropriate option so that we are aware of the status of the form.</a:t>
            </a:r>
          </a:p>
        </p:txBody>
      </p:sp>
      <p:sp>
        <p:nvSpPr>
          <p:cNvPr id="4" name="Slide Number Placeholder 3"/>
          <p:cNvSpPr>
            <a:spLocks noGrp="1"/>
          </p:cNvSpPr>
          <p:nvPr>
            <p:ph type="sldNum" sz="quarter" idx="5"/>
          </p:nvPr>
        </p:nvSpPr>
        <p:spPr/>
        <p:txBody>
          <a:bodyPr/>
          <a:lstStyle/>
          <a:p>
            <a:fld id="{7AEA148A-25EB-4610-884B-EE516E07C20A}" type="slidenum">
              <a:rPr lang="en-GB" smtClean="0"/>
              <a:t>10</a:t>
            </a:fld>
            <a:endParaRPr lang="en-GB"/>
          </a:p>
        </p:txBody>
      </p:sp>
    </p:spTree>
    <p:extLst>
      <p:ext uri="{BB962C8B-B14F-4D97-AF65-F5344CB8AC3E}">
        <p14:creationId xmlns:p14="http://schemas.microsoft.com/office/powerpoint/2010/main" val="37734792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11</a:t>
            </a:fld>
            <a:endParaRPr lang="en-GB"/>
          </a:p>
        </p:txBody>
      </p:sp>
    </p:spTree>
    <p:extLst>
      <p:ext uri="{BB962C8B-B14F-4D97-AF65-F5344CB8AC3E}">
        <p14:creationId xmlns:p14="http://schemas.microsoft.com/office/powerpoint/2010/main" val="1323620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2</a:t>
            </a:fld>
            <a:endParaRPr lang="en-GB"/>
          </a:p>
        </p:txBody>
      </p:sp>
    </p:spTree>
    <p:extLst>
      <p:ext uri="{BB962C8B-B14F-4D97-AF65-F5344CB8AC3E}">
        <p14:creationId xmlns:p14="http://schemas.microsoft.com/office/powerpoint/2010/main" val="1988324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cs typeface="Calibri"/>
              </a:rPr>
              <a:t>The Clinical Data Management System is the official name for the trial database. </a:t>
            </a:r>
          </a:p>
          <a:p>
            <a:pPr marL="171450" indent="-171450">
              <a:buFont typeface="Arial" panose="020B0604020202020204" pitchFamily="34" charset="0"/>
              <a:buChar char="•"/>
            </a:pPr>
            <a:r>
              <a:rPr lang="en-US" dirty="0">
                <a:cs typeface="Calibri"/>
              </a:rPr>
              <a:t>Comprehensive guidelines can be found in folder 9 of your ISF. </a:t>
            </a:r>
          </a:p>
          <a:p>
            <a:pPr marL="171450" indent="-171450">
              <a:buFont typeface="Arial" panose="020B0604020202020204" pitchFamily="34" charset="0"/>
              <a:buChar char="•"/>
            </a:pPr>
            <a:r>
              <a:rPr lang="en-US" dirty="0">
                <a:cs typeface="Calibri"/>
              </a:rPr>
              <a:t>This presentation covers the main sections in these guidelines.</a:t>
            </a:r>
          </a:p>
          <a:p>
            <a:pPr marL="171450" indent="-171450">
              <a:buFont typeface="Arial" panose="020B0604020202020204" pitchFamily="34" charset="0"/>
              <a:buChar char="•"/>
            </a:pPr>
            <a:r>
              <a:rPr lang="en-US" dirty="0">
                <a:cs typeface="Calibri"/>
              </a:rPr>
              <a:t>If you have worked on a Warwick Clinical Trials Unit trial previously, the database will look and function in the same way.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cs typeface="Calibri"/>
              </a:rPr>
              <a:t>You can access the database by the URL on screen.  </a:t>
            </a:r>
          </a:p>
          <a:p>
            <a:pPr marL="171450" indent="-171450">
              <a:buFont typeface="Arial" panose="020B0604020202020204" pitchFamily="34" charset="0"/>
              <a:buChar char="•"/>
            </a:pPr>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3</a:t>
            </a:fld>
            <a:endParaRPr lang="en-GB"/>
          </a:p>
        </p:txBody>
      </p:sp>
    </p:spTree>
    <p:extLst>
      <p:ext uri="{BB962C8B-B14F-4D97-AF65-F5344CB8AC3E}">
        <p14:creationId xmlns:p14="http://schemas.microsoft.com/office/powerpoint/2010/main" val="1988324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cs typeface="Calibri"/>
              </a:rPr>
              <a:t>The database is compatible with google chrome and Microsoft edge browsers.</a:t>
            </a:r>
          </a:p>
          <a:p>
            <a:pPr marL="171450" indent="-171450">
              <a:buFont typeface="Arial" panose="020B0604020202020204" pitchFamily="34" charset="0"/>
              <a:buChar char="•"/>
            </a:pPr>
            <a:r>
              <a:rPr lang="en-US" dirty="0">
                <a:cs typeface="Calibri"/>
              </a:rPr>
              <a:t>Once we have received your delegation log, we will arrange your access and you will be provided with a username and temporary password. </a:t>
            </a:r>
          </a:p>
          <a:p>
            <a:pPr marL="171450" indent="-171450">
              <a:buFont typeface="Arial" panose="020B0604020202020204" pitchFamily="34" charset="0"/>
              <a:buChar char="•"/>
            </a:pPr>
            <a:r>
              <a:rPr lang="en-US" dirty="0">
                <a:cs typeface="Calibri"/>
              </a:rPr>
              <a:t>The first time you log in you will be prompted to change the temporary password to your preferred password. </a:t>
            </a:r>
          </a:p>
          <a:p>
            <a:pPr marL="171450" indent="-171450">
              <a:buFont typeface="Arial" panose="020B0604020202020204" pitchFamily="34" charset="0"/>
              <a:buChar char="•"/>
            </a:pPr>
            <a:r>
              <a:rPr lang="en-US" dirty="0">
                <a:cs typeface="Calibri"/>
              </a:rPr>
              <a:t>There is a Forgotten password link if you need it.</a:t>
            </a:r>
          </a:p>
          <a:p>
            <a:pPr marL="171450" indent="-171450">
              <a:buFont typeface="Arial" panose="020B0604020202020204" pitchFamily="34" charset="0"/>
              <a:buChar char="•"/>
            </a:pPr>
            <a:r>
              <a:rPr lang="en-US" dirty="0">
                <a:cs typeface="Calibri"/>
              </a:rPr>
              <a:t>If you do get locked out for any reason, please get in touch and we can restore your access.</a:t>
            </a:r>
          </a:p>
        </p:txBody>
      </p:sp>
      <p:sp>
        <p:nvSpPr>
          <p:cNvPr id="4" name="Slide Number Placeholder 3"/>
          <p:cNvSpPr>
            <a:spLocks noGrp="1"/>
          </p:cNvSpPr>
          <p:nvPr>
            <p:ph type="sldNum" sz="quarter" idx="5"/>
          </p:nvPr>
        </p:nvSpPr>
        <p:spPr/>
        <p:txBody>
          <a:bodyPr/>
          <a:lstStyle/>
          <a:p>
            <a:fld id="{7AEA148A-25EB-4610-884B-EE516E07C20A}" type="slidenum">
              <a:rPr lang="en-GB" smtClean="0"/>
              <a:t>4</a:t>
            </a:fld>
            <a:endParaRPr lang="en-GB"/>
          </a:p>
        </p:txBody>
      </p:sp>
    </p:spTree>
    <p:extLst>
      <p:ext uri="{BB962C8B-B14F-4D97-AF65-F5344CB8AC3E}">
        <p14:creationId xmlns:p14="http://schemas.microsoft.com/office/powerpoint/2010/main" val="4082300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cs typeface="Calibri"/>
              </a:rPr>
              <a:t>As you will know from your SIV the SWEET study uses a register then randomize process of recruitment. </a:t>
            </a:r>
          </a:p>
          <a:p>
            <a:pPr marL="171450" indent="-171450">
              <a:buFont typeface="Arial" panose="020B0604020202020204" pitchFamily="34" charset="0"/>
              <a:buChar char="•"/>
            </a:pPr>
            <a:r>
              <a:rPr lang="en-US" dirty="0">
                <a:cs typeface="Calibri"/>
              </a:rPr>
              <a:t>In order to register a participant, select the recruitment tab circled in red. </a:t>
            </a:r>
          </a:p>
          <a:p>
            <a:pPr marL="171450" indent="-171450">
              <a:buFont typeface="Arial" panose="020B0604020202020204" pitchFamily="34" charset="0"/>
              <a:buChar char="•"/>
            </a:pPr>
            <a:r>
              <a:rPr lang="en-US" dirty="0">
                <a:cs typeface="Calibri"/>
              </a:rPr>
              <a:t>On the recruitment wizard page then select the ‘go’ button next the registration. </a:t>
            </a:r>
          </a:p>
          <a:p>
            <a:pPr marL="171450" indent="-171450">
              <a:buFont typeface="Arial" panose="020B0604020202020204" pitchFamily="34" charset="0"/>
              <a:buChar char="•"/>
            </a:pPr>
            <a:r>
              <a:rPr lang="en-US" dirty="0">
                <a:cs typeface="Calibri"/>
              </a:rPr>
              <a:t>You can either start a new registration or resume a patient if already started. </a:t>
            </a:r>
          </a:p>
          <a:p>
            <a:pPr marL="171450" indent="-171450">
              <a:buFont typeface="Arial" panose="020B0604020202020204" pitchFamily="34" charset="0"/>
              <a:buChar char="•"/>
            </a:pPr>
            <a:r>
              <a:rPr lang="en-US" dirty="0">
                <a:cs typeface="Calibri"/>
              </a:rPr>
              <a:t>Fill in all the on-screen questions.</a:t>
            </a:r>
          </a:p>
          <a:p>
            <a:pPr marL="171450" indent="-171450">
              <a:buFont typeface="Arial" panose="020B0604020202020204" pitchFamily="34" charset="0"/>
              <a:buChar char="•"/>
            </a:pPr>
            <a:r>
              <a:rPr lang="en-US" dirty="0">
                <a:cs typeface="Calibri"/>
              </a:rPr>
              <a:t>Along the bottom of the screen there are ‘cancel’, ‘previous’ &amp; ‘next’ buttons to navigate through the pages.</a:t>
            </a:r>
          </a:p>
          <a:p>
            <a:pPr marL="171450" indent="-171450">
              <a:buFont typeface="Arial" panose="020B0604020202020204" pitchFamily="34" charset="0"/>
              <a:buChar char="•"/>
            </a:pPr>
            <a:r>
              <a:rPr lang="en-US" dirty="0">
                <a:cs typeface="Calibri"/>
              </a:rPr>
              <a:t>Upon completion of the questions the database will ask you to confirm all the provided information is accurate.</a:t>
            </a:r>
          </a:p>
          <a:p>
            <a:pPr marL="171450" indent="-171450">
              <a:buFont typeface="Arial" panose="020B0604020202020204" pitchFamily="34" charset="0"/>
              <a:buChar char="•"/>
            </a:pPr>
            <a:r>
              <a:rPr lang="en-US" dirty="0">
                <a:cs typeface="Calibri"/>
              </a:rPr>
              <a:t>Then following confirmation your participant will be registered and will be allocated their TNO. </a:t>
            </a:r>
          </a:p>
          <a:p>
            <a:pPr marL="171450" indent="-171450">
              <a:buFont typeface="Arial" panose="020B0604020202020204" pitchFamily="34" charset="0"/>
              <a:buChar char="•"/>
            </a:pPr>
            <a:r>
              <a:rPr lang="en-US" dirty="0">
                <a:cs typeface="Calibri"/>
              </a:rPr>
              <a:t>After successful registration you can then go onto complete the baseline pre-</a:t>
            </a:r>
            <a:r>
              <a:rPr lang="en-US" dirty="0" err="1">
                <a:cs typeface="Calibri"/>
              </a:rPr>
              <a:t>randomisation</a:t>
            </a:r>
            <a:r>
              <a:rPr lang="en-US" dirty="0">
                <a:cs typeface="Calibri"/>
              </a:rPr>
              <a:t> pack. </a:t>
            </a:r>
          </a:p>
        </p:txBody>
      </p:sp>
      <p:sp>
        <p:nvSpPr>
          <p:cNvPr id="4" name="Slide Number Placeholder 3"/>
          <p:cNvSpPr>
            <a:spLocks noGrp="1"/>
          </p:cNvSpPr>
          <p:nvPr>
            <p:ph type="sldNum" sz="quarter" idx="5"/>
          </p:nvPr>
        </p:nvSpPr>
        <p:spPr/>
        <p:txBody>
          <a:bodyPr/>
          <a:lstStyle/>
          <a:p>
            <a:fld id="{7AEA148A-25EB-4610-884B-EE516E07C20A}" type="slidenum">
              <a:rPr lang="en-GB" smtClean="0"/>
              <a:t>5</a:t>
            </a:fld>
            <a:endParaRPr lang="en-GB"/>
          </a:p>
        </p:txBody>
      </p:sp>
    </p:spTree>
    <p:extLst>
      <p:ext uri="{BB962C8B-B14F-4D97-AF65-F5344CB8AC3E}">
        <p14:creationId xmlns:p14="http://schemas.microsoft.com/office/powerpoint/2010/main" val="4176450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cs typeface="Calibri"/>
              </a:rPr>
              <a:t>Once the participant has completed their baseline questionnaire then they can go on to be </a:t>
            </a:r>
            <a:r>
              <a:rPr lang="en-US" dirty="0" err="1">
                <a:cs typeface="Calibri"/>
              </a:rPr>
              <a:t>randomised</a:t>
            </a:r>
            <a:r>
              <a:rPr lang="en-US" dirty="0">
                <a:cs typeface="Calibri"/>
              </a:rPr>
              <a:t>.</a:t>
            </a:r>
          </a:p>
          <a:p>
            <a:pPr marL="171450" indent="-171450">
              <a:buFont typeface="Arial" panose="020B0604020202020204" pitchFamily="34" charset="0"/>
              <a:buChar char="•"/>
            </a:pPr>
            <a:r>
              <a:rPr lang="en-US" dirty="0" err="1">
                <a:cs typeface="Calibri"/>
              </a:rPr>
              <a:t>Randomisation</a:t>
            </a:r>
            <a:r>
              <a:rPr lang="en-US" dirty="0">
                <a:cs typeface="Calibri"/>
              </a:rPr>
              <a:t> is similar to the registration process via the recruitment tab.</a:t>
            </a:r>
          </a:p>
          <a:p>
            <a:pPr marL="171450" indent="-171450">
              <a:buFont typeface="Arial" panose="020B0604020202020204" pitchFamily="34" charset="0"/>
              <a:buChar char="•"/>
            </a:pPr>
            <a:r>
              <a:rPr lang="en-US" dirty="0">
                <a:cs typeface="Calibri"/>
              </a:rPr>
              <a:t>Select the ‘Go’ button next to randomization.</a:t>
            </a:r>
          </a:p>
          <a:p>
            <a:pPr marL="171450" indent="-171450">
              <a:buFont typeface="Arial" panose="020B0604020202020204" pitchFamily="34" charset="0"/>
              <a:buChar char="•"/>
            </a:pPr>
            <a:r>
              <a:rPr lang="en-US" dirty="0">
                <a:cs typeface="Calibri"/>
              </a:rPr>
              <a:t>A list of all registered patients at your site will then appear. </a:t>
            </a:r>
          </a:p>
          <a:p>
            <a:pPr marL="171450" indent="-171450">
              <a:buFont typeface="Arial" panose="020B0604020202020204" pitchFamily="34" charset="0"/>
              <a:buChar char="•"/>
            </a:pPr>
            <a:r>
              <a:rPr lang="en-US" dirty="0">
                <a:cs typeface="Calibri"/>
              </a:rPr>
              <a:t>Select the appropriate TNO, then click ‘Resume Selected Patient’</a:t>
            </a:r>
          </a:p>
          <a:p>
            <a:pPr marL="171450" indent="-171450">
              <a:buFont typeface="Arial" panose="020B0604020202020204" pitchFamily="34" charset="0"/>
              <a:buChar char="•"/>
            </a:pPr>
            <a:r>
              <a:rPr lang="en-US" dirty="0">
                <a:cs typeface="Calibri"/>
              </a:rPr>
              <a:t>As before you will be asked to enter the appropriate data, using the next button to navigate through. </a:t>
            </a:r>
          </a:p>
          <a:p>
            <a:pPr marL="171450" indent="-171450">
              <a:buFont typeface="Arial" panose="020B0604020202020204" pitchFamily="34" charset="0"/>
              <a:buChar char="•"/>
            </a:pPr>
            <a:r>
              <a:rPr lang="en-US" dirty="0">
                <a:cs typeface="Calibri"/>
              </a:rPr>
              <a:t>Upon completion the database will ask you to confirm all the provided information is accurate.</a:t>
            </a:r>
          </a:p>
          <a:p>
            <a:pPr marL="171450" indent="-171450">
              <a:buFont typeface="Arial" panose="020B0604020202020204" pitchFamily="34" charset="0"/>
              <a:buChar char="•"/>
            </a:pPr>
            <a:r>
              <a:rPr lang="en-US" dirty="0">
                <a:cs typeface="Calibri"/>
              </a:rPr>
              <a:t>Then following confirmation your participant will be randomized and you will receive their treatment allocation. </a:t>
            </a:r>
          </a:p>
          <a:p>
            <a:pPr marL="171450" indent="-171450">
              <a:buFont typeface="Arial" panose="020B0604020202020204" pitchFamily="34" charset="0"/>
              <a:buChar char="•"/>
            </a:pPr>
            <a:r>
              <a:rPr lang="en-US" dirty="0">
                <a:cs typeface="Calibri"/>
              </a:rPr>
              <a:t>An automated email will also be distributed to your team. </a:t>
            </a:r>
          </a:p>
          <a:p>
            <a:pPr marL="171450" indent="-171450">
              <a:buFont typeface="Arial" panose="020B0604020202020204" pitchFamily="34" charset="0"/>
              <a:buChar char="•"/>
            </a:pPr>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6</a:t>
            </a:fld>
            <a:endParaRPr lang="en-GB"/>
          </a:p>
        </p:txBody>
      </p:sp>
    </p:spTree>
    <p:extLst>
      <p:ext uri="{BB962C8B-B14F-4D97-AF65-F5344CB8AC3E}">
        <p14:creationId xmlns:p14="http://schemas.microsoft.com/office/powerpoint/2010/main" val="941659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cs typeface="Calibri"/>
              </a:rPr>
              <a:t>To view/enter &amp; edit your data you can do this via the data management tab.</a:t>
            </a:r>
          </a:p>
          <a:p>
            <a:pPr marL="171450" indent="-171450">
              <a:buFont typeface="Arial" panose="020B0604020202020204" pitchFamily="34" charset="0"/>
              <a:buChar char="•"/>
            </a:pPr>
            <a:r>
              <a:rPr lang="en-US" dirty="0">
                <a:cs typeface="Calibri"/>
              </a:rPr>
              <a:t>There are 3 different views found under this tab:</a:t>
            </a:r>
          </a:p>
          <a:p>
            <a:pPr marL="228600" indent="-228600">
              <a:buFont typeface="+mj-lt"/>
              <a:buAutoNum type="arabicPeriod"/>
            </a:pPr>
            <a:r>
              <a:rPr lang="en-US" dirty="0">
                <a:cs typeface="Calibri"/>
              </a:rPr>
              <a:t>Participant Manager:  will show you a list of all your participants and an ‘at a glance’ view of their form statues.</a:t>
            </a:r>
          </a:p>
          <a:p>
            <a:pPr marL="228600" indent="-228600">
              <a:buFont typeface="+mj-lt"/>
              <a:buAutoNum type="arabicPeriod"/>
            </a:pPr>
            <a:r>
              <a:rPr lang="en-US" dirty="0">
                <a:cs typeface="Calibri"/>
              </a:rPr>
              <a:t>Form Manager: will show you a list of all forms for your participants and their completion status. </a:t>
            </a:r>
          </a:p>
          <a:p>
            <a:pPr marL="228600" indent="-228600">
              <a:buFont typeface="+mj-lt"/>
              <a:buAutoNum type="arabicPeriod"/>
            </a:pPr>
            <a:r>
              <a:rPr lang="en-US" dirty="0">
                <a:cs typeface="Calibri"/>
              </a:rPr>
              <a:t>Query Manager: will show you all data items with a query attached.</a:t>
            </a:r>
          </a:p>
          <a:p>
            <a:pPr marL="171450" indent="-171450">
              <a:buFont typeface="Arial" panose="020B0604020202020204" pitchFamily="34" charset="0"/>
              <a:buChar char="•"/>
            </a:pPr>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7</a:t>
            </a:fld>
            <a:endParaRPr lang="en-GB"/>
          </a:p>
        </p:txBody>
      </p:sp>
    </p:spTree>
    <p:extLst>
      <p:ext uri="{BB962C8B-B14F-4D97-AF65-F5344CB8AC3E}">
        <p14:creationId xmlns:p14="http://schemas.microsoft.com/office/powerpoint/2010/main" val="2177565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cs typeface="Calibri"/>
              </a:rPr>
              <a:t>Under the data management tab you will find the participant manager. </a:t>
            </a:r>
          </a:p>
          <a:p>
            <a:pPr marL="171450" indent="-171450">
              <a:buFont typeface="Arial" panose="020B0604020202020204" pitchFamily="34" charset="0"/>
              <a:buChar char="•"/>
            </a:pPr>
            <a:r>
              <a:rPr lang="en-US" dirty="0">
                <a:cs typeface="Calibri"/>
              </a:rPr>
              <a:t>This is the simplest way to navigate to a participants details/CRFs.</a:t>
            </a:r>
          </a:p>
          <a:p>
            <a:pPr marL="171450" indent="-171450">
              <a:buFont typeface="Arial" panose="020B0604020202020204" pitchFamily="34" charset="0"/>
              <a:buChar char="•"/>
            </a:pPr>
            <a:r>
              <a:rPr lang="en-US" dirty="0">
                <a:cs typeface="Calibri"/>
              </a:rPr>
              <a:t>There will be a list of all your participants.</a:t>
            </a:r>
          </a:p>
          <a:p>
            <a:pPr marL="171450" indent="-171450">
              <a:buFont typeface="Arial" panose="020B0604020202020204" pitchFamily="34" charset="0"/>
              <a:buChar char="•"/>
            </a:pPr>
            <a:r>
              <a:rPr lang="en-US" dirty="0">
                <a:cs typeface="Calibri"/>
              </a:rPr>
              <a:t>Click on ‘view forms’ next to the listed TNO to view/enter or edit their forms. </a:t>
            </a:r>
          </a:p>
          <a:p>
            <a:pPr marL="171450" indent="-171450">
              <a:buFont typeface="Arial" panose="020B0604020202020204" pitchFamily="34" charset="0"/>
              <a:buChar char="•"/>
            </a:pPr>
            <a:r>
              <a:rPr lang="en-US" dirty="0">
                <a:cs typeface="Calibri"/>
              </a:rPr>
              <a:t>Once in a participant forms, the grey panel on the left lists all the form types.   </a:t>
            </a:r>
          </a:p>
          <a:p>
            <a:pPr marL="171450" indent="-171450">
              <a:buFont typeface="Arial" panose="020B0604020202020204" pitchFamily="34" charset="0"/>
              <a:buChar char="•"/>
            </a:pPr>
            <a:r>
              <a:rPr lang="en-US" dirty="0">
                <a:cs typeface="Calibri"/>
              </a:rPr>
              <a:t>When you then click on one of these, they will appear on the right hand side of the screen. </a:t>
            </a:r>
          </a:p>
          <a:p>
            <a:pPr marL="171450" indent="-171450">
              <a:buFont typeface="Arial" panose="020B0604020202020204" pitchFamily="34" charset="0"/>
              <a:buChar char="•"/>
            </a:pPr>
            <a:r>
              <a:rPr lang="en-US" dirty="0">
                <a:cs typeface="Calibri"/>
              </a:rPr>
              <a:t>On the right hand side you will see a summary of the forms, the options for this form and the ability to view the form (from where you can enter/edit data).</a:t>
            </a:r>
          </a:p>
          <a:p>
            <a:pPr marL="171450" indent="-171450">
              <a:buFont typeface="Arial" panose="020B0604020202020204" pitchFamily="34" charset="0"/>
              <a:buChar char="•"/>
            </a:pPr>
            <a:r>
              <a:rPr lang="en-US" dirty="0">
                <a:cs typeface="Calibri"/>
              </a:rPr>
              <a:t>For unscheduled ad-hoc forms – there will be an option to start a new form when required on the right hand side.</a:t>
            </a:r>
          </a:p>
          <a:p>
            <a:pPr marL="171450" indent="-171450">
              <a:buFont typeface="Arial" panose="020B0604020202020204" pitchFamily="34" charset="0"/>
              <a:buChar char="•"/>
            </a:pPr>
            <a:endParaRPr lang="en-US" dirty="0">
              <a:cs typeface="Calibri"/>
            </a:endParaRPr>
          </a:p>
        </p:txBody>
      </p:sp>
      <p:sp>
        <p:nvSpPr>
          <p:cNvPr id="4" name="Slide Number Placeholder 3"/>
          <p:cNvSpPr>
            <a:spLocks noGrp="1"/>
          </p:cNvSpPr>
          <p:nvPr>
            <p:ph type="sldNum" sz="quarter" idx="5"/>
          </p:nvPr>
        </p:nvSpPr>
        <p:spPr/>
        <p:txBody>
          <a:bodyPr/>
          <a:lstStyle/>
          <a:p>
            <a:fld id="{7AEA148A-25EB-4610-884B-EE516E07C20A}" type="slidenum">
              <a:rPr lang="en-GB" smtClean="0"/>
              <a:t>8</a:t>
            </a:fld>
            <a:endParaRPr lang="en-GB"/>
          </a:p>
        </p:txBody>
      </p:sp>
    </p:spTree>
    <p:extLst>
      <p:ext uri="{BB962C8B-B14F-4D97-AF65-F5344CB8AC3E}">
        <p14:creationId xmlns:p14="http://schemas.microsoft.com/office/powerpoint/2010/main" val="3306734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cs typeface="Calibri"/>
              </a:rPr>
              <a:t>Queries will be raised by us at the WCTU, we will send email prompts if queries have been raised for your site. </a:t>
            </a:r>
          </a:p>
          <a:p>
            <a:pPr marL="171450" indent="-171450">
              <a:buFont typeface="Arial" panose="020B0604020202020204" pitchFamily="34" charset="0"/>
              <a:buChar char="•"/>
            </a:pPr>
            <a:r>
              <a:rPr lang="en-US" dirty="0">
                <a:cs typeface="Calibri"/>
              </a:rPr>
              <a:t>The red/pink question mark indicates a query on a data item, you can view the query by clicking the three dots next to the question mark. </a:t>
            </a:r>
          </a:p>
          <a:p>
            <a:pPr marL="171450" indent="-171450">
              <a:buFont typeface="Arial" panose="020B0604020202020204" pitchFamily="34" charset="0"/>
              <a:buChar char="•"/>
            </a:pPr>
            <a:r>
              <a:rPr lang="en-US" dirty="0">
                <a:cs typeface="Calibri"/>
              </a:rPr>
              <a:t>If a whole form has a query, this will be indicated in the data summary when you view a participants forms. </a:t>
            </a:r>
          </a:p>
          <a:p>
            <a:pPr marL="171450" indent="-171450">
              <a:buFont typeface="Arial" panose="020B0604020202020204" pitchFamily="34" charset="0"/>
              <a:buChar char="•"/>
            </a:pPr>
            <a:r>
              <a:rPr lang="en-US" dirty="0">
                <a:cs typeface="Calibri"/>
              </a:rPr>
              <a:t>The easiest way to see queries is via the Query Manager, found under the data management tab.</a:t>
            </a:r>
          </a:p>
          <a:p>
            <a:pPr marL="171450" indent="-171450">
              <a:buFont typeface="Arial" panose="020B0604020202020204" pitchFamily="34" charset="0"/>
              <a:buChar char="•"/>
            </a:pPr>
            <a:r>
              <a:rPr lang="en-US" dirty="0">
                <a:cs typeface="Calibri"/>
              </a:rPr>
              <a:t>The query manager will list all queries raised for your site.</a:t>
            </a:r>
          </a:p>
          <a:p>
            <a:pPr marL="171450" indent="-171450">
              <a:buFont typeface="Arial" panose="020B0604020202020204" pitchFamily="34" charset="0"/>
              <a:buChar char="•"/>
            </a:pPr>
            <a:r>
              <a:rPr lang="en-US" dirty="0">
                <a:cs typeface="Calibri"/>
              </a:rPr>
              <a:t>There is a traffic light system, you will need to address any queries are ‘Red’. </a:t>
            </a:r>
          </a:p>
          <a:p>
            <a:pPr marL="171450" indent="-171450">
              <a:buFont typeface="Arial" panose="020B0604020202020204" pitchFamily="34" charset="0"/>
              <a:buChar char="•"/>
            </a:pPr>
            <a:r>
              <a:rPr lang="en-US" dirty="0">
                <a:cs typeface="Calibri"/>
              </a:rPr>
              <a:t>Once addressed these will then be orange for us here at the </a:t>
            </a:r>
            <a:r>
              <a:rPr lang="en-US" dirty="0" err="1">
                <a:cs typeface="Calibri"/>
              </a:rPr>
              <a:t>ctu</a:t>
            </a:r>
            <a:r>
              <a:rPr lang="en-US" dirty="0">
                <a:cs typeface="Calibri"/>
              </a:rPr>
              <a:t> to review. We will then either confirm as resolved and change the state to green or re-query these and turn back to red.</a:t>
            </a:r>
          </a:p>
        </p:txBody>
      </p:sp>
      <p:sp>
        <p:nvSpPr>
          <p:cNvPr id="4" name="Slide Number Placeholder 3"/>
          <p:cNvSpPr>
            <a:spLocks noGrp="1"/>
          </p:cNvSpPr>
          <p:nvPr>
            <p:ph type="sldNum" sz="quarter" idx="5"/>
          </p:nvPr>
        </p:nvSpPr>
        <p:spPr/>
        <p:txBody>
          <a:bodyPr/>
          <a:lstStyle/>
          <a:p>
            <a:fld id="{7AEA148A-25EB-4610-884B-EE516E07C20A}" type="slidenum">
              <a:rPr lang="en-GB" smtClean="0"/>
              <a:t>9</a:t>
            </a:fld>
            <a:endParaRPr lang="en-GB"/>
          </a:p>
        </p:txBody>
      </p:sp>
    </p:spTree>
    <p:extLst>
      <p:ext uri="{BB962C8B-B14F-4D97-AF65-F5344CB8AC3E}">
        <p14:creationId xmlns:p14="http://schemas.microsoft.com/office/powerpoint/2010/main" val="3267521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719E5-DB75-172F-376E-B1F760BEC5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BAA14A9-2AA4-51F4-62CE-D68E4EB4E7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57A3E5D-8CE2-737A-D7EC-B59AD29CEDFA}"/>
              </a:ext>
            </a:extLst>
          </p:cNvPr>
          <p:cNvSpPr>
            <a:spLocks noGrp="1"/>
          </p:cNvSpPr>
          <p:nvPr>
            <p:ph type="dt" sz="half" idx="10"/>
          </p:nvPr>
        </p:nvSpPr>
        <p:spPr/>
        <p:txBody>
          <a:bodyPr/>
          <a:lstStyle/>
          <a:p>
            <a:fld id="{02D89A7B-4A73-48FB-8C01-7AFA35695B5B}" type="datetimeFigureOut">
              <a:rPr lang="en-GB" smtClean="0"/>
              <a:t>04/04/2024</a:t>
            </a:fld>
            <a:endParaRPr lang="en-GB"/>
          </a:p>
        </p:txBody>
      </p:sp>
      <p:sp>
        <p:nvSpPr>
          <p:cNvPr id="5" name="Footer Placeholder 4">
            <a:extLst>
              <a:ext uri="{FF2B5EF4-FFF2-40B4-BE49-F238E27FC236}">
                <a16:creationId xmlns:a16="http://schemas.microsoft.com/office/drawing/2014/main" id="{8D9B86C4-F0DB-B4BE-86DE-9AE7420366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2FABB2-599B-E741-E613-58E863813809}"/>
              </a:ext>
            </a:extLst>
          </p:cNvPr>
          <p:cNvSpPr>
            <a:spLocks noGrp="1"/>
          </p:cNvSpPr>
          <p:nvPr>
            <p:ph type="sldNum" sz="quarter" idx="12"/>
          </p:nvPr>
        </p:nvSpPr>
        <p:spPr/>
        <p:txBody>
          <a:bodyPr/>
          <a:lstStyle/>
          <a:p>
            <a:fld id="{56B9F0F9-BFE8-405D-8326-78F013F70B0F}" type="slidenum">
              <a:rPr lang="en-GB" smtClean="0"/>
              <a:t>‹#›</a:t>
            </a:fld>
            <a:endParaRPr lang="en-GB"/>
          </a:p>
        </p:txBody>
      </p:sp>
    </p:spTree>
    <p:extLst>
      <p:ext uri="{BB962C8B-B14F-4D97-AF65-F5344CB8AC3E}">
        <p14:creationId xmlns:p14="http://schemas.microsoft.com/office/powerpoint/2010/main" val="3638684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EE4DD-A7CC-571E-7662-BA69EF1D0EA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BE62695-AB86-666E-57BD-C29ACFBCCEF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291CE1-5076-EAFC-53F6-43BFE121195D}"/>
              </a:ext>
            </a:extLst>
          </p:cNvPr>
          <p:cNvSpPr>
            <a:spLocks noGrp="1"/>
          </p:cNvSpPr>
          <p:nvPr>
            <p:ph type="dt" sz="half" idx="10"/>
          </p:nvPr>
        </p:nvSpPr>
        <p:spPr/>
        <p:txBody>
          <a:bodyPr/>
          <a:lstStyle/>
          <a:p>
            <a:fld id="{02D89A7B-4A73-48FB-8C01-7AFA35695B5B}" type="datetimeFigureOut">
              <a:rPr lang="en-GB" smtClean="0"/>
              <a:t>04/04/2024</a:t>
            </a:fld>
            <a:endParaRPr lang="en-GB"/>
          </a:p>
        </p:txBody>
      </p:sp>
      <p:sp>
        <p:nvSpPr>
          <p:cNvPr id="5" name="Footer Placeholder 4">
            <a:extLst>
              <a:ext uri="{FF2B5EF4-FFF2-40B4-BE49-F238E27FC236}">
                <a16:creationId xmlns:a16="http://schemas.microsoft.com/office/drawing/2014/main" id="{425E71F3-998E-DD7C-0AFA-160C1602B4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6A27CE8-5F90-B5DC-77A0-928CECFFB372}"/>
              </a:ext>
            </a:extLst>
          </p:cNvPr>
          <p:cNvSpPr>
            <a:spLocks noGrp="1"/>
          </p:cNvSpPr>
          <p:nvPr>
            <p:ph type="sldNum" sz="quarter" idx="12"/>
          </p:nvPr>
        </p:nvSpPr>
        <p:spPr/>
        <p:txBody>
          <a:bodyPr/>
          <a:lstStyle/>
          <a:p>
            <a:fld id="{56B9F0F9-BFE8-405D-8326-78F013F70B0F}" type="slidenum">
              <a:rPr lang="en-GB" smtClean="0"/>
              <a:t>‹#›</a:t>
            </a:fld>
            <a:endParaRPr lang="en-GB"/>
          </a:p>
        </p:txBody>
      </p:sp>
    </p:spTree>
    <p:extLst>
      <p:ext uri="{BB962C8B-B14F-4D97-AF65-F5344CB8AC3E}">
        <p14:creationId xmlns:p14="http://schemas.microsoft.com/office/powerpoint/2010/main" val="2840686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B0E2046-172D-9C3D-8D13-A2FE5E9D41D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5C378C-FC13-ACB6-FA65-249A5312DE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B19A0C-5E61-F357-D053-369BB610D938}"/>
              </a:ext>
            </a:extLst>
          </p:cNvPr>
          <p:cNvSpPr>
            <a:spLocks noGrp="1"/>
          </p:cNvSpPr>
          <p:nvPr>
            <p:ph type="dt" sz="half" idx="10"/>
          </p:nvPr>
        </p:nvSpPr>
        <p:spPr/>
        <p:txBody>
          <a:bodyPr/>
          <a:lstStyle/>
          <a:p>
            <a:fld id="{02D89A7B-4A73-48FB-8C01-7AFA35695B5B}" type="datetimeFigureOut">
              <a:rPr lang="en-GB" smtClean="0"/>
              <a:t>04/04/2024</a:t>
            </a:fld>
            <a:endParaRPr lang="en-GB"/>
          </a:p>
        </p:txBody>
      </p:sp>
      <p:sp>
        <p:nvSpPr>
          <p:cNvPr id="5" name="Footer Placeholder 4">
            <a:extLst>
              <a:ext uri="{FF2B5EF4-FFF2-40B4-BE49-F238E27FC236}">
                <a16:creationId xmlns:a16="http://schemas.microsoft.com/office/drawing/2014/main" id="{ABEDE2C1-FC60-76D8-5D86-006F2B749D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A24F90-B7F7-FD59-CADF-0EEBCC87425C}"/>
              </a:ext>
            </a:extLst>
          </p:cNvPr>
          <p:cNvSpPr>
            <a:spLocks noGrp="1"/>
          </p:cNvSpPr>
          <p:nvPr>
            <p:ph type="sldNum" sz="quarter" idx="12"/>
          </p:nvPr>
        </p:nvSpPr>
        <p:spPr/>
        <p:txBody>
          <a:bodyPr/>
          <a:lstStyle/>
          <a:p>
            <a:fld id="{56B9F0F9-BFE8-405D-8326-78F013F70B0F}" type="slidenum">
              <a:rPr lang="en-GB" smtClean="0"/>
              <a:t>‹#›</a:t>
            </a:fld>
            <a:endParaRPr lang="en-GB"/>
          </a:p>
        </p:txBody>
      </p:sp>
    </p:spTree>
    <p:extLst>
      <p:ext uri="{BB962C8B-B14F-4D97-AF65-F5344CB8AC3E}">
        <p14:creationId xmlns:p14="http://schemas.microsoft.com/office/powerpoint/2010/main" val="4281344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3" y="-89728"/>
            <a:ext cx="12485589" cy="1931285"/>
          </a:xfrm>
          <a:prstGeom prst="rect">
            <a:avLst/>
          </a:prstGeom>
        </p:spPr>
      </p:pic>
      <p:sp>
        <p:nvSpPr>
          <p:cNvPr id="6" name="Text Placeholder 3"/>
          <p:cNvSpPr>
            <a:spLocks noGrp="1"/>
          </p:cNvSpPr>
          <p:nvPr>
            <p:ph type="body" sz="quarter" idx="4294967295"/>
          </p:nvPr>
        </p:nvSpPr>
        <p:spPr>
          <a:xfrm>
            <a:off x="1178989" y="2351436"/>
            <a:ext cx="8147119" cy="3665541"/>
          </a:xfrm>
          <a:prstGeom prst="rect">
            <a:avLst/>
          </a:prstGeom>
        </p:spPr>
        <p:txBody>
          <a:bodyPr/>
          <a:lstStyle/>
          <a:p>
            <a:pPr>
              <a:buClr>
                <a:srgbClr val="511C6C"/>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511C6C"/>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511C6C"/>
              </a:buClr>
            </a:pPr>
            <a:r>
              <a:rPr lang="en-US" b="1" dirty="0">
                <a:latin typeface="+mn-lt"/>
                <a:ea typeface="Avenir Next Demi Bold" charset="0"/>
                <a:cs typeface="Avenir Next Demi Bold" charset="0"/>
              </a:rPr>
              <a:t>Or every bullet point can be in demi bold</a:t>
            </a:r>
            <a:r>
              <a:rPr lang="en-US" dirty="0">
                <a:latin typeface="+mn-lt"/>
              </a:rPr>
              <a:t>.</a:t>
            </a:r>
          </a:p>
          <a:p>
            <a:pPr>
              <a:buClr>
                <a:srgbClr val="511C6C"/>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1178989" y="1620934"/>
            <a:ext cx="7164912" cy="507823"/>
          </a:xfrm>
          <a:prstGeom prst="rect">
            <a:avLst/>
          </a:prstGeom>
        </p:spPr>
        <p:txBody>
          <a:bodyPr/>
          <a:lstStyle>
            <a:lvl1pPr marL="0" indent="0">
              <a:buNone/>
              <a:defRPr/>
            </a:lvl1pPr>
          </a:lstStyle>
          <a:p>
            <a:pPr marL="0" indent="0">
              <a:buNone/>
            </a:pPr>
            <a:r>
              <a:rPr lang="en-US" dirty="0">
                <a:solidFill>
                  <a:srgbClr val="511C6C"/>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842575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7D1EF-9599-7F82-18B2-14CD28AE3E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A5EBDCD-D823-19F1-9DD1-572C67FE4CA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E0535C-1F44-F3CA-915B-3020C65F31A1}"/>
              </a:ext>
            </a:extLst>
          </p:cNvPr>
          <p:cNvSpPr>
            <a:spLocks noGrp="1"/>
          </p:cNvSpPr>
          <p:nvPr>
            <p:ph type="dt" sz="half" idx="10"/>
          </p:nvPr>
        </p:nvSpPr>
        <p:spPr/>
        <p:txBody>
          <a:bodyPr/>
          <a:lstStyle/>
          <a:p>
            <a:fld id="{02D89A7B-4A73-48FB-8C01-7AFA35695B5B}" type="datetimeFigureOut">
              <a:rPr lang="en-GB" smtClean="0"/>
              <a:t>04/04/2024</a:t>
            </a:fld>
            <a:endParaRPr lang="en-GB"/>
          </a:p>
        </p:txBody>
      </p:sp>
      <p:sp>
        <p:nvSpPr>
          <p:cNvPr id="5" name="Footer Placeholder 4">
            <a:extLst>
              <a:ext uri="{FF2B5EF4-FFF2-40B4-BE49-F238E27FC236}">
                <a16:creationId xmlns:a16="http://schemas.microsoft.com/office/drawing/2014/main" id="{C10952DA-EF3E-0642-784C-A38CD7B198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92189-0023-5BC8-1A43-3B474687604B}"/>
              </a:ext>
            </a:extLst>
          </p:cNvPr>
          <p:cNvSpPr>
            <a:spLocks noGrp="1"/>
          </p:cNvSpPr>
          <p:nvPr>
            <p:ph type="sldNum" sz="quarter" idx="12"/>
          </p:nvPr>
        </p:nvSpPr>
        <p:spPr/>
        <p:txBody>
          <a:bodyPr/>
          <a:lstStyle/>
          <a:p>
            <a:fld id="{56B9F0F9-BFE8-405D-8326-78F013F70B0F}" type="slidenum">
              <a:rPr lang="en-GB" smtClean="0"/>
              <a:t>‹#›</a:t>
            </a:fld>
            <a:endParaRPr lang="en-GB"/>
          </a:p>
        </p:txBody>
      </p:sp>
    </p:spTree>
    <p:extLst>
      <p:ext uri="{BB962C8B-B14F-4D97-AF65-F5344CB8AC3E}">
        <p14:creationId xmlns:p14="http://schemas.microsoft.com/office/powerpoint/2010/main" val="567107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CC4C9-35C8-1701-818B-633549E6F10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675B977-608F-A3ED-042A-BDAAC887FF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B3456F0-F137-9554-637B-F5B95835F3E9}"/>
              </a:ext>
            </a:extLst>
          </p:cNvPr>
          <p:cNvSpPr>
            <a:spLocks noGrp="1"/>
          </p:cNvSpPr>
          <p:nvPr>
            <p:ph type="dt" sz="half" idx="10"/>
          </p:nvPr>
        </p:nvSpPr>
        <p:spPr/>
        <p:txBody>
          <a:bodyPr/>
          <a:lstStyle/>
          <a:p>
            <a:fld id="{02D89A7B-4A73-48FB-8C01-7AFA35695B5B}" type="datetimeFigureOut">
              <a:rPr lang="en-GB" smtClean="0"/>
              <a:t>04/04/2024</a:t>
            </a:fld>
            <a:endParaRPr lang="en-GB"/>
          </a:p>
        </p:txBody>
      </p:sp>
      <p:sp>
        <p:nvSpPr>
          <p:cNvPr id="5" name="Footer Placeholder 4">
            <a:extLst>
              <a:ext uri="{FF2B5EF4-FFF2-40B4-BE49-F238E27FC236}">
                <a16:creationId xmlns:a16="http://schemas.microsoft.com/office/drawing/2014/main" id="{1CEA080B-0BAD-A9DE-B109-1A68DB7C94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66DFFEC-C92A-BDC0-C932-881B6D6C3FB5}"/>
              </a:ext>
            </a:extLst>
          </p:cNvPr>
          <p:cNvSpPr>
            <a:spLocks noGrp="1"/>
          </p:cNvSpPr>
          <p:nvPr>
            <p:ph type="sldNum" sz="quarter" idx="12"/>
          </p:nvPr>
        </p:nvSpPr>
        <p:spPr/>
        <p:txBody>
          <a:bodyPr/>
          <a:lstStyle/>
          <a:p>
            <a:fld id="{56B9F0F9-BFE8-405D-8326-78F013F70B0F}" type="slidenum">
              <a:rPr lang="en-GB" smtClean="0"/>
              <a:t>‹#›</a:t>
            </a:fld>
            <a:endParaRPr lang="en-GB"/>
          </a:p>
        </p:txBody>
      </p:sp>
    </p:spTree>
    <p:extLst>
      <p:ext uri="{BB962C8B-B14F-4D97-AF65-F5344CB8AC3E}">
        <p14:creationId xmlns:p14="http://schemas.microsoft.com/office/powerpoint/2010/main" val="2471350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64E69-1EFE-C48B-3904-3DED7BFD21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80F8EB3-4533-B155-BE0B-E3877B9B232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36DA319-85CB-C76E-6679-C6AC4DF810F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E0A4E9-BA06-4713-763C-8D2A3A5B8C1C}"/>
              </a:ext>
            </a:extLst>
          </p:cNvPr>
          <p:cNvSpPr>
            <a:spLocks noGrp="1"/>
          </p:cNvSpPr>
          <p:nvPr>
            <p:ph type="dt" sz="half" idx="10"/>
          </p:nvPr>
        </p:nvSpPr>
        <p:spPr/>
        <p:txBody>
          <a:bodyPr/>
          <a:lstStyle/>
          <a:p>
            <a:fld id="{02D89A7B-4A73-48FB-8C01-7AFA35695B5B}" type="datetimeFigureOut">
              <a:rPr lang="en-GB" smtClean="0"/>
              <a:t>04/04/2024</a:t>
            </a:fld>
            <a:endParaRPr lang="en-GB"/>
          </a:p>
        </p:txBody>
      </p:sp>
      <p:sp>
        <p:nvSpPr>
          <p:cNvPr id="6" name="Footer Placeholder 5">
            <a:extLst>
              <a:ext uri="{FF2B5EF4-FFF2-40B4-BE49-F238E27FC236}">
                <a16:creationId xmlns:a16="http://schemas.microsoft.com/office/drawing/2014/main" id="{0DD3ED93-FD8D-BAB1-3F9D-43418DD45B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756A79-8CF2-76FA-921D-1F5390D9B3AF}"/>
              </a:ext>
            </a:extLst>
          </p:cNvPr>
          <p:cNvSpPr>
            <a:spLocks noGrp="1"/>
          </p:cNvSpPr>
          <p:nvPr>
            <p:ph type="sldNum" sz="quarter" idx="12"/>
          </p:nvPr>
        </p:nvSpPr>
        <p:spPr/>
        <p:txBody>
          <a:bodyPr/>
          <a:lstStyle/>
          <a:p>
            <a:fld id="{56B9F0F9-BFE8-405D-8326-78F013F70B0F}" type="slidenum">
              <a:rPr lang="en-GB" smtClean="0"/>
              <a:t>‹#›</a:t>
            </a:fld>
            <a:endParaRPr lang="en-GB"/>
          </a:p>
        </p:txBody>
      </p:sp>
    </p:spTree>
    <p:extLst>
      <p:ext uri="{BB962C8B-B14F-4D97-AF65-F5344CB8AC3E}">
        <p14:creationId xmlns:p14="http://schemas.microsoft.com/office/powerpoint/2010/main" val="2208705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32DF2-2EF6-35DC-F581-3F6786B3616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9CFC4E1-18E4-D4C0-1C22-377C01D89D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2C77F1B-55E7-5542-0083-AB552862D89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FD95689-5C9A-6F39-233E-FF7C65AAD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548FD1-BBFD-2CA8-03BC-4770920C2E7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6C69048-9B2C-8E24-3A81-29569F50F228}"/>
              </a:ext>
            </a:extLst>
          </p:cNvPr>
          <p:cNvSpPr>
            <a:spLocks noGrp="1"/>
          </p:cNvSpPr>
          <p:nvPr>
            <p:ph type="dt" sz="half" idx="10"/>
          </p:nvPr>
        </p:nvSpPr>
        <p:spPr/>
        <p:txBody>
          <a:bodyPr/>
          <a:lstStyle/>
          <a:p>
            <a:fld id="{02D89A7B-4A73-48FB-8C01-7AFA35695B5B}" type="datetimeFigureOut">
              <a:rPr lang="en-GB" smtClean="0"/>
              <a:t>04/04/2024</a:t>
            </a:fld>
            <a:endParaRPr lang="en-GB"/>
          </a:p>
        </p:txBody>
      </p:sp>
      <p:sp>
        <p:nvSpPr>
          <p:cNvPr id="8" name="Footer Placeholder 7">
            <a:extLst>
              <a:ext uri="{FF2B5EF4-FFF2-40B4-BE49-F238E27FC236}">
                <a16:creationId xmlns:a16="http://schemas.microsoft.com/office/drawing/2014/main" id="{7ECD592F-C73F-F645-415E-6A5DF10BD2A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84C845F-4CF9-0BB4-7064-EEA3D871054C}"/>
              </a:ext>
            </a:extLst>
          </p:cNvPr>
          <p:cNvSpPr>
            <a:spLocks noGrp="1"/>
          </p:cNvSpPr>
          <p:nvPr>
            <p:ph type="sldNum" sz="quarter" idx="12"/>
          </p:nvPr>
        </p:nvSpPr>
        <p:spPr/>
        <p:txBody>
          <a:bodyPr/>
          <a:lstStyle/>
          <a:p>
            <a:fld id="{56B9F0F9-BFE8-405D-8326-78F013F70B0F}" type="slidenum">
              <a:rPr lang="en-GB" smtClean="0"/>
              <a:t>‹#›</a:t>
            </a:fld>
            <a:endParaRPr lang="en-GB"/>
          </a:p>
        </p:txBody>
      </p:sp>
    </p:spTree>
    <p:extLst>
      <p:ext uri="{BB962C8B-B14F-4D97-AF65-F5344CB8AC3E}">
        <p14:creationId xmlns:p14="http://schemas.microsoft.com/office/powerpoint/2010/main" val="2482144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DECBA-4F23-7729-C73C-53AF9C47724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D6B2A13-B9B8-0CC7-7B9C-A70A5257FA5E}"/>
              </a:ext>
            </a:extLst>
          </p:cNvPr>
          <p:cNvSpPr>
            <a:spLocks noGrp="1"/>
          </p:cNvSpPr>
          <p:nvPr>
            <p:ph type="dt" sz="half" idx="10"/>
          </p:nvPr>
        </p:nvSpPr>
        <p:spPr/>
        <p:txBody>
          <a:bodyPr/>
          <a:lstStyle/>
          <a:p>
            <a:fld id="{02D89A7B-4A73-48FB-8C01-7AFA35695B5B}" type="datetimeFigureOut">
              <a:rPr lang="en-GB" smtClean="0"/>
              <a:t>04/04/2024</a:t>
            </a:fld>
            <a:endParaRPr lang="en-GB"/>
          </a:p>
        </p:txBody>
      </p:sp>
      <p:sp>
        <p:nvSpPr>
          <p:cNvPr id="4" name="Footer Placeholder 3">
            <a:extLst>
              <a:ext uri="{FF2B5EF4-FFF2-40B4-BE49-F238E27FC236}">
                <a16:creationId xmlns:a16="http://schemas.microsoft.com/office/drawing/2014/main" id="{318A3FEB-2B18-C0EB-B796-1BD116ABDFE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B1A8D9C-DCA2-90E6-F009-319B23CFAA6D}"/>
              </a:ext>
            </a:extLst>
          </p:cNvPr>
          <p:cNvSpPr>
            <a:spLocks noGrp="1"/>
          </p:cNvSpPr>
          <p:nvPr>
            <p:ph type="sldNum" sz="quarter" idx="12"/>
          </p:nvPr>
        </p:nvSpPr>
        <p:spPr/>
        <p:txBody>
          <a:bodyPr/>
          <a:lstStyle/>
          <a:p>
            <a:fld id="{56B9F0F9-BFE8-405D-8326-78F013F70B0F}" type="slidenum">
              <a:rPr lang="en-GB" smtClean="0"/>
              <a:t>‹#›</a:t>
            </a:fld>
            <a:endParaRPr lang="en-GB"/>
          </a:p>
        </p:txBody>
      </p:sp>
    </p:spTree>
    <p:extLst>
      <p:ext uri="{BB962C8B-B14F-4D97-AF65-F5344CB8AC3E}">
        <p14:creationId xmlns:p14="http://schemas.microsoft.com/office/powerpoint/2010/main" val="322113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513F30-C999-59CB-AB01-21FC9E411300}"/>
              </a:ext>
            </a:extLst>
          </p:cNvPr>
          <p:cNvSpPr>
            <a:spLocks noGrp="1"/>
          </p:cNvSpPr>
          <p:nvPr>
            <p:ph type="dt" sz="half" idx="10"/>
          </p:nvPr>
        </p:nvSpPr>
        <p:spPr/>
        <p:txBody>
          <a:bodyPr/>
          <a:lstStyle/>
          <a:p>
            <a:fld id="{02D89A7B-4A73-48FB-8C01-7AFA35695B5B}" type="datetimeFigureOut">
              <a:rPr lang="en-GB" smtClean="0"/>
              <a:t>04/04/2024</a:t>
            </a:fld>
            <a:endParaRPr lang="en-GB"/>
          </a:p>
        </p:txBody>
      </p:sp>
      <p:sp>
        <p:nvSpPr>
          <p:cNvPr id="3" name="Footer Placeholder 2">
            <a:extLst>
              <a:ext uri="{FF2B5EF4-FFF2-40B4-BE49-F238E27FC236}">
                <a16:creationId xmlns:a16="http://schemas.microsoft.com/office/drawing/2014/main" id="{B2F1B2A0-21F2-0A16-A5B0-9FAE1F13D6D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BF1D76A-7E62-233B-1F74-D43F6C3C49F3}"/>
              </a:ext>
            </a:extLst>
          </p:cNvPr>
          <p:cNvSpPr>
            <a:spLocks noGrp="1"/>
          </p:cNvSpPr>
          <p:nvPr>
            <p:ph type="sldNum" sz="quarter" idx="12"/>
          </p:nvPr>
        </p:nvSpPr>
        <p:spPr/>
        <p:txBody>
          <a:bodyPr/>
          <a:lstStyle/>
          <a:p>
            <a:fld id="{56B9F0F9-BFE8-405D-8326-78F013F70B0F}" type="slidenum">
              <a:rPr lang="en-GB" smtClean="0"/>
              <a:t>‹#›</a:t>
            </a:fld>
            <a:endParaRPr lang="en-GB"/>
          </a:p>
        </p:txBody>
      </p:sp>
    </p:spTree>
    <p:extLst>
      <p:ext uri="{BB962C8B-B14F-4D97-AF65-F5344CB8AC3E}">
        <p14:creationId xmlns:p14="http://schemas.microsoft.com/office/powerpoint/2010/main" val="4207101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73CB6-7011-3082-5245-1FC3EB540A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885FDB4-3104-4DB8-5BDA-0CDBBB759B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C967261-CA02-63D8-C142-E56E1067A7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1E0DB11-D0BE-5A12-F860-180943C614DA}"/>
              </a:ext>
            </a:extLst>
          </p:cNvPr>
          <p:cNvSpPr>
            <a:spLocks noGrp="1"/>
          </p:cNvSpPr>
          <p:nvPr>
            <p:ph type="dt" sz="half" idx="10"/>
          </p:nvPr>
        </p:nvSpPr>
        <p:spPr/>
        <p:txBody>
          <a:bodyPr/>
          <a:lstStyle/>
          <a:p>
            <a:fld id="{02D89A7B-4A73-48FB-8C01-7AFA35695B5B}" type="datetimeFigureOut">
              <a:rPr lang="en-GB" smtClean="0"/>
              <a:t>04/04/2024</a:t>
            </a:fld>
            <a:endParaRPr lang="en-GB"/>
          </a:p>
        </p:txBody>
      </p:sp>
      <p:sp>
        <p:nvSpPr>
          <p:cNvPr id="6" name="Footer Placeholder 5">
            <a:extLst>
              <a:ext uri="{FF2B5EF4-FFF2-40B4-BE49-F238E27FC236}">
                <a16:creationId xmlns:a16="http://schemas.microsoft.com/office/drawing/2014/main" id="{3EF2AEB2-DEFE-EA68-2501-B21FDCA431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B90B3F4-70FE-F340-1665-C0F68ED6D6B8}"/>
              </a:ext>
            </a:extLst>
          </p:cNvPr>
          <p:cNvSpPr>
            <a:spLocks noGrp="1"/>
          </p:cNvSpPr>
          <p:nvPr>
            <p:ph type="sldNum" sz="quarter" idx="12"/>
          </p:nvPr>
        </p:nvSpPr>
        <p:spPr/>
        <p:txBody>
          <a:bodyPr/>
          <a:lstStyle/>
          <a:p>
            <a:fld id="{56B9F0F9-BFE8-405D-8326-78F013F70B0F}" type="slidenum">
              <a:rPr lang="en-GB" smtClean="0"/>
              <a:t>‹#›</a:t>
            </a:fld>
            <a:endParaRPr lang="en-GB"/>
          </a:p>
        </p:txBody>
      </p:sp>
    </p:spTree>
    <p:extLst>
      <p:ext uri="{BB962C8B-B14F-4D97-AF65-F5344CB8AC3E}">
        <p14:creationId xmlns:p14="http://schemas.microsoft.com/office/powerpoint/2010/main" val="3935957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E9A93-24AB-9626-0695-634F09F012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B6A49AB-95D2-1DA1-05EF-6CB2677554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43FB762-F97F-427E-2081-D7B0BCBA21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07EBE6-A545-3411-BE26-2CBE01E3C2B8}"/>
              </a:ext>
            </a:extLst>
          </p:cNvPr>
          <p:cNvSpPr>
            <a:spLocks noGrp="1"/>
          </p:cNvSpPr>
          <p:nvPr>
            <p:ph type="dt" sz="half" idx="10"/>
          </p:nvPr>
        </p:nvSpPr>
        <p:spPr/>
        <p:txBody>
          <a:bodyPr/>
          <a:lstStyle/>
          <a:p>
            <a:fld id="{02D89A7B-4A73-48FB-8C01-7AFA35695B5B}" type="datetimeFigureOut">
              <a:rPr lang="en-GB" smtClean="0"/>
              <a:t>04/04/2024</a:t>
            </a:fld>
            <a:endParaRPr lang="en-GB"/>
          </a:p>
        </p:txBody>
      </p:sp>
      <p:sp>
        <p:nvSpPr>
          <p:cNvPr id="6" name="Footer Placeholder 5">
            <a:extLst>
              <a:ext uri="{FF2B5EF4-FFF2-40B4-BE49-F238E27FC236}">
                <a16:creationId xmlns:a16="http://schemas.microsoft.com/office/drawing/2014/main" id="{E42B1827-747A-A74F-E5E0-6BC9A6246A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996B10-551D-0E1E-1220-AD108A091B57}"/>
              </a:ext>
            </a:extLst>
          </p:cNvPr>
          <p:cNvSpPr>
            <a:spLocks noGrp="1"/>
          </p:cNvSpPr>
          <p:nvPr>
            <p:ph type="sldNum" sz="quarter" idx="12"/>
          </p:nvPr>
        </p:nvSpPr>
        <p:spPr/>
        <p:txBody>
          <a:bodyPr/>
          <a:lstStyle/>
          <a:p>
            <a:fld id="{56B9F0F9-BFE8-405D-8326-78F013F70B0F}" type="slidenum">
              <a:rPr lang="en-GB" smtClean="0"/>
              <a:t>‹#›</a:t>
            </a:fld>
            <a:endParaRPr lang="en-GB"/>
          </a:p>
        </p:txBody>
      </p:sp>
    </p:spTree>
    <p:extLst>
      <p:ext uri="{BB962C8B-B14F-4D97-AF65-F5344CB8AC3E}">
        <p14:creationId xmlns:p14="http://schemas.microsoft.com/office/powerpoint/2010/main" val="2227981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3D8474-00E5-1E48-9E33-3A0E1B7051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A1D07F-D6FA-5932-603B-55D57B3DCA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361111-8CF3-5270-7F3F-0F009DDFB9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D89A7B-4A73-48FB-8C01-7AFA35695B5B}" type="datetimeFigureOut">
              <a:rPr lang="en-GB" smtClean="0"/>
              <a:t>04/04/2024</a:t>
            </a:fld>
            <a:endParaRPr lang="en-GB"/>
          </a:p>
        </p:txBody>
      </p:sp>
      <p:sp>
        <p:nvSpPr>
          <p:cNvPr id="5" name="Footer Placeholder 4">
            <a:extLst>
              <a:ext uri="{FF2B5EF4-FFF2-40B4-BE49-F238E27FC236}">
                <a16:creationId xmlns:a16="http://schemas.microsoft.com/office/drawing/2014/main" id="{A46EC8E3-F567-017F-C59E-D88CC797CC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0CCB32E-E49C-62C4-A125-D476CFD7BA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B9F0F9-BFE8-405D-8326-78F013F70B0F}" type="slidenum">
              <a:rPr lang="en-GB" smtClean="0"/>
              <a:t>‹#›</a:t>
            </a:fld>
            <a:endParaRPr lang="en-GB"/>
          </a:p>
        </p:txBody>
      </p:sp>
    </p:spTree>
    <p:extLst>
      <p:ext uri="{BB962C8B-B14F-4D97-AF65-F5344CB8AC3E}">
        <p14:creationId xmlns:p14="http://schemas.microsoft.com/office/powerpoint/2010/main" val="1251636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png"/><Relationship Id="rId7"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hyperlink" Target="https://ctu.warwick.ac.uk/"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7.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3176" y="5571434"/>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7" name="Picture 6">
            <a:extLst>
              <a:ext uri="{FF2B5EF4-FFF2-40B4-BE49-F238E27FC236}">
                <a16:creationId xmlns:a16="http://schemas.microsoft.com/office/drawing/2014/main" id="{64E71F6A-1B00-2ED1-6AB3-3C9535B6A8B9}"/>
              </a:ext>
            </a:extLst>
          </p:cNvPr>
          <p:cNvPicPr>
            <a:picLocks noChangeAspect="1"/>
          </p:cNvPicPr>
          <p:nvPr/>
        </p:nvPicPr>
        <p:blipFill>
          <a:blip r:embed="rId4"/>
          <a:stretch>
            <a:fillRect/>
          </a:stretch>
        </p:blipFill>
        <p:spPr>
          <a:xfrm>
            <a:off x="3859797" y="387716"/>
            <a:ext cx="3780867" cy="3777969"/>
          </a:xfrm>
          <a:prstGeom prst="rect">
            <a:avLst/>
          </a:prstGeom>
        </p:spPr>
      </p:pic>
      <p:sp>
        <p:nvSpPr>
          <p:cNvPr id="3" name="Subtitle 2">
            <a:extLst>
              <a:ext uri="{FF2B5EF4-FFF2-40B4-BE49-F238E27FC236}">
                <a16:creationId xmlns:a16="http://schemas.microsoft.com/office/drawing/2014/main" id="{FEAB6ECE-34ED-896A-32D0-29D64274D8E2}"/>
              </a:ext>
            </a:extLst>
          </p:cNvPr>
          <p:cNvSpPr>
            <a:spLocks noGrp="1"/>
          </p:cNvSpPr>
          <p:nvPr>
            <p:ph type="subTitle" idx="1"/>
          </p:nvPr>
        </p:nvSpPr>
        <p:spPr>
          <a:xfrm>
            <a:off x="0" y="3730927"/>
            <a:ext cx="12191999" cy="1962111"/>
          </a:xfrm>
        </p:spPr>
        <p:txBody>
          <a:bodyPr>
            <a:normAutofit/>
          </a:bodyPr>
          <a:lstStyle/>
          <a:p>
            <a:r>
              <a:rPr lang="en-GB" sz="1800" b="0" i="0" dirty="0">
                <a:solidFill>
                  <a:schemeClr val="accent2">
                    <a:lumMod val="50000"/>
                  </a:schemeClr>
                </a:solidFill>
                <a:effectLst/>
                <a:latin typeface="Calibri" panose="020F0502020204030204" pitchFamily="34" charset="0"/>
              </a:rPr>
              <a:t>SWEET: Improving outcomes for women diagnosed with early breast cancer through adherence to adjuvant endocrine therapy</a:t>
            </a:r>
          </a:p>
          <a:p>
            <a:endParaRPr lang="en-GB" sz="1050" dirty="0">
              <a:solidFill>
                <a:schemeClr val="accent2">
                  <a:lumMod val="50000"/>
                </a:schemeClr>
              </a:solidFill>
              <a:latin typeface="Calibri" panose="020F0502020204030204" pitchFamily="34" charset="0"/>
            </a:endParaRPr>
          </a:p>
          <a:p>
            <a:r>
              <a:rPr lang="en-GB" sz="3600" dirty="0">
                <a:solidFill>
                  <a:schemeClr val="accent2">
                    <a:lumMod val="50000"/>
                  </a:schemeClr>
                </a:solidFill>
                <a:latin typeface="Calibri" panose="020F0502020204030204" pitchFamily="34" charset="0"/>
              </a:rPr>
              <a:t>Database Training Slides</a:t>
            </a:r>
          </a:p>
        </p:txBody>
      </p:sp>
      <p:sp>
        <p:nvSpPr>
          <p:cNvPr id="8" name="Footer Placeholder 7">
            <a:extLst>
              <a:ext uri="{FF2B5EF4-FFF2-40B4-BE49-F238E27FC236}">
                <a16:creationId xmlns:a16="http://schemas.microsoft.com/office/drawing/2014/main" id="{5E4B7D8E-09A0-3038-C366-9EF1A1950260}"/>
              </a:ext>
            </a:extLst>
          </p:cNvPr>
          <p:cNvSpPr>
            <a:spLocks noGrp="1"/>
          </p:cNvSpPr>
          <p:nvPr>
            <p:ph type="ftr" sz="quarter" idx="11"/>
          </p:nvPr>
        </p:nvSpPr>
        <p:spPr>
          <a:xfrm>
            <a:off x="9585646" y="6509857"/>
            <a:ext cx="2608976" cy="348143"/>
          </a:xfrm>
        </p:spPr>
        <p:txBody>
          <a:bodyPr/>
          <a:lstStyle/>
          <a:p>
            <a:r>
              <a:rPr lang="en-GB" sz="900" dirty="0" err="1">
                <a:solidFill>
                  <a:schemeClr val="bg1"/>
                </a:solidFill>
              </a:rPr>
              <a:t>SWEET_Database</a:t>
            </a:r>
            <a:r>
              <a:rPr lang="en-GB" sz="900" dirty="0">
                <a:solidFill>
                  <a:schemeClr val="bg1"/>
                </a:solidFill>
              </a:rPr>
              <a:t> Training v1.0 23 Feb 24</a:t>
            </a:r>
          </a:p>
        </p:txBody>
      </p:sp>
      <p:grpSp>
        <p:nvGrpSpPr>
          <p:cNvPr id="2" name="Group 1">
            <a:extLst>
              <a:ext uri="{FF2B5EF4-FFF2-40B4-BE49-F238E27FC236}">
                <a16:creationId xmlns:a16="http://schemas.microsoft.com/office/drawing/2014/main" id="{EF4030A6-E301-039E-0E04-2DFA370F7E51}"/>
              </a:ext>
            </a:extLst>
          </p:cNvPr>
          <p:cNvGrpSpPr/>
          <p:nvPr/>
        </p:nvGrpSpPr>
        <p:grpSpPr>
          <a:xfrm>
            <a:off x="0" y="-1511"/>
            <a:ext cx="12192000" cy="1487488"/>
            <a:chOff x="0" y="-15388"/>
            <a:chExt cx="12192000" cy="1487488"/>
          </a:xfrm>
        </p:grpSpPr>
        <p:pic>
          <p:nvPicPr>
            <p:cNvPr id="4" name="Picture 3">
              <a:extLst>
                <a:ext uri="{FF2B5EF4-FFF2-40B4-BE49-F238E27FC236}">
                  <a16:creationId xmlns:a16="http://schemas.microsoft.com/office/drawing/2014/main" id="{BE761200-F6FD-4A40-C04F-48C5FE5FE6B7}"/>
                </a:ext>
              </a:extLst>
            </p:cNvPr>
            <p:cNvPicPr>
              <a:picLocks noChangeAspect="1"/>
            </p:cNvPicPr>
            <p:nvPr/>
          </p:nvPicPr>
          <p:blipFill rotWithShape="1">
            <a:blip r:embed="rId5"/>
            <a:srcRect l="57121" t="20034" r="8712" b="67268"/>
            <a:stretch/>
          </p:blipFill>
          <p:spPr>
            <a:xfrm>
              <a:off x="0" y="-15388"/>
              <a:ext cx="12192000" cy="1043710"/>
            </a:xfrm>
            <a:prstGeom prst="rect">
              <a:avLst/>
            </a:prstGeom>
          </p:spPr>
        </p:pic>
        <p:pic>
          <p:nvPicPr>
            <p:cNvPr id="5" name="Picture 4">
              <a:extLst>
                <a:ext uri="{FF2B5EF4-FFF2-40B4-BE49-F238E27FC236}">
                  <a16:creationId xmlns:a16="http://schemas.microsoft.com/office/drawing/2014/main" id="{EA02049F-7020-C446-1808-4E90811673F6}"/>
                </a:ext>
              </a:extLst>
            </p:cNvPr>
            <p:cNvPicPr>
              <a:picLocks noChangeAspect="1"/>
            </p:cNvPicPr>
            <p:nvPr/>
          </p:nvPicPr>
          <p:blipFill rotWithShape="1">
            <a:blip r:embed="rId6"/>
            <a:srcRect l="35492" t="46198" r="58485" b="45529"/>
            <a:stretch/>
          </p:blipFill>
          <p:spPr>
            <a:xfrm>
              <a:off x="9998662" y="954862"/>
              <a:ext cx="1338675" cy="517238"/>
            </a:xfrm>
            <a:prstGeom prst="rect">
              <a:avLst/>
            </a:prstGeom>
          </p:spPr>
        </p:pic>
      </p:grpSp>
      <p:pic>
        <p:nvPicPr>
          <p:cNvPr id="9" name="Picture 5" descr="Audiology - The Newcastle upon Tyne Hospitals NHS Foundation Trust ...">
            <a:extLst>
              <a:ext uri="{FF2B5EF4-FFF2-40B4-BE49-F238E27FC236}">
                <a16:creationId xmlns:a16="http://schemas.microsoft.com/office/drawing/2014/main" id="{65D64FF9-3B8B-50CE-ECE8-17A9802144D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560291"/>
            <a:ext cx="1162722" cy="70532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8B62BC4-34DC-E33B-0E7F-9496EAC1EA7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6146"/>
          <a:stretch/>
        </p:blipFill>
        <p:spPr bwMode="auto">
          <a:xfrm>
            <a:off x="9981858" y="5392947"/>
            <a:ext cx="2238137" cy="599607"/>
          </a:xfrm>
          <a:prstGeom prst="rect">
            <a:avLst/>
          </a:prstGeom>
          <a:noFill/>
          <a:ln>
            <a:noFill/>
          </a:ln>
        </p:spPr>
      </p:pic>
      <p:pic>
        <p:nvPicPr>
          <p:cNvPr id="12" name="Picture 11" descr="C:\Users\Brookes Hire\AppData\Local\Microsoft\Windows\INetCache\Content.MSO\BEFFCE37.tmp">
            <a:extLst>
              <a:ext uri="{FF2B5EF4-FFF2-40B4-BE49-F238E27FC236}">
                <a16:creationId xmlns:a16="http://schemas.microsoft.com/office/drawing/2014/main" id="{CBEE0B65-8518-B661-B661-2ED6E3157EC6}"/>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45982" y="5945138"/>
            <a:ext cx="1313815" cy="431800"/>
          </a:xfrm>
          <a:prstGeom prst="rect">
            <a:avLst/>
          </a:prstGeom>
          <a:noFill/>
          <a:ln>
            <a:noFill/>
          </a:ln>
        </p:spPr>
      </p:pic>
      <p:pic>
        <p:nvPicPr>
          <p:cNvPr id="13" name="Picture 12" descr="C:\Users\Brookes Hire\AppData\Local\Microsoft\Windows\INetCache\Content.MSO\EE7EF8F9.tmp">
            <a:extLst>
              <a:ext uri="{FF2B5EF4-FFF2-40B4-BE49-F238E27FC236}">
                <a16:creationId xmlns:a16="http://schemas.microsoft.com/office/drawing/2014/main" id="{0BD5D2DD-4470-B2F1-25C2-47A9C2628A48}"/>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309522" y="5788489"/>
            <a:ext cx="1089660" cy="431800"/>
          </a:xfrm>
          <a:prstGeom prst="rect">
            <a:avLst/>
          </a:prstGeom>
          <a:noFill/>
          <a:ln>
            <a:noFill/>
          </a:ln>
        </p:spPr>
      </p:pic>
      <p:pic>
        <p:nvPicPr>
          <p:cNvPr id="14" name="Picture 13" descr="Outputs and branding | NIHR">
            <a:extLst>
              <a:ext uri="{FF2B5EF4-FFF2-40B4-BE49-F238E27FC236}">
                <a16:creationId xmlns:a16="http://schemas.microsoft.com/office/drawing/2014/main" id="{E8839E1B-06F9-69CD-AF3B-926FBB75BA01}"/>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609500" y="5597012"/>
            <a:ext cx="2679700" cy="479425"/>
          </a:xfrm>
          <a:prstGeom prst="rect">
            <a:avLst/>
          </a:prstGeom>
          <a:noFill/>
          <a:ln>
            <a:noFill/>
          </a:ln>
        </p:spPr>
      </p:pic>
    </p:spTree>
    <p:extLst>
      <p:ext uri="{BB962C8B-B14F-4D97-AF65-F5344CB8AC3E}">
        <p14:creationId xmlns:p14="http://schemas.microsoft.com/office/powerpoint/2010/main" val="1196934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74048"/>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Rectangle: Rounded Corners 5">
            <a:extLst>
              <a:ext uri="{FF2B5EF4-FFF2-40B4-BE49-F238E27FC236}">
                <a16:creationId xmlns:a16="http://schemas.microsoft.com/office/drawing/2014/main" id="{9BCEF91A-009C-9BD0-4494-0666648A91F8}"/>
              </a:ext>
            </a:extLst>
          </p:cNvPr>
          <p:cNvSpPr/>
          <p:nvPr/>
        </p:nvSpPr>
        <p:spPr>
          <a:xfrm>
            <a:off x="-371180" y="67900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CDMS</a:t>
            </a:r>
          </a:p>
        </p:txBody>
      </p:sp>
      <p:sp>
        <p:nvSpPr>
          <p:cNvPr id="7" name="Rectangle: Rounded Corners 6">
            <a:extLst>
              <a:ext uri="{FF2B5EF4-FFF2-40B4-BE49-F238E27FC236}">
                <a16:creationId xmlns:a16="http://schemas.microsoft.com/office/drawing/2014/main" id="{C9A0CA8F-4A4F-1046-7AAD-DA7CF836DB4A}"/>
              </a:ext>
            </a:extLst>
          </p:cNvPr>
          <p:cNvSpPr/>
          <p:nvPr/>
        </p:nvSpPr>
        <p:spPr>
          <a:xfrm>
            <a:off x="-371181" y="136158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Registration</a:t>
            </a:r>
          </a:p>
        </p:txBody>
      </p:sp>
      <p:sp>
        <p:nvSpPr>
          <p:cNvPr id="8" name="Rectangle: Rounded Corners 7">
            <a:extLst>
              <a:ext uri="{FF2B5EF4-FFF2-40B4-BE49-F238E27FC236}">
                <a16:creationId xmlns:a16="http://schemas.microsoft.com/office/drawing/2014/main" id="{0B03DE95-9AFA-6DFB-BD5E-C62311CBF6F1}"/>
              </a:ext>
            </a:extLst>
          </p:cNvPr>
          <p:cNvSpPr/>
          <p:nvPr/>
        </p:nvSpPr>
        <p:spPr>
          <a:xfrm>
            <a:off x="-371182" y="204415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Randomisation</a:t>
            </a:r>
          </a:p>
        </p:txBody>
      </p:sp>
      <p:sp>
        <p:nvSpPr>
          <p:cNvPr id="9" name="Rectangle: Rounded Corners 8">
            <a:extLst>
              <a:ext uri="{FF2B5EF4-FFF2-40B4-BE49-F238E27FC236}">
                <a16:creationId xmlns:a16="http://schemas.microsoft.com/office/drawing/2014/main" id="{7DA9F23E-0AED-E89A-721B-602676B0EF08}"/>
              </a:ext>
            </a:extLst>
          </p:cNvPr>
          <p:cNvSpPr/>
          <p:nvPr/>
        </p:nvSpPr>
        <p:spPr>
          <a:xfrm>
            <a:off x="-371183" y="2726733"/>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Data </a:t>
            </a:r>
          </a:p>
          <a:p>
            <a:pPr algn="ctr"/>
            <a:r>
              <a:rPr lang="en-GB" sz="1400" b="1" dirty="0"/>
              <a:t>Management</a:t>
            </a:r>
          </a:p>
        </p:txBody>
      </p:sp>
      <p:sp>
        <p:nvSpPr>
          <p:cNvPr id="10" name="Rectangle: Rounded Corners 9">
            <a:extLst>
              <a:ext uri="{FF2B5EF4-FFF2-40B4-BE49-F238E27FC236}">
                <a16:creationId xmlns:a16="http://schemas.microsoft.com/office/drawing/2014/main" id="{3D017CD4-AE21-8881-4F5C-382BC26B0F9A}"/>
              </a:ext>
            </a:extLst>
          </p:cNvPr>
          <p:cNvSpPr/>
          <p:nvPr/>
        </p:nvSpPr>
        <p:spPr>
          <a:xfrm>
            <a:off x="-371184" y="3409309"/>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Participant Management</a:t>
            </a:r>
          </a:p>
        </p:txBody>
      </p:sp>
      <p:sp>
        <p:nvSpPr>
          <p:cNvPr id="11" name="Rectangle: Rounded Corners 10">
            <a:extLst>
              <a:ext uri="{FF2B5EF4-FFF2-40B4-BE49-F238E27FC236}">
                <a16:creationId xmlns:a16="http://schemas.microsoft.com/office/drawing/2014/main" id="{3FD3D9B8-A9C6-AEB5-9D44-1432BF1CF046}"/>
              </a:ext>
            </a:extLst>
          </p:cNvPr>
          <p:cNvSpPr/>
          <p:nvPr/>
        </p:nvSpPr>
        <p:spPr>
          <a:xfrm>
            <a:off x="-371185" y="409188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Queries</a:t>
            </a:r>
          </a:p>
        </p:txBody>
      </p:sp>
      <p:sp>
        <p:nvSpPr>
          <p:cNvPr id="12" name="Rectangle: Rounded Corners 11">
            <a:extLst>
              <a:ext uri="{FF2B5EF4-FFF2-40B4-BE49-F238E27FC236}">
                <a16:creationId xmlns:a16="http://schemas.microsoft.com/office/drawing/2014/main" id="{C2AD1EF6-FEF8-3120-9F38-B9111BEFBD8A}"/>
              </a:ext>
            </a:extLst>
          </p:cNvPr>
          <p:cNvSpPr/>
          <p:nvPr/>
        </p:nvSpPr>
        <p:spPr>
          <a:xfrm>
            <a:off x="-371186" y="4774461"/>
            <a:ext cx="1919335" cy="516048"/>
          </a:xfrm>
          <a:prstGeom prst="roundRect">
            <a:avLst/>
          </a:prstGeom>
          <a:solidFill>
            <a:srgbClr val="63328A"/>
          </a:solidFill>
          <a:ln>
            <a:solidFill>
              <a:srgbClr val="6332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Top Tips</a:t>
            </a:r>
          </a:p>
        </p:txBody>
      </p:sp>
      <p:sp>
        <p:nvSpPr>
          <p:cNvPr id="14" name="Rectangle: Rounded Corners 13">
            <a:extLst>
              <a:ext uri="{FF2B5EF4-FFF2-40B4-BE49-F238E27FC236}">
                <a16:creationId xmlns:a16="http://schemas.microsoft.com/office/drawing/2014/main" id="{809F59BF-46D0-C0D2-02A1-675C602E29F7}"/>
              </a:ext>
            </a:extLst>
          </p:cNvPr>
          <p:cNvSpPr/>
          <p:nvPr/>
        </p:nvSpPr>
        <p:spPr>
          <a:xfrm>
            <a:off x="-371187" y="545703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Q&amp;A</a:t>
            </a:r>
          </a:p>
        </p:txBody>
      </p:sp>
      <p:sp>
        <p:nvSpPr>
          <p:cNvPr id="16" name="Title 1">
            <a:extLst>
              <a:ext uri="{FF2B5EF4-FFF2-40B4-BE49-F238E27FC236}">
                <a16:creationId xmlns:a16="http://schemas.microsoft.com/office/drawing/2014/main" id="{12406F0A-3FB3-22C0-2943-B05E12BCF2A3}"/>
              </a:ext>
            </a:extLst>
          </p:cNvPr>
          <p:cNvSpPr txBox="1">
            <a:spLocks/>
          </p:cNvSpPr>
          <p:nvPr/>
        </p:nvSpPr>
        <p:spPr>
          <a:xfrm>
            <a:off x="1692997" y="377357"/>
            <a:ext cx="7930836" cy="8176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chemeClr val="accent3">
                    <a:lumMod val="50000"/>
                  </a:schemeClr>
                </a:solidFill>
                <a:latin typeface="+mn-lt"/>
              </a:rPr>
              <a:t>Top Tips</a:t>
            </a:r>
          </a:p>
        </p:txBody>
      </p:sp>
      <p:sp>
        <p:nvSpPr>
          <p:cNvPr id="3" name="Content Placeholder 3">
            <a:extLst>
              <a:ext uri="{FF2B5EF4-FFF2-40B4-BE49-F238E27FC236}">
                <a16:creationId xmlns:a16="http://schemas.microsoft.com/office/drawing/2014/main" id="{020582AC-BDA3-C333-A49B-2EBB85FCA03F}"/>
              </a:ext>
            </a:extLst>
          </p:cNvPr>
          <p:cNvSpPr>
            <a:spLocks noGrp="1"/>
          </p:cNvSpPr>
          <p:nvPr>
            <p:ph type="body" sz="quarter" idx="4294967295"/>
          </p:nvPr>
        </p:nvSpPr>
        <p:spPr>
          <a:xfrm>
            <a:off x="1692998" y="1324677"/>
            <a:ext cx="8314602" cy="4648407"/>
          </a:xfrm>
        </p:spPr>
        <p:txBody>
          <a:bodyPr vert="horz" lIns="91440" tIns="45720" rIns="91440" bIns="45720" rtlCol="0" anchor="t">
            <a:noAutofit/>
          </a:bodyPr>
          <a:lstStyle/>
          <a:p>
            <a:r>
              <a:rPr lang="en-GB" sz="1800" dirty="0">
                <a:latin typeface="Calibri" panose="020F0502020204030204" pitchFamily="34" charset="0"/>
                <a:ea typeface="MS Mincho" panose="02020609040205080304" pitchFamily="49" charset="-128"/>
                <a:cs typeface="Arial" panose="020B0604020202020204" pitchFamily="34" charset="0"/>
              </a:rPr>
              <a:t>Dates: dd-mmm-</a:t>
            </a:r>
            <a:r>
              <a:rPr lang="en-GB" sz="1800" dirty="0" err="1">
                <a:latin typeface="Calibri" panose="020F0502020204030204" pitchFamily="34" charset="0"/>
                <a:ea typeface="MS Mincho" panose="02020609040205080304" pitchFamily="49" charset="-128"/>
                <a:cs typeface="Arial" panose="020B0604020202020204" pitchFamily="34" charset="0"/>
              </a:rPr>
              <a:t>yyyy</a:t>
            </a:r>
            <a:r>
              <a:rPr lang="en-GB" sz="1800" dirty="0">
                <a:latin typeface="Calibri" panose="020F0502020204030204" pitchFamily="34" charset="0"/>
                <a:ea typeface="MS Mincho" panose="02020609040205080304" pitchFamily="49" charset="-128"/>
                <a:cs typeface="Arial" panose="020B0604020202020204" pitchFamily="34" charset="0"/>
              </a:rPr>
              <a:t> </a:t>
            </a:r>
            <a:r>
              <a:rPr lang="en-GB" sz="1800" i="1" dirty="0">
                <a:latin typeface="Calibri" panose="020F0502020204030204" pitchFamily="34" charset="0"/>
                <a:ea typeface="MS Mincho" panose="02020609040205080304" pitchFamily="49" charset="-128"/>
                <a:cs typeface="Arial" panose="020B0604020202020204" pitchFamily="34" charset="0"/>
              </a:rPr>
              <a:t>e.g. 01-feb-2024</a:t>
            </a:r>
          </a:p>
          <a:p>
            <a:pPr marL="0" indent="0">
              <a:buNone/>
            </a:pPr>
            <a:endParaRPr lang="en-GB" sz="1800" i="1" dirty="0">
              <a:latin typeface="Calibri" panose="020F0502020204030204" pitchFamily="34" charset="0"/>
              <a:ea typeface="MS Mincho" panose="02020609040205080304" pitchFamily="49" charset="-128"/>
              <a:cs typeface="Arial" panose="020B0604020202020204" pitchFamily="34" charset="0"/>
            </a:endParaRPr>
          </a:p>
          <a:p>
            <a:r>
              <a:rPr lang="en-GB" sz="1800" dirty="0">
                <a:latin typeface="Calibri" panose="020F0502020204030204" pitchFamily="34" charset="0"/>
                <a:ea typeface="MS Mincho" panose="02020609040205080304" pitchFamily="49" charset="-128"/>
                <a:cs typeface="Arial" panose="020B0604020202020204" pitchFamily="34" charset="0"/>
              </a:rPr>
              <a:t>Required fields must be completed</a:t>
            </a:r>
          </a:p>
          <a:p>
            <a:pPr marL="0" indent="0">
              <a:buNone/>
            </a:pPr>
            <a:endParaRPr lang="en-GB" sz="1800" dirty="0">
              <a:latin typeface="Calibri" panose="020F0502020204030204" pitchFamily="34" charset="0"/>
              <a:ea typeface="MS Mincho" panose="02020609040205080304" pitchFamily="49" charset="-128"/>
              <a:cs typeface="Arial" panose="020B0604020202020204" pitchFamily="34" charset="0"/>
            </a:endParaRPr>
          </a:p>
          <a:p>
            <a:pPr>
              <a:spcBef>
                <a:spcPts val="0"/>
              </a:spcBef>
            </a:pPr>
            <a:r>
              <a:rPr lang="en-GB" sz="1800" b="1" dirty="0">
                <a:latin typeface="Calibri" panose="020F0502020204030204" pitchFamily="34" charset="0"/>
                <a:ea typeface="MS Mincho" panose="02020609040205080304" pitchFamily="49" charset="-128"/>
                <a:cs typeface="Arial" panose="020B0604020202020204" pitchFamily="34" charset="0"/>
              </a:rPr>
              <a:t>You must save a form on completion.</a:t>
            </a:r>
          </a:p>
          <a:p>
            <a:pPr marL="0" indent="0">
              <a:spcBef>
                <a:spcPts val="0"/>
              </a:spcBef>
              <a:buNone/>
            </a:pPr>
            <a:r>
              <a:rPr lang="en-GB" sz="1800" dirty="0">
                <a:latin typeface="Calibri" panose="020F0502020204030204" pitchFamily="34" charset="0"/>
                <a:ea typeface="MS Mincho" panose="02020609040205080304" pitchFamily="49" charset="-128"/>
                <a:cs typeface="Arial" panose="020B0604020202020204" pitchFamily="34" charset="0"/>
              </a:rPr>
              <a:t>If a form has invalid data it wont allow you to save.</a:t>
            </a:r>
          </a:p>
          <a:p>
            <a:endParaRPr lang="en-GB" sz="1800" dirty="0">
              <a:latin typeface="Calibri" panose="020F0502020204030204" pitchFamily="34" charset="0"/>
              <a:ea typeface="MS Mincho" panose="02020609040205080304" pitchFamily="49" charset="-128"/>
              <a:cs typeface="Arial" panose="020B0604020202020204" pitchFamily="34" charset="0"/>
            </a:endParaRPr>
          </a:p>
          <a:p>
            <a:r>
              <a:rPr lang="en-GB" sz="1800" dirty="0">
                <a:latin typeface="Calibri" panose="020F0502020204030204" pitchFamily="34" charset="0"/>
                <a:ea typeface="MS Mincho" panose="02020609040205080304" pitchFamily="49" charset="-128"/>
                <a:cs typeface="Arial" panose="020B0604020202020204" pitchFamily="34" charset="0"/>
              </a:rPr>
              <a:t>You can edit a field, but not all fields are editable.</a:t>
            </a:r>
          </a:p>
          <a:p>
            <a:endParaRPr lang="en-GB" sz="1800" dirty="0">
              <a:latin typeface="Calibri" panose="020F0502020204030204" pitchFamily="34" charset="0"/>
              <a:ea typeface="MS Mincho" panose="02020609040205080304" pitchFamily="49" charset="-128"/>
              <a:cs typeface="Arial" panose="020B0604020202020204" pitchFamily="34" charset="0"/>
            </a:endParaRPr>
          </a:p>
          <a:p>
            <a:r>
              <a:rPr lang="en-GB" sz="1800" dirty="0">
                <a:latin typeface="Calibri" panose="020F0502020204030204" pitchFamily="34" charset="0"/>
                <a:ea typeface="MS Mincho" panose="02020609040205080304" pitchFamily="49" charset="-128"/>
                <a:cs typeface="Arial" panose="020B0604020202020204" pitchFamily="34" charset="0"/>
              </a:rPr>
              <a:t>Setting an Unobtainable flag: if a data item is truly unobtainable you can mark this using the three dots next to an item. </a:t>
            </a:r>
          </a:p>
          <a:p>
            <a:endParaRPr lang="en-GB" sz="1800" dirty="0">
              <a:highlight>
                <a:srgbClr val="FFFF00"/>
              </a:highlight>
              <a:latin typeface="Calibri" panose="020F0502020204030204" pitchFamily="34" charset="0"/>
              <a:ea typeface="MS Mincho" panose="02020609040205080304" pitchFamily="49" charset="-128"/>
              <a:cs typeface="Arial" panose="020B0604020202020204" pitchFamily="34" charset="0"/>
            </a:endParaRPr>
          </a:p>
          <a:p>
            <a:r>
              <a:rPr lang="en-GB" sz="1800" dirty="0">
                <a:latin typeface="Calibri" panose="020F0502020204030204" pitchFamily="34" charset="0"/>
                <a:ea typeface="MS Mincho" panose="02020609040205080304" pitchFamily="49" charset="-128"/>
                <a:cs typeface="Arial" panose="020B0604020202020204" pitchFamily="34" charset="0"/>
              </a:rPr>
              <a:t>Set the correct form status at the end of each CRF: Complete, Complete with unobtainable missing data, Query in progress &amp; Data entry in progress.</a:t>
            </a:r>
          </a:p>
        </p:txBody>
      </p:sp>
      <p:pic>
        <p:nvPicPr>
          <p:cNvPr id="2" name="Picture 1" descr="Graphical user interface, text, application, email&#10;&#10;Description automatically generated">
            <a:extLst>
              <a:ext uri="{FF2B5EF4-FFF2-40B4-BE49-F238E27FC236}">
                <a16:creationId xmlns:a16="http://schemas.microsoft.com/office/drawing/2014/main" id="{10C0B2AE-F193-1851-1550-EECCE2A5267A}"/>
              </a:ext>
            </a:extLst>
          </p:cNvPr>
          <p:cNvPicPr>
            <a:picLocks noChangeAspect="1"/>
          </p:cNvPicPr>
          <p:nvPr/>
        </p:nvPicPr>
        <p:blipFill>
          <a:blip r:embed="rId4"/>
          <a:stretch>
            <a:fillRect/>
          </a:stretch>
        </p:blipFill>
        <p:spPr>
          <a:xfrm>
            <a:off x="8571418" y="2695477"/>
            <a:ext cx="1927583" cy="1205960"/>
          </a:xfrm>
          <a:prstGeom prst="rect">
            <a:avLst/>
          </a:prstGeom>
          <a:ln w="6350">
            <a:solidFill>
              <a:schemeClr val="tx1"/>
            </a:solidFill>
          </a:ln>
        </p:spPr>
      </p:pic>
      <p:pic>
        <p:nvPicPr>
          <p:cNvPr id="4" name="Picture 3" descr="Graphical user interface, application&#10;&#10;Description automatically generated">
            <a:extLst>
              <a:ext uri="{FF2B5EF4-FFF2-40B4-BE49-F238E27FC236}">
                <a16:creationId xmlns:a16="http://schemas.microsoft.com/office/drawing/2014/main" id="{AD82B7C7-B8C5-69E3-00F7-F3A8FD0244AD}"/>
              </a:ext>
            </a:extLst>
          </p:cNvPr>
          <p:cNvPicPr>
            <a:picLocks noChangeAspect="1"/>
          </p:cNvPicPr>
          <p:nvPr/>
        </p:nvPicPr>
        <p:blipFill>
          <a:blip r:embed="rId5"/>
          <a:stretch>
            <a:fillRect/>
          </a:stretch>
        </p:blipFill>
        <p:spPr>
          <a:xfrm>
            <a:off x="5351954" y="1968887"/>
            <a:ext cx="3287043" cy="557153"/>
          </a:xfrm>
          <a:prstGeom prst="rect">
            <a:avLst/>
          </a:prstGeom>
          <a:ln w="6350">
            <a:solidFill>
              <a:schemeClr val="tx1"/>
            </a:solidFill>
          </a:ln>
        </p:spPr>
      </p:pic>
      <p:pic>
        <p:nvPicPr>
          <p:cNvPr id="5" name="Picture 4" descr="A screenshot of a computer&#10;&#10;Description automatically generated">
            <a:extLst>
              <a:ext uri="{FF2B5EF4-FFF2-40B4-BE49-F238E27FC236}">
                <a16:creationId xmlns:a16="http://schemas.microsoft.com/office/drawing/2014/main" id="{B3D309BB-DA12-BDDE-23B3-CC0E0BA97EC0}"/>
              </a:ext>
            </a:extLst>
          </p:cNvPr>
          <p:cNvPicPr>
            <a:picLocks noChangeAspect="1"/>
          </p:cNvPicPr>
          <p:nvPr/>
        </p:nvPicPr>
        <p:blipFill rotWithShape="1">
          <a:blip r:embed="rId6"/>
          <a:srcRect l="80050" b="85494"/>
          <a:stretch/>
        </p:blipFill>
        <p:spPr bwMode="auto">
          <a:xfrm>
            <a:off x="6622967" y="2721987"/>
            <a:ext cx="1768226" cy="472354"/>
          </a:xfrm>
          <a:prstGeom prst="rect">
            <a:avLst/>
          </a:prstGeom>
          <a:ln>
            <a:solidFill>
              <a:schemeClr val="tx1"/>
            </a:solidFill>
          </a:ln>
          <a:extLst>
            <a:ext uri="{53640926-AAD7-44D8-BBD7-CCE9431645EC}">
              <a14:shadowObscured xmlns:a14="http://schemas.microsoft.com/office/drawing/2010/main"/>
            </a:ext>
          </a:extLst>
        </p:spPr>
      </p:pic>
      <p:sp>
        <p:nvSpPr>
          <p:cNvPr id="15" name="Oval 14">
            <a:extLst>
              <a:ext uri="{FF2B5EF4-FFF2-40B4-BE49-F238E27FC236}">
                <a16:creationId xmlns:a16="http://schemas.microsoft.com/office/drawing/2014/main" id="{643887D6-6670-FDBB-8CCB-C79827AC9C6C}"/>
              </a:ext>
            </a:extLst>
          </p:cNvPr>
          <p:cNvSpPr>
            <a:spLocks/>
          </p:cNvSpPr>
          <p:nvPr/>
        </p:nvSpPr>
        <p:spPr>
          <a:xfrm>
            <a:off x="6741933" y="2933295"/>
            <a:ext cx="895350" cy="196339"/>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17" name="Picture 16" descr="A screenshot of a computer&#10;&#10;Description automatically generated with low confidence">
            <a:extLst>
              <a:ext uri="{FF2B5EF4-FFF2-40B4-BE49-F238E27FC236}">
                <a16:creationId xmlns:a16="http://schemas.microsoft.com/office/drawing/2014/main" id="{83266990-D584-9272-016E-1A86E74D8F51}"/>
              </a:ext>
            </a:extLst>
          </p:cNvPr>
          <p:cNvPicPr>
            <a:picLocks noChangeAspect="1"/>
          </p:cNvPicPr>
          <p:nvPr/>
        </p:nvPicPr>
        <p:blipFill rotWithShape="1">
          <a:blip r:embed="rId7"/>
          <a:srcRect l="74047" b="54727"/>
          <a:stretch/>
        </p:blipFill>
        <p:spPr>
          <a:xfrm>
            <a:off x="6753080" y="3644514"/>
            <a:ext cx="895351" cy="489060"/>
          </a:xfrm>
          <a:prstGeom prst="rect">
            <a:avLst/>
          </a:prstGeom>
          <a:ln>
            <a:solidFill>
              <a:schemeClr val="tx1"/>
            </a:solidFill>
          </a:ln>
        </p:spPr>
      </p:pic>
      <p:sp>
        <p:nvSpPr>
          <p:cNvPr id="18" name="Oval 17">
            <a:extLst>
              <a:ext uri="{FF2B5EF4-FFF2-40B4-BE49-F238E27FC236}">
                <a16:creationId xmlns:a16="http://schemas.microsoft.com/office/drawing/2014/main" id="{DC348AD8-A6E1-A889-02A7-2EA9426B745A}"/>
              </a:ext>
            </a:extLst>
          </p:cNvPr>
          <p:cNvSpPr>
            <a:spLocks/>
          </p:cNvSpPr>
          <p:nvPr/>
        </p:nvSpPr>
        <p:spPr>
          <a:xfrm>
            <a:off x="6753081" y="3831968"/>
            <a:ext cx="895350" cy="196339"/>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21" name="Picture 20" descr="A screenshot of a computer&#10;&#10;Description automatically generated">
            <a:extLst>
              <a:ext uri="{FF2B5EF4-FFF2-40B4-BE49-F238E27FC236}">
                <a16:creationId xmlns:a16="http://schemas.microsoft.com/office/drawing/2014/main" id="{97711619-A6D7-2DAA-ECAD-E80A0B7B45A5}"/>
              </a:ext>
            </a:extLst>
          </p:cNvPr>
          <p:cNvPicPr>
            <a:picLocks noChangeAspect="1"/>
          </p:cNvPicPr>
          <p:nvPr/>
        </p:nvPicPr>
        <p:blipFill rotWithShape="1">
          <a:blip r:embed="rId6"/>
          <a:srcRect l="75696" t="84833" r="3384"/>
          <a:stretch/>
        </p:blipFill>
        <p:spPr bwMode="auto">
          <a:xfrm>
            <a:off x="9774333" y="4465107"/>
            <a:ext cx="1854201" cy="493900"/>
          </a:xfrm>
          <a:prstGeom prst="rect">
            <a:avLst/>
          </a:prstGeom>
          <a:ln>
            <a:solidFill>
              <a:schemeClr val="tx1"/>
            </a:solidFill>
          </a:ln>
          <a:extLst>
            <a:ext uri="{53640926-AAD7-44D8-BBD7-CCE9431645EC}">
              <a14:shadowObscured xmlns:a14="http://schemas.microsoft.com/office/drawing/2010/main"/>
            </a:ext>
          </a:extLst>
        </p:spPr>
      </p:pic>
      <p:sp>
        <p:nvSpPr>
          <p:cNvPr id="20" name="Oval 19">
            <a:extLst>
              <a:ext uri="{FF2B5EF4-FFF2-40B4-BE49-F238E27FC236}">
                <a16:creationId xmlns:a16="http://schemas.microsoft.com/office/drawing/2014/main" id="{D6B896C5-A589-006B-0397-9FC8BC483744}"/>
              </a:ext>
            </a:extLst>
          </p:cNvPr>
          <p:cNvSpPr>
            <a:spLocks/>
          </p:cNvSpPr>
          <p:nvPr/>
        </p:nvSpPr>
        <p:spPr>
          <a:xfrm>
            <a:off x="9853299" y="4543727"/>
            <a:ext cx="1291405" cy="336660"/>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22" name="Picture 21" descr="A screenshot of a computer&#10;&#10;Description automatically generated">
            <a:extLst>
              <a:ext uri="{FF2B5EF4-FFF2-40B4-BE49-F238E27FC236}">
                <a16:creationId xmlns:a16="http://schemas.microsoft.com/office/drawing/2014/main" id="{160C5E89-E6C1-12A7-3A8F-C99CFF56D8B7}"/>
              </a:ext>
            </a:extLst>
          </p:cNvPr>
          <p:cNvPicPr>
            <a:picLocks noChangeAspect="1"/>
          </p:cNvPicPr>
          <p:nvPr/>
        </p:nvPicPr>
        <p:blipFill rotWithShape="1">
          <a:blip r:embed="rId8"/>
          <a:srcRect l="31081" t="7265" r="21332" b="85811"/>
          <a:stretch/>
        </p:blipFill>
        <p:spPr>
          <a:xfrm>
            <a:off x="5658415" y="1374211"/>
            <a:ext cx="3847893" cy="304765"/>
          </a:xfrm>
          <a:prstGeom prst="rect">
            <a:avLst/>
          </a:prstGeom>
          <a:ln>
            <a:solidFill>
              <a:schemeClr val="tx1"/>
            </a:solidFill>
          </a:ln>
        </p:spPr>
      </p:pic>
    </p:spTree>
    <p:extLst>
      <p:ext uri="{BB962C8B-B14F-4D97-AF65-F5344CB8AC3E}">
        <p14:creationId xmlns:p14="http://schemas.microsoft.com/office/powerpoint/2010/main" val="3398677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74048"/>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Rectangle: Rounded Corners 5">
            <a:extLst>
              <a:ext uri="{FF2B5EF4-FFF2-40B4-BE49-F238E27FC236}">
                <a16:creationId xmlns:a16="http://schemas.microsoft.com/office/drawing/2014/main" id="{9BCEF91A-009C-9BD0-4494-0666648A91F8}"/>
              </a:ext>
            </a:extLst>
          </p:cNvPr>
          <p:cNvSpPr/>
          <p:nvPr/>
        </p:nvSpPr>
        <p:spPr>
          <a:xfrm>
            <a:off x="-371180" y="67900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CDMS</a:t>
            </a:r>
          </a:p>
        </p:txBody>
      </p:sp>
      <p:sp>
        <p:nvSpPr>
          <p:cNvPr id="7" name="Rectangle: Rounded Corners 6">
            <a:extLst>
              <a:ext uri="{FF2B5EF4-FFF2-40B4-BE49-F238E27FC236}">
                <a16:creationId xmlns:a16="http://schemas.microsoft.com/office/drawing/2014/main" id="{C9A0CA8F-4A4F-1046-7AAD-DA7CF836DB4A}"/>
              </a:ext>
            </a:extLst>
          </p:cNvPr>
          <p:cNvSpPr/>
          <p:nvPr/>
        </p:nvSpPr>
        <p:spPr>
          <a:xfrm>
            <a:off x="-371181" y="136158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Registration</a:t>
            </a:r>
          </a:p>
        </p:txBody>
      </p:sp>
      <p:sp>
        <p:nvSpPr>
          <p:cNvPr id="8" name="Rectangle: Rounded Corners 7">
            <a:extLst>
              <a:ext uri="{FF2B5EF4-FFF2-40B4-BE49-F238E27FC236}">
                <a16:creationId xmlns:a16="http://schemas.microsoft.com/office/drawing/2014/main" id="{0B03DE95-9AFA-6DFB-BD5E-C62311CBF6F1}"/>
              </a:ext>
            </a:extLst>
          </p:cNvPr>
          <p:cNvSpPr/>
          <p:nvPr/>
        </p:nvSpPr>
        <p:spPr>
          <a:xfrm>
            <a:off x="-371182" y="204415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Randomisation</a:t>
            </a:r>
          </a:p>
        </p:txBody>
      </p:sp>
      <p:sp>
        <p:nvSpPr>
          <p:cNvPr id="9" name="Rectangle: Rounded Corners 8">
            <a:extLst>
              <a:ext uri="{FF2B5EF4-FFF2-40B4-BE49-F238E27FC236}">
                <a16:creationId xmlns:a16="http://schemas.microsoft.com/office/drawing/2014/main" id="{7DA9F23E-0AED-E89A-721B-602676B0EF08}"/>
              </a:ext>
            </a:extLst>
          </p:cNvPr>
          <p:cNvSpPr/>
          <p:nvPr/>
        </p:nvSpPr>
        <p:spPr>
          <a:xfrm>
            <a:off x="-371183" y="2726733"/>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Data </a:t>
            </a:r>
          </a:p>
          <a:p>
            <a:pPr algn="ctr"/>
            <a:r>
              <a:rPr lang="en-GB" sz="1400" b="1" dirty="0"/>
              <a:t>Management</a:t>
            </a:r>
          </a:p>
        </p:txBody>
      </p:sp>
      <p:sp>
        <p:nvSpPr>
          <p:cNvPr id="10" name="Rectangle: Rounded Corners 9">
            <a:extLst>
              <a:ext uri="{FF2B5EF4-FFF2-40B4-BE49-F238E27FC236}">
                <a16:creationId xmlns:a16="http://schemas.microsoft.com/office/drawing/2014/main" id="{3D017CD4-AE21-8881-4F5C-382BC26B0F9A}"/>
              </a:ext>
            </a:extLst>
          </p:cNvPr>
          <p:cNvSpPr/>
          <p:nvPr/>
        </p:nvSpPr>
        <p:spPr>
          <a:xfrm>
            <a:off x="-371184" y="3409309"/>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Participant Management</a:t>
            </a:r>
          </a:p>
        </p:txBody>
      </p:sp>
      <p:sp>
        <p:nvSpPr>
          <p:cNvPr id="11" name="Rectangle: Rounded Corners 10">
            <a:extLst>
              <a:ext uri="{FF2B5EF4-FFF2-40B4-BE49-F238E27FC236}">
                <a16:creationId xmlns:a16="http://schemas.microsoft.com/office/drawing/2014/main" id="{3FD3D9B8-A9C6-AEB5-9D44-1432BF1CF046}"/>
              </a:ext>
            </a:extLst>
          </p:cNvPr>
          <p:cNvSpPr/>
          <p:nvPr/>
        </p:nvSpPr>
        <p:spPr>
          <a:xfrm>
            <a:off x="-371185" y="409188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Queries</a:t>
            </a:r>
          </a:p>
        </p:txBody>
      </p:sp>
      <p:sp>
        <p:nvSpPr>
          <p:cNvPr id="12" name="Rectangle: Rounded Corners 11">
            <a:extLst>
              <a:ext uri="{FF2B5EF4-FFF2-40B4-BE49-F238E27FC236}">
                <a16:creationId xmlns:a16="http://schemas.microsoft.com/office/drawing/2014/main" id="{C2AD1EF6-FEF8-3120-9F38-B9111BEFBD8A}"/>
              </a:ext>
            </a:extLst>
          </p:cNvPr>
          <p:cNvSpPr/>
          <p:nvPr/>
        </p:nvSpPr>
        <p:spPr>
          <a:xfrm>
            <a:off x="-371186" y="477446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Top Tips</a:t>
            </a:r>
          </a:p>
        </p:txBody>
      </p:sp>
      <p:sp>
        <p:nvSpPr>
          <p:cNvPr id="14" name="Rectangle: Rounded Corners 13">
            <a:extLst>
              <a:ext uri="{FF2B5EF4-FFF2-40B4-BE49-F238E27FC236}">
                <a16:creationId xmlns:a16="http://schemas.microsoft.com/office/drawing/2014/main" id="{809F59BF-46D0-C0D2-02A1-675C602E29F7}"/>
              </a:ext>
            </a:extLst>
          </p:cNvPr>
          <p:cNvSpPr/>
          <p:nvPr/>
        </p:nvSpPr>
        <p:spPr>
          <a:xfrm>
            <a:off x="-371187" y="5457037"/>
            <a:ext cx="1919335" cy="516048"/>
          </a:xfrm>
          <a:prstGeom prst="roundRect">
            <a:avLst/>
          </a:prstGeom>
          <a:solidFill>
            <a:srgbClr val="63328A"/>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Q&amp;A</a:t>
            </a:r>
          </a:p>
        </p:txBody>
      </p:sp>
      <p:sp>
        <p:nvSpPr>
          <p:cNvPr id="16" name="Title 1">
            <a:extLst>
              <a:ext uri="{FF2B5EF4-FFF2-40B4-BE49-F238E27FC236}">
                <a16:creationId xmlns:a16="http://schemas.microsoft.com/office/drawing/2014/main" id="{12406F0A-3FB3-22C0-2943-B05E12BCF2A3}"/>
              </a:ext>
            </a:extLst>
          </p:cNvPr>
          <p:cNvSpPr txBox="1">
            <a:spLocks/>
          </p:cNvSpPr>
          <p:nvPr/>
        </p:nvSpPr>
        <p:spPr>
          <a:xfrm>
            <a:off x="2130582" y="2560205"/>
            <a:ext cx="7930836" cy="209049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chemeClr val="accent3">
                    <a:lumMod val="50000"/>
                  </a:schemeClr>
                </a:solidFill>
                <a:latin typeface="+mn-lt"/>
              </a:rPr>
              <a:t>Any Questions?</a:t>
            </a:r>
          </a:p>
          <a:p>
            <a:pPr algn="ctr"/>
            <a:endParaRPr lang="en-GB" sz="2000" dirty="0">
              <a:solidFill>
                <a:schemeClr val="accent3">
                  <a:lumMod val="50000"/>
                </a:schemeClr>
              </a:solidFill>
              <a:latin typeface="+mn-lt"/>
            </a:endParaRPr>
          </a:p>
          <a:p>
            <a:pPr algn="ctr"/>
            <a:r>
              <a:rPr lang="en-GB" sz="2400" dirty="0">
                <a:solidFill>
                  <a:schemeClr val="accent3">
                    <a:lumMod val="50000"/>
                  </a:schemeClr>
                </a:solidFill>
                <a:latin typeface="+mn-lt"/>
              </a:rPr>
              <a:t> Please feel free to contact us at SWEET@warwick.ac.uk.</a:t>
            </a:r>
          </a:p>
        </p:txBody>
      </p:sp>
    </p:spTree>
    <p:extLst>
      <p:ext uri="{BB962C8B-B14F-4D97-AF65-F5344CB8AC3E}">
        <p14:creationId xmlns:p14="http://schemas.microsoft.com/office/powerpoint/2010/main" val="272741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84694"/>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 name="Rectangle: Rounded Corners 2">
            <a:extLst>
              <a:ext uri="{FF2B5EF4-FFF2-40B4-BE49-F238E27FC236}">
                <a16:creationId xmlns:a16="http://schemas.microsoft.com/office/drawing/2014/main" id="{F36B3761-C929-386F-7244-BF4DF2F41E59}"/>
              </a:ext>
            </a:extLst>
          </p:cNvPr>
          <p:cNvSpPr/>
          <p:nvPr/>
        </p:nvSpPr>
        <p:spPr>
          <a:xfrm>
            <a:off x="3667120" y="1147427"/>
            <a:ext cx="4000505" cy="409022"/>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t>1. CDMS</a:t>
            </a:r>
          </a:p>
        </p:txBody>
      </p:sp>
      <p:sp>
        <p:nvSpPr>
          <p:cNvPr id="5" name="Rectangle: Rounded Corners 4">
            <a:extLst>
              <a:ext uri="{FF2B5EF4-FFF2-40B4-BE49-F238E27FC236}">
                <a16:creationId xmlns:a16="http://schemas.microsoft.com/office/drawing/2014/main" id="{D09BC72A-FF8E-E50E-53D5-3DE13ED75499}"/>
              </a:ext>
            </a:extLst>
          </p:cNvPr>
          <p:cNvSpPr/>
          <p:nvPr/>
        </p:nvSpPr>
        <p:spPr>
          <a:xfrm>
            <a:off x="3667122" y="2320415"/>
            <a:ext cx="4000505" cy="409022"/>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t>3. Registration</a:t>
            </a:r>
          </a:p>
        </p:txBody>
      </p:sp>
      <p:sp>
        <p:nvSpPr>
          <p:cNvPr id="6" name="Rectangle: Rounded Corners 5">
            <a:extLst>
              <a:ext uri="{FF2B5EF4-FFF2-40B4-BE49-F238E27FC236}">
                <a16:creationId xmlns:a16="http://schemas.microsoft.com/office/drawing/2014/main" id="{9D7C799A-80D1-4792-183A-FCC418F56535}"/>
              </a:ext>
            </a:extLst>
          </p:cNvPr>
          <p:cNvSpPr/>
          <p:nvPr/>
        </p:nvSpPr>
        <p:spPr>
          <a:xfrm>
            <a:off x="3667120" y="2906909"/>
            <a:ext cx="4000505" cy="409022"/>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t>4. Randomisation</a:t>
            </a:r>
          </a:p>
        </p:txBody>
      </p:sp>
      <p:sp>
        <p:nvSpPr>
          <p:cNvPr id="7" name="Rectangle: Rounded Corners 6">
            <a:extLst>
              <a:ext uri="{FF2B5EF4-FFF2-40B4-BE49-F238E27FC236}">
                <a16:creationId xmlns:a16="http://schemas.microsoft.com/office/drawing/2014/main" id="{EAEB226F-4E17-4212-8EED-DD2278BCE3D0}"/>
              </a:ext>
            </a:extLst>
          </p:cNvPr>
          <p:cNvSpPr/>
          <p:nvPr/>
        </p:nvSpPr>
        <p:spPr>
          <a:xfrm>
            <a:off x="3667123" y="3493403"/>
            <a:ext cx="4000505" cy="409022"/>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t>5. Data Management</a:t>
            </a:r>
          </a:p>
        </p:txBody>
      </p:sp>
      <p:sp>
        <p:nvSpPr>
          <p:cNvPr id="8" name="Rectangle: Rounded Corners 7">
            <a:extLst>
              <a:ext uri="{FF2B5EF4-FFF2-40B4-BE49-F238E27FC236}">
                <a16:creationId xmlns:a16="http://schemas.microsoft.com/office/drawing/2014/main" id="{AAC9ECDB-6336-065D-5153-4718119D9BAB}"/>
              </a:ext>
            </a:extLst>
          </p:cNvPr>
          <p:cNvSpPr/>
          <p:nvPr/>
        </p:nvSpPr>
        <p:spPr>
          <a:xfrm>
            <a:off x="3667124" y="4079897"/>
            <a:ext cx="4000505" cy="409022"/>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t>6. Participant Management</a:t>
            </a:r>
          </a:p>
        </p:txBody>
      </p:sp>
      <p:sp>
        <p:nvSpPr>
          <p:cNvPr id="9" name="Rectangle: Rounded Corners 8">
            <a:extLst>
              <a:ext uri="{FF2B5EF4-FFF2-40B4-BE49-F238E27FC236}">
                <a16:creationId xmlns:a16="http://schemas.microsoft.com/office/drawing/2014/main" id="{79DF0893-38FB-C42B-1101-F8ED2AA6C0E0}"/>
              </a:ext>
            </a:extLst>
          </p:cNvPr>
          <p:cNvSpPr/>
          <p:nvPr/>
        </p:nvSpPr>
        <p:spPr>
          <a:xfrm>
            <a:off x="3667124" y="4666391"/>
            <a:ext cx="4000505" cy="409022"/>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t>7. Queries</a:t>
            </a:r>
          </a:p>
        </p:txBody>
      </p:sp>
      <p:sp>
        <p:nvSpPr>
          <p:cNvPr id="10" name="Rectangle: Rounded Corners 9">
            <a:extLst>
              <a:ext uri="{FF2B5EF4-FFF2-40B4-BE49-F238E27FC236}">
                <a16:creationId xmlns:a16="http://schemas.microsoft.com/office/drawing/2014/main" id="{2DC005CC-00E9-CFB4-25FD-4E504C850D46}"/>
              </a:ext>
            </a:extLst>
          </p:cNvPr>
          <p:cNvSpPr/>
          <p:nvPr/>
        </p:nvSpPr>
        <p:spPr>
          <a:xfrm>
            <a:off x="3667125" y="5252885"/>
            <a:ext cx="4000505" cy="409022"/>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t>8. Top Tips</a:t>
            </a:r>
          </a:p>
        </p:txBody>
      </p:sp>
      <p:sp>
        <p:nvSpPr>
          <p:cNvPr id="11" name="Rectangle: Rounded Corners 10">
            <a:extLst>
              <a:ext uri="{FF2B5EF4-FFF2-40B4-BE49-F238E27FC236}">
                <a16:creationId xmlns:a16="http://schemas.microsoft.com/office/drawing/2014/main" id="{41925330-085A-5426-F9EF-BA2085EBCE0F}"/>
              </a:ext>
            </a:extLst>
          </p:cNvPr>
          <p:cNvSpPr/>
          <p:nvPr/>
        </p:nvSpPr>
        <p:spPr>
          <a:xfrm>
            <a:off x="3667120" y="5839378"/>
            <a:ext cx="4000505" cy="409022"/>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t>9. Q&amp;A</a:t>
            </a:r>
          </a:p>
        </p:txBody>
      </p:sp>
      <p:sp>
        <p:nvSpPr>
          <p:cNvPr id="12" name="Rectangle: Rounded Corners 11">
            <a:extLst>
              <a:ext uri="{FF2B5EF4-FFF2-40B4-BE49-F238E27FC236}">
                <a16:creationId xmlns:a16="http://schemas.microsoft.com/office/drawing/2014/main" id="{0CD8B225-7BC6-C73E-772A-1AC812533965}"/>
              </a:ext>
            </a:extLst>
          </p:cNvPr>
          <p:cNvSpPr/>
          <p:nvPr/>
        </p:nvSpPr>
        <p:spPr>
          <a:xfrm>
            <a:off x="3667121" y="1733921"/>
            <a:ext cx="4000505" cy="409022"/>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t>2. Access</a:t>
            </a:r>
          </a:p>
        </p:txBody>
      </p:sp>
      <p:sp>
        <p:nvSpPr>
          <p:cNvPr id="14" name="Title 1">
            <a:extLst>
              <a:ext uri="{FF2B5EF4-FFF2-40B4-BE49-F238E27FC236}">
                <a16:creationId xmlns:a16="http://schemas.microsoft.com/office/drawing/2014/main" id="{6ADC4835-7C24-9D58-E1A4-7BFB7B1354C2}"/>
              </a:ext>
            </a:extLst>
          </p:cNvPr>
          <p:cNvSpPr txBox="1">
            <a:spLocks/>
          </p:cNvSpPr>
          <p:nvPr/>
        </p:nvSpPr>
        <p:spPr>
          <a:xfrm>
            <a:off x="1692997" y="377357"/>
            <a:ext cx="7930836" cy="8176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chemeClr val="accent3">
                    <a:lumMod val="50000"/>
                  </a:schemeClr>
                </a:solidFill>
                <a:latin typeface="+mn-lt"/>
              </a:rPr>
              <a:t>Agenda</a:t>
            </a:r>
          </a:p>
        </p:txBody>
      </p:sp>
    </p:spTree>
    <p:extLst>
      <p:ext uri="{BB962C8B-B14F-4D97-AF65-F5344CB8AC3E}">
        <p14:creationId xmlns:p14="http://schemas.microsoft.com/office/powerpoint/2010/main" val="3131858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74048"/>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Rectangle: Rounded Corners 5">
            <a:extLst>
              <a:ext uri="{FF2B5EF4-FFF2-40B4-BE49-F238E27FC236}">
                <a16:creationId xmlns:a16="http://schemas.microsoft.com/office/drawing/2014/main" id="{9BCEF91A-009C-9BD0-4494-0666648A91F8}"/>
              </a:ext>
            </a:extLst>
          </p:cNvPr>
          <p:cNvSpPr/>
          <p:nvPr/>
        </p:nvSpPr>
        <p:spPr>
          <a:xfrm>
            <a:off x="-371180" y="679005"/>
            <a:ext cx="1919335" cy="516048"/>
          </a:xfrm>
          <a:prstGeom prst="roundRect">
            <a:avLst/>
          </a:prstGeom>
          <a:solidFill>
            <a:srgbClr val="63328A"/>
          </a:solidFill>
          <a:ln>
            <a:solidFill>
              <a:srgbClr val="6332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CDMS</a:t>
            </a:r>
          </a:p>
        </p:txBody>
      </p:sp>
      <p:sp>
        <p:nvSpPr>
          <p:cNvPr id="7" name="Rectangle: Rounded Corners 6">
            <a:extLst>
              <a:ext uri="{FF2B5EF4-FFF2-40B4-BE49-F238E27FC236}">
                <a16:creationId xmlns:a16="http://schemas.microsoft.com/office/drawing/2014/main" id="{C9A0CA8F-4A4F-1046-7AAD-DA7CF836DB4A}"/>
              </a:ext>
            </a:extLst>
          </p:cNvPr>
          <p:cNvSpPr/>
          <p:nvPr/>
        </p:nvSpPr>
        <p:spPr>
          <a:xfrm>
            <a:off x="-371181" y="136158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Registration</a:t>
            </a:r>
          </a:p>
        </p:txBody>
      </p:sp>
      <p:sp>
        <p:nvSpPr>
          <p:cNvPr id="8" name="Rectangle: Rounded Corners 7">
            <a:extLst>
              <a:ext uri="{FF2B5EF4-FFF2-40B4-BE49-F238E27FC236}">
                <a16:creationId xmlns:a16="http://schemas.microsoft.com/office/drawing/2014/main" id="{0B03DE95-9AFA-6DFB-BD5E-C62311CBF6F1}"/>
              </a:ext>
            </a:extLst>
          </p:cNvPr>
          <p:cNvSpPr/>
          <p:nvPr/>
        </p:nvSpPr>
        <p:spPr>
          <a:xfrm>
            <a:off x="-371182" y="204415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Randomisation</a:t>
            </a:r>
          </a:p>
        </p:txBody>
      </p:sp>
      <p:sp>
        <p:nvSpPr>
          <p:cNvPr id="9" name="Rectangle: Rounded Corners 8">
            <a:extLst>
              <a:ext uri="{FF2B5EF4-FFF2-40B4-BE49-F238E27FC236}">
                <a16:creationId xmlns:a16="http://schemas.microsoft.com/office/drawing/2014/main" id="{7DA9F23E-0AED-E89A-721B-602676B0EF08}"/>
              </a:ext>
            </a:extLst>
          </p:cNvPr>
          <p:cNvSpPr/>
          <p:nvPr/>
        </p:nvSpPr>
        <p:spPr>
          <a:xfrm>
            <a:off x="-371183" y="2726733"/>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Data </a:t>
            </a:r>
          </a:p>
          <a:p>
            <a:pPr algn="ctr"/>
            <a:r>
              <a:rPr lang="en-GB" sz="1400" b="1" dirty="0"/>
              <a:t>Management</a:t>
            </a:r>
          </a:p>
        </p:txBody>
      </p:sp>
      <p:sp>
        <p:nvSpPr>
          <p:cNvPr id="10" name="Rectangle: Rounded Corners 9">
            <a:extLst>
              <a:ext uri="{FF2B5EF4-FFF2-40B4-BE49-F238E27FC236}">
                <a16:creationId xmlns:a16="http://schemas.microsoft.com/office/drawing/2014/main" id="{3D017CD4-AE21-8881-4F5C-382BC26B0F9A}"/>
              </a:ext>
            </a:extLst>
          </p:cNvPr>
          <p:cNvSpPr/>
          <p:nvPr/>
        </p:nvSpPr>
        <p:spPr>
          <a:xfrm>
            <a:off x="-371184" y="3409309"/>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Participant Management</a:t>
            </a:r>
          </a:p>
        </p:txBody>
      </p:sp>
      <p:sp>
        <p:nvSpPr>
          <p:cNvPr id="11" name="Rectangle: Rounded Corners 10">
            <a:extLst>
              <a:ext uri="{FF2B5EF4-FFF2-40B4-BE49-F238E27FC236}">
                <a16:creationId xmlns:a16="http://schemas.microsoft.com/office/drawing/2014/main" id="{3FD3D9B8-A9C6-AEB5-9D44-1432BF1CF046}"/>
              </a:ext>
            </a:extLst>
          </p:cNvPr>
          <p:cNvSpPr/>
          <p:nvPr/>
        </p:nvSpPr>
        <p:spPr>
          <a:xfrm>
            <a:off x="-371185" y="409188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Queries</a:t>
            </a:r>
          </a:p>
        </p:txBody>
      </p:sp>
      <p:sp>
        <p:nvSpPr>
          <p:cNvPr id="12" name="Rectangle: Rounded Corners 11">
            <a:extLst>
              <a:ext uri="{FF2B5EF4-FFF2-40B4-BE49-F238E27FC236}">
                <a16:creationId xmlns:a16="http://schemas.microsoft.com/office/drawing/2014/main" id="{C2AD1EF6-FEF8-3120-9F38-B9111BEFBD8A}"/>
              </a:ext>
            </a:extLst>
          </p:cNvPr>
          <p:cNvSpPr/>
          <p:nvPr/>
        </p:nvSpPr>
        <p:spPr>
          <a:xfrm>
            <a:off x="-371186" y="477446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Top Tips</a:t>
            </a:r>
          </a:p>
        </p:txBody>
      </p:sp>
      <p:sp>
        <p:nvSpPr>
          <p:cNvPr id="14" name="Rectangle: Rounded Corners 13">
            <a:extLst>
              <a:ext uri="{FF2B5EF4-FFF2-40B4-BE49-F238E27FC236}">
                <a16:creationId xmlns:a16="http://schemas.microsoft.com/office/drawing/2014/main" id="{809F59BF-46D0-C0D2-02A1-675C602E29F7}"/>
              </a:ext>
            </a:extLst>
          </p:cNvPr>
          <p:cNvSpPr/>
          <p:nvPr/>
        </p:nvSpPr>
        <p:spPr>
          <a:xfrm>
            <a:off x="-371187" y="545703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Q&amp;A</a:t>
            </a:r>
          </a:p>
        </p:txBody>
      </p:sp>
      <p:sp>
        <p:nvSpPr>
          <p:cNvPr id="16" name="Title 1">
            <a:extLst>
              <a:ext uri="{FF2B5EF4-FFF2-40B4-BE49-F238E27FC236}">
                <a16:creationId xmlns:a16="http://schemas.microsoft.com/office/drawing/2014/main" id="{12406F0A-3FB3-22C0-2943-B05E12BCF2A3}"/>
              </a:ext>
            </a:extLst>
          </p:cNvPr>
          <p:cNvSpPr txBox="1">
            <a:spLocks/>
          </p:cNvSpPr>
          <p:nvPr/>
        </p:nvSpPr>
        <p:spPr>
          <a:xfrm>
            <a:off x="1692997" y="377357"/>
            <a:ext cx="7930836" cy="8176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chemeClr val="accent3">
                    <a:lumMod val="50000"/>
                  </a:schemeClr>
                </a:solidFill>
                <a:latin typeface="+mn-lt"/>
              </a:rPr>
              <a:t>Clinical Data Management System</a:t>
            </a:r>
          </a:p>
        </p:txBody>
      </p:sp>
      <p:sp>
        <p:nvSpPr>
          <p:cNvPr id="17" name="Content Placeholder 3">
            <a:extLst>
              <a:ext uri="{FF2B5EF4-FFF2-40B4-BE49-F238E27FC236}">
                <a16:creationId xmlns:a16="http://schemas.microsoft.com/office/drawing/2014/main" id="{CE18C90E-9020-9070-4085-8741CC314556}"/>
              </a:ext>
            </a:extLst>
          </p:cNvPr>
          <p:cNvSpPr>
            <a:spLocks noGrp="1"/>
          </p:cNvSpPr>
          <p:nvPr>
            <p:ph type="body" sz="quarter" idx="4294967295"/>
          </p:nvPr>
        </p:nvSpPr>
        <p:spPr>
          <a:xfrm>
            <a:off x="1692997" y="1361581"/>
            <a:ext cx="5469803" cy="4645384"/>
          </a:xfrm>
        </p:spPr>
        <p:txBody>
          <a:bodyPr vert="horz" lIns="91440" tIns="45720" rIns="91440" bIns="45720" rtlCol="0" anchor="t">
            <a:normAutofit/>
          </a:bodyPr>
          <a:lstStyle/>
          <a:p>
            <a:r>
              <a:rPr lang="en-GB" sz="2000" dirty="0"/>
              <a:t>AKA ‘The SWEET Database’</a:t>
            </a:r>
          </a:p>
          <a:p>
            <a:pPr marL="0" indent="0">
              <a:buNone/>
            </a:pPr>
            <a:endParaRPr lang="en-GB" sz="2000" dirty="0"/>
          </a:p>
          <a:p>
            <a:r>
              <a:rPr lang="en-GB" sz="2000" dirty="0"/>
              <a:t>In depth Instructions can be found in Folder 9 of your ISF.</a:t>
            </a:r>
          </a:p>
          <a:p>
            <a:pPr marL="0" indent="0">
              <a:buNone/>
            </a:pPr>
            <a:endParaRPr lang="en-GB" sz="2000" dirty="0"/>
          </a:p>
          <a:p>
            <a:r>
              <a:rPr lang="en-GB" sz="2000" dirty="0"/>
              <a:t>This presentation covers the main sections from the guidance document.</a:t>
            </a:r>
          </a:p>
          <a:p>
            <a:endParaRPr lang="en-GB" sz="2000" dirty="0"/>
          </a:p>
          <a:p>
            <a:r>
              <a:rPr lang="en-GB" sz="2000" dirty="0">
                <a:effectLst/>
                <a:latin typeface="Calibri" panose="020F0502020204030204" pitchFamily="34" charset="0"/>
                <a:ea typeface="MS Mincho" panose="02020609040205080304" pitchFamily="49" charset="-128"/>
                <a:cs typeface="Arial" panose="020B0604020202020204" pitchFamily="34" charset="0"/>
              </a:rPr>
              <a:t>URL: </a:t>
            </a:r>
            <a:r>
              <a:rPr lang="en-GB" sz="2000" u="sng" dirty="0">
                <a:solidFill>
                  <a:srgbClr val="0563C1"/>
                </a:solidFill>
                <a:effectLst/>
                <a:latin typeface="Calibri" panose="020F0502020204030204" pitchFamily="34" charset="0"/>
                <a:ea typeface="MS Mincho" panose="02020609040205080304" pitchFamily="49" charset="-128"/>
                <a:cs typeface="Arial" panose="020B0604020202020204" pitchFamily="34" charset="0"/>
                <a:hlinkClick r:id="rId4"/>
              </a:rPr>
              <a:t>https://ctu.warwick.ac.uk/</a:t>
            </a:r>
            <a:r>
              <a:rPr lang="en-GB" sz="2000" u="sng" dirty="0">
                <a:solidFill>
                  <a:srgbClr val="0563C1"/>
                </a:solidFill>
                <a:effectLst/>
                <a:latin typeface="Calibri" panose="020F0502020204030204" pitchFamily="34" charset="0"/>
                <a:ea typeface="MS Mincho" panose="02020609040205080304" pitchFamily="49" charset="-128"/>
                <a:cs typeface="Arial" panose="020B0604020202020204" pitchFamily="34" charset="0"/>
              </a:rPr>
              <a:t>SWEET</a:t>
            </a:r>
            <a:endParaRPr lang="en-GB" sz="2000" u="sng" dirty="0">
              <a:latin typeface="Calibri" panose="020F0502020204030204" pitchFamily="34" charset="0"/>
              <a:ea typeface="MS Mincho" panose="02020609040205080304" pitchFamily="49" charset="-128"/>
              <a:cs typeface="Arial" panose="020B0604020202020204" pitchFamily="34" charset="0"/>
            </a:endParaRPr>
          </a:p>
          <a:p>
            <a:pPr marL="0" indent="0">
              <a:buNone/>
            </a:pPr>
            <a:endParaRPr lang="en-GB" sz="2000" dirty="0"/>
          </a:p>
        </p:txBody>
      </p:sp>
      <p:pic>
        <p:nvPicPr>
          <p:cNvPr id="20" name="Picture 19">
            <a:extLst>
              <a:ext uri="{FF2B5EF4-FFF2-40B4-BE49-F238E27FC236}">
                <a16:creationId xmlns:a16="http://schemas.microsoft.com/office/drawing/2014/main" id="{EF95566E-D605-ACDC-C78A-5EFC33EB195E}"/>
              </a:ext>
            </a:extLst>
          </p:cNvPr>
          <p:cNvPicPr>
            <a:picLocks noChangeAspect="1"/>
          </p:cNvPicPr>
          <p:nvPr/>
        </p:nvPicPr>
        <p:blipFill rotWithShape="1">
          <a:blip r:embed="rId5"/>
          <a:srcRect l="77344" t="9708" r="1171" b="47905"/>
          <a:stretch/>
        </p:blipFill>
        <p:spPr>
          <a:xfrm>
            <a:off x="7307643" y="1877629"/>
            <a:ext cx="4514431" cy="3392824"/>
          </a:xfrm>
          <a:prstGeom prst="rect">
            <a:avLst/>
          </a:prstGeom>
          <a:ln>
            <a:solidFill>
              <a:schemeClr val="tx1"/>
            </a:solidFill>
          </a:ln>
        </p:spPr>
      </p:pic>
    </p:spTree>
    <p:extLst>
      <p:ext uri="{BB962C8B-B14F-4D97-AF65-F5344CB8AC3E}">
        <p14:creationId xmlns:p14="http://schemas.microsoft.com/office/powerpoint/2010/main" val="3049658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74048"/>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Rectangle: Rounded Corners 5">
            <a:extLst>
              <a:ext uri="{FF2B5EF4-FFF2-40B4-BE49-F238E27FC236}">
                <a16:creationId xmlns:a16="http://schemas.microsoft.com/office/drawing/2014/main" id="{9BCEF91A-009C-9BD0-4494-0666648A91F8}"/>
              </a:ext>
            </a:extLst>
          </p:cNvPr>
          <p:cNvSpPr/>
          <p:nvPr/>
        </p:nvSpPr>
        <p:spPr>
          <a:xfrm>
            <a:off x="-371180" y="679005"/>
            <a:ext cx="1919335" cy="516048"/>
          </a:xfrm>
          <a:prstGeom prst="roundRect">
            <a:avLst/>
          </a:prstGeom>
          <a:solidFill>
            <a:srgbClr val="63328A"/>
          </a:solidFill>
          <a:ln>
            <a:solidFill>
              <a:srgbClr val="6332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CDMS</a:t>
            </a:r>
          </a:p>
        </p:txBody>
      </p:sp>
      <p:sp>
        <p:nvSpPr>
          <p:cNvPr id="7" name="Rectangle: Rounded Corners 6">
            <a:extLst>
              <a:ext uri="{FF2B5EF4-FFF2-40B4-BE49-F238E27FC236}">
                <a16:creationId xmlns:a16="http://schemas.microsoft.com/office/drawing/2014/main" id="{C9A0CA8F-4A4F-1046-7AAD-DA7CF836DB4A}"/>
              </a:ext>
            </a:extLst>
          </p:cNvPr>
          <p:cNvSpPr/>
          <p:nvPr/>
        </p:nvSpPr>
        <p:spPr>
          <a:xfrm>
            <a:off x="-371181" y="136158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Registration</a:t>
            </a:r>
          </a:p>
        </p:txBody>
      </p:sp>
      <p:sp>
        <p:nvSpPr>
          <p:cNvPr id="8" name="Rectangle: Rounded Corners 7">
            <a:extLst>
              <a:ext uri="{FF2B5EF4-FFF2-40B4-BE49-F238E27FC236}">
                <a16:creationId xmlns:a16="http://schemas.microsoft.com/office/drawing/2014/main" id="{0B03DE95-9AFA-6DFB-BD5E-C62311CBF6F1}"/>
              </a:ext>
            </a:extLst>
          </p:cNvPr>
          <p:cNvSpPr/>
          <p:nvPr/>
        </p:nvSpPr>
        <p:spPr>
          <a:xfrm>
            <a:off x="-371182" y="204415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Randomisation</a:t>
            </a:r>
          </a:p>
        </p:txBody>
      </p:sp>
      <p:sp>
        <p:nvSpPr>
          <p:cNvPr id="9" name="Rectangle: Rounded Corners 8">
            <a:extLst>
              <a:ext uri="{FF2B5EF4-FFF2-40B4-BE49-F238E27FC236}">
                <a16:creationId xmlns:a16="http://schemas.microsoft.com/office/drawing/2014/main" id="{7DA9F23E-0AED-E89A-721B-602676B0EF08}"/>
              </a:ext>
            </a:extLst>
          </p:cNvPr>
          <p:cNvSpPr/>
          <p:nvPr/>
        </p:nvSpPr>
        <p:spPr>
          <a:xfrm>
            <a:off x="-371183" y="2726733"/>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Data </a:t>
            </a:r>
          </a:p>
          <a:p>
            <a:pPr algn="ctr"/>
            <a:r>
              <a:rPr lang="en-GB" sz="1400" b="1" dirty="0"/>
              <a:t>Management</a:t>
            </a:r>
          </a:p>
        </p:txBody>
      </p:sp>
      <p:sp>
        <p:nvSpPr>
          <p:cNvPr id="10" name="Rectangle: Rounded Corners 9">
            <a:extLst>
              <a:ext uri="{FF2B5EF4-FFF2-40B4-BE49-F238E27FC236}">
                <a16:creationId xmlns:a16="http://schemas.microsoft.com/office/drawing/2014/main" id="{3D017CD4-AE21-8881-4F5C-382BC26B0F9A}"/>
              </a:ext>
            </a:extLst>
          </p:cNvPr>
          <p:cNvSpPr/>
          <p:nvPr/>
        </p:nvSpPr>
        <p:spPr>
          <a:xfrm>
            <a:off x="-371184" y="3409309"/>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Participant Management</a:t>
            </a:r>
          </a:p>
        </p:txBody>
      </p:sp>
      <p:sp>
        <p:nvSpPr>
          <p:cNvPr id="11" name="Rectangle: Rounded Corners 10">
            <a:extLst>
              <a:ext uri="{FF2B5EF4-FFF2-40B4-BE49-F238E27FC236}">
                <a16:creationId xmlns:a16="http://schemas.microsoft.com/office/drawing/2014/main" id="{3FD3D9B8-A9C6-AEB5-9D44-1432BF1CF046}"/>
              </a:ext>
            </a:extLst>
          </p:cNvPr>
          <p:cNvSpPr/>
          <p:nvPr/>
        </p:nvSpPr>
        <p:spPr>
          <a:xfrm>
            <a:off x="-371185" y="409188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Queries</a:t>
            </a:r>
          </a:p>
        </p:txBody>
      </p:sp>
      <p:sp>
        <p:nvSpPr>
          <p:cNvPr id="12" name="Rectangle: Rounded Corners 11">
            <a:extLst>
              <a:ext uri="{FF2B5EF4-FFF2-40B4-BE49-F238E27FC236}">
                <a16:creationId xmlns:a16="http://schemas.microsoft.com/office/drawing/2014/main" id="{C2AD1EF6-FEF8-3120-9F38-B9111BEFBD8A}"/>
              </a:ext>
            </a:extLst>
          </p:cNvPr>
          <p:cNvSpPr/>
          <p:nvPr/>
        </p:nvSpPr>
        <p:spPr>
          <a:xfrm>
            <a:off x="-371186" y="477446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Top Tips</a:t>
            </a:r>
          </a:p>
        </p:txBody>
      </p:sp>
      <p:sp>
        <p:nvSpPr>
          <p:cNvPr id="14" name="Rectangle: Rounded Corners 13">
            <a:extLst>
              <a:ext uri="{FF2B5EF4-FFF2-40B4-BE49-F238E27FC236}">
                <a16:creationId xmlns:a16="http://schemas.microsoft.com/office/drawing/2014/main" id="{809F59BF-46D0-C0D2-02A1-675C602E29F7}"/>
              </a:ext>
            </a:extLst>
          </p:cNvPr>
          <p:cNvSpPr/>
          <p:nvPr/>
        </p:nvSpPr>
        <p:spPr>
          <a:xfrm>
            <a:off x="-371187" y="545703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Q&amp;A</a:t>
            </a:r>
          </a:p>
        </p:txBody>
      </p:sp>
      <p:sp>
        <p:nvSpPr>
          <p:cNvPr id="16" name="Title 1">
            <a:extLst>
              <a:ext uri="{FF2B5EF4-FFF2-40B4-BE49-F238E27FC236}">
                <a16:creationId xmlns:a16="http://schemas.microsoft.com/office/drawing/2014/main" id="{12406F0A-3FB3-22C0-2943-B05E12BCF2A3}"/>
              </a:ext>
            </a:extLst>
          </p:cNvPr>
          <p:cNvSpPr txBox="1">
            <a:spLocks/>
          </p:cNvSpPr>
          <p:nvPr/>
        </p:nvSpPr>
        <p:spPr>
          <a:xfrm>
            <a:off x="1692997" y="377357"/>
            <a:ext cx="7930836" cy="8176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chemeClr val="accent3">
                    <a:lumMod val="50000"/>
                  </a:schemeClr>
                </a:solidFill>
                <a:latin typeface="+mn-lt"/>
              </a:rPr>
              <a:t>Access</a:t>
            </a:r>
          </a:p>
          <a:p>
            <a:pPr algn="ctr"/>
            <a:r>
              <a:rPr lang="en-GB" sz="1600" dirty="0">
                <a:solidFill>
                  <a:schemeClr val="accent3">
                    <a:lumMod val="50000"/>
                  </a:schemeClr>
                </a:solidFill>
                <a:latin typeface="+mn-lt"/>
              </a:rPr>
              <a:t>(Section 4 CDMS Guidelines)</a:t>
            </a:r>
          </a:p>
        </p:txBody>
      </p:sp>
      <p:sp>
        <p:nvSpPr>
          <p:cNvPr id="2" name="Content Placeholder 3">
            <a:extLst>
              <a:ext uri="{FF2B5EF4-FFF2-40B4-BE49-F238E27FC236}">
                <a16:creationId xmlns:a16="http://schemas.microsoft.com/office/drawing/2014/main" id="{CBA3533E-9767-328A-6F93-FC02664BD50C}"/>
              </a:ext>
            </a:extLst>
          </p:cNvPr>
          <p:cNvSpPr>
            <a:spLocks noGrp="1"/>
          </p:cNvSpPr>
          <p:nvPr>
            <p:ph type="body" sz="quarter" idx="4294967295"/>
          </p:nvPr>
        </p:nvSpPr>
        <p:spPr>
          <a:xfrm>
            <a:off x="1692997" y="1361581"/>
            <a:ext cx="5503670" cy="4611504"/>
          </a:xfrm>
        </p:spPr>
        <p:txBody>
          <a:bodyPr vert="horz" lIns="91440" tIns="45720" rIns="91440" bIns="45720" rtlCol="0" anchor="t">
            <a:normAutofit/>
          </a:bodyPr>
          <a:lstStyle/>
          <a:p>
            <a:pPr>
              <a:lnSpc>
                <a:spcPct val="150000"/>
              </a:lnSpc>
              <a:spcAft>
                <a:spcPts val="800"/>
              </a:spcAft>
            </a:pPr>
            <a:r>
              <a:rPr lang="en-GB" sz="2000" dirty="0">
                <a:effectLst/>
                <a:latin typeface="Calibri" panose="020F0502020204030204" pitchFamily="34" charset="0"/>
                <a:ea typeface="MS Mincho" panose="02020609040205080304" pitchFamily="49" charset="-128"/>
                <a:cs typeface="Arial" panose="020B0604020202020204" pitchFamily="34" charset="0"/>
              </a:rPr>
              <a:t>Compatible with Google Chrome &amp; Microsoft Edge.</a:t>
            </a:r>
          </a:p>
          <a:p>
            <a:pPr>
              <a:lnSpc>
                <a:spcPct val="100000"/>
              </a:lnSpc>
              <a:spcAft>
                <a:spcPts val="800"/>
              </a:spcAft>
            </a:pPr>
            <a:r>
              <a:rPr lang="en-GB" sz="2000" dirty="0">
                <a:effectLst/>
                <a:latin typeface="Calibri" panose="020F0502020204030204" pitchFamily="34" charset="0"/>
                <a:ea typeface="MS Mincho" panose="02020609040205080304" pitchFamily="49" charset="-128"/>
                <a:cs typeface="Arial" panose="020B0604020202020204" pitchFamily="34" charset="0"/>
              </a:rPr>
              <a:t>You will be provided with a username &amp; temporary password</a:t>
            </a:r>
          </a:p>
          <a:p>
            <a:pPr>
              <a:lnSpc>
                <a:spcPct val="150000"/>
              </a:lnSpc>
              <a:spcAft>
                <a:spcPts val="800"/>
              </a:spcAft>
            </a:pPr>
            <a:r>
              <a:rPr lang="en-GB" sz="2000" dirty="0">
                <a:latin typeface="Calibri" panose="020F0502020204030204" pitchFamily="34" charset="0"/>
                <a:ea typeface="MS Mincho" panose="02020609040205080304" pitchFamily="49" charset="-128"/>
                <a:cs typeface="Arial" panose="020B0604020202020204" pitchFamily="34" charset="0"/>
              </a:rPr>
              <a:t>First Login: Prompted to change Password</a:t>
            </a:r>
          </a:p>
          <a:p>
            <a:pPr>
              <a:lnSpc>
                <a:spcPct val="150000"/>
              </a:lnSpc>
              <a:spcAft>
                <a:spcPts val="800"/>
              </a:spcAft>
            </a:pPr>
            <a:r>
              <a:rPr lang="en-GB" sz="2000" dirty="0">
                <a:effectLst/>
                <a:latin typeface="Calibri" panose="020F0502020204030204" pitchFamily="34" charset="0"/>
                <a:ea typeface="MS Mincho" panose="02020609040205080304" pitchFamily="49" charset="-128"/>
                <a:cs typeface="Arial" panose="020B0604020202020204" pitchFamily="34" charset="0"/>
              </a:rPr>
              <a:t>If you </a:t>
            </a:r>
            <a:r>
              <a:rPr lang="en-GB" sz="2000" dirty="0">
                <a:latin typeface="Calibri" panose="020F0502020204030204" pitchFamily="34" charset="0"/>
                <a:ea typeface="MS Mincho" panose="02020609040205080304" pitchFamily="49" charset="-128"/>
                <a:cs typeface="Arial" panose="020B0604020202020204" pitchFamily="34" charset="0"/>
              </a:rPr>
              <a:t>forget your password: </a:t>
            </a:r>
            <a:r>
              <a:rPr lang="en-GB" sz="2000" b="1" i="1" dirty="0">
                <a:latin typeface="Calibri" panose="020F0502020204030204" pitchFamily="34" charset="0"/>
                <a:ea typeface="MS Mincho" panose="02020609040205080304" pitchFamily="49" charset="-128"/>
                <a:cs typeface="Arial" panose="020B0604020202020204" pitchFamily="34" charset="0"/>
              </a:rPr>
              <a:t>Forgotten Password</a:t>
            </a:r>
          </a:p>
          <a:p>
            <a:pPr>
              <a:lnSpc>
                <a:spcPct val="150000"/>
              </a:lnSpc>
              <a:spcAft>
                <a:spcPts val="800"/>
              </a:spcAft>
            </a:pPr>
            <a:r>
              <a:rPr lang="en-GB" sz="2000" dirty="0">
                <a:latin typeface="Calibri" panose="020F0502020204030204" pitchFamily="34" charset="0"/>
                <a:ea typeface="MS Mincho" panose="02020609040205080304" pitchFamily="49" charset="-128"/>
                <a:cs typeface="Arial" panose="020B0604020202020204" pitchFamily="34" charset="0"/>
              </a:rPr>
              <a:t>5 wrong attempts you will be locked out! </a:t>
            </a:r>
            <a:endParaRPr lang="en-GB" sz="2000" dirty="0">
              <a:effectLst/>
              <a:latin typeface="Calibri" panose="020F0502020204030204" pitchFamily="34" charset="0"/>
              <a:ea typeface="MS Mincho" panose="02020609040205080304" pitchFamily="49" charset="-128"/>
              <a:cs typeface="Arial" panose="020B0604020202020204" pitchFamily="34" charset="0"/>
            </a:endParaRPr>
          </a:p>
          <a:p>
            <a:pPr>
              <a:lnSpc>
                <a:spcPct val="107000"/>
              </a:lnSpc>
              <a:spcAft>
                <a:spcPts val="800"/>
              </a:spcAft>
            </a:pPr>
            <a:endParaRPr lang="en-GB" sz="1800" dirty="0">
              <a:effectLst/>
              <a:latin typeface="Calibri" panose="020F0502020204030204" pitchFamily="34" charset="0"/>
              <a:ea typeface="MS Mincho" panose="02020609040205080304" pitchFamily="49" charset="-128"/>
              <a:cs typeface="Arial" panose="020B0604020202020204" pitchFamily="34" charset="0"/>
            </a:endParaRPr>
          </a:p>
        </p:txBody>
      </p:sp>
      <p:pic>
        <p:nvPicPr>
          <p:cNvPr id="3" name="Picture 2" descr="A screenshot of a computer&#10;&#10;Description automatically generated">
            <a:extLst>
              <a:ext uri="{FF2B5EF4-FFF2-40B4-BE49-F238E27FC236}">
                <a16:creationId xmlns:a16="http://schemas.microsoft.com/office/drawing/2014/main" id="{004D0F2F-DECD-DFC9-5006-999D12FE747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125" t="1053" r="26913" b="13305"/>
          <a:stretch/>
        </p:blipFill>
        <p:spPr>
          <a:xfrm>
            <a:off x="7388051" y="1832756"/>
            <a:ext cx="4471551" cy="3263119"/>
          </a:xfrm>
          <a:prstGeom prst="rect">
            <a:avLst/>
          </a:prstGeom>
          <a:ln>
            <a:solidFill>
              <a:schemeClr val="tx1"/>
            </a:solidFill>
          </a:ln>
        </p:spPr>
      </p:pic>
    </p:spTree>
    <p:extLst>
      <p:ext uri="{BB962C8B-B14F-4D97-AF65-F5344CB8AC3E}">
        <p14:creationId xmlns:p14="http://schemas.microsoft.com/office/powerpoint/2010/main" val="2816607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74048"/>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Rectangle: Rounded Corners 5">
            <a:extLst>
              <a:ext uri="{FF2B5EF4-FFF2-40B4-BE49-F238E27FC236}">
                <a16:creationId xmlns:a16="http://schemas.microsoft.com/office/drawing/2014/main" id="{9BCEF91A-009C-9BD0-4494-0666648A91F8}"/>
              </a:ext>
            </a:extLst>
          </p:cNvPr>
          <p:cNvSpPr/>
          <p:nvPr/>
        </p:nvSpPr>
        <p:spPr>
          <a:xfrm>
            <a:off x="-371180" y="67900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CDMS</a:t>
            </a:r>
          </a:p>
        </p:txBody>
      </p:sp>
      <p:sp>
        <p:nvSpPr>
          <p:cNvPr id="7" name="Rectangle: Rounded Corners 6">
            <a:extLst>
              <a:ext uri="{FF2B5EF4-FFF2-40B4-BE49-F238E27FC236}">
                <a16:creationId xmlns:a16="http://schemas.microsoft.com/office/drawing/2014/main" id="{C9A0CA8F-4A4F-1046-7AAD-DA7CF836DB4A}"/>
              </a:ext>
            </a:extLst>
          </p:cNvPr>
          <p:cNvSpPr/>
          <p:nvPr/>
        </p:nvSpPr>
        <p:spPr>
          <a:xfrm>
            <a:off x="-371181" y="1361581"/>
            <a:ext cx="1919335" cy="516048"/>
          </a:xfrm>
          <a:prstGeom prst="roundRect">
            <a:avLst/>
          </a:prstGeom>
          <a:solidFill>
            <a:srgbClr val="63328A"/>
          </a:solidFill>
          <a:ln>
            <a:solidFill>
              <a:srgbClr val="6332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Registration</a:t>
            </a:r>
          </a:p>
        </p:txBody>
      </p:sp>
      <p:sp>
        <p:nvSpPr>
          <p:cNvPr id="8" name="Rectangle: Rounded Corners 7">
            <a:extLst>
              <a:ext uri="{FF2B5EF4-FFF2-40B4-BE49-F238E27FC236}">
                <a16:creationId xmlns:a16="http://schemas.microsoft.com/office/drawing/2014/main" id="{0B03DE95-9AFA-6DFB-BD5E-C62311CBF6F1}"/>
              </a:ext>
            </a:extLst>
          </p:cNvPr>
          <p:cNvSpPr/>
          <p:nvPr/>
        </p:nvSpPr>
        <p:spPr>
          <a:xfrm>
            <a:off x="-371182" y="204415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Randomisation</a:t>
            </a:r>
          </a:p>
        </p:txBody>
      </p:sp>
      <p:sp>
        <p:nvSpPr>
          <p:cNvPr id="9" name="Rectangle: Rounded Corners 8">
            <a:extLst>
              <a:ext uri="{FF2B5EF4-FFF2-40B4-BE49-F238E27FC236}">
                <a16:creationId xmlns:a16="http://schemas.microsoft.com/office/drawing/2014/main" id="{7DA9F23E-0AED-E89A-721B-602676B0EF08}"/>
              </a:ext>
            </a:extLst>
          </p:cNvPr>
          <p:cNvSpPr/>
          <p:nvPr/>
        </p:nvSpPr>
        <p:spPr>
          <a:xfrm>
            <a:off x="-371183" y="2726733"/>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Data </a:t>
            </a:r>
          </a:p>
          <a:p>
            <a:pPr algn="ctr"/>
            <a:r>
              <a:rPr lang="en-GB" sz="1400" b="1" dirty="0"/>
              <a:t>Management</a:t>
            </a:r>
          </a:p>
        </p:txBody>
      </p:sp>
      <p:sp>
        <p:nvSpPr>
          <p:cNvPr id="10" name="Rectangle: Rounded Corners 9">
            <a:extLst>
              <a:ext uri="{FF2B5EF4-FFF2-40B4-BE49-F238E27FC236}">
                <a16:creationId xmlns:a16="http://schemas.microsoft.com/office/drawing/2014/main" id="{3D017CD4-AE21-8881-4F5C-382BC26B0F9A}"/>
              </a:ext>
            </a:extLst>
          </p:cNvPr>
          <p:cNvSpPr/>
          <p:nvPr/>
        </p:nvSpPr>
        <p:spPr>
          <a:xfrm>
            <a:off x="-371184" y="3409309"/>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Participant Management</a:t>
            </a:r>
          </a:p>
        </p:txBody>
      </p:sp>
      <p:sp>
        <p:nvSpPr>
          <p:cNvPr id="11" name="Rectangle: Rounded Corners 10">
            <a:extLst>
              <a:ext uri="{FF2B5EF4-FFF2-40B4-BE49-F238E27FC236}">
                <a16:creationId xmlns:a16="http://schemas.microsoft.com/office/drawing/2014/main" id="{3FD3D9B8-A9C6-AEB5-9D44-1432BF1CF046}"/>
              </a:ext>
            </a:extLst>
          </p:cNvPr>
          <p:cNvSpPr/>
          <p:nvPr/>
        </p:nvSpPr>
        <p:spPr>
          <a:xfrm>
            <a:off x="-371185" y="409188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Queries</a:t>
            </a:r>
          </a:p>
        </p:txBody>
      </p:sp>
      <p:sp>
        <p:nvSpPr>
          <p:cNvPr id="12" name="Rectangle: Rounded Corners 11">
            <a:extLst>
              <a:ext uri="{FF2B5EF4-FFF2-40B4-BE49-F238E27FC236}">
                <a16:creationId xmlns:a16="http://schemas.microsoft.com/office/drawing/2014/main" id="{C2AD1EF6-FEF8-3120-9F38-B9111BEFBD8A}"/>
              </a:ext>
            </a:extLst>
          </p:cNvPr>
          <p:cNvSpPr/>
          <p:nvPr/>
        </p:nvSpPr>
        <p:spPr>
          <a:xfrm>
            <a:off x="-371186" y="477446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Top Tips</a:t>
            </a:r>
          </a:p>
        </p:txBody>
      </p:sp>
      <p:sp>
        <p:nvSpPr>
          <p:cNvPr id="14" name="Rectangle: Rounded Corners 13">
            <a:extLst>
              <a:ext uri="{FF2B5EF4-FFF2-40B4-BE49-F238E27FC236}">
                <a16:creationId xmlns:a16="http://schemas.microsoft.com/office/drawing/2014/main" id="{809F59BF-46D0-C0D2-02A1-675C602E29F7}"/>
              </a:ext>
            </a:extLst>
          </p:cNvPr>
          <p:cNvSpPr/>
          <p:nvPr/>
        </p:nvSpPr>
        <p:spPr>
          <a:xfrm>
            <a:off x="-371187" y="545703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Q&amp;A</a:t>
            </a:r>
          </a:p>
        </p:txBody>
      </p:sp>
      <p:sp>
        <p:nvSpPr>
          <p:cNvPr id="16" name="Title 1">
            <a:extLst>
              <a:ext uri="{FF2B5EF4-FFF2-40B4-BE49-F238E27FC236}">
                <a16:creationId xmlns:a16="http://schemas.microsoft.com/office/drawing/2014/main" id="{12406F0A-3FB3-22C0-2943-B05E12BCF2A3}"/>
              </a:ext>
            </a:extLst>
          </p:cNvPr>
          <p:cNvSpPr txBox="1">
            <a:spLocks/>
          </p:cNvSpPr>
          <p:nvPr/>
        </p:nvSpPr>
        <p:spPr>
          <a:xfrm>
            <a:off x="1692997" y="377357"/>
            <a:ext cx="7930836" cy="8176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chemeClr val="accent3">
                    <a:lumMod val="50000"/>
                  </a:schemeClr>
                </a:solidFill>
                <a:latin typeface="+mn-lt"/>
              </a:rPr>
              <a:t>Participant Registration</a:t>
            </a:r>
          </a:p>
          <a:p>
            <a:pPr algn="ctr"/>
            <a:r>
              <a:rPr lang="en-GB" sz="1600" dirty="0">
                <a:solidFill>
                  <a:schemeClr val="accent3">
                    <a:lumMod val="50000"/>
                  </a:schemeClr>
                </a:solidFill>
                <a:latin typeface="+mn-lt"/>
              </a:rPr>
              <a:t>(Section 4.5 CDMS Guidelines)</a:t>
            </a:r>
          </a:p>
        </p:txBody>
      </p:sp>
      <p:sp>
        <p:nvSpPr>
          <p:cNvPr id="4" name="Content Placeholder 3">
            <a:extLst>
              <a:ext uri="{FF2B5EF4-FFF2-40B4-BE49-F238E27FC236}">
                <a16:creationId xmlns:a16="http://schemas.microsoft.com/office/drawing/2014/main" id="{BE67659B-9E76-90AB-742E-5A50AFF29942}"/>
              </a:ext>
            </a:extLst>
          </p:cNvPr>
          <p:cNvSpPr>
            <a:spLocks noGrp="1"/>
          </p:cNvSpPr>
          <p:nvPr>
            <p:ph type="body" sz="quarter" idx="4294967295"/>
          </p:nvPr>
        </p:nvSpPr>
        <p:spPr>
          <a:xfrm>
            <a:off x="1692998" y="1324677"/>
            <a:ext cx="5332492" cy="4648407"/>
          </a:xfrm>
        </p:spPr>
        <p:txBody>
          <a:bodyPr vert="horz" lIns="91440" tIns="45720" rIns="91440" bIns="45720" rtlCol="0" anchor="t">
            <a:noAutofit/>
          </a:bodyPr>
          <a:lstStyle/>
          <a:p>
            <a:r>
              <a:rPr lang="en-GB" sz="1800" dirty="0">
                <a:effectLst/>
                <a:latin typeface="Calibri" panose="020F0502020204030204" pitchFamily="34" charset="0"/>
                <a:ea typeface="MS Mincho" panose="02020609040205080304" pitchFamily="49" charset="-128"/>
                <a:cs typeface="Arial" panose="020B0604020202020204" pitchFamily="34" charset="0"/>
              </a:rPr>
              <a:t>Select Recruitment (top tab)</a:t>
            </a:r>
            <a:endParaRPr lang="en-GB" sz="1800" u="sng" dirty="0">
              <a:latin typeface="Calibri" panose="020F0502020204030204" pitchFamily="34" charset="0"/>
              <a:ea typeface="MS Mincho" panose="02020609040205080304" pitchFamily="49" charset="-128"/>
              <a:cs typeface="Arial" panose="020B0604020202020204" pitchFamily="34" charset="0"/>
            </a:endParaRPr>
          </a:p>
          <a:p>
            <a:pPr>
              <a:lnSpc>
                <a:spcPct val="107000"/>
              </a:lnSpc>
              <a:spcAft>
                <a:spcPts val="800"/>
              </a:spcAft>
            </a:pPr>
            <a:r>
              <a:rPr lang="en-GB" sz="1800" dirty="0">
                <a:effectLst/>
                <a:latin typeface="Calibri" panose="020F0502020204030204" pitchFamily="34" charset="0"/>
                <a:ea typeface="MS Mincho" panose="02020609040205080304" pitchFamily="49" charset="-128"/>
                <a:cs typeface="Arial" panose="020B0604020202020204" pitchFamily="34" charset="0"/>
              </a:rPr>
              <a:t>Selec</a:t>
            </a:r>
            <a:r>
              <a:rPr lang="en-GB" sz="1800" dirty="0">
                <a:latin typeface="Calibri" panose="020F0502020204030204" pitchFamily="34" charset="0"/>
                <a:ea typeface="MS Mincho" panose="02020609040205080304" pitchFamily="49" charset="-128"/>
                <a:cs typeface="Arial" panose="020B0604020202020204" pitchFamily="34" charset="0"/>
              </a:rPr>
              <a:t>t ‘Go’ on the Registration Dashboard </a:t>
            </a:r>
            <a:endParaRPr lang="en-GB" sz="1800" dirty="0">
              <a:effectLst/>
              <a:latin typeface="Calibri" panose="020F0502020204030204" pitchFamily="34" charset="0"/>
              <a:ea typeface="MS Mincho" panose="02020609040205080304" pitchFamily="49" charset="-128"/>
              <a:cs typeface="Arial" panose="020B0604020202020204" pitchFamily="34" charset="0"/>
            </a:endParaRPr>
          </a:p>
          <a:p>
            <a:pPr>
              <a:lnSpc>
                <a:spcPct val="107000"/>
              </a:lnSpc>
              <a:spcAft>
                <a:spcPts val="800"/>
              </a:spcAft>
            </a:pPr>
            <a:r>
              <a:rPr lang="en-GB" sz="1800" dirty="0">
                <a:effectLst/>
                <a:latin typeface="Calibri" panose="020F0502020204030204" pitchFamily="34" charset="0"/>
                <a:ea typeface="MS Mincho" panose="02020609040205080304" pitchFamily="49" charset="-128"/>
                <a:cs typeface="Arial" panose="020B0604020202020204" pitchFamily="34" charset="0"/>
              </a:rPr>
              <a:t>You either start a ‘New’ registration or ‘Resume Selected Patient’ if already started </a:t>
            </a:r>
          </a:p>
          <a:p>
            <a:pPr>
              <a:lnSpc>
                <a:spcPct val="107000"/>
              </a:lnSpc>
              <a:spcAft>
                <a:spcPts val="800"/>
              </a:spcAft>
            </a:pPr>
            <a:r>
              <a:rPr lang="en-GB" sz="1800" dirty="0">
                <a:latin typeface="Calibri" panose="020F0502020204030204" pitchFamily="34" charset="0"/>
                <a:ea typeface="MS Mincho" panose="02020609040205080304" pitchFamily="49" charset="-128"/>
                <a:cs typeface="Arial" panose="020B0604020202020204" pitchFamily="34" charset="0"/>
              </a:rPr>
              <a:t>You will continue through the Dashboard entering the appropriate data selecting ‘Next’</a:t>
            </a:r>
          </a:p>
          <a:p>
            <a:pPr>
              <a:lnSpc>
                <a:spcPct val="107000"/>
              </a:lnSpc>
              <a:spcAft>
                <a:spcPts val="800"/>
              </a:spcAft>
            </a:pPr>
            <a:r>
              <a:rPr lang="en-GB" sz="1800" dirty="0">
                <a:effectLst/>
                <a:latin typeface="Calibri" panose="020F0502020204030204" pitchFamily="34" charset="0"/>
                <a:ea typeface="MS Mincho" panose="02020609040205080304" pitchFamily="49" charset="-128"/>
                <a:cs typeface="Arial" panose="020B0604020202020204" pitchFamily="34" charset="0"/>
              </a:rPr>
              <a:t>Upon Completion you will be asked to ‘Confirm’ the information you’ve put in the database</a:t>
            </a:r>
            <a:endParaRPr lang="en-GB" sz="1800" b="1" i="1" dirty="0">
              <a:latin typeface="Calibri" panose="020F0502020204030204" pitchFamily="34" charset="0"/>
              <a:ea typeface="MS Mincho" panose="02020609040205080304" pitchFamily="49" charset="-128"/>
              <a:cs typeface="Arial" panose="020B0604020202020204" pitchFamily="34" charset="0"/>
            </a:endParaRPr>
          </a:p>
          <a:p>
            <a:pPr>
              <a:lnSpc>
                <a:spcPct val="107000"/>
              </a:lnSpc>
              <a:spcAft>
                <a:spcPts val="800"/>
              </a:spcAft>
            </a:pPr>
            <a:r>
              <a:rPr lang="en-GB" sz="1800" dirty="0">
                <a:effectLst/>
                <a:latin typeface="Calibri" panose="020F0502020204030204" pitchFamily="34" charset="0"/>
                <a:ea typeface="MS Mincho" panose="02020609040205080304" pitchFamily="49" charset="-128"/>
                <a:cs typeface="Arial" panose="020B0604020202020204" pitchFamily="34" charset="0"/>
              </a:rPr>
              <a:t>Once registered you will receive the participants </a:t>
            </a:r>
            <a:r>
              <a:rPr lang="en-GB" sz="1800" b="1" u="sng" dirty="0">
                <a:effectLst/>
                <a:latin typeface="Calibri" panose="020F0502020204030204" pitchFamily="34" charset="0"/>
                <a:ea typeface="MS Mincho" panose="02020609040205080304" pitchFamily="49" charset="-128"/>
                <a:cs typeface="Arial" panose="020B0604020202020204" pitchFamily="34" charset="0"/>
              </a:rPr>
              <a:t>trial number</a:t>
            </a:r>
            <a:r>
              <a:rPr lang="en-GB" sz="1800" dirty="0">
                <a:effectLst/>
                <a:latin typeface="Calibri" panose="020F0502020204030204" pitchFamily="34" charset="0"/>
                <a:ea typeface="MS Mincho" panose="02020609040205080304" pitchFamily="49" charset="-128"/>
                <a:cs typeface="Arial" panose="020B0604020202020204" pitchFamily="34" charset="0"/>
              </a:rPr>
              <a:t> and can complete the </a:t>
            </a:r>
            <a:r>
              <a:rPr lang="en-GB" sz="1800" u="sng" dirty="0">
                <a:effectLst/>
                <a:latin typeface="Calibri" panose="020F0502020204030204" pitchFamily="34" charset="0"/>
                <a:ea typeface="MS Mincho" panose="02020609040205080304" pitchFamily="49" charset="-128"/>
                <a:cs typeface="Arial" panose="020B0604020202020204" pitchFamily="34" charset="0"/>
              </a:rPr>
              <a:t>baseline pre-randomisation pack </a:t>
            </a:r>
            <a:r>
              <a:rPr lang="en-GB" sz="1800" dirty="0">
                <a:effectLst/>
                <a:latin typeface="Calibri" panose="020F0502020204030204" pitchFamily="34" charset="0"/>
                <a:ea typeface="MS Mincho" panose="02020609040205080304" pitchFamily="49" charset="-128"/>
                <a:cs typeface="Arial" panose="020B0604020202020204" pitchFamily="34" charset="0"/>
              </a:rPr>
              <a:t>which contains the Eligibility CRF &amp; Contact Details CRF</a:t>
            </a:r>
          </a:p>
        </p:txBody>
      </p:sp>
      <p:pic>
        <p:nvPicPr>
          <p:cNvPr id="5" name="Picture 4" descr="A screenshot of a computer&#10;&#10;Description automatically generated">
            <a:extLst>
              <a:ext uri="{FF2B5EF4-FFF2-40B4-BE49-F238E27FC236}">
                <a16:creationId xmlns:a16="http://schemas.microsoft.com/office/drawing/2014/main" id="{6EB8E0DC-2640-5E2B-DF57-7E9C2277DCD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158" t="7959" r="8308" b="40401"/>
          <a:stretch/>
        </p:blipFill>
        <p:spPr>
          <a:xfrm>
            <a:off x="7187076" y="1929998"/>
            <a:ext cx="4873514" cy="1529834"/>
          </a:xfrm>
          <a:prstGeom prst="rect">
            <a:avLst/>
          </a:prstGeom>
          <a:ln>
            <a:solidFill>
              <a:schemeClr val="tx1"/>
            </a:solidFill>
          </a:ln>
        </p:spPr>
      </p:pic>
      <p:pic>
        <p:nvPicPr>
          <p:cNvPr id="13" name="Picture 12" descr="A screenshot of a computer&#10;&#10;Description automatically generated">
            <a:extLst>
              <a:ext uri="{FF2B5EF4-FFF2-40B4-BE49-F238E27FC236}">
                <a16:creationId xmlns:a16="http://schemas.microsoft.com/office/drawing/2014/main" id="{808BE8A8-0BB4-3436-93BA-4EB86DDF417B}"/>
              </a:ext>
            </a:extLst>
          </p:cNvPr>
          <p:cNvPicPr>
            <a:picLocks noChangeAspect="1"/>
          </p:cNvPicPr>
          <p:nvPr/>
        </p:nvPicPr>
        <p:blipFill rotWithShape="1">
          <a:blip r:embed="rId5">
            <a:extLst>
              <a:ext uri="{28A0092B-C50C-407E-A947-70E740481C1C}">
                <a14:useLocalDpi xmlns:a14="http://schemas.microsoft.com/office/drawing/2010/main" val="0"/>
              </a:ext>
            </a:extLst>
          </a:blip>
          <a:srcRect l="4596" t="16533" r="8919" b="10878"/>
          <a:stretch/>
        </p:blipFill>
        <p:spPr>
          <a:xfrm>
            <a:off x="7187076" y="3754156"/>
            <a:ext cx="4873514" cy="1526347"/>
          </a:xfrm>
          <a:prstGeom prst="rect">
            <a:avLst/>
          </a:prstGeom>
          <a:ln>
            <a:solidFill>
              <a:schemeClr val="tx1"/>
            </a:solidFill>
          </a:ln>
        </p:spPr>
      </p:pic>
      <p:pic>
        <p:nvPicPr>
          <p:cNvPr id="15" name="Picture 14">
            <a:extLst>
              <a:ext uri="{FF2B5EF4-FFF2-40B4-BE49-F238E27FC236}">
                <a16:creationId xmlns:a16="http://schemas.microsoft.com/office/drawing/2014/main" id="{429A3A42-0F3A-59F3-8FE1-40D4010C2E68}"/>
              </a:ext>
            </a:extLst>
          </p:cNvPr>
          <p:cNvPicPr>
            <a:picLocks noChangeAspect="1"/>
          </p:cNvPicPr>
          <p:nvPr/>
        </p:nvPicPr>
        <p:blipFill rotWithShape="1">
          <a:blip r:embed="rId6"/>
          <a:srcRect l="81683" t="73941" r="2884" b="22590"/>
          <a:stretch/>
        </p:blipFill>
        <p:spPr>
          <a:xfrm>
            <a:off x="7187076" y="5558036"/>
            <a:ext cx="4873514" cy="417305"/>
          </a:xfrm>
          <a:prstGeom prst="rect">
            <a:avLst/>
          </a:prstGeom>
          <a:ln>
            <a:solidFill>
              <a:schemeClr val="tx1"/>
            </a:solidFill>
          </a:ln>
        </p:spPr>
      </p:pic>
      <p:pic>
        <p:nvPicPr>
          <p:cNvPr id="17" name="Picture 16" descr="A screenshot of a computer&#10;&#10;Description automatically generated">
            <a:extLst>
              <a:ext uri="{FF2B5EF4-FFF2-40B4-BE49-F238E27FC236}">
                <a16:creationId xmlns:a16="http://schemas.microsoft.com/office/drawing/2014/main" id="{28C46A6E-F1A5-104E-CAFB-30C97EFA922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838" r="60829" b="95235"/>
          <a:stretch/>
        </p:blipFill>
        <p:spPr>
          <a:xfrm>
            <a:off x="7187076" y="1769806"/>
            <a:ext cx="4873514" cy="206478"/>
          </a:xfrm>
          <a:prstGeom prst="rect">
            <a:avLst/>
          </a:prstGeom>
          <a:ln>
            <a:solidFill>
              <a:schemeClr val="tx1"/>
            </a:solidFill>
          </a:ln>
        </p:spPr>
      </p:pic>
      <p:sp>
        <p:nvSpPr>
          <p:cNvPr id="18" name="Oval 17">
            <a:extLst>
              <a:ext uri="{FF2B5EF4-FFF2-40B4-BE49-F238E27FC236}">
                <a16:creationId xmlns:a16="http://schemas.microsoft.com/office/drawing/2014/main" id="{861AC3FE-C216-3484-976A-B2998A64B275}"/>
              </a:ext>
            </a:extLst>
          </p:cNvPr>
          <p:cNvSpPr>
            <a:spLocks/>
          </p:cNvSpPr>
          <p:nvPr/>
        </p:nvSpPr>
        <p:spPr>
          <a:xfrm>
            <a:off x="10499002" y="1769806"/>
            <a:ext cx="813011" cy="274351"/>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9" name="Oval 18">
            <a:extLst>
              <a:ext uri="{FF2B5EF4-FFF2-40B4-BE49-F238E27FC236}">
                <a16:creationId xmlns:a16="http://schemas.microsoft.com/office/drawing/2014/main" id="{608E4147-EEB3-BC56-AAF5-D89BDCCDDE36}"/>
              </a:ext>
            </a:extLst>
          </p:cNvPr>
          <p:cNvSpPr>
            <a:spLocks/>
          </p:cNvSpPr>
          <p:nvPr/>
        </p:nvSpPr>
        <p:spPr>
          <a:xfrm>
            <a:off x="11145473" y="3228944"/>
            <a:ext cx="813011" cy="206478"/>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1" name="Oval 20">
            <a:extLst>
              <a:ext uri="{FF2B5EF4-FFF2-40B4-BE49-F238E27FC236}">
                <a16:creationId xmlns:a16="http://schemas.microsoft.com/office/drawing/2014/main" id="{3671356A-DC35-CE35-0D24-9E64D0CB22DC}"/>
              </a:ext>
            </a:extLst>
          </p:cNvPr>
          <p:cNvSpPr>
            <a:spLocks/>
          </p:cNvSpPr>
          <p:nvPr/>
        </p:nvSpPr>
        <p:spPr>
          <a:xfrm>
            <a:off x="7632899" y="4987752"/>
            <a:ext cx="813011" cy="206478"/>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2" name="Oval 21">
            <a:extLst>
              <a:ext uri="{FF2B5EF4-FFF2-40B4-BE49-F238E27FC236}">
                <a16:creationId xmlns:a16="http://schemas.microsoft.com/office/drawing/2014/main" id="{625B9864-E220-F95A-4287-7BD8054A4E67}"/>
              </a:ext>
            </a:extLst>
          </p:cNvPr>
          <p:cNvSpPr>
            <a:spLocks/>
          </p:cNvSpPr>
          <p:nvPr/>
        </p:nvSpPr>
        <p:spPr>
          <a:xfrm>
            <a:off x="7256206" y="4987621"/>
            <a:ext cx="317091" cy="206478"/>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1453640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74048"/>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Rectangle: Rounded Corners 5">
            <a:extLst>
              <a:ext uri="{FF2B5EF4-FFF2-40B4-BE49-F238E27FC236}">
                <a16:creationId xmlns:a16="http://schemas.microsoft.com/office/drawing/2014/main" id="{9BCEF91A-009C-9BD0-4494-0666648A91F8}"/>
              </a:ext>
            </a:extLst>
          </p:cNvPr>
          <p:cNvSpPr/>
          <p:nvPr/>
        </p:nvSpPr>
        <p:spPr>
          <a:xfrm>
            <a:off x="-371180" y="67900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CDMS</a:t>
            </a:r>
          </a:p>
        </p:txBody>
      </p:sp>
      <p:sp>
        <p:nvSpPr>
          <p:cNvPr id="7" name="Rectangle: Rounded Corners 6">
            <a:extLst>
              <a:ext uri="{FF2B5EF4-FFF2-40B4-BE49-F238E27FC236}">
                <a16:creationId xmlns:a16="http://schemas.microsoft.com/office/drawing/2014/main" id="{C9A0CA8F-4A4F-1046-7AAD-DA7CF836DB4A}"/>
              </a:ext>
            </a:extLst>
          </p:cNvPr>
          <p:cNvSpPr/>
          <p:nvPr/>
        </p:nvSpPr>
        <p:spPr>
          <a:xfrm>
            <a:off x="-371181" y="136158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Registration</a:t>
            </a:r>
          </a:p>
        </p:txBody>
      </p:sp>
      <p:sp>
        <p:nvSpPr>
          <p:cNvPr id="8" name="Rectangle: Rounded Corners 7">
            <a:extLst>
              <a:ext uri="{FF2B5EF4-FFF2-40B4-BE49-F238E27FC236}">
                <a16:creationId xmlns:a16="http://schemas.microsoft.com/office/drawing/2014/main" id="{0B03DE95-9AFA-6DFB-BD5E-C62311CBF6F1}"/>
              </a:ext>
            </a:extLst>
          </p:cNvPr>
          <p:cNvSpPr/>
          <p:nvPr/>
        </p:nvSpPr>
        <p:spPr>
          <a:xfrm>
            <a:off x="-371182" y="2044157"/>
            <a:ext cx="1919335" cy="516048"/>
          </a:xfrm>
          <a:prstGeom prst="roundRect">
            <a:avLst/>
          </a:prstGeom>
          <a:solidFill>
            <a:srgbClr val="63328A"/>
          </a:solidFill>
          <a:ln>
            <a:solidFill>
              <a:srgbClr val="6332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Randomisation</a:t>
            </a:r>
          </a:p>
        </p:txBody>
      </p:sp>
      <p:sp>
        <p:nvSpPr>
          <p:cNvPr id="9" name="Rectangle: Rounded Corners 8">
            <a:extLst>
              <a:ext uri="{FF2B5EF4-FFF2-40B4-BE49-F238E27FC236}">
                <a16:creationId xmlns:a16="http://schemas.microsoft.com/office/drawing/2014/main" id="{7DA9F23E-0AED-E89A-721B-602676B0EF08}"/>
              </a:ext>
            </a:extLst>
          </p:cNvPr>
          <p:cNvSpPr/>
          <p:nvPr/>
        </p:nvSpPr>
        <p:spPr>
          <a:xfrm>
            <a:off x="-371183" y="2726733"/>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Data </a:t>
            </a:r>
          </a:p>
          <a:p>
            <a:pPr algn="ctr"/>
            <a:r>
              <a:rPr lang="en-GB" sz="1400" b="1" dirty="0"/>
              <a:t>Management</a:t>
            </a:r>
          </a:p>
        </p:txBody>
      </p:sp>
      <p:sp>
        <p:nvSpPr>
          <p:cNvPr id="10" name="Rectangle: Rounded Corners 9">
            <a:extLst>
              <a:ext uri="{FF2B5EF4-FFF2-40B4-BE49-F238E27FC236}">
                <a16:creationId xmlns:a16="http://schemas.microsoft.com/office/drawing/2014/main" id="{3D017CD4-AE21-8881-4F5C-382BC26B0F9A}"/>
              </a:ext>
            </a:extLst>
          </p:cNvPr>
          <p:cNvSpPr/>
          <p:nvPr/>
        </p:nvSpPr>
        <p:spPr>
          <a:xfrm>
            <a:off x="-371184" y="3409309"/>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Participant Management</a:t>
            </a:r>
          </a:p>
        </p:txBody>
      </p:sp>
      <p:sp>
        <p:nvSpPr>
          <p:cNvPr id="11" name="Rectangle: Rounded Corners 10">
            <a:extLst>
              <a:ext uri="{FF2B5EF4-FFF2-40B4-BE49-F238E27FC236}">
                <a16:creationId xmlns:a16="http://schemas.microsoft.com/office/drawing/2014/main" id="{3FD3D9B8-A9C6-AEB5-9D44-1432BF1CF046}"/>
              </a:ext>
            </a:extLst>
          </p:cNvPr>
          <p:cNvSpPr/>
          <p:nvPr/>
        </p:nvSpPr>
        <p:spPr>
          <a:xfrm>
            <a:off x="-371185" y="409188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Queries</a:t>
            </a:r>
          </a:p>
        </p:txBody>
      </p:sp>
      <p:sp>
        <p:nvSpPr>
          <p:cNvPr id="12" name="Rectangle: Rounded Corners 11">
            <a:extLst>
              <a:ext uri="{FF2B5EF4-FFF2-40B4-BE49-F238E27FC236}">
                <a16:creationId xmlns:a16="http://schemas.microsoft.com/office/drawing/2014/main" id="{C2AD1EF6-FEF8-3120-9F38-B9111BEFBD8A}"/>
              </a:ext>
            </a:extLst>
          </p:cNvPr>
          <p:cNvSpPr/>
          <p:nvPr/>
        </p:nvSpPr>
        <p:spPr>
          <a:xfrm>
            <a:off x="-371186" y="477446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Top Tips</a:t>
            </a:r>
          </a:p>
        </p:txBody>
      </p:sp>
      <p:sp>
        <p:nvSpPr>
          <p:cNvPr id="14" name="Rectangle: Rounded Corners 13">
            <a:extLst>
              <a:ext uri="{FF2B5EF4-FFF2-40B4-BE49-F238E27FC236}">
                <a16:creationId xmlns:a16="http://schemas.microsoft.com/office/drawing/2014/main" id="{809F59BF-46D0-C0D2-02A1-675C602E29F7}"/>
              </a:ext>
            </a:extLst>
          </p:cNvPr>
          <p:cNvSpPr/>
          <p:nvPr/>
        </p:nvSpPr>
        <p:spPr>
          <a:xfrm>
            <a:off x="-371187" y="545703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Q&amp;A</a:t>
            </a:r>
          </a:p>
        </p:txBody>
      </p:sp>
      <p:sp>
        <p:nvSpPr>
          <p:cNvPr id="16" name="Title 1">
            <a:extLst>
              <a:ext uri="{FF2B5EF4-FFF2-40B4-BE49-F238E27FC236}">
                <a16:creationId xmlns:a16="http://schemas.microsoft.com/office/drawing/2014/main" id="{12406F0A-3FB3-22C0-2943-B05E12BCF2A3}"/>
              </a:ext>
            </a:extLst>
          </p:cNvPr>
          <p:cNvSpPr txBox="1">
            <a:spLocks/>
          </p:cNvSpPr>
          <p:nvPr/>
        </p:nvSpPr>
        <p:spPr>
          <a:xfrm>
            <a:off x="1692997" y="377357"/>
            <a:ext cx="7930836" cy="8176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chemeClr val="accent3">
                    <a:lumMod val="50000"/>
                  </a:schemeClr>
                </a:solidFill>
                <a:latin typeface="+mn-lt"/>
              </a:rPr>
              <a:t>Participant Randomisation</a:t>
            </a:r>
          </a:p>
          <a:p>
            <a:pPr algn="ctr"/>
            <a:r>
              <a:rPr lang="en-GB" sz="1600" dirty="0">
                <a:solidFill>
                  <a:schemeClr val="accent3">
                    <a:lumMod val="50000"/>
                  </a:schemeClr>
                </a:solidFill>
                <a:latin typeface="+mn-lt"/>
              </a:rPr>
              <a:t>(Section 4.6 CDMS Guidelines)</a:t>
            </a:r>
          </a:p>
        </p:txBody>
      </p:sp>
      <p:sp>
        <p:nvSpPr>
          <p:cNvPr id="4" name="Content Placeholder 3">
            <a:extLst>
              <a:ext uri="{FF2B5EF4-FFF2-40B4-BE49-F238E27FC236}">
                <a16:creationId xmlns:a16="http://schemas.microsoft.com/office/drawing/2014/main" id="{BE67659B-9E76-90AB-742E-5A50AFF29942}"/>
              </a:ext>
            </a:extLst>
          </p:cNvPr>
          <p:cNvSpPr>
            <a:spLocks noGrp="1"/>
          </p:cNvSpPr>
          <p:nvPr>
            <p:ph type="body" sz="quarter" idx="4294967295"/>
          </p:nvPr>
        </p:nvSpPr>
        <p:spPr>
          <a:xfrm>
            <a:off x="1692998" y="1324677"/>
            <a:ext cx="5332492" cy="4648407"/>
          </a:xfrm>
        </p:spPr>
        <p:txBody>
          <a:bodyPr vert="horz" lIns="91440" tIns="45720" rIns="91440" bIns="45720" rtlCol="0" anchor="t">
            <a:noAutofit/>
          </a:bodyPr>
          <a:lstStyle/>
          <a:p>
            <a:pPr>
              <a:lnSpc>
                <a:spcPct val="100000"/>
              </a:lnSpc>
            </a:pPr>
            <a:r>
              <a:rPr lang="en-GB" sz="1800" dirty="0">
                <a:effectLst/>
                <a:latin typeface="Calibri" panose="020F0502020204030204" pitchFamily="34" charset="0"/>
                <a:ea typeface="MS Mincho" panose="02020609040205080304" pitchFamily="49" charset="-128"/>
                <a:cs typeface="Arial" panose="020B0604020202020204" pitchFamily="34" charset="0"/>
              </a:rPr>
              <a:t>Select Recruitment (top tab)</a:t>
            </a:r>
            <a:endParaRPr lang="en-GB" sz="1800" u="sng" dirty="0">
              <a:latin typeface="Calibri" panose="020F0502020204030204" pitchFamily="34" charset="0"/>
              <a:ea typeface="MS Mincho" panose="02020609040205080304" pitchFamily="49" charset="-128"/>
              <a:cs typeface="Arial" panose="020B0604020202020204" pitchFamily="34" charset="0"/>
            </a:endParaRPr>
          </a:p>
          <a:p>
            <a:pPr>
              <a:lnSpc>
                <a:spcPct val="100000"/>
              </a:lnSpc>
              <a:spcAft>
                <a:spcPts val="800"/>
              </a:spcAft>
            </a:pPr>
            <a:r>
              <a:rPr lang="en-GB" sz="1800" dirty="0">
                <a:effectLst/>
                <a:latin typeface="Calibri" panose="020F0502020204030204" pitchFamily="34" charset="0"/>
                <a:ea typeface="MS Mincho" panose="02020609040205080304" pitchFamily="49" charset="-128"/>
                <a:cs typeface="Arial" panose="020B0604020202020204" pitchFamily="34" charset="0"/>
              </a:rPr>
              <a:t>Selec</a:t>
            </a:r>
            <a:r>
              <a:rPr lang="en-GB" sz="1800" dirty="0">
                <a:latin typeface="Calibri" panose="020F0502020204030204" pitchFamily="34" charset="0"/>
                <a:ea typeface="MS Mincho" panose="02020609040205080304" pitchFamily="49" charset="-128"/>
                <a:cs typeface="Arial" panose="020B0604020202020204" pitchFamily="34" charset="0"/>
              </a:rPr>
              <a:t>t ‘Go’ on the Randomisation Dashboard </a:t>
            </a:r>
            <a:endParaRPr lang="en-GB" sz="1800" dirty="0">
              <a:effectLst/>
              <a:latin typeface="Calibri" panose="020F0502020204030204" pitchFamily="34" charset="0"/>
              <a:ea typeface="MS Mincho" panose="02020609040205080304" pitchFamily="49" charset="-128"/>
              <a:cs typeface="Arial" panose="020B0604020202020204" pitchFamily="34" charset="0"/>
            </a:endParaRPr>
          </a:p>
          <a:p>
            <a:pPr>
              <a:lnSpc>
                <a:spcPct val="100000"/>
              </a:lnSpc>
              <a:spcAft>
                <a:spcPts val="800"/>
              </a:spcAft>
            </a:pPr>
            <a:r>
              <a:rPr lang="en-GB" sz="1800" dirty="0">
                <a:effectLst/>
                <a:latin typeface="Calibri" panose="020F0502020204030204" pitchFamily="34" charset="0"/>
                <a:ea typeface="MS Mincho" panose="02020609040205080304" pitchFamily="49" charset="-128"/>
                <a:cs typeface="Arial" panose="020B0604020202020204" pitchFamily="34" charset="0"/>
              </a:rPr>
              <a:t>Find the TNO of the patient and ‘Resume Selected Patient’ </a:t>
            </a:r>
          </a:p>
          <a:p>
            <a:pPr>
              <a:lnSpc>
                <a:spcPct val="100000"/>
              </a:lnSpc>
              <a:spcAft>
                <a:spcPts val="800"/>
              </a:spcAft>
            </a:pPr>
            <a:r>
              <a:rPr lang="en-GB" sz="1800" dirty="0">
                <a:latin typeface="Calibri" panose="020F0502020204030204" pitchFamily="34" charset="0"/>
                <a:ea typeface="MS Mincho" panose="02020609040205080304" pitchFamily="49" charset="-128"/>
                <a:cs typeface="Arial" panose="020B0604020202020204" pitchFamily="34" charset="0"/>
              </a:rPr>
              <a:t>You will continue through the Dashboard entering the appropriate data selecting ‘Next’</a:t>
            </a:r>
          </a:p>
          <a:p>
            <a:pPr>
              <a:lnSpc>
                <a:spcPct val="100000"/>
              </a:lnSpc>
              <a:spcAft>
                <a:spcPts val="800"/>
              </a:spcAft>
            </a:pPr>
            <a:r>
              <a:rPr lang="en-GB" sz="1800" dirty="0">
                <a:effectLst/>
                <a:latin typeface="Calibri" panose="020F0502020204030204" pitchFamily="34" charset="0"/>
                <a:ea typeface="MS Mincho" panose="02020609040205080304" pitchFamily="49" charset="-128"/>
                <a:cs typeface="Arial" panose="020B0604020202020204" pitchFamily="34" charset="0"/>
              </a:rPr>
              <a:t>Upon Completion you will be asked to ‘Confirm’ the information you’ve put in the database</a:t>
            </a:r>
            <a:endParaRPr lang="en-GB" sz="1800" b="1" i="1" dirty="0">
              <a:latin typeface="Calibri" panose="020F0502020204030204" pitchFamily="34" charset="0"/>
              <a:ea typeface="MS Mincho" panose="02020609040205080304" pitchFamily="49" charset="-128"/>
              <a:cs typeface="Arial" panose="020B0604020202020204" pitchFamily="34" charset="0"/>
            </a:endParaRPr>
          </a:p>
          <a:p>
            <a:pPr>
              <a:lnSpc>
                <a:spcPct val="100000"/>
              </a:lnSpc>
              <a:spcAft>
                <a:spcPts val="800"/>
              </a:spcAft>
            </a:pPr>
            <a:r>
              <a:rPr lang="en-GB" sz="1800" dirty="0">
                <a:effectLst/>
                <a:latin typeface="Calibri" panose="020F0502020204030204" pitchFamily="34" charset="0"/>
                <a:ea typeface="MS Mincho" panose="02020609040205080304" pitchFamily="49" charset="-128"/>
                <a:cs typeface="Arial" panose="020B0604020202020204" pitchFamily="34" charset="0"/>
              </a:rPr>
              <a:t>One randomised you will receive the participants </a:t>
            </a:r>
            <a:r>
              <a:rPr lang="en-GB" sz="1800" b="1" u="sng" dirty="0">
                <a:effectLst/>
                <a:latin typeface="Calibri" panose="020F0502020204030204" pitchFamily="34" charset="0"/>
                <a:ea typeface="MS Mincho" panose="02020609040205080304" pitchFamily="49" charset="-128"/>
                <a:cs typeface="Arial" panose="020B0604020202020204" pitchFamily="34" charset="0"/>
              </a:rPr>
              <a:t>Treatment Allocation</a:t>
            </a:r>
            <a:r>
              <a:rPr lang="en-GB" sz="1800" b="1" u="sng" dirty="0">
                <a:latin typeface="Calibri" panose="020F0502020204030204" pitchFamily="34" charset="0"/>
                <a:ea typeface="MS Mincho" panose="02020609040205080304" pitchFamily="49" charset="-128"/>
                <a:cs typeface="Arial" panose="020B0604020202020204" pitchFamily="34" charset="0"/>
              </a:rPr>
              <a:t>.</a:t>
            </a:r>
            <a:endParaRPr lang="en-GB" sz="1800" dirty="0">
              <a:effectLst/>
              <a:latin typeface="Calibri" panose="020F0502020204030204" pitchFamily="34" charset="0"/>
              <a:ea typeface="MS Mincho" panose="02020609040205080304" pitchFamily="49" charset="-128"/>
              <a:cs typeface="Arial" panose="020B0604020202020204" pitchFamily="34" charset="0"/>
            </a:endParaRPr>
          </a:p>
        </p:txBody>
      </p:sp>
      <p:sp>
        <p:nvSpPr>
          <p:cNvPr id="19" name="Oval 18">
            <a:extLst>
              <a:ext uri="{FF2B5EF4-FFF2-40B4-BE49-F238E27FC236}">
                <a16:creationId xmlns:a16="http://schemas.microsoft.com/office/drawing/2014/main" id="{608E4147-EEB3-BC56-AAF5-D89BDCCDDE36}"/>
              </a:ext>
            </a:extLst>
          </p:cNvPr>
          <p:cNvSpPr>
            <a:spLocks/>
          </p:cNvSpPr>
          <p:nvPr/>
        </p:nvSpPr>
        <p:spPr>
          <a:xfrm>
            <a:off x="11145473" y="3228944"/>
            <a:ext cx="813011" cy="206478"/>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1" name="Oval 20">
            <a:extLst>
              <a:ext uri="{FF2B5EF4-FFF2-40B4-BE49-F238E27FC236}">
                <a16:creationId xmlns:a16="http://schemas.microsoft.com/office/drawing/2014/main" id="{3671356A-DC35-CE35-0D24-9E64D0CB22DC}"/>
              </a:ext>
            </a:extLst>
          </p:cNvPr>
          <p:cNvSpPr>
            <a:spLocks/>
          </p:cNvSpPr>
          <p:nvPr/>
        </p:nvSpPr>
        <p:spPr>
          <a:xfrm>
            <a:off x="7632899" y="4987752"/>
            <a:ext cx="813011" cy="206478"/>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2" name="Oval 21">
            <a:extLst>
              <a:ext uri="{FF2B5EF4-FFF2-40B4-BE49-F238E27FC236}">
                <a16:creationId xmlns:a16="http://schemas.microsoft.com/office/drawing/2014/main" id="{625B9864-E220-F95A-4287-7BD8054A4E67}"/>
              </a:ext>
            </a:extLst>
          </p:cNvPr>
          <p:cNvSpPr>
            <a:spLocks/>
          </p:cNvSpPr>
          <p:nvPr/>
        </p:nvSpPr>
        <p:spPr>
          <a:xfrm>
            <a:off x="7256206" y="4987621"/>
            <a:ext cx="317091" cy="206478"/>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3" name="Picture 2" descr="A screenshot of a computer&#10;&#10;Description automatically generated">
            <a:extLst>
              <a:ext uri="{FF2B5EF4-FFF2-40B4-BE49-F238E27FC236}">
                <a16:creationId xmlns:a16="http://schemas.microsoft.com/office/drawing/2014/main" id="{FC215C84-ACE8-2105-1558-630FC431CBA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158" t="7959" r="8308" b="21742"/>
          <a:stretch/>
        </p:blipFill>
        <p:spPr>
          <a:xfrm>
            <a:off x="7183982" y="1952847"/>
            <a:ext cx="4873514" cy="2082609"/>
          </a:xfrm>
          <a:prstGeom prst="rect">
            <a:avLst/>
          </a:prstGeom>
          <a:ln>
            <a:solidFill>
              <a:schemeClr val="tx1"/>
            </a:solidFill>
          </a:ln>
        </p:spPr>
      </p:pic>
      <p:pic>
        <p:nvPicPr>
          <p:cNvPr id="20" name="Picture 19" descr="A screenshot of a computer&#10;&#10;Description automatically generated">
            <a:extLst>
              <a:ext uri="{FF2B5EF4-FFF2-40B4-BE49-F238E27FC236}">
                <a16:creationId xmlns:a16="http://schemas.microsoft.com/office/drawing/2014/main" id="{3BDF0C7B-DB3A-3533-A955-EF125717BFE7}"/>
              </a:ext>
            </a:extLst>
          </p:cNvPr>
          <p:cNvPicPr>
            <a:picLocks noChangeAspect="1"/>
          </p:cNvPicPr>
          <p:nvPr/>
        </p:nvPicPr>
        <p:blipFill rotWithShape="1">
          <a:blip r:embed="rId5"/>
          <a:srcRect l="9858" t="15959" r="14647" b="31794"/>
          <a:stretch/>
        </p:blipFill>
        <p:spPr>
          <a:xfrm>
            <a:off x="7177158" y="4245787"/>
            <a:ext cx="4904833" cy="1667334"/>
          </a:xfrm>
          <a:prstGeom prst="rect">
            <a:avLst/>
          </a:prstGeom>
          <a:ln>
            <a:solidFill>
              <a:schemeClr val="tx1"/>
            </a:solidFill>
          </a:ln>
        </p:spPr>
      </p:pic>
      <p:pic>
        <p:nvPicPr>
          <p:cNvPr id="2" name="Picture 1" descr="A screenshot of a computer&#10;&#10;Description automatically generated">
            <a:extLst>
              <a:ext uri="{FF2B5EF4-FFF2-40B4-BE49-F238E27FC236}">
                <a16:creationId xmlns:a16="http://schemas.microsoft.com/office/drawing/2014/main" id="{9C794EB7-4576-2EAA-DD79-3F1D3E99E24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721" r="60829" b="94782"/>
          <a:stretch/>
        </p:blipFill>
        <p:spPr>
          <a:xfrm>
            <a:off x="7177550" y="1742516"/>
            <a:ext cx="4879945" cy="236445"/>
          </a:xfrm>
          <a:prstGeom prst="rect">
            <a:avLst/>
          </a:prstGeom>
          <a:ln>
            <a:solidFill>
              <a:schemeClr val="tx1"/>
            </a:solidFill>
          </a:ln>
        </p:spPr>
      </p:pic>
      <p:sp>
        <p:nvSpPr>
          <p:cNvPr id="18" name="Oval 17">
            <a:extLst>
              <a:ext uri="{FF2B5EF4-FFF2-40B4-BE49-F238E27FC236}">
                <a16:creationId xmlns:a16="http://schemas.microsoft.com/office/drawing/2014/main" id="{861AC3FE-C216-3484-976A-B2998A64B275}"/>
              </a:ext>
            </a:extLst>
          </p:cNvPr>
          <p:cNvSpPr>
            <a:spLocks/>
          </p:cNvSpPr>
          <p:nvPr/>
        </p:nvSpPr>
        <p:spPr>
          <a:xfrm>
            <a:off x="10504974" y="1755376"/>
            <a:ext cx="813011" cy="280014"/>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3" name="Oval 22">
            <a:extLst>
              <a:ext uri="{FF2B5EF4-FFF2-40B4-BE49-F238E27FC236}">
                <a16:creationId xmlns:a16="http://schemas.microsoft.com/office/drawing/2014/main" id="{47387E50-17EC-2BE5-A5B6-2F7AA24C8224}"/>
              </a:ext>
            </a:extLst>
          </p:cNvPr>
          <p:cNvSpPr>
            <a:spLocks/>
          </p:cNvSpPr>
          <p:nvPr/>
        </p:nvSpPr>
        <p:spPr>
          <a:xfrm>
            <a:off x="11159121" y="3740645"/>
            <a:ext cx="741728" cy="280014"/>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4" name="Oval 23">
            <a:extLst>
              <a:ext uri="{FF2B5EF4-FFF2-40B4-BE49-F238E27FC236}">
                <a16:creationId xmlns:a16="http://schemas.microsoft.com/office/drawing/2014/main" id="{5A7C32EA-84D8-3798-A324-25AD78D7BECC}"/>
              </a:ext>
            </a:extLst>
          </p:cNvPr>
          <p:cNvSpPr>
            <a:spLocks/>
          </p:cNvSpPr>
          <p:nvPr/>
        </p:nvSpPr>
        <p:spPr>
          <a:xfrm>
            <a:off x="7256205" y="5575054"/>
            <a:ext cx="775501" cy="280014"/>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42626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74048"/>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Rectangle: Rounded Corners 5">
            <a:extLst>
              <a:ext uri="{FF2B5EF4-FFF2-40B4-BE49-F238E27FC236}">
                <a16:creationId xmlns:a16="http://schemas.microsoft.com/office/drawing/2014/main" id="{9BCEF91A-009C-9BD0-4494-0666648A91F8}"/>
              </a:ext>
            </a:extLst>
          </p:cNvPr>
          <p:cNvSpPr/>
          <p:nvPr/>
        </p:nvSpPr>
        <p:spPr>
          <a:xfrm>
            <a:off x="-371180" y="67900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CDMS</a:t>
            </a:r>
          </a:p>
        </p:txBody>
      </p:sp>
      <p:sp>
        <p:nvSpPr>
          <p:cNvPr id="7" name="Rectangle: Rounded Corners 6">
            <a:extLst>
              <a:ext uri="{FF2B5EF4-FFF2-40B4-BE49-F238E27FC236}">
                <a16:creationId xmlns:a16="http://schemas.microsoft.com/office/drawing/2014/main" id="{C9A0CA8F-4A4F-1046-7AAD-DA7CF836DB4A}"/>
              </a:ext>
            </a:extLst>
          </p:cNvPr>
          <p:cNvSpPr/>
          <p:nvPr/>
        </p:nvSpPr>
        <p:spPr>
          <a:xfrm>
            <a:off x="-371181" y="136158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Registration</a:t>
            </a:r>
          </a:p>
        </p:txBody>
      </p:sp>
      <p:sp>
        <p:nvSpPr>
          <p:cNvPr id="8" name="Rectangle: Rounded Corners 7">
            <a:extLst>
              <a:ext uri="{FF2B5EF4-FFF2-40B4-BE49-F238E27FC236}">
                <a16:creationId xmlns:a16="http://schemas.microsoft.com/office/drawing/2014/main" id="{0B03DE95-9AFA-6DFB-BD5E-C62311CBF6F1}"/>
              </a:ext>
            </a:extLst>
          </p:cNvPr>
          <p:cNvSpPr/>
          <p:nvPr/>
        </p:nvSpPr>
        <p:spPr>
          <a:xfrm>
            <a:off x="-371182" y="204415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Randomisation</a:t>
            </a:r>
          </a:p>
        </p:txBody>
      </p:sp>
      <p:sp>
        <p:nvSpPr>
          <p:cNvPr id="9" name="Rectangle: Rounded Corners 8">
            <a:extLst>
              <a:ext uri="{FF2B5EF4-FFF2-40B4-BE49-F238E27FC236}">
                <a16:creationId xmlns:a16="http://schemas.microsoft.com/office/drawing/2014/main" id="{7DA9F23E-0AED-E89A-721B-602676B0EF08}"/>
              </a:ext>
            </a:extLst>
          </p:cNvPr>
          <p:cNvSpPr/>
          <p:nvPr/>
        </p:nvSpPr>
        <p:spPr>
          <a:xfrm>
            <a:off x="-371183" y="2726733"/>
            <a:ext cx="1919335" cy="516048"/>
          </a:xfrm>
          <a:prstGeom prst="roundRect">
            <a:avLst/>
          </a:prstGeom>
          <a:solidFill>
            <a:srgbClr val="63328A"/>
          </a:solidFill>
          <a:ln>
            <a:solidFill>
              <a:srgbClr val="6332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Data </a:t>
            </a:r>
          </a:p>
          <a:p>
            <a:pPr algn="ctr"/>
            <a:r>
              <a:rPr lang="en-GB" sz="1400" b="1" dirty="0"/>
              <a:t>Management</a:t>
            </a:r>
          </a:p>
        </p:txBody>
      </p:sp>
      <p:sp>
        <p:nvSpPr>
          <p:cNvPr id="10" name="Rectangle: Rounded Corners 9">
            <a:extLst>
              <a:ext uri="{FF2B5EF4-FFF2-40B4-BE49-F238E27FC236}">
                <a16:creationId xmlns:a16="http://schemas.microsoft.com/office/drawing/2014/main" id="{3D017CD4-AE21-8881-4F5C-382BC26B0F9A}"/>
              </a:ext>
            </a:extLst>
          </p:cNvPr>
          <p:cNvSpPr/>
          <p:nvPr/>
        </p:nvSpPr>
        <p:spPr>
          <a:xfrm>
            <a:off x="-371184" y="3409309"/>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Participant Management</a:t>
            </a:r>
          </a:p>
        </p:txBody>
      </p:sp>
      <p:sp>
        <p:nvSpPr>
          <p:cNvPr id="11" name="Rectangle: Rounded Corners 10">
            <a:extLst>
              <a:ext uri="{FF2B5EF4-FFF2-40B4-BE49-F238E27FC236}">
                <a16:creationId xmlns:a16="http://schemas.microsoft.com/office/drawing/2014/main" id="{3FD3D9B8-A9C6-AEB5-9D44-1432BF1CF046}"/>
              </a:ext>
            </a:extLst>
          </p:cNvPr>
          <p:cNvSpPr/>
          <p:nvPr/>
        </p:nvSpPr>
        <p:spPr>
          <a:xfrm>
            <a:off x="-371185" y="409188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Queries</a:t>
            </a:r>
          </a:p>
        </p:txBody>
      </p:sp>
      <p:sp>
        <p:nvSpPr>
          <p:cNvPr id="12" name="Rectangle: Rounded Corners 11">
            <a:extLst>
              <a:ext uri="{FF2B5EF4-FFF2-40B4-BE49-F238E27FC236}">
                <a16:creationId xmlns:a16="http://schemas.microsoft.com/office/drawing/2014/main" id="{C2AD1EF6-FEF8-3120-9F38-B9111BEFBD8A}"/>
              </a:ext>
            </a:extLst>
          </p:cNvPr>
          <p:cNvSpPr/>
          <p:nvPr/>
        </p:nvSpPr>
        <p:spPr>
          <a:xfrm>
            <a:off x="-371186" y="477446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Top Tips</a:t>
            </a:r>
          </a:p>
        </p:txBody>
      </p:sp>
      <p:sp>
        <p:nvSpPr>
          <p:cNvPr id="14" name="Rectangle: Rounded Corners 13">
            <a:extLst>
              <a:ext uri="{FF2B5EF4-FFF2-40B4-BE49-F238E27FC236}">
                <a16:creationId xmlns:a16="http://schemas.microsoft.com/office/drawing/2014/main" id="{809F59BF-46D0-C0D2-02A1-675C602E29F7}"/>
              </a:ext>
            </a:extLst>
          </p:cNvPr>
          <p:cNvSpPr/>
          <p:nvPr/>
        </p:nvSpPr>
        <p:spPr>
          <a:xfrm>
            <a:off x="-371187" y="545703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Q&amp;A</a:t>
            </a:r>
          </a:p>
        </p:txBody>
      </p:sp>
      <p:sp>
        <p:nvSpPr>
          <p:cNvPr id="16" name="Title 1">
            <a:extLst>
              <a:ext uri="{FF2B5EF4-FFF2-40B4-BE49-F238E27FC236}">
                <a16:creationId xmlns:a16="http://schemas.microsoft.com/office/drawing/2014/main" id="{12406F0A-3FB3-22C0-2943-B05E12BCF2A3}"/>
              </a:ext>
            </a:extLst>
          </p:cNvPr>
          <p:cNvSpPr txBox="1">
            <a:spLocks/>
          </p:cNvSpPr>
          <p:nvPr/>
        </p:nvSpPr>
        <p:spPr>
          <a:xfrm>
            <a:off x="1692997" y="377357"/>
            <a:ext cx="7930836" cy="8176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chemeClr val="accent3">
                    <a:lumMod val="50000"/>
                  </a:schemeClr>
                </a:solidFill>
                <a:latin typeface="+mn-lt"/>
              </a:rPr>
              <a:t>Data Management</a:t>
            </a:r>
          </a:p>
          <a:p>
            <a:pPr algn="ctr"/>
            <a:r>
              <a:rPr lang="en-GB" sz="1600" dirty="0">
                <a:solidFill>
                  <a:schemeClr val="accent3">
                    <a:lumMod val="50000"/>
                  </a:schemeClr>
                </a:solidFill>
                <a:latin typeface="+mn-lt"/>
              </a:rPr>
              <a:t>(Section 5 CDMS Guidelines)</a:t>
            </a:r>
          </a:p>
        </p:txBody>
      </p:sp>
      <p:sp>
        <p:nvSpPr>
          <p:cNvPr id="4" name="Content Placeholder 3">
            <a:extLst>
              <a:ext uri="{FF2B5EF4-FFF2-40B4-BE49-F238E27FC236}">
                <a16:creationId xmlns:a16="http://schemas.microsoft.com/office/drawing/2014/main" id="{BE67659B-9E76-90AB-742E-5A50AFF29942}"/>
              </a:ext>
            </a:extLst>
          </p:cNvPr>
          <p:cNvSpPr>
            <a:spLocks noGrp="1"/>
          </p:cNvSpPr>
          <p:nvPr>
            <p:ph type="body" sz="quarter" idx="4294967295"/>
          </p:nvPr>
        </p:nvSpPr>
        <p:spPr>
          <a:xfrm>
            <a:off x="1692997" y="1361581"/>
            <a:ext cx="7930835" cy="4611503"/>
          </a:xfrm>
        </p:spPr>
        <p:txBody>
          <a:bodyPr vert="horz" lIns="91440" tIns="45720" rIns="91440" bIns="45720" rtlCol="0" anchor="t">
            <a:noAutofit/>
          </a:bodyPr>
          <a:lstStyle/>
          <a:p>
            <a:pPr marL="0" indent="0">
              <a:buNone/>
            </a:pPr>
            <a:r>
              <a:rPr lang="en-GB" sz="1800" dirty="0">
                <a:effectLst/>
                <a:latin typeface="Calibri" panose="020F0502020204030204" pitchFamily="34" charset="0"/>
                <a:ea typeface="MS Mincho" panose="02020609040205080304" pitchFamily="49" charset="-128"/>
                <a:cs typeface="Arial" panose="020B0604020202020204" pitchFamily="34" charset="0"/>
              </a:rPr>
              <a:t>Three Main Views: </a:t>
            </a:r>
          </a:p>
          <a:p>
            <a:pPr lvl="1">
              <a:lnSpc>
                <a:spcPct val="100000"/>
              </a:lnSpc>
            </a:pPr>
            <a:r>
              <a:rPr lang="en-GB" sz="1800" b="1" dirty="0">
                <a:effectLst/>
                <a:latin typeface="Calibri" panose="020F0502020204030204" pitchFamily="34" charset="0"/>
                <a:ea typeface="MS Mincho" panose="02020609040205080304" pitchFamily="49" charset="-128"/>
                <a:cs typeface="Arial" panose="020B0604020202020204" pitchFamily="34" charset="0"/>
              </a:rPr>
              <a:t>Participant Manager</a:t>
            </a:r>
            <a:r>
              <a:rPr lang="en-GB" sz="1800" dirty="0">
                <a:effectLst/>
                <a:latin typeface="Calibri" panose="020F0502020204030204" pitchFamily="34" charset="0"/>
                <a:ea typeface="MS Mincho" panose="02020609040205080304" pitchFamily="49" charset="-128"/>
                <a:cs typeface="Arial" panose="020B0604020202020204" pitchFamily="34" charset="0"/>
              </a:rPr>
              <a:t>: shows a list of all the participants that have been enrolled at your site and will show an ‘at a glance’ view of their form status. </a:t>
            </a:r>
          </a:p>
          <a:p>
            <a:pPr marL="457200" lvl="1" indent="0">
              <a:lnSpc>
                <a:spcPct val="100000"/>
              </a:lnSpc>
              <a:buNone/>
            </a:pPr>
            <a:endParaRPr lang="en-GB" sz="1800" dirty="0">
              <a:effectLst/>
              <a:latin typeface="Calibri" panose="020F0502020204030204" pitchFamily="34" charset="0"/>
              <a:ea typeface="MS Mincho" panose="02020609040205080304" pitchFamily="49" charset="-128"/>
              <a:cs typeface="Arial" panose="020B0604020202020204" pitchFamily="34" charset="0"/>
            </a:endParaRPr>
          </a:p>
          <a:p>
            <a:pPr lvl="1">
              <a:lnSpc>
                <a:spcPct val="100000"/>
              </a:lnSpc>
            </a:pPr>
            <a:r>
              <a:rPr lang="en-GB" sz="1800" b="1" dirty="0">
                <a:effectLst/>
                <a:latin typeface="Calibri" panose="020F0502020204030204" pitchFamily="34" charset="0"/>
                <a:ea typeface="MS Mincho" panose="02020609040205080304" pitchFamily="49" charset="-128"/>
                <a:cs typeface="Arial" panose="020B0604020202020204" pitchFamily="34" charset="0"/>
              </a:rPr>
              <a:t>Form Manager</a:t>
            </a:r>
            <a:r>
              <a:rPr lang="en-GB" sz="1800" dirty="0">
                <a:effectLst/>
                <a:latin typeface="Calibri" panose="020F0502020204030204" pitchFamily="34" charset="0"/>
                <a:ea typeface="MS Mincho" panose="02020609040205080304" pitchFamily="49" charset="-128"/>
                <a:cs typeface="Arial" panose="020B0604020202020204" pitchFamily="34" charset="0"/>
              </a:rPr>
              <a:t>: shows a list of all forms for all participants at your site and show the status of completion. </a:t>
            </a:r>
          </a:p>
          <a:p>
            <a:pPr marL="457200" lvl="1" indent="0">
              <a:lnSpc>
                <a:spcPct val="100000"/>
              </a:lnSpc>
              <a:buNone/>
            </a:pPr>
            <a:endParaRPr lang="en-GB" sz="1800" dirty="0">
              <a:effectLst/>
              <a:latin typeface="Calibri" panose="020F0502020204030204" pitchFamily="34" charset="0"/>
              <a:ea typeface="MS Mincho" panose="02020609040205080304" pitchFamily="49" charset="-128"/>
              <a:cs typeface="Arial" panose="020B0604020202020204" pitchFamily="34" charset="0"/>
            </a:endParaRPr>
          </a:p>
          <a:p>
            <a:pPr lvl="1">
              <a:lnSpc>
                <a:spcPct val="100000"/>
              </a:lnSpc>
            </a:pPr>
            <a:r>
              <a:rPr lang="en-GB" sz="1800" b="1" dirty="0">
                <a:latin typeface="Calibri" panose="020F0502020204030204" pitchFamily="34" charset="0"/>
                <a:ea typeface="MS Mincho" panose="02020609040205080304" pitchFamily="49" charset="-128"/>
                <a:cs typeface="Arial" panose="020B0604020202020204" pitchFamily="34" charset="0"/>
              </a:rPr>
              <a:t>Query Manager</a:t>
            </a:r>
            <a:r>
              <a:rPr lang="en-GB" sz="1800" dirty="0">
                <a:latin typeface="Calibri" panose="020F0502020204030204" pitchFamily="34" charset="0"/>
                <a:ea typeface="MS Mincho" panose="02020609040205080304" pitchFamily="49" charset="-128"/>
                <a:cs typeface="Arial" panose="020B0604020202020204" pitchFamily="34" charset="0"/>
              </a:rPr>
              <a:t>: shows all the data items with a query associated.</a:t>
            </a:r>
            <a:endParaRPr lang="en-GB" sz="1800" dirty="0">
              <a:effectLst/>
              <a:latin typeface="Calibri" panose="020F0502020204030204" pitchFamily="34" charset="0"/>
              <a:ea typeface="MS Mincho" panose="02020609040205080304" pitchFamily="49" charset="-128"/>
              <a:cs typeface="Arial" panose="020B0604020202020204" pitchFamily="34" charset="0"/>
            </a:endParaRPr>
          </a:p>
        </p:txBody>
      </p:sp>
      <p:sp>
        <p:nvSpPr>
          <p:cNvPr id="5" name="Rectangle 4">
            <a:extLst>
              <a:ext uri="{FF2B5EF4-FFF2-40B4-BE49-F238E27FC236}">
                <a16:creationId xmlns:a16="http://schemas.microsoft.com/office/drawing/2014/main" id="{1B91394F-B23F-259D-89C5-F94D66584F73}"/>
              </a:ext>
            </a:extLst>
          </p:cNvPr>
          <p:cNvSpPr/>
          <p:nvPr/>
        </p:nvSpPr>
        <p:spPr>
          <a:xfrm>
            <a:off x="3225172" y="4325683"/>
            <a:ext cx="5741655" cy="136074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A screenshot of a computer&#10;&#10;Description automatically generated">
            <a:extLst>
              <a:ext uri="{FF2B5EF4-FFF2-40B4-BE49-F238E27FC236}">
                <a16:creationId xmlns:a16="http://schemas.microsoft.com/office/drawing/2014/main" id="{B1187959-C5F4-B36A-0712-06FEAF15F44A}"/>
              </a:ext>
            </a:extLst>
          </p:cNvPr>
          <p:cNvPicPr>
            <a:picLocks noChangeAspect="1"/>
          </p:cNvPicPr>
          <p:nvPr/>
        </p:nvPicPr>
        <p:blipFill rotWithShape="1">
          <a:blip r:embed="rId4"/>
          <a:srcRect l="5622" t="7751" r="90750" b="83397"/>
          <a:stretch/>
        </p:blipFill>
        <p:spPr bwMode="auto">
          <a:xfrm>
            <a:off x="5753664" y="4349909"/>
            <a:ext cx="1752601" cy="1202107"/>
          </a:xfrm>
          <a:prstGeom prst="rect">
            <a:avLst/>
          </a:prstGeom>
          <a:ln>
            <a:noFill/>
          </a:ln>
          <a:extLst>
            <a:ext uri="{53640926-AAD7-44D8-BBD7-CCE9431645EC}">
              <a14:shadowObscured xmlns:a14="http://schemas.microsoft.com/office/drawing/2010/main"/>
            </a:ext>
          </a:extLst>
        </p:spPr>
      </p:pic>
      <p:pic>
        <p:nvPicPr>
          <p:cNvPr id="15" name="Picture 14" descr="A screenshot of a computer&#10;&#10;Description automatically generated">
            <a:extLst>
              <a:ext uri="{FF2B5EF4-FFF2-40B4-BE49-F238E27FC236}">
                <a16:creationId xmlns:a16="http://schemas.microsoft.com/office/drawing/2014/main" id="{494EA477-A3AA-0C02-7522-CC82C6811FD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 r="64863" b="93993"/>
          <a:stretch/>
        </p:blipFill>
        <p:spPr>
          <a:xfrm>
            <a:off x="3225172" y="4325683"/>
            <a:ext cx="5741655" cy="414873"/>
          </a:xfrm>
          <a:prstGeom prst="rect">
            <a:avLst/>
          </a:prstGeom>
        </p:spPr>
      </p:pic>
    </p:spTree>
    <p:extLst>
      <p:ext uri="{BB962C8B-B14F-4D97-AF65-F5344CB8AC3E}">
        <p14:creationId xmlns:p14="http://schemas.microsoft.com/office/powerpoint/2010/main" val="1172861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74048"/>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Rectangle: Rounded Corners 5">
            <a:extLst>
              <a:ext uri="{FF2B5EF4-FFF2-40B4-BE49-F238E27FC236}">
                <a16:creationId xmlns:a16="http://schemas.microsoft.com/office/drawing/2014/main" id="{9BCEF91A-009C-9BD0-4494-0666648A91F8}"/>
              </a:ext>
            </a:extLst>
          </p:cNvPr>
          <p:cNvSpPr/>
          <p:nvPr/>
        </p:nvSpPr>
        <p:spPr>
          <a:xfrm>
            <a:off x="-371180" y="67900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CDMS</a:t>
            </a:r>
          </a:p>
        </p:txBody>
      </p:sp>
      <p:sp>
        <p:nvSpPr>
          <p:cNvPr id="7" name="Rectangle: Rounded Corners 6">
            <a:extLst>
              <a:ext uri="{FF2B5EF4-FFF2-40B4-BE49-F238E27FC236}">
                <a16:creationId xmlns:a16="http://schemas.microsoft.com/office/drawing/2014/main" id="{C9A0CA8F-4A4F-1046-7AAD-DA7CF836DB4A}"/>
              </a:ext>
            </a:extLst>
          </p:cNvPr>
          <p:cNvSpPr/>
          <p:nvPr/>
        </p:nvSpPr>
        <p:spPr>
          <a:xfrm>
            <a:off x="-371181" y="136158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Registration</a:t>
            </a:r>
          </a:p>
        </p:txBody>
      </p:sp>
      <p:sp>
        <p:nvSpPr>
          <p:cNvPr id="8" name="Rectangle: Rounded Corners 7">
            <a:extLst>
              <a:ext uri="{FF2B5EF4-FFF2-40B4-BE49-F238E27FC236}">
                <a16:creationId xmlns:a16="http://schemas.microsoft.com/office/drawing/2014/main" id="{0B03DE95-9AFA-6DFB-BD5E-C62311CBF6F1}"/>
              </a:ext>
            </a:extLst>
          </p:cNvPr>
          <p:cNvSpPr/>
          <p:nvPr/>
        </p:nvSpPr>
        <p:spPr>
          <a:xfrm>
            <a:off x="-371182" y="204415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Randomisation</a:t>
            </a:r>
          </a:p>
        </p:txBody>
      </p:sp>
      <p:sp>
        <p:nvSpPr>
          <p:cNvPr id="9" name="Rectangle: Rounded Corners 8">
            <a:extLst>
              <a:ext uri="{FF2B5EF4-FFF2-40B4-BE49-F238E27FC236}">
                <a16:creationId xmlns:a16="http://schemas.microsoft.com/office/drawing/2014/main" id="{7DA9F23E-0AED-E89A-721B-602676B0EF08}"/>
              </a:ext>
            </a:extLst>
          </p:cNvPr>
          <p:cNvSpPr/>
          <p:nvPr/>
        </p:nvSpPr>
        <p:spPr>
          <a:xfrm>
            <a:off x="-371183" y="2726733"/>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Data </a:t>
            </a:r>
          </a:p>
          <a:p>
            <a:pPr algn="ctr"/>
            <a:r>
              <a:rPr lang="en-GB" sz="1400" b="1" dirty="0"/>
              <a:t>Management</a:t>
            </a:r>
          </a:p>
        </p:txBody>
      </p:sp>
      <p:sp>
        <p:nvSpPr>
          <p:cNvPr id="10" name="Rectangle: Rounded Corners 9">
            <a:extLst>
              <a:ext uri="{FF2B5EF4-FFF2-40B4-BE49-F238E27FC236}">
                <a16:creationId xmlns:a16="http://schemas.microsoft.com/office/drawing/2014/main" id="{3D017CD4-AE21-8881-4F5C-382BC26B0F9A}"/>
              </a:ext>
            </a:extLst>
          </p:cNvPr>
          <p:cNvSpPr/>
          <p:nvPr/>
        </p:nvSpPr>
        <p:spPr>
          <a:xfrm>
            <a:off x="-371184" y="3409309"/>
            <a:ext cx="1919335" cy="516048"/>
          </a:xfrm>
          <a:prstGeom prst="roundRect">
            <a:avLst/>
          </a:prstGeom>
          <a:solidFill>
            <a:srgbClr val="63328A"/>
          </a:solidFill>
          <a:ln>
            <a:solidFill>
              <a:srgbClr val="6332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Participant Management</a:t>
            </a:r>
          </a:p>
        </p:txBody>
      </p:sp>
      <p:sp>
        <p:nvSpPr>
          <p:cNvPr id="11" name="Rectangle: Rounded Corners 10">
            <a:extLst>
              <a:ext uri="{FF2B5EF4-FFF2-40B4-BE49-F238E27FC236}">
                <a16:creationId xmlns:a16="http://schemas.microsoft.com/office/drawing/2014/main" id="{3FD3D9B8-A9C6-AEB5-9D44-1432BF1CF046}"/>
              </a:ext>
            </a:extLst>
          </p:cNvPr>
          <p:cNvSpPr/>
          <p:nvPr/>
        </p:nvSpPr>
        <p:spPr>
          <a:xfrm>
            <a:off x="-371185" y="409188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Queries</a:t>
            </a:r>
          </a:p>
        </p:txBody>
      </p:sp>
      <p:sp>
        <p:nvSpPr>
          <p:cNvPr id="12" name="Rectangle: Rounded Corners 11">
            <a:extLst>
              <a:ext uri="{FF2B5EF4-FFF2-40B4-BE49-F238E27FC236}">
                <a16:creationId xmlns:a16="http://schemas.microsoft.com/office/drawing/2014/main" id="{C2AD1EF6-FEF8-3120-9F38-B9111BEFBD8A}"/>
              </a:ext>
            </a:extLst>
          </p:cNvPr>
          <p:cNvSpPr/>
          <p:nvPr/>
        </p:nvSpPr>
        <p:spPr>
          <a:xfrm>
            <a:off x="-371186" y="477446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Top Tips</a:t>
            </a:r>
          </a:p>
        </p:txBody>
      </p:sp>
      <p:sp>
        <p:nvSpPr>
          <p:cNvPr id="14" name="Rectangle: Rounded Corners 13">
            <a:extLst>
              <a:ext uri="{FF2B5EF4-FFF2-40B4-BE49-F238E27FC236}">
                <a16:creationId xmlns:a16="http://schemas.microsoft.com/office/drawing/2014/main" id="{809F59BF-46D0-C0D2-02A1-675C602E29F7}"/>
              </a:ext>
            </a:extLst>
          </p:cNvPr>
          <p:cNvSpPr/>
          <p:nvPr/>
        </p:nvSpPr>
        <p:spPr>
          <a:xfrm>
            <a:off x="-371187" y="545703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Q&amp;A</a:t>
            </a:r>
          </a:p>
        </p:txBody>
      </p:sp>
      <p:sp>
        <p:nvSpPr>
          <p:cNvPr id="16" name="Title 1">
            <a:extLst>
              <a:ext uri="{FF2B5EF4-FFF2-40B4-BE49-F238E27FC236}">
                <a16:creationId xmlns:a16="http://schemas.microsoft.com/office/drawing/2014/main" id="{12406F0A-3FB3-22C0-2943-B05E12BCF2A3}"/>
              </a:ext>
            </a:extLst>
          </p:cNvPr>
          <p:cNvSpPr txBox="1">
            <a:spLocks/>
          </p:cNvSpPr>
          <p:nvPr/>
        </p:nvSpPr>
        <p:spPr>
          <a:xfrm>
            <a:off x="1692997" y="377357"/>
            <a:ext cx="7930836" cy="8176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chemeClr val="accent3">
                    <a:lumMod val="50000"/>
                  </a:schemeClr>
                </a:solidFill>
                <a:latin typeface="+mn-lt"/>
              </a:rPr>
              <a:t>Participant Management</a:t>
            </a:r>
          </a:p>
          <a:p>
            <a:pPr algn="ctr"/>
            <a:r>
              <a:rPr lang="en-GB" sz="1600" dirty="0">
                <a:solidFill>
                  <a:schemeClr val="accent3">
                    <a:lumMod val="50000"/>
                  </a:schemeClr>
                </a:solidFill>
                <a:latin typeface="+mn-lt"/>
              </a:rPr>
              <a:t>(Section 5.1 CDMS Guidelines)</a:t>
            </a:r>
          </a:p>
        </p:txBody>
      </p:sp>
      <p:pic>
        <p:nvPicPr>
          <p:cNvPr id="3" name="Picture 2">
            <a:extLst>
              <a:ext uri="{FF2B5EF4-FFF2-40B4-BE49-F238E27FC236}">
                <a16:creationId xmlns:a16="http://schemas.microsoft.com/office/drawing/2014/main" id="{38F85CA3-7E1C-AED6-D116-DE57E291035E}"/>
              </a:ext>
            </a:extLst>
          </p:cNvPr>
          <p:cNvPicPr>
            <a:picLocks noChangeAspect="1"/>
          </p:cNvPicPr>
          <p:nvPr/>
        </p:nvPicPr>
        <p:blipFill rotWithShape="1">
          <a:blip r:embed="rId4">
            <a:extLst>
              <a:ext uri="{28A0092B-C50C-407E-A947-70E740481C1C}">
                <a14:useLocalDpi xmlns:a14="http://schemas.microsoft.com/office/drawing/2010/main" val="0"/>
              </a:ext>
            </a:extLst>
          </a:blip>
          <a:srcRect t="8254"/>
          <a:stretch/>
        </p:blipFill>
        <p:spPr>
          <a:xfrm>
            <a:off x="1776697" y="1807635"/>
            <a:ext cx="9398314" cy="849104"/>
          </a:xfrm>
          <a:prstGeom prst="rect">
            <a:avLst/>
          </a:prstGeom>
          <a:ln>
            <a:solidFill>
              <a:schemeClr val="tx1"/>
            </a:solidFill>
          </a:ln>
        </p:spPr>
      </p:pic>
      <p:sp>
        <p:nvSpPr>
          <p:cNvPr id="19" name="Oval 18">
            <a:extLst>
              <a:ext uri="{FF2B5EF4-FFF2-40B4-BE49-F238E27FC236}">
                <a16:creationId xmlns:a16="http://schemas.microsoft.com/office/drawing/2014/main" id="{3C703320-36C1-EDF1-96F0-415CB137AF29}"/>
              </a:ext>
            </a:extLst>
          </p:cNvPr>
          <p:cNvSpPr>
            <a:spLocks/>
          </p:cNvSpPr>
          <p:nvPr/>
        </p:nvSpPr>
        <p:spPr>
          <a:xfrm flipV="1">
            <a:off x="1807982" y="2349395"/>
            <a:ext cx="569163" cy="235299"/>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0" name="Content Placeholder 3">
            <a:extLst>
              <a:ext uri="{FF2B5EF4-FFF2-40B4-BE49-F238E27FC236}">
                <a16:creationId xmlns:a16="http://schemas.microsoft.com/office/drawing/2014/main" id="{BE14984B-3EB5-76C4-6D0B-331565842AAA}"/>
              </a:ext>
            </a:extLst>
          </p:cNvPr>
          <p:cNvSpPr>
            <a:spLocks noGrp="1"/>
          </p:cNvSpPr>
          <p:nvPr>
            <p:ph type="body" sz="quarter" idx="4294967295"/>
          </p:nvPr>
        </p:nvSpPr>
        <p:spPr>
          <a:xfrm>
            <a:off x="1692997" y="1363125"/>
            <a:ext cx="11208167" cy="817695"/>
          </a:xfrm>
        </p:spPr>
        <p:txBody>
          <a:bodyPr vert="horz" lIns="91440" tIns="45720" rIns="91440" bIns="45720" rtlCol="0" anchor="t">
            <a:noAutofit/>
          </a:bodyPr>
          <a:lstStyle/>
          <a:p>
            <a:pPr marL="0" indent="0">
              <a:lnSpc>
                <a:spcPct val="100000"/>
              </a:lnSpc>
              <a:spcBef>
                <a:spcPts val="0"/>
              </a:spcBef>
              <a:buNone/>
            </a:pPr>
            <a:r>
              <a:rPr lang="en-GB" sz="1800" dirty="0">
                <a:latin typeface="Calibri" panose="020F0502020204030204" pitchFamily="34" charset="0"/>
                <a:ea typeface="MS Mincho" panose="02020609040205080304" pitchFamily="49" charset="-128"/>
                <a:cs typeface="Arial" panose="020B0604020202020204" pitchFamily="34" charset="0"/>
              </a:rPr>
              <a:t>Navigate to patient details via participant manager, a list of your TNOs will appear:</a:t>
            </a:r>
          </a:p>
        </p:txBody>
      </p:sp>
      <p:pic>
        <p:nvPicPr>
          <p:cNvPr id="21" name="Picture 20" descr="A screenshot of a computer&#10;&#10;Description automatically generated">
            <a:extLst>
              <a:ext uri="{FF2B5EF4-FFF2-40B4-BE49-F238E27FC236}">
                <a16:creationId xmlns:a16="http://schemas.microsoft.com/office/drawing/2014/main" id="{0FD1F72D-BFA6-D9D8-14D9-E145198F1D07}"/>
              </a:ext>
            </a:extLst>
          </p:cNvPr>
          <p:cNvPicPr>
            <a:picLocks noChangeAspect="1"/>
          </p:cNvPicPr>
          <p:nvPr/>
        </p:nvPicPr>
        <p:blipFill rotWithShape="1">
          <a:blip r:embed="rId5"/>
          <a:srcRect t="1851"/>
          <a:stretch/>
        </p:blipFill>
        <p:spPr>
          <a:xfrm>
            <a:off x="1807982" y="3385711"/>
            <a:ext cx="9367029" cy="2098620"/>
          </a:xfrm>
          <a:prstGeom prst="rect">
            <a:avLst/>
          </a:prstGeom>
          <a:ln>
            <a:solidFill>
              <a:schemeClr val="tx1"/>
            </a:solidFill>
          </a:ln>
        </p:spPr>
      </p:pic>
      <p:sp>
        <p:nvSpPr>
          <p:cNvPr id="22" name="Content Placeholder 3">
            <a:extLst>
              <a:ext uri="{FF2B5EF4-FFF2-40B4-BE49-F238E27FC236}">
                <a16:creationId xmlns:a16="http://schemas.microsoft.com/office/drawing/2014/main" id="{7698961F-AB3F-BE70-0DA8-A7051DE1806B}"/>
              </a:ext>
            </a:extLst>
          </p:cNvPr>
          <p:cNvSpPr>
            <a:spLocks noGrp="1"/>
          </p:cNvSpPr>
          <p:nvPr>
            <p:ph type="body" sz="quarter" idx="4294967295"/>
          </p:nvPr>
        </p:nvSpPr>
        <p:spPr>
          <a:xfrm>
            <a:off x="1776698" y="2772959"/>
            <a:ext cx="9246970" cy="391307"/>
          </a:xfrm>
        </p:spPr>
        <p:txBody>
          <a:bodyPr vert="horz" lIns="91440" tIns="45720" rIns="91440" bIns="45720" rtlCol="0" anchor="t">
            <a:noAutofit/>
          </a:bodyPr>
          <a:lstStyle/>
          <a:p>
            <a:pPr marL="0" indent="0">
              <a:buNone/>
            </a:pPr>
            <a:r>
              <a:rPr lang="en-GB" sz="1800" dirty="0">
                <a:latin typeface="Calibri" panose="020F0502020204030204" pitchFamily="34" charset="0"/>
                <a:ea typeface="MS Mincho" panose="02020609040205080304" pitchFamily="49" charset="-128"/>
                <a:cs typeface="Arial" panose="020B0604020202020204" pitchFamily="34" charset="0"/>
              </a:rPr>
              <a:t>Clicking ‘View forms’ next to a TNO will take you to the patient profile where you can view and edit the CRFs associated with the patient: </a:t>
            </a:r>
          </a:p>
        </p:txBody>
      </p:sp>
      <p:sp>
        <p:nvSpPr>
          <p:cNvPr id="23" name="Content Placeholder 3">
            <a:extLst>
              <a:ext uri="{FF2B5EF4-FFF2-40B4-BE49-F238E27FC236}">
                <a16:creationId xmlns:a16="http://schemas.microsoft.com/office/drawing/2014/main" id="{173B2E3C-29A2-A196-3D49-E4B85D21A8BD}"/>
              </a:ext>
            </a:extLst>
          </p:cNvPr>
          <p:cNvSpPr>
            <a:spLocks noGrp="1"/>
          </p:cNvSpPr>
          <p:nvPr>
            <p:ph type="body" sz="quarter" idx="4294967295"/>
          </p:nvPr>
        </p:nvSpPr>
        <p:spPr>
          <a:xfrm>
            <a:off x="1807979" y="5457037"/>
            <a:ext cx="2030691" cy="864527"/>
          </a:xfrm>
        </p:spPr>
        <p:txBody>
          <a:bodyPr vert="horz" lIns="91440" tIns="45720" rIns="91440" bIns="45720" rtlCol="0" anchor="t">
            <a:noAutofit/>
          </a:bodyPr>
          <a:lstStyle/>
          <a:p>
            <a:pPr marL="0" indent="0">
              <a:buNone/>
            </a:pPr>
            <a:r>
              <a:rPr lang="en-GB" sz="1800" dirty="0">
                <a:latin typeface="Calibri" panose="020F0502020204030204" pitchFamily="34" charset="0"/>
                <a:ea typeface="MS Mincho" panose="02020609040205080304" pitchFamily="49" charset="-128"/>
                <a:cs typeface="Arial" panose="020B0604020202020204" pitchFamily="34" charset="0"/>
              </a:rPr>
              <a:t>Left Hand Panel Shows the Form Type.</a:t>
            </a:r>
          </a:p>
        </p:txBody>
      </p:sp>
      <p:sp>
        <p:nvSpPr>
          <p:cNvPr id="24" name="TextBox 23">
            <a:extLst>
              <a:ext uri="{FF2B5EF4-FFF2-40B4-BE49-F238E27FC236}">
                <a16:creationId xmlns:a16="http://schemas.microsoft.com/office/drawing/2014/main" id="{73D7A9F0-924E-3D23-354B-F84F0AC04F4C}"/>
              </a:ext>
            </a:extLst>
          </p:cNvPr>
          <p:cNvSpPr txBox="1"/>
          <p:nvPr/>
        </p:nvSpPr>
        <p:spPr>
          <a:xfrm>
            <a:off x="4098501" y="5481410"/>
            <a:ext cx="6636174" cy="369332"/>
          </a:xfrm>
          <a:prstGeom prst="rect">
            <a:avLst/>
          </a:prstGeom>
          <a:noFill/>
        </p:spPr>
        <p:txBody>
          <a:bodyPr wrap="square">
            <a:spAutoFit/>
          </a:bodyPr>
          <a:lstStyle/>
          <a:p>
            <a:pPr algn="ctr"/>
            <a:r>
              <a:rPr lang="en-GB" sz="1800" dirty="0">
                <a:latin typeface="Calibri" panose="020F0502020204030204" pitchFamily="34" charset="0"/>
                <a:ea typeface="MS Mincho" panose="02020609040205080304" pitchFamily="49" charset="-128"/>
                <a:cs typeface="Arial" panose="020B0604020202020204" pitchFamily="34" charset="0"/>
              </a:rPr>
              <a:t>Right Hand Grey section shows the CRF</a:t>
            </a:r>
            <a:r>
              <a:rPr lang="en-GB" dirty="0">
                <a:latin typeface="Calibri" panose="020F0502020204030204" pitchFamily="34" charset="0"/>
                <a:ea typeface="MS Mincho" panose="02020609040205080304" pitchFamily="49" charset="-128"/>
                <a:cs typeface="Arial" panose="020B0604020202020204" pitchFamily="34" charset="0"/>
              </a:rPr>
              <a:t>.</a:t>
            </a:r>
            <a:endParaRPr lang="en-GB" sz="1800" dirty="0">
              <a:latin typeface="Calibri" panose="020F050202020403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1788979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0D84F29-9E6D-6F2F-D1F9-9E5B0089C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82" t="69612" r="54762" b="6950"/>
          <a:stretch>
            <a:fillRect/>
          </a:stretch>
        </p:blipFill>
        <p:spPr bwMode="auto">
          <a:xfrm>
            <a:off x="0" y="5574048"/>
            <a:ext cx="12195175" cy="129770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Rectangle: Rounded Corners 5">
            <a:extLst>
              <a:ext uri="{FF2B5EF4-FFF2-40B4-BE49-F238E27FC236}">
                <a16:creationId xmlns:a16="http://schemas.microsoft.com/office/drawing/2014/main" id="{9BCEF91A-009C-9BD0-4494-0666648A91F8}"/>
              </a:ext>
            </a:extLst>
          </p:cNvPr>
          <p:cNvSpPr/>
          <p:nvPr/>
        </p:nvSpPr>
        <p:spPr>
          <a:xfrm>
            <a:off x="-371180" y="679005"/>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CDMS</a:t>
            </a:r>
          </a:p>
        </p:txBody>
      </p:sp>
      <p:sp>
        <p:nvSpPr>
          <p:cNvPr id="7" name="Rectangle: Rounded Corners 6">
            <a:extLst>
              <a:ext uri="{FF2B5EF4-FFF2-40B4-BE49-F238E27FC236}">
                <a16:creationId xmlns:a16="http://schemas.microsoft.com/office/drawing/2014/main" id="{C9A0CA8F-4A4F-1046-7AAD-DA7CF836DB4A}"/>
              </a:ext>
            </a:extLst>
          </p:cNvPr>
          <p:cNvSpPr/>
          <p:nvPr/>
        </p:nvSpPr>
        <p:spPr>
          <a:xfrm>
            <a:off x="-371181" y="136158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Registration</a:t>
            </a:r>
          </a:p>
        </p:txBody>
      </p:sp>
      <p:sp>
        <p:nvSpPr>
          <p:cNvPr id="8" name="Rectangle: Rounded Corners 7">
            <a:extLst>
              <a:ext uri="{FF2B5EF4-FFF2-40B4-BE49-F238E27FC236}">
                <a16:creationId xmlns:a16="http://schemas.microsoft.com/office/drawing/2014/main" id="{0B03DE95-9AFA-6DFB-BD5E-C62311CBF6F1}"/>
              </a:ext>
            </a:extLst>
          </p:cNvPr>
          <p:cNvSpPr/>
          <p:nvPr/>
        </p:nvSpPr>
        <p:spPr>
          <a:xfrm>
            <a:off x="-371182" y="204415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Randomisation</a:t>
            </a:r>
          </a:p>
        </p:txBody>
      </p:sp>
      <p:sp>
        <p:nvSpPr>
          <p:cNvPr id="9" name="Rectangle: Rounded Corners 8">
            <a:extLst>
              <a:ext uri="{FF2B5EF4-FFF2-40B4-BE49-F238E27FC236}">
                <a16:creationId xmlns:a16="http://schemas.microsoft.com/office/drawing/2014/main" id="{7DA9F23E-0AED-E89A-721B-602676B0EF08}"/>
              </a:ext>
            </a:extLst>
          </p:cNvPr>
          <p:cNvSpPr/>
          <p:nvPr/>
        </p:nvSpPr>
        <p:spPr>
          <a:xfrm>
            <a:off x="-371183" y="2726733"/>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Data </a:t>
            </a:r>
          </a:p>
          <a:p>
            <a:pPr algn="ctr"/>
            <a:r>
              <a:rPr lang="en-GB" sz="1400" b="1" dirty="0"/>
              <a:t>Management</a:t>
            </a:r>
          </a:p>
        </p:txBody>
      </p:sp>
      <p:sp>
        <p:nvSpPr>
          <p:cNvPr id="10" name="Rectangle: Rounded Corners 9">
            <a:extLst>
              <a:ext uri="{FF2B5EF4-FFF2-40B4-BE49-F238E27FC236}">
                <a16:creationId xmlns:a16="http://schemas.microsoft.com/office/drawing/2014/main" id="{3D017CD4-AE21-8881-4F5C-382BC26B0F9A}"/>
              </a:ext>
            </a:extLst>
          </p:cNvPr>
          <p:cNvSpPr/>
          <p:nvPr/>
        </p:nvSpPr>
        <p:spPr>
          <a:xfrm>
            <a:off x="-371184" y="3409309"/>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Participant Management</a:t>
            </a:r>
          </a:p>
        </p:txBody>
      </p:sp>
      <p:sp>
        <p:nvSpPr>
          <p:cNvPr id="11" name="Rectangle: Rounded Corners 10">
            <a:extLst>
              <a:ext uri="{FF2B5EF4-FFF2-40B4-BE49-F238E27FC236}">
                <a16:creationId xmlns:a16="http://schemas.microsoft.com/office/drawing/2014/main" id="{3FD3D9B8-A9C6-AEB5-9D44-1432BF1CF046}"/>
              </a:ext>
            </a:extLst>
          </p:cNvPr>
          <p:cNvSpPr/>
          <p:nvPr/>
        </p:nvSpPr>
        <p:spPr>
          <a:xfrm>
            <a:off x="-371185" y="4091885"/>
            <a:ext cx="1919335" cy="516048"/>
          </a:xfrm>
          <a:prstGeom prst="roundRect">
            <a:avLst/>
          </a:prstGeom>
          <a:solidFill>
            <a:srgbClr val="63328A"/>
          </a:solidFill>
          <a:ln>
            <a:solidFill>
              <a:srgbClr val="63328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Queries</a:t>
            </a:r>
          </a:p>
        </p:txBody>
      </p:sp>
      <p:sp>
        <p:nvSpPr>
          <p:cNvPr id="12" name="Rectangle: Rounded Corners 11">
            <a:extLst>
              <a:ext uri="{FF2B5EF4-FFF2-40B4-BE49-F238E27FC236}">
                <a16:creationId xmlns:a16="http://schemas.microsoft.com/office/drawing/2014/main" id="{C2AD1EF6-FEF8-3120-9F38-B9111BEFBD8A}"/>
              </a:ext>
            </a:extLst>
          </p:cNvPr>
          <p:cNvSpPr/>
          <p:nvPr/>
        </p:nvSpPr>
        <p:spPr>
          <a:xfrm>
            <a:off x="-371186" y="4774461"/>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Top Tips</a:t>
            </a:r>
          </a:p>
        </p:txBody>
      </p:sp>
      <p:sp>
        <p:nvSpPr>
          <p:cNvPr id="14" name="Rectangle: Rounded Corners 13">
            <a:extLst>
              <a:ext uri="{FF2B5EF4-FFF2-40B4-BE49-F238E27FC236}">
                <a16:creationId xmlns:a16="http://schemas.microsoft.com/office/drawing/2014/main" id="{809F59BF-46D0-C0D2-02A1-675C602E29F7}"/>
              </a:ext>
            </a:extLst>
          </p:cNvPr>
          <p:cNvSpPr/>
          <p:nvPr/>
        </p:nvSpPr>
        <p:spPr>
          <a:xfrm>
            <a:off x="-371187" y="5457037"/>
            <a:ext cx="1919335" cy="516048"/>
          </a:xfrm>
          <a:prstGeom prst="roundRect">
            <a:avLst/>
          </a:prstGeom>
          <a:solidFill>
            <a:srgbClr val="B3B3B2"/>
          </a:solidFill>
          <a:ln>
            <a:solidFill>
              <a:srgbClr val="B3B3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Q&amp;A</a:t>
            </a:r>
          </a:p>
        </p:txBody>
      </p:sp>
      <p:sp>
        <p:nvSpPr>
          <p:cNvPr id="16" name="Title 1">
            <a:extLst>
              <a:ext uri="{FF2B5EF4-FFF2-40B4-BE49-F238E27FC236}">
                <a16:creationId xmlns:a16="http://schemas.microsoft.com/office/drawing/2014/main" id="{12406F0A-3FB3-22C0-2943-B05E12BCF2A3}"/>
              </a:ext>
            </a:extLst>
          </p:cNvPr>
          <p:cNvSpPr txBox="1">
            <a:spLocks/>
          </p:cNvSpPr>
          <p:nvPr/>
        </p:nvSpPr>
        <p:spPr>
          <a:xfrm>
            <a:off x="1692997" y="377357"/>
            <a:ext cx="7930836" cy="8176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chemeClr val="accent3">
                    <a:lumMod val="50000"/>
                  </a:schemeClr>
                </a:solidFill>
                <a:latin typeface="+mn-lt"/>
              </a:rPr>
              <a:t>Query Management</a:t>
            </a:r>
          </a:p>
          <a:p>
            <a:pPr algn="ctr"/>
            <a:r>
              <a:rPr lang="en-GB" sz="1600" dirty="0">
                <a:solidFill>
                  <a:schemeClr val="accent3">
                    <a:lumMod val="50000"/>
                  </a:schemeClr>
                </a:solidFill>
                <a:latin typeface="+mn-lt"/>
              </a:rPr>
              <a:t>(Section 5.4 CDMS Guidelines)</a:t>
            </a:r>
          </a:p>
        </p:txBody>
      </p:sp>
      <p:sp>
        <p:nvSpPr>
          <p:cNvPr id="3" name="Content Placeholder 3">
            <a:extLst>
              <a:ext uri="{FF2B5EF4-FFF2-40B4-BE49-F238E27FC236}">
                <a16:creationId xmlns:a16="http://schemas.microsoft.com/office/drawing/2014/main" id="{020582AC-BDA3-C333-A49B-2EBB85FCA03F}"/>
              </a:ext>
            </a:extLst>
          </p:cNvPr>
          <p:cNvSpPr>
            <a:spLocks noGrp="1"/>
          </p:cNvSpPr>
          <p:nvPr>
            <p:ph type="body" sz="quarter" idx="4294967295"/>
          </p:nvPr>
        </p:nvSpPr>
        <p:spPr>
          <a:xfrm>
            <a:off x="1692997" y="1324677"/>
            <a:ext cx="7324505" cy="4648407"/>
          </a:xfrm>
        </p:spPr>
        <p:txBody>
          <a:bodyPr vert="horz" lIns="91440" tIns="45720" rIns="91440" bIns="45720" rtlCol="0" anchor="t">
            <a:noAutofit/>
          </a:bodyPr>
          <a:lstStyle/>
          <a:p>
            <a:pPr>
              <a:lnSpc>
                <a:spcPct val="107000"/>
              </a:lnSpc>
              <a:spcAft>
                <a:spcPts val="800"/>
              </a:spcAft>
            </a:pPr>
            <a:r>
              <a:rPr lang="en-GB" sz="1800" dirty="0">
                <a:effectLst/>
                <a:latin typeface="Calibri" panose="020F0502020204030204" pitchFamily="34" charset="0"/>
                <a:ea typeface="MS Mincho" panose="02020609040205080304" pitchFamily="49" charset="-128"/>
                <a:cs typeface="Arial" panose="020B0604020202020204" pitchFamily="34" charset="0"/>
              </a:rPr>
              <a:t>Queries will be raised on the database by the SWEET team here at WCTU.</a:t>
            </a:r>
          </a:p>
          <a:p>
            <a:pPr>
              <a:lnSpc>
                <a:spcPct val="107000"/>
              </a:lnSpc>
              <a:spcAft>
                <a:spcPts val="800"/>
              </a:spcAft>
            </a:pPr>
            <a:r>
              <a:rPr lang="en-GB" sz="1800" dirty="0">
                <a:latin typeface="Calibri" panose="020F0502020204030204" pitchFamily="34" charset="0"/>
                <a:ea typeface="MS Mincho" panose="02020609040205080304" pitchFamily="49" charset="-128"/>
                <a:cs typeface="Arial" panose="020B0604020202020204" pitchFamily="34" charset="0"/>
              </a:rPr>
              <a:t>If a Data field has a query, you will see a burgundy question mark by the field. Click the three dots to view the query.</a:t>
            </a:r>
          </a:p>
          <a:p>
            <a:pPr>
              <a:lnSpc>
                <a:spcPct val="107000"/>
              </a:lnSpc>
              <a:spcAft>
                <a:spcPts val="800"/>
              </a:spcAft>
            </a:pPr>
            <a:r>
              <a:rPr lang="en-GB" sz="1800" dirty="0">
                <a:latin typeface="Calibri" panose="020F0502020204030204" pitchFamily="34" charset="0"/>
                <a:ea typeface="MS Mincho" panose="02020609040205080304" pitchFamily="49" charset="-128"/>
                <a:cs typeface="Arial" panose="020B0604020202020204" pitchFamily="34" charset="0"/>
              </a:rPr>
              <a:t>If a form has a query, it'll be noted next to ‘Open Queries’ on the View Form page.</a:t>
            </a:r>
          </a:p>
          <a:p>
            <a:pPr>
              <a:lnSpc>
                <a:spcPct val="107000"/>
              </a:lnSpc>
              <a:spcAft>
                <a:spcPts val="800"/>
              </a:spcAft>
            </a:pPr>
            <a:r>
              <a:rPr lang="en-GB" sz="1800" dirty="0">
                <a:latin typeface="Calibri" panose="020F0502020204030204" pitchFamily="34" charset="0"/>
                <a:ea typeface="MS Mincho" panose="02020609040205080304" pitchFamily="49" charset="-128"/>
                <a:cs typeface="Arial" panose="020B0604020202020204" pitchFamily="34" charset="0"/>
              </a:rPr>
              <a:t>Under the data management tab you can view and update all your queries. The query manager uses a traffic light system: </a:t>
            </a:r>
          </a:p>
          <a:p>
            <a:pPr lvl="1">
              <a:lnSpc>
                <a:spcPct val="107000"/>
              </a:lnSpc>
            </a:pPr>
            <a:r>
              <a:rPr lang="en-GB" sz="1200" dirty="0">
                <a:latin typeface="Calibri" panose="020F0502020204030204" pitchFamily="34" charset="0"/>
                <a:ea typeface="MS Mincho" panose="02020609040205080304" pitchFamily="49" charset="-128"/>
                <a:cs typeface="Arial" panose="020B0604020202020204" pitchFamily="34" charset="0"/>
              </a:rPr>
              <a:t>Red – query requires a response from site.</a:t>
            </a:r>
          </a:p>
          <a:p>
            <a:pPr lvl="1">
              <a:lnSpc>
                <a:spcPct val="107000"/>
              </a:lnSpc>
            </a:pPr>
            <a:r>
              <a:rPr lang="en-GB" sz="1200" dirty="0">
                <a:latin typeface="Calibri" panose="020F0502020204030204" pitchFamily="34" charset="0"/>
                <a:ea typeface="MS Mincho" panose="02020609040205080304" pitchFamily="49" charset="-128"/>
                <a:cs typeface="Arial" panose="020B0604020202020204" pitchFamily="34" charset="0"/>
              </a:rPr>
              <a:t>Orange – site has responded, WCTU will review.</a:t>
            </a:r>
          </a:p>
          <a:p>
            <a:pPr lvl="1">
              <a:lnSpc>
                <a:spcPct val="107000"/>
              </a:lnSpc>
            </a:pPr>
            <a:r>
              <a:rPr lang="en-GB" sz="1200" dirty="0">
                <a:latin typeface="Calibri" panose="020F0502020204030204" pitchFamily="34" charset="0"/>
                <a:ea typeface="MS Mincho" panose="02020609040205080304" pitchFamily="49" charset="-128"/>
                <a:cs typeface="Arial" panose="020B0604020202020204" pitchFamily="34" charset="0"/>
              </a:rPr>
              <a:t>Green – query is resolved and no further action is required.</a:t>
            </a:r>
          </a:p>
        </p:txBody>
      </p:sp>
      <p:pic>
        <p:nvPicPr>
          <p:cNvPr id="2" name="Picture 1">
            <a:extLst>
              <a:ext uri="{FF2B5EF4-FFF2-40B4-BE49-F238E27FC236}">
                <a16:creationId xmlns:a16="http://schemas.microsoft.com/office/drawing/2014/main" id="{A15332D4-0919-659F-6ED3-16D9A8578A15}"/>
              </a:ext>
            </a:extLst>
          </p:cNvPr>
          <p:cNvPicPr>
            <a:picLocks noChangeAspect="1"/>
          </p:cNvPicPr>
          <p:nvPr/>
        </p:nvPicPr>
        <p:blipFill rotWithShape="1">
          <a:blip r:embed="rId4"/>
          <a:srcRect l="88974" t="15860" r="2210" b="44709"/>
          <a:stretch/>
        </p:blipFill>
        <p:spPr bwMode="auto">
          <a:xfrm>
            <a:off x="6142474" y="2193136"/>
            <a:ext cx="681046" cy="367069"/>
          </a:xfrm>
          <a:prstGeom prst="rect">
            <a:avLst/>
          </a:prstGeom>
          <a:ln>
            <a:solidFill>
              <a:schemeClr val="tx1"/>
            </a:solidFill>
          </a:ln>
          <a:extLst>
            <a:ext uri="{53640926-AAD7-44D8-BBD7-CCE9431645EC}">
              <a14:shadowObscured xmlns:a14="http://schemas.microsoft.com/office/drawing/2010/main"/>
            </a:ext>
          </a:extLst>
        </p:spPr>
      </p:pic>
      <p:pic>
        <p:nvPicPr>
          <p:cNvPr id="4" name="Picture 3" descr="A screenshot of a computer&#10;&#10;Description automatically generated">
            <a:extLst>
              <a:ext uri="{FF2B5EF4-FFF2-40B4-BE49-F238E27FC236}">
                <a16:creationId xmlns:a16="http://schemas.microsoft.com/office/drawing/2014/main" id="{E7AE743D-A056-B62D-0CEB-240E769A4A06}"/>
              </a:ext>
            </a:extLst>
          </p:cNvPr>
          <p:cNvPicPr>
            <a:picLocks noChangeAspect="1"/>
          </p:cNvPicPr>
          <p:nvPr/>
        </p:nvPicPr>
        <p:blipFill rotWithShape="1">
          <a:blip r:embed="rId5"/>
          <a:srcRect l="5622" t="7751" r="90750" b="83397"/>
          <a:stretch/>
        </p:blipFill>
        <p:spPr bwMode="auto">
          <a:xfrm>
            <a:off x="9827532" y="3925357"/>
            <a:ext cx="1752601" cy="1202107"/>
          </a:xfrm>
          <a:prstGeom prst="rect">
            <a:avLst/>
          </a:prstGeom>
          <a:ln>
            <a:solidFill>
              <a:schemeClr val="tx1"/>
            </a:solidFill>
          </a:ln>
          <a:extLst>
            <a:ext uri="{53640926-AAD7-44D8-BBD7-CCE9431645EC}">
              <a14:shadowObscured xmlns:a14="http://schemas.microsoft.com/office/drawing/2010/main"/>
            </a:ext>
          </a:extLst>
        </p:spPr>
      </p:pic>
      <p:pic>
        <p:nvPicPr>
          <p:cNvPr id="5" name="Picture 4" descr="A screenshot of a computer&#10;&#10;Description automatically generated">
            <a:extLst>
              <a:ext uri="{FF2B5EF4-FFF2-40B4-BE49-F238E27FC236}">
                <a16:creationId xmlns:a16="http://schemas.microsoft.com/office/drawing/2014/main" id="{255C64D4-C964-3C3C-A7E8-43F5B94FEC1E}"/>
              </a:ext>
            </a:extLst>
          </p:cNvPr>
          <p:cNvPicPr>
            <a:picLocks noChangeAspect="1"/>
          </p:cNvPicPr>
          <p:nvPr/>
        </p:nvPicPr>
        <p:blipFill rotWithShape="1">
          <a:blip r:embed="rId6"/>
          <a:srcRect r="71971"/>
          <a:stretch/>
        </p:blipFill>
        <p:spPr>
          <a:xfrm>
            <a:off x="9376870" y="1813290"/>
            <a:ext cx="2484331" cy="1990725"/>
          </a:xfrm>
          <a:prstGeom prst="rect">
            <a:avLst/>
          </a:prstGeom>
          <a:ln>
            <a:solidFill>
              <a:schemeClr val="tx1"/>
            </a:solidFill>
          </a:ln>
        </p:spPr>
      </p:pic>
      <p:sp>
        <p:nvSpPr>
          <p:cNvPr id="13" name="Oval 12">
            <a:extLst>
              <a:ext uri="{FF2B5EF4-FFF2-40B4-BE49-F238E27FC236}">
                <a16:creationId xmlns:a16="http://schemas.microsoft.com/office/drawing/2014/main" id="{2B5DBB44-B2E1-D88F-25D0-0F3065DF6CB9}"/>
              </a:ext>
            </a:extLst>
          </p:cNvPr>
          <p:cNvSpPr>
            <a:spLocks/>
          </p:cNvSpPr>
          <p:nvPr/>
        </p:nvSpPr>
        <p:spPr>
          <a:xfrm>
            <a:off x="11166740" y="2879998"/>
            <a:ext cx="762000" cy="241300"/>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Oval 14">
            <a:extLst>
              <a:ext uri="{FF2B5EF4-FFF2-40B4-BE49-F238E27FC236}">
                <a16:creationId xmlns:a16="http://schemas.microsoft.com/office/drawing/2014/main" id="{DAA02A6A-7580-2813-72BA-5FE2ED6D262D}"/>
              </a:ext>
            </a:extLst>
          </p:cNvPr>
          <p:cNvSpPr>
            <a:spLocks/>
          </p:cNvSpPr>
          <p:nvPr/>
        </p:nvSpPr>
        <p:spPr>
          <a:xfrm>
            <a:off x="10039275" y="4911835"/>
            <a:ext cx="1171662" cy="241300"/>
          </a:xfrm>
          <a:prstGeom prst="ellipse">
            <a:avLst/>
          </a:prstGeom>
          <a:solidFill>
            <a:schemeClr val="bg1">
              <a:alpha val="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17" name="Picture 16" descr="A screenshot of a computer&#10;&#10;Description automatically generated with medium confidence">
            <a:extLst>
              <a:ext uri="{FF2B5EF4-FFF2-40B4-BE49-F238E27FC236}">
                <a16:creationId xmlns:a16="http://schemas.microsoft.com/office/drawing/2014/main" id="{D3F9DD09-16DC-FF47-EF81-04616D610C82}"/>
              </a:ext>
            </a:extLst>
          </p:cNvPr>
          <p:cNvPicPr>
            <a:picLocks noChangeAspect="1"/>
          </p:cNvPicPr>
          <p:nvPr/>
        </p:nvPicPr>
        <p:blipFill rotWithShape="1">
          <a:blip r:embed="rId7"/>
          <a:srcRect t="19561"/>
          <a:stretch/>
        </p:blipFill>
        <p:spPr bwMode="auto">
          <a:xfrm>
            <a:off x="2358178" y="4995921"/>
            <a:ext cx="6291300" cy="1353093"/>
          </a:xfrm>
          <a:prstGeom prst="rect">
            <a:avLst/>
          </a:prstGeom>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240230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7392</TotalTime>
  <Words>1857</Words>
  <Application>Microsoft Office PowerPoint</Application>
  <PresentationFormat>Widescreen</PresentationFormat>
  <Paragraphs>234</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Avenir Next Demi Bold</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Barrows, Raegan</dc:creator>
  <cp:lastModifiedBy>Mann, Anna</cp:lastModifiedBy>
  <cp:revision>12</cp:revision>
  <dcterms:created xsi:type="dcterms:W3CDTF">2024-02-23T12:46:39Z</dcterms:created>
  <dcterms:modified xsi:type="dcterms:W3CDTF">2024-04-04T16:16:00Z</dcterms:modified>
</cp:coreProperties>
</file>