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06_9BFFA783.xml" ContentType="application/vnd.ms-powerpoint.comments+xml"/>
  <Override PartName="/ppt/notesSlides/notesSlide2.xml" ContentType="application/vnd.openxmlformats-officedocument.presentationml.notesSlide+xml"/>
  <Override PartName="/ppt/comments/modernComment_117_4761F1BD.xml" ContentType="application/vnd.ms-powerpoint.comments+xml"/>
  <Override PartName="/ppt/notesSlides/notesSlide3.xml" ContentType="application/vnd.openxmlformats-officedocument.presentationml.notesSlide+xml"/>
  <Override PartName="/ppt/comments/modernComment_168_BA30FAC1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6C_4252BC2A.xml" ContentType="application/vnd.ms-powerpoint.comments+xml"/>
  <Override PartName="/ppt/notesSlides/notesSlide6.xml" ContentType="application/vnd.openxmlformats-officedocument.presentationml.notesSlide+xml"/>
  <Override PartName="/ppt/comments/modernComment_16E_F2815B2E.xml" ContentType="application/vnd.ms-powerpoint.comments+xml"/>
  <Override PartName="/ppt/notesSlides/notesSlide7.xml" ContentType="application/vnd.openxmlformats-officedocument.presentationml.notesSlide+xml"/>
  <Override PartName="/ppt/comments/modernComment_165_6EB1992F.xml" ContentType="application/vnd.ms-powerpoint.comments+xml"/>
  <Override PartName="/ppt/notesSlides/notesSlide8.xml" ContentType="application/vnd.openxmlformats-officedocument.presentationml.notesSlide+xml"/>
  <Override PartName="/ppt/comments/modernComment_167_304F7281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3" r:id="rId5"/>
  </p:sldMasterIdLst>
  <p:notesMasterIdLst>
    <p:notesMasterId r:id="rId14"/>
  </p:notesMasterIdLst>
  <p:sldIdLst>
    <p:sldId id="262" r:id="rId6"/>
    <p:sldId id="279" r:id="rId7"/>
    <p:sldId id="360" r:id="rId8"/>
    <p:sldId id="367" r:id="rId9"/>
    <p:sldId id="364" r:id="rId10"/>
    <p:sldId id="366" r:id="rId11"/>
    <p:sldId id="357" r:id="rId12"/>
    <p:sldId id="3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980519-071F-76AF-7517-D7CEE083A946}" name="Bradley, Helen" initials="BH" userId="S::u2171554@live.warwick.ac.uk::e8dc081a-a753-49b1-9ea2-a784a1b65cb4" providerId="AD"/>
  <p188:author id="{09F18C2A-B6C4-5714-C5B9-AC884C63C432}" name="Smith, Toby" initials="ST" userId="S::u2176326@live.warwick.ac.uk::c144b083-c474-4346-89d2-0cfca05c5720" providerId="AD"/>
  <p188:author id="{06C72747-E32C-6CA6-5259-616C8EC396E1}" name="Mann, Anna" initials="AM" userId="S::u1772254@live.warwick.ac.uk::be15b660-ad23-4d1c-b8c3-95016802c526" providerId="AD"/>
  <p188:author id="{708DD196-BA18-080E-3369-7FFDF202137D}" name="Ray, Georgina" initials="GR" userId="S::u2175146@live.warwick.ac.uk::a0afca63-f9fd-4619-b63f-dad8030d097d" providerId="AD"/>
  <p188:author id="{508609F9-C2B0-CA3E-4F84-31449AC88E1E}" name="Barrows, Raegan" initials="BR" userId="S::u2071464@live.warwick.ac.uk::4fce88b0-5955-411d-b595-1907118140e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34E"/>
    <a:srgbClr val="633188"/>
    <a:srgbClr val="FCE4D6"/>
    <a:srgbClr val="FFFF99"/>
    <a:srgbClr val="FFFFCC"/>
    <a:srgbClr val="FFFF00"/>
    <a:srgbClr val="FFFF66"/>
    <a:srgbClr val="9C5700"/>
    <a:srgbClr val="FFEB9C"/>
    <a:srgbClr val="AF22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14" autoAdjust="0"/>
    <p:restoredTop sz="88025" autoAdjust="0"/>
  </p:normalViewPr>
  <p:slideViewPr>
    <p:cSldViewPr snapToGrid="0">
      <p:cViewPr varScale="1">
        <p:scale>
          <a:sx n="56" d="100"/>
          <a:sy n="56" d="100"/>
        </p:scale>
        <p:origin x="864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omments/modernComment_16C_4252BC2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88BBB1A-2C28-46DE-B8DB-CE6EE58BF8DD}" authorId="{508609F9-C2B0-CA3E-4F84-31449AC88E1E}" created="2024-04-24T11:31:16.553">
    <pc:sldMkLst xmlns:pc="http://schemas.microsoft.com/office/powerpoint/2013/main/command">
      <pc:docMk/>
      <pc:sldMk cId="1197601213" sldId="279"/>
    </pc:sldMkLst>
    <p188:txBody>
      <a:bodyPr/>
      <a:lstStyle/>
      <a:p>
        <a:r>
          <a:rPr lang="en-GB"/>
          <a:t>AM to update</a:t>
        </a:r>
      </a:p>
    </p188:txBody>
  </p188:cm>
</p188:cmLst>
</file>

<file path=ppt/comments/modernComment_16E_F2815B2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79D7C6B-4987-4E21-ACD8-DA156B5DE95F}" authorId="{508609F9-C2B0-CA3E-4F84-31449AC88E1E}" created="2024-04-24T11:31:16.553">
    <pc:sldMkLst xmlns:pc="http://schemas.microsoft.com/office/powerpoint/2013/main/command">
      <pc:docMk/>
      <pc:sldMk cId="1197601213" sldId="279"/>
    </pc:sldMkLst>
    <p188:txBody>
      <a:bodyPr/>
      <a:lstStyle/>
      <a:p>
        <a:r>
          <a:rPr lang="en-GB"/>
          <a:t>AM to update</a:t>
        </a:r>
      </a:p>
    </p188:txBody>
  </p188:cm>
</p188:cmLst>
</file>

<file path=ppt/comments/modernComment_106_9BFFA78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CEDCA7C-B8F6-4E3B-B2EF-01CB652240E3}" authorId="{508609F9-C2B0-CA3E-4F84-31449AC88E1E}" created="2024-04-24T11:29:55.673">
    <pc:sldMkLst xmlns:pc="http://schemas.microsoft.com/office/powerpoint/2013/main/command">
      <pc:docMk/>
      <pc:sldMk cId="2617223043" sldId="262"/>
    </pc:sldMkLst>
    <p188:txBody>
      <a:bodyPr/>
      <a:lstStyle/>
      <a:p>
        <a:r>
          <a:rPr lang="en-GB"/>
          <a:t>AM- save into new folder &amp; Update front page</a:t>
        </a:r>
      </a:p>
    </p188:txBody>
  </p188:cm>
</p188:cmLst>
</file>

<file path=ppt/comments/modernComment_117_4761F1B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8B018BB-AF6C-413C-AF38-649F20E696EA}" authorId="{508609F9-C2B0-CA3E-4F84-31449AC88E1E}" created="2024-04-24T11:31:16.553">
    <pc:sldMkLst xmlns:pc="http://schemas.microsoft.com/office/powerpoint/2013/main/command">
      <pc:docMk/>
      <pc:sldMk cId="1197601213" sldId="279"/>
    </pc:sldMkLst>
    <p188:txBody>
      <a:bodyPr/>
      <a:lstStyle/>
      <a:p>
        <a:r>
          <a:rPr lang="en-GB"/>
          <a:t>AM to update</a:t>
        </a:r>
      </a:p>
    </p188:txBody>
  </p188:cm>
</p188:cmLst>
</file>

<file path=ppt/comments/modernComment_165_6EB1992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22B188C-74C0-420D-AAFD-6150AD98F14E}" authorId="{508609F9-C2B0-CA3E-4F84-31449AC88E1E}" created="2024-04-24T11:31:16.553">
    <pc:sldMkLst xmlns:pc="http://schemas.microsoft.com/office/powerpoint/2013/main/command">
      <pc:docMk/>
      <pc:sldMk cId="1197601213" sldId="279"/>
    </pc:sldMkLst>
    <p188:txBody>
      <a:bodyPr/>
      <a:lstStyle/>
      <a:p>
        <a:r>
          <a:rPr lang="en-GB"/>
          <a:t>AM to update</a:t>
        </a:r>
      </a:p>
    </p188:txBody>
  </p188:cm>
</p188:cmLst>
</file>

<file path=ppt/comments/modernComment_167_304F728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32ED2C6-DB4F-437E-82DD-2B0E45704F4F}" authorId="{508609F9-C2B0-CA3E-4F84-31449AC88E1E}" created="2024-04-24T11:29:55.673">
    <pc:sldMkLst xmlns:pc="http://schemas.microsoft.com/office/powerpoint/2013/main/command">
      <pc:docMk/>
      <pc:sldMk cId="2617223043" sldId="262"/>
    </pc:sldMkLst>
    <p188:txBody>
      <a:bodyPr/>
      <a:lstStyle/>
      <a:p>
        <a:r>
          <a:rPr lang="en-GB"/>
          <a:t>AM- save into new folder &amp; Update front page</a:t>
        </a:r>
      </a:p>
    </p188:txBody>
  </p188:cm>
</p188:cmLst>
</file>

<file path=ppt/comments/modernComment_168_BA30FAC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C45A86D-650D-47C9-8F69-607488671D7D}" authorId="{508609F9-C2B0-CA3E-4F84-31449AC88E1E}" created="2024-04-24T11:31:16.553">
    <pc:sldMkLst xmlns:pc="http://schemas.microsoft.com/office/powerpoint/2013/main/command">
      <pc:docMk/>
      <pc:sldMk cId="1197601213" sldId="279"/>
    </pc:sldMkLst>
    <p188:txBody>
      <a:bodyPr/>
      <a:lstStyle/>
      <a:p>
        <a:r>
          <a:rPr lang="en-GB"/>
          <a:t>AM to update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688DA-8024-4B08-95B4-4D5E8B1EB111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D17B5-DD40-4109-8F4F-07149999A4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4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D17B5-DD40-4109-8F4F-07149999A40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849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568F8-9135-49A4-A6C4-FB56D881092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148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439C1-D996-0176-1B4C-D30FCC796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85649B-9F1D-E939-B605-61BEC92C09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DB6AA-0277-31E8-C1EA-3695119C3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6D673-6105-1775-57D0-351F28333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568F8-9135-49A4-A6C4-FB56D881092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277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ED7E7-0461-B729-F325-72D050B69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C9E910-CA8C-CF14-D8BC-CF6156EF6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61CB20-0632-C69B-7E66-57AFA6B40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C738F-695A-535C-66F6-3FB7EF27B9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568F8-9135-49A4-A6C4-FB56D881092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944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E67F1-C2DC-BF8A-4ADE-EDBE1A989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DE0965-21A9-77D8-2D76-18884687D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1309D8-D3B6-F4AC-103E-B54193A12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0834F-7A72-ED9C-A35F-C3E54CDD52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568F8-9135-49A4-A6C4-FB56D881092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434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08902-F01B-D89D-EFEF-8336AC87D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B5E80-0531-EBB5-8E15-82445713EE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D319AA-F9EB-8E79-2A6B-AA78759C2B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478F1-EF3B-5D8B-F64D-ABBA901D2D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568F8-9135-49A4-A6C4-FB56D881092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174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1AAF6-77D9-0362-8CAD-FC842C438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2C465B-449B-A230-FCAE-C3B796557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0A59D-7102-1154-4C0B-7D9839AC9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45DF9-E0A1-1E83-6C14-AB09E763E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568F8-9135-49A4-A6C4-FB56D881092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88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68F69-EBC7-092F-E69F-6FDF6FBC1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9E9C2B-A6AB-1B34-7385-B542496A48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858E04-DB28-8EF6-DDBB-96B9ADFA25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48C45-C587-A876-FCCA-04EF119C4F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D17B5-DD40-4109-8F4F-07149999A40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393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266786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681014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1340371"/>
            <a:ext cx="11233248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47667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4127560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3" y="1340371"/>
            <a:ext cx="7968884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3" y="476672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8784300" y="1340769"/>
            <a:ext cx="2976033" cy="22320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50433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47667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527381" y="1340768"/>
            <a:ext cx="11233248" cy="4248472"/>
          </a:xfrm>
          <a:prstGeom prst="rect">
            <a:avLst/>
          </a:prstGeom>
        </p:spPr>
        <p:txBody>
          <a:bodyPr vert="horz"/>
          <a:lstStyle>
            <a:lvl1pPr marL="342900" indent="-342900">
              <a:buFontTx/>
              <a:buBlip>
                <a:blip r:embed="rId2"/>
              </a:buBlip>
              <a:defRPr sz="2000" b="0" i="0"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975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81140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6517"/>
            <a:ext cx="12168828" cy="684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9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-3_W_line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0416"/>
            <a:ext cx="1219200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85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6_9BFFA78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7_4761F1BD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68_BA30FAC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6C_4252BC2A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6E_F2815B2E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65_6EB1992F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nuth.projectmanagement@nhs.net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67_304F728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7BB8D7B8-31BC-F4C7-297C-12D41C5A1C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8722"/>
          <a:stretch/>
        </p:blipFill>
        <p:spPr bwMode="auto">
          <a:xfrm>
            <a:off x="5207134" y="2464802"/>
            <a:ext cx="1861660" cy="14306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007D8-739D-9EAF-69E2-4E2E2CDE71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40" y="3895468"/>
            <a:ext cx="12192000" cy="3590648"/>
          </a:xfrm>
        </p:spPr>
        <p:txBody>
          <a:bodyPr/>
          <a:lstStyle/>
          <a:p>
            <a:pPr algn="ctr"/>
            <a:r>
              <a:rPr lang="en-GB" sz="4800" b="1" dirty="0">
                <a:solidFill>
                  <a:schemeClr val="tx2"/>
                </a:solidFill>
              </a:rPr>
              <a:t>SWEET Drop In</a:t>
            </a:r>
          </a:p>
          <a:p>
            <a:pPr algn="ctr"/>
            <a:r>
              <a:rPr lang="en-GB" sz="4800" b="1" dirty="0">
                <a:solidFill>
                  <a:schemeClr val="tx2"/>
                </a:solidFill>
              </a:rPr>
              <a:t>11Aug2026</a:t>
            </a:r>
          </a:p>
          <a:p>
            <a:pPr algn="ctr"/>
            <a:endParaRPr lang="en-GB" sz="1000" b="1" dirty="0">
              <a:solidFill>
                <a:schemeClr val="tx2"/>
              </a:solidFill>
            </a:endParaRPr>
          </a:p>
          <a:p>
            <a:pPr algn="ctr"/>
            <a:r>
              <a:rPr lang="en-GB" sz="2800" b="1" dirty="0">
                <a:solidFill>
                  <a:schemeClr val="tx2"/>
                </a:solidFill>
              </a:rPr>
              <a:t>Please Use QR Code to log your attendance!</a:t>
            </a:r>
          </a:p>
          <a:p>
            <a:pPr algn="ctr"/>
            <a:r>
              <a:rPr lang="en-GB" sz="2800" b="1" dirty="0">
                <a:solidFill>
                  <a:schemeClr val="tx2"/>
                </a:solidFill>
              </a:rPr>
              <a:t>https://forms.gle/3TtUQQSaGw4eGtGn8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AF795E-B126-258C-CF60-D2CBE953D1CE}"/>
              </a:ext>
            </a:extLst>
          </p:cNvPr>
          <p:cNvSpPr txBox="1"/>
          <p:nvPr/>
        </p:nvSpPr>
        <p:spPr>
          <a:xfrm>
            <a:off x="3071949" y="3560019"/>
            <a:ext cx="6143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9BAB19-95F8-47B3-854D-030FEC187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08" y="93618"/>
            <a:ext cx="2089513" cy="211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2230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02309" y="106952"/>
            <a:ext cx="11623848" cy="64881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Topic 1: </a:t>
            </a:r>
            <a:r>
              <a:rPr lang="en-GB" dirty="0"/>
              <a:t>Accessing Information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FCA3330A-818A-7093-D3CA-2B5820342F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8722"/>
          <a:stretch/>
        </p:blipFill>
        <p:spPr bwMode="auto">
          <a:xfrm>
            <a:off x="10241579" y="-57214"/>
            <a:ext cx="2115792" cy="1625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165F40-7F55-4CE7-AF0D-FE1058F0EA7A}"/>
              </a:ext>
            </a:extLst>
          </p:cNvPr>
          <p:cNvSpPr txBox="1"/>
          <p:nvPr/>
        </p:nvSpPr>
        <p:spPr>
          <a:xfrm>
            <a:off x="1313762" y="919934"/>
            <a:ext cx="8927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https://warwick.ac.uk/fac/sci/med/research/ctu/trials/sweet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6D98E3-E577-E203-D1F4-9092EAC14E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8605"/>
          <a:stretch>
            <a:fillRect/>
          </a:stretch>
        </p:blipFill>
        <p:spPr>
          <a:xfrm>
            <a:off x="2565642" y="1378735"/>
            <a:ext cx="7060715" cy="4100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1DC28ED-EC4A-6FE1-61DF-B2DE60E3CE7E}"/>
              </a:ext>
            </a:extLst>
          </p:cNvPr>
          <p:cNvSpPr/>
          <p:nvPr/>
        </p:nvSpPr>
        <p:spPr>
          <a:xfrm>
            <a:off x="6258536" y="1568749"/>
            <a:ext cx="603818" cy="53122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5BED1B2-56B3-DD6E-7E4F-8AE96259C6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446" y="1289266"/>
            <a:ext cx="1996910" cy="2894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EC76C95-262D-E513-10B0-1D6D7EEA5DB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828800" y="1834361"/>
            <a:ext cx="4429736" cy="448491"/>
          </a:xfrm>
          <a:prstGeom prst="straightConnector1">
            <a:avLst/>
          </a:prstGeom>
          <a:ln w="38100">
            <a:solidFill>
              <a:srgbClr val="1C33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60121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3031C-D600-A637-7148-7AC366E42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1F3937-8AAB-B1FA-E196-009BB0871A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309" y="106952"/>
            <a:ext cx="11623848" cy="64881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Topic 2: </a:t>
            </a:r>
            <a:r>
              <a:rPr lang="en-GB" dirty="0"/>
              <a:t>Version Control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F87768-1542-23AB-7C54-37C266E20581}"/>
              </a:ext>
            </a:extLst>
          </p:cNvPr>
          <p:cNvSpPr txBox="1"/>
          <p:nvPr/>
        </p:nvSpPr>
        <p:spPr>
          <a:xfrm>
            <a:off x="102310" y="1060567"/>
            <a:ext cx="4939954" cy="4701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GB" dirty="0"/>
              <a:t>Follow Up Questionnaire - V5.0</a:t>
            </a:r>
          </a:p>
          <a:p>
            <a:pPr marL="285750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GB" dirty="0"/>
              <a:t>Double Check ISF/ Folders and dispose of any v4.0s</a:t>
            </a:r>
          </a:p>
          <a:p>
            <a:pPr marL="285750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GB" dirty="0"/>
              <a:t>Remember to still send</a:t>
            </a:r>
          </a:p>
          <a:p>
            <a:pPr marL="742950" lvl="1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GB" sz="1600" dirty="0"/>
              <a:t>Cover Letter </a:t>
            </a:r>
          </a:p>
          <a:p>
            <a:pPr marL="742950" lvl="1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GB" sz="1600" dirty="0"/>
              <a:t>Postcard</a:t>
            </a:r>
          </a:p>
          <a:p>
            <a:pPr marL="742950" lvl="1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GB" sz="1600" dirty="0"/>
              <a:t>Questionnaire</a:t>
            </a:r>
          </a:p>
          <a:p>
            <a:pPr marL="742950" lvl="1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GB" sz="1600" dirty="0"/>
              <a:t>Pen</a:t>
            </a:r>
          </a:p>
          <a:p>
            <a:pPr marL="742950" lvl="1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GB" sz="1600" dirty="0"/>
              <a:t>Freepost Envelope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F586EE-E1F8-EF32-D332-9BE8BDA1E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751" y="622749"/>
            <a:ext cx="6398940" cy="1832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D48EAE-8335-7568-6561-4D48145D54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198" b="7651"/>
          <a:stretch>
            <a:fillRect/>
          </a:stretch>
        </p:blipFill>
        <p:spPr>
          <a:xfrm>
            <a:off x="7571952" y="2647005"/>
            <a:ext cx="2318113" cy="9746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A9255A-C638-2CBF-9368-16DAA86083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7988" y="3813347"/>
            <a:ext cx="6309302" cy="28281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2377209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C026A-FFED-7964-8922-22893501A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919CF3-3133-DA14-9950-ED491A324D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309" y="106952"/>
            <a:ext cx="11623848" cy="64881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Topic 3: </a:t>
            </a:r>
            <a:r>
              <a:rPr lang="en-GB" dirty="0"/>
              <a:t>Participant Newsletter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201D057A-DF5B-49BC-4F77-216D83E188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8722"/>
          <a:stretch/>
        </p:blipFill>
        <p:spPr bwMode="auto">
          <a:xfrm>
            <a:off x="10241579" y="-57214"/>
            <a:ext cx="2115792" cy="1625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81E5E9-FAA8-453B-49E3-51F8A7F79C21}"/>
              </a:ext>
            </a:extLst>
          </p:cNvPr>
          <p:cNvSpPr txBox="1"/>
          <p:nvPr/>
        </p:nvSpPr>
        <p:spPr>
          <a:xfrm>
            <a:off x="102309" y="1409997"/>
            <a:ext cx="8496942" cy="389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Should now be with all participants who were listed in the initial email 18</a:t>
            </a:r>
            <a:r>
              <a:rPr lang="en-GB" baseline="30000" dirty="0"/>
              <a:t>th</a:t>
            </a:r>
            <a:r>
              <a:rPr lang="en-GB" dirty="0"/>
              <a:t> June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Sent to participants via Email (or) Post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Public Facing and can be found on the SWEET website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Pending Confirmation that this has been actioned </a:t>
            </a:r>
          </a:p>
          <a:p>
            <a:pPr marL="742950" lvl="1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Deadline of 30</a:t>
            </a:r>
            <a:r>
              <a:rPr lang="en-GB" baseline="30000" dirty="0"/>
              <a:t>th</a:t>
            </a:r>
            <a:r>
              <a:rPr lang="en-GB" dirty="0"/>
              <a:t> June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b="1" dirty="0"/>
              <a:t>All confirmations to be received by 18</a:t>
            </a:r>
            <a:r>
              <a:rPr lang="en-GB" b="1" baseline="30000" dirty="0"/>
              <a:t>th</a:t>
            </a:r>
            <a:r>
              <a:rPr lang="en-GB" b="1" dirty="0"/>
              <a:t> Aug please </a:t>
            </a:r>
            <a:r>
              <a:rPr lang="en-GB" b="1" dirty="0">
                <a:sym typeface="Wingdings" panose="05000000000000000000" pitchFamily="2" charset="2"/>
              </a:rPr>
              <a:t></a:t>
            </a:r>
            <a:endParaRPr lang="en-GB" b="1" dirty="0"/>
          </a:p>
          <a:p>
            <a:pPr marL="742950" lvl="1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4E51F1-4E67-B80E-DE32-24A7F000B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321" y="1423475"/>
            <a:ext cx="3368370" cy="387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96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EF896-092D-64B2-B4F9-31E72C572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55B874-CE53-E4E3-5EDD-5F4F4B8276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309" y="106952"/>
            <a:ext cx="11623848" cy="64881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Topic 4: </a:t>
            </a:r>
            <a:r>
              <a:rPr lang="en-GB" dirty="0"/>
              <a:t>Follow Up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C24377-F8C2-0AF2-3A2A-1492914E53EC}"/>
              </a:ext>
            </a:extLst>
          </p:cNvPr>
          <p:cNvSpPr txBox="1"/>
          <p:nvPr/>
        </p:nvSpPr>
        <p:spPr>
          <a:xfrm>
            <a:off x="179476" y="1112213"/>
            <a:ext cx="116238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Please follow the guidance provided in the ‘Follow Up Guidance’ document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600" dirty="0"/>
              <a:t>Section 8 of ISF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B4623-DA8D-15C9-973E-BB4A8BF54113}"/>
              </a:ext>
            </a:extLst>
          </p:cNvPr>
          <p:cNvSpPr txBox="1"/>
          <p:nvPr/>
        </p:nvSpPr>
        <p:spPr>
          <a:xfrm>
            <a:off x="6908688" y="3039717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1202 /</a:t>
            </a:r>
            <a:r>
              <a:rPr lang="en-GB" sz="1200" b="1" dirty="0">
                <a:solidFill>
                  <a:schemeClr val="bg1"/>
                </a:solidFill>
              </a:rPr>
              <a:t>1551</a:t>
            </a:r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403907-572A-317B-DEEE-A766959F3037}"/>
              </a:ext>
            </a:extLst>
          </p:cNvPr>
          <p:cNvSpPr txBox="1"/>
          <p:nvPr/>
        </p:nvSpPr>
        <p:spPr>
          <a:xfrm>
            <a:off x="8644071" y="3021945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532 /</a:t>
            </a:r>
            <a:r>
              <a:rPr lang="en-GB" sz="1200" b="1" dirty="0">
                <a:solidFill>
                  <a:schemeClr val="bg1"/>
                </a:solidFill>
              </a:rPr>
              <a:t>739</a:t>
            </a:r>
            <a:endParaRPr lang="en-GB" sz="11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E0B7EA-1D80-4285-5F7E-679367D8D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529" y="1909432"/>
            <a:ext cx="6435634" cy="1389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2D06AD-0B07-D80D-7729-5D4C48F8A69F}"/>
              </a:ext>
            </a:extLst>
          </p:cNvPr>
          <p:cNvCxnSpPr>
            <a:cxnSpLocks/>
          </p:cNvCxnSpPr>
          <p:nvPr/>
        </p:nvCxnSpPr>
        <p:spPr>
          <a:xfrm>
            <a:off x="1245325" y="3631474"/>
            <a:ext cx="101890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AD51C3-68C4-45A1-F2CA-9FB81E6E48E8}"/>
              </a:ext>
            </a:extLst>
          </p:cNvPr>
          <p:cNvCxnSpPr/>
          <p:nvPr/>
        </p:nvCxnSpPr>
        <p:spPr>
          <a:xfrm>
            <a:off x="1245325" y="3631474"/>
            <a:ext cx="0" cy="444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AD83FE6-B8D7-8706-0408-F798C1C13F86}"/>
              </a:ext>
            </a:extLst>
          </p:cNvPr>
          <p:cNvSpPr txBox="1"/>
          <p:nvPr/>
        </p:nvSpPr>
        <p:spPr>
          <a:xfrm>
            <a:off x="-246034" y="4096163"/>
            <a:ext cx="375696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GB" sz="1200" b="1" dirty="0"/>
              <a:t>Time Point X, - 4 weeks</a:t>
            </a:r>
          </a:p>
          <a:p>
            <a:pPr lvl="1" algn="just"/>
            <a:r>
              <a:rPr lang="en-GB" sz="1200" dirty="0"/>
              <a:t>Start of Follow Up Window</a:t>
            </a:r>
          </a:p>
          <a:p>
            <a:pPr lvl="1" algn="just"/>
            <a:r>
              <a:rPr lang="en-GB" sz="1200" dirty="0"/>
              <a:t>You will receive an Email </a:t>
            </a:r>
            <a:r>
              <a:rPr lang="en-GB" sz="1100" dirty="0"/>
              <a:t>from</a:t>
            </a:r>
            <a:r>
              <a:rPr lang="en-GB" sz="1200" dirty="0"/>
              <a:t> SWEET </a:t>
            </a:r>
            <a:r>
              <a:rPr lang="en-GB" sz="1200" b="1" i="1" dirty="0"/>
              <a:t>prompting you to send the Questionnaire and complete the CRF</a:t>
            </a:r>
            <a:endParaRPr lang="en-GB" sz="14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471FB0-F53B-25E4-463A-D65FFD3FDC33}"/>
              </a:ext>
            </a:extLst>
          </p:cNvPr>
          <p:cNvSpPr txBox="1"/>
          <p:nvPr/>
        </p:nvSpPr>
        <p:spPr>
          <a:xfrm>
            <a:off x="3510926" y="4795983"/>
            <a:ext cx="376294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GB" sz="1200" b="1" dirty="0"/>
              <a:t>Time Point X, </a:t>
            </a:r>
          </a:p>
          <a:p>
            <a:pPr lvl="1" algn="just"/>
            <a:r>
              <a:rPr lang="en-GB" sz="1200" dirty="0"/>
              <a:t>Official Due Date</a:t>
            </a:r>
          </a:p>
          <a:p>
            <a:pPr lvl="1" algn="just"/>
            <a:r>
              <a:rPr lang="en-GB" sz="1200" dirty="0"/>
              <a:t>Receive an Email </a:t>
            </a:r>
            <a:r>
              <a:rPr lang="en-GB" sz="1100" dirty="0"/>
              <a:t>from</a:t>
            </a:r>
            <a:r>
              <a:rPr lang="en-GB" sz="1200" dirty="0"/>
              <a:t> SWEET </a:t>
            </a:r>
            <a:r>
              <a:rPr lang="en-GB" sz="1200" b="1" dirty="0"/>
              <a:t>IF </a:t>
            </a:r>
            <a:r>
              <a:rPr lang="en-GB" sz="1200" dirty="0"/>
              <a:t>we have not yet received the questionnaire, prompting the site to follow up with the participant and encourage completion</a:t>
            </a:r>
            <a:endParaRPr lang="en-GB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560E11-3415-5258-3043-1ADDDDFC6BF1}"/>
              </a:ext>
            </a:extLst>
          </p:cNvPr>
          <p:cNvCxnSpPr>
            <a:cxnSpLocks/>
          </p:cNvCxnSpPr>
          <p:nvPr/>
        </p:nvCxnSpPr>
        <p:spPr>
          <a:xfrm>
            <a:off x="6018639" y="3652025"/>
            <a:ext cx="0" cy="10596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BFFC558-70B2-6583-74F3-225018D234A3}"/>
              </a:ext>
            </a:extLst>
          </p:cNvPr>
          <p:cNvCxnSpPr>
            <a:cxnSpLocks/>
          </p:cNvCxnSpPr>
          <p:nvPr/>
        </p:nvCxnSpPr>
        <p:spPr>
          <a:xfrm>
            <a:off x="11434354" y="3631474"/>
            <a:ext cx="0" cy="1506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BDA19AA-7B62-9890-AF04-C53932C804A8}"/>
              </a:ext>
            </a:extLst>
          </p:cNvPr>
          <p:cNvCxnSpPr/>
          <p:nvPr/>
        </p:nvCxnSpPr>
        <p:spPr>
          <a:xfrm>
            <a:off x="9069163" y="3652025"/>
            <a:ext cx="0" cy="444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7B267F7-DD00-FC3C-3E04-B85042321409}"/>
              </a:ext>
            </a:extLst>
          </p:cNvPr>
          <p:cNvSpPr txBox="1"/>
          <p:nvPr/>
        </p:nvSpPr>
        <p:spPr>
          <a:xfrm>
            <a:off x="7138263" y="4138297"/>
            <a:ext cx="33217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GB" sz="1200" b="1" dirty="0"/>
              <a:t>Time Point X, + 2 weeks</a:t>
            </a:r>
          </a:p>
          <a:p>
            <a:pPr lvl="1" algn="just"/>
            <a:r>
              <a:rPr lang="en-GB" sz="1200" dirty="0"/>
              <a:t>Receive an Email </a:t>
            </a:r>
            <a:r>
              <a:rPr lang="en-GB" sz="1100" dirty="0"/>
              <a:t>from</a:t>
            </a:r>
            <a:r>
              <a:rPr lang="en-GB" sz="1200" dirty="0"/>
              <a:t> SWEET </a:t>
            </a:r>
            <a:r>
              <a:rPr lang="en-GB" sz="1200" b="1" dirty="0"/>
              <a:t>IF </a:t>
            </a:r>
            <a:r>
              <a:rPr lang="en-GB" sz="1200" dirty="0"/>
              <a:t>we have still not yet received the questionnaire, prompting the site to follow up with the participant and encourage completion</a:t>
            </a:r>
            <a:endParaRPr lang="en-GB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6B2789-3FAC-00B3-F3A6-F917AE554EBA}"/>
              </a:ext>
            </a:extLst>
          </p:cNvPr>
          <p:cNvSpPr txBox="1"/>
          <p:nvPr/>
        </p:nvSpPr>
        <p:spPr>
          <a:xfrm>
            <a:off x="9558472" y="5165315"/>
            <a:ext cx="263352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GB" sz="1200" b="1" dirty="0"/>
              <a:t>Time Point X, + 4 weeks</a:t>
            </a:r>
          </a:p>
          <a:p>
            <a:pPr lvl="1" algn="just"/>
            <a:r>
              <a:rPr lang="en-GB" sz="1200" dirty="0"/>
              <a:t>End of Window</a:t>
            </a:r>
          </a:p>
          <a:p>
            <a:pPr lvl="1" algn="just"/>
            <a:r>
              <a:rPr lang="en-GB" sz="1200" dirty="0"/>
              <a:t>We will still collect and use received data but will not chase </a:t>
            </a:r>
            <a:endParaRPr lang="en-GB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1127183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BC483-C338-4429-D856-072C06E03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A3C9CD-215C-1E86-65AC-CAA8D366E4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309" y="106952"/>
            <a:ext cx="11623848" cy="64881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Topic 5: </a:t>
            </a:r>
            <a:r>
              <a:rPr lang="en-GB" dirty="0"/>
              <a:t>Follow Up cont.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AE5D97-A335-4F4F-B67B-8ABC1331E48D}"/>
              </a:ext>
            </a:extLst>
          </p:cNvPr>
          <p:cNvSpPr txBox="1"/>
          <p:nvPr/>
        </p:nvSpPr>
        <p:spPr>
          <a:xfrm>
            <a:off x="6908688" y="3039717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1202 /</a:t>
            </a:r>
            <a:r>
              <a:rPr lang="en-GB" sz="1200" b="1" dirty="0">
                <a:solidFill>
                  <a:schemeClr val="bg1"/>
                </a:solidFill>
              </a:rPr>
              <a:t>1551</a:t>
            </a:r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7D68DC-03B2-C3B5-BEC4-BBE016A487EC}"/>
              </a:ext>
            </a:extLst>
          </p:cNvPr>
          <p:cNvSpPr txBox="1"/>
          <p:nvPr/>
        </p:nvSpPr>
        <p:spPr>
          <a:xfrm>
            <a:off x="8644071" y="3021945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</a:rPr>
              <a:t>532 /</a:t>
            </a:r>
            <a:r>
              <a:rPr lang="en-GB" sz="1200" b="1" dirty="0">
                <a:solidFill>
                  <a:schemeClr val="bg1"/>
                </a:solidFill>
              </a:rPr>
              <a:t>739</a:t>
            </a:r>
            <a:endParaRPr lang="en-GB" sz="11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F0887-00C5-76FB-F122-E99B33564379}"/>
              </a:ext>
            </a:extLst>
          </p:cNvPr>
          <p:cNvSpPr txBox="1"/>
          <p:nvPr/>
        </p:nvSpPr>
        <p:spPr>
          <a:xfrm>
            <a:off x="102309" y="755768"/>
            <a:ext cx="11818839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12 MONTHS/ 18 MONTHS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i="1" dirty="0"/>
              <a:t>Both 12- and 18-month return rates are 73%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i="1" dirty="0"/>
              <a:t>(70% = under powered!!)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i="1" dirty="0"/>
              <a:t>Small Window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HOW ARE WE TRYING TO HELP?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i="1" dirty="0"/>
              <a:t>Highlighting where sites have many participants who are missing follow up- investigate/review process- visibility is key!</a:t>
            </a:r>
          </a:p>
          <a:p>
            <a:pPr lvl="1"/>
            <a:endParaRPr lang="en-GB" sz="14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i="1" dirty="0"/>
              <a:t>Highlighting in the reminder emails participants who are showing concern using a traffic light system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/>
              <a:t>Red Missing 6 &amp; 12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/>
              <a:t>Orange Missing 6 or 12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/>
              <a:t>Hoping this provides context and means sites can focus on those at higher risk of L.T.F.U </a:t>
            </a:r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lvl="2"/>
            <a:endParaRPr lang="en-GB" sz="14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PLEASE REMEMBER: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i="1" dirty="0"/>
              <a:t>FOCUS RECRUITMENT = FOCUS FOLLOW UP…Follow the reminder schedule!! This is important for successful return rates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i="1" dirty="0"/>
              <a:t>If you are lacking capacity, please highlight to R&amp;D and us. 18M is the absolute critical time point!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17F8D1-8160-3D65-0059-2A0924FB2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160" y="3679645"/>
            <a:ext cx="7095036" cy="19881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6856375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BCE20-7B34-4856-A7B5-2D565388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BE1A6-C828-517C-FE89-957C6883DC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309" y="106952"/>
            <a:ext cx="11623848" cy="64881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Topic 6: </a:t>
            </a:r>
            <a:r>
              <a:rPr lang="en-GB" dirty="0"/>
              <a:t>Other Business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A6939F-D0DB-EB4B-318B-B9925C27D0B9}"/>
              </a:ext>
            </a:extLst>
          </p:cNvPr>
          <p:cNvSpPr/>
          <p:nvPr/>
        </p:nvSpPr>
        <p:spPr>
          <a:xfrm>
            <a:off x="7751036" y="1615155"/>
            <a:ext cx="2281727" cy="2050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utoShape 4" descr="Importante">
            <a:extLst>
              <a:ext uri="{FF2B5EF4-FFF2-40B4-BE49-F238E27FC236}">
                <a16:creationId xmlns:a16="http://schemas.microsoft.com/office/drawing/2014/main" id="{CFE62CE8-D8E2-053D-F7C9-E0014DED51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54F5D1A2-D119-C179-1B78-AA4EEB6C4D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8722"/>
          <a:stretch/>
        </p:blipFill>
        <p:spPr bwMode="auto">
          <a:xfrm>
            <a:off x="10241579" y="-57214"/>
            <a:ext cx="2115792" cy="1625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0042D2-2C8B-BB71-F7A5-F55A5F8373F8}"/>
              </a:ext>
            </a:extLst>
          </p:cNvPr>
          <p:cNvSpPr txBox="1"/>
          <p:nvPr/>
        </p:nvSpPr>
        <p:spPr>
          <a:xfrm>
            <a:off x="401638" y="1549526"/>
            <a:ext cx="113245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Please remember finance is based in NuTH- all invoices need to be sent to </a:t>
            </a:r>
            <a:r>
              <a:rPr lang="en-US" u="sng" dirty="0">
                <a:hlinkClick r:id="rId5"/>
              </a:rPr>
              <a:t>nuth.projectmanagement@nhs.net</a:t>
            </a:r>
            <a:endParaRPr lang="en-US" u="sng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u="sng" dirty="0"/>
              <a:t>If you are having any issues please let us know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Envelopes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Requested if you have any surplus to send them back to us so we can redistribute them. We have placed another order and will send out on Wednesdays when/if requested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Systematic Data Cleaning of Baseline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Statistician will be pulling queries in Sept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Expect Queries w/c 21</a:t>
            </a:r>
            <a:r>
              <a:rPr lang="en-GB" baseline="30000" dirty="0"/>
              <a:t>st</a:t>
            </a:r>
            <a:r>
              <a:rPr lang="en-GB" dirty="0"/>
              <a:t> Sept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1328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0FC90-0717-4B7D-D97D-688AED911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F15A5B1-887D-6014-55D1-021369BE7D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 b="8722"/>
          <a:stretch/>
        </p:blipFill>
        <p:spPr bwMode="auto">
          <a:xfrm>
            <a:off x="10241579" y="-57214"/>
            <a:ext cx="2115792" cy="1625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E4DE16-F40D-B35B-0469-C147AF9A7D81}"/>
              </a:ext>
            </a:extLst>
          </p:cNvPr>
          <p:cNvSpPr txBox="1"/>
          <p:nvPr/>
        </p:nvSpPr>
        <p:spPr>
          <a:xfrm>
            <a:off x="4794191" y="1897166"/>
            <a:ext cx="1931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Q &amp; 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1E6E60-B9CE-E305-6F95-745735E7D4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08" y="93618"/>
            <a:ext cx="2089513" cy="21125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C25464-A8D2-4EE7-EEFB-2B2638B4582D}"/>
              </a:ext>
            </a:extLst>
          </p:cNvPr>
          <p:cNvSpPr txBox="1"/>
          <p:nvPr/>
        </p:nvSpPr>
        <p:spPr>
          <a:xfrm>
            <a:off x="1770018" y="4970269"/>
            <a:ext cx="90199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tx2"/>
                </a:solidFill>
              </a:rPr>
              <a:t>Please Use QR Code to log your attendance!</a:t>
            </a:r>
          </a:p>
          <a:p>
            <a:pPr algn="ctr"/>
            <a:r>
              <a:rPr lang="en-GB" sz="2800" b="1" dirty="0">
                <a:solidFill>
                  <a:schemeClr val="tx2"/>
                </a:solidFill>
              </a:rPr>
              <a:t>https://forms.gle/3TtUQQSaGw4eGtGn8</a:t>
            </a:r>
          </a:p>
        </p:txBody>
      </p:sp>
    </p:spTree>
    <p:extLst>
      <p:ext uri="{BB962C8B-B14F-4D97-AF65-F5344CB8AC3E}">
        <p14:creationId xmlns:p14="http://schemas.microsoft.com/office/powerpoint/2010/main" val="81051302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4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ey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2a5bda8-b1e1-41d2-8935-b067dee23f2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D719DAAC73294F926FC7DC8E2692C1" ma:contentTypeVersion="16" ma:contentTypeDescription="Create a new document." ma:contentTypeScope="" ma:versionID="fdd72e946661fa7f1b6bccebd8557c4a">
  <xsd:schema xmlns:xsd="http://www.w3.org/2001/XMLSchema" xmlns:xs="http://www.w3.org/2001/XMLSchema" xmlns:p="http://schemas.microsoft.com/office/2006/metadata/properties" xmlns:ns3="d2a5bda8-b1e1-41d2-8935-b067dee23f23" xmlns:ns4="472a2579-30eb-4e62-bc9e-4e8225be5f72" targetNamespace="http://schemas.microsoft.com/office/2006/metadata/properties" ma:root="true" ma:fieldsID="09e9bdc59fec271374cc33f6b97a99e2" ns3:_="" ns4:_="">
    <xsd:import namespace="d2a5bda8-b1e1-41d2-8935-b067dee23f23"/>
    <xsd:import namespace="472a2579-30eb-4e62-bc9e-4e8225be5f7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AutoTags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a5bda8-b1e1-41d2-8935-b067dee23f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2a2579-30eb-4e62-bc9e-4e8225be5f7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60A2CE-13D4-4C8F-9780-9AFAF4E0D7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ED435C-2FF0-48F1-B682-7269AD2F5E7C}">
  <ds:schemaRefs>
    <ds:schemaRef ds:uri="http://schemas.microsoft.com/office/2006/metadata/properties"/>
    <ds:schemaRef ds:uri="http://www.w3.org/XML/1998/namespace"/>
    <ds:schemaRef ds:uri="d2a5bda8-b1e1-41d2-8935-b067dee23f23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72a2579-30eb-4e62-bc9e-4e8225be5f72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71818AB-C0E9-4340-99BB-67EAA19F8C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a5bda8-b1e1-41d2-8935-b067dee23f23"/>
    <ds:schemaRef ds:uri="472a2579-30eb-4e62-bc9e-4e8225be5f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107424</TotalTime>
  <Words>554</Words>
  <Application>Microsoft Office PowerPoint</Application>
  <PresentationFormat>Widescreen</PresentationFormat>
  <Paragraphs>90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Wingdings</vt:lpstr>
      <vt:lpstr>4/12 Departmental lockup</vt:lpstr>
      <vt:lpstr>Keyline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Barrows, Raegan</dc:creator>
  <cp:lastModifiedBy>Barrows, Raegan</cp:lastModifiedBy>
  <cp:revision>370</cp:revision>
  <dcterms:created xsi:type="dcterms:W3CDTF">2023-01-09T12:03:59Z</dcterms:created>
  <dcterms:modified xsi:type="dcterms:W3CDTF">2026-08-11T12:42:24Z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0x0101005FD719DAAC73294F926FC7DC8E2692C1</vt:lpwstr>
  </property>
</Properties>
</file>