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notesMasterIdLst>
    <p:notesMasterId r:id="rId48"/>
  </p:notesMasterIdLst>
  <p:sldIdLst>
    <p:sldId id="256" r:id="rId2"/>
    <p:sldId id="257" r:id="rId3"/>
    <p:sldId id="258" r:id="rId4"/>
    <p:sldId id="304" r:id="rId5"/>
    <p:sldId id="647" r:id="rId6"/>
    <p:sldId id="259" r:id="rId7"/>
    <p:sldId id="261" r:id="rId8"/>
    <p:sldId id="262" r:id="rId9"/>
    <p:sldId id="644" r:id="rId10"/>
    <p:sldId id="263" r:id="rId11"/>
    <p:sldId id="315" r:id="rId12"/>
    <p:sldId id="286" r:id="rId13"/>
    <p:sldId id="277" r:id="rId14"/>
    <p:sldId id="285" r:id="rId15"/>
    <p:sldId id="629" r:id="rId16"/>
    <p:sldId id="279" r:id="rId17"/>
    <p:sldId id="280" r:id="rId18"/>
    <p:sldId id="288" r:id="rId19"/>
    <p:sldId id="648" r:id="rId20"/>
    <p:sldId id="287" r:id="rId21"/>
    <p:sldId id="642" r:id="rId22"/>
    <p:sldId id="292" r:id="rId23"/>
    <p:sldId id="281" r:id="rId24"/>
    <p:sldId id="297" r:id="rId25"/>
    <p:sldId id="309" r:id="rId26"/>
    <p:sldId id="641" r:id="rId27"/>
    <p:sldId id="273" r:id="rId28"/>
    <p:sldId id="293" r:id="rId29"/>
    <p:sldId id="526" r:id="rId30"/>
    <p:sldId id="527" r:id="rId31"/>
    <p:sldId id="300" r:id="rId32"/>
    <p:sldId id="299" r:id="rId33"/>
    <p:sldId id="298" r:id="rId34"/>
    <p:sldId id="274" r:id="rId35"/>
    <p:sldId id="623" r:id="rId36"/>
    <p:sldId id="628" r:id="rId37"/>
    <p:sldId id="649" r:id="rId38"/>
    <p:sldId id="535" r:id="rId39"/>
    <p:sldId id="330" r:id="rId40"/>
    <p:sldId id="329" r:id="rId41"/>
    <p:sldId id="625" r:id="rId42"/>
    <p:sldId id="646" r:id="rId43"/>
    <p:sldId id="294" r:id="rId44"/>
    <p:sldId id="643" r:id="rId45"/>
    <p:sldId id="310" r:id="rId46"/>
    <p:sldId id="291"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9AA9600-1F46-ADB6-AAD8-C36B08FFC1BB}" name="Linda Sharp" initials="LS" userId="S::nls111@newcastle.ac.uk::cc726fce-e194-4a64-8633-5421b58e219f" providerId="AD"/>
  <p188:author id="{5C7B8D26-90A8-9229-3737-D9AE458F317A}" name="alice.longe@warwick.ac.uk" initials="al" userId="S::urn:spo:guest#alice.longe@warwick.ac.uk::" providerId="AD"/>
  <p188:author id="{06C72747-E32C-6CA6-5259-616C8EC396E1}" name="Mann, Anna" initials="AM" userId="S::u1772254@live.warwick.ac.uk::be15b660-ad23-4d1c-b8c3-95016802c526" providerId="AD"/>
  <p188:author id="{A209378E-9518-E30B-34F1-561C44411F0A}" name="Lucy McGeagh" initials="LM" userId="S::lmcgeagh_brookes.ac.uk#ext#@newcastle.onmicrosoft.com::acf9de59-0d4e-4b07-8d74-9dc024884858" providerId="AD"/>
  <p188:author id="{10C5DCE1-362A-5C56-A9F3-22BB791E8936}" name="ewatson" initials="ew" userId="S::ewatson_brookes.ac.uk#ext#@newcastle.onmicrosoft.com::53da211f-6eb8-4d41-9caf-ea98d083c537" providerId="AD"/>
  <p188:author id="{7F2A6BFE-3E8D-E092-6F80-206A686AA9E1}" name="Longe, Alice" initials="LA" userId="S::u2171544@live.warwick.ac.uk::eb1dd633-5538-42ea-95ab-3a965e02aa8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38" autoAdjust="0"/>
    <p:restoredTop sz="93792" autoAdjust="0"/>
  </p:normalViewPr>
  <p:slideViewPr>
    <p:cSldViewPr snapToGrid="0">
      <p:cViewPr varScale="1">
        <p:scale>
          <a:sx n="64" d="100"/>
          <a:sy n="64" d="100"/>
        </p:scale>
        <p:origin x="756"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8/10/relationships/authors" Target="author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4B8739-7661-411D-BE70-3645FF3675B7}" type="datetimeFigureOut">
              <a:rPr lang="en-GB" smtClean="0"/>
              <a:t>19/02/2025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EA148A-25EB-4610-884B-EE516E07C20A}" type="slidenum">
              <a:rPr lang="en-GB" smtClean="0"/>
              <a:t>‹#›</a:t>
            </a:fld>
            <a:endParaRPr lang="en-GB"/>
          </a:p>
        </p:txBody>
      </p:sp>
    </p:spTree>
    <p:extLst>
      <p:ext uri="{BB962C8B-B14F-4D97-AF65-F5344CB8AC3E}">
        <p14:creationId xmlns:p14="http://schemas.microsoft.com/office/powerpoint/2010/main" val="6087598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7AEA148A-25EB-4610-884B-EE516E07C20A}" type="slidenum">
              <a:rPr lang="en-GB" smtClean="0"/>
              <a:t>1</a:t>
            </a:fld>
            <a:endParaRPr lang="en-GB"/>
          </a:p>
        </p:txBody>
      </p:sp>
    </p:spTree>
    <p:extLst>
      <p:ext uri="{BB962C8B-B14F-4D97-AF65-F5344CB8AC3E}">
        <p14:creationId xmlns:p14="http://schemas.microsoft.com/office/powerpoint/2010/main" val="6397348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13</a:t>
            </a:fld>
            <a:endParaRPr lang="en-GB"/>
          </a:p>
        </p:txBody>
      </p:sp>
    </p:spTree>
    <p:extLst>
      <p:ext uri="{BB962C8B-B14F-4D97-AF65-F5344CB8AC3E}">
        <p14:creationId xmlns:p14="http://schemas.microsoft.com/office/powerpoint/2010/main" val="40355277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14</a:t>
            </a:fld>
            <a:endParaRPr lang="en-GB"/>
          </a:p>
        </p:txBody>
      </p:sp>
    </p:spTree>
    <p:extLst>
      <p:ext uri="{BB962C8B-B14F-4D97-AF65-F5344CB8AC3E}">
        <p14:creationId xmlns:p14="http://schemas.microsoft.com/office/powerpoint/2010/main" val="24787152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16</a:t>
            </a:fld>
            <a:endParaRPr lang="en-GB"/>
          </a:p>
        </p:txBody>
      </p:sp>
    </p:spTree>
    <p:extLst>
      <p:ext uri="{BB962C8B-B14F-4D97-AF65-F5344CB8AC3E}">
        <p14:creationId xmlns:p14="http://schemas.microsoft.com/office/powerpoint/2010/main" val="13761343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7AEA148A-25EB-4610-884B-EE516E07C20A}" type="slidenum">
              <a:rPr lang="en-GB" smtClean="0"/>
              <a:t>17</a:t>
            </a:fld>
            <a:endParaRPr lang="en-GB"/>
          </a:p>
        </p:txBody>
      </p:sp>
    </p:spTree>
    <p:extLst>
      <p:ext uri="{BB962C8B-B14F-4D97-AF65-F5344CB8AC3E}">
        <p14:creationId xmlns:p14="http://schemas.microsoft.com/office/powerpoint/2010/main" val="6551108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AEA148A-25EB-4610-884B-EE516E07C20A}" type="slidenum">
              <a:rPr lang="en-GB" smtClean="0"/>
              <a:t>18</a:t>
            </a:fld>
            <a:endParaRPr lang="en-GB"/>
          </a:p>
        </p:txBody>
      </p:sp>
    </p:spTree>
    <p:extLst>
      <p:ext uri="{BB962C8B-B14F-4D97-AF65-F5344CB8AC3E}">
        <p14:creationId xmlns:p14="http://schemas.microsoft.com/office/powerpoint/2010/main" val="17348639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AEA148A-25EB-4610-884B-EE516E07C20A}" type="slidenum">
              <a:rPr lang="en-GB" smtClean="0"/>
              <a:t>19</a:t>
            </a:fld>
            <a:endParaRPr lang="en-GB"/>
          </a:p>
        </p:txBody>
      </p:sp>
    </p:spTree>
    <p:extLst>
      <p:ext uri="{BB962C8B-B14F-4D97-AF65-F5344CB8AC3E}">
        <p14:creationId xmlns:p14="http://schemas.microsoft.com/office/powerpoint/2010/main" val="35521929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7AEA148A-25EB-4610-884B-EE516E07C20A}" type="slidenum">
              <a:rPr lang="en-GB" smtClean="0"/>
              <a:t>20</a:t>
            </a:fld>
            <a:endParaRPr lang="en-GB"/>
          </a:p>
        </p:txBody>
      </p:sp>
    </p:spTree>
    <p:extLst>
      <p:ext uri="{BB962C8B-B14F-4D97-AF65-F5344CB8AC3E}">
        <p14:creationId xmlns:p14="http://schemas.microsoft.com/office/powerpoint/2010/main" val="17965433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7AEA148A-25EB-4610-884B-EE516E07C20A}" type="slidenum">
              <a:rPr lang="en-GB" smtClean="0"/>
              <a:t>21</a:t>
            </a:fld>
            <a:endParaRPr lang="en-GB"/>
          </a:p>
        </p:txBody>
      </p:sp>
    </p:spTree>
    <p:extLst>
      <p:ext uri="{BB962C8B-B14F-4D97-AF65-F5344CB8AC3E}">
        <p14:creationId xmlns:p14="http://schemas.microsoft.com/office/powerpoint/2010/main" val="22502718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22</a:t>
            </a:fld>
            <a:endParaRPr lang="en-GB"/>
          </a:p>
        </p:txBody>
      </p:sp>
    </p:spTree>
    <p:extLst>
      <p:ext uri="{BB962C8B-B14F-4D97-AF65-F5344CB8AC3E}">
        <p14:creationId xmlns:p14="http://schemas.microsoft.com/office/powerpoint/2010/main" val="18860429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23</a:t>
            </a:fld>
            <a:endParaRPr lang="en-GB"/>
          </a:p>
        </p:txBody>
      </p:sp>
    </p:spTree>
    <p:extLst>
      <p:ext uri="{BB962C8B-B14F-4D97-AF65-F5344CB8AC3E}">
        <p14:creationId xmlns:p14="http://schemas.microsoft.com/office/powerpoint/2010/main" val="1871572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7AEA148A-25EB-4610-884B-EE516E07C20A}" type="slidenum">
              <a:rPr lang="en-GB" smtClean="0"/>
              <a:t>2</a:t>
            </a:fld>
            <a:endParaRPr lang="en-GB"/>
          </a:p>
        </p:txBody>
      </p:sp>
    </p:spTree>
    <p:extLst>
      <p:ext uri="{BB962C8B-B14F-4D97-AF65-F5344CB8AC3E}">
        <p14:creationId xmlns:p14="http://schemas.microsoft.com/office/powerpoint/2010/main" val="11702039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24</a:t>
            </a:fld>
            <a:endParaRPr lang="en-GB"/>
          </a:p>
        </p:txBody>
      </p:sp>
    </p:spTree>
    <p:extLst>
      <p:ext uri="{BB962C8B-B14F-4D97-AF65-F5344CB8AC3E}">
        <p14:creationId xmlns:p14="http://schemas.microsoft.com/office/powerpoint/2010/main" val="9011005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25</a:t>
            </a:fld>
            <a:endParaRPr lang="en-GB"/>
          </a:p>
        </p:txBody>
      </p:sp>
    </p:spTree>
    <p:extLst>
      <p:ext uri="{BB962C8B-B14F-4D97-AF65-F5344CB8AC3E}">
        <p14:creationId xmlns:p14="http://schemas.microsoft.com/office/powerpoint/2010/main" val="16188760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26</a:t>
            </a:fld>
            <a:endParaRPr lang="en-GB"/>
          </a:p>
        </p:txBody>
      </p:sp>
    </p:spTree>
    <p:extLst>
      <p:ext uri="{BB962C8B-B14F-4D97-AF65-F5344CB8AC3E}">
        <p14:creationId xmlns:p14="http://schemas.microsoft.com/office/powerpoint/2010/main" val="1419429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28</a:t>
            </a:fld>
            <a:endParaRPr lang="en-GB"/>
          </a:p>
        </p:txBody>
      </p:sp>
    </p:spTree>
    <p:extLst>
      <p:ext uri="{BB962C8B-B14F-4D97-AF65-F5344CB8AC3E}">
        <p14:creationId xmlns:p14="http://schemas.microsoft.com/office/powerpoint/2010/main" val="42126392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Bef>
                <a:spcPts val="600"/>
              </a:spcBef>
              <a:buFontTx/>
              <a:buNone/>
            </a:pPr>
            <a:endParaRPr lang="en-GB" sz="1100" baseline="0" dirty="0">
              <a:latin typeface="Calibri" pitchFamily="34" charset="0"/>
              <a:cs typeface="Calibri" pitchFamily="34" charset="0"/>
            </a:endParaRPr>
          </a:p>
        </p:txBody>
      </p:sp>
      <p:sp>
        <p:nvSpPr>
          <p:cNvPr id="8" name="Slide Number Placeholder 7"/>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2DDD8D-2552-40CD-8F80-054910F17E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Header Placeholder 8"/>
          <p:cNvSpPr>
            <a:spLocks noGrp="1"/>
          </p:cNvSpPr>
          <p:nvPr>
            <p:ph type="hdr" sz="quarter"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Calibri" panose="020F0502020204030204"/>
                <a:ea typeface="+mn-ea"/>
                <a:cs typeface="+mn-cs"/>
              </a:rPr>
              <a:t>OPTIMA site initiation </a:t>
            </a:r>
            <a:r>
              <a:rPr kumimoji="0" lang="fr-FR" sz="1200" b="0" i="0" u="none" strike="noStrike" kern="1200" cap="none" spc="0" normalizeH="0" baseline="0" noProof="0" err="1">
                <a:ln>
                  <a:noFill/>
                </a:ln>
                <a:solidFill>
                  <a:prstClr val="black"/>
                </a:solidFill>
                <a:effectLst/>
                <a:uLnTx/>
                <a:uFillTx/>
                <a:latin typeface="Calibri" panose="020F0502020204030204"/>
                <a:ea typeface="+mn-ea"/>
                <a:cs typeface="+mn-cs"/>
              </a:rPr>
              <a:t>presentation</a:t>
            </a:r>
            <a:r>
              <a:rPr kumimoji="0" lang="fr-FR" sz="1200" b="0" i="0" u="none" strike="noStrike" kern="1200" cap="none" spc="0" normalizeH="0" baseline="0" noProof="0">
                <a:ln>
                  <a:noFill/>
                </a:ln>
                <a:solidFill>
                  <a:prstClr val="black"/>
                </a:solidFill>
                <a:effectLst/>
                <a:uLnTx/>
                <a:uFillTx/>
                <a:latin typeface="Calibri" panose="020F0502020204030204"/>
                <a:ea typeface="+mn-ea"/>
                <a:cs typeface="+mn-cs"/>
              </a:rPr>
              <a:t> – V4.2, 03_Sep_2019</a:t>
            </a:r>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51208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Bef>
                <a:spcPts val="600"/>
              </a:spcBef>
              <a:buClr>
                <a:schemeClr val="tx2"/>
              </a:buClr>
              <a:buFont typeface="Arial" panose="020B0604020202020204" pitchFamily="34" charset="0"/>
              <a:buNone/>
            </a:pPr>
            <a:endParaRPr lang="en-GB" dirty="0"/>
          </a:p>
        </p:txBody>
      </p:sp>
      <p:sp>
        <p:nvSpPr>
          <p:cNvPr id="8" name="Slide Number Placeholder 7"/>
          <p:cNvSpPr>
            <a:spLocks noGrp="1"/>
          </p:cNvSpPr>
          <p:nvPr>
            <p:ph type="sldNum" sz="quarter" idx="13"/>
          </p:nvPr>
        </p:nvSpPr>
        <p:spPr/>
        <p:txBody>
          <a:bodyPr/>
          <a:lstStyle/>
          <a:p>
            <a:fld id="{EC2DDD8D-2552-40CD-8F80-054910F17EBE}" type="slidenum">
              <a:rPr lang="en-GB" smtClean="0"/>
              <a:t>30</a:t>
            </a:fld>
            <a:endParaRPr lang="en-GB"/>
          </a:p>
        </p:txBody>
      </p:sp>
      <p:sp>
        <p:nvSpPr>
          <p:cNvPr id="9" name="Header Placeholder 8"/>
          <p:cNvSpPr>
            <a:spLocks noGrp="1"/>
          </p:cNvSpPr>
          <p:nvPr>
            <p:ph type="hdr" sz="quarter" idx="14"/>
          </p:nvPr>
        </p:nvSpPr>
        <p:spPr/>
        <p:txBody>
          <a:bodyPr/>
          <a:lstStyle/>
          <a:p>
            <a:r>
              <a:rPr lang="fr-FR"/>
              <a:t>OPTIMA site initiation </a:t>
            </a:r>
            <a:r>
              <a:rPr lang="fr-FR" err="1"/>
              <a:t>presentation</a:t>
            </a:r>
            <a:r>
              <a:rPr lang="fr-FR"/>
              <a:t> – V4.2, 03_Sep_2019</a:t>
            </a:r>
            <a:endParaRPr lang="en-GB"/>
          </a:p>
        </p:txBody>
      </p:sp>
    </p:spTree>
    <p:extLst>
      <p:ext uri="{BB962C8B-B14F-4D97-AF65-F5344CB8AC3E}">
        <p14:creationId xmlns:p14="http://schemas.microsoft.com/office/powerpoint/2010/main" val="42459769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31</a:t>
            </a:fld>
            <a:endParaRPr lang="en-GB"/>
          </a:p>
        </p:txBody>
      </p:sp>
    </p:spTree>
    <p:extLst>
      <p:ext uri="{BB962C8B-B14F-4D97-AF65-F5344CB8AC3E}">
        <p14:creationId xmlns:p14="http://schemas.microsoft.com/office/powerpoint/2010/main" val="24300475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32</a:t>
            </a:fld>
            <a:endParaRPr lang="en-GB"/>
          </a:p>
        </p:txBody>
      </p:sp>
    </p:spTree>
    <p:extLst>
      <p:ext uri="{BB962C8B-B14F-4D97-AF65-F5344CB8AC3E}">
        <p14:creationId xmlns:p14="http://schemas.microsoft.com/office/powerpoint/2010/main" val="22991608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33</a:t>
            </a:fld>
            <a:endParaRPr lang="en-GB"/>
          </a:p>
        </p:txBody>
      </p:sp>
    </p:spTree>
    <p:extLst>
      <p:ext uri="{BB962C8B-B14F-4D97-AF65-F5344CB8AC3E}">
        <p14:creationId xmlns:p14="http://schemas.microsoft.com/office/powerpoint/2010/main" val="35456611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FB34B9F-0001-4B21-9415-2BD503FE6FB0}" type="slidenum">
              <a:rPr lang="en-GB" smtClean="0"/>
              <a:t>34</a:t>
            </a:fld>
            <a:endParaRPr lang="en-GB"/>
          </a:p>
        </p:txBody>
      </p:sp>
    </p:spTree>
    <p:extLst>
      <p:ext uri="{BB962C8B-B14F-4D97-AF65-F5344CB8AC3E}">
        <p14:creationId xmlns:p14="http://schemas.microsoft.com/office/powerpoint/2010/main" val="1681968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7AEA148A-25EB-4610-884B-EE516E07C20A}" type="slidenum">
              <a:rPr lang="en-GB" smtClean="0"/>
              <a:t>3</a:t>
            </a:fld>
            <a:endParaRPr lang="en-GB"/>
          </a:p>
        </p:txBody>
      </p:sp>
    </p:spTree>
    <p:extLst>
      <p:ext uri="{BB962C8B-B14F-4D97-AF65-F5344CB8AC3E}">
        <p14:creationId xmlns:p14="http://schemas.microsoft.com/office/powerpoint/2010/main" val="19883243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8" name="Slide Number Placeholder 7"/>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2DDD8D-2552-40CD-8F80-054910F17E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Header Placeholder 8"/>
          <p:cNvSpPr>
            <a:spLocks noGrp="1"/>
          </p:cNvSpPr>
          <p:nvPr>
            <p:ph type="hdr" sz="quarter"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Calibri" panose="020F0502020204030204"/>
                <a:ea typeface="+mn-ea"/>
                <a:cs typeface="+mn-cs"/>
              </a:rPr>
              <a:t>OPTIMA site initiation </a:t>
            </a:r>
            <a:r>
              <a:rPr kumimoji="0" lang="fr-FR" sz="1200" b="0" i="0" u="none" strike="noStrike" kern="1200" cap="none" spc="0" normalizeH="0" baseline="0" noProof="0" err="1">
                <a:ln>
                  <a:noFill/>
                </a:ln>
                <a:solidFill>
                  <a:prstClr val="black"/>
                </a:solidFill>
                <a:effectLst/>
                <a:uLnTx/>
                <a:uFillTx/>
                <a:latin typeface="Calibri" panose="020F0502020204030204"/>
                <a:ea typeface="+mn-ea"/>
                <a:cs typeface="+mn-cs"/>
              </a:rPr>
              <a:t>presentation</a:t>
            </a:r>
            <a:r>
              <a:rPr kumimoji="0" lang="fr-FR" sz="1200" b="0" i="0" u="none" strike="noStrike" kern="1200" cap="none" spc="0" normalizeH="0" baseline="0" noProof="0">
                <a:ln>
                  <a:noFill/>
                </a:ln>
                <a:solidFill>
                  <a:prstClr val="black"/>
                </a:solidFill>
                <a:effectLst/>
                <a:uLnTx/>
                <a:uFillTx/>
                <a:latin typeface="Calibri" panose="020F0502020204030204"/>
                <a:ea typeface="+mn-ea"/>
                <a:cs typeface="+mn-cs"/>
              </a:rPr>
              <a:t> – V4.2, 03_Sep_2019</a:t>
            </a:r>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53147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Calibri" panose="020F0502020204030204"/>
                <a:ea typeface="+mn-ea"/>
                <a:cs typeface="+mn-cs"/>
              </a:rPr>
              <a:t>OPTIMA site initiation presentation – V4.2, 03-09-2019</a:t>
            </a:r>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2DDD8D-2552-40CD-8F80-054910F17E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839182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8" name="Slide Number Placeholder 7"/>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2DDD8D-2552-40CD-8F80-054910F17E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Header Placeholder 8"/>
          <p:cNvSpPr>
            <a:spLocks noGrp="1"/>
          </p:cNvSpPr>
          <p:nvPr>
            <p:ph type="hdr" sz="quarter"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Calibri" panose="020F0502020204030204"/>
                <a:ea typeface="+mn-ea"/>
                <a:cs typeface="+mn-cs"/>
              </a:rPr>
              <a:t>OPTIMA site initiation </a:t>
            </a:r>
            <a:r>
              <a:rPr kumimoji="0" lang="fr-FR" sz="1200" b="0" i="0" u="none" strike="noStrike" kern="1200" cap="none" spc="0" normalizeH="0" baseline="0" noProof="0" err="1">
                <a:ln>
                  <a:noFill/>
                </a:ln>
                <a:solidFill>
                  <a:prstClr val="black"/>
                </a:solidFill>
                <a:effectLst/>
                <a:uLnTx/>
                <a:uFillTx/>
                <a:latin typeface="Calibri" panose="020F0502020204030204"/>
                <a:ea typeface="+mn-ea"/>
                <a:cs typeface="+mn-cs"/>
              </a:rPr>
              <a:t>presentation</a:t>
            </a:r>
            <a:r>
              <a:rPr kumimoji="0" lang="fr-FR" sz="1200" b="0" i="0" u="none" strike="noStrike" kern="1200" cap="none" spc="0" normalizeH="0" baseline="0" noProof="0">
                <a:ln>
                  <a:noFill/>
                </a:ln>
                <a:solidFill>
                  <a:prstClr val="black"/>
                </a:solidFill>
                <a:effectLst/>
                <a:uLnTx/>
                <a:uFillTx/>
                <a:latin typeface="Calibri" panose="020F0502020204030204"/>
                <a:ea typeface="+mn-ea"/>
                <a:cs typeface="+mn-cs"/>
              </a:rPr>
              <a:t> – V4.2, 03_Sep_2019</a:t>
            </a:r>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245046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endParaRPr lang="en-GB" dirty="0"/>
          </a:p>
        </p:txBody>
      </p:sp>
      <p:sp>
        <p:nvSpPr>
          <p:cNvPr id="8" name="Slide Number Placeholder 7"/>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2DDD8D-2552-40CD-8F80-054910F17E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Header Placeholder 8"/>
          <p:cNvSpPr>
            <a:spLocks noGrp="1"/>
          </p:cNvSpPr>
          <p:nvPr>
            <p:ph type="hdr" sz="quarter"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Calibri" panose="020F0502020204030204"/>
                <a:ea typeface="+mn-ea"/>
                <a:cs typeface="+mn-cs"/>
              </a:rPr>
              <a:t>OPTIMA site initiation </a:t>
            </a:r>
            <a:r>
              <a:rPr kumimoji="0" lang="fr-FR" sz="1200" b="0" i="0" u="none" strike="noStrike" kern="1200" cap="none" spc="0" normalizeH="0" baseline="0" noProof="0" err="1">
                <a:ln>
                  <a:noFill/>
                </a:ln>
                <a:solidFill>
                  <a:prstClr val="black"/>
                </a:solidFill>
                <a:effectLst/>
                <a:uLnTx/>
                <a:uFillTx/>
                <a:latin typeface="Calibri" panose="020F0502020204030204"/>
                <a:ea typeface="+mn-ea"/>
                <a:cs typeface="+mn-cs"/>
              </a:rPr>
              <a:t>presentation</a:t>
            </a:r>
            <a:r>
              <a:rPr kumimoji="0" lang="fr-FR" sz="1200" b="0" i="0" u="none" strike="noStrike" kern="1200" cap="none" spc="0" normalizeH="0" baseline="0" noProof="0">
                <a:ln>
                  <a:noFill/>
                </a:ln>
                <a:solidFill>
                  <a:prstClr val="black"/>
                </a:solidFill>
                <a:effectLst/>
                <a:uLnTx/>
                <a:uFillTx/>
                <a:latin typeface="Calibri" panose="020F0502020204030204"/>
                <a:ea typeface="+mn-ea"/>
                <a:cs typeface="+mn-cs"/>
              </a:rPr>
              <a:t> – V4.2, 03_Sep_2019</a:t>
            </a:r>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38526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FB34B9F-0001-4B21-9415-2BD503FE6FB0}" type="slidenum">
              <a:rPr lang="en-GB" smtClean="0"/>
              <a:t>39</a:t>
            </a:fld>
            <a:endParaRPr lang="en-GB"/>
          </a:p>
        </p:txBody>
      </p:sp>
    </p:spTree>
    <p:extLst>
      <p:ext uri="{BB962C8B-B14F-4D97-AF65-F5344CB8AC3E}">
        <p14:creationId xmlns:p14="http://schemas.microsoft.com/office/powerpoint/2010/main" val="4458310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ADBDCE8-26F4-48C7-B2E3-05DFA1BFFF69}" type="slidenum">
              <a:rPr lang="en-GB" smtClean="0"/>
              <a:t>40</a:t>
            </a:fld>
            <a:endParaRPr lang="en-GB"/>
          </a:p>
        </p:txBody>
      </p:sp>
    </p:spTree>
    <p:extLst>
      <p:ext uri="{BB962C8B-B14F-4D97-AF65-F5344CB8AC3E}">
        <p14:creationId xmlns:p14="http://schemas.microsoft.com/office/powerpoint/2010/main" val="21473163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8" name="Slide Number Placeholder 7"/>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2DDD8D-2552-40CD-8F80-054910F17E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Header Placeholder 8"/>
          <p:cNvSpPr>
            <a:spLocks noGrp="1"/>
          </p:cNvSpPr>
          <p:nvPr>
            <p:ph type="hdr" sz="quarter"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Calibri" panose="020F0502020204030204"/>
                <a:ea typeface="+mn-ea"/>
                <a:cs typeface="+mn-cs"/>
              </a:rPr>
              <a:t>OPTIMA site initiation </a:t>
            </a:r>
            <a:r>
              <a:rPr kumimoji="0" lang="fr-FR" sz="1200" b="0" i="0" u="none" strike="noStrike" kern="1200" cap="none" spc="0" normalizeH="0" baseline="0" noProof="0" err="1">
                <a:ln>
                  <a:noFill/>
                </a:ln>
                <a:solidFill>
                  <a:prstClr val="black"/>
                </a:solidFill>
                <a:effectLst/>
                <a:uLnTx/>
                <a:uFillTx/>
                <a:latin typeface="Calibri" panose="020F0502020204030204"/>
                <a:ea typeface="+mn-ea"/>
                <a:cs typeface="+mn-cs"/>
              </a:rPr>
              <a:t>presentation</a:t>
            </a:r>
            <a:r>
              <a:rPr kumimoji="0" lang="fr-FR" sz="1200" b="0" i="0" u="none" strike="noStrike" kern="1200" cap="none" spc="0" normalizeH="0" baseline="0" noProof="0">
                <a:ln>
                  <a:noFill/>
                </a:ln>
                <a:solidFill>
                  <a:prstClr val="black"/>
                </a:solidFill>
                <a:effectLst/>
                <a:uLnTx/>
                <a:uFillTx/>
                <a:latin typeface="Calibri" panose="020F0502020204030204"/>
                <a:ea typeface="+mn-ea"/>
                <a:cs typeface="+mn-cs"/>
              </a:rPr>
              <a:t> – V4.2, 03_Sep_2019</a:t>
            </a:r>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536005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FB34B9F-0001-4B21-9415-2BD503FE6FB0}" type="slidenum">
              <a:rPr lang="en-GB" smtClean="0"/>
              <a:t>42</a:t>
            </a:fld>
            <a:endParaRPr lang="en-GB"/>
          </a:p>
        </p:txBody>
      </p:sp>
    </p:spTree>
    <p:extLst>
      <p:ext uri="{BB962C8B-B14F-4D97-AF65-F5344CB8AC3E}">
        <p14:creationId xmlns:p14="http://schemas.microsoft.com/office/powerpoint/2010/main" val="33253922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46</a:t>
            </a:fld>
            <a:endParaRPr lang="en-GB"/>
          </a:p>
        </p:txBody>
      </p:sp>
    </p:spTree>
    <p:extLst>
      <p:ext uri="{BB962C8B-B14F-4D97-AF65-F5344CB8AC3E}">
        <p14:creationId xmlns:p14="http://schemas.microsoft.com/office/powerpoint/2010/main" val="384147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4</a:t>
            </a:fld>
            <a:endParaRPr lang="en-GB"/>
          </a:p>
        </p:txBody>
      </p:sp>
    </p:spTree>
    <p:extLst>
      <p:ext uri="{BB962C8B-B14F-4D97-AF65-F5344CB8AC3E}">
        <p14:creationId xmlns:p14="http://schemas.microsoft.com/office/powerpoint/2010/main" val="3079944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BA8E53-6E39-2217-708B-0456DBDADC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554914-4C6B-F19C-4605-6367010A99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0B85DB4-9C8C-7D39-061C-EF99FA0ECFE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C71CCB1-2AA4-3842-C58A-239CCF5BC9BE}"/>
              </a:ext>
            </a:extLst>
          </p:cNvPr>
          <p:cNvSpPr>
            <a:spLocks noGrp="1"/>
          </p:cNvSpPr>
          <p:nvPr>
            <p:ph type="sldNum" sz="quarter" idx="5"/>
          </p:nvPr>
        </p:nvSpPr>
        <p:spPr/>
        <p:txBody>
          <a:bodyPr/>
          <a:lstStyle/>
          <a:p>
            <a:fld id="{7AEA148A-25EB-4610-884B-EE516E07C20A}" type="slidenum">
              <a:rPr lang="en-GB" smtClean="0"/>
              <a:t>5</a:t>
            </a:fld>
            <a:endParaRPr lang="en-GB"/>
          </a:p>
        </p:txBody>
      </p:sp>
    </p:spTree>
    <p:extLst>
      <p:ext uri="{BB962C8B-B14F-4D97-AF65-F5344CB8AC3E}">
        <p14:creationId xmlns:p14="http://schemas.microsoft.com/office/powerpoint/2010/main" val="27921877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7AEA148A-25EB-4610-884B-EE516E07C20A}" type="slidenum">
              <a:rPr lang="en-GB" smtClean="0"/>
              <a:t>6</a:t>
            </a:fld>
            <a:endParaRPr lang="en-GB"/>
          </a:p>
        </p:txBody>
      </p:sp>
    </p:spTree>
    <p:extLst>
      <p:ext uri="{BB962C8B-B14F-4D97-AF65-F5344CB8AC3E}">
        <p14:creationId xmlns:p14="http://schemas.microsoft.com/office/powerpoint/2010/main" val="877683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FB34B9F-0001-4B21-9415-2BD503FE6FB0}" type="slidenum">
              <a:rPr lang="en-GB" smtClean="0"/>
              <a:t>10</a:t>
            </a:fld>
            <a:endParaRPr lang="en-GB"/>
          </a:p>
        </p:txBody>
      </p:sp>
    </p:spTree>
    <p:extLst>
      <p:ext uri="{BB962C8B-B14F-4D97-AF65-F5344CB8AC3E}">
        <p14:creationId xmlns:p14="http://schemas.microsoft.com/office/powerpoint/2010/main" val="6685087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FB34B9F-0001-4B21-9415-2BD503FE6FB0}" type="slidenum">
              <a:rPr lang="en-GB" smtClean="0"/>
              <a:t>11</a:t>
            </a:fld>
            <a:endParaRPr lang="en-GB"/>
          </a:p>
        </p:txBody>
      </p:sp>
    </p:spTree>
    <p:extLst>
      <p:ext uri="{BB962C8B-B14F-4D97-AF65-F5344CB8AC3E}">
        <p14:creationId xmlns:p14="http://schemas.microsoft.com/office/powerpoint/2010/main" val="96625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FB34B9F-0001-4B21-9415-2BD503FE6FB0}" type="slidenum">
              <a:rPr lang="en-GB" smtClean="0"/>
              <a:t>12</a:t>
            </a:fld>
            <a:endParaRPr lang="en-GB"/>
          </a:p>
        </p:txBody>
      </p:sp>
    </p:spTree>
    <p:extLst>
      <p:ext uri="{BB962C8B-B14F-4D97-AF65-F5344CB8AC3E}">
        <p14:creationId xmlns:p14="http://schemas.microsoft.com/office/powerpoint/2010/main" val="520386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15CEC-2588-2FA9-51BC-83AE9358302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0C80BF2-D25D-29E5-9744-595022F284B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D775976-CA91-B770-8C09-DABA54912E00}"/>
              </a:ext>
            </a:extLst>
          </p:cNvPr>
          <p:cNvSpPr>
            <a:spLocks noGrp="1"/>
          </p:cNvSpPr>
          <p:nvPr>
            <p:ph type="dt" sz="half" idx="10"/>
          </p:nvPr>
        </p:nvSpPr>
        <p:spPr/>
        <p:txBody>
          <a:bodyPr/>
          <a:lstStyle/>
          <a:p>
            <a:fld id="{7ECF9A19-CF37-457B-B4A2-91042EDA31FE}" type="datetime1">
              <a:rPr lang="en-GB" smtClean="0"/>
              <a:t>19/02/2025</a:t>
            </a:fld>
            <a:endParaRPr lang="en-GB"/>
          </a:p>
        </p:txBody>
      </p:sp>
      <p:sp>
        <p:nvSpPr>
          <p:cNvPr id="5" name="Footer Placeholder 4">
            <a:extLst>
              <a:ext uri="{FF2B5EF4-FFF2-40B4-BE49-F238E27FC236}">
                <a16:creationId xmlns:a16="http://schemas.microsoft.com/office/drawing/2014/main" id="{D06C6D81-EE3D-5BD6-2E87-6CA676E0E67A}"/>
              </a:ext>
            </a:extLst>
          </p:cNvPr>
          <p:cNvSpPr>
            <a:spLocks noGrp="1"/>
          </p:cNvSpPr>
          <p:nvPr>
            <p:ph type="ftr" sz="quarter" idx="11"/>
          </p:nvPr>
        </p:nvSpPr>
        <p:spPr/>
        <p:txBody>
          <a:bodyPr/>
          <a:lstStyle/>
          <a:p>
            <a:r>
              <a:rPr lang="en-GB"/>
              <a:t>SWEETFeasibilityStudySIVPresentation_VXX_DATE</a:t>
            </a:r>
          </a:p>
        </p:txBody>
      </p:sp>
      <p:sp>
        <p:nvSpPr>
          <p:cNvPr id="6" name="Slide Number Placeholder 5">
            <a:extLst>
              <a:ext uri="{FF2B5EF4-FFF2-40B4-BE49-F238E27FC236}">
                <a16:creationId xmlns:a16="http://schemas.microsoft.com/office/drawing/2014/main" id="{6E0FB635-BF11-B732-D03D-4A8DC5950469}"/>
              </a:ext>
            </a:extLst>
          </p:cNvPr>
          <p:cNvSpPr>
            <a:spLocks noGrp="1"/>
          </p:cNvSpPr>
          <p:nvPr>
            <p:ph type="sldNum" sz="quarter" idx="12"/>
          </p:nvPr>
        </p:nvSpPr>
        <p:spPr/>
        <p:txBody>
          <a:bodyPr/>
          <a:lstStyle/>
          <a:p>
            <a:fld id="{5818ED78-A993-42BF-A063-62A2693C1728}" type="slidenum">
              <a:rPr lang="en-GB" smtClean="0"/>
              <a:t>‹#›</a:t>
            </a:fld>
            <a:endParaRPr lang="en-GB"/>
          </a:p>
        </p:txBody>
      </p:sp>
    </p:spTree>
    <p:extLst>
      <p:ext uri="{BB962C8B-B14F-4D97-AF65-F5344CB8AC3E}">
        <p14:creationId xmlns:p14="http://schemas.microsoft.com/office/powerpoint/2010/main" val="26193228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720D81-A529-84B3-295F-0A52375DFCE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F68C223-8163-97A2-35F8-8D3B1E76E26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49FD024-4EC0-5F2D-92EE-98697111C4E4}"/>
              </a:ext>
            </a:extLst>
          </p:cNvPr>
          <p:cNvSpPr>
            <a:spLocks noGrp="1"/>
          </p:cNvSpPr>
          <p:nvPr>
            <p:ph type="dt" sz="half" idx="10"/>
          </p:nvPr>
        </p:nvSpPr>
        <p:spPr/>
        <p:txBody>
          <a:bodyPr/>
          <a:lstStyle/>
          <a:p>
            <a:fld id="{A8D0DF4A-D6D4-441D-A8D5-ABC1800F29EE}" type="datetime1">
              <a:rPr lang="en-GB" smtClean="0"/>
              <a:t>19/02/2025</a:t>
            </a:fld>
            <a:endParaRPr lang="en-GB"/>
          </a:p>
        </p:txBody>
      </p:sp>
      <p:sp>
        <p:nvSpPr>
          <p:cNvPr id="5" name="Footer Placeholder 4">
            <a:extLst>
              <a:ext uri="{FF2B5EF4-FFF2-40B4-BE49-F238E27FC236}">
                <a16:creationId xmlns:a16="http://schemas.microsoft.com/office/drawing/2014/main" id="{1F0A2F18-BE15-C8D1-1CCF-94A8DAEAFE1B}"/>
              </a:ext>
            </a:extLst>
          </p:cNvPr>
          <p:cNvSpPr>
            <a:spLocks noGrp="1"/>
          </p:cNvSpPr>
          <p:nvPr>
            <p:ph type="ftr" sz="quarter" idx="11"/>
          </p:nvPr>
        </p:nvSpPr>
        <p:spPr/>
        <p:txBody>
          <a:bodyPr/>
          <a:lstStyle/>
          <a:p>
            <a:r>
              <a:rPr lang="en-GB"/>
              <a:t>SWEETFeasibilityStudySIVPresentation_VXX_DATE</a:t>
            </a:r>
          </a:p>
        </p:txBody>
      </p:sp>
      <p:sp>
        <p:nvSpPr>
          <p:cNvPr id="6" name="Slide Number Placeholder 5">
            <a:extLst>
              <a:ext uri="{FF2B5EF4-FFF2-40B4-BE49-F238E27FC236}">
                <a16:creationId xmlns:a16="http://schemas.microsoft.com/office/drawing/2014/main" id="{16BEB008-C25E-266D-8FA0-EAABDBF9C15E}"/>
              </a:ext>
            </a:extLst>
          </p:cNvPr>
          <p:cNvSpPr>
            <a:spLocks noGrp="1"/>
          </p:cNvSpPr>
          <p:nvPr>
            <p:ph type="sldNum" sz="quarter" idx="12"/>
          </p:nvPr>
        </p:nvSpPr>
        <p:spPr/>
        <p:txBody>
          <a:bodyPr/>
          <a:lstStyle/>
          <a:p>
            <a:fld id="{5818ED78-A993-42BF-A063-62A2693C1728}" type="slidenum">
              <a:rPr lang="en-GB" smtClean="0"/>
              <a:t>‹#›</a:t>
            </a:fld>
            <a:endParaRPr lang="en-GB"/>
          </a:p>
        </p:txBody>
      </p:sp>
    </p:spTree>
    <p:extLst>
      <p:ext uri="{BB962C8B-B14F-4D97-AF65-F5344CB8AC3E}">
        <p14:creationId xmlns:p14="http://schemas.microsoft.com/office/powerpoint/2010/main" val="14750283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167EE6B-1FDF-4100-45E0-34BB2F823A6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6D5E368-7EA8-0646-627C-DD5D3B59534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FBF646D-9EBD-5C82-226B-13E4C7CE7FA1}"/>
              </a:ext>
            </a:extLst>
          </p:cNvPr>
          <p:cNvSpPr>
            <a:spLocks noGrp="1"/>
          </p:cNvSpPr>
          <p:nvPr>
            <p:ph type="dt" sz="half" idx="10"/>
          </p:nvPr>
        </p:nvSpPr>
        <p:spPr/>
        <p:txBody>
          <a:bodyPr/>
          <a:lstStyle/>
          <a:p>
            <a:fld id="{AFEAC063-762A-4B34-9E4E-BD9612D89D5A}" type="datetime1">
              <a:rPr lang="en-GB" smtClean="0"/>
              <a:t>19/02/2025</a:t>
            </a:fld>
            <a:endParaRPr lang="en-GB"/>
          </a:p>
        </p:txBody>
      </p:sp>
      <p:sp>
        <p:nvSpPr>
          <p:cNvPr id="5" name="Footer Placeholder 4">
            <a:extLst>
              <a:ext uri="{FF2B5EF4-FFF2-40B4-BE49-F238E27FC236}">
                <a16:creationId xmlns:a16="http://schemas.microsoft.com/office/drawing/2014/main" id="{F0CD2743-A9C3-BE19-438B-C6A1F648432C}"/>
              </a:ext>
            </a:extLst>
          </p:cNvPr>
          <p:cNvSpPr>
            <a:spLocks noGrp="1"/>
          </p:cNvSpPr>
          <p:nvPr>
            <p:ph type="ftr" sz="quarter" idx="11"/>
          </p:nvPr>
        </p:nvSpPr>
        <p:spPr/>
        <p:txBody>
          <a:bodyPr/>
          <a:lstStyle/>
          <a:p>
            <a:r>
              <a:rPr lang="en-GB"/>
              <a:t>SWEETFeasibilityStudySIVPresentation_VXX_DATE</a:t>
            </a:r>
          </a:p>
        </p:txBody>
      </p:sp>
      <p:sp>
        <p:nvSpPr>
          <p:cNvPr id="6" name="Slide Number Placeholder 5">
            <a:extLst>
              <a:ext uri="{FF2B5EF4-FFF2-40B4-BE49-F238E27FC236}">
                <a16:creationId xmlns:a16="http://schemas.microsoft.com/office/drawing/2014/main" id="{E696010D-F95B-2845-01E8-8ABFA0D92D75}"/>
              </a:ext>
            </a:extLst>
          </p:cNvPr>
          <p:cNvSpPr>
            <a:spLocks noGrp="1"/>
          </p:cNvSpPr>
          <p:nvPr>
            <p:ph type="sldNum" sz="quarter" idx="12"/>
          </p:nvPr>
        </p:nvSpPr>
        <p:spPr/>
        <p:txBody>
          <a:bodyPr/>
          <a:lstStyle/>
          <a:p>
            <a:fld id="{5818ED78-A993-42BF-A063-62A2693C1728}" type="slidenum">
              <a:rPr lang="en-GB" smtClean="0"/>
              <a:t>‹#›</a:t>
            </a:fld>
            <a:endParaRPr lang="en-GB"/>
          </a:p>
        </p:txBody>
      </p:sp>
    </p:spTree>
    <p:extLst>
      <p:ext uri="{BB962C8B-B14F-4D97-AF65-F5344CB8AC3E}">
        <p14:creationId xmlns:p14="http://schemas.microsoft.com/office/powerpoint/2010/main" val="27551478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12 Departmental lockup">
    <p:spTree>
      <p:nvGrpSpPr>
        <p:cNvPr id="1" name=""/>
        <p:cNvGrpSpPr/>
        <p:nvPr/>
      </p:nvGrpSpPr>
      <p:grpSpPr>
        <a:xfrm>
          <a:off x="0" y="0"/>
          <a:ext cx="0" cy="0"/>
          <a:chOff x="0" y="0"/>
          <a:chExt cx="0" cy="0"/>
        </a:xfrm>
      </p:grpSpPr>
      <p:sp>
        <p:nvSpPr>
          <p:cNvPr id="6" name="Text Placeholder 8"/>
          <p:cNvSpPr>
            <a:spLocks noGrp="1"/>
          </p:cNvSpPr>
          <p:nvPr>
            <p:ph type="body" sz="quarter" idx="14" hasCustomPrompt="1"/>
          </p:nvPr>
        </p:nvSpPr>
        <p:spPr>
          <a:xfrm>
            <a:off x="527381" y="2564906"/>
            <a:ext cx="11233248" cy="3960439"/>
          </a:xfrm>
          <a:prstGeom prst="rect">
            <a:avLst/>
          </a:prstGeom>
        </p:spPr>
        <p:txBody>
          <a:bodyPr vert="horz"/>
          <a:lstStyle>
            <a:lvl1pPr marL="0" indent="0">
              <a:buNone/>
              <a:defRPr sz="2000"/>
            </a:lvl1pPr>
          </a:lstStyle>
          <a:p>
            <a:pPr lvl="0"/>
            <a:r>
              <a:rPr lang="en-US"/>
              <a:t>Text here….</a:t>
            </a:r>
          </a:p>
        </p:txBody>
      </p:sp>
      <p:sp>
        <p:nvSpPr>
          <p:cNvPr id="7" name="Text Placeholder 2"/>
          <p:cNvSpPr>
            <a:spLocks noGrp="1"/>
          </p:cNvSpPr>
          <p:nvPr>
            <p:ph type="body" sz="quarter" idx="10" hasCustomPrompt="1"/>
          </p:nvPr>
        </p:nvSpPr>
        <p:spPr>
          <a:xfrm>
            <a:off x="527284" y="1700808"/>
            <a:ext cx="1123335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Tree>
    <p:extLst>
      <p:ext uri="{BB962C8B-B14F-4D97-AF65-F5344CB8AC3E}">
        <p14:creationId xmlns:p14="http://schemas.microsoft.com/office/powerpoint/2010/main" val="19094895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3_Title Only">
    <p:spTree>
      <p:nvGrpSpPr>
        <p:cNvPr id="1" name=""/>
        <p:cNvGrpSpPr/>
        <p:nvPr/>
      </p:nvGrpSpPr>
      <p:grpSpPr>
        <a:xfrm>
          <a:off x="0" y="0"/>
          <a:ext cx="0" cy="0"/>
          <a:chOff x="0" y="0"/>
          <a:chExt cx="0" cy="0"/>
        </a:xfrm>
      </p:grpSpPr>
      <p:cxnSp>
        <p:nvCxnSpPr>
          <p:cNvPr id="11" name="Straight Connector 10"/>
          <p:cNvCxnSpPr/>
          <p:nvPr/>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293" y="-89728"/>
            <a:ext cx="12485589" cy="1931285"/>
          </a:xfrm>
          <a:prstGeom prst="rect">
            <a:avLst/>
          </a:prstGeom>
        </p:spPr>
      </p:pic>
      <p:sp>
        <p:nvSpPr>
          <p:cNvPr id="6" name="Text Placeholder 3"/>
          <p:cNvSpPr>
            <a:spLocks noGrp="1"/>
          </p:cNvSpPr>
          <p:nvPr>
            <p:ph type="body" sz="quarter" idx="4294967295"/>
          </p:nvPr>
        </p:nvSpPr>
        <p:spPr>
          <a:xfrm>
            <a:off x="1178989" y="2351436"/>
            <a:ext cx="8147119" cy="3665541"/>
          </a:xfrm>
          <a:prstGeom prst="rect">
            <a:avLst/>
          </a:prstGeom>
        </p:spPr>
        <p:txBody>
          <a:bodyPr/>
          <a:lstStyle/>
          <a:p>
            <a:pPr lvl="0">
              <a:buClr>
                <a:srgbClr val="511C6C"/>
              </a:buClr>
            </a:pPr>
            <a:r>
              <a:rPr lang="en-US">
                <a:latin typeface="+mn-lt"/>
              </a:rPr>
              <a:t>Click to edit Master text styles</a:t>
            </a:r>
          </a:p>
          <a:p>
            <a:pPr lvl="1">
              <a:buClr>
                <a:srgbClr val="511C6C"/>
              </a:buClr>
            </a:pPr>
            <a:r>
              <a:rPr lang="en-US">
                <a:latin typeface="+mn-lt"/>
              </a:rPr>
              <a:t>Second level</a:t>
            </a:r>
          </a:p>
          <a:p>
            <a:pPr lvl="2">
              <a:buClr>
                <a:srgbClr val="511C6C"/>
              </a:buClr>
            </a:pPr>
            <a:r>
              <a:rPr lang="en-US">
                <a:latin typeface="+mn-lt"/>
              </a:rPr>
              <a:t>Third level</a:t>
            </a:r>
          </a:p>
          <a:p>
            <a:pPr lvl="3">
              <a:buClr>
                <a:srgbClr val="511C6C"/>
              </a:buClr>
            </a:pPr>
            <a:r>
              <a:rPr lang="en-US">
                <a:latin typeface="+mn-lt"/>
              </a:rPr>
              <a:t>Fourth level</a:t>
            </a:r>
          </a:p>
          <a:p>
            <a:pPr lvl="4">
              <a:buClr>
                <a:srgbClr val="511C6C"/>
              </a:buClr>
            </a:pPr>
            <a:r>
              <a:rPr lang="en-US">
                <a:latin typeface="+mn-lt"/>
              </a:rPr>
              <a:t>Fifth level</a:t>
            </a:r>
            <a:endParaRPr lang="en-US" dirty="0">
              <a:latin typeface="+mn-lt"/>
            </a:endParaRPr>
          </a:p>
        </p:txBody>
      </p:sp>
      <p:sp>
        <p:nvSpPr>
          <p:cNvPr id="7" name="Text Placeholder 4"/>
          <p:cNvSpPr>
            <a:spLocks noGrp="1"/>
          </p:cNvSpPr>
          <p:nvPr>
            <p:ph type="body" sz="quarter" idx="4294967295"/>
          </p:nvPr>
        </p:nvSpPr>
        <p:spPr>
          <a:xfrm>
            <a:off x="1178989" y="1620934"/>
            <a:ext cx="7164912" cy="507823"/>
          </a:xfrm>
          <a:prstGeom prst="rect">
            <a:avLst/>
          </a:prstGeom>
        </p:spPr>
        <p:txBody>
          <a:bodyPr/>
          <a:lstStyle>
            <a:lvl1pPr marL="0" indent="0">
              <a:buNone/>
              <a:defRPr/>
            </a:lvl1pPr>
          </a:lstStyle>
          <a:p>
            <a:pPr marL="0" lvl="0" indent="0">
              <a:buNone/>
            </a:pPr>
            <a:r>
              <a:rPr lang="en-US">
                <a:solidFill>
                  <a:srgbClr val="511C6C"/>
                </a:solidFill>
                <a:latin typeface="+mn-lt"/>
              </a:rPr>
              <a:t>Click to edit Master text styles</a:t>
            </a:r>
          </a:p>
          <a:p>
            <a:pPr marL="0" lvl="1" indent="0">
              <a:buNone/>
            </a:pPr>
            <a:r>
              <a:rPr lang="en-US">
                <a:solidFill>
                  <a:srgbClr val="511C6C"/>
                </a:solidFill>
                <a:latin typeface="+mn-lt"/>
              </a:rPr>
              <a:t>Second level</a:t>
            </a:r>
          </a:p>
        </p:txBody>
      </p:sp>
      <p:cxnSp>
        <p:nvCxnSpPr>
          <p:cNvPr id="2" name="Straight Connector 1">
            <a:extLst>
              <a:ext uri="{FF2B5EF4-FFF2-40B4-BE49-F238E27FC236}">
                <a16:creationId xmlns:a16="http://schemas.microsoft.com/office/drawing/2014/main" id="{DB9C808C-8746-5FCF-07A4-ECE8012462E0}"/>
              </a:ext>
            </a:extLst>
          </p:cNvPr>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9A99AA4B-DBAC-EF22-3208-9F20E68D8B0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293" y="-89728"/>
            <a:ext cx="12485589" cy="1931285"/>
          </a:xfrm>
          <a:prstGeom prst="rect">
            <a:avLst/>
          </a:prstGeom>
        </p:spPr>
      </p:pic>
    </p:spTree>
    <p:extLst>
      <p:ext uri="{BB962C8B-B14F-4D97-AF65-F5344CB8AC3E}">
        <p14:creationId xmlns:p14="http://schemas.microsoft.com/office/powerpoint/2010/main" val="42839199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1/12 Departmental lockup">
    <p:spTree>
      <p:nvGrpSpPr>
        <p:cNvPr id="1" name=""/>
        <p:cNvGrpSpPr/>
        <p:nvPr/>
      </p:nvGrpSpPr>
      <p:grpSpPr>
        <a:xfrm>
          <a:off x="0" y="0"/>
          <a:ext cx="0" cy="0"/>
          <a:chOff x="0" y="0"/>
          <a:chExt cx="0" cy="0"/>
        </a:xfrm>
      </p:grpSpPr>
      <p:sp>
        <p:nvSpPr>
          <p:cNvPr id="6" name="Text Placeholder 8"/>
          <p:cNvSpPr>
            <a:spLocks noGrp="1"/>
          </p:cNvSpPr>
          <p:nvPr>
            <p:ph type="body" sz="quarter" idx="14" hasCustomPrompt="1"/>
          </p:nvPr>
        </p:nvSpPr>
        <p:spPr>
          <a:xfrm>
            <a:off x="527381" y="2564906"/>
            <a:ext cx="11233248" cy="3960439"/>
          </a:xfrm>
          <a:prstGeom prst="rect">
            <a:avLst/>
          </a:prstGeom>
        </p:spPr>
        <p:txBody>
          <a:bodyPr vert="horz"/>
          <a:lstStyle>
            <a:lvl1pPr marL="0" indent="0">
              <a:buNone/>
              <a:defRPr sz="2000"/>
            </a:lvl1pPr>
          </a:lstStyle>
          <a:p>
            <a:pPr lvl="0"/>
            <a:r>
              <a:rPr lang="en-US"/>
              <a:t>Text here….</a:t>
            </a:r>
          </a:p>
        </p:txBody>
      </p:sp>
      <p:sp>
        <p:nvSpPr>
          <p:cNvPr id="7" name="Text Placeholder 2"/>
          <p:cNvSpPr>
            <a:spLocks noGrp="1"/>
          </p:cNvSpPr>
          <p:nvPr>
            <p:ph type="body" sz="quarter" idx="10" hasCustomPrompt="1"/>
          </p:nvPr>
        </p:nvSpPr>
        <p:spPr>
          <a:xfrm>
            <a:off x="527284" y="1700808"/>
            <a:ext cx="1123335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Tree>
    <p:extLst>
      <p:ext uri="{BB962C8B-B14F-4D97-AF65-F5344CB8AC3E}">
        <p14:creationId xmlns:p14="http://schemas.microsoft.com/office/powerpoint/2010/main" val="22076944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Keyline bullet points">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527284" y="476672"/>
            <a:ext cx="1123335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4" name="Text Placeholder 3"/>
          <p:cNvSpPr>
            <a:spLocks noGrp="1"/>
          </p:cNvSpPr>
          <p:nvPr>
            <p:ph type="body" sz="quarter" idx="16" hasCustomPrompt="1"/>
          </p:nvPr>
        </p:nvSpPr>
        <p:spPr>
          <a:xfrm>
            <a:off x="527381" y="1340768"/>
            <a:ext cx="11233248" cy="4248472"/>
          </a:xfrm>
          <a:prstGeom prst="rect">
            <a:avLst/>
          </a:prstGeom>
        </p:spPr>
        <p:txBody>
          <a:bodyPr vert="horz"/>
          <a:lstStyle>
            <a:lvl1pPr marL="342900" indent="-342900">
              <a:buFontTx/>
              <a:buBlip>
                <a:blip r:embed="rId2"/>
              </a:buBlip>
              <a:defRPr sz="2000" b="0" i="0">
                <a:latin typeface="Calibri"/>
                <a:cs typeface="Calibri"/>
              </a:defRPr>
            </a:lvl1pPr>
          </a:lstStyle>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endParaRPr lang="en-US" dirty="0"/>
          </a:p>
        </p:txBody>
      </p:sp>
    </p:spTree>
    <p:extLst>
      <p:ext uri="{BB962C8B-B14F-4D97-AF65-F5344CB8AC3E}">
        <p14:creationId xmlns:p14="http://schemas.microsoft.com/office/powerpoint/2010/main" val="27046452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293" y="-89728"/>
            <a:ext cx="12485589" cy="1931285"/>
          </a:xfrm>
          <a:prstGeom prst="rect">
            <a:avLst/>
          </a:prstGeom>
        </p:spPr>
      </p:pic>
      <p:sp>
        <p:nvSpPr>
          <p:cNvPr id="6" name="Text Placeholder 3"/>
          <p:cNvSpPr>
            <a:spLocks noGrp="1"/>
          </p:cNvSpPr>
          <p:nvPr>
            <p:ph type="body" sz="quarter" idx="4294967295"/>
          </p:nvPr>
        </p:nvSpPr>
        <p:spPr>
          <a:xfrm>
            <a:off x="1178989" y="2351436"/>
            <a:ext cx="8147119" cy="3665541"/>
          </a:xfrm>
          <a:prstGeom prst="rect">
            <a:avLst/>
          </a:prstGeom>
        </p:spPr>
        <p:txBody>
          <a:bodyPr/>
          <a:lstStyle/>
          <a:p>
            <a:pPr>
              <a:buClr>
                <a:srgbClr val="511C6C"/>
              </a:buClr>
            </a:pPr>
            <a:r>
              <a:rPr lang="en-US" dirty="0">
                <a:latin typeface="+mn-lt"/>
              </a:rPr>
              <a:t>Important parts of the text can be </a:t>
            </a:r>
            <a:r>
              <a:rPr lang="en-US" b="1" dirty="0">
                <a:latin typeface="+mn-lt"/>
                <a:ea typeface="Avenir Next Demi Bold" charset="0"/>
                <a:cs typeface="Avenir Next Demi Bold" charset="0"/>
              </a:rPr>
              <a:t>highlighted in demi bold weight</a:t>
            </a:r>
            <a:r>
              <a:rPr lang="en-US" dirty="0">
                <a:latin typeface="+mn-lt"/>
              </a:rPr>
              <a:t> for added impact.</a:t>
            </a:r>
          </a:p>
          <a:p>
            <a:pPr>
              <a:buClr>
                <a:srgbClr val="511C6C"/>
              </a:buClr>
            </a:pPr>
            <a:r>
              <a:rPr lang="en-US" dirty="0" err="1">
                <a:latin typeface="+mn-lt"/>
              </a:rPr>
              <a:t>Nunc</a:t>
            </a:r>
            <a:r>
              <a:rPr lang="en-US" dirty="0">
                <a:latin typeface="+mn-lt"/>
              </a:rPr>
              <a:t> a </a:t>
            </a:r>
            <a:r>
              <a:rPr lang="en-US" dirty="0" err="1">
                <a:latin typeface="+mn-lt"/>
              </a:rPr>
              <a:t>nisl</a:t>
            </a:r>
            <a:r>
              <a:rPr lang="en-US" dirty="0">
                <a:latin typeface="+mn-lt"/>
              </a:rPr>
              <a:t> vitae </a:t>
            </a:r>
            <a:r>
              <a:rPr lang="en-US" b="1" dirty="0" err="1">
                <a:latin typeface="+mn-lt"/>
                <a:ea typeface="Avenir Next Demi Bold" charset="0"/>
                <a:cs typeface="Avenir Next Demi Bold" charset="0"/>
              </a:rPr>
              <a:t>massa</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dirty="0">
                <a:latin typeface="+mn-lt"/>
              </a:rPr>
              <a:t>. </a:t>
            </a:r>
            <a:r>
              <a:rPr lang="en-US" dirty="0" err="1">
                <a:latin typeface="+mn-lt"/>
              </a:rPr>
              <a:t>Sed</a:t>
            </a:r>
            <a:r>
              <a:rPr lang="en-US" dirty="0">
                <a:latin typeface="+mn-lt"/>
              </a:rPr>
              <a:t> </a:t>
            </a:r>
            <a:r>
              <a:rPr lang="en-US" dirty="0" err="1">
                <a:latin typeface="+mn-lt"/>
              </a:rPr>
              <a:t>bibendum</a:t>
            </a:r>
            <a:r>
              <a:rPr lang="en-US" dirty="0">
                <a:latin typeface="+mn-lt"/>
              </a:rPr>
              <a:t> </a:t>
            </a:r>
            <a:r>
              <a:rPr lang="en-US" dirty="0" err="1">
                <a:latin typeface="+mn-lt"/>
              </a:rPr>
              <a:t>mauris</a:t>
            </a:r>
            <a:r>
              <a:rPr lang="en-US" dirty="0">
                <a:latin typeface="+mn-lt"/>
              </a:rPr>
              <a:t> id </a:t>
            </a:r>
            <a:r>
              <a:rPr lang="en-US" dirty="0" err="1">
                <a:latin typeface="+mn-lt"/>
              </a:rPr>
              <a:t>rutrum</a:t>
            </a:r>
            <a:r>
              <a:rPr lang="en-US" dirty="0">
                <a:latin typeface="+mn-lt"/>
              </a:rPr>
              <a:t> </a:t>
            </a:r>
            <a:r>
              <a:rPr lang="en-US" dirty="0" err="1">
                <a:latin typeface="+mn-lt"/>
              </a:rPr>
              <a:t>feugiat</a:t>
            </a:r>
            <a:r>
              <a:rPr lang="en-US" dirty="0">
                <a:latin typeface="+mn-lt"/>
              </a:rPr>
              <a:t>.</a:t>
            </a:r>
          </a:p>
          <a:p>
            <a:pPr>
              <a:buClr>
                <a:srgbClr val="511C6C"/>
              </a:buClr>
            </a:pPr>
            <a:r>
              <a:rPr lang="en-US" b="1" dirty="0">
                <a:latin typeface="+mn-lt"/>
                <a:ea typeface="Avenir Next Demi Bold" charset="0"/>
                <a:cs typeface="Avenir Next Demi Bold" charset="0"/>
              </a:rPr>
              <a:t>Or every bullet point can be in demi bold</a:t>
            </a:r>
            <a:r>
              <a:rPr lang="en-US" dirty="0">
                <a:latin typeface="+mn-lt"/>
              </a:rPr>
              <a:t>.</a:t>
            </a:r>
          </a:p>
          <a:p>
            <a:pPr>
              <a:buClr>
                <a:srgbClr val="511C6C"/>
              </a:buClr>
            </a:pPr>
            <a:r>
              <a:rPr lang="en-US" dirty="0" err="1"/>
              <a:t>Nunc</a:t>
            </a:r>
            <a:r>
              <a:rPr lang="en-US" dirty="0"/>
              <a:t> a </a:t>
            </a:r>
            <a:r>
              <a:rPr lang="en-US" dirty="0" err="1"/>
              <a:t>nisl</a:t>
            </a:r>
            <a:r>
              <a:rPr lang="en-US" dirty="0"/>
              <a:t> vitae </a:t>
            </a:r>
            <a:r>
              <a:rPr lang="en-US" b="1" dirty="0" err="1">
                <a:ea typeface="Avenir Next Demi Bold" charset="0"/>
                <a:cs typeface="Avenir Next Demi Bold" charset="0"/>
              </a:rPr>
              <a:t>massa</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a:p>
            <a:pPr>
              <a:buClr>
                <a:srgbClr val="00B2DD"/>
              </a:buClr>
            </a:pPr>
            <a:endParaRPr lang="en-US" dirty="0">
              <a:latin typeface="+mn-lt"/>
            </a:endParaRPr>
          </a:p>
          <a:p>
            <a:pPr>
              <a:buClr>
                <a:srgbClr val="00B2DD"/>
              </a:buClr>
            </a:pPr>
            <a:endParaRPr lang="en-US" dirty="0">
              <a:latin typeface="+mn-lt"/>
            </a:endParaRPr>
          </a:p>
        </p:txBody>
      </p:sp>
      <p:sp>
        <p:nvSpPr>
          <p:cNvPr id="7" name="Text Placeholder 4"/>
          <p:cNvSpPr>
            <a:spLocks noGrp="1"/>
          </p:cNvSpPr>
          <p:nvPr>
            <p:ph type="body" sz="quarter" idx="4294967295"/>
          </p:nvPr>
        </p:nvSpPr>
        <p:spPr>
          <a:xfrm>
            <a:off x="1178989" y="1620934"/>
            <a:ext cx="7164912" cy="507823"/>
          </a:xfrm>
          <a:prstGeom prst="rect">
            <a:avLst/>
          </a:prstGeom>
        </p:spPr>
        <p:txBody>
          <a:bodyPr/>
          <a:lstStyle>
            <a:lvl1pPr marL="0" indent="0">
              <a:buNone/>
              <a:defRPr/>
            </a:lvl1pPr>
          </a:lstStyle>
          <a:p>
            <a:pPr marL="0" indent="0">
              <a:buNone/>
            </a:pPr>
            <a:r>
              <a:rPr lang="en-US" dirty="0">
                <a:solidFill>
                  <a:srgbClr val="511C6C"/>
                </a:solidFill>
                <a:latin typeface="+mn-lt"/>
              </a:rPr>
              <a:t>Page title (more bullet points)</a:t>
            </a:r>
          </a:p>
          <a:p>
            <a:endParaRPr lang="en-US" dirty="0">
              <a:solidFill>
                <a:srgbClr val="00B2DD"/>
              </a:solidFill>
              <a:latin typeface="+mn-lt"/>
            </a:endParaRPr>
          </a:p>
        </p:txBody>
      </p:sp>
    </p:spTree>
    <p:extLst>
      <p:ext uri="{BB962C8B-B14F-4D97-AF65-F5344CB8AC3E}">
        <p14:creationId xmlns:p14="http://schemas.microsoft.com/office/powerpoint/2010/main" val="5894816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527382" y="2420889"/>
            <a:ext cx="8256917" cy="4104456"/>
          </a:xfrm>
          <a:prstGeom prst="rect">
            <a:avLst/>
          </a:prstGeom>
        </p:spPr>
        <p:txBody>
          <a:bodyPr vert="horz"/>
          <a:lstStyle>
            <a:lvl1pPr marL="0" indent="0">
              <a:buNone/>
              <a:defRPr sz="2000"/>
            </a:lvl1pPr>
          </a:lstStyle>
          <a:p>
            <a:pPr lvl="0"/>
            <a:r>
              <a:rPr lang="en-US"/>
              <a:t>Text here….</a:t>
            </a:r>
          </a:p>
        </p:txBody>
      </p:sp>
      <p:sp>
        <p:nvSpPr>
          <p:cNvPr id="8" name="Text Placeholder 2"/>
          <p:cNvSpPr>
            <a:spLocks noGrp="1"/>
          </p:cNvSpPr>
          <p:nvPr>
            <p:ph type="body" sz="quarter" idx="10" hasCustomPrompt="1"/>
          </p:nvPr>
        </p:nvSpPr>
        <p:spPr>
          <a:xfrm>
            <a:off x="527284" y="1556792"/>
            <a:ext cx="8257017"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9" name="Picture Placeholder 5"/>
          <p:cNvSpPr>
            <a:spLocks noGrp="1"/>
          </p:cNvSpPr>
          <p:nvPr>
            <p:ph type="pic" sz="quarter" idx="15" hasCustomPrompt="1"/>
          </p:nvPr>
        </p:nvSpPr>
        <p:spPr>
          <a:xfrm>
            <a:off x="9104298" y="4509121"/>
            <a:ext cx="2656033"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3442820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A2650-A786-E9E6-2D9B-53EECDD31B6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7A432EE-3F17-95A1-FD62-D0A2CB3ED67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E4588D7-498A-9FD5-4161-3C0EEA541082}"/>
              </a:ext>
            </a:extLst>
          </p:cNvPr>
          <p:cNvSpPr>
            <a:spLocks noGrp="1"/>
          </p:cNvSpPr>
          <p:nvPr>
            <p:ph type="dt" sz="half" idx="10"/>
          </p:nvPr>
        </p:nvSpPr>
        <p:spPr/>
        <p:txBody>
          <a:bodyPr/>
          <a:lstStyle/>
          <a:p>
            <a:fld id="{C8890A77-BB4B-408E-8B72-D233CD1ACD3C}" type="datetime1">
              <a:rPr lang="en-GB" smtClean="0"/>
              <a:t>19/02/2025</a:t>
            </a:fld>
            <a:endParaRPr lang="en-GB"/>
          </a:p>
        </p:txBody>
      </p:sp>
      <p:sp>
        <p:nvSpPr>
          <p:cNvPr id="5" name="Footer Placeholder 4">
            <a:extLst>
              <a:ext uri="{FF2B5EF4-FFF2-40B4-BE49-F238E27FC236}">
                <a16:creationId xmlns:a16="http://schemas.microsoft.com/office/drawing/2014/main" id="{51643694-A89C-57F8-B58C-63C7563CD52D}"/>
              </a:ext>
            </a:extLst>
          </p:cNvPr>
          <p:cNvSpPr>
            <a:spLocks noGrp="1"/>
          </p:cNvSpPr>
          <p:nvPr>
            <p:ph type="ftr" sz="quarter" idx="11"/>
          </p:nvPr>
        </p:nvSpPr>
        <p:spPr/>
        <p:txBody>
          <a:bodyPr/>
          <a:lstStyle/>
          <a:p>
            <a:r>
              <a:rPr lang="en-GB"/>
              <a:t>SWEETFeasibilityStudySIVPresentation_VXX_DATE</a:t>
            </a:r>
          </a:p>
        </p:txBody>
      </p:sp>
      <p:sp>
        <p:nvSpPr>
          <p:cNvPr id="6" name="Slide Number Placeholder 5">
            <a:extLst>
              <a:ext uri="{FF2B5EF4-FFF2-40B4-BE49-F238E27FC236}">
                <a16:creationId xmlns:a16="http://schemas.microsoft.com/office/drawing/2014/main" id="{803C5E31-136F-A528-F06C-0B0B6AED1CD3}"/>
              </a:ext>
            </a:extLst>
          </p:cNvPr>
          <p:cNvSpPr>
            <a:spLocks noGrp="1"/>
          </p:cNvSpPr>
          <p:nvPr>
            <p:ph type="sldNum" sz="quarter" idx="12"/>
          </p:nvPr>
        </p:nvSpPr>
        <p:spPr/>
        <p:txBody>
          <a:bodyPr/>
          <a:lstStyle/>
          <a:p>
            <a:fld id="{5818ED78-A993-42BF-A063-62A2693C1728}" type="slidenum">
              <a:rPr lang="en-GB" smtClean="0"/>
              <a:t>‹#›</a:t>
            </a:fld>
            <a:endParaRPr lang="en-GB"/>
          </a:p>
        </p:txBody>
      </p:sp>
    </p:spTree>
    <p:extLst>
      <p:ext uri="{BB962C8B-B14F-4D97-AF65-F5344CB8AC3E}">
        <p14:creationId xmlns:p14="http://schemas.microsoft.com/office/powerpoint/2010/main" val="476742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4A084-3492-CFE0-1D65-D5368C95F47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445CE06-E035-F92C-8FDF-1BDA2E7979D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EA4CD79-6954-F494-1CF6-065A82F68FCA}"/>
              </a:ext>
            </a:extLst>
          </p:cNvPr>
          <p:cNvSpPr>
            <a:spLocks noGrp="1"/>
          </p:cNvSpPr>
          <p:nvPr>
            <p:ph type="dt" sz="half" idx="10"/>
          </p:nvPr>
        </p:nvSpPr>
        <p:spPr/>
        <p:txBody>
          <a:bodyPr/>
          <a:lstStyle/>
          <a:p>
            <a:fld id="{0A38D31B-0042-4FAC-8021-35C32C134D22}" type="datetime1">
              <a:rPr lang="en-GB" smtClean="0"/>
              <a:t>19/02/2025</a:t>
            </a:fld>
            <a:endParaRPr lang="en-GB"/>
          </a:p>
        </p:txBody>
      </p:sp>
      <p:sp>
        <p:nvSpPr>
          <p:cNvPr id="5" name="Footer Placeholder 4">
            <a:extLst>
              <a:ext uri="{FF2B5EF4-FFF2-40B4-BE49-F238E27FC236}">
                <a16:creationId xmlns:a16="http://schemas.microsoft.com/office/drawing/2014/main" id="{DC03A8A2-56DE-9A0C-DAD2-7959EC93FE91}"/>
              </a:ext>
            </a:extLst>
          </p:cNvPr>
          <p:cNvSpPr>
            <a:spLocks noGrp="1"/>
          </p:cNvSpPr>
          <p:nvPr>
            <p:ph type="ftr" sz="quarter" idx="11"/>
          </p:nvPr>
        </p:nvSpPr>
        <p:spPr/>
        <p:txBody>
          <a:bodyPr/>
          <a:lstStyle/>
          <a:p>
            <a:r>
              <a:rPr lang="en-GB"/>
              <a:t>SWEETFeasibilityStudySIVPresentation_VXX_DATE</a:t>
            </a:r>
          </a:p>
        </p:txBody>
      </p:sp>
      <p:sp>
        <p:nvSpPr>
          <p:cNvPr id="6" name="Slide Number Placeholder 5">
            <a:extLst>
              <a:ext uri="{FF2B5EF4-FFF2-40B4-BE49-F238E27FC236}">
                <a16:creationId xmlns:a16="http://schemas.microsoft.com/office/drawing/2014/main" id="{3FFC313C-5385-A7F5-1B83-3DC468433E19}"/>
              </a:ext>
            </a:extLst>
          </p:cNvPr>
          <p:cNvSpPr>
            <a:spLocks noGrp="1"/>
          </p:cNvSpPr>
          <p:nvPr>
            <p:ph type="sldNum" sz="quarter" idx="12"/>
          </p:nvPr>
        </p:nvSpPr>
        <p:spPr/>
        <p:txBody>
          <a:bodyPr/>
          <a:lstStyle/>
          <a:p>
            <a:fld id="{5818ED78-A993-42BF-A063-62A2693C1728}" type="slidenum">
              <a:rPr lang="en-GB" smtClean="0"/>
              <a:t>‹#›</a:t>
            </a:fld>
            <a:endParaRPr lang="en-GB"/>
          </a:p>
        </p:txBody>
      </p:sp>
    </p:spTree>
    <p:extLst>
      <p:ext uri="{BB962C8B-B14F-4D97-AF65-F5344CB8AC3E}">
        <p14:creationId xmlns:p14="http://schemas.microsoft.com/office/powerpoint/2010/main" val="895960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8243B-1FBC-551C-A0A1-F6213083390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3ECA63C-7990-2445-5166-C88667CA2E6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AF437D9-E615-9AC9-0A4E-393F8268EE7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57720BF-9FE5-B605-0CA4-BD59177FCB8E}"/>
              </a:ext>
            </a:extLst>
          </p:cNvPr>
          <p:cNvSpPr>
            <a:spLocks noGrp="1"/>
          </p:cNvSpPr>
          <p:nvPr>
            <p:ph type="dt" sz="half" idx="10"/>
          </p:nvPr>
        </p:nvSpPr>
        <p:spPr/>
        <p:txBody>
          <a:bodyPr/>
          <a:lstStyle/>
          <a:p>
            <a:fld id="{284CF353-7369-4DD5-9458-CAA6EC5412A4}" type="datetime1">
              <a:rPr lang="en-GB" smtClean="0"/>
              <a:t>19/02/2025</a:t>
            </a:fld>
            <a:endParaRPr lang="en-GB"/>
          </a:p>
        </p:txBody>
      </p:sp>
      <p:sp>
        <p:nvSpPr>
          <p:cNvPr id="6" name="Footer Placeholder 5">
            <a:extLst>
              <a:ext uri="{FF2B5EF4-FFF2-40B4-BE49-F238E27FC236}">
                <a16:creationId xmlns:a16="http://schemas.microsoft.com/office/drawing/2014/main" id="{18236C12-86FF-8750-F7A7-6EF054105DF9}"/>
              </a:ext>
            </a:extLst>
          </p:cNvPr>
          <p:cNvSpPr>
            <a:spLocks noGrp="1"/>
          </p:cNvSpPr>
          <p:nvPr>
            <p:ph type="ftr" sz="quarter" idx="11"/>
          </p:nvPr>
        </p:nvSpPr>
        <p:spPr/>
        <p:txBody>
          <a:bodyPr/>
          <a:lstStyle/>
          <a:p>
            <a:r>
              <a:rPr lang="en-GB"/>
              <a:t>SWEETFeasibilityStudySIVPresentation_VXX_DATE</a:t>
            </a:r>
          </a:p>
        </p:txBody>
      </p:sp>
      <p:sp>
        <p:nvSpPr>
          <p:cNvPr id="7" name="Slide Number Placeholder 6">
            <a:extLst>
              <a:ext uri="{FF2B5EF4-FFF2-40B4-BE49-F238E27FC236}">
                <a16:creationId xmlns:a16="http://schemas.microsoft.com/office/drawing/2014/main" id="{898B3D67-1C4A-04D7-9820-07C6D02D95B8}"/>
              </a:ext>
            </a:extLst>
          </p:cNvPr>
          <p:cNvSpPr>
            <a:spLocks noGrp="1"/>
          </p:cNvSpPr>
          <p:nvPr>
            <p:ph type="sldNum" sz="quarter" idx="12"/>
          </p:nvPr>
        </p:nvSpPr>
        <p:spPr/>
        <p:txBody>
          <a:bodyPr/>
          <a:lstStyle/>
          <a:p>
            <a:fld id="{5818ED78-A993-42BF-A063-62A2693C1728}" type="slidenum">
              <a:rPr lang="en-GB" smtClean="0"/>
              <a:t>‹#›</a:t>
            </a:fld>
            <a:endParaRPr lang="en-GB"/>
          </a:p>
        </p:txBody>
      </p:sp>
    </p:spTree>
    <p:extLst>
      <p:ext uri="{BB962C8B-B14F-4D97-AF65-F5344CB8AC3E}">
        <p14:creationId xmlns:p14="http://schemas.microsoft.com/office/powerpoint/2010/main" val="4012077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FA9AA-92B8-8F40-9F3A-57433ED6E43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476EF96-BAA7-EDFF-A23B-90B8F458713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E332315-043A-D123-9CFA-27B007FE9D5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E1366FE-3F49-82FB-6E1C-73F11AE0523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B3A3BD1-DDAB-5F99-04A0-63E4AF2F8D2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BA13B19-873C-E823-FEB0-E18BA1B30B4C}"/>
              </a:ext>
            </a:extLst>
          </p:cNvPr>
          <p:cNvSpPr>
            <a:spLocks noGrp="1"/>
          </p:cNvSpPr>
          <p:nvPr>
            <p:ph type="dt" sz="half" idx="10"/>
          </p:nvPr>
        </p:nvSpPr>
        <p:spPr/>
        <p:txBody>
          <a:bodyPr/>
          <a:lstStyle/>
          <a:p>
            <a:fld id="{6E9BC84F-799E-48A2-BAEA-7B56C950F376}" type="datetime1">
              <a:rPr lang="en-GB" smtClean="0"/>
              <a:t>19/02/2025</a:t>
            </a:fld>
            <a:endParaRPr lang="en-GB"/>
          </a:p>
        </p:txBody>
      </p:sp>
      <p:sp>
        <p:nvSpPr>
          <p:cNvPr id="8" name="Footer Placeholder 7">
            <a:extLst>
              <a:ext uri="{FF2B5EF4-FFF2-40B4-BE49-F238E27FC236}">
                <a16:creationId xmlns:a16="http://schemas.microsoft.com/office/drawing/2014/main" id="{A1D5BCD9-3AB2-D364-C582-94808962E7AB}"/>
              </a:ext>
            </a:extLst>
          </p:cNvPr>
          <p:cNvSpPr>
            <a:spLocks noGrp="1"/>
          </p:cNvSpPr>
          <p:nvPr>
            <p:ph type="ftr" sz="quarter" idx="11"/>
          </p:nvPr>
        </p:nvSpPr>
        <p:spPr/>
        <p:txBody>
          <a:bodyPr/>
          <a:lstStyle/>
          <a:p>
            <a:r>
              <a:rPr lang="en-GB"/>
              <a:t>SWEETFeasibilityStudySIVPresentation_VXX_DATE</a:t>
            </a:r>
          </a:p>
        </p:txBody>
      </p:sp>
      <p:sp>
        <p:nvSpPr>
          <p:cNvPr id="9" name="Slide Number Placeholder 8">
            <a:extLst>
              <a:ext uri="{FF2B5EF4-FFF2-40B4-BE49-F238E27FC236}">
                <a16:creationId xmlns:a16="http://schemas.microsoft.com/office/drawing/2014/main" id="{14EEB150-0DF6-98AB-7779-2C5399583DBB}"/>
              </a:ext>
            </a:extLst>
          </p:cNvPr>
          <p:cNvSpPr>
            <a:spLocks noGrp="1"/>
          </p:cNvSpPr>
          <p:nvPr>
            <p:ph type="sldNum" sz="quarter" idx="12"/>
          </p:nvPr>
        </p:nvSpPr>
        <p:spPr/>
        <p:txBody>
          <a:bodyPr/>
          <a:lstStyle/>
          <a:p>
            <a:fld id="{5818ED78-A993-42BF-A063-62A2693C1728}" type="slidenum">
              <a:rPr lang="en-GB" smtClean="0"/>
              <a:t>‹#›</a:t>
            </a:fld>
            <a:endParaRPr lang="en-GB"/>
          </a:p>
        </p:txBody>
      </p:sp>
    </p:spTree>
    <p:extLst>
      <p:ext uri="{BB962C8B-B14F-4D97-AF65-F5344CB8AC3E}">
        <p14:creationId xmlns:p14="http://schemas.microsoft.com/office/powerpoint/2010/main" val="4117986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5558E-F8DB-F24F-A6BA-8F1CE82EDDB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B90325E-9F6E-961B-86AB-A27CCDD7DC96}"/>
              </a:ext>
            </a:extLst>
          </p:cNvPr>
          <p:cNvSpPr>
            <a:spLocks noGrp="1"/>
          </p:cNvSpPr>
          <p:nvPr>
            <p:ph type="dt" sz="half" idx="10"/>
          </p:nvPr>
        </p:nvSpPr>
        <p:spPr/>
        <p:txBody>
          <a:bodyPr/>
          <a:lstStyle/>
          <a:p>
            <a:fld id="{687358D1-F3C6-4F4E-90A1-1DBE2204A694}" type="datetime1">
              <a:rPr lang="en-GB" smtClean="0"/>
              <a:t>19/02/2025</a:t>
            </a:fld>
            <a:endParaRPr lang="en-GB"/>
          </a:p>
        </p:txBody>
      </p:sp>
      <p:sp>
        <p:nvSpPr>
          <p:cNvPr id="4" name="Footer Placeholder 3">
            <a:extLst>
              <a:ext uri="{FF2B5EF4-FFF2-40B4-BE49-F238E27FC236}">
                <a16:creationId xmlns:a16="http://schemas.microsoft.com/office/drawing/2014/main" id="{1DBA99D9-3396-EA7B-1BC7-A1F2B4B0E6C9}"/>
              </a:ext>
            </a:extLst>
          </p:cNvPr>
          <p:cNvSpPr>
            <a:spLocks noGrp="1"/>
          </p:cNvSpPr>
          <p:nvPr>
            <p:ph type="ftr" sz="quarter" idx="11"/>
          </p:nvPr>
        </p:nvSpPr>
        <p:spPr/>
        <p:txBody>
          <a:bodyPr/>
          <a:lstStyle/>
          <a:p>
            <a:r>
              <a:rPr lang="en-GB"/>
              <a:t>SWEETFeasibilityStudySIVPresentation_VXX_DATE</a:t>
            </a:r>
          </a:p>
        </p:txBody>
      </p:sp>
      <p:sp>
        <p:nvSpPr>
          <p:cNvPr id="5" name="Slide Number Placeholder 4">
            <a:extLst>
              <a:ext uri="{FF2B5EF4-FFF2-40B4-BE49-F238E27FC236}">
                <a16:creationId xmlns:a16="http://schemas.microsoft.com/office/drawing/2014/main" id="{A383505D-4BB3-792B-9A3E-A15593264B33}"/>
              </a:ext>
            </a:extLst>
          </p:cNvPr>
          <p:cNvSpPr>
            <a:spLocks noGrp="1"/>
          </p:cNvSpPr>
          <p:nvPr>
            <p:ph type="sldNum" sz="quarter" idx="12"/>
          </p:nvPr>
        </p:nvSpPr>
        <p:spPr/>
        <p:txBody>
          <a:bodyPr/>
          <a:lstStyle/>
          <a:p>
            <a:fld id="{5818ED78-A993-42BF-A063-62A2693C1728}" type="slidenum">
              <a:rPr lang="en-GB" smtClean="0"/>
              <a:t>‹#›</a:t>
            </a:fld>
            <a:endParaRPr lang="en-GB"/>
          </a:p>
        </p:txBody>
      </p:sp>
    </p:spTree>
    <p:extLst>
      <p:ext uri="{BB962C8B-B14F-4D97-AF65-F5344CB8AC3E}">
        <p14:creationId xmlns:p14="http://schemas.microsoft.com/office/powerpoint/2010/main" val="2474436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9C1175-4117-1207-8337-B0AF19843B5F}"/>
              </a:ext>
            </a:extLst>
          </p:cNvPr>
          <p:cNvSpPr>
            <a:spLocks noGrp="1"/>
          </p:cNvSpPr>
          <p:nvPr>
            <p:ph type="dt" sz="half" idx="10"/>
          </p:nvPr>
        </p:nvSpPr>
        <p:spPr/>
        <p:txBody>
          <a:bodyPr/>
          <a:lstStyle/>
          <a:p>
            <a:fld id="{C1FD5BFC-BD2E-4988-96A1-6227FC5D96D6}" type="datetime1">
              <a:rPr lang="en-GB" smtClean="0"/>
              <a:t>19/02/2025</a:t>
            </a:fld>
            <a:endParaRPr lang="en-GB"/>
          </a:p>
        </p:txBody>
      </p:sp>
      <p:sp>
        <p:nvSpPr>
          <p:cNvPr id="3" name="Footer Placeholder 2">
            <a:extLst>
              <a:ext uri="{FF2B5EF4-FFF2-40B4-BE49-F238E27FC236}">
                <a16:creationId xmlns:a16="http://schemas.microsoft.com/office/drawing/2014/main" id="{B288710D-3AA0-B1D0-E616-CC7E30895040}"/>
              </a:ext>
            </a:extLst>
          </p:cNvPr>
          <p:cNvSpPr>
            <a:spLocks noGrp="1"/>
          </p:cNvSpPr>
          <p:nvPr>
            <p:ph type="ftr" sz="quarter" idx="11"/>
          </p:nvPr>
        </p:nvSpPr>
        <p:spPr/>
        <p:txBody>
          <a:bodyPr/>
          <a:lstStyle/>
          <a:p>
            <a:r>
              <a:rPr lang="en-GB"/>
              <a:t>SWEETFeasibilityStudySIVPresentation_VXX_DATE</a:t>
            </a:r>
          </a:p>
        </p:txBody>
      </p:sp>
      <p:sp>
        <p:nvSpPr>
          <p:cNvPr id="4" name="Slide Number Placeholder 3">
            <a:extLst>
              <a:ext uri="{FF2B5EF4-FFF2-40B4-BE49-F238E27FC236}">
                <a16:creationId xmlns:a16="http://schemas.microsoft.com/office/drawing/2014/main" id="{7106D5BE-7FFF-3BCD-E7CC-4B2DF910BE7C}"/>
              </a:ext>
            </a:extLst>
          </p:cNvPr>
          <p:cNvSpPr>
            <a:spLocks noGrp="1"/>
          </p:cNvSpPr>
          <p:nvPr>
            <p:ph type="sldNum" sz="quarter" idx="12"/>
          </p:nvPr>
        </p:nvSpPr>
        <p:spPr/>
        <p:txBody>
          <a:bodyPr/>
          <a:lstStyle/>
          <a:p>
            <a:fld id="{5818ED78-A993-42BF-A063-62A2693C1728}" type="slidenum">
              <a:rPr lang="en-GB" smtClean="0"/>
              <a:t>‹#›</a:t>
            </a:fld>
            <a:endParaRPr lang="en-GB"/>
          </a:p>
        </p:txBody>
      </p:sp>
    </p:spTree>
    <p:extLst>
      <p:ext uri="{BB962C8B-B14F-4D97-AF65-F5344CB8AC3E}">
        <p14:creationId xmlns:p14="http://schemas.microsoft.com/office/powerpoint/2010/main" val="897097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3DF08-F21B-07C5-C8CA-C786032AC8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D218D6A-01B8-26E9-ECD5-8CBC6BF874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09E6918-F823-996A-529C-6662F38E47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2612A85-98F0-DBB5-02D9-F958114E536A}"/>
              </a:ext>
            </a:extLst>
          </p:cNvPr>
          <p:cNvSpPr>
            <a:spLocks noGrp="1"/>
          </p:cNvSpPr>
          <p:nvPr>
            <p:ph type="dt" sz="half" idx="10"/>
          </p:nvPr>
        </p:nvSpPr>
        <p:spPr/>
        <p:txBody>
          <a:bodyPr/>
          <a:lstStyle/>
          <a:p>
            <a:fld id="{0BC26BA0-6E2D-4B6D-9EC8-B23C35B10575}" type="datetime1">
              <a:rPr lang="en-GB" smtClean="0"/>
              <a:t>19/02/2025</a:t>
            </a:fld>
            <a:endParaRPr lang="en-GB"/>
          </a:p>
        </p:txBody>
      </p:sp>
      <p:sp>
        <p:nvSpPr>
          <p:cNvPr id="6" name="Footer Placeholder 5">
            <a:extLst>
              <a:ext uri="{FF2B5EF4-FFF2-40B4-BE49-F238E27FC236}">
                <a16:creationId xmlns:a16="http://schemas.microsoft.com/office/drawing/2014/main" id="{01645F18-35F1-1B85-D73D-AC02CDE6C4EB}"/>
              </a:ext>
            </a:extLst>
          </p:cNvPr>
          <p:cNvSpPr>
            <a:spLocks noGrp="1"/>
          </p:cNvSpPr>
          <p:nvPr>
            <p:ph type="ftr" sz="quarter" idx="11"/>
          </p:nvPr>
        </p:nvSpPr>
        <p:spPr/>
        <p:txBody>
          <a:bodyPr/>
          <a:lstStyle/>
          <a:p>
            <a:r>
              <a:rPr lang="en-GB"/>
              <a:t>SWEETFeasibilityStudySIVPresentation_VXX_DATE</a:t>
            </a:r>
          </a:p>
        </p:txBody>
      </p:sp>
      <p:sp>
        <p:nvSpPr>
          <p:cNvPr id="7" name="Slide Number Placeholder 6">
            <a:extLst>
              <a:ext uri="{FF2B5EF4-FFF2-40B4-BE49-F238E27FC236}">
                <a16:creationId xmlns:a16="http://schemas.microsoft.com/office/drawing/2014/main" id="{31658638-805D-3C8E-E9CA-4BD28FCE5CA2}"/>
              </a:ext>
            </a:extLst>
          </p:cNvPr>
          <p:cNvSpPr>
            <a:spLocks noGrp="1"/>
          </p:cNvSpPr>
          <p:nvPr>
            <p:ph type="sldNum" sz="quarter" idx="12"/>
          </p:nvPr>
        </p:nvSpPr>
        <p:spPr/>
        <p:txBody>
          <a:bodyPr/>
          <a:lstStyle/>
          <a:p>
            <a:fld id="{5818ED78-A993-42BF-A063-62A2693C1728}" type="slidenum">
              <a:rPr lang="en-GB" smtClean="0"/>
              <a:t>‹#›</a:t>
            </a:fld>
            <a:endParaRPr lang="en-GB"/>
          </a:p>
        </p:txBody>
      </p:sp>
    </p:spTree>
    <p:extLst>
      <p:ext uri="{BB962C8B-B14F-4D97-AF65-F5344CB8AC3E}">
        <p14:creationId xmlns:p14="http://schemas.microsoft.com/office/powerpoint/2010/main" val="3878389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DFE6A-4D28-9D78-5AFC-7141483B26F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E4F1C3A-2C4D-5BDD-FEDE-935E299EC54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a:extLst>
              <a:ext uri="{FF2B5EF4-FFF2-40B4-BE49-F238E27FC236}">
                <a16:creationId xmlns:a16="http://schemas.microsoft.com/office/drawing/2014/main" id="{737D90D2-DBBD-BC6D-5A05-A8619781A1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379714-0BC2-E0D0-D30D-2C50C9705865}"/>
              </a:ext>
            </a:extLst>
          </p:cNvPr>
          <p:cNvSpPr>
            <a:spLocks noGrp="1"/>
          </p:cNvSpPr>
          <p:nvPr>
            <p:ph type="dt" sz="half" idx="10"/>
          </p:nvPr>
        </p:nvSpPr>
        <p:spPr/>
        <p:txBody>
          <a:bodyPr/>
          <a:lstStyle/>
          <a:p>
            <a:fld id="{A42DE82F-A5DE-414A-8AFE-66C6860BCDE8}" type="datetime1">
              <a:rPr lang="en-GB" smtClean="0"/>
              <a:t>19/02/2025</a:t>
            </a:fld>
            <a:endParaRPr lang="en-GB"/>
          </a:p>
        </p:txBody>
      </p:sp>
      <p:sp>
        <p:nvSpPr>
          <p:cNvPr id="6" name="Footer Placeholder 5">
            <a:extLst>
              <a:ext uri="{FF2B5EF4-FFF2-40B4-BE49-F238E27FC236}">
                <a16:creationId xmlns:a16="http://schemas.microsoft.com/office/drawing/2014/main" id="{AB484107-C02A-A500-1747-0C8C29A17EC4}"/>
              </a:ext>
            </a:extLst>
          </p:cNvPr>
          <p:cNvSpPr>
            <a:spLocks noGrp="1"/>
          </p:cNvSpPr>
          <p:nvPr>
            <p:ph type="ftr" sz="quarter" idx="11"/>
          </p:nvPr>
        </p:nvSpPr>
        <p:spPr/>
        <p:txBody>
          <a:bodyPr/>
          <a:lstStyle/>
          <a:p>
            <a:r>
              <a:rPr lang="en-GB"/>
              <a:t>SWEETFeasibilityStudySIVPresentation_VXX_DATE</a:t>
            </a:r>
          </a:p>
        </p:txBody>
      </p:sp>
      <p:sp>
        <p:nvSpPr>
          <p:cNvPr id="7" name="Slide Number Placeholder 6">
            <a:extLst>
              <a:ext uri="{FF2B5EF4-FFF2-40B4-BE49-F238E27FC236}">
                <a16:creationId xmlns:a16="http://schemas.microsoft.com/office/drawing/2014/main" id="{97188042-0764-1847-3C39-E3C3FE0198E3}"/>
              </a:ext>
            </a:extLst>
          </p:cNvPr>
          <p:cNvSpPr>
            <a:spLocks noGrp="1"/>
          </p:cNvSpPr>
          <p:nvPr>
            <p:ph type="sldNum" sz="quarter" idx="12"/>
          </p:nvPr>
        </p:nvSpPr>
        <p:spPr/>
        <p:txBody>
          <a:bodyPr/>
          <a:lstStyle/>
          <a:p>
            <a:fld id="{5818ED78-A993-42BF-A063-62A2693C1728}" type="slidenum">
              <a:rPr lang="en-GB" smtClean="0"/>
              <a:t>‹#›</a:t>
            </a:fld>
            <a:endParaRPr lang="en-GB"/>
          </a:p>
        </p:txBody>
      </p:sp>
    </p:spTree>
    <p:extLst>
      <p:ext uri="{BB962C8B-B14F-4D97-AF65-F5344CB8AC3E}">
        <p14:creationId xmlns:p14="http://schemas.microsoft.com/office/powerpoint/2010/main" val="3894710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E02F78-BBBD-9A04-B7E6-0229152D85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5EC6312-A909-8470-45C7-7E871F91DC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87CC5F0-4CC6-F934-E3DF-F2A49A1774D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7B0A0A-41FC-4BE8-842C-9D20AA4A912A}" type="datetime1">
              <a:rPr lang="en-GB" smtClean="0"/>
              <a:t>19/02/2025</a:t>
            </a:fld>
            <a:endParaRPr lang="en-GB"/>
          </a:p>
        </p:txBody>
      </p:sp>
      <p:sp>
        <p:nvSpPr>
          <p:cNvPr id="5" name="Footer Placeholder 4">
            <a:extLst>
              <a:ext uri="{FF2B5EF4-FFF2-40B4-BE49-F238E27FC236}">
                <a16:creationId xmlns:a16="http://schemas.microsoft.com/office/drawing/2014/main" id="{319D6C41-1919-CE95-6E48-CB846B467C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SWEETFeasibilityStudySIVPresentation_VXX_DATE</a:t>
            </a:r>
          </a:p>
        </p:txBody>
      </p:sp>
      <p:sp>
        <p:nvSpPr>
          <p:cNvPr id="6" name="Slide Number Placeholder 5">
            <a:extLst>
              <a:ext uri="{FF2B5EF4-FFF2-40B4-BE49-F238E27FC236}">
                <a16:creationId xmlns:a16="http://schemas.microsoft.com/office/drawing/2014/main" id="{3511C531-DA81-C4C2-4FEC-CAC44ACDF4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18ED78-A993-42BF-A063-62A2693C1728}" type="slidenum">
              <a:rPr lang="en-GB" smtClean="0"/>
              <a:t>‹#›</a:t>
            </a:fld>
            <a:endParaRPr lang="en-GB"/>
          </a:p>
        </p:txBody>
      </p:sp>
    </p:spTree>
    <p:extLst>
      <p:ext uri="{BB962C8B-B14F-4D97-AF65-F5344CB8AC3E}">
        <p14:creationId xmlns:p14="http://schemas.microsoft.com/office/powerpoint/2010/main" val="1389823765"/>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7" r:id="rId13"/>
    <p:sldLayoutId id="2147483660" r:id="rId14"/>
    <p:sldLayoutId id="2147483661" r:id="rId15"/>
    <p:sldLayoutId id="2147483662" r:id="rId16"/>
    <p:sldLayoutId id="2147483678" r:id="rId17"/>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jpe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6.xml"/><Relationship Id="rId4" Type="http://schemas.openxmlformats.org/officeDocument/2006/relationships/hyperlink" Target="https://welcome.htandme.co.uk/"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6.xml"/><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8.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2.sv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sv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6.sv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sv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8.svg"/><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12.jpeg"/><Relationship Id="rId4" Type="http://schemas.openxmlformats.org/officeDocument/2006/relationships/image" Target="../media/image11.jpe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mailto:SWEET@warwick.ac.uk"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3.svg"/><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6.xml"/><Relationship Id="rId4" Type="http://schemas.openxmlformats.org/officeDocument/2006/relationships/image" Target="../media/image34.jpe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6.xml"/><Relationship Id="rId5" Type="http://schemas.openxmlformats.org/officeDocument/2006/relationships/image" Target="../media/image36.svg"/><Relationship Id="rId4" Type="http://schemas.openxmlformats.org/officeDocument/2006/relationships/image" Target="../media/image35.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7.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9.xml.rels><?xml version="1.0" encoding="UTF-8" standalone="yes"?>
<Relationships xmlns="http://schemas.openxmlformats.org/package/2006/relationships"><Relationship Id="rId3" Type="http://schemas.openxmlformats.org/officeDocument/2006/relationships/hyperlink" Target="https://ctu.warwick.ac.uk/" TargetMode="External"/><Relationship Id="rId2" Type="http://schemas.openxmlformats.org/officeDocument/2006/relationships/notesSlide" Target="../notesSlides/notesSlide24.xml"/><Relationship Id="rId1" Type="http://schemas.openxmlformats.org/officeDocument/2006/relationships/slideLayout" Target="../slideLayouts/slideLayout16.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6.xml"/><Relationship Id="rId5" Type="http://schemas.microsoft.com/office/2007/relationships/hdphoto" Target="../media/hdphoto1.wdp"/><Relationship Id="rId4" Type="http://schemas.openxmlformats.org/officeDocument/2006/relationships/image" Target="../media/image39.pn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16.xml"/><Relationship Id="rId5" Type="http://schemas.openxmlformats.org/officeDocument/2006/relationships/image" Target="../media/image40.png"/><Relationship Id="rId4" Type="http://schemas.openxmlformats.org/officeDocument/2006/relationships/hyperlink" Target="mailto:PROPEL@warwick.ac.uk"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16.xml"/><Relationship Id="rId4" Type="http://schemas.openxmlformats.org/officeDocument/2006/relationships/image" Target="../media/image41.jpeg"/></Relationships>
</file>

<file path=ppt/slides/_rels/slide37.xml.rels><?xml version="1.0" encoding="UTF-8" standalone="yes"?>
<Relationships xmlns="http://schemas.openxmlformats.org/package/2006/relationships"><Relationship Id="rId3" Type="http://schemas.openxmlformats.org/officeDocument/2006/relationships/hyperlink" Target="mailto:PROPEL@warwick.ac.uk" TargetMode="External"/><Relationship Id="rId2" Type="http://schemas.openxmlformats.org/officeDocument/2006/relationships/notesSlide" Target="../notesSlides/notesSlide32.xml"/><Relationship Id="rId1" Type="http://schemas.openxmlformats.org/officeDocument/2006/relationships/slideLayout" Target="../slideLayouts/slideLayout16.xml"/><Relationship Id="rId5" Type="http://schemas.openxmlformats.org/officeDocument/2006/relationships/hyperlink" Target="https://warwick.ac.uk/fac/sci/med/research/ctu/trials/sweet/co-enrolment/" TargetMode="External"/><Relationship Id="rId4"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16.xml"/><Relationship Id="rId5" Type="http://schemas.openxmlformats.org/officeDocument/2006/relationships/image" Target="../media/image18.png"/><Relationship Id="rId4" Type="http://schemas.openxmlformats.org/officeDocument/2006/relationships/hyperlink" Target="mailto:SWEET@warwick.ac.uk"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5.xml"/><Relationship Id="rId1" Type="http://schemas.openxmlformats.org/officeDocument/2006/relationships/slideLayout" Target="../slideLayouts/slideLayout16.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jpeg"/></Relationships>
</file>

<file path=ppt/slides/_rels/slide41.x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notesSlide" Target="../notesSlides/notesSlide36.xml"/><Relationship Id="rId1" Type="http://schemas.openxmlformats.org/officeDocument/2006/relationships/slideLayout" Target="../slideLayouts/slideLayout16.xml"/><Relationship Id="rId4" Type="http://schemas.openxmlformats.org/officeDocument/2006/relationships/image" Target="../media/image3.png"/></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7.xml"/><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3" Type="http://schemas.openxmlformats.org/officeDocument/2006/relationships/hyperlink" Target="https://www.nihr.ac.uk/health-and-care-professionals/training/associate-principal-investigator-scheme.htm" TargetMode="External"/><Relationship Id="rId2" Type="http://schemas.openxmlformats.org/officeDocument/2006/relationships/image" Target="../media/image3.png"/><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3.png"/><Relationship Id="rId1" Type="http://schemas.openxmlformats.org/officeDocument/2006/relationships/slideLayout" Target="../slideLayouts/slideLayout16.xml"/><Relationship Id="rId4" Type="http://schemas.openxmlformats.org/officeDocument/2006/relationships/image" Target="../media/image47.png"/></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6.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8" name="Footer Placeholder 7">
            <a:extLst>
              <a:ext uri="{FF2B5EF4-FFF2-40B4-BE49-F238E27FC236}">
                <a16:creationId xmlns:a16="http://schemas.microsoft.com/office/drawing/2014/main" id="{5E4B7D8E-09A0-3038-C366-9EF1A1950260}"/>
              </a:ext>
            </a:extLst>
          </p:cNvPr>
          <p:cNvSpPr>
            <a:spLocks noGrp="1"/>
          </p:cNvSpPr>
          <p:nvPr>
            <p:ph type="ftr" sz="quarter" idx="11"/>
          </p:nvPr>
        </p:nvSpPr>
        <p:spPr>
          <a:xfrm>
            <a:off x="9585646" y="6509857"/>
            <a:ext cx="2608976" cy="348143"/>
          </a:xfrm>
        </p:spPr>
        <p:txBody>
          <a:bodyPr/>
          <a:lstStyle/>
          <a:p>
            <a:r>
              <a:rPr lang="en-GB" sz="900" dirty="0">
                <a:solidFill>
                  <a:schemeClr val="bg1"/>
                </a:solidFill>
              </a:rPr>
              <a:t>SWEET_SIV Presentation BCN_v3.0_19Feb25</a:t>
            </a:r>
          </a:p>
        </p:txBody>
      </p:sp>
      <p:grpSp>
        <p:nvGrpSpPr>
          <p:cNvPr id="2" name="Group 1">
            <a:extLst>
              <a:ext uri="{FF2B5EF4-FFF2-40B4-BE49-F238E27FC236}">
                <a16:creationId xmlns:a16="http://schemas.microsoft.com/office/drawing/2014/main" id="{EF4030A6-E301-039E-0E04-2DFA370F7E51}"/>
              </a:ext>
            </a:extLst>
          </p:cNvPr>
          <p:cNvGrpSpPr/>
          <p:nvPr/>
        </p:nvGrpSpPr>
        <p:grpSpPr>
          <a:xfrm>
            <a:off x="0" y="-1511"/>
            <a:ext cx="12192000" cy="1487488"/>
            <a:chOff x="0" y="-15388"/>
            <a:chExt cx="12192000" cy="1487488"/>
          </a:xfrm>
        </p:grpSpPr>
        <p:pic>
          <p:nvPicPr>
            <p:cNvPr id="4" name="Picture 3">
              <a:extLst>
                <a:ext uri="{FF2B5EF4-FFF2-40B4-BE49-F238E27FC236}">
                  <a16:creationId xmlns:a16="http://schemas.microsoft.com/office/drawing/2014/main" id="{BE761200-F6FD-4A40-C04F-48C5FE5FE6B7}"/>
                </a:ext>
              </a:extLst>
            </p:cNvPr>
            <p:cNvPicPr>
              <a:picLocks noChangeAspect="1"/>
            </p:cNvPicPr>
            <p:nvPr/>
          </p:nvPicPr>
          <p:blipFill rotWithShape="1">
            <a:blip r:embed="rId4"/>
            <a:srcRect l="57121" t="20034" r="8712" b="67268"/>
            <a:stretch/>
          </p:blipFill>
          <p:spPr>
            <a:xfrm>
              <a:off x="0" y="-15388"/>
              <a:ext cx="12192000" cy="1043710"/>
            </a:xfrm>
            <a:prstGeom prst="rect">
              <a:avLst/>
            </a:prstGeom>
          </p:spPr>
        </p:pic>
        <p:pic>
          <p:nvPicPr>
            <p:cNvPr id="5" name="Picture 4">
              <a:extLst>
                <a:ext uri="{FF2B5EF4-FFF2-40B4-BE49-F238E27FC236}">
                  <a16:creationId xmlns:a16="http://schemas.microsoft.com/office/drawing/2014/main" id="{EA02049F-7020-C446-1808-4E90811673F6}"/>
                </a:ext>
              </a:extLst>
            </p:cNvPr>
            <p:cNvPicPr>
              <a:picLocks noChangeAspect="1"/>
            </p:cNvPicPr>
            <p:nvPr/>
          </p:nvPicPr>
          <p:blipFill rotWithShape="1">
            <a:blip r:embed="rId5"/>
            <a:srcRect l="35492" t="46198" r="58485" b="45529"/>
            <a:stretch/>
          </p:blipFill>
          <p:spPr>
            <a:xfrm>
              <a:off x="9998662" y="954862"/>
              <a:ext cx="1338675" cy="517238"/>
            </a:xfrm>
            <a:prstGeom prst="rect">
              <a:avLst/>
            </a:prstGeom>
          </p:spPr>
        </p:pic>
      </p:grpSp>
      <p:grpSp>
        <p:nvGrpSpPr>
          <p:cNvPr id="16" name="Group 15">
            <a:extLst>
              <a:ext uri="{FF2B5EF4-FFF2-40B4-BE49-F238E27FC236}">
                <a16:creationId xmlns:a16="http://schemas.microsoft.com/office/drawing/2014/main" id="{DB244E8B-AC69-C795-B5C3-8BCAE7E75B2F}"/>
              </a:ext>
            </a:extLst>
          </p:cNvPr>
          <p:cNvGrpSpPr/>
          <p:nvPr/>
        </p:nvGrpSpPr>
        <p:grpSpPr>
          <a:xfrm>
            <a:off x="0" y="-1511"/>
            <a:ext cx="12192000" cy="1487488"/>
            <a:chOff x="0" y="-15388"/>
            <a:chExt cx="12192000" cy="1487488"/>
          </a:xfrm>
        </p:grpSpPr>
        <p:pic>
          <p:nvPicPr>
            <p:cNvPr id="17" name="Picture 16">
              <a:extLst>
                <a:ext uri="{FF2B5EF4-FFF2-40B4-BE49-F238E27FC236}">
                  <a16:creationId xmlns:a16="http://schemas.microsoft.com/office/drawing/2014/main" id="{62D67A06-C7F0-271B-46AB-E4B8D0626F6B}"/>
                </a:ext>
              </a:extLst>
            </p:cNvPr>
            <p:cNvPicPr>
              <a:picLocks noChangeAspect="1"/>
            </p:cNvPicPr>
            <p:nvPr/>
          </p:nvPicPr>
          <p:blipFill rotWithShape="1">
            <a:blip r:embed="rId4"/>
            <a:srcRect l="57121" t="20034" r="8712" b="67268"/>
            <a:stretch/>
          </p:blipFill>
          <p:spPr>
            <a:xfrm>
              <a:off x="0" y="-15388"/>
              <a:ext cx="12192000" cy="1043710"/>
            </a:xfrm>
            <a:prstGeom prst="rect">
              <a:avLst/>
            </a:prstGeom>
          </p:spPr>
        </p:pic>
        <p:pic>
          <p:nvPicPr>
            <p:cNvPr id="18" name="Picture 17">
              <a:extLst>
                <a:ext uri="{FF2B5EF4-FFF2-40B4-BE49-F238E27FC236}">
                  <a16:creationId xmlns:a16="http://schemas.microsoft.com/office/drawing/2014/main" id="{8ACBB731-3634-2EC9-3F17-4B15BC333B4C}"/>
                </a:ext>
              </a:extLst>
            </p:cNvPr>
            <p:cNvPicPr>
              <a:picLocks noChangeAspect="1"/>
            </p:cNvPicPr>
            <p:nvPr/>
          </p:nvPicPr>
          <p:blipFill rotWithShape="1">
            <a:blip r:embed="rId5"/>
            <a:srcRect l="35492" t="46198" r="58485" b="45529"/>
            <a:stretch/>
          </p:blipFill>
          <p:spPr>
            <a:xfrm>
              <a:off x="9998662" y="954862"/>
              <a:ext cx="1338675" cy="517238"/>
            </a:xfrm>
            <a:prstGeom prst="rect">
              <a:avLst/>
            </a:prstGeom>
          </p:spPr>
        </p:pic>
      </p:grpSp>
      <p:pic>
        <p:nvPicPr>
          <p:cNvPr id="19" name="Picture 18" descr="C:\Users\Brookes Hire\AppData\Local\Microsoft\Windows\INetCache\Content.MSO\BEFFCE37.tmp">
            <a:extLst>
              <a:ext uri="{FF2B5EF4-FFF2-40B4-BE49-F238E27FC236}">
                <a16:creationId xmlns:a16="http://schemas.microsoft.com/office/drawing/2014/main" id="{D12D2618-191E-8D3B-C76C-6CA66993E73A}"/>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16507" y="951647"/>
            <a:ext cx="1313815" cy="431800"/>
          </a:xfrm>
          <a:prstGeom prst="rect">
            <a:avLst/>
          </a:prstGeom>
          <a:noFill/>
          <a:ln>
            <a:noFill/>
          </a:ln>
        </p:spPr>
      </p:pic>
      <p:pic>
        <p:nvPicPr>
          <p:cNvPr id="20" name="Picture 19" descr="C:\Users\Brookes Hire\AppData\Local\Microsoft\Windows\INetCache\Content.MSO\EE7EF8F9.tmp">
            <a:extLst>
              <a:ext uri="{FF2B5EF4-FFF2-40B4-BE49-F238E27FC236}">
                <a16:creationId xmlns:a16="http://schemas.microsoft.com/office/drawing/2014/main" id="{068818D4-E2A3-1AC7-5CCD-144BE151F179}"/>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92841" y="923423"/>
            <a:ext cx="1089660" cy="431800"/>
          </a:xfrm>
          <a:prstGeom prst="rect">
            <a:avLst/>
          </a:prstGeom>
          <a:noFill/>
          <a:ln>
            <a:noFill/>
          </a:ln>
        </p:spPr>
      </p:pic>
      <p:pic>
        <p:nvPicPr>
          <p:cNvPr id="21" name="Picture 20" descr="Outputs and branding | NIHR">
            <a:extLst>
              <a:ext uri="{FF2B5EF4-FFF2-40B4-BE49-F238E27FC236}">
                <a16:creationId xmlns:a16="http://schemas.microsoft.com/office/drawing/2014/main" id="{8F8EDF8C-33B2-C5CA-6AE7-61C9FDAA2D7A}"/>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40484" y="934682"/>
            <a:ext cx="2413504" cy="431800"/>
          </a:xfrm>
          <a:prstGeom prst="rect">
            <a:avLst/>
          </a:prstGeom>
          <a:noFill/>
          <a:ln>
            <a:noFill/>
          </a:ln>
        </p:spPr>
      </p:pic>
      <p:pic>
        <p:nvPicPr>
          <p:cNvPr id="22" name="Picture 4" descr="ABS Clinical Fellow (National Audit of Primary Breast Cancer/ Metastatic Breast Cancer)">
            <a:extLst>
              <a:ext uri="{FF2B5EF4-FFF2-40B4-BE49-F238E27FC236}">
                <a16:creationId xmlns:a16="http://schemas.microsoft.com/office/drawing/2014/main" id="{FE9F0ED9-990A-474B-04B7-71137C9B7CA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752041" y="753459"/>
            <a:ext cx="852756" cy="62734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0D51E96C-C83C-D6D6-A11B-8986DA478119}"/>
              </a:ext>
            </a:extLst>
          </p:cNvPr>
          <p:cNvPicPr>
            <a:picLocks noChangeAspect="1"/>
          </p:cNvPicPr>
          <p:nvPr/>
        </p:nvPicPr>
        <p:blipFill rotWithShape="1">
          <a:blip r:embed="rId10"/>
          <a:srcRect t="17739"/>
          <a:stretch/>
        </p:blipFill>
        <p:spPr>
          <a:xfrm>
            <a:off x="4212960" y="1566371"/>
            <a:ext cx="3764174" cy="3094083"/>
          </a:xfrm>
          <a:prstGeom prst="rect">
            <a:avLst/>
          </a:prstGeom>
        </p:spPr>
      </p:pic>
      <p:pic>
        <p:nvPicPr>
          <p:cNvPr id="24" name="Picture 5" descr="Audiology - The Newcastle upon Tyne Hospitals NHS Foundation Trust ...">
            <a:extLst>
              <a:ext uri="{FF2B5EF4-FFF2-40B4-BE49-F238E27FC236}">
                <a16:creationId xmlns:a16="http://schemas.microsoft.com/office/drawing/2014/main" id="{126940A4-21B7-1C8F-7B12-03D726CB046B}"/>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t="6721"/>
          <a:stretch/>
        </p:blipFill>
        <p:spPr bwMode="auto">
          <a:xfrm>
            <a:off x="6545020" y="515725"/>
            <a:ext cx="1844504" cy="1043710"/>
          </a:xfrm>
          <a:prstGeom prst="rect">
            <a:avLst/>
          </a:prstGeom>
          <a:noFill/>
          <a:extLst>
            <a:ext uri="{909E8E84-426E-40DD-AFC4-6F175D3DCCD1}">
              <a14:hiddenFill xmlns:a14="http://schemas.microsoft.com/office/drawing/2010/main">
                <a:solidFill>
                  <a:srgbClr val="FFFFFF"/>
                </a:solidFill>
              </a14:hiddenFill>
            </a:ext>
          </a:extLst>
        </p:spPr>
      </p:pic>
      <p:sp>
        <p:nvSpPr>
          <p:cNvPr id="27" name="Subtitle 2">
            <a:extLst>
              <a:ext uri="{FF2B5EF4-FFF2-40B4-BE49-F238E27FC236}">
                <a16:creationId xmlns:a16="http://schemas.microsoft.com/office/drawing/2014/main" id="{86D012B5-EA99-1BCE-1262-290AD6D77097}"/>
              </a:ext>
            </a:extLst>
          </p:cNvPr>
          <p:cNvSpPr>
            <a:spLocks noGrp="1"/>
          </p:cNvSpPr>
          <p:nvPr>
            <p:ph type="subTitle" idx="1"/>
          </p:nvPr>
        </p:nvSpPr>
        <p:spPr>
          <a:xfrm>
            <a:off x="2238286" y="4078190"/>
            <a:ext cx="7715428" cy="2804137"/>
          </a:xfrm>
        </p:spPr>
        <p:txBody>
          <a:bodyPr>
            <a:normAutofit/>
          </a:bodyPr>
          <a:lstStyle/>
          <a:p>
            <a:r>
              <a:rPr lang="en-GB" sz="2800" b="0" i="0" dirty="0">
                <a:solidFill>
                  <a:schemeClr val="accent2">
                    <a:lumMod val="50000"/>
                  </a:schemeClr>
                </a:solidFill>
                <a:effectLst/>
                <a:latin typeface="Calibri" panose="020F0502020204030204" pitchFamily="34" charset="0"/>
              </a:rPr>
              <a:t>Improving outcomes for women diagnosed with early breast cancer through adherence to adjuvant endocrine therapy</a:t>
            </a:r>
          </a:p>
          <a:p>
            <a:endParaRPr lang="en-GB" sz="2000" dirty="0">
              <a:solidFill>
                <a:schemeClr val="accent2">
                  <a:lumMod val="50000"/>
                </a:schemeClr>
              </a:solidFill>
              <a:latin typeface="Calibri" panose="020F0502020204030204" pitchFamily="34" charset="0"/>
            </a:endParaRPr>
          </a:p>
          <a:p>
            <a:r>
              <a:rPr lang="en-GB" sz="2000" dirty="0">
                <a:solidFill>
                  <a:schemeClr val="accent2">
                    <a:lumMod val="50000"/>
                  </a:schemeClr>
                </a:solidFill>
                <a:latin typeface="Calibri" panose="020F0502020204030204" pitchFamily="34" charset="0"/>
              </a:rPr>
              <a:t>Chief Investigators: Professor Linda Sharp (Newcastle University) &amp; Professor Eila Watson (Oxford Brookes University)</a:t>
            </a:r>
          </a:p>
        </p:txBody>
      </p:sp>
    </p:spTree>
    <p:extLst>
      <p:ext uri="{BB962C8B-B14F-4D97-AF65-F5344CB8AC3E}">
        <p14:creationId xmlns:p14="http://schemas.microsoft.com/office/powerpoint/2010/main" val="1196934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C5DAA5D3-B0E6-D711-7203-BC3E478E1D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773118"/>
            <a:ext cx="12195175" cy="108488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7" name="Content Placeholder 6">
            <a:extLst>
              <a:ext uri="{FF2B5EF4-FFF2-40B4-BE49-F238E27FC236}">
                <a16:creationId xmlns:a16="http://schemas.microsoft.com/office/drawing/2014/main" id="{DFD38F50-501C-D037-F400-A6A75A763415}"/>
              </a:ext>
            </a:extLst>
          </p:cNvPr>
          <p:cNvSpPr>
            <a:spLocks noGrp="1"/>
          </p:cNvSpPr>
          <p:nvPr>
            <p:ph type="body" sz="quarter" idx="4294967295"/>
          </p:nvPr>
        </p:nvSpPr>
        <p:spPr>
          <a:xfrm>
            <a:off x="818771" y="1596229"/>
            <a:ext cx="9821520" cy="4735298"/>
          </a:xfrm>
        </p:spPr>
        <p:txBody>
          <a:bodyPr>
            <a:normAutofit fontScale="92500" lnSpcReduction="20000"/>
          </a:bodyPr>
          <a:lstStyle/>
          <a:p>
            <a:pPr marL="0" indent="0">
              <a:buNone/>
            </a:pPr>
            <a:r>
              <a:rPr lang="en-GB" dirty="0">
                <a:solidFill>
                  <a:schemeClr val="accent3">
                    <a:lumMod val="50000"/>
                  </a:schemeClr>
                </a:solidFill>
              </a:rPr>
              <a:t>Inclusion Criteria: </a:t>
            </a:r>
          </a:p>
          <a:p>
            <a:r>
              <a:rPr lang="en-GB" sz="1800" dirty="0"/>
              <a:t>Aged 18+ </a:t>
            </a:r>
          </a:p>
          <a:p>
            <a:r>
              <a:rPr lang="en-GB" sz="1800" dirty="0"/>
              <a:t>Female </a:t>
            </a:r>
          </a:p>
          <a:p>
            <a:r>
              <a:rPr lang="en-GB" sz="1800" dirty="0"/>
              <a:t>Diagnosis of ER positive invasive breast cancer, stages 1-3 and treated with curative intent </a:t>
            </a:r>
          </a:p>
          <a:p>
            <a:r>
              <a:rPr lang="en-GB" sz="1800" dirty="0"/>
              <a:t>Completed surgery for breast cancer </a:t>
            </a:r>
          </a:p>
          <a:p>
            <a:r>
              <a:rPr lang="en-GB" sz="1800" dirty="0"/>
              <a:t>Within 14 weeks of first oral Adjuvant ET prescription (tamoxifen or aromatase inhibitor) post breast cancer completion surgery</a:t>
            </a:r>
          </a:p>
          <a:p>
            <a:r>
              <a:rPr lang="en-GB" sz="1800" dirty="0"/>
              <a:t>Completed chemotherapy (if applicable) </a:t>
            </a:r>
          </a:p>
          <a:p>
            <a:r>
              <a:rPr lang="en-GB" sz="1800" dirty="0"/>
              <a:t>Able to access the internet</a:t>
            </a:r>
          </a:p>
          <a:p>
            <a:r>
              <a:rPr lang="en-GB" sz="1800" dirty="0"/>
              <a:t>Has access to an email address </a:t>
            </a:r>
          </a:p>
          <a:p>
            <a:r>
              <a:rPr lang="en-GB" sz="1800" dirty="0"/>
              <a:t>Willing to use a support package with a web-based component </a:t>
            </a:r>
          </a:p>
          <a:p>
            <a:pPr marL="457200" lvl="1" indent="0">
              <a:lnSpc>
                <a:spcPct val="120000"/>
              </a:lnSpc>
              <a:spcBef>
                <a:spcPts val="0"/>
              </a:spcBef>
              <a:buNone/>
            </a:pPr>
            <a:r>
              <a:rPr lang="en-GB" sz="1300" i="1" dirty="0"/>
              <a:t>The following women will also be eligible providing they fulfil the above criteria: </a:t>
            </a:r>
          </a:p>
          <a:p>
            <a:pPr lvl="1">
              <a:lnSpc>
                <a:spcPct val="120000"/>
              </a:lnSpc>
              <a:spcBef>
                <a:spcPts val="0"/>
              </a:spcBef>
            </a:pPr>
            <a:r>
              <a:rPr lang="en-GB" sz="1300" i="1" dirty="0"/>
              <a:t>Women undergoing, or planned to receive radiotherapy, </a:t>
            </a:r>
          </a:p>
          <a:p>
            <a:pPr lvl="1">
              <a:lnSpc>
                <a:spcPct val="120000"/>
              </a:lnSpc>
              <a:spcBef>
                <a:spcPts val="0"/>
              </a:spcBef>
            </a:pPr>
            <a:r>
              <a:rPr lang="en-GB" sz="1300" i="1" dirty="0"/>
              <a:t>Women receiving anti-HER2 therapies, </a:t>
            </a:r>
          </a:p>
          <a:p>
            <a:pPr lvl="1">
              <a:lnSpc>
                <a:spcPct val="120000"/>
              </a:lnSpc>
              <a:spcBef>
                <a:spcPts val="0"/>
              </a:spcBef>
            </a:pPr>
            <a:r>
              <a:rPr lang="en-GB" sz="1300" i="1" dirty="0"/>
              <a:t>Women receiving ovarian suppression drugs, </a:t>
            </a:r>
          </a:p>
          <a:p>
            <a:pPr lvl="1">
              <a:lnSpc>
                <a:spcPct val="120000"/>
              </a:lnSpc>
              <a:spcBef>
                <a:spcPts val="0"/>
              </a:spcBef>
            </a:pPr>
            <a:r>
              <a:rPr lang="en-GB" sz="1300" i="1" dirty="0"/>
              <a:t>Women receiving, or planned to receive an adjuvant CDK4/6i (e.g. </a:t>
            </a:r>
            <a:r>
              <a:rPr lang="en-GB" sz="1300" i="1" dirty="0" err="1"/>
              <a:t>abemaciclib</a:t>
            </a:r>
            <a:r>
              <a:rPr lang="en-GB" sz="1300" i="1" dirty="0"/>
              <a:t>) </a:t>
            </a:r>
          </a:p>
          <a:p>
            <a:pPr lvl="1">
              <a:lnSpc>
                <a:spcPct val="120000"/>
              </a:lnSpc>
              <a:spcBef>
                <a:spcPts val="0"/>
              </a:spcBef>
            </a:pPr>
            <a:r>
              <a:rPr lang="en-GB" sz="1300" i="1" dirty="0"/>
              <a:t>Women who received neo-adjuvant ET</a:t>
            </a:r>
          </a:p>
          <a:p>
            <a:pPr lvl="1">
              <a:lnSpc>
                <a:spcPct val="120000"/>
              </a:lnSpc>
              <a:spcBef>
                <a:spcPts val="0"/>
              </a:spcBef>
            </a:pPr>
            <a:r>
              <a:rPr lang="en-GB" sz="1300" i="1" dirty="0"/>
              <a:t>Women who have had a previous primary breast cancer (as long as they did not have AET to treat that first cancer). </a:t>
            </a:r>
          </a:p>
        </p:txBody>
      </p:sp>
      <p:sp>
        <p:nvSpPr>
          <p:cNvPr id="5" name="Title 4">
            <a:extLst>
              <a:ext uri="{FF2B5EF4-FFF2-40B4-BE49-F238E27FC236}">
                <a16:creationId xmlns:a16="http://schemas.microsoft.com/office/drawing/2014/main" id="{1C8FF18C-7E6B-BD4D-B7EB-81F6892851E3}"/>
              </a:ext>
            </a:extLst>
          </p:cNvPr>
          <p:cNvSpPr>
            <a:spLocks noGrp="1"/>
          </p:cNvSpPr>
          <p:nvPr>
            <p:ph type="title" idx="4294967295"/>
          </p:nvPr>
        </p:nvSpPr>
        <p:spPr>
          <a:xfrm>
            <a:off x="471731" y="460157"/>
            <a:ext cx="10515600" cy="1325563"/>
          </a:xfrm>
        </p:spPr>
        <p:txBody>
          <a:bodyPr>
            <a:normAutofit/>
          </a:bodyPr>
          <a:lstStyle/>
          <a:p>
            <a:r>
              <a:rPr lang="en-GB" sz="4000" dirty="0">
                <a:solidFill>
                  <a:schemeClr val="accent3">
                    <a:lumMod val="50000"/>
                  </a:schemeClr>
                </a:solidFill>
                <a:latin typeface="+mn-lt"/>
              </a:rPr>
              <a:t>Inclusion &amp; Exclusion Criteria</a:t>
            </a:r>
          </a:p>
        </p:txBody>
      </p:sp>
    </p:spTree>
    <p:extLst>
      <p:ext uri="{BB962C8B-B14F-4D97-AF65-F5344CB8AC3E}">
        <p14:creationId xmlns:p14="http://schemas.microsoft.com/office/powerpoint/2010/main" val="14710863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DFD38F50-501C-D037-F400-A6A75A763415}"/>
              </a:ext>
            </a:extLst>
          </p:cNvPr>
          <p:cNvSpPr>
            <a:spLocks noGrp="1"/>
          </p:cNvSpPr>
          <p:nvPr>
            <p:ph type="body" sz="quarter" idx="4294967295"/>
          </p:nvPr>
        </p:nvSpPr>
        <p:spPr>
          <a:xfrm>
            <a:off x="985026" y="1894465"/>
            <a:ext cx="10777483" cy="3665541"/>
          </a:xfrm>
        </p:spPr>
        <p:txBody>
          <a:bodyPr>
            <a:normAutofit/>
          </a:bodyPr>
          <a:lstStyle/>
          <a:p>
            <a:pPr marL="0" indent="0">
              <a:buNone/>
            </a:pPr>
            <a:r>
              <a:rPr lang="en-GB" dirty="0">
                <a:solidFill>
                  <a:schemeClr val="accent3">
                    <a:lumMod val="50000"/>
                  </a:schemeClr>
                </a:solidFill>
              </a:rPr>
              <a:t>Exclusion criteria</a:t>
            </a:r>
          </a:p>
          <a:p>
            <a:r>
              <a:rPr lang="en-GB" sz="2400" dirty="0"/>
              <a:t>Male </a:t>
            </a:r>
          </a:p>
          <a:p>
            <a:r>
              <a:rPr lang="en-GB" sz="2400" dirty="0"/>
              <a:t>Evidence of metastatic disease i.e. stage 4 disease (M1 regardless of T and N status) </a:t>
            </a:r>
          </a:p>
          <a:p>
            <a:r>
              <a:rPr lang="en-GB" sz="2400" dirty="0"/>
              <a:t>Previous AET for another previous breast cancer </a:t>
            </a:r>
          </a:p>
          <a:p>
            <a:r>
              <a:rPr lang="en-GB" sz="2400" dirty="0"/>
              <a:t>Have cognitive impairment sufficient to preclude participation, as judged by the clinical team </a:t>
            </a:r>
          </a:p>
          <a:p>
            <a:r>
              <a:rPr lang="en-GB" sz="2400" dirty="0"/>
              <a:t>Unable</a:t>
            </a:r>
            <a:r>
              <a:rPr lang="en-GB" sz="2400" dirty="0">
                <a:solidFill>
                  <a:srgbClr val="FF0000"/>
                </a:solidFill>
              </a:rPr>
              <a:t> </a:t>
            </a:r>
            <a:r>
              <a:rPr lang="en-GB" sz="2400" dirty="0"/>
              <a:t>to read and understand English</a:t>
            </a:r>
            <a:endParaRPr lang="en-GB" sz="3600" dirty="0"/>
          </a:p>
        </p:txBody>
      </p:sp>
      <p:sp>
        <p:nvSpPr>
          <p:cNvPr id="5" name="Title 4">
            <a:extLst>
              <a:ext uri="{FF2B5EF4-FFF2-40B4-BE49-F238E27FC236}">
                <a16:creationId xmlns:a16="http://schemas.microsoft.com/office/drawing/2014/main" id="{1C8FF18C-7E6B-BD4D-B7EB-81F6892851E3}"/>
              </a:ext>
            </a:extLst>
          </p:cNvPr>
          <p:cNvSpPr>
            <a:spLocks noGrp="1"/>
          </p:cNvSpPr>
          <p:nvPr>
            <p:ph type="title" idx="4294967295"/>
          </p:nvPr>
        </p:nvSpPr>
        <p:spPr>
          <a:xfrm>
            <a:off x="566003" y="568902"/>
            <a:ext cx="10515600" cy="1325563"/>
          </a:xfrm>
        </p:spPr>
        <p:txBody>
          <a:bodyPr>
            <a:normAutofit/>
          </a:bodyPr>
          <a:lstStyle/>
          <a:p>
            <a:r>
              <a:rPr lang="en-GB" sz="4000" dirty="0">
                <a:solidFill>
                  <a:schemeClr val="accent3">
                    <a:lumMod val="50000"/>
                  </a:schemeClr>
                </a:solidFill>
                <a:latin typeface="+mn-lt"/>
              </a:rPr>
              <a:t>Inclusion &amp; Exclusion Criteria</a:t>
            </a:r>
          </a:p>
        </p:txBody>
      </p:sp>
      <p:pic>
        <p:nvPicPr>
          <p:cNvPr id="2" name="Picture 3">
            <a:extLst>
              <a:ext uri="{FF2B5EF4-FFF2-40B4-BE49-F238E27FC236}">
                <a16:creationId xmlns:a16="http://schemas.microsoft.com/office/drawing/2014/main" id="{448E5B91-9C40-4893-44FC-9D8C0FE732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773118"/>
            <a:ext cx="12195175" cy="108488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19513994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A40EEAE9-0DB0-6AE5-44A9-F4387B36E64C}"/>
              </a:ext>
            </a:extLst>
          </p:cNvPr>
          <p:cNvSpPr>
            <a:spLocks noGrp="1"/>
          </p:cNvSpPr>
          <p:nvPr>
            <p:ph type="body" sz="quarter" idx="4294967295"/>
          </p:nvPr>
        </p:nvSpPr>
        <p:spPr>
          <a:xfrm>
            <a:off x="671644" y="2199550"/>
            <a:ext cx="10675229" cy="3665541"/>
          </a:xfrm>
        </p:spPr>
        <p:txBody>
          <a:bodyPr vert="horz" lIns="91440" tIns="45720" rIns="91440" bIns="45720" rtlCol="0" anchor="t">
            <a:normAutofit/>
          </a:bodyPr>
          <a:lstStyle/>
          <a:p>
            <a:pPr marL="0" indent="0">
              <a:buNone/>
            </a:pPr>
            <a:r>
              <a:rPr lang="en-GB" dirty="0"/>
              <a:t>Participants randomised to usual care alone will continue to access AET as per institutional guidelines and will continue to be followed up (either at site or through their GP) as per institutional guidelines and follow up processes.</a:t>
            </a:r>
          </a:p>
        </p:txBody>
      </p:sp>
      <p:sp>
        <p:nvSpPr>
          <p:cNvPr id="5" name="Title 4">
            <a:extLst>
              <a:ext uri="{FF2B5EF4-FFF2-40B4-BE49-F238E27FC236}">
                <a16:creationId xmlns:a16="http://schemas.microsoft.com/office/drawing/2014/main" id="{1C8FF18C-7E6B-BD4D-B7EB-81F6892851E3}"/>
              </a:ext>
            </a:extLst>
          </p:cNvPr>
          <p:cNvSpPr>
            <a:spLocks noGrp="1"/>
          </p:cNvSpPr>
          <p:nvPr>
            <p:ph type="title" idx="4294967295"/>
          </p:nvPr>
        </p:nvSpPr>
        <p:spPr>
          <a:xfrm>
            <a:off x="671644" y="567917"/>
            <a:ext cx="10515600" cy="1325562"/>
          </a:xfrm>
        </p:spPr>
        <p:txBody>
          <a:bodyPr>
            <a:normAutofit/>
          </a:bodyPr>
          <a:lstStyle/>
          <a:p>
            <a:r>
              <a:rPr lang="en-GB" sz="4000" dirty="0">
                <a:solidFill>
                  <a:schemeClr val="accent3">
                    <a:lumMod val="50000"/>
                  </a:schemeClr>
                </a:solidFill>
                <a:latin typeface="+mn-lt"/>
              </a:rPr>
              <a:t>Usual Care Alone</a:t>
            </a:r>
          </a:p>
        </p:txBody>
      </p:sp>
      <p:pic>
        <p:nvPicPr>
          <p:cNvPr id="2" name="Picture 3">
            <a:extLst>
              <a:ext uri="{FF2B5EF4-FFF2-40B4-BE49-F238E27FC236}">
                <a16:creationId xmlns:a16="http://schemas.microsoft.com/office/drawing/2014/main" id="{58EF3372-F7AA-72CE-4F86-1014DA2F0D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3787464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6B4D747-E1F4-7E48-6EA7-8985C6A2924B}"/>
              </a:ext>
            </a:extLst>
          </p:cNvPr>
          <p:cNvSpPr>
            <a:spLocks noGrp="1"/>
          </p:cNvSpPr>
          <p:nvPr>
            <p:ph type="body" sz="quarter" idx="4294967295"/>
          </p:nvPr>
        </p:nvSpPr>
        <p:spPr>
          <a:xfrm>
            <a:off x="395521" y="1413241"/>
            <a:ext cx="9165950" cy="887257"/>
          </a:xfrm>
        </p:spPr>
        <p:txBody>
          <a:bodyPr vert="horz" lIns="91440" tIns="45720" rIns="91440" bIns="45720" rtlCol="0" anchor="t">
            <a:normAutofit/>
          </a:bodyPr>
          <a:lstStyle/>
          <a:p>
            <a:pPr marL="0" indent="0">
              <a:lnSpc>
                <a:spcPct val="100000"/>
              </a:lnSpc>
              <a:spcBef>
                <a:spcPts val="0"/>
              </a:spcBef>
              <a:buNone/>
            </a:pPr>
            <a:r>
              <a:rPr lang="en-GB" sz="2400" dirty="0"/>
              <a:t>Early stages of the SWEET research programme have developed the </a:t>
            </a:r>
            <a:r>
              <a:rPr lang="en-GB" sz="2400" b="1" dirty="0"/>
              <a:t>HT&amp;Me support package </a:t>
            </a:r>
            <a:r>
              <a:rPr lang="en-GB" sz="2400" dirty="0"/>
              <a:t>which</a:t>
            </a:r>
            <a:r>
              <a:rPr lang="en-GB" sz="2400" b="1" dirty="0"/>
              <a:t> </a:t>
            </a:r>
            <a:r>
              <a:rPr lang="en-GB" sz="2400" dirty="0"/>
              <a:t>involves:</a:t>
            </a:r>
            <a:endParaRPr lang="en-GB" sz="2400" dirty="0">
              <a:cs typeface="Calibri"/>
            </a:endParaRPr>
          </a:p>
          <a:p>
            <a:pPr marL="0" indent="0">
              <a:buNone/>
            </a:pPr>
            <a:endParaRPr lang="en-GB" sz="2400" dirty="0"/>
          </a:p>
        </p:txBody>
      </p:sp>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209550" y="246808"/>
            <a:ext cx="10515600" cy="1325562"/>
          </a:xfrm>
        </p:spPr>
        <p:txBody>
          <a:bodyPr>
            <a:normAutofit/>
          </a:bodyPr>
          <a:lstStyle/>
          <a:p>
            <a:r>
              <a:rPr lang="en-GB" sz="4000" dirty="0">
                <a:solidFill>
                  <a:schemeClr val="accent3">
                    <a:lumMod val="50000"/>
                  </a:schemeClr>
                </a:solidFill>
                <a:latin typeface="+mn-lt"/>
              </a:rPr>
              <a:t>Intervention- HT&amp;Me Support Package</a:t>
            </a:r>
          </a:p>
        </p:txBody>
      </p:sp>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668780"/>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12" name="Rectangle: Rounded Corners 11">
            <a:extLst>
              <a:ext uri="{FF2B5EF4-FFF2-40B4-BE49-F238E27FC236}">
                <a16:creationId xmlns:a16="http://schemas.microsoft.com/office/drawing/2014/main" id="{DCB48F2F-0E10-973E-21F0-B9A705C18C1E}"/>
              </a:ext>
            </a:extLst>
          </p:cNvPr>
          <p:cNvSpPr/>
          <p:nvPr/>
        </p:nvSpPr>
        <p:spPr>
          <a:xfrm>
            <a:off x="395521" y="3834791"/>
            <a:ext cx="1765608" cy="2518978"/>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500" b="1" dirty="0">
              <a:solidFill>
                <a:schemeClr val="tx1"/>
              </a:solidFill>
              <a:cs typeface="Calibri"/>
            </a:endParaRPr>
          </a:p>
          <a:p>
            <a:pPr algn="ctr"/>
            <a:r>
              <a:rPr lang="en-US" sz="1500" b="1" dirty="0">
                <a:solidFill>
                  <a:schemeClr val="tx1"/>
                </a:solidFill>
                <a:cs typeface="Calibri"/>
              </a:rPr>
              <a:t>Clear description of:</a:t>
            </a:r>
            <a:endParaRPr lang="en-US" sz="1500" b="1" dirty="0">
              <a:solidFill>
                <a:schemeClr val="tx1"/>
              </a:solidFill>
              <a:ea typeface="Calibri"/>
              <a:cs typeface="Calibri"/>
            </a:endParaRPr>
          </a:p>
          <a:p>
            <a:pPr algn="ctr"/>
            <a:r>
              <a:rPr lang="en-US" sz="1500" b="1" dirty="0">
                <a:solidFill>
                  <a:schemeClr val="tx1"/>
                </a:solidFill>
                <a:cs typeface="Calibri"/>
              </a:rPr>
              <a:t>-How AET works</a:t>
            </a:r>
            <a:endParaRPr lang="en-US" sz="1500" b="1" dirty="0">
              <a:solidFill>
                <a:schemeClr val="tx1"/>
              </a:solidFill>
              <a:ea typeface="Calibri"/>
              <a:cs typeface="Calibri"/>
            </a:endParaRPr>
          </a:p>
          <a:p>
            <a:pPr algn="ctr"/>
            <a:r>
              <a:rPr lang="en-US" sz="1500" b="1" dirty="0">
                <a:solidFill>
                  <a:schemeClr val="tx1"/>
                </a:solidFill>
                <a:cs typeface="Calibri"/>
              </a:rPr>
              <a:t>-Why it's important</a:t>
            </a:r>
            <a:endParaRPr lang="en-US" sz="1500" b="1" dirty="0">
              <a:solidFill>
                <a:schemeClr val="tx1"/>
              </a:solidFill>
              <a:ea typeface="Calibri"/>
              <a:cs typeface="Calibri"/>
            </a:endParaRPr>
          </a:p>
          <a:p>
            <a:pPr algn="ctr"/>
            <a:r>
              <a:rPr lang="en-US" sz="1500" b="1" dirty="0">
                <a:solidFill>
                  <a:schemeClr val="tx1"/>
                </a:solidFill>
                <a:cs typeface="Calibri"/>
              </a:rPr>
              <a:t>-How to manage side effects. </a:t>
            </a:r>
            <a:r>
              <a:rPr lang="en-GB" sz="14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https://welcome.htandme.co.uk/</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gn="ctr"/>
            <a:endParaRPr lang="en-US" sz="1600" b="1" dirty="0">
              <a:solidFill>
                <a:schemeClr val="tx1"/>
              </a:solidFill>
              <a:ea typeface="Calibri"/>
              <a:cs typeface="Calibri"/>
            </a:endParaRPr>
          </a:p>
        </p:txBody>
      </p:sp>
      <p:sp>
        <p:nvSpPr>
          <p:cNvPr id="13" name="Rectangle: Rounded Corners 12">
            <a:extLst>
              <a:ext uri="{FF2B5EF4-FFF2-40B4-BE49-F238E27FC236}">
                <a16:creationId xmlns:a16="http://schemas.microsoft.com/office/drawing/2014/main" id="{B3FE817F-DF06-09AB-A394-00192DAFF523}"/>
              </a:ext>
            </a:extLst>
          </p:cNvPr>
          <p:cNvSpPr/>
          <p:nvPr/>
        </p:nvSpPr>
        <p:spPr>
          <a:xfrm>
            <a:off x="2811446" y="3834791"/>
            <a:ext cx="1765608" cy="2518978"/>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b="1" dirty="0">
                <a:solidFill>
                  <a:schemeClr val="tx1"/>
                </a:solidFill>
                <a:cs typeface="Calibri"/>
              </a:rPr>
              <a:t>-</a:t>
            </a:r>
            <a:r>
              <a:rPr lang="en-US" sz="1400" b="1" dirty="0">
                <a:solidFill>
                  <a:schemeClr val="tx1"/>
                </a:solidFill>
                <a:cs typeface="Calibri"/>
              </a:rPr>
              <a:t>Ensure understanding of AET</a:t>
            </a:r>
            <a:endParaRPr lang="en-US" b="1" dirty="0">
              <a:solidFill>
                <a:schemeClr val="tx1"/>
              </a:solidFill>
              <a:cs typeface="Calibri"/>
            </a:endParaRPr>
          </a:p>
          <a:p>
            <a:pPr algn="ctr"/>
            <a:r>
              <a:rPr lang="en-US" sz="1600" b="1" dirty="0">
                <a:solidFill>
                  <a:schemeClr val="tx1"/>
                </a:solidFill>
                <a:cs typeface="Calibri"/>
              </a:rPr>
              <a:t>-</a:t>
            </a:r>
            <a:r>
              <a:rPr lang="en-US" sz="1400" b="1" dirty="0">
                <a:solidFill>
                  <a:schemeClr val="tx1"/>
                </a:solidFill>
                <a:cs typeface="Calibri"/>
              </a:rPr>
              <a:t>Motivate to take regularly and long term</a:t>
            </a:r>
          </a:p>
          <a:p>
            <a:pPr algn="ctr"/>
            <a:r>
              <a:rPr lang="en-US" sz="1600" b="1" dirty="0">
                <a:solidFill>
                  <a:schemeClr val="tx1"/>
                </a:solidFill>
                <a:cs typeface="Calibri"/>
              </a:rPr>
              <a:t>-</a:t>
            </a:r>
            <a:r>
              <a:rPr lang="en-US" sz="1400" b="1" dirty="0">
                <a:solidFill>
                  <a:schemeClr val="tx1"/>
                </a:solidFill>
                <a:cs typeface="Calibri"/>
              </a:rPr>
              <a:t>Address any concerns</a:t>
            </a:r>
          </a:p>
          <a:p>
            <a:pPr algn="ctr"/>
            <a:r>
              <a:rPr lang="en-US" sz="1600" b="1" dirty="0">
                <a:solidFill>
                  <a:schemeClr val="tx1"/>
                </a:solidFill>
                <a:cs typeface="Calibri"/>
              </a:rPr>
              <a:t>-</a:t>
            </a:r>
            <a:r>
              <a:rPr lang="en-US" sz="1400" b="1" dirty="0">
                <a:solidFill>
                  <a:schemeClr val="tx1"/>
                </a:solidFill>
                <a:cs typeface="Calibri"/>
              </a:rPr>
              <a:t>Introduce &amp; register onto website</a:t>
            </a:r>
          </a:p>
        </p:txBody>
      </p:sp>
      <p:sp>
        <p:nvSpPr>
          <p:cNvPr id="14" name="Rectangle: Rounded Corners 13">
            <a:extLst>
              <a:ext uri="{FF2B5EF4-FFF2-40B4-BE49-F238E27FC236}">
                <a16:creationId xmlns:a16="http://schemas.microsoft.com/office/drawing/2014/main" id="{7322B82E-7BA0-0D90-79DD-DD9535471958}"/>
              </a:ext>
            </a:extLst>
          </p:cNvPr>
          <p:cNvSpPr/>
          <p:nvPr/>
        </p:nvSpPr>
        <p:spPr>
          <a:xfrm>
            <a:off x="5367084" y="3831753"/>
            <a:ext cx="1765608" cy="2518978"/>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dirty="0">
                <a:solidFill>
                  <a:schemeClr val="tx1"/>
                </a:solidFill>
                <a:cs typeface="Calibri"/>
              </a:rPr>
              <a:t>-</a:t>
            </a:r>
            <a:r>
              <a:rPr lang="en-US" sz="1600" b="1" dirty="0" err="1">
                <a:solidFill>
                  <a:schemeClr val="tx1"/>
                </a:solidFill>
                <a:cs typeface="Calibri"/>
              </a:rPr>
              <a:t>Personalised</a:t>
            </a:r>
            <a:r>
              <a:rPr lang="en-US" sz="1600" b="1" dirty="0">
                <a:solidFill>
                  <a:schemeClr val="tx1"/>
                </a:solidFill>
                <a:cs typeface="Calibri"/>
              </a:rPr>
              <a:t> information</a:t>
            </a:r>
          </a:p>
          <a:p>
            <a:pPr algn="ctr"/>
            <a:r>
              <a:rPr lang="en-US" b="1" dirty="0">
                <a:solidFill>
                  <a:schemeClr val="tx1"/>
                </a:solidFill>
                <a:cs typeface="Calibri"/>
              </a:rPr>
              <a:t>-</a:t>
            </a:r>
            <a:r>
              <a:rPr lang="en-US" sz="1600" b="1" dirty="0">
                <a:solidFill>
                  <a:schemeClr val="tx1"/>
                </a:solidFill>
                <a:cs typeface="Calibri"/>
              </a:rPr>
              <a:t>Coping strategies and behavior change techniques</a:t>
            </a:r>
          </a:p>
          <a:p>
            <a:pPr algn="ctr"/>
            <a:r>
              <a:rPr lang="en-US" b="1" dirty="0">
                <a:solidFill>
                  <a:schemeClr val="tx1"/>
                </a:solidFill>
                <a:cs typeface="Calibri"/>
              </a:rPr>
              <a:t>-</a:t>
            </a:r>
            <a:r>
              <a:rPr lang="en-US" sz="1600" b="1" dirty="0">
                <a:solidFill>
                  <a:schemeClr val="tx1"/>
                </a:solidFill>
                <a:cs typeface="Calibri"/>
              </a:rPr>
              <a:t>Support</a:t>
            </a:r>
          </a:p>
        </p:txBody>
      </p:sp>
      <p:sp>
        <p:nvSpPr>
          <p:cNvPr id="15" name="Rectangle: Rounded Corners 14">
            <a:extLst>
              <a:ext uri="{FF2B5EF4-FFF2-40B4-BE49-F238E27FC236}">
                <a16:creationId xmlns:a16="http://schemas.microsoft.com/office/drawing/2014/main" id="{0AD6C6F0-7CFB-A12C-5358-AE889B7B343D}"/>
              </a:ext>
            </a:extLst>
          </p:cNvPr>
          <p:cNvSpPr/>
          <p:nvPr/>
        </p:nvSpPr>
        <p:spPr>
          <a:xfrm>
            <a:off x="7737854" y="3831753"/>
            <a:ext cx="1765608" cy="2518978"/>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b="1" dirty="0">
              <a:solidFill>
                <a:schemeClr val="tx1"/>
              </a:solidFill>
              <a:cs typeface="Calibri"/>
            </a:endParaRPr>
          </a:p>
          <a:p>
            <a:pPr algn="ctr"/>
            <a:r>
              <a:rPr lang="en-US" b="1" dirty="0">
                <a:solidFill>
                  <a:schemeClr val="tx1"/>
                </a:solidFill>
                <a:cs typeface="Calibri"/>
              </a:rPr>
              <a:t>-</a:t>
            </a:r>
            <a:r>
              <a:rPr lang="en-US" sz="1600" b="1" dirty="0">
                <a:solidFill>
                  <a:schemeClr val="tx1"/>
                </a:solidFill>
                <a:cs typeface="Calibri"/>
              </a:rPr>
              <a:t>Reinforce the importance of taking AET</a:t>
            </a:r>
            <a:endParaRPr lang="en-US" b="1" dirty="0">
              <a:solidFill>
                <a:schemeClr val="tx1"/>
              </a:solidFill>
              <a:cs typeface="Calibri"/>
            </a:endParaRPr>
          </a:p>
          <a:p>
            <a:pPr algn="ctr"/>
            <a:r>
              <a:rPr lang="en-US" b="1" dirty="0">
                <a:solidFill>
                  <a:schemeClr val="tx1"/>
                </a:solidFill>
                <a:cs typeface="Calibri"/>
              </a:rPr>
              <a:t>-</a:t>
            </a:r>
            <a:r>
              <a:rPr lang="en-US" sz="1600" b="1" dirty="0">
                <a:solidFill>
                  <a:schemeClr val="tx1"/>
                </a:solidFill>
                <a:cs typeface="Calibri"/>
              </a:rPr>
              <a:t>Address emerging concerns or problems</a:t>
            </a:r>
          </a:p>
          <a:p>
            <a:pPr algn="ctr"/>
            <a:endParaRPr lang="en-US" dirty="0">
              <a:cs typeface="Calibri"/>
            </a:endParaRPr>
          </a:p>
        </p:txBody>
      </p:sp>
      <p:sp>
        <p:nvSpPr>
          <p:cNvPr id="16" name="Rectangle: Rounded Corners 15">
            <a:extLst>
              <a:ext uri="{FF2B5EF4-FFF2-40B4-BE49-F238E27FC236}">
                <a16:creationId xmlns:a16="http://schemas.microsoft.com/office/drawing/2014/main" id="{20290A78-7832-2E12-41C0-B86683FEB6B7}"/>
              </a:ext>
            </a:extLst>
          </p:cNvPr>
          <p:cNvSpPr/>
          <p:nvPr/>
        </p:nvSpPr>
        <p:spPr>
          <a:xfrm>
            <a:off x="10056959" y="3831753"/>
            <a:ext cx="1765608" cy="2518978"/>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b="1" dirty="0">
                <a:solidFill>
                  <a:schemeClr val="tx1"/>
                </a:solidFill>
                <a:cs typeface="Calibri"/>
              </a:rPr>
              <a:t>-</a:t>
            </a:r>
            <a:r>
              <a:rPr lang="en-US" b="1" dirty="0">
                <a:solidFill>
                  <a:schemeClr val="tx1"/>
                </a:solidFill>
                <a:cs typeface="Calibri"/>
              </a:rPr>
              <a:t>Motivational reminders</a:t>
            </a:r>
          </a:p>
          <a:p>
            <a:pPr algn="ctr"/>
            <a:r>
              <a:rPr lang="en-US" sz="2000" b="1" dirty="0">
                <a:solidFill>
                  <a:schemeClr val="tx1"/>
                </a:solidFill>
                <a:cs typeface="Calibri"/>
              </a:rPr>
              <a:t>-</a:t>
            </a:r>
            <a:r>
              <a:rPr lang="en-US" b="1" dirty="0">
                <a:solidFill>
                  <a:schemeClr val="tx1"/>
                </a:solidFill>
                <a:cs typeface="Calibri"/>
              </a:rPr>
              <a:t>Nudges to website</a:t>
            </a:r>
          </a:p>
        </p:txBody>
      </p:sp>
      <p:sp>
        <p:nvSpPr>
          <p:cNvPr id="22" name="Rounded Rectangle 5">
            <a:extLst>
              <a:ext uri="{FF2B5EF4-FFF2-40B4-BE49-F238E27FC236}">
                <a16:creationId xmlns:a16="http://schemas.microsoft.com/office/drawing/2014/main" id="{4D578D9C-0672-9159-9F1C-B10E62477541}"/>
              </a:ext>
            </a:extLst>
          </p:cNvPr>
          <p:cNvSpPr/>
          <p:nvPr/>
        </p:nvSpPr>
        <p:spPr>
          <a:xfrm>
            <a:off x="2765751" y="2388394"/>
            <a:ext cx="2015042" cy="1259607"/>
          </a:xfrm>
          <a:prstGeom prst="roundRect">
            <a:avLst/>
          </a:prstGeom>
          <a:solidFill>
            <a:srgbClr val="B3B3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733" b="0" i="0" u="none" strike="noStrike" kern="1200" cap="none" spc="0" normalizeH="0" baseline="0" noProof="0" dirty="0">
              <a:ln>
                <a:noFill/>
              </a:ln>
              <a:solidFill>
                <a:schemeClr val="bg1"/>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733"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Tailored consultation with BCN nurse</a:t>
            </a:r>
            <a:endParaRPr kumimoji="0" lang="en-GB" sz="1733" b="0" i="0" u="none" strike="noStrike" kern="1200" cap="none" spc="0" normalizeH="0" baseline="0" noProof="0" dirty="0">
              <a:ln>
                <a:noFill/>
              </a:ln>
              <a:solidFill>
                <a:schemeClr val="bg1"/>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733"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23" name="Rounded Rectangle 6">
            <a:extLst>
              <a:ext uri="{FF2B5EF4-FFF2-40B4-BE49-F238E27FC236}">
                <a16:creationId xmlns:a16="http://schemas.microsoft.com/office/drawing/2014/main" id="{53A10E07-337A-88B0-0F01-291325610914}"/>
              </a:ext>
            </a:extLst>
          </p:cNvPr>
          <p:cNvSpPr/>
          <p:nvPr/>
        </p:nvSpPr>
        <p:spPr>
          <a:xfrm>
            <a:off x="5348213" y="2377998"/>
            <a:ext cx="1803350" cy="1270003"/>
          </a:xfrm>
          <a:prstGeom prst="roundRect">
            <a:avLst/>
          </a:prstGeom>
          <a:solidFill>
            <a:srgbClr val="B3B3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67"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HT&amp;Me website</a:t>
            </a:r>
            <a:endParaRPr kumimoji="0" lang="en-GB" sz="1733"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Rounded Rectangle 7">
            <a:extLst>
              <a:ext uri="{FF2B5EF4-FFF2-40B4-BE49-F238E27FC236}">
                <a16:creationId xmlns:a16="http://schemas.microsoft.com/office/drawing/2014/main" id="{C76D0C31-CB09-2DD6-B40B-A8CF64466CBA}"/>
              </a:ext>
            </a:extLst>
          </p:cNvPr>
          <p:cNvSpPr/>
          <p:nvPr/>
        </p:nvSpPr>
        <p:spPr>
          <a:xfrm>
            <a:off x="7718983" y="2393496"/>
            <a:ext cx="1803350" cy="1254505"/>
          </a:xfrm>
          <a:prstGeom prst="roundRect">
            <a:avLst/>
          </a:prstGeom>
          <a:solidFill>
            <a:srgbClr val="B3B3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800"/>
              </a:spcAft>
              <a:buClrTx/>
              <a:buSzTx/>
              <a:buFontTx/>
              <a:buNone/>
              <a:tabLst/>
              <a:defRPr/>
            </a:pPr>
            <a:endParaRPr kumimoji="0" lang="en-GB" sz="1733"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800"/>
              </a:spcAft>
              <a:buClrTx/>
              <a:buSzTx/>
              <a:buFontTx/>
              <a:buNone/>
              <a:tabLst/>
              <a:defRPr/>
            </a:pPr>
            <a:r>
              <a:rPr kumimoji="0" lang="en-GB" sz="1733"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3-month follow-up consultation with BCN nurse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733"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5" name="Rounded Rectangle 8">
            <a:extLst>
              <a:ext uri="{FF2B5EF4-FFF2-40B4-BE49-F238E27FC236}">
                <a16:creationId xmlns:a16="http://schemas.microsoft.com/office/drawing/2014/main" id="{FEA2BF51-1175-FA8F-1DE1-A153FF3F624B}"/>
              </a:ext>
            </a:extLst>
          </p:cNvPr>
          <p:cNvSpPr/>
          <p:nvPr/>
        </p:nvSpPr>
        <p:spPr>
          <a:xfrm>
            <a:off x="10089754" y="2393496"/>
            <a:ext cx="1697824" cy="1254505"/>
          </a:xfrm>
          <a:prstGeom prst="roundRect">
            <a:avLst/>
          </a:prstGeom>
          <a:solidFill>
            <a:srgbClr val="B3B3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733"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Brief, monthly messages </a:t>
            </a:r>
          </a:p>
        </p:txBody>
      </p:sp>
      <p:sp>
        <p:nvSpPr>
          <p:cNvPr id="26" name="Oval 25">
            <a:extLst>
              <a:ext uri="{FF2B5EF4-FFF2-40B4-BE49-F238E27FC236}">
                <a16:creationId xmlns:a16="http://schemas.microsoft.com/office/drawing/2014/main" id="{32F9E313-C000-586A-C145-E5BDDBF3C331}"/>
              </a:ext>
            </a:extLst>
          </p:cNvPr>
          <p:cNvSpPr/>
          <p:nvPr/>
        </p:nvSpPr>
        <p:spPr>
          <a:xfrm>
            <a:off x="2527304" y="2392253"/>
            <a:ext cx="491781" cy="500001"/>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2</a:t>
            </a:r>
          </a:p>
        </p:txBody>
      </p:sp>
      <p:sp>
        <p:nvSpPr>
          <p:cNvPr id="27" name="Oval 26">
            <a:extLst>
              <a:ext uri="{FF2B5EF4-FFF2-40B4-BE49-F238E27FC236}">
                <a16:creationId xmlns:a16="http://schemas.microsoft.com/office/drawing/2014/main" id="{71854471-C86F-34A7-90DA-5DA85369A1FC}"/>
              </a:ext>
            </a:extLst>
          </p:cNvPr>
          <p:cNvSpPr/>
          <p:nvPr/>
        </p:nvSpPr>
        <p:spPr>
          <a:xfrm>
            <a:off x="5076284" y="2415307"/>
            <a:ext cx="491781" cy="500001"/>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sp>
        <p:nvSpPr>
          <p:cNvPr id="28" name="Oval 27">
            <a:extLst>
              <a:ext uri="{FF2B5EF4-FFF2-40B4-BE49-F238E27FC236}">
                <a16:creationId xmlns:a16="http://schemas.microsoft.com/office/drawing/2014/main" id="{4D85729B-8998-7525-30B1-32B64D9211FB}"/>
              </a:ext>
            </a:extLst>
          </p:cNvPr>
          <p:cNvSpPr/>
          <p:nvPr/>
        </p:nvSpPr>
        <p:spPr>
          <a:xfrm>
            <a:off x="9809470" y="2407008"/>
            <a:ext cx="491781" cy="500001"/>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5</a:t>
            </a:r>
          </a:p>
        </p:txBody>
      </p:sp>
      <p:sp>
        <p:nvSpPr>
          <p:cNvPr id="29" name="Rounded Rectangle 5">
            <a:extLst>
              <a:ext uri="{FF2B5EF4-FFF2-40B4-BE49-F238E27FC236}">
                <a16:creationId xmlns:a16="http://schemas.microsoft.com/office/drawing/2014/main" id="{CB9066FE-1AB0-949B-6D87-232793CB0B55}"/>
              </a:ext>
            </a:extLst>
          </p:cNvPr>
          <p:cNvSpPr/>
          <p:nvPr/>
        </p:nvSpPr>
        <p:spPr>
          <a:xfrm>
            <a:off x="446408" y="2388394"/>
            <a:ext cx="1751923" cy="1259607"/>
          </a:xfrm>
          <a:prstGeom prst="roundRect">
            <a:avLst/>
          </a:prstGeom>
          <a:solidFill>
            <a:srgbClr val="B3B3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733"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733"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Animation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733"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Oval 4">
            <a:extLst>
              <a:ext uri="{FF2B5EF4-FFF2-40B4-BE49-F238E27FC236}">
                <a16:creationId xmlns:a16="http://schemas.microsoft.com/office/drawing/2014/main" id="{116EC420-CC9E-D1FB-71E9-930119F1DEFB}"/>
              </a:ext>
            </a:extLst>
          </p:cNvPr>
          <p:cNvSpPr/>
          <p:nvPr/>
        </p:nvSpPr>
        <p:spPr>
          <a:xfrm>
            <a:off x="209550" y="2415307"/>
            <a:ext cx="491781" cy="500001"/>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dirty="0">
                <a:solidFill>
                  <a:prstClr val="white"/>
                </a:solidFill>
                <a:latin typeface="Calibri" panose="020F0502020204030204"/>
              </a:rPr>
              <a:t>1</a:t>
            </a: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Oval 5">
            <a:extLst>
              <a:ext uri="{FF2B5EF4-FFF2-40B4-BE49-F238E27FC236}">
                <a16:creationId xmlns:a16="http://schemas.microsoft.com/office/drawing/2014/main" id="{6BC4AA54-650E-A11D-B0FF-7DD3254A37A0}"/>
              </a:ext>
            </a:extLst>
          </p:cNvPr>
          <p:cNvSpPr/>
          <p:nvPr/>
        </p:nvSpPr>
        <p:spPr>
          <a:xfrm>
            <a:off x="7431846" y="2412368"/>
            <a:ext cx="491781" cy="500001"/>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4</a:t>
            </a:r>
          </a:p>
        </p:txBody>
      </p:sp>
    </p:spTree>
    <p:extLst>
      <p:ext uri="{BB962C8B-B14F-4D97-AF65-F5344CB8AC3E}">
        <p14:creationId xmlns:p14="http://schemas.microsoft.com/office/powerpoint/2010/main" val="21706996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433939" y="347677"/>
            <a:ext cx="10515600" cy="1325562"/>
          </a:xfrm>
        </p:spPr>
        <p:txBody>
          <a:bodyPr/>
          <a:lstStyle/>
          <a:p>
            <a:r>
              <a:rPr lang="en-GB" dirty="0">
                <a:solidFill>
                  <a:schemeClr val="accent3">
                    <a:lumMod val="50000"/>
                  </a:schemeClr>
                </a:solidFill>
                <a:latin typeface="+mn-lt"/>
              </a:rPr>
              <a:t>Intervention- HT&amp;Me Support Package</a:t>
            </a:r>
          </a:p>
        </p:txBody>
      </p:sp>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12" name="Rectangle: Rounded Corners 11">
            <a:extLst>
              <a:ext uri="{FF2B5EF4-FFF2-40B4-BE49-F238E27FC236}">
                <a16:creationId xmlns:a16="http://schemas.microsoft.com/office/drawing/2014/main" id="{9AF4E8C6-8241-426C-CFC0-08BE6DDFEC01}"/>
              </a:ext>
            </a:extLst>
          </p:cNvPr>
          <p:cNvSpPr/>
          <p:nvPr/>
        </p:nvSpPr>
        <p:spPr>
          <a:xfrm>
            <a:off x="7206006" y="1828583"/>
            <a:ext cx="4147794" cy="4029292"/>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en-GB" sz="2000" dirty="0">
              <a:cs typeface="Calibri" panose="020F0502020204030204"/>
            </a:endParaRPr>
          </a:p>
          <a:p>
            <a:r>
              <a:rPr lang="en-GB" sz="2000" dirty="0"/>
              <a:t>HT&amp;</a:t>
            </a:r>
            <a:r>
              <a:rPr lang="en-GB" sz="2000" dirty="0">
                <a:solidFill>
                  <a:schemeClr val="bg1"/>
                </a:solidFill>
              </a:rPr>
              <a:t>Me website features:</a:t>
            </a:r>
          </a:p>
          <a:p>
            <a:pPr marL="342900" indent="-342900">
              <a:buFont typeface="Arial" panose="020B0604020202020204" pitchFamily="34" charset="0"/>
              <a:buChar char="•"/>
            </a:pPr>
            <a:r>
              <a:rPr lang="en-GB" sz="2000" dirty="0">
                <a:solidFill>
                  <a:schemeClr val="bg1"/>
                </a:solidFill>
              </a:rPr>
              <a:t>interactive</a:t>
            </a:r>
          </a:p>
          <a:p>
            <a:pPr marL="342900" indent="-342900">
              <a:buFont typeface="Arial" panose="020B0604020202020204" pitchFamily="34" charset="0"/>
              <a:buChar char="•"/>
            </a:pPr>
            <a:r>
              <a:rPr lang="en-GB" sz="2000" dirty="0">
                <a:solidFill>
                  <a:schemeClr val="bg1"/>
                </a:solidFill>
              </a:rPr>
              <a:t>tailored support </a:t>
            </a:r>
          </a:p>
          <a:p>
            <a:pPr marL="342900" indent="-342900">
              <a:buFont typeface="Arial" panose="020B0604020202020204" pitchFamily="34" charset="0"/>
              <a:buChar char="•"/>
            </a:pPr>
            <a:r>
              <a:rPr lang="en-GB" sz="2000" dirty="0"/>
              <a:t>information on the importance of taking AET </a:t>
            </a:r>
            <a:endParaRPr lang="en-GB" sz="2000" dirty="0">
              <a:cs typeface="Calibri"/>
            </a:endParaRPr>
          </a:p>
          <a:p>
            <a:pPr marL="342900" indent="-342900">
              <a:buFont typeface="Arial" panose="020B0604020202020204" pitchFamily="34" charset="0"/>
              <a:buChar char="•"/>
            </a:pPr>
            <a:r>
              <a:rPr lang="en-GB" sz="2000" dirty="0"/>
              <a:t>facility to set daily reminders to take AET and reminders to order repeat prescriptions </a:t>
            </a:r>
            <a:endParaRPr lang="en-GB" sz="2000" dirty="0">
              <a:cs typeface="Calibri"/>
            </a:endParaRPr>
          </a:p>
          <a:p>
            <a:pPr marL="342900" indent="-342900">
              <a:buFont typeface="Arial" panose="020B0604020202020204" pitchFamily="34" charset="0"/>
              <a:buChar char="•"/>
            </a:pPr>
            <a:r>
              <a:rPr lang="en-GB" sz="2000" dirty="0"/>
              <a:t>facility to record side effects &amp; coping strategies for dealing with them </a:t>
            </a:r>
            <a:endParaRPr lang="en-GB" sz="2000" dirty="0">
              <a:cs typeface="Calibri"/>
            </a:endParaRPr>
          </a:p>
          <a:p>
            <a:pPr marL="342900" indent="-342900">
              <a:buFont typeface="Arial" panose="020B0604020202020204" pitchFamily="34" charset="0"/>
              <a:buChar char="•"/>
            </a:pPr>
            <a:r>
              <a:rPr lang="en-GB" sz="2000" dirty="0"/>
              <a:t>signposting to further support </a:t>
            </a:r>
            <a:endParaRPr lang="en-GB" sz="2000" dirty="0">
              <a:cs typeface="Calibri"/>
            </a:endParaRPr>
          </a:p>
          <a:p>
            <a:pPr algn="ctr"/>
            <a:endParaRPr lang="en-GB" dirty="0"/>
          </a:p>
        </p:txBody>
      </p:sp>
      <p:pic>
        <p:nvPicPr>
          <p:cNvPr id="3" name="Picture 2" descr="A screenshot of a website&#10;&#10;Description automatically generated">
            <a:extLst>
              <a:ext uri="{FF2B5EF4-FFF2-40B4-BE49-F238E27FC236}">
                <a16:creationId xmlns:a16="http://schemas.microsoft.com/office/drawing/2014/main" id="{96E4D9DD-F019-21DD-00CD-1DABCD3D00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3938" y="1249687"/>
            <a:ext cx="4884323" cy="2576878"/>
          </a:xfrm>
          <a:prstGeom prst="rect">
            <a:avLst/>
          </a:prstGeom>
        </p:spPr>
      </p:pic>
      <p:pic>
        <p:nvPicPr>
          <p:cNvPr id="4" name="Picture 3" descr="A screenshot of a website&#10;&#10;Description automatically generated">
            <a:extLst>
              <a:ext uri="{FF2B5EF4-FFF2-40B4-BE49-F238E27FC236}">
                <a16:creationId xmlns:a16="http://schemas.microsoft.com/office/drawing/2014/main" id="{AF6E362B-2BF0-B9F0-C876-DB2308CD3A74}"/>
              </a:ext>
            </a:extLst>
          </p:cNvPr>
          <p:cNvPicPr>
            <a:picLocks noChangeAspect="1"/>
          </p:cNvPicPr>
          <p:nvPr/>
        </p:nvPicPr>
        <p:blipFill>
          <a:blip r:embed="rId5">
            <a:extLst>
              <a:ext uri="{28A0092B-C50C-407E-A947-70E740481C1C}">
                <a14:useLocalDpi xmlns:a14="http://schemas.microsoft.com/office/drawing/2010/main" val="0"/>
              </a:ext>
            </a:extLst>
          </a:blip>
          <a:srcRect r="1705"/>
          <a:stretch/>
        </p:blipFill>
        <p:spPr>
          <a:xfrm>
            <a:off x="440430" y="3901819"/>
            <a:ext cx="4877831" cy="2618091"/>
          </a:xfrm>
          <a:prstGeom prst="rect">
            <a:avLst/>
          </a:prstGeom>
        </p:spPr>
      </p:pic>
    </p:spTree>
    <p:extLst>
      <p:ext uri="{BB962C8B-B14F-4D97-AF65-F5344CB8AC3E}">
        <p14:creationId xmlns:p14="http://schemas.microsoft.com/office/powerpoint/2010/main" val="30004744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1C6103D-55F9-648D-7AA3-49C82051D5AE}"/>
              </a:ext>
            </a:extLst>
          </p:cNvPr>
          <p:cNvSpPr txBox="1"/>
          <p:nvPr/>
        </p:nvSpPr>
        <p:spPr>
          <a:xfrm>
            <a:off x="209725" y="796954"/>
            <a:ext cx="3305262" cy="1191237"/>
          </a:xfrm>
          <a:prstGeom prst="rect">
            <a:avLst/>
          </a:prstGeom>
          <a:solidFill>
            <a:schemeClr val="bg1"/>
          </a:solidFill>
          <a:ln>
            <a:solidFill>
              <a:schemeClr val="bg1"/>
            </a:solidFill>
          </a:ln>
        </p:spPr>
        <p:txBody>
          <a:bodyPr wrap="square" rtlCol="0">
            <a:spAutoFit/>
          </a:bodyPr>
          <a:lstStyle/>
          <a:p>
            <a:endParaRPr lang="en-GB"/>
          </a:p>
        </p:txBody>
      </p:sp>
      <p:sp>
        <p:nvSpPr>
          <p:cNvPr id="5" name="Title 4">
            <a:extLst>
              <a:ext uri="{FF2B5EF4-FFF2-40B4-BE49-F238E27FC236}">
                <a16:creationId xmlns:a16="http://schemas.microsoft.com/office/drawing/2014/main" id="{1C8FF18C-7E6B-BD4D-B7EB-81F6892851E3}"/>
              </a:ext>
            </a:extLst>
          </p:cNvPr>
          <p:cNvSpPr>
            <a:spLocks noGrp="1"/>
          </p:cNvSpPr>
          <p:nvPr>
            <p:ph type="title" idx="4294967295"/>
          </p:nvPr>
        </p:nvSpPr>
        <p:spPr>
          <a:xfrm>
            <a:off x="838200" y="1698625"/>
            <a:ext cx="10515600" cy="1325563"/>
          </a:xfrm>
        </p:spPr>
        <p:txBody>
          <a:bodyPr>
            <a:normAutofit/>
          </a:bodyPr>
          <a:lstStyle/>
          <a:p>
            <a:pPr algn="ctr"/>
            <a:r>
              <a:rPr lang="en-GB" sz="4000" dirty="0">
                <a:solidFill>
                  <a:schemeClr val="accent3">
                    <a:lumMod val="50000"/>
                  </a:schemeClr>
                </a:solidFill>
                <a:latin typeface="+mn-lt"/>
              </a:rPr>
              <a:t>Patient pathway</a:t>
            </a:r>
          </a:p>
        </p:txBody>
      </p:sp>
      <p:pic>
        <p:nvPicPr>
          <p:cNvPr id="11" name="Picture 10" descr="A picture containing shape&#10;&#10;Description automatically generated">
            <a:extLst>
              <a:ext uri="{FF2B5EF4-FFF2-40B4-BE49-F238E27FC236}">
                <a16:creationId xmlns:a16="http://schemas.microsoft.com/office/drawing/2014/main" id="{BB155320-1B26-DE80-A576-5869E1606EB4}"/>
              </a:ext>
            </a:extLst>
          </p:cNvPr>
          <p:cNvPicPr>
            <a:picLocks noChangeAspect="1"/>
          </p:cNvPicPr>
          <p:nvPr/>
        </p:nvPicPr>
        <p:blipFill rotWithShape="1">
          <a:blip r:embed="rId2">
            <a:extLst>
              <a:ext uri="{28A0092B-C50C-407E-A947-70E740481C1C}">
                <a14:useLocalDpi xmlns:a14="http://schemas.microsoft.com/office/drawing/2010/main" val="0"/>
              </a:ext>
            </a:extLst>
          </a:blip>
          <a:srcRect l="5910" t="4019" r="47588" b="69132"/>
          <a:stretch/>
        </p:blipFill>
        <p:spPr>
          <a:xfrm>
            <a:off x="3718712" y="2708373"/>
            <a:ext cx="3803737" cy="3106385"/>
          </a:xfrm>
          <a:prstGeom prst="rect">
            <a:avLst/>
          </a:prstGeom>
        </p:spPr>
      </p:pic>
      <p:pic>
        <p:nvPicPr>
          <p:cNvPr id="2" name="Picture 3">
            <a:extLst>
              <a:ext uri="{FF2B5EF4-FFF2-40B4-BE49-F238E27FC236}">
                <a16:creationId xmlns:a16="http://schemas.microsoft.com/office/drawing/2014/main" id="{C7686179-DDCD-8167-BB54-4D149ABD10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773118"/>
            <a:ext cx="12195175" cy="108488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3123053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cxnSp>
        <p:nvCxnSpPr>
          <p:cNvPr id="11" name="Straight Connector 10">
            <a:extLst>
              <a:ext uri="{FF2B5EF4-FFF2-40B4-BE49-F238E27FC236}">
                <a16:creationId xmlns:a16="http://schemas.microsoft.com/office/drawing/2014/main" id="{FE617DDC-2DC8-DAA6-0306-225F4E84A37B}"/>
              </a:ext>
            </a:extLst>
          </p:cNvPr>
          <p:cNvCxnSpPr>
            <a:stCxn id="5" idx="2"/>
            <a:endCxn id="10" idx="0"/>
          </p:cNvCxnSpPr>
          <p:nvPr/>
        </p:nvCxnSpPr>
        <p:spPr>
          <a:xfrm>
            <a:off x="1171663" y="1776459"/>
            <a:ext cx="0" cy="3433103"/>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03BFF1C-43F3-3AD0-57D9-6C2BB582AECB}"/>
              </a:ext>
            </a:extLst>
          </p:cNvPr>
          <p:cNvSpPr>
            <a:spLocks noGrp="1"/>
          </p:cNvSpPr>
          <p:nvPr>
            <p:ph type="title"/>
          </p:nvPr>
        </p:nvSpPr>
        <p:spPr>
          <a:xfrm>
            <a:off x="376805" y="0"/>
            <a:ext cx="10515600" cy="1325563"/>
          </a:xfrm>
        </p:spPr>
        <p:txBody>
          <a:bodyPr/>
          <a:lstStyle/>
          <a:p>
            <a:r>
              <a:rPr lang="en-GB" dirty="0">
                <a:solidFill>
                  <a:schemeClr val="accent2">
                    <a:lumMod val="50000"/>
                  </a:schemeClr>
                </a:solidFill>
                <a:latin typeface="+mn-lt"/>
              </a:rPr>
              <a:t>Patient Pathway: Identify &amp; Approach</a:t>
            </a:r>
          </a:p>
        </p:txBody>
      </p:sp>
      <p:sp>
        <p:nvSpPr>
          <p:cNvPr id="4" name="Content Placeholder 3">
            <a:extLst>
              <a:ext uri="{FF2B5EF4-FFF2-40B4-BE49-F238E27FC236}">
                <a16:creationId xmlns:a16="http://schemas.microsoft.com/office/drawing/2014/main" id="{F6B4D747-E1F4-7E48-6EA7-8985C6A2924B}"/>
              </a:ext>
            </a:extLst>
          </p:cNvPr>
          <p:cNvSpPr>
            <a:spLocks noGrp="1"/>
          </p:cNvSpPr>
          <p:nvPr>
            <p:ph idx="1"/>
          </p:nvPr>
        </p:nvSpPr>
        <p:spPr>
          <a:xfrm>
            <a:off x="2525087" y="1188761"/>
            <a:ext cx="9222995" cy="5693903"/>
          </a:xfrm>
        </p:spPr>
        <p:txBody>
          <a:bodyPr vert="horz" lIns="91440" tIns="45720" rIns="91440" bIns="45720" rtlCol="0" anchor="t">
            <a:normAutofit/>
          </a:bodyPr>
          <a:lstStyle/>
          <a:p>
            <a:pPr marL="0" indent="0">
              <a:buNone/>
            </a:pPr>
            <a:r>
              <a:rPr lang="en-GB" sz="2000" b="1" dirty="0"/>
              <a:t>Patients could be identified through: </a:t>
            </a:r>
          </a:p>
          <a:p>
            <a:pPr>
              <a:lnSpc>
                <a:spcPct val="50000"/>
              </a:lnSpc>
            </a:pPr>
            <a:r>
              <a:rPr lang="en-GB" sz="2000" dirty="0"/>
              <a:t>hospital records/ clinic lists</a:t>
            </a:r>
          </a:p>
          <a:p>
            <a:pPr>
              <a:lnSpc>
                <a:spcPct val="50000"/>
              </a:lnSpc>
            </a:pPr>
            <a:r>
              <a:rPr lang="en-GB" sz="2000" dirty="0"/>
              <a:t>MDT records</a:t>
            </a:r>
          </a:p>
          <a:p>
            <a:pPr marL="0" indent="0">
              <a:lnSpc>
                <a:spcPct val="100000"/>
              </a:lnSpc>
              <a:buNone/>
            </a:pPr>
            <a:r>
              <a:rPr lang="en-GB" sz="1800" i="1" u="sng" dirty="0">
                <a:solidFill>
                  <a:srgbClr val="0070C0"/>
                </a:solidFill>
                <a:cs typeface="Calibri"/>
              </a:rPr>
              <a:t>*It is important to approach women from all treatment pathways i.e. surgery only, surgery and radiotherapy or surgery, chemo and radiotherapy. </a:t>
            </a:r>
          </a:p>
          <a:p>
            <a:pPr marL="0" indent="0">
              <a:buNone/>
            </a:pPr>
            <a:r>
              <a:rPr lang="en-GB" sz="2000" b="1" dirty="0"/>
              <a:t>Patients can be approached:</a:t>
            </a:r>
            <a:endParaRPr lang="en-GB" sz="2000" b="1" dirty="0">
              <a:cs typeface="Calibri"/>
            </a:endParaRPr>
          </a:p>
          <a:p>
            <a:pPr marL="342900" indent="-342900"/>
            <a:endParaRPr lang="en-GB" sz="2000" dirty="0">
              <a:solidFill>
                <a:srgbClr val="000000"/>
              </a:solidFill>
              <a:ea typeface="+mn-lt"/>
              <a:cs typeface="+mn-lt"/>
            </a:endParaRPr>
          </a:p>
          <a:p>
            <a:pPr marL="0" indent="0">
              <a:buNone/>
            </a:pPr>
            <a:endParaRPr lang="en-GB" sz="2000" dirty="0">
              <a:solidFill>
                <a:srgbClr val="000000"/>
              </a:solidFill>
              <a:cs typeface="Calibri" panose="020F0502020204030204"/>
            </a:endParaRPr>
          </a:p>
          <a:p>
            <a:pPr marL="0" indent="0">
              <a:buNone/>
            </a:pPr>
            <a:endParaRPr lang="en-GB" sz="2000" dirty="0"/>
          </a:p>
          <a:p>
            <a:r>
              <a:rPr lang="en-GB" sz="1800" dirty="0"/>
              <a:t>If a patient fully understands the study, what is expected of them and is happy to be consented immediately </a:t>
            </a:r>
            <a:r>
              <a:rPr lang="en-GB" sz="1800" b="1" dirty="0"/>
              <a:t>you do not have to wait 24hrs to take consent. </a:t>
            </a:r>
            <a:endParaRPr lang="en-GB" sz="1800" b="1" dirty="0">
              <a:cs typeface="Calibri"/>
            </a:endParaRPr>
          </a:p>
          <a:p>
            <a:r>
              <a:rPr lang="en-GB" sz="1800" dirty="0">
                <a:cs typeface="Calibri"/>
              </a:rPr>
              <a:t>See invitation letter (signed by the patient's consultant)</a:t>
            </a:r>
          </a:p>
          <a:p>
            <a:pPr marL="0" indent="0">
              <a:buNone/>
            </a:pPr>
            <a:r>
              <a:rPr lang="en-GB" sz="1800" i="1" dirty="0">
                <a:solidFill>
                  <a:schemeClr val="accent2">
                    <a:lumMod val="50000"/>
                  </a:schemeClr>
                </a:solidFill>
                <a:ea typeface="+mn-lt"/>
                <a:cs typeface="+mn-lt"/>
              </a:rPr>
              <a:t>Please add details of all potentially eligible patients approached for the study to the </a:t>
            </a:r>
            <a:r>
              <a:rPr lang="en-GB" sz="1800" b="1" i="1" dirty="0">
                <a:solidFill>
                  <a:schemeClr val="accent2">
                    <a:lumMod val="50000"/>
                  </a:schemeClr>
                </a:solidFill>
                <a:ea typeface="+mn-lt"/>
                <a:cs typeface="+mn-lt"/>
              </a:rPr>
              <a:t>Screening log. </a:t>
            </a:r>
          </a:p>
          <a:p>
            <a:endParaRPr lang="en-GB" sz="1800" i="1" dirty="0">
              <a:solidFill>
                <a:srgbClr val="4F1F76"/>
              </a:solidFill>
              <a:cs typeface="Calibri"/>
            </a:endParaRPr>
          </a:p>
          <a:p>
            <a:pPr marL="0" indent="0">
              <a:buNone/>
            </a:pPr>
            <a:endParaRPr lang="en-GB" sz="2000" dirty="0">
              <a:cs typeface="Calibri" panose="020F0502020204030204"/>
            </a:endParaRPr>
          </a:p>
          <a:p>
            <a:endParaRPr lang="en-GB" sz="2400" dirty="0">
              <a:cs typeface="Calibri" panose="020F0502020204030204"/>
            </a:endParaRPr>
          </a:p>
          <a:p>
            <a:pPr marL="0" indent="0">
              <a:buNone/>
            </a:pPr>
            <a:endParaRPr lang="en-GB" sz="2400" dirty="0">
              <a:cs typeface="Calibri" panose="020F0502020204030204"/>
            </a:endParaRPr>
          </a:p>
          <a:p>
            <a:pPr marL="0" indent="0">
              <a:buNone/>
            </a:pPr>
            <a:endParaRPr lang="en-GB" sz="2200" dirty="0">
              <a:cs typeface="Calibri" panose="020F0502020204030204"/>
            </a:endParaRPr>
          </a:p>
        </p:txBody>
      </p:sp>
      <p:sp>
        <p:nvSpPr>
          <p:cNvPr id="5" name="Rectangle: Rounded Corners 4">
            <a:extLst>
              <a:ext uri="{FF2B5EF4-FFF2-40B4-BE49-F238E27FC236}">
                <a16:creationId xmlns:a16="http://schemas.microsoft.com/office/drawing/2014/main" id="{C326CDD8-181A-5DF7-4D4F-ED5DE2904481}"/>
              </a:ext>
            </a:extLst>
          </p:cNvPr>
          <p:cNvSpPr/>
          <p:nvPr/>
        </p:nvSpPr>
        <p:spPr>
          <a:xfrm>
            <a:off x="315986" y="996283"/>
            <a:ext cx="1711354" cy="780176"/>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Identify &amp; Approach</a:t>
            </a:r>
          </a:p>
        </p:txBody>
      </p:sp>
      <p:sp>
        <p:nvSpPr>
          <p:cNvPr id="7" name="Rectangle: Rounded Corners 6">
            <a:extLst>
              <a:ext uri="{FF2B5EF4-FFF2-40B4-BE49-F238E27FC236}">
                <a16:creationId xmlns:a16="http://schemas.microsoft.com/office/drawing/2014/main" id="{C1226A6E-15E0-8BAA-8FDB-E3D0A35348C9}"/>
              </a:ext>
            </a:extLst>
          </p:cNvPr>
          <p:cNvSpPr/>
          <p:nvPr/>
        </p:nvSpPr>
        <p:spPr>
          <a:xfrm>
            <a:off x="315986" y="1949435"/>
            <a:ext cx="1711354" cy="88034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Informed Consent &amp; Registration</a:t>
            </a:r>
          </a:p>
        </p:txBody>
      </p:sp>
      <p:sp>
        <p:nvSpPr>
          <p:cNvPr id="8" name="Rectangle: Rounded Corners 7">
            <a:extLst>
              <a:ext uri="{FF2B5EF4-FFF2-40B4-BE49-F238E27FC236}">
                <a16:creationId xmlns:a16="http://schemas.microsoft.com/office/drawing/2014/main" id="{F7399835-FCB9-78E9-225E-98F0EA4E292A}"/>
              </a:ext>
            </a:extLst>
          </p:cNvPr>
          <p:cNvSpPr/>
          <p:nvPr/>
        </p:nvSpPr>
        <p:spPr>
          <a:xfrm>
            <a:off x="315986" y="3102923"/>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solidFill>
                  <a:schemeClr val="accent2">
                    <a:lumMod val="50000"/>
                  </a:schemeClr>
                </a:solidFill>
              </a:rPr>
              <a:t>Baseline</a:t>
            </a:r>
          </a:p>
        </p:txBody>
      </p:sp>
      <p:sp>
        <p:nvSpPr>
          <p:cNvPr id="9" name="Rectangle: Rounded Corners 8">
            <a:extLst>
              <a:ext uri="{FF2B5EF4-FFF2-40B4-BE49-F238E27FC236}">
                <a16:creationId xmlns:a16="http://schemas.microsoft.com/office/drawing/2014/main" id="{839CFF04-AFF6-D9B3-61FC-42F6080AEB26}"/>
              </a:ext>
            </a:extLst>
          </p:cNvPr>
          <p:cNvSpPr/>
          <p:nvPr/>
        </p:nvSpPr>
        <p:spPr>
          <a:xfrm>
            <a:off x="315986" y="4156243"/>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Randomisation</a:t>
            </a:r>
          </a:p>
        </p:txBody>
      </p:sp>
      <p:sp>
        <p:nvSpPr>
          <p:cNvPr id="10" name="Rectangle: Rounded Corners 9">
            <a:extLst>
              <a:ext uri="{FF2B5EF4-FFF2-40B4-BE49-F238E27FC236}">
                <a16:creationId xmlns:a16="http://schemas.microsoft.com/office/drawing/2014/main" id="{948C2546-A580-EA05-A1D3-FB891C03872F}"/>
              </a:ext>
            </a:extLst>
          </p:cNvPr>
          <p:cNvSpPr/>
          <p:nvPr/>
        </p:nvSpPr>
        <p:spPr>
          <a:xfrm>
            <a:off x="315986" y="5209562"/>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Post randomisation</a:t>
            </a:r>
          </a:p>
        </p:txBody>
      </p:sp>
      <p:pic>
        <p:nvPicPr>
          <p:cNvPr id="6" name="Graphic 11" descr="Stethoscope with solid fill">
            <a:extLst>
              <a:ext uri="{FF2B5EF4-FFF2-40B4-BE49-F238E27FC236}">
                <a16:creationId xmlns:a16="http://schemas.microsoft.com/office/drawing/2014/main" id="{D335D1C1-DD8D-81A7-0668-343288A9D3C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41804" y="3181389"/>
            <a:ext cx="914400" cy="914400"/>
          </a:xfrm>
          <a:prstGeom prst="rect">
            <a:avLst/>
          </a:prstGeom>
        </p:spPr>
      </p:pic>
      <p:sp>
        <p:nvSpPr>
          <p:cNvPr id="12" name="TextBox 11">
            <a:extLst>
              <a:ext uri="{FF2B5EF4-FFF2-40B4-BE49-F238E27FC236}">
                <a16:creationId xmlns:a16="http://schemas.microsoft.com/office/drawing/2014/main" id="{6519D85D-B206-D7E7-B1BF-3C03322A9CB7}"/>
              </a:ext>
            </a:extLst>
          </p:cNvPr>
          <p:cNvSpPr txBox="1"/>
          <p:nvPr/>
        </p:nvSpPr>
        <p:spPr>
          <a:xfrm>
            <a:off x="3696751" y="3211175"/>
            <a:ext cx="2356514" cy="590931"/>
          </a:xfrm>
          <a:prstGeom prst="rect">
            <a:avLst/>
          </a:prstGeom>
          <a:solidFill>
            <a:schemeClr val="bg1">
              <a:lumMod val="8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90000"/>
              </a:lnSpc>
              <a:spcBef>
                <a:spcPts val="1000"/>
              </a:spcBef>
            </a:pPr>
            <a:r>
              <a:rPr lang="en-GB" dirty="0">
                <a:ea typeface="+mn-lt"/>
                <a:cs typeface="+mn-lt"/>
              </a:rPr>
              <a:t>With a PIS at a routine clinic appointment </a:t>
            </a:r>
            <a:endParaRPr lang="en-US" dirty="0">
              <a:ea typeface="+mn-lt"/>
              <a:cs typeface="+mn-lt"/>
            </a:endParaRPr>
          </a:p>
        </p:txBody>
      </p:sp>
      <p:sp>
        <p:nvSpPr>
          <p:cNvPr id="13" name="TextBox 12">
            <a:extLst>
              <a:ext uri="{FF2B5EF4-FFF2-40B4-BE49-F238E27FC236}">
                <a16:creationId xmlns:a16="http://schemas.microsoft.com/office/drawing/2014/main" id="{28C43FDE-3BF0-83F0-479D-4CC062A960DA}"/>
              </a:ext>
            </a:extLst>
          </p:cNvPr>
          <p:cNvSpPr txBox="1"/>
          <p:nvPr/>
        </p:nvSpPr>
        <p:spPr>
          <a:xfrm>
            <a:off x="8025645" y="3002755"/>
            <a:ext cx="2311022" cy="923330"/>
          </a:xfrm>
          <a:prstGeom prst="rect">
            <a:avLst/>
          </a:prstGeom>
          <a:solidFill>
            <a:schemeClr val="bg1">
              <a:lumMod val="8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t>Approached remotely with a PIS and signed letter of invitation </a:t>
            </a:r>
            <a:endParaRPr lang="en-US" dirty="0">
              <a:cs typeface="Calibri"/>
            </a:endParaRPr>
          </a:p>
        </p:txBody>
      </p:sp>
      <p:pic>
        <p:nvPicPr>
          <p:cNvPr id="14" name="Graphic 14" descr="Envelope with solid fill">
            <a:extLst>
              <a:ext uri="{FF2B5EF4-FFF2-40B4-BE49-F238E27FC236}">
                <a16:creationId xmlns:a16="http://schemas.microsoft.com/office/drawing/2014/main" id="{6FF93817-288B-13F9-CB36-23ACF5B44AA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903995" y="3002755"/>
            <a:ext cx="1005385" cy="994012"/>
          </a:xfrm>
          <a:prstGeom prst="rect">
            <a:avLst/>
          </a:prstGeom>
        </p:spPr>
      </p:pic>
    </p:spTree>
    <p:extLst>
      <p:ext uri="{BB962C8B-B14F-4D97-AF65-F5344CB8AC3E}">
        <p14:creationId xmlns:p14="http://schemas.microsoft.com/office/powerpoint/2010/main" val="39481999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BAB23682-295F-1024-10E9-79DFBC2DE1FE}"/>
              </a:ext>
            </a:extLst>
          </p:cNvPr>
          <p:cNvCxnSpPr/>
          <p:nvPr/>
        </p:nvCxnSpPr>
        <p:spPr>
          <a:xfrm>
            <a:off x="1171663" y="1776459"/>
            <a:ext cx="0" cy="3433103"/>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03BFF1C-43F3-3AD0-57D9-6C2BB582AECB}"/>
              </a:ext>
            </a:extLst>
          </p:cNvPr>
          <p:cNvSpPr>
            <a:spLocks noGrp="1"/>
          </p:cNvSpPr>
          <p:nvPr>
            <p:ph type="title"/>
          </p:nvPr>
        </p:nvSpPr>
        <p:spPr>
          <a:xfrm>
            <a:off x="265651" y="137678"/>
            <a:ext cx="11610363" cy="1009651"/>
          </a:xfrm>
        </p:spPr>
        <p:txBody>
          <a:bodyPr>
            <a:normAutofit fontScale="90000"/>
          </a:bodyPr>
          <a:lstStyle/>
          <a:p>
            <a:r>
              <a:rPr lang="en-GB" dirty="0">
                <a:solidFill>
                  <a:schemeClr val="accent2">
                    <a:lumMod val="50000"/>
                  </a:schemeClr>
                </a:solidFill>
                <a:latin typeface="+mn-lt"/>
              </a:rPr>
              <a:t>Patient Pathway: Informed consent and registration</a:t>
            </a:r>
          </a:p>
        </p:txBody>
      </p:sp>
      <p:sp>
        <p:nvSpPr>
          <p:cNvPr id="4" name="Content Placeholder 3">
            <a:extLst>
              <a:ext uri="{FF2B5EF4-FFF2-40B4-BE49-F238E27FC236}">
                <a16:creationId xmlns:a16="http://schemas.microsoft.com/office/drawing/2014/main" id="{F6B4D747-E1F4-7E48-6EA7-8985C6A2924B}"/>
              </a:ext>
            </a:extLst>
          </p:cNvPr>
          <p:cNvSpPr>
            <a:spLocks noGrp="1"/>
          </p:cNvSpPr>
          <p:nvPr>
            <p:ph idx="1"/>
          </p:nvPr>
        </p:nvSpPr>
        <p:spPr>
          <a:xfrm>
            <a:off x="2864053" y="1279344"/>
            <a:ext cx="4566197" cy="1200880"/>
          </a:xfrm>
        </p:spPr>
        <p:txBody>
          <a:bodyPr vert="horz" lIns="91440" tIns="45720" rIns="91440" bIns="45720" rtlCol="0" anchor="t">
            <a:noAutofit/>
          </a:bodyPr>
          <a:lstStyle/>
          <a:p>
            <a:pPr marL="0" indent="0">
              <a:buNone/>
            </a:pPr>
            <a:r>
              <a:rPr lang="en-GB" sz="1800" dirty="0"/>
              <a:t>Remote verbal consent:</a:t>
            </a:r>
          </a:p>
          <a:p>
            <a:pPr marL="0" indent="0">
              <a:buNone/>
            </a:pPr>
            <a:r>
              <a:rPr lang="en-GB" sz="1800" dirty="0"/>
              <a:t>Signed by designated researcher (as per delegation log) and countersigned by a witness</a:t>
            </a:r>
            <a:endParaRPr lang="en-GB" sz="1800" dirty="0">
              <a:cs typeface="Calibri"/>
            </a:endParaRPr>
          </a:p>
          <a:p>
            <a:pPr marL="914400" lvl="2" indent="0">
              <a:buNone/>
            </a:pPr>
            <a:endParaRPr lang="en-GB" sz="1400" dirty="0"/>
          </a:p>
          <a:p>
            <a:pPr lvl="2"/>
            <a:endParaRPr lang="en-GB" sz="1400" dirty="0"/>
          </a:p>
        </p:txBody>
      </p:sp>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6" name="Graphic 5" descr="Receiver with solid fill">
            <a:extLst>
              <a:ext uri="{FF2B5EF4-FFF2-40B4-BE49-F238E27FC236}">
                <a16:creationId xmlns:a16="http://schemas.microsoft.com/office/drawing/2014/main" id="{2B75F537-61E1-BEFF-5A84-A7A72374897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4467" y="1499114"/>
            <a:ext cx="571609" cy="571609"/>
          </a:xfrm>
          <a:prstGeom prst="rect">
            <a:avLst/>
          </a:prstGeom>
        </p:spPr>
      </p:pic>
      <p:pic>
        <p:nvPicPr>
          <p:cNvPr id="8" name="Graphic 7" descr="Meeting with solid fill">
            <a:extLst>
              <a:ext uri="{FF2B5EF4-FFF2-40B4-BE49-F238E27FC236}">
                <a16:creationId xmlns:a16="http://schemas.microsoft.com/office/drawing/2014/main" id="{78FFF1C2-1F29-674A-EFCE-8D44415D12B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297690" y="1374837"/>
            <a:ext cx="571609" cy="571609"/>
          </a:xfrm>
          <a:prstGeom prst="rect">
            <a:avLst/>
          </a:prstGeom>
        </p:spPr>
      </p:pic>
      <p:sp>
        <p:nvSpPr>
          <p:cNvPr id="10" name="Rectangle: Rounded Corners 9">
            <a:extLst>
              <a:ext uri="{FF2B5EF4-FFF2-40B4-BE49-F238E27FC236}">
                <a16:creationId xmlns:a16="http://schemas.microsoft.com/office/drawing/2014/main" id="{DE4C2603-0E67-A1D4-70D2-2FC7AF5CBDAB}"/>
              </a:ext>
            </a:extLst>
          </p:cNvPr>
          <p:cNvSpPr/>
          <p:nvPr/>
        </p:nvSpPr>
        <p:spPr>
          <a:xfrm>
            <a:off x="355167" y="1005412"/>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Identify &amp; Approach</a:t>
            </a:r>
          </a:p>
        </p:txBody>
      </p:sp>
      <p:sp>
        <p:nvSpPr>
          <p:cNvPr id="11" name="Rectangle: Rounded Corners 10">
            <a:extLst>
              <a:ext uri="{FF2B5EF4-FFF2-40B4-BE49-F238E27FC236}">
                <a16:creationId xmlns:a16="http://schemas.microsoft.com/office/drawing/2014/main" id="{A8B9F24A-A59D-F82E-6A6B-12B90A3AAD80}"/>
              </a:ext>
            </a:extLst>
          </p:cNvPr>
          <p:cNvSpPr/>
          <p:nvPr/>
        </p:nvSpPr>
        <p:spPr>
          <a:xfrm>
            <a:off x="315986" y="2056450"/>
            <a:ext cx="1711354" cy="780176"/>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Informed Consent &amp; Registration</a:t>
            </a:r>
          </a:p>
        </p:txBody>
      </p:sp>
      <p:sp>
        <p:nvSpPr>
          <p:cNvPr id="12" name="Rectangle: Rounded Corners 11">
            <a:extLst>
              <a:ext uri="{FF2B5EF4-FFF2-40B4-BE49-F238E27FC236}">
                <a16:creationId xmlns:a16="http://schemas.microsoft.com/office/drawing/2014/main" id="{F9ACF8F0-014D-0685-EF76-2C2E598AFFCB}"/>
              </a:ext>
            </a:extLst>
          </p:cNvPr>
          <p:cNvSpPr/>
          <p:nvPr/>
        </p:nvSpPr>
        <p:spPr>
          <a:xfrm>
            <a:off x="315986" y="3107488"/>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Baseline</a:t>
            </a:r>
          </a:p>
        </p:txBody>
      </p:sp>
      <p:sp>
        <p:nvSpPr>
          <p:cNvPr id="13" name="Rectangle: Rounded Corners 12">
            <a:extLst>
              <a:ext uri="{FF2B5EF4-FFF2-40B4-BE49-F238E27FC236}">
                <a16:creationId xmlns:a16="http://schemas.microsoft.com/office/drawing/2014/main" id="{2CF1980A-F3F2-C8F4-6C6F-671888882177}"/>
              </a:ext>
            </a:extLst>
          </p:cNvPr>
          <p:cNvSpPr/>
          <p:nvPr/>
        </p:nvSpPr>
        <p:spPr>
          <a:xfrm>
            <a:off x="315986" y="4158526"/>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Randomisation</a:t>
            </a:r>
          </a:p>
        </p:txBody>
      </p:sp>
      <p:sp>
        <p:nvSpPr>
          <p:cNvPr id="14" name="Rectangle: Rounded Corners 13">
            <a:extLst>
              <a:ext uri="{FF2B5EF4-FFF2-40B4-BE49-F238E27FC236}">
                <a16:creationId xmlns:a16="http://schemas.microsoft.com/office/drawing/2014/main" id="{F281BDCD-E9DC-1366-57EC-EE32AD1C5DF9}"/>
              </a:ext>
            </a:extLst>
          </p:cNvPr>
          <p:cNvSpPr/>
          <p:nvPr/>
        </p:nvSpPr>
        <p:spPr>
          <a:xfrm>
            <a:off x="315986" y="5209562"/>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Post randomisation</a:t>
            </a:r>
          </a:p>
        </p:txBody>
      </p:sp>
      <p:sp>
        <p:nvSpPr>
          <p:cNvPr id="17" name="TextBox 16">
            <a:extLst>
              <a:ext uri="{FF2B5EF4-FFF2-40B4-BE49-F238E27FC236}">
                <a16:creationId xmlns:a16="http://schemas.microsoft.com/office/drawing/2014/main" id="{58DDA212-30B2-2E8A-E172-4290656F9F5C}"/>
              </a:ext>
            </a:extLst>
          </p:cNvPr>
          <p:cNvSpPr txBox="1"/>
          <p:nvPr/>
        </p:nvSpPr>
        <p:spPr>
          <a:xfrm>
            <a:off x="7922185" y="1164773"/>
            <a:ext cx="3649211" cy="1723549"/>
          </a:xfrm>
          <a:prstGeom prst="rect">
            <a:avLst/>
          </a:prstGeom>
          <a:noFill/>
        </p:spPr>
        <p:txBody>
          <a:bodyPr wrap="square" lIns="91440" tIns="45720" rIns="91440" bIns="45720" rtlCol="0" anchor="t">
            <a:spAutoFit/>
          </a:bodyPr>
          <a:lstStyle/>
          <a:p>
            <a:r>
              <a:rPr lang="en-GB" dirty="0"/>
              <a:t>In person consent:</a:t>
            </a:r>
            <a:endParaRPr lang="en-GB" dirty="0">
              <a:cs typeface="Calibri"/>
            </a:endParaRPr>
          </a:p>
          <a:p>
            <a:pPr marL="285750" indent="-285750">
              <a:buFont typeface="Arial" panose="020B0604020202020204" pitchFamily="34" charset="0"/>
              <a:buChar char="•"/>
            </a:pPr>
            <a:r>
              <a:rPr lang="en-GB" dirty="0"/>
              <a:t>Signed by patient and countersigned by designated researcher (as per delegation log)</a:t>
            </a:r>
            <a:endParaRPr lang="en-GB" dirty="0">
              <a:cs typeface="Calibri"/>
            </a:endParaRPr>
          </a:p>
          <a:p>
            <a:endParaRPr lang="en-GB" sz="1600" dirty="0"/>
          </a:p>
          <a:p>
            <a:endParaRPr lang="en-GB" dirty="0"/>
          </a:p>
        </p:txBody>
      </p:sp>
      <p:sp>
        <p:nvSpPr>
          <p:cNvPr id="19" name="Rectangle: Rounded Corners 18">
            <a:extLst>
              <a:ext uri="{FF2B5EF4-FFF2-40B4-BE49-F238E27FC236}">
                <a16:creationId xmlns:a16="http://schemas.microsoft.com/office/drawing/2014/main" id="{124DBDC0-802C-C2FA-9ADE-03BC68BC242C}"/>
              </a:ext>
            </a:extLst>
          </p:cNvPr>
          <p:cNvSpPr/>
          <p:nvPr/>
        </p:nvSpPr>
        <p:spPr>
          <a:xfrm>
            <a:off x="3094807" y="2613497"/>
            <a:ext cx="8405765" cy="1005576"/>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t>The original copy of the informed consent form must be filed in the ISF, a copy provided to the patient and a copy to be kept in the patient's medical records. Consent forms </a:t>
            </a:r>
            <a:r>
              <a:rPr lang="en-GB" b="1" u="sng" dirty="0"/>
              <a:t>should not </a:t>
            </a:r>
            <a:r>
              <a:rPr lang="en-GB" dirty="0"/>
              <a:t>be returned to WCTU.</a:t>
            </a:r>
          </a:p>
        </p:txBody>
      </p:sp>
      <p:sp>
        <p:nvSpPr>
          <p:cNvPr id="3" name="TextBox 2">
            <a:extLst>
              <a:ext uri="{FF2B5EF4-FFF2-40B4-BE49-F238E27FC236}">
                <a16:creationId xmlns:a16="http://schemas.microsoft.com/office/drawing/2014/main" id="{E3B74D8E-6A40-D99E-51EA-385D30003A7F}"/>
              </a:ext>
            </a:extLst>
          </p:cNvPr>
          <p:cNvSpPr txBox="1"/>
          <p:nvPr/>
        </p:nvSpPr>
        <p:spPr>
          <a:xfrm>
            <a:off x="2560271" y="3894565"/>
            <a:ext cx="8861014" cy="1477328"/>
          </a:xfrm>
          <a:prstGeom prst="rect">
            <a:avLst/>
          </a:prstGeom>
          <a:noFill/>
        </p:spPr>
        <p:txBody>
          <a:bodyPr wrap="square" rtlCol="0">
            <a:spAutoFit/>
          </a:bodyPr>
          <a:lstStyle/>
          <a:p>
            <a:pPr marL="285750" indent="-285750">
              <a:buFont typeface="Arial" panose="020B0604020202020204" pitchFamily="34" charset="0"/>
              <a:buChar char="•"/>
            </a:pPr>
            <a:r>
              <a:rPr lang="en-GB" dirty="0"/>
              <a:t>The patient can then be registered on the database, using the registration CRF. </a:t>
            </a:r>
            <a:r>
              <a:rPr lang="en-GB" b="1" dirty="0"/>
              <a:t>Please confirm the patient’s preference for completion of questionnaires </a:t>
            </a:r>
            <a:r>
              <a:rPr lang="en-GB" dirty="0"/>
              <a:t>(i.e. paper or electronic).</a:t>
            </a:r>
          </a:p>
          <a:p>
            <a:endParaRPr lang="en-GB" dirty="0"/>
          </a:p>
          <a:p>
            <a:r>
              <a:rPr lang="en-GB" dirty="0"/>
              <a:t>You will then be provided with a 4-digit TNO. </a:t>
            </a:r>
          </a:p>
        </p:txBody>
      </p:sp>
    </p:spTree>
    <p:extLst>
      <p:ext uri="{BB962C8B-B14F-4D97-AF65-F5344CB8AC3E}">
        <p14:creationId xmlns:p14="http://schemas.microsoft.com/office/powerpoint/2010/main" val="263931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cxnSp>
        <p:nvCxnSpPr>
          <p:cNvPr id="15" name="Straight Connector 14">
            <a:extLst>
              <a:ext uri="{FF2B5EF4-FFF2-40B4-BE49-F238E27FC236}">
                <a16:creationId xmlns:a16="http://schemas.microsoft.com/office/drawing/2014/main" id="{BAB23682-295F-1024-10E9-79DFBC2DE1FE}"/>
              </a:ext>
            </a:extLst>
          </p:cNvPr>
          <p:cNvCxnSpPr/>
          <p:nvPr/>
        </p:nvCxnSpPr>
        <p:spPr>
          <a:xfrm>
            <a:off x="1171663" y="1776459"/>
            <a:ext cx="0" cy="3433103"/>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03BFF1C-43F3-3AD0-57D9-6C2BB582AECB}"/>
              </a:ext>
            </a:extLst>
          </p:cNvPr>
          <p:cNvSpPr>
            <a:spLocks noGrp="1"/>
          </p:cNvSpPr>
          <p:nvPr>
            <p:ph type="title"/>
          </p:nvPr>
        </p:nvSpPr>
        <p:spPr>
          <a:xfrm>
            <a:off x="123227" y="-90199"/>
            <a:ext cx="11610363" cy="1009651"/>
          </a:xfrm>
        </p:spPr>
        <p:txBody>
          <a:bodyPr>
            <a:normAutofit/>
          </a:bodyPr>
          <a:lstStyle/>
          <a:p>
            <a:r>
              <a:rPr lang="en-GB" dirty="0">
                <a:solidFill>
                  <a:schemeClr val="accent2">
                    <a:lumMod val="50000"/>
                  </a:schemeClr>
                </a:solidFill>
                <a:latin typeface="+mn-lt"/>
              </a:rPr>
              <a:t>Patient Pathway: Baseline</a:t>
            </a:r>
          </a:p>
        </p:txBody>
      </p:sp>
      <p:sp>
        <p:nvSpPr>
          <p:cNvPr id="7" name="Content Placeholder 6">
            <a:extLst>
              <a:ext uri="{FF2B5EF4-FFF2-40B4-BE49-F238E27FC236}">
                <a16:creationId xmlns:a16="http://schemas.microsoft.com/office/drawing/2014/main" id="{ABFDEF25-B62F-2491-291E-E1E623085D75}"/>
              </a:ext>
            </a:extLst>
          </p:cNvPr>
          <p:cNvSpPr>
            <a:spLocks noGrp="1"/>
          </p:cNvSpPr>
          <p:nvPr>
            <p:ph idx="1"/>
          </p:nvPr>
        </p:nvSpPr>
        <p:spPr>
          <a:xfrm>
            <a:off x="2488925" y="887331"/>
            <a:ext cx="9244665" cy="4440313"/>
          </a:xfrm>
        </p:spPr>
        <p:txBody>
          <a:bodyPr vert="horz" lIns="91440" tIns="45720" rIns="91440" bIns="45720" rtlCol="0" anchor="t">
            <a:noAutofit/>
          </a:bodyPr>
          <a:lstStyle/>
          <a:p>
            <a:pPr marL="0" indent="0">
              <a:lnSpc>
                <a:spcPct val="110000"/>
              </a:lnSpc>
              <a:buNone/>
            </a:pPr>
            <a:r>
              <a:rPr lang="en-GB" sz="2400" b="1" dirty="0"/>
              <a:t>Complete and enter the following CRFs: </a:t>
            </a:r>
          </a:p>
          <a:p>
            <a:pPr marL="914400" lvl="2" indent="0">
              <a:lnSpc>
                <a:spcPct val="110000"/>
              </a:lnSpc>
              <a:buNone/>
            </a:pPr>
            <a:r>
              <a:rPr lang="en-GB" sz="2200" b="1" dirty="0"/>
              <a:t>Eligibility CRF- </a:t>
            </a:r>
            <a:r>
              <a:rPr lang="en-GB" sz="2200" dirty="0"/>
              <a:t>signed by someone delegated this responsibility on the     delegation log- it </a:t>
            </a:r>
            <a:r>
              <a:rPr lang="en-GB" sz="2200" u="sng" dirty="0"/>
              <a:t>does not </a:t>
            </a:r>
            <a:r>
              <a:rPr lang="en-GB" sz="2200" dirty="0"/>
              <a:t>have to be someone medically trained</a:t>
            </a:r>
          </a:p>
          <a:p>
            <a:pPr marL="914400" lvl="2" indent="0">
              <a:lnSpc>
                <a:spcPct val="110000"/>
              </a:lnSpc>
              <a:buNone/>
            </a:pPr>
            <a:r>
              <a:rPr lang="en-GB" sz="2200" b="1" dirty="0"/>
              <a:t>Participant contact details CRF</a:t>
            </a:r>
          </a:p>
          <a:p>
            <a:pPr marL="0" indent="0">
              <a:lnSpc>
                <a:spcPct val="110000"/>
              </a:lnSpc>
              <a:buNone/>
            </a:pPr>
            <a:r>
              <a:rPr lang="en-GB" sz="2400" b="1" u="sng" dirty="0"/>
              <a:t>Questionnaire completion: </a:t>
            </a:r>
            <a:r>
              <a:rPr lang="en-GB" sz="2400" dirty="0"/>
              <a:t>A questionnaire </a:t>
            </a:r>
            <a:r>
              <a:rPr lang="en-GB" sz="2400" b="1" u="sng" dirty="0"/>
              <a:t>must </a:t>
            </a:r>
            <a:r>
              <a:rPr lang="en-GB" sz="2400" dirty="0"/>
              <a:t>be completed before the participant is randomised; validation will not allow you randomise a participant until you have confirmed these are completed. </a:t>
            </a:r>
          </a:p>
          <a:p>
            <a:pPr marL="342900" indent="-342900">
              <a:lnSpc>
                <a:spcPct val="110000"/>
              </a:lnSpc>
            </a:pPr>
            <a:r>
              <a:rPr lang="en-GB" sz="2000" b="1" u="sng" dirty="0"/>
              <a:t>Electronic: </a:t>
            </a:r>
            <a:r>
              <a:rPr lang="en-GB" sz="2000" dirty="0"/>
              <a:t>If patient opts for electronic questionnaire completion, WCTU will organise these to be distributed through the database. </a:t>
            </a:r>
            <a:r>
              <a:rPr lang="en-GB" sz="2000" b="1" dirty="0"/>
              <a:t>*Not yet live*</a:t>
            </a:r>
          </a:p>
          <a:p>
            <a:pPr marL="342900" indent="-342900">
              <a:lnSpc>
                <a:spcPct val="110000"/>
              </a:lnSpc>
            </a:pPr>
            <a:r>
              <a:rPr lang="en-GB" sz="2000" b="1" u="sng" dirty="0"/>
              <a:t>Paper: </a:t>
            </a:r>
            <a:r>
              <a:rPr lang="en-GB" sz="2000" dirty="0"/>
              <a:t>Local research team to provide patient with a baseline questionnaire. Sites should return these to WCTU for data entry. </a:t>
            </a:r>
            <a:r>
              <a:rPr lang="en-GB" sz="2000" i="1" dirty="0"/>
              <a:t>If these are returned directly to WCTU we will notify you on receipt.</a:t>
            </a:r>
          </a:p>
          <a:p>
            <a:pPr marL="0" indent="0">
              <a:lnSpc>
                <a:spcPct val="110000"/>
              </a:lnSpc>
              <a:buNone/>
            </a:pPr>
            <a:r>
              <a:rPr lang="en-GB" sz="2000" b="1" i="1" dirty="0">
                <a:solidFill>
                  <a:schemeClr val="accent2">
                    <a:lumMod val="50000"/>
                  </a:schemeClr>
                </a:solidFill>
                <a:ea typeface="+mn-lt"/>
                <a:cs typeface="+mn-lt"/>
              </a:rPr>
              <a:t>Up to two reminders can be sent to complete the questionnaire</a:t>
            </a:r>
            <a:endParaRPr lang="en-US" sz="2000" b="1" i="1" dirty="0">
              <a:solidFill>
                <a:schemeClr val="accent2">
                  <a:lumMod val="50000"/>
                </a:schemeClr>
              </a:solidFill>
              <a:ea typeface="+mn-lt"/>
              <a:cs typeface="+mn-lt"/>
            </a:endParaRPr>
          </a:p>
        </p:txBody>
      </p:sp>
      <p:sp>
        <p:nvSpPr>
          <p:cNvPr id="10" name="Rectangle: Rounded Corners 9">
            <a:extLst>
              <a:ext uri="{FF2B5EF4-FFF2-40B4-BE49-F238E27FC236}">
                <a16:creationId xmlns:a16="http://schemas.microsoft.com/office/drawing/2014/main" id="{DE4C2603-0E67-A1D4-70D2-2FC7AF5CBDAB}"/>
              </a:ext>
            </a:extLst>
          </p:cNvPr>
          <p:cNvSpPr/>
          <p:nvPr/>
        </p:nvSpPr>
        <p:spPr>
          <a:xfrm>
            <a:off x="355167" y="1005412"/>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Identify &amp; Approach</a:t>
            </a:r>
          </a:p>
        </p:txBody>
      </p:sp>
      <p:sp>
        <p:nvSpPr>
          <p:cNvPr id="11" name="Rectangle: Rounded Corners 10">
            <a:extLst>
              <a:ext uri="{FF2B5EF4-FFF2-40B4-BE49-F238E27FC236}">
                <a16:creationId xmlns:a16="http://schemas.microsoft.com/office/drawing/2014/main" id="{A8B9F24A-A59D-F82E-6A6B-12B90A3AAD80}"/>
              </a:ext>
            </a:extLst>
          </p:cNvPr>
          <p:cNvSpPr/>
          <p:nvPr/>
        </p:nvSpPr>
        <p:spPr>
          <a:xfrm>
            <a:off x="315986" y="2056450"/>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Informed Consent &amp; Registration</a:t>
            </a:r>
          </a:p>
        </p:txBody>
      </p:sp>
      <p:sp>
        <p:nvSpPr>
          <p:cNvPr id="12" name="Rectangle: Rounded Corners 11">
            <a:extLst>
              <a:ext uri="{FF2B5EF4-FFF2-40B4-BE49-F238E27FC236}">
                <a16:creationId xmlns:a16="http://schemas.microsoft.com/office/drawing/2014/main" id="{F9ACF8F0-014D-0685-EF76-2C2E598AFFCB}"/>
              </a:ext>
            </a:extLst>
          </p:cNvPr>
          <p:cNvSpPr/>
          <p:nvPr/>
        </p:nvSpPr>
        <p:spPr>
          <a:xfrm>
            <a:off x="315986" y="3107488"/>
            <a:ext cx="1711354" cy="780176"/>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solidFill>
                  <a:schemeClr val="bg1"/>
                </a:solidFill>
              </a:rPr>
              <a:t>Baseline</a:t>
            </a:r>
          </a:p>
        </p:txBody>
      </p:sp>
      <p:sp>
        <p:nvSpPr>
          <p:cNvPr id="13" name="Rectangle: Rounded Corners 12">
            <a:extLst>
              <a:ext uri="{FF2B5EF4-FFF2-40B4-BE49-F238E27FC236}">
                <a16:creationId xmlns:a16="http://schemas.microsoft.com/office/drawing/2014/main" id="{2CF1980A-F3F2-C8F4-6C6F-671888882177}"/>
              </a:ext>
            </a:extLst>
          </p:cNvPr>
          <p:cNvSpPr/>
          <p:nvPr/>
        </p:nvSpPr>
        <p:spPr>
          <a:xfrm>
            <a:off x="315986" y="4158526"/>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Randomisation</a:t>
            </a:r>
          </a:p>
        </p:txBody>
      </p:sp>
      <p:sp>
        <p:nvSpPr>
          <p:cNvPr id="14" name="Rectangle: Rounded Corners 13">
            <a:extLst>
              <a:ext uri="{FF2B5EF4-FFF2-40B4-BE49-F238E27FC236}">
                <a16:creationId xmlns:a16="http://schemas.microsoft.com/office/drawing/2014/main" id="{F281BDCD-E9DC-1366-57EC-EE32AD1C5DF9}"/>
              </a:ext>
            </a:extLst>
          </p:cNvPr>
          <p:cNvSpPr/>
          <p:nvPr/>
        </p:nvSpPr>
        <p:spPr>
          <a:xfrm>
            <a:off x="315986" y="5209562"/>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Post randomisation</a:t>
            </a:r>
          </a:p>
        </p:txBody>
      </p:sp>
      <p:pic>
        <p:nvPicPr>
          <p:cNvPr id="4" name="Graphic 3" descr="Badge Tick with solid fill">
            <a:extLst>
              <a:ext uri="{FF2B5EF4-FFF2-40B4-BE49-F238E27FC236}">
                <a16:creationId xmlns:a16="http://schemas.microsoft.com/office/drawing/2014/main" id="{ADBFD2E5-A509-CED5-6049-916F513A5B4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712465" y="1677811"/>
            <a:ext cx="671317" cy="671317"/>
          </a:xfrm>
          <a:prstGeom prst="rect">
            <a:avLst/>
          </a:prstGeom>
        </p:spPr>
      </p:pic>
    </p:spTree>
    <p:extLst>
      <p:ext uri="{BB962C8B-B14F-4D97-AF65-F5344CB8AC3E}">
        <p14:creationId xmlns:p14="http://schemas.microsoft.com/office/powerpoint/2010/main" val="17189792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cxnSp>
        <p:nvCxnSpPr>
          <p:cNvPr id="15" name="Straight Connector 14">
            <a:extLst>
              <a:ext uri="{FF2B5EF4-FFF2-40B4-BE49-F238E27FC236}">
                <a16:creationId xmlns:a16="http://schemas.microsoft.com/office/drawing/2014/main" id="{BAB23682-295F-1024-10E9-79DFBC2DE1FE}"/>
              </a:ext>
            </a:extLst>
          </p:cNvPr>
          <p:cNvCxnSpPr/>
          <p:nvPr/>
        </p:nvCxnSpPr>
        <p:spPr>
          <a:xfrm>
            <a:off x="1171663" y="1776459"/>
            <a:ext cx="0" cy="3433103"/>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03BFF1C-43F3-3AD0-57D9-6C2BB582AECB}"/>
              </a:ext>
            </a:extLst>
          </p:cNvPr>
          <p:cNvSpPr>
            <a:spLocks noGrp="1"/>
          </p:cNvSpPr>
          <p:nvPr>
            <p:ph type="title"/>
          </p:nvPr>
        </p:nvSpPr>
        <p:spPr>
          <a:xfrm>
            <a:off x="123227" y="-90199"/>
            <a:ext cx="11610363" cy="1009651"/>
          </a:xfrm>
        </p:spPr>
        <p:txBody>
          <a:bodyPr>
            <a:normAutofit/>
          </a:bodyPr>
          <a:lstStyle/>
          <a:p>
            <a:r>
              <a:rPr lang="en-GB" dirty="0">
                <a:solidFill>
                  <a:schemeClr val="accent2">
                    <a:lumMod val="50000"/>
                  </a:schemeClr>
                </a:solidFill>
                <a:latin typeface="+mn-lt"/>
              </a:rPr>
              <a:t>Patient Pathway: Randomisation</a:t>
            </a:r>
          </a:p>
        </p:txBody>
      </p:sp>
      <p:sp>
        <p:nvSpPr>
          <p:cNvPr id="7" name="Content Placeholder 6">
            <a:extLst>
              <a:ext uri="{FF2B5EF4-FFF2-40B4-BE49-F238E27FC236}">
                <a16:creationId xmlns:a16="http://schemas.microsoft.com/office/drawing/2014/main" id="{ABFDEF25-B62F-2491-291E-E1E623085D75}"/>
              </a:ext>
            </a:extLst>
          </p:cNvPr>
          <p:cNvSpPr>
            <a:spLocks noGrp="1"/>
          </p:cNvSpPr>
          <p:nvPr>
            <p:ph idx="1"/>
          </p:nvPr>
        </p:nvSpPr>
        <p:spPr>
          <a:xfrm>
            <a:off x="2488925" y="559060"/>
            <a:ext cx="9244665" cy="5732487"/>
          </a:xfrm>
        </p:spPr>
        <p:txBody>
          <a:bodyPr vert="horz" lIns="91440" tIns="45720" rIns="91440" bIns="45720" rtlCol="0" anchor="t">
            <a:noAutofit/>
          </a:bodyPr>
          <a:lstStyle/>
          <a:p>
            <a:pPr marL="0" indent="0">
              <a:buNone/>
            </a:pPr>
            <a:endParaRPr lang="en-GB" sz="2000" dirty="0"/>
          </a:p>
          <a:p>
            <a:pPr marL="0" indent="0">
              <a:buNone/>
            </a:pPr>
            <a:endParaRPr lang="en-GB" sz="2000" dirty="0"/>
          </a:p>
          <a:p>
            <a:pPr marL="0" indent="0">
              <a:buNone/>
            </a:pPr>
            <a:endParaRPr lang="en-GB" sz="2000" dirty="0"/>
          </a:p>
          <a:p>
            <a:pPr marL="0" indent="0">
              <a:buNone/>
            </a:pPr>
            <a:r>
              <a:rPr lang="en-GB" sz="2000" dirty="0"/>
              <a:t>Participants should be randomised via the database, and will be stratified based on the following factors: </a:t>
            </a:r>
          </a:p>
          <a:p>
            <a:pPr marL="457200" lvl="1" indent="0">
              <a:buNone/>
            </a:pPr>
            <a:r>
              <a:rPr lang="en-GB" sz="1600" dirty="0"/>
              <a:t>1</a:t>
            </a:r>
            <a:r>
              <a:rPr lang="en-GB" sz="2000" dirty="0"/>
              <a:t>. </a:t>
            </a:r>
            <a:r>
              <a:rPr lang="en-GB" sz="1600" dirty="0"/>
              <a:t>Age</a:t>
            </a:r>
          </a:p>
          <a:p>
            <a:pPr marL="457200" lvl="1" indent="0">
              <a:lnSpc>
                <a:spcPct val="100000"/>
              </a:lnSpc>
              <a:spcBef>
                <a:spcPts val="0"/>
              </a:spcBef>
              <a:buNone/>
            </a:pPr>
            <a:r>
              <a:rPr lang="en-GB" sz="1600" dirty="0"/>
              <a:t>2. Current AET</a:t>
            </a:r>
          </a:p>
          <a:p>
            <a:pPr marL="457200" lvl="1" indent="0">
              <a:lnSpc>
                <a:spcPct val="100000"/>
              </a:lnSpc>
              <a:spcBef>
                <a:spcPts val="0"/>
              </a:spcBef>
              <a:buNone/>
            </a:pPr>
            <a:r>
              <a:rPr lang="en-GB" sz="1600" dirty="0"/>
              <a:t>3. Treatment complexity </a:t>
            </a:r>
          </a:p>
          <a:p>
            <a:r>
              <a:rPr lang="en-GB" sz="2000" dirty="0"/>
              <a:t>The site PI, randomising practitioner, SWEET study nurse/practitioner and main site contact will receive a notification by email to confirm which arm the participant has been randomised to. </a:t>
            </a:r>
            <a:endParaRPr lang="en-GB" sz="2000" dirty="0">
              <a:solidFill>
                <a:schemeClr val="accent2">
                  <a:lumMod val="50000"/>
                </a:schemeClr>
              </a:solidFill>
              <a:cs typeface="Calibri" panose="020F0502020204030204"/>
            </a:endParaRPr>
          </a:p>
          <a:p>
            <a:r>
              <a:rPr lang="en-GB" sz="2000" b="1" dirty="0">
                <a:solidFill>
                  <a:schemeClr val="accent2">
                    <a:lumMod val="50000"/>
                  </a:schemeClr>
                </a:solidFill>
                <a:cs typeface="Calibri" panose="020F0502020204030204"/>
              </a:rPr>
              <a:t>A GP letter should be sent to participants GP, specific on their trial allocation. </a:t>
            </a:r>
          </a:p>
        </p:txBody>
      </p:sp>
      <p:sp>
        <p:nvSpPr>
          <p:cNvPr id="10" name="Rectangle: Rounded Corners 9">
            <a:extLst>
              <a:ext uri="{FF2B5EF4-FFF2-40B4-BE49-F238E27FC236}">
                <a16:creationId xmlns:a16="http://schemas.microsoft.com/office/drawing/2014/main" id="{DE4C2603-0E67-A1D4-70D2-2FC7AF5CBDAB}"/>
              </a:ext>
            </a:extLst>
          </p:cNvPr>
          <p:cNvSpPr/>
          <p:nvPr/>
        </p:nvSpPr>
        <p:spPr>
          <a:xfrm>
            <a:off x="355167" y="1005412"/>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Identify &amp; Approach</a:t>
            </a:r>
          </a:p>
        </p:txBody>
      </p:sp>
      <p:sp>
        <p:nvSpPr>
          <p:cNvPr id="11" name="Rectangle: Rounded Corners 10">
            <a:extLst>
              <a:ext uri="{FF2B5EF4-FFF2-40B4-BE49-F238E27FC236}">
                <a16:creationId xmlns:a16="http://schemas.microsoft.com/office/drawing/2014/main" id="{A8B9F24A-A59D-F82E-6A6B-12B90A3AAD80}"/>
              </a:ext>
            </a:extLst>
          </p:cNvPr>
          <p:cNvSpPr/>
          <p:nvPr/>
        </p:nvSpPr>
        <p:spPr>
          <a:xfrm>
            <a:off x="315986" y="2056450"/>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Informed Consent &amp; Registration</a:t>
            </a:r>
          </a:p>
        </p:txBody>
      </p:sp>
      <p:sp>
        <p:nvSpPr>
          <p:cNvPr id="12" name="Rectangle: Rounded Corners 11">
            <a:extLst>
              <a:ext uri="{FF2B5EF4-FFF2-40B4-BE49-F238E27FC236}">
                <a16:creationId xmlns:a16="http://schemas.microsoft.com/office/drawing/2014/main" id="{F9ACF8F0-014D-0685-EF76-2C2E598AFFCB}"/>
              </a:ext>
            </a:extLst>
          </p:cNvPr>
          <p:cNvSpPr/>
          <p:nvPr/>
        </p:nvSpPr>
        <p:spPr>
          <a:xfrm>
            <a:off x="315986" y="3107488"/>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Baseline</a:t>
            </a:r>
          </a:p>
        </p:txBody>
      </p:sp>
      <p:sp>
        <p:nvSpPr>
          <p:cNvPr id="13" name="Rectangle: Rounded Corners 12">
            <a:extLst>
              <a:ext uri="{FF2B5EF4-FFF2-40B4-BE49-F238E27FC236}">
                <a16:creationId xmlns:a16="http://schemas.microsoft.com/office/drawing/2014/main" id="{2CF1980A-F3F2-C8F4-6C6F-671888882177}"/>
              </a:ext>
            </a:extLst>
          </p:cNvPr>
          <p:cNvSpPr/>
          <p:nvPr/>
        </p:nvSpPr>
        <p:spPr>
          <a:xfrm>
            <a:off x="315986" y="4158526"/>
            <a:ext cx="1711354" cy="780176"/>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Randomisation</a:t>
            </a:r>
          </a:p>
        </p:txBody>
      </p:sp>
      <p:sp>
        <p:nvSpPr>
          <p:cNvPr id="14" name="Rectangle: Rounded Corners 13">
            <a:extLst>
              <a:ext uri="{FF2B5EF4-FFF2-40B4-BE49-F238E27FC236}">
                <a16:creationId xmlns:a16="http://schemas.microsoft.com/office/drawing/2014/main" id="{F281BDCD-E9DC-1366-57EC-EE32AD1C5DF9}"/>
              </a:ext>
            </a:extLst>
          </p:cNvPr>
          <p:cNvSpPr/>
          <p:nvPr/>
        </p:nvSpPr>
        <p:spPr>
          <a:xfrm>
            <a:off x="315986" y="5209562"/>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Post randomisation</a:t>
            </a:r>
          </a:p>
        </p:txBody>
      </p:sp>
      <p:pic>
        <p:nvPicPr>
          <p:cNvPr id="5" name="Picture 4">
            <a:extLst>
              <a:ext uri="{FF2B5EF4-FFF2-40B4-BE49-F238E27FC236}">
                <a16:creationId xmlns:a16="http://schemas.microsoft.com/office/drawing/2014/main" id="{C5F27BAD-706C-3CCC-5583-8A17EC7A6CAD}"/>
              </a:ext>
            </a:extLst>
          </p:cNvPr>
          <p:cNvPicPr>
            <a:picLocks noChangeAspect="1"/>
          </p:cNvPicPr>
          <p:nvPr/>
        </p:nvPicPr>
        <p:blipFill>
          <a:blip r:embed="rId4"/>
          <a:stretch>
            <a:fillRect/>
          </a:stretch>
        </p:blipFill>
        <p:spPr>
          <a:xfrm>
            <a:off x="4062752" y="662034"/>
            <a:ext cx="5057775" cy="1114425"/>
          </a:xfrm>
          <a:prstGeom prst="rect">
            <a:avLst/>
          </a:prstGeom>
        </p:spPr>
      </p:pic>
      <p:pic>
        <p:nvPicPr>
          <p:cNvPr id="6" name="Graphic 5" descr="Email with solid fill">
            <a:extLst>
              <a:ext uri="{FF2B5EF4-FFF2-40B4-BE49-F238E27FC236}">
                <a16:creationId xmlns:a16="http://schemas.microsoft.com/office/drawing/2014/main" id="{B81A0E6A-B772-EC7A-BE9D-A107B1C2E79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134825" y="5038936"/>
            <a:ext cx="914400" cy="914400"/>
          </a:xfrm>
          <a:prstGeom prst="rect">
            <a:avLst/>
          </a:prstGeom>
        </p:spPr>
      </p:pic>
    </p:spTree>
    <p:extLst>
      <p:ext uri="{BB962C8B-B14F-4D97-AF65-F5344CB8AC3E}">
        <p14:creationId xmlns:p14="http://schemas.microsoft.com/office/powerpoint/2010/main" val="2083798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4" name="Content Placeholder 3">
            <a:extLst>
              <a:ext uri="{FF2B5EF4-FFF2-40B4-BE49-F238E27FC236}">
                <a16:creationId xmlns:a16="http://schemas.microsoft.com/office/drawing/2014/main" id="{F6B4D747-E1F4-7E48-6EA7-8985C6A2924B}"/>
              </a:ext>
            </a:extLst>
          </p:cNvPr>
          <p:cNvSpPr>
            <a:spLocks noGrp="1"/>
          </p:cNvSpPr>
          <p:nvPr>
            <p:ph type="body" sz="quarter" idx="4294967295"/>
          </p:nvPr>
        </p:nvSpPr>
        <p:spPr>
          <a:xfrm>
            <a:off x="477324" y="1894323"/>
            <a:ext cx="9664203" cy="3665541"/>
          </a:xfrm>
        </p:spPr>
        <p:txBody>
          <a:bodyPr>
            <a:normAutofit fontScale="92500"/>
          </a:bodyPr>
          <a:lstStyle/>
          <a:p>
            <a:r>
              <a:rPr lang="en-GB" b="1" dirty="0"/>
              <a:t>Funder: </a:t>
            </a:r>
            <a:r>
              <a:rPr lang="en-GB" dirty="0"/>
              <a:t>N</a:t>
            </a:r>
            <a:r>
              <a:rPr lang="en-GB" b="0" i="0" dirty="0">
                <a:solidFill>
                  <a:srgbClr val="000000"/>
                </a:solidFill>
                <a:effectLst/>
                <a:latin typeface="Calibri" panose="020F0502020204030204" pitchFamily="34" charset="0"/>
              </a:rPr>
              <a:t>ational Institute for Health Research (NIHR) Programme Grant for Applied Research (</a:t>
            </a:r>
            <a:r>
              <a:rPr lang="en-GB" b="0" i="0" dirty="0" err="1">
                <a:solidFill>
                  <a:srgbClr val="000000"/>
                </a:solidFill>
                <a:effectLst/>
                <a:latin typeface="Calibri" panose="020F0502020204030204" pitchFamily="34" charset="0"/>
              </a:rPr>
              <a:t>PGfAR</a:t>
            </a:r>
            <a:r>
              <a:rPr lang="en-GB" b="0" i="0" dirty="0">
                <a:solidFill>
                  <a:srgbClr val="000000"/>
                </a:solidFill>
                <a:effectLst/>
                <a:latin typeface="Calibri" panose="020F0502020204030204" pitchFamily="34" charset="0"/>
              </a:rPr>
              <a:t>)</a:t>
            </a:r>
          </a:p>
          <a:p>
            <a:endParaRPr lang="en-GB" dirty="0">
              <a:solidFill>
                <a:srgbClr val="000000"/>
              </a:solidFill>
              <a:latin typeface="Calibri" panose="020F0502020204030204" pitchFamily="34" charset="0"/>
            </a:endParaRPr>
          </a:p>
          <a:p>
            <a:r>
              <a:rPr lang="en-GB" b="1" dirty="0">
                <a:solidFill>
                  <a:srgbClr val="000000"/>
                </a:solidFill>
                <a:latin typeface="Calibri" panose="020F0502020204030204" pitchFamily="34" charset="0"/>
              </a:rPr>
              <a:t>Sponsor: </a:t>
            </a:r>
            <a:r>
              <a:rPr lang="en-GB" b="0" i="0" dirty="0">
                <a:solidFill>
                  <a:srgbClr val="000000"/>
                </a:solidFill>
                <a:effectLst/>
                <a:latin typeface="Calibri" panose="020F0502020204030204" pitchFamily="34" charset="0"/>
              </a:rPr>
              <a:t>The Newcastle upon Tyne Hospitals NHS Foundation Trust</a:t>
            </a:r>
          </a:p>
          <a:p>
            <a:endParaRPr lang="en-GB" dirty="0">
              <a:solidFill>
                <a:srgbClr val="000000"/>
              </a:solidFill>
              <a:latin typeface="Calibri" panose="020F0502020204030204" pitchFamily="34" charset="0"/>
            </a:endParaRPr>
          </a:p>
          <a:p>
            <a:pPr marL="0" indent="0">
              <a:buNone/>
            </a:pPr>
            <a:endParaRPr lang="en-GB" dirty="0">
              <a:solidFill>
                <a:srgbClr val="000000"/>
              </a:solidFill>
              <a:latin typeface="Calibri" panose="020F0502020204030204" pitchFamily="34" charset="0"/>
            </a:endParaRPr>
          </a:p>
          <a:p>
            <a:r>
              <a:rPr lang="en-GB" b="1" dirty="0">
                <a:solidFill>
                  <a:srgbClr val="000000"/>
                </a:solidFill>
                <a:latin typeface="Calibri" panose="020F0502020204030204" pitchFamily="34" charset="0"/>
              </a:rPr>
              <a:t>Trial Co-ordination: </a:t>
            </a:r>
            <a:r>
              <a:rPr lang="en-GB" dirty="0">
                <a:solidFill>
                  <a:schemeClr val="tx1">
                    <a:lumMod val="85000"/>
                    <a:lumOff val="15000"/>
                  </a:schemeClr>
                </a:solidFill>
              </a:rPr>
              <a:t>Warwick Clinical Trials Unit (WCTU), University of Warwick </a:t>
            </a:r>
            <a:endParaRPr lang="en-GB" dirty="0"/>
          </a:p>
        </p:txBody>
      </p:sp>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477324" y="606830"/>
            <a:ext cx="10515600" cy="1325562"/>
          </a:xfrm>
        </p:spPr>
        <p:txBody>
          <a:bodyPr/>
          <a:lstStyle/>
          <a:p>
            <a:r>
              <a:rPr lang="en-GB" dirty="0">
                <a:solidFill>
                  <a:schemeClr val="accent3">
                    <a:lumMod val="50000"/>
                  </a:schemeClr>
                </a:solidFill>
                <a:latin typeface="+mn-lt"/>
              </a:rPr>
              <a:t>SWEET Trial Infrastructure</a:t>
            </a:r>
          </a:p>
        </p:txBody>
      </p:sp>
      <p:pic>
        <p:nvPicPr>
          <p:cNvPr id="1029" name="Picture 5" descr="Audiology - The Newcastle upon Tyne Hospitals NHS Foundation Trust ...">
            <a:extLst>
              <a:ext uri="{FF2B5EF4-FFF2-40B4-BE49-F238E27FC236}">
                <a16:creationId xmlns:a16="http://schemas.microsoft.com/office/drawing/2014/main" id="{D48453AF-CD42-415D-6FC7-522E21EF5D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37914" y="3591461"/>
            <a:ext cx="1976762" cy="119913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0AB29983-2048-E32E-E41C-2D8C3F90FD5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6146"/>
          <a:stretch/>
        </p:blipFill>
        <p:spPr bwMode="auto">
          <a:xfrm>
            <a:off x="6475760" y="5238222"/>
            <a:ext cx="3504014" cy="938741"/>
          </a:xfrm>
          <a:prstGeom prst="rect">
            <a:avLst/>
          </a:prstGeom>
          <a:noFill/>
          <a:ln>
            <a:noFill/>
          </a:ln>
        </p:spPr>
      </p:pic>
      <p:pic>
        <p:nvPicPr>
          <p:cNvPr id="5" name="Picture 4" descr="Outputs and branding | NIHR">
            <a:extLst>
              <a:ext uri="{FF2B5EF4-FFF2-40B4-BE49-F238E27FC236}">
                <a16:creationId xmlns:a16="http://schemas.microsoft.com/office/drawing/2014/main" id="{48306BB5-8906-D10A-4069-F78E817FEA4E}"/>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279001" y="2328636"/>
            <a:ext cx="2679700" cy="479425"/>
          </a:xfrm>
          <a:prstGeom prst="rect">
            <a:avLst/>
          </a:prstGeom>
          <a:noFill/>
          <a:ln>
            <a:noFill/>
          </a:ln>
        </p:spPr>
      </p:pic>
    </p:spTree>
    <p:extLst>
      <p:ext uri="{BB962C8B-B14F-4D97-AF65-F5344CB8AC3E}">
        <p14:creationId xmlns:p14="http://schemas.microsoft.com/office/powerpoint/2010/main" val="7414102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 name="Title 1">
            <a:extLst>
              <a:ext uri="{FF2B5EF4-FFF2-40B4-BE49-F238E27FC236}">
                <a16:creationId xmlns:a16="http://schemas.microsoft.com/office/drawing/2014/main" id="{C03BFF1C-43F3-3AD0-57D9-6C2BB582AECB}"/>
              </a:ext>
            </a:extLst>
          </p:cNvPr>
          <p:cNvSpPr>
            <a:spLocks noGrp="1"/>
          </p:cNvSpPr>
          <p:nvPr>
            <p:ph type="title"/>
          </p:nvPr>
        </p:nvSpPr>
        <p:spPr>
          <a:xfrm>
            <a:off x="265651" y="137678"/>
            <a:ext cx="11610363" cy="1009651"/>
          </a:xfrm>
        </p:spPr>
        <p:txBody>
          <a:bodyPr>
            <a:normAutofit fontScale="90000"/>
          </a:bodyPr>
          <a:lstStyle/>
          <a:p>
            <a:r>
              <a:rPr lang="en-GB" dirty="0">
                <a:solidFill>
                  <a:schemeClr val="accent2">
                    <a:lumMod val="50000"/>
                  </a:schemeClr>
                </a:solidFill>
                <a:latin typeface="+mn-lt"/>
              </a:rPr>
              <a:t>Patient Pathway: Post randomisation (Intervention)</a:t>
            </a:r>
          </a:p>
        </p:txBody>
      </p:sp>
      <p:sp>
        <p:nvSpPr>
          <p:cNvPr id="7" name="Content Placeholder 6">
            <a:extLst>
              <a:ext uri="{FF2B5EF4-FFF2-40B4-BE49-F238E27FC236}">
                <a16:creationId xmlns:a16="http://schemas.microsoft.com/office/drawing/2014/main" id="{ABFDEF25-B62F-2491-291E-E1E623085D75}"/>
              </a:ext>
            </a:extLst>
          </p:cNvPr>
          <p:cNvSpPr>
            <a:spLocks noGrp="1"/>
          </p:cNvSpPr>
          <p:nvPr>
            <p:ph idx="1"/>
          </p:nvPr>
        </p:nvSpPr>
        <p:spPr>
          <a:xfrm>
            <a:off x="1372090" y="772784"/>
            <a:ext cx="10343624" cy="5713513"/>
          </a:xfrm>
        </p:spPr>
        <p:txBody>
          <a:bodyPr vert="horz" lIns="91440" tIns="45720" rIns="91440" bIns="45720" rtlCol="0" anchor="t">
            <a:normAutofit/>
          </a:bodyPr>
          <a:lstStyle/>
          <a:p>
            <a:pPr marL="914400" lvl="2" indent="0">
              <a:buNone/>
            </a:pPr>
            <a:endParaRPr lang="en-GB" dirty="0">
              <a:highlight>
                <a:srgbClr val="FF00FF"/>
              </a:highlight>
            </a:endParaRPr>
          </a:p>
          <a:p>
            <a:pPr marL="914400" lvl="2" indent="0">
              <a:lnSpc>
                <a:spcPct val="110000"/>
              </a:lnSpc>
              <a:buNone/>
            </a:pPr>
            <a:r>
              <a:rPr lang="en-GB" b="1" u="sng" dirty="0"/>
              <a:t>Pre consultation: </a:t>
            </a:r>
          </a:p>
          <a:p>
            <a:pPr marL="914400" lvl="2" indent="0">
              <a:lnSpc>
                <a:spcPct val="110000"/>
              </a:lnSpc>
              <a:buNone/>
            </a:pPr>
            <a:r>
              <a:rPr lang="en-GB" dirty="0"/>
              <a:t>BCN nurse will contact the patient and organise Consultation 1 within 4 weeks of randomisation. </a:t>
            </a:r>
            <a:r>
              <a:rPr lang="en-GB" b="1" dirty="0"/>
              <a:t>The planned consultation date must be entered on the database</a:t>
            </a:r>
            <a:r>
              <a:rPr lang="en-GB" dirty="0"/>
              <a:t>. </a:t>
            </a:r>
          </a:p>
          <a:p>
            <a:pPr marL="914400" lvl="2" indent="0">
              <a:lnSpc>
                <a:spcPct val="110000"/>
              </a:lnSpc>
              <a:buNone/>
            </a:pPr>
            <a:endParaRPr lang="en-GB" dirty="0">
              <a:highlight>
                <a:srgbClr val="FF00FF"/>
              </a:highlight>
            </a:endParaRPr>
          </a:p>
          <a:p>
            <a:pPr marL="914400" lvl="2" indent="0">
              <a:lnSpc>
                <a:spcPct val="110000"/>
              </a:lnSpc>
              <a:buNone/>
            </a:pPr>
            <a:r>
              <a:rPr lang="en-GB" dirty="0"/>
              <a:t>Once the consultation has been booked with BCN, the site must send the patient their Initial Consultation Appointment Letter – this contains a link to and QR code to the HT&amp;Me animation which is a core part of the HT&amp;Me intervention.</a:t>
            </a:r>
          </a:p>
          <a:p>
            <a:pPr marL="914400" lvl="2" indent="0">
              <a:lnSpc>
                <a:spcPct val="110000"/>
              </a:lnSpc>
              <a:buNone/>
            </a:pPr>
            <a:r>
              <a:rPr lang="en-GB" dirty="0"/>
              <a:t> </a:t>
            </a:r>
          </a:p>
          <a:p>
            <a:pPr marL="914400" lvl="2" indent="0">
              <a:lnSpc>
                <a:spcPct val="110000"/>
              </a:lnSpc>
              <a:buNone/>
            </a:pPr>
            <a:r>
              <a:rPr lang="en-GB" b="1" dirty="0"/>
              <a:t>If a consultation is cancelled or rescheduled for any reason, please let </a:t>
            </a:r>
            <a:r>
              <a:rPr lang="en-GB" b="1" dirty="0">
                <a:hlinkClick r:id="rId4"/>
              </a:rPr>
              <a:t>SWEET@warwick.ac.uk</a:t>
            </a:r>
            <a:r>
              <a:rPr lang="en-GB" b="1" dirty="0"/>
              <a:t> know urgently for transparency between BCN &amp; your site.</a:t>
            </a:r>
          </a:p>
        </p:txBody>
      </p:sp>
      <p:grpSp>
        <p:nvGrpSpPr>
          <p:cNvPr id="6" name="Group 5">
            <a:extLst>
              <a:ext uri="{FF2B5EF4-FFF2-40B4-BE49-F238E27FC236}">
                <a16:creationId xmlns:a16="http://schemas.microsoft.com/office/drawing/2014/main" id="{4BE91D94-2074-4D78-F702-A5B8EAF1E8E5}"/>
              </a:ext>
            </a:extLst>
          </p:cNvPr>
          <p:cNvGrpSpPr/>
          <p:nvPr/>
        </p:nvGrpSpPr>
        <p:grpSpPr>
          <a:xfrm>
            <a:off x="315986" y="1005412"/>
            <a:ext cx="1711354" cy="5266162"/>
            <a:chOff x="315986" y="1005412"/>
            <a:chExt cx="1711354" cy="5266162"/>
          </a:xfrm>
        </p:grpSpPr>
        <p:cxnSp>
          <p:nvCxnSpPr>
            <p:cNvPr id="15" name="Straight Connector 14">
              <a:extLst>
                <a:ext uri="{FF2B5EF4-FFF2-40B4-BE49-F238E27FC236}">
                  <a16:creationId xmlns:a16="http://schemas.microsoft.com/office/drawing/2014/main" id="{BAB23682-295F-1024-10E9-79DFBC2DE1FE}"/>
                </a:ext>
              </a:extLst>
            </p:cNvPr>
            <p:cNvCxnSpPr>
              <a:cxnSpLocks/>
            </p:cNvCxnSpPr>
            <p:nvPr/>
          </p:nvCxnSpPr>
          <p:spPr>
            <a:xfrm>
              <a:off x="1171663" y="1785588"/>
              <a:ext cx="0" cy="3714939"/>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Rounded Corners 9">
              <a:extLst>
                <a:ext uri="{FF2B5EF4-FFF2-40B4-BE49-F238E27FC236}">
                  <a16:creationId xmlns:a16="http://schemas.microsoft.com/office/drawing/2014/main" id="{DE4C2603-0E67-A1D4-70D2-2FC7AF5CBDAB}"/>
                </a:ext>
              </a:extLst>
            </p:cNvPr>
            <p:cNvSpPr/>
            <p:nvPr/>
          </p:nvSpPr>
          <p:spPr>
            <a:xfrm>
              <a:off x="315986" y="1005412"/>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Identify &amp; Approach</a:t>
              </a:r>
            </a:p>
          </p:txBody>
        </p:sp>
        <p:sp>
          <p:nvSpPr>
            <p:cNvPr id="11" name="Rectangle: Rounded Corners 10">
              <a:extLst>
                <a:ext uri="{FF2B5EF4-FFF2-40B4-BE49-F238E27FC236}">
                  <a16:creationId xmlns:a16="http://schemas.microsoft.com/office/drawing/2014/main" id="{A8B9F24A-A59D-F82E-6A6B-12B90A3AAD80}"/>
                </a:ext>
              </a:extLst>
            </p:cNvPr>
            <p:cNvSpPr/>
            <p:nvPr/>
          </p:nvSpPr>
          <p:spPr>
            <a:xfrm>
              <a:off x="315986" y="1902609"/>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Informed Consent &amp; Registration</a:t>
              </a:r>
            </a:p>
          </p:txBody>
        </p:sp>
        <p:sp>
          <p:nvSpPr>
            <p:cNvPr id="12" name="Rectangle: Rounded Corners 11">
              <a:extLst>
                <a:ext uri="{FF2B5EF4-FFF2-40B4-BE49-F238E27FC236}">
                  <a16:creationId xmlns:a16="http://schemas.microsoft.com/office/drawing/2014/main" id="{F9ACF8F0-014D-0685-EF76-2C2E598AFFCB}"/>
                </a:ext>
              </a:extLst>
            </p:cNvPr>
            <p:cNvSpPr/>
            <p:nvPr/>
          </p:nvSpPr>
          <p:spPr>
            <a:xfrm>
              <a:off x="315986" y="2799806"/>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Baseline &amp; Randomisation</a:t>
              </a:r>
            </a:p>
          </p:txBody>
        </p:sp>
        <p:sp>
          <p:nvSpPr>
            <p:cNvPr id="14" name="Rectangle: Rounded Corners 13">
              <a:extLst>
                <a:ext uri="{FF2B5EF4-FFF2-40B4-BE49-F238E27FC236}">
                  <a16:creationId xmlns:a16="http://schemas.microsoft.com/office/drawing/2014/main" id="{F281BDCD-E9DC-1366-57EC-EE32AD1C5DF9}"/>
                </a:ext>
              </a:extLst>
            </p:cNvPr>
            <p:cNvSpPr/>
            <p:nvPr/>
          </p:nvSpPr>
          <p:spPr>
            <a:xfrm>
              <a:off x="315986" y="5491398"/>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Consultation 2</a:t>
              </a:r>
            </a:p>
          </p:txBody>
        </p:sp>
        <p:sp>
          <p:nvSpPr>
            <p:cNvPr id="3" name="Rectangle: Rounded Corners 2">
              <a:extLst>
                <a:ext uri="{FF2B5EF4-FFF2-40B4-BE49-F238E27FC236}">
                  <a16:creationId xmlns:a16="http://schemas.microsoft.com/office/drawing/2014/main" id="{5EC024C5-B086-B93D-FF60-94475C9E510E}"/>
                </a:ext>
              </a:extLst>
            </p:cNvPr>
            <p:cNvSpPr/>
            <p:nvPr/>
          </p:nvSpPr>
          <p:spPr>
            <a:xfrm>
              <a:off x="315986" y="3697003"/>
              <a:ext cx="1711354" cy="780176"/>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Pre- Consultation </a:t>
              </a:r>
            </a:p>
          </p:txBody>
        </p:sp>
        <p:sp>
          <p:nvSpPr>
            <p:cNvPr id="4" name="Rectangle: Rounded Corners 3">
              <a:extLst>
                <a:ext uri="{FF2B5EF4-FFF2-40B4-BE49-F238E27FC236}">
                  <a16:creationId xmlns:a16="http://schemas.microsoft.com/office/drawing/2014/main" id="{F9EA0E84-9EFC-F5AF-59FD-864AA997E010}"/>
                </a:ext>
              </a:extLst>
            </p:cNvPr>
            <p:cNvSpPr/>
            <p:nvPr/>
          </p:nvSpPr>
          <p:spPr>
            <a:xfrm>
              <a:off x="315986" y="4594200"/>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Consultation 1</a:t>
              </a:r>
            </a:p>
          </p:txBody>
        </p:sp>
      </p:grpSp>
    </p:spTree>
    <p:extLst>
      <p:ext uri="{BB962C8B-B14F-4D97-AF65-F5344CB8AC3E}">
        <p14:creationId xmlns:p14="http://schemas.microsoft.com/office/powerpoint/2010/main" val="16879990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 name="Title 1">
            <a:extLst>
              <a:ext uri="{FF2B5EF4-FFF2-40B4-BE49-F238E27FC236}">
                <a16:creationId xmlns:a16="http://schemas.microsoft.com/office/drawing/2014/main" id="{C03BFF1C-43F3-3AD0-57D9-6C2BB582AECB}"/>
              </a:ext>
            </a:extLst>
          </p:cNvPr>
          <p:cNvSpPr>
            <a:spLocks noGrp="1"/>
          </p:cNvSpPr>
          <p:nvPr>
            <p:ph type="title"/>
          </p:nvPr>
        </p:nvSpPr>
        <p:spPr>
          <a:xfrm>
            <a:off x="265651" y="137678"/>
            <a:ext cx="11610363" cy="1009651"/>
          </a:xfrm>
        </p:spPr>
        <p:txBody>
          <a:bodyPr>
            <a:normAutofit/>
          </a:bodyPr>
          <a:lstStyle/>
          <a:p>
            <a:r>
              <a:rPr lang="en-GB" dirty="0">
                <a:solidFill>
                  <a:schemeClr val="accent2">
                    <a:lumMod val="50000"/>
                  </a:schemeClr>
                </a:solidFill>
                <a:latin typeface="+mn-lt"/>
              </a:rPr>
              <a:t>Patient Pathway: Consultation 1</a:t>
            </a:r>
          </a:p>
        </p:txBody>
      </p:sp>
      <p:sp>
        <p:nvSpPr>
          <p:cNvPr id="7" name="Content Placeholder 6">
            <a:extLst>
              <a:ext uri="{FF2B5EF4-FFF2-40B4-BE49-F238E27FC236}">
                <a16:creationId xmlns:a16="http://schemas.microsoft.com/office/drawing/2014/main" id="{ABFDEF25-B62F-2491-291E-E1E623085D75}"/>
              </a:ext>
            </a:extLst>
          </p:cNvPr>
          <p:cNvSpPr>
            <a:spLocks noGrp="1"/>
          </p:cNvSpPr>
          <p:nvPr>
            <p:ph idx="1"/>
          </p:nvPr>
        </p:nvSpPr>
        <p:spPr>
          <a:xfrm>
            <a:off x="1372090" y="772784"/>
            <a:ext cx="10343624" cy="5713513"/>
          </a:xfrm>
        </p:spPr>
        <p:txBody>
          <a:bodyPr vert="horz" lIns="91440" tIns="45720" rIns="91440" bIns="45720" rtlCol="0" anchor="t">
            <a:normAutofit/>
          </a:bodyPr>
          <a:lstStyle/>
          <a:p>
            <a:pPr marL="914400" lvl="2" indent="0">
              <a:buNone/>
            </a:pPr>
            <a:endParaRPr lang="en-GB" dirty="0"/>
          </a:p>
          <a:p>
            <a:pPr marL="914400" lvl="2" indent="0">
              <a:lnSpc>
                <a:spcPct val="110000"/>
              </a:lnSpc>
              <a:buNone/>
            </a:pPr>
            <a:r>
              <a:rPr lang="en-GB" dirty="0"/>
              <a:t>BCN nurse will conduct 30min consultation with patients via video call. This will follow the consultation guide found in the HT&amp;Me study nurse manual, and include registering the participant on the HT&amp;Me website.</a:t>
            </a:r>
          </a:p>
          <a:p>
            <a:pPr marL="914400" lvl="2" indent="0">
              <a:lnSpc>
                <a:spcPct val="110000"/>
              </a:lnSpc>
              <a:buNone/>
            </a:pPr>
            <a:endParaRPr lang="en-GB" dirty="0"/>
          </a:p>
          <a:p>
            <a:pPr marL="914400" lvl="2" indent="0">
              <a:lnSpc>
                <a:spcPct val="110000"/>
              </a:lnSpc>
              <a:buNone/>
            </a:pPr>
            <a:r>
              <a:rPr lang="en-GB" dirty="0"/>
              <a:t>Participants will begin to receive motivational, </a:t>
            </a:r>
            <a:r>
              <a:rPr lang="en-GB" dirty="0">
                <a:solidFill>
                  <a:schemeClr val="tx1">
                    <a:lumMod val="95000"/>
                    <a:lumOff val="5000"/>
                  </a:schemeClr>
                </a:solidFill>
              </a:rPr>
              <a:t>nudge messages by text or email</a:t>
            </a:r>
            <a:r>
              <a:rPr lang="en-GB" dirty="0">
                <a:solidFill>
                  <a:srgbClr val="FF0000"/>
                </a:solidFill>
              </a:rPr>
              <a:t> </a:t>
            </a:r>
            <a:r>
              <a:rPr lang="en-GB" dirty="0"/>
              <a:t>from the HT&amp;Me website, and receive a text message asking for brief feedback on their consultation.</a:t>
            </a:r>
            <a:endParaRPr lang="en-GB" dirty="0">
              <a:cs typeface="Calibri"/>
            </a:endParaRPr>
          </a:p>
          <a:p>
            <a:pPr marL="914400" lvl="2" indent="0">
              <a:lnSpc>
                <a:spcPct val="110000"/>
              </a:lnSpc>
              <a:buNone/>
            </a:pPr>
            <a:endParaRPr lang="en-GB" dirty="0"/>
          </a:p>
          <a:p>
            <a:pPr marL="914400" lvl="2" indent="0">
              <a:lnSpc>
                <a:spcPct val="120000"/>
              </a:lnSpc>
              <a:buNone/>
            </a:pPr>
            <a:r>
              <a:rPr lang="en-GB" dirty="0"/>
              <a:t>BCN nurse will complete consultation 1 checklist alongside this consultation and enter onto the SWEET database.</a:t>
            </a:r>
          </a:p>
        </p:txBody>
      </p:sp>
      <p:grpSp>
        <p:nvGrpSpPr>
          <p:cNvPr id="18" name="Group 17">
            <a:extLst>
              <a:ext uri="{FF2B5EF4-FFF2-40B4-BE49-F238E27FC236}">
                <a16:creationId xmlns:a16="http://schemas.microsoft.com/office/drawing/2014/main" id="{B7C07D88-383C-8CA4-23CC-624816E8AFE2}"/>
              </a:ext>
            </a:extLst>
          </p:cNvPr>
          <p:cNvGrpSpPr/>
          <p:nvPr/>
        </p:nvGrpSpPr>
        <p:grpSpPr>
          <a:xfrm>
            <a:off x="315986" y="1005412"/>
            <a:ext cx="1711354" cy="5266162"/>
            <a:chOff x="315986" y="1005412"/>
            <a:chExt cx="1711354" cy="5266162"/>
          </a:xfrm>
        </p:grpSpPr>
        <p:cxnSp>
          <p:nvCxnSpPr>
            <p:cNvPr id="19" name="Straight Connector 18">
              <a:extLst>
                <a:ext uri="{FF2B5EF4-FFF2-40B4-BE49-F238E27FC236}">
                  <a16:creationId xmlns:a16="http://schemas.microsoft.com/office/drawing/2014/main" id="{2EA03B99-700C-EA98-6E31-1C87C1E647B0}"/>
                </a:ext>
              </a:extLst>
            </p:cNvPr>
            <p:cNvCxnSpPr>
              <a:cxnSpLocks/>
            </p:cNvCxnSpPr>
            <p:nvPr/>
          </p:nvCxnSpPr>
          <p:spPr>
            <a:xfrm>
              <a:off x="1171663" y="1785588"/>
              <a:ext cx="0" cy="3714939"/>
            </a:xfrm>
            <a:prstGeom prst="line">
              <a:avLst/>
            </a:prstGeom>
          </p:spPr>
          <p:style>
            <a:lnRef idx="1">
              <a:schemeClr val="accent1"/>
            </a:lnRef>
            <a:fillRef idx="0">
              <a:schemeClr val="accent1"/>
            </a:fillRef>
            <a:effectRef idx="0">
              <a:schemeClr val="accent1"/>
            </a:effectRef>
            <a:fontRef idx="minor">
              <a:schemeClr val="tx1"/>
            </a:fontRef>
          </p:style>
        </p:cxnSp>
        <p:sp>
          <p:nvSpPr>
            <p:cNvPr id="20" name="Rectangle: Rounded Corners 19">
              <a:extLst>
                <a:ext uri="{FF2B5EF4-FFF2-40B4-BE49-F238E27FC236}">
                  <a16:creationId xmlns:a16="http://schemas.microsoft.com/office/drawing/2014/main" id="{A849D7F3-6ADF-9473-0A6A-161F3CF36D0F}"/>
                </a:ext>
              </a:extLst>
            </p:cNvPr>
            <p:cNvSpPr/>
            <p:nvPr/>
          </p:nvSpPr>
          <p:spPr>
            <a:xfrm>
              <a:off x="315986" y="1005412"/>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Identify &amp; Approach</a:t>
              </a:r>
            </a:p>
          </p:txBody>
        </p:sp>
        <p:sp>
          <p:nvSpPr>
            <p:cNvPr id="21" name="Rectangle: Rounded Corners 20">
              <a:extLst>
                <a:ext uri="{FF2B5EF4-FFF2-40B4-BE49-F238E27FC236}">
                  <a16:creationId xmlns:a16="http://schemas.microsoft.com/office/drawing/2014/main" id="{56A4DE69-16F3-D6FF-AF29-7B54275DC480}"/>
                </a:ext>
              </a:extLst>
            </p:cNvPr>
            <p:cNvSpPr/>
            <p:nvPr/>
          </p:nvSpPr>
          <p:spPr>
            <a:xfrm>
              <a:off x="315986" y="1902609"/>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Informed Consent &amp; Registration</a:t>
              </a:r>
            </a:p>
          </p:txBody>
        </p:sp>
        <p:sp>
          <p:nvSpPr>
            <p:cNvPr id="22" name="Rectangle: Rounded Corners 21">
              <a:extLst>
                <a:ext uri="{FF2B5EF4-FFF2-40B4-BE49-F238E27FC236}">
                  <a16:creationId xmlns:a16="http://schemas.microsoft.com/office/drawing/2014/main" id="{543C2CB3-6C0E-B431-8D3D-98DEA3B284D3}"/>
                </a:ext>
              </a:extLst>
            </p:cNvPr>
            <p:cNvSpPr/>
            <p:nvPr/>
          </p:nvSpPr>
          <p:spPr>
            <a:xfrm>
              <a:off x="315986" y="2799806"/>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Baseline &amp; Randomisation</a:t>
              </a:r>
            </a:p>
          </p:txBody>
        </p:sp>
        <p:sp>
          <p:nvSpPr>
            <p:cNvPr id="23" name="Rectangle: Rounded Corners 22">
              <a:extLst>
                <a:ext uri="{FF2B5EF4-FFF2-40B4-BE49-F238E27FC236}">
                  <a16:creationId xmlns:a16="http://schemas.microsoft.com/office/drawing/2014/main" id="{CF64C1BD-7A31-0E34-525B-F7A52E128CBE}"/>
                </a:ext>
              </a:extLst>
            </p:cNvPr>
            <p:cNvSpPr/>
            <p:nvPr/>
          </p:nvSpPr>
          <p:spPr>
            <a:xfrm>
              <a:off x="315986" y="5491398"/>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Consultation 2</a:t>
              </a:r>
            </a:p>
          </p:txBody>
        </p:sp>
        <p:sp>
          <p:nvSpPr>
            <p:cNvPr id="24" name="Rectangle: Rounded Corners 23">
              <a:extLst>
                <a:ext uri="{FF2B5EF4-FFF2-40B4-BE49-F238E27FC236}">
                  <a16:creationId xmlns:a16="http://schemas.microsoft.com/office/drawing/2014/main" id="{3346287D-5FA2-F5E7-300C-11F6867C7D99}"/>
                </a:ext>
              </a:extLst>
            </p:cNvPr>
            <p:cNvSpPr/>
            <p:nvPr/>
          </p:nvSpPr>
          <p:spPr>
            <a:xfrm>
              <a:off x="315986" y="4594200"/>
              <a:ext cx="1711354" cy="780176"/>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Consultation 1 </a:t>
              </a:r>
            </a:p>
          </p:txBody>
        </p:sp>
        <p:sp>
          <p:nvSpPr>
            <p:cNvPr id="25" name="Rectangle: Rounded Corners 24">
              <a:extLst>
                <a:ext uri="{FF2B5EF4-FFF2-40B4-BE49-F238E27FC236}">
                  <a16:creationId xmlns:a16="http://schemas.microsoft.com/office/drawing/2014/main" id="{B506917A-9173-0F33-2A5A-9F44425D63BD}"/>
                </a:ext>
              </a:extLst>
            </p:cNvPr>
            <p:cNvSpPr/>
            <p:nvPr/>
          </p:nvSpPr>
          <p:spPr>
            <a:xfrm>
              <a:off x="315986" y="3721067"/>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Pre-Consultation</a:t>
              </a:r>
            </a:p>
          </p:txBody>
        </p:sp>
      </p:grpSp>
    </p:spTree>
    <p:extLst>
      <p:ext uri="{BB962C8B-B14F-4D97-AF65-F5344CB8AC3E}">
        <p14:creationId xmlns:p14="http://schemas.microsoft.com/office/powerpoint/2010/main" val="9753368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BFF1C-43F3-3AD0-57D9-6C2BB582AECB}"/>
              </a:ext>
            </a:extLst>
          </p:cNvPr>
          <p:cNvSpPr>
            <a:spLocks noGrp="1"/>
          </p:cNvSpPr>
          <p:nvPr>
            <p:ph type="title"/>
          </p:nvPr>
        </p:nvSpPr>
        <p:spPr>
          <a:xfrm>
            <a:off x="265651" y="137678"/>
            <a:ext cx="11610363" cy="1009651"/>
          </a:xfrm>
        </p:spPr>
        <p:txBody>
          <a:bodyPr>
            <a:normAutofit/>
          </a:bodyPr>
          <a:lstStyle/>
          <a:p>
            <a:r>
              <a:rPr lang="en-GB" dirty="0">
                <a:solidFill>
                  <a:schemeClr val="accent2">
                    <a:lumMod val="50000"/>
                  </a:schemeClr>
                </a:solidFill>
                <a:latin typeface="+mn-lt"/>
              </a:rPr>
              <a:t>Patient Pathway: Consultation 2</a:t>
            </a:r>
          </a:p>
        </p:txBody>
      </p:sp>
      <p:sp>
        <p:nvSpPr>
          <p:cNvPr id="7" name="Content Placeholder 6">
            <a:extLst>
              <a:ext uri="{FF2B5EF4-FFF2-40B4-BE49-F238E27FC236}">
                <a16:creationId xmlns:a16="http://schemas.microsoft.com/office/drawing/2014/main" id="{ABFDEF25-B62F-2491-291E-E1E623085D75}"/>
              </a:ext>
            </a:extLst>
          </p:cNvPr>
          <p:cNvSpPr>
            <a:spLocks noGrp="1"/>
          </p:cNvSpPr>
          <p:nvPr>
            <p:ph idx="1"/>
          </p:nvPr>
        </p:nvSpPr>
        <p:spPr>
          <a:xfrm>
            <a:off x="1532390" y="1053717"/>
            <a:ext cx="10343624" cy="5029634"/>
          </a:xfrm>
        </p:spPr>
        <p:txBody>
          <a:bodyPr vert="horz" lIns="91440" tIns="45720" rIns="91440" bIns="45720" rtlCol="0" anchor="t">
            <a:normAutofit/>
          </a:bodyPr>
          <a:lstStyle/>
          <a:p>
            <a:pPr marL="914400" lvl="2" indent="0">
              <a:buNone/>
            </a:pPr>
            <a:r>
              <a:rPr lang="en-GB" dirty="0"/>
              <a:t>BCN nurses to organise and conduct 15 minute follow up consultation (consultation 2) with patients either by telephone or by video call (approximately 12 weeks after Consultation 1). This will follow the consultation guide found in the HT&amp;Me study nurse manual. </a:t>
            </a:r>
          </a:p>
          <a:p>
            <a:pPr marL="914400" lvl="2" indent="0">
              <a:buNone/>
            </a:pPr>
            <a:r>
              <a:rPr lang="en-GB" dirty="0"/>
              <a:t>Site must send out confirmation of appointment letter to participant prior to their appointment. </a:t>
            </a:r>
            <a:endParaRPr lang="en-GB" dirty="0">
              <a:solidFill>
                <a:srgbClr val="000000"/>
              </a:solidFill>
              <a:cs typeface="Calibri" panose="020F0502020204030204"/>
            </a:endParaRPr>
          </a:p>
          <a:p>
            <a:pPr marL="914400" lvl="2" indent="0">
              <a:buNone/>
            </a:pPr>
            <a:endParaRPr lang="en-GB" dirty="0">
              <a:solidFill>
                <a:srgbClr val="4F1F76"/>
              </a:solidFill>
              <a:ea typeface="+mn-lt"/>
              <a:cs typeface="+mn-lt"/>
            </a:endParaRPr>
          </a:p>
          <a:p>
            <a:pPr marL="914400" lvl="2" indent="0">
              <a:buNone/>
            </a:pPr>
            <a:r>
              <a:rPr lang="en-GB" dirty="0"/>
              <a:t>BCN nurse </a:t>
            </a:r>
            <a:r>
              <a:rPr lang="en-GB" dirty="0">
                <a:solidFill>
                  <a:schemeClr val="accent2">
                    <a:lumMod val="50000"/>
                  </a:schemeClr>
                </a:solidFill>
              </a:rPr>
              <a:t>to complete consultation 2 checklist and enter onto the SWEET database.</a:t>
            </a:r>
          </a:p>
          <a:p>
            <a:pPr marL="914400" lvl="2" indent="0">
              <a:buNone/>
            </a:pPr>
            <a:endParaRPr lang="en-GB" dirty="0">
              <a:cs typeface="Calibri"/>
            </a:endParaRPr>
          </a:p>
          <a:p>
            <a:pPr marL="914400" lvl="2" indent="0">
              <a:buNone/>
            </a:pPr>
            <a:r>
              <a:rPr lang="en-GB" dirty="0">
                <a:cs typeface="Calibri"/>
              </a:rPr>
              <a:t>Patient will receive text message asking for brief feedback on their consultation.</a:t>
            </a:r>
          </a:p>
        </p:txBody>
      </p:sp>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29688" y="5989738"/>
            <a:ext cx="12195175" cy="86826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cxnSp>
        <p:nvCxnSpPr>
          <p:cNvPr id="4" name="Straight Connector 3">
            <a:extLst>
              <a:ext uri="{FF2B5EF4-FFF2-40B4-BE49-F238E27FC236}">
                <a16:creationId xmlns:a16="http://schemas.microsoft.com/office/drawing/2014/main" id="{A90E8AB4-839D-5DB9-9ABD-E14B2CC126A9}"/>
              </a:ext>
            </a:extLst>
          </p:cNvPr>
          <p:cNvCxnSpPr/>
          <p:nvPr/>
        </p:nvCxnSpPr>
        <p:spPr>
          <a:xfrm>
            <a:off x="2422048" y="4231038"/>
            <a:ext cx="9446217"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70E5C38C-C354-B95B-A6EA-4E5C6BC46A0A}"/>
              </a:ext>
            </a:extLst>
          </p:cNvPr>
          <p:cNvSpPr txBox="1"/>
          <p:nvPr/>
        </p:nvSpPr>
        <p:spPr>
          <a:xfrm>
            <a:off x="2483671" y="4938702"/>
            <a:ext cx="9566767" cy="1477328"/>
          </a:xfrm>
          <a:prstGeom prst="rect">
            <a:avLst/>
          </a:prstGeom>
          <a:noFill/>
        </p:spPr>
        <p:txBody>
          <a:bodyPr wrap="square">
            <a:spAutoFit/>
          </a:bodyPr>
          <a:lstStyle/>
          <a:p>
            <a:pPr marL="0" indent="0">
              <a:buNone/>
            </a:pPr>
            <a:r>
              <a:rPr lang="en-GB" sz="1800" dirty="0">
                <a:cs typeface="Calibri"/>
              </a:rPr>
              <a:t>A sample of consultations will be audio recorded to assess fidelity. </a:t>
            </a:r>
          </a:p>
          <a:p>
            <a:pPr marL="0" indent="0">
              <a:buNone/>
            </a:pPr>
            <a:endParaRPr lang="en-GB" sz="1800" dirty="0">
              <a:cs typeface="Calibri"/>
            </a:endParaRPr>
          </a:p>
          <a:p>
            <a:r>
              <a:rPr lang="en-GB" sz="1800" dirty="0">
                <a:cs typeface="Calibri"/>
              </a:rPr>
              <a:t>We will contact</a:t>
            </a:r>
            <a:r>
              <a:rPr lang="en-GB" dirty="0">
                <a:cs typeface="Calibri"/>
              </a:rPr>
              <a:t> the BCN nurse directly </a:t>
            </a:r>
            <a:r>
              <a:rPr lang="en-GB" sz="1800" dirty="0">
                <a:cs typeface="Calibri"/>
              </a:rPr>
              <a:t>to request for them to record any consultations delivered during a set time frame.</a:t>
            </a:r>
          </a:p>
          <a:p>
            <a:r>
              <a:rPr lang="en-GB" sz="1800" dirty="0">
                <a:cs typeface="Calibri"/>
              </a:rPr>
              <a:t> </a:t>
            </a:r>
          </a:p>
        </p:txBody>
      </p:sp>
      <p:sp>
        <p:nvSpPr>
          <p:cNvPr id="8" name="Title 1">
            <a:extLst>
              <a:ext uri="{FF2B5EF4-FFF2-40B4-BE49-F238E27FC236}">
                <a16:creationId xmlns:a16="http://schemas.microsoft.com/office/drawing/2014/main" id="{F33B7DDD-D54E-CF93-8440-9801942676C7}"/>
              </a:ext>
            </a:extLst>
          </p:cNvPr>
          <p:cNvSpPr txBox="1">
            <a:spLocks/>
          </p:cNvSpPr>
          <p:nvPr/>
        </p:nvSpPr>
        <p:spPr>
          <a:xfrm>
            <a:off x="2483671" y="4452028"/>
            <a:ext cx="7472616" cy="5075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dirty="0">
                <a:solidFill>
                  <a:schemeClr val="accent2">
                    <a:lumMod val="50000"/>
                  </a:schemeClr>
                </a:solidFill>
                <a:latin typeface="+mn-lt"/>
              </a:rPr>
              <a:t>Audio Recording Consultations</a:t>
            </a:r>
          </a:p>
        </p:txBody>
      </p:sp>
      <p:pic>
        <p:nvPicPr>
          <p:cNvPr id="3" name="Graphic 2" descr="Volume with solid fill">
            <a:extLst>
              <a:ext uri="{FF2B5EF4-FFF2-40B4-BE49-F238E27FC236}">
                <a16:creationId xmlns:a16="http://schemas.microsoft.com/office/drawing/2014/main" id="{245A9FFB-DE17-8613-9166-7ADE13FBC62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105937" y="4481502"/>
            <a:ext cx="914400" cy="914400"/>
          </a:xfrm>
          <a:prstGeom prst="rect">
            <a:avLst/>
          </a:prstGeom>
        </p:spPr>
      </p:pic>
      <p:grpSp>
        <p:nvGrpSpPr>
          <p:cNvPr id="5" name="Group 4">
            <a:extLst>
              <a:ext uri="{FF2B5EF4-FFF2-40B4-BE49-F238E27FC236}">
                <a16:creationId xmlns:a16="http://schemas.microsoft.com/office/drawing/2014/main" id="{74EF07DB-2822-1989-D061-177A2312ED18}"/>
              </a:ext>
            </a:extLst>
          </p:cNvPr>
          <p:cNvGrpSpPr/>
          <p:nvPr/>
        </p:nvGrpSpPr>
        <p:grpSpPr>
          <a:xfrm>
            <a:off x="315986" y="1005412"/>
            <a:ext cx="1711354" cy="5286662"/>
            <a:chOff x="315986" y="1005412"/>
            <a:chExt cx="1711354" cy="5286662"/>
          </a:xfrm>
        </p:grpSpPr>
        <p:cxnSp>
          <p:nvCxnSpPr>
            <p:cNvPr id="9" name="Straight Connector 8">
              <a:extLst>
                <a:ext uri="{FF2B5EF4-FFF2-40B4-BE49-F238E27FC236}">
                  <a16:creationId xmlns:a16="http://schemas.microsoft.com/office/drawing/2014/main" id="{A22BE06E-C03C-BCDA-45B3-FF46A3EA417E}"/>
                </a:ext>
              </a:extLst>
            </p:cNvPr>
            <p:cNvCxnSpPr>
              <a:cxnSpLocks/>
            </p:cNvCxnSpPr>
            <p:nvPr/>
          </p:nvCxnSpPr>
          <p:spPr>
            <a:xfrm>
              <a:off x="1171663" y="1785588"/>
              <a:ext cx="0" cy="3714939"/>
            </a:xfrm>
            <a:prstGeom prst="line">
              <a:avLst/>
            </a:prstGeom>
          </p:spPr>
          <p:style>
            <a:lnRef idx="1">
              <a:schemeClr val="accent1"/>
            </a:lnRef>
            <a:fillRef idx="0">
              <a:schemeClr val="accent1"/>
            </a:fillRef>
            <a:effectRef idx="0">
              <a:schemeClr val="accent1"/>
            </a:effectRef>
            <a:fontRef idx="minor">
              <a:schemeClr val="tx1"/>
            </a:fontRef>
          </p:style>
        </p:cxnSp>
        <p:sp>
          <p:nvSpPr>
            <p:cNvPr id="16" name="Rectangle: Rounded Corners 15">
              <a:extLst>
                <a:ext uri="{FF2B5EF4-FFF2-40B4-BE49-F238E27FC236}">
                  <a16:creationId xmlns:a16="http://schemas.microsoft.com/office/drawing/2014/main" id="{476D507D-84C6-EE04-9C01-26AB45FEA1B1}"/>
                </a:ext>
              </a:extLst>
            </p:cNvPr>
            <p:cNvSpPr/>
            <p:nvPr/>
          </p:nvSpPr>
          <p:spPr>
            <a:xfrm>
              <a:off x="315986" y="1005412"/>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Identify &amp; Approach</a:t>
              </a:r>
            </a:p>
          </p:txBody>
        </p:sp>
        <p:sp>
          <p:nvSpPr>
            <p:cNvPr id="17" name="Rectangle: Rounded Corners 16">
              <a:extLst>
                <a:ext uri="{FF2B5EF4-FFF2-40B4-BE49-F238E27FC236}">
                  <a16:creationId xmlns:a16="http://schemas.microsoft.com/office/drawing/2014/main" id="{EBF86530-0FE5-DAA4-5811-4E618BEA6E09}"/>
                </a:ext>
              </a:extLst>
            </p:cNvPr>
            <p:cNvSpPr/>
            <p:nvPr/>
          </p:nvSpPr>
          <p:spPr>
            <a:xfrm>
              <a:off x="315986" y="1902609"/>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Informed Consent &amp; Registration</a:t>
              </a:r>
            </a:p>
          </p:txBody>
        </p:sp>
        <p:sp>
          <p:nvSpPr>
            <p:cNvPr id="18" name="Rectangle: Rounded Corners 17">
              <a:extLst>
                <a:ext uri="{FF2B5EF4-FFF2-40B4-BE49-F238E27FC236}">
                  <a16:creationId xmlns:a16="http://schemas.microsoft.com/office/drawing/2014/main" id="{B082AE9E-E85C-FF69-D35E-82422731A4A7}"/>
                </a:ext>
              </a:extLst>
            </p:cNvPr>
            <p:cNvSpPr/>
            <p:nvPr/>
          </p:nvSpPr>
          <p:spPr>
            <a:xfrm>
              <a:off x="315986" y="2799806"/>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Baseline &amp; Randomisation</a:t>
              </a:r>
            </a:p>
          </p:txBody>
        </p:sp>
        <p:sp>
          <p:nvSpPr>
            <p:cNvPr id="19" name="Rectangle: Rounded Corners 18">
              <a:extLst>
                <a:ext uri="{FF2B5EF4-FFF2-40B4-BE49-F238E27FC236}">
                  <a16:creationId xmlns:a16="http://schemas.microsoft.com/office/drawing/2014/main" id="{298B83DB-57A6-6B63-44BF-6EDA27E0C799}"/>
                </a:ext>
              </a:extLst>
            </p:cNvPr>
            <p:cNvSpPr/>
            <p:nvPr/>
          </p:nvSpPr>
          <p:spPr>
            <a:xfrm>
              <a:off x="315986" y="4621127"/>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Consultation 1</a:t>
              </a:r>
            </a:p>
          </p:txBody>
        </p:sp>
        <p:sp>
          <p:nvSpPr>
            <p:cNvPr id="20" name="Rectangle: Rounded Corners 19">
              <a:extLst>
                <a:ext uri="{FF2B5EF4-FFF2-40B4-BE49-F238E27FC236}">
                  <a16:creationId xmlns:a16="http://schemas.microsoft.com/office/drawing/2014/main" id="{DB47E336-99F0-9C49-EE72-1372DE5110E0}"/>
                </a:ext>
              </a:extLst>
            </p:cNvPr>
            <p:cNvSpPr/>
            <p:nvPr/>
          </p:nvSpPr>
          <p:spPr>
            <a:xfrm>
              <a:off x="315986" y="5511898"/>
              <a:ext cx="1711354" cy="780176"/>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Consultation 2 </a:t>
              </a:r>
            </a:p>
          </p:txBody>
        </p:sp>
        <p:sp>
          <p:nvSpPr>
            <p:cNvPr id="21" name="Rectangle: Rounded Corners 20">
              <a:extLst>
                <a:ext uri="{FF2B5EF4-FFF2-40B4-BE49-F238E27FC236}">
                  <a16:creationId xmlns:a16="http://schemas.microsoft.com/office/drawing/2014/main" id="{CD2ACE18-ABC6-23DE-6E13-5439952209C0}"/>
                </a:ext>
              </a:extLst>
            </p:cNvPr>
            <p:cNvSpPr/>
            <p:nvPr/>
          </p:nvSpPr>
          <p:spPr>
            <a:xfrm>
              <a:off x="315986" y="3721067"/>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Pre-Consultation</a:t>
              </a:r>
            </a:p>
          </p:txBody>
        </p:sp>
      </p:grpSp>
    </p:spTree>
    <p:extLst>
      <p:ext uri="{BB962C8B-B14F-4D97-AF65-F5344CB8AC3E}">
        <p14:creationId xmlns:p14="http://schemas.microsoft.com/office/powerpoint/2010/main" val="25922290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588542" y="588951"/>
            <a:ext cx="10515600" cy="1325562"/>
          </a:xfrm>
        </p:spPr>
        <p:txBody>
          <a:bodyPr/>
          <a:lstStyle/>
          <a:p>
            <a:r>
              <a:rPr lang="en-GB" dirty="0">
                <a:solidFill>
                  <a:schemeClr val="accent2">
                    <a:lumMod val="50000"/>
                  </a:schemeClr>
                </a:solidFill>
                <a:latin typeface="+mn-lt"/>
              </a:rPr>
              <a:t>Follow Up</a:t>
            </a:r>
          </a:p>
        </p:txBody>
      </p:sp>
      <p:sp>
        <p:nvSpPr>
          <p:cNvPr id="4" name="Content Placeholder 3">
            <a:extLst>
              <a:ext uri="{FF2B5EF4-FFF2-40B4-BE49-F238E27FC236}">
                <a16:creationId xmlns:a16="http://schemas.microsoft.com/office/drawing/2014/main" id="{F6B4D747-E1F4-7E48-6EA7-8985C6A2924B}"/>
              </a:ext>
            </a:extLst>
          </p:cNvPr>
          <p:cNvSpPr>
            <a:spLocks noGrp="1"/>
          </p:cNvSpPr>
          <p:nvPr>
            <p:ph type="body" sz="quarter" idx="4294967295"/>
          </p:nvPr>
        </p:nvSpPr>
        <p:spPr>
          <a:xfrm>
            <a:off x="588542" y="1688706"/>
            <a:ext cx="10736596" cy="3665541"/>
          </a:xfrm>
        </p:spPr>
        <p:txBody>
          <a:bodyPr vert="horz" lIns="91440" tIns="45720" rIns="91440" bIns="45720" rtlCol="0" anchor="t">
            <a:normAutofit/>
          </a:bodyPr>
          <a:lstStyle/>
          <a:p>
            <a:r>
              <a:rPr lang="en-GB" sz="2200" dirty="0"/>
              <a:t>Participants will be followed up at </a:t>
            </a:r>
            <a:r>
              <a:rPr lang="en-GB" sz="2200" b="1" dirty="0"/>
              <a:t>6 months, 12 months and 18 months </a:t>
            </a:r>
            <a:r>
              <a:rPr lang="en-GB" sz="2200" dirty="0"/>
              <a:t> by means of questionnaires (completed online or on paper, dependant on participants preference) and using the Follow up CRF. </a:t>
            </a:r>
          </a:p>
          <a:p>
            <a:r>
              <a:rPr lang="en-GB" sz="2200" dirty="0">
                <a:cs typeface="Calibri"/>
              </a:rPr>
              <a:t>If participants opt to complete their questionnaire online, completion of the relevant follow up CRF will trigger WCTU to send the follow up questionnaire.</a:t>
            </a:r>
          </a:p>
          <a:p>
            <a:r>
              <a:rPr lang="en-GB" sz="2200" dirty="0">
                <a:cs typeface="Calibri"/>
              </a:rPr>
              <a:t>Longer term follow up (up to 15 years) for recurrence, survival and adherence will be subject to additional funding.</a:t>
            </a:r>
          </a:p>
        </p:txBody>
      </p:sp>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6" name="Picture 2" descr="Image result for follow up picture">
            <a:extLst>
              <a:ext uri="{FF2B5EF4-FFF2-40B4-BE49-F238E27FC236}">
                <a16:creationId xmlns:a16="http://schemas.microsoft.com/office/drawing/2014/main" id="{2849949D-9A81-6078-2E93-F72F47583425}"/>
              </a:ext>
            </a:extLst>
          </p:cNvPr>
          <p:cNvPicPr>
            <a:picLocks noChangeAspect="1" noChangeArrowheads="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119920" y="4181721"/>
            <a:ext cx="3452844" cy="17264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53983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486562" y="689269"/>
            <a:ext cx="8867163" cy="1325562"/>
          </a:xfrm>
        </p:spPr>
        <p:txBody>
          <a:bodyPr/>
          <a:lstStyle/>
          <a:p>
            <a:r>
              <a:rPr lang="en-GB" dirty="0">
                <a:solidFill>
                  <a:schemeClr val="accent2">
                    <a:lumMod val="50000"/>
                  </a:schemeClr>
                </a:solidFill>
                <a:latin typeface="+mn-lt"/>
              </a:rPr>
              <a:t>Prescription Encashment Data*</a:t>
            </a:r>
          </a:p>
        </p:txBody>
      </p:sp>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11" name="TextBox 10">
            <a:extLst>
              <a:ext uri="{FF2B5EF4-FFF2-40B4-BE49-F238E27FC236}">
                <a16:creationId xmlns:a16="http://schemas.microsoft.com/office/drawing/2014/main" id="{54A76102-BA90-FBCD-F11E-DB97CC42C34E}"/>
              </a:ext>
            </a:extLst>
          </p:cNvPr>
          <p:cNvSpPr txBox="1"/>
          <p:nvPr/>
        </p:nvSpPr>
        <p:spPr>
          <a:xfrm>
            <a:off x="648174" y="1705971"/>
            <a:ext cx="10515600" cy="4462760"/>
          </a:xfrm>
          <a:prstGeom prst="rect">
            <a:avLst/>
          </a:prstGeom>
          <a:noFill/>
        </p:spPr>
        <p:txBody>
          <a:bodyPr wrap="square" lIns="91440" tIns="45720" rIns="91440" bIns="45720" rtlCol="0" anchor="t">
            <a:spAutoFit/>
          </a:bodyPr>
          <a:lstStyle/>
          <a:p>
            <a:endParaRPr lang="en-GB" sz="2400" dirty="0"/>
          </a:p>
          <a:p>
            <a:r>
              <a:rPr lang="en-GB" sz="2400" dirty="0"/>
              <a:t>We will link participants details with NHS England (or equivalent) records to obtain data on prescriptions in the community. This is to assess:</a:t>
            </a:r>
          </a:p>
          <a:p>
            <a:pPr marL="342900" indent="-342900">
              <a:buFont typeface="Arial" panose="020B0604020202020204" pitchFamily="34" charset="0"/>
              <a:buChar char="•"/>
            </a:pPr>
            <a:r>
              <a:rPr lang="en-GB" sz="2400" dirty="0"/>
              <a:t>AET adherence</a:t>
            </a:r>
          </a:p>
          <a:p>
            <a:pPr marL="342900" indent="-342900">
              <a:buFont typeface="Arial" panose="020B0604020202020204" pitchFamily="34" charset="0"/>
              <a:buChar char="•"/>
            </a:pPr>
            <a:r>
              <a:rPr lang="en-GB" sz="2400" dirty="0"/>
              <a:t>Other related therapies</a:t>
            </a:r>
          </a:p>
          <a:p>
            <a:endParaRPr lang="en-GB" sz="2400" dirty="0"/>
          </a:p>
          <a:p>
            <a:r>
              <a:rPr lang="en-GB" sz="2400" dirty="0"/>
              <a:t>If we are unable to obtain this data through NHS England (or equivalent), we will try to obtain this data from participants GP. </a:t>
            </a:r>
          </a:p>
          <a:p>
            <a:endParaRPr lang="en-GB" sz="2400" dirty="0">
              <a:cs typeface="Calibri"/>
            </a:endParaRPr>
          </a:p>
          <a:p>
            <a:r>
              <a:rPr lang="en-GB" sz="2000" dirty="0">
                <a:cs typeface="Calibri"/>
              </a:rPr>
              <a:t>*This is included in the main consent form, and nothing additional is required by sites</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endParaRPr lang="en-GB" sz="2400" dirty="0"/>
          </a:p>
        </p:txBody>
      </p:sp>
    </p:spTree>
    <p:extLst>
      <p:ext uri="{BB962C8B-B14F-4D97-AF65-F5344CB8AC3E}">
        <p14:creationId xmlns:p14="http://schemas.microsoft.com/office/powerpoint/2010/main" val="41486432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449147" y="597041"/>
            <a:ext cx="10515600" cy="1325562"/>
          </a:xfrm>
        </p:spPr>
        <p:txBody>
          <a:bodyPr/>
          <a:lstStyle/>
          <a:p>
            <a:r>
              <a:rPr lang="en-GB" dirty="0">
                <a:solidFill>
                  <a:schemeClr val="accent2">
                    <a:lumMod val="50000"/>
                  </a:schemeClr>
                </a:solidFill>
                <a:latin typeface="+mn-lt"/>
              </a:rPr>
              <a:t>Promoting digital inclusion</a:t>
            </a:r>
          </a:p>
        </p:txBody>
      </p:sp>
      <p:sp>
        <p:nvSpPr>
          <p:cNvPr id="4" name="Content Placeholder 3">
            <a:extLst>
              <a:ext uri="{FF2B5EF4-FFF2-40B4-BE49-F238E27FC236}">
                <a16:creationId xmlns:a16="http://schemas.microsoft.com/office/drawing/2014/main" id="{F6B4D747-E1F4-7E48-6EA7-8985C6A2924B}"/>
              </a:ext>
            </a:extLst>
          </p:cNvPr>
          <p:cNvSpPr>
            <a:spLocks noGrp="1"/>
          </p:cNvSpPr>
          <p:nvPr>
            <p:ph type="body" sz="quarter" idx="4294967295"/>
          </p:nvPr>
        </p:nvSpPr>
        <p:spPr>
          <a:xfrm>
            <a:off x="449147" y="1560353"/>
            <a:ext cx="10834046" cy="3890882"/>
          </a:xfrm>
        </p:spPr>
        <p:txBody>
          <a:bodyPr vert="horz" lIns="91440" tIns="45720" rIns="91440" bIns="45720" rtlCol="0" anchor="t">
            <a:noAutofit/>
          </a:bodyPr>
          <a:lstStyle/>
          <a:p>
            <a:pPr marL="0" indent="0" fontAlgn="base">
              <a:lnSpc>
                <a:spcPct val="150000"/>
              </a:lnSpc>
              <a:spcBef>
                <a:spcPts val="0"/>
              </a:spcBef>
              <a:buNone/>
            </a:pPr>
            <a:r>
              <a:rPr lang="en-GB" sz="2400" b="1" u="sng" dirty="0">
                <a:ea typeface="+mn-lt"/>
                <a:cs typeface="+mn-lt"/>
              </a:rPr>
              <a:t>Promoting digital inclusion is key to ensuring this isn’t a barrier to recruitment:</a:t>
            </a:r>
          </a:p>
          <a:p>
            <a:pPr fontAlgn="base">
              <a:lnSpc>
                <a:spcPct val="150000"/>
              </a:lnSpc>
              <a:spcBef>
                <a:spcPts val="0"/>
              </a:spcBef>
            </a:pPr>
            <a:r>
              <a:rPr lang="en-GB" sz="2400" dirty="0">
                <a:ea typeface="+mn-lt"/>
                <a:cs typeface="+mn-lt"/>
              </a:rPr>
              <a:t>HT&amp;Me Website:</a:t>
            </a:r>
            <a:r>
              <a:rPr lang="en-GB" sz="2400" dirty="0">
                <a:cs typeface="Calibri"/>
              </a:rPr>
              <a:t> Extensive user testing for optimisation for all users</a:t>
            </a:r>
          </a:p>
          <a:p>
            <a:pPr>
              <a:lnSpc>
                <a:spcPct val="150000"/>
              </a:lnSpc>
              <a:spcBef>
                <a:spcPts val="0"/>
              </a:spcBef>
            </a:pPr>
            <a:r>
              <a:rPr lang="en-GB" sz="2400" dirty="0">
                <a:solidFill>
                  <a:srgbClr val="000000"/>
                </a:solidFill>
                <a:cs typeface="Calibri" panose="020F0502020204030204"/>
              </a:rPr>
              <a:t>Provision of tablets with data bundles for women where needed</a:t>
            </a:r>
          </a:p>
          <a:p>
            <a:pPr fontAlgn="base"/>
            <a:r>
              <a:rPr lang="en-GB" sz="2400" dirty="0">
                <a:solidFill>
                  <a:srgbClr val="000000"/>
                </a:solidFill>
                <a:cs typeface="Calibri" panose="020F0502020204030204"/>
              </a:rPr>
              <a:t>Email addresses are provided in the event of any technology support issues </a:t>
            </a:r>
          </a:p>
          <a:p>
            <a:pPr fontAlgn="base"/>
            <a:r>
              <a:rPr lang="en-GB" sz="2400" dirty="0">
                <a:cs typeface="Calibri"/>
              </a:rPr>
              <a:t>Paper 'How to Guide' for users to refer to </a:t>
            </a:r>
          </a:p>
          <a:p>
            <a:r>
              <a:rPr lang="en-GB" sz="2400" dirty="0">
                <a:cs typeface="Calibri"/>
              </a:rPr>
              <a:t>Print screen options for women who prefer to print material and have hard copies </a:t>
            </a:r>
          </a:p>
          <a:p>
            <a:r>
              <a:rPr lang="en-GB" sz="2400" dirty="0">
                <a:ea typeface="+mn-lt"/>
                <a:cs typeface="+mn-lt"/>
              </a:rPr>
              <a:t>Reassure the women that they will be supported with any digital needs</a:t>
            </a:r>
          </a:p>
          <a:p>
            <a:r>
              <a:rPr lang="en-GB" sz="2400" dirty="0">
                <a:ea typeface="+mn-lt"/>
                <a:cs typeface="+mn-lt"/>
              </a:rPr>
              <a:t>Avoid making assumptions that women will struggle with digital access </a:t>
            </a:r>
            <a:endParaRPr lang="en-GB" sz="2400" dirty="0">
              <a:cs typeface="Calibri" panose="020F0502020204030204"/>
            </a:endParaRPr>
          </a:p>
          <a:p>
            <a:r>
              <a:rPr lang="en-GB" sz="2400" dirty="0">
                <a:cs typeface="Calibri" panose="020F0502020204030204"/>
              </a:rPr>
              <a:t>Monitoring digital exclusion through screening logs</a:t>
            </a:r>
          </a:p>
          <a:p>
            <a:endParaRPr lang="en-GB" sz="2400" dirty="0">
              <a:cs typeface="Calibri" panose="020F0502020204030204"/>
            </a:endParaRPr>
          </a:p>
          <a:p>
            <a:endParaRPr lang="en-GB" sz="2400" dirty="0">
              <a:cs typeface="Calibri" panose="020F0502020204030204"/>
            </a:endParaRPr>
          </a:p>
          <a:p>
            <a:endParaRPr lang="en-GB" sz="2200" dirty="0">
              <a:cs typeface="Calibri" panose="020F0502020204030204"/>
            </a:endParaRPr>
          </a:p>
        </p:txBody>
      </p:sp>
    </p:spTree>
    <p:extLst>
      <p:ext uri="{BB962C8B-B14F-4D97-AF65-F5344CB8AC3E}">
        <p14:creationId xmlns:p14="http://schemas.microsoft.com/office/powerpoint/2010/main" val="15438281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449147" y="597041"/>
            <a:ext cx="10515600" cy="1325562"/>
          </a:xfrm>
        </p:spPr>
        <p:txBody>
          <a:bodyPr/>
          <a:lstStyle/>
          <a:p>
            <a:r>
              <a:rPr lang="en-GB" dirty="0">
                <a:solidFill>
                  <a:schemeClr val="accent2">
                    <a:lumMod val="50000"/>
                  </a:schemeClr>
                </a:solidFill>
                <a:latin typeface="+mn-lt"/>
              </a:rPr>
              <a:t>Hints &amp; Tips for recruitment</a:t>
            </a:r>
          </a:p>
        </p:txBody>
      </p:sp>
      <p:sp>
        <p:nvSpPr>
          <p:cNvPr id="4" name="Content Placeholder 3">
            <a:extLst>
              <a:ext uri="{FF2B5EF4-FFF2-40B4-BE49-F238E27FC236}">
                <a16:creationId xmlns:a16="http://schemas.microsoft.com/office/drawing/2014/main" id="{F6B4D747-E1F4-7E48-6EA7-8985C6A2924B}"/>
              </a:ext>
            </a:extLst>
          </p:cNvPr>
          <p:cNvSpPr>
            <a:spLocks noGrp="1"/>
          </p:cNvSpPr>
          <p:nvPr>
            <p:ph type="body" sz="quarter" idx="4294967295"/>
          </p:nvPr>
        </p:nvSpPr>
        <p:spPr>
          <a:xfrm>
            <a:off x="449147" y="1416577"/>
            <a:ext cx="11293706" cy="3665541"/>
          </a:xfrm>
        </p:spPr>
        <p:txBody>
          <a:bodyPr vert="horz" lIns="91440" tIns="45720" rIns="91440" bIns="45720" rtlCol="0" anchor="t">
            <a:noAutofit/>
          </a:bodyPr>
          <a:lstStyle/>
          <a:p>
            <a:endParaRPr lang="en-GB" sz="2400" dirty="0">
              <a:cs typeface="Calibri" panose="020F0502020204030204"/>
            </a:endParaRPr>
          </a:p>
          <a:p>
            <a:pPr marL="457200" indent="-457200">
              <a:buFont typeface="+mj-lt"/>
              <a:buAutoNum type="arabicPeriod"/>
            </a:pPr>
            <a:r>
              <a:rPr lang="en-GB" sz="2000" dirty="0">
                <a:cs typeface="Calibri" panose="020F0502020204030204"/>
              </a:rPr>
              <a:t>Share the study with all the relevant departments to identify and recruit women across all treatment pathway (</a:t>
            </a:r>
            <a:r>
              <a:rPr lang="en-GB" sz="2000" dirty="0" err="1">
                <a:cs typeface="Calibri" panose="020F0502020204030204"/>
              </a:rPr>
              <a:t>i.e</a:t>
            </a:r>
            <a:r>
              <a:rPr lang="en-GB" sz="2000" dirty="0">
                <a:cs typeface="Calibri" panose="020F0502020204030204"/>
              </a:rPr>
              <a:t> surgery only, and surgery and oncology pathways)</a:t>
            </a:r>
          </a:p>
          <a:p>
            <a:pPr marL="457200" indent="-457200">
              <a:buFont typeface="+mj-lt"/>
              <a:buAutoNum type="arabicPeriod"/>
            </a:pPr>
            <a:r>
              <a:rPr lang="en-GB" sz="2000" dirty="0">
                <a:cs typeface="Calibri" panose="020F0502020204030204"/>
              </a:rPr>
              <a:t>The study is for </a:t>
            </a:r>
            <a:r>
              <a:rPr lang="en-GB" sz="2000" b="1" u="sng" dirty="0">
                <a:cs typeface="Calibri" panose="020F0502020204030204"/>
              </a:rPr>
              <a:t>all </a:t>
            </a:r>
            <a:r>
              <a:rPr lang="en-GB" sz="2000" dirty="0">
                <a:cs typeface="Calibri" panose="020F0502020204030204"/>
              </a:rPr>
              <a:t>women taking hormone therapy, not just those struggling. There are relevant web pages for all women, and women can develop side effects at any point in their treatment. </a:t>
            </a:r>
          </a:p>
          <a:p>
            <a:pPr marL="457200" indent="-457200">
              <a:buFont typeface="+mj-lt"/>
              <a:buAutoNum type="arabicPeriod"/>
            </a:pPr>
            <a:r>
              <a:rPr lang="en-GB" sz="2000" dirty="0">
                <a:cs typeface="Calibri" panose="020F0502020204030204"/>
              </a:rPr>
              <a:t>BCN nurse consultations will be delivered remotely via video consultation </a:t>
            </a:r>
          </a:p>
          <a:p>
            <a:pPr marL="457200" indent="-457200">
              <a:buFont typeface="+mj-lt"/>
              <a:buAutoNum type="arabicPeriod"/>
            </a:pPr>
            <a:r>
              <a:rPr lang="en-GB" sz="2000" dirty="0">
                <a:cs typeface="Calibri" panose="020F0502020204030204"/>
              </a:rPr>
              <a:t>Approach all eligible women and avoid assumptions that some women will not want to or will be unable to take part. Flexibility should be used to accommodate the needs of different women. </a:t>
            </a:r>
          </a:p>
          <a:p>
            <a:pPr marL="457200" indent="-457200">
              <a:buFont typeface="+mj-lt"/>
              <a:buAutoNum type="arabicPeriod"/>
            </a:pPr>
            <a:r>
              <a:rPr lang="en-GB" sz="2000" dirty="0">
                <a:cs typeface="Calibri" panose="020F0502020204030204"/>
              </a:rPr>
              <a:t>Use clear, language: Feedback has shown technical language such as trial, or arms or WebApp can intimidate women</a:t>
            </a:r>
          </a:p>
          <a:p>
            <a:pPr marL="457200" indent="-457200">
              <a:buFont typeface="+mj-lt"/>
              <a:buAutoNum type="arabicPeriod"/>
            </a:pPr>
            <a:r>
              <a:rPr lang="en-GB" sz="2000" dirty="0">
                <a:cs typeface="Calibri" panose="020F0502020204030204"/>
              </a:rPr>
              <a:t>Discuss the overall benefits of research- many women find taking part in research, and having the opportunity to “give back”, very rewarding</a:t>
            </a:r>
          </a:p>
          <a:p>
            <a:pPr marL="457200" indent="-457200">
              <a:buFont typeface="+mj-lt"/>
              <a:buAutoNum type="arabicPeriod"/>
            </a:pPr>
            <a:r>
              <a:rPr lang="en-GB" sz="2000" dirty="0">
                <a:cs typeface="Calibri" panose="020F0502020204030204"/>
              </a:rPr>
              <a:t>Any questions, please just ask</a:t>
            </a:r>
          </a:p>
        </p:txBody>
      </p:sp>
      <p:pic>
        <p:nvPicPr>
          <p:cNvPr id="5" name="Graphic 4" descr="Lightbulb and gear outline">
            <a:extLst>
              <a:ext uri="{FF2B5EF4-FFF2-40B4-BE49-F238E27FC236}">
                <a16:creationId xmlns:a16="http://schemas.microsoft.com/office/drawing/2014/main" id="{0F20F4ED-E1B0-3B06-742F-C665F7D1CAC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922316" y="720291"/>
            <a:ext cx="1133676" cy="1133676"/>
          </a:xfrm>
          <a:prstGeom prst="rect">
            <a:avLst/>
          </a:prstGeom>
        </p:spPr>
      </p:pic>
    </p:spTree>
    <p:extLst>
      <p:ext uri="{BB962C8B-B14F-4D97-AF65-F5344CB8AC3E}">
        <p14:creationId xmlns:p14="http://schemas.microsoft.com/office/powerpoint/2010/main" val="31774752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C8FF18C-7E6B-BD4D-B7EB-81F6892851E3}"/>
              </a:ext>
            </a:extLst>
          </p:cNvPr>
          <p:cNvSpPr>
            <a:spLocks noGrp="1"/>
          </p:cNvSpPr>
          <p:nvPr>
            <p:ph type="title" idx="4294967295"/>
          </p:nvPr>
        </p:nvSpPr>
        <p:spPr>
          <a:xfrm>
            <a:off x="4395787" y="1577553"/>
            <a:ext cx="3400425" cy="1325562"/>
          </a:xfrm>
        </p:spPr>
        <p:txBody>
          <a:bodyPr>
            <a:normAutofit/>
          </a:bodyPr>
          <a:lstStyle/>
          <a:p>
            <a:r>
              <a:rPr lang="en-GB" sz="4000" dirty="0">
                <a:solidFill>
                  <a:schemeClr val="accent3">
                    <a:lumMod val="50000"/>
                  </a:schemeClr>
                </a:solidFill>
                <a:latin typeface="+mn-lt"/>
              </a:rPr>
              <a:t>Data Collection</a:t>
            </a:r>
          </a:p>
        </p:txBody>
      </p:sp>
      <p:pic>
        <p:nvPicPr>
          <p:cNvPr id="3" name="Picture 2" descr="Financial graphs on a dark display">
            <a:extLst>
              <a:ext uri="{FF2B5EF4-FFF2-40B4-BE49-F238E27FC236}">
                <a16:creationId xmlns:a16="http://schemas.microsoft.com/office/drawing/2014/main" id="{BA2BBE37-8632-028C-CCD5-727229274F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6932" y="2818701"/>
            <a:ext cx="3738136" cy="2336335"/>
          </a:xfrm>
          <a:prstGeom prst="rect">
            <a:avLst/>
          </a:prstGeom>
        </p:spPr>
      </p:pic>
      <p:pic>
        <p:nvPicPr>
          <p:cNvPr id="2" name="Picture 3">
            <a:extLst>
              <a:ext uri="{FF2B5EF4-FFF2-40B4-BE49-F238E27FC236}">
                <a16:creationId xmlns:a16="http://schemas.microsoft.com/office/drawing/2014/main" id="{51291C4B-5569-36C5-5E0D-58F192D674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9837385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BFF1C-43F3-3AD0-57D9-6C2BB582AECB}"/>
              </a:ext>
            </a:extLst>
          </p:cNvPr>
          <p:cNvSpPr>
            <a:spLocks noGrp="1"/>
          </p:cNvSpPr>
          <p:nvPr>
            <p:ph type="title"/>
          </p:nvPr>
        </p:nvSpPr>
        <p:spPr>
          <a:xfrm>
            <a:off x="290818" y="0"/>
            <a:ext cx="11610363" cy="1009651"/>
          </a:xfrm>
        </p:spPr>
        <p:txBody>
          <a:bodyPr>
            <a:normAutofit/>
          </a:bodyPr>
          <a:lstStyle/>
          <a:p>
            <a:r>
              <a:rPr lang="en-GB" sz="4000" dirty="0">
                <a:solidFill>
                  <a:schemeClr val="accent2">
                    <a:lumMod val="50000"/>
                  </a:schemeClr>
                </a:solidFill>
                <a:latin typeface="+mn-lt"/>
              </a:rPr>
              <a:t>Schedule of Events:</a:t>
            </a:r>
          </a:p>
        </p:txBody>
      </p:sp>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9" name="Picture 8">
            <a:extLst>
              <a:ext uri="{FF2B5EF4-FFF2-40B4-BE49-F238E27FC236}">
                <a16:creationId xmlns:a16="http://schemas.microsoft.com/office/drawing/2014/main" id="{407B1E1C-B73A-2772-4678-8BC39452ED9E}"/>
              </a:ext>
            </a:extLst>
          </p:cNvPr>
          <p:cNvPicPr>
            <a:picLocks noChangeAspect="1"/>
          </p:cNvPicPr>
          <p:nvPr/>
        </p:nvPicPr>
        <p:blipFill rotWithShape="1">
          <a:blip r:embed="rId4"/>
          <a:srcRect l="42005" t="27676" r="26501" b="39676"/>
          <a:stretch/>
        </p:blipFill>
        <p:spPr>
          <a:xfrm>
            <a:off x="970258" y="835761"/>
            <a:ext cx="10251484" cy="4048560"/>
          </a:xfrm>
          <a:prstGeom prst="rect">
            <a:avLst/>
          </a:prstGeom>
        </p:spPr>
      </p:pic>
      <p:sp>
        <p:nvSpPr>
          <p:cNvPr id="3" name="Content Placeholder 3">
            <a:extLst>
              <a:ext uri="{FF2B5EF4-FFF2-40B4-BE49-F238E27FC236}">
                <a16:creationId xmlns:a16="http://schemas.microsoft.com/office/drawing/2014/main" id="{1769DDE9-5330-FE2E-FD4D-777FC84D446E}"/>
              </a:ext>
            </a:extLst>
          </p:cNvPr>
          <p:cNvSpPr txBox="1">
            <a:spLocks/>
          </p:cNvSpPr>
          <p:nvPr/>
        </p:nvSpPr>
        <p:spPr>
          <a:xfrm>
            <a:off x="1402920" y="5205603"/>
            <a:ext cx="9467947" cy="120819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dirty="0">
                <a:cs typeface="Calibri" panose="020F0502020204030204"/>
              </a:rPr>
              <a:t>Green = Site responsibility to complete &amp; enter onto CDMS.</a:t>
            </a:r>
          </a:p>
          <a:p>
            <a:pPr marL="0" indent="0">
              <a:buNone/>
            </a:pPr>
            <a:r>
              <a:rPr lang="en-GB" sz="1600" dirty="0">
                <a:cs typeface="Calibri" panose="020F0502020204030204"/>
              </a:rPr>
              <a:t>Orange = Site to facilitate provision to patient (unless electronic), WCTU responsibility to enter onto CDMS.</a:t>
            </a:r>
          </a:p>
          <a:p>
            <a:pPr marL="0" indent="0">
              <a:buNone/>
            </a:pPr>
            <a:r>
              <a:rPr lang="en-GB" sz="1600" dirty="0">
                <a:cs typeface="Calibri" panose="020F0502020204030204"/>
              </a:rPr>
              <a:t>Purple = Intervention: BCN responsibility to complete &amp; enter onto CDMS.</a:t>
            </a:r>
          </a:p>
        </p:txBody>
      </p:sp>
      <p:sp>
        <p:nvSpPr>
          <p:cNvPr id="4" name="Rectangle 3">
            <a:extLst>
              <a:ext uri="{FF2B5EF4-FFF2-40B4-BE49-F238E27FC236}">
                <a16:creationId xmlns:a16="http://schemas.microsoft.com/office/drawing/2014/main" id="{18B76E53-0CA9-A3F3-15F8-5386071A5755}"/>
              </a:ext>
            </a:extLst>
          </p:cNvPr>
          <p:cNvSpPr/>
          <p:nvPr/>
        </p:nvSpPr>
        <p:spPr>
          <a:xfrm>
            <a:off x="970258" y="5254509"/>
            <a:ext cx="432662" cy="219095"/>
          </a:xfrm>
          <a:prstGeom prst="rect">
            <a:avLst/>
          </a:prstGeom>
          <a:solidFill>
            <a:srgbClr val="C5E0B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C3335429-35F0-8BA1-685A-CEC7B616BE08}"/>
              </a:ext>
            </a:extLst>
          </p:cNvPr>
          <p:cNvSpPr/>
          <p:nvPr/>
        </p:nvSpPr>
        <p:spPr>
          <a:xfrm>
            <a:off x="970258" y="5594353"/>
            <a:ext cx="432662" cy="210456"/>
          </a:xfrm>
          <a:prstGeom prst="rect">
            <a:avLst/>
          </a:prstGeom>
          <a:solidFill>
            <a:srgbClr val="FBE4D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BC7818F5-CD0A-61AF-F0C2-8F011592848D}"/>
              </a:ext>
            </a:extLst>
          </p:cNvPr>
          <p:cNvSpPr/>
          <p:nvPr/>
        </p:nvSpPr>
        <p:spPr>
          <a:xfrm>
            <a:off x="970258" y="5942914"/>
            <a:ext cx="432662" cy="224333"/>
          </a:xfrm>
          <a:prstGeom prst="rect">
            <a:avLst/>
          </a:prstGeom>
          <a:solidFill>
            <a:srgbClr val="E5E5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656247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539815" y="849758"/>
            <a:ext cx="7488832" cy="634082"/>
          </a:xfrm>
          <a:prstGeom prst="rect">
            <a:avLst/>
          </a:prstGeom>
          <a:noFill/>
          <a:ln>
            <a:miter lim="800000"/>
            <a:headEnd/>
            <a:tailEnd/>
          </a:ln>
        </p:spPr>
        <p:txBody>
          <a:bodyPr>
            <a:scene3d>
              <a:camera prst="orthographicFront"/>
              <a:lightRig rig="balanced" dir="t">
                <a:rot lat="0" lon="0" rev="2100000"/>
              </a:lightRig>
            </a:scene3d>
            <a:sp3d contourW="12700" prstMaterial="metal">
              <a:contourClr>
                <a:schemeClr val="bg1"/>
              </a:contourClr>
            </a:sp3d>
          </a:bodyPr>
          <a:lstStyle>
            <a:lvl1pPr algn="l" rtl="0" eaLnBrk="1" fontAlgn="base" hangingPunct="1">
              <a:spcBef>
                <a:spcPct val="0"/>
              </a:spcBef>
              <a:spcAft>
                <a:spcPct val="0"/>
              </a:spcAft>
              <a:defRPr sz="3600" b="1">
                <a:solidFill>
                  <a:schemeClr val="tx2"/>
                </a:solidFill>
                <a:latin typeface="+mj-lt"/>
                <a:ea typeface="+mj-ea"/>
                <a:cs typeface="+mj-cs"/>
              </a:defRPr>
            </a:lvl1pPr>
            <a:lvl2pPr algn="l" rtl="0" eaLnBrk="1" fontAlgn="base" hangingPunct="1">
              <a:spcBef>
                <a:spcPct val="0"/>
              </a:spcBef>
              <a:spcAft>
                <a:spcPct val="0"/>
              </a:spcAft>
              <a:defRPr sz="3600" b="1">
                <a:solidFill>
                  <a:schemeClr val="tx2"/>
                </a:solidFill>
                <a:latin typeface="Arial" charset="0"/>
              </a:defRPr>
            </a:lvl2pPr>
            <a:lvl3pPr algn="l" rtl="0" eaLnBrk="1" fontAlgn="base" hangingPunct="1">
              <a:spcBef>
                <a:spcPct val="0"/>
              </a:spcBef>
              <a:spcAft>
                <a:spcPct val="0"/>
              </a:spcAft>
              <a:defRPr sz="3600" b="1">
                <a:solidFill>
                  <a:schemeClr val="tx2"/>
                </a:solidFill>
                <a:latin typeface="Arial" charset="0"/>
              </a:defRPr>
            </a:lvl3pPr>
            <a:lvl4pPr algn="l" rtl="0" eaLnBrk="1" fontAlgn="base" hangingPunct="1">
              <a:spcBef>
                <a:spcPct val="0"/>
              </a:spcBef>
              <a:spcAft>
                <a:spcPct val="0"/>
              </a:spcAft>
              <a:defRPr sz="3600" b="1">
                <a:solidFill>
                  <a:schemeClr val="tx2"/>
                </a:solidFill>
                <a:latin typeface="Arial" charset="0"/>
              </a:defRPr>
            </a:lvl4pPr>
            <a:lvl5pPr algn="l" rtl="0" eaLnBrk="1" fontAlgn="base" hangingPunct="1">
              <a:spcBef>
                <a:spcPct val="0"/>
              </a:spcBef>
              <a:spcAft>
                <a:spcPct val="0"/>
              </a:spcAft>
              <a:defRPr sz="3600" b="1">
                <a:solidFill>
                  <a:schemeClr val="tx2"/>
                </a:solidFill>
                <a:latin typeface="Arial" charset="0"/>
              </a:defRPr>
            </a:lvl5pPr>
            <a:lvl6pPr marL="457200" algn="l" rtl="0" eaLnBrk="1" fontAlgn="base" hangingPunct="1">
              <a:spcBef>
                <a:spcPct val="0"/>
              </a:spcBef>
              <a:spcAft>
                <a:spcPct val="0"/>
              </a:spcAft>
              <a:defRPr sz="3600" b="1">
                <a:solidFill>
                  <a:schemeClr val="tx2"/>
                </a:solidFill>
                <a:latin typeface="Arial" charset="0"/>
              </a:defRPr>
            </a:lvl6pPr>
            <a:lvl7pPr marL="914400" algn="l" rtl="0" eaLnBrk="1" fontAlgn="base" hangingPunct="1">
              <a:spcBef>
                <a:spcPct val="0"/>
              </a:spcBef>
              <a:spcAft>
                <a:spcPct val="0"/>
              </a:spcAft>
              <a:defRPr sz="3600" b="1">
                <a:solidFill>
                  <a:schemeClr val="tx2"/>
                </a:solidFill>
                <a:latin typeface="Arial" charset="0"/>
              </a:defRPr>
            </a:lvl7pPr>
            <a:lvl8pPr marL="1371600" algn="l" rtl="0" eaLnBrk="1" fontAlgn="base" hangingPunct="1">
              <a:spcBef>
                <a:spcPct val="0"/>
              </a:spcBef>
              <a:spcAft>
                <a:spcPct val="0"/>
              </a:spcAft>
              <a:defRPr sz="3600" b="1">
                <a:solidFill>
                  <a:schemeClr val="tx2"/>
                </a:solidFill>
                <a:latin typeface="Arial" charset="0"/>
              </a:defRPr>
            </a:lvl8pPr>
            <a:lvl9pPr marL="1828800" algn="l" rtl="0" eaLnBrk="1" fontAlgn="base" hangingPunct="1">
              <a:spcBef>
                <a:spcPct val="0"/>
              </a:spcBef>
              <a:spcAft>
                <a:spcPct val="0"/>
              </a:spcAft>
              <a:defRPr sz="3600" b="1">
                <a:solidFill>
                  <a:schemeClr val="tx2"/>
                </a:solidFill>
                <a:latin typeface="Arial" charset="0"/>
              </a:defRPr>
            </a:lvl9pPr>
          </a:lstStyle>
          <a:p>
            <a:pPr>
              <a:defRPr/>
            </a:pPr>
            <a:r>
              <a:rPr lang="en-US" sz="4000" b="0" dirty="0">
                <a:ln w="50800"/>
                <a:solidFill>
                  <a:schemeClr val="accent3">
                    <a:lumMod val="50000"/>
                  </a:schemeClr>
                </a:solidFill>
                <a:latin typeface="Calibri" pitchFamily="34" charset="0"/>
                <a:cs typeface="Calibri" pitchFamily="34" charset="0"/>
              </a:rPr>
              <a:t>Electronic CRF Completion</a:t>
            </a:r>
          </a:p>
        </p:txBody>
      </p:sp>
      <p:sp>
        <p:nvSpPr>
          <p:cNvPr id="6" name="TextBox 5"/>
          <p:cNvSpPr txBox="1"/>
          <p:nvPr/>
        </p:nvSpPr>
        <p:spPr>
          <a:xfrm>
            <a:off x="733778" y="1628800"/>
            <a:ext cx="10495876" cy="4278094"/>
          </a:xfrm>
          <a:prstGeom prst="rect">
            <a:avLst/>
          </a:prstGeom>
          <a:noFill/>
        </p:spPr>
        <p:txBody>
          <a:bodyPr wrap="square" rtlCol="0">
            <a:spAutoFit/>
          </a:bodyPr>
          <a:lstStyle/>
          <a:p>
            <a:pPr marL="285750" indent="-285750">
              <a:spcBef>
                <a:spcPts val="600"/>
              </a:spcBef>
              <a:buClr>
                <a:srgbClr val="1F497D"/>
              </a:buClr>
              <a:buFont typeface="Arial" panose="020B0604020202020204" pitchFamily="34" charset="0"/>
              <a:buChar char="•"/>
            </a:pPr>
            <a:r>
              <a:rPr lang="en-GB" sz="2000" dirty="0">
                <a:solidFill>
                  <a:srgbClr val="000000"/>
                </a:solidFill>
                <a:latin typeface="Calibri" panose="020F0502020204030204" pitchFamily="34" charset="0"/>
              </a:rPr>
              <a:t>This trial will use an electronic remote data capture (</a:t>
            </a:r>
            <a:r>
              <a:rPr lang="en-GB" sz="2000" dirty="0" err="1">
                <a:solidFill>
                  <a:srgbClr val="000000"/>
                </a:solidFill>
                <a:latin typeface="Calibri" panose="020F0502020204030204" pitchFamily="34" charset="0"/>
              </a:rPr>
              <a:t>eRDC</a:t>
            </a:r>
            <a:r>
              <a:rPr lang="en-GB" sz="2000" dirty="0">
                <a:solidFill>
                  <a:srgbClr val="000000"/>
                </a:solidFill>
                <a:latin typeface="Calibri" panose="020F0502020204030204" pitchFamily="34" charset="0"/>
              </a:rPr>
              <a:t>) </a:t>
            </a:r>
            <a:r>
              <a:rPr lang="en-GB" sz="2000" dirty="0">
                <a:latin typeface="Calibri" panose="020F0502020204030204" pitchFamily="34" charset="0"/>
              </a:rPr>
              <a:t>system for registration, </a:t>
            </a:r>
            <a:r>
              <a:rPr lang="en-GB" sz="2000" dirty="0">
                <a:solidFill>
                  <a:srgbClr val="000000"/>
                </a:solidFill>
                <a:latin typeface="Calibri" panose="020F0502020204030204" pitchFamily="34" charset="0"/>
              </a:rPr>
              <a:t>randomisation and completion of CRFs.</a:t>
            </a:r>
          </a:p>
          <a:p>
            <a:pPr marL="285750" indent="-285750">
              <a:spcBef>
                <a:spcPts val="600"/>
              </a:spcBef>
              <a:buClr>
                <a:srgbClr val="1F497D"/>
              </a:buClr>
              <a:buFont typeface="Arial" panose="020B0604020202020204" pitchFamily="34" charset="0"/>
              <a:buChar char="•"/>
            </a:pPr>
            <a:r>
              <a:rPr lang="en-GB" sz="2000" dirty="0">
                <a:solidFill>
                  <a:srgbClr val="000000"/>
                </a:solidFill>
                <a:latin typeface="Calibri" panose="020F0502020204030204" pitchFamily="34" charset="0"/>
              </a:rPr>
              <a:t>All trial data should be completed online</a:t>
            </a:r>
          </a:p>
          <a:p>
            <a:pPr marL="742950" lvl="1" indent="-285750">
              <a:spcBef>
                <a:spcPts val="600"/>
              </a:spcBef>
              <a:buClr>
                <a:srgbClr val="1F497D"/>
              </a:buClr>
              <a:buFont typeface="Arial" panose="020B0604020202020204" pitchFamily="34" charset="0"/>
              <a:buChar char="•"/>
            </a:pPr>
            <a:r>
              <a:rPr lang="en-GB" dirty="0">
                <a:solidFill>
                  <a:srgbClr val="000000"/>
                </a:solidFill>
                <a:latin typeface="Calibri" panose="020F0502020204030204" pitchFamily="34" charset="0"/>
              </a:rPr>
              <a:t>Only forms to remain ‘paper’ based are questionnaires where the participant prefers paper questionnaire completion.</a:t>
            </a:r>
          </a:p>
          <a:p>
            <a:pPr marL="285750" indent="-285750">
              <a:spcBef>
                <a:spcPts val="600"/>
              </a:spcBef>
              <a:buClr>
                <a:srgbClr val="1F497D"/>
              </a:buClr>
              <a:buFont typeface="Arial" panose="020B0604020202020204" pitchFamily="34" charset="0"/>
              <a:buChar char="•"/>
            </a:pPr>
            <a:r>
              <a:rPr lang="en-GB" sz="2000" dirty="0">
                <a:solidFill>
                  <a:srgbClr val="000000"/>
                </a:solidFill>
                <a:latin typeface="Calibri" panose="020F0502020204030204" pitchFamily="34" charset="0"/>
              </a:rPr>
              <a:t>Database access will be granted based on assigned delegation log duties</a:t>
            </a:r>
          </a:p>
          <a:p>
            <a:pPr marL="285750" indent="-285750">
              <a:spcBef>
                <a:spcPts val="600"/>
              </a:spcBef>
              <a:buClr>
                <a:srgbClr val="1F497D"/>
              </a:buClr>
              <a:buFont typeface="Arial" panose="020B0604020202020204" pitchFamily="34" charset="0"/>
              <a:buChar char="•"/>
            </a:pPr>
            <a:r>
              <a:rPr lang="en-GB" sz="2000" dirty="0">
                <a:solidFill>
                  <a:srgbClr val="000000"/>
                </a:solidFill>
                <a:latin typeface="Calibri" panose="020F0502020204030204" pitchFamily="34" charset="0"/>
              </a:rPr>
              <a:t>Database user manual is available for guidance</a:t>
            </a:r>
          </a:p>
          <a:p>
            <a:pPr marL="285750" indent="-285750">
              <a:spcBef>
                <a:spcPts val="600"/>
              </a:spcBef>
              <a:buClr>
                <a:srgbClr val="1F497D"/>
              </a:buClr>
              <a:buFont typeface="Arial" panose="020B0604020202020204" pitchFamily="34" charset="0"/>
              <a:buChar char="•"/>
            </a:pPr>
            <a:r>
              <a:rPr lang="en-GB" sz="2000" dirty="0">
                <a:solidFill>
                  <a:srgbClr val="000000"/>
                </a:solidFill>
                <a:latin typeface="Calibri" panose="020F0502020204030204" pitchFamily="34" charset="0"/>
              </a:rPr>
              <a:t>Optional Database Training Drop In Sessions will be held if required</a:t>
            </a:r>
          </a:p>
          <a:p>
            <a:pPr marL="285750" indent="-285750">
              <a:spcBef>
                <a:spcPts val="600"/>
              </a:spcBef>
              <a:buClr>
                <a:srgbClr val="1F497D"/>
              </a:buClr>
              <a:buFont typeface="Arial" panose="020B0604020202020204" pitchFamily="34" charset="0"/>
              <a:buChar char="•"/>
            </a:pPr>
            <a:r>
              <a:rPr lang="en-GB" sz="2000" dirty="0">
                <a:solidFill>
                  <a:srgbClr val="000000"/>
                </a:solidFill>
                <a:latin typeface="Calibri" panose="020F0502020204030204" pitchFamily="34" charset="0"/>
              </a:rPr>
              <a:t>Consent forms should </a:t>
            </a:r>
            <a:r>
              <a:rPr lang="en-GB" sz="2000" b="1" u="sng" dirty="0">
                <a:solidFill>
                  <a:srgbClr val="000000"/>
                </a:solidFill>
                <a:latin typeface="Calibri" panose="020F0502020204030204" pitchFamily="34" charset="0"/>
              </a:rPr>
              <a:t>not</a:t>
            </a:r>
            <a:r>
              <a:rPr lang="en-GB" sz="2000" dirty="0">
                <a:solidFill>
                  <a:srgbClr val="000000"/>
                </a:solidFill>
                <a:latin typeface="Calibri" panose="020F0502020204030204" pitchFamily="34" charset="0"/>
              </a:rPr>
              <a:t> be returned to WCTU trials office</a:t>
            </a:r>
          </a:p>
          <a:p>
            <a:pPr marL="285750" indent="-285750">
              <a:spcBef>
                <a:spcPts val="600"/>
              </a:spcBef>
              <a:buClr>
                <a:srgbClr val="1F497D"/>
              </a:buClr>
              <a:buFont typeface="Arial" panose="020B0604020202020204" pitchFamily="34" charset="0"/>
              <a:buChar char="•"/>
            </a:pPr>
            <a:endParaRPr lang="en-GB" sz="2000" dirty="0">
              <a:solidFill>
                <a:srgbClr val="000000"/>
              </a:solidFill>
              <a:latin typeface="Calibri" panose="020F0502020204030204" pitchFamily="34" charset="0"/>
            </a:endParaRPr>
          </a:p>
          <a:p>
            <a:pPr algn="ctr">
              <a:spcBef>
                <a:spcPts val="600"/>
              </a:spcBef>
              <a:buClr>
                <a:srgbClr val="1F497D"/>
              </a:buClr>
            </a:pPr>
            <a:r>
              <a:rPr lang="en-GB" sz="2000" u="sng" dirty="0">
                <a:solidFill>
                  <a:srgbClr val="0563C1"/>
                </a:solidFill>
                <a:effectLst/>
                <a:latin typeface="Calibri" panose="020F0502020204030204" pitchFamily="34" charset="0"/>
                <a:ea typeface="Calibri" panose="020F0502020204030204" pitchFamily="34" charset="0"/>
                <a:hlinkClick r:id="rId3"/>
              </a:rPr>
              <a:t>https://ctu.warwick.ac.uk</a:t>
            </a:r>
            <a:r>
              <a:rPr lang="en-GB" sz="2000" u="sng" dirty="0">
                <a:solidFill>
                  <a:srgbClr val="0563C1"/>
                </a:solidFill>
                <a:latin typeface="Calibri" panose="020F0502020204030204" pitchFamily="34" charset="0"/>
                <a:hlinkClick r:id="rId3">
                  <a:extLst>
                    <a:ext uri="{A12FA001-AC4F-418D-AE19-62706E023703}">
                      <ahyp:hlinkClr xmlns:ahyp="http://schemas.microsoft.com/office/drawing/2018/hyperlinkcolor" val="tx"/>
                    </a:ext>
                  </a:extLst>
                </a:hlinkClick>
              </a:rPr>
              <a:t>/</a:t>
            </a:r>
            <a:r>
              <a:rPr lang="en-GB" sz="2000" u="sng" dirty="0">
                <a:solidFill>
                  <a:srgbClr val="0563C1"/>
                </a:solidFill>
                <a:latin typeface="Calibri" panose="020F0502020204030204" pitchFamily="34" charset="0"/>
              </a:rPr>
              <a:t>SWEET</a:t>
            </a:r>
          </a:p>
          <a:p>
            <a:endParaRPr lang="en-GB" sz="1600" dirty="0">
              <a:solidFill>
                <a:prstClr val="black"/>
              </a:solidFill>
              <a:latin typeface="Calibri" pitchFamily="34" charset="0"/>
              <a:cs typeface="Calibri" pitchFamily="34" charset="0"/>
            </a:endParaRPr>
          </a:p>
        </p:txBody>
      </p:sp>
      <p:pic>
        <p:nvPicPr>
          <p:cNvPr id="2" name="Picture 3">
            <a:extLst>
              <a:ext uri="{FF2B5EF4-FFF2-40B4-BE49-F238E27FC236}">
                <a16:creationId xmlns:a16="http://schemas.microsoft.com/office/drawing/2014/main" id="{E575A1EC-9024-CDD5-8E5C-C3EE53F7E5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33092833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84694"/>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4" name="Content Placeholder 3">
            <a:extLst>
              <a:ext uri="{FF2B5EF4-FFF2-40B4-BE49-F238E27FC236}">
                <a16:creationId xmlns:a16="http://schemas.microsoft.com/office/drawing/2014/main" id="{F6B4D747-E1F4-7E48-6EA7-8985C6A2924B}"/>
              </a:ext>
            </a:extLst>
          </p:cNvPr>
          <p:cNvSpPr>
            <a:spLocks noGrp="1"/>
          </p:cNvSpPr>
          <p:nvPr>
            <p:ph type="body" sz="quarter" idx="4294967295"/>
          </p:nvPr>
        </p:nvSpPr>
        <p:spPr>
          <a:xfrm>
            <a:off x="1165135" y="1620934"/>
            <a:ext cx="8147119" cy="4211830"/>
          </a:xfrm>
        </p:spPr>
        <p:txBody>
          <a:bodyPr vert="horz" lIns="91440" tIns="45720" rIns="91440" bIns="45720" rtlCol="0" anchor="t">
            <a:normAutofit fontScale="85000" lnSpcReduction="20000"/>
          </a:bodyPr>
          <a:lstStyle/>
          <a:p>
            <a:r>
              <a:rPr lang="en-GB" sz="3100" dirty="0">
                <a:solidFill>
                  <a:schemeClr val="tx1">
                    <a:lumMod val="85000"/>
                    <a:lumOff val="15000"/>
                  </a:schemeClr>
                </a:solidFill>
              </a:rPr>
              <a:t>Trial overview </a:t>
            </a:r>
          </a:p>
          <a:p>
            <a:r>
              <a:rPr lang="en-GB" sz="3100" dirty="0">
                <a:solidFill>
                  <a:schemeClr val="tx1">
                    <a:lumMod val="85000"/>
                    <a:lumOff val="15000"/>
                  </a:schemeClr>
                </a:solidFill>
              </a:rPr>
              <a:t>Rationale</a:t>
            </a:r>
          </a:p>
          <a:p>
            <a:r>
              <a:rPr lang="en-GB" sz="3100" dirty="0">
                <a:solidFill>
                  <a:schemeClr val="tx1">
                    <a:lumMod val="85000"/>
                    <a:lumOff val="15000"/>
                  </a:schemeClr>
                </a:solidFill>
              </a:rPr>
              <a:t>Patient eligibility</a:t>
            </a:r>
          </a:p>
          <a:p>
            <a:r>
              <a:rPr lang="en-GB" sz="3100" dirty="0">
                <a:solidFill>
                  <a:schemeClr val="tx1">
                    <a:lumMod val="85000"/>
                    <a:lumOff val="15000"/>
                  </a:schemeClr>
                </a:solidFill>
              </a:rPr>
              <a:t>Patient pathway</a:t>
            </a:r>
          </a:p>
          <a:p>
            <a:r>
              <a:rPr lang="en-GB" sz="3100" dirty="0">
                <a:solidFill>
                  <a:schemeClr val="tx1">
                    <a:lumMod val="85000"/>
                    <a:lumOff val="15000"/>
                  </a:schemeClr>
                </a:solidFill>
              </a:rPr>
              <a:t>Intervention </a:t>
            </a:r>
          </a:p>
          <a:p>
            <a:r>
              <a:rPr lang="en-GB" sz="3100" dirty="0">
                <a:solidFill>
                  <a:schemeClr val="tx1">
                    <a:lumMod val="85000"/>
                    <a:lumOff val="15000"/>
                  </a:schemeClr>
                </a:solidFill>
              </a:rPr>
              <a:t>Follow up</a:t>
            </a:r>
          </a:p>
          <a:p>
            <a:r>
              <a:rPr lang="en-GB" sz="3100" dirty="0">
                <a:solidFill>
                  <a:schemeClr val="tx1">
                    <a:lumMod val="85000"/>
                    <a:lumOff val="15000"/>
                  </a:schemeClr>
                </a:solidFill>
              </a:rPr>
              <a:t>Data collection</a:t>
            </a:r>
          </a:p>
          <a:p>
            <a:r>
              <a:rPr lang="en-GB" sz="3100" dirty="0">
                <a:solidFill>
                  <a:schemeClr val="tx1">
                    <a:lumMod val="85000"/>
                    <a:lumOff val="15000"/>
                  </a:schemeClr>
                </a:solidFill>
              </a:rPr>
              <a:t>Investigator responsibilities</a:t>
            </a:r>
          </a:p>
          <a:p>
            <a:r>
              <a:rPr lang="en-GB" sz="3100" dirty="0">
                <a:solidFill>
                  <a:schemeClr val="tx1">
                    <a:lumMod val="85000"/>
                    <a:lumOff val="15000"/>
                  </a:schemeClr>
                </a:solidFill>
              </a:rPr>
              <a:t>Site activation requirements</a:t>
            </a:r>
          </a:p>
          <a:p>
            <a:r>
              <a:rPr lang="en-GB" sz="3100" dirty="0">
                <a:solidFill>
                  <a:schemeClr val="tx1">
                    <a:lumMod val="85000"/>
                    <a:lumOff val="15000"/>
                  </a:schemeClr>
                </a:solidFill>
              </a:rPr>
              <a:t>Questions</a:t>
            </a:r>
          </a:p>
          <a:p>
            <a:endParaRPr lang="en-GB" dirty="0"/>
          </a:p>
        </p:txBody>
      </p:sp>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706582" y="635097"/>
            <a:ext cx="10515600" cy="985837"/>
          </a:xfrm>
        </p:spPr>
        <p:txBody>
          <a:bodyPr>
            <a:normAutofit/>
          </a:bodyPr>
          <a:lstStyle/>
          <a:p>
            <a:r>
              <a:rPr lang="en-GB" dirty="0">
                <a:solidFill>
                  <a:schemeClr val="accent3">
                    <a:lumMod val="50000"/>
                  </a:schemeClr>
                </a:solidFill>
                <a:latin typeface="+mn-lt"/>
              </a:rPr>
              <a:t>Agenda</a:t>
            </a:r>
          </a:p>
        </p:txBody>
      </p:sp>
    </p:spTree>
    <p:extLst>
      <p:ext uri="{BB962C8B-B14F-4D97-AF65-F5344CB8AC3E}">
        <p14:creationId xmlns:p14="http://schemas.microsoft.com/office/powerpoint/2010/main" val="31318581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12561437-1014-807B-E94E-59A5E43B44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5" name="TextBox 4"/>
          <p:cNvSpPr txBox="1"/>
          <p:nvPr/>
        </p:nvSpPr>
        <p:spPr>
          <a:xfrm>
            <a:off x="839415" y="1606078"/>
            <a:ext cx="10427853" cy="4324261"/>
          </a:xfrm>
          <a:prstGeom prst="rect">
            <a:avLst/>
          </a:prstGeom>
          <a:noFill/>
        </p:spPr>
        <p:txBody>
          <a:bodyPr wrap="square" lIns="91440" tIns="45720" rIns="91440" bIns="45720" rtlCol="0" anchor="t">
            <a:spAutoFit/>
          </a:bodyPr>
          <a:lstStyle/>
          <a:p>
            <a:pPr marL="285750" indent="-285750">
              <a:spcBef>
                <a:spcPts val="600"/>
              </a:spcBef>
              <a:buClr>
                <a:schemeClr val="tx2"/>
              </a:buClr>
              <a:buFont typeface="Arial" panose="020B0604020202020204" pitchFamily="34" charset="0"/>
              <a:buChar char="•"/>
            </a:pPr>
            <a:r>
              <a:rPr lang="en-GB" sz="2400">
                <a:latin typeface="Calibri"/>
                <a:cs typeface="Calibri"/>
              </a:rPr>
              <a:t>CDMS </a:t>
            </a:r>
            <a:r>
              <a:rPr lang="en-GB" sz="2400" dirty="0">
                <a:latin typeface="Calibri"/>
                <a:cs typeface="Calibri"/>
              </a:rPr>
              <a:t>= Clinical Data Management System = the SWEET database</a:t>
            </a:r>
          </a:p>
          <a:p>
            <a:pPr marL="285750" indent="-285750">
              <a:spcBef>
                <a:spcPts val="600"/>
              </a:spcBef>
              <a:buClr>
                <a:schemeClr val="tx2"/>
              </a:buClr>
              <a:buFont typeface="Arial" panose="020B0604020202020204" pitchFamily="34" charset="0"/>
              <a:buChar char="•"/>
            </a:pPr>
            <a:r>
              <a:rPr lang="en-GB" sz="2400" dirty="0">
                <a:latin typeface="Calibri"/>
                <a:cs typeface="Calibri"/>
              </a:rPr>
              <a:t>We ask for eCRFs to completed in real time where possible. </a:t>
            </a:r>
          </a:p>
          <a:p>
            <a:pPr marL="285750" indent="-285750">
              <a:spcBef>
                <a:spcPts val="600"/>
              </a:spcBef>
              <a:buClr>
                <a:schemeClr val="tx2"/>
              </a:buClr>
              <a:buFont typeface="Arial" panose="020B0604020202020204" pitchFamily="34" charset="0"/>
              <a:buChar char="•"/>
            </a:pPr>
            <a:r>
              <a:rPr lang="en-GB" sz="2400" dirty="0">
                <a:latin typeface="Calibri"/>
                <a:cs typeface="Calibri"/>
              </a:rPr>
              <a:t>If any data within database is unknown, mark it as unobtainable using the flag.</a:t>
            </a:r>
          </a:p>
          <a:p>
            <a:pPr marL="342900" indent="-342900">
              <a:spcBef>
                <a:spcPts val="600"/>
              </a:spcBef>
              <a:buClr>
                <a:schemeClr val="tx2"/>
              </a:buClr>
              <a:buFont typeface="Arial" panose="020B0604020202020204" pitchFamily="34" charset="0"/>
              <a:buChar char="•"/>
            </a:pPr>
            <a:r>
              <a:rPr lang="en-GB" sz="2400" dirty="0">
                <a:latin typeface="Calibri"/>
                <a:cs typeface="Calibri"/>
              </a:rPr>
              <a:t>Queries will be generated on the database. </a:t>
            </a:r>
            <a:endParaRPr lang="en-GB" sz="2400" dirty="0">
              <a:latin typeface="Calibri" pitchFamily="34" charset="0"/>
              <a:cs typeface="Calibri" pitchFamily="34" charset="0"/>
            </a:endParaRPr>
          </a:p>
          <a:p>
            <a:pPr marL="342900" indent="-342900">
              <a:spcBef>
                <a:spcPts val="600"/>
              </a:spcBef>
              <a:buClr>
                <a:schemeClr val="tx2"/>
              </a:buClr>
              <a:buFont typeface="Arial" panose="020B0604020202020204" pitchFamily="34" charset="0"/>
              <a:buChar char="•"/>
            </a:pPr>
            <a:r>
              <a:rPr lang="en-GB" sz="2400" dirty="0">
                <a:latin typeface="Calibri"/>
                <a:cs typeface="Calibri"/>
              </a:rPr>
              <a:t>If a data manager on leave etc. please just let us know.</a:t>
            </a:r>
          </a:p>
          <a:p>
            <a:pPr marL="342900" indent="-342900">
              <a:spcBef>
                <a:spcPts val="600"/>
              </a:spcBef>
              <a:buClr>
                <a:schemeClr val="tx2"/>
              </a:buClr>
              <a:buFont typeface="Arial" panose="020B0604020202020204" pitchFamily="34" charset="0"/>
              <a:buChar char="•"/>
            </a:pPr>
            <a:r>
              <a:rPr lang="en-GB" sz="2400" dirty="0">
                <a:latin typeface="Calibri"/>
                <a:cs typeface="Calibri"/>
              </a:rPr>
              <a:t>We usually request a response to data queries within 2-3 weeks.</a:t>
            </a:r>
          </a:p>
          <a:p>
            <a:pPr marL="342900" indent="-342900">
              <a:spcBef>
                <a:spcPts val="600"/>
              </a:spcBef>
              <a:buClr>
                <a:schemeClr val="tx2"/>
              </a:buClr>
              <a:buFont typeface="Arial" panose="020B0604020202020204" pitchFamily="34" charset="0"/>
              <a:buChar char="•"/>
            </a:pPr>
            <a:r>
              <a:rPr lang="en-GB" sz="2400" dirty="0">
                <a:latin typeface="Calibri"/>
                <a:cs typeface="Calibri"/>
              </a:rPr>
              <a:t>Comprehensive CDMS Guidelines can be found section 9 of the ISF.</a:t>
            </a:r>
          </a:p>
          <a:p>
            <a:pPr marL="342900" indent="-342900">
              <a:spcBef>
                <a:spcPts val="600"/>
              </a:spcBef>
              <a:buClr>
                <a:schemeClr val="tx2"/>
              </a:buClr>
              <a:buFont typeface="Arial" panose="020B0604020202020204" pitchFamily="34" charset="0"/>
              <a:buChar char="•"/>
            </a:pPr>
            <a:r>
              <a:rPr lang="en-GB" sz="2400" dirty="0">
                <a:latin typeface="Calibri"/>
                <a:cs typeface="Calibri"/>
              </a:rPr>
              <a:t>A list of permitted self-evident corrections (SECs) can be found in the CDMS guidelines.</a:t>
            </a:r>
          </a:p>
          <a:p>
            <a:pPr marL="342900" indent="-342900">
              <a:buFont typeface="Arial" panose="020B0604020202020204" pitchFamily="34" charset="0"/>
              <a:buChar char="•"/>
            </a:pPr>
            <a:endParaRPr lang="en-GB" sz="2400" i="1" dirty="0">
              <a:solidFill>
                <a:srgbClr val="FF0000"/>
              </a:solidFill>
              <a:latin typeface="Calibri" pitchFamily="34" charset="0"/>
              <a:cs typeface="Calibri" pitchFamily="34" charset="0"/>
            </a:endParaRPr>
          </a:p>
        </p:txBody>
      </p:sp>
      <p:sp>
        <p:nvSpPr>
          <p:cNvPr id="4" name="Rectangle 2"/>
          <p:cNvSpPr txBox="1">
            <a:spLocks noChangeArrowheads="1"/>
          </p:cNvSpPr>
          <p:nvPr/>
        </p:nvSpPr>
        <p:spPr bwMode="auto">
          <a:xfrm>
            <a:off x="617742" y="791828"/>
            <a:ext cx="8640960" cy="634082"/>
          </a:xfrm>
          <a:prstGeom prst="rect">
            <a:avLst/>
          </a:prstGeom>
          <a:noFill/>
          <a:ln>
            <a:miter lim="800000"/>
            <a:headEnd/>
            <a:tailEnd/>
          </a:ln>
        </p:spPr>
        <p:txBody>
          <a:bodyPr>
            <a:scene3d>
              <a:camera prst="orthographicFront"/>
              <a:lightRig rig="balanced" dir="t">
                <a:rot lat="0" lon="0" rev="2100000"/>
              </a:lightRig>
            </a:scene3d>
            <a:sp3d contourW="12700" prstMaterial="metal">
              <a:contourClr>
                <a:schemeClr val="bg1"/>
              </a:contourClr>
            </a:sp3d>
          </a:bodyPr>
          <a:lstStyle>
            <a:lvl1pPr algn="l" rtl="0" eaLnBrk="1" fontAlgn="base" hangingPunct="1">
              <a:spcBef>
                <a:spcPct val="0"/>
              </a:spcBef>
              <a:spcAft>
                <a:spcPct val="0"/>
              </a:spcAft>
              <a:defRPr sz="3600" b="1">
                <a:solidFill>
                  <a:schemeClr val="tx2"/>
                </a:solidFill>
                <a:latin typeface="+mj-lt"/>
                <a:ea typeface="+mj-ea"/>
                <a:cs typeface="+mj-cs"/>
              </a:defRPr>
            </a:lvl1pPr>
            <a:lvl2pPr algn="l" rtl="0" eaLnBrk="1" fontAlgn="base" hangingPunct="1">
              <a:spcBef>
                <a:spcPct val="0"/>
              </a:spcBef>
              <a:spcAft>
                <a:spcPct val="0"/>
              </a:spcAft>
              <a:defRPr sz="3600" b="1">
                <a:solidFill>
                  <a:schemeClr val="tx2"/>
                </a:solidFill>
                <a:latin typeface="Arial" charset="0"/>
              </a:defRPr>
            </a:lvl2pPr>
            <a:lvl3pPr algn="l" rtl="0" eaLnBrk="1" fontAlgn="base" hangingPunct="1">
              <a:spcBef>
                <a:spcPct val="0"/>
              </a:spcBef>
              <a:spcAft>
                <a:spcPct val="0"/>
              </a:spcAft>
              <a:defRPr sz="3600" b="1">
                <a:solidFill>
                  <a:schemeClr val="tx2"/>
                </a:solidFill>
                <a:latin typeface="Arial" charset="0"/>
              </a:defRPr>
            </a:lvl3pPr>
            <a:lvl4pPr algn="l" rtl="0" eaLnBrk="1" fontAlgn="base" hangingPunct="1">
              <a:spcBef>
                <a:spcPct val="0"/>
              </a:spcBef>
              <a:spcAft>
                <a:spcPct val="0"/>
              </a:spcAft>
              <a:defRPr sz="3600" b="1">
                <a:solidFill>
                  <a:schemeClr val="tx2"/>
                </a:solidFill>
                <a:latin typeface="Arial" charset="0"/>
              </a:defRPr>
            </a:lvl4pPr>
            <a:lvl5pPr algn="l" rtl="0" eaLnBrk="1" fontAlgn="base" hangingPunct="1">
              <a:spcBef>
                <a:spcPct val="0"/>
              </a:spcBef>
              <a:spcAft>
                <a:spcPct val="0"/>
              </a:spcAft>
              <a:defRPr sz="3600" b="1">
                <a:solidFill>
                  <a:schemeClr val="tx2"/>
                </a:solidFill>
                <a:latin typeface="Arial" charset="0"/>
              </a:defRPr>
            </a:lvl5pPr>
            <a:lvl6pPr marL="457200" algn="l" rtl="0" eaLnBrk="1" fontAlgn="base" hangingPunct="1">
              <a:spcBef>
                <a:spcPct val="0"/>
              </a:spcBef>
              <a:spcAft>
                <a:spcPct val="0"/>
              </a:spcAft>
              <a:defRPr sz="3600" b="1">
                <a:solidFill>
                  <a:schemeClr val="tx2"/>
                </a:solidFill>
                <a:latin typeface="Arial" charset="0"/>
              </a:defRPr>
            </a:lvl6pPr>
            <a:lvl7pPr marL="914400" algn="l" rtl="0" eaLnBrk="1" fontAlgn="base" hangingPunct="1">
              <a:spcBef>
                <a:spcPct val="0"/>
              </a:spcBef>
              <a:spcAft>
                <a:spcPct val="0"/>
              </a:spcAft>
              <a:defRPr sz="3600" b="1">
                <a:solidFill>
                  <a:schemeClr val="tx2"/>
                </a:solidFill>
                <a:latin typeface="Arial" charset="0"/>
              </a:defRPr>
            </a:lvl7pPr>
            <a:lvl8pPr marL="1371600" algn="l" rtl="0" eaLnBrk="1" fontAlgn="base" hangingPunct="1">
              <a:spcBef>
                <a:spcPct val="0"/>
              </a:spcBef>
              <a:spcAft>
                <a:spcPct val="0"/>
              </a:spcAft>
              <a:defRPr sz="3600" b="1">
                <a:solidFill>
                  <a:schemeClr val="tx2"/>
                </a:solidFill>
                <a:latin typeface="Arial" charset="0"/>
              </a:defRPr>
            </a:lvl8pPr>
            <a:lvl9pPr marL="1828800" algn="l" rtl="0" eaLnBrk="1" fontAlgn="base" hangingPunct="1">
              <a:spcBef>
                <a:spcPct val="0"/>
              </a:spcBef>
              <a:spcAft>
                <a:spcPct val="0"/>
              </a:spcAft>
              <a:defRPr sz="3600" b="1">
                <a:solidFill>
                  <a:schemeClr val="tx2"/>
                </a:solidFill>
                <a:latin typeface="Arial" charset="0"/>
              </a:defRPr>
            </a:lvl9pPr>
          </a:lstStyle>
          <a:p>
            <a:pPr>
              <a:defRPr/>
            </a:pPr>
            <a:r>
              <a:rPr lang="en-GB" sz="4000" b="0" dirty="0">
                <a:solidFill>
                  <a:schemeClr val="accent3">
                    <a:lumMod val="50000"/>
                  </a:schemeClr>
                </a:solidFill>
                <a:latin typeface="Calibri" pitchFamily="34" charset="0"/>
                <a:cs typeface="Calibri" pitchFamily="34" charset="0"/>
              </a:rPr>
              <a:t>eCRF Completion and Data Queries</a:t>
            </a:r>
            <a:endParaRPr lang="en-US" sz="4000" b="0" dirty="0">
              <a:ln w="50800"/>
              <a:solidFill>
                <a:schemeClr val="accent3">
                  <a:lumMod val="50000"/>
                </a:schemeClr>
              </a:solidFill>
              <a:latin typeface="Calibri" pitchFamily="34" charset="0"/>
              <a:cs typeface="Calibri" pitchFamily="34" charset="0"/>
            </a:endParaRPr>
          </a:p>
        </p:txBody>
      </p:sp>
      <p:pic>
        <p:nvPicPr>
          <p:cNvPr id="1028" name="Picture 4" descr="Continuous Account Monitoring - Tips And Tricks Icon Clipart (#3949212) -  PinClipart"/>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7283" b="90000" l="4773" r="92614">
                        <a14:foregroundMark x1="18295" y1="16196" x2="10000" y2="24022"/>
                        <a14:foregroundMark x1="8409" y1="32717" x2="11705" y2="55543"/>
                        <a14:foregroundMark x1="92614" y1="88696" x2="85455" y2="83152"/>
                        <a14:foregroundMark x1="57159" y1="11630" x2="39318" y2="7391"/>
                        <a14:foregroundMark x1="4773" y1="40870" x2="4773" y2="40870"/>
                      </a14:backgroundRemoval>
                    </a14:imgEffect>
                  </a14:imgLayer>
                </a14:imgProps>
              </a:ext>
              <a:ext uri="{28A0092B-C50C-407E-A947-70E740481C1C}">
                <a14:useLocalDpi xmlns:a14="http://schemas.microsoft.com/office/drawing/2010/main" val="0"/>
              </a:ext>
            </a:extLst>
          </a:blip>
          <a:srcRect/>
          <a:stretch>
            <a:fillRect/>
          </a:stretch>
        </p:blipFill>
        <p:spPr bwMode="auto">
          <a:xfrm>
            <a:off x="10666106" y="4639983"/>
            <a:ext cx="1105684" cy="11559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57768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453005" y="528085"/>
            <a:ext cx="10515600" cy="1325562"/>
          </a:xfrm>
        </p:spPr>
        <p:txBody>
          <a:bodyPr/>
          <a:lstStyle/>
          <a:p>
            <a:r>
              <a:rPr lang="en-GB" dirty="0">
                <a:solidFill>
                  <a:schemeClr val="accent3">
                    <a:lumMod val="50000"/>
                  </a:schemeClr>
                </a:solidFill>
                <a:latin typeface="+mn-lt"/>
              </a:rPr>
              <a:t>Patient Interviews</a:t>
            </a:r>
          </a:p>
        </p:txBody>
      </p:sp>
      <p:sp>
        <p:nvSpPr>
          <p:cNvPr id="4" name="Content Placeholder 3">
            <a:extLst>
              <a:ext uri="{FF2B5EF4-FFF2-40B4-BE49-F238E27FC236}">
                <a16:creationId xmlns:a16="http://schemas.microsoft.com/office/drawing/2014/main" id="{F6B4D747-E1F4-7E48-6EA7-8985C6A2924B}"/>
              </a:ext>
            </a:extLst>
          </p:cNvPr>
          <p:cNvSpPr>
            <a:spLocks noGrp="1"/>
          </p:cNvSpPr>
          <p:nvPr>
            <p:ph type="body" sz="quarter" idx="4294967295"/>
          </p:nvPr>
        </p:nvSpPr>
        <p:spPr>
          <a:xfrm>
            <a:off x="453005" y="1894750"/>
            <a:ext cx="11484529" cy="3665541"/>
          </a:xfrm>
        </p:spPr>
        <p:txBody>
          <a:bodyPr vert="horz" lIns="91440" tIns="45720" rIns="91440" bIns="45720" rtlCol="0" anchor="t">
            <a:noAutofit/>
          </a:bodyPr>
          <a:lstStyle/>
          <a:p>
            <a:pPr algn="l" rtl="0" fontAlgn="base">
              <a:lnSpc>
                <a:spcPct val="100000"/>
              </a:lnSpc>
              <a:spcBef>
                <a:spcPts val="0"/>
              </a:spcBef>
            </a:pPr>
            <a:r>
              <a:rPr lang="en-GB" sz="2200" b="0" i="0" dirty="0">
                <a:solidFill>
                  <a:srgbClr val="000000"/>
                </a:solidFill>
                <a:effectLst/>
              </a:rPr>
              <a:t>Audio recorded, semi-structured </a:t>
            </a:r>
            <a:r>
              <a:rPr lang="en-GB" sz="2200" b="0" i="0" dirty="0">
                <a:effectLst/>
              </a:rPr>
              <a:t>interviews will be </a:t>
            </a:r>
            <a:r>
              <a:rPr lang="en-GB" sz="2200" dirty="0"/>
              <a:t>conducted by the central research team </a:t>
            </a:r>
            <a:r>
              <a:rPr lang="en-GB" sz="2200" b="0" i="0" dirty="0">
                <a:effectLst/>
              </a:rPr>
              <a:t>with participants (</a:t>
            </a:r>
            <a:r>
              <a:rPr lang="en-GB" sz="2200" dirty="0"/>
              <a:t>Intervention</a:t>
            </a:r>
            <a:r>
              <a:rPr lang="en-GB" sz="2200" b="0" i="0" dirty="0">
                <a:effectLst/>
              </a:rPr>
              <a:t> n=25-30, </a:t>
            </a:r>
            <a:r>
              <a:rPr lang="en-GB" sz="2200" dirty="0"/>
              <a:t>Usual Care</a:t>
            </a:r>
            <a:r>
              <a:rPr lang="en-GB" sz="2200" b="0" i="0" dirty="0">
                <a:effectLst/>
              </a:rPr>
              <a:t> n=-10-15), via telephone, or video call. </a:t>
            </a:r>
            <a:endParaRPr lang="en-GB" sz="2200" b="0" i="0" dirty="0">
              <a:effectLst/>
              <a:cs typeface="Calibri"/>
            </a:endParaRPr>
          </a:p>
          <a:p>
            <a:pPr fontAlgn="base">
              <a:lnSpc>
                <a:spcPct val="100000"/>
              </a:lnSpc>
              <a:spcBef>
                <a:spcPts val="0"/>
              </a:spcBef>
            </a:pPr>
            <a:r>
              <a:rPr lang="en-GB" sz="2200" dirty="0">
                <a:ea typeface="Calibri" panose="020F0502020204030204" pitchFamily="34" charset="0"/>
                <a:cs typeface="Times New Roman"/>
              </a:rPr>
              <a:t>Identify key issues relating to patient experience of the study and HT&amp;Me.</a:t>
            </a:r>
          </a:p>
          <a:p>
            <a:pPr fontAlgn="base">
              <a:lnSpc>
                <a:spcPct val="100000"/>
              </a:lnSpc>
              <a:spcBef>
                <a:spcPts val="0"/>
              </a:spcBef>
            </a:pPr>
            <a:r>
              <a:rPr lang="en-GB" sz="2200" dirty="0"/>
              <a:t>Participants will be selected to ensure a range of characteristics.</a:t>
            </a:r>
          </a:p>
          <a:p>
            <a:pPr fontAlgn="base">
              <a:lnSpc>
                <a:spcPct val="100000"/>
              </a:lnSpc>
              <a:spcBef>
                <a:spcPts val="0"/>
              </a:spcBef>
            </a:pPr>
            <a:r>
              <a:rPr lang="en-GB" sz="2200" dirty="0">
                <a:cs typeface="Calibri"/>
              </a:rPr>
              <a:t>Participants will be asked as part of the main ICF if they are interested and consent to taking part in an interview.</a:t>
            </a:r>
          </a:p>
          <a:p>
            <a:pPr fontAlgn="base">
              <a:lnSpc>
                <a:spcPct val="100000"/>
              </a:lnSpc>
              <a:spcBef>
                <a:spcPts val="0"/>
              </a:spcBef>
            </a:pPr>
            <a:r>
              <a:rPr lang="en-GB" sz="2200" dirty="0">
                <a:ea typeface="Calibri" panose="020F0502020204030204" pitchFamily="34" charset="0"/>
                <a:cs typeface="Times New Roman"/>
              </a:rPr>
              <a:t>Participants will be contacted by our central research</a:t>
            </a:r>
            <a:r>
              <a:rPr lang="en-GB" sz="2200" dirty="0">
                <a:effectLst/>
                <a:ea typeface="Calibri" panose="020F0502020204030204" pitchFamily="34" charset="0"/>
                <a:cs typeface="Times New Roman"/>
              </a:rPr>
              <a:t> team to conduct the interview</a:t>
            </a:r>
          </a:p>
          <a:p>
            <a:pPr fontAlgn="base">
              <a:lnSpc>
                <a:spcPct val="100000"/>
              </a:lnSpc>
              <a:spcBef>
                <a:spcPts val="0"/>
              </a:spcBef>
            </a:pPr>
            <a:r>
              <a:rPr lang="en-GB" sz="2200" dirty="0"/>
              <a:t>Expected duration of 60-90 minutes.</a:t>
            </a:r>
          </a:p>
          <a:p>
            <a:pPr fontAlgn="base">
              <a:lnSpc>
                <a:spcPct val="100000"/>
              </a:lnSpc>
              <a:spcBef>
                <a:spcPts val="0"/>
              </a:spcBef>
            </a:pPr>
            <a:r>
              <a:rPr lang="en-GB" sz="2200" dirty="0">
                <a:cs typeface="Calibri"/>
              </a:rPr>
              <a:t>We will be requesting letters of access to facilitate these interviews.</a:t>
            </a:r>
          </a:p>
          <a:p>
            <a:pPr fontAlgn="base">
              <a:lnSpc>
                <a:spcPct val="100000"/>
              </a:lnSpc>
              <a:spcBef>
                <a:spcPts val="0"/>
              </a:spcBef>
            </a:pPr>
            <a:endParaRPr lang="en-GB" sz="2200" dirty="0">
              <a:cs typeface="Calibri"/>
            </a:endParaRPr>
          </a:p>
          <a:p>
            <a:pPr marL="0" indent="0">
              <a:buNone/>
            </a:pPr>
            <a:endParaRPr lang="en-GB" sz="2200" dirty="0"/>
          </a:p>
        </p:txBody>
      </p:sp>
    </p:spTree>
    <p:extLst>
      <p:ext uri="{BB962C8B-B14F-4D97-AF65-F5344CB8AC3E}">
        <p14:creationId xmlns:p14="http://schemas.microsoft.com/office/powerpoint/2010/main" val="37489252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285198" y="329290"/>
            <a:ext cx="10515600" cy="1325562"/>
          </a:xfrm>
        </p:spPr>
        <p:txBody>
          <a:bodyPr vert="horz" lIns="91440" tIns="45720" rIns="91440" bIns="45720" rtlCol="0" anchor="ctr">
            <a:normAutofit/>
          </a:bodyPr>
          <a:lstStyle/>
          <a:p>
            <a:r>
              <a:rPr lang="en-GB" dirty="0">
                <a:solidFill>
                  <a:schemeClr val="accent3">
                    <a:lumMod val="50000"/>
                  </a:schemeClr>
                </a:solidFill>
                <a:latin typeface="+mn-lt"/>
              </a:rPr>
              <a:t>Healthcare Professional Interviews</a:t>
            </a:r>
          </a:p>
        </p:txBody>
      </p:sp>
      <p:sp>
        <p:nvSpPr>
          <p:cNvPr id="4" name="Content Placeholder 3">
            <a:extLst>
              <a:ext uri="{FF2B5EF4-FFF2-40B4-BE49-F238E27FC236}">
                <a16:creationId xmlns:a16="http://schemas.microsoft.com/office/drawing/2014/main" id="{F6B4D747-E1F4-7E48-6EA7-8985C6A2924B}"/>
              </a:ext>
            </a:extLst>
          </p:cNvPr>
          <p:cNvSpPr>
            <a:spLocks noGrp="1"/>
          </p:cNvSpPr>
          <p:nvPr>
            <p:ph type="body" sz="quarter" idx="4294967295"/>
          </p:nvPr>
        </p:nvSpPr>
        <p:spPr>
          <a:xfrm>
            <a:off x="610055" y="1774801"/>
            <a:ext cx="10683255" cy="3665541"/>
          </a:xfrm>
        </p:spPr>
        <p:txBody>
          <a:bodyPr vert="horz" lIns="91440" tIns="45720" rIns="91440" bIns="45720" rtlCol="0" anchor="t">
            <a:normAutofit/>
          </a:bodyPr>
          <a:lstStyle/>
          <a:p>
            <a:pPr fontAlgn="base">
              <a:lnSpc>
                <a:spcPct val="120000"/>
              </a:lnSpc>
              <a:spcBef>
                <a:spcPts val="0"/>
              </a:spcBef>
            </a:pPr>
            <a:r>
              <a:rPr lang="en-GB" sz="2000" b="0" i="0" dirty="0">
                <a:solidFill>
                  <a:srgbClr val="000000"/>
                </a:solidFill>
                <a:effectLst/>
                <a:latin typeface="Calibri"/>
                <a:cs typeface="Calibri"/>
              </a:rPr>
              <a:t>Audio recorded, semi-structured interviews with </a:t>
            </a:r>
            <a:r>
              <a:rPr lang="en-GB" sz="2000" dirty="0">
                <a:solidFill>
                  <a:srgbClr val="000000"/>
                </a:solidFill>
                <a:latin typeface="Calibri"/>
                <a:cs typeface="Calibri"/>
              </a:rPr>
              <a:t>a total of up to </a:t>
            </a:r>
            <a:r>
              <a:rPr lang="en-GB" sz="2000" b="1" dirty="0">
                <a:solidFill>
                  <a:srgbClr val="000000"/>
                </a:solidFill>
                <a:latin typeface="Calibri"/>
                <a:cs typeface="Calibri"/>
              </a:rPr>
              <a:t>20-25 SWEET study nurses/ HCPs</a:t>
            </a:r>
            <a:endParaRPr lang="en-GB" sz="2000" b="1" i="0" dirty="0">
              <a:solidFill>
                <a:srgbClr val="000000"/>
              </a:solidFill>
              <a:effectLst/>
              <a:latin typeface="Calibri"/>
              <a:cs typeface="Calibri"/>
            </a:endParaRPr>
          </a:p>
          <a:p>
            <a:pPr fontAlgn="base">
              <a:lnSpc>
                <a:spcPct val="120000"/>
              </a:lnSpc>
              <a:spcBef>
                <a:spcPts val="0"/>
              </a:spcBef>
            </a:pPr>
            <a:r>
              <a:rPr lang="en-GB" sz="2000" dirty="0">
                <a:solidFill>
                  <a:srgbClr val="000000"/>
                </a:solidFill>
                <a:latin typeface="Calibri"/>
                <a:cs typeface="Calibri"/>
              </a:rPr>
              <a:t>Remote via phone call or video call depending on interviewee preference</a:t>
            </a:r>
          </a:p>
          <a:p>
            <a:pPr fontAlgn="base">
              <a:lnSpc>
                <a:spcPct val="120000"/>
              </a:lnSpc>
              <a:spcBef>
                <a:spcPts val="0"/>
              </a:spcBef>
            </a:pPr>
            <a:r>
              <a:rPr lang="en-GB" sz="2000" dirty="0">
                <a:latin typeface="Calibri"/>
                <a:ea typeface="Calibri" panose="020F0502020204030204" pitchFamily="34" charset="0"/>
                <a:cs typeface="Times New Roman"/>
              </a:rPr>
              <a:t>C</a:t>
            </a:r>
            <a:r>
              <a:rPr lang="en-GB" sz="2000" dirty="0">
                <a:effectLst/>
                <a:latin typeface="Calibri"/>
                <a:ea typeface="Calibri" panose="020F0502020204030204" pitchFamily="34" charset="0"/>
                <a:cs typeface="Times New Roman"/>
              </a:rPr>
              <a:t>onducted by a member of the </a:t>
            </a:r>
            <a:r>
              <a:rPr lang="en-GB" sz="2000" dirty="0">
                <a:latin typeface="Calibri"/>
                <a:ea typeface="Calibri" panose="020F0502020204030204" pitchFamily="34" charset="0"/>
                <a:cs typeface="Times New Roman"/>
              </a:rPr>
              <a:t>central research </a:t>
            </a:r>
            <a:r>
              <a:rPr lang="en-GB" sz="2000" dirty="0">
                <a:effectLst/>
                <a:latin typeface="Calibri"/>
                <a:ea typeface="Calibri" panose="020F0502020204030204" pitchFamily="34" charset="0"/>
                <a:cs typeface="Times New Roman"/>
              </a:rPr>
              <a:t>team</a:t>
            </a:r>
            <a:r>
              <a:rPr lang="en-GB" sz="2000" dirty="0">
                <a:latin typeface="Calibri"/>
                <a:ea typeface="Calibri" panose="020F0502020204030204" pitchFamily="34" charset="0"/>
                <a:cs typeface="Times New Roman"/>
              </a:rPr>
              <a:t> </a:t>
            </a:r>
            <a:endParaRPr lang="en-GB" sz="2000" dirty="0">
              <a:latin typeface="Calibri"/>
              <a:cs typeface="Times New Roman"/>
            </a:endParaRPr>
          </a:p>
          <a:p>
            <a:pPr lvl="1">
              <a:lnSpc>
                <a:spcPct val="120000"/>
              </a:lnSpc>
              <a:spcBef>
                <a:spcPts val="0"/>
              </a:spcBef>
            </a:pPr>
            <a:r>
              <a:rPr lang="en-GB" sz="1600" dirty="0"/>
              <a:t>Views and experiences of the trial, intervention, and Behaviour Change Techniques (BCTs) (as appropriate)</a:t>
            </a:r>
          </a:p>
          <a:p>
            <a:pPr lvl="1">
              <a:lnSpc>
                <a:spcPct val="120000"/>
              </a:lnSpc>
              <a:spcBef>
                <a:spcPts val="0"/>
              </a:spcBef>
            </a:pPr>
            <a:r>
              <a:rPr lang="en-GB" sz="1600" dirty="0"/>
              <a:t>Intervention fidelity and quality  </a:t>
            </a:r>
          </a:p>
          <a:p>
            <a:pPr lvl="1">
              <a:lnSpc>
                <a:spcPct val="120000"/>
              </a:lnSpc>
              <a:spcBef>
                <a:spcPts val="0"/>
              </a:spcBef>
            </a:pPr>
            <a:r>
              <a:rPr lang="en-GB" sz="1600" dirty="0"/>
              <a:t>Potential contamination</a:t>
            </a:r>
          </a:p>
          <a:p>
            <a:pPr lvl="1">
              <a:lnSpc>
                <a:spcPct val="120000"/>
              </a:lnSpc>
              <a:spcBef>
                <a:spcPts val="0"/>
              </a:spcBef>
            </a:pPr>
            <a:r>
              <a:rPr lang="en-GB" sz="1600" dirty="0"/>
              <a:t>Contextual factors</a:t>
            </a:r>
          </a:p>
          <a:p>
            <a:pPr>
              <a:lnSpc>
                <a:spcPct val="120000"/>
              </a:lnSpc>
              <a:spcBef>
                <a:spcPts val="0"/>
              </a:spcBef>
            </a:pPr>
            <a:r>
              <a:rPr lang="en-GB" sz="2200" b="0" i="0" dirty="0">
                <a:solidFill>
                  <a:srgbClr val="000000"/>
                </a:solidFill>
                <a:effectLst/>
                <a:latin typeface="Calibri" panose="020F0502020204030204" pitchFamily="34" charset="0"/>
              </a:rPr>
              <a:t>Eligible staff </a:t>
            </a:r>
            <a:r>
              <a:rPr lang="en-GB" sz="2200" dirty="0">
                <a:solidFill>
                  <a:srgbClr val="000000"/>
                </a:solidFill>
                <a:latin typeface="Calibri" panose="020F0502020204030204" pitchFamily="34" charset="0"/>
              </a:rPr>
              <a:t>members will be contacted and undergo a consent process with our central research team</a:t>
            </a:r>
          </a:p>
          <a:p>
            <a:pPr>
              <a:lnSpc>
                <a:spcPct val="120000"/>
              </a:lnSpc>
              <a:spcBef>
                <a:spcPts val="0"/>
              </a:spcBef>
            </a:pPr>
            <a:r>
              <a:rPr lang="en-GB" sz="2200" b="0" i="0" dirty="0">
                <a:effectLst/>
                <a:latin typeface="Calibri" panose="020F0502020204030204" pitchFamily="34" charset="0"/>
              </a:rPr>
              <a:t>Interviews will last approximately</a:t>
            </a:r>
            <a:r>
              <a:rPr lang="en-GB" sz="2200" dirty="0">
                <a:latin typeface="Calibri" panose="020F0502020204030204" pitchFamily="34" charset="0"/>
              </a:rPr>
              <a:t> 60 minutes</a:t>
            </a:r>
            <a:endParaRPr lang="en-GB" sz="2200" b="0" i="0" dirty="0">
              <a:effectLst/>
              <a:latin typeface="Calibri" panose="020F0502020204030204" pitchFamily="34" charset="0"/>
            </a:endParaRPr>
          </a:p>
          <a:p>
            <a:pPr algn="l" rtl="0"/>
            <a:endParaRPr lang="en-GB" sz="2200" b="0" i="0" dirty="0">
              <a:solidFill>
                <a:srgbClr val="000000"/>
              </a:solidFill>
              <a:effectLst/>
              <a:latin typeface="Calibri" panose="020F0502020204030204"/>
              <a:cs typeface="Calibri" panose="020F0502020204030204"/>
            </a:endParaRPr>
          </a:p>
        </p:txBody>
      </p:sp>
    </p:spTree>
    <p:extLst>
      <p:ext uri="{BB962C8B-B14F-4D97-AF65-F5344CB8AC3E}">
        <p14:creationId xmlns:p14="http://schemas.microsoft.com/office/powerpoint/2010/main" val="33858725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6" name="Content Placeholder 5">
            <a:extLst>
              <a:ext uri="{FF2B5EF4-FFF2-40B4-BE49-F238E27FC236}">
                <a16:creationId xmlns:a16="http://schemas.microsoft.com/office/drawing/2014/main" id="{771F3D73-D118-9D20-AC6C-EB5ADD2EE82F}"/>
              </a:ext>
            </a:extLst>
          </p:cNvPr>
          <p:cNvSpPr>
            <a:spLocks noGrp="1"/>
          </p:cNvSpPr>
          <p:nvPr>
            <p:ph type="body" sz="quarter" idx="4294967295"/>
          </p:nvPr>
        </p:nvSpPr>
        <p:spPr>
          <a:xfrm>
            <a:off x="901898" y="1704109"/>
            <a:ext cx="9766102" cy="4310191"/>
          </a:xfrm>
        </p:spPr>
        <p:txBody>
          <a:bodyPr>
            <a:normAutofit fontScale="70000" lnSpcReduction="20000"/>
          </a:bodyPr>
          <a:lstStyle/>
          <a:p>
            <a:pPr>
              <a:spcBef>
                <a:spcPts val="0"/>
              </a:spcBef>
              <a:spcAft>
                <a:spcPts val="1200"/>
              </a:spcAft>
              <a:buClr>
                <a:schemeClr val="tx2"/>
              </a:buClr>
              <a:buSzPct val="100000"/>
              <a:defRPr/>
            </a:pPr>
            <a:r>
              <a:rPr lang="en-GB" sz="2900" dirty="0">
                <a:cs typeface="Calibri" pitchFamily="34" charset="0"/>
              </a:rPr>
              <a:t>Patients can withdraw from the trial at any time</a:t>
            </a:r>
          </a:p>
          <a:p>
            <a:pPr marL="342900" indent="-342900">
              <a:spcBef>
                <a:spcPts val="0"/>
              </a:spcBef>
              <a:spcAft>
                <a:spcPts val="1200"/>
              </a:spcAft>
              <a:buClr>
                <a:schemeClr val="tx2"/>
              </a:buClr>
              <a:buSzPct val="100000"/>
              <a:buFont typeface="Arial" panose="020B0604020202020204" pitchFamily="34" charset="0"/>
              <a:buChar char="•"/>
              <a:defRPr/>
            </a:pPr>
            <a:r>
              <a:rPr lang="en-GB" sz="2900" b="1" dirty="0">
                <a:cs typeface="Calibri" pitchFamily="34" charset="0"/>
              </a:rPr>
              <a:t>Levels of withdrawal</a:t>
            </a:r>
          </a:p>
          <a:p>
            <a:pPr marL="800100" lvl="1" indent="-342900">
              <a:spcBef>
                <a:spcPts val="0"/>
              </a:spcBef>
              <a:spcAft>
                <a:spcPts val="1200"/>
              </a:spcAft>
              <a:buClr>
                <a:schemeClr val="tx2"/>
              </a:buClr>
              <a:buSzPct val="100000"/>
              <a:buFont typeface="Arial" panose="020B0604020202020204" pitchFamily="34" charset="0"/>
              <a:buChar char="•"/>
              <a:defRPr/>
            </a:pPr>
            <a:r>
              <a:rPr lang="en-GB" sz="2900" dirty="0">
                <a:cs typeface="Calibri" pitchFamily="34" charset="0"/>
              </a:rPr>
              <a:t>Withdrawal from randomised trial allocation</a:t>
            </a:r>
          </a:p>
          <a:p>
            <a:pPr marL="800100" lvl="1" indent="-342900">
              <a:spcBef>
                <a:spcPts val="0"/>
              </a:spcBef>
              <a:spcAft>
                <a:spcPts val="1200"/>
              </a:spcAft>
              <a:buClr>
                <a:schemeClr val="tx2"/>
              </a:buClr>
              <a:buSzPct val="100000"/>
              <a:buFont typeface="Arial" panose="020B0604020202020204" pitchFamily="34" charset="0"/>
              <a:buChar char="•"/>
              <a:defRPr/>
            </a:pPr>
            <a:r>
              <a:rPr lang="en-GB" sz="2900" dirty="0">
                <a:cs typeface="Calibri" pitchFamily="34" charset="0"/>
              </a:rPr>
              <a:t>Withdrawal of consent to be contacted re: follow-up</a:t>
            </a:r>
          </a:p>
          <a:p>
            <a:pPr marL="800100" lvl="1" indent="-342900">
              <a:spcBef>
                <a:spcPts val="0"/>
              </a:spcBef>
              <a:spcAft>
                <a:spcPts val="1200"/>
              </a:spcAft>
              <a:buClr>
                <a:schemeClr val="tx2"/>
              </a:buClr>
              <a:buSzPct val="100000"/>
              <a:buFont typeface="Arial" panose="020B0604020202020204" pitchFamily="34" charset="0"/>
              <a:buChar char="•"/>
              <a:defRPr/>
            </a:pPr>
            <a:r>
              <a:rPr lang="en-GB" sz="2900" dirty="0">
                <a:cs typeface="Calibri" pitchFamily="34" charset="0"/>
              </a:rPr>
              <a:t>Withdrawal from questionnaire completion </a:t>
            </a:r>
          </a:p>
          <a:p>
            <a:pPr marL="800100" lvl="1" indent="-342900">
              <a:spcBef>
                <a:spcPts val="0"/>
              </a:spcBef>
              <a:spcAft>
                <a:spcPts val="1200"/>
              </a:spcAft>
              <a:buClr>
                <a:schemeClr val="tx2"/>
              </a:buClr>
              <a:buSzPct val="100000"/>
              <a:buFont typeface="Arial" panose="020B0604020202020204" pitchFamily="34" charset="0"/>
              <a:buChar char="•"/>
              <a:defRPr/>
            </a:pPr>
            <a:r>
              <a:rPr lang="en-GB" sz="2900" dirty="0">
                <a:cs typeface="Calibri" pitchFamily="34" charset="0"/>
              </a:rPr>
              <a:t>Overall withdrawal</a:t>
            </a:r>
          </a:p>
          <a:p>
            <a:pPr marL="342900" indent="-342900">
              <a:spcBef>
                <a:spcPts val="0"/>
              </a:spcBef>
              <a:spcAft>
                <a:spcPts val="1200"/>
              </a:spcAft>
              <a:buClr>
                <a:schemeClr val="tx2"/>
              </a:buClr>
              <a:buSzPct val="100000"/>
              <a:buFont typeface="Arial" panose="020B0604020202020204" pitchFamily="34" charset="0"/>
              <a:buChar char="•"/>
              <a:defRPr/>
            </a:pPr>
            <a:r>
              <a:rPr lang="en-GB" sz="2900" dirty="0">
                <a:cs typeface="Calibri" pitchFamily="34" charset="0"/>
              </a:rPr>
              <a:t>It may not be necessary to withdraw patient from entire trial – consider all options</a:t>
            </a:r>
          </a:p>
          <a:p>
            <a:pPr marL="342900" indent="-342900">
              <a:spcBef>
                <a:spcPts val="0"/>
              </a:spcBef>
              <a:spcAft>
                <a:spcPts val="1200"/>
              </a:spcAft>
              <a:buClr>
                <a:schemeClr val="tx2"/>
              </a:buClr>
              <a:buSzPct val="100000"/>
              <a:buFont typeface="Arial" panose="020B0604020202020204" pitchFamily="34" charset="0"/>
              <a:buChar char="•"/>
              <a:defRPr/>
            </a:pPr>
            <a:r>
              <a:rPr lang="en-GB" sz="2900" dirty="0">
                <a:latin typeface="Calibri" pitchFamily="34" charset="0"/>
                <a:cs typeface="Calibri" pitchFamily="34" charset="0"/>
              </a:rPr>
              <a:t>Withdrawal of patients should be communicated to the SWEET Trial Office as soon as possible and a Withdrawal CRF completed.</a:t>
            </a:r>
            <a:r>
              <a:rPr lang="en-GB" sz="2900" dirty="0">
                <a:cs typeface="Calibri" pitchFamily="34" charset="0"/>
              </a:rPr>
              <a:t> </a:t>
            </a:r>
          </a:p>
          <a:p>
            <a:pPr marL="342900" indent="-342900">
              <a:spcBef>
                <a:spcPts val="0"/>
              </a:spcBef>
              <a:spcAft>
                <a:spcPts val="1200"/>
              </a:spcAft>
              <a:buClr>
                <a:schemeClr val="tx2"/>
              </a:buClr>
              <a:buSzPct val="100000"/>
              <a:defRPr/>
            </a:pPr>
            <a:r>
              <a:rPr lang="en-GB" sz="2900" dirty="0">
                <a:cs typeface="Calibri" pitchFamily="34" charset="0"/>
              </a:rPr>
              <a:t>Withdrawal decisions (including level of withdrawal) should be documented within the patients’ medical records. </a:t>
            </a:r>
          </a:p>
          <a:p>
            <a:pPr marL="342900" indent="-342900">
              <a:spcBef>
                <a:spcPts val="0"/>
              </a:spcBef>
              <a:spcAft>
                <a:spcPts val="1200"/>
              </a:spcAft>
              <a:buClr>
                <a:schemeClr val="tx2"/>
              </a:buClr>
              <a:buSzPct val="100000"/>
              <a:defRPr/>
            </a:pPr>
            <a:r>
              <a:rPr lang="en-GB" sz="2900" dirty="0">
                <a:cs typeface="Calibri" pitchFamily="34" charset="0"/>
              </a:rPr>
              <a:t>Data until the point of withdrawal will be retained </a:t>
            </a:r>
          </a:p>
          <a:p>
            <a:pPr marL="342900" indent="-342900">
              <a:spcBef>
                <a:spcPts val="0"/>
              </a:spcBef>
              <a:spcAft>
                <a:spcPts val="1200"/>
              </a:spcAft>
              <a:buClr>
                <a:schemeClr val="tx2"/>
              </a:buClr>
              <a:buSzPct val="100000"/>
              <a:buFont typeface="Arial" panose="020B0604020202020204" pitchFamily="34" charset="0"/>
              <a:buChar char="•"/>
              <a:defRPr/>
            </a:pPr>
            <a:endParaRPr lang="en-GB" sz="2900" dirty="0">
              <a:cs typeface="Calibri" pitchFamily="34" charset="0"/>
            </a:endParaRPr>
          </a:p>
          <a:p>
            <a:endParaRPr lang="en-GB" sz="3600" dirty="0"/>
          </a:p>
        </p:txBody>
      </p:sp>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332509" y="499486"/>
            <a:ext cx="10515600" cy="1325562"/>
          </a:xfrm>
        </p:spPr>
        <p:txBody>
          <a:bodyPr/>
          <a:lstStyle/>
          <a:p>
            <a:r>
              <a:rPr lang="en-GB" dirty="0">
                <a:solidFill>
                  <a:schemeClr val="accent3">
                    <a:lumMod val="50000"/>
                  </a:schemeClr>
                </a:solidFill>
                <a:latin typeface="+mn-lt"/>
              </a:rPr>
              <a:t>Patient Withdrawal</a:t>
            </a:r>
          </a:p>
        </p:txBody>
      </p:sp>
    </p:spTree>
    <p:extLst>
      <p:ext uri="{BB962C8B-B14F-4D97-AF65-F5344CB8AC3E}">
        <p14:creationId xmlns:p14="http://schemas.microsoft.com/office/powerpoint/2010/main" val="11507980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1C6103D-55F9-648D-7AA3-49C82051D5AE}"/>
              </a:ext>
            </a:extLst>
          </p:cNvPr>
          <p:cNvSpPr txBox="1"/>
          <p:nvPr/>
        </p:nvSpPr>
        <p:spPr>
          <a:xfrm>
            <a:off x="209725" y="796954"/>
            <a:ext cx="3305262" cy="1191237"/>
          </a:xfrm>
          <a:prstGeom prst="rect">
            <a:avLst/>
          </a:prstGeom>
          <a:solidFill>
            <a:schemeClr val="bg1"/>
          </a:solidFill>
          <a:ln>
            <a:solidFill>
              <a:schemeClr val="bg1"/>
            </a:solidFill>
          </a:ln>
        </p:spPr>
        <p:txBody>
          <a:bodyPr wrap="square" rtlCol="0">
            <a:spAutoFit/>
          </a:bodyPr>
          <a:lstStyle/>
          <a:p>
            <a:endParaRPr lang="en-GB"/>
          </a:p>
        </p:txBody>
      </p:sp>
      <p:sp>
        <p:nvSpPr>
          <p:cNvPr id="5" name="Title 4">
            <a:extLst>
              <a:ext uri="{FF2B5EF4-FFF2-40B4-BE49-F238E27FC236}">
                <a16:creationId xmlns:a16="http://schemas.microsoft.com/office/drawing/2014/main" id="{1C8FF18C-7E6B-BD4D-B7EB-81F6892851E3}"/>
              </a:ext>
            </a:extLst>
          </p:cNvPr>
          <p:cNvSpPr>
            <a:spLocks noGrp="1"/>
          </p:cNvSpPr>
          <p:nvPr>
            <p:ph type="title" idx="4294967295"/>
          </p:nvPr>
        </p:nvSpPr>
        <p:spPr>
          <a:xfrm>
            <a:off x="566593" y="729790"/>
            <a:ext cx="10515600" cy="1325563"/>
          </a:xfrm>
        </p:spPr>
        <p:txBody>
          <a:bodyPr>
            <a:normAutofit/>
          </a:bodyPr>
          <a:lstStyle/>
          <a:p>
            <a:r>
              <a:rPr lang="en-GB" sz="4000" dirty="0">
                <a:solidFill>
                  <a:schemeClr val="accent3">
                    <a:lumMod val="50000"/>
                  </a:schemeClr>
                </a:solidFill>
                <a:latin typeface="+mn-lt"/>
              </a:rPr>
              <a:t>Lost to follow-up</a:t>
            </a:r>
          </a:p>
        </p:txBody>
      </p:sp>
      <p:sp>
        <p:nvSpPr>
          <p:cNvPr id="7" name="Content Placeholder 6">
            <a:extLst>
              <a:ext uri="{FF2B5EF4-FFF2-40B4-BE49-F238E27FC236}">
                <a16:creationId xmlns:a16="http://schemas.microsoft.com/office/drawing/2014/main" id="{DFD38F50-501C-D037-F400-A6A75A763415}"/>
              </a:ext>
            </a:extLst>
          </p:cNvPr>
          <p:cNvSpPr>
            <a:spLocks noGrp="1"/>
          </p:cNvSpPr>
          <p:nvPr>
            <p:ph type="body" sz="quarter" idx="4294967295"/>
          </p:nvPr>
        </p:nvSpPr>
        <p:spPr>
          <a:xfrm>
            <a:off x="684038" y="1898431"/>
            <a:ext cx="10398155" cy="3665541"/>
          </a:xfrm>
        </p:spPr>
        <p:txBody>
          <a:bodyPr vert="horz" lIns="91440" tIns="45720" rIns="91440" bIns="45720" rtlCol="0" anchor="t">
            <a:normAutofit/>
          </a:bodyPr>
          <a:lstStyle/>
          <a:p>
            <a:r>
              <a:rPr lang="en-GB" dirty="0"/>
              <a:t>Participants who are deemed as lost to follow up or have moved out of region should not be automatically withdrawn from the trial</a:t>
            </a:r>
          </a:p>
          <a:p>
            <a:r>
              <a:rPr lang="en-GB" dirty="0"/>
              <a:t>Where possible any follow up data should be collected from:</a:t>
            </a:r>
            <a:endParaRPr lang="en-GB" dirty="0">
              <a:cs typeface="Calibri"/>
            </a:endParaRPr>
          </a:p>
          <a:p>
            <a:pPr lvl="1"/>
            <a:r>
              <a:rPr lang="en-GB" dirty="0"/>
              <a:t>GP records</a:t>
            </a:r>
            <a:endParaRPr lang="en-GB" dirty="0">
              <a:cs typeface="Calibri"/>
            </a:endParaRPr>
          </a:p>
          <a:p>
            <a:pPr lvl="1"/>
            <a:r>
              <a:rPr lang="en-GB" dirty="0"/>
              <a:t>Hospitals records</a:t>
            </a:r>
            <a:endParaRPr lang="en-GB" dirty="0">
              <a:cs typeface="Calibri"/>
            </a:endParaRPr>
          </a:p>
        </p:txBody>
      </p:sp>
      <p:pic>
        <p:nvPicPr>
          <p:cNvPr id="3" name="Picture 3">
            <a:extLst>
              <a:ext uri="{FF2B5EF4-FFF2-40B4-BE49-F238E27FC236}">
                <a16:creationId xmlns:a16="http://schemas.microsoft.com/office/drawing/2014/main" id="{803F3F51-F102-3ABB-DAAA-D12B8E47BF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10768675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94C73E7F-6F1A-54FB-816E-F19D0AE62C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4" name="Rectangle 3"/>
          <p:cNvSpPr/>
          <p:nvPr/>
        </p:nvSpPr>
        <p:spPr>
          <a:xfrm>
            <a:off x="667000" y="909200"/>
            <a:ext cx="8136904" cy="707886"/>
          </a:xfrm>
          <a:prstGeom prst="rect">
            <a:avLst/>
          </a:prstGeom>
        </p:spPr>
        <p:txBody>
          <a:bodyPr wrap="square">
            <a:spAutoFit/>
          </a:bodyPr>
          <a:lstStyle/>
          <a:p>
            <a:pPr>
              <a:defRPr/>
            </a:pPr>
            <a:r>
              <a:rPr lang="en-US" sz="4000" dirty="0">
                <a:ln w="50800"/>
                <a:solidFill>
                  <a:schemeClr val="accent3">
                    <a:lumMod val="50000"/>
                  </a:schemeClr>
                </a:solidFill>
                <a:latin typeface="Calibri" pitchFamily="34" charset="0"/>
                <a:cs typeface="Calibri" pitchFamily="34" charset="0"/>
              </a:rPr>
              <a:t>Screening logs</a:t>
            </a:r>
          </a:p>
        </p:txBody>
      </p:sp>
      <p:sp>
        <p:nvSpPr>
          <p:cNvPr id="6" name="Content Placeholder 2"/>
          <p:cNvSpPr txBox="1">
            <a:spLocks/>
          </p:cNvSpPr>
          <p:nvPr/>
        </p:nvSpPr>
        <p:spPr>
          <a:xfrm>
            <a:off x="729667" y="1606272"/>
            <a:ext cx="9959354" cy="4320000"/>
          </a:xfrm>
          <a:prstGeom prst="rect">
            <a:avLst/>
          </a:prstGeom>
        </p:spPr>
        <p:txBody>
          <a:bodyPr lIns="91440" tIns="45720" rIns="91440" bIns="45720" anchor="t"/>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r>
              <a:rPr lang="en-GB" sz="2400" dirty="0">
                <a:latin typeface="Calibri"/>
              </a:rPr>
              <a:t>Sites are required to maintain a Screening Log of all potential study </a:t>
            </a:r>
            <a:r>
              <a:rPr lang="en-GB" sz="2400" dirty="0"/>
              <a:t>candidates </a:t>
            </a:r>
            <a:r>
              <a:rPr lang="en-GB" sz="2400" dirty="0">
                <a:latin typeface="Calibri"/>
              </a:rPr>
              <a:t>that are identified as potentially eligible and approached </a:t>
            </a:r>
          </a:p>
          <a:p>
            <a:pPr marL="285750" indent="-285750"/>
            <a:r>
              <a:rPr lang="en-GB" sz="2400" dirty="0">
                <a:latin typeface="Calibri"/>
              </a:rPr>
              <a:t>Screening Logs should be stored as a soft copy (excel spreadsheet)</a:t>
            </a:r>
          </a:p>
          <a:p>
            <a:pPr marL="285750" indent="-285750"/>
            <a:r>
              <a:rPr lang="en-GB" sz="2400" dirty="0">
                <a:latin typeface="Calibri"/>
              </a:rPr>
              <a:t>Logs will include limited information about the potential candidate:</a:t>
            </a:r>
            <a:endParaRPr lang="en-GB" sz="2400" dirty="0">
              <a:latin typeface="Calibri"/>
              <a:cs typeface="Calibri"/>
            </a:endParaRPr>
          </a:p>
          <a:p>
            <a:pPr marL="645795" lvl="1">
              <a:buFont typeface="Arial" panose="020B0604020202020204" pitchFamily="34" charset="0"/>
              <a:buChar char="•"/>
            </a:pPr>
            <a:r>
              <a:rPr lang="en-GB" sz="1800" dirty="0">
                <a:latin typeface="Calibri"/>
              </a:rPr>
              <a:t>Age</a:t>
            </a:r>
          </a:p>
          <a:p>
            <a:pPr marL="645795" lvl="1">
              <a:buFont typeface="Arial" panose="020B0604020202020204" pitchFamily="34" charset="0"/>
              <a:buChar char="•"/>
            </a:pPr>
            <a:r>
              <a:rPr lang="en-GB" sz="1800" dirty="0">
                <a:latin typeface="Calibri"/>
              </a:rPr>
              <a:t>Ethnicity (as per medical records, if possible, to obtain)</a:t>
            </a:r>
            <a:endParaRPr lang="en-GB" sz="1800" dirty="0">
              <a:latin typeface="Calibri"/>
              <a:cs typeface="Calibri"/>
            </a:endParaRPr>
          </a:p>
          <a:p>
            <a:pPr marL="645795" lvl="1">
              <a:buFont typeface="Arial" panose="020B0604020202020204" pitchFamily="34" charset="0"/>
              <a:buChar char="•"/>
            </a:pPr>
            <a:r>
              <a:rPr lang="en-GB" sz="1800" dirty="0">
                <a:latin typeface="Calibri"/>
              </a:rPr>
              <a:t>Date and outcome of the screening process</a:t>
            </a:r>
          </a:p>
          <a:p>
            <a:pPr marL="245745"/>
            <a:r>
              <a:rPr lang="en-GB" sz="2400" dirty="0"/>
              <a:t>Important to help identify and assess potential recruitment issues </a:t>
            </a:r>
          </a:p>
          <a:p>
            <a:r>
              <a:rPr lang="en-GB" sz="2400" dirty="0">
                <a:latin typeface="Calibri"/>
              </a:rPr>
              <a:t>To be provided to trial office on a quarterly basis.</a:t>
            </a:r>
          </a:p>
          <a:p>
            <a:r>
              <a:rPr lang="en-GB" sz="2400" dirty="0">
                <a:latin typeface="Calibri"/>
              </a:rPr>
              <a:t>Screening logs should be sent to </a:t>
            </a:r>
            <a:r>
              <a:rPr lang="en-GB" sz="2400" dirty="0">
                <a:latin typeface="Calibri"/>
                <a:hlinkClick r:id="rId4"/>
              </a:rPr>
              <a:t>SWEET@warwick.ac.uk</a:t>
            </a:r>
            <a:r>
              <a:rPr lang="en-GB" sz="2400" dirty="0">
                <a:latin typeface="Calibri"/>
              </a:rPr>
              <a:t> on request</a:t>
            </a:r>
            <a:endParaRPr lang="en-GB" sz="2400" strike="sngStrike" dirty="0">
              <a:latin typeface="Calibri"/>
              <a:cs typeface="Calibri"/>
            </a:endParaRPr>
          </a:p>
        </p:txBody>
      </p:sp>
      <p:pic>
        <p:nvPicPr>
          <p:cNvPr id="5124" name="Picture 4" descr="Clipboard Clip Art at Clker.com - vector clip art online, royalty free &amp;  public domai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286978" y="3509045"/>
            <a:ext cx="1803111" cy="22501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09760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93AB4814-CDE0-6B6E-6545-AC1C037688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4098" name="Picture 2" descr="French Yellow Deviation Plastic Sign | Olde Good Thing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16406" y="4307121"/>
            <a:ext cx="2853036" cy="190202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75083527-A2C4-4FC0-F793-F16E62C36EBA}"/>
              </a:ext>
            </a:extLst>
          </p:cNvPr>
          <p:cNvSpPr txBox="1">
            <a:spLocks noChangeArrowheads="1"/>
          </p:cNvSpPr>
          <p:nvPr/>
        </p:nvSpPr>
        <p:spPr bwMode="auto">
          <a:xfrm>
            <a:off x="768777" y="1104839"/>
            <a:ext cx="8640960" cy="634082"/>
          </a:xfrm>
          <a:prstGeom prst="rect">
            <a:avLst/>
          </a:prstGeom>
          <a:noFill/>
          <a:ln>
            <a:miter lim="800000"/>
            <a:headEnd/>
            <a:tailEnd/>
          </a:ln>
        </p:spPr>
        <p:txBody>
          <a:bodyPr>
            <a:scene3d>
              <a:camera prst="orthographicFront"/>
              <a:lightRig rig="balanced" dir="t">
                <a:rot lat="0" lon="0" rev="2100000"/>
              </a:lightRig>
            </a:scene3d>
            <a:sp3d contourW="12700" prstMaterial="metal">
              <a:contourClr>
                <a:schemeClr val="bg1"/>
              </a:contourClr>
            </a:sp3d>
          </a:bodyPr>
          <a:lstStyle>
            <a:lvl1pPr algn="l" rtl="0" eaLnBrk="1" fontAlgn="base" hangingPunct="1">
              <a:spcBef>
                <a:spcPct val="0"/>
              </a:spcBef>
              <a:spcAft>
                <a:spcPct val="0"/>
              </a:spcAft>
              <a:defRPr sz="3600" b="1">
                <a:solidFill>
                  <a:schemeClr val="tx2"/>
                </a:solidFill>
                <a:latin typeface="+mj-lt"/>
                <a:ea typeface="+mj-ea"/>
                <a:cs typeface="+mj-cs"/>
              </a:defRPr>
            </a:lvl1pPr>
            <a:lvl2pPr algn="l" rtl="0" eaLnBrk="1" fontAlgn="base" hangingPunct="1">
              <a:spcBef>
                <a:spcPct val="0"/>
              </a:spcBef>
              <a:spcAft>
                <a:spcPct val="0"/>
              </a:spcAft>
              <a:defRPr sz="3600" b="1">
                <a:solidFill>
                  <a:schemeClr val="tx2"/>
                </a:solidFill>
                <a:latin typeface="Arial" charset="0"/>
              </a:defRPr>
            </a:lvl2pPr>
            <a:lvl3pPr algn="l" rtl="0" eaLnBrk="1" fontAlgn="base" hangingPunct="1">
              <a:spcBef>
                <a:spcPct val="0"/>
              </a:spcBef>
              <a:spcAft>
                <a:spcPct val="0"/>
              </a:spcAft>
              <a:defRPr sz="3600" b="1">
                <a:solidFill>
                  <a:schemeClr val="tx2"/>
                </a:solidFill>
                <a:latin typeface="Arial" charset="0"/>
              </a:defRPr>
            </a:lvl3pPr>
            <a:lvl4pPr algn="l" rtl="0" eaLnBrk="1" fontAlgn="base" hangingPunct="1">
              <a:spcBef>
                <a:spcPct val="0"/>
              </a:spcBef>
              <a:spcAft>
                <a:spcPct val="0"/>
              </a:spcAft>
              <a:defRPr sz="3600" b="1">
                <a:solidFill>
                  <a:schemeClr val="tx2"/>
                </a:solidFill>
                <a:latin typeface="Arial" charset="0"/>
              </a:defRPr>
            </a:lvl4pPr>
            <a:lvl5pPr algn="l" rtl="0" eaLnBrk="1" fontAlgn="base" hangingPunct="1">
              <a:spcBef>
                <a:spcPct val="0"/>
              </a:spcBef>
              <a:spcAft>
                <a:spcPct val="0"/>
              </a:spcAft>
              <a:defRPr sz="3600" b="1">
                <a:solidFill>
                  <a:schemeClr val="tx2"/>
                </a:solidFill>
                <a:latin typeface="Arial" charset="0"/>
              </a:defRPr>
            </a:lvl5pPr>
            <a:lvl6pPr marL="457200" algn="l" rtl="0" eaLnBrk="1" fontAlgn="base" hangingPunct="1">
              <a:spcBef>
                <a:spcPct val="0"/>
              </a:spcBef>
              <a:spcAft>
                <a:spcPct val="0"/>
              </a:spcAft>
              <a:defRPr sz="3600" b="1">
                <a:solidFill>
                  <a:schemeClr val="tx2"/>
                </a:solidFill>
                <a:latin typeface="Arial" charset="0"/>
              </a:defRPr>
            </a:lvl6pPr>
            <a:lvl7pPr marL="914400" algn="l" rtl="0" eaLnBrk="1" fontAlgn="base" hangingPunct="1">
              <a:spcBef>
                <a:spcPct val="0"/>
              </a:spcBef>
              <a:spcAft>
                <a:spcPct val="0"/>
              </a:spcAft>
              <a:defRPr sz="3600" b="1">
                <a:solidFill>
                  <a:schemeClr val="tx2"/>
                </a:solidFill>
                <a:latin typeface="Arial" charset="0"/>
              </a:defRPr>
            </a:lvl7pPr>
            <a:lvl8pPr marL="1371600" algn="l" rtl="0" eaLnBrk="1" fontAlgn="base" hangingPunct="1">
              <a:spcBef>
                <a:spcPct val="0"/>
              </a:spcBef>
              <a:spcAft>
                <a:spcPct val="0"/>
              </a:spcAft>
              <a:defRPr sz="3600" b="1">
                <a:solidFill>
                  <a:schemeClr val="tx2"/>
                </a:solidFill>
                <a:latin typeface="Arial" charset="0"/>
              </a:defRPr>
            </a:lvl8pPr>
            <a:lvl9pPr marL="1828800" algn="l" rtl="0" eaLnBrk="1" fontAlgn="base" hangingPunct="1">
              <a:spcBef>
                <a:spcPct val="0"/>
              </a:spcBef>
              <a:spcAft>
                <a:spcPct val="0"/>
              </a:spcAft>
              <a:defRPr sz="3600" b="1">
                <a:solidFill>
                  <a:schemeClr val="tx2"/>
                </a:solidFill>
                <a:latin typeface="Arial" charset="0"/>
              </a:defRPr>
            </a:lvl9pPr>
          </a:lstStyle>
          <a:p>
            <a:pPr>
              <a:defRPr/>
            </a:pPr>
            <a:r>
              <a:rPr lang="en-GB" sz="4000" b="0" dirty="0">
                <a:solidFill>
                  <a:schemeClr val="accent3">
                    <a:lumMod val="50000"/>
                  </a:schemeClr>
                </a:solidFill>
                <a:latin typeface="Calibri" pitchFamily="34" charset="0"/>
                <a:cs typeface="Calibri" pitchFamily="34" charset="0"/>
              </a:rPr>
              <a:t>Protocol and/or GCP non-compliances</a:t>
            </a:r>
            <a:endParaRPr lang="en-US" sz="4000" b="0" dirty="0">
              <a:ln w="50800"/>
              <a:solidFill>
                <a:schemeClr val="accent3">
                  <a:lumMod val="50000"/>
                </a:schemeClr>
              </a:solidFill>
              <a:latin typeface="Calibri" pitchFamily="34" charset="0"/>
              <a:cs typeface="Calibri" pitchFamily="34" charset="0"/>
            </a:endParaRPr>
          </a:p>
        </p:txBody>
      </p:sp>
      <p:sp>
        <p:nvSpPr>
          <p:cNvPr id="4" name="TextBox 3">
            <a:extLst>
              <a:ext uri="{FF2B5EF4-FFF2-40B4-BE49-F238E27FC236}">
                <a16:creationId xmlns:a16="http://schemas.microsoft.com/office/drawing/2014/main" id="{9A7C74D7-986A-CB44-1841-4D9A1AA7CCCC}"/>
              </a:ext>
            </a:extLst>
          </p:cNvPr>
          <p:cNvSpPr txBox="1"/>
          <p:nvPr/>
        </p:nvSpPr>
        <p:spPr>
          <a:xfrm>
            <a:off x="973248" y="1866745"/>
            <a:ext cx="10726062" cy="3354765"/>
          </a:xfrm>
          <a:prstGeom prst="rect">
            <a:avLst/>
          </a:prstGeom>
          <a:noFill/>
        </p:spPr>
        <p:txBody>
          <a:bodyPr wrap="square" rtlCol="0">
            <a:spAutoFit/>
          </a:bodyPr>
          <a:lstStyle/>
          <a:p>
            <a:pPr marL="285750" indent="-285750">
              <a:spcBef>
                <a:spcPts val="600"/>
              </a:spcBef>
              <a:buClr>
                <a:srgbClr val="1F497D"/>
              </a:buClr>
              <a:buFont typeface="Arial" panose="020B0604020202020204" pitchFamily="34" charset="0"/>
              <a:buChar char="•"/>
            </a:pPr>
            <a:r>
              <a:rPr lang="en-GB" sz="2400" dirty="0">
                <a:solidFill>
                  <a:prstClr val="black"/>
                </a:solidFill>
                <a:latin typeface="Calibri" pitchFamily="34" charset="0"/>
                <a:cs typeface="Calibri" pitchFamily="34" charset="0"/>
              </a:rPr>
              <a:t>Non-compliances identified at site should be reported to the Trials Office </a:t>
            </a:r>
            <a:r>
              <a:rPr lang="en-GB" sz="2400" u="sng" dirty="0">
                <a:solidFill>
                  <a:prstClr val="black"/>
                </a:solidFill>
                <a:latin typeface="Calibri" pitchFamily="34" charset="0"/>
                <a:cs typeface="Calibri" pitchFamily="34" charset="0"/>
              </a:rPr>
              <a:t>immediately</a:t>
            </a:r>
          </a:p>
          <a:p>
            <a:pPr marL="285750" indent="-285750">
              <a:spcBef>
                <a:spcPts val="600"/>
              </a:spcBef>
              <a:buClr>
                <a:srgbClr val="1F497D"/>
              </a:buClr>
              <a:buFont typeface="Arial" panose="020B0604020202020204" pitchFamily="34" charset="0"/>
              <a:buChar char="•"/>
            </a:pPr>
            <a:r>
              <a:rPr lang="en-GB" sz="2400" dirty="0">
                <a:solidFill>
                  <a:prstClr val="black"/>
                </a:solidFill>
                <a:latin typeface="Calibri" pitchFamily="34" charset="0"/>
                <a:cs typeface="Calibri" pitchFamily="34" charset="0"/>
              </a:rPr>
              <a:t>These should be reported on the ‘Protocol Deviation CRF’</a:t>
            </a:r>
          </a:p>
          <a:p>
            <a:pPr marL="285750" indent="-285750">
              <a:spcBef>
                <a:spcPts val="600"/>
              </a:spcBef>
              <a:buClr>
                <a:srgbClr val="1F497D"/>
              </a:buClr>
              <a:buFont typeface="Arial" panose="020B0604020202020204" pitchFamily="34" charset="0"/>
              <a:buChar char="•"/>
            </a:pPr>
            <a:r>
              <a:rPr lang="en-GB" sz="2400" dirty="0">
                <a:solidFill>
                  <a:prstClr val="black"/>
                </a:solidFill>
                <a:latin typeface="Calibri" pitchFamily="34" charset="0"/>
                <a:cs typeface="Calibri" pitchFamily="34" charset="0"/>
              </a:rPr>
              <a:t>Non-compliances will be documented and reviewed regularly by the trial management group to identify any trends</a:t>
            </a:r>
          </a:p>
          <a:p>
            <a:pPr marL="285750" indent="-285750">
              <a:spcBef>
                <a:spcPts val="600"/>
              </a:spcBef>
              <a:buClr>
                <a:srgbClr val="1F497D"/>
              </a:buClr>
              <a:buFont typeface="Arial" panose="020B0604020202020204" pitchFamily="34" charset="0"/>
              <a:buChar char="•"/>
            </a:pPr>
            <a:r>
              <a:rPr lang="en-GB" sz="2400" dirty="0">
                <a:solidFill>
                  <a:prstClr val="black"/>
                </a:solidFill>
                <a:latin typeface="Calibri" pitchFamily="34" charset="0"/>
                <a:cs typeface="Calibri" pitchFamily="34" charset="0"/>
              </a:rPr>
              <a:t>Corrective and preventative actions will be identified and discussed with the site</a:t>
            </a:r>
          </a:p>
          <a:p>
            <a:pPr marL="342900" indent="-342900">
              <a:spcBef>
                <a:spcPts val="600"/>
              </a:spcBef>
              <a:buFont typeface="Arial" panose="020B0604020202020204" pitchFamily="34" charset="0"/>
              <a:buChar char="•"/>
            </a:pPr>
            <a:endParaRPr lang="en-GB" sz="2400" dirty="0">
              <a:solidFill>
                <a:prstClr val="black"/>
              </a:solidFill>
              <a:latin typeface="Calibri" pitchFamily="34" charset="0"/>
              <a:cs typeface="Calibri" pitchFamily="34" charset="0"/>
            </a:endParaRPr>
          </a:p>
          <a:p>
            <a:pPr marL="342900" indent="-342900">
              <a:buFont typeface="Arial" panose="020B0604020202020204" pitchFamily="34" charset="0"/>
              <a:buChar char="•"/>
            </a:pPr>
            <a:endParaRPr lang="en-GB" sz="2400" i="1" dirty="0">
              <a:solidFill>
                <a:srgbClr val="FF0000"/>
              </a:solidFill>
              <a:latin typeface="Calibri" pitchFamily="34" charset="0"/>
              <a:cs typeface="Calibri" pitchFamily="34" charset="0"/>
            </a:endParaRPr>
          </a:p>
        </p:txBody>
      </p:sp>
    </p:spTree>
    <p:extLst>
      <p:ext uri="{BB962C8B-B14F-4D97-AF65-F5344CB8AC3E}">
        <p14:creationId xmlns:p14="http://schemas.microsoft.com/office/powerpoint/2010/main" val="29970990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88180" y="920914"/>
            <a:ext cx="8136904" cy="707886"/>
          </a:xfrm>
          <a:prstGeom prst="rect">
            <a:avLst/>
          </a:prstGeom>
        </p:spPr>
        <p:txBody>
          <a:bodyPr wrap="square">
            <a:spAutoFit/>
          </a:bodyPr>
          <a:lstStyle/>
          <a:p>
            <a:pPr>
              <a:defRPr/>
            </a:pPr>
            <a:r>
              <a:rPr lang="en-US" sz="4000" dirty="0">
                <a:ln w="50800"/>
                <a:solidFill>
                  <a:schemeClr val="accent3">
                    <a:lumMod val="50000"/>
                  </a:schemeClr>
                </a:solidFill>
                <a:latin typeface="Calibri" pitchFamily="34" charset="0"/>
                <a:cs typeface="Calibri" pitchFamily="34" charset="0"/>
              </a:rPr>
              <a:t>Co-enrolment With Other Studies</a:t>
            </a:r>
          </a:p>
        </p:txBody>
      </p:sp>
      <p:sp>
        <p:nvSpPr>
          <p:cNvPr id="6" name="Content Placeholder 2"/>
          <p:cNvSpPr txBox="1">
            <a:spLocks/>
          </p:cNvSpPr>
          <p:nvPr/>
        </p:nvSpPr>
        <p:spPr>
          <a:xfrm>
            <a:off x="1739956" y="1628800"/>
            <a:ext cx="7920000" cy="4320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GB" sz="2000">
              <a:solidFill>
                <a:prstClr val="black"/>
              </a:solidFill>
              <a:latin typeface="Calibri"/>
            </a:endParaRPr>
          </a:p>
        </p:txBody>
      </p:sp>
      <p:sp>
        <p:nvSpPr>
          <p:cNvPr id="3" name="TextBox 2">
            <a:extLst>
              <a:ext uri="{FF2B5EF4-FFF2-40B4-BE49-F238E27FC236}">
                <a16:creationId xmlns:a16="http://schemas.microsoft.com/office/drawing/2014/main" id="{42DA14AE-5AFD-2C39-496D-A624091EAC1A}"/>
              </a:ext>
            </a:extLst>
          </p:cNvPr>
          <p:cNvSpPr txBox="1"/>
          <p:nvPr/>
        </p:nvSpPr>
        <p:spPr>
          <a:xfrm>
            <a:off x="1104900" y="1955237"/>
            <a:ext cx="10220325" cy="3600986"/>
          </a:xfrm>
          <a:prstGeom prst="rect">
            <a:avLst/>
          </a:prstGeom>
          <a:noFill/>
        </p:spPr>
        <p:txBody>
          <a:bodyPr wrap="square" rtlCol="0">
            <a:spAutoFit/>
          </a:bodyPr>
          <a:lstStyle/>
          <a:p>
            <a:pPr marL="285750" indent="-285750">
              <a:buFont typeface="Arial" panose="020B0604020202020204" pitchFamily="34" charset="0"/>
              <a:buChar char="•"/>
            </a:pPr>
            <a:r>
              <a:rPr lang="en-GB" sz="2400" dirty="0"/>
              <a:t>As a non-CTIMP, co-enrolment into SWEET is expected to be permitted</a:t>
            </a:r>
          </a:p>
          <a:p>
            <a:pPr marL="285750" indent="-285750">
              <a:buFont typeface="Arial" panose="020B0604020202020204" pitchFamily="34" charset="0"/>
              <a:buChar char="•"/>
            </a:pPr>
            <a:r>
              <a:rPr lang="en-GB" sz="2400" dirty="0"/>
              <a:t>Trials will be reviewed on a case-by-case basis by the SWEET Trial Management Group (TMG) and the CIs of involved studies to ensure study outcomes will not be affected</a:t>
            </a:r>
          </a:p>
          <a:p>
            <a:pPr marL="285750" indent="-285750">
              <a:buFont typeface="Arial" panose="020B0604020202020204" pitchFamily="34" charset="0"/>
              <a:buChar char="•"/>
            </a:pPr>
            <a:r>
              <a:rPr lang="en-GB" sz="2400" dirty="0"/>
              <a:t>A rolling list of studies permitted for co-enrolment will be kept by the SWEET trials office</a:t>
            </a:r>
          </a:p>
          <a:p>
            <a:pPr marL="285750" indent="-285750">
              <a:buFont typeface="Arial" panose="020B0604020202020204" pitchFamily="34" charset="0"/>
              <a:buChar char="•"/>
            </a:pPr>
            <a:endParaRPr lang="en-GB" sz="2400" dirty="0"/>
          </a:p>
          <a:p>
            <a:pPr algn="ctr"/>
            <a:r>
              <a:rPr lang="en-GB" sz="2400" dirty="0"/>
              <a:t>Email </a:t>
            </a:r>
            <a:r>
              <a:rPr lang="en-GB" sz="2400" dirty="0">
                <a:hlinkClick r:id="rId3"/>
              </a:rPr>
              <a:t>SWEET@warwick.ac.uk</a:t>
            </a:r>
            <a:r>
              <a:rPr lang="en-GB" sz="2400" dirty="0"/>
              <a:t> for more information</a:t>
            </a:r>
          </a:p>
          <a:p>
            <a:pPr marL="285750" indent="-285750">
              <a:buFont typeface="Arial" panose="020B0604020202020204" pitchFamily="34" charset="0"/>
              <a:buChar char="•"/>
            </a:pPr>
            <a:endParaRPr lang="en-GB" dirty="0"/>
          </a:p>
          <a:p>
            <a:endParaRPr lang="en-GB" dirty="0"/>
          </a:p>
        </p:txBody>
      </p:sp>
      <p:pic>
        <p:nvPicPr>
          <p:cNvPr id="7" name="Picture 3">
            <a:extLst>
              <a:ext uri="{FF2B5EF4-FFF2-40B4-BE49-F238E27FC236}">
                <a16:creationId xmlns:a16="http://schemas.microsoft.com/office/drawing/2014/main" id="{7C95311C-C85A-F45F-71D0-A7B09369DD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 name="TextBox 1">
            <a:extLst>
              <a:ext uri="{FF2B5EF4-FFF2-40B4-BE49-F238E27FC236}">
                <a16:creationId xmlns:a16="http://schemas.microsoft.com/office/drawing/2014/main" id="{0A96C40E-2643-D4A7-2121-4DC6906D757F}"/>
              </a:ext>
            </a:extLst>
          </p:cNvPr>
          <p:cNvSpPr txBox="1"/>
          <p:nvPr/>
        </p:nvSpPr>
        <p:spPr>
          <a:xfrm>
            <a:off x="985836" y="5375389"/>
            <a:ext cx="10220325" cy="738664"/>
          </a:xfrm>
          <a:prstGeom prst="rect">
            <a:avLst/>
          </a:prstGeom>
          <a:noFill/>
        </p:spPr>
        <p:txBody>
          <a:bodyPr wrap="square" rtlCol="0">
            <a:spAutoFit/>
          </a:bodyPr>
          <a:lstStyle/>
          <a:p>
            <a:pPr algn="ctr"/>
            <a:r>
              <a:rPr lang="en-GB" sz="2400" i="1" dirty="0"/>
              <a:t>Current approved studies for participant co-enrolment: </a:t>
            </a:r>
            <a:r>
              <a:rPr lang="en-GB" sz="2400" dirty="0">
                <a:hlinkClick r:id="rId5"/>
              </a:rPr>
              <a:t>Co-Enrolment</a:t>
            </a:r>
            <a:endParaRPr lang="en-GB" sz="2400" i="1" dirty="0"/>
          </a:p>
          <a:p>
            <a:endParaRPr lang="en-GB" i="1" dirty="0"/>
          </a:p>
        </p:txBody>
      </p:sp>
    </p:spTree>
    <p:extLst>
      <p:ext uri="{BB962C8B-B14F-4D97-AF65-F5344CB8AC3E}">
        <p14:creationId xmlns:p14="http://schemas.microsoft.com/office/powerpoint/2010/main" val="11241566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DA075A50-191A-4A8A-899A-2C1B55235A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4" name="Rectangle 3"/>
          <p:cNvSpPr/>
          <p:nvPr/>
        </p:nvSpPr>
        <p:spPr>
          <a:xfrm>
            <a:off x="529213" y="743066"/>
            <a:ext cx="8136904" cy="707886"/>
          </a:xfrm>
          <a:prstGeom prst="rect">
            <a:avLst/>
          </a:prstGeom>
        </p:spPr>
        <p:txBody>
          <a:bodyPr wrap="square">
            <a:spAutoFit/>
          </a:bodyPr>
          <a:lstStyle/>
          <a:p>
            <a:pPr>
              <a:defRPr/>
            </a:pPr>
            <a:r>
              <a:rPr lang="en-GB" sz="4000" dirty="0">
                <a:ln w="50800"/>
                <a:solidFill>
                  <a:schemeClr val="accent3">
                    <a:lumMod val="50000"/>
                  </a:schemeClr>
                </a:solidFill>
                <a:latin typeface="Calibri" pitchFamily="34" charset="0"/>
                <a:cs typeface="Calibri" pitchFamily="34" charset="0"/>
              </a:rPr>
              <a:t>Investigator</a:t>
            </a:r>
            <a:r>
              <a:rPr lang="en-GB" sz="4000" dirty="0">
                <a:solidFill>
                  <a:schemeClr val="accent3">
                    <a:lumMod val="50000"/>
                  </a:schemeClr>
                </a:solidFill>
                <a:latin typeface="Calibri"/>
              </a:rPr>
              <a:t> </a:t>
            </a:r>
            <a:r>
              <a:rPr lang="en-GB" sz="4000" dirty="0">
                <a:ln w="50800"/>
                <a:solidFill>
                  <a:schemeClr val="accent3">
                    <a:lumMod val="50000"/>
                  </a:schemeClr>
                </a:solidFill>
                <a:latin typeface="Calibri" pitchFamily="34" charset="0"/>
                <a:cs typeface="Calibri" pitchFamily="34" charset="0"/>
              </a:rPr>
              <a:t>Site File (ISF)</a:t>
            </a:r>
            <a:endParaRPr lang="en-US" sz="4000" dirty="0">
              <a:ln w="50800"/>
              <a:solidFill>
                <a:schemeClr val="accent3">
                  <a:lumMod val="50000"/>
                </a:schemeClr>
              </a:solidFill>
              <a:latin typeface="Calibri" pitchFamily="34" charset="0"/>
              <a:cs typeface="Calibri" pitchFamily="34" charset="0"/>
            </a:endParaRPr>
          </a:p>
        </p:txBody>
      </p:sp>
      <p:sp>
        <p:nvSpPr>
          <p:cNvPr id="6" name="Content Placeholder 2"/>
          <p:cNvSpPr txBox="1">
            <a:spLocks/>
          </p:cNvSpPr>
          <p:nvPr/>
        </p:nvSpPr>
        <p:spPr>
          <a:xfrm>
            <a:off x="529213" y="1450952"/>
            <a:ext cx="9314138" cy="451708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a:r>
              <a:rPr lang="en-GB" sz="1800" dirty="0">
                <a:solidFill>
                  <a:prstClr val="black"/>
                </a:solidFill>
                <a:latin typeface="Calibri" panose="020F0502020204030204" pitchFamily="34" charset="0"/>
              </a:rPr>
              <a:t>Contains all documents required for study. A paper or electronic folder provided as part of </a:t>
            </a:r>
            <a:r>
              <a:rPr lang="en-GB" sz="1800" dirty="0">
                <a:latin typeface="Calibri" panose="020F0502020204030204" pitchFamily="34" charset="0"/>
              </a:rPr>
              <a:t>set-up</a:t>
            </a:r>
          </a:p>
          <a:p>
            <a:pPr marL="457200" indent="-457200"/>
            <a:r>
              <a:rPr lang="en-GB" sz="1800" dirty="0">
                <a:solidFill>
                  <a:prstClr val="black"/>
                </a:solidFill>
                <a:latin typeface="Calibri" panose="020F0502020204030204" pitchFamily="34" charset="0"/>
              </a:rPr>
              <a:t>Must be kept updated with latest documentation – including all local approvals</a:t>
            </a:r>
          </a:p>
          <a:p>
            <a:pPr marL="457200" indent="-457200"/>
            <a:r>
              <a:rPr lang="en-GB" sz="1800" dirty="0">
                <a:solidFill>
                  <a:prstClr val="black"/>
                </a:solidFill>
                <a:latin typeface="Calibri" panose="020F0502020204030204" pitchFamily="34" charset="0"/>
              </a:rPr>
              <a:t>Initial HRA &amp; Ethics documents are supplied</a:t>
            </a:r>
          </a:p>
          <a:p>
            <a:pPr marL="457200" indent="-457200"/>
            <a:r>
              <a:rPr lang="en-GB" sz="1800" dirty="0">
                <a:solidFill>
                  <a:prstClr val="black"/>
                </a:solidFill>
                <a:latin typeface="Calibri" panose="020F0502020204030204" pitchFamily="34" charset="0"/>
              </a:rPr>
              <a:t>Approvals for any amendments will be sent to site via email and must be filed in the ISF. Amended documents should be acknowledged, filed in the ISF and confirmation of receipt returned to </a:t>
            </a:r>
            <a:r>
              <a:rPr lang="en-GB" sz="1800" dirty="0">
                <a:solidFill>
                  <a:prstClr val="black"/>
                </a:solidFill>
                <a:latin typeface="Calibri" panose="020F0502020204030204" pitchFamily="34" charset="0"/>
                <a:hlinkClick r:id="rId4"/>
              </a:rPr>
              <a:t>SWEET@warwick.ac.uk</a:t>
            </a:r>
            <a:r>
              <a:rPr lang="en-GB" sz="1800" dirty="0">
                <a:solidFill>
                  <a:prstClr val="black"/>
                </a:solidFill>
                <a:latin typeface="Calibri" panose="020F0502020204030204" pitchFamily="34" charset="0"/>
              </a:rPr>
              <a:t>. Old versions of documents must be kept but marked as superseded </a:t>
            </a:r>
          </a:p>
          <a:p>
            <a:pPr marL="457200" indent="-457200"/>
            <a:r>
              <a:rPr lang="en-GB" sz="1800" dirty="0">
                <a:solidFill>
                  <a:prstClr val="black"/>
                </a:solidFill>
                <a:latin typeface="Calibri" panose="020F0502020204030204" pitchFamily="34" charset="0"/>
              </a:rPr>
              <a:t>A copy of the PI CV &amp; GCP will be requested, however other site team members are requested to keep an up to date CV/ GCP filed in the ISF for monitoring purposes</a:t>
            </a:r>
          </a:p>
          <a:p>
            <a:pPr marL="457200" indent="-457200"/>
            <a:r>
              <a:rPr lang="en-GB" sz="1800" dirty="0">
                <a:solidFill>
                  <a:prstClr val="black"/>
                </a:solidFill>
                <a:latin typeface="Calibri" panose="020F0502020204030204" pitchFamily="34" charset="0"/>
              </a:rPr>
              <a:t>If there is a change in staff Delegation Log must be updated and sent to the trials office</a:t>
            </a:r>
          </a:p>
          <a:p>
            <a:pPr marL="457200" indent="-457200"/>
            <a:r>
              <a:rPr lang="en-GB" sz="1800" dirty="0">
                <a:solidFill>
                  <a:prstClr val="black"/>
                </a:solidFill>
                <a:latin typeface="Calibri" panose="020F0502020204030204" pitchFamily="34" charset="0"/>
              </a:rPr>
              <a:t>Screening/Enrolment Log must also be kept up to date</a:t>
            </a:r>
          </a:p>
          <a:p>
            <a:pPr marL="457200" indent="-457200"/>
            <a:r>
              <a:rPr lang="en-GB" sz="1800" dirty="0">
                <a:solidFill>
                  <a:prstClr val="black"/>
                </a:solidFill>
                <a:latin typeface="Calibri" panose="020F0502020204030204" pitchFamily="34" charset="0"/>
              </a:rPr>
              <a:t>Store copies of all CRFs (if paper based) and Patient </a:t>
            </a:r>
            <a:r>
              <a:rPr lang="en-GB" sz="1800" dirty="0">
                <a:latin typeface="Calibri" panose="020F0502020204030204" pitchFamily="34" charset="0"/>
              </a:rPr>
              <a:t>ICFs </a:t>
            </a:r>
            <a:r>
              <a:rPr lang="en-GB" sz="1800" dirty="0">
                <a:solidFill>
                  <a:prstClr val="black"/>
                </a:solidFill>
                <a:latin typeface="Calibri" panose="020F0502020204030204" pitchFamily="34" charset="0"/>
              </a:rPr>
              <a:t>(or note to file of secure location)</a:t>
            </a:r>
          </a:p>
          <a:p>
            <a:pPr marL="457200" indent="-457200"/>
            <a:r>
              <a:rPr lang="en-GB" sz="1800" dirty="0">
                <a:solidFill>
                  <a:prstClr val="black"/>
                </a:solidFill>
                <a:latin typeface="Calibri" panose="020F0502020204030204" pitchFamily="34" charset="0"/>
              </a:rPr>
              <a:t>Store all other relevant communications (e.g. with Trust, Trial Office)</a:t>
            </a:r>
          </a:p>
        </p:txBody>
      </p:sp>
      <p:pic>
        <p:nvPicPr>
          <p:cNvPr id="3" name="Picture 2" descr="A picture containing shape&#10;&#10;Description automatically generated">
            <a:extLst>
              <a:ext uri="{FF2B5EF4-FFF2-40B4-BE49-F238E27FC236}">
                <a16:creationId xmlns:a16="http://schemas.microsoft.com/office/drawing/2014/main" id="{8381555B-1933-808A-E894-6E5EBC9CACAF}"/>
              </a:ext>
            </a:extLst>
          </p:cNvPr>
          <p:cNvPicPr>
            <a:picLocks noChangeAspect="1"/>
          </p:cNvPicPr>
          <p:nvPr/>
        </p:nvPicPr>
        <p:blipFill rotWithShape="1">
          <a:blip r:embed="rId5">
            <a:extLst>
              <a:ext uri="{28A0092B-C50C-407E-A947-70E740481C1C}">
                <a14:useLocalDpi xmlns:a14="http://schemas.microsoft.com/office/drawing/2010/main" val="0"/>
              </a:ext>
            </a:extLst>
          </a:blip>
          <a:srcRect l="15727" t="31051" r="37513" b="43196"/>
          <a:stretch/>
        </p:blipFill>
        <p:spPr>
          <a:xfrm>
            <a:off x="9843351" y="3429000"/>
            <a:ext cx="2267212" cy="1766171"/>
          </a:xfrm>
          <a:prstGeom prst="rect">
            <a:avLst/>
          </a:prstGeom>
        </p:spPr>
      </p:pic>
    </p:spTree>
    <p:extLst>
      <p:ext uri="{BB962C8B-B14F-4D97-AF65-F5344CB8AC3E}">
        <p14:creationId xmlns:p14="http://schemas.microsoft.com/office/powerpoint/2010/main" val="22111990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999543BA-A990-5E5B-9E8E-2A8A465872BB}"/>
              </a:ext>
            </a:extLst>
          </p:cNvPr>
          <p:cNvSpPr txBox="1">
            <a:spLocks/>
          </p:cNvSpPr>
          <p:nvPr/>
        </p:nvSpPr>
        <p:spPr>
          <a:xfrm>
            <a:off x="540119" y="1043207"/>
            <a:ext cx="11006118" cy="631848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800" dirty="0"/>
              <a:t>Trials are monitored to ensure that rights &amp; well-being of patients are protected, Trial data are </a:t>
            </a:r>
          </a:p>
          <a:p>
            <a:pPr marL="0" indent="0">
              <a:buNone/>
            </a:pPr>
            <a:r>
              <a:rPr lang="en-GB" sz="1800" dirty="0"/>
              <a:t>accurate, complete &amp; verifiable and that trial conduct is in compliance with the protocol, GCP </a:t>
            </a:r>
          </a:p>
          <a:p>
            <a:pPr marL="0" indent="0">
              <a:buNone/>
            </a:pPr>
            <a:r>
              <a:rPr lang="en-GB" sz="1800" dirty="0"/>
              <a:t>&amp; applicable regulatory requirements.</a:t>
            </a:r>
          </a:p>
          <a:p>
            <a:pPr marL="0" indent="0">
              <a:buNone/>
            </a:pPr>
            <a:endParaRPr lang="en-GB" sz="1800" dirty="0"/>
          </a:p>
          <a:p>
            <a:pPr marL="0" indent="0">
              <a:buNone/>
            </a:pPr>
            <a:endParaRPr lang="en-GB" sz="1000" dirty="0"/>
          </a:p>
          <a:p>
            <a:pPr marL="57150" indent="0">
              <a:buNone/>
            </a:pPr>
            <a:r>
              <a:rPr lang="en-GB" sz="1800" b="1" dirty="0"/>
              <a:t>Monitoring in SWEET: </a:t>
            </a:r>
          </a:p>
          <a:p>
            <a:pPr marL="685800" lvl="1">
              <a:buFont typeface="Arial" panose="020B0604020202020204" pitchFamily="34" charset="0"/>
              <a:buChar char="•"/>
            </a:pPr>
            <a:r>
              <a:rPr lang="en-GB" sz="1800" dirty="0">
                <a:solidFill>
                  <a:srgbClr val="000000"/>
                </a:solidFill>
                <a:latin typeface="Calibri" panose="020F0502020204030204" pitchFamily="34" charset="0"/>
              </a:rPr>
              <a:t>Risk-based proportionate monitoring approach. </a:t>
            </a:r>
          </a:p>
          <a:p>
            <a:pPr marL="685800" lvl="1">
              <a:buFont typeface="Arial" panose="020B0604020202020204" pitchFamily="34" charset="0"/>
              <a:buChar char="•"/>
            </a:pPr>
            <a:r>
              <a:rPr lang="en-GB" sz="1800" dirty="0">
                <a:solidFill>
                  <a:srgbClr val="000000"/>
                </a:solidFill>
                <a:latin typeface="Calibri" panose="020F0502020204030204" pitchFamily="34" charset="0"/>
              </a:rPr>
              <a:t>Monitoring activity will be predominantly central and remote.</a:t>
            </a:r>
          </a:p>
          <a:p>
            <a:pPr marL="685800" lvl="1">
              <a:buFont typeface="Arial" panose="020B0604020202020204" pitchFamily="34" charset="0"/>
              <a:buChar char="•"/>
            </a:pPr>
            <a:r>
              <a:rPr lang="en-GB" sz="1800" dirty="0">
                <a:solidFill>
                  <a:srgbClr val="000000"/>
                </a:solidFill>
                <a:latin typeface="Calibri" panose="020F0502020204030204" pitchFamily="34" charset="0"/>
              </a:rPr>
              <a:t>On-site visits arranged to support sites if necessary or if triggered by a specific issue.</a:t>
            </a:r>
          </a:p>
          <a:p>
            <a:pPr marL="685800" lvl="1">
              <a:buFont typeface="Arial" panose="020B0604020202020204" pitchFamily="34" charset="0"/>
              <a:buChar char="•"/>
            </a:pPr>
            <a:r>
              <a:rPr lang="en-GB" sz="1800" dirty="0"/>
              <a:t>SWEET trial team and/or research team will conduct any on-site visits.</a:t>
            </a:r>
          </a:p>
          <a:p>
            <a:pPr marL="685800" lvl="1">
              <a:buFont typeface="Arial" panose="020B0604020202020204" pitchFamily="34" charset="0"/>
              <a:buChar char="•"/>
            </a:pPr>
            <a:r>
              <a:rPr lang="en-GB" sz="1800" dirty="0"/>
              <a:t>Ensure trial activities are clearly and consistently recorded in source documents – source documents may be reviewed against submitted data</a:t>
            </a:r>
          </a:p>
          <a:p>
            <a:pPr marL="57150" indent="0">
              <a:buNone/>
            </a:pPr>
            <a:endParaRPr lang="en-GB" sz="1800" dirty="0"/>
          </a:p>
        </p:txBody>
      </p:sp>
      <p:pic>
        <p:nvPicPr>
          <p:cNvPr id="4" name="Picture 3">
            <a:extLst>
              <a:ext uri="{FF2B5EF4-FFF2-40B4-BE49-F238E27FC236}">
                <a16:creationId xmlns:a16="http://schemas.microsoft.com/office/drawing/2014/main" id="{F3E68A11-D46F-0514-2E15-584F333196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3" name="Text Placeholder 2">
            <a:extLst>
              <a:ext uri="{FF2B5EF4-FFF2-40B4-BE49-F238E27FC236}">
                <a16:creationId xmlns:a16="http://schemas.microsoft.com/office/drawing/2014/main" id="{02480296-2D08-BC54-4CBE-2D6CC7AB27EC}"/>
              </a:ext>
            </a:extLst>
          </p:cNvPr>
          <p:cNvSpPr>
            <a:spLocks noGrp="1"/>
          </p:cNvSpPr>
          <p:nvPr>
            <p:ph type="body" sz="quarter" idx="4294967295"/>
          </p:nvPr>
        </p:nvSpPr>
        <p:spPr>
          <a:xfrm>
            <a:off x="541849" y="594622"/>
            <a:ext cx="8147119" cy="513508"/>
          </a:xfrm>
        </p:spPr>
        <p:txBody>
          <a:bodyPr>
            <a:normAutofit fontScale="92500" lnSpcReduction="20000"/>
          </a:bodyPr>
          <a:lstStyle/>
          <a:p>
            <a:pPr marL="0" indent="0">
              <a:buNone/>
            </a:pPr>
            <a:r>
              <a:rPr lang="en-GB" sz="4000" dirty="0">
                <a:ln w="50800"/>
                <a:solidFill>
                  <a:schemeClr val="accent3">
                    <a:lumMod val="50000"/>
                  </a:schemeClr>
                </a:solidFill>
                <a:latin typeface="Calibri" pitchFamily="34" charset="0"/>
                <a:cs typeface="Calibri" pitchFamily="34" charset="0"/>
              </a:rPr>
              <a:t>Monitoring</a:t>
            </a:r>
          </a:p>
        </p:txBody>
      </p:sp>
      <p:sp>
        <p:nvSpPr>
          <p:cNvPr id="6" name="TextBox 5">
            <a:extLst>
              <a:ext uri="{FF2B5EF4-FFF2-40B4-BE49-F238E27FC236}">
                <a16:creationId xmlns:a16="http://schemas.microsoft.com/office/drawing/2014/main" id="{104E7430-81A2-FB42-EA20-2295CF39D7A9}"/>
              </a:ext>
            </a:extLst>
          </p:cNvPr>
          <p:cNvSpPr txBox="1"/>
          <p:nvPr/>
        </p:nvSpPr>
        <p:spPr>
          <a:xfrm>
            <a:off x="1179815" y="5148160"/>
            <a:ext cx="9832369" cy="954107"/>
          </a:xfrm>
          <a:prstGeom prst="rect">
            <a:avLst/>
          </a:prstGeom>
          <a:solidFill>
            <a:schemeClr val="accent1">
              <a:lumMod val="20000"/>
              <a:lumOff val="80000"/>
            </a:schemeClr>
          </a:solidFill>
        </p:spPr>
        <p:txBody>
          <a:bodyPr wrap="square" rtlCol="0">
            <a:spAutoFit/>
          </a:bodyPr>
          <a:lstStyle/>
          <a:p>
            <a:pPr algn="ctr"/>
            <a:r>
              <a:rPr lang="en-GB" sz="1400" b="1" dirty="0"/>
              <a:t>Source data</a:t>
            </a:r>
          </a:p>
          <a:p>
            <a:pPr algn="ctr"/>
            <a:r>
              <a:rPr lang="en-GB" sz="1400" dirty="0"/>
              <a:t>Information in original records/certified copies of clinical findings, observations and/or activities necessary for the reconstruction and evaluation of the trial. This may be electronic and/or paper and will vary across sites. Questionnaires and in some instances, paper Case Report Forms will be considered to be source data for SWEET</a:t>
            </a:r>
          </a:p>
        </p:txBody>
      </p:sp>
    </p:spTree>
    <p:extLst>
      <p:ext uri="{BB962C8B-B14F-4D97-AF65-F5344CB8AC3E}">
        <p14:creationId xmlns:p14="http://schemas.microsoft.com/office/powerpoint/2010/main" val="27543579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484909" y="775965"/>
            <a:ext cx="10515600" cy="984250"/>
          </a:xfrm>
        </p:spPr>
        <p:txBody>
          <a:bodyPr>
            <a:normAutofit/>
          </a:bodyPr>
          <a:lstStyle/>
          <a:p>
            <a:r>
              <a:rPr lang="en-GB" dirty="0">
                <a:solidFill>
                  <a:schemeClr val="accent3">
                    <a:lumMod val="50000"/>
                  </a:schemeClr>
                </a:solidFill>
                <a:latin typeface="+mn-lt"/>
              </a:rPr>
              <a:t>Terminology</a:t>
            </a:r>
          </a:p>
        </p:txBody>
      </p:sp>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628009"/>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7" name="Rectangle: Rounded Corners 6">
            <a:extLst>
              <a:ext uri="{FF2B5EF4-FFF2-40B4-BE49-F238E27FC236}">
                <a16:creationId xmlns:a16="http://schemas.microsoft.com/office/drawing/2014/main" id="{CF8FC20D-1D8F-D15E-5234-69F57FCD4F4F}"/>
              </a:ext>
            </a:extLst>
          </p:cNvPr>
          <p:cNvSpPr/>
          <p:nvPr/>
        </p:nvSpPr>
        <p:spPr>
          <a:xfrm>
            <a:off x="545284" y="1976967"/>
            <a:ext cx="3380859" cy="2942165"/>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800" dirty="0">
                <a:cs typeface="Calibri"/>
              </a:rPr>
              <a:t>Local research team:</a:t>
            </a:r>
          </a:p>
          <a:p>
            <a:pPr algn="ctr"/>
            <a:r>
              <a:rPr lang="en-US" sz="2000" dirty="0">
                <a:cs typeface="Calibri"/>
              </a:rPr>
              <a:t>Research team at site responsible for the conduct of the study at site (</a:t>
            </a:r>
            <a:r>
              <a:rPr lang="en-US" sz="2000" dirty="0" err="1">
                <a:cs typeface="Calibri"/>
              </a:rPr>
              <a:t>ie</a:t>
            </a:r>
            <a:r>
              <a:rPr lang="en-US" sz="2000" dirty="0">
                <a:cs typeface="Calibri"/>
              </a:rPr>
              <a:t> PI, research nurses, trial </a:t>
            </a:r>
          </a:p>
          <a:p>
            <a:pPr algn="ctr"/>
            <a:r>
              <a:rPr lang="en-US" sz="2000" dirty="0">
                <a:solidFill>
                  <a:schemeClr val="bg1"/>
                </a:solidFill>
                <a:cs typeface="Calibri"/>
              </a:rPr>
              <a:t>coordinators)</a:t>
            </a:r>
          </a:p>
        </p:txBody>
      </p:sp>
      <p:sp>
        <p:nvSpPr>
          <p:cNvPr id="10" name="Rectangle: Rounded Corners 9">
            <a:extLst>
              <a:ext uri="{FF2B5EF4-FFF2-40B4-BE49-F238E27FC236}">
                <a16:creationId xmlns:a16="http://schemas.microsoft.com/office/drawing/2014/main" id="{74A57392-CA07-FB88-B727-68A2CF5471C5}"/>
              </a:ext>
            </a:extLst>
          </p:cNvPr>
          <p:cNvSpPr/>
          <p:nvPr/>
        </p:nvSpPr>
        <p:spPr>
          <a:xfrm>
            <a:off x="8355435" y="1976967"/>
            <a:ext cx="3442863" cy="2942165"/>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800" dirty="0">
                <a:cs typeface="Calibri"/>
              </a:rPr>
              <a:t>Central research team:</a:t>
            </a:r>
          </a:p>
          <a:p>
            <a:pPr algn="ctr"/>
            <a:r>
              <a:rPr lang="en-US" sz="2000" dirty="0">
                <a:cs typeface="Calibri"/>
              </a:rPr>
              <a:t>Team based in Warwick, and other </a:t>
            </a:r>
            <a:r>
              <a:rPr lang="en-US" sz="2000" dirty="0" err="1">
                <a:cs typeface="Calibri"/>
              </a:rPr>
              <a:t>organisations</a:t>
            </a:r>
            <a:r>
              <a:rPr lang="en-US" sz="2000" dirty="0">
                <a:cs typeface="Calibri"/>
              </a:rPr>
              <a:t> (i.e. Newcastle/Oxford/UCL). Oversee the overall delivery of the study</a:t>
            </a:r>
            <a:endParaRPr lang="en-US" sz="2000" dirty="0">
              <a:solidFill>
                <a:schemeClr val="bg1"/>
              </a:solidFill>
              <a:cs typeface="Calibri"/>
            </a:endParaRPr>
          </a:p>
        </p:txBody>
      </p:sp>
      <p:sp>
        <p:nvSpPr>
          <p:cNvPr id="11" name="Rectangle: Rounded Corners 10">
            <a:extLst>
              <a:ext uri="{FF2B5EF4-FFF2-40B4-BE49-F238E27FC236}">
                <a16:creationId xmlns:a16="http://schemas.microsoft.com/office/drawing/2014/main" id="{F7B81025-DBD5-84E0-9DAF-B3BE1EE27813}"/>
              </a:ext>
            </a:extLst>
          </p:cNvPr>
          <p:cNvSpPr/>
          <p:nvPr/>
        </p:nvSpPr>
        <p:spPr>
          <a:xfrm>
            <a:off x="4299406" y="1849541"/>
            <a:ext cx="3682766" cy="3069591"/>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800" dirty="0">
                <a:solidFill>
                  <a:schemeClr val="bg1"/>
                </a:solidFill>
                <a:cs typeface="Calibri"/>
              </a:rPr>
              <a:t>SWEET BCN nurse:</a:t>
            </a:r>
          </a:p>
          <a:p>
            <a:pPr algn="ctr"/>
            <a:r>
              <a:rPr lang="en-US" sz="2000" dirty="0">
                <a:solidFill>
                  <a:schemeClr val="bg1"/>
                </a:solidFill>
                <a:cs typeface="Calibri"/>
              </a:rPr>
              <a:t>Practitioners from the BCN charity are responsible for delivering the intervention and conducting the consultations. </a:t>
            </a:r>
          </a:p>
        </p:txBody>
      </p:sp>
    </p:spTree>
    <p:extLst>
      <p:ext uri="{BB962C8B-B14F-4D97-AF65-F5344CB8AC3E}">
        <p14:creationId xmlns:p14="http://schemas.microsoft.com/office/powerpoint/2010/main" val="23190809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DD00F780-4ED5-0201-6B57-0AE9EA4935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3" name="Text Placeholder 2">
            <a:extLst>
              <a:ext uri="{FF2B5EF4-FFF2-40B4-BE49-F238E27FC236}">
                <a16:creationId xmlns:a16="http://schemas.microsoft.com/office/drawing/2014/main" id="{02480296-2D08-BC54-4CBE-2D6CC7AB27EC}"/>
              </a:ext>
            </a:extLst>
          </p:cNvPr>
          <p:cNvSpPr>
            <a:spLocks noGrp="1"/>
          </p:cNvSpPr>
          <p:nvPr>
            <p:ph type="body" sz="quarter" idx="4294967295"/>
          </p:nvPr>
        </p:nvSpPr>
        <p:spPr>
          <a:xfrm>
            <a:off x="1617608" y="712863"/>
            <a:ext cx="7412092" cy="2423714"/>
          </a:xfrm>
        </p:spPr>
        <p:txBody>
          <a:bodyPr>
            <a:normAutofit/>
          </a:bodyPr>
          <a:lstStyle/>
          <a:p>
            <a:pPr marL="0" indent="0">
              <a:buNone/>
            </a:pPr>
            <a:r>
              <a:rPr lang="en-GB" sz="1800" b="1" dirty="0">
                <a:solidFill>
                  <a:schemeClr val="tx1"/>
                </a:solidFill>
              </a:rPr>
              <a:t>Central Monitoring:</a:t>
            </a:r>
          </a:p>
          <a:p>
            <a:r>
              <a:rPr lang="en-GB" sz="1800" dirty="0">
                <a:solidFill>
                  <a:schemeClr val="tx1"/>
                </a:solidFill>
              </a:rPr>
              <a:t>At WCTU</a:t>
            </a:r>
          </a:p>
          <a:p>
            <a:r>
              <a:rPr lang="en-GB" sz="1800" dirty="0"/>
              <a:t>In-built trial management activities</a:t>
            </a:r>
          </a:p>
          <a:p>
            <a:r>
              <a:rPr lang="en-GB" sz="1800" dirty="0"/>
              <a:t>No/limited input form sites</a:t>
            </a:r>
          </a:p>
          <a:p>
            <a:r>
              <a:rPr lang="en-GB" sz="1800" dirty="0"/>
              <a:t>Examples (not exhaustive!):</a:t>
            </a:r>
          </a:p>
          <a:p>
            <a:pPr marL="742950" lvl="1" indent="-285750"/>
            <a:r>
              <a:rPr lang="en-GB" sz="1400" dirty="0"/>
              <a:t>Validation within the trial database</a:t>
            </a:r>
          </a:p>
          <a:p>
            <a:pPr marL="742950" lvl="1" indent="-285750"/>
            <a:r>
              <a:rPr lang="en-GB" sz="1400" dirty="0"/>
              <a:t>Review of Delegation logs, consent form data, eligibility data, safety data</a:t>
            </a:r>
          </a:p>
          <a:p>
            <a:endParaRPr lang="en-GB" sz="1800" dirty="0">
              <a:solidFill>
                <a:schemeClr val="tx1"/>
              </a:solidFill>
            </a:endParaRPr>
          </a:p>
        </p:txBody>
      </p:sp>
      <p:sp>
        <p:nvSpPr>
          <p:cNvPr id="10" name="Rectangle 9">
            <a:extLst>
              <a:ext uri="{FF2B5EF4-FFF2-40B4-BE49-F238E27FC236}">
                <a16:creationId xmlns:a16="http://schemas.microsoft.com/office/drawing/2014/main" id="{B72A95BD-A137-9146-1747-8427684B94D4}"/>
              </a:ext>
            </a:extLst>
          </p:cNvPr>
          <p:cNvSpPr/>
          <p:nvPr/>
        </p:nvSpPr>
        <p:spPr>
          <a:xfrm>
            <a:off x="292469" y="4021320"/>
            <a:ext cx="1352066" cy="1902006"/>
          </a:xfrm>
          <a:prstGeom prst="rect">
            <a:avLst/>
          </a:prstGeom>
          <a:blipFill>
            <a:blip r:embed="rId4" cstate="print">
              <a:extLst>
                <a:ext uri="{28A0092B-C50C-407E-A947-70E740481C1C}">
                  <a14:useLocalDpi xmlns:a14="http://schemas.microsoft.com/office/drawing/2010/main" val="0"/>
                </a:ext>
              </a:extLst>
            </a:blip>
            <a:srcRect/>
            <a:stretch>
              <a:fillRect l="-63000" r="-63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11" name="Rectangle 10">
            <a:extLst>
              <a:ext uri="{FF2B5EF4-FFF2-40B4-BE49-F238E27FC236}">
                <a16:creationId xmlns:a16="http://schemas.microsoft.com/office/drawing/2014/main" id="{76908B21-6076-6C5A-4D6D-FF23B2BCA577}"/>
              </a:ext>
            </a:extLst>
          </p:cNvPr>
          <p:cNvSpPr/>
          <p:nvPr/>
        </p:nvSpPr>
        <p:spPr>
          <a:xfrm>
            <a:off x="8159093" y="2844154"/>
            <a:ext cx="1428263" cy="1851502"/>
          </a:xfrm>
          <a:prstGeom prst="rect">
            <a:avLst/>
          </a:prstGeom>
          <a:blipFill>
            <a:blip r:embed="rId5" cstate="print">
              <a:extLst>
                <a:ext uri="{28A0092B-C50C-407E-A947-70E740481C1C}">
                  <a14:useLocalDpi xmlns:a14="http://schemas.microsoft.com/office/drawing/2010/main" val="0"/>
                </a:ext>
              </a:extLst>
            </a:blip>
            <a:srcRect/>
            <a:stretch>
              <a:fillRect l="-31000" r="-31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6" name="Text Placeholder 2">
            <a:extLst>
              <a:ext uri="{FF2B5EF4-FFF2-40B4-BE49-F238E27FC236}">
                <a16:creationId xmlns:a16="http://schemas.microsoft.com/office/drawing/2014/main" id="{C4A15ED5-D499-76A3-F297-5F3B7DC01109}"/>
              </a:ext>
            </a:extLst>
          </p:cNvPr>
          <p:cNvSpPr>
            <a:spLocks noGrp="1"/>
          </p:cNvSpPr>
          <p:nvPr>
            <p:ph type="body" sz="quarter" idx="4294967295"/>
          </p:nvPr>
        </p:nvSpPr>
        <p:spPr>
          <a:xfrm>
            <a:off x="1720044" y="3474418"/>
            <a:ext cx="5868073" cy="2925612"/>
          </a:xfrm>
        </p:spPr>
        <p:txBody>
          <a:bodyPr>
            <a:normAutofit/>
          </a:bodyPr>
          <a:lstStyle/>
          <a:p>
            <a:pPr marL="0" indent="0">
              <a:buNone/>
            </a:pPr>
            <a:r>
              <a:rPr lang="en-GB" sz="1800" b="1" dirty="0">
                <a:solidFill>
                  <a:schemeClr val="tx1"/>
                </a:solidFill>
              </a:rPr>
              <a:t>On-site Monitoring: </a:t>
            </a:r>
          </a:p>
          <a:p>
            <a:r>
              <a:rPr lang="en-GB" sz="1800" dirty="0">
                <a:solidFill>
                  <a:schemeClr val="tx1"/>
                </a:solidFill>
              </a:rPr>
              <a:t>At Participating site </a:t>
            </a:r>
          </a:p>
          <a:p>
            <a:r>
              <a:rPr lang="en-GB" sz="1800" dirty="0">
                <a:solidFill>
                  <a:schemeClr val="tx1"/>
                </a:solidFill>
              </a:rPr>
              <a:t>Input and availability from sites </a:t>
            </a:r>
          </a:p>
          <a:p>
            <a:r>
              <a:rPr lang="en-GB" sz="1800" dirty="0"/>
              <a:t>Format:</a:t>
            </a:r>
          </a:p>
          <a:p>
            <a:pPr marL="742950" lvl="1" indent="-285750"/>
            <a:r>
              <a:rPr lang="en-GB" sz="1400" dirty="0"/>
              <a:t>Discuss trial procedures with local team</a:t>
            </a:r>
          </a:p>
          <a:p>
            <a:pPr marL="742950" lvl="1" indent="-285750"/>
            <a:r>
              <a:rPr lang="en-GB" sz="1400" dirty="0"/>
              <a:t>Review will depend upon the scope of the visit: review of ISF, consent procedure, eligibility, outcome data</a:t>
            </a:r>
          </a:p>
          <a:p>
            <a:pPr marL="742950" lvl="1" indent="-285750"/>
            <a:r>
              <a:rPr lang="en-GB" sz="1400" dirty="0">
                <a:solidFill>
                  <a:srgbClr val="000000"/>
                </a:solidFill>
                <a:latin typeface="Calibri" panose="020F0502020204030204" pitchFamily="34" charset="0"/>
              </a:rPr>
              <a:t>If an on-site visit is needed, sites will be guided through the process, requirements and timelines</a:t>
            </a:r>
          </a:p>
          <a:p>
            <a:pPr marL="742950" lvl="1" indent="-285750"/>
            <a:r>
              <a:rPr lang="en-GB" sz="1400" dirty="0">
                <a:solidFill>
                  <a:srgbClr val="000000"/>
                </a:solidFill>
                <a:latin typeface="Calibri" panose="020F0502020204030204" pitchFamily="34" charset="0"/>
              </a:rPr>
              <a:t>For remote visits, IT requirements will be discussed prior to the visit</a:t>
            </a:r>
          </a:p>
          <a:p>
            <a:endParaRPr lang="en-GB" sz="1800" dirty="0">
              <a:solidFill>
                <a:schemeClr val="tx1"/>
              </a:solidFill>
            </a:endParaRPr>
          </a:p>
          <a:p>
            <a:endParaRPr lang="en-GB" sz="1800" dirty="0">
              <a:solidFill>
                <a:schemeClr val="tx1"/>
              </a:solidFill>
            </a:endParaRPr>
          </a:p>
        </p:txBody>
      </p:sp>
      <p:sp>
        <p:nvSpPr>
          <p:cNvPr id="12" name="Text Placeholder 2">
            <a:extLst>
              <a:ext uri="{FF2B5EF4-FFF2-40B4-BE49-F238E27FC236}">
                <a16:creationId xmlns:a16="http://schemas.microsoft.com/office/drawing/2014/main" id="{83C4AD0E-F289-A7DC-CACA-10195C9410FD}"/>
              </a:ext>
            </a:extLst>
          </p:cNvPr>
          <p:cNvSpPr>
            <a:spLocks noGrp="1"/>
          </p:cNvSpPr>
          <p:nvPr>
            <p:ph type="body" sz="quarter" idx="4294967295"/>
          </p:nvPr>
        </p:nvSpPr>
        <p:spPr>
          <a:xfrm>
            <a:off x="9587356" y="2798736"/>
            <a:ext cx="2428087" cy="2423714"/>
          </a:xfrm>
        </p:spPr>
        <p:txBody>
          <a:bodyPr>
            <a:normAutofit/>
          </a:bodyPr>
          <a:lstStyle/>
          <a:p>
            <a:pPr marL="0" indent="0">
              <a:buNone/>
            </a:pPr>
            <a:r>
              <a:rPr lang="en-GB" sz="1800" b="1" dirty="0">
                <a:solidFill>
                  <a:schemeClr val="tx1"/>
                </a:solidFill>
              </a:rPr>
              <a:t>Remote Monitoring: </a:t>
            </a:r>
          </a:p>
          <a:p>
            <a:r>
              <a:rPr lang="en-GB" sz="1800" dirty="0"/>
              <a:t>At CTU or sponsor office </a:t>
            </a:r>
          </a:p>
          <a:p>
            <a:r>
              <a:rPr lang="en-GB" sz="1800"/>
              <a:t>Input from </a:t>
            </a:r>
            <a:r>
              <a:rPr lang="en-GB" sz="1800" dirty="0"/>
              <a:t>sites</a:t>
            </a:r>
          </a:p>
          <a:p>
            <a:r>
              <a:rPr lang="en-GB" sz="1800" dirty="0"/>
              <a:t>Recreate elements of an on-site visit</a:t>
            </a:r>
          </a:p>
          <a:p>
            <a:endParaRPr lang="en-GB" sz="1800" dirty="0">
              <a:solidFill>
                <a:schemeClr val="tx1"/>
              </a:solidFill>
            </a:endParaRPr>
          </a:p>
        </p:txBody>
      </p:sp>
      <p:pic>
        <p:nvPicPr>
          <p:cNvPr id="14" name="Picture 13">
            <a:extLst>
              <a:ext uri="{FF2B5EF4-FFF2-40B4-BE49-F238E27FC236}">
                <a16:creationId xmlns:a16="http://schemas.microsoft.com/office/drawing/2014/main" id="{9C4ED13B-850E-E9F2-DF31-568A1761DC0B}"/>
              </a:ext>
            </a:extLst>
          </p:cNvPr>
          <p:cNvPicPr>
            <a:picLocks noChangeAspect="1"/>
          </p:cNvPicPr>
          <p:nvPr/>
        </p:nvPicPr>
        <p:blipFill rotWithShape="1">
          <a:blip r:embed="rId6"/>
          <a:srcRect l="40860" t="32715" r="54092" b="42706"/>
          <a:stretch/>
        </p:blipFill>
        <p:spPr>
          <a:xfrm>
            <a:off x="176557" y="934674"/>
            <a:ext cx="1441051" cy="2011157"/>
          </a:xfrm>
          <a:prstGeom prst="rect">
            <a:avLst/>
          </a:prstGeom>
        </p:spPr>
      </p:pic>
    </p:spTree>
    <p:extLst>
      <p:ext uri="{BB962C8B-B14F-4D97-AF65-F5344CB8AC3E}">
        <p14:creationId xmlns:p14="http://schemas.microsoft.com/office/powerpoint/2010/main" val="17262874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51353" y="909200"/>
            <a:ext cx="8136904" cy="707886"/>
          </a:xfrm>
          <a:prstGeom prst="rect">
            <a:avLst/>
          </a:prstGeom>
        </p:spPr>
        <p:txBody>
          <a:bodyPr wrap="square">
            <a:spAutoFit/>
          </a:bodyPr>
          <a:lstStyle/>
          <a:p>
            <a:pPr>
              <a:defRPr/>
            </a:pPr>
            <a:r>
              <a:rPr lang="en-US" sz="4000" dirty="0">
                <a:ln w="50800"/>
                <a:solidFill>
                  <a:schemeClr val="accent3">
                    <a:lumMod val="50000"/>
                  </a:schemeClr>
                </a:solidFill>
                <a:latin typeface="Calibri" pitchFamily="34" charset="0"/>
                <a:cs typeface="Calibri" pitchFamily="34" charset="0"/>
              </a:rPr>
              <a:t>Storage &amp; Archiving </a:t>
            </a:r>
          </a:p>
        </p:txBody>
      </p:sp>
      <p:sp>
        <p:nvSpPr>
          <p:cNvPr id="6" name="Content Placeholder 2"/>
          <p:cNvSpPr txBox="1">
            <a:spLocks/>
          </p:cNvSpPr>
          <p:nvPr/>
        </p:nvSpPr>
        <p:spPr>
          <a:xfrm>
            <a:off x="651353" y="1628800"/>
            <a:ext cx="10835014" cy="4320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lnSpc>
                <a:spcPct val="150000"/>
              </a:lnSpc>
            </a:pPr>
            <a:r>
              <a:rPr lang="en-US" sz="1800" dirty="0">
                <a:solidFill>
                  <a:prstClr val="black"/>
                </a:solidFill>
                <a:latin typeface="Calibri" panose="020F0502020204030204" pitchFamily="34" charset="0"/>
              </a:rPr>
              <a:t>Investigator Site File should be stored in a secure location</a:t>
            </a:r>
          </a:p>
          <a:p>
            <a:pPr marL="285750" indent="-285750">
              <a:lnSpc>
                <a:spcPct val="150000"/>
              </a:lnSpc>
            </a:pPr>
            <a:r>
              <a:rPr lang="en-US" sz="1800" dirty="0">
                <a:solidFill>
                  <a:prstClr val="black"/>
                </a:solidFill>
                <a:latin typeface="Calibri" panose="020F0502020204030204" pitchFamily="34" charset="0"/>
              </a:rPr>
              <a:t>Study documentation not stored in ISF should be stored in a secure location (e.g. patient notes, secure filing cabinet) with a note to file stating the location in ISF</a:t>
            </a:r>
          </a:p>
          <a:p>
            <a:pPr marL="285750" indent="-285750">
              <a:lnSpc>
                <a:spcPct val="150000"/>
              </a:lnSpc>
            </a:pPr>
            <a:r>
              <a:rPr lang="en-US" sz="1800" dirty="0">
                <a:solidFill>
                  <a:prstClr val="black"/>
                </a:solidFill>
                <a:latin typeface="Calibri" panose="020F0502020204030204" pitchFamily="34" charset="0"/>
              </a:rPr>
              <a:t>All study documentation (including electronic documents) must be archived in secure location for 10 years after publication of study report</a:t>
            </a:r>
            <a:endParaRPr lang="en-US" sz="1800" dirty="0">
              <a:latin typeface="Calibri" panose="020F0502020204030204" pitchFamily="34" charset="0"/>
            </a:endParaRPr>
          </a:p>
          <a:p>
            <a:pPr marL="285750" indent="-285750">
              <a:lnSpc>
                <a:spcPct val="150000"/>
              </a:lnSpc>
            </a:pPr>
            <a:r>
              <a:rPr lang="en-US" sz="1800" dirty="0">
                <a:latin typeface="Calibri" panose="020F0502020204030204" pitchFamily="34" charset="0"/>
              </a:rPr>
              <a:t>WCTU will flag to you when the retention period is over and ISFs can be destroyed</a:t>
            </a:r>
          </a:p>
          <a:p>
            <a:pPr marL="285750" indent="-285750">
              <a:lnSpc>
                <a:spcPct val="150000"/>
              </a:lnSpc>
            </a:pPr>
            <a:r>
              <a:rPr lang="en-US" sz="1800" dirty="0">
                <a:latin typeface="Calibri" panose="020F0502020204030204" pitchFamily="34" charset="0"/>
              </a:rPr>
              <a:t>Check  with the SWEET Trial Office </a:t>
            </a:r>
            <a:r>
              <a:rPr lang="en-US" sz="1800" u="sng" dirty="0">
                <a:latin typeface="Calibri" panose="020F0502020204030204" pitchFamily="34" charset="0"/>
              </a:rPr>
              <a:t>before </a:t>
            </a:r>
            <a:r>
              <a:rPr lang="en-US" sz="1800" dirty="0">
                <a:solidFill>
                  <a:prstClr val="black"/>
                </a:solidFill>
                <a:latin typeface="Calibri" panose="020F0502020204030204" pitchFamily="34" charset="0"/>
              </a:rPr>
              <a:t>disposing of any documents</a:t>
            </a:r>
          </a:p>
        </p:txBody>
      </p:sp>
      <p:pic>
        <p:nvPicPr>
          <p:cNvPr id="5" name="Picture 6" descr="MCj0404035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99109" y="3677670"/>
            <a:ext cx="1561108" cy="1747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a:extLst>
              <a:ext uri="{FF2B5EF4-FFF2-40B4-BE49-F238E27FC236}">
                <a16:creationId xmlns:a16="http://schemas.microsoft.com/office/drawing/2014/main" id="{452ECB57-41B9-3086-4616-665AE30C63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4701856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C8FF18C-7E6B-BD4D-B7EB-81F6892851E3}"/>
              </a:ext>
            </a:extLst>
          </p:cNvPr>
          <p:cNvSpPr>
            <a:spLocks noGrp="1"/>
          </p:cNvSpPr>
          <p:nvPr>
            <p:ph type="title" idx="4294967295"/>
          </p:nvPr>
        </p:nvSpPr>
        <p:spPr>
          <a:xfrm>
            <a:off x="595745" y="406689"/>
            <a:ext cx="10515600" cy="1325563"/>
          </a:xfrm>
        </p:spPr>
        <p:txBody>
          <a:bodyPr>
            <a:normAutofit/>
          </a:bodyPr>
          <a:lstStyle/>
          <a:p>
            <a:r>
              <a:rPr lang="en-GB" sz="4000" dirty="0">
                <a:solidFill>
                  <a:schemeClr val="accent3">
                    <a:lumMod val="50000"/>
                  </a:schemeClr>
                </a:solidFill>
                <a:latin typeface="+mn-lt"/>
              </a:rPr>
              <a:t>Training requirements</a:t>
            </a:r>
          </a:p>
        </p:txBody>
      </p:sp>
      <p:pic>
        <p:nvPicPr>
          <p:cNvPr id="3" name="Picture 3">
            <a:extLst>
              <a:ext uri="{FF2B5EF4-FFF2-40B4-BE49-F238E27FC236}">
                <a16:creationId xmlns:a16="http://schemas.microsoft.com/office/drawing/2014/main" id="{B472D3B6-FE7D-C5ED-B694-F682CF7364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 name="TextBox 1">
            <a:extLst>
              <a:ext uri="{FF2B5EF4-FFF2-40B4-BE49-F238E27FC236}">
                <a16:creationId xmlns:a16="http://schemas.microsoft.com/office/drawing/2014/main" id="{F485E02A-2312-0C50-D0D4-8BBD84A814CA}"/>
              </a:ext>
            </a:extLst>
          </p:cNvPr>
          <p:cNvSpPr txBox="1"/>
          <p:nvPr/>
        </p:nvSpPr>
        <p:spPr>
          <a:xfrm>
            <a:off x="339365" y="1732252"/>
            <a:ext cx="11538408" cy="4062651"/>
          </a:xfrm>
          <a:prstGeom prst="rect">
            <a:avLst/>
          </a:prstGeom>
          <a:noFill/>
        </p:spPr>
        <p:txBody>
          <a:bodyPr wrap="square" rtlCol="0">
            <a:spAutoFit/>
          </a:bodyPr>
          <a:lstStyle/>
          <a:p>
            <a:pPr marL="342900" indent="-342900">
              <a:buFont typeface="Arial" panose="020B0604020202020204" pitchFamily="34" charset="0"/>
              <a:buChar char="•"/>
            </a:pPr>
            <a:r>
              <a:rPr lang="en-GB" sz="2400" dirty="0"/>
              <a:t>All staff involved in trial activities should be trained in GCP (this does not include clinical staff only performing duties as per their normal clinical role)</a:t>
            </a:r>
          </a:p>
          <a:p>
            <a:r>
              <a:rPr lang="en-GB" sz="2400" dirty="0"/>
              <a:t> </a:t>
            </a:r>
          </a:p>
          <a:p>
            <a:pPr marL="342900" indent="-342900">
              <a:buFont typeface="Arial" panose="020B0604020202020204" pitchFamily="34" charset="0"/>
              <a:buChar char="•"/>
            </a:pPr>
            <a:r>
              <a:rPr lang="en-GB" sz="2400" dirty="0"/>
              <a:t>All staff are advised to undertake self-directed training via the protocol and SIV slides</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All training should be documented on the training log </a:t>
            </a:r>
          </a:p>
          <a:p>
            <a:r>
              <a:rPr lang="en-GB" sz="2400" i="1" dirty="0"/>
              <a:t>     </a:t>
            </a:r>
            <a:r>
              <a:rPr lang="en-GB" sz="1600" i="1" dirty="0"/>
              <a:t>(please note the SWEET nurse/practitioner tick box in the role column is only for individuals delivering the intervention) </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Additional training will be required for the SWEET study nurse(s)/practitioner(s) undertaking the consultations</a:t>
            </a:r>
            <a:endParaRPr lang="en-GB" sz="2400" dirty="0">
              <a:solidFill>
                <a:srgbClr val="FF0000"/>
              </a:solidFill>
            </a:endParaRPr>
          </a:p>
          <a:p>
            <a:endParaRPr lang="en-GB" dirty="0"/>
          </a:p>
        </p:txBody>
      </p:sp>
    </p:spTree>
    <p:extLst>
      <p:ext uri="{BB962C8B-B14F-4D97-AF65-F5344CB8AC3E}">
        <p14:creationId xmlns:p14="http://schemas.microsoft.com/office/powerpoint/2010/main" val="18866578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4" name="Content Placeholder 3">
            <a:extLst>
              <a:ext uri="{FF2B5EF4-FFF2-40B4-BE49-F238E27FC236}">
                <a16:creationId xmlns:a16="http://schemas.microsoft.com/office/drawing/2014/main" id="{F6B4D747-E1F4-7E48-6EA7-8985C6A2924B}"/>
              </a:ext>
            </a:extLst>
          </p:cNvPr>
          <p:cNvSpPr>
            <a:spLocks noGrp="1"/>
          </p:cNvSpPr>
          <p:nvPr>
            <p:ph type="body" sz="quarter" idx="4294967295"/>
          </p:nvPr>
        </p:nvSpPr>
        <p:spPr>
          <a:xfrm>
            <a:off x="555536" y="1794941"/>
            <a:ext cx="6038212" cy="3665541"/>
          </a:xfrm>
        </p:spPr>
        <p:txBody>
          <a:bodyPr vert="horz" lIns="91440" tIns="45720" rIns="91440" bIns="45720" rtlCol="0" anchor="t">
            <a:normAutofit lnSpcReduction="10000"/>
          </a:bodyPr>
          <a:lstStyle/>
          <a:p>
            <a:pPr marL="0" indent="0">
              <a:buNone/>
            </a:pPr>
            <a:r>
              <a:rPr lang="en-US" sz="1800" b="1" dirty="0">
                <a:solidFill>
                  <a:schemeClr val="accent2">
                    <a:lumMod val="50000"/>
                  </a:schemeClr>
                </a:solidFill>
                <a:latin typeface="Calibri"/>
                <a:cs typeface="Calibri"/>
              </a:rPr>
              <a:t>The PI has overall responsibility and must: </a:t>
            </a:r>
            <a:endParaRPr lang="en-US" sz="1600" b="1" dirty="0">
              <a:solidFill>
                <a:schemeClr val="accent2">
                  <a:lumMod val="50000"/>
                </a:schemeClr>
              </a:solidFill>
              <a:latin typeface="Calibri" panose="020F0502020204030204" pitchFamily="34" charset="0"/>
              <a:cs typeface="Calibri" panose="020F0502020204030204" pitchFamily="34" charset="0"/>
            </a:endParaRPr>
          </a:p>
          <a:p>
            <a:pPr marL="285750" indent="-285750"/>
            <a:r>
              <a:rPr lang="en-US" sz="1600" b="0" dirty="0">
                <a:latin typeface="Calibri"/>
                <a:cs typeface="Calibri"/>
              </a:rPr>
              <a:t>Maintain appropriate qualifications</a:t>
            </a:r>
            <a:r>
              <a:rPr lang="en-US" sz="1600" dirty="0">
                <a:latin typeface="Calibri"/>
                <a:cs typeface="Calibri"/>
              </a:rPr>
              <a:t> </a:t>
            </a:r>
            <a:endParaRPr lang="en-US" sz="1600" b="0" dirty="0">
              <a:latin typeface="Calibri" panose="020F0502020204030204" pitchFamily="34" charset="0"/>
              <a:cs typeface="Calibri"/>
            </a:endParaRPr>
          </a:p>
          <a:p>
            <a:pPr marL="285750" indent="-285750">
              <a:buFont typeface="Arial" pitchFamily="34" charset="0"/>
              <a:buChar char="•"/>
            </a:pPr>
            <a:r>
              <a:rPr lang="en-US" sz="1600" b="0" dirty="0">
                <a:latin typeface="Calibri"/>
                <a:cs typeface="Calibri"/>
              </a:rPr>
              <a:t>Sign agreements</a:t>
            </a:r>
          </a:p>
          <a:p>
            <a:pPr marL="285750" indent="-285750">
              <a:buFont typeface="Arial" pitchFamily="34" charset="0"/>
              <a:buChar char="•"/>
            </a:pPr>
            <a:r>
              <a:rPr lang="en-US" sz="1600" b="0" dirty="0">
                <a:latin typeface="Calibri"/>
                <a:cs typeface="Calibri"/>
              </a:rPr>
              <a:t>Ensure local resources available</a:t>
            </a:r>
          </a:p>
          <a:p>
            <a:pPr marL="285750" indent="-285750">
              <a:buFont typeface="Arial" pitchFamily="34" charset="0"/>
              <a:buChar char="•"/>
            </a:pPr>
            <a:r>
              <a:rPr lang="en-US" sz="1600" b="0" dirty="0">
                <a:latin typeface="Calibri"/>
                <a:cs typeface="Calibri"/>
              </a:rPr>
              <a:t>Comply with ethics</a:t>
            </a:r>
          </a:p>
          <a:p>
            <a:pPr marL="285750" indent="-285750">
              <a:buFont typeface="Arial" pitchFamily="34" charset="0"/>
              <a:buChar char="•"/>
            </a:pPr>
            <a:r>
              <a:rPr lang="en-US" sz="1600" b="0" dirty="0">
                <a:latin typeface="Calibri"/>
                <a:cs typeface="Calibri"/>
              </a:rPr>
              <a:t>Comply with the protocol</a:t>
            </a:r>
          </a:p>
          <a:p>
            <a:pPr marL="285750" indent="-285750">
              <a:buFont typeface="Arial" pitchFamily="34" charset="0"/>
              <a:buChar char="•"/>
            </a:pPr>
            <a:r>
              <a:rPr lang="en-US" sz="1600" b="0" dirty="0">
                <a:latin typeface="Calibri"/>
                <a:cs typeface="Calibri"/>
              </a:rPr>
              <a:t>Adhere to Informed Consent procedure</a:t>
            </a:r>
          </a:p>
          <a:p>
            <a:pPr marL="285750" indent="-285750">
              <a:buFont typeface="Arial" pitchFamily="34" charset="0"/>
              <a:buChar char="•"/>
            </a:pPr>
            <a:r>
              <a:rPr lang="en-US" sz="1600" b="0" dirty="0">
                <a:latin typeface="Calibri"/>
                <a:cs typeface="Calibri"/>
              </a:rPr>
              <a:t>Maintain accurate data, reports &amp; records</a:t>
            </a:r>
          </a:p>
          <a:p>
            <a:pPr marL="285750" indent="-285750">
              <a:buFont typeface="Arial" pitchFamily="34" charset="0"/>
              <a:buChar char="•"/>
            </a:pPr>
            <a:r>
              <a:rPr lang="en-US" sz="1600" b="0" dirty="0">
                <a:latin typeface="Calibri"/>
                <a:cs typeface="Calibri"/>
              </a:rPr>
              <a:t>Ensure that all persons assisting with the trial are adequately informed (and on delegation log)</a:t>
            </a:r>
          </a:p>
          <a:p>
            <a:pPr marL="285750" indent="-285750"/>
            <a:r>
              <a:rPr lang="en-US" sz="1600" dirty="0">
                <a:latin typeface="Calibri"/>
                <a:cs typeface="Calibri"/>
              </a:rPr>
              <a:t>Have oversight of ISF maintenance</a:t>
            </a:r>
            <a:endParaRPr lang="en-US" sz="1600" dirty="0">
              <a:solidFill>
                <a:schemeClr val="accent1"/>
              </a:solidFill>
              <a:latin typeface="Calibri"/>
              <a:cs typeface="Calibri"/>
            </a:endParaRPr>
          </a:p>
          <a:p>
            <a:endParaRPr lang="en-GB" sz="2200" dirty="0"/>
          </a:p>
        </p:txBody>
      </p:sp>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360218" y="427101"/>
            <a:ext cx="10515600" cy="1325563"/>
          </a:xfrm>
        </p:spPr>
        <p:txBody>
          <a:bodyPr/>
          <a:lstStyle/>
          <a:p>
            <a:r>
              <a:rPr lang="en-GB" dirty="0">
                <a:solidFill>
                  <a:schemeClr val="accent2">
                    <a:lumMod val="50000"/>
                  </a:schemeClr>
                </a:solidFill>
                <a:latin typeface="+mn-lt"/>
              </a:rPr>
              <a:t>Investigator Responsibilities and GCP</a:t>
            </a:r>
          </a:p>
        </p:txBody>
      </p:sp>
      <p:sp>
        <p:nvSpPr>
          <p:cNvPr id="5" name="TextBox 4">
            <a:extLst>
              <a:ext uri="{FF2B5EF4-FFF2-40B4-BE49-F238E27FC236}">
                <a16:creationId xmlns:a16="http://schemas.microsoft.com/office/drawing/2014/main" id="{806AA36B-6776-127E-FF43-FD4D6D6877C3}"/>
              </a:ext>
            </a:extLst>
          </p:cNvPr>
          <p:cNvSpPr txBox="1"/>
          <p:nvPr/>
        </p:nvSpPr>
        <p:spPr>
          <a:xfrm>
            <a:off x="6382870" y="1742241"/>
            <a:ext cx="5074024" cy="3285771"/>
          </a:xfrm>
          <a:prstGeom prst="rect">
            <a:avLst/>
          </a:prstGeom>
          <a:noFill/>
        </p:spPr>
        <p:txBody>
          <a:bodyPr wrap="square" lIns="91440" tIns="45720" rIns="91440" bIns="45720" rtlCol="0" anchor="t">
            <a:spAutoFit/>
          </a:bodyPr>
          <a:lstStyle/>
          <a:p>
            <a:r>
              <a:rPr lang="en-US" b="1" dirty="0">
                <a:solidFill>
                  <a:schemeClr val="accent2">
                    <a:lumMod val="50000"/>
                  </a:schemeClr>
                </a:solidFill>
                <a:latin typeface="Calibri"/>
                <a:cs typeface="Calibri"/>
              </a:rPr>
              <a:t>However:</a:t>
            </a:r>
          </a:p>
          <a:p>
            <a:pPr marL="285750" indent="-285750">
              <a:lnSpc>
                <a:spcPct val="150000"/>
              </a:lnSpc>
              <a:buFont typeface="Arial" pitchFamily="34" charset="0"/>
              <a:buChar char="•"/>
            </a:pPr>
            <a:r>
              <a:rPr lang="en-US" sz="1600" b="0" dirty="0">
                <a:latin typeface="Calibri"/>
                <a:cs typeface="Calibri"/>
              </a:rPr>
              <a:t>All staff must comply with GCP</a:t>
            </a:r>
          </a:p>
          <a:p>
            <a:pPr marL="285750" indent="-285750">
              <a:lnSpc>
                <a:spcPct val="150000"/>
              </a:lnSpc>
              <a:buFont typeface="Arial" pitchFamily="34" charset="0"/>
              <a:buChar char="•"/>
            </a:pPr>
            <a:r>
              <a:rPr lang="en-US" sz="1600" dirty="0">
                <a:latin typeface="Calibri"/>
                <a:cs typeface="Calibri"/>
              </a:rPr>
              <a:t>Staff should not commence study procedures until informed consent has been received</a:t>
            </a:r>
            <a:endParaRPr lang="en-US" sz="1600" b="0" dirty="0">
              <a:solidFill>
                <a:schemeClr val="tx1"/>
              </a:solidFill>
              <a:latin typeface="Calibri"/>
              <a:cs typeface="Calibri"/>
            </a:endParaRPr>
          </a:p>
          <a:p>
            <a:pPr marL="285750" indent="-285750">
              <a:lnSpc>
                <a:spcPct val="150000"/>
              </a:lnSpc>
              <a:buFont typeface="Arial" pitchFamily="34" charset="0"/>
              <a:buChar char="•"/>
            </a:pPr>
            <a:r>
              <a:rPr lang="en-US" sz="1600" b="0" dirty="0">
                <a:latin typeface="Calibri"/>
                <a:cs typeface="Calibri"/>
              </a:rPr>
              <a:t>Staff should only perform tasks delegated to them</a:t>
            </a:r>
          </a:p>
          <a:p>
            <a:pPr marL="285750" indent="-285750">
              <a:lnSpc>
                <a:spcPct val="150000"/>
              </a:lnSpc>
              <a:buFont typeface="Arial" pitchFamily="34" charset="0"/>
              <a:buChar char="•"/>
            </a:pPr>
            <a:r>
              <a:rPr lang="en-US" sz="1600" b="0" dirty="0">
                <a:latin typeface="Calibri"/>
                <a:cs typeface="Calibri"/>
              </a:rPr>
              <a:t>Staff should ensure that their details are available to the Investigator</a:t>
            </a:r>
          </a:p>
          <a:p>
            <a:pPr marL="285750" indent="-285750">
              <a:lnSpc>
                <a:spcPct val="150000"/>
              </a:lnSpc>
              <a:buFont typeface="Arial" pitchFamily="34" charset="0"/>
              <a:buChar char="•"/>
            </a:pPr>
            <a:r>
              <a:rPr lang="en-US" sz="1600" b="0" dirty="0">
                <a:latin typeface="Calibri"/>
                <a:cs typeface="Calibri"/>
              </a:rPr>
              <a:t>Staff should maintain appropriate confidentiality at all times to avoid any data breaches</a:t>
            </a:r>
          </a:p>
        </p:txBody>
      </p:sp>
    </p:spTree>
    <p:extLst>
      <p:ext uri="{BB962C8B-B14F-4D97-AF65-F5344CB8AC3E}">
        <p14:creationId xmlns:p14="http://schemas.microsoft.com/office/powerpoint/2010/main" val="37935075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3" name="Title 1">
            <a:extLst>
              <a:ext uri="{FF2B5EF4-FFF2-40B4-BE49-F238E27FC236}">
                <a16:creationId xmlns:a16="http://schemas.microsoft.com/office/drawing/2014/main" id="{583A6AE4-6E43-F5E1-67FB-FDF9BBBCA832}"/>
              </a:ext>
            </a:extLst>
          </p:cNvPr>
          <p:cNvSpPr txBox="1">
            <a:spLocks/>
          </p:cNvSpPr>
          <p:nvPr/>
        </p:nvSpPr>
        <p:spPr>
          <a:xfrm>
            <a:off x="360218" y="42710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solidFill>
                  <a:schemeClr val="accent2">
                    <a:lumMod val="50000"/>
                  </a:schemeClr>
                </a:solidFill>
                <a:latin typeface="+mn-lt"/>
              </a:rPr>
              <a:t>Associate PI Scheme</a:t>
            </a:r>
          </a:p>
        </p:txBody>
      </p:sp>
      <p:sp>
        <p:nvSpPr>
          <p:cNvPr id="8" name="Content Placeholder 3">
            <a:extLst>
              <a:ext uri="{FF2B5EF4-FFF2-40B4-BE49-F238E27FC236}">
                <a16:creationId xmlns:a16="http://schemas.microsoft.com/office/drawing/2014/main" id="{5C248C26-C8B1-08B6-144B-BA04066FBA90}"/>
              </a:ext>
            </a:extLst>
          </p:cNvPr>
          <p:cNvSpPr>
            <a:spLocks noGrp="1"/>
          </p:cNvSpPr>
          <p:nvPr>
            <p:ph type="body" sz="quarter" idx="4294967295"/>
          </p:nvPr>
        </p:nvSpPr>
        <p:spPr>
          <a:xfrm>
            <a:off x="490222" y="1439796"/>
            <a:ext cx="11701778" cy="5418204"/>
          </a:xfrm>
        </p:spPr>
        <p:txBody>
          <a:bodyPr vert="horz" lIns="91440" tIns="45720" rIns="91440" bIns="45720" rtlCol="0" anchor="t">
            <a:normAutofit/>
          </a:bodyPr>
          <a:lstStyle/>
          <a:p>
            <a:r>
              <a:rPr lang="en-GB" sz="2200" dirty="0"/>
              <a:t>Six month in-work training opportunity, providing practical experience for                              healthcare professionals starting their research career.</a:t>
            </a:r>
          </a:p>
          <a:p>
            <a:r>
              <a:rPr lang="en-GB" sz="2200" dirty="0"/>
              <a:t>People who would not normally have the opportunity to take part in clinical research in their day-to-day role have the chance to experience what it means to work on and deliver a trial under the mentorship of a local PI.</a:t>
            </a:r>
          </a:p>
          <a:p>
            <a:r>
              <a:rPr lang="en-GB" sz="2200" dirty="0"/>
              <a:t>Benefits to the study: </a:t>
            </a:r>
          </a:p>
          <a:p>
            <a:pPr lvl="1">
              <a:lnSpc>
                <a:spcPct val="100000"/>
              </a:lnSpc>
            </a:pPr>
            <a:r>
              <a:rPr lang="en-GB" sz="1800" dirty="0"/>
              <a:t>Local understanding of patient pathways </a:t>
            </a:r>
          </a:p>
          <a:p>
            <a:pPr lvl="1">
              <a:lnSpc>
                <a:spcPct val="100000"/>
              </a:lnSpc>
            </a:pPr>
            <a:r>
              <a:rPr lang="en-GB" sz="1800" dirty="0"/>
              <a:t>More opportunities for patients</a:t>
            </a:r>
          </a:p>
          <a:p>
            <a:pPr lvl="1">
              <a:lnSpc>
                <a:spcPct val="100000"/>
              </a:lnSpc>
            </a:pPr>
            <a:r>
              <a:rPr lang="en-GB" sz="1800" dirty="0"/>
              <a:t>Improved Engagement with the study </a:t>
            </a:r>
          </a:p>
          <a:p>
            <a:pPr lvl="1">
              <a:lnSpc>
                <a:spcPct val="100000"/>
              </a:lnSpc>
            </a:pPr>
            <a:r>
              <a:rPr lang="en-GB" sz="1800" dirty="0"/>
              <a:t>Dedicated point of contact</a:t>
            </a:r>
          </a:p>
          <a:p>
            <a:pPr marL="457200" lvl="1" indent="0">
              <a:lnSpc>
                <a:spcPct val="100000"/>
              </a:lnSpc>
              <a:buNone/>
            </a:pPr>
            <a:endParaRPr lang="en-GB" sz="900" dirty="0"/>
          </a:p>
          <a:p>
            <a:pPr marL="457200" lvl="1" indent="0">
              <a:lnSpc>
                <a:spcPct val="100000"/>
              </a:lnSpc>
              <a:buNone/>
            </a:pPr>
            <a:endParaRPr lang="en-GB" sz="900" dirty="0"/>
          </a:p>
          <a:p>
            <a:pPr>
              <a:lnSpc>
                <a:spcPct val="100000"/>
              </a:lnSpc>
              <a:spcBef>
                <a:spcPts val="0"/>
              </a:spcBef>
            </a:pPr>
            <a:r>
              <a:rPr lang="en-GB" sz="1800" dirty="0"/>
              <a:t>How (</a:t>
            </a:r>
            <a:r>
              <a:rPr lang="it-IT" sz="1800" dirty="0">
                <a:hlinkClick r:id="rId3"/>
              </a:rPr>
              <a:t>Associate Principal Investigator (PI) Scheme | NIHR</a:t>
            </a:r>
            <a:r>
              <a:rPr lang="it-IT" sz="1800" dirty="0"/>
              <a:t>) </a:t>
            </a:r>
            <a:r>
              <a:rPr lang="en-GB" sz="1800" dirty="0"/>
              <a:t>: </a:t>
            </a:r>
          </a:p>
          <a:p>
            <a:pPr lvl="1">
              <a:lnSpc>
                <a:spcPct val="100000"/>
              </a:lnSpc>
              <a:spcBef>
                <a:spcPts val="0"/>
              </a:spcBef>
            </a:pPr>
            <a:r>
              <a:rPr lang="en-GB" sz="1800" dirty="0"/>
              <a:t>Search on ODP&gt; Gain Local PI Approval&gt; Complete Application form for NIHR approval.</a:t>
            </a:r>
          </a:p>
          <a:p>
            <a:pPr marL="457200" lvl="1" indent="0">
              <a:lnSpc>
                <a:spcPct val="100000"/>
              </a:lnSpc>
              <a:buNone/>
            </a:pPr>
            <a:endParaRPr lang="en-GB" sz="1400" dirty="0"/>
          </a:p>
        </p:txBody>
      </p:sp>
      <p:sp>
        <p:nvSpPr>
          <p:cNvPr id="9" name="TextBox 8">
            <a:extLst>
              <a:ext uri="{FF2B5EF4-FFF2-40B4-BE49-F238E27FC236}">
                <a16:creationId xmlns:a16="http://schemas.microsoft.com/office/drawing/2014/main" id="{8DF37ACF-D0EA-D41E-A3A3-AAE11A09D2BF}"/>
              </a:ext>
            </a:extLst>
          </p:cNvPr>
          <p:cNvSpPr txBox="1"/>
          <p:nvPr/>
        </p:nvSpPr>
        <p:spPr>
          <a:xfrm>
            <a:off x="5643974" y="3567313"/>
            <a:ext cx="5137692" cy="1392689"/>
          </a:xfrm>
          <a:prstGeom prst="rect">
            <a:avLst/>
          </a:prstGeom>
          <a:noFill/>
        </p:spPr>
        <p:txBody>
          <a:bodyPr wrap="square" rtlCol="0">
            <a:spAutoFit/>
          </a:bodyPr>
          <a:lstStyle/>
          <a:p>
            <a:pPr marL="687600" lvl="1" indent="-285750">
              <a:spcBef>
                <a:spcPts val="500"/>
              </a:spcBef>
              <a:buFont typeface="Arial" panose="020B0604020202020204" pitchFamily="34" charset="0"/>
              <a:buChar char="•"/>
            </a:pPr>
            <a:r>
              <a:rPr lang="en-GB" sz="1800" dirty="0"/>
              <a:t>Increased Capacity </a:t>
            </a:r>
          </a:p>
          <a:p>
            <a:pPr marL="687600" lvl="1" indent="-285750">
              <a:spcBef>
                <a:spcPts val="500"/>
              </a:spcBef>
              <a:buFont typeface="Arial" panose="020B0604020202020204" pitchFamily="34" charset="0"/>
              <a:buChar char="•"/>
            </a:pPr>
            <a:r>
              <a:rPr lang="en-GB" dirty="0"/>
              <a:t>Increased Recruitment </a:t>
            </a:r>
          </a:p>
          <a:p>
            <a:pPr marL="687600" lvl="1" indent="-285750">
              <a:spcBef>
                <a:spcPts val="500"/>
              </a:spcBef>
              <a:buFont typeface="Arial" panose="020B0604020202020204" pitchFamily="34" charset="0"/>
              <a:buChar char="•"/>
            </a:pPr>
            <a:r>
              <a:rPr lang="en-GB" sz="1800" dirty="0"/>
              <a:t>Imp</a:t>
            </a:r>
            <a:r>
              <a:rPr lang="en-GB" dirty="0"/>
              <a:t>roved data completion </a:t>
            </a:r>
          </a:p>
          <a:p>
            <a:pPr marL="687600" lvl="1" indent="-285750">
              <a:spcBef>
                <a:spcPts val="500"/>
              </a:spcBef>
              <a:buFont typeface="Arial" panose="020B0604020202020204" pitchFamily="34" charset="0"/>
              <a:buChar char="•"/>
            </a:pPr>
            <a:r>
              <a:rPr lang="en-GB" sz="1800" dirty="0"/>
              <a:t>Resilience for future studie</a:t>
            </a:r>
            <a:r>
              <a:rPr lang="en-GB" dirty="0"/>
              <a:t>s.</a:t>
            </a:r>
            <a:endParaRPr lang="en-GB" sz="1800" dirty="0"/>
          </a:p>
        </p:txBody>
      </p:sp>
    </p:spTree>
    <p:extLst>
      <p:ext uri="{BB962C8B-B14F-4D97-AF65-F5344CB8AC3E}">
        <p14:creationId xmlns:p14="http://schemas.microsoft.com/office/powerpoint/2010/main" val="20606597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429490" y="479784"/>
            <a:ext cx="3727572" cy="1325562"/>
          </a:xfrm>
        </p:spPr>
        <p:txBody>
          <a:bodyPr/>
          <a:lstStyle/>
          <a:p>
            <a:r>
              <a:rPr lang="en-GB" dirty="0">
                <a:solidFill>
                  <a:schemeClr val="accent2">
                    <a:lumMod val="50000"/>
                  </a:schemeClr>
                </a:solidFill>
                <a:latin typeface="+mn-lt"/>
                <a:cs typeface="Calibri"/>
              </a:rPr>
              <a:t>Site activation requirements:</a:t>
            </a:r>
          </a:p>
        </p:txBody>
      </p:sp>
      <p:pic>
        <p:nvPicPr>
          <p:cNvPr id="13" name="Picture 13" descr="Icon&#10;&#10;Description automatically generated">
            <a:extLst>
              <a:ext uri="{FF2B5EF4-FFF2-40B4-BE49-F238E27FC236}">
                <a16:creationId xmlns:a16="http://schemas.microsoft.com/office/drawing/2014/main" id="{CC463A1F-F934-FFEE-C62B-65B4C79C62C9}"/>
              </a:ext>
            </a:extLst>
          </p:cNvPr>
          <p:cNvPicPr>
            <a:picLocks noChangeAspect="1"/>
          </p:cNvPicPr>
          <p:nvPr/>
        </p:nvPicPr>
        <p:blipFill>
          <a:blip r:embed="rId3"/>
          <a:stretch>
            <a:fillRect/>
          </a:stretch>
        </p:blipFill>
        <p:spPr>
          <a:xfrm>
            <a:off x="1110197" y="1868328"/>
            <a:ext cx="1783278" cy="2099139"/>
          </a:xfrm>
          <a:prstGeom prst="rect">
            <a:avLst/>
          </a:prstGeom>
        </p:spPr>
      </p:pic>
      <p:pic>
        <p:nvPicPr>
          <p:cNvPr id="4" name="Picture 3">
            <a:extLst>
              <a:ext uri="{FF2B5EF4-FFF2-40B4-BE49-F238E27FC236}">
                <a16:creationId xmlns:a16="http://schemas.microsoft.com/office/drawing/2014/main" id="{34D32C88-F580-D93A-AAD4-3D50740DB362}"/>
              </a:ext>
            </a:extLst>
          </p:cNvPr>
          <p:cNvPicPr>
            <a:picLocks noChangeAspect="1"/>
          </p:cNvPicPr>
          <p:nvPr/>
        </p:nvPicPr>
        <p:blipFill rotWithShape="1">
          <a:blip r:embed="rId4"/>
          <a:srcRect l="45638" t="23909" r="45650" b="39117"/>
          <a:stretch/>
        </p:blipFill>
        <p:spPr>
          <a:xfrm>
            <a:off x="4233901" y="402944"/>
            <a:ext cx="4867190" cy="5921016"/>
          </a:xfrm>
          <a:prstGeom prst="rect">
            <a:avLst/>
          </a:prstGeom>
        </p:spPr>
      </p:pic>
    </p:spTree>
    <p:extLst>
      <p:ext uri="{BB962C8B-B14F-4D97-AF65-F5344CB8AC3E}">
        <p14:creationId xmlns:p14="http://schemas.microsoft.com/office/powerpoint/2010/main" val="9129018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6B4D747-E1F4-7E48-6EA7-8985C6A2924B}"/>
              </a:ext>
            </a:extLst>
          </p:cNvPr>
          <p:cNvSpPr>
            <a:spLocks noGrp="1"/>
          </p:cNvSpPr>
          <p:nvPr>
            <p:ph idx="1"/>
          </p:nvPr>
        </p:nvSpPr>
        <p:spPr>
          <a:xfrm>
            <a:off x="838200" y="780176"/>
            <a:ext cx="10515600" cy="5396787"/>
          </a:xfrm>
        </p:spPr>
        <p:txBody>
          <a:bodyPr>
            <a:normAutofit/>
          </a:bodyPr>
          <a:lstStyle/>
          <a:p>
            <a:pPr marL="0" indent="0" algn="ctr">
              <a:buNone/>
            </a:pPr>
            <a:endParaRPr lang="en-GB" sz="5400" dirty="0">
              <a:solidFill>
                <a:schemeClr val="accent2">
                  <a:lumMod val="50000"/>
                </a:schemeClr>
              </a:solidFill>
            </a:endParaRPr>
          </a:p>
          <a:p>
            <a:pPr marL="0" indent="0" algn="ctr">
              <a:buNone/>
            </a:pPr>
            <a:endParaRPr lang="en-GB" sz="5400" dirty="0">
              <a:solidFill>
                <a:schemeClr val="accent2">
                  <a:lumMod val="50000"/>
                </a:schemeClr>
              </a:solidFill>
            </a:endParaRPr>
          </a:p>
          <a:p>
            <a:pPr marL="0" indent="0" algn="ctr">
              <a:buNone/>
            </a:pPr>
            <a:endParaRPr lang="en-GB" sz="5400" dirty="0">
              <a:solidFill>
                <a:schemeClr val="accent2">
                  <a:lumMod val="50000"/>
                </a:schemeClr>
              </a:solidFill>
            </a:endParaRPr>
          </a:p>
          <a:p>
            <a:pPr marL="0" indent="0" algn="ctr">
              <a:buNone/>
            </a:pPr>
            <a:r>
              <a:rPr lang="en-GB" sz="5400" dirty="0">
                <a:solidFill>
                  <a:schemeClr val="accent2">
                    <a:lumMod val="50000"/>
                  </a:schemeClr>
                </a:solidFill>
              </a:rPr>
              <a:t>Thank you! </a:t>
            </a:r>
          </a:p>
          <a:p>
            <a:pPr marL="0" indent="0" algn="ctr">
              <a:buNone/>
            </a:pPr>
            <a:r>
              <a:rPr lang="en-GB" sz="5400" dirty="0">
                <a:solidFill>
                  <a:schemeClr val="accent2">
                    <a:lumMod val="50000"/>
                  </a:schemeClr>
                </a:solidFill>
              </a:rPr>
              <a:t>Any Questions?</a:t>
            </a:r>
          </a:p>
        </p:txBody>
      </p:sp>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6" name="Picture 5">
            <a:extLst>
              <a:ext uri="{FF2B5EF4-FFF2-40B4-BE49-F238E27FC236}">
                <a16:creationId xmlns:a16="http://schemas.microsoft.com/office/drawing/2014/main" id="{B6217373-4735-7C27-3A2F-BDBA486FD3D1}"/>
              </a:ext>
            </a:extLst>
          </p:cNvPr>
          <p:cNvPicPr>
            <a:picLocks noChangeAspect="1"/>
          </p:cNvPicPr>
          <p:nvPr/>
        </p:nvPicPr>
        <p:blipFill rotWithShape="1">
          <a:blip r:embed="rId4"/>
          <a:srcRect t="-1" b="24602"/>
          <a:stretch/>
        </p:blipFill>
        <p:spPr>
          <a:xfrm>
            <a:off x="4740667" y="1047104"/>
            <a:ext cx="2710666" cy="2123129"/>
          </a:xfrm>
          <a:prstGeom prst="rect">
            <a:avLst/>
          </a:prstGeom>
        </p:spPr>
      </p:pic>
    </p:spTree>
    <p:extLst>
      <p:ext uri="{BB962C8B-B14F-4D97-AF65-F5344CB8AC3E}">
        <p14:creationId xmlns:p14="http://schemas.microsoft.com/office/powerpoint/2010/main" val="14729394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05E39B-867D-761E-ADAD-FEE74950B19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ED3F27-897F-44D3-3FD3-1D8ECCA332FB}"/>
              </a:ext>
            </a:extLst>
          </p:cNvPr>
          <p:cNvSpPr>
            <a:spLocks noGrp="1"/>
          </p:cNvSpPr>
          <p:nvPr>
            <p:ph type="title" idx="4294967295"/>
          </p:nvPr>
        </p:nvSpPr>
        <p:spPr>
          <a:xfrm>
            <a:off x="484909" y="775965"/>
            <a:ext cx="10515600" cy="984250"/>
          </a:xfrm>
        </p:spPr>
        <p:txBody>
          <a:bodyPr>
            <a:normAutofit/>
          </a:bodyPr>
          <a:lstStyle/>
          <a:p>
            <a:r>
              <a:rPr lang="en-GB" dirty="0">
                <a:solidFill>
                  <a:schemeClr val="accent3">
                    <a:lumMod val="50000"/>
                  </a:schemeClr>
                </a:solidFill>
                <a:latin typeface="+mn-lt"/>
              </a:rPr>
              <a:t>Meet the BCN Team</a:t>
            </a:r>
          </a:p>
        </p:txBody>
      </p:sp>
      <p:pic>
        <p:nvPicPr>
          <p:cNvPr id="1027" name="Picture 3">
            <a:extLst>
              <a:ext uri="{FF2B5EF4-FFF2-40B4-BE49-F238E27FC236}">
                <a16:creationId xmlns:a16="http://schemas.microsoft.com/office/drawing/2014/main" id="{B56D2A27-5B30-039D-206C-50B564F11F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628009"/>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11" name="Rectangle: Rounded Corners 10">
            <a:extLst>
              <a:ext uri="{FF2B5EF4-FFF2-40B4-BE49-F238E27FC236}">
                <a16:creationId xmlns:a16="http://schemas.microsoft.com/office/drawing/2014/main" id="{F0588A82-3F49-F3E3-41E8-BFA69665CE3C}"/>
              </a:ext>
            </a:extLst>
          </p:cNvPr>
          <p:cNvSpPr/>
          <p:nvPr/>
        </p:nvSpPr>
        <p:spPr>
          <a:xfrm>
            <a:off x="260503" y="1784164"/>
            <a:ext cx="3148619" cy="4003863"/>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800" dirty="0">
                <a:solidFill>
                  <a:schemeClr val="bg1"/>
                </a:solidFill>
                <a:cs typeface="Calibri"/>
              </a:rPr>
              <a:t>SWEET BCN nurse:</a:t>
            </a:r>
          </a:p>
          <a:p>
            <a:pPr algn="ctr"/>
            <a:r>
              <a:rPr lang="en-US" sz="2000" dirty="0">
                <a:solidFill>
                  <a:schemeClr val="bg1"/>
                </a:solidFill>
                <a:cs typeface="Calibri"/>
              </a:rPr>
              <a:t>Practitioners from the BCN charity are responsible for delivering the intervention and conducting the consultations. </a:t>
            </a:r>
          </a:p>
        </p:txBody>
      </p:sp>
      <p:pic>
        <p:nvPicPr>
          <p:cNvPr id="4" name="Picture 3">
            <a:extLst>
              <a:ext uri="{FF2B5EF4-FFF2-40B4-BE49-F238E27FC236}">
                <a16:creationId xmlns:a16="http://schemas.microsoft.com/office/drawing/2014/main" id="{25B18858-3A71-9BD3-09C2-8A5000AE0E72}"/>
              </a:ext>
            </a:extLst>
          </p:cNvPr>
          <p:cNvPicPr>
            <a:picLocks noChangeAspect="1"/>
          </p:cNvPicPr>
          <p:nvPr/>
        </p:nvPicPr>
        <p:blipFill>
          <a:blip r:embed="rId4"/>
          <a:srcRect t="10251" r="1787" b="1461"/>
          <a:stretch/>
        </p:blipFill>
        <p:spPr>
          <a:xfrm>
            <a:off x="3533247" y="1560287"/>
            <a:ext cx="8398249" cy="4521748"/>
          </a:xfrm>
          <a:prstGeom prst="rect">
            <a:avLst/>
          </a:prstGeom>
        </p:spPr>
      </p:pic>
    </p:spTree>
    <p:extLst>
      <p:ext uri="{BB962C8B-B14F-4D97-AF65-F5344CB8AC3E}">
        <p14:creationId xmlns:p14="http://schemas.microsoft.com/office/powerpoint/2010/main" val="7919038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4" name="Content Placeholder 3">
            <a:extLst>
              <a:ext uri="{FF2B5EF4-FFF2-40B4-BE49-F238E27FC236}">
                <a16:creationId xmlns:a16="http://schemas.microsoft.com/office/drawing/2014/main" id="{F6B4D747-E1F4-7E48-6EA7-8985C6A2924B}"/>
              </a:ext>
            </a:extLst>
          </p:cNvPr>
          <p:cNvSpPr>
            <a:spLocks noGrp="1"/>
          </p:cNvSpPr>
          <p:nvPr>
            <p:ph type="body" sz="quarter" idx="4294967295"/>
          </p:nvPr>
        </p:nvSpPr>
        <p:spPr>
          <a:xfrm>
            <a:off x="721789" y="1894750"/>
            <a:ext cx="10735920" cy="4779427"/>
          </a:xfrm>
        </p:spPr>
        <p:txBody>
          <a:bodyPr vert="horz" lIns="91440" tIns="45720" rIns="91440" bIns="45720" rtlCol="0" anchor="t">
            <a:noAutofit/>
          </a:bodyPr>
          <a:lstStyle/>
          <a:p>
            <a:r>
              <a:rPr lang="en-GB" sz="2400" dirty="0">
                <a:latin typeface="Calibri"/>
                <a:ea typeface="Calibri" panose="020F0502020204030204" pitchFamily="34" charset="0"/>
                <a:cs typeface="Calibri"/>
              </a:rPr>
              <a:t>Adherence to endocrine therapy (ET) is a significant problem. At least 20% of women have poor adherence after two years and around </a:t>
            </a:r>
            <a:r>
              <a:rPr lang="en-GB" sz="2400" b="1" dirty="0">
                <a:latin typeface="Calibri"/>
                <a:ea typeface="Calibri" panose="020F0502020204030204" pitchFamily="34" charset="0"/>
                <a:cs typeface="Calibri"/>
              </a:rPr>
              <a:t>50% by five years.</a:t>
            </a:r>
            <a:endParaRPr lang="en-GB" sz="2400" dirty="0">
              <a:latin typeface="Calibri"/>
              <a:ea typeface="Calibri" panose="020F0502020204030204" pitchFamily="34" charset="0"/>
              <a:cs typeface="Calibri"/>
            </a:endParaRPr>
          </a:p>
          <a:p>
            <a:r>
              <a:rPr lang="en-GB" sz="2400" dirty="0">
                <a:effectLst/>
                <a:latin typeface="Calibri"/>
                <a:ea typeface="Calibri" panose="020F0502020204030204" pitchFamily="34" charset="0"/>
                <a:cs typeface="Calibri"/>
              </a:rPr>
              <a:t>When women discontinue ET early, or don’t take it as prescribed known as “poor adherence”. These women have up to a three times higher chance of cancer recurrence and mortality.</a:t>
            </a:r>
            <a:endParaRPr lang="en-GB" sz="2400" dirty="0">
              <a:cs typeface="Calibri"/>
            </a:endParaRPr>
          </a:p>
          <a:p>
            <a:r>
              <a:rPr lang="en-GB" sz="2400" dirty="0">
                <a:effectLst/>
                <a:latin typeface="Calibri"/>
                <a:ea typeface="Calibri" panose="020F0502020204030204" pitchFamily="34" charset="0"/>
                <a:cs typeface="Calibri"/>
              </a:rPr>
              <a:t>There is uncertainty on </a:t>
            </a:r>
            <a:r>
              <a:rPr lang="en-GB" sz="2400" dirty="0">
                <a:latin typeface="Calibri"/>
                <a:ea typeface="Calibri" panose="020F0502020204030204" pitchFamily="34" charset="0"/>
                <a:cs typeface="Calibri"/>
              </a:rPr>
              <a:t>how </a:t>
            </a:r>
            <a:r>
              <a:rPr lang="en-GB" sz="2400" dirty="0">
                <a:effectLst/>
                <a:latin typeface="Calibri"/>
                <a:ea typeface="Calibri" panose="020F0502020204030204" pitchFamily="34" charset="0"/>
                <a:cs typeface="Calibri"/>
              </a:rPr>
              <a:t>best to improve </a:t>
            </a:r>
            <a:r>
              <a:rPr lang="en-GB" sz="2400" dirty="0">
                <a:latin typeface="Calibri"/>
                <a:ea typeface="Calibri" panose="020F0502020204030204" pitchFamily="34" charset="0"/>
                <a:cs typeface="Calibri"/>
              </a:rPr>
              <a:t>ET </a:t>
            </a:r>
            <a:r>
              <a:rPr lang="en-GB" sz="2400" dirty="0">
                <a:effectLst/>
                <a:latin typeface="Calibri"/>
                <a:ea typeface="Calibri" panose="020F0502020204030204" pitchFamily="34" charset="0"/>
                <a:cs typeface="Calibri"/>
              </a:rPr>
              <a:t>adherence </a:t>
            </a:r>
          </a:p>
          <a:p>
            <a:r>
              <a:rPr lang="en-GB" sz="2400" dirty="0">
                <a:effectLst/>
                <a:latin typeface="Calibri" panose="020F0502020204030204" pitchFamily="34" charset="0"/>
                <a:ea typeface="Calibri" panose="020F0502020204030204" pitchFamily="34" charset="0"/>
              </a:rPr>
              <a:t>The first phase of the SWEET study has developed an evidence based, theoretically informed and patient centred intervention to support adherence -  the HT&amp;Me intervention.</a:t>
            </a:r>
          </a:p>
          <a:p>
            <a:pPr marL="0" indent="0">
              <a:buNone/>
            </a:pPr>
            <a:endParaRPr lang="en-GB" dirty="0">
              <a:solidFill>
                <a:srgbClr val="FF0000"/>
              </a:solidFill>
            </a:endParaRPr>
          </a:p>
          <a:p>
            <a:endParaRPr lang="en-GB" dirty="0"/>
          </a:p>
        </p:txBody>
      </p:sp>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374073" y="652318"/>
            <a:ext cx="10515600" cy="1325563"/>
          </a:xfrm>
        </p:spPr>
        <p:txBody>
          <a:bodyPr>
            <a:normAutofit/>
          </a:bodyPr>
          <a:lstStyle/>
          <a:p>
            <a:r>
              <a:rPr lang="en-GB" dirty="0">
                <a:solidFill>
                  <a:schemeClr val="accent3">
                    <a:lumMod val="50000"/>
                  </a:schemeClr>
                </a:solidFill>
                <a:latin typeface="+mn-lt"/>
              </a:rPr>
              <a:t>Background and Rationale</a:t>
            </a:r>
          </a:p>
        </p:txBody>
      </p:sp>
    </p:spTree>
    <p:extLst>
      <p:ext uri="{BB962C8B-B14F-4D97-AF65-F5344CB8AC3E}">
        <p14:creationId xmlns:p14="http://schemas.microsoft.com/office/powerpoint/2010/main" val="17598825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F3684E99-CDC2-2D2A-D868-AE49938645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282" t="69612" r="54762" b="6950"/>
          <a:stretch>
            <a:fillRect/>
          </a:stretch>
        </p:blipFill>
        <p:spPr bwMode="auto">
          <a:xfrm>
            <a:off x="0" y="5773118"/>
            <a:ext cx="12195175" cy="108488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7" name="Content Placeholder 6">
            <a:extLst>
              <a:ext uri="{FF2B5EF4-FFF2-40B4-BE49-F238E27FC236}">
                <a16:creationId xmlns:a16="http://schemas.microsoft.com/office/drawing/2014/main" id="{DFD38F50-501C-D037-F400-A6A75A763415}"/>
              </a:ext>
            </a:extLst>
          </p:cNvPr>
          <p:cNvSpPr>
            <a:spLocks noGrp="1"/>
          </p:cNvSpPr>
          <p:nvPr>
            <p:ph type="body" sz="quarter" idx="4294967295"/>
          </p:nvPr>
        </p:nvSpPr>
        <p:spPr>
          <a:xfrm>
            <a:off x="498763" y="1921322"/>
            <a:ext cx="11097492" cy="3665541"/>
          </a:xfrm>
        </p:spPr>
        <p:txBody>
          <a:bodyPr vert="horz" lIns="91440" tIns="45720" rIns="91440" bIns="45720" rtlCol="0" anchor="t">
            <a:normAutofit/>
          </a:bodyPr>
          <a:lstStyle/>
          <a:p>
            <a:pPr marL="0" indent="0">
              <a:buNone/>
            </a:pPr>
            <a:r>
              <a:rPr lang="en-GB" sz="2500" b="1" dirty="0">
                <a:solidFill>
                  <a:schemeClr val="accent3">
                    <a:lumMod val="50000"/>
                  </a:schemeClr>
                </a:solidFill>
              </a:rPr>
              <a:t>Aim: </a:t>
            </a:r>
            <a:r>
              <a:rPr lang="en-GB" sz="2500" dirty="0"/>
              <a:t>To determine the clinical effectiveness of the trial intervention (HT&amp;Me) in reducing poor adherence to Adjuvant Endocrine Therapy (AET) and improving cancer specific Health Related Quality of Life (HRQoL). </a:t>
            </a:r>
            <a:endParaRPr lang="en-GB" sz="2500" dirty="0">
              <a:latin typeface="Calibri" panose="020F0502020204030204" pitchFamily="34" charset="0"/>
              <a:ea typeface="Times New Roman" panose="02020603050405020304" pitchFamily="18" charset="0"/>
            </a:endParaRPr>
          </a:p>
          <a:p>
            <a:pPr marL="0" indent="0">
              <a:buNone/>
            </a:pPr>
            <a:r>
              <a:rPr lang="en-GB" sz="2500" b="1" dirty="0">
                <a:solidFill>
                  <a:schemeClr val="accent3">
                    <a:lumMod val="50000"/>
                  </a:schemeClr>
                </a:solidFill>
                <a:effectLst/>
                <a:latin typeface="Calibri"/>
                <a:ea typeface="Times New Roman" panose="02020603050405020304" pitchFamily="18" charset="0"/>
                <a:cs typeface="Calibri"/>
              </a:rPr>
              <a:t>Primary </a:t>
            </a:r>
            <a:r>
              <a:rPr lang="en-GB" sz="2500" b="1" dirty="0">
                <a:solidFill>
                  <a:schemeClr val="accent3">
                    <a:lumMod val="50000"/>
                  </a:schemeClr>
                </a:solidFill>
                <a:latin typeface="Calibri"/>
                <a:ea typeface="Times New Roman" panose="02020603050405020304" pitchFamily="18" charset="0"/>
                <a:cs typeface="Calibri"/>
              </a:rPr>
              <a:t>Outcomes: </a:t>
            </a:r>
          </a:p>
          <a:p>
            <a:r>
              <a:rPr lang="en-GB" sz="2500" dirty="0"/>
              <a:t>Adherence using combined self-report (Medical Adherence Report Scale (MARS-5) and community prescribing records (e.g. Medication Possession Ratio (MPR)) </a:t>
            </a:r>
          </a:p>
          <a:p>
            <a:r>
              <a:rPr lang="en-GB" sz="2500" dirty="0"/>
              <a:t>Cancer-specific HRQoL: Functional Assessment of Cancer Therapy scale- General (FACT-G)</a:t>
            </a:r>
          </a:p>
        </p:txBody>
      </p:sp>
      <p:sp>
        <p:nvSpPr>
          <p:cNvPr id="5" name="Title 4">
            <a:extLst>
              <a:ext uri="{FF2B5EF4-FFF2-40B4-BE49-F238E27FC236}">
                <a16:creationId xmlns:a16="http://schemas.microsoft.com/office/drawing/2014/main" id="{1C8FF18C-7E6B-BD4D-B7EB-81F6892851E3}"/>
              </a:ext>
            </a:extLst>
          </p:cNvPr>
          <p:cNvSpPr>
            <a:spLocks noGrp="1"/>
          </p:cNvSpPr>
          <p:nvPr>
            <p:ph type="title" idx="4294967295"/>
          </p:nvPr>
        </p:nvSpPr>
        <p:spPr>
          <a:xfrm>
            <a:off x="498763" y="595759"/>
            <a:ext cx="10515600" cy="1325563"/>
          </a:xfrm>
        </p:spPr>
        <p:txBody>
          <a:bodyPr>
            <a:normAutofit/>
          </a:bodyPr>
          <a:lstStyle/>
          <a:p>
            <a:r>
              <a:rPr lang="en-GB" sz="4000" dirty="0">
                <a:solidFill>
                  <a:schemeClr val="accent3">
                    <a:lumMod val="50000"/>
                  </a:schemeClr>
                </a:solidFill>
                <a:latin typeface="+mn-lt"/>
              </a:rPr>
              <a:t>Aims &amp; Primary Outcomes</a:t>
            </a:r>
          </a:p>
        </p:txBody>
      </p:sp>
      <p:pic>
        <p:nvPicPr>
          <p:cNvPr id="9" name="Picture 8" descr="Shape&#10;&#10;Description automatically generated">
            <a:extLst>
              <a:ext uri="{FF2B5EF4-FFF2-40B4-BE49-F238E27FC236}">
                <a16:creationId xmlns:a16="http://schemas.microsoft.com/office/drawing/2014/main" id="{56F9F539-3530-2B20-2AF1-051E6960EB0B}"/>
              </a:ext>
            </a:extLst>
          </p:cNvPr>
          <p:cNvPicPr>
            <a:picLocks noChangeAspect="1"/>
          </p:cNvPicPr>
          <p:nvPr/>
        </p:nvPicPr>
        <p:blipFill rotWithShape="1">
          <a:blip r:embed="rId3">
            <a:extLst>
              <a:ext uri="{28A0092B-C50C-407E-A947-70E740481C1C}">
                <a14:useLocalDpi xmlns:a14="http://schemas.microsoft.com/office/drawing/2010/main" val="0"/>
              </a:ext>
            </a:extLst>
          </a:blip>
          <a:srcRect l="56803" t="64475" b="5324"/>
          <a:stretch/>
        </p:blipFill>
        <p:spPr>
          <a:xfrm>
            <a:off x="10667999" y="4912891"/>
            <a:ext cx="1138088" cy="1125447"/>
          </a:xfrm>
          <a:prstGeom prst="rect">
            <a:avLst/>
          </a:prstGeom>
        </p:spPr>
      </p:pic>
    </p:spTree>
    <p:extLst>
      <p:ext uri="{BB962C8B-B14F-4D97-AF65-F5344CB8AC3E}">
        <p14:creationId xmlns:p14="http://schemas.microsoft.com/office/powerpoint/2010/main" val="296317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DFD38F50-501C-D037-F400-A6A75A763415}"/>
              </a:ext>
            </a:extLst>
          </p:cNvPr>
          <p:cNvSpPr>
            <a:spLocks noGrp="1"/>
          </p:cNvSpPr>
          <p:nvPr>
            <p:ph type="body" sz="quarter" idx="4294967295"/>
          </p:nvPr>
        </p:nvSpPr>
        <p:spPr>
          <a:xfrm>
            <a:off x="653548" y="1835294"/>
            <a:ext cx="10236124" cy="3665541"/>
          </a:xfrm>
        </p:spPr>
        <p:txBody>
          <a:bodyPr>
            <a:normAutofit/>
          </a:bodyPr>
          <a:lstStyle/>
          <a:p>
            <a:pPr marL="0" indent="0">
              <a:buNone/>
            </a:pPr>
            <a:r>
              <a:rPr lang="en-GB" dirty="0">
                <a:effectLst/>
                <a:latin typeface="Calibri" panose="020F0502020204030204" pitchFamily="34" charset="0"/>
                <a:ea typeface="Arial" panose="020B0604020202020204" pitchFamily="34" charset="0"/>
                <a:cs typeface="Times New Roman" panose="02020603050405020304" pitchFamily="18" charset="0"/>
              </a:rPr>
              <a:t>To compare between arms:</a:t>
            </a:r>
            <a:r>
              <a:rPr lang="en-GB" dirty="0"/>
              <a:t> </a:t>
            </a:r>
          </a:p>
          <a:p>
            <a:r>
              <a:rPr lang="en-GB" b="1" dirty="0"/>
              <a:t>AET-specific HRQoL: </a:t>
            </a:r>
            <a:r>
              <a:rPr lang="en-GB" dirty="0"/>
              <a:t>Breast Cancer Trialist Prevention checklist (BCPT) </a:t>
            </a:r>
          </a:p>
          <a:p>
            <a:r>
              <a:rPr lang="en-GB" b="1" dirty="0"/>
              <a:t>Cost-effectiveness: </a:t>
            </a:r>
            <a:r>
              <a:rPr lang="en-GB" dirty="0"/>
              <a:t>Within trial cost per quality-adjusted life year (QALY); and EQ-5D</a:t>
            </a:r>
          </a:p>
        </p:txBody>
      </p:sp>
      <p:sp>
        <p:nvSpPr>
          <p:cNvPr id="5" name="Title 4">
            <a:extLst>
              <a:ext uri="{FF2B5EF4-FFF2-40B4-BE49-F238E27FC236}">
                <a16:creationId xmlns:a16="http://schemas.microsoft.com/office/drawing/2014/main" id="{1C8FF18C-7E6B-BD4D-B7EB-81F6892851E3}"/>
              </a:ext>
            </a:extLst>
          </p:cNvPr>
          <p:cNvSpPr>
            <a:spLocks noGrp="1"/>
          </p:cNvSpPr>
          <p:nvPr>
            <p:ph type="title" idx="4294967295"/>
          </p:nvPr>
        </p:nvSpPr>
        <p:spPr>
          <a:xfrm>
            <a:off x="593711" y="509731"/>
            <a:ext cx="8786813" cy="1325563"/>
          </a:xfrm>
        </p:spPr>
        <p:txBody>
          <a:bodyPr>
            <a:normAutofit/>
          </a:bodyPr>
          <a:lstStyle/>
          <a:p>
            <a:r>
              <a:rPr lang="en-GB" sz="4000" dirty="0">
                <a:solidFill>
                  <a:schemeClr val="accent3">
                    <a:lumMod val="50000"/>
                  </a:schemeClr>
                </a:solidFill>
                <a:latin typeface="+mn-lt"/>
              </a:rPr>
              <a:t>Secondary Outcomes</a:t>
            </a:r>
          </a:p>
        </p:txBody>
      </p:sp>
      <p:pic>
        <p:nvPicPr>
          <p:cNvPr id="8" name="Picture 3">
            <a:extLst>
              <a:ext uri="{FF2B5EF4-FFF2-40B4-BE49-F238E27FC236}">
                <a16:creationId xmlns:a16="http://schemas.microsoft.com/office/drawing/2014/main" id="{2FB951F6-AA7D-045F-8FC6-40BFBF2618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282" t="69612" r="54762" b="6950"/>
          <a:stretch>
            <a:fillRect/>
          </a:stretch>
        </p:blipFill>
        <p:spPr bwMode="auto">
          <a:xfrm>
            <a:off x="0" y="5773118"/>
            <a:ext cx="12195175" cy="108488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1035041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7E2BB44-0A22-E83A-D01D-25ECE6FF3D96}"/>
              </a:ext>
            </a:extLst>
          </p:cNvPr>
          <p:cNvPicPr>
            <a:picLocks noChangeAspect="1"/>
          </p:cNvPicPr>
          <p:nvPr/>
        </p:nvPicPr>
        <p:blipFill>
          <a:blip r:embed="rId2"/>
          <a:stretch>
            <a:fillRect/>
          </a:stretch>
        </p:blipFill>
        <p:spPr>
          <a:xfrm>
            <a:off x="0" y="867063"/>
            <a:ext cx="8169350" cy="5784415"/>
          </a:xfrm>
          <a:prstGeom prst="rect">
            <a:avLst/>
          </a:prstGeom>
        </p:spPr>
      </p:pic>
      <p:sp>
        <p:nvSpPr>
          <p:cNvPr id="7" name="Content Placeholder 6">
            <a:extLst>
              <a:ext uri="{FF2B5EF4-FFF2-40B4-BE49-F238E27FC236}">
                <a16:creationId xmlns:a16="http://schemas.microsoft.com/office/drawing/2014/main" id="{DFD38F50-501C-D037-F400-A6A75A763415}"/>
              </a:ext>
            </a:extLst>
          </p:cNvPr>
          <p:cNvSpPr>
            <a:spLocks noGrp="1"/>
          </p:cNvSpPr>
          <p:nvPr>
            <p:ph type="body" sz="quarter" idx="4294967295"/>
          </p:nvPr>
        </p:nvSpPr>
        <p:spPr>
          <a:xfrm>
            <a:off x="7444509" y="3676073"/>
            <a:ext cx="4480570" cy="2876466"/>
          </a:xfrm>
        </p:spPr>
        <p:txBody>
          <a:bodyPr vert="horz" lIns="91440" tIns="45720" rIns="91440" bIns="45720" rtlCol="0" anchor="t">
            <a:normAutofit/>
          </a:bodyPr>
          <a:lstStyle/>
          <a:p>
            <a:pPr>
              <a:lnSpc>
                <a:spcPct val="100000"/>
              </a:lnSpc>
            </a:pPr>
            <a:r>
              <a:rPr lang="en-GB" sz="2000" dirty="0"/>
              <a:t>Multi-centre, unblinded, pragmatic randomised controlled trial (RCT) of HT&amp;Me intervention + usual care Vs usual care alone </a:t>
            </a:r>
          </a:p>
          <a:p>
            <a:pPr>
              <a:lnSpc>
                <a:spcPct val="100000"/>
              </a:lnSpc>
            </a:pPr>
            <a:r>
              <a:rPr lang="en-GB" sz="2000" dirty="0"/>
              <a:t>Sample size of </a:t>
            </a:r>
            <a:r>
              <a:rPr lang="en-GB" sz="2000" b="1" dirty="0"/>
              <a:t>1460 patients across up to 80 NHS sites, </a:t>
            </a:r>
            <a:r>
              <a:rPr lang="en-GB" sz="2000" dirty="0"/>
              <a:t>recruited over a period of </a:t>
            </a:r>
            <a:r>
              <a:rPr lang="en-GB" sz="2000" b="1" dirty="0"/>
              <a:t>24 months, and</a:t>
            </a:r>
            <a:r>
              <a:rPr lang="en-GB" sz="2000" b="1" dirty="0">
                <a:solidFill>
                  <a:srgbClr val="FF0000"/>
                </a:solidFill>
              </a:rPr>
              <a:t> </a:t>
            </a:r>
            <a:r>
              <a:rPr lang="en-GB" sz="2000" b="1" dirty="0"/>
              <a:t>followed up for 18 months</a:t>
            </a:r>
            <a:endParaRPr lang="en-GB" sz="2000" b="1" dirty="0">
              <a:cs typeface="Calibri"/>
            </a:endParaRPr>
          </a:p>
          <a:p>
            <a:pPr>
              <a:lnSpc>
                <a:spcPct val="100000"/>
              </a:lnSpc>
            </a:pPr>
            <a:endParaRPr lang="en-GB" sz="2400" b="1" dirty="0"/>
          </a:p>
          <a:p>
            <a:endParaRPr lang="en-GB" dirty="0"/>
          </a:p>
        </p:txBody>
      </p:sp>
      <p:sp>
        <p:nvSpPr>
          <p:cNvPr id="5" name="Title 4">
            <a:extLst>
              <a:ext uri="{FF2B5EF4-FFF2-40B4-BE49-F238E27FC236}">
                <a16:creationId xmlns:a16="http://schemas.microsoft.com/office/drawing/2014/main" id="{1C8FF18C-7E6B-BD4D-B7EB-81F6892851E3}"/>
              </a:ext>
            </a:extLst>
          </p:cNvPr>
          <p:cNvSpPr>
            <a:spLocks noGrp="1"/>
          </p:cNvSpPr>
          <p:nvPr>
            <p:ph type="title" idx="4294967295"/>
          </p:nvPr>
        </p:nvSpPr>
        <p:spPr>
          <a:xfrm>
            <a:off x="4296037" y="372775"/>
            <a:ext cx="10515600" cy="1325562"/>
          </a:xfrm>
        </p:spPr>
        <p:txBody>
          <a:bodyPr>
            <a:normAutofit/>
          </a:bodyPr>
          <a:lstStyle/>
          <a:p>
            <a:r>
              <a:rPr lang="en-GB" sz="4000" dirty="0">
                <a:solidFill>
                  <a:schemeClr val="accent3">
                    <a:lumMod val="50000"/>
                  </a:schemeClr>
                </a:solidFill>
                <a:latin typeface="+mn-lt"/>
              </a:rPr>
              <a:t>Trial Design</a:t>
            </a:r>
          </a:p>
        </p:txBody>
      </p:sp>
    </p:spTree>
    <p:extLst>
      <p:ext uri="{BB962C8B-B14F-4D97-AF65-F5344CB8AC3E}">
        <p14:creationId xmlns:p14="http://schemas.microsoft.com/office/powerpoint/2010/main" val="1483889024"/>
      </p:ext>
    </p:extLst>
  </p:cSld>
  <p:clrMapOvr>
    <a:masterClrMapping/>
  </p:clrMapOvr>
</p:sld>
</file>

<file path=ppt/theme/theme1.xml><?xml version="1.0" encoding="utf-8"?>
<a:theme xmlns:a="http://schemas.openxmlformats.org/drawingml/2006/main" name="Theme1">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1" id="{D7059825-9D39-4A11-AD4E-F7506E1C994E}" vid="{CC761697-3B86-4943-BE19-D0628BE8B68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Theme2</Template>
  <TotalTime>2538</TotalTime>
  <Words>4172</Words>
  <Application>Microsoft Office PowerPoint</Application>
  <PresentationFormat>Widescreen</PresentationFormat>
  <Paragraphs>483</Paragraphs>
  <Slides>46</Slides>
  <Notes>38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46</vt:i4>
      </vt:variant>
    </vt:vector>
  </HeadingPairs>
  <TitlesOfParts>
    <vt:vector size="51" baseType="lpstr">
      <vt:lpstr>Arial</vt:lpstr>
      <vt:lpstr>Avenir Next Demi Bold</vt:lpstr>
      <vt:lpstr>Calibri</vt:lpstr>
      <vt:lpstr>Calibri Light</vt:lpstr>
      <vt:lpstr>Theme1</vt:lpstr>
      <vt:lpstr>PowerPoint Presentation</vt:lpstr>
      <vt:lpstr>SWEET Trial Infrastructure</vt:lpstr>
      <vt:lpstr>Agenda</vt:lpstr>
      <vt:lpstr>Terminology</vt:lpstr>
      <vt:lpstr>Meet the BCN Team</vt:lpstr>
      <vt:lpstr>Background and Rationale</vt:lpstr>
      <vt:lpstr>Aims &amp; Primary Outcomes</vt:lpstr>
      <vt:lpstr>Secondary Outcomes</vt:lpstr>
      <vt:lpstr>Trial Design</vt:lpstr>
      <vt:lpstr>Inclusion &amp; Exclusion Criteria</vt:lpstr>
      <vt:lpstr>Inclusion &amp; Exclusion Criteria</vt:lpstr>
      <vt:lpstr>Usual Care Alone</vt:lpstr>
      <vt:lpstr>Intervention- HT&amp;Me Support Package</vt:lpstr>
      <vt:lpstr>Intervention- HT&amp;Me Support Package</vt:lpstr>
      <vt:lpstr>Patient pathway</vt:lpstr>
      <vt:lpstr>Patient Pathway: Identify &amp; Approach</vt:lpstr>
      <vt:lpstr>Patient Pathway: Informed consent and registration</vt:lpstr>
      <vt:lpstr>Patient Pathway: Baseline</vt:lpstr>
      <vt:lpstr>Patient Pathway: Randomisation</vt:lpstr>
      <vt:lpstr>Patient Pathway: Post randomisation (Intervention)</vt:lpstr>
      <vt:lpstr>Patient Pathway: Consultation 1</vt:lpstr>
      <vt:lpstr>Patient Pathway: Consultation 2</vt:lpstr>
      <vt:lpstr>Follow Up</vt:lpstr>
      <vt:lpstr>Prescription Encashment Data*</vt:lpstr>
      <vt:lpstr>Promoting digital inclusion</vt:lpstr>
      <vt:lpstr>Hints &amp; Tips for recruitment</vt:lpstr>
      <vt:lpstr>Data Collection</vt:lpstr>
      <vt:lpstr>Schedule of Events:</vt:lpstr>
      <vt:lpstr>PowerPoint Presentation</vt:lpstr>
      <vt:lpstr>PowerPoint Presentation</vt:lpstr>
      <vt:lpstr>Patient Interviews</vt:lpstr>
      <vt:lpstr>Healthcare Professional Interviews</vt:lpstr>
      <vt:lpstr>Patient Withdrawal</vt:lpstr>
      <vt:lpstr>Lost to follow-up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Training requirements</vt:lpstr>
      <vt:lpstr>Investigator Responsibilities and GCP</vt:lpstr>
      <vt:lpstr>PowerPoint Presentation</vt:lpstr>
      <vt:lpstr>Site activation requirements:</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Longe, Alice</dc:creator>
  <cp:lastModifiedBy>Barrows, Raegan</cp:lastModifiedBy>
  <cp:revision>336</cp:revision>
  <dcterms:created xsi:type="dcterms:W3CDTF">2022-07-01T08:36:37Z</dcterms:created>
  <dcterms:modified xsi:type="dcterms:W3CDTF">2025-02-19T09:55:45Z</dcterms:modified>
</cp:coreProperties>
</file>