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99" r:id="rId4"/>
  </p:sldMasterIdLst>
  <p:notesMasterIdLst>
    <p:notesMasterId r:id="rId20"/>
  </p:notesMasterIdLst>
  <p:sldIdLst>
    <p:sldId id="320" r:id="rId5"/>
    <p:sldId id="442" r:id="rId6"/>
    <p:sldId id="443" r:id="rId7"/>
    <p:sldId id="444" r:id="rId8"/>
    <p:sldId id="445" r:id="rId9"/>
    <p:sldId id="446" r:id="rId10"/>
    <p:sldId id="447" r:id="rId11"/>
    <p:sldId id="448" r:id="rId12"/>
    <p:sldId id="449" r:id="rId13"/>
    <p:sldId id="450" r:id="rId14"/>
    <p:sldId id="451" r:id="rId15"/>
    <p:sldId id="452" r:id="rId16"/>
    <p:sldId id="453" r:id="rId17"/>
    <p:sldId id="454" r:id="rId18"/>
    <p:sldId id="45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55" autoAdjust="0"/>
    <p:restoredTop sz="94660"/>
  </p:normalViewPr>
  <p:slideViewPr>
    <p:cSldViewPr snapToGrid="0">
      <p:cViewPr varScale="1">
        <p:scale>
          <a:sx n="109" d="100"/>
          <a:sy n="109" d="100"/>
        </p:scale>
        <p:origin x="52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123"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ttle, Emily" userId="S::omsiad@live.warwick.ac.uk::9e0f845c-af67-42d2-beaf-5843c929db32" providerId="AD" clId="Web-{E9BBE3F7-560C-4CE4-B302-A348A8FF2C40}"/>
    <pc:docChg chg="modSld">
      <pc:chgData name="Little, Emily" userId="S::omsiad@live.warwick.ac.uk::9e0f845c-af67-42d2-beaf-5843c929db32" providerId="AD" clId="Web-{E9BBE3F7-560C-4CE4-B302-A348A8FF2C40}" dt="2019-04-29T08:12:31.395" v="1"/>
      <pc:docMkLst>
        <pc:docMk/>
      </pc:docMkLst>
      <pc:sldChg chg="addSp delSp modSp">
        <pc:chgData name="Little, Emily" userId="S::omsiad@live.warwick.ac.uk::9e0f845c-af67-42d2-beaf-5843c929db32" providerId="AD" clId="Web-{E9BBE3F7-560C-4CE4-B302-A348A8FF2C40}" dt="2019-04-29T08:12:31.395" v="1"/>
        <pc:sldMkLst>
          <pc:docMk/>
          <pc:sldMk cId="1122488606" sldId="318"/>
        </pc:sldMkLst>
        <pc:picChg chg="add del mod">
          <ac:chgData name="Little, Emily" userId="S::omsiad@live.warwick.ac.uk::9e0f845c-af67-42d2-beaf-5843c929db32" providerId="AD" clId="Web-{E9BBE3F7-560C-4CE4-B302-A348A8FF2C40}" dt="2019-04-29T08:12:31.395" v="1"/>
          <ac:picMkLst>
            <pc:docMk/>
            <pc:sldMk cId="1122488606" sldId="318"/>
            <ac:picMk id="2" creationId="{083C2AB7-DE84-4B33-A86C-EA5302757890}"/>
          </ac:picMkLst>
        </pc:picChg>
      </pc:sldChg>
    </pc:docChg>
  </pc:docChgLst>
  <pc:docChgLst>
    <pc:chgData name="Drew, Barbara" userId="S::dvseac@live.warwick.ac.uk::615805a4-d8e7-49a2-8c77-61ada72396a1" providerId="AD" clId="Web-{2CE8B936-A2AD-4E15-B662-B2C8F5F78F4A}"/>
    <pc:docChg chg="modSld">
      <pc:chgData name="Drew, Barbara" userId="S::dvseac@live.warwick.ac.uk::615805a4-d8e7-49a2-8c77-61ada72396a1" providerId="AD" clId="Web-{2CE8B936-A2AD-4E15-B662-B2C8F5F78F4A}" dt="2019-04-28T17:48:01.444" v="78" actId="20577"/>
      <pc:docMkLst>
        <pc:docMk/>
      </pc:docMkLst>
      <pc:sldChg chg="addSp modSp">
        <pc:chgData name="Drew, Barbara" userId="S::dvseac@live.warwick.ac.uk::615805a4-d8e7-49a2-8c77-61ada72396a1" providerId="AD" clId="Web-{2CE8B936-A2AD-4E15-B662-B2C8F5F78F4A}" dt="2019-04-28T17:48:01.444" v="78" actId="20577"/>
        <pc:sldMkLst>
          <pc:docMk/>
          <pc:sldMk cId="3134683373" sldId="328"/>
        </pc:sldMkLst>
        <pc:spChg chg="mod">
          <ac:chgData name="Drew, Barbara" userId="S::dvseac@live.warwick.ac.uk::615805a4-d8e7-49a2-8c77-61ada72396a1" providerId="AD" clId="Web-{2CE8B936-A2AD-4E15-B662-B2C8F5F78F4A}" dt="2019-04-28T17:48:01.444" v="78" actId="20577"/>
          <ac:spMkLst>
            <pc:docMk/>
            <pc:sldMk cId="3134683373" sldId="328"/>
            <ac:spMk id="7173" creationId="{00000000-0000-0000-0000-000000000000}"/>
          </ac:spMkLst>
        </pc:spChg>
        <pc:picChg chg="add">
          <ac:chgData name="Drew, Barbara" userId="S::dvseac@live.warwick.ac.uk::615805a4-d8e7-49a2-8c77-61ada72396a1" providerId="AD" clId="Web-{2CE8B936-A2AD-4E15-B662-B2C8F5F78F4A}" dt="2019-04-28T17:47:32.491" v="68"/>
          <ac:picMkLst>
            <pc:docMk/>
            <pc:sldMk cId="3134683373" sldId="328"/>
            <ac:picMk id="2" creationId="{1C5A55A4-0079-48E5-8323-ADB36E6E4E00}"/>
          </ac:picMkLst>
        </pc:picChg>
      </pc:sldChg>
      <pc:sldChg chg="addSp modSp">
        <pc:chgData name="Drew, Barbara" userId="S::dvseac@live.warwick.ac.uk::615805a4-d8e7-49a2-8c77-61ada72396a1" providerId="AD" clId="Web-{2CE8B936-A2AD-4E15-B662-B2C8F5F78F4A}" dt="2019-04-28T17:47:46.975" v="71" actId="20577"/>
        <pc:sldMkLst>
          <pc:docMk/>
          <pc:sldMk cId="3402806563" sldId="329"/>
        </pc:sldMkLst>
        <pc:spChg chg="mod">
          <ac:chgData name="Drew, Barbara" userId="S::dvseac@live.warwick.ac.uk::615805a4-d8e7-49a2-8c77-61ada72396a1" providerId="AD" clId="Web-{2CE8B936-A2AD-4E15-B662-B2C8F5F78F4A}" dt="2019-04-28T17:47:46.975" v="71" actId="20577"/>
          <ac:spMkLst>
            <pc:docMk/>
            <pc:sldMk cId="3402806563" sldId="329"/>
            <ac:spMk id="7173" creationId="{00000000-0000-0000-0000-000000000000}"/>
          </ac:spMkLst>
        </pc:spChg>
        <pc:picChg chg="add">
          <ac:chgData name="Drew, Barbara" userId="S::dvseac@live.warwick.ac.uk::615805a4-d8e7-49a2-8c77-61ada72396a1" providerId="AD" clId="Web-{2CE8B936-A2AD-4E15-B662-B2C8F5F78F4A}" dt="2019-04-28T17:47:36.022" v="69"/>
          <ac:picMkLst>
            <pc:docMk/>
            <pc:sldMk cId="3402806563" sldId="329"/>
            <ac:picMk id="2" creationId="{C89CED80-6EEC-4CC3-B8E5-5E59B7247426}"/>
          </ac:picMkLst>
        </pc:picChg>
      </pc:sldChg>
      <pc:sldChg chg="delSp">
        <pc:chgData name="Drew, Barbara" userId="S::dvseac@live.warwick.ac.uk::615805a4-d8e7-49a2-8c77-61ada72396a1" providerId="AD" clId="Web-{2CE8B936-A2AD-4E15-B662-B2C8F5F78F4A}" dt="2019-04-28T17:37:30.780" v="0"/>
        <pc:sldMkLst>
          <pc:docMk/>
          <pc:sldMk cId="3574914963" sldId="416"/>
        </pc:sldMkLst>
        <pc:spChg chg="del">
          <ac:chgData name="Drew, Barbara" userId="S::dvseac@live.warwick.ac.uk::615805a4-d8e7-49a2-8c77-61ada72396a1" providerId="AD" clId="Web-{2CE8B936-A2AD-4E15-B662-B2C8F5F78F4A}" dt="2019-04-28T17:37:30.780" v="0"/>
          <ac:spMkLst>
            <pc:docMk/>
            <pc:sldMk cId="3574914963" sldId="416"/>
            <ac:spMk id="2" creationId="{00000000-0000-0000-0000-000000000000}"/>
          </ac:spMkLst>
        </pc:spChg>
      </pc:sldChg>
      <pc:sldChg chg="modSp">
        <pc:chgData name="Drew, Barbara" userId="S::dvseac@live.warwick.ac.uk::615805a4-d8e7-49a2-8c77-61ada72396a1" providerId="AD" clId="Web-{2CE8B936-A2AD-4E15-B662-B2C8F5F78F4A}" dt="2019-04-28T17:43:12.150" v="3" actId="20577"/>
        <pc:sldMkLst>
          <pc:docMk/>
          <pc:sldMk cId="2377488806" sldId="435"/>
        </pc:sldMkLst>
        <pc:spChg chg="mod">
          <ac:chgData name="Drew, Barbara" userId="S::dvseac@live.warwick.ac.uk::615805a4-d8e7-49a2-8c77-61ada72396a1" providerId="AD" clId="Web-{2CE8B936-A2AD-4E15-B662-B2C8F5F78F4A}" dt="2019-04-28T17:43:12.150" v="3" actId="20577"/>
          <ac:spMkLst>
            <pc:docMk/>
            <pc:sldMk cId="2377488806" sldId="435"/>
            <ac:spMk id="7171" creationId="{00000000-0000-0000-0000-000000000000}"/>
          </ac:spMkLst>
        </pc:spChg>
      </pc:sldChg>
      <pc:sldChg chg="addSp modSp">
        <pc:chgData name="Drew, Barbara" userId="S::dvseac@live.warwick.ac.uk::615805a4-d8e7-49a2-8c77-61ada72396a1" providerId="AD" clId="Web-{2CE8B936-A2AD-4E15-B662-B2C8F5F78F4A}" dt="2019-04-28T17:45:59.039" v="58" actId="20577"/>
        <pc:sldMkLst>
          <pc:docMk/>
          <pc:sldMk cId="2065046161" sldId="439"/>
        </pc:sldMkLst>
        <pc:spChg chg="mod">
          <ac:chgData name="Drew, Barbara" userId="S::dvseac@live.warwick.ac.uk::615805a4-d8e7-49a2-8c77-61ada72396a1" providerId="AD" clId="Web-{2CE8B936-A2AD-4E15-B662-B2C8F5F78F4A}" dt="2019-04-28T17:45:59.039" v="58" actId="20577"/>
          <ac:spMkLst>
            <pc:docMk/>
            <pc:sldMk cId="2065046161" sldId="439"/>
            <ac:spMk id="2" creationId="{00000000-0000-0000-0000-000000000000}"/>
          </ac:spMkLst>
        </pc:spChg>
        <pc:picChg chg="add">
          <ac:chgData name="Drew, Barbara" userId="S::dvseac@live.warwick.ac.uk::615805a4-d8e7-49a2-8c77-61ada72396a1" providerId="AD" clId="Web-{2CE8B936-A2AD-4E15-B662-B2C8F5F78F4A}" dt="2019-04-28T17:44:38.227" v="10"/>
          <ac:picMkLst>
            <pc:docMk/>
            <pc:sldMk cId="2065046161" sldId="439"/>
            <ac:picMk id="4" creationId="{18012D4C-2BED-49F4-BF21-915984C22591}"/>
          </ac:picMkLst>
        </pc:picChg>
      </pc:sldChg>
      <pc:sldChg chg="addSp modSp">
        <pc:chgData name="Drew, Barbara" userId="S::dvseac@live.warwick.ac.uk::615805a4-d8e7-49a2-8c77-61ada72396a1" providerId="AD" clId="Web-{2CE8B936-A2AD-4E15-B662-B2C8F5F78F4A}" dt="2019-04-28T17:47:26.944" v="67" actId="1076"/>
        <pc:sldMkLst>
          <pc:docMk/>
          <pc:sldMk cId="526944485" sldId="440"/>
        </pc:sldMkLst>
        <pc:spChg chg="mod">
          <ac:chgData name="Drew, Barbara" userId="S::dvseac@live.warwick.ac.uk::615805a4-d8e7-49a2-8c77-61ada72396a1" providerId="AD" clId="Web-{2CE8B936-A2AD-4E15-B662-B2C8F5F78F4A}" dt="2019-04-28T17:47:26.944" v="67" actId="1076"/>
          <ac:spMkLst>
            <pc:docMk/>
            <pc:sldMk cId="526944485" sldId="440"/>
            <ac:spMk id="2" creationId="{00000000-0000-0000-0000-000000000000}"/>
          </ac:spMkLst>
        </pc:spChg>
        <pc:picChg chg="add">
          <ac:chgData name="Drew, Barbara" userId="S::dvseac@live.warwick.ac.uk::615805a4-d8e7-49a2-8c77-61ada72396a1" providerId="AD" clId="Web-{2CE8B936-A2AD-4E15-B662-B2C8F5F78F4A}" dt="2019-04-28T17:44:31.712" v="9"/>
          <ac:picMkLst>
            <pc:docMk/>
            <pc:sldMk cId="526944485" sldId="440"/>
            <ac:picMk id="4" creationId="{AF2CE42B-6457-46F4-ABA2-8DF282350148}"/>
          </ac:picMkLst>
        </pc:picChg>
      </pc:sldChg>
      <pc:sldChg chg="addSp modSp">
        <pc:chgData name="Drew, Barbara" userId="S::dvseac@live.warwick.ac.uk::615805a4-d8e7-49a2-8c77-61ada72396a1" providerId="AD" clId="Web-{2CE8B936-A2AD-4E15-B662-B2C8F5F78F4A}" dt="2019-04-28T17:44:23.259" v="8" actId="1076"/>
        <pc:sldMkLst>
          <pc:docMk/>
          <pc:sldMk cId="3136062436" sldId="441"/>
        </pc:sldMkLst>
        <pc:spChg chg="mod">
          <ac:chgData name="Drew, Barbara" userId="S::dvseac@live.warwick.ac.uk::615805a4-d8e7-49a2-8c77-61ada72396a1" providerId="AD" clId="Web-{2CE8B936-A2AD-4E15-B662-B2C8F5F78F4A}" dt="2019-04-28T17:44:05.337" v="6" actId="1076"/>
          <ac:spMkLst>
            <pc:docMk/>
            <pc:sldMk cId="3136062436" sldId="441"/>
            <ac:spMk id="2" creationId="{00000000-0000-0000-0000-000000000000}"/>
          </ac:spMkLst>
        </pc:spChg>
        <pc:picChg chg="add mod">
          <ac:chgData name="Drew, Barbara" userId="S::dvseac@live.warwick.ac.uk::615805a4-d8e7-49a2-8c77-61ada72396a1" providerId="AD" clId="Web-{2CE8B936-A2AD-4E15-B662-B2C8F5F78F4A}" dt="2019-04-28T17:44:23.259" v="8" actId="1076"/>
          <ac:picMkLst>
            <pc:docMk/>
            <pc:sldMk cId="3136062436" sldId="441"/>
            <ac:picMk id="3" creationId="{200CD1DC-36F8-4433-8D19-B2230646DC18}"/>
          </ac:picMkLst>
        </pc:picChg>
      </pc:sldChg>
    </pc:docChg>
  </pc:docChgLst>
  <pc:docChgLst>
    <pc:chgData name="Little, Emily" userId="S::omsiad@live.warwick.ac.uk::9e0f845c-af67-42d2-beaf-5843c929db32" providerId="AD" clId="Web-{11C958D6-C783-4182-A809-810C5FD4FC48}"/>
    <pc:docChg chg="modSld">
      <pc:chgData name="Little, Emily" userId="S::omsiad@live.warwick.ac.uk::9e0f845c-af67-42d2-beaf-5843c929db32" providerId="AD" clId="Web-{11C958D6-C783-4182-A809-810C5FD4FC48}" dt="2019-04-29T08:07:58.756" v="1"/>
      <pc:docMkLst>
        <pc:docMk/>
      </pc:docMkLst>
      <pc:sldChg chg="addSp delSp modSp">
        <pc:chgData name="Little, Emily" userId="S::omsiad@live.warwick.ac.uk::9e0f845c-af67-42d2-beaf-5843c929db32" providerId="AD" clId="Web-{11C958D6-C783-4182-A809-810C5FD4FC48}" dt="2019-04-29T08:07:58.756" v="1"/>
        <pc:sldMkLst>
          <pc:docMk/>
          <pc:sldMk cId="2963780505" sldId="458"/>
        </pc:sldMkLst>
        <pc:picChg chg="add del mod">
          <ac:chgData name="Little, Emily" userId="S::omsiad@live.warwick.ac.uk::9e0f845c-af67-42d2-beaf-5843c929db32" providerId="AD" clId="Web-{11C958D6-C783-4182-A809-810C5FD4FC48}" dt="2019-04-29T08:07:58.756" v="1"/>
          <ac:picMkLst>
            <pc:docMk/>
            <pc:sldMk cId="2963780505" sldId="458"/>
            <ac:picMk id="3" creationId="{2722B725-3E79-4F73-BDD9-2431BFF64CEE}"/>
          </ac:picMkLst>
        </pc:picChg>
      </pc:sldChg>
    </pc:docChg>
  </pc:docChgLst>
  <pc:docChgLst>
    <pc:chgData name="Little, Emily" userId="S::omsiad@live.warwick.ac.uk::9e0f845c-af67-42d2-beaf-5843c929db32" providerId="AD" clId="Web-{B2EC7D89-BF2C-447F-9D2B-F0FCC9D73DA9}"/>
    <pc:docChg chg="addSld delSld modSld">
      <pc:chgData name="Little, Emily" userId="S::omsiad@live.warwick.ac.uk::9e0f845c-af67-42d2-beaf-5843c929db32" providerId="AD" clId="Web-{B2EC7D89-BF2C-447F-9D2B-F0FCC9D73DA9}" dt="2019-04-29T08:03:06.994" v="113"/>
      <pc:docMkLst>
        <pc:docMk/>
      </pc:docMkLst>
      <pc:sldChg chg="modSp">
        <pc:chgData name="Little, Emily" userId="S::omsiad@live.warwick.ac.uk::9e0f845c-af67-42d2-beaf-5843c929db32" providerId="AD" clId="Web-{B2EC7D89-BF2C-447F-9D2B-F0FCC9D73DA9}" dt="2019-04-29T07:29:33.317" v="5" actId="1076"/>
        <pc:sldMkLst>
          <pc:docMk/>
          <pc:sldMk cId="2781177916" sldId="316"/>
        </pc:sldMkLst>
        <pc:spChg chg="mod">
          <ac:chgData name="Little, Emily" userId="S::omsiad@live.warwick.ac.uk::9e0f845c-af67-42d2-beaf-5843c929db32" providerId="AD" clId="Web-{B2EC7D89-BF2C-447F-9D2B-F0FCC9D73DA9}" dt="2019-04-29T07:29:00.989" v="4" actId="1076"/>
          <ac:spMkLst>
            <pc:docMk/>
            <pc:sldMk cId="2781177916" sldId="316"/>
            <ac:spMk id="7170" creationId="{00000000-0000-0000-0000-000000000000}"/>
          </ac:spMkLst>
        </pc:spChg>
        <pc:picChg chg="mod">
          <ac:chgData name="Little, Emily" userId="S::omsiad@live.warwick.ac.uk::9e0f845c-af67-42d2-beaf-5843c929db32" providerId="AD" clId="Web-{B2EC7D89-BF2C-447F-9D2B-F0FCC9D73DA9}" dt="2019-04-29T07:29:33.317" v="5" actId="1076"/>
          <ac:picMkLst>
            <pc:docMk/>
            <pc:sldMk cId="2781177916" sldId="316"/>
            <ac:picMk id="7172" creationId="{00000000-0000-0000-0000-000000000000}"/>
          </ac:picMkLst>
        </pc:picChg>
      </pc:sldChg>
      <pc:sldChg chg="addSp delSp modSp">
        <pc:chgData name="Little, Emily" userId="S::omsiad@live.warwick.ac.uk::9e0f845c-af67-42d2-beaf-5843c929db32" providerId="AD" clId="Web-{B2EC7D89-BF2C-447F-9D2B-F0FCC9D73DA9}" dt="2019-04-29T08:01:36.199" v="111"/>
        <pc:sldMkLst>
          <pc:docMk/>
          <pc:sldMk cId="2338845140" sldId="325"/>
        </pc:sldMkLst>
        <pc:picChg chg="add del mod">
          <ac:chgData name="Little, Emily" userId="S::omsiad@live.warwick.ac.uk::9e0f845c-af67-42d2-beaf-5843c929db32" providerId="AD" clId="Web-{B2EC7D89-BF2C-447F-9D2B-F0FCC9D73DA9}" dt="2019-04-29T08:01:36.199" v="111"/>
          <ac:picMkLst>
            <pc:docMk/>
            <pc:sldMk cId="2338845140" sldId="325"/>
            <ac:picMk id="3" creationId="{DD5D1B42-5EAE-4501-B2CB-83F17BC5FA37}"/>
          </ac:picMkLst>
        </pc:picChg>
      </pc:sldChg>
      <pc:sldChg chg="modSp">
        <pc:chgData name="Little, Emily" userId="S::omsiad@live.warwick.ac.uk::9e0f845c-af67-42d2-beaf-5843c929db32" providerId="AD" clId="Web-{B2EC7D89-BF2C-447F-9D2B-F0FCC9D73DA9}" dt="2019-04-29T07:38:55.997" v="16" actId="20577"/>
        <pc:sldMkLst>
          <pc:docMk/>
          <pc:sldMk cId="118050864" sldId="412"/>
        </pc:sldMkLst>
        <pc:spChg chg="mod">
          <ac:chgData name="Little, Emily" userId="S::omsiad@live.warwick.ac.uk::9e0f845c-af67-42d2-beaf-5843c929db32" providerId="AD" clId="Web-{B2EC7D89-BF2C-447F-9D2B-F0FCC9D73DA9}" dt="2019-04-29T07:38:55.997" v="16" actId="20577"/>
          <ac:spMkLst>
            <pc:docMk/>
            <pc:sldMk cId="118050864" sldId="412"/>
            <ac:spMk id="2" creationId="{00000000-0000-0000-0000-000000000000}"/>
          </ac:spMkLst>
        </pc:spChg>
      </pc:sldChg>
      <pc:sldChg chg="del">
        <pc:chgData name="Little, Emily" userId="S::omsiad@live.warwick.ac.uk::9e0f845c-af67-42d2-beaf-5843c929db32" providerId="AD" clId="Web-{B2EC7D89-BF2C-447F-9D2B-F0FCC9D73DA9}" dt="2019-04-29T07:27:21.381" v="0"/>
        <pc:sldMkLst>
          <pc:docMk/>
          <pc:sldMk cId="661512358" sldId="431"/>
        </pc:sldMkLst>
      </pc:sldChg>
      <pc:sldChg chg="del">
        <pc:chgData name="Little, Emily" userId="S::omsiad@live.warwick.ac.uk::9e0f845c-af67-42d2-beaf-5843c929db32" providerId="AD" clId="Web-{B2EC7D89-BF2C-447F-9D2B-F0FCC9D73DA9}" dt="2019-04-29T07:27:31.131" v="1"/>
        <pc:sldMkLst>
          <pc:docMk/>
          <pc:sldMk cId="2522242685" sldId="432"/>
        </pc:sldMkLst>
      </pc:sldChg>
      <pc:sldChg chg="del">
        <pc:chgData name="Little, Emily" userId="S::omsiad@live.warwick.ac.uk::9e0f845c-af67-42d2-beaf-5843c929db32" providerId="AD" clId="Web-{B2EC7D89-BF2C-447F-9D2B-F0FCC9D73DA9}" dt="2019-04-29T07:27:33.834" v="2"/>
        <pc:sldMkLst>
          <pc:docMk/>
          <pc:sldMk cId="2197806067" sldId="433"/>
        </pc:sldMkLst>
      </pc:sldChg>
      <pc:sldChg chg="del">
        <pc:chgData name="Little, Emily" userId="S::omsiad@live.warwick.ac.uk::9e0f845c-af67-42d2-beaf-5843c929db32" providerId="AD" clId="Web-{B2EC7D89-BF2C-447F-9D2B-F0FCC9D73DA9}" dt="2019-04-29T07:27:36.599" v="3"/>
        <pc:sldMkLst>
          <pc:docMk/>
          <pc:sldMk cId="2950026378" sldId="434"/>
        </pc:sldMkLst>
      </pc:sldChg>
      <pc:sldChg chg="modSp new">
        <pc:chgData name="Little, Emily" userId="S::omsiad@live.warwick.ac.uk::9e0f845c-af67-42d2-beaf-5843c929db32" providerId="AD" clId="Web-{B2EC7D89-BF2C-447F-9D2B-F0FCC9D73DA9}" dt="2019-04-29T07:46:43.804" v="107" actId="20577"/>
        <pc:sldMkLst>
          <pc:docMk/>
          <pc:sldMk cId="2176323190" sldId="456"/>
        </pc:sldMkLst>
        <pc:spChg chg="mod">
          <ac:chgData name="Little, Emily" userId="S::omsiad@live.warwick.ac.uk::9e0f845c-af67-42d2-beaf-5843c929db32" providerId="AD" clId="Web-{B2EC7D89-BF2C-447F-9D2B-F0FCC9D73DA9}" dt="2019-04-29T07:46:43.804" v="107" actId="20577"/>
          <ac:spMkLst>
            <pc:docMk/>
            <pc:sldMk cId="2176323190" sldId="456"/>
            <ac:spMk id="2" creationId="{1ED2C3A8-934E-4126-A8DF-CC53C8F79451}"/>
          </ac:spMkLst>
        </pc:spChg>
      </pc:sldChg>
      <pc:sldChg chg="new">
        <pc:chgData name="Little, Emily" userId="S::omsiad@live.warwick.ac.uk::9e0f845c-af67-42d2-beaf-5843c929db32" providerId="AD" clId="Web-{B2EC7D89-BF2C-447F-9D2B-F0FCC9D73DA9}" dt="2019-04-29T07:49:22.552" v="108"/>
        <pc:sldMkLst>
          <pc:docMk/>
          <pc:sldMk cId="586001232" sldId="457"/>
        </pc:sldMkLst>
      </pc:sldChg>
      <pc:sldChg chg="addSp delSp modSp new">
        <pc:chgData name="Little, Emily" userId="S::omsiad@live.warwick.ac.uk::9e0f845c-af67-42d2-beaf-5843c929db32" providerId="AD" clId="Web-{B2EC7D89-BF2C-447F-9D2B-F0FCC9D73DA9}" dt="2019-04-29T08:03:06.994" v="113"/>
        <pc:sldMkLst>
          <pc:docMk/>
          <pc:sldMk cId="2963780505" sldId="458"/>
        </pc:sldMkLst>
        <pc:picChg chg="add del mod">
          <ac:chgData name="Little, Emily" userId="S::omsiad@live.warwick.ac.uk::9e0f845c-af67-42d2-beaf-5843c929db32" providerId="AD" clId="Web-{B2EC7D89-BF2C-447F-9D2B-F0FCC9D73DA9}" dt="2019-04-29T08:03:06.994" v="113"/>
          <ac:picMkLst>
            <pc:docMk/>
            <pc:sldMk cId="2963780505" sldId="458"/>
            <ac:picMk id="3" creationId="{D9F4D7FA-8FC9-4C22-AC90-3E40432A89F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44F0DB-B540-491A-8DDA-D9B8459E66AC}" type="datetimeFigureOut">
              <a:rPr lang="en-GB" smtClean="0"/>
              <a:t>31/07/2019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445EF8-31F3-44DA-8181-81ED33E545B6}" type="slidenum">
              <a:rPr lang="en-GB" smtClean="0"/>
              <a:t>‹#›</a:t>
            </a:fld>
            <a:endParaRPr lang="en-GB"/>
          </a:p>
        </p:txBody>
      </p:sp>
    </p:spTree>
    <p:extLst>
      <p:ext uri="{BB962C8B-B14F-4D97-AF65-F5344CB8AC3E}">
        <p14:creationId xmlns:p14="http://schemas.microsoft.com/office/powerpoint/2010/main" val="2700145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2</a:t>
            </a:fld>
            <a:endParaRPr lang="de-DE" altLang="de-DE"/>
          </a:p>
        </p:txBody>
      </p:sp>
    </p:spTree>
    <p:extLst>
      <p:ext uri="{BB962C8B-B14F-4D97-AF65-F5344CB8AC3E}">
        <p14:creationId xmlns:p14="http://schemas.microsoft.com/office/powerpoint/2010/main" val="34037088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11</a:t>
            </a:fld>
            <a:endParaRPr lang="de-DE" altLang="de-DE"/>
          </a:p>
        </p:txBody>
      </p:sp>
    </p:spTree>
    <p:extLst>
      <p:ext uri="{BB962C8B-B14F-4D97-AF65-F5344CB8AC3E}">
        <p14:creationId xmlns:p14="http://schemas.microsoft.com/office/powerpoint/2010/main" val="3438707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ＭＳ Ｐゴシック" charset="-128"/>
                <a:cs typeface="ＭＳ Ｐゴシック" charset="-128"/>
              </a:rPr>
              <a:t>This table shows the support programmes available when YP are discharged from CAMHS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ＭＳ Ｐゴシック" charset="-128"/>
                <a:cs typeface="ＭＳ Ｐゴシック" charset="-128"/>
              </a:rPr>
              <a:t>Country variability in the provision of transition programmes mirrors the heterogeneity already observed in the configuration of CAMHS across Europe [21], and suggests that differing sociocultural and political beliefs have influenced the development of services in each county, together with national income, as limiting factor in general</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1" kern="1200">
                <a:solidFill>
                  <a:schemeClr val="tx1"/>
                </a:solidFill>
                <a:effectLst/>
                <a:latin typeface="+mn-lt"/>
                <a:ea typeface="ＭＳ Ｐゴシック" charset="-128"/>
                <a:cs typeface="ＭＳ Ｐゴシック" charset="-128"/>
              </a:rPr>
              <a:t>Almost</a:t>
            </a:r>
            <a:r>
              <a:rPr lang="en-GB" sz="1200" b="1" kern="1200" baseline="0">
                <a:solidFill>
                  <a:schemeClr val="tx1"/>
                </a:solidFill>
                <a:effectLst/>
                <a:latin typeface="+mn-lt"/>
                <a:ea typeface="ＭＳ Ｐゴシック" charset="-128"/>
                <a:cs typeface="ＭＳ Ｐゴシック" charset="-128"/>
              </a:rPr>
              <a:t> half of interviewed countries indicated no transition support services available </a:t>
            </a:r>
            <a:endParaRPr lang="en-GB" sz="1200" kern="1200">
              <a:solidFill>
                <a:schemeClr val="tx1"/>
              </a:solidFill>
              <a:effectLst/>
              <a:latin typeface="+mn-lt"/>
              <a:ea typeface="ＭＳ Ｐゴシック" charset="-128"/>
              <a:cs typeface="ＭＳ Ｐゴシック" charset="-128"/>
            </a:endParaRPr>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12</a:t>
            </a:fld>
            <a:endParaRPr lang="de-DE" altLang="de-DE"/>
          </a:p>
        </p:txBody>
      </p:sp>
    </p:spTree>
    <p:extLst>
      <p:ext uri="{BB962C8B-B14F-4D97-AF65-F5344CB8AC3E}">
        <p14:creationId xmlns:p14="http://schemas.microsoft.com/office/powerpoint/2010/main" val="1853770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7500" lnSpcReduction="20000"/>
          </a:bodyPr>
          <a:lstStyle/>
          <a:p>
            <a:r>
              <a:rPr lang="en-US" sz="1200" kern="1200">
                <a:solidFill>
                  <a:schemeClr val="tx1"/>
                </a:solidFill>
                <a:effectLst/>
                <a:latin typeface="+mn-lt"/>
                <a:ea typeface="ＭＳ Ｐゴシック" charset="-128"/>
                <a:cs typeface="ＭＳ Ｐゴシック" charset="-128"/>
              </a:rPr>
              <a:t>1) Resource distribution does not match epidemiological prevalence estimates of child and adolescent mental disorders. </a:t>
            </a:r>
          </a:p>
          <a:p>
            <a:r>
              <a:rPr lang="en-US" sz="1200" kern="1200">
                <a:solidFill>
                  <a:schemeClr val="tx1"/>
                </a:solidFill>
                <a:effectLst/>
                <a:latin typeface="+mn-lt"/>
                <a:ea typeface="ＭＳ Ｐゴシック" charset="-128"/>
                <a:cs typeface="ＭＳ Ｐゴシック" charset="-128"/>
              </a:rPr>
              <a:t>Such differences are likely to be dependent on policy issues, distribution of financial resources, social, cultural and ethical attitudes, and the general architecture of mental health care in each country. For instance, the very low number of inpatient beds for children and adolescents in Italy reflects the very small number of psychiatric beds in general,</a:t>
            </a:r>
            <a:r>
              <a:rPr lang="en-US" sz="1200" kern="1200" baseline="30000">
                <a:solidFill>
                  <a:schemeClr val="tx1"/>
                </a:solidFill>
                <a:effectLst/>
                <a:latin typeface="+mn-lt"/>
                <a:ea typeface="ＭＳ Ｐゴシック" charset="-128"/>
                <a:cs typeface="ＭＳ Ｐゴシック" charset="-128"/>
              </a:rPr>
              <a:t> 20,21</a:t>
            </a:r>
            <a:r>
              <a:rPr lang="en-US" sz="1200" kern="1200">
                <a:solidFill>
                  <a:schemeClr val="tx1"/>
                </a:solidFill>
                <a:effectLst/>
                <a:latin typeface="+mn-lt"/>
                <a:ea typeface="ＭＳ Ｐゴシック" charset="-128"/>
                <a:cs typeface="ＭＳ Ｐゴシック" charset="-128"/>
              </a:rPr>
              <a:t> after the law leading to the closure of all mental hospitals and to a radical decrease in the provision of inpatient and residential care. Other countries, such as Germany, have a high number of inpatient beds across all types of psychiatric care (child and adolescent, adult, psychogeriatric, forensic).</a:t>
            </a:r>
            <a:r>
              <a:rPr lang="en-US" sz="1200" kern="1200" baseline="30000">
                <a:solidFill>
                  <a:schemeClr val="tx1"/>
                </a:solidFill>
                <a:effectLst/>
                <a:latin typeface="+mn-lt"/>
                <a:ea typeface="ＭＳ Ｐゴシック" charset="-128"/>
                <a:cs typeface="ＭＳ Ｐゴシック" charset="-128"/>
              </a:rPr>
              <a:t>22 </a:t>
            </a:r>
            <a:r>
              <a:rPr lang="en-US" sz="1200" kern="1200">
                <a:solidFill>
                  <a:schemeClr val="tx1"/>
                </a:solidFill>
                <a:effectLst/>
                <a:latin typeface="+mn-lt"/>
                <a:ea typeface="ＭＳ Ｐゴシック" charset="-128"/>
                <a:cs typeface="ＭＳ Ｐゴシック" charset="-128"/>
              </a:rPr>
              <a:t>Some countries have other services such as intensive home treatment teams, psychotherapeutic facilities, or Flexible Assertive Community Teams,</a:t>
            </a:r>
            <a:r>
              <a:rPr lang="en-US" sz="1200" kern="1200" baseline="30000">
                <a:solidFill>
                  <a:schemeClr val="tx1"/>
                </a:solidFill>
                <a:effectLst/>
                <a:latin typeface="+mn-lt"/>
                <a:ea typeface="ＭＳ Ｐゴシック" charset="-128"/>
                <a:cs typeface="ＭＳ Ｐゴシック" charset="-128"/>
              </a:rPr>
              <a:t>23 </a:t>
            </a:r>
            <a:r>
              <a:rPr lang="en-US" sz="1200" kern="1200">
                <a:solidFill>
                  <a:schemeClr val="tx1"/>
                </a:solidFill>
                <a:effectLst/>
                <a:latin typeface="+mn-lt"/>
                <a:ea typeface="ＭＳ Ｐゴシック" charset="-128"/>
                <a:cs typeface="ＭＳ Ｐゴシック" charset="-128"/>
              </a:rPr>
              <a:t>delivering almost comparable care in an outreach fashion. </a:t>
            </a:r>
          </a:p>
          <a:p>
            <a:endParaRPr lang="en-US"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2)</a:t>
            </a:r>
            <a:r>
              <a:rPr lang="en-US" sz="1200" kern="1200" baseline="0">
                <a:solidFill>
                  <a:schemeClr val="tx1"/>
                </a:solidFill>
                <a:effectLst/>
                <a:latin typeface="+mn-lt"/>
                <a:ea typeface="ＭＳ Ｐゴシック" charset="-128"/>
                <a:cs typeface="ＭＳ Ｐゴシック" charset="-128"/>
              </a:rPr>
              <a:t> </a:t>
            </a:r>
            <a:r>
              <a:rPr lang="en-US" sz="1200" kern="1200">
                <a:solidFill>
                  <a:schemeClr val="tx1"/>
                </a:solidFill>
                <a:effectLst/>
                <a:latin typeface="+mn-lt"/>
                <a:ea typeface="ＭＳ Ｐゴシック" charset="-128"/>
                <a:cs typeface="ＭＳ Ｐゴシック" charset="-128"/>
              </a:rPr>
              <a:t>The need to use private resources (private insurance or paid directly by patient/family) to obtain access to mental healthcare may have, in our opinion, important societal implications for at least two reasons. First, having to pay for care may affect the socioeconomic wellbeing of patients’ families, by reducing their expenditure capacity on other essential goods and services. Secondly, accessing care only through private, and costly, pathways, may discourage families from seeking clinical support as soon as their child may need it, thereby removing any opportunities for early intervention. Families play an important role in the continuity of young patients’ healthcare. Governments should therefore consider how they might further support families and minimize any burden on them since this may result in better care for young patients, with a consequent saving on the public purse. </a:t>
            </a:r>
            <a:endParaRPr lang="it-IT" sz="1200" kern="1200">
              <a:solidFill>
                <a:schemeClr val="tx1"/>
              </a:solidFill>
              <a:effectLst/>
              <a:latin typeface="+mn-lt"/>
              <a:ea typeface="ＭＳ Ｐゴシック" charset="-128"/>
              <a:cs typeface="ＭＳ Ｐゴシック" charset="-128"/>
            </a:endParaRPr>
          </a:p>
          <a:p>
            <a:endParaRPr lang="en-US" sz="1200" kern="1200">
              <a:solidFill>
                <a:schemeClr val="tx1"/>
              </a:solidFill>
              <a:effectLst/>
              <a:latin typeface="+mn-lt"/>
              <a:ea typeface="ＭＳ Ｐゴシック" charset="-128"/>
              <a:cs typeface="ＭＳ Ｐゴシック" charset="-128"/>
            </a:endParaRPr>
          </a:p>
          <a:p>
            <a:r>
              <a:rPr lang="en-US" sz="1200" kern="1200">
                <a:solidFill>
                  <a:schemeClr val="tx1"/>
                </a:solidFill>
                <a:effectLst/>
                <a:latin typeface="+mn-lt"/>
                <a:ea typeface="ＭＳ Ｐゴシック" charset="-128"/>
                <a:cs typeface="ＭＳ Ｐゴシック" charset="-128"/>
              </a:rPr>
              <a:t>3) The percentage of  young people under the age of majority assisted by CAMHS varies substantially between different countries, without being justified neither by CAMHS availability, nor by differences in transition age</a:t>
            </a:r>
          </a:p>
          <a:p>
            <a:endParaRPr lang="en-US" sz="1200" kern="1200">
              <a:solidFill>
                <a:schemeClr val="tx1"/>
              </a:solidFill>
              <a:effectLst/>
              <a:latin typeface="+mn-lt"/>
              <a:ea typeface="ＭＳ Ｐゴシック" charset="-128"/>
              <a:cs typeface="ＭＳ Ｐゴシック" charset="-128"/>
            </a:endParaRPr>
          </a:p>
          <a:p>
            <a:r>
              <a:rPr lang="en-US" sz="1200" kern="1200">
                <a:solidFill>
                  <a:schemeClr val="tx1"/>
                </a:solidFill>
                <a:effectLst/>
                <a:latin typeface="+mn-lt"/>
                <a:ea typeface="ＭＳ Ｐゴシック" charset="-128"/>
                <a:cs typeface="ＭＳ Ｐゴシック" charset="-128"/>
              </a:rPr>
              <a:t>Despite the overall (86%) mandatory requirement of periodic CAMHS activity reports, data on service activities were available only from 19/28 countries, furtherly reduced to 13/28 for diagnostic group information, with neurodevelopmental disorders indicated as most frequent</a:t>
            </a:r>
          </a:p>
          <a:p>
            <a:endParaRPr lang="en-US" sz="1200" kern="1200">
              <a:solidFill>
                <a:schemeClr val="tx1"/>
              </a:solidFill>
              <a:effectLst/>
              <a:latin typeface="+mn-lt"/>
              <a:ea typeface="ＭＳ Ｐゴシック" charset="-128"/>
            </a:endParaRPr>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13</a:t>
            </a:fld>
            <a:endParaRPr lang="de-DE" altLang="de-DE"/>
          </a:p>
        </p:txBody>
      </p:sp>
    </p:spTree>
    <p:extLst>
      <p:ext uri="{BB962C8B-B14F-4D97-AF65-F5344CB8AC3E}">
        <p14:creationId xmlns:p14="http://schemas.microsoft.com/office/powerpoint/2010/main" val="1327005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92500" lnSpcReduction="20000"/>
          </a:bodyPr>
          <a:lstStyle/>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sz="1200" kern="1200">
                <a:solidFill>
                  <a:schemeClr val="tx1"/>
                </a:solidFill>
                <a:effectLst/>
                <a:latin typeface="+mn-lt"/>
                <a:ea typeface="ＭＳ Ｐゴシック" charset="-128"/>
                <a:cs typeface="ＭＳ Ｐゴシック" charset="-128"/>
              </a:rPr>
              <a:t>Young people are too often excluded from the process of making transition decisions, and the majority of surveyed countries do not undertake an established standardized assessment of their needs. As transitioning youth have very specific psychosocial needs, generic care provision is destined to be ineffective, if not detrimental, and is likely to lead to treatment withdrawal </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GB"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a:solidFill>
                  <a:schemeClr val="tx1"/>
                </a:solidFill>
                <a:effectLst/>
                <a:latin typeface="+mn-lt"/>
                <a:ea typeface="ＭＳ Ｐゴシック" charset="-128"/>
                <a:cs typeface="ＭＳ Ｐゴシック" charset="-128"/>
              </a:rPr>
              <a:t>Individuals affecte</a:t>
            </a:r>
            <a:r>
              <a:rPr lang="en-US" sz="1200" kern="1200" baseline="0">
                <a:solidFill>
                  <a:schemeClr val="tx1"/>
                </a:solidFill>
                <a:effectLst/>
                <a:latin typeface="+mn-lt"/>
                <a:ea typeface="ＭＳ Ｐゴシック" charset="-128"/>
                <a:cs typeface="ＭＳ Ｐゴシック" charset="-128"/>
              </a:rPr>
              <a:t>d by ADHD or Autism spectrum disorders</a:t>
            </a:r>
            <a:r>
              <a:rPr lang="en-US" sz="1200" kern="1200">
                <a:solidFill>
                  <a:schemeClr val="tx1"/>
                </a:solidFill>
                <a:effectLst/>
                <a:latin typeface="+mn-lt"/>
                <a:ea typeface="ＭＳ Ｐゴシック" charset="-128"/>
                <a:cs typeface="ＭＳ Ｐゴシック" charset="-128"/>
              </a:rPr>
              <a:t>, as they become adults, may not find any suitable mental health service for their care needs;</a:t>
            </a:r>
            <a:r>
              <a:rPr lang="en-US" sz="1200" kern="1200" baseline="30000">
                <a:solidFill>
                  <a:schemeClr val="tx1"/>
                </a:solidFill>
                <a:effectLst/>
                <a:latin typeface="+mn-lt"/>
                <a:ea typeface="ＭＳ Ｐゴシック" charset="-128"/>
                <a:cs typeface="ＭＳ Ｐゴシック" charset="-128"/>
              </a:rPr>
              <a:t> 26</a:t>
            </a:r>
            <a:r>
              <a:rPr lang="en-US" sz="1200" kern="1200">
                <a:solidFill>
                  <a:schemeClr val="tx1"/>
                </a:solidFill>
                <a:effectLst/>
                <a:latin typeface="+mn-lt"/>
                <a:ea typeface="ＭＳ Ｐゴシック" charset="-128"/>
                <a:cs typeface="ＭＳ Ｐゴシック" charset="-128"/>
              </a:rPr>
              <a:t> the exception being those who have psychiatric comorbidities. </a:t>
            </a:r>
            <a:r>
              <a:rPr lang="en-GB" sz="1200" kern="1200">
                <a:solidFill>
                  <a:schemeClr val="tx1"/>
                </a:solidFill>
                <a:effectLst/>
                <a:latin typeface="+mn-lt"/>
                <a:ea typeface="ＭＳ Ｐゴシック" charset="-128"/>
                <a:cs typeface="ＭＳ Ｐゴシック" charset="-128"/>
              </a:rPr>
              <a:t>Since mental health professionals dealing with adult patients are generally not trained in child and adolescent psychopathology, the appropriateness of the clinical treatment provided in AMHS may be questioned</a:t>
            </a:r>
            <a:r>
              <a:rPr lang="en-US" sz="1200" kern="1200">
                <a:solidFill>
                  <a:schemeClr val="tx1"/>
                </a:solidFill>
                <a:effectLst/>
                <a:latin typeface="+mn-lt"/>
                <a:ea typeface="ＭＳ Ｐゴシック" charset="-128"/>
                <a:cs typeface="ＭＳ Ｐゴシック" charset="-128"/>
              </a:rPr>
              <a:t> </a:t>
            </a:r>
            <a:r>
              <a:rPr lang="en-GB" sz="1200" kern="1200">
                <a:solidFill>
                  <a:schemeClr val="tx1"/>
                </a:solidFill>
                <a:effectLst/>
                <a:latin typeface="+mn-lt"/>
                <a:ea typeface="ＭＳ Ｐゴシック" charset="-128"/>
                <a:cs typeface="ＭＳ Ｐゴシック" charset="-128"/>
              </a:rPr>
              <a:t>Equally, CAMHS professionals may benefit of specific training on severe adult mental disorders having their onset in adolescence or young adulthood [e.g. severe personality disorders, psychotic disorders, severe depression or bipolar disorder].</a:t>
            </a:r>
            <a:r>
              <a:rPr lang="en-US" sz="1200" kern="1200">
                <a:solidFill>
                  <a:schemeClr val="tx1"/>
                </a:solidFill>
                <a:effectLst/>
                <a:latin typeface="+mn-lt"/>
                <a:ea typeface="ＭＳ Ｐゴシック" charset="-128"/>
                <a:cs typeface="ＭＳ Ｐゴシック" charset="-128"/>
              </a:rPr>
              <a:t> Clinical training and services policies should be reviewed</a:t>
            </a:r>
            <a:endParaRPr lang="it-IT"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GB"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b="1"/>
              <a:t>reconfiguration of current service provision, </a:t>
            </a:r>
            <a:r>
              <a:rPr lang="en-US" sz="1200"/>
              <a:t>in order to arrive to a unified, appropriate and timely configuration of services for children and adolescents in the 28 European countries</a:t>
            </a:r>
            <a:r>
              <a:rPr lang="en-US" sz="1200" b="1"/>
              <a:t>. This includes</a:t>
            </a:r>
            <a:r>
              <a:rPr lang="en-US" sz="1200" b="1" baseline="0"/>
              <a:t> a </a:t>
            </a:r>
            <a:r>
              <a:rPr lang="en-US" sz="1200" b="1"/>
              <a:t>more efficient resource planning </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b="1"/>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sz="1200" kern="1200">
                <a:solidFill>
                  <a:schemeClr val="tx1"/>
                </a:solidFill>
                <a:effectLst/>
                <a:latin typeface="+mn-lt"/>
                <a:ea typeface="ＭＳ Ｐゴシック" charset="-128"/>
                <a:cs typeface="ＭＳ Ｐゴシック" charset="-128"/>
              </a:rPr>
              <a:t>A starting point may be to look at the few countries where these issues have already been tackled through the establishment of dedicated transition policies and practices, and adopting their example</a:t>
            </a:r>
            <a:endParaRPr lang="en-US" sz="1200" b="1"/>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b="1" kern="1200">
              <a:solidFill>
                <a:schemeClr val="tx1"/>
              </a:solidFill>
              <a:effectLst/>
              <a:latin typeface="+mn-lt"/>
              <a:ea typeface="ＭＳ Ｐゴシック" charset="-128"/>
            </a:endParaRPr>
          </a:p>
          <a:p>
            <a:pPr marL="285750" indent="-285750">
              <a:buFont typeface="Arial" panose="020B0604020202020204" pitchFamily="34" charset="0"/>
              <a:buChar char="•"/>
            </a:pPr>
            <a:endParaRPr lang="en-US" sz="1200" b="1"/>
          </a:p>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14</a:t>
            </a:fld>
            <a:endParaRPr lang="de-DE" altLang="de-DE"/>
          </a:p>
        </p:txBody>
      </p:sp>
    </p:spTree>
    <p:extLst>
      <p:ext uri="{BB962C8B-B14F-4D97-AF65-F5344CB8AC3E}">
        <p14:creationId xmlns:p14="http://schemas.microsoft.com/office/powerpoint/2010/main" val="4046482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WP1 </a:t>
            </a:r>
            <a:r>
              <a:rPr lang="it-IT" err="1"/>
              <a:t>was</a:t>
            </a:r>
            <a:r>
              <a:rPr lang="it-IT"/>
              <a:t> </a:t>
            </a:r>
            <a:r>
              <a:rPr lang="it-IT" err="1"/>
              <a:t>conceived</a:t>
            </a:r>
            <a:r>
              <a:rPr lang="it-IT"/>
              <a:t> to </a:t>
            </a:r>
            <a:r>
              <a:rPr lang="it-IT" err="1"/>
              <a:t>make</a:t>
            </a:r>
            <a:r>
              <a:rPr lang="it-IT"/>
              <a:t> a </a:t>
            </a:r>
            <a:r>
              <a:rPr lang="it-IT" err="1"/>
              <a:t>point</a:t>
            </a:r>
            <a:r>
              <a:rPr lang="it-IT"/>
              <a:t> on the </a:t>
            </a:r>
            <a:r>
              <a:rPr lang="it-IT" err="1"/>
              <a:t>actual</a:t>
            </a:r>
            <a:r>
              <a:rPr lang="it-IT"/>
              <a:t> state of CAMHS</a:t>
            </a:r>
            <a:r>
              <a:rPr lang="it-IT" baseline="0"/>
              <a:t> </a:t>
            </a:r>
            <a:r>
              <a:rPr lang="it-IT" baseline="0" err="1"/>
              <a:t>architecture</a:t>
            </a:r>
            <a:r>
              <a:rPr lang="it-IT" baseline="0"/>
              <a:t> and </a:t>
            </a:r>
            <a:r>
              <a:rPr lang="it-IT" baseline="0" err="1"/>
              <a:t>functioning</a:t>
            </a:r>
            <a:r>
              <a:rPr lang="it-IT" baseline="0"/>
              <a:t> </a:t>
            </a:r>
            <a:r>
              <a:rPr lang="it-IT" baseline="0" err="1"/>
              <a:t>across</a:t>
            </a:r>
            <a:r>
              <a:rPr lang="it-IT" baseline="0"/>
              <a:t> EU, </a:t>
            </a:r>
            <a:r>
              <a:rPr lang="it-IT" baseline="0" err="1"/>
              <a:t>including</a:t>
            </a:r>
            <a:r>
              <a:rPr lang="it-IT" baseline="0"/>
              <a:t> the way </a:t>
            </a:r>
            <a:r>
              <a:rPr lang="it-IT" baseline="0" err="1"/>
              <a:t>they</a:t>
            </a:r>
            <a:r>
              <a:rPr lang="it-IT" baseline="0"/>
              <a:t> </a:t>
            </a:r>
            <a:r>
              <a:rPr lang="it-IT" baseline="0" err="1"/>
              <a:t>interface</a:t>
            </a:r>
            <a:r>
              <a:rPr lang="it-IT" baseline="0"/>
              <a:t> with AMHS </a:t>
            </a:r>
            <a:r>
              <a:rPr lang="it-IT" baseline="0" err="1"/>
              <a:t>transition</a:t>
            </a:r>
            <a:r>
              <a:rPr lang="it-IT" baseline="0"/>
              <a:t> </a:t>
            </a:r>
            <a:r>
              <a:rPr lang="it-IT" baseline="0" err="1"/>
              <a:t>wise</a:t>
            </a:r>
            <a:r>
              <a:rPr lang="it-IT" baseline="0"/>
              <a:t>. </a:t>
            </a:r>
          </a:p>
          <a:p>
            <a:r>
              <a:rPr lang="it-IT" err="1"/>
              <a:t>We</a:t>
            </a:r>
            <a:r>
              <a:rPr lang="it-IT"/>
              <a:t> </a:t>
            </a:r>
            <a:r>
              <a:rPr lang="it-IT" err="1"/>
              <a:t>delivered</a:t>
            </a:r>
            <a:r>
              <a:rPr lang="it-IT"/>
              <a:t> </a:t>
            </a:r>
            <a:r>
              <a:rPr lang="it-IT" err="1"/>
              <a:t>this</a:t>
            </a:r>
            <a:r>
              <a:rPr lang="it-IT"/>
              <a:t> task by </a:t>
            </a:r>
            <a:r>
              <a:rPr lang="it-IT" err="1"/>
              <a:t>different</a:t>
            </a:r>
            <a:r>
              <a:rPr lang="it-IT" baseline="0"/>
              <a:t> </a:t>
            </a:r>
            <a:r>
              <a:rPr lang="it-IT" baseline="0" err="1"/>
              <a:t>intitiatives</a:t>
            </a:r>
            <a:r>
              <a:rPr lang="it-IT" baseline="0"/>
              <a:t>, </a:t>
            </a:r>
            <a:r>
              <a:rPr lang="it-IT" baseline="0" err="1"/>
              <a:t>including</a:t>
            </a:r>
            <a:r>
              <a:rPr lang="it-IT" baseline="0"/>
              <a:t> an </a:t>
            </a:r>
            <a:r>
              <a:rPr lang="it-IT" baseline="0" err="1"/>
              <a:t>expert</a:t>
            </a:r>
            <a:r>
              <a:rPr lang="it-IT" baseline="0"/>
              <a:t> </a:t>
            </a:r>
            <a:r>
              <a:rPr lang="it-IT" baseline="0" err="1"/>
              <a:t>consultation</a:t>
            </a:r>
            <a:r>
              <a:rPr lang="it-IT" baseline="0"/>
              <a:t> meeting with </a:t>
            </a:r>
            <a:r>
              <a:rPr lang="it-IT" baseline="0" err="1"/>
              <a:t>many</a:t>
            </a:r>
            <a:r>
              <a:rPr lang="it-IT" baseline="0"/>
              <a:t> C&amp;A </a:t>
            </a:r>
            <a:r>
              <a:rPr lang="it-IT" baseline="0" err="1"/>
              <a:t>psychiatry</a:t>
            </a:r>
            <a:r>
              <a:rPr lang="it-IT" baseline="0"/>
              <a:t> </a:t>
            </a:r>
            <a:r>
              <a:rPr lang="it-IT" baseline="0" err="1"/>
              <a:t>experts</a:t>
            </a:r>
            <a:r>
              <a:rPr lang="it-IT" baseline="0"/>
              <a:t> in EU </a:t>
            </a:r>
            <a:r>
              <a:rPr lang="it-IT" baseline="0" err="1"/>
              <a:t>which</a:t>
            </a:r>
            <a:r>
              <a:rPr lang="it-IT" baseline="0"/>
              <a:t> </a:t>
            </a:r>
            <a:r>
              <a:rPr lang="it-IT" baseline="0" err="1"/>
              <a:t>took</a:t>
            </a:r>
            <a:r>
              <a:rPr lang="it-IT" baseline="0"/>
              <a:t> </a:t>
            </a:r>
            <a:r>
              <a:rPr lang="it-IT" baseline="0" err="1"/>
              <a:t>place</a:t>
            </a:r>
            <a:r>
              <a:rPr lang="it-IT" baseline="0"/>
              <a:t> in Madrid in 2014 (dame Sue Bailey </a:t>
            </a:r>
            <a:r>
              <a:rPr lang="it-IT" baseline="0" err="1"/>
              <a:t>was</a:t>
            </a:r>
            <a:r>
              <a:rPr lang="it-IT" baseline="0"/>
              <a:t> </a:t>
            </a:r>
            <a:r>
              <a:rPr lang="it-IT" baseline="0" err="1"/>
              <a:t>there</a:t>
            </a:r>
            <a:r>
              <a:rPr lang="it-IT" baseline="0"/>
              <a:t> </a:t>
            </a:r>
            <a:r>
              <a:rPr lang="it-IT" baseline="0" err="1"/>
              <a:t>as</a:t>
            </a:r>
            <a:r>
              <a:rPr lang="it-IT" baseline="0"/>
              <a:t> </a:t>
            </a:r>
            <a:r>
              <a:rPr lang="it-IT" baseline="0" err="1"/>
              <a:t>well</a:t>
            </a:r>
            <a:r>
              <a:rPr lang="it-IT" baseline="0"/>
              <a:t>) and by </a:t>
            </a:r>
            <a:r>
              <a:rPr lang="it-IT" err="1"/>
              <a:t>developing</a:t>
            </a:r>
            <a:r>
              <a:rPr lang="it-IT" baseline="0"/>
              <a:t> </a:t>
            </a:r>
            <a:r>
              <a:rPr lang="it-IT" baseline="0" err="1"/>
              <a:t>two</a:t>
            </a:r>
            <a:r>
              <a:rPr lang="it-IT" baseline="0"/>
              <a:t> </a:t>
            </a:r>
            <a:r>
              <a:rPr lang="it-IT" baseline="0" err="1"/>
              <a:t>tools</a:t>
            </a:r>
            <a:r>
              <a:rPr lang="it-IT" baseline="0"/>
              <a:t> </a:t>
            </a:r>
            <a:r>
              <a:rPr lang="it-IT" baseline="0" err="1"/>
              <a:t>which</a:t>
            </a:r>
            <a:r>
              <a:rPr lang="it-IT" baseline="0"/>
              <a:t> </a:t>
            </a:r>
            <a:r>
              <a:rPr lang="it-IT" baseline="0" err="1"/>
              <a:t>were</a:t>
            </a:r>
            <a:r>
              <a:rPr lang="it-IT" baseline="0"/>
              <a:t> </a:t>
            </a:r>
            <a:r>
              <a:rPr lang="it-IT" baseline="0" err="1"/>
              <a:t>administered</a:t>
            </a:r>
            <a:r>
              <a:rPr lang="it-IT" baseline="0"/>
              <a:t> </a:t>
            </a:r>
            <a:r>
              <a:rPr lang="it-IT" baseline="0" err="1"/>
              <a:t>through</a:t>
            </a:r>
            <a:r>
              <a:rPr lang="it-IT" baseline="0"/>
              <a:t> an on line </a:t>
            </a:r>
            <a:r>
              <a:rPr lang="it-IT" baseline="0" err="1"/>
              <a:t>mapping</a:t>
            </a:r>
            <a:r>
              <a:rPr lang="it-IT" baseline="0"/>
              <a:t> </a:t>
            </a:r>
            <a:r>
              <a:rPr lang="it-IT" baseline="0" err="1"/>
              <a:t>survey</a:t>
            </a:r>
            <a:r>
              <a:rPr lang="it-IT" baseline="0"/>
              <a:t>. </a:t>
            </a:r>
          </a:p>
          <a:p>
            <a:pPr marL="0" marR="0" indent="0" algn="l" defTabSz="457200" rtl="0" eaLnBrk="0" fontAlgn="base" latinLnBrk="0" hangingPunct="0">
              <a:lnSpc>
                <a:spcPct val="100000"/>
              </a:lnSpc>
              <a:spcBef>
                <a:spcPct val="30000"/>
              </a:spcBef>
              <a:spcAft>
                <a:spcPct val="0"/>
              </a:spcAft>
              <a:buClrTx/>
              <a:buSzTx/>
              <a:buFontTx/>
              <a:buNone/>
              <a:tabLst/>
              <a:defRPr/>
            </a:pPr>
            <a:r>
              <a:rPr lang="it-IT" baseline="0" err="1"/>
              <a:t>Most</a:t>
            </a:r>
            <a:r>
              <a:rPr lang="it-IT" baseline="0"/>
              <a:t> of the </a:t>
            </a:r>
            <a:r>
              <a:rPr lang="it-IT" baseline="0" err="1"/>
              <a:t>outputs</a:t>
            </a:r>
            <a:r>
              <a:rPr lang="it-IT" baseline="0"/>
              <a:t> of </a:t>
            </a:r>
            <a:r>
              <a:rPr lang="it-IT" baseline="0" err="1"/>
              <a:t>our</a:t>
            </a:r>
            <a:r>
              <a:rPr lang="it-IT" baseline="0"/>
              <a:t> </a:t>
            </a:r>
            <a:r>
              <a:rPr lang="it-IT" baseline="0" err="1"/>
              <a:t>activities</a:t>
            </a:r>
            <a:r>
              <a:rPr lang="it-IT" baseline="0"/>
              <a:t> are </a:t>
            </a:r>
            <a:r>
              <a:rPr lang="it-IT" baseline="0" err="1"/>
              <a:t>already</a:t>
            </a:r>
            <a:r>
              <a:rPr lang="it-IT" baseline="0"/>
              <a:t> </a:t>
            </a:r>
            <a:r>
              <a:rPr lang="it-IT" baseline="0" err="1"/>
              <a:t>published</a:t>
            </a:r>
            <a:r>
              <a:rPr lang="mr-IN" baseline="0"/>
              <a:t>…</a:t>
            </a:r>
            <a:endParaRPr lang="it-IT" baseline="0"/>
          </a:p>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3</a:t>
            </a:fld>
            <a:endParaRPr lang="de-DE" altLang="de-DE"/>
          </a:p>
        </p:txBody>
      </p:sp>
    </p:spTree>
    <p:extLst>
      <p:ext uri="{BB962C8B-B14F-4D97-AF65-F5344CB8AC3E}">
        <p14:creationId xmlns:p14="http://schemas.microsoft.com/office/powerpoint/2010/main" val="2621678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defTabSz="914400"/>
            <a:r>
              <a:rPr lang="it-IT"/>
              <a:t>ECMQ</a:t>
            </a:r>
            <a:r>
              <a:rPr lang="it-IT" baseline="0"/>
              <a:t> </a:t>
            </a:r>
            <a:r>
              <a:rPr lang="it-IT" baseline="0" err="1"/>
              <a:t>sections</a:t>
            </a:r>
            <a:r>
              <a:rPr lang="it-IT" baseline="0"/>
              <a:t> </a:t>
            </a:r>
            <a:r>
              <a:rPr lang="it-IT" baseline="0" err="1"/>
              <a:t>included</a:t>
            </a:r>
            <a:r>
              <a:rPr lang="it-IT" baseline="0"/>
              <a:t> info on  </a:t>
            </a:r>
          </a:p>
          <a:p>
            <a:pPr defTabSz="914400"/>
            <a:r>
              <a:rPr lang="en-US" altLang="it-IT" sz="1200" b="1" kern="1200">
                <a:solidFill>
                  <a:schemeClr val="bg1"/>
                </a:solidFill>
                <a:latin typeface="+mn-lt"/>
                <a:ea typeface="ＭＳ Ｐゴシック" charset="-128"/>
                <a:cs typeface="ＭＳ Ｐゴシック" charset="-128"/>
              </a:rPr>
              <a:t>1. C&amp;A Policy and Legislation</a:t>
            </a:r>
          </a:p>
          <a:p>
            <a:pPr defTabSz="914400"/>
            <a:r>
              <a:rPr lang="en-US" altLang="it-IT" sz="1200" b="1" kern="1200">
                <a:solidFill>
                  <a:schemeClr val="bg1"/>
                </a:solidFill>
                <a:latin typeface="+mn-lt"/>
                <a:ea typeface="ＭＳ Ｐゴシック" charset="-128"/>
                <a:cs typeface="ＭＳ Ｐゴシック" charset="-128"/>
              </a:rPr>
              <a:t>2. CAMHS Financing,</a:t>
            </a:r>
            <a:r>
              <a:rPr lang="en-US" altLang="it-IT" sz="1200" b="1" kern="1200" baseline="0">
                <a:solidFill>
                  <a:schemeClr val="bg1"/>
                </a:solidFill>
                <a:latin typeface="+mn-lt"/>
                <a:ea typeface="ＭＳ Ｐゴシック" charset="-128"/>
                <a:cs typeface="ＭＳ Ｐゴシック" charset="-128"/>
              </a:rPr>
              <a:t> </a:t>
            </a:r>
            <a:r>
              <a:rPr lang="en-US" altLang="it-IT" sz="1200" b="1" kern="1200">
                <a:solidFill>
                  <a:schemeClr val="bg1"/>
                </a:solidFill>
                <a:latin typeface="+mn-lt"/>
                <a:ea typeface="ＭＳ Ｐゴシック" charset="-128"/>
                <a:cs typeface="ＭＳ Ｐゴシック" charset="-128"/>
              </a:rPr>
              <a:t>Human Resources,</a:t>
            </a:r>
            <a:r>
              <a:rPr lang="en-US" altLang="it-IT" sz="1200" b="1" kern="1200" baseline="0">
                <a:solidFill>
                  <a:schemeClr val="bg1"/>
                </a:solidFill>
                <a:latin typeface="+mn-lt"/>
                <a:ea typeface="ＭＳ Ｐゴシック" charset="-128"/>
                <a:cs typeface="ＭＳ Ｐゴシック" charset="-128"/>
              </a:rPr>
              <a:t> </a:t>
            </a:r>
            <a:r>
              <a:rPr lang="en-US" altLang="it-IT" sz="1200" b="1" kern="1200">
                <a:solidFill>
                  <a:schemeClr val="bg1"/>
                </a:solidFill>
                <a:latin typeface="+mn-lt"/>
                <a:ea typeface="ＭＳ Ｐゴシック" charset="-128"/>
                <a:cs typeface="ＭＳ Ｐゴシック" charset="-128"/>
              </a:rPr>
              <a:t>Collaboration with Other Services,</a:t>
            </a:r>
            <a:r>
              <a:rPr lang="en-US" altLang="it-IT" sz="1200" b="1" kern="1200" baseline="0">
                <a:solidFill>
                  <a:schemeClr val="bg1"/>
                </a:solidFill>
                <a:latin typeface="+mn-lt"/>
                <a:ea typeface="ＭＳ Ｐゴシック" charset="-128"/>
                <a:cs typeface="ＭＳ Ｐゴシック" charset="-128"/>
              </a:rPr>
              <a:t> </a:t>
            </a:r>
            <a:r>
              <a:rPr lang="en-US" altLang="it-IT" sz="1200" b="1" kern="1200">
                <a:solidFill>
                  <a:schemeClr val="bg1"/>
                </a:solidFill>
                <a:latin typeface="+mn-lt"/>
                <a:ea typeface="ＭＳ Ｐゴシック" charset="-128"/>
                <a:cs typeface="ＭＳ Ｐゴシック" charset="-128"/>
              </a:rPr>
              <a:t>Activity Data,</a:t>
            </a:r>
            <a:r>
              <a:rPr lang="en-US" altLang="it-IT" sz="1200" b="1" kern="1200" baseline="0">
                <a:solidFill>
                  <a:schemeClr val="bg1"/>
                </a:solidFill>
                <a:latin typeface="+mn-lt"/>
                <a:ea typeface="ＭＳ Ｐゴシック" charset="-128"/>
                <a:cs typeface="ＭＳ Ｐゴシック" charset="-128"/>
              </a:rPr>
              <a:t> </a:t>
            </a:r>
            <a:r>
              <a:rPr lang="en-US" altLang="it-IT" sz="1200" b="1" kern="1200">
                <a:solidFill>
                  <a:schemeClr val="bg1"/>
                </a:solidFill>
                <a:latin typeface="+mn-lt"/>
                <a:ea typeface="ＭＳ Ｐゴシック" charset="-128"/>
                <a:cs typeface="ＭＳ Ｐゴシック" charset="-128"/>
              </a:rPr>
              <a:t>Medications and Other Treatment Modalities</a:t>
            </a:r>
          </a:p>
          <a:p>
            <a:r>
              <a:rPr lang="en-US" sz="1200" kern="1200">
                <a:solidFill>
                  <a:schemeClr val="tx1"/>
                </a:solidFill>
                <a:effectLst/>
                <a:latin typeface="+mn-lt"/>
                <a:ea typeface="ＭＳ Ｐゴシック" charset="-128"/>
                <a:cs typeface="ＭＳ Ｐゴシック" charset="-128"/>
              </a:rPr>
              <a:t>We identified child psychiatrists and representatives of national child-psychiatry associations within each of the 28 EU member states.</a:t>
            </a:r>
            <a:r>
              <a:rPr lang="en-US" sz="1200" kern="1200" baseline="0">
                <a:solidFill>
                  <a:schemeClr val="tx1"/>
                </a:solidFill>
                <a:effectLst/>
                <a:latin typeface="+mn-lt"/>
                <a:ea typeface="ＭＳ Ｐゴシック" charset="-128"/>
                <a:cs typeface="ＭＳ Ｐゴシック" charset="-128"/>
              </a:rPr>
              <a:t> </a:t>
            </a:r>
            <a:r>
              <a:rPr lang="en-US" sz="1200" kern="1200">
                <a:solidFill>
                  <a:schemeClr val="tx1"/>
                </a:solidFill>
                <a:effectLst/>
                <a:latin typeface="+mn-lt"/>
                <a:ea typeface="ＭＳ Ｐゴシック" charset="-128"/>
                <a:cs typeface="ＭＳ Ｐゴシック" charset="-128"/>
              </a:rPr>
              <a:t>Each respondent was sent login credentials to complete the online questionnaires.</a:t>
            </a:r>
            <a:r>
              <a:rPr lang="en-US" sz="1200" kern="1200" baseline="0">
                <a:solidFill>
                  <a:schemeClr val="tx1"/>
                </a:solidFill>
                <a:effectLst/>
                <a:latin typeface="+mn-lt"/>
                <a:ea typeface="ＭＳ Ｐゴシック" charset="-128"/>
                <a:cs typeface="ＭＳ Ｐゴシック" charset="-128"/>
              </a:rPr>
              <a:t> </a:t>
            </a:r>
            <a:endParaRPr lang="en-US" sz="1200" kern="1200">
              <a:solidFill>
                <a:schemeClr val="tx1"/>
              </a:solidFill>
              <a:effectLst/>
              <a:latin typeface="+mn-lt"/>
              <a:ea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Data were collected between October 1</a:t>
            </a:r>
            <a:r>
              <a:rPr lang="en-US" sz="1200" kern="1200" baseline="30000">
                <a:solidFill>
                  <a:schemeClr val="tx1"/>
                </a:solidFill>
                <a:effectLst/>
                <a:latin typeface="+mn-lt"/>
                <a:ea typeface="ＭＳ Ｐゴシック" charset="-128"/>
                <a:cs typeface="ＭＳ Ｐゴシック" charset="-128"/>
              </a:rPr>
              <a:t>st</a:t>
            </a:r>
            <a:r>
              <a:rPr lang="en-US" sz="1200" kern="1200">
                <a:solidFill>
                  <a:schemeClr val="tx1"/>
                </a:solidFill>
                <a:effectLst/>
                <a:latin typeface="+mn-lt"/>
                <a:ea typeface="ＭＳ Ｐゴシック" charset="-128"/>
                <a:cs typeface="ＭＳ Ｐゴシック" charset="-128"/>
              </a:rPr>
              <a:t> 2014 and March 31</a:t>
            </a:r>
            <a:r>
              <a:rPr lang="en-US" sz="1200" kern="1200" baseline="30000">
                <a:solidFill>
                  <a:schemeClr val="tx1"/>
                </a:solidFill>
                <a:effectLst/>
                <a:latin typeface="+mn-lt"/>
                <a:ea typeface="ＭＳ Ｐゴシック" charset="-128"/>
                <a:cs typeface="ＭＳ Ｐゴシック" charset="-128"/>
              </a:rPr>
              <a:t>st</a:t>
            </a:r>
            <a:r>
              <a:rPr lang="en-US" sz="1200" kern="1200">
                <a:solidFill>
                  <a:schemeClr val="tx1"/>
                </a:solidFill>
                <a:effectLst/>
                <a:latin typeface="+mn-lt"/>
                <a:ea typeface="ＭＳ Ｐゴシック" charset="-128"/>
                <a:cs typeface="ＭＳ Ｐゴシック" charset="-128"/>
              </a:rPr>
              <a:t> 2015.</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We approached a total of 34 individuals, and obtained responses from one respondent in all 28 EU countries.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Over 95% of survey items were completed.</a:t>
            </a:r>
          </a:p>
          <a:p>
            <a:pPr defTabSz="914400"/>
            <a:endParaRPr lang="en-US" altLang="it-IT" sz="1200" b="1" kern="1200">
              <a:solidFill>
                <a:schemeClr val="bg1"/>
              </a:solidFill>
              <a:latin typeface="+mn-lt"/>
              <a:ea typeface="ＭＳ Ｐゴシック" charset="-128"/>
              <a:cs typeface="ＭＳ Ｐゴシック" charset="-128"/>
            </a:endParaRPr>
          </a:p>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4</a:t>
            </a:fld>
            <a:endParaRPr lang="de-DE" altLang="de-DE"/>
          </a:p>
        </p:txBody>
      </p:sp>
    </p:spTree>
    <p:extLst>
      <p:ext uri="{BB962C8B-B14F-4D97-AF65-F5344CB8AC3E}">
        <p14:creationId xmlns:p14="http://schemas.microsoft.com/office/powerpoint/2010/main" val="2853692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5AC42C0-422F-4C79-A97C-4EB34F90EA93}" type="slidenum">
              <a:rPr lang="en-US" altLang="it-IT">
                <a:solidFill>
                  <a:prstClr val="white"/>
                </a:solidFill>
              </a:rPr>
              <a:pPr/>
              <a:t>5</a:t>
            </a:fld>
            <a:endParaRPr lang="en-US" altLang="it-IT">
              <a:solidFill>
                <a:prstClr val="white"/>
              </a:solidFill>
            </a:endParaRPr>
          </a:p>
        </p:txBody>
      </p:sp>
      <p:sp>
        <p:nvSpPr>
          <p:cNvPr id="9217" name="Rectangle 1"/>
          <p:cNvSpPr txBox="1">
            <a:spLocks noGrp="1" noRot="1" noChangeAspect="1" noChangeArrowheads="1"/>
          </p:cNvSpPr>
          <p:nvPr>
            <p:ph type="sldImg"/>
          </p:nvPr>
        </p:nvSpPr>
        <p:spPr bwMode="auto">
          <a:xfrm>
            <a:off x="917575" y="752475"/>
            <a:ext cx="4962525" cy="3722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8" name="Text Box 2"/>
          <p:cNvSpPr txBox="1">
            <a:spLocks noGrp="1" noChangeArrowheads="1"/>
          </p:cNvSpPr>
          <p:nvPr>
            <p:ph type="body" idx="1"/>
          </p:nvPr>
        </p:nvSpPr>
        <p:spPr bwMode="auto">
          <a:xfrm>
            <a:off x="680324" y="4714215"/>
            <a:ext cx="5437029" cy="81311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7124" rIns="0" bIns="0">
            <a:normAutofit fontScale="62500" lnSpcReduction="20000"/>
          </a:bodyPr>
          <a:lstStyle/>
          <a:p>
            <a:pPr marL="193749" indent="-192324" eaLnBrk="1">
              <a:lnSpc>
                <a:spcPct val="93000"/>
              </a:lnSpc>
              <a:spcBef>
                <a:spcPct val="0"/>
              </a:spcBef>
              <a:tabLst>
                <a:tab pos="649628" algn="l"/>
                <a:tab pos="1299256" algn="l"/>
                <a:tab pos="1948884" algn="l"/>
                <a:tab pos="2598511" algn="l"/>
                <a:tab pos="3248139" algn="l"/>
                <a:tab pos="3897767" algn="l"/>
                <a:tab pos="4547395" algn="l"/>
                <a:tab pos="5197023" algn="l"/>
              </a:tabLst>
            </a:pPr>
            <a:r>
              <a:rPr lang="en-US" altLang="it-IT" sz="800">
                <a:latin typeface="Arial" charset="0"/>
                <a:ea typeface="Kochi Mincho" charset="0"/>
                <a:cs typeface="Kochi Mincho" charset="0"/>
              </a:rPr>
              <a:t>Here</a:t>
            </a:r>
            <a:r>
              <a:rPr lang="en-US" altLang="it-IT" sz="800" baseline="0">
                <a:latin typeface="Arial" charset="0"/>
                <a:ea typeface="Kochi Mincho" charset="0"/>
                <a:cs typeface="Kochi Mincho" charset="0"/>
              </a:rPr>
              <a:t> a selection of data collected:</a:t>
            </a:r>
          </a:p>
          <a:p>
            <a:pPr marL="193749" marR="0" lvl="0" indent="-192324" algn="l" defTabSz="457200" rtl="0" eaLnBrk="1" fontAlgn="base" latinLnBrk="0" hangingPunct="0">
              <a:lnSpc>
                <a:spcPct val="93000"/>
              </a:lnSpc>
              <a:spcBef>
                <a:spcPct val="0"/>
              </a:spcBef>
              <a:spcAft>
                <a:spcPct val="0"/>
              </a:spcAft>
              <a:buClrTx/>
              <a:buSzTx/>
              <a:buFontTx/>
              <a:buNone/>
              <a:tabLst>
                <a:tab pos="649628" algn="l"/>
                <a:tab pos="1299256" algn="l"/>
                <a:tab pos="1948884" algn="l"/>
                <a:tab pos="2598511" algn="l"/>
                <a:tab pos="3248139" algn="l"/>
                <a:tab pos="3897767" algn="l"/>
                <a:tab pos="4547395" algn="l"/>
                <a:tab pos="5197023" algn="l"/>
              </a:tabLst>
              <a:defRPr/>
            </a:pPr>
            <a:r>
              <a:rPr lang="en-US" altLang="it-IT" sz="800">
                <a:latin typeface="Arial" charset="0"/>
                <a:ea typeface="Kochi Mincho" charset="0"/>
                <a:cs typeface="Kochi Mincho" charset="0"/>
              </a:rPr>
              <a:t>On the left you see the number of CAMHS</a:t>
            </a:r>
            <a:r>
              <a:rPr lang="en-US" altLang="it-IT" sz="800" baseline="0">
                <a:latin typeface="Arial" charset="0"/>
                <a:ea typeface="Kochi Mincho" charset="0"/>
                <a:cs typeface="Kochi Mincho" charset="0"/>
              </a:rPr>
              <a:t> </a:t>
            </a:r>
            <a:r>
              <a:rPr lang="en-US" altLang="it-IT" sz="800">
                <a:latin typeface="Arial" charset="0"/>
                <a:ea typeface="Kochi Mincho" charset="0"/>
                <a:cs typeface="Kochi Mincho" charset="0"/>
              </a:rPr>
              <a:t>per 100 000 young people in European Union countries;</a:t>
            </a:r>
            <a:r>
              <a:rPr lang="en-US" altLang="it-IT" sz="800" baseline="0">
                <a:latin typeface="Arial" charset="0"/>
                <a:ea typeface="Kochi Mincho" charset="0"/>
                <a:cs typeface="Kochi Mincho" charset="0"/>
              </a:rPr>
              <a:t> </a:t>
            </a:r>
            <a:r>
              <a:rPr lang="en-US" sz="1800" kern="1200">
                <a:solidFill>
                  <a:schemeClr val="tx1"/>
                </a:solidFill>
                <a:effectLst/>
                <a:latin typeface="+mn-lt"/>
                <a:ea typeface="ＭＳ Ｐゴシック" charset="-128"/>
                <a:cs typeface="ＭＳ Ｐゴシック" charset="-128"/>
              </a:rPr>
              <a:t>which ranged from 12.9 per 100.000 young people (Finland) to 0.5 (Bulgaria),</a:t>
            </a:r>
            <a:r>
              <a:rPr lang="en-US" sz="1800" kern="1200" baseline="0">
                <a:solidFill>
                  <a:schemeClr val="tx1"/>
                </a:solidFill>
                <a:effectLst/>
                <a:latin typeface="+mn-lt"/>
                <a:ea typeface="ＭＳ Ｐゴシック" charset="-128"/>
                <a:cs typeface="ＭＳ Ｐゴシック" charset="-128"/>
              </a:rPr>
              <a:t> </a:t>
            </a:r>
            <a:r>
              <a:rPr lang="it-IT" sz="1800" b="1" kern="1200" baseline="0">
                <a:solidFill>
                  <a:schemeClr val="tx1"/>
                </a:solidFill>
                <a:effectLst/>
                <a:latin typeface="Tahoma" charset="0"/>
                <a:ea typeface="Tahoma" charset="0"/>
                <a:cs typeface="Tahoma" charset="0"/>
              </a:rPr>
              <a:t>w</a:t>
            </a:r>
            <a:r>
              <a:rPr lang="it-IT" sz="1800" b="1">
                <a:latin typeface="Tahoma" charset="0"/>
                <a:ea typeface="Tahoma" charset="0"/>
                <a:cs typeface="Tahoma" charset="0"/>
              </a:rPr>
              <a:t>ith a 26:1 ratio in the </a:t>
            </a:r>
            <a:r>
              <a:rPr lang="it-IT" sz="1800" b="1" err="1">
                <a:latin typeface="Tahoma" charset="0"/>
                <a:ea typeface="Tahoma" charset="0"/>
                <a:cs typeface="Tahoma" charset="0"/>
              </a:rPr>
              <a:t>availability</a:t>
            </a:r>
            <a:r>
              <a:rPr lang="it-IT" sz="1800" b="1">
                <a:latin typeface="Tahoma" charset="0"/>
                <a:ea typeface="Tahoma" charset="0"/>
                <a:cs typeface="Tahoma" charset="0"/>
              </a:rPr>
              <a:t> of CAMHS!</a:t>
            </a:r>
          </a:p>
          <a:p>
            <a:pPr marL="193749" indent="-192324" eaLnBrk="1">
              <a:lnSpc>
                <a:spcPct val="93000"/>
              </a:lnSpc>
              <a:spcBef>
                <a:spcPct val="0"/>
              </a:spcBef>
              <a:tabLst>
                <a:tab pos="649628" algn="l"/>
                <a:tab pos="1299256" algn="l"/>
                <a:tab pos="1948884" algn="l"/>
                <a:tab pos="2598511" algn="l"/>
                <a:tab pos="3248139" algn="l"/>
                <a:tab pos="3897767" algn="l"/>
                <a:tab pos="4547395" algn="l"/>
                <a:tab pos="5197023" algn="l"/>
              </a:tabLst>
            </a:pPr>
            <a:endParaRPr lang="en-US" altLang="it-IT" sz="1800">
              <a:latin typeface="Arial" charset="0"/>
              <a:ea typeface="Kochi Mincho" charset="0"/>
              <a:cs typeface="Kochi Mincho" charset="0"/>
            </a:endParaRPr>
          </a:p>
          <a:p>
            <a:pPr marL="193749" indent="-192324" eaLnBrk="1">
              <a:lnSpc>
                <a:spcPct val="93000"/>
              </a:lnSpc>
              <a:spcBef>
                <a:spcPct val="0"/>
              </a:spcBef>
              <a:tabLst>
                <a:tab pos="649628" algn="l"/>
                <a:tab pos="1299256" algn="l"/>
                <a:tab pos="1948884" algn="l"/>
                <a:tab pos="2598511" algn="l"/>
                <a:tab pos="3248139" algn="l"/>
                <a:tab pos="3897767" algn="l"/>
                <a:tab pos="4547395" algn="l"/>
                <a:tab pos="5197023" algn="l"/>
              </a:tabLst>
            </a:pPr>
            <a:r>
              <a:rPr lang="en-US" altLang="it-IT" sz="1800">
                <a:latin typeface="Arial" charset="0"/>
                <a:ea typeface="Kochi Mincho" charset="0"/>
                <a:cs typeface="Kochi Mincho" charset="0"/>
              </a:rPr>
              <a:t>On</a:t>
            </a:r>
            <a:r>
              <a:rPr lang="en-US" altLang="it-IT" sz="1800" baseline="0">
                <a:latin typeface="Arial" charset="0"/>
                <a:ea typeface="Kochi Mincho" charset="0"/>
                <a:cs typeface="Kochi Mincho" charset="0"/>
              </a:rPr>
              <a:t> the right you see the </a:t>
            </a:r>
            <a:r>
              <a:rPr lang="en-US" altLang="it-IT" sz="800" baseline="0">
                <a:latin typeface="Arial" charset="0"/>
                <a:ea typeface="Kochi Mincho" charset="0"/>
                <a:cs typeface="Kochi Mincho" charset="0"/>
              </a:rPr>
              <a:t>n</a:t>
            </a:r>
            <a:r>
              <a:rPr lang="en-US" altLang="it-IT" sz="800">
                <a:latin typeface="Arial" charset="0"/>
                <a:ea typeface="Kochi Mincho" charset="0"/>
                <a:cs typeface="Kochi Mincho" charset="0"/>
              </a:rPr>
              <a:t>umber of inpatient beds per 100 000 young people in European Union countries.</a:t>
            </a:r>
            <a:r>
              <a:rPr lang="en-US" altLang="it-IT" sz="800" baseline="0">
                <a:latin typeface="Arial" charset="0"/>
                <a:ea typeface="Kochi Mincho" charset="0"/>
                <a:cs typeface="Kochi Mincho" charset="0"/>
              </a:rPr>
              <a:t> Again, </a:t>
            </a:r>
            <a:r>
              <a:rPr lang="en-US" altLang="it-IT" sz="1800" kern="1200" baseline="0">
                <a:solidFill>
                  <a:schemeClr val="tx1"/>
                </a:solidFill>
                <a:effectLst/>
                <a:latin typeface="+mn-lt"/>
                <a:ea typeface="ＭＳ Ｐゴシック" charset="-128"/>
                <a:cs typeface="ＭＳ Ｐゴシック" charset="-128"/>
              </a:rPr>
              <a:t>t</a:t>
            </a:r>
            <a:r>
              <a:rPr lang="en-US" sz="1800" kern="1200">
                <a:solidFill>
                  <a:schemeClr val="tx1"/>
                </a:solidFill>
                <a:effectLst/>
                <a:latin typeface="+mn-lt"/>
                <a:ea typeface="ＭＳ Ｐゴシック" charset="-128"/>
                <a:cs typeface="ＭＳ Ｐゴシック" charset="-128"/>
              </a:rPr>
              <a:t>here is marked heterogeneity in terms of inpatient beds…..in</a:t>
            </a:r>
            <a:r>
              <a:rPr lang="en-US" sz="1800" kern="1200" baseline="0">
                <a:solidFill>
                  <a:schemeClr val="tx1"/>
                </a:solidFill>
                <a:effectLst/>
                <a:latin typeface="+mn-lt"/>
                <a:ea typeface="ＭＳ Ｐゴシック" charset="-128"/>
                <a:cs typeface="ＭＳ Ｐゴシック" charset="-128"/>
              </a:rPr>
              <a:t> this case the ratio raises up to 49:1.</a:t>
            </a:r>
            <a:endParaRPr lang="en-US" altLang="it-IT" sz="1800">
              <a:latin typeface="Arial" charset="0"/>
              <a:ea typeface="Kochi Mincho" charset="0"/>
              <a:cs typeface="Kochi Mincho" charset="0"/>
            </a:endParaRPr>
          </a:p>
          <a:p>
            <a:pPr marL="193749" indent="-192324" eaLnBrk="1">
              <a:lnSpc>
                <a:spcPct val="93000"/>
              </a:lnSpc>
              <a:spcBef>
                <a:spcPct val="0"/>
              </a:spcBef>
              <a:tabLst>
                <a:tab pos="649628" algn="l"/>
                <a:tab pos="1299256" algn="l"/>
                <a:tab pos="1948884" algn="l"/>
                <a:tab pos="2598511" algn="l"/>
                <a:tab pos="3248139" algn="l"/>
                <a:tab pos="3897767" algn="l"/>
                <a:tab pos="4547395" algn="l"/>
                <a:tab pos="5197023" algn="l"/>
              </a:tabLst>
            </a:pPr>
            <a:endParaRPr lang="en-US" altLang="it-IT" sz="800">
              <a:latin typeface="Arial" charset="0"/>
              <a:ea typeface="Kochi Mincho" charset="0"/>
              <a:cs typeface="Kochi Mincho" charset="0"/>
            </a:endParaRPr>
          </a:p>
          <a:p>
            <a:pPr marL="193749" marR="0" indent="-192324" algn="l" defTabSz="457200" rtl="0" eaLnBrk="1" fontAlgn="base" latinLnBrk="0" hangingPunct="0">
              <a:lnSpc>
                <a:spcPct val="93000"/>
              </a:lnSpc>
              <a:spcBef>
                <a:spcPct val="0"/>
              </a:spcBef>
              <a:spcAft>
                <a:spcPct val="0"/>
              </a:spcAft>
              <a:buClrTx/>
              <a:buSzTx/>
              <a:buFontTx/>
              <a:buNone/>
              <a:tabLst>
                <a:tab pos="649628" algn="l"/>
                <a:tab pos="1299256" algn="l"/>
                <a:tab pos="1948884" algn="l"/>
                <a:tab pos="2598511" algn="l"/>
                <a:tab pos="3248139" algn="l"/>
                <a:tab pos="3897767" algn="l"/>
                <a:tab pos="4547395" algn="l"/>
                <a:tab pos="5197023" algn="l"/>
              </a:tabLst>
              <a:defRPr/>
            </a:pPr>
            <a:r>
              <a:rPr lang="en-US" sz="800" kern="1200">
                <a:solidFill>
                  <a:schemeClr val="tx1"/>
                </a:solidFill>
                <a:effectLst/>
                <a:latin typeface="+mn-lt"/>
                <a:ea typeface="ＭＳ Ｐゴシック" charset="-128"/>
                <a:cs typeface="ＭＳ Ｐゴシック" charset="-128"/>
              </a:rPr>
              <a:t>We did not collect information on how a service is delineated, so a service might be made up of many teams and work across a diverse range of settings</a:t>
            </a:r>
            <a:r>
              <a:rPr lang="en-US" sz="800" kern="1200" baseline="0">
                <a:solidFill>
                  <a:schemeClr val="tx1"/>
                </a:solidFill>
                <a:effectLst/>
                <a:latin typeface="+mn-lt"/>
                <a:ea typeface="ＭＳ Ｐゴシック" charset="-128"/>
                <a:cs typeface="ＭＳ Ｐゴシック" charset="-128"/>
              </a:rPr>
              <a:t> </a:t>
            </a:r>
          </a:p>
          <a:p>
            <a:pPr marL="193749" indent="-192324" eaLnBrk="1">
              <a:lnSpc>
                <a:spcPct val="93000"/>
              </a:lnSpc>
              <a:spcBef>
                <a:spcPct val="0"/>
              </a:spcBef>
              <a:tabLst>
                <a:tab pos="649628" algn="l"/>
                <a:tab pos="1299256" algn="l"/>
                <a:tab pos="1948884" algn="l"/>
                <a:tab pos="2598511" algn="l"/>
                <a:tab pos="3248139" algn="l"/>
                <a:tab pos="3897767" algn="l"/>
                <a:tab pos="4547395" algn="l"/>
                <a:tab pos="5197023" algn="l"/>
              </a:tabLst>
            </a:pPr>
            <a:endParaRPr lang="en-US" altLang="it-IT" sz="800">
              <a:latin typeface="Arial" charset="0"/>
              <a:ea typeface="Kochi Mincho" charset="0"/>
              <a:cs typeface="Kochi Mincho" charset="0"/>
            </a:endParaRPr>
          </a:p>
        </p:txBody>
      </p:sp>
    </p:spTree>
    <p:extLst>
      <p:ext uri="{BB962C8B-B14F-4D97-AF65-F5344CB8AC3E}">
        <p14:creationId xmlns:p14="http://schemas.microsoft.com/office/powerpoint/2010/main" val="3170465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5F0B7A2-B99F-4883-BFA2-4AE5EBE8A183}" type="slidenum">
              <a:rPr lang="en-US" altLang="it-IT">
                <a:solidFill>
                  <a:prstClr val="white"/>
                </a:solidFill>
              </a:rPr>
              <a:pPr/>
              <a:t>6</a:t>
            </a:fld>
            <a:endParaRPr lang="en-US" altLang="it-IT">
              <a:solidFill>
                <a:prstClr val="white"/>
              </a:solidFill>
            </a:endParaRPr>
          </a:p>
        </p:txBody>
      </p:sp>
      <p:sp>
        <p:nvSpPr>
          <p:cNvPr id="11265" name="Rectangle 1"/>
          <p:cNvSpPr txBox="1">
            <a:spLocks noGrp="1" noRot="1" noChangeAspect="1" noChangeArrowheads="1"/>
          </p:cNvSpPr>
          <p:nvPr>
            <p:ph type="sldImg"/>
          </p:nvPr>
        </p:nvSpPr>
        <p:spPr bwMode="auto">
          <a:xfrm>
            <a:off x="917575" y="752475"/>
            <a:ext cx="4962525" cy="3722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6" name="Text Box 2"/>
          <p:cNvSpPr txBox="1">
            <a:spLocks noGrp="1" noChangeArrowheads="1"/>
          </p:cNvSpPr>
          <p:nvPr>
            <p:ph type="body" idx="1"/>
          </p:nvPr>
        </p:nvSpPr>
        <p:spPr bwMode="auto">
          <a:xfrm>
            <a:off x="680324" y="4714214"/>
            <a:ext cx="5437029" cy="9384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7124" rIns="0" bIns="0">
            <a:normAutofit fontScale="40000" lnSpcReduction="20000"/>
          </a:bodyPr>
          <a:lstStyle/>
          <a:p>
            <a:pPr marL="193749" indent="-192324" eaLnBrk="1">
              <a:lnSpc>
                <a:spcPct val="93000"/>
              </a:lnSpc>
              <a:spcBef>
                <a:spcPct val="0"/>
              </a:spcBef>
              <a:tabLst>
                <a:tab pos="649628" algn="l"/>
                <a:tab pos="1299256" algn="l"/>
                <a:tab pos="1948884" algn="l"/>
                <a:tab pos="2598511" algn="l"/>
                <a:tab pos="3248139" algn="l"/>
                <a:tab pos="3897767" algn="l"/>
                <a:tab pos="4547395" algn="l"/>
                <a:tab pos="5197023" algn="l"/>
              </a:tabLst>
            </a:pPr>
            <a:r>
              <a:rPr lang="en-US" altLang="it-IT" sz="800">
                <a:latin typeface="Arial" charset="0"/>
                <a:ea typeface="Kochi Mincho" charset="0"/>
                <a:cs typeface="Kochi Mincho" charset="0"/>
              </a:rPr>
              <a:t>These</a:t>
            </a:r>
            <a:r>
              <a:rPr lang="en-US" altLang="it-IT" sz="800" baseline="0">
                <a:latin typeface="Arial" charset="0"/>
                <a:ea typeface="Kochi Mincho" charset="0"/>
                <a:cs typeface="Kochi Mincho" charset="0"/>
              </a:rPr>
              <a:t> bars are showing you the p</a:t>
            </a:r>
            <a:r>
              <a:rPr lang="en-US" altLang="it-IT" sz="800">
                <a:latin typeface="Arial" charset="0"/>
                <a:ea typeface="Kochi Mincho" charset="0"/>
                <a:cs typeface="Kochi Mincho" charset="0"/>
              </a:rPr>
              <a:t>roportion of young people beneath the transition boundary age treated in child and adolescent mental health services in the latest year available (2013–14)</a:t>
            </a:r>
            <a:endParaRPr lang="it-IT" sz="1200" kern="1200">
              <a:solidFill>
                <a:schemeClr val="tx1"/>
              </a:solidFill>
              <a:effectLst/>
              <a:latin typeface="+mn-lt"/>
              <a:ea typeface="ＭＳ Ｐゴシック" charset="-128"/>
              <a:cs typeface="ＭＳ Ｐゴシック" charset="-128"/>
            </a:endParaRPr>
          </a:p>
          <a:p>
            <a:r>
              <a:rPr lang="en-US" sz="1200" kern="1200">
                <a:solidFill>
                  <a:schemeClr val="tx1"/>
                </a:solidFill>
                <a:effectLst/>
                <a:latin typeface="+mn-lt"/>
                <a:ea typeface="ＭＳ Ｐゴシック" charset="-128"/>
                <a:cs typeface="ＭＳ Ｐゴシック" charset="-128"/>
              </a:rPr>
              <a:t>The percentage of young people treated in CAMHS in the past 12 months was  3,6% in 7 of 19 countries, 1,3% in 11 countries, and less than 1% in one country (Slovakia).</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The number of recorded new cases, for the last year available was provided by 13/28 (46%) countries, and generally ranged between 0·2% and 2% of the young population.</a:t>
            </a:r>
            <a:endParaRPr lang="it-IT" sz="1200" kern="1200">
              <a:solidFill>
                <a:schemeClr val="tx1"/>
              </a:solidFill>
              <a:effectLst/>
              <a:latin typeface="+mn-lt"/>
              <a:ea typeface="ＭＳ Ｐゴシック" charset="-128"/>
              <a:cs typeface="ＭＳ Ｐゴシック"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a:solidFill>
                <a:schemeClr val="tx1"/>
              </a:solidFill>
              <a:effectLst/>
              <a:latin typeface="+mn-lt"/>
              <a:ea typeface="ＭＳ Ｐゴシック" charset="-128"/>
              <a:cs typeface="ＭＳ Ｐゴシック"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Despite</a:t>
            </a:r>
            <a:r>
              <a:rPr lang="en-US" sz="1200" kern="1200" baseline="0">
                <a:solidFill>
                  <a:schemeClr val="tx1"/>
                </a:solidFill>
                <a:effectLst/>
                <a:latin typeface="+mn-lt"/>
                <a:ea typeface="ＭＳ Ｐゴシック" charset="-128"/>
                <a:cs typeface="ＭＳ Ｐゴシック" charset="-128"/>
              </a:rPr>
              <a:t> a </a:t>
            </a:r>
            <a:r>
              <a:rPr lang="en-US" sz="1200" kern="1200">
                <a:solidFill>
                  <a:schemeClr val="tx1"/>
                </a:solidFill>
                <a:effectLst/>
                <a:latin typeface="+mn-lt"/>
                <a:ea typeface="ＭＳ Ｐゴシック" charset="-128"/>
                <a:cs typeface="ＭＳ Ｐゴシック" charset="-128"/>
              </a:rPr>
              <a:t>periodic activity report of CAMHS is obligatory in 86% (N=24/28) of countries,</a:t>
            </a:r>
            <a:r>
              <a:rPr lang="en-US" sz="1200" kern="1200" baseline="0">
                <a:solidFill>
                  <a:schemeClr val="tx1"/>
                </a:solidFill>
                <a:effectLst/>
                <a:latin typeface="+mn-lt"/>
                <a:ea typeface="ＭＳ Ｐゴシック" charset="-128"/>
                <a:cs typeface="ＭＳ Ｐゴシック" charset="-128"/>
              </a:rPr>
              <a:t> a</a:t>
            </a:r>
            <a:r>
              <a:rPr lang="en-US" sz="1200" kern="1200">
                <a:solidFill>
                  <a:schemeClr val="tx1"/>
                </a:solidFill>
                <a:effectLst/>
                <a:latin typeface="+mn-lt"/>
                <a:ea typeface="ＭＳ Ｐゴシック" charset="-128"/>
                <a:cs typeface="ＭＳ Ｐゴシック" charset="-128"/>
              </a:rPr>
              <a:t>ctivity data were not available for 32% (N=9/28) of the responding countries, mainly due to the lack of national registries (presently available in 18 countries), or lack of access to such sources of information.</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a:solidFill>
                <a:schemeClr val="tx1"/>
              </a:solidFill>
              <a:effectLst/>
              <a:latin typeface="+mn-lt"/>
              <a:ea typeface="ＭＳ Ｐゴシック" charset="-128"/>
              <a:cs typeface="ＭＳ Ｐゴシック"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DIAGNOSES: </a:t>
            </a:r>
          </a:p>
          <a:p>
            <a:r>
              <a:rPr lang="en-US" sz="1200" kern="1200">
                <a:solidFill>
                  <a:schemeClr val="tx1"/>
                </a:solidFill>
                <a:effectLst/>
                <a:latin typeface="+mn-lt"/>
                <a:ea typeface="ＭＳ Ｐゴシック" charset="-128"/>
                <a:cs typeface="ＭＳ Ｐゴシック" charset="-128"/>
              </a:rPr>
              <a:t>Less than half of the countries (46%, N=13) could provide complete data for every diagnostic category, DSM-5 or ICD-10 based. </a:t>
            </a:r>
          </a:p>
          <a:p>
            <a:r>
              <a:rPr lang="en-US" sz="1200" kern="1200">
                <a:solidFill>
                  <a:schemeClr val="tx1"/>
                </a:solidFill>
                <a:effectLst/>
                <a:latin typeface="+mn-lt"/>
                <a:ea typeface="ＭＳ Ｐゴシック" charset="-128"/>
                <a:cs typeface="ＭＳ Ｐゴシック" charset="-128"/>
              </a:rPr>
              <a:t>In all these countries, neurodevelopmental disorders are the most frequent diagnostic group for those receiving treatment from CAMHS. </a:t>
            </a:r>
            <a:endParaRPr lang="it-IT"/>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a:solidFill>
                <a:schemeClr val="tx1"/>
              </a:solidFill>
              <a:effectLst/>
              <a:latin typeface="+mn-lt"/>
              <a:ea typeface="ＭＳ Ｐゴシック" charset="-128"/>
              <a:cs typeface="ＭＳ Ｐゴシック" charset="-128"/>
            </a:endParaRPr>
          </a:p>
          <a:p>
            <a:endParaRPr lang="it-IT" sz="1200" kern="1200">
              <a:solidFill>
                <a:schemeClr val="tx1"/>
              </a:solidFill>
              <a:effectLst/>
              <a:latin typeface="+mn-lt"/>
              <a:ea typeface="ＭＳ Ｐゴシック" charset="-128"/>
              <a:cs typeface="ＭＳ Ｐゴシック" charset="-128"/>
            </a:endParaRPr>
          </a:p>
          <a:p>
            <a:pPr marL="193749" indent="-192324" eaLnBrk="1">
              <a:lnSpc>
                <a:spcPct val="93000"/>
              </a:lnSpc>
              <a:spcBef>
                <a:spcPct val="0"/>
              </a:spcBef>
              <a:tabLst>
                <a:tab pos="649628" algn="l"/>
                <a:tab pos="1299256" algn="l"/>
                <a:tab pos="1948884" algn="l"/>
                <a:tab pos="2598511" algn="l"/>
                <a:tab pos="3248139" algn="l"/>
                <a:tab pos="3897767" algn="l"/>
                <a:tab pos="4547395" algn="l"/>
                <a:tab pos="5197023" algn="l"/>
              </a:tabLst>
            </a:pPr>
            <a:endParaRPr lang="en-US" altLang="it-IT" sz="800">
              <a:latin typeface="Arial" charset="0"/>
              <a:ea typeface="Kochi Mincho" charset="0"/>
              <a:cs typeface="Kochi Mincho" charset="0"/>
            </a:endParaRPr>
          </a:p>
        </p:txBody>
      </p:sp>
    </p:spTree>
    <p:extLst>
      <p:ext uri="{BB962C8B-B14F-4D97-AF65-F5344CB8AC3E}">
        <p14:creationId xmlns:p14="http://schemas.microsoft.com/office/powerpoint/2010/main" val="2666797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How CAMHS are funded?</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The most common source is </a:t>
            </a:r>
            <a:r>
              <a:rPr lang="en-US" sz="1200" b="1" kern="1200">
                <a:solidFill>
                  <a:schemeClr val="tx1"/>
                </a:solidFill>
                <a:effectLst/>
                <a:latin typeface="+mn-lt"/>
                <a:ea typeface="ＭＳ Ｐゴシック" charset="-128"/>
                <a:cs typeface="ＭＳ Ｐゴシック" charset="-128"/>
              </a:rPr>
              <a:t>government</a:t>
            </a:r>
            <a:r>
              <a:rPr lang="en-US" sz="1200" kern="1200">
                <a:solidFill>
                  <a:schemeClr val="tx1"/>
                </a:solidFill>
                <a:effectLst/>
                <a:latin typeface="+mn-lt"/>
                <a:ea typeface="ＭＳ Ｐゴシック" charset="-128"/>
                <a:cs typeface="ＭＳ Ｐゴシック" charset="-128"/>
              </a:rPr>
              <a:t> taxes (25/28 countries, 89%): in ten countries, this accounts for the majority (80-100%) of funding.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Two other important sources of funding are </a:t>
            </a:r>
            <a:r>
              <a:rPr lang="en-US" sz="1200" b="1" kern="1200">
                <a:solidFill>
                  <a:schemeClr val="tx1"/>
                </a:solidFill>
                <a:effectLst/>
                <a:latin typeface="+mn-lt"/>
                <a:ea typeface="ＭＳ Ｐゴシック" charset="-128"/>
                <a:cs typeface="ＭＳ Ｐゴシック" charset="-128"/>
              </a:rPr>
              <a:t>service user families</a:t>
            </a:r>
            <a:r>
              <a:rPr lang="en-US" sz="1200" kern="1200">
                <a:solidFill>
                  <a:schemeClr val="tx1"/>
                </a:solidFill>
                <a:effectLst/>
                <a:latin typeface="+mn-lt"/>
                <a:ea typeface="ＭＳ Ｐゴシック" charset="-128"/>
                <a:cs typeface="ＭＳ Ｐゴシック" charset="-128"/>
              </a:rPr>
              <a:t> (68%, N=19/28) and </a:t>
            </a:r>
            <a:r>
              <a:rPr lang="en-US" sz="1200" b="1" kern="1200">
                <a:solidFill>
                  <a:schemeClr val="tx1"/>
                </a:solidFill>
                <a:effectLst/>
                <a:latin typeface="+mn-lt"/>
                <a:ea typeface="ＭＳ Ｐゴシック" charset="-128"/>
                <a:cs typeface="ＭＳ Ｐゴシック" charset="-128"/>
              </a:rPr>
              <a:t>social insurance</a:t>
            </a:r>
            <a:r>
              <a:rPr lang="en-US" sz="1200" kern="1200">
                <a:solidFill>
                  <a:schemeClr val="tx1"/>
                </a:solidFill>
                <a:effectLst/>
                <a:latin typeface="+mn-lt"/>
                <a:ea typeface="ＭＳ Ｐゴシック" charset="-128"/>
                <a:cs typeface="ＭＳ Ｐゴシック" charset="-128"/>
              </a:rPr>
              <a:t>, (61%, N=17/28) of countries.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In about half of the countries, </a:t>
            </a:r>
            <a:r>
              <a:rPr lang="en-US" sz="1200" b="1" kern="1200">
                <a:solidFill>
                  <a:schemeClr val="tx1"/>
                </a:solidFill>
                <a:effectLst/>
                <a:latin typeface="+mn-lt"/>
                <a:ea typeface="ＭＳ Ｐゴシック" charset="-128"/>
                <a:cs typeface="ＭＳ Ｐゴシック" charset="-128"/>
              </a:rPr>
              <a:t>private insurance </a:t>
            </a:r>
            <a:r>
              <a:rPr lang="en-US" sz="1200" kern="1200">
                <a:solidFill>
                  <a:schemeClr val="tx1"/>
                </a:solidFill>
                <a:effectLst/>
                <a:latin typeface="+mn-lt"/>
                <a:ea typeface="ＭＳ Ｐゴシック" charset="-128"/>
                <a:cs typeface="ＭＳ Ｐゴシック" charset="-128"/>
              </a:rPr>
              <a:t>(57%, N=16/28) and </a:t>
            </a:r>
            <a:r>
              <a:rPr lang="en-US" sz="1200" b="1" kern="1200">
                <a:solidFill>
                  <a:schemeClr val="tx1"/>
                </a:solidFill>
                <a:effectLst/>
                <a:latin typeface="+mn-lt"/>
                <a:ea typeface="ＭＳ Ｐゴシック" charset="-128"/>
                <a:cs typeface="ＭＳ Ｐゴシック" charset="-128"/>
              </a:rPr>
              <a:t>NGOs</a:t>
            </a:r>
            <a:r>
              <a:rPr lang="en-US" sz="1200" kern="1200">
                <a:solidFill>
                  <a:schemeClr val="tx1"/>
                </a:solidFill>
                <a:effectLst/>
                <a:latin typeface="+mn-lt"/>
                <a:ea typeface="ＭＳ Ｐゴシック" charset="-128"/>
                <a:cs typeface="ＭＳ Ｐゴシック" charset="-128"/>
              </a:rPr>
              <a:t> (46%, N=13/28) play an important role in funding; international grants fund services in 6/28 (21%) countries.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it-IT" sz="1200" kern="120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a:solidFill>
                  <a:schemeClr val="tx1"/>
                </a:solidFill>
                <a:effectLst/>
                <a:latin typeface="+mn-lt"/>
                <a:ea typeface="ＭＳ Ｐゴシック" charset="-128"/>
                <a:cs typeface="ＭＳ Ｐゴシック" charset="-128"/>
              </a:rPr>
              <a:t>Marked differences were observed: in some countries all CAMHS activities are entirely publicly funded (i.e. Croatia, Italy, Spain), while in others, like Poland, a high proportion of CAMHS activity is funded through private sources.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kern="1200">
                <a:solidFill>
                  <a:schemeClr val="tx1"/>
                </a:solidFill>
                <a:effectLst/>
                <a:latin typeface="+mn-lt"/>
                <a:ea typeface="ＭＳ Ｐゴシック" charset="-128"/>
                <a:cs typeface="ＭＳ Ｐゴシック" charset="-128"/>
              </a:rPr>
              <a:t>In eighteen countries, at least three quarters of CAMHS funding is provided by the government or social insurance.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kern="1200">
              <a:solidFill>
                <a:schemeClr val="tx1"/>
              </a:solidFill>
              <a:effectLst/>
              <a:latin typeface="+mn-lt"/>
              <a:ea typeface="ＭＳ Ｐゴシック" charset="-128"/>
              <a:cs typeface="ＭＳ Ｐゴシック" charset="-128"/>
            </a:endParaRPr>
          </a:p>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7</a:t>
            </a:fld>
            <a:endParaRPr lang="de-DE" altLang="de-DE"/>
          </a:p>
        </p:txBody>
      </p:sp>
    </p:spTree>
    <p:extLst>
      <p:ext uri="{BB962C8B-B14F-4D97-AF65-F5344CB8AC3E}">
        <p14:creationId xmlns:p14="http://schemas.microsoft.com/office/powerpoint/2010/main" val="16371925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8</a:t>
            </a:fld>
            <a:endParaRPr lang="de-DE" altLang="de-DE"/>
          </a:p>
        </p:txBody>
      </p:sp>
    </p:spTree>
    <p:extLst>
      <p:ext uri="{BB962C8B-B14F-4D97-AF65-F5344CB8AC3E}">
        <p14:creationId xmlns:p14="http://schemas.microsoft.com/office/powerpoint/2010/main" val="3109424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ＭＳ Ｐゴシック" charset="-128"/>
                <a:cs typeface="ＭＳ Ｐゴシック" charset="-128"/>
              </a:rPr>
              <a:t>This</a:t>
            </a:r>
            <a:r>
              <a:rPr lang="en-GB" sz="1200" kern="1200" baseline="0">
                <a:solidFill>
                  <a:schemeClr val="tx1"/>
                </a:solidFill>
                <a:effectLst/>
                <a:latin typeface="+mn-lt"/>
                <a:ea typeface="ＭＳ Ｐゴシック" charset="-128"/>
                <a:cs typeface="ＭＳ Ｐゴシック" charset="-128"/>
              </a:rPr>
              <a:t> table s</a:t>
            </a:r>
            <a:r>
              <a:rPr lang="en-GB" sz="1200" kern="1200">
                <a:solidFill>
                  <a:schemeClr val="tx1"/>
                </a:solidFill>
                <a:effectLst/>
                <a:latin typeface="+mn-lt"/>
                <a:ea typeface="ＭＳ Ｐゴシック" charset="-128"/>
                <a:cs typeface="ＭＳ Ｐゴシック" charset="-128"/>
              </a:rPr>
              <a:t>hows the percentages of CAMHS service users anticipated to need adult mental health care,</a:t>
            </a:r>
            <a:r>
              <a:rPr lang="en-GB" sz="1200" kern="1200" baseline="0">
                <a:solidFill>
                  <a:schemeClr val="tx1"/>
                </a:solidFill>
                <a:effectLst/>
                <a:latin typeface="+mn-lt"/>
                <a:ea typeface="ＭＳ Ｐゴシック" charset="-128"/>
                <a:cs typeface="ＭＳ Ｐゴシック" charset="-128"/>
              </a:rPr>
              <a:t> </a:t>
            </a:r>
            <a:r>
              <a:rPr lang="en-GB" sz="1200" kern="1200">
                <a:solidFill>
                  <a:schemeClr val="tx1"/>
                </a:solidFill>
                <a:effectLst/>
                <a:latin typeface="+mn-lt"/>
                <a:ea typeface="ＭＳ Ｐゴシック" charset="-128"/>
                <a:cs typeface="ＭＳ Ｐゴシック" charset="-128"/>
              </a:rPr>
              <a:t>contrasted with the percentages of AHMS patients under 30 years of age who have had previous contact with CAMHS.</a:t>
            </a:r>
            <a:endParaRPr lang="en-GB" sz="1200" b="1" kern="1200">
              <a:solidFill>
                <a:schemeClr val="tx1"/>
              </a:solidFill>
              <a:effectLst/>
              <a:latin typeface="+mn-lt"/>
              <a:ea typeface="ＭＳ Ｐゴシック" charset="-128"/>
              <a:cs typeface="ＭＳ Ｐゴシック"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ＭＳ Ｐゴシック" charset="-128"/>
                <a:cs typeface="ＭＳ Ｐゴシック" charset="-128"/>
              </a:rPr>
              <a:t>Most country experts</a:t>
            </a:r>
            <a:r>
              <a:rPr lang="en-GB" sz="1200" kern="1200" baseline="0">
                <a:solidFill>
                  <a:schemeClr val="tx1"/>
                </a:solidFill>
                <a:effectLst/>
                <a:latin typeface="+mn-lt"/>
                <a:ea typeface="ＭＳ Ｐゴシック" charset="-128"/>
                <a:cs typeface="ＭＳ Ｐゴシック" charset="-128"/>
              </a:rPr>
              <a:t> </a:t>
            </a:r>
            <a:r>
              <a:rPr lang="en-GB" sz="1200" kern="1200">
                <a:solidFill>
                  <a:schemeClr val="tx1"/>
                </a:solidFill>
                <a:effectLst/>
                <a:latin typeface="+mn-lt"/>
                <a:ea typeface="ＭＳ Ｐゴシック" charset="-128"/>
                <a:cs typeface="ＭＳ Ｐゴシック" charset="-128"/>
              </a:rPr>
              <a:t>estimated that between 25% and 49% of CAMHS service users will need transition to AMHS and 20% to 30%of AMHS service user had been already seen in CAMHS. As</a:t>
            </a:r>
            <a:r>
              <a:rPr lang="en-GB" sz="1200" kern="1200" baseline="0">
                <a:solidFill>
                  <a:schemeClr val="tx1"/>
                </a:solidFill>
                <a:effectLst/>
                <a:latin typeface="+mn-lt"/>
                <a:ea typeface="ＭＳ Ｐゴシック" charset="-128"/>
                <a:cs typeface="ＭＳ Ｐゴシック" charset="-128"/>
              </a:rPr>
              <a:t> you can see continuity </a:t>
            </a:r>
            <a:r>
              <a:rPr lang="en-GB" sz="1200" kern="1200">
                <a:solidFill>
                  <a:schemeClr val="tx1"/>
                </a:solidFill>
                <a:effectLst/>
                <a:latin typeface="+mn-lt"/>
                <a:ea typeface="ＭＳ Ｐゴシック" charset="-128"/>
                <a:cs typeface="ＭＳ Ｐゴシック" charset="-128"/>
              </a:rPr>
              <a:t>of psychopathology</a:t>
            </a:r>
            <a:r>
              <a:rPr lang="en-GB" sz="1200" kern="1200" baseline="0">
                <a:solidFill>
                  <a:schemeClr val="tx1"/>
                </a:solidFill>
                <a:effectLst/>
                <a:latin typeface="+mn-lt"/>
                <a:ea typeface="ＭＳ Ｐゴシック" charset="-128"/>
                <a:cs typeface="ＭＳ Ｐゴシック" charset="-128"/>
              </a:rPr>
              <a:t> is </a:t>
            </a:r>
            <a:r>
              <a:rPr lang="en-GB" sz="1200" kern="1200">
                <a:solidFill>
                  <a:schemeClr val="tx1"/>
                </a:solidFill>
                <a:effectLst/>
                <a:latin typeface="+mn-lt"/>
                <a:ea typeface="ＭＳ Ｐゴシック" charset="-128"/>
                <a:cs typeface="ＭＳ Ｐゴシック" charset="-128"/>
              </a:rPr>
              <a:t>manifest in a substantial proportion of service users in CAMHS will need to continue their treatment AND in</a:t>
            </a:r>
            <a:r>
              <a:rPr lang="en-GB" sz="1200" kern="1200" baseline="0">
                <a:solidFill>
                  <a:schemeClr val="tx1"/>
                </a:solidFill>
                <a:effectLst/>
                <a:latin typeface="+mn-lt"/>
                <a:ea typeface="ＭＳ Ｐゴシック" charset="-128"/>
                <a:cs typeface="ＭＳ Ｐゴシック" charset="-128"/>
              </a:rPr>
              <a:t> </a:t>
            </a:r>
            <a:r>
              <a:rPr lang="en-GB" sz="1200" kern="1200">
                <a:solidFill>
                  <a:schemeClr val="tx1"/>
                </a:solidFill>
                <a:effectLst/>
                <a:latin typeface="+mn-lt"/>
                <a:ea typeface="ＭＳ Ｐゴシック" charset="-128"/>
                <a:cs typeface="ＭＳ Ｐゴシック" charset="-128"/>
              </a:rPr>
              <a:t>young service users at AMHS, with up to a third having previously accessed CAMHS. </a:t>
            </a:r>
          </a:p>
          <a:p>
            <a:r>
              <a:rPr lang="en-GB" sz="1200" kern="1200">
                <a:solidFill>
                  <a:schemeClr val="tx1"/>
                </a:solidFill>
                <a:effectLst/>
                <a:latin typeface="+mn-lt"/>
                <a:ea typeface="ＭＳ Ｐゴシック" charset="-128"/>
                <a:cs typeface="ＭＳ Ｐゴシック" charset="-128"/>
              </a:rPr>
              <a:t>It is important to note, that ‘previous contact’ in CAMHS may not necessary imply ‘transition’: an unspecified portion of these AMHS users might have received treatment in CAMHS for instance at the age of 12 until the age of 14, and again when 24 years old at AMHS. It is reasonable to conclude that experts indicate discontinuation of care as something happening much earlier before the transition boundary</a:t>
            </a:r>
            <a:endParaRPr lang="it-IT" sz="1200" kern="1200">
              <a:solidFill>
                <a:schemeClr val="tx1"/>
              </a:solidFill>
              <a:effectLst/>
              <a:latin typeface="+mn-lt"/>
              <a:ea typeface="ＭＳ Ｐゴシック" charset="-128"/>
              <a:cs typeface="ＭＳ Ｐゴシック" charset="-128"/>
            </a:endParaRPr>
          </a:p>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9</a:t>
            </a:fld>
            <a:endParaRPr lang="de-DE" altLang="de-DE"/>
          </a:p>
        </p:txBody>
      </p:sp>
    </p:spTree>
    <p:extLst>
      <p:ext uri="{BB962C8B-B14F-4D97-AF65-F5344CB8AC3E}">
        <p14:creationId xmlns:p14="http://schemas.microsoft.com/office/powerpoint/2010/main" val="112626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t>The degree of involvement of such organizations in the past two years in the formulation or implementation of mental health policies at national level (</a:t>
            </a:r>
            <a:r>
              <a:rPr lang="en-US" err="1"/>
              <a:t>ie</a:t>
            </a:r>
            <a:r>
              <a:rPr lang="en-US"/>
              <a:t>, participation in meetings dedicated to this purpose) differed considerably across countries, ranging from “rarely” (18% for users and 11 % for family associations, N=5-3/28) and “not routinely” (39% for users, n=11/28, and 46% for family associations, N=13/28), to “frequently” (29%, N=8/28).</a:t>
            </a:r>
          </a:p>
          <a:p>
            <a:endParaRPr lang="en-US"/>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ＭＳ Ｐゴシック" charset="-128"/>
                <a:cs typeface="ＭＳ Ｐゴシック" charset="-128"/>
              </a:rPr>
              <a:t>Three countries (11%) reported that a standardized assessment of the needs of young people approaching the transition boundary is routinely conducted. In Lithuania and Sweden, this is implemented at the local level, and in Ireland as a countrywide initiative. Only 29% (N=8) of respondents felt that AMHS address the transition needs of incoming CAMHS service users.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a:solidFill>
                <a:schemeClr val="tx1"/>
              </a:solidFill>
              <a:effectLst/>
              <a:latin typeface="+mn-lt"/>
              <a:ea typeface="ＭＳ Ｐゴシック" charset="-128"/>
              <a:cs typeface="ＭＳ Ｐゴシック" charset="-128"/>
            </a:endParaRPr>
          </a:p>
          <a:p>
            <a:r>
              <a:rPr lang="en-GB" sz="1200" b="1" i="1" kern="1200">
                <a:solidFill>
                  <a:schemeClr val="tx1"/>
                </a:solidFill>
                <a:effectLst/>
                <a:latin typeface="+mn-lt"/>
                <a:ea typeface="ＭＳ Ｐゴシック" charset="-128"/>
                <a:cs typeface="ＭＳ Ｐゴシック" charset="-128"/>
              </a:rPr>
              <a:t>Involvement of parents and other actors in transition planning</a:t>
            </a:r>
            <a:endParaRPr lang="it-IT" sz="1200" kern="1200">
              <a:solidFill>
                <a:schemeClr val="tx1"/>
              </a:solidFill>
              <a:effectLst/>
              <a:latin typeface="+mn-lt"/>
              <a:ea typeface="ＭＳ Ｐゴシック" charset="-128"/>
              <a:cs typeface="ＭＳ Ｐゴシック" charset="-128"/>
            </a:endParaRPr>
          </a:p>
          <a:p>
            <a:r>
              <a:rPr lang="en-GB" sz="1200" kern="1200">
                <a:solidFill>
                  <a:schemeClr val="tx1"/>
                </a:solidFill>
                <a:effectLst/>
                <a:latin typeface="+mn-lt"/>
                <a:ea typeface="ＭＳ Ｐゴシック" charset="-128"/>
                <a:cs typeface="ＭＳ Ｐゴシック" charset="-128"/>
              </a:rPr>
              <a:t>In almost half the countries (N=13, 46%), parents/carers are involved in transition decisions, although sometimes only to the extent of being informed about the procedures and characteristics of the transition. In five countries (18%) the degree of involvement is limited by agreements reached between the young person and his/her parents (i.e. they might get involved only when requested by the service user), whereas in seven countries (25%) parents are able to choose the service they would like their adolescent child to be referred to, and in a few countries (N=3, 11%) they can even decide the treating clinician in the new service.</a:t>
            </a:r>
            <a:endParaRPr lang="it-IT" sz="1200" kern="1200">
              <a:solidFill>
                <a:schemeClr val="tx1"/>
              </a:solidFill>
              <a:effectLst/>
              <a:latin typeface="+mn-lt"/>
              <a:ea typeface="ＭＳ Ｐゴシック" charset="-128"/>
              <a:cs typeface="ＭＳ Ｐゴシック"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it-IT" sz="1200" kern="1200">
              <a:solidFill>
                <a:schemeClr val="tx1"/>
              </a:solidFill>
              <a:effectLst/>
              <a:latin typeface="+mn-lt"/>
              <a:ea typeface="ＭＳ Ｐゴシック" charset="-128"/>
              <a:cs typeface="ＭＳ Ｐゴシック" charset="-128"/>
            </a:endParaRPr>
          </a:p>
          <a:p>
            <a:endParaRPr lang="it-IT"/>
          </a:p>
        </p:txBody>
      </p:sp>
      <p:sp>
        <p:nvSpPr>
          <p:cNvPr id="4" name="Segnaposto numero diapositiva 3"/>
          <p:cNvSpPr>
            <a:spLocks noGrp="1"/>
          </p:cNvSpPr>
          <p:nvPr>
            <p:ph type="sldNum" sz="quarter" idx="10"/>
          </p:nvPr>
        </p:nvSpPr>
        <p:spPr/>
        <p:txBody>
          <a:bodyPr/>
          <a:lstStyle/>
          <a:p>
            <a:fld id="{B4B1B554-E1BA-4CD4-AF23-E4259DCDC011}" type="slidenum">
              <a:rPr lang="de-DE" altLang="de-DE" smtClean="0"/>
              <a:pPr/>
              <a:t>10</a:t>
            </a:fld>
            <a:endParaRPr lang="de-DE" altLang="de-DE"/>
          </a:p>
        </p:txBody>
      </p:sp>
    </p:spTree>
    <p:extLst>
      <p:ext uri="{BB962C8B-B14F-4D97-AF65-F5344CB8AC3E}">
        <p14:creationId xmlns:p14="http://schemas.microsoft.com/office/powerpoint/2010/main" val="11643836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pic>
        <p:nvPicPr>
          <p:cNvPr id="3" name="Bild 13" descr="MILESTONE_PowerPoint_titl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Bild 14" descr="MILESTONE_logo_rgb.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1068" y="5614988"/>
            <a:ext cx="4383617"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Bild 7" descr="FP7_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993968" y="6038850"/>
            <a:ext cx="75141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el 7"/>
          <p:cNvSpPr>
            <a:spLocks noGrp="1"/>
          </p:cNvSpPr>
          <p:nvPr>
            <p:ph type="ctrTitle"/>
          </p:nvPr>
        </p:nvSpPr>
        <p:spPr>
          <a:xfrm>
            <a:off x="720000" y="406126"/>
            <a:ext cx="10800000" cy="2011680"/>
          </a:xfrm>
        </p:spPr>
        <p:txBody>
          <a:bodyPr rIns="0" anchor="b"/>
          <a:lstStyle>
            <a:lvl1pPr>
              <a:defRPr sz="3000" cap="none" baseline="0">
                <a:ln>
                  <a:noFill/>
                </a:ln>
                <a:solidFill>
                  <a:srgbClr val="28888A"/>
                </a:solidFill>
              </a:defRPr>
            </a:lvl1pPr>
          </a:lstStyle>
          <a:p>
            <a:r>
              <a:rPr lang="de-DE"/>
              <a:t>Titelmasterformat durch Klicken bearbeiten</a:t>
            </a:r>
            <a:endParaRPr lang="en-US"/>
          </a:p>
        </p:txBody>
      </p:sp>
    </p:spTree>
    <p:extLst>
      <p:ext uri="{BB962C8B-B14F-4D97-AF65-F5344CB8AC3E}">
        <p14:creationId xmlns:p14="http://schemas.microsoft.com/office/powerpoint/2010/main" val="1106331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chemeClr val="tx1"/>
        </a:solidFill>
        <a:effectLst/>
      </p:bgPr>
    </p:bg>
    <p:spTree>
      <p:nvGrpSpPr>
        <p:cNvPr id="1" name=""/>
        <p:cNvGrpSpPr/>
        <p:nvPr/>
      </p:nvGrpSpPr>
      <p:grpSpPr>
        <a:xfrm>
          <a:off x="0" y="0"/>
          <a:ext cx="0" cy="0"/>
          <a:chOff x="0" y="0"/>
          <a:chExt cx="0" cy="0"/>
        </a:xfrm>
      </p:grpSpPr>
      <p:sp>
        <p:nvSpPr>
          <p:cNvPr id="4" name="Prozess 13">
            <a:extLst>
              <a:ext uri="{FF2B5EF4-FFF2-40B4-BE49-F238E27FC236}">
                <a16:creationId xmlns:a16="http://schemas.microsoft.com/office/drawing/2014/main" id="{44D19716-8469-4E1C-9467-BE02FDF59655}"/>
              </a:ext>
            </a:extLst>
          </p:cNvPr>
          <p:cNvSpPr/>
          <p:nvPr/>
        </p:nvSpPr>
        <p:spPr>
          <a:xfrm>
            <a:off x="321734" y="6075363"/>
            <a:ext cx="11459633" cy="711200"/>
          </a:xfrm>
          <a:prstGeom prst="flowChartProcess">
            <a:avLst/>
          </a:prstGeom>
          <a:solidFill>
            <a:schemeClr val="accent2">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de-DE" sz="1800"/>
          </a:p>
        </p:txBody>
      </p:sp>
      <p:pic>
        <p:nvPicPr>
          <p:cNvPr id="5" name="Bild 15" descr="MILESTONE_logo_rgb.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9667" y="6215063"/>
            <a:ext cx="211666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rozess 15">
            <a:extLst>
              <a:ext uri="{FF2B5EF4-FFF2-40B4-BE49-F238E27FC236}">
                <a16:creationId xmlns:a16="http://schemas.microsoft.com/office/drawing/2014/main" id="{11C33F08-39F0-459F-B6A2-9A8E7DDF8921}"/>
              </a:ext>
            </a:extLst>
          </p:cNvPr>
          <p:cNvSpPr/>
          <p:nvPr/>
        </p:nvSpPr>
        <p:spPr>
          <a:xfrm>
            <a:off x="0" y="6786564"/>
            <a:ext cx="12192000" cy="71437"/>
          </a:xfrm>
          <a:prstGeom prst="flowChartProcess">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de-DE" sz="1800"/>
          </a:p>
        </p:txBody>
      </p:sp>
      <p:sp>
        <p:nvSpPr>
          <p:cNvPr id="7" name="Prozess 16">
            <a:extLst>
              <a:ext uri="{FF2B5EF4-FFF2-40B4-BE49-F238E27FC236}">
                <a16:creationId xmlns:a16="http://schemas.microsoft.com/office/drawing/2014/main" id="{98C16067-D634-4AE1-B8AC-ADC3CECB929E}"/>
              </a:ext>
            </a:extLst>
          </p:cNvPr>
          <p:cNvSpPr/>
          <p:nvPr/>
        </p:nvSpPr>
        <p:spPr>
          <a:xfrm>
            <a:off x="0" y="0"/>
            <a:ext cx="12192000" cy="71438"/>
          </a:xfrm>
          <a:prstGeom prst="flowChartProcess">
            <a:avLst/>
          </a:prstGeom>
          <a:solidFill>
            <a:srgbClr val="B9D11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de-DE" sz="1800"/>
          </a:p>
        </p:txBody>
      </p:sp>
      <p:pic>
        <p:nvPicPr>
          <p:cNvPr id="10" name="Grafik 17"/>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725151" y="6286500"/>
            <a:ext cx="78316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7"/>
          <p:cNvSpPr>
            <a:spLocks noGrp="1"/>
          </p:cNvSpPr>
          <p:nvPr>
            <p:ph type="ctrTitle"/>
          </p:nvPr>
        </p:nvSpPr>
        <p:spPr>
          <a:xfrm>
            <a:off x="720000" y="1800000"/>
            <a:ext cx="10800000" cy="1828800"/>
          </a:xfrm>
        </p:spPr>
        <p:txBody>
          <a:bodyPr rIns="0" anchor="b"/>
          <a:lstStyle>
            <a:lvl1pPr>
              <a:defRPr sz="3000" cap="none" baseline="0">
                <a:ln>
                  <a:noFill/>
                </a:ln>
                <a:solidFill>
                  <a:srgbClr val="28888A"/>
                </a:solidFill>
              </a:defRPr>
            </a:lvl1pPr>
          </a:lstStyle>
          <a:p>
            <a:r>
              <a:rPr lang="de-DE"/>
              <a:t>Titelmasterformat durch Klicken bearbeiten</a:t>
            </a:r>
            <a:endParaRPr lang="en-US"/>
          </a:p>
        </p:txBody>
      </p:sp>
      <p:sp>
        <p:nvSpPr>
          <p:cNvPr id="9" name="Untertitel 8"/>
          <p:cNvSpPr>
            <a:spLocks noGrp="1"/>
          </p:cNvSpPr>
          <p:nvPr>
            <p:ph type="subTitle" idx="1"/>
          </p:nvPr>
        </p:nvSpPr>
        <p:spPr>
          <a:xfrm>
            <a:off x="720000" y="3960000"/>
            <a:ext cx="10800000" cy="685800"/>
          </a:xfrm>
        </p:spPr>
        <p:txBody>
          <a:bodyPr>
            <a:noAutofit/>
          </a:bodyPr>
          <a:lstStyle>
            <a:lvl1pPr marL="0" indent="0" algn="l">
              <a:buNone/>
              <a:defRPr sz="2000">
                <a:solidFill>
                  <a:srgbClr val="5A5050"/>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de-DE"/>
              <a:t>Formatvorlage des Untertitelmasters durch Klicken bearbeiten</a:t>
            </a:r>
            <a:endParaRPr lang="en-US"/>
          </a:p>
        </p:txBody>
      </p:sp>
      <p:sp>
        <p:nvSpPr>
          <p:cNvPr id="11" name="Fußzeilenplatzhalter 2">
            <a:extLst>
              <a:ext uri="{FF2B5EF4-FFF2-40B4-BE49-F238E27FC236}">
                <a16:creationId xmlns:a16="http://schemas.microsoft.com/office/drawing/2014/main" id="{4BA35925-F06E-49D9-8D0A-4618A26CD686}"/>
              </a:ext>
            </a:extLst>
          </p:cNvPr>
          <p:cNvSpPr>
            <a:spLocks noGrp="1"/>
          </p:cNvSpPr>
          <p:nvPr>
            <p:ph type="ftr" sz="quarter" idx="10"/>
          </p:nvPr>
        </p:nvSpPr>
        <p:spPr/>
        <p:txBody>
          <a:bodyPr/>
          <a:lstStyle>
            <a:lvl1pPr>
              <a:defRPr>
                <a:solidFill>
                  <a:schemeClr val="bg2"/>
                </a:solidFill>
              </a:defRPr>
            </a:lvl1pPr>
          </a:lstStyle>
          <a:p>
            <a:pPr>
              <a:defRPr/>
            </a:pPr>
            <a:r>
              <a:rPr lang="en-US" altLang="de-DE"/>
              <a:t>This project has received funding from the European Union's Seventh Framework </a:t>
            </a:r>
            <a:r>
              <a:rPr lang="en-US" altLang="de-DE" err="1"/>
              <a:t>Programme</a:t>
            </a:r>
            <a:r>
              <a:rPr lang="en-US" altLang="de-DE"/>
              <a:t> for research, technological development and demonstration under grant agreement no 602442 </a:t>
            </a:r>
          </a:p>
        </p:txBody>
      </p:sp>
    </p:spTree>
    <p:extLst>
      <p:ext uri="{BB962C8B-B14F-4D97-AF65-F5344CB8AC3E}">
        <p14:creationId xmlns:p14="http://schemas.microsoft.com/office/powerpoint/2010/main" val="3441561814"/>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720000" y="540000"/>
            <a:ext cx="10800000" cy="1080000"/>
          </a:xfrm>
        </p:spPr>
        <p:txBody>
          <a:bodyPr rIns="0"/>
          <a:lstStyle>
            <a:lvl1pPr>
              <a:defRPr u="none" strike="noStrike" cap="none" normalizeH="0" baseline="0">
                <a:solidFill>
                  <a:srgbClr val="28888A"/>
                </a:solidFill>
              </a:defRPr>
            </a:lvl1pPr>
          </a:lstStyle>
          <a:p>
            <a:r>
              <a:rPr lang="de-DE"/>
              <a:t>Titelmasterformat durch Klicken bearbeiten</a:t>
            </a:r>
            <a:endParaRPr lang="en-US"/>
          </a:p>
        </p:txBody>
      </p:sp>
      <p:sp>
        <p:nvSpPr>
          <p:cNvPr id="8" name="Inhaltsplatzhalter 7"/>
          <p:cNvSpPr>
            <a:spLocks noGrp="1"/>
          </p:cNvSpPr>
          <p:nvPr>
            <p:ph sz="quarter" idx="1"/>
          </p:nvPr>
        </p:nvSpPr>
        <p:spPr>
          <a:xfrm>
            <a:off x="720000" y="1620000"/>
            <a:ext cx="10800000" cy="4140000"/>
          </a:xfrm>
        </p:spPr>
        <p:txBody>
          <a:bodyPr/>
          <a:lstStyle>
            <a:lvl1pPr>
              <a:buClr>
                <a:schemeClr val="accent1"/>
              </a:buClr>
              <a:buSzPct val="100000"/>
              <a:buFont typeface="Arial"/>
              <a:buChar char="•"/>
              <a:defRPr baseline="0">
                <a:solidFill>
                  <a:srgbClr val="5A5050"/>
                </a:solidFill>
              </a:defRPr>
            </a:lvl1pPr>
            <a:lvl2pPr marL="720000">
              <a:buClr>
                <a:schemeClr val="accent1"/>
              </a:buClr>
              <a:buFont typeface="Arial"/>
              <a:buChar char="•"/>
              <a:defRPr>
                <a:solidFill>
                  <a:srgbClr val="5A5050"/>
                </a:solidFill>
              </a:defRPr>
            </a:lvl2pPr>
            <a:lvl3pPr marL="1080000">
              <a:buClr>
                <a:schemeClr val="accent1"/>
              </a:buClr>
              <a:buFont typeface="Arial"/>
              <a:buChar char="•"/>
              <a:defRPr>
                <a:solidFill>
                  <a:srgbClr val="5A5050"/>
                </a:solidFill>
              </a:defRPr>
            </a:lvl3pPr>
            <a:lvl4pPr>
              <a:buClr>
                <a:srgbClr val="371455"/>
              </a:buClr>
              <a:buFont typeface="Arial"/>
              <a:buChar char="•"/>
              <a:defRPr/>
            </a:lvl4pPr>
            <a:lvl5pPr>
              <a:buClr>
                <a:srgbClr val="371455"/>
              </a:buClr>
              <a:buFont typeface="Arial"/>
              <a:buChar char="•"/>
              <a:defRPr/>
            </a:lvl5pPr>
          </a:lstStyle>
          <a:p>
            <a:pPr lvl="0"/>
            <a:r>
              <a:rPr lang="de-DE"/>
              <a:t>Textmasterformat bearbeiten</a:t>
            </a:r>
          </a:p>
          <a:p>
            <a:pPr lvl="1"/>
            <a:r>
              <a:rPr lang="de-DE"/>
              <a:t>Zweite Ebene</a:t>
            </a:r>
          </a:p>
          <a:p>
            <a:pPr lvl="2"/>
            <a:r>
              <a:rPr lang="de-DE"/>
              <a:t>Dritte Ebene</a:t>
            </a:r>
          </a:p>
        </p:txBody>
      </p:sp>
      <p:sp>
        <p:nvSpPr>
          <p:cNvPr id="4" name="Fußzeilenplatzhalter 2">
            <a:extLst>
              <a:ext uri="{FF2B5EF4-FFF2-40B4-BE49-F238E27FC236}">
                <a16:creationId xmlns:a16="http://schemas.microsoft.com/office/drawing/2014/main" id="{1656459F-1B4B-4AA6-90E4-BD2B395DB7A2}"/>
              </a:ext>
            </a:extLst>
          </p:cNvPr>
          <p:cNvSpPr>
            <a:spLocks noGrp="1"/>
          </p:cNvSpPr>
          <p:nvPr>
            <p:ph type="ftr" sz="quarter" idx="10"/>
          </p:nvPr>
        </p:nvSpPr>
        <p:spPr/>
        <p:txBody>
          <a:bodyPr/>
          <a:lstStyle>
            <a:lvl1pPr>
              <a:defRPr/>
            </a:lvl1pPr>
          </a:lstStyle>
          <a:p>
            <a:pPr>
              <a:defRPr/>
            </a:pPr>
            <a:r>
              <a:rPr lang="en-US" altLang="de-DE"/>
              <a:t>This project has received funding from the European Union's Seventh Framework </a:t>
            </a:r>
            <a:r>
              <a:rPr lang="en-US" altLang="de-DE" err="1"/>
              <a:t>Programme</a:t>
            </a:r>
            <a:r>
              <a:rPr lang="en-US" altLang="de-DE"/>
              <a:t> for research, technological development and demonstration under grant agreement no 602442 </a:t>
            </a:r>
          </a:p>
          <a:p>
            <a:pPr>
              <a:defRPr/>
            </a:pPr>
            <a:endParaRPr lang="de-DE" altLang="de-DE"/>
          </a:p>
        </p:txBody>
      </p:sp>
    </p:spTree>
    <p:extLst>
      <p:ext uri="{BB962C8B-B14F-4D97-AF65-F5344CB8AC3E}">
        <p14:creationId xmlns:p14="http://schemas.microsoft.com/office/powerpoint/2010/main" val="197131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Fußzeilenplatzhalter 2"/>
          <p:cNvSpPr>
            <a:spLocks noGrp="1"/>
          </p:cNvSpPr>
          <p:nvPr>
            <p:ph type="ftr" sz="quarter" idx="10"/>
          </p:nvPr>
        </p:nvSpPr>
        <p:spPr>
          <a:xfrm>
            <a:off x="3359151" y="6300789"/>
            <a:ext cx="7200900" cy="358775"/>
          </a:xfrm>
          <a:prstGeom prst="rect">
            <a:avLst/>
          </a:prstGeom>
        </p:spPr>
        <p:txBody>
          <a:bodyPr/>
          <a:lstStyle>
            <a:lvl1pPr>
              <a:defRPr/>
            </a:lvl1pPr>
          </a:lstStyle>
          <a:p>
            <a:pPr>
              <a:defRPr/>
            </a:pPr>
            <a:r>
              <a:rPr lang="de-DE" altLang="de-DE"/>
              <a:t>The research leading to these results has received funding from the European Community</a:t>
            </a:r>
            <a:r>
              <a:rPr lang="ja-JP" altLang="de-DE"/>
              <a:t>‘</a:t>
            </a:r>
            <a:r>
              <a:rPr lang="de-DE" altLang="ja-JP"/>
              <a:t>s </a:t>
            </a:r>
            <a:br>
              <a:rPr lang="de-DE" altLang="ja-JP"/>
            </a:br>
            <a:r>
              <a:rPr lang="de-DE" altLang="ja-JP"/>
              <a:t>Seventh Framework Programme (FP7/2007– 2013) under grant agreement n° 602442</a:t>
            </a:r>
          </a:p>
          <a:p>
            <a:pPr>
              <a:defRPr/>
            </a:pPr>
            <a:endParaRPr lang="de-DE" altLang="de-DE"/>
          </a:p>
        </p:txBody>
      </p:sp>
    </p:spTree>
    <p:extLst>
      <p:ext uri="{BB962C8B-B14F-4D97-AF65-F5344CB8AC3E}">
        <p14:creationId xmlns:p14="http://schemas.microsoft.com/office/powerpoint/2010/main" val="37016057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Prozess 12">
            <a:extLst>
              <a:ext uri="{FF2B5EF4-FFF2-40B4-BE49-F238E27FC236}">
                <a16:creationId xmlns:a16="http://schemas.microsoft.com/office/drawing/2014/main" id="{2C64D256-0005-4C73-ADA0-9145DD72BB39}"/>
              </a:ext>
            </a:extLst>
          </p:cNvPr>
          <p:cNvSpPr/>
          <p:nvPr/>
        </p:nvSpPr>
        <p:spPr>
          <a:xfrm>
            <a:off x="0" y="6075363"/>
            <a:ext cx="12192000" cy="711200"/>
          </a:xfrm>
          <a:prstGeom prst="flowChartProcess">
            <a:avLst/>
          </a:prstGeom>
          <a:solidFill>
            <a:schemeClr val="accent2">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de-DE" sz="1800"/>
          </a:p>
        </p:txBody>
      </p:sp>
      <p:sp>
        <p:nvSpPr>
          <p:cNvPr id="1027" name="Titelplatzhalter 21"/>
          <p:cNvSpPr>
            <a:spLocks noGrp="1"/>
          </p:cNvSpPr>
          <p:nvPr>
            <p:ph type="title"/>
          </p:nvPr>
        </p:nvSpPr>
        <p:spPr bwMode="auto">
          <a:xfrm>
            <a:off x="719667" y="539750"/>
            <a:ext cx="10801351"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91440" bIns="0" numCol="1" anchor="t" anchorCtr="0" compatLnSpc="1">
            <a:prstTxWarp prst="textNoShape">
              <a:avLst/>
            </a:prstTxWarp>
          </a:bodyPr>
          <a:lstStyle/>
          <a:p>
            <a:pPr lvl="0"/>
            <a:r>
              <a:rPr lang="de-DE" altLang="de-DE"/>
              <a:t>Mastertitelformat bearbeiten</a:t>
            </a:r>
            <a:endParaRPr lang="en-US" altLang="de-DE"/>
          </a:p>
        </p:txBody>
      </p:sp>
      <p:sp>
        <p:nvSpPr>
          <p:cNvPr id="1028" name="Textplatzhalter 12"/>
          <p:cNvSpPr>
            <a:spLocks noGrp="1"/>
          </p:cNvSpPr>
          <p:nvPr>
            <p:ph type="body" idx="1"/>
          </p:nvPr>
        </p:nvSpPr>
        <p:spPr bwMode="auto">
          <a:xfrm>
            <a:off x="719667" y="1619250"/>
            <a:ext cx="11472333"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a:t>Mastertextformat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en-US" altLang="de-DE"/>
          </a:p>
        </p:txBody>
      </p:sp>
      <p:sp>
        <p:nvSpPr>
          <p:cNvPr id="10" name="Fußzeilenplatzhalter 2">
            <a:extLst>
              <a:ext uri="{FF2B5EF4-FFF2-40B4-BE49-F238E27FC236}">
                <a16:creationId xmlns:a16="http://schemas.microsoft.com/office/drawing/2014/main" id="{A5BDEEA1-E370-413A-8820-FC8BEC8310DD}"/>
              </a:ext>
            </a:extLst>
          </p:cNvPr>
          <p:cNvSpPr>
            <a:spLocks noGrp="1"/>
          </p:cNvSpPr>
          <p:nvPr>
            <p:ph type="ftr" sz="quarter" idx="3"/>
          </p:nvPr>
        </p:nvSpPr>
        <p:spPr>
          <a:xfrm>
            <a:off x="3359151" y="6300789"/>
            <a:ext cx="7200900" cy="358775"/>
          </a:xfrm>
          <a:prstGeom prst="rect">
            <a:avLst/>
          </a:prstGeom>
        </p:spPr>
        <p:txBody>
          <a:bodyPr vert="horz" wrap="square" lIns="0" tIns="0" rIns="0" bIns="0" numCol="1" anchor="t" anchorCtr="0" compatLnSpc="1">
            <a:prstTxWarp prst="textNoShape">
              <a:avLst/>
            </a:prstTxWarp>
          </a:bodyPr>
          <a:lstStyle>
            <a:lvl1pPr algn="r" eaLnBrk="1" hangingPunct="1">
              <a:defRPr sz="1000">
                <a:solidFill>
                  <a:srgbClr val="5A5050"/>
                </a:solidFill>
                <a:latin typeface="Arial" panose="020B0604020202020204" pitchFamily="34" charset="0"/>
                <a:ea typeface="ＭＳ Ｐゴシック" panose="020B0600070205080204" pitchFamily="34" charset="-128"/>
                <a:cs typeface="+mn-cs"/>
              </a:defRPr>
            </a:lvl1pPr>
          </a:lstStyle>
          <a:p>
            <a:pPr>
              <a:defRPr/>
            </a:pPr>
            <a:r>
              <a:rPr lang="en-US" altLang="de-DE"/>
              <a:t>This project has received funding from the European Union's Seventh Framework </a:t>
            </a:r>
            <a:r>
              <a:rPr lang="en-US" altLang="de-DE" err="1"/>
              <a:t>Programme</a:t>
            </a:r>
            <a:r>
              <a:rPr lang="en-US" altLang="de-DE"/>
              <a:t> for research, technological development and demonstration under grant agreement no 602442 </a:t>
            </a:r>
          </a:p>
        </p:txBody>
      </p:sp>
      <p:pic>
        <p:nvPicPr>
          <p:cNvPr id="1030" name="Bild 10" descr="MILESTONE_logo_rgb.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9667" y="6215063"/>
            <a:ext cx="211666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Textfeld 2">
            <a:extLst>
              <a:ext uri="{FF2B5EF4-FFF2-40B4-BE49-F238E27FC236}">
                <a16:creationId xmlns:a16="http://schemas.microsoft.com/office/drawing/2014/main" id="{74EE5341-B937-46C8-BB47-2E13E3CB98DE}"/>
              </a:ext>
            </a:extLst>
          </p:cNvPr>
          <p:cNvSpPr txBox="1">
            <a:spLocks noChangeArrowheads="1"/>
          </p:cNvSpPr>
          <p:nvPr/>
        </p:nvSpPr>
        <p:spPr bwMode="auto">
          <a:xfrm>
            <a:off x="12795251" y="2214563"/>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de-DE" sz="2400"/>
          </a:p>
        </p:txBody>
      </p:sp>
      <p:sp>
        <p:nvSpPr>
          <p:cNvPr id="11" name="Prozess 10">
            <a:extLst>
              <a:ext uri="{FF2B5EF4-FFF2-40B4-BE49-F238E27FC236}">
                <a16:creationId xmlns:a16="http://schemas.microsoft.com/office/drawing/2014/main" id="{5244E784-7F6C-44D3-AA5A-522DD673EEC0}"/>
              </a:ext>
            </a:extLst>
          </p:cNvPr>
          <p:cNvSpPr/>
          <p:nvPr/>
        </p:nvSpPr>
        <p:spPr>
          <a:xfrm>
            <a:off x="0" y="6786564"/>
            <a:ext cx="12192000" cy="71437"/>
          </a:xfrm>
          <a:prstGeom prst="flowChartProcess">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de-DE" sz="1800"/>
          </a:p>
        </p:txBody>
      </p:sp>
      <p:sp>
        <p:nvSpPr>
          <p:cNvPr id="12" name="Prozess 11">
            <a:extLst>
              <a:ext uri="{FF2B5EF4-FFF2-40B4-BE49-F238E27FC236}">
                <a16:creationId xmlns:a16="http://schemas.microsoft.com/office/drawing/2014/main" id="{E94A42A8-B6BA-4DDA-9FE0-7CB085E94359}"/>
              </a:ext>
            </a:extLst>
          </p:cNvPr>
          <p:cNvSpPr/>
          <p:nvPr/>
        </p:nvSpPr>
        <p:spPr>
          <a:xfrm>
            <a:off x="0" y="0"/>
            <a:ext cx="12192000" cy="71438"/>
          </a:xfrm>
          <a:prstGeom prst="flowChartProcess">
            <a:avLst/>
          </a:prstGeom>
          <a:solidFill>
            <a:srgbClr val="B9D11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de-DE" sz="1800"/>
          </a:p>
        </p:txBody>
      </p:sp>
      <p:pic>
        <p:nvPicPr>
          <p:cNvPr id="1034" name="Grafik 1"/>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0725151" y="6286500"/>
            <a:ext cx="78316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7124638"/>
      </p:ext>
    </p:extLst>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25" r:id="rId4"/>
  </p:sldLayoutIdLst>
  <p:hf sldNum="0" hdr="0" dt="0"/>
  <p:txStyles>
    <p:titleStyle>
      <a:lvl1pPr algn="l" rtl="0" eaLnBrk="0" fontAlgn="base" hangingPunct="0">
        <a:spcBef>
          <a:spcPct val="0"/>
        </a:spcBef>
        <a:spcAft>
          <a:spcPct val="0"/>
        </a:spcAft>
        <a:defRPr sz="2400" b="1" kern="1200">
          <a:solidFill>
            <a:schemeClr val="bg2"/>
          </a:solidFill>
          <a:latin typeface="Arial"/>
          <a:ea typeface="ＭＳ Ｐゴシック" charset="-128"/>
          <a:cs typeface="Arial"/>
        </a:defRPr>
      </a:lvl1pPr>
      <a:lvl2pPr algn="l" rtl="0" eaLnBrk="0" fontAlgn="base" hangingPunct="0">
        <a:spcBef>
          <a:spcPct val="0"/>
        </a:spcBef>
        <a:spcAft>
          <a:spcPct val="0"/>
        </a:spcAft>
        <a:defRPr sz="2400" b="1">
          <a:solidFill>
            <a:schemeClr val="bg2"/>
          </a:solidFill>
          <a:latin typeface="Arial" charset="0"/>
          <a:ea typeface="ＭＳ Ｐゴシック" charset="-128"/>
          <a:cs typeface="Arial" panose="020B0604020202020204" pitchFamily="34" charset="0"/>
        </a:defRPr>
      </a:lvl2pPr>
      <a:lvl3pPr algn="l" rtl="0" eaLnBrk="0" fontAlgn="base" hangingPunct="0">
        <a:spcBef>
          <a:spcPct val="0"/>
        </a:spcBef>
        <a:spcAft>
          <a:spcPct val="0"/>
        </a:spcAft>
        <a:defRPr sz="2400" b="1">
          <a:solidFill>
            <a:schemeClr val="bg2"/>
          </a:solidFill>
          <a:latin typeface="Arial" charset="0"/>
          <a:ea typeface="ＭＳ Ｐゴシック" charset="-128"/>
          <a:cs typeface="Arial" panose="020B0604020202020204" pitchFamily="34" charset="0"/>
        </a:defRPr>
      </a:lvl3pPr>
      <a:lvl4pPr algn="l" rtl="0" eaLnBrk="0" fontAlgn="base" hangingPunct="0">
        <a:spcBef>
          <a:spcPct val="0"/>
        </a:spcBef>
        <a:spcAft>
          <a:spcPct val="0"/>
        </a:spcAft>
        <a:defRPr sz="2400" b="1">
          <a:solidFill>
            <a:schemeClr val="bg2"/>
          </a:solidFill>
          <a:latin typeface="Arial" charset="0"/>
          <a:ea typeface="ＭＳ Ｐゴシック" charset="-128"/>
          <a:cs typeface="Arial" panose="020B0604020202020204" pitchFamily="34" charset="0"/>
        </a:defRPr>
      </a:lvl4pPr>
      <a:lvl5pPr algn="l" rtl="0" eaLnBrk="0" fontAlgn="base" hangingPunct="0">
        <a:spcBef>
          <a:spcPct val="0"/>
        </a:spcBef>
        <a:spcAft>
          <a:spcPct val="0"/>
        </a:spcAft>
        <a:defRPr sz="2400" b="1">
          <a:solidFill>
            <a:schemeClr val="bg2"/>
          </a:solidFill>
          <a:latin typeface="Arial" charset="0"/>
          <a:ea typeface="ＭＳ Ｐゴシック" charset="-128"/>
          <a:cs typeface="Arial" panose="020B0604020202020204" pitchFamily="34" charset="0"/>
        </a:defRPr>
      </a:lvl5pPr>
      <a:lvl6pPr marL="457200" algn="l" rtl="0" eaLnBrk="1" fontAlgn="base" hangingPunct="1">
        <a:spcBef>
          <a:spcPct val="0"/>
        </a:spcBef>
        <a:spcAft>
          <a:spcPct val="0"/>
        </a:spcAft>
        <a:defRPr sz="2400" b="1">
          <a:solidFill>
            <a:srgbClr val="144696"/>
          </a:solidFill>
          <a:latin typeface="Arial" charset="0"/>
          <a:ea typeface="ＭＳ Ｐゴシック" charset="-128"/>
        </a:defRPr>
      </a:lvl6pPr>
      <a:lvl7pPr marL="914400" algn="l" rtl="0" eaLnBrk="1" fontAlgn="base" hangingPunct="1">
        <a:spcBef>
          <a:spcPct val="0"/>
        </a:spcBef>
        <a:spcAft>
          <a:spcPct val="0"/>
        </a:spcAft>
        <a:defRPr sz="2400" b="1">
          <a:solidFill>
            <a:srgbClr val="144696"/>
          </a:solidFill>
          <a:latin typeface="Arial" charset="0"/>
          <a:ea typeface="ＭＳ Ｐゴシック" charset="-128"/>
        </a:defRPr>
      </a:lvl7pPr>
      <a:lvl8pPr marL="1371600" algn="l" rtl="0" eaLnBrk="1" fontAlgn="base" hangingPunct="1">
        <a:spcBef>
          <a:spcPct val="0"/>
        </a:spcBef>
        <a:spcAft>
          <a:spcPct val="0"/>
        </a:spcAft>
        <a:defRPr sz="2400" b="1">
          <a:solidFill>
            <a:srgbClr val="144696"/>
          </a:solidFill>
          <a:latin typeface="Arial" charset="0"/>
          <a:ea typeface="ＭＳ Ｐゴシック" charset="-128"/>
        </a:defRPr>
      </a:lvl8pPr>
      <a:lvl9pPr marL="1828800" algn="l" rtl="0" eaLnBrk="1" fontAlgn="base" hangingPunct="1">
        <a:spcBef>
          <a:spcPct val="0"/>
        </a:spcBef>
        <a:spcAft>
          <a:spcPct val="0"/>
        </a:spcAft>
        <a:defRPr sz="2400" b="1">
          <a:solidFill>
            <a:srgbClr val="144696"/>
          </a:solidFill>
          <a:latin typeface="Arial" charset="0"/>
          <a:ea typeface="ＭＳ Ｐゴシック" charset="-128"/>
        </a:defRPr>
      </a:lvl9pPr>
    </p:titleStyle>
    <p:bodyStyle>
      <a:lvl1pPr indent="-179388" algn="l" rtl="0" eaLnBrk="0" fontAlgn="base" hangingPunct="0">
        <a:spcBef>
          <a:spcPts val="100"/>
        </a:spcBef>
        <a:spcAft>
          <a:spcPts val="500"/>
        </a:spcAft>
        <a:buClr>
          <a:schemeClr val="accent1"/>
        </a:buClr>
        <a:buSzPct val="100000"/>
        <a:buFont typeface="Arial" panose="020B0604020202020204" pitchFamily="34" charset="0"/>
        <a:buChar char="•"/>
        <a:defRPr sz="2000" kern="1200">
          <a:solidFill>
            <a:srgbClr val="5A5050"/>
          </a:solidFill>
          <a:latin typeface="Arial"/>
          <a:ea typeface="ＭＳ Ｐゴシック" charset="-128"/>
          <a:cs typeface="Arial"/>
        </a:defRPr>
      </a:lvl1pPr>
      <a:lvl2pPr marL="358775" indent="-179388" algn="l" rtl="0" eaLnBrk="0" fontAlgn="base" hangingPunct="0">
        <a:spcBef>
          <a:spcPts val="500"/>
        </a:spcBef>
        <a:spcAft>
          <a:spcPts val="500"/>
        </a:spcAft>
        <a:buClr>
          <a:schemeClr val="accent1"/>
        </a:buClr>
        <a:buSzPct val="100000"/>
        <a:buFont typeface="Arial" panose="020B0604020202020204" pitchFamily="34" charset="0"/>
        <a:buChar char="•"/>
        <a:defRPr kern="1200">
          <a:solidFill>
            <a:srgbClr val="5A5050"/>
          </a:solidFill>
          <a:latin typeface="Arial"/>
          <a:ea typeface="ＭＳ Ｐゴシック" charset="-128"/>
          <a:cs typeface="Arial"/>
        </a:defRPr>
      </a:lvl2pPr>
      <a:lvl3pPr marL="539750" indent="-179388" algn="l" rtl="0" eaLnBrk="0" fontAlgn="base" hangingPunct="0">
        <a:spcBef>
          <a:spcPts val="500"/>
        </a:spcBef>
        <a:spcAft>
          <a:spcPct val="0"/>
        </a:spcAft>
        <a:buClr>
          <a:schemeClr val="accent1"/>
        </a:buClr>
        <a:buSzPct val="100000"/>
        <a:buFont typeface="Arial" panose="020B0604020202020204" pitchFamily="34" charset="0"/>
        <a:buChar char="•"/>
        <a:defRPr sz="1600" kern="1200">
          <a:solidFill>
            <a:srgbClr val="5A5050"/>
          </a:solidFill>
          <a:latin typeface="Arial"/>
          <a:ea typeface="ＭＳ Ｐゴシック" charset="-128"/>
          <a:cs typeface="Arial"/>
        </a:defRPr>
      </a:lvl3pPr>
      <a:lvl4pPr marL="719138" indent="-179388" algn="l" rtl="0" eaLnBrk="0" fontAlgn="base" hangingPunct="0">
        <a:spcBef>
          <a:spcPts val="500"/>
        </a:spcBef>
        <a:spcAft>
          <a:spcPct val="0"/>
        </a:spcAft>
        <a:buClr>
          <a:schemeClr val="accent1"/>
        </a:buClr>
        <a:buSzPct val="100000"/>
        <a:buFont typeface="Arial" panose="020B0604020202020204" pitchFamily="34" charset="0"/>
        <a:buChar char="•"/>
        <a:defRPr sz="1400" kern="1200">
          <a:solidFill>
            <a:srgbClr val="5A5050"/>
          </a:solidFill>
          <a:latin typeface="Arial"/>
          <a:ea typeface="ＭＳ Ｐゴシック" charset="-128"/>
          <a:cs typeface="Arial"/>
        </a:defRPr>
      </a:lvl4pPr>
      <a:lvl5pPr marL="898525" indent="-179388" algn="l" rtl="0" eaLnBrk="0" fontAlgn="base" hangingPunct="0">
        <a:spcBef>
          <a:spcPts val="500"/>
        </a:spcBef>
        <a:spcAft>
          <a:spcPct val="0"/>
        </a:spcAft>
        <a:buClr>
          <a:schemeClr val="accent1"/>
        </a:buClr>
        <a:buSzPct val="100000"/>
        <a:buFont typeface="Arial" panose="020B0604020202020204" pitchFamily="34" charset="0"/>
        <a:buChar char="•"/>
        <a:defRPr sz="1400" kern="1200">
          <a:solidFill>
            <a:srgbClr val="5A5050"/>
          </a:solidFill>
          <a:latin typeface="Arial"/>
          <a:ea typeface="ＭＳ Ｐゴシック" charset="-128"/>
          <a:cs typeface="Arial"/>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milestone-transitionstudy.eu/" TargetMode="External"/><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31.tiff"/></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19.wmf"/><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4.wmf"/><Relationship Id="rId11" Type="http://schemas.openxmlformats.org/officeDocument/2006/relationships/image" Target="../media/image18.tiff"/><Relationship Id="rId5" Type="http://schemas.openxmlformats.org/officeDocument/2006/relationships/image" Target="../media/image13.png"/><Relationship Id="rId10" Type="http://schemas.openxmlformats.org/officeDocument/2006/relationships/image" Target="../media/image17.png"/><Relationship Id="rId4" Type="http://schemas.openxmlformats.org/officeDocument/2006/relationships/image" Target="../media/image12.jpeg"/><Relationship Id="rId9" Type="http://schemas.openxmlformats.org/officeDocument/2006/relationships/image" Target="../media/image16.jpeg"/></Relationships>
</file>

<file path=ppt/slides/_rels/slide4.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20.wmf"/><Relationship Id="rId7" Type="http://schemas.openxmlformats.org/officeDocument/2006/relationships/image" Target="../media/image14.wmf"/><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2.wmf"/><Relationship Id="rId5" Type="http://schemas.openxmlformats.org/officeDocument/2006/relationships/image" Target="../media/image13.png"/><Relationship Id="rId4" Type="http://schemas.openxmlformats.org/officeDocument/2006/relationships/image" Target="../media/image21.wmf"/><Relationship Id="rId9"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hyperlink" Target="http://www.elsevier.com/termsandcondition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hyperlink" Target="http://www.elsevier.com/termsandcondition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ußzeilenplatzhalt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
              </a:spcBef>
              <a:spcAft>
                <a:spcPts val="500"/>
              </a:spcAft>
              <a:buClr>
                <a:schemeClr val="accent1"/>
              </a:buClr>
              <a:buSzPct val="100000"/>
              <a:buFont typeface="Arial" panose="020B0604020202020204" pitchFamily="34" charset="0"/>
              <a:buChar char="•"/>
              <a:defRPr sz="20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ts val="500"/>
              </a:spcBef>
              <a:spcAft>
                <a:spcPts val="500"/>
              </a:spcAft>
              <a:buClr>
                <a:schemeClr val="accent1"/>
              </a:buClr>
              <a:buSzPct val="100000"/>
              <a:buFont typeface="Arial" panose="020B0604020202020204" pitchFamily="34" charset="0"/>
              <a:buChar char="•"/>
              <a:defRPr>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ts val="500"/>
              </a:spcBef>
              <a:buClr>
                <a:schemeClr val="accent1"/>
              </a:buClr>
              <a:buSzPct val="100000"/>
              <a:buFont typeface="Arial" panose="020B0604020202020204" pitchFamily="34" charset="0"/>
              <a:buChar char="•"/>
              <a:defRPr sz="16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ts val="500"/>
              </a:spcBef>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ts val="500"/>
              </a:spcBef>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defTabSz="457200" eaLnBrk="0" fontAlgn="base" hangingPunct="0">
              <a:spcBef>
                <a:spcPts val="500"/>
              </a:spcBef>
              <a:spcAft>
                <a:spcPct val="0"/>
              </a:spcAft>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defTabSz="457200" eaLnBrk="0" fontAlgn="base" hangingPunct="0">
              <a:spcBef>
                <a:spcPts val="500"/>
              </a:spcBef>
              <a:spcAft>
                <a:spcPct val="0"/>
              </a:spcAft>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defTabSz="457200" eaLnBrk="0" fontAlgn="base" hangingPunct="0">
              <a:spcBef>
                <a:spcPts val="500"/>
              </a:spcBef>
              <a:spcAft>
                <a:spcPct val="0"/>
              </a:spcAft>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defTabSz="457200" eaLnBrk="0" fontAlgn="base" hangingPunct="0">
              <a:spcBef>
                <a:spcPts val="500"/>
              </a:spcBef>
              <a:spcAft>
                <a:spcPct val="0"/>
              </a:spcAft>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9pPr>
          </a:lstStyle>
          <a:p>
            <a:pPr fontAlgn="base">
              <a:spcBef>
                <a:spcPct val="0"/>
              </a:spcBef>
              <a:spcAft>
                <a:spcPct val="0"/>
              </a:spcAft>
              <a:buClrTx/>
              <a:buSzTx/>
              <a:buNone/>
            </a:pPr>
            <a:r>
              <a:rPr lang="en-GB" altLang="de-DE" sz="1000">
                <a:solidFill>
                  <a:srgbClr val="443840"/>
                </a:solidFill>
              </a:rPr>
              <a:t>This project has received funding from the European Union's Seventh Framework Programme for research, technological development and demonstration under grant agreement no 602442 </a:t>
            </a:r>
          </a:p>
        </p:txBody>
      </p:sp>
      <p:pic>
        <p:nvPicPr>
          <p:cNvPr id="7171" name="Picture 8" descr="Logo MILESTONE_logo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200" y="568325"/>
            <a:ext cx="39878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Subtitle 9"/>
          <p:cNvSpPr txBox="1">
            <a:spLocks/>
          </p:cNvSpPr>
          <p:nvPr/>
        </p:nvSpPr>
        <p:spPr bwMode="auto">
          <a:xfrm>
            <a:off x="2897189" y="5175250"/>
            <a:ext cx="769302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ts val="100"/>
              </a:spcBef>
              <a:spcAft>
                <a:spcPts val="500"/>
              </a:spcAft>
              <a:buClr>
                <a:schemeClr val="accent1"/>
              </a:buClr>
              <a:buSzPct val="100000"/>
              <a:buFont typeface="Arial" panose="020B0604020202020204" pitchFamily="34" charset="0"/>
              <a:buChar char="•"/>
              <a:defRPr sz="20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1pPr>
            <a:lvl2pPr>
              <a:spcBef>
                <a:spcPts val="500"/>
              </a:spcBef>
              <a:spcAft>
                <a:spcPts val="500"/>
              </a:spcAft>
              <a:buClr>
                <a:schemeClr val="accent1"/>
              </a:buClr>
              <a:buSzPct val="100000"/>
              <a:buFont typeface="Arial" panose="020B0604020202020204" pitchFamily="34" charset="0"/>
              <a:buChar char="•"/>
              <a:defRPr>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2pPr>
            <a:lvl3pPr>
              <a:spcBef>
                <a:spcPts val="500"/>
              </a:spcBef>
              <a:buClr>
                <a:schemeClr val="accent1"/>
              </a:buClr>
              <a:buSzPct val="100000"/>
              <a:buFont typeface="Arial" panose="020B0604020202020204" pitchFamily="34" charset="0"/>
              <a:buChar char="•"/>
              <a:defRPr sz="16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3pPr>
            <a:lvl4pPr>
              <a:spcBef>
                <a:spcPts val="500"/>
              </a:spcBef>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4pPr>
            <a:lvl5pPr>
              <a:spcBef>
                <a:spcPts val="500"/>
              </a:spcBef>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5pPr>
            <a:lvl6pPr eaLnBrk="0" fontAlgn="base" hangingPunct="0">
              <a:spcBef>
                <a:spcPts val="500"/>
              </a:spcBef>
              <a:spcAft>
                <a:spcPct val="0"/>
              </a:spcAft>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6pPr>
            <a:lvl7pPr eaLnBrk="0" fontAlgn="base" hangingPunct="0">
              <a:spcBef>
                <a:spcPts val="500"/>
              </a:spcBef>
              <a:spcAft>
                <a:spcPct val="0"/>
              </a:spcAft>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7pPr>
            <a:lvl8pPr eaLnBrk="0" fontAlgn="base" hangingPunct="0">
              <a:spcBef>
                <a:spcPts val="500"/>
              </a:spcBef>
              <a:spcAft>
                <a:spcPct val="0"/>
              </a:spcAft>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8pPr>
            <a:lvl9pPr eaLnBrk="0" fontAlgn="base" hangingPunct="0">
              <a:spcBef>
                <a:spcPts val="500"/>
              </a:spcBef>
              <a:spcAft>
                <a:spcPct val="0"/>
              </a:spcAft>
              <a:buClr>
                <a:schemeClr val="accent1"/>
              </a:buClr>
              <a:buSzPct val="100000"/>
              <a:buFont typeface="Arial" panose="020B0604020202020204" pitchFamily="34" charset="0"/>
              <a:buChar char="•"/>
              <a:defRPr sz="1400">
                <a:solidFill>
                  <a:srgbClr val="5A5050"/>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0" fontAlgn="base" hangingPunct="0">
              <a:buClr>
                <a:srgbClr val="E60064"/>
              </a:buClr>
              <a:buNone/>
            </a:pPr>
            <a:r>
              <a:rPr lang="en-GB" altLang="en-US" sz="1800">
                <a:solidFill>
                  <a:prstClr val="black"/>
                </a:solidFill>
              </a:rPr>
              <a:t>@Milestone_UoW #MILESTOGO </a:t>
            </a:r>
          </a:p>
          <a:p>
            <a:pPr defTabSz="914400" eaLnBrk="0" fontAlgn="base" hangingPunct="0">
              <a:buClr>
                <a:srgbClr val="E60064"/>
              </a:buClr>
              <a:buNone/>
            </a:pPr>
            <a:r>
              <a:rPr lang="en-GB" altLang="nl-BE" sz="1800">
                <a:hlinkClick r:id="rId3"/>
              </a:rPr>
              <a:t>http://milestone-transitionstudy.eu/</a:t>
            </a:r>
            <a:endParaRPr lang="en-GB" altLang="nl-BE" sz="1800"/>
          </a:p>
          <a:p>
            <a:pPr defTabSz="914400" eaLnBrk="0" fontAlgn="base" hangingPunct="0">
              <a:buClr>
                <a:srgbClr val="E60064"/>
              </a:buClr>
              <a:buNone/>
            </a:pPr>
            <a:endParaRPr lang="en-GB" altLang="en-US" sz="1800">
              <a:solidFill>
                <a:prstClr val="black"/>
              </a:solidFill>
            </a:endParaRPr>
          </a:p>
        </p:txBody>
      </p:sp>
      <p:sp>
        <p:nvSpPr>
          <p:cNvPr id="7173" name="Subtitle 2"/>
          <p:cNvSpPr>
            <a:spLocks noGrp="1"/>
          </p:cNvSpPr>
          <p:nvPr>
            <p:ph type="subTitle" idx="1"/>
          </p:nvPr>
        </p:nvSpPr>
        <p:spPr>
          <a:xfrm>
            <a:off x="2108200" y="3121025"/>
            <a:ext cx="8101013" cy="685800"/>
          </a:xfrm>
        </p:spPr>
        <p:txBody>
          <a:bodyPr/>
          <a:lstStyle/>
          <a:p>
            <a:r>
              <a:rPr lang="en-GB" sz="1800" dirty="0"/>
              <a:t>Improving transitional mental health care for young people across Europe</a:t>
            </a:r>
          </a:p>
          <a:p>
            <a:endParaRPr lang="en-GB" sz="1800" dirty="0"/>
          </a:p>
          <a:p>
            <a:r>
              <a:rPr lang="it-IT" sz="2400" b="1" dirty="0"/>
              <a:t>Dr Giulia Signorini</a:t>
            </a:r>
          </a:p>
        </p:txBody>
      </p:sp>
      <p:pic>
        <p:nvPicPr>
          <p:cNvPr id="717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5326" y="5256213"/>
            <a:ext cx="684213"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a:spLocks noGrp="1"/>
          </p:cNvSpPr>
          <p:nvPr>
            <p:ph type="ctrTitle"/>
          </p:nvPr>
        </p:nvSpPr>
        <p:spPr>
          <a:xfrm>
            <a:off x="2045493" y="1150936"/>
            <a:ext cx="8101013" cy="1828800"/>
          </a:xfrm>
        </p:spPr>
        <p:txBody>
          <a:bodyPr>
            <a:normAutofit/>
          </a:bodyPr>
          <a:lstStyle/>
          <a:p>
            <a:r>
              <a:rPr lang="en-GB" sz="4000" dirty="0">
                <a:solidFill>
                  <a:srgbClr val="FF0066"/>
                </a:solidFill>
              </a:rPr>
              <a:t>MILES TO GO</a:t>
            </a:r>
          </a:p>
        </p:txBody>
      </p:sp>
      <p:sp>
        <p:nvSpPr>
          <p:cNvPr id="2" name="Rectangle 1"/>
          <p:cNvSpPr/>
          <p:nvPr/>
        </p:nvSpPr>
        <p:spPr>
          <a:xfrm>
            <a:off x="4418521" y="3244334"/>
            <a:ext cx="3354957" cy="369332"/>
          </a:xfrm>
          <a:prstGeom prst="rect">
            <a:avLst/>
          </a:prstGeom>
        </p:spPr>
        <p:txBody>
          <a:bodyPr wrap="none">
            <a:spAutoFit/>
          </a:bodyPr>
          <a:lstStyle/>
          <a:p>
            <a:r>
              <a:rPr lang="it-IT"/>
              <a:t>Next Presenter: Dr Giulia Signorini</a:t>
            </a: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3223" y="4493204"/>
            <a:ext cx="2068626" cy="1580861"/>
          </a:xfrm>
          <a:prstGeom prst="rect">
            <a:avLst/>
          </a:prstGeom>
        </p:spPr>
      </p:pic>
    </p:spTree>
    <p:extLst>
      <p:ext uri="{BB962C8B-B14F-4D97-AF65-F5344CB8AC3E}">
        <p14:creationId xmlns:p14="http://schemas.microsoft.com/office/powerpoint/2010/main" val="2475609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41669" y="337022"/>
            <a:ext cx="4857220" cy="369332"/>
          </a:xfrm>
          <a:prstGeom prst="rect">
            <a:avLst/>
          </a:prstGeom>
        </p:spPr>
        <p:txBody>
          <a:bodyPr wrap="square">
            <a:spAutoFit/>
          </a:bodyPr>
          <a:lstStyle/>
          <a:p>
            <a:pPr algn="ctr"/>
            <a:r>
              <a:rPr lang="en-US" b="1" cap="all">
                <a:latin typeface="+mj-lt"/>
              </a:rPr>
              <a:t>STAKEHOLDERS’</a:t>
            </a:r>
            <a:r>
              <a:rPr lang="en-US" b="1" cap="all"/>
              <a:t> </a:t>
            </a:r>
            <a:r>
              <a:rPr lang="en-US" b="1" cap="all">
                <a:latin typeface="+mj-lt"/>
              </a:rPr>
              <a:t>INVOLVEMENT</a:t>
            </a:r>
            <a:r>
              <a:rPr lang="en-US" b="1" cap="all"/>
              <a:t> </a:t>
            </a:r>
            <a:endParaRPr lang="en-US" b="1" cap="all">
              <a:latin typeface="+mj-lt"/>
            </a:endParaRPr>
          </a:p>
        </p:txBody>
      </p:sp>
      <p:sp>
        <p:nvSpPr>
          <p:cNvPr id="3" name="Rettangolo 2"/>
          <p:cNvSpPr/>
          <p:nvPr/>
        </p:nvSpPr>
        <p:spPr>
          <a:xfrm>
            <a:off x="1795671" y="1551309"/>
            <a:ext cx="3549216" cy="3785652"/>
          </a:xfrm>
          <a:prstGeom prst="rect">
            <a:avLst/>
          </a:prstGeom>
        </p:spPr>
        <p:txBody>
          <a:bodyPr wrap="square">
            <a:spAutoFit/>
          </a:bodyPr>
          <a:lstStyle/>
          <a:p>
            <a:r>
              <a:rPr lang="en-US" sz="2000"/>
              <a:t>(at least)</a:t>
            </a:r>
          </a:p>
          <a:p>
            <a:r>
              <a:rPr lang="en-US" sz="2000"/>
              <a:t>one </a:t>
            </a:r>
            <a:r>
              <a:rPr lang="en-US" sz="2000" u="sng"/>
              <a:t>service user </a:t>
            </a:r>
            <a:r>
              <a:rPr lang="en-US" sz="2000"/>
              <a:t>association (86%, N=24/28) </a:t>
            </a:r>
          </a:p>
          <a:p>
            <a:r>
              <a:rPr lang="en-US" sz="2000"/>
              <a:t>one </a:t>
            </a:r>
            <a:r>
              <a:rPr lang="en-US" sz="2000" u="sng"/>
              <a:t>family or caregivers</a:t>
            </a:r>
            <a:r>
              <a:rPr lang="en-US" sz="2000"/>
              <a:t>’ association (96%, N=27/28) </a:t>
            </a:r>
          </a:p>
          <a:p>
            <a:endParaRPr lang="en-US" sz="2000"/>
          </a:p>
          <a:p>
            <a:endParaRPr lang="en-US" sz="2000"/>
          </a:p>
          <a:p>
            <a:r>
              <a:rPr lang="en-US" sz="2000"/>
              <a:t>39%-46%</a:t>
            </a:r>
            <a:r>
              <a:rPr lang="it-IT" sz="2000"/>
              <a:t> </a:t>
            </a:r>
            <a:r>
              <a:rPr lang="en-US" sz="2000"/>
              <a:t>“</a:t>
            </a:r>
            <a:r>
              <a:rPr lang="en-US" sz="2000" b="1"/>
              <a:t>NOT ROUTINELY INVOLVED</a:t>
            </a:r>
            <a:r>
              <a:rPr lang="en-US" sz="2000"/>
              <a:t>” in the formulation or implementation of mental health policies at national level </a:t>
            </a:r>
          </a:p>
          <a:p>
            <a:endParaRPr lang="en-US" sz="2000"/>
          </a:p>
        </p:txBody>
      </p:sp>
      <p:sp>
        <p:nvSpPr>
          <p:cNvPr id="6" name="Freccia in giù 5"/>
          <p:cNvSpPr/>
          <p:nvPr/>
        </p:nvSpPr>
        <p:spPr>
          <a:xfrm>
            <a:off x="2498557" y="3196524"/>
            <a:ext cx="709864" cy="48126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Rettangolo 4"/>
          <p:cNvSpPr/>
          <p:nvPr/>
        </p:nvSpPr>
        <p:spPr>
          <a:xfrm>
            <a:off x="6259284" y="1551310"/>
            <a:ext cx="4408717" cy="3477875"/>
          </a:xfrm>
          <a:prstGeom prst="rect">
            <a:avLst/>
          </a:prstGeom>
        </p:spPr>
        <p:txBody>
          <a:bodyPr wrap="square">
            <a:spAutoFit/>
          </a:bodyPr>
          <a:lstStyle/>
          <a:p>
            <a:r>
              <a:rPr lang="en-GB" sz="2000" b="1">
                <a:ea typeface="ＭＳ Ｐゴシック" charset="-128"/>
                <a:cs typeface="ＭＳ Ｐゴシック" charset="-128"/>
              </a:rPr>
              <a:t>3/28</a:t>
            </a:r>
            <a:r>
              <a:rPr lang="en-GB" sz="2000">
                <a:ea typeface="ＭＳ Ｐゴシック" charset="-128"/>
                <a:cs typeface="ＭＳ Ｐゴシック" charset="-128"/>
              </a:rPr>
              <a:t> countries (11%) =routinely conducted standardized assessment of the needs of young people approaching the TB. </a:t>
            </a:r>
          </a:p>
          <a:p>
            <a:endParaRPr lang="en-GB" sz="2000">
              <a:ea typeface="ＭＳ Ｐゴシック" charset="-128"/>
              <a:cs typeface="ＭＳ Ｐゴシック" charset="-128"/>
            </a:endParaRPr>
          </a:p>
          <a:p>
            <a:r>
              <a:rPr lang="en-GB" sz="2000" b="1">
                <a:ea typeface="ＭＳ Ｐゴシック" charset="-128"/>
                <a:cs typeface="ＭＳ Ｐゴシック" charset="-128"/>
              </a:rPr>
              <a:t>8/28</a:t>
            </a:r>
            <a:r>
              <a:rPr lang="en-GB" sz="2000">
                <a:ea typeface="ＭＳ Ｐゴシック" charset="-128"/>
                <a:cs typeface="ＭＳ Ｐゴシック" charset="-128"/>
              </a:rPr>
              <a:t> (29%) = AMHS address the transition needs of incoming CAMHS service users</a:t>
            </a:r>
          </a:p>
          <a:p>
            <a:endParaRPr lang="en-GB" sz="2000">
              <a:ea typeface="ＭＳ Ｐゴシック" charset="-128"/>
              <a:cs typeface="ＭＳ Ｐゴシック" charset="-128"/>
            </a:endParaRPr>
          </a:p>
          <a:p>
            <a:endParaRPr lang="it-IT" sz="2000">
              <a:ea typeface="ＭＳ Ｐゴシック" charset="-128"/>
              <a:cs typeface="ＭＳ Ｐゴシック" charset="-128"/>
            </a:endParaRPr>
          </a:p>
          <a:p>
            <a:endParaRPr lang="it-IT" sz="2000"/>
          </a:p>
        </p:txBody>
      </p:sp>
      <p:pic>
        <p:nvPicPr>
          <p:cNvPr id="7" name="Immagine 6"/>
          <p:cNvPicPr>
            <a:picLocks noChangeAspect="1"/>
          </p:cNvPicPr>
          <p:nvPr/>
        </p:nvPicPr>
        <p:blipFill rotWithShape="1">
          <a:blip r:embed="rId3"/>
          <a:srcRect l="15768"/>
          <a:stretch/>
        </p:blipFill>
        <p:spPr>
          <a:xfrm>
            <a:off x="8463641" y="4138463"/>
            <a:ext cx="1873826" cy="1781443"/>
          </a:xfrm>
          <a:prstGeom prst="rect">
            <a:avLst/>
          </a:prstGeom>
        </p:spPr>
      </p:pic>
      <p:sp>
        <p:nvSpPr>
          <p:cNvPr id="8" name="Rettangolo 7"/>
          <p:cNvSpPr/>
          <p:nvPr/>
        </p:nvSpPr>
        <p:spPr>
          <a:xfrm>
            <a:off x="6259283" y="308795"/>
            <a:ext cx="3916278" cy="646331"/>
          </a:xfrm>
          <a:prstGeom prst="rect">
            <a:avLst/>
          </a:prstGeom>
        </p:spPr>
        <p:txBody>
          <a:bodyPr wrap="square">
            <a:spAutoFit/>
          </a:bodyPr>
          <a:lstStyle/>
          <a:p>
            <a:pPr algn="ctr"/>
            <a:r>
              <a:rPr lang="en-GB" b="1" cap="all">
                <a:latin typeface="+mj-lt"/>
              </a:rPr>
              <a:t>NEEDS </a:t>
            </a:r>
          </a:p>
          <a:p>
            <a:pPr algn="ctr"/>
            <a:r>
              <a:rPr lang="en-GB" b="1" cap="all">
                <a:latin typeface="+mj-lt"/>
              </a:rPr>
              <a:t>ASSESSMENT</a:t>
            </a:r>
            <a:r>
              <a:rPr lang="en-GB" b="1" cap="all"/>
              <a:t> </a:t>
            </a:r>
            <a:endParaRPr lang="it-IT" b="1" cap="all">
              <a:latin typeface="+mj-lt"/>
            </a:endParaRPr>
          </a:p>
        </p:txBody>
      </p:sp>
    </p:spTree>
    <p:extLst>
      <p:ext uri="{BB962C8B-B14F-4D97-AF65-F5344CB8AC3E}">
        <p14:creationId xmlns:p14="http://schemas.microsoft.com/office/powerpoint/2010/main" val="3842682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down)">
                                      <p:cBhvr>
                                        <p:cTn id="8" dur="500"/>
                                        <p:tgtEl>
                                          <p:spTgt spid="6"/>
                                        </p:tgtEl>
                                      </p:cBhvr>
                                    </p:animEffec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dissolve">
                                      <p:cBhvr>
                                        <p:cTn id="13" dur="5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ssolv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ChangeArrowheads="1"/>
          </p:cNvSpPr>
          <p:nvPr/>
        </p:nvSpPr>
        <p:spPr bwMode="auto">
          <a:xfrm>
            <a:off x="1524000" y="2628495"/>
            <a:ext cx="906145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449263">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it-IT" sz="1800">
              <a:latin typeface="+mj-lt"/>
            </a:endParaRPr>
          </a:p>
          <a:p>
            <a:endParaRPr lang="en-US" altLang="it-IT" sz="1800">
              <a:latin typeface="+mj-lt"/>
            </a:endParaRPr>
          </a:p>
          <a:p>
            <a:endParaRPr lang="en-US" altLang="it-IT" sz="1800">
              <a:latin typeface="+mj-lt"/>
            </a:endParaRPr>
          </a:p>
          <a:p>
            <a:r>
              <a:rPr lang="en-US" altLang="it-IT" sz="1800" b="1">
                <a:solidFill>
                  <a:srgbClr val="458BE5"/>
                </a:solidFill>
                <a:latin typeface="+mj-lt"/>
              </a:rPr>
              <a:t>Lack of connection between CAMHS and AMHS  		82%		</a:t>
            </a:r>
          </a:p>
          <a:p>
            <a:r>
              <a:rPr lang="en-US" altLang="it-IT" sz="1800" b="1">
                <a:latin typeface="+mj-lt"/>
              </a:rPr>
              <a:t>Lack of specific competencies in AMHS   			64%					Full AMHS caseload 							       21%					Eligibility differences 								36%					Lack of specific destination 							36%					System culture differences 							46%					Territoriality 										14</a:t>
            </a:r>
            <a:r>
              <a:rPr lang="it-IT" altLang="it-IT" sz="1800" b="1">
                <a:latin typeface="+mj-lt"/>
              </a:rPr>
              <a:t>%</a:t>
            </a:r>
            <a:r>
              <a:rPr lang="en-US" altLang="it-IT" sz="1800" b="1">
                <a:latin typeface="+mj-lt"/>
              </a:rPr>
              <a:t>					Ignorance of other systems</a:t>
            </a:r>
            <a:r>
              <a:rPr lang="en-US" altLang="it-IT" sz="1800" b="1">
                <a:latin typeface="+mj-lt"/>
                <a:ea typeface="Arial Unicode MS" panose="020B0604020202020204" pitchFamily="34" charset="-128"/>
                <a:cs typeface="Tahoma" panose="020B0604030504040204" pitchFamily="34" charset="0"/>
              </a:rPr>
              <a:t> 						14%</a:t>
            </a:r>
            <a:r>
              <a:rPr lang="en-US" altLang="it-IT" sz="1800">
                <a:latin typeface="+mj-lt"/>
                <a:ea typeface="Arial Unicode MS" panose="020B0604020202020204" pitchFamily="34" charset="-128"/>
                <a:cs typeface="Tahoma" panose="020B0604030504040204" pitchFamily="34" charset="0"/>
              </a:rPr>
              <a:t>	</a:t>
            </a:r>
            <a:r>
              <a:rPr lang="en-US" altLang="it-IT" sz="1800">
                <a:solidFill>
                  <a:schemeClr val="accent1"/>
                </a:solidFill>
                <a:latin typeface="+mj-lt"/>
                <a:ea typeface="Arial Unicode MS" panose="020B0604020202020204" pitchFamily="34" charset="-128"/>
                <a:cs typeface="Tahoma" panose="020B0604030504040204" pitchFamily="34" charset="0"/>
              </a:rPr>
              <a:t>	</a:t>
            </a:r>
            <a:r>
              <a:rPr lang="en-US" altLang="it-IT" sz="1800">
                <a:solidFill>
                  <a:schemeClr val="accent1"/>
                </a:solidFill>
                <a:latin typeface="+mj-lt"/>
                <a:cs typeface="Tahoma" panose="020B0604030504040204" pitchFamily="34" charset="0"/>
              </a:rPr>
              <a:t>				  </a:t>
            </a:r>
          </a:p>
          <a:p>
            <a:endParaRPr lang="en-US" altLang="it-IT" sz="1800">
              <a:solidFill>
                <a:schemeClr val="accent1"/>
              </a:solidFill>
              <a:latin typeface="+mj-lt"/>
              <a:cs typeface="Tahoma" panose="020B0604030504040204" pitchFamily="34" charset="0"/>
            </a:endParaRPr>
          </a:p>
        </p:txBody>
      </p:sp>
      <p:pic>
        <p:nvPicPr>
          <p:cNvPr id="63493" name="Picture 7" descr="flag_yellow_hig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83752" y="6183316"/>
            <a:ext cx="593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rotWithShape="1">
          <a:blip r:embed="rId4"/>
          <a:srcRect t="9253"/>
          <a:stretch/>
        </p:blipFill>
        <p:spPr>
          <a:xfrm>
            <a:off x="7504795" y="293914"/>
            <a:ext cx="3053443" cy="2770918"/>
          </a:xfrm>
          <a:prstGeom prst="rect">
            <a:avLst/>
          </a:prstGeom>
        </p:spPr>
      </p:pic>
      <p:sp>
        <p:nvSpPr>
          <p:cNvPr id="3" name="Rettangolo 2"/>
          <p:cNvSpPr/>
          <p:nvPr/>
        </p:nvSpPr>
        <p:spPr>
          <a:xfrm>
            <a:off x="1768928" y="525211"/>
            <a:ext cx="6400801" cy="923330"/>
          </a:xfrm>
          <a:prstGeom prst="rect">
            <a:avLst/>
          </a:prstGeom>
        </p:spPr>
        <p:txBody>
          <a:bodyPr wrap="square">
            <a:spAutoFit/>
          </a:bodyPr>
          <a:lstStyle/>
          <a:p>
            <a:pPr algn="ctr"/>
            <a:r>
              <a:rPr lang="en-US" altLang="it-IT" b="1"/>
              <a:t>What sorts of </a:t>
            </a:r>
            <a:r>
              <a:rPr lang="en-US" altLang="it-IT" b="1">
                <a:solidFill>
                  <a:schemeClr val="accent1"/>
                </a:solidFill>
              </a:rPr>
              <a:t>difficulties</a:t>
            </a:r>
            <a:r>
              <a:rPr lang="en-US" altLang="it-IT" b="1"/>
              <a:t> are children or young people, who need transitional care and have mental disorders, most frequently personally experiencing?</a:t>
            </a:r>
            <a:r>
              <a:rPr lang="en-US" altLang="it-IT"/>
              <a:t> </a:t>
            </a:r>
          </a:p>
        </p:txBody>
      </p:sp>
    </p:spTree>
    <p:extLst>
      <p:ext uri="{BB962C8B-B14F-4D97-AF65-F5344CB8AC3E}">
        <p14:creationId xmlns:p14="http://schemas.microsoft.com/office/powerpoint/2010/main" val="627489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92" y="274768"/>
            <a:ext cx="8068130" cy="5389259"/>
          </a:xfrm>
          <a:prstGeom prst="rect">
            <a:avLst/>
          </a:prstGeom>
        </p:spPr>
      </p:pic>
      <p:sp>
        <p:nvSpPr>
          <p:cNvPr id="2" name="Rettangolo 1"/>
          <p:cNvSpPr/>
          <p:nvPr/>
        </p:nvSpPr>
        <p:spPr>
          <a:xfrm>
            <a:off x="9312730" y="454796"/>
            <a:ext cx="735693" cy="5029200"/>
          </a:xfrm>
          <a:prstGeom prst="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516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ChangeArrowheads="1"/>
          </p:cNvSpPr>
          <p:nvPr/>
        </p:nvSpPr>
        <p:spPr bwMode="auto">
          <a:xfrm>
            <a:off x="2924963" y="260643"/>
            <a:ext cx="618859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a:r>
              <a:rPr lang="de-DE" altLang="de-DE" sz="3600" b="1">
                <a:solidFill>
                  <a:srgbClr val="28888A"/>
                </a:solidFill>
                <a:latin typeface="+mj-lt"/>
              </a:rPr>
              <a:t>DISCUSSION</a:t>
            </a:r>
            <a:endParaRPr lang="it-IT" altLang="it-IT" sz="1400" b="1">
              <a:solidFill>
                <a:srgbClr val="28888A"/>
              </a:solidFill>
              <a:latin typeface="+mj-lt"/>
            </a:endParaRPr>
          </a:p>
        </p:txBody>
      </p:sp>
      <p:pic>
        <p:nvPicPr>
          <p:cNvPr id="4" name="Picture 7" descr="flag_yellow_hig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83751" y="6183316"/>
            <a:ext cx="742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a:xfrm>
            <a:off x="1943101" y="1109889"/>
            <a:ext cx="8305800" cy="4524315"/>
          </a:xfrm>
          <a:prstGeom prst="rect">
            <a:avLst/>
          </a:prstGeom>
        </p:spPr>
        <p:txBody>
          <a:bodyPr wrap="square">
            <a:spAutoFit/>
          </a:bodyPr>
          <a:lstStyle/>
          <a:p>
            <a:r>
              <a:rPr lang="en-US" b="1">
                <a:latin typeface="+mj-lt"/>
              </a:rPr>
              <a:t>Marked heterogeneity in terms of:</a:t>
            </a:r>
          </a:p>
          <a:p>
            <a:r>
              <a:rPr lang="en-US" b="1">
                <a:latin typeface="+mj-lt"/>
              </a:rPr>
              <a:t>(</a:t>
            </a:r>
            <a:r>
              <a:rPr lang="en-US" b="1" err="1">
                <a:latin typeface="+mj-lt"/>
              </a:rPr>
              <a:t>i</a:t>
            </a:r>
            <a:r>
              <a:rPr lang="en-US" b="1">
                <a:latin typeface="+mj-lt"/>
              </a:rPr>
              <a:t>) 	service distribution (beds, professionals, opening hours, dedicated 	facilities or educational services), </a:t>
            </a:r>
          </a:p>
          <a:p>
            <a:r>
              <a:rPr lang="en-US" b="1">
                <a:latin typeface="+mj-lt"/>
              </a:rPr>
              <a:t>(ii) 	CAMHS financing (public vs private sources), and </a:t>
            </a:r>
          </a:p>
          <a:p>
            <a:r>
              <a:rPr lang="en-US" b="1">
                <a:latin typeface="+mj-lt"/>
              </a:rPr>
              <a:t>(iii) users access (including new cases). </a:t>
            </a:r>
          </a:p>
          <a:p>
            <a:endParaRPr lang="en-US" b="1">
              <a:latin typeface="+mj-lt"/>
            </a:endParaRPr>
          </a:p>
          <a:p>
            <a:endParaRPr lang="en-US" b="1">
              <a:latin typeface="+mj-lt"/>
            </a:endParaRPr>
          </a:p>
          <a:p>
            <a:r>
              <a:rPr lang="en-US" b="1">
                <a:latin typeface="+mj-lt"/>
              </a:rPr>
              <a:t>Despite 68% of the EU countries has a an official national child and adolescent mental health policy and up to 49% of CAMHS service users need specialist adult mental health services, as they get older, </a:t>
            </a:r>
            <a:r>
              <a:rPr lang="en-US" b="1" u="sng">
                <a:latin typeface="+mj-lt"/>
              </a:rPr>
              <a:t>only four out of 28 countries </a:t>
            </a:r>
            <a:r>
              <a:rPr lang="en-US" b="1">
                <a:latin typeface="+mj-lt"/>
              </a:rPr>
              <a:t>have a written policy for managing the interface between these two services and only two countries have a policy dedicated to transition. </a:t>
            </a:r>
          </a:p>
          <a:p>
            <a:endParaRPr lang="en-US" b="1">
              <a:latin typeface="+mj-lt"/>
            </a:endParaRPr>
          </a:p>
          <a:p>
            <a:r>
              <a:rPr lang="en-US" b="1" u="sng">
                <a:solidFill>
                  <a:srgbClr val="FF0000"/>
                </a:solidFill>
                <a:latin typeface="+mj-lt"/>
              </a:rPr>
              <a:t>Lack of connection between CAMHS and AMHS is reported as the major (82%) difficulty experienced by young service users. </a:t>
            </a:r>
          </a:p>
          <a:p>
            <a:endParaRPr lang="en-US" b="1">
              <a:latin typeface="+mj-lt"/>
            </a:endParaRPr>
          </a:p>
        </p:txBody>
      </p:sp>
    </p:spTree>
    <p:extLst>
      <p:ext uri="{BB962C8B-B14F-4D97-AF65-F5344CB8AC3E}">
        <p14:creationId xmlns:p14="http://schemas.microsoft.com/office/powerpoint/2010/main" val="215506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fade">
                                      <p:cBhvr>
                                        <p:cTn id="7" dur="500"/>
                                        <p:tgtEl>
                                          <p:spTgt spid="2">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8" end="8"/>
                                            </p:txEl>
                                          </p:spTgt>
                                        </p:tgtEl>
                                        <p:attrNameLst>
                                          <p:attrName>style.visibility</p:attrName>
                                        </p:attrNameLst>
                                      </p:cBhvr>
                                      <p:to>
                                        <p:strVal val="visible"/>
                                      </p:to>
                                    </p:set>
                                    <p:animEffect transition="in" filter="fade">
                                      <p:cBhvr>
                                        <p:cTn id="10"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74876" y="48236"/>
            <a:ext cx="8600661" cy="1574214"/>
          </a:xfrm>
          <a:prstGeom prst="rect">
            <a:avLst/>
          </a:prstGeom>
        </p:spPr>
        <p:txBody>
          <a:bodyPr wrap="square">
            <a:spAutoFit/>
          </a:bodyPr>
          <a:lstStyle/>
          <a:p>
            <a:pPr algn="ctr">
              <a:lnSpc>
                <a:spcPct val="107000"/>
              </a:lnSpc>
            </a:pPr>
            <a:r>
              <a:rPr lang="it-IT" sz="3600" b="1">
                <a:solidFill>
                  <a:srgbClr val="28888A"/>
                </a:solidFill>
                <a:latin typeface="+mj-lt"/>
                <a:ea typeface="ＭＳ Ｐゴシック" pitchFamily="34" charset="-128"/>
              </a:rPr>
              <a:t>CONCLUSIONS</a:t>
            </a:r>
            <a:endParaRPr lang="it-IT" b="1"/>
          </a:p>
          <a:p>
            <a:pPr marL="285750" indent="-285750">
              <a:lnSpc>
                <a:spcPct val="107000"/>
              </a:lnSpc>
              <a:buFont typeface="Arial" panose="020B0604020202020204" pitchFamily="34" charset="0"/>
              <a:buChar char="•"/>
            </a:pPr>
            <a:endParaRPr lang="it-IT" b="1"/>
          </a:p>
          <a:p>
            <a:pPr marL="285750" indent="-285750">
              <a:lnSpc>
                <a:spcPct val="107000"/>
              </a:lnSpc>
              <a:buFont typeface="Arial" panose="020B0604020202020204" pitchFamily="34" charset="0"/>
              <a:buChar char="•"/>
            </a:pPr>
            <a:endParaRPr lang="it-IT" b="1"/>
          </a:p>
          <a:p>
            <a:pPr marL="285750" indent="-285750">
              <a:lnSpc>
                <a:spcPct val="107000"/>
              </a:lnSpc>
              <a:buFont typeface="Arial" panose="020B0604020202020204" pitchFamily="34" charset="0"/>
              <a:buChar char="•"/>
            </a:pPr>
            <a:endParaRPr lang="it-IT" b="1"/>
          </a:p>
        </p:txBody>
      </p:sp>
      <p:sp>
        <p:nvSpPr>
          <p:cNvPr id="5" name="Rettangolo 4"/>
          <p:cNvSpPr/>
          <p:nvPr/>
        </p:nvSpPr>
        <p:spPr>
          <a:xfrm>
            <a:off x="1630431" y="5244330"/>
            <a:ext cx="8951428" cy="738664"/>
          </a:xfrm>
          <a:prstGeom prst="rect">
            <a:avLst/>
          </a:prstGeom>
          <a:solidFill>
            <a:schemeClr val="accent1">
              <a:lumMod val="40000"/>
              <a:lumOff val="60000"/>
            </a:schemeClr>
          </a:solidFill>
        </p:spPr>
        <p:txBody>
          <a:bodyPr wrap="square">
            <a:spAutoFit/>
          </a:bodyPr>
          <a:lstStyle/>
          <a:p>
            <a:pPr marL="285750" indent="-285750">
              <a:buFont typeface="Arial" panose="020B0604020202020204" pitchFamily="34" charset="0"/>
              <a:buChar char="•"/>
            </a:pPr>
            <a:r>
              <a:rPr lang="en-US" sz="1400" b="1"/>
              <a:t>reconfiguration of current service provision</a:t>
            </a:r>
          </a:p>
          <a:p>
            <a:pPr marL="285750" indent="-285750">
              <a:buFont typeface="Arial" panose="020B0604020202020204" pitchFamily="34" charset="0"/>
              <a:buChar char="•"/>
            </a:pPr>
            <a:r>
              <a:rPr lang="en-US" sz="1400" b="1"/>
              <a:t>harmonization of data collection systems</a:t>
            </a:r>
          </a:p>
          <a:p>
            <a:pPr marL="285750" indent="-285750">
              <a:buFont typeface="Arial" panose="020B0604020202020204" pitchFamily="34" charset="0"/>
              <a:buChar char="•"/>
            </a:pPr>
            <a:r>
              <a:rPr lang="en-US" sz="1400" b="1"/>
              <a:t>share of knowledge about transitional care issues </a:t>
            </a:r>
          </a:p>
        </p:txBody>
      </p:sp>
      <p:sp>
        <p:nvSpPr>
          <p:cNvPr id="6" name="Rettangolo 5"/>
          <p:cNvSpPr/>
          <p:nvPr/>
        </p:nvSpPr>
        <p:spPr>
          <a:xfrm>
            <a:off x="1630431" y="747379"/>
            <a:ext cx="3992218" cy="1077218"/>
          </a:xfrm>
          <a:prstGeom prst="rect">
            <a:avLst/>
          </a:prstGeom>
          <a:solidFill>
            <a:schemeClr val="accent3"/>
          </a:solidFill>
        </p:spPr>
        <p:txBody>
          <a:bodyPr wrap="square">
            <a:spAutoFit/>
          </a:bodyPr>
          <a:lstStyle/>
          <a:p>
            <a:pPr marL="285750" indent="-285750">
              <a:buFont typeface="Arial" panose="020B0604020202020204" pitchFamily="34" charset="0"/>
              <a:buChar char="•"/>
            </a:pPr>
            <a:r>
              <a:rPr lang="en-US" sz="1600" b="1"/>
              <a:t>discrepancies in equipment across countries </a:t>
            </a:r>
          </a:p>
          <a:p>
            <a:pPr marL="285750" indent="-285750">
              <a:buFont typeface="Arial" panose="020B0604020202020204" pitchFamily="34" charset="0"/>
              <a:buChar char="•"/>
            </a:pPr>
            <a:r>
              <a:rPr lang="en-US" sz="1600" b="1"/>
              <a:t>general lack of any kind of outcome assessments</a:t>
            </a:r>
            <a:endParaRPr lang="it-IT" sz="1600" b="1"/>
          </a:p>
        </p:txBody>
      </p:sp>
      <p:sp>
        <p:nvSpPr>
          <p:cNvPr id="7" name="Rettangolo 6"/>
          <p:cNvSpPr/>
          <p:nvPr/>
        </p:nvSpPr>
        <p:spPr>
          <a:xfrm>
            <a:off x="6009859" y="856717"/>
            <a:ext cx="4572000" cy="1077218"/>
          </a:xfrm>
          <a:prstGeom prst="rect">
            <a:avLst/>
          </a:prstGeom>
          <a:solidFill>
            <a:schemeClr val="accent2"/>
          </a:solidFill>
        </p:spPr>
        <p:txBody>
          <a:bodyPr>
            <a:spAutoFit/>
          </a:bodyPr>
          <a:lstStyle/>
          <a:p>
            <a:pPr marL="285750" indent="-285750" algn="just">
              <a:buFont typeface="Arial" panose="020B0604020202020204" pitchFamily="34" charset="0"/>
              <a:buChar char="•"/>
            </a:pPr>
            <a:r>
              <a:rPr lang="en-US" sz="1600" b="1">
                <a:latin typeface="Baskerville Old Face" panose="02020602080505020303" pitchFamily="18" charset="0"/>
              </a:rPr>
              <a:t>clearer national/regional policies of services delivery and structure, </a:t>
            </a:r>
          </a:p>
          <a:p>
            <a:pPr marL="285750" indent="-285750" algn="just">
              <a:buFont typeface="Arial" panose="020B0604020202020204" pitchFamily="34" charset="0"/>
              <a:buChar char="•"/>
            </a:pPr>
            <a:r>
              <a:rPr lang="en-US" sz="1600" b="1">
                <a:latin typeface="Baskerville Old Face" panose="02020602080505020303" pitchFamily="18" charset="0"/>
              </a:rPr>
              <a:t>measure of treatment offered, taken up, and effectiveness</a:t>
            </a:r>
          </a:p>
        </p:txBody>
      </p:sp>
      <p:sp>
        <p:nvSpPr>
          <p:cNvPr id="8" name="Rettangolo 7"/>
          <p:cNvSpPr/>
          <p:nvPr/>
        </p:nvSpPr>
        <p:spPr>
          <a:xfrm>
            <a:off x="1630431" y="2462775"/>
            <a:ext cx="3992218" cy="584775"/>
          </a:xfrm>
          <a:prstGeom prst="rect">
            <a:avLst/>
          </a:prstGeom>
          <a:solidFill>
            <a:schemeClr val="accent3">
              <a:lumMod val="40000"/>
              <a:lumOff val="60000"/>
            </a:schemeClr>
          </a:solidFill>
        </p:spPr>
        <p:txBody>
          <a:bodyPr wrap="square">
            <a:spAutoFit/>
          </a:bodyPr>
          <a:lstStyle/>
          <a:p>
            <a:r>
              <a:rPr lang="en-US" sz="1600">
                <a:latin typeface="Showcard Gothic" panose="04020904020102020604" pitchFamily="82" charset="0"/>
              </a:rPr>
              <a:t>limited involvement of service users and their families</a:t>
            </a:r>
            <a:endParaRPr lang="it-IT" sz="1600">
              <a:latin typeface="Showcard Gothic" panose="04020904020102020604" pitchFamily="82" charset="0"/>
            </a:endParaRPr>
          </a:p>
        </p:txBody>
      </p:sp>
      <p:sp>
        <p:nvSpPr>
          <p:cNvPr id="9" name="Rettangolo 8"/>
          <p:cNvSpPr/>
          <p:nvPr/>
        </p:nvSpPr>
        <p:spPr>
          <a:xfrm>
            <a:off x="6009859" y="2352712"/>
            <a:ext cx="4572000" cy="923330"/>
          </a:xfrm>
          <a:prstGeom prst="rect">
            <a:avLst/>
          </a:prstGeom>
          <a:solidFill>
            <a:schemeClr val="accent2">
              <a:lumMod val="60000"/>
              <a:lumOff val="40000"/>
            </a:schemeClr>
          </a:solidFill>
        </p:spPr>
        <p:txBody>
          <a:bodyPr wrap="square">
            <a:spAutoFit/>
          </a:bodyPr>
          <a:lstStyle/>
          <a:p>
            <a:r>
              <a:rPr lang="en-US">
                <a:latin typeface="Bauhaus 93" panose="04030905020B02020C02" pitchFamily="82" charset="0"/>
              </a:rPr>
              <a:t>better identification of the young people’s needs and the assessment of their satisfaction toward services</a:t>
            </a:r>
            <a:endParaRPr lang="it-IT">
              <a:latin typeface="Bauhaus 93" panose="04030905020B02020C02" pitchFamily="82" charset="0"/>
            </a:endParaRPr>
          </a:p>
        </p:txBody>
      </p:sp>
      <p:sp>
        <p:nvSpPr>
          <p:cNvPr id="10" name="Rettangolo 9"/>
          <p:cNvSpPr/>
          <p:nvPr/>
        </p:nvSpPr>
        <p:spPr>
          <a:xfrm>
            <a:off x="1630431" y="3425854"/>
            <a:ext cx="3992218" cy="830997"/>
          </a:xfrm>
          <a:prstGeom prst="rect">
            <a:avLst/>
          </a:prstGeom>
          <a:solidFill>
            <a:schemeClr val="accent3"/>
          </a:solidFill>
        </p:spPr>
        <p:txBody>
          <a:bodyPr wrap="square">
            <a:spAutoFit/>
          </a:bodyPr>
          <a:lstStyle/>
          <a:p>
            <a:pPr marL="285750" indent="-285750">
              <a:buFont typeface="Arial" panose="020B0604020202020204" pitchFamily="34" charset="0"/>
              <a:buChar char="•"/>
            </a:pPr>
            <a:r>
              <a:rPr lang="en-US" sz="1600">
                <a:latin typeface="Franklin Gothic Heavy" panose="020B0903020102020204" pitchFamily="34" charset="0"/>
              </a:rPr>
              <a:t>Service GAP</a:t>
            </a:r>
          </a:p>
          <a:p>
            <a:pPr marL="285750" indent="-285750">
              <a:buFont typeface="Arial" panose="020B0604020202020204" pitchFamily="34" charset="0"/>
              <a:buChar char="•"/>
            </a:pPr>
            <a:r>
              <a:rPr lang="en-US" sz="1600">
                <a:latin typeface="Franklin Gothic Heavy" panose="020B0903020102020204" pitchFamily="34" charset="0"/>
              </a:rPr>
              <a:t>Scarce transition planning</a:t>
            </a:r>
          </a:p>
          <a:p>
            <a:pPr marL="285750" indent="-285750">
              <a:buFont typeface="Arial" panose="020B0604020202020204" pitchFamily="34" charset="0"/>
              <a:buChar char="•"/>
            </a:pPr>
            <a:r>
              <a:rPr lang="en-US" sz="1600">
                <a:latin typeface="Franklin Gothic Heavy" panose="020B0903020102020204" pitchFamily="34" charset="0"/>
              </a:rPr>
              <a:t>No transition specialists available</a:t>
            </a:r>
          </a:p>
        </p:txBody>
      </p:sp>
      <p:sp>
        <p:nvSpPr>
          <p:cNvPr id="11" name="Rettangolo 10"/>
          <p:cNvSpPr/>
          <p:nvPr/>
        </p:nvSpPr>
        <p:spPr>
          <a:xfrm>
            <a:off x="6009859" y="3606367"/>
            <a:ext cx="4572000" cy="830997"/>
          </a:xfrm>
          <a:prstGeom prst="rect">
            <a:avLst/>
          </a:prstGeom>
          <a:solidFill>
            <a:schemeClr val="accent2"/>
          </a:solidFill>
        </p:spPr>
        <p:txBody>
          <a:bodyPr wrap="square">
            <a:spAutoFit/>
          </a:bodyPr>
          <a:lstStyle/>
          <a:p>
            <a:pPr marL="285750" indent="-285750" algn="just">
              <a:buFont typeface="Arial" panose="020B0604020202020204" pitchFamily="34" charset="0"/>
              <a:buChar char="•"/>
            </a:pPr>
            <a:r>
              <a:rPr lang="en-US" sz="1600">
                <a:latin typeface="Bodoni MT Black" panose="02070A03080606020203" pitchFamily="18" charset="0"/>
              </a:rPr>
              <a:t>umbrella management overseeing both AMHS and CAMHS</a:t>
            </a:r>
          </a:p>
          <a:p>
            <a:pPr marL="285750" indent="-285750" algn="just">
              <a:buFont typeface="Arial" panose="020B0604020202020204" pitchFamily="34" charset="0"/>
              <a:buChar char="•"/>
            </a:pPr>
            <a:r>
              <a:rPr lang="en-US" sz="1600">
                <a:latin typeface="Bodoni MT Black" panose="02070A03080606020203" pitchFamily="18" charset="0"/>
              </a:rPr>
              <a:t>CAMHS/AMHS professional training</a:t>
            </a:r>
          </a:p>
        </p:txBody>
      </p:sp>
      <p:sp>
        <p:nvSpPr>
          <p:cNvPr id="12" name="Freccia a destra 11"/>
          <p:cNvSpPr/>
          <p:nvPr/>
        </p:nvSpPr>
        <p:spPr>
          <a:xfrm>
            <a:off x="5557837" y="1270443"/>
            <a:ext cx="516834" cy="3692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Freccia a destra 12"/>
          <p:cNvSpPr/>
          <p:nvPr/>
        </p:nvSpPr>
        <p:spPr>
          <a:xfrm>
            <a:off x="5557837" y="2548229"/>
            <a:ext cx="516834" cy="3692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Freccia a destra 13"/>
          <p:cNvSpPr/>
          <p:nvPr/>
        </p:nvSpPr>
        <p:spPr>
          <a:xfrm>
            <a:off x="5558372" y="3826015"/>
            <a:ext cx="516834" cy="3692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Freccia in giù 14"/>
          <p:cNvSpPr/>
          <p:nvPr/>
        </p:nvSpPr>
        <p:spPr>
          <a:xfrm>
            <a:off x="6843295" y="4384497"/>
            <a:ext cx="1452565" cy="9784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834457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99" name="Text Box 43"/>
          <p:cNvSpPr txBox="1">
            <a:spLocks noChangeArrowheads="1"/>
          </p:cNvSpPr>
          <p:nvPr/>
        </p:nvSpPr>
        <p:spPr bwMode="auto">
          <a:xfrm>
            <a:off x="4801386" y="166783"/>
            <a:ext cx="24561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b="1">
                <a:solidFill>
                  <a:schemeClr val="accent1"/>
                </a:solidFill>
                <a:latin typeface="Tahoma" pitchFamily="34" charset="0"/>
              </a:rPr>
              <a:t>Acknowledgements</a:t>
            </a:r>
          </a:p>
        </p:txBody>
      </p:sp>
      <p:sp>
        <p:nvSpPr>
          <p:cNvPr id="4" name="Text Box 43"/>
          <p:cNvSpPr txBox="1">
            <a:spLocks noChangeArrowheads="1"/>
          </p:cNvSpPr>
          <p:nvPr/>
        </p:nvSpPr>
        <p:spPr bwMode="auto">
          <a:xfrm>
            <a:off x="2262387" y="888993"/>
            <a:ext cx="22220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b="1">
                <a:solidFill>
                  <a:schemeClr val="bg1"/>
                </a:solidFill>
                <a:latin typeface="Tahoma" pitchFamily="34" charset="0"/>
              </a:rPr>
              <a:t>MILESTONE team</a:t>
            </a:r>
          </a:p>
        </p:txBody>
      </p:sp>
      <p:sp>
        <p:nvSpPr>
          <p:cNvPr id="5" name="Text Box 43"/>
          <p:cNvSpPr txBox="1">
            <a:spLocks noChangeArrowheads="1"/>
          </p:cNvSpPr>
          <p:nvPr/>
        </p:nvSpPr>
        <p:spPr bwMode="auto">
          <a:xfrm>
            <a:off x="7128037" y="888993"/>
            <a:ext cx="20473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b="1">
                <a:solidFill>
                  <a:schemeClr val="bg1"/>
                </a:solidFill>
                <a:latin typeface="Tahoma" pitchFamily="34" charset="0"/>
              </a:rPr>
              <a:t>Country </a:t>
            </a:r>
            <a:r>
              <a:rPr lang="it-IT" altLang="it-IT" b="1" err="1">
                <a:solidFill>
                  <a:schemeClr val="bg1"/>
                </a:solidFill>
                <a:latin typeface="Tahoma" pitchFamily="34" charset="0"/>
              </a:rPr>
              <a:t>experts</a:t>
            </a:r>
            <a:endParaRPr lang="it-IT" altLang="it-IT" b="1">
              <a:solidFill>
                <a:schemeClr val="bg1"/>
              </a:solidFill>
              <a:latin typeface="Tahoma" pitchFamily="34" charset="0"/>
            </a:endParaRPr>
          </a:p>
        </p:txBody>
      </p:sp>
      <p:sp>
        <p:nvSpPr>
          <p:cNvPr id="6" name="Text Box 43"/>
          <p:cNvSpPr txBox="1">
            <a:spLocks noChangeArrowheads="1"/>
          </p:cNvSpPr>
          <p:nvPr/>
        </p:nvSpPr>
        <p:spPr bwMode="auto">
          <a:xfrm>
            <a:off x="4878408" y="4338133"/>
            <a:ext cx="2353266" cy="1384995"/>
          </a:xfrm>
          <a:prstGeom prst="rect">
            <a:avLst/>
          </a:prstGeom>
          <a:solidFill>
            <a:schemeClr val="accent2">
              <a:lumMod val="40000"/>
              <a:lumOff val="60000"/>
            </a:schemeClr>
          </a:solidFill>
          <a:ln>
            <a:noFill/>
          </a:ln>
          <a:effectLst/>
        </p:spPr>
        <p:txBody>
          <a:bodyPr wrap="square">
            <a:spAutoFit/>
          </a:bodyPr>
          <a:lstStyle/>
          <a:p>
            <a:pPr algn="ctr"/>
            <a:r>
              <a:rPr lang="it-IT" altLang="it-IT" sz="2800" b="1" i="1" err="1">
                <a:solidFill>
                  <a:schemeClr val="accent1"/>
                </a:solidFill>
                <a:latin typeface="Tahoma" pitchFamily="34" charset="0"/>
              </a:rPr>
              <a:t>Thank</a:t>
            </a:r>
            <a:r>
              <a:rPr lang="it-IT" altLang="it-IT" sz="2800" b="1" i="1">
                <a:solidFill>
                  <a:schemeClr val="accent1"/>
                </a:solidFill>
                <a:latin typeface="Tahoma" pitchFamily="34" charset="0"/>
              </a:rPr>
              <a:t> </a:t>
            </a:r>
            <a:r>
              <a:rPr lang="it-IT" altLang="it-IT" sz="2800" b="1" i="1" err="1">
                <a:solidFill>
                  <a:schemeClr val="accent1"/>
                </a:solidFill>
                <a:latin typeface="Tahoma" pitchFamily="34" charset="0"/>
              </a:rPr>
              <a:t>you</a:t>
            </a:r>
            <a:r>
              <a:rPr lang="it-IT" altLang="it-IT" sz="2800" b="1" i="1">
                <a:solidFill>
                  <a:schemeClr val="accent1"/>
                </a:solidFill>
                <a:latin typeface="Tahoma" pitchFamily="34" charset="0"/>
              </a:rPr>
              <a:t> for </a:t>
            </a:r>
            <a:r>
              <a:rPr lang="it-IT" altLang="it-IT" sz="2800" b="1" i="1" err="1">
                <a:solidFill>
                  <a:schemeClr val="accent1"/>
                </a:solidFill>
                <a:latin typeface="Tahoma" pitchFamily="34" charset="0"/>
              </a:rPr>
              <a:t>your</a:t>
            </a:r>
            <a:r>
              <a:rPr lang="it-IT" altLang="it-IT" sz="2800" b="1" i="1">
                <a:solidFill>
                  <a:schemeClr val="accent1"/>
                </a:solidFill>
                <a:latin typeface="Tahoma" pitchFamily="34" charset="0"/>
              </a:rPr>
              <a:t> </a:t>
            </a:r>
            <a:r>
              <a:rPr lang="it-IT" altLang="it-IT" sz="2800" b="1" i="1" err="1">
                <a:solidFill>
                  <a:schemeClr val="accent1"/>
                </a:solidFill>
                <a:latin typeface="Tahoma" pitchFamily="34" charset="0"/>
              </a:rPr>
              <a:t>attention</a:t>
            </a:r>
            <a:r>
              <a:rPr lang="it-IT" altLang="it-IT" sz="2800" b="1" i="1">
                <a:solidFill>
                  <a:schemeClr val="accent1"/>
                </a:solidFill>
                <a:latin typeface="Tahoma" pitchFamily="34" charset="0"/>
              </a:rPr>
              <a:t>!</a:t>
            </a:r>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5880" y="1350658"/>
            <a:ext cx="3536923" cy="2543864"/>
          </a:xfrm>
          <a:prstGeom prst="rect">
            <a:avLst/>
          </a:prstGeom>
          <a:effectLst>
            <a:outerShdw dist="50800" dir="5400000" sx="1000" sy="1000" algn="ctr" rotWithShape="0">
              <a:srgbClr val="000000"/>
            </a:outerShdw>
          </a:effectLst>
        </p:spPr>
      </p:pic>
      <p:pic>
        <p:nvPicPr>
          <p:cNvPr id="8"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824881" y="1481289"/>
            <a:ext cx="4230160" cy="2004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5205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a:xfrm>
            <a:off x="1654629" y="-232521"/>
            <a:ext cx="9274629" cy="1828800"/>
          </a:xfrm>
        </p:spPr>
        <p:txBody>
          <a:bodyPr/>
          <a:lstStyle/>
          <a:p>
            <a:pPr algn="ctr" eaLnBrk="1" hangingPunct="1"/>
            <a:r>
              <a:rPr lang="en-US" sz="2800"/>
              <a:t>What is the state of CAMHS</a:t>
            </a:r>
            <a:br>
              <a:rPr lang="en-US" sz="2800"/>
            </a:br>
            <a:r>
              <a:rPr lang="en-US" sz="2800"/>
              <a:t> provision across Europe?</a:t>
            </a:r>
            <a:r>
              <a:rPr lang="en-US" altLang="de-DE" sz="2400">
                <a:latin typeface="Arial" charset="0"/>
                <a:ea typeface="ＭＳ Ｐゴシック" pitchFamily="-109" charset="-128"/>
                <a:cs typeface="Arial" charset="0"/>
              </a:rPr>
              <a:t/>
            </a:r>
            <a:br>
              <a:rPr lang="en-US" altLang="de-DE" sz="2400">
                <a:latin typeface="Arial" charset="0"/>
                <a:ea typeface="ＭＳ Ｐゴシック" pitchFamily="-109" charset="-128"/>
                <a:cs typeface="Arial" charset="0"/>
              </a:rPr>
            </a:br>
            <a:endParaRPr lang="de-DE" altLang="de-DE" sz="2400">
              <a:solidFill>
                <a:srgbClr val="0C2444"/>
              </a:solidFill>
              <a:latin typeface="Arial" charset="0"/>
              <a:ea typeface="ＭＳ Ｐゴシック" pitchFamily="-109" charset="-128"/>
              <a:cs typeface="Arial" charset="0"/>
            </a:endParaRPr>
          </a:p>
        </p:txBody>
      </p:sp>
      <p:sp>
        <p:nvSpPr>
          <p:cNvPr id="7171" name="Untertitel 2"/>
          <p:cNvSpPr>
            <a:spLocks noGrp="1"/>
          </p:cNvSpPr>
          <p:nvPr>
            <p:ph type="subTitle" idx="1"/>
          </p:nvPr>
        </p:nvSpPr>
        <p:spPr>
          <a:xfrm>
            <a:off x="3515599" y="4923915"/>
            <a:ext cx="5291426" cy="1370656"/>
          </a:xfrm>
        </p:spPr>
        <p:txBody>
          <a:bodyPr/>
          <a:lstStyle/>
          <a:p>
            <a:pPr algn="ctr" eaLnBrk="1" hangingPunct="1"/>
            <a:r>
              <a:rPr lang="de-DE" altLang="de-DE">
                <a:solidFill>
                  <a:schemeClr val="accent1"/>
                </a:solidFill>
                <a:latin typeface="Arial" charset="0"/>
                <a:ea typeface="ＭＳ Ｐゴシック" pitchFamily="-109" charset="-128"/>
                <a:cs typeface="Arial" charset="0"/>
              </a:rPr>
              <a:t>Giulia Signorini, Giovanni de Girolamo</a:t>
            </a:r>
          </a:p>
          <a:p>
            <a:pPr algn="ctr" eaLnBrk="1" hangingPunct="1"/>
            <a:r>
              <a:rPr lang="de-DE" altLang="de-DE">
                <a:solidFill>
                  <a:schemeClr val="accent1"/>
                </a:solidFill>
                <a:latin typeface="Arial" charset="0"/>
                <a:ea typeface="ＭＳ Ｐゴシック" pitchFamily="-109" charset="-128"/>
                <a:cs typeface="Arial" charset="0"/>
              </a:rPr>
              <a:t>IRCCS </a:t>
            </a:r>
            <a:r>
              <a:rPr lang="de-DE" altLang="de-DE" err="1">
                <a:solidFill>
                  <a:schemeClr val="accent1"/>
                </a:solidFill>
                <a:latin typeface="Arial" charset="0"/>
                <a:ea typeface="ＭＳ Ｐゴシック" pitchFamily="-109" charset="-128"/>
                <a:cs typeface="Arial" charset="0"/>
              </a:rPr>
              <a:t>Fatebenefratelli</a:t>
            </a:r>
            <a:r>
              <a:rPr lang="de-DE" altLang="de-DE">
                <a:solidFill>
                  <a:schemeClr val="accent1"/>
                </a:solidFill>
                <a:latin typeface="Arial" charset="0"/>
                <a:ea typeface="ＭＳ Ｐゴシック" pitchFamily="-109" charset="-128"/>
                <a:cs typeface="Arial" charset="0"/>
              </a:rPr>
              <a:t>, Brescia</a:t>
            </a:r>
            <a:endParaRPr lang="de-DE" altLang="de-DE">
              <a:latin typeface="Arial" charset="0"/>
              <a:ea typeface="ＭＳ Ｐゴシック" pitchFamily="-109" charset="-128"/>
              <a:cs typeface="Arial" charset="0"/>
            </a:endParaRPr>
          </a:p>
          <a:p>
            <a:pPr algn="ctr" eaLnBrk="1" hangingPunct="1"/>
            <a:r>
              <a:rPr lang="de-DE" altLang="de-DE">
                <a:solidFill>
                  <a:schemeClr val="accent1"/>
                </a:solidFill>
                <a:latin typeface="Arial" charset="0"/>
                <a:ea typeface="ＭＳ Ｐゴシック" pitchFamily="-109" charset="-128"/>
                <a:cs typeface="Arial" charset="0"/>
              </a:rPr>
              <a:t>London, April 29th 2019</a:t>
            </a:r>
          </a:p>
        </p:txBody>
      </p:sp>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2851" y="1775894"/>
            <a:ext cx="3536923" cy="2543864"/>
          </a:xfrm>
          <a:prstGeom prst="rect">
            <a:avLst/>
          </a:prstGeom>
          <a:effectLst>
            <a:outerShdw dist="50800" dir="5400000" sx="1000" sy="1000" algn="ctr" rotWithShape="0">
              <a:srgbClr val="000000"/>
            </a:outerShdw>
          </a:effectLst>
        </p:spPr>
      </p:pic>
    </p:spTree>
    <p:extLst>
      <p:ext uri="{BB962C8B-B14F-4D97-AF65-F5344CB8AC3E}">
        <p14:creationId xmlns:p14="http://schemas.microsoft.com/office/powerpoint/2010/main" val="509223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ls-jbs-prod-cdn.literatumonline.com/cms/attachment/atypon:cms:attachment:img:d1e6:rev:1519658870994-34:pii:S2215036617X00096/cover.ti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4249" y="651647"/>
            <a:ext cx="2273632" cy="305270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1786414" y="221848"/>
            <a:ext cx="8100000" cy="1080000"/>
          </a:xfrm>
        </p:spPr>
        <p:txBody>
          <a:bodyPr/>
          <a:lstStyle/>
          <a:p>
            <a:r>
              <a:rPr lang="en-US" spc="-5"/>
              <a:t>MILESTONE WP 1 tasks and outputs</a:t>
            </a:r>
            <a:endParaRPr lang="en-GB"/>
          </a:p>
        </p:txBody>
      </p:sp>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l="23815" r="17717" b="31797"/>
          <a:stretch/>
        </p:blipFill>
        <p:spPr bwMode="auto">
          <a:xfrm>
            <a:off x="4778018" y="1144526"/>
            <a:ext cx="2442244" cy="1887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6075" y="1090355"/>
            <a:ext cx="1522413" cy="239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8293" y="1090355"/>
            <a:ext cx="1561765" cy="239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descr="autovalutazione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0923" y="4155024"/>
            <a:ext cx="2159000" cy="1435100"/>
          </a:xfrm>
          <a:prstGeom prst="rect">
            <a:avLst/>
          </a:prstGeom>
          <a:noFill/>
          <a:extLst>
            <a:ext uri="{909E8E84-426E-40DD-AFC4-6F175D3DCCD1}">
              <a14:hiddenFill xmlns:a14="http://schemas.microsoft.com/office/drawing/2010/main">
                <a:solidFill>
                  <a:srgbClr val="FFFFFF"/>
                </a:solidFill>
              </a14:hiddenFill>
            </a:ext>
          </a:extLst>
        </p:spPr>
      </p:pic>
      <p:pic>
        <p:nvPicPr>
          <p:cNvPr id="9" name="Immagin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24001" y="3482717"/>
            <a:ext cx="3536923" cy="2543864"/>
          </a:xfrm>
          <a:prstGeom prst="rect">
            <a:avLst/>
          </a:prstGeom>
          <a:effectLst>
            <a:outerShdw dist="50800" dir="5400000" sx="1000" sy="1000" algn="ctr" rotWithShape="0">
              <a:srgbClr val="000000"/>
            </a:outerShdw>
          </a:effectLst>
        </p:spPr>
      </p:pic>
      <p:pic>
        <p:nvPicPr>
          <p:cNvPr id="10" name="Picture 1" descr="European Child &amp; Adolescent Psychiatry"/>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52039" y="1681889"/>
            <a:ext cx="2248926" cy="2986855"/>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p:cNvPicPr>
            <a:picLocks noChangeAspect="1"/>
          </p:cNvPicPr>
          <p:nvPr/>
        </p:nvPicPr>
        <p:blipFill rotWithShape="1">
          <a:blip r:embed="rId10">
            <a:extLst>
              <a:ext uri="{28A0092B-C50C-407E-A947-70E740481C1C}">
                <a14:useLocalDpi xmlns:a14="http://schemas.microsoft.com/office/drawing/2010/main" val="0"/>
              </a:ext>
            </a:extLst>
          </a:blip>
          <a:srcRect l="2186" r="3581"/>
          <a:stretch/>
        </p:blipFill>
        <p:spPr>
          <a:xfrm>
            <a:off x="8081282" y="3032050"/>
            <a:ext cx="2294735" cy="3037913"/>
          </a:xfrm>
          <a:prstGeom prst="rect">
            <a:avLst/>
          </a:prstGeom>
        </p:spPr>
      </p:pic>
      <p:pic>
        <p:nvPicPr>
          <p:cNvPr id="13" name="Immagine 12"/>
          <p:cNvPicPr>
            <a:picLocks noChangeAspect="1"/>
          </p:cNvPicPr>
          <p:nvPr/>
        </p:nvPicPr>
        <p:blipFill>
          <a:blip r:embed="rId11"/>
          <a:stretch>
            <a:fillRect/>
          </a:stretch>
        </p:blipFill>
        <p:spPr>
          <a:xfrm>
            <a:off x="6085318" y="2793608"/>
            <a:ext cx="1134945" cy="763416"/>
          </a:xfrm>
          <a:prstGeom prst="rect">
            <a:avLst/>
          </a:prstGeom>
        </p:spPr>
      </p:pic>
      <p:pic>
        <p:nvPicPr>
          <p:cNvPr id="6"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31066" y="2359743"/>
            <a:ext cx="1727200" cy="1344612"/>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14" name="Freccia destra 13"/>
          <p:cNvSpPr/>
          <p:nvPr/>
        </p:nvSpPr>
        <p:spPr>
          <a:xfrm>
            <a:off x="7459211" y="2894056"/>
            <a:ext cx="522408" cy="132593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6" name="Rettangolo 15"/>
          <p:cNvSpPr/>
          <p:nvPr/>
        </p:nvSpPr>
        <p:spPr>
          <a:xfrm>
            <a:off x="1588629" y="1035031"/>
            <a:ext cx="5689119" cy="49465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 name="Ovale 2"/>
          <p:cNvSpPr/>
          <p:nvPr/>
        </p:nvSpPr>
        <p:spPr>
          <a:xfrm>
            <a:off x="1424339" y="1090356"/>
            <a:ext cx="3536923" cy="4882055"/>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364324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ppt_x</p:attrName>
                                        </p:attrNameLst>
                                      </p:cBhvr>
                                      <p:tavLst>
                                        <p:tav tm="0">
                                          <p:val>
                                            <p:strVal val="#ppt_x-#ppt_w*1.125000"/>
                                          </p:val>
                                        </p:tav>
                                        <p:tav tm="100000">
                                          <p:val>
                                            <p:strVal val="#ppt_x"/>
                                          </p:val>
                                        </p:tav>
                                      </p:tavLst>
                                    </p:anim>
                                    <p:animEffect transition="in" filter="wipe(right)">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dissolve">
                                      <p:cBhvr>
                                        <p:cTn id="18" dur="5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dissolv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3314700" y="254001"/>
            <a:ext cx="5695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de-DE" altLang="it-IT" b="1">
                <a:solidFill>
                  <a:srgbClr val="28888A"/>
                </a:solidFill>
              </a:rPr>
              <a:t/>
            </a:r>
            <a:br>
              <a:rPr lang="de-DE" altLang="it-IT" b="1">
                <a:solidFill>
                  <a:srgbClr val="28888A"/>
                </a:solidFill>
              </a:rPr>
            </a:br>
            <a:endParaRPr lang="it-IT" altLang="it-IT" b="1">
              <a:solidFill>
                <a:srgbClr val="28888A"/>
              </a:solidFill>
            </a:endParaRPr>
          </a:p>
        </p:txBody>
      </p:sp>
      <p:pic>
        <p:nvPicPr>
          <p:cNvPr id="819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2163" y="1377950"/>
            <a:ext cx="2774950" cy="3119438"/>
          </a:xfrm>
          <a:prstGeom prst="rect">
            <a:avLst/>
          </a:prstGeom>
          <a:solidFill>
            <a:schemeClr val="accent1"/>
          </a:solidFill>
          <a:ln w="28575">
            <a:solidFill>
              <a:srgbClr val="FF57A0"/>
            </a:solidFill>
            <a:miter lim="800000"/>
            <a:headEnd/>
            <a:tailEnd/>
          </a:ln>
        </p:spPr>
      </p:pic>
      <p:sp>
        <p:nvSpPr>
          <p:cNvPr id="2" name="Rettangolo 1"/>
          <p:cNvSpPr/>
          <p:nvPr/>
        </p:nvSpPr>
        <p:spPr>
          <a:xfrm>
            <a:off x="5067678" y="2182356"/>
            <a:ext cx="486663" cy="99590"/>
          </a:xfrm>
          <a:prstGeom prst="rect">
            <a:avLst/>
          </a:prstGeom>
          <a:solidFill>
            <a:srgbClr val="646464"/>
          </a:solidFill>
          <a:ln>
            <a:noFill/>
          </a:ln>
          <a:effectLst>
            <a:softEdge rad="1270"/>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8199" name="Rectangle 13"/>
          <p:cNvSpPr>
            <a:spLocks noChangeArrowheads="1"/>
          </p:cNvSpPr>
          <p:nvPr/>
        </p:nvSpPr>
        <p:spPr bwMode="auto">
          <a:xfrm>
            <a:off x="2625725" y="190501"/>
            <a:ext cx="2719388"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914400"/>
            <a:r>
              <a:rPr lang="fr-FR" altLang="it-IT" sz="1800" b="1"/>
              <a:t>European CAMHS Mapping Questionnaire</a:t>
            </a:r>
          </a:p>
          <a:p>
            <a:pPr algn="ctr" defTabSz="914400"/>
            <a:r>
              <a:rPr lang="fr-FR" altLang="it-IT" sz="1800" b="1"/>
              <a:t> (ECM-Q)</a:t>
            </a:r>
            <a:r>
              <a:rPr lang="fr-FR" altLang="it-IT" sz="1800" b="1">
                <a:solidFill>
                  <a:srgbClr val="28888A"/>
                </a:solidFill>
              </a:rPr>
              <a:t/>
            </a:r>
            <a:br>
              <a:rPr lang="fr-FR" altLang="it-IT" sz="1800" b="1">
                <a:solidFill>
                  <a:srgbClr val="28888A"/>
                </a:solidFill>
              </a:rPr>
            </a:br>
            <a:endParaRPr lang="it-IT" altLang="it-IT" sz="1800" b="1">
              <a:solidFill>
                <a:srgbClr val="28888A"/>
              </a:solidFill>
            </a:endParaRPr>
          </a:p>
        </p:txBody>
      </p:sp>
      <p:pic>
        <p:nvPicPr>
          <p:cNvPr id="820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9938" y="1260475"/>
            <a:ext cx="1274762"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8951" y="1754188"/>
            <a:ext cx="1522413" cy="239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Rectangle 16"/>
          <p:cNvSpPr>
            <a:spLocks noChangeArrowheads="1"/>
          </p:cNvSpPr>
          <p:nvPr/>
        </p:nvSpPr>
        <p:spPr bwMode="auto">
          <a:xfrm>
            <a:off x="6618289" y="254001"/>
            <a:ext cx="2871787"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US" altLang="it-IT" sz="1800" b="1"/>
              <a:t>Standardized Assessment Tool for Mental Health Transition (SATM</a:t>
            </a:r>
            <a:r>
              <a:rPr lang="de-DE" altLang="it-IT" sz="1800" b="1"/>
              <a:t>e</a:t>
            </a:r>
            <a:r>
              <a:rPr lang="en-US" altLang="it-IT" sz="1800" b="1"/>
              <a:t>HT)</a:t>
            </a:r>
            <a:r>
              <a:rPr lang="en-US" altLang="it-IT" sz="1800" b="1">
                <a:solidFill>
                  <a:srgbClr val="28888A"/>
                </a:solidFill>
              </a:rPr>
              <a:t/>
            </a:r>
            <a:br>
              <a:rPr lang="en-US" altLang="it-IT" sz="1800" b="1">
                <a:solidFill>
                  <a:srgbClr val="28888A"/>
                </a:solidFill>
              </a:rPr>
            </a:br>
            <a:endParaRPr lang="it-IT" altLang="it-IT" sz="1800" b="1">
              <a:solidFill>
                <a:srgbClr val="28888A"/>
              </a:solidFill>
            </a:endParaRPr>
          </a:p>
        </p:txBody>
      </p:sp>
      <p:pic>
        <p:nvPicPr>
          <p:cNvPr id="8203"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39176" y="1549401"/>
            <a:ext cx="1196975" cy="1730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8204"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89814" y="1754188"/>
            <a:ext cx="1620837"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26038" y="4664076"/>
            <a:ext cx="1727200" cy="1344613"/>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8206" name="Text Box 21"/>
          <p:cNvSpPr txBox="1">
            <a:spLocks noChangeArrowheads="1"/>
          </p:cNvSpPr>
          <p:nvPr/>
        </p:nvSpPr>
        <p:spPr bwMode="auto">
          <a:xfrm>
            <a:off x="7064350" y="4762471"/>
            <a:ext cx="259237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914400"/>
            <a:r>
              <a:rPr lang="it-IT" altLang="it-IT" sz="2000" b="1"/>
              <a:t>Online </a:t>
            </a:r>
            <a:r>
              <a:rPr lang="it-IT" altLang="it-IT" sz="2000" b="1" err="1"/>
              <a:t>survey</a:t>
            </a:r>
            <a:r>
              <a:rPr lang="it-IT" altLang="it-IT" sz="2000" b="1"/>
              <a:t> </a:t>
            </a:r>
          </a:p>
          <a:p>
            <a:pPr defTabSz="914400"/>
            <a:endParaRPr lang="it-IT" altLang="it-IT" sz="2000" b="1"/>
          </a:p>
          <a:p>
            <a:pPr defTabSz="914400"/>
            <a:r>
              <a:rPr lang="it-IT" altLang="it-IT" sz="2000" b="1"/>
              <a:t>100% </a:t>
            </a:r>
            <a:r>
              <a:rPr lang="it-IT" altLang="it-IT" sz="2000" b="1" err="1"/>
              <a:t>response</a:t>
            </a:r>
            <a:r>
              <a:rPr lang="it-IT" altLang="it-IT" sz="2000" b="1"/>
              <a:t> rate</a:t>
            </a:r>
          </a:p>
        </p:txBody>
      </p:sp>
      <p:pic>
        <p:nvPicPr>
          <p:cNvPr id="8208" name="Picture 17" descr="flag_yellow_high"/>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83751" y="6183314"/>
            <a:ext cx="593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1458743" y="5144227"/>
            <a:ext cx="2437152" cy="1006429"/>
          </a:xfrm>
          <a:prstGeom prst="rect">
            <a:avLst/>
          </a:prstGeom>
        </p:spPr>
        <p:txBody>
          <a:bodyPr wrap="square">
            <a:spAutoFit/>
          </a:bodyPr>
          <a:lstStyle/>
          <a:p>
            <a:pPr lvl="0">
              <a:spcBef>
                <a:spcPct val="30000"/>
              </a:spcBef>
              <a:defRPr/>
            </a:pPr>
            <a:r>
              <a:rPr lang="en-US">
                <a:ea typeface="ＭＳ Ｐゴシック" charset="-128"/>
                <a:cs typeface="ＭＳ Ｐゴシック" charset="-128"/>
              </a:rPr>
              <a:t>Data collection:</a:t>
            </a:r>
          </a:p>
          <a:p>
            <a:pPr lvl="0">
              <a:spcBef>
                <a:spcPct val="30000"/>
              </a:spcBef>
              <a:defRPr/>
            </a:pPr>
            <a:r>
              <a:rPr lang="en-US">
                <a:ea typeface="ＭＳ Ｐゴシック" charset="-128"/>
                <a:cs typeface="ＭＳ Ｐゴシック" charset="-128"/>
              </a:rPr>
              <a:t>October 1</a:t>
            </a:r>
            <a:r>
              <a:rPr lang="en-US" baseline="30000">
                <a:ea typeface="ＭＳ Ｐゴシック" charset="-128"/>
                <a:cs typeface="ＭＳ Ｐゴシック" charset="-128"/>
              </a:rPr>
              <a:t>st</a:t>
            </a:r>
            <a:r>
              <a:rPr lang="en-US">
                <a:ea typeface="ＭＳ Ｐゴシック" charset="-128"/>
                <a:cs typeface="ＭＳ Ｐゴシック" charset="-128"/>
              </a:rPr>
              <a:t> 2014 March 31</a:t>
            </a:r>
            <a:r>
              <a:rPr lang="en-US" baseline="30000">
                <a:ea typeface="ＭＳ Ｐゴシック" charset="-128"/>
                <a:cs typeface="ＭＳ Ｐゴシック" charset="-128"/>
              </a:rPr>
              <a:t>st</a:t>
            </a:r>
            <a:r>
              <a:rPr lang="en-US">
                <a:ea typeface="ＭＳ Ｐゴシック" charset="-128"/>
                <a:cs typeface="ＭＳ Ｐゴシック" charset="-128"/>
              </a:rPr>
              <a:t> 2015</a:t>
            </a:r>
          </a:p>
        </p:txBody>
      </p:sp>
    </p:spTree>
    <p:extLst>
      <p:ext uri="{BB962C8B-B14F-4D97-AF65-F5344CB8AC3E}">
        <p14:creationId xmlns:p14="http://schemas.microsoft.com/office/powerpoint/2010/main" val="1474304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7671" y="-32658"/>
            <a:ext cx="4735286" cy="498117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9" name="Text Box 3"/>
          <p:cNvSpPr txBox="1">
            <a:spLocks noChangeArrowheads="1"/>
          </p:cNvSpPr>
          <p:nvPr/>
        </p:nvSpPr>
        <p:spPr bwMode="auto">
          <a:xfrm>
            <a:off x="2476500" y="6477001"/>
            <a:ext cx="8255000" cy="227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5pPr>
            <a:lvl6pPr marL="25146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6pPr>
            <a:lvl7pPr marL="29718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7pPr>
            <a:lvl8pPr marL="34290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8pPr>
            <a:lvl9pPr marL="38862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9pPr>
          </a:lstStyle>
          <a:p>
            <a:pPr eaLnBrk="1" hangingPunct="1">
              <a:buClr>
                <a:srgbClr val="000000"/>
              </a:buClr>
              <a:buSzPct val="100000"/>
              <a:buFont typeface="Times New Roman" pitchFamily="16" charset="0"/>
              <a:buNone/>
            </a:pPr>
            <a:r>
              <a:rPr lang="en-US" altLang="it-IT" sz="900" i="1"/>
              <a:t>The Lancet Psychiatry</a:t>
            </a:r>
            <a:r>
              <a:rPr lang="en-US" altLang="it-IT" sz="900"/>
              <a:t> DOI: (10.1016/S2215-0366(17)30127-X) </a:t>
            </a:r>
          </a:p>
        </p:txBody>
      </p:sp>
      <p:sp>
        <p:nvSpPr>
          <p:cNvPr id="4100" name="Text Box 4"/>
          <p:cNvSpPr txBox="1">
            <a:spLocks noChangeArrowheads="1"/>
          </p:cNvSpPr>
          <p:nvPr/>
        </p:nvSpPr>
        <p:spPr bwMode="auto">
          <a:xfrm>
            <a:off x="2476500" y="6624639"/>
            <a:ext cx="5556250"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1pPr>
            <a:lvl2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2pPr>
            <a:lvl3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3pPr>
            <a:lvl4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4pPr>
            <a:lvl5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5pPr>
            <a:lvl6pPr marL="25146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6pPr>
            <a:lvl7pPr marL="29718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7pPr>
            <a:lvl8pPr marL="34290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8pPr>
            <a:lvl9pPr marL="38862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9pPr>
          </a:lstStyle>
          <a:p>
            <a:pPr eaLnBrk="1" hangingPunct="1">
              <a:buClr>
                <a:srgbClr val="000000"/>
              </a:buClr>
              <a:buSzPct val="100000"/>
              <a:buFont typeface="Times New Roman" pitchFamily="16" charset="0"/>
              <a:buNone/>
            </a:pPr>
            <a:r>
              <a:rPr lang="en-US" altLang="it-IT" sz="900"/>
              <a:t>Copyright © 2017 Elsevier Ltd</a:t>
            </a:r>
            <a:r>
              <a:rPr lang="en-US" altLang="it-IT" sz="900">
                <a:hlinkClick r:id="rId4"/>
              </a:rPr>
              <a:t> Terms and Conditions</a:t>
            </a:r>
          </a:p>
        </p:txBody>
      </p:sp>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3376" y="6064250"/>
            <a:ext cx="708025" cy="793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1603" y="1871663"/>
            <a:ext cx="4745037" cy="4984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AutoShape 1"/>
          <p:cNvSpPr>
            <a:spLocks noChangeArrowheads="1"/>
          </p:cNvSpPr>
          <p:nvPr/>
        </p:nvSpPr>
        <p:spPr bwMode="auto">
          <a:xfrm>
            <a:off x="1507672" y="5041445"/>
            <a:ext cx="2139473" cy="309958"/>
          </a:xfrm>
          <a:custGeom>
            <a:avLst/>
            <a:gdLst/>
            <a:ahLst/>
            <a:cxnLst>
              <a:cxn ang="0">
                <a:pos x="r" y="vc"/>
              </a:cxn>
              <a:cxn ang="5400000">
                <a:pos x="hc" y="b"/>
              </a:cxn>
              <a:cxn ang="10800000">
                <a:pos x="l" y="vc"/>
              </a:cxn>
              <a:cxn ang="16200000">
                <a:pos x="hc" y="t"/>
              </a:cxn>
            </a:cxnLst>
            <a:rect l="0" t="0" r="r" b="b"/>
            <a:pathLst>
              <a:path w="21600" h="21600">
                <a:moveTo>
                  <a:pt x="0" y="0"/>
                </a:moveTo>
                <a:lnTo>
                  <a:pt x="0" y="21600"/>
                </a:lnTo>
                <a:lnTo>
                  <a:pt x="21600" y="21600"/>
                </a:lnTo>
                <a:lnTo>
                  <a:pt x="2160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723900" algn="l"/>
              </a:tabLst>
              <a:defRPr sz="1400">
                <a:solidFill>
                  <a:srgbClr val="FFFFFF"/>
                </a:solidFill>
                <a:latin typeface="Arial" charset="0"/>
                <a:ea typeface="ＭＳ Ｐゴシック" pitchFamily="34" charset="-128"/>
              </a:defRPr>
            </a:lvl1pPr>
            <a:lvl2pPr>
              <a:tabLst>
                <a:tab pos="723900" algn="l"/>
              </a:tabLst>
              <a:defRPr sz="1400">
                <a:solidFill>
                  <a:srgbClr val="FFFFFF"/>
                </a:solidFill>
                <a:latin typeface="Arial" charset="0"/>
                <a:ea typeface="ＭＳ Ｐゴシック" pitchFamily="34" charset="-128"/>
              </a:defRPr>
            </a:lvl2pPr>
            <a:lvl3pPr>
              <a:tabLst>
                <a:tab pos="723900" algn="l"/>
              </a:tabLst>
              <a:defRPr sz="1400">
                <a:solidFill>
                  <a:srgbClr val="FFFFFF"/>
                </a:solidFill>
                <a:latin typeface="Arial" charset="0"/>
                <a:ea typeface="ＭＳ Ｐゴシック" pitchFamily="34" charset="-128"/>
              </a:defRPr>
            </a:lvl3pPr>
            <a:lvl4pPr>
              <a:tabLst>
                <a:tab pos="723900" algn="l"/>
              </a:tabLst>
              <a:defRPr sz="1400">
                <a:solidFill>
                  <a:srgbClr val="FFFFFF"/>
                </a:solidFill>
                <a:latin typeface="Arial" charset="0"/>
                <a:ea typeface="ＭＳ Ｐゴシック" pitchFamily="34" charset="-128"/>
              </a:defRPr>
            </a:lvl4pPr>
            <a:lvl5pPr>
              <a:tabLst>
                <a:tab pos="723900" algn="l"/>
              </a:tabLst>
              <a:defRPr sz="1400">
                <a:solidFill>
                  <a:srgbClr val="FFFFFF"/>
                </a:solidFill>
                <a:latin typeface="Arial" charset="0"/>
                <a:ea typeface="ＭＳ Ｐゴシック" pitchFamily="34" charset="-128"/>
              </a:defRPr>
            </a:lvl5pPr>
            <a:lvl6pPr marL="2514600" indent="-228600" defTabSz="457200" fontAlgn="base">
              <a:spcBef>
                <a:spcPct val="0"/>
              </a:spcBef>
              <a:spcAft>
                <a:spcPct val="0"/>
              </a:spcAft>
              <a:buClr>
                <a:srgbClr val="000000"/>
              </a:buClr>
              <a:buSzPct val="100000"/>
              <a:buFont typeface="Times New Roman" pitchFamily="16" charset="0"/>
              <a:tabLst>
                <a:tab pos="723900" algn="l"/>
              </a:tabLst>
              <a:defRPr sz="1400">
                <a:solidFill>
                  <a:srgbClr val="FFFFFF"/>
                </a:solidFill>
                <a:latin typeface="Arial" charset="0"/>
                <a:ea typeface="ＭＳ Ｐゴシック" pitchFamily="34" charset="-128"/>
              </a:defRPr>
            </a:lvl6pPr>
            <a:lvl7pPr marL="2971800" indent="-228600" defTabSz="457200" fontAlgn="base">
              <a:spcBef>
                <a:spcPct val="0"/>
              </a:spcBef>
              <a:spcAft>
                <a:spcPct val="0"/>
              </a:spcAft>
              <a:buClr>
                <a:srgbClr val="000000"/>
              </a:buClr>
              <a:buSzPct val="100000"/>
              <a:buFont typeface="Times New Roman" pitchFamily="16" charset="0"/>
              <a:tabLst>
                <a:tab pos="723900" algn="l"/>
              </a:tabLst>
              <a:defRPr sz="1400">
                <a:solidFill>
                  <a:srgbClr val="FFFFFF"/>
                </a:solidFill>
                <a:latin typeface="Arial" charset="0"/>
                <a:ea typeface="ＭＳ Ｐゴシック" pitchFamily="34" charset="-128"/>
              </a:defRPr>
            </a:lvl7pPr>
            <a:lvl8pPr marL="3429000" indent="-228600" defTabSz="457200" fontAlgn="base">
              <a:spcBef>
                <a:spcPct val="0"/>
              </a:spcBef>
              <a:spcAft>
                <a:spcPct val="0"/>
              </a:spcAft>
              <a:buClr>
                <a:srgbClr val="000000"/>
              </a:buClr>
              <a:buSzPct val="100000"/>
              <a:buFont typeface="Times New Roman" pitchFamily="16" charset="0"/>
              <a:tabLst>
                <a:tab pos="723900" algn="l"/>
              </a:tabLst>
              <a:defRPr sz="1400">
                <a:solidFill>
                  <a:srgbClr val="FFFFFF"/>
                </a:solidFill>
                <a:latin typeface="Arial" charset="0"/>
                <a:ea typeface="ＭＳ Ｐゴシック" pitchFamily="34" charset="-128"/>
              </a:defRPr>
            </a:lvl8pPr>
            <a:lvl9pPr marL="3886200" indent="-228600" defTabSz="457200" fontAlgn="base">
              <a:spcBef>
                <a:spcPct val="0"/>
              </a:spcBef>
              <a:spcAft>
                <a:spcPct val="0"/>
              </a:spcAft>
              <a:buClr>
                <a:srgbClr val="000000"/>
              </a:buClr>
              <a:buSzPct val="100000"/>
              <a:buFont typeface="Times New Roman" pitchFamily="16" charset="0"/>
              <a:tabLst>
                <a:tab pos="723900" algn="l"/>
              </a:tabLst>
              <a:defRPr sz="1400">
                <a:solidFill>
                  <a:srgbClr val="FFFFFF"/>
                </a:solidFill>
                <a:latin typeface="Arial" charset="0"/>
                <a:ea typeface="ＭＳ Ｐゴシック" pitchFamily="34" charset="-128"/>
              </a:defRPr>
            </a:lvl9pPr>
          </a:lstStyle>
          <a:p>
            <a:pPr eaLnBrk="1" hangingPunct="1">
              <a:buClr>
                <a:srgbClr val="000000"/>
              </a:buClr>
              <a:buSzPct val="100000"/>
              <a:buFont typeface="Times New Roman" pitchFamily="16" charset="0"/>
              <a:buNone/>
            </a:pPr>
            <a:r>
              <a:rPr lang="en-US" altLang="it-IT" b="1"/>
              <a:t>CAMHS AVAILABILITY </a:t>
            </a:r>
          </a:p>
        </p:txBody>
      </p:sp>
      <p:sp>
        <p:nvSpPr>
          <p:cNvPr id="9" name="AutoShape 1"/>
          <p:cNvSpPr>
            <a:spLocks noChangeArrowheads="1"/>
          </p:cNvSpPr>
          <p:nvPr/>
        </p:nvSpPr>
        <p:spPr bwMode="auto">
          <a:xfrm>
            <a:off x="8756395" y="1458292"/>
            <a:ext cx="1980776" cy="309958"/>
          </a:xfrm>
          <a:custGeom>
            <a:avLst/>
            <a:gdLst/>
            <a:ahLst/>
            <a:cxnLst>
              <a:cxn ang="0">
                <a:pos x="r" y="vc"/>
              </a:cxn>
              <a:cxn ang="5400000">
                <a:pos x="hc" y="b"/>
              </a:cxn>
              <a:cxn ang="10800000">
                <a:pos x="l" y="vc"/>
              </a:cxn>
              <a:cxn ang="16200000">
                <a:pos x="hc" y="t"/>
              </a:cxn>
            </a:cxnLst>
            <a:rect l="0" t="0" r="r" b="b"/>
            <a:pathLst>
              <a:path w="21600" h="21600">
                <a:moveTo>
                  <a:pt x="0" y="0"/>
                </a:moveTo>
                <a:lnTo>
                  <a:pt x="0" y="21600"/>
                </a:lnTo>
                <a:lnTo>
                  <a:pt x="21600" y="21600"/>
                </a:lnTo>
                <a:lnTo>
                  <a:pt x="2160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723900" algn="l"/>
              </a:tabLst>
              <a:defRPr sz="1400">
                <a:solidFill>
                  <a:srgbClr val="FFFFFF"/>
                </a:solidFill>
                <a:latin typeface="Arial" charset="0"/>
                <a:ea typeface="ＭＳ Ｐゴシック" pitchFamily="34" charset="-128"/>
              </a:defRPr>
            </a:lvl1pPr>
            <a:lvl2pPr>
              <a:tabLst>
                <a:tab pos="723900" algn="l"/>
              </a:tabLst>
              <a:defRPr sz="1400">
                <a:solidFill>
                  <a:srgbClr val="FFFFFF"/>
                </a:solidFill>
                <a:latin typeface="Arial" charset="0"/>
                <a:ea typeface="ＭＳ Ｐゴシック" pitchFamily="34" charset="-128"/>
              </a:defRPr>
            </a:lvl2pPr>
            <a:lvl3pPr>
              <a:tabLst>
                <a:tab pos="723900" algn="l"/>
              </a:tabLst>
              <a:defRPr sz="1400">
                <a:solidFill>
                  <a:srgbClr val="FFFFFF"/>
                </a:solidFill>
                <a:latin typeface="Arial" charset="0"/>
                <a:ea typeface="ＭＳ Ｐゴシック" pitchFamily="34" charset="-128"/>
              </a:defRPr>
            </a:lvl3pPr>
            <a:lvl4pPr>
              <a:tabLst>
                <a:tab pos="723900" algn="l"/>
              </a:tabLst>
              <a:defRPr sz="1400">
                <a:solidFill>
                  <a:srgbClr val="FFFFFF"/>
                </a:solidFill>
                <a:latin typeface="Arial" charset="0"/>
                <a:ea typeface="ＭＳ Ｐゴシック" pitchFamily="34" charset="-128"/>
              </a:defRPr>
            </a:lvl4pPr>
            <a:lvl5pPr>
              <a:tabLst>
                <a:tab pos="723900" algn="l"/>
              </a:tabLst>
              <a:defRPr sz="1400">
                <a:solidFill>
                  <a:srgbClr val="FFFFFF"/>
                </a:solidFill>
                <a:latin typeface="Arial" charset="0"/>
                <a:ea typeface="ＭＳ Ｐゴシック" pitchFamily="34" charset="-128"/>
              </a:defRPr>
            </a:lvl5pPr>
            <a:lvl6pPr marL="2514600" indent="-228600" defTabSz="457200" fontAlgn="base">
              <a:spcBef>
                <a:spcPct val="0"/>
              </a:spcBef>
              <a:spcAft>
                <a:spcPct val="0"/>
              </a:spcAft>
              <a:buClr>
                <a:srgbClr val="000000"/>
              </a:buClr>
              <a:buSzPct val="100000"/>
              <a:buFont typeface="Times New Roman" pitchFamily="16" charset="0"/>
              <a:tabLst>
                <a:tab pos="723900" algn="l"/>
              </a:tabLst>
              <a:defRPr sz="1400">
                <a:solidFill>
                  <a:srgbClr val="FFFFFF"/>
                </a:solidFill>
                <a:latin typeface="Arial" charset="0"/>
                <a:ea typeface="ＭＳ Ｐゴシック" pitchFamily="34" charset="-128"/>
              </a:defRPr>
            </a:lvl6pPr>
            <a:lvl7pPr marL="2971800" indent="-228600" defTabSz="457200" fontAlgn="base">
              <a:spcBef>
                <a:spcPct val="0"/>
              </a:spcBef>
              <a:spcAft>
                <a:spcPct val="0"/>
              </a:spcAft>
              <a:buClr>
                <a:srgbClr val="000000"/>
              </a:buClr>
              <a:buSzPct val="100000"/>
              <a:buFont typeface="Times New Roman" pitchFamily="16" charset="0"/>
              <a:tabLst>
                <a:tab pos="723900" algn="l"/>
              </a:tabLst>
              <a:defRPr sz="1400">
                <a:solidFill>
                  <a:srgbClr val="FFFFFF"/>
                </a:solidFill>
                <a:latin typeface="Arial" charset="0"/>
                <a:ea typeface="ＭＳ Ｐゴシック" pitchFamily="34" charset="-128"/>
              </a:defRPr>
            </a:lvl7pPr>
            <a:lvl8pPr marL="3429000" indent="-228600" defTabSz="457200" fontAlgn="base">
              <a:spcBef>
                <a:spcPct val="0"/>
              </a:spcBef>
              <a:spcAft>
                <a:spcPct val="0"/>
              </a:spcAft>
              <a:buClr>
                <a:srgbClr val="000000"/>
              </a:buClr>
              <a:buSzPct val="100000"/>
              <a:buFont typeface="Times New Roman" pitchFamily="16" charset="0"/>
              <a:tabLst>
                <a:tab pos="723900" algn="l"/>
              </a:tabLst>
              <a:defRPr sz="1400">
                <a:solidFill>
                  <a:srgbClr val="FFFFFF"/>
                </a:solidFill>
                <a:latin typeface="Arial" charset="0"/>
                <a:ea typeface="ＭＳ Ｐゴシック" pitchFamily="34" charset="-128"/>
              </a:defRPr>
            </a:lvl8pPr>
            <a:lvl9pPr marL="3886200" indent="-228600" defTabSz="457200" fontAlgn="base">
              <a:spcBef>
                <a:spcPct val="0"/>
              </a:spcBef>
              <a:spcAft>
                <a:spcPct val="0"/>
              </a:spcAft>
              <a:buClr>
                <a:srgbClr val="000000"/>
              </a:buClr>
              <a:buSzPct val="100000"/>
              <a:buFont typeface="Times New Roman" pitchFamily="16" charset="0"/>
              <a:tabLst>
                <a:tab pos="723900" algn="l"/>
              </a:tabLst>
              <a:defRPr sz="1400">
                <a:solidFill>
                  <a:srgbClr val="FFFFFF"/>
                </a:solidFill>
                <a:latin typeface="Arial" charset="0"/>
                <a:ea typeface="ＭＳ Ｐゴシック" pitchFamily="34" charset="-128"/>
              </a:defRPr>
            </a:lvl9pPr>
          </a:lstStyle>
          <a:p>
            <a:pPr eaLnBrk="1" hangingPunct="1">
              <a:buClr>
                <a:srgbClr val="000000"/>
              </a:buClr>
              <a:buSzPct val="100000"/>
              <a:buFont typeface="Times New Roman" pitchFamily="16" charset="0"/>
              <a:buNone/>
            </a:pPr>
            <a:r>
              <a:rPr lang="en-US" altLang="it-IT" b="1"/>
              <a:t>BEDS AVAILABILITY </a:t>
            </a:r>
          </a:p>
        </p:txBody>
      </p:sp>
      <p:sp>
        <p:nvSpPr>
          <p:cNvPr id="10" name="CasellaDiTesto 9"/>
          <p:cNvSpPr txBox="1"/>
          <p:nvPr/>
        </p:nvSpPr>
        <p:spPr>
          <a:xfrm>
            <a:off x="1828456" y="3948540"/>
            <a:ext cx="3913424" cy="830997"/>
          </a:xfrm>
          <a:prstGeom prst="rect">
            <a:avLst/>
          </a:prstGeom>
          <a:solidFill>
            <a:srgbClr val="FFC000"/>
          </a:solidFill>
        </p:spPr>
        <p:txBody>
          <a:bodyPr wrap="square" rtlCol="0">
            <a:spAutoFit/>
          </a:bodyPr>
          <a:lstStyle/>
          <a:p>
            <a:pPr algn="ctr"/>
            <a:r>
              <a:rPr lang="it-IT" sz="4800" b="1">
                <a:latin typeface="Tahoma" charset="0"/>
                <a:ea typeface="Tahoma" charset="0"/>
                <a:cs typeface="Tahoma" charset="0"/>
              </a:rPr>
              <a:t>26:1 ratio!</a:t>
            </a:r>
          </a:p>
        </p:txBody>
      </p:sp>
      <p:sp>
        <p:nvSpPr>
          <p:cNvPr id="11" name="CasellaDiTesto 10"/>
          <p:cNvSpPr txBox="1"/>
          <p:nvPr/>
        </p:nvSpPr>
        <p:spPr>
          <a:xfrm>
            <a:off x="6337408" y="5909529"/>
            <a:ext cx="3913424" cy="830997"/>
          </a:xfrm>
          <a:prstGeom prst="rect">
            <a:avLst/>
          </a:prstGeom>
          <a:solidFill>
            <a:srgbClr val="FFC000"/>
          </a:solidFill>
        </p:spPr>
        <p:txBody>
          <a:bodyPr wrap="square" rtlCol="0">
            <a:spAutoFit/>
          </a:bodyPr>
          <a:lstStyle/>
          <a:p>
            <a:pPr algn="ctr"/>
            <a:r>
              <a:rPr lang="it-IT" sz="4800" b="1">
                <a:latin typeface="Tahoma" charset="0"/>
                <a:ea typeface="Tahoma" charset="0"/>
                <a:cs typeface="Tahoma" charset="0"/>
              </a:rPr>
              <a:t>49:1 ratio!</a:t>
            </a:r>
          </a:p>
        </p:txBody>
      </p:sp>
    </p:spTree>
    <p:extLst>
      <p:ext uri="{BB962C8B-B14F-4D97-AF65-F5344CB8AC3E}">
        <p14:creationId xmlns:p14="http://schemas.microsoft.com/office/powerpoint/2010/main" val="212672893"/>
      </p:ext>
    </p:extLst>
  </p:cSld>
  <p:clrMapOvr>
    <a:masterClrMapping/>
  </p:clrMapOvr>
  <p:transition>
    <p:wipe dir="r"/>
  </p:transition>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387" y="1066799"/>
            <a:ext cx="8456634" cy="47885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7" name="Text Box 3"/>
          <p:cNvSpPr txBox="1">
            <a:spLocks noChangeArrowheads="1"/>
          </p:cNvSpPr>
          <p:nvPr/>
        </p:nvSpPr>
        <p:spPr bwMode="auto">
          <a:xfrm>
            <a:off x="2476500" y="6477001"/>
            <a:ext cx="8255000" cy="227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5pPr>
            <a:lvl6pPr marL="25146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6pPr>
            <a:lvl7pPr marL="29718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7pPr>
            <a:lvl8pPr marL="34290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8pPr>
            <a:lvl9pPr marL="38862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pitchFamily="34" charset="-128"/>
              </a:defRPr>
            </a:lvl9pPr>
          </a:lstStyle>
          <a:p>
            <a:pPr eaLnBrk="1" hangingPunct="1">
              <a:buClr>
                <a:srgbClr val="000000"/>
              </a:buClr>
              <a:buSzPct val="100000"/>
              <a:buFont typeface="Times New Roman" pitchFamily="16" charset="0"/>
              <a:buNone/>
            </a:pPr>
            <a:r>
              <a:rPr lang="en-US" altLang="it-IT" sz="900" i="1"/>
              <a:t>The Lancet Psychiatry</a:t>
            </a:r>
            <a:r>
              <a:rPr lang="en-US" altLang="it-IT" sz="900"/>
              <a:t> DOI: (10.1016/S2215-0366(17)30127-X) </a:t>
            </a:r>
          </a:p>
        </p:txBody>
      </p:sp>
      <p:sp>
        <p:nvSpPr>
          <p:cNvPr id="6148" name="Text Box 4"/>
          <p:cNvSpPr txBox="1">
            <a:spLocks noChangeArrowheads="1"/>
          </p:cNvSpPr>
          <p:nvPr/>
        </p:nvSpPr>
        <p:spPr bwMode="auto">
          <a:xfrm>
            <a:off x="2476500" y="6624639"/>
            <a:ext cx="5556250"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1pPr>
            <a:lvl2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2pPr>
            <a:lvl3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3pPr>
            <a:lvl4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4pPr>
            <a:lvl5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5pPr>
            <a:lvl6pPr marL="25146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6pPr>
            <a:lvl7pPr marL="29718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7pPr>
            <a:lvl8pPr marL="34290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8pPr>
            <a:lvl9pPr marL="3886200" indent="-228600" defTabSz="457200" fontAlgn="base">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pitchFamily="34" charset="-128"/>
              </a:defRPr>
            </a:lvl9pPr>
          </a:lstStyle>
          <a:p>
            <a:pPr eaLnBrk="1" hangingPunct="1">
              <a:buClr>
                <a:srgbClr val="000000"/>
              </a:buClr>
              <a:buSzPct val="100000"/>
              <a:buFont typeface="Times New Roman" pitchFamily="16" charset="0"/>
              <a:buNone/>
            </a:pPr>
            <a:r>
              <a:rPr lang="en-US" altLang="it-IT" sz="900"/>
              <a:t>Copyright © 2017 Elsevier Ltd</a:t>
            </a:r>
            <a:r>
              <a:rPr lang="en-US" altLang="it-IT" sz="900">
                <a:hlinkClick r:id="rId4"/>
              </a:rPr>
              <a:t> Terms and Conditions</a:t>
            </a:r>
          </a:p>
        </p:txBody>
      </p:sp>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3376" y="6064250"/>
            <a:ext cx="708025" cy="793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Rettangolo 6"/>
          <p:cNvSpPr/>
          <p:nvPr/>
        </p:nvSpPr>
        <p:spPr>
          <a:xfrm>
            <a:off x="1795670" y="205771"/>
            <a:ext cx="8541026" cy="707886"/>
          </a:xfrm>
          <a:prstGeom prst="rect">
            <a:avLst/>
          </a:prstGeom>
        </p:spPr>
        <p:txBody>
          <a:bodyPr wrap="square">
            <a:spAutoFit/>
          </a:bodyPr>
          <a:lstStyle/>
          <a:p>
            <a:pPr algn="ctr"/>
            <a:r>
              <a:rPr lang="en-US" sz="2000" b="1" cap="all">
                <a:solidFill>
                  <a:srgbClr val="FFFF00"/>
                </a:solidFill>
                <a:latin typeface="+mj-lt"/>
              </a:rPr>
              <a:t>PROPORTION OF YOUNG PEOPLE (%) BELOW TRANSITION BOUNDARY IN TREATMENT AT CAMHS IN THE LAST 12 MONTHS</a:t>
            </a:r>
            <a:endParaRPr lang="it-IT" sz="2000" b="1" cap="all">
              <a:solidFill>
                <a:srgbClr val="FFFF00"/>
              </a:solidFill>
              <a:latin typeface="+mj-lt"/>
            </a:endParaRPr>
          </a:p>
        </p:txBody>
      </p:sp>
      <p:sp>
        <p:nvSpPr>
          <p:cNvPr id="2" name="CasellaDiTesto 1"/>
          <p:cNvSpPr txBox="1"/>
          <p:nvPr/>
        </p:nvSpPr>
        <p:spPr>
          <a:xfrm>
            <a:off x="4255169" y="2490537"/>
            <a:ext cx="3416969" cy="1569660"/>
          </a:xfrm>
          <a:prstGeom prst="rect">
            <a:avLst/>
          </a:prstGeom>
          <a:solidFill>
            <a:srgbClr val="E40061"/>
          </a:solidFill>
        </p:spPr>
        <p:txBody>
          <a:bodyPr wrap="square" rtlCol="0">
            <a:spAutoFit/>
          </a:bodyPr>
          <a:lstStyle/>
          <a:p>
            <a:pPr algn="ctr"/>
            <a:r>
              <a:rPr lang="it-IT" sz="3200" b="1"/>
              <a:t>NEW CASES:</a:t>
            </a:r>
          </a:p>
          <a:p>
            <a:pPr algn="ctr"/>
            <a:r>
              <a:rPr lang="it-IT" sz="3200" b="1"/>
              <a:t>0,2-2% </a:t>
            </a:r>
            <a:r>
              <a:rPr lang="it-IT" sz="3200" b="1" err="1"/>
              <a:t>young</a:t>
            </a:r>
            <a:r>
              <a:rPr lang="it-IT" sz="3200" b="1"/>
              <a:t> </a:t>
            </a:r>
            <a:r>
              <a:rPr lang="it-IT" sz="3200" b="1" err="1"/>
              <a:t>population</a:t>
            </a:r>
            <a:endParaRPr lang="it-IT" sz="3200" b="1"/>
          </a:p>
        </p:txBody>
      </p:sp>
    </p:spTree>
    <p:extLst>
      <p:ext uri="{BB962C8B-B14F-4D97-AF65-F5344CB8AC3E}">
        <p14:creationId xmlns:p14="http://schemas.microsoft.com/office/powerpoint/2010/main" val="68380153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795670" y="205771"/>
            <a:ext cx="8541026" cy="369332"/>
          </a:xfrm>
          <a:prstGeom prst="rect">
            <a:avLst/>
          </a:prstGeom>
        </p:spPr>
        <p:txBody>
          <a:bodyPr wrap="square">
            <a:spAutoFit/>
          </a:bodyPr>
          <a:lstStyle/>
          <a:p>
            <a:pPr algn="ctr"/>
            <a:r>
              <a:rPr lang="en-US" b="1" cap="all">
                <a:latin typeface="+mj-lt"/>
              </a:rPr>
              <a:t>SOURCES OF CAMHS FUNDING </a:t>
            </a:r>
          </a:p>
        </p:txBody>
      </p:sp>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670" y="723900"/>
            <a:ext cx="8541026" cy="5410200"/>
          </a:xfrm>
          <a:prstGeom prst="rect">
            <a:avLst/>
          </a:prstGeom>
        </p:spPr>
      </p:pic>
    </p:spTree>
    <p:extLst>
      <p:ext uri="{BB962C8B-B14F-4D97-AF65-F5344CB8AC3E}">
        <p14:creationId xmlns:p14="http://schemas.microsoft.com/office/powerpoint/2010/main" val="19580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850573" y="247621"/>
            <a:ext cx="8686799" cy="369332"/>
          </a:xfrm>
          <a:prstGeom prst="rect">
            <a:avLst/>
          </a:prstGeom>
        </p:spPr>
        <p:txBody>
          <a:bodyPr wrap="square">
            <a:spAutoFit/>
          </a:bodyPr>
          <a:lstStyle/>
          <a:p>
            <a:pPr algn="ctr"/>
            <a:r>
              <a:rPr lang="en-GB" b="1">
                <a:ea typeface="ＭＳ Ｐゴシック" charset="-128"/>
                <a:cs typeface="ＭＳ Ｐゴシック" charset="-128"/>
              </a:rPr>
              <a:t>CAMHS-AMHS INTERFACE</a:t>
            </a:r>
            <a:endParaRPr lang="it-IT">
              <a:ea typeface="ＭＳ Ｐゴシック" charset="-128"/>
              <a:cs typeface="ＭＳ Ｐゴシック" charset="-128"/>
            </a:endParaRPr>
          </a:p>
        </p:txBody>
      </p:sp>
      <p:sp>
        <p:nvSpPr>
          <p:cNvPr id="6" name="Rettangolo 5"/>
          <p:cNvSpPr/>
          <p:nvPr/>
        </p:nvSpPr>
        <p:spPr>
          <a:xfrm>
            <a:off x="1668379" y="1054652"/>
            <a:ext cx="6204000" cy="3139321"/>
          </a:xfrm>
          <a:prstGeom prst="rect">
            <a:avLst/>
          </a:prstGeom>
        </p:spPr>
        <p:txBody>
          <a:bodyPr wrap="square">
            <a:spAutoFit/>
          </a:bodyPr>
          <a:lstStyle/>
          <a:p>
            <a:r>
              <a:rPr lang="en-US" b="1"/>
              <a:t>2/28</a:t>
            </a:r>
            <a:r>
              <a:rPr lang="en-US"/>
              <a:t> countries (Denmark and UK) = written national or regional policies or guidelines for the </a:t>
            </a:r>
            <a:r>
              <a:rPr lang="en-US" b="1">
                <a:solidFill>
                  <a:schemeClr val="bg2"/>
                </a:solidFill>
              </a:rPr>
              <a:t>management of individual service user transition </a:t>
            </a:r>
            <a:r>
              <a:rPr lang="en-US"/>
              <a:t>from CAMHS to AMHS available</a:t>
            </a:r>
          </a:p>
          <a:p>
            <a:endParaRPr lang="en-US"/>
          </a:p>
          <a:p>
            <a:r>
              <a:rPr lang="en-US" b="1"/>
              <a:t>4/28</a:t>
            </a:r>
            <a:r>
              <a:rPr lang="en-US"/>
              <a:t> countries (Cyprus, Denmark, Spain and the UK) = written national or regional policies or guidelines to </a:t>
            </a:r>
            <a:r>
              <a:rPr lang="en-US" b="1">
                <a:solidFill>
                  <a:schemeClr val="bg2"/>
                </a:solidFill>
              </a:rPr>
              <a:t>manage the interface</a:t>
            </a:r>
            <a:r>
              <a:rPr lang="en-US"/>
              <a:t> between the services.</a:t>
            </a:r>
          </a:p>
          <a:p>
            <a:endParaRPr lang="en-US"/>
          </a:p>
          <a:p>
            <a:r>
              <a:rPr lang="en-GB">
                <a:ea typeface="ＭＳ Ｐゴシック" charset="-128"/>
                <a:cs typeface="ＭＳ Ｐゴシック" charset="-128"/>
              </a:rPr>
              <a:t>17/28 countries (</a:t>
            </a:r>
            <a:r>
              <a:rPr lang="en-GB" b="1">
                <a:ea typeface="ＭＳ Ｐゴシック" charset="-128"/>
                <a:cs typeface="ＭＳ Ｐゴシック" charset="-128"/>
              </a:rPr>
              <a:t>60%</a:t>
            </a:r>
            <a:r>
              <a:rPr lang="en-GB">
                <a:ea typeface="ＭＳ Ｐゴシック" charset="-128"/>
                <a:cs typeface="ＭＳ Ｐゴシック" charset="-128"/>
              </a:rPr>
              <a:t>) = no specialized transition planning available</a:t>
            </a:r>
            <a:endParaRPr lang="it-IT"/>
          </a:p>
          <a:p>
            <a:endParaRPr lang="it-IT"/>
          </a:p>
        </p:txBody>
      </p:sp>
      <p:pic>
        <p:nvPicPr>
          <p:cNvPr id="4" name="Immagine 3"/>
          <p:cNvPicPr>
            <a:picLocks noChangeAspect="1"/>
          </p:cNvPicPr>
          <p:nvPr/>
        </p:nvPicPr>
        <p:blipFill>
          <a:blip r:embed="rId3"/>
          <a:stretch>
            <a:fillRect/>
          </a:stretch>
        </p:blipFill>
        <p:spPr>
          <a:xfrm>
            <a:off x="8054793" y="2658111"/>
            <a:ext cx="2482579" cy="2482579"/>
          </a:xfrm>
          <a:prstGeom prst="rect">
            <a:avLst/>
          </a:prstGeom>
        </p:spPr>
      </p:pic>
    </p:spTree>
    <p:extLst>
      <p:ext uri="{BB962C8B-B14F-4D97-AF65-F5344CB8AC3E}">
        <p14:creationId xmlns:p14="http://schemas.microsoft.com/office/powerpoint/2010/main" val="1605241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1905161" y="1248309"/>
          <a:ext cx="8199535" cy="4160191"/>
        </p:xfrm>
        <a:graphic>
          <a:graphicData uri="http://schemas.openxmlformats.org/drawingml/2006/table">
            <a:tbl>
              <a:tblPr firstRow="1" firstCol="1" bandRow="1">
                <a:tableStyleId>{5C22544A-7EE6-4342-B048-85BDC9FD1C3A}</a:tableStyleId>
              </a:tblPr>
              <a:tblGrid>
                <a:gridCol w="718565">
                  <a:extLst>
                    <a:ext uri="{9D8B030D-6E8A-4147-A177-3AD203B41FA5}">
                      <a16:colId xmlns:a16="http://schemas.microsoft.com/office/drawing/2014/main" val="20000"/>
                    </a:ext>
                  </a:extLst>
                </a:gridCol>
                <a:gridCol w="1409515">
                  <a:extLst>
                    <a:ext uri="{9D8B030D-6E8A-4147-A177-3AD203B41FA5}">
                      <a16:colId xmlns:a16="http://schemas.microsoft.com/office/drawing/2014/main" val="20001"/>
                    </a:ext>
                  </a:extLst>
                </a:gridCol>
                <a:gridCol w="1409515">
                  <a:extLst>
                    <a:ext uri="{9D8B030D-6E8A-4147-A177-3AD203B41FA5}">
                      <a16:colId xmlns:a16="http://schemas.microsoft.com/office/drawing/2014/main" val="20002"/>
                    </a:ext>
                  </a:extLst>
                </a:gridCol>
                <a:gridCol w="1322724">
                  <a:extLst>
                    <a:ext uri="{9D8B030D-6E8A-4147-A177-3AD203B41FA5}">
                      <a16:colId xmlns:a16="http://schemas.microsoft.com/office/drawing/2014/main" val="20003"/>
                    </a:ext>
                  </a:extLst>
                </a:gridCol>
                <a:gridCol w="1322724">
                  <a:extLst>
                    <a:ext uri="{9D8B030D-6E8A-4147-A177-3AD203B41FA5}">
                      <a16:colId xmlns:a16="http://schemas.microsoft.com/office/drawing/2014/main" val="20004"/>
                    </a:ext>
                  </a:extLst>
                </a:gridCol>
                <a:gridCol w="1322724">
                  <a:extLst>
                    <a:ext uri="{9D8B030D-6E8A-4147-A177-3AD203B41FA5}">
                      <a16:colId xmlns:a16="http://schemas.microsoft.com/office/drawing/2014/main" val="20005"/>
                    </a:ext>
                  </a:extLst>
                </a:gridCol>
                <a:gridCol w="693768">
                  <a:extLst>
                    <a:ext uri="{9D8B030D-6E8A-4147-A177-3AD203B41FA5}">
                      <a16:colId xmlns:a16="http://schemas.microsoft.com/office/drawing/2014/main" val="20006"/>
                    </a:ext>
                  </a:extLst>
                </a:gridCol>
              </a:tblGrid>
              <a:tr h="345224">
                <a:tc>
                  <a:txBody>
                    <a:bodyPr/>
                    <a:lstStyle/>
                    <a:p>
                      <a:pPr>
                        <a:lnSpc>
                          <a:spcPct val="107000"/>
                        </a:lnSpc>
                      </a:pPr>
                      <a:endParaRPr lang="it-IT" sz="1100">
                        <a:effectLst/>
                        <a:latin typeface="Calibri" panose="020F0502020204030204" pitchFamily="34" charset="0"/>
                      </a:endParaRPr>
                    </a:p>
                  </a:txBody>
                  <a:tcPr marL="67179" marR="67179" marT="0" marB="0" anchor="b"/>
                </a:tc>
                <a:tc gridSpan="6">
                  <a:txBody>
                    <a:bodyPr/>
                    <a:lstStyle/>
                    <a:p>
                      <a:pPr algn="ctr">
                        <a:lnSpc>
                          <a:spcPct val="107000"/>
                        </a:lnSpc>
                        <a:spcAft>
                          <a:spcPts val="0"/>
                        </a:spcAft>
                      </a:pPr>
                      <a:r>
                        <a:rPr lang="en-GB" sz="1200">
                          <a:effectLst/>
                        </a:rPr>
                        <a:t>Estimated % of CAMHS users with AMHS care needs as they age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354554">
                <a:tc>
                  <a:txBody>
                    <a:bodyPr/>
                    <a:lstStyle/>
                    <a:p>
                      <a:pPr algn="ct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0-24%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25-49%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50-74%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75-100%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1"/>
                  </a:ext>
                </a:extLst>
              </a:tr>
              <a:tr h="354554">
                <a:tc rowSpan="9">
                  <a:txBody>
                    <a:bodyPr/>
                    <a:lstStyle/>
                    <a:p>
                      <a:pPr algn="ctr">
                        <a:lnSpc>
                          <a:spcPct val="107000"/>
                        </a:lnSpc>
                        <a:spcAft>
                          <a:spcPts val="0"/>
                        </a:spcAft>
                      </a:pPr>
                      <a:r>
                        <a:rPr lang="en-GB" sz="1200">
                          <a:effectLst/>
                        </a:rPr>
                        <a:t>Estimated % of AMHS users under 30 years of age with previous history of CAMHS service use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vert="vert270" anchor="ctr"/>
                </a:tc>
                <a:tc>
                  <a:txBody>
                    <a:bodyPr/>
                    <a:lstStyle/>
                    <a:p>
                      <a:pPr algn="ctr">
                        <a:lnSpc>
                          <a:spcPct val="107000"/>
                        </a:lnSpc>
                        <a:spcAft>
                          <a:spcPts val="0"/>
                        </a:spcAft>
                      </a:pPr>
                      <a:r>
                        <a:rPr lang="en-GB" sz="1200">
                          <a:effectLst/>
                        </a:rPr>
                        <a:t>10%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Greece, Poland</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Portugal</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gn="ctr">
                        <a:lnSpc>
                          <a:spcPct val="107000"/>
                        </a:lnSpc>
                        <a:spcAft>
                          <a:spcPts val="0"/>
                        </a:spcAft>
                      </a:pPr>
                      <a:r>
                        <a:rPr lang="en-GB" sz="1200">
                          <a:effectLst/>
                        </a:rPr>
                        <a:t>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2"/>
                  </a:ext>
                </a:extLst>
              </a:tr>
              <a:tr h="383416">
                <a:tc vMerge="1">
                  <a:txBody>
                    <a:bodyPr/>
                    <a:lstStyle/>
                    <a:p>
                      <a:endParaRPr lang="it-IT"/>
                    </a:p>
                  </a:txBody>
                  <a:tcPr/>
                </a:tc>
                <a:tc>
                  <a:txBody>
                    <a:bodyPr/>
                    <a:lstStyle/>
                    <a:p>
                      <a:pPr algn="ctr">
                        <a:lnSpc>
                          <a:spcPct val="107000"/>
                        </a:lnSpc>
                        <a:spcAft>
                          <a:spcPts val="0"/>
                        </a:spcAft>
                      </a:pPr>
                      <a:r>
                        <a:rPr lang="en-GB" sz="1200">
                          <a:effectLst/>
                        </a:rPr>
                        <a:t>20%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Cyprus, Italy, Slovenia,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Austria, Ireland, Romania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Malta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Netherlands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3"/>
                  </a:ext>
                </a:extLst>
              </a:tr>
              <a:tr h="575124">
                <a:tc vMerge="1">
                  <a:txBody>
                    <a:bodyPr/>
                    <a:lstStyle/>
                    <a:p>
                      <a:endParaRPr lang="it-IT"/>
                    </a:p>
                  </a:txBody>
                  <a:tcPr/>
                </a:tc>
                <a:tc>
                  <a:txBody>
                    <a:bodyPr/>
                    <a:lstStyle/>
                    <a:p>
                      <a:pPr algn="ctr">
                        <a:lnSpc>
                          <a:spcPct val="107000"/>
                        </a:lnSpc>
                        <a:spcAft>
                          <a:spcPts val="0"/>
                        </a:spcAft>
                      </a:pPr>
                      <a:r>
                        <a:rPr lang="en-GB" sz="1200">
                          <a:effectLst/>
                        </a:rPr>
                        <a:t>30%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gn="ctr">
                        <a:lnSpc>
                          <a:spcPct val="107000"/>
                        </a:lnSpc>
                        <a:spcAft>
                          <a:spcPts val="0"/>
                        </a:spcAft>
                      </a:pPr>
                      <a:r>
                        <a:rPr lang="it-IT" sz="1200">
                          <a:effectLst/>
                        </a:rPr>
                        <a:t>Bulgaria, Croatia, Germany, Latvia, Luxembourg</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gn="ctr">
                        <a:lnSpc>
                          <a:spcPct val="107000"/>
                        </a:lnSpc>
                        <a:spcAft>
                          <a:spcPts val="0"/>
                        </a:spcAft>
                      </a:pPr>
                      <a:r>
                        <a:rPr lang="en-GB" sz="1200">
                          <a:effectLst/>
                        </a:rPr>
                        <a:t>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4"/>
                  </a:ext>
                </a:extLst>
              </a:tr>
              <a:tr h="354554">
                <a:tc vMerge="1">
                  <a:txBody>
                    <a:bodyPr/>
                    <a:lstStyle/>
                    <a:p>
                      <a:endParaRPr lang="it-IT"/>
                    </a:p>
                  </a:txBody>
                  <a:tcPr/>
                </a:tc>
                <a:tc>
                  <a:txBody>
                    <a:bodyPr/>
                    <a:lstStyle/>
                    <a:p>
                      <a:pPr algn="ctr">
                        <a:lnSpc>
                          <a:spcPct val="107000"/>
                        </a:lnSpc>
                        <a:spcAft>
                          <a:spcPts val="0"/>
                        </a:spcAft>
                      </a:pPr>
                      <a:r>
                        <a:rPr lang="en-GB" sz="1200">
                          <a:effectLst/>
                        </a:rPr>
                        <a:t>40%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Hungary</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Sweden</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gn="ctr">
                        <a:lnSpc>
                          <a:spcPct val="107000"/>
                        </a:lnSpc>
                        <a:spcAft>
                          <a:spcPts val="0"/>
                        </a:spcAft>
                      </a:pPr>
                      <a:r>
                        <a:rPr lang="en-GB" sz="1200">
                          <a:effectLst/>
                        </a:rPr>
                        <a:t>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5"/>
                  </a:ext>
                </a:extLst>
              </a:tr>
              <a:tr h="354554">
                <a:tc vMerge="1">
                  <a:txBody>
                    <a:bodyPr/>
                    <a:lstStyle/>
                    <a:p>
                      <a:endParaRPr lang="it-IT"/>
                    </a:p>
                  </a:txBody>
                  <a:tcPr/>
                </a:tc>
                <a:tc>
                  <a:txBody>
                    <a:bodyPr/>
                    <a:lstStyle/>
                    <a:p>
                      <a:pPr algn="ctr">
                        <a:lnSpc>
                          <a:spcPct val="107000"/>
                        </a:lnSpc>
                        <a:spcAft>
                          <a:spcPts val="0"/>
                        </a:spcAft>
                      </a:pPr>
                      <a:r>
                        <a:rPr lang="en-GB" sz="1200">
                          <a:effectLst/>
                        </a:rPr>
                        <a:t>50%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Denmark</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Finland</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France, Lithuania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gn="ctr">
                        <a:lnSpc>
                          <a:spcPct val="107000"/>
                        </a:lnSpc>
                        <a:spcAft>
                          <a:spcPts val="0"/>
                        </a:spcAft>
                      </a:pPr>
                      <a:r>
                        <a:rPr lang="en-GB" sz="1200">
                          <a:effectLst/>
                        </a:rPr>
                        <a:t>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6"/>
                  </a:ext>
                </a:extLst>
              </a:tr>
              <a:tr h="354554">
                <a:tc vMerge="1">
                  <a:txBody>
                    <a:bodyPr/>
                    <a:lstStyle/>
                    <a:p>
                      <a:endParaRPr lang="it-IT"/>
                    </a:p>
                  </a:txBody>
                  <a:tcPr/>
                </a:tc>
                <a:tc>
                  <a:txBody>
                    <a:bodyPr/>
                    <a:lstStyle/>
                    <a:p>
                      <a:pPr algn="ctr">
                        <a:lnSpc>
                          <a:spcPct val="107000"/>
                        </a:lnSpc>
                        <a:spcAft>
                          <a:spcPts val="0"/>
                        </a:spcAft>
                      </a:pPr>
                      <a:r>
                        <a:rPr lang="en-GB" sz="1200">
                          <a:effectLst/>
                        </a:rPr>
                        <a:t>60%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Estonia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gn="ctr">
                        <a:lnSpc>
                          <a:spcPct val="107000"/>
                        </a:lnSpc>
                        <a:spcAft>
                          <a:spcPts val="0"/>
                        </a:spcAft>
                      </a:pPr>
                      <a:r>
                        <a:rPr lang="en-GB" sz="1200">
                          <a:effectLst/>
                        </a:rPr>
                        <a:t>Spain</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gn="ctr">
                        <a:lnSpc>
                          <a:spcPct val="107000"/>
                        </a:lnSpc>
                        <a:spcAft>
                          <a:spcPts val="0"/>
                        </a:spcAft>
                      </a:pPr>
                      <a:r>
                        <a:rPr lang="en-GB" sz="1200">
                          <a:effectLst/>
                        </a:rPr>
                        <a:t>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7"/>
                  </a:ext>
                </a:extLst>
              </a:tr>
              <a:tr h="354554">
                <a:tc vMerge="1">
                  <a:txBody>
                    <a:bodyPr/>
                    <a:lstStyle/>
                    <a:p>
                      <a:endParaRPr lang="it-IT"/>
                    </a:p>
                  </a:txBody>
                  <a:tcPr/>
                </a:tc>
                <a:tc>
                  <a:txBody>
                    <a:bodyPr/>
                    <a:lstStyle/>
                    <a:p>
                      <a:pPr algn="ctr">
                        <a:lnSpc>
                          <a:spcPct val="107000"/>
                        </a:lnSpc>
                        <a:spcAft>
                          <a:spcPts val="0"/>
                        </a:spcAft>
                      </a:pPr>
                      <a:r>
                        <a:rPr lang="en-GB" sz="1200">
                          <a:effectLst/>
                        </a:rPr>
                        <a:t>70%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Slovakia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nSpc>
                          <a:spcPct val="107000"/>
                        </a:lnSpc>
                      </a:pPr>
                      <a:endParaRPr lang="it-IT" sz="1100">
                        <a:effectLst/>
                        <a:latin typeface="Calibri" panose="020F0502020204030204" pitchFamily="34" charset="0"/>
                      </a:endParaRPr>
                    </a:p>
                  </a:txBody>
                  <a:tcPr marL="67179" marR="67179" marT="0" marB="0" anchor="ctr"/>
                </a:tc>
                <a:tc>
                  <a:txBody>
                    <a:bodyPr/>
                    <a:lstStyle/>
                    <a:p>
                      <a:pPr algn="ctr">
                        <a:lnSpc>
                          <a:spcPct val="107000"/>
                        </a:lnSpc>
                        <a:spcAft>
                          <a:spcPts val="0"/>
                        </a:spcAft>
                      </a:pPr>
                      <a:r>
                        <a:rPr lang="en-GB" sz="1200">
                          <a:effectLst/>
                        </a:rPr>
                        <a:t>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8"/>
                  </a:ext>
                </a:extLst>
              </a:tr>
              <a:tr h="354554">
                <a:tc vMerge="1">
                  <a:txBody>
                    <a:bodyPr/>
                    <a:lstStyle/>
                    <a:p>
                      <a:endParaRPr lang="it-IT"/>
                    </a:p>
                  </a:txBody>
                  <a:tcPr/>
                </a:tc>
                <a:tc>
                  <a:txBody>
                    <a:bodyPr/>
                    <a:lstStyle/>
                    <a:p>
                      <a:pPr algn="ctr">
                        <a:lnSpc>
                          <a:spcPct val="107000"/>
                        </a:lnSpc>
                        <a:spcAft>
                          <a:spcPts val="0"/>
                        </a:spcAft>
                      </a:pPr>
                      <a:r>
                        <a:rPr lang="en-GB" sz="1200">
                          <a:effectLst/>
                        </a:rPr>
                        <a:t>Not Available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Czech Republic</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Belgium, UK</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09"/>
                  </a:ext>
                </a:extLst>
              </a:tr>
              <a:tr h="354554">
                <a:tc vMerge="1">
                  <a:txBody>
                    <a:bodyPr/>
                    <a:lstStyle/>
                    <a:p>
                      <a:endParaRPr lang="it-IT"/>
                    </a:p>
                  </a:txBody>
                  <a:tcPr/>
                </a:tc>
                <a:tc>
                  <a:txBody>
                    <a:bodyPr/>
                    <a:lstStyle/>
                    <a:p>
                      <a:pPr algn="ct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12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tc>
                  <a:txBody>
                    <a:bodyPr/>
                    <a:lstStyle/>
                    <a:p>
                      <a:pPr algn="ctr">
                        <a:lnSpc>
                          <a:spcPct val="107000"/>
                        </a:lnSpc>
                        <a:spcAft>
                          <a:spcPts val="0"/>
                        </a:spcAft>
                      </a:pPr>
                      <a:r>
                        <a:rPr lang="en-GB" sz="1200">
                          <a:effectLst/>
                        </a:rPr>
                        <a:t>28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7179" marR="67179" marT="0" marB="0" anchor="ctr"/>
                </a:tc>
                <a:extLst>
                  <a:ext uri="{0D108BD9-81ED-4DB2-BD59-A6C34878D82A}">
                    <a16:rowId xmlns:a16="http://schemas.microsoft.com/office/drawing/2014/main" val="10010"/>
                  </a:ext>
                </a:extLst>
              </a:tr>
            </a:tbl>
          </a:graphicData>
        </a:graphic>
      </p:graphicFrame>
      <p:sp>
        <p:nvSpPr>
          <p:cNvPr id="3" name="Rettangolo 2"/>
          <p:cNvSpPr/>
          <p:nvPr/>
        </p:nvSpPr>
        <p:spPr>
          <a:xfrm>
            <a:off x="1668380" y="345593"/>
            <a:ext cx="8686799" cy="584775"/>
          </a:xfrm>
          <a:prstGeom prst="rect">
            <a:avLst/>
          </a:prstGeom>
        </p:spPr>
        <p:txBody>
          <a:bodyPr wrap="square">
            <a:spAutoFit/>
          </a:bodyPr>
          <a:lstStyle/>
          <a:p>
            <a:pPr algn="ctr"/>
            <a:r>
              <a:rPr lang="en-GB" sz="1600" b="1">
                <a:ea typeface="ＭＳ Ｐゴシック" charset="-128"/>
                <a:cs typeface="ＭＳ Ｐゴシック" charset="-128"/>
              </a:rPr>
              <a:t>Estimated % of CAMHS users anticipated to need transition to AMHS care by estimated % of AMHS users with previous contact with CAMHS [under 30 years of age]</a:t>
            </a:r>
            <a:endParaRPr lang="it-IT" sz="1600">
              <a:ea typeface="ＭＳ Ｐゴシック" charset="-128"/>
              <a:cs typeface="ＭＳ Ｐゴシック" charset="-128"/>
            </a:endParaRPr>
          </a:p>
        </p:txBody>
      </p:sp>
      <p:sp>
        <p:nvSpPr>
          <p:cNvPr id="5" name="Ovale 4"/>
          <p:cNvSpPr/>
          <p:nvPr/>
        </p:nvSpPr>
        <p:spPr>
          <a:xfrm>
            <a:off x="5434263" y="1395663"/>
            <a:ext cx="1335506" cy="649706"/>
          </a:xfrm>
          <a:prstGeom prst="ellipse">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Ovale 5"/>
          <p:cNvSpPr/>
          <p:nvPr/>
        </p:nvSpPr>
        <p:spPr>
          <a:xfrm>
            <a:off x="2927686" y="2213811"/>
            <a:ext cx="725905" cy="1089630"/>
          </a:xfrm>
          <a:prstGeom prst="ellipse">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43869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2_MILESTONE_PowerPoint-Master">
  <a:themeElements>
    <a:clrScheme name="Benutzerdefiniert 1">
      <a:dk1>
        <a:sysClr val="windowText" lastClr="000000"/>
      </a:dk1>
      <a:lt1>
        <a:sysClr val="window" lastClr="FFFFFF"/>
      </a:lt1>
      <a:dk2>
        <a:srgbClr val="443840"/>
      </a:dk2>
      <a:lt2>
        <a:srgbClr val="28888A"/>
      </a:lt2>
      <a:accent1>
        <a:srgbClr val="E60064"/>
      </a:accent1>
      <a:accent2>
        <a:srgbClr val="B9D11B"/>
      </a:accent2>
      <a:accent3>
        <a:srgbClr val="F4C71F"/>
      </a:accent3>
      <a:accent4>
        <a:srgbClr val="D8B25C"/>
      </a:accent4>
      <a:accent5>
        <a:srgbClr val="7BA79D"/>
      </a:accent5>
      <a:accent6>
        <a:srgbClr val="968C8C"/>
      </a:accent6>
      <a:hlink>
        <a:srgbClr val="F7B615"/>
      </a:hlink>
      <a:folHlink>
        <a:srgbClr val="704404"/>
      </a:folHlink>
    </a:clrScheme>
    <a:fontScheme name="Galathea">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Galathe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enutzerdefiniert 1">
    <a:dk1>
      <a:sysClr val="windowText" lastClr="000000"/>
    </a:dk1>
    <a:lt1>
      <a:sysClr val="window" lastClr="FFFFFF"/>
    </a:lt1>
    <a:dk2>
      <a:srgbClr val="443840"/>
    </a:dk2>
    <a:lt2>
      <a:srgbClr val="28888A"/>
    </a:lt2>
    <a:accent1>
      <a:srgbClr val="E60064"/>
    </a:accent1>
    <a:accent2>
      <a:srgbClr val="B9D11B"/>
    </a:accent2>
    <a:accent3>
      <a:srgbClr val="F4C71F"/>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EA543289C0995459B212EDDC32802D8" ma:contentTypeVersion="6" ma:contentTypeDescription="Create a new document." ma:contentTypeScope="" ma:versionID="b4679ebc3a2e8090144677c8bdece3e1">
  <xsd:schema xmlns:xsd="http://www.w3.org/2001/XMLSchema" xmlns:xs="http://www.w3.org/2001/XMLSchema" xmlns:p="http://schemas.microsoft.com/office/2006/metadata/properties" xmlns:ns2="4026c0eb-4e5a-474e-8e5f-decf78764534" targetNamespace="http://schemas.microsoft.com/office/2006/metadata/properties" ma:root="true" ma:fieldsID="799076f97771287831af9c8401868580" ns2:_="">
    <xsd:import namespace="4026c0eb-4e5a-474e-8e5f-decf7876453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26c0eb-4e5a-474e-8e5f-decf787645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89B5BE-697D-47E8-BC1E-BA8230804BD4}">
  <ds:schemaRefs>
    <ds:schemaRef ds:uri="http://schemas.microsoft.com/sharepoint/v3/contenttype/forms"/>
  </ds:schemaRefs>
</ds:datastoreItem>
</file>

<file path=customXml/itemProps2.xml><?xml version="1.0" encoding="utf-8"?>
<ds:datastoreItem xmlns:ds="http://schemas.openxmlformats.org/officeDocument/2006/customXml" ds:itemID="{96B9BBFB-F6F4-457C-8857-77A06A732A2C}">
  <ds:schemaRefs>
    <ds:schemaRef ds:uri="http://schemas.microsoft.com/office/2006/documentManagement/types"/>
    <ds:schemaRef ds:uri="http://schemas.openxmlformats.org/package/2006/metadata/core-properties"/>
    <ds:schemaRef ds:uri="4026c0eb-4e5a-474e-8e5f-decf78764534"/>
    <ds:schemaRef ds:uri="http://purl.org/dc/term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8DB1365-0D8A-4115-B920-609F220ED7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26c0eb-4e5a-474e-8e5f-decf787645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2</TotalTime>
  <Words>2399</Words>
  <Application>Microsoft Office PowerPoint</Application>
  <PresentationFormat>Widescreen</PresentationFormat>
  <Paragraphs>220</Paragraphs>
  <Slides>15</Slides>
  <Notes>13</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15</vt:i4>
      </vt:variant>
    </vt:vector>
  </HeadingPairs>
  <TitlesOfParts>
    <vt:vector size="32" baseType="lpstr">
      <vt:lpstr>ＭＳ Ｐゴシック</vt:lpstr>
      <vt:lpstr>ＭＳ Ｐゴシック</vt:lpstr>
      <vt:lpstr>Arial</vt:lpstr>
      <vt:lpstr>Arial Unicode MS</vt:lpstr>
      <vt:lpstr>Baskerville Old Face</vt:lpstr>
      <vt:lpstr>Bauhaus 93</vt:lpstr>
      <vt:lpstr>Bodoni MT Black</vt:lpstr>
      <vt:lpstr>Calibri</vt:lpstr>
      <vt:lpstr>Franklin Gothic Heavy</vt:lpstr>
      <vt:lpstr>Kochi Mincho</vt:lpstr>
      <vt:lpstr>Mangal</vt:lpstr>
      <vt:lpstr>Showcard Gothic</vt:lpstr>
      <vt:lpstr>Tahoma</vt:lpstr>
      <vt:lpstr>Times New Roman</vt:lpstr>
      <vt:lpstr>Tw Cen MT</vt:lpstr>
      <vt:lpstr>Wingdings</vt:lpstr>
      <vt:lpstr>2_MILESTONE_PowerPoint-Master</vt:lpstr>
      <vt:lpstr>MILES TO GO</vt:lpstr>
      <vt:lpstr>What is the state of CAMHS  provision across Europe? </vt:lpstr>
      <vt:lpstr>MILESTONE WP 1 tasks and outputs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Milestone</dc:title>
  <dc:creator>Banks, Nicole</dc:creator>
  <cp:lastModifiedBy>Smith, Alexandra</cp:lastModifiedBy>
  <cp:revision>2</cp:revision>
  <dcterms:created xsi:type="dcterms:W3CDTF">2019-04-24T14:37:42Z</dcterms:created>
  <dcterms:modified xsi:type="dcterms:W3CDTF">2019-07-31T10:28:45Z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0x0101004EA543289C0995459B212EDDC32802D8</vt:lpwstr>
  </property>
</Properties>
</file>