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50" r:id="rId4"/>
  </p:sldMasterIdLst>
  <p:notesMasterIdLst>
    <p:notesMasterId r:id="rId23"/>
  </p:notes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123"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ttle, Emily" userId="S::omsiad@live.warwick.ac.uk::9e0f845c-af67-42d2-beaf-5843c929db32" providerId="AD" clId="Web-{E9BBE3F7-560C-4CE4-B302-A348A8FF2C40}"/>
    <pc:docChg chg="modSld">
      <pc:chgData name="Little, Emily" userId="S::omsiad@live.warwick.ac.uk::9e0f845c-af67-42d2-beaf-5843c929db32" providerId="AD" clId="Web-{E9BBE3F7-560C-4CE4-B302-A348A8FF2C40}" dt="2019-04-29T08:12:31.395" v="1"/>
      <pc:docMkLst>
        <pc:docMk/>
      </pc:docMkLst>
      <pc:sldChg chg="addSp delSp modSp">
        <pc:chgData name="Little, Emily" userId="S::omsiad@live.warwick.ac.uk::9e0f845c-af67-42d2-beaf-5843c929db32" providerId="AD" clId="Web-{E9BBE3F7-560C-4CE4-B302-A348A8FF2C40}" dt="2019-04-29T08:12:31.395" v="1"/>
        <pc:sldMkLst>
          <pc:docMk/>
          <pc:sldMk cId="1122488606" sldId="318"/>
        </pc:sldMkLst>
        <pc:picChg chg="add del mod">
          <ac:chgData name="Little, Emily" userId="S::omsiad@live.warwick.ac.uk::9e0f845c-af67-42d2-beaf-5843c929db32" providerId="AD" clId="Web-{E9BBE3F7-560C-4CE4-B302-A348A8FF2C40}" dt="2019-04-29T08:12:31.395" v="1"/>
          <ac:picMkLst>
            <pc:docMk/>
            <pc:sldMk cId="1122488606" sldId="318"/>
            <ac:picMk id="2" creationId="{083C2AB7-DE84-4B33-A86C-EA5302757890}"/>
          </ac:picMkLst>
        </pc:picChg>
      </pc:sldChg>
    </pc:docChg>
  </pc:docChgLst>
  <pc:docChgLst>
    <pc:chgData name="Drew, Barbara" userId="S::dvseac@live.warwick.ac.uk::615805a4-d8e7-49a2-8c77-61ada72396a1" providerId="AD" clId="Web-{2CE8B936-A2AD-4E15-B662-B2C8F5F78F4A}"/>
    <pc:docChg chg="modSld">
      <pc:chgData name="Drew, Barbara" userId="S::dvseac@live.warwick.ac.uk::615805a4-d8e7-49a2-8c77-61ada72396a1" providerId="AD" clId="Web-{2CE8B936-A2AD-4E15-B662-B2C8F5F78F4A}" dt="2019-04-28T17:48:01.444" v="78" actId="20577"/>
      <pc:docMkLst>
        <pc:docMk/>
      </pc:docMkLst>
      <pc:sldChg chg="addSp modSp">
        <pc:chgData name="Drew, Barbara" userId="S::dvseac@live.warwick.ac.uk::615805a4-d8e7-49a2-8c77-61ada72396a1" providerId="AD" clId="Web-{2CE8B936-A2AD-4E15-B662-B2C8F5F78F4A}" dt="2019-04-28T17:48:01.444" v="78" actId="20577"/>
        <pc:sldMkLst>
          <pc:docMk/>
          <pc:sldMk cId="3134683373" sldId="328"/>
        </pc:sldMkLst>
        <pc:spChg chg="mod">
          <ac:chgData name="Drew, Barbara" userId="S::dvseac@live.warwick.ac.uk::615805a4-d8e7-49a2-8c77-61ada72396a1" providerId="AD" clId="Web-{2CE8B936-A2AD-4E15-B662-B2C8F5F78F4A}" dt="2019-04-28T17:48:01.444" v="78" actId="20577"/>
          <ac:spMkLst>
            <pc:docMk/>
            <pc:sldMk cId="3134683373" sldId="328"/>
            <ac:spMk id="7173" creationId="{00000000-0000-0000-0000-000000000000}"/>
          </ac:spMkLst>
        </pc:spChg>
        <pc:picChg chg="add">
          <ac:chgData name="Drew, Barbara" userId="S::dvseac@live.warwick.ac.uk::615805a4-d8e7-49a2-8c77-61ada72396a1" providerId="AD" clId="Web-{2CE8B936-A2AD-4E15-B662-B2C8F5F78F4A}" dt="2019-04-28T17:47:32.491" v="68"/>
          <ac:picMkLst>
            <pc:docMk/>
            <pc:sldMk cId="3134683373" sldId="328"/>
            <ac:picMk id="2" creationId="{1C5A55A4-0079-48E5-8323-ADB36E6E4E00}"/>
          </ac:picMkLst>
        </pc:picChg>
      </pc:sldChg>
      <pc:sldChg chg="addSp modSp">
        <pc:chgData name="Drew, Barbara" userId="S::dvseac@live.warwick.ac.uk::615805a4-d8e7-49a2-8c77-61ada72396a1" providerId="AD" clId="Web-{2CE8B936-A2AD-4E15-B662-B2C8F5F78F4A}" dt="2019-04-28T17:47:46.975" v="71" actId="20577"/>
        <pc:sldMkLst>
          <pc:docMk/>
          <pc:sldMk cId="3402806563" sldId="329"/>
        </pc:sldMkLst>
        <pc:spChg chg="mod">
          <ac:chgData name="Drew, Barbara" userId="S::dvseac@live.warwick.ac.uk::615805a4-d8e7-49a2-8c77-61ada72396a1" providerId="AD" clId="Web-{2CE8B936-A2AD-4E15-B662-B2C8F5F78F4A}" dt="2019-04-28T17:47:46.975" v="71" actId="20577"/>
          <ac:spMkLst>
            <pc:docMk/>
            <pc:sldMk cId="3402806563" sldId="329"/>
            <ac:spMk id="7173" creationId="{00000000-0000-0000-0000-000000000000}"/>
          </ac:spMkLst>
        </pc:spChg>
        <pc:picChg chg="add">
          <ac:chgData name="Drew, Barbara" userId="S::dvseac@live.warwick.ac.uk::615805a4-d8e7-49a2-8c77-61ada72396a1" providerId="AD" clId="Web-{2CE8B936-A2AD-4E15-B662-B2C8F5F78F4A}" dt="2019-04-28T17:47:36.022" v="69"/>
          <ac:picMkLst>
            <pc:docMk/>
            <pc:sldMk cId="3402806563" sldId="329"/>
            <ac:picMk id="2" creationId="{C89CED80-6EEC-4CC3-B8E5-5E59B7247426}"/>
          </ac:picMkLst>
        </pc:picChg>
      </pc:sldChg>
      <pc:sldChg chg="delSp">
        <pc:chgData name="Drew, Barbara" userId="S::dvseac@live.warwick.ac.uk::615805a4-d8e7-49a2-8c77-61ada72396a1" providerId="AD" clId="Web-{2CE8B936-A2AD-4E15-B662-B2C8F5F78F4A}" dt="2019-04-28T17:37:30.780" v="0"/>
        <pc:sldMkLst>
          <pc:docMk/>
          <pc:sldMk cId="3574914963" sldId="416"/>
        </pc:sldMkLst>
        <pc:spChg chg="del">
          <ac:chgData name="Drew, Barbara" userId="S::dvseac@live.warwick.ac.uk::615805a4-d8e7-49a2-8c77-61ada72396a1" providerId="AD" clId="Web-{2CE8B936-A2AD-4E15-B662-B2C8F5F78F4A}" dt="2019-04-28T17:37:30.780" v="0"/>
          <ac:spMkLst>
            <pc:docMk/>
            <pc:sldMk cId="3574914963" sldId="416"/>
            <ac:spMk id="2" creationId="{00000000-0000-0000-0000-000000000000}"/>
          </ac:spMkLst>
        </pc:spChg>
      </pc:sldChg>
      <pc:sldChg chg="modSp">
        <pc:chgData name="Drew, Barbara" userId="S::dvseac@live.warwick.ac.uk::615805a4-d8e7-49a2-8c77-61ada72396a1" providerId="AD" clId="Web-{2CE8B936-A2AD-4E15-B662-B2C8F5F78F4A}" dt="2019-04-28T17:43:12.150" v="3" actId="20577"/>
        <pc:sldMkLst>
          <pc:docMk/>
          <pc:sldMk cId="2377488806" sldId="435"/>
        </pc:sldMkLst>
        <pc:spChg chg="mod">
          <ac:chgData name="Drew, Barbara" userId="S::dvseac@live.warwick.ac.uk::615805a4-d8e7-49a2-8c77-61ada72396a1" providerId="AD" clId="Web-{2CE8B936-A2AD-4E15-B662-B2C8F5F78F4A}" dt="2019-04-28T17:43:12.150" v="3" actId="20577"/>
          <ac:spMkLst>
            <pc:docMk/>
            <pc:sldMk cId="2377488806" sldId="435"/>
            <ac:spMk id="7171" creationId="{00000000-0000-0000-0000-000000000000}"/>
          </ac:spMkLst>
        </pc:spChg>
      </pc:sldChg>
      <pc:sldChg chg="addSp modSp">
        <pc:chgData name="Drew, Barbara" userId="S::dvseac@live.warwick.ac.uk::615805a4-d8e7-49a2-8c77-61ada72396a1" providerId="AD" clId="Web-{2CE8B936-A2AD-4E15-B662-B2C8F5F78F4A}" dt="2019-04-28T17:45:59.039" v="58" actId="20577"/>
        <pc:sldMkLst>
          <pc:docMk/>
          <pc:sldMk cId="2065046161" sldId="439"/>
        </pc:sldMkLst>
        <pc:spChg chg="mod">
          <ac:chgData name="Drew, Barbara" userId="S::dvseac@live.warwick.ac.uk::615805a4-d8e7-49a2-8c77-61ada72396a1" providerId="AD" clId="Web-{2CE8B936-A2AD-4E15-B662-B2C8F5F78F4A}" dt="2019-04-28T17:45:59.039" v="58" actId="20577"/>
          <ac:spMkLst>
            <pc:docMk/>
            <pc:sldMk cId="2065046161" sldId="439"/>
            <ac:spMk id="2" creationId="{00000000-0000-0000-0000-000000000000}"/>
          </ac:spMkLst>
        </pc:spChg>
        <pc:picChg chg="add">
          <ac:chgData name="Drew, Barbara" userId="S::dvseac@live.warwick.ac.uk::615805a4-d8e7-49a2-8c77-61ada72396a1" providerId="AD" clId="Web-{2CE8B936-A2AD-4E15-B662-B2C8F5F78F4A}" dt="2019-04-28T17:44:38.227" v="10"/>
          <ac:picMkLst>
            <pc:docMk/>
            <pc:sldMk cId="2065046161" sldId="439"/>
            <ac:picMk id="4" creationId="{18012D4C-2BED-49F4-BF21-915984C22591}"/>
          </ac:picMkLst>
        </pc:picChg>
      </pc:sldChg>
      <pc:sldChg chg="addSp modSp">
        <pc:chgData name="Drew, Barbara" userId="S::dvseac@live.warwick.ac.uk::615805a4-d8e7-49a2-8c77-61ada72396a1" providerId="AD" clId="Web-{2CE8B936-A2AD-4E15-B662-B2C8F5F78F4A}" dt="2019-04-28T17:47:26.944" v="67" actId="1076"/>
        <pc:sldMkLst>
          <pc:docMk/>
          <pc:sldMk cId="526944485" sldId="440"/>
        </pc:sldMkLst>
        <pc:spChg chg="mod">
          <ac:chgData name="Drew, Barbara" userId="S::dvseac@live.warwick.ac.uk::615805a4-d8e7-49a2-8c77-61ada72396a1" providerId="AD" clId="Web-{2CE8B936-A2AD-4E15-B662-B2C8F5F78F4A}" dt="2019-04-28T17:47:26.944" v="67" actId="1076"/>
          <ac:spMkLst>
            <pc:docMk/>
            <pc:sldMk cId="526944485" sldId="440"/>
            <ac:spMk id="2" creationId="{00000000-0000-0000-0000-000000000000}"/>
          </ac:spMkLst>
        </pc:spChg>
        <pc:picChg chg="add">
          <ac:chgData name="Drew, Barbara" userId="S::dvseac@live.warwick.ac.uk::615805a4-d8e7-49a2-8c77-61ada72396a1" providerId="AD" clId="Web-{2CE8B936-A2AD-4E15-B662-B2C8F5F78F4A}" dt="2019-04-28T17:44:31.712" v="9"/>
          <ac:picMkLst>
            <pc:docMk/>
            <pc:sldMk cId="526944485" sldId="440"/>
            <ac:picMk id="4" creationId="{AF2CE42B-6457-46F4-ABA2-8DF282350148}"/>
          </ac:picMkLst>
        </pc:picChg>
      </pc:sldChg>
      <pc:sldChg chg="addSp modSp">
        <pc:chgData name="Drew, Barbara" userId="S::dvseac@live.warwick.ac.uk::615805a4-d8e7-49a2-8c77-61ada72396a1" providerId="AD" clId="Web-{2CE8B936-A2AD-4E15-B662-B2C8F5F78F4A}" dt="2019-04-28T17:44:23.259" v="8" actId="1076"/>
        <pc:sldMkLst>
          <pc:docMk/>
          <pc:sldMk cId="3136062436" sldId="441"/>
        </pc:sldMkLst>
        <pc:spChg chg="mod">
          <ac:chgData name="Drew, Barbara" userId="S::dvseac@live.warwick.ac.uk::615805a4-d8e7-49a2-8c77-61ada72396a1" providerId="AD" clId="Web-{2CE8B936-A2AD-4E15-B662-B2C8F5F78F4A}" dt="2019-04-28T17:44:05.337" v="6" actId="1076"/>
          <ac:spMkLst>
            <pc:docMk/>
            <pc:sldMk cId="3136062436" sldId="441"/>
            <ac:spMk id="2" creationId="{00000000-0000-0000-0000-000000000000}"/>
          </ac:spMkLst>
        </pc:spChg>
        <pc:picChg chg="add mod">
          <ac:chgData name="Drew, Barbara" userId="S::dvseac@live.warwick.ac.uk::615805a4-d8e7-49a2-8c77-61ada72396a1" providerId="AD" clId="Web-{2CE8B936-A2AD-4E15-B662-B2C8F5F78F4A}" dt="2019-04-28T17:44:23.259" v="8" actId="1076"/>
          <ac:picMkLst>
            <pc:docMk/>
            <pc:sldMk cId="3136062436" sldId="441"/>
            <ac:picMk id="3" creationId="{200CD1DC-36F8-4433-8D19-B2230646DC18}"/>
          </ac:picMkLst>
        </pc:picChg>
      </pc:sldChg>
    </pc:docChg>
  </pc:docChgLst>
  <pc:docChgLst>
    <pc:chgData name="Little, Emily" userId="S::omsiad@live.warwick.ac.uk::9e0f845c-af67-42d2-beaf-5843c929db32" providerId="AD" clId="Web-{11C958D6-C783-4182-A809-810C5FD4FC48}"/>
    <pc:docChg chg="modSld">
      <pc:chgData name="Little, Emily" userId="S::omsiad@live.warwick.ac.uk::9e0f845c-af67-42d2-beaf-5843c929db32" providerId="AD" clId="Web-{11C958D6-C783-4182-A809-810C5FD4FC48}" dt="2019-04-29T08:07:58.756" v="1"/>
      <pc:docMkLst>
        <pc:docMk/>
      </pc:docMkLst>
      <pc:sldChg chg="addSp delSp modSp">
        <pc:chgData name="Little, Emily" userId="S::omsiad@live.warwick.ac.uk::9e0f845c-af67-42d2-beaf-5843c929db32" providerId="AD" clId="Web-{11C958D6-C783-4182-A809-810C5FD4FC48}" dt="2019-04-29T08:07:58.756" v="1"/>
        <pc:sldMkLst>
          <pc:docMk/>
          <pc:sldMk cId="2963780505" sldId="458"/>
        </pc:sldMkLst>
        <pc:picChg chg="add del mod">
          <ac:chgData name="Little, Emily" userId="S::omsiad@live.warwick.ac.uk::9e0f845c-af67-42d2-beaf-5843c929db32" providerId="AD" clId="Web-{11C958D6-C783-4182-A809-810C5FD4FC48}" dt="2019-04-29T08:07:58.756" v="1"/>
          <ac:picMkLst>
            <pc:docMk/>
            <pc:sldMk cId="2963780505" sldId="458"/>
            <ac:picMk id="3" creationId="{2722B725-3E79-4F73-BDD9-2431BFF64CEE}"/>
          </ac:picMkLst>
        </pc:picChg>
      </pc:sldChg>
    </pc:docChg>
  </pc:docChgLst>
  <pc:docChgLst>
    <pc:chgData name="Little, Emily" userId="S::omsiad@live.warwick.ac.uk::9e0f845c-af67-42d2-beaf-5843c929db32" providerId="AD" clId="Web-{B2EC7D89-BF2C-447F-9D2B-F0FCC9D73DA9}"/>
    <pc:docChg chg="addSld delSld modSld">
      <pc:chgData name="Little, Emily" userId="S::omsiad@live.warwick.ac.uk::9e0f845c-af67-42d2-beaf-5843c929db32" providerId="AD" clId="Web-{B2EC7D89-BF2C-447F-9D2B-F0FCC9D73DA9}" dt="2019-04-29T08:03:06.994" v="113"/>
      <pc:docMkLst>
        <pc:docMk/>
      </pc:docMkLst>
      <pc:sldChg chg="modSp">
        <pc:chgData name="Little, Emily" userId="S::omsiad@live.warwick.ac.uk::9e0f845c-af67-42d2-beaf-5843c929db32" providerId="AD" clId="Web-{B2EC7D89-BF2C-447F-9D2B-F0FCC9D73DA9}" dt="2019-04-29T07:29:33.317" v="5" actId="1076"/>
        <pc:sldMkLst>
          <pc:docMk/>
          <pc:sldMk cId="2781177916" sldId="316"/>
        </pc:sldMkLst>
        <pc:spChg chg="mod">
          <ac:chgData name="Little, Emily" userId="S::omsiad@live.warwick.ac.uk::9e0f845c-af67-42d2-beaf-5843c929db32" providerId="AD" clId="Web-{B2EC7D89-BF2C-447F-9D2B-F0FCC9D73DA9}" dt="2019-04-29T07:29:00.989" v="4" actId="1076"/>
          <ac:spMkLst>
            <pc:docMk/>
            <pc:sldMk cId="2781177916" sldId="316"/>
            <ac:spMk id="7170" creationId="{00000000-0000-0000-0000-000000000000}"/>
          </ac:spMkLst>
        </pc:spChg>
        <pc:picChg chg="mod">
          <ac:chgData name="Little, Emily" userId="S::omsiad@live.warwick.ac.uk::9e0f845c-af67-42d2-beaf-5843c929db32" providerId="AD" clId="Web-{B2EC7D89-BF2C-447F-9D2B-F0FCC9D73DA9}" dt="2019-04-29T07:29:33.317" v="5" actId="1076"/>
          <ac:picMkLst>
            <pc:docMk/>
            <pc:sldMk cId="2781177916" sldId="316"/>
            <ac:picMk id="7172" creationId="{00000000-0000-0000-0000-000000000000}"/>
          </ac:picMkLst>
        </pc:picChg>
      </pc:sldChg>
      <pc:sldChg chg="addSp delSp modSp">
        <pc:chgData name="Little, Emily" userId="S::omsiad@live.warwick.ac.uk::9e0f845c-af67-42d2-beaf-5843c929db32" providerId="AD" clId="Web-{B2EC7D89-BF2C-447F-9D2B-F0FCC9D73DA9}" dt="2019-04-29T08:01:36.199" v="111"/>
        <pc:sldMkLst>
          <pc:docMk/>
          <pc:sldMk cId="2338845140" sldId="325"/>
        </pc:sldMkLst>
        <pc:picChg chg="add del mod">
          <ac:chgData name="Little, Emily" userId="S::omsiad@live.warwick.ac.uk::9e0f845c-af67-42d2-beaf-5843c929db32" providerId="AD" clId="Web-{B2EC7D89-BF2C-447F-9D2B-F0FCC9D73DA9}" dt="2019-04-29T08:01:36.199" v="111"/>
          <ac:picMkLst>
            <pc:docMk/>
            <pc:sldMk cId="2338845140" sldId="325"/>
            <ac:picMk id="3" creationId="{DD5D1B42-5EAE-4501-B2CB-83F17BC5FA37}"/>
          </ac:picMkLst>
        </pc:picChg>
      </pc:sldChg>
      <pc:sldChg chg="modSp">
        <pc:chgData name="Little, Emily" userId="S::omsiad@live.warwick.ac.uk::9e0f845c-af67-42d2-beaf-5843c929db32" providerId="AD" clId="Web-{B2EC7D89-BF2C-447F-9D2B-F0FCC9D73DA9}" dt="2019-04-29T07:38:55.997" v="16" actId="20577"/>
        <pc:sldMkLst>
          <pc:docMk/>
          <pc:sldMk cId="118050864" sldId="412"/>
        </pc:sldMkLst>
        <pc:spChg chg="mod">
          <ac:chgData name="Little, Emily" userId="S::omsiad@live.warwick.ac.uk::9e0f845c-af67-42d2-beaf-5843c929db32" providerId="AD" clId="Web-{B2EC7D89-BF2C-447F-9D2B-F0FCC9D73DA9}" dt="2019-04-29T07:38:55.997" v="16" actId="20577"/>
          <ac:spMkLst>
            <pc:docMk/>
            <pc:sldMk cId="118050864" sldId="412"/>
            <ac:spMk id="2" creationId="{00000000-0000-0000-0000-000000000000}"/>
          </ac:spMkLst>
        </pc:spChg>
      </pc:sldChg>
      <pc:sldChg chg="del">
        <pc:chgData name="Little, Emily" userId="S::omsiad@live.warwick.ac.uk::9e0f845c-af67-42d2-beaf-5843c929db32" providerId="AD" clId="Web-{B2EC7D89-BF2C-447F-9D2B-F0FCC9D73DA9}" dt="2019-04-29T07:27:21.381" v="0"/>
        <pc:sldMkLst>
          <pc:docMk/>
          <pc:sldMk cId="661512358" sldId="431"/>
        </pc:sldMkLst>
      </pc:sldChg>
      <pc:sldChg chg="del">
        <pc:chgData name="Little, Emily" userId="S::omsiad@live.warwick.ac.uk::9e0f845c-af67-42d2-beaf-5843c929db32" providerId="AD" clId="Web-{B2EC7D89-BF2C-447F-9D2B-F0FCC9D73DA9}" dt="2019-04-29T07:27:31.131" v="1"/>
        <pc:sldMkLst>
          <pc:docMk/>
          <pc:sldMk cId="2522242685" sldId="432"/>
        </pc:sldMkLst>
      </pc:sldChg>
      <pc:sldChg chg="del">
        <pc:chgData name="Little, Emily" userId="S::omsiad@live.warwick.ac.uk::9e0f845c-af67-42d2-beaf-5843c929db32" providerId="AD" clId="Web-{B2EC7D89-BF2C-447F-9D2B-F0FCC9D73DA9}" dt="2019-04-29T07:27:33.834" v="2"/>
        <pc:sldMkLst>
          <pc:docMk/>
          <pc:sldMk cId="2197806067" sldId="433"/>
        </pc:sldMkLst>
      </pc:sldChg>
      <pc:sldChg chg="del">
        <pc:chgData name="Little, Emily" userId="S::omsiad@live.warwick.ac.uk::9e0f845c-af67-42d2-beaf-5843c929db32" providerId="AD" clId="Web-{B2EC7D89-BF2C-447F-9D2B-F0FCC9D73DA9}" dt="2019-04-29T07:27:36.599" v="3"/>
        <pc:sldMkLst>
          <pc:docMk/>
          <pc:sldMk cId="2950026378" sldId="434"/>
        </pc:sldMkLst>
      </pc:sldChg>
      <pc:sldChg chg="modSp new">
        <pc:chgData name="Little, Emily" userId="S::omsiad@live.warwick.ac.uk::9e0f845c-af67-42d2-beaf-5843c929db32" providerId="AD" clId="Web-{B2EC7D89-BF2C-447F-9D2B-F0FCC9D73DA9}" dt="2019-04-29T07:46:43.804" v="107" actId="20577"/>
        <pc:sldMkLst>
          <pc:docMk/>
          <pc:sldMk cId="2176323190" sldId="456"/>
        </pc:sldMkLst>
        <pc:spChg chg="mod">
          <ac:chgData name="Little, Emily" userId="S::omsiad@live.warwick.ac.uk::9e0f845c-af67-42d2-beaf-5843c929db32" providerId="AD" clId="Web-{B2EC7D89-BF2C-447F-9D2B-F0FCC9D73DA9}" dt="2019-04-29T07:46:43.804" v="107" actId="20577"/>
          <ac:spMkLst>
            <pc:docMk/>
            <pc:sldMk cId="2176323190" sldId="456"/>
            <ac:spMk id="2" creationId="{1ED2C3A8-934E-4126-A8DF-CC53C8F79451}"/>
          </ac:spMkLst>
        </pc:spChg>
      </pc:sldChg>
      <pc:sldChg chg="new">
        <pc:chgData name="Little, Emily" userId="S::omsiad@live.warwick.ac.uk::9e0f845c-af67-42d2-beaf-5843c929db32" providerId="AD" clId="Web-{B2EC7D89-BF2C-447F-9D2B-F0FCC9D73DA9}" dt="2019-04-29T07:49:22.552" v="108"/>
        <pc:sldMkLst>
          <pc:docMk/>
          <pc:sldMk cId="586001232" sldId="457"/>
        </pc:sldMkLst>
      </pc:sldChg>
      <pc:sldChg chg="addSp delSp modSp new">
        <pc:chgData name="Little, Emily" userId="S::omsiad@live.warwick.ac.uk::9e0f845c-af67-42d2-beaf-5843c929db32" providerId="AD" clId="Web-{B2EC7D89-BF2C-447F-9D2B-F0FCC9D73DA9}" dt="2019-04-29T08:03:06.994" v="113"/>
        <pc:sldMkLst>
          <pc:docMk/>
          <pc:sldMk cId="2963780505" sldId="458"/>
        </pc:sldMkLst>
        <pc:picChg chg="add del mod">
          <ac:chgData name="Little, Emily" userId="S::omsiad@live.warwick.ac.uk::9e0f845c-af67-42d2-beaf-5843c929db32" providerId="AD" clId="Web-{B2EC7D89-BF2C-447F-9D2B-F0FCC9D73DA9}" dt="2019-04-29T08:03:06.994" v="113"/>
          <ac:picMkLst>
            <pc:docMk/>
            <pc:sldMk cId="2963780505" sldId="458"/>
            <ac:picMk id="3" creationId="{D9F4D7FA-8FC9-4C22-AC90-3E40432A89F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44F0DB-B540-491A-8DDA-D9B8459E66AC}" type="datetimeFigureOut">
              <a:rPr lang="en-GB" smtClean="0"/>
              <a:t>31/07/2019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445EF8-31F3-44DA-8181-81ED33E545B6}" type="slidenum">
              <a:rPr lang="en-GB" smtClean="0"/>
              <a:t>‹#›</a:t>
            </a:fld>
            <a:endParaRPr lang="en-GB"/>
          </a:p>
        </p:txBody>
      </p:sp>
    </p:spTree>
    <p:extLst>
      <p:ext uri="{BB962C8B-B14F-4D97-AF65-F5344CB8AC3E}">
        <p14:creationId xmlns:p14="http://schemas.microsoft.com/office/powerpoint/2010/main" val="2700145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xfrm>
            <a:off x="88900" y="746125"/>
            <a:ext cx="6627813" cy="3729038"/>
          </a:xfrm>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ea typeface="ＭＳ Ｐゴシック" pitchFamily="34" charset="-128"/>
            </a:endParaRPr>
          </a:p>
        </p:txBody>
      </p:sp>
      <p:sp>
        <p:nvSpPr>
          <p:cNvPr id="51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bg1"/>
                </a:solidFill>
                <a:latin typeface="Tahoma" pitchFamily="34" charset="0"/>
                <a:ea typeface="ＭＳ Ｐゴシック" pitchFamily="34" charset="-128"/>
              </a:defRPr>
            </a:lvl1pPr>
            <a:lvl2pPr marL="742950" indent="-285750">
              <a:defRPr sz="2400">
                <a:solidFill>
                  <a:schemeClr val="bg1"/>
                </a:solidFill>
                <a:latin typeface="Tahoma" pitchFamily="34" charset="0"/>
                <a:ea typeface="ＭＳ Ｐゴシック" pitchFamily="34" charset="-128"/>
              </a:defRPr>
            </a:lvl2pPr>
            <a:lvl3pPr marL="1143000" indent="-228600">
              <a:defRPr sz="2400">
                <a:solidFill>
                  <a:schemeClr val="bg1"/>
                </a:solidFill>
                <a:latin typeface="Tahoma" pitchFamily="34" charset="0"/>
                <a:ea typeface="ＭＳ Ｐゴシック" pitchFamily="34" charset="-128"/>
              </a:defRPr>
            </a:lvl3pPr>
            <a:lvl4pPr marL="1600200" indent="-228600">
              <a:defRPr sz="2400">
                <a:solidFill>
                  <a:schemeClr val="bg1"/>
                </a:solidFill>
                <a:latin typeface="Tahoma" pitchFamily="34" charset="0"/>
                <a:ea typeface="ＭＳ Ｐゴシック" pitchFamily="34" charset="-128"/>
              </a:defRPr>
            </a:lvl4pPr>
            <a:lvl5pPr marL="2057400" indent="-228600">
              <a:defRPr sz="2400">
                <a:solidFill>
                  <a:schemeClr val="bg1"/>
                </a:solidFill>
                <a:latin typeface="Tahoma" pitchFamily="34" charset="0"/>
                <a:ea typeface="ＭＳ Ｐゴシック" pitchFamily="34" charset="-128"/>
              </a:defRPr>
            </a:lvl5pPr>
            <a:lvl6pPr marL="25146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6pPr>
            <a:lvl7pPr marL="29718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7pPr>
            <a:lvl8pPr marL="34290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8pPr>
            <a:lvl9pPr marL="38862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2683967-A689-4505-B2CB-3807FADF83D0}" type="slidenum">
              <a:rPr kumimoji="0" lang="en-GB" altLang="en-US" sz="1200" b="0" i="0" u="none" strike="noStrike" kern="1200" cap="none" spc="0" normalizeH="0" baseline="0" noProof="0">
                <a:ln>
                  <a:noFill/>
                </a:ln>
                <a:solidFill>
                  <a:srgbClr val="000000"/>
                </a:solidFill>
                <a:effectLst/>
                <a:uLnTx/>
                <a:uFillTx/>
                <a:latin typeface="Arial" charset="0"/>
                <a:ea typeface="ＭＳ Ｐゴシック"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en-GB" altLang="en-US" sz="1200" b="0" i="0" u="none" strike="noStrike" kern="1200" cap="none" spc="0" normalizeH="0" baseline="0" noProof="0">
              <a:ln>
                <a:noFill/>
              </a:ln>
              <a:solidFill>
                <a:srgbClr val="000000"/>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7195914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12192000" cy="18748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bg1"/>
                </a:solidFill>
                <a:latin typeface="Tahoma" pitchFamily="34" charset="0"/>
                <a:ea typeface="ＭＳ Ｐゴシック" pitchFamily="34" charset="-128"/>
              </a:defRPr>
            </a:lvl1pPr>
            <a:lvl2pPr marL="742950" indent="-285750">
              <a:defRPr sz="2400">
                <a:solidFill>
                  <a:schemeClr val="bg1"/>
                </a:solidFill>
                <a:latin typeface="Tahoma" pitchFamily="34" charset="0"/>
                <a:ea typeface="ＭＳ Ｐゴシック" pitchFamily="34" charset="-128"/>
              </a:defRPr>
            </a:lvl2pPr>
            <a:lvl3pPr marL="1143000" indent="-228600">
              <a:defRPr sz="2400">
                <a:solidFill>
                  <a:schemeClr val="bg1"/>
                </a:solidFill>
                <a:latin typeface="Tahoma" pitchFamily="34" charset="0"/>
                <a:ea typeface="ＭＳ Ｐゴシック" pitchFamily="34" charset="-128"/>
              </a:defRPr>
            </a:lvl3pPr>
            <a:lvl4pPr marL="1600200" indent="-228600">
              <a:defRPr sz="2400">
                <a:solidFill>
                  <a:schemeClr val="bg1"/>
                </a:solidFill>
                <a:latin typeface="Tahoma" pitchFamily="34" charset="0"/>
                <a:ea typeface="ＭＳ Ｐゴシック" pitchFamily="34" charset="-128"/>
              </a:defRPr>
            </a:lvl4pPr>
            <a:lvl5pPr marL="2057400" indent="-228600">
              <a:defRPr sz="2400">
                <a:solidFill>
                  <a:schemeClr val="bg1"/>
                </a:solidFill>
                <a:latin typeface="Tahoma" pitchFamily="34" charset="0"/>
                <a:ea typeface="ＭＳ Ｐゴシック" pitchFamily="34" charset="-128"/>
              </a:defRPr>
            </a:lvl5pPr>
            <a:lvl6pPr marL="25146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6pPr>
            <a:lvl7pPr marL="29718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7pPr>
            <a:lvl8pPr marL="34290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8pPr>
            <a:lvl9pPr marL="38862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9pPr>
          </a:lstStyle>
          <a:p>
            <a:pPr eaLnBrk="1" hangingPunct="1">
              <a:spcBef>
                <a:spcPct val="20000"/>
              </a:spcBef>
            </a:pPr>
            <a:endParaRPr lang="en-US" altLang="en-US" sz="2400"/>
          </a:p>
        </p:txBody>
      </p:sp>
      <p:sp>
        <p:nvSpPr>
          <p:cNvPr id="24579" name="Rectangle 3"/>
          <p:cNvSpPr>
            <a:spLocks noGrp="1" noChangeArrowheads="1"/>
          </p:cNvSpPr>
          <p:nvPr>
            <p:ph type="ctrTitle"/>
          </p:nvPr>
        </p:nvSpPr>
        <p:spPr>
          <a:xfrm>
            <a:off x="914400" y="2286000"/>
            <a:ext cx="10363200" cy="2362200"/>
          </a:xfrm>
          <a:prstGeom prst="rect">
            <a:avLst/>
          </a:prstGeom>
        </p:spPr>
        <p:txBody>
          <a:bodyPr/>
          <a:lstStyle>
            <a:lvl1pPr>
              <a:defRPr sz="4800">
                <a:solidFill>
                  <a:srgbClr val="DEECD4"/>
                </a:solidFill>
              </a:defRPr>
            </a:lvl1pPr>
          </a:lstStyle>
          <a:p>
            <a:r>
              <a:rPr lang="en-US"/>
              <a:t>Click to edit Master title style</a:t>
            </a:r>
          </a:p>
        </p:txBody>
      </p:sp>
      <p:sp>
        <p:nvSpPr>
          <p:cNvPr id="24580" name="Rectangle 4"/>
          <p:cNvSpPr>
            <a:spLocks noGrp="1" noChangeArrowheads="1"/>
          </p:cNvSpPr>
          <p:nvPr>
            <p:ph type="subTitle" idx="1"/>
          </p:nvPr>
        </p:nvSpPr>
        <p:spPr>
          <a:xfrm>
            <a:off x="1016000" y="5029200"/>
            <a:ext cx="9347200" cy="1066800"/>
          </a:xfrm>
        </p:spPr>
        <p:txBody>
          <a:bodyPr anchor="ctr"/>
          <a:lstStyle>
            <a:lvl1pPr marL="0" indent="0">
              <a:buFontTx/>
              <a:buNone/>
              <a:defRPr sz="2400">
                <a:solidFill>
                  <a:schemeClr val="bg1"/>
                </a:solidFill>
              </a:defRPr>
            </a:lvl1pPr>
          </a:lstStyle>
          <a:p>
            <a:r>
              <a:rPr lang="en-US"/>
              <a:t>Click to edit Master subtitle style</a:t>
            </a:r>
          </a:p>
        </p:txBody>
      </p:sp>
      <p:sp>
        <p:nvSpPr>
          <p:cNvPr id="6" name="Rectangle 5"/>
          <p:cNvSpPr>
            <a:spLocks noGrp="1" noChangeArrowheads="1"/>
          </p:cNvSpPr>
          <p:nvPr>
            <p:ph type="dt" sz="half" idx="10"/>
          </p:nvPr>
        </p:nvSpPr>
        <p:spPr/>
        <p:txBody>
          <a:bodyPr/>
          <a:lstStyle>
            <a:lvl1pPr>
              <a:defRPr/>
            </a:lvl1pPr>
          </a:lstStyle>
          <a:p>
            <a:pPr>
              <a:defRPr/>
            </a:pPr>
            <a:endParaRPr lang="en-US"/>
          </a:p>
        </p:txBody>
      </p:sp>
      <p:sp>
        <p:nvSpPr>
          <p:cNvPr id="7" name="Rectangle 6"/>
          <p:cNvSpPr>
            <a:spLocks noGrp="1" noChangeArrowheads="1"/>
          </p:cNvSpPr>
          <p:nvPr>
            <p:ph type="ftr" sz="quarter" idx="11"/>
          </p:nvPr>
        </p:nvSpPr>
        <p:spPr/>
        <p:txBody>
          <a:bodyPr/>
          <a:lstStyle>
            <a:lvl1pPr>
              <a:defRPr/>
            </a:lvl1pPr>
          </a:lstStyle>
          <a:p>
            <a:pPr>
              <a:defRPr/>
            </a:pPr>
            <a:endParaRPr lang="en-US"/>
          </a:p>
        </p:txBody>
      </p:sp>
      <p:sp>
        <p:nvSpPr>
          <p:cNvPr id="8" name="Rectangle 7"/>
          <p:cNvSpPr>
            <a:spLocks noGrp="1" noChangeArrowheads="1"/>
          </p:cNvSpPr>
          <p:nvPr>
            <p:ph type="sldNum" sz="quarter" idx="12"/>
          </p:nvPr>
        </p:nvSpPr>
        <p:spPr/>
        <p:txBody>
          <a:bodyPr/>
          <a:lstStyle>
            <a:lvl1pPr>
              <a:defRPr/>
            </a:lvl1pPr>
          </a:lstStyle>
          <a:p>
            <a:fld id="{6D132606-066C-4D6C-B46D-9C7DA0A61422}" type="slidenum">
              <a:rPr lang="en-US" altLang="en-US"/>
              <a:pPr/>
              <a:t>‹#›</a:t>
            </a:fld>
            <a:endParaRPr lang="en-US" altLang="en-US"/>
          </a:p>
        </p:txBody>
      </p:sp>
      <p:pic>
        <p:nvPicPr>
          <p:cNvPr id="9" name="Picture 7" descr="Centre_logo_RGB_medium_JPG.jpg">
            <a:extLst>
              <a:ext uri="{FF2B5EF4-FFF2-40B4-BE49-F238E27FC236}">
                <a16:creationId xmlns:a16="http://schemas.microsoft.com/office/drawing/2014/main" id="{B9E93B8B-1561-4497-9E7F-C482C9CC235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184232" y="290673"/>
            <a:ext cx="3359184" cy="1293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C5D79E32-EDD5-4BDC-9954-F00485A60E3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52400"/>
            <a:ext cx="5940000" cy="1620416"/>
          </a:xfrm>
          <a:prstGeom prst="rect">
            <a:avLst/>
          </a:prstGeom>
        </p:spPr>
      </p:pic>
    </p:spTree>
    <p:extLst>
      <p:ext uri="{BB962C8B-B14F-4D97-AF65-F5344CB8AC3E}">
        <p14:creationId xmlns:p14="http://schemas.microsoft.com/office/powerpoint/2010/main" val="4210343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6096000" cy="1143000"/>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BE84EC3D-FEBB-448F-8FEC-953942737D2B}" type="slidenum">
              <a:rPr lang="en-US" altLang="en-US"/>
              <a:pPr/>
              <a:t>‹#›</a:t>
            </a:fld>
            <a:endParaRPr lang="en-US" altLang="en-US"/>
          </a:p>
        </p:txBody>
      </p:sp>
    </p:spTree>
    <p:extLst>
      <p:ext uri="{BB962C8B-B14F-4D97-AF65-F5344CB8AC3E}">
        <p14:creationId xmlns:p14="http://schemas.microsoft.com/office/powerpoint/2010/main" val="369288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232A5FFC-2E7D-41C9-98BC-A710BB5BD428}" type="slidenum">
              <a:rPr lang="en-US" altLang="en-US"/>
              <a:pPr/>
              <a:t>‹#›</a:t>
            </a:fld>
            <a:endParaRPr lang="en-US" altLang="en-US"/>
          </a:p>
        </p:txBody>
      </p:sp>
    </p:spTree>
    <p:extLst>
      <p:ext uri="{BB962C8B-B14F-4D97-AF65-F5344CB8AC3E}">
        <p14:creationId xmlns:p14="http://schemas.microsoft.com/office/powerpoint/2010/main" val="1915931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60960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4F5D0A42-ABF7-48A3-9052-139E77097059}" type="slidenum">
              <a:rPr lang="en-US" altLang="en-US"/>
              <a:pPr/>
              <a:t>‹#›</a:t>
            </a:fld>
            <a:endParaRPr lang="en-US" altLang="en-US"/>
          </a:p>
        </p:txBody>
      </p:sp>
    </p:spTree>
    <p:extLst>
      <p:ext uri="{BB962C8B-B14F-4D97-AF65-F5344CB8AC3E}">
        <p14:creationId xmlns:p14="http://schemas.microsoft.com/office/powerpoint/2010/main" val="3175493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089470A2-052E-4570-94E7-766F53416BCB}" type="slidenum">
              <a:rPr lang="en-US" altLang="en-US"/>
              <a:pPr/>
              <a:t>‹#›</a:t>
            </a:fld>
            <a:endParaRPr lang="en-US" altLang="en-US"/>
          </a:p>
        </p:txBody>
      </p:sp>
    </p:spTree>
    <p:extLst>
      <p:ext uri="{BB962C8B-B14F-4D97-AF65-F5344CB8AC3E}">
        <p14:creationId xmlns:p14="http://schemas.microsoft.com/office/powerpoint/2010/main" val="65132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60960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5E604951-D77E-47B0-A886-2CDFE2EB73DD}" type="slidenum">
              <a:rPr lang="en-US" altLang="en-US"/>
              <a:pPr/>
              <a:t>‹#›</a:t>
            </a:fld>
            <a:endParaRPr lang="en-US" altLang="en-US"/>
          </a:p>
        </p:txBody>
      </p:sp>
    </p:spTree>
    <p:extLst>
      <p:ext uri="{BB962C8B-B14F-4D97-AF65-F5344CB8AC3E}">
        <p14:creationId xmlns:p14="http://schemas.microsoft.com/office/powerpoint/2010/main" val="625802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fld id="{9319A96B-D726-4F23-84DD-01F15BFF595B}" type="slidenum">
              <a:rPr lang="en-US" altLang="en-US"/>
              <a:pPr/>
              <a:t>‹#›</a:t>
            </a:fld>
            <a:endParaRPr lang="en-US" altLang="en-US"/>
          </a:p>
        </p:txBody>
      </p:sp>
    </p:spTree>
    <p:extLst>
      <p:ext uri="{BB962C8B-B14F-4D97-AF65-F5344CB8AC3E}">
        <p14:creationId xmlns:p14="http://schemas.microsoft.com/office/powerpoint/2010/main" val="2657145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6096000" cy="1143000"/>
          </a:xfrm>
          <a:prstGeom prst="rect">
            <a:avLst/>
          </a:prstGeom>
        </p:spPr>
        <p:txBody>
          <a:bodyPr/>
          <a:lstStyle/>
          <a:p>
            <a:r>
              <a:rPr lang="en-US"/>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fld id="{3B49D179-38FE-4A41-9375-9E3C148FC8AC}" type="slidenum">
              <a:rPr lang="en-US" altLang="en-US"/>
              <a:pPr/>
              <a:t>‹#›</a:t>
            </a:fld>
            <a:endParaRPr lang="en-US" altLang="en-US"/>
          </a:p>
        </p:txBody>
      </p:sp>
    </p:spTree>
    <p:extLst>
      <p:ext uri="{BB962C8B-B14F-4D97-AF65-F5344CB8AC3E}">
        <p14:creationId xmlns:p14="http://schemas.microsoft.com/office/powerpoint/2010/main" val="1042359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fld id="{0E16C333-9BAB-4B45-AFA5-324DD07BFE1D}" type="slidenum">
              <a:rPr lang="en-US" altLang="en-US"/>
              <a:pPr/>
              <a:t>‹#›</a:t>
            </a:fld>
            <a:endParaRPr lang="en-US" altLang="en-US"/>
          </a:p>
        </p:txBody>
      </p:sp>
    </p:spTree>
    <p:extLst>
      <p:ext uri="{BB962C8B-B14F-4D97-AF65-F5344CB8AC3E}">
        <p14:creationId xmlns:p14="http://schemas.microsoft.com/office/powerpoint/2010/main" val="861479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079A2017-7C68-47CF-A9D8-6E156879CC23}" type="slidenum">
              <a:rPr lang="en-US" altLang="en-US"/>
              <a:pPr/>
              <a:t>‹#›</a:t>
            </a:fld>
            <a:endParaRPr lang="en-US" altLang="en-US"/>
          </a:p>
        </p:txBody>
      </p:sp>
    </p:spTree>
    <p:extLst>
      <p:ext uri="{BB962C8B-B14F-4D97-AF65-F5344CB8AC3E}">
        <p14:creationId xmlns:p14="http://schemas.microsoft.com/office/powerpoint/2010/main" val="2868392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0ED325A3-C82B-4C5A-B1DB-3517C6B20ED1}" type="slidenum">
              <a:rPr lang="en-US" altLang="en-US"/>
              <a:pPr/>
              <a:t>‹#›</a:t>
            </a:fld>
            <a:endParaRPr lang="en-US" altLang="en-US"/>
          </a:p>
        </p:txBody>
      </p:sp>
    </p:spTree>
    <p:extLst>
      <p:ext uri="{BB962C8B-B14F-4D97-AF65-F5344CB8AC3E}">
        <p14:creationId xmlns:p14="http://schemas.microsoft.com/office/powerpoint/2010/main" val="578897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EECD4"/>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12192000" cy="18748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bg1"/>
                </a:solidFill>
                <a:latin typeface="Tahoma" pitchFamily="34" charset="0"/>
                <a:ea typeface="ＭＳ Ｐゴシック" pitchFamily="34" charset="-128"/>
              </a:defRPr>
            </a:lvl1pPr>
            <a:lvl2pPr marL="742950" indent="-285750">
              <a:defRPr sz="2400">
                <a:solidFill>
                  <a:schemeClr val="bg1"/>
                </a:solidFill>
                <a:latin typeface="Tahoma" pitchFamily="34" charset="0"/>
                <a:ea typeface="ＭＳ Ｐゴシック" pitchFamily="34" charset="-128"/>
              </a:defRPr>
            </a:lvl2pPr>
            <a:lvl3pPr marL="1143000" indent="-228600">
              <a:defRPr sz="2400">
                <a:solidFill>
                  <a:schemeClr val="bg1"/>
                </a:solidFill>
                <a:latin typeface="Tahoma" pitchFamily="34" charset="0"/>
                <a:ea typeface="ＭＳ Ｐゴシック" pitchFamily="34" charset="-128"/>
              </a:defRPr>
            </a:lvl3pPr>
            <a:lvl4pPr marL="1600200" indent="-228600">
              <a:defRPr sz="2400">
                <a:solidFill>
                  <a:schemeClr val="bg1"/>
                </a:solidFill>
                <a:latin typeface="Tahoma" pitchFamily="34" charset="0"/>
                <a:ea typeface="ＭＳ Ｐゴシック" pitchFamily="34" charset="-128"/>
              </a:defRPr>
            </a:lvl4pPr>
            <a:lvl5pPr marL="2057400" indent="-228600">
              <a:defRPr sz="2400">
                <a:solidFill>
                  <a:schemeClr val="bg1"/>
                </a:solidFill>
                <a:latin typeface="Tahoma" pitchFamily="34" charset="0"/>
                <a:ea typeface="ＭＳ Ｐゴシック" pitchFamily="34" charset="-128"/>
              </a:defRPr>
            </a:lvl5pPr>
            <a:lvl6pPr marL="25146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6pPr>
            <a:lvl7pPr marL="29718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7pPr>
            <a:lvl8pPr marL="34290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8pPr>
            <a:lvl9pPr marL="3886200" indent="-228600" eaLnBrk="0" fontAlgn="base" hangingPunct="0">
              <a:spcBef>
                <a:spcPct val="0"/>
              </a:spcBef>
              <a:spcAft>
                <a:spcPct val="0"/>
              </a:spcAft>
              <a:defRPr sz="2400">
                <a:solidFill>
                  <a:schemeClr val="bg1"/>
                </a:solidFill>
                <a:latin typeface="Tahoma" pitchFamily="34" charset="0"/>
                <a:ea typeface="ＭＳ Ｐゴシック" pitchFamily="34" charset="-128"/>
              </a:defRPr>
            </a:lvl9pPr>
          </a:lstStyle>
          <a:p>
            <a:pPr eaLnBrk="1" hangingPunct="1">
              <a:spcBef>
                <a:spcPct val="20000"/>
              </a:spcBef>
            </a:pPr>
            <a:endParaRPr lang="en-US" altLang="en-US" sz="2400"/>
          </a:p>
        </p:txBody>
      </p:sp>
      <p:sp>
        <p:nvSpPr>
          <p:cNvPr id="1027" name="Rectangle 4"/>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3557" name="Rectangle 5"/>
          <p:cNvSpPr>
            <a:spLocks noGrp="1" noChangeArrowheads="1"/>
          </p:cNvSpPr>
          <p:nvPr>
            <p:ph type="dt" sz="half" idx="2"/>
          </p:nvPr>
        </p:nvSpPr>
        <p:spPr bwMode="auto">
          <a:xfrm>
            <a:off x="9144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spcBef>
                <a:spcPct val="0"/>
              </a:spcBef>
              <a:defRPr sz="1400">
                <a:solidFill>
                  <a:schemeClr val="tx1"/>
                </a:solidFill>
                <a:ea typeface="ＭＳ Ｐゴシック" pitchFamily="16" charset="-128"/>
                <a:cs typeface="+mn-cs"/>
              </a:defRPr>
            </a:lvl1pPr>
          </a:lstStyle>
          <a:p>
            <a:pPr>
              <a:defRPr/>
            </a:pPr>
            <a:endParaRPr lang="en-US"/>
          </a:p>
        </p:txBody>
      </p:sp>
      <p:sp>
        <p:nvSpPr>
          <p:cNvPr id="23558" name="Rectangle 6"/>
          <p:cNvSpPr>
            <a:spLocks noGrp="1" noChangeArrowheads="1"/>
          </p:cNvSpPr>
          <p:nvPr>
            <p:ph type="ftr" sz="quarter" idx="3"/>
          </p:nvPr>
        </p:nvSpPr>
        <p:spPr bwMode="auto">
          <a:xfrm>
            <a:off x="4165600" y="62484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spcBef>
                <a:spcPct val="0"/>
              </a:spcBef>
              <a:defRPr sz="1400">
                <a:solidFill>
                  <a:schemeClr val="tx1"/>
                </a:solidFill>
                <a:ea typeface="ＭＳ Ｐゴシック" pitchFamily="16" charset="-128"/>
                <a:cs typeface="+mn-cs"/>
              </a:defRPr>
            </a:lvl1pPr>
          </a:lstStyle>
          <a:p>
            <a:pPr>
              <a:defRPr/>
            </a:pPr>
            <a:endParaRPr lang="en-US"/>
          </a:p>
        </p:txBody>
      </p:sp>
      <p:sp>
        <p:nvSpPr>
          <p:cNvPr id="23559" name="Rectangle 7"/>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fld id="{1BF1BCC4-C385-471E-AE48-1D5AC24DA703}" type="slidenum">
              <a:rPr lang="en-US" altLang="en-US"/>
              <a:pPr/>
              <a:t>‹#›</a:t>
            </a:fld>
            <a:endParaRPr lang="en-US" altLang="en-US"/>
          </a:p>
        </p:txBody>
      </p:sp>
      <p:pic>
        <p:nvPicPr>
          <p:cNvPr id="12" name="Picture 7" descr="Centre_logo_RGB_medium_JPG.jpg">
            <a:extLst>
              <a:ext uri="{FF2B5EF4-FFF2-40B4-BE49-F238E27FC236}">
                <a16:creationId xmlns:a16="http://schemas.microsoft.com/office/drawing/2014/main" id="{2CCA2436-E578-470F-8592-D01AB4189E8B}"/>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400256" y="263107"/>
            <a:ext cx="3109386" cy="1197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5CD986A4-6137-4D0B-A784-4EB8A0B88C94}"/>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936" y="263107"/>
            <a:ext cx="4799856" cy="1309387"/>
          </a:xfrm>
          <a:prstGeom prst="rect">
            <a:avLst/>
          </a:prstGeom>
        </p:spPr>
      </p:pic>
    </p:spTree>
    <p:extLst>
      <p:ext uri="{BB962C8B-B14F-4D97-AF65-F5344CB8AC3E}">
        <p14:creationId xmlns:p14="http://schemas.microsoft.com/office/powerpoint/2010/main" val="2980781958"/>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txStyles>
    <p:title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p:titleStyle>
    <p:bodyStyle>
      <a:lvl1pPr marL="342900" indent="-342900" algn="l" rtl="0" eaLnBrk="1" fontAlgn="base" hangingPunct="1">
        <a:spcBef>
          <a:spcPct val="20000"/>
        </a:spcBef>
        <a:spcAft>
          <a:spcPct val="0"/>
        </a:spcAft>
        <a:buBlip>
          <a:blip r:embed="rId15"/>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6"/>
        </a:buBlip>
        <a:defRPr sz="2400">
          <a:solidFill>
            <a:schemeClr val="tx1"/>
          </a:solidFill>
          <a:latin typeface="+mn-lt"/>
          <a:ea typeface="+mn-ea"/>
        </a:defRPr>
      </a:lvl2pPr>
      <a:lvl3pPr marL="1143000" indent="-228600" algn="l" rtl="0" eaLnBrk="1" fontAlgn="base" hangingPunct="1">
        <a:spcBef>
          <a:spcPct val="20000"/>
        </a:spcBef>
        <a:spcAft>
          <a:spcPct val="0"/>
        </a:spcAft>
        <a:buBlip>
          <a:blip r:embed="rId16"/>
        </a:buBlip>
        <a:defRPr sz="2000">
          <a:solidFill>
            <a:schemeClr val="tx1"/>
          </a:solidFill>
          <a:latin typeface="+mn-lt"/>
          <a:ea typeface="+mn-ea"/>
        </a:defRPr>
      </a:lvl3pPr>
      <a:lvl4pPr marL="1600200" indent="-228600" algn="l" rtl="0" eaLnBrk="1" fontAlgn="base" hangingPunct="1">
        <a:spcBef>
          <a:spcPct val="20000"/>
        </a:spcBef>
        <a:spcAft>
          <a:spcPct val="0"/>
        </a:spcAft>
        <a:buBlip>
          <a:blip r:embed="rId16"/>
        </a:buBlip>
        <a:defRPr sz="1600">
          <a:solidFill>
            <a:schemeClr val="tx1"/>
          </a:solidFill>
          <a:latin typeface="+mn-lt"/>
          <a:ea typeface="+mn-ea"/>
        </a:defRPr>
      </a:lvl4pPr>
      <a:lvl5pPr marL="2057400" indent="-228600" algn="l" rtl="0" eaLnBrk="1" fontAlgn="base" hangingPunct="1">
        <a:spcBef>
          <a:spcPct val="20000"/>
        </a:spcBef>
        <a:spcAft>
          <a:spcPct val="0"/>
        </a:spcAft>
        <a:buBlip>
          <a:blip r:embed="rId16"/>
        </a:buBlip>
        <a:defRPr sz="1200">
          <a:solidFill>
            <a:schemeClr val="tx1"/>
          </a:solidFill>
          <a:latin typeface="+mn-lt"/>
          <a:ea typeface="+mn-ea"/>
        </a:defRPr>
      </a:lvl5pPr>
      <a:lvl6pPr marL="2514600" indent="-228600" algn="l" rtl="0" eaLnBrk="1" fontAlgn="base" hangingPunct="1">
        <a:spcBef>
          <a:spcPct val="20000"/>
        </a:spcBef>
        <a:spcAft>
          <a:spcPct val="0"/>
        </a:spcAft>
        <a:buBlip>
          <a:blip r:embed="rId1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6"/>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6"/>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6"/>
        </a:buBlip>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bwMode="auto">
          <a:xfrm>
            <a:off x="1343472" y="2714679"/>
            <a:ext cx="7772400" cy="78357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sz="4000"/>
              <a:t>“Making Transitions Work”</a:t>
            </a:r>
            <a:endParaRPr lang="en-GB" altLang="en-US" sz="2400"/>
          </a:p>
        </p:txBody>
      </p:sp>
      <p:sp>
        <p:nvSpPr>
          <p:cNvPr id="4099" name="Rectangle 3"/>
          <p:cNvSpPr>
            <a:spLocks noGrp="1" noChangeArrowheads="1"/>
          </p:cNvSpPr>
          <p:nvPr>
            <p:ph type="subTitle" idx="1"/>
          </p:nvPr>
        </p:nvSpPr>
        <p:spPr>
          <a:xfrm>
            <a:off x="8616280" y="5301208"/>
            <a:ext cx="2828032" cy="1066800"/>
          </a:xfrm>
        </p:spPr>
        <p:txBody>
          <a:bodyPr/>
          <a:lstStyle/>
          <a:p>
            <a:r>
              <a:rPr lang="en-GB" altLang="en-US" sz="2000"/>
              <a:t>@</a:t>
            </a:r>
            <a:r>
              <a:rPr lang="en-GB" altLang="en-US" sz="2000" err="1"/>
              <a:t>CentreforMH</a:t>
            </a:r>
            <a:r>
              <a:rPr lang="en-GB" altLang="en-US" sz="2000"/>
              <a:t>                                                    </a:t>
            </a:r>
          </a:p>
          <a:p>
            <a:r>
              <a:rPr lang="en-GB" altLang="en-US" sz="2000"/>
              <a:t>@</a:t>
            </a:r>
            <a:r>
              <a:rPr lang="en-GB" altLang="en-US" sz="2000" err="1"/>
              <a:t>CYPMentalHealth</a:t>
            </a:r>
            <a:r>
              <a:rPr lang="en-GB" altLang="en-US" sz="2000"/>
              <a:t> </a:t>
            </a:r>
          </a:p>
          <a:p>
            <a:r>
              <a:rPr lang="en-GB" altLang="en-US"/>
              <a:t>29</a:t>
            </a:r>
            <a:r>
              <a:rPr lang="en-GB" altLang="en-US" baseline="30000"/>
              <a:t>th</a:t>
            </a:r>
            <a:r>
              <a:rPr lang="en-GB" altLang="en-US"/>
              <a:t> April 2019</a:t>
            </a:r>
          </a:p>
        </p:txBody>
      </p:sp>
      <p:sp>
        <p:nvSpPr>
          <p:cNvPr id="3" name="TextBox 2">
            <a:extLst>
              <a:ext uri="{FF2B5EF4-FFF2-40B4-BE49-F238E27FC236}">
                <a16:creationId xmlns:a16="http://schemas.microsoft.com/office/drawing/2014/main" id="{03D4CDC5-4448-4C9A-80A1-396FA2569810}"/>
              </a:ext>
            </a:extLst>
          </p:cNvPr>
          <p:cNvSpPr txBox="1"/>
          <p:nvPr/>
        </p:nvSpPr>
        <p:spPr>
          <a:xfrm>
            <a:off x="1559496" y="3912222"/>
            <a:ext cx="9073008"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ECF4E6"/>
                </a:solidFill>
                <a:effectLst/>
                <a:uLnTx/>
                <a:uFillTx/>
                <a:latin typeface="Tahoma"/>
                <a:ea typeface="ヒラギノ角ゴ Pro W3" pitchFamily="84" charset="-128"/>
              </a:rPr>
              <a:t>Professor Dame Sue Bailey, Chair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ECF4E6"/>
                </a:solidFill>
                <a:effectLst/>
                <a:uLnTx/>
                <a:uFillTx/>
                <a:latin typeface="Tahoma"/>
                <a:ea typeface="ヒラギノ角ゴ Pro W3" pitchFamily="84" charset="-128"/>
              </a:rPr>
              <a:t>Children and Young People’s Mental Health Coalition</a:t>
            </a:r>
          </a:p>
        </p:txBody>
      </p:sp>
    </p:spTree>
    <p:extLst>
      <p:ext uri="{BB962C8B-B14F-4D97-AF65-F5344CB8AC3E}">
        <p14:creationId xmlns:p14="http://schemas.microsoft.com/office/powerpoint/2010/main" val="1326989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F62C2186-7973-4037-8C23-FA6304A79DE0}"/>
              </a:ext>
            </a:extLst>
          </p:cNvPr>
          <p:cNvSpPr txBox="1">
            <a:spLocks noChangeArrowheads="1"/>
          </p:cNvSpPr>
          <p:nvPr/>
        </p:nvSpPr>
        <p:spPr bwMode="auto">
          <a:xfrm>
            <a:off x="887760" y="2348880"/>
            <a:ext cx="10704512" cy="720080"/>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539D31"/>
                </a:solidFill>
                <a:effectLst/>
                <a:uLnTx/>
                <a:uFillTx/>
                <a:latin typeface="Tahoma"/>
                <a:ea typeface="ＭＳ Ｐゴシック"/>
                <a:cs typeface="+mj-cs"/>
              </a:rPr>
              <a:t>Learning from the voluntary and community sector</a:t>
            </a:r>
            <a:endParaRPr kumimoji="0" lang="en-GB" sz="2600" b="0" i="0" u="none" strike="noStrike" kern="0" cap="none" spc="0" normalizeH="0" baseline="0" noProof="0">
              <a:ln>
                <a:noFill/>
              </a:ln>
              <a:solidFill>
                <a:srgbClr val="000000"/>
              </a:solidFill>
              <a:effectLst/>
              <a:uLnTx/>
              <a:uFillTx/>
              <a:latin typeface="Tahoma"/>
              <a:ea typeface="ＭＳ Ｐゴシック"/>
              <a:cs typeface="+mj-cs"/>
            </a:endParaRPr>
          </a:p>
        </p:txBody>
      </p:sp>
      <p:sp>
        <p:nvSpPr>
          <p:cNvPr id="5" name="Title 1">
            <a:extLst>
              <a:ext uri="{FF2B5EF4-FFF2-40B4-BE49-F238E27FC236}">
                <a16:creationId xmlns:a16="http://schemas.microsoft.com/office/drawing/2014/main" id="{3633DD8B-CDF3-40E4-80E7-DDC8BF2D448F}"/>
              </a:ext>
            </a:extLst>
          </p:cNvPr>
          <p:cNvSpPr>
            <a:spLocks noGrp="1"/>
          </p:cNvSpPr>
          <p:nvPr>
            <p:ph type="title"/>
          </p:nvPr>
        </p:nvSpPr>
        <p:spPr>
          <a:xfrm>
            <a:off x="910280" y="2996952"/>
            <a:ext cx="10704512" cy="936103"/>
          </a:xfrm>
        </p:spPr>
        <p:txBody>
          <a:bodyPr>
            <a:noAutofit/>
          </a:bodyPr>
          <a:lstStyle/>
          <a:p>
            <a:pPr lvl="0">
              <a:spcBef>
                <a:spcPct val="20000"/>
              </a:spcBef>
            </a:pPr>
            <a:r>
              <a:rPr lang="en-GB" sz="2400" b="0">
                <a:solidFill>
                  <a:srgbClr val="000000"/>
                </a:solidFill>
              </a:rPr>
              <a:t>There are also well established and pioneering voluntary sector services that are aimed at 16-25 year olds.</a:t>
            </a:r>
            <a:br>
              <a:rPr lang="en-GB" sz="2400" b="0">
                <a:solidFill>
                  <a:srgbClr val="000000"/>
                </a:solidFill>
              </a:rPr>
            </a:br>
            <a:r>
              <a:rPr lang="en-GB" sz="2400" b="0">
                <a:solidFill>
                  <a:srgbClr val="000000"/>
                </a:solidFill>
              </a:rPr>
              <a:t/>
            </a:r>
            <a:br>
              <a:rPr lang="en-GB" sz="2400" b="0">
                <a:solidFill>
                  <a:srgbClr val="000000"/>
                </a:solidFill>
              </a:rPr>
            </a:br>
            <a:r>
              <a:rPr lang="en-GB" sz="2400" b="0">
                <a:solidFill>
                  <a:srgbClr val="000000"/>
                </a:solidFill>
              </a:rPr>
              <a:t>Youth, Information, Advice and Counselling Services (YIACS) for instance, are available across the country and provide easy, community based access to a range of support under one roof.  </a:t>
            </a:r>
            <a:br>
              <a:rPr lang="en-GB" sz="2400" b="0">
                <a:solidFill>
                  <a:srgbClr val="000000"/>
                </a:solidFill>
              </a:rPr>
            </a:br>
            <a:r>
              <a:rPr lang="en-GB" sz="2400" b="0">
                <a:solidFill>
                  <a:srgbClr val="000000"/>
                </a:solidFill>
              </a:rPr>
              <a:t/>
            </a:r>
            <a:br>
              <a:rPr lang="en-GB" sz="2400" b="0">
                <a:solidFill>
                  <a:srgbClr val="000000"/>
                </a:solidFill>
              </a:rPr>
            </a:br>
            <a:r>
              <a:rPr lang="en-GB" sz="2400" b="0">
                <a:solidFill>
                  <a:srgbClr val="000000"/>
                </a:solidFill>
              </a:rPr>
              <a:t>Future in Mind recommends that these one-stop-shops be a key part of the universal local offer and build on the existing network of YIACS. </a:t>
            </a:r>
            <a:br>
              <a:rPr lang="en-GB" sz="2400" b="0">
                <a:solidFill>
                  <a:srgbClr val="000000"/>
                </a:solidFill>
              </a:rPr>
            </a:br>
            <a:r>
              <a:rPr lang="en-GB" sz="2400" b="0">
                <a:solidFill>
                  <a:srgbClr val="000000"/>
                </a:solidFill>
              </a:rPr>
              <a:t/>
            </a:r>
            <a:br>
              <a:rPr lang="en-GB" sz="2400" b="0">
                <a:solidFill>
                  <a:srgbClr val="000000"/>
                </a:solidFill>
              </a:rPr>
            </a:br>
            <a:r>
              <a:rPr lang="en-GB" b="0">
                <a:solidFill>
                  <a:srgbClr val="000000"/>
                </a:solidFill>
              </a:rPr>
              <a:t/>
            </a:r>
            <a:br>
              <a:rPr lang="en-GB" b="0">
                <a:solidFill>
                  <a:srgbClr val="000000"/>
                </a:solidFill>
              </a:rPr>
            </a:br>
            <a:endParaRPr lang="en-GB" b="0">
              <a:solidFill>
                <a:srgbClr val="000000"/>
              </a:solidFill>
            </a:endParaRPr>
          </a:p>
        </p:txBody>
      </p:sp>
    </p:spTree>
    <p:extLst>
      <p:ext uri="{BB962C8B-B14F-4D97-AF65-F5344CB8AC3E}">
        <p14:creationId xmlns:p14="http://schemas.microsoft.com/office/powerpoint/2010/main" val="423556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F62C2186-7973-4037-8C23-FA6304A79DE0}"/>
              </a:ext>
            </a:extLst>
          </p:cNvPr>
          <p:cNvSpPr txBox="1">
            <a:spLocks noChangeArrowheads="1"/>
          </p:cNvSpPr>
          <p:nvPr/>
        </p:nvSpPr>
        <p:spPr bwMode="auto">
          <a:xfrm>
            <a:off x="887760" y="2348880"/>
            <a:ext cx="10704512" cy="1368152"/>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539D31"/>
                </a:solidFill>
                <a:effectLst/>
                <a:uLnTx/>
                <a:uFillTx/>
                <a:latin typeface="Tahoma"/>
                <a:ea typeface="ＭＳ Ｐゴシック"/>
                <a:cs typeface="+mj-cs"/>
              </a:rPr>
              <a:t>Improving the mental health and wellbeing of young people during transition</a:t>
            </a:r>
            <a:endParaRPr kumimoji="0" lang="en-GB" sz="2600" b="0" i="0" u="none" strike="noStrike" kern="0" cap="none" spc="0" normalizeH="0" baseline="0" noProof="0">
              <a:ln>
                <a:noFill/>
              </a:ln>
              <a:solidFill>
                <a:srgbClr val="000000"/>
              </a:solidFill>
              <a:effectLst/>
              <a:uLnTx/>
              <a:uFillTx/>
              <a:latin typeface="Tahoma"/>
              <a:ea typeface="ＭＳ Ｐゴシック"/>
              <a:cs typeface="+mj-cs"/>
            </a:endParaRPr>
          </a:p>
        </p:txBody>
      </p:sp>
      <p:sp>
        <p:nvSpPr>
          <p:cNvPr id="5" name="Title 1">
            <a:extLst>
              <a:ext uri="{FF2B5EF4-FFF2-40B4-BE49-F238E27FC236}">
                <a16:creationId xmlns:a16="http://schemas.microsoft.com/office/drawing/2014/main" id="{3633DD8B-CDF3-40E4-80E7-DDC8BF2D448F}"/>
              </a:ext>
            </a:extLst>
          </p:cNvPr>
          <p:cNvSpPr>
            <a:spLocks noGrp="1"/>
          </p:cNvSpPr>
          <p:nvPr>
            <p:ph type="title"/>
          </p:nvPr>
        </p:nvSpPr>
        <p:spPr>
          <a:xfrm>
            <a:off x="910280" y="3501008"/>
            <a:ext cx="10704512" cy="1656184"/>
          </a:xfrm>
        </p:spPr>
        <p:txBody>
          <a:bodyPr>
            <a:noAutofit/>
          </a:bodyPr>
          <a:lstStyle/>
          <a:p>
            <a:pPr lvl="0">
              <a:spcBef>
                <a:spcPct val="20000"/>
              </a:spcBef>
            </a:pPr>
            <a:r>
              <a:rPr lang="en-GB" sz="2000" b="0">
                <a:solidFill>
                  <a:srgbClr val="000000"/>
                </a:solidFill>
              </a:rPr>
              <a:t>We have been are calling for:</a:t>
            </a:r>
            <a:br>
              <a:rPr lang="en-GB" sz="2000" b="0">
                <a:solidFill>
                  <a:srgbClr val="000000"/>
                </a:solidFill>
              </a:rPr>
            </a:br>
            <a:r>
              <a:rPr lang="en-GB" sz="2000" b="0">
                <a:solidFill>
                  <a:srgbClr val="000000"/>
                </a:solidFill>
              </a:rPr>
              <a:t>Invest in support for young people aged 16-25, who require support in the transition to adult mental health services, and into adulthood generally.</a:t>
            </a:r>
            <a:br>
              <a:rPr lang="en-GB" sz="2000" b="0">
                <a:solidFill>
                  <a:srgbClr val="000000"/>
                </a:solidFill>
              </a:rPr>
            </a:br>
            <a:r>
              <a:rPr lang="en-GB" sz="2000" b="0">
                <a:solidFill>
                  <a:srgbClr val="000000"/>
                </a:solidFill>
              </a:rPr>
              <a:t/>
            </a:r>
            <a:br>
              <a:rPr lang="en-GB" sz="2000" b="0">
                <a:solidFill>
                  <a:srgbClr val="000000"/>
                </a:solidFill>
              </a:rPr>
            </a:br>
            <a:r>
              <a:rPr lang="en-GB" sz="2000" b="0">
                <a:solidFill>
                  <a:srgbClr val="000000"/>
                </a:solidFill>
              </a:rPr>
              <a:t>Greater coordination, is also needed between mental health service providers and key agencies such as education, social care and substance misuse services. </a:t>
            </a:r>
            <a:br>
              <a:rPr lang="en-GB" sz="2000" b="0">
                <a:solidFill>
                  <a:srgbClr val="000000"/>
                </a:solidFill>
              </a:rPr>
            </a:br>
            <a:r>
              <a:rPr lang="en-GB" sz="2000" b="0">
                <a:solidFill>
                  <a:srgbClr val="000000"/>
                </a:solidFill>
              </a:rPr>
              <a:t/>
            </a:r>
            <a:br>
              <a:rPr lang="en-GB" sz="2000" b="0">
                <a:solidFill>
                  <a:srgbClr val="000000"/>
                </a:solidFill>
              </a:rPr>
            </a:br>
            <a:r>
              <a:rPr lang="en-GB" sz="2000" b="0">
                <a:solidFill>
                  <a:srgbClr val="000000"/>
                </a:solidFill>
              </a:rPr>
              <a:t>Evaluating and evidencing what works, There are a few service models which have been set up to address issues surrounding transitions.  These services need to be evaluated to ensure that they are effective for all children and young people.</a:t>
            </a:r>
            <a:br>
              <a:rPr lang="en-GB" sz="2000" b="0">
                <a:solidFill>
                  <a:srgbClr val="000000"/>
                </a:solidFill>
              </a:rPr>
            </a:br>
            <a:r>
              <a:rPr lang="en-GB" sz="2000" b="0">
                <a:solidFill>
                  <a:srgbClr val="000000"/>
                </a:solidFill>
              </a:rPr>
              <a:t> </a:t>
            </a:r>
            <a:br>
              <a:rPr lang="en-GB" sz="2000" b="0">
                <a:solidFill>
                  <a:srgbClr val="000000"/>
                </a:solidFill>
              </a:rPr>
            </a:br>
            <a:r>
              <a:rPr lang="en-GB" sz="2000" b="0">
                <a:solidFill>
                  <a:srgbClr val="000000"/>
                </a:solidFill>
              </a:rPr>
              <a:t/>
            </a:r>
            <a:br>
              <a:rPr lang="en-GB" sz="2000" b="0">
                <a:solidFill>
                  <a:srgbClr val="000000"/>
                </a:solidFill>
              </a:rPr>
            </a:br>
            <a:r>
              <a:rPr lang="en-GB" sz="2000" b="0">
                <a:solidFill>
                  <a:srgbClr val="000000"/>
                </a:solidFill>
              </a:rPr>
              <a:t/>
            </a:r>
            <a:br>
              <a:rPr lang="en-GB" sz="2000" b="0">
                <a:solidFill>
                  <a:srgbClr val="000000"/>
                </a:solidFill>
              </a:rPr>
            </a:br>
            <a:endParaRPr lang="en-GB" sz="2000" b="0">
              <a:solidFill>
                <a:srgbClr val="000000"/>
              </a:solidFill>
            </a:endParaRPr>
          </a:p>
        </p:txBody>
      </p:sp>
    </p:spTree>
    <p:extLst>
      <p:ext uri="{BB962C8B-B14F-4D97-AF65-F5344CB8AC3E}">
        <p14:creationId xmlns:p14="http://schemas.microsoft.com/office/powerpoint/2010/main" val="3198601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1424" y="2132856"/>
            <a:ext cx="4572000" cy="1143000"/>
          </a:xfrm>
        </p:spPr>
        <p:txBody>
          <a:bodyPr/>
          <a:lstStyle/>
          <a:p>
            <a:r>
              <a:rPr lang="en-GB"/>
              <a:t>Mental health spectrum</a:t>
            </a:r>
          </a:p>
        </p:txBody>
      </p:sp>
      <p:sp>
        <p:nvSpPr>
          <p:cNvPr id="3" name="Content Placeholder 2"/>
          <p:cNvSpPr>
            <a:spLocks noGrp="1"/>
          </p:cNvSpPr>
          <p:nvPr>
            <p:ph idx="1"/>
          </p:nvPr>
        </p:nvSpPr>
        <p:spPr>
          <a:xfrm>
            <a:off x="895048" y="2704356"/>
            <a:ext cx="7772400" cy="3387080"/>
          </a:xfrm>
        </p:spPr>
        <p:txBody>
          <a:bodyPr/>
          <a:lstStyle/>
          <a:p>
            <a:r>
              <a:rPr lang="en-GB"/>
              <a:t>‘We all have mental health’</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6199" y="3417640"/>
            <a:ext cx="7886591" cy="3312368"/>
          </a:xfrm>
          <a:prstGeom prst="rect">
            <a:avLst/>
          </a:prstGeom>
        </p:spPr>
      </p:pic>
    </p:spTree>
    <p:extLst>
      <p:ext uri="{BB962C8B-B14F-4D97-AF65-F5344CB8AC3E}">
        <p14:creationId xmlns:p14="http://schemas.microsoft.com/office/powerpoint/2010/main" val="2248515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1424" y="2055068"/>
            <a:ext cx="7056784" cy="1143000"/>
          </a:xfrm>
        </p:spPr>
        <p:txBody>
          <a:bodyPr/>
          <a:lstStyle/>
          <a:p>
            <a:r>
              <a:rPr lang="en-GB"/>
              <a:t>For every 1,000 children…</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09351" y="2626568"/>
            <a:ext cx="5573299" cy="4114800"/>
          </a:xfrm>
        </p:spPr>
      </p:pic>
    </p:spTree>
    <p:extLst>
      <p:ext uri="{BB962C8B-B14F-4D97-AF65-F5344CB8AC3E}">
        <p14:creationId xmlns:p14="http://schemas.microsoft.com/office/powerpoint/2010/main" val="22432542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9AAA11C-5D84-457F-A538-B9154F65FEDC}"/>
              </a:ext>
            </a:extLst>
          </p:cNvPr>
          <p:cNvSpPr/>
          <p:nvPr/>
        </p:nvSpPr>
        <p:spPr>
          <a:xfrm>
            <a:off x="983432" y="2060848"/>
            <a:ext cx="9573455" cy="1384995"/>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0" cap="none" spc="0" normalizeH="0" baseline="0" noProof="0">
                <a:ln>
                  <a:noFill/>
                </a:ln>
                <a:solidFill>
                  <a:srgbClr val="539D31"/>
                </a:solidFill>
                <a:effectLst/>
                <a:uLnTx/>
                <a:uFillTx/>
                <a:latin typeface="Tahoma"/>
                <a:ea typeface="ＭＳ Ｐゴシック"/>
                <a:cs typeface="+mj-cs"/>
              </a:rPr>
              <a:t>Supporting young people transitioning in education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800" b="1" i="0" u="none" strike="noStrike" kern="0" cap="none" spc="0" normalizeH="0" baseline="0" noProof="0">
              <a:ln>
                <a:noFill/>
              </a:ln>
              <a:solidFill>
                <a:srgbClr val="539D31"/>
              </a:solidFill>
              <a:effectLst/>
              <a:uLnTx/>
              <a:uFillTx/>
              <a:latin typeface="Tahoma"/>
              <a:ea typeface="ＭＳ Ｐゴシック"/>
              <a:cs typeface="+mj-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0" cap="none" spc="0" normalizeH="0" baseline="0" noProof="0">
                <a:ln>
                  <a:noFill/>
                </a:ln>
                <a:solidFill>
                  <a:srgbClr val="539D31"/>
                </a:solidFill>
                <a:effectLst/>
                <a:uLnTx/>
                <a:uFillTx/>
                <a:latin typeface="Tahoma"/>
                <a:ea typeface="ＭＳ Ｐゴシック"/>
                <a:cs typeface="+mj-cs"/>
              </a:rPr>
              <a:t>What we did:</a:t>
            </a:r>
            <a:endParaRPr kumimoji="0" lang="en-GB" sz="2400" b="0" i="0" u="none" strike="noStrike" kern="1200" cap="none" spc="0" normalizeH="0" baseline="0" noProof="0">
              <a:ln>
                <a:noFill/>
              </a:ln>
              <a:solidFill>
                <a:srgbClr val="000000"/>
              </a:solidFill>
              <a:effectLst/>
              <a:uLnTx/>
              <a:uFillTx/>
              <a:latin typeface="Arial" pitchFamily="84" charset="0"/>
              <a:ea typeface="ヒラギノ角ゴ Pro W3" pitchFamily="84" charset="-128"/>
            </a:endParaRPr>
          </a:p>
        </p:txBody>
      </p:sp>
      <p:sp>
        <p:nvSpPr>
          <p:cNvPr id="4" name="Content Placeholder 2">
            <a:extLst>
              <a:ext uri="{FF2B5EF4-FFF2-40B4-BE49-F238E27FC236}">
                <a16:creationId xmlns:a16="http://schemas.microsoft.com/office/drawing/2014/main" id="{1E4CC9C4-9C84-48D0-92F2-8670C7C2AC90}"/>
              </a:ext>
            </a:extLst>
          </p:cNvPr>
          <p:cNvSpPr>
            <a:spLocks noGrp="1"/>
          </p:cNvSpPr>
          <p:nvPr>
            <p:ph idx="1"/>
          </p:nvPr>
        </p:nvSpPr>
        <p:spPr>
          <a:xfrm>
            <a:off x="1012424" y="3501008"/>
            <a:ext cx="4320480" cy="2448272"/>
          </a:xfrm>
        </p:spPr>
        <p:txBody>
          <a:bodyPr>
            <a:normAutofit/>
          </a:bodyPr>
          <a:lstStyle/>
          <a:p>
            <a:r>
              <a:rPr lang="en-GB"/>
              <a:t>Literature review</a:t>
            </a:r>
          </a:p>
          <a:p>
            <a:r>
              <a:rPr lang="en-GB"/>
              <a:t>Interviews and focus groups </a:t>
            </a:r>
          </a:p>
          <a:p>
            <a:r>
              <a:rPr lang="en-GB"/>
              <a:t>Survey </a:t>
            </a:r>
          </a:p>
          <a:p>
            <a:pPr marL="0" indent="0">
              <a:buNone/>
            </a:pPr>
            <a:endParaRPr lang="en-GB"/>
          </a:p>
        </p:txBody>
      </p:sp>
      <p:sp>
        <p:nvSpPr>
          <p:cNvPr id="5" name="Content Placeholder 2">
            <a:extLst>
              <a:ext uri="{FF2B5EF4-FFF2-40B4-BE49-F238E27FC236}">
                <a16:creationId xmlns:a16="http://schemas.microsoft.com/office/drawing/2014/main" id="{5CA7010A-1226-4210-B1F9-5BC05BD3276D}"/>
              </a:ext>
            </a:extLst>
          </p:cNvPr>
          <p:cNvSpPr txBox="1">
            <a:spLocks/>
          </p:cNvSpPr>
          <p:nvPr/>
        </p:nvSpPr>
        <p:spPr bwMode="auto">
          <a:xfrm>
            <a:off x="5789543" y="3501008"/>
            <a:ext cx="5472608" cy="33429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Blip>
                <a:blip r:embed="rId2"/>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Blip>
                <a:blip r:embed="rId3"/>
              </a:buBlip>
              <a:defRPr sz="2400">
                <a:solidFill>
                  <a:schemeClr val="tx1"/>
                </a:solidFill>
                <a:latin typeface="+mn-lt"/>
                <a:ea typeface="+mn-ea"/>
              </a:defRPr>
            </a:lvl2pPr>
            <a:lvl3pPr marL="1143000" indent="-228600" algn="l" rtl="0" eaLnBrk="1" fontAlgn="base" hangingPunct="1">
              <a:spcBef>
                <a:spcPct val="20000"/>
              </a:spcBef>
              <a:spcAft>
                <a:spcPct val="0"/>
              </a:spcAft>
              <a:buBlip>
                <a:blip r:embed="rId3"/>
              </a:buBlip>
              <a:defRPr sz="2000">
                <a:solidFill>
                  <a:schemeClr val="tx1"/>
                </a:solidFill>
                <a:latin typeface="+mn-lt"/>
                <a:ea typeface="+mn-ea"/>
              </a:defRPr>
            </a:lvl3pPr>
            <a:lvl4pPr marL="1600200" indent="-228600" algn="l" rtl="0" eaLnBrk="1" fontAlgn="base" hangingPunct="1">
              <a:spcBef>
                <a:spcPct val="20000"/>
              </a:spcBef>
              <a:spcAft>
                <a:spcPct val="0"/>
              </a:spcAft>
              <a:buBlip>
                <a:blip r:embed="rId3"/>
              </a:buBlip>
              <a:defRPr sz="1600">
                <a:solidFill>
                  <a:schemeClr val="tx1"/>
                </a:solidFill>
                <a:latin typeface="+mn-lt"/>
                <a:ea typeface="+mn-ea"/>
              </a:defRPr>
            </a:lvl4pPr>
            <a:lvl5pPr marL="2057400" indent="-228600" algn="l" rtl="0" eaLnBrk="1" fontAlgn="base" hangingPunct="1">
              <a:spcBef>
                <a:spcPct val="20000"/>
              </a:spcBef>
              <a:spcAft>
                <a:spcPct val="0"/>
              </a:spcAft>
              <a:buBlip>
                <a:blip r:embed="rId3"/>
              </a:buBlip>
              <a:defRPr sz="1200">
                <a:solidFill>
                  <a:schemeClr val="tx1"/>
                </a:solidFill>
                <a:latin typeface="+mn-lt"/>
                <a:ea typeface="+mn-ea"/>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3"/>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3"/>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3"/>
              </a:buBlip>
              <a:defRPr sz="1200">
                <a:solidFill>
                  <a:schemeClr val="tx1"/>
                </a:solidFill>
                <a:latin typeface="+mn-lt"/>
                <a:ea typeface="+mn-ea"/>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GB" sz="2800" b="0" i="0" u="none" strike="noStrike" kern="0" cap="none" spc="0" normalizeH="0" baseline="0" noProof="0">
                <a:ln>
                  <a:noFill/>
                </a:ln>
                <a:solidFill>
                  <a:srgbClr val="000000"/>
                </a:solidFill>
                <a:effectLst/>
                <a:uLnTx/>
                <a:uFillTx/>
                <a:latin typeface="Tahoma"/>
                <a:ea typeface="ＭＳ Ｐゴシック"/>
                <a:cs typeface="+mn-cs"/>
              </a:rPr>
              <a:t>Involving students and staff at: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0" cap="none" spc="0" normalizeH="0" baseline="0" noProof="0">
                <a:ln>
                  <a:noFill/>
                </a:ln>
                <a:solidFill>
                  <a:srgbClr val="000000"/>
                </a:solidFill>
                <a:effectLst/>
                <a:uLnTx/>
                <a:uFillTx/>
                <a:latin typeface="Tahoma"/>
                <a:ea typeface="ＭＳ Ｐゴシック"/>
                <a:cs typeface="+mn-cs"/>
              </a:rPr>
              <a:t>Comprehensive school</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0" cap="none" spc="0" normalizeH="0" baseline="0" noProof="0">
                <a:ln>
                  <a:noFill/>
                </a:ln>
                <a:solidFill>
                  <a:srgbClr val="000000"/>
                </a:solidFill>
                <a:effectLst/>
                <a:uLnTx/>
                <a:uFillTx/>
                <a:latin typeface="Tahoma"/>
                <a:ea typeface="ＭＳ Ｐゴシック"/>
                <a:cs typeface="+mn-cs"/>
              </a:rPr>
              <a:t>Special school</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0" cap="none" spc="0" normalizeH="0" baseline="0" noProof="0">
                <a:ln>
                  <a:noFill/>
                </a:ln>
                <a:solidFill>
                  <a:srgbClr val="000000"/>
                </a:solidFill>
                <a:effectLst/>
                <a:uLnTx/>
                <a:uFillTx/>
                <a:latin typeface="Tahoma"/>
                <a:ea typeface="ＭＳ Ｐゴシック"/>
                <a:cs typeface="+mn-cs"/>
              </a:rPr>
              <a:t>Independent school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0" cap="none" spc="0" normalizeH="0" baseline="0" noProof="0">
                <a:ln>
                  <a:noFill/>
                </a:ln>
                <a:solidFill>
                  <a:srgbClr val="000000"/>
                </a:solidFill>
                <a:effectLst/>
                <a:uLnTx/>
                <a:uFillTx/>
                <a:latin typeface="Tahoma"/>
                <a:ea typeface="ＭＳ Ｐゴシック"/>
                <a:cs typeface="+mn-cs"/>
              </a:rPr>
              <a:t>FE college  </a:t>
            </a: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GB" sz="2800" b="0" i="0" u="none" strike="noStrike" kern="0" cap="none" spc="0" normalizeH="0" baseline="0" noProof="0">
              <a:ln>
                <a:noFill/>
              </a:ln>
              <a:solidFill>
                <a:srgbClr val="000000"/>
              </a:solidFill>
              <a:effectLst/>
              <a:uLnTx/>
              <a:uFillTx/>
              <a:latin typeface="Tahoma"/>
              <a:ea typeface="ＭＳ Ｐゴシック"/>
              <a:cs typeface="+mn-cs"/>
            </a:endParaRPr>
          </a:p>
        </p:txBody>
      </p:sp>
    </p:spTree>
    <p:extLst>
      <p:ext uri="{BB962C8B-B14F-4D97-AF65-F5344CB8AC3E}">
        <p14:creationId xmlns:p14="http://schemas.microsoft.com/office/powerpoint/2010/main" val="431536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179DC38-93A1-4880-9F31-18A27657252B}"/>
              </a:ext>
            </a:extLst>
          </p:cNvPr>
          <p:cNvSpPr>
            <a:spLocks noGrp="1"/>
          </p:cNvSpPr>
          <p:nvPr>
            <p:ph type="title"/>
          </p:nvPr>
        </p:nvSpPr>
        <p:spPr>
          <a:xfrm>
            <a:off x="1239024" y="2442150"/>
            <a:ext cx="9505056" cy="792088"/>
          </a:xfrm>
        </p:spPr>
        <p:txBody>
          <a:bodyPr>
            <a:noAutofit/>
          </a:bodyPr>
          <a:lstStyle/>
          <a:p>
            <a:pPr marL="342900" lvl="0" indent="-342900">
              <a:spcBef>
                <a:spcPct val="20000"/>
              </a:spcBef>
              <a:buBlip>
                <a:blip r:embed="rId2"/>
              </a:buBlip>
            </a:pPr>
            <a:r>
              <a:rPr lang="en-GB" b="0">
                <a:solidFill>
                  <a:srgbClr val="000000"/>
                </a:solidFill>
              </a:rPr>
              <a:t>School is a place of reliable, informal and personalised support </a:t>
            </a:r>
          </a:p>
        </p:txBody>
      </p:sp>
      <p:sp>
        <p:nvSpPr>
          <p:cNvPr id="9" name="Title 1">
            <a:extLst>
              <a:ext uri="{FF2B5EF4-FFF2-40B4-BE49-F238E27FC236}">
                <a16:creationId xmlns:a16="http://schemas.microsoft.com/office/drawing/2014/main" id="{8AC4C92E-DDFA-4D5C-AE86-114615E74984}"/>
              </a:ext>
            </a:extLst>
          </p:cNvPr>
          <p:cNvSpPr txBox="1">
            <a:spLocks/>
          </p:cNvSpPr>
          <p:nvPr/>
        </p:nvSpPr>
        <p:spPr>
          <a:xfrm>
            <a:off x="1203020" y="3789040"/>
            <a:ext cx="9577064" cy="964884"/>
          </a:xfrm>
          <a:prstGeom prst="rect">
            <a:avLst/>
          </a:prstGeom>
        </p:spPr>
        <p:txBody>
          <a:bodyPr>
            <a:no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0" cap="none" spc="0" normalizeH="0" baseline="0" noProof="0">
                <a:ln>
                  <a:noFill/>
                </a:ln>
                <a:solidFill>
                  <a:srgbClr val="000000"/>
                </a:solidFill>
                <a:effectLst/>
                <a:uLnTx/>
                <a:uFillTx/>
                <a:latin typeface="Tahoma"/>
                <a:ea typeface="ＭＳ Ｐゴシック"/>
                <a:cs typeface="+mj-cs"/>
              </a:rPr>
              <a:t>Moving onto university as an important ‘rite of passage’ towards adulthood</a:t>
            </a:r>
          </a:p>
        </p:txBody>
      </p:sp>
      <p:sp>
        <p:nvSpPr>
          <p:cNvPr id="11" name="Title 1">
            <a:extLst>
              <a:ext uri="{FF2B5EF4-FFF2-40B4-BE49-F238E27FC236}">
                <a16:creationId xmlns:a16="http://schemas.microsoft.com/office/drawing/2014/main" id="{A8332C03-08AB-491B-990D-9DA5D36B60AE}"/>
              </a:ext>
            </a:extLst>
          </p:cNvPr>
          <p:cNvSpPr txBox="1">
            <a:spLocks/>
          </p:cNvSpPr>
          <p:nvPr/>
        </p:nvSpPr>
        <p:spPr>
          <a:xfrm>
            <a:off x="1211812" y="5085184"/>
            <a:ext cx="9984400" cy="964884"/>
          </a:xfrm>
          <a:prstGeom prst="rect">
            <a:avLst/>
          </a:prstGeom>
        </p:spPr>
        <p:txBody>
          <a:bodyPr vert="horz" lIns="91440" tIns="45720" rIns="91440" bIns="45720" rtlCol="0" anchor="ctr">
            <a:normAutofit fontScale="97500"/>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US" sz="2800" b="0" i="0" u="none" strike="noStrike" kern="1200" cap="none" spc="0" normalizeH="0" baseline="0" noProof="0">
                <a:ln>
                  <a:noFill/>
                </a:ln>
                <a:solidFill>
                  <a:srgbClr val="000000"/>
                </a:solidFill>
                <a:effectLst/>
                <a:uLnTx/>
                <a:uFillTx/>
                <a:latin typeface="Tahoma"/>
                <a:ea typeface="ＭＳ Ｐゴシック"/>
                <a:cs typeface="+mj-cs"/>
              </a:rPr>
              <a:t>Young people are worried about transitions, but feel pressure to do it on their own </a:t>
            </a:r>
          </a:p>
        </p:txBody>
      </p:sp>
    </p:spTree>
    <p:extLst>
      <p:ext uri="{BB962C8B-B14F-4D97-AF65-F5344CB8AC3E}">
        <p14:creationId xmlns:p14="http://schemas.microsoft.com/office/powerpoint/2010/main" val="1061423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15072086-D532-4269-9D5C-8753ED89E997}"/>
              </a:ext>
            </a:extLst>
          </p:cNvPr>
          <p:cNvSpPr txBox="1">
            <a:spLocks/>
          </p:cNvSpPr>
          <p:nvPr/>
        </p:nvSpPr>
        <p:spPr bwMode="auto">
          <a:xfrm>
            <a:off x="695400" y="2060848"/>
            <a:ext cx="5782816" cy="450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342900" indent="-342900" algn="l" rtl="0" eaLnBrk="1" fontAlgn="base" hangingPunct="1">
              <a:spcBef>
                <a:spcPct val="20000"/>
              </a:spcBef>
              <a:spcAft>
                <a:spcPct val="0"/>
              </a:spcAft>
              <a:buBlip>
                <a:blip r:embed="rId2"/>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Blip>
                <a:blip r:embed="rId3"/>
              </a:buBlip>
              <a:defRPr sz="2400">
                <a:solidFill>
                  <a:schemeClr val="tx1"/>
                </a:solidFill>
                <a:latin typeface="+mn-lt"/>
                <a:ea typeface="+mn-ea"/>
              </a:defRPr>
            </a:lvl2pPr>
            <a:lvl3pPr marL="1143000" indent="-228600" algn="l" rtl="0" eaLnBrk="1" fontAlgn="base" hangingPunct="1">
              <a:spcBef>
                <a:spcPct val="20000"/>
              </a:spcBef>
              <a:spcAft>
                <a:spcPct val="0"/>
              </a:spcAft>
              <a:buBlip>
                <a:blip r:embed="rId3"/>
              </a:buBlip>
              <a:defRPr sz="2000">
                <a:solidFill>
                  <a:schemeClr val="tx1"/>
                </a:solidFill>
                <a:latin typeface="+mn-lt"/>
                <a:ea typeface="+mn-ea"/>
              </a:defRPr>
            </a:lvl3pPr>
            <a:lvl4pPr marL="1600200" indent="-228600" algn="l" rtl="0" eaLnBrk="1" fontAlgn="base" hangingPunct="1">
              <a:spcBef>
                <a:spcPct val="20000"/>
              </a:spcBef>
              <a:spcAft>
                <a:spcPct val="0"/>
              </a:spcAft>
              <a:buBlip>
                <a:blip r:embed="rId3"/>
              </a:buBlip>
              <a:defRPr sz="1600">
                <a:solidFill>
                  <a:schemeClr val="tx1"/>
                </a:solidFill>
                <a:latin typeface="+mn-lt"/>
                <a:ea typeface="+mn-ea"/>
              </a:defRPr>
            </a:lvl4pPr>
            <a:lvl5pPr marL="2057400" indent="-228600" algn="l" rtl="0" eaLnBrk="1" fontAlgn="base" hangingPunct="1">
              <a:spcBef>
                <a:spcPct val="20000"/>
              </a:spcBef>
              <a:spcAft>
                <a:spcPct val="0"/>
              </a:spcAft>
              <a:buBlip>
                <a:blip r:embed="rId3"/>
              </a:buBlip>
              <a:defRPr sz="1200">
                <a:solidFill>
                  <a:schemeClr val="tx1"/>
                </a:solidFill>
                <a:latin typeface="+mn-lt"/>
                <a:ea typeface="+mn-ea"/>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3"/>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3"/>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3"/>
              </a:buBlip>
              <a:defRPr sz="1200">
                <a:solidFill>
                  <a:schemeClr val="tx1"/>
                </a:solidFill>
                <a:latin typeface="+mn-lt"/>
                <a:ea typeface="+mn-ea"/>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GB" sz="2800" b="0" i="0" u="none" strike="noStrike" kern="1200" cap="none" spc="0" normalizeH="0" baseline="0" noProof="0">
              <a:ln>
                <a:noFill/>
              </a:ln>
              <a:solidFill>
                <a:srgbClr val="000000"/>
              </a:solidFill>
              <a:effectLst/>
              <a:uLnTx/>
              <a:uFillTx/>
              <a:latin typeface="Tahoma"/>
              <a:ea typeface="ＭＳ Ｐゴシック"/>
              <a:cs typeface="+mn-cs"/>
            </a:endParaRP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0" cap="none" spc="0" normalizeH="0" baseline="0" noProof="0">
                <a:ln>
                  <a:noFill/>
                </a:ln>
                <a:solidFill>
                  <a:srgbClr val="000000"/>
                </a:solidFill>
                <a:effectLst/>
                <a:uLnTx/>
                <a:uFillTx/>
                <a:latin typeface="Tahoma"/>
                <a:ea typeface="ＭＳ Ｐゴシック"/>
                <a:cs typeface="+mn-cs"/>
              </a:rPr>
              <a:t>Romantic relationships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0" cap="none" spc="0" normalizeH="0" baseline="0" noProof="0">
                <a:ln>
                  <a:noFill/>
                </a:ln>
                <a:solidFill>
                  <a:srgbClr val="000000"/>
                </a:solidFill>
                <a:effectLst/>
                <a:uLnTx/>
                <a:uFillTx/>
                <a:latin typeface="Tahoma"/>
                <a:ea typeface="ＭＳ Ｐゴシック"/>
                <a:cs typeface="+mn-cs"/>
              </a:rPr>
              <a:t>Having a good social life</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0" cap="none" spc="0" normalizeH="0" baseline="0" noProof="0">
                <a:ln>
                  <a:noFill/>
                </a:ln>
                <a:solidFill>
                  <a:srgbClr val="000000"/>
                </a:solidFill>
                <a:effectLst/>
                <a:uLnTx/>
                <a:uFillTx/>
                <a:latin typeface="Tahoma"/>
                <a:ea typeface="ＭＳ Ｐゴシック"/>
                <a:cs typeface="+mn-cs"/>
              </a:rPr>
              <a:t>Living independently</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1200" cap="none" spc="0" normalizeH="0" baseline="0" noProof="0">
                <a:ln>
                  <a:noFill/>
                </a:ln>
                <a:solidFill>
                  <a:srgbClr val="000000"/>
                </a:solidFill>
                <a:effectLst/>
                <a:uLnTx/>
                <a:uFillTx/>
                <a:latin typeface="Tahoma"/>
                <a:ea typeface="ＭＳ Ｐゴシック"/>
                <a:cs typeface="+mn-cs"/>
              </a:rPr>
              <a:t>Easy access to drugs and alcohol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1200" cap="none" spc="0" normalizeH="0" baseline="0" noProof="0">
                <a:ln>
                  <a:noFill/>
                </a:ln>
                <a:solidFill>
                  <a:srgbClr val="000000"/>
                </a:solidFill>
                <a:effectLst/>
                <a:uLnTx/>
                <a:uFillTx/>
                <a:latin typeface="Tahoma"/>
                <a:ea typeface="ＭＳ Ｐゴシック"/>
                <a:cs typeface="+mn-cs"/>
              </a:rPr>
              <a:t>Identity issues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1200" cap="none" spc="0" normalizeH="0" baseline="0" noProof="0">
                <a:ln>
                  <a:noFill/>
                </a:ln>
                <a:solidFill>
                  <a:srgbClr val="000000"/>
                </a:solidFill>
                <a:effectLst/>
                <a:uLnTx/>
                <a:uFillTx/>
                <a:latin typeface="Tahoma"/>
                <a:ea typeface="ＭＳ Ｐゴシック"/>
                <a:cs typeface="+mn-cs"/>
              </a:rPr>
              <a:t>Managing finances</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1200" cap="none" spc="0" normalizeH="0" baseline="0" noProof="0">
                <a:ln>
                  <a:noFill/>
                </a:ln>
                <a:solidFill>
                  <a:srgbClr val="000000"/>
                </a:solidFill>
                <a:effectLst/>
                <a:uLnTx/>
                <a:uFillTx/>
                <a:latin typeface="Tahoma"/>
                <a:ea typeface="ＭＳ Ｐゴシック"/>
                <a:cs typeface="+mn-cs"/>
              </a:rPr>
              <a:t>Keeping safe</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1200" cap="none" spc="0" normalizeH="0" baseline="0" noProof="0">
                <a:ln>
                  <a:noFill/>
                </a:ln>
                <a:solidFill>
                  <a:srgbClr val="000000"/>
                </a:solidFill>
                <a:effectLst/>
                <a:uLnTx/>
                <a:uFillTx/>
                <a:latin typeface="Tahoma"/>
                <a:ea typeface="ＭＳ Ｐゴシック"/>
                <a:cs typeface="+mn-cs"/>
              </a:rPr>
              <a:t>Academic pressures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endParaRPr kumimoji="0" lang="en-GB" sz="2800" b="0" i="0" u="none" strike="noStrike" kern="0" cap="none" spc="0" normalizeH="0" baseline="0" noProof="0">
              <a:ln>
                <a:noFill/>
              </a:ln>
              <a:solidFill>
                <a:srgbClr val="000000"/>
              </a:solidFill>
              <a:effectLst/>
              <a:uLnTx/>
              <a:uFillTx/>
              <a:latin typeface="Tahoma"/>
              <a:ea typeface="ＭＳ Ｐゴシック"/>
              <a:cs typeface="+mn-cs"/>
            </a:endParaRP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GB" sz="2800" b="0" i="0" u="none" strike="noStrike" kern="0" cap="none" spc="0" normalizeH="0" baseline="0" noProof="0">
              <a:ln>
                <a:noFill/>
              </a:ln>
              <a:solidFill>
                <a:srgbClr val="000000"/>
              </a:solidFill>
              <a:effectLst/>
              <a:uLnTx/>
              <a:uFillTx/>
              <a:latin typeface="Tahoma"/>
              <a:ea typeface="ＭＳ Ｐゴシック"/>
              <a:cs typeface="+mn-cs"/>
            </a:endParaRPr>
          </a:p>
        </p:txBody>
      </p:sp>
      <p:pic>
        <p:nvPicPr>
          <p:cNvPr id="5" name="Picture 4">
            <a:extLst>
              <a:ext uri="{FF2B5EF4-FFF2-40B4-BE49-F238E27FC236}">
                <a16:creationId xmlns:a16="http://schemas.microsoft.com/office/drawing/2014/main" id="{29D5464B-7180-48A5-AA4D-981EC3347ED2}"/>
              </a:ext>
            </a:extLst>
          </p:cNvPr>
          <p:cNvPicPr>
            <a:picLocks noChangeAspect="1"/>
          </p:cNvPicPr>
          <p:nvPr/>
        </p:nvPicPr>
        <p:blipFill>
          <a:blip r:embed="rId4"/>
          <a:stretch>
            <a:fillRect/>
          </a:stretch>
        </p:blipFill>
        <p:spPr>
          <a:xfrm>
            <a:off x="7176120" y="1888050"/>
            <a:ext cx="3691102" cy="4941168"/>
          </a:xfrm>
          <a:prstGeom prst="rect">
            <a:avLst/>
          </a:prstGeom>
        </p:spPr>
      </p:pic>
    </p:spTree>
    <p:extLst>
      <p:ext uri="{BB962C8B-B14F-4D97-AF65-F5344CB8AC3E}">
        <p14:creationId xmlns:p14="http://schemas.microsoft.com/office/powerpoint/2010/main" val="1307795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1ED4DD72-B0B7-45FC-B6AE-CB36D9073B1A}"/>
              </a:ext>
            </a:extLst>
          </p:cNvPr>
          <p:cNvSpPr>
            <a:spLocks noGrp="1"/>
          </p:cNvSpPr>
          <p:nvPr>
            <p:ph idx="1"/>
          </p:nvPr>
        </p:nvSpPr>
        <p:spPr>
          <a:xfrm>
            <a:off x="577863" y="3429000"/>
            <a:ext cx="5014081" cy="2663693"/>
          </a:xfrm>
        </p:spPr>
        <p:txBody>
          <a:bodyPr/>
          <a:lstStyle/>
          <a:p>
            <a:r>
              <a:rPr lang="en-GB" sz="2000"/>
              <a:t>Teachers and university/ FE college - more communication about students </a:t>
            </a:r>
          </a:p>
          <a:p>
            <a:endParaRPr lang="en-GB" sz="2000"/>
          </a:p>
          <a:p>
            <a:r>
              <a:rPr lang="en-GB" sz="2000"/>
              <a:t>Extended transitions </a:t>
            </a:r>
          </a:p>
          <a:p>
            <a:pPr marL="0" indent="0">
              <a:buNone/>
            </a:pPr>
            <a:endParaRPr lang="en-GB" sz="2000"/>
          </a:p>
          <a:p>
            <a:r>
              <a:rPr lang="en-GB" sz="2000"/>
              <a:t>Better data to compare universities  </a:t>
            </a:r>
          </a:p>
          <a:p>
            <a:pPr marL="0" indent="0">
              <a:buNone/>
            </a:pPr>
            <a:endParaRPr lang="en-GB"/>
          </a:p>
          <a:p>
            <a:endParaRPr lang="en-GB"/>
          </a:p>
        </p:txBody>
      </p:sp>
      <p:sp>
        <p:nvSpPr>
          <p:cNvPr id="5" name="Content Placeholder 2">
            <a:extLst>
              <a:ext uri="{FF2B5EF4-FFF2-40B4-BE49-F238E27FC236}">
                <a16:creationId xmlns:a16="http://schemas.microsoft.com/office/drawing/2014/main" id="{310B1D1B-4EA1-460B-85E5-4C29E2E6BFAB}"/>
              </a:ext>
            </a:extLst>
          </p:cNvPr>
          <p:cNvSpPr txBox="1">
            <a:spLocks/>
          </p:cNvSpPr>
          <p:nvPr/>
        </p:nvSpPr>
        <p:spPr bwMode="auto">
          <a:xfrm>
            <a:off x="5879159" y="3429000"/>
            <a:ext cx="5896937" cy="288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Blip>
                <a:blip r:embed="rId2"/>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Blip>
                <a:blip r:embed="rId3"/>
              </a:buBlip>
              <a:defRPr sz="2400">
                <a:solidFill>
                  <a:schemeClr val="tx1"/>
                </a:solidFill>
                <a:latin typeface="+mn-lt"/>
                <a:ea typeface="+mn-ea"/>
              </a:defRPr>
            </a:lvl2pPr>
            <a:lvl3pPr marL="1143000" indent="-228600" algn="l" rtl="0" eaLnBrk="1" fontAlgn="base" hangingPunct="1">
              <a:spcBef>
                <a:spcPct val="20000"/>
              </a:spcBef>
              <a:spcAft>
                <a:spcPct val="0"/>
              </a:spcAft>
              <a:buBlip>
                <a:blip r:embed="rId3"/>
              </a:buBlip>
              <a:defRPr sz="2000">
                <a:solidFill>
                  <a:schemeClr val="tx1"/>
                </a:solidFill>
                <a:latin typeface="+mn-lt"/>
                <a:ea typeface="+mn-ea"/>
              </a:defRPr>
            </a:lvl3pPr>
            <a:lvl4pPr marL="1600200" indent="-228600" algn="l" rtl="0" eaLnBrk="1" fontAlgn="base" hangingPunct="1">
              <a:spcBef>
                <a:spcPct val="20000"/>
              </a:spcBef>
              <a:spcAft>
                <a:spcPct val="0"/>
              </a:spcAft>
              <a:buBlip>
                <a:blip r:embed="rId3"/>
              </a:buBlip>
              <a:defRPr sz="1600">
                <a:solidFill>
                  <a:schemeClr val="tx1"/>
                </a:solidFill>
                <a:latin typeface="+mn-lt"/>
                <a:ea typeface="+mn-ea"/>
              </a:defRPr>
            </a:lvl4pPr>
            <a:lvl5pPr marL="2057400" indent="-228600" algn="l" rtl="0" eaLnBrk="1" fontAlgn="base" hangingPunct="1">
              <a:spcBef>
                <a:spcPct val="20000"/>
              </a:spcBef>
              <a:spcAft>
                <a:spcPct val="0"/>
              </a:spcAft>
              <a:buBlip>
                <a:blip r:embed="rId3"/>
              </a:buBlip>
              <a:defRPr sz="1200">
                <a:solidFill>
                  <a:schemeClr val="tx1"/>
                </a:solidFill>
                <a:latin typeface="+mn-lt"/>
                <a:ea typeface="+mn-ea"/>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3"/>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3"/>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3"/>
              </a:buBlip>
              <a:defRPr sz="1200">
                <a:solidFill>
                  <a:schemeClr val="tx1"/>
                </a:solidFill>
                <a:latin typeface="+mn-lt"/>
                <a:ea typeface="+mn-ea"/>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000" b="0" i="0" u="none" strike="noStrike" kern="0" cap="none" spc="0" normalizeH="0" baseline="0" noProof="0">
                <a:ln>
                  <a:noFill/>
                </a:ln>
                <a:solidFill>
                  <a:srgbClr val="000000"/>
                </a:solidFill>
                <a:effectLst/>
                <a:uLnTx/>
                <a:uFillTx/>
                <a:latin typeface="Tahoma"/>
                <a:ea typeface="ＭＳ Ｐゴシック"/>
                <a:cs typeface="+mn-cs"/>
              </a:rPr>
              <a:t>NHS England and CCGs should ensure </a:t>
            </a:r>
            <a:r>
              <a:rPr kumimoji="0" lang="en-GB" sz="2000" b="1" i="0" u="none" strike="noStrike" kern="0" cap="none" spc="0" normalizeH="0" baseline="0" noProof="0">
                <a:ln>
                  <a:noFill/>
                </a:ln>
                <a:solidFill>
                  <a:srgbClr val="000000"/>
                </a:solidFill>
                <a:effectLst/>
                <a:uLnTx/>
                <a:uFillTx/>
                <a:latin typeface="Tahoma"/>
                <a:ea typeface="ＭＳ Ｐゴシック"/>
                <a:cs typeface="+mn-cs"/>
              </a:rPr>
              <a:t>continuity of care </a:t>
            </a:r>
            <a:r>
              <a:rPr kumimoji="0" lang="en-GB" sz="2000" b="0" i="0" u="none" strike="noStrike" kern="0" cap="none" spc="0" normalizeH="0" baseline="0" noProof="0">
                <a:ln>
                  <a:noFill/>
                </a:ln>
                <a:solidFill>
                  <a:srgbClr val="000000"/>
                </a:solidFill>
                <a:effectLst/>
                <a:uLnTx/>
                <a:uFillTx/>
                <a:latin typeface="Tahoma"/>
                <a:ea typeface="ＭＳ Ｐゴシック"/>
                <a:cs typeface="+mn-cs"/>
              </a:rPr>
              <a:t>for young people in CAMHS throughout their education, including the transition to university / FE college </a:t>
            </a: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GB" sz="2000" b="0" i="0" u="none" strike="noStrike" kern="0" cap="none" spc="0" normalizeH="0" baseline="0" noProof="0">
              <a:ln>
                <a:noFill/>
              </a:ln>
              <a:solidFill>
                <a:srgbClr val="000000"/>
              </a:solidFill>
              <a:effectLst/>
              <a:uLnTx/>
              <a:uFillTx/>
              <a:latin typeface="Tahoma"/>
              <a:ea typeface="ＭＳ Ｐゴシック"/>
              <a:cs typeface="+mn-cs"/>
            </a:endParaRP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000" b="0" i="0" u="none" strike="noStrike" kern="1200" cap="none" spc="0" normalizeH="0" baseline="0" noProof="0">
                <a:ln>
                  <a:noFill/>
                </a:ln>
                <a:solidFill>
                  <a:srgbClr val="000000"/>
                </a:solidFill>
                <a:effectLst/>
                <a:uLnTx/>
                <a:uFillTx/>
                <a:latin typeface="Tahoma"/>
                <a:ea typeface="ＭＳ Ｐゴシック" pitchFamily="16" charset="-128"/>
                <a:cs typeface="+mn-cs"/>
              </a:rPr>
              <a:t>Our report welcomes the </a:t>
            </a:r>
            <a:r>
              <a:rPr kumimoji="0" lang="en-GB" sz="2000" b="1" i="0" u="none" strike="noStrike" kern="1200" cap="none" spc="0" normalizeH="0" baseline="0" noProof="0">
                <a:ln>
                  <a:noFill/>
                </a:ln>
                <a:solidFill>
                  <a:srgbClr val="000000"/>
                </a:solidFill>
                <a:effectLst/>
                <a:uLnTx/>
                <a:uFillTx/>
                <a:latin typeface="Tahoma"/>
                <a:ea typeface="ＭＳ Ｐゴシック" pitchFamily="16" charset="-128"/>
                <a:cs typeface="+mn-cs"/>
              </a:rPr>
              <a:t>NHS Long Term Plan’s</a:t>
            </a:r>
            <a:r>
              <a:rPr kumimoji="0" lang="en-GB" sz="2000" b="0" i="0" u="none" strike="noStrike" kern="1200" cap="none" spc="0" normalizeH="0" baseline="0" noProof="0">
                <a:ln>
                  <a:noFill/>
                </a:ln>
                <a:solidFill>
                  <a:srgbClr val="000000"/>
                </a:solidFill>
                <a:effectLst/>
                <a:uLnTx/>
                <a:uFillTx/>
                <a:latin typeface="Tahoma"/>
                <a:ea typeface="ＭＳ Ｐゴシック" pitchFamily="16" charset="-128"/>
                <a:cs typeface="+mn-cs"/>
              </a:rPr>
              <a:t> commitment ‘to e</a:t>
            </a:r>
            <a:r>
              <a:rPr kumimoji="0" lang="en-US" sz="2000" b="0" i="0" u="none" strike="noStrike" kern="1200" cap="none" spc="0" normalizeH="0" baseline="0" noProof="0" err="1">
                <a:ln>
                  <a:noFill/>
                </a:ln>
                <a:solidFill>
                  <a:srgbClr val="000000"/>
                </a:solidFill>
                <a:effectLst/>
                <a:uLnTx/>
                <a:uFillTx/>
                <a:latin typeface="Tahoma"/>
                <a:ea typeface="ＭＳ Ｐゴシック" pitchFamily="16" charset="-128"/>
                <a:cs typeface="+mn-cs"/>
              </a:rPr>
              <a:t>xtend</a:t>
            </a:r>
            <a:r>
              <a:rPr kumimoji="0" lang="en-US" sz="2000" b="0" i="0" u="none" strike="noStrike" kern="1200" cap="none" spc="0" normalizeH="0" baseline="0" noProof="0">
                <a:ln>
                  <a:noFill/>
                </a:ln>
                <a:solidFill>
                  <a:srgbClr val="000000"/>
                </a:solidFill>
                <a:effectLst/>
                <a:uLnTx/>
                <a:uFillTx/>
                <a:latin typeface="Tahoma"/>
                <a:ea typeface="ＭＳ Ｐゴシック" pitchFamily="16" charset="-128"/>
                <a:cs typeface="+mn-cs"/>
              </a:rPr>
              <a:t> current service models to create a comprehensive offer for 0-25 year </a:t>
            </a:r>
            <a:r>
              <a:rPr kumimoji="0" lang="en-US" sz="2000" b="0" i="0" u="none" strike="noStrike" kern="1200" cap="none" spc="0" normalizeH="0" baseline="0" noProof="0" err="1">
                <a:ln>
                  <a:noFill/>
                </a:ln>
                <a:solidFill>
                  <a:srgbClr val="000000"/>
                </a:solidFill>
                <a:effectLst/>
                <a:uLnTx/>
                <a:uFillTx/>
                <a:latin typeface="Tahoma"/>
                <a:ea typeface="ＭＳ Ｐゴシック" pitchFamily="16" charset="-128"/>
                <a:cs typeface="+mn-cs"/>
              </a:rPr>
              <a:t>olds</a:t>
            </a:r>
            <a:r>
              <a:rPr kumimoji="0" lang="en-US" sz="2000" b="0" i="0" u="none" strike="noStrike" kern="1200" cap="none" spc="0" normalizeH="0" baseline="0" noProof="0">
                <a:ln>
                  <a:noFill/>
                </a:ln>
                <a:solidFill>
                  <a:srgbClr val="000000"/>
                </a:solidFill>
                <a:effectLst/>
                <a:uLnTx/>
                <a:uFillTx/>
                <a:latin typeface="Tahoma"/>
                <a:ea typeface="ＭＳ Ｐゴシック" pitchFamily="16" charset="-128"/>
                <a:cs typeface="+mn-cs"/>
              </a:rPr>
              <a:t>’</a:t>
            </a:r>
            <a:endParaRPr kumimoji="0" lang="en-GB" sz="2000" b="0" i="0" u="none" strike="noStrike" kern="1200" cap="none" spc="0" normalizeH="0" baseline="0" noProof="0">
              <a:ln>
                <a:noFill/>
              </a:ln>
              <a:solidFill>
                <a:srgbClr val="000000"/>
              </a:solidFill>
              <a:effectLst/>
              <a:uLnTx/>
              <a:uFillTx/>
              <a:latin typeface="Tahoma"/>
              <a:ea typeface="ＭＳ Ｐゴシック" pitchFamily="16" charset="-128"/>
              <a:cs typeface="+mn-cs"/>
            </a:endParaRP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endParaRPr kumimoji="0" lang="en-GB" sz="2800" b="0" i="0" u="none" strike="noStrike" kern="0" cap="none" spc="0" normalizeH="0" baseline="0" noProof="0">
              <a:ln>
                <a:noFill/>
              </a:ln>
              <a:solidFill>
                <a:srgbClr val="000000"/>
              </a:solidFill>
              <a:effectLst/>
              <a:uLnTx/>
              <a:uFillTx/>
              <a:latin typeface="Tahoma"/>
              <a:ea typeface="ＭＳ Ｐゴシック"/>
              <a:cs typeface="+mn-cs"/>
            </a:endParaRP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endParaRPr kumimoji="0" lang="en-GB" sz="2800" b="0" i="0" u="none" strike="noStrike" kern="0" cap="none" spc="0" normalizeH="0" baseline="0" noProof="0">
              <a:ln>
                <a:noFill/>
              </a:ln>
              <a:solidFill>
                <a:srgbClr val="000000"/>
              </a:solidFill>
              <a:effectLst/>
              <a:uLnTx/>
              <a:uFillTx/>
              <a:latin typeface="Tahoma"/>
              <a:ea typeface="ＭＳ Ｐゴシック"/>
              <a:cs typeface="+mn-cs"/>
            </a:endParaRPr>
          </a:p>
        </p:txBody>
      </p:sp>
      <p:sp>
        <p:nvSpPr>
          <p:cNvPr id="8" name="Title 1">
            <a:extLst>
              <a:ext uri="{FF2B5EF4-FFF2-40B4-BE49-F238E27FC236}">
                <a16:creationId xmlns:a16="http://schemas.microsoft.com/office/drawing/2014/main" id="{3C5D9504-4F1E-4B9F-A95D-425A25DB61F9}"/>
              </a:ext>
            </a:extLst>
          </p:cNvPr>
          <p:cNvSpPr>
            <a:spLocks noGrp="1"/>
          </p:cNvSpPr>
          <p:nvPr>
            <p:ph type="title"/>
          </p:nvPr>
        </p:nvSpPr>
        <p:spPr>
          <a:xfrm>
            <a:off x="5892463" y="2348880"/>
            <a:ext cx="5212032" cy="518924"/>
          </a:xfrm>
        </p:spPr>
        <p:txBody>
          <a:bodyPr/>
          <a:lstStyle/>
          <a:p>
            <a:r>
              <a:rPr lang="en-GB" sz="2400"/>
              <a:t>Continuity of MH care is important </a:t>
            </a:r>
          </a:p>
        </p:txBody>
      </p:sp>
      <p:sp>
        <p:nvSpPr>
          <p:cNvPr id="9" name="Title 1">
            <a:extLst>
              <a:ext uri="{FF2B5EF4-FFF2-40B4-BE49-F238E27FC236}">
                <a16:creationId xmlns:a16="http://schemas.microsoft.com/office/drawing/2014/main" id="{863774C7-39BA-42D4-BE83-B94A9F06DA9D}"/>
              </a:ext>
            </a:extLst>
          </p:cNvPr>
          <p:cNvSpPr txBox="1">
            <a:spLocks/>
          </p:cNvSpPr>
          <p:nvPr/>
        </p:nvSpPr>
        <p:spPr>
          <a:xfrm>
            <a:off x="573615" y="2393199"/>
            <a:ext cx="4658289" cy="1143000"/>
          </a:xfrm>
          <a:prstGeom prst="rect">
            <a:avLst/>
          </a:prstGeom>
        </p:spPr>
        <p:txBody>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0" cap="none" spc="0" normalizeH="0" baseline="0" noProof="0">
                <a:ln>
                  <a:noFill/>
                </a:ln>
                <a:solidFill>
                  <a:srgbClr val="539D31"/>
                </a:solidFill>
                <a:effectLst/>
                <a:uLnTx/>
                <a:uFillTx/>
                <a:latin typeface="Tahoma"/>
                <a:ea typeface="ＭＳ Ｐゴシック"/>
                <a:cs typeface="+mj-cs"/>
              </a:rPr>
              <a:t>Practical factors which support a positive transition </a:t>
            </a:r>
          </a:p>
        </p:txBody>
      </p:sp>
    </p:spTree>
    <p:extLst>
      <p:ext uri="{BB962C8B-B14F-4D97-AF65-F5344CB8AC3E}">
        <p14:creationId xmlns:p14="http://schemas.microsoft.com/office/powerpoint/2010/main" val="11717252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F62C2186-7973-4037-8C23-FA6304A79DE0}"/>
              </a:ext>
            </a:extLst>
          </p:cNvPr>
          <p:cNvSpPr txBox="1">
            <a:spLocks noChangeArrowheads="1"/>
          </p:cNvSpPr>
          <p:nvPr/>
        </p:nvSpPr>
        <p:spPr bwMode="auto">
          <a:xfrm>
            <a:off x="887760" y="1916832"/>
            <a:ext cx="11112896" cy="720080"/>
          </a:xfrm>
          <a:prstGeom prst="rect">
            <a:avLst/>
          </a:prstGeom>
          <a:noFill/>
          <a:ln>
            <a:miter lim="800000"/>
            <a:headEnd/>
            <a:tailEnd/>
          </a:ln>
        </p:spPr>
        <p:txBody>
          <a:bodyPr vert="horz" wrap="square" lIns="91440" tIns="45720" rIns="91440" bIns="45720" numCol="1" anchor="t" anchorCtr="0" compatLnSpc="1">
            <a:prstTxWarp prst="textNoShape">
              <a:avLst/>
            </a:prstTxWarp>
            <a:no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539D31"/>
                </a:solidFill>
                <a:effectLst/>
                <a:uLnTx/>
                <a:uFillTx/>
                <a:latin typeface="Tahoma"/>
                <a:ea typeface="ＭＳ Ｐゴシック"/>
                <a:cs typeface="+mj-cs"/>
              </a:rPr>
              <a:t>Reflections: ‘Nothing about me without me’ </a:t>
            </a:r>
            <a:endParaRPr kumimoji="0" lang="en-GB" sz="3000" b="0" i="0" u="none" strike="noStrike" kern="0" cap="none" spc="0" normalizeH="0" baseline="0" noProof="0">
              <a:ln>
                <a:noFill/>
              </a:ln>
              <a:solidFill>
                <a:srgbClr val="000000"/>
              </a:solidFill>
              <a:effectLst/>
              <a:uLnTx/>
              <a:uFillTx/>
              <a:latin typeface="Tahoma"/>
              <a:ea typeface="ＭＳ Ｐゴシック"/>
              <a:cs typeface="+mj-cs"/>
            </a:endParaRPr>
          </a:p>
        </p:txBody>
      </p:sp>
      <p:sp>
        <p:nvSpPr>
          <p:cNvPr id="7" name="Title 1">
            <a:extLst>
              <a:ext uri="{FF2B5EF4-FFF2-40B4-BE49-F238E27FC236}">
                <a16:creationId xmlns:a16="http://schemas.microsoft.com/office/drawing/2014/main" id="{9F1B3013-2112-494D-8B98-A4E2AAF8D087}"/>
              </a:ext>
            </a:extLst>
          </p:cNvPr>
          <p:cNvSpPr txBox="1">
            <a:spLocks/>
          </p:cNvSpPr>
          <p:nvPr/>
        </p:nvSpPr>
        <p:spPr>
          <a:xfrm>
            <a:off x="914400" y="2564904"/>
            <a:ext cx="11112896" cy="3528392"/>
          </a:xfrm>
          <a:prstGeom prst="rect">
            <a:avLst/>
          </a:prstGeom>
        </p:spPr>
        <p:txBody>
          <a:bodyPr>
            <a:no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1200" cap="none" spc="0" normalizeH="0" baseline="0" noProof="0">
                <a:ln>
                  <a:noFill/>
                </a:ln>
                <a:solidFill>
                  <a:srgbClr val="000000"/>
                </a:solidFill>
                <a:effectLst/>
                <a:uLnTx/>
                <a:uFillTx/>
                <a:latin typeface="Tahoma"/>
                <a:ea typeface="ＭＳ Ｐゴシック"/>
                <a:cs typeface="+mj-cs"/>
              </a:rPr>
              <a:t>Transitions truly matter if we want healthy health creating societies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0" cap="none" spc="0" normalizeH="0" baseline="0" noProof="0">
                <a:ln>
                  <a:noFill/>
                </a:ln>
                <a:solidFill>
                  <a:srgbClr val="000000"/>
                </a:solidFill>
                <a:effectLst/>
                <a:uLnTx/>
                <a:uFillTx/>
                <a:latin typeface="Tahoma"/>
                <a:ea typeface="ＭＳ Ｐゴシック"/>
                <a:cs typeface="+mj-cs"/>
              </a:rPr>
              <a:t>Transitions are everybody's business stretching across health, social care, education, world of work leisure and justice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0" cap="none" spc="0" normalizeH="0" baseline="0" noProof="0">
                <a:ln>
                  <a:noFill/>
                </a:ln>
                <a:solidFill>
                  <a:srgbClr val="000000"/>
                </a:solidFill>
                <a:effectLst/>
                <a:uLnTx/>
                <a:uFillTx/>
                <a:latin typeface="Tahoma"/>
                <a:ea typeface="ＭＳ Ｐゴシック"/>
                <a:cs typeface="+mj-cs"/>
              </a:rPr>
              <a:t>Key is equipping the whole workforce to be able to support young people whatever their state of health or social context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0" cap="none" spc="0" normalizeH="0" baseline="0" noProof="0">
                <a:ln>
                  <a:noFill/>
                </a:ln>
                <a:solidFill>
                  <a:srgbClr val="000000"/>
                </a:solidFill>
                <a:effectLst/>
                <a:uLnTx/>
                <a:uFillTx/>
                <a:latin typeface="Tahoma"/>
                <a:ea typeface="ＭＳ Ｐゴシック"/>
                <a:cs typeface="+mj-cs"/>
              </a:rPr>
              <a:t>Transitions are embedded in a developmental understanding of human beings where young people have the right to fairness, protection and autonomy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0" cap="none" spc="0" normalizeH="0" baseline="0" noProof="0">
                <a:ln>
                  <a:noFill/>
                </a:ln>
                <a:solidFill>
                  <a:srgbClr val="000000"/>
                </a:solidFill>
                <a:effectLst/>
                <a:uLnTx/>
                <a:uFillTx/>
                <a:latin typeface="Tahoma"/>
                <a:ea typeface="ＭＳ Ｐゴシック"/>
                <a:cs typeface="+mj-cs"/>
              </a:rPr>
              <a:t>Listen to the experts young people themselves, utilise all the evidence base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0" cap="none" spc="0" normalizeH="0" baseline="0" noProof="0">
                <a:ln>
                  <a:noFill/>
                </a:ln>
                <a:solidFill>
                  <a:srgbClr val="000000"/>
                </a:solidFill>
                <a:effectLst/>
                <a:uLnTx/>
                <a:uFillTx/>
                <a:latin typeface="Tahoma"/>
                <a:ea typeface="ＭＳ Ｐゴシック"/>
                <a:cs typeface="+mj-cs"/>
              </a:rPr>
              <a:t>Deliver on values based practice through shared decision making with young people. "Nothing about me without me"</a:t>
            </a:r>
          </a:p>
        </p:txBody>
      </p:sp>
    </p:spTree>
    <p:extLst>
      <p:ext uri="{BB962C8B-B14F-4D97-AF65-F5344CB8AC3E}">
        <p14:creationId xmlns:p14="http://schemas.microsoft.com/office/powerpoint/2010/main" val="578742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1B6B38-4890-4C9C-AF0F-14FFFBB84444}"/>
              </a:ext>
            </a:extLst>
          </p:cNvPr>
          <p:cNvPicPr>
            <a:picLocks noChangeAspect="1"/>
          </p:cNvPicPr>
          <p:nvPr/>
        </p:nvPicPr>
        <p:blipFill rotWithShape="1">
          <a:blip r:embed="rId2"/>
          <a:srcRect t="32150"/>
          <a:stretch/>
        </p:blipFill>
        <p:spPr>
          <a:xfrm>
            <a:off x="1703512" y="1988840"/>
            <a:ext cx="8615848" cy="4653136"/>
          </a:xfrm>
          <a:prstGeom prst="rect">
            <a:avLst/>
          </a:prstGeom>
        </p:spPr>
      </p:pic>
    </p:spTree>
    <p:extLst>
      <p:ext uri="{BB962C8B-B14F-4D97-AF65-F5344CB8AC3E}">
        <p14:creationId xmlns:p14="http://schemas.microsoft.com/office/powerpoint/2010/main" val="1033083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99070CC-CDA1-406D-80A7-ED64F4320945}"/>
              </a:ext>
            </a:extLst>
          </p:cNvPr>
          <p:cNvSpPr txBox="1"/>
          <p:nvPr/>
        </p:nvSpPr>
        <p:spPr>
          <a:xfrm>
            <a:off x="887760" y="3212976"/>
            <a:ext cx="8928992" cy="193899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rPr>
              <a:t>We work with over 180 organisations to </a:t>
            </a:r>
            <a:r>
              <a:rPr kumimoji="0" lang="en-GB" sz="2400" b="1" i="0" u="none" strike="noStrike" kern="1200" cap="none" spc="0" normalizeH="0" baseline="0" noProof="0">
                <a:ln>
                  <a:noFill/>
                </a:ln>
                <a:solidFill>
                  <a:srgbClr val="000000"/>
                </a:solidFill>
                <a:effectLst/>
                <a:uLnTx/>
                <a:uFillTx/>
                <a:latin typeface="Tahoma"/>
                <a:ea typeface="ヒラギノ角ゴ Pro W3" pitchFamily="84" charset="-128"/>
              </a:rPr>
              <a:t>campaign</a:t>
            </a:r>
            <a:r>
              <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rPr>
              <a:t> and </a:t>
            </a:r>
            <a:r>
              <a:rPr kumimoji="0" lang="en-GB" sz="2400" b="1" i="0" u="none" strike="noStrike" kern="1200" cap="none" spc="0" normalizeH="0" baseline="0" noProof="0">
                <a:ln>
                  <a:noFill/>
                </a:ln>
                <a:solidFill>
                  <a:srgbClr val="000000"/>
                </a:solidFill>
                <a:effectLst/>
                <a:uLnTx/>
                <a:uFillTx/>
                <a:latin typeface="Tahoma"/>
                <a:ea typeface="ヒラギノ角ゴ Pro W3" pitchFamily="84" charset="-128"/>
              </a:rPr>
              <a:t>influence policy</a:t>
            </a:r>
            <a:r>
              <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rPr>
              <a:t>, with and on behalf of </a:t>
            </a:r>
            <a:r>
              <a:rPr kumimoji="0" lang="en-GB" sz="2400" b="1" i="0" u="none" strike="noStrike" kern="1200" cap="none" spc="0" normalizeH="0" baseline="0" noProof="0">
                <a:ln>
                  <a:noFill/>
                </a:ln>
                <a:solidFill>
                  <a:srgbClr val="000000"/>
                </a:solidFill>
                <a:effectLst/>
                <a:uLnTx/>
                <a:uFillTx/>
                <a:latin typeface="Tahoma"/>
                <a:ea typeface="ヒラギノ角ゴ Pro W3" pitchFamily="84" charset="-128"/>
              </a:rPr>
              <a:t>children and young people </a:t>
            </a:r>
            <a:r>
              <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rPr>
              <a:t>in relation to their mental health and wellbeing.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rPr>
              <a:t>Proud to be hosted by Centre for Mental Health</a:t>
            </a:r>
          </a:p>
        </p:txBody>
      </p:sp>
      <p:sp>
        <p:nvSpPr>
          <p:cNvPr id="6" name="Rectangle 2">
            <a:extLst>
              <a:ext uri="{FF2B5EF4-FFF2-40B4-BE49-F238E27FC236}">
                <a16:creationId xmlns:a16="http://schemas.microsoft.com/office/drawing/2014/main" id="{F62C2186-7973-4037-8C23-FA6304A79DE0}"/>
              </a:ext>
            </a:extLst>
          </p:cNvPr>
          <p:cNvSpPr txBox="1">
            <a:spLocks noChangeArrowheads="1"/>
          </p:cNvSpPr>
          <p:nvPr/>
        </p:nvSpPr>
        <p:spPr bwMode="auto">
          <a:xfrm>
            <a:off x="887760" y="2348880"/>
            <a:ext cx="10704512" cy="648072"/>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539D31"/>
                </a:solidFill>
                <a:effectLst/>
                <a:uLnTx/>
                <a:uFillTx/>
                <a:latin typeface="Tahoma"/>
                <a:ea typeface="ＭＳ Ｐゴシック"/>
                <a:cs typeface="+mj-cs"/>
              </a:rPr>
              <a:t>Children and Young People’s Mental Health Coalition</a:t>
            </a:r>
            <a:endParaRPr kumimoji="0" lang="en-GB" sz="2600" b="0" i="0" u="none" strike="noStrike" kern="0" cap="none" spc="0" normalizeH="0" baseline="0" noProof="0">
              <a:ln>
                <a:noFill/>
              </a:ln>
              <a:solidFill>
                <a:srgbClr val="000000"/>
              </a:solidFill>
              <a:effectLst/>
              <a:uLnTx/>
              <a:uFillTx/>
              <a:latin typeface="Tahoma"/>
              <a:ea typeface="ＭＳ Ｐゴシック"/>
              <a:cs typeface="+mj-cs"/>
            </a:endParaRPr>
          </a:p>
        </p:txBody>
      </p:sp>
    </p:spTree>
    <p:extLst>
      <p:ext uri="{BB962C8B-B14F-4D97-AF65-F5344CB8AC3E}">
        <p14:creationId xmlns:p14="http://schemas.microsoft.com/office/powerpoint/2010/main" val="3452000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99070CC-CDA1-406D-80A7-ED64F4320945}"/>
              </a:ext>
            </a:extLst>
          </p:cNvPr>
          <p:cNvSpPr txBox="1"/>
          <p:nvPr/>
        </p:nvSpPr>
        <p:spPr>
          <a:xfrm>
            <a:off x="887760" y="3212976"/>
            <a:ext cx="8928992" cy="267765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rPr>
              <a:t>The Centre for Mental Health are a charity with over 30 years’ experience in providing life changing </a:t>
            </a:r>
            <a:r>
              <a:rPr kumimoji="0" lang="en-GB" sz="2400" b="1" i="0" u="none" strike="noStrike" kern="1200" cap="none" spc="0" normalizeH="0" baseline="0" noProof="0">
                <a:ln>
                  <a:noFill/>
                </a:ln>
                <a:solidFill>
                  <a:srgbClr val="000000"/>
                </a:solidFill>
                <a:effectLst/>
                <a:uLnTx/>
                <a:uFillTx/>
                <a:latin typeface="Tahoma"/>
                <a:ea typeface="ヒラギノ角ゴ Pro W3" pitchFamily="84" charset="-128"/>
              </a:rPr>
              <a:t>research, economic analysis</a:t>
            </a:r>
            <a:r>
              <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rPr>
              <a:t> and </a:t>
            </a:r>
            <a:r>
              <a:rPr kumimoji="0" lang="en-GB" sz="2400" b="1" i="0" u="none" strike="noStrike" kern="1200" cap="none" spc="0" normalizeH="0" baseline="0" noProof="0">
                <a:ln>
                  <a:noFill/>
                </a:ln>
                <a:solidFill>
                  <a:srgbClr val="000000"/>
                </a:solidFill>
                <a:effectLst/>
                <a:uLnTx/>
                <a:uFillTx/>
                <a:latin typeface="Tahoma"/>
                <a:ea typeface="ヒラギノ角ゴ Pro W3" pitchFamily="84" charset="-128"/>
              </a:rPr>
              <a:t>policy</a:t>
            </a:r>
            <a:r>
              <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rPr>
              <a:t> influence in mental health.</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a:ln>
                  <a:noFill/>
                </a:ln>
                <a:solidFill>
                  <a:srgbClr val="000000"/>
                </a:solidFill>
                <a:effectLst/>
                <a:uLnTx/>
                <a:uFillTx/>
                <a:latin typeface="Tahoma"/>
                <a:ea typeface="ヒラギノ角ゴ Pro W3" pitchFamily="84" charset="-128"/>
              </a:rPr>
              <a:t>www.centreformentalhealth.org.uk</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endParaRPr>
          </a:p>
        </p:txBody>
      </p:sp>
      <p:sp>
        <p:nvSpPr>
          <p:cNvPr id="6" name="Rectangle 2">
            <a:extLst>
              <a:ext uri="{FF2B5EF4-FFF2-40B4-BE49-F238E27FC236}">
                <a16:creationId xmlns:a16="http://schemas.microsoft.com/office/drawing/2014/main" id="{F62C2186-7973-4037-8C23-FA6304A79DE0}"/>
              </a:ext>
            </a:extLst>
          </p:cNvPr>
          <p:cNvSpPr txBox="1">
            <a:spLocks noChangeArrowheads="1"/>
          </p:cNvSpPr>
          <p:nvPr/>
        </p:nvSpPr>
        <p:spPr bwMode="auto">
          <a:xfrm>
            <a:off x="887760" y="2348880"/>
            <a:ext cx="10704512" cy="648072"/>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539D31"/>
                </a:solidFill>
                <a:effectLst/>
                <a:uLnTx/>
                <a:uFillTx/>
                <a:latin typeface="Tahoma"/>
                <a:ea typeface="ＭＳ Ｐゴシック"/>
                <a:cs typeface="+mj-cs"/>
              </a:rPr>
              <a:t>Centre for Mental Health</a:t>
            </a:r>
            <a:endParaRPr kumimoji="0" lang="en-GB" sz="2600" b="0" i="0" u="none" strike="noStrike" kern="0" cap="none" spc="0" normalizeH="0" baseline="0" noProof="0">
              <a:ln>
                <a:noFill/>
              </a:ln>
              <a:solidFill>
                <a:srgbClr val="000000"/>
              </a:solidFill>
              <a:effectLst/>
              <a:uLnTx/>
              <a:uFillTx/>
              <a:latin typeface="Tahoma"/>
              <a:ea typeface="ＭＳ Ｐゴシック"/>
              <a:cs typeface="+mj-cs"/>
            </a:endParaRPr>
          </a:p>
        </p:txBody>
      </p:sp>
      <p:sp>
        <p:nvSpPr>
          <p:cNvPr id="5" name="TextBox 4">
            <a:extLst>
              <a:ext uri="{FF2B5EF4-FFF2-40B4-BE49-F238E27FC236}">
                <a16:creationId xmlns:a16="http://schemas.microsoft.com/office/drawing/2014/main" id="{C7514605-6C7B-4A4B-A77A-59BCCE304D16}"/>
              </a:ext>
            </a:extLst>
          </p:cNvPr>
          <p:cNvSpPr txBox="1"/>
          <p:nvPr/>
        </p:nvSpPr>
        <p:spPr>
          <a:xfrm>
            <a:off x="3433430" y="5914760"/>
            <a:ext cx="446875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pitchFamily="84" charset="0"/>
                <a:ea typeface="ヒラギノ角ゴ Pro W3" pitchFamily="84" charset="-128"/>
              </a:rPr>
              <a:t>Follow us on social </a:t>
            </a:r>
            <a:r>
              <a:rPr kumimoji="0" lang="en-GB" sz="1800" b="1" i="0" u="none" strike="noStrike" kern="1200" cap="none" spc="0" normalizeH="0" baseline="0" noProof="0">
                <a:ln>
                  <a:noFill/>
                </a:ln>
                <a:solidFill>
                  <a:srgbClr val="000000"/>
                </a:solidFill>
                <a:effectLst/>
                <a:uLnTx/>
                <a:uFillTx/>
                <a:latin typeface="Arial" pitchFamily="84" charset="0"/>
                <a:ea typeface="ヒラギノ角ゴ Pro W3" pitchFamily="84" charset="-128"/>
              </a:rPr>
              <a:t>@</a:t>
            </a:r>
            <a:r>
              <a:rPr kumimoji="0" lang="en-GB" sz="1800" b="1" i="0" u="none" strike="noStrike" kern="1200" cap="none" spc="0" normalizeH="0" baseline="0" noProof="0" err="1">
                <a:ln>
                  <a:noFill/>
                </a:ln>
                <a:solidFill>
                  <a:srgbClr val="000000"/>
                </a:solidFill>
                <a:effectLst/>
                <a:uLnTx/>
                <a:uFillTx/>
                <a:latin typeface="Arial" pitchFamily="84" charset="0"/>
                <a:ea typeface="ヒラギノ角ゴ Pro W3" pitchFamily="84" charset="-128"/>
              </a:rPr>
              <a:t>CentreforMH</a:t>
            </a:r>
            <a:endParaRPr kumimoji="0" lang="en-GB" sz="1800" b="1" i="0" u="none" strike="noStrike" kern="1200" cap="none" spc="0" normalizeH="0" baseline="0" noProof="0">
              <a:ln>
                <a:noFill/>
              </a:ln>
              <a:solidFill>
                <a:srgbClr val="000000"/>
              </a:solidFill>
              <a:effectLst/>
              <a:uLnTx/>
              <a:uFillTx/>
              <a:latin typeface="Arial" pitchFamily="84" charset="0"/>
              <a:ea typeface="ヒラギノ角ゴ Pro W3" pitchFamily="84" charset="-128"/>
            </a:endParaRPr>
          </a:p>
        </p:txBody>
      </p:sp>
      <p:grpSp>
        <p:nvGrpSpPr>
          <p:cNvPr id="7" name="Group 6">
            <a:extLst>
              <a:ext uri="{FF2B5EF4-FFF2-40B4-BE49-F238E27FC236}">
                <a16:creationId xmlns:a16="http://schemas.microsoft.com/office/drawing/2014/main" id="{63D6F8B5-7988-46DF-8530-0AF7C9EC247D}"/>
              </a:ext>
            </a:extLst>
          </p:cNvPr>
          <p:cNvGrpSpPr/>
          <p:nvPr/>
        </p:nvGrpSpPr>
        <p:grpSpPr>
          <a:xfrm>
            <a:off x="983432" y="5935009"/>
            <a:ext cx="2303423" cy="343294"/>
            <a:chOff x="5604313" y="6042363"/>
            <a:chExt cx="2689058" cy="400768"/>
          </a:xfrm>
        </p:grpSpPr>
        <p:pic>
          <p:nvPicPr>
            <p:cNvPr id="8" name="Picture 7" descr="A picture containing ax, tool&#10;&#10;Description automatically generated">
              <a:extLst>
                <a:ext uri="{FF2B5EF4-FFF2-40B4-BE49-F238E27FC236}">
                  <a16:creationId xmlns:a16="http://schemas.microsoft.com/office/drawing/2014/main" id="{485B2A7B-5758-41B8-B8FA-9B5CF5F504C9}"/>
                </a:ext>
              </a:extLst>
            </p:cNvPr>
            <p:cNvPicPr>
              <a:picLocks noChangeAspect="1"/>
            </p:cNvPicPr>
            <p:nvPr/>
          </p:nvPicPr>
          <p:blipFill>
            <a:blip r:embed="rId2"/>
            <a:stretch>
              <a:fillRect/>
            </a:stretch>
          </p:blipFill>
          <p:spPr>
            <a:xfrm>
              <a:off x="5604313" y="6056286"/>
              <a:ext cx="468795" cy="381128"/>
            </a:xfrm>
            <a:prstGeom prst="rect">
              <a:avLst/>
            </a:prstGeom>
          </p:spPr>
        </p:pic>
        <p:pic>
          <p:nvPicPr>
            <p:cNvPr id="9" name="Picture 8" descr="A picture containing clipart&#10;&#10;Description automatically generated">
              <a:extLst>
                <a:ext uri="{FF2B5EF4-FFF2-40B4-BE49-F238E27FC236}">
                  <a16:creationId xmlns:a16="http://schemas.microsoft.com/office/drawing/2014/main" id="{6955B2EF-AF0A-4E67-8655-252846EFA510}"/>
                </a:ext>
              </a:extLst>
            </p:cNvPr>
            <p:cNvPicPr>
              <a:picLocks noChangeAspect="1"/>
            </p:cNvPicPr>
            <p:nvPr/>
          </p:nvPicPr>
          <p:blipFill rotWithShape="1">
            <a:blip r:embed="rId3"/>
            <a:srcRect r="9741"/>
            <a:stretch/>
          </p:blipFill>
          <p:spPr>
            <a:xfrm>
              <a:off x="6203008" y="6053722"/>
              <a:ext cx="384792" cy="383692"/>
            </a:xfrm>
            <a:prstGeom prst="rect">
              <a:avLst/>
            </a:prstGeom>
          </p:spPr>
        </p:pic>
        <p:pic>
          <p:nvPicPr>
            <p:cNvPr id="10" name="Picture 9" descr="A picture containing clipart&#10;&#10;Description automatically generated">
              <a:extLst>
                <a:ext uri="{FF2B5EF4-FFF2-40B4-BE49-F238E27FC236}">
                  <a16:creationId xmlns:a16="http://schemas.microsoft.com/office/drawing/2014/main" id="{61090C5C-6512-46B1-95B9-0C5C30D1FF49}"/>
                </a:ext>
              </a:extLst>
            </p:cNvPr>
            <p:cNvPicPr>
              <a:picLocks noChangeAspect="1"/>
            </p:cNvPicPr>
            <p:nvPr/>
          </p:nvPicPr>
          <p:blipFill>
            <a:blip r:embed="rId4"/>
            <a:stretch>
              <a:fillRect/>
            </a:stretch>
          </p:blipFill>
          <p:spPr>
            <a:xfrm>
              <a:off x="7400115" y="6064568"/>
              <a:ext cx="378563" cy="378563"/>
            </a:xfrm>
            <a:prstGeom prst="rect">
              <a:avLst/>
            </a:prstGeom>
          </p:spPr>
        </p:pic>
        <p:pic>
          <p:nvPicPr>
            <p:cNvPr id="11" name="Picture 10" descr="A close up of a logo&#10;&#10;Description automatically generated">
              <a:extLst>
                <a:ext uri="{FF2B5EF4-FFF2-40B4-BE49-F238E27FC236}">
                  <a16:creationId xmlns:a16="http://schemas.microsoft.com/office/drawing/2014/main" id="{0D31AEB6-ACE4-40F5-9622-5F31A021FA84}"/>
                </a:ext>
              </a:extLst>
            </p:cNvPr>
            <p:cNvPicPr>
              <a:picLocks noChangeAspect="1"/>
            </p:cNvPicPr>
            <p:nvPr/>
          </p:nvPicPr>
          <p:blipFill>
            <a:blip r:embed="rId5"/>
            <a:stretch>
              <a:fillRect/>
            </a:stretch>
          </p:blipFill>
          <p:spPr>
            <a:xfrm>
              <a:off x="7908578" y="6058338"/>
              <a:ext cx="384793" cy="384793"/>
            </a:xfrm>
            <a:prstGeom prst="rect">
              <a:avLst/>
            </a:prstGeom>
          </p:spPr>
        </p:pic>
        <p:pic>
          <p:nvPicPr>
            <p:cNvPr id="12" name="Picture 11" descr="A close up of a sign&#10;&#10;Description automatically generated">
              <a:extLst>
                <a:ext uri="{FF2B5EF4-FFF2-40B4-BE49-F238E27FC236}">
                  <a16:creationId xmlns:a16="http://schemas.microsoft.com/office/drawing/2014/main" id="{66BDF419-B6A6-490A-A66C-5E10DBF8C864}"/>
                </a:ext>
              </a:extLst>
            </p:cNvPr>
            <p:cNvPicPr>
              <a:picLocks noChangeAspect="1"/>
            </p:cNvPicPr>
            <p:nvPr/>
          </p:nvPicPr>
          <p:blipFill>
            <a:blip r:embed="rId6"/>
            <a:stretch>
              <a:fillRect/>
            </a:stretch>
          </p:blipFill>
          <p:spPr>
            <a:xfrm>
              <a:off x="6717700" y="6042363"/>
              <a:ext cx="552515" cy="389922"/>
            </a:xfrm>
            <a:prstGeom prst="rect">
              <a:avLst/>
            </a:prstGeom>
          </p:spPr>
        </p:pic>
      </p:grpSp>
    </p:spTree>
    <p:extLst>
      <p:ext uri="{BB962C8B-B14F-4D97-AF65-F5344CB8AC3E}">
        <p14:creationId xmlns:p14="http://schemas.microsoft.com/office/powerpoint/2010/main" val="116880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99070CC-CDA1-406D-80A7-ED64F4320945}"/>
              </a:ext>
            </a:extLst>
          </p:cNvPr>
          <p:cNvSpPr txBox="1"/>
          <p:nvPr/>
        </p:nvSpPr>
        <p:spPr>
          <a:xfrm>
            <a:off x="887760" y="3212976"/>
            <a:ext cx="8928992"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srgbClr val="000000"/>
                </a:solidFill>
                <a:effectLst/>
                <a:uLnTx/>
                <a:uFillTx/>
                <a:latin typeface="Tahoma"/>
                <a:ea typeface="ヒラギノ角ゴ Pro W3" pitchFamily="84" charset="-128"/>
              </a:rPr>
              <a:t>For all infants, children and young people to grow up in a society that prioritises, invests, listens and attends to their mental health and wellbeing.</a:t>
            </a:r>
          </a:p>
        </p:txBody>
      </p:sp>
      <p:sp>
        <p:nvSpPr>
          <p:cNvPr id="6" name="Rectangle 2">
            <a:extLst>
              <a:ext uri="{FF2B5EF4-FFF2-40B4-BE49-F238E27FC236}">
                <a16:creationId xmlns:a16="http://schemas.microsoft.com/office/drawing/2014/main" id="{F62C2186-7973-4037-8C23-FA6304A79DE0}"/>
              </a:ext>
            </a:extLst>
          </p:cNvPr>
          <p:cNvSpPr txBox="1">
            <a:spLocks noChangeArrowheads="1"/>
          </p:cNvSpPr>
          <p:nvPr/>
        </p:nvSpPr>
        <p:spPr bwMode="auto">
          <a:xfrm>
            <a:off x="887760" y="2348880"/>
            <a:ext cx="10704512" cy="792088"/>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539D31"/>
                </a:solidFill>
                <a:effectLst/>
                <a:uLnTx/>
                <a:uFillTx/>
                <a:latin typeface="Tahoma"/>
                <a:ea typeface="ＭＳ Ｐゴシック"/>
                <a:cs typeface="+mj-cs"/>
              </a:rPr>
              <a:t>Our Vision</a:t>
            </a:r>
            <a:endParaRPr kumimoji="0" lang="en-GB" sz="2600" b="0" i="0" u="none" strike="noStrike" kern="0" cap="none" spc="0" normalizeH="0" baseline="0" noProof="0">
              <a:ln>
                <a:noFill/>
              </a:ln>
              <a:solidFill>
                <a:srgbClr val="000000"/>
              </a:solidFill>
              <a:effectLst/>
              <a:uLnTx/>
              <a:uFillTx/>
              <a:latin typeface="Tahoma"/>
              <a:ea typeface="ＭＳ Ｐゴシック"/>
              <a:cs typeface="+mj-cs"/>
            </a:endParaRPr>
          </a:p>
        </p:txBody>
      </p:sp>
    </p:spTree>
    <p:extLst>
      <p:ext uri="{BB962C8B-B14F-4D97-AF65-F5344CB8AC3E}">
        <p14:creationId xmlns:p14="http://schemas.microsoft.com/office/powerpoint/2010/main" val="2855273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F62C2186-7973-4037-8C23-FA6304A79DE0}"/>
              </a:ext>
            </a:extLst>
          </p:cNvPr>
          <p:cNvSpPr txBox="1">
            <a:spLocks noChangeArrowheads="1"/>
          </p:cNvSpPr>
          <p:nvPr/>
        </p:nvSpPr>
        <p:spPr bwMode="auto">
          <a:xfrm>
            <a:off x="887760" y="2348880"/>
            <a:ext cx="10704512" cy="720080"/>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539D31"/>
                </a:solidFill>
                <a:effectLst/>
                <a:uLnTx/>
                <a:uFillTx/>
                <a:latin typeface="Tahoma"/>
                <a:ea typeface="ＭＳ Ｐゴシック"/>
                <a:cs typeface="+mj-cs"/>
              </a:rPr>
              <a:t>What We Do</a:t>
            </a:r>
            <a:endParaRPr kumimoji="0" lang="en-GB" sz="2600" b="0" i="0" u="none" strike="noStrike" kern="0" cap="none" spc="0" normalizeH="0" baseline="0" noProof="0">
              <a:ln>
                <a:noFill/>
              </a:ln>
              <a:solidFill>
                <a:srgbClr val="000000"/>
              </a:solidFill>
              <a:effectLst/>
              <a:uLnTx/>
              <a:uFillTx/>
              <a:latin typeface="Tahoma"/>
              <a:ea typeface="ＭＳ Ｐゴシック"/>
              <a:cs typeface="+mj-cs"/>
            </a:endParaRPr>
          </a:p>
        </p:txBody>
      </p:sp>
      <p:sp>
        <p:nvSpPr>
          <p:cNvPr id="5" name="Title 1">
            <a:extLst>
              <a:ext uri="{FF2B5EF4-FFF2-40B4-BE49-F238E27FC236}">
                <a16:creationId xmlns:a16="http://schemas.microsoft.com/office/drawing/2014/main" id="{3633DD8B-CDF3-40E4-80E7-DDC8BF2D448F}"/>
              </a:ext>
            </a:extLst>
          </p:cNvPr>
          <p:cNvSpPr>
            <a:spLocks noGrp="1"/>
          </p:cNvSpPr>
          <p:nvPr>
            <p:ph type="title"/>
          </p:nvPr>
        </p:nvSpPr>
        <p:spPr>
          <a:xfrm>
            <a:off x="910280" y="3284984"/>
            <a:ext cx="9505056" cy="792088"/>
          </a:xfrm>
        </p:spPr>
        <p:txBody>
          <a:bodyPr>
            <a:noAutofit/>
          </a:bodyPr>
          <a:lstStyle/>
          <a:p>
            <a:pPr marL="342900" lvl="0" indent="-342900">
              <a:spcBef>
                <a:spcPct val="20000"/>
              </a:spcBef>
              <a:buBlip>
                <a:blip r:embed="rId2"/>
              </a:buBlip>
            </a:pPr>
            <a:r>
              <a:rPr lang="en-GB" b="0">
                <a:solidFill>
                  <a:srgbClr val="000000"/>
                </a:solidFill>
              </a:rPr>
              <a:t>Listen to, and learn from members, supporters, children, young people and families</a:t>
            </a:r>
            <a:br>
              <a:rPr lang="en-GB" b="0">
                <a:solidFill>
                  <a:srgbClr val="000000"/>
                </a:solidFill>
              </a:rPr>
            </a:br>
            <a:endParaRPr lang="en-GB" b="0">
              <a:solidFill>
                <a:srgbClr val="000000"/>
              </a:solidFill>
            </a:endParaRPr>
          </a:p>
        </p:txBody>
      </p:sp>
      <p:sp>
        <p:nvSpPr>
          <p:cNvPr id="7" name="Title 1">
            <a:extLst>
              <a:ext uri="{FF2B5EF4-FFF2-40B4-BE49-F238E27FC236}">
                <a16:creationId xmlns:a16="http://schemas.microsoft.com/office/drawing/2014/main" id="{9F1B3013-2112-494D-8B98-A4E2AAF8D087}"/>
              </a:ext>
            </a:extLst>
          </p:cNvPr>
          <p:cNvSpPr txBox="1">
            <a:spLocks/>
          </p:cNvSpPr>
          <p:nvPr/>
        </p:nvSpPr>
        <p:spPr>
          <a:xfrm>
            <a:off x="910280" y="4373570"/>
            <a:ext cx="9505056" cy="792088"/>
          </a:xfrm>
          <a:prstGeom prst="rect">
            <a:avLst/>
          </a:prstGeom>
        </p:spPr>
        <p:txBody>
          <a:bodyPr>
            <a:no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0" cap="none" spc="0" normalizeH="0" baseline="0" noProof="0">
                <a:ln>
                  <a:noFill/>
                </a:ln>
                <a:solidFill>
                  <a:srgbClr val="000000"/>
                </a:solidFill>
                <a:effectLst/>
                <a:uLnTx/>
                <a:uFillTx/>
                <a:latin typeface="Tahoma"/>
                <a:ea typeface="ＭＳ Ｐゴシック"/>
                <a:cs typeface="+mj-cs"/>
              </a:rPr>
              <a:t>Influence and shape policy, systems and practice</a:t>
            </a:r>
            <a:br>
              <a:rPr kumimoji="0" lang="en-GB" sz="2800" b="0" i="0" u="none" strike="noStrike" kern="0" cap="none" spc="0" normalizeH="0" baseline="0" noProof="0">
                <a:ln>
                  <a:noFill/>
                </a:ln>
                <a:solidFill>
                  <a:srgbClr val="000000"/>
                </a:solidFill>
                <a:effectLst/>
                <a:uLnTx/>
                <a:uFillTx/>
                <a:latin typeface="Tahoma"/>
                <a:ea typeface="ＭＳ Ｐゴシック"/>
                <a:cs typeface="+mj-cs"/>
              </a:rPr>
            </a:br>
            <a:endParaRPr kumimoji="0" lang="en-GB" sz="2800" b="0" i="0" u="none" strike="noStrike" kern="0" cap="none" spc="0" normalizeH="0" baseline="0" noProof="0">
              <a:ln>
                <a:noFill/>
              </a:ln>
              <a:solidFill>
                <a:srgbClr val="000000"/>
              </a:solidFill>
              <a:effectLst/>
              <a:uLnTx/>
              <a:uFillTx/>
              <a:latin typeface="Tahoma"/>
              <a:ea typeface="ＭＳ Ｐゴシック"/>
              <a:cs typeface="+mj-cs"/>
            </a:endParaRPr>
          </a:p>
        </p:txBody>
      </p:sp>
      <p:sp>
        <p:nvSpPr>
          <p:cNvPr id="8" name="Title 1">
            <a:extLst>
              <a:ext uri="{FF2B5EF4-FFF2-40B4-BE49-F238E27FC236}">
                <a16:creationId xmlns:a16="http://schemas.microsoft.com/office/drawing/2014/main" id="{1AF52499-B2A0-426C-BFAF-1200A82165B4}"/>
              </a:ext>
            </a:extLst>
          </p:cNvPr>
          <p:cNvSpPr txBox="1">
            <a:spLocks/>
          </p:cNvSpPr>
          <p:nvPr/>
        </p:nvSpPr>
        <p:spPr>
          <a:xfrm>
            <a:off x="887760" y="5177990"/>
            <a:ext cx="9505056" cy="792088"/>
          </a:xfrm>
          <a:prstGeom prst="rect">
            <a:avLst/>
          </a:prstGeom>
        </p:spPr>
        <p:txBody>
          <a:bodyPr>
            <a:no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800" b="0" i="0" u="none" strike="noStrike" kern="0" cap="none" spc="0" normalizeH="0" baseline="0" noProof="0">
                <a:ln>
                  <a:noFill/>
                </a:ln>
                <a:solidFill>
                  <a:srgbClr val="000000"/>
                </a:solidFill>
                <a:effectLst/>
                <a:uLnTx/>
                <a:uFillTx/>
                <a:latin typeface="Tahoma"/>
                <a:ea typeface="ＭＳ Ｐゴシック"/>
                <a:cs typeface="+mj-cs"/>
              </a:rPr>
              <a:t>Advocate a whole-system approach underpinned by core principles</a:t>
            </a:r>
            <a:br>
              <a:rPr kumimoji="0" lang="en-GB" sz="2800" b="0" i="0" u="none" strike="noStrike" kern="0" cap="none" spc="0" normalizeH="0" baseline="0" noProof="0">
                <a:ln>
                  <a:noFill/>
                </a:ln>
                <a:solidFill>
                  <a:srgbClr val="000000"/>
                </a:solidFill>
                <a:effectLst/>
                <a:uLnTx/>
                <a:uFillTx/>
                <a:latin typeface="Tahoma"/>
                <a:ea typeface="ＭＳ Ｐゴシック"/>
                <a:cs typeface="+mj-cs"/>
              </a:rPr>
            </a:br>
            <a:endParaRPr kumimoji="0" lang="en-GB" sz="2800" b="0" i="0" u="none" strike="noStrike" kern="0" cap="none" spc="0" normalizeH="0" baseline="0" noProof="0">
              <a:ln>
                <a:noFill/>
              </a:ln>
              <a:solidFill>
                <a:srgbClr val="000000"/>
              </a:solidFill>
              <a:effectLst/>
              <a:uLnTx/>
              <a:uFillTx/>
              <a:latin typeface="Tahoma"/>
              <a:ea typeface="ＭＳ Ｐゴシック"/>
              <a:cs typeface="+mj-cs"/>
            </a:endParaRPr>
          </a:p>
        </p:txBody>
      </p:sp>
    </p:spTree>
    <p:extLst>
      <p:ext uri="{BB962C8B-B14F-4D97-AF65-F5344CB8AC3E}">
        <p14:creationId xmlns:p14="http://schemas.microsoft.com/office/powerpoint/2010/main" val="83971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F62C2186-7973-4037-8C23-FA6304A79DE0}"/>
              </a:ext>
            </a:extLst>
          </p:cNvPr>
          <p:cNvSpPr txBox="1">
            <a:spLocks noChangeArrowheads="1"/>
          </p:cNvSpPr>
          <p:nvPr/>
        </p:nvSpPr>
        <p:spPr bwMode="auto">
          <a:xfrm>
            <a:off x="887760" y="2348880"/>
            <a:ext cx="10704512" cy="720080"/>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539D31"/>
                </a:solidFill>
                <a:effectLst/>
                <a:uLnTx/>
                <a:uFillTx/>
                <a:latin typeface="Tahoma"/>
                <a:ea typeface="ＭＳ Ｐゴシック"/>
                <a:cs typeface="+mj-cs"/>
              </a:rPr>
              <a:t>Our Priorities </a:t>
            </a:r>
            <a:endParaRPr kumimoji="0" lang="en-GB" sz="2600" b="0" i="0" u="none" strike="noStrike" kern="0" cap="none" spc="0" normalizeH="0" baseline="0" noProof="0">
              <a:ln>
                <a:noFill/>
              </a:ln>
              <a:solidFill>
                <a:srgbClr val="000000"/>
              </a:solidFill>
              <a:effectLst/>
              <a:uLnTx/>
              <a:uFillTx/>
              <a:latin typeface="Tahoma"/>
              <a:ea typeface="ＭＳ Ｐゴシック"/>
              <a:cs typeface="+mj-cs"/>
            </a:endParaRPr>
          </a:p>
        </p:txBody>
      </p:sp>
      <p:sp>
        <p:nvSpPr>
          <p:cNvPr id="5" name="Title 1">
            <a:extLst>
              <a:ext uri="{FF2B5EF4-FFF2-40B4-BE49-F238E27FC236}">
                <a16:creationId xmlns:a16="http://schemas.microsoft.com/office/drawing/2014/main" id="{3633DD8B-CDF3-40E4-80E7-DDC8BF2D448F}"/>
              </a:ext>
            </a:extLst>
          </p:cNvPr>
          <p:cNvSpPr>
            <a:spLocks noGrp="1"/>
          </p:cNvSpPr>
          <p:nvPr>
            <p:ph type="title"/>
          </p:nvPr>
        </p:nvSpPr>
        <p:spPr>
          <a:xfrm>
            <a:off x="910280" y="2996953"/>
            <a:ext cx="9505056" cy="792088"/>
          </a:xfrm>
        </p:spPr>
        <p:txBody>
          <a:bodyPr>
            <a:noAutofit/>
          </a:bodyPr>
          <a:lstStyle/>
          <a:p>
            <a:pPr marL="342900" lvl="0" indent="-342900">
              <a:spcBef>
                <a:spcPct val="20000"/>
              </a:spcBef>
              <a:buBlip>
                <a:blip r:embed="rId2"/>
              </a:buBlip>
            </a:pPr>
            <a:r>
              <a:rPr lang="en-GB" sz="2400" b="0">
                <a:solidFill>
                  <a:srgbClr val="000000"/>
                </a:solidFill>
              </a:rPr>
              <a:t>Prevention of MH problems: universal &amp; targeted approaches for those living with and in the most challenging circumstances </a:t>
            </a:r>
            <a:r>
              <a:rPr lang="en-GB" b="0">
                <a:solidFill>
                  <a:srgbClr val="000000"/>
                </a:solidFill>
              </a:rPr>
              <a:t/>
            </a:r>
            <a:br>
              <a:rPr lang="en-GB" b="0">
                <a:solidFill>
                  <a:srgbClr val="000000"/>
                </a:solidFill>
              </a:rPr>
            </a:br>
            <a:endParaRPr lang="en-GB" b="0">
              <a:solidFill>
                <a:srgbClr val="000000"/>
              </a:solidFill>
            </a:endParaRPr>
          </a:p>
        </p:txBody>
      </p:sp>
      <p:sp>
        <p:nvSpPr>
          <p:cNvPr id="7" name="Title 1">
            <a:extLst>
              <a:ext uri="{FF2B5EF4-FFF2-40B4-BE49-F238E27FC236}">
                <a16:creationId xmlns:a16="http://schemas.microsoft.com/office/drawing/2014/main" id="{9F1B3013-2112-494D-8B98-A4E2AAF8D087}"/>
              </a:ext>
            </a:extLst>
          </p:cNvPr>
          <p:cNvSpPr txBox="1">
            <a:spLocks/>
          </p:cNvSpPr>
          <p:nvPr/>
        </p:nvSpPr>
        <p:spPr>
          <a:xfrm>
            <a:off x="910280" y="4087471"/>
            <a:ext cx="9505056" cy="792088"/>
          </a:xfrm>
          <a:prstGeom prst="rect">
            <a:avLst/>
          </a:prstGeom>
        </p:spPr>
        <p:txBody>
          <a:bodyPr>
            <a:no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0" cap="none" spc="0" normalizeH="0" baseline="0" noProof="0">
                <a:ln>
                  <a:noFill/>
                </a:ln>
                <a:solidFill>
                  <a:srgbClr val="000000"/>
                </a:solidFill>
                <a:effectLst/>
                <a:uLnTx/>
                <a:uFillTx/>
                <a:latin typeface="Tahoma"/>
                <a:ea typeface="ＭＳ Ｐゴシック"/>
                <a:cs typeface="+mj-cs"/>
              </a:rPr>
              <a:t>Bolder approaches to investment in high quality, person-centred early intervention provision in community/education settings</a:t>
            </a:r>
            <a:br>
              <a:rPr kumimoji="0" lang="en-GB" sz="2400" b="0" i="0" u="none" strike="noStrike" kern="0" cap="none" spc="0" normalizeH="0" baseline="0" noProof="0">
                <a:ln>
                  <a:noFill/>
                </a:ln>
                <a:solidFill>
                  <a:srgbClr val="000000"/>
                </a:solidFill>
                <a:effectLst/>
                <a:uLnTx/>
                <a:uFillTx/>
                <a:latin typeface="Tahoma"/>
                <a:ea typeface="ＭＳ Ｐゴシック"/>
                <a:cs typeface="+mj-cs"/>
              </a:rPr>
            </a:br>
            <a:endParaRPr kumimoji="0" lang="en-GB" sz="2400" b="0" i="0" u="none" strike="noStrike" kern="0" cap="none" spc="0" normalizeH="0" baseline="0" noProof="0">
              <a:ln>
                <a:noFill/>
              </a:ln>
              <a:solidFill>
                <a:srgbClr val="000000"/>
              </a:solidFill>
              <a:effectLst/>
              <a:uLnTx/>
              <a:uFillTx/>
              <a:latin typeface="Tahoma"/>
              <a:ea typeface="ＭＳ Ｐゴシック"/>
              <a:cs typeface="+mj-cs"/>
            </a:endParaRPr>
          </a:p>
        </p:txBody>
      </p:sp>
      <p:sp>
        <p:nvSpPr>
          <p:cNvPr id="8" name="Title 1">
            <a:extLst>
              <a:ext uri="{FF2B5EF4-FFF2-40B4-BE49-F238E27FC236}">
                <a16:creationId xmlns:a16="http://schemas.microsoft.com/office/drawing/2014/main" id="{1AF52499-B2A0-426C-BFAF-1200A82165B4}"/>
              </a:ext>
            </a:extLst>
          </p:cNvPr>
          <p:cNvSpPr txBox="1">
            <a:spLocks/>
          </p:cNvSpPr>
          <p:nvPr/>
        </p:nvSpPr>
        <p:spPr>
          <a:xfrm>
            <a:off x="887760" y="5177990"/>
            <a:ext cx="9505056" cy="792088"/>
          </a:xfrm>
          <a:prstGeom prst="rect">
            <a:avLst/>
          </a:prstGeom>
        </p:spPr>
        <p:txBody>
          <a:bodyPr>
            <a:no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0" cap="none" spc="0" normalizeH="0" baseline="0" noProof="0">
                <a:ln>
                  <a:noFill/>
                </a:ln>
                <a:solidFill>
                  <a:srgbClr val="000000"/>
                </a:solidFill>
                <a:effectLst/>
                <a:uLnTx/>
                <a:uFillTx/>
                <a:latin typeface="Tahoma"/>
                <a:ea typeface="ＭＳ Ｐゴシック"/>
                <a:cs typeface="+mj-cs"/>
              </a:rPr>
              <a:t>Everyone has the skills and confidence to recognise and address the mental health needs of infants, children and young people</a:t>
            </a:r>
            <a:r>
              <a:rPr kumimoji="0" lang="en-GB" sz="2800" b="0" i="0" u="none" strike="noStrike" kern="0" cap="none" spc="0" normalizeH="0" baseline="0" noProof="0">
                <a:ln>
                  <a:noFill/>
                </a:ln>
                <a:solidFill>
                  <a:srgbClr val="000000"/>
                </a:solidFill>
                <a:effectLst/>
                <a:uLnTx/>
                <a:uFillTx/>
                <a:latin typeface="Tahoma"/>
                <a:ea typeface="ＭＳ Ｐゴシック"/>
                <a:cs typeface="+mj-cs"/>
              </a:rPr>
              <a:t/>
            </a:r>
            <a:br>
              <a:rPr kumimoji="0" lang="en-GB" sz="2800" b="0" i="0" u="none" strike="noStrike" kern="0" cap="none" spc="0" normalizeH="0" baseline="0" noProof="0">
                <a:ln>
                  <a:noFill/>
                </a:ln>
                <a:solidFill>
                  <a:srgbClr val="000000"/>
                </a:solidFill>
                <a:effectLst/>
                <a:uLnTx/>
                <a:uFillTx/>
                <a:latin typeface="Tahoma"/>
                <a:ea typeface="ＭＳ Ｐゴシック"/>
                <a:cs typeface="+mj-cs"/>
              </a:rPr>
            </a:br>
            <a:endParaRPr kumimoji="0" lang="en-GB" sz="2800" b="0" i="0" u="none" strike="noStrike" kern="0" cap="none" spc="0" normalizeH="0" baseline="0" noProof="0">
              <a:ln>
                <a:noFill/>
              </a:ln>
              <a:solidFill>
                <a:srgbClr val="000000"/>
              </a:solidFill>
              <a:effectLst/>
              <a:uLnTx/>
              <a:uFillTx/>
              <a:latin typeface="Tahoma"/>
              <a:ea typeface="ＭＳ Ｐゴシック"/>
              <a:cs typeface="+mj-cs"/>
            </a:endParaRPr>
          </a:p>
        </p:txBody>
      </p:sp>
    </p:spTree>
    <p:extLst>
      <p:ext uri="{BB962C8B-B14F-4D97-AF65-F5344CB8AC3E}">
        <p14:creationId xmlns:p14="http://schemas.microsoft.com/office/powerpoint/2010/main" val="1129266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F62C2186-7973-4037-8C23-FA6304A79DE0}"/>
              </a:ext>
            </a:extLst>
          </p:cNvPr>
          <p:cNvSpPr txBox="1">
            <a:spLocks noChangeArrowheads="1"/>
          </p:cNvSpPr>
          <p:nvPr/>
        </p:nvSpPr>
        <p:spPr bwMode="auto">
          <a:xfrm>
            <a:off x="887760" y="1916832"/>
            <a:ext cx="11112896" cy="720080"/>
          </a:xfrm>
          <a:prstGeom prst="rect">
            <a:avLst/>
          </a:prstGeom>
          <a:noFill/>
          <a:ln>
            <a:miter lim="800000"/>
            <a:headEnd/>
            <a:tailEnd/>
          </a:ln>
        </p:spPr>
        <p:txBody>
          <a:bodyPr vert="horz" wrap="square" lIns="91440" tIns="45720" rIns="91440" bIns="45720" numCol="1" anchor="t" anchorCtr="0" compatLnSpc="1">
            <a:prstTxWarp prst="textNoShape">
              <a:avLst/>
            </a:prstTxWarp>
            <a:no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539D31"/>
                </a:solidFill>
                <a:effectLst/>
                <a:uLnTx/>
                <a:uFillTx/>
                <a:latin typeface="Tahoma"/>
                <a:ea typeface="ＭＳ Ｐゴシック"/>
                <a:cs typeface="+mj-cs"/>
              </a:rPr>
              <a:t>Transition: a period of heightened vulnerability and opportunity?</a:t>
            </a:r>
            <a:endParaRPr kumimoji="0" lang="en-GB" sz="3000" b="0" i="0" u="none" strike="noStrike" kern="0" cap="none" spc="0" normalizeH="0" baseline="0" noProof="0">
              <a:ln>
                <a:noFill/>
              </a:ln>
              <a:solidFill>
                <a:srgbClr val="000000"/>
              </a:solidFill>
              <a:effectLst/>
              <a:uLnTx/>
              <a:uFillTx/>
              <a:latin typeface="Tahoma"/>
              <a:ea typeface="ＭＳ Ｐゴシック"/>
              <a:cs typeface="+mj-cs"/>
            </a:endParaRPr>
          </a:p>
        </p:txBody>
      </p:sp>
      <p:sp>
        <p:nvSpPr>
          <p:cNvPr id="7" name="Title 1">
            <a:extLst>
              <a:ext uri="{FF2B5EF4-FFF2-40B4-BE49-F238E27FC236}">
                <a16:creationId xmlns:a16="http://schemas.microsoft.com/office/drawing/2014/main" id="{9F1B3013-2112-494D-8B98-A4E2AAF8D087}"/>
              </a:ext>
            </a:extLst>
          </p:cNvPr>
          <p:cNvSpPr txBox="1">
            <a:spLocks/>
          </p:cNvSpPr>
          <p:nvPr/>
        </p:nvSpPr>
        <p:spPr>
          <a:xfrm>
            <a:off x="914400" y="3032956"/>
            <a:ext cx="9505056" cy="792088"/>
          </a:xfrm>
          <a:prstGeom prst="rect">
            <a:avLst/>
          </a:prstGeom>
        </p:spPr>
        <p:txBody>
          <a:bodyPr>
            <a:no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1200" cap="none" spc="0" normalizeH="0" baseline="0" noProof="0">
                <a:ln>
                  <a:noFill/>
                </a:ln>
                <a:solidFill>
                  <a:srgbClr val="000000"/>
                </a:solidFill>
                <a:effectLst/>
                <a:uLnTx/>
                <a:uFillTx/>
                <a:latin typeface="Tahoma"/>
                <a:ea typeface="ＭＳ Ｐゴシック"/>
                <a:cs typeface="+mj-cs"/>
              </a:rPr>
              <a:t>The transition from children’s to adult services is an issue across the whole of healthcare </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0" cap="none" spc="0" normalizeH="0" baseline="0" noProof="0">
                <a:ln>
                  <a:noFill/>
                </a:ln>
                <a:solidFill>
                  <a:srgbClr val="000000"/>
                </a:solidFill>
                <a:effectLst/>
                <a:uLnTx/>
                <a:uFillTx/>
                <a:latin typeface="Tahoma"/>
                <a:ea typeface="ＭＳ Ｐゴシック"/>
                <a:cs typeface="+mj-cs"/>
              </a:rPr>
              <a:t>It is well established that the brain does not fully mature until about age 25, and so a young person may not be developmentally ready to move to adult mental health services at 18.</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0" cap="none" spc="0" normalizeH="0" baseline="0" noProof="0">
                <a:ln>
                  <a:noFill/>
                </a:ln>
                <a:solidFill>
                  <a:srgbClr val="000000"/>
                </a:solidFill>
                <a:effectLst/>
                <a:uLnTx/>
                <a:uFillTx/>
                <a:latin typeface="Tahoma"/>
                <a:ea typeface="ＭＳ Ｐゴシック"/>
                <a:cs typeface="+mj-cs"/>
              </a:rPr>
              <a:t>Lifelong consequences associated with poorly managed transitions for young people with mental health needs</a:t>
            </a:r>
          </a:p>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0" cap="none" spc="0" normalizeH="0" baseline="0" noProof="0">
                <a:ln>
                  <a:noFill/>
                </a:ln>
                <a:solidFill>
                  <a:srgbClr val="000000"/>
                </a:solidFill>
                <a:effectLst/>
                <a:uLnTx/>
                <a:uFillTx/>
                <a:latin typeface="Tahoma"/>
                <a:ea typeface="ＭＳ Ｐゴシック"/>
                <a:cs typeface="+mj-cs"/>
              </a:rPr>
              <a:t>Half of mental health problems emerge before the age of 14 and around three quarters are established by the age of 24.</a:t>
            </a:r>
            <a:br>
              <a:rPr kumimoji="0" lang="en-GB" sz="2400" b="0" i="0" u="none" strike="noStrike" kern="0" cap="none" spc="0" normalizeH="0" baseline="0" noProof="0">
                <a:ln>
                  <a:noFill/>
                </a:ln>
                <a:solidFill>
                  <a:srgbClr val="000000"/>
                </a:solidFill>
                <a:effectLst/>
                <a:uLnTx/>
                <a:uFillTx/>
                <a:latin typeface="Tahoma"/>
                <a:ea typeface="ＭＳ Ｐゴシック"/>
                <a:cs typeface="+mj-cs"/>
              </a:rPr>
            </a:br>
            <a:endParaRPr kumimoji="0" lang="en-GB" sz="2400" b="0" i="0" u="none" strike="noStrike" kern="0" cap="none" spc="0" normalizeH="0" baseline="0" noProof="0">
              <a:ln>
                <a:noFill/>
              </a:ln>
              <a:solidFill>
                <a:srgbClr val="000000"/>
              </a:solidFill>
              <a:effectLst/>
              <a:uLnTx/>
              <a:uFillTx/>
              <a:latin typeface="Tahoma"/>
              <a:ea typeface="ＭＳ Ｐゴシック"/>
              <a:cs typeface="+mj-cs"/>
            </a:endParaRPr>
          </a:p>
        </p:txBody>
      </p:sp>
      <p:sp>
        <p:nvSpPr>
          <p:cNvPr id="4" name="TextBox 3">
            <a:extLst>
              <a:ext uri="{FF2B5EF4-FFF2-40B4-BE49-F238E27FC236}">
                <a16:creationId xmlns:a16="http://schemas.microsoft.com/office/drawing/2014/main" id="{4EF1E7C6-FB99-4C5A-8A76-F7F76C88F111}"/>
              </a:ext>
            </a:extLst>
          </p:cNvPr>
          <p:cNvSpPr txBox="1"/>
          <p:nvPr/>
        </p:nvSpPr>
        <p:spPr>
          <a:xfrm>
            <a:off x="10175776" y="6182293"/>
            <a:ext cx="2016224"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pitchFamily="84" charset="0"/>
                <a:ea typeface="ヒラギノ角ゴ Pro W3" pitchFamily="84" charset="-128"/>
              </a:rPr>
              <a:t>Source: Blakemore, S-J. (2013) https://www.edge.org/response-detail/23798</a:t>
            </a:r>
          </a:p>
        </p:txBody>
      </p:sp>
    </p:spTree>
    <p:extLst>
      <p:ext uri="{BB962C8B-B14F-4D97-AF65-F5344CB8AC3E}">
        <p14:creationId xmlns:p14="http://schemas.microsoft.com/office/powerpoint/2010/main" val="807086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F62C2186-7973-4037-8C23-FA6304A79DE0}"/>
              </a:ext>
            </a:extLst>
          </p:cNvPr>
          <p:cNvSpPr txBox="1">
            <a:spLocks noChangeArrowheads="1"/>
          </p:cNvSpPr>
          <p:nvPr/>
        </p:nvSpPr>
        <p:spPr bwMode="auto">
          <a:xfrm>
            <a:off x="887760" y="2348880"/>
            <a:ext cx="10704512" cy="720080"/>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539D31"/>
                </a:solidFill>
                <a:effectLst/>
                <a:uLnTx/>
                <a:uFillTx/>
                <a:latin typeface="Tahoma"/>
                <a:ea typeface="ＭＳ Ｐゴシック"/>
                <a:cs typeface="+mj-cs"/>
              </a:rPr>
              <a:t>Transition based on need not age </a:t>
            </a:r>
            <a:endParaRPr kumimoji="0" lang="en-GB" sz="2600" b="0" i="0" u="none" strike="noStrike" kern="0" cap="none" spc="0" normalizeH="0" baseline="0" noProof="0">
              <a:ln>
                <a:noFill/>
              </a:ln>
              <a:solidFill>
                <a:srgbClr val="000000"/>
              </a:solidFill>
              <a:effectLst/>
              <a:uLnTx/>
              <a:uFillTx/>
              <a:latin typeface="Tahoma"/>
              <a:ea typeface="ＭＳ Ｐゴシック"/>
              <a:cs typeface="+mj-cs"/>
            </a:endParaRPr>
          </a:p>
        </p:txBody>
      </p:sp>
      <p:sp>
        <p:nvSpPr>
          <p:cNvPr id="5" name="Title 1">
            <a:extLst>
              <a:ext uri="{FF2B5EF4-FFF2-40B4-BE49-F238E27FC236}">
                <a16:creationId xmlns:a16="http://schemas.microsoft.com/office/drawing/2014/main" id="{3633DD8B-CDF3-40E4-80E7-DDC8BF2D448F}"/>
              </a:ext>
            </a:extLst>
          </p:cNvPr>
          <p:cNvSpPr>
            <a:spLocks noGrp="1"/>
          </p:cNvSpPr>
          <p:nvPr>
            <p:ph type="title"/>
          </p:nvPr>
        </p:nvSpPr>
        <p:spPr>
          <a:xfrm>
            <a:off x="910280" y="2996953"/>
            <a:ext cx="9505056" cy="792088"/>
          </a:xfrm>
        </p:spPr>
        <p:txBody>
          <a:bodyPr>
            <a:noAutofit/>
          </a:bodyPr>
          <a:lstStyle/>
          <a:p>
            <a:pPr marL="342900" lvl="0" indent="-342900">
              <a:spcBef>
                <a:spcPct val="20000"/>
              </a:spcBef>
              <a:buBlip>
                <a:blip r:embed="rId2"/>
              </a:buBlip>
            </a:pPr>
            <a:r>
              <a:rPr lang="en-GB" sz="2400" b="0">
                <a:solidFill>
                  <a:srgbClr val="000000"/>
                </a:solidFill>
              </a:rPr>
              <a:t>National CAMHS Review (2008) concluded “…chronological age is not the best determinant for appropriate service provision.” </a:t>
            </a:r>
            <a:br>
              <a:rPr lang="en-GB" sz="2400" b="0">
                <a:solidFill>
                  <a:srgbClr val="000000"/>
                </a:solidFill>
              </a:rPr>
            </a:br>
            <a:r>
              <a:rPr lang="en-GB" b="0">
                <a:solidFill>
                  <a:srgbClr val="000000"/>
                </a:solidFill>
              </a:rPr>
              <a:t/>
            </a:r>
            <a:br>
              <a:rPr lang="en-GB" b="0">
                <a:solidFill>
                  <a:srgbClr val="000000"/>
                </a:solidFill>
              </a:rPr>
            </a:br>
            <a:endParaRPr lang="en-GB" b="0">
              <a:solidFill>
                <a:srgbClr val="000000"/>
              </a:solidFill>
            </a:endParaRPr>
          </a:p>
        </p:txBody>
      </p:sp>
      <p:sp>
        <p:nvSpPr>
          <p:cNvPr id="8" name="Title 1">
            <a:extLst>
              <a:ext uri="{FF2B5EF4-FFF2-40B4-BE49-F238E27FC236}">
                <a16:creationId xmlns:a16="http://schemas.microsoft.com/office/drawing/2014/main" id="{1AF52499-B2A0-426C-BFAF-1200A82165B4}"/>
              </a:ext>
            </a:extLst>
          </p:cNvPr>
          <p:cNvSpPr txBox="1">
            <a:spLocks/>
          </p:cNvSpPr>
          <p:nvPr/>
        </p:nvSpPr>
        <p:spPr>
          <a:xfrm>
            <a:off x="893936" y="4041070"/>
            <a:ext cx="9505056" cy="792088"/>
          </a:xfrm>
          <a:prstGeom prst="rect">
            <a:avLst/>
          </a:prstGeom>
        </p:spPr>
        <p:txBody>
          <a:bodyPr>
            <a:noAutofit/>
          </a:bodyPr>
          <a:lst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2pPr>
            <a:lvl3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3pPr>
            <a:lvl4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4pPr>
            <a:lvl5pPr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5pPr>
            <a:lvl6pPr marL="4572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6pPr>
            <a:lvl7pPr marL="9144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7pPr>
            <a:lvl8pPr marL="13716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8pPr>
            <a:lvl9pPr marL="1828800" algn="l" rtl="0" eaLnBrk="1" fontAlgn="base" hangingPunct="1">
              <a:spcBef>
                <a:spcPct val="0"/>
              </a:spcBef>
              <a:spcAft>
                <a:spcPct val="0"/>
              </a:spcAft>
              <a:defRPr sz="2800" b="1">
                <a:solidFill>
                  <a:schemeClr val="tx2"/>
                </a:solidFill>
                <a:latin typeface="Tahoma" pitchFamily="34" charset="0"/>
                <a:ea typeface="ＭＳ Ｐゴシック" pitchFamily="16" charset="-128"/>
              </a:defRPr>
            </a:lvl9pPr>
          </a:lstStyle>
          <a:p>
            <a:pPr marL="342900" marR="0" lvl="0" indent="-342900" algn="l" defTabSz="914400" rtl="0" eaLnBrk="1" fontAlgn="base" latinLnBrk="0" hangingPunct="1">
              <a:lnSpc>
                <a:spcPct val="100000"/>
              </a:lnSpc>
              <a:spcBef>
                <a:spcPct val="20000"/>
              </a:spcBef>
              <a:spcAft>
                <a:spcPct val="0"/>
              </a:spcAft>
              <a:buClrTx/>
              <a:buSzTx/>
              <a:buFontTx/>
              <a:buBlip>
                <a:blip r:embed="rId2"/>
              </a:buBlip>
              <a:tabLst/>
              <a:defRPr/>
            </a:pPr>
            <a:r>
              <a:rPr kumimoji="0" lang="en-GB" sz="2400" b="0" i="0" u="none" strike="noStrike" kern="0" cap="none" spc="0" normalizeH="0" baseline="0" noProof="0">
                <a:ln>
                  <a:noFill/>
                </a:ln>
                <a:solidFill>
                  <a:srgbClr val="000000"/>
                </a:solidFill>
                <a:effectLst/>
                <a:uLnTx/>
                <a:uFillTx/>
                <a:latin typeface="Tahoma"/>
                <a:ea typeface="ＭＳ Ｐゴシック"/>
                <a:cs typeface="+mj-cs"/>
              </a:rPr>
              <a:t>Future in Mind (2015) reaffirmed “…transitions from children’s services based on the needs of the young person, rather than a particular age.” </a:t>
            </a:r>
          </a:p>
        </p:txBody>
      </p:sp>
    </p:spTree>
    <p:extLst>
      <p:ext uri="{BB962C8B-B14F-4D97-AF65-F5344CB8AC3E}">
        <p14:creationId xmlns:p14="http://schemas.microsoft.com/office/powerpoint/2010/main" val="3557091878"/>
      </p:ext>
    </p:extLst>
  </p:cSld>
  <p:clrMapOvr>
    <a:masterClrMapping/>
  </p:clrMapOvr>
</p:sld>
</file>

<file path=ppt/theme/theme1.xml><?xml version="1.0" encoding="utf-8"?>
<a:theme xmlns:a="http://schemas.openxmlformats.org/drawingml/2006/main" name="Blank">
  <a:themeElements>
    <a:clrScheme name="">
      <a:dk1>
        <a:srgbClr val="000000"/>
      </a:dk1>
      <a:lt1>
        <a:srgbClr val="FFFFFF"/>
      </a:lt1>
      <a:dk2>
        <a:srgbClr val="539D31"/>
      </a:dk2>
      <a:lt2>
        <a:srgbClr val="808080"/>
      </a:lt2>
      <a:accent1>
        <a:srgbClr val="DEECD4"/>
      </a:accent1>
      <a:accent2>
        <a:srgbClr val="333399"/>
      </a:accent2>
      <a:accent3>
        <a:srgbClr val="FFFFFF"/>
      </a:accent3>
      <a:accent4>
        <a:srgbClr val="000000"/>
      </a:accent4>
      <a:accent5>
        <a:srgbClr val="ECF4E6"/>
      </a:accent5>
      <a:accent6>
        <a:srgbClr val="2D2D8A"/>
      </a:accent6>
      <a:hlink>
        <a:srgbClr val="53AF31"/>
      </a:hlink>
      <a:folHlink>
        <a:srgbClr val="53AF31"/>
      </a:folHlink>
    </a:clrScheme>
    <a:fontScheme name="Blank Presentation">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GB" sz="2400" b="0" i="0" u="none" strike="noStrike" cap="none" normalizeH="0" baseline="0" smtClean="0">
            <a:ln>
              <a:noFill/>
            </a:ln>
            <a:solidFill>
              <a:schemeClr val="bg1"/>
            </a:solidFill>
            <a:effectLst/>
            <a:latin typeface="Tahoma" pitchFamily="34" charset="0"/>
            <a:ea typeface="ＭＳ Ｐゴシック" pitchFamily="16"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GB" sz="2400" b="0" i="0" u="none" strike="noStrike" cap="none" normalizeH="0" baseline="0" smtClean="0">
            <a:ln>
              <a:noFill/>
            </a:ln>
            <a:solidFill>
              <a:schemeClr val="bg1"/>
            </a:solidFill>
            <a:effectLst/>
            <a:latin typeface="Tahoma" pitchFamily="34"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D9499E21-13BB-474F-9F27-FD9181C464CD}" vid="{21B90EDE-BD3E-4017-B015-47D75A693F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EA543289C0995459B212EDDC32802D8" ma:contentTypeVersion="6" ma:contentTypeDescription="Create a new document." ma:contentTypeScope="" ma:versionID="b4679ebc3a2e8090144677c8bdece3e1">
  <xsd:schema xmlns:xsd="http://www.w3.org/2001/XMLSchema" xmlns:xs="http://www.w3.org/2001/XMLSchema" xmlns:p="http://schemas.microsoft.com/office/2006/metadata/properties" xmlns:ns2="4026c0eb-4e5a-474e-8e5f-decf78764534" targetNamespace="http://schemas.microsoft.com/office/2006/metadata/properties" ma:root="true" ma:fieldsID="799076f97771287831af9c8401868580" ns2:_="">
    <xsd:import namespace="4026c0eb-4e5a-474e-8e5f-decf7876453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26c0eb-4e5a-474e-8e5f-decf787645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89B5BE-697D-47E8-BC1E-BA8230804BD4}">
  <ds:schemaRefs>
    <ds:schemaRef ds:uri="http://schemas.microsoft.com/sharepoint/v3/contenttype/forms"/>
  </ds:schemaRefs>
</ds:datastoreItem>
</file>

<file path=customXml/itemProps2.xml><?xml version="1.0" encoding="utf-8"?>
<ds:datastoreItem xmlns:ds="http://schemas.openxmlformats.org/officeDocument/2006/customXml" ds:itemID="{96B9BBFB-F6F4-457C-8857-77A06A732A2C}">
  <ds:schemaRefs>
    <ds:schemaRef ds:uri="http://schemas.openxmlformats.org/package/2006/metadata/core-properties"/>
    <ds:schemaRef ds:uri="4026c0eb-4e5a-474e-8e5f-decf78764534"/>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www.w3.org/XML/1998/namespace"/>
    <ds:schemaRef ds:uri="http://purl.org/dc/dcmitype/"/>
  </ds:schemaRefs>
</ds:datastoreItem>
</file>

<file path=customXml/itemProps3.xml><?xml version="1.0" encoding="utf-8"?>
<ds:datastoreItem xmlns:ds="http://schemas.openxmlformats.org/officeDocument/2006/customXml" ds:itemID="{E8DB1365-0D8A-4115-B920-609F220ED7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26c0eb-4e5a-474e-8e5f-decf787645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Template>
  <TotalTime>1</TotalTime>
  <Words>735</Words>
  <Application>Microsoft Office PowerPoint</Application>
  <PresentationFormat>Widescreen</PresentationFormat>
  <Paragraphs>82</Paragraphs>
  <Slides>18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ＭＳ Ｐゴシック</vt:lpstr>
      <vt:lpstr>Arial</vt:lpstr>
      <vt:lpstr>Calibri</vt:lpstr>
      <vt:lpstr>Tahoma</vt:lpstr>
      <vt:lpstr>ヒラギノ角ゴ Pro W3</vt:lpstr>
      <vt:lpstr>Blank</vt:lpstr>
      <vt:lpstr>“Making Transitions Work”</vt:lpstr>
      <vt:lpstr>PowerPoint Presentation</vt:lpstr>
      <vt:lpstr>PowerPoint Presentation</vt:lpstr>
      <vt:lpstr>PowerPoint Presentation</vt:lpstr>
      <vt:lpstr>PowerPoint Presentation</vt:lpstr>
      <vt:lpstr>Listen to, and learn from members, supporters, children, young people and families </vt:lpstr>
      <vt:lpstr>Prevention of MH problems: universal &amp; targeted approaches for those living with and in the most challenging circumstances  </vt:lpstr>
      <vt:lpstr>PowerPoint Presentation</vt:lpstr>
      <vt:lpstr>National CAMHS Review (2008) concluded “…chronological age is not the best determinant for appropriate service provision.”   </vt:lpstr>
      <vt:lpstr>There are also well established and pioneering voluntary sector services that are aimed at 16-25 year olds.  Youth, Information, Advice and Counselling Services (YIACS) for instance, are available across the country and provide easy, community based access to a range of support under one roof.    Future in Mind recommends that these one-stop-shops be a key part of the universal local offer and build on the existing network of YIACS.    </vt:lpstr>
      <vt:lpstr>We have been are calling for: Invest in support for young people aged 16-25, who require support in the transition to adult mental health services, and into adulthood generally.  Greater coordination, is also needed between mental health service providers and key agencies such as education, social care and substance misuse services.   Evaluating and evidencing what works, There are a few service models which have been set up to address issues surrounding transitions.  These services need to be evaluated to ensure that they are effective for all children and young people.     </vt:lpstr>
      <vt:lpstr>Mental health spectrum</vt:lpstr>
      <vt:lpstr>For every 1,000 children…</vt:lpstr>
      <vt:lpstr>PowerPoint Presentation</vt:lpstr>
      <vt:lpstr>School is a place of reliable, informal and personalised support </vt:lpstr>
      <vt:lpstr>PowerPoint Presentation</vt:lpstr>
      <vt:lpstr>Continuity of MH care is important </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Milestone</dc:title>
  <dc:creator>Banks, Nicole</dc:creator>
  <cp:lastModifiedBy>Smith, Alexandra</cp:lastModifiedBy>
  <cp:revision>2</cp:revision>
  <dcterms:created xsi:type="dcterms:W3CDTF">2019-04-24T14:37:42Z</dcterms:created>
  <dcterms:modified xsi:type="dcterms:W3CDTF">2019-07-31T10:31:57Z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0x0101004EA543289C0995459B212EDDC32802D8</vt:lpwstr>
  </property>
</Properties>
</file>