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7" r:id="rId24"/>
    <p:sldId id="279" r:id="rId25"/>
    <p:sldId id="280" r:id="rId26"/>
    <p:sldId id="281" r:id="rId27"/>
    <p:sldId id="283" r:id="rId28"/>
    <p:sldId id="284" r:id="rId29"/>
    <p:sldId id="285" r:id="rId30"/>
    <p:sldId id="286" r:id="rId31"/>
    <p:sldId id="28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DB10D-9859-7A4C-80B0-33A26B979EC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B9580-F1CB-604A-B633-B5ACF5C88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11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 : Ray M article BMJ May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C9798-28C6-C748-A648-038D445A4F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49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C9798-28C6-C748-A648-038D445A4F33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“Progress” comes hand in hand with problems</a:t>
            </a:r>
          </a:p>
          <a:p>
            <a:r>
              <a:rPr lang="en-US" dirty="0" smtClean="0"/>
              <a:t>Comments about guideline panel research</a:t>
            </a:r>
          </a:p>
          <a:p>
            <a:r>
              <a:rPr lang="en-US" dirty="0" smtClean="0"/>
              <a:t>Cultural =  politicians, patients, doctors,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C9798-28C6-C748-A648-038D445A4F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84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we all know this</a:t>
            </a:r>
          </a:p>
          <a:p>
            <a:r>
              <a:rPr lang="en-US" dirty="0" smtClean="0"/>
              <a:t>PO not </a:t>
            </a:r>
            <a:r>
              <a:rPr lang="en-US" dirty="0" err="1" smtClean="0"/>
              <a:t>theraputic</a:t>
            </a:r>
            <a:r>
              <a:rPr lang="en-US" dirty="0" smtClean="0"/>
              <a:t> nihilism – we need to separate the useful from the not</a:t>
            </a:r>
          </a:p>
          <a:p>
            <a:r>
              <a:rPr lang="en-US" dirty="0" smtClean="0"/>
              <a:t>Let’s get going..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C9798-28C6-C748-A648-038D445A4F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60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Histology – poor definition between indolent dysplasia and </a:t>
            </a:r>
            <a:r>
              <a:rPr lang="en-US" dirty="0" err="1" smtClean="0"/>
              <a:t>mailignancy</a:t>
            </a:r>
            <a:endParaRPr lang="en-US" dirty="0" smtClean="0"/>
          </a:p>
          <a:p>
            <a:r>
              <a:rPr lang="en-US" dirty="0" smtClean="0"/>
              <a:t>UK radiologists- don’t report on thyroid in head/neck scans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C9798-28C6-C748-A648-038D445A4F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80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1.3 million: diagnoses, anxiety,</a:t>
            </a:r>
            <a:r>
              <a:rPr lang="en-US" baseline="0" dirty="0" smtClean="0"/>
              <a:t> surgery, DXT…..</a:t>
            </a:r>
            <a:endParaRPr lang="en-US" dirty="0" smtClean="0"/>
          </a:p>
          <a:p>
            <a:r>
              <a:rPr lang="en-US" dirty="0" smtClean="0"/>
              <a:t>Of the 1.3 mill,   about 1/3</a:t>
            </a:r>
            <a:r>
              <a:rPr lang="en-US" baseline="0" dirty="0" smtClean="0"/>
              <a:t> DCIS,  2/3 Local invasive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C9798-28C6-C748-A648-038D445A4F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02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was this criteria accepted? Retinopathy only ? Long term outcomes?</a:t>
            </a:r>
          </a:p>
          <a:p>
            <a:r>
              <a:rPr lang="en-US" dirty="0" smtClean="0"/>
              <a:t>Screening for diabetes = no benefit, so……</a:t>
            </a:r>
          </a:p>
          <a:p>
            <a:r>
              <a:rPr lang="en-US" dirty="0" smtClean="0"/>
              <a:t>Head of panel was paid consultant to Aventis, BMS, </a:t>
            </a:r>
            <a:r>
              <a:rPr lang="en-US" dirty="0" err="1" smtClean="0"/>
              <a:t>EliLily</a:t>
            </a:r>
            <a:r>
              <a:rPr lang="en-US" dirty="0" smtClean="0"/>
              <a:t>, GSK, Novartis, </a:t>
            </a:r>
            <a:r>
              <a:rPr lang="en-US" dirty="0" err="1" smtClean="0"/>
              <a:t>Merk</a:t>
            </a:r>
            <a:r>
              <a:rPr lang="en-US" dirty="0" smtClean="0"/>
              <a:t>, Pfizer (all make DM drugs)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C9798-28C6-C748-A648-038D445A4F3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59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 of 9 panel members paid consultants to drug companies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C9798-28C6-C748-A648-038D445A4F3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49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55122-831B-5A46-A45C-F3EE70AD309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99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Lots of radiology, surgical, less on treatments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98E30-5665-D84C-B098-03E13D58008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70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22948EC-E657-4F49-B001-832905C374F3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E187156-E995-F240-85B3-B13F20E973D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uliantreadwell@nhs.net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ce.org.uk/Guidance/CG182/chapter/recommendations#terms-used-in-this-guideline" TargetMode="Externa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ystudies.org/studies.php#studies/9a9820eb-315c-441a-b3c2-ca686e4c08ad/pap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videntlycochrane.wordpress.co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preventingoverdiagnosis.net/?page_id=533" TargetMode="External"/><Relationship Id="rId5" Type="http://schemas.openxmlformats.org/officeDocument/2006/relationships/hyperlink" Target="http://www.preventingoverdiagnosis.net" TargetMode="External"/><Relationship Id="rId4" Type="http://schemas.openxmlformats.org/officeDocument/2006/relationships/hyperlink" Target="http://www.uspreventiveservicestaskforce.org/adultrec.htm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.uk/H.-Gilbert-Welch/e/B001IXS9L0/ref=ntt_athr_dp_pel_1" TargetMode="External"/><Relationship Id="rId2" Type="http://schemas.openxmlformats.org/officeDocument/2006/relationships/hyperlink" Target="http://www.amazon.co.uk/Margaret-McCartney/e/B005SKXCU2/ref=ntt_athr_dp_pel_1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amazon.co.uk/Bad-Pharma-How-Medicine-Broken-ebook/dp/B008PCVGKI/ref=sr_1_1?s=books&amp;ie=UTF8&amp;qid=1471536821&amp;sr=1-1&amp;keywords=bad+pharma+ben+goldacre" TargetMode="External"/><Relationship Id="rId5" Type="http://schemas.openxmlformats.org/officeDocument/2006/relationships/hyperlink" Target="http://www.amazon.co.uk/s/ref=ntt_athr_dp_sr_3?_encoding=UTF8&amp;field-author=Steve%20Woloshin&amp;search-alias=books-uk&amp;sort=relevancerank" TargetMode="External"/><Relationship Id="rId4" Type="http://schemas.openxmlformats.org/officeDocument/2006/relationships/hyperlink" Target="http://www.amazon.co.uk/s/ref=ntt_athr_dp_sr_2?_encoding=UTF8&amp;field-author=Lisa%20Schwartz&amp;search-alias=books-uk&amp;sort=relevancerank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XCv0CTNRa3I" TargetMode="External"/><Relationship Id="rId3" Type="http://schemas.openxmlformats.org/officeDocument/2006/relationships/hyperlink" Target="http://www.youtube.com/watch?feature=youtu.be&amp;v=QUW0Q8tXVUc&amp;desktop_uri=/watch?v=QUW0Q8tXVUc&amp;feature=youtu.be&amp;nomobile=1&amp;utm_source=hootsuite&amp;utm_campaign=hootsuite" TargetMode="External"/><Relationship Id="rId7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bmj.com/content/332/7544/745.2?variant=extract" TargetMode="External"/><Relationship Id="rId5" Type="http://schemas.openxmlformats.org/officeDocument/2006/relationships/image" Target="../media/image38.png"/><Relationship Id="rId4" Type="http://schemas.openxmlformats.org/officeDocument/2006/relationships/hyperlink" Target="http://www.youtube.com/watch?v=RoppJOtRLe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hyperlink" Target="http://www.bmj.com/content/344/bmj.e3502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tiongrid.org" TargetMode="External"/><Relationship Id="rId2" Type="http://schemas.openxmlformats.org/officeDocument/2006/relationships/hyperlink" Target="http://sdm.rightcare.nhs.uk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www.nice.org.uk/guidance/cg181/resources/cg181-lipid-modification-update-patient-decision-aid2" TargetMode="External"/><Relationship Id="rId4" Type="http://schemas.openxmlformats.org/officeDocument/2006/relationships/hyperlink" Target="http://shareddecisions.mayoclinic.org/decision-aid-information/decision-aids-for-chronic-disease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bjgp.org/content/66/644/116.long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mj.com/content/344/bmj.e350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mj.com/content/344/bmj.e350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58833" y="5080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7859.cover_0_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910" y="2220939"/>
            <a:ext cx="2811046" cy="3748061"/>
          </a:xfrm>
          <a:prstGeom prst="rect">
            <a:avLst/>
          </a:prstGeom>
          <a:ln w="28575" cmpd="sng"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-57809" y="1649275"/>
            <a:ext cx="6158582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 smtClean="0">
              <a:solidFill>
                <a:schemeClr val="accent1"/>
              </a:solidFill>
            </a:endParaRPr>
          </a:p>
          <a:p>
            <a:r>
              <a:rPr lang="en-US" sz="2000" u="sng" dirty="0" smtClean="0">
                <a:solidFill>
                  <a:schemeClr val="accent1"/>
                </a:solidFill>
              </a:rPr>
              <a:t>Declarations of Interest</a:t>
            </a:r>
          </a:p>
          <a:p>
            <a:endParaRPr lang="en-US" sz="2000" dirty="0" smtClean="0"/>
          </a:p>
          <a:p>
            <a:r>
              <a:rPr lang="en-US" sz="2000" dirty="0" smtClean="0"/>
              <a:t>Salaried GP, </a:t>
            </a:r>
            <a:r>
              <a:rPr lang="en-US" sz="2000" dirty="0" err="1" smtClean="0"/>
              <a:t>Hindon</a:t>
            </a:r>
            <a:r>
              <a:rPr lang="en-US" sz="2000" dirty="0" smtClean="0"/>
              <a:t> Surgery, Wiltshire.</a:t>
            </a:r>
          </a:p>
          <a:p>
            <a:endParaRPr lang="en-US" sz="2000" dirty="0" smtClean="0"/>
          </a:p>
          <a:p>
            <a:r>
              <a:rPr lang="en-US" sz="2000" dirty="0" smtClean="0"/>
              <a:t>NIHR In-Practice fellow. </a:t>
            </a:r>
            <a:r>
              <a:rPr lang="en-US" sz="2000" dirty="0" err="1" smtClean="0"/>
              <a:t>Dept</a:t>
            </a:r>
            <a:r>
              <a:rPr lang="en-US" sz="2000" dirty="0" smtClean="0"/>
              <a:t> </a:t>
            </a:r>
            <a:r>
              <a:rPr lang="en-US" sz="2000" dirty="0" err="1" smtClean="0"/>
              <a:t>PrimHCSci</a:t>
            </a:r>
            <a:r>
              <a:rPr lang="en-US" sz="2000" dirty="0" smtClean="0"/>
              <a:t>, Oxford.</a:t>
            </a:r>
          </a:p>
          <a:p>
            <a:endParaRPr lang="en-US" sz="2000" dirty="0"/>
          </a:p>
          <a:p>
            <a:r>
              <a:rPr lang="en-US" sz="2000" dirty="0" smtClean="0"/>
              <a:t>Vice-Chair RCGP Standing Group on </a:t>
            </a:r>
            <a:r>
              <a:rPr lang="en-US" sz="2000" dirty="0" err="1" smtClean="0"/>
              <a:t>Overdiagnosis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Occasional GP Education work on </a:t>
            </a:r>
            <a:r>
              <a:rPr lang="en-US" sz="2000" dirty="0" err="1" smtClean="0"/>
              <a:t>Overdiagnosis</a:t>
            </a:r>
            <a:endParaRPr lang="en-US" sz="2000" dirty="0"/>
          </a:p>
          <a:p>
            <a:r>
              <a:rPr lang="en-US" sz="2000" dirty="0" smtClean="0"/>
              <a:t>GP Appraiser.</a:t>
            </a:r>
          </a:p>
          <a:p>
            <a:r>
              <a:rPr lang="en-US" sz="2000" dirty="0" smtClean="0"/>
              <a:t>Choosing Wisely UK Steering Committee</a:t>
            </a:r>
            <a:endParaRPr lang="en-US" sz="2000" dirty="0"/>
          </a:p>
          <a:p>
            <a:r>
              <a:rPr lang="en-US" sz="2000" dirty="0" smtClean="0"/>
              <a:t>Editorial Board </a:t>
            </a:r>
            <a:r>
              <a:rPr lang="en-US" sz="2000" dirty="0" err="1" smtClean="0"/>
              <a:t>Member,Drugs</a:t>
            </a:r>
            <a:r>
              <a:rPr lang="en-US" sz="2000" dirty="0" smtClean="0"/>
              <a:t> &amp; Therapeutics Bulletin.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dirty="0" smtClean="0">
                <a:hlinkClick r:id="rId3"/>
              </a:rPr>
              <a:t>juliantreadwell@nhs.net</a:t>
            </a:r>
            <a:r>
              <a:rPr lang="en-US" dirty="0" smtClean="0"/>
              <a:t>                  </a:t>
            </a:r>
            <a:r>
              <a:rPr lang="en-US" dirty="0" err="1" smtClean="0"/>
              <a:t>www.whopaysthisdoctor.org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84163" y="451692"/>
            <a:ext cx="8574087" cy="967840"/>
          </a:xfrm>
        </p:spPr>
        <p:txBody>
          <a:bodyPr/>
          <a:lstStyle/>
          <a:p>
            <a:pPr algn="ctr"/>
            <a:r>
              <a:rPr lang="en-US" dirty="0" smtClean="0"/>
              <a:t>GPs and “Too Much Medicine”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21826" y="1203929"/>
            <a:ext cx="7456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Dr. Julian Treadwell           RCGP Midland Faculty Symposium 18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May 2017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15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17 at 15.46.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52" y="1681788"/>
            <a:ext cx="8066021" cy="49952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72384" y="3693241"/>
            <a:ext cx="33706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1.3 million women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64703" y="832927"/>
            <a:ext cx="4956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Early vs. Late Stage Breast Cancer USA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554078" y="887764"/>
            <a:ext cx="2322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Bleyer+Welch</a:t>
            </a:r>
            <a:r>
              <a:rPr lang="en-US" sz="1600" dirty="0" smtClean="0"/>
              <a:t> NEJM 2012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444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614"/>
    </mc:Choice>
    <mc:Fallback xmlns="">
      <p:transition xmlns:p14="http://schemas.microsoft.com/office/powerpoint/2010/main" spd="slow" advTm="796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betes graph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923" y="1426871"/>
            <a:ext cx="6644361" cy="53154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0235" y="740449"/>
            <a:ext cx="7536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dobe Hebrew"/>
                <a:cs typeface="Adobe Hebrew"/>
              </a:rPr>
              <a:t>Reducing diabetes diagnostic threshold from 7.8 – 7.0mmol/L  (USA)</a:t>
            </a:r>
            <a:endParaRPr lang="en-US" sz="2000" dirty="0">
              <a:latin typeface="Adobe Hebrew"/>
              <a:cs typeface="Adobe Hebre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1993" y="2163827"/>
            <a:ext cx="1967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dobe Hebrew"/>
                <a:cs typeface="Adobe Hebrew"/>
              </a:rPr>
              <a:t>1.7m</a:t>
            </a:r>
            <a:endParaRPr lang="en-US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dobe Hebrew"/>
              <a:cs typeface="Adobe Hebrew"/>
            </a:endParaRPr>
          </a:p>
        </p:txBody>
      </p:sp>
    </p:spTree>
    <p:extLst>
      <p:ext uri="{BB962C8B-B14F-4D97-AF65-F5344CB8AC3E}">
        <p14:creationId xmlns:p14="http://schemas.microsoft.com/office/powerpoint/2010/main" val="388625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ol graph HG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8" y="721276"/>
            <a:ext cx="5224123" cy="61367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1630" y="1223033"/>
            <a:ext cx="314978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dobe Hebrew"/>
                <a:cs typeface="Adobe Hebrew"/>
              </a:rPr>
              <a:t>Reducing TC threshold</a:t>
            </a:r>
          </a:p>
          <a:p>
            <a:pPr algn="ctr"/>
            <a:endParaRPr lang="en-US" sz="2400" dirty="0">
              <a:latin typeface="Adobe Hebrew"/>
              <a:cs typeface="Adobe Hebrew"/>
            </a:endParaRPr>
          </a:p>
          <a:p>
            <a:pPr algn="ctr"/>
            <a:r>
              <a:rPr lang="en-US" sz="2400" dirty="0" smtClean="0">
                <a:latin typeface="Adobe Hebrew"/>
                <a:cs typeface="Adobe Hebrew"/>
              </a:rPr>
              <a:t>6.2 – 5.18 </a:t>
            </a:r>
            <a:r>
              <a:rPr lang="en-US" sz="2400" dirty="0" err="1" smtClean="0">
                <a:latin typeface="Adobe Hebrew"/>
                <a:cs typeface="Adobe Hebrew"/>
              </a:rPr>
              <a:t>mmol</a:t>
            </a:r>
            <a:r>
              <a:rPr lang="en-US" sz="2400" dirty="0" smtClean="0">
                <a:latin typeface="Adobe Hebrew"/>
                <a:cs typeface="Adobe Hebrew"/>
              </a:rPr>
              <a:t>/L</a:t>
            </a:r>
            <a:endParaRPr lang="en-US" sz="2400" dirty="0">
              <a:latin typeface="Adobe Hebrew"/>
              <a:cs typeface="Adobe Hebrew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77001" y="2831988"/>
            <a:ext cx="2235996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6000" b="1" dirty="0" smtClean="0">
                <a:ln/>
                <a:solidFill>
                  <a:schemeClr val="accent3"/>
                </a:solidFill>
                <a:latin typeface="Adobe Hebrew"/>
                <a:cs typeface="Adobe Hebrew"/>
              </a:rPr>
              <a:t>42.6m</a:t>
            </a:r>
            <a:endParaRPr lang="en-US" sz="6000" b="1" dirty="0">
              <a:ln/>
              <a:solidFill>
                <a:schemeClr val="accent3"/>
              </a:solidFill>
              <a:latin typeface="Adobe Hebrew"/>
              <a:cs typeface="Adobe Hebr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7001" y="4049782"/>
            <a:ext cx="2058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dobe Hebrew"/>
                <a:cs typeface="Adobe Hebrew"/>
              </a:rPr>
              <a:t>New “patients”</a:t>
            </a:r>
            <a:endParaRPr lang="en-US" sz="2400" dirty="0">
              <a:latin typeface="Adobe Hebrew"/>
              <a:cs typeface="Adobe Hebrew"/>
            </a:endParaRPr>
          </a:p>
        </p:txBody>
      </p:sp>
    </p:spTree>
    <p:extLst>
      <p:ext uri="{BB962C8B-B14F-4D97-AF65-F5344CB8AC3E}">
        <p14:creationId xmlns:p14="http://schemas.microsoft.com/office/powerpoint/2010/main" val="83719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02700" y="574862"/>
            <a:ext cx="8229600" cy="7286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dobe Hebrew"/>
                <a:cs typeface="Adobe Hebrew"/>
              </a:rPr>
              <a:t>All cause mortality </a:t>
            </a:r>
            <a:r>
              <a:rPr lang="en-US" sz="2400" dirty="0" err="1" smtClean="0">
                <a:latin typeface="Adobe Hebrew"/>
                <a:cs typeface="Adobe Hebrew"/>
              </a:rPr>
              <a:t>vs</a:t>
            </a:r>
            <a:r>
              <a:rPr lang="en-US" sz="2400" dirty="0" smtClean="0">
                <a:latin typeface="Adobe Hebrew"/>
                <a:cs typeface="Adobe Hebrew"/>
              </a:rPr>
              <a:t> </a:t>
            </a:r>
            <a:r>
              <a:rPr lang="en-US" sz="2400" dirty="0" err="1" smtClean="0">
                <a:latin typeface="Adobe Hebrew"/>
                <a:cs typeface="Adobe Hebrew"/>
              </a:rPr>
              <a:t>eGFR</a:t>
            </a:r>
            <a:r>
              <a:rPr lang="en-US" sz="2400" dirty="0" smtClean="0">
                <a:latin typeface="Adobe Hebrew"/>
                <a:cs typeface="Adobe Hebrew"/>
              </a:rPr>
              <a:t/>
            </a:r>
            <a:br>
              <a:rPr lang="en-US" sz="2400" dirty="0" smtClean="0">
                <a:latin typeface="Adobe Hebrew"/>
                <a:cs typeface="Adobe Hebrew"/>
              </a:rPr>
            </a:br>
            <a:r>
              <a:rPr lang="en-US" sz="1300" dirty="0" smtClean="0">
                <a:latin typeface="Adobe Hebrew"/>
                <a:cs typeface="Adobe Hebrew"/>
              </a:rPr>
              <a:t>From Chronic Kidney Disease Prognosis Consortium</a:t>
            </a:r>
            <a:endParaRPr lang="en-US" sz="1300" dirty="0">
              <a:latin typeface="Adobe Hebrew"/>
              <a:cs typeface="Adobe Hebrew"/>
            </a:endParaRPr>
          </a:p>
        </p:txBody>
      </p:sp>
      <p:pic>
        <p:nvPicPr>
          <p:cNvPr id="4" name="Picture 3" descr="Screen Shot 2014-05-08 at 15.19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3" y="1303524"/>
            <a:ext cx="7554088" cy="555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1625" y="182563"/>
            <a:ext cx="8574088" cy="9683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 smtClean="0">
                <a:latin typeface="Adobe Hebrew"/>
                <a:cs typeface="Adobe Hebrew"/>
              </a:rPr>
              <a:t>ESRD </a:t>
            </a:r>
            <a:r>
              <a:rPr lang="en-US" sz="2400" dirty="0" err="1" smtClean="0">
                <a:latin typeface="Adobe Hebrew"/>
                <a:cs typeface="Adobe Hebrew"/>
              </a:rPr>
              <a:t>vs</a:t>
            </a:r>
            <a:r>
              <a:rPr lang="en-US" sz="2400" dirty="0" smtClean="0">
                <a:latin typeface="Adobe Hebrew"/>
                <a:cs typeface="Adobe Hebrew"/>
              </a:rPr>
              <a:t> </a:t>
            </a:r>
            <a:r>
              <a:rPr lang="en-US" sz="2400" dirty="0" err="1" smtClean="0">
                <a:latin typeface="Adobe Hebrew"/>
                <a:cs typeface="Adobe Hebrew"/>
              </a:rPr>
              <a:t>eGFR</a:t>
            </a:r>
            <a:r>
              <a:rPr lang="en-US" sz="2400" dirty="0" smtClean="0">
                <a:latin typeface="Adobe Hebrew"/>
                <a:cs typeface="Adobe Hebrew"/>
              </a:rPr>
              <a:t/>
            </a:r>
            <a:br>
              <a:rPr lang="en-US" sz="2400" dirty="0" smtClean="0">
                <a:latin typeface="Adobe Hebrew"/>
                <a:cs typeface="Adobe Hebrew"/>
              </a:rPr>
            </a:br>
            <a:r>
              <a:rPr lang="en-US" sz="1600" dirty="0" smtClean="0">
                <a:latin typeface="Adobe Hebrew"/>
                <a:cs typeface="Adobe Hebrew"/>
              </a:rPr>
              <a:t>From Chronic Kidney Disease Prognosis Consortium</a:t>
            </a:r>
            <a:r>
              <a:rPr lang="en-US" sz="2400" dirty="0" smtClean="0">
                <a:latin typeface="Adobe Hebrew"/>
                <a:cs typeface="Adobe Hebrew"/>
              </a:rPr>
              <a:t/>
            </a:r>
            <a:br>
              <a:rPr lang="en-US" sz="2400" dirty="0" smtClean="0">
                <a:latin typeface="Adobe Hebrew"/>
                <a:cs typeface="Adobe Hebrew"/>
              </a:rPr>
            </a:br>
            <a:endParaRPr lang="en-US" sz="2400" dirty="0">
              <a:latin typeface="Adobe Hebrew"/>
              <a:cs typeface="Adobe Hebrew"/>
            </a:endParaRPr>
          </a:p>
        </p:txBody>
      </p:sp>
      <p:pic>
        <p:nvPicPr>
          <p:cNvPr id="3" name="Picture 2" descr="Screen Shot 2014-05-08 at 15.21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97" y="1271646"/>
            <a:ext cx="7334601" cy="558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4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422" y="2031455"/>
            <a:ext cx="88560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1.6.3  Offer </a:t>
            </a:r>
            <a:r>
              <a:rPr lang="en-US" sz="2400" dirty="0"/>
              <a:t>a low‑cost </a:t>
            </a:r>
            <a:r>
              <a:rPr lang="en-US" sz="2400" dirty="0">
                <a:hlinkClick r:id="rId2"/>
              </a:rPr>
              <a:t>renin–angiotensin system antagonist to people with CKD and</a:t>
            </a:r>
            <a:r>
              <a:rPr lang="en-US" sz="2400" dirty="0" smtClean="0">
                <a:hlinkClick r:id=""/>
              </a:rPr>
              <a:t>:</a:t>
            </a:r>
          </a:p>
          <a:p>
            <a:endParaRPr lang="en-US" sz="2400" dirty="0" smtClean="0">
              <a:hlinkClick r:id=""/>
            </a:endParaRPr>
          </a:p>
          <a:p>
            <a:endParaRPr lang="en-US" sz="2400" u="sng" dirty="0">
              <a:hlinkClick r:id="rId2"/>
            </a:endParaRPr>
          </a:p>
          <a:p>
            <a:r>
              <a:rPr lang="en-US" sz="2400" dirty="0"/>
              <a:t>diabetes and an ACR of </a:t>
            </a:r>
            <a:r>
              <a:rPr lang="en-US" sz="2400" b="1" dirty="0"/>
              <a:t>3 mg/</a:t>
            </a:r>
            <a:r>
              <a:rPr lang="en-US" sz="2400" b="1" dirty="0" err="1"/>
              <a:t>mmol</a:t>
            </a:r>
            <a:r>
              <a:rPr lang="en-US" sz="2400" b="1" dirty="0"/>
              <a:t> </a:t>
            </a:r>
            <a:r>
              <a:rPr lang="en-US" sz="2400" dirty="0"/>
              <a:t>or more (ACR category A2 or A3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/>
              <a:t>hypertension and an ACR of </a:t>
            </a:r>
            <a:r>
              <a:rPr lang="en-US" sz="2400" b="1" dirty="0"/>
              <a:t>30 mg/</a:t>
            </a:r>
            <a:r>
              <a:rPr lang="en-US" sz="2400" b="1" dirty="0" err="1"/>
              <a:t>mmol</a:t>
            </a:r>
            <a:r>
              <a:rPr lang="en-US" sz="2400" b="1" dirty="0"/>
              <a:t> </a:t>
            </a:r>
            <a:r>
              <a:rPr lang="en-US" sz="2400" dirty="0"/>
              <a:t>or more (ACR category A3)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an ACR of </a:t>
            </a:r>
            <a:r>
              <a:rPr lang="en-US" sz="2400" b="1" dirty="0"/>
              <a:t>70 mg/</a:t>
            </a:r>
            <a:r>
              <a:rPr lang="en-US" sz="2400" b="1" dirty="0" err="1"/>
              <a:t>mmol</a:t>
            </a:r>
            <a:r>
              <a:rPr lang="en-US" sz="2400" b="1" dirty="0"/>
              <a:t> </a:t>
            </a:r>
            <a:r>
              <a:rPr lang="en-US" sz="2400" dirty="0"/>
              <a:t>or more (irrespective of hypertension or cardiovascular disease</a:t>
            </a:r>
            <a:r>
              <a:rPr lang="en-US" sz="2400" dirty="0" smtClean="0"/>
              <a:t>)</a:t>
            </a:r>
            <a:endParaRPr lang="en-US" sz="2000" dirty="0" smtClean="0">
              <a:latin typeface="Adobe Hebrew"/>
              <a:cs typeface="Adobe Hebrew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</a:t>
            </a:r>
            <a:r>
              <a:rPr lang="en-US" dirty="0" err="1" smtClean="0"/>
              <a:t>ACEi</a:t>
            </a:r>
            <a:r>
              <a:rPr lang="en-US" dirty="0" smtClean="0"/>
              <a:t>/A2RAs in CKD (NICE)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9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8674"/>
            <a:ext cx="8571577" cy="74789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                    </a:t>
            </a:r>
            <a:endParaRPr lang="en-GB" sz="2400" dirty="0"/>
          </a:p>
          <a:p>
            <a:r>
              <a:rPr lang="en-US" sz="2400" dirty="0"/>
              <a:t> </a:t>
            </a:r>
            <a:endParaRPr lang="en-GB" sz="2400" dirty="0"/>
          </a:p>
          <a:p>
            <a:r>
              <a:rPr lang="en-US" sz="2400" dirty="0"/>
              <a:t>		 </a:t>
            </a:r>
          </a:p>
          <a:p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dirty="0" smtClean="0"/>
              <a:t>RENAAL Trial :   Type 2 diabetes, nephropathy.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              Mean </a:t>
            </a:r>
            <a:r>
              <a:rPr lang="en-US" sz="2400" dirty="0" err="1" smtClean="0"/>
              <a:t>Creatinine</a:t>
            </a:r>
            <a:r>
              <a:rPr lang="en-US" sz="2400" dirty="0" smtClean="0"/>
              <a:t> 168umol/L,  Mean ACR  1200mg/g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US" sz="2400" dirty="0" smtClean="0"/>
          </a:p>
          <a:p>
            <a:r>
              <a:rPr lang="en-US" sz="2400" dirty="0" smtClean="0"/>
              <a:t>No </a:t>
            </a:r>
            <a:r>
              <a:rPr lang="en-US" sz="2400" dirty="0"/>
              <a:t>clear evidence on diabetics without proteinuria </a:t>
            </a:r>
            <a:endParaRPr lang="en-US" sz="2400" dirty="0" smtClean="0"/>
          </a:p>
          <a:p>
            <a:r>
              <a:rPr lang="en-US" sz="2400" dirty="0" smtClean="0"/>
              <a:t>(</a:t>
            </a:r>
            <a:r>
              <a:rPr lang="en-US" sz="2400" dirty="0"/>
              <a:t>i.e. most of our T2DM patients)</a:t>
            </a:r>
            <a:r>
              <a:rPr lang="en-US" sz="2400" dirty="0" smtClean="0"/>
              <a:t>.</a:t>
            </a:r>
            <a:r>
              <a:rPr lang="en-US" sz="2400" dirty="0"/>
              <a:t> </a:t>
            </a:r>
            <a:endParaRPr lang="en-US" baseline="30000" dirty="0" smtClean="0"/>
          </a:p>
          <a:p>
            <a:r>
              <a:rPr lang="en-US" baseline="30000" dirty="0" smtClean="0"/>
              <a:t>  																	 </a:t>
            </a:r>
            <a:r>
              <a:rPr lang="en-US" u="sng" baseline="30000" dirty="0">
                <a:hlinkClick r:id="rId3"/>
              </a:rPr>
              <a:t>RENAAL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ACE/A2RAs   ARE valuable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933027"/>
              </p:ext>
            </p:extLst>
          </p:nvPr>
        </p:nvGraphicFramePr>
        <p:xfrm>
          <a:off x="1183254" y="2805186"/>
          <a:ext cx="6622930" cy="2468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51083"/>
                <a:gridCol w="1864204"/>
                <a:gridCol w="2207643"/>
              </a:tblGrid>
              <a:tr h="60873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Outcome at         3.5 yrs.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Placebo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Losartan</a:t>
                      </a:r>
                      <a:endParaRPr lang="en-US" sz="2400" dirty="0"/>
                    </a:p>
                  </a:txBody>
                  <a:tcPr/>
                </a:tc>
              </a:tr>
              <a:tr h="60873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Progression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 to ESRD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25.5%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19.6%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0873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Doubling of 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creatinine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26%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21.6%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97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Calcium is good for your bones</a:t>
            </a:r>
            <a:r>
              <a:rPr lang="is-IS" dirty="0" smtClean="0"/>
              <a:t>…</a:t>
            </a:r>
            <a:endParaRPr lang="en-US" dirty="0"/>
          </a:p>
        </p:txBody>
      </p:sp>
      <p:pic>
        <p:nvPicPr>
          <p:cNvPr id="3" name="Picture 2" descr="Screen Shot 2017-05-17 at 13.19.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13" y="1800398"/>
            <a:ext cx="3460746" cy="2791126"/>
          </a:xfrm>
          <a:prstGeom prst="rect">
            <a:avLst/>
          </a:prstGeom>
        </p:spPr>
      </p:pic>
      <p:pic>
        <p:nvPicPr>
          <p:cNvPr id="4" name="Picture 3" descr="Screen Shot 2017-05-17 at 13.21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966" y="2389194"/>
            <a:ext cx="2964617" cy="2957895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Picture 4" descr="Screen Shot 2017-05-17 at 13.22.2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108" y="4737100"/>
            <a:ext cx="38227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VitDstudiescha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73" y="908723"/>
            <a:ext cx="4506448" cy="54988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7437" y="6438895"/>
            <a:ext cx="6803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BMJ 2015;351:h3170 </a:t>
            </a:r>
            <a:r>
              <a:rPr lang="en-US" dirty="0" err="1"/>
              <a:t>doi</a:t>
            </a:r>
            <a:r>
              <a:rPr lang="en-US" dirty="0"/>
              <a:t>: 10.1136/bmj.h3170 (Published 21 July 2015)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7184" y="1395512"/>
            <a:ext cx="31103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Calcium and Vitamin D</a:t>
            </a:r>
          </a:p>
          <a:p>
            <a:r>
              <a:rPr lang="en-US" sz="2400" dirty="0" smtClean="0"/>
              <a:t>For fracture prevention</a:t>
            </a:r>
          </a:p>
          <a:p>
            <a:endParaRPr lang="en-US" sz="2400" dirty="0"/>
          </a:p>
          <a:p>
            <a:r>
              <a:rPr lang="en-US" sz="2400" dirty="0" smtClean="0"/>
              <a:t>Any effect?</a:t>
            </a:r>
          </a:p>
        </p:txBody>
      </p:sp>
    </p:spTree>
    <p:extLst>
      <p:ext uri="{BB962C8B-B14F-4D97-AF65-F5344CB8AC3E}">
        <p14:creationId xmlns:p14="http://schemas.microsoft.com/office/powerpoint/2010/main" val="51909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4-26 at 09.27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01" y="663697"/>
            <a:ext cx="5867400" cy="1028700"/>
          </a:xfrm>
          <a:prstGeom prst="rect">
            <a:avLst/>
          </a:prstGeom>
        </p:spPr>
      </p:pic>
      <p:pic>
        <p:nvPicPr>
          <p:cNvPr id="3" name="Picture 2" descr="Screen Shot 2017-04-26 at 09.27.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2397"/>
            <a:ext cx="8267700" cy="9398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99779"/>
              </p:ext>
            </p:extLst>
          </p:nvPr>
        </p:nvGraphicFramePr>
        <p:xfrm>
          <a:off x="923268" y="2879403"/>
          <a:ext cx="7344432" cy="30018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448144"/>
                <a:gridCol w="2448144"/>
                <a:gridCol w="2448144"/>
              </a:tblGrid>
              <a:tr h="7504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00"/>
                          </a:solidFill>
                        </a:rPr>
                        <a:t>Alendronate</a:t>
                      </a:r>
                      <a:endParaRPr lang="en-US" sz="2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Placebo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046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Hip/Wrist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 1 in 100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 in 100</a:t>
                      </a:r>
                      <a:endParaRPr lang="en-US" sz="2400" b="1" dirty="0"/>
                    </a:p>
                  </a:txBody>
                  <a:tcPr/>
                </a:tc>
              </a:tr>
              <a:tr h="75046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Vertebral</a:t>
                      </a:r>
                      <a:r>
                        <a:rPr lang="en-US" sz="2400" b="1" baseline="0" dirty="0" smtClean="0"/>
                        <a:t>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6 in 100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12 in 100</a:t>
                      </a:r>
                      <a:endParaRPr lang="en-US" sz="2400" b="1" dirty="0"/>
                    </a:p>
                  </a:txBody>
                  <a:tcPr/>
                </a:tc>
              </a:tr>
              <a:tr h="75046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Other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7 in 100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 in 100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4909" y="6334683"/>
            <a:ext cx="6992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“Secondary” prevention.  3-4 years treatment.   (2008)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965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6-19 at 17.56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636" y="4620770"/>
            <a:ext cx="6808364" cy="1992432"/>
          </a:xfrm>
          <a:prstGeom prst="rect">
            <a:avLst/>
          </a:prstGeom>
        </p:spPr>
      </p:pic>
      <p:pic>
        <p:nvPicPr>
          <p:cNvPr id="3" name="Picture 2" descr="Screen Shot 2014-06-19 at 17.57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33" y="676125"/>
            <a:ext cx="5969000" cy="901700"/>
          </a:xfrm>
          <a:prstGeom prst="rect">
            <a:avLst/>
          </a:prstGeom>
        </p:spPr>
      </p:pic>
      <p:pic>
        <p:nvPicPr>
          <p:cNvPr id="4" name="Picture 3" descr="Screen Shot 2014-06-19 at 17.55.3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84" y="2076386"/>
            <a:ext cx="3378200" cy="2108200"/>
          </a:xfrm>
          <a:prstGeom prst="rect">
            <a:avLst/>
          </a:prstGeom>
        </p:spPr>
      </p:pic>
      <p:pic>
        <p:nvPicPr>
          <p:cNvPr id="5" name="Picture 4" descr="Screen Shot 2014-06-19 at 17.56.1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798" y="1577825"/>
            <a:ext cx="4575524" cy="638987"/>
          </a:xfrm>
          <a:prstGeom prst="rect">
            <a:avLst/>
          </a:prstGeom>
        </p:spPr>
      </p:pic>
      <p:pic>
        <p:nvPicPr>
          <p:cNvPr id="7" name="Picture 6" descr="Screen Shot 2014-06-19 at 17.59.5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18" y="676125"/>
            <a:ext cx="1605801" cy="12257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026" y="5966871"/>
            <a:ext cx="2304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3366FF"/>
                </a:solidFill>
                <a:latin typeface="Helvetica Neue"/>
                <a:cs typeface="Helvetica Neue"/>
              </a:rPr>
              <a:t>#</a:t>
            </a:r>
            <a:r>
              <a:rPr lang="en-US" sz="3600" b="1" dirty="0" err="1" smtClean="0">
                <a:solidFill>
                  <a:srgbClr val="3366FF"/>
                </a:solidFill>
                <a:latin typeface="Helvetica Neue"/>
                <a:cs typeface="Helvetica Neue"/>
              </a:rPr>
              <a:t>realEBM</a:t>
            </a:r>
            <a:endParaRPr lang="en-US" sz="3600" b="1" dirty="0">
              <a:solidFill>
                <a:srgbClr val="3366FF"/>
              </a:solidFill>
              <a:latin typeface="Helvetica Neue"/>
              <a:cs typeface="Helvetica Neue"/>
            </a:endParaRPr>
          </a:p>
        </p:txBody>
      </p:sp>
      <p:pic>
        <p:nvPicPr>
          <p:cNvPr id="9" name="Picture 8" descr="Screen Shot 2015-04-13 at 23.51.0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1736"/>
            <a:ext cx="2126919" cy="1046362"/>
          </a:xfrm>
          <a:prstGeom prst="rect">
            <a:avLst/>
          </a:prstGeom>
        </p:spPr>
      </p:pic>
      <p:pic>
        <p:nvPicPr>
          <p:cNvPr id="10" name="Picture 9" descr="Screen Shot 2015-06-17 at 10.23.2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798" y="2544934"/>
            <a:ext cx="4575524" cy="1501455"/>
          </a:xfrm>
          <a:prstGeom prst="rect">
            <a:avLst/>
          </a:prstGeom>
        </p:spPr>
      </p:pic>
      <p:pic>
        <p:nvPicPr>
          <p:cNvPr id="6" name="Picture 5" descr="Screen Shot 2016-09-28 at 16.05.13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27" y="3268753"/>
            <a:ext cx="2410359" cy="135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97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4-26 at 09.52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61" y="26145"/>
            <a:ext cx="7921316" cy="1394047"/>
          </a:xfrm>
          <a:prstGeom prst="rect">
            <a:avLst/>
          </a:prstGeom>
        </p:spPr>
      </p:pic>
      <p:pic>
        <p:nvPicPr>
          <p:cNvPr id="3" name="Picture 2" descr="Screen Shot 2017-04-26 at 09.52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100" y="433716"/>
            <a:ext cx="3263900" cy="355600"/>
          </a:xfrm>
          <a:prstGeom prst="rect">
            <a:avLst/>
          </a:prstGeom>
        </p:spPr>
      </p:pic>
      <p:pic>
        <p:nvPicPr>
          <p:cNvPr id="4" name="Picture 3" descr="Screen Shot 2017-04-26 at 09.53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288"/>
            <a:ext cx="9144000" cy="559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65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4-26 at 10.00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488" y="859274"/>
            <a:ext cx="5346700" cy="508000"/>
          </a:xfrm>
          <a:prstGeom prst="rect">
            <a:avLst/>
          </a:prstGeom>
        </p:spPr>
      </p:pic>
      <p:pic>
        <p:nvPicPr>
          <p:cNvPr id="3" name="Picture 2" descr="Screen Shot 2017-04-26 at 10.00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288" y="1553730"/>
            <a:ext cx="4241800" cy="27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7120" y="2285811"/>
            <a:ext cx="75955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Questionnaire survey of 132 Residents and Attending Physicians at 2 academic health </a:t>
            </a:r>
            <a:r>
              <a:rPr lang="en-US" sz="2400" dirty="0" err="1" smtClean="0"/>
              <a:t>centres</a:t>
            </a:r>
            <a:r>
              <a:rPr lang="en-US" sz="2400" dirty="0" smtClean="0"/>
              <a:t> in USA.</a:t>
            </a:r>
          </a:p>
          <a:p>
            <a:endParaRPr lang="en-US" sz="2400" dirty="0"/>
          </a:p>
          <a:p>
            <a:r>
              <a:rPr lang="en-US" sz="2400" dirty="0" smtClean="0"/>
              <a:t>BP meds, aspirin, warfarin, alendronate, </a:t>
            </a:r>
            <a:r>
              <a:rPr lang="en-US" sz="2400" dirty="0" err="1" smtClean="0"/>
              <a:t>PPIs,mammography</a:t>
            </a:r>
            <a:endParaRPr lang="en-US" sz="2400" dirty="0"/>
          </a:p>
        </p:txBody>
      </p:sp>
      <p:pic>
        <p:nvPicPr>
          <p:cNvPr id="5" name="Picture 4" descr="Screen Shot 2017-04-26 at 10.00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020" y="0"/>
            <a:ext cx="66862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44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Bright ideas and </a:t>
            </a:r>
            <a:r>
              <a:rPr lang="en-US" dirty="0" err="1" smtClean="0"/>
              <a:t>pseudosolutions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089" y="2069179"/>
            <a:ext cx="90699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Dementia Screening</a:t>
            </a:r>
          </a:p>
          <a:p>
            <a:endParaRPr lang="en-US" sz="2400" dirty="0"/>
          </a:p>
          <a:p>
            <a:r>
              <a:rPr lang="en-US" sz="2400" dirty="0" smtClean="0"/>
              <a:t>	Difficult problem, no easy solution.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Political agenda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Nationally driven “case – finding” exercise, financial incentives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Non-evidence based screening , NSC recommended against, harms.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Consultation hijacking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See also</a:t>
            </a:r>
            <a:r>
              <a:rPr lang="is-IS" sz="2400" dirty="0" smtClean="0"/>
              <a:t>….depression screening, Diabetes prevention programme?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49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 important caveat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4162" y="2069179"/>
            <a:ext cx="85740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None </a:t>
            </a:r>
            <a:r>
              <a:rPr lang="en-US" sz="2800" dirty="0"/>
              <a:t>of this is </a:t>
            </a:r>
            <a:r>
              <a:rPr lang="en-US" sz="2800" dirty="0" smtClean="0"/>
              <a:t>simple: </a:t>
            </a:r>
            <a:r>
              <a:rPr lang="en-US" sz="2800" dirty="0" err="1" smtClean="0"/>
              <a:t>overdiagnosis</a:t>
            </a:r>
            <a:r>
              <a:rPr lang="en-US" sz="2800" dirty="0" smtClean="0"/>
              <a:t> and overtreatment </a:t>
            </a:r>
            <a:r>
              <a:rPr lang="en-US" sz="2800" dirty="0"/>
              <a:t>arise as </a:t>
            </a:r>
            <a:r>
              <a:rPr lang="en-US" sz="2800" dirty="0" smtClean="0"/>
              <a:t>consequences of </a:t>
            </a:r>
            <a:r>
              <a:rPr lang="en-US" sz="2800" dirty="0"/>
              <a:t>activities that have a degree of </a:t>
            </a:r>
            <a:r>
              <a:rPr lang="en-US" sz="2800" dirty="0" smtClean="0"/>
              <a:t>benefit to </a:t>
            </a:r>
            <a:r>
              <a:rPr lang="en-US" sz="2800" dirty="0"/>
              <a:t>some. Difficult questions arise </a:t>
            </a:r>
            <a:r>
              <a:rPr lang="en-US" sz="2800" dirty="0" smtClean="0"/>
              <a:t>about how </a:t>
            </a:r>
            <a:r>
              <a:rPr lang="en-US" sz="2800" dirty="0"/>
              <a:t>harms and benefits are weighed </a:t>
            </a:r>
            <a:r>
              <a:rPr lang="en-US" sz="2800" dirty="0" smtClean="0"/>
              <a:t>or perceived</a:t>
            </a:r>
            <a:r>
              <a:rPr lang="en-US" sz="2800" dirty="0"/>
              <a:t>, and how to offer real </a:t>
            </a:r>
            <a:r>
              <a:rPr lang="en-US" sz="2800" dirty="0" smtClean="0"/>
              <a:t>choice to patients.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4162" y="4600908"/>
            <a:ext cx="84485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Prevention Paradox  - Geoffrey Rose 1981</a:t>
            </a:r>
          </a:p>
          <a:p>
            <a:endParaRPr lang="en-US" sz="2800" dirty="0" smtClean="0"/>
          </a:p>
          <a:p>
            <a:r>
              <a:rPr lang="en-US" sz="2800" dirty="0" smtClean="0"/>
              <a:t>The majority of cases of a disease come from a population at low or moderate risk , and only a minority come from a population at high risk.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905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Patient Paradox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21173" y="3923506"/>
            <a:ext cx="76036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dobe Hebrew"/>
                <a:cs typeface="Adobe Hebrew"/>
              </a:rPr>
              <a:t>Too much testing of well people and not enough care for the sick worsens health inequalities and drains professionalism, harming both those who need treatment and those who don’t.”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6850" y="2051306"/>
            <a:ext cx="80112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dobe Hebrew"/>
                <a:cs typeface="Adobe Hebrew"/>
              </a:rPr>
              <a:t>“That’s the paradox that I keep finding within the NHS: if you are ill, you may have to be persistent and determined to get help…Yet if you are well, you are at risk of being screened and checked into </a:t>
            </a:r>
            <a:r>
              <a:rPr lang="en-US" sz="2000" dirty="0" err="1" smtClean="0">
                <a:latin typeface="Adobe Hebrew"/>
                <a:cs typeface="Adobe Hebrew"/>
              </a:rPr>
              <a:t>patienthood</a:t>
            </a:r>
            <a:r>
              <a:rPr lang="en-US" sz="2000" dirty="0" smtClean="0">
                <a:latin typeface="Adobe Hebrew"/>
                <a:cs typeface="Adobe Hebrew"/>
              </a:rPr>
              <a:t>, given preventive medication for something you’ll never get, or treated for something you haven’t got.</a:t>
            </a:r>
            <a:endParaRPr lang="en-US" sz="2000" dirty="0">
              <a:latin typeface="Adobe Hebrew"/>
              <a:cs typeface="Adobe Hebr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90994" y="5946469"/>
            <a:ext cx="2416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dobe Hebrew"/>
                <a:cs typeface="Adobe Hebrew"/>
              </a:rPr>
              <a:t>Margaret McCartney</a:t>
            </a:r>
            <a:endParaRPr lang="en-US" sz="2000" dirty="0">
              <a:latin typeface="Adobe Hebrew"/>
              <a:cs typeface="Adobe Hebrew"/>
            </a:endParaRPr>
          </a:p>
        </p:txBody>
      </p:sp>
      <p:pic>
        <p:nvPicPr>
          <p:cNvPr id="7" name="Picture 6" descr="Screen Shot 2015-02-25 at 23.05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5075123"/>
            <a:ext cx="1046423" cy="1674276"/>
          </a:xfrm>
          <a:prstGeom prst="rect">
            <a:avLst/>
          </a:prstGeom>
        </p:spPr>
      </p:pic>
      <p:pic>
        <p:nvPicPr>
          <p:cNvPr id="8" name="Picture 7" descr="MMc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719" y="5079894"/>
            <a:ext cx="1110980" cy="166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29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Reasons to be cheerful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6006" y="266330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Screen Shot 2016-09-28 at 16.11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8" y="2003244"/>
            <a:ext cx="5144402" cy="1807325"/>
          </a:xfrm>
          <a:prstGeom prst="rect">
            <a:avLst/>
          </a:prstGeom>
          <a:ln w="12700" cmpd="sng">
            <a:solidFill>
              <a:schemeClr val="accent2"/>
            </a:solidFill>
          </a:ln>
        </p:spPr>
      </p:pic>
      <p:pic>
        <p:nvPicPr>
          <p:cNvPr id="5" name="Picture 4" descr="Screen Shot 2016-09-28 at 16.12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556" y="2663301"/>
            <a:ext cx="5022694" cy="1755290"/>
          </a:xfrm>
          <a:prstGeom prst="rect">
            <a:avLst/>
          </a:prstGeom>
          <a:ln w="12700" cmpd="sng">
            <a:solidFill>
              <a:schemeClr val="accent1"/>
            </a:solidFill>
          </a:ln>
        </p:spPr>
      </p:pic>
      <p:pic>
        <p:nvPicPr>
          <p:cNvPr id="6" name="Picture 5" descr="Screen Shot 2015-03-24 at 20.05.4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8" y="3605202"/>
            <a:ext cx="3168315" cy="20287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 descr="Screen Shot 2017-05-17 at 13.37.2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263" y="4015679"/>
            <a:ext cx="4346987" cy="1511995"/>
          </a:xfrm>
          <a:prstGeom prst="rect">
            <a:avLst/>
          </a:prstGeom>
        </p:spPr>
      </p:pic>
      <p:pic>
        <p:nvPicPr>
          <p:cNvPr id="8" name="Picture 7" descr="Screen Shot 2016-03-06 at 18.22.2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23" y="5158909"/>
            <a:ext cx="6078360" cy="191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8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When we rule the world…</a:t>
            </a:r>
            <a:endParaRPr lang="en-US" dirty="0"/>
          </a:p>
        </p:txBody>
      </p:sp>
      <p:pic>
        <p:nvPicPr>
          <p:cNvPr id="3" name="Picture 2" descr="Screen Shot 2014-06-19 at 18.21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80" y="2258998"/>
            <a:ext cx="7874000" cy="3340100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1671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4252" y="851081"/>
            <a:ext cx="1340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Adobe Hebrew"/>
                <a:cs typeface="Adobe Hebrew"/>
              </a:rPr>
              <a:t>Websites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0074" y="1466925"/>
            <a:ext cx="763542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dobe Hebrew"/>
                <a:cs typeface="Adobe Hebrew"/>
                <a:hlinkClick r:id="rId3"/>
              </a:rPr>
              <a:t>http://www.lessismoremedicine.com</a:t>
            </a:r>
            <a:endParaRPr lang="en-US" sz="2000" dirty="0" smtClean="0">
              <a:latin typeface="Adobe Hebrew"/>
              <a:cs typeface="Adobe Hebrew"/>
              <a:hlinkClick r:id="rId3"/>
            </a:endParaRPr>
          </a:p>
          <a:p>
            <a:endParaRPr lang="en-US" sz="2000" dirty="0">
              <a:latin typeface="Adobe Hebrew"/>
              <a:cs typeface="Adobe Hebrew"/>
              <a:hlinkClick r:id="rId3"/>
            </a:endParaRPr>
          </a:p>
          <a:p>
            <a:r>
              <a:rPr lang="en-US" sz="2000" dirty="0" smtClean="0">
                <a:latin typeface="Adobe Hebrew"/>
                <a:cs typeface="Adobe Hebrew"/>
                <a:hlinkClick r:id=""/>
              </a:rPr>
              <a:t>Evidently Cochrane Blog</a:t>
            </a:r>
          </a:p>
          <a:p>
            <a:endParaRPr lang="en-US" sz="2000" dirty="0" smtClean="0">
              <a:latin typeface="Adobe Hebrew"/>
              <a:cs typeface="Adobe Hebrew"/>
              <a:hlinkClick r:id=""/>
            </a:endParaRPr>
          </a:p>
          <a:p>
            <a:r>
              <a:rPr lang="en-US" sz="2000" dirty="0" smtClean="0">
                <a:latin typeface="Adobe Hebrew"/>
                <a:cs typeface="Adobe Hebrew"/>
                <a:hlinkClick r:id=""/>
              </a:rPr>
              <a:t>BMJ Too Much Medicine Timeline</a:t>
            </a:r>
            <a:r>
              <a:rPr lang="en-US" sz="2000" dirty="0" smtClean="0">
                <a:latin typeface="Adobe Hebrew"/>
                <a:cs typeface="Adobe Hebrew"/>
              </a:rPr>
              <a:t>   Easily accessible article collection</a:t>
            </a:r>
          </a:p>
          <a:p>
            <a:r>
              <a:rPr lang="en-US" sz="2000" dirty="0">
                <a:latin typeface="Adobe Hebrew"/>
                <a:cs typeface="Adobe Hebrew"/>
              </a:rPr>
              <a:t>	</a:t>
            </a:r>
            <a:r>
              <a:rPr lang="en-US" sz="2000" dirty="0" smtClean="0">
                <a:latin typeface="Adobe Hebrew"/>
                <a:cs typeface="Adobe Hebrew"/>
              </a:rPr>
              <a:t>						   Check out the rapid responses</a:t>
            </a:r>
          </a:p>
          <a:p>
            <a:endParaRPr lang="en-US" sz="2000" dirty="0">
              <a:latin typeface="Adobe Hebrew"/>
              <a:cs typeface="Adobe Hebrew"/>
            </a:endParaRPr>
          </a:p>
          <a:p>
            <a:r>
              <a:rPr lang="en-US" sz="2000" dirty="0" smtClean="0">
                <a:latin typeface="Adobe Hebrew"/>
                <a:cs typeface="Adobe Hebrew"/>
                <a:hlinkClick r:id="rId4"/>
              </a:rPr>
              <a:t>USPSTF</a:t>
            </a:r>
            <a:r>
              <a:rPr lang="en-US" sz="2000" dirty="0" smtClean="0">
                <a:latin typeface="Adobe Hebrew"/>
                <a:cs typeface="Adobe Hebrew"/>
              </a:rPr>
              <a:t> Some good evidence summaries and patient decision aids</a:t>
            </a:r>
          </a:p>
          <a:p>
            <a:endParaRPr lang="en-US" sz="2000" dirty="0">
              <a:latin typeface="Adobe Hebrew"/>
              <a:cs typeface="Adobe Hebrew"/>
            </a:endParaRPr>
          </a:p>
          <a:p>
            <a:r>
              <a:rPr lang="nl-NL" sz="2000" dirty="0" smtClean="0">
                <a:latin typeface="Adobe Hebrew"/>
                <a:cs typeface="Adobe Hebrew"/>
                <a:hlinkClick r:id="rId5"/>
              </a:rPr>
              <a:t>Preventing Overdiagnosis Home</a:t>
            </a:r>
            <a:r>
              <a:rPr lang="nl-NL" sz="2000" dirty="0" smtClean="0">
                <a:latin typeface="Adobe Hebrew"/>
                <a:cs typeface="Adobe Hebrew"/>
              </a:rPr>
              <a:t> Conference info</a:t>
            </a:r>
          </a:p>
          <a:p>
            <a:r>
              <a:rPr lang="nl-NL" sz="2000" dirty="0">
                <a:latin typeface="Adobe Hebrew"/>
                <a:cs typeface="Adobe Hebrew"/>
              </a:rPr>
              <a:t>	</a:t>
            </a:r>
            <a:r>
              <a:rPr lang="nl-NL" sz="2000" dirty="0" smtClean="0">
                <a:latin typeface="Adobe Hebrew"/>
                <a:cs typeface="Adobe Hebrew"/>
              </a:rPr>
              <a:t> </a:t>
            </a:r>
            <a:r>
              <a:rPr lang="nl-NL" sz="2000" dirty="0" err="1" smtClean="0">
                <a:latin typeface="Adobe Hebrew"/>
                <a:cs typeface="Adobe Hebrew"/>
              </a:rPr>
              <a:t>and</a:t>
            </a:r>
            <a:r>
              <a:rPr lang="nl-NL" sz="2000" dirty="0" smtClean="0">
                <a:latin typeface="Adobe Hebrew"/>
                <a:cs typeface="Adobe Hebrew"/>
              </a:rPr>
              <a:t> </a:t>
            </a:r>
            <a:r>
              <a:rPr lang="nl-NL" sz="2000" dirty="0" err="1" smtClean="0">
                <a:latin typeface="Adobe Hebrew"/>
                <a:cs typeface="Adobe Hebrew"/>
              </a:rPr>
              <a:t>especially</a:t>
            </a:r>
            <a:r>
              <a:rPr lang="nl-NL" sz="2000" dirty="0" smtClean="0">
                <a:latin typeface="Adobe Hebrew"/>
                <a:cs typeface="Adobe Hebrew"/>
              </a:rPr>
              <a:t> </a:t>
            </a:r>
            <a:r>
              <a:rPr lang="nl-NL" sz="2000" dirty="0" err="1" smtClean="0">
                <a:latin typeface="Adobe Hebrew"/>
                <a:cs typeface="Adobe Hebrew"/>
              </a:rPr>
              <a:t>worth</a:t>
            </a:r>
            <a:r>
              <a:rPr lang="nl-NL" sz="2000" dirty="0" smtClean="0">
                <a:latin typeface="Adobe Hebrew"/>
                <a:cs typeface="Adobe Hebrew"/>
              </a:rPr>
              <a:t> </a:t>
            </a:r>
            <a:r>
              <a:rPr lang="nl-NL" sz="2000" dirty="0" err="1" smtClean="0">
                <a:latin typeface="Adobe Hebrew"/>
                <a:cs typeface="Adobe Hebrew"/>
              </a:rPr>
              <a:t>looking</a:t>
            </a:r>
            <a:r>
              <a:rPr lang="nl-NL" sz="2000" dirty="0" smtClean="0">
                <a:latin typeface="Adobe Hebrew"/>
                <a:cs typeface="Adobe Hebrew"/>
              </a:rPr>
              <a:t> at the </a:t>
            </a:r>
            <a:r>
              <a:rPr lang="ro-RO" sz="2000" dirty="0" smtClean="0">
                <a:latin typeface="Adobe Hebrew"/>
                <a:cs typeface="Adobe Hebrew"/>
                <a:hlinkClick r:id="rId6"/>
              </a:rPr>
              <a:t>videos</a:t>
            </a:r>
            <a:r>
              <a:rPr lang="ro-RO" sz="2000" dirty="0" smtClean="0">
                <a:latin typeface="Adobe Hebrew"/>
                <a:cs typeface="Adobe Hebrew"/>
              </a:rPr>
              <a:t>.</a:t>
            </a:r>
            <a:endParaRPr lang="en-US" sz="2000" dirty="0">
              <a:latin typeface="Adobe Hebrew"/>
              <a:cs typeface="Adobe Hebrew"/>
            </a:endParaRPr>
          </a:p>
          <a:p>
            <a:r>
              <a:rPr lang="en-US" sz="2000" dirty="0" smtClean="0">
                <a:latin typeface="Adobe Hebrew"/>
                <a:cs typeface="Adobe Hebrew"/>
              </a:rPr>
              <a:t>	</a:t>
            </a:r>
            <a:endParaRPr lang="en-US" sz="2000" dirty="0">
              <a:latin typeface="Adobe Hebrew"/>
              <a:cs typeface="Adobe Hebrew"/>
            </a:endParaRPr>
          </a:p>
        </p:txBody>
      </p:sp>
    </p:spTree>
    <p:extLst>
      <p:ext uri="{BB962C8B-B14F-4D97-AF65-F5344CB8AC3E}">
        <p14:creationId xmlns:p14="http://schemas.microsoft.com/office/powerpoint/2010/main" val="198446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7293" y="1034874"/>
            <a:ext cx="977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Adobe Hebrew"/>
                <a:cs typeface="Adobe Hebrew"/>
              </a:rPr>
              <a:t>Books</a:t>
            </a:r>
            <a:endParaRPr lang="en-US" sz="2400" u="sng" dirty="0">
              <a:latin typeface="Adobe Hebrew"/>
              <a:cs typeface="Adobe Hebre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3297" y="1746582"/>
            <a:ext cx="7740145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Patient Paradox: Why Sexed Up Medicine is Bad for Your Health [Paperback]</a:t>
            </a:r>
          </a:p>
          <a:p>
            <a:r>
              <a:rPr lang="en-US" u="sng" dirty="0">
                <a:hlinkClick r:id="rId2"/>
              </a:rPr>
              <a:t>Margaret McCartney (Author</a:t>
            </a:r>
            <a:r>
              <a:rPr lang="en-US" u="sng" dirty="0" smtClean="0">
                <a:hlinkClick r:id="rId2"/>
              </a:rPr>
              <a:t>)</a:t>
            </a:r>
            <a:endParaRPr lang="en-US" u="sng" dirty="0"/>
          </a:p>
          <a:p>
            <a:endParaRPr lang="en-US" u="sng" dirty="0" smtClean="0"/>
          </a:p>
          <a:p>
            <a:endParaRPr lang="en-US" dirty="0"/>
          </a:p>
          <a:p>
            <a:r>
              <a:rPr lang="en-US" dirty="0" err="1"/>
              <a:t>Overdiagnosed</a:t>
            </a:r>
            <a:r>
              <a:rPr lang="en-US" dirty="0"/>
              <a:t>: Making People Sick in the Pursuit of Health [Paperback]</a:t>
            </a:r>
          </a:p>
          <a:p>
            <a:r>
              <a:rPr lang="en-US" u="sng" dirty="0">
                <a:hlinkClick r:id="rId3"/>
              </a:rPr>
              <a:t>H. Gilbert Welch (Author), </a:t>
            </a:r>
            <a:r>
              <a:rPr lang="en-US" u="sng" dirty="0">
                <a:hlinkClick r:id="rId4"/>
              </a:rPr>
              <a:t>Lisa Schwartz (Author), </a:t>
            </a:r>
            <a:r>
              <a:rPr lang="en-US" u="sng" dirty="0">
                <a:hlinkClick r:id="rId5"/>
              </a:rPr>
              <a:t>Steve Woloshin (Author</a:t>
            </a:r>
            <a:r>
              <a:rPr lang="en-US" u="sng" dirty="0" smtClean="0">
                <a:hlinkClick r:id="rId5"/>
              </a:rPr>
              <a:t>)</a:t>
            </a:r>
            <a:endParaRPr lang="en-US" u="sng" dirty="0" smtClean="0"/>
          </a:p>
          <a:p>
            <a:endParaRPr lang="en-US" u="sng" dirty="0"/>
          </a:p>
          <a:p>
            <a:r>
              <a:rPr lang="en-US" u="sng" dirty="0" smtClean="0">
                <a:hlinkClick r:id="rId6"/>
              </a:rPr>
              <a:t>Bad </a:t>
            </a:r>
            <a:r>
              <a:rPr lang="en-US" u="sng" dirty="0" err="1" smtClean="0">
                <a:hlinkClick r:id="rId6"/>
              </a:rPr>
              <a:t>Pharma</a:t>
            </a:r>
            <a:r>
              <a:rPr lang="en-US" u="sng" dirty="0" smtClean="0">
                <a:hlinkClick r:id="rId6"/>
              </a:rPr>
              <a:t>.  Ben </a:t>
            </a:r>
            <a:r>
              <a:rPr lang="en-US" u="sng" dirty="0" err="1" smtClean="0">
                <a:hlinkClick r:id="rId6"/>
              </a:rPr>
              <a:t>Goldacre</a:t>
            </a:r>
            <a:endParaRPr lang="en-US" u="sng" dirty="0" smtClean="0"/>
          </a:p>
          <a:p>
            <a:endParaRPr lang="en-US" u="sng" dirty="0"/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6707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8570" y="564477"/>
            <a:ext cx="774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dobe Hebrew"/>
                <a:cs typeface="Adobe Hebrew"/>
              </a:rPr>
              <a:t>Fun</a:t>
            </a:r>
            <a:endParaRPr lang="en-US" sz="2800" dirty="0">
              <a:latin typeface="Adobe Hebrew"/>
              <a:cs typeface="Adobe Hebrew"/>
            </a:endParaRPr>
          </a:p>
        </p:txBody>
      </p:sp>
      <p:pic>
        <p:nvPicPr>
          <p:cNvPr id="3" name="Picture 2" descr="Screen Shot 2013-11-06 at 21.54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43" y="2754228"/>
            <a:ext cx="2727914" cy="1855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57908" y="2761659"/>
            <a:ext cx="1735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hlinkClick r:id="rId3"/>
              </a:rPr>
              <a:t>Viva La Evidence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57908" y="3162351"/>
            <a:ext cx="56400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dobe Hebrew"/>
                <a:cs typeface="Adobe Hebrew"/>
              </a:rPr>
              <a:t>Refresh your memory about the principles of EBM with help from Coldplay (sort of).</a:t>
            </a:r>
          </a:p>
          <a:p>
            <a:r>
              <a:rPr lang="en-US" sz="2000" dirty="0" smtClean="0">
                <a:latin typeface="Adobe Hebrew"/>
                <a:cs typeface="Adobe Hebrew"/>
              </a:rPr>
              <a:t>From James McCormick (Prof Pharm </a:t>
            </a:r>
            <a:r>
              <a:rPr lang="en-US" sz="2000" dirty="0" err="1" smtClean="0">
                <a:latin typeface="Adobe Hebrew"/>
                <a:cs typeface="Adobe Hebrew"/>
              </a:rPr>
              <a:t>Sci</a:t>
            </a:r>
            <a:r>
              <a:rPr lang="en-US" sz="2000" dirty="0" smtClean="0">
                <a:latin typeface="Adobe Hebrew"/>
                <a:cs typeface="Adobe Hebrew"/>
              </a:rPr>
              <a:t> at UBC)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081" y="925697"/>
            <a:ext cx="3258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Motivational Deficiency Disorder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67766" y="1347852"/>
            <a:ext cx="3813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dobe Hebrew"/>
                <a:cs typeface="Adobe Hebrew"/>
              </a:rPr>
              <a:t>Ray Moynihan’s well known spoof</a:t>
            </a:r>
          </a:p>
          <a:p>
            <a:r>
              <a:rPr lang="en-US" sz="2000" dirty="0">
                <a:latin typeface="Adobe Hebrew"/>
                <a:cs typeface="Adobe Hebrew"/>
              </a:rPr>
              <a:t>o</a:t>
            </a:r>
            <a:r>
              <a:rPr lang="en-US" sz="2000" dirty="0" smtClean="0">
                <a:latin typeface="Adobe Hebrew"/>
                <a:cs typeface="Adobe Hebrew"/>
              </a:rPr>
              <a:t>n disease mongering.</a:t>
            </a:r>
            <a:endParaRPr lang="en-US" sz="2000" dirty="0">
              <a:latin typeface="Adobe Hebrew"/>
              <a:cs typeface="Adobe Hebrew"/>
            </a:endParaRPr>
          </a:p>
        </p:txBody>
      </p:sp>
      <p:pic>
        <p:nvPicPr>
          <p:cNvPr id="9" name="Picture 8" descr="Screen Shot 2013-11-06 at 22.05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181" y="888575"/>
            <a:ext cx="2850633" cy="19581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11400" y="2002915"/>
            <a:ext cx="3889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/>
              </a:rPr>
              <a:t>..and the original BMJ article from 2006</a:t>
            </a:r>
            <a:endParaRPr lang="en-US" dirty="0"/>
          </a:p>
        </p:txBody>
      </p:sp>
      <p:pic>
        <p:nvPicPr>
          <p:cNvPr id="7" name="Picture 6" descr="Screen Shot 2013-11-25 at 15.18.5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181" y="4669881"/>
            <a:ext cx="2850633" cy="19313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51650" y="4801545"/>
            <a:ext cx="210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8"/>
              </a:rPr>
              <a:t>The Surrogate Battle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41368" y="5409569"/>
            <a:ext cx="4140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Hitler discovers the problems of surrogate</a:t>
            </a:r>
          </a:p>
          <a:p>
            <a:r>
              <a:rPr lang="en-US" dirty="0"/>
              <a:t>e</a:t>
            </a:r>
            <a:r>
              <a:rPr lang="en-US" dirty="0" smtClean="0"/>
              <a:t>nd-points.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88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7376" y="1926923"/>
            <a:ext cx="79980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	</a:t>
            </a:r>
            <a:r>
              <a:rPr lang="en-US" sz="2800" dirty="0" err="1" smtClean="0">
                <a:latin typeface="Adobe Hebrew"/>
                <a:cs typeface="Adobe Hebrew"/>
              </a:rPr>
              <a:t>Overdiagnosis</a:t>
            </a:r>
            <a:r>
              <a:rPr lang="en-US" sz="2800" dirty="0" smtClean="0">
                <a:latin typeface="Adobe Hebrew"/>
                <a:cs typeface="Adobe Hebrew"/>
              </a:rPr>
              <a:t>  occurs when people without symptoms are diagnosed with a disease that ultimately will not cause them to experience symptoms or early death.</a:t>
            </a:r>
          </a:p>
          <a:p>
            <a:endParaRPr lang="en-US" sz="2800" dirty="0">
              <a:latin typeface="Adobe Hebrew"/>
              <a:cs typeface="Adobe Hebrew"/>
            </a:endParaRPr>
          </a:p>
          <a:p>
            <a:r>
              <a:rPr lang="en-US" sz="2800" dirty="0" smtClean="0">
                <a:latin typeface="Adobe Hebrew"/>
                <a:cs typeface="Adobe Hebrew"/>
              </a:rPr>
              <a:t>	More broadly defined, </a:t>
            </a:r>
            <a:r>
              <a:rPr lang="en-US" sz="2800" dirty="0" err="1" smtClean="0">
                <a:latin typeface="Adobe Hebrew"/>
                <a:cs typeface="Adobe Hebrew"/>
              </a:rPr>
              <a:t>overdiagnosis</a:t>
            </a:r>
            <a:r>
              <a:rPr lang="en-US" sz="2800" dirty="0" smtClean="0">
                <a:latin typeface="Adobe Hebrew"/>
                <a:cs typeface="Adobe Hebrew"/>
              </a:rPr>
              <a:t> refers to the related problems of </a:t>
            </a:r>
            <a:r>
              <a:rPr lang="en-US" sz="2800" dirty="0" err="1" smtClean="0">
                <a:latin typeface="Adobe Hebrew"/>
                <a:cs typeface="Adobe Hebrew"/>
              </a:rPr>
              <a:t>overmedicalisation</a:t>
            </a:r>
            <a:r>
              <a:rPr lang="en-US" sz="2800" dirty="0" smtClean="0">
                <a:latin typeface="Adobe Hebrew"/>
                <a:cs typeface="Adobe Hebrew"/>
              </a:rPr>
              <a:t> and subsequent overtreatment, diagnosis creep,</a:t>
            </a:r>
          </a:p>
          <a:p>
            <a:r>
              <a:rPr lang="en-US" sz="2800" dirty="0">
                <a:latin typeface="Adobe Hebrew"/>
                <a:cs typeface="Adobe Hebrew"/>
              </a:rPr>
              <a:t>s</a:t>
            </a:r>
            <a:r>
              <a:rPr lang="en-US" sz="2800" dirty="0" smtClean="0">
                <a:latin typeface="Adobe Hebrew"/>
                <a:cs typeface="Adobe Hebrew"/>
              </a:rPr>
              <a:t>hifting thresholds and disease mongering.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</a:t>
            </a:r>
            <a:r>
              <a:rPr lang="en-US" dirty="0" err="1" smtClean="0"/>
              <a:t>Overdiagnosis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52781" y="6273130"/>
            <a:ext cx="2622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hlinkClick r:id="rId4"/>
              </a:rPr>
              <a:t>Moynihan et al. BMJ 2012</a:t>
            </a: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128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126"/>
    </mc:Choice>
    <mc:Fallback xmlns="">
      <p:transition xmlns:p14="http://schemas.microsoft.com/office/powerpoint/2010/main" spd="slow" advTm="53126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Shared Decision Making Tools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149614"/>
            <a:ext cx="941796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sdm.rightcare.nhs.uk</a:t>
            </a:r>
            <a:endParaRPr lang="en-US" dirty="0" smtClean="0"/>
          </a:p>
          <a:p>
            <a:r>
              <a:rPr lang="en-US" dirty="0" smtClean="0"/>
              <a:t>NHS Shared Decision making site : For people to use at home rather than in consult.</a:t>
            </a:r>
          </a:p>
          <a:p>
            <a:r>
              <a:rPr lang="en-US" dirty="0" smtClean="0"/>
              <a:t>Leads people through the decision process, though a little short on data/stats.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www.optiongrid.org</a:t>
            </a:r>
            <a:endParaRPr lang="en-US" dirty="0" smtClean="0"/>
          </a:p>
          <a:p>
            <a:r>
              <a:rPr lang="en-US" dirty="0" smtClean="0"/>
              <a:t>A Welsh/US (!) project. They’ve produced one sided “grids” to print off and aid decision</a:t>
            </a:r>
          </a:p>
          <a:p>
            <a:r>
              <a:rPr lang="en-US" dirty="0"/>
              <a:t>m</a:t>
            </a:r>
            <a:r>
              <a:rPr lang="en-US" dirty="0" smtClean="0"/>
              <a:t>aking.  Worth a look – I think perhaps best for secondary care “big decisions”</a:t>
            </a:r>
          </a:p>
          <a:p>
            <a:endParaRPr lang="en-US" dirty="0"/>
          </a:p>
          <a:p>
            <a:r>
              <a:rPr lang="en-US" dirty="0">
                <a:hlinkClick r:id="rId4"/>
              </a:rPr>
              <a:t>http://shareddecisions.mayoclinic.org/decision-aid-information/decision-aids-for-chronic-disease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/>
              <a:t>Mayo Clinic Shared Decision Aids. Really good – in consultation tools. Needs time to explore-</a:t>
            </a:r>
          </a:p>
          <a:p>
            <a:r>
              <a:rPr lang="en-US" dirty="0"/>
              <a:t> </a:t>
            </a:r>
            <a:r>
              <a:rPr lang="en-US" dirty="0" smtClean="0"/>
              <a:t>watch videos on site to see.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612022"/>
            <a:ext cx="8639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http://www.nice.org.uk/guidance/cg181/resources/cg181-lipid-modification-update-patient-decision-</a:t>
            </a:r>
            <a:r>
              <a:rPr lang="en-US" dirty="0" smtClean="0">
                <a:hlinkClick r:id="rId5"/>
              </a:rPr>
              <a:t>aid2</a:t>
            </a:r>
            <a:endParaRPr lang="en-US" dirty="0" smtClean="0"/>
          </a:p>
          <a:p>
            <a:r>
              <a:rPr lang="en-US" dirty="0" smtClean="0"/>
              <a:t>NICE Statin decision aid. Good quality – </a:t>
            </a:r>
            <a:r>
              <a:rPr lang="en-US" smtClean="0"/>
              <a:t>long though…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19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7699" y="305387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Screen Shot 2016-03-06 at 18.22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4" y="806067"/>
            <a:ext cx="6078360" cy="19121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41703" y="5856125"/>
            <a:ext cx="1249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/>
              </a:rPr>
              <a:t>Link</a:t>
            </a:r>
            <a:endParaRPr lang="en-US" sz="2800" dirty="0"/>
          </a:p>
        </p:txBody>
      </p:sp>
      <p:pic>
        <p:nvPicPr>
          <p:cNvPr id="6" name="Picture 5" descr="Screen Shot 2017-04-19 at 20.0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861" y="939069"/>
            <a:ext cx="1968500" cy="2717800"/>
          </a:xfrm>
          <a:prstGeom prst="rect">
            <a:avLst/>
          </a:prstGeom>
        </p:spPr>
      </p:pic>
      <p:pic>
        <p:nvPicPr>
          <p:cNvPr id="7" name="Picture 6" descr="Screen Shot 2017-04-19 at 20.06.1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64" y="2780829"/>
            <a:ext cx="59055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22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Drivers of </a:t>
            </a:r>
            <a:r>
              <a:rPr lang="en-US" dirty="0" err="1" smtClean="0"/>
              <a:t>Overdiagnosis</a:t>
            </a:r>
            <a:r>
              <a:rPr lang="en-US" smtClean="0"/>
              <a:t>.     </a:t>
            </a:r>
            <a:r>
              <a:rPr lang="en-US" sz="1400" smtClean="0">
                <a:solidFill>
                  <a:srgbClr val="FFFFFF"/>
                </a:solidFill>
                <a:hlinkClick r:id="rId3"/>
              </a:rPr>
              <a:t>Moynihan et al. BMJ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8344" y="1598222"/>
            <a:ext cx="8639898" cy="587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dobe Hebrew"/>
                <a:cs typeface="Adobe Hebrew"/>
              </a:rPr>
              <a:t>Advancing technology and research.</a:t>
            </a:r>
          </a:p>
          <a:p>
            <a:endParaRPr lang="en-US" sz="2400" dirty="0" smtClean="0">
              <a:latin typeface="Adobe Hebrew"/>
              <a:cs typeface="Adobe Hebrew"/>
            </a:endParaRPr>
          </a:p>
          <a:p>
            <a:r>
              <a:rPr lang="en-US" sz="2400" dirty="0" smtClean="0">
                <a:latin typeface="Adobe Hebrew"/>
                <a:cs typeface="Adobe Hebrew"/>
              </a:rPr>
              <a:t>Commercial and professional </a:t>
            </a:r>
            <a:r>
              <a:rPr lang="en-US" sz="2400" dirty="0">
                <a:latin typeface="Adobe Hebrew"/>
                <a:cs typeface="Adobe Hebrew"/>
              </a:rPr>
              <a:t>v</a:t>
            </a:r>
            <a:r>
              <a:rPr lang="en-US" sz="2400" dirty="0" smtClean="0">
                <a:latin typeface="Adobe Hebrew"/>
                <a:cs typeface="Adobe Hebrew"/>
              </a:rPr>
              <a:t>ested interests.</a:t>
            </a:r>
          </a:p>
          <a:p>
            <a:endParaRPr lang="en-US" sz="2400" dirty="0">
              <a:latin typeface="Adobe Hebrew"/>
              <a:cs typeface="Adobe Hebrew"/>
            </a:endParaRPr>
          </a:p>
          <a:p>
            <a:r>
              <a:rPr lang="en-US" sz="2400" dirty="0" smtClean="0">
                <a:latin typeface="Adobe Hebrew"/>
                <a:cs typeface="Adobe Hebrew"/>
              </a:rPr>
              <a:t>Conflicted expert panels tending to expand disease definitions and</a:t>
            </a:r>
          </a:p>
          <a:p>
            <a:r>
              <a:rPr lang="en-US" sz="2400" dirty="0">
                <a:latin typeface="Adobe Hebrew"/>
                <a:cs typeface="Adobe Hebrew"/>
              </a:rPr>
              <a:t>e</a:t>
            </a:r>
            <a:r>
              <a:rPr lang="en-US" sz="2400" dirty="0" smtClean="0">
                <a:latin typeface="Adobe Hebrew"/>
                <a:cs typeface="Adobe Hebrew"/>
              </a:rPr>
              <a:t>ncourage  overtreatment (Indication Creep). </a:t>
            </a:r>
          </a:p>
          <a:p>
            <a:endParaRPr lang="en-US" sz="2400" dirty="0">
              <a:latin typeface="Adobe Hebrew"/>
              <a:cs typeface="Adobe Hebrew"/>
            </a:endParaRPr>
          </a:p>
          <a:p>
            <a:r>
              <a:rPr lang="en-US" sz="2400" dirty="0" smtClean="0">
                <a:latin typeface="Adobe Hebrew"/>
                <a:cs typeface="Adobe Hebrew"/>
              </a:rPr>
              <a:t>Legal pressure : </a:t>
            </a:r>
            <a:r>
              <a:rPr lang="en-US" sz="2400" dirty="0" err="1" smtClean="0">
                <a:latin typeface="Adobe Hebrew"/>
                <a:cs typeface="Adobe Hebrew"/>
              </a:rPr>
              <a:t>Underdiagnosis</a:t>
            </a:r>
            <a:r>
              <a:rPr lang="en-US" sz="2400" dirty="0" smtClean="0">
                <a:latin typeface="Adobe Hebrew"/>
                <a:cs typeface="Adobe Hebrew"/>
              </a:rPr>
              <a:t> punished, </a:t>
            </a:r>
            <a:r>
              <a:rPr lang="en-US" sz="2400" dirty="0" err="1">
                <a:latin typeface="Adobe Hebrew"/>
                <a:cs typeface="Adobe Hebrew"/>
              </a:rPr>
              <a:t>o</a:t>
            </a:r>
            <a:r>
              <a:rPr lang="en-US" sz="2400" dirty="0" err="1" smtClean="0">
                <a:latin typeface="Adobe Hebrew"/>
                <a:cs typeface="Adobe Hebrew"/>
              </a:rPr>
              <a:t>verdiagnosis</a:t>
            </a:r>
            <a:r>
              <a:rPr lang="en-US" sz="2400" dirty="0" smtClean="0">
                <a:latin typeface="Adobe Hebrew"/>
                <a:cs typeface="Adobe Hebrew"/>
              </a:rPr>
              <a:t> not (yet).</a:t>
            </a:r>
          </a:p>
          <a:p>
            <a:endParaRPr lang="en-US" sz="2400" dirty="0" smtClean="0">
              <a:latin typeface="Adobe Hebrew"/>
              <a:cs typeface="Adobe Hebrew"/>
            </a:endParaRPr>
          </a:p>
          <a:p>
            <a:r>
              <a:rPr lang="en-US" sz="2400" dirty="0" smtClean="0">
                <a:latin typeface="Adobe Hebrew"/>
                <a:cs typeface="Adobe Hebrew"/>
              </a:rPr>
              <a:t>Patient pressure groups – genuine grass roots and “</a:t>
            </a:r>
            <a:r>
              <a:rPr lang="en-US" sz="2400" dirty="0" err="1" smtClean="0">
                <a:latin typeface="Adobe Hebrew"/>
                <a:cs typeface="Adobe Hebrew"/>
              </a:rPr>
              <a:t>astroturf</a:t>
            </a:r>
            <a:r>
              <a:rPr lang="en-US" sz="2400" dirty="0" smtClean="0">
                <a:latin typeface="Adobe Hebrew"/>
                <a:cs typeface="Adobe Hebrew"/>
              </a:rPr>
              <a:t>”.</a:t>
            </a:r>
          </a:p>
          <a:p>
            <a:endParaRPr lang="en-US" sz="2400" dirty="0" smtClean="0">
              <a:latin typeface="Adobe Hebrew"/>
              <a:cs typeface="Adobe Hebrew"/>
            </a:endParaRPr>
          </a:p>
          <a:p>
            <a:r>
              <a:rPr lang="en-US" sz="2400" dirty="0" smtClean="0">
                <a:latin typeface="Adobe Hebrew"/>
                <a:cs typeface="Adobe Hebrew"/>
              </a:rPr>
              <a:t>Guidelines and targets, QOF</a:t>
            </a:r>
          </a:p>
          <a:p>
            <a:endParaRPr lang="en-US" sz="2400" dirty="0">
              <a:latin typeface="Adobe Hebrew"/>
              <a:cs typeface="Adobe Hebrew"/>
            </a:endParaRPr>
          </a:p>
          <a:p>
            <a:r>
              <a:rPr lang="en-US" sz="2400" dirty="0" smtClean="0">
                <a:latin typeface="Adobe Hebrew"/>
                <a:cs typeface="Adobe Hebrew"/>
              </a:rPr>
              <a:t>Cultural beliefs :  More = better,  faith in early detection</a:t>
            </a:r>
          </a:p>
          <a:p>
            <a:endParaRPr lang="en-US" sz="2000" dirty="0">
              <a:latin typeface="Adobe Hebrew"/>
              <a:cs typeface="Adobe Hebrew"/>
            </a:endParaRPr>
          </a:p>
          <a:p>
            <a:endParaRPr lang="en-US" sz="2000" dirty="0">
              <a:latin typeface="Adobe Hebrew"/>
              <a:cs typeface="Adobe Hebrew"/>
            </a:endParaRPr>
          </a:p>
        </p:txBody>
      </p:sp>
    </p:spTree>
    <p:extLst>
      <p:ext uri="{BB962C8B-B14F-4D97-AF65-F5344CB8AC3E}">
        <p14:creationId xmlns:p14="http://schemas.microsoft.com/office/powerpoint/2010/main" val="345373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8403"/>
    </mc:Choice>
    <mc:Fallback xmlns="">
      <p:transition xmlns:p14="http://schemas.microsoft.com/office/powerpoint/2010/main" spd="slow" advTm="25840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More drivers of </a:t>
            </a:r>
            <a:r>
              <a:rPr lang="en-US" dirty="0" err="1" smtClean="0"/>
              <a:t>Overdiagnosis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6857" y="2280311"/>
            <a:ext cx="8927143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Over simplification,  poor translation, “spin”  of evidence.  STORIES.</a:t>
            </a:r>
          </a:p>
          <a:p>
            <a:endParaRPr lang="en-US" sz="2400" dirty="0"/>
          </a:p>
          <a:p>
            <a:r>
              <a:rPr lang="en-US" sz="2400" dirty="0" smtClean="0"/>
              <a:t>Extrapolations of benefit from severe end of clinical spectrum to mild.</a:t>
            </a:r>
          </a:p>
          <a:p>
            <a:endParaRPr lang="en-US" sz="2400" dirty="0"/>
          </a:p>
          <a:p>
            <a:r>
              <a:rPr lang="en-US" sz="2400" dirty="0" smtClean="0"/>
              <a:t>Medical pseudo-solutions/wishful thinking/political bright ideas.</a:t>
            </a:r>
          </a:p>
          <a:p>
            <a:endParaRPr lang="en-US" sz="2400" dirty="0"/>
          </a:p>
          <a:p>
            <a:r>
              <a:rPr lang="en-US" sz="2400" dirty="0" smtClean="0"/>
              <a:t>Fast uptake of new interventions, slow to stop/do less.</a:t>
            </a:r>
          </a:p>
          <a:p>
            <a:endParaRPr lang="en-US" sz="2400" dirty="0"/>
          </a:p>
          <a:p>
            <a:r>
              <a:rPr lang="en-US" sz="2400" dirty="0" smtClean="0"/>
              <a:t>Population goals trump person </a:t>
            </a:r>
            <a:r>
              <a:rPr lang="en-US" sz="2400" dirty="0" err="1" smtClean="0"/>
              <a:t>centred</a:t>
            </a:r>
            <a:r>
              <a:rPr lang="en-US" sz="2400" dirty="0" smtClean="0"/>
              <a:t> goals.</a:t>
            </a:r>
          </a:p>
          <a:p>
            <a:endParaRPr lang="en-US" sz="2400" dirty="0"/>
          </a:p>
          <a:p>
            <a:r>
              <a:rPr lang="en-US" sz="2400" dirty="0" smtClean="0"/>
              <a:t>Specialist view trumps generalist view.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777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“Red Flags” for </a:t>
            </a:r>
            <a:r>
              <a:rPr lang="en-US" dirty="0" err="1" smtClean="0"/>
              <a:t>Overdiagnosis</a:t>
            </a:r>
            <a:r>
              <a:rPr lang="en-US" dirty="0" smtClean="0"/>
              <a:t> </a:t>
            </a:r>
            <a:r>
              <a:rPr lang="en-US" sz="1800" dirty="0">
                <a:solidFill>
                  <a:schemeClr val="accent4"/>
                </a:solidFill>
                <a:hlinkClick r:id="rId3"/>
              </a:rPr>
              <a:t>Moynihan et al. BMJ 2012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284164" y="1598222"/>
            <a:ext cx="8574086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dobe Hebrew"/>
                <a:cs typeface="Adobe Hebrew"/>
              </a:rPr>
              <a:t>Increasing  incidence , static mortality.</a:t>
            </a:r>
          </a:p>
          <a:p>
            <a:endParaRPr lang="en-US" sz="2800" dirty="0">
              <a:latin typeface="Adobe Hebrew"/>
              <a:cs typeface="Adobe Hebrew"/>
            </a:endParaRPr>
          </a:p>
          <a:p>
            <a:r>
              <a:rPr lang="en-US" sz="2800" dirty="0">
                <a:latin typeface="Adobe Hebrew"/>
                <a:cs typeface="Adobe Hebrew"/>
              </a:rPr>
              <a:t>A</a:t>
            </a:r>
            <a:r>
              <a:rPr lang="en-US" sz="2800" dirty="0" smtClean="0">
                <a:latin typeface="Adobe Hebrew"/>
                <a:cs typeface="Adobe Hebrew"/>
              </a:rPr>
              <a:t> risk factor or biomarker becomes a disease</a:t>
            </a:r>
          </a:p>
          <a:p>
            <a:r>
              <a:rPr lang="en-US" sz="2800" dirty="0">
                <a:latin typeface="Adobe Hebrew"/>
                <a:cs typeface="Adobe Hebrew"/>
              </a:rPr>
              <a:t>	</a:t>
            </a:r>
          </a:p>
          <a:p>
            <a:r>
              <a:rPr lang="en-US" sz="2800" dirty="0" smtClean="0">
                <a:latin typeface="Adobe Hebrew"/>
                <a:cs typeface="Adobe Hebrew"/>
              </a:rPr>
              <a:t>Changing diagnostic or treatment thresholds.</a:t>
            </a:r>
          </a:p>
          <a:p>
            <a:endParaRPr lang="en-US" sz="2800" dirty="0">
              <a:latin typeface="Adobe Hebrew"/>
              <a:cs typeface="Adobe Hebrew"/>
            </a:endParaRPr>
          </a:p>
          <a:p>
            <a:r>
              <a:rPr lang="en-US" sz="2800" dirty="0" smtClean="0">
                <a:latin typeface="Adobe Hebrew"/>
                <a:cs typeface="Adobe Hebrew"/>
              </a:rPr>
              <a:t>A large proportion of the population gets a label or treatment.</a:t>
            </a:r>
          </a:p>
          <a:p>
            <a:endParaRPr lang="en-US" sz="2800" dirty="0">
              <a:latin typeface="Adobe Hebrew"/>
              <a:cs typeface="Adobe Hebrew"/>
            </a:endParaRPr>
          </a:p>
          <a:p>
            <a:r>
              <a:rPr lang="en-US" sz="2800" dirty="0" smtClean="0">
                <a:latin typeface="Adobe Hebrew"/>
                <a:cs typeface="Adobe Hebrew"/>
              </a:rPr>
              <a:t>(mine) If the explanation for a disease definition or an intervention is </a:t>
            </a:r>
            <a:r>
              <a:rPr lang="en-US" sz="2800" i="1" dirty="0" smtClean="0">
                <a:latin typeface="Adobe Hebrew"/>
                <a:cs typeface="Adobe Hebrew"/>
              </a:rPr>
              <a:t>really difficult </a:t>
            </a:r>
            <a:r>
              <a:rPr lang="en-US" sz="2800" dirty="0" smtClean="0">
                <a:latin typeface="Adobe Hebrew"/>
                <a:cs typeface="Adobe Hebrew"/>
              </a:rPr>
              <a:t>to understand!</a:t>
            </a:r>
            <a:endParaRPr lang="en-US" sz="2800" dirty="0">
              <a:latin typeface="Adobe Hebrew"/>
              <a:cs typeface="Adobe Hebrew"/>
            </a:endParaRPr>
          </a:p>
        </p:txBody>
      </p:sp>
    </p:spTree>
    <p:extLst>
      <p:ext uri="{BB962C8B-B14F-4D97-AF65-F5344CB8AC3E}">
        <p14:creationId xmlns:p14="http://schemas.microsoft.com/office/powerpoint/2010/main" val="317606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755"/>
    </mc:Choice>
    <mc:Fallback xmlns="">
      <p:transition xmlns:p14="http://schemas.microsoft.com/office/powerpoint/2010/main" spd="slow" advTm="817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is </a:t>
            </a:r>
            <a:r>
              <a:rPr lang="en-US" dirty="0" err="1" smtClean="0"/>
              <a:t>Overdiagnosis</a:t>
            </a:r>
            <a:r>
              <a:rPr lang="en-US" dirty="0" smtClean="0"/>
              <a:t> Harmful?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0517" y="1842673"/>
            <a:ext cx="8507733" cy="4832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Disease Labeling : Psychological burden</a:t>
            </a:r>
          </a:p>
          <a:p>
            <a:r>
              <a:rPr lang="en-US" sz="2800" dirty="0" smtClean="0"/>
              <a:t>		From CKD3 to Dementia to Cancer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     </a:t>
            </a:r>
          </a:p>
          <a:p>
            <a:r>
              <a:rPr lang="en-US" sz="2800" dirty="0" smtClean="0"/>
              <a:t>Treatment Harms:  “Mild” e.g. drug side effects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Severe or Fatal – drugs, surgery, chemo/DXT</a:t>
            </a:r>
          </a:p>
          <a:p>
            <a:endParaRPr lang="en-US" sz="2800" dirty="0"/>
          </a:p>
          <a:p>
            <a:r>
              <a:rPr lang="en-US" sz="2800" dirty="0" smtClean="0"/>
              <a:t>Waste:  NHS - Money, staff time, mental energy.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   Public- Time, work, money, family and </a:t>
            </a:r>
            <a:r>
              <a:rPr lang="en-US" sz="2800" dirty="0" err="1" smtClean="0"/>
              <a:t>carers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	</a:t>
            </a:r>
            <a:endParaRPr lang="en-US" sz="2800" dirty="0" smtClean="0"/>
          </a:p>
          <a:p>
            <a:r>
              <a:rPr lang="en-US" sz="2800" dirty="0" smtClean="0"/>
              <a:t>Diversion of Resources</a:t>
            </a:r>
          </a:p>
          <a:p>
            <a:r>
              <a:rPr lang="en-US" sz="2800" dirty="0" smtClean="0"/>
              <a:t>		What  </a:t>
            </a:r>
            <a:r>
              <a:rPr lang="en-US" sz="2800" dirty="0"/>
              <a:t>are we not doing </a:t>
            </a:r>
            <a:r>
              <a:rPr lang="en-US" sz="2800" dirty="0" smtClean="0"/>
              <a:t>instead? Opportunity cost.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538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17 at 14.34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22" y="1697336"/>
            <a:ext cx="67437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71154" y="6105548"/>
            <a:ext cx="5937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Thyroid Cancer Deaths and New Diagnoses 1975 - 2005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879298" y="5354936"/>
            <a:ext cx="5439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75            80            85           90          95             00           05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Overdiagnosis</a:t>
            </a:r>
            <a:r>
              <a:rPr lang="en-US" dirty="0" smtClean="0"/>
              <a:t> in Cancer (screening)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34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678"/>
    </mc:Choice>
    <mc:Fallback xmlns="">
      <p:transition xmlns:p14="http://schemas.microsoft.com/office/powerpoint/2010/main" spd="slow" advTm="7867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4-13 at 23.26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4" y="899492"/>
            <a:ext cx="7578749" cy="5818807"/>
          </a:xfrm>
          <a:prstGeom prst="rect">
            <a:avLst/>
          </a:prstGeom>
          <a:ln w="12700" cmpd="sng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9374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4"/>
</p:tagLst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84</TotalTime>
  <Words>1085</Words>
  <Application>Microsoft Office PowerPoint</Application>
  <PresentationFormat>On-screen Show (4:3)</PresentationFormat>
  <Paragraphs>246</Paragraphs>
  <Slides>31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Adobe Hebrew</vt:lpstr>
      <vt:lpstr>Calibri</vt:lpstr>
      <vt:lpstr>Corbel</vt:lpstr>
      <vt:lpstr>Helvetica Neue</vt:lpstr>
      <vt:lpstr>Wingdings</vt:lpstr>
      <vt:lpstr>Spectrum</vt:lpstr>
      <vt:lpstr>GPs and “Too Much Medicine”</vt:lpstr>
      <vt:lpstr>PowerPoint Presentation</vt:lpstr>
      <vt:lpstr>What is Overdiagnosis?</vt:lpstr>
      <vt:lpstr>Drivers of Overdiagnosis.     Moynihan et al. BMJ 2012</vt:lpstr>
      <vt:lpstr>More drivers of Overdiagnosis</vt:lpstr>
      <vt:lpstr>“Red Flags” for Overdiagnosis Moynihan et al. BMJ 2012</vt:lpstr>
      <vt:lpstr>How is Overdiagnosis Harmful?</vt:lpstr>
      <vt:lpstr>Overdiagnosis in Cancer (screening)</vt:lpstr>
      <vt:lpstr>PowerPoint Presentation</vt:lpstr>
      <vt:lpstr>PowerPoint Presentation</vt:lpstr>
      <vt:lpstr>PowerPoint Presentation</vt:lpstr>
      <vt:lpstr>PowerPoint Presentation</vt:lpstr>
      <vt:lpstr>All cause mortality vs eGFR From Chronic Kidney Disease Prognosis Consortium</vt:lpstr>
      <vt:lpstr>ESRD vs eGFR From Chronic Kidney Disease Prognosis Consortium </vt:lpstr>
      <vt:lpstr>  ACEi/A2RAs in CKD (NICE)</vt:lpstr>
      <vt:lpstr>Where ACE/A2RAs   ARE valuable</vt:lpstr>
      <vt:lpstr>Calcium is good for your bones…</vt:lpstr>
      <vt:lpstr>PowerPoint Presentation</vt:lpstr>
      <vt:lpstr>PowerPoint Presentation</vt:lpstr>
      <vt:lpstr>PowerPoint Presentation</vt:lpstr>
      <vt:lpstr>PowerPoint Presentation</vt:lpstr>
      <vt:lpstr>Bright ideas and pseudosolutions</vt:lpstr>
      <vt:lpstr>An important caveat</vt:lpstr>
      <vt:lpstr>The Patient Paradox</vt:lpstr>
      <vt:lpstr>Reasons to be cheerful</vt:lpstr>
      <vt:lpstr>When we rule the world…</vt:lpstr>
      <vt:lpstr>PowerPoint Presentation</vt:lpstr>
      <vt:lpstr>PowerPoint Presentation</vt:lpstr>
      <vt:lpstr>PowerPoint Presentation</vt:lpstr>
      <vt:lpstr>Shared Decision Making Tools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GPs and “Too Much Medicine”</dc:title>
  <dc:creator>Admin</dc:creator>
  <cp:lastModifiedBy>McGowan, Helen</cp:lastModifiedBy>
  <cp:revision>9</cp:revision>
  <dcterms:created xsi:type="dcterms:W3CDTF">2017-05-17T11:35:51Z</dcterms:created>
  <dcterms:modified xsi:type="dcterms:W3CDTF">2017-05-17T13:11:50Z</dcterms:modified>
</cp:coreProperties>
</file>