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1"/>
  </p:sldMasterIdLst>
  <p:notesMasterIdLst>
    <p:notesMasterId r:id="rId28"/>
  </p:notesMasterIdLst>
  <p:handoutMasterIdLst>
    <p:handoutMasterId r:id="rId29"/>
  </p:handoutMasterIdLst>
  <p:sldIdLst>
    <p:sldId id="312" r:id="rId2"/>
    <p:sldId id="356" r:id="rId3"/>
    <p:sldId id="556" r:id="rId4"/>
    <p:sldId id="382" r:id="rId5"/>
    <p:sldId id="1054" r:id="rId6"/>
    <p:sldId id="1055" r:id="rId7"/>
    <p:sldId id="1056" r:id="rId8"/>
    <p:sldId id="1042" r:id="rId9"/>
    <p:sldId id="1071" r:id="rId10"/>
    <p:sldId id="1058" r:id="rId11"/>
    <p:sldId id="1072" r:id="rId12"/>
    <p:sldId id="8736" r:id="rId13"/>
    <p:sldId id="8734" r:id="rId14"/>
    <p:sldId id="261" r:id="rId15"/>
    <p:sldId id="511" r:id="rId16"/>
    <p:sldId id="1059" r:id="rId17"/>
    <p:sldId id="1057" r:id="rId18"/>
    <p:sldId id="1044" r:id="rId19"/>
    <p:sldId id="8739" r:id="rId20"/>
    <p:sldId id="1047" r:id="rId21"/>
    <p:sldId id="8740" r:id="rId22"/>
    <p:sldId id="8741" r:id="rId23"/>
    <p:sldId id="8742" r:id="rId24"/>
    <p:sldId id="8743" r:id="rId25"/>
    <p:sldId id="1046" r:id="rId26"/>
    <p:sldId id="1041" r:id="rId2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3" autoAdjust="0"/>
    <p:restoredTop sz="50580" autoAdjust="0"/>
  </p:normalViewPr>
  <p:slideViewPr>
    <p:cSldViewPr>
      <p:cViewPr varScale="1">
        <p:scale>
          <a:sx n="68" d="100"/>
          <a:sy n="68" d="100"/>
        </p:scale>
        <p:origin x="488" y="2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79336"/>
    </p:cViewPr>
  </p:sorterViewPr>
  <p:notesViewPr>
    <p:cSldViewPr>
      <p:cViewPr varScale="1">
        <p:scale>
          <a:sx n="75" d="100"/>
          <a:sy n="75" d="100"/>
        </p:scale>
        <p:origin x="35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n=75,499</c:v>
                </c:pt>
                <c:pt idx="1">
                  <c:v>n=22,522</c:v>
                </c:pt>
                <c:pt idx="2">
                  <c:v>n=21,453</c:v>
                </c:pt>
                <c:pt idx="3">
                  <c:v>n=90,623</c:v>
                </c:pt>
                <c:pt idx="4">
                  <c:v>n=239,324</c:v>
                </c:pt>
                <c:pt idx="5">
                  <c:v>n=559,252</c:v>
                </c:pt>
                <c:pt idx="6">
                  <c:v>n=1,381,324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1.85</c:v>
                </c:pt>
                <c:pt idx="1">
                  <c:v>1.4</c:v>
                </c:pt>
                <c:pt idx="2">
                  <c:v>1.22</c:v>
                </c:pt>
                <c:pt idx="3">
                  <c:v>1.6</c:v>
                </c:pt>
                <c:pt idx="4">
                  <c:v>1.8</c:v>
                </c:pt>
                <c:pt idx="5">
                  <c:v>1.07</c:v>
                </c:pt>
                <c:pt idx="6">
                  <c:v>1.06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85C-4418-8A07-29BE48E6DCC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n=75,499</c:v>
                </c:pt>
                <c:pt idx="1">
                  <c:v>n=22,522</c:v>
                </c:pt>
                <c:pt idx="2">
                  <c:v>n=21,453</c:v>
                </c:pt>
                <c:pt idx="3">
                  <c:v>n=90,623</c:v>
                </c:pt>
                <c:pt idx="4">
                  <c:v>n=239,324</c:v>
                </c:pt>
                <c:pt idx="5">
                  <c:v>n=559,252</c:v>
                </c:pt>
                <c:pt idx="6">
                  <c:v>n=1,381,324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1.35</c:v>
                </c:pt>
                <c:pt idx="1">
                  <c:v>1.05</c:v>
                </c:pt>
                <c:pt idx="2">
                  <c:v>0.99</c:v>
                </c:pt>
                <c:pt idx="3">
                  <c:v>1.03</c:v>
                </c:pt>
                <c:pt idx="4">
                  <c:v>1.22</c:v>
                </c:pt>
                <c:pt idx="5">
                  <c:v>1.24</c:v>
                </c:pt>
                <c:pt idx="6">
                  <c:v>1.18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85C-4418-8A07-29BE48E6DCC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Close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tx2"/>
              </a:solidFill>
              <a:ln w="25400">
                <a:solidFill>
                  <a:schemeClr val="tx2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n=75,499</c:v>
                </c:pt>
                <c:pt idx="1">
                  <c:v>n=22,522</c:v>
                </c:pt>
                <c:pt idx="2">
                  <c:v>n=21,453</c:v>
                </c:pt>
                <c:pt idx="3">
                  <c:v>n=90,623</c:v>
                </c:pt>
                <c:pt idx="4">
                  <c:v>n=239,324</c:v>
                </c:pt>
                <c:pt idx="5">
                  <c:v>n=559,252</c:v>
                </c:pt>
                <c:pt idx="6">
                  <c:v>n=1,381,324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1.58</c:v>
                </c:pt>
                <c:pt idx="1">
                  <c:v>1.21</c:v>
                </c:pt>
                <c:pt idx="2">
                  <c:v>1.1000000000000001</c:v>
                </c:pt>
                <c:pt idx="3">
                  <c:v>1.28</c:v>
                </c:pt>
                <c:pt idx="4">
                  <c:v>1.48</c:v>
                </c:pt>
                <c:pt idx="5">
                  <c:v>1.1499999999999999</c:v>
                </c:pt>
                <c:pt idx="6">
                  <c:v>1.1200000000000001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85C-4418-8A07-29BE48E6D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25400" cap="flat" cmpd="sng" algn="ctr">
              <a:solidFill>
                <a:schemeClr val="tx1"/>
              </a:solidFill>
              <a:round/>
            </a:ln>
            <a:effectLst/>
          </c:spPr>
        </c:hiLowLines>
        <c:axId val="469259288"/>
        <c:axId val="469276016"/>
      </c:stockChart>
      <c:catAx>
        <c:axId val="469259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9276016"/>
        <c:crosses val="autoZero"/>
        <c:auto val="1"/>
        <c:lblAlgn val="ctr"/>
        <c:lblOffset val="100"/>
        <c:noMultiLvlLbl val="0"/>
      </c:catAx>
      <c:valAx>
        <c:axId val="469276016"/>
        <c:scaling>
          <c:orientation val="minMax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9259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High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n=75,499</c:v>
                </c:pt>
                <c:pt idx="1">
                  <c:v>n=22,522</c:v>
                </c:pt>
                <c:pt idx="2">
                  <c:v>n=21,453</c:v>
                </c:pt>
                <c:pt idx="3">
                  <c:v>n=90,623</c:v>
                </c:pt>
                <c:pt idx="4">
                  <c:v>n=239,324</c:v>
                </c:pt>
                <c:pt idx="5">
                  <c:v>n=559,252</c:v>
                </c:pt>
                <c:pt idx="6">
                  <c:v>n=1,381,324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1.85</c:v>
                </c:pt>
                <c:pt idx="1">
                  <c:v>1.4</c:v>
                </c:pt>
                <c:pt idx="2">
                  <c:v>1.22</c:v>
                </c:pt>
                <c:pt idx="3">
                  <c:v>1.6</c:v>
                </c:pt>
                <c:pt idx="4">
                  <c:v>1.8</c:v>
                </c:pt>
                <c:pt idx="5">
                  <c:v>1.07</c:v>
                </c:pt>
                <c:pt idx="6">
                  <c:v>1.06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85C-4418-8A07-29BE48E6DCC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n=75,499</c:v>
                </c:pt>
                <c:pt idx="1">
                  <c:v>n=22,522</c:v>
                </c:pt>
                <c:pt idx="2">
                  <c:v>n=21,453</c:v>
                </c:pt>
                <c:pt idx="3">
                  <c:v>n=90,623</c:v>
                </c:pt>
                <c:pt idx="4">
                  <c:v>n=239,324</c:v>
                </c:pt>
                <c:pt idx="5">
                  <c:v>n=559,252</c:v>
                </c:pt>
                <c:pt idx="6">
                  <c:v>n=1,381,324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1.35</c:v>
                </c:pt>
                <c:pt idx="1">
                  <c:v>1.05</c:v>
                </c:pt>
                <c:pt idx="2">
                  <c:v>0.99</c:v>
                </c:pt>
                <c:pt idx="3">
                  <c:v>1.03</c:v>
                </c:pt>
                <c:pt idx="4">
                  <c:v>1.22</c:v>
                </c:pt>
                <c:pt idx="5">
                  <c:v>1.24</c:v>
                </c:pt>
                <c:pt idx="6">
                  <c:v>1.18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85C-4418-8A07-29BE48E6DCC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Close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ot"/>
            <c:size val="3"/>
            <c:spPr>
              <a:solidFill>
                <a:schemeClr val="tx2"/>
              </a:solidFill>
              <a:ln w="25400">
                <a:solidFill>
                  <a:schemeClr val="tx2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n=75,499</c:v>
                </c:pt>
                <c:pt idx="1">
                  <c:v>n=22,522</c:v>
                </c:pt>
                <c:pt idx="2">
                  <c:v>n=21,453</c:v>
                </c:pt>
                <c:pt idx="3">
                  <c:v>n=90,623</c:v>
                </c:pt>
                <c:pt idx="4">
                  <c:v>n=239,324</c:v>
                </c:pt>
                <c:pt idx="5">
                  <c:v>n=559,252</c:v>
                </c:pt>
                <c:pt idx="6">
                  <c:v>n=1,381,324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1.58</c:v>
                </c:pt>
                <c:pt idx="1">
                  <c:v>1.21</c:v>
                </c:pt>
                <c:pt idx="2">
                  <c:v>1.1000000000000001</c:v>
                </c:pt>
                <c:pt idx="3">
                  <c:v>1.28</c:v>
                </c:pt>
                <c:pt idx="4">
                  <c:v>1.48</c:v>
                </c:pt>
                <c:pt idx="5">
                  <c:v>1.1499999999999999</c:v>
                </c:pt>
                <c:pt idx="6">
                  <c:v>1.1200000000000001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85C-4418-8A07-29BE48E6D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25400" cap="flat" cmpd="sng" algn="ctr">
              <a:solidFill>
                <a:schemeClr val="tx1"/>
              </a:solidFill>
              <a:round/>
            </a:ln>
            <a:effectLst/>
          </c:spPr>
        </c:hiLowLines>
        <c:axId val="469259288"/>
        <c:axId val="469276016"/>
      </c:stockChart>
      <c:catAx>
        <c:axId val="469259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9276016"/>
        <c:crosses val="autoZero"/>
        <c:auto val="1"/>
        <c:lblAlgn val="ctr"/>
        <c:lblOffset val="100"/>
        <c:noMultiLvlLbl val="0"/>
      </c:catAx>
      <c:valAx>
        <c:axId val="469276016"/>
        <c:scaling>
          <c:orientation val="minMax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9259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image" Target="../media/image31.jpg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3.jpeg"/><Relationship Id="rId7" Type="http://schemas.openxmlformats.org/officeDocument/2006/relationships/image" Target="../media/image38.jpeg"/><Relationship Id="rId2" Type="http://schemas.openxmlformats.org/officeDocument/2006/relationships/image" Target="../media/image32.jpeg"/><Relationship Id="rId1" Type="http://schemas.openxmlformats.org/officeDocument/2006/relationships/image" Target="../media/image31.jpg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34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A9514E-A082-A44A-AEC3-4A6098618122}" type="doc">
      <dgm:prSet loTypeId="urn:microsoft.com/office/officeart/2008/layout/HexagonCluster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C671411-88DE-D54C-AD09-9366FF5D761B}">
      <dgm:prSet phldrT="[Text]"/>
      <dgm:spPr>
        <a:solidFill>
          <a:schemeClr val="tx2">
            <a:lumMod val="60000"/>
            <a:lumOff val="4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GB" dirty="0"/>
            <a:t>Regular Bedtime  waketime</a:t>
          </a:r>
        </a:p>
      </dgm:t>
    </dgm:pt>
    <dgm:pt modelId="{2B931175-F2E3-494E-93B4-F476B3464FD7}" type="parTrans" cxnId="{99A18122-2BB5-4046-BB44-E841045C3B6C}">
      <dgm:prSet/>
      <dgm:spPr/>
      <dgm:t>
        <a:bodyPr/>
        <a:lstStyle/>
        <a:p>
          <a:endParaRPr lang="en-GB"/>
        </a:p>
      </dgm:t>
    </dgm:pt>
    <dgm:pt modelId="{57D68906-FFB4-854F-B3D0-658C41C6AAF4}" type="sibTrans" cxnId="{99A18122-2BB5-4046-BB44-E841045C3B6C}">
      <dgm:prSet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GB"/>
        </a:p>
      </dgm:t>
    </dgm:pt>
    <dgm:pt modelId="{958D6C92-7009-9747-AB60-7E1B3A6ECC6A}">
      <dgm:prSet phldrT="[Text]"/>
      <dgm:spPr>
        <a:solidFill>
          <a:schemeClr val="accent2">
            <a:lumMod val="60000"/>
            <a:lumOff val="4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No Alcohol</a:t>
          </a:r>
        </a:p>
      </dgm:t>
    </dgm:pt>
    <dgm:pt modelId="{B4FB4686-C618-3943-95D0-51040EE82593}" type="parTrans" cxnId="{ECB2CEBD-E051-0D4E-9A7F-F16787C373CC}">
      <dgm:prSet/>
      <dgm:spPr/>
      <dgm:t>
        <a:bodyPr/>
        <a:lstStyle/>
        <a:p>
          <a:endParaRPr lang="en-GB"/>
        </a:p>
      </dgm:t>
    </dgm:pt>
    <dgm:pt modelId="{ECC42F76-A5A1-6342-AE0C-4B91BC876D87}" type="sibTrans" cxnId="{ECB2CEBD-E051-0D4E-9A7F-F16787C373CC}">
      <dgm:prSet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en-GB"/>
        </a:p>
      </dgm:t>
    </dgm:pt>
    <dgm:pt modelId="{47F52F7B-98FD-F84C-BEDF-20C5FB6870F1}">
      <dgm:prSet phldrT="[Text]"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r>
            <a:rPr lang="en-GB" dirty="0"/>
            <a:t>No Caffeine or</a:t>
          </a:r>
        </a:p>
        <a:p>
          <a:r>
            <a:rPr lang="en-GB" dirty="0"/>
            <a:t>Stimulants</a:t>
          </a:r>
        </a:p>
      </dgm:t>
    </dgm:pt>
    <dgm:pt modelId="{3915043E-6B05-8B42-A45D-D0A388B885ED}" type="parTrans" cxnId="{E2BCDEE4-22F9-6745-B540-F1F3953A4649}">
      <dgm:prSet/>
      <dgm:spPr/>
      <dgm:t>
        <a:bodyPr/>
        <a:lstStyle/>
        <a:p>
          <a:endParaRPr lang="en-GB"/>
        </a:p>
      </dgm:t>
    </dgm:pt>
    <dgm:pt modelId="{5B8A5ECA-7250-DF43-BC61-7771552B85A8}" type="sibTrans" cxnId="{E2BCDEE4-22F9-6745-B540-F1F3953A4649}">
      <dgm:prSet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1D954CDC-34E5-A741-90C4-12AB40A700AD}">
      <dgm:prSet phldrT="[Text]"/>
      <dgm:spPr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Light dinner</a:t>
          </a:r>
        </a:p>
      </dgm:t>
    </dgm:pt>
    <dgm:pt modelId="{891A59A7-D6A5-C140-9F4E-091863912F64}" type="parTrans" cxnId="{B68421AB-7C3D-FE43-80C4-F38E3362A49F}">
      <dgm:prSet/>
      <dgm:spPr/>
      <dgm:t>
        <a:bodyPr/>
        <a:lstStyle/>
        <a:p>
          <a:endParaRPr lang="en-GB"/>
        </a:p>
      </dgm:t>
    </dgm:pt>
    <dgm:pt modelId="{7A2DD13F-AFC7-074C-89F9-92166C3D58A7}" type="sibTrans" cxnId="{B68421AB-7C3D-FE43-80C4-F38E3362A49F}">
      <dgm:prSet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n-GB"/>
        </a:p>
      </dgm:t>
    </dgm:pt>
    <dgm:pt modelId="{C3DEF347-5609-ED42-AE18-61F0ECF283C8}">
      <dgm:prSet phldrT="[Text]"/>
      <dgm:spPr>
        <a:solidFill>
          <a:schemeClr val="bg1">
            <a:lumMod val="75000"/>
          </a:schemeClr>
        </a:solidFill>
        <a:ln>
          <a:solidFill>
            <a:schemeClr val="bg1">
              <a:lumMod val="75000"/>
            </a:schemeClr>
          </a:solidFill>
        </a:ln>
      </dgm:spPr>
      <dgm:t>
        <a:bodyPr/>
        <a:lstStyle/>
        <a:p>
          <a:r>
            <a:rPr lang="en-GB" dirty="0"/>
            <a:t>No late Exercise</a:t>
          </a:r>
        </a:p>
      </dgm:t>
    </dgm:pt>
    <dgm:pt modelId="{1CE1B6B6-A996-EB40-926C-1EA33E961185}" type="parTrans" cxnId="{D19C1081-47EB-3744-A237-CB04175C3B8B}">
      <dgm:prSet/>
      <dgm:spPr/>
      <dgm:t>
        <a:bodyPr/>
        <a:lstStyle/>
        <a:p>
          <a:endParaRPr lang="en-GB"/>
        </a:p>
      </dgm:t>
    </dgm:pt>
    <dgm:pt modelId="{E8E0D9F1-C89E-4A44-91C0-27856C8A4A6E}" type="sibTrans" cxnId="{D19C1081-47EB-3744-A237-CB04175C3B8B}">
      <dgm:prSet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solidFill>
            <a:schemeClr val="bg1">
              <a:lumMod val="75000"/>
            </a:schemeClr>
          </a:solidFill>
        </a:ln>
      </dgm:spPr>
      <dgm:t>
        <a:bodyPr/>
        <a:lstStyle/>
        <a:p>
          <a:endParaRPr lang="en-GB"/>
        </a:p>
      </dgm:t>
    </dgm:pt>
    <dgm:pt modelId="{9872ED87-1AC2-FA44-828D-F413DCF62631}">
      <dgm:prSet phldrT="[Text]"/>
      <dgm:spPr>
        <a:solidFill>
          <a:schemeClr val="bg2">
            <a:lumMod val="5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en-GB" dirty="0"/>
            <a:t>Books not screens!</a:t>
          </a:r>
        </a:p>
      </dgm:t>
    </dgm:pt>
    <dgm:pt modelId="{7B34F69C-6CEA-1E42-81C4-7980C90B979B}" type="parTrans" cxnId="{D56FA10D-7EEC-1A48-875E-9BAF3837412D}">
      <dgm:prSet/>
      <dgm:spPr/>
      <dgm:t>
        <a:bodyPr/>
        <a:lstStyle/>
        <a:p>
          <a:endParaRPr lang="en-GB"/>
        </a:p>
      </dgm:t>
    </dgm:pt>
    <dgm:pt modelId="{501165C1-70F0-4744-B974-AB2FA8274681}" type="sibTrans" cxnId="{D56FA10D-7EEC-1A48-875E-9BAF3837412D}">
      <dgm:prSet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n-GB"/>
        </a:p>
      </dgm:t>
    </dgm:pt>
    <dgm:pt modelId="{ED5E8BE7-477C-DC44-90BA-0B78B97BCA1D}">
      <dgm:prSet phldrT="[Text]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Dim down lights</a:t>
          </a:r>
        </a:p>
      </dgm:t>
    </dgm:pt>
    <dgm:pt modelId="{C5DC50DC-8C2B-DE45-B1CC-3771E1709B38}" type="parTrans" cxnId="{D2EB8050-8E1C-B94E-9A66-2D8933747972}">
      <dgm:prSet/>
      <dgm:spPr/>
      <dgm:t>
        <a:bodyPr/>
        <a:lstStyle/>
        <a:p>
          <a:endParaRPr lang="en-GB"/>
        </a:p>
      </dgm:t>
    </dgm:pt>
    <dgm:pt modelId="{6BE360E3-6988-2A4E-97E8-A8AE36D8CF92}" type="sibTrans" cxnId="{D2EB8050-8E1C-B94E-9A66-2D8933747972}">
      <dgm:prSet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en-GB"/>
        </a:p>
      </dgm:t>
    </dgm:pt>
    <dgm:pt modelId="{C12F7030-C013-D44E-871E-B8DD67C7851D}">
      <dgm:prSet phldrT="[Text]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No Smoking</a:t>
          </a:r>
        </a:p>
      </dgm:t>
    </dgm:pt>
    <dgm:pt modelId="{31FF7912-9A2F-4A49-A8CB-20C1BE3A517A}" type="parTrans" cxnId="{8BA94AA6-D807-AE43-8218-8A5920868270}">
      <dgm:prSet/>
      <dgm:spPr/>
      <dgm:t>
        <a:bodyPr/>
        <a:lstStyle/>
        <a:p>
          <a:endParaRPr lang="en-GB"/>
        </a:p>
      </dgm:t>
    </dgm:pt>
    <dgm:pt modelId="{7BE8059E-E4F5-5248-BD25-77A0EE2C88DA}" type="sibTrans" cxnId="{8BA94AA6-D807-AE43-8218-8A5920868270}">
      <dgm:prSet/>
      <dgm:spPr>
        <a:blipFill rotWithShape="1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endParaRPr lang="en-GB"/>
        </a:p>
      </dgm:t>
    </dgm:pt>
    <dgm:pt modelId="{6DA31285-05CB-AD4E-B42D-946A41F66851}">
      <dgm:prSet phldrT="[Text]"/>
      <dgm:spPr>
        <a:solidFill>
          <a:schemeClr val="tx1">
            <a:lumMod val="65000"/>
            <a:lumOff val="35000"/>
          </a:schemeClr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GB" dirty="0"/>
            <a:t>If wake up, relax, not too active</a:t>
          </a:r>
        </a:p>
      </dgm:t>
    </dgm:pt>
    <dgm:pt modelId="{8F005652-BDFF-2D49-8FBB-3B7DC2C11CDB}" type="parTrans" cxnId="{2950E911-4C12-2147-8C42-5AAD7D4F64A4}">
      <dgm:prSet/>
      <dgm:spPr/>
      <dgm:t>
        <a:bodyPr/>
        <a:lstStyle/>
        <a:p>
          <a:endParaRPr lang="en-GB"/>
        </a:p>
      </dgm:t>
    </dgm:pt>
    <dgm:pt modelId="{0692B84D-8320-A847-8C49-BA214D079813}" type="sibTrans" cxnId="{2950E911-4C12-2147-8C42-5AAD7D4F64A4}">
      <dgm:prSet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lang="en-GB"/>
        </a:p>
      </dgm:t>
    </dgm:pt>
    <dgm:pt modelId="{4AF39F76-024C-A54D-8C51-2F39700D33F1}">
      <dgm:prSet phldrT="[Text]"/>
      <dgm:spPr>
        <a:solidFill>
          <a:schemeClr val="accent5">
            <a:lumMod val="60000"/>
            <a:lumOff val="40000"/>
          </a:scheme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/>
            <a:t>Check Bedroom temperature</a:t>
          </a:r>
        </a:p>
      </dgm:t>
    </dgm:pt>
    <dgm:pt modelId="{BA562466-77CB-EB4D-B89C-970639903475}" type="parTrans" cxnId="{00B48C00-C493-1A4F-A2BC-28A267D6D0DE}">
      <dgm:prSet/>
      <dgm:spPr/>
      <dgm:t>
        <a:bodyPr/>
        <a:lstStyle/>
        <a:p>
          <a:endParaRPr lang="en-GB"/>
        </a:p>
      </dgm:t>
    </dgm:pt>
    <dgm:pt modelId="{FA35F8D9-0ABF-AF43-BECB-2494303D7478}" type="sibTrans" cxnId="{00B48C00-C493-1A4F-A2BC-28A267D6D0DE}">
      <dgm:prSet/>
      <dgm:spPr>
        <a:blipFill rotWithShape="1"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endParaRPr lang="en-GB"/>
        </a:p>
      </dgm:t>
    </dgm:pt>
    <dgm:pt modelId="{D79AACEC-D80B-DA45-95B5-270873836E0A}" type="pres">
      <dgm:prSet presAssocID="{55A9514E-A082-A44A-AEC3-4A6098618122}" presName="Name0" presStyleCnt="0">
        <dgm:presLayoutVars>
          <dgm:chMax val="21"/>
          <dgm:chPref val="21"/>
        </dgm:presLayoutVars>
      </dgm:prSet>
      <dgm:spPr/>
    </dgm:pt>
    <dgm:pt modelId="{50B8EA23-AA90-C848-B942-1D31875630F1}" type="pres">
      <dgm:prSet presAssocID="{FC671411-88DE-D54C-AD09-9366FF5D761B}" presName="text1" presStyleCnt="0"/>
      <dgm:spPr/>
    </dgm:pt>
    <dgm:pt modelId="{2E2223B7-A14D-454D-B0D1-0609F2C5D89A}" type="pres">
      <dgm:prSet presAssocID="{FC671411-88DE-D54C-AD09-9366FF5D761B}" presName="textRepeatNode" presStyleLbl="alignNode1" presStyleIdx="0" presStyleCnt="10">
        <dgm:presLayoutVars>
          <dgm:chMax val="0"/>
          <dgm:chPref val="0"/>
          <dgm:bulletEnabled val="1"/>
        </dgm:presLayoutVars>
      </dgm:prSet>
      <dgm:spPr/>
    </dgm:pt>
    <dgm:pt modelId="{6C273CF5-94AD-4A44-9131-927C63103B76}" type="pres">
      <dgm:prSet presAssocID="{FC671411-88DE-D54C-AD09-9366FF5D761B}" presName="textaccent1" presStyleCnt="0"/>
      <dgm:spPr/>
    </dgm:pt>
    <dgm:pt modelId="{9020DFB1-D303-1E4E-AD07-F356D86A9371}" type="pres">
      <dgm:prSet presAssocID="{FC671411-88DE-D54C-AD09-9366FF5D761B}" presName="accentRepeatNode" presStyleLbl="solidAlignAcc1" presStyleIdx="0" presStyleCnt="20"/>
      <dgm:spPr>
        <a:solidFill>
          <a:schemeClr val="tx2">
            <a:lumMod val="60000"/>
            <a:lumOff val="40000"/>
          </a:schemeClr>
        </a:solidFill>
      </dgm:spPr>
    </dgm:pt>
    <dgm:pt modelId="{BA52EA03-FEDD-DB44-9C5E-9B598599DB11}" type="pres">
      <dgm:prSet presAssocID="{57D68906-FFB4-854F-B3D0-658C41C6AAF4}" presName="image1" presStyleCnt="0"/>
      <dgm:spPr/>
    </dgm:pt>
    <dgm:pt modelId="{CEE0ED4E-0C18-FA4F-A30B-1727732B862D}" type="pres">
      <dgm:prSet presAssocID="{57D68906-FFB4-854F-B3D0-658C41C6AAF4}" presName="imageRepeatNode" presStyleLbl="alignAcc1" presStyleIdx="0" presStyleCnt="10"/>
      <dgm:spPr/>
    </dgm:pt>
    <dgm:pt modelId="{551FB0DA-52FF-064D-9CB8-1E986793E43A}" type="pres">
      <dgm:prSet presAssocID="{57D68906-FFB4-854F-B3D0-658C41C6AAF4}" presName="imageaccent1" presStyleCnt="0"/>
      <dgm:spPr/>
    </dgm:pt>
    <dgm:pt modelId="{3BBD86EF-060B-0346-95D3-4FE502657D55}" type="pres">
      <dgm:prSet presAssocID="{57D68906-FFB4-854F-B3D0-658C41C6AAF4}" presName="accentRepeatNode" presStyleLbl="solidAlignAcc1" presStyleIdx="1" presStyleCnt="20"/>
      <dgm:spPr>
        <a:solidFill>
          <a:schemeClr val="tx2">
            <a:lumMod val="60000"/>
            <a:lumOff val="40000"/>
          </a:schemeClr>
        </a:solidFill>
      </dgm:spPr>
    </dgm:pt>
    <dgm:pt modelId="{33E894E0-2CF8-6F41-AEE0-B3D91D17E691}" type="pres">
      <dgm:prSet presAssocID="{958D6C92-7009-9747-AB60-7E1B3A6ECC6A}" presName="text2" presStyleCnt="0"/>
      <dgm:spPr/>
    </dgm:pt>
    <dgm:pt modelId="{41B00902-5CCE-2C4A-A4EC-2CE1292A4B12}" type="pres">
      <dgm:prSet presAssocID="{958D6C92-7009-9747-AB60-7E1B3A6ECC6A}" presName="textRepeatNode" presStyleLbl="alignNode1" presStyleIdx="1" presStyleCnt="10">
        <dgm:presLayoutVars>
          <dgm:chMax val="0"/>
          <dgm:chPref val="0"/>
          <dgm:bulletEnabled val="1"/>
        </dgm:presLayoutVars>
      </dgm:prSet>
      <dgm:spPr/>
    </dgm:pt>
    <dgm:pt modelId="{B9841713-55CC-5740-81C6-615E57FD3776}" type="pres">
      <dgm:prSet presAssocID="{958D6C92-7009-9747-AB60-7E1B3A6ECC6A}" presName="textaccent2" presStyleCnt="0"/>
      <dgm:spPr/>
    </dgm:pt>
    <dgm:pt modelId="{A51E1D27-CE9E-7642-BC07-C571C128BDBC}" type="pres">
      <dgm:prSet presAssocID="{958D6C92-7009-9747-AB60-7E1B3A6ECC6A}" presName="accentRepeatNode" presStyleLbl="solidAlignAcc1" presStyleIdx="2" presStyleCnt="20"/>
      <dgm:spPr>
        <a:solidFill>
          <a:schemeClr val="accent2">
            <a:lumMod val="60000"/>
            <a:lumOff val="40000"/>
          </a:schemeClr>
        </a:solidFill>
      </dgm:spPr>
    </dgm:pt>
    <dgm:pt modelId="{18923B1F-5F62-7142-915E-E54F419917CA}" type="pres">
      <dgm:prSet presAssocID="{ECC42F76-A5A1-6342-AE0C-4B91BC876D87}" presName="image2" presStyleCnt="0"/>
      <dgm:spPr/>
    </dgm:pt>
    <dgm:pt modelId="{F162C84F-C185-0647-AE1B-0C5BBF2B5720}" type="pres">
      <dgm:prSet presAssocID="{ECC42F76-A5A1-6342-AE0C-4B91BC876D87}" presName="imageRepeatNode" presStyleLbl="alignAcc1" presStyleIdx="1" presStyleCnt="10"/>
      <dgm:spPr/>
    </dgm:pt>
    <dgm:pt modelId="{079A6CEE-A3FE-2B41-A7EF-56B9150746D0}" type="pres">
      <dgm:prSet presAssocID="{ECC42F76-A5A1-6342-AE0C-4B91BC876D87}" presName="imageaccent2" presStyleCnt="0"/>
      <dgm:spPr/>
    </dgm:pt>
    <dgm:pt modelId="{440B5AB4-383B-0746-A4F7-D0B7D01324AC}" type="pres">
      <dgm:prSet presAssocID="{ECC42F76-A5A1-6342-AE0C-4B91BC876D87}" presName="accentRepeatNode" presStyleLbl="solidAlignAcc1" presStyleIdx="3" presStyleCnt="20"/>
      <dgm:spPr>
        <a:solidFill>
          <a:schemeClr val="accent2">
            <a:lumMod val="60000"/>
            <a:lumOff val="40000"/>
          </a:schemeClr>
        </a:solidFill>
      </dgm:spPr>
    </dgm:pt>
    <dgm:pt modelId="{B87938EA-19C9-C245-8D23-22EFA6B648D3}" type="pres">
      <dgm:prSet presAssocID="{47F52F7B-98FD-F84C-BEDF-20C5FB6870F1}" presName="text3" presStyleCnt="0"/>
      <dgm:spPr/>
    </dgm:pt>
    <dgm:pt modelId="{95BC67B7-3BC8-AD4C-988E-709E578B00CE}" type="pres">
      <dgm:prSet presAssocID="{47F52F7B-98FD-F84C-BEDF-20C5FB6870F1}" presName="textRepeatNode" presStyleLbl="alignNode1" presStyleIdx="2" presStyleCnt="10">
        <dgm:presLayoutVars>
          <dgm:chMax val="0"/>
          <dgm:chPref val="0"/>
          <dgm:bulletEnabled val="1"/>
        </dgm:presLayoutVars>
      </dgm:prSet>
      <dgm:spPr/>
    </dgm:pt>
    <dgm:pt modelId="{AFAAB70D-3775-714E-A049-35971FF61EA5}" type="pres">
      <dgm:prSet presAssocID="{47F52F7B-98FD-F84C-BEDF-20C5FB6870F1}" presName="textaccent3" presStyleCnt="0"/>
      <dgm:spPr/>
    </dgm:pt>
    <dgm:pt modelId="{839D34EC-B9D1-A34B-B9D0-1CAA446CF9C2}" type="pres">
      <dgm:prSet presAssocID="{47F52F7B-98FD-F84C-BEDF-20C5FB6870F1}" presName="accentRepeatNode" presStyleLbl="solidAlignAcc1" presStyleIdx="4" presStyleCnt="20"/>
      <dgm:spPr>
        <a:solidFill>
          <a:schemeClr val="accent5">
            <a:lumMod val="60000"/>
            <a:lumOff val="40000"/>
          </a:schemeClr>
        </a:solidFill>
      </dgm:spPr>
    </dgm:pt>
    <dgm:pt modelId="{5508B8C9-FAEF-0744-8DEF-1D5610FE95C4}" type="pres">
      <dgm:prSet presAssocID="{5B8A5ECA-7250-DF43-BC61-7771552B85A8}" presName="image3" presStyleCnt="0"/>
      <dgm:spPr/>
    </dgm:pt>
    <dgm:pt modelId="{88E18B16-2A43-904F-A809-0A6C7D1831CA}" type="pres">
      <dgm:prSet presAssocID="{5B8A5ECA-7250-DF43-BC61-7771552B85A8}" presName="imageRepeatNode" presStyleLbl="alignAcc1" presStyleIdx="2" presStyleCnt="10"/>
      <dgm:spPr/>
    </dgm:pt>
    <dgm:pt modelId="{377A2938-B4ED-804F-97E7-7A26801873B6}" type="pres">
      <dgm:prSet presAssocID="{5B8A5ECA-7250-DF43-BC61-7771552B85A8}" presName="imageaccent3" presStyleCnt="0"/>
      <dgm:spPr/>
    </dgm:pt>
    <dgm:pt modelId="{28840B8E-70CF-6442-AD43-E713EE9B74CB}" type="pres">
      <dgm:prSet presAssocID="{5B8A5ECA-7250-DF43-BC61-7771552B85A8}" presName="accentRepeatNode" presStyleLbl="solidAlignAcc1" presStyleIdx="5" presStyleCnt="20"/>
      <dgm:spPr>
        <a:solidFill>
          <a:schemeClr val="accent5">
            <a:lumMod val="60000"/>
            <a:lumOff val="40000"/>
          </a:schemeClr>
        </a:solidFill>
      </dgm:spPr>
    </dgm:pt>
    <dgm:pt modelId="{DAE28EF9-3BD9-D949-A92A-6E8D6D6BABEF}" type="pres">
      <dgm:prSet presAssocID="{C3DEF347-5609-ED42-AE18-61F0ECF283C8}" presName="text4" presStyleCnt="0"/>
      <dgm:spPr/>
    </dgm:pt>
    <dgm:pt modelId="{E95363A1-E729-E641-924F-F9418256EE2F}" type="pres">
      <dgm:prSet presAssocID="{C3DEF347-5609-ED42-AE18-61F0ECF283C8}" presName="textRepeatNode" presStyleLbl="alignNode1" presStyleIdx="3" presStyleCnt="10">
        <dgm:presLayoutVars>
          <dgm:chMax val="0"/>
          <dgm:chPref val="0"/>
          <dgm:bulletEnabled val="1"/>
        </dgm:presLayoutVars>
      </dgm:prSet>
      <dgm:spPr/>
    </dgm:pt>
    <dgm:pt modelId="{BA8CDEFA-53BD-2749-BEA0-B212A4DB4506}" type="pres">
      <dgm:prSet presAssocID="{C3DEF347-5609-ED42-AE18-61F0ECF283C8}" presName="textaccent4" presStyleCnt="0"/>
      <dgm:spPr/>
    </dgm:pt>
    <dgm:pt modelId="{F4DC85F3-F2B7-D44C-AB0A-98E89266ECEF}" type="pres">
      <dgm:prSet presAssocID="{C3DEF347-5609-ED42-AE18-61F0ECF283C8}" presName="accentRepeatNode" presStyleLbl="solidAlignAcc1" presStyleIdx="6" presStyleCnt="20"/>
      <dgm:spPr>
        <a:solidFill>
          <a:schemeClr val="bg1">
            <a:lumMod val="75000"/>
          </a:schemeClr>
        </a:solidFill>
      </dgm:spPr>
    </dgm:pt>
    <dgm:pt modelId="{CAC483F2-B935-0642-B7BD-B4F9BDB059F9}" type="pres">
      <dgm:prSet presAssocID="{E8E0D9F1-C89E-4A44-91C0-27856C8A4A6E}" presName="image4" presStyleCnt="0"/>
      <dgm:spPr/>
    </dgm:pt>
    <dgm:pt modelId="{95DFC8EB-0C7C-2749-8576-CA368E114A07}" type="pres">
      <dgm:prSet presAssocID="{E8E0D9F1-C89E-4A44-91C0-27856C8A4A6E}" presName="imageRepeatNode" presStyleLbl="alignAcc1" presStyleIdx="3" presStyleCnt="10"/>
      <dgm:spPr/>
    </dgm:pt>
    <dgm:pt modelId="{C45D618B-47AF-AE4C-A984-5D3E75CF9653}" type="pres">
      <dgm:prSet presAssocID="{E8E0D9F1-C89E-4A44-91C0-27856C8A4A6E}" presName="imageaccent4" presStyleCnt="0"/>
      <dgm:spPr/>
    </dgm:pt>
    <dgm:pt modelId="{9CD99A71-A8E3-C348-B9F6-D70C7F38B10D}" type="pres">
      <dgm:prSet presAssocID="{E8E0D9F1-C89E-4A44-91C0-27856C8A4A6E}" presName="accentRepeatNode" presStyleLbl="solidAlignAcc1" presStyleIdx="7" presStyleCnt="20"/>
      <dgm:spPr>
        <a:solidFill>
          <a:schemeClr val="bg1">
            <a:lumMod val="75000"/>
          </a:schemeClr>
        </a:solidFill>
      </dgm:spPr>
    </dgm:pt>
    <dgm:pt modelId="{90CE8928-23C6-884E-9A8A-98C092B1EEC7}" type="pres">
      <dgm:prSet presAssocID="{9872ED87-1AC2-FA44-828D-F413DCF62631}" presName="text5" presStyleCnt="0"/>
      <dgm:spPr/>
    </dgm:pt>
    <dgm:pt modelId="{6FACC966-493E-034E-8ABC-B08FE69D9F32}" type="pres">
      <dgm:prSet presAssocID="{9872ED87-1AC2-FA44-828D-F413DCF62631}" presName="textRepeatNode" presStyleLbl="alignNode1" presStyleIdx="4" presStyleCnt="10">
        <dgm:presLayoutVars>
          <dgm:chMax val="0"/>
          <dgm:chPref val="0"/>
          <dgm:bulletEnabled val="1"/>
        </dgm:presLayoutVars>
      </dgm:prSet>
      <dgm:spPr/>
    </dgm:pt>
    <dgm:pt modelId="{767A3435-527C-A247-A586-8E720C7048B1}" type="pres">
      <dgm:prSet presAssocID="{9872ED87-1AC2-FA44-828D-F413DCF62631}" presName="textaccent5" presStyleCnt="0"/>
      <dgm:spPr/>
    </dgm:pt>
    <dgm:pt modelId="{0B762945-292C-BF41-937C-B75D64135897}" type="pres">
      <dgm:prSet presAssocID="{9872ED87-1AC2-FA44-828D-F413DCF62631}" presName="accentRepeatNode" presStyleLbl="solidAlignAcc1" presStyleIdx="8" presStyleCnt="20"/>
      <dgm:spPr>
        <a:solidFill>
          <a:schemeClr val="bg2">
            <a:lumMod val="50000"/>
          </a:schemeClr>
        </a:solidFill>
      </dgm:spPr>
    </dgm:pt>
    <dgm:pt modelId="{E5CC9DD0-DE39-6F48-A9C9-126D3D6F2E43}" type="pres">
      <dgm:prSet presAssocID="{501165C1-70F0-4744-B974-AB2FA8274681}" presName="image5" presStyleCnt="0"/>
      <dgm:spPr/>
    </dgm:pt>
    <dgm:pt modelId="{42E9EAE2-1185-1045-BB8E-A43614C97EED}" type="pres">
      <dgm:prSet presAssocID="{501165C1-70F0-4744-B974-AB2FA8274681}" presName="imageRepeatNode" presStyleLbl="alignAcc1" presStyleIdx="4" presStyleCnt="10"/>
      <dgm:spPr/>
    </dgm:pt>
    <dgm:pt modelId="{F11E6904-614A-744F-8EB6-327CE5E4855C}" type="pres">
      <dgm:prSet presAssocID="{501165C1-70F0-4744-B974-AB2FA8274681}" presName="imageaccent5" presStyleCnt="0"/>
      <dgm:spPr/>
    </dgm:pt>
    <dgm:pt modelId="{74CAB522-A368-F44B-8132-ED3BE6535B6D}" type="pres">
      <dgm:prSet presAssocID="{501165C1-70F0-4744-B974-AB2FA8274681}" presName="accentRepeatNode" presStyleLbl="solidAlignAcc1" presStyleIdx="9" presStyleCnt="20"/>
      <dgm:spPr>
        <a:solidFill>
          <a:schemeClr val="bg2">
            <a:lumMod val="50000"/>
          </a:schemeClr>
        </a:solidFill>
      </dgm:spPr>
    </dgm:pt>
    <dgm:pt modelId="{FE3E7939-4A81-234C-9FCC-12399CEF51C8}" type="pres">
      <dgm:prSet presAssocID="{ED5E8BE7-477C-DC44-90BA-0B78B97BCA1D}" presName="text6" presStyleCnt="0"/>
      <dgm:spPr/>
    </dgm:pt>
    <dgm:pt modelId="{378F2EFF-BCDC-1F46-BE67-E10E0245177E}" type="pres">
      <dgm:prSet presAssocID="{ED5E8BE7-477C-DC44-90BA-0B78B97BCA1D}" presName="textRepeatNode" presStyleLbl="alignNode1" presStyleIdx="5" presStyleCnt="10">
        <dgm:presLayoutVars>
          <dgm:chMax val="0"/>
          <dgm:chPref val="0"/>
          <dgm:bulletEnabled val="1"/>
        </dgm:presLayoutVars>
      </dgm:prSet>
      <dgm:spPr/>
    </dgm:pt>
    <dgm:pt modelId="{FFDB5029-9F96-9447-B0AC-E6EC9738B1F3}" type="pres">
      <dgm:prSet presAssocID="{ED5E8BE7-477C-DC44-90BA-0B78B97BCA1D}" presName="textaccent6" presStyleCnt="0"/>
      <dgm:spPr/>
    </dgm:pt>
    <dgm:pt modelId="{30AE4F33-F83C-264E-B4DA-9423E33CEABA}" type="pres">
      <dgm:prSet presAssocID="{ED5E8BE7-477C-DC44-90BA-0B78B97BCA1D}" presName="accentRepeatNode" presStyleLbl="solidAlignAcc1" presStyleIdx="10" presStyleCnt="20"/>
      <dgm:spPr>
        <a:solidFill>
          <a:schemeClr val="accent6">
            <a:lumMod val="60000"/>
            <a:lumOff val="40000"/>
          </a:schemeClr>
        </a:solidFill>
      </dgm:spPr>
    </dgm:pt>
    <dgm:pt modelId="{CC97457F-99D8-B64B-8D56-BB7FBFFE654F}" type="pres">
      <dgm:prSet presAssocID="{6BE360E3-6988-2A4E-97E8-A8AE36D8CF92}" presName="image6" presStyleCnt="0"/>
      <dgm:spPr/>
    </dgm:pt>
    <dgm:pt modelId="{93B342F8-C51F-AD4B-8960-828DD408D55C}" type="pres">
      <dgm:prSet presAssocID="{6BE360E3-6988-2A4E-97E8-A8AE36D8CF92}" presName="imageRepeatNode" presStyleLbl="alignAcc1" presStyleIdx="5" presStyleCnt="10"/>
      <dgm:spPr/>
    </dgm:pt>
    <dgm:pt modelId="{ECB03D81-A5CA-3E4D-A377-A9D2C1A22596}" type="pres">
      <dgm:prSet presAssocID="{6BE360E3-6988-2A4E-97E8-A8AE36D8CF92}" presName="imageaccent6" presStyleCnt="0"/>
      <dgm:spPr/>
    </dgm:pt>
    <dgm:pt modelId="{98E64694-9CE6-7548-983D-09C2246CE340}" type="pres">
      <dgm:prSet presAssocID="{6BE360E3-6988-2A4E-97E8-A8AE36D8CF92}" presName="accentRepeatNode" presStyleLbl="solidAlignAcc1" presStyleIdx="11" presStyleCnt="20"/>
      <dgm:spPr>
        <a:solidFill>
          <a:schemeClr val="accent6">
            <a:lumMod val="60000"/>
            <a:lumOff val="40000"/>
          </a:schemeClr>
        </a:solidFill>
      </dgm:spPr>
    </dgm:pt>
    <dgm:pt modelId="{0F13F6BB-467C-C54D-ADFC-403451B60D83}" type="pres">
      <dgm:prSet presAssocID="{C12F7030-C013-D44E-871E-B8DD67C7851D}" presName="text7" presStyleCnt="0"/>
      <dgm:spPr/>
    </dgm:pt>
    <dgm:pt modelId="{3FCC9E2B-B7C1-DF4F-9199-016B29F14BB6}" type="pres">
      <dgm:prSet presAssocID="{C12F7030-C013-D44E-871E-B8DD67C7851D}" presName="textRepeatNode" presStyleLbl="alignNode1" presStyleIdx="6" presStyleCnt="10">
        <dgm:presLayoutVars>
          <dgm:chMax val="0"/>
          <dgm:chPref val="0"/>
          <dgm:bulletEnabled val="1"/>
        </dgm:presLayoutVars>
      </dgm:prSet>
      <dgm:spPr/>
    </dgm:pt>
    <dgm:pt modelId="{D073CB35-24C8-AF42-984B-7AE2D5C9D374}" type="pres">
      <dgm:prSet presAssocID="{C12F7030-C013-D44E-871E-B8DD67C7851D}" presName="textaccent7" presStyleCnt="0"/>
      <dgm:spPr/>
    </dgm:pt>
    <dgm:pt modelId="{F1EAA701-4B27-D64C-8D3E-1E7AA8B8724C}" type="pres">
      <dgm:prSet presAssocID="{C12F7030-C013-D44E-871E-B8DD67C7851D}" presName="accentRepeatNode" presStyleLbl="solidAlignAcc1" presStyleIdx="12" presStyleCnt="20"/>
      <dgm:spPr>
        <a:solidFill>
          <a:schemeClr val="accent3">
            <a:lumMod val="60000"/>
            <a:lumOff val="40000"/>
          </a:schemeClr>
        </a:solidFill>
      </dgm:spPr>
    </dgm:pt>
    <dgm:pt modelId="{EE307724-E0BA-D14B-B9C0-BD25D7318D6B}" type="pres">
      <dgm:prSet presAssocID="{7BE8059E-E4F5-5248-BD25-77A0EE2C88DA}" presName="image7" presStyleCnt="0"/>
      <dgm:spPr/>
    </dgm:pt>
    <dgm:pt modelId="{C78BF54F-088A-0448-A512-2562B4CC3EAC}" type="pres">
      <dgm:prSet presAssocID="{7BE8059E-E4F5-5248-BD25-77A0EE2C88DA}" presName="imageRepeatNode" presStyleLbl="alignAcc1" presStyleIdx="6" presStyleCnt="10"/>
      <dgm:spPr/>
    </dgm:pt>
    <dgm:pt modelId="{B8852B99-9AEE-0542-84E8-96A3754FA2C8}" type="pres">
      <dgm:prSet presAssocID="{7BE8059E-E4F5-5248-BD25-77A0EE2C88DA}" presName="imageaccent7" presStyleCnt="0"/>
      <dgm:spPr/>
    </dgm:pt>
    <dgm:pt modelId="{6CEF13F2-B8BC-8646-B4D8-30A420CBFCB4}" type="pres">
      <dgm:prSet presAssocID="{7BE8059E-E4F5-5248-BD25-77A0EE2C88DA}" presName="accentRepeatNode" presStyleLbl="solidAlignAcc1" presStyleIdx="13" presStyleCnt="20"/>
      <dgm:spPr>
        <a:solidFill>
          <a:schemeClr val="accent3">
            <a:lumMod val="60000"/>
            <a:lumOff val="40000"/>
          </a:schemeClr>
        </a:solidFill>
      </dgm:spPr>
    </dgm:pt>
    <dgm:pt modelId="{DA642CAE-7122-154A-9937-A8ACD71C444E}" type="pres">
      <dgm:prSet presAssocID="{6DA31285-05CB-AD4E-B42D-946A41F66851}" presName="text8" presStyleCnt="0"/>
      <dgm:spPr/>
    </dgm:pt>
    <dgm:pt modelId="{03F06906-9A80-3746-B908-94EF9F7A68B6}" type="pres">
      <dgm:prSet presAssocID="{6DA31285-05CB-AD4E-B42D-946A41F66851}" presName="textRepeatNode" presStyleLbl="alignNode1" presStyleIdx="7" presStyleCnt="10">
        <dgm:presLayoutVars>
          <dgm:chMax val="0"/>
          <dgm:chPref val="0"/>
          <dgm:bulletEnabled val="1"/>
        </dgm:presLayoutVars>
      </dgm:prSet>
      <dgm:spPr/>
    </dgm:pt>
    <dgm:pt modelId="{BF2A5121-C9FE-514B-AE5F-D03EF8C17C5B}" type="pres">
      <dgm:prSet presAssocID="{6DA31285-05CB-AD4E-B42D-946A41F66851}" presName="textaccent8" presStyleCnt="0"/>
      <dgm:spPr/>
    </dgm:pt>
    <dgm:pt modelId="{0CCABE65-70A2-1F40-87BE-C3626580DE25}" type="pres">
      <dgm:prSet presAssocID="{6DA31285-05CB-AD4E-B42D-946A41F66851}" presName="accentRepeatNode" presStyleLbl="solidAlignAcc1" presStyleIdx="14" presStyleCnt="20"/>
      <dgm:spPr>
        <a:solidFill>
          <a:schemeClr val="tx1">
            <a:lumMod val="65000"/>
            <a:lumOff val="35000"/>
          </a:schemeClr>
        </a:solidFill>
      </dgm:spPr>
    </dgm:pt>
    <dgm:pt modelId="{376CD815-3C4D-714B-83F6-AAD158E16B67}" type="pres">
      <dgm:prSet presAssocID="{0692B84D-8320-A847-8C49-BA214D079813}" presName="image8" presStyleCnt="0"/>
      <dgm:spPr/>
    </dgm:pt>
    <dgm:pt modelId="{4BFFA463-24F2-2040-BC85-4B7987C762D3}" type="pres">
      <dgm:prSet presAssocID="{0692B84D-8320-A847-8C49-BA214D079813}" presName="imageRepeatNode" presStyleLbl="alignAcc1" presStyleIdx="7" presStyleCnt="10"/>
      <dgm:spPr/>
    </dgm:pt>
    <dgm:pt modelId="{6D67C07B-B704-DA4C-B21D-7635B8B89697}" type="pres">
      <dgm:prSet presAssocID="{0692B84D-8320-A847-8C49-BA214D079813}" presName="imageaccent8" presStyleCnt="0"/>
      <dgm:spPr/>
    </dgm:pt>
    <dgm:pt modelId="{C7CC0F69-D248-8045-8B88-F649F84A8B88}" type="pres">
      <dgm:prSet presAssocID="{0692B84D-8320-A847-8C49-BA214D079813}" presName="accentRepeatNode" presStyleLbl="solidAlignAcc1" presStyleIdx="15" presStyleCnt="20"/>
      <dgm:spPr>
        <a:solidFill>
          <a:schemeClr val="tx1">
            <a:lumMod val="65000"/>
            <a:lumOff val="35000"/>
          </a:schemeClr>
        </a:solidFill>
      </dgm:spPr>
    </dgm:pt>
    <dgm:pt modelId="{9BF62F63-0D7D-0846-A32C-60810C6B8587}" type="pres">
      <dgm:prSet presAssocID="{4AF39F76-024C-A54D-8C51-2F39700D33F1}" presName="text9" presStyleCnt="0"/>
      <dgm:spPr/>
    </dgm:pt>
    <dgm:pt modelId="{CD63A563-02BA-0D46-8DE1-97BCA99C1F4C}" type="pres">
      <dgm:prSet presAssocID="{4AF39F76-024C-A54D-8C51-2F39700D33F1}" presName="textRepeatNode" presStyleLbl="alignNode1" presStyleIdx="8" presStyleCnt="10">
        <dgm:presLayoutVars>
          <dgm:chMax val="0"/>
          <dgm:chPref val="0"/>
          <dgm:bulletEnabled val="1"/>
        </dgm:presLayoutVars>
      </dgm:prSet>
      <dgm:spPr/>
    </dgm:pt>
    <dgm:pt modelId="{9B9AC0CB-DA7C-B842-B54F-87E5DA7AC12F}" type="pres">
      <dgm:prSet presAssocID="{4AF39F76-024C-A54D-8C51-2F39700D33F1}" presName="textaccent9" presStyleCnt="0"/>
      <dgm:spPr/>
    </dgm:pt>
    <dgm:pt modelId="{7D02B69C-047F-6E41-BEF3-0092BF7ED806}" type="pres">
      <dgm:prSet presAssocID="{4AF39F76-024C-A54D-8C51-2F39700D33F1}" presName="accentRepeatNode" presStyleLbl="solidAlignAcc1" presStyleIdx="16" presStyleCnt="20"/>
      <dgm:spPr>
        <a:solidFill>
          <a:schemeClr val="accent5">
            <a:lumMod val="60000"/>
            <a:lumOff val="40000"/>
          </a:schemeClr>
        </a:solidFill>
      </dgm:spPr>
    </dgm:pt>
    <dgm:pt modelId="{8EAD853B-F3BE-D54E-908C-B73EB884676C}" type="pres">
      <dgm:prSet presAssocID="{FA35F8D9-0ABF-AF43-BECB-2494303D7478}" presName="image9" presStyleCnt="0"/>
      <dgm:spPr/>
    </dgm:pt>
    <dgm:pt modelId="{08BE02C8-1147-CD42-9093-18B4853B7DA2}" type="pres">
      <dgm:prSet presAssocID="{FA35F8D9-0ABF-AF43-BECB-2494303D7478}" presName="imageRepeatNode" presStyleLbl="alignAcc1" presStyleIdx="8" presStyleCnt="10"/>
      <dgm:spPr/>
    </dgm:pt>
    <dgm:pt modelId="{4D65C66D-41FA-BB46-9EF6-EBC7A43023DD}" type="pres">
      <dgm:prSet presAssocID="{FA35F8D9-0ABF-AF43-BECB-2494303D7478}" presName="imageaccent9" presStyleCnt="0"/>
      <dgm:spPr/>
    </dgm:pt>
    <dgm:pt modelId="{AC1E5B86-F986-2D45-AB44-F3D48C38EA74}" type="pres">
      <dgm:prSet presAssocID="{FA35F8D9-0ABF-AF43-BECB-2494303D7478}" presName="accentRepeatNode" presStyleLbl="solidAlignAcc1" presStyleIdx="17" presStyleCnt="20"/>
      <dgm:spPr>
        <a:solidFill>
          <a:schemeClr val="accent5">
            <a:lumMod val="60000"/>
            <a:lumOff val="40000"/>
          </a:schemeClr>
        </a:solidFill>
      </dgm:spPr>
    </dgm:pt>
    <dgm:pt modelId="{0BBAA710-79B4-6B46-BFEC-55E6FB3B33E9}" type="pres">
      <dgm:prSet presAssocID="{1D954CDC-34E5-A741-90C4-12AB40A700AD}" presName="text10" presStyleCnt="0"/>
      <dgm:spPr/>
    </dgm:pt>
    <dgm:pt modelId="{35D5610C-EE74-3040-AEFD-D1ED25D08B25}" type="pres">
      <dgm:prSet presAssocID="{1D954CDC-34E5-A741-90C4-12AB40A700AD}" presName="textRepeatNode" presStyleLbl="alignNode1" presStyleIdx="9" presStyleCnt="10">
        <dgm:presLayoutVars>
          <dgm:chMax val="0"/>
          <dgm:chPref val="0"/>
          <dgm:bulletEnabled val="1"/>
        </dgm:presLayoutVars>
      </dgm:prSet>
      <dgm:spPr/>
    </dgm:pt>
    <dgm:pt modelId="{F6733E08-015F-0D4A-9DB0-399E079FA9CB}" type="pres">
      <dgm:prSet presAssocID="{1D954CDC-34E5-A741-90C4-12AB40A700AD}" presName="textaccent10" presStyleCnt="0"/>
      <dgm:spPr/>
    </dgm:pt>
    <dgm:pt modelId="{11C50773-7669-A148-916F-6F3DC37318B0}" type="pres">
      <dgm:prSet presAssocID="{1D954CDC-34E5-A741-90C4-12AB40A700AD}" presName="accentRepeatNode" presStyleLbl="solidAlignAcc1" presStyleIdx="18" presStyleCnt="20"/>
      <dgm:spPr>
        <a:solidFill>
          <a:schemeClr val="accent4">
            <a:lumMod val="60000"/>
            <a:lumOff val="40000"/>
          </a:schemeClr>
        </a:solidFill>
      </dgm:spPr>
    </dgm:pt>
    <dgm:pt modelId="{E9AA0EC1-DD53-1E43-B509-8FD8BE5759AA}" type="pres">
      <dgm:prSet presAssocID="{7A2DD13F-AFC7-074C-89F9-92166C3D58A7}" presName="image10" presStyleCnt="0"/>
      <dgm:spPr/>
    </dgm:pt>
    <dgm:pt modelId="{AF1658DA-C308-9F47-9A96-77A8A16F8DF1}" type="pres">
      <dgm:prSet presAssocID="{7A2DD13F-AFC7-074C-89F9-92166C3D58A7}" presName="imageRepeatNode" presStyleLbl="alignAcc1" presStyleIdx="9" presStyleCnt="10"/>
      <dgm:spPr/>
    </dgm:pt>
    <dgm:pt modelId="{1F4122FD-E076-1542-B8BA-3BE9F2B9BA3F}" type="pres">
      <dgm:prSet presAssocID="{7A2DD13F-AFC7-074C-89F9-92166C3D58A7}" presName="imageaccent10" presStyleCnt="0"/>
      <dgm:spPr/>
    </dgm:pt>
    <dgm:pt modelId="{ADEF8AB5-9096-7640-871A-EAC22EB12149}" type="pres">
      <dgm:prSet presAssocID="{7A2DD13F-AFC7-074C-89F9-92166C3D58A7}" presName="accentRepeatNode" presStyleLbl="solidAlignAcc1" presStyleIdx="19" presStyleCnt="20"/>
      <dgm:spPr>
        <a:solidFill>
          <a:schemeClr val="accent4">
            <a:lumMod val="60000"/>
            <a:lumOff val="40000"/>
          </a:schemeClr>
        </a:solidFill>
      </dgm:spPr>
    </dgm:pt>
  </dgm:ptLst>
  <dgm:cxnLst>
    <dgm:cxn modelId="{00B48C00-C493-1A4F-A2BC-28A267D6D0DE}" srcId="{55A9514E-A082-A44A-AEC3-4A6098618122}" destId="{4AF39F76-024C-A54D-8C51-2F39700D33F1}" srcOrd="8" destOrd="0" parTransId="{BA562466-77CB-EB4D-B89C-970639903475}" sibTransId="{FA35F8D9-0ABF-AF43-BECB-2494303D7478}"/>
    <dgm:cxn modelId="{D56FA10D-7EEC-1A48-875E-9BAF3837412D}" srcId="{55A9514E-A082-A44A-AEC3-4A6098618122}" destId="{9872ED87-1AC2-FA44-828D-F413DCF62631}" srcOrd="4" destOrd="0" parTransId="{7B34F69C-6CEA-1E42-81C4-7980C90B979B}" sibTransId="{501165C1-70F0-4744-B974-AB2FA8274681}"/>
    <dgm:cxn modelId="{2950E911-4C12-2147-8C42-5AAD7D4F64A4}" srcId="{55A9514E-A082-A44A-AEC3-4A6098618122}" destId="{6DA31285-05CB-AD4E-B42D-946A41F66851}" srcOrd="7" destOrd="0" parTransId="{8F005652-BDFF-2D49-8FBB-3B7DC2C11CDB}" sibTransId="{0692B84D-8320-A847-8C49-BA214D079813}"/>
    <dgm:cxn modelId="{7E591C21-F666-5448-841B-A3A761343F98}" type="presOf" srcId="{4AF39F76-024C-A54D-8C51-2F39700D33F1}" destId="{CD63A563-02BA-0D46-8DE1-97BCA99C1F4C}" srcOrd="0" destOrd="0" presId="urn:microsoft.com/office/officeart/2008/layout/HexagonCluster"/>
    <dgm:cxn modelId="{99A18122-2BB5-4046-BB44-E841045C3B6C}" srcId="{55A9514E-A082-A44A-AEC3-4A6098618122}" destId="{FC671411-88DE-D54C-AD09-9366FF5D761B}" srcOrd="0" destOrd="0" parTransId="{2B931175-F2E3-494E-93B4-F476B3464FD7}" sibTransId="{57D68906-FFB4-854F-B3D0-658C41C6AAF4}"/>
    <dgm:cxn modelId="{BBBBAA37-D289-364F-B39D-30CE481A8B27}" type="presOf" srcId="{C3DEF347-5609-ED42-AE18-61F0ECF283C8}" destId="{E95363A1-E729-E641-924F-F9418256EE2F}" srcOrd="0" destOrd="0" presId="urn:microsoft.com/office/officeart/2008/layout/HexagonCluster"/>
    <dgm:cxn modelId="{F626A247-448B-1E43-AA65-E6AA32EFEFF2}" type="presOf" srcId="{FA35F8D9-0ABF-AF43-BECB-2494303D7478}" destId="{08BE02C8-1147-CD42-9093-18B4853B7DA2}" srcOrd="0" destOrd="0" presId="urn:microsoft.com/office/officeart/2008/layout/HexagonCluster"/>
    <dgm:cxn modelId="{3BA49049-E117-B242-8304-DB25F758EF5A}" type="presOf" srcId="{ED5E8BE7-477C-DC44-90BA-0B78B97BCA1D}" destId="{378F2EFF-BCDC-1F46-BE67-E10E0245177E}" srcOrd="0" destOrd="0" presId="urn:microsoft.com/office/officeart/2008/layout/HexagonCluster"/>
    <dgm:cxn modelId="{645E854E-691A-904A-8D6E-175A84FFA615}" type="presOf" srcId="{5B8A5ECA-7250-DF43-BC61-7771552B85A8}" destId="{88E18B16-2A43-904F-A809-0A6C7D1831CA}" srcOrd="0" destOrd="0" presId="urn:microsoft.com/office/officeart/2008/layout/HexagonCluster"/>
    <dgm:cxn modelId="{D2EB8050-8E1C-B94E-9A66-2D8933747972}" srcId="{55A9514E-A082-A44A-AEC3-4A6098618122}" destId="{ED5E8BE7-477C-DC44-90BA-0B78B97BCA1D}" srcOrd="5" destOrd="0" parTransId="{C5DC50DC-8C2B-DE45-B1CC-3771E1709B38}" sibTransId="{6BE360E3-6988-2A4E-97E8-A8AE36D8CF92}"/>
    <dgm:cxn modelId="{CE9B745D-0E1A-3543-B406-51AA5AE718CC}" type="presOf" srcId="{7A2DD13F-AFC7-074C-89F9-92166C3D58A7}" destId="{AF1658DA-C308-9F47-9A96-77A8A16F8DF1}" srcOrd="0" destOrd="0" presId="urn:microsoft.com/office/officeart/2008/layout/HexagonCluster"/>
    <dgm:cxn modelId="{601F1761-CC2E-D847-B157-AA3BCE6F2347}" type="presOf" srcId="{6DA31285-05CB-AD4E-B42D-946A41F66851}" destId="{03F06906-9A80-3746-B908-94EF9F7A68B6}" srcOrd="0" destOrd="0" presId="urn:microsoft.com/office/officeart/2008/layout/HexagonCluster"/>
    <dgm:cxn modelId="{EA5A7569-F79C-964E-809E-351D6403FCFE}" type="presOf" srcId="{C12F7030-C013-D44E-871E-B8DD67C7851D}" destId="{3FCC9E2B-B7C1-DF4F-9199-016B29F14BB6}" srcOrd="0" destOrd="0" presId="urn:microsoft.com/office/officeart/2008/layout/HexagonCluster"/>
    <dgm:cxn modelId="{3E0DC16B-3639-4E44-8A32-0F354417A4EB}" type="presOf" srcId="{0692B84D-8320-A847-8C49-BA214D079813}" destId="{4BFFA463-24F2-2040-BC85-4B7987C762D3}" srcOrd="0" destOrd="0" presId="urn:microsoft.com/office/officeart/2008/layout/HexagonCluster"/>
    <dgm:cxn modelId="{9B22C870-E71F-8141-9ED9-5EA6C303D2A8}" type="presOf" srcId="{7BE8059E-E4F5-5248-BD25-77A0EE2C88DA}" destId="{C78BF54F-088A-0448-A512-2562B4CC3EAC}" srcOrd="0" destOrd="0" presId="urn:microsoft.com/office/officeart/2008/layout/HexagonCluster"/>
    <dgm:cxn modelId="{F1EA427A-89AC-6940-87FE-017DD0515EF1}" type="presOf" srcId="{E8E0D9F1-C89E-4A44-91C0-27856C8A4A6E}" destId="{95DFC8EB-0C7C-2749-8576-CA368E114A07}" srcOrd="0" destOrd="0" presId="urn:microsoft.com/office/officeart/2008/layout/HexagonCluster"/>
    <dgm:cxn modelId="{3E2CAB7C-74BC-454A-9C7E-1AF41EB19D5F}" type="presOf" srcId="{47F52F7B-98FD-F84C-BEDF-20C5FB6870F1}" destId="{95BC67B7-3BC8-AD4C-988E-709E578B00CE}" srcOrd="0" destOrd="0" presId="urn:microsoft.com/office/officeart/2008/layout/HexagonCluster"/>
    <dgm:cxn modelId="{D19C1081-47EB-3744-A237-CB04175C3B8B}" srcId="{55A9514E-A082-A44A-AEC3-4A6098618122}" destId="{C3DEF347-5609-ED42-AE18-61F0ECF283C8}" srcOrd="3" destOrd="0" parTransId="{1CE1B6B6-A996-EB40-926C-1EA33E961185}" sibTransId="{E8E0D9F1-C89E-4A44-91C0-27856C8A4A6E}"/>
    <dgm:cxn modelId="{D1DA6B85-3C0A-1D4F-A92B-75C00E10A7E3}" type="presOf" srcId="{9872ED87-1AC2-FA44-828D-F413DCF62631}" destId="{6FACC966-493E-034E-8ABC-B08FE69D9F32}" srcOrd="0" destOrd="0" presId="urn:microsoft.com/office/officeart/2008/layout/HexagonCluster"/>
    <dgm:cxn modelId="{8BA94AA6-D807-AE43-8218-8A5920868270}" srcId="{55A9514E-A082-A44A-AEC3-4A6098618122}" destId="{C12F7030-C013-D44E-871E-B8DD67C7851D}" srcOrd="6" destOrd="0" parTransId="{31FF7912-9A2F-4A49-A8CB-20C1BE3A517A}" sibTransId="{7BE8059E-E4F5-5248-BD25-77A0EE2C88DA}"/>
    <dgm:cxn modelId="{489E08A9-279F-3D46-AF13-7625F56482D0}" type="presOf" srcId="{958D6C92-7009-9747-AB60-7E1B3A6ECC6A}" destId="{41B00902-5CCE-2C4A-A4EC-2CE1292A4B12}" srcOrd="0" destOrd="0" presId="urn:microsoft.com/office/officeart/2008/layout/HexagonCluster"/>
    <dgm:cxn modelId="{B68421AB-7C3D-FE43-80C4-F38E3362A49F}" srcId="{55A9514E-A082-A44A-AEC3-4A6098618122}" destId="{1D954CDC-34E5-A741-90C4-12AB40A700AD}" srcOrd="9" destOrd="0" parTransId="{891A59A7-D6A5-C140-9F4E-091863912F64}" sibTransId="{7A2DD13F-AFC7-074C-89F9-92166C3D58A7}"/>
    <dgm:cxn modelId="{ECB2CEBD-E051-0D4E-9A7F-F16787C373CC}" srcId="{55A9514E-A082-A44A-AEC3-4A6098618122}" destId="{958D6C92-7009-9747-AB60-7E1B3A6ECC6A}" srcOrd="1" destOrd="0" parTransId="{B4FB4686-C618-3943-95D0-51040EE82593}" sibTransId="{ECC42F76-A5A1-6342-AE0C-4B91BC876D87}"/>
    <dgm:cxn modelId="{9A1B98C6-0BF3-7A42-AA78-0F6E89D797C4}" type="presOf" srcId="{ECC42F76-A5A1-6342-AE0C-4B91BC876D87}" destId="{F162C84F-C185-0647-AE1B-0C5BBF2B5720}" srcOrd="0" destOrd="0" presId="urn:microsoft.com/office/officeart/2008/layout/HexagonCluster"/>
    <dgm:cxn modelId="{2606B5C8-1CB0-3F48-8773-D82DE61BD04C}" type="presOf" srcId="{501165C1-70F0-4744-B974-AB2FA8274681}" destId="{42E9EAE2-1185-1045-BB8E-A43614C97EED}" srcOrd="0" destOrd="0" presId="urn:microsoft.com/office/officeart/2008/layout/HexagonCluster"/>
    <dgm:cxn modelId="{0E7D76D0-2A64-CE49-A904-FABBB8D2829C}" type="presOf" srcId="{6BE360E3-6988-2A4E-97E8-A8AE36D8CF92}" destId="{93B342F8-C51F-AD4B-8960-828DD408D55C}" srcOrd="0" destOrd="0" presId="urn:microsoft.com/office/officeart/2008/layout/HexagonCluster"/>
    <dgm:cxn modelId="{103323E4-FA3F-0848-8975-94DA68DE15E8}" type="presOf" srcId="{FC671411-88DE-D54C-AD09-9366FF5D761B}" destId="{2E2223B7-A14D-454D-B0D1-0609F2C5D89A}" srcOrd="0" destOrd="0" presId="urn:microsoft.com/office/officeart/2008/layout/HexagonCluster"/>
    <dgm:cxn modelId="{E2BCDEE4-22F9-6745-B540-F1F3953A4649}" srcId="{55A9514E-A082-A44A-AEC3-4A6098618122}" destId="{47F52F7B-98FD-F84C-BEDF-20C5FB6870F1}" srcOrd="2" destOrd="0" parTransId="{3915043E-6B05-8B42-A45D-D0A388B885ED}" sibTransId="{5B8A5ECA-7250-DF43-BC61-7771552B85A8}"/>
    <dgm:cxn modelId="{C411F7E8-B564-3249-B4C0-06E10DB5712C}" type="presOf" srcId="{57D68906-FFB4-854F-B3D0-658C41C6AAF4}" destId="{CEE0ED4E-0C18-FA4F-A30B-1727732B862D}" srcOrd="0" destOrd="0" presId="urn:microsoft.com/office/officeart/2008/layout/HexagonCluster"/>
    <dgm:cxn modelId="{1FCD79EB-6C61-8344-A8F0-C4579C6FAA91}" type="presOf" srcId="{55A9514E-A082-A44A-AEC3-4A6098618122}" destId="{D79AACEC-D80B-DA45-95B5-270873836E0A}" srcOrd="0" destOrd="0" presId="urn:microsoft.com/office/officeart/2008/layout/HexagonCluster"/>
    <dgm:cxn modelId="{CF12BAEC-4A10-0147-9E7B-D274282B70A1}" type="presOf" srcId="{1D954CDC-34E5-A741-90C4-12AB40A700AD}" destId="{35D5610C-EE74-3040-AEFD-D1ED25D08B25}" srcOrd="0" destOrd="0" presId="urn:microsoft.com/office/officeart/2008/layout/HexagonCluster"/>
    <dgm:cxn modelId="{51E7F922-4B44-C34E-9655-8BCDFFFF6D24}" type="presParOf" srcId="{D79AACEC-D80B-DA45-95B5-270873836E0A}" destId="{50B8EA23-AA90-C848-B942-1D31875630F1}" srcOrd="0" destOrd="0" presId="urn:microsoft.com/office/officeart/2008/layout/HexagonCluster"/>
    <dgm:cxn modelId="{FFF2B5FA-4999-514C-A909-C376F2632388}" type="presParOf" srcId="{50B8EA23-AA90-C848-B942-1D31875630F1}" destId="{2E2223B7-A14D-454D-B0D1-0609F2C5D89A}" srcOrd="0" destOrd="0" presId="urn:microsoft.com/office/officeart/2008/layout/HexagonCluster"/>
    <dgm:cxn modelId="{15ED4F16-2939-7642-BEEC-9AB82C041E7A}" type="presParOf" srcId="{D79AACEC-D80B-DA45-95B5-270873836E0A}" destId="{6C273CF5-94AD-4A44-9131-927C63103B76}" srcOrd="1" destOrd="0" presId="urn:microsoft.com/office/officeart/2008/layout/HexagonCluster"/>
    <dgm:cxn modelId="{3916DB1A-17B4-4B43-B2AC-45660D944567}" type="presParOf" srcId="{6C273CF5-94AD-4A44-9131-927C63103B76}" destId="{9020DFB1-D303-1E4E-AD07-F356D86A9371}" srcOrd="0" destOrd="0" presId="urn:microsoft.com/office/officeart/2008/layout/HexagonCluster"/>
    <dgm:cxn modelId="{CCD2E8A7-5391-6344-AFAE-63C739007D4B}" type="presParOf" srcId="{D79AACEC-D80B-DA45-95B5-270873836E0A}" destId="{BA52EA03-FEDD-DB44-9C5E-9B598599DB11}" srcOrd="2" destOrd="0" presId="urn:microsoft.com/office/officeart/2008/layout/HexagonCluster"/>
    <dgm:cxn modelId="{E50647A3-B484-EE43-88B9-9F68194363C7}" type="presParOf" srcId="{BA52EA03-FEDD-DB44-9C5E-9B598599DB11}" destId="{CEE0ED4E-0C18-FA4F-A30B-1727732B862D}" srcOrd="0" destOrd="0" presId="urn:microsoft.com/office/officeart/2008/layout/HexagonCluster"/>
    <dgm:cxn modelId="{672D0C5A-17C4-6549-B9AB-A628D8F3EDE2}" type="presParOf" srcId="{D79AACEC-D80B-DA45-95B5-270873836E0A}" destId="{551FB0DA-52FF-064D-9CB8-1E986793E43A}" srcOrd="3" destOrd="0" presId="urn:microsoft.com/office/officeart/2008/layout/HexagonCluster"/>
    <dgm:cxn modelId="{0997E53C-AD4D-3E4B-B11C-A2016A65BA2A}" type="presParOf" srcId="{551FB0DA-52FF-064D-9CB8-1E986793E43A}" destId="{3BBD86EF-060B-0346-95D3-4FE502657D55}" srcOrd="0" destOrd="0" presId="urn:microsoft.com/office/officeart/2008/layout/HexagonCluster"/>
    <dgm:cxn modelId="{FBDABB89-4974-044A-A4BB-709523E79923}" type="presParOf" srcId="{D79AACEC-D80B-DA45-95B5-270873836E0A}" destId="{33E894E0-2CF8-6F41-AEE0-B3D91D17E691}" srcOrd="4" destOrd="0" presId="urn:microsoft.com/office/officeart/2008/layout/HexagonCluster"/>
    <dgm:cxn modelId="{FEB499AB-E658-D84E-8A75-3F9835DE083E}" type="presParOf" srcId="{33E894E0-2CF8-6F41-AEE0-B3D91D17E691}" destId="{41B00902-5CCE-2C4A-A4EC-2CE1292A4B12}" srcOrd="0" destOrd="0" presId="urn:microsoft.com/office/officeart/2008/layout/HexagonCluster"/>
    <dgm:cxn modelId="{9494AC5A-F6BB-194E-97CF-62F75BBFDD7E}" type="presParOf" srcId="{D79AACEC-D80B-DA45-95B5-270873836E0A}" destId="{B9841713-55CC-5740-81C6-615E57FD3776}" srcOrd="5" destOrd="0" presId="urn:microsoft.com/office/officeart/2008/layout/HexagonCluster"/>
    <dgm:cxn modelId="{36D0D12F-D5D1-6948-9FD2-E55D38C7F2D2}" type="presParOf" srcId="{B9841713-55CC-5740-81C6-615E57FD3776}" destId="{A51E1D27-CE9E-7642-BC07-C571C128BDBC}" srcOrd="0" destOrd="0" presId="urn:microsoft.com/office/officeart/2008/layout/HexagonCluster"/>
    <dgm:cxn modelId="{2C5C0E86-7BBA-064C-81A7-0AE284E7A463}" type="presParOf" srcId="{D79AACEC-D80B-DA45-95B5-270873836E0A}" destId="{18923B1F-5F62-7142-915E-E54F419917CA}" srcOrd="6" destOrd="0" presId="urn:microsoft.com/office/officeart/2008/layout/HexagonCluster"/>
    <dgm:cxn modelId="{849E525E-A69B-D84A-8FA9-A71C8E1196D6}" type="presParOf" srcId="{18923B1F-5F62-7142-915E-E54F419917CA}" destId="{F162C84F-C185-0647-AE1B-0C5BBF2B5720}" srcOrd="0" destOrd="0" presId="urn:microsoft.com/office/officeart/2008/layout/HexagonCluster"/>
    <dgm:cxn modelId="{0AB47BC9-E729-5D40-84B9-74F75E885152}" type="presParOf" srcId="{D79AACEC-D80B-DA45-95B5-270873836E0A}" destId="{079A6CEE-A3FE-2B41-A7EF-56B9150746D0}" srcOrd="7" destOrd="0" presId="urn:microsoft.com/office/officeart/2008/layout/HexagonCluster"/>
    <dgm:cxn modelId="{11F1D2D8-AF1B-424F-98D6-239EFF5964DC}" type="presParOf" srcId="{079A6CEE-A3FE-2B41-A7EF-56B9150746D0}" destId="{440B5AB4-383B-0746-A4F7-D0B7D01324AC}" srcOrd="0" destOrd="0" presId="urn:microsoft.com/office/officeart/2008/layout/HexagonCluster"/>
    <dgm:cxn modelId="{9CC46E2E-EA25-EF4B-BF4E-91FA1B94C7A3}" type="presParOf" srcId="{D79AACEC-D80B-DA45-95B5-270873836E0A}" destId="{B87938EA-19C9-C245-8D23-22EFA6B648D3}" srcOrd="8" destOrd="0" presId="urn:microsoft.com/office/officeart/2008/layout/HexagonCluster"/>
    <dgm:cxn modelId="{8A013E9D-CFD8-D147-A52B-D970729C641C}" type="presParOf" srcId="{B87938EA-19C9-C245-8D23-22EFA6B648D3}" destId="{95BC67B7-3BC8-AD4C-988E-709E578B00CE}" srcOrd="0" destOrd="0" presId="urn:microsoft.com/office/officeart/2008/layout/HexagonCluster"/>
    <dgm:cxn modelId="{5106D0A7-1FF1-1943-9DAA-9C5987854006}" type="presParOf" srcId="{D79AACEC-D80B-DA45-95B5-270873836E0A}" destId="{AFAAB70D-3775-714E-A049-35971FF61EA5}" srcOrd="9" destOrd="0" presId="urn:microsoft.com/office/officeart/2008/layout/HexagonCluster"/>
    <dgm:cxn modelId="{026F0012-351D-8647-9045-E42F5CE64706}" type="presParOf" srcId="{AFAAB70D-3775-714E-A049-35971FF61EA5}" destId="{839D34EC-B9D1-A34B-B9D0-1CAA446CF9C2}" srcOrd="0" destOrd="0" presId="urn:microsoft.com/office/officeart/2008/layout/HexagonCluster"/>
    <dgm:cxn modelId="{B69A1193-E5E8-0D42-ABE8-FBA7729BC71C}" type="presParOf" srcId="{D79AACEC-D80B-DA45-95B5-270873836E0A}" destId="{5508B8C9-FAEF-0744-8DEF-1D5610FE95C4}" srcOrd="10" destOrd="0" presId="urn:microsoft.com/office/officeart/2008/layout/HexagonCluster"/>
    <dgm:cxn modelId="{79184966-C952-564F-BE8B-C03DDA307744}" type="presParOf" srcId="{5508B8C9-FAEF-0744-8DEF-1D5610FE95C4}" destId="{88E18B16-2A43-904F-A809-0A6C7D1831CA}" srcOrd="0" destOrd="0" presId="urn:microsoft.com/office/officeart/2008/layout/HexagonCluster"/>
    <dgm:cxn modelId="{282EF028-3EE4-1944-A79E-F7E040BBAB04}" type="presParOf" srcId="{D79AACEC-D80B-DA45-95B5-270873836E0A}" destId="{377A2938-B4ED-804F-97E7-7A26801873B6}" srcOrd="11" destOrd="0" presId="urn:microsoft.com/office/officeart/2008/layout/HexagonCluster"/>
    <dgm:cxn modelId="{87E249A6-B0A0-4C4F-9B03-C487FB08D17B}" type="presParOf" srcId="{377A2938-B4ED-804F-97E7-7A26801873B6}" destId="{28840B8E-70CF-6442-AD43-E713EE9B74CB}" srcOrd="0" destOrd="0" presId="urn:microsoft.com/office/officeart/2008/layout/HexagonCluster"/>
    <dgm:cxn modelId="{2EAA5971-5A5E-1D4B-9572-2977B804E4BD}" type="presParOf" srcId="{D79AACEC-D80B-DA45-95B5-270873836E0A}" destId="{DAE28EF9-3BD9-D949-A92A-6E8D6D6BABEF}" srcOrd="12" destOrd="0" presId="urn:microsoft.com/office/officeart/2008/layout/HexagonCluster"/>
    <dgm:cxn modelId="{057137FA-10B8-0948-BB55-2DCCEFCB9723}" type="presParOf" srcId="{DAE28EF9-3BD9-D949-A92A-6E8D6D6BABEF}" destId="{E95363A1-E729-E641-924F-F9418256EE2F}" srcOrd="0" destOrd="0" presId="urn:microsoft.com/office/officeart/2008/layout/HexagonCluster"/>
    <dgm:cxn modelId="{2C51F2A0-A1FE-1F4B-B791-06B558422B4B}" type="presParOf" srcId="{D79AACEC-D80B-DA45-95B5-270873836E0A}" destId="{BA8CDEFA-53BD-2749-BEA0-B212A4DB4506}" srcOrd="13" destOrd="0" presId="urn:microsoft.com/office/officeart/2008/layout/HexagonCluster"/>
    <dgm:cxn modelId="{75DB7B62-AD2D-7F4F-9D1D-043BE273AA51}" type="presParOf" srcId="{BA8CDEFA-53BD-2749-BEA0-B212A4DB4506}" destId="{F4DC85F3-F2B7-D44C-AB0A-98E89266ECEF}" srcOrd="0" destOrd="0" presId="urn:microsoft.com/office/officeart/2008/layout/HexagonCluster"/>
    <dgm:cxn modelId="{CE8F3BC4-EC62-7F4F-B18C-B6EF99E56762}" type="presParOf" srcId="{D79AACEC-D80B-DA45-95B5-270873836E0A}" destId="{CAC483F2-B935-0642-B7BD-B4F9BDB059F9}" srcOrd="14" destOrd="0" presId="urn:microsoft.com/office/officeart/2008/layout/HexagonCluster"/>
    <dgm:cxn modelId="{D8CB16EF-54D4-BF48-9947-2254834E30C1}" type="presParOf" srcId="{CAC483F2-B935-0642-B7BD-B4F9BDB059F9}" destId="{95DFC8EB-0C7C-2749-8576-CA368E114A07}" srcOrd="0" destOrd="0" presId="urn:microsoft.com/office/officeart/2008/layout/HexagonCluster"/>
    <dgm:cxn modelId="{4C49430B-2CDE-6C4C-98F3-6AD9069AFEB9}" type="presParOf" srcId="{D79AACEC-D80B-DA45-95B5-270873836E0A}" destId="{C45D618B-47AF-AE4C-A984-5D3E75CF9653}" srcOrd="15" destOrd="0" presId="urn:microsoft.com/office/officeart/2008/layout/HexagonCluster"/>
    <dgm:cxn modelId="{371F1C4A-823C-784C-9262-BD5F477CAE55}" type="presParOf" srcId="{C45D618B-47AF-AE4C-A984-5D3E75CF9653}" destId="{9CD99A71-A8E3-C348-B9F6-D70C7F38B10D}" srcOrd="0" destOrd="0" presId="urn:microsoft.com/office/officeart/2008/layout/HexagonCluster"/>
    <dgm:cxn modelId="{715187EB-75C6-0249-AF27-9ABEBCA54F21}" type="presParOf" srcId="{D79AACEC-D80B-DA45-95B5-270873836E0A}" destId="{90CE8928-23C6-884E-9A8A-98C092B1EEC7}" srcOrd="16" destOrd="0" presId="urn:microsoft.com/office/officeart/2008/layout/HexagonCluster"/>
    <dgm:cxn modelId="{1A2E19AD-9C39-C042-8175-4D287C6EF0B8}" type="presParOf" srcId="{90CE8928-23C6-884E-9A8A-98C092B1EEC7}" destId="{6FACC966-493E-034E-8ABC-B08FE69D9F32}" srcOrd="0" destOrd="0" presId="urn:microsoft.com/office/officeart/2008/layout/HexagonCluster"/>
    <dgm:cxn modelId="{95BCCE78-7698-D844-ADDC-22D26179CED7}" type="presParOf" srcId="{D79AACEC-D80B-DA45-95B5-270873836E0A}" destId="{767A3435-527C-A247-A586-8E720C7048B1}" srcOrd="17" destOrd="0" presId="urn:microsoft.com/office/officeart/2008/layout/HexagonCluster"/>
    <dgm:cxn modelId="{23B4F777-98CA-254E-895F-C9C1EB1316A2}" type="presParOf" srcId="{767A3435-527C-A247-A586-8E720C7048B1}" destId="{0B762945-292C-BF41-937C-B75D64135897}" srcOrd="0" destOrd="0" presId="urn:microsoft.com/office/officeart/2008/layout/HexagonCluster"/>
    <dgm:cxn modelId="{7717DAE2-15FA-E843-B312-84D5BEDACF90}" type="presParOf" srcId="{D79AACEC-D80B-DA45-95B5-270873836E0A}" destId="{E5CC9DD0-DE39-6F48-A9C9-126D3D6F2E43}" srcOrd="18" destOrd="0" presId="urn:microsoft.com/office/officeart/2008/layout/HexagonCluster"/>
    <dgm:cxn modelId="{6359871F-621A-4D4E-B170-88B5C5B4C5DF}" type="presParOf" srcId="{E5CC9DD0-DE39-6F48-A9C9-126D3D6F2E43}" destId="{42E9EAE2-1185-1045-BB8E-A43614C97EED}" srcOrd="0" destOrd="0" presId="urn:microsoft.com/office/officeart/2008/layout/HexagonCluster"/>
    <dgm:cxn modelId="{6611C21E-39E4-AA48-9688-A88B3F1E30A6}" type="presParOf" srcId="{D79AACEC-D80B-DA45-95B5-270873836E0A}" destId="{F11E6904-614A-744F-8EB6-327CE5E4855C}" srcOrd="19" destOrd="0" presId="urn:microsoft.com/office/officeart/2008/layout/HexagonCluster"/>
    <dgm:cxn modelId="{80E441EA-C81A-3C45-ADB6-8E3668FA8071}" type="presParOf" srcId="{F11E6904-614A-744F-8EB6-327CE5E4855C}" destId="{74CAB522-A368-F44B-8132-ED3BE6535B6D}" srcOrd="0" destOrd="0" presId="urn:microsoft.com/office/officeart/2008/layout/HexagonCluster"/>
    <dgm:cxn modelId="{D08D99F5-B315-5645-8E94-431F30BC7176}" type="presParOf" srcId="{D79AACEC-D80B-DA45-95B5-270873836E0A}" destId="{FE3E7939-4A81-234C-9FCC-12399CEF51C8}" srcOrd="20" destOrd="0" presId="urn:microsoft.com/office/officeart/2008/layout/HexagonCluster"/>
    <dgm:cxn modelId="{20DC550F-1D7F-BC46-A281-5C52E638B63A}" type="presParOf" srcId="{FE3E7939-4A81-234C-9FCC-12399CEF51C8}" destId="{378F2EFF-BCDC-1F46-BE67-E10E0245177E}" srcOrd="0" destOrd="0" presId="urn:microsoft.com/office/officeart/2008/layout/HexagonCluster"/>
    <dgm:cxn modelId="{6C8B3D48-F336-DD44-82F8-BBDF086AD4C9}" type="presParOf" srcId="{D79AACEC-D80B-DA45-95B5-270873836E0A}" destId="{FFDB5029-9F96-9447-B0AC-E6EC9738B1F3}" srcOrd="21" destOrd="0" presId="urn:microsoft.com/office/officeart/2008/layout/HexagonCluster"/>
    <dgm:cxn modelId="{53BE745C-F80A-2E47-879B-F9991C3B9943}" type="presParOf" srcId="{FFDB5029-9F96-9447-B0AC-E6EC9738B1F3}" destId="{30AE4F33-F83C-264E-B4DA-9423E33CEABA}" srcOrd="0" destOrd="0" presId="urn:microsoft.com/office/officeart/2008/layout/HexagonCluster"/>
    <dgm:cxn modelId="{CA8552E5-764D-084B-BB5A-1742041DCAC2}" type="presParOf" srcId="{D79AACEC-D80B-DA45-95B5-270873836E0A}" destId="{CC97457F-99D8-B64B-8D56-BB7FBFFE654F}" srcOrd="22" destOrd="0" presId="urn:microsoft.com/office/officeart/2008/layout/HexagonCluster"/>
    <dgm:cxn modelId="{F13EA8E8-89EB-5E41-B45F-B55765933C8C}" type="presParOf" srcId="{CC97457F-99D8-B64B-8D56-BB7FBFFE654F}" destId="{93B342F8-C51F-AD4B-8960-828DD408D55C}" srcOrd="0" destOrd="0" presId="urn:microsoft.com/office/officeart/2008/layout/HexagonCluster"/>
    <dgm:cxn modelId="{D8150CA9-ECDC-064D-A58D-6C988A53E097}" type="presParOf" srcId="{D79AACEC-D80B-DA45-95B5-270873836E0A}" destId="{ECB03D81-A5CA-3E4D-A377-A9D2C1A22596}" srcOrd="23" destOrd="0" presId="urn:microsoft.com/office/officeart/2008/layout/HexagonCluster"/>
    <dgm:cxn modelId="{C5B8346F-0A5E-DA45-A407-ED42D407D9F6}" type="presParOf" srcId="{ECB03D81-A5CA-3E4D-A377-A9D2C1A22596}" destId="{98E64694-9CE6-7548-983D-09C2246CE340}" srcOrd="0" destOrd="0" presId="urn:microsoft.com/office/officeart/2008/layout/HexagonCluster"/>
    <dgm:cxn modelId="{5DC66FB1-4A83-074F-B9B8-1EE4F69E6663}" type="presParOf" srcId="{D79AACEC-D80B-DA45-95B5-270873836E0A}" destId="{0F13F6BB-467C-C54D-ADFC-403451B60D83}" srcOrd="24" destOrd="0" presId="urn:microsoft.com/office/officeart/2008/layout/HexagonCluster"/>
    <dgm:cxn modelId="{1CDAA892-7373-504A-9C38-8F62739B5BC3}" type="presParOf" srcId="{0F13F6BB-467C-C54D-ADFC-403451B60D83}" destId="{3FCC9E2B-B7C1-DF4F-9199-016B29F14BB6}" srcOrd="0" destOrd="0" presId="urn:microsoft.com/office/officeart/2008/layout/HexagonCluster"/>
    <dgm:cxn modelId="{B68F1714-128A-0B4D-896F-3832DBEB8DB5}" type="presParOf" srcId="{D79AACEC-D80B-DA45-95B5-270873836E0A}" destId="{D073CB35-24C8-AF42-984B-7AE2D5C9D374}" srcOrd="25" destOrd="0" presId="urn:microsoft.com/office/officeart/2008/layout/HexagonCluster"/>
    <dgm:cxn modelId="{52032A70-04F5-FF46-958D-7F4F3928B223}" type="presParOf" srcId="{D073CB35-24C8-AF42-984B-7AE2D5C9D374}" destId="{F1EAA701-4B27-D64C-8D3E-1E7AA8B8724C}" srcOrd="0" destOrd="0" presId="urn:microsoft.com/office/officeart/2008/layout/HexagonCluster"/>
    <dgm:cxn modelId="{766FB294-310D-6B40-99E9-7BA9A1B933F2}" type="presParOf" srcId="{D79AACEC-D80B-DA45-95B5-270873836E0A}" destId="{EE307724-E0BA-D14B-B9C0-BD25D7318D6B}" srcOrd="26" destOrd="0" presId="urn:microsoft.com/office/officeart/2008/layout/HexagonCluster"/>
    <dgm:cxn modelId="{25B36689-5AC9-A54F-9BF1-71EFB826DC19}" type="presParOf" srcId="{EE307724-E0BA-D14B-B9C0-BD25D7318D6B}" destId="{C78BF54F-088A-0448-A512-2562B4CC3EAC}" srcOrd="0" destOrd="0" presId="urn:microsoft.com/office/officeart/2008/layout/HexagonCluster"/>
    <dgm:cxn modelId="{DA247A7B-D1ED-C64C-AAE3-4B77BB06DEDF}" type="presParOf" srcId="{D79AACEC-D80B-DA45-95B5-270873836E0A}" destId="{B8852B99-9AEE-0542-84E8-96A3754FA2C8}" srcOrd="27" destOrd="0" presId="urn:microsoft.com/office/officeart/2008/layout/HexagonCluster"/>
    <dgm:cxn modelId="{7D350025-42A6-404B-A434-E80BBC1975E1}" type="presParOf" srcId="{B8852B99-9AEE-0542-84E8-96A3754FA2C8}" destId="{6CEF13F2-B8BC-8646-B4D8-30A420CBFCB4}" srcOrd="0" destOrd="0" presId="urn:microsoft.com/office/officeart/2008/layout/HexagonCluster"/>
    <dgm:cxn modelId="{1007A748-1954-EF4E-BB79-F5FA9DC11F03}" type="presParOf" srcId="{D79AACEC-D80B-DA45-95B5-270873836E0A}" destId="{DA642CAE-7122-154A-9937-A8ACD71C444E}" srcOrd="28" destOrd="0" presId="urn:microsoft.com/office/officeart/2008/layout/HexagonCluster"/>
    <dgm:cxn modelId="{6C35CA2D-F0F9-6B40-B9DD-747DA9ADE53C}" type="presParOf" srcId="{DA642CAE-7122-154A-9937-A8ACD71C444E}" destId="{03F06906-9A80-3746-B908-94EF9F7A68B6}" srcOrd="0" destOrd="0" presId="urn:microsoft.com/office/officeart/2008/layout/HexagonCluster"/>
    <dgm:cxn modelId="{FACA07A7-7AC4-394C-99ED-44818F8C3E99}" type="presParOf" srcId="{D79AACEC-D80B-DA45-95B5-270873836E0A}" destId="{BF2A5121-C9FE-514B-AE5F-D03EF8C17C5B}" srcOrd="29" destOrd="0" presId="urn:microsoft.com/office/officeart/2008/layout/HexagonCluster"/>
    <dgm:cxn modelId="{835F6EB1-BA69-A443-A7D1-4EF0E80C22A4}" type="presParOf" srcId="{BF2A5121-C9FE-514B-AE5F-D03EF8C17C5B}" destId="{0CCABE65-70A2-1F40-87BE-C3626580DE25}" srcOrd="0" destOrd="0" presId="urn:microsoft.com/office/officeart/2008/layout/HexagonCluster"/>
    <dgm:cxn modelId="{6136F4C3-7477-614F-8789-2DFE083A5D53}" type="presParOf" srcId="{D79AACEC-D80B-DA45-95B5-270873836E0A}" destId="{376CD815-3C4D-714B-83F6-AAD158E16B67}" srcOrd="30" destOrd="0" presId="urn:microsoft.com/office/officeart/2008/layout/HexagonCluster"/>
    <dgm:cxn modelId="{153277FE-97F6-014C-81DA-AA2676EB2162}" type="presParOf" srcId="{376CD815-3C4D-714B-83F6-AAD158E16B67}" destId="{4BFFA463-24F2-2040-BC85-4B7987C762D3}" srcOrd="0" destOrd="0" presId="urn:microsoft.com/office/officeart/2008/layout/HexagonCluster"/>
    <dgm:cxn modelId="{3F0C41F3-81AB-D846-ACED-1D02513E272F}" type="presParOf" srcId="{D79AACEC-D80B-DA45-95B5-270873836E0A}" destId="{6D67C07B-B704-DA4C-B21D-7635B8B89697}" srcOrd="31" destOrd="0" presId="urn:microsoft.com/office/officeart/2008/layout/HexagonCluster"/>
    <dgm:cxn modelId="{47A26F1B-7EA0-DB4B-A733-4FEB91D2C04A}" type="presParOf" srcId="{6D67C07B-B704-DA4C-B21D-7635B8B89697}" destId="{C7CC0F69-D248-8045-8B88-F649F84A8B88}" srcOrd="0" destOrd="0" presId="urn:microsoft.com/office/officeart/2008/layout/HexagonCluster"/>
    <dgm:cxn modelId="{FBEE5FBE-05A2-8942-A217-8EF396271C62}" type="presParOf" srcId="{D79AACEC-D80B-DA45-95B5-270873836E0A}" destId="{9BF62F63-0D7D-0846-A32C-60810C6B8587}" srcOrd="32" destOrd="0" presId="urn:microsoft.com/office/officeart/2008/layout/HexagonCluster"/>
    <dgm:cxn modelId="{19AA4080-839A-4547-ADCB-1F4499F3BDF0}" type="presParOf" srcId="{9BF62F63-0D7D-0846-A32C-60810C6B8587}" destId="{CD63A563-02BA-0D46-8DE1-97BCA99C1F4C}" srcOrd="0" destOrd="0" presId="urn:microsoft.com/office/officeart/2008/layout/HexagonCluster"/>
    <dgm:cxn modelId="{159C4DF7-6173-9F47-9FDD-2B460CE757A4}" type="presParOf" srcId="{D79AACEC-D80B-DA45-95B5-270873836E0A}" destId="{9B9AC0CB-DA7C-B842-B54F-87E5DA7AC12F}" srcOrd="33" destOrd="0" presId="urn:microsoft.com/office/officeart/2008/layout/HexagonCluster"/>
    <dgm:cxn modelId="{2F6AE1EC-AC7A-E44A-8CBC-E77F67188B3C}" type="presParOf" srcId="{9B9AC0CB-DA7C-B842-B54F-87E5DA7AC12F}" destId="{7D02B69C-047F-6E41-BEF3-0092BF7ED806}" srcOrd="0" destOrd="0" presId="urn:microsoft.com/office/officeart/2008/layout/HexagonCluster"/>
    <dgm:cxn modelId="{1014C5A7-5B89-1B45-A6E1-8A25A4CF0DA4}" type="presParOf" srcId="{D79AACEC-D80B-DA45-95B5-270873836E0A}" destId="{8EAD853B-F3BE-D54E-908C-B73EB884676C}" srcOrd="34" destOrd="0" presId="urn:microsoft.com/office/officeart/2008/layout/HexagonCluster"/>
    <dgm:cxn modelId="{142ECBF5-4C9C-CB4F-BDF9-428676142534}" type="presParOf" srcId="{8EAD853B-F3BE-D54E-908C-B73EB884676C}" destId="{08BE02C8-1147-CD42-9093-18B4853B7DA2}" srcOrd="0" destOrd="0" presId="urn:microsoft.com/office/officeart/2008/layout/HexagonCluster"/>
    <dgm:cxn modelId="{0CC3D8D5-EF72-734D-8597-AFD48BFF4F4D}" type="presParOf" srcId="{D79AACEC-D80B-DA45-95B5-270873836E0A}" destId="{4D65C66D-41FA-BB46-9EF6-EBC7A43023DD}" srcOrd="35" destOrd="0" presId="urn:microsoft.com/office/officeart/2008/layout/HexagonCluster"/>
    <dgm:cxn modelId="{D2F61596-3F76-5F4A-AB35-E08F9585798E}" type="presParOf" srcId="{4D65C66D-41FA-BB46-9EF6-EBC7A43023DD}" destId="{AC1E5B86-F986-2D45-AB44-F3D48C38EA74}" srcOrd="0" destOrd="0" presId="urn:microsoft.com/office/officeart/2008/layout/HexagonCluster"/>
    <dgm:cxn modelId="{EAF75D96-FB73-9A4D-8534-94D905A30613}" type="presParOf" srcId="{D79AACEC-D80B-DA45-95B5-270873836E0A}" destId="{0BBAA710-79B4-6B46-BFEC-55E6FB3B33E9}" srcOrd="36" destOrd="0" presId="urn:microsoft.com/office/officeart/2008/layout/HexagonCluster"/>
    <dgm:cxn modelId="{64960759-210B-3247-9782-66A10DDB026A}" type="presParOf" srcId="{0BBAA710-79B4-6B46-BFEC-55E6FB3B33E9}" destId="{35D5610C-EE74-3040-AEFD-D1ED25D08B25}" srcOrd="0" destOrd="0" presId="urn:microsoft.com/office/officeart/2008/layout/HexagonCluster"/>
    <dgm:cxn modelId="{CFC3FA0B-536B-CC41-9846-22143EC490F2}" type="presParOf" srcId="{D79AACEC-D80B-DA45-95B5-270873836E0A}" destId="{F6733E08-015F-0D4A-9DB0-399E079FA9CB}" srcOrd="37" destOrd="0" presId="urn:microsoft.com/office/officeart/2008/layout/HexagonCluster"/>
    <dgm:cxn modelId="{B20A74A9-5C7E-BF41-82E8-6B653D74EC31}" type="presParOf" srcId="{F6733E08-015F-0D4A-9DB0-399E079FA9CB}" destId="{11C50773-7669-A148-916F-6F3DC37318B0}" srcOrd="0" destOrd="0" presId="urn:microsoft.com/office/officeart/2008/layout/HexagonCluster"/>
    <dgm:cxn modelId="{E5E9487D-6986-C14C-9DEE-A58562C902A7}" type="presParOf" srcId="{D79AACEC-D80B-DA45-95B5-270873836E0A}" destId="{E9AA0EC1-DD53-1E43-B509-8FD8BE5759AA}" srcOrd="38" destOrd="0" presId="urn:microsoft.com/office/officeart/2008/layout/HexagonCluster"/>
    <dgm:cxn modelId="{A2FD98A7-9229-E149-AE18-7DC70CB4D0E2}" type="presParOf" srcId="{E9AA0EC1-DD53-1E43-B509-8FD8BE5759AA}" destId="{AF1658DA-C308-9F47-9A96-77A8A16F8DF1}" srcOrd="0" destOrd="0" presId="urn:microsoft.com/office/officeart/2008/layout/HexagonCluster"/>
    <dgm:cxn modelId="{074127CE-D1BD-7640-9DBF-25703D45850F}" type="presParOf" srcId="{D79AACEC-D80B-DA45-95B5-270873836E0A}" destId="{1F4122FD-E076-1542-B8BA-3BE9F2B9BA3F}" srcOrd="39" destOrd="0" presId="urn:microsoft.com/office/officeart/2008/layout/HexagonCluster"/>
    <dgm:cxn modelId="{73F3E6B9-54B4-9F48-A38A-B75C02A0EE68}" type="presParOf" srcId="{1F4122FD-E076-1542-B8BA-3BE9F2B9BA3F}" destId="{ADEF8AB5-9096-7640-871A-EAC22EB12149}" srcOrd="0" destOrd="0" presId="urn:microsoft.com/office/officeart/2008/layout/HexagonCluster"/>
  </dgm:cxnLst>
  <dgm:bg/>
  <dgm:whole>
    <a:ln>
      <a:solidFill>
        <a:schemeClr val="bg2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223B7-A14D-454D-B0D1-0609F2C5D89A}">
      <dsp:nvSpPr>
        <dsp:cNvPr id="0" name=""/>
        <dsp:cNvSpPr/>
      </dsp:nvSpPr>
      <dsp:spPr>
        <a:xfrm>
          <a:off x="1216330" y="2139395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Regular Bedtime  waketime</a:t>
          </a:r>
        </a:p>
      </dsp:txBody>
      <dsp:txXfrm>
        <a:off x="1435338" y="2327408"/>
        <a:ext cx="976098" cy="837955"/>
      </dsp:txXfrm>
    </dsp:sp>
    <dsp:sp modelId="{9020DFB1-D303-1E4E-AD07-F356D86A9371}">
      <dsp:nvSpPr>
        <dsp:cNvPr id="0" name=""/>
        <dsp:cNvSpPr/>
      </dsp:nvSpPr>
      <dsp:spPr>
        <a:xfrm>
          <a:off x="1250310" y="2682382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E0ED4E-0C18-FA4F-A30B-1727732B862D}">
      <dsp:nvSpPr>
        <dsp:cNvPr id="0" name=""/>
        <dsp:cNvSpPr/>
      </dsp:nvSpPr>
      <dsp:spPr>
        <a:xfrm>
          <a:off x="0" y="1468400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D86EF-060B-0346-95D3-4FE502657D55}">
      <dsp:nvSpPr>
        <dsp:cNvPr id="0" name=""/>
        <dsp:cNvSpPr/>
      </dsp:nvSpPr>
      <dsp:spPr>
        <a:xfrm>
          <a:off x="968010" y="2520798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B00902-5CCE-2C4A-A4EC-2CE1292A4B12}">
      <dsp:nvSpPr>
        <dsp:cNvPr id="0" name=""/>
        <dsp:cNvSpPr/>
      </dsp:nvSpPr>
      <dsp:spPr>
        <a:xfrm>
          <a:off x="2433531" y="1464203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No Alcohol</a:t>
          </a:r>
        </a:p>
      </dsp:txBody>
      <dsp:txXfrm>
        <a:off x="2652539" y="1652216"/>
        <a:ext cx="976098" cy="837955"/>
      </dsp:txXfrm>
    </dsp:sp>
    <dsp:sp modelId="{A51E1D27-CE9E-7642-BC07-C571C128BDBC}">
      <dsp:nvSpPr>
        <dsp:cNvPr id="0" name=""/>
        <dsp:cNvSpPr/>
      </dsp:nvSpPr>
      <dsp:spPr>
        <a:xfrm>
          <a:off x="3406770" y="2514502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62C84F-C185-0647-AE1B-0C5BBF2B5720}">
      <dsp:nvSpPr>
        <dsp:cNvPr id="0" name=""/>
        <dsp:cNvSpPr/>
      </dsp:nvSpPr>
      <dsp:spPr>
        <a:xfrm>
          <a:off x="3649862" y="2136772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B5AB4-383B-0746-A4F7-D0B7D01324AC}">
      <dsp:nvSpPr>
        <dsp:cNvPr id="0" name=""/>
        <dsp:cNvSpPr/>
      </dsp:nvSpPr>
      <dsp:spPr>
        <a:xfrm>
          <a:off x="3683842" y="2677136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BC67B7-3BC8-AD4C-988E-709E578B00CE}">
      <dsp:nvSpPr>
        <dsp:cNvPr id="0" name=""/>
        <dsp:cNvSpPr/>
      </dsp:nvSpPr>
      <dsp:spPr>
        <a:xfrm>
          <a:off x="1216330" y="796881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No Caffeine or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Stimulants</a:t>
          </a:r>
        </a:p>
      </dsp:txBody>
      <dsp:txXfrm>
        <a:off x="1435338" y="984894"/>
        <a:ext cx="976098" cy="837955"/>
      </dsp:txXfrm>
    </dsp:sp>
    <dsp:sp modelId="{839D34EC-B9D1-A34B-B9D0-1CAA446CF9C2}">
      <dsp:nvSpPr>
        <dsp:cNvPr id="0" name=""/>
        <dsp:cNvSpPr/>
      </dsp:nvSpPr>
      <dsp:spPr>
        <a:xfrm>
          <a:off x="2179113" y="813669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E18B16-2A43-904F-A809-0A6C7D1831CA}">
      <dsp:nvSpPr>
        <dsp:cNvPr id="0" name=""/>
        <dsp:cNvSpPr/>
      </dsp:nvSpPr>
      <dsp:spPr>
        <a:xfrm>
          <a:off x="2433531" y="122213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2540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840B8E-70CF-6442-AD43-E713EE9B74CB}">
      <dsp:nvSpPr>
        <dsp:cNvPr id="0" name=""/>
        <dsp:cNvSpPr/>
      </dsp:nvSpPr>
      <dsp:spPr>
        <a:xfrm>
          <a:off x="2473611" y="659954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5363A1-E729-E641-924F-F9418256EE2F}">
      <dsp:nvSpPr>
        <dsp:cNvPr id="0" name=""/>
        <dsp:cNvSpPr/>
      </dsp:nvSpPr>
      <dsp:spPr>
        <a:xfrm>
          <a:off x="3649862" y="794782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No late Exercise</a:t>
          </a:r>
        </a:p>
      </dsp:txBody>
      <dsp:txXfrm>
        <a:off x="3868870" y="982795"/>
        <a:ext cx="976098" cy="837955"/>
      </dsp:txXfrm>
    </dsp:sp>
    <dsp:sp modelId="{F4DC85F3-F2B7-D44C-AB0A-98E89266ECEF}">
      <dsp:nvSpPr>
        <dsp:cNvPr id="0" name=""/>
        <dsp:cNvSpPr/>
      </dsp:nvSpPr>
      <dsp:spPr>
        <a:xfrm>
          <a:off x="4873163" y="1332523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FC8EB-0C7C-2749-8576-CA368E114A07}">
      <dsp:nvSpPr>
        <dsp:cNvPr id="0" name=""/>
        <dsp:cNvSpPr/>
      </dsp:nvSpPr>
      <dsp:spPr>
        <a:xfrm>
          <a:off x="4866192" y="1477319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bg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D99A71-A8E3-C348-B9F6-D70C7F38B10D}">
      <dsp:nvSpPr>
        <dsp:cNvPr id="0" name=""/>
        <dsp:cNvSpPr/>
      </dsp:nvSpPr>
      <dsp:spPr>
        <a:xfrm>
          <a:off x="5141522" y="1498829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bg1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ACC966-493E-034E-8ABC-B08FE69D9F32}">
      <dsp:nvSpPr>
        <dsp:cNvPr id="0" name=""/>
        <dsp:cNvSpPr/>
      </dsp:nvSpPr>
      <dsp:spPr>
        <a:xfrm>
          <a:off x="4866192" y="134804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Books not screens!</a:t>
          </a:r>
        </a:p>
      </dsp:txBody>
      <dsp:txXfrm>
        <a:off x="5085200" y="322817"/>
        <a:ext cx="976098" cy="837955"/>
      </dsp:txXfrm>
    </dsp:sp>
    <dsp:sp modelId="{0B762945-292C-BF41-937C-B75D64135897}">
      <dsp:nvSpPr>
        <dsp:cNvPr id="0" name=""/>
        <dsp:cNvSpPr/>
      </dsp:nvSpPr>
      <dsp:spPr>
        <a:xfrm>
          <a:off x="6089493" y="679365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E9EAE2-1185-1045-BB8E-A43614C97EED}">
      <dsp:nvSpPr>
        <dsp:cNvPr id="0" name=""/>
        <dsp:cNvSpPr/>
      </dsp:nvSpPr>
      <dsp:spPr>
        <a:xfrm>
          <a:off x="6083394" y="812619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AB522-A368-F44B-8132-ED3BE6535B6D}">
      <dsp:nvSpPr>
        <dsp:cNvPr id="0" name=""/>
        <dsp:cNvSpPr/>
      </dsp:nvSpPr>
      <dsp:spPr>
        <a:xfrm>
          <a:off x="6364823" y="839375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5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F2EFF-BCDC-1F46-BE67-E10E0245177E}">
      <dsp:nvSpPr>
        <dsp:cNvPr id="0" name=""/>
        <dsp:cNvSpPr/>
      </dsp:nvSpPr>
      <dsp:spPr>
        <a:xfrm>
          <a:off x="6083394" y="2152511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Dim down lights</a:t>
          </a:r>
        </a:p>
      </dsp:txBody>
      <dsp:txXfrm>
        <a:off x="6302402" y="2340524"/>
        <a:ext cx="976098" cy="837955"/>
      </dsp:txXfrm>
    </dsp:sp>
    <dsp:sp modelId="{30AE4F33-F83C-264E-B4DA-9423E33CEABA}">
      <dsp:nvSpPr>
        <dsp:cNvPr id="0" name=""/>
        <dsp:cNvSpPr/>
      </dsp:nvSpPr>
      <dsp:spPr>
        <a:xfrm>
          <a:off x="6363080" y="3215925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B342F8-C51F-AD4B-8960-828DD408D55C}">
      <dsp:nvSpPr>
        <dsp:cNvPr id="0" name=""/>
        <dsp:cNvSpPr/>
      </dsp:nvSpPr>
      <dsp:spPr>
        <a:xfrm>
          <a:off x="4866192" y="2817211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64694-9CE6-7548-983D-09C2246CE340}">
      <dsp:nvSpPr>
        <dsp:cNvPr id="0" name=""/>
        <dsp:cNvSpPr/>
      </dsp:nvSpPr>
      <dsp:spPr>
        <a:xfrm>
          <a:off x="6100820" y="3349705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C9E2B-B7C1-DF4F-9199-016B29F14BB6}">
      <dsp:nvSpPr>
        <dsp:cNvPr id="0" name=""/>
        <dsp:cNvSpPr/>
      </dsp:nvSpPr>
      <dsp:spPr>
        <a:xfrm>
          <a:off x="2432660" y="2809341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No Smoking</a:t>
          </a:r>
        </a:p>
      </dsp:txBody>
      <dsp:txXfrm>
        <a:off x="2651668" y="2997354"/>
        <a:ext cx="976098" cy="837955"/>
      </dsp:txXfrm>
    </dsp:sp>
    <dsp:sp modelId="{F1EAA701-4B27-D64C-8D3E-1E7AA8B8724C}">
      <dsp:nvSpPr>
        <dsp:cNvPr id="0" name=""/>
        <dsp:cNvSpPr/>
      </dsp:nvSpPr>
      <dsp:spPr>
        <a:xfrm>
          <a:off x="2472740" y="3347606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BF54F-088A-0448-A512-2562B4CC3EAC}">
      <dsp:nvSpPr>
        <dsp:cNvPr id="0" name=""/>
        <dsp:cNvSpPr/>
      </dsp:nvSpPr>
      <dsp:spPr>
        <a:xfrm>
          <a:off x="1215459" y="3484533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solidFill>
            <a:schemeClr val="accent3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F13F2-B8BC-8646-B4D8-30A420CBFCB4}">
      <dsp:nvSpPr>
        <dsp:cNvPr id="0" name=""/>
        <dsp:cNvSpPr/>
      </dsp:nvSpPr>
      <dsp:spPr>
        <a:xfrm>
          <a:off x="2178242" y="3501321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F06906-9A80-3746-B908-94EF9F7A68B6}">
      <dsp:nvSpPr>
        <dsp:cNvPr id="0" name=""/>
        <dsp:cNvSpPr/>
      </dsp:nvSpPr>
      <dsp:spPr>
        <a:xfrm>
          <a:off x="7293625" y="2832949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If wake up, relax, not too active</a:t>
          </a:r>
        </a:p>
      </dsp:txBody>
      <dsp:txXfrm>
        <a:off x="7512633" y="3020962"/>
        <a:ext cx="976098" cy="837955"/>
      </dsp:txXfrm>
    </dsp:sp>
    <dsp:sp modelId="{0CCABE65-70A2-1F40-87BE-C3626580DE25}">
      <dsp:nvSpPr>
        <dsp:cNvPr id="0" name=""/>
        <dsp:cNvSpPr/>
      </dsp:nvSpPr>
      <dsp:spPr>
        <a:xfrm>
          <a:off x="7574183" y="3896364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FFA463-24F2-2040-BC85-4B7987C762D3}">
      <dsp:nvSpPr>
        <dsp:cNvPr id="0" name=""/>
        <dsp:cNvSpPr/>
      </dsp:nvSpPr>
      <dsp:spPr>
        <a:xfrm>
          <a:off x="6077295" y="3497124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C0F69-D248-8045-8B88-F649F84A8B88}">
      <dsp:nvSpPr>
        <dsp:cNvPr id="0" name=""/>
        <dsp:cNvSpPr/>
      </dsp:nvSpPr>
      <dsp:spPr>
        <a:xfrm>
          <a:off x="7311922" y="4030143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63A563-02BA-0D46-8DE1-97BCA99C1F4C}">
      <dsp:nvSpPr>
        <dsp:cNvPr id="0" name=""/>
        <dsp:cNvSpPr/>
      </dsp:nvSpPr>
      <dsp:spPr>
        <a:xfrm>
          <a:off x="7298853" y="148444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Check Bedroom temperature</a:t>
          </a:r>
        </a:p>
      </dsp:txBody>
      <dsp:txXfrm>
        <a:off x="7517861" y="336457"/>
        <a:ext cx="976098" cy="837955"/>
      </dsp:txXfrm>
    </dsp:sp>
    <dsp:sp modelId="{7D02B69C-047F-6E41-BEF3-0092BF7ED806}">
      <dsp:nvSpPr>
        <dsp:cNvPr id="0" name=""/>
        <dsp:cNvSpPr/>
      </dsp:nvSpPr>
      <dsp:spPr>
        <a:xfrm>
          <a:off x="8277319" y="1215531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BE02C8-1147-CD42-9093-18B4853B7DA2}">
      <dsp:nvSpPr>
        <dsp:cNvPr id="0" name=""/>
        <dsp:cNvSpPr/>
      </dsp:nvSpPr>
      <dsp:spPr>
        <a:xfrm>
          <a:off x="7298853" y="1488336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E5B86-F986-2D45-AB44-F3D48C38EA74}">
      <dsp:nvSpPr>
        <dsp:cNvPr id="0" name=""/>
        <dsp:cNvSpPr/>
      </dsp:nvSpPr>
      <dsp:spPr>
        <a:xfrm>
          <a:off x="8277319" y="1495681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D5610C-EE74-3040-AEFD-D1ED25D08B25}">
      <dsp:nvSpPr>
        <dsp:cNvPr id="0" name=""/>
        <dsp:cNvSpPr/>
      </dsp:nvSpPr>
      <dsp:spPr>
        <a:xfrm>
          <a:off x="3644634" y="3489780"/>
          <a:ext cx="1414114" cy="1213981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 dinner</a:t>
          </a:r>
        </a:p>
      </dsp:txBody>
      <dsp:txXfrm>
        <a:off x="3863642" y="3677793"/>
        <a:ext cx="976098" cy="837955"/>
      </dsp:txXfrm>
    </dsp:sp>
    <dsp:sp modelId="{11C50773-7669-A148-916F-6F3DC37318B0}">
      <dsp:nvSpPr>
        <dsp:cNvPr id="0" name=""/>
        <dsp:cNvSpPr/>
      </dsp:nvSpPr>
      <dsp:spPr>
        <a:xfrm>
          <a:off x="3924320" y="4553194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1658DA-C308-9F47-9A96-77A8A16F8DF1}">
      <dsp:nvSpPr>
        <dsp:cNvPr id="0" name=""/>
        <dsp:cNvSpPr/>
      </dsp:nvSpPr>
      <dsp:spPr>
        <a:xfrm>
          <a:off x="2427432" y="4154479"/>
          <a:ext cx="1414114" cy="121398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EF8AB5-9096-7640-871A-EAC22EB12149}">
      <dsp:nvSpPr>
        <dsp:cNvPr id="0" name=""/>
        <dsp:cNvSpPr/>
      </dsp:nvSpPr>
      <dsp:spPr>
        <a:xfrm>
          <a:off x="3662060" y="4686973"/>
          <a:ext cx="164675" cy="14217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443" cy="496254"/>
          </a:xfrm>
          <a:prstGeom prst="rect">
            <a:avLst/>
          </a:prstGeom>
        </p:spPr>
        <p:txBody>
          <a:bodyPr vert="horz" lIns="90563" tIns="45282" rIns="90563" bIns="4528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4" y="1"/>
            <a:ext cx="2946443" cy="496254"/>
          </a:xfrm>
          <a:prstGeom prst="rect">
            <a:avLst/>
          </a:prstGeom>
        </p:spPr>
        <p:txBody>
          <a:bodyPr vert="horz" lIns="90563" tIns="45282" rIns="90563" bIns="45282" rtlCol="0"/>
          <a:lstStyle>
            <a:lvl1pPr algn="r">
              <a:defRPr sz="1200"/>
            </a:lvl1pPr>
          </a:lstStyle>
          <a:p>
            <a:fld id="{5775FB4D-F3A6-4149-87D9-5D7EB2CC2ECA}" type="datetimeFigureOut">
              <a:rPr lang="en-GB" smtClean="0"/>
              <a:t>19/10/2023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810"/>
            <a:ext cx="2946443" cy="496253"/>
          </a:xfrm>
          <a:prstGeom prst="rect">
            <a:avLst/>
          </a:prstGeom>
        </p:spPr>
        <p:txBody>
          <a:bodyPr vert="horz" lIns="90563" tIns="45282" rIns="90563" bIns="4528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4" y="9428810"/>
            <a:ext cx="2946443" cy="496253"/>
          </a:xfrm>
          <a:prstGeom prst="rect">
            <a:avLst/>
          </a:prstGeom>
        </p:spPr>
        <p:txBody>
          <a:bodyPr vert="horz" lIns="90563" tIns="45282" rIns="90563" bIns="45282" rtlCol="0" anchor="b"/>
          <a:lstStyle>
            <a:lvl1pPr algn="r">
              <a:defRPr sz="1200"/>
            </a:lvl1pPr>
          </a:lstStyle>
          <a:p>
            <a:fld id="{AB789472-897A-4F72-8CD9-BB4C5F48E0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69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/>
          <a:lstStyle>
            <a:lvl1pPr algn="r">
              <a:defRPr sz="1300"/>
            </a:lvl1pPr>
          </a:lstStyle>
          <a:p>
            <a:fld id="{2528358F-16C2-6147-98BD-96DD2515F139}" type="datetimeFigureOut">
              <a:rPr lang="en-US" smtClean="0"/>
              <a:t>10/19/23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3" tIns="47777" rIns="95553" bIns="477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53" tIns="47777" rIns="95553" bIns="47777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5553" tIns="47777" rIns="95553" bIns="47777" rtlCol="0" anchor="b"/>
          <a:lstStyle>
            <a:lvl1pPr algn="r">
              <a:defRPr sz="1300"/>
            </a:lvl1pPr>
          </a:lstStyle>
          <a:p>
            <a:fld id="{6E4B9EEA-D412-C940-961D-7D82C1A17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8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Sleep is foundational to our health and wellbeing. When we get the sleep our body needs, we can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feel at our best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But in spite of the sleep’s importance, our society and culture still favour busyness and sleep deprivation over quality rest and recovery.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Sure, getting a good night’s sleep increases wellbeing, but is sleep a business issue? Research shows when we get a good night’s sleep, it can also boost productivity, creativity and help foster innovation, leading to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greater impact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it-IT" dirty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19459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966A11-C582-456D-9D82-430E646FCB68}" type="slidenum">
              <a:rPr lang="en-GB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4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1912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reports the summary of the epidemiological evidence in prospective studies showing that sustained sleep deprivation leads to increased morbidity and mortality for cardiometabolic causes.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have seen already that sleep deprivation predicts the incidence of obesity, hypertension and type 2 diabetes.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additional meta-analyses we also reported an increased risk of developing fatal and non-fatal coronary heart disease and stroke and – surprisingly – premature death within 12 years of observation.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the latter, there was debate on whether a single assessment of sleep duration by self reporting would be a tool reliable enough to imply that the sleep deprivation was ‘sustained’  during the follow up period. In fact, sleep duration is a behavioural characteristic that can change substantially through the life-time.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3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reports the summary of the epidemiological evidence in prospective studies showing that sustained sleep deprivation leads to increased morbidity and mortality for cardiometabolic causes.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 have seen already that sleep deprivation predicts the incidence of obesity, hypertension and type 2 diabetes.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additional meta-analyses we also reported an increased risk of developing fatal and non-fatal coronary heart disease and stroke and – surprisingly – premature death within 12 years of observation.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 the latter, there was debate on whether a single assessment of sleep duration by self reporting would be a tool reliable enough to imply that the sleep deprivation was ‘sustained’  during the follow up period. In fact, sleep duration is a behavioural characteristic that can change substantially through the life-time.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85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383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kumimoji="0" lang="en-GB" altLang="en-US" sz="1200" b="0" i="0" u="none" kern="1200" baseline="0" dirty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  <a:cs typeface="+mn-cs"/>
              </a:rPr>
              <a:t>Also, Insomnia symptoms, both cumulatively and individually, are associated with incident HF. They are qualitative sleep disturbances defined as difficulty initiating sleep, difficulty maintaining sleep, early-morning awakening and non-restorative sleep all gathered through questionnaires. </a:t>
            </a:r>
          </a:p>
          <a:p>
            <a:pPr marL="0" lvl="0" indent="0"/>
            <a:endParaRPr kumimoji="0" lang="en-GB" altLang="en-US" sz="1200" b="0" i="0" u="none" kern="1200" baseline="0" dirty="0">
              <a:solidFill>
                <a:schemeClr val="tx1"/>
              </a:solidFill>
              <a:effectLst/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marL="0" lvl="0" indent="0"/>
            <a:r>
              <a:rPr kumimoji="0" lang="en-GB" altLang="en-US" sz="1200" b="0" i="0" u="none" kern="1200" baseline="0" dirty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  <a:cs typeface="+mn-cs"/>
              </a:rPr>
              <a:t>The effects of poor quality sleep are independent and additive to those reported in relation to short quantity of sleep.</a:t>
            </a:r>
          </a:p>
          <a:p>
            <a:pPr marL="0" lvl="0" indent="0"/>
            <a:endParaRPr kumimoji="0" lang="en-GB" altLang="en-US" sz="1200" b="0" i="0" u="none" kern="1200" baseline="0" dirty="0">
              <a:solidFill>
                <a:schemeClr val="tx1"/>
              </a:solidFill>
              <a:effectLst/>
              <a:latin typeface="Calibri" pitchFamily="34" charset="0"/>
              <a:ea typeface="ＭＳ Ｐゴシック" pitchFamily="34" charset="-128"/>
              <a:cs typeface="+mn-cs"/>
            </a:endParaRPr>
          </a:p>
          <a:p>
            <a:pPr marL="0" lvl="0" indent="0"/>
            <a:r>
              <a:rPr kumimoji="0" lang="en-GB" altLang="en-US" sz="1200" b="0" i="0" u="none" kern="1200" baseline="0" dirty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  <a:cs typeface="+mn-cs"/>
              </a:rPr>
              <a:t>Public health awareness and screening for insomnia symptoms in at-risk populations should be encouraged to reduce HF incidence.</a:t>
            </a:r>
            <a:endParaRPr lang="en-US" altLang="en-US" dirty="0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31414588-14F9-4622-BB68-030553E19180}" type="slidenum">
              <a:rPr lang="en-US" altLang="en-US" sz="1200"/>
              <a:t>14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72381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893798" y="9500112"/>
            <a:ext cx="2980061" cy="50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40" tIns="46120" rIns="92240" bIns="46120" anchor="b"/>
          <a:lstStyle/>
          <a:p>
            <a:pPr algn="r"/>
            <a:fld id="{17DDEE2A-89DE-49F4-A6F6-58FC34A829AE}" type="slidenum">
              <a:rPr lang="en-US" sz="1200">
                <a:latin typeface="Times New Roman" pitchFamily="18" charset="0"/>
                <a:cs typeface="Arial" pitchFamily="34" charset="0"/>
              </a:rPr>
              <a:pPr algn="r"/>
              <a:t>15</a:t>
            </a:fld>
            <a:endParaRPr lang="en-US" sz="12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363" y="750888"/>
            <a:ext cx="6664325" cy="3749675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943" y="4752480"/>
            <a:ext cx="5041579" cy="4500308"/>
          </a:xfrm>
          <a:noFill/>
          <a:ln/>
        </p:spPr>
        <p:txBody>
          <a:bodyPr lIns="92240" tIns="46120" rIns="92240" bIns="4612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latin typeface="Arial" pitchFamily="34" charset="0"/>
                <a:ea typeface="ＭＳ Ｐゴシック" charset="-128"/>
              </a:rPr>
              <a:t>This </a:t>
            </a:r>
            <a:r>
              <a:rPr lang="de-DE" dirty="0" err="1">
                <a:latin typeface="Arial" pitchFamily="34" charset="0"/>
                <a:ea typeface="ＭＳ Ｐゴシック" charset="-128"/>
              </a:rPr>
              <a:t>scheme</a:t>
            </a:r>
            <a:r>
              <a:rPr lang="de-DE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dirty="0" err="1">
                <a:latin typeface="Arial" pitchFamily="34" charset="0"/>
                <a:ea typeface="ＭＳ Ｐゴシック" charset="-128"/>
              </a:rPr>
              <a:t>summarises</a:t>
            </a:r>
            <a:r>
              <a:rPr lang="de-DE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dirty="0" err="1">
                <a:latin typeface="Arial" pitchFamily="34" charset="0"/>
                <a:ea typeface="ＭＳ Ｐゴシック" charset="-128"/>
              </a:rPr>
              <a:t>wealth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of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evidence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accumulated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in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past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20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years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extending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concept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that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sleep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disturbances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are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not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only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a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problem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for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brain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and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confined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to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nervous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system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.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Sleep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disturbances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involve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almost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every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system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and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organ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of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body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with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far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reaching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consequences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in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the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short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and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longer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 </a:t>
            </a:r>
            <a:r>
              <a:rPr lang="de-DE" baseline="0" dirty="0" err="1">
                <a:latin typeface="Arial" pitchFamily="34" charset="0"/>
                <a:ea typeface="ＭＳ Ｐゴシック" charset="-128"/>
              </a:rPr>
              <a:t>term</a:t>
            </a:r>
            <a:r>
              <a:rPr lang="de-DE" baseline="0" dirty="0">
                <a:latin typeface="Arial" pitchFamily="34" charset="0"/>
                <a:ea typeface="ＭＳ Ｐゴシック" charset="-128"/>
              </a:rPr>
              <a:t>.</a:t>
            </a:r>
            <a:endParaRPr lang="de-DE" dirty="0">
              <a:latin typeface="Arial" pitchFamily="34" charset="0"/>
              <a:ea typeface="ＭＳ Ｐゴシック" charset="-128"/>
            </a:endParaRPr>
          </a:p>
          <a:p>
            <a:endParaRPr lang="de-DE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54864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16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6002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17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9756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18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0744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20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8406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16C215-10CC-4CF9-B92F-5A6ADC28F0FC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7015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231F20"/>
                </a:solidFill>
                <a:latin typeface="Helvetica" pitchFamily="2" charset="0"/>
              </a:rPr>
              <a:t>Sleep health in context</a:t>
            </a:r>
          </a:p>
          <a:p>
            <a:endParaRPr lang="en-GB" b="1" dirty="0">
              <a:solidFill>
                <a:srgbClr val="231F20"/>
              </a:solidFill>
              <a:latin typeface="Helvetica" pitchFamily="2" charset="0"/>
            </a:endParaRPr>
          </a:p>
          <a:p>
            <a:r>
              <a:rPr lang="en-GB" b="1" dirty="0">
                <a:solidFill>
                  <a:srgbClr val="231F20"/>
                </a:solidFill>
                <a:latin typeface="Helvetica" pitchFamily="2" charset="0"/>
              </a:rPr>
              <a:t>There are several dimensions to sleep health, </a:t>
            </a:r>
            <a:r>
              <a:rPr lang="en-GB" dirty="0">
                <a:solidFill>
                  <a:srgbClr val="231F20"/>
                </a:solidFill>
                <a:latin typeface="Helvetica" pitchFamily="2" charset="0"/>
              </a:rPr>
              <a:t>such as regularity, satisfaction, alertness, timing, efficiency, and duration. </a:t>
            </a:r>
          </a:p>
          <a:p>
            <a:r>
              <a:rPr lang="en-GB" b="1" dirty="0">
                <a:solidFill>
                  <a:srgbClr val="231F20"/>
                </a:solidFill>
                <a:latin typeface="Helvetica" pitchFamily="2" charset="0"/>
              </a:rPr>
              <a:t>Alone and in combination, these dimensions interact with many aspects of our general health</a:t>
            </a:r>
            <a:r>
              <a:rPr lang="en-GB" dirty="0">
                <a:solidFill>
                  <a:srgbClr val="231F20"/>
                </a:solidFill>
                <a:latin typeface="Helvetica" pitchFamily="2" charset="0"/>
              </a:rPr>
              <a:t>, including cardiovascular, metabolic, immune, mental, </a:t>
            </a:r>
            <a:r>
              <a:rPr lang="en-GB" dirty="0" err="1">
                <a:solidFill>
                  <a:srgbClr val="231F20"/>
                </a:solidFill>
                <a:latin typeface="Helvetica" pitchFamily="2" charset="0"/>
              </a:rPr>
              <a:t>behavioral</a:t>
            </a:r>
            <a:r>
              <a:rPr lang="en-GB" dirty="0">
                <a:solidFill>
                  <a:srgbClr val="231F20"/>
                </a:solidFill>
                <a:latin typeface="Helvetica" pitchFamily="2" charset="0"/>
              </a:rPr>
              <a:t>, and cognitive health. Interactions between sleep and health are </a:t>
            </a:r>
            <a:r>
              <a:rPr lang="en-GB" b="1" dirty="0">
                <a:solidFill>
                  <a:srgbClr val="231F20"/>
                </a:solidFill>
                <a:latin typeface="Helvetica" pitchFamily="2" charset="0"/>
              </a:rPr>
              <a:t>further shaped by individual- and social-level factors operating within larger societal factors</a:t>
            </a:r>
            <a:r>
              <a:rPr lang="en-GB" dirty="0">
                <a:solidFill>
                  <a:srgbClr val="231F20"/>
                </a:solidFill>
                <a:latin typeface="Helvetica" pitchFamily="2" charset="0"/>
              </a:rPr>
              <a:t>. </a:t>
            </a:r>
            <a:r>
              <a:rPr lang="en-GB" b="1" dirty="0">
                <a:solidFill>
                  <a:srgbClr val="231F20"/>
                </a:solidFill>
                <a:latin typeface="Helvetica" pitchFamily="2" charset="0"/>
              </a:rPr>
              <a:t>All occur in the context of the day-night cycle</a:t>
            </a:r>
            <a:r>
              <a:rPr lang="en-GB" dirty="0">
                <a:solidFill>
                  <a:srgbClr val="231F20"/>
                </a:solidFill>
                <a:latin typeface="Helvetica" pitchFamily="2" charset="0"/>
              </a:rPr>
              <a:t>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 1.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Social-ecological model of sleep health. The right side of the image, which depicts a sleeping person, reinforces the importance of situational context in sleep physiology. The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external environment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shown as a dawn-to-dusk transition, reinforcing the importance of day-night circadian context in sleep physiology.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 outcomes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associated with sleep—cardiovascular health, metabolic health, immune health, mental health, behavioural health, and cognitive health—are listed. On the left side of the image, the levels of the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social-ecological model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depicted.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Individual-level factors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influence sleep include age, genetics, sex and gender, beliefs, feelings and attitudes, race and ethnicity, and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behaviors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These are embedded within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social-level factors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include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neighborhood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work and occupation, family and home, culture, social networks, socioeconomics, and safety and security. These factors are further embedded within those at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societal level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such as such as technology, globalization, racism and discrimination, public policy, geography, the physical environment, and “24/7” society.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316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815881" y="10234664"/>
            <a:ext cx="2920428" cy="53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9" tIns="45700" rIns="91399" bIns="45700" anchor="b"/>
          <a:lstStyle/>
          <a:p>
            <a:pPr algn="r"/>
            <a:fld id="{17DDEE2A-89DE-49F4-A6F6-58FC34A829AE}" type="slidenum">
              <a:rPr lang="en-US" sz="1200">
                <a:latin typeface="Times New Roman" pitchFamily="18" charset="0"/>
                <a:cs typeface="Arial" pitchFamily="34" charset="0"/>
              </a:rPr>
              <a:pPr algn="r"/>
              <a:t>26</a:t>
            </a:fld>
            <a:endParaRPr lang="en-US" sz="120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94" y="5119944"/>
            <a:ext cx="4940694" cy="4848274"/>
          </a:xfrm>
          <a:noFill/>
          <a:ln/>
        </p:spPr>
        <p:txBody>
          <a:bodyPr lIns="91399" tIns="45700" rIns="91399" bIns="457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424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 2017 these three scientists (</a:t>
            </a:r>
            <a:r>
              <a:rPr lang="en-US" b="1" dirty="0"/>
              <a:t>Hall, </a:t>
            </a:r>
            <a:r>
              <a:rPr lang="en-US" b="1" dirty="0" err="1"/>
              <a:t>Rosbash</a:t>
            </a:r>
            <a:r>
              <a:rPr lang="en-US" b="1" dirty="0"/>
              <a:t> and Young</a:t>
            </a:r>
            <a:r>
              <a:rPr lang="en-US" dirty="0"/>
              <a:t>) were awarded the </a:t>
            </a:r>
            <a:r>
              <a:rPr lang="en-US" b="1" dirty="0"/>
              <a:t>Nobel Prize in Physiology and Medicine “for their discoveries of molecular mechanisms controlling the circadian rhythm</a:t>
            </a:r>
            <a:r>
              <a:rPr lang="en-US" dirty="0"/>
              <a:t>” bringing to the fore this ‘new’ dimension of science – the study of human sleep. The Nobel prize was just rubber stamping the exponential speed of development of the science of circadian rhythm and of sleep medicine.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4B9EEA-D412-C940-961D-7D82C1A174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20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1162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3759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9325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066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5052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5A34C-B660-2048-ABEA-842F6A642FC1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062" y="5064999"/>
            <a:ext cx="4948771" cy="4799598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1756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023608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CBA853-2553-AC43-93FD-532194F32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2A69B8-02AD-BD40-8383-14C95C08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088DFB-ACC6-0F49-902A-7E792F2F7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0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B14A1-203E-CC47-8C20-2174E9C80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C074B-5B46-534E-866A-A6CF275E2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38242-2B5E-C14E-8E9A-CA4B865EB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F2B5E-9F13-974D-8CC9-0E88A1B2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49D01-304F-924C-A1EF-88041C35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79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9BC7-1739-694B-875C-C62E12686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13753-EA31-E24B-99FF-86267458F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3FF11-EB49-2941-AC2B-C3F1F61F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74B25-2184-B74C-B96C-6A8FBD132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57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73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6913"/>
            <a:ext cx="12192000" cy="159448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E85CD43-966F-D763-6447-DA43623A11EF}"/>
              </a:ext>
            </a:extLst>
          </p:cNvPr>
          <p:cNvGrpSpPr/>
          <p:nvPr userDrawn="1"/>
        </p:nvGrpSpPr>
        <p:grpSpPr>
          <a:xfrm>
            <a:off x="4608711" y="5927630"/>
            <a:ext cx="3186573" cy="825500"/>
            <a:chOff x="4608711" y="5927630"/>
            <a:chExt cx="3186573" cy="82550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C9A2BE9-8FAB-5944-BD92-FBDD73A87EEC}"/>
                </a:ext>
              </a:extLst>
            </p:cNvPr>
            <p:cNvSpPr txBox="1"/>
            <p:nvPr userDrawn="1"/>
          </p:nvSpPr>
          <p:spPr>
            <a:xfrm>
              <a:off x="6032044" y="6171103"/>
              <a:ext cx="17632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 19</a:t>
              </a:r>
              <a:r>
                <a:rPr lang="en-GB" sz="1600" b="1" baseline="30000" dirty="0"/>
                <a:t>th</a:t>
              </a:r>
              <a:r>
                <a:rPr lang="en-GB" sz="1600" b="1" dirty="0"/>
                <a:t> October 2023</a:t>
              </a:r>
            </a:p>
          </p:txBody>
        </p:sp>
        <p:pic>
          <p:nvPicPr>
            <p:cNvPr id="4" name="Picture 3" descr="A close-up of a logo&#10;&#10;Description automatically generated">
              <a:extLst>
                <a:ext uri="{FF2B5EF4-FFF2-40B4-BE49-F238E27FC236}">
                  <a16:creationId xmlns:a16="http://schemas.microsoft.com/office/drawing/2014/main" id="{85F03FE1-92B5-D795-83F2-0BAA7BB411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8711" y="5927630"/>
              <a:ext cx="1473200" cy="825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685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8" r:id="rId2"/>
    <p:sldLayoutId id="2147483709" r:id="rId3"/>
    <p:sldLayoutId id="2147483710" r:id="rId4"/>
    <p:sldLayoutId id="2147483713" r:id="rId5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wmf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07368" y="260350"/>
            <a:ext cx="11449271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4000" dirty="0">
                <a:solidFill>
                  <a:schemeClr val="tx1"/>
                </a:solidFill>
                <a:latin typeface="Calibri" pitchFamily="34" charset="0"/>
              </a:rPr>
              <a:t>Dream </a:t>
            </a:r>
            <a:r>
              <a:rPr lang="it-IT" sz="4000" dirty="0" err="1">
                <a:solidFill>
                  <a:schemeClr val="tx1"/>
                </a:solidFill>
                <a:latin typeface="Calibri" pitchFamily="34" charset="0"/>
              </a:rPr>
              <a:t>environment</a:t>
            </a:r>
            <a:endParaRPr lang="it-IT" sz="4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2770324" y="1709558"/>
            <a:ext cx="63373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800" b="1" i="1" dirty="0">
                <a:latin typeface="Calibri" pitchFamily="34" charset="0"/>
              </a:rPr>
              <a:t>Francesco P. Cappuccio </a:t>
            </a:r>
          </a:p>
          <a:p>
            <a:pPr algn="ctr"/>
            <a:r>
              <a:rPr lang="it-IT" sz="1200" b="1" i="1" dirty="0">
                <a:latin typeface="Calibri" pitchFamily="34" charset="0"/>
              </a:rPr>
              <a:t>MB BS, MD, MSc, DSc, FRCP, FFPH, FBIHS, FESC, FAHA</a:t>
            </a:r>
          </a:p>
        </p:txBody>
      </p:sp>
      <p:sp>
        <p:nvSpPr>
          <p:cNvPr id="18435" name="Rettangolo 4"/>
          <p:cNvSpPr>
            <a:spLocks noChangeArrowheads="1"/>
          </p:cNvSpPr>
          <p:nvPr/>
        </p:nvSpPr>
        <p:spPr bwMode="auto">
          <a:xfrm>
            <a:off x="2772083" y="2877249"/>
            <a:ext cx="6337397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 defTabSz="946150"/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Professor of Cardiovascular Medicine &amp; Epidemiology</a:t>
            </a:r>
          </a:p>
          <a:p>
            <a:pPr algn="ctr" defTabSz="946150"/>
            <a:r>
              <a:rPr lang="en-GB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Head:</a:t>
            </a:r>
            <a:r>
              <a:rPr lang="ja-JP" altLang="en-GB" sz="1400" i="1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Sleep Health &amp; Society Programme</a:t>
            </a:r>
            <a:r>
              <a:rPr lang="ja-JP" alt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GB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946150"/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Warwick Medical School, University of Warwick</a:t>
            </a:r>
          </a:p>
          <a:p>
            <a:pPr algn="ctr" defTabSz="946150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46150"/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Consultant Physician </a:t>
            </a:r>
          </a:p>
          <a:p>
            <a:pPr algn="ctr" defTabSz="946150"/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University Hospitals Coventry &amp; Warwickshire NHS Trust </a:t>
            </a:r>
          </a:p>
          <a:p>
            <a:pPr algn="ctr" defTabSz="946150"/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46150"/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Coventry, UK</a:t>
            </a:r>
          </a:p>
          <a:p>
            <a:pPr marL="457200" indent="-457200" algn="ctr" defTabSz="946150"/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defTabSz="946150"/>
            <a:r>
              <a:rPr lang="en-GB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www2.warwick.ac.uk/go/sleep</a:t>
            </a:r>
            <a:endParaRPr lang="it-IT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 defTabSz="946150"/>
            <a:endParaRPr lang="en-US" sz="1400" i="1" dirty="0">
              <a:latin typeface="Calibri" pitchFamily="34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6427" y="1385181"/>
            <a:ext cx="1530264" cy="2123815"/>
            <a:chOff x="562808" y="1737233"/>
            <a:chExt cx="1530264" cy="2123815"/>
          </a:xfrm>
        </p:grpSpPr>
        <p:pic>
          <p:nvPicPr>
            <p:cNvPr id="1843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7952"/>
            <a:stretch>
              <a:fillRect/>
            </a:stretch>
          </p:blipFill>
          <p:spPr bwMode="auto">
            <a:xfrm>
              <a:off x="562808" y="1737233"/>
              <a:ext cx="1530264" cy="21238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1622177" y="173723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2010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33705" y="3124997"/>
            <a:ext cx="1466877" cy="2123815"/>
            <a:chOff x="1931040" y="3291289"/>
            <a:chExt cx="1466877" cy="212381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1040" y="3291289"/>
              <a:ext cx="1466877" cy="21238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2947891" y="332399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2018</a:t>
              </a:r>
            </a:p>
          </p:txBody>
        </p:sp>
      </p:grpSp>
      <p:pic>
        <p:nvPicPr>
          <p:cNvPr id="1028" name="Picture 4" descr="OUP 2018 Wordcloud">
            <a:extLst>
              <a:ext uri="{FF2B5EF4-FFF2-40B4-BE49-F238E27FC236}">
                <a16:creationId xmlns:a16="http://schemas.microsoft.com/office/drawing/2014/main" id="{639EC18A-F4F4-D64A-9AF6-C5A63CE5A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059" y="1887847"/>
            <a:ext cx="3714580" cy="278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C2DB-1D19-8432-E4D0-FA767F9CD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FF27B-FAA2-F46A-A7BE-3710D0EC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144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ChangeArrowheads="1"/>
          </p:cNvSpPr>
          <p:nvPr/>
        </p:nvSpPr>
        <p:spPr bwMode="auto">
          <a:xfrm>
            <a:off x="479376" y="180976"/>
            <a:ext cx="11305256" cy="73342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 altLang="en-US" sz="4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Why do we sleep less?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68DC8C-53B5-804A-8EE5-8609C6B80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7" y="1952836"/>
            <a:ext cx="6830473" cy="29883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A93AEF-A8EB-984D-8DE5-34190AD02DDF}"/>
              </a:ext>
            </a:extLst>
          </p:cNvPr>
          <p:cNvSpPr txBox="1"/>
          <p:nvPr/>
        </p:nvSpPr>
        <p:spPr>
          <a:xfrm>
            <a:off x="7536160" y="1943447"/>
            <a:ext cx="44872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Reduced sleep duration is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associated with delayed bedtime (B)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not with early wake time (A)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384C58F-9821-C445-93EC-614EF513089A}"/>
              </a:ext>
            </a:extLst>
          </p:cNvPr>
          <p:cNvGrpSpPr/>
          <p:nvPr/>
        </p:nvGrpSpPr>
        <p:grpSpPr>
          <a:xfrm>
            <a:off x="393700" y="5915144"/>
            <a:ext cx="2807115" cy="553998"/>
            <a:chOff x="393700" y="5915144"/>
            <a:chExt cx="2807115" cy="55399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1DD456-F1B3-6443-BEB9-5FC2478D611F}"/>
                </a:ext>
              </a:extLst>
            </p:cNvPr>
            <p:cNvSpPr txBox="1"/>
            <p:nvPr/>
          </p:nvSpPr>
          <p:spPr>
            <a:xfrm>
              <a:off x="393700" y="6192143"/>
              <a:ext cx="2783775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i="1" dirty="0" err="1">
                  <a:latin typeface="+mn-lt"/>
                </a:rPr>
                <a:t>Walch</a:t>
              </a:r>
              <a:r>
                <a:rPr lang="en-GB" sz="1200" i="1" dirty="0">
                  <a:latin typeface="+mn-lt"/>
                </a:rPr>
                <a:t> OJ et al. </a:t>
              </a:r>
              <a:r>
                <a:rPr lang="en-GB" sz="1200" i="1" dirty="0" err="1">
                  <a:latin typeface="+mn-lt"/>
                </a:rPr>
                <a:t>Sci</a:t>
              </a:r>
              <a:r>
                <a:rPr lang="en-GB" sz="1200" i="1" dirty="0">
                  <a:latin typeface="+mn-lt"/>
                </a:rPr>
                <a:t> </a:t>
              </a:r>
              <a:r>
                <a:rPr lang="en-GB" sz="1200" i="1" dirty="0" err="1">
                  <a:latin typeface="+mn-lt"/>
                </a:rPr>
                <a:t>Adv</a:t>
              </a:r>
              <a:r>
                <a:rPr lang="en-GB" sz="1200" i="1" dirty="0">
                  <a:latin typeface="+mn-lt"/>
                </a:rPr>
                <a:t> 2016; 2: e1501705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D436E6-44F0-8B43-8937-6410BF409BDF}"/>
                </a:ext>
              </a:extLst>
            </p:cNvPr>
            <p:cNvSpPr txBox="1"/>
            <p:nvPr/>
          </p:nvSpPr>
          <p:spPr>
            <a:xfrm>
              <a:off x="393700" y="5915144"/>
              <a:ext cx="28071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/>
                <a:t>On-line data submission via app (n=5,450)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3F70E3-697F-66AB-3FC8-9344ACD4A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5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49">
            <a:extLst>
              <a:ext uri="{FF2B5EF4-FFF2-40B4-BE49-F238E27FC236}">
                <a16:creationId xmlns:a16="http://schemas.microsoft.com/office/drawing/2014/main" id="{3C759213-9A62-FA40-B17C-97A571CE7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656" y="5943276"/>
            <a:ext cx="1159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i="1" baseline="30000" dirty="0">
                <a:cs typeface="Arial" panose="020B0604020202020204" pitchFamily="34" charset="0"/>
              </a:rPr>
              <a:t>1</a:t>
            </a:r>
            <a:r>
              <a:rPr lang="en-GB" sz="1200" i="1" dirty="0">
                <a:cs typeface="Arial" panose="020B0604020202020204" pitchFamily="34" charset="0"/>
              </a:rPr>
              <a:t>Miller MA et al. Sleep 2018; 41(4): zsy018 					</a:t>
            </a:r>
          </a:p>
          <a:p>
            <a:r>
              <a:rPr lang="en-GB" sz="1200" i="1" baseline="30000" dirty="0">
                <a:cs typeface="Arial" panose="020B0604020202020204" pitchFamily="34" charset="0"/>
              </a:rPr>
              <a:t>2</a:t>
            </a:r>
            <a:r>
              <a:rPr lang="en-GB" sz="1200" i="1" dirty="0">
                <a:cs typeface="Arial" panose="020B0604020202020204" pitchFamily="34" charset="0"/>
              </a:rPr>
              <a:t>Meng L et al. </a:t>
            </a:r>
            <a:r>
              <a:rPr lang="en-GB" sz="1200" i="1" dirty="0" err="1">
                <a:cs typeface="Arial" panose="020B0604020202020204" pitchFamily="34" charset="0"/>
              </a:rPr>
              <a:t>Hypertens</a:t>
            </a:r>
            <a:r>
              <a:rPr lang="en-GB" sz="1200" i="1" dirty="0">
                <a:cs typeface="Arial" panose="020B0604020202020204" pitchFamily="34" charset="0"/>
              </a:rPr>
              <a:t> Res 2013; 36: 985-95 	</a:t>
            </a:r>
            <a:r>
              <a:rPr lang="en-GB" sz="1200" i="1" baseline="30000" dirty="0">
                <a:cs typeface="Arial" panose="020B0604020202020204" pitchFamily="34" charset="0"/>
              </a:rPr>
              <a:t> 				</a:t>
            </a:r>
            <a:endParaRPr lang="en-GB" sz="1200" i="1" dirty="0">
              <a:cs typeface="Arial" panose="020B0604020202020204" pitchFamily="34" charset="0"/>
            </a:endParaRPr>
          </a:p>
          <a:p>
            <a:r>
              <a:rPr lang="en-GB" sz="1200" i="1" baseline="30000" dirty="0">
                <a:cs typeface="Arial" panose="020B0604020202020204" pitchFamily="34" charset="0"/>
              </a:rPr>
              <a:t>3</a:t>
            </a:r>
            <a:r>
              <a:rPr lang="en-GB" sz="1200" i="1" dirty="0">
                <a:cs typeface="Arial" panose="020B0604020202020204" pitchFamily="34" charset="0"/>
              </a:rPr>
              <a:t>Kruisbrink M et al. BMJ Open 2017;7:e0185585                                               			</a:t>
            </a:r>
          </a:p>
          <a:p>
            <a:r>
              <a:rPr lang="en-GB" sz="1200" i="1" baseline="30000" dirty="0">
                <a:cs typeface="Arial" panose="020B0604020202020204" pitchFamily="34" charset="0"/>
              </a:rPr>
              <a:t>4</a:t>
            </a:r>
            <a:r>
              <a:rPr lang="en-GB" sz="1200" i="1" dirty="0">
                <a:cs typeface="Arial" panose="020B0604020202020204" pitchFamily="34" charset="0"/>
              </a:rPr>
              <a:t>Cappuccio FP et al. Diab Care; 2010; 33: 414-20 	                            			</a:t>
            </a:r>
            <a:r>
              <a:rPr lang="en-GB" sz="1200" i="1" baseline="30000" dirty="0">
                <a:cs typeface="Arial" panose="020B0604020202020204" pitchFamily="34" charset="0"/>
              </a:rPr>
              <a:t>		</a:t>
            </a:r>
            <a:endParaRPr lang="en-GB" sz="1200" i="1" dirty="0"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D1A068-49ED-0749-B34C-A6DE26E07C49}"/>
              </a:ext>
            </a:extLst>
          </p:cNvPr>
          <p:cNvSpPr txBox="1"/>
          <p:nvPr/>
        </p:nvSpPr>
        <p:spPr>
          <a:xfrm>
            <a:off x="258733" y="945189"/>
            <a:ext cx="11594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Short duration of sleep and risk of ‘incident’ chronic disease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F889581-EC56-C94E-9676-468864A85C6F}"/>
              </a:ext>
            </a:extLst>
          </p:cNvPr>
          <p:cNvGrpSpPr/>
          <p:nvPr/>
        </p:nvGrpSpPr>
        <p:grpSpPr>
          <a:xfrm>
            <a:off x="774986" y="1672603"/>
            <a:ext cx="9569487" cy="3928109"/>
            <a:chOff x="774986" y="1672603"/>
            <a:chExt cx="9569487" cy="3928109"/>
          </a:xfrm>
        </p:grpSpPr>
        <p:graphicFrame>
          <p:nvGraphicFramePr>
            <p:cNvPr id="16" name="Chart 15"/>
            <p:cNvGraphicFramePr/>
            <p:nvPr/>
          </p:nvGraphicFramePr>
          <p:xfrm>
            <a:off x="1766994" y="1958514"/>
            <a:ext cx="8577479" cy="36421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998139" y="1699101"/>
              <a:ext cx="1322491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5">
                      <a:lumMod val="75000"/>
                    </a:schemeClr>
                  </a:solidFill>
                </a:rPr>
                <a:t>Obesity</a:t>
              </a:r>
              <a:r>
                <a:rPr lang="en-GB" sz="2400" baseline="30000" dirty="0">
                  <a:solidFill>
                    <a:schemeClr val="accent5">
                      <a:lumMod val="75000"/>
                    </a:schemeClr>
                  </a:solidFill>
                </a:rPr>
                <a:t>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72825" y="1699102"/>
              <a:ext cx="1456691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3">
                      <a:lumMod val="75000"/>
                    </a:schemeClr>
                  </a:solidFill>
                </a:rPr>
                <a:t>High BP</a:t>
              </a:r>
              <a:r>
                <a:rPr lang="en-GB" sz="2400" baseline="30000" dirty="0">
                  <a:solidFill>
                    <a:schemeClr val="accent3">
                      <a:lumMod val="75000"/>
                    </a:schemeClr>
                  </a:solidFill>
                </a:rPr>
                <a:t>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70947" y="1672603"/>
              <a:ext cx="1169602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0070C0"/>
                  </a:solidFill>
                </a:rPr>
                <a:t>T2DM</a:t>
              </a:r>
              <a:r>
                <a:rPr lang="en-GB" sz="2400" baseline="30000" dirty="0">
                  <a:solidFill>
                    <a:srgbClr val="0070C0"/>
                  </a:solidFill>
                </a:rPr>
                <a:t>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58885" y="1677460"/>
              <a:ext cx="1269109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FF0000"/>
                  </a:solidFill>
                </a:rPr>
                <a:t>Stroke</a:t>
              </a:r>
              <a:r>
                <a:rPr lang="en-GB" sz="2400" b="1" baseline="30000" dirty="0">
                  <a:solidFill>
                    <a:srgbClr val="FF0000"/>
                  </a:solidFill>
                </a:rPr>
                <a:t>5,</a:t>
              </a:r>
              <a:r>
                <a:rPr lang="en-GB" sz="2400" baseline="300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92071" y="1676100"/>
              <a:ext cx="966813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7030A0"/>
                  </a:solidFill>
                </a:rPr>
                <a:t>CHD</a:t>
              </a:r>
              <a:r>
                <a:rPr lang="en-GB" sz="2400" baseline="30000" dirty="0">
                  <a:solidFill>
                    <a:srgbClr val="7030A0"/>
                  </a:solidFill>
                </a:rPr>
                <a:t>5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127995" y="1676100"/>
              <a:ext cx="1169602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Death</a:t>
              </a:r>
              <a:r>
                <a:rPr lang="en-GB" sz="2400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7</a:t>
              </a:r>
            </a:p>
          </p:txBody>
        </p:sp>
        <p:sp>
          <p:nvSpPr>
            <p:cNvPr id="26" name="Flowchart: Connector 25"/>
            <p:cNvSpPr/>
            <p:nvPr/>
          </p:nvSpPr>
          <p:spPr>
            <a:xfrm>
              <a:off x="2706649" y="2791993"/>
              <a:ext cx="219802" cy="217806"/>
            </a:xfrm>
            <a:prstGeom prst="flowChartConnector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383FAF6-6CC1-AE48-8E6B-E5CBD7B5253E}"/>
                </a:ext>
              </a:extLst>
            </p:cNvPr>
            <p:cNvGrpSpPr/>
            <p:nvPr/>
          </p:nvGrpSpPr>
          <p:grpSpPr>
            <a:xfrm>
              <a:off x="3839242" y="3009799"/>
              <a:ext cx="5920077" cy="926691"/>
              <a:chOff x="2315241" y="3009798"/>
              <a:chExt cx="5920077" cy="926691"/>
            </a:xfrm>
          </p:grpSpPr>
          <p:sp>
            <p:nvSpPr>
              <p:cNvPr id="21" name="Flowchart: Connector 25">
                <a:extLst>
                  <a:ext uri="{FF2B5EF4-FFF2-40B4-BE49-F238E27FC236}">
                    <a16:creationId xmlns:a16="http://schemas.microsoft.com/office/drawing/2014/main" id="{69DA0696-8147-2945-BBAD-F03AF764DA6A}"/>
                  </a:ext>
                </a:extLst>
              </p:cNvPr>
              <p:cNvSpPr/>
              <p:nvPr/>
            </p:nvSpPr>
            <p:spPr>
              <a:xfrm>
                <a:off x="2315241" y="3511602"/>
                <a:ext cx="219802" cy="217806"/>
              </a:xfrm>
              <a:prstGeom prst="flowChartConnector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/>
                  <a:t> </a:t>
                </a:r>
              </a:p>
            </p:txBody>
          </p:sp>
          <p:sp>
            <p:nvSpPr>
              <p:cNvPr id="24" name="Flowchart: Connector 25">
                <a:extLst>
                  <a:ext uri="{FF2B5EF4-FFF2-40B4-BE49-F238E27FC236}">
                    <a16:creationId xmlns:a16="http://schemas.microsoft.com/office/drawing/2014/main" id="{7DA60376-7AF9-1045-86B0-BBDB1542996D}"/>
                  </a:ext>
                </a:extLst>
              </p:cNvPr>
              <p:cNvSpPr/>
              <p:nvPr/>
            </p:nvSpPr>
            <p:spPr>
              <a:xfrm>
                <a:off x="4607291" y="3356992"/>
                <a:ext cx="219802" cy="217806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25" name="Flowchart: Connector 25">
                <a:extLst>
                  <a:ext uri="{FF2B5EF4-FFF2-40B4-BE49-F238E27FC236}">
                    <a16:creationId xmlns:a16="http://schemas.microsoft.com/office/drawing/2014/main" id="{785CB511-6755-894F-8200-F1AD4A7EB150}"/>
                  </a:ext>
                </a:extLst>
              </p:cNvPr>
              <p:cNvSpPr/>
              <p:nvPr/>
            </p:nvSpPr>
            <p:spPr>
              <a:xfrm>
                <a:off x="5724128" y="3009798"/>
                <a:ext cx="219802" cy="217806"/>
              </a:xfrm>
              <a:prstGeom prst="flowChartConnector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28" name="Flowchart: Connector 25">
                <a:extLst>
                  <a:ext uri="{FF2B5EF4-FFF2-40B4-BE49-F238E27FC236}">
                    <a16:creationId xmlns:a16="http://schemas.microsoft.com/office/drawing/2014/main" id="{96FCA78F-08E7-F942-BEC0-08E8BACF2363}"/>
                  </a:ext>
                </a:extLst>
              </p:cNvPr>
              <p:cNvSpPr/>
              <p:nvPr/>
            </p:nvSpPr>
            <p:spPr>
              <a:xfrm>
                <a:off x="6872478" y="3645024"/>
                <a:ext cx="219802" cy="217806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34" name="Flowchart: Connector 25">
                <a:extLst>
                  <a:ext uri="{FF2B5EF4-FFF2-40B4-BE49-F238E27FC236}">
                    <a16:creationId xmlns:a16="http://schemas.microsoft.com/office/drawing/2014/main" id="{E90CAA3C-E9AE-BC4A-A633-24377EC2980A}"/>
                  </a:ext>
                </a:extLst>
              </p:cNvPr>
              <p:cNvSpPr/>
              <p:nvPr/>
            </p:nvSpPr>
            <p:spPr>
              <a:xfrm>
                <a:off x="8015516" y="3718683"/>
                <a:ext cx="219802" cy="217806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88D4FC6-726D-4649-8957-B264B4FB4462}"/>
                </a:ext>
              </a:extLst>
            </p:cNvPr>
            <p:cNvSpPr txBox="1"/>
            <p:nvPr/>
          </p:nvSpPr>
          <p:spPr>
            <a:xfrm>
              <a:off x="4471796" y="1676100"/>
              <a:ext cx="1269109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2">
                      <a:lumMod val="75000"/>
                    </a:schemeClr>
                  </a:solidFill>
                </a:rPr>
                <a:t>High TC</a:t>
              </a:r>
              <a:r>
                <a:rPr lang="en-GB" sz="2400" baseline="30000" dirty="0">
                  <a:solidFill>
                    <a:schemeClr val="accent2">
                      <a:lumMod val="75000"/>
                    </a:schemeClr>
                  </a:solidFill>
                </a:rPr>
                <a:t>3</a:t>
              </a:r>
            </a:p>
          </p:txBody>
        </p:sp>
        <p:sp>
          <p:nvSpPr>
            <p:cNvPr id="29" name="Flowchart: Connector 25">
              <a:extLst>
                <a:ext uri="{FF2B5EF4-FFF2-40B4-BE49-F238E27FC236}">
                  <a16:creationId xmlns:a16="http://schemas.microsoft.com/office/drawing/2014/main" id="{0E101330-09F6-3740-809D-24510EB9B767}"/>
                </a:ext>
              </a:extLst>
            </p:cNvPr>
            <p:cNvSpPr/>
            <p:nvPr/>
          </p:nvSpPr>
          <p:spPr>
            <a:xfrm>
              <a:off x="4982280" y="3742819"/>
              <a:ext cx="219802" cy="217806"/>
            </a:xfrm>
            <a:prstGeom prst="flowChartConnector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9B17751-886B-DC4E-A8D7-188C5DF54E77}"/>
                </a:ext>
              </a:extLst>
            </p:cNvPr>
            <p:cNvCxnSpPr/>
            <p:nvPr/>
          </p:nvCxnSpPr>
          <p:spPr>
            <a:xfrm>
              <a:off x="2207569" y="4077072"/>
              <a:ext cx="79646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5E8094-AFF1-D14A-AA42-90008B523157}"/>
                </a:ext>
              </a:extLst>
            </p:cNvPr>
            <p:cNvSpPr txBox="1"/>
            <p:nvPr/>
          </p:nvSpPr>
          <p:spPr>
            <a:xfrm rot="16200000">
              <a:off x="88099" y="3198749"/>
              <a:ext cx="2266326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Relative Risk</a:t>
              </a:r>
            </a:p>
            <a:p>
              <a:pPr algn="ctr"/>
              <a:r>
                <a:rPr lang="en-US" sz="2000" dirty="0"/>
                <a:t>vs. 5h per night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C9EEFCB-2B3A-3D49-9B2C-BA4A86FD5506}"/>
                </a:ext>
              </a:extLst>
            </p:cNvPr>
            <p:cNvSpPr txBox="1"/>
            <p:nvPr/>
          </p:nvSpPr>
          <p:spPr>
            <a:xfrm>
              <a:off x="2495600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+58%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A37671-3675-4E49-88F7-1888A887B500}"/>
                </a:ext>
              </a:extLst>
            </p:cNvPr>
            <p:cNvSpPr txBox="1"/>
            <p:nvPr/>
          </p:nvSpPr>
          <p:spPr>
            <a:xfrm>
              <a:off x="3638375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+21%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4F8374F-4F54-9F4D-A724-994897956911}"/>
                </a:ext>
              </a:extLst>
            </p:cNvPr>
            <p:cNvSpPr txBox="1"/>
            <p:nvPr/>
          </p:nvSpPr>
          <p:spPr>
            <a:xfrm>
              <a:off x="4799856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+10%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13512B-2497-644B-B073-BBB81BC46736}"/>
                </a:ext>
              </a:extLst>
            </p:cNvPr>
            <p:cNvSpPr txBox="1"/>
            <p:nvPr/>
          </p:nvSpPr>
          <p:spPr>
            <a:xfrm>
              <a:off x="5942631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+28%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18F54AC-B708-064F-8E58-3F29C2384A53}"/>
                </a:ext>
              </a:extLst>
            </p:cNvPr>
            <p:cNvSpPr txBox="1"/>
            <p:nvPr/>
          </p:nvSpPr>
          <p:spPr>
            <a:xfrm>
              <a:off x="7094759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+48%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DF8DC39-7150-2543-A431-8CBFE55594E8}"/>
                </a:ext>
              </a:extLst>
            </p:cNvPr>
            <p:cNvSpPr txBox="1"/>
            <p:nvPr/>
          </p:nvSpPr>
          <p:spPr>
            <a:xfrm>
              <a:off x="8246887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+15%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CE54AF9-448D-A447-9482-62C8A141C67C}"/>
                </a:ext>
              </a:extLst>
            </p:cNvPr>
            <p:cNvSpPr txBox="1"/>
            <p:nvPr/>
          </p:nvSpPr>
          <p:spPr>
            <a:xfrm>
              <a:off x="9399015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+12%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47D16B-D28A-2025-3E64-7DEC78530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D86DCE-6734-76A3-3D40-6ED7DD818027}"/>
              </a:ext>
            </a:extLst>
          </p:cNvPr>
          <p:cNvSpPr/>
          <p:nvPr/>
        </p:nvSpPr>
        <p:spPr>
          <a:xfrm>
            <a:off x="6892071" y="1672603"/>
            <a:ext cx="3452402" cy="3928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344EBE-1C9A-D3BF-7D47-A52A55099E17}"/>
              </a:ext>
            </a:extLst>
          </p:cNvPr>
          <p:cNvSpPr txBox="1"/>
          <p:nvPr/>
        </p:nvSpPr>
        <p:spPr>
          <a:xfrm>
            <a:off x="258733" y="262310"/>
            <a:ext cx="11594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‘Quantity’ </a:t>
            </a:r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of sleep</a:t>
            </a:r>
          </a:p>
        </p:txBody>
      </p:sp>
    </p:spTree>
    <p:extLst>
      <p:ext uri="{BB962C8B-B14F-4D97-AF65-F5344CB8AC3E}">
        <p14:creationId xmlns:p14="http://schemas.microsoft.com/office/powerpoint/2010/main" val="361318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96"/>
    </mc:Choice>
    <mc:Fallback xmlns="">
      <p:transition spd="slow" advTm="64596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49">
            <a:extLst>
              <a:ext uri="{FF2B5EF4-FFF2-40B4-BE49-F238E27FC236}">
                <a16:creationId xmlns:a16="http://schemas.microsoft.com/office/drawing/2014/main" id="{3C759213-9A62-FA40-B17C-97A571CE7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656" y="5943276"/>
            <a:ext cx="36523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200" i="1" baseline="30000" dirty="0">
                <a:cs typeface="Arial" panose="020B0604020202020204" pitchFamily="34" charset="0"/>
              </a:rPr>
              <a:t>5</a:t>
            </a:r>
            <a:r>
              <a:rPr lang="en-GB" sz="1200" i="1" dirty="0">
                <a:cs typeface="Arial" panose="020B0604020202020204" pitchFamily="34" charset="0"/>
              </a:rPr>
              <a:t>Cappuccio FP et al. Eur Heart J 2011; 32: 1484-92 </a:t>
            </a:r>
          </a:p>
          <a:p>
            <a:r>
              <a:rPr lang="en-GB" sz="1200" i="1" baseline="30000" dirty="0">
                <a:cs typeface="Arial" panose="020B0604020202020204" pitchFamily="34" charset="0"/>
              </a:rPr>
              <a:t>6</a:t>
            </a:r>
            <a:r>
              <a:rPr lang="en-GB" sz="1200" i="1" dirty="0">
                <a:cs typeface="Arial" panose="020B0604020202020204" pitchFamily="34" charset="0"/>
              </a:rPr>
              <a:t>Leng Y et al. Neurology 2015; 84: 1072-9       </a:t>
            </a:r>
          </a:p>
          <a:p>
            <a:r>
              <a:rPr lang="en-GB" sz="1200" i="1" baseline="30000" dirty="0">
                <a:cs typeface="Arial" panose="020B0604020202020204" pitchFamily="34" charset="0"/>
              </a:rPr>
              <a:t>7</a:t>
            </a:r>
            <a:r>
              <a:rPr lang="en-GB" sz="1200" i="1" dirty="0">
                <a:cs typeface="Arial" panose="020B0604020202020204" pitchFamily="34" charset="0"/>
              </a:rPr>
              <a:t>Cappuccio FP et al. Sleep 2010; 33:585-9</a:t>
            </a:r>
            <a:r>
              <a:rPr lang="en-GB" sz="1200" i="1" baseline="30000" dirty="0">
                <a:cs typeface="Arial" panose="020B0604020202020204" pitchFamily="34" charset="0"/>
              </a:rPr>
              <a:t>				</a:t>
            </a:r>
            <a:endParaRPr lang="en-GB" sz="1200" i="1" dirty="0"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D1A068-49ED-0749-B34C-A6DE26E07C49}"/>
              </a:ext>
            </a:extLst>
          </p:cNvPr>
          <p:cNvSpPr txBox="1"/>
          <p:nvPr/>
        </p:nvSpPr>
        <p:spPr>
          <a:xfrm>
            <a:off x="371364" y="866948"/>
            <a:ext cx="1144927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Short duration of sleep and risk of ‘incident’ events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F889581-EC56-C94E-9676-468864A85C6F}"/>
              </a:ext>
            </a:extLst>
          </p:cNvPr>
          <p:cNvGrpSpPr/>
          <p:nvPr/>
        </p:nvGrpSpPr>
        <p:grpSpPr>
          <a:xfrm>
            <a:off x="774986" y="1672603"/>
            <a:ext cx="9569487" cy="3928109"/>
            <a:chOff x="774986" y="1672603"/>
            <a:chExt cx="9569487" cy="3928109"/>
          </a:xfrm>
        </p:grpSpPr>
        <p:graphicFrame>
          <p:nvGraphicFramePr>
            <p:cNvPr id="16" name="Chart 15"/>
            <p:cNvGraphicFramePr/>
            <p:nvPr/>
          </p:nvGraphicFramePr>
          <p:xfrm>
            <a:off x="1766994" y="1958514"/>
            <a:ext cx="8577479" cy="36421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2109213" y="1699101"/>
              <a:ext cx="1322491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5">
                      <a:lumMod val="75000"/>
                    </a:schemeClr>
                  </a:solidFill>
                </a:rPr>
                <a:t>Obesity</a:t>
              </a:r>
              <a:r>
                <a:rPr lang="en-GB" sz="2400" baseline="30000" dirty="0">
                  <a:solidFill>
                    <a:schemeClr val="accent5">
                      <a:lumMod val="75000"/>
                    </a:schemeClr>
                  </a:solidFill>
                </a:rPr>
                <a:t>1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72825" y="1699102"/>
              <a:ext cx="1456691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3">
                      <a:lumMod val="75000"/>
                    </a:schemeClr>
                  </a:solidFill>
                </a:rPr>
                <a:t>High BP</a:t>
              </a:r>
              <a:r>
                <a:rPr lang="en-GB" sz="2400" baseline="30000" dirty="0">
                  <a:solidFill>
                    <a:schemeClr val="accent3">
                      <a:lumMod val="75000"/>
                    </a:schemeClr>
                  </a:solidFill>
                </a:rPr>
                <a:t>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70947" y="1672603"/>
              <a:ext cx="1169602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0070C0"/>
                  </a:solidFill>
                </a:rPr>
                <a:t>T2DM</a:t>
              </a:r>
              <a:r>
                <a:rPr lang="en-GB" sz="2400" baseline="30000" dirty="0">
                  <a:solidFill>
                    <a:srgbClr val="0070C0"/>
                  </a:solidFill>
                </a:rPr>
                <a:t>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58885" y="1677460"/>
              <a:ext cx="1269109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FF0000"/>
                  </a:solidFill>
                </a:rPr>
                <a:t>Stroke</a:t>
              </a:r>
              <a:r>
                <a:rPr lang="en-GB" sz="2400" b="1" baseline="30000" dirty="0">
                  <a:solidFill>
                    <a:srgbClr val="FF0000"/>
                  </a:solidFill>
                </a:rPr>
                <a:t>5,</a:t>
              </a:r>
              <a:r>
                <a:rPr lang="en-GB" sz="2400" baseline="30000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92071" y="1676100"/>
              <a:ext cx="966813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7030A0"/>
                  </a:solidFill>
                </a:rPr>
                <a:t>CHD</a:t>
              </a:r>
              <a:r>
                <a:rPr lang="en-GB" sz="2400" baseline="30000" dirty="0">
                  <a:solidFill>
                    <a:srgbClr val="7030A0"/>
                  </a:solidFill>
                </a:rPr>
                <a:t>5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127995" y="1676100"/>
              <a:ext cx="1169602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Death</a:t>
              </a:r>
              <a:r>
                <a:rPr lang="en-GB" sz="2400" baseline="30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7</a:t>
              </a:r>
            </a:p>
          </p:txBody>
        </p:sp>
        <p:sp>
          <p:nvSpPr>
            <p:cNvPr id="26" name="Flowchart: Connector 25"/>
            <p:cNvSpPr/>
            <p:nvPr/>
          </p:nvSpPr>
          <p:spPr>
            <a:xfrm>
              <a:off x="2706649" y="2791993"/>
              <a:ext cx="219802" cy="217806"/>
            </a:xfrm>
            <a:prstGeom prst="flowChartConnector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383FAF6-6CC1-AE48-8E6B-E5CBD7B5253E}"/>
                </a:ext>
              </a:extLst>
            </p:cNvPr>
            <p:cNvGrpSpPr/>
            <p:nvPr/>
          </p:nvGrpSpPr>
          <p:grpSpPr>
            <a:xfrm>
              <a:off x="3839242" y="3009799"/>
              <a:ext cx="5920077" cy="926691"/>
              <a:chOff x="2315241" y="3009798"/>
              <a:chExt cx="5920077" cy="926691"/>
            </a:xfrm>
          </p:grpSpPr>
          <p:sp>
            <p:nvSpPr>
              <p:cNvPr id="21" name="Flowchart: Connector 25">
                <a:extLst>
                  <a:ext uri="{FF2B5EF4-FFF2-40B4-BE49-F238E27FC236}">
                    <a16:creationId xmlns:a16="http://schemas.microsoft.com/office/drawing/2014/main" id="{69DA0696-8147-2945-BBAD-F03AF764DA6A}"/>
                  </a:ext>
                </a:extLst>
              </p:cNvPr>
              <p:cNvSpPr/>
              <p:nvPr/>
            </p:nvSpPr>
            <p:spPr>
              <a:xfrm>
                <a:off x="2315241" y="3511602"/>
                <a:ext cx="219802" cy="217806"/>
              </a:xfrm>
              <a:prstGeom prst="flowChartConnector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/>
                  <a:t> </a:t>
                </a:r>
              </a:p>
            </p:txBody>
          </p:sp>
          <p:sp>
            <p:nvSpPr>
              <p:cNvPr id="24" name="Flowchart: Connector 25">
                <a:extLst>
                  <a:ext uri="{FF2B5EF4-FFF2-40B4-BE49-F238E27FC236}">
                    <a16:creationId xmlns:a16="http://schemas.microsoft.com/office/drawing/2014/main" id="{7DA60376-7AF9-1045-86B0-BBDB1542996D}"/>
                  </a:ext>
                </a:extLst>
              </p:cNvPr>
              <p:cNvSpPr/>
              <p:nvPr/>
            </p:nvSpPr>
            <p:spPr>
              <a:xfrm>
                <a:off x="4607291" y="3356992"/>
                <a:ext cx="219802" cy="217806"/>
              </a:xfrm>
              <a:prstGeom prst="flowChartConnector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25" name="Flowchart: Connector 25">
                <a:extLst>
                  <a:ext uri="{FF2B5EF4-FFF2-40B4-BE49-F238E27FC236}">
                    <a16:creationId xmlns:a16="http://schemas.microsoft.com/office/drawing/2014/main" id="{785CB511-6755-894F-8200-F1AD4A7EB150}"/>
                  </a:ext>
                </a:extLst>
              </p:cNvPr>
              <p:cNvSpPr/>
              <p:nvPr/>
            </p:nvSpPr>
            <p:spPr>
              <a:xfrm>
                <a:off x="5724128" y="3009798"/>
                <a:ext cx="219802" cy="217806"/>
              </a:xfrm>
              <a:prstGeom prst="flowChartConnector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28" name="Flowchart: Connector 25">
                <a:extLst>
                  <a:ext uri="{FF2B5EF4-FFF2-40B4-BE49-F238E27FC236}">
                    <a16:creationId xmlns:a16="http://schemas.microsoft.com/office/drawing/2014/main" id="{96FCA78F-08E7-F942-BEC0-08E8BACF2363}"/>
                  </a:ext>
                </a:extLst>
              </p:cNvPr>
              <p:cNvSpPr/>
              <p:nvPr/>
            </p:nvSpPr>
            <p:spPr>
              <a:xfrm>
                <a:off x="6872478" y="3645024"/>
                <a:ext cx="219802" cy="217806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34" name="Flowchart: Connector 25">
                <a:extLst>
                  <a:ext uri="{FF2B5EF4-FFF2-40B4-BE49-F238E27FC236}">
                    <a16:creationId xmlns:a16="http://schemas.microsoft.com/office/drawing/2014/main" id="{E90CAA3C-E9AE-BC4A-A633-24377EC2980A}"/>
                  </a:ext>
                </a:extLst>
              </p:cNvPr>
              <p:cNvSpPr/>
              <p:nvPr/>
            </p:nvSpPr>
            <p:spPr>
              <a:xfrm>
                <a:off x="8015516" y="3718683"/>
                <a:ext cx="219802" cy="217806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88D4FC6-726D-4649-8957-B264B4FB4462}"/>
                </a:ext>
              </a:extLst>
            </p:cNvPr>
            <p:cNvSpPr txBox="1"/>
            <p:nvPr/>
          </p:nvSpPr>
          <p:spPr>
            <a:xfrm>
              <a:off x="4471796" y="1676100"/>
              <a:ext cx="1269109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accent2">
                      <a:lumMod val="75000"/>
                    </a:schemeClr>
                  </a:solidFill>
                </a:rPr>
                <a:t>High TC</a:t>
              </a:r>
              <a:r>
                <a:rPr lang="en-GB" sz="2400" baseline="30000" dirty="0">
                  <a:solidFill>
                    <a:schemeClr val="accent2">
                      <a:lumMod val="75000"/>
                    </a:schemeClr>
                  </a:solidFill>
                </a:rPr>
                <a:t>3</a:t>
              </a:r>
            </a:p>
          </p:txBody>
        </p:sp>
        <p:sp>
          <p:nvSpPr>
            <p:cNvPr id="29" name="Flowchart: Connector 25">
              <a:extLst>
                <a:ext uri="{FF2B5EF4-FFF2-40B4-BE49-F238E27FC236}">
                  <a16:creationId xmlns:a16="http://schemas.microsoft.com/office/drawing/2014/main" id="{0E101330-09F6-3740-809D-24510EB9B767}"/>
                </a:ext>
              </a:extLst>
            </p:cNvPr>
            <p:cNvSpPr/>
            <p:nvPr/>
          </p:nvSpPr>
          <p:spPr>
            <a:xfrm>
              <a:off x="4982280" y="3742819"/>
              <a:ext cx="219802" cy="217806"/>
            </a:xfrm>
            <a:prstGeom prst="flowChartConnector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9B17751-886B-DC4E-A8D7-188C5DF54E77}"/>
                </a:ext>
              </a:extLst>
            </p:cNvPr>
            <p:cNvCxnSpPr/>
            <p:nvPr/>
          </p:nvCxnSpPr>
          <p:spPr>
            <a:xfrm>
              <a:off x="2207569" y="4077073"/>
              <a:ext cx="79646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5E8094-AFF1-D14A-AA42-90008B523157}"/>
                </a:ext>
              </a:extLst>
            </p:cNvPr>
            <p:cNvSpPr txBox="1"/>
            <p:nvPr/>
          </p:nvSpPr>
          <p:spPr>
            <a:xfrm rot="16200000">
              <a:off x="88099" y="3198749"/>
              <a:ext cx="2266326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Relative Risk</a:t>
              </a:r>
            </a:p>
            <a:p>
              <a:pPr algn="ctr"/>
              <a:r>
                <a:rPr lang="en-US" sz="2000" dirty="0"/>
                <a:t>vs. 5h per night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C9EEFCB-2B3A-3D49-9B2C-BA4A86FD5506}"/>
                </a:ext>
              </a:extLst>
            </p:cNvPr>
            <p:cNvSpPr txBox="1"/>
            <p:nvPr/>
          </p:nvSpPr>
          <p:spPr>
            <a:xfrm>
              <a:off x="2495600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+58%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A37671-3675-4E49-88F7-1888A887B500}"/>
                </a:ext>
              </a:extLst>
            </p:cNvPr>
            <p:cNvSpPr txBox="1"/>
            <p:nvPr/>
          </p:nvSpPr>
          <p:spPr>
            <a:xfrm>
              <a:off x="3638375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+21%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4F8374F-4F54-9F4D-A724-994897956911}"/>
                </a:ext>
              </a:extLst>
            </p:cNvPr>
            <p:cNvSpPr txBox="1"/>
            <p:nvPr/>
          </p:nvSpPr>
          <p:spPr>
            <a:xfrm>
              <a:off x="4799856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+10%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13512B-2497-644B-B073-BBB81BC46736}"/>
                </a:ext>
              </a:extLst>
            </p:cNvPr>
            <p:cNvSpPr txBox="1"/>
            <p:nvPr/>
          </p:nvSpPr>
          <p:spPr>
            <a:xfrm>
              <a:off x="5942631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+28%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18F54AC-B708-064F-8E58-3F29C2384A53}"/>
                </a:ext>
              </a:extLst>
            </p:cNvPr>
            <p:cNvSpPr txBox="1"/>
            <p:nvPr/>
          </p:nvSpPr>
          <p:spPr>
            <a:xfrm>
              <a:off x="7094759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+48%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DF8DC39-7150-2543-A431-8CBFE55594E8}"/>
                </a:ext>
              </a:extLst>
            </p:cNvPr>
            <p:cNvSpPr txBox="1"/>
            <p:nvPr/>
          </p:nvSpPr>
          <p:spPr>
            <a:xfrm>
              <a:off x="8246887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+15%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CE54AF9-448D-A447-9482-62C8A141C67C}"/>
                </a:ext>
              </a:extLst>
            </p:cNvPr>
            <p:cNvSpPr txBox="1"/>
            <p:nvPr/>
          </p:nvSpPr>
          <p:spPr>
            <a:xfrm>
              <a:off x="9399015" y="4129335"/>
              <a:ext cx="585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+12%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47D16B-D28A-2025-3E64-7DEC78530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8BC6E6-2140-2A63-497E-A6A4CB877E85}"/>
              </a:ext>
            </a:extLst>
          </p:cNvPr>
          <p:cNvSpPr/>
          <p:nvPr/>
        </p:nvSpPr>
        <p:spPr>
          <a:xfrm>
            <a:off x="2234249" y="1669700"/>
            <a:ext cx="4632980" cy="3901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063486-17DE-7B88-8493-87ABDEBF7F33}"/>
              </a:ext>
            </a:extLst>
          </p:cNvPr>
          <p:cNvSpPr txBox="1"/>
          <p:nvPr/>
        </p:nvSpPr>
        <p:spPr>
          <a:xfrm>
            <a:off x="371363" y="262310"/>
            <a:ext cx="1144927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‘Quantity’ </a:t>
            </a:r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of sleep</a:t>
            </a:r>
          </a:p>
        </p:txBody>
      </p:sp>
    </p:spTree>
    <p:extLst>
      <p:ext uri="{BB962C8B-B14F-4D97-AF65-F5344CB8AC3E}">
        <p14:creationId xmlns:p14="http://schemas.microsoft.com/office/powerpoint/2010/main" val="77924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96"/>
    </mc:Choice>
    <mc:Fallback xmlns="">
      <p:transition spd="slow" advTm="64596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26FF06-6056-BBFB-EA60-5477E0AE2DA2}"/>
              </a:ext>
            </a:extLst>
          </p:cNvPr>
          <p:cNvSpPr txBox="1"/>
          <p:nvPr/>
        </p:nvSpPr>
        <p:spPr>
          <a:xfrm>
            <a:off x="335360" y="792352"/>
            <a:ext cx="1152128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Sleep arousals and CVD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67692E-8F61-FC26-51AC-C6AA2210D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564" y="1412776"/>
            <a:ext cx="7848872" cy="4360484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CE7DBFE5-9ED4-04CC-2D38-3562CFC9D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" y="6165304"/>
            <a:ext cx="33741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sz="1200" i="1" dirty="0" err="1">
                <a:latin typeface="Calibri" pitchFamily="34" charset="0"/>
                <a:cs typeface="Calibri" pitchFamily="34" charset="0"/>
              </a:rPr>
              <a:t>Shahrbabaki</a:t>
            </a:r>
            <a:r>
              <a:rPr lang="en-GB" sz="1200" i="1" dirty="0">
                <a:latin typeface="Calibri" pitchFamily="34" charset="0"/>
                <a:cs typeface="Calibri" pitchFamily="34" charset="0"/>
              </a:rPr>
              <a:t> SS et al. </a:t>
            </a:r>
            <a:r>
              <a:rPr lang="en-GB" sz="1200" i="1" dirty="0" err="1">
                <a:latin typeface="Calibri" pitchFamily="34" charset="0"/>
                <a:cs typeface="Calibri" pitchFamily="34" charset="0"/>
              </a:rPr>
              <a:t>Eur</a:t>
            </a:r>
            <a:r>
              <a:rPr lang="en-GB" sz="1200" i="1" dirty="0">
                <a:latin typeface="Calibri" pitchFamily="34" charset="0"/>
                <a:cs typeface="Calibri" pitchFamily="34" charset="0"/>
              </a:rPr>
              <a:t> Heart J 2021; 42: 2088-99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2B2B44-267E-50BA-5F0A-70B8C41951E1}"/>
              </a:ext>
            </a:extLst>
          </p:cNvPr>
          <p:cNvSpPr txBox="1"/>
          <p:nvPr/>
        </p:nvSpPr>
        <p:spPr>
          <a:xfrm>
            <a:off x="334115" y="139666"/>
            <a:ext cx="1152128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‘Quality’ </a:t>
            </a:r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of sleep</a:t>
            </a:r>
          </a:p>
        </p:txBody>
      </p:sp>
    </p:spTree>
    <p:extLst>
      <p:ext uri="{BB962C8B-B14F-4D97-AF65-F5344CB8AC3E}">
        <p14:creationId xmlns:p14="http://schemas.microsoft.com/office/powerpoint/2010/main" val="338156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2725986" y="1484784"/>
            <a:ext cx="6740028" cy="431922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5DE5C7-B807-364C-9BBE-961DBF8A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D8804-937B-40C3-8369-0CF62D082B6D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050289-6D6B-8C42-B6AD-2CD618BC691D}"/>
              </a:ext>
            </a:extLst>
          </p:cNvPr>
          <p:cNvSpPr txBox="1"/>
          <p:nvPr/>
        </p:nvSpPr>
        <p:spPr>
          <a:xfrm>
            <a:off x="551384" y="6195503"/>
            <a:ext cx="3269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Mahmood A, et al. Eur Heart J 2021; 42: 4169-76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1E8C6AB-8DA3-C643-B043-3919A4F228EA}"/>
              </a:ext>
            </a:extLst>
          </p:cNvPr>
          <p:cNvSpPr txBox="1">
            <a:spLocks/>
          </p:cNvSpPr>
          <p:nvPr/>
        </p:nvSpPr>
        <p:spPr>
          <a:xfrm>
            <a:off x="500206" y="720953"/>
            <a:ext cx="11161240" cy="6774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dirty="0">
                <a:solidFill>
                  <a:sysClr val="windowText" lastClr="000000"/>
                </a:solidFill>
                <a:ea typeface="ＭＳ Ｐゴシック" pitchFamily="34" charset="-128"/>
              </a:rPr>
              <a:t>Insomnia, heart failure and CVD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7C0C8E-F3F4-F149-8FA4-51419FA0D12F}"/>
              </a:ext>
            </a:extLst>
          </p:cNvPr>
          <p:cNvSpPr txBox="1"/>
          <p:nvPr/>
        </p:nvSpPr>
        <p:spPr>
          <a:xfrm>
            <a:off x="551384" y="6441893"/>
            <a:ext cx="3000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Berger M, et al. Eur Heart J 2021; 42: 4177-9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289860-C4D5-FCF3-DC09-507A0DAC0A76}"/>
              </a:ext>
            </a:extLst>
          </p:cNvPr>
          <p:cNvSpPr txBox="1"/>
          <p:nvPr/>
        </p:nvSpPr>
        <p:spPr>
          <a:xfrm>
            <a:off x="496048" y="62332"/>
            <a:ext cx="1116124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‘Quality’ </a:t>
            </a:r>
            <a:r>
              <a:rPr lang="en-US" sz="3600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of sleep</a:t>
            </a:r>
          </a:p>
        </p:txBody>
      </p:sp>
    </p:spTree>
    <p:extLst>
      <p:ext uri="{BB962C8B-B14F-4D97-AF65-F5344CB8AC3E}">
        <p14:creationId xmlns:p14="http://schemas.microsoft.com/office/powerpoint/2010/main" val="2718625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2"/>
          <p:cNvSpPr txBox="1">
            <a:spLocks noChangeArrowheads="1"/>
          </p:cNvSpPr>
          <p:nvPr/>
        </p:nvSpPr>
        <p:spPr bwMode="auto">
          <a:xfrm>
            <a:off x="-1795463" y="7794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40962" name="Group 351"/>
          <p:cNvGrpSpPr>
            <a:grpSpLocks/>
          </p:cNvGrpSpPr>
          <p:nvPr/>
        </p:nvGrpSpPr>
        <p:grpSpPr bwMode="auto">
          <a:xfrm>
            <a:off x="1631950" y="104775"/>
            <a:ext cx="8826500" cy="5818228"/>
            <a:chOff x="264606" y="104405"/>
            <a:chExt cx="8669686" cy="6600438"/>
          </a:xfrm>
        </p:grpSpPr>
        <p:cxnSp>
          <p:nvCxnSpPr>
            <p:cNvPr id="351" name="Straight Arrow Connector 350"/>
            <p:cNvCxnSpPr>
              <a:cxnSpLocks noChangeShapeType="1"/>
            </p:cNvCxnSpPr>
            <p:nvPr/>
          </p:nvCxnSpPr>
          <p:spPr bwMode="auto">
            <a:xfrm rot="5400000" flipH="1" flipV="1">
              <a:off x="5497340" y="4979632"/>
              <a:ext cx="794208" cy="156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5" name="Straight Connector 344"/>
            <p:cNvCxnSpPr>
              <a:cxnSpLocks noChangeShapeType="1"/>
            </p:cNvCxnSpPr>
            <p:nvPr/>
          </p:nvCxnSpPr>
          <p:spPr bwMode="auto">
            <a:xfrm rot="10800000">
              <a:off x="5899902" y="5377515"/>
              <a:ext cx="158112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0968" name="Group 11"/>
            <p:cNvGrpSpPr>
              <a:grpSpLocks/>
            </p:cNvGrpSpPr>
            <p:nvPr/>
          </p:nvGrpSpPr>
          <p:grpSpPr bwMode="auto">
            <a:xfrm>
              <a:off x="5372570" y="3468693"/>
              <a:ext cx="648072" cy="1008112"/>
              <a:chOff x="2832" y="1222"/>
              <a:chExt cx="468" cy="678"/>
            </a:xfrm>
          </p:grpSpPr>
          <p:sp>
            <p:nvSpPr>
              <p:cNvPr id="41140" name="Freeform 12"/>
              <p:cNvSpPr>
                <a:spLocks/>
              </p:cNvSpPr>
              <p:nvPr/>
            </p:nvSpPr>
            <p:spPr bwMode="auto">
              <a:xfrm>
                <a:off x="2834" y="1457"/>
                <a:ext cx="420" cy="424"/>
              </a:xfrm>
              <a:custGeom>
                <a:avLst/>
                <a:gdLst>
                  <a:gd name="T0" fmla="*/ 7 w 420"/>
                  <a:gd name="T1" fmla="*/ 229 h 424"/>
                  <a:gd name="T2" fmla="*/ 20 w 420"/>
                  <a:gd name="T3" fmla="*/ 262 h 424"/>
                  <a:gd name="T4" fmla="*/ 30 w 420"/>
                  <a:gd name="T5" fmla="*/ 281 h 424"/>
                  <a:gd name="T6" fmla="*/ 43 w 420"/>
                  <a:gd name="T7" fmla="*/ 296 h 424"/>
                  <a:gd name="T8" fmla="*/ 78 w 420"/>
                  <a:gd name="T9" fmla="*/ 322 h 424"/>
                  <a:gd name="T10" fmla="*/ 145 w 420"/>
                  <a:gd name="T11" fmla="*/ 366 h 424"/>
                  <a:gd name="T12" fmla="*/ 188 w 420"/>
                  <a:gd name="T13" fmla="*/ 394 h 424"/>
                  <a:gd name="T14" fmla="*/ 203 w 420"/>
                  <a:gd name="T15" fmla="*/ 401 h 424"/>
                  <a:gd name="T16" fmla="*/ 230 w 420"/>
                  <a:gd name="T17" fmla="*/ 410 h 424"/>
                  <a:gd name="T18" fmla="*/ 270 w 420"/>
                  <a:gd name="T19" fmla="*/ 418 h 424"/>
                  <a:gd name="T20" fmla="*/ 312 w 420"/>
                  <a:gd name="T21" fmla="*/ 422 h 424"/>
                  <a:gd name="T22" fmla="*/ 349 w 420"/>
                  <a:gd name="T23" fmla="*/ 423 h 424"/>
                  <a:gd name="T24" fmla="*/ 368 w 420"/>
                  <a:gd name="T25" fmla="*/ 424 h 424"/>
                  <a:gd name="T26" fmla="*/ 379 w 420"/>
                  <a:gd name="T27" fmla="*/ 423 h 424"/>
                  <a:gd name="T28" fmla="*/ 388 w 420"/>
                  <a:gd name="T29" fmla="*/ 419 h 424"/>
                  <a:gd name="T30" fmla="*/ 395 w 420"/>
                  <a:gd name="T31" fmla="*/ 412 h 424"/>
                  <a:gd name="T32" fmla="*/ 406 w 420"/>
                  <a:gd name="T33" fmla="*/ 393 h 424"/>
                  <a:gd name="T34" fmla="*/ 417 w 420"/>
                  <a:gd name="T35" fmla="*/ 365 h 424"/>
                  <a:gd name="T36" fmla="*/ 419 w 420"/>
                  <a:gd name="T37" fmla="*/ 350 h 424"/>
                  <a:gd name="T38" fmla="*/ 420 w 420"/>
                  <a:gd name="T39" fmla="*/ 322 h 424"/>
                  <a:gd name="T40" fmla="*/ 417 w 420"/>
                  <a:gd name="T41" fmla="*/ 277 h 424"/>
                  <a:gd name="T42" fmla="*/ 409 w 420"/>
                  <a:gd name="T43" fmla="*/ 229 h 424"/>
                  <a:gd name="T44" fmla="*/ 396 w 420"/>
                  <a:gd name="T45" fmla="*/ 159 h 424"/>
                  <a:gd name="T46" fmla="*/ 382 w 420"/>
                  <a:gd name="T47" fmla="*/ 95 h 424"/>
                  <a:gd name="T48" fmla="*/ 348 w 420"/>
                  <a:gd name="T49" fmla="*/ 75 h 424"/>
                  <a:gd name="T50" fmla="*/ 284 w 420"/>
                  <a:gd name="T51" fmla="*/ 53 h 424"/>
                  <a:gd name="T52" fmla="*/ 220 w 420"/>
                  <a:gd name="T53" fmla="*/ 32 h 424"/>
                  <a:gd name="T54" fmla="*/ 156 w 420"/>
                  <a:gd name="T55" fmla="*/ 10 h 424"/>
                  <a:gd name="T56" fmla="*/ 95 w 420"/>
                  <a:gd name="T57" fmla="*/ 35 h 424"/>
                  <a:gd name="T58" fmla="*/ 36 w 420"/>
                  <a:gd name="T59" fmla="*/ 106 h 424"/>
                  <a:gd name="T60" fmla="*/ 4 w 420"/>
                  <a:gd name="T61" fmla="*/ 148 h 424"/>
                  <a:gd name="T62" fmla="*/ 0 w 420"/>
                  <a:gd name="T63" fmla="*/ 175 h 424"/>
                  <a:gd name="T64" fmla="*/ 0 w 420"/>
                  <a:gd name="T65" fmla="*/ 197 h 42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0"/>
                  <a:gd name="T100" fmla="*/ 0 h 424"/>
                  <a:gd name="T101" fmla="*/ 420 w 420"/>
                  <a:gd name="T102" fmla="*/ 424 h 42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0" h="424">
                    <a:moveTo>
                      <a:pt x="2" y="208"/>
                    </a:moveTo>
                    <a:lnTo>
                      <a:pt x="7" y="229"/>
                    </a:lnTo>
                    <a:lnTo>
                      <a:pt x="16" y="251"/>
                    </a:lnTo>
                    <a:lnTo>
                      <a:pt x="20" y="262"/>
                    </a:lnTo>
                    <a:lnTo>
                      <a:pt x="25" y="272"/>
                    </a:lnTo>
                    <a:lnTo>
                      <a:pt x="30" y="281"/>
                    </a:lnTo>
                    <a:lnTo>
                      <a:pt x="35" y="288"/>
                    </a:lnTo>
                    <a:lnTo>
                      <a:pt x="43" y="296"/>
                    </a:lnTo>
                    <a:lnTo>
                      <a:pt x="59" y="308"/>
                    </a:lnTo>
                    <a:lnTo>
                      <a:pt x="78" y="322"/>
                    </a:lnTo>
                    <a:lnTo>
                      <a:pt x="100" y="336"/>
                    </a:lnTo>
                    <a:lnTo>
                      <a:pt x="145" y="366"/>
                    </a:lnTo>
                    <a:lnTo>
                      <a:pt x="181" y="390"/>
                    </a:lnTo>
                    <a:lnTo>
                      <a:pt x="188" y="394"/>
                    </a:lnTo>
                    <a:lnTo>
                      <a:pt x="195" y="398"/>
                    </a:lnTo>
                    <a:lnTo>
                      <a:pt x="203" y="401"/>
                    </a:lnTo>
                    <a:lnTo>
                      <a:pt x="211" y="405"/>
                    </a:lnTo>
                    <a:lnTo>
                      <a:pt x="230" y="410"/>
                    </a:lnTo>
                    <a:lnTo>
                      <a:pt x="250" y="414"/>
                    </a:lnTo>
                    <a:lnTo>
                      <a:pt x="270" y="418"/>
                    </a:lnTo>
                    <a:lnTo>
                      <a:pt x="291" y="420"/>
                    </a:lnTo>
                    <a:lnTo>
                      <a:pt x="312" y="422"/>
                    </a:lnTo>
                    <a:lnTo>
                      <a:pt x="331" y="422"/>
                    </a:lnTo>
                    <a:lnTo>
                      <a:pt x="349" y="423"/>
                    </a:lnTo>
                    <a:lnTo>
                      <a:pt x="363" y="424"/>
                    </a:lnTo>
                    <a:lnTo>
                      <a:pt x="368" y="424"/>
                    </a:lnTo>
                    <a:lnTo>
                      <a:pt x="375" y="424"/>
                    </a:lnTo>
                    <a:lnTo>
                      <a:pt x="379" y="423"/>
                    </a:lnTo>
                    <a:lnTo>
                      <a:pt x="384" y="422"/>
                    </a:lnTo>
                    <a:lnTo>
                      <a:pt x="388" y="419"/>
                    </a:lnTo>
                    <a:lnTo>
                      <a:pt x="392" y="416"/>
                    </a:lnTo>
                    <a:lnTo>
                      <a:pt x="395" y="412"/>
                    </a:lnTo>
                    <a:lnTo>
                      <a:pt x="399" y="407"/>
                    </a:lnTo>
                    <a:lnTo>
                      <a:pt x="406" y="393"/>
                    </a:lnTo>
                    <a:lnTo>
                      <a:pt x="415" y="372"/>
                    </a:lnTo>
                    <a:lnTo>
                      <a:pt x="417" y="365"/>
                    </a:lnTo>
                    <a:lnTo>
                      <a:pt x="418" y="358"/>
                    </a:lnTo>
                    <a:lnTo>
                      <a:pt x="419" y="350"/>
                    </a:lnTo>
                    <a:lnTo>
                      <a:pt x="420" y="341"/>
                    </a:lnTo>
                    <a:lnTo>
                      <a:pt x="420" y="322"/>
                    </a:lnTo>
                    <a:lnTo>
                      <a:pt x="419" y="300"/>
                    </a:lnTo>
                    <a:lnTo>
                      <a:pt x="417" y="277"/>
                    </a:lnTo>
                    <a:lnTo>
                      <a:pt x="414" y="253"/>
                    </a:lnTo>
                    <a:lnTo>
                      <a:pt x="409" y="229"/>
                    </a:lnTo>
                    <a:lnTo>
                      <a:pt x="405" y="205"/>
                    </a:lnTo>
                    <a:lnTo>
                      <a:pt x="396" y="159"/>
                    </a:lnTo>
                    <a:lnTo>
                      <a:pt x="388" y="121"/>
                    </a:lnTo>
                    <a:lnTo>
                      <a:pt x="382" y="95"/>
                    </a:lnTo>
                    <a:lnTo>
                      <a:pt x="380" y="85"/>
                    </a:lnTo>
                    <a:lnTo>
                      <a:pt x="348" y="75"/>
                    </a:lnTo>
                    <a:lnTo>
                      <a:pt x="316" y="65"/>
                    </a:lnTo>
                    <a:lnTo>
                      <a:pt x="284" y="53"/>
                    </a:lnTo>
                    <a:lnTo>
                      <a:pt x="253" y="43"/>
                    </a:lnTo>
                    <a:lnTo>
                      <a:pt x="220" y="32"/>
                    </a:lnTo>
                    <a:lnTo>
                      <a:pt x="188" y="21"/>
                    </a:lnTo>
                    <a:lnTo>
                      <a:pt x="156" y="10"/>
                    </a:lnTo>
                    <a:lnTo>
                      <a:pt x="124" y="0"/>
                    </a:lnTo>
                    <a:lnTo>
                      <a:pt x="95" y="35"/>
                    </a:lnTo>
                    <a:lnTo>
                      <a:pt x="66" y="71"/>
                    </a:lnTo>
                    <a:lnTo>
                      <a:pt x="36" y="106"/>
                    </a:lnTo>
                    <a:lnTo>
                      <a:pt x="6" y="140"/>
                    </a:lnTo>
                    <a:lnTo>
                      <a:pt x="4" y="148"/>
                    </a:lnTo>
                    <a:lnTo>
                      <a:pt x="2" y="164"/>
                    </a:lnTo>
                    <a:lnTo>
                      <a:pt x="0" y="175"/>
                    </a:lnTo>
                    <a:lnTo>
                      <a:pt x="0" y="187"/>
                    </a:lnTo>
                    <a:lnTo>
                      <a:pt x="0" y="197"/>
                    </a:lnTo>
                    <a:lnTo>
                      <a:pt x="2" y="208"/>
                    </a:lnTo>
                    <a:close/>
                  </a:path>
                </a:pathLst>
              </a:custGeom>
              <a:solidFill>
                <a:srgbClr val="DFD9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1" name="Freeform 13"/>
              <p:cNvSpPr>
                <a:spLocks/>
              </p:cNvSpPr>
              <p:nvPr/>
            </p:nvSpPr>
            <p:spPr bwMode="auto">
              <a:xfrm>
                <a:off x="2933" y="1224"/>
                <a:ext cx="274" cy="307"/>
              </a:xfrm>
              <a:custGeom>
                <a:avLst/>
                <a:gdLst>
                  <a:gd name="T0" fmla="*/ 31 w 274"/>
                  <a:gd name="T1" fmla="*/ 27 h 305"/>
                  <a:gd name="T2" fmla="*/ 42 w 274"/>
                  <a:gd name="T3" fmla="*/ 44 h 305"/>
                  <a:gd name="T4" fmla="*/ 47 w 274"/>
                  <a:gd name="T5" fmla="*/ 58 h 305"/>
                  <a:gd name="T6" fmla="*/ 47 w 274"/>
                  <a:gd name="T7" fmla="*/ 70 h 305"/>
                  <a:gd name="T8" fmla="*/ 39 w 274"/>
                  <a:gd name="T9" fmla="*/ 127 h 305"/>
                  <a:gd name="T10" fmla="*/ 21 w 274"/>
                  <a:gd name="T11" fmla="*/ 165 h 305"/>
                  <a:gd name="T12" fmla="*/ 11 w 274"/>
                  <a:gd name="T13" fmla="*/ 192 h 305"/>
                  <a:gd name="T14" fmla="*/ 2 w 274"/>
                  <a:gd name="T15" fmla="*/ 227 h 305"/>
                  <a:gd name="T16" fmla="*/ 1 w 274"/>
                  <a:gd name="T17" fmla="*/ 273 h 305"/>
                  <a:gd name="T18" fmla="*/ 7 w 274"/>
                  <a:gd name="T19" fmla="*/ 313 h 305"/>
                  <a:gd name="T20" fmla="*/ 15 w 274"/>
                  <a:gd name="T21" fmla="*/ 337 h 305"/>
                  <a:gd name="T22" fmla="*/ 23 w 274"/>
                  <a:gd name="T23" fmla="*/ 351 h 305"/>
                  <a:gd name="T24" fmla="*/ 34 w 274"/>
                  <a:gd name="T25" fmla="*/ 362 h 305"/>
                  <a:gd name="T26" fmla="*/ 46 w 274"/>
                  <a:gd name="T27" fmla="*/ 371 h 305"/>
                  <a:gd name="T28" fmla="*/ 57 w 274"/>
                  <a:gd name="T29" fmla="*/ 367 h 305"/>
                  <a:gd name="T30" fmla="*/ 82 w 274"/>
                  <a:gd name="T31" fmla="*/ 330 h 305"/>
                  <a:gd name="T32" fmla="*/ 103 w 274"/>
                  <a:gd name="T33" fmla="*/ 293 h 305"/>
                  <a:gd name="T34" fmla="*/ 115 w 274"/>
                  <a:gd name="T35" fmla="*/ 243 h 305"/>
                  <a:gd name="T36" fmla="*/ 128 w 274"/>
                  <a:gd name="T37" fmla="*/ 204 h 305"/>
                  <a:gd name="T38" fmla="*/ 132 w 274"/>
                  <a:gd name="T39" fmla="*/ 192 h 305"/>
                  <a:gd name="T40" fmla="*/ 140 w 274"/>
                  <a:gd name="T41" fmla="*/ 178 h 305"/>
                  <a:gd name="T42" fmla="*/ 147 w 274"/>
                  <a:gd name="T43" fmla="*/ 172 h 305"/>
                  <a:gd name="T44" fmla="*/ 152 w 274"/>
                  <a:gd name="T45" fmla="*/ 170 h 305"/>
                  <a:gd name="T46" fmla="*/ 170 w 274"/>
                  <a:gd name="T47" fmla="*/ 172 h 305"/>
                  <a:gd name="T48" fmla="*/ 190 w 274"/>
                  <a:gd name="T49" fmla="*/ 179 h 305"/>
                  <a:gd name="T50" fmla="*/ 202 w 274"/>
                  <a:gd name="T51" fmla="*/ 190 h 305"/>
                  <a:gd name="T52" fmla="*/ 208 w 274"/>
                  <a:gd name="T53" fmla="*/ 203 h 305"/>
                  <a:gd name="T54" fmla="*/ 211 w 274"/>
                  <a:gd name="T55" fmla="*/ 226 h 305"/>
                  <a:gd name="T56" fmla="*/ 212 w 274"/>
                  <a:gd name="T57" fmla="*/ 265 h 305"/>
                  <a:gd name="T58" fmla="*/ 216 w 274"/>
                  <a:gd name="T59" fmla="*/ 289 h 305"/>
                  <a:gd name="T60" fmla="*/ 270 w 274"/>
                  <a:gd name="T61" fmla="*/ 343 h 305"/>
                  <a:gd name="T62" fmla="*/ 273 w 274"/>
                  <a:gd name="T63" fmla="*/ 213 h 305"/>
                  <a:gd name="T64" fmla="*/ 273 w 274"/>
                  <a:gd name="T65" fmla="*/ 178 h 305"/>
                  <a:gd name="T66" fmla="*/ 267 w 274"/>
                  <a:gd name="T67" fmla="*/ 146 h 305"/>
                  <a:gd name="T68" fmla="*/ 258 w 274"/>
                  <a:gd name="T69" fmla="*/ 125 h 305"/>
                  <a:gd name="T70" fmla="*/ 248 w 274"/>
                  <a:gd name="T71" fmla="*/ 111 h 305"/>
                  <a:gd name="T72" fmla="*/ 225 w 274"/>
                  <a:gd name="T73" fmla="*/ 57 h 305"/>
                  <a:gd name="T74" fmla="*/ 202 w 274"/>
                  <a:gd name="T75" fmla="*/ 43 h 305"/>
                  <a:gd name="T76" fmla="*/ 173 w 274"/>
                  <a:gd name="T77" fmla="*/ 37 h 305"/>
                  <a:gd name="T78" fmla="*/ 169 w 274"/>
                  <a:gd name="T79" fmla="*/ 11 h 305"/>
                  <a:gd name="T80" fmla="*/ 135 w 274"/>
                  <a:gd name="T81" fmla="*/ 35 h 305"/>
                  <a:gd name="T82" fmla="*/ 109 w 274"/>
                  <a:gd name="T83" fmla="*/ 0 h 305"/>
                  <a:gd name="T84" fmla="*/ 72 w 274"/>
                  <a:gd name="T85" fmla="*/ 0 h 3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74"/>
                  <a:gd name="T130" fmla="*/ 0 h 305"/>
                  <a:gd name="T131" fmla="*/ 274 w 274"/>
                  <a:gd name="T132" fmla="*/ 305 h 30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74" h="305">
                    <a:moveTo>
                      <a:pt x="28" y="22"/>
                    </a:moveTo>
                    <a:lnTo>
                      <a:pt x="31" y="27"/>
                    </a:lnTo>
                    <a:lnTo>
                      <a:pt x="39" y="37"/>
                    </a:lnTo>
                    <a:lnTo>
                      <a:pt x="42" y="44"/>
                    </a:lnTo>
                    <a:lnTo>
                      <a:pt x="45" y="50"/>
                    </a:lnTo>
                    <a:lnTo>
                      <a:pt x="47" y="58"/>
                    </a:lnTo>
                    <a:lnTo>
                      <a:pt x="48" y="63"/>
                    </a:lnTo>
                    <a:lnTo>
                      <a:pt x="47" y="70"/>
                    </a:lnTo>
                    <a:lnTo>
                      <a:pt x="44" y="81"/>
                    </a:lnTo>
                    <a:lnTo>
                      <a:pt x="39" y="93"/>
                    </a:lnTo>
                    <a:lnTo>
                      <a:pt x="32" y="107"/>
                    </a:lnTo>
                    <a:lnTo>
                      <a:pt x="21" y="131"/>
                    </a:lnTo>
                    <a:lnTo>
                      <a:pt x="14" y="147"/>
                    </a:lnTo>
                    <a:lnTo>
                      <a:pt x="11" y="158"/>
                    </a:lnTo>
                    <a:lnTo>
                      <a:pt x="6" y="174"/>
                    </a:lnTo>
                    <a:lnTo>
                      <a:pt x="2" y="193"/>
                    </a:lnTo>
                    <a:lnTo>
                      <a:pt x="0" y="206"/>
                    </a:lnTo>
                    <a:lnTo>
                      <a:pt x="1" y="217"/>
                    </a:lnTo>
                    <a:lnTo>
                      <a:pt x="3" y="230"/>
                    </a:lnTo>
                    <a:lnTo>
                      <a:pt x="7" y="245"/>
                    </a:lnTo>
                    <a:lnTo>
                      <a:pt x="12" y="262"/>
                    </a:lnTo>
                    <a:lnTo>
                      <a:pt x="15" y="269"/>
                    </a:lnTo>
                    <a:lnTo>
                      <a:pt x="19" y="276"/>
                    </a:lnTo>
                    <a:lnTo>
                      <a:pt x="23" y="283"/>
                    </a:lnTo>
                    <a:lnTo>
                      <a:pt x="28" y="289"/>
                    </a:lnTo>
                    <a:lnTo>
                      <a:pt x="34" y="294"/>
                    </a:lnTo>
                    <a:lnTo>
                      <a:pt x="40" y="300"/>
                    </a:lnTo>
                    <a:lnTo>
                      <a:pt x="46" y="303"/>
                    </a:lnTo>
                    <a:lnTo>
                      <a:pt x="53" y="305"/>
                    </a:lnTo>
                    <a:lnTo>
                      <a:pt x="57" y="299"/>
                    </a:lnTo>
                    <a:lnTo>
                      <a:pt x="67" y="283"/>
                    </a:lnTo>
                    <a:lnTo>
                      <a:pt x="82" y="262"/>
                    </a:lnTo>
                    <a:lnTo>
                      <a:pt x="96" y="239"/>
                    </a:lnTo>
                    <a:lnTo>
                      <a:pt x="103" y="227"/>
                    </a:lnTo>
                    <a:lnTo>
                      <a:pt x="109" y="214"/>
                    </a:lnTo>
                    <a:lnTo>
                      <a:pt x="115" y="202"/>
                    </a:lnTo>
                    <a:lnTo>
                      <a:pt x="120" y="190"/>
                    </a:lnTo>
                    <a:lnTo>
                      <a:pt x="128" y="170"/>
                    </a:lnTo>
                    <a:lnTo>
                      <a:pt x="130" y="162"/>
                    </a:lnTo>
                    <a:lnTo>
                      <a:pt x="132" y="158"/>
                    </a:lnTo>
                    <a:lnTo>
                      <a:pt x="136" y="149"/>
                    </a:lnTo>
                    <a:lnTo>
                      <a:pt x="140" y="144"/>
                    </a:lnTo>
                    <a:lnTo>
                      <a:pt x="144" y="140"/>
                    </a:lnTo>
                    <a:lnTo>
                      <a:pt x="147" y="138"/>
                    </a:lnTo>
                    <a:lnTo>
                      <a:pt x="149" y="137"/>
                    </a:lnTo>
                    <a:lnTo>
                      <a:pt x="152" y="136"/>
                    </a:lnTo>
                    <a:lnTo>
                      <a:pt x="157" y="136"/>
                    </a:lnTo>
                    <a:lnTo>
                      <a:pt x="170" y="138"/>
                    </a:lnTo>
                    <a:lnTo>
                      <a:pt x="181" y="141"/>
                    </a:lnTo>
                    <a:lnTo>
                      <a:pt x="190" y="145"/>
                    </a:lnTo>
                    <a:lnTo>
                      <a:pt x="197" y="150"/>
                    </a:lnTo>
                    <a:lnTo>
                      <a:pt x="202" y="156"/>
                    </a:lnTo>
                    <a:lnTo>
                      <a:pt x="206" y="162"/>
                    </a:lnTo>
                    <a:lnTo>
                      <a:pt x="208" y="169"/>
                    </a:lnTo>
                    <a:lnTo>
                      <a:pt x="210" y="178"/>
                    </a:lnTo>
                    <a:lnTo>
                      <a:pt x="211" y="192"/>
                    </a:lnTo>
                    <a:lnTo>
                      <a:pt x="211" y="207"/>
                    </a:lnTo>
                    <a:lnTo>
                      <a:pt x="212" y="213"/>
                    </a:lnTo>
                    <a:lnTo>
                      <a:pt x="213" y="220"/>
                    </a:lnTo>
                    <a:lnTo>
                      <a:pt x="216" y="225"/>
                    </a:lnTo>
                    <a:lnTo>
                      <a:pt x="219" y="229"/>
                    </a:lnTo>
                    <a:lnTo>
                      <a:pt x="270" y="275"/>
                    </a:lnTo>
                    <a:lnTo>
                      <a:pt x="273" y="186"/>
                    </a:lnTo>
                    <a:lnTo>
                      <a:pt x="273" y="179"/>
                    </a:lnTo>
                    <a:lnTo>
                      <a:pt x="274" y="163"/>
                    </a:lnTo>
                    <a:lnTo>
                      <a:pt x="273" y="144"/>
                    </a:lnTo>
                    <a:lnTo>
                      <a:pt x="270" y="126"/>
                    </a:lnTo>
                    <a:lnTo>
                      <a:pt x="267" y="112"/>
                    </a:lnTo>
                    <a:lnTo>
                      <a:pt x="262" y="99"/>
                    </a:lnTo>
                    <a:lnTo>
                      <a:pt x="258" y="91"/>
                    </a:lnTo>
                    <a:lnTo>
                      <a:pt x="253" y="84"/>
                    </a:lnTo>
                    <a:lnTo>
                      <a:pt x="248" y="77"/>
                    </a:lnTo>
                    <a:lnTo>
                      <a:pt x="240" y="70"/>
                    </a:lnTo>
                    <a:lnTo>
                      <a:pt x="225" y="57"/>
                    </a:lnTo>
                    <a:lnTo>
                      <a:pt x="213" y="48"/>
                    </a:lnTo>
                    <a:lnTo>
                      <a:pt x="202" y="43"/>
                    </a:lnTo>
                    <a:lnTo>
                      <a:pt x="190" y="40"/>
                    </a:lnTo>
                    <a:lnTo>
                      <a:pt x="173" y="37"/>
                    </a:lnTo>
                    <a:lnTo>
                      <a:pt x="168" y="36"/>
                    </a:lnTo>
                    <a:lnTo>
                      <a:pt x="169" y="11"/>
                    </a:lnTo>
                    <a:lnTo>
                      <a:pt x="142" y="3"/>
                    </a:lnTo>
                    <a:lnTo>
                      <a:pt x="135" y="35"/>
                    </a:lnTo>
                    <a:lnTo>
                      <a:pt x="134" y="5"/>
                    </a:lnTo>
                    <a:lnTo>
                      <a:pt x="109" y="0"/>
                    </a:lnTo>
                    <a:lnTo>
                      <a:pt x="100" y="41"/>
                    </a:lnTo>
                    <a:lnTo>
                      <a:pt x="72" y="0"/>
                    </a:lnTo>
                    <a:lnTo>
                      <a:pt x="28" y="22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2" name="Freeform 14"/>
              <p:cNvSpPr>
                <a:spLocks/>
              </p:cNvSpPr>
              <p:nvPr/>
            </p:nvSpPr>
            <p:spPr bwMode="auto">
              <a:xfrm>
                <a:off x="2940" y="1224"/>
                <a:ext cx="264" cy="291"/>
              </a:xfrm>
              <a:custGeom>
                <a:avLst/>
                <a:gdLst>
                  <a:gd name="T0" fmla="*/ 27 w 264"/>
                  <a:gd name="T1" fmla="*/ 26 h 290"/>
                  <a:gd name="T2" fmla="*/ 38 w 264"/>
                  <a:gd name="T3" fmla="*/ 44 h 290"/>
                  <a:gd name="T4" fmla="*/ 43 w 264"/>
                  <a:gd name="T5" fmla="*/ 59 h 290"/>
                  <a:gd name="T6" fmla="*/ 43 w 264"/>
                  <a:gd name="T7" fmla="*/ 72 h 290"/>
                  <a:gd name="T8" fmla="*/ 36 w 264"/>
                  <a:gd name="T9" fmla="*/ 93 h 290"/>
                  <a:gd name="T10" fmla="*/ 20 w 264"/>
                  <a:gd name="T11" fmla="*/ 128 h 290"/>
                  <a:gd name="T12" fmla="*/ 11 w 264"/>
                  <a:gd name="T13" fmla="*/ 188 h 290"/>
                  <a:gd name="T14" fmla="*/ 2 w 264"/>
                  <a:gd name="T15" fmla="*/ 222 h 290"/>
                  <a:gd name="T16" fmla="*/ 0 w 264"/>
                  <a:gd name="T17" fmla="*/ 244 h 290"/>
                  <a:gd name="T18" fmla="*/ 7 w 264"/>
                  <a:gd name="T19" fmla="*/ 271 h 290"/>
                  <a:gd name="T20" fmla="*/ 20 w 264"/>
                  <a:gd name="T21" fmla="*/ 300 h 290"/>
                  <a:gd name="T22" fmla="*/ 32 w 264"/>
                  <a:gd name="T23" fmla="*/ 316 h 290"/>
                  <a:gd name="T24" fmla="*/ 41 w 264"/>
                  <a:gd name="T25" fmla="*/ 323 h 290"/>
                  <a:gd name="T26" fmla="*/ 52 w 264"/>
                  <a:gd name="T27" fmla="*/ 317 h 290"/>
                  <a:gd name="T28" fmla="*/ 63 w 264"/>
                  <a:gd name="T29" fmla="*/ 303 h 290"/>
                  <a:gd name="T30" fmla="*/ 78 w 264"/>
                  <a:gd name="T31" fmla="*/ 279 h 290"/>
                  <a:gd name="T32" fmla="*/ 92 w 264"/>
                  <a:gd name="T33" fmla="*/ 245 h 290"/>
                  <a:gd name="T34" fmla="*/ 108 w 264"/>
                  <a:gd name="T35" fmla="*/ 211 h 290"/>
                  <a:gd name="T36" fmla="*/ 120 w 264"/>
                  <a:gd name="T37" fmla="*/ 187 h 290"/>
                  <a:gd name="T38" fmla="*/ 129 w 264"/>
                  <a:gd name="T39" fmla="*/ 139 h 290"/>
                  <a:gd name="T40" fmla="*/ 140 w 264"/>
                  <a:gd name="T41" fmla="*/ 131 h 290"/>
                  <a:gd name="T42" fmla="*/ 157 w 264"/>
                  <a:gd name="T43" fmla="*/ 128 h 290"/>
                  <a:gd name="T44" fmla="*/ 174 w 264"/>
                  <a:gd name="T45" fmla="*/ 129 h 290"/>
                  <a:gd name="T46" fmla="*/ 189 w 264"/>
                  <a:gd name="T47" fmla="*/ 134 h 290"/>
                  <a:gd name="T48" fmla="*/ 199 w 264"/>
                  <a:gd name="T49" fmla="*/ 143 h 290"/>
                  <a:gd name="T50" fmla="*/ 207 w 264"/>
                  <a:gd name="T51" fmla="*/ 189 h 290"/>
                  <a:gd name="T52" fmla="*/ 212 w 264"/>
                  <a:gd name="T53" fmla="*/ 205 h 290"/>
                  <a:gd name="T54" fmla="*/ 215 w 264"/>
                  <a:gd name="T55" fmla="*/ 226 h 290"/>
                  <a:gd name="T56" fmla="*/ 215 w 264"/>
                  <a:gd name="T57" fmla="*/ 251 h 290"/>
                  <a:gd name="T58" fmla="*/ 221 w 264"/>
                  <a:gd name="T59" fmla="*/ 271 h 290"/>
                  <a:gd name="T60" fmla="*/ 253 w 264"/>
                  <a:gd name="T61" fmla="*/ 300 h 290"/>
                  <a:gd name="T62" fmla="*/ 263 w 264"/>
                  <a:gd name="T63" fmla="*/ 220 h 290"/>
                  <a:gd name="T64" fmla="*/ 264 w 264"/>
                  <a:gd name="T65" fmla="*/ 196 h 290"/>
                  <a:gd name="T66" fmla="*/ 262 w 264"/>
                  <a:gd name="T67" fmla="*/ 125 h 290"/>
                  <a:gd name="T68" fmla="*/ 253 w 264"/>
                  <a:gd name="T69" fmla="*/ 98 h 290"/>
                  <a:gd name="T70" fmla="*/ 245 w 264"/>
                  <a:gd name="T71" fmla="*/ 85 h 290"/>
                  <a:gd name="T72" fmla="*/ 233 w 264"/>
                  <a:gd name="T73" fmla="*/ 72 h 290"/>
                  <a:gd name="T74" fmla="*/ 206 w 264"/>
                  <a:gd name="T75" fmla="*/ 51 h 290"/>
                  <a:gd name="T76" fmla="*/ 184 w 264"/>
                  <a:gd name="T77" fmla="*/ 43 h 290"/>
                  <a:gd name="T78" fmla="*/ 160 w 264"/>
                  <a:gd name="T79" fmla="*/ 39 h 290"/>
                  <a:gd name="T80" fmla="*/ 161 w 264"/>
                  <a:gd name="T81" fmla="*/ 11 h 290"/>
                  <a:gd name="T82" fmla="*/ 134 w 264"/>
                  <a:gd name="T83" fmla="*/ 10 h 290"/>
                  <a:gd name="T84" fmla="*/ 129 w 264"/>
                  <a:gd name="T85" fmla="*/ 33 h 290"/>
                  <a:gd name="T86" fmla="*/ 127 w 264"/>
                  <a:gd name="T87" fmla="*/ 33 h 290"/>
                  <a:gd name="T88" fmla="*/ 128 w 264"/>
                  <a:gd name="T89" fmla="*/ 17 h 290"/>
                  <a:gd name="T90" fmla="*/ 127 w 264"/>
                  <a:gd name="T91" fmla="*/ 7 h 290"/>
                  <a:gd name="T92" fmla="*/ 103 w 264"/>
                  <a:gd name="T93" fmla="*/ 0 h 290"/>
                  <a:gd name="T94" fmla="*/ 99 w 264"/>
                  <a:gd name="T95" fmla="*/ 24 h 290"/>
                  <a:gd name="T96" fmla="*/ 94 w 264"/>
                  <a:gd name="T97" fmla="*/ 44 h 290"/>
                  <a:gd name="T98" fmla="*/ 80 w 264"/>
                  <a:gd name="T99" fmla="*/ 22 h 290"/>
                  <a:gd name="T100" fmla="*/ 70 w 264"/>
                  <a:gd name="T101" fmla="*/ 7 h 290"/>
                  <a:gd name="T102" fmla="*/ 63 w 264"/>
                  <a:gd name="T103" fmla="*/ 1 h 29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64"/>
                  <a:gd name="T157" fmla="*/ 0 h 290"/>
                  <a:gd name="T158" fmla="*/ 264 w 264"/>
                  <a:gd name="T159" fmla="*/ 290 h 290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64" h="290">
                    <a:moveTo>
                      <a:pt x="23" y="21"/>
                    </a:moveTo>
                    <a:lnTo>
                      <a:pt x="27" y="26"/>
                    </a:lnTo>
                    <a:lnTo>
                      <a:pt x="34" y="37"/>
                    </a:lnTo>
                    <a:lnTo>
                      <a:pt x="38" y="44"/>
                    </a:lnTo>
                    <a:lnTo>
                      <a:pt x="41" y="52"/>
                    </a:lnTo>
                    <a:lnTo>
                      <a:pt x="43" y="59"/>
                    </a:lnTo>
                    <a:lnTo>
                      <a:pt x="44" y="65"/>
                    </a:lnTo>
                    <a:lnTo>
                      <a:pt x="43" y="72"/>
                    </a:lnTo>
                    <a:lnTo>
                      <a:pt x="40" y="82"/>
                    </a:lnTo>
                    <a:lnTo>
                      <a:pt x="36" y="93"/>
                    </a:lnTo>
                    <a:lnTo>
                      <a:pt x="31" y="106"/>
                    </a:lnTo>
                    <a:lnTo>
                      <a:pt x="20" y="128"/>
                    </a:lnTo>
                    <a:lnTo>
                      <a:pt x="15" y="143"/>
                    </a:lnTo>
                    <a:lnTo>
                      <a:pt x="11" y="154"/>
                    </a:lnTo>
                    <a:lnTo>
                      <a:pt x="6" y="170"/>
                    </a:lnTo>
                    <a:lnTo>
                      <a:pt x="2" y="188"/>
                    </a:lnTo>
                    <a:lnTo>
                      <a:pt x="0" y="201"/>
                    </a:lnTo>
                    <a:lnTo>
                      <a:pt x="0" y="210"/>
                    </a:lnTo>
                    <a:lnTo>
                      <a:pt x="3" y="223"/>
                    </a:lnTo>
                    <a:lnTo>
                      <a:pt x="7" y="237"/>
                    </a:lnTo>
                    <a:lnTo>
                      <a:pt x="13" y="252"/>
                    </a:lnTo>
                    <a:lnTo>
                      <a:pt x="20" y="266"/>
                    </a:lnTo>
                    <a:lnTo>
                      <a:pt x="28" y="278"/>
                    </a:lnTo>
                    <a:lnTo>
                      <a:pt x="32" y="282"/>
                    </a:lnTo>
                    <a:lnTo>
                      <a:pt x="37" y="286"/>
                    </a:lnTo>
                    <a:lnTo>
                      <a:pt x="41" y="289"/>
                    </a:lnTo>
                    <a:lnTo>
                      <a:pt x="46" y="290"/>
                    </a:lnTo>
                    <a:lnTo>
                      <a:pt x="52" y="283"/>
                    </a:lnTo>
                    <a:lnTo>
                      <a:pt x="58" y="276"/>
                    </a:lnTo>
                    <a:lnTo>
                      <a:pt x="63" y="269"/>
                    </a:lnTo>
                    <a:lnTo>
                      <a:pt x="69" y="262"/>
                    </a:lnTo>
                    <a:lnTo>
                      <a:pt x="78" y="245"/>
                    </a:lnTo>
                    <a:lnTo>
                      <a:pt x="85" y="228"/>
                    </a:lnTo>
                    <a:lnTo>
                      <a:pt x="92" y="211"/>
                    </a:lnTo>
                    <a:lnTo>
                      <a:pt x="99" y="194"/>
                    </a:lnTo>
                    <a:lnTo>
                      <a:pt x="108" y="177"/>
                    </a:lnTo>
                    <a:lnTo>
                      <a:pt x="116" y="160"/>
                    </a:lnTo>
                    <a:lnTo>
                      <a:pt x="120" y="153"/>
                    </a:lnTo>
                    <a:lnTo>
                      <a:pt x="125" y="144"/>
                    </a:lnTo>
                    <a:lnTo>
                      <a:pt x="129" y="139"/>
                    </a:lnTo>
                    <a:lnTo>
                      <a:pt x="134" y="134"/>
                    </a:lnTo>
                    <a:lnTo>
                      <a:pt x="140" y="131"/>
                    </a:lnTo>
                    <a:lnTo>
                      <a:pt x="148" y="129"/>
                    </a:lnTo>
                    <a:lnTo>
                      <a:pt x="157" y="128"/>
                    </a:lnTo>
                    <a:lnTo>
                      <a:pt x="166" y="128"/>
                    </a:lnTo>
                    <a:lnTo>
                      <a:pt x="174" y="129"/>
                    </a:lnTo>
                    <a:lnTo>
                      <a:pt x="181" y="131"/>
                    </a:lnTo>
                    <a:lnTo>
                      <a:pt x="189" y="134"/>
                    </a:lnTo>
                    <a:lnTo>
                      <a:pt x="194" y="138"/>
                    </a:lnTo>
                    <a:lnTo>
                      <a:pt x="199" y="143"/>
                    </a:lnTo>
                    <a:lnTo>
                      <a:pt x="203" y="148"/>
                    </a:lnTo>
                    <a:lnTo>
                      <a:pt x="207" y="155"/>
                    </a:lnTo>
                    <a:lnTo>
                      <a:pt x="210" y="162"/>
                    </a:lnTo>
                    <a:lnTo>
                      <a:pt x="212" y="171"/>
                    </a:lnTo>
                    <a:lnTo>
                      <a:pt x="214" y="181"/>
                    </a:lnTo>
                    <a:lnTo>
                      <a:pt x="215" y="192"/>
                    </a:lnTo>
                    <a:lnTo>
                      <a:pt x="215" y="203"/>
                    </a:lnTo>
                    <a:lnTo>
                      <a:pt x="215" y="217"/>
                    </a:lnTo>
                    <a:lnTo>
                      <a:pt x="214" y="230"/>
                    </a:lnTo>
                    <a:lnTo>
                      <a:pt x="221" y="237"/>
                    </a:lnTo>
                    <a:lnTo>
                      <a:pt x="238" y="251"/>
                    </a:lnTo>
                    <a:lnTo>
                      <a:pt x="253" y="266"/>
                    </a:lnTo>
                    <a:lnTo>
                      <a:pt x="260" y="272"/>
                    </a:lnTo>
                    <a:lnTo>
                      <a:pt x="263" y="186"/>
                    </a:lnTo>
                    <a:lnTo>
                      <a:pt x="263" y="179"/>
                    </a:lnTo>
                    <a:lnTo>
                      <a:pt x="264" y="162"/>
                    </a:lnTo>
                    <a:lnTo>
                      <a:pt x="264" y="143"/>
                    </a:lnTo>
                    <a:lnTo>
                      <a:pt x="262" y="125"/>
                    </a:lnTo>
                    <a:lnTo>
                      <a:pt x="258" y="111"/>
                    </a:lnTo>
                    <a:lnTo>
                      <a:pt x="253" y="98"/>
                    </a:lnTo>
                    <a:lnTo>
                      <a:pt x="249" y="91"/>
                    </a:lnTo>
                    <a:lnTo>
                      <a:pt x="245" y="85"/>
                    </a:lnTo>
                    <a:lnTo>
                      <a:pt x="239" y="78"/>
                    </a:lnTo>
                    <a:lnTo>
                      <a:pt x="233" y="72"/>
                    </a:lnTo>
                    <a:lnTo>
                      <a:pt x="218" y="60"/>
                    </a:lnTo>
                    <a:lnTo>
                      <a:pt x="206" y="51"/>
                    </a:lnTo>
                    <a:lnTo>
                      <a:pt x="196" y="46"/>
                    </a:lnTo>
                    <a:lnTo>
                      <a:pt x="184" y="43"/>
                    </a:lnTo>
                    <a:lnTo>
                      <a:pt x="166" y="40"/>
                    </a:lnTo>
                    <a:lnTo>
                      <a:pt x="160" y="39"/>
                    </a:lnTo>
                    <a:lnTo>
                      <a:pt x="161" y="25"/>
                    </a:lnTo>
                    <a:lnTo>
                      <a:pt x="161" y="11"/>
                    </a:lnTo>
                    <a:lnTo>
                      <a:pt x="136" y="3"/>
                    </a:lnTo>
                    <a:lnTo>
                      <a:pt x="134" y="10"/>
                    </a:lnTo>
                    <a:lnTo>
                      <a:pt x="132" y="22"/>
                    </a:lnTo>
                    <a:lnTo>
                      <a:pt x="129" y="33"/>
                    </a:lnTo>
                    <a:lnTo>
                      <a:pt x="127" y="38"/>
                    </a:lnTo>
                    <a:lnTo>
                      <a:pt x="127" y="33"/>
                    </a:lnTo>
                    <a:lnTo>
                      <a:pt x="128" y="23"/>
                    </a:lnTo>
                    <a:lnTo>
                      <a:pt x="128" y="17"/>
                    </a:lnTo>
                    <a:lnTo>
                      <a:pt x="127" y="10"/>
                    </a:lnTo>
                    <a:lnTo>
                      <a:pt x="127" y="7"/>
                    </a:lnTo>
                    <a:lnTo>
                      <a:pt x="126" y="5"/>
                    </a:lnTo>
                    <a:lnTo>
                      <a:pt x="103" y="0"/>
                    </a:lnTo>
                    <a:lnTo>
                      <a:pt x="102" y="8"/>
                    </a:lnTo>
                    <a:lnTo>
                      <a:pt x="99" y="24"/>
                    </a:lnTo>
                    <a:lnTo>
                      <a:pt x="96" y="38"/>
                    </a:lnTo>
                    <a:lnTo>
                      <a:pt x="94" y="44"/>
                    </a:lnTo>
                    <a:lnTo>
                      <a:pt x="89" y="37"/>
                    </a:lnTo>
                    <a:lnTo>
                      <a:pt x="80" y="22"/>
                    </a:lnTo>
                    <a:lnTo>
                      <a:pt x="74" y="14"/>
                    </a:lnTo>
                    <a:lnTo>
                      <a:pt x="70" y="7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23" y="21"/>
                    </a:lnTo>
                    <a:close/>
                  </a:path>
                </a:pathLst>
              </a:custGeom>
              <a:solidFill>
                <a:srgbClr val="CB6A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3" name="Freeform 15"/>
              <p:cNvSpPr>
                <a:spLocks/>
              </p:cNvSpPr>
              <p:nvPr/>
            </p:nvSpPr>
            <p:spPr bwMode="auto">
              <a:xfrm>
                <a:off x="2946" y="1224"/>
                <a:ext cx="256" cy="276"/>
              </a:xfrm>
              <a:custGeom>
                <a:avLst/>
                <a:gdLst>
                  <a:gd name="T0" fmla="*/ 23 w 256"/>
                  <a:gd name="T1" fmla="*/ 25 h 276"/>
                  <a:gd name="T2" fmla="*/ 34 w 256"/>
                  <a:gd name="T3" fmla="*/ 45 h 276"/>
                  <a:gd name="T4" fmla="*/ 40 w 256"/>
                  <a:gd name="T5" fmla="*/ 61 h 276"/>
                  <a:gd name="T6" fmla="*/ 40 w 256"/>
                  <a:gd name="T7" fmla="*/ 74 h 276"/>
                  <a:gd name="T8" fmla="*/ 34 w 256"/>
                  <a:gd name="T9" fmla="*/ 93 h 276"/>
                  <a:gd name="T10" fmla="*/ 22 w 256"/>
                  <a:gd name="T11" fmla="*/ 126 h 276"/>
                  <a:gd name="T12" fmla="*/ 12 w 256"/>
                  <a:gd name="T13" fmla="*/ 150 h 276"/>
                  <a:gd name="T14" fmla="*/ 2 w 256"/>
                  <a:gd name="T15" fmla="*/ 182 h 276"/>
                  <a:gd name="T16" fmla="*/ 0 w 256"/>
                  <a:gd name="T17" fmla="*/ 204 h 276"/>
                  <a:gd name="T18" fmla="*/ 5 w 256"/>
                  <a:gd name="T19" fmla="*/ 229 h 276"/>
                  <a:gd name="T20" fmla="*/ 16 w 256"/>
                  <a:gd name="T21" fmla="*/ 254 h 276"/>
                  <a:gd name="T22" fmla="*/ 27 w 256"/>
                  <a:gd name="T23" fmla="*/ 270 h 276"/>
                  <a:gd name="T24" fmla="*/ 35 w 256"/>
                  <a:gd name="T25" fmla="*/ 275 h 276"/>
                  <a:gd name="T26" fmla="*/ 43 w 256"/>
                  <a:gd name="T27" fmla="*/ 272 h 276"/>
                  <a:gd name="T28" fmla="*/ 63 w 256"/>
                  <a:gd name="T29" fmla="*/ 243 h 276"/>
                  <a:gd name="T30" fmla="*/ 83 w 256"/>
                  <a:gd name="T31" fmla="*/ 203 h 276"/>
                  <a:gd name="T32" fmla="*/ 98 w 256"/>
                  <a:gd name="T33" fmla="*/ 166 h 276"/>
                  <a:gd name="T34" fmla="*/ 109 w 256"/>
                  <a:gd name="T35" fmla="*/ 147 h 276"/>
                  <a:gd name="T36" fmla="*/ 120 w 256"/>
                  <a:gd name="T37" fmla="*/ 133 h 276"/>
                  <a:gd name="T38" fmla="*/ 131 w 256"/>
                  <a:gd name="T39" fmla="*/ 125 h 276"/>
                  <a:gd name="T40" fmla="*/ 156 w 256"/>
                  <a:gd name="T41" fmla="*/ 118 h 276"/>
                  <a:gd name="T42" fmla="*/ 176 w 256"/>
                  <a:gd name="T43" fmla="*/ 116 h 276"/>
                  <a:gd name="T44" fmla="*/ 188 w 256"/>
                  <a:gd name="T45" fmla="*/ 118 h 276"/>
                  <a:gd name="T46" fmla="*/ 196 w 256"/>
                  <a:gd name="T47" fmla="*/ 121 h 276"/>
                  <a:gd name="T48" fmla="*/ 203 w 256"/>
                  <a:gd name="T49" fmla="*/ 125 h 276"/>
                  <a:gd name="T50" fmla="*/ 210 w 256"/>
                  <a:gd name="T51" fmla="*/ 136 h 276"/>
                  <a:gd name="T52" fmla="*/ 215 w 256"/>
                  <a:gd name="T53" fmla="*/ 153 h 276"/>
                  <a:gd name="T54" fmla="*/ 216 w 256"/>
                  <a:gd name="T55" fmla="*/ 173 h 276"/>
                  <a:gd name="T56" fmla="*/ 213 w 256"/>
                  <a:gd name="T57" fmla="*/ 208 h 276"/>
                  <a:gd name="T58" fmla="*/ 217 w 256"/>
                  <a:gd name="T59" fmla="*/ 238 h 276"/>
                  <a:gd name="T60" fmla="*/ 245 w 256"/>
                  <a:gd name="T61" fmla="*/ 264 h 276"/>
                  <a:gd name="T62" fmla="*/ 255 w 256"/>
                  <a:gd name="T63" fmla="*/ 186 h 276"/>
                  <a:gd name="T64" fmla="*/ 256 w 256"/>
                  <a:gd name="T65" fmla="*/ 162 h 276"/>
                  <a:gd name="T66" fmla="*/ 254 w 256"/>
                  <a:gd name="T67" fmla="*/ 124 h 276"/>
                  <a:gd name="T68" fmla="*/ 245 w 256"/>
                  <a:gd name="T69" fmla="*/ 98 h 276"/>
                  <a:gd name="T70" fmla="*/ 237 w 256"/>
                  <a:gd name="T71" fmla="*/ 85 h 276"/>
                  <a:gd name="T72" fmla="*/ 226 w 256"/>
                  <a:gd name="T73" fmla="*/ 73 h 276"/>
                  <a:gd name="T74" fmla="*/ 201 w 256"/>
                  <a:gd name="T75" fmla="*/ 55 h 276"/>
                  <a:gd name="T76" fmla="*/ 179 w 256"/>
                  <a:gd name="T77" fmla="*/ 46 h 276"/>
                  <a:gd name="T78" fmla="*/ 152 w 256"/>
                  <a:gd name="T79" fmla="*/ 42 h 276"/>
                  <a:gd name="T80" fmla="*/ 155 w 256"/>
                  <a:gd name="T81" fmla="*/ 27 h 276"/>
                  <a:gd name="T82" fmla="*/ 156 w 256"/>
                  <a:gd name="T83" fmla="*/ 17 h 276"/>
                  <a:gd name="T84" fmla="*/ 153 w 256"/>
                  <a:gd name="T85" fmla="*/ 10 h 276"/>
                  <a:gd name="T86" fmla="*/ 129 w 256"/>
                  <a:gd name="T87" fmla="*/ 12 h 276"/>
                  <a:gd name="T88" fmla="*/ 124 w 256"/>
                  <a:gd name="T89" fmla="*/ 36 h 276"/>
                  <a:gd name="T90" fmla="*/ 121 w 256"/>
                  <a:gd name="T91" fmla="*/ 36 h 276"/>
                  <a:gd name="T92" fmla="*/ 122 w 256"/>
                  <a:gd name="T93" fmla="*/ 18 h 276"/>
                  <a:gd name="T94" fmla="*/ 121 w 256"/>
                  <a:gd name="T95" fmla="*/ 9 h 276"/>
                  <a:gd name="T96" fmla="*/ 120 w 256"/>
                  <a:gd name="T97" fmla="*/ 5 h 276"/>
                  <a:gd name="T98" fmla="*/ 98 w 256"/>
                  <a:gd name="T99" fmla="*/ 0 h 276"/>
                  <a:gd name="T100" fmla="*/ 94 w 256"/>
                  <a:gd name="T101" fmla="*/ 26 h 276"/>
                  <a:gd name="T102" fmla="*/ 88 w 256"/>
                  <a:gd name="T103" fmla="*/ 46 h 276"/>
                  <a:gd name="T104" fmla="*/ 74 w 256"/>
                  <a:gd name="T105" fmla="*/ 23 h 276"/>
                  <a:gd name="T106" fmla="*/ 64 w 256"/>
                  <a:gd name="T107" fmla="*/ 7 h 276"/>
                  <a:gd name="T108" fmla="*/ 58 w 256"/>
                  <a:gd name="T109" fmla="*/ 3 h 276"/>
                  <a:gd name="T110" fmla="*/ 54 w 256"/>
                  <a:gd name="T111" fmla="*/ 2 h 2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56"/>
                  <a:gd name="T169" fmla="*/ 0 h 276"/>
                  <a:gd name="T170" fmla="*/ 256 w 256"/>
                  <a:gd name="T171" fmla="*/ 276 h 27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56" h="276">
                    <a:moveTo>
                      <a:pt x="19" y="20"/>
                    </a:moveTo>
                    <a:lnTo>
                      <a:pt x="23" y="25"/>
                    </a:lnTo>
                    <a:lnTo>
                      <a:pt x="30" y="38"/>
                    </a:lnTo>
                    <a:lnTo>
                      <a:pt x="34" y="45"/>
                    </a:lnTo>
                    <a:lnTo>
                      <a:pt x="37" y="53"/>
                    </a:lnTo>
                    <a:lnTo>
                      <a:pt x="40" y="61"/>
                    </a:lnTo>
                    <a:lnTo>
                      <a:pt x="40" y="67"/>
                    </a:lnTo>
                    <a:lnTo>
                      <a:pt x="40" y="74"/>
                    </a:lnTo>
                    <a:lnTo>
                      <a:pt x="37" y="82"/>
                    </a:lnTo>
                    <a:lnTo>
                      <a:pt x="34" y="93"/>
                    </a:lnTo>
                    <a:lnTo>
                      <a:pt x="30" y="105"/>
                    </a:lnTo>
                    <a:lnTo>
                      <a:pt x="22" y="126"/>
                    </a:lnTo>
                    <a:lnTo>
                      <a:pt x="16" y="140"/>
                    </a:lnTo>
                    <a:lnTo>
                      <a:pt x="12" y="150"/>
                    </a:lnTo>
                    <a:lnTo>
                      <a:pt x="7" y="165"/>
                    </a:lnTo>
                    <a:lnTo>
                      <a:pt x="2" y="182"/>
                    </a:lnTo>
                    <a:lnTo>
                      <a:pt x="0" y="195"/>
                    </a:lnTo>
                    <a:lnTo>
                      <a:pt x="0" y="204"/>
                    </a:lnTo>
                    <a:lnTo>
                      <a:pt x="2" y="215"/>
                    </a:lnTo>
                    <a:lnTo>
                      <a:pt x="5" y="229"/>
                    </a:lnTo>
                    <a:lnTo>
                      <a:pt x="10" y="242"/>
                    </a:lnTo>
                    <a:lnTo>
                      <a:pt x="16" y="254"/>
                    </a:lnTo>
                    <a:lnTo>
                      <a:pt x="24" y="265"/>
                    </a:lnTo>
                    <a:lnTo>
                      <a:pt x="27" y="270"/>
                    </a:lnTo>
                    <a:lnTo>
                      <a:pt x="31" y="273"/>
                    </a:lnTo>
                    <a:lnTo>
                      <a:pt x="35" y="275"/>
                    </a:lnTo>
                    <a:lnTo>
                      <a:pt x="40" y="276"/>
                    </a:lnTo>
                    <a:lnTo>
                      <a:pt x="43" y="272"/>
                    </a:lnTo>
                    <a:lnTo>
                      <a:pt x="51" y="260"/>
                    </a:lnTo>
                    <a:lnTo>
                      <a:pt x="63" y="243"/>
                    </a:lnTo>
                    <a:lnTo>
                      <a:pt x="74" y="224"/>
                    </a:lnTo>
                    <a:lnTo>
                      <a:pt x="83" y="203"/>
                    </a:lnTo>
                    <a:lnTo>
                      <a:pt x="91" y="183"/>
                    </a:lnTo>
                    <a:lnTo>
                      <a:pt x="98" y="166"/>
                    </a:lnTo>
                    <a:lnTo>
                      <a:pt x="103" y="157"/>
                    </a:lnTo>
                    <a:lnTo>
                      <a:pt x="109" y="147"/>
                    </a:lnTo>
                    <a:lnTo>
                      <a:pt x="115" y="138"/>
                    </a:lnTo>
                    <a:lnTo>
                      <a:pt x="120" y="133"/>
                    </a:lnTo>
                    <a:lnTo>
                      <a:pt x="125" y="129"/>
                    </a:lnTo>
                    <a:lnTo>
                      <a:pt x="131" y="125"/>
                    </a:lnTo>
                    <a:lnTo>
                      <a:pt x="139" y="123"/>
                    </a:lnTo>
                    <a:lnTo>
                      <a:pt x="156" y="118"/>
                    </a:lnTo>
                    <a:lnTo>
                      <a:pt x="170" y="117"/>
                    </a:lnTo>
                    <a:lnTo>
                      <a:pt x="176" y="116"/>
                    </a:lnTo>
                    <a:lnTo>
                      <a:pt x="183" y="117"/>
                    </a:lnTo>
                    <a:lnTo>
                      <a:pt x="188" y="118"/>
                    </a:lnTo>
                    <a:lnTo>
                      <a:pt x="192" y="119"/>
                    </a:lnTo>
                    <a:lnTo>
                      <a:pt x="196" y="121"/>
                    </a:lnTo>
                    <a:lnTo>
                      <a:pt x="200" y="123"/>
                    </a:lnTo>
                    <a:lnTo>
                      <a:pt x="203" y="125"/>
                    </a:lnTo>
                    <a:lnTo>
                      <a:pt x="206" y="128"/>
                    </a:lnTo>
                    <a:lnTo>
                      <a:pt x="210" y="136"/>
                    </a:lnTo>
                    <a:lnTo>
                      <a:pt x="213" y="144"/>
                    </a:lnTo>
                    <a:lnTo>
                      <a:pt x="215" y="153"/>
                    </a:lnTo>
                    <a:lnTo>
                      <a:pt x="216" y="163"/>
                    </a:lnTo>
                    <a:lnTo>
                      <a:pt x="216" y="173"/>
                    </a:lnTo>
                    <a:lnTo>
                      <a:pt x="215" y="185"/>
                    </a:lnTo>
                    <a:lnTo>
                      <a:pt x="213" y="208"/>
                    </a:lnTo>
                    <a:lnTo>
                      <a:pt x="211" y="232"/>
                    </a:lnTo>
                    <a:lnTo>
                      <a:pt x="217" y="238"/>
                    </a:lnTo>
                    <a:lnTo>
                      <a:pt x="232" y="251"/>
                    </a:lnTo>
                    <a:lnTo>
                      <a:pt x="245" y="264"/>
                    </a:lnTo>
                    <a:lnTo>
                      <a:pt x="251" y="269"/>
                    </a:lnTo>
                    <a:lnTo>
                      <a:pt x="255" y="186"/>
                    </a:lnTo>
                    <a:lnTo>
                      <a:pt x="255" y="179"/>
                    </a:lnTo>
                    <a:lnTo>
                      <a:pt x="256" y="162"/>
                    </a:lnTo>
                    <a:lnTo>
                      <a:pt x="256" y="142"/>
                    </a:lnTo>
                    <a:lnTo>
                      <a:pt x="254" y="124"/>
                    </a:lnTo>
                    <a:lnTo>
                      <a:pt x="251" y="111"/>
                    </a:lnTo>
                    <a:lnTo>
                      <a:pt x="245" y="98"/>
                    </a:lnTo>
                    <a:lnTo>
                      <a:pt x="242" y="91"/>
                    </a:lnTo>
                    <a:lnTo>
                      <a:pt x="237" y="85"/>
                    </a:lnTo>
                    <a:lnTo>
                      <a:pt x="232" y="79"/>
                    </a:lnTo>
                    <a:lnTo>
                      <a:pt x="226" y="73"/>
                    </a:lnTo>
                    <a:lnTo>
                      <a:pt x="212" y="63"/>
                    </a:lnTo>
                    <a:lnTo>
                      <a:pt x="201" y="55"/>
                    </a:lnTo>
                    <a:lnTo>
                      <a:pt x="191" y="49"/>
                    </a:lnTo>
                    <a:lnTo>
                      <a:pt x="179" y="46"/>
                    </a:lnTo>
                    <a:lnTo>
                      <a:pt x="160" y="43"/>
                    </a:lnTo>
                    <a:lnTo>
                      <a:pt x="152" y="42"/>
                    </a:lnTo>
                    <a:lnTo>
                      <a:pt x="153" y="36"/>
                    </a:lnTo>
                    <a:lnTo>
                      <a:pt x="155" y="27"/>
                    </a:lnTo>
                    <a:lnTo>
                      <a:pt x="155" y="21"/>
                    </a:lnTo>
                    <a:lnTo>
                      <a:pt x="156" y="17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30" y="3"/>
                    </a:lnTo>
                    <a:lnTo>
                      <a:pt x="129" y="12"/>
                    </a:lnTo>
                    <a:lnTo>
                      <a:pt x="127" y="25"/>
                    </a:lnTo>
                    <a:lnTo>
                      <a:pt x="124" y="36"/>
                    </a:lnTo>
                    <a:lnTo>
                      <a:pt x="121" y="41"/>
                    </a:lnTo>
                    <a:lnTo>
                      <a:pt x="121" y="36"/>
                    </a:lnTo>
                    <a:lnTo>
                      <a:pt x="122" y="24"/>
                    </a:lnTo>
                    <a:lnTo>
                      <a:pt x="122" y="18"/>
                    </a:lnTo>
                    <a:lnTo>
                      <a:pt x="122" y="11"/>
                    </a:lnTo>
                    <a:lnTo>
                      <a:pt x="121" y="9"/>
                    </a:lnTo>
                    <a:lnTo>
                      <a:pt x="121" y="7"/>
                    </a:lnTo>
                    <a:lnTo>
                      <a:pt x="120" y="5"/>
                    </a:lnTo>
                    <a:lnTo>
                      <a:pt x="118" y="4"/>
                    </a:lnTo>
                    <a:lnTo>
                      <a:pt x="98" y="0"/>
                    </a:lnTo>
                    <a:lnTo>
                      <a:pt x="97" y="10"/>
                    </a:lnTo>
                    <a:lnTo>
                      <a:pt x="94" y="26"/>
                    </a:lnTo>
                    <a:lnTo>
                      <a:pt x="91" y="40"/>
                    </a:lnTo>
                    <a:lnTo>
                      <a:pt x="88" y="46"/>
                    </a:lnTo>
                    <a:lnTo>
                      <a:pt x="83" y="39"/>
                    </a:lnTo>
                    <a:lnTo>
                      <a:pt x="74" y="23"/>
                    </a:lnTo>
                    <a:lnTo>
                      <a:pt x="69" y="15"/>
                    </a:lnTo>
                    <a:lnTo>
                      <a:pt x="64" y="7"/>
                    </a:lnTo>
                    <a:lnTo>
                      <a:pt x="61" y="4"/>
                    </a:lnTo>
                    <a:lnTo>
                      <a:pt x="58" y="3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19" y="20"/>
                    </a:lnTo>
                    <a:close/>
                  </a:path>
                </a:pathLst>
              </a:custGeom>
              <a:solidFill>
                <a:srgbClr val="D274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4" name="Freeform 16"/>
              <p:cNvSpPr>
                <a:spLocks/>
              </p:cNvSpPr>
              <p:nvPr/>
            </p:nvSpPr>
            <p:spPr bwMode="auto">
              <a:xfrm>
                <a:off x="2952" y="1224"/>
                <a:ext cx="249" cy="267"/>
              </a:xfrm>
              <a:custGeom>
                <a:avLst/>
                <a:gdLst>
                  <a:gd name="T0" fmla="*/ 19 w 249"/>
                  <a:gd name="T1" fmla="*/ 24 h 267"/>
                  <a:gd name="T2" fmla="*/ 31 w 249"/>
                  <a:gd name="T3" fmla="*/ 46 h 267"/>
                  <a:gd name="T4" fmla="*/ 36 w 249"/>
                  <a:gd name="T5" fmla="*/ 63 h 267"/>
                  <a:gd name="T6" fmla="*/ 37 w 249"/>
                  <a:gd name="T7" fmla="*/ 75 h 267"/>
                  <a:gd name="T8" fmla="*/ 32 w 249"/>
                  <a:gd name="T9" fmla="*/ 93 h 267"/>
                  <a:gd name="T10" fmla="*/ 22 w 249"/>
                  <a:gd name="T11" fmla="*/ 123 h 267"/>
                  <a:gd name="T12" fmla="*/ 13 w 249"/>
                  <a:gd name="T13" fmla="*/ 146 h 267"/>
                  <a:gd name="T14" fmla="*/ 3 w 249"/>
                  <a:gd name="T15" fmla="*/ 177 h 267"/>
                  <a:gd name="T16" fmla="*/ 0 w 249"/>
                  <a:gd name="T17" fmla="*/ 198 h 267"/>
                  <a:gd name="T18" fmla="*/ 4 w 249"/>
                  <a:gd name="T19" fmla="*/ 221 h 267"/>
                  <a:gd name="T20" fmla="*/ 12 w 249"/>
                  <a:gd name="T21" fmla="*/ 243 h 267"/>
                  <a:gd name="T22" fmla="*/ 22 w 249"/>
                  <a:gd name="T23" fmla="*/ 257 h 267"/>
                  <a:gd name="T24" fmla="*/ 30 w 249"/>
                  <a:gd name="T25" fmla="*/ 262 h 267"/>
                  <a:gd name="T26" fmla="*/ 41 w 249"/>
                  <a:gd name="T27" fmla="*/ 254 h 267"/>
                  <a:gd name="T28" fmla="*/ 55 w 249"/>
                  <a:gd name="T29" fmla="*/ 236 h 267"/>
                  <a:gd name="T30" fmla="*/ 70 w 249"/>
                  <a:gd name="T31" fmla="*/ 202 h 267"/>
                  <a:gd name="T32" fmla="*/ 83 w 249"/>
                  <a:gd name="T33" fmla="*/ 169 h 267"/>
                  <a:gd name="T34" fmla="*/ 93 w 249"/>
                  <a:gd name="T35" fmla="*/ 149 h 267"/>
                  <a:gd name="T36" fmla="*/ 106 w 249"/>
                  <a:gd name="T37" fmla="*/ 131 h 267"/>
                  <a:gd name="T38" fmla="*/ 121 w 249"/>
                  <a:gd name="T39" fmla="*/ 120 h 267"/>
                  <a:gd name="T40" fmla="*/ 149 w 249"/>
                  <a:gd name="T41" fmla="*/ 112 h 267"/>
                  <a:gd name="T42" fmla="*/ 171 w 249"/>
                  <a:gd name="T43" fmla="*/ 111 h 267"/>
                  <a:gd name="T44" fmla="*/ 183 w 249"/>
                  <a:gd name="T45" fmla="*/ 112 h 267"/>
                  <a:gd name="T46" fmla="*/ 192 w 249"/>
                  <a:gd name="T47" fmla="*/ 115 h 267"/>
                  <a:gd name="T48" fmla="*/ 200 w 249"/>
                  <a:gd name="T49" fmla="*/ 120 h 267"/>
                  <a:gd name="T50" fmla="*/ 207 w 249"/>
                  <a:gd name="T51" fmla="*/ 130 h 267"/>
                  <a:gd name="T52" fmla="*/ 212 w 249"/>
                  <a:gd name="T53" fmla="*/ 149 h 267"/>
                  <a:gd name="T54" fmla="*/ 213 w 249"/>
                  <a:gd name="T55" fmla="*/ 170 h 267"/>
                  <a:gd name="T56" fmla="*/ 210 w 249"/>
                  <a:gd name="T57" fmla="*/ 207 h 267"/>
                  <a:gd name="T58" fmla="*/ 213 w 249"/>
                  <a:gd name="T59" fmla="*/ 239 h 267"/>
                  <a:gd name="T60" fmla="*/ 237 w 249"/>
                  <a:gd name="T61" fmla="*/ 262 h 267"/>
                  <a:gd name="T62" fmla="*/ 244 w 249"/>
                  <a:gd name="T63" fmla="*/ 246 h 267"/>
                  <a:gd name="T64" fmla="*/ 246 w 249"/>
                  <a:gd name="T65" fmla="*/ 206 h 267"/>
                  <a:gd name="T66" fmla="*/ 248 w 249"/>
                  <a:gd name="T67" fmla="*/ 171 h 267"/>
                  <a:gd name="T68" fmla="*/ 248 w 249"/>
                  <a:gd name="T69" fmla="*/ 141 h 267"/>
                  <a:gd name="T70" fmla="*/ 245 w 249"/>
                  <a:gd name="T71" fmla="*/ 119 h 267"/>
                  <a:gd name="T72" fmla="*/ 241 w 249"/>
                  <a:gd name="T73" fmla="*/ 106 h 267"/>
                  <a:gd name="T74" fmla="*/ 234 w 249"/>
                  <a:gd name="T75" fmla="*/ 92 h 267"/>
                  <a:gd name="T76" fmla="*/ 225 w 249"/>
                  <a:gd name="T77" fmla="*/ 81 h 267"/>
                  <a:gd name="T78" fmla="*/ 207 w 249"/>
                  <a:gd name="T79" fmla="*/ 65 h 267"/>
                  <a:gd name="T80" fmla="*/ 186 w 249"/>
                  <a:gd name="T81" fmla="*/ 52 h 267"/>
                  <a:gd name="T82" fmla="*/ 154 w 249"/>
                  <a:gd name="T83" fmla="*/ 46 h 267"/>
                  <a:gd name="T84" fmla="*/ 145 w 249"/>
                  <a:gd name="T85" fmla="*/ 39 h 267"/>
                  <a:gd name="T86" fmla="*/ 149 w 249"/>
                  <a:gd name="T87" fmla="*/ 22 h 267"/>
                  <a:gd name="T88" fmla="*/ 149 w 249"/>
                  <a:gd name="T89" fmla="*/ 15 h 267"/>
                  <a:gd name="T90" fmla="*/ 148 w 249"/>
                  <a:gd name="T91" fmla="*/ 11 h 267"/>
                  <a:gd name="T92" fmla="*/ 136 w 249"/>
                  <a:gd name="T93" fmla="*/ 7 h 267"/>
                  <a:gd name="T94" fmla="*/ 124 w 249"/>
                  <a:gd name="T95" fmla="*/ 15 h 267"/>
                  <a:gd name="T96" fmla="*/ 120 w 249"/>
                  <a:gd name="T97" fmla="*/ 34 h 267"/>
                  <a:gd name="T98" fmla="*/ 116 w 249"/>
                  <a:gd name="T99" fmla="*/ 43 h 267"/>
                  <a:gd name="T100" fmla="*/ 114 w 249"/>
                  <a:gd name="T101" fmla="*/ 39 h 267"/>
                  <a:gd name="T102" fmla="*/ 117 w 249"/>
                  <a:gd name="T103" fmla="*/ 19 h 267"/>
                  <a:gd name="T104" fmla="*/ 116 w 249"/>
                  <a:gd name="T105" fmla="*/ 9 h 267"/>
                  <a:gd name="T106" fmla="*/ 113 w 249"/>
                  <a:gd name="T107" fmla="*/ 5 h 267"/>
                  <a:gd name="T108" fmla="*/ 102 w 249"/>
                  <a:gd name="T109" fmla="*/ 2 h 267"/>
                  <a:gd name="T110" fmla="*/ 91 w 249"/>
                  <a:gd name="T111" fmla="*/ 14 h 267"/>
                  <a:gd name="T112" fmla="*/ 88 w 249"/>
                  <a:gd name="T113" fmla="*/ 36 h 267"/>
                  <a:gd name="T114" fmla="*/ 84 w 249"/>
                  <a:gd name="T115" fmla="*/ 47 h 267"/>
                  <a:gd name="T116" fmla="*/ 77 w 249"/>
                  <a:gd name="T117" fmla="*/ 41 h 267"/>
                  <a:gd name="T118" fmla="*/ 63 w 249"/>
                  <a:gd name="T119" fmla="*/ 16 h 267"/>
                  <a:gd name="T120" fmla="*/ 55 w 249"/>
                  <a:gd name="T121" fmla="*/ 5 h 267"/>
                  <a:gd name="T122" fmla="*/ 48 w 249"/>
                  <a:gd name="T123" fmla="*/ 3 h 267"/>
                  <a:gd name="T124" fmla="*/ 31 w 249"/>
                  <a:gd name="T125" fmla="*/ 10 h 26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49"/>
                  <a:gd name="T190" fmla="*/ 0 h 267"/>
                  <a:gd name="T191" fmla="*/ 249 w 249"/>
                  <a:gd name="T192" fmla="*/ 267 h 26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49" h="267">
                    <a:moveTo>
                      <a:pt x="16" y="18"/>
                    </a:moveTo>
                    <a:lnTo>
                      <a:pt x="19" y="24"/>
                    </a:lnTo>
                    <a:lnTo>
                      <a:pt x="27" y="38"/>
                    </a:lnTo>
                    <a:lnTo>
                      <a:pt x="31" y="46"/>
                    </a:lnTo>
                    <a:lnTo>
                      <a:pt x="34" y="55"/>
                    </a:lnTo>
                    <a:lnTo>
                      <a:pt x="36" y="63"/>
                    </a:lnTo>
                    <a:lnTo>
                      <a:pt x="37" y="69"/>
                    </a:lnTo>
                    <a:lnTo>
                      <a:pt x="37" y="75"/>
                    </a:lnTo>
                    <a:lnTo>
                      <a:pt x="35" y="83"/>
                    </a:lnTo>
                    <a:lnTo>
                      <a:pt x="32" y="93"/>
                    </a:lnTo>
                    <a:lnTo>
                      <a:pt x="29" y="104"/>
                    </a:lnTo>
                    <a:lnTo>
                      <a:pt x="22" y="123"/>
                    </a:lnTo>
                    <a:lnTo>
                      <a:pt x="18" y="136"/>
                    </a:lnTo>
                    <a:lnTo>
                      <a:pt x="13" y="146"/>
                    </a:lnTo>
                    <a:lnTo>
                      <a:pt x="8" y="161"/>
                    </a:lnTo>
                    <a:lnTo>
                      <a:pt x="3" y="177"/>
                    </a:lnTo>
                    <a:lnTo>
                      <a:pt x="0" y="190"/>
                    </a:lnTo>
                    <a:lnTo>
                      <a:pt x="0" y="198"/>
                    </a:lnTo>
                    <a:lnTo>
                      <a:pt x="1" y="208"/>
                    </a:lnTo>
                    <a:lnTo>
                      <a:pt x="4" y="221"/>
                    </a:lnTo>
                    <a:lnTo>
                      <a:pt x="8" y="232"/>
                    </a:lnTo>
                    <a:lnTo>
                      <a:pt x="12" y="243"/>
                    </a:lnTo>
                    <a:lnTo>
                      <a:pt x="19" y="252"/>
                    </a:lnTo>
                    <a:lnTo>
                      <a:pt x="22" y="257"/>
                    </a:lnTo>
                    <a:lnTo>
                      <a:pt x="26" y="260"/>
                    </a:lnTo>
                    <a:lnTo>
                      <a:pt x="30" y="262"/>
                    </a:lnTo>
                    <a:lnTo>
                      <a:pt x="34" y="263"/>
                    </a:lnTo>
                    <a:lnTo>
                      <a:pt x="41" y="254"/>
                    </a:lnTo>
                    <a:lnTo>
                      <a:pt x="48" y="245"/>
                    </a:lnTo>
                    <a:lnTo>
                      <a:pt x="55" y="236"/>
                    </a:lnTo>
                    <a:lnTo>
                      <a:pt x="60" y="225"/>
                    </a:lnTo>
                    <a:lnTo>
                      <a:pt x="70" y="202"/>
                    </a:lnTo>
                    <a:lnTo>
                      <a:pt x="79" y="180"/>
                    </a:lnTo>
                    <a:lnTo>
                      <a:pt x="83" y="169"/>
                    </a:lnTo>
                    <a:lnTo>
                      <a:pt x="88" y="158"/>
                    </a:lnTo>
                    <a:lnTo>
                      <a:pt x="93" y="149"/>
                    </a:lnTo>
                    <a:lnTo>
                      <a:pt x="100" y="140"/>
                    </a:lnTo>
                    <a:lnTo>
                      <a:pt x="106" y="131"/>
                    </a:lnTo>
                    <a:lnTo>
                      <a:pt x="113" y="125"/>
                    </a:lnTo>
                    <a:lnTo>
                      <a:pt x="121" y="120"/>
                    </a:lnTo>
                    <a:lnTo>
                      <a:pt x="131" y="116"/>
                    </a:lnTo>
                    <a:lnTo>
                      <a:pt x="149" y="112"/>
                    </a:lnTo>
                    <a:lnTo>
                      <a:pt x="164" y="111"/>
                    </a:lnTo>
                    <a:lnTo>
                      <a:pt x="171" y="111"/>
                    </a:lnTo>
                    <a:lnTo>
                      <a:pt x="178" y="111"/>
                    </a:lnTo>
                    <a:lnTo>
                      <a:pt x="183" y="112"/>
                    </a:lnTo>
                    <a:lnTo>
                      <a:pt x="188" y="113"/>
                    </a:lnTo>
                    <a:lnTo>
                      <a:pt x="192" y="115"/>
                    </a:lnTo>
                    <a:lnTo>
                      <a:pt x="196" y="118"/>
                    </a:lnTo>
                    <a:lnTo>
                      <a:pt x="200" y="120"/>
                    </a:lnTo>
                    <a:lnTo>
                      <a:pt x="203" y="123"/>
                    </a:lnTo>
                    <a:lnTo>
                      <a:pt x="207" y="130"/>
                    </a:lnTo>
                    <a:lnTo>
                      <a:pt x="210" y="140"/>
                    </a:lnTo>
                    <a:lnTo>
                      <a:pt x="212" y="149"/>
                    </a:lnTo>
                    <a:lnTo>
                      <a:pt x="213" y="159"/>
                    </a:lnTo>
                    <a:lnTo>
                      <a:pt x="213" y="170"/>
                    </a:lnTo>
                    <a:lnTo>
                      <a:pt x="213" y="183"/>
                    </a:lnTo>
                    <a:lnTo>
                      <a:pt x="210" y="207"/>
                    </a:lnTo>
                    <a:lnTo>
                      <a:pt x="207" y="232"/>
                    </a:lnTo>
                    <a:lnTo>
                      <a:pt x="213" y="239"/>
                    </a:lnTo>
                    <a:lnTo>
                      <a:pt x="225" y="250"/>
                    </a:lnTo>
                    <a:lnTo>
                      <a:pt x="237" y="262"/>
                    </a:lnTo>
                    <a:lnTo>
                      <a:pt x="243" y="267"/>
                    </a:lnTo>
                    <a:lnTo>
                      <a:pt x="244" y="246"/>
                    </a:lnTo>
                    <a:lnTo>
                      <a:pt x="245" y="227"/>
                    </a:lnTo>
                    <a:lnTo>
                      <a:pt x="246" y="206"/>
                    </a:lnTo>
                    <a:lnTo>
                      <a:pt x="247" y="186"/>
                    </a:lnTo>
                    <a:lnTo>
                      <a:pt x="248" y="171"/>
                    </a:lnTo>
                    <a:lnTo>
                      <a:pt x="249" y="156"/>
                    </a:lnTo>
                    <a:lnTo>
                      <a:pt x="248" y="141"/>
                    </a:lnTo>
                    <a:lnTo>
                      <a:pt x="247" y="126"/>
                    </a:lnTo>
                    <a:lnTo>
                      <a:pt x="245" y="119"/>
                    </a:lnTo>
                    <a:lnTo>
                      <a:pt x="243" y="112"/>
                    </a:lnTo>
                    <a:lnTo>
                      <a:pt x="241" y="106"/>
                    </a:lnTo>
                    <a:lnTo>
                      <a:pt x="238" y="100"/>
                    </a:lnTo>
                    <a:lnTo>
                      <a:pt x="234" y="92"/>
                    </a:lnTo>
                    <a:lnTo>
                      <a:pt x="230" y="86"/>
                    </a:lnTo>
                    <a:lnTo>
                      <a:pt x="225" y="81"/>
                    </a:lnTo>
                    <a:lnTo>
                      <a:pt x="219" y="75"/>
                    </a:lnTo>
                    <a:lnTo>
                      <a:pt x="207" y="65"/>
                    </a:lnTo>
                    <a:lnTo>
                      <a:pt x="196" y="58"/>
                    </a:lnTo>
                    <a:lnTo>
                      <a:pt x="186" y="52"/>
                    </a:lnTo>
                    <a:lnTo>
                      <a:pt x="175" y="49"/>
                    </a:lnTo>
                    <a:lnTo>
                      <a:pt x="154" y="46"/>
                    </a:lnTo>
                    <a:lnTo>
                      <a:pt x="145" y="45"/>
                    </a:lnTo>
                    <a:lnTo>
                      <a:pt x="145" y="39"/>
                    </a:lnTo>
                    <a:lnTo>
                      <a:pt x="148" y="28"/>
                    </a:lnTo>
                    <a:lnTo>
                      <a:pt x="149" y="22"/>
                    </a:lnTo>
                    <a:lnTo>
                      <a:pt x="150" y="17"/>
                    </a:lnTo>
                    <a:lnTo>
                      <a:pt x="149" y="15"/>
                    </a:lnTo>
                    <a:lnTo>
                      <a:pt x="149" y="12"/>
                    </a:lnTo>
                    <a:lnTo>
                      <a:pt x="148" y="11"/>
                    </a:lnTo>
                    <a:lnTo>
                      <a:pt x="146" y="10"/>
                    </a:lnTo>
                    <a:lnTo>
                      <a:pt x="136" y="7"/>
                    </a:lnTo>
                    <a:lnTo>
                      <a:pt x="125" y="4"/>
                    </a:lnTo>
                    <a:lnTo>
                      <a:pt x="124" y="15"/>
                    </a:lnTo>
                    <a:lnTo>
                      <a:pt x="121" y="28"/>
                    </a:lnTo>
                    <a:lnTo>
                      <a:pt x="120" y="34"/>
                    </a:lnTo>
                    <a:lnTo>
                      <a:pt x="118" y="39"/>
                    </a:lnTo>
                    <a:lnTo>
                      <a:pt x="116" y="43"/>
                    </a:lnTo>
                    <a:lnTo>
                      <a:pt x="114" y="45"/>
                    </a:lnTo>
                    <a:lnTo>
                      <a:pt x="114" y="39"/>
                    </a:lnTo>
                    <a:lnTo>
                      <a:pt x="116" y="26"/>
                    </a:lnTo>
                    <a:lnTo>
                      <a:pt x="117" y="19"/>
                    </a:lnTo>
                    <a:lnTo>
                      <a:pt x="116" y="12"/>
                    </a:lnTo>
                    <a:lnTo>
                      <a:pt x="116" y="9"/>
                    </a:lnTo>
                    <a:lnTo>
                      <a:pt x="115" y="7"/>
                    </a:lnTo>
                    <a:lnTo>
                      <a:pt x="113" y="5"/>
                    </a:lnTo>
                    <a:lnTo>
                      <a:pt x="111" y="4"/>
                    </a:lnTo>
                    <a:lnTo>
                      <a:pt x="102" y="2"/>
                    </a:lnTo>
                    <a:lnTo>
                      <a:pt x="92" y="0"/>
                    </a:lnTo>
                    <a:lnTo>
                      <a:pt x="91" y="14"/>
                    </a:lnTo>
                    <a:lnTo>
                      <a:pt x="89" y="29"/>
                    </a:lnTo>
                    <a:lnTo>
                      <a:pt x="88" y="36"/>
                    </a:lnTo>
                    <a:lnTo>
                      <a:pt x="86" y="42"/>
                    </a:lnTo>
                    <a:lnTo>
                      <a:pt x="84" y="47"/>
                    </a:lnTo>
                    <a:lnTo>
                      <a:pt x="82" y="49"/>
                    </a:lnTo>
                    <a:lnTo>
                      <a:pt x="77" y="41"/>
                    </a:lnTo>
                    <a:lnTo>
                      <a:pt x="68" y="24"/>
                    </a:lnTo>
                    <a:lnTo>
                      <a:pt x="63" y="16"/>
                    </a:lnTo>
                    <a:lnTo>
                      <a:pt x="58" y="8"/>
                    </a:lnTo>
                    <a:lnTo>
                      <a:pt x="55" y="5"/>
                    </a:lnTo>
                    <a:lnTo>
                      <a:pt x="51" y="3"/>
                    </a:lnTo>
                    <a:lnTo>
                      <a:pt x="48" y="3"/>
                    </a:lnTo>
                    <a:lnTo>
                      <a:pt x="46" y="3"/>
                    </a:lnTo>
                    <a:lnTo>
                      <a:pt x="31" y="10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rgbClr val="DC815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5" name="Freeform 17"/>
              <p:cNvSpPr>
                <a:spLocks/>
              </p:cNvSpPr>
              <p:nvPr/>
            </p:nvSpPr>
            <p:spPr bwMode="auto">
              <a:xfrm>
                <a:off x="2958" y="1224"/>
                <a:ext cx="242" cy="264"/>
              </a:xfrm>
              <a:custGeom>
                <a:avLst/>
                <a:gdLst>
                  <a:gd name="T0" fmla="*/ 23 w 241"/>
                  <a:gd name="T1" fmla="*/ 38 h 264"/>
                  <a:gd name="T2" fmla="*/ 33 w 241"/>
                  <a:gd name="T3" fmla="*/ 64 h 264"/>
                  <a:gd name="T4" fmla="*/ 27 w 241"/>
                  <a:gd name="T5" fmla="*/ 103 h 264"/>
                  <a:gd name="T6" fmla="*/ 15 w 241"/>
                  <a:gd name="T7" fmla="*/ 142 h 264"/>
                  <a:gd name="T8" fmla="*/ 1 w 241"/>
                  <a:gd name="T9" fmla="*/ 186 h 264"/>
                  <a:gd name="T10" fmla="*/ 2 w 241"/>
                  <a:gd name="T11" fmla="*/ 211 h 264"/>
                  <a:gd name="T12" fmla="*/ 15 w 241"/>
                  <a:gd name="T13" fmla="*/ 240 h 264"/>
                  <a:gd name="T14" fmla="*/ 24 w 241"/>
                  <a:gd name="T15" fmla="*/ 247 h 264"/>
                  <a:gd name="T16" fmla="*/ 40 w 241"/>
                  <a:gd name="T17" fmla="*/ 232 h 264"/>
                  <a:gd name="T18" fmla="*/ 59 w 241"/>
                  <a:gd name="T19" fmla="*/ 191 h 264"/>
                  <a:gd name="T20" fmla="*/ 76 w 241"/>
                  <a:gd name="T21" fmla="*/ 150 h 264"/>
                  <a:gd name="T22" fmla="*/ 95 w 241"/>
                  <a:gd name="T23" fmla="*/ 124 h 264"/>
                  <a:gd name="T24" fmla="*/ 156 w 241"/>
                  <a:gd name="T25" fmla="*/ 110 h 264"/>
                  <a:gd name="T26" fmla="*/ 200 w 241"/>
                  <a:gd name="T27" fmla="*/ 105 h 264"/>
                  <a:gd name="T28" fmla="*/ 219 w 241"/>
                  <a:gd name="T29" fmla="*/ 109 h 264"/>
                  <a:gd name="T30" fmla="*/ 231 w 241"/>
                  <a:gd name="T31" fmla="*/ 117 h 264"/>
                  <a:gd name="T32" fmla="*/ 244 w 241"/>
                  <a:gd name="T33" fmla="*/ 138 h 264"/>
                  <a:gd name="T34" fmla="*/ 246 w 241"/>
                  <a:gd name="T35" fmla="*/ 171 h 264"/>
                  <a:gd name="T36" fmla="*/ 238 w 241"/>
                  <a:gd name="T37" fmla="*/ 234 h 264"/>
                  <a:gd name="T38" fmla="*/ 263 w 241"/>
                  <a:gd name="T39" fmla="*/ 260 h 264"/>
                  <a:gd name="T40" fmla="*/ 270 w 241"/>
                  <a:gd name="T41" fmla="*/ 225 h 264"/>
                  <a:gd name="T42" fmla="*/ 274 w 241"/>
                  <a:gd name="T43" fmla="*/ 171 h 264"/>
                  <a:gd name="T44" fmla="*/ 273 w 241"/>
                  <a:gd name="T45" fmla="*/ 127 h 264"/>
                  <a:gd name="T46" fmla="*/ 268 w 241"/>
                  <a:gd name="T47" fmla="*/ 107 h 264"/>
                  <a:gd name="T48" fmla="*/ 257 w 241"/>
                  <a:gd name="T49" fmla="*/ 88 h 264"/>
                  <a:gd name="T50" fmla="*/ 235 w 241"/>
                  <a:gd name="T51" fmla="*/ 68 h 264"/>
                  <a:gd name="T52" fmla="*/ 204 w 241"/>
                  <a:gd name="T53" fmla="*/ 51 h 264"/>
                  <a:gd name="T54" fmla="*/ 174 w 241"/>
                  <a:gd name="T55" fmla="*/ 48 h 264"/>
                  <a:gd name="T56" fmla="*/ 176 w 241"/>
                  <a:gd name="T57" fmla="*/ 29 h 264"/>
                  <a:gd name="T58" fmla="*/ 177 w 241"/>
                  <a:gd name="T59" fmla="*/ 15 h 264"/>
                  <a:gd name="T60" fmla="*/ 173 w 241"/>
                  <a:gd name="T61" fmla="*/ 10 h 264"/>
                  <a:gd name="T62" fmla="*/ 118 w 241"/>
                  <a:gd name="T63" fmla="*/ 17 h 264"/>
                  <a:gd name="T64" fmla="*/ 112 w 241"/>
                  <a:gd name="T65" fmla="*/ 42 h 264"/>
                  <a:gd name="T66" fmla="*/ 107 w 241"/>
                  <a:gd name="T67" fmla="*/ 42 h 264"/>
                  <a:gd name="T68" fmla="*/ 111 w 241"/>
                  <a:gd name="T69" fmla="*/ 12 h 264"/>
                  <a:gd name="T70" fmla="*/ 106 w 241"/>
                  <a:gd name="T71" fmla="*/ 5 h 264"/>
                  <a:gd name="T72" fmla="*/ 87 w 241"/>
                  <a:gd name="T73" fmla="*/ 0 h 264"/>
                  <a:gd name="T74" fmla="*/ 83 w 241"/>
                  <a:gd name="T75" fmla="*/ 39 h 264"/>
                  <a:gd name="T76" fmla="*/ 77 w 241"/>
                  <a:gd name="T77" fmla="*/ 51 h 264"/>
                  <a:gd name="T78" fmla="*/ 67 w 241"/>
                  <a:gd name="T79" fmla="*/ 35 h 264"/>
                  <a:gd name="T80" fmla="*/ 52 w 241"/>
                  <a:gd name="T81" fmla="*/ 8 h 264"/>
                  <a:gd name="T82" fmla="*/ 41 w 241"/>
                  <a:gd name="T83" fmla="*/ 3 h 264"/>
                  <a:gd name="T84" fmla="*/ 12 w 241"/>
                  <a:gd name="T85" fmla="*/ 17 h 26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41"/>
                  <a:gd name="T130" fmla="*/ 0 h 264"/>
                  <a:gd name="T131" fmla="*/ 241 w 241"/>
                  <a:gd name="T132" fmla="*/ 264 h 26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41" h="264">
                    <a:moveTo>
                      <a:pt x="12" y="17"/>
                    </a:moveTo>
                    <a:lnTo>
                      <a:pt x="15" y="24"/>
                    </a:lnTo>
                    <a:lnTo>
                      <a:pt x="23" y="38"/>
                    </a:lnTo>
                    <a:lnTo>
                      <a:pt x="27" y="47"/>
                    </a:lnTo>
                    <a:lnTo>
                      <a:pt x="30" y="57"/>
                    </a:lnTo>
                    <a:lnTo>
                      <a:pt x="33" y="64"/>
                    </a:lnTo>
                    <a:lnTo>
                      <a:pt x="34" y="70"/>
                    </a:lnTo>
                    <a:lnTo>
                      <a:pt x="32" y="84"/>
                    </a:lnTo>
                    <a:lnTo>
                      <a:pt x="27" y="103"/>
                    </a:lnTo>
                    <a:lnTo>
                      <a:pt x="22" y="120"/>
                    </a:lnTo>
                    <a:lnTo>
                      <a:pt x="19" y="131"/>
                    </a:lnTo>
                    <a:lnTo>
                      <a:pt x="15" y="142"/>
                    </a:lnTo>
                    <a:lnTo>
                      <a:pt x="10" y="156"/>
                    </a:lnTo>
                    <a:lnTo>
                      <a:pt x="4" y="171"/>
                    </a:lnTo>
                    <a:lnTo>
                      <a:pt x="1" y="186"/>
                    </a:lnTo>
                    <a:lnTo>
                      <a:pt x="0" y="192"/>
                    </a:lnTo>
                    <a:lnTo>
                      <a:pt x="1" y="201"/>
                    </a:lnTo>
                    <a:lnTo>
                      <a:pt x="2" y="211"/>
                    </a:lnTo>
                    <a:lnTo>
                      <a:pt x="5" y="222"/>
                    </a:lnTo>
                    <a:lnTo>
                      <a:pt x="10" y="232"/>
                    </a:lnTo>
                    <a:lnTo>
                      <a:pt x="15" y="240"/>
                    </a:lnTo>
                    <a:lnTo>
                      <a:pt x="17" y="243"/>
                    </a:lnTo>
                    <a:lnTo>
                      <a:pt x="20" y="246"/>
                    </a:lnTo>
                    <a:lnTo>
                      <a:pt x="24" y="247"/>
                    </a:lnTo>
                    <a:lnTo>
                      <a:pt x="28" y="248"/>
                    </a:lnTo>
                    <a:lnTo>
                      <a:pt x="34" y="240"/>
                    </a:lnTo>
                    <a:lnTo>
                      <a:pt x="40" y="232"/>
                    </a:lnTo>
                    <a:lnTo>
                      <a:pt x="45" y="223"/>
                    </a:lnTo>
                    <a:lnTo>
                      <a:pt x="51" y="212"/>
                    </a:lnTo>
                    <a:lnTo>
                      <a:pt x="59" y="191"/>
                    </a:lnTo>
                    <a:lnTo>
                      <a:pt x="67" y="169"/>
                    </a:lnTo>
                    <a:lnTo>
                      <a:pt x="71" y="159"/>
                    </a:lnTo>
                    <a:lnTo>
                      <a:pt x="76" y="150"/>
                    </a:lnTo>
                    <a:lnTo>
                      <a:pt x="81" y="141"/>
                    </a:lnTo>
                    <a:lnTo>
                      <a:pt x="87" y="132"/>
                    </a:lnTo>
                    <a:lnTo>
                      <a:pt x="95" y="124"/>
                    </a:lnTo>
                    <a:lnTo>
                      <a:pt x="103" y="118"/>
                    </a:lnTo>
                    <a:lnTo>
                      <a:pt x="112" y="113"/>
                    </a:lnTo>
                    <a:lnTo>
                      <a:pt x="122" y="110"/>
                    </a:lnTo>
                    <a:lnTo>
                      <a:pt x="143" y="106"/>
                    </a:lnTo>
                    <a:lnTo>
                      <a:pt x="159" y="105"/>
                    </a:lnTo>
                    <a:lnTo>
                      <a:pt x="166" y="105"/>
                    </a:lnTo>
                    <a:lnTo>
                      <a:pt x="174" y="106"/>
                    </a:lnTo>
                    <a:lnTo>
                      <a:pt x="180" y="107"/>
                    </a:lnTo>
                    <a:lnTo>
                      <a:pt x="185" y="109"/>
                    </a:lnTo>
                    <a:lnTo>
                      <a:pt x="190" y="111"/>
                    </a:lnTo>
                    <a:lnTo>
                      <a:pt x="194" y="114"/>
                    </a:lnTo>
                    <a:lnTo>
                      <a:pt x="197" y="117"/>
                    </a:lnTo>
                    <a:lnTo>
                      <a:pt x="200" y="120"/>
                    </a:lnTo>
                    <a:lnTo>
                      <a:pt x="205" y="128"/>
                    </a:lnTo>
                    <a:lnTo>
                      <a:pt x="210" y="138"/>
                    </a:lnTo>
                    <a:lnTo>
                      <a:pt x="212" y="148"/>
                    </a:lnTo>
                    <a:lnTo>
                      <a:pt x="212" y="159"/>
                    </a:lnTo>
                    <a:lnTo>
                      <a:pt x="212" y="171"/>
                    </a:lnTo>
                    <a:lnTo>
                      <a:pt x="211" y="184"/>
                    </a:lnTo>
                    <a:lnTo>
                      <a:pt x="207" y="208"/>
                    </a:lnTo>
                    <a:lnTo>
                      <a:pt x="204" y="234"/>
                    </a:lnTo>
                    <a:lnTo>
                      <a:pt x="209" y="240"/>
                    </a:lnTo>
                    <a:lnTo>
                      <a:pt x="219" y="250"/>
                    </a:lnTo>
                    <a:lnTo>
                      <a:pt x="229" y="260"/>
                    </a:lnTo>
                    <a:lnTo>
                      <a:pt x="234" y="264"/>
                    </a:lnTo>
                    <a:lnTo>
                      <a:pt x="235" y="244"/>
                    </a:lnTo>
                    <a:lnTo>
                      <a:pt x="236" y="225"/>
                    </a:lnTo>
                    <a:lnTo>
                      <a:pt x="237" y="205"/>
                    </a:lnTo>
                    <a:lnTo>
                      <a:pt x="238" y="186"/>
                    </a:lnTo>
                    <a:lnTo>
                      <a:pt x="240" y="171"/>
                    </a:lnTo>
                    <a:lnTo>
                      <a:pt x="241" y="156"/>
                    </a:lnTo>
                    <a:lnTo>
                      <a:pt x="241" y="142"/>
                    </a:lnTo>
                    <a:lnTo>
                      <a:pt x="239" y="127"/>
                    </a:lnTo>
                    <a:lnTo>
                      <a:pt x="238" y="120"/>
                    </a:lnTo>
                    <a:lnTo>
                      <a:pt x="236" y="114"/>
                    </a:lnTo>
                    <a:lnTo>
                      <a:pt x="234" y="107"/>
                    </a:lnTo>
                    <a:lnTo>
                      <a:pt x="231" y="101"/>
                    </a:lnTo>
                    <a:lnTo>
                      <a:pt x="227" y="95"/>
                    </a:lnTo>
                    <a:lnTo>
                      <a:pt x="223" y="88"/>
                    </a:lnTo>
                    <a:lnTo>
                      <a:pt x="218" y="83"/>
                    </a:lnTo>
                    <a:lnTo>
                      <a:pt x="213" y="77"/>
                    </a:lnTo>
                    <a:lnTo>
                      <a:pt x="201" y="68"/>
                    </a:lnTo>
                    <a:lnTo>
                      <a:pt x="191" y="61"/>
                    </a:lnTo>
                    <a:lnTo>
                      <a:pt x="181" y="56"/>
                    </a:lnTo>
                    <a:lnTo>
                      <a:pt x="170" y="51"/>
                    </a:lnTo>
                    <a:lnTo>
                      <a:pt x="158" y="49"/>
                    </a:lnTo>
                    <a:lnTo>
                      <a:pt x="148" y="48"/>
                    </a:lnTo>
                    <a:lnTo>
                      <a:pt x="140" y="48"/>
                    </a:lnTo>
                    <a:lnTo>
                      <a:pt x="137" y="48"/>
                    </a:lnTo>
                    <a:lnTo>
                      <a:pt x="138" y="41"/>
                    </a:lnTo>
                    <a:lnTo>
                      <a:pt x="142" y="29"/>
                    </a:lnTo>
                    <a:lnTo>
                      <a:pt x="143" y="23"/>
                    </a:lnTo>
                    <a:lnTo>
                      <a:pt x="144" y="18"/>
                    </a:lnTo>
                    <a:lnTo>
                      <a:pt x="143" y="15"/>
                    </a:lnTo>
                    <a:lnTo>
                      <a:pt x="142" y="12"/>
                    </a:lnTo>
                    <a:lnTo>
                      <a:pt x="141" y="11"/>
                    </a:lnTo>
                    <a:lnTo>
                      <a:pt x="139" y="10"/>
                    </a:lnTo>
                    <a:lnTo>
                      <a:pt x="130" y="7"/>
                    </a:lnTo>
                    <a:lnTo>
                      <a:pt x="119" y="4"/>
                    </a:lnTo>
                    <a:lnTo>
                      <a:pt x="118" y="17"/>
                    </a:lnTo>
                    <a:lnTo>
                      <a:pt x="116" y="30"/>
                    </a:lnTo>
                    <a:lnTo>
                      <a:pt x="114" y="37"/>
                    </a:lnTo>
                    <a:lnTo>
                      <a:pt x="112" y="42"/>
                    </a:lnTo>
                    <a:lnTo>
                      <a:pt x="110" y="46"/>
                    </a:lnTo>
                    <a:lnTo>
                      <a:pt x="107" y="48"/>
                    </a:lnTo>
                    <a:lnTo>
                      <a:pt x="107" y="42"/>
                    </a:lnTo>
                    <a:lnTo>
                      <a:pt x="110" y="28"/>
                    </a:lnTo>
                    <a:lnTo>
                      <a:pt x="111" y="20"/>
                    </a:lnTo>
                    <a:lnTo>
                      <a:pt x="111" y="12"/>
                    </a:lnTo>
                    <a:lnTo>
                      <a:pt x="110" y="9"/>
                    </a:lnTo>
                    <a:lnTo>
                      <a:pt x="108" y="7"/>
                    </a:lnTo>
                    <a:lnTo>
                      <a:pt x="106" y="5"/>
                    </a:lnTo>
                    <a:lnTo>
                      <a:pt x="104" y="4"/>
                    </a:lnTo>
                    <a:lnTo>
                      <a:pt x="96" y="2"/>
                    </a:lnTo>
                    <a:lnTo>
                      <a:pt x="87" y="0"/>
                    </a:lnTo>
                    <a:lnTo>
                      <a:pt x="86" y="16"/>
                    </a:lnTo>
                    <a:lnTo>
                      <a:pt x="84" y="32"/>
                    </a:lnTo>
                    <a:lnTo>
                      <a:pt x="83" y="39"/>
                    </a:lnTo>
                    <a:lnTo>
                      <a:pt x="81" y="45"/>
                    </a:lnTo>
                    <a:lnTo>
                      <a:pt x="79" y="49"/>
                    </a:lnTo>
                    <a:lnTo>
                      <a:pt x="77" y="51"/>
                    </a:lnTo>
                    <a:lnTo>
                      <a:pt x="74" y="49"/>
                    </a:lnTo>
                    <a:lnTo>
                      <a:pt x="71" y="43"/>
                    </a:lnTo>
                    <a:lnTo>
                      <a:pt x="67" y="35"/>
                    </a:lnTo>
                    <a:lnTo>
                      <a:pt x="63" y="25"/>
                    </a:lnTo>
                    <a:lnTo>
                      <a:pt x="57" y="16"/>
                    </a:lnTo>
                    <a:lnTo>
                      <a:pt x="52" y="8"/>
                    </a:lnTo>
                    <a:lnTo>
                      <a:pt x="47" y="5"/>
                    </a:lnTo>
                    <a:lnTo>
                      <a:pt x="44" y="4"/>
                    </a:lnTo>
                    <a:lnTo>
                      <a:pt x="41" y="3"/>
                    </a:lnTo>
                    <a:lnTo>
                      <a:pt x="38" y="4"/>
                    </a:lnTo>
                    <a:lnTo>
                      <a:pt x="25" y="10"/>
                    </a:lnTo>
                    <a:lnTo>
                      <a:pt x="12" y="17"/>
                    </a:lnTo>
                    <a:close/>
                  </a:path>
                </a:pathLst>
              </a:custGeom>
              <a:solidFill>
                <a:srgbClr val="E38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6" name="Freeform 18"/>
              <p:cNvSpPr>
                <a:spLocks/>
              </p:cNvSpPr>
              <p:nvPr/>
            </p:nvSpPr>
            <p:spPr bwMode="auto">
              <a:xfrm>
                <a:off x="2965" y="1224"/>
                <a:ext cx="231" cy="262"/>
              </a:xfrm>
              <a:custGeom>
                <a:avLst/>
                <a:gdLst>
                  <a:gd name="T0" fmla="*/ 18 w 232"/>
                  <a:gd name="T1" fmla="*/ 38 h 262"/>
                  <a:gd name="T2" fmla="*/ 29 w 232"/>
                  <a:gd name="T3" fmla="*/ 66 h 262"/>
                  <a:gd name="T4" fmla="*/ 25 w 232"/>
                  <a:gd name="T5" fmla="*/ 102 h 262"/>
                  <a:gd name="T6" fmla="*/ 16 w 232"/>
                  <a:gd name="T7" fmla="*/ 137 h 262"/>
                  <a:gd name="T8" fmla="*/ 3 w 232"/>
                  <a:gd name="T9" fmla="*/ 187 h 262"/>
                  <a:gd name="T10" fmla="*/ 0 w 232"/>
                  <a:gd name="T11" fmla="*/ 212 h 262"/>
                  <a:gd name="T12" fmla="*/ 9 w 232"/>
                  <a:gd name="T13" fmla="*/ 230 h 262"/>
                  <a:gd name="T14" fmla="*/ 17 w 232"/>
                  <a:gd name="T15" fmla="*/ 234 h 262"/>
                  <a:gd name="T16" fmla="*/ 28 w 232"/>
                  <a:gd name="T17" fmla="*/ 227 h 262"/>
                  <a:gd name="T18" fmla="*/ 39 w 232"/>
                  <a:gd name="T19" fmla="*/ 206 h 262"/>
                  <a:gd name="T20" fmla="*/ 52 w 232"/>
                  <a:gd name="T21" fmla="*/ 170 h 262"/>
                  <a:gd name="T22" fmla="*/ 68 w 232"/>
                  <a:gd name="T23" fmla="*/ 138 h 262"/>
                  <a:gd name="T24" fmla="*/ 83 w 232"/>
                  <a:gd name="T25" fmla="*/ 117 h 262"/>
                  <a:gd name="T26" fmla="*/ 103 w 232"/>
                  <a:gd name="T27" fmla="*/ 106 h 262"/>
                  <a:gd name="T28" fmla="*/ 116 w 232"/>
                  <a:gd name="T29" fmla="*/ 100 h 262"/>
                  <a:gd name="T30" fmla="*/ 128 w 232"/>
                  <a:gd name="T31" fmla="*/ 99 h 262"/>
                  <a:gd name="T32" fmla="*/ 147 w 232"/>
                  <a:gd name="T33" fmla="*/ 104 h 262"/>
                  <a:gd name="T34" fmla="*/ 161 w 232"/>
                  <a:gd name="T35" fmla="*/ 112 h 262"/>
                  <a:gd name="T36" fmla="*/ 170 w 232"/>
                  <a:gd name="T37" fmla="*/ 124 h 262"/>
                  <a:gd name="T38" fmla="*/ 175 w 232"/>
                  <a:gd name="T39" fmla="*/ 146 h 262"/>
                  <a:gd name="T40" fmla="*/ 174 w 232"/>
                  <a:gd name="T41" fmla="*/ 183 h 262"/>
                  <a:gd name="T42" fmla="*/ 166 w 232"/>
                  <a:gd name="T43" fmla="*/ 237 h 262"/>
                  <a:gd name="T44" fmla="*/ 178 w 232"/>
                  <a:gd name="T45" fmla="*/ 249 h 262"/>
                  <a:gd name="T46" fmla="*/ 191 w 232"/>
                  <a:gd name="T47" fmla="*/ 243 h 262"/>
                  <a:gd name="T48" fmla="*/ 195 w 232"/>
                  <a:gd name="T49" fmla="*/ 187 h 262"/>
                  <a:gd name="T50" fmla="*/ 198 w 232"/>
                  <a:gd name="T51" fmla="*/ 143 h 262"/>
                  <a:gd name="T52" fmla="*/ 194 w 232"/>
                  <a:gd name="T53" fmla="*/ 115 h 262"/>
                  <a:gd name="T54" fmla="*/ 186 w 232"/>
                  <a:gd name="T55" fmla="*/ 96 h 262"/>
                  <a:gd name="T56" fmla="*/ 171 w 232"/>
                  <a:gd name="T57" fmla="*/ 79 h 262"/>
                  <a:gd name="T58" fmla="*/ 146 w 232"/>
                  <a:gd name="T59" fmla="*/ 61 h 262"/>
                  <a:gd name="T60" fmla="*/ 130 w 232"/>
                  <a:gd name="T61" fmla="*/ 55 h 262"/>
                  <a:gd name="T62" fmla="*/ 116 w 232"/>
                  <a:gd name="T63" fmla="*/ 51 h 262"/>
                  <a:gd name="T64" fmla="*/ 116 w 232"/>
                  <a:gd name="T65" fmla="*/ 43 h 262"/>
                  <a:gd name="T66" fmla="*/ 116 w 232"/>
                  <a:gd name="T67" fmla="*/ 24 h 262"/>
                  <a:gd name="T68" fmla="*/ 116 w 232"/>
                  <a:gd name="T69" fmla="*/ 12 h 262"/>
                  <a:gd name="T70" fmla="*/ 116 w 232"/>
                  <a:gd name="T71" fmla="*/ 7 h 262"/>
                  <a:gd name="T72" fmla="*/ 109 w 232"/>
                  <a:gd name="T73" fmla="*/ 33 h 262"/>
                  <a:gd name="T74" fmla="*/ 103 w 232"/>
                  <a:gd name="T75" fmla="*/ 49 h 262"/>
                  <a:gd name="T76" fmla="*/ 103 w 232"/>
                  <a:gd name="T77" fmla="*/ 30 h 262"/>
                  <a:gd name="T78" fmla="*/ 103 w 232"/>
                  <a:gd name="T79" fmla="*/ 10 h 262"/>
                  <a:gd name="T80" fmla="*/ 95 w 232"/>
                  <a:gd name="T81" fmla="*/ 4 h 262"/>
                  <a:gd name="T82" fmla="*/ 80 w 232"/>
                  <a:gd name="T83" fmla="*/ 18 h 262"/>
                  <a:gd name="T84" fmla="*/ 75 w 232"/>
                  <a:gd name="T85" fmla="*/ 47 h 262"/>
                  <a:gd name="T86" fmla="*/ 69 w 232"/>
                  <a:gd name="T87" fmla="*/ 53 h 262"/>
                  <a:gd name="T88" fmla="*/ 64 w 232"/>
                  <a:gd name="T89" fmla="*/ 45 h 262"/>
                  <a:gd name="T90" fmla="*/ 50 w 232"/>
                  <a:gd name="T91" fmla="*/ 17 h 262"/>
                  <a:gd name="T92" fmla="*/ 36 w 232"/>
                  <a:gd name="T93" fmla="*/ 4 h 262"/>
                  <a:gd name="T94" fmla="*/ 18 w 232"/>
                  <a:gd name="T95" fmla="*/ 10 h 26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32"/>
                  <a:gd name="T145" fmla="*/ 0 h 262"/>
                  <a:gd name="T146" fmla="*/ 232 w 232"/>
                  <a:gd name="T147" fmla="*/ 262 h 26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32" h="262">
                    <a:moveTo>
                      <a:pt x="7" y="16"/>
                    </a:moveTo>
                    <a:lnTo>
                      <a:pt x="10" y="23"/>
                    </a:lnTo>
                    <a:lnTo>
                      <a:pt x="18" y="38"/>
                    </a:lnTo>
                    <a:lnTo>
                      <a:pt x="22" y="48"/>
                    </a:lnTo>
                    <a:lnTo>
                      <a:pt x="26" y="58"/>
                    </a:lnTo>
                    <a:lnTo>
                      <a:pt x="29" y="66"/>
                    </a:lnTo>
                    <a:lnTo>
                      <a:pt x="29" y="72"/>
                    </a:lnTo>
                    <a:lnTo>
                      <a:pt x="28" y="85"/>
                    </a:lnTo>
                    <a:lnTo>
                      <a:pt x="25" y="102"/>
                    </a:lnTo>
                    <a:lnTo>
                      <a:pt x="22" y="117"/>
                    </a:lnTo>
                    <a:lnTo>
                      <a:pt x="19" y="127"/>
                    </a:lnTo>
                    <a:lnTo>
                      <a:pt x="16" y="137"/>
                    </a:lnTo>
                    <a:lnTo>
                      <a:pt x="11" y="151"/>
                    </a:lnTo>
                    <a:lnTo>
                      <a:pt x="7" y="168"/>
                    </a:lnTo>
                    <a:lnTo>
                      <a:pt x="3" y="187"/>
                    </a:lnTo>
                    <a:lnTo>
                      <a:pt x="0" y="196"/>
                    </a:lnTo>
                    <a:lnTo>
                      <a:pt x="0" y="204"/>
                    </a:lnTo>
                    <a:lnTo>
                      <a:pt x="0" y="212"/>
                    </a:lnTo>
                    <a:lnTo>
                      <a:pt x="2" y="220"/>
                    </a:lnTo>
                    <a:lnTo>
                      <a:pt x="5" y="226"/>
                    </a:lnTo>
                    <a:lnTo>
                      <a:pt x="9" y="230"/>
                    </a:lnTo>
                    <a:lnTo>
                      <a:pt x="11" y="232"/>
                    </a:lnTo>
                    <a:lnTo>
                      <a:pt x="14" y="233"/>
                    </a:lnTo>
                    <a:lnTo>
                      <a:pt x="17" y="234"/>
                    </a:lnTo>
                    <a:lnTo>
                      <a:pt x="21" y="234"/>
                    </a:lnTo>
                    <a:lnTo>
                      <a:pt x="25" y="231"/>
                    </a:lnTo>
                    <a:lnTo>
                      <a:pt x="28" y="227"/>
                    </a:lnTo>
                    <a:lnTo>
                      <a:pt x="31" y="222"/>
                    </a:lnTo>
                    <a:lnTo>
                      <a:pt x="34" y="217"/>
                    </a:lnTo>
                    <a:lnTo>
                      <a:pt x="39" y="206"/>
                    </a:lnTo>
                    <a:lnTo>
                      <a:pt x="45" y="194"/>
                    </a:lnTo>
                    <a:lnTo>
                      <a:pt x="48" y="182"/>
                    </a:lnTo>
                    <a:lnTo>
                      <a:pt x="52" y="170"/>
                    </a:lnTo>
                    <a:lnTo>
                      <a:pt x="57" y="159"/>
                    </a:lnTo>
                    <a:lnTo>
                      <a:pt x="62" y="149"/>
                    </a:lnTo>
                    <a:lnTo>
                      <a:pt x="68" y="138"/>
                    </a:lnTo>
                    <a:lnTo>
                      <a:pt x="73" y="129"/>
                    </a:lnTo>
                    <a:lnTo>
                      <a:pt x="78" y="122"/>
                    </a:lnTo>
                    <a:lnTo>
                      <a:pt x="83" y="117"/>
                    </a:lnTo>
                    <a:lnTo>
                      <a:pt x="89" y="112"/>
                    </a:lnTo>
                    <a:lnTo>
                      <a:pt x="95" y="109"/>
                    </a:lnTo>
                    <a:lnTo>
                      <a:pt x="103" y="106"/>
                    </a:lnTo>
                    <a:lnTo>
                      <a:pt x="113" y="104"/>
                    </a:lnTo>
                    <a:lnTo>
                      <a:pt x="125" y="102"/>
                    </a:lnTo>
                    <a:lnTo>
                      <a:pt x="135" y="100"/>
                    </a:lnTo>
                    <a:lnTo>
                      <a:pt x="145" y="99"/>
                    </a:lnTo>
                    <a:lnTo>
                      <a:pt x="153" y="99"/>
                    </a:lnTo>
                    <a:lnTo>
                      <a:pt x="162" y="99"/>
                    </a:lnTo>
                    <a:lnTo>
                      <a:pt x="169" y="100"/>
                    </a:lnTo>
                    <a:lnTo>
                      <a:pt x="176" y="102"/>
                    </a:lnTo>
                    <a:lnTo>
                      <a:pt x="181" y="104"/>
                    </a:lnTo>
                    <a:lnTo>
                      <a:pt x="186" y="106"/>
                    </a:lnTo>
                    <a:lnTo>
                      <a:pt x="191" y="109"/>
                    </a:lnTo>
                    <a:lnTo>
                      <a:pt x="195" y="112"/>
                    </a:lnTo>
                    <a:lnTo>
                      <a:pt x="198" y="116"/>
                    </a:lnTo>
                    <a:lnTo>
                      <a:pt x="202" y="120"/>
                    </a:lnTo>
                    <a:lnTo>
                      <a:pt x="204" y="124"/>
                    </a:lnTo>
                    <a:lnTo>
                      <a:pt x="206" y="129"/>
                    </a:lnTo>
                    <a:lnTo>
                      <a:pt x="207" y="134"/>
                    </a:lnTo>
                    <a:lnTo>
                      <a:pt x="209" y="146"/>
                    </a:lnTo>
                    <a:lnTo>
                      <a:pt x="210" y="158"/>
                    </a:lnTo>
                    <a:lnTo>
                      <a:pt x="209" y="170"/>
                    </a:lnTo>
                    <a:lnTo>
                      <a:pt x="208" y="183"/>
                    </a:lnTo>
                    <a:lnTo>
                      <a:pt x="204" y="209"/>
                    </a:lnTo>
                    <a:lnTo>
                      <a:pt x="199" y="235"/>
                    </a:lnTo>
                    <a:lnTo>
                      <a:pt x="200" y="237"/>
                    </a:lnTo>
                    <a:lnTo>
                      <a:pt x="203" y="241"/>
                    </a:lnTo>
                    <a:lnTo>
                      <a:pt x="207" y="245"/>
                    </a:lnTo>
                    <a:lnTo>
                      <a:pt x="212" y="249"/>
                    </a:lnTo>
                    <a:lnTo>
                      <a:pt x="220" y="258"/>
                    </a:lnTo>
                    <a:lnTo>
                      <a:pt x="224" y="262"/>
                    </a:lnTo>
                    <a:lnTo>
                      <a:pt x="225" y="243"/>
                    </a:lnTo>
                    <a:lnTo>
                      <a:pt x="227" y="224"/>
                    </a:lnTo>
                    <a:lnTo>
                      <a:pt x="228" y="205"/>
                    </a:lnTo>
                    <a:lnTo>
                      <a:pt x="229" y="187"/>
                    </a:lnTo>
                    <a:lnTo>
                      <a:pt x="231" y="171"/>
                    </a:lnTo>
                    <a:lnTo>
                      <a:pt x="232" y="157"/>
                    </a:lnTo>
                    <a:lnTo>
                      <a:pt x="232" y="143"/>
                    </a:lnTo>
                    <a:lnTo>
                      <a:pt x="231" y="128"/>
                    </a:lnTo>
                    <a:lnTo>
                      <a:pt x="230" y="122"/>
                    </a:lnTo>
                    <a:lnTo>
                      <a:pt x="228" y="115"/>
                    </a:lnTo>
                    <a:lnTo>
                      <a:pt x="226" y="109"/>
                    </a:lnTo>
                    <a:lnTo>
                      <a:pt x="223" y="102"/>
                    </a:lnTo>
                    <a:lnTo>
                      <a:pt x="220" y="96"/>
                    </a:lnTo>
                    <a:lnTo>
                      <a:pt x="216" y="90"/>
                    </a:lnTo>
                    <a:lnTo>
                      <a:pt x="211" y="84"/>
                    </a:lnTo>
                    <a:lnTo>
                      <a:pt x="205" y="79"/>
                    </a:lnTo>
                    <a:lnTo>
                      <a:pt x="194" y="71"/>
                    </a:lnTo>
                    <a:lnTo>
                      <a:pt x="185" y="64"/>
                    </a:lnTo>
                    <a:lnTo>
                      <a:pt x="180" y="61"/>
                    </a:lnTo>
                    <a:lnTo>
                      <a:pt x="175" y="59"/>
                    </a:lnTo>
                    <a:lnTo>
                      <a:pt x="170" y="57"/>
                    </a:lnTo>
                    <a:lnTo>
                      <a:pt x="164" y="55"/>
                    </a:lnTo>
                    <a:lnTo>
                      <a:pt x="152" y="53"/>
                    </a:lnTo>
                    <a:lnTo>
                      <a:pt x="141" y="52"/>
                    </a:lnTo>
                    <a:lnTo>
                      <a:pt x="132" y="51"/>
                    </a:lnTo>
                    <a:lnTo>
                      <a:pt x="129" y="51"/>
                    </a:lnTo>
                    <a:lnTo>
                      <a:pt x="129" y="48"/>
                    </a:lnTo>
                    <a:lnTo>
                      <a:pt x="130" y="43"/>
                    </a:lnTo>
                    <a:lnTo>
                      <a:pt x="132" y="37"/>
                    </a:lnTo>
                    <a:lnTo>
                      <a:pt x="135" y="31"/>
                    </a:lnTo>
                    <a:lnTo>
                      <a:pt x="136" y="24"/>
                    </a:lnTo>
                    <a:lnTo>
                      <a:pt x="137" y="18"/>
                    </a:lnTo>
                    <a:lnTo>
                      <a:pt x="136" y="16"/>
                    </a:lnTo>
                    <a:lnTo>
                      <a:pt x="135" y="12"/>
                    </a:lnTo>
                    <a:lnTo>
                      <a:pt x="133" y="11"/>
                    </a:lnTo>
                    <a:lnTo>
                      <a:pt x="131" y="9"/>
                    </a:lnTo>
                    <a:lnTo>
                      <a:pt x="122" y="7"/>
                    </a:lnTo>
                    <a:lnTo>
                      <a:pt x="113" y="4"/>
                    </a:lnTo>
                    <a:lnTo>
                      <a:pt x="112" y="19"/>
                    </a:lnTo>
                    <a:lnTo>
                      <a:pt x="109" y="33"/>
                    </a:lnTo>
                    <a:lnTo>
                      <a:pt x="108" y="39"/>
                    </a:lnTo>
                    <a:lnTo>
                      <a:pt x="106" y="45"/>
                    </a:lnTo>
                    <a:lnTo>
                      <a:pt x="103" y="49"/>
                    </a:lnTo>
                    <a:lnTo>
                      <a:pt x="100" y="51"/>
                    </a:lnTo>
                    <a:lnTo>
                      <a:pt x="100" y="45"/>
                    </a:lnTo>
                    <a:lnTo>
                      <a:pt x="103" y="30"/>
                    </a:lnTo>
                    <a:lnTo>
                      <a:pt x="105" y="22"/>
                    </a:lnTo>
                    <a:lnTo>
                      <a:pt x="104" y="14"/>
                    </a:lnTo>
                    <a:lnTo>
                      <a:pt x="103" y="10"/>
                    </a:lnTo>
                    <a:lnTo>
                      <a:pt x="101" y="7"/>
                    </a:lnTo>
                    <a:lnTo>
                      <a:pt x="99" y="5"/>
                    </a:lnTo>
                    <a:lnTo>
                      <a:pt x="95" y="4"/>
                    </a:lnTo>
                    <a:lnTo>
                      <a:pt x="89" y="2"/>
                    </a:lnTo>
                    <a:lnTo>
                      <a:pt x="82" y="0"/>
                    </a:lnTo>
                    <a:lnTo>
                      <a:pt x="80" y="18"/>
                    </a:lnTo>
                    <a:lnTo>
                      <a:pt x="78" y="34"/>
                    </a:lnTo>
                    <a:lnTo>
                      <a:pt x="77" y="41"/>
                    </a:lnTo>
                    <a:lnTo>
                      <a:pt x="75" y="47"/>
                    </a:lnTo>
                    <a:lnTo>
                      <a:pt x="73" y="51"/>
                    </a:lnTo>
                    <a:lnTo>
                      <a:pt x="70" y="53"/>
                    </a:lnTo>
                    <a:lnTo>
                      <a:pt x="69" y="53"/>
                    </a:lnTo>
                    <a:lnTo>
                      <a:pt x="68" y="51"/>
                    </a:lnTo>
                    <a:lnTo>
                      <a:pt x="66" y="49"/>
                    </a:lnTo>
                    <a:lnTo>
                      <a:pt x="64" y="45"/>
                    </a:lnTo>
                    <a:lnTo>
                      <a:pt x="60" y="37"/>
                    </a:lnTo>
                    <a:lnTo>
                      <a:pt x="56" y="27"/>
                    </a:lnTo>
                    <a:lnTo>
                      <a:pt x="50" y="17"/>
                    </a:lnTo>
                    <a:lnTo>
                      <a:pt x="44" y="9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32" y="4"/>
                    </a:lnTo>
                    <a:lnTo>
                      <a:pt x="28" y="5"/>
                    </a:lnTo>
                    <a:lnTo>
                      <a:pt x="18" y="1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E999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7" name="Freeform 19"/>
              <p:cNvSpPr>
                <a:spLocks/>
              </p:cNvSpPr>
              <p:nvPr/>
            </p:nvSpPr>
            <p:spPr bwMode="auto">
              <a:xfrm>
                <a:off x="2970" y="1225"/>
                <a:ext cx="226" cy="259"/>
              </a:xfrm>
              <a:custGeom>
                <a:avLst/>
                <a:gdLst>
                  <a:gd name="T0" fmla="*/ 15 w 226"/>
                  <a:gd name="T1" fmla="*/ 38 h 259"/>
                  <a:gd name="T2" fmla="*/ 26 w 226"/>
                  <a:gd name="T3" fmla="*/ 66 h 259"/>
                  <a:gd name="T4" fmla="*/ 25 w 226"/>
                  <a:gd name="T5" fmla="*/ 100 h 259"/>
                  <a:gd name="T6" fmla="*/ 14 w 226"/>
                  <a:gd name="T7" fmla="*/ 143 h 259"/>
                  <a:gd name="T8" fmla="*/ 0 w 226"/>
                  <a:gd name="T9" fmla="*/ 193 h 259"/>
                  <a:gd name="T10" fmla="*/ 2 w 226"/>
                  <a:gd name="T11" fmla="*/ 211 h 259"/>
                  <a:gd name="T12" fmla="*/ 10 w 226"/>
                  <a:gd name="T13" fmla="*/ 219 h 259"/>
                  <a:gd name="T14" fmla="*/ 19 w 226"/>
                  <a:gd name="T15" fmla="*/ 218 h 259"/>
                  <a:gd name="T16" fmla="*/ 26 w 226"/>
                  <a:gd name="T17" fmla="*/ 206 h 259"/>
                  <a:gd name="T18" fmla="*/ 42 w 226"/>
                  <a:gd name="T19" fmla="*/ 163 h 259"/>
                  <a:gd name="T20" fmla="*/ 63 w 226"/>
                  <a:gd name="T21" fmla="*/ 122 h 259"/>
                  <a:gd name="T22" fmla="*/ 80 w 226"/>
                  <a:gd name="T23" fmla="*/ 105 h 259"/>
                  <a:gd name="T24" fmla="*/ 106 w 226"/>
                  <a:gd name="T25" fmla="*/ 96 h 259"/>
                  <a:gd name="T26" fmla="*/ 140 w 226"/>
                  <a:gd name="T27" fmla="*/ 91 h 259"/>
                  <a:gd name="T28" fmla="*/ 167 w 226"/>
                  <a:gd name="T29" fmla="*/ 92 h 259"/>
                  <a:gd name="T30" fmla="*/ 185 w 226"/>
                  <a:gd name="T31" fmla="*/ 100 h 259"/>
                  <a:gd name="T32" fmla="*/ 198 w 226"/>
                  <a:gd name="T33" fmla="*/ 111 h 259"/>
                  <a:gd name="T34" fmla="*/ 206 w 226"/>
                  <a:gd name="T35" fmla="*/ 125 h 259"/>
                  <a:gd name="T36" fmla="*/ 209 w 226"/>
                  <a:gd name="T37" fmla="*/ 155 h 259"/>
                  <a:gd name="T38" fmla="*/ 202 w 226"/>
                  <a:gd name="T39" fmla="*/ 209 h 259"/>
                  <a:gd name="T40" fmla="*/ 200 w 226"/>
                  <a:gd name="T41" fmla="*/ 240 h 259"/>
                  <a:gd name="T42" fmla="*/ 213 w 226"/>
                  <a:gd name="T43" fmla="*/ 256 h 259"/>
                  <a:gd name="T44" fmla="*/ 219 w 226"/>
                  <a:gd name="T45" fmla="*/ 222 h 259"/>
                  <a:gd name="T46" fmla="*/ 224 w 226"/>
                  <a:gd name="T47" fmla="*/ 170 h 259"/>
                  <a:gd name="T48" fmla="*/ 225 w 226"/>
                  <a:gd name="T49" fmla="*/ 128 h 259"/>
                  <a:gd name="T50" fmla="*/ 220 w 226"/>
                  <a:gd name="T51" fmla="*/ 109 h 259"/>
                  <a:gd name="T52" fmla="*/ 210 w 226"/>
                  <a:gd name="T53" fmla="*/ 90 h 259"/>
                  <a:gd name="T54" fmla="*/ 190 w 226"/>
                  <a:gd name="T55" fmla="*/ 72 h 259"/>
                  <a:gd name="T56" fmla="*/ 171 w 226"/>
                  <a:gd name="T57" fmla="*/ 60 h 259"/>
                  <a:gd name="T58" fmla="*/ 147 w 226"/>
                  <a:gd name="T59" fmla="*/ 55 h 259"/>
                  <a:gd name="T60" fmla="*/ 123 w 226"/>
                  <a:gd name="T61" fmla="*/ 54 h 259"/>
                  <a:gd name="T62" fmla="*/ 126 w 226"/>
                  <a:gd name="T63" fmla="*/ 38 h 259"/>
                  <a:gd name="T64" fmla="*/ 132 w 226"/>
                  <a:gd name="T65" fmla="*/ 18 h 259"/>
                  <a:gd name="T66" fmla="*/ 128 w 226"/>
                  <a:gd name="T67" fmla="*/ 9 h 259"/>
                  <a:gd name="T68" fmla="*/ 109 w 226"/>
                  <a:gd name="T69" fmla="*/ 3 h 259"/>
                  <a:gd name="T70" fmla="*/ 103 w 226"/>
                  <a:gd name="T71" fmla="*/ 41 h 259"/>
                  <a:gd name="T72" fmla="*/ 94 w 226"/>
                  <a:gd name="T73" fmla="*/ 54 h 259"/>
                  <a:gd name="T74" fmla="*/ 93 w 226"/>
                  <a:gd name="T75" fmla="*/ 50 h 259"/>
                  <a:gd name="T76" fmla="*/ 99 w 226"/>
                  <a:gd name="T77" fmla="*/ 31 h 259"/>
                  <a:gd name="T78" fmla="*/ 98 w 226"/>
                  <a:gd name="T79" fmla="*/ 9 h 259"/>
                  <a:gd name="T80" fmla="*/ 89 w 226"/>
                  <a:gd name="T81" fmla="*/ 2 h 259"/>
                  <a:gd name="T82" fmla="*/ 77 w 226"/>
                  <a:gd name="T83" fmla="*/ 19 h 259"/>
                  <a:gd name="T84" fmla="*/ 71 w 226"/>
                  <a:gd name="T85" fmla="*/ 49 h 259"/>
                  <a:gd name="T86" fmla="*/ 64 w 226"/>
                  <a:gd name="T87" fmla="*/ 55 h 259"/>
                  <a:gd name="T88" fmla="*/ 59 w 226"/>
                  <a:gd name="T89" fmla="*/ 46 h 259"/>
                  <a:gd name="T90" fmla="*/ 49 w 226"/>
                  <a:gd name="T91" fmla="*/ 22 h 259"/>
                  <a:gd name="T92" fmla="*/ 39 w 226"/>
                  <a:gd name="T93" fmla="*/ 8 h 259"/>
                  <a:gd name="T94" fmla="*/ 26 w 226"/>
                  <a:gd name="T95" fmla="*/ 4 h 259"/>
                  <a:gd name="T96" fmla="*/ 4 w 226"/>
                  <a:gd name="T97" fmla="*/ 14 h 25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26"/>
                  <a:gd name="T148" fmla="*/ 0 h 259"/>
                  <a:gd name="T149" fmla="*/ 226 w 226"/>
                  <a:gd name="T150" fmla="*/ 259 h 25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26" h="259">
                    <a:moveTo>
                      <a:pt x="4" y="14"/>
                    </a:moveTo>
                    <a:lnTo>
                      <a:pt x="7" y="21"/>
                    </a:lnTo>
                    <a:lnTo>
                      <a:pt x="15" y="38"/>
                    </a:lnTo>
                    <a:lnTo>
                      <a:pt x="20" y="48"/>
                    </a:lnTo>
                    <a:lnTo>
                      <a:pt x="23" y="58"/>
                    </a:lnTo>
                    <a:lnTo>
                      <a:pt x="26" y="66"/>
                    </a:lnTo>
                    <a:lnTo>
                      <a:pt x="27" y="73"/>
                    </a:lnTo>
                    <a:lnTo>
                      <a:pt x="27" y="85"/>
                    </a:lnTo>
                    <a:lnTo>
                      <a:pt x="25" y="100"/>
                    </a:lnTo>
                    <a:lnTo>
                      <a:pt x="23" y="113"/>
                    </a:lnTo>
                    <a:lnTo>
                      <a:pt x="21" y="122"/>
                    </a:lnTo>
                    <a:lnTo>
                      <a:pt x="14" y="143"/>
                    </a:lnTo>
                    <a:lnTo>
                      <a:pt x="3" y="176"/>
                    </a:lnTo>
                    <a:lnTo>
                      <a:pt x="1" y="185"/>
                    </a:lnTo>
                    <a:lnTo>
                      <a:pt x="0" y="193"/>
                    </a:lnTo>
                    <a:lnTo>
                      <a:pt x="0" y="200"/>
                    </a:lnTo>
                    <a:lnTo>
                      <a:pt x="1" y="206"/>
                    </a:lnTo>
                    <a:lnTo>
                      <a:pt x="2" y="211"/>
                    </a:lnTo>
                    <a:lnTo>
                      <a:pt x="5" y="217"/>
                    </a:lnTo>
                    <a:lnTo>
                      <a:pt x="7" y="218"/>
                    </a:lnTo>
                    <a:lnTo>
                      <a:pt x="10" y="219"/>
                    </a:lnTo>
                    <a:lnTo>
                      <a:pt x="13" y="220"/>
                    </a:lnTo>
                    <a:lnTo>
                      <a:pt x="16" y="220"/>
                    </a:lnTo>
                    <a:lnTo>
                      <a:pt x="19" y="218"/>
                    </a:lnTo>
                    <a:lnTo>
                      <a:pt x="21" y="214"/>
                    </a:lnTo>
                    <a:lnTo>
                      <a:pt x="23" y="211"/>
                    </a:lnTo>
                    <a:lnTo>
                      <a:pt x="26" y="206"/>
                    </a:lnTo>
                    <a:lnTo>
                      <a:pt x="30" y="197"/>
                    </a:lnTo>
                    <a:lnTo>
                      <a:pt x="34" y="186"/>
                    </a:lnTo>
                    <a:lnTo>
                      <a:pt x="42" y="163"/>
                    </a:lnTo>
                    <a:lnTo>
                      <a:pt x="49" y="145"/>
                    </a:lnTo>
                    <a:lnTo>
                      <a:pt x="57" y="131"/>
                    </a:lnTo>
                    <a:lnTo>
                      <a:pt x="63" y="122"/>
                    </a:lnTo>
                    <a:lnTo>
                      <a:pt x="68" y="114"/>
                    </a:lnTo>
                    <a:lnTo>
                      <a:pt x="73" y="109"/>
                    </a:lnTo>
                    <a:lnTo>
                      <a:pt x="80" y="105"/>
                    </a:lnTo>
                    <a:lnTo>
                      <a:pt x="87" y="102"/>
                    </a:lnTo>
                    <a:lnTo>
                      <a:pt x="95" y="99"/>
                    </a:lnTo>
                    <a:lnTo>
                      <a:pt x="106" y="96"/>
                    </a:lnTo>
                    <a:lnTo>
                      <a:pt x="119" y="94"/>
                    </a:lnTo>
                    <a:lnTo>
                      <a:pt x="130" y="92"/>
                    </a:lnTo>
                    <a:lnTo>
                      <a:pt x="140" y="91"/>
                    </a:lnTo>
                    <a:lnTo>
                      <a:pt x="150" y="91"/>
                    </a:lnTo>
                    <a:lnTo>
                      <a:pt x="159" y="91"/>
                    </a:lnTo>
                    <a:lnTo>
                      <a:pt x="167" y="92"/>
                    </a:lnTo>
                    <a:lnTo>
                      <a:pt x="173" y="95"/>
                    </a:lnTo>
                    <a:lnTo>
                      <a:pt x="180" y="97"/>
                    </a:lnTo>
                    <a:lnTo>
                      <a:pt x="185" y="100"/>
                    </a:lnTo>
                    <a:lnTo>
                      <a:pt x="190" y="103"/>
                    </a:lnTo>
                    <a:lnTo>
                      <a:pt x="194" y="107"/>
                    </a:lnTo>
                    <a:lnTo>
                      <a:pt x="198" y="111"/>
                    </a:lnTo>
                    <a:lnTo>
                      <a:pt x="201" y="115"/>
                    </a:lnTo>
                    <a:lnTo>
                      <a:pt x="204" y="120"/>
                    </a:lnTo>
                    <a:lnTo>
                      <a:pt x="206" y="125"/>
                    </a:lnTo>
                    <a:lnTo>
                      <a:pt x="207" y="130"/>
                    </a:lnTo>
                    <a:lnTo>
                      <a:pt x="209" y="143"/>
                    </a:lnTo>
                    <a:lnTo>
                      <a:pt x="209" y="155"/>
                    </a:lnTo>
                    <a:lnTo>
                      <a:pt x="208" y="168"/>
                    </a:lnTo>
                    <a:lnTo>
                      <a:pt x="207" y="182"/>
                    </a:lnTo>
                    <a:lnTo>
                      <a:pt x="202" y="209"/>
                    </a:lnTo>
                    <a:lnTo>
                      <a:pt x="197" y="235"/>
                    </a:lnTo>
                    <a:lnTo>
                      <a:pt x="198" y="237"/>
                    </a:lnTo>
                    <a:lnTo>
                      <a:pt x="200" y="240"/>
                    </a:lnTo>
                    <a:lnTo>
                      <a:pt x="203" y="244"/>
                    </a:lnTo>
                    <a:lnTo>
                      <a:pt x="207" y="248"/>
                    </a:lnTo>
                    <a:lnTo>
                      <a:pt x="213" y="256"/>
                    </a:lnTo>
                    <a:lnTo>
                      <a:pt x="216" y="259"/>
                    </a:lnTo>
                    <a:lnTo>
                      <a:pt x="218" y="240"/>
                    </a:lnTo>
                    <a:lnTo>
                      <a:pt x="219" y="222"/>
                    </a:lnTo>
                    <a:lnTo>
                      <a:pt x="221" y="204"/>
                    </a:lnTo>
                    <a:lnTo>
                      <a:pt x="222" y="186"/>
                    </a:lnTo>
                    <a:lnTo>
                      <a:pt x="224" y="170"/>
                    </a:lnTo>
                    <a:lnTo>
                      <a:pt x="225" y="156"/>
                    </a:lnTo>
                    <a:lnTo>
                      <a:pt x="226" y="143"/>
                    </a:lnTo>
                    <a:lnTo>
                      <a:pt x="225" y="128"/>
                    </a:lnTo>
                    <a:lnTo>
                      <a:pt x="224" y="122"/>
                    </a:lnTo>
                    <a:lnTo>
                      <a:pt x="222" y="115"/>
                    </a:lnTo>
                    <a:lnTo>
                      <a:pt x="220" y="109"/>
                    </a:lnTo>
                    <a:lnTo>
                      <a:pt x="217" y="103"/>
                    </a:lnTo>
                    <a:lnTo>
                      <a:pt x="214" y="97"/>
                    </a:lnTo>
                    <a:lnTo>
                      <a:pt x="210" y="90"/>
                    </a:lnTo>
                    <a:lnTo>
                      <a:pt x="205" y="85"/>
                    </a:lnTo>
                    <a:lnTo>
                      <a:pt x="199" y="80"/>
                    </a:lnTo>
                    <a:lnTo>
                      <a:pt x="190" y="72"/>
                    </a:lnTo>
                    <a:lnTo>
                      <a:pt x="180" y="66"/>
                    </a:lnTo>
                    <a:lnTo>
                      <a:pt x="176" y="63"/>
                    </a:lnTo>
                    <a:lnTo>
                      <a:pt x="171" y="60"/>
                    </a:lnTo>
                    <a:lnTo>
                      <a:pt x="165" y="58"/>
                    </a:lnTo>
                    <a:lnTo>
                      <a:pt x="160" y="57"/>
                    </a:lnTo>
                    <a:lnTo>
                      <a:pt x="147" y="55"/>
                    </a:lnTo>
                    <a:lnTo>
                      <a:pt x="135" y="55"/>
                    </a:lnTo>
                    <a:lnTo>
                      <a:pt x="126" y="54"/>
                    </a:lnTo>
                    <a:lnTo>
                      <a:pt x="123" y="54"/>
                    </a:lnTo>
                    <a:lnTo>
                      <a:pt x="122" y="50"/>
                    </a:lnTo>
                    <a:lnTo>
                      <a:pt x="124" y="44"/>
                    </a:lnTo>
                    <a:lnTo>
                      <a:pt x="126" y="38"/>
                    </a:lnTo>
                    <a:lnTo>
                      <a:pt x="129" y="31"/>
                    </a:lnTo>
                    <a:lnTo>
                      <a:pt x="131" y="24"/>
                    </a:lnTo>
                    <a:lnTo>
                      <a:pt x="132" y="18"/>
                    </a:lnTo>
                    <a:lnTo>
                      <a:pt x="131" y="15"/>
                    </a:lnTo>
                    <a:lnTo>
                      <a:pt x="130" y="11"/>
                    </a:lnTo>
                    <a:lnTo>
                      <a:pt x="128" y="9"/>
                    </a:lnTo>
                    <a:lnTo>
                      <a:pt x="125" y="8"/>
                    </a:lnTo>
                    <a:lnTo>
                      <a:pt x="117" y="6"/>
                    </a:lnTo>
                    <a:lnTo>
                      <a:pt x="109" y="3"/>
                    </a:lnTo>
                    <a:lnTo>
                      <a:pt x="107" y="20"/>
                    </a:lnTo>
                    <a:lnTo>
                      <a:pt x="105" y="35"/>
                    </a:lnTo>
                    <a:lnTo>
                      <a:pt x="103" y="41"/>
                    </a:lnTo>
                    <a:lnTo>
                      <a:pt x="101" y="47"/>
                    </a:lnTo>
                    <a:lnTo>
                      <a:pt x="98" y="51"/>
                    </a:lnTo>
                    <a:lnTo>
                      <a:pt x="94" y="54"/>
                    </a:lnTo>
                    <a:lnTo>
                      <a:pt x="93" y="54"/>
                    </a:lnTo>
                    <a:lnTo>
                      <a:pt x="93" y="52"/>
                    </a:lnTo>
                    <a:lnTo>
                      <a:pt x="93" y="50"/>
                    </a:lnTo>
                    <a:lnTo>
                      <a:pt x="94" y="47"/>
                    </a:lnTo>
                    <a:lnTo>
                      <a:pt x="96" y="40"/>
                    </a:lnTo>
                    <a:lnTo>
                      <a:pt x="99" y="31"/>
                    </a:lnTo>
                    <a:lnTo>
                      <a:pt x="100" y="22"/>
                    </a:lnTo>
                    <a:lnTo>
                      <a:pt x="99" y="14"/>
                    </a:lnTo>
                    <a:lnTo>
                      <a:pt x="98" y="9"/>
                    </a:lnTo>
                    <a:lnTo>
                      <a:pt x="96" y="6"/>
                    </a:lnTo>
                    <a:lnTo>
                      <a:pt x="93" y="4"/>
                    </a:lnTo>
                    <a:lnTo>
                      <a:pt x="89" y="2"/>
                    </a:lnTo>
                    <a:lnTo>
                      <a:pt x="83" y="1"/>
                    </a:lnTo>
                    <a:lnTo>
                      <a:pt x="78" y="0"/>
                    </a:lnTo>
                    <a:lnTo>
                      <a:pt x="77" y="19"/>
                    </a:lnTo>
                    <a:lnTo>
                      <a:pt x="75" y="36"/>
                    </a:lnTo>
                    <a:lnTo>
                      <a:pt x="73" y="43"/>
                    </a:lnTo>
                    <a:lnTo>
                      <a:pt x="71" y="49"/>
                    </a:lnTo>
                    <a:lnTo>
                      <a:pt x="69" y="54"/>
                    </a:lnTo>
                    <a:lnTo>
                      <a:pt x="66" y="56"/>
                    </a:lnTo>
                    <a:lnTo>
                      <a:pt x="64" y="55"/>
                    </a:lnTo>
                    <a:lnTo>
                      <a:pt x="63" y="54"/>
                    </a:lnTo>
                    <a:lnTo>
                      <a:pt x="61" y="50"/>
                    </a:lnTo>
                    <a:lnTo>
                      <a:pt x="59" y="46"/>
                    </a:lnTo>
                    <a:lnTo>
                      <a:pt x="56" y="37"/>
                    </a:lnTo>
                    <a:lnTo>
                      <a:pt x="51" y="27"/>
                    </a:lnTo>
                    <a:lnTo>
                      <a:pt x="49" y="22"/>
                    </a:lnTo>
                    <a:lnTo>
                      <a:pt x="46" y="17"/>
                    </a:lnTo>
                    <a:lnTo>
                      <a:pt x="43" y="13"/>
                    </a:lnTo>
                    <a:lnTo>
                      <a:pt x="39" y="8"/>
                    </a:lnTo>
                    <a:lnTo>
                      <a:pt x="35" y="6"/>
                    </a:lnTo>
                    <a:lnTo>
                      <a:pt x="30" y="4"/>
                    </a:lnTo>
                    <a:lnTo>
                      <a:pt x="26" y="4"/>
                    </a:lnTo>
                    <a:lnTo>
                      <a:pt x="21" y="6"/>
                    </a:lnTo>
                    <a:lnTo>
                      <a:pt x="12" y="9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F0A6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8" name="Freeform 20"/>
              <p:cNvSpPr>
                <a:spLocks/>
              </p:cNvSpPr>
              <p:nvPr/>
            </p:nvSpPr>
            <p:spPr bwMode="auto">
              <a:xfrm>
                <a:off x="2870" y="1321"/>
                <a:ext cx="93" cy="166"/>
              </a:xfrm>
              <a:custGeom>
                <a:avLst/>
                <a:gdLst>
                  <a:gd name="T0" fmla="*/ 29 w 93"/>
                  <a:gd name="T1" fmla="*/ 0 h 166"/>
                  <a:gd name="T2" fmla="*/ 23 w 93"/>
                  <a:gd name="T3" fmla="*/ 21 h 166"/>
                  <a:gd name="T4" fmla="*/ 18 w 93"/>
                  <a:gd name="T5" fmla="*/ 41 h 166"/>
                  <a:gd name="T6" fmla="*/ 12 w 93"/>
                  <a:gd name="T7" fmla="*/ 61 h 166"/>
                  <a:gd name="T8" fmla="*/ 9 w 93"/>
                  <a:gd name="T9" fmla="*/ 82 h 166"/>
                  <a:gd name="T10" fmla="*/ 5 w 93"/>
                  <a:gd name="T11" fmla="*/ 102 h 166"/>
                  <a:gd name="T12" fmla="*/ 3 w 93"/>
                  <a:gd name="T13" fmla="*/ 123 h 166"/>
                  <a:gd name="T14" fmla="*/ 1 w 93"/>
                  <a:gd name="T15" fmla="*/ 144 h 166"/>
                  <a:gd name="T16" fmla="*/ 0 w 93"/>
                  <a:gd name="T17" fmla="*/ 166 h 166"/>
                  <a:gd name="T18" fmla="*/ 5 w 93"/>
                  <a:gd name="T19" fmla="*/ 160 h 166"/>
                  <a:gd name="T20" fmla="*/ 20 w 93"/>
                  <a:gd name="T21" fmla="*/ 147 h 166"/>
                  <a:gd name="T22" fmla="*/ 28 w 93"/>
                  <a:gd name="T23" fmla="*/ 140 h 166"/>
                  <a:gd name="T24" fmla="*/ 36 w 93"/>
                  <a:gd name="T25" fmla="*/ 134 h 166"/>
                  <a:gd name="T26" fmla="*/ 43 w 93"/>
                  <a:gd name="T27" fmla="*/ 129 h 166"/>
                  <a:gd name="T28" fmla="*/ 49 w 93"/>
                  <a:gd name="T29" fmla="*/ 126 h 166"/>
                  <a:gd name="T30" fmla="*/ 51 w 93"/>
                  <a:gd name="T31" fmla="*/ 124 h 166"/>
                  <a:gd name="T32" fmla="*/ 53 w 93"/>
                  <a:gd name="T33" fmla="*/ 122 h 166"/>
                  <a:gd name="T34" fmla="*/ 55 w 93"/>
                  <a:gd name="T35" fmla="*/ 120 h 166"/>
                  <a:gd name="T36" fmla="*/ 58 w 93"/>
                  <a:gd name="T37" fmla="*/ 116 h 166"/>
                  <a:gd name="T38" fmla="*/ 60 w 93"/>
                  <a:gd name="T39" fmla="*/ 110 h 166"/>
                  <a:gd name="T40" fmla="*/ 61 w 93"/>
                  <a:gd name="T41" fmla="*/ 104 h 166"/>
                  <a:gd name="T42" fmla="*/ 62 w 93"/>
                  <a:gd name="T43" fmla="*/ 92 h 166"/>
                  <a:gd name="T44" fmla="*/ 62 w 93"/>
                  <a:gd name="T45" fmla="*/ 87 h 166"/>
                  <a:gd name="T46" fmla="*/ 93 w 93"/>
                  <a:gd name="T47" fmla="*/ 12 h 166"/>
                  <a:gd name="T48" fmla="*/ 90 w 93"/>
                  <a:gd name="T49" fmla="*/ 11 h 166"/>
                  <a:gd name="T50" fmla="*/ 81 w 93"/>
                  <a:gd name="T51" fmla="*/ 7 h 166"/>
                  <a:gd name="T52" fmla="*/ 75 w 93"/>
                  <a:gd name="T53" fmla="*/ 4 h 166"/>
                  <a:gd name="T54" fmla="*/ 69 w 93"/>
                  <a:gd name="T55" fmla="*/ 3 h 166"/>
                  <a:gd name="T56" fmla="*/ 63 w 93"/>
                  <a:gd name="T57" fmla="*/ 1 h 166"/>
                  <a:gd name="T58" fmla="*/ 58 w 93"/>
                  <a:gd name="T59" fmla="*/ 1 h 166"/>
                  <a:gd name="T60" fmla="*/ 37 w 93"/>
                  <a:gd name="T61" fmla="*/ 1 h 166"/>
                  <a:gd name="T62" fmla="*/ 29 w 93"/>
                  <a:gd name="T63" fmla="*/ 0 h 1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3"/>
                  <a:gd name="T97" fmla="*/ 0 h 166"/>
                  <a:gd name="T98" fmla="*/ 93 w 93"/>
                  <a:gd name="T99" fmla="*/ 166 h 16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3" h="166">
                    <a:moveTo>
                      <a:pt x="29" y="0"/>
                    </a:moveTo>
                    <a:lnTo>
                      <a:pt x="23" y="21"/>
                    </a:lnTo>
                    <a:lnTo>
                      <a:pt x="18" y="41"/>
                    </a:lnTo>
                    <a:lnTo>
                      <a:pt x="12" y="61"/>
                    </a:lnTo>
                    <a:lnTo>
                      <a:pt x="9" y="82"/>
                    </a:lnTo>
                    <a:lnTo>
                      <a:pt x="5" y="102"/>
                    </a:lnTo>
                    <a:lnTo>
                      <a:pt x="3" y="123"/>
                    </a:lnTo>
                    <a:lnTo>
                      <a:pt x="1" y="144"/>
                    </a:lnTo>
                    <a:lnTo>
                      <a:pt x="0" y="166"/>
                    </a:lnTo>
                    <a:lnTo>
                      <a:pt x="5" y="160"/>
                    </a:lnTo>
                    <a:lnTo>
                      <a:pt x="20" y="147"/>
                    </a:lnTo>
                    <a:lnTo>
                      <a:pt x="28" y="140"/>
                    </a:lnTo>
                    <a:lnTo>
                      <a:pt x="36" y="134"/>
                    </a:lnTo>
                    <a:lnTo>
                      <a:pt x="43" y="129"/>
                    </a:lnTo>
                    <a:lnTo>
                      <a:pt x="49" y="126"/>
                    </a:lnTo>
                    <a:lnTo>
                      <a:pt x="51" y="124"/>
                    </a:lnTo>
                    <a:lnTo>
                      <a:pt x="53" y="122"/>
                    </a:lnTo>
                    <a:lnTo>
                      <a:pt x="55" y="120"/>
                    </a:lnTo>
                    <a:lnTo>
                      <a:pt x="58" y="116"/>
                    </a:lnTo>
                    <a:lnTo>
                      <a:pt x="60" y="110"/>
                    </a:lnTo>
                    <a:lnTo>
                      <a:pt x="61" y="104"/>
                    </a:lnTo>
                    <a:lnTo>
                      <a:pt x="62" y="92"/>
                    </a:lnTo>
                    <a:lnTo>
                      <a:pt x="62" y="87"/>
                    </a:lnTo>
                    <a:lnTo>
                      <a:pt x="93" y="12"/>
                    </a:lnTo>
                    <a:lnTo>
                      <a:pt x="90" y="11"/>
                    </a:lnTo>
                    <a:lnTo>
                      <a:pt x="81" y="7"/>
                    </a:lnTo>
                    <a:lnTo>
                      <a:pt x="75" y="4"/>
                    </a:lnTo>
                    <a:lnTo>
                      <a:pt x="69" y="3"/>
                    </a:lnTo>
                    <a:lnTo>
                      <a:pt x="63" y="1"/>
                    </a:lnTo>
                    <a:lnTo>
                      <a:pt x="58" y="1"/>
                    </a:lnTo>
                    <a:lnTo>
                      <a:pt x="37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4957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49" name="Freeform 21"/>
              <p:cNvSpPr>
                <a:spLocks/>
              </p:cNvSpPr>
              <p:nvPr/>
            </p:nvSpPr>
            <p:spPr bwMode="auto">
              <a:xfrm>
                <a:off x="2873" y="1322"/>
                <a:ext cx="88" cy="162"/>
              </a:xfrm>
              <a:custGeom>
                <a:avLst/>
                <a:gdLst>
                  <a:gd name="T0" fmla="*/ 0 w 88"/>
                  <a:gd name="T1" fmla="*/ 162 h 162"/>
                  <a:gd name="T2" fmla="*/ 5 w 88"/>
                  <a:gd name="T3" fmla="*/ 156 h 162"/>
                  <a:gd name="T4" fmla="*/ 18 w 88"/>
                  <a:gd name="T5" fmla="*/ 146 h 162"/>
                  <a:gd name="T6" fmla="*/ 33 w 88"/>
                  <a:gd name="T7" fmla="*/ 134 h 162"/>
                  <a:gd name="T8" fmla="*/ 45 w 88"/>
                  <a:gd name="T9" fmla="*/ 126 h 162"/>
                  <a:gd name="T10" fmla="*/ 49 w 88"/>
                  <a:gd name="T11" fmla="*/ 123 h 162"/>
                  <a:gd name="T12" fmla="*/ 52 w 88"/>
                  <a:gd name="T13" fmla="*/ 117 h 162"/>
                  <a:gd name="T14" fmla="*/ 55 w 88"/>
                  <a:gd name="T15" fmla="*/ 111 h 162"/>
                  <a:gd name="T16" fmla="*/ 56 w 88"/>
                  <a:gd name="T17" fmla="*/ 104 h 162"/>
                  <a:gd name="T18" fmla="*/ 58 w 88"/>
                  <a:gd name="T19" fmla="*/ 92 h 162"/>
                  <a:gd name="T20" fmla="*/ 59 w 88"/>
                  <a:gd name="T21" fmla="*/ 85 h 162"/>
                  <a:gd name="T22" fmla="*/ 66 w 88"/>
                  <a:gd name="T23" fmla="*/ 65 h 162"/>
                  <a:gd name="T24" fmla="*/ 74 w 88"/>
                  <a:gd name="T25" fmla="*/ 47 h 162"/>
                  <a:gd name="T26" fmla="*/ 81 w 88"/>
                  <a:gd name="T27" fmla="*/ 28 h 162"/>
                  <a:gd name="T28" fmla="*/ 88 w 88"/>
                  <a:gd name="T29" fmla="*/ 11 h 162"/>
                  <a:gd name="T30" fmla="*/ 84 w 88"/>
                  <a:gd name="T31" fmla="*/ 9 h 162"/>
                  <a:gd name="T32" fmla="*/ 75 w 88"/>
                  <a:gd name="T33" fmla="*/ 5 h 162"/>
                  <a:gd name="T34" fmla="*/ 64 w 88"/>
                  <a:gd name="T35" fmla="*/ 1 h 162"/>
                  <a:gd name="T36" fmla="*/ 52 w 88"/>
                  <a:gd name="T37" fmla="*/ 0 h 162"/>
                  <a:gd name="T38" fmla="*/ 43 w 88"/>
                  <a:gd name="T39" fmla="*/ 3 h 162"/>
                  <a:gd name="T40" fmla="*/ 34 w 88"/>
                  <a:gd name="T41" fmla="*/ 6 h 162"/>
                  <a:gd name="T42" fmla="*/ 28 w 88"/>
                  <a:gd name="T43" fmla="*/ 9 h 162"/>
                  <a:gd name="T44" fmla="*/ 26 w 88"/>
                  <a:gd name="T45" fmla="*/ 11 h 162"/>
                  <a:gd name="T46" fmla="*/ 21 w 88"/>
                  <a:gd name="T47" fmla="*/ 30 h 162"/>
                  <a:gd name="T48" fmla="*/ 16 w 88"/>
                  <a:gd name="T49" fmla="*/ 49 h 162"/>
                  <a:gd name="T50" fmla="*/ 11 w 88"/>
                  <a:gd name="T51" fmla="*/ 66 h 162"/>
                  <a:gd name="T52" fmla="*/ 8 w 88"/>
                  <a:gd name="T53" fmla="*/ 85 h 162"/>
                  <a:gd name="T54" fmla="*/ 5 w 88"/>
                  <a:gd name="T55" fmla="*/ 104 h 162"/>
                  <a:gd name="T56" fmla="*/ 3 w 88"/>
                  <a:gd name="T57" fmla="*/ 123 h 162"/>
                  <a:gd name="T58" fmla="*/ 1 w 88"/>
                  <a:gd name="T59" fmla="*/ 142 h 162"/>
                  <a:gd name="T60" fmla="*/ 0 w 88"/>
                  <a:gd name="T61" fmla="*/ 162 h 16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88"/>
                  <a:gd name="T94" fmla="*/ 0 h 162"/>
                  <a:gd name="T95" fmla="*/ 88 w 88"/>
                  <a:gd name="T96" fmla="*/ 162 h 16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88" h="162">
                    <a:moveTo>
                      <a:pt x="0" y="162"/>
                    </a:moveTo>
                    <a:lnTo>
                      <a:pt x="5" y="156"/>
                    </a:lnTo>
                    <a:lnTo>
                      <a:pt x="18" y="146"/>
                    </a:lnTo>
                    <a:lnTo>
                      <a:pt x="33" y="134"/>
                    </a:lnTo>
                    <a:lnTo>
                      <a:pt x="45" y="126"/>
                    </a:lnTo>
                    <a:lnTo>
                      <a:pt x="49" y="123"/>
                    </a:lnTo>
                    <a:lnTo>
                      <a:pt x="52" y="117"/>
                    </a:lnTo>
                    <a:lnTo>
                      <a:pt x="55" y="111"/>
                    </a:lnTo>
                    <a:lnTo>
                      <a:pt x="56" y="104"/>
                    </a:lnTo>
                    <a:lnTo>
                      <a:pt x="58" y="92"/>
                    </a:lnTo>
                    <a:lnTo>
                      <a:pt x="59" y="85"/>
                    </a:lnTo>
                    <a:lnTo>
                      <a:pt x="66" y="65"/>
                    </a:lnTo>
                    <a:lnTo>
                      <a:pt x="74" y="47"/>
                    </a:lnTo>
                    <a:lnTo>
                      <a:pt x="81" y="28"/>
                    </a:lnTo>
                    <a:lnTo>
                      <a:pt x="88" y="11"/>
                    </a:lnTo>
                    <a:lnTo>
                      <a:pt x="84" y="9"/>
                    </a:lnTo>
                    <a:lnTo>
                      <a:pt x="75" y="5"/>
                    </a:lnTo>
                    <a:lnTo>
                      <a:pt x="64" y="1"/>
                    </a:lnTo>
                    <a:lnTo>
                      <a:pt x="52" y="0"/>
                    </a:lnTo>
                    <a:lnTo>
                      <a:pt x="43" y="3"/>
                    </a:lnTo>
                    <a:lnTo>
                      <a:pt x="34" y="6"/>
                    </a:lnTo>
                    <a:lnTo>
                      <a:pt x="28" y="9"/>
                    </a:lnTo>
                    <a:lnTo>
                      <a:pt x="26" y="11"/>
                    </a:lnTo>
                    <a:lnTo>
                      <a:pt x="21" y="30"/>
                    </a:lnTo>
                    <a:lnTo>
                      <a:pt x="16" y="49"/>
                    </a:lnTo>
                    <a:lnTo>
                      <a:pt x="11" y="66"/>
                    </a:lnTo>
                    <a:lnTo>
                      <a:pt x="8" y="85"/>
                    </a:lnTo>
                    <a:lnTo>
                      <a:pt x="5" y="104"/>
                    </a:lnTo>
                    <a:lnTo>
                      <a:pt x="3" y="123"/>
                    </a:lnTo>
                    <a:lnTo>
                      <a:pt x="1" y="14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5463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0" name="Freeform 22"/>
              <p:cNvSpPr>
                <a:spLocks/>
              </p:cNvSpPr>
              <p:nvPr/>
            </p:nvSpPr>
            <p:spPr bwMode="auto">
              <a:xfrm>
                <a:off x="2876" y="1322"/>
                <a:ext cx="82" cy="157"/>
              </a:xfrm>
              <a:custGeom>
                <a:avLst/>
                <a:gdLst>
                  <a:gd name="T0" fmla="*/ 0 w 82"/>
                  <a:gd name="T1" fmla="*/ 157 h 157"/>
                  <a:gd name="T2" fmla="*/ 4 w 82"/>
                  <a:gd name="T3" fmla="*/ 154 h 157"/>
                  <a:gd name="T4" fmla="*/ 16 w 82"/>
                  <a:gd name="T5" fmla="*/ 145 h 157"/>
                  <a:gd name="T6" fmla="*/ 29 w 82"/>
                  <a:gd name="T7" fmla="*/ 135 h 157"/>
                  <a:gd name="T8" fmla="*/ 40 w 82"/>
                  <a:gd name="T9" fmla="*/ 127 h 157"/>
                  <a:gd name="T10" fmla="*/ 44 w 82"/>
                  <a:gd name="T11" fmla="*/ 124 h 157"/>
                  <a:gd name="T12" fmla="*/ 46 w 82"/>
                  <a:gd name="T13" fmla="*/ 119 h 157"/>
                  <a:gd name="T14" fmla="*/ 49 w 82"/>
                  <a:gd name="T15" fmla="*/ 112 h 157"/>
                  <a:gd name="T16" fmla="*/ 50 w 82"/>
                  <a:gd name="T17" fmla="*/ 105 h 157"/>
                  <a:gd name="T18" fmla="*/ 54 w 82"/>
                  <a:gd name="T19" fmla="*/ 92 h 157"/>
                  <a:gd name="T20" fmla="*/ 55 w 82"/>
                  <a:gd name="T21" fmla="*/ 82 h 157"/>
                  <a:gd name="T22" fmla="*/ 63 w 82"/>
                  <a:gd name="T23" fmla="*/ 62 h 157"/>
                  <a:gd name="T24" fmla="*/ 70 w 82"/>
                  <a:gd name="T25" fmla="*/ 44 h 157"/>
                  <a:gd name="T26" fmla="*/ 76 w 82"/>
                  <a:gd name="T27" fmla="*/ 26 h 157"/>
                  <a:gd name="T28" fmla="*/ 82 w 82"/>
                  <a:gd name="T29" fmla="*/ 10 h 157"/>
                  <a:gd name="T30" fmla="*/ 78 w 82"/>
                  <a:gd name="T31" fmla="*/ 8 h 157"/>
                  <a:gd name="T32" fmla="*/ 69 w 82"/>
                  <a:gd name="T33" fmla="*/ 4 h 157"/>
                  <a:gd name="T34" fmla="*/ 59 w 82"/>
                  <a:gd name="T35" fmla="*/ 1 h 157"/>
                  <a:gd name="T36" fmla="*/ 48 w 82"/>
                  <a:gd name="T37" fmla="*/ 0 h 157"/>
                  <a:gd name="T38" fmla="*/ 39 w 82"/>
                  <a:gd name="T39" fmla="*/ 6 h 157"/>
                  <a:gd name="T40" fmla="*/ 31 w 82"/>
                  <a:gd name="T41" fmla="*/ 11 h 157"/>
                  <a:gd name="T42" fmla="*/ 28 w 82"/>
                  <a:gd name="T43" fmla="*/ 14 h 157"/>
                  <a:gd name="T44" fmla="*/ 25 w 82"/>
                  <a:gd name="T45" fmla="*/ 17 h 157"/>
                  <a:gd name="T46" fmla="*/ 24 w 82"/>
                  <a:gd name="T47" fmla="*/ 20 h 157"/>
                  <a:gd name="T48" fmla="*/ 23 w 82"/>
                  <a:gd name="T49" fmla="*/ 23 h 157"/>
                  <a:gd name="T50" fmla="*/ 14 w 82"/>
                  <a:gd name="T51" fmla="*/ 56 h 157"/>
                  <a:gd name="T52" fmla="*/ 7 w 82"/>
                  <a:gd name="T53" fmla="*/ 90 h 157"/>
                  <a:gd name="T54" fmla="*/ 4 w 82"/>
                  <a:gd name="T55" fmla="*/ 106 h 157"/>
                  <a:gd name="T56" fmla="*/ 2 w 82"/>
                  <a:gd name="T57" fmla="*/ 124 h 157"/>
                  <a:gd name="T58" fmla="*/ 1 w 82"/>
                  <a:gd name="T59" fmla="*/ 140 h 157"/>
                  <a:gd name="T60" fmla="*/ 0 w 82"/>
                  <a:gd name="T61" fmla="*/ 157 h 15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82"/>
                  <a:gd name="T94" fmla="*/ 0 h 157"/>
                  <a:gd name="T95" fmla="*/ 82 w 82"/>
                  <a:gd name="T96" fmla="*/ 157 h 15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82" h="157">
                    <a:moveTo>
                      <a:pt x="0" y="157"/>
                    </a:moveTo>
                    <a:lnTo>
                      <a:pt x="4" y="154"/>
                    </a:lnTo>
                    <a:lnTo>
                      <a:pt x="16" y="145"/>
                    </a:lnTo>
                    <a:lnTo>
                      <a:pt x="29" y="135"/>
                    </a:lnTo>
                    <a:lnTo>
                      <a:pt x="40" y="127"/>
                    </a:lnTo>
                    <a:lnTo>
                      <a:pt x="44" y="124"/>
                    </a:lnTo>
                    <a:lnTo>
                      <a:pt x="46" y="119"/>
                    </a:lnTo>
                    <a:lnTo>
                      <a:pt x="49" y="112"/>
                    </a:lnTo>
                    <a:lnTo>
                      <a:pt x="50" y="105"/>
                    </a:lnTo>
                    <a:lnTo>
                      <a:pt x="54" y="92"/>
                    </a:lnTo>
                    <a:lnTo>
                      <a:pt x="55" y="82"/>
                    </a:lnTo>
                    <a:lnTo>
                      <a:pt x="63" y="62"/>
                    </a:lnTo>
                    <a:lnTo>
                      <a:pt x="70" y="44"/>
                    </a:lnTo>
                    <a:lnTo>
                      <a:pt x="76" y="26"/>
                    </a:lnTo>
                    <a:lnTo>
                      <a:pt x="82" y="10"/>
                    </a:lnTo>
                    <a:lnTo>
                      <a:pt x="78" y="8"/>
                    </a:lnTo>
                    <a:lnTo>
                      <a:pt x="69" y="4"/>
                    </a:lnTo>
                    <a:lnTo>
                      <a:pt x="59" y="1"/>
                    </a:lnTo>
                    <a:lnTo>
                      <a:pt x="48" y="0"/>
                    </a:lnTo>
                    <a:lnTo>
                      <a:pt x="39" y="6"/>
                    </a:lnTo>
                    <a:lnTo>
                      <a:pt x="31" y="11"/>
                    </a:lnTo>
                    <a:lnTo>
                      <a:pt x="28" y="14"/>
                    </a:lnTo>
                    <a:lnTo>
                      <a:pt x="25" y="17"/>
                    </a:lnTo>
                    <a:lnTo>
                      <a:pt x="24" y="20"/>
                    </a:lnTo>
                    <a:lnTo>
                      <a:pt x="23" y="23"/>
                    </a:lnTo>
                    <a:lnTo>
                      <a:pt x="14" y="56"/>
                    </a:lnTo>
                    <a:lnTo>
                      <a:pt x="7" y="90"/>
                    </a:lnTo>
                    <a:lnTo>
                      <a:pt x="4" y="106"/>
                    </a:lnTo>
                    <a:lnTo>
                      <a:pt x="2" y="124"/>
                    </a:lnTo>
                    <a:lnTo>
                      <a:pt x="1" y="140"/>
                    </a:lnTo>
                    <a:lnTo>
                      <a:pt x="0" y="157"/>
                    </a:lnTo>
                    <a:close/>
                  </a:path>
                </a:pathLst>
              </a:custGeom>
              <a:solidFill>
                <a:srgbClr val="616E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1" name="Freeform 23"/>
              <p:cNvSpPr>
                <a:spLocks/>
              </p:cNvSpPr>
              <p:nvPr/>
            </p:nvSpPr>
            <p:spPr bwMode="auto">
              <a:xfrm>
                <a:off x="2879" y="1322"/>
                <a:ext cx="77" cy="154"/>
              </a:xfrm>
              <a:custGeom>
                <a:avLst/>
                <a:gdLst>
                  <a:gd name="T0" fmla="*/ 0 w 77"/>
                  <a:gd name="T1" fmla="*/ 154 h 154"/>
                  <a:gd name="T2" fmla="*/ 3 w 77"/>
                  <a:gd name="T3" fmla="*/ 151 h 154"/>
                  <a:gd name="T4" fmla="*/ 14 w 77"/>
                  <a:gd name="T5" fmla="*/ 144 h 154"/>
                  <a:gd name="T6" fmla="*/ 26 w 77"/>
                  <a:gd name="T7" fmla="*/ 135 h 154"/>
                  <a:gd name="T8" fmla="*/ 36 w 77"/>
                  <a:gd name="T9" fmla="*/ 128 h 154"/>
                  <a:gd name="T10" fmla="*/ 39 w 77"/>
                  <a:gd name="T11" fmla="*/ 125 h 154"/>
                  <a:gd name="T12" fmla="*/ 41 w 77"/>
                  <a:gd name="T13" fmla="*/ 120 h 154"/>
                  <a:gd name="T14" fmla="*/ 43 w 77"/>
                  <a:gd name="T15" fmla="*/ 113 h 154"/>
                  <a:gd name="T16" fmla="*/ 45 w 77"/>
                  <a:gd name="T17" fmla="*/ 106 h 154"/>
                  <a:gd name="T18" fmla="*/ 49 w 77"/>
                  <a:gd name="T19" fmla="*/ 92 h 154"/>
                  <a:gd name="T20" fmla="*/ 52 w 77"/>
                  <a:gd name="T21" fmla="*/ 80 h 154"/>
                  <a:gd name="T22" fmla="*/ 59 w 77"/>
                  <a:gd name="T23" fmla="*/ 60 h 154"/>
                  <a:gd name="T24" fmla="*/ 65 w 77"/>
                  <a:gd name="T25" fmla="*/ 41 h 154"/>
                  <a:gd name="T26" fmla="*/ 72 w 77"/>
                  <a:gd name="T27" fmla="*/ 23 h 154"/>
                  <a:gd name="T28" fmla="*/ 77 w 77"/>
                  <a:gd name="T29" fmla="*/ 9 h 154"/>
                  <a:gd name="T30" fmla="*/ 72 w 77"/>
                  <a:gd name="T31" fmla="*/ 7 h 154"/>
                  <a:gd name="T32" fmla="*/ 63 w 77"/>
                  <a:gd name="T33" fmla="*/ 3 h 154"/>
                  <a:gd name="T34" fmla="*/ 54 w 77"/>
                  <a:gd name="T35" fmla="*/ 1 h 154"/>
                  <a:gd name="T36" fmla="*/ 43 w 77"/>
                  <a:gd name="T37" fmla="*/ 0 h 154"/>
                  <a:gd name="T38" fmla="*/ 35 w 77"/>
                  <a:gd name="T39" fmla="*/ 9 h 154"/>
                  <a:gd name="T40" fmla="*/ 28 w 77"/>
                  <a:gd name="T41" fmla="*/ 17 h 154"/>
                  <a:gd name="T42" fmla="*/ 23 w 77"/>
                  <a:gd name="T43" fmla="*/ 26 h 154"/>
                  <a:gd name="T44" fmla="*/ 19 w 77"/>
                  <a:gd name="T45" fmla="*/ 34 h 154"/>
                  <a:gd name="T46" fmla="*/ 12 w 77"/>
                  <a:gd name="T47" fmla="*/ 64 h 154"/>
                  <a:gd name="T48" fmla="*/ 6 w 77"/>
                  <a:gd name="T49" fmla="*/ 94 h 154"/>
                  <a:gd name="T50" fmla="*/ 2 w 77"/>
                  <a:gd name="T51" fmla="*/ 124 h 154"/>
                  <a:gd name="T52" fmla="*/ 0 w 77"/>
                  <a:gd name="T53" fmla="*/ 154 h 15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7"/>
                  <a:gd name="T82" fmla="*/ 0 h 154"/>
                  <a:gd name="T83" fmla="*/ 77 w 77"/>
                  <a:gd name="T84" fmla="*/ 154 h 15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7" h="154">
                    <a:moveTo>
                      <a:pt x="0" y="154"/>
                    </a:moveTo>
                    <a:lnTo>
                      <a:pt x="3" y="151"/>
                    </a:lnTo>
                    <a:lnTo>
                      <a:pt x="14" y="144"/>
                    </a:lnTo>
                    <a:lnTo>
                      <a:pt x="26" y="135"/>
                    </a:lnTo>
                    <a:lnTo>
                      <a:pt x="36" y="128"/>
                    </a:lnTo>
                    <a:lnTo>
                      <a:pt x="39" y="125"/>
                    </a:lnTo>
                    <a:lnTo>
                      <a:pt x="41" y="120"/>
                    </a:lnTo>
                    <a:lnTo>
                      <a:pt x="43" y="113"/>
                    </a:lnTo>
                    <a:lnTo>
                      <a:pt x="45" y="106"/>
                    </a:lnTo>
                    <a:lnTo>
                      <a:pt x="49" y="92"/>
                    </a:lnTo>
                    <a:lnTo>
                      <a:pt x="52" y="80"/>
                    </a:lnTo>
                    <a:lnTo>
                      <a:pt x="59" y="60"/>
                    </a:lnTo>
                    <a:lnTo>
                      <a:pt x="65" y="41"/>
                    </a:lnTo>
                    <a:lnTo>
                      <a:pt x="72" y="23"/>
                    </a:lnTo>
                    <a:lnTo>
                      <a:pt x="77" y="9"/>
                    </a:lnTo>
                    <a:lnTo>
                      <a:pt x="72" y="7"/>
                    </a:lnTo>
                    <a:lnTo>
                      <a:pt x="63" y="3"/>
                    </a:lnTo>
                    <a:lnTo>
                      <a:pt x="54" y="1"/>
                    </a:lnTo>
                    <a:lnTo>
                      <a:pt x="43" y="0"/>
                    </a:lnTo>
                    <a:lnTo>
                      <a:pt x="35" y="9"/>
                    </a:lnTo>
                    <a:lnTo>
                      <a:pt x="28" y="17"/>
                    </a:lnTo>
                    <a:lnTo>
                      <a:pt x="23" y="26"/>
                    </a:lnTo>
                    <a:lnTo>
                      <a:pt x="19" y="34"/>
                    </a:lnTo>
                    <a:lnTo>
                      <a:pt x="12" y="64"/>
                    </a:lnTo>
                    <a:lnTo>
                      <a:pt x="6" y="94"/>
                    </a:lnTo>
                    <a:lnTo>
                      <a:pt x="2" y="124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6B7B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2" name="Freeform 24"/>
              <p:cNvSpPr>
                <a:spLocks/>
              </p:cNvSpPr>
              <p:nvPr/>
            </p:nvSpPr>
            <p:spPr bwMode="auto">
              <a:xfrm>
                <a:off x="2881" y="1322"/>
                <a:ext cx="73" cy="150"/>
              </a:xfrm>
              <a:custGeom>
                <a:avLst/>
                <a:gdLst>
                  <a:gd name="T0" fmla="*/ 0 w 73"/>
                  <a:gd name="T1" fmla="*/ 150 h 150"/>
                  <a:gd name="T2" fmla="*/ 4 w 73"/>
                  <a:gd name="T3" fmla="*/ 148 h 150"/>
                  <a:gd name="T4" fmla="*/ 13 w 73"/>
                  <a:gd name="T5" fmla="*/ 143 h 150"/>
                  <a:gd name="T6" fmla="*/ 23 w 73"/>
                  <a:gd name="T7" fmla="*/ 136 h 150"/>
                  <a:gd name="T8" fmla="*/ 32 w 73"/>
                  <a:gd name="T9" fmla="*/ 128 h 150"/>
                  <a:gd name="T10" fmla="*/ 35 w 73"/>
                  <a:gd name="T11" fmla="*/ 126 h 150"/>
                  <a:gd name="T12" fmla="*/ 37 w 73"/>
                  <a:gd name="T13" fmla="*/ 121 h 150"/>
                  <a:gd name="T14" fmla="*/ 39 w 73"/>
                  <a:gd name="T15" fmla="*/ 114 h 150"/>
                  <a:gd name="T16" fmla="*/ 41 w 73"/>
                  <a:gd name="T17" fmla="*/ 107 h 150"/>
                  <a:gd name="T18" fmla="*/ 45 w 73"/>
                  <a:gd name="T19" fmla="*/ 92 h 150"/>
                  <a:gd name="T20" fmla="*/ 50 w 73"/>
                  <a:gd name="T21" fmla="*/ 78 h 150"/>
                  <a:gd name="T22" fmla="*/ 56 w 73"/>
                  <a:gd name="T23" fmla="*/ 57 h 150"/>
                  <a:gd name="T24" fmla="*/ 62 w 73"/>
                  <a:gd name="T25" fmla="*/ 38 h 150"/>
                  <a:gd name="T26" fmla="*/ 68 w 73"/>
                  <a:gd name="T27" fmla="*/ 21 h 150"/>
                  <a:gd name="T28" fmla="*/ 73 w 73"/>
                  <a:gd name="T29" fmla="*/ 8 h 150"/>
                  <a:gd name="T30" fmla="*/ 67 w 73"/>
                  <a:gd name="T31" fmla="*/ 5 h 150"/>
                  <a:gd name="T32" fmla="*/ 59 w 73"/>
                  <a:gd name="T33" fmla="*/ 2 h 150"/>
                  <a:gd name="T34" fmla="*/ 50 w 73"/>
                  <a:gd name="T35" fmla="*/ 0 h 150"/>
                  <a:gd name="T36" fmla="*/ 40 w 73"/>
                  <a:gd name="T37" fmla="*/ 0 h 150"/>
                  <a:gd name="T38" fmla="*/ 32 w 73"/>
                  <a:gd name="T39" fmla="*/ 12 h 150"/>
                  <a:gd name="T40" fmla="*/ 26 w 73"/>
                  <a:gd name="T41" fmla="*/ 23 h 150"/>
                  <a:gd name="T42" fmla="*/ 21 w 73"/>
                  <a:gd name="T43" fmla="*/ 35 h 150"/>
                  <a:gd name="T44" fmla="*/ 17 w 73"/>
                  <a:gd name="T45" fmla="*/ 47 h 150"/>
                  <a:gd name="T46" fmla="*/ 11 w 73"/>
                  <a:gd name="T47" fmla="*/ 72 h 150"/>
                  <a:gd name="T48" fmla="*/ 7 w 73"/>
                  <a:gd name="T49" fmla="*/ 98 h 150"/>
                  <a:gd name="T50" fmla="*/ 2 w 73"/>
                  <a:gd name="T51" fmla="*/ 124 h 150"/>
                  <a:gd name="T52" fmla="*/ 0 w 73"/>
                  <a:gd name="T53" fmla="*/ 150 h 15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3"/>
                  <a:gd name="T82" fmla="*/ 0 h 150"/>
                  <a:gd name="T83" fmla="*/ 73 w 73"/>
                  <a:gd name="T84" fmla="*/ 150 h 15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3" h="150">
                    <a:moveTo>
                      <a:pt x="0" y="150"/>
                    </a:moveTo>
                    <a:lnTo>
                      <a:pt x="4" y="148"/>
                    </a:lnTo>
                    <a:lnTo>
                      <a:pt x="13" y="143"/>
                    </a:lnTo>
                    <a:lnTo>
                      <a:pt x="23" y="136"/>
                    </a:lnTo>
                    <a:lnTo>
                      <a:pt x="32" y="128"/>
                    </a:lnTo>
                    <a:lnTo>
                      <a:pt x="35" y="126"/>
                    </a:lnTo>
                    <a:lnTo>
                      <a:pt x="37" y="121"/>
                    </a:lnTo>
                    <a:lnTo>
                      <a:pt x="39" y="114"/>
                    </a:lnTo>
                    <a:lnTo>
                      <a:pt x="41" y="107"/>
                    </a:lnTo>
                    <a:lnTo>
                      <a:pt x="45" y="92"/>
                    </a:lnTo>
                    <a:lnTo>
                      <a:pt x="50" y="78"/>
                    </a:lnTo>
                    <a:lnTo>
                      <a:pt x="56" y="57"/>
                    </a:lnTo>
                    <a:lnTo>
                      <a:pt x="62" y="38"/>
                    </a:lnTo>
                    <a:lnTo>
                      <a:pt x="68" y="21"/>
                    </a:lnTo>
                    <a:lnTo>
                      <a:pt x="73" y="8"/>
                    </a:lnTo>
                    <a:lnTo>
                      <a:pt x="67" y="5"/>
                    </a:lnTo>
                    <a:lnTo>
                      <a:pt x="59" y="2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32" y="12"/>
                    </a:lnTo>
                    <a:lnTo>
                      <a:pt x="26" y="23"/>
                    </a:lnTo>
                    <a:lnTo>
                      <a:pt x="21" y="35"/>
                    </a:lnTo>
                    <a:lnTo>
                      <a:pt x="17" y="47"/>
                    </a:lnTo>
                    <a:lnTo>
                      <a:pt x="11" y="72"/>
                    </a:lnTo>
                    <a:lnTo>
                      <a:pt x="7" y="98"/>
                    </a:lnTo>
                    <a:lnTo>
                      <a:pt x="2" y="124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7D8BA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3" name="Freeform 25"/>
              <p:cNvSpPr>
                <a:spLocks/>
              </p:cNvSpPr>
              <p:nvPr/>
            </p:nvSpPr>
            <p:spPr bwMode="auto">
              <a:xfrm>
                <a:off x="2884" y="1322"/>
                <a:ext cx="67" cy="147"/>
              </a:xfrm>
              <a:custGeom>
                <a:avLst/>
                <a:gdLst>
                  <a:gd name="T0" fmla="*/ 0 w 67"/>
                  <a:gd name="T1" fmla="*/ 147 h 147"/>
                  <a:gd name="T2" fmla="*/ 4 w 67"/>
                  <a:gd name="T3" fmla="*/ 146 h 147"/>
                  <a:gd name="T4" fmla="*/ 11 w 67"/>
                  <a:gd name="T5" fmla="*/ 142 h 147"/>
                  <a:gd name="T6" fmla="*/ 19 w 67"/>
                  <a:gd name="T7" fmla="*/ 137 h 147"/>
                  <a:gd name="T8" fmla="*/ 28 w 67"/>
                  <a:gd name="T9" fmla="*/ 130 h 147"/>
                  <a:gd name="T10" fmla="*/ 32 w 67"/>
                  <a:gd name="T11" fmla="*/ 123 h 147"/>
                  <a:gd name="T12" fmla="*/ 36 w 67"/>
                  <a:gd name="T13" fmla="*/ 109 h 147"/>
                  <a:gd name="T14" fmla="*/ 41 w 67"/>
                  <a:gd name="T15" fmla="*/ 92 h 147"/>
                  <a:gd name="T16" fmla="*/ 46 w 67"/>
                  <a:gd name="T17" fmla="*/ 74 h 147"/>
                  <a:gd name="T18" fmla="*/ 52 w 67"/>
                  <a:gd name="T19" fmla="*/ 54 h 147"/>
                  <a:gd name="T20" fmla="*/ 58 w 67"/>
                  <a:gd name="T21" fmla="*/ 35 h 147"/>
                  <a:gd name="T22" fmla="*/ 63 w 67"/>
                  <a:gd name="T23" fmla="*/ 19 h 147"/>
                  <a:gd name="T24" fmla="*/ 67 w 67"/>
                  <a:gd name="T25" fmla="*/ 7 h 147"/>
                  <a:gd name="T26" fmla="*/ 61 w 67"/>
                  <a:gd name="T27" fmla="*/ 4 h 147"/>
                  <a:gd name="T28" fmla="*/ 53 w 67"/>
                  <a:gd name="T29" fmla="*/ 2 h 147"/>
                  <a:gd name="T30" fmla="*/ 44 w 67"/>
                  <a:gd name="T31" fmla="*/ 0 h 147"/>
                  <a:gd name="T32" fmla="*/ 35 w 67"/>
                  <a:gd name="T33" fmla="*/ 0 h 147"/>
                  <a:gd name="T34" fmla="*/ 29 w 67"/>
                  <a:gd name="T35" fmla="*/ 15 h 147"/>
                  <a:gd name="T36" fmla="*/ 23 w 67"/>
                  <a:gd name="T37" fmla="*/ 29 h 147"/>
                  <a:gd name="T38" fmla="*/ 18 w 67"/>
                  <a:gd name="T39" fmla="*/ 44 h 147"/>
                  <a:gd name="T40" fmla="*/ 14 w 67"/>
                  <a:gd name="T41" fmla="*/ 59 h 147"/>
                  <a:gd name="T42" fmla="*/ 9 w 67"/>
                  <a:gd name="T43" fmla="*/ 81 h 147"/>
                  <a:gd name="T44" fmla="*/ 5 w 67"/>
                  <a:gd name="T45" fmla="*/ 102 h 147"/>
                  <a:gd name="T46" fmla="*/ 2 w 67"/>
                  <a:gd name="T47" fmla="*/ 125 h 147"/>
                  <a:gd name="T48" fmla="*/ 0 w 67"/>
                  <a:gd name="T49" fmla="*/ 147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7"/>
                  <a:gd name="T76" fmla="*/ 0 h 147"/>
                  <a:gd name="T77" fmla="*/ 67 w 67"/>
                  <a:gd name="T78" fmla="*/ 147 h 14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7" h="147">
                    <a:moveTo>
                      <a:pt x="0" y="147"/>
                    </a:moveTo>
                    <a:lnTo>
                      <a:pt x="4" y="146"/>
                    </a:lnTo>
                    <a:lnTo>
                      <a:pt x="11" y="142"/>
                    </a:lnTo>
                    <a:lnTo>
                      <a:pt x="19" y="137"/>
                    </a:lnTo>
                    <a:lnTo>
                      <a:pt x="28" y="130"/>
                    </a:lnTo>
                    <a:lnTo>
                      <a:pt x="32" y="123"/>
                    </a:lnTo>
                    <a:lnTo>
                      <a:pt x="36" y="109"/>
                    </a:lnTo>
                    <a:lnTo>
                      <a:pt x="41" y="92"/>
                    </a:lnTo>
                    <a:lnTo>
                      <a:pt x="46" y="74"/>
                    </a:lnTo>
                    <a:lnTo>
                      <a:pt x="52" y="54"/>
                    </a:lnTo>
                    <a:lnTo>
                      <a:pt x="58" y="35"/>
                    </a:lnTo>
                    <a:lnTo>
                      <a:pt x="63" y="19"/>
                    </a:lnTo>
                    <a:lnTo>
                      <a:pt x="67" y="7"/>
                    </a:lnTo>
                    <a:lnTo>
                      <a:pt x="61" y="4"/>
                    </a:lnTo>
                    <a:lnTo>
                      <a:pt x="53" y="2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9" y="15"/>
                    </a:lnTo>
                    <a:lnTo>
                      <a:pt x="23" y="29"/>
                    </a:lnTo>
                    <a:lnTo>
                      <a:pt x="18" y="44"/>
                    </a:lnTo>
                    <a:lnTo>
                      <a:pt x="14" y="59"/>
                    </a:lnTo>
                    <a:lnTo>
                      <a:pt x="9" y="81"/>
                    </a:lnTo>
                    <a:lnTo>
                      <a:pt x="5" y="102"/>
                    </a:lnTo>
                    <a:lnTo>
                      <a:pt x="2" y="125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8A9AB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4" name="Freeform 26"/>
              <p:cNvSpPr>
                <a:spLocks/>
              </p:cNvSpPr>
              <p:nvPr/>
            </p:nvSpPr>
            <p:spPr bwMode="auto">
              <a:xfrm>
                <a:off x="2888" y="1322"/>
                <a:ext cx="60" cy="143"/>
              </a:xfrm>
              <a:custGeom>
                <a:avLst/>
                <a:gdLst>
                  <a:gd name="T0" fmla="*/ 30 w 60"/>
                  <a:gd name="T1" fmla="*/ 0 h 143"/>
                  <a:gd name="T2" fmla="*/ 24 w 60"/>
                  <a:gd name="T3" fmla="*/ 17 h 143"/>
                  <a:gd name="T4" fmla="*/ 18 w 60"/>
                  <a:gd name="T5" fmla="*/ 35 h 143"/>
                  <a:gd name="T6" fmla="*/ 14 w 60"/>
                  <a:gd name="T7" fmla="*/ 53 h 143"/>
                  <a:gd name="T8" fmla="*/ 9 w 60"/>
                  <a:gd name="T9" fmla="*/ 70 h 143"/>
                  <a:gd name="T10" fmla="*/ 6 w 60"/>
                  <a:gd name="T11" fmla="*/ 89 h 143"/>
                  <a:gd name="T12" fmla="*/ 3 w 60"/>
                  <a:gd name="T13" fmla="*/ 106 h 143"/>
                  <a:gd name="T14" fmla="*/ 1 w 60"/>
                  <a:gd name="T15" fmla="*/ 125 h 143"/>
                  <a:gd name="T16" fmla="*/ 0 w 60"/>
                  <a:gd name="T17" fmla="*/ 143 h 143"/>
                  <a:gd name="T18" fmla="*/ 2 w 60"/>
                  <a:gd name="T19" fmla="*/ 143 h 143"/>
                  <a:gd name="T20" fmla="*/ 7 w 60"/>
                  <a:gd name="T21" fmla="*/ 141 h 143"/>
                  <a:gd name="T22" fmla="*/ 11 w 60"/>
                  <a:gd name="T23" fmla="*/ 139 h 143"/>
                  <a:gd name="T24" fmla="*/ 15 w 60"/>
                  <a:gd name="T25" fmla="*/ 137 h 143"/>
                  <a:gd name="T26" fmla="*/ 19 w 60"/>
                  <a:gd name="T27" fmla="*/ 134 h 143"/>
                  <a:gd name="T28" fmla="*/ 22 w 60"/>
                  <a:gd name="T29" fmla="*/ 130 h 143"/>
                  <a:gd name="T30" fmla="*/ 25 w 60"/>
                  <a:gd name="T31" fmla="*/ 123 h 143"/>
                  <a:gd name="T32" fmla="*/ 30 w 60"/>
                  <a:gd name="T33" fmla="*/ 109 h 143"/>
                  <a:gd name="T34" fmla="*/ 35 w 60"/>
                  <a:gd name="T35" fmla="*/ 92 h 143"/>
                  <a:gd name="T36" fmla="*/ 41 w 60"/>
                  <a:gd name="T37" fmla="*/ 72 h 143"/>
                  <a:gd name="T38" fmla="*/ 52 w 60"/>
                  <a:gd name="T39" fmla="*/ 32 h 143"/>
                  <a:gd name="T40" fmla="*/ 60 w 60"/>
                  <a:gd name="T41" fmla="*/ 6 h 143"/>
                  <a:gd name="T42" fmla="*/ 54 w 60"/>
                  <a:gd name="T43" fmla="*/ 3 h 143"/>
                  <a:gd name="T44" fmla="*/ 46 w 60"/>
                  <a:gd name="T45" fmla="*/ 1 h 143"/>
                  <a:gd name="T46" fmla="*/ 37 w 60"/>
                  <a:gd name="T47" fmla="*/ 0 h 143"/>
                  <a:gd name="T48" fmla="*/ 30 w 60"/>
                  <a:gd name="T49" fmla="*/ 0 h 14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0"/>
                  <a:gd name="T76" fmla="*/ 0 h 143"/>
                  <a:gd name="T77" fmla="*/ 60 w 60"/>
                  <a:gd name="T78" fmla="*/ 143 h 14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0" h="143">
                    <a:moveTo>
                      <a:pt x="30" y="0"/>
                    </a:moveTo>
                    <a:lnTo>
                      <a:pt x="24" y="17"/>
                    </a:lnTo>
                    <a:lnTo>
                      <a:pt x="18" y="35"/>
                    </a:lnTo>
                    <a:lnTo>
                      <a:pt x="14" y="53"/>
                    </a:lnTo>
                    <a:lnTo>
                      <a:pt x="9" y="70"/>
                    </a:lnTo>
                    <a:lnTo>
                      <a:pt x="6" y="89"/>
                    </a:lnTo>
                    <a:lnTo>
                      <a:pt x="3" y="106"/>
                    </a:lnTo>
                    <a:lnTo>
                      <a:pt x="1" y="125"/>
                    </a:lnTo>
                    <a:lnTo>
                      <a:pt x="0" y="143"/>
                    </a:lnTo>
                    <a:lnTo>
                      <a:pt x="2" y="143"/>
                    </a:lnTo>
                    <a:lnTo>
                      <a:pt x="7" y="141"/>
                    </a:lnTo>
                    <a:lnTo>
                      <a:pt x="11" y="139"/>
                    </a:lnTo>
                    <a:lnTo>
                      <a:pt x="15" y="137"/>
                    </a:lnTo>
                    <a:lnTo>
                      <a:pt x="19" y="134"/>
                    </a:lnTo>
                    <a:lnTo>
                      <a:pt x="22" y="130"/>
                    </a:lnTo>
                    <a:lnTo>
                      <a:pt x="25" y="123"/>
                    </a:lnTo>
                    <a:lnTo>
                      <a:pt x="30" y="109"/>
                    </a:lnTo>
                    <a:lnTo>
                      <a:pt x="35" y="92"/>
                    </a:lnTo>
                    <a:lnTo>
                      <a:pt x="41" y="72"/>
                    </a:lnTo>
                    <a:lnTo>
                      <a:pt x="52" y="32"/>
                    </a:lnTo>
                    <a:lnTo>
                      <a:pt x="60" y="6"/>
                    </a:lnTo>
                    <a:lnTo>
                      <a:pt x="54" y="3"/>
                    </a:lnTo>
                    <a:lnTo>
                      <a:pt x="46" y="1"/>
                    </a:lnTo>
                    <a:lnTo>
                      <a:pt x="37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A0B4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5" name="Freeform 27"/>
              <p:cNvSpPr>
                <a:spLocks/>
              </p:cNvSpPr>
              <p:nvPr/>
            </p:nvSpPr>
            <p:spPr bwMode="auto">
              <a:xfrm>
                <a:off x="3078" y="1581"/>
                <a:ext cx="211" cy="309"/>
              </a:xfrm>
              <a:custGeom>
                <a:avLst/>
                <a:gdLst>
                  <a:gd name="T0" fmla="*/ 204 w 210"/>
                  <a:gd name="T1" fmla="*/ 14 h 309"/>
                  <a:gd name="T2" fmla="*/ 185 w 210"/>
                  <a:gd name="T3" fmla="*/ 4 h 309"/>
                  <a:gd name="T4" fmla="*/ 174 w 210"/>
                  <a:gd name="T5" fmla="*/ 0 h 309"/>
                  <a:gd name="T6" fmla="*/ 167 w 210"/>
                  <a:gd name="T7" fmla="*/ 4 h 309"/>
                  <a:gd name="T8" fmla="*/ 163 w 210"/>
                  <a:gd name="T9" fmla="*/ 13 h 309"/>
                  <a:gd name="T10" fmla="*/ 168 w 210"/>
                  <a:gd name="T11" fmla="*/ 25 h 309"/>
                  <a:gd name="T12" fmla="*/ 171 w 210"/>
                  <a:gd name="T13" fmla="*/ 39 h 309"/>
                  <a:gd name="T14" fmla="*/ 173 w 210"/>
                  <a:gd name="T15" fmla="*/ 47 h 309"/>
                  <a:gd name="T16" fmla="*/ 174 w 210"/>
                  <a:gd name="T17" fmla="*/ 52 h 309"/>
                  <a:gd name="T18" fmla="*/ 171 w 210"/>
                  <a:gd name="T19" fmla="*/ 63 h 309"/>
                  <a:gd name="T20" fmla="*/ 176 w 210"/>
                  <a:gd name="T21" fmla="*/ 85 h 309"/>
                  <a:gd name="T22" fmla="*/ 174 w 210"/>
                  <a:gd name="T23" fmla="*/ 114 h 309"/>
                  <a:gd name="T24" fmla="*/ 171 w 210"/>
                  <a:gd name="T25" fmla="*/ 137 h 309"/>
                  <a:gd name="T26" fmla="*/ 174 w 210"/>
                  <a:gd name="T27" fmla="*/ 158 h 309"/>
                  <a:gd name="T28" fmla="*/ 183 w 210"/>
                  <a:gd name="T29" fmla="*/ 198 h 309"/>
                  <a:gd name="T30" fmla="*/ 189 w 210"/>
                  <a:gd name="T31" fmla="*/ 220 h 309"/>
                  <a:gd name="T32" fmla="*/ 192 w 210"/>
                  <a:gd name="T33" fmla="*/ 235 h 309"/>
                  <a:gd name="T34" fmla="*/ 191 w 210"/>
                  <a:gd name="T35" fmla="*/ 244 h 309"/>
                  <a:gd name="T36" fmla="*/ 187 w 210"/>
                  <a:gd name="T37" fmla="*/ 251 h 309"/>
                  <a:gd name="T38" fmla="*/ 181 w 210"/>
                  <a:gd name="T39" fmla="*/ 253 h 309"/>
                  <a:gd name="T40" fmla="*/ 174 w 210"/>
                  <a:gd name="T41" fmla="*/ 251 h 309"/>
                  <a:gd name="T42" fmla="*/ 168 w 210"/>
                  <a:gd name="T43" fmla="*/ 247 h 309"/>
                  <a:gd name="T44" fmla="*/ 159 w 210"/>
                  <a:gd name="T45" fmla="*/ 236 h 309"/>
                  <a:gd name="T46" fmla="*/ 146 w 210"/>
                  <a:gd name="T47" fmla="*/ 225 h 309"/>
                  <a:gd name="T48" fmla="*/ 140 w 210"/>
                  <a:gd name="T49" fmla="*/ 222 h 309"/>
                  <a:gd name="T50" fmla="*/ 103 w 210"/>
                  <a:gd name="T51" fmla="*/ 224 h 309"/>
                  <a:gd name="T52" fmla="*/ 99 w 210"/>
                  <a:gd name="T53" fmla="*/ 237 h 309"/>
                  <a:gd name="T54" fmla="*/ 94 w 210"/>
                  <a:gd name="T55" fmla="*/ 269 h 309"/>
                  <a:gd name="T56" fmla="*/ 93 w 210"/>
                  <a:gd name="T57" fmla="*/ 277 h 309"/>
                  <a:gd name="T58" fmla="*/ 87 w 210"/>
                  <a:gd name="T59" fmla="*/ 285 h 309"/>
                  <a:gd name="T60" fmla="*/ 81 w 210"/>
                  <a:gd name="T61" fmla="*/ 289 h 309"/>
                  <a:gd name="T62" fmla="*/ 70 w 210"/>
                  <a:gd name="T63" fmla="*/ 290 h 309"/>
                  <a:gd name="T64" fmla="*/ 51 w 210"/>
                  <a:gd name="T65" fmla="*/ 286 h 309"/>
                  <a:gd name="T66" fmla="*/ 21 w 210"/>
                  <a:gd name="T67" fmla="*/ 278 h 309"/>
                  <a:gd name="T68" fmla="*/ 7 w 210"/>
                  <a:gd name="T69" fmla="*/ 284 h 309"/>
                  <a:gd name="T70" fmla="*/ 7 w 210"/>
                  <a:gd name="T71" fmla="*/ 295 h 309"/>
                  <a:gd name="T72" fmla="*/ 44 w 210"/>
                  <a:gd name="T73" fmla="*/ 307 h 309"/>
                  <a:gd name="T74" fmla="*/ 82 w 210"/>
                  <a:gd name="T75" fmla="*/ 309 h 309"/>
                  <a:gd name="T76" fmla="*/ 167 w 210"/>
                  <a:gd name="T77" fmla="*/ 309 h 309"/>
                  <a:gd name="T78" fmla="*/ 195 w 210"/>
                  <a:gd name="T79" fmla="*/ 307 h 309"/>
                  <a:gd name="T80" fmla="*/ 209 w 210"/>
                  <a:gd name="T81" fmla="*/ 301 h 309"/>
                  <a:gd name="T82" fmla="*/ 222 w 210"/>
                  <a:gd name="T83" fmla="*/ 286 h 309"/>
                  <a:gd name="T84" fmla="*/ 233 w 210"/>
                  <a:gd name="T85" fmla="*/ 265 h 309"/>
                  <a:gd name="T86" fmla="*/ 242 w 210"/>
                  <a:gd name="T87" fmla="*/ 239 h 309"/>
                  <a:gd name="T88" fmla="*/ 243 w 210"/>
                  <a:gd name="T89" fmla="*/ 207 h 309"/>
                  <a:gd name="T90" fmla="*/ 233 w 210"/>
                  <a:gd name="T91" fmla="*/ 145 h 309"/>
                  <a:gd name="T92" fmla="*/ 220 w 210"/>
                  <a:gd name="T93" fmla="*/ 75 h 309"/>
                  <a:gd name="T94" fmla="*/ 210 w 210"/>
                  <a:gd name="T95" fmla="*/ 26 h 309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10"/>
                  <a:gd name="T145" fmla="*/ 0 h 309"/>
                  <a:gd name="T146" fmla="*/ 210 w 210"/>
                  <a:gd name="T147" fmla="*/ 309 h 309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10" h="309">
                    <a:moveTo>
                      <a:pt x="175" y="18"/>
                    </a:moveTo>
                    <a:lnTo>
                      <a:pt x="170" y="14"/>
                    </a:lnTo>
                    <a:lnTo>
                      <a:pt x="157" y="7"/>
                    </a:lnTo>
                    <a:lnTo>
                      <a:pt x="151" y="4"/>
                    </a:lnTo>
                    <a:lnTo>
                      <a:pt x="145" y="1"/>
                    </a:lnTo>
                    <a:lnTo>
                      <a:pt x="140" y="0"/>
                    </a:lnTo>
                    <a:lnTo>
                      <a:pt x="136" y="0"/>
                    </a:lnTo>
                    <a:lnTo>
                      <a:pt x="133" y="4"/>
                    </a:lnTo>
                    <a:lnTo>
                      <a:pt x="130" y="8"/>
                    </a:lnTo>
                    <a:lnTo>
                      <a:pt x="129" y="13"/>
                    </a:lnTo>
                    <a:lnTo>
                      <a:pt x="128" y="14"/>
                    </a:lnTo>
                    <a:lnTo>
                      <a:pt x="134" y="25"/>
                    </a:lnTo>
                    <a:lnTo>
                      <a:pt x="140" y="35"/>
                    </a:lnTo>
                    <a:lnTo>
                      <a:pt x="137" y="39"/>
                    </a:lnTo>
                    <a:lnTo>
                      <a:pt x="134" y="43"/>
                    </a:lnTo>
                    <a:lnTo>
                      <a:pt x="139" y="47"/>
                    </a:lnTo>
                    <a:lnTo>
                      <a:pt x="143" y="52"/>
                    </a:lnTo>
                    <a:lnTo>
                      <a:pt x="140" y="52"/>
                    </a:lnTo>
                    <a:lnTo>
                      <a:pt x="136" y="53"/>
                    </a:lnTo>
                    <a:lnTo>
                      <a:pt x="137" y="63"/>
                    </a:lnTo>
                    <a:lnTo>
                      <a:pt x="138" y="72"/>
                    </a:lnTo>
                    <a:lnTo>
                      <a:pt x="142" y="85"/>
                    </a:lnTo>
                    <a:lnTo>
                      <a:pt x="145" y="100"/>
                    </a:lnTo>
                    <a:lnTo>
                      <a:pt x="140" y="114"/>
                    </a:lnTo>
                    <a:lnTo>
                      <a:pt x="136" y="125"/>
                    </a:lnTo>
                    <a:lnTo>
                      <a:pt x="137" y="137"/>
                    </a:lnTo>
                    <a:lnTo>
                      <a:pt x="138" y="150"/>
                    </a:lnTo>
                    <a:lnTo>
                      <a:pt x="140" y="158"/>
                    </a:lnTo>
                    <a:lnTo>
                      <a:pt x="144" y="177"/>
                    </a:lnTo>
                    <a:lnTo>
                      <a:pt x="149" y="198"/>
                    </a:lnTo>
                    <a:lnTo>
                      <a:pt x="153" y="212"/>
                    </a:lnTo>
                    <a:lnTo>
                      <a:pt x="155" y="220"/>
                    </a:lnTo>
                    <a:lnTo>
                      <a:pt x="158" y="231"/>
                    </a:lnTo>
                    <a:lnTo>
                      <a:pt x="158" y="235"/>
                    </a:lnTo>
                    <a:lnTo>
                      <a:pt x="158" y="240"/>
                    </a:lnTo>
                    <a:lnTo>
                      <a:pt x="157" y="244"/>
                    </a:lnTo>
                    <a:lnTo>
                      <a:pt x="155" y="248"/>
                    </a:lnTo>
                    <a:lnTo>
                      <a:pt x="153" y="251"/>
                    </a:lnTo>
                    <a:lnTo>
                      <a:pt x="150" y="252"/>
                    </a:lnTo>
                    <a:lnTo>
                      <a:pt x="147" y="253"/>
                    </a:lnTo>
                    <a:lnTo>
                      <a:pt x="143" y="252"/>
                    </a:lnTo>
                    <a:lnTo>
                      <a:pt x="140" y="251"/>
                    </a:lnTo>
                    <a:lnTo>
                      <a:pt x="137" y="249"/>
                    </a:lnTo>
                    <a:lnTo>
                      <a:pt x="134" y="247"/>
                    </a:lnTo>
                    <a:lnTo>
                      <a:pt x="132" y="244"/>
                    </a:lnTo>
                    <a:lnTo>
                      <a:pt x="125" y="236"/>
                    </a:lnTo>
                    <a:lnTo>
                      <a:pt x="116" y="227"/>
                    </a:lnTo>
                    <a:lnTo>
                      <a:pt x="112" y="225"/>
                    </a:lnTo>
                    <a:lnTo>
                      <a:pt x="108" y="222"/>
                    </a:lnTo>
                    <a:lnTo>
                      <a:pt x="106" y="222"/>
                    </a:lnTo>
                    <a:lnTo>
                      <a:pt x="104" y="222"/>
                    </a:lnTo>
                    <a:lnTo>
                      <a:pt x="103" y="224"/>
                    </a:lnTo>
                    <a:lnTo>
                      <a:pt x="102" y="226"/>
                    </a:lnTo>
                    <a:lnTo>
                      <a:pt x="99" y="237"/>
                    </a:lnTo>
                    <a:lnTo>
                      <a:pt x="96" y="253"/>
                    </a:lnTo>
                    <a:lnTo>
                      <a:pt x="94" y="269"/>
                    </a:lnTo>
                    <a:lnTo>
                      <a:pt x="93" y="275"/>
                    </a:lnTo>
                    <a:lnTo>
                      <a:pt x="93" y="277"/>
                    </a:lnTo>
                    <a:lnTo>
                      <a:pt x="90" y="282"/>
                    </a:lnTo>
                    <a:lnTo>
                      <a:pt x="87" y="285"/>
                    </a:lnTo>
                    <a:lnTo>
                      <a:pt x="84" y="287"/>
                    </a:lnTo>
                    <a:lnTo>
                      <a:pt x="81" y="289"/>
                    </a:lnTo>
                    <a:lnTo>
                      <a:pt x="76" y="290"/>
                    </a:lnTo>
                    <a:lnTo>
                      <a:pt x="70" y="290"/>
                    </a:lnTo>
                    <a:lnTo>
                      <a:pt x="61" y="289"/>
                    </a:lnTo>
                    <a:lnTo>
                      <a:pt x="51" y="286"/>
                    </a:lnTo>
                    <a:lnTo>
                      <a:pt x="40" y="283"/>
                    </a:lnTo>
                    <a:lnTo>
                      <a:pt x="21" y="278"/>
                    </a:lnTo>
                    <a:lnTo>
                      <a:pt x="14" y="275"/>
                    </a:lnTo>
                    <a:lnTo>
                      <a:pt x="7" y="284"/>
                    </a:lnTo>
                    <a:lnTo>
                      <a:pt x="0" y="293"/>
                    </a:lnTo>
                    <a:lnTo>
                      <a:pt x="7" y="295"/>
                    </a:lnTo>
                    <a:lnTo>
                      <a:pt x="24" y="300"/>
                    </a:lnTo>
                    <a:lnTo>
                      <a:pt x="44" y="307"/>
                    </a:lnTo>
                    <a:lnTo>
                      <a:pt x="61" y="309"/>
                    </a:lnTo>
                    <a:lnTo>
                      <a:pt x="82" y="309"/>
                    </a:lnTo>
                    <a:lnTo>
                      <a:pt x="116" y="309"/>
                    </a:lnTo>
                    <a:lnTo>
                      <a:pt x="133" y="309"/>
                    </a:lnTo>
                    <a:lnTo>
                      <a:pt x="149" y="308"/>
                    </a:lnTo>
                    <a:lnTo>
                      <a:pt x="161" y="307"/>
                    </a:lnTo>
                    <a:lnTo>
                      <a:pt x="170" y="305"/>
                    </a:lnTo>
                    <a:lnTo>
                      <a:pt x="175" y="301"/>
                    </a:lnTo>
                    <a:lnTo>
                      <a:pt x="182" y="295"/>
                    </a:lnTo>
                    <a:lnTo>
                      <a:pt x="188" y="286"/>
                    </a:lnTo>
                    <a:lnTo>
                      <a:pt x="194" y="276"/>
                    </a:lnTo>
                    <a:lnTo>
                      <a:pt x="199" y="265"/>
                    </a:lnTo>
                    <a:lnTo>
                      <a:pt x="204" y="252"/>
                    </a:lnTo>
                    <a:lnTo>
                      <a:pt x="208" y="239"/>
                    </a:lnTo>
                    <a:lnTo>
                      <a:pt x="210" y="226"/>
                    </a:lnTo>
                    <a:lnTo>
                      <a:pt x="209" y="207"/>
                    </a:lnTo>
                    <a:lnTo>
                      <a:pt x="205" y="178"/>
                    </a:lnTo>
                    <a:lnTo>
                      <a:pt x="199" y="145"/>
                    </a:lnTo>
                    <a:lnTo>
                      <a:pt x="193" y="109"/>
                    </a:lnTo>
                    <a:lnTo>
                      <a:pt x="186" y="75"/>
                    </a:lnTo>
                    <a:lnTo>
                      <a:pt x="181" y="46"/>
                    </a:lnTo>
                    <a:lnTo>
                      <a:pt x="176" y="26"/>
                    </a:lnTo>
                    <a:lnTo>
                      <a:pt x="175" y="18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6" name="Freeform 28"/>
              <p:cNvSpPr>
                <a:spLocks/>
              </p:cNvSpPr>
              <p:nvPr/>
            </p:nvSpPr>
            <p:spPr bwMode="auto">
              <a:xfrm>
                <a:off x="3136" y="1456"/>
                <a:ext cx="122" cy="122"/>
              </a:xfrm>
              <a:custGeom>
                <a:avLst/>
                <a:gdLst>
                  <a:gd name="T0" fmla="*/ 20 w 120"/>
                  <a:gd name="T1" fmla="*/ 0 h 122"/>
                  <a:gd name="T2" fmla="*/ 16 w 120"/>
                  <a:gd name="T3" fmla="*/ 6 h 122"/>
                  <a:gd name="T4" fmla="*/ 10 w 120"/>
                  <a:gd name="T5" fmla="*/ 19 h 122"/>
                  <a:gd name="T6" fmla="*/ 6 w 120"/>
                  <a:gd name="T7" fmla="*/ 28 h 122"/>
                  <a:gd name="T8" fmla="*/ 3 w 120"/>
                  <a:gd name="T9" fmla="*/ 36 h 122"/>
                  <a:gd name="T10" fmla="*/ 1 w 120"/>
                  <a:gd name="T11" fmla="*/ 43 h 122"/>
                  <a:gd name="T12" fmla="*/ 0 w 120"/>
                  <a:gd name="T13" fmla="*/ 49 h 122"/>
                  <a:gd name="T14" fmla="*/ 0 w 120"/>
                  <a:gd name="T15" fmla="*/ 60 h 122"/>
                  <a:gd name="T16" fmla="*/ 1 w 120"/>
                  <a:gd name="T17" fmla="*/ 74 h 122"/>
                  <a:gd name="T18" fmla="*/ 3 w 120"/>
                  <a:gd name="T19" fmla="*/ 81 h 122"/>
                  <a:gd name="T20" fmla="*/ 5 w 120"/>
                  <a:gd name="T21" fmla="*/ 86 h 122"/>
                  <a:gd name="T22" fmla="*/ 8 w 120"/>
                  <a:gd name="T23" fmla="*/ 91 h 122"/>
                  <a:gd name="T24" fmla="*/ 11 w 120"/>
                  <a:gd name="T25" fmla="*/ 94 h 122"/>
                  <a:gd name="T26" fmla="*/ 20 w 120"/>
                  <a:gd name="T27" fmla="*/ 98 h 122"/>
                  <a:gd name="T28" fmla="*/ 29 w 120"/>
                  <a:gd name="T29" fmla="*/ 101 h 122"/>
                  <a:gd name="T30" fmla="*/ 75 w 120"/>
                  <a:gd name="T31" fmla="*/ 103 h 122"/>
                  <a:gd name="T32" fmla="*/ 87 w 120"/>
                  <a:gd name="T33" fmla="*/ 106 h 122"/>
                  <a:gd name="T34" fmla="*/ 114 w 120"/>
                  <a:gd name="T35" fmla="*/ 108 h 122"/>
                  <a:gd name="T36" fmla="*/ 146 w 120"/>
                  <a:gd name="T37" fmla="*/ 110 h 122"/>
                  <a:gd name="T38" fmla="*/ 171 w 120"/>
                  <a:gd name="T39" fmla="*/ 112 h 122"/>
                  <a:gd name="T40" fmla="*/ 178 w 120"/>
                  <a:gd name="T41" fmla="*/ 113 h 122"/>
                  <a:gd name="T42" fmla="*/ 193 w 120"/>
                  <a:gd name="T43" fmla="*/ 118 h 122"/>
                  <a:gd name="T44" fmla="*/ 207 w 120"/>
                  <a:gd name="T45" fmla="*/ 122 h 122"/>
                  <a:gd name="T46" fmla="*/ 198 w 120"/>
                  <a:gd name="T47" fmla="*/ 112 h 122"/>
                  <a:gd name="T48" fmla="*/ 175 w 120"/>
                  <a:gd name="T49" fmla="*/ 87 h 122"/>
                  <a:gd name="T50" fmla="*/ 144 w 120"/>
                  <a:gd name="T51" fmla="*/ 61 h 122"/>
                  <a:gd name="T52" fmla="*/ 122 w 120"/>
                  <a:gd name="T53" fmla="*/ 46 h 122"/>
                  <a:gd name="T54" fmla="*/ 98 w 120"/>
                  <a:gd name="T55" fmla="*/ 36 h 122"/>
                  <a:gd name="T56" fmla="*/ 77 w 120"/>
                  <a:gd name="T57" fmla="*/ 20 h 122"/>
                  <a:gd name="T58" fmla="*/ 26 w 120"/>
                  <a:gd name="T59" fmla="*/ 6 h 122"/>
                  <a:gd name="T60" fmla="*/ 20 w 120"/>
                  <a:gd name="T61" fmla="*/ 0 h 12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20"/>
                  <a:gd name="T94" fmla="*/ 0 h 122"/>
                  <a:gd name="T95" fmla="*/ 120 w 120"/>
                  <a:gd name="T96" fmla="*/ 122 h 12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20" h="122">
                    <a:moveTo>
                      <a:pt x="20" y="0"/>
                    </a:moveTo>
                    <a:lnTo>
                      <a:pt x="16" y="6"/>
                    </a:lnTo>
                    <a:lnTo>
                      <a:pt x="10" y="19"/>
                    </a:lnTo>
                    <a:lnTo>
                      <a:pt x="6" y="28"/>
                    </a:lnTo>
                    <a:lnTo>
                      <a:pt x="3" y="36"/>
                    </a:lnTo>
                    <a:lnTo>
                      <a:pt x="1" y="43"/>
                    </a:lnTo>
                    <a:lnTo>
                      <a:pt x="0" y="49"/>
                    </a:lnTo>
                    <a:lnTo>
                      <a:pt x="0" y="60"/>
                    </a:lnTo>
                    <a:lnTo>
                      <a:pt x="1" y="74"/>
                    </a:lnTo>
                    <a:lnTo>
                      <a:pt x="3" y="81"/>
                    </a:lnTo>
                    <a:lnTo>
                      <a:pt x="5" y="86"/>
                    </a:lnTo>
                    <a:lnTo>
                      <a:pt x="8" y="91"/>
                    </a:lnTo>
                    <a:lnTo>
                      <a:pt x="11" y="94"/>
                    </a:lnTo>
                    <a:lnTo>
                      <a:pt x="20" y="98"/>
                    </a:lnTo>
                    <a:lnTo>
                      <a:pt x="29" y="101"/>
                    </a:lnTo>
                    <a:lnTo>
                      <a:pt x="41" y="103"/>
                    </a:lnTo>
                    <a:lnTo>
                      <a:pt x="53" y="106"/>
                    </a:lnTo>
                    <a:lnTo>
                      <a:pt x="68" y="108"/>
                    </a:lnTo>
                    <a:lnTo>
                      <a:pt x="84" y="110"/>
                    </a:lnTo>
                    <a:lnTo>
                      <a:pt x="96" y="112"/>
                    </a:lnTo>
                    <a:lnTo>
                      <a:pt x="101" y="113"/>
                    </a:lnTo>
                    <a:lnTo>
                      <a:pt x="111" y="118"/>
                    </a:lnTo>
                    <a:lnTo>
                      <a:pt x="120" y="122"/>
                    </a:lnTo>
                    <a:lnTo>
                      <a:pt x="114" y="112"/>
                    </a:lnTo>
                    <a:lnTo>
                      <a:pt x="99" y="87"/>
                    </a:lnTo>
                    <a:lnTo>
                      <a:pt x="83" y="61"/>
                    </a:lnTo>
                    <a:lnTo>
                      <a:pt x="72" y="46"/>
                    </a:lnTo>
                    <a:lnTo>
                      <a:pt x="60" y="36"/>
                    </a:lnTo>
                    <a:lnTo>
                      <a:pt x="43" y="20"/>
                    </a:lnTo>
                    <a:lnTo>
                      <a:pt x="26" y="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7" name="Freeform 29"/>
              <p:cNvSpPr>
                <a:spLocks/>
              </p:cNvSpPr>
              <p:nvPr/>
            </p:nvSpPr>
            <p:spPr bwMode="auto">
              <a:xfrm>
                <a:off x="2870" y="1523"/>
                <a:ext cx="276" cy="335"/>
              </a:xfrm>
              <a:custGeom>
                <a:avLst/>
                <a:gdLst>
                  <a:gd name="T0" fmla="*/ 270 w 276"/>
                  <a:gd name="T1" fmla="*/ 45 h 335"/>
                  <a:gd name="T2" fmla="*/ 242 w 276"/>
                  <a:gd name="T3" fmla="*/ 19 h 335"/>
                  <a:gd name="T4" fmla="*/ 202 w 276"/>
                  <a:gd name="T5" fmla="*/ 3 h 335"/>
                  <a:gd name="T6" fmla="*/ 166 w 276"/>
                  <a:gd name="T7" fmla="*/ 0 h 335"/>
                  <a:gd name="T8" fmla="*/ 163 w 276"/>
                  <a:gd name="T9" fmla="*/ 10 h 335"/>
                  <a:gd name="T10" fmla="*/ 149 w 276"/>
                  <a:gd name="T11" fmla="*/ 9 h 335"/>
                  <a:gd name="T12" fmla="*/ 140 w 276"/>
                  <a:gd name="T13" fmla="*/ 15 h 335"/>
                  <a:gd name="T14" fmla="*/ 152 w 276"/>
                  <a:gd name="T15" fmla="*/ 37 h 335"/>
                  <a:gd name="T16" fmla="*/ 172 w 276"/>
                  <a:gd name="T17" fmla="*/ 62 h 335"/>
                  <a:gd name="T18" fmla="*/ 159 w 276"/>
                  <a:gd name="T19" fmla="*/ 63 h 335"/>
                  <a:gd name="T20" fmla="*/ 146 w 276"/>
                  <a:gd name="T21" fmla="*/ 67 h 335"/>
                  <a:gd name="T22" fmla="*/ 159 w 276"/>
                  <a:gd name="T23" fmla="*/ 89 h 335"/>
                  <a:gd name="T24" fmla="*/ 166 w 276"/>
                  <a:gd name="T25" fmla="*/ 101 h 335"/>
                  <a:gd name="T26" fmla="*/ 147 w 276"/>
                  <a:gd name="T27" fmla="*/ 103 h 335"/>
                  <a:gd name="T28" fmla="*/ 133 w 276"/>
                  <a:gd name="T29" fmla="*/ 104 h 335"/>
                  <a:gd name="T30" fmla="*/ 132 w 276"/>
                  <a:gd name="T31" fmla="*/ 115 h 335"/>
                  <a:gd name="T32" fmla="*/ 144 w 276"/>
                  <a:gd name="T33" fmla="*/ 136 h 335"/>
                  <a:gd name="T34" fmla="*/ 132 w 276"/>
                  <a:gd name="T35" fmla="*/ 133 h 335"/>
                  <a:gd name="T36" fmla="*/ 113 w 276"/>
                  <a:gd name="T37" fmla="*/ 121 h 335"/>
                  <a:gd name="T38" fmla="*/ 115 w 276"/>
                  <a:gd name="T39" fmla="*/ 131 h 335"/>
                  <a:gd name="T40" fmla="*/ 104 w 276"/>
                  <a:gd name="T41" fmla="*/ 143 h 335"/>
                  <a:gd name="T42" fmla="*/ 94 w 276"/>
                  <a:gd name="T43" fmla="*/ 145 h 335"/>
                  <a:gd name="T44" fmla="*/ 85 w 276"/>
                  <a:gd name="T45" fmla="*/ 143 h 335"/>
                  <a:gd name="T46" fmla="*/ 90 w 276"/>
                  <a:gd name="T47" fmla="*/ 162 h 335"/>
                  <a:gd name="T48" fmla="*/ 83 w 276"/>
                  <a:gd name="T49" fmla="*/ 166 h 335"/>
                  <a:gd name="T50" fmla="*/ 75 w 276"/>
                  <a:gd name="T51" fmla="*/ 171 h 335"/>
                  <a:gd name="T52" fmla="*/ 76 w 276"/>
                  <a:gd name="T53" fmla="*/ 183 h 335"/>
                  <a:gd name="T54" fmla="*/ 53 w 276"/>
                  <a:gd name="T55" fmla="*/ 184 h 335"/>
                  <a:gd name="T56" fmla="*/ 25 w 276"/>
                  <a:gd name="T57" fmla="*/ 216 h 335"/>
                  <a:gd name="T58" fmla="*/ 0 w 276"/>
                  <a:gd name="T59" fmla="*/ 205 h 335"/>
                  <a:gd name="T60" fmla="*/ 1 w 276"/>
                  <a:gd name="T61" fmla="*/ 222 h 335"/>
                  <a:gd name="T62" fmla="*/ 44 w 276"/>
                  <a:gd name="T63" fmla="*/ 264 h 335"/>
                  <a:gd name="T64" fmla="*/ 85 w 276"/>
                  <a:gd name="T65" fmla="*/ 296 h 335"/>
                  <a:gd name="T66" fmla="*/ 142 w 276"/>
                  <a:gd name="T67" fmla="*/ 316 h 335"/>
                  <a:gd name="T68" fmla="*/ 217 w 276"/>
                  <a:gd name="T69" fmla="*/ 335 h 335"/>
                  <a:gd name="T70" fmla="*/ 225 w 276"/>
                  <a:gd name="T71" fmla="*/ 301 h 335"/>
                  <a:gd name="T72" fmla="*/ 233 w 276"/>
                  <a:gd name="T73" fmla="*/ 282 h 335"/>
                  <a:gd name="T74" fmla="*/ 253 w 276"/>
                  <a:gd name="T75" fmla="*/ 250 h 335"/>
                  <a:gd name="T76" fmla="*/ 264 w 276"/>
                  <a:gd name="T77" fmla="*/ 219 h 335"/>
                  <a:gd name="T78" fmla="*/ 236 w 276"/>
                  <a:gd name="T79" fmla="*/ 220 h 335"/>
                  <a:gd name="T80" fmla="*/ 232 w 276"/>
                  <a:gd name="T81" fmla="*/ 232 h 335"/>
                  <a:gd name="T82" fmla="*/ 221 w 276"/>
                  <a:gd name="T83" fmla="*/ 244 h 335"/>
                  <a:gd name="T84" fmla="*/ 201 w 276"/>
                  <a:gd name="T85" fmla="*/ 277 h 335"/>
                  <a:gd name="T86" fmla="*/ 182 w 276"/>
                  <a:gd name="T87" fmla="*/ 278 h 335"/>
                  <a:gd name="T88" fmla="*/ 166 w 276"/>
                  <a:gd name="T89" fmla="*/ 271 h 335"/>
                  <a:gd name="T90" fmla="*/ 162 w 276"/>
                  <a:gd name="T91" fmla="*/ 262 h 335"/>
                  <a:gd name="T92" fmla="*/ 182 w 276"/>
                  <a:gd name="T93" fmla="*/ 250 h 335"/>
                  <a:gd name="T94" fmla="*/ 201 w 276"/>
                  <a:gd name="T95" fmla="*/ 236 h 335"/>
                  <a:gd name="T96" fmla="*/ 217 w 276"/>
                  <a:gd name="T97" fmla="*/ 192 h 335"/>
                  <a:gd name="T98" fmla="*/ 238 w 276"/>
                  <a:gd name="T99" fmla="*/ 136 h 335"/>
                  <a:gd name="T100" fmla="*/ 276 w 276"/>
                  <a:gd name="T101" fmla="*/ 55 h 33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76"/>
                  <a:gd name="T154" fmla="*/ 0 h 335"/>
                  <a:gd name="T155" fmla="*/ 276 w 276"/>
                  <a:gd name="T156" fmla="*/ 335 h 335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76" h="335">
                    <a:moveTo>
                      <a:pt x="276" y="55"/>
                    </a:moveTo>
                    <a:lnTo>
                      <a:pt x="274" y="52"/>
                    </a:lnTo>
                    <a:lnTo>
                      <a:pt x="270" y="45"/>
                    </a:lnTo>
                    <a:lnTo>
                      <a:pt x="264" y="36"/>
                    </a:lnTo>
                    <a:lnTo>
                      <a:pt x="255" y="28"/>
                    </a:lnTo>
                    <a:lnTo>
                      <a:pt x="242" y="19"/>
                    </a:lnTo>
                    <a:lnTo>
                      <a:pt x="229" y="12"/>
                    </a:lnTo>
                    <a:lnTo>
                      <a:pt x="215" y="7"/>
                    </a:lnTo>
                    <a:lnTo>
                      <a:pt x="202" y="3"/>
                    </a:lnTo>
                    <a:lnTo>
                      <a:pt x="190" y="1"/>
                    </a:lnTo>
                    <a:lnTo>
                      <a:pt x="178" y="0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59" y="5"/>
                    </a:lnTo>
                    <a:lnTo>
                      <a:pt x="163" y="10"/>
                    </a:lnTo>
                    <a:lnTo>
                      <a:pt x="155" y="7"/>
                    </a:lnTo>
                    <a:lnTo>
                      <a:pt x="147" y="5"/>
                    </a:lnTo>
                    <a:lnTo>
                      <a:pt x="149" y="9"/>
                    </a:lnTo>
                    <a:lnTo>
                      <a:pt x="152" y="13"/>
                    </a:lnTo>
                    <a:lnTo>
                      <a:pt x="146" y="14"/>
                    </a:lnTo>
                    <a:lnTo>
                      <a:pt x="140" y="15"/>
                    </a:lnTo>
                    <a:lnTo>
                      <a:pt x="144" y="23"/>
                    </a:lnTo>
                    <a:lnTo>
                      <a:pt x="148" y="30"/>
                    </a:lnTo>
                    <a:lnTo>
                      <a:pt x="152" y="37"/>
                    </a:lnTo>
                    <a:lnTo>
                      <a:pt x="154" y="47"/>
                    </a:lnTo>
                    <a:lnTo>
                      <a:pt x="163" y="54"/>
                    </a:lnTo>
                    <a:lnTo>
                      <a:pt x="172" y="62"/>
                    </a:lnTo>
                    <a:lnTo>
                      <a:pt x="161" y="58"/>
                    </a:lnTo>
                    <a:lnTo>
                      <a:pt x="151" y="55"/>
                    </a:lnTo>
                    <a:lnTo>
                      <a:pt x="159" y="63"/>
                    </a:lnTo>
                    <a:lnTo>
                      <a:pt x="166" y="71"/>
                    </a:lnTo>
                    <a:lnTo>
                      <a:pt x="157" y="69"/>
                    </a:lnTo>
                    <a:lnTo>
                      <a:pt x="146" y="67"/>
                    </a:lnTo>
                    <a:lnTo>
                      <a:pt x="159" y="81"/>
                    </a:lnTo>
                    <a:lnTo>
                      <a:pt x="173" y="93"/>
                    </a:lnTo>
                    <a:lnTo>
                      <a:pt x="159" y="89"/>
                    </a:lnTo>
                    <a:lnTo>
                      <a:pt x="146" y="86"/>
                    </a:lnTo>
                    <a:lnTo>
                      <a:pt x="156" y="93"/>
                    </a:lnTo>
                    <a:lnTo>
                      <a:pt x="166" y="101"/>
                    </a:lnTo>
                    <a:lnTo>
                      <a:pt x="152" y="97"/>
                    </a:lnTo>
                    <a:lnTo>
                      <a:pt x="137" y="93"/>
                    </a:lnTo>
                    <a:lnTo>
                      <a:pt x="147" y="103"/>
                    </a:lnTo>
                    <a:lnTo>
                      <a:pt x="157" y="112"/>
                    </a:lnTo>
                    <a:lnTo>
                      <a:pt x="146" y="108"/>
                    </a:lnTo>
                    <a:lnTo>
                      <a:pt x="133" y="104"/>
                    </a:lnTo>
                    <a:lnTo>
                      <a:pt x="139" y="111"/>
                    </a:lnTo>
                    <a:lnTo>
                      <a:pt x="144" y="120"/>
                    </a:lnTo>
                    <a:lnTo>
                      <a:pt x="132" y="115"/>
                    </a:lnTo>
                    <a:lnTo>
                      <a:pt x="122" y="111"/>
                    </a:lnTo>
                    <a:lnTo>
                      <a:pt x="132" y="124"/>
                    </a:lnTo>
                    <a:lnTo>
                      <a:pt x="144" y="136"/>
                    </a:lnTo>
                    <a:lnTo>
                      <a:pt x="141" y="136"/>
                    </a:lnTo>
                    <a:lnTo>
                      <a:pt x="137" y="135"/>
                    </a:lnTo>
                    <a:lnTo>
                      <a:pt x="132" y="133"/>
                    </a:lnTo>
                    <a:lnTo>
                      <a:pt x="128" y="131"/>
                    </a:lnTo>
                    <a:lnTo>
                      <a:pt x="121" y="125"/>
                    </a:lnTo>
                    <a:lnTo>
                      <a:pt x="113" y="121"/>
                    </a:lnTo>
                    <a:lnTo>
                      <a:pt x="118" y="129"/>
                    </a:lnTo>
                    <a:lnTo>
                      <a:pt x="123" y="137"/>
                    </a:lnTo>
                    <a:lnTo>
                      <a:pt x="115" y="131"/>
                    </a:lnTo>
                    <a:lnTo>
                      <a:pt x="104" y="124"/>
                    </a:lnTo>
                    <a:lnTo>
                      <a:pt x="104" y="134"/>
                    </a:lnTo>
                    <a:lnTo>
                      <a:pt x="104" y="143"/>
                    </a:lnTo>
                    <a:lnTo>
                      <a:pt x="98" y="142"/>
                    </a:lnTo>
                    <a:lnTo>
                      <a:pt x="90" y="140"/>
                    </a:lnTo>
                    <a:lnTo>
                      <a:pt x="94" y="145"/>
                    </a:lnTo>
                    <a:lnTo>
                      <a:pt x="98" y="151"/>
                    </a:lnTo>
                    <a:lnTo>
                      <a:pt x="91" y="147"/>
                    </a:lnTo>
                    <a:lnTo>
                      <a:pt x="85" y="143"/>
                    </a:lnTo>
                    <a:lnTo>
                      <a:pt x="85" y="150"/>
                    </a:lnTo>
                    <a:lnTo>
                      <a:pt x="87" y="156"/>
                    </a:lnTo>
                    <a:lnTo>
                      <a:pt x="90" y="162"/>
                    </a:lnTo>
                    <a:lnTo>
                      <a:pt x="92" y="167"/>
                    </a:lnTo>
                    <a:lnTo>
                      <a:pt x="87" y="166"/>
                    </a:lnTo>
                    <a:lnTo>
                      <a:pt x="83" y="166"/>
                    </a:lnTo>
                    <a:lnTo>
                      <a:pt x="78" y="166"/>
                    </a:lnTo>
                    <a:lnTo>
                      <a:pt x="73" y="167"/>
                    </a:lnTo>
                    <a:lnTo>
                      <a:pt x="75" y="171"/>
                    </a:lnTo>
                    <a:lnTo>
                      <a:pt x="76" y="175"/>
                    </a:lnTo>
                    <a:lnTo>
                      <a:pt x="77" y="178"/>
                    </a:lnTo>
                    <a:lnTo>
                      <a:pt x="76" y="183"/>
                    </a:lnTo>
                    <a:lnTo>
                      <a:pt x="66" y="180"/>
                    </a:lnTo>
                    <a:lnTo>
                      <a:pt x="58" y="175"/>
                    </a:lnTo>
                    <a:lnTo>
                      <a:pt x="53" y="184"/>
                    </a:lnTo>
                    <a:lnTo>
                      <a:pt x="48" y="194"/>
                    </a:lnTo>
                    <a:lnTo>
                      <a:pt x="37" y="205"/>
                    </a:lnTo>
                    <a:lnTo>
                      <a:pt x="25" y="216"/>
                    </a:lnTo>
                    <a:lnTo>
                      <a:pt x="13" y="207"/>
                    </a:lnTo>
                    <a:lnTo>
                      <a:pt x="2" y="198"/>
                    </a:lnTo>
                    <a:lnTo>
                      <a:pt x="0" y="205"/>
                    </a:lnTo>
                    <a:lnTo>
                      <a:pt x="0" y="211"/>
                    </a:lnTo>
                    <a:lnTo>
                      <a:pt x="0" y="216"/>
                    </a:lnTo>
                    <a:lnTo>
                      <a:pt x="1" y="222"/>
                    </a:lnTo>
                    <a:lnTo>
                      <a:pt x="9" y="230"/>
                    </a:lnTo>
                    <a:lnTo>
                      <a:pt x="31" y="252"/>
                    </a:lnTo>
                    <a:lnTo>
                      <a:pt x="44" y="264"/>
                    </a:lnTo>
                    <a:lnTo>
                      <a:pt x="58" y="276"/>
                    </a:lnTo>
                    <a:lnTo>
                      <a:pt x="72" y="287"/>
                    </a:lnTo>
                    <a:lnTo>
                      <a:pt x="85" y="296"/>
                    </a:lnTo>
                    <a:lnTo>
                      <a:pt x="101" y="302"/>
                    </a:lnTo>
                    <a:lnTo>
                      <a:pt x="120" y="309"/>
                    </a:lnTo>
                    <a:lnTo>
                      <a:pt x="142" y="316"/>
                    </a:lnTo>
                    <a:lnTo>
                      <a:pt x="164" y="322"/>
                    </a:lnTo>
                    <a:lnTo>
                      <a:pt x="201" y="331"/>
                    </a:lnTo>
                    <a:lnTo>
                      <a:pt x="217" y="335"/>
                    </a:lnTo>
                    <a:lnTo>
                      <a:pt x="219" y="328"/>
                    </a:lnTo>
                    <a:lnTo>
                      <a:pt x="223" y="310"/>
                    </a:lnTo>
                    <a:lnTo>
                      <a:pt x="225" y="301"/>
                    </a:lnTo>
                    <a:lnTo>
                      <a:pt x="228" y="293"/>
                    </a:lnTo>
                    <a:lnTo>
                      <a:pt x="230" y="286"/>
                    </a:lnTo>
                    <a:lnTo>
                      <a:pt x="233" y="282"/>
                    </a:lnTo>
                    <a:lnTo>
                      <a:pt x="239" y="272"/>
                    </a:lnTo>
                    <a:lnTo>
                      <a:pt x="247" y="260"/>
                    </a:lnTo>
                    <a:lnTo>
                      <a:pt x="253" y="250"/>
                    </a:lnTo>
                    <a:lnTo>
                      <a:pt x="257" y="245"/>
                    </a:lnTo>
                    <a:lnTo>
                      <a:pt x="260" y="232"/>
                    </a:lnTo>
                    <a:lnTo>
                      <a:pt x="264" y="219"/>
                    </a:lnTo>
                    <a:lnTo>
                      <a:pt x="253" y="217"/>
                    </a:lnTo>
                    <a:lnTo>
                      <a:pt x="243" y="215"/>
                    </a:lnTo>
                    <a:lnTo>
                      <a:pt x="236" y="220"/>
                    </a:lnTo>
                    <a:lnTo>
                      <a:pt x="228" y="226"/>
                    </a:lnTo>
                    <a:lnTo>
                      <a:pt x="230" y="229"/>
                    </a:lnTo>
                    <a:lnTo>
                      <a:pt x="232" y="232"/>
                    </a:lnTo>
                    <a:lnTo>
                      <a:pt x="227" y="236"/>
                    </a:lnTo>
                    <a:lnTo>
                      <a:pt x="221" y="239"/>
                    </a:lnTo>
                    <a:lnTo>
                      <a:pt x="221" y="244"/>
                    </a:lnTo>
                    <a:lnTo>
                      <a:pt x="222" y="248"/>
                    </a:lnTo>
                    <a:lnTo>
                      <a:pt x="211" y="263"/>
                    </a:lnTo>
                    <a:lnTo>
                      <a:pt x="201" y="277"/>
                    </a:lnTo>
                    <a:lnTo>
                      <a:pt x="194" y="278"/>
                    </a:lnTo>
                    <a:lnTo>
                      <a:pt x="188" y="279"/>
                    </a:lnTo>
                    <a:lnTo>
                      <a:pt x="182" y="278"/>
                    </a:lnTo>
                    <a:lnTo>
                      <a:pt x="175" y="277"/>
                    </a:lnTo>
                    <a:lnTo>
                      <a:pt x="170" y="274"/>
                    </a:lnTo>
                    <a:lnTo>
                      <a:pt x="166" y="271"/>
                    </a:lnTo>
                    <a:lnTo>
                      <a:pt x="164" y="268"/>
                    </a:lnTo>
                    <a:lnTo>
                      <a:pt x="163" y="265"/>
                    </a:lnTo>
                    <a:lnTo>
                      <a:pt x="162" y="262"/>
                    </a:lnTo>
                    <a:lnTo>
                      <a:pt x="162" y="259"/>
                    </a:lnTo>
                    <a:lnTo>
                      <a:pt x="168" y="256"/>
                    </a:lnTo>
                    <a:lnTo>
                      <a:pt x="182" y="250"/>
                    </a:lnTo>
                    <a:lnTo>
                      <a:pt x="189" y="246"/>
                    </a:lnTo>
                    <a:lnTo>
                      <a:pt x="195" y="242"/>
                    </a:lnTo>
                    <a:lnTo>
                      <a:pt x="201" y="236"/>
                    </a:lnTo>
                    <a:lnTo>
                      <a:pt x="204" y="231"/>
                    </a:lnTo>
                    <a:lnTo>
                      <a:pt x="208" y="215"/>
                    </a:lnTo>
                    <a:lnTo>
                      <a:pt x="217" y="192"/>
                    </a:lnTo>
                    <a:lnTo>
                      <a:pt x="223" y="172"/>
                    </a:lnTo>
                    <a:lnTo>
                      <a:pt x="226" y="164"/>
                    </a:lnTo>
                    <a:lnTo>
                      <a:pt x="238" y="136"/>
                    </a:lnTo>
                    <a:lnTo>
                      <a:pt x="250" y="109"/>
                    </a:lnTo>
                    <a:lnTo>
                      <a:pt x="263" y="82"/>
                    </a:lnTo>
                    <a:lnTo>
                      <a:pt x="276" y="55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8" name="Freeform 30"/>
              <p:cNvSpPr>
                <a:spLocks/>
              </p:cNvSpPr>
              <p:nvPr/>
            </p:nvSpPr>
            <p:spPr bwMode="auto">
              <a:xfrm>
                <a:off x="2834" y="1439"/>
                <a:ext cx="138" cy="211"/>
              </a:xfrm>
              <a:custGeom>
                <a:avLst/>
                <a:gdLst>
                  <a:gd name="T0" fmla="*/ 132 w 137"/>
                  <a:gd name="T1" fmla="*/ 0 h 211"/>
                  <a:gd name="T2" fmla="*/ 124 w 137"/>
                  <a:gd name="T3" fmla="*/ 4 h 211"/>
                  <a:gd name="T4" fmla="*/ 109 w 137"/>
                  <a:gd name="T5" fmla="*/ 14 h 211"/>
                  <a:gd name="T6" fmla="*/ 66 w 137"/>
                  <a:gd name="T7" fmla="*/ 19 h 211"/>
                  <a:gd name="T8" fmla="*/ 58 w 137"/>
                  <a:gd name="T9" fmla="*/ 24 h 211"/>
                  <a:gd name="T10" fmla="*/ 50 w 137"/>
                  <a:gd name="T11" fmla="*/ 29 h 211"/>
                  <a:gd name="T12" fmla="*/ 47 w 137"/>
                  <a:gd name="T13" fmla="*/ 33 h 211"/>
                  <a:gd name="T14" fmla="*/ 38 w 137"/>
                  <a:gd name="T15" fmla="*/ 48 h 211"/>
                  <a:gd name="T16" fmla="*/ 26 w 137"/>
                  <a:gd name="T17" fmla="*/ 72 h 211"/>
                  <a:gd name="T18" fmla="*/ 20 w 137"/>
                  <a:gd name="T19" fmla="*/ 86 h 211"/>
                  <a:gd name="T20" fmla="*/ 14 w 137"/>
                  <a:gd name="T21" fmla="*/ 99 h 211"/>
                  <a:gd name="T22" fmla="*/ 9 w 137"/>
                  <a:gd name="T23" fmla="*/ 110 h 211"/>
                  <a:gd name="T24" fmla="*/ 7 w 137"/>
                  <a:gd name="T25" fmla="*/ 118 h 211"/>
                  <a:gd name="T26" fmla="*/ 4 w 137"/>
                  <a:gd name="T27" fmla="*/ 141 h 211"/>
                  <a:gd name="T28" fmla="*/ 2 w 137"/>
                  <a:gd name="T29" fmla="*/ 172 h 211"/>
                  <a:gd name="T30" fmla="*/ 1 w 137"/>
                  <a:gd name="T31" fmla="*/ 199 h 211"/>
                  <a:gd name="T32" fmla="*/ 0 w 137"/>
                  <a:gd name="T33" fmla="*/ 211 h 211"/>
                  <a:gd name="T34" fmla="*/ 6 w 137"/>
                  <a:gd name="T35" fmla="*/ 207 h 211"/>
                  <a:gd name="T36" fmla="*/ 21 w 137"/>
                  <a:gd name="T37" fmla="*/ 194 h 211"/>
                  <a:gd name="T38" fmla="*/ 40 w 137"/>
                  <a:gd name="T39" fmla="*/ 178 h 211"/>
                  <a:gd name="T40" fmla="*/ 62 w 137"/>
                  <a:gd name="T41" fmla="*/ 161 h 211"/>
                  <a:gd name="T42" fmla="*/ 107 w 137"/>
                  <a:gd name="T43" fmla="*/ 151 h 211"/>
                  <a:gd name="T44" fmla="*/ 118 w 137"/>
                  <a:gd name="T45" fmla="*/ 140 h 211"/>
                  <a:gd name="T46" fmla="*/ 132 w 137"/>
                  <a:gd name="T47" fmla="*/ 128 h 211"/>
                  <a:gd name="T48" fmla="*/ 143 w 137"/>
                  <a:gd name="T49" fmla="*/ 114 h 211"/>
                  <a:gd name="T50" fmla="*/ 162 w 137"/>
                  <a:gd name="T51" fmla="*/ 93 h 211"/>
                  <a:gd name="T52" fmla="*/ 171 w 137"/>
                  <a:gd name="T53" fmla="*/ 84 h 211"/>
                  <a:gd name="T54" fmla="*/ 162 w 137"/>
                  <a:gd name="T55" fmla="*/ 75 h 211"/>
                  <a:gd name="T56" fmla="*/ 156 w 137"/>
                  <a:gd name="T57" fmla="*/ 66 h 211"/>
                  <a:gd name="T58" fmla="*/ 151 w 137"/>
                  <a:gd name="T59" fmla="*/ 57 h 211"/>
                  <a:gd name="T60" fmla="*/ 146 w 137"/>
                  <a:gd name="T61" fmla="*/ 46 h 211"/>
                  <a:gd name="T62" fmla="*/ 139 w 137"/>
                  <a:gd name="T63" fmla="*/ 24 h 211"/>
                  <a:gd name="T64" fmla="*/ 132 w 137"/>
                  <a:gd name="T65" fmla="*/ 0 h 21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7"/>
                  <a:gd name="T100" fmla="*/ 0 h 211"/>
                  <a:gd name="T101" fmla="*/ 137 w 137"/>
                  <a:gd name="T102" fmla="*/ 211 h 21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7" h="211">
                    <a:moveTo>
                      <a:pt x="98" y="0"/>
                    </a:moveTo>
                    <a:lnTo>
                      <a:pt x="90" y="4"/>
                    </a:lnTo>
                    <a:lnTo>
                      <a:pt x="75" y="14"/>
                    </a:lnTo>
                    <a:lnTo>
                      <a:pt x="66" y="19"/>
                    </a:lnTo>
                    <a:lnTo>
                      <a:pt x="58" y="24"/>
                    </a:lnTo>
                    <a:lnTo>
                      <a:pt x="50" y="29"/>
                    </a:lnTo>
                    <a:lnTo>
                      <a:pt x="47" y="33"/>
                    </a:lnTo>
                    <a:lnTo>
                      <a:pt x="38" y="48"/>
                    </a:lnTo>
                    <a:lnTo>
                      <a:pt x="26" y="72"/>
                    </a:lnTo>
                    <a:lnTo>
                      <a:pt x="20" y="86"/>
                    </a:lnTo>
                    <a:lnTo>
                      <a:pt x="14" y="99"/>
                    </a:lnTo>
                    <a:lnTo>
                      <a:pt x="9" y="110"/>
                    </a:lnTo>
                    <a:lnTo>
                      <a:pt x="7" y="118"/>
                    </a:lnTo>
                    <a:lnTo>
                      <a:pt x="4" y="141"/>
                    </a:lnTo>
                    <a:lnTo>
                      <a:pt x="2" y="172"/>
                    </a:lnTo>
                    <a:lnTo>
                      <a:pt x="1" y="199"/>
                    </a:lnTo>
                    <a:lnTo>
                      <a:pt x="0" y="211"/>
                    </a:lnTo>
                    <a:lnTo>
                      <a:pt x="6" y="207"/>
                    </a:lnTo>
                    <a:lnTo>
                      <a:pt x="21" y="194"/>
                    </a:lnTo>
                    <a:lnTo>
                      <a:pt x="40" y="178"/>
                    </a:lnTo>
                    <a:lnTo>
                      <a:pt x="62" y="161"/>
                    </a:lnTo>
                    <a:lnTo>
                      <a:pt x="73" y="151"/>
                    </a:lnTo>
                    <a:lnTo>
                      <a:pt x="84" y="140"/>
                    </a:lnTo>
                    <a:lnTo>
                      <a:pt x="98" y="128"/>
                    </a:lnTo>
                    <a:lnTo>
                      <a:pt x="109" y="114"/>
                    </a:lnTo>
                    <a:lnTo>
                      <a:pt x="128" y="93"/>
                    </a:lnTo>
                    <a:lnTo>
                      <a:pt x="137" y="84"/>
                    </a:lnTo>
                    <a:lnTo>
                      <a:pt x="128" y="75"/>
                    </a:lnTo>
                    <a:lnTo>
                      <a:pt x="122" y="66"/>
                    </a:lnTo>
                    <a:lnTo>
                      <a:pt x="117" y="57"/>
                    </a:lnTo>
                    <a:lnTo>
                      <a:pt x="112" y="46"/>
                    </a:lnTo>
                    <a:lnTo>
                      <a:pt x="105" y="24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ED93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59" name="Freeform 31"/>
              <p:cNvSpPr>
                <a:spLocks/>
              </p:cNvSpPr>
              <p:nvPr/>
            </p:nvSpPr>
            <p:spPr bwMode="auto">
              <a:xfrm>
                <a:off x="3185" y="1589"/>
                <a:ext cx="69" cy="277"/>
              </a:xfrm>
              <a:custGeom>
                <a:avLst/>
                <a:gdLst>
                  <a:gd name="T0" fmla="*/ 0 w 69"/>
                  <a:gd name="T1" fmla="*/ 5 h 277"/>
                  <a:gd name="T2" fmla="*/ 5 w 69"/>
                  <a:gd name="T3" fmla="*/ 22 h 277"/>
                  <a:gd name="T4" fmla="*/ 9 w 69"/>
                  <a:gd name="T5" fmla="*/ 38 h 277"/>
                  <a:gd name="T6" fmla="*/ 10 w 69"/>
                  <a:gd name="T7" fmla="*/ 55 h 277"/>
                  <a:gd name="T8" fmla="*/ 11 w 69"/>
                  <a:gd name="T9" fmla="*/ 71 h 277"/>
                  <a:gd name="T10" fmla="*/ 12 w 69"/>
                  <a:gd name="T11" fmla="*/ 105 h 277"/>
                  <a:gd name="T12" fmla="*/ 14 w 69"/>
                  <a:gd name="T13" fmla="*/ 141 h 277"/>
                  <a:gd name="T14" fmla="*/ 17 w 69"/>
                  <a:gd name="T15" fmla="*/ 148 h 277"/>
                  <a:gd name="T16" fmla="*/ 23 w 69"/>
                  <a:gd name="T17" fmla="*/ 163 h 277"/>
                  <a:gd name="T18" fmla="*/ 29 w 69"/>
                  <a:gd name="T19" fmla="*/ 181 h 277"/>
                  <a:gd name="T20" fmla="*/ 32 w 69"/>
                  <a:gd name="T21" fmla="*/ 191 h 277"/>
                  <a:gd name="T22" fmla="*/ 33 w 69"/>
                  <a:gd name="T23" fmla="*/ 198 h 277"/>
                  <a:gd name="T24" fmla="*/ 34 w 69"/>
                  <a:gd name="T25" fmla="*/ 209 h 277"/>
                  <a:gd name="T26" fmla="*/ 35 w 69"/>
                  <a:gd name="T27" fmla="*/ 219 h 277"/>
                  <a:gd name="T28" fmla="*/ 35 w 69"/>
                  <a:gd name="T29" fmla="*/ 223 h 277"/>
                  <a:gd name="T30" fmla="*/ 40 w 69"/>
                  <a:gd name="T31" fmla="*/ 232 h 277"/>
                  <a:gd name="T32" fmla="*/ 47 w 69"/>
                  <a:gd name="T33" fmla="*/ 243 h 277"/>
                  <a:gd name="T34" fmla="*/ 48 w 69"/>
                  <a:gd name="T35" fmla="*/ 250 h 277"/>
                  <a:gd name="T36" fmla="*/ 48 w 69"/>
                  <a:gd name="T37" fmla="*/ 262 h 277"/>
                  <a:gd name="T38" fmla="*/ 48 w 69"/>
                  <a:gd name="T39" fmla="*/ 273 h 277"/>
                  <a:gd name="T40" fmla="*/ 47 w 69"/>
                  <a:gd name="T41" fmla="*/ 277 h 277"/>
                  <a:gd name="T42" fmla="*/ 53 w 69"/>
                  <a:gd name="T43" fmla="*/ 249 h 277"/>
                  <a:gd name="T44" fmla="*/ 69 w 69"/>
                  <a:gd name="T45" fmla="*/ 274 h 277"/>
                  <a:gd name="T46" fmla="*/ 64 w 69"/>
                  <a:gd name="T47" fmla="*/ 261 h 277"/>
                  <a:gd name="T48" fmla="*/ 56 w 69"/>
                  <a:gd name="T49" fmla="*/ 247 h 277"/>
                  <a:gd name="T50" fmla="*/ 48 w 69"/>
                  <a:gd name="T51" fmla="*/ 234 h 277"/>
                  <a:gd name="T52" fmla="*/ 41 w 69"/>
                  <a:gd name="T53" fmla="*/ 221 h 277"/>
                  <a:gd name="T54" fmla="*/ 38 w 69"/>
                  <a:gd name="T55" fmla="*/ 206 h 277"/>
                  <a:gd name="T56" fmla="*/ 38 w 69"/>
                  <a:gd name="T57" fmla="*/ 196 h 277"/>
                  <a:gd name="T58" fmla="*/ 49 w 69"/>
                  <a:gd name="T59" fmla="*/ 199 h 277"/>
                  <a:gd name="T60" fmla="*/ 38 w 69"/>
                  <a:gd name="T61" fmla="*/ 187 h 277"/>
                  <a:gd name="T62" fmla="*/ 33 w 69"/>
                  <a:gd name="T63" fmla="*/ 177 h 277"/>
                  <a:gd name="T64" fmla="*/ 30 w 69"/>
                  <a:gd name="T65" fmla="*/ 166 h 277"/>
                  <a:gd name="T66" fmla="*/ 27 w 69"/>
                  <a:gd name="T67" fmla="*/ 157 h 277"/>
                  <a:gd name="T68" fmla="*/ 24 w 69"/>
                  <a:gd name="T69" fmla="*/ 148 h 277"/>
                  <a:gd name="T70" fmla="*/ 21 w 69"/>
                  <a:gd name="T71" fmla="*/ 128 h 277"/>
                  <a:gd name="T72" fmla="*/ 18 w 69"/>
                  <a:gd name="T73" fmla="*/ 105 h 277"/>
                  <a:gd name="T74" fmla="*/ 19 w 69"/>
                  <a:gd name="T75" fmla="*/ 91 h 277"/>
                  <a:gd name="T76" fmla="*/ 19 w 69"/>
                  <a:gd name="T77" fmla="*/ 78 h 277"/>
                  <a:gd name="T78" fmla="*/ 18 w 69"/>
                  <a:gd name="T79" fmla="*/ 65 h 277"/>
                  <a:gd name="T80" fmla="*/ 17 w 69"/>
                  <a:gd name="T81" fmla="*/ 52 h 277"/>
                  <a:gd name="T82" fmla="*/ 14 w 69"/>
                  <a:gd name="T83" fmla="*/ 27 h 277"/>
                  <a:gd name="T84" fmla="*/ 9 w 69"/>
                  <a:gd name="T85" fmla="*/ 0 h 277"/>
                  <a:gd name="T86" fmla="*/ 0 w 69"/>
                  <a:gd name="T87" fmla="*/ 5 h 2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69"/>
                  <a:gd name="T133" fmla="*/ 0 h 277"/>
                  <a:gd name="T134" fmla="*/ 69 w 69"/>
                  <a:gd name="T135" fmla="*/ 277 h 27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69" h="277">
                    <a:moveTo>
                      <a:pt x="0" y="5"/>
                    </a:moveTo>
                    <a:lnTo>
                      <a:pt x="5" y="22"/>
                    </a:lnTo>
                    <a:lnTo>
                      <a:pt x="9" y="38"/>
                    </a:lnTo>
                    <a:lnTo>
                      <a:pt x="10" y="55"/>
                    </a:lnTo>
                    <a:lnTo>
                      <a:pt x="11" y="71"/>
                    </a:lnTo>
                    <a:lnTo>
                      <a:pt x="12" y="105"/>
                    </a:lnTo>
                    <a:lnTo>
                      <a:pt x="14" y="141"/>
                    </a:lnTo>
                    <a:lnTo>
                      <a:pt x="17" y="148"/>
                    </a:lnTo>
                    <a:lnTo>
                      <a:pt x="23" y="163"/>
                    </a:lnTo>
                    <a:lnTo>
                      <a:pt x="29" y="181"/>
                    </a:lnTo>
                    <a:lnTo>
                      <a:pt x="32" y="191"/>
                    </a:lnTo>
                    <a:lnTo>
                      <a:pt x="33" y="198"/>
                    </a:lnTo>
                    <a:lnTo>
                      <a:pt x="34" y="209"/>
                    </a:lnTo>
                    <a:lnTo>
                      <a:pt x="35" y="219"/>
                    </a:lnTo>
                    <a:lnTo>
                      <a:pt x="35" y="223"/>
                    </a:lnTo>
                    <a:lnTo>
                      <a:pt x="40" y="232"/>
                    </a:lnTo>
                    <a:lnTo>
                      <a:pt x="47" y="243"/>
                    </a:lnTo>
                    <a:lnTo>
                      <a:pt x="48" y="250"/>
                    </a:lnTo>
                    <a:lnTo>
                      <a:pt x="48" y="262"/>
                    </a:lnTo>
                    <a:lnTo>
                      <a:pt x="48" y="273"/>
                    </a:lnTo>
                    <a:lnTo>
                      <a:pt x="47" y="277"/>
                    </a:lnTo>
                    <a:lnTo>
                      <a:pt x="53" y="249"/>
                    </a:lnTo>
                    <a:lnTo>
                      <a:pt x="69" y="274"/>
                    </a:lnTo>
                    <a:lnTo>
                      <a:pt x="64" y="261"/>
                    </a:lnTo>
                    <a:lnTo>
                      <a:pt x="56" y="247"/>
                    </a:lnTo>
                    <a:lnTo>
                      <a:pt x="48" y="234"/>
                    </a:lnTo>
                    <a:lnTo>
                      <a:pt x="41" y="221"/>
                    </a:lnTo>
                    <a:lnTo>
                      <a:pt x="38" y="206"/>
                    </a:lnTo>
                    <a:lnTo>
                      <a:pt x="38" y="196"/>
                    </a:lnTo>
                    <a:lnTo>
                      <a:pt x="49" y="199"/>
                    </a:lnTo>
                    <a:lnTo>
                      <a:pt x="38" y="187"/>
                    </a:lnTo>
                    <a:lnTo>
                      <a:pt x="33" y="177"/>
                    </a:lnTo>
                    <a:lnTo>
                      <a:pt x="30" y="166"/>
                    </a:lnTo>
                    <a:lnTo>
                      <a:pt x="27" y="157"/>
                    </a:lnTo>
                    <a:lnTo>
                      <a:pt x="24" y="148"/>
                    </a:lnTo>
                    <a:lnTo>
                      <a:pt x="21" y="128"/>
                    </a:lnTo>
                    <a:lnTo>
                      <a:pt x="18" y="105"/>
                    </a:lnTo>
                    <a:lnTo>
                      <a:pt x="19" y="91"/>
                    </a:lnTo>
                    <a:lnTo>
                      <a:pt x="19" y="78"/>
                    </a:lnTo>
                    <a:lnTo>
                      <a:pt x="18" y="65"/>
                    </a:lnTo>
                    <a:lnTo>
                      <a:pt x="17" y="52"/>
                    </a:lnTo>
                    <a:lnTo>
                      <a:pt x="14" y="27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0" name="Freeform 32"/>
              <p:cNvSpPr>
                <a:spLocks/>
              </p:cNvSpPr>
              <p:nvPr/>
            </p:nvSpPr>
            <p:spPr bwMode="auto">
              <a:xfrm>
                <a:off x="3091" y="1563"/>
                <a:ext cx="172" cy="250"/>
              </a:xfrm>
              <a:custGeom>
                <a:avLst/>
                <a:gdLst>
                  <a:gd name="T0" fmla="*/ 162 w 172"/>
                  <a:gd name="T1" fmla="*/ 11 h 250"/>
                  <a:gd name="T2" fmla="*/ 142 w 172"/>
                  <a:gd name="T3" fmla="*/ 3 h 250"/>
                  <a:gd name="T4" fmla="*/ 129 w 172"/>
                  <a:gd name="T5" fmla="*/ 0 h 250"/>
                  <a:gd name="T6" fmla="*/ 117 w 172"/>
                  <a:gd name="T7" fmla="*/ 4 h 250"/>
                  <a:gd name="T8" fmla="*/ 101 w 172"/>
                  <a:gd name="T9" fmla="*/ 16 h 250"/>
                  <a:gd name="T10" fmla="*/ 78 w 172"/>
                  <a:gd name="T11" fmla="*/ 40 h 250"/>
                  <a:gd name="T12" fmla="*/ 54 w 172"/>
                  <a:gd name="T13" fmla="*/ 58 h 250"/>
                  <a:gd name="T14" fmla="*/ 50 w 172"/>
                  <a:gd name="T15" fmla="*/ 62 h 250"/>
                  <a:gd name="T16" fmla="*/ 52 w 172"/>
                  <a:gd name="T17" fmla="*/ 67 h 250"/>
                  <a:gd name="T18" fmla="*/ 41 w 172"/>
                  <a:gd name="T19" fmla="*/ 76 h 250"/>
                  <a:gd name="T20" fmla="*/ 42 w 172"/>
                  <a:gd name="T21" fmla="*/ 78 h 250"/>
                  <a:gd name="T22" fmla="*/ 53 w 172"/>
                  <a:gd name="T23" fmla="*/ 72 h 250"/>
                  <a:gd name="T24" fmla="*/ 60 w 172"/>
                  <a:gd name="T25" fmla="*/ 64 h 250"/>
                  <a:gd name="T26" fmla="*/ 67 w 172"/>
                  <a:gd name="T27" fmla="*/ 57 h 250"/>
                  <a:gd name="T28" fmla="*/ 66 w 172"/>
                  <a:gd name="T29" fmla="*/ 73 h 250"/>
                  <a:gd name="T30" fmla="*/ 57 w 172"/>
                  <a:gd name="T31" fmla="*/ 110 h 250"/>
                  <a:gd name="T32" fmla="*/ 52 w 172"/>
                  <a:gd name="T33" fmla="*/ 134 h 250"/>
                  <a:gd name="T34" fmla="*/ 48 w 172"/>
                  <a:gd name="T35" fmla="*/ 139 h 250"/>
                  <a:gd name="T36" fmla="*/ 39 w 172"/>
                  <a:gd name="T37" fmla="*/ 143 h 250"/>
                  <a:gd name="T38" fmla="*/ 23 w 172"/>
                  <a:gd name="T39" fmla="*/ 149 h 250"/>
                  <a:gd name="T40" fmla="*/ 11 w 172"/>
                  <a:gd name="T41" fmla="*/ 156 h 250"/>
                  <a:gd name="T42" fmla="*/ 4 w 172"/>
                  <a:gd name="T43" fmla="*/ 164 h 250"/>
                  <a:gd name="T44" fmla="*/ 8 w 172"/>
                  <a:gd name="T45" fmla="*/ 162 h 250"/>
                  <a:gd name="T46" fmla="*/ 20 w 172"/>
                  <a:gd name="T47" fmla="*/ 154 h 250"/>
                  <a:gd name="T48" fmla="*/ 29 w 172"/>
                  <a:gd name="T49" fmla="*/ 151 h 250"/>
                  <a:gd name="T50" fmla="*/ 24 w 172"/>
                  <a:gd name="T51" fmla="*/ 166 h 250"/>
                  <a:gd name="T52" fmla="*/ 25 w 172"/>
                  <a:gd name="T53" fmla="*/ 170 h 250"/>
                  <a:gd name="T54" fmla="*/ 46 w 172"/>
                  <a:gd name="T55" fmla="*/ 148 h 250"/>
                  <a:gd name="T56" fmla="*/ 59 w 172"/>
                  <a:gd name="T57" fmla="*/ 152 h 250"/>
                  <a:gd name="T58" fmla="*/ 62 w 172"/>
                  <a:gd name="T59" fmla="*/ 180 h 250"/>
                  <a:gd name="T60" fmla="*/ 63 w 172"/>
                  <a:gd name="T61" fmla="*/ 222 h 250"/>
                  <a:gd name="T62" fmla="*/ 65 w 172"/>
                  <a:gd name="T63" fmla="*/ 247 h 250"/>
                  <a:gd name="T64" fmla="*/ 68 w 172"/>
                  <a:gd name="T65" fmla="*/ 216 h 250"/>
                  <a:gd name="T66" fmla="*/ 68 w 172"/>
                  <a:gd name="T67" fmla="*/ 174 h 250"/>
                  <a:gd name="T68" fmla="*/ 65 w 172"/>
                  <a:gd name="T69" fmla="*/ 145 h 250"/>
                  <a:gd name="T70" fmla="*/ 66 w 172"/>
                  <a:gd name="T71" fmla="*/ 117 h 250"/>
                  <a:gd name="T72" fmla="*/ 76 w 172"/>
                  <a:gd name="T73" fmla="*/ 82 h 250"/>
                  <a:gd name="T74" fmla="*/ 87 w 172"/>
                  <a:gd name="T75" fmla="*/ 53 h 250"/>
                  <a:gd name="T76" fmla="*/ 97 w 172"/>
                  <a:gd name="T77" fmla="*/ 36 h 250"/>
                  <a:gd name="T78" fmla="*/ 108 w 172"/>
                  <a:gd name="T79" fmla="*/ 22 h 250"/>
                  <a:gd name="T80" fmla="*/ 123 w 172"/>
                  <a:gd name="T81" fmla="*/ 13 h 250"/>
                  <a:gd name="T82" fmla="*/ 135 w 172"/>
                  <a:gd name="T83" fmla="*/ 12 h 250"/>
                  <a:gd name="T84" fmla="*/ 146 w 172"/>
                  <a:gd name="T85" fmla="*/ 16 h 250"/>
                  <a:gd name="T86" fmla="*/ 164 w 172"/>
                  <a:gd name="T87" fmla="*/ 26 h 250"/>
                  <a:gd name="T88" fmla="*/ 170 w 172"/>
                  <a:gd name="T89" fmla="*/ 23 h 25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72"/>
                  <a:gd name="T136" fmla="*/ 0 h 250"/>
                  <a:gd name="T137" fmla="*/ 172 w 172"/>
                  <a:gd name="T138" fmla="*/ 250 h 25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72" h="250">
                    <a:moveTo>
                      <a:pt x="167" y="14"/>
                    </a:moveTo>
                    <a:lnTo>
                      <a:pt x="162" y="11"/>
                    </a:lnTo>
                    <a:lnTo>
                      <a:pt x="149" y="6"/>
                    </a:lnTo>
                    <a:lnTo>
                      <a:pt x="142" y="3"/>
                    </a:lnTo>
                    <a:lnTo>
                      <a:pt x="135" y="1"/>
                    </a:lnTo>
                    <a:lnTo>
                      <a:pt x="129" y="0"/>
                    </a:lnTo>
                    <a:lnTo>
                      <a:pt x="124" y="0"/>
                    </a:lnTo>
                    <a:lnTo>
                      <a:pt x="117" y="4"/>
                    </a:lnTo>
                    <a:lnTo>
                      <a:pt x="108" y="9"/>
                    </a:lnTo>
                    <a:lnTo>
                      <a:pt x="101" y="16"/>
                    </a:lnTo>
                    <a:lnTo>
                      <a:pt x="93" y="23"/>
                    </a:lnTo>
                    <a:lnTo>
                      <a:pt x="78" y="40"/>
                    </a:lnTo>
                    <a:lnTo>
                      <a:pt x="63" y="54"/>
                    </a:lnTo>
                    <a:lnTo>
                      <a:pt x="54" y="58"/>
                    </a:lnTo>
                    <a:lnTo>
                      <a:pt x="44" y="63"/>
                    </a:lnTo>
                    <a:lnTo>
                      <a:pt x="50" y="62"/>
                    </a:lnTo>
                    <a:lnTo>
                      <a:pt x="56" y="61"/>
                    </a:lnTo>
                    <a:lnTo>
                      <a:pt x="52" y="67"/>
                    </a:lnTo>
                    <a:lnTo>
                      <a:pt x="47" y="72"/>
                    </a:lnTo>
                    <a:lnTo>
                      <a:pt x="41" y="76"/>
                    </a:lnTo>
                    <a:lnTo>
                      <a:pt x="33" y="81"/>
                    </a:lnTo>
                    <a:lnTo>
                      <a:pt x="42" y="78"/>
                    </a:lnTo>
                    <a:lnTo>
                      <a:pt x="48" y="75"/>
                    </a:lnTo>
                    <a:lnTo>
                      <a:pt x="53" y="72"/>
                    </a:lnTo>
                    <a:lnTo>
                      <a:pt x="56" y="68"/>
                    </a:lnTo>
                    <a:lnTo>
                      <a:pt x="60" y="64"/>
                    </a:lnTo>
                    <a:lnTo>
                      <a:pt x="63" y="61"/>
                    </a:lnTo>
                    <a:lnTo>
                      <a:pt x="67" y="57"/>
                    </a:lnTo>
                    <a:lnTo>
                      <a:pt x="73" y="54"/>
                    </a:lnTo>
                    <a:lnTo>
                      <a:pt x="66" y="73"/>
                    </a:lnTo>
                    <a:lnTo>
                      <a:pt x="61" y="92"/>
                    </a:lnTo>
                    <a:lnTo>
                      <a:pt x="57" y="110"/>
                    </a:lnTo>
                    <a:lnTo>
                      <a:pt x="53" y="130"/>
                    </a:lnTo>
                    <a:lnTo>
                      <a:pt x="52" y="134"/>
                    </a:lnTo>
                    <a:lnTo>
                      <a:pt x="50" y="136"/>
                    </a:lnTo>
                    <a:lnTo>
                      <a:pt x="48" y="139"/>
                    </a:lnTo>
                    <a:lnTo>
                      <a:pt x="45" y="141"/>
                    </a:lnTo>
                    <a:lnTo>
                      <a:pt x="39" y="143"/>
                    </a:lnTo>
                    <a:lnTo>
                      <a:pt x="31" y="146"/>
                    </a:lnTo>
                    <a:lnTo>
                      <a:pt x="23" y="149"/>
                    </a:lnTo>
                    <a:lnTo>
                      <a:pt x="15" y="153"/>
                    </a:lnTo>
                    <a:lnTo>
                      <a:pt x="11" y="156"/>
                    </a:lnTo>
                    <a:lnTo>
                      <a:pt x="7" y="159"/>
                    </a:lnTo>
                    <a:lnTo>
                      <a:pt x="4" y="164"/>
                    </a:lnTo>
                    <a:lnTo>
                      <a:pt x="0" y="169"/>
                    </a:lnTo>
                    <a:lnTo>
                      <a:pt x="8" y="162"/>
                    </a:lnTo>
                    <a:lnTo>
                      <a:pt x="16" y="156"/>
                    </a:lnTo>
                    <a:lnTo>
                      <a:pt x="20" y="154"/>
                    </a:lnTo>
                    <a:lnTo>
                      <a:pt x="24" y="152"/>
                    </a:lnTo>
                    <a:lnTo>
                      <a:pt x="29" y="151"/>
                    </a:lnTo>
                    <a:lnTo>
                      <a:pt x="34" y="151"/>
                    </a:lnTo>
                    <a:lnTo>
                      <a:pt x="24" y="166"/>
                    </a:lnTo>
                    <a:lnTo>
                      <a:pt x="15" y="181"/>
                    </a:lnTo>
                    <a:lnTo>
                      <a:pt x="25" y="170"/>
                    </a:lnTo>
                    <a:lnTo>
                      <a:pt x="36" y="158"/>
                    </a:lnTo>
                    <a:lnTo>
                      <a:pt x="46" y="148"/>
                    </a:lnTo>
                    <a:lnTo>
                      <a:pt x="57" y="139"/>
                    </a:lnTo>
                    <a:lnTo>
                      <a:pt x="59" y="152"/>
                    </a:lnTo>
                    <a:lnTo>
                      <a:pt x="61" y="167"/>
                    </a:lnTo>
                    <a:lnTo>
                      <a:pt x="62" y="180"/>
                    </a:lnTo>
                    <a:lnTo>
                      <a:pt x="63" y="194"/>
                    </a:lnTo>
                    <a:lnTo>
                      <a:pt x="63" y="222"/>
                    </a:lnTo>
                    <a:lnTo>
                      <a:pt x="62" y="250"/>
                    </a:lnTo>
                    <a:lnTo>
                      <a:pt x="65" y="247"/>
                    </a:lnTo>
                    <a:lnTo>
                      <a:pt x="68" y="244"/>
                    </a:lnTo>
                    <a:lnTo>
                      <a:pt x="68" y="216"/>
                    </a:lnTo>
                    <a:lnTo>
                      <a:pt x="68" y="187"/>
                    </a:lnTo>
                    <a:lnTo>
                      <a:pt x="68" y="174"/>
                    </a:lnTo>
                    <a:lnTo>
                      <a:pt x="67" y="159"/>
                    </a:lnTo>
                    <a:lnTo>
                      <a:pt x="65" y="145"/>
                    </a:lnTo>
                    <a:lnTo>
                      <a:pt x="63" y="132"/>
                    </a:lnTo>
                    <a:lnTo>
                      <a:pt x="66" y="117"/>
                    </a:lnTo>
                    <a:lnTo>
                      <a:pt x="69" y="100"/>
                    </a:lnTo>
                    <a:lnTo>
                      <a:pt x="76" y="82"/>
                    </a:lnTo>
                    <a:lnTo>
                      <a:pt x="83" y="62"/>
                    </a:lnTo>
                    <a:lnTo>
                      <a:pt x="87" y="53"/>
                    </a:lnTo>
                    <a:lnTo>
                      <a:pt x="91" y="45"/>
                    </a:lnTo>
                    <a:lnTo>
                      <a:pt x="97" y="36"/>
                    </a:lnTo>
                    <a:lnTo>
                      <a:pt x="102" y="29"/>
                    </a:lnTo>
                    <a:lnTo>
                      <a:pt x="108" y="22"/>
                    </a:lnTo>
                    <a:lnTo>
                      <a:pt x="116" y="17"/>
                    </a:lnTo>
                    <a:lnTo>
                      <a:pt x="123" y="13"/>
                    </a:lnTo>
                    <a:lnTo>
                      <a:pt x="131" y="11"/>
                    </a:lnTo>
                    <a:lnTo>
                      <a:pt x="135" y="12"/>
                    </a:lnTo>
                    <a:lnTo>
                      <a:pt x="140" y="14"/>
                    </a:lnTo>
                    <a:lnTo>
                      <a:pt x="146" y="16"/>
                    </a:lnTo>
                    <a:lnTo>
                      <a:pt x="151" y="19"/>
                    </a:lnTo>
                    <a:lnTo>
                      <a:pt x="164" y="26"/>
                    </a:lnTo>
                    <a:lnTo>
                      <a:pt x="172" y="32"/>
                    </a:lnTo>
                    <a:lnTo>
                      <a:pt x="170" y="23"/>
                    </a:lnTo>
                    <a:lnTo>
                      <a:pt x="167" y="14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1" name="Freeform 33"/>
              <p:cNvSpPr>
                <a:spLocks/>
              </p:cNvSpPr>
              <p:nvPr/>
            </p:nvSpPr>
            <p:spPr bwMode="auto">
              <a:xfrm>
                <a:off x="2959" y="1554"/>
                <a:ext cx="92" cy="90"/>
              </a:xfrm>
              <a:custGeom>
                <a:avLst/>
                <a:gdLst>
                  <a:gd name="T0" fmla="*/ 0 w 92"/>
                  <a:gd name="T1" fmla="*/ 8 h 90"/>
                  <a:gd name="T2" fmla="*/ 4 w 92"/>
                  <a:gd name="T3" fmla="*/ 15 h 90"/>
                  <a:gd name="T4" fmla="*/ 9 w 92"/>
                  <a:gd name="T5" fmla="*/ 22 h 90"/>
                  <a:gd name="T6" fmla="*/ 13 w 92"/>
                  <a:gd name="T7" fmla="*/ 28 h 90"/>
                  <a:gd name="T8" fmla="*/ 18 w 92"/>
                  <a:gd name="T9" fmla="*/ 33 h 90"/>
                  <a:gd name="T10" fmla="*/ 27 w 92"/>
                  <a:gd name="T11" fmla="*/ 43 h 90"/>
                  <a:gd name="T12" fmla="*/ 36 w 92"/>
                  <a:gd name="T13" fmla="*/ 56 h 90"/>
                  <a:gd name="T14" fmla="*/ 37 w 92"/>
                  <a:gd name="T15" fmla="*/ 64 h 90"/>
                  <a:gd name="T16" fmla="*/ 38 w 92"/>
                  <a:gd name="T17" fmla="*/ 72 h 90"/>
                  <a:gd name="T18" fmla="*/ 39 w 92"/>
                  <a:gd name="T19" fmla="*/ 80 h 90"/>
                  <a:gd name="T20" fmla="*/ 40 w 92"/>
                  <a:gd name="T21" fmla="*/ 90 h 90"/>
                  <a:gd name="T22" fmla="*/ 41 w 92"/>
                  <a:gd name="T23" fmla="*/ 79 h 90"/>
                  <a:gd name="T24" fmla="*/ 41 w 92"/>
                  <a:gd name="T25" fmla="*/ 71 h 90"/>
                  <a:gd name="T26" fmla="*/ 41 w 92"/>
                  <a:gd name="T27" fmla="*/ 62 h 90"/>
                  <a:gd name="T28" fmla="*/ 39 w 92"/>
                  <a:gd name="T29" fmla="*/ 53 h 90"/>
                  <a:gd name="T30" fmla="*/ 45 w 92"/>
                  <a:gd name="T31" fmla="*/ 57 h 90"/>
                  <a:gd name="T32" fmla="*/ 52 w 92"/>
                  <a:gd name="T33" fmla="*/ 61 h 90"/>
                  <a:gd name="T34" fmla="*/ 58 w 92"/>
                  <a:gd name="T35" fmla="*/ 65 h 90"/>
                  <a:gd name="T36" fmla="*/ 64 w 92"/>
                  <a:gd name="T37" fmla="*/ 67 h 90"/>
                  <a:gd name="T38" fmla="*/ 77 w 92"/>
                  <a:gd name="T39" fmla="*/ 72 h 90"/>
                  <a:gd name="T40" fmla="*/ 92 w 92"/>
                  <a:gd name="T41" fmla="*/ 77 h 90"/>
                  <a:gd name="T42" fmla="*/ 86 w 92"/>
                  <a:gd name="T43" fmla="*/ 75 h 90"/>
                  <a:gd name="T44" fmla="*/ 74 w 92"/>
                  <a:gd name="T45" fmla="*/ 70 h 90"/>
                  <a:gd name="T46" fmla="*/ 62 w 92"/>
                  <a:gd name="T47" fmla="*/ 63 h 90"/>
                  <a:gd name="T48" fmla="*/ 54 w 92"/>
                  <a:gd name="T49" fmla="*/ 57 h 90"/>
                  <a:gd name="T50" fmla="*/ 44 w 92"/>
                  <a:gd name="T51" fmla="*/ 50 h 90"/>
                  <a:gd name="T52" fmla="*/ 36 w 92"/>
                  <a:gd name="T53" fmla="*/ 42 h 90"/>
                  <a:gd name="T54" fmla="*/ 30 w 92"/>
                  <a:gd name="T55" fmla="*/ 35 h 90"/>
                  <a:gd name="T56" fmla="*/ 24 w 92"/>
                  <a:gd name="T57" fmla="*/ 29 h 90"/>
                  <a:gd name="T58" fmla="*/ 14 w 92"/>
                  <a:gd name="T59" fmla="*/ 15 h 90"/>
                  <a:gd name="T60" fmla="*/ 4 w 92"/>
                  <a:gd name="T61" fmla="*/ 0 h 90"/>
                  <a:gd name="T62" fmla="*/ 2 w 92"/>
                  <a:gd name="T63" fmla="*/ 3 h 90"/>
                  <a:gd name="T64" fmla="*/ 0 w 92"/>
                  <a:gd name="T65" fmla="*/ 8 h 9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2"/>
                  <a:gd name="T100" fmla="*/ 0 h 90"/>
                  <a:gd name="T101" fmla="*/ 92 w 92"/>
                  <a:gd name="T102" fmla="*/ 90 h 9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2" h="90">
                    <a:moveTo>
                      <a:pt x="0" y="8"/>
                    </a:moveTo>
                    <a:lnTo>
                      <a:pt x="4" y="15"/>
                    </a:lnTo>
                    <a:lnTo>
                      <a:pt x="9" y="22"/>
                    </a:lnTo>
                    <a:lnTo>
                      <a:pt x="13" y="28"/>
                    </a:lnTo>
                    <a:lnTo>
                      <a:pt x="18" y="33"/>
                    </a:lnTo>
                    <a:lnTo>
                      <a:pt x="27" y="43"/>
                    </a:lnTo>
                    <a:lnTo>
                      <a:pt x="36" y="56"/>
                    </a:lnTo>
                    <a:lnTo>
                      <a:pt x="37" y="64"/>
                    </a:lnTo>
                    <a:lnTo>
                      <a:pt x="38" y="72"/>
                    </a:lnTo>
                    <a:lnTo>
                      <a:pt x="39" y="80"/>
                    </a:lnTo>
                    <a:lnTo>
                      <a:pt x="40" y="90"/>
                    </a:lnTo>
                    <a:lnTo>
                      <a:pt x="41" y="79"/>
                    </a:lnTo>
                    <a:lnTo>
                      <a:pt x="41" y="71"/>
                    </a:lnTo>
                    <a:lnTo>
                      <a:pt x="41" y="62"/>
                    </a:lnTo>
                    <a:lnTo>
                      <a:pt x="39" y="53"/>
                    </a:lnTo>
                    <a:lnTo>
                      <a:pt x="45" y="57"/>
                    </a:lnTo>
                    <a:lnTo>
                      <a:pt x="52" y="61"/>
                    </a:lnTo>
                    <a:lnTo>
                      <a:pt x="58" y="65"/>
                    </a:lnTo>
                    <a:lnTo>
                      <a:pt x="64" y="67"/>
                    </a:lnTo>
                    <a:lnTo>
                      <a:pt x="77" y="72"/>
                    </a:lnTo>
                    <a:lnTo>
                      <a:pt x="92" y="77"/>
                    </a:lnTo>
                    <a:lnTo>
                      <a:pt x="86" y="75"/>
                    </a:lnTo>
                    <a:lnTo>
                      <a:pt x="74" y="70"/>
                    </a:lnTo>
                    <a:lnTo>
                      <a:pt x="62" y="63"/>
                    </a:lnTo>
                    <a:lnTo>
                      <a:pt x="54" y="57"/>
                    </a:lnTo>
                    <a:lnTo>
                      <a:pt x="44" y="50"/>
                    </a:lnTo>
                    <a:lnTo>
                      <a:pt x="36" y="42"/>
                    </a:lnTo>
                    <a:lnTo>
                      <a:pt x="30" y="35"/>
                    </a:lnTo>
                    <a:lnTo>
                      <a:pt x="24" y="29"/>
                    </a:lnTo>
                    <a:lnTo>
                      <a:pt x="14" y="15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2" name="Freeform 34"/>
              <p:cNvSpPr>
                <a:spLocks/>
              </p:cNvSpPr>
              <p:nvPr/>
            </p:nvSpPr>
            <p:spPr bwMode="auto">
              <a:xfrm>
                <a:off x="2853" y="1640"/>
                <a:ext cx="154" cy="115"/>
              </a:xfrm>
              <a:custGeom>
                <a:avLst/>
                <a:gdLst>
                  <a:gd name="T0" fmla="*/ 0 w 154"/>
                  <a:gd name="T1" fmla="*/ 10 h 114"/>
                  <a:gd name="T2" fmla="*/ 9 w 154"/>
                  <a:gd name="T3" fmla="*/ 27 h 114"/>
                  <a:gd name="T4" fmla="*/ 18 w 154"/>
                  <a:gd name="T5" fmla="*/ 45 h 114"/>
                  <a:gd name="T6" fmla="*/ 26 w 154"/>
                  <a:gd name="T7" fmla="*/ 96 h 114"/>
                  <a:gd name="T8" fmla="*/ 36 w 154"/>
                  <a:gd name="T9" fmla="*/ 113 h 114"/>
                  <a:gd name="T10" fmla="*/ 42 w 154"/>
                  <a:gd name="T11" fmla="*/ 113 h 114"/>
                  <a:gd name="T12" fmla="*/ 55 w 154"/>
                  <a:gd name="T13" fmla="*/ 115 h 114"/>
                  <a:gd name="T14" fmla="*/ 76 w 154"/>
                  <a:gd name="T15" fmla="*/ 130 h 114"/>
                  <a:gd name="T16" fmla="*/ 90 w 154"/>
                  <a:gd name="T17" fmla="*/ 139 h 114"/>
                  <a:gd name="T18" fmla="*/ 98 w 154"/>
                  <a:gd name="T19" fmla="*/ 142 h 114"/>
                  <a:gd name="T20" fmla="*/ 108 w 154"/>
                  <a:gd name="T21" fmla="*/ 143 h 114"/>
                  <a:gd name="T22" fmla="*/ 122 w 154"/>
                  <a:gd name="T23" fmla="*/ 143 h 114"/>
                  <a:gd name="T24" fmla="*/ 139 w 154"/>
                  <a:gd name="T25" fmla="*/ 141 h 114"/>
                  <a:gd name="T26" fmla="*/ 146 w 154"/>
                  <a:gd name="T27" fmla="*/ 144 h 114"/>
                  <a:gd name="T28" fmla="*/ 154 w 154"/>
                  <a:gd name="T29" fmla="*/ 148 h 114"/>
                  <a:gd name="T30" fmla="*/ 148 w 154"/>
                  <a:gd name="T31" fmla="*/ 142 h 114"/>
                  <a:gd name="T32" fmla="*/ 144 w 154"/>
                  <a:gd name="T33" fmla="*/ 137 h 114"/>
                  <a:gd name="T34" fmla="*/ 148 w 154"/>
                  <a:gd name="T35" fmla="*/ 131 h 114"/>
                  <a:gd name="T36" fmla="*/ 152 w 154"/>
                  <a:gd name="T37" fmla="*/ 126 h 114"/>
                  <a:gd name="T38" fmla="*/ 143 w 154"/>
                  <a:gd name="T39" fmla="*/ 131 h 114"/>
                  <a:gd name="T40" fmla="*/ 134 w 154"/>
                  <a:gd name="T41" fmla="*/ 137 h 114"/>
                  <a:gd name="T42" fmla="*/ 130 w 154"/>
                  <a:gd name="T43" fmla="*/ 137 h 114"/>
                  <a:gd name="T44" fmla="*/ 121 w 154"/>
                  <a:gd name="T45" fmla="*/ 138 h 114"/>
                  <a:gd name="T46" fmla="*/ 107 w 154"/>
                  <a:gd name="T47" fmla="*/ 137 h 114"/>
                  <a:gd name="T48" fmla="*/ 94 w 154"/>
                  <a:gd name="T49" fmla="*/ 134 h 114"/>
                  <a:gd name="T50" fmla="*/ 80 w 154"/>
                  <a:gd name="T51" fmla="*/ 126 h 114"/>
                  <a:gd name="T52" fmla="*/ 69 w 154"/>
                  <a:gd name="T53" fmla="*/ 118 h 114"/>
                  <a:gd name="T54" fmla="*/ 63 w 154"/>
                  <a:gd name="T55" fmla="*/ 114 h 114"/>
                  <a:gd name="T56" fmla="*/ 57 w 154"/>
                  <a:gd name="T57" fmla="*/ 111 h 114"/>
                  <a:gd name="T58" fmla="*/ 50 w 154"/>
                  <a:gd name="T59" fmla="*/ 109 h 114"/>
                  <a:gd name="T60" fmla="*/ 41 w 154"/>
                  <a:gd name="T61" fmla="*/ 107 h 114"/>
                  <a:gd name="T62" fmla="*/ 32 w 154"/>
                  <a:gd name="T63" fmla="*/ 55 h 114"/>
                  <a:gd name="T64" fmla="*/ 24 w 154"/>
                  <a:gd name="T65" fmla="*/ 37 h 114"/>
                  <a:gd name="T66" fmla="*/ 16 w 154"/>
                  <a:gd name="T67" fmla="*/ 19 h 114"/>
                  <a:gd name="T68" fmla="*/ 7 w 154"/>
                  <a:gd name="T69" fmla="*/ 0 h 114"/>
                  <a:gd name="T70" fmla="*/ 4 w 154"/>
                  <a:gd name="T71" fmla="*/ 5 h 114"/>
                  <a:gd name="T72" fmla="*/ 0 w 154"/>
                  <a:gd name="T73" fmla="*/ 10 h 11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4"/>
                  <a:gd name="T112" fmla="*/ 0 h 114"/>
                  <a:gd name="T113" fmla="*/ 154 w 154"/>
                  <a:gd name="T114" fmla="*/ 114 h 114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4" h="114">
                    <a:moveTo>
                      <a:pt x="0" y="10"/>
                    </a:moveTo>
                    <a:lnTo>
                      <a:pt x="9" y="27"/>
                    </a:lnTo>
                    <a:lnTo>
                      <a:pt x="18" y="45"/>
                    </a:lnTo>
                    <a:lnTo>
                      <a:pt x="26" y="62"/>
                    </a:lnTo>
                    <a:lnTo>
                      <a:pt x="36" y="79"/>
                    </a:lnTo>
                    <a:lnTo>
                      <a:pt x="42" y="79"/>
                    </a:lnTo>
                    <a:lnTo>
                      <a:pt x="55" y="81"/>
                    </a:lnTo>
                    <a:lnTo>
                      <a:pt x="76" y="96"/>
                    </a:lnTo>
                    <a:lnTo>
                      <a:pt x="90" y="105"/>
                    </a:lnTo>
                    <a:lnTo>
                      <a:pt x="98" y="108"/>
                    </a:lnTo>
                    <a:lnTo>
                      <a:pt x="108" y="109"/>
                    </a:lnTo>
                    <a:lnTo>
                      <a:pt x="122" y="109"/>
                    </a:lnTo>
                    <a:lnTo>
                      <a:pt x="139" y="107"/>
                    </a:lnTo>
                    <a:lnTo>
                      <a:pt x="146" y="110"/>
                    </a:lnTo>
                    <a:lnTo>
                      <a:pt x="154" y="114"/>
                    </a:lnTo>
                    <a:lnTo>
                      <a:pt x="148" y="108"/>
                    </a:lnTo>
                    <a:lnTo>
                      <a:pt x="144" y="103"/>
                    </a:lnTo>
                    <a:lnTo>
                      <a:pt x="148" y="97"/>
                    </a:lnTo>
                    <a:lnTo>
                      <a:pt x="152" y="92"/>
                    </a:lnTo>
                    <a:lnTo>
                      <a:pt x="143" y="97"/>
                    </a:lnTo>
                    <a:lnTo>
                      <a:pt x="134" y="103"/>
                    </a:lnTo>
                    <a:lnTo>
                      <a:pt x="130" y="103"/>
                    </a:lnTo>
                    <a:lnTo>
                      <a:pt x="121" y="104"/>
                    </a:lnTo>
                    <a:lnTo>
                      <a:pt x="107" y="103"/>
                    </a:lnTo>
                    <a:lnTo>
                      <a:pt x="94" y="100"/>
                    </a:lnTo>
                    <a:lnTo>
                      <a:pt x="80" y="92"/>
                    </a:lnTo>
                    <a:lnTo>
                      <a:pt x="69" y="84"/>
                    </a:lnTo>
                    <a:lnTo>
                      <a:pt x="63" y="80"/>
                    </a:lnTo>
                    <a:lnTo>
                      <a:pt x="57" y="77"/>
                    </a:lnTo>
                    <a:lnTo>
                      <a:pt x="50" y="75"/>
                    </a:lnTo>
                    <a:lnTo>
                      <a:pt x="41" y="73"/>
                    </a:lnTo>
                    <a:lnTo>
                      <a:pt x="32" y="55"/>
                    </a:lnTo>
                    <a:lnTo>
                      <a:pt x="24" y="37"/>
                    </a:lnTo>
                    <a:lnTo>
                      <a:pt x="16" y="19"/>
                    </a:lnTo>
                    <a:lnTo>
                      <a:pt x="7" y="0"/>
                    </a:lnTo>
                    <a:lnTo>
                      <a:pt x="4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3" name="Freeform 35"/>
              <p:cNvSpPr>
                <a:spLocks/>
              </p:cNvSpPr>
              <p:nvPr/>
            </p:nvSpPr>
            <p:spPr bwMode="auto">
              <a:xfrm>
                <a:off x="3007" y="1332"/>
                <a:ext cx="228" cy="206"/>
              </a:xfrm>
              <a:custGeom>
                <a:avLst/>
                <a:gdLst>
                  <a:gd name="T0" fmla="*/ 25 w 228"/>
                  <a:gd name="T1" fmla="*/ 118 h 206"/>
                  <a:gd name="T2" fmla="*/ 40 w 228"/>
                  <a:gd name="T3" fmla="*/ 86 h 206"/>
                  <a:gd name="T4" fmla="*/ 50 w 228"/>
                  <a:gd name="T5" fmla="*/ 66 h 206"/>
                  <a:gd name="T6" fmla="*/ 62 w 228"/>
                  <a:gd name="T7" fmla="*/ 49 h 206"/>
                  <a:gd name="T8" fmla="*/ 76 w 228"/>
                  <a:gd name="T9" fmla="*/ 34 h 206"/>
                  <a:gd name="T10" fmla="*/ 95 w 228"/>
                  <a:gd name="T11" fmla="*/ 21 h 206"/>
                  <a:gd name="T12" fmla="*/ 116 w 228"/>
                  <a:gd name="T13" fmla="*/ 13 h 206"/>
                  <a:gd name="T14" fmla="*/ 152 w 228"/>
                  <a:gd name="T15" fmla="*/ 5 h 206"/>
                  <a:gd name="T16" fmla="*/ 186 w 228"/>
                  <a:gd name="T17" fmla="*/ 1 h 206"/>
                  <a:gd name="T18" fmla="*/ 203 w 228"/>
                  <a:gd name="T19" fmla="*/ 1 h 206"/>
                  <a:gd name="T20" fmla="*/ 211 w 228"/>
                  <a:gd name="T21" fmla="*/ 5 h 206"/>
                  <a:gd name="T22" fmla="*/ 219 w 228"/>
                  <a:gd name="T23" fmla="*/ 16 h 206"/>
                  <a:gd name="T24" fmla="*/ 224 w 228"/>
                  <a:gd name="T25" fmla="*/ 31 h 206"/>
                  <a:gd name="T26" fmla="*/ 228 w 228"/>
                  <a:gd name="T27" fmla="*/ 44 h 206"/>
                  <a:gd name="T28" fmla="*/ 228 w 228"/>
                  <a:gd name="T29" fmla="*/ 58 h 206"/>
                  <a:gd name="T30" fmla="*/ 225 w 228"/>
                  <a:gd name="T31" fmla="*/ 73 h 206"/>
                  <a:gd name="T32" fmla="*/ 219 w 228"/>
                  <a:gd name="T33" fmla="*/ 84 h 206"/>
                  <a:gd name="T34" fmla="*/ 211 w 228"/>
                  <a:gd name="T35" fmla="*/ 93 h 206"/>
                  <a:gd name="T36" fmla="*/ 194 w 228"/>
                  <a:gd name="T37" fmla="*/ 103 h 206"/>
                  <a:gd name="T38" fmla="*/ 168 w 228"/>
                  <a:gd name="T39" fmla="*/ 113 h 206"/>
                  <a:gd name="T40" fmla="*/ 149 w 228"/>
                  <a:gd name="T41" fmla="*/ 124 h 206"/>
                  <a:gd name="T42" fmla="*/ 136 w 228"/>
                  <a:gd name="T43" fmla="*/ 152 h 206"/>
                  <a:gd name="T44" fmla="*/ 129 w 228"/>
                  <a:gd name="T45" fmla="*/ 169 h 206"/>
                  <a:gd name="T46" fmla="*/ 128 w 228"/>
                  <a:gd name="T47" fmla="*/ 184 h 206"/>
                  <a:gd name="T48" fmla="*/ 131 w 228"/>
                  <a:gd name="T49" fmla="*/ 203 h 206"/>
                  <a:gd name="T50" fmla="*/ 123 w 228"/>
                  <a:gd name="T51" fmla="*/ 201 h 206"/>
                  <a:gd name="T52" fmla="*/ 95 w 228"/>
                  <a:gd name="T53" fmla="*/ 183 h 206"/>
                  <a:gd name="T54" fmla="*/ 78 w 228"/>
                  <a:gd name="T55" fmla="*/ 174 h 206"/>
                  <a:gd name="T56" fmla="*/ 56 w 228"/>
                  <a:gd name="T57" fmla="*/ 175 h 206"/>
                  <a:gd name="T58" fmla="*/ 41 w 228"/>
                  <a:gd name="T59" fmla="*/ 177 h 206"/>
                  <a:gd name="T60" fmla="*/ 26 w 228"/>
                  <a:gd name="T61" fmla="*/ 167 h 206"/>
                  <a:gd name="T62" fmla="*/ 0 w 228"/>
                  <a:gd name="T63" fmla="*/ 165 h 20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28"/>
                  <a:gd name="T97" fmla="*/ 0 h 206"/>
                  <a:gd name="T98" fmla="*/ 228 w 228"/>
                  <a:gd name="T99" fmla="*/ 206 h 20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28" h="206">
                    <a:moveTo>
                      <a:pt x="16" y="140"/>
                    </a:moveTo>
                    <a:lnTo>
                      <a:pt x="25" y="118"/>
                    </a:lnTo>
                    <a:lnTo>
                      <a:pt x="34" y="96"/>
                    </a:lnTo>
                    <a:lnTo>
                      <a:pt x="40" y="86"/>
                    </a:lnTo>
                    <a:lnTo>
                      <a:pt x="45" y="76"/>
                    </a:lnTo>
                    <a:lnTo>
                      <a:pt x="50" y="66"/>
                    </a:lnTo>
                    <a:lnTo>
                      <a:pt x="56" y="57"/>
                    </a:lnTo>
                    <a:lnTo>
                      <a:pt x="62" y="49"/>
                    </a:lnTo>
                    <a:lnTo>
                      <a:pt x="69" y="41"/>
                    </a:lnTo>
                    <a:lnTo>
                      <a:pt x="76" y="34"/>
                    </a:lnTo>
                    <a:lnTo>
                      <a:pt x="86" y="28"/>
                    </a:lnTo>
                    <a:lnTo>
                      <a:pt x="95" y="21"/>
                    </a:lnTo>
                    <a:lnTo>
                      <a:pt x="105" y="17"/>
                    </a:lnTo>
                    <a:lnTo>
                      <a:pt x="116" y="13"/>
                    </a:lnTo>
                    <a:lnTo>
                      <a:pt x="130" y="10"/>
                    </a:lnTo>
                    <a:lnTo>
                      <a:pt x="152" y="5"/>
                    </a:lnTo>
                    <a:lnTo>
                      <a:pt x="176" y="2"/>
                    </a:lnTo>
                    <a:lnTo>
                      <a:pt x="186" y="1"/>
                    </a:lnTo>
                    <a:lnTo>
                      <a:pt x="195" y="0"/>
                    </a:lnTo>
                    <a:lnTo>
                      <a:pt x="203" y="1"/>
                    </a:lnTo>
                    <a:lnTo>
                      <a:pt x="208" y="2"/>
                    </a:lnTo>
                    <a:lnTo>
                      <a:pt x="211" y="5"/>
                    </a:lnTo>
                    <a:lnTo>
                      <a:pt x="215" y="10"/>
                    </a:lnTo>
                    <a:lnTo>
                      <a:pt x="219" y="16"/>
                    </a:lnTo>
                    <a:lnTo>
                      <a:pt x="222" y="23"/>
                    </a:lnTo>
                    <a:lnTo>
                      <a:pt x="224" y="31"/>
                    </a:lnTo>
                    <a:lnTo>
                      <a:pt x="226" y="38"/>
                    </a:lnTo>
                    <a:lnTo>
                      <a:pt x="228" y="44"/>
                    </a:lnTo>
                    <a:lnTo>
                      <a:pt x="228" y="50"/>
                    </a:lnTo>
                    <a:lnTo>
                      <a:pt x="228" y="58"/>
                    </a:lnTo>
                    <a:lnTo>
                      <a:pt x="227" y="65"/>
                    </a:lnTo>
                    <a:lnTo>
                      <a:pt x="225" y="73"/>
                    </a:lnTo>
                    <a:lnTo>
                      <a:pt x="222" y="79"/>
                    </a:lnTo>
                    <a:lnTo>
                      <a:pt x="219" y="84"/>
                    </a:lnTo>
                    <a:lnTo>
                      <a:pt x="215" y="89"/>
                    </a:lnTo>
                    <a:lnTo>
                      <a:pt x="211" y="93"/>
                    </a:lnTo>
                    <a:lnTo>
                      <a:pt x="206" y="97"/>
                    </a:lnTo>
                    <a:lnTo>
                      <a:pt x="194" y="103"/>
                    </a:lnTo>
                    <a:lnTo>
                      <a:pt x="182" y="109"/>
                    </a:lnTo>
                    <a:lnTo>
                      <a:pt x="168" y="113"/>
                    </a:lnTo>
                    <a:lnTo>
                      <a:pt x="153" y="117"/>
                    </a:lnTo>
                    <a:lnTo>
                      <a:pt x="149" y="124"/>
                    </a:lnTo>
                    <a:lnTo>
                      <a:pt x="140" y="141"/>
                    </a:lnTo>
                    <a:lnTo>
                      <a:pt x="136" y="152"/>
                    </a:lnTo>
                    <a:lnTo>
                      <a:pt x="132" y="161"/>
                    </a:lnTo>
                    <a:lnTo>
                      <a:pt x="129" y="169"/>
                    </a:lnTo>
                    <a:lnTo>
                      <a:pt x="128" y="175"/>
                    </a:lnTo>
                    <a:lnTo>
                      <a:pt x="128" y="184"/>
                    </a:lnTo>
                    <a:lnTo>
                      <a:pt x="129" y="195"/>
                    </a:lnTo>
                    <a:lnTo>
                      <a:pt x="131" y="203"/>
                    </a:lnTo>
                    <a:lnTo>
                      <a:pt x="131" y="206"/>
                    </a:lnTo>
                    <a:lnTo>
                      <a:pt x="123" y="201"/>
                    </a:lnTo>
                    <a:lnTo>
                      <a:pt x="105" y="190"/>
                    </a:lnTo>
                    <a:lnTo>
                      <a:pt x="95" y="183"/>
                    </a:lnTo>
                    <a:lnTo>
                      <a:pt x="86" y="178"/>
                    </a:lnTo>
                    <a:lnTo>
                      <a:pt x="78" y="174"/>
                    </a:lnTo>
                    <a:lnTo>
                      <a:pt x="73" y="173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41" y="177"/>
                    </a:lnTo>
                    <a:lnTo>
                      <a:pt x="34" y="174"/>
                    </a:lnTo>
                    <a:lnTo>
                      <a:pt x="26" y="167"/>
                    </a:lnTo>
                    <a:lnTo>
                      <a:pt x="14" y="157"/>
                    </a:lnTo>
                    <a:lnTo>
                      <a:pt x="0" y="165"/>
                    </a:lnTo>
                    <a:lnTo>
                      <a:pt x="16" y="140"/>
                    </a:lnTo>
                    <a:close/>
                  </a:path>
                </a:pathLst>
              </a:custGeom>
              <a:solidFill>
                <a:srgbClr val="4957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4" name="Freeform 36"/>
              <p:cNvSpPr>
                <a:spLocks/>
              </p:cNvSpPr>
              <p:nvPr/>
            </p:nvSpPr>
            <p:spPr bwMode="auto">
              <a:xfrm>
                <a:off x="2833" y="1436"/>
                <a:ext cx="100" cy="220"/>
              </a:xfrm>
              <a:custGeom>
                <a:avLst/>
                <a:gdLst>
                  <a:gd name="T0" fmla="*/ 3 w 100"/>
                  <a:gd name="T1" fmla="*/ 216 h 220"/>
                  <a:gd name="T2" fmla="*/ 17 w 100"/>
                  <a:gd name="T3" fmla="*/ 195 h 220"/>
                  <a:gd name="T4" fmla="*/ 39 w 100"/>
                  <a:gd name="T5" fmla="*/ 180 h 220"/>
                  <a:gd name="T6" fmla="*/ 60 w 100"/>
                  <a:gd name="T7" fmla="*/ 166 h 220"/>
                  <a:gd name="T8" fmla="*/ 63 w 100"/>
                  <a:gd name="T9" fmla="*/ 160 h 220"/>
                  <a:gd name="T10" fmla="*/ 60 w 100"/>
                  <a:gd name="T11" fmla="*/ 161 h 220"/>
                  <a:gd name="T12" fmla="*/ 45 w 100"/>
                  <a:gd name="T13" fmla="*/ 169 h 220"/>
                  <a:gd name="T14" fmla="*/ 33 w 100"/>
                  <a:gd name="T15" fmla="*/ 167 h 220"/>
                  <a:gd name="T16" fmla="*/ 41 w 100"/>
                  <a:gd name="T17" fmla="*/ 144 h 220"/>
                  <a:gd name="T18" fmla="*/ 39 w 100"/>
                  <a:gd name="T19" fmla="*/ 145 h 220"/>
                  <a:gd name="T20" fmla="*/ 27 w 100"/>
                  <a:gd name="T21" fmla="*/ 168 h 220"/>
                  <a:gd name="T22" fmla="*/ 25 w 100"/>
                  <a:gd name="T23" fmla="*/ 167 h 220"/>
                  <a:gd name="T24" fmla="*/ 34 w 100"/>
                  <a:gd name="T25" fmla="*/ 141 h 220"/>
                  <a:gd name="T26" fmla="*/ 31 w 100"/>
                  <a:gd name="T27" fmla="*/ 142 h 220"/>
                  <a:gd name="T28" fmla="*/ 25 w 100"/>
                  <a:gd name="T29" fmla="*/ 151 h 220"/>
                  <a:gd name="T30" fmla="*/ 31 w 100"/>
                  <a:gd name="T31" fmla="*/ 126 h 220"/>
                  <a:gd name="T32" fmla="*/ 41 w 100"/>
                  <a:gd name="T33" fmla="*/ 102 h 220"/>
                  <a:gd name="T34" fmla="*/ 52 w 100"/>
                  <a:gd name="T35" fmla="*/ 82 h 220"/>
                  <a:gd name="T36" fmla="*/ 44 w 100"/>
                  <a:gd name="T37" fmla="*/ 90 h 220"/>
                  <a:gd name="T38" fmla="*/ 30 w 100"/>
                  <a:gd name="T39" fmla="*/ 115 h 220"/>
                  <a:gd name="T40" fmla="*/ 21 w 100"/>
                  <a:gd name="T41" fmla="*/ 141 h 220"/>
                  <a:gd name="T42" fmla="*/ 20 w 100"/>
                  <a:gd name="T43" fmla="*/ 138 h 220"/>
                  <a:gd name="T44" fmla="*/ 23 w 100"/>
                  <a:gd name="T45" fmla="*/ 118 h 220"/>
                  <a:gd name="T46" fmla="*/ 34 w 100"/>
                  <a:gd name="T47" fmla="*/ 89 h 220"/>
                  <a:gd name="T48" fmla="*/ 35 w 100"/>
                  <a:gd name="T49" fmla="*/ 82 h 220"/>
                  <a:gd name="T50" fmla="*/ 24 w 100"/>
                  <a:gd name="T51" fmla="*/ 104 h 220"/>
                  <a:gd name="T52" fmla="*/ 20 w 100"/>
                  <a:gd name="T53" fmla="*/ 107 h 220"/>
                  <a:gd name="T54" fmla="*/ 32 w 100"/>
                  <a:gd name="T55" fmla="*/ 75 h 220"/>
                  <a:gd name="T56" fmla="*/ 47 w 100"/>
                  <a:gd name="T57" fmla="*/ 50 h 220"/>
                  <a:gd name="T58" fmla="*/ 62 w 100"/>
                  <a:gd name="T59" fmla="*/ 31 h 220"/>
                  <a:gd name="T60" fmla="*/ 59 w 100"/>
                  <a:gd name="T61" fmla="*/ 40 h 220"/>
                  <a:gd name="T62" fmla="*/ 63 w 100"/>
                  <a:gd name="T63" fmla="*/ 45 h 220"/>
                  <a:gd name="T64" fmla="*/ 77 w 100"/>
                  <a:gd name="T65" fmla="*/ 25 h 220"/>
                  <a:gd name="T66" fmla="*/ 79 w 100"/>
                  <a:gd name="T67" fmla="*/ 28 h 220"/>
                  <a:gd name="T68" fmla="*/ 79 w 100"/>
                  <a:gd name="T69" fmla="*/ 32 h 220"/>
                  <a:gd name="T70" fmla="*/ 92 w 100"/>
                  <a:gd name="T71" fmla="*/ 17 h 220"/>
                  <a:gd name="T72" fmla="*/ 98 w 100"/>
                  <a:gd name="T73" fmla="*/ 5 h 220"/>
                  <a:gd name="T74" fmla="*/ 92 w 100"/>
                  <a:gd name="T75" fmla="*/ 2 h 220"/>
                  <a:gd name="T76" fmla="*/ 74 w 100"/>
                  <a:gd name="T77" fmla="*/ 15 h 220"/>
                  <a:gd name="T78" fmla="*/ 55 w 100"/>
                  <a:gd name="T79" fmla="*/ 30 h 220"/>
                  <a:gd name="T80" fmla="*/ 42 w 100"/>
                  <a:gd name="T81" fmla="*/ 41 h 220"/>
                  <a:gd name="T82" fmla="*/ 35 w 100"/>
                  <a:gd name="T83" fmla="*/ 50 h 220"/>
                  <a:gd name="T84" fmla="*/ 22 w 100"/>
                  <a:gd name="T85" fmla="*/ 78 h 220"/>
                  <a:gd name="T86" fmla="*/ 7 w 100"/>
                  <a:gd name="T87" fmla="*/ 118 h 220"/>
                  <a:gd name="T88" fmla="*/ 1 w 100"/>
                  <a:gd name="T89" fmla="*/ 153 h 220"/>
                  <a:gd name="T90" fmla="*/ 0 w 100"/>
                  <a:gd name="T91" fmla="*/ 194 h 22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00"/>
                  <a:gd name="T139" fmla="*/ 0 h 220"/>
                  <a:gd name="T140" fmla="*/ 100 w 100"/>
                  <a:gd name="T141" fmla="*/ 220 h 22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00" h="220">
                    <a:moveTo>
                      <a:pt x="0" y="220"/>
                    </a:moveTo>
                    <a:lnTo>
                      <a:pt x="3" y="216"/>
                    </a:lnTo>
                    <a:lnTo>
                      <a:pt x="8" y="205"/>
                    </a:lnTo>
                    <a:lnTo>
                      <a:pt x="17" y="195"/>
                    </a:lnTo>
                    <a:lnTo>
                      <a:pt x="23" y="189"/>
                    </a:lnTo>
                    <a:lnTo>
                      <a:pt x="39" y="180"/>
                    </a:lnTo>
                    <a:lnTo>
                      <a:pt x="51" y="172"/>
                    </a:lnTo>
                    <a:lnTo>
                      <a:pt x="60" y="166"/>
                    </a:lnTo>
                    <a:lnTo>
                      <a:pt x="63" y="161"/>
                    </a:lnTo>
                    <a:lnTo>
                      <a:pt x="63" y="160"/>
                    </a:lnTo>
                    <a:lnTo>
                      <a:pt x="62" y="160"/>
                    </a:lnTo>
                    <a:lnTo>
                      <a:pt x="60" y="161"/>
                    </a:lnTo>
                    <a:lnTo>
                      <a:pt x="57" y="162"/>
                    </a:lnTo>
                    <a:lnTo>
                      <a:pt x="45" y="169"/>
                    </a:lnTo>
                    <a:lnTo>
                      <a:pt x="29" y="178"/>
                    </a:lnTo>
                    <a:lnTo>
                      <a:pt x="33" y="167"/>
                    </a:lnTo>
                    <a:lnTo>
                      <a:pt x="37" y="155"/>
                    </a:lnTo>
                    <a:lnTo>
                      <a:pt x="41" y="144"/>
                    </a:lnTo>
                    <a:lnTo>
                      <a:pt x="45" y="133"/>
                    </a:lnTo>
                    <a:lnTo>
                      <a:pt x="39" y="145"/>
                    </a:lnTo>
                    <a:lnTo>
                      <a:pt x="33" y="156"/>
                    </a:lnTo>
                    <a:lnTo>
                      <a:pt x="27" y="168"/>
                    </a:lnTo>
                    <a:lnTo>
                      <a:pt x="21" y="180"/>
                    </a:lnTo>
                    <a:lnTo>
                      <a:pt x="25" y="167"/>
                    </a:lnTo>
                    <a:lnTo>
                      <a:pt x="29" y="154"/>
                    </a:lnTo>
                    <a:lnTo>
                      <a:pt x="34" y="141"/>
                    </a:lnTo>
                    <a:lnTo>
                      <a:pt x="38" y="128"/>
                    </a:lnTo>
                    <a:lnTo>
                      <a:pt x="31" y="142"/>
                    </a:lnTo>
                    <a:lnTo>
                      <a:pt x="24" y="155"/>
                    </a:lnTo>
                    <a:lnTo>
                      <a:pt x="25" y="151"/>
                    </a:lnTo>
                    <a:lnTo>
                      <a:pt x="27" y="140"/>
                    </a:lnTo>
                    <a:lnTo>
                      <a:pt x="31" y="126"/>
                    </a:lnTo>
                    <a:lnTo>
                      <a:pt x="35" y="113"/>
                    </a:lnTo>
                    <a:lnTo>
                      <a:pt x="41" y="102"/>
                    </a:lnTo>
                    <a:lnTo>
                      <a:pt x="47" y="91"/>
                    </a:lnTo>
                    <a:lnTo>
                      <a:pt x="52" y="82"/>
                    </a:lnTo>
                    <a:lnTo>
                      <a:pt x="55" y="78"/>
                    </a:lnTo>
                    <a:lnTo>
                      <a:pt x="44" y="90"/>
                    </a:lnTo>
                    <a:lnTo>
                      <a:pt x="33" y="106"/>
                    </a:lnTo>
                    <a:lnTo>
                      <a:pt x="30" y="115"/>
                    </a:lnTo>
                    <a:lnTo>
                      <a:pt x="25" y="129"/>
                    </a:lnTo>
                    <a:lnTo>
                      <a:pt x="21" y="141"/>
                    </a:lnTo>
                    <a:lnTo>
                      <a:pt x="20" y="146"/>
                    </a:lnTo>
                    <a:lnTo>
                      <a:pt x="20" y="138"/>
                    </a:lnTo>
                    <a:lnTo>
                      <a:pt x="21" y="129"/>
                    </a:lnTo>
                    <a:lnTo>
                      <a:pt x="23" y="118"/>
                    </a:lnTo>
                    <a:lnTo>
                      <a:pt x="27" y="108"/>
                    </a:lnTo>
                    <a:lnTo>
                      <a:pt x="34" y="89"/>
                    </a:lnTo>
                    <a:lnTo>
                      <a:pt x="41" y="72"/>
                    </a:lnTo>
                    <a:lnTo>
                      <a:pt x="35" y="82"/>
                    </a:lnTo>
                    <a:lnTo>
                      <a:pt x="29" y="93"/>
                    </a:lnTo>
                    <a:lnTo>
                      <a:pt x="24" y="104"/>
                    </a:lnTo>
                    <a:lnTo>
                      <a:pt x="18" y="114"/>
                    </a:lnTo>
                    <a:lnTo>
                      <a:pt x="20" y="107"/>
                    </a:lnTo>
                    <a:lnTo>
                      <a:pt x="25" y="93"/>
                    </a:lnTo>
                    <a:lnTo>
                      <a:pt x="32" y="75"/>
                    </a:lnTo>
                    <a:lnTo>
                      <a:pt x="39" y="61"/>
                    </a:lnTo>
                    <a:lnTo>
                      <a:pt x="47" y="50"/>
                    </a:lnTo>
                    <a:lnTo>
                      <a:pt x="56" y="39"/>
                    </a:lnTo>
                    <a:lnTo>
                      <a:pt x="62" y="31"/>
                    </a:lnTo>
                    <a:lnTo>
                      <a:pt x="65" y="27"/>
                    </a:lnTo>
                    <a:lnTo>
                      <a:pt x="59" y="40"/>
                    </a:lnTo>
                    <a:lnTo>
                      <a:pt x="53" y="53"/>
                    </a:lnTo>
                    <a:lnTo>
                      <a:pt x="63" y="45"/>
                    </a:lnTo>
                    <a:lnTo>
                      <a:pt x="70" y="35"/>
                    </a:lnTo>
                    <a:lnTo>
                      <a:pt x="77" y="25"/>
                    </a:lnTo>
                    <a:lnTo>
                      <a:pt x="85" y="16"/>
                    </a:lnTo>
                    <a:lnTo>
                      <a:pt x="79" y="28"/>
                    </a:lnTo>
                    <a:lnTo>
                      <a:pt x="72" y="40"/>
                    </a:lnTo>
                    <a:lnTo>
                      <a:pt x="79" y="32"/>
                    </a:lnTo>
                    <a:lnTo>
                      <a:pt x="85" y="25"/>
                    </a:lnTo>
                    <a:lnTo>
                      <a:pt x="92" y="17"/>
                    </a:lnTo>
                    <a:lnTo>
                      <a:pt x="100" y="9"/>
                    </a:lnTo>
                    <a:lnTo>
                      <a:pt x="98" y="5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4" y="8"/>
                    </a:lnTo>
                    <a:lnTo>
                      <a:pt x="74" y="15"/>
                    </a:lnTo>
                    <a:lnTo>
                      <a:pt x="64" y="23"/>
                    </a:lnTo>
                    <a:lnTo>
                      <a:pt x="55" y="30"/>
                    </a:lnTo>
                    <a:lnTo>
                      <a:pt x="45" y="37"/>
                    </a:lnTo>
                    <a:lnTo>
                      <a:pt x="42" y="41"/>
                    </a:lnTo>
                    <a:lnTo>
                      <a:pt x="38" y="46"/>
                    </a:lnTo>
                    <a:lnTo>
                      <a:pt x="35" y="50"/>
                    </a:lnTo>
                    <a:lnTo>
                      <a:pt x="33" y="55"/>
                    </a:lnTo>
                    <a:lnTo>
                      <a:pt x="22" y="78"/>
                    </a:lnTo>
                    <a:lnTo>
                      <a:pt x="13" y="100"/>
                    </a:lnTo>
                    <a:lnTo>
                      <a:pt x="7" y="118"/>
                    </a:lnTo>
                    <a:lnTo>
                      <a:pt x="3" y="136"/>
                    </a:lnTo>
                    <a:lnTo>
                      <a:pt x="1" y="153"/>
                    </a:lnTo>
                    <a:lnTo>
                      <a:pt x="0" y="173"/>
                    </a:lnTo>
                    <a:lnTo>
                      <a:pt x="0" y="194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5" name="Freeform 37"/>
              <p:cNvSpPr>
                <a:spLocks/>
              </p:cNvSpPr>
              <p:nvPr/>
            </p:nvSpPr>
            <p:spPr bwMode="auto">
              <a:xfrm>
                <a:off x="2897" y="1452"/>
                <a:ext cx="39" cy="84"/>
              </a:xfrm>
              <a:custGeom>
                <a:avLst/>
                <a:gdLst>
                  <a:gd name="T0" fmla="*/ 10 w 41"/>
                  <a:gd name="T1" fmla="*/ 0 h 84"/>
                  <a:gd name="T2" fmla="*/ 10 w 41"/>
                  <a:gd name="T3" fmla="*/ 10 h 84"/>
                  <a:gd name="T4" fmla="*/ 10 w 41"/>
                  <a:gd name="T5" fmla="*/ 20 h 84"/>
                  <a:gd name="T6" fmla="*/ 10 w 41"/>
                  <a:gd name="T7" fmla="*/ 32 h 84"/>
                  <a:gd name="T8" fmla="*/ 3 w 41"/>
                  <a:gd name="T9" fmla="*/ 42 h 84"/>
                  <a:gd name="T10" fmla="*/ 10 w 41"/>
                  <a:gd name="T11" fmla="*/ 27 h 84"/>
                  <a:gd name="T12" fmla="*/ 10 w 41"/>
                  <a:gd name="T13" fmla="*/ 13 h 84"/>
                  <a:gd name="T14" fmla="*/ 10 w 41"/>
                  <a:gd name="T15" fmla="*/ 26 h 84"/>
                  <a:gd name="T16" fmla="*/ 10 w 41"/>
                  <a:gd name="T17" fmla="*/ 41 h 84"/>
                  <a:gd name="T18" fmla="*/ 10 w 41"/>
                  <a:gd name="T19" fmla="*/ 32 h 84"/>
                  <a:gd name="T20" fmla="*/ 10 w 41"/>
                  <a:gd name="T21" fmla="*/ 22 h 84"/>
                  <a:gd name="T22" fmla="*/ 10 w 41"/>
                  <a:gd name="T23" fmla="*/ 34 h 84"/>
                  <a:gd name="T24" fmla="*/ 10 w 41"/>
                  <a:gd name="T25" fmla="*/ 46 h 84"/>
                  <a:gd name="T26" fmla="*/ 8 w 41"/>
                  <a:gd name="T27" fmla="*/ 58 h 84"/>
                  <a:gd name="T28" fmla="*/ 0 w 41"/>
                  <a:gd name="T29" fmla="*/ 71 h 84"/>
                  <a:gd name="T30" fmla="*/ 9 w 41"/>
                  <a:gd name="T31" fmla="*/ 61 h 84"/>
                  <a:gd name="T32" fmla="*/ 10 w 41"/>
                  <a:gd name="T33" fmla="*/ 51 h 84"/>
                  <a:gd name="T34" fmla="*/ 10 w 41"/>
                  <a:gd name="T35" fmla="*/ 41 h 84"/>
                  <a:gd name="T36" fmla="*/ 10 w 41"/>
                  <a:gd name="T37" fmla="*/ 31 h 84"/>
                  <a:gd name="T38" fmla="*/ 10 w 41"/>
                  <a:gd name="T39" fmla="*/ 44 h 84"/>
                  <a:gd name="T40" fmla="*/ 10 w 41"/>
                  <a:gd name="T41" fmla="*/ 57 h 84"/>
                  <a:gd name="T42" fmla="*/ 9 w 41"/>
                  <a:gd name="T43" fmla="*/ 71 h 84"/>
                  <a:gd name="T44" fmla="*/ 1 w 41"/>
                  <a:gd name="T45" fmla="*/ 84 h 84"/>
                  <a:gd name="T46" fmla="*/ 10 w 41"/>
                  <a:gd name="T47" fmla="*/ 73 h 84"/>
                  <a:gd name="T48" fmla="*/ 10 w 41"/>
                  <a:gd name="T49" fmla="*/ 61 h 84"/>
                  <a:gd name="T50" fmla="*/ 10 w 41"/>
                  <a:gd name="T51" fmla="*/ 50 h 84"/>
                  <a:gd name="T52" fmla="*/ 10 w 41"/>
                  <a:gd name="T53" fmla="*/ 40 h 84"/>
                  <a:gd name="T54" fmla="*/ 10 w 41"/>
                  <a:gd name="T55" fmla="*/ 33 h 84"/>
                  <a:gd name="T56" fmla="*/ 10 w 41"/>
                  <a:gd name="T57" fmla="*/ 26 h 84"/>
                  <a:gd name="T58" fmla="*/ 10 w 41"/>
                  <a:gd name="T59" fmla="*/ 21 h 84"/>
                  <a:gd name="T60" fmla="*/ 10 w 41"/>
                  <a:gd name="T61" fmla="*/ 16 h 84"/>
                  <a:gd name="T62" fmla="*/ 10 w 41"/>
                  <a:gd name="T63" fmla="*/ 11 h 84"/>
                  <a:gd name="T64" fmla="*/ 10 w 41"/>
                  <a:gd name="T65" fmla="*/ 6 h 84"/>
                  <a:gd name="T66" fmla="*/ 10 w 41"/>
                  <a:gd name="T67" fmla="*/ 3 h 84"/>
                  <a:gd name="T68" fmla="*/ 10 w 41"/>
                  <a:gd name="T69" fmla="*/ 0 h 8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1"/>
                  <a:gd name="T106" fmla="*/ 0 h 84"/>
                  <a:gd name="T107" fmla="*/ 41 w 41"/>
                  <a:gd name="T108" fmla="*/ 84 h 8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1" h="84">
                    <a:moveTo>
                      <a:pt x="36" y="0"/>
                    </a:moveTo>
                    <a:lnTo>
                      <a:pt x="27" y="10"/>
                    </a:lnTo>
                    <a:lnTo>
                      <a:pt x="19" y="20"/>
                    </a:lnTo>
                    <a:lnTo>
                      <a:pt x="11" y="32"/>
                    </a:lnTo>
                    <a:lnTo>
                      <a:pt x="3" y="42"/>
                    </a:lnTo>
                    <a:lnTo>
                      <a:pt x="17" y="27"/>
                    </a:lnTo>
                    <a:lnTo>
                      <a:pt x="33" y="13"/>
                    </a:lnTo>
                    <a:lnTo>
                      <a:pt x="21" y="26"/>
                    </a:lnTo>
                    <a:lnTo>
                      <a:pt x="11" y="41"/>
                    </a:lnTo>
                    <a:lnTo>
                      <a:pt x="21" y="32"/>
                    </a:lnTo>
                    <a:lnTo>
                      <a:pt x="33" y="22"/>
                    </a:lnTo>
                    <a:lnTo>
                      <a:pt x="24" y="34"/>
                    </a:lnTo>
                    <a:lnTo>
                      <a:pt x="16" y="46"/>
                    </a:lnTo>
                    <a:lnTo>
                      <a:pt x="8" y="58"/>
                    </a:lnTo>
                    <a:lnTo>
                      <a:pt x="0" y="71"/>
                    </a:lnTo>
                    <a:lnTo>
                      <a:pt x="9" y="61"/>
                    </a:lnTo>
                    <a:lnTo>
                      <a:pt x="17" y="51"/>
                    </a:lnTo>
                    <a:lnTo>
                      <a:pt x="26" y="41"/>
                    </a:lnTo>
                    <a:lnTo>
                      <a:pt x="35" y="31"/>
                    </a:lnTo>
                    <a:lnTo>
                      <a:pt x="26" y="44"/>
                    </a:lnTo>
                    <a:lnTo>
                      <a:pt x="18" y="57"/>
                    </a:lnTo>
                    <a:lnTo>
                      <a:pt x="9" y="71"/>
                    </a:lnTo>
                    <a:lnTo>
                      <a:pt x="1" y="84"/>
                    </a:lnTo>
                    <a:lnTo>
                      <a:pt x="10" y="73"/>
                    </a:lnTo>
                    <a:lnTo>
                      <a:pt x="19" y="61"/>
                    </a:lnTo>
                    <a:lnTo>
                      <a:pt x="28" y="50"/>
                    </a:lnTo>
                    <a:lnTo>
                      <a:pt x="38" y="40"/>
                    </a:lnTo>
                    <a:lnTo>
                      <a:pt x="40" y="33"/>
                    </a:lnTo>
                    <a:lnTo>
                      <a:pt x="41" y="26"/>
                    </a:lnTo>
                    <a:lnTo>
                      <a:pt x="39" y="21"/>
                    </a:lnTo>
                    <a:lnTo>
                      <a:pt x="36" y="16"/>
                    </a:lnTo>
                    <a:lnTo>
                      <a:pt x="38" y="11"/>
                    </a:lnTo>
                    <a:lnTo>
                      <a:pt x="39" y="6"/>
                    </a:lnTo>
                    <a:lnTo>
                      <a:pt x="38" y="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6" name="Freeform 38"/>
              <p:cNvSpPr>
                <a:spLocks/>
              </p:cNvSpPr>
              <p:nvPr/>
            </p:nvSpPr>
            <p:spPr bwMode="auto">
              <a:xfrm>
                <a:off x="2900" y="1495"/>
                <a:ext cx="54" cy="63"/>
              </a:xfrm>
              <a:custGeom>
                <a:avLst/>
                <a:gdLst>
                  <a:gd name="T0" fmla="*/ 43 w 54"/>
                  <a:gd name="T1" fmla="*/ 2 h 63"/>
                  <a:gd name="T2" fmla="*/ 42 w 54"/>
                  <a:gd name="T3" fmla="*/ 2 h 63"/>
                  <a:gd name="T4" fmla="*/ 39 w 54"/>
                  <a:gd name="T5" fmla="*/ 2 h 63"/>
                  <a:gd name="T6" fmla="*/ 36 w 54"/>
                  <a:gd name="T7" fmla="*/ 4 h 63"/>
                  <a:gd name="T8" fmla="*/ 32 w 54"/>
                  <a:gd name="T9" fmla="*/ 9 h 63"/>
                  <a:gd name="T10" fmla="*/ 24 w 54"/>
                  <a:gd name="T11" fmla="*/ 21 h 63"/>
                  <a:gd name="T12" fmla="*/ 14 w 54"/>
                  <a:gd name="T13" fmla="*/ 40 h 63"/>
                  <a:gd name="T14" fmla="*/ 5 w 54"/>
                  <a:gd name="T15" fmla="*/ 56 h 63"/>
                  <a:gd name="T16" fmla="*/ 0 w 54"/>
                  <a:gd name="T17" fmla="*/ 63 h 63"/>
                  <a:gd name="T18" fmla="*/ 10 w 54"/>
                  <a:gd name="T19" fmla="*/ 50 h 63"/>
                  <a:gd name="T20" fmla="*/ 19 w 54"/>
                  <a:gd name="T21" fmla="*/ 38 h 63"/>
                  <a:gd name="T22" fmla="*/ 30 w 54"/>
                  <a:gd name="T23" fmla="*/ 25 h 63"/>
                  <a:gd name="T24" fmla="*/ 39 w 54"/>
                  <a:gd name="T25" fmla="*/ 12 h 63"/>
                  <a:gd name="T26" fmla="*/ 33 w 54"/>
                  <a:gd name="T27" fmla="*/ 24 h 63"/>
                  <a:gd name="T28" fmla="*/ 26 w 54"/>
                  <a:gd name="T29" fmla="*/ 37 h 63"/>
                  <a:gd name="T30" fmla="*/ 36 w 54"/>
                  <a:gd name="T31" fmla="*/ 27 h 63"/>
                  <a:gd name="T32" fmla="*/ 45 w 54"/>
                  <a:gd name="T33" fmla="*/ 16 h 63"/>
                  <a:gd name="T34" fmla="*/ 37 w 54"/>
                  <a:gd name="T35" fmla="*/ 32 h 63"/>
                  <a:gd name="T36" fmla="*/ 29 w 54"/>
                  <a:gd name="T37" fmla="*/ 46 h 63"/>
                  <a:gd name="T38" fmla="*/ 39 w 54"/>
                  <a:gd name="T39" fmla="*/ 34 h 63"/>
                  <a:gd name="T40" fmla="*/ 49 w 54"/>
                  <a:gd name="T41" fmla="*/ 21 h 63"/>
                  <a:gd name="T42" fmla="*/ 44 w 54"/>
                  <a:gd name="T43" fmla="*/ 30 h 63"/>
                  <a:gd name="T44" fmla="*/ 39 w 54"/>
                  <a:gd name="T45" fmla="*/ 38 h 63"/>
                  <a:gd name="T46" fmla="*/ 34 w 54"/>
                  <a:gd name="T47" fmla="*/ 46 h 63"/>
                  <a:gd name="T48" fmla="*/ 29 w 54"/>
                  <a:gd name="T49" fmla="*/ 54 h 63"/>
                  <a:gd name="T50" fmla="*/ 41 w 54"/>
                  <a:gd name="T51" fmla="*/ 40 h 63"/>
                  <a:gd name="T52" fmla="*/ 53 w 54"/>
                  <a:gd name="T53" fmla="*/ 25 h 63"/>
                  <a:gd name="T54" fmla="*/ 54 w 54"/>
                  <a:gd name="T55" fmla="*/ 20 h 63"/>
                  <a:gd name="T56" fmla="*/ 54 w 54"/>
                  <a:gd name="T57" fmla="*/ 14 h 63"/>
                  <a:gd name="T58" fmla="*/ 52 w 54"/>
                  <a:gd name="T59" fmla="*/ 7 h 63"/>
                  <a:gd name="T60" fmla="*/ 50 w 54"/>
                  <a:gd name="T61" fmla="*/ 0 h 63"/>
                  <a:gd name="T62" fmla="*/ 46 w 54"/>
                  <a:gd name="T63" fmla="*/ 1 h 63"/>
                  <a:gd name="T64" fmla="*/ 43 w 54"/>
                  <a:gd name="T65" fmla="*/ 2 h 6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4"/>
                  <a:gd name="T100" fmla="*/ 0 h 63"/>
                  <a:gd name="T101" fmla="*/ 54 w 54"/>
                  <a:gd name="T102" fmla="*/ 63 h 6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4" h="63">
                    <a:moveTo>
                      <a:pt x="43" y="2"/>
                    </a:moveTo>
                    <a:lnTo>
                      <a:pt x="42" y="2"/>
                    </a:lnTo>
                    <a:lnTo>
                      <a:pt x="39" y="2"/>
                    </a:lnTo>
                    <a:lnTo>
                      <a:pt x="36" y="4"/>
                    </a:lnTo>
                    <a:lnTo>
                      <a:pt x="32" y="9"/>
                    </a:lnTo>
                    <a:lnTo>
                      <a:pt x="24" y="21"/>
                    </a:lnTo>
                    <a:lnTo>
                      <a:pt x="14" y="40"/>
                    </a:lnTo>
                    <a:lnTo>
                      <a:pt x="5" y="56"/>
                    </a:lnTo>
                    <a:lnTo>
                      <a:pt x="0" y="63"/>
                    </a:lnTo>
                    <a:lnTo>
                      <a:pt x="10" y="50"/>
                    </a:lnTo>
                    <a:lnTo>
                      <a:pt x="19" y="38"/>
                    </a:lnTo>
                    <a:lnTo>
                      <a:pt x="30" y="25"/>
                    </a:lnTo>
                    <a:lnTo>
                      <a:pt x="39" y="12"/>
                    </a:lnTo>
                    <a:lnTo>
                      <a:pt x="33" y="24"/>
                    </a:lnTo>
                    <a:lnTo>
                      <a:pt x="26" y="37"/>
                    </a:lnTo>
                    <a:lnTo>
                      <a:pt x="36" y="27"/>
                    </a:lnTo>
                    <a:lnTo>
                      <a:pt x="45" y="16"/>
                    </a:lnTo>
                    <a:lnTo>
                      <a:pt x="37" y="32"/>
                    </a:lnTo>
                    <a:lnTo>
                      <a:pt x="29" y="46"/>
                    </a:lnTo>
                    <a:lnTo>
                      <a:pt x="39" y="34"/>
                    </a:lnTo>
                    <a:lnTo>
                      <a:pt x="49" y="21"/>
                    </a:lnTo>
                    <a:lnTo>
                      <a:pt x="44" y="30"/>
                    </a:lnTo>
                    <a:lnTo>
                      <a:pt x="39" y="38"/>
                    </a:lnTo>
                    <a:lnTo>
                      <a:pt x="34" y="46"/>
                    </a:lnTo>
                    <a:lnTo>
                      <a:pt x="29" y="54"/>
                    </a:lnTo>
                    <a:lnTo>
                      <a:pt x="41" y="40"/>
                    </a:lnTo>
                    <a:lnTo>
                      <a:pt x="53" y="25"/>
                    </a:lnTo>
                    <a:lnTo>
                      <a:pt x="54" y="20"/>
                    </a:lnTo>
                    <a:lnTo>
                      <a:pt x="54" y="14"/>
                    </a:lnTo>
                    <a:lnTo>
                      <a:pt x="52" y="7"/>
                    </a:lnTo>
                    <a:lnTo>
                      <a:pt x="50" y="0"/>
                    </a:lnTo>
                    <a:lnTo>
                      <a:pt x="46" y="1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7" name="Freeform 39"/>
              <p:cNvSpPr>
                <a:spLocks/>
              </p:cNvSpPr>
              <p:nvPr/>
            </p:nvSpPr>
            <p:spPr bwMode="auto">
              <a:xfrm>
                <a:off x="2864" y="1517"/>
                <a:ext cx="103" cy="100"/>
              </a:xfrm>
              <a:custGeom>
                <a:avLst/>
                <a:gdLst>
                  <a:gd name="T0" fmla="*/ 98 w 103"/>
                  <a:gd name="T1" fmla="*/ 0 h 100"/>
                  <a:gd name="T2" fmla="*/ 88 w 103"/>
                  <a:gd name="T3" fmla="*/ 16 h 100"/>
                  <a:gd name="T4" fmla="*/ 83 w 103"/>
                  <a:gd name="T5" fmla="*/ 23 h 100"/>
                  <a:gd name="T6" fmla="*/ 73 w 103"/>
                  <a:gd name="T7" fmla="*/ 36 h 100"/>
                  <a:gd name="T8" fmla="*/ 61 w 103"/>
                  <a:gd name="T9" fmla="*/ 48 h 100"/>
                  <a:gd name="T10" fmla="*/ 42 w 103"/>
                  <a:gd name="T11" fmla="*/ 64 h 100"/>
                  <a:gd name="T12" fmla="*/ 25 w 103"/>
                  <a:gd name="T13" fmla="*/ 79 h 100"/>
                  <a:gd name="T14" fmla="*/ 17 w 103"/>
                  <a:gd name="T15" fmla="*/ 86 h 100"/>
                  <a:gd name="T16" fmla="*/ 0 w 103"/>
                  <a:gd name="T17" fmla="*/ 100 h 100"/>
                  <a:gd name="T18" fmla="*/ 6 w 103"/>
                  <a:gd name="T19" fmla="*/ 97 h 100"/>
                  <a:gd name="T20" fmla="*/ 18 w 103"/>
                  <a:gd name="T21" fmla="*/ 90 h 100"/>
                  <a:gd name="T22" fmla="*/ 34 w 103"/>
                  <a:gd name="T23" fmla="*/ 81 h 100"/>
                  <a:gd name="T24" fmla="*/ 45 w 103"/>
                  <a:gd name="T25" fmla="*/ 73 h 100"/>
                  <a:gd name="T26" fmla="*/ 56 w 103"/>
                  <a:gd name="T27" fmla="*/ 62 h 100"/>
                  <a:gd name="T28" fmla="*/ 72 w 103"/>
                  <a:gd name="T29" fmla="*/ 49 h 100"/>
                  <a:gd name="T30" fmla="*/ 85 w 103"/>
                  <a:gd name="T31" fmla="*/ 37 h 100"/>
                  <a:gd name="T32" fmla="*/ 90 w 103"/>
                  <a:gd name="T33" fmla="*/ 32 h 100"/>
                  <a:gd name="T34" fmla="*/ 103 w 103"/>
                  <a:gd name="T35" fmla="*/ 7 h 100"/>
                  <a:gd name="T36" fmla="*/ 98 w 103"/>
                  <a:gd name="T37" fmla="*/ 0 h 1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3"/>
                  <a:gd name="T58" fmla="*/ 0 h 100"/>
                  <a:gd name="T59" fmla="*/ 103 w 103"/>
                  <a:gd name="T60" fmla="*/ 100 h 10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3" h="100">
                    <a:moveTo>
                      <a:pt x="98" y="0"/>
                    </a:moveTo>
                    <a:lnTo>
                      <a:pt x="88" y="16"/>
                    </a:lnTo>
                    <a:lnTo>
                      <a:pt x="83" y="23"/>
                    </a:lnTo>
                    <a:lnTo>
                      <a:pt x="73" y="36"/>
                    </a:lnTo>
                    <a:lnTo>
                      <a:pt x="61" y="48"/>
                    </a:lnTo>
                    <a:lnTo>
                      <a:pt x="42" y="64"/>
                    </a:lnTo>
                    <a:lnTo>
                      <a:pt x="25" y="79"/>
                    </a:lnTo>
                    <a:lnTo>
                      <a:pt x="17" y="86"/>
                    </a:lnTo>
                    <a:lnTo>
                      <a:pt x="0" y="100"/>
                    </a:lnTo>
                    <a:lnTo>
                      <a:pt x="6" y="97"/>
                    </a:lnTo>
                    <a:lnTo>
                      <a:pt x="18" y="90"/>
                    </a:lnTo>
                    <a:lnTo>
                      <a:pt x="34" y="81"/>
                    </a:lnTo>
                    <a:lnTo>
                      <a:pt x="45" y="73"/>
                    </a:lnTo>
                    <a:lnTo>
                      <a:pt x="56" y="62"/>
                    </a:lnTo>
                    <a:lnTo>
                      <a:pt x="72" y="49"/>
                    </a:lnTo>
                    <a:lnTo>
                      <a:pt x="85" y="37"/>
                    </a:lnTo>
                    <a:lnTo>
                      <a:pt x="90" y="32"/>
                    </a:lnTo>
                    <a:lnTo>
                      <a:pt x="103" y="7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8" name="Freeform 40"/>
              <p:cNvSpPr>
                <a:spLocks/>
              </p:cNvSpPr>
              <p:nvPr/>
            </p:nvSpPr>
            <p:spPr bwMode="auto">
              <a:xfrm>
                <a:off x="3157" y="1447"/>
                <a:ext cx="96" cy="129"/>
              </a:xfrm>
              <a:custGeom>
                <a:avLst/>
                <a:gdLst>
                  <a:gd name="T0" fmla="*/ 1 w 98"/>
                  <a:gd name="T1" fmla="*/ 0 h 129"/>
                  <a:gd name="T2" fmla="*/ 16 w 98"/>
                  <a:gd name="T3" fmla="*/ 13 h 129"/>
                  <a:gd name="T4" fmla="*/ 24 w 98"/>
                  <a:gd name="T5" fmla="*/ 27 h 129"/>
                  <a:gd name="T6" fmla="*/ 24 w 98"/>
                  <a:gd name="T7" fmla="*/ 43 h 129"/>
                  <a:gd name="T8" fmla="*/ 24 w 98"/>
                  <a:gd name="T9" fmla="*/ 59 h 129"/>
                  <a:gd name="T10" fmla="*/ 36 w 98"/>
                  <a:gd name="T11" fmla="*/ 76 h 129"/>
                  <a:gd name="T12" fmla="*/ 43 w 98"/>
                  <a:gd name="T13" fmla="*/ 93 h 129"/>
                  <a:gd name="T14" fmla="*/ 45 w 98"/>
                  <a:gd name="T15" fmla="*/ 102 h 129"/>
                  <a:gd name="T16" fmla="*/ 48 w 98"/>
                  <a:gd name="T17" fmla="*/ 111 h 129"/>
                  <a:gd name="T18" fmla="*/ 50 w 98"/>
                  <a:gd name="T19" fmla="*/ 120 h 129"/>
                  <a:gd name="T20" fmla="*/ 51 w 98"/>
                  <a:gd name="T21" fmla="*/ 129 h 129"/>
                  <a:gd name="T22" fmla="*/ 45 w 98"/>
                  <a:gd name="T23" fmla="*/ 123 h 129"/>
                  <a:gd name="T24" fmla="*/ 37 w 98"/>
                  <a:gd name="T25" fmla="*/ 112 h 129"/>
                  <a:gd name="T26" fmla="*/ 34 w 98"/>
                  <a:gd name="T27" fmla="*/ 105 h 129"/>
                  <a:gd name="T28" fmla="*/ 29 w 98"/>
                  <a:gd name="T29" fmla="*/ 95 h 129"/>
                  <a:gd name="T30" fmla="*/ 25 w 98"/>
                  <a:gd name="T31" fmla="*/ 86 h 129"/>
                  <a:gd name="T32" fmla="*/ 24 w 98"/>
                  <a:gd name="T33" fmla="*/ 81 h 129"/>
                  <a:gd name="T34" fmla="*/ 24 w 98"/>
                  <a:gd name="T35" fmla="*/ 89 h 129"/>
                  <a:gd name="T36" fmla="*/ 25 w 98"/>
                  <a:gd name="T37" fmla="*/ 97 h 129"/>
                  <a:gd name="T38" fmla="*/ 26 w 98"/>
                  <a:gd name="T39" fmla="*/ 105 h 129"/>
                  <a:gd name="T40" fmla="*/ 27 w 98"/>
                  <a:gd name="T41" fmla="*/ 113 h 129"/>
                  <a:gd name="T42" fmla="*/ 26 w 98"/>
                  <a:gd name="T43" fmla="*/ 113 h 129"/>
                  <a:gd name="T44" fmla="*/ 24 w 98"/>
                  <a:gd name="T45" fmla="*/ 113 h 129"/>
                  <a:gd name="T46" fmla="*/ 24 w 98"/>
                  <a:gd name="T47" fmla="*/ 113 h 129"/>
                  <a:gd name="T48" fmla="*/ 24 w 98"/>
                  <a:gd name="T49" fmla="*/ 112 h 129"/>
                  <a:gd name="T50" fmla="*/ 24 w 98"/>
                  <a:gd name="T51" fmla="*/ 110 h 129"/>
                  <a:gd name="T52" fmla="*/ 24 w 98"/>
                  <a:gd name="T53" fmla="*/ 108 h 129"/>
                  <a:gd name="T54" fmla="*/ 24 w 98"/>
                  <a:gd name="T55" fmla="*/ 97 h 129"/>
                  <a:gd name="T56" fmla="*/ 24 w 98"/>
                  <a:gd name="T57" fmla="*/ 82 h 129"/>
                  <a:gd name="T58" fmla="*/ 24 w 98"/>
                  <a:gd name="T59" fmla="*/ 67 h 129"/>
                  <a:gd name="T60" fmla="*/ 24 w 98"/>
                  <a:gd name="T61" fmla="*/ 61 h 129"/>
                  <a:gd name="T62" fmla="*/ 24 w 98"/>
                  <a:gd name="T63" fmla="*/ 71 h 129"/>
                  <a:gd name="T64" fmla="*/ 24 w 98"/>
                  <a:gd name="T65" fmla="*/ 83 h 129"/>
                  <a:gd name="T66" fmla="*/ 24 w 98"/>
                  <a:gd name="T67" fmla="*/ 93 h 129"/>
                  <a:gd name="T68" fmla="*/ 24 w 98"/>
                  <a:gd name="T69" fmla="*/ 104 h 129"/>
                  <a:gd name="T70" fmla="*/ 24 w 98"/>
                  <a:gd name="T71" fmla="*/ 108 h 129"/>
                  <a:gd name="T72" fmla="*/ 24 w 98"/>
                  <a:gd name="T73" fmla="*/ 113 h 129"/>
                  <a:gd name="T74" fmla="*/ 24 w 98"/>
                  <a:gd name="T75" fmla="*/ 99 h 129"/>
                  <a:gd name="T76" fmla="*/ 24 w 98"/>
                  <a:gd name="T77" fmla="*/ 87 h 129"/>
                  <a:gd name="T78" fmla="*/ 24 w 98"/>
                  <a:gd name="T79" fmla="*/ 73 h 129"/>
                  <a:gd name="T80" fmla="*/ 22 w 98"/>
                  <a:gd name="T81" fmla="*/ 61 h 129"/>
                  <a:gd name="T82" fmla="*/ 24 w 98"/>
                  <a:gd name="T83" fmla="*/ 72 h 129"/>
                  <a:gd name="T84" fmla="*/ 24 w 98"/>
                  <a:gd name="T85" fmla="*/ 84 h 129"/>
                  <a:gd name="T86" fmla="*/ 24 w 98"/>
                  <a:gd name="T87" fmla="*/ 96 h 129"/>
                  <a:gd name="T88" fmla="*/ 24 w 98"/>
                  <a:gd name="T89" fmla="*/ 107 h 129"/>
                  <a:gd name="T90" fmla="*/ 24 w 98"/>
                  <a:gd name="T91" fmla="*/ 98 h 129"/>
                  <a:gd name="T92" fmla="*/ 18 w 98"/>
                  <a:gd name="T93" fmla="*/ 83 h 129"/>
                  <a:gd name="T94" fmla="*/ 16 w 98"/>
                  <a:gd name="T95" fmla="*/ 73 h 129"/>
                  <a:gd name="T96" fmla="*/ 13 w 98"/>
                  <a:gd name="T97" fmla="*/ 59 h 129"/>
                  <a:gd name="T98" fmla="*/ 8 w 98"/>
                  <a:gd name="T99" fmla="*/ 46 h 129"/>
                  <a:gd name="T100" fmla="*/ 7 w 98"/>
                  <a:gd name="T101" fmla="*/ 40 h 129"/>
                  <a:gd name="T102" fmla="*/ 3 w 98"/>
                  <a:gd name="T103" fmla="*/ 32 h 129"/>
                  <a:gd name="T104" fmla="*/ 0 w 98"/>
                  <a:gd name="T105" fmla="*/ 21 h 129"/>
                  <a:gd name="T106" fmla="*/ 1 w 98"/>
                  <a:gd name="T107" fmla="*/ 9 h 129"/>
                  <a:gd name="T108" fmla="*/ 1 w 98"/>
                  <a:gd name="T109" fmla="*/ 0 h 129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8"/>
                  <a:gd name="T166" fmla="*/ 0 h 129"/>
                  <a:gd name="T167" fmla="*/ 98 w 98"/>
                  <a:gd name="T168" fmla="*/ 129 h 129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8" h="129">
                    <a:moveTo>
                      <a:pt x="1" y="0"/>
                    </a:moveTo>
                    <a:lnTo>
                      <a:pt x="16" y="13"/>
                    </a:lnTo>
                    <a:lnTo>
                      <a:pt x="30" y="27"/>
                    </a:lnTo>
                    <a:lnTo>
                      <a:pt x="43" y="43"/>
                    </a:lnTo>
                    <a:lnTo>
                      <a:pt x="58" y="59"/>
                    </a:lnTo>
                    <a:lnTo>
                      <a:pt x="70" y="76"/>
                    </a:lnTo>
                    <a:lnTo>
                      <a:pt x="81" y="93"/>
                    </a:lnTo>
                    <a:lnTo>
                      <a:pt x="86" y="102"/>
                    </a:lnTo>
                    <a:lnTo>
                      <a:pt x="91" y="111"/>
                    </a:lnTo>
                    <a:lnTo>
                      <a:pt x="95" y="120"/>
                    </a:lnTo>
                    <a:lnTo>
                      <a:pt x="98" y="129"/>
                    </a:lnTo>
                    <a:lnTo>
                      <a:pt x="85" y="123"/>
                    </a:lnTo>
                    <a:lnTo>
                      <a:pt x="71" y="112"/>
                    </a:lnTo>
                    <a:lnTo>
                      <a:pt x="68" y="105"/>
                    </a:lnTo>
                    <a:lnTo>
                      <a:pt x="63" y="95"/>
                    </a:lnTo>
                    <a:lnTo>
                      <a:pt x="59" y="86"/>
                    </a:lnTo>
                    <a:lnTo>
                      <a:pt x="57" y="81"/>
                    </a:lnTo>
                    <a:lnTo>
                      <a:pt x="58" y="89"/>
                    </a:lnTo>
                    <a:lnTo>
                      <a:pt x="59" y="97"/>
                    </a:lnTo>
                    <a:lnTo>
                      <a:pt x="60" y="105"/>
                    </a:lnTo>
                    <a:lnTo>
                      <a:pt x="61" y="113"/>
                    </a:lnTo>
                    <a:lnTo>
                      <a:pt x="60" y="113"/>
                    </a:lnTo>
                    <a:lnTo>
                      <a:pt x="58" y="113"/>
                    </a:lnTo>
                    <a:lnTo>
                      <a:pt x="56" y="113"/>
                    </a:lnTo>
                    <a:lnTo>
                      <a:pt x="55" y="112"/>
                    </a:lnTo>
                    <a:lnTo>
                      <a:pt x="54" y="110"/>
                    </a:lnTo>
                    <a:lnTo>
                      <a:pt x="53" y="108"/>
                    </a:lnTo>
                    <a:lnTo>
                      <a:pt x="49" y="97"/>
                    </a:lnTo>
                    <a:lnTo>
                      <a:pt x="41" y="82"/>
                    </a:lnTo>
                    <a:lnTo>
                      <a:pt x="36" y="67"/>
                    </a:lnTo>
                    <a:lnTo>
                      <a:pt x="33" y="61"/>
                    </a:lnTo>
                    <a:lnTo>
                      <a:pt x="35" y="71"/>
                    </a:lnTo>
                    <a:lnTo>
                      <a:pt x="37" y="83"/>
                    </a:lnTo>
                    <a:lnTo>
                      <a:pt x="40" y="93"/>
                    </a:lnTo>
                    <a:lnTo>
                      <a:pt x="42" y="104"/>
                    </a:lnTo>
                    <a:lnTo>
                      <a:pt x="41" y="108"/>
                    </a:lnTo>
                    <a:lnTo>
                      <a:pt x="40" y="113"/>
                    </a:lnTo>
                    <a:lnTo>
                      <a:pt x="37" y="99"/>
                    </a:lnTo>
                    <a:lnTo>
                      <a:pt x="34" y="87"/>
                    </a:lnTo>
                    <a:lnTo>
                      <a:pt x="29" y="73"/>
                    </a:lnTo>
                    <a:lnTo>
                      <a:pt x="22" y="61"/>
                    </a:lnTo>
                    <a:lnTo>
                      <a:pt x="24" y="72"/>
                    </a:lnTo>
                    <a:lnTo>
                      <a:pt x="26" y="84"/>
                    </a:lnTo>
                    <a:lnTo>
                      <a:pt x="28" y="96"/>
                    </a:lnTo>
                    <a:lnTo>
                      <a:pt x="30" y="107"/>
                    </a:lnTo>
                    <a:lnTo>
                      <a:pt x="24" y="98"/>
                    </a:lnTo>
                    <a:lnTo>
                      <a:pt x="18" y="83"/>
                    </a:lnTo>
                    <a:lnTo>
                      <a:pt x="16" y="73"/>
                    </a:lnTo>
                    <a:lnTo>
                      <a:pt x="13" y="59"/>
                    </a:lnTo>
                    <a:lnTo>
                      <a:pt x="8" y="46"/>
                    </a:lnTo>
                    <a:lnTo>
                      <a:pt x="7" y="40"/>
                    </a:lnTo>
                    <a:lnTo>
                      <a:pt x="3" y="32"/>
                    </a:lnTo>
                    <a:lnTo>
                      <a:pt x="0" y="21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69" name="Freeform 41"/>
              <p:cNvSpPr>
                <a:spLocks/>
              </p:cNvSpPr>
              <p:nvPr/>
            </p:nvSpPr>
            <p:spPr bwMode="auto">
              <a:xfrm>
                <a:off x="3143" y="1512"/>
                <a:ext cx="28" cy="41"/>
              </a:xfrm>
              <a:custGeom>
                <a:avLst/>
                <a:gdLst>
                  <a:gd name="T0" fmla="*/ 0 w 28"/>
                  <a:gd name="T1" fmla="*/ 8 h 41"/>
                  <a:gd name="T2" fmla="*/ 0 w 28"/>
                  <a:gd name="T3" fmla="*/ 15 h 41"/>
                  <a:gd name="T4" fmla="*/ 1 w 28"/>
                  <a:gd name="T5" fmla="*/ 20 h 41"/>
                  <a:gd name="T6" fmla="*/ 2 w 28"/>
                  <a:gd name="T7" fmla="*/ 24 h 41"/>
                  <a:gd name="T8" fmla="*/ 3 w 28"/>
                  <a:gd name="T9" fmla="*/ 27 h 41"/>
                  <a:gd name="T10" fmla="*/ 6 w 28"/>
                  <a:gd name="T11" fmla="*/ 30 h 41"/>
                  <a:gd name="T12" fmla="*/ 9 w 28"/>
                  <a:gd name="T13" fmla="*/ 33 h 41"/>
                  <a:gd name="T14" fmla="*/ 13 w 28"/>
                  <a:gd name="T15" fmla="*/ 35 h 41"/>
                  <a:gd name="T16" fmla="*/ 18 w 28"/>
                  <a:gd name="T17" fmla="*/ 38 h 41"/>
                  <a:gd name="T18" fmla="*/ 16 w 28"/>
                  <a:gd name="T19" fmla="*/ 32 h 41"/>
                  <a:gd name="T20" fmla="*/ 14 w 28"/>
                  <a:gd name="T21" fmla="*/ 26 h 41"/>
                  <a:gd name="T22" fmla="*/ 16 w 28"/>
                  <a:gd name="T23" fmla="*/ 29 h 41"/>
                  <a:gd name="T24" fmla="*/ 20 w 28"/>
                  <a:gd name="T25" fmla="*/ 34 h 41"/>
                  <a:gd name="T26" fmla="*/ 22 w 28"/>
                  <a:gd name="T27" fmla="*/ 37 h 41"/>
                  <a:gd name="T28" fmla="*/ 25 w 28"/>
                  <a:gd name="T29" fmla="*/ 40 h 41"/>
                  <a:gd name="T30" fmla="*/ 26 w 28"/>
                  <a:gd name="T31" fmla="*/ 41 h 41"/>
                  <a:gd name="T32" fmla="*/ 28 w 28"/>
                  <a:gd name="T33" fmla="*/ 41 h 41"/>
                  <a:gd name="T34" fmla="*/ 28 w 28"/>
                  <a:gd name="T35" fmla="*/ 30 h 41"/>
                  <a:gd name="T36" fmla="*/ 27 w 28"/>
                  <a:gd name="T37" fmla="*/ 21 h 41"/>
                  <a:gd name="T38" fmla="*/ 21 w 28"/>
                  <a:gd name="T39" fmla="*/ 11 h 41"/>
                  <a:gd name="T40" fmla="*/ 16 w 28"/>
                  <a:gd name="T41" fmla="*/ 0 h 41"/>
                  <a:gd name="T42" fmla="*/ 17 w 28"/>
                  <a:gd name="T43" fmla="*/ 8 h 41"/>
                  <a:gd name="T44" fmla="*/ 18 w 28"/>
                  <a:gd name="T45" fmla="*/ 15 h 41"/>
                  <a:gd name="T46" fmla="*/ 16 w 28"/>
                  <a:gd name="T47" fmla="*/ 13 h 41"/>
                  <a:gd name="T48" fmla="*/ 13 w 28"/>
                  <a:gd name="T49" fmla="*/ 8 h 41"/>
                  <a:gd name="T50" fmla="*/ 11 w 28"/>
                  <a:gd name="T51" fmla="*/ 6 h 41"/>
                  <a:gd name="T52" fmla="*/ 9 w 28"/>
                  <a:gd name="T53" fmla="*/ 5 h 41"/>
                  <a:gd name="T54" fmla="*/ 8 w 28"/>
                  <a:gd name="T55" fmla="*/ 4 h 41"/>
                  <a:gd name="T56" fmla="*/ 7 w 28"/>
                  <a:gd name="T57" fmla="*/ 5 h 41"/>
                  <a:gd name="T58" fmla="*/ 9 w 28"/>
                  <a:gd name="T59" fmla="*/ 17 h 41"/>
                  <a:gd name="T60" fmla="*/ 11 w 28"/>
                  <a:gd name="T61" fmla="*/ 25 h 41"/>
                  <a:gd name="T62" fmla="*/ 5 w 28"/>
                  <a:gd name="T63" fmla="*/ 17 h 41"/>
                  <a:gd name="T64" fmla="*/ 0 w 28"/>
                  <a:gd name="T65" fmla="*/ 8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8"/>
                  <a:gd name="T100" fmla="*/ 0 h 41"/>
                  <a:gd name="T101" fmla="*/ 28 w 28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8" h="41">
                    <a:moveTo>
                      <a:pt x="0" y="8"/>
                    </a:moveTo>
                    <a:lnTo>
                      <a:pt x="0" y="15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3" y="27"/>
                    </a:lnTo>
                    <a:lnTo>
                      <a:pt x="6" y="30"/>
                    </a:lnTo>
                    <a:lnTo>
                      <a:pt x="9" y="33"/>
                    </a:lnTo>
                    <a:lnTo>
                      <a:pt x="13" y="35"/>
                    </a:lnTo>
                    <a:lnTo>
                      <a:pt x="18" y="38"/>
                    </a:lnTo>
                    <a:lnTo>
                      <a:pt x="16" y="3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20" y="34"/>
                    </a:lnTo>
                    <a:lnTo>
                      <a:pt x="22" y="37"/>
                    </a:lnTo>
                    <a:lnTo>
                      <a:pt x="25" y="40"/>
                    </a:lnTo>
                    <a:lnTo>
                      <a:pt x="26" y="41"/>
                    </a:lnTo>
                    <a:lnTo>
                      <a:pt x="28" y="41"/>
                    </a:lnTo>
                    <a:lnTo>
                      <a:pt x="28" y="30"/>
                    </a:lnTo>
                    <a:lnTo>
                      <a:pt x="27" y="21"/>
                    </a:lnTo>
                    <a:lnTo>
                      <a:pt x="21" y="11"/>
                    </a:lnTo>
                    <a:lnTo>
                      <a:pt x="16" y="0"/>
                    </a:lnTo>
                    <a:lnTo>
                      <a:pt x="17" y="8"/>
                    </a:lnTo>
                    <a:lnTo>
                      <a:pt x="18" y="15"/>
                    </a:lnTo>
                    <a:lnTo>
                      <a:pt x="16" y="13"/>
                    </a:lnTo>
                    <a:lnTo>
                      <a:pt x="13" y="8"/>
                    </a:lnTo>
                    <a:lnTo>
                      <a:pt x="11" y="6"/>
                    </a:lnTo>
                    <a:lnTo>
                      <a:pt x="9" y="5"/>
                    </a:lnTo>
                    <a:lnTo>
                      <a:pt x="8" y="4"/>
                    </a:lnTo>
                    <a:lnTo>
                      <a:pt x="7" y="5"/>
                    </a:lnTo>
                    <a:lnTo>
                      <a:pt x="9" y="17"/>
                    </a:lnTo>
                    <a:lnTo>
                      <a:pt x="11" y="25"/>
                    </a:lnTo>
                    <a:lnTo>
                      <a:pt x="5" y="17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0" name="Freeform 42"/>
              <p:cNvSpPr>
                <a:spLocks/>
              </p:cNvSpPr>
              <p:nvPr/>
            </p:nvSpPr>
            <p:spPr bwMode="auto">
              <a:xfrm>
                <a:off x="3143" y="1472"/>
                <a:ext cx="31" cy="47"/>
              </a:xfrm>
              <a:custGeom>
                <a:avLst/>
                <a:gdLst>
                  <a:gd name="T0" fmla="*/ 2 w 31"/>
                  <a:gd name="T1" fmla="*/ 40 h 47"/>
                  <a:gd name="T2" fmla="*/ 0 w 31"/>
                  <a:gd name="T3" fmla="*/ 39 h 47"/>
                  <a:gd name="T4" fmla="*/ 0 w 31"/>
                  <a:gd name="T5" fmla="*/ 36 h 47"/>
                  <a:gd name="T6" fmla="*/ 0 w 31"/>
                  <a:gd name="T7" fmla="*/ 32 h 47"/>
                  <a:gd name="T8" fmla="*/ 0 w 31"/>
                  <a:gd name="T9" fmla="*/ 28 h 47"/>
                  <a:gd name="T10" fmla="*/ 1 w 31"/>
                  <a:gd name="T11" fmla="*/ 25 h 47"/>
                  <a:gd name="T12" fmla="*/ 3 w 31"/>
                  <a:gd name="T13" fmla="*/ 21 h 47"/>
                  <a:gd name="T14" fmla="*/ 4 w 31"/>
                  <a:gd name="T15" fmla="*/ 19 h 47"/>
                  <a:gd name="T16" fmla="*/ 6 w 31"/>
                  <a:gd name="T17" fmla="*/ 19 h 47"/>
                  <a:gd name="T18" fmla="*/ 14 w 31"/>
                  <a:gd name="T19" fmla="*/ 25 h 47"/>
                  <a:gd name="T20" fmla="*/ 19 w 31"/>
                  <a:gd name="T21" fmla="*/ 31 h 47"/>
                  <a:gd name="T22" fmla="*/ 17 w 31"/>
                  <a:gd name="T23" fmla="*/ 29 h 47"/>
                  <a:gd name="T24" fmla="*/ 13 w 31"/>
                  <a:gd name="T25" fmla="*/ 23 h 47"/>
                  <a:gd name="T26" fmla="*/ 10 w 31"/>
                  <a:gd name="T27" fmla="*/ 19 h 47"/>
                  <a:gd name="T28" fmla="*/ 9 w 31"/>
                  <a:gd name="T29" fmla="*/ 16 h 47"/>
                  <a:gd name="T30" fmla="*/ 8 w 31"/>
                  <a:gd name="T31" fmla="*/ 13 h 47"/>
                  <a:gd name="T32" fmla="*/ 8 w 31"/>
                  <a:gd name="T33" fmla="*/ 11 h 47"/>
                  <a:gd name="T34" fmla="*/ 13 w 31"/>
                  <a:gd name="T35" fmla="*/ 4 h 47"/>
                  <a:gd name="T36" fmla="*/ 18 w 31"/>
                  <a:gd name="T37" fmla="*/ 0 h 47"/>
                  <a:gd name="T38" fmla="*/ 24 w 31"/>
                  <a:gd name="T39" fmla="*/ 16 h 47"/>
                  <a:gd name="T40" fmla="*/ 30 w 31"/>
                  <a:gd name="T41" fmla="*/ 30 h 47"/>
                  <a:gd name="T42" fmla="*/ 30 w 31"/>
                  <a:gd name="T43" fmla="*/ 39 h 47"/>
                  <a:gd name="T44" fmla="*/ 31 w 31"/>
                  <a:gd name="T45" fmla="*/ 47 h 47"/>
                  <a:gd name="T46" fmla="*/ 26 w 31"/>
                  <a:gd name="T47" fmla="*/ 41 h 47"/>
                  <a:gd name="T48" fmla="*/ 16 w 31"/>
                  <a:gd name="T49" fmla="*/ 35 h 47"/>
                  <a:gd name="T50" fmla="*/ 8 w 31"/>
                  <a:gd name="T51" fmla="*/ 37 h 47"/>
                  <a:gd name="T52" fmla="*/ 2 w 31"/>
                  <a:gd name="T53" fmla="*/ 40 h 4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1"/>
                  <a:gd name="T82" fmla="*/ 0 h 47"/>
                  <a:gd name="T83" fmla="*/ 31 w 31"/>
                  <a:gd name="T84" fmla="*/ 47 h 4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1" h="47">
                    <a:moveTo>
                      <a:pt x="2" y="40"/>
                    </a:moveTo>
                    <a:lnTo>
                      <a:pt x="0" y="39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1" y="25"/>
                    </a:lnTo>
                    <a:lnTo>
                      <a:pt x="3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14" y="25"/>
                    </a:lnTo>
                    <a:lnTo>
                      <a:pt x="19" y="31"/>
                    </a:lnTo>
                    <a:lnTo>
                      <a:pt x="17" y="29"/>
                    </a:lnTo>
                    <a:lnTo>
                      <a:pt x="13" y="23"/>
                    </a:lnTo>
                    <a:lnTo>
                      <a:pt x="10" y="19"/>
                    </a:lnTo>
                    <a:lnTo>
                      <a:pt x="9" y="16"/>
                    </a:lnTo>
                    <a:lnTo>
                      <a:pt x="8" y="13"/>
                    </a:lnTo>
                    <a:lnTo>
                      <a:pt x="8" y="11"/>
                    </a:lnTo>
                    <a:lnTo>
                      <a:pt x="13" y="4"/>
                    </a:lnTo>
                    <a:lnTo>
                      <a:pt x="18" y="0"/>
                    </a:lnTo>
                    <a:lnTo>
                      <a:pt x="24" y="16"/>
                    </a:lnTo>
                    <a:lnTo>
                      <a:pt x="30" y="30"/>
                    </a:lnTo>
                    <a:lnTo>
                      <a:pt x="30" y="39"/>
                    </a:lnTo>
                    <a:lnTo>
                      <a:pt x="31" y="47"/>
                    </a:lnTo>
                    <a:lnTo>
                      <a:pt x="26" y="41"/>
                    </a:lnTo>
                    <a:lnTo>
                      <a:pt x="16" y="35"/>
                    </a:lnTo>
                    <a:lnTo>
                      <a:pt x="8" y="37"/>
                    </a:lnTo>
                    <a:lnTo>
                      <a:pt x="2" y="4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1" name="Freeform 43"/>
              <p:cNvSpPr>
                <a:spLocks/>
              </p:cNvSpPr>
              <p:nvPr/>
            </p:nvSpPr>
            <p:spPr bwMode="auto">
              <a:xfrm>
                <a:off x="2866" y="1740"/>
                <a:ext cx="282" cy="152"/>
              </a:xfrm>
              <a:custGeom>
                <a:avLst/>
                <a:gdLst>
                  <a:gd name="T0" fmla="*/ 5 w 282"/>
                  <a:gd name="T1" fmla="*/ 7 h 152"/>
                  <a:gd name="T2" fmla="*/ 30 w 282"/>
                  <a:gd name="T3" fmla="*/ 35 h 152"/>
                  <a:gd name="T4" fmla="*/ 53 w 282"/>
                  <a:gd name="T5" fmla="*/ 57 h 152"/>
                  <a:gd name="T6" fmla="*/ 96 w 282"/>
                  <a:gd name="T7" fmla="*/ 85 h 152"/>
                  <a:gd name="T8" fmla="*/ 147 w 282"/>
                  <a:gd name="T9" fmla="*/ 113 h 152"/>
                  <a:gd name="T10" fmla="*/ 179 w 282"/>
                  <a:gd name="T11" fmla="*/ 127 h 152"/>
                  <a:gd name="T12" fmla="*/ 207 w 282"/>
                  <a:gd name="T13" fmla="*/ 137 h 152"/>
                  <a:gd name="T14" fmla="*/ 236 w 282"/>
                  <a:gd name="T15" fmla="*/ 144 h 152"/>
                  <a:gd name="T16" fmla="*/ 273 w 282"/>
                  <a:gd name="T17" fmla="*/ 151 h 152"/>
                  <a:gd name="T18" fmla="*/ 269 w 282"/>
                  <a:gd name="T19" fmla="*/ 146 h 152"/>
                  <a:gd name="T20" fmla="*/ 243 w 282"/>
                  <a:gd name="T21" fmla="*/ 134 h 152"/>
                  <a:gd name="T22" fmla="*/ 229 w 282"/>
                  <a:gd name="T23" fmla="*/ 124 h 152"/>
                  <a:gd name="T24" fmla="*/ 232 w 282"/>
                  <a:gd name="T25" fmla="*/ 119 h 152"/>
                  <a:gd name="T26" fmla="*/ 235 w 282"/>
                  <a:gd name="T27" fmla="*/ 113 h 152"/>
                  <a:gd name="T28" fmla="*/ 238 w 282"/>
                  <a:gd name="T29" fmla="*/ 107 h 152"/>
                  <a:gd name="T30" fmla="*/ 238 w 282"/>
                  <a:gd name="T31" fmla="*/ 99 h 152"/>
                  <a:gd name="T32" fmla="*/ 239 w 282"/>
                  <a:gd name="T33" fmla="*/ 95 h 152"/>
                  <a:gd name="T34" fmla="*/ 247 w 282"/>
                  <a:gd name="T35" fmla="*/ 94 h 152"/>
                  <a:gd name="T36" fmla="*/ 242 w 282"/>
                  <a:gd name="T37" fmla="*/ 84 h 152"/>
                  <a:gd name="T38" fmla="*/ 243 w 282"/>
                  <a:gd name="T39" fmla="*/ 76 h 152"/>
                  <a:gd name="T40" fmla="*/ 243 w 282"/>
                  <a:gd name="T41" fmla="*/ 70 h 152"/>
                  <a:gd name="T42" fmla="*/ 247 w 282"/>
                  <a:gd name="T43" fmla="*/ 60 h 152"/>
                  <a:gd name="T44" fmla="*/ 253 w 282"/>
                  <a:gd name="T45" fmla="*/ 53 h 152"/>
                  <a:gd name="T46" fmla="*/ 257 w 282"/>
                  <a:gd name="T47" fmla="*/ 48 h 152"/>
                  <a:gd name="T48" fmla="*/ 264 w 282"/>
                  <a:gd name="T49" fmla="*/ 43 h 152"/>
                  <a:gd name="T50" fmla="*/ 267 w 282"/>
                  <a:gd name="T51" fmla="*/ 36 h 152"/>
                  <a:gd name="T52" fmla="*/ 268 w 282"/>
                  <a:gd name="T53" fmla="*/ 29 h 152"/>
                  <a:gd name="T54" fmla="*/ 267 w 282"/>
                  <a:gd name="T55" fmla="*/ 17 h 152"/>
                  <a:gd name="T56" fmla="*/ 265 w 282"/>
                  <a:gd name="T57" fmla="*/ 11 h 152"/>
                  <a:gd name="T58" fmla="*/ 256 w 282"/>
                  <a:gd name="T59" fmla="*/ 19 h 152"/>
                  <a:gd name="T60" fmla="*/ 247 w 282"/>
                  <a:gd name="T61" fmla="*/ 30 h 152"/>
                  <a:gd name="T62" fmla="*/ 249 w 282"/>
                  <a:gd name="T63" fmla="*/ 33 h 152"/>
                  <a:gd name="T64" fmla="*/ 249 w 282"/>
                  <a:gd name="T65" fmla="*/ 36 h 152"/>
                  <a:gd name="T66" fmla="*/ 247 w 282"/>
                  <a:gd name="T67" fmla="*/ 41 h 152"/>
                  <a:gd name="T68" fmla="*/ 246 w 282"/>
                  <a:gd name="T69" fmla="*/ 45 h 152"/>
                  <a:gd name="T70" fmla="*/ 238 w 282"/>
                  <a:gd name="T71" fmla="*/ 53 h 152"/>
                  <a:gd name="T72" fmla="*/ 232 w 282"/>
                  <a:gd name="T73" fmla="*/ 61 h 152"/>
                  <a:gd name="T74" fmla="*/ 226 w 282"/>
                  <a:gd name="T75" fmla="*/ 74 h 152"/>
                  <a:gd name="T76" fmla="*/ 216 w 282"/>
                  <a:gd name="T77" fmla="*/ 81 h 152"/>
                  <a:gd name="T78" fmla="*/ 201 w 282"/>
                  <a:gd name="T79" fmla="*/ 76 h 152"/>
                  <a:gd name="T80" fmla="*/ 208 w 282"/>
                  <a:gd name="T81" fmla="*/ 82 h 152"/>
                  <a:gd name="T82" fmla="*/ 222 w 282"/>
                  <a:gd name="T83" fmla="*/ 90 h 152"/>
                  <a:gd name="T84" fmla="*/ 210 w 282"/>
                  <a:gd name="T85" fmla="*/ 90 h 152"/>
                  <a:gd name="T86" fmla="*/ 190 w 282"/>
                  <a:gd name="T87" fmla="*/ 83 h 152"/>
                  <a:gd name="T88" fmla="*/ 156 w 282"/>
                  <a:gd name="T89" fmla="*/ 72 h 152"/>
                  <a:gd name="T90" fmla="*/ 167 w 282"/>
                  <a:gd name="T91" fmla="*/ 77 h 152"/>
                  <a:gd name="T92" fmla="*/ 201 w 282"/>
                  <a:gd name="T93" fmla="*/ 92 h 152"/>
                  <a:gd name="T94" fmla="*/ 214 w 282"/>
                  <a:gd name="T95" fmla="*/ 99 h 152"/>
                  <a:gd name="T96" fmla="*/ 197 w 282"/>
                  <a:gd name="T97" fmla="*/ 99 h 152"/>
                  <a:gd name="T98" fmla="*/ 182 w 282"/>
                  <a:gd name="T99" fmla="*/ 97 h 152"/>
                  <a:gd name="T100" fmla="*/ 154 w 282"/>
                  <a:gd name="T101" fmla="*/ 85 h 152"/>
                  <a:gd name="T102" fmla="*/ 112 w 282"/>
                  <a:gd name="T103" fmla="*/ 61 h 152"/>
                  <a:gd name="T104" fmla="*/ 120 w 282"/>
                  <a:gd name="T105" fmla="*/ 68 h 152"/>
                  <a:gd name="T106" fmla="*/ 152 w 282"/>
                  <a:gd name="T107" fmla="*/ 89 h 152"/>
                  <a:gd name="T108" fmla="*/ 139 w 282"/>
                  <a:gd name="T109" fmla="*/ 86 h 152"/>
                  <a:gd name="T110" fmla="*/ 82 w 282"/>
                  <a:gd name="T111" fmla="*/ 58 h 152"/>
                  <a:gd name="T112" fmla="*/ 44 w 282"/>
                  <a:gd name="T113" fmla="*/ 37 h 152"/>
                  <a:gd name="T114" fmla="*/ 25 w 282"/>
                  <a:gd name="T115" fmla="*/ 17 h 152"/>
                  <a:gd name="T116" fmla="*/ 7 w 282"/>
                  <a:gd name="T117" fmla="*/ 4 h 1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82"/>
                  <a:gd name="T178" fmla="*/ 0 h 152"/>
                  <a:gd name="T179" fmla="*/ 282 w 282"/>
                  <a:gd name="T180" fmla="*/ 152 h 15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82" h="152">
                    <a:moveTo>
                      <a:pt x="0" y="0"/>
                    </a:moveTo>
                    <a:lnTo>
                      <a:pt x="5" y="7"/>
                    </a:lnTo>
                    <a:lnTo>
                      <a:pt x="19" y="25"/>
                    </a:lnTo>
                    <a:lnTo>
                      <a:pt x="30" y="35"/>
                    </a:lnTo>
                    <a:lnTo>
                      <a:pt x="41" y="46"/>
                    </a:lnTo>
                    <a:lnTo>
                      <a:pt x="53" y="57"/>
                    </a:lnTo>
                    <a:lnTo>
                      <a:pt x="66" y="67"/>
                    </a:lnTo>
                    <a:lnTo>
                      <a:pt x="96" y="85"/>
                    </a:lnTo>
                    <a:lnTo>
                      <a:pt x="130" y="103"/>
                    </a:lnTo>
                    <a:lnTo>
                      <a:pt x="147" y="113"/>
                    </a:lnTo>
                    <a:lnTo>
                      <a:pt x="163" y="120"/>
                    </a:lnTo>
                    <a:lnTo>
                      <a:pt x="179" y="127"/>
                    </a:lnTo>
                    <a:lnTo>
                      <a:pt x="193" y="132"/>
                    </a:lnTo>
                    <a:lnTo>
                      <a:pt x="207" y="137"/>
                    </a:lnTo>
                    <a:lnTo>
                      <a:pt x="222" y="140"/>
                    </a:lnTo>
                    <a:lnTo>
                      <a:pt x="236" y="144"/>
                    </a:lnTo>
                    <a:lnTo>
                      <a:pt x="250" y="147"/>
                    </a:lnTo>
                    <a:lnTo>
                      <a:pt x="273" y="151"/>
                    </a:lnTo>
                    <a:lnTo>
                      <a:pt x="282" y="152"/>
                    </a:lnTo>
                    <a:lnTo>
                      <a:pt x="269" y="146"/>
                    </a:lnTo>
                    <a:lnTo>
                      <a:pt x="256" y="139"/>
                    </a:lnTo>
                    <a:lnTo>
                      <a:pt x="243" y="134"/>
                    </a:lnTo>
                    <a:lnTo>
                      <a:pt x="230" y="128"/>
                    </a:lnTo>
                    <a:lnTo>
                      <a:pt x="229" y="124"/>
                    </a:lnTo>
                    <a:lnTo>
                      <a:pt x="228" y="120"/>
                    </a:lnTo>
                    <a:lnTo>
                      <a:pt x="232" y="119"/>
                    </a:lnTo>
                    <a:lnTo>
                      <a:pt x="237" y="118"/>
                    </a:lnTo>
                    <a:lnTo>
                      <a:pt x="235" y="113"/>
                    </a:lnTo>
                    <a:lnTo>
                      <a:pt x="233" y="108"/>
                    </a:lnTo>
                    <a:lnTo>
                      <a:pt x="238" y="107"/>
                    </a:lnTo>
                    <a:lnTo>
                      <a:pt x="242" y="106"/>
                    </a:lnTo>
                    <a:lnTo>
                      <a:pt x="238" y="99"/>
                    </a:lnTo>
                    <a:lnTo>
                      <a:pt x="233" y="93"/>
                    </a:lnTo>
                    <a:lnTo>
                      <a:pt x="239" y="95"/>
                    </a:lnTo>
                    <a:lnTo>
                      <a:pt x="246" y="97"/>
                    </a:lnTo>
                    <a:lnTo>
                      <a:pt x="247" y="94"/>
                    </a:lnTo>
                    <a:lnTo>
                      <a:pt x="247" y="91"/>
                    </a:lnTo>
                    <a:lnTo>
                      <a:pt x="242" y="84"/>
                    </a:lnTo>
                    <a:lnTo>
                      <a:pt x="238" y="77"/>
                    </a:lnTo>
                    <a:lnTo>
                      <a:pt x="243" y="76"/>
                    </a:lnTo>
                    <a:lnTo>
                      <a:pt x="248" y="75"/>
                    </a:lnTo>
                    <a:lnTo>
                      <a:pt x="243" y="70"/>
                    </a:lnTo>
                    <a:lnTo>
                      <a:pt x="239" y="66"/>
                    </a:lnTo>
                    <a:lnTo>
                      <a:pt x="247" y="60"/>
                    </a:lnTo>
                    <a:lnTo>
                      <a:pt x="255" y="56"/>
                    </a:lnTo>
                    <a:lnTo>
                      <a:pt x="253" y="53"/>
                    </a:lnTo>
                    <a:lnTo>
                      <a:pt x="251" y="49"/>
                    </a:lnTo>
                    <a:lnTo>
                      <a:pt x="257" y="48"/>
                    </a:lnTo>
                    <a:lnTo>
                      <a:pt x="265" y="47"/>
                    </a:lnTo>
                    <a:lnTo>
                      <a:pt x="264" y="43"/>
                    </a:lnTo>
                    <a:lnTo>
                      <a:pt x="263" y="38"/>
                    </a:lnTo>
                    <a:lnTo>
                      <a:pt x="267" y="36"/>
                    </a:lnTo>
                    <a:lnTo>
                      <a:pt x="272" y="35"/>
                    </a:lnTo>
                    <a:lnTo>
                      <a:pt x="268" y="29"/>
                    </a:lnTo>
                    <a:lnTo>
                      <a:pt x="264" y="24"/>
                    </a:lnTo>
                    <a:lnTo>
                      <a:pt x="267" y="17"/>
                    </a:lnTo>
                    <a:lnTo>
                      <a:pt x="269" y="10"/>
                    </a:lnTo>
                    <a:lnTo>
                      <a:pt x="265" y="11"/>
                    </a:lnTo>
                    <a:lnTo>
                      <a:pt x="259" y="11"/>
                    </a:lnTo>
                    <a:lnTo>
                      <a:pt x="256" y="19"/>
                    </a:lnTo>
                    <a:lnTo>
                      <a:pt x="252" y="27"/>
                    </a:lnTo>
                    <a:lnTo>
                      <a:pt x="247" y="30"/>
                    </a:lnTo>
                    <a:lnTo>
                      <a:pt x="243" y="33"/>
                    </a:lnTo>
                    <a:lnTo>
                      <a:pt x="249" y="33"/>
                    </a:lnTo>
                    <a:lnTo>
                      <a:pt x="256" y="33"/>
                    </a:lnTo>
                    <a:lnTo>
                      <a:pt x="249" y="36"/>
                    </a:lnTo>
                    <a:lnTo>
                      <a:pt x="241" y="40"/>
                    </a:lnTo>
                    <a:lnTo>
                      <a:pt x="247" y="41"/>
                    </a:lnTo>
                    <a:lnTo>
                      <a:pt x="253" y="42"/>
                    </a:lnTo>
                    <a:lnTo>
                      <a:pt x="246" y="45"/>
                    </a:lnTo>
                    <a:lnTo>
                      <a:pt x="239" y="48"/>
                    </a:lnTo>
                    <a:lnTo>
                      <a:pt x="238" y="53"/>
                    </a:lnTo>
                    <a:lnTo>
                      <a:pt x="238" y="58"/>
                    </a:lnTo>
                    <a:lnTo>
                      <a:pt x="232" y="61"/>
                    </a:lnTo>
                    <a:lnTo>
                      <a:pt x="226" y="65"/>
                    </a:lnTo>
                    <a:lnTo>
                      <a:pt x="226" y="74"/>
                    </a:lnTo>
                    <a:lnTo>
                      <a:pt x="225" y="84"/>
                    </a:lnTo>
                    <a:lnTo>
                      <a:pt x="216" y="81"/>
                    </a:lnTo>
                    <a:lnTo>
                      <a:pt x="208" y="79"/>
                    </a:lnTo>
                    <a:lnTo>
                      <a:pt x="201" y="76"/>
                    </a:lnTo>
                    <a:lnTo>
                      <a:pt x="193" y="73"/>
                    </a:lnTo>
                    <a:lnTo>
                      <a:pt x="208" y="82"/>
                    </a:lnTo>
                    <a:lnTo>
                      <a:pt x="223" y="90"/>
                    </a:lnTo>
                    <a:lnTo>
                      <a:pt x="222" y="90"/>
                    </a:lnTo>
                    <a:lnTo>
                      <a:pt x="217" y="91"/>
                    </a:lnTo>
                    <a:lnTo>
                      <a:pt x="210" y="90"/>
                    </a:lnTo>
                    <a:lnTo>
                      <a:pt x="203" y="88"/>
                    </a:lnTo>
                    <a:lnTo>
                      <a:pt x="190" y="83"/>
                    </a:lnTo>
                    <a:lnTo>
                      <a:pt x="171" y="77"/>
                    </a:lnTo>
                    <a:lnTo>
                      <a:pt x="156" y="72"/>
                    </a:lnTo>
                    <a:lnTo>
                      <a:pt x="150" y="70"/>
                    </a:lnTo>
                    <a:lnTo>
                      <a:pt x="167" y="77"/>
                    </a:lnTo>
                    <a:lnTo>
                      <a:pt x="184" y="85"/>
                    </a:lnTo>
                    <a:lnTo>
                      <a:pt x="201" y="92"/>
                    </a:lnTo>
                    <a:lnTo>
                      <a:pt x="218" y="99"/>
                    </a:lnTo>
                    <a:lnTo>
                      <a:pt x="214" y="99"/>
                    </a:lnTo>
                    <a:lnTo>
                      <a:pt x="203" y="100"/>
                    </a:lnTo>
                    <a:lnTo>
                      <a:pt x="197" y="99"/>
                    </a:lnTo>
                    <a:lnTo>
                      <a:pt x="189" y="98"/>
                    </a:lnTo>
                    <a:lnTo>
                      <a:pt x="182" y="97"/>
                    </a:lnTo>
                    <a:lnTo>
                      <a:pt x="173" y="94"/>
                    </a:lnTo>
                    <a:lnTo>
                      <a:pt x="154" y="85"/>
                    </a:lnTo>
                    <a:lnTo>
                      <a:pt x="131" y="73"/>
                    </a:lnTo>
                    <a:lnTo>
                      <a:pt x="112" y="61"/>
                    </a:lnTo>
                    <a:lnTo>
                      <a:pt x="105" y="57"/>
                    </a:lnTo>
                    <a:lnTo>
                      <a:pt x="120" y="68"/>
                    </a:lnTo>
                    <a:lnTo>
                      <a:pt x="136" y="79"/>
                    </a:lnTo>
                    <a:lnTo>
                      <a:pt x="152" y="89"/>
                    </a:lnTo>
                    <a:lnTo>
                      <a:pt x="167" y="100"/>
                    </a:lnTo>
                    <a:lnTo>
                      <a:pt x="139" y="86"/>
                    </a:lnTo>
                    <a:lnTo>
                      <a:pt x="111" y="73"/>
                    </a:lnTo>
                    <a:lnTo>
                      <a:pt x="82" y="58"/>
                    </a:lnTo>
                    <a:lnTo>
                      <a:pt x="53" y="46"/>
                    </a:lnTo>
                    <a:lnTo>
                      <a:pt x="44" y="37"/>
                    </a:lnTo>
                    <a:lnTo>
                      <a:pt x="34" y="27"/>
                    </a:lnTo>
                    <a:lnTo>
                      <a:pt x="25" y="17"/>
                    </a:lnTo>
                    <a:lnTo>
                      <a:pt x="14" y="8"/>
                    </a:lnTo>
                    <a:lnTo>
                      <a:pt x="7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2" name="Freeform 44"/>
              <p:cNvSpPr>
                <a:spLocks/>
              </p:cNvSpPr>
              <p:nvPr/>
            </p:nvSpPr>
            <p:spPr bwMode="auto">
              <a:xfrm>
                <a:off x="2988" y="1554"/>
                <a:ext cx="161" cy="236"/>
              </a:xfrm>
              <a:custGeom>
                <a:avLst/>
                <a:gdLst>
                  <a:gd name="T0" fmla="*/ 39 w 161"/>
                  <a:gd name="T1" fmla="*/ 225 h 236"/>
                  <a:gd name="T2" fmla="*/ 9 w 161"/>
                  <a:gd name="T3" fmla="*/ 202 h 236"/>
                  <a:gd name="T4" fmla="*/ 27 w 161"/>
                  <a:gd name="T5" fmla="*/ 202 h 236"/>
                  <a:gd name="T6" fmla="*/ 45 w 161"/>
                  <a:gd name="T7" fmla="*/ 204 h 236"/>
                  <a:gd name="T8" fmla="*/ 42 w 161"/>
                  <a:gd name="T9" fmla="*/ 193 h 236"/>
                  <a:gd name="T10" fmla="*/ 70 w 161"/>
                  <a:gd name="T11" fmla="*/ 198 h 236"/>
                  <a:gd name="T12" fmla="*/ 54 w 161"/>
                  <a:gd name="T13" fmla="*/ 183 h 236"/>
                  <a:gd name="T14" fmla="*/ 67 w 161"/>
                  <a:gd name="T15" fmla="*/ 184 h 236"/>
                  <a:gd name="T16" fmla="*/ 81 w 161"/>
                  <a:gd name="T17" fmla="*/ 186 h 236"/>
                  <a:gd name="T18" fmla="*/ 57 w 161"/>
                  <a:gd name="T19" fmla="*/ 163 h 236"/>
                  <a:gd name="T20" fmla="*/ 81 w 161"/>
                  <a:gd name="T21" fmla="*/ 177 h 236"/>
                  <a:gd name="T22" fmla="*/ 76 w 161"/>
                  <a:gd name="T23" fmla="*/ 158 h 236"/>
                  <a:gd name="T24" fmla="*/ 71 w 161"/>
                  <a:gd name="T25" fmla="*/ 146 h 236"/>
                  <a:gd name="T26" fmla="*/ 82 w 161"/>
                  <a:gd name="T27" fmla="*/ 144 h 236"/>
                  <a:gd name="T28" fmla="*/ 80 w 161"/>
                  <a:gd name="T29" fmla="*/ 134 h 236"/>
                  <a:gd name="T30" fmla="*/ 90 w 161"/>
                  <a:gd name="T31" fmla="*/ 131 h 236"/>
                  <a:gd name="T32" fmla="*/ 94 w 161"/>
                  <a:gd name="T33" fmla="*/ 124 h 236"/>
                  <a:gd name="T34" fmla="*/ 99 w 161"/>
                  <a:gd name="T35" fmla="*/ 114 h 236"/>
                  <a:gd name="T36" fmla="*/ 95 w 161"/>
                  <a:gd name="T37" fmla="*/ 99 h 236"/>
                  <a:gd name="T38" fmla="*/ 106 w 161"/>
                  <a:gd name="T39" fmla="*/ 98 h 236"/>
                  <a:gd name="T40" fmla="*/ 115 w 161"/>
                  <a:gd name="T41" fmla="*/ 94 h 236"/>
                  <a:gd name="T42" fmla="*/ 107 w 161"/>
                  <a:gd name="T43" fmla="*/ 80 h 236"/>
                  <a:gd name="T44" fmla="*/ 111 w 161"/>
                  <a:gd name="T45" fmla="*/ 71 h 236"/>
                  <a:gd name="T46" fmla="*/ 116 w 161"/>
                  <a:gd name="T47" fmla="*/ 63 h 236"/>
                  <a:gd name="T48" fmla="*/ 116 w 161"/>
                  <a:gd name="T49" fmla="*/ 53 h 236"/>
                  <a:gd name="T50" fmla="*/ 110 w 161"/>
                  <a:gd name="T51" fmla="*/ 42 h 236"/>
                  <a:gd name="T52" fmla="*/ 120 w 161"/>
                  <a:gd name="T53" fmla="*/ 39 h 236"/>
                  <a:gd name="T54" fmla="*/ 123 w 161"/>
                  <a:gd name="T55" fmla="*/ 31 h 236"/>
                  <a:gd name="T56" fmla="*/ 128 w 161"/>
                  <a:gd name="T57" fmla="*/ 26 h 236"/>
                  <a:gd name="T58" fmla="*/ 131 w 161"/>
                  <a:gd name="T59" fmla="*/ 18 h 236"/>
                  <a:gd name="T60" fmla="*/ 140 w 161"/>
                  <a:gd name="T61" fmla="*/ 14 h 236"/>
                  <a:gd name="T62" fmla="*/ 153 w 161"/>
                  <a:gd name="T63" fmla="*/ 16 h 236"/>
                  <a:gd name="T64" fmla="*/ 155 w 161"/>
                  <a:gd name="T65" fmla="*/ 41 h 236"/>
                  <a:gd name="T66" fmla="*/ 147 w 161"/>
                  <a:gd name="T67" fmla="*/ 56 h 236"/>
                  <a:gd name="T68" fmla="*/ 144 w 161"/>
                  <a:gd name="T69" fmla="*/ 66 h 236"/>
                  <a:gd name="T70" fmla="*/ 137 w 161"/>
                  <a:gd name="T71" fmla="*/ 80 h 236"/>
                  <a:gd name="T72" fmla="*/ 134 w 161"/>
                  <a:gd name="T73" fmla="*/ 95 h 236"/>
                  <a:gd name="T74" fmla="*/ 130 w 161"/>
                  <a:gd name="T75" fmla="*/ 106 h 236"/>
                  <a:gd name="T76" fmla="*/ 128 w 161"/>
                  <a:gd name="T77" fmla="*/ 117 h 236"/>
                  <a:gd name="T78" fmla="*/ 132 w 161"/>
                  <a:gd name="T79" fmla="*/ 131 h 236"/>
                  <a:gd name="T80" fmla="*/ 120 w 161"/>
                  <a:gd name="T81" fmla="*/ 140 h 236"/>
                  <a:gd name="T82" fmla="*/ 122 w 161"/>
                  <a:gd name="T83" fmla="*/ 148 h 236"/>
                  <a:gd name="T84" fmla="*/ 109 w 161"/>
                  <a:gd name="T85" fmla="*/ 153 h 236"/>
                  <a:gd name="T86" fmla="*/ 105 w 161"/>
                  <a:gd name="T87" fmla="*/ 167 h 236"/>
                  <a:gd name="T88" fmla="*/ 100 w 161"/>
                  <a:gd name="T89" fmla="*/ 182 h 236"/>
                  <a:gd name="T90" fmla="*/ 93 w 161"/>
                  <a:gd name="T91" fmla="*/ 205 h 236"/>
                  <a:gd name="T92" fmla="*/ 75 w 161"/>
                  <a:gd name="T93" fmla="*/ 221 h 236"/>
                  <a:gd name="T94" fmla="*/ 68 w 161"/>
                  <a:gd name="T95" fmla="*/ 233 h 2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61"/>
                  <a:gd name="T145" fmla="*/ 0 h 236"/>
                  <a:gd name="T146" fmla="*/ 161 w 161"/>
                  <a:gd name="T147" fmla="*/ 236 h 2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61" h="236">
                    <a:moveTo>
                      <a:pt x="67" y="236"/>
                    </a:moveTo>
                    <a:lnTo>
                      <a:pt x="57" y="233"/>
                    </a:lnTo>
                    <a:lnTo>
                      <a:pt x="48" y="230"/>
                    </a:lnTo>
                    <a:lnTo>
                      <a:pt x="39" y="225"/>
                    </a:lnTo>
                    <a:lnTo>
                      <a:pt x="31" y="220"/>
                    </a:lnTo>
                    <a:lnTo>
                      <a:pt x="15" y="210"/>
                    </a:lnTo>
                    <a:lnTo>
                      <a:pt x="0" y="198"/>
                    </a:lnTo>
                    <a:lnTo>
                      <a:pt x="9" y="202"/>
                    </a:lnTo>
                    <a:lnTo>
                      <a:pt x="20" y="207"/>
                    </a:lnTo>
                    <a:lnTo>
                      <a:pt x="29" y="212"/>
                    </a:lnTo>
                    <a:lnTo>
                      <a:pt x="39" y="216"/>
                    </a:lnTo>
                    <a:lnTo>
                      <a:pt x="27" y="202"/>
                    </a:lnTo>
                    <a:lnTo>
                      <a:pt x="15" y="188"/>
                    </a:lnTo>
                    <a:lnTo>
                      <a:pt x="26" y="193"/>
                    </a:lnTo>
                    <a:lnTo>
                      <a:pt x="36" y="199"/>
                    </a:lnTo>
                    <a:lnTo>
                      <a:pt x="45" y="204"/>
                    </a:lnTo>
                    <a:lnTo>
                      <a:pt x="55" y="210"/>
                    </a:lnTo>
                    <a:lnTo>
                      <a:pt x="44" y="198"/>
                    </a:lnTo>
                    <a:lnTo>
                      <a:pt x="34" y="190"/>
                    </a:lnTo>
                    <a:lnTo>
                      <a:pt x="42" y="193"/>
                    </a:lnTo>
                    <a:lnTo>
                      <a:pt x="56" y="198"/>
                    </a:lnTo>
                    <a:lnTo>
                      <a:pt x="71" y="202"/>
                    </a:lnTo>
                    <a:lnTo>
                      <a:pt x="78" y="204"/>
                    </a:lnTo>
                    <a:lnTo>
                      <a:pt x="70" y="198"/>
                    </a:lnTo>
                    <a:lnTo>
                      <a:pt x="62" y="192"/>
                    </a:lnTo>
                    <a:lnTo>
                      <a:pt x="53" y="185"/>
                    </a:lnTo>
                    <a:lnTo>
                      <a:pt x="45" y="179"/>
                    </a:lnTo>
                    <a:lnTo>
                      <a:pt x="54" y="183"/>
                    </a:lnTo>
                    <a:lnTo>
                      <a:pt x="63" y="188"/>
                    </a:lnTo>
                    <a:lnTo>
                      <a:pt x="72" y="192"/>
                    </a:lnTo>
                    <a:lnTo>
                      <a:pt x="81" y="196"/>
                    </a:lnTo>
                    <a:lnTo>
                      <a:pt x="67" y="184"/>
                    </a:lnTo>
                    <a:lnTo>
                      <a:pt x="52" y="172"/>
                    </a:lnTo>
                    <a:lnTo>
                      <a:pt x="59" y="175"/>
                    </a:lnTo>
                    <a:lnTo>
                      <a:pt x="70" y="180"/>
                    </a:lnTo>
                    <a:lnTo>
                      <a:pt x="81" y="186"/>
                    </a:lnTo>
                    <a:lnTo>
                      <a:pt x="85" y="188"/>
                    </a:lnTo>
                    <a:lnTo>
                      <a:pt x="79" y="184"/>
                    </a:lnTo>
                    <a:lnTo>
                      <a:pt x="68" y="174"/>
                    </a:lnTo>
                    <a:lnTo>
                      <a:pt x="57" y="163"/>
                    </a:lnTo>
                    <a:lnTo>
                      <a:pt x="52" y="158"/>
                    </a:lnTo>
                    <a:lnTo>
                      <a:pt x="63" y="164"/>
                    </a:lnTo>
                    <a:lnTo>
                      <a:pt x="72" y="171"/>
                    </a:lnTo>
                    <a:lnTo>
                      <a:pt x="81" y="177"/>
                    </a:lnTo>
                    <a:lnTo>
                      <a:pt x="89" y="182"/>
                    </a:lnTo>
                    <a:lnTo>
                      <a:pt x="76" y="167"/>
                    </a:lnTo>
                    <a:lnTo>
                      <a:pt x="62" y="152"/>
                    </a:lnTo>
                    <a:lnTo>
                      <a:pt x="76" y="158"/>
                    </a:lnTo>
                    <a:lnTo>
                      <a:pt x="90" y="164"/>
                    </a:lnTo>
                    <a:lnTo>
                      <a:pt x="77" y="154"/>
                    </a:lnTo>
                    <a:lnTo>
                      <a:pt x="62" y="143"/>
                    </a:lnTo>
                    <a:lnTo>
                      <a:pt x="71" y="146"/>
                    </a:lnTo>
                    <a:lnTo>
                      <a:pt x="79" y="149"/>
                    </a:lnTo>
                    <a:lnTo>
                      <a:pt x="87" y="152"/>
                    </a:lnTo>
                    <a:lnTo>
                      <a:pt x="95" y="155"/>
                    </a:lnTo>
                    <a:lnTo>
                      <a:pt x="82" y="144"/>
                    </a:lnTo>
                    <a:lnTo>
                      <a:pt x="68" y="133"/>
                    </a:lnTo>
                    <a:lnTo>
                      <a:pt x="81" y="140"/>
                    </a:lnTo>
                    <a:lnTo>
                      <a:pt x="94" y="146"/>
                    </a:lnTo>
                    <a:lnTo>
                      <a:pt x="80" y="134"/>
                    </a:lnTo>
                    <a:lnTo>
                      <a:pt x="66" y="122"/>
                    </a:lnTo>
                    <a:lnTo>
                      <a:pt x="74" y="124"/>
                    </a:lnTo>
                    <a:lnTo>
                      <a:pt x="82" y="127"/>
                    </a:lnTo>
                    <a:lnTo>
                      <a:pt x="90" y="131"/>
                    </a:lnTo>
                    <a:lnTo>
                      <a:pt x="99" y="134"/>
                    </a:lnTo>
                    <a:lnTo>
                      <a:pt x="89" y="126"/>
                    </a:lnTo>
                    <a:lnTo>
                      <a:pt x="81" y="118"/>
                    </a:lnTo>
                    <a:lnTo>
                      <a:pt x="94" y="124"/>
                    </a:lnTo>
                    <a:lnTo>
                      <a:pt x="108" y="130"/>
                    </a:lnTo>
                    <a:lnTo>
                      <a:pt x="95" y="118"/>
                    </a:lnTo>
                    <a:lnTo>
                      <a:pt x="84" y="106"/>
                    </a:lnTo>
                    <a:lnTo>
                      <a:pt x="99" y="114"/>
                    </a:lnTo>
                    <a:lnTo>
                      <a:pt x="114" y="121"/>
                    </a:lnTo>
                    <a:lnTo>
                      <a:pt x="101" y="108"/>
                    </a:lnTo>
                    <a:lnTo>
                      <a:pt x="87" y="95"/>
                    </a:lnTo>
                    <a:lnTo>
                      <a:pt x="95" y="99"/>
                    </a:lnTo>
                    <a:lnTo>
                      <a:pt x="104" y="103"/>
                    </a:lnTo>
                    <a:lnTo>
                      <a:pt x="112" y="106"/>
                    </a:lnTo>
                    <a:lnTo>
                      <a:pt x="119" y="110"/>
                    </a:lnTo>
                    <a:lnTo>
                      <a:pt x="106" y="98"/>
                    </a:lnTo>
                    <a:lnTo>
                      <a:pt x="92" y="84"/>
                    </a:lnTo>
                    <a:lnTo>
                      <a:pt x="106" y="92"/>
                    </a:lnTo>
                    <a:lnTo>
                      <a:pt x="119" y="98"/>
                    </a:lnTo>
                    <a:lnTo>
                      <a:pt x="115" y="94"/>
                    </a:lnTo>
                    <a:lnTo>
                      <a:pt x="105" y="83"/>
                    </a:lnTo>
                    <a:lnTo>
                      <a:pt x="94" y="74"/>
                    </a:lnTo>
                    <a:lnTo>
                      <a:pt x="91" y="71"/>
                    </a:lnTo>
                    <a:lnTo>
                      <a:pt x="107" y="80"/>
                    </a:lnTo>
                    <a:lnTo>
                      <a:pt x="119" y="86"/>
                    </a:lnTo>
                    <a:lnTo>
                      <a:pt x="109" y="76"/>
                    </a:lnTo>
                    <a:lnTo>
                      <a:pt x="99" y="66"/>
                    </a:lnTo>
                    <a:lnTo>
                      <a:pt x="111" y="71"/>
                    </a:lnTo>
                    <a:lnTo>
                      <a:pt x="124" y="76"/>
                    </a:lnTo>
                    <a:lnTo>
                      <a:pt x="113" y="66"/>
                    </a:lnTo>
                    <a:lnTo>
                      <a:pt x="103" y="56"/>
                    </a:lnTo>
                    <a:lnTo>
                      <a:pt x="116" y="63"/>
                    </a:lnTo>
                    <a:lnTo>
                      <a:pt x="126" y="69"/>
                    </a:lnTo>
                    <a:lnTo>
                      <a:pt x="114" y="57"/>
                    </a:lnTo>
                    <a:lnTo>
                      <a:pt x="102" y="44"/>
                    </a:lnTo>
                    <a:lnTo>
                      <a:pt x="116" y="53"/>
                    </a:lnTo>
                    <a:lnTo>
                      <a:pt x="129" y="61"/>
                    </a:lnTo>
                    <a:lnTo>
                      <a:pt x="116" y="50"/>
                    </a:lnTo>
                    <a:lnTo>
                      <a:pt x="102" y="38"/>
                    </a:lnTo>
                    <a:lnTo>
                      <a:pt x="110" y="42"/>
                    </a:lnTo>
                    <a:lnTo>
                      <a:pt x="118" y="46"/>
                    </a:lnTo>
                    <a:lnTo>
                      <a:pt x="126" y="50"/>
                    </a:lnTo>
                    <a:lnTo>
                      <a:pt x="134" y="53"/>
                    </a:lnTo>
                    <a:lnTo>
                      <a:pt x="120" y="39"/>
                    </a:lnTo>
                    <a:lnTo>
                      <a:pt x="107" y="25"/>
                    </a:lnTo>
                    <a:lnTo>
                      <a:pt x="121" y="34"/>
                    </a:lnTo>
                    <a:lnTo>
                      <a:pt x="135" y="44"/>
                    </a:lnTo>
                    <a:lnTo>
                      <a:pt x="123" y="31"/>
                    </a:lnTo>
                    <a:lnTo>
                      <a:pt x="111" y="19"/>
                    </a:lnTo>
                    <a:lnTo>
                      <a:pt x="126" y="29"/>
                    </a:lnTo>
                    <a:lnTo>
                      <a:pt x="141" y="39"/>
                    </a:lnTo>
                    <a:lnTo>
                      <a:pt x="128" y="26"/>
                    </a:lnTo>
                    <a:lnTo>
                      <a:pt x="117" y="12"/>
                    </a:lnTo>
                    <a:lnTo>
                      <a:pt x="130" y="22"/>
                    </a:lnTo>
                    <a:lnTo>
                      <a:pt x="144" y="31"/>
                    </a:lnTo>
                    <a:lnTo>
                      <a:pt x="131" y="18"/>
                    </a:lnTo>
                    <a:lnTo>
                      <a:pt x="119" y="4"/>
                    </a:lnTo>
                    <a:lnTo>
                      <a:pt x="134" y="16"/>
                    </a:lnTo>
                    <a:lnTo>
                      <a:pt x="150" y="26"/>
                    </a:lnTo>
                    <a:lnTo>
                      <a:pt x="140" y="14"/>
                    </a:lnTo>
                    <a:lnTo>
                      <a:pt x="129" y="0"/>
                    </a:lnTo>
                    <a:lnTo>
                      <a:pt x="136" y="5"/>
                    </a:lnTo>
                    <a:lnTo>
                      <a:pt x="145" y="11"/>
                    </a:lnTo>
                    <a:lnTo>
                      <a:pt x="153" y="16"/>
                    </a:lnTo>
                    <a:lnTo>
                      <a:pt x="161" y="21"/>
                    </a:lnTo>
                    <a:lnTo>
                      <a:pt x="159" y="29"/>
                    </a:lnTo>
                    <a:lnTo>
                      <a:pt x="157" y="37"/>
                    </a:lnTo>
                    <a:lnTo>
                      <a:pt x="155" y="41"/>
                    </a:lnTo>
                    <a:lnTo>
                      <a:pt x="152" y="45"/>
                    </a:lnTo>
                    <a:lnTo>
                      <a:pt x="152" y="51"/>
                    </a:lnTo>
                    <a:lnTo>
                      <a:pt x="152" y="56"/>
                    </a:lnTo>
                    <a:lnTo>
                      <a:pt x="147" y="56"/>
                    </a:lnTo>
                    <a:lnTo>
                      <a:pt x="142" y="55"/>
                    </a:lnTo>
                    <a:lnTo>
                      <a:pt x="144" y="58"/>
                    </a:lnTo>
                    <a:lnTo>
                      <a:pt x="147" y="61"/>
                    </a:lnTo>
                    <a:lnTo>
                      <a:pt x="144" y="66"/>
                    </a:lnTo>
                    <a:lnTo>
                      <a:pt x="141" y="71"/>
                    </a:lnTo>
                    <a:lnTo>
                      <a:pt x="142" y="74"/>
                    </a:lnTo>
                    <a:lnTo>
                      <a:pt x="143" y="78"/>
                    </a:lnTo>
                    <a:lnTo>
                      <a:pt x="137" y="80"/>
                    </a:lnTo>
                    <a:lnTo>
                      <a:pt x="133" y="82"/>
                    </a:lnTo>
                    <a:lnTo>
                      <a:pt x="134" y="89"/>
                    </a:lnTo>
                    <a:lnTo>
                      <a:pt x="135" y="94"/>
                    </a:lnTo>
                    <a:lnTo>
                      <a:pt x="134" y="95"/>
                    </a:lnTo>
                    <a:lnTo>
                      <a:pt x="132" y="97"/>
                    </a:lnTo>
                    <a:lnTo>
                      <a:pt x="133" y="101"/>
                    </a:lnTo>
                    <a:lnTo>
                      <a:pt x="134" y="106"/>
                    </a:lnTo>
                    <a:lnTo>
                      <a:pt x="130" y="106"/>
                    </a:lnTo>
                    <a:lnTo>
                      <a:pt x="126" y="106"/>
                    </a:lnTo>
                    <a:lnTo>
                      <a:pt x="129" y="112"/>
                    </a:lnTo>
                    <a:lnTo>
                      <a:pt x="132" y="117"/>
                    </a:lnTo>
                    <a:lnTo>
                      <a:pt x="128" y="117"/>
                    </a:lnTo>
                    <a:lnTo>
                      <a:pt x="124" y="117"/>
                    </a:lnTo>
                    <a:lnTo>
                      <a:pt x="128" y="122"/>
                    </a:lnTo>
                    <a:lnTo>
                      <a:pt x="131" y="126"/>
                    </a:lnTo>
                    <a:lnTo>
                      <a:pt x="132" y="131"/>
                    </a:lnTo>
                    <a:lnTo>
                      <a:pt x="131" y="135"/>
                    </a:lnTo>
                    <a:lnTo>
                      <a:pt x="129" y="137"/>
                    </a:lnTo>
                    <a:lnTo>
                      <a:pt x="125" y="139"/>
                    </a:lnTo>
                    <a:lnTo>
                      <a:pt x="120" y="140"/>
                    </a:lnTo>
                    <a:lnTo>
                      <a:pt x="114" y="139"/>
                    </a:lnTo>
                    <a:lnTo>
                      <a:pt x="116" y="141"/>
                    </a:lnTo>
                    <a:lnTo>
                      <a:pt x="120" y="146"/>
                    </a:lnTo>
                    <a:lnTo>
                      <a:pt x="122" y="148"/>
                    </a:lnTo>
                    <a:lnTo>
                      <a:pt x="123" y="150"/>
                    </a:lnTo>
                    <a:lnTo>
                      <a:pt x="123" y="152"/>
                    </a:lnTo>
                    <a:lnTo>
                      <a:pt x="121" y="152"/>
                    </a:lnTo>
                    <a:lnTo>
                      <a:pt x="109" y="153"/>
                    </a:lnTo>
                    <a:lnTo>
                      <a:pt x="103" y="153"/>
                    </a:lnTo>
                    <a:lnTo>
                      <a:pt x="107" y="160"/>
                    </a:lnTo>
                    <a:lnTo>
                      <a:pt x="110" y="167"/>
                    </a:lnTo>
                    <a:lnTo>
                      <a:pt x="105" y="167"/>
                    </a:lnTo>
                    <a:lnTo>
                      <a:pt x="100" y="167"/>
                    </a:lnTo>
                    <a:lnTo>
                      <a:pt x="102" y="174"/>
                    </a:lnTo>
                    <a:lnTo>
                      <a:pt x="104" y="180"/>
                    </a:lnTo>
                    <a:lnTo>
                      <a:pt x="100" y="182"/>
                    </a:lnTo>
                    <a:lnTo>
                      <a:pt x="95" y="185"/>
                    </a:lnTo>
                    <a:lnTo>
                      <a:pt x="97" y="190"/>
                    </a:lnTo>
                    <a:lnTo>
                      <a:pt x="100" y="196"/>
                    </a:lnTo>
                    <a:lnTo>
                      <a:pt x="93" y="205"/>
                    </a:lnTo>
                    <a:lnTo>
                      <a:pt x="87" y="215"/>
                    </a:lnTo>
                    <a:lnTo>
                      <a:pt x="80" y="216"/>
                    </a:lnTo>
                    <a:lnTo>
                      <a:pt x="73" y="217"/>
                    </a:lnTo>
                    <a:lnTo>
                      <a:pt x="75" y="221"/>
                    </a:lnTo>
                    <a:lnTo>
                      <a:pt x="78" y="225"/>
                    </a:lnTo>
                    <a:lnTo>
                      <a:pt x="73" y="227"/>
                    </a:lnTo>
                    <a:lnTo>
                      <a:pt x="68" y="229"/>
                    </a:lnTo>
                    <a:lnTo>
                      <a:pt x="68" y="233"/>
                    </a:lnTo>
                    <a:lnTo>
                      <a:pt x="67" y="236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3" name="Freeform 45"/>
              <p:cNvSpPr>
                <a:spLocks/>
              </p:cNvSpPr>
              <p:nvPr/>
            </p:nvSpPr>
            <p:spPr bwMode="auto">
              <a:xfrm>
                <a:off x="3135" y="1584"/>
                <a:ext cx="165" cy="312"/>
              </a:xfrm>
              <a:custGeom>
                <a:avLst/>
                <a:gdLst>
                  <a:gd name="T0" fmla="*/ 107 w 165"/>
                  <a:gd name="T1" fmla="*/ 8 h 312"/>
                  <a:gd name="T2" fmla="*/ 130 w 165"/>
                  <a:gd name="T3" fmla="*/ 23 h 312"/>
                  <a:gd name="T4" fmla="*/ 142 w 165"/>
                  <a:gd name="T5" fmla="*/ 49 h 312"/>
                  <a:gd name="T6" fmla="*/ 154 w 165"/>
                  <a:gd name="T7" fmla="*/ 85 h 312"/>
                  <a:gd name="T8" fmla="*/ 162 w 165"/>
                  <a:gd name="T9" fmla="*/ 128 h 312"/>
                  <a:gd name="T10" fmla="*/ 165 w 165"/>
                  <a:gd name="T11" fmla="*/ 175 h 312"/>
                  <a:gd name="T12" fmla="*/ 163 w 165"/>
                  <a:gd name="T13" fmla="*/ 221 h 312"/>
                  <a:gd name="T14" fmla="*/ 153 w 165"/>
                  <a:gd name="T15" fmla="*/ 258 h 312"/>
                  <a:gd name="T16" fmla="*/ 131 w 165"/>
                  <a:gd name="T17" fmla="*/ 295 h 312"/>
                  <a:gd name="T18" fmla="*/ 120 w 165"/>
                  <a:gd name="T19" fmla="*/ 307 h 312"/>
                  <a:gd name="T20" fmla="*/ 74 w 165"/>
                  <a:gd name="T21" fmla="*/ 312 h 312"/>
                  <a:gd name="T22" fmla="*/ 36 w 165"/>
                  <a:gd name="T23" fmla="*/ 312 h 312"/>
                  <a:gd name="T24" fmla="*/ 0 w 165"/>
                  <a:gd name="T25" fmla="*/ 305 h 312"/>
                  <a:gd name="T26" fmla="*/ 23 w 165"/>
                  <a:gd name="T27" fmla="*/ 296 h 312"/>
                  <a:gd name="T28" fmla="*/ 54 w 165"/>
                  <a:gd name="T29" fmla="*/ 297 h 312"/>
                  <a:gd name="T30" fmla="*/ 50 w 165"/>
                  <a:gd name="T31" fmla="*/ 282 h 312"/>
                  <a:gd name="T32" fmla="*/ 78 w 165"/>
                  <a:gd name="T33" fmla="*/ 285 h 312"/>
                  <a:gd name="T34" fmla="*/ 116 w 165"/>
                  <a:gd name="T35" fmla="*/ 290 h 312"/>
                  <a:gd name="T36" fmla="*/ 123 w 165"/>
                  <a:gd name="T37" fmla="*/ 284 h 312"/>
                  <a:gd name="T38" fmla="*/ 120 w 165"/>
                  <a:gd name="T39" fmla="*/ 276 h 312"/>
                  <a:gd name="T40" fmla="*/ 114 w 165"/>
                  <a:gd name="T41" fmla="*/ 255 h 312"/>
                  <a:gd name="T42" fmla="*/ 116 w 165"/>
                  <a:gd name="T43" fmla="*/ 239 h 312"/>
                  <a:gd name="T44" fmla="*/ 111 w 165"/>
                  <a:gd name="T45" fmla="*/ 222 h 312"/>
                  <a:gd name="T46" fmla="*/ 99 w 165"/>
                  <a:gd name="T47" fmla="*/ 199 h 312"/>
                  <a:gd name="T48" fmla="*/ 115 w 165"/>
                  <a:gd name="T49" fmla="*/ 195 h 312"/>
                  <a:gd name="T50" fmla="*/ 123 w 165"/>
                  <a:gd name="T51" fmla="*/ 196 h 312"/>
                  <a:gd name="T52" fmla="*/ 97 w 165"/>
                  <a:gd name="T53" fmla="*/ 176 h 312"/>
                  <a:gd name="T54" fmla="*/ 119 w 165"/>
                  <a:gd name="T55" fmla="*/ 183 h 312"/>
                  <a:gd name="T56" fmla="*/ 95 w 165"/>
                  <a:gd name="T57" fmla="*/ 166 h 312"/>
                  <a:gd name="T58" fmla="*/ 123 w 165"/>
                  <a:gd name="T59" fmla="*/ 175 h 312"/>
                  <a:gd name="T60" fmla="*/ 114 w 165"/>
                  <a:gd name="T61" fmla="*/ 166 h 312"/>
                  <a:gd name="T62" fmla="*/ 103 w 165"/>
                  <a:gd name="T63" fmla="*/ 156 h 312"/>
                  <a:gd name="T64" fmla="*/ 128 w 165"/>
                  <a:gd name="T65" fmla="*/ 166 h 312"/>
                  <a:gd name="T66" fmla="*/ 115 w 165"/>
                  <a:gd name="T67" fmla="*/ 148 h 312"/>
                  <a:gd name="T68" fmla="*/ 115 w 165"/>
                  <a:gd name="T69" fmla="*/ 136 h 312"/>
                  <a:gd name="T70" fmla="*/ 114 w 165"/>
                  <a:gd name="T71" fmla="*/ 124 h 312"/>
                  <a:gd name="T72" fmla="*/ 99 w 165"/>
                  <a:gd name="T73" fmla="*/ 110 h 312"/>
                  <a:gd name="T74" fmla="*/ 116 w 165"/>
                  <a:gd name="T75" fmla="*/ 111 h 312"/>
                  <a:gd name="T76" fmla="*/ 91 w 165"/>
                  <a:gd name="T77" fmla="*/ 94 h 312"/>
                  <a:gd name="T78" fmla="*/ 107 w 165"/>
                  <a:gd name="T79" fmla="*/ 97 h 312"/>
                  <a:gd name="T80" fmla="*/ 120 w 165"/>
                  <a:gd name="T81" fmla="*/ 97 h 312"/>
                  <a:gd name="T82" fmla="*/ 95 w 165"/>
                  <a:gd name="T83" fmla="*/ 79 h 312"/>
                  <a:gd name="T84" fmla="*/ 106 w 165"/>
                  <a:gd name="T85" fmla="*/ 81 h 312"/>
                  <a:gd name="T86" fmla="*/ 119 w 165"/>
                  <a:gd name="T87" fmla="*/ 82 h 312"/>
                  <a:gd name="T88" fmla="*/ 94 w 165"/>
                  <a:gd name="T89" fmla="*/ 62 h 312"/>
                  <a:gd name="T90" fmla="*/ 115 w 165"/>
                  <a:gd name="T91" fmla="*/ 68 h 312"/>
                  <a:gd name="T92" fmla="*/ 90 w 165"/>
                  <a:gd name="T93" fmla="*/ 50 h 312"/>
                  <a:gd name="T94" fmla="*/ 118 w 165"/>
                  <a:gd name="T95" fmla="*/ 61 h 312"/>
                  <a:gd name="T96" fmla="*/ 111 w 165"/>
                  <a:gd name="T97" fmla="*/ 52 h 312"/>
                  <a:gd name="T98" fmla="*/ 107 w 165"/>
                  <a:gd name="T99" fmla="*/ 45 h 312"/>
                  <a:gd name="T100" fmla="*/ 91 w 165"/>
                  <a:gd name="T101" fmla="*/ 30 h 312"/>
                  <a:gd name="T102" fmla="*/ 101 w 165"/>
                  <a:gd name="T103" fmla="*/ 24 h 312"/>
                  <a:gd name="T104" fmla="*/ 109 w 165"/>
                  <a:gd name="T105" fmla="*/ 21 h 3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65"/>
                  <a:gd name="T160" fmla="*/ 0 h 312"/>
                  <a:gd name="T161" fmla="*/ 165 w 165"/>
                  <a:gd name="T162" fmla="*/ 312 h 3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65" h="312">
                    <a:moveTo>
                      <a:pt x="93" y="0"/>
                    </a:moveTo>
                    <a:lnTo>
                      <a:pt x="97" y="2"/>
                    </a:lnTo>
                    <a:lnTo>
                      <a:pt x="107" y="8"/>
                    </a:lnTo>
                    <a:lnTo>
                      <a:pt x="119" y="14"/>
                    </a:lnTo>
                    <a:lnTo>
                      <a:pt x="126" y="19"/>
                    </a:lnTo>
                    <a:lnTo>
                      <a:pt x="130" y="23"/>
                    </a:lnTo>
                    <a:lnTo>
                      <a:pt x="134" y="31"/>
                    </a:lnTo>
                    <a:lnTo>
                      <a:pt x="138" y="41"/>
                    </a:lnTo>
                    <a:lnTo>
                      <a:pt x="142" y="49"/>
                    </a:lnTo>
                    <a:lnTo>
                      <a:pt x="146" y="61"/>
                    </a:lnTo>
                    <a:lnTo>
                      <a:pt x="151" y="72"/>
                    </a:lnTo>
                    <a:lnTo>
                      <a:pt x="154" y="85"/>
                    </a:lnTo>
                    <a:lnTo>
                      <a:pt x="157" y="100"/>
                    </a:lnTo>
                    <a:lnTo>
                      <a:pt x="160" y="114"/>
                    </a:lnTo>
                    <a:lnTo>
                      <a:pt x="162" y="128"/>
                    </a:lnTo>
                    <a:lnTo>
                      <a:pt x="164" y="144"/>
                    </a:lnTo>
                    <a:lnTo>
                      <a:pt x="165" y="160"/>
                    </a:lnTo>
                    <a:lnTo>
                      <a:pt x="165" y="175"/>
                    </a:lnTo>
                    <a:lnTo>
                      <a:pt x="165" y="191"/>
                    </a:lnTo>
                    <a:lnTo>
                      <a:pt x="165" y="205"/>
                    </a:lnTo>
                    <a:lnTo>
                      <a:pt x="163" y="221"/>
                    </a:lnTo>
                    <a:lnTo>
                      <a:pt x="161" y="234"/>
                    </a:lnTo>
                    <a:lnTo>
                      <a:pt x="157" y="247"/>
                    </a:lnTo>
                    <a:lnTo>
                      <a:pt x="153" y="258"/>
                    </a:lnTo>
                    <a:lnTo>
                      <a:pt x="147" y="270"/>
                    </a:lnTo>
                    <a:lnTo>
                      <a:pt x="139" y="284"/>
                    </a:lnTo>
                    <a:lnTo>
                      <a:pt x="131" y="295"/>
                    </a:lnTo>
                    <a:lnTo>
                      <a:pt x="127" y="300"/>
                    </a:lnTo>
                    <a:lnTo>
                      <a:pt x="124" y="304"/>
                    </a:lnTo>
                    <a:lnTo>
                      <a:pt x="120" y="307"/>
                    </a:lnTo>
                    <a:lnTo>
                      <a:pt x="116" y="308"/>
                    </a:lnTo>
                    <a:lnTo>
                      <a:pt x="99" y="310"/>
                    </a:lnTo>
                    <a:lnTo>
                      <a:pt x="74" y="312"/>
                    </a:lnTo>
                    <a:lnTo>
                      <a:pt x="60" y="312"/>
                    </a:lnTo>
                    <a:lnTo>
                      <a:pt x="47" y="312"/>
                    </a:lnTo>
                    <a:lnTo>
                      <a:pt x="36" y="312"/>
                    </a:lnTo>
                    <a:lnTo>
                      <a:pt x="27" y="310"/>
                    </a:lnTo>
                    <a:lnTo>
                      <a:pt x="8" y="305"/>
                    </a:lnTo>
                    <a:lnTo>
                      <a:pt x="0" y="305"/>
                    </a:lnTo>
                    <a:lnTo>
                      <a:pt x="7" y="302"/>
                    </a:lnTo>
                    <a:lnTo>
                      <a:pt x="15" y="299"/>
                    </a:lnTo>
                    <a:lnTo>
                      <a:pt x="23" y="296"/>
                    </a:lnTo>
                    <a:lnTo>
                      <a:pt x="30" y="293"/>
                    </a:lnTo>
                    <a:lnTo>
                      <a:pt x="42" y="295"/>
                    </a:lnTo>
                    <a:lnTo>
                      <a:pt x="54" y="297"/>
                    </a:lnTo>
                    <a:lnTo>
                      <a:pt x="47" y="290"/>
                    </a:lnTo>
                    <a:lnTo>
                      <a:pt x="41" y="283"/>
                    </a:lnTo>
                    <a:lnTo>
                      <a:pt x="50" y="282"/>
                    </a:lnTo>
                    <a:lnTo>
                      <a:pt x="59" y="282"/>
                    </a:lnTo>
                    <a:lnTo>
                      <a:pt x="68" y="283"/>
                    </a:lnTo>
                    <a:lnTo>
                      <a:pt x="78" y="285"/>
                    </a:lnTo>
                    <a:lnTo>
                      <a:pt x="96" y="288"/>
                    </a:lnTo>
                    <a:lnTo>
                      <a:pt x="115" y="291"/>
                    </a:lnTo>
                    <a:lnTo>
                      <a:pt x="116" y="290"/>
                    </a:lnTo>
                    <a:lnTo>
                      <a:pt x="120" y="287"/>
                    </a:lnTo>
                    <a:lnTo>
                      <a:pt x="122" y="285"/>
                    </a:lnTo>
                    <a:lnTo>
                      <a:pt x="123" y="284"/>
                    </a:lnTo>
                    <a:lnTo>
                      <a:pt x="124" y="282"/>
                    </a:lnTo>
                    <a:lnTo>
                      <a:pt x="124" y="281"/>
                    </a:lnTo>
                    <a:lnTo>
                      <a:pt x="120" y="276"/>
                    </a:lnTo>
                    <a:lnTo>
                      <a:pt x="116" y="267"/>
                    </a:lnTo>
                    <a:lnTo>
                      <a:pt x="115" y="262"/>
                    </a:lnTo>
                    <a:lnTo>
                      <a:pt x="114" y="255"/>
                    </a:lnTo>
                    <a:lnTo>
                      <a:pt x="114" y="250"/>
                    </a:lnTo>
                    <a:lnTo>
                      <a:pt x="115" y="244"/>
                    </a:lnTo>
                    <a:lnTo>
                      <a:pt x="116" y="239"/>
                    </a:lnTo>
                    <a:lnTo>
                      <a:pt x="115" y="233"/>
                    </a:lnTo>
                    <a:lnTo>
                      <a:pt x="113" y="228"/>
                    </a:lnTo>
                    <a:lnTo>
                      <a:pt x="111" y="222"/>
                    </a:lnTo>
                    <a:lnTo>
                      <a:pt x="104" y="213"/>
                    </a:lnTo>
                    <a:lnTo>
                      <a:pt x="101" y="210"/>
                    </a:lnTo>
                    <a:lnTo>
                      <a:pt x="99" y="199"/>
                    </a:lnTo>
                    <a:lnTo>
                      <a:pt x="97" y="188"/>
                    </a:lnTo>
                    <a:lnTo>
                      <a:pt x="105" y="192"/>
                    </a:lnTo>
                    <a:lnTo>
                      <a:pt x="115" y="195"/>
                    </a:lnTo>
                    <a:lnTo>
                      <a:pt x="123" y="199"/>
                    </a:lnTo>
                    <a:lnTo>
                      <a:pt x="132" y="202"/>
                    </a:lnTo>
                    <a:lnTo>
                      <a:pt x="123" y="196"/>
                    </a:lnTo>
                    <a:lnTo>
                      <a:pt x="115" y="189"/>
                    </a:lnTo>
                    <a:lnTo>
                      <a:pt x="105" y="183"/>
                    </a:lnTo>
                    <a:lnTo>
                      <a:pt x="97" y="176"/>
                    </a:lnTo>
                    <a:lnTo>
                      <a:pt x="113" y="182"/>
                    </a:lnTo>
                    <a:lnTo>
                      <a:pt x="128" y="188"/>
                    </a:lnTo>
                    <a:lnTo>
                      <a:pt x="119" y="183"/>
                    </a:lnTo>
                    <a:lnTo>
                      <a:pt x="112" y="176"/>
                    </a:lnTo>
                    <a:lnTo>
                      <a:pt x="103" y="171"/>
                    </a:lnTo>
                    <a:lnTo>
                      <a:pt x="95" y="166"/>
                    </a:lnTo>
                    <a:lnTo>
                      <a:pt x="104" y="169"/>
                    </a:lnTo>
                    <a:lnTo>
                      <a:pt x="114" y="172"/>
                    </a:lnTo>
                    <a:lnTo>
                      <a:pt x="123" y="175"/>
                    </a:lnTo>
                    <a:lnTo>
                      <a:pt x="132" y="178"/>
                    </a:lnTo>
                    <a:lnTo>
                      <a:pt x="123" y="172"/>
                    </a:lnTo>
                    <a:lnTo>
                      <a:pt x="114" y="166"/>
                    </a:lnTo>
                    <a:lnTo>
                      <a:pt x="104" y="160"/>
                    </a:lnTo>
                    <a:lnTo>
                      <a:pt x="95" y="153"/>
                    </a:lnTo>
                    <a:lnTo>
                      <a:pt x="103" y="156"/>
                    </a:lnTo>
                    <a:lnTo>
                      <a:pt x="112" y="160"/>
                    </a:lnTo>
                    <a:lnTo>
                      <a:pt x="120" y="163"/>
                    </a:lnTo>
                    <a:lnTo>
                      <a:pt x="128" y="166"/>
                    </a:lnTo>
                    <a:lnTo>
                      <a:pt x="115" y="154"/>
                    </a:lnTo>
                    <a:lnTo>
                      <a:pt x="100" y="142"/>
                    </a:lnTo>
                    <a:lnTo>
                      <a:pt x="115" y="148"/>
                    </a:lnTo>
                    <a:lnTo>
                      <a:pt x="128" y="155"/>
                    </a:lnTo>
                    <a:lnTo>
                      <a:pt x="121" y="146"/>
                    </a:lnTo>
                    <a:lnTo>
                      <a:pt x="115" y="136"/>
                    </a:lnTo>
                    <a:lnTo>
                      <a:pt x="107" y="128"/>
                    </a:lnTo>
                    <a:lnTo>
                      <a:pt x="101" y="119"/>
                    </a:lnTo>
                    <a:lnTo>
                      <a:pt x="114" y="124"/>
                    </a:lnTo>
                    <a:lnTo>
                      <a:pt x="126" y="129"/>
                    </a:lnTo>
                    <a:lnTo>
                      <a:pt x="113" y="119"/>
                    </a:lnTo>
                    <a:lnTo>
                      <a:pt x="99" y="110"/>
                    </a:lnTo>
                    <a:lnTo>
                      <a:pt x="112" y="113"/>
                    </a:lnTo>
                    <a:lnTo>
                      <a:pt x="124" y="116"/>
                    </a:lnTo>
                    <a:lnTo>
                      <a:pt x="116" y="111"/>
                    </a:lnTo>
                    <a:lnTo>
                      <a:pt x="107" y="106"/>
                    </a:lnTo>
                    <a:lnTo>
                      <a:pt x="99" y="101"/>
                    </a:lnTo>
                    <a:lnTo>
                      <a:pt x="91" y="94"/>
                    </a:lnTo>
                    <a:lnTo>
                      <a:pt x="106" y="102"/>
                    </a:lnTo>
                    <a:lnTo>
                      <a:pt x="122" y="109"/>
                    </a:lnTo>
                    <a:lnTo>
                      <a:pt x="107" y="97"/>
                    </a:lnTo>
                    <a:lnTo>
                      <a:pt x="93" y="86"/>
                    </a:lnTo>
                    <a:lnTo>
                      <a:pt x="106" y="91"/>
                    </a:lnTo>
                    <a:lnTo>
                      <a:pt x="120" y="97"/>
                    </a:lnTo>
                    <a:lnTo>
                      <a:pt x="112" y="91"/>
                    </a:lnTo>
                    <a:lnTo>
                      <a:pt x="103" y="85"/>
                    </a:lnTo>
                    <a:lnTo>
                      <a:pt x="95" y="79"/>
                    </a:lnTo>
                    <a:lnTo>
                      <a:pt x="87" y="73"/>
                    </a:lnTo>
                    <a:lnTo>
                      <a:pt x="97" y="77"/>
                    </a:lnTo>
                    <a:lnTo>
                      <a:pt x="106" y="81"/>
                    </a:lnTo>
                    <a:lnTo>
                      <a:pt x="117" y="85"/>
                    </a:lnTo>
                    <a:lnTo>
                      <a:pt x="128" y="88"/>
                    </a:lnTo>
                    <a:lnTo>
                      <a:pt x="119" y="82"/>
                    </a:lnTo>
                    <a:lnTo>
                      <a:pt x="111" y="75"/>
                    </a:lnTo>
                    <a:lnTo>
                      <a:pt x="102" y="68"/>
                    </a:lnTo>
                    <a:lnTo>
                      <a:pt x="94" y="62"/>
                    </a:lnTo>
                    <a:lnTo>
                      <a:pt x="108" y="67"/>
                    </a:lnTo>
                    <a:lnTo>
                      <a:pt x="123" y="74"/>
                    </a:lnTo>
                    <a:lnTo>
                      <a:pt x="115" y="68"/>
                    </a:lnTo>
                    <a:lnTo>
                      <a:pt x="106" y="62"/>
                    </a:lnTo>
                    <a:lnTo>
                      <a:pt x="98" y="56"/>
                    </a:lnTo>
                    <a:lnTo>
                      <a:pt x="90" y="50"/>
                    </a:lnTo>
                    <a:lnTo>
                      <a:pt x="99" y="53"/>
                    </a:lnTo>
                    <a:lnTo>
                      <a:pt x="108" y="56"/>
                    </a:lnTo>
                    <a:lnTo>
                      <a:pt x="118" y="61"/>
                    </a:lnTo>
                    <a:lnTo>
                      <a:pt x="127" y="64"/>
                    </a:lnTo>
                    <a:lnTo>
                      <a:pt x="119" y="59"/>
                    </a:lnTo>
                    <a:lnTo>
                      <a:pt x="111" y="52"/>
                    </a:lnTo>
                    <a:lnTo>
                      <a:pt x="102" y="46"/>
                    </a:lnTo>
                    <a:lnTo>
                      <a:pt x="94" y="41"/>
                    </a:lnTo>
                    <a:lnTo>
                      <a:pt x="107" y="45"/>
                    </a:lnTo>
                    <a:lnTo>
                      <a:pt x="122" y="49"/>
                    </a:lnTo>
                    <a:lnTo>
                      <a:pt x="106" y="39"/>
                    </a:lnTo>
                    <a:lnTo>
                      <a:pt x="91" y="30"/>
                    </a:lnTo>
                    <a:lnTo>
                      <a:pt x="101" y="30"/>
                    </a:lnTo>
                    <a:lnTo>
                      <a:pt x="111" y="31"/>
                    </a:lnTo>
                    <a:lnTo>
                      <a:pt x="101" y="24"/>
                    </a:lnTo>
                    <a:lnTo>
                      <a:pt x="91" y="16"/>
                    </a:lnTo>
                    <a:lnTo>
                      <a:pt x="100" y="19"/>
                    </a:lnTo>
                    <a:lnTo>
                      <a:pt x="109" y="21"/>
                    </a:lnTo>
                    <a:lnTo>
                      <a:pt x="101" y="1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B17E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4" name="Freeform 46"/>
              <p:cNvSpPr>
                <a:spLocks/>
              </p:cNvSpPr>
              <p:nvPr/>
            </p:nvSpPr>
            <p:spPr bwMode="auto">
              <a:xfrm>
                <a:off x="2832" y="1526"/>
                <a:ext cx="193" cy="259"/>
              </a:xfrm>
              <a:custGeom>
                <a:avLst/>
                <a:gdLst>
                  <a:gd name="T0" fmla="*/ 87 w 193"/>
                  <a:gd name="T1" fmla="*/ 238 h 259"/>
                  <a:gd name="T2" fmla="*/ 63 w 193"/>
                  <a:gd name="T3" fmla="*/ 194 h 259"/>
                  <a:gd name="T4" fmla="*/ 66 w 193"/>
                  <a:gd name="T5" fmla="*/ 178 h 259"/>
                  <a:gd name="T6" fmla="*/ 92 w 193"/>
                  <a:gd name="T7" fmla="*/ 190 h 259"/>
                  <a:gd name="T8" fmla="*/ 92 w 193"/>
                  <a:gd name="T9" fmla="*/ 187 h 259"/>
                  <a:gd name="T10" fmla="*/ 65 w 193"/>
                  <a:gd name="T11" fmla="*/ 169 h 259"/>
                  <a:gd name="T12" fmla="*/ 47 w 193"/>
                  <a:gd name="T13" fmla="*/ 150 h 259"/>
                  <a:gd name="T14" fmla="*/ 42 w 193"/>
                  <a:gd name="T15" fmla="*/ 131 h 259"/>
                  <a:gd name="T16" fmla="*/ 39 w 193"/>
                  <a:gd name="T17" fmla="*/ 120 h 259"/>
                  <a:gd name="T18" fmla="*/ 41 w 193"/>
                  <a:gd name="T19" fmla="*/ 110 h 259"/>
                  <a:gd name="T20" fmla="*/ 44 w 193"/>
                  <a:gd name="T21" fmla="*/ 104 h 259"/>
                  <a:gd name="T22" fmla="*/ 60 w 193"/>
                  <a:gd name="T23" fmla="*/ 92 h 259"/>
                  <a:gd name="T24" fmla="*/ 104 w 193"/>
                  <a:gd name="T25" fmla="*/ 58 h 259"/>
                  <a:gd name="T26" fmla="*/ 116 w 193"/>
                  <a:gd name="T27" fmla="*/ 57 h 259"/>
                  <a:gd name="T28" fmla="*/ 126 w 193"/>
                  <a:gd name="T29" fmla="*/ 67 h 259"/>
                  <a:gd name="T30" fmla="*/ 137 w 193"/>
                  <a:gd name="T31" fmla="*/ 78 h 259"/>
                  <a:gd name="T32" fmla="*/ 144 w 193"/>
                  <a:gd name="T33" fmla="*/ 90 h 259"/>
                  <a:gd name="T34" fmla="*/ 145 w 193"/>
                  <a:gd name="T35" fmla="*/ 101 h 259"/>
                  <a:gd name="T36" fmla="*/ 147 w 193"/>
                  <a:gd name="T37" fmla="*/ 111 h 259"/>
                  <a:gd name="T38" fmla="*/ 153 w 193"/>
                  <a:gd name="T39" fmla="*/ 123 h 259"/>
                  <a:gd name="T40" fmla="*/ 153 w 193"/>
                  <a:gd name="T41" fmla="*/ 115 h 259"/>
                  <a:gd name="T42" fmla="*/ 149 w 193"/>
                  <a:gd name="T43" fmla="*/ 99 h 259"/>
                  <a:gd name="T44" fmla="*/ 157 w 193"/>
                  <a:gd name="T45" fmla="*/ 91 h 259"/>
                  <a:gd name="T46" fmla="*/ 171 w 193"/>
                  <a:gd name="T47" fmla="*/ 98 h 259"/>
                  <a:gd name="T48" fmla="*/ 182 w 193"/>
                  <a:gd name="T49" fmla="*/ 108 h 259"/>
                  <a:gd name="T50" fmla="*/ 190 w 193"/>
                  <a:gd name="T51" fmla="*/ 123 h 259"/>
                  <a:gd name="T52" fmla="*/ 193 w 193"/>
                  <a:gd name="T53" fmla="*/ 126 h 259"/>
                  <a:gd name="T54" fmla="*/ 192 w 193"/>
                  <a:gd name="T55" fmla="*/ 117 h 259"/>
                  <a:gd name="T56" fmla="*/ 186 w 193"/>
                  <a:gd name="T57" fmla="*/ 105 h 259"/>
                  <a:gd name="T58" fmla="*/ 172 w 193"/>
                  <a:gd name="T59" fmla="*/ 93 h 259"/>
                  <a:gd name="T60" fmla="*/ 157 w 193"/>
                  <a:gd name="T61" fmla="*/ 83 h 259"/>
                  <a:gd name="T62" fmla="*/ 137 w 193"/>
                  <a:gd name="T63" fmla="*/ 66 h 259"/>
                  <a:gd name="T64" fmla="*/ 123 w 193"/>
                  <a:gd name="T65" fmla="*/ 48 h 259"/>
                  <a:gd name="T66" fmla="*/ 129 w 193"/>
                  <a:gd name="T67" fmla="*/ 33 h 259"/>
                  <a:gd name="T68" fmla="*/ 145 w 193"/>
                  <a:gd name="T69" fmla="*/ 12 h 259"/>
                  <a:gd name="T70" fmla="*/ 151 w 193"/>
                  <a:gd name="T71" fmla="*/ 1 h 259"/>
                  <a:gd name="T72" fmla="*/ 144 w 193"/>
                  <a:gd name="T73" fmla="*/ 0 h 259"/>
                  <a:gd name="T74" fmla="*/ 127 w 193"/>
                  <a:gd name="T75" fmla="*/ 14 h 259"/>
                  <a:gd name="T76" fmla="*/ 101 w 193"/>
                  <a:gd name="T77" fmla="*/ 41 h 259"/>
                  <a:gd name="T78" fmla="*/ 60 w 193"/>
                  <a:gd name="T79" fmla="*/ 77 h 259"/>
                  <a:gd name="T80" fmla="*/ 32 w 193"/>
                  <a:gd name="T81" fmla="*/ 96 h 259"/>
                  <a:gd name="T82" fmla="*/ 21 w 193"/>
                  <a:gd name="T83" fmla="*/ 105 h 259"/>
                  <a:gd name="T84" fmla="*/ 8 w 193"/>
                  <a:gd name="T85" fmla="*/ 120 h 259"/>
                  <a:gd name="T86" fmla="*/ 0 w 193"/>
                  <a:gd name="T87" fmla="*/ 138 h 259"/>
                  <a:gd name="T88" fmla="*/ 1 w 193"/>
                  <a:gd name="T89" fmla="*/ 143 h 259"/>
                  <a:gd name="T90" fmla="*/ 17 w 193"/>
                  <a:gd name="T91" fmla="*/ 130 h 259"/>
                  <a:gd name="T92" fmla="*/ 32 w 193"/>
                  <a:gd name="T93" fmla="*/ 127 h 259"/>
                  <a:gd name="T94" fmla="*/ 42 w 193"/>
                  <a:gd name="T95" fmla="*/ 154 h 259"/>
                  <a:gd name="T96" fmla="*/ 52 w 193"/>
                  <a:gd name="T97" fmla="*/ 186 h 259"/>
                  <a:gd name="T98" fmla="*/ 69 w 193"/>
                  <a:gd name="T99" fmla="*/ 213 h 259"/>
                  <a:gd name="T100" fmla="*/ 94 w 193"/>
                  <a:gd name="T101" fmla="*/ 252 h 2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93"/>
                  <a:gd name="T154" fmla="*/ 0 h 259"/>
                  <a:gd name="T155" fmla="*/ 193 w 193"/>
                  <a:gd name="T156" fmla="*/ 259 h 25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93" h="259">
                    <a:moveTo>
                      <a:pt x="100" y="259"/>
                    </a:moveTo>
                    <a:lnTo>
                      <a:pt x="87" y="238"/>
                    </a:lnTo>
                    <a:lnTo>
                      <a:pt x="74" y="216"/>
                    </a:lnTo>
                    <a:lnTo>
                      <a:pt x="63" y="194"/>
                    </a:lnTo>
                    <a:lnTo>
                      <a:pt x="52" y="171"/>
                    </a:lnTo>
                    <a:lnTo>
                      <a:pt x="66" y="178"/>
                    </a:lnTo>
                    <a:lnTo>
                      <a:pt x="79" y="185"/>
                    </a:lnTo>
                    <a:lnTo>
                      <a:pt x="92" y="190"/>
                    </a:lnTo>
                    <a:lnTo>
                      <a:pt x="108" y="195"/>
                    </a:lnTo>
                    <a:lnTo>
                      <a:pt x="92" y="187"/>
                    </a:lnTo>
                    <a:lnTo>
                      <a:pt x="78" y="178"/>
                    </a:lnTo>
                    <a:lnTo>
                      <a:pt x="65" y="169"/>
                    </a:lnTo>
                    <a:lnTo>
                      <a:pt x="50" y="160"/>
                    </a:lnTo>
                    <a:lnTo>
                      <a:pt x="47" y="150"/>
                    </a:lnTo>
                    <a:lnTo>
                      <a:pt x="44" y="141"/>
                    </a:lnTo>
                    <a:lnTo>
                      <a:pt x="42" y="131"/>
                    </a:lnTo>
                    <a:lnTo>
                      <a:pt x="39" y="122"/>
                    </a:lnTo>
                    <a:lnTo>
                      <a:pt x="39" y="120"/>
                    </a:lnTo>
                    <a:lnTo>
                      <a:pt x="40" y="113"/>
                    </a:lnTo>
                    <a:lnTo>
                      <a:pt x="41" y="110"/>
                    </a:lnTo>
                    <a:lnTo>
                      <a:pt x="43" y="106"/>
                    </a:lnTo>
                    <a:lnTo>
                      <a:pt x="44" y="104"/>
                    </a:lnTo>
                    <a:lnTo>
                      <a:pt x="47" y="102"/>
                    </a:lnTo>
                    <a:lnTo>
                      <a:pt x="60" y="92"/>
                    </a:lnTo>
                    <a:lnTo>
                      <a:pt x="82" y="74"/>
                    </a:lnTo>
                    <a:lnTo>
                      <a:pt x="104" y="58"/>
                    </a:lnTo>
                    <a:lnTo>
                      <a:pt x="113" y="51"/>
                    </a:lnTo>
                    <a:lnTo>
                      <a:pt x="116" y="57"/>
                    </a:lnTo>
                    <a:lnTo>
                      <a:pt x="121" y="62"/>
                    </a:lnTo>
                    <a:lnTo>
                      <a:pt x="126" y="67"/>
                    </a:lnTo>
                    <a:lnTo>
                      <a:pt x="131" y="72"/>
                    </a:lnTo>
                    <a:lnTo>
                      <a:pt x="137" y="78"/>
                    </a:lnTo>
                    <a:lnTo>
                      <a:pt x="141" y="84"/>
                    </a:lnTo>
                    <a:lnTo>
                      <a:pt x="144" y="90"/>
                    </a:lnTo>
                    <a:lnTo>
                      <a:pt x="145" y="96"/>
                    </a:lnTo>
                    <a:lnTo>
                      <a:pt x="145" y="101"/>
                    </a:lnTo>
                    <a:lnTo>
                      <a:pt x="146" y="106"/>
                    </a:lnTo>
                    <a:lnTo>
                      <a:pt x="147" y="111"/>
                    </a:lnTo>
                    <a:lnTo>
                      <a:pt x="149" y="115"/>
                    </a:lnTo>
                    <a:lnTo>
                      <a:pt x="153" y="123"/>
                    </a:lnTo>
                    <a:lnTo>
                      <a:pt x="155" y="126"/>
                    </a:lnTo>
                    <a:lnTo>
                      <a:pt x="153" y="115"/>
                    </a:lnTo>
                    <a:lnTo>
                      <a:pt x="151" y="107"/>
                    </a:lnTo>
                    <a:lnTo>
                      <a:pt x="149" y="99"/>
                    </a:lnTo>
                    <a:lnTo>
                      <a:pt x="148" y="90"/>
                    </a:lnTo>
                    <a:lnTo>
                      <a:pt x="157" y="91"/>
                    </a:lnTo>
                    <a:lnTo>
                      <a:pt x="165" y="94"/>
                    </a:lnTo>
                    <a:lnTo>
                      <a:pt x="171" y="98"/>
                    </a:lnTo>
                    <a:lnTo>
                      <a:pt x="177" y="103"/>
                    </a:lnTo>
                    <a:lnTo>
                      <a:pt x="182" y="108"/>
                    </a:lnTo>
                    <a:lnTo>
                      <a:pt x="186" y="115"/>
                    </a:lnTo>
                    <a:lnTo>
                      <a:pt x="190" y="123"/>
                    </a:lnTo>
                    <a:lnTo>
                      <a:pt x="193" y="130"/>
                    </a:lnTo>
                    <a:lnTo>
                      <a:pt x="193" y="126"/>
                    </a:lnTo>
                    <a:lnTo>
                      <a:pt x="193" y="121"/>
                    </a:lnTo>
                    <a:lnTo>
                      <a:pt x="192" y="117"/>
                    </a:lnTo>
                    <a:lnTo>
                      <a:pt x="190" y="112"/>
                    </a:lnTo>
                    <a:lnTo>
                      <a:pt x="186" y="105"/>
                    </a:lnTo>
                    <a:lnTo>
                      <a:pt x="180" y="99"/>
                    </a:lnTo>
                    <a:lnTo>
                      <a:pt x="172" y="93"/>
                    </a:lnTo>
                    <a:lnTo>
                      <a:pt x="164" y="88"/>
                    </a:lnTo>
                    <a:lnTo>
                      <a:pt x="157" y="83"/>
                    </a:lnTo>
                    <a:lnTo>
                      <a:pt x="149" y="80"/>
                    </a:lnTo>
                    <a:lnTo>
                      <a:pt x="137" y="66"/>
                    </a:lnTo>
                    <a:lnTo>
                      <a:pt x="123" y="52"/>
                    </a:lnTo>
                    <a:lnTo>
                      <a:pt x="123" y="48"/>
                    </a:lnTo>
                    <a:lnTo>
                      <a:pt x="122" y="44"/>
                    </a:lnTo>
                    <a:lnTo>
                      <a:pt x="129" y="33"/>
                    </a:lnTo>
                    <a:lnTo>
                      <a:pt x="137" y="22"/>
                    </a:lnTo>
                    <a:lnTo>
                      <a:pt x="145" y="12"/>
                    </a:lnTo>
                    <a:lnTo>
                      <a:pt x="153" y="2"/>
                    </a:lnTo>
                    <a:lnTo>
                      <a:pt x="151" y="1"/>
                    </a:lnTo>
                    <a:lnTo>
                      <a:pt x="148" y="0"/>
                    </a:lnTo>
                    <a:lnTo>
                      <a:pt x="144" y="0"/>
                    </a:lnTo>
                    <a:lnTo>
                      <a:pt x="138" y="1"/>
                    </a:lnTo>
                    <a:lnTo>
                      <a:pt x="127" y="14"/>
                    </a:lnTo>
                    <a:lnTo>
                      <a:pt x="115" y="27"/>
                    </a:lnTo>
                    <a:lnTo>
                      <a:pt x="101" y="41"/>
                    </a:lnTo>
                    <a:lnTo>
                      <a:pt x="86" y="54"/>
                    </a:lnTo>
                    <a:lnTo>
                      <a:pt x="60" y="77"/>
                    </a:lnTo>
                    <a:lnTo>
                      <a:pt x="39" y="92"/>
                    </a:lnTo>
                    <a:lnTo>
                      <a:pt x="32" y="96"/>
                    </a:lnTo>
                    <a:lnTo>
                      <a:pt x="26" y="100"/>
                    </a:lnTo>
                    <a:lnTo>
                      <a:pt x="21" y="105"/>
                    </a:lnTo>
                    <a:lnTo>
                      <a:pt x="16" y="109"/>
                    </a:lnTo>
                    <a:lnTo>
                      <a:pt x="8" y="120"/>
                    </a:lnTo>
                    <a:lnTo>
                      <a:pt x="1" y="134"/>
                    </a:lnTo>
                    <a:lnTo>
                      <a:pt x="0" y="138"/>
                    </a:lnTo>
                    <a:lnTo>
                      <a:pt x="0" y="141"/>
                    </a:lnTo>
                    <a:lnTo>
                      <a:pt x="1" y="143"/>
                    </a:lnTo>
                    <a:lnTo>
                      <a:pt x="3" y="145"/>
                    </a:lnTo>
                    <a:lnTo>
                      <a:pt x="17" y="130"/>
                    </a:lnTo>
                    <a:lnTo>
                      <a:pt x="29" y="115"/>
                    </a:lnTo>
                    <a:lnTo>
                      <a:pt x="32" y="127"/>
                    </a:lnTo>
                    <a:lnTo>
                      <a:pt x="38" y="144"/>
                    </a:lnTo>
                    <a:lnTo>
                      <a:pt x="42" y="154"/>
                    </a:lnTo>
                    <a:lnTo>
                      <a:pt x="47" y="171"/>
                    </a:lnTo>
                    <a:lnTo>
                      <a:pt x="52" y="186"/>
                    </a:lnTo>
                    <a:lnTo>
                      <a:pt x="59" y="199"/>
                    </a:lnTo>
                    <a:lnTo>
                      <a:pt x="69" y="213"/>
                    </a:lnTo>
                    <a:lnTo>
                      <a:pt x="82" y="233"/>
                    </a:lnTo>
                    <a:lnTo>
                      <a:pt x="94" y="252"/>
                    </a:lnTo>
                    <a:lnTo>
                      <a:pt x="100" y="259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5" name="Freeform 47"/>
              <p:cNvSpPr>
                <a:spLocks/>
              </p:cNvSpPr>
              <p:nvPr/>
            </p:nvSpPr>
            <p:spPr bwMode="auto">
              <a:xfrm>
                <a:off x="2908" y="1700"/>
                <a:ext cx="36" cy="8"/>
              </a:xfrm>
              <a:custGeom>
                <a:avLst/>
                <a:gdLst>
                  <a:gd name="T0" fmla="*/ 0 w 36"/>
                  <a:gd name="T1" fmla="*/ 2 h 10"/>
                  <a:gd name="T2" fmla="*/ 5 w 36"/>
                  <a:gd name="T3" fmla="*/ 2 h 10"/>
                  <a:gd name="T4" fmla="*/ 10 w 36"/>
                  <a:gd name="T5" fmla="*/ 1 h 10"/>
                  <a:gd name="T6" fmla="*/ 14 w 36"/>
                  <a:gd name="T7" fmla="*/ 0 h 10"/>
                  <a:gd name="T8" fmla="*/ 18 w 36"/>
                  <a:gd name="T9" fmla="*/ 0 h 10"/>
                  <a:gd name="T10" fmla="*/ 23 w 36"/>
                  <a:gd name="T11" fmla="*/ 1 h 10"/>
                  <a:gd name="T12" fmla="*/ 27 w 36"/>
                  <a:gd name="T13" fmla="*/ 2 h 10"/>
                  <a:gd name="T14" fmla="*/ 31 w 36"/>
                  <a:gd name="T15" fmla="*/ 2 h 10"/>
                  <a:gd name="T16" fmla="*/ 36 w 36"/>
                  <a:gd name="T17" fmla="*/ 2 h 10"/>
                  <a:gd name="T18" fmla="*/ 27 w 36"/>
                  <a:gd name="T19" fmla="*/ 2 h 10"/>
                  <a:gd name="T20" fmla="*/ 20 w 36"/>
                  <a:gd name="T21" fmla="*/ 2 h 10"/>
                  <a:gd name="T22" fmla="*/ 15 w 36"/>
                  <a:gd name="T23" fmla="*/ 2 h 10"/>
                  <a:gd name="T24" fmla="*/ 11 w 36"/>
                  <a:gd name="T25" fmla="*/ 2 h 10"/>
                  <a:gd name="T26" fmla="*/ 8 w 36"/>
                  <a:gd name="T27" fmla="*/ 2 h 10"/>
                  <a:gd name="T28" fmla="*/ 4 w 36"/>
                  <a:gd name="T29" fmla="*/ 2 h 10"/>
                  <a:gd name="T30" fmla="*/ 2 w 36"/>
                  <a:gd name="T31" fmla="*/ 2 h 10"/>
                  <a:gd name="T32" fmla="*/ 0 w 36"/>
                  <a:gd name="T33" fmla="*/ 2 h 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10"/>
                  <a:gd name="T53" fmla="*/ 36 w 36"/>
                  <a:gd name="T54" fmla="*/ 10 h 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10">
                    <a:moveTo>
                      <a:pt x="0" y="7"/>
                    </a:moveTo>
                    <a:lnTo>
                      <a:pt x="5" y="4"/>
                    </a:lnTo>
                    <a:lnTo>
                      <a:pt x="10" y="1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1" y="6"/>
                    </a:lnTo>
                    <a:lnTo>
                      <a:pt x="36" y="9"/>
                    </a:lnTo>
                    <a:lnTo>
                      <a:pt x="27" y="5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1" y="4"/>
                    </a:lnTo>
                    <a:lnTo>
                      <a:pt x="8" y="6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6" name="Freeform 48"/>
              <p:cNvSpPr>
                <a:spLocks/>
              </p:cNvSpPr>
              <p:nvPr/>
            </p:nvSpPr>
            <p:spPr bwMode="auto">
              <a:xfrm>
                <a:off x="3011" y="1624"/>
                <a:ext cx="44" cy="24"/>
              </a:xfrm>
              <a:custGeom>
                <a:avLst/>
                <a:gdLst>
                  <a:gd name="T0" fmla="*/ 0 w 43"/>
                  <a:gd name="T1" fmla="*/ 0 h 23"/>
                  <a:gd name="T2" fmla="*/ 7 w 43"/>
                  <a:gd name="T3" fmla="*/ 1 h 23"/>
                  <a:gd name="T4" fmla="*/ 20 w 43"/>
                  <a:gd name="T5" fmla="*/ 5 h 23"/>
                  <a:gd name="T6" fmla="*/ 71 w 43"/>
                  <a:gd name="T7" fmla="*/ 65 h 23"/>
                  <a:gd name="T8" fmla="*/ 89 w 43"/>
                  <a:gd name="T9" fmla="*/ 91 h 23"/>
                  <a:gd name="T10" fmla="*/ 75 w 43"/>
                  <a:gd name="T11" fmla="*/ 71 h 23"/>
                  <a:gd name="T12" fmla="*/ 20 w 43"/>
                  <a:gd name="T13" fmla="*/ 9 h 23"/>
                  <a:gd name="T14" fmla="*/ 8 w 43"/>
                  <a:gd name="T15" fmla="*/ 5 h 23"/>
                  <a:gd name="T16" fmla="*/ 2 w 43"/>
                  <a:gd name="T17" fmla="*/ 4 h 23"/>
                  <a:gd name="T18" fmla="*/ 0 w 43"/>
                  <a:gd name="T19" fmla="*/ 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3"/>
                  <a:gd name="T31" fmla="*/ 0 h 23"/>
                  <a:gd name="T32" fmla="*/ 43 w 43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3" h="23">
                    <a:moveTo>
                      <a:pt x="0" y="0"/>
                    </a:moveTo>
                    <a:lnTo>
                      <a:pt x="7" y="1"/>
                    </a:lnTo>
                    <a:lnTo>
                      <a:pt x="20" y="5"/>
                    </a:lnTo>
                    <a:lnTo>
                      <a:pt x="34" y="15"/>
                    </a:lnTo>
                    <a:lnTo>
                      <a:pt x="43" y="23"/>
                    </a:lnTo>
                    <a:lnTo>
                      <a:pt x="36" y="17"/>
                    </a:lnTo>
                    <a:lnTo>
                      <a:pt x="20" y="9"/>
                    </a:lnTo>
                    <a:lnTo>
                      <a:pt x="8" y="5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7" name="Freeform 49"/>
              <p:cNvSpPr>
                <a:spLocks/>
              </p:cNvSpPr>
              <p:nvPr/>
            </p:nvSpPr>
            <p:spPr bwMode="auto">
              <a:xfrm>
                <a:off x="3170" y="1560"/>
                <a:ext cx="43" cy="29"/>
              </a:xfrm>
              <a:custGeom>
                <a:avLst/>
                <a:gdLst>
                  <a:gd name="T0" fmla="*/ 0 w 43"/>
                  <a:gd name="T1" fmla="*/ 0 h 28"/>
                  <a:gd name="T2" fmla="*/ 11 w 43"/>
                  <a:gd name="T3" fmla="*/ 2 h 28"/>
                  <a:gd name="T4" fmla="*/ 21 w 43"/>
                  <a:gd name="T5" fmla="*/ 3 h 28"/>
                  <a:gd name="T6" fmla="*/ 32 w 43"/>
                  <a:gd name="T7" fmla="*/ 4 h 28"/>
                  <a:gd name="T8" fmla="*/ 43 w 43"/>
                  <a:gd name="T9" fmla="*/ 7 h 28"/>
                  <a:gd name="T10" fmla="*/ 34 w 43"/>
                  <a:gd name="T11" fmla="*/ 10 h 28"/>
                  <a:gd name="T12" fmla="*/ 27 w 43"/>
                  <a:gd name="T13" fmla="*/ 52 h 28"/>
                  <a:gd name="T14" fmla="*/ 21 w 43"/>
                  <a:gd name="T15" fmla="*/ 12 h 28"/>
                  <a:gd name="T16" fmla="*/ 15 w 43"/>
                  <a:gd name="T17" fmla="*/ 10 h 28"/>
                  <a:gd name="T18" fmla="*/ 16 w 43"/>
                  <a:gd name="T19" fmla="*/ 58 h 28"/>
                  <a:gd name="T20" fmla="*/ 17 w 43"/>
                  <a:gd name="T21" fmla="*/ 70 h 28"/>
                  <a:gd name="T22" fmla="*/ 14 w 43"/>
                  <a:gd name="T23" fmla="*/ 79 h 28"/>
                  <a:gd name="T24" fmla="*/ 10 w 43"/>
                  <a:gd name="T25" fmla="*/ 88 h 28"/>
                  <a:gd name="T26" fmla="*/ 5 w 43"/>
                  <a:gd name="T27" fmla="*/ 56 h 28"/>
                  <a:gd name="T28" fmla="*/ 0 w 43"/>
                  <a:gd name="T29" fmla="*/ 0 h 2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3"/>
                  <a:gd name="T46" fmla="*/ 0 h 28"/>
                  <a:gd name="T47" fmla="*/ 43 w 43"/>
                  <a:gd name="T48" fmla="*/ 28 h 2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3" h="28">
                    <a:moveTo>
                      <a:pt x="0" y="0"/>
                    </a:moveTo>
                    <a:lnTo>
                      <a:pt x="11" y="2"/>
                    </a:lnTo>
                    <a:lnTo>
                      <a:pt x="21" y="3"/>
                    </a:lnTo>
                    <a:lnTo>
                      <a:pt x="32" y="4"/>
                    </a:lnTo>
                    <a:lnTo>
                      <a:pt x="43" y="7"/>
                    </a:lnTo>
                    <a:lnTo>
                      <a:pt x="34" y="10"/>
                    </a:lnTo>
                    <a:lnTo>
                      <a:pt x="27" y="14"/>
                    </a:lnTo>
                    <a:lnTo>
                      <a:pt x="21" y="12"/>
                    </a:lnTo>
                    <a:lnTo>
                      <a:pt x="15" y="10"/>
                    </a:lnTo>
                    <a:lnTo>
                      <a:pt x="16" y="16"/>
                    </a:lnTo>
                    <a:lnTo>
                      <a:pt x="17" y="22"/>
                    </a:lnTo>
                    <a:lnTo>
                      <a:pt x="14" y="25"/>
                    </a:lnTo>
                    <a:lnTo>
                      <a:pt x="10" y="28"/>
                    </a:lnTo>
                    <a:lnTo>
                      <a:pt x="5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8" name="Freeform 50"/>
              <p:cNvSpPr>
                <a:spLocks/>
              </p:cNvSpPr>
              <p:nvPr/>
            </p:nvSpPr>
            <p:spPr bwMode="auto">
              <a:xfrm>
                <a:off x="3209" y="1574"/>
                <a:ext cx="55" cy="31"/>
              </a:xfrm>
              <a:custGeom>
                <a:avLst/>
                <a:gdLst>
                  <a:gd name="T0" fmla="*/ 0 w 55"/>
                  <a:gd name="T1" fmla="*/ 4 h 31"/>
                  <a:gd name="T2" fmla="*/ 5 w 55"/>
                  <a:gd name="T3" fmla="*/ 2 h 31"/>
                  <a:gd name="T4" fmla="*/ 14 w 55"/>
                  <a:gd name="T5" fmla="*/ 0 h 31"/>
                  <a:gd name="T6" fmla="*/ 21 w 55"/>
                  <a:gd name="T7" fmla="*/ 2 h 31"/>
                  <a:gd name="T8" fmla="*/ 32 w 55"/>
                  <a:gd name="T9" fmla="*/ 7 h 31"/>
                  <a:gd name="T10" fmla="*/ 43 w 55"/>
                  <a:gd name="T11" fmla="*/ 12 h 31"/>
                  <a:gd name="T12" fmla="*/ 48 w 55"/>
                  <a:gd name="T13" fmla="*/ 14 h 31"/>
                  <a:gd name="T14" fmla="*/ 52 w 55"/>
                  <a:gd name="T15" fmla="*/ 19 h 31"/>
                  <a:gd name="T16" fmla="*/ 54 w 55"/>
                  <a:gd name="T17" fmla="*/ 21 h 31"/>
                  <a:gd name="T18" fmla="*/ 55 w 55"/>
                  <a:gd name="T19" fmla="*/ 25 h 31"/>
                  <a:gd name="T20" fmla="*/ 55 w 55"/>
                  <a:gd name="T21" fmla="*/ 31 h 31"/>
                  <a:gd name="T22" fmla="*/ 42 w 55"/>
                  <a:gd name="T23" fmla="*/ 23 h 31"/>
                  <a:gd name="T24" fmla="*/ 27 w 55"/>
                  <a:gd name="T25" fmla="*/ 17 h 31"/>
                  <a:gd name="T26" fmla="*/ 14 w 55"/>
                  <a:gd name="T27" fmla="*/ 10 h 31"/>
                  <a:gd name="T28" fmla="*/ 0 w 55"/>
                  <a:gd name="T29" fmla="*/ 4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31"/>
                  <a:gd name="T47" fmla="*/ 55 w 55"/>
                  <a:gd name="T48" fmla="*/ 31 h 3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31">
                    <a:moveTo>
                      <a:pt x="0" y="4"/>
                    </a:moveTo>
                    <a:lnTo>
                      <a:pt x="5" y="2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32" y="7"/>
                    </a:lnTo>
                    <a:lnTo>
                      <a:pt x="43" y="12"/>
                    </a:lnTo>
                    <a:lnTo>
                      <a:pt x="48" y="14"/>
                    </a:lnTo>
                    <a:lnTo>
                      <a:pt x="52" y="19"/>
                    </a:lnTo>
                    <a:lnTo>
                      <a:pt x="54" y="21"/>
                    </a:lnTo>
                    <a:lnTo>
                      <a:pt x="55" y="25"/>
                    </a:lnTo>
                    <a:lnTo>
                      <a:pt x="55" y="31"/>
                    </a:lnTo>
                    <a:lnTo>
                      <a:pt x="42" y="23"/>
                    </a:lnTo>
                    <a:lnTo>
                      <a:pt x="27" y="17"/>
                    </a:lnTo>
                    <a:lnTo>
                      <a:pt x="14" y="1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79" name="Freeform 51"/>
              <p:cNvSpPr>
                <a:spLocks/>
              </p:cNvSpPr>
              <p:nvPr/>
            </p:nvSpPr>
            <p:spPr bwMode="auto">
              <a:xfrm>
                <a:off x="3123" y="1603"/>
                <a:ext cx="90" cy="230"/>
              </a:xfrm>
              <a:custGeom>
                <a:avLst/>
                <a:gdLst>
                  <a:gd name="T0" fmla="*/ 61 w 90"/>
                  <a:gd name="T1" fmla="*/ 3 h 230"/>
                  <a:gd name="T2" fmla="*/ 59 w 90"/>
                  <a:gd name="T3" fmla="*/ 9 h 230"/>
                  <a:gd name="T4" fmla="*/ 53 w 90"/>
                  <a:gd name="T5" fmla="*/ 24 h 230"/>
                  <a:gd name="T6" fmla="*/ 45 w 90"/>
                  <a:gd name="T7" fmla="*/ 42 h 230"/>
                  <a:gd name="T8" fmla="*/ 38 w 90"/>
                  <a:gd name="T9" fmla="*/ 70 h 230"/>
                  <a:gd name="T10" fmla="*/ 24 w 90"/>
                  <a:gd name="T11" fmla="*/ 104 h 230"/>
                  <a:gd name="T12" fmla="*/ 7 w 90"/>
                  <a:gd name="T13" fmla="*/ 124 h 230"/>
                  <a:gd name="T14" fmla="*/ 9 w 90"/>
                  <a:gd name="T15" fmla="*/ 124 h 230"/>
                  <a:gd name="T16" fmla="*/ 28 w 90"/>
                  <a:gd name="T17" fmla="*/ 108 h 230"/>
                  <a:gd name="T18" fmla="*/ 38 w 90"/>
                  <a:gd name="T19" fmla="*/ 118 h 230"/>
                  <a:gd name="T20" fmla="*/ 39 w 90"/>
                  <a:gd name="T21" fmla="*/ 145 h 230"/>
                  <a:gd name="T22" fmla="*/ 39 w 90"/>
                  <a:gd name="T23" fmla="*/ 185 h 230"/>
                  <a:gd name="T24" fmla="*/ 42 w 90"/>
                  <a:gd name="T25" fmla="*/ 210 h 230"/>
                  <a:gd name="T26" fmla="*/ 47 w 90"/>
                  <a:gd name="T27" fmla="*/ 190 h 230"/>
                  <a:gd name="T28" fmla="*/ 45 w 90"/>
                  <a:gd name="T29" fmla="*/ 150 h 230"/>
                  <a:gd name="T30" fmla="*/ 44 w 90"/>
                  <a:gd name="T31" fmla="*/ 112 h 230"/>
                  <a:gd name="T32" fmla="*/ 45 w 90"/>
                  <a:gd name="T33" fmla="*/ 75 h 230"/>
                  <a:gd name="T34" fmla="*/ 51 w 90"/>
                  <a:gd name="T35" fmla="*/ 44 h 230"/>
                  <a:gd name="T36" fmla="*/ 60 w 90"/>
                  <a:gd name="T37" fmla="*/ 22 h 230"/>
                  <a:gd name="T38" fmla="*/ 62 w 90"/>
                  <a:gd name="T39" fmla="*/ 32 h 230"/>
                  <a:gd name="T40" fmla="*/ 65 w 90"/>
                  <a:gd name="T41" fmla="*/ 96 h 230"/>
                  <a:gd name="T42" fmla="*/ 69 w 90"/>
                  <a:gd name="T43" fmla="*/ 137 h 230"/>
                  <a:gd name="T44" fmla="*/ 64 w 90"/>
                  <a:gd name="T45" fmla="*/ 156 h 230"/>
                  <a:gd name="T46" fmla="*/ 61 w 90"/>
                  <a:gd name="T47" fmla="*/ 181 h 230"/>
                  <a:gd name="T48" fmla="*/ 58 w 90"/>
                  <a:gd name="T49" fmla="*/ 202 h 230"/>
                  <a:gd name="T50" fmla="*/ 58 w 90"/>
                  <a:gd name="T51" fmla="*/ 203 h 230"/>
                  <a:gd name="T52" fmla="*/ 64 w 90"/>
                  <a:gd name="T53" fmla="*/ 208 h 230"/>
                  <a:gd name="T54" fmla="*/ 71 w 90"/>
                  <a:gd name="T55" fmla="*/ 223 h 230"/>
                  <a:gd name="T56" fmla="*/ 72 w 90"/>
                  <a:gd name="T57" fmla="*/ 222 h 230"/>
                  <a:gd name="T58" fmla="*/ 67 w 90"/>
                  <a:gd name="T59" fmla="*/ 204 h 230"/>
                  <a:gd name="T60" fmla="*/ 65 w 90"/>
                  <a:gd name="T61" fmla="*/ 185 h 230"/>
                  <a:gd name="T62" fmla="*/ 67 w 90"/>
                  <a:gd name="T63" fmla="*/ 178 h 230"/>
                  <a:gd name="T64" fmla="*/ 72 w 90"/>
                  <a:gd name="T65" fmla="*/ 184 h 230"/>
                  <a:gd name="T66" fmla="*/ 78 w 90"/>
                  <a:gd name="T67" fmla="*/ 196 h 230"/>
                  <a:gd name="T68" fmla="*/ 79 w 90"/>
                  <a:gd name="T69" fmla="*/ 193 h 230"/>
                  <a:gd name="T70" fmla="*/ 72 w 90"/>
                  <a:gd name="T71" fmla="*/ 178 h 230"/>
                  <a:gd name="T72" fmla="*/ 69 w 90"/>
                  <a:gd name="T73" fmla="*/ 156 h 230"/>
                  <a:gd name="T74" fmla="*/ 76 w 90"/>
                  <a:gd name="T75" fmla="*/ 155 h 230"/>
                  <a:gd name="T76" fmla="*/ 86 w 90"/>
                  <a:gd name="T77" fmla="*/ 177 h 230"/>
                  <a:gd name="T78" fmla="*/ 89 w 90"/>
                  <a:gd name="T79" fmla="*/ 182 h 230"/>
                  <a:gd name="T80" fmla="*/ 81 w 90"/>
                  <a:gd name="T81" fmla="*/ 159 h 230"/>
                  <a:gd name="T82" fmla="*/ 75 w 90"/>
                  <a:gd name="T83" fmla="*/ 131 h 230"/>
                  <a:gd name="T84" fmla="*/ 71 w 90"/>
                  <a:gd name="T85" fmla="*/ 89 h 230"/>
                  <a:gd name="T86" fmla="*/ 70 w 90"/>
                  <a:gd name="T87" fmla="*/ 45 h 230"/>
                  <a:gd name="T88" fmla="*/ 67 w 90"/>
                  <a:gd name="T89" fmla="*/ 15 h 2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90"/>
                  <a:gd name="T136" fmla="*/ 0 h 230"/>
                  <a:gd name="T137" fmla="*/ 90 w 90"/>
                  <a:gd name="T138" fmla="*/ 230 h 23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90" h="230">
                    <a:moveTo>
                      <a:pt x="64" y="0"/>
                    </a:moveTo>
                    <a:lnTo>
                      <a:pt x="61" y="3"/>
                    </a:lnTo>
                    <a:lnTo>
                      <a:pt x="59" y="6"/>
                    </a:lnTo>
                    <a:lnTo>
                      <a:pt x="59" y="9"/>
                    </a:lnTo>
                    <a:lnTo>
                      <a:pt x="58" y="14"/>
                    </a:lnTo>
                    <a:lnTo>
                      <a:pt x="53" y="24"/>
                    </a:lnTo>
                    <a:lnTo>
                      <a:pt x="48" y="33"/>
                    </a:lnTo>
                    <a:lnTo>
                      <a:pt x="45" y="42"/>
                    </a:lnTo>
                    <a:lnTo>
                      <a:pt x="42" y="50"/>
                    </a:lnTo>
                    <a:lnTo>
                      <a:pt x="38" y="70"/>
                    </a:lnTo>
                    <a:lnTo>
                      <a:pt x="35" y="99"/>
                    </a:lnTo>
                    <a:lnTo>
                      <a:pt x="24" y="104"/>
                    </a:lnTo>
                    <a:lnTo>
                      <a:pt x="13" y="111"/>
                    </a:lnTo>
                    <a:lnTo>
                      <a:pt x="7" y="124"/>
                    </a:lnTo>
                    <a:lnTo>
                      <a:pt x="0" y="133"/>
                    </a:lnTo>
                    <a:lnTo>
                      <a:pt x="9" y="124"/>
                    </a:lnTo>
                    <a:lnTo>
                      <a:pt x="18" y="111"/>
                    </a:lnTo>
                    <a:lnTo>
                      <a:pt x="28" y="108"/>
                    </a:lnTo>
                    <a:lnTo>
                      <a:pt x="36" y="105"/>
                    </a:lnTo>
                    <a:lnTo>
                      <a:pt x="38" y="118"/>
                    </a:lnTo>
                    <a:lnTo>
                      <a:pt x="39" y="132"/>
                    </a:lnTo>
                    <a:lnTo>
                      <a:pt x="39" y="145"/>
                    </a:lnTo>
                    <a:lnTo>
                      <a:pt x="39" y="159"/>
                    </a:lnTo>
                    <a:lnTo>
                      <a:pt x="39" y="185"/>
                    </a:lnTo>
                    <a:lnTo>
                      <a:pt x="39" y="207"/>
                    </a:lnTo>
                    <a:lnTo>
                      <a:pt x="42" y="210"/>
                    </a:lnTo>
                    <a:lnTo>
                      <a:pt x="46" y="213"/>
                    </a:lnTo>
                    <a:lnTo>
                      <a:pt x="47" y="190"/>
                    </a:lnTo>
                    <a:lnTo>
                      <a:pt x="46" y="170"/>
                    </a:lnTo>
                    <a:lnTo>
                      <a:pt x="45" y="150"/>
                    </a:lnTo>
                    <a:lnTo>
                      <a:pt x="44" y="131"/>
                    </a:lnTo>
                    <a:lnTo>
                      <a:pt x="44" y="112"/>
                    </a:lnTo>
                    <a:lnTo>
                      <a:pt x="44" y="94"/>
                    </a:lnTo>
                    <a:lnTo>
                      <a:pt x="45" y="75"/>
                    </a:lnTo>
                    <a:lnTo>
                      <a:pt x="47" y="56"/>
                    </a:lnTo>
                    <a:lnTo>
                      <a:pt x="51" y="44"/>
                    </a:lnTo>
                    <a:lnTo>
                      <a:pt x="55" y="31"/>
                    </a:lnTo>
                    <a:lnTo>
                      <a:pt x="60" y="22"/>
                    </a:lnTo>
                    <a:lnTo>
                      <a:pt x="62" y="19"/>
                    </a:lnTo>
                    <a:lnTo>
                      <a:pt x="62" y="32"/>
                    </a:lnTo>
                    <a:lnTo>
                      <a:pt x="63" y="62"/>
                    </a:lnTo>
                    <a:lnTo>
                      <a:pt x="65" y="96"/>
                    </a:lnTo>
                    <a:lnTo>
                      <a:pt x="67" y="117"/>
                    </a:lnTo>
                    <a:lnTo>
                      <a:pt x="69" y="137"/>
                    </a:lnTo>
                    <a:lnTo>
                      <a:pt x="68" y="144"/>
                    </a:lnTo>
                    <a:lnTo>
                      <a:pt x="64" y="156"/>
                    </a:lnTo>
                    <a:lnTo>
                      <a:pt x="62" y="169"/>
                    </a:lnTo>
                    <a:lnTo>
                      <a:pt x="61" y="181"/>
                    </a:lnTo>
                    <a:lnTo>
                      <a:pt x="62" y="194"/>
                    </a:lnTo>
                    <a:lnTo>
                      <a:pt x="58" y="202"/>
                    </a:lnTo>
                    <a:lnTo>
                      <a:pt x="54" y="209"/>
                    </a:lnTo>
                    <a:lnTo>
                      <a:pt x="58" y="203"/>
                    </a:lnTo>
                    <a:lnTo>
                      <a:pt x="63" y="197"/>
                    </a:lnTo>
                    <a:lnTo>
                      <a:pt x="64" y="208"/>
                    </a:lnTo>
                    <a:lnTo>
                      <a:pt x="66" y="216"/>
                    </a:lnTo>
                    <a:lnTo>
                      <a:pt x="71" y="223"/>
                    </a:lnTo>
                    <a:lnTo>
                      <a:pt x="78" y="230"/>
                    </a:lnTo>
                    <a:lnTo>
                      <a:pt x="72" y="222"/>
                    </a:lnTo>
                    <a:lnTo>
                      <a:pt x="67" y="213"/>
                    </a:lnTo>
                    <a:lnTo>
                      <a:pt x="67" y="204"/>
                    </a:lnTo>
                    <a:lnTo>
                      <a:pt x="66" y="194"/>
                    </a:lnTo>
                    <a:lnTo>
                      <a:pt x="65" y="185"/>
                    </a:lnTo>
                    <a:lnTo>
                      <a:pt x="64" y="176"/>
                    </a:lnTo>
                    <a:lnTo>
                      <a:pt x="67" y="178"/>
                    </a:lnTo>
                    <a:lnTo>
                      <a:pt x="69" y="181"/>
                    </a:lnTo>
                    <a:lnTo>
                      <a:pt x="72" y="184"/>
                    </a:lnTo>
                    <a:lnTo>
                      <a:pt x="74" y="188"/>
                    </a:lnTo>
                    <a:lnTo>
                      <a:pt x="78" y="196"/>
                    </a:lnTo>
                    <a:lnTo>
                      <a:pt x="81" y="204"/>
                    </a:lnTo>
                    <a:lnTo>
                      <a:pt x="79" y="193"/>
                    </a:lnTo>
                    <a:lnTo>
                      <a:pt x="76" y="185"/>
                    </a:lnTo>
                    <a:lnTo>
                      <a:pt x="72" y="178"/>
                    </a:lnTo>
                    <a:lnTo>
                      <a:pt x="66" y="170"/>
                    </a:lnTo>
                    <a:lnTo>
                      <a:pt x="69" y="156"/>
                    </a:lnTo>
                    <a:lnTo>
                      <a:pt x="73" y="144"/>
                    </a:lnTo>
                    <a:lnTo>
                      <a:pt x="76" y="155"/>
                    </a:lnTo>
                    <a:lnTo>
                      <a:pt x="80" y="167"/>
                    </a:lnTo>
                    <a:lnTo>
                      <a:pt x="86" y="177"/>
                    </a:lnTo>
                    <a:lnTo>
                      <a:pt x="90" y="188"/>
                    </a:lnTo>
                    <a:lnTo>
                      <a:pt x="89" y="182"/>
                    </a:lnTo>
                    <a:lnTo>
                      <a:pt x="87" y="172"/>
                    </a:lnTo>
                    <a:lnTo>
                      <a:pt x="81" y="159"/>
                    </a:lnTo>
                    <a:lnTo>
                      <a:pt x="78" y="148"/>
                    </a:lnTo>
                    <a:lnTo>
                      <a:pt x="75" y="131"/>
                    </a:lnTo>
                    <a:lnTo>
                      <a:pt x="73" y="117"/>
                    </a:lnTo>
                    <a:lnTo>
                      <a:pt x="71" y="89"/>
                    </a:lnTo>
                    <a:lnTo>
                      <a:pt x="70" y="59"/>
                    </a:lnTo>
                    <a:lnTo>
                      <a:pt x="70" y="45"/>
                    </a:lnTo>
                    <a:lnTo>
                      <a:pt x="68" y="30"/>
                    </a:lnTo>
                    <a:lnTo>
                      <a:pt x="67" y="15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0" name="Freeform 52"/>
              <p:cNvSpPr>
                <a:spLocks/>
              </p:cNvSpPr>
              <p:nvPr/>
            </p:nvSpPr>
            <p:spPr bwMode="auto">
              <a:xfrm>
                <a:off x="3128" y="1818"/>
                <a:ext cx="37" cy="56"/>
              </a:xfrm>
              <a:custGeom>
                <a:avLst/>
                <a:gdLst>
                  <a:gd name="T0" fmla="*/ 34 w 37"/>
                  <a:gd name="T1" fmla="*/ 0 h 57"/>
                  <a:gd name="T2" fmla="*/ 30 w 37"/>
                  <a:gd name="T3" fmla="*/ 7 h 57"/>
                  <a:gd name="T4" fmla="*/ 23 w 37"/>
                  <a:gd name="T5" fmla="*/ 16 h 57"/>
                  <a:gd name="T6" fmla="*/ 19 w 37"/>
                  <a:gd name="T7" fmla="*/ 19 h 57"/>
                  <a:gd name="T8" fmla="*/ 16 w 37"/>
                  <a:gd name="T9" fmla="*/ 22 h 57"/>
                  <a:gd name="T10" fmla="*/ 12 w 37"/>
                  <a:gd name="T11" fmla="*/ 27 h 57"/>
                  <a:gd name="T12" fmla="*/ 9 w 37"/>
                  <a:gd name="T13" fmla="*/ 28 h 57"/>
                  <a:gd name="T14" fmla="*/ 3 w 37"/>
                  <a:gd name="T15" fmla="*/ 28 h 57"/>
                  <a:gd name="T16" fmla="*/ 0 w 37"/>
                  <a:gd name="T17" fmla="*/ 28 h 57"/>
                  <a:gd name="T18" fmla="*/ 6 w 37"/>
                  <a:gd name="T19" fmla="*/ 28 h 57"/>
                  <a:gd name="T20" fmla="*/ 16 w 37"/>
                  <a:gd name="T21" fmla="*/ 28 h 57"/>
                  <a:gd name="T22" fmla="*/ 25 w 37"/>
                  <a:gd name="T23" fmla="*/ 20 h 57"/>
                  <a:gd name="T24" fmla="*/ 32 w 37"/>
                  <a:gd name="T25" fmla="*/ 12 h 57"/>
                  <a:gd name="T26" fmla="*/ 35 w 37"/>
                  <a:gd name="T27" fmla="*/ 5 h 57"/>
                  <a:gd name="T28" fmla="*/ 37 w 37"/>
                  <a:gd name="T29" fmla="*/ 1 h 57"/>
                  <a:gd name="T30" fmla="*/ 34 w 37"/>
                  <a:gd name="T31" fmla="*/ 0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7"/>
                  <a:gd name="T49" fmla="*/ 0 h 57"/>
                  <a:gd name="T50" fmla="*/ 37 w 37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7" h="57">
                    <a:moveTo>
                      <a:pt x="34" y="0"/>
                    </a:moveTo>
                    <a:lnTo>
                      <a:pt x="30" y="7"/>
                    </a:lnTo>
                    <a:lnTo>
                      <a:pt x="23" y="16"/>
                    </a:lnTo>
                    <a:lnTo>
                      <a:pt x="19" y="19"/>
                    </a:lnTo>
                    <a:lnTo>
                      <a:pt x="16" y="22"/>
                    </a:lnTo>
                    <a:lnTo>
                      <a:pt x="12" y="27"/>
                    </a:lnTo>
                    <a:lnTo>
                      <a:pt x="9" y="32"/>
                    </a:lnTo>
                    <a:lnTo>
                      <a:pt x="3" y="48"/>
                    </a:lnTo>
                    <a:lnTo>
                      <a:pt x="0" y="57"/>
                    </a:lnTo>
                    <a:lnTo>
                      <a:pt x="6" y="45"/>
                    </a:lnTo>
                    <a:lnTo>
                      <a:pt x="16" y="29"/>
                    </a:lnTo>
                    <a:lnTo>
                      <a:pt x="25" y="20"/>
                    </a:lnTo>
                    <a:lnTo>
                      <a:pt x="32" y="12"/>
                    </a:lnTo>
                    <a:lnTo>
                      <a:pt x="35" y="5"/>
                    </a:lnTo>
                    <a:lnTo>
                      <a:pt x="37" y="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45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1" name="Freeform 53"/>
              <p:cNvSpPr>
                <a:spLocks/>
              </p:cNvSpPr>
              <p:nvPr/>
            </p:nvSpPr>
            <p:spPr bwMode="auto">
              <a:xfrm>
                <a:off x="3132" y="1447"/>
                <a:ext cx="125" cy="133"/>
              </a:xfrm>
              <a:custGeom>
                <a:avLst/>
                <a:gdLst>
                  <a:gd name="T0" fmla="*/ 25 w 125"/>
                  <a:gd name="T1" fmla="*/ 5 h 133"/>
                  <a:gd name="T2" fmla="*/ 10 w 125"/>
                  <a:gd name="T3" fmla="*/ 31 h 133"/>
                  <a:gd name="T4" fmla="*/ 1 w 125"/>
                  <a:gd name="T5" fmla="*/ 54 h 133"/>
                  <a:gd name="T6" fmla="*/ 1 w 125"/>
                  <a:gd name="T7" fmla="*/ 70 h 133"/>
                  <a:gd name="T8" fmla="*/ 6 w 125"/>
                  <a:gd name="T9" fmla="*/ 90 h 133"/>
                  <a:gd name="T10" fmla="*/ 10 w 125"/>
                  <a:gd name="T11" fmla="*/ 98 h 133"/>
                  <a:gd name="T12" fmla="*/ 18 w 125"/>
                  <a:gd name="T13" fmla="*/ 107 h 133"/>
                  <a:gd name="T14" fmla="*/ 26 w 125"/>
                  <a:gd name="T15" fmla="*/ 113 h 133"/>
                  <a:gd name="T16" fmla="*/ 46 w 125"/>
                  <a:gd name="T17" fmla="*/ 116 h 133"/>
                  <a:gd name="T18" fmla="*/ 69 w 125"/>
                  <a:gd name="T19" fmla="*/ 119 h 133"/>
                  <a:gd name="T20" fmla="*/ 93 w 125"/>
                  <a:gd name="T21" fmla="*/ 120 h 133"/>
                  <a:gd name="T22" fmla="*/ 116 w 125"/>
                  <a:gd name="T23" fmla="*/ 128 h 133"/>
                  <a:gd name="T24" fmla="*/ 120 w 125"/>
                  <a:gd name="T25" fmla="*/ 129 h 133"/>
                  <a:gd name="T26" fmla="*/ 99 w 125"/>
                  <a:gd name="T27" fmla="*/ 119 h 133"/>
                  <a:gd name="T28" fmla="*/ 86 w 125"/>
                  <a:gd name="T29" fmla="*/ 104 h 133"/>
                  <a:gd name="T30" fmla="*/ 83 w 125"/>
                  <a:gd name="T31" fmla="*/ 100 h 133"/>
                  <a:gd name="T32" fmla="*/ 84 w 125"/>
                  <a:gd name="T33" fmla="*/ 109 h 133"/>
                  <a:gd name="T34" fmla="*/ 83 w 125"/>
                  <a:gd name="T35" fmla="*/ 113 h 133"/>
                  <a:gd name="T36" fmla="*/ 78 w 125"/>
                  <a:gd name="T37" fmla="*/ 116 h 133"/>
                  <a:gd name="T38" fmla="*/ 72 w 125"/>
                  <a:gd name="T39" fmla="*/ 115 h 133"/>
                  <a:gd name="T40" fmla="*/ 67 w 125"/>
                  <a:gd name="T41" fmla="*/ 100 h 133"/>
                  <a:gd name="T42" fmla="*/ 65 w 125"/>
                  <a:gd name="T43" fmla="*/ 98 h 133"/>
                  <a:gd name="T44" fmla="*/ 64 w 125"/>
                  <a:gd name="T45" fmla="*/ 110 h 133"/>
                  <a:gd name="T46" fmla="*/ 62 w 125"/>
                  <a:gd name="T47" fmla="*/ 113 h 133"/>
                  <a:gd name="T48" fmla="*/ 60 w 125"/>
                  <a:gd name="T49" fmla="*/ 112 h 133"/>
                  <a:gd name="T50" fmla="*/ 55 w 125"/>
                  <a:gd name="T51" fmla="*/ 101 h 133"/>
                  <a:gd name="T52" fmla="*/ 53 w 125"/>
                  <a:gd name="T53" fmla="*/ 98 h 133"/>
                  <a:gd name="T54" fmla="*/ 52 w 125"/>
                  <a:gd name="T55" fmla="*/ 108 h 133"/>
                  <a:gd name="T56" fmla="*/ 48 w 125"/>
                  <a:gd name="T57" fmla="*/ 109 h 133"/>
                  <a:gd name="T58" fmla="*/ 44 w 125"/>
                  <a:gd name="T59" fmla="*/ 108 h 133"/>
                  <a:gd name="T60" fmla="*/ 40 w 125"/>
                  <a:gd name="T61" fmla="*/ 110 h 133"/>
                  <a:gd name="T62" fmla="*/ 28 w 125"/>
                  <a:gd name="T63" fmla="*/ 108 h 133"/>
                  <a:gd name="T64" fmla="*/ 17 w 125"/>
                  <a:gd name="T65" fmla="*/ 102 h 133"/>
                  <a:gd name="T66" fmla="*/ 12 w 125"/>
                  <a:gd name="T67" fmla="*/ 96 h 133"/>
                  <a:gd name="T68" fmla="*/ 7 w 125"/>
                  <a:gd name="T69" fmla="*/ 86 h 133"/>
                  <a:gd name="T70" fmla="*/ 5 w 125"/>
                  <a:gd name="T71" fmla="*/ 73 h 133"/>
                  <a:gd name="T72" fmla="*/ 7 w 125"/>
                  <a:gd name="T73" fmla="*/ 67 h 133"/>
                  <a:gd name="T74" fmla="*/ 8 w 125"/>
                  <a:gd name="T75" fmla="*/ 63 h 133"/>
                  <a:gd name="T76" fmla="*/ 6 w 125"/>
                  <a:gd name="T77" fmla="*/ 57 h 133"/>
                  <a:gd name="T78" fmla="*/ 9 w 125"/>
                  <a:gd name="T79" fmla="*/ 46 h 133"/>
                  <a:gd name="T80" fmla="*/ 12 w 125"/>
                  <a:gd name="T81" fmla="*/ 42 h 133"/>
                  <a:gd name="T82" fmla="*/ 16 w 125"/>
                  <a:gd name="T83" fmla="*/ 30 h 133"/>
                  <a:gd name="T84" fmla="*/ 24 w 125"/>
                  <a:gd name="T85" fmla="*/ 10 h 13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25"/>
                  <a:gd name="T130" fmla="*/ 0 h 133"/>
                  <a:gd name="T131" fmla="*/ 125 w 125"/>
                  <a:gd name="T132" fmla="*/ 133 h 133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25" h="133">
                    <a:moveTo>
                      <a:pt x="28" y="0"/>
                    </a:moveTo>
                    <a:lnTo>
                      <a:pt x="25" y="5"/>
                    </a:lnTo>
                    <a:lnTo>
                      <a:pt x="18" y="16"/>
                    </a:lnTo>
                    <a:lnTo>
                      <a:pt x="10" y="31"/>
                    </a:lnTo>
                    <a:lnTo>
                      <a:pt x="3" y="46"/>
                    </a:lnTo>
                    <a:lnTo>
                      <a:pt x="1" y="54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2" y="78"/>
                    </a:lnTo>
                    <a:lnTo>
                      <a:pt x="6" y="90"/>
                    </a:lnTo>
                    <a:lnTo>
                      <a:pt x="8" y="95"/>
                    </a:lnTo>
                    <a:lnTo>
                      <a:pt x="10" y="98"/>
                    </a:lnTo>
                    <a:lnTo>
                      <a:pt x="15" y="104"/>
                    </a:lnTo>
                    <a:lnTo>
                      <a:pt x="18" y="107"/>
                    </a:lnTo>
                    <a:lnTo>
                      <a:pt x="22" y="110"/>
                    </a:lnTo>
                    <a:lnTo>
                      <a:pt x="26" y="113"/>
                    </a:lnTo>
                    <a:lnTo>
                      <a:pt x="30" y="115"/>
                    </a:lnTo>
                    <a:lnTo>
                      <a:pt x="46" y="116"/>
                    </a:lnTo>
                    <a:lnTo>
                      <a:pt x="58" y="116"/>
                    </a:lnTo>
                    <a:lnTo>
                      <a:pt x="69" y="119"/>
                    </a:lnTo>
                    <a:lnTo>
                      <a:pt x="81" y="120"/>
                    </a:lnTo>
                    <a:lnTo>
                      <a:pt x="93" y="120"/>
                    </a:lnTo>
                    <a:lnTo>
                      <a:pt x="103" y="123"/>
                    </a:lnTo>
                    <a:lnTo>
                      <a:pt x="116" y="128"/>
                    </a:lnTo>
                    <a:lnTo>
                      <a:pt x="125" y="133"/>
                    </a:lnTo>
                    <a:lnTo>
                      <a:pt x="120" y="129"/>
                    </a:lnTo>
                    <a:lnTo>
                      <a:pt x="110" y="123"/>
                    </a:lnTo>
                    <a:lnTo>
                      <a:pt x="99" y="119"/>
                    </a:lnTo>
                    <a:lnTo>
                      <a:pt x="91" y="115"/>
                    </a:lnTo>
                    <a:lnTo>
                      <a:pt x="86" y="104"/>
                    </a:lnTo>
                    <a:lnTo>
                      <a:pt x="83" y="98"/>
                    </a:lnTo>
                    <a:lnTo>
                      <a:pt x="83" y="100"/>
                    </a:lnTo>
                    <a:lnTo>
                      <a:pt x="84" y="106"/>
                    </a:lnTo>
                    <a:lnTo>
                      <a:pt x="84" y="109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1" y="116"/>
                    </a:lnTo>
                    <a:lnTo>
                      <a:pt x="78" y="116"/>
                    </a:lnTo>
                    <a:lnTo>
                      <a:pt x="75" y="116"/>
                    </a:lnTo>
                    <a:lnTo>
                      <a:pt x="72" y="115"/>
                    </a:lnTo>
                    <a:lnTo>
                      <a:pt x="71" y="111"/>
                    </a:lnTo>
                    <a:lnTo>
                      <a:pt x="67" y="100"/>
                    </a:lnTo>
                    <a:lnTo>
                      <a:pt x="64" y="92"/>
                    </a:lnTo>
                    <a:lnTo>
                      <a:pt x="65" y="98"/>
                    </a:lnTo>
                    <a:lnTo>
                      <a:pt x="65" y="106"/>
                    </a:lnTo>
                    <a:lnTo>
                      <a:pt x="64" y="110"/>
                    </a:lnTo>
                    <a:lnTo>
                      <a:pt x="63" y="113"/>
                    </a:lnTo>
                    <a:lnTo>
                      <a:pt x="62" y="113"/>
                    </a:lnTo>
                    <a:lnTo>
                      <a:pt x="61" y="113"/>
                    </a:lnTo>
                    <a:lnTo>
                      <a:pt x="60" y="112"/>
                    </a:lnTo>
                    <a:lnTo>
                      <a:pt x="58" y="110"/>
                    </a:lnTo>
                    <a:lnTo>
                      <a:pt x="55" y="101"/>
                    </a:lnTo>
                    <a:lnTo>
                      <a:pt x="52" y="92"/>
                    </a:lnTo>
                    <a:lnTo>
                      <a:pt x="53" y="98"/>
                    </a:lnTo>
                    <a:lnTo>
                      <a:pt x="53" y="105"/>
                    </a:lnTo>
                    <a:lnTo>
                      <a:pt x="52" y="108"/>
                    </a:lnTo>
                    <a:lnTo>
                      <a:pt x="51" y="109"/>
                    </a:lnTo>
                    <a:lnTo>
                      <a:pt x="48" y="109"/>
                    </a:lnTo>
                    <a:lnTo>
                      <a:pt x="45" y="107"/>
                    </a:lnTo>
                    <a:lnTo>
                      <a:pt x="44" y="108"/>
                    </a:lnTo>
                    <a:lnTo>
                      <a:pt x="43" y="109"/>
                    </a:lnTo>
                    <a:lnTo>
                      <a:pt x="40" y="110"/>
                    </a:lnTo>
                    <a:lnTo>
                      <a:pt x="35" y="109"/>
                    </a:lnTo>
                    <a:lnTo>
                      <a:pt x="28" y="108"/>
                    </a:lnTo>
                    <a:lnTo>
                      <a:pt x="21" y="105"/>
                    </a:lnTo>
                    <a:lnTo>
                      <a:pt x="17" y="102"/>
                    </a:lnTo>
                    <a:lnTo>
                      <a:pt x="14" y="100"/>
                    </a:lnTo>
                    <a:lnTo>
                      <a:pt x="12" y="96"/>
                    </a:lnTo>
                    <a:lnTo>
                      <a:pt x="9" y="92"/>
                    </a:lnTo>
                    <a:lnTo>
                      <a:pt x="7" y="86"/>
                    </a:lnTo>
                    <a:lnTo>
                      <a:pt x="5" y="78"/>
                    </a:lnTo>
                    <a:lnTo>
                      <a:pt x="5" y="73"/>
                    </a:lnTo>
                    <a:lnTo>
                      <a:pt x="5" y="70"/>
                    </a:lnTo>
                    <a:lnTo>
                      <a:pt x="7" y="67"/>
                    </a:lnTo>
                    <a:lnTo>
                      <a:pt x="11" y="65"/>
                    </a:lnTo>
                    <a:lnTo>
                      <a:pt x="8" y="63"/>
                    </a:lnTo>
                    <a:lnTo>
                      <a:pt x="5" y="62"/>
                    </a:lnTo>
                    <a:lnTo>
                      <a:pt x="6" y="57"/>
                    </a:lnTo>
                    <a:lnTo>
                      <a:pt x="7" y="49"/>
                    </a:lnTo>
                    <a:lnTo>
                      <a:pt x="9" y="46"/>
                    </a:lnTo>
                    <a:lnTo>
                      <a:pt x="10" y="44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6" y="30"/>
                    </a:lnTo>
                    <a:lnTo>
                      <a:pt x="20" y="20"/>
                    </a:lnTo>
                    <a:lnTo>
                      <a:pt x="24" y="1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2" name="Freeform 54"/>
              <p:cNvSpPr>
                <a:spLocks/>
              </p:cNvSpPr>
              <p:nvPr/>
            </p:nvSpPr>
            <p:spPr bwMode="auto">
              <a:xfrm>
                <a:off x="2949" y="1531"/>
                <a:ext cx="38" cy="81"/>
              </a:xfrm>
              <a:custGeom>
                <a:avLst/>
                <a:gdLst>
                  <a:gd name="T0" fmla="*/ 33 w 38"/>
                  <a:gd name="T1" fmla="*/ 0 h 81"/>
                  <a:gd name="T2" fmla="*/ 24 w 38"/>
                  <a:gd name="T3" fmla="*/ 9 h 81"/>
                  <a:gd name="T4" fmla="*/ 16 w 38"/>
                  <a:gd name="T5" fmla="*/ 18 h 81"/>
                  <a:gd name="T6" fmla="*/ 8 w 38"/>
                  <a:gd name="T7" fmla="*/ 27 h 81"/>
                  <a:gd name="T8" fmla="*/ 0 w 38"/>
                  <a:gd name="T9" fmla="*/ 38 h 81"/>
                  <a:gd name="T10" fmla="*/ 4 w 38"/>
                  <a:gd name="T11" fmla="*/ 44 h 81"/>
                  <a:gd name="T12" fmla="*/ 7 w 38"/>
                  <a:gd name="T13" fmla="*/ 50 h 81"/>
                  <a:gd name="T14" fmla="*/ 12 w 38"/>
                  <a:gd name="T15" fmla="*/ 55 h 81"/>
                  <a:gd name="T16" fmla="*/ 18 w 38"/>
                  <a:gd name="T17" fmla="*/ 61 h 81"/>
                  <a:gd name="T18" fmla="*/ 28 w 38"/>
                  <a:gd name="T19" fmla="*/ 71 h 81"/>
                  <a:gd name="T20" fmla="*/ 38 w 38"/>
                  <a:gd name="T21" fmla="*/ 81 h 81"/>
                  <a:gd name="T22" fmla="*/ 29 w 38"/>
                  <a:gd name="T23" fmla="*/ 72 h 81"/>
                  <a:gd name="T24" fmla="*/ 21 w 38"/>
                  <a:gd name="T25" fmla="*/ 60 h 81"/>
                  <a:gd name="T26" fmla="*/ 13 w 38"/>
                  <a:gd name="T27" fmla="*/ 50 h 81"/>
                  <a:gd name="T28" fmla="*/ 6 w 38"/>
                  <a:gd name="T29" fmla="*/ 39 h 81"/>
                  <a:gd name="T30" fmla="*/ 14 w 38"/>
                  <a:gd name="T31" fmla="*/ 29 h 81"/>
                  <a:gd name="T32" fmla="*/ 21 w 38"/>
                  <a:gd name="T33" fmla="*/ 20 h 81"/>
                  <a:gd name="T34" fmla="*/ 27 w 38"/>
                  <a:gd name="T35" fmla="*/ 10 h 81"/>
                  <a:gd name="T36" fmla="*/ 33 w 38"/>
                  <a:gd name="T37" fmla="*/ 0 h 8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81"/>
                  <a:gd name="T59" fmla="*/ 38 w 38"/>
                  <a:gd name="T60" fmla="*/ 81 h 8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81">
                    <a:moveTo>
                      <a:pt x="33" y="0"/>
                    </a:moveTo>
                    <a:lnTo>
                      <a:pt x="24" y="9"/>
                    </a:lnTo>
                    <a:lnTo>
                      <a:pt x="16" y="18"/>
                    </a:lnTo>
                    <a:lnTo>
                      <a:pt x="8" y="27"/>
                    </a:lnTo>
                    <a:lnTo>
                      <a:pt x="0" y="38"/>
                    </a:lnTo>
                    <a:lnTo>
                      <a:pt x="4" y="44"/>
                    </a:lnTo>
                    <a:lnTo>
                      <a:pt x="7" y="50"/>
                    </a:lnTo>
                    <a:lnTo>
                      <a:pt x="12" y="55"/>
                    </a:lnTo>
                    <a:lnTo>
                      <a:pt x="18" y="61"/>
                    </a:lnTo>
                    <a:lnTo>
                      <a:pt x="28" y="71"/>
                    </a:lnTo>
                    <a:lnTo>
                      <a:pt x="38" y="81"/>
                    </a:lnTo>
                    <a:lnTo>
                      <a:pt x="29" y="72"/>
                    </a:lnTo>
                    <a:lnTo>
                      <a:pt x="21" y="60"/>
                    </a:lnTo>
                    <a:lnTo>
                      <a:pt x="13" y="50"/>
                    </a:lnTo>
                    <a:lnTo>
                      <a:pt x="6" y="39"/>
                    </a:lnTo>
                    <a:lnTo>
                      <a:pt x="14" y="29"/>
                    </a:lnTo>
                    <a:lnTo>
                      <a:pt x="21" y="20"/>
                    </a:lnTo>
                    <a:lnTo>
                      <a:pt x="27" y="1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3" name="Freeform 55"/>
              <p:cNvSpPr>
                <a:spLocks/>
              </p:cNvSpPr>
              <p:nvPr/>
            </p:nvSpPr>
            <p:spPr bwMode="auto">
              <a:xfrm>
                <a:off x="2868" y="1582"/>
                <a:ext cx="70" cy="77"/>
              </a:xfrm>
              <a:custGeom>
                <a:avLst/>
                <a:gdLst>
                  <a:gd name="T0" fmla="*/ 69 w 70"/>
                  <a:gd name="T1" fmla="*/ 0 h 77"/>
                  <a:gd name="T2" fmla="*/ 55 w 70"/>
                  <a:gd name="T3" fmla="*/ 9 h 77"/>
                  <a:gd name="T4" fmla="*/ 41 w 70"/>
                  <a:gd name="T5" fmla="*/ 20 h 77"/>
                  <a:gd name="T6" fmla="*/ 27 w 70"/>
                  <a:gd name="T7" fmla="*/ 31 h 77"/>
                  <a:gd name="T8" fmla="*/ 13 w 70"/>
                  <a:gd name="T9" fmla="*/ 41 h 77"/>
                  <a:gd name="T10" fmla="*/ 7 w 70"/>
                  <a:gd name="T11" fmla="*/ 46 h 77"/>
                  <a:gd name="T12" fmla="*/ 3 w 70"/>
                  <a:gd name="T13" fmla="*/ 50 h 77"/>
                  <a:gd name="T14" fmla="*/ 1 w 70"/>
                  <a:gd name="T15" fmla="*/ 55 h 77"/>
                  <a:gd name="T16" fmla="*/ 0 w 70"/>
                  <a:gd name="T17" fmla="*/ 59 h 77"/>
                  <a:gd name="T18" fmla="*/ 1 w 70"/>
                  <a:gd name="T19" fmla="*/ 65 h 77"/>
                  <a:gd name="T20" fmla="*/ 3 w 70"/>
                  <a:gd name="T21" fmla="*/ 69 h 77"/>
                  <a:gd name="T22" fmla="*/ 5 w 70"/>
                  <a:gd name="T23" fmla="*/ 73 h 77"/>
                  <a:gd name="T24" fmla="*/ 7 w 70"/>
                  <a:gd name="T25" fmla="*/ 77 h 77"/>
                  <a:gd name="T26" fmla="*/ 6 w 70"/>
                  <a:gd name="T27" fmla="*/ 74 h 77"/>
                  <a:gd name="T28" fmla="*/ 4 w 70"/>
                  <a:gd name="T29" fmla="*/ 68 h 77"/>
                  <a:gd name="T30" fmla="*/ 3 w 70"/>
                  <a:gd name="T31" fmla="*/ 64 h 77"/>
                  <a:gd name="T32" fmla="*/ 3 w 70"/>
                  <a:gd name="T33" fmla="*/ 59 h 77"/>
                  <a:gd name="T34" fmla="*/ 4 w 70"/>
                  <a:gd name="T35" fmla="*/ 56 h 77"/>
                  <a:gd name="T36" fmla="*/ 6 w 70"/>
                  <a:gd name="T37" fmla="*/ 53 h 77"/>
                  <a:gd name="T38" fmla="*/ 10 w 70"/>
                  <a:gd name="T39" fmla="*/ 48 h 77"/>
                  <a:gd name="T40" fmla="*/ 17 w 70"/>
                  <a:gd name="T41" fmla="*/ 41 h 77"/>
                  <a:gd name="T42" fmla="*/ 27 w 70"/>
                  <a:gd name="T43" fmla="*/ 34 h 77"/>
                  <a:gd name="T44" fmla="*/ 36 w 70"/>
                  <a:gd name="T45" fmla="*/ 27 h 77"/>
                  <a:gd name="T46" fmla="*/ 55 w 70"/>
                  <a:gd name="T47" fmla="*/ 12 h 77"/>
                  <a:gd name="T48" fmla="*/ 70 w 70"/>
                  <a:gd name="T49" fmla="*/ 1 h 77"/>
                  <a:gd name="T50" fmla="*/ 70 w 70"/>
                  <a:gd name="T51" fmla="*/ 1 h 77"/>
                  <a:gd name="T52" fmla="*/ 69 w 70"/>
                  <a:gd name="T53" fmla="*/ 0 h 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77"/>
                  <a:gd name="T83" fmla="*/ 70 w 70"/>
                  <a:gd name="T84" fmla="*/ 77 h 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77">
                    <a:moveTo>
                      <a:pt x="69" y="0"/>
                    </a:moveTo>
                    <a:lnTo>
                      <a:pt x="55" y="9"/>
                    </a:lnTo>
                    <a:lnTo>
                      <a:pt x="41" y="20"/>
                    </a:lnTo>
                    <a:lnTo>
                      <a:pt x="27" y="31"/>
                    </a:lnTo>
                    <a:lnTo>
                      <a:pt x="13" y="41"/>
                    </a:lnTo>
                    <a:lnTo>
                      <a:pt x="7" y="46"/>
                    </a:lnTo>
                    <a:lnTo>
                      <a:pt x="3" y="50"/>
                    </a:lnTo>
                    <a:lnTo>
                      <a:pt x="1" y="55"/>
                    </a:lnTo>
                    <a:lnTo>
                      <a:pt x="0" y="59"/>
                    </a:lnTo>
                    <a:lnTo>
                      <a:pt x="1" y="65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7" y="77"/>
                    </a:lnTo>
                    <a:lnTo>
                      <a:pt x="6" y="74"/>
                    </a:lnTo>
                    <a:lnTo>
                      <a:pt x="4" y="68"/>
                    </a:lnTo>
                    <a:lnTo>
                      <a:pt x="3" y="64"/>
                    </a:lnTo>
                    <a:lnTo>
                      <a:pt x="3" y="59"/>
                    </a:lnTo>
                    <a:lnTo>
                      <a:pt x="4" y="56"/>
                    </a:lnTo>
                    <a:lnTo>
                      <a:pt x="6" y="53"/>
                    </a:lnTo>
                    <a:lnTo>
                      <a:pt x="10" y="48"/>
                    </a:lnTo>
                    <a:lnTo>
                      <a:pt x="17" y="41"/>
                    </a:lnTo>
                    <a:lnTo>
                      <a:pt x="27" y="34"/>
                    </a:lnTo>
                    <a:lnTo>
                      <a:pt x="36" y="27"/>
                    </a:lnTo>
                    <a:lnTo>
                      <a:pt x="55" y="12"/>
                    </a:lnTo>
                    <a:lnTo>
                      <a:pt x="70" y="1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4" name="Freeform 56"/>
              <p:cNvSpPr>
                <a:spLocks/>
              </p:cNvSpPr>
              <p:nvPr/>
            </p:nvSpPr>
            <p:spPr bwMode="auto">
              <a:xfrm>
                <a:off x="2981" y="1615"/>
                <a:ext cx="10" cy="37"/>
              </a:xfrm>
              <a:custGeom>
                <a:avLst/>
                <a:gdLst>
                  <a:gd name="T0" fmla="*/ 0 w 10"/>
                  <a:gd name="T1" fmla="*/ 0 h 37"/>
                  <a:gd name="T2" fmla="*/ 0 w 10"/>
                  <a:gd name="T3" fmla="*/ 11 h 37"/>
                  <a:gd name="T4" fmla="*/ 0 w 10"/>
                  <a:gd name="T5" fmla="*/ 19 h 37"/>
                  <a:gd name="T6" fmla="*/ 1 w 10"/>
                  <a:gd name="T7" fmla="*/ 23 h 37"/>
                  <a:gd name="T8" fmla="*/ 2 w 10"/>
                  <a:gd name="T9" fmla="*/ 26 h 37"/>
                  <a:gd name="T10" fmla="*/ 5 w 10"/>
                  <a:gd name="T11" fmla="*/ 31 h 37"/>
                  <a:gd name="T12" fmla="*/ 10 w 10"/>
                  <a:gd name="T13" fmla="*/ 37 h 37"/>
                  <a:gd name="T14" fmla="*/ 8 w 10"/>
                  <a:gd name="T15" fmla="*/ 33 h 37"/>
                  <a:gd name="T16" fmla="*/ 6 w 10"/>
                  <a:gd name="T17" fmla="*/ 28 h 37"/>
                  <a:gd name="T18" fmla="*/ 4 w 10"/>
                  <a:gd name="T19" fmla="*/ 21 h 37"/>
                  <a:gd name="T20" fmla="*/ 3 w 10"/>
                  <a:gd name="T21" fmla="*/ 15 h 37"/>
                  <a:gd name="T22" fmla="*/ 1 w 10"/>
                  <a:gd name="T23" fmla="*/ 5 h 37"/>
                  <a:gd name="T24" fmla="*/ 0 w 1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"/>
                  <a:gd name="T40" fmla="*/ 0 h 37"/>
                  <a:gd name="T41" fmla="*/ 10 w 10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" h="37">
                    <a:moveTo>
                      <a:pt x="0" y="0"/>
                    </a:moveTo>
                    <a:lnTo>
                      <a:pt x="0" y="11"/>
                    </a:lnTo>
                    <a:lnTo>
                      <a:pt x="0" y="19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0" y="37"/>
                    </a:lnTo>
                    <a:lnTo>
                      <a:pt x="8" y="33"/>
                    </a:lnTo>
                    <a:lnTo>
                      <a:pt x="6" y="28"/>
                    </a:lnTo>
                    <a:lnTo>
                      <a:pt x="4" y="21"/>
                    </a:lnTo>
                    <a:lnTo>
                      <a:pt x="3" y="15"/>
                    </a:lnTo>
                    <a:lnTo>
                      <a:pt x="1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5" name="Freeform 57"/>
              <p:cNvSpPr>
                <a:spLocks/>
              </p:cNvSpPr>
              <p:nvPr/>
            </p:nvSpPr>
            <p:spPr bwMode="auto">
              <a:xfrm>
                <a:off x="3015" y="1629"/>
                <a:ext cx="11" cy="30"/>
              </a:xfrm>
              <a:custGeom>
                <a:avLst/>
                <a:gdLst>
                  <a:gd name="T0" fmla="*/ 0 w 11"/>
                  <a:gd name="T1" fmla="*/ 0 h 30"/>
                  <a:gd name="T2" fmla="*/ 3 w 11"/>
                  <a:gd name="T3" fmla="*/ 5 h 30"/>
                  <a:gd name="T4" fmla="*/ 7 w 11"/>
                  <a:gd name="T5" fmla="*/ 15 h 30"/>
                  <a:gd name="T6" fmla="*/ 9 w 11"/>
                  <a:gd name="T7" fmla="*/ 25 h 30"/>
                  <a:gd name="T8" fmla="*/ 10 w 11"/>
                  <a:gd name="T9" fmla="*/ 30 h 30"/>
                  <a:gd name="T10" fmla="*/ 11 w 11"/>
                  <a:gd name="T11" fmla="*/ 16 h 30"/>
                  <a:gd name="T12" fmla="*/ 5 w 11"/>
                  <a:gd name="T13" fmla="*/ 4 h 30"/>
                  <a:gd name="T14" fmla="*/ 0 w 11"/>
                  <a:gd name="T15" fmla="*/ 0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"/>
                  <a:gd name="T25" fmla="*/ 0 h 30"/>
                  <a:gd name="T26" fmla="*/ 11 w 11"/>
                  <a:gd name="T27" fmla="*/ 30 h 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" h="30">
                    <a:moveTo>
                      <a:pt x="0" y="0"/>
                    </a:moveTo>
                    <a:lnTo>
                      <a:pt x="3" y="5"/>
                    </a:lnTo>
                    <a:lnTo>
                      <a:pt x="7" y="15"/>
                    </a:lnTo>
                    <a:lnTo>
                      <a:pt x="9" y="25"/>
                    </a:lnTo>
                    <a:lnTo>
                      <a:pt x="10" y="30"/>
                    </a:lnTo>
                    <a:lnTo>
                      <a:pt x="11" y="16"/>
                    </a:lnTo>
                    <a:lnTo>
                      <a:pt x="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6" name="Freeform 58"/>
              <p:cNvSpPr>
                <a:spLocks/>
              </p:cNvSpPr>
              <p:nvPr/>
            </p:nvSpPr>
            <p:spPr bwMode="auto">
              <a:xfrm>
                <a:off x="2836" y="1643"/>
                <a:ext cx="98" cy="147"/>
              </a:xfrm>
              <a:custGeom>
                <a:avLst/>
                <a:gdLst>
                  <a:gd name="T0" fmla="*/ 20 w 98"/>
                  <a:gd name="T1" fmla="*/ 0 h 147"/>
                  <a:gd name="T2" fmla="*/ 14 w 98"/>
                  <a:gd name="T3" fmla="*/ 7 h 147"/>
                  <a:gd name="T4" fmla="*/ 8 w 98"/>
                  <a:gd name="T5" fmla="*/ 13 h 147"/>
                  <a:gd name="T6" fmla="*/ 4 w 98"/>
                  <a:gd name="T7" fmla="*/ 20 h 147"/>
                  <a:gd name="T8" fmla="*/ 0 w 98"/>
                  <a:gd name="T9" fmla="*/ 27 h 147"/>
                  <a:gd name="T10" fmla="*/ 5 w 98"/>
                  <a:gd name="T11" fmla="*/ 21 h 147"/>
                  <a:gd name="T12" fmla="*/ 14 w 98"/>
                  <a:gd name="T13" fmla="*/ 13 h 147"/>
                  <a:gd name="T14" fmla="*/ 16 w 98"/>
                  <a:gd name="T15" fmla="*/ 15 h 147"/>
                  <a:gd name="T16" fmla="*/ 20 w 98"/>
                  <a:gd name="T17" fmla="*/ 23 h 147"/>
                  <a:gd name="T18" fmla="*/ 26 w 98"/>
                  <a:gd name="T19" fmla="*/ 34 h 147"/>
                  <a:gd name="T20" fmla="*/ 32 w 98"/>
                  <a:gd name="T21" fmla="*/ 49 h 147"/>
                  <a:gd name="T22" fmla="*/ 40 w 98"/>
                  <a:gd name="T23" fmla="*/ 64 h 147"/>
                  <a:gd name="T24" fmla="*/ 48 w 98"/>
                  <a:gd name="T25" fmla="*/ 79 h 147"/>
                  <a:gd name="T26" fmla="*/ 57 w 98"/>
                  <a:gd name="T27" fmla="*/ 93 h 147"/>
                  <a:gd name="T28" fmla="*/ 65 w 98"/>
                  <a:gd name="T29" fmla="*/ 103 h 147"/>
                  <a:gd name="T30" fmla="*/ 72 w 98"/>
                  <a:gd name="T31" fmla="*/ 112 h 147"/>
                  <a:gd name="T32" fmla="*/ 83 w 98"/>
                  <a:gd name="T33" fmla="*/ 127 h 147"/>
                  <a:gd name="T34" fmla="*/ 94 w 98"/>
                  <a:gd name="T35" fmla="*/ 141 h 147"/>
                  <a:gd name="T36" fmla="*/ 98 w 98"/>
                  <a:gd name="T37" fmla="*/ 147 h 147"/>
                  <a:gd name="T38" fmla="*/ 87 w 98"/>
                  <a:gd name="T39" fmla="*/ 129 h 147"/>
                  <a:gd name="T40" fmla="*/ 76 w 98"/>
                  <a:gd name="T41" fmla="*/ 111 h 147"/>
                  <a:gd name="T42" fmla="*/ 65 w 98"/>
                  <a:gd name="T43" fmla="*/ 95 h 147"/>
                  <a:gd name="T44" fmla="*/ 53 w 98"/>
                  <a:gd name="T45" fmla="*/ 76 h 147"/>
                  <a:gd name="T46" fmla="*/ 44 w 98"/>
                  <a:gd name="T47" fmla="*/ 61 h 147"/>
                  <a:gd name="T48" fmla="*/ 34 w 98"/>
                  <a:gd name="T49" fmla="*/ 41 h 147"/>
                  <a:gd name="T50" fmla="*/ 30 w 98"/>
                  <a:gd name="T51" fmla="*/ 29 h 147"/>
                  <a:gd name="T52" fmla="*/ 26 w 98"/>
                  <a:gd name="T53" fmla="*/ 19 h 147"/>
                  <a:gd name="T54" fmla="*/ 22 w 98"/>
                  <a:gd name="T55" fmla="*/ 9 h 147"/>
                  <a:gd name="T56" fmla="*/ 20 w 98"/>
                  <a:gd name="T57" fmla="*/ 0 h 14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8"/>
                  <a:gd name="T88" fmla="*/ 0 h 147"/>
                  <a:gd name="T89" fmla="*/ 98 w 98"/>
                  <a:gd name="T90" fmla="*/ 147 h 14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8" h="147">
                    <a:moveTo>
                      <a:pt x="20" y="0"/>
                    </a:moveTo>
                    <a:lnTo>
                      <a:pt x="14" y="7"/>
                    </a:lnTo>
                    <a:lnTo>
                      <a:pt x="8" y="13"/>
                    </a:lnTo>
                    <a:lnTo>
                      <a:pt x="4" y="20"/>
                    </a:lnTo>
                    <a:lnTo>
                      <a:pt x="0" y="27"/>
                    </a:lnTo>
                    <a:lnTo>
                      <a:pt x="5" y="21"/>
                    </a:lnTo>
                    <a:lnTo>
                      <a:pt x="14" y="13"/>
                    </a:lnTo>
                    <a:lnTo>
                      <a:pt x="16" y="15"/>
                    </a:lnTo>
                    <a:lnTo>
                      <a:pt x="20" y="23"/>
                    </a:lnTo>
                    <a:lnTo>
                      <a:pt x="26" y="34"/>
                    </a:lnTo>
                    <a:lnTo>
                      <a:pt x="32" y="49"/>
                    </a:lnTo>
                    <a:lnTo>
                      <a:pt x="40" y="64"/>
                    </a:lnTo>
                    <a:lnTo>
                      <a:pt x="48" y="79"/>
                    </a:lnTo>
                    <a:lnTo>
                      <a:pt x="57" y="93"/>
                    </a:lnTo>
                    <a:lnTo>
                      <a:pt x="65" y="103"/>
                    </a:lnTo>
                    <a:lnTo>
                      <a:pt x="72" y="112"/>
                    </a:lnTo>
                    <a:lnTo>
                      <a:pt x="83" y="127"/>
                    </a:lnTo>
                    <a:lnTo>
                      <a:pt x="94" y="141"/>
                    </a:lnTo>
                    <a:lnTo>
                      <a:pt x="98" y="147"/>
                    </a:lnTo>
                    <a:lnTo>
                      <a:pt x="87" y="129"/>
                    </a:lnTo>
                    <a:lnTo>
                      <a:pt x="76" y="111"/>
                    </a:lnTo>
                    <a:lnTo>
                      <a:pt x="65" y="95"/>
                    </a:lnTo>
                    <a:lnTo>
                      <a:pt x="53" y="76"/>
                    </a:lnTo>
                    <a:lnTo>
                      <a:pt x="44" y="61"/>
                    </a:lnTo>
                    <a:lnTo>
                      <a:pt x="34" y="41"/>
                    </a:lnTo>
                    <a:lnTo>
                      <a:pt x="30" y="29"/>
                    </a:lnTo>
                    <a:lnTo>
                      <a:pt x="26" y="19"/>
                    </a:lnTo>
                    <a:lnTo>
                      <a:pt x="22" y="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7" name="Freeform 59"/>
              <p:cNvSpPr>
                <a:spLocks/>
              </p:cNvSpPr>
              <p:nvPr/>
            </p:nvSpPr>
            <p:spPr bwMode="auto">
              <a:xfrm>
                <a:off x="2894" y="1719"/>
                <a:ext cx="97" cy="31"/>
              </a:xfrm>
              <a:custGeom>
                <a:avLst/>
                <a:gdLst>
                  <a:gd name="T0" fmla="*/ 0 w 97"/>
                  <a:gd name="T1" fmla="*/ 0 h 31"/>
                  <a:gd name="T2" fmla="*/ 10 w 97"/>
                  <a:gd name="T3" fmla="*/ 2 h 31"/>
                  <a:gd name="T4" fmla="*/ 19 w 97"/>
                  <a:gd name="T5" fmla="*/ 7 h 31"/>
                  <a:gd name="T6" fmla="*/ 27 w 97"/>
                  <a:gd name="T7" fmla="*/ 12 h 31"/>
                  <a:gd name="T8" fmla="*/ 37 w 97"/>
                  <a:gd name="T9" fmla="*/ 18 h 31"/>
                  <a:gd name="T10" fmla="*/ 47 w 97"/>
                  <a:gd name="T11" fmla="*/ 22 h 31"/>
                  <a:gd name="T12" fmla="*/ 60 w 97"/>
                  <a:gd name="T13" fmla="*/ 26 h 31"/>
                  <a:gd name="T14" fmla="*/ 67 w 97"/>
                  <a:gd name="T15" fmla="*/ 28 h 31"/>
                  <a:gd name="T16" fmla="*/ 77 w 97"/>
                  <a:gd name="T17" fmla="*/ 29 h 31"/>
                  <a:gd name="T18" fmla="*/ 86 w 97"/>
                  <a:gd name="T19" fmla="*/ 30 h 31"/>
                  <a:gd name="T20" fmla="*/ 97 w 97"/>
                  <a:gd name="T21" fmla="*/ 29 h 31"/>
                  <a:gd name="T22" fmla="*/ 88 w 97"/>
                  <a:gd name="T23" fmla="*/ 31 h 31"/>
                  <a:gd name="T24" fmla="*/ 79 w 97"/>
                  <a:gd name="T25" fmla="*/ 31 h 31"/>
                  <a:gd name="T26" fmla="*/ 70 w 97"/>
                  <a:gd name="T27" fmla="*/ 31 h 31"/>
                  <a:gd name="T28" fmla="*/ 62 w 97"/>
                  <a:gd name="T29" fmla="*/ 30 h 31"/>
                  <a:gd name="T30" fmla="*/ 49 w 97"/>
                  <a:gd name="T31" fmla="*/ 26 h 31"/>
                  <a:gd name="T32" fmla="*/ 38 w 97"/>
                  <a:gd name="T33" fmla="*/ 21 h 31"/>
                  <a:gd name="T34" fmla="*/ 27 w 97"/>
                  <a:gd name="T35" fmla="*/ 15 h 31"/>
                  <a:gd name="T36" fmla="*/ 18 w 97"/>
                  <a:gd name="T37" fmla="*/ 10 h 31"/>
                  <a:gd name="T38" fmla="*/ 14 w 97"/>
                  <a:gd name="T39" fmla="*/ 8 h 31"/>
                  <a:gd name="T40" fmla="*/ 10 w 97"/>
                  <a:gd name="T41" fmla="*/ 7 h 31"/>
                  <a:gd name="T42" fmla="*/ 5 w 97"/>
                  <a:gd name="T43" fmla="*/ 6 h 31"/>
                  <a:gd name="T44" fmla="*/ 1 w 97"/>
                  <a:gd name="T45" fmla="*/ 6 h 31"/>
                  <a:gd name="T46" fmla="*/ 0 w 97"/>
                  <a:gd name="T47" fmla="*/ 0 h 3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7"/>
                  <a:gd name="T73" fmla="*/ 0 h 31"/>
                  <a:gd name="T74" fmla="*/ 97 w 97"/>
                  <a:gd name="T75" fmla="*/ 31 h 3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7" h="31">
                    <a:moveTo>
                      <a:pt x="0" y="0"/>
                    </a:moveTo>
                    <a:lnTo>
                      <a:pt x="10" y="2"/>
                    </a:lnTo>
                    <a:lnTo>
                      <a:pt x="19" y="7"/>
                    </a:lnTo>
                    <a:lnTo>
                      <a:pt x="27" y="12"/>
                    </a:lnTo>
                    <a:lnTo>
                      <a:pt x="37" y="18"/>
                    </a:lnTo>
                    <a:lnTo>
                      <a:pt x="47" y="22"/>
                    </a:lnTo>
                    <a:lnTo>
                      <a:pt x="60" y="26"/>
                    </a:lnTo>
                    <a:lnTo>
                      <a:pt x="67" y="28"/>
                    </a:lnTo>
                    <a:lnTo>
                      <a:pt x="77" y="29"/>
                    </a:lnTo>
                    <a:lnTo>
                      <a:pt x="86" y="30"/>
                    </a:lnTo>
                    <a:lnTo>
                      <a:pt x="97" y="29"/>
                    </a:lnTo>
                    <a:lnTo>
                      <a:pt x="88" y="31"/>
                    </a:lnTo>
                    <a:lnTo>
                      <a:pt x="79" y="31"/>
                    </a:lnTo>
                    <a:lnTo>
                      <a:pt x="70" y="31"/>
                    </a:lnTo>
                    <a:lnTo>
                      <a:pt x="62" y="30"/>
                    </a:lnTo>
                    <a:lnTo>
                      <a:pt x="49" y="26"/>
                    </a:lnTo>
                    <a:lnTo>
                      <a:pt x="38" y="21"/>
                    </a:lnTo>
                    <a:lnTo>
                      <a:pt x="27" y="15"/>
                    </a:lnTo>
                    <a:lnTo>
                      <a:pt x="18" y="10"/>
                    </a:lnTo>
                    <a:lnTo>
                      <a:pt x="14" y="8"/>
                    </a:lnTo>
                    <a:lnTo>
                      <a:pt x="10" y="7"/>
                    </a:lnTo>
                    <a:lnTo>
                      <a:pt x="5" y="6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8" name="Freeform 60"/>
              <p:cNvSpPr>
                <a:spLocks/>
              </p:cNvSpPr>
              <p:nvPr/>
            </p:nvSpPr>
            <p:spPr bwMode="auto">
              <a:xfrm>
                <a:off x="3182" y="1569"/>
                <a:ext cx="14" cy="16"/>
              </a:xfrm>
              <a:custGeom>
                <a:avLst/>
                <a:gdLst>
                  <a:gd name="T0" fmla="*/ 0 w 14"/>
                  <a:gd name="T1" fmla="*/ 1 h 16"/>
                  <a:gd name="T2" fmla="*/ 4 w 14"/>
                  <a:gd name="T3" fmla="*/ 16 h 16"/>
                  <a:gd name="T4" fmla="*/ 7 w 14"/>
                  <a:gd name="T5" fmla="*/ 11 h 16"/>
                  <a:gd name="T6" fmla="*/ 4 w 14"/>
                  <a:gd name="T7" fmla="*/ 4 h 16"/>
                  <a:gd name="T8" fmla="*/ 14 w 14"/>
                  <a:gd name="T9" fmla="*/ 3 h 16"/>
                  <a:gd name="T10" fmla="*/ 1 w 14"/>
                  <a:gd name="T11" fmla="*/ 0 h 16"/>
                  <a:gd name="T12" fmla="*/ 0 w 14"/>
                  <a:gd name="T13" fmla="*/ 1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16"/>
                  <a:gd name="T23" fmla="*/ 14 w 14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16">
                    <a:moveTo>
                      <a:pt x="0" y="1"/>
                    </a:moveTo>
                    <a:lnTo>
                      <a:pt x="4" y="16"/>
                    </a:lnTo>
                    <a:lnTo>
                      <a:pt x="7" y="11"/>
                    </a:lnTo>
                    <a:lnTo>
                      <a:pt x="4" y="4"/>
                    </a:lnTo>
                    <a:lnTo>
                      <a:pt x="14" y="3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89" name="Freeform 61"/>
              <p:cNvSpPr>
                <a:spLocks/>
              </p:cNvSpPr>
              <p:nvPr/>
            </p:nvSpPr>
            <p:spPr bwMode="auto">
              <a:xfrm>
                <a:off x="3193" y="1572"/>
                <a:ext cx="61" cy="163"/>
              </a:xfrm>
              <a:custGeom>
                <a:avLst/>
                <a:gdLst>
                  <a:gd name="T0" fmla="*/ 0 w 61"/>
                  <a:gd name="T1" fmla="*/ 23 h 164"/>
                  <a:gd name="T2" fmla="*/ 2 w 61"/>
                  <a:gd name="T3" fmla="*/ 16 h 164"/>
                  <a:gd name="T4" fmla="*/ 6 w 61"/>
                  <a:gd name="T5" fmla="*/ 11 h 164"/>
                  <a:gd name="T6" fmla="*/ 10 w 61"/>
                  <a:gd name="T7" fmla="*/ 6 h 164"/>
                  <a:gd name="T8" fmla="*/ 17 w 61"/>
                  <a:gd name="T9" fmla="*/ 3 h 164"/>
                  <a:gd name="T10" fmla="*/ 23 w 61"/>
                  <a:gd name="T11" fmla="*/ 0 h 164"/>
                  <a:gd name="T12" fmla="*/ 29 w 61"/>
                  <a:gd name="T13" fmla="*/ 0 h 164"/>
                  <a:gd name="T14" fmla="*/ 35 w 61"/>
                  <a:gd name="T15" fmla="*/ 1 h 164"/>
                  <a:gd name="T16" fmla="*/ 41 w 61"/>
                  <a:gd name="T17" fmla="*/ 4 h 164"/>
                  <a:gd name="T18" fmla="*/ 53 w 61"/>
                  <a:gd name="T19" fmla="*/ 11 h 164"/>
                  <a:gd name="T20" fmla="*/ 61 w 61"/>
                  <a:gd name="T21" fmla="*/ 16 h 164"/>
                  <a:gd name="T22" fmla="*/ 51 w 61"/>
                  <a:gd name="T23" fmla="*/ 12 h 164"/>
                  <a:gd name="T24" fmla="*/ 43 w 61"/>
                  <a:gd name="T25" fmla="*/ 8 h 164"/>
                  <a:gd name="T26" fmla="*/ 36 w 61"/>
                  <a:gd name="T27" fmla="*/ 5 h 164"/>
                  <a:gd name="T28" fmla="*/ 29 w 61"/>
                  <a:gd name="T29" fmla="*/ 4 h 164"/>
                  <a:gd name="T30" fmla="*/ 22 w 61"/>
                  <a:gd name="T31" fmla="*/ 5 h 164"/>
                  <a:gd name="T32" fmla="*/ 16 w 61"/>
                  <a:gd name="T33" fmla="*/ 8 h 164"/>
                  <a:gd name="T34" fmla="*/ 8 w 61"/>
                  <a:gd name="T35" fmla="*/ 13 h 164"/>
                  <a:gd name="T36" fmla="*/ 2 w 61"/>
                  <a:gd name="T37" fmla="*/ 21 h 164"/>
                  <a:gd name="T38" fmla="*/ 6 w 61"/>
                  <a:gd name="T39" fmla="*/ 35 h 164"/>
                  <a:gd name="T40" fmla="*/ 9 w 61"/>
                  <a:gd name="T41" fmla="*/ 47 h 164"/>
                  <a:gd name="T42" fmla="*/ 11 w 61"/>
                  <a:gd name="T43" fmla="*/ 60 h 164"/>
                  <a:gd name="T44" fmla="*/ 13 w 61"/>
                  <a:gd name="T45" fmla="*/ 73 h 164"/>
                  <a:gd name="T46" fmla="*/ 14 w 61"/>
                  <a:gd name="T47" fmla="*/ 82 h 164"/>
                  <a:gd name="T48" fmla="*/ 13 w 61"/>
                  <a:gd name="T49" fmla="*/ 87 h 164"/>
                  <a:gd name="T50" fmla="*/ 13 w 61"/>
                  <a:gd name="T51" fmla="*/ 98 h 164"/>
                  <a:gd name="T52" fmla="*/ 14 w 61"/>
                  <a:gd name="T53" fmla="*/ 108 h 164"/>
                  <a:gd name="T54" fmla="*/ 14 w 61"/>
                  <a:gd name="T55" fmla="*/ 119 h 164"/>
                  <a:gd name="T56" fmla="*/ 15 w 61"/>
                  <a:gd name="T57" fmla="*/ 130 h 164"/>
                  <a:gd name="T58" fmla="*/ 14 w 61"/>
                  <a:gd name="T59" fmla="*/ 127 h 164"/>
                  <a:gd name="T60" fmla="*/ 11 w 61"/>
                  <a:gd name="T61" fmla="*/ 120 h 164"/>
                  <a:gd name="T62" fmla="*/ 10 w 61"/>
                  <a:gd name="T63" fmla="*/ 109 h 164"/>
                  <a:gd name="T64" fmla="*/ 9 w 61"/>
                  <a:gd name="T65" fmla="*/ 97 h 164"/>
                  <a:gd name="T66" fmla="*/ 9 w 61"/>
                  <a:gd name="T67" fmla="*/ 82 h 164"/>
                  <a:gd name="T68" fmla="*/ 9 w 61"/>
                  <a:gd name="T69" fmla="*/ 77 h 164"/>
                  <a:gd name="T70" fmla="*/ 8 w 61"/>
                  <a:gd name="T71" fmla="*/ 61 h 164"/>
                  <a:gd name="T72" fmla="*/ 6 w 61"/>
                  <a:gd name="T73" fmla="*/ 47 h 164"/>
                  <a:gd name="T74" fmla="*/ 4 w 61"/>
                  <a:gd name="T75" fmla="*/ 34 h 164"/>
                  <a:gd name="T76" fmla="*/ 0 w 61"/>
                  <a:gd name="T77" fmla="*/ 23 h 16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61"/>
                  <a:gd name="T118" fmla="*/ 0 h 164"/>
                  <a:gd name="T119" fmla="*/ 61 w 61"/>
                  <a:gd name="T120" fmla="*/ 164 h 16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61" h="164">
                    <a:moveTo>
                      <a:pt x="0" y="23"/>
                    </a:moveTo>
                    <a:lnTo>
                      <a:pt x="2" y="16"/>
                    </a:lnTo>
                    <a:lnTo>
                      <a:pt x="6" y="11"/>
                    </a:lnTo>
                    <a:lnTo>
                      <a:pt x="10" y="6"/>
                    </a:lnTo>
                    <a:lnTo>
                      <a:pt x="17" y="3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5" y="1"/>
                    </a:lnTo>
                    <a:lnTo>
                      <a:pt x="41" y="4"/>
                    </a:lnTo>
                    <a:lnTo>
                      <a:pt x="53" y="11"/>
                    </a:lnTo>
                    <a:lnTo>
                      <a:pt x="61" y="16"/>
                    </a:lnTo>
                    <a:lnTo>
                      <a:pt x="51" y="12"/>
                    </a:lnTo>
                    <a:lnTo>
                      <a:pt x="43" y="8"/>
                    </a:lnTo>
                    <a:lnTo>
                      <a:pt x="36" y="5"/>
                    </a:lnTo>
                    <a:lnTo>
                      <a:pt x="29" y="4"/>
                    </a:lnTo>
                    <a:lnTo>
                      <a:pt x="22" y="5"/>
                    </a:lnTo>
                    <a:lnTo>
                      <a:pt x="16" y="8"/>
                    </a:lnTo>
                    <a:lnTo>
                      <a:pt x="8" y="13"/>
                    </a:lnTo>
                    <a:lnTo>
                      <a:pt x="2" y="21"/>
                    </a:lnTo>
                    <a:lnTo>
                      <a:pt x="6" y="35"/>
                    </a:lnTo>
                    <a:lnTo>
                      <a:pt x="9" y="47"/>
                    </a:lnTo>
                    <a:lnTo>
                      <a:pt x="11" y="60"/>
                    </a:lnTo>
                    <a:lnTo>
                      <a:pt x="13" y="73"/>
                    </a:lnTo>
                    <a:lnTo>
                      <a:pt x="14" y="98"/>
                    </a:lnTo>
                    <a:lnTo>
                      <a:pt x="13" y="121"/>
                    </a:lnTo>
                    <a:lnTo>
                      <a:pt x="13" y="132"/>
                    </a:lnTo>
                    <a:lnTo>
                      <a:pt x="14" y="142"/>
                    </a:lnTo>
                    <a:lnTo>
                      <a:pt x="14" y="153"/>
                    </a:lnTo>
                    <a:lnTo>
                      <a:pt x="15" y="164"/>
                    </a:lnTo>
                    <a:lnTo>
                      <a:pt x="14" y="161"/>
                    </a:lnTo>
                    <a:lnTo>
                      <a:pt x="11" y="154"/>
                    </a:lnTo>
                    <a:lnTo>
                      <a:pt x="10" y="143"/>
                    </a:lnTo>
                    <a:lnTo>
                      <a:pt x="9" y="131"/>
                    </a:lnTo>
                    <a:lnTo>
                      <a:pt x="9" y="107"/>
                    </a:lnTo>
                    <a:lnTo>
                      <a:pt x="9" y="77"/>
                    </a:lnTo>
                    <a:lnTo>
                      <a:pt x="8" y="61"/>
                    </a:lnTo>
                    <a:lnTo>
                      <a:pt x="6" y="47"/>
                    </a:lnTo>
                    <a:lnTo>
                      <a:pt x="4" y="3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0" name="Freeform 62"/>
              <p:cNvSpPr>
                <a:spLocks/>
              </p:cNvSpPr>
              <p:nvPr/>
            </p:nvSpPr>
            <p:spPr bwMode="auto">
              <a:xfrm>
                <a:off x="3199" y="1695"/>
                <a:ext cx="49" cy="44"/>
              </a:xfrm>
              <a:custGeom>
                <a:avLst/>
                <a:gdLst>
                  <a:gd name="T0" fmla="*/ 0 w 50"/>
                  <a:gd name="T1" fmla="*/ 0 h 44"/>
                  <a:gd name="T2" fmla="*/ 4 w 50"/>
                  <a:gd name="T3" fmla="*/ 3 h 44"/>
                  <a:gd name="T4" fmla="*/ 10 w 50"/>
                  <a:gd name="T5" fmla="*/ 7 h 44"/>
                  <a:gd name="T6" fmla="*/ 15 w 50"/>
                  <a:gd name="T7" fmla="*/ 9 h 44"/>
                  <a:gd name="T8" fmla="*/ 22 w 50"/>
                  <a:gd name="T9" fmla="*/ 13 h 44"/>
                  <a:gd name="T10" fmla="*/ 25 w 50"/>
                  <a:gd name="T11" fmla="*/ 17 h 44"/>
                  <a:gd name="T12" fmla="*/ 25 w 50"/>
                  <a:gd name="T13" fmla="*/ 23 h 44"/>
                  <a:gd name="T14" fmla="*/ 25 w 50"/>
                  <a:gd name="T15" fmla="*/ 33 h 44"/>
                  <a:gd name="T16" fmla="*/ 25 w 50"/>
                  <a:gd name="T17" fmla="*/ 44 h 44"/>
                  <a:gd name="T18" fmla="*/ 25 w 50"/>
                  <a:gd name="T19" fmla="*/ 31 h 44"/>
                  <a:gd name="T20" fmla="*/ 19 w 50"/>
                  <a:gd name="T21" fmla="*/ 17 h 44"/>
                  <a:gd name="T22" fmla="*/ 5 w 50"/>
                  <a:gd name="T23" fmla="*/ 5 h 44"/>
                  <a:gd name="T24" fmla="*/ 0 w 50"/>
                  <a:gd name="T25" fmla="*/ 0 h 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"/>
                  <a:gd name="T40" fmla="*/ 0 h 44"/>
                  <a:gd name="T41" fmla="*/ 50 w 50"/>
                  <a:gd name="T42" fmla="*/ 44 h 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" h="44">
                    <a:moveTo>
                      <a:pt x="0" y="0"/>
                    </a:moveTo>
                    <a:lnTo>
                      <a:pt x="4" y="3"/>
                    </a:lnTo>
                    <a:lnTo>
                      <a:pt x="10" y="7"/>
                    </a:lnTo>
                    <a:lnTo>
                      <a:pt x="15" y="9"/>
                    </a:lnTo>
                    <a:lnTo>
                      <a:pt x="22" y="13"/>
                    </a:lnTo>
                    <a:lnTo>
                      <a:pt x="28" y="17"/>
                    </a:lnTo>
                    <a:lnTo>
                      <a:pt x="35" y="23"/>
                    </a:lnTo>
                    <a:lnTo>
                      <a:pt x="42" y="33"/>
                    </a:lnTo>
                    <a:lnTo>
                      <a:pt x="50" y="44"/>
                    </a:lnTo>
                    <a:lnTo>
                      <a:pt x="35" y="31"/>
                    </a:lnTo>
                    <a:lnTo>
                      <a:pt x="19" y="17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1" name="Freeform 63"/>
              <p:cNvSpPr>
                <a:spLocks/>
              </p:cNvSpPr>
              <p:nvPr/>
            </p:nvSpPr>
            <p:spPr bwMode="auto">
              <a:xfrm>
                <a:off x="3153" y="1595"/>
                <a:ext cx="34" cy="109"/>
              </a:xfrm>
              <a:custGeom>
                <a:avLst/>
                <a:gdLst>
                  <a:gd name="T0" fmla="*/ 17 w 35"/>
                  <a:gd name="T1" fmla="*/ 0 h 109"/>
                  <a:gd name="T2" fmla="*/ 17 w 35"/>
                  <a:gd name="T3" fmla="*/ 4 h 109"/>
                  <a:gd name="T4" fmla="*/ 17 w 35"/>
                  <a:gd name="T5" fmla="*/ 9 h 109"/>
                  <a:gd name="T6" fmla="*/ 17 w 35"/>
                  <a:gd name="T7" fmla="*/ 18 h 109"/>
                  <a:gd name="T8" fmla="*/ 17 w 35"/>
                  <a:gd name="T9" fmla="*/ 29 h 109"/>
                  <a:gd name="T10" fmla="*/ 17 w 35"/>
                  <a:gd name="T11" fmla="*/ 39 h 109"/>
                  <a:gd name="T12" fmla="*/ 14 w 35"/>
                  <a:gd name="T13" fmla="*/ 52 h 109"/>
                  <a:gd name="T14" fmla="*/ 9 w 35"/>
                  <a:gd name="T15" fmla="*/ 63 h 109"/>
                  <a:gd name="T16" fmla="*/ 6 w 35"/>
                  <a:gd name="T17" fmla="*/ 75 h 109"/>
                  <a:gd name="T18" fmla="*/ 4 w 35"/>
                  <a:gd name="T19" fmla="*/ 86 h 109"/>
                  <a:gd name="T20" fmla="*/ 3 w 35"/>
                  <a:gd name="T21" fmla="*/ 98 h 109"/>
                  <a:gd name="T22" fmla="*/ 4 w 35"/>
                  <a:gd name="T23" fmla="*/ 104 h 109"/>
                  <a:gd name="T24" fmla="*/ 4 w 35"/>
                  <a:gd name="T25" fmla="*/ 106 h 109"/>
                  <a:gd name="T26" fmla="*/ 3 w 35"/>
                  <a:gd name="T27" fmla="*/ 107 h 109"/>
                  <a:gd name="T28" fmla="*/ 1 w 35"/>
                  <a:gd name="T29" fmla="*/ 109 h 109"/>
                  <a:gd name="T30" fmla="*/ 0 w 35"/>
                  <a:gd name="T31" fmla="*/ 95 h 109"/>
                  <a:gd name="T32" fmla="*/ 1 w 35"/>
                  <a:gd name="T33" fmla="*/ 80 h 109"/>
                  <a:gd name="T34" fmla="*/ 3 w 35"/>
                  <a:gd name="T35" fmla="*/ 66 h 109"/>
                  <a:gd name="T36" fmla="*/ 7 w 35"/>
                  <a:gd name="T37" fmla="*/ 52 h 109"/>
                  <a:gd name="T38" fmla="*/ 11 w 35"/>
                  <a:gd name="T39" fmla="*/ 38 h 109"/>
                  <a:gd name="T40" fmla="*/ 17 w 35"/>
                  <a:gd name="T41" fmla="*/ 25 h 109"/>
                  <a:gd name="T42" fmla="*/ 17 w 35"/>
                  <a:gd name="T43" fmla="*/ 12 h 109"/>
                  <a:gd name="T44" fmla="*/ 17 w 35"/>
                  <a:gd name="T45" fmla="*/ 0 h 10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5"/>
                  <a:gd name="T70" fmla="*/ 0 h 109"/>
                  <a:gd name="T71" fmla="*/ 35 w 35"/>
                  <a:gd name="T72" fmla="*/ 109 h 10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5" h="109">
                    <a:moveTo>
                      <a:pt x="33" y="0"/>
                    </a:moveTo>
                    <a:lnTo>
                      <a:pt x="35" y="4"/>
                    </a:lnTo>
                    <a:lnTo>
                      <a:pt x="35" y="9"/>
                    </a:lnTo>
                    <a:lnTo>
                      <a:pt x="29" y="18"/>
                    </a:lnTo>
                    <a:lnTo>
                      <a:pt x="23" y="29"/>
                    </a:lnTo>
                    <a:lnTo>
                      <a:pt x="18" y="39"/>
                    </a:lnTo>
                    <a:lnTo>
                      <a:pt x="14" y="52"/>
                    </a:lnTo>
                    <a:lnTo>
                      <a:pt x="9" y="63"/>
                    </a:lnTo>
                    <a:lnTo>
                      <a:pt x="6" y="75"/>
                    </a:lnTo>
                    <a:lnTo>
                      <a:pt x="4" y="86"/>
                    </a:lnTo>
                    <a:lnTo>
                      <a:pt x="3" y="98"/>
                    </a:lnTo>
                    <a:lnTo>
                      <a:pt x="4" y="104"/>
                    </a:lnTo>
                    <a:lnTo>
                      <a:pt x="4" y="106"/>
                    </a:lnTo>
                    <a:lnTo>
                      <a:pt x="3" y="107"/>
                    </a:lnTo>
                    <a:lnTo>
                      <a:pt x="1" y="109"/>
                    </a:lnTo>
                    <a:lnTo>
                      <a:pt x="0" y="95"/>
                    </a:lnTo>
                    <a:lnTo>
                      <a:pt x="1" y="80"/>
                    </a:lnTo>
                    <a:lnTo>
                      <a:pt x="3" y="66"/>
                    </a:lnTo>
                    <a:lnTo>
                      <a:pt x="7" y="52"/>
                    </a:lnTo>
                    <a:lnTo>
                      <a:pt x="11" y="38"/>
                    </a:lnTo>
                    <a:lnTo>
                      <a:pt x="18" y="25"/>
                    </a:lnTo>
                    <a:lnTo>
                      <a:pt x="25" y="12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2" name="Freeform 64"/>
              <p:cNvSpPr>
                <a:spLocks/>
              </p:cNvSpPr>
              <p:nvPr/>
            </p:nvSpPr>
            <p:spPr bwMode="auto">
              <a:xfrm>
                <a:off x="3142" y="1613"/>
                <a:ext cx="23" cy="24"/>
              </a:xfrm>
              <a:custGeom>
                <a:avLst/>
                <a:gdLst>
                  <a:gd name="T0" fmla="*/ 23 w 23"/>
                  <a:gd name="T1" fmla="*/ 0 h 23"/>
                  <a:gd name="T2" fmla="*/ 22 w 23"/>
                  <a:gd name="T3" fmla="*/ 6 h 23"/>
                  <a:gd name="T4" fmla="*/ 17 w 23"/>
                  <a:gd name="T5" fmla="*/ 8 h 23"/>
                  <a:gd name="T6" fmla="*/ 10 w 23"/>
                  <a:gd name="T7" fmla="*/ 11 h 23"/>
                  <a:gd name="T8" fmla="*/ 4 w 23"/>
                  <a:gd name="T9" fmla="*/ 74 h 23"/>
                  <a:gd name="T10" fmla="*/ 0 w 23"/>
                  <a:gd name="T11" fmla="*/ 91 h 23"/>
                  <a:gd name="T12" fmla="*/ 4 w 23"/>
                  <a:gd name="T13" fmla="*/ 71 h 23"/>
                  <a:gd name="T14" fmla="*/ 10 w 23"/>
                  <a:gd name="T15" fmla="*/ 9 h 23"/>
                  <a:gd name="T16" fmla="*/ 16 w 23"/>
                  <a:gd name="T17" fmla="*/ 6 h 23"/>
                  <a:gd name="T18" fmla="*/ 20 w 23"/>
                  <a:gd name="T19" fmla="*/ 4 h 23"/>
                  <a:gd name="T20" fmla="*/ 23 w 23"/>
                  <a:gd name="T21" fmla="*/ 0 h 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3"/>
                  <a:gd name="T35" fmla="*/ 23 w 23"/>
                  <a:gd name="T36" fmla="*/ 23 h 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3">
                    <a:moveTo>
                      <a:pt x="23" y="0"/>
                    </a:moveTo>
                    <a:lnTo>
                      <a:pt x="22" y="6"/>
                    </a:lnTo>
                    <a:lnTo>
                      <a:pt x="17" y="8"/>
                    </a:lnTo>
                    <a:lnTo>
                      <a:pt x="10" y="11"/>
                    </a:lnTo>
                    <a:lnTo>
                      <a:pt x="4" y="18"/>
                    </a:lnTo>
                    <a:lnTo>
                      <a:pt x="0" y="23"/>
                    </a:lnTo>
                    <a:lnTo>
                      <a:pt x="4" y="17"/>
                    </a:lnTo>
                    <a:lnTo>
                      <a:pt x="10" y="9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3" name="Freeform 65"/>
              <p:cNvSpPr>
                <a:spLocks/>
              </p:cNvSpPr>
              <p:nvPr/>
            </p:nvSpPr>
            <p:spPr bwMode="auto">
              <a:xfrm>
                <a:off x="3155" y="1708"/>
                <a:ext cx="5" cy="69"/>
              </a:xfrm>
              <a:custGeom>
                <a:avLst/>
                <a:gdLst>
                  <a:gd name="T0" fmla="*/ 0 w 5"/>
                  <a:gd name="T1" fmla="*/ 2 h 69"/>
                  <a:gd name="T2" fmla="*/ 2 w 5"/>
                  <a:gd name="T3" fmla="*/ 19 h 69"/>
                  <a:gd name="T4" fmla="*/ 3 w 5"/>
                  <a:gd name="T5" fmla="*/ 36 h 69"/>
                  <a:gd name="T6" fmla="*/ 4 w 5"/>
                  <a:gd name="T7" fmla="*/ 52 h 69"/>
                  <a:gd name="T8" fmla="*/ 4 w 5"/>
                  <a:gd name="T9" fmla="*/ 69 h 69"/>
                  <a:gd name="T10" fmla="*/ 4 w 5"/>
                  <a:gd name="T11" fmla="*/ 68 h 69"/>
                  <a:gd name="T12" fmla="*/ 5 w 5"/>
                  <a:gd name="T13" fmla="*/ 67 h 69"/>
                  <a:gd name="T14" fmla="*/ 5 w 5"/>
                  <a:gd name="T15" fmla="*/ 49 h 69"/>
                  <a:gd name="T16" fmla="*/ 5 w 5"/>
                  <a:gd name="T17" fmla="*/ 33 h 69"/>
                  <a:gd name="T18" fmla="*/ 4 w 5"/>
                  <a:gd name="T19" fmla="*/ 18 h 69"/>
                  <a:gd name="T20" fmla="*/ 2 w 5"/>
                  <a:gd name="T21" fmla="*/ 0 h 69"/>
                  <a:gd name="T22" fmla="*/ 1 w 5"/>
                  <a:gd name="T23" fmla="*/ 1 h 69"/>
                  <a:gd name="T24" fmla="*/ 0 w 5"/>
                  <a:gd name="T25" fmla="*/ 2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"/>
                  <a:gd name="T40" fmla="*/ 0 h 69"/>
                  <a:gd name="T41" fmla="*/ 5 w 5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" h="69">
                    <a:moveTo>
                      <a:pt x="0" y="2"/>
                    </a:moveTo>
                    <a:lnTo>
                      <a:pt x="2" y="19"/>
                    </a:lnTo>
                    <a:lnTo>
                      <a:pt x="3" y="36"/>
                    </a:lnTo>
                    <a:lnTo>
                      <a:pt x="4" y="52"/>
                    </a:lnTo>
                    <a:lnTo>
                      <a:pt x="4" y="69"/>
                    </a:lnTo>
                    <a:lnTo>
                      <a:pt x="4" y="68"/>
                    </a:lnTo>
                    <a:lnTo>
                      <a:pt x="5" y="67"/>
                    </a:lnTo>
                    <a:lnTo>
                      <a:pt x="5" y="49"/>
                    </a:lnTo>
                    <a:lnTo>
                      <a:pt x="5" y="33"/>
                    </a:lnTo>
                    <a:lnTo>
                      <a:pt x="4" y="18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4" name="Freeform 66"/>
              <p:cNvSpPr>
                <a:spLocks/>
              </p:cNvSpPr>
              <p:nvPr/>
            </p:nvSpPr>
            <p:spPr bwMode="auto">
              <a:xfrm>
                <a:off x="2833" y="1358"/>
                <a:ext cx="148" cy="298"/>
              </a:xfrm>
              <a:custGeom>
                <a:avLst/>
                <a:gdLst>
                  <a:gd name="T0" fmla="*/ 119 w 148"/>
                  <a:gd name="T1" fmla="*/ 4 h 298"/>
                  <a:gd name="T2" fmla="*/ 112 w 148"/>
                  <a:gd name="T3" fmla="*/ 23 h 298"/>
                  <a:gd name="T4" fmla="*/ 106 w 148"/>
                  <a:gd name="T5" fmla="*/ 63 h 298"/>
                  <a:gd name="T6" fmla="*/ 106 w 148"/>
                  <a:gd name="T7" fmla="*/ 92 h 298"/>
                  <a:gd name="T8" fmla="*/ 109 w 148"/>
                  <a:gd name="T9" fmla="*/ 108 h 298"/>
                  <a:gd name="T10" fmla="*/ 113 w 148"/>
                  <a:gd name="T11" fmla="*/ 124 h 298"/>
                  <a:gd name="T12" fmla="*/ 120 w 148"/>
                  <a:gd name="T13" fmla="*/ 138 h 298"/>
                  <a:gd name="T14" fmla="*/ 135 w 148"/>
                  <a:gd name="T15" fmla="*/ 157 h 298"/>
                  <a:gd name="T16" fmla="*/ 146 w 148"/>
                  <a:gd name="T17" fmla="*/ 171 h 298"/>
                  <a:gd name="T18" fmla="*/ 139 w 148"/>
                  <a:gd name="T19" fmla="*/ 172 h 298"/>
                  <a:gd name="T20" fmla="*/ 134 w 148"/>
                  <a:gd name="T21" fmla="*/ 174 h 298"/>
                  <a:gd name="T22" fmla="*/ 128 w 148"/>
                  <a:gd name="T23" fmla="*/ 183 h 298"/>
                  <a:gd name="T24" fmla="*/ 116 w 148"/>
                  <a:gd name="T25" fmla="*/ 197 h 298"/>
                  <a:gd name="T26" fmla="*/ 85 w 148"/>
                  <a:gd name="T27" fmla="*/ 226 h 298"/>
                  <a:gd name="T28" fmla="*/ 43 w 148"/>
                  <a:gd name="T29" fmla="*/ 259 h 298"/>
                  <a:gd name="T30" fmla="*/ 23 w 148"/>
                  <a:gd name="T31" fmla="*/ 273 h 298"/>
                  <a:gd name="T32" fmla="*/ 12 w 148"/>
                  <a:gd name="T33" fmla="*/ 282 h 298"/>
                  <a:gd name="T34" fmla="*/ 2 w 148"/>
                  <a:gd name="T35" fmla="*/ 295 h 298"/>
                  <a:gd name="T36" fmla="*/ 2 w 148"/>
                  <a:gd name="T37" fmla="*/ 294 h 298"/>
                  <a:gd name="T38" fmla="*/ 9 w 148"/>
                  <a:gd name="T39" fmla="*/ 277 h 298"/>
                  <a:gd name="T40" fmla="*/ 18 w 148"/>
                  <a:gd name="T41" fmla="*/ 268 h 298"/>
                  <a:gd name="T42" fmla="*/ 33 w 148"/>
                  <a:gd name="T43" fmla="*/ 259 h 298"/>
                  <a:gd name="T44" fmla="*/ 52 w 148"/>
                  <a:gd name="T45" fmla="*/ 245 h 298"/>
                  <a:gd name="T46" fmla="*/ 71 w 148"/>
                  <a:gd name="T47" fmla="*/ 228 h 298"/>
                  <a:gd name="T48" fmla="*/ 89 w 148"/>
                  <a:gd name="T49" fmla="*/ 212 h 298"/>
                  <a:gd name="T50" fmla="*/ 104 w 148"/>
                  <a:gd name="T51" fmla="*/ 201 h 298"/>
                  <a:gd name="T52" fmla="*/ 114 w 148"/>
                  <a:gd name="T53" fmla="*/ 192 h 298"/>
                  <a:gd name="T54" fmla="*/ 125 w 148"/>
                  <a:gd name="T55" fmla="*/ 175 h 298"/>
                  <a:gd name="T56" fmla="*/ 128 w 148"/>
                  <a:gd name="T57" fmla="*/ 164 h 298"/>
                  <a:gd name="T58" fmla="*/ 126 w 148"/>
                  <a:gd name="T59" fmla="*/ 156 h 298"/>
                  <a:gd name="T60" fmla="*/ 120 w 148"/>
                  <a:gd name="T61" fmla="*/ 146 h 298"/>
                  <a:gd name="T62" fmla="*/ 111 w 148"/>
                  <a:gd name="T63" fmla="*/ 128 h 298"/>
                  <a:gd name="T64" fmla="*/ 101 w 148"/>
                  <a:gd name="T65" fmla="*/ 99 h 298"/>
                  <a:gd name="T66" fmla="*/ 95 w 148"/>
                  <a:gd name="T67" fmla="*/ 84 h 298"/>
                  <a:gd name="T68" fmla="*/ 93 w 148"/>
                  <a:gd name="T69" fmla="*/ 62 h 298"/>
                  <a:gd name="T70" fmla="*/ 102 w 148"/>
                  <a:gd name="T71" fmla="*/ 28 h 298"/>
                  <a:gd name="T72" fmla="*/ 113 w 148"/>
                  <a:gd name="T73" fmla="*/ 9 h 29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48"/>
                  <a:gd name="T112" fmla="*/ 0 h 298"/>
                  <a:gd name="T113" fmla="*/ 148 w 148"/>
                  <a:gd name="T114" fmla="*/ 298 h 29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48" h="298">
                    <a:moveTo>
                      <a:pt x="120" y="0"/>
                    </a:moveTo>
                    <a:lnTo>
                      <a:pt x="119" y="4"/>
                    </a:lnTo>
                    <a:lnTo>
                      <a:pt x="116" y="11"/>
                    </a:lnTo>
                    <a:lnTo>
                      <a:pt x="112" y="23"/>
                    </a:lnTo>
                    <a:lnTo>
                      <a:pt x="109" y="40"/>
                    </a:lnTo>
                    <a:lnTo>
                      <a:pt x="106" y="63"/>
                    </a:lnTo>
                    <a:lnTo>
                      <a:pt x="106" y="83"/>
                    </a:lnTo>
                    <a:lnTo>
                      <a:pt x="106" y="92"/>
                    </a:lnTo>
                    <a:lnTo>
                      <a:pt x="107" y="100"/>
                    </a:lnTo>
                    <a:lnTo>
                      <a:pt x="109" y="108"/>
                    </a:lnTo>
                    <a:lnTo>
                      <a:pt x="111" y="116"/>
                    </a:lnTo>
                    <a:lnTo>
                      <a:pt x="113" y="124"/>
                    </a:lnTo>
                    <a:lnTo>
                      <a:pt x="116" y="131"/>
                    </a:lnTo>
                    <a:lnTo>
                      <a:pt x="120" y="138"/>
                    </a:lnTo>
                    <a:lnTo>
                      <a:pt x="124" y="144"/>
                    </a:lnTo>
                    <a:lnTo>
                      <a:pt x="135" y="157"/>
                    </a:lnTo>
                    <a:lnTo>
                      <a:pt x="148" y="171"/>
                    </a:lnTo>
                    <a:lnTo>
                      <a:pt x="146" y="171"/>
                    </a:lnTo>
                    <a:lnTo>
                      <a:pt x="141" y="171"/>
                    </a:lnTo>
                    <a:lnTo>
                      <a:pt x="139" y="172"/>
                    </a:lnTo>
                    <a:lnTo>
                      <a:pt x="136" y="173"/>
                    </a:lnTo>
                    <a:lnTo>
                      <a:pt x="134" y="174"/>
                    </a:lnTo>
                    <a:lnTo>
                      <a:pt x="131" y="177"/>
                    </a:lnTo>
                    <a:lnTo>
                      <a:pt x="128" y="183"/>
                    </a:lnTo>
                    <a:lnTo>
                      <a:pt x="124" y="189"/>
                    </a:lnTo>
                    <a:lnTo>
                      <a:pt x="116" y="197"/>
                    </a:lnTo>
                    <a:lnTo>
                      <a:pt x="104" y="210"/>
                    </a:lnTo>
                    <a:lnTo>
                      <a:pt x="85" y="226"/>
                    </a:lnTo>
                    <a:lnTo>
                      <a:pt x="64" y="244"/>
                    </a:lnTo>
                    <a:lnTo>
                      <a:pt x="43" y="259"/>
                    </a:lnTo>
                    <a:lnTo>
                      <a:pt x="28" y="270"/>
                    </a:lnTo>
                    <a:lnTo>
                      <a:pt x="23" y="273"/>
                    </a:lnTo>
                    <a:lnTo>
                      <a:pt x="17" y="278"/>
                    </a:lnTo>
                    <a:lnTo>
                      <a:pt x="12" y="282"/>
                    </a:lnTo>
                    <a:lnTo>
                      <a:pt x="8" y="288"/>
                    </a:lnTo>
                    <a:lnTo>
                      <a:pt x="2" y="295"/>
                    </a:lnTo>
                    <a:lnTo>
                      <a:pt x="0" y="298"/>
                    </a:lnTo>
                    <a:lnTo>
                      <a:pt x="2" y="294"/>
                    </a:lnTo>
                    <a:lnTo>
                      <a:pt x="6" y="283"/>
                    </a:lnTo>
                    <a:lnTo>
                      <a:pt x="9" y="277"/>
                    </a:lnTo>
                    <a:lnTo>
                      <a:pt x="12" y="272"/>
                    </a:lnTo>
                    <a:lnTo>
                      <a:pt x="18" y="268"/>
                    </a:lnTo>
                    <a:lnTo>
                      <a:pt x="22" y="264"/>
                    </a:lnTo>
                    <a:lnTo>
                      <a:pt x="33" y="259"/>
                    </a:lnTo>
                    <a:lnTo>
                      <a:pt x="43" y="252"/>
                    </a:lnTo>
                    <a:lnTo>
                      <a:pt x="52" y="245"/>
                    </a:lnTo>
                    <a:lnTo>
                      <a:pt x="62" y="236"/>
                    </a:lnTo>
                    <a:lnTo>
                      <a:pt x="71" y="228"/>
                    </a:lnTo>
                    <a:lnTo>
                      <a:pt x="80" y="220"/>
                    </a:lnTo>
                    <a:lnTo>
                      <a:pt x="89" y="212"/>
                    </a:lnTo>
                    <a:lnTo>
                      <a:pt x="99" y="206"/>
                    </a:lnTo>
                    <a:lnTo>
                      <a:pt x="104" y="201"/>
                    </a:lnTo>
                    <a:lnTo>
                      <a:pt x="109" y="197"/>
                    </a:lnTo>
                    <a:lnTo>
                      <a:pt x="114" y="192"/>
                    </a:lnTo>
                    <a:lnTo>
                      <a:pt x="118" y="186"/>
                    </a:lnTo>
                    <a:lnTo>
                      <a:pt x="125" y="175"/>
                    </a:lnTo>
                    <a:lnTo>
                      <a:pt x="128" y="167"/>
                    </a:lnTo>
                    <a:lnTo>
                      <a:pt x="128" y="164"/>
                    </a:lnTo>
                    <a:lnTo>
                      <a:pt x="127" y="159"/>
                    </a:lnTo>
                    <a:lnTo>
                      <a:pt x="126" y="156"/>
                    </a:lnTo>
                    <a:lnTo>
                      <a:pt x="124" y="152"/>
                    </a:lnTo>
                    <a:lnTo>
                      <a:pt x="120" y="146"/>
                    </a:lnTo>
                    <a:lnTo>
                      <a:pt x="118" y="144"/>
                    </a:lnTo>
                    <a:lnTo>
                      <a:pt x="111" y="128"/>
                    </a:lnTo>
                    <a:lnTo>
                      <a:pt x="106" y="113"/>
                    </a:lnTo>
                    <a:lnTo>
                      <a:pt x="101" y="99"/>
                    </a:lnTo>
                    <a:lnTo>
                      <a:pt x="98" y="83"/>
                    </a:lnTo>
                    <a:lnTo>
                      <a:pt x="95" y="84"/>
                    </a:lnTo>
                    <a:lnTo>
                      <a:pt x="90" y="85"/>
                    </a:lnTo>
                    <a:lnTo>
                      <a:pt x="93" y="62"/>
                    </a:lnTo>
                    <a:lnTo>
                      <a:pt x="99" y="39"/>
                    </a:lnTo>
                    <a:lnTo>
                      <a:pt x="102" y="28"/>
                    </a:lnTo>
                    <a:lnTo>
                      <a:pt x="107" y="18"/>
                    </a:lnTo>
                    <a:lnTo>
                      <a:pt x="113" y="9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5" name="Freeform 67"/>
              <p:cNvSpPr>
                <a:spLocks/>
              </p:cNvSpPr>
              <p:nvPr/>
            </p:nvSpPr>
            <p:spPr bwMode="auto">
              <a:xfrm>
                <a:off x="2914" y="1580"/>
                <a:ext cx="39" cy="112"/>
              </a:xfrm>
              <a:custGeom>
                <a:avLst/>
                <a:gdLst>
                  <a:gd name="T0" fmla="*/ 18 w 39"/>
                  <a:gd name="T1" fmla="*/ 4 h 112"/>
                  <a:gd name="T2" fmla="*/ 16 w 39"/>
                  <a:gd name="T3" fmla="*/ 17 h 112"/>
                  <a:gd name="T4" fmla="*/ 15 w 39"/>
                  <a:gd name="T5" fmla="*/ 29 h 112"/>
                  <a:gd name="T6" fmla="*/ 14 w 39"/>
                  <a:gd name="T7" fmla="*/ 41 h 112"/>
                  <a:gd name="T8" fmla="*/ 14 w 39"/>
                  <a:gd name="T9" fmla="*/ 54 h 112"/>
                  <a:gd name="T10" fmla="*/ 6 w 39"/>
                  <a:gd name="T11" fmla="*/ 65 h 112"/>
                  <a:gd name="T12" fmla="*/ 0 w 39"/>
                  <a:gd name="T13" fmla="*/ 76 h 112"/>
                  <a:gd name="T14" fmla="*/ 8 w 39"/>
                  <a:gd name="T15" fmla="*/ 68 h 112"/>
                  <a:gd name="T16" fmla="*/ 15 w 39"/>
                  <a:gd name="T17" fmla="*/ 58 h 112"/>
                  <a:gd name="T18" fmla="*/ 16 w 39"/>
                  <a:gd name="T19" fmla="*/ 68 h 112"/>
                  <a:gd name="T20" fmla="*/ 17 w 39"/>
                  <a:gd name="T21" fmla="*/ 76 h 112"/>
                  <a:gd name="T22" fmla="*/ 18 w 39"/>
                  <a:gd name="T23" fmla="*/ 83 h 112"/>
                  <a:gd name="T24" fmla="*/ 20 w 39"/>
                  <a:gd name="T25" fmla="*/ 89 h 112"/>
                  <a:gd name="T26" fmla="*/ 23 w 39"/>
                  <a:gd name="T27" fmla="*/ 94 h 112"/>
                  <a:gd name="T28" fmla="*/ 27 w 39"/>
                  <a:gd name="T29" fmla="*/ 99 h 112"/>
                  <a:gd name="T30" fmla="*/ 32 w 39"/>
                  <a:gd name="T31" fmla="*/ 106 h 112"/>
                  <a:gd name="T32" fmla="*/ 39 w 39"/>
                  <a:gd name="T33" fmla="*/ 112 h 112"/>
                  <a:gd name="T34" fmla="*/ 32 w 39"/>
                  <a:gd name="T35" fmla="*/ 98 h 112"/>
                  <a:gd name="T36" fmla="*/ 26 w 39"/>
                  <a:gd name="T37" fmla="*/ 85 h 112"/>
                  <a:gd name="T38" fmla="*/ 22 w 39"/>
                  <a:gd name="T39" fmla="*/ 72 h 112"/>
                  <a:gd name="T40" fmla="*/ 20 w 39"/>
                  <a:gd name="T41" fmla="*/ 58 h 112"/>
                  <a:gd name="T42" fmla="*/ 20 w 39"/>
                  <a:gd name="T43" fmla="*/ 45 h 112"/>
                  <a:gd name="T44" fmla="*/ 21 w 39"/>
                  <a:gd name="T45" fmla="*/ 31 h 112"/>
                  <a:gd name="T46" fmla="*/ 23 w 39"/>
                  <a:gd name="T47" fmla="*/ 15 h 112"/>
                  <a:gd name="T48" fmla="*/ 26 w 39"/>
                  <a:gd name="T49" fmla="*/ 0 h 112"/>
                  <a:gd name="T50" fmla="*/ 22 w 39"/>
                  <a:gd name="T51" fmla="*/ 2 h 112"/>
                  <a:gd name="T52" fmla="*/ 18 w 39"/>
                  <a:gd name="T53" fmla="*/ 4 h 11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9"/>
                  <a:gd name="T82" fmla="*/ 0 h 112"/>
                  <a:gd name="T83" fmla="*/ 39 w 39"/>
                  <a:gd name="T84" fmla="*/ 112 h 11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9" h="112">
                    <a:moveTo>
                      <a:pt x="18" y="4"/>
                    </a:moveTo>
                    <a:lnTo>
                      <a:pt x="16" y="17"/>
                    </a:lnTo>
                    <a:lnTo>
                      <a:pt x="15" y="29"/>
                    </a:lnTo>
                    <a:lnTo>
                      <a:pt x="14" y="41"/>
                    </a:lnTo>
                    <a:lnTo>
                      <a:pt x="14" y="54"/>
                    </a:lnTo>
                    <a:lnTo>
                      <a:pt x="6" y="65"/>
                    </a:lnTo>
                    <a:lnTo>
                      <a:pt x="0" y="76"/>
                    </a:lnTo>
                    <a:lnTo>
                      <a:pt x="8" y="68"/>
                    </a:lnTo>
                    <a:lnTo>
                      <a:pt x="15" y="58"/>
                    </a:lnTo>
                    <a:lnTo>
                      <a:pt x="16" y="68"/>
                    </a:lnTo>
                    <a:lnTo>
                      <a:pt x="17" y="76"/>
                    </a:lnTo>
                    <a:lnTo>
                      <a:pt x="18" y="83"/>
                    </a:lnTo>
                    <a:lnTo>
                      <a:pt x="20" y="89"/>
                    </a:lnTo>
                    <a:lnTo>
                      <a:pt x="23" y="94"/>
                    </a:lnTo>
                    <a:lnTo>
                      <a:pt x="27" y="99"/>
                    </a:lnTo>
                    <a:lnTo>
                      <a:pt x="32" y="106"/>
                    </a:lnTo>
                    <a:lnTo>
                      <a:pt x="39" y="112"/>
                    </a:lnTo>
                    <a:lnTo>
                      <a:pt x="32" y="98"/>
                    </a:lnTo>
                    <a:lnTo>
                      <a:pt x="26" y="85"/>
                    </a:lnTo>
                    <a:lnTo>
                      <a:pt x="22" y="72"/>
                    </a:lnTo>
                    <a:lnTo>
                      <a:pt x="20" y="58"/>
                    </a:lnTo>
                    <a:lnTo>
                      <a:pt x="20" y="45"/>
                    </a:lnTo>
                    <a:lnTo>
                      <a:pt x="21" y="31"/>
                    </a:lnTo>
                    <a:lnTo>
                      <a:pt x="23" y="15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6" name="Freeform 68"/>
              <p:cNvSpPr>
                <a:spLocks/>
              </p:cNvSpPr>
              <p:nvPr/>
            </p:nvSpPr>
            <p:spPr bwMode="auto">
              <a:xfrm>
                <a:off x="2934" y="1648"/>
                <a:ext cx="27" cy="16"/>
              </a:xfrm>
              <a:custGeom>
                <a:avLst/>
                <a:gdLst>
                  <a:gd name="T0" fmla="*/ 0 w 27"/>
                  <a:gd name="T1" fmla="*/ 0 h 16"/>
                  <a:gd name="T2" fmla="*/ 27 w 27"/>
                  <a:gd name="T3" fmla="*/ 16 h 16"/>
                  <a:gd name="T4" fmla="*/ 20 w 27"/>
                  <a:gd name="T5" fmla="*/ 14 h 16"/>
                  <a:gd name="T6" fmla="*/ 13 w 27"/>
                  <a:gd name="T7" fmla="*/ 11 h 16"/>
                  <a:gd name="T8" fmla="*/ 5 w 27"/>
                  <a:gd name="T9" fmla="*/ 7 h 16"/>
                  <a:gd name="T10" fmla="*/ 0 w 27"/>
                  <a:gd name="T11" fmla="*/ 4 h 16"/>
                  <a:gd name="T12" fmla="*/ 0 w 27"/>
                  <a:gd name="T13" fmla="*/ 0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"/>
                  <a:gd name="T22" fmla="*/ 0 h 16"/>
                  <a:gd name="T23" fmla="*/ 27 w 27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" h="16">
                    <a:moveTo>
                      <a:pt x="0" y="0"/>
                    </a:moveTo>
                    <a:lnTo>
                      <a:pt x="27" y="16"/>
                    </a:lnTo>
                    <a:lnTo>
                      <a:pt x="20" y="14"/>
                    </a:lnTo>
                    <a:lnTo>
                      <a:pt x="13" y="11"/>
                    </a:lnTo>
                    <a:lnTo>
                      <a:pt x="5" y="7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7" name="Freeform 69"/>
              <p:cNvSpPr>
                <a:spLocks/>
              </p:cNvSpPr>
              <p:nvPr/>
            </p:nvSpPr>
            <p:spPr bwMode="auto">
              <a:xfrm>
                <a:off x="3114" y="1805"/>
                <a:ext cx="74" cy="60"/>
              </a:xfrm>
              <a:custGeom>
                <a:avLst/>
                <a:gdLst>
                  <a:gd name="T0" fmla="*/ 43 w 74"/>
                  <a:gd name="T1" fmla="*/ 0 h 60"/>
                  <a:gd name="T2" fmla="*/ 51 w 74"/>
                  <a:gd name="T3" fmla="*/ 11 h 60"/>
                  <a:gd name="T4" fmla="*/ 60 w 74"/>
                  <a:gd name="T5" fmla="*/ 21 h 60"/>
                  <a:gd name="T6" fmla="*/ 67 w 74"/>
                  <a:gd name="T7" fmla="*/ 31 h 60"/>
                  <a:gd name="T8" fmla="*/ 74 w 74"/>
                  <a:gd name="T9" fmla="*/ 45 h 60"/>
                  <a:gd name="T10" fmla="*/ 67 w 74"/>
                  <a:gd name="T11" fmla="*/ 35 h 60"/>
                  <a:gd name="T12" fmla="*/ 59 w 74"/>
                  <a:gd name="T13" fmla="*/ 25 h 60"/>
                  <a:gd name="T14" fmla="*/ 50 w 74"/>
                  <a:gd name="T15" fmla="*/ 15 h 60"/>
                  <a:gd name="T16" fmla="*/ 42 w 74"/>
                  <a:gd name="T17" fmla="*/ 8 h 60"/>
                  <a:gd name="T18" fmla="*/ 39 w 74"/>
                  <a:gd name="T19" fmla="*/ 13 h 60"/>
                  <a:gd name="T20" fmla="*/ 36 w 74"/>
                  <a:gd name="T21" fmla="*/ 17 h 60"/>
                  <a:gd name="T22" fmla="*/ 32 w 74"/>
                  <a:gd name="T23" fmla="*/ 21 h 60"/>
                  <a:gd name="T24" fmla="*/ 28 w 74"/>
                  <a:gd name="T25" fmla="*/ 24 h 60"/>
                  <a:gd name="T26" fmla="*/ 24 w 74"/>
                  <a:gd name="T27" fmla="*/ 27 h 60"/>
                  <a:gd name="T28" fmla="*/ 20 w 74"/>
                  <a:gd name="T29" fmla="*/ 31 h 60"/>
                  <a:gd name="T30" fmla="*/ 16 w 74"/>
                  <a:gd name="T31" fmla="*/ 35 h 60"/>
                  <a:gd name="T32" fmla="*/ 13 w 74"/>
                  <a:gd name="T33" fmla="*/ 41 h 60"/>
                  <a:gd name="T34" fmla="*/ 4 w 74"/>
                  <a:gd name="T35" fmla="*/ 53 h 60"/>
                  <a:gd name="T36" fmla="*/ 0 w 74"/>
                  <a:gd name="T37" fmla="*/ 60 h 60"/>
                  <a:gd name="T38" fmla="*/ 3 w 74"/>
                  <a:gd name="T39" fmla="*/ 52 h 60"/>
                  <a:gd name="T40" fmla="*/ 8 w 74"/>
                  <a:gd name="T41" fmla="*/ 37 h 60"/>
                  <a:gd name="T42" fmla="*/ 20 w 74"/>
                  <a:gd name="T43" fmla="*/ 26 h 60"/>
                  <a:gd name="T44" fmla="*/ 30 w 74"/>
                  <a:gd name="T45" fmla="*/ 17 h 60"/>
                  <a:gd name="T46" fmla="*/ 33 w 74"/>
                  <a:gd name="T47" fmla="*/ 13 h 60"/>
                  <a:gd name="T48" fmla="*/ 36 w 74"/>
                  <a:gd name="T49" fmla="*/ 8 h 60"/>
                  <a:gd name="T50" fmla="*/ 37 w 74"/>
                  <a:gd name="T51" fmla="*/ 5 h 60"/>
                  <a:gd name="T52" fmla="*/ 39 w 74"/>
                  <a:gd name="T53" fmla="*/ 3 h 60"/>
                  <a:gd name="T54" fmla="*/ 41 w 74"/>
                  <a:gd name="T55" fmla="*/ 1 h 60"/>
                  <a:gd name="T56" fmla="*/ 43 w 74"/>
                  <a:gd name="T57" fmla="*/ 0 h 6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4"/>
                  <a:gd name="T88" fmla="*/ 0 h 60"/>
                  <a:gd name="T89" fmla="*/ 74 w 74"/>
                  <a:gd name="T90" fmla="*/ 60 h 6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4" h="60">
                    <a:moveTo>
                      <a:pt x="43" y="0"/>
                    </a:moveTo>
                    <a:lnTo>
                      <a:pt x="51" y="11"/>
                    </a:lnTo>
                    <a:lnTo>
                      <a:pt x="60" y="21"/>
                    </a:lnTo>
                    <a:lnTo>
                      <a:pt x="67" y="31"/>
                    </a:lnTo>
                    <a:lnTo>
                      <a:pt x="74" y="45"/>
                    </a:lnTo>
                    <a:lnTo>
                      <a:pt x="67" y="35"/>
                    </a:lnTo>
                    <a:lnTo>
                      <a:pt x="59" y="25"/>
                    </a:lnTo>
                    <a:lnTo>
                      <a:pt x="50" y="15"/>
                    </a:lnTo>
                    <a:lnTo>
                      <a:pt x="42" y="8"/>
                    </a:lnTo>
                    <a:lnTo>
                      <a:pt x="39" y="13"/>
                    </a:lnTo>
                    <a:lnTo>
                      <a:pt x="36" y="17"/>
                    </a:lnTo>
                    <a:lnTo>
                      <a:pt x="32" y="21"/>
                    </a:lnTo>
                    <a:lnTo>
                      <a:pt x="28" y="24"/>
                    </a:lnTo>
                    <a:lnTo>
                      <a:pt x="24" y="27"/>
                    </a:lnTo>
                    <a:lnTo>
                      <a:pt x="20" y="31"/>
                    </a:lnTo>
                    <a:lnTo>
                      <a:pt x="16" y="35"/>
                    </a:lnTo>
                    <a:lnTo>
                      <a:pt x="13" y="41"/>
                    </a:lnTo>
                    <a:lnTo>
                      <a:pt x="4" y="53"/>
                    </a:lnTo>
                    <a:lnTo>
                      <a:pt x="0" y="60"/>
                    </a:lnTo>
                    <a:lnTo>
                      <a:pt x="3" y="52"/>
                    </a:lnTo>
                    <a:lnTo>
                      <a:pt x="8" y="37"/>
                    </a:lnTo>
                    <a:lnTo>
                      <a:pt x="20" y="26"/>
                    </a:lnTo>
                    <a:lnTo>
                      <a:pt x="30" y="17"/>
                    </a:lnTo>
                    <a:lnTo>
                      <a:pt x="33" y="13"/>
                    </a:lnTo>
                    <a:lnTo>
                      <a:pt x="36" y="8"/>
                    </a:lnTo>
                    <a:lnTo>
                      <a:pt x="37" y="5"/>
                    </a:lnTo>
                    <a:lnTo>
                      <a:pt x="39" y="3"/>
                    </a:lnTo>
                    <a:lnTo>
                      <a:pt x="41" y="1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1B76A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8" name="Freeform 70"/>
              <p:cNvSpPr>
                <a:spLocks/>
              </p:cNvSpPr>
              <p:nvPr/>
            </p:nvSpPr>
            <p:spPr bwMode="auto">
              <a:xfrm>
                <a:off x="2961" y="1223"/>
                <a:ext cx="44" cy="23"/>
              </a:xfrm>
              <a:custGeom>
                <a:avLst/>
                <a:gdLst>
                  <a:gd name="T0" fmla="*/ 0 w 44"/>
                  <a:gd name="T1" fmla="*/ 23 h 23"/>
                  <a:gd name="T2" fmla="*/ 1 w 44"/>
                  <a:gd name="T3" fmla="*/ 22 h 23"/>
                  <a:gd name="T4" fmla="*/ 4 w 44"/>
                  <a:gd name="T5" fmla="*/ 18 h 23"/>
                  <a:gd name="T6" fmla="*/ 10 w 44"/>
                  <a:gd name="T7" fmla="*/ 12 h 23"/>
                  <a:gd name="T8" fmla="*/ 19 w 44"/>
                  <a:gd name="T9" fmla="*/ 7 h 23"/>
                  <a:gd name="T10" fmla="*/ 27 w 44"/>
                  <a:gd name="T11" fmla="*/ 3 h 23"/>
                  <a:gd name="T12" fmla="*/ 32 w 44"/>
                  <a:gd name="T13" fmla="*/ 1 h 23"/>
                  <a:gd name="T14" fmla="*/ 36 w 44"/>
                  <a:gd name="T15" fmla="*/ 0 h 23"/>
                  <a:gd name="T16" fmla="*/ 40 w 44"/>
                  <a:gd name="T17" fmla="*/ 0 h 23"/>
                  <a:gd name="T18" fmla="*/ 42 w 44"/>
                  <a:gd name="T19" fmla="*/ 0 h 23"/>
                  <a:gd name="T20" fmla="*/ 43 w 44"/>
                  <a:gd name="T21" fmla="*/ 0 h 23"/>
                  <a:gd name="T22" fmla="*/ 44 w 44"/>
                  <a:gd name="T23" fmla="*/ 1 h 23"/>
                  <a:gd name="T24" fmla="*/ 43 w 44"/>
                  <a:gd name="T25" fmla="*/ 3 h 23"/>
                  <a:gd name="T26" fmla="*/ 38 w 44"/>
                  <a:gd name="T27" fmla="*/ 6 h 23"/>
                  <a:gd name="T28" fmla="*/ 29 w 44"/>
                  <a:gd name="T29" fmla="*/ 11 h 23"/>
                  <a:gd name="T30" fmla="*/ 10 w 44"/>
                  <a:gd name="T31" fmla="*/ 20 h 23"/>
                  <a:gd name="T32" fmla="*/ 0 w 44"/>
                  <a:gd name="T33" fmla="*/ 23 h 2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23"/>
                  <a:gd name="T53" fmla="*/ 44 w 44"/>
                  <a:gd name="T54" fmla="*/ 23 h 2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23">
                    <a:moveTo>
                      <a:pt x="0" y="23"/>
                    </a:moveTo>
                    <a:lnTo>
                      <a:pt x="1" y="22"/>
                    </a:lnTo>
                    <a:lnTo>
                      <a:pt x="4" y="18"/>
                    </a:lnTo>
                    <a:lnTo>
                      <a:pt x="10" y="12"/>
                    </a:lnTo>
                    <a:lnTo>
                      <a:pt x="19" y="7"/>
                    </a:lnTo>
                    <a:lnTo>
                      <a:pt x="27" y="3"/>
                    </a:lnTo>
                    <a:lnTo>
                      <a:pt x="32" y="1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1"/>
                    </a:lnTo>
                    <a:lnTo>
                      <a:pt x="43" y="3"/>
                    </a:lnTo>
                    <a:lnTo>
                      <a:pt x="38" y="6"/>
                    </a:lnTo>
                    <a:lnTo>
                      <a:pt x="29" y="11"/>
                    </a:lnTo>
                    <a:lnTo>
                      <a:pt x="10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99" name="Freeform 71"/>
              <p:cNvSpPr>
                <a:spLocks/>
              </p:cNvSpPr>
              <p:nvPr/>
            </p:nvSpPr>
            <p:spPr bwMode="auto">
              <a:xfrm>
                <a:off x="3075" y="1226"/>
                <a:ext cx="27" cy="10"/>
              </a:xfrm>
              <a:custGeom>
                <a:avLst/>
                <a:gdLst>
                  <a:gd name="T0" fmla="*/ 19 w 27"/>
                  <a:gd name="T1" fmla="*/ 3 h 10"/>
                  <a:gd name="T2" fmla="*/ 17 w 27"/>
                  <a:gd name="T3" fmla="*/ 2 h 10"/>
                  <a:gd name="T4" fmla="*/ 10 w 27"/>
                  <a:gd name="T5" fmla="*/ 1 h 10"/>
                  <a:gd name="T6" fmla="*/ 6 w 27"/>
                  <a:gd name="T7" fmla="*/ 0 h 10"/>
                  <a:gd name="T8" fmla="*/ 3 w 27"/>
                  <a:gd name="T9" fmla="*/ 0 h 10"/>
                  <a:gd name="T10" fmla="*/ 1 w 27"/>
                  <a:gd name="T11" fmla="*/ 1 h 10"/>
                  <a:gd name="T12" fmla="*/ 0 w 27"/>
                  <a:gd name="T13" fmla="*/ 2 h 10"/>
                  <a:gd name="T14" fmla="*/ 2 w 27"/>
                  <a:gd name="T15" fmla="*/ 5 h 10"/>
                  <a:gd name="T16" fmla="*/ 5 w 27"/>
                  <a:gd name="T17" fmla="*/ 7 h 10"/>
                  <a:gd name="T18" fmla="*/ 10 w 27"/>
                  <a:gd name="T19" fmla="*/ 8 h 10"/>
                  <a:gd name="T20" fmla="*/ 15 w 27"/>
                  <a:gd name="T21" fmla="*/ 9 h 10"/>
                  <a:gd name="T22" fmla="*/ 20 w 27"/>
                  <a:gd name="T23" fmla="*/ 10 h 10"/>
                  <a:gd name="T24" fmla="*/ 24 w 27"/>
                  <a:gd name="T25" fmla="*/ 10 h 10"/>
                  <a:gd name="T26" fmla="*/ 26 w 27"/>
                  <a:gd name="T27" fmla="*/ 10 h 10"/>
                  <a:gd name="T28" fmla="*/ 27 w 27"/>
                  <a:gd name="T29" fmla="*/ 10 h 10"/>
                  <a:gd name="T30" fmla="*/ 27 w 27"/>
                  <a:gd name="T31" fmla="*/ 9 h 10"/>
                  <a:gd name="T32" fmla="*/ 26 w 27"/>
                  <a:gd name="T33" fmla="*/ 8 h 10"/>
                  <a:gd name="T34" fmla="*/ 22 w 27"/>
                  <a:gd name="T35" fmla="*/ 4 h 10"/>
                  <a:gd name="T36" fmla="*/ 19 w 27"/>
                  <a:gd name="T37" fmla="*/ 3 h 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10"/>
                  <a:gd name="T59" fmla="*/ 27 w 27"/>
                  <a:gd name="T60" fmla="*/ 10 h 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10">
                    <a:moveTo>
                      <a:pt x="19" y="3"/>
                    </a:moveTo>
                    <a:lnTo>
                      <a:pt x="17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7"/>
                    </a:lnTo>
                    <a:lnTo>
                      <a:pt x="10" y="8"/>
                    </a:lnTo>
                    <a:lnTo>
                      <a:pt x="15" y="9"/>
                    </a:lnTo>
                    <a:lnTo>
                      <a:pt x="20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7" y="10"/>
                    </a:lnTo>
                    <a:lnTo>
                      <a:pt x="27" y="9"/>
                    </a:lnTo>
                    <a:lnTo>
                      <a:pt x="26" y="8"/>
                    </a:lnTo>
                    <a:lnTo>
                      <a:pt x="22" y="4"/>
                    </a:lnTo>
                    <a:lnTo>
                      <a:pt x="19" y="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0" name="Freeform 72"/>
              <p:cNvSpPr>
                <a:spLocks/>
              </p:cNvSpPr>
              <p:nvPr/>
            </p:nvSpPr>
            <p:spPr bwMode="auto">
              <a:xfrm>
                <a:off x="2897" y="1325"/>
                <a:ext cx="55" cy="32"/>
              </a:xfrm>
              <a:custGeom>
                <a:avLst/>
                <a:gdLst>
                  <a:gd name="T0" fmla="*/ 0 w 57"/>
                  <a:gd name="T1" fmla="*/ 0 h 32"/>
                  <a:gd name="T2" fmla="*/ 0 w 57"/>
                  <a:gd name="T3" fmla="*/ 2 h 32"/>
                  <a:gd name="T4" fmla="*/ 1 w 57"/>
                  <a:gd name="T5" fmla="*/ 5 h 32"/>
                  <a:gd name="T6" fmla="*/ 3 w 57"/>
                  <a:gd name="T7" fmla="*/ 8 h 32"/>
                  <a:gd name="T8" fmla="*/ 5 w 57"/>
                  <a:gd name="T9" fmla="*/ 11 h 32"/>
                  <a:gd name="T10" fmla="*/ 9 w 57"/>
                  <a:gd name="T11" fmla="*/ 14 h 32"/>
                  <a:gd name="T12" fmla="*/ 14 w 57"/>
                  <a:gd name="T13" fmla="*/ 17 h 32"/>
                  <a:gd name="T14" fmla="*/ 14 w 57"/>
                  <a:gd name="T15" fmla="*/ 21 h 32"/>
                  <a:gd name="T16" fmla="*/ 14 w 57"/>
                  <a:gd name="T17" fmla="*/ 26 h 32"/>
                  <a:gd name="T18" fmla="*/ 14 w 57"/>
                  <a:gd name="T19" fmla="*/ 30 h 32"/>
                  <a:gd name="T20" fmla="*/ 15 w 57"/>
                  <a:gd name="T21" fmla="*/ 32 h 32"/>
                  <a:gd name="T22" fmla="*/ 15 w 57"/>
                  <a:gd name="T23" fmla="*/ 30 h 32"/>
                  <a:gd name="T24" fmla="*/ 14 w 57"/>
                  <a:gd name="T25" fmla="*/ 28 h 32"/>
                  <a:gd name="T26" fmla="*/ 14 w 57"/>
                  <a:gd name="T27" fmla="*/ 22 h 32"/>
                  <a:gd name="T28" fmla="*/ 14 w 57"/>
                  <a:gd name="T29" fmla="*/ 16 h 32"/>
                  <a:gd name="T30" fmla="*/ 14 w 57"/>
                  <a:gd name="T31" fmla="*/ 13 h 32"/>
                  <a:gd name="T32" fmla="*/ 6 w 57"/>
                  <a:gd name="T33" fmla="*/ 6 h 32"/>
                  <a:gd name="T34" fmla="*/ 0 w 57"/>
                  <a:gd name="T35" fmla="*/ 0 h 3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7"/>
                  <a:gd name="T55" fmla="*/ 0 h 32"/>
                  <a:gd name="T56" fmla="*/ 57 w 57"/>
                  <a:gd name="T57" fmla="*/ 32 h 3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7" h="32">
                    <a:moveTo>
                      <a:pt x="0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5" y="11"/>
                    </a:lnTo>
                    <a:lnTo>
                      <a:pt x="9" y="14"/>
                    </a:lnTo>
                    <a:lnTo>
                      <a:pt x="15" y="17"/>
                    </a:lnTo>
                    <a:lnTo>
                      <a:pt x="26" y="21"/>
                    </a:lnTo>
                    <a:lnTo>
                      <a:pt x="40" y="26"/>
                    </a:lnTo>
                    <a:lnTo>
                      <a:pt x="52" y="30"/>
                    </a:lnTo>
                    <a:lnTo>
                      <a:pt x="57" y="32"/>
                    </a:lnTo>
                    <a:lnTo>
                      <a:pt x="57" y="30"/>
                    </a:lnTo>
                    <a:lnTo>
                      <a:pt x="51" y="28"/>
                    </a:lnTo>
                    <a:lnTo>
                      <a:pt x="38" y="22"/>
                    </a:lnTo>
                    <a:lnTo>
                      <a:pt x="24" y="16"/>
                    </a:lnTo>
                    <a:lnTo>
                      <a:pt x="16" y="13"/>
                    </a:lnTo>
                    <a:lnTo>
                      <a:pt x="6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B4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1" name="Freeform 73"/>
              <p:cNvSpPr>
                <a:spLocks/>
              </p:cNvSpPr>
              <p:nvPr/>
            </p:nvSpPr>
            <p:spPr bwMode="auto">
              <a:xfrm>
                <a:off x="2897" y="1315"/>
                <a:ext cx="65" cy="40"/>
              </a:xfrm>
              <a:custGeom>
                <a:avLst/>
                <a:gdLst>
                  <a:gd name="T0" fmla="*/ 24 w 67"/>
                  <a:gd name="T1" fmla="*/ 18 h 40"/>
                  <a:gd name="T2" fmla="*/ 17 w 67"/>
                  <a:gd name="T3" fmla="*/ 12 h 40"/>
                  <a:gd name="T4" fmla="*/ 16 w 67"/>
                  <a:gd name="T5" fmla="*/ 4 h 40"/>
                  <a:gd name="T6" fmla="*/ 16 w 67"/>
                  <a:gd name="T7" fmla="*/ 1 h 40"/>
                  <a:gd name="T8" fmla="*/ 10 w 67"/>
                  <a:gd name="T9" fmla="*/ 0 h 40"/>
                  <a:gd name="T10" fmla="*/ 6 w 67"/>
                  <a:gd name="T11" fmla="*/ 1 h 40"/>
                  <a:gd name="T12" fmla="*/ 3 w 67"/>
                  <a:gd name="T13" fmla="*/ 2 h 40"/>
                  <a:gd name="T14" fmla="*/ 1 w 67"/>
                  <a:gd name="T15" fmla="*/ 6 h 40"/>
                  <a:gd name="T16" fmla="*/ 0 w 67"/>
                  <a:gd name="T17" fmla="*/ 9 h 40"/>
                  <a:gd name="T18" fmla="*/ 0 w 67"/>
                  <a:gd name="T19" fmla="*/ 11 h 40"/>
                  <a:gd name="T20" fmla="*/ 2 w 67"/>
                  <a:gd name="T21" fmla="*/ 13 h 40"/>
                  <a:gd name="T22" fmla="*/ 4 w 67"/>
                  <a:gd name="T23" fmla="*/ 16 h 40"/>
                  <a:gd name="T24" fmla="*/ 6 w 67"/>
                  <a:gd name="T25" fmla="*/ 19 h 40"/>
                  <a:gd name="T26" fmla="*/ 12 w 67"/>
                  <a:gd name="T27" fmla="*/ 23 h 40"/>
                  <a:gd name="T28" fmla="*/ 16 w 67"/>
                  <a:gd name="T29" fmla="*/ 26 h 40"/>
                  <a:gd name="T30" fmla="*/ 16 w 67"/>
                  <a:gd name="T31" fmla="*/ 29 h 40"/>
                  <a:gd name="T32" fmla="*/ 16 w 67"/>
                  <a:gd name="T33" fmla="*/ 34 h 40"/>
                  <a:gd name="T34" fmla="*/ 16 w 67"/>
                  <a:gd name="T35" fmla="*/ 38 h 40"/>
                  <a:gd name="T36" fmla="*/ 18 w 67"/>
                  <a:gd name="T37" fmla="*/ 40 h 40"/>
                  <a:gd name="T38" fmla="*/ 16 w 67"/>
                  <a:gd name="T39" fmla="*/ 31 h 40"/>
                  <a:gd name="T40" fmla="*/ 16 w 67"/>
                  <a:gd name="T41" fmla="*/ 23 h 40"/>
                  <a:gd name="T42" fmla="*/ 16 w 67"/>
                  <a:gd name="T43" fmla="*/ 21 h 40"/>
                  <a:gd name="T44" fmla="*/ 16 w 67"/>
                  <a:gd name="T45" fmla="*/ 20 h 40"/>
                  <a:gd name="T46" fmla="*/ 16 w 67"/>
                  <a:gd name="T47" fmla="*/ 19 h 40"/>
                  <a:gd name="T48" fmla="*/ 16 w 67"/>
                  <a:gd name="T49" fmla="*/ 19 h 40"/>
                  <a:gd name="T50" fmla="*/ 18 w 67"/>
                  <a:gd name="T51" fmla="*/ 20 h 40"/>
                  <a:gd name="T52" fmla="*/ 20 w 67"/>
                  <a:gd name="T53" fmla="*/ 20 h 40"/>
                  <a:gd name="T54" fmla="*/ 22 w 67"/>
                  <a:gd name="T55" fmla="*/ 19 h 40"/>
                  <a:gd name="T56" fmla="*/ 24 w 67"/>
                  <a:gd name="T57" fmla="*/ 18 h 4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7"/>
                  <a:gd name="T88" fmla="*/ 0 h 40"/>
                  <a:gd name="T89" fmla="*/ 67 w 67"/>
                  <a:gd name="T90" fmla="*/ 40 h 4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7" h="40">
                    <a:moveTo>
                      <a:pt x="67" y="18"/>
                    </a:moveTo>
                    <a:lnTo>
                      <a:pt x="53" y="12"/>
                    </a:lnTo>
                    <a:lnTo>
                      <a:pt x="32" y="4"/>
                    </a:lnTo>
                    <a:lnTo>
                      <a:pt x="19" y="1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4" y="16"/>
                    </a:lnTo>
                    <a:lnTo>
                      <a:pt x="6" y="19"/>
                    </a:lnTo>
                    <a:lnTo>
                      <a:pt x="12" y="23"/>
                    </a:lnTo>
                    <a:lnTo>
                      <a:pt x="17" y="26"/>
                    </a:lnTo>
                    <a:lnTo>
                      <a:pt x="26" y="29"/>
                    </a:lnTo>
                    <a:lnTo>
                      <a:pt x="39" y="34"/>
                    </a:lnTo>
                    <a:lnTo>
                      <a:pt x="51" y="38"/>
                    </a:lnTo>
                    <a:lnTo>
                      <a:pt x="55" y="40"/>
                    </a:lnTo>
                    <a:lnTo>
                      <a:pt x="42" y="31"/>
                    </a:lnTo>
                    <a:lnTo>
                      <a:pt x="27" y="23"/>
                    </a:lnTo>
                    <a:lnTo>
                      <a:pt x="32" y="21"/>
                    </a:lnTo>
                    <a:lnTo>
                      <a:pt x="38" y="20"/>
                    </a:lnTo>
                    <a:lnTo>
                      <a:pt x="43" y="19"/>
                    </a:lnTo>
                    <a:lnTo>
                      <a:pt x="48" y="19"/>
                    </a:lnTo>
                    <a:lnTo>
                      <a:pt x="54" y="20"/>
                    </a:lnTo>
                    <a:lnTo>
                      <a:pt x="59" y="20"/>
                    </a:lnTo>
                    <a:lnTo>
                      <a:pt x="63" y="19"/>
                    </a:lnTo>
                    <a:lnTo>
                      <a:pt x="67" y="18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2" name="Freeform 74"/>
              <p:cNvSpPr>
                <a:spLocks/>
              </p:cNvSpPr>
              <p:nvPr/>
            </p:nvSpPr>
            <p:spPr bwMode="auto">
              <a:xfrm>
                <a:off x="3010" y="1338"/>
                <a:ext cx="224" cy="198"/>
              </a:xfrm>
              <a:custGeom>
                <a:avLst/>
                <a:gdLst>
                  <a:gd name="T0" fmla="*/ 28 w 224"/>
                  <a:gd name="T1" fmla="*/ 112 h 198"/>
                  <a:gd name="T2" fmla="*/ 46 w 224"/>
                  <a:gd name="T3" fmla="*/ 74 h 198"/>
                  <a:gd name="T4" fmla="*/ 61 w 224"/>
                  <a:gd name="T5" fmla="*/ 49 h 198"/>
                  <a:gd name="T6" fmla="*/ 74 w 224"/>
                  <a:gd name="T7" fmla="*/ 36 h 198"/>
                  <a:gd name="T8" fmla="*/ 90 w 224"/>
                  <a:gd name="T9" fmla="*/ 25 h 198"/>
                  <a:gd name="T10" fmla="*/ 109 w 224"/>
                  <a:gd name="T11" fmla="*/ 16 h 198"/>
                  <a:gd name="T12" fmla="*/ 141 w 224"/>
                  <a:gd name="T13" fmla="*/ 8 h 198"/>
                  <a:gd name="T14" fmla="*/ 173 w 224"/>
                  <a:gd name="T15" fmla="*/ 2 h 198"/>
                  <a:gd name="T16" fmla="*/ 189 w 224"/>
                  <a:gd name="T17" fmla="*/ 0 h 198"/>
                  <a:gd name="T18" fmla="*/ 200 w 224"/>
                  <a:gd name="T19" fmla="*/ 3 h 198"/>
                  <a:gd name="T20" fmla="*/ 210 w 224"/>
                  <a:gd name="T21" fmla="*/ 11 h 198"/>
                  <a:gd name="T22" fmla="*/ 218 w 224"/>
                  <a:gd name="T23" fmla="*/ 23 h 198"/>
                  <a:gd name="T24" fmla="*/ 224 w 224"/>
                  <a:gd name="T25" fmla="*/ 36 h 198"/>
                  <a:gd name="T26" fmla="*/ 224 w 224"/>
                  <a:gd name="T27" fmla="*/ 50 h 198"/>
                  <a:gd name="T28" fmla="*/ 221 w 224"/>
                  <a:gd name="T29" fmla="*/ 64 h 198"/>
                  <a:gd name="T30" fmla="*/ 215 w 224"/>
                  <a:gd name="T31" fmla="*/ 74 h 198"/>
                  <a:gd name="T32" fmla="*/ 208 w 224"/>
                  <a:gd name="T33" fmla="*/ 82 h 198"/>
                  <a:gd name="T34" fmla="*/ 191 w 224"/>
                  <a:gd name="T35" fmla="*/ 92 h 198"/>
                  <a:gd name="T36" fmla="*/ 166 w 224"/>
                  <a:gd name="T37" fmla="*/ 100 h 198"/>
                  <a:gd name="T38" fmla="*/ 149 w 224"/>
                  <a:gd name="T39" fmla="*/ 108 h 198"/>
                  <a:gd name="T40" fmla="*/ 140 w 224"/>
                  <a:gd name="T41" fmla="*/ 121 h 198"/>
                  <a:gd name="T42" fmla="*/ 129 w 224"/>
                  <a:gd name="T43" fmla="*/ 140 h 198"/>
                  <a:gd name="T44" fmla="*/ 122 w 224"/>
                  <a:gd name="T45" fmla="*/ 160 h 198"/>
                  <a:gd name="T46" fmla="*/ 122 w 224"/>
                  <a:gd name="T47" fmla="*/ 187 h 198"/>
                  <a:gd name="T48" fmla="*/ 117 w 224"/>
                  <a:gd name="T49" fmla="*/ 193 h 198"/>
                  <a:gd name="T50" fmla="*/ 91 w 224"/>
                  <a:gd name="T51" fmla="*/ 177 h 198"/>
                  <a:gd name="T52" fmla="*/ 75 w 224"/>
                  <a:gd name="T53" fmla="*/ 169 h 198"/>
                  <a:gd name="T54" fmla="*/ 54 w 224"/>
                  <a:gd name="T55" fmla="*/ 170 h 198"/>
                  <a:gd name="T56" fmla="*/ 40 w 224"/>
                  <a:gd name="T57" fmla="*/ 172 h 198"/>
                  <a:gd name="T58" fmla="*/ 25 w 224"/>
                  <a:gd name="T59" fmla="*/ 163 h 198"/>
                  <a:gd name="T60" fmla="*/ 7 w 224"/>
                  <a:gd name="T61" fmla="*/ 156 h 198"/>
                  <a:gd name="T62" fmla="*/ 10 w 224"/>
                  <a:gd name="T63" fmla="*/ 146 h 1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24"/>
                  <a:gd name="T97" fmla="*/ 0 h 198"/>
                  <a:gd name="T98" fmla="*/ 224 w 224"/>
                  <a:gd name="T99" fmla="*/ 198 h 19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24" h="198">
                    <a:moveTo>
                      <a:pt x="19" y="132"/>
                    </a:moveTo>
                    <a:lnTo>
                      <a:pt x="28" y="112"/>
                    </a:lnTo>
                    <a:lnTo>
                      <a:pt x="37" y="92"/>
                    </a:lnTo>
                    <a:lnTo>
                      <a:pt x="46" y="74"/>
                    </a:lnTo>
                    <a:lnTo>
                      <a:pt x="56" y="57"/>
                    </a:lnTo>
                    <a:lnTo>
                      <a:pt x="61" y="49"/>
                    </a:lnTo>
                    <a:lnTo>
                      <a:pt x="67" y="42"/>
                    </a:lnTo>
                    <a:lnTo>
                      <a:pt x="74" y="36"/>
                    </a:lnTo>
                    <a:lnTo>
                      <a:pt x="82" y="30"/>
                    </a:lnTo>
                    <a:lnTo>
                      <a:pt x="90" y="25"/>
                    </a:lnTo>
                    <a:lnTo>
                      <a:pt x="99" y="19"/>
                    </a:lnTo>
                    <a:lnTo>
                      <a:pt x="109" y="16"/>
                    </a:lnTo>
                    <a:lnTo>
                      <a:pt x="121" y="13"/>
                    </a:lnTo>
                    <a:lnTo>
                      <a:pt x="141" y="8"/>
                    </a:lnTo>
                    <a:lnTo>
                      <a:pt x="163" y="3"/>
                    </a:lnTo>
                    <a:lnTo>
                      <a:pt x="173" y="2"/>
                    </a:lnTo>
                    <a:lnTo>
                      <a:pt x="182" y="1"/>
                    </a:lnTo>
                    <a:lnTo>
                      <a:pt x="189" y="0"/>
                    </a:lnTo>
                    <a:lnTo>
                      <a:pt x="196" y="1"/>
                    </a:lnTo>
                    <a:lnTo>
                      <a:pt x="200" y="3"/>
                    </a:lnTo>
                    <a:lnTo>
                      <a:pt x="205" y="6"/>
                    </a:lnTo>
                    <a:lnTo>
                      <a:pt x="210" y="11"/>
                    </a:lnTo>
                    <a:lnTo>
                      <a:pt x="214" y="16"/>
                    </a:lnTo>
                    <a:lnTo>
                      <a:pt x="218" y="23"/>
                    </a:lnTo>
                    <a:lnTo>
                      <a:pt x="221" y="29"/>
                    </a:lnTo>
                    <a:lnTo>
                      <a:pt x="224" y="36"/>
                    </a:lnTo>
                    <a:lnTo>
                      <a:pt x="224" y="43"/>
                    </a:lnTo>
                    <a:lnTo>
                      <a:pt x="224" y="50"/>
                    </a:lnTo>
                    <a:lnTo>
                      <a:pt x="223" y="57"/>
                    </a:lnTo>
                    <a:lnTo>
                      <a:pt x="221" y="64"/>
                    </a:lnTo>
                    <a:lnTo>
                      <a:pt x="218" y="69"/>
                    </a:lnTo>
                    <a:lnTo>
                      <a:pt x="215" y="74"/>
                    </a:lnTo>
                    <a:lnTo>
                      <a:pt x="212" y="78"/>
                    </a:lnTo>
                    <a:lnTo>
                      <a:pt x="208" y="82"/>
                    </a:lnTo>
                    <a:lnTo>
                      <a:pt x="203" y="86"/>
                    </a:lnTo>
                    <a:lnTo>
                      <a:pt x="191" y="92"/>
                    </a:lnTo>
                    <a:lnTo>
                      <a:pt x="179" y="96"/>
                    </a:lnTo>
                    <a:lnTo>
                      <a:pt x="166" y="100"/>
                    </a:lnTo>
                    <a:lnTo>
                      <a:pt x="152" y="105"/>
                    </a:lnTo>
                    <a:lnTo>
                      <a:pt x="149" y="108"/>
                    </a:lnTo>
                    <a:lnTo>
                      <a:pt x="145" y="113"/>
                    </a:lnTo>
                    <a:lnTo>
                      <a:pt x="140" y="121"/>
                    </a:lnTo>
                    <a:lnTo>
                      <a:pt x="134" y="130"/>
                    </a:lnTo>
                    <a:lnTo>
                      <a:pt x="129" y="140"/>
                    </a:lnTo>
                    <a:lnTo>
                      <a:pt x="125" y="151"/>
                    </a:lnTo>
                    <a:lnTo>
                      <a:pt x="122" y="160"/>
                    </a:lnTo>
                    <a:lnTo>
                      <a:pt x="121" y="167"/>
                    </a:lnTo>
                    <a:lnTo>
                      <a:pt x="122" y="187"/>
                    </a:lnTo>
                    <a:lnTo>
                      <a:pt x="124" y="198"/>
                    </a:lnTo>
                    <a:lnTo>
                      <a:pt x="117" y="193"/>
                    </a:lnTo>
                    <a:lnTo>
                      <a:pt x="100" y="182"/>
                    </a:lnTo>
                    <a:lnTo>
                      <a:pt x="91" y="177"/>
                    </a:lnTo>
                    <a:lnTo>
                      <a:pt x="83" y="172"/>
                    </a:lnTo>
                    <a:lnTo>
                      <a:pt x="75" y="169"/>
                    </a:lnTo>
                    <a:lnTo>
                      <a:pt x="70" y="167"/>
                    </a:lnTo>
                    <a:lnTo>
                      <a:pt x="54" y="170"/>
                    </a:lnTo>
                    <a:lnTo>
                      <a:pt x="44" y="172"/>
                    </a:lnTo>
                    <a:lnTo>
                      <a:pt x="40" y="172"/>
                    </a:lnTo>
                    <a:lnTo>
                      <a:pt x="33" y="169"/>
                    </a:lnTo>
                    <a:lnTo>
                      <a:pt x="25" y="163"/>
                    </a:lnTo>
                    <a:lnTo>
                      <a:pt x="13" y="154"/>
                    </a:lnTo>
                    <a:lnTo>
                      <a:pt x="7" y="156"/>
                    </a:lnTo>
                    <a:lnTo>
                      <a:pt x="0" y="159"/>
                    </a:lnTo>
                    <a:lnTo>
                      <a:pt x="10" y="146"/>
                    </a:lnTo>
                    <a:lnTo>
                      <a:pt x="19" y="132"/>
                    </a:lnTo>
                    <a:close/>
                  </a:path>
                </a:pathLst>
              </a:custGeom>
              <a:solidFill>
                <a:srgbClr val="5A62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3" name="Freeform 75"/>
              <p:cNvSpPr>
                <a:spLocks/>
              </p:cNvSpPr>
              <p:nvPr/>
            </p:nvSpPr>
            <p:spPr bwMode="auto">
              <a:xfrm>
                <a:off x="3013" y="1343"/>
                <a:ext cx="221" cy="190"/>
              </a:xfrm>
              <a:custGeom>
                <a:avLst/>
                <a:gdLst>
                  <a:gd name="T0" fmla="*/ 23 w 221"/>
                  <a:gd name="T1" fmla="*/ 125 h 190"/>
                  <a:gd name="T2" fmla="*/ 31 w 221"/>
                  <a:gd name="T3" fmla="*/ 107 h 190"/>
                  <a:gd name="T4" fmla="*/ 39 w 221"/>
                  <a:gd name="T5" fmla="*/ 89 h 190"/>
                  <a:gd name="T6" fmla="*/ 47 w 221"/>
                  <a:gd name="T7" fmla="*/ 73 h 190"/>
                  <a:gd name="T8" fmla="*/ 56 w 221"/>
                  <a:gd name="T9" fmla="*/ 58 h 190"/>
                  <a:gd name="T10" fmla="*/ 60 w 221"/>
                  <a:gd name="T11" fmla="*/ 51 h 190"/>
                  <a:gd name="T12" fmla="*/ 66 w 221"/>
                  <a:gd name="T13" fmla="*/ 44 h 190"/>
                  <a:gd name="T14" fmla="*/ 72 w 221"/>
                  <a:gd name="T15" fmla="*/ 39 h 190"/>
                  <a:gd name="T16" fmla="*/ 79 w 221"/>
                  <a:gd name="T17" fmla="*/ 33 h 190"/>
                  <a:gd name="T18" fmla="*/ 86 w 221"/>
                  <a:gd name="T19" fmla="*/ 29 h 190"/>
                  <a:gd name="T20" fmla="*/ 93 w 221"/>
                  <a:gd name="T21" fmla="*/ 24 h 190"/>
                  <a:gd name="T22" fmla="*/ 102 w 221"/>
                  <a:gd name="T23" fmla="*/ 21 h 190"/>
                  <a:gd name="T24" fmla="*/ 111 w 221"/>
                  <a:gd name="T25" fmla="*/ 18 h 190"/>
                  <a:gd name="T26" fmla="*/ 131 w 221"/>
                  <a:gd name="T27" fmla="*/ 10 h 190"/>
                  <a:gd name="T28" fmla="*/ 150 w 221"/>
                  <a:gd name="T29" fmla="*/ 5 h 190"/>
                  <a:gd name="T30" fmla="*/ 169 w 221"/>
                  <a:gd name="T31" fmla="*/ 1 h 190"/>
                  <a:gd name="T32" fmla="*/ 183 w 221"/>
                  <a:gd name="T33" fmla="*/ 0 h 190"/>
                  <a:gd name="T34" fmla="*/ 189 w 221"/>
                  <a:gd name="T35" fmla="*/ 1 h 190"/>
                  <a:gd name="T36" fmla="*/ 196 w 221"/>
                  <a:gd name="T37" fmla="*/ 3 h 190"/>
                  <a:gd name="T38" fmla="*/ 202 w 221"/>
                  <a:gd name="T39" fmla="*/ 6 h 190"/>
                  <a:gd name="T40" fmla="*/ 207 w 221"/>
                  <a:gd name="T41" fmla="*/ 10 h 190"/>
                  <a:gd name="T42" fmla="*/ 213 w 221"/>
                  <a:gd name="T43" fmla="*/ 15 h 190"/>
                  <a:gd name="T44" fmla="*/ 217 w 221"/>
                  <a:gd name="T45" fmla="*/ 22 h 190"/>
                  <a:gd name="T46" fmla="*/ 220 w 221"/>
                  <a:gd name="T47" fmla="*/ 29 h 190"/>
                  <a:gd name="T48" fmla="*/ 221 w 221"/>
                  <a:gd name="T49" fmla="*/ 36 h 190"/>
                  <a:gd name="T50" fmla="*/ 220 w 221"/>
                  <a:gd name="T51" fmla="*/ 43 h 190"/>
                  <a:gd name="T52" fmla="*/ 219 w 221"/>
                  <a:gd name="T53" fmla="*/ 49 h 190"/>
                  <a:gd name="T54" fmla="*/ 217 w 221"/>
                  <a:gd name="T55" fmla="*/ 54 h 190"/>
                  <a:gd name="T56" fmla="*/ 215 w 221"/>
                  <a:gd name="T57" fmla="*/ 60 h 190"/>
                  <a:gd name="T58" fmla="*/ 212 w 221"/>
                  <a:gd name="T59" fmla="*/ 65 h 190"/>
                  <a:gd name="T60" fmla="*/ 209 w 221"/>
                  <a:gd name="T61" fmla="*/ 69 h 190"/>
                  <a:gd name="T62" fmla="*/ 204 w 221"/>
                  <a:gd name="T63" fmla="*/ 72 h 190"/>
                  <a:gd name="T64" fmla="*/ 200 w 221"/>
                  <a:gd name="T65" fmla="*/ 75 h 190"/>
                  <a:gd name="T66" fmla="*/ 189 w 221"/>
                  <a:gd name="T67" fmla="*/ 81 h 190"/>
                  <a:gd name="T68" fmla="*/ 177 w 221"/>
                  <a:gd name="T69" fmla="*/ 85 h 190"/>
                  <a:gd name="T70" fmla="*/ 165 w 221"/>
                  <a:gd name="T71" fmla="*/ 90 h 190"/>
                  <a:gd name="T72" fmla="*/ 151 w 221"/>
                  <a:gd name="T73" fmla="*/ 94 h 190"/>
                  <a:gd name="T74" fmla="*/ 146 w 221"/>
                  <a:gd name="T75" fmla="*/ 98 h 190"/>
                  <a:gd name="T76" fmla="*/ 141 w 221"/>
                  <a:gd name="T77" fmla="*/ 103 h 190"/>
                  <a:gd name="T78" fmla="*/ 135 w 221"/>
                  <a:gd name="T79" fmla="*/ 111 h 190"/>
                  <a:gd name="T80" fmla="*/ 129 w 221"/>
                  <a:gd name="T81" fmla="*/ 120 h 190"/>
                  <a:gd name="T82" fmla="*/ 124 w 221"/>
                  <a:gd name="T83" fmla="*/ 129 h 190"/>
                  <a:gd name="T84" fmla="*/ 119 w 221"/>
                  <a:gd name="T85" fmla="*/ 141 h 190"/>
                  <a:gd name="T86" fmla="*/ 116 w 221"/>
                  <a:gd name="T87" fmla="*/ 151 h 190"/>
                  <a:gd name="T88" fmla="*/ 115 w 221"/>
                  <a:gd name="T89" fmla="*/ 160 h 190"/>
                  <a:gd name="T90" fmla="*/ 116 w 221"/>
                  <a:gd name="T91" fmla="*/ 180 h 190"/>
                  <a:gd name="T92" fmla="*/ 117 w 221"/>
                  <a:gd name="T93" fmla="*/ 190 h 190"/>
                  <a:gd name="T94" fmla="*/ 110 w 221"/>
                  <a:gd name="T95" fmla="*/ 186 h 190"/>
                  <a:gd name="T96" fmla="*/ 95 w 221"/>
                  <a:gd name="T97" fmla="*/ 177 h 190"/>
                  <a:gd name="T98" fmla="*/ 87 w 221"/>
                  <a:gd name="T99" fmla="*/ 172 h 190"/>
                  <a:gd name="T100" fmla="*/ 80 w 221"/>
                  <a:gd name="T101" fmla="*/ 168 h 190"/>
                  <a:gd name="T102" fmla="*/ 72 w 221"/>
                  <a:gd name="T103" fmla="*/ 165 h 190"/>
                  <a:gd name="T104" fmla="*/ 68 w 221"/>
                  <a:gd name="T105" fmla="*/ 164 h 190"/>
                  <a:gd name="T106" fmla="*/ 52 w 221"/>
                  <a:gd name="T107" fmla="*/ 166 h 190"/>
                  <a:gd name="T108" fmla="*/ 43 w 221"/>
                  <a:gd name="T109" fmla="*/ 168 h 190"/>
                  <a:gd name="T110" fmla="*/ 38 w 221"/>
                  <a:gd name="T111" fmla="*/ 167 h 190"/>
                  <a:gd name="T112" fmla="*/ 32 w 221"/>
                  <a:gd name="T113" fmla="*/ 165 h 190"/>
                  <a:gd name="T114" fmla="*/ 24 w 221"/>
                  <a:gd name="T115" fmla="*/ 160 h 190"/>
                  <a:gd name="T116" fmla="*/ 13 w 221"/>
                  <a:gd name="T117" fmla="*/ 151 h 190"/>
                  <a:gd name="T118" fmla="*/ 7 w 221"/>
                  <a:gd name="T119" fmla="*/ 152 h 190"/>
                  <a:gd name="T120" fmla="*/ 0 w 221"/>
                  <a:gd name="T121" fmla="*/ 153 h 190"/>
                  <a:gd name="T122" fmla="*/ 12 w 221"/>
                  <a:gd name="T123" fmla="*/ 139 h 190"/>
                  <a:gd name="T124" fmla="*/ 23 w 221"/>
                  <a:gd name="T125" fmla="*/ 125 h 19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21"/>
                  <a:gd name="T190" fmla="*/ 0 h 190"/>
                  <a:gd name="T191" fmla="*/ 221 w 221"/>
                  <a:gd name="T192" fmla="*/ 190 h 19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21" h="190">
                    <a:moveTo>
                      <a:pt x="23" y="125"/>
                    </a:moveTo>
                    <a:lnTo>
                      <a:pt x="31" y="107"/>
                    </a:lnTo>
                    <a:lnTo>
                      <a:pt x="39" y="89"/>
                    </a:lnTo>
                    <a:lnTo>
                      <a:pt x="47" y="73"/>
                    </a:lnTo>
                    <a:lnTo>
                      <a:pt x="56" y="58"/>
                    </a:lnTo>
                    <a:lnTo>
                      <a:pt x="60" y="51"/>
                    </a:lnTo>
                    <a:lnTo>
                      <a:pt x="66" y="44"/>
                    </a:lnTo>
                    <a:lnTo>
                      <a:pt x="72" y="39"/>
                    </a:lnTo>
                    <a:lnTo>
                      <a:pt x="79" y="33"/>
                    </a:lnTo>
                    <a:lnTo>
                      <a:pt x="86" y="29"/>
                    </a:lnTo>
                    <a:lnTo>
                      <a:pt x="93" y="24"/>
                    </a:lnTo>
                    <a:lnTo>
                      <a:pt x="102" y="21"/>
                    </a:lnTo>
                    <a:lnTo>
                      <a:pt x="111" y="18"/>
                    </a:lnTo>
                    <a:lnTo>
                      <a:pt x="131" y="10"/>
                    </a:lnTo>
                    <a:lnTo>
                      <a:pt x="150" y="5"/>
                    </a:lnTo>
                    <a:lnTo>
                      <a:pt x="169" y="1"/>
                    </a:lnTo>
                    <a:lnTo>
                      <a:pt x="183" y="0"/>
                    </a:lnTo>
                    <a:lnTo>
                      <a:pt x="189" y="1"/>
                    </a:lnTo>
                    <a:lnTo>
                      <a:pt x="196" y="3"/>
                    </a:lnTo>
                    <a:lnTo>
                      <a:pt x="202" y="6"/>
                    </a:lnTo>
                    <a:lnTo>
                      <a:pt x="207" y="10"/>
                    </a:lnTo>
                    <a:lnTo>
                      <a:pt x="213" y="15"/>
                    </a:lnTo>
                    <a:lnTo>
                      <a:pt x="217" y="22"/>
                    </a:lnTo>
                    <a:lnTo>
                      <a:pt x="220" y="29"/>
                    </a:lnTo>
                    <a:lnTo>
                      <a:pt x="221" y="36"/>
                    </a:lnTo>
                    <a:lnTo>
                      <a:pt x="220" y="43"/>
                    </a:lnTo>
                    <a:lnTo>
                      <a:pt x="219" y="49"/>
                    </a:lnTo>
                    <a:lnTo>
                      <a:pt x="217" y="54"/>
                    </a:lnTo>
                    <a:lnTo>
                      <a:pt x="215" y="60"/>
                    </a:lnTo>
                    <a:lnTo>
                      <a:pt x="212" y="65"/>
                    </a:lnTo>
                    <a:lnTo>
                      <a:pt x="209" y="69"/>
                    </a:lnTo>
                    <a:lnTo>
                      <a:pt x="204" y="72"/>
                    </a:lnTo>
                    <a:lnTo>
                      <a:pt x="200" y="75"/>
                    </a:lnTo>
                    <a:lnTo>
                      <a:pt x="189" y="81"/>
                    </a:lnTo>
                    <a:lnTo>
                      <a:pt x="177" y="85"/>
                    </a:lnTo>
                    <a:lnTo>
                      <a:pt x="165" y="90"/>
                    </a:lnTo>
                    <a:lnTo>
                      <a:pt x="151" y="94"/>
                    </a:lnTo>
                    <a:lnTo>
                      <a:pt x="146" y="98"/>
                    </a:lnTo>
                    <a:lnTo>
                      <a:pt x="141" y="103"/>
                    </a:lnTo>
                    <a:lnTo>
                      <a:pt x="135" y="111"/>
                    </a:lnTo>
                    <a:lnTo>
                      <a:pt x="129" y="120"/>
                    </a:lnTo>
                    <a:lnTo>
                      <a:pt x="124" y="129"/>
                    </a:lnTo>
                    <a:lnTo>
                      <a:pt x="119" y="141"/>
                    </a:lnTo>
                    <a:lnTo>
                      <a:pt x="116" y="151"/>
                    </a:lnTo>
                    <a:lnTo>
                      <a:pt x="115" y="160"/>
                    </a:lnTo>
                    <a:lnTo>
                      <a:pt x="116" y="180"/>
                    </a:lnTo>
                    <a:lnTo>
                      <a:pt x="117" y="190"/>
                    </a:lnTo>
                    <a:lnTo>
                      <a:pt x="110" y="186"/>
                    </a:lnTo>
                    <a:lnTo>
                      <a:pt x="95" y="177"/>
                    </a:lnTo>
                    <a:lnTo>
                      <a:pt x="87" y="172"/>
                    </a:lnTo>
                    <a:lnTo>
                      <a:pt x="80" y="168"/>
                    </a:lnTo>
                    <a:lnTo>
                      <a:pt x="72" y="165"/>
                    </a:lnTo>
                    <a:lnTo>
                      <a:pt x="68" y="164"/>
                    </a:lnTo>
                    <a:lnTo>
                      <a:pt x="52" y="166"/>
                    </a:lnTo>
                    <a:lnTo>
                      <a:pt x="43" y="168"/>
                    </a:lnTo>
                    <a:lnTo>
                      <a:pt x="38" y="167"/>
                    </a:lnTo>
                    <a:lnTo>
                      <a:pt x="32" y="165"/>
                    </a:lnTo>
                    <a:lnTo>
                      <a:pt x="24" y="160"/>
                    </a:lnTo>
                    <a:lnTo>
                      <a:pt x="13" y="151"/>
                    </a:lnTo>
                    <a:lnTo>
                      <a:pt x="7" y="152"/>
                    </a:lnTo>
                    <a:lnTo>
                      <a:pt x="0" y="153"/>
                    </a:lnTo>
                    <a:lnTo>
                      <a:pt x="12" y="139"/>
                    </a:lnTo>
                    <a:lnTo>
                      <a:pt x="23" y="125"/>
                    </a:lnTo>
                    <a:close/>
                  </a:path>
                </a:pathLst>
              </a:custGeom>
              <a:solidFill>
                <a:srgbClr val="6B6D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4" name="Freeform 76"/>
              <p:cNvSpPr>
                <a:spLocks/>
              </p:cNvSpPr>
              <p:nvPr/>
            </p:nvSpPr>
            <p:spPr bwMode="auto">
              <a:xfrm>
                <a:off x="3016" y="1348"/>
                <a:ext cx="217" cy="183"/>
              </a:xfrm>
              <a:custGeom>
                <a:avLst/>
                <a:gdLst>
                  <a:gd name="T0" fmla="*/ 34 w 217"/>
                  <a:gd name="T1" fmla="*/ 101 h 183"/>
                  <a:gd name="T2" fmla="*/ 48 w 217"/>
                  <a:gd name="T3" fmla="*/ 72 h 183"/>
                  <a:gd name="T4" fmla="*/ 60 w 217"/>
                  <a:gd name="T5" fmla="*/ 53 h 183"/>
                  <a:gd name="T6" fmla="*/ 69 w 217"/>
                  <a:gd name="T7" fmla="*/ 41 h 183"/>
                  <a:gd name="T8" fmla="*/ 81 w 217"/>
                  <a:gd name="T9" fmla="*/ 32 h 183"/>
                  <a:gd name="T10" fmla="*/ 94 w 217"/>
                  <a:gd name="T11" fmla="*/ 25 h 183"/>
                  <a:gd name="T12" fmla="*/ 120 w 217"/>
                  <a:gd name="T13" fmla="*/ 14 h 183"/>
                  <a:gd name="T14" fmla="*/ 156 w 217"/>
                  <a:gd name="T15" fmla="*/ 2 h 183"/>
                  <a:gd name="T16" fmla="*/ 178 w 217"/>
                  <a:gd name="T17" fmla="*/ 0 h 183"/>
                  <a:gd name="T18" fmla="*/ 193 w 217"/>
                  <a:gd name="T19" fmla="*/ 2 h 183"/>
                  <a:gd name="T20" fmla="*/ 207 w 217"/>
                  <a:gd name="T21" fmla="*/ 8 h 183"/>
                  <a:gd name="T22" fmla="*/ 214 w 217"/>
                  <a:gd name="T23" fmla="*/ 18 h 183"/>
                  <a:gd name="T24" fmla="*/ 216 w 217"/>
                  <a:gd name="T25" fmla="*/ 25 h 183"/>
                  <a:gd name="T26" fmla="*/ 216 w 217"/>
                  <a:gd name="T27" fmla="*/ 36 h 183"/>
                  <a:gd name="T28" fmla="*/ 214 w 217"/>
                  <a:gd name="T29" fmla="*/ 46 h 183"/>
                  <a:gd name="T30" fmla="*/ 208 w 217"/>
                  <a:gd name="T31" fmla="*/ 55 h 183"/>
                  <a:gd name="T32" fmla="*/ 201 w 217"/>
                  <a:gd name="T33" fmla="*/ 62 h 183"/>
                  <a:gd name="T34" fmla="*/ 186 w 217"/>
                  <a:gd name="T35" fmla="*/ 70 h 183"/>
                  <a:gd name="T36" fmla="*/ 163 w 217"/>
                  <a:gd name="T37" fmla="*/ 78 h 183"/>
                  <a:gd name="T38" fmla="*/ 144 w 217"/>
                  <a:gd name="T39" fmla="*/ 86 h 183"/>
                  <a:gd name="T40" fmla="*/ 130 w 217"/>
                  <a:gd name="T41" fmla="*/ 100 h 183"/>
                  <a:gd name="T42" fmla="*/ 118 w 217"/>
                  <a:gd name="T43" fmla="*/ 119 h 183"/>
                  <a:gd name="T44" fmla="*/ 111 w 217"/>
                  <a:gd name="T45" fmla="*/ 136 h 183"/>
                  <a:gd name="T46" fmla="*/ 108 w 217"/>
                  <a:gd name="T47" fmla="*/ 147 h 183"/>
                  <a:gd name="T48" fmla="*/ 108 w 217"/>
                  <a:gd name="T49" fmla="*/ 171 h 183"/>
                  <a:gd name="T50" fmla="*/ 104 w 217"/>
                  <a:gd name="T51" fmla="*/ 179 h 183"/>
                  <a:gd name="T52" fmla="*/ 83 w 217"/>
                  <a:gd name="T53" fmla="*/ 166 h 183"/>
                  <a:gd name="T54" fmla="*/ 69 w 217"/>
                  <a:gd name="T55" fmla="*/ 160 h 183"/>
                  <a:gd name="T56" fmla="*/ 50 w 217"/>
                  <a:gd name="T57" fmla="*/ 161 h 183"/>
                  <a:gd name="T58" fmla="*/ 37 w 217"/>
                  <a:gd name="T59" fmla="*/ 163 h 183"/>
                  <a:gd name="T60" fmla="*/ 23 w 217"/>
                  <a:gd name="T61" fmla="*/ 156 h 183"/>
                  <a:gd name="T62" fmla="*/ 6 w 217"/>
                  <a:gd name="T63" fmla="*/ 148 h 183"/>
                  <a:gd name="T64" fmla="*/ 7 w 217"/>
                  <a:gd name="T65" fmla="*/ 141 h 183"/>
                  <a:gd name="T66" fmla="*/ 20 w 217"/>
                  <a:gd name="T67" fmla="*/ 124 h 1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7"/>
                  <a:gd name="T103" fmla="*/ 0 h 183"/>
                  <a:gd name="T104" fmla="*/ 217 w 217"/>
                  <a:gd name="T105" fmla="*/ 183 h 1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7" h="183">
                    <a:moveTo>
                      <a:pt x="27" y="117"/>
                    </a:moveTo>
                    <a:lnTo>
                      <a:pt x="34" y="101"/>
                    </a:lnTo>
                    <a:lnTo>
                      <a:pt x="41" y="86"/>
                    </a:lnTo>
                    <a:lnTo>
                      <a:pt x="48" y="72"/>
                    </a:lnTo>
                    <a:lnTo>
                      <a:pt x="55" y="59"/>
                    </a:lnTo>
                    <a:lnTo>
                      <a:pt x="60" y="53"/>
                    </a:lnTo>
                    <a:lnTo>
                      <a:pt x="64" y="47"/>
                    </a:lnTo>
                    <a:lnTo>
                      <a:pt x="69" y="41"/>
                    </a:lnTo>
                    <a:lnTo>
                      <a:pt x="75" y="37"/>
                    </a:lnTo>
                    <a:lnTo>
                      <a:pt x="81" y="32"/>
                    </a:lnTo>
                    <a:lnTo>
                      <a:pt x="87" y="28"/>
                    </a:lnTo>
                    <a:lnTo>
                      <a:pt x="94" y="25"/>
                    </a:lnTo>
                    <a:lnTo>
                      <a:pt x="102" y="22"/>
                    </a:lnTo>
                    <a:lnTo>
                      <a:pt x="120" y="14"/>
                    </a:lnTo>
                    <a:lnTo>
                      <a:pt x="138" y="7"/>
                    </a:lnTo>
                    <a:lnTo>
                      <a:pt x="156" y="2"/>
                    </a:lnTo>
                    <a:lnTo>
                      <a:pt x="172" y="0"/>
                    </a:lnTo>
                    <a:lnTo>
                      <a:pt x="178" y="0"/>
                    </a:lnTo>
                    <a:lnTo>
                      <a:pt x="185" y="1"/>
                    </a:lnTo>
                    <a:lnTo>
                      <a:pt x="193" y="2"/>
                    </a:lnTo>
                    <a:lnTo>
                      <a:pt x="200" y="5"/>
                    </a:lnTo>
                    <a:lnTo>
                      <a:pt x="207" y="8"/>
                    </a:lnTo>
                    <a:lnTo>
                      <a:pt x="212" y="14"/>
                    </a:lnTo>
                    <a:lnTo>
                      <a:pt x="214" y="18"/>
                    </a:lnTo>
                    <a:lnTo>
                      <a:pt x="215" y="21"/>
                    </a:lnTo>
                    <a:lnTo>
                      <a:pt x="216" y="25"/>
                    </a:lnTo>
                    <a:lnTo>
                      <a:pt x="217" y="30"/>
                    </a:lnTo>
                    <a:lnTo>
                      <a:pt x="216" y="36"/>
                    </a:lnTo>
                    <a:lnTo>
                      <a:pt x="215" y="41"/>
                    </a:lnTo>
                    <a:lnTo>
                      <a:pt x="214" y="46"/>
                    </a:lnTo>
                    <a:lnTo>
                      <a:pt x="211" y="50"/>
                    </a:lnTo>
                    <a:lnTo>
                      <a:pt x="208" y="55"/>
                    </a:lnTo>
                    <a:lnTo>
                      <a:pt x="205" y="59"/>
                    </a:lnTo>
                    <a:lnTo>
                      <a:pt x="201" y="62"/>
                    </a:lnTo>
                    <a:lnTo>
                      <a:pt x="197" y="65"/>
                    </a:lnTo>
                    <a:lnTo>
                      <a:pt x="186" y="70"/>
                    </a:lnTo>
                    <a:lnTo>
                      <a:pt x="175" y="74"/>
                    </a:lnTo>
                    <a:lnTo>
                      <a:pt x="163" y="78"/>
                    </a:lnTo>
                    <a:lnTo>
                      <a:pt x="149" y="83"/>
                    </a:lnTo>
                    <a:lnTo>
                      <a:pt x="144" y="86"/>
                    </a:lnTo>
                    <a:lnTo>
                      <a:pt x="137" y="93"/>
                    </a:lnTo>
                    <a:lnTo>
                      <a:pt x="130" y="100"/>
                    </a:lnTo>
                    <a:lnTo>
                      <a:pt x="123" y="109"/>
                    </a:lnTo>
                    <a:lnTo>
                      <a:pt x="118" y="119"/>
                    </a:lnTo>
                    <a:lnTo>
                      <a:pt x="113" y="129"/>
                    </a:lnTo>
                    <a:lnTo>
                      <a:pt x="111" y="136"/>
                    </a:lnTo>
                    <a:lnTo>
                      <a:pt x="109" y="141"/>
                    </a:lnTo>
                    <a:lnTo>
                      <a:pt x="108" y="147"/>
                    </a:lnTo>
                    <a:lnTo>
                      <a:pt x="107" y="152"/>
                    </a:lnTo>
                    <a:lnTo>
                      <a:pt x="108" y="171"/>
                    </a:lnTo>
                    <a:lnTo>
                      <a:pt x="109" y="183"/>
                    </a:lnTo>
                    <a:lnTo>
                      <a:pt x="104" y="179"/>
                    </a:lnTo>
                    <a:lnTo>
                      <a:pt x="91" y="171"/>
                    </a:lnTo>
                    <a:lnTo>
                      <a:pt x="83" y="166"/>
                    </a:lnTo>
                    <a:lnTo>
                      <a:pt x="76" y="163"/>
                    </a:lnTo>
                    <a:lnTo>
                      <a:pt x="69" y="160"/>
                    </a:lnTo>
                    <a:lnTo>
                      <a:pt x="65" y="159"/>
                    </a:lnTo>
                    <a:lnTo>
                      <a:pt x="50" y="161"/>
                    </a:lnTo>
                    <a:lnTo>
                      <a:pt x="41" y="163"/>
                    </a:lnTo>
                    <a:lnTo>
                      <a:pt x="37" y="163"/>
                    </a:lnTo>
                    <a:lnTo>
                      <a:pt x="31" y="161"/>
                    </a:lnTo>
                    <a:lnTo>
                      <a:pt x="23" y="156"/>
                    </a:lnTo>
                    <a:lnTo>
                      <a:pt x="12" y="148"/>
                    </a:lnTo>
                    <a:lnTo>
                      <a:pt x="6" y="148"/>
                    </a:lnTo>
                    <a:lnTo>
                      <a:pt x="0" y="148"/>
                    </a:lnTo>
                    <a:lnTo>
                      <a:pt x="7" y="141"/>
                    </a:lnTo>
                    <a:lnTo>
                      <a:pt x="14" y="133"/>
                    </a:lnTo>
                    <a:lnTo>
                      <a:pt x="20" y="124"/>
                    </a:lnTo>
                    <a:lnTo>
                      <a:pt x="27" y="117"/>
                    </a:lnTo>
                    <a:close/>
                  </a:path>
                </a:pathLst>
              </a:custGeom>
              <a:solidFill>
                <a:srgbClr val="7C76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5" name="Freeform 77"/>
              <p:cNvSpPr>
                <a:spLocks/>
              </p:cNvSpPr>
              <p:nvPr/>
            </p:nvSpPr>
            <p:spPr bwMode="auto">
              <a:xfrm>
                <a:off x="3020" y="1351"/>
                <a:ext cx="212" cy="179"/>
              </a:xfrm>
              <a:custGeom>
                <a:avLst/>
                <a:gdLst>
                  <a:gd name="T0" fmla="*/ 36 w 212"/>
                  <a:gd name="T1" fmla="*/ 132 h 178"/>
                  <a:gd name="T2" fmla="*/ 48 w 212"/>
                  <a:gd name="T3" fmla="*/ 73 h 178"/>
                  <a:gd name="T4" fmla="*/ 61 w 212"/>
                  <a:gd name="T5" fmla="*/ 52 h 178"/>
                  <a:gd name="T6" fmla="*/ 75 w 212"/>
                  <a:gd name="T7" fmla="*/ 38 h 178"/>
                  <a:gd name="T8" fmla="*/ 86 w 212"/>
                  <a:gd name="T9" fmla="*/ 31 h 178"/>
                  <a:gd name="T10" fmla="*/ 108 w 212"/>
                  <a:gd name="T11" fmla="*/ 19 h 178"/>
                  <a:gd name="T12" fmla="*/ 142 w 212"/>
                  <a:gd name="T13" fmla="*/ 5 h 178"/>
                  <a:gd name="T14" fmla="*/ 166 w 212"/>
                  <a:gd name="T15" fmla="*/ 0 h 178"/>
                  <a:gd name="T16" fmla="*/ 183 w 212"/>
                  <a:gd name="T17" fmla="*/ 0 h 178"/>
                  <a:gd name="T18" fmla="*/ 197 w 212"/>
                  <a:gd name="T19" fmla="*/ 2 h 178"/>
                  <a:gd name="T20" fmla="*/ 204 w 212"/>
                  <a:gd name="T21" fmla="*/ 5 h 178"/>
                  <a:gd name="T22" fmla="*/ 209 w 212"/>
                  <a:gd name="T23" fmla="*/ 12 h 178"/>
                  <a:gd name="T24" fmla="*/ 212 w 212"/>
                  <a:gd name="T25" fmla="*/ 20 h 178"/>
                  <a:gd name="T26" fmla="*/ 212 w 212"/>
                  <a:gd name="T27" fmla="*/ 31 h 178"/>
                  <a:gd name="T28" fmla="*/ 209 w 212"/>
                  <a:gd name="T29" fmla="*/ 39 h 178"/>
                  <a:gd name="T30" fmla="*/ 201 w 212"/>
                  <a:gd name="T31" fmla="*/ 51 h 178"/>
                  <a:gd name="T32" fmla="*/ 172 w 212"/>
                  <a:gd name="T33" fmla="*/ 65 h 178"/>
                  <a:gd name="T34" fmla="*/ 140 w 212"/>
                  <a:gd name="T35" fmla="*/ 78 h 178"/>
                  <a:gd name="T36" fmla="*/ 124 w 212"/>
                  <a:gd name="T37" fmla="*/ 126 h 178"/>
                  <a:gd name="T38" fmla="*/ 111 w 212"/>
                  <a:gd name="T39" fmla="*/ 145 h 178"/>
                  <a:gd name="T40" fmla="*/ 103 w 212"/>
                  <a:gd name="T41" fmla="*/ 161 h 178"/>
                  <a:gd name="T42" fmla="*/ 100 w 212"/>
                  <a:gd name="T43" fmla="*/ 175 h 178"/>
                  <a:gd name="T44" fmla="*/ 101 w 212"/>
                  <a:gd name="T45" fmla="*/ 200 h 178"/>
                  <a:gd name="T46" fmla="*/ 96 w 212"/>
                  <a:gd name="T47" fmla="*/ 209 h 178"/>
                  <a:gd name="T48" fmla="*/ 79 w 212"/>
                  <a:gd name="T49" fmla="*/ 197 h 178"/>
                  <a:gd name="T50" fmla="*/ 67 w 212"/>
                  <a:gd name="T51" fmla="*/ 192 h 178"/>
                  <a:gd name="T52" fmla="*/ 47 w 212"/>
                  <a:gd name="T53" fmla="*/ 193 h 178"/>
                  <a:gd name="T54" fmla="*/ 35 w 212"/>
                  <a:gd name="T55" fmla="*/ 194 h 178"/>
                  <a:gd name="T56" fmla="*/ 21 w 212"/>
                  <a:gd name="T57" fmla="*/ 189 h 178"/>
                  <a:gd name="T58" fmla="*/ 5 w 212"/>
                  <a:gd name="T59" fmla="*/ 180 h 178"/>
                  <a:gd name="T60" fmla="*/ 7 w 212"/>
                  <a:gd name="T61" fmla="*/ 171 h 178"/>
                  <a:gd name="T62" fmla="*/ 22 w 212"/>
                  <a:gd name="T63" fmla="*/ 154 h 17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12"/>
                  <a:gd name="T97" fmla="*/ 0 h 178"/>
                  <a:gd name="T98" fmla="*/ 212 w 212"/>
                  <a:gd name="T99" fmla="*/ 178 h 17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12" h="178">
                    <a:moveTo>
                      <a:pt x="30" y="111"/>
                    </a:moveTo>
                    <a:lnTo>
                      <a:pt x="36" y="98"/>
                    </a:lnTo>
                    <a:lnTo>
                      <a:pt x="42" y="84"/>
                    </a:lnTo>
                    <a:lnTo>
                      <a:pt x="48" y="73"/>
                    </a:lnTo>
                    <a:lnTo>
                      <a:pt x="54" y="62"/>
                    </a:lnTo>
                    <a:lnTo>
                      <a:pt x="61" y="52"/>
                    </a:lnTo>
                    <a:lnTo>
                      <a:pt x="71" y="42"/>
                    </a:lnTo>
                    <a:lnTo>
                      <a:pt x="75" y="38"/>
                    </a:lnTo>
                    <a:lnTo>
                      <a:pt x="80" y="34"/>
                    </a:lnTo>
                    <a:lnTo>
                      <a:pt x="86" y="31"/>
                    </a:lnTo>
                    <a:lnTo>
                      <a:pt x="92" y="28"/>
                    </a:lnTo>
                    <a:lnTo>
                      <a:pt x="108" y="19"/>
                    </a:lnTo>
                    <a:lnTo>
                      <a:pt x="125" y="12"/>
                    </a:lnTo>
                    <a:lnTo>
                      <a:pt x="142" y="5"/>
                    </a:lnTo>
                    <a:lnTo>
                      <a:pt x="159" y="1"/>
                    </a:lnTo>
                    <a:lnTo>
                      <a:pt x="166" y="0"/>
                    </a:lnTo>
                    <a:lnTo>
                      <a:pt x="174" y="0"/>
                    </a:lnTo>
                    <a:lnTo>
                      <a:pt x="183" y="0"/>
                    </a:lnTo>
                    <a:lnTo>
                      <a:pt x="193" y="1"/>
                    </a:lnTo>
                    <a:lnTo>
                      <a:pt x="197" y="2"/>
                    </a:lnTo>
                    <a:lnTo>
                      <a:pt x="200" y="3"/>
                    </a:lnTo>
                    <a:lnTo>
                      <a:pt x="204" y="5"/>
                    </a:lnTo>
                    <a:lnTo>
                      <a:pt x="207" y="9"/>
                    </a:lnTo>
                    <a:lnTo>
                      <a:pt x="209" y="12"/>
                    </a:lnTo>
                    <a:lnTo>
                      <a:pt x="211" y="16"/>
                    </a:lnTo>
                    <a:lnTo>
                      <a:pt x="212" y="20"/>
                    </a:lnTo>
                    <a:lnTo>
                      <a:pt x="212" y="26"/>
                    </a:lnTo>
                    <a:lnTo>
                      <a:pt x="212" y="31"/>
                    </a:lnTo>
                    <a:lnTo>
                      <a:pt x="211" y="35"/>
                    </a:lnTo>
                    <a:lnTo>
                      <a:pt x="209" y="39"/>
                    </a:lnTo>
                    <a:lnTo>
                      <a:pt x="207" y="43"/>
                    </a:lnTo>
                    <a:lnTo>
                      <a:pt x="201" y="51"/>
                    </a:lnTo>
                    <a:lnTo>
                      <a:pt x="193" y="56"/>
                    </a:lnTo>
                    <a:lnTo>
                      <a:pt x="172" y="65"/>
                    </a:lnTo>
                    <a:lnTo>
                      <a:pt x="149" y="74"/>
                    </a:lnTo>
                    <a:lnTo>
                      <a:pt x="140" y="78"/>
                    </a:lnTo>
                    <a:lnTo>
                      <a:pt x="132" y="84"/>
                    </a:lnTo>
                    <a:lnTo>
                      <a:pt x="124" y="92"/>
                    </a:lnTo>
                    <a:lnTo>
                      <a:pt x="117" y="101"/>
                    </a:lnTo>
                    <a:lnTo>
                      <a:pt x="111" y="111"/>
                    </a:lnTo>
                    <a:lnTo>
                      <a:pt x="105" y="122"/>
                    </a:lnTo>
                    <a:lnTo>
                      <a:pt x="103" y="127"/>
                    </a:lnTo>
                    <a:lnTo>
                      <a:pt x="101" y="134"/>
                    </a:lnTo>
                    <a:lnTo>
                      <a:pt x="100" y="141"/>
                    </a:lnTo>
                    <a:lnTo>
                      <a:pt x="100" y="147"/>
                    </a:lnTo>
                    <a:lnTo>
                      <a:pt x="101" y="166"/>
                    </a:lnTo>
                    <a:lnTo>
                      <a:pt x="101" y="178"/>
                    </a:lnTo>
                    <a:lnTo>
                      <a:pt x="96" y="175"/>
                    </a:lnTo>
                    <a:lnTo>
                      <a:pt x="85" y="167"/>
                    </a:lnTo>
                    <a:lnTo>
                      <a:pt x="79" y="163"/>
                    </a:lnTo>
                    <a:lnTo>
                      <a:pt x="72" y="160"/>
                    </a:lnTo>
                    <a:lnTo>
                      <a:pt x="67" y="158"/>
                    </a:lnTo>
                    <a:lnTo>
                      <a:pt x="62" y="157"/>
                    </a:lnTo>
                    <a:lnTo>
                      <a:pt x="47" y="159"/>
                    </a:lnTo>
                    <a:lnTo>
                      <a:pt x="39" y="161"/>
                    </a:lnTo>
                    <a:lnTo>
                      <a:pt x="35" y="160"/>
                    </a:lnTo>
                    <a:lnTo>
                      <a:pt x="29" y="158"/>
                    </a:lnTo>
                    <a:lnTo>
                      <a:pt x="21" y="155"/>
                    </a:lnTo>
                    <a:lnTo>
                      <a:pt x="11" y="148"/>
                    </a:lnTo>
                    <a:lnTo>
                      <a:pt x="5" y="146"/>
                    </a:lnTo>
                    <a:lnTo>
                      <a:pt x="0" y="145"/>
                    </a:lnTo>
                    <a:lnTo>
                      <a:pt x="7" y="137"/>
                    </a:lnTo>
                    <a:lnTo>
                      <a:pt x="15" y="128"/>
                    </a:lnTo>
                    <a:lnTo>
                      <a:pt x="22" y="120"/>
                    </a:lnTo>
                    <a:lnTo>
                      <a:pt x="30" y="111"/>
                    </a:lnTo>
                    <a:close/>
                  </a:path>
                </a:pathLst>
              </a:custGeom>
              <a:solidFill>
                <a:srgbClr val="8F82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6" name="Freeform 78"/>
              <p:cNvSpPr>
                <a:spLocks/>
              </p:cNvSpPr>
              <p:nvPr/>
            </p:nvSpPr>
            <p:spPr bwMode="auto">
              <a:xfrm>
                <a:off x="3023" y="1351"/>
                <a:ext cx="209" cy="175"/>
              </a:xfrm>
              <a:custGeom>
                <a:avLst/>
                <a:gdLst>
                  <a:gd name="T0" fmla="*/ 34 w 209"/>
                  <a:gd name="T1" fmla="*/ 109 h 175"/>
                  <a:gd name="T2" fmla="*/ 44 w 209"/>
                  <a:gd name="T3" fmla="*/ 86 h 175"/>
                  <a:gd name="T4" fmla="*/ 54 w 209"/>
                  <a:gd name="T5" fmla="*/ 67 h 175"/>
                  <a:gd name="T6" fmla="*/ 60 w 209"/>
                  <a:gd name="T7" fmla="*/ 59 h 175"/>
                  <a:gd name="T8" fmla="*/ 67 w 209"/>
                  <a:gd name="T9" fmla="*/ 51 h 175"/>
                  <a:gd name="T10" fmla="*/ 74 w 209"/>
                  <a:gd name="T11" fmla="*/ 43 h 175"/>
                  <a:gd name="T12" fmla="*/ 83 w 209"/>
                  <a:gd name="T13" fmla="*/ 37 h 175"/>
                  <a:gd name="T14" fmla="*/ 89 w 209"/>
                  <a:gd name="T15" fmla="*/ 32 h 175"/>
                  <a:gd name="T16" fmla="*/ 96 w 209"/>
                  <a:gd name="T17" fmla="*/ 27 h 175"/>
                  <a:gd name="T18" fmla="*/ 105 w 209"/>
                  <a:gd name="T19" fmla="*/ 23 h 175"/>
                  <a:gd name="T20" fmla="*/ 112 w 209"/>
                  <a:gd name="T21" fmla="*/ 19 h 175"/>
                  <a:gd name="T22" fmla="*/ 129 w 209"/>
                  <a:gd name="T23" fmla="*/ 12 h 175"/>
                  <a:gd name="T24" fmla="*/ 147 w 209"/>
                  <a:gd name="T25" fmla="*/ 6 h 175"/>
                  <a:gd name="T26" fmla="*/ 155 w 209"/>
                  <a:gd name="T27" fmla="*/ 4 h 175"/>
                  <a:gd name="T28" fmla="*/ 165 w 209"/>
                  <a:gd name="T29" fmla="*/ 2 h 175"/>
                  <a:gd name="T30" fmla="*/ 175 w 209"/>
                  <a:gd name="T31" fmla="*/ 0 h 175"/>
                  <a:gd name="T32" fmla="*/ 185 w 209"/>
                  <a:gd name="T33" fmla="*/ 0 h 175"/>
                  <a:gd name="T34" fmla="*/ 190 w 209"/>
                  <a:gd name="T35" fmla="*/ 0 h 175"/>
                  <a:gd name="T36" fmla="*/ 194 w 209"/>
                  <a:gd name="T37" fmla="*/ 1 h 175"/>
                  <a:gd name="T38" fmla="*/ 198 w 209"/>
                  <a:gd name="T39" fmla="*/ 3 h 175"/>
                  <a:gd name="T40" fmla="*/ 202 w 209"/>
                  <a:gd name="T41" fmla="*/ 5 h 175"/>
                  <a:gd name="T42" fmla="*/ 205 w 209"/>
                  <a:gd name="T43" fmla="*/ 9 h 175"/>
                  <a:gd name="T44" fmla="*/ 207 w 209"/>
                  <a:gd name="T45" fmla="*/ 13 h 175"/>
                  <a:gd name="T46" fmla="*/ 208 w 209"/>
                  <a:gd name="T47" fmla="*/ 18 h 175"/>
                  <a:gd name="T48" fmla="*/ 209 w 209"/>
                  <a:gd name="T49" fmla="*/ 24 h 175"/>
                  <a:gd name="T50" fmla="*/ 208 w 209"/>
                  <a:gd name="T51" fmla="*/ 28 h 175"/>
                  <a:gd name="T52" fmla="*/ 207 w 209"/>
                  <a:gd name="T53" fmla="*/ 32 h 175"/>
                  <a:gd name="T54" fmla="*/ 206 w 209"/>
                  <a:gd name="T55" fmla="*/ 36 h 175"/>
                  <a:gd name="T56" fmla="*/ 203 w 209"/>
                  <a:gd name="T57" fmla="*/ 39 h 175"/>
                  <a:gd name="T58" fmla="*/ 198 w 209"/>
                  <a:gd name="T59" fmla="*/ 45 h 175"/>
                  <a:gd name="T60" fmla="*/ 190 w 209"/>
                  <a:gd name="T61" fmla="*/ 51 h 175"/>
                  <a:gd name="T62" fmla="*/ 170 w 209"/>
                  <a:gd name="T63" fmla="*/ 59 h 175"/>
                  <a:gd name="T64" fmla="*/ 147 w 209"/>
                  <a:gd name="T65" fmla="*/ 68 h 175"/>
                  <a:gd name="T66" fmla="*/ 137 w 209"/>
                  <a:gd name="T67" fmla="*/ 73 h 175"/>
                  <a:gd name="T68" fmla="*/ 128 w 209"/>
                  <a:gd name="T69" fmla="*/ 78 h 175"/>
                  <a:gd name="T70" fmla="*/ 119 w 209"/>
                  <a:gd name="T71" fmla="*/ 86 h 175"/>
                  <a:gd name="T72" fmla="*/ 111 w 209"/>
                  <a:gd name="T73" fmla="*/ 95 h 175"/>
                  <a:gd name="T74" fmla="*/ 105 w 209"/>
                  <a:gd name="T75" fmla="*/ 105 h 175"/>
                  <a:gd name="T76" fmla="*/ 98 w 209"/>
                  <a:gd name="T77" fmla="*/ 117 h 175"/>
                  <a:gd name="T78" fmla="*/ 96 w 209"/>
                  <a:gd name="T79" fmla="*/ 123 h 175"/>
                  <a:gd name="T80" fmla="*/ 95 w 209"/>
                  <a:gd name="T81" fmla="*/ 130 h 175"/>
                  <a:gd name="T82" fmla="*/ 94 w 209"/>
                  <a:gd name="T83" fmla="*/ 137 h 175"/>
                  <a:gd name="T84" fmla="*/ 93 w 209"/>
                  <a:gd name="T85" fmla="*/ 145 h 175"/>
                  <a:gd name="T86" fmla="*/ 94 w 209"/>
                  <a:gd name="T87" fmla="*/ 164 h 175"/>
                  <a:gd name="T88" fmla="*/ 94 w 209"/>
                  <a:gd name="T89" fmla="*/ 175 h 175"/>
                  <a:gd name="T90" fmla="*/ 90 w 209"/>
                  <a:gd name="T91" fmla="*/ 172 h 175"/>
                  <a:gd name="T92" fmla="*/ 80 w 209"/>
                  <a:gd name="T93" fmla="*/ 166 h 175"/>
                  <a:gd name="T94" fmla="*/ 69 w 209"/>
                  <a:gd name="T95" fmla="*/ 161 h 175"/>
                  <a:gd name="T96" fmla="*/ 59 w 209"/>
                  <a:gd name="T97" fmla="*/ 158 h 175"/>
                  <a:gd name="T98" fmla="*/ 45 w 209"/>
                  <a:gd name="T99" fmla="*/ 159 h 175"/>
                  <a:gd name="T100" fmla="*/ 37 w 209"/>
                  <a:gd name="T101" fmla="*/ 161 h 175"/>
                  <a:gd name="T102" fmla="*/ 33 w 209"/>
                  <a:gd name="T103" fmla="*/ 161 h 175"/>
                  <a:gd name="T104" fmla="*/ 28 w 209"/>
                  <a:gd name="T105" fmla="*/ 159 h 175"/>
                  <a:gd name="T106" fmla="*/ 20 w 209"/>
                  <a:gd name="T107" fmla="*/ 156 h 175"/>
                  <a:gd name="T108" fmla="*/ 10 w 209"/>
                  <a:gd name="T109" fmla="*/ 150 h 175"/>
                  <a:gd name="T110" fmla="*/ 5 w 209"/>
                  <a:gd name="T111" fmla="*/ 147 h 175"/>
                  <a:gd name="T112" fmla="*/ 0 w 209"/>
                  <a:gd name="T113" fmla="*/ 144 h 175"/>
                  <a:gd name="T114" fmla="*/ 8 w 209"/>
                  <a:gd name="T115" fmla="*/ 136 h 175"/>
                  <a:gd name="T116" fmla="*/ 17 w 209"/>
                  <a:gd name="T117" fmla="*/ 126 h 175"/>
                  <a:gd name="T118" fmla="*/ 26 w 209"/>
                  <a:gd name="T119" fmla="*/ 118 h 175"/>
                  <a:gd name="T120" fmla="*/ 34 w 209"/>
                  <a:gd name="T121" fmla="*/ 109 h 17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09"/>
                  <a:gd name="T184" fmla="*/ 0 h 175"/>
                  <a:gd name="T185" fmla="*/ 209 w 209"/>
                  <a:gd name="T186" fmla="*/ 175 h 175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09" h="175">
                    <a:moveTo>
                      <a:pt x="34" y="109"/>
                    </a:moveTo>
                    <a:lnTo>
                      <a:pt x="44" y="86"/>
                    </a:lnTo>
                    <a:lnTo>
                      <a:pt x="54" y="67"/>
                    </a:lnTo>
                    <a:lnTo>
                      <a:pt x="60" y="59"/>
                    </a:lnTo>
                    <a:lnTo>
                      <a:pt x="67" y="51"/>
                    </a:lnTo>
                    <a:lnTo>
                      <a:pt x="74" y="43"/>
                    </a:lnTo>
                    <a:lnTo>
                      <a:pt x="83" y="37"/>
                    </a:lnTo>
                    <a:lnTo>
                      <a:pt x="89" y="32"/>
                    </a:lnTo>
                    <a:lnTo>
                      <a:pt x="96" y="27"/>
                    </a:lnTo>
                    <a:lnTo>
                      <a:pt x="105" y="23"/>
                    </a:lnTo>
                    <a:lnTo>
                      <a:pt x="112" y="19"/>
                    </a:lnTo>
                    <a:lnTo>
                      <a:pt x="129" y="12"/>
                    </a:lnTo>
                    <a:lnTo>
                      <a:pt x="147" y="6"/>
                    </a:lnTo>
                    <a:lnTo>
                      <a:pt x="155" y="4"/>
                    </a:lnTo>
                    <a:lnTo>
                      <a:pt x="165" y="2"/>
                    </a:lnTo>
                    <a:lnTo>
                      <a:pt x="175" y="0"/>
                    </a:lnTo>
                    <a:lnTo>
                      <a:pt x="185" y="0"/>
                    </a:lnTo>
                    <a:lnTo>
                      <a:pt x="190" y="0"/>
                    </a:lnTo>
                    <a:lnTo>
                      <a:pt x="194" y="1"/>
                    </a:lnTo>
                    <a:lnTo>
                      <a:pt x="198" y="3"/>
                    </a:lnTo>
                    <a:lnTo>
                      <a:pt x="202" y="5"/>
                    </a:lnTo>
                    <a:lnTo>
                      <a:pt x="205" y="9"/>
                    </a:lnTo>
                    <a:lnTo>
                      <a:pt x="207" y="13"/>
                    </a:lnTo>
                    <a:lnTo>
                      <a:pt x="208" y="18"/>
                    </a:lnTo>
                    <a:lnTo>
                      <a:pt x="209" y="24"/>
                    </a:lnTo>
                    <a:lnTo>
                      <a:pt x="208" y="28"/>
                    </a:lnTo>
                    <a:lnTo>
                      <a:pt x="207" y="32"/>
                    </a:lnTo>
                    <a:lnTo>
                      <a:pt x="206" y="36"/>
                    </a:lnTo>
                    <a:lnTo>
                      <a:pt x="203" y="39"/>
                    </a:lnTo>
                    <a:lnTo>
                      <a:pt x="198" y="45"/>
                    </a:lnTo>
                    <a:lnTo>
                      <a:pt x="190" y="51"/>
                    </a:lnTo>
                    <a:lnTo>
                      <a:pt x="170" y="59"/>
                    </a:lnTo>
                    <a:lnTo>
                      <a:pt x="147" y="68"/>
                    </a:lnTo>
                    <a:lnTo>
                      <a:pt x="137" y="73"/>
                    </a:lnTo>
                    <a:lnTo>
                      <a:pt x="128" y="78"/>
                    </a:lnTo>
                    <a:lnTo>
                      <a:pt x="119" y="86"/>
                    </a:lnTo>
                    <a:lnTo>
                      <a:pt x="111" y="95"/>
                    </a:lnTo>
                    <a:lnTo>
                      <a:pt x="105" y="105"/>
                    </a:lnTo>
                    <a:lnTo>
                      <a:pt x="98" y="117"/>
                    </a:lnTo>
                    <a:lnTo>
                      <a:pt x="96" y="123"/>
                    </a:lnTo>
                    <a:lnTo>
                      <a:pt x="95" y="130"/>
                    </a:lnTo>
                    <a:lnTo>
                      <a:pt x="94" y="137"/>
                    </a:lnTo>
                    <a:lnTo>
                      <a:pt x="93" y="145"/>
                    </a:lnTo>
                    <a:lnTo>
                      <a:pt x="94" y="164"/>
                    </a:lnTo>
                    <a:lnTo>
                      <a:pt x="94" y="175"/>
                    </a:lnTo>
                    <a:lnTo>
                      <a:pt x="90" y="172"/>
                    </a:lnTo>
                    <a:lnTo>
                      <a:pt x="80" y="166"/>
                    </a:lnTo>
                    <a:lnTo>
                      <a:pt x="69" y="161"/>
                    </a:lnTo>
                    <a:lnTo>
                      <a:pt x="59" y="158"/>
                    </a:lnTo>
                    <a:lnTo>
                      <a:pt x="45" y="159"/>
                    </a:lnTo>
                    <a:lnTo>
                      <a:pt x="37" y="161"/>
                    </a:lnTo>
                    <a:lnTo>
                      <a:pt x="33" y="161"/>
                    </a:lnTo>
                    <a:lnTo>
                      <a:pt x="28" y="159"/>
                    </a:lnTo>
                    <a:lnTo>
                      <a:pt x="20" y="156"/>
                    </a:lnTo>
                    <a:lnTo>
                      <a:pt x="10" y="150"/>
                    </a:lnTo>
                    <a:lnTo>
                      <a:pt x="5" y="147"/>
                    </a:lnTo>
                    <a:lnTo>
                      <a:pt x="0" y="144"/>
                    </a:lnTo>
                    <a:lnTo>
                      <a:pt x="8" y="136"/>
                    </a:lnTo>
                    <a:lnTo>
                      <a:pt x="17" y="126"/>
                    </a:lnTo>
                    <a:lnTo>
                      <a:pt x="26" y="118"/>
                    </a:lnTo>
                    <a:lnTo>
                      <a:pt x="34" y="109"/>
                    </a:lnTo>
                    <a:close/>
                  </a:path>
                </a:pathLst>
              </a:custGeom>
              <a:solidFill>
                <a:srgbClr val="AA94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7" name="Freeform 79"/>
              <p:cNvSpPr>
                <a:spLocks/>
              </p:cNvSpPr>
              <p:nvPr/>
            </p:nvSpPr>
            <p:spPr bwMode="auto">
              <a:xfrm>
                <a:off x="3027" y="1350"/>
                <a:ext cx="204" cy="173"/>
              </a:xfrm>
              <a:custGeom>
                <a:avLst/>
                <a:gdLst>
                  <a:gd name="T0" fmla="*/ 36 w 204"/>
                  <a:gd name="T1" fmla="*/ 107 h 173"/>
                  <a:gd name="T2" fmla="*/ 44 w 204"/>
                  <a:gd name="T3" fmla="*/ 89 h 173"/>
                  <a:gd name="T4" fmla="*/ 53 w 204"/>
                  <a:gd name="T5" fmla="*/ 74 h 173"/>
                  <a:gd name="T6" fmla="*/ 63 w 204"/>
                  <a:gd name="T7" fmla="*/ 60 h 173"/>
                  <a:gd name="T8" fmla="*/ 73 w 204"/>
                  <a:gd name="T9" fmla="*/ 47 h 173"/>
                  <a:gd name="T10" fmla="*/ 79 w 204"/>
                  <a:gd name="T11" fmla="*/ 41 h 173"/>
                  <a:gd name="T12" fmla="*/ 85 w 204"/>
                  <a:gd name="T13" fmla="*/ 36 h 173"/>
                  <a:gd name="T14" fmla="*/ 91 w 204"/>
                  <a:gd name="T15" fmla="*/ 31 h 173"/>
                  <a:gd name="T16" fmla="*/ 98 w 204"/>
                  <a:gd name="T17" fmla="*/ 27 h 173"/>
                  <a:gd name="T18" fmla="*/ 107 w 204"/>
                  <a:gd name="T19" fmla="*/ 22 h 173"/>
                  <a:gd name="T20" fmla="*/ 115 w 204"/>
                  <a:gd name="T21" fmla="*/ 19 h 173"/>
                  <a:gd name="T22" fmla="*/ 124 w 204"/>
                  <a:gd name="T23" fmla="*/ 15 h 173"/>
                  <a:gd name="T24" fmla="*/ 134 w 204"/>
                  <a:gd name="T25" fmla="*/ 12 h 173"/>
                  <a:gd name="T26" fmla="*/ 154 w 204"/>
                  <a:gd name="T27" fmla="*/ 5 h 173"/>
                  <a:gd name="T28" fmla="*/ 177 w 204"/>
                  <a:gd name="T29" fmla="*/ 0 h 173"/>
                  <a:gd name="T30" fmla="*/ 183 w 204"/>
                  <a:gd name="T31" fmla="*/ 0 h 173"/>
                  <a:gd name="T32" fmla="*/ 188 w 204"/>
                  <a:gd name="T33" fmla="*/ 0 h 173"/>
                  <a:gd name="T34" fmla="*/ 192 w 204"/>
                  <a:gd name="T35" fmla="*/ 2 h 173"/>
                  <a:gd name="T36" fmla="*/ 196 w 204"/>
                  <a:gd name="T37" fmla="*/ 4 h 173"/>
                  <a:gd name="T38" fmla="*/ 199 w 204"/>
                  <a:gd name="T39" fmla="*/ 7 h 173"/>
                  <a:gd name="T40" fmla="*/ 202 w 204"/>
                  <a:gd name="T41" fmla="*/ 12 h 173"/>
                  <a:gd name="T42" fmla="*/ 203 w 204"/>
                  <a:gd name="T43" fmla="*/ 17 h 173"/>
                  <a:gd name="T44" fmla="*/ 204 w 204"/>
                  <a:gd name="T45" fmla="*/ 24 h 173"/>
                  <a:gd name="T46" fmla="*/ 204 w 204"/>
                  <a:gd name="T47" fmla="*/ 27 h 173"/>
                  <a:gd name="T48" fmla="*/ 203 w 204"/>
                  <a:gd name="T49" fmla="*/ 30 h 173"/>
                  <a:gd name="T50" fmla="*/ 201 w 204"/>
                  <a:gd name="T51" fmla="*/ 33 h 173"/>
                  <a:gd name="T52" fmla="*/ 199 w 204"/>
                  <a:gd name="T53" fmla="*/ 36 h 173"/>
                  <a:gd name="T54" fmla="*/ 193 w 204"/>
                  <a:gd name="T55" fmla="*/ 41 h 173"/>
                  <a:gd name="T56" fmla="*/ 186 w 204"/>
                  <a:gd name="T57" fmla="*/ 45 h 173"/>
                  <a:gd name="T58" fmla="*/ 167 w 204"/>
                  <a:gd name="T59" fmla="*/ 54 h 173"/>
                  <a:gd name="T60" fmla="*/ 146 w 204"/>
                  <a:gd name="T61" fmla="*/ 63 h 173"/>
                  <a:gd name="T62" fmla="*/ 134 w 204"/>
                  <a:gd name="T63" fmla="*/ 68 h 173"/>
                  <a:gd name="T64" fmla="*/ 123 w 204"/>
                  <a:gd name="T65" fmla="*/ 74 h 173"/>
                  <a:gd name="T66" fmla="*/ 114 w 204"/>
                  <a:gd name="T67" fmla="*/ 81 h 173"/>
                  <a:gd name="T68" fmla="*/ 105 w 204"/>
                  <a:gd name="T69" fmla="*/ 91 h 173"/>
                  <a:gd name="T70" fmla="*/ 101 w 204"/>
                  <a:gd name="T71" fmla="*/ 95 h 173"/>
                  <a:gd name="T72" fmla="*/ 97 w 204"/>
                  <a:gd name="T73" fmla="*/ 101 h 173"/>
                  <a:gd name="T74" fmla="*/ 94 w 204"/>
                  <a:gd name="T75" fmla="*/ 106 h 173"/>
                  <a:gd name="T76" fmla="*/ 91 w 204"/>
                  <a:gd name="T77" fmla="*/ 112 h 173"/>
                  <a:gd name="T78" fmla="*/ 89 w 204"/>
                  <a:gd name="T79" fmla="*/ 119 h 173"/>
                  <a:gd name="T80" fmla="*/ 87 w 204"/>
                  <a:gd name="T81" fmla="*/ 126 h 173"/>
                  <a:gd name="T82" fmla="*/ 87 w 204"/>
                  <a:gd name="T83" fmla="*/ 135 h 173"/>
                  <a:gd name="T84" fmla="*/ 86 w 204"/>
                  <a:gd name="T85" fmla="*/ 143 h 173"/>
                  <a:gd name="T86" fmla="*/ 86 w 204"/>
                  <a:gd name="T87" fmla="*/ 162 h 173"/>
                  <a:gd name="T88" fmla="*/ 86 w 204"/>
                  <a:gd name="T89" fmla="*/ 173 h 173"/>
                  <a:gd name="T90" fmla="*/ 83 w 204"/>
                  <a:gd name="T91" fmla="*/ 170 h 173"/>
                  <a:gd name="T92" fmla="*/ 75 w 204"/>
                  <a:gd name="T93" fmla="*/ 166 h 173"/>
                  <a:gd name="T94" fmla="*/ 65 w 204"/>
                  <a:gd name="T95" fmla="*/ 161 h 173"/>
                  <a:gd name="T96" fmla="*/ 56 w 204"/>
                  <a:gd name="T97" fmla="*/ 159 h 173"/>
                  <a:gd name="T98" fmla="*/ 43 w 204"/>
                  <a:gd name="T99" fmla="*/ 161 h 173"/>
                  <a:gd name="T100" fmla="*/ 35 w 204"/>
                  <a:gd name="T101" fmla="*/ 162 h 173"/>
                  <a:gd name="T102" fmla="*/ 31 w 204"/>
                  <a:gd name="T103" fmla="*/ 162 h 173"/>
                  <a:gd name="T104" fmla="*/ 26 w 204"/>
                  <a:gd name="T105" fmla="*/ 161 h 173"/>
                  <a:gd name="T106" fmla="*/ 18 w 204"/>
                  <a:gd name="T107" fmla="*/ 158 h 173"/>
                  <a:gd name="T108" fmla="*/ 9 w 204"/>
                  <a:gd name="T109" fmla="*/ 154 h 173"/>
                  <a:gd name="T110" fmla="*/ 4 w 204"/>
                  <a:gd name="T111" fmla="*/ 149 h 173"/>
                  <a:gd name="T112" fmla="*/ 0 w 204"/>
                  <a:gd name="T113" fmla="*/ 145 h 173"/>
                  <a:gd name="T114" fmla="*/ 8 w 204"/>
                  <a:gd name="T115" fmla="*/ 136 h 173"/>
                  <a:gd name="T116" fmla="*/ 17 w 204"/>
                  <a:gd name="T117" fmla="*/ 126 h 173"/>
                  <a:gd name="T118" fmla="*/ 27 w 204"/>
                  <a:gd name="T119" fmla="*/ 117 h 173"/>
                  <a:gd name="T120" fmla="*/ 36 w 204"/>
                  <a:gd name="T121" fmla="*/ 107 h 17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04"/>
                  <a:gd name="T184" fmla="*/ 0 h 173"/>
                  <a:gd name="T185" fmla="*/ 204 w 204"/>
                  <a:gd name="T186" fmla="*/ 173 h 17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04" h="173">
                    <a:moveTo>
                      <a:pt x="36" y="107"/>
                    </a:moveTo>
                    <a:lnTo>
                      <a:pt x="44" y="89"/>
                    </a:lnTo>
                    <a:lnTo>
                      <a:pt x="53" y="74"/>
                    </a:lnTo>
                    <a:lnTo>
                      <a:pt x="63" y="60"/>
                    </a:lnTo>
                    <a:lnTo>
                      <a:pt x="73" y="47"/>
                    </a:lnTo>
                    <a:lnTo>
                      <a:pt x="79" y="41"/>
                    </a:lnTo>
                    <a:lnTo>
                      <a:pt x="85" y="36"/>
                    </a:lnTo>
                    <a:lnTo>
                      <a:pt x="91" y="31"/>
                    </a:lnTo>
                    <a:lnTo>
                      <a:pt x="98" y="27"/>
                    </a:lnTo>
                    <a:lnTo>
                      <a:pt x="107" y="22"/>
                    </a:lnTo>
                    <a:lnTo>
                      <a:pt x="115" y="19"/>
                    </a:lnTo>
                    <a:lnTo>
                      <a:pt x="124" y="15"/>
                    </a:lnTo>
                    <a:lnTo>
                      <a:pt x="134" y="12"/>
                    </a:lnTo>
                    <a:lnTo>
                      <a:pt x="154" y="5"/>
                    </a:lnTo>
                    <a:lnTo>
                      <a:pt x="177" y="0"/>
                    </a:lnTo>
                    <a:lnTo>
                      <a:pt x="183" y="0"/>
                    </a:lnTo>
                    <a:lnTo>
                      <a:pt x="188" y="0"/>
                    </a:lnTo>
                    <a:lnTo>
                      <a:pt x="192" y="2"/>
                    </a:lnTo>
                    <a:lnTo>
                      <a:pt x="196" y="4"/>
                    </a:lnTo>
                    <a:lnTo>
                      <a:pt x="199" y="7"/>
                    </a:lnTo>
                    <a:lnTo>
                      <a:pt x="202" y="12"/>
                    </a:lnTo>
                    <a:lnTo>
                      <a:pt x="203" y="17"/>
                    </a:lnTo>
                    <a:lnTo>
                      <a:pt x="204" y="24"/>
                    </a:lnTo>
                    <a:lnTo>
                      <a:pt x="204" y="27"/>
                    </a:lnTo>
                    <a:lnTo>
                      <a:pt x="203" y="30"/>
                    </a:lnTo>
                    <a:lnTo>
                      <a:pt x="201" y="33"/>
                    </a:lnTo>
                    <a:lnTo>
                      <a:pt x="199" y="36"/>
                    </a:lnTo>
                    <a:lnTo>
                      <a:pt x="193" y="41"/>
                    </a:lnTo>
                    <a:lnTo>
                      <a:pt x="186" y="45"/>
                    </a:lnTo>
                    <a:lnTo>
                      <a:pt x="167" y="54"/>
                    </a:lnTo>
                    <a:lnTo>
                      <a:pt x="146" y="63"/>
                    </a:lnTo>
                    <a:lnTo>
                      <a:pt x="134" y="68"/>
                    </a:lnTo>
                    <a:lnTo>
                      <a:pt x="123" y="74"/>
                    </a:lnTo>
                    <a:lnTo>
                      <a:pt x="114" y="81"/>
                    </a:lnTo>
                    <a:lnTo>
                      <a:pt x="105" y="91"/>
                    </a:lnTo>
                    <a:lnTo>
                      <a:pt x="101" y="95"/>
                    </a:lnTo>
                    <a:lnTo>
                      <a:pt x="97" y="101"/>
                    </a:lnTo>
                    <a:lnTo>
                      <a:pt x="94" y="106"/>
                    </a:lnTo>
                    <a:lnTo>
                      <a:pt x="91" y="112"/>
                    </a:lnTo>
                    <a:lnTo>
                      <a:pt x="89" y="119"/>
                    </a:lnTo>
                    <a:lnTo>
                      <a:pt x="87" y="126"/>
                    </a:lnTo>
                    <a:lnTo>
                      <a:pt x="87" y="135"/>
                    </a:lnTo>
                    <a:lnTo>
                      <a:pt x="86" y="143"/>
                    </a:lnTo>
                    <a:lnTo>
                      <a:pt x="86" y="162"/>
                    </a:lnTo>
                    <a:lnTo>
                      <a:pt x="86" y="173"/>
                    </a:lnTo>
                    <a:lnTo>
                      <a:pt x="83" y="170"/>
                    </a:lnTo>
                    <a:lnTo>
                      <a:pt x="75" y="166"/>
                    </a:lnTo>
                    <a:lnTo>
                      <a:pt x="65" y="161"/>
                    </a:lnTo>
                    <a:lnTo>
                      <a:pt x="56" y="159"/>
                    </a:lnTo>
                    <a:lnTo>
                      <a:pt x="43" y="161"/>
                    </a:lnTo>
                    <a:lnTo>
                      <a:pt x="35" y="162"/>
                    </a:lnTo>
                    <a:lnTo>
                      <a:pt x="31" y="162"/>
                    </a:lnTo>
                    <a:lnTo>
                      <a:pt x="26" y="161"/>
                    </a:lnTo>
                    <a:lnTo>
                      <a:pt x="18" y="158"/>
                    </a:lnTo>
                    <a:lnTo>
                      <a:pt x="9" y="154"/>
                    </a:lnTo>
                    <a:lnTo>
                      <a:pt x="4" y="149"/>
                    </a:lnTo>
                    <a:lnTo>
                      <a:pt x="0" y="145"/>
                    </a:lnTo>
                    <a:lnTo>
                      <a:pt x="8" y="136"/>
                    </a:lnTo>
                    <a:lnTo>
                      <a:pt x="17" y="126"/>
                    </a:lnTo>
                    <a:lnTo>
                      <a:pt x="27" y="117"/>
                    </a:lnTo>
                    <a:lnTo>
                      <a:pt x="36" y="107"/>
                    </a:lnTo>
                    <a:close/>
                  </a:path>
                </a:pathLst>
              </a:custGeom>
              <a:solidFill>
                <a:srgbClr val="C1A3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8" name="Freeform 80"/>
              <p:cNvSpPr>
                <a:spLocks/>
              </p:cNvSpPr>
              <p:nvPr/>
            </p:nvSpPr>
            <p:spPr bwMode="auto">
              <a:xfrm>
                <a:off x="2873" y="1525"/>
                <a:ext cx="81" cy="79"/>
              </a:xfrm>
              <a:custGeom>
                <a:avLst/>
                <a:gdLst>
                  <a:gd name="T0" fmla="*/ 81 w 81"/>
                  <a:gd name="T1" fmla="*/ 0 h 79"/>
                  <a:gd name="T2" fmla="*/ 73 w 81"/>
                  <a:gd name="T3" fmla="*/ 12 h 79"/>
                  <a:gd name="T4" fmla="*/ 64 w 81"/>
                  <a:gd name="T5" fmla="*/ 23 h 79"/>
                  <a:gd name="T6" fmla="*/ 53 w 81"/>
                  <a:gd name="T7" fmla="*/ 33 h 79"/>
                  <a:gd name="T8" fmla="*/ 43 w 81"/>
                  <a:gd name="T9" fmla="*/ 43 h 79"/>
                  <a:gd name="T10" fmla="*/ 22 w 81"/>
                  <a:gd name="T11" fmla="*/ 61 h 79"/>
                  <a:gd name="T12" fmla="*/ 0 w 81"/>
                  <a:gd name="T13" fmla="*/ 79 h 79"/>
                  <a:gd name="T14" fmla="*/ 8 w 81"/>
                  <a:gd name="T15" fmla="*/ 68 h 79"/>
                  <a:gd name="T16" fmla="*/ 18 w 81"/>
                  <a:gd name="T17" fmla="*/ 58 h 79"/>
                  <a:gd name="T18" fmla="*/ 28 w 81"/>
                  <a:gd name="T19" fmla="*/ 49 h 79"/>
                  <a:gd name="T20" fmla="*/ 39 w 81"/>
                  <a:gd name="T21" fmla="*/ 39 h 79"/>
                  <a:gd name="T22" fmla="*/ 61 w 81"/>
                  <a:gd name="T23" fmla="*/ 20 h 79"/>
                  <a:gd name="T24" fmla="*/ 81 w 81"/>
                  <a:gd name="T25" fmla="*/ 0 h 7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1"/>
                  <a:gd name="T40" fmla="*/ 0 h 79"/>
                  <a:gd name="T41" fmla="*/ 81 w 81"/>
                  <a:gd name="T42" fmla="*/ 79 h 7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1" h="79">
                    <a:moveTo>
                      <a:pt x="81" y="0"/>
                    </a:moveTo>
                    <a:lnTo>
                      <a:pt x="73" y="12"/>
                    </a:lnTo>
                    <a:lnTo>
                      <a:pt x="64" y="23"/>
                    </a:lnTo>
                    <a:lnTo>
                      <a:pt x="53" y="33"/>
                    </a:lnTo>
                    <a:lnTo>
                      <a:pt x="43" y="43"/>
                    </a:lnTo>
                    <a:lnTo>
                      <a:pt x="22" y="61"/>
                    </a:lnTo>
                    <a:lnTo>
                      <a:pt x="0" y="79"/>
                    </a:lnTo>
                    <a:lnTo>
                      <a:pt x="8" y="68"/>
                    </a:lnTo>
                    <a:lnTo>
                      <a:pt x="18" y="58"/>
                    </a:lnTo>
                    <a:lnTo>
                      <a:pt x="28" y="49"/>
                    </a:lnTo>
                    <a:lnTo>
                      <a:pt x="39" y="39"/>
                    </a:lnTo>
                    <a:lnTo>
                      <a:pt x="61" y="20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09" name="Freeform 81"/>
              <p:cNvSpPr>
                <a:spLocks/>
              </p:cNvSpPr>
              <p:nvPr/>
            </p:nvSpPr>
            <p:spPr bwMode="auto">
              <a:xfrm>
                <a:off x="2885" y="1501"/>
                <a:ext cx="46" cy="67"/>
              </a:xfrm>
              <a:custGeom>
                <a:avLst/>
                <a:gdLst>
                  <a:gd name="T0" fmla="*/ 46 w 46"/>
                  <a:gd name="T1" fmla="*/ 0 h 66"/>
                  <a:gd name="T2" fmla="*/ 43 w 46"/>
                  <a:gd name="T3" fmla="*/ 5 h 66"/>
                  <a:gd name="T4" fmla="*/ 36 w 46"/>
                  <a:gd name="T5" fmla="*/ 17 h 66"/>
                  <a:gd name="T6" fmla="*/ 28 w 46"/>
                  <a:gd name="T7" fmla="*/ 30 h 66"/>
                  <a:gd name="T8" fmla="*/ 23 w 46"/>
                  <a:gd name="T9" fmla="*/ 73 h 66"/>
                  <a:gd name="T10" fmla="*/ 10 w 46"/>
                  <a:gd name="T11" fmla="*/ 89 h 66"/>
                  <a:gd name="T12" fmla="*/ 0 w 46"/>
                  <a:gd name="T13" fmla="*/ 101 h 66"/>
                  <a:gd name="T14" fmla="*/ 6 w 46"/>
                  <a:gd name="T15" fmla="*/ 91 h 66"/>
                  <a:gd name="T16" fmla="*/ 12 w 46"/>
                  <a:gd name="T17" fmla="*/ 83 h 66"/>
                  <a:gd name="T18" fmla="*/ 17 w 46"/>
                  <a:gd name="T19" fmla="*/ 74 h 66"/>
                  <a:gd name="T20" fmla="*/ 22 w 46"/>
                  <a:gd name="T21" fmla="*/ 32 h 66"/>
                  <a:gd name="T22" fmla="*/ 13 w 46"/>
                  <a:gd name="T23" fmla="*/ 74 h 66"/>
                  <a:gd name="T24" fmla="*/ 4 w 46"/>
                  <a:gd name="T25" fmla="*/ 82 h 66"/>
                  <a:gd name="T26" fmla="*/ 14 w 46"/>
                  <a:gd name="T27" fmla="*/ 70 h 66"/>
                  <a:gd name="T28" fmla="*/ 24 w 46"/>
                  <a:gd name="T29" fmla="*/ 24 h 66"/>
                  <a:gd name="T30" fmla="*/ 35 w 46"/>
                  <a:gd name="T31" fmla="*/ 12 h 66"/>
                  <a:gd name="T32" fmla="*/ 46 w 46"/>
                  <a:gd name="T33" fmla="*/ 0 h 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66"/>
                  <a:gd name="T53" fmla="*/ 46 w 46"/>
                  <a:gd name="T54" fmla="*/ 66 h 6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66">
                    <a:moveTo>
                      <a:pt x="46" y="0"/>
                    </a:moveTo>
                    <a:lnTo>
                      <a:pt x="43" y="5"/>
                    </a:lnTo>
                    <a:lnTo>
                      <a:pt x="36" y="17"/>
                    </a:lnTo>
                    <a:lnTo>
                      <a:pt x="28" y="30"/>
                    </a:lnTo>
                    <a:lnTo>
                      <a:pt x="23" y="39"/>
                    </a:lnTo>
                    <a:lnTo>
                      <a:pt x="10" y="55"/>
                    </a:lnTo>
                    <a:lnTo>
                      <a:pt x="0" y="66"/>
                    </a:lnTo>
                    <a:lnTo>
                      <a:pt x="6" y="57"/>
                    </a:lnTo>
                    <a:lnTo>
                      <a:pt x="12" y="49"/>
                    </a:lnTo>
                    <a:lnTo>
                      <a:pt x="17" y="40"/>
                    </a:lnTo>
                    <a:lnTo>
                      <a:pt x="22" y="32"/>
                    </a:lnTo>
                    <a:lnTo>
                      <a:pt x="13" y="40"/>
                    </a:lnTo>
                    <a:lnTo>
                      <a:pt x="4" y="48"/>
                    </a:lnTo>
                    <a:lnTo>
                      <a:pt x="14" y="36"/>
                    </a:lnTo>
                    <a:lnTo>
                      <a:pt x="24" y="24"/>
                    </a:lnTo>
                    <a:lnTo>
                      <a:pt x="35" y="12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0" name="Freeform 82"/>
              <p:cNvSpPr>
                <a:spLocks/>
              </p:cNvSpPr>
              <p:nvPr/>
            </p:nvSpPr>
            <p:spPr bwMode="auto">
              <a:xfrm>
                <a:off x="2936" y="1482"/>
                <a:ext cx="7" cy="13"/>
              </a:xfrm>
              <a:custGeom>
                <a:avLst/>
                <a:gdLst>
                  <a:gd name="T0" fmla="*/ 3 w 7"/>
                  <a:gd name="T1" fmla="*/ 0 h 13"/>
                  <a:gd name="T2" fmla="*/ 0 w 7"/>
                  <a:gd name="T3" fmla="*/ 13 h 13"/>
                  <a:gd name="T4" fmla="*/ 7 w 7"/>
                  <a:gd name="T5" fmla="*/ 10 h 13"/>
                  <a:gd name="T6" fmla="*/ 3 w 7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3"/>
                  <a:gd name="T14" fmla="*/ 7 w 7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3">
                    <a:moveTo>
                      <a:pt x="3" y="0"/>
                    </a:moveTo>
                    <a:lnTo>
                      <a:pt x="0" y="13"/>
                    </a:lnTo>
                    <a:lnTo>
                      <a:pt x="7" y="1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1" name="Freeform 83"/>
              <p:cNvSpPr>
                <a:spLocks/>
              </p:cNvSpPr>
              <p:nvPr/>
            </p:nvSpPr>
            <p:spPr bwMode="auto">
              <a:xfrm>
                <a:off x="2868" y="1507"/>
                <a:ext cx="44" cy="67"/>
              </a:xfrm>
              <a:custGeom>
                <a:avLst/>
                <a:gdLst>
                  <a:gd name="T0" fmla="*/ 44 w 44"/>
                  <a:gd name="T1" fmla="*/ 0 h 66"/>
                  <a:gd name="T2" fmla="*/ 39 w 44"/>
                  <a:gd name="T3" fmla="*/ 6 h 66"/>
                  <a:gd name="T4" fmla="*/ 29 w 44"/>
                  <a:gd name="T5" fmla="*/ 19 h 66"/>
                  <a:gd name="T6" fmla="*/ 17 w 44"/>
                  <a:gd name="T7" fmla="*/ 32 h 66"/>
                  <a:gd name="T8" fmla="*/ 11 w 44"/>
                  <a:gd name="T9" fmla="*/ 75 h 66"/>
                  <a:gd name="T10" fmla="*/ 4 w 44"/>
                  <a:gd name="T11" fmla="*/ 91 h 66"/>
                  <a:gd name="T12" fmla="*/ 0 w 44"/>
                  <a:gd name="T13" fmla="*/ 101 h 66"/>
                  <a:gd name="T14" fmla="*/ 11 w 44"/>
                  <a:gd name="T15" fmla="*/ 83 h 66"/>
                  <a:gd name="T16" fmla="*/ 22 w 44"/>
                  <a:gd name="T17" fmla="*/ 67 h 66"/>
                  <a:gd name="T18" fmla="*/ 33 w 44"/>
                  <a:gd name="T19" fmla="*/ 17 h 66"/>
                  <a:gd name="T20" fmla="*/ 44 w 44"/>
                  <a:gd name="T21" fmla="*/ 0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66"/>
                  <a:gd name="T35" fmla="*/ 44 w 44"/>
                  <a:gd name="T36" fmla="*/ 66 h 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66">
                    <a:moveTo>
                      <a:pt x="44" y="0"/>
                    </a:moveTo>
                    <a:lnTo>
                      <a:pt x="39" y="6"/>
                    </a:lnTo>
                    <a:lnTo>
                      <a:pt x="29" y="19"/>
                    </a:lnTo>
                    <a:lnTo>
                      <a:pt x="17" y="32"/>
                    </a:lnTo>
                    <a:lnTo>
                      <a:pt x="11" y="41"/>
                    </a:lnTo>
                    <a:lnTo>
                      <a:pt x="4" y="57"/>
                    </a:lnTo>
                    <a:lnTo>
                      <a:pt x="0" y="66"/>
                    </a:lnTo>
                    <a:lnTo>
                      <a:pt x="11" y="49"/>
                    </a:lnTo>
                    <a:lnTo>
                      <a:pt x="22" y="33"/>
                    </a:lnTo>
                    <a:lnTo>
                      <a:pt x="33" y="17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2" name="Freeform 84"/>
              <p:cNvSpPr>
                <a:spLocks/>
              </p:cNvSpPr>
              <p:nvPr/>
            </p:nvSpPr>
            <p:spPr bwMode="auto">
              <a:xfrm>
                <a:off x="2875" y="1486"/>
                <a:ext cx="42" cy="57"/>
              </a:xfrm>
              <a:custGeom>
                <a:avLst/>
                <a:gdLst>
                  <a:gd name="T0" fmla="*/ 42 w 42"/>
                  <a:gd name="T1" fmla="*/ 0 h 57"/>
                  <a:gd name="T2" fmla="*/ 32 w 42"/>
                  <a:gd name="T3" fmla="*/ 9 h 57"/>
                  <a:gd name="T4" fmla="*/ 18 w 42"/>
                  <a:gd name="T5" fmla="*/ 24 h 57"/>
                  <a:gd name="T6" fmla="*/ 13 w 42"/>
                  <a:gd name="T7" fmla="*/ 32 h 57"/>
                  <a:gd name="T8" fmla="*/ 7 w 42"/>
                  <a:gd name="T9" fmla="*/ 44 h 57"/>
                  <a:gd name="T10" fmla="*/ 2 w 42"/>
                  <a:gd name="T11" fmla="*/ 53 h 57"/>
                  <a:gd name="T12" fmla="*/ 0 w 42"/>
                  <a:gd name="T13" fmla="*/ 57 h 57"/>
                  <a:gd name="T14" fmla="*/ 11 w 42"/>
                  <a:gd name="T15" fmla="*/ 43 h 57"/>
                  <a:gd name="T16" fmla="*/ 22 w 42"/>
                  <a:gd name="T17" fmla="*/ 28 h 57"/>
                  <a:gd name="T18" fmla="*/ 32 w 42"/>
                  <a:gd name="T19" fmla="*/ 14 h 57"/>
                  <a:gd name="T20" fmla="*/ 42 w 42"/>
                  <a:gd name="T21" fmla="*/ 0 h 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57"/>
                  <a:gd name="T35" fmla="*/ 42 w 42"/>
                  <a:gd name="T36" fmla="*/ 57 h 5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57">
                    <a:moveTo>
                      <a:pt x="42" y="0"/>
                    </a:moveTo>
                    <a:lnTo>
                      <a:pt x="32" y="9"/>
                    </a:lnTo>
                    <a:lnTo>
                      <a:pt x="18" y="24"/>
                    </a:lnTo>
                    <a:lnTo>
                      <a:pt x="13" y="32"/>
                    </a:lnTo>
                    <a:lnTo>
                      <a:pt x="7" y="44"/>
                    </a:lnTo>
                    <a:lnTo>
                      <a:pt x="2" y="53"/>
                    </a:lnTo>
                    <a:lnTo>
                      <a:pt x="0" y="57"/>
                    </a:lnTo>
                    <a:lnTo>
                      <a:pt x="11" y="43"/>
                    </a:lnTo>
                    <a:lnTo>
                      <a:pt x="22" y="28"/>
                    </a:lnTo>
                    <a:lnTo>
                      <a:pt x="32" y="1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3" name="Freeform 85"/>
              <p:cNvSpPr>
                <a:spLocks/>
              </p:cNvSpPr>
              <p:nvPr/>
            </p:nvSpPr>
            <p:spPr bwMode="auto">
              <a:xfrm>
                <a:off x="2867" y="1467"/>
                <a:ext cx="49" cy="66"/>
              </a:xfrm>
              <a:custGeom>
                <a:avLst/>
                <a:gdLst>
                  <a:gd name="T0" fmla="*/ 25 w 50"/>
                  <a:gd name="T1" fmla="*/ 0 h 66"/>
                  <a:gd name="T2" fmla="*/ 25 w 50"/>
                  <a:gd name="T3" fmla="*/ 17 h 66"/>
                  <a:gd name="T4" fmla="*/ 25 w 50"/>
                  <a:gd name="T5" fmla="*/ 33 h 66"/>
                  <a:gd name="T6" fmla="*/ 12 w 50"/>
                  <a:gd name="T7" fmla="*/ 49 h 66"/>
                  <a:gd name="T8" fmla="*/ 0 w 50"/>
                  <a:gd name="T9" fmla="*/ 66 h 66"/>
                  <a:gd name="T10" fmla="*/ 2 w 50"/>
                  <a:gd name="T11" fmla="*/ 63 h 66"/>
                  <a:gd name="T12" fmla="*/ 7 w 50"/>
                  <a:gd name="T13" fmla="*/ 53 h 66"/>
                  <a:gd name="T14" fmla="*/ 13 w 50"/>
                  <a:gd name="T15" fmla="*/ 42 h 66"/>
                  <a:gd name="T16" fmla="*/ 17 w 50"/>
                  <a:gd name="T17" fmla="*/ 33 h 66"/>
                  <a:gd name="T18" fmla="*/ 25 w 50"/>
                  <a:gd name="T19" fmla="*/ 25 h 66"/>
                  <a:gd name="T20" fmla="*/ 25 w 50"/>
                  <a:gd name="T21" fmla="*/ 14 h 66"/>
                  <a:gd name="T22" fmla="*/ 25 w 50"/>
                  <a:gd name="T23" fmla="*/ 4 h 66"/>
                  <a:gd name="T24" fmla="*/ 25 w 50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0"/>
                  <a:gd name="T40" fmla="*/ 0 h 66"/>
                  <a:gd name="T41" fmla="*/ 50 w 50"/>
                  <a:gd name="T42" fmla="*/ 66 h 6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0" h="66">
                    <a:moveTo>
                      <a:pt x="50" y="0"/>
                    </a:moveTo>
                    <a:lnTo>
                      <a:pt x="37" y="17"/>
                    </a:lnTo>
                    <a:lnTo>
                      <a:pt x="25" y="33"/>
                    </a:lnTo>
                    <a:lnTo>
                      <a:pt x="12" y="49"/>
                    </a:lnTo>
                    <a:lnTo>
                      <a:pt x="0" y="66"/>
                    </a:lnTo>
                    <a:lnTo>
                      <a:pt x="2" y="63"/>
                    </a:lnTo>
                    <a:lnTo>
                      <a:pt x="7" y="53"/>
                    </a:lnTo>
                    <a:lnTo>
                      <a:pt x="13" y="42"/>
                    </a:lnTo>
                    <a:lnTo>
                      <a:pt x="17" y="33"/>
                    </a:lnTo>
                    <a:lnTo>
                      <a:pt x="25" y="25"/>
                    </a:lnTo>
                    <a:lnTo>
                      <a:pt x="36" y="14"/>
                    </a:lnTo>
                    <a:lnTo>
                      <a:pt x="45" y="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4" name="Freeform 86"/>
              <p:cNvSpPr>
                <a:spLocks/>
              </p:cNvSpPr>
              <p:nvPr/>
            </p:nvSpPr>
            <p:spPr bwMode="auto">
              <a:xfrm>
                <a:off x="3023" y="1527"/>
                <a:ext cx="86" cy="70"/>
              </a:xfrm>
              <a:custGeom>
                <a:avLst/>
                <a:gdLst>
                  <a:gd name="T0" fmla="*/ 10 w 86"/>
                  <a:gd name="T1" fmla="*/ 0 h 70"/>
                  <a:gd name="T2" fmla="*/ 21 w 86"/>
                  <a:gd name="T3" fmla="*/ 0 h 70"/>
                  <a:gd name="T4" fmla="*/ 40 w 86"/>
                  <a:gd name="T5" fmla="*/ 3 h 70"/>
                  <a:gd name="T6" fmla="*/ 50 w 86"/>
                  <a:gd name="T7" fmla="*/ 8 h 70"/>
                  <a:gd name="T8" fmla="*/ 65 w 86"/>
                  <a:gd name="T9" fmla="*/ 15 h 70"/>
                  <a:gd name="T10" fmla="*/ 76 w 86"/>
                  <a:gd name="T11" fmla="*/ 21 h 70"/>
                  <a:gd name="T12" fmla="*/ 81 w 86"/>
                  <a:gd name="T13" fmla="*/ 23 h 70"/>
                  <a:gd name="T14" fmla="*/ 69 w 86"/>
                  <a:gd name="T15" fmla="*/ 20 h 70"/>
                  <a:gd name="T16" fmla="*/ 56 w 86"/>
                  <a:gd name="T17" fmla="*/ 17 h 70"/>
                  <a:gd name="T18" fmla="*/ 45 w 86"/>
                  <a:gd name="T19" fmla="*/ 14 h 70"/>
                  <a:gd name="T20" fmla="*/ 33 w 86"/>
                  <a:gd name="T21" fmla="*/ 11 h 70"/>
                  <a:gd name="T22" fmla="*/ 37 w 86"/>
                  <a:gd name="T23" fmla="*/ 14 h 70"/>
                  <a:gd name="T24" fmla="*/ 48 w 86"/>
                  <a:gd name="T25" fmla="*/ 19 h 70"/>
                  <a:gd name="T26" fmla="*/ 60 w 86"/>
                  <a:gd name="T27" fmla="*/ 25 h 70"/>
                  <a:gd name="T28" fmla="*/ 68 w 86"/>
                  <a:gd name="T29" fmla="*/ 30 h 70"/>
                  <a:gd name="T30" fmla="*/ 79 w 86"/>
                  <a:gd name="T31" fmla="*/ 40 h 70"/>
                  <a:gd name="T32" fmla="*/ 86 w 86"/>
                  <a:gd name="T33" fmla="*/ 47 h 70"/>
                  <a:gd name="T34" fmla="*/ 82 w 86"/>
                  <a:gd name="T35" fmla="*/ 45 h 70"/>
                  <a:gd name="T36" fmla="*/ 73 w 86"/>
                  <a:gd name="T37" fmla="*/ 39 h 70"/>
                  <a:gd name="T38" fmla="*/ 61 w 86"/>
                  <a:gd name="T39" fmla="*/ 32 h 70"/>
                  <a:gd name="T40" fmla="*/ 51 w 86"/>
                  <a:gd name="T41" fmla="*/ 28 h 70"/>
                  <a:gd name="T42" fmla="*/ 41 w 86"/>
                  <a:gd name="T43" fmla="*/ 25 h 70"/>
                  <a:gd name="T44" fmla="*/ 29 w 86"/>
                  <a:gd name="T45" fmla="*/ 21 h 70"/>
                  <a:gd name="T46" fmla="*/ 19 w 86"/>
                  <a:gd name="T47" fmla="*/ 18 h 70"/>
                  <a:gd name="T48" fmla="*/ 16 w 86"/>
                  <a:gd name="T49" fmla="*/ 17 h 70"/>
                  <a:gd name="T50" fmla="*/ 21 w 86"/>
                  <a:gd name="T51" fmla="*/ 20 h 70"/>
                  <a:gd name="T52" fmla="*/ 34 w 86"/>
                  <a:gd name="T53" fmla="*/ 27 h 70"/>
                  <a:gd name="T54" fmla="*/ 48 w 86"/>
                  <a:gd name="T55" fmla="*/ 35 h 70"/>
                  <a:gd name="T56" fmla="*/ 57 w 86"/>
                  <a:gd name="T57" fmla="*/ 41 h 70"/>
                  <a:gd name="T58" fmla="*/ 73 w 86"/>
                  <a:gd name="T59" fmla="*/ 58 h 70"/>
                  <a:gd name="T60" fmla="*/ 83 w 86"/>
                  <a:gd name="T61" fmla="*/ 70 h 70"/>
                  <a:gd name="T62" fmla="*/ 78 w 86"/>
                  <a:gd name="T63" fmla="*/ 66 h 70"/>
                  <a:gd name="T64" fmla="*/ 66 w 86"/>
                  <a:gd name="T65" fmla="*/ 57 h 70"/>
                  <a:gd name="T66" fmla="*/ 52 w 86"/>
                  <a:gd name="T67" fmla="*/ 47 h 70"/>
                  <a:gd name="T68" fmla="*/ 42 w 86"/>
                  <a:gd name="T69" fmla="*/ 41 h 70"/>
                  <a:gd name="T70" fmla="*/ 27 w 86"/>
                  <a:gd name="T71" fmla="*/ 33 h 70"/>
                  <a:gd name="T72" fmla="*/ 17 w 86"/>
                  <a:gd name="T73" fmla="*/ 30 h 70"/>
                  <a:gd name="T74" fmla="*/ 28 w 86"/>
                  <a:gd name="T75" fmla="*/ 39 h 70"/>
                  <a:gd name="T76" fmla="*/ 38 w 86"/>
                  <a:gd name="T77" fmla="*/ 47 h 70"/>
                  <a:gd name="T78" fmla="*/ 49 w 86"/>
                  <a:gd name="T79" fmla="*/ 55 h 70"/>
                  <a:gd name="T80" fmla="*/ 59 w 86"/>
                  <a:gd name="T81" fmla="*/ 63 h 70"/>
                  <a:gd name="T82" fmla="*/ 46 w 86"/>
                  <a:gd name="T83" fmla="*/ 57 h 70"/>
                  <a:gd name="T84" fmla="*/ 33 w 86"/>
                  <a:gd name="T85" fmla="*/ 52 h 70"/>
                  <a:gd name="T86" fmla="*/ 19 w 86"/>
                  <a:gd name="T87" fmla="*/ 46 h 70"/>
                  <a:gd name="T88" fmla="*/ 5 w 86"/>
                  <a:gd name="T89" fmla="*/ 40 h 70"/>
                  <a:gd name="T90" fmla="*/ 15 w 86"/>
                  <a:gd name="T91" fmla="*/ 43 h 70"/>
                  <a:gd name="T92" fmla="*/ 25 w 86"/>
                  <a:gd name="T93" fmla="*/ 45 h 70"/>
                  <a:gd name="T94" fmla="*/ 12 w 86"/>
                  <a:gd name="T95" fmla="*/ 31 h 70"/>
                  <a:gd name="T96" fmla="*/ 0 w 86"/>
                  <a:gd name="T97" fmla="*/ 19 h 70"/>
                  <a:gd name="T98" fmla="*/ 13 w 86"/>
                  <a:gd name="T99" fmla="*/ 23 h 70"/>
                  <a:gd name="T100" fmla="*/ 27 w 86"/>
                  <a:gd name="T101" fmla="*/ 28 h 70"/>
                  <a:gd name="T102" fmla="*/ 15 w 86"/>
                  <a:gd name="T103" fmla="*/ 20 h 70"/>
                  <a:gd name="T104" fmla="*/ 5 w 86"/>
                  <a:gd name="T105" fmla="*/ 11 h 70"/>
                  <a:gd name="T106" fmla="*/ 17 w 86"/>
                  <a:gd name="T107" fmla="*/ 14 h 70"/>
                  <a:gd name="T108" fmla="*/ 30 w 86"/>
                  <a:gd name="T109" fmla="*/ 16 h 70"/>
                  <a:gd name="T110" fmla="*/ 24 w 86"/>
                  <a:gd name="T111" fmla="*/ 12 h 70"/>
                  <a:gd name="T112" fmla="*/ 16 w 86"/>
                  <a:gd name="T113" fmla="*/ 8 h 70"/>
                  <a:gd name="T114" fmla="*/ 25 w 86"/>
                  <a:gd name="T115" fmla="*/ 7 h 70"/>
                  <a:gd name="T116" fmla="*/ 34 w 86"/>
                  <a:gd name="T117" fmla="*/ 6 h 70"/>
                  <a:gd name="T118" fmla="*/ 21 w 86"/>
                  <a:gd name="T119" fmla="*/ 3 h 70"/>
                  <a:gd name="T120" fmla="*/ 10 w 86"/>
                  <a:gd name="T121" fmla="*/ 0 h 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6"/>
                  <a:gd name="T184" fmla="*/ 0 h 70"/>
                  <a:gd name="T185" fmla="*/ 86 w 86"/>
                  <a:gd name="T186" fmla="*/ 70 h 7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6" h="70">
                    <a:moveTo>
                      <a:pt x="10" y="0"/>
                    </a:moveTo>
                    <a:lnTo>
                      <a:pt x="21" y="0"/>
                    </a:lnTo>
                    <a:lnTo>
                      <a:pt x="40" y="3"/>
                    </a:lnTo>
                    <a:lnTo>
                      <a:pt x="50" y="8"/>
                    </a:lnTo>
                    <a:lnTo>
                      <a:pt x="65" y="15"/>
                    </a:lnTo>
                    <a:lnTo>
                      <a:pt x="76" y="21"/>
                    </a:lnTo>
                    <a:lnTo>
                      <a:pt x="81" y="23"/>
                    </a:lnTo>
                    <a:lnTo>
                      <a:pt x="69" y="20"/>
                    </a:lnTo>
                    <a:lnTo>
                      <a:pt x="56" y="17"/>
                    </a:lnTo>
                    <a:lnTo>
                      <a:pt x="45" y="14"/>
                    </a:lnTo>
                    <a:lnTo>
                      <a:pt x="33" y="11"/>
                    </a:lnTo>
                    <a:lnTo>
                      <a:pt x="37" y="14"/>
                    </a:lnTo>
                    <a:lnTo>
                      <a:pt x="48" y="19"/>
                    </a:lnTo>
                    <a:lnTo>
                      <a:pt x="60" y="25"/>
                    </a:lnTo>
                    <a:lnTo>
                      <a:pt x="68" y="30"/>
                    </a:lnTo>
                    <a:lnTo>
                      <a:pt x="79" y="40"/>
                    </a:lnTo>
                    <a:lnTo>
                      <a:pt x="86" y="47"/>
                    </a:lnTo>
                    <a:lnTo>
                      <a:pt x="82" y="45"/>
                    </a:lnTo>
                    <a:lnTo>
                      <a:pt x="73" y="39"/>
                    </a:lnTo>
                    <a:lnTo>
                      <a:pt x="61" y="32"/>
                    </a:lnTo>
                    <a:lnTo>
                      <a:pt x="51" y="28"/>
                    </a:lnTo>
                    <a:lnTo>
                      <a:pt x="41" y="25"/>
                    </a:lnTo>
                    <a:lnTo>
                      <a:pt x="29" y="21"/>
                    </a:lnTo>
                    <a:lnTo>
                      <a:pt x="19" y="18"/>
                    </a:lnTo>
                    <a:lnTo>
                      <a:pt x="16" y="17"/>
                    </a:lnTo>
                    <a:lnTo>
                      <a:pt x="21" y="20"/>
                    </a:lnTo>
                    <a:lnTo>
                      <a:pt x="34" y="27"/>
                    </a:lnTo>
                    <a:lnTo>
                      <a:pt x="48" y="35"/>
                    </a:lnTo>
                    <a:lnTo>
                      <a:pt x="57" y="41"/>
                    </a:lnTo>
                    <a:lnTo>
                      <a:pt x="73" y="58"/>
                    </a:lnTo>
                    <a:lnTo>
                      <a:pt x="83" y="70"/>
                    </a:lnTo>
                    <a:lnTo>
                      <a:pt x="78" y="66"/>
                    </a:lnTo>
                    <a:lnTo>
                      <a:pt x="66" y="57"/>
                    </a:lnTo>
                    <a:lnTo>
                      <a:pt x="52" y="47"/>
                    </a:lnTo>
                    <a:lnTo>
                      <a:pt x="42" y="41"/>
                    </a:lnTo>
                    <a:lnTo>
                      <a:pt x="27" y="33"/>
                    </a:lnTo>
                    <a:lnTo>
                      <a:pt x="17" y="30"/>
                    </a:lnTo>
                    <a:lnTo>
                      <a:pt x="28" y="39"/>
                    </a:lnTo>
                    <a:lnTo>
                      <a:pt x="38" y="47"/>
                    </a:lnTo>
                    <a:lnTo>
                      <a:pt x="49" y="55"/>
                    </a:lnTo>
                    <a:lnTo>
                      <a:pt x="59" y="63"/>
                    </a:lnTo>
                    <a:lnTo>
                      <a:pt x="46" y="57"/>
                    </a:lnTo>
                    <a:lnTo>
                      <a:pt x="33" y="52"/>
                    </a:lnTo>
                    <a:lnTo>
                      <a:pt x="19" y="46"/>
                    </a:lnTo>
                    <a:lnTo>
                      <a:pt x="5" y="40"/>
                    </a:lnTo>
                    <a:lnTo>
                      <a:pt x="15" y="43"/>
                    </a:lnTo>
                    <a:lnTo>
                      <a:pt x="25" y="45"/>
                    </a:lnTo>
                    <a:lnTo>
                      <a:pt x="12" y="31"/>
                    </a:lnTo>
                    <a:lnTo>
                      <a:pt x="0" y="19"/>
                    </a:lnTo>
                    <a:lnTo>
                      <a:pt x="13" y="23"/>
                    </a:lnTo>
                    <a:lnTo>
                      <a:pt x="27" y="28"/>
                    </a:lnTo>
                    <a:lnTo>
                      <a:pt x="15" y="20"/>
                    </a:lnTo>
                    <a:lnTo>
                      <a:pt x="5" y="11"/>
                    </a:lnTo>
                    <a:lnTo>
                      <a:pt x="17" y="14"/>
                    </a:lnTo>
                    <a:lnTo>
                      <a:pt x="30" y="16"/>
                    </a:lnTo>
                    <a:lnTo>
                      <a:pt x="24" y="12"/>
                    </a:lnTo>
                    <a:lnTo>
                      <a:pt x="16" y="8"/>
                    </a:lnTo>
                    <a:lnTo>
                      <a:pt x="25" y="7"/>
                    </a:lnTo>
                    <a:lnTo>
                      <a:pt x="34" y="6"/>
                    </a:lnTo>
                    <a:lnTo>
                      <a:pt x="21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5" name="Freeform 87"/>
              <p:cNvSpPr>
                <a:spLocks/>
              </p:cNvSpPr>
              <p:nvPr/>
            </p:nvSpPr>
            <p:spPr bwMode="auto">
              <a:xfrm>
                <a:off x="3043" y="1581"/>
                <a:ext cx="54" cy="38"/>
              </a:xfrm>
              <a:custGeom>
                <a:avLst/>
                <a:gdLst>
                  <a:gd name="T0" fmla="*/ 0 w 54"/>
                  <a:gd name="T1" fmla="*/ 0 h 38"/>
                  <a:gd name="T2" fmla="*/ 9 w 54"/>
                  <a:gd name="T3" fmla="*/ 3 h 38"/>
                  <a:gd name="T4" fmla="*/ 24 w 54"/>
                  <a:gd name="T5" fmla="*/ 10 h 38"/>
                  <a:gd name="T6" fmla="*/ 41 w 54"/>
                  <a:gd name="T7" fmla="*/ 26 h 38"/>
                  <a:gd name="T8" fmla="*/ 54 w 54"/>
                  <a:gd name="T9" fmla="*/ 38 h 38"/>
                  <a:gd name="T10" fmla="*/ 40 w 54"/>
                  <a:gd name="T11" fmla="*/ 29 h 38"/>
                  <a:gd name="T12" fmla="*/ 27 w 54"/>
                  <a:gd name="T13" fmla="*/ 19 h 38"/>
                  <a:gd name="T14" fmla="*/ 14 w 54"/>
                  <a:gd name="T15" fmla="*/ 9 h 38"/>
                  <a:gd name="T16" fmla="*/ 0 w 54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38"/>
                  <a:gd name="T29" fmla="*/ 54 w 54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38">
                    <a:moveTo>
                      <a:pt x="0" y="0"/>
                    </a:moveTo>
                    <a:lnTo>
                      <a:pt x="9" y="3"/>
                    </a:lnTo>
                    <a:lnTo>
                      <a:pt x="24" y="10"/>
                    </a:lnTo>
                    <a:lnTo>
                      <a:pt x="41" y="26"/>
                    </a:lnTo>
                    <a:lnTo>
                      <a:pt x="54" y="38"/>
                    </a:lnTo>
                    <a:lnTo>
                      <a:pt x="40" y="29"/>
                    </a:lnTo>
                    <a:lnTo>
                      <a:pt x="27" y="19"/>
                    </a:lnTo>
                    <a:lnTo>
                      <a:pt x="14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6" name="Freeform 88"/>
              <p:cNvSpPr>
                <a:spLocks/>
              </p:cNvSpPr>
              <p:nvPr/>
            </p:nvSpPr>
            <p:spPr bwMode="auto">
              <a:xfrm>
                <a:off x="3033" y="1586"/>
                <a:ext cx="57" cy="41"/>
              </a:xfrm>
              <a:custGeom>
                <a:avLst/>
                <a:gdLst>
                  <a:gd name="T0" fmla="*/ 0 w 57"/>
                  <a:gd name="T1" fmla="*/ 0 h 41"/>
                  <a:gd name="T2" fmla="*/ 17 w 57"/>
                  <a:gd name="T3" fmla="*/ 8 h 41"/>
                  <a:gd name="T4" fmla="*/ 30 w 57"/>
                  <a:gd name="T5" fmla="*/ 19 h 41"/>
                  <a:gd name="T6" fmla="*/ 43 w 57"/>
                  <a:gd name="T7" fmla="*/ 30 h 41"/>
                  <a:gd name="T8" fmla="*/ 57 w 57"/>
                  <a:gd name="T9" fmla="*/ 41 h 41"/>
                  <a:gd name="T10" fmla="*/ 48 w 57"/>
                  <a:gd name="T11" fmla="*/ 36 h 41"/>
                  <a:gd name="T12" fmla="*/ 41 w 57"/>
                  <a:gd name="T13" fmla="*/ 31 h 41"/>
                  <a:gd name="T14" fmla="*/ 33 w 57"/>
                  <a:gd name="T15" fmla="*/ 26 h 41"/>
                  <a:gd name="T16" fmla="*/ 26 w 57"/>
                  <a:gd name="T17" fmla="*/ 21 h 41"/>
                  <a:gd name="T18" fmla="*/ 12 w 57"/>
                  <a:gd name="T19" fmla="*/ 10 h 41"/>
                  <a:gd name="T20" fmla="*/ 0 w 57"/>
                  <a:gd name="T21" fmla="*/ 0 h 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7"/>
                  <a:gd name="T34" fmla="*/ 0 h 41"/>
                  <a:gd name="T35" fmla="*/ 57 w 57"/>
                  <a:gd name="T36" fmla="*/ 41 h 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7" h="41">
                    <a:moveTo>
                      <a:pt x="0" y="0"/>
                    </a:moveTo>
                    <a:lnTo>
                      <a:pt x="17" y="8"/>
                    </a:lnTo>
                    <a:lnTo>
                      <a:pt x="30" y="19"/>
                    </a:lnTo>
                    <a:lnTo>
                      <a:pt x="43" y="30"/>
                    </a:lnTo>
                    <a:lnTo>
                      <a:pt x="57" y="41"/>
                    </a:lnTo>
                    <a:lnTo>
                      <a:pt x="48" y="36"/>
                    </a:lnTo>
                    <a:lnTo>
                      <a:pt x="41" y="31"/>
                    </a:lnTo>
                    <a:lnTo>
                      <a:pt x="33" y="26"/>
                    </a:lnTo>
                    <a:lnTo>
                      <a:pt x="26" y="21"/>
                    </a:lnTo>
                    <a:lnTo>
                      <a:pt x="12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7" name="Freeform 89"/>
              <p:cNvSpPr>
                <a:spLocks/>
              </p:cNvSpPr>
              <p:nvPr/>
            </p:nvSpPr>
            <p:spPr bwMode="auto">
              <a:xfrm>
                <a:off x="3034" y="1600"/>
                <a:ext cx="55" cy="38"/>
              </a:xfrm>
              <a:custGeom>
                <a:avLst/>
                <a:gdLst>
                  <a:gd name="T0" fmla="*/ 0 w 55"/>
                  <a:gd name="T1" fmla="*/ 0 h 38"/>
                  <a:gd name="T2" fmla="*/ 9 w 55"/>
                  <a:gd name="T3" fmla="*/ 5 h 38"/>
                  <a:gd name="T4" fmla="*/ 25 w 55"/>
                  <a:gd name="T5" fmla="*/ 11 h 38"/>
                  <a:gd name="T6" fmla="*/ 42 w 55"/>
                  <a:gd name="T7" fmla="*/ 26 h 38"/>
                  <a:gd name="T8" fmla="*/ 55 w 55"/>
                  <a:gd name="T9" fmla="*/ 38 h 38"/>
                  <a:gd name="T10" fmla="*/ 41 w 55"/>
                  <a:gd name="T11" fmla="*/ 29 h 38"/>
                  <a:gd name="T12" fmla="*/ 28 w 55"/>
                  <a:gd name="T13" fmla="*/ 20 h 38"/>
                  <a:gd name="T14" fmla="*/ 14 w 55"/>
                  <a:gd name="T15" fmla="*/ 10 h 38"/>
                  <a:gd name="T16" fmla="*/ 0 w 55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38"/>
                  <a:gd name="T29" fmla="*/ 55 w 55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38">
                    <a:moveTo>
                      <a:pt x="0" y="0"/>
                    </a:moveTo>
                    <a:lnTo>
                      <a:pt x="9" y="5"/>
                    </a:lnTo>
                    <a:lnTo>
                      <a:pt x="25" y="11"/>
                    </a:lnTo>
                    <a:lnTo>
                      <a:pt x="42" y="26"/>
                    </a:lnTo>
                    <a:lnTo>
                      <a:pt x="55" y="38"/>
                    </a:lnTo>
                    <a:lnTo>
                      <a:pt x="41" y="29"/>
                    </a:lnTo>
                    <a:lnTo>
                      <a:pt x="28" y="20"/>
                    </a:lnTo>
                    <a:lnTo>
                      <a:pt x="1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8" name="Freeform 90"/>
              <p:cNvSpPr>
                <a:spLocks/>
              </p:cNvSpPr>
              <p:nvPr/>
            </p:nvSpPr>
            <p:spPr bwMode="auto">
              <a:xfrm>
                <a:off x="3035" y="1617"/>
                <a:ext cx="54" cy="33"/>
              </a:xfrm>
              <a:custGeom>
                <a:avLst/>
                <a:gdLst>
                  <a:gd name="T0" fmla="*/ 0 w 54"/>
                  <a:gd name="T1" fmla="*/ 0 h 33"/>
                  <a:gd name="T2" fmla="*/ 10 w 54"/>
                  <a:gd name="T3" fmla="*/ 4 h 33"/>
                  <a:gd name="T4" fmla="*/ 24 w 54"/>
                  <a:gd name="T5" fmla="*/ 11 h 33"/>
                  <a:gd name="T6" fmla="*/ 40 w 54"/>
                  <a:gd name="T7" fmla="*/ 23 h 33"/>
                  <a:gd name="T8" fmla="*/ 54 w 54"/>
                  <a:gd name="T9" fmla="*/ 33 h 33"/>
                  <a:gd name="T10" fmla="*/ 40 w 54"/>
                  <a:gd name="T11" fmla="*/ 26 h 33"/>
                  <a:gd name="T12" fmla="*/ 27 w 54"/>
                  <a:gd name="T13" fmla="*/ 18 h 33"/>
                  <a:gd name="T14" fmla="*/ 14 w 54"/>
                  <a:gd name="T15" fmla="*/ 9 h 33"/>
                  <a:gd name="T16" fmla="*/ 0 w 54"/>
                  <a:gd name="T17" fmla="*/ 0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4"/>
                  <a:gd name="T28" fmla="*/ 0 h 33"/>
                  <a:gd name="T29" fmla="*/ 54 w 54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4" h="33">
                    <a:moveTo>
                      <a:pt x="0" y="0"/>
                    </a:moveTo>
                    <a:lnTo>
                      <a:pt x="10" y="4"/>
                    </a:lnTo>
                    <a:lnTo>
                      <a:pt x="24" y="11"/>
                    </a:lnTo>
                    <a:lnTo>
                      <a:pt x="40" y="23"/>
                    </a:lnTo>
                    <a:lnTo>
                      <a:pt x="54" y="33"/>
                    </a:lnTo>
                    <a:lnTo>
                      <a:pt x="40" y="26"/>
                    </a:lnTo>
                    <a:lnTo>
                      <a:pt x="27" y="18"/>
                    </a:lnTo>
                    <a:lnTo>
                      <a:pt x="14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19" name="Freeform 91"/>
              <p:cNvSpPr>
                <a:spLocks/>
              </p:cNvSpPr>
              <p:nvPr/>
            </p:nvSpPr>
            <p:spPr bwMode="auto">
              <a:xfrm>
                <a:off x="3031" y="1643"/>
                <a:ext cx="50" cy="29"/>
              </a:xfrm>
              <a:custGeom>
                <a:avLst/>
                <a:gdLst>
                  <a:gd name="T0" fmla="*/ 0 w 50"/>
                  <a:gd name="T1" fmla="*/ 0 h 30"/>
                  <a:gd name="T2" fmla="*/ 12 w 50"/>
                  <a:gd name="T3" fmla="*/ 5 h 30"/>
                  <a:gd name="T4" fmla="*/ 29 w 50"/>
                  <a:gd name="T5" fmla="*/ 14 h 30"/>
                  <a:gd name="T6" fmla="*/ 41 w 50"/>
                  <a:gd name="T7" fmla="*/ 15 h 30"/>
                  <a:gd name="T8" fmla="*/ 50 w 50"/>
                  <a:gd name="T9" fmla="*/ 15 h 30"/>
                  <a:gd name="T10" fmla="*/ 41 w 50"/>
                  <a:gd name="T11" fmla="*/ 15 h 30"/>
                  <a:gd name="T12" fmla="*/ 33 w 50"/>
                  <a:gd name="T13" fmla="*/ 15 h 30"/>
                  <a:gd name="T14" fmla="*/ 24 w 50"/>
                  <a:gd name="T15" fmla="*/ 15 h 30"/>
                  <a:gd name="T16" fmla="*/ 16 w 50"/>
                  <a:gd name="T17" fmla="*/ 14 h 30"/>
                  <a:gd name="T18" fmla="*/ 7 w 50"/>
                  <a:gd name="T19" fmla="*/ 7 h 30"/>
                  <a:gd name="T20" fmla="*/ 0 w 50"/>
                  <a:gd name="T21" fmla="*/ 0 h 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"/>
                  <a:gd name="T34" fmla="*/ 0 h 30"/>
                  <a:gd name="T35" fmla="*/ 50 w 50"/>
                  <a:gd name="T36" fmla="*/ 30 h 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" h="30">
                    <a:moveTo>
                      <a:pt x="0" y="0"/>
                    </a:moveTo>
                    <a:lnTo>
                      <a:pt x="12" y="5"/>
                    </a:lnTo>
                    <a:lnTo>
                      <a:pt x="29" y="14"/>
                    </a:lnTo>
                    <a:lnTo>
                      <a:pt x="41" y="24"/>
                    </a:lnTo>
                    <a:lnTo>
                      <a:pt x="50" y="30"/>
                    </a:lnTo>
                    <a:lnTo>
                      <a:pt x="41" y="26"/>
                    </a:lnTo>
                    <a:lnTo>
                      <a:pt x="33" y="22"/>
                    </a:lnTo>
                    <a:lnTo>
                      <a:pt x="24" y="18"/>
                    </a:lnTo>
                    <a:lnTo>
                      <a:pt x="16" y="14"/>
                    </a:lnTo>
                    <a:lnTo>
                      <a:pt x="7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0" name="Freeform 92"/>
              <p:cNvSpPr>
                <a:spLocks/>
              </p:cNvSpPr>
              <p:nvPr/>
            </p:nvSpPr>
            <p:spPr bwMode="auto">
              <a:xfrm>
                <a:off x="2980" y="1655"/>
                <a:ext cx="91" cy="87"/>
              </a:xfrm>
              <a:custGeom>
                <a:avLst/>
                <a:gdLst>
                  <a:gd name="T0" fmla="*/ 97 w 89"/>
                  <a:gd name="T1" fmla="*/ 4 h 87"/>
                  <a:gd name="T2" fmla="*/ 158 w 89"/>
                  <a:gd name="T3" fmla="*/ 24 h 87"/>
                  <a:gd name="T4" fmla="*/ 155 w 89"/>
                  <a:gd name="T5" fmla="*/ 30 h 87"/>
                  <a:gd name="T6" fmla="*/ 107 w 89"/>
                  <a:gd name="T7" fmla="*/ 21 h 87"/>
                  <a:gd name="T8" fmla="*/ 109 w 89"/>
                  <a:gd name="T9" fmla="*/ 25 h 87"/>
                  <a:gd name="T10" fmla="*/ 162 w 89"/>
                  <a:gd name="T11" fmla="*/ 40 h 87"/>
                  <a:gd name="T12" fmla="*/ 166 w 89"/>
                  <a:gd name="T13" fmla="*/ 44 h 87"/>
                  <a:gd name="T14" fmla="*/ 122 w 89"/>
                  <a:gd name="T15" fmla="*/ 39 h 87"/>
                  <a:gd name="T16" fmla="*/ 116 w 89"/>
                  <a:gd name="T17" fmla="*/ 41 h 87"/>
                  <a:gd name="T18" fmla="*/ 155 w 89"/>
                  <a:gd name="T19" fmla="*/ 49 h 87"/>
                  <a:gd name="T20" fmla="*/ 154 w 89"/>
                  <a:gd name="T21" fmla="*/ 51 h 87"/>
                  <a:gd name="T22" fmla="*/ 105 w 89"/>
                  <a:gd name="T23" fmla="*/ 45 h 87"/>
                  <a:gd name="T24" fmla="*/ 116 w 89"/>
                  <a:gd name="T25" fmla="*/ 52 h 87"/>
                  <a:gd name="T26" fmla="*/ 116 w 89"/>
                  <a:gd name="T27" fmla="*/ 56 h 87"/>
                  <a:gd name="T28" fmla="*/ 109 w 89"/>
                  <a:gd name="T29" fmla="*/ 59 h 87"/>
                  <a:gd name="T30" fmla="*/ 119 w 89"/>
                  <a:gd name="T31" fmla="*/ 65 h 87"/>
                  <a:gd name="T32" fmla="*/ 83 w 89"/>
                  <a:gd name="T33" fmla="*/ 58 h 87"/>
                  <a:gd name="T34" fmla="*/ 95 w 89"/>
                  <a:gd name="T35" fmla="*/ 65 h 87"/>
                  <a:gd name="T36" fmla="*/ 93 w 89"/>
                  <a:gd name="T37" fmla="*/ 71 h 87"/>
                  <a:gd name="T38" fmla="*/ 89 w 89"/>
                  <a:gd name="T39" fmla="*/ 76 h 87"/>
                  <a:gd name="T40" fmla="*/ 87 w 89"/>
                  <a:gd name="T41" fmla="*/ 80 h 87"/>
                  <a:gd name="T42" fmla="*/ 14 w 89"/>
                  <a:gd name="T43" fmla="*/ 63 h 87"/>
                  <a:gd name="T44" fmla="*/ 13 w 89"/>
                  <a:gd name="T45" fmla="*/ 59 h 87"/>
                  <a:gd name="T46" fmla="*/ 14 w 89"/>
                  <a:gd name="T47" fmla="*/ 54 h 87"/>
                  <a:gd name="T48" fmla="*/ 12 w 89"/>
                  <a:gd name="T49" fmla="*/ 50 h 87"/>
                  <a:gd name="T50" fmla="*/ 62 w 89"/>
                  <a:gd name="T51" fmla="*/ 58 h 87"/>
                  <a:gd name="T52" fmla="*/ 21 w 89"/>
                  <a:gd name="T53" fmla="*/ 50 h 87"/>
                  <a:gd name="T54" fmla="*/ 21 w 89"/>
                  <a:gd name="T55" fmla="*/ 44 h 87"/>
                  <a:gd name="T56" fmla="*/ 64 w 89"/>
                  <a:gd name="T57" fmla="*/ 46 h 87"/>
                  <a:gd name="T58" fmla="*/ 71 w 89"/>
                  <a:gd name="T59" fmla="*/ 44 h 87"/>
                  <a:gd name="T60" fmla="*/ 67 w 89"/>
                  <a:gd name="T61" fmla="*/ 39 h 87"/>
                  <a:gd name="T62" fmla="*/ 71 w 89"/>
                  <a:gd name="T63" fmla="*/ 35 h 87"/>
                  <a:gd name="T64" fmla="*/ 77 w 89"/>
                  <a:gd name="T65" fmla="*/ 32 h 87"/>
                  <a:gd name="T66" fmla="*/ 73 w 89"/>
                  <a:gd name="T67" fmla="*/ 26 h 87"/>
                  <a:gd name="T68" fmla="*/ 103 w 89"/>
                  <a:gd name="T69" fmla="*/ 32 h 87"/>
                  <a:gd name="T70" fmla="*/ 103 w 89"/>
                  <a:gd name="T71" fmla="*/ 29 h 87"/>
                  <a:gd name="T72" fmla="*/ 71 w 89"/>
                  <a:gd name="T73" fmla="*/ 17 h 87"/>
                  <a:gd name="T74" fmla="*/ 81 w 89"/>
                  <a:gd name="T75" fmla="*/ 12 h 87"/>
                  <a:gd name="T76" fmla="*/ 91 w 89"/>
                  <a:gd name="T77" fmla="*/ 7 h 8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89"/>
                  <a:gd name="T118" fmla="*/ 0 h 87"/>
                  <a:gd name="T119" fmla="*/ 89 w 89"/>
                  <a:gd name="T120" fmla="*/ 87 h 8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89" h="87">
                    <a:moveTo>
                      <a:pt x="36" y="0"/>
                    </a:moveTo>
                    <a:lnTo>
                      <a:pt x="48" y="4"/>
                    </a:lnTo>
                    <a:lnTo>
                      <a:pt x="63" y="12"/>
                    </a:lnTo>
                    <a:lnTo>
                      <a:pt x="75" y="24"/>
                    </a:lnTo>
                    <a:lnTo>
                      <a:pt x="82" y="33"/>
                    </a:lnTo>
                    <a:lnTo>
                      <a:pt x="73" y="30"/>
                    </a:lnTo>
                    <a:lnTo>
                      <a:pt x="63" y="25"/>
                    </a:lnTo>
                    <a:lnTo>
                      <a:pt x="53" y="21"/>
                    </a:lnTo>
                    <a:lnTo>
                      <a:pt x="44" y="17"/>
                    </a:lnTo>
                    <a:lnTo>
                      <a:pt x="54" y="25"/>
                    </a:lnTo>
                    <a:lnTo>
                      <a:pt x="65" y="33"/>
                    </a:lnTo>
                    <a:lnTo>
                      <a:pt x="77" y="40"/>
                    </a:lnTo>
                    <a:lnTo>
                      <a:pt x="89" y="46"/>
                    </a:lnTo>
                    <a:lnTo>
                      <a:pt x="79" y="44"/>
                    </a:lnTo>
                    <a:lnTo>
                      <a:pt x="69" y="41"/>
                    </a:lnTo>
                    <a:lnTo>
                      <a:pt x="59" y="39"/>
                    </a:lnTo>
                    <a:lnTo>
                      <a:pt x="49" y="36"/>
                    </a:lnTo>
                    <a:lnTo>
                      <a:pt x="57" y="41"/>
                    </a:lnTo>
                    <a:lnTo>
                      <a:pt x="64" y="45"/>
                    </a:lnTo>
                    <a:lnTo>
                      <a:pt x="73" y="49"/>
                    </a:lnTo>
                    <a:lnTo>
                      <a:pt x="81" y="54"/>
                    </a:lnTo>
                    <a:lnTo>
                      <a:pt x="72" y="51"/>
                    </a:lnTo>
                    <a:lnTo>
                      <a:pt x="61" y="48"/>
                    </a:lnTo>
                    <a:lnTo>
                      <a:pt x="52" y="45"/>
                    </a:lnTo>
                    <a:lnTo>
                      <a:pt x="43" y="42"/>
                    </a:lnTo>
                    <a:lnTo>
                      <a:pt x="57" y="52"/>
                    </a:lnTo>
                    <a:lnTo>
                      <a:pt x="73" y="61"/>
                    </a:lnTo>
                    <a:lnTo>
                      <a:pt x="57" y="56"/>
                    </a:lnTo>
                    <a:lnTo>
                      <a:pt x="42" y="50"/>
                    </a:lnTo>
                    <a:lnTo>
                      <a:pt x="54" y="59"/>
                    </a:lnTo>
                    <a:lnTo>
                      <a:pt x="67" y="69"/>
                    </a:lnTo>
                    <a:lnTo>
                      <a:pt x="58" y="65"/>
                    </a:lnTo>
                    <a:lnTo>
                      <a:pt x="49" y="61"/>
                    </a:lnTo>
                    <a:lnTo>
                      <a:pt x="41" y="58"/>
                    </a:lnTo>
                    <a:lnTo>
                      <a:pt x="33" y="54"/>
                    </a:lnTo>
                    <a:lnTo>
                      <a:pt x="47" y="65"/>
                    </a:lnTo>
                    <a:lnTo>
                      <a:pt x="61" y="77"/>
                    </a:lnTo>
                    <a:lnTo>
                      <a:pt x="46" y="71"/>
                    </a:lnTo>
                    <a:lnTo>
                      <a:pt x="31" y="64"/>
                    </a:lnTo>
                    <a:lnTo>
                      <a:pt x="44" y="76"/>
                    </a:lnTo>
                    <a:lnTo>
                      <a:pt x="56" y="87"/>
                    </a:lnTo>
                    <a:lnTo>
                      <a:pt x="43" y="80"/>
                    </a:lnTo>
                    <a:lnTo>
                      <a:pt x="29" y="72"/>
                    </a:lnTo>
                    <a:lnTo>
                      <a:pt x="14" y="63"/>
                    </a:lnTo>
                    <a:lnTo>
                      <a:pt x="0" y="55"/>
                    </a:lnTo>
                    <a:lnTo>
                      <a:pt x="13" y="59"/>
                    </a:lnTo>
                    <a:lnTo>
                      <a:pt x="24" y="63"/>
                    </a:lnTo>
                    <a:lnTo>
                      <a:pt x="14" y="54"/>
                    </a:lnTo>
                    <a:lnTo>
                      <a:pt x="4" y="45"/>
                    </a:lnTo>
                    <a:lnTo>
                      <a:pt x="12" y="50"/>
                    </a:lnTo>
                    <a:lnTo>
                      <a:pt x="19" y="54"/>
                    </a:lnTo>
                    <a:lnTo>
                      <a:pt x="28" y="58"/>
                    </a:lnTo>
                    <a:lnTo>
                      <a:pt x="36" y="62"/>
                    </a:lnTo>
                    <a:lnTo>
                      <a:pt x="21" y="50"/>
                    </a:lnTo>
                    <a:lnTo>
                      <a:pt x="6" y="37"/>
                    </a:lnTo>
                    <a:lnTo>
                      <a:pt x="21" y="44"/>
                    </a:lnTo>
                    <a:lnTo>
                      <a:pt x="36" y="51"/>
                    </a:lnTo>
                    <a:lnTo>
                      <a:pt x="30" y="46"/>
                    </a:lnTo>
                    <a:lnTo>
                      <a:pt x="23" y="40"/>
                    </a:lnTo>
                    <a:lnTo>
                      <a:pt x="35" y="44"/>
                    </a:lnTo>
                    <a:lnTo>
                      <a:pt x="46" y="48"/>
                    </a:lnTo>
                    <a:lnTo>
                      <a:pt x="33" y="39"/>
                    </a:lnTo>
                    <a:lnTo>
                      <a:pt x="20" y="31"/>
                    </a:lnTo>
                    <a:lnTo>
                      <a:pt x="35" y="35"/>
                    </a:lnTo>
                    <a:lnTo>
                      <a:pt x="48" y="40"/>
                    </a:lnTo>
                    <a:lnTo>
                      <a:pt x="38" y="32"/>
                    </a:lnTo>
                    <a:lnTo>
                      <a:pt x="28" y="23"/>
                    </a:lnTo>
                    <a:lnTo>
                      <a:pt x="36" y="26"/>
                    </a:lnTo>
                    <a:lnTo>
                      <a:pt x="43" y="29"/>
                    </a:lnTo>
                    <a:lnTo>
                      <a:pt x="51" y="32"/>
                    </a:lnTo>
                    <a:lnTo>
                      <a:pt x="59" y="35"/>
                    </a:lnTo>
                    <a:lnTo>
                      <a:pt x="51" y="29"/>
                    </a:lnTo>
                    <a:lnTo>
                      <a:pt x="43" y="23"/>
                    </a:lnTo>
                    <a:lnTo>
                      <a:pt x="35" y="17"/>
                    </a:lnTo>
                    <a:lnTo>
                      <a:pt x="27" y="11"/>
                    </a:lnTo>
                    <a:lnTo>
                      <a:pt x="40" y="12"/>
                    </a:lnTo>
                    <a:lnTo>
                      <a:pt x="53" y="14"/>
                    </a:lnTo>
                    <a:lnTo>
                      <a:pt x="45" y="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1" name="Freeform 93"/>
              <p:cNvSpPr>
                <a:spLocks/>
              </p:cNvSpPr>
              <p:nvPr/>
            </p:nvSpPr>
            <p:spPr bwMode="auto">
              <a:xfrm>
                <a:off x="2961" y="1712"/>
                <a:ext cx="49" cy="24"/>
              </a:xfrm>
              <a:custGeom>
                <a:avLst/>
                <a:gdLst>
                  <a:gd name="T0" fmla="*/ 0 w 49"/>
                  <a:gd name="T1" fmla="*/ 0 h 24"/>
                  <a:gd name="T2" fmla="*/ 14 w 49"/>
                  <a:gd name="T3" fmla="*/ 5 h 24"/>
                  <a:gd name="T4" fmla="*/ 26 w 49"/>
                  <a:gd name="T5" fmla="*/ 10 h 24"/>
                  <a:gd name="T6" fmla="*/ 37 w 49"/>
                  <a:gd name="T7" fmla="*/ 16 h 24"/>
                  <a:gd name="T8" fmla="*/ 49 w 49"/>
                  <a:gd name="T9" fmla="*/ 24 h 24"/>
                  <a:gd name="T10" fmla="*/ 40 w 49"/>
                  <a:gd name="T11" fmla="*/ 21 h 24"/>
                  <a:gd name="T12" fmla="*/ 31 w 49"/>
                  <a:gd name="T13" fmla="*/ 17 h 24"/>
                  <a:gd name="T14" fmla="*/ 23 w 49"/>
                  <a:gd name="T15" fmla="*/ 14 h 24"/>
                  <a:gd name="T16" fmla="*/ 14 w 49"/>
                  <a:gd name="T17" fmla="*/ 10 h 24"/>
                  <a:gd name="T18" fmla="*/ 8 w 49"/>
                  <a:gd name="T19" fmla="*/ 5 h 24"/>
                  <a:gd name="T20" fmla="*/ 0 w 49"/>
                  <a:gd name="T21" fmla="*/ 0 h 2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9"/>
                  <a:gd name="T34" fmla="*/ 0 h 24"/>
                  <a:gd name="T35" fmla="*/ 49 w 49"/>
                  <a:gd name="T36" fmla="*/ 24 h 2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9" h="24">
                    <a:moveTo>
                      <a:pt x="0" y="0"/>
                    </a:moveTo>
                    <a:lnTo>
                      <a:pt x="14" y="5"/>
                    </a:lnTo>
                    <a:lnTo>
                      <a:pt x="26" y="10"/>
                    </a:lnTo>
                    <a:lnTo>
                      <a:pt x="37" y="16"/>
                    </a:lnTo>
                    <a:lnTo>
                      <a:pt x="49" y="24"/>
                    </a:lnTo>
                    <a:lnTo>
                      <a:pt x="40" y="21"/>
                    </a:lnTo>
                    <a:lnTo>
                      <a:pt x="31" y="17"/>
                    </a:lnTo>
                    <a:lnTo>
                      <a:pt x="23" y="14"/>
                    </a:lnTo>
                    <a:lnTo>
                      <a:pt x="14" y="10"/>
                    </a:lnTo>
                    <a:lnTo>
                      <a:pt x="8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2" name="Freeform 94"/>
              <p:cNvSpPr>
                <a:spLocks/>
              </p:cNvSpPr>
              <p:nvPr/>
            </p:nvSpPr>
            <p:spPr bwMode="auto">
              <a:xfrm>
                <a:off x="2950" y="1757"/>
                <a:ext cx="111" cy="69"/>
              </a:xfrm>
              <a:custGeom>
                <a:avLst/>
                <a:gdLst>
                  <a:gd name="T0" fmla="*/ 24 w 111"/>
                  <a:gd name="T1" fmla="*/ 0 h 69"/>
                  <a:gd name="T2" fmla="*/ 43 w 111"/>
                  <a:gd name="T3" fmla="*/ 13 h 69"/>
                  <a:gd name="T4" fmla="*/ 63 w 111"/>
                  <a:gd name="T5" fmla="*/ 25 h 69"/>
                  <a:gd name="T6" fmla="*/ 82 w 111"/>
                  <a:gd name="T7" fmla="*/ 38 h 69"/>
                  <a:gd name="T8" fmla="*/ 101 w 111"/>
                  <a:gd name="T9" fmla="*/ 51 h 69"/>
                  <a:gd name="T10" fmla="*/ 91 w 111"/>
                  <a:gd name="T11" fmla="*/ 48 h 69"/>
                  <a:gd name="T12" fmla="*/ 83 w 111"/>
                  <a:gd name="T13" fmla="*/ 44 h 69"/>
                  <a:gd name="T14" fmla="*/ 74 w 111"/>
                  <a:gd name="T15" fmla="*/ 41 h 69"/>
                  <a:gd name="T16" fmla="*/ 65 w 111"/>
                  <a:gd name="T17" fmla="*/ 38 h 69"/>
                  <a:gd name="T18" fmla="*/ 76 w 111"/>
                  <a:gd name="T19" fmla="*/ 44 h 69"/>
                  <a:gd name="T20" fmla="*/ 87 w 111"/>
                  <a:gd name="T21" fmla="*/ 50 h 69"/>
                  <a:gd name="T22" fmla="*/ 100 w 111"/>
                  <a:gd name="T23" fmla="*/ 56 h 69"/>
                  <a:gd name="T24" fmla="*/ 111 w 111"/>
                  <a:gd name="T25" fmla="*/ 62 h 69"/>
                  <a:gd name="T26" fmla="*/ 91 w 111"/>
                  <a:gd name="T27" fmla="*/ 56 h 69"/>
                  <a:gd name="T28" fmla="*/ 73 w 111"/>
                  <a:gd name="T29" fmla="*/ 50 h 69"/>
                  <a:gd name="T30" fmla="*/ 54 w 111"/>
                  <a:gd name="T31" fmla="*/ 44 h 69"/>
                  <a:gd name="T32" fmla="*/ 35 w 111"/>
                  <a:gd name="T33" fmla="*/ 38 h 69"/>
                  <a:gd name="T34" fmla="*/ 48 w 111"/>
                  <a:gd name="T35" fmla="*/ 45 h 69"/>
                  <a:gd name="T36" fmla="*/ 62 w 111"/>
                  <a:gd name="T37" fmla="*/ 54 h 69"/>
                  <a:gd name="T38" fmla="*/ 75 w 111"/>
                  <a:gd name="T39" fmla="*/ 61 h 69"/>
                  <a:gd name="T40" fmla="*/ 88 w 111"/>
                  <a:gd name="T41" fmla="*/ 69 h 69"/>
                  <a:gd name="T42" fmla="*/ 66 w 111"/>
                  <a:gd name="T43" fmla="*/ 58 h 69"/>
                  <a:gd name="T44" fmla="*/ 44 w 111"/>
                  <a:gd name="T45" fmla="*/ 48 h 69"/>
                  <a:gd name="T46" fmla="*/ 23 w 111"/>
                  <a:gd name="T47" fmla="*/ 36 h 69"/>
                  <a:gd name="T48" fmla="*/ 0 w 111"/>
                  <a:gd name="T49" fmla="*/ 25 h 69"/>
                  <a:gd name="T50" fmla="*/ 17 w 111"/>
                  <a:gd name="T51" fmla="*/ 29 h 69"/>
                  <a:gd name="T52" fmla="*/ 32 w 111"/>
                  <a:gd name="T53" fmla="*/ 33 h 69"/>
                  <a:gd name="T54" fmla="*/ 48 w 111"/>
                  <a:gd name="T55" fmla="*/ 38 h 69"/>
                  <a:gd name="T56" fmla="*/ 64 w 111"/>
                  <a:gd name="T57" fmla="*/ 43 h 69"/>
                  <a:gd name="T58" fmla="*/ 51 w 111"/>
                  <a:gd name="T59" fmla="*/ 34 h 69"/>
                  <a:gd name="T60" fmla="*/ 39 w 111"/>
                  <a:gd name="T61" fmla="*/ 25 h 69"/>
                  <a:gd name="T62" fmla="*/ 53 w 111"/>
                  <a:gd name="T63" fmla="*/ 29 h 69"/>
                  <a:gd name="T64" fmla="*/ 69 w 111"/>
                  <a:gd name="T65" fmla="*/ 34 h 69"/>
                  <a:gd name="T66" fmla="*/ 57 w 111"/>
                  <a:gd name="T67" fmla="*/ 25 h 69"/>
                  <a:gd name="T68" fmla="*/ 45 w 111"/>
                  <a:gd name="T69" fmla="*/ 17 h 69"/>
                  <a:gd name="T70" fmla="*/ 34 w 111"/>
                  <a:gd name="T71" fmla="*/ 9 h 69"/>
                  <a:gd name="T72" fmla="*/ 24 w 111"/>
                  <a:gd name="T73" fmla="*/ 0 h 6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11"/>
                  <a:gd name="T112" fmla="*/ 0 h 69"/>
                  <a:gd name="T113" fmla="*/ 111 w 111"/>
                  <a:gd name="T114" fmla="*/ 69 h 6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11" h="69">
                    <a:moveTo>
                      <a:pt x="24" y="0"/>
                    </a:moveTo>
                    <a:lnTo>
                      <a:pt x="43" y="13"/>
                    </a:lnTo>
                    <a:lnTo>
                      <a:pt x="63" y="25"/>
                    </a:lnTo>
                    <a:lnTo>
                      <a:pt x="82" y="38"/>
                    </a:lnTo>
                    <a:lnTo>
                      <a:pt x="101" y="51"/>
                    </a:lnTo>
                    <a:lnTo>
                      <a:pt x="91" y="48"/>
                    </a:lnTo>
                    <a:lnTo>
                      <a:pt x="83" y="44"/>
                    </a:lnTo>
                    <a:lnTo>
                      <a:pt x="74" y="41"/>
                    </a:lnTo>
                    <a:lnTo>
                      <a:pt x="65" y="38"/>
                    </a:lnTo>
                    <a:lnTo>
                      <a:pt x="76" y="44"/>
                    </a:lnTo>
                    <a:lnTo>
                      <a:pt x="87" y="50"/>
                    </a:lnTo>
                    <a:lnTo>
                      <a:pt x="100" y="56"/>
                    </a:lnTo>
                    <a:lnTo>
                      <a:pt x="111" y="62"/>
                    </a:lnTo>
                    <a:lnTo>
                      <a:pt x="91" y="56"/>
                    </a:lnTo>
                    <a:lnTo>
                      <a:pt x="73" y="50"/>
                    </a:lnTo>
                    <a:lnTo>
                      <a:pt x="54" y="44"/>
                    </a:lnTo>
                    <a:lnTo>
                      <a:pt x="35" y="38"/>
                    </a:lnTo>
                    <a:lnTo>
                      <a:pt x="48" y="45"/>
                    </a:lnTo>
                    <a:lnTo>
                      <a:pt x="62" y="54"/>
                    </a:lnTo>
                    <a:lnTo>
                      <a:pt x="75" y="61"/>
                    </a:lnTo>
                    <a:lnTo>
                      <a:pt x="88" y="69"/>
                    </a:lnTo>
                    <a:lnTo>
                      <a:pt x="66" y="58"/>
                    </a:lnTo>
                    <a:lnTo>
                      <a:pt x="44" y="48"/>
                    </a:lnTo>
                    <a:lnTo>
                      <a:pt x="23" y="36"/>
                    </a:lnTo>
                    <a:lnTo>
                      <a:pt x="0" y="25"/>
                    </a:lnTo>
                    <a:lnTo>
                      <a:pt x="17" y="29"/>
                    </a:lnTo>
                    <a:lnTo>
                      <a:pt x="32" y="33"/>
                    </a:lnTo>
                    <a:lnTo>
                      <a:pt x="48" y="38"/>
                    </a:lnTo>
                    <a:lnTo>
                      <a:pt x="64" y="43"/>
                    </a:lnTo>
                    <a:lnTo>
                      <a:pt x="51" y="34"/>
                    </a:lnTo>
                    <a:lnTo>
                      <a:pt x="39" y="25"/>
                    </a:lnTo>
                    <a:lnTo>
                      <a:pt x="53" y="29"/>
                    </a:lnTo>
                    <a:lnTo>
                      <a:pt x="69" y="34"/>
                    </a:lnTo>
                    <a:lnTo>
                      <a:pt x="57" y="25"/>
                    </a:lnTo>
                    <a:lnTo>
                      <a:pt x="45" y="17"/>
                    </a:lnTo>
                    <a:lnTo>
                      <a:pt x="34" y="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1AC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3" name="Freeform 95"/>
              <p:cNvSpPr>
                <a:spLocks/>
              </p:cNvSpPr>
              <p:nvPr/>
            </p:nvSpPr>
            <p:spPr bwMode="auto">
              <a:xfrm>
                <a:off x="2933" y="1579"/>
                <a:ext cx="21" cy="80"/>
              </a:xfrm>
              <a:custGeom>
                <a:avLst/>
                <a:gdLst>
                  <a:gd name="T0" fmla="*/ 6 w 21"/>
                  <a:gd name="T1" fmla="*/ 3 h 80"/>
                  <a:gd name="T2" fmla="*/ 2 w 21"/>
                  <a:gd name="T3" fmla="*/ 20 h 80"/>
                  <a:gd name="T4" fmla="*/ 0 w 21"/>
                  <a:gd name="T5" fmla="*/ 36 h 80"/>
                  <a:gd name="T6" fmla="*/ 0 w 21"/>
                  <a:gd name="T7" fmla="*/ 51 h 80"/>
                  <a:gd name="T8" fmla="*/ 2 w 21"/>
                  <a:gd name="T9" fmla="*/ 69 h 80"/>
                  <a:gd name="T10" fmla="*/ 12 w 21"/>
                  <a:gd name="T11" fmla="*/ 75 h 80"/>
                  <a:gd name="T12" fmla="*/ 21 w 21"/>
                  <a:gd name="T13" fmla="*/ 80 h 80"/>
                  <a:gd name="T14" fmla="*/ 14 w 21"/>
                  <a:gd name="T15" fmla="*/ 75 h 80"/>
                  <a:gd name="T16" fmla="*/ 7 w 21"/>
                  <a:gd name="T17" fmla="*/ 68 h 80"/>
                  <a:gd name="T18" fmla="*/ 4 w 21"/>
                  <a:gd name="T19" fmla="*/ 59 h 80"/>
                  <a:gd name="T20" fmla="*/ 3 w 21"/>
                  <a:gd name="T21" fmla="*/ 50 h 80"/>
                  <a:gd name="T22" fmla="*/ 3 w 21"/>
                  <a:gd name="T23" fmla="*/ 41 h 80"/>
                  <a:gd name="T24" fmla="*/ 3 w 21"/>
                  <a:gd name="T25" fmla="*/ 32 h 80"/>
                  <a:gd name="T26" fmla="*/ 6 w 21"/>
                  <a:gd name="T27" fmla="*/ 14 h 80"/>
                  <a:gd name="T28" fmla="*/ 10 w 21"/>
                  <a:gd name="T29" fmla="*/ 0 h 80"/>
                  <a:gd name="T30" fmla="*/ 8 w 21"/>
                  <a:gd name="T31" fmla="*/ 2 h 80"/>
                  <a:gd name="T32" fmla="*/ 6 w 21"/>
                  <a:gd name="T33" fmla="*/ 3 h 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"/>
                  <a:gd name="T52" fmla="*/ 0 h 80"/>
                  <a:gd name="T53" fmla="*/ 21 w 21"/>
                  <a:gd name="T54" fmla="*/ 80 h 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" h="80">
                    <a:moveTo>
                      <a:pt x="6" y="3"/>
                    </a:moveTo>
                    <a:lnTo>
                      <a:pt x="2" y="20"/>
                    </a:lnTo>
                    <a:lnTo>
                      <a:pt x="0" y="36"/>
                    </a:lnTo>
                    <a:lnTo>
                      <a:pt x="0" y="51"/>
                    </a:lnTo>
                    <a:lnTo>
                      <a:pt x="2" y="69"/>
                    </a:lnTo>
                    <a:lnTo>
                      <a:pt x="12" y="75"/>
                    </a:lnTo>
                    <a:lnTo>
                      <a:pt x="21" y="80"/>
                    </a:lnTo>
                    <a:lnTo>
                      <a:pt x="14" y="75"/>
                    </a:lnTo>
                    <a:lnTo>
                      <a:pt x="7" y="68"/>
                    </a:lnTo>
                    <a:lnTo>
                      <a:pt x="4" y="59"/>
                    </a:lnTo>
                    <a:lnTo>
                      <a:pt x="3" y="50"/>
                    </a:lnTo>
                    <a:lnTo>
                      <a:pt x="3" y="41"/>
                    </a:lnTo>
                    <a:lnTo>
                      <a:pt x="3" y="32"/>
                    </a:lnTo>
                    <a:lnTo>
                      <a:pt x="6" y="14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4" name="Freeform 96"/>
              <p:cNvSpPr>
                <a:spLocks/>
              </p:cNvSpPr>
              <p:nvPr/>
            </p:nvSpPr>
            <p:spPr bwMode="auto">
              <a:xfrm>
                <a:off x="2935" y="1653"/>
                <a:ext cx="17" cy="37"/>
              </a:xfrm>
              <a:custGeom>
                <a:avLst/>
                <a:gdLst>
                  <a:gd name="T0" fmla="*/ 0 w 17"/>
                  <a:gd name="T1" fmla="*/ 0 h 37"/>
                  <a:gd name="T2" fmla="*/ 1 w 17"/>
                  <a:gd name="T3" fmla="*/ 6 h 37"/>
                  <a:gd name="T4" fmla="*/ 2 w 17"/>
                  <a:gd name="T5" fmla="*/ 11 h 37"/>
                  <a:gd name="T6" fmla="*/ 3 w 17"/>
                  <a:gd name="T7" fmla="*/ 15 h 37"/>
                  <a:gd name="T8" fmla="*/ 5 w 17"/>
                  <a:gd name="T9" fmla="*/ 20 h 37"/>
                  <a:gd name="T10" fmla="*/ 10 w 17"/>
                  <a:gd name="T11" fmla="*/ 28 h 37"/>
                  <a:gd name="T12" fmla="*/ 17 w 17"/>
                  <a:gd name="T13" fmla="*/ 37 h 37"/>
                  <a:gd name="T14" fmla="*/ 11 w 17"/>
                  <a:gd name="T15" fmla="*/ 28 h 37"/>
                  <a:gd name="T16" fmla="*/ 7 w 17"/>
                  <a:gd name="T17" fmla="*/ 20 h 37"/>
                  <a:gd name="T18" fmla="*/ 6 w 17"/>
                  <a:gd name="T19" fmla="*/ 16 h 37"/>
                  <a:gd name="T20" fmla="*/ 4 w 17"/>
                  <a:gd name="T21" fmla="*/ 12 h 37"/>
                  <a:gd name="T22" fmla="*/ 4 w 17"/>
                  <a:gd name="T23" fmla="*/ 7 h 37"/>
                  <a:gd name="T24" fmla="*/ 4 w 17"/>
                  <a:gd name="T25" fmla="*/ 3 h 37"/>
                  <a:gd name="T26" fmla="*/ 2 w 17"/>
                  <a:gd name="T27" fmla="*/ 1 h 37"/>
                  <a:gd name="T28" fmla="*/ 0 w 17"/>
                  <a:gd name="T29" fmla="*/ 0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"/>
                  <a:gd name="T46" fmla="*/ 0 h 37"/>
                  <a:gd name="T47" fmla="*/ 17 w 17"/>
                  <a:gd name="T48" fmla="*/ 37 h 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" h="37">
                    <a:moveTo>
                      <a:pt x="0" y="0"/>
                    </a:moveTo>
                    <a:lnTo>
                      <a:pt x="1" y="6"/>
                    </a:lnTo>
                    <a:lnTo>
                      <a:pt x="2" y="11"/>
                    </a:lnTo>
                    <a:lnTo>
                      <a:pt x="3" y="15"/>
                    </a:lnTo>
                    <a:lnTo>
                      <a:pt x="5" y="20"/>
                    </a:lnTo>
                    <a:lnTo>
                      <a:pt x="10" y="28"/>
                    </a:lnTo>
                    <a:lnTo>
                      <a:pt x="17" y="37"/>
                    </a:lnTo>
                    <a:lnTo>
                      <a:pt x="11" y="28"/>
                    </a:lnTo>
                    <a:lnTo>
                      <a:pt x="7" y="20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5" name="Freeform 97"/>
              <p:cNvSpPr>
                <a:spLocks/>
              </p:cNvSpPr>
              <p:nvPr/>
            </p:nvSpPr>
            <p:spPr bwMode="auto">
              <a:xfrm>
                <a:off x="2964" y="1552"/>
                <a:ext cx="87" cy="79"/>
              </a:xfrm>
              <a:custGeom>
                <a:avLst/>
                <a:gdLst>
                  <a:gd name="T0" fmla="*/ 0 w 87"/>
                  <a:gd name="T1" fmla="*/ 5 h 79"/>
                  <a:gd name="T2" fmla="*/ 4 w 87"/>
                  <a:gd name="T3" fmla="*/ 12 h 79"/>
                  <a:gd name="T4" fmla="*/ 7 w 87"/>
                  <a:gd name="T5" fmla="*/ 18 h 79"/>
                  <a:gd name="T6" fmla="*/ 11 w 87"/>
                  <a:gd name="T7" fmla="*/ 24 h 79"/>
                  <a:gd name="T8" fmla="*/ 15 w 87"/>
                  <a:gd name="T9" fmla="*/ 30 h 79"/>
                  <a:gd name="T10" fmla="*/ 24 w 87"/>
                  <a:gd name="T11" fmla="*/ 40 h 79"/>
                  <a:gd name="T12" fmla="*/ 35 w 87"/>
                  <a:gd name="T13" fmla="*/ 51 h 79"/>
                  <a:gd name="T14" fmla="*/ 48 w 87"/>
                  <a:gd name="T15" fmla="*/ 60 h 79"/>
                  <a:gd name="T16" fmla="*/ 60 w 87"/>
                  <a:gd name="T17" fmla="*/ 67 h 79"/>
                  <a:gd name="T18" fmla="*/ 73 w 87"/>
                  <a:gd name="T19" fmla="*/ 73 h 79"/>
                  <a:gd name="T20" fmla="*/ 87 w 87"/>
                  <a:gd name="T21" fmla="*/ 79 h 79"/>
                  <a:gd name="T22" fmla="*/ 83 w 87"/>
                  <a:gd name="T23" fmla="*/ 76 h 79"/>
                  <a:gd name="T24" fmla="*/ 71 w 87"/>
                  <a:gd name="T25" fmla="*/ 71 h 79"/>
                  <a:gd name="T26" fmla="*/ 60 w 87"/>
                  <a:gd name="T27" fmla="*/ 65 h 79"/>
                  <a:gd name="T28" fmla="*/ 53 w 87"/>
                  <a:gd name="T29" fmla="*/ 60 h 79"/>
                  <a:gd name="T30" fmla="*/ 37 w 87"/>
                  <a:gd name="T31" fmla="*/ 46 h 79"/>
                  <a:gd name="T32" fmla="*/ 24 w 87"/>
                  <a:gd name="T33" fmla="*/ 35 h 79"/>
                  <a:gd name="T34" fmla="*/ 19 w 87"/>
                  <a:gd name="T35" fmla="*/ 28 h 79"/>
                  <a:gd name="T36" fmla="*/ 13 w 87"/>
                  <a:gd name="T37" fmla="*/ 21 h 79"/>
                  <a:gd name="T38" fmla="*/ 8 w 87"/>
                  <a:gd name="T39" fmla="*/ 12 h 79"/>
                  <a:gd name="T40" fmla="*/ 1 w 87"/>
                  <a:gd name="T41" fmla="*/ 0 h 79"/>
                  <a:gd name="T42" fmla="*/ 1 w 87"/>
                  <a:gd name="T43" fmla="*/ 2 h 79"/>
                  <a:gd name="T44" fmla="*/ 0 w 87"/>
                  <a:gd name="T45" fmla="*/ 5 h 7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7"/>
                  <a:gd name="T70" fmla="*/ 0 h 79"/>
                  <a:gd name="T71" fmla="*/ 87 w 87"/>
                  <a:gd name="T72" fmla="*/ 79 h 7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7" h="79">
                    <a:moveTo>
                      <a:pt x="0" y="5"/>
                    </a:moveTo>
                    <a:lnTo>
                      <a:pt x="4" y="12"/>
                    </a:lnTo>
                    <a:lnTo>
                      <a:pt x="7" y="18"/>
                    </a:lnTo>
                    <a:lnTo>
                      <a:pt x="11" y="24"/>
                    </a:lnTo>
                    <a:lnTo>
                      <a:pt x="15" y="30"/>
                    </a:lnTo>
                    <a:lnTo>
                      <a:pt x="24" y="40"/>
                    </a:lnTo>
                    <a:lnTo>
                      <a:pt x="35" y="51"/>
                    </a:lnTo>
                    <a:lnTo>
                      <a:pt x="48" y="60"/>
                    </a:lnTo>
                    <a:lnTo>
                      <a:pt x="60" y="67"/>
                    </a:lnTo>
                    <a:lnTo>
                      <a:pt x="73" y="73"/>
                    </a:lnTo>
                    <a:lnTo>
                      <a:pt x="87" y="79"/>
                    </a:lnTo>
                    <a:lnTo>
                      <a:pt x="83" y="76"/>
                    </a:lnTo>
                    <a:lnTo>
                      <a:pt x="71" y="71"/>
                    </a:lnTo>
                    <a:lnTo>
                      <a:pt x="60" y="65"/>
                    </a:lnTo>
                    <a:lnTo>
                      <a:pt x="53" y="60"/>
                    </a:lnTo>
                    <a:lnTo>
                      <a:pt x="37" y="46"/>
                    </a:lnTo>
                    <a:lnTo>
                      <a:pt x="24" y="35"/>
                    </a:lnTo>
                    <a:lnTo>
                      <a:pt x="19" y="28"/>
                    </a:lnTo>
                    <a:lnTo>
                      <a:pt x="13" y="21"/>
                    </a:lnTo>
                    <a:lnTo>
                      <a:pt x="8" y="1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6" name="Freeform 98"/>
              <p:cNvSpPr>
                <a:spLocks/>
              </p:cNvSpPr>
              <p:nvPr/>
            </p:nvSpPr>
            <p:spPr bwMode="auto">
              <a:xfrm>
                <a:off x="2997" y="1606"/>
                <a:ext cx="5" cy="11"/>
              </a:xfrm>
              <a:custGeom>
                <a:avLst/>
                <a:gdLst>
                  <a:gd name="T0" fmla="*/ 0 w 5"/>
                  <a:gd name="T1" fmla="*/ 0 h 11"/>
                  <a:gd name="T2" fmla="*/ 2 w 5"/>
                  <a:gd name="T3" fmla="*/ 6 h 11"/>
                  <a:gd name="T4" fmla="*/ 5 w 5"/>
                  <a:gd name="T5" fmla="*/ 11 h 11"/>
                  <a:gd name="T6" fmla="*/ 5 w 5"/>
                  <a:gd name="T7" fmla="*/ 8 h 11"/>
                  <a:gd name="T8" fmla="*/ 4 w 5"/>
                  <a:gd name="T9" fmla="*/ 5 h 11"/>
                  <a:gd name="T10" fmla="*/ 3 w 5"/>
                  <a:gd name="T11" fmla="*/ 3 h 11"/>
                  <a:gd name="T12" fmla="*/ 0 w 5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"/>
                  <a:gd name="T22" fmla="*/ 0 h 11"/>
                  <a:gd name="T23" fmla="*/ 5 w 5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" h="11">
                    <a:moveTo>
                      <a:pt x="0" y="0"/>
                    </a:moveTo>
                    <a:lnTo>
                      <a:pt x="2" y="6"/>
                    </a:lnTo>
                    <a:lnTo>
                      <a:pt x="5" y="11"/>
                    </a:lnTo>
                    <a:lnTo>
                      <a:pt x="5" y="8"/>
                    </a:lnTo>
                    <a:lnTo>
                      <a:pt x="4" y="5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7" name="Freeform 99"/>
              <p:cNvSpPr>
                <a:spLocks/>
              </p:cNvSpPr>
              <p:nvPr/>
            </p:nvSpPr>
            <p:spPr bwMode="auto">
              <a:xfrm>
                <a:off x="2999" y="1622"/>
                <a:ext cx="4" cy="18"/>
              </a:xfrm>
              <a:custGeom>
                <a:avLst/>
                <a:gdLst>
                  <a:gd name="T0" fmla="*/ 1 w 4"/>
                  <a:gd name="T1" fmla="*/ 0 h 18"/>
                  <a:gd name="T2" fmla="*/ 0 w 4"/>
                  <a:gd name="T3" fmla="*/ 18 h 18"/>
                  <a:gd name="T4" fmla="*/ 4 w 4"/>
                  <a:gd name="T5" fmla="*/ 2 h 18"/>
                  <a:gd name="T6" fmla="*/ 1 w 4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8"/>
                  <a:gd name="T14" fmla="*/ 4 w 4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8">
                    <a:moveTo>
                      <a:pt x="1" y="0"/>
                    </a:moveTo>
                    <a:lnTo>
                      <a:pt x="0" y="18"/>
                    </a:lnTo>
                    <a:lnTo>
                      <a:pt x="4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8" name="Freeform 100"/>
              <p:cNvSpPr>
                <a:spLocks/>
              </p:cNvSpPr>
              <p:nvPr/>
            </p:nvSpPr>
            <p:spPr bwMode="auto">
              <a:xfrm>
                <a:off x="3144" y="1819"/>
                <a:ext cx="36" cy="27"/>
              </a:xfrm>
              <a:custGeom>
                <a:avLst/>
                <a:gdLst>
                  <a:gd name="T0" fmla="*/ 20 w 36"/>
                  <a:gd name="T1" fmla="*/ 0 h 27"/>
                  <a:gd name="T2" fmla="*/ 20 w 36"/>
                  <a:gd name="T3" fmla="*/ 1 h 27"/>
                  <a:gd name="T4" fmla="*/ 20 w 36"/>
                  <a:gd name="T5" fmla="*/ 3 h 27"/>
                  <a:gd name="T6" fmla="*/ 19 w 36"/>
                  <a:gd name="T7" fmla="*/ 6 h 27"/>
                  <a:gd name="T8" fmla="*/ 17 w 36"/>
                  <a:gd name="T9" fmla="*/ 10 h 27"/>
                  <a:gd name="T10" fmla="*/ 6 w 36"/>
                  <a:gd name="T11" fmla="*/ 20 h 27"/>
                  <a:gd name="T12" fmla="*/ 0 w 36"/>
                  <a:gd name="T13" fmla="*/ 27 h 27"/>
                  <a:gd name="T14" fmla="*/ 15 w 36"/>
                  <a:gd name="T15" fmla="*/ 15 h 27"/>
                  <a:gd name="T16" fmla="*/ 23 w 36"/>
                  <a:gd name="T17" fmla="*/ 7 h 27"/>
                  <a:gd name="T18" fmla="*/ 36 w 36"/>
                  <a:gd name="T19" fmla="*/ 18 h 27"/>
                  <a:gd name="T20" fmla="*/ 25 w 36"/>
                  <a:gd name="T21" fmla="*/ 4 h 27"/>
                  <a:gd name="T22" fmla="*/ 20 w 36"/>
                  <a:gd name="T23" fmla="*/ 0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"/>
                  <a:gd name="T37" fmla="*/ 0 h 27"/>
                  <a:gd name="T38" fmla="*/ 36 w 36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" h="27">
                    <a:moveTo>
                      <a:pt x="20" y="0"/>
                    </a:moveTo>
                    <a:lnTo>
                      <a:pt x="20" y="1"/>
                    </a:lnTo>
                    <a:lnTo>
                      <a:pt x="20" y="3"/>
                    </a:lnTo>
                    <a:lnTo>
                      <a:pt x="19" y="6"/>
                    </a:lnTo>
                    <a:lnTo>
                      <a:pt x="17" y="10"/>
                    </a:lnTo>
                    <a:lnTo>
                      <a:pt x="6" y="20"/>
                    </a:lnTo>
                    <a:lnTo>
                      <a:pt x="0" y="27"/>
                    </a:lnTo>
                    <a:lnTo>
                      <a:pt x="15" y="15"/>
                    </a:lnTo>
                    <a:lnTo>
                      <a:pt x="23" y="7"/>
                    </a:lnTo>
                    <a:lnTo>
                      <a:pt x="36" y="18"/>
                    </a:lnTo>
                    <a:lnTo>
                      <a:pt x="25" y="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29" name="Freeform 101"/>
              <p:cNvSpPr>
                <a:spLocks/>
              </p:cNvSpPr>
              <p:nvPr/>
            </p:nvSpPr>
            <p:spPr bwMode="auto">
              <a:xfrm>
                <a:off x="3222" y="1785"/>
                <a:ext cx="28" cy="67"/>
              </a:xfrm>
              <a:custGeom>
                <a:avLst/>
                <a:gdLst>
                  <a:gd name="T0" fmla="*/ 0 w 28"/>
                  <a:gd name="T1" fmla="*/ 0 h 67"/>
                  <a:gd name="T2" fmla="*/ 1 w 28"/>
                  <a:gd name="T3" fmla="*/ 12 h 67"/>
                  <a:gd name="T4" fmla="*/ 3 w 28"/>
                  <a:gd name="T5" fmla="*/ 28 h 67"/>
                  <a:gd name="T6" fmla="*/ 7 w 28"/>
                  <a:gd name="T7" fmla="*/ 37 h 67"/>
                  <a:gd name="T8" fmla="*/ 14 w 28"/>
                  <a:gd name="T9" fmla="*/ 45 h 67"/>
                  <a:gd name="T10" fmla="*/ 22 w 28"/>
                  <a:gd name="T11" fmla="*/ 57 h 67"/>
                  <a:gd name="T12" fmla="*/ 28 w 28"/>
                  <a:gd name="T13" fmla="*/ 67 h 67"/>
                  <a:gd name="T14" fmla="*/ 25 w 28"/>
                  <a:gd name="T15" fmla="*/ 58 h 67"/>
                  <a:gd name="T16" fmla="*/ 18 w 28"/>
                  <a:gd name="T17" fmla="*/ 45 h 67"/>
                  <a:gd name="T18" fmla="*/ 14 w 28"/>
                  <a:gd name="T19" fmla="*/ 41 h 67"/>
                  <a:gd name="T20" fmla="*/ 10 w 28"/>
                  <a:gd name="T21" fmla="*/ 36 h 67"/>
                  <a:gd name="T22" fmla="*/ 7 w 28"/>
                  <a:gd name="T23" fmla="*/ 32 h 67"/>
                  <a:gd name="T24" fmla="*/ 6 w 28"/>
                  <a:gd name="T25" fmla="*/ 28 h 67"/>
                  <a:gd name="T26" fmla="*/ 4 w 28"/>
                  <a:gd name="T27" fmla="*/ 13 h 67"/>
                  <a:gd name="T28" fmla="*/ 3 w 28"/>
                  <a:gd name="T29" fmla="*/ 2 h 67"/>
                  <a:gd name="T30" fmla="*/ 11 w 28"/>
                  <a:gd name="T31" fmla="*/ 3 h 67"/>
                  <a:gd name="T32" fmla="*/ 0 w 28"/>
                  <a:gd name="T33" fmla="*/ 0 h 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8"/>
                  <a:gd name="T52" fmla="*/ 0 h 67"/>
                  <a:gd name="T53" fmla="*/ 28 w 28"/>
                  <a:gd name="T54" fmla="*/ 67 h 6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8" h="67">
                    <a:moveTo>
                      <a:pt x="0" y="0"/>
                    </a:moveTo>
                    <a:lnTo>
                      <a:pt x="1" y="12"/>
                    </a:lnTo>
                    <a:lnTo>
                      <a:pt x="3" y="28"/>
                    </a:lnTo>
                    <a:lnTo>
                      <a:pt x="7" y="37"/>
                    </a:lnTo>
                    <a:lnTo>
                      <a:pt x="14" y="45"/>
                    </a:lnTo>
                    <a:lnTo>
                      <a:pt x="22" y="57"/>
                    </a:lnTo>
                    <a:lnTo>
                      <a:pt x="28" y="67"/>
                    </a:lnTo>
                    <a:lnTo>
                      <a:pt x="25" y="58"/>
                    </a:lnTo>
                    <a:lnTo>
                      <a:pt x="18" y="45"/>
                    </a:lnTo>
                    <a:lnTo>
                      <a:pt x="14" y="41"/>
                    </a:lnTo>
                    <a:lnTo>
                      <a:pt x="10" y="36"/>
                    </a:lnTo>
                    <a:lnTo>
                      <a:pt x="7" y="32"/>
                    </a:lnTo>
                    <a:lnTo>
                      <a:pt x="6" y="28"/>
                    </a:lnTo>
                    <a:lnTo>
                      <a:pt x="4" y="13"/>
                    </a:lnTo>
                    <a:lnTo>
                      <a:pt x="3" y="2"/>
                    </a:lnTo>
                    <a:lnTo>
                      <a:pt x="11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0" name="Freeform 102"/>
              <p:cNvSpPr>
                <a:spLocks/>
              </p:cNvSpPr>
              <p:nvPr/>
            </p:nvSpPr>
            <p:spPr bwMode="auto">
              <a:xfrm>
                <a:off x="2979" y="1235"/>
                <a:ext cx="29" cy="48"/>
              </a:xfrm>
              <a:custGeom>
                <a:avLst/>
                <a:gdLst>
                  <a:gd name="T0" fmla="*/ 0 w 28"/>
                  <a:gd name="T1" fmla="*/ 6 h 48"/>
                  <a:gd name="T2" fmla="*/ 4 w 28"/>
                  <a:gd name="T3" fmla="*/ 14 h 48"/>
                  <a:gd name="T4" fmla="*/ 13 w 28"/>
                  <a:gd name="T5" fmla="*/ 30 h 48"/>
                  <a:gd name="T6" fmla="*/ 60 w 28"/>
                  <a:gd name="T7" fmla="*/ 37 h 48"/>
                  <a:gd name="T8" fmla="*/ 70 w 28"/>
                  <a:gd name="T9" fmla="*/ 44 h 48"/>
                  <a:gd name="T10" fmla="*/ 76 w 28"/>
                  <a:gd name="T11" fmla="*/ 46 h 48"/>
                  <a:gd name="T12" fmla="*/ 79 w 28"/>
                  <a:gd name="T13" fmla="*/ 48 h 48"/>
                  <a:gd name="T14" fmla="*/ 82 w 28"/>
                  <a:gd name="T15" fmla="*/ 48 h 48"/>
                  <a:gd name="T16" fmla="*/ 88 w 28"/>
                  <a:gd name="T17" fmla="*/ 46 h 48"/>
                  <a:gd name="T18" fmla="*/ 79 w 28"/>
                  <a:gd name="T19" fmla="*/ 37 h 48"/>
                  <a:gd name="T20" fmla="*/ 64 w 28"/>
                  <a:gd name="T21" fmla="*/ 22 h 48"/>
                  <a:gd name="T22" fmla="*/ 13 w 28"/>
                  <a:gd name="T23" fmla="*/ 8 h 48"/>
                  <a:gd name="T24" fmla="*/ 10 w 28"/>
                  <a:gd name="T25" fmla="*/ 0 h 48"/>
                  <a:gd name="T26" fmla="*/ 5 w 28"/>
                  <a:gd name="T27" fmla="*/ 4 h 48"/>
                  <a:gd name="T28" fmla="*/ 0 w 28"/>
                  <a:gd name="T29" fmla="*/ 6 h 4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48"/>
                  <a:gd name="T47" fmla="*/ 28 w 28"/>
                  <a:gd name="T48" fmla="*/ 48 h 4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48">
                    <a:moveTo>
                      <a:pt x="0" y="6"/>
                    </a:moveTo>
                    <a:lnTo>
                      <a:pt x="4" y="14"/>
                    </a:lnTo>
                    <a:lnTo>
                      <a:pt x="13" y="30"/>
                    </a:lnTo>
                    <a:lnTo>
                      <a:pt x="17" y="37"/>
                    </a:lnTo>
                    <a:lnTo>
                      <a:pt x="22" y="44"/>
                    </a:lnTo>
                    <a:lnTo>
                      <a:pt x="24" y="46"/>
                    </a:lnTo>
                    <a:lnTo>
                      <a:pt x="25" y="48"/>
                    </a:lnTo>
                    <a:lnTo>
                      <a:pt x="26" y="48"/>
                    </a:lnTo>
                    <a:lnTo>
                      <a:pt x="28" y="46"/>
                    </a:lnTo>
                    <a:lnTo>
                      <a:pt x="25" y="37"/>
                    </a:lnTo>
                    <a:lnTo>
                      <a:pt x="19" y="22"/>
                    </a:lnTo>
                    <a:lnTo>
                      <a:pt x="13" y="8"/>
                    </a:lnTo>
                    <a:lnTo>
                      <a:pt x="10" y="0"/>
                    </a:lnTo>
                    <a:lnTo>
                      <a:pt x="5" y="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1" name="Freeform 103"/>
              <p:cNvSpPr>
                <a:spLocks/>
              </p:cNvSpPr>
              <p:nvPr/>
            </p:nvSpPr>
            <p:spPr bwMode="auto">
              <a:xfrm>
                <a:off x="3050" y="1231"/>
                <a:ext cx="6" cy="35"/>
              </a:xfrm>
              <a:custGeom>
                <a:avLst/>
                <a:gdLst>
                  <a:gd name="T0" fmla="*/ 0 w 6"/>
                  <a:gd name="T1" fmla="*/ 0 h 36"/>
                  <a:gd name="T2" fmla="*/ 0 w 6"/>
                  <a:gd name="T3" fmla="*/ 18 h 36"/>
                  <a:gd name="T4" fmla="*/ 0 w 6"/>
                  <a:gd name="T5" fmla="*/ 18 h 36"/>
                  <a:gd name="T6" fmla="*/ 1 w 6"/>
                  <a:gd name="T7" fmla="*/ 18 h 36"/>
                  <a:gd name="T8" fmla="*/ 1 w 6"/>
                  <a:gd name="T9" fmla="*/ 18 h 36"/>
                  <a:gd name="T10" fmla="*/ 3 w 6"/>
                  <a:gd name="T11" fmla="*/ 18 h 36"/>
                  <a:gd name="T12" fmla="*/ 4 w 6"/>
                  <a:gd name="T13" fmla="*/ 18 h 36"/>
                  <a:gd name="T14" fmla="*/ 5 w 6"/>
                  <a:gd name="T15" fmla="*/ 18 h 36"/>
                  <a:gd name="T16" fmla="*/ 6 w 6"/>
                  <a:gd name="T17" fmla="*/ 17 h 36"/>
                  <a:gd name="T18" fmla="*/ 6 w 6"/>
                  <a:gd name="T19" fmla="*/ 5 h 36"/>
                  <a:gd name="T20" fmla="*/ 6 w 6"/>
                  <a:gd name="T21" fmla="*/ 1 h 36"/>
                  <a:gd name="T22" fmla="*/ 3 w 6"/>
                  <a:gd name="T23" fmla="*/ 0 h 36"/>
                  <a:gd name="T24" fmla="*/ 0 w 6"/>
                  <a:gd name="T25" fmla="*/ 0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"/>
                  <a:gd name="T40" fmla="*/ 0 h 36"/>
                  <a:gd name="T41" fmla="*/ 6 w 6"/>
                  <a:gd name="T42" fmla="*/ 36 h 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" h="36">
                    <a:moveTo>
                      <a:pt x="0" y="0"/>
                    </a:moveTo>
                    <a:lnTo>
                      <a:pt x="0" y="18"/>
                    </a:lnTo>
                    <a:lnTo>
                      <a:pt x="0" y="30"/>
                    </a:lnTo>
                    <a:lnTo>
                      <a:pt x="1" y="34"/>
                    </a:lnTo>
                    <a:lnTo>
                      <a:pt x="1" y="36"/>
                    </a:lnTo>
                    <a:lnTo>
                      <a:pt x="3" y="36"/>
                    </a:lnTo>
                    <a:lnTo>
                      <a:pt x="4" y="34"/>
                    </a:lnTo>
                    <a:lnTo>
                      <a:pt x="5" y="28"/>
                    </a:lnTo>
                    <a:lnTo>
                      <a:pt x="6" y="17"/>
                    </a:lnTo>
                    <a:lnTo>
                      <a:pt x="6" y="5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2" name="Freeform 104"/>
              <p:cNvSpPr>
                <a:spLocks/>
              </p:cNvSpPr>
              <p:nvPr/>
            </p:nvSpPr>
            <p:spPr bwMode="auto">
              <a:xfrm>
                <a:off x="3078" y="1234"/>
                <a:ext cx="11" cy="32"/>
              </a:xfrm>
              <a:custGeom>
                <a:avLst/>
                <a:gdLst>
                  <a:gd name="T0" fmla="*/ 5 w 11"/>
                  <a:gd name="T1" fmla="*/ 0 h 32"/>
                  <a:gd name="T2" fmla="*/ 2 w 11"/>
                  <a:gd name="T3" fmla="*/ 14 h 32"/>
                  <a:gd name="T4" fmla="*/ 0 w 11"/>
                  <a:gd name="T5" fmla="*/ 25 h 32"/>
                  <a:gd name="T6" fmla="*/ 0 w 11"/>
                  <a:gd name="T7" fmla="*/ 29 h 32"/>
                  <a:gd name="T8" fmla="*/ 1 w 11"/>
                  <a:gd name="T9" fmla="*/ 31 h 32"/>
                  <a:gd name="T10" fmla="*/ 2 w 11"/>
                  <a:gd name="T11" fmla="*/ 32 h 32"/>
                  <a:gd name="T12" fmla="*/ 4 w 11"/>
                  <a:gd name="T13" fmla="*/ 30 h 32"/>
                  <a:gd name="T14" fmla="*/ 9 w 11"/>
                  <a:gd name="T15" fmla="*/ 15 h 32"/>
                  <a:gd name="T16" fmla="*/ 11 w 11"/>
                  <a:gd name="T17" fmla="*/ 2 h 32"/>
                  <a:gd name="T18" fmla="*/ 9 w 11"/>
                  <a:gd name="T19" fmla="*/ 1 h 32"/>
                  <a:gd name="T20" fmla="*/ 5 w 11"/>
                  <a:gd name="T21" fmla="*/ 0 h 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"/>
                  <a:gd name="T34" fmla="*/ 0 h 32"/>
                  <a:gd name="T35" fmla="*/ 11 w 11"/>
                  <a:gd name="T36" fmla="*/ 32 h 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" h="32">
                    <a:moveTo>
                      <a:pt x="5" y="0"/>
                    </a:moveTo>
                    <a:lnTo>
                      <a:pt x="2" y="14"/>
                    </a:lnTo>
                    <a:lnTo>
                      <a:pt x="0" y="25"/>
                    </a:lnTo>
                    <a:lnTo>
                      <a:pt x="0" y="29"/>
                    </a:lnTo>
                    <a:lnTo>
                      <a:pt x="1" y="31"/>
                    </a:lnTo>
                    <a:lnTo>
                      <a:pt x="2" y="32"/>
                    </a:lnTo>
                    <a:lnTo>
                      <a:pt x="4" y="30"/>
                    </a:lnTo>
                    <a:lnTo>
                      <a:pt x="9" y="1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3" name="Freeform 105"/>
              <p:cNvSpPr>
                <a:spLocks/>
              </p:cNvSpPr>
              <p:nvPr/>
            </p:nvSpPr>
            <p:spPr bwMode="auto">
              <a:xfrm>
                <a:off x="2992" y="1289"/>
                <a:ext cx="120" cy="99"/>
              </a:xfrm>
              <a:custGeom>
                <a:avLst/>
                <a:gdLst>
                  <a:gd name="T0" fmla="*/ 90 w 120"/>
                  <a:gd name="T1" fmla="*/ 0 h 101"/>
                  <a:gd name="T2" fmla="*/ 84 w 120"/>
                  <a:gd name="T3" fmla="*/ 0 h 101"/>
                  <a:gd name="T4" fmla="*/ 79 w 120"/>
                  <a:gd name="T5" fmla="*/ 1 h 101"/>
                  <a:gd name="T6" fmla="*/ 73 w 120"/>
                  <a:gd name="T7" fmla="*/ 3 h 101"/>
                  <a:gd name="T8" fmla="*/ 68 w 120"/>
                  <a:gd name="T9" fmla="*/ 5 h 101"/>
                  <a:gd name="T10" fmla="*/ 58 w 120"/>
                  <a:gd name="T11" fmla="*/ 10 h 101"/>
                  <a:gd name="T12" fmla="*/ 48 w 120"/>
                  <a:gd name="T13" fmla="*/ 16 h 101"/>
                  <a:gd name="T14" fmla="*/ 39 w 120"/>
                  <a:gd name="T15" fmla="*/ 24 h 101"/>
                  <a:gd name="T16" fmla="*/ 31 w 120"/>
                  <a:gd name="T17" fmla="*/ 25 h 101"/>
                  <a:gd name="T18" fmla="*/ 25 w 120"/>
                  <a:gd name="T19" fmla="*/ 25 h 101"/>
                  <a:gd name="T20" fmla="*/ 19 w 120"/>
                  <a:gd name="T21" fmla="*/ 25 h 101"/>
                  <a:gd name="T22" fmla="*/ 12 w 120"/>
                  <a:gd name="T23" fmla="*/ 27 h 101"/>
                  <a:gd name="T24" fmla="*/ 8 w 120"/>
                  <a:gd name="T25" fmla="*/ 35 h 101"/>
                  <a:gd name="T26" fmla="*/ 5 w 120"/>
                  <a:gd name="T27" fmla="*/ 43 h 101"/>
                  <a:gd name="T28" fmla="*/ 2 w 120"/>
                  <a:gd name="T29" fmla="*/ 46 h 101"/>
                  <a:gd name="T30" fmla="*/ 0 w 120"/>
                  <a:gd name="T31" fmla="*/ 49 h 101"/>
                  <a:gd name="T32" fmla="*/ 0 w 120"/>
                  <a:gd name="T33" fmla="*/ 52 h 101"/>
                  <a:gd name="T34" fmla="*/ 0 w 120"/>
                  <a:gd name="T35" fmla="*/ 53 h 101"/>
                  <a:gd name="T36" fmla="*/ 1 w 120"/>
                  <a:gd name="T37" fmla="*/ 54 h 101"/>
                  <a:gd name="T38" fmla="*/ 4 w 120"/>
                  <a:gd name="T39" fmla="*/ 52 h 101"/>
                  <a:gd name="T40" fmla="*/ 8 w 120"/>
                  <a:gd name="T41" fmla="*/ 50 h 101"/>
                  <a:gd name="T42" fmla="*/ 12 w 120"/>
                  <a:gd name="T43" fmla="*/ 47 h 101"/>
                  <a:gd name="T44" fmla="*/ 16 w 120"/>
                  <a:gd name="T45" fmla="*/ 44 h 101"/>
                  <a:gd name="T46" fmla="*/ 24 w 120"/>
                  <a:gd name="T47" fmla="*/ 33 h 101"/>
                  <a:gd name="T48" fmla="*/ 35 w 120"/>
                  <a:gd name="T49" fmla="*/ 25 h 101"/>
                  <a:gd name="T50" fmla="*/ 41 w 120"/>
                  <a:gd name="T51" fmla="*/ 25 h 101"/>
                  <a:gd name="T52" fmla="*/ 48 w 120"/>
                  <a:gd name="T53" fmla="*/ 25 h 101"/>
                  <a:gd name="T54" fmla="*/ 57 w 120"/>
                  <a:gd name="T55" fmla="*/ 25 h 101"/>
                  <a:gd name="T56" fmla="*/ 67 w 120"/>
                  <a:gd name="T57" fmla="*/ 24 h 101"/>
                  <a:gd name="T58" fmla="*/ 77 w 120"/>
                  <a:gd name="T59" fmla="*/ 20 h 101"/>
                  <a:gd name="T60" fmla="*/ 90 w 120"/>
                  <a:gd name="T61" fmla="*/ 16 h 101"/>
                  <a:gd name="T62" fmla="*/ 104 w 120"/>
                  <a:gd name="T63" fmla="*/ 14 h 101"/>
                  <a:gd name="T64" fmla="*/ 120 w 120"/>
                  <a:gd name="T65" fmla="*/ 13 h 101"/>
                  <a:gd name="T66" fmla="*/ 120 w 120"/>
                  <a:gd name="T67" fmla="*/ 10 h 101"/>
                  <a:gd name="T68" fmla="*/ 119 w 120"/>
                  <a:gd name="T69" fmla="*/ 7 h 101"/>
                  <a:gd name="T70" fmla="*/ 116 w 120"/>
                  <a:gd name="T71" fmla="*/ 5 h 101"/>
                  <a:gd name="T72" fmla="*/ 112 w 120"/>
                  <a:gd name="T73" fmla="*/ 3 h 101"/>
                  <a:gd name="T74" fmla="*/ 103 w 120"/>
                  <a:gd name="T75" fmla="*/ 1 h 101"/>
                  <a:gd name="T76" fmla="*/ 90 w 120"/>
                  <a:gd name="T77" fmla="*/ 0 h 10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20"/>
                  <a:gd name="T118" fmla="*/ 0 h 101"/>
                  <a:gd name="T119" fmla="*/ 120 w 120"/>
                  <a:gd name="T120" fmla="*/ 101 h 10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20" h="101">
                    <a:moveTo>
                      <a:pt x="90" y="0"/>
                    </a:moveTo>
                    <a:lnTo>
                      <a:pt x="84" y="0"/>
                    </a:lnTo>
                    <a:lnTo>
                      <a:pt x="79" y="1"/>
                    </a:lnTo>
                    <a:lnTo>
                      <a:pt x="73" y="3"/>
                    </a:lnTo>
                    <a:lnTo>
                      <a:pt x="68" y="5"/>
                    </a:lnTo>
                    <a:lnTo>
                      <a:pt x="58" y="10"/>
                    </a:lnTo>
                    <a:lnTo>
                      <a:pt x="48" y="16"/>
                    </a:lnTo>
                    <a:lnTo>
                      <a:pt x="39" y="24"/>
                    </a:lnTo>
                    <a:lnTo>
                      <a:pt x="31" y="33"/>
                    </a:lnTo>
                    <a:lnTo>
                      <a:pt x="25" y="42"/>
                    </a:lnTo>
                    <a:lnTo>
                      <a:pt x="19" y="51"/>
                    </a:lnTo>
                    <a:lnTo>
                      <a:pt x="12" y="61"/>
                    </a:lnTo>
                    <a:lnTo>
                      <a:pt x="8" y="69"/>
                    </a:lnTo>
                    <a:lnTo>
                      <a:pt x="5" y="79"/>
                    </a:lnTo>
                    <a:lnTo>
                      <a:pt x="2" y="86"/>
                    </a:lnTo>
                    <a:lnTo>
                      <a:pt x="0" y="92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4" y="98"/>
                    </a:lnTo>
                    <a:lnTo>
                      <a:pt x="8" y="94"/>
                    </a:lnTo>
                    <a:lnTo>
                      <a:pt x="12" y="88"/>
                    </a:lnTo>
                    <a:lnTo>
                      <a:pt x="16" y="82"/>
                    </a:lnTo>
                    <a:lnTo>
                      <a:pt x="24" y="67"/>
                    </a:lnTo>
                    <a:lnTo>
                      <a:pt x="35" y="52"/>
                    </a:lnTo>
                    <a:lnTo>
                      <a:pt x="41" y="45"/>
                    </a:lnTo>
                    <a:lnTo>
                      <a:pt x="48" y="38"/>
                    </a:lnTo>
                    <a:lnTo>
                      <a:pt x="57" y="31"/>
                    </a:lnTo>
                    <a:lnTo>
                      <a:pt x="67" y="24"/>
                    </a:lnTo>
                    <a:lnTo>
                      <a:pt x="77" y="20"/>
                    </a:lnTo>
                    <a:lnTo>
                      <a:pt x="90" y="16"/>
                    </a:lnTo>
                    <a:lnTo>
                      <a:pt x="104" y="14"/>
                    </a:lnTo>
                    <a:lnTo>
                      <a:pt x="120" y="13"/>
                    </a:lnTo>
                    <a:lnTo>
                      <a:pt x="120" y="10"/>
                    </a:lnTo>
                    <a:lnTo>
                      <a:pt x="119" y="7"/>
                    </a:lnTo>
                    <a:lnTo>
                      <a:pt x="116" y="5"/>
                    </a:lnTo>
                    <a:lnTo>
                      <a:pt x="112" y="3"/>
                    </a:lnTo>
                    <a:lnTo>
                      <a:pt x="103" y="1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2B2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4" name="Freeform 106"/>
              <p:cNvSpPr>
                <a:spLocks/>
              </p:cNvSpPr>
              <p:nvPr/>
            </p:nvSpPr>
            <p:spPr bwMode="auto">
              <a:xfrm>
                <a:off x="3043" y="1222"/>
                <a:ext cx="23" cy="10"/>
              </a:xfrm>
              <a:custGeom>
                <a:avLst/>
                <a:gdLst>
                  <a:gd name="T0" fmla="*/ 0 w 24"/>
                  <a:gd name="T1" fmla="*/ 2 h 10"/>
                  <a:gd name="T2" fmla="*/ 0 w 24"/>
                  <a:gd name="T3" fmla="*/ 3 h 10"/>
                  <a:gd name="T4" fmla="*/ 1 w 24"/>
                  <a:gd name="T5" fmla="*/ 6 h 10"/>
                  <a:gd name="T6" fmla="*/ 4 w 24"/>
                  <a:gd name="T7" fmla="*/ 8 h 10"/>
                  <a:gd name="T8" fmla="*/ 6 w 24"/>
                  <a:gd name="T9" fmla="*/ 9 h 10"/>
                  <a:gd name="T10" fmla="*/ 9 w 24"/>
                  <a:gd name="T11" fmla="*/ 10 h 10"/>
                  <a:gd name="T12" fmla="*/ 12 w 24"/>
                  <a:gd name="T13" fmla="*/ 10 h 10"/>
                  <a:gd name="T14" fmla="*/ 12 w 24"/>
                  <a:gd name="T15" fmla="*/ 10 h 10"/>
                  <a:gd name="T16" fmla="*/ 12 w 24"/>
                  <a:gd name="T17" fmla="*/ 8 h 10"/>
                  <a:gd name="T18" fmla="*/ 12 w 24"/>
                  <a:gd name="T19" fmla="*/ 7 h 10"/>
                  <a:gd name="T20" fmla="*/ 12 w 24"/>
                  <a:gd name="T21" fmla="*/ 6 h 10"/>
                  <a:gd name="T22" fmla="*/ 12 w 24"/>
                  <a:gd name="T23" fmla="*/ 5 h 10"/>
                  <a:gd name="T24" fmla="*/ 12 w 24"/>
                  <a:gd name="T25" fmla="*/ 4 h 10"/>
                  <a:gd name="T26" fmla="*/ 12 w 24"/>
                  <a:gd name="T27" fmla="*/ 2 h 10"/>
                  <a:gd name="T28" fmla="*/ 12 w 24"/>
                  <a:gd name="T29" fmla="*/ 1 h 10"/>
                  <a:gd name="T30" fmla="*/ 12 w 24"/>
                  <a:gd name="T31" fmla="*/ 0 h 10"/>
                  <a:gd name="T32" fmla="*/ 9 w 24"/>
                  <a:gd name="T33" fmla="*/ 0 h 10"/>
                  <a:gd name="T34" fmla="*/ 1 w 24"/>
                  <a:gd name="T35" fmla="*/ 1 h 10"/>
                  <a:gd name="T36" fmla="*/ 0 w 24"/>
                  <a:gd name="T37" fmla="*/ 2 h 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10"/>
                  <a:gd name="T59" fmla="*/ 24 w 24"/>
                  <a:gd name="T60" fmla="*/ 10 h 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10">
                    <a:moveTo>
                      <a:pt x="0" y="2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4" y="8"/>
                    </a:lnTo>
                    <a:lnTo>
                      <a:pt x="6" y="9"/>
                    </a:lnTo>
                    <a:lnTo>
                      <a:pt x="9" y="10"/>
                    </a:lnTo>
                    <a:lnTo>
                      <a:pt x="12" y="10"/>
                    </a:lnTo>
                    <a:lnTo>
                      <a:pt x="19" y="10"/>
                    </a:lnTo>
                    <a:lnTo>
                      <a:pt x="22" y="8"/>
                    </a:lnTo>
                    <a:lnTo>
                      <a:pt x="23" y="7"/>
                    </a:lnTo>
                    <a:lnTo>
                      <a:pt x="24" y="6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1" y="2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5" name="Freeform 107"/>
              <p:cNvSpPr>
                <a:spLocks/>
              </p:cNvSpPr>
              <p:nvPr/>
            </p:nvSpPr>
            <p:spPr bwMode="auto">
              <a:xfrm>
                <a:off x="2894" y="1773"/>
                <a:ext cx="385" cy="127"/>
              </a:xfrm>
              <a:custGeom>
                <a:avLst/>
                <a:gdLst>
                  <a:gd name="T0" fmla="*/ 0 w 385"/>
                  <a:gd name="T1" fmla="*/ 0 h 127"/>
                  <a:gd name="T2" fmla="*/ 10 w 385"/>
                  <a:gd name="T3" fmla="*/ 11 h 127"/>
                  <a:gd name="T4" fmla="*/ 22 w 385"/>
                  <a:gd name="T5" fmla="*/ 21 h 127"/>
                  <a:gd name="T6" fmla="*/ 36 w 385"/>
                  <a:gd name="T7" fmla="*/ 33 h 127"/>
                  <a:gd name="T8" fmla="*/ 50 w 385"/>
                  <a:gd name="T9" fmla="*/ 44 h 127"/>
                  <a:gd name="T10" fmla="*/ 65 w 385"/>
                  <a:gd name="T11" fmla="*/ 54 h 127"/>
                  <a:gd name="T12" fmla="*/ 83 w 385"/>
                  <a:gd name="T13" fmla="*/ 64 h 127"/>
                  <a:gd name="T14" fmla="*/ 100 w 385"/>
                  <a:gd name="T15" fmla="*/ 75 h 127"/>
                  <a:gd name="T16" fmla="*/ 118 w 385"/>
                  <a:gd name="T17" fmla="*/ 84 h 127"/>
                  <a:gd name="T18" fmla="*/ 136 w 385"/>
                  <a:gd name="T19" fmla="*/ 92 h 127"/>
                  <a:gd name="T20" fmla="*/ 155 w 385"/>
                  <a:gd name="T21" fmla="*/ 100 h 127"/>
                  <a:gd name="T22" fmla="*/ 173 w 385"/>
                  <a:gd name="T23" fmla="*/ 106 h 127"/>
                  <a:gd name="T24" fmla="*/ 191 w 385"/>
                  <a:gd name="T25" fmla="*/ 113 h 127"/>
                  <a:gd name="T26" fmla="*/ 209 w 385"/>
                  <a:gd name="T27" fmla="*/ 117 h 127"/>
                  <a:gd name="T28" fmla="*/ 225 w 385"/>
                  <a:gd name="T29" fmla="*/ 120 h 127"/>
                  <a:gd name="T30" fmla="*/ 242 w 385"/>
                  <a:gd name="T31" fmla="*/ 122 h 127"/>
                  <a:gd name="T32" fmla="*/ 256 w 385"/>
                  <a:gd name="T33" fmla="*/ 123 h 127"/>
                  <a:gd name="T34" fmla="*/ 284 w 385"/>
                  <a:gd name="T35" fmla="*/ 126 h 127"/>
                  <a:gd name="T36" fmla="*/ 313 w 385"/>
                  <a:gd name="T37" fmla="*/ 127 h 127"/>
                  <a:gd name="T38" fmla="*/ 327 w 385"/>
                  <a:gd name="T39" fmla="*/ 127 h 127"/>
                  <a:gd name="T40" fmla="*/ 341 w 385"/>
                  <a:gd name="T41" fmla="*/ 126 h 127"/>
                  <a:gd name="T42" fmla="*/ 356 w 385"/>
                  <a:gd name="T43" fmla="*/ 123 h 127"/>
                  <a:gd name="T44" fmla="*/ 369 w 385"/>
                  <a:gd name="T45" fmla="*/ 118 h 127"/>
                  <a:gd name="T46" fmla="*/ 373 w 385"/>
                  <a:gd name="T47" fmla="*/ 109 h 127"/>
                  <a:gd name="T48" fmla="*/ 377 w 385"/>
                  <a:gd name="T49" fmla="*/ 101 h 127"/>
                  <a:gd name="T50" fmla="*/ 381 w 385"/>
                  <a:gd name="T51" fmla="*/ 92 h 127"/>
                  <a:gd name="T52" fmla="*/ 385 w 385"/>
                  <a:gd name="T53" fmla="*/ 84 h 127"/>
                  <a:gd name="T54" fmla="*/ 378 w 385"/>
                  <a:gd name="T55" fmla="*/ 92 h 127"/>
                  <a:gd name="T56" fmla="*/ 371 w 385"/>
                  <a:gd name="T57" fmla="*/ 99 h 127"/>
                  <a:gd name="T58" fmla="*/ 364 w 385"/>
                  <a:gd name="T59" fmla="*/ 105 h 127"/>
                  <a:gd name="T60" fmla="*/ 357 w 385"/>
                  <a:gd name="T61" fmla="*/ 109 h 127"/>
                  <a:gd name="T62" fmla="*/ 348 w 385"/>
                  <a:gd name="T63" fmla="*/ 114 h 127"/>
                  <a:gd name="T64" fmla="*/ 340 w 385"/>
                  <a:gd name="T65" fmla="*/ 116 h 127"/>
                  <a:gd name="T66" fmla="*/ 332 w 385"/>
                  <a:gd name="T67" fmla="*/ 118 h 127"/>
                  <a:gd name="T68" fmla="*/ 324 w 385"/>
                  <a:gd name="T69" fmla="*/ 119 h 127"/>
                  <a:gd name="T70" fmla="*/ 306 w 385"/>
                  <a:gd name="T71" fmla="*/ 120 h 127"/>
                  <a:gd name="T72" fmla="*/ 288 w 385"/>
                  <a:gd name="T73" fmla="*/ 118 h 127"/>
                  <a:gd name="T74" fmla="*/ 268 w 385"/>
                  <a:gd name="T75" fmla="*/ 116 h 127"/>
                  <a:gd name="T76" fmla="*/ 249 w 385"/>
                  <a:gd name="T77" fmla="*/ 113 h 127"/>
                  <a:gd name="T78" fmla="*/ 233 w 385"/>
                  <a:gd name="T79" fmla="*/ 111 h 127"/>
                  <a:gd name="T80" fmla="*/ 216 w 385"/>
                  <a:gd name="T81" fmla="*/ 108 h 127"/>
                  <a:gd name="T82" fmla="*/ 199 w 385"/>
                  <a:gd name="T83" fmla="*/ 105 h 127"/>
                  <a:gd name="T84" fmla="*/ 182 w 385"/>
                  <a:gd name="T85" fmla="*/ 101 h 127"/>
                  <a:gd name="T86" fmla="*/ 166 w 385"/>
                  <a:gd name="T87" fmla="*/ 96 h 127"/>
                  <a:gd name="T88" fmla="*/ 148 w 385"/>
                  <a:gd name="T89" fmla="*/ 90 h 127"/>
                  <a:gd name="T90" fmla="*/ 132 w 385"/>
                  <a:gd name="T91" fmla="*/ 83 h 127"/>
                  <a:gd name="T92" fmla="*/ 116 w 385"/>
                  <a:gd name="T93" fmla="*/ 76 h 127"/>
                  <a:gd name="T94" fmla="*/ 99 w 385"/>
                  <a:gd name="T95" fmla="*/ 67 h 127"/>
                  <a:gd name="T96" fmla="*/ 84 w 385"/>
                  <a:gd name="T97" fmla="*/ 59 h 127"/>
                  <a:gd name="T98" fmla="*/ 68 w 385"/>
                  <a:gd name="T99" fmla="*/ 50 h 127"/>
                  <a:gd name="T100" fmla="*/ 53 w 385"/>
                  <a:gd name="T101" fmla="*/ 41 h 127"/>
                  <a:gd name="T102" fmla="*/ 39 w 385"/>
                  <a:gd name="T103" fmla="*/ 30 h 127"/>
                  <a:gd name="T104" fmla="*/ 25 w 385"/>
                  <a:gd name="T105" fmla="*/ 20 h 127"/>
                  <a:gd name="T106" fmla="*/ 12 w 385"/>
                  <a:gd name="T107" fmla="*/ 10 h 127"/>
                  <a:gd name="T108" fmla="*/ 0 w 385"/>
                  <a:gd name="T109" fmla="*/ 0 h 12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85"/>
                  <a:gd name="T166" fmla="*/ 0 h 127"/>
                  <a:gd name="T167" fmla="*/ 385 w 385"/>
                  <a:gd name="T168" fmla="*/ 127 h 127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85" h="127">
                    <a:moveTo>
                      <a:pt x="0" y="0"/>
                    </a:moveTo>
                    <a:lnTo>
                      <a:pt x="10" y="11"/>
                    </a:lnTo>
                    <a:lnTo>
                      <a:pt x="22" y="21"/>
                    </a:lnTo>
                    <a:lnTo>
                      <a:pt x="36" y="33"/>
                    </a:lnTo>
                    <a:lnTo>
                      <a:pt x="50" y="44"/>
                    </a:lnTo>
                    <a:lnTo>
                      <a:pt x="65" y="54"/>
                    </a:lnTo>
                    <a:lnTo>
                      <a:pt x="83" y="64"/>
                    </a:lnTo>
                    <a:lnTo>
                      <a:pt x="100" y="75"/>
                    </a:lnTo>
                    <a:lnTo>
                      <a:pt x="118" y="84"/>
                    </a:lnTo>
                    <a:lnTo>
                      <a:pt x="136" y="92"/>
                    </a:lnTo>
                    <a:lnTo>
                      <a:pt x="155" y="100"/>
                    </a:lnTo>
                    <a:lnTo>
                      <a:pt x="173" y="106"/>
                    </a:lnTo>
                    <a:lnTo>
                      <a:pt x="191" y="113"/>
                    </a:lnTo>
                    <a:lnTo>
                      <a:pt x="209" y="117"/>
                    </a:lnTo>
                    <a:lnTo>
                      <a:pt x="225" y="120"/>
                    </a:lnTo>
                    <a:lnTo>
                      <a:pt x="242" y="122"/>
                    </a:lnTo>
                    <a:lnTo>
                      <a:pt x="256" y="123"/>
                    </a:lnTo>
                    <a:lnTo>
                      <a:pt x="284" y="126"/>
                    </a:lnTo>
                    <a:lnTo>
                      <a:pt x="313" y="127"/>
                    </a:lnTo>
                    <a:lnTo>
                      <a:pt x="327" y="127"/>
                    </a:lnTo>
                    <a:lnTo>
                      <a:pt x="341" y="126"/>
                    </a:lnTo>
                    <a:lnTo>
                      <a:pt x="356" y="123"/>
                    </a:lnTo>
                    <a:lnTo>
                      <a:pt x="369" y="118"/>
                    </a:lnTo>
                    <a:lnTo>
                      <a:pt x="373" y="109"/>
                    </a:lnTo>
                    <a:lnTo>
                      <a:pt x="377" y="101"/>
                    </a:lnTo>
                    <a:lnTo>
                      <a:pt x="381" y="92"/>
                    </a:lnTo>
                    <a:lnTo>
                      <a:pt x="385" y="84"/>
                    </a:lnTo>
                    <a:lnTo>
                      <a:pt x="378" y="92"/>
                    </a:lnTo>
                    <a:lnTo>
                      <a:pt x="371" y="99"/>
                    </a:lnTo>
                    <a:lnTo>
                      <a:pt x="364" y="105"/>
                    </a:lnTo>
                    <a:lnTo>
                      <a:pt x="357" y="109"/>
                    </a:lnTo>
                    <a:lnTo>
                      <a:pt x="348" y="114"/>
                    </a:lnTo>
                    <a:lnTo>
                      <a:pt x="340" y="116"/>
                    </a:lnTo>
                    <a:lnTo>
                      <a:pt x="332" y="118"/>
                    </a:lnTo>
                    <a:lnTo>
                      <a:pt x="324" y="119"/>
                    </a:lnTo>
                    <a:lnTo>
                      <a:pt x="306" y="120"/>
                    </a:lnTo>
                    <a:lnTo>
                      <a:pt x="288" y="118"/>
                    </a:lnTo>
                    <a:lnTo>
                      <a:pt x="268" y="116"/>
                    </a:lnTo>
                    <a:lnTo>
                      <a:pt x="249" y="113"/>
                    </a:lnTo>
                    <a:lnTo>
                      <a:pt x="233" y="111"/>
                    </a:lnTo>
                    <a:lnTo>
                      <a:pt x="216" y="108"/>
                    </a:lnTo>
                    <a:lnTo>
                      <a:pt x="199" y="105"/>
                    </a:lnTo>
                    <a:lnTo>
                      <a:pt x="182" y="101"/>
                    </a:lnTo>
                    <a:lnTo>
                      <a:pt x="166" y="96"/>
                    </a:lnTo>
                    <a:lnTo>
                      <a:pt x="148" y="90"/>
                    </a:lnTo>
                    <a:lnTo>
                      <a:pt x="132" y="83"/>
                    </a:lnTo>
                    <a:lnTo>
                      <a:pt x="116" y="76"/>
                    </a:lnTo>
                    <a:lnTo>
                      <a:pt x="99" y="67"/>
                    </a:lnTo>
                    <a:lnTo>
                      <a:pt x="84" y="59"/>
                    </a:lnTo>
                    <a:lnTo>
                      <a:pt x="68" y="50"/>
                    </a:lnTo>
                    <a:lnTo>
                      <a:pt x="53" y="41"/>
                    </a:lnTo>
                    <a:lnTo>
                      <a:pt x="39" y="30"/>
                    </a:lnTo>
                    <a:lnTo>
                      <a:pt x="25" y="20"/>
                    </a:lnTo>
                    <a:lnTo>
                      <a:pt x="12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6" name="Freeform 108"/>
              <p:cNvSpPr>
                <a:spLocks/>
              </p:cNvSpPr>
              <p:nvPr/>
            </p:nvSpPr>
            <p:spPr bwMode="auto">
              <a:xfrm>
                <a:off x="2907" y="1346"/>
                <a:ext cx="25" cy="51"/>
              </a:xfrm>
              <a:custGeom>
                <a:avLst/>
                <a:gdLst>
                  <a:gd name="T0" fmla="*/ 14 w 25"/>
                  <a:gd name="T1" fmla="*/ 0 h 51"/>
                  <a:gd name="T2" fmla="*/ 11 w 25"/>
                  <a:gd name="T3" fmla="*/ 5 h 51"/>
                  <a:gd name="T4" fmla="*/ 6 w 25"/>
                  <a:gd name="T5" fmla="*/ 18 h 51"/>
                  <a:gd name="T6" fmla="*/ 3 w 25"/>
                  <a:gd name="T7" fmla="*/ 26 h 51"/>
                  <a:gd name="T8" fmla="*/ 1 w 25"/>
                  <a:gd name="T9" fmla="*/ 34 h 51"/>
                  <a:gd name="T10" fmla="*/ 0 w 25"/>
                  <a:gd name="T11" fmla="*/ 41 h 51"/>
                  <a:gd name="T12" fmla="*/ 0 w 25"/>
                  <a:gd name="T13" fmla="*/ 48 h 51"/>
                  <a:gd name="T14" fmla="*/ 1 w 25"/>
                  <a:gd name="T15" fmla="*/ 50 h 51"/>
                  <a:gd name="T16" fmla="*/ 2 w 25"/>
                  <a:gd name="T17" fmla="*/ 51 h 51"/>
                  <a:gd name="T18" fmla="*/ 3 w 25"/>
                  <a:gd name="T19" fmla="*/ 50 h 51"/>
                  <a:gd name="T20" fmla="*/ 5 w 25"/>
                  <a:gd name="T21" fmla="*/ 48 h 51"/>
                  <a:gd name="T22" fmla="*/ 9 w 25"/>
                  <a:gd name="T23" fmla="*/ 42 h 51"/>
                  <a:gd name="T24" fmla="*/ 13 w 25"/>
                  <a:gd name="T25" fmla="*/ 33 h 51"/>
                  <a:gd name="T26" fmla="*/ 22 w 25"/>
                  <a:gd name="T27" fmla="*/ 15 h 51"/>
                  <a:gd name="T28" fmla="*/ 25 w 25"/>
                  <a:gd name="T29" fmla="*/ 5 h 51"/>
                  <a:gd name="T30" fmla="*/ 14 w 25"/>
                  <a:gd name="T31" fmla="*/ 0 h 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5"/>
                  <a:gd name="T49" fmla="*/ 0 h 51"/>
                  <a:gd name="T50" fmla="*/ 25 w 25"/>
                  <a:gd name="T51" fmla="*/ 51 h 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5" h="51">
                    <a:moveTo>
                      <a:pt x="14" y="0"/>
                    </a:moveTo>
                    <a:lnTo>
                      <a:pt x="11" y="5"/>
                    </a:lnTo>
                    <a:lnTo>
                      <a:pt x="6" y="18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0"/>
                    </a:lnTo>
                    <a:lnTo>
                      <a:pt x="5" y="48"/>
                    </a:lnTo>
                    <a:lnTo>
                      <a:pt x="9" y="42"/>
                    </a:lnTo>
                    <a:lnTo>
                      <a:pt x="13" y="33"/>
                    </a:lnTo>
                    <a:lnTo>
                      <a:pt x="22" y="15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8C7E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237" name="Freeform 109"/>
              <p:cNvSpPr>
                <a:spLocks/>
              </p:cNvSpPr>
              <p:nvPr/>
            </p:nvSpPr>
            <p:spPr bwMode="auto">
              <a:xfrm>
                <a:off x="3085" y="1388"/>
                <a:ext cx="68" cy="79"/>
              </a:xfrm>
              <a:custGeom>
                <a:avLst/>
                <a:gdLst>
                  <a:gd name="T0" fmla="*/ 0 w 68"/>
                  <a:gd name="T1" fmla="*/ 66 h 79"/>
                  <a:gd name="T2" fmla="*/ 3 w 68"/>
                  <a:gd name="T3" fmla="*/ 60 h 79"/>
                  <a:gd name="T4" fmla="*/ 9 w 68"/>
                  <a:gd name="T5" fmla="*/ 44 h 79"/>
                  <a:gd name="T6" fmla="*/ 12 w 68"/>
                  <a:gd name="T7" fmla="*/ 35 h 79"/>
                  <a:gd name="T8" fmla="*/ 17 w 68"/>
                  <a:gd name="T9" fmla="*/ 27 h 79"/>
                  <a:gd name="T10" fmla="*/ 21 w 68"/>
                  <a:gd name="T11" fmla="*/ 20 h 79"/>
                  <a:gd name="T12" fmla="*/ 26 w 68"/>
                  <a:gd name="T13" fmla="*/ 16 h 79"/>
                  <a:gd name="T14" fmla="*/ 35 w 68"/>
                  <a:gd name="T15" fmla="*/ 9 h 79"/>
                  <a:gd name="T16" fmla="*/ 46 w 68"/>
                  <a:gd name="T17" fmla="*/ 3 h 79"/>
                  <a:gd name="T18" fmla="*/ 51 w 68"/>
                  <a:gd name="T19" fmla="*/ 1 h 79"/>
                  <a:gd name="T20" fmla="*/ 55 w 68"/>
                  <a:gd name="T21" fmla="*/ 0 h 79"/>
                  <a:gd name="T22" fmla="*/ 59 w 68"/>
                  <a:gd name="T23" fmla="*/ 0 h 79"/>
                  <a:gd name="T24" fmla="*/ 63 w 68"/>
                  <a:gd name="T25" fmla="*/ 0 h 79"/>
                  <a:gd name="T26" fmla="*/ 66 w 68"/>
                  <a:gd name="T27" fmla="*/ 2 h 79"/>
                  <a:gd name="T28" fmla="*/ 68 w 68"/>
                  <a:gd name="T29" fmla="*/ 4 h 79"/>
                  <a:gd name="T30" fmla="*/ 68 w 68"/>
                  <a:gd name="T31" fmla="*/ 7 h 79"/>
                  <a:gd name="T32" fmla="*/ 67 w 68"/>
                  <a:gd name="T33" fmla="*/ 10 h 79"/>
                  <a:gd name="T34" fmla="*/ 64 w 68"/>
                  <a:gd name="T35" fmla="*/ 14 h 79"/>
                  <a:gd name="T36" fmla="*/ 60 w 68"/>
                  <a:gd name="T37" fmla="*/ 18 h 79"/>
                  <a:gd name="T38" fmla="*/ 55 w 68"/>
                  <a:gd name="T39" fmla="*/ 21 h 79"/>
                  <a:gd name="T40" fmla="*/ 47 w 68"/>
                  <a:gd name="T41" fmla="*/ 24 h 79"/>
                  <a:gd name="T42" fmla="*/ 43 w 68"/>
                  <a:gd name="T43" fmla="*/ 27 h 79"/>
                  <a:gd name="T44" fmla="*/ 38 w 68"/>
                  <a:gd name="T45" fmla="*/ 30 h 79"/>
                  <a:gd name="T46" fmla="*/ 35 w 68"/>
                  <a:gd name="T47" fmla="*/ 35 h 79"/>
                  <a:gd name="T48" fmla="*/ 32 w 68"/>
                  <a:gd name="T49" fmla="*/ 40 h 79"/>
                  <a:gd name="T50" fmla="*/ 27 w 68"/>
                  <a:gd name="T51" fmla="*/ 53 h 79"/>
                  <a:gd name="T52" fmla="*/ 22 w 68"/>
                  <a:gd name="T53" fmla="*/ 65 h 79"/>
                  <a:gd name="T54" fmla="*/ 20 w 68"/>
                  <a:gd name="T55" fmla="*/ 70 h 79"/>
                  <a:gd name="T56" fmla="*/ 17 w 68"/>
                  <a:gd name="T57" fmla="*/ 74 h 79"/>
                  <a:gd name="T58" fmla="*/ 15 w 68"/>
                  <a:gd name="T59" fmla="*/ 77 h 79"/>
                  <a:gd name="T60" fmla="*/ 13 w 68"/>
                  <a:gd name="T61" fmla="*/ 79 h 79"/>
                  <a:gd name="T62" fmla="*/ 10 w 68"/>
                  <a:gd name="T63" fmla="*/ 79 h 79"/>
                  <a:gd name="T64" fmla="*/ 8 w 68"/>
                  <a:gd name="T65" fmla="*/ 77 h 79"/>
                  <a:gd name="T66" fmla="*/ 5 w 68"/>
                  <a:gd name="T67" fmla="*/ 73 h 79"/>
                  <a:gd name="T68" fmla="*/ 0 w 68"/>
                  <a:gd name="T69" fmla="*/ 66 h 7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68"/>
                  <a:gd name="T106" fmla="*/ 0 h 79"/>
                  <a:gd name="T107" fmla="*/ 68 w 68"/>
                  <a:gd name="T108" fmla="*/ 79 h 7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68" h="79">
                    <a:moveTo>
                      <a:pt x="0" y="66"/>
                    </a:moveTo>
                    <a:lnTo>
                      <a:pt x="3" y="60"/>
                    </a:lnTo>
                    <a:lnTo>
                      <a:pt x="9" y="44"/>
                    </a:lnTo>
                    <a:lnTo>
                      <a:pt x="12" y="35"/>
                    </a:lnTo>
                    <a:lnTo>
                      <a:pt x="17" y="27"/>
                    </a:lnTo>
                    <a:lnTo>
                      <a:pt x="21" y="20"/>
                    </a:lnTo>
                    <a:lnTo>
                      <a:pt x="26" y="16"/>
                    </a:lnTo>
                    <a:lnTo>
                      <a:pt x="35" y="9"/>
                    </a:lnTo>
                    <a:lnTo>
                      <a:pt x="46" y="3"/>
                    </a:lnTo>
                    <a:lnTo>
                      <a:pt x="51" y="1"/>
                    </a:lnTo>
                    <a:lnTo>
                      <a:pt x="55" y="0"/>
                    </a:lnTo>
                    <a:lnTo>
                      <a:pt x="59" y="0"/>
                    </a:lnTo>
                    <a:lnTo>
                      <a:pt x="63" y="0"/>
                    </a:lnTo>
                    <a:lnTo>
                      <a:pt x="66" y="2"/>
                    </a:lnTo>
                    <a:lnTo>
                      <a:pt x="68" y="4"/>
                    </a:lnTo>
                    <a:lnTo>
                      <a:pt x="68" y="7"/>
                    </a:lnTo>
                    <a:lnTo>
                      <a:pt x="67" y="10"/>
                    </a:lnTo>
                    <a:lnTo>
                      <a:pt x="64" y="14"/>
                    </a:lnTo>
                    <a:lnTo>
                      <a:pt x="60" y="18"/>
                    </a:lnTo>
                    <a:lnTo>
                      <a:pt x="55" y="21"/>
                    </a:lnTo>
                    <a:lnTo>
                      <a:pt x="47" y="24"/>
                    </a:lnTo>
                    <a:lnTo>
                      <a:pt x="43" y="27"/>
                    </a:lnTo>
                    <a:lnTo>
                      <a:pt x="38" y="30"/>
                    </a:lnTo>
                    <a:lnTo>
                      <a:pt x="35" y="35"/>
                    </a:lnTo>
                    <a:lnTo>
                      <a:pt x="32" y="40"/>
                    </a:lnTo>
                    <a:lnTo>
                      <a:pt x="27" y="53"/>
                    </a:lnTo>
                    <a:lnTo>
                      <a:pt x="22" y="65"/>
                    </a:lnTo>
                    <a:lnTo>
                      <a:pt x="20" y="70"/>
                    </a:lnTo>
                    <a:lnTo>
                      <a:pt x="17" y="74"/>
                    </a:lnTo>
                    <a:lnTo>
                      <a:pt x="15" y="77"/>
                    </a:lnTo>
                    <a:lnTo>
                      <a:pt x="13" y="79"/>
                    </a:lnTo>
                    <a:lnTo>
                      <a:pt x="10" y="79"/>
                    </a:lnTo>
                    <a:lnTo>
                      <a:pt x="8" y="77"/>
                    </a:lnTo>
                    <a:lnTo>
                      <a:pt x="5" y="73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B9AED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0969" name="Text Box 226"/>
            <p:cNvSpPr txBox="1">
              <a:spLocks noChangeArrowheads="1"/>
            </p:cNvSpPr>
            <p:nvPr/>
          </p:nvSpPr>
          <p:spPr bwMode="auto">
            <a:xfrm>
              <a:off x="5530839" y="6285858"/>
              <a:ext cx="181449" cy="418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>
                <a:solidFill>
                  <a:srgbClr val="1E4164"/>
                </a:solidFill>
                <a:cs typeface="Arial" pitchFamily="34" charset="0"/>
              </a:endParaRPr>
            </a:p>
          </p:txBody>
        </p:sp>
        <p:graphicFrame>
          <p:nvGraphicFramePr>
            <p:cNvPr id="40970" name="Object 2"/>
            <p:cNvGraphicFramePr>
              <a:graphicFrameLocks noChangeAspect="1"/>
            </p:cNvGraphicFramePr>
            <p:nvPr/>
          </p:nvGraphicFramePr>
          <p:xfrm>
            <a:off x="3545322" y="1790201"/>
            <a:ext cx="1080120" cy="9089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3" imgW="4036337" imgH="3434281" progId="">
                    <p:embed/>
                  </p:oleObj>
                </mc:Choice>
                <mc:Fallback>
                  <p:oleObj name="Clip" r:id="rId3" imgW="4036337" imgH="3434281" progId="">
                    <p:embed/>
                    <p:pic>
                      <p:nvPicPr>
                        <p:cNvPr id="4097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5322" y="1790201"/>
                          <a:ext cx="1080120" cy="9089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0971" name="Group 451"/>
            <p:cNvGrpSpPr>
              <a:grpSpLocks/>
            </p:cNvGrpSpPr>
            <p:nvPr/>
          </p:nvGrpSpPr>
          <p:grpSpPr bwMode="auto">
            <a:xfrm flipH="1">
              <a:off x="668800" y="4053168"/>
              <a:ext cx="857944" cy="1034702"/>
              <a:chOff x="3460" y="2711"/>
              <a:chExt cx="605" cy="806"/>
            </a:xfrm>
          </p:grpSpPr>
          <p:sp>
            <p:nvSpPr>
              <p:cNvPr id="41032" name="AutoShape 452"/>
              <p:cNvSpPr>
                <a:spLocks noChangeAspect="1" noChangeArrowheads="1" noTextEdit="1"/>
              </p:cNvSpPr>
              <p:nvPr/>
            </p:nvSpPr>
            <p:spPr bwMode="auto">
              <a:xfrm>
                <a:off x="3460" y="2711"/>
                <a:ext cx="605" cy="8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3" name="Freeform 453"/>
              <p:cNvSpPr>
                <a:spLocks/>
              </p:cNvSpPr>
              <p:nvPr/>
            </p:nvSpPr>
            <p:spPr bwMode="auto">
              <a:xfrm>
                <a:off x="3593" y="2718"/>
                <a:ext cx="459" cy="773"/>
              </a:xfrm>
              <a:custGeom>
                <a:avLst/>
                <a:gdLst>
                  <a:gd name="T0" fmla="*/ 0 w 1377"/>
                  <a:gd name="T1" fmla="*/ 0 h 2318"/>
                  <a:gd name="T2" fmla="*/ 0 w 1377"/>
                  <a:gd name="T3" fmla="*/ 0 h 2318"/>
                  <a:gd name="T4" fmla="*/ 0 w 1377"/>
                  <a:gd name="T5" fmla="*/ 0 h 2318"/>
                  <a:gd name="T6" fmla="*/ 0 w 1377"/>
                  <a:gd name="T7" fmla="*/ 0 h 2318"/>
                  <a:gd name="T8" fmla="*/ 0 w 1377"/>
                  <a:gd name="T9" fmla="*/ 0 h 2318"/>
                  <a:gd name="T10" fmla="*/ 0 w 1377"/>
                  <a:gd name="T11" fmla="*/ 0 h 2318"/>
                  <a:gd name="T12" fmla="*/ 0 w 1377"/>
                  <a:gd name="T13" fmla="*/ 0 h 2318"/>
                  <a:gd name="T14" fmla="*/ 0 w 1377"/>
                  <a:gd name="T15" fmla="*/ 0 h 2318"/>
                  <a:gd name="T16" fmla="*/ 0 w 1377"/>
                  <a:gd name="T17" fmla="*/ 0 h 2318"/>
                  <a:gd name="T18" fmla="*/ 0 w 1377"/>
                  <a:gd name="T19" fmla="*/ 0 h 2318"/>
                  <a:gd name="T20" fmla="*/ 0 w 1377"/>
                  <a:gd name="T21" fmla="*/ 0 h 2318"/>
                  <a:gd name="T22" fmla="*/ 0 w 1377"/>
                  <a:gd name="T23" fmla="*/ 0 h 2318"/>
                  <a:gd name="T24" fmla="*/ 0 w 1377"/>
                  <a:gd name="T25" fmla="*/ 0 h 2318"/>
                  <a:gd name="T26" fmla="*/ 0 w 1377"/>
                  <a:gd name="T27" fmla="*/ 0 h 2318"/>
                  <a:gd name="T28" fmla="*/ 0 w 1377"/>
                  <a:gd name="T29" fmla="*/ 0 h 2318"/>
                  <a:gd name="T30" fmla="*/ 0 w 1377"/>
                  <a:gd name="T31" fmla="*/ 0 h 2318"/>
                  <a:gd name="T32" fmla="*/ 0 w 1377"/>
                  <a:gd name="T33" fmla="*/ 0 h 2318"/>
                  <a:gd name="T34" fmla="*/ 0 w 1377"/>
                  <a:gd name="T35" fmla="*/ 0 h 2318"/>
                  <a:gd name="T36" fmla="*/ 0 w 1377"/>
                  <a:gd name="T37" fmla="*/ 0 h 2318"/>
                  <a:gd name="T38" fmla="*/ 0 w 1377"/>
                  <a:gd name="T39" fmla="*/ 0 h 2318"/>
                  <a:gd name="T40" fmla="*/ 0 w 1377"/>
                  <a:gd name="T41" fmla="*/ 0 h 2318"/>
                  <a:gd name="T42" fmla="*/ 0 w 1377"/>
                  <a:gd name="T43" fmla="*/ 0 h 2318"/>
                  <a:gd name="T44" fmla="*/ 0 w 1377"/>
                  <a:gd name="T45" fmla="*/ 0 h 2318"/>
                  <a:gd name="T46" fmla="*/ 0 w 1377"/>
                  <a:gd name="T47" fmla="*/ 0 h 2318"/>
                  <a:gd name="T48" fmla="*/ 0 w 1377"/>
                  <a:gd name="T49" fmla="*/ 0 h 2318"/>
                  <a:gd name="T50" fmla="*/ 0 w 1377"/>
                  <a:gd name="T51" fmla="*/ 0 h 2318"/>
                  <a:gd name="T52" fmla="*/ 0 w 1377"/>
                  <a:gd name="T53" fmla="*/ 0 h 2318"/>
                  <a:gd name="T54" fmla="*/ 0 w 1377"/>
                  <a:gd name="T55" fmla="*/ 0 h 2318"/>
                  <a:gd name="T56" fmla="*/ 0 w 1377"/>
                  <a:gd name="T57" fmla="*/ 0 h 2318"/>
                  <a:gd name="T58" fmla="*/ 0 w 1377"/>
                  <a:gd name="T59" fmla="*/ 0 h 2318"/>
                  <a:gd name="T60" fmla="*/ 0 w 1377"/>
                  <a:gd name="T61" fmla="*/ 0 h 2318"/>
                  <a:gd name="T62" fmla="*/ 0 w 1377"/>
                  <a:gd name="T63" fmla="*/ 0 h 2318"/>
                  <a:gd name="T64" fmla="*/ 0 w 1377"/>
                  <a:gd name="T65" fmla="*/ 0 h 2318"/>
                  <a:gd name="T66" fmla="*/ 0 w 1377"/>
                  <a:gd name="T67" fmla="*/ 0 h 2318"/>
                  <a:gd name="T68" fmla="*/ 0 w 1377"/>
                  <a:gd name="T69" fmla="*/ 0 h 2318"/>
                  <a:gd name="T70" fmla="*/ 0 w 1377"/>
                  <a:gd name="T71" fmla="*/ 0 h 231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377"/>
                  <a:gd name="T109" fmla="*/ 0 h 2318"/>
                  <a:gd name="T110" fmla="*/ 1377 w 1377"/>
                  <a:gd name="T111" fmla="*/ 2318 h 231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377" h="2318">
                    <a:moveTo>
                      <a:pt x="151" y="781"/>
                    </a:moveTo>
                    <a:lnTo>
                      <a:pt x="22" y="615"/>
                    </a:lnTo>
                    <a:lnTo>
                      <a:pt x="0" y="448"/>
                    </a:lnTo>
                    <a:lnTo>
                      <a:pt x="15" y="337"/>
                    </a:lnTo>
                    <a:lnTo>
                      <a:pt x="71" y="238"/>
                    </a:lnTo>
                    <a:lnTo>
                      <a:pt x="128" y="166"/>
                    </a:lnTo>
                    <a:lnTo>
                      <a:pt x="183" y="110"/>
                    </a:lnTo>
                    <a:lnTo>
                      <a:pt x="295" y="44"/>
                    </a:lnTo>
                    <a:lnTo>
                      <a:pt x="330" y="39"/>
                    </a:lnTo>
                    <a:lnTo>
                      <a:pt x="510" y="0"/>
                    </a:lnTo>
                    <a:lnTo>
                      <a:pt x="678" y="29"/>
                    </a:lnTo>
                    <a:lnTo>
                      <a:pt x="851" y="100"/>
                    </a:lnTo>
                    <a:lnTo>
                      <a:pt x="1024" y="238"/>
                    </a:lnTo>
                    <a:lnTo>
                      <a:pt x="1120" y="376"/>
                    </a:lnTo>
                    <a:lnTo>
                      <a:pt x="1192" y="515"/>
                    </a:lnTo>
                    <a:lnTo>
                      <a:pt x="1253" y="664"/>
                    </a:lnTo>
                    <a:lnTo>
                      <a:pt x="1304" y="835"/>
                    </a:lnTo>
                    <a:lnTo>
                      <a:pt x="1354" y="1063"/>
                    </a:lnTo>
                    <a:lnTo>
                      <a:pt x="1377" y="1296"/>
                    </a:lnTo>
                    <a:lnTo>
                      <a:pt x="1354" y="1523"/>
                    </a:lnTo>
                    <a:lnTo>
                      <a:pt x="1288" y="1716"/>
                    </a:lnTo>
                    <a:lnTo>
                      <a:pt x="1188" y="1959"/>
                    </a:lnTo>
                    <a:lnTo>
                      <a:pt x="1063" y="2114"/>
                    </a:lnTo>
                    <a:lnTo>
                      <a:pt x="901" y="2230"/>
                    </a:lnTo>
                    <a:lnTo>
                      <a:pt x="694" y="2308"/>
                    </a:lnTo>
                    <a:lnTo>
                      <a:pt x="520" y="2318"/>
                    </a:lnTo>
                    <a:lnTo>
                      <a:pt x="324" y="2247"/>
                    </a:lnTo>
                    <a:lnTo>
                      <a:pt x="183" y="2120"/>
                    </a:lnTo>
                    <a:lnTo>
                      <a:pt x="90" y="1976"/>
                    </a:lnTo>
                    <a:lnTo>
                      <a:pt x="66" y="1794"/>
                    </a:lnTo>
                    <a:lnTo>
                      <a:pt x="83" y="1654"/>
                    </a:lnTo>
                    <a:lnTo>
                      <a:pt x="626" y="1556"/>
                    </a:lnTo>
                    <a:lnTo>
                      <a:pt x="447" y="830"/>
                    </a:lnTo>
                    <a:lnTo>
                      <a:pt x="257" y="847"/>
                    </a:lnTo>
                    <a:lnTo>
                      <a:pt x="151" y="781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4" name="Freeform 454"/>
              <p:cNvSpPr>
                <a:spLocks/>
              </p:cNvSpPr>
              <p:nvPr/>
            </p:nvSpPr>
            <p:spPr bwMode="auto">
              <a:xfrm>
                <a:off x="3619" y="2742"/>
                <a:ext cx="88" cy="99"/>
              </a:xfrm>
              <a:custGeom>
                <a:avLst/>
                <a:gdLst>
                  <a:gd name="T0" fmla="*/ 0 w 263"/>
                  <a:gd name="T1" fmla="*/ 0 h 298"/>
                  <a:gd name="T2" fmla="*/ 0 w 263"/>
                  <a:gd name="T3" fmla="*/ 0 h 298"/>
                  <a:gd name="T4" fmla="*/ 0 w 263"/>
                  <a:gd name="T5" fmla="*/ 0 h 298"/>
                  <a:gd name="T6" fmla="*/ 0 w 263"/>
                  <a:gd name="T7" fmla="*/ 0 h 298"/>
                  <a:gd name="T8" fmla="*/ 0 w 263"/>
                  <a:gd name="T9" fmla="*/ 0 h 298"/>
                  <a:gd name="T10" fmla="*/ 0 w 263"/>
                  <a:gd name="T11" fmla="*/ 0 h 298"/>
                  <a:gd name="T12" fmla="*/ 0 w 263"/>
                  <a:gd name="T13" fmla="*/ 0 h 298"/>
                  <a:gd name="T14" fmla="*/ 0 w 263"/>
                  <a:gd name="T15" fmla="*/ 0 h 298"/>
                  <a:gd name="T16" fmla="*/ 0 w 263"/>
                  <a:gd name="T17" fmla="*/ 0 h 298"/>
                  <a:gd name="T18" fmla="*/ 0 w 263"/>
                  <a:gd name="T19" fmla="*/ 0 h 298"/>
                  <a:gd name="T20" fmla="*/ 0 w 263"/>
                  <a:gd name="T21" fmla="*/ 0 h 298"/>
                  <a:gd name="T22" fmla="*/ 0 w 263"/>
                  <a:gd name="T23" fmla="*/ 0 h 298"/>
                  <a:gd name="T24" fmla="*/ 0 w 263"/>
                  <a:gd name="T25" fmla="*/ 0 h 298"/>
                  <a:gd name="T26" fmla="*/ 0 w 263"/>
                  <a:gd name="T27" fmla="*/ 0 h 298"/>
                  <a:gd name="T28" fmla="*/ 0 w 263"/>
                  <a:gd name="T29" fmla="*/ 0 h 29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63"/>
                  <a:gd name="T46" fmla="*/ 0 h 298"/>
                  <a:gd name="T47" fmla="*/ 263 w 263"/>
                  <a:gd name="T48" fmla="*/ 298 h 29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63" h="298">
                    <a:moveTo>
                      <a:pt x="162" y="28"/>
                    </a:moveTo>
                    <a:lnTo>
                      <a:pt x="77" y="100"/>
                    </a:lnTo>
                    <a:lnTo>
                      <a:pt x="0" y="215"/>
                    </a:lnTo>
                    <a:lnTo>
                      <a:pt x="55" y="177"/>
                    </a:lnTo>
                    <a:lnTo>
                      <a:pt x="16" y="298"/>
                    </a:lnTo>
                    <a:lnTo>
                      <a:pt x="88" y="211"/>
                    </a:lnTo>
                    <a:lnTo>
                      <a:pt x="73" y="298"/>
                    </a:lnTo>
                    <a:lnTo>
                      <a:pt x="173" y="138"/>
                    </a:lnTo>
                    <a:lnTo>
                      <a:pt x="263" y="73"/>
                    </a:lnTo>
                    <a:lnTo>
                      <a:pt x="179" y="100"/>
                    </a:lnTo>
                    <a:lnTo>
                      <a:pt x="252" y="22"/>
                    </a:lnTo>
                    <a:lnTo>
                      <a:pt x="179" y="50"/>
                    </a:lnTo>
                    <a:lnTo>
                      <a:pt x="202" y="0"/>
                    </a:lnTo>
                    <a:lnTo>
                      <a:pt x="162" y="28"/>
                    </a:lnTo>
                    <a:close/>
                  </a:path>
                </a:pathLst>
              </a:custGeom>
              <a:solidFill>
                <a:srgbClr val="FF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5" name="Freeform 455"/>
              <p:cNvSpPr>
                <a:spLocks/>
              </p:cNvSpPr>
              <p:nvPr/>
            </p:nvSpPr>
            <p:spPr bwMode="auto">
              <a:xfrm>
                <a:off x="3643" y="2760"/>
                <a:ext cx="34" cy="43"/>
              </a:xfrm>
              <a:custGeom>
                <a:avLst/>
                <a:gdLst>
                  <a:gd name="T0" fmla="*/ 0 w 100"/>
                  <a:gd name="T1" fmla="*/ 0 h 129"/>
                  <a:gd name="T2" fmla="*/ 0 w 100"/>
                  <a:gd name="T3" fmla="*/ 0 h 129"/>
                  <a:gd name="T4" fmla="*/ 0 w 100"/>
                  <a:gd name="T5" fmla="*/ 0 h 129"/>
                  <a:gd name="T6" fmla="*/ 0 w 100"/>
                  <a:gd name="T7" fmla="*/ 0 h 129"/>
                  <a:gd name="T8" fmla="*/ 0 w 100"/>
                  <a:gd name="T9" fmla="*/ 0 h 129"/>
                  <a:gd name="T10" fmla="*/ 0 w 100"/>
                  <a:gd name="T11" fmla="*/ 0 h 129"/>
                  <a:gd name="T12" fmla="*/ 0 w 100"/>
                  <a:gd name="T13" fmla="*/ 0 h 129"/>
                  <a:gd name="T14" fmla="*/ 0 w 100"/>
                  <a:gd name="T15" fmla="*/ 0 h 129"/>
                  <a:gd name="T16" fmla="*/ 0 w 100"/>
                  <a:gd name="T17" fmla="*/ 0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0"/>
                  <a:gd name="T28" fmla="*/ 0 h 129"/>
                  <a:gd name="T29" fmla="*/ 100 w 100"/>
                  <a:gd name="T30" fmla="*/ 129 h 1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0" h="129">
                    <a:moveTo>
                      <a:pt x="84" y="0"/>
                    </a:moveTo>
                    <a:lnTo>
                      <a:pt x="28" y="45"/>
                    </a:lnTo>
                    <a:lnTo>
                      <a:pt x="0" y="122"/>
                    </a:lnTo>
                    <a:lnTo>
                      <a:pt x="39" y="93"/>
                    </a:lnTo>
                    <a:lnTo>
                      <a:pt x="39" y="129"/>
                    </a:lnTo>
                    <a:lnTo>
                      <a:pt x="100" y="50"/>
                    </a:lnTo>
                    <a:lnTo>
                      <a:pt x="72" y="56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6" name="Freeform 456"/>
              <p:cNvSpPr>
                <a:spLocks/>
              </p:cNvSpPr>
              <p:nvPr/>
            </p:nvSpPr>
            <p:spPr bwMode="auto">
              <a:xfrm>
                <a:off x="3534" y="3159"/>
                <a:ext cx="236" cy="351"/>
              </a:xfrm>
              <a:custGeom>
                <a:avLst/>
                <a:gdLst>
                  <a:gd name="T0" fmla="*/ 0 w 708"/>
                  <a:gd name="T1" fmla="*/ 0 h 1052"/>
                  <a:gd name="T2" fmla="*/ 0 w 708"/>
                  <a:gd name="T3" fmla="*/ 0 h 1052"/>
                  <a:gd name="T4" fmla="*/ 0 w 708"/>
                  <a:gd name="T5" fmla="*/ 0 h 1052"/>
                  <a:gd name="T6" fmla="*/ 0 w 708"/>
                  <a:gd name="T7" fmla="*/ 0 h 1052"/>
                  <a:gd name="T8" fmla="*/ 0 w 708"/>
                  <a:gd name="T9" fmla="*/ 0 h 1052"/>
                  <a:gd name="T10" fmla="*/ 0 w 708"/>
                  <a:gd name="T11" fmla="*/ 0 h 1052"/>
                  <a:gd name="T12" fmla="*/ 0 w 708"/>
                  <a:gd name="T13" fmla="*/ 0 h 1052"/>
                  <a:gd name="T14" fmla="*/ 0 w 708"/>
                  <a:gd name="T15" fmla="*/ 0 h 1052"/>
                  <a:gd name="T16" fmla="*/ 0 w 708"/>
                  <a:gd name="T17" fmla="*/ 0 h 1052"/>
                  <a:gd name="T18" fmla="*/ 0 w 708"/>
                  <a:gd name="T19" fmla="*/ 0 h 1052"/>
                  <a:gd name="T20" fmla="*/ 0 w 708"/>
                  <a:gd name="T21" fmla="*/ 0 h 1052"/>
                  <a:gd name="T22" fmla="*/ 0 w 708"/>
                  <a:gd name="T23" fmla="*/ 0 h 1052"/>
                  <a:gd name="T24" fmla="*/ 0 w 708"/>
                  <a:gd name="T25" fmla="*/ 0 h 1052"/>
                  <a:gd name="T26" fmla="*/ 0 w 708"/>
                  <a:gd name="T27" fmla="*/ 0 h 1052"/>
                  <a:gd name="T28" fmla="*/ 0 w 708"/>
                  <a:gd name="T29" fmla="*/ 0 h 1052"/>
                  <a:gd name="T30" fmla="*/ 0 w 708"/>
                  <a:gd name="T31" fmla="*/ 0 h 1052"/>
                  <a:gd name="T32" fmla="*/ 0 w 708"/>
                  <a:gd name="T33" fmla="*/ 0 h 1052"/>
                  <a:gd name="T34" fmla="*/ 0 w 708"/>
                  <a:gd name="T35" fmla="*/ 0 h 1052"/>
                  <a:gd name="T36" fmla="*/ 0 w 708"/>
                  <a:gd name="T37" fmla="*/ 0 h 1052"/>
                  <a:gd name="T38" fmla="*/ 0 w 708"/>
                  <a:gd name="T39" fmla="*/ 0 h 1052"/>
                  <a:gd name="T40" fmla="*/ 0 w 708"/>
                  <a:gd name="T41" fmla="*/ 0 h 1052"/>
                  <a:gd name="T42" fmla="*/ 0 w 708"/>
                  <a:gd name="T43" fmla="*/ 0 h 1052"/>
                  <a:gd name="T44" fmla="*/ 0 w 708"/>
                  <a:gd name="T45" fmla="*/ 0 h 1052"/>
                  <a:gd name="T46" fmla="*/ 0 w 708"/>
                  <a:gd name="T47" fmla="*/ 0 h 1052"/>
                  <a:gd name="T48" fmla="*/ 0 w 708"/>
                  <a:gd name="T49" fmla="*/ 0 h 1052"/>
                  <a:gd name="T50" fmla="*/ 0 w 708"/>
                  <a:gd name="T51" fmla="*/ 0 h 1052"/>
                  <a:gd name="T52" fmla="*/ 0 w 708"/>
                  <a:gd name="T53" fmla="*/ 0 h 1052"/>
                  <a:gd name="T54" fmla="*/ 0 w 708"/>
                  <a:gd name="T55" fmla="*/ 0 h 1052"/>
                  <a:gd name="T56" fmla="*/ 0 w 708"/>
                  <a:gd name="T57" fmla="*/ 0 h 10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08"/>
                  <a:gd name="T88" fmla="*/ 0 h 1052"/>
                  <a:gd name="T89" fmla="*/ 708 w 708"/>
                  <a:gd name="T90" fmla="*/ 1052 h 105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08" h="1052">
                    <a:moveTo>
                      <a:pt x="568" y="297"/>
                    </a:moveTo>
                    <a:lnTo>
                      <a:pt x="615" y="234"/>
                    </a:lnTo>
                    <a:lnTo>
                      <a:pt x="622" y="204"/>
                    </a:lnTo>
                    <a:lnTo>
                      <a:pt x="622" y="175"/>
                    </a:lnTo>
                    <a:lnTo>
                      <a:pt x="593" y="146"/>
                    </a:lnTo>
                    <a:lnTo>
                      <a:pt x="535" y="117"/>
                    </a:lnTo>
                    <a:lnTo>
                      <a:pt x="466" y="105"/>
                    </a:lnTo>
                    <a:lnTo>
                      <a:pt x="372" y="125"/>
                    </a:lnTo>
                    <a:lnTo>
                      <a:pt x="297" y="175"/>
                    </a:lnTo>
                    <a:lnTo>
                      <a:pt x="250" y="234"/>
                    </a:lnTo>
                    <a:lnTo>
                      <a:pt x="202" y="292"/>
                    </a:lnTo>
                    <a:lnTo>
                      <a:pt x="157" y="386"/>
                    </a:lnTo>
                    <a:lnTo>
                      <a:pt x="135" y="491"/>
                    </a:lnTo>
                    <a:lnTo>
                      <a:pt x="121" y="586"/>
                    </a:lnTo>
                    <a:lnTo>
                      <a:pt x="118" y="683"/>
                    </a:lnTo>
                    <a:lnTo>
                      <a:pt x="135" y="796"/>
                    </a:lnTo>
                    <a:lnTo>
                      <a:pt x="182" y="1052"/>
                    </a:lnTo>
                    <a:lnTo>
                      <a:pt x="84" y="1052"/>
                    </a:lnTo>
                    <a:lnTo>
                      <a:pt x="30" y="796"/>
                    </a:lnTo>
                    <a:lnTo>
                      <a:pt x="0" y="612"/>
                    </a:lnTo>
                    <a:lnTo>
                      <a:pt x="3" y="433"/>
                    </a:lnTo>
                    <a:lnTo>
                      <a:pt x="17" y="319"/>
                    </a:lnTo>
                    <a:lnTo>
                      <a:pt x="50" y="209"/>
                    </a:lnTo>
                    <a:lnTo>
                      <a:pt x="88" y="105"/>
                    </a:lnTo>
                    <a:lnTo>
                      <a:pt x="542" y="0"/>
                    </a:lnTo>
                    <a:lnTo>
                      <a:pt x="708" y="192"/>
                    </a:lnTo>
                    <a:lnTo>
                      <a:pt x="606" y="336"/>
                    </a:lnTo>
                    <a:lnTo>
                      <a:pt x="568" y="297"/>
                    </a:lnTo>
                    <a:close/>
                  </a:path>
                </a:pathLst>
              </a:custGeom>
              <a:solidFill>
                <a:srgbClr val="FFFA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7" name="Freeform 457"/>
              <p:cNvSpPr>
                <a:spLocks/>
              </p:cNvSpPr>
              <p:nvPr/>
            </p:nvSpPr>
            <p:spPr bwMode="auto">
              <a:xfrm>
                <a:off x="3568" y="2901"/>
                <a:ext cx="301" cy="401"/>
              </a:xfrm>
              <a:custGeom>
                <a:avLst/>
                <a:gdLst>
                  <a:gd name="T0" fmla="*/ 0 w 904"/>
                  <a:gd name="T1" fmla="*/ 0 h 1201"/>
                  <a:gd name="T2" fmla="*/ 0 w 904"/>
                  <a:gd name="T3" fmla="*/ 0 h 1201"/>
                  <a:gd name="T4" fmla="*/ 0 w 904"/>
                  <a:gd name="T5" fmla="*/ 0 h 1201"/>
                  <a:gd name="T6" fmla="*/ 0 w 904"/>
                  <a:gd name="T7" fmla="*/ 0 h 1201"/>
                  <a:gd name="T8" fmla="*/ 0 w 904"/>
                  <a:gd name="T9" fmla="*/ 0 h 1201"/>
                  <a:gd name="T10" fmla="*/ 0 w 904"/>
                  <a:gd name="T11" fmla="*/ 0 h 1201"/>
                  <a:gd name="T12" fmla="*/ 0 w 904"/>
                  <a:gd name="T13" fmla="*/ 0 h 1201"/>
                  <a:gd name="T14" fmla="*/ 0 w 904"/>
                  <a:gd name="T15" fmla="*/ 0 h 1201"/>
                  <a:gd name="T16" fmla="*/ 0 w 904"/>
                  <a:gd name="T17" fmla="*/ 0 h 1201"/>
                  <a:gd name="T18" fmla="*/ 0 w 904"/>
                  <a:gd name="T19" fmla="*/ 0 h 1201"/>
                  <a:gd name="T20" fmla="*/ 0 w 904"/>
                  <a:gd name="T21" fmla="*/ 0 h 1201"/>
                  <a:gd name="T22" fmla="*/ 0 w 904"/>
                  <a:gd name="T23" fmla="*/ 0 h 1201"/>
                  <a:gd name="T24" fmla="*/ 0 w 904"/>
                  <a:gd name="T25" fmla="*/ 0 h 1201"/>
                  <a:gd name="T26" fmla="*/ 0 w 904"/>
                  <a:gd name="T27" fmla="*/ 0 h 1201"/>
                  <a:gd name="T28" fmla="*/ 0 w 904"/>
                  <a:gd name="T29" fmla="*/ 0 h 1201"/>
                  <a:gd name="T30" fmla="*/ 0 w 904"/>
                  <a:gd name="T31" fmla="*/ 0 h 1201"/>
                  <a:gd name="T32" fmla="*/ 0 w 904"/>
                  <a:gd name="T33" fmla="*/ 0 h 1201"/>
                  <a:gd name="T34" fmla="*/ 0 w 904"/>
                  <a:gd name="T35" fmla="*/ 0 h 1201"/>
                  <a:gd name="T36" fmla="*/ 0 w 904"/>
                  <a:gd name="T37" fmla="*/ 0 h 1201"/>
                  <a:gd name="T38" fmla="*/ 0 w 904"/>
                  <a:gd name="T39" fmla="*/ 0 h 1201"/>
                  <a:gd name="T40" fmla="*/ 0 w 904"/>
                  <a:gd name="T41" fmla="*/ 0 h 1201"/>
                  <a:gd name="T42" fmla="*/ 0 w 904"/>
                  <a:gd name="T43" fmla="*/ 0 h 1201"/>
                  <a:gd name="T44" fmla="*/ 0 w 904"/>
                  <a:gd name="T45" fmla="*/ 0 h 1201"/>
                  <a:gd name="T46" fmla="*/ 0 w 904"/>
                  <a:gd name="T47" fmla="*/ 0 h 1201"/>
                  <a:gd name="T48" fmla="*/ 0 w 904"/>
                  <a:gd name="T49" fmla="*/ 0 h 1201"/>
                  <a:gd name="T50" fmla="*/ 0 w 904"/>
                  <a:gd name="T51" fmla="*/ 0 h 1201"/>
                  <a:gd name="T52" fmla="*/ 0 w 904"/>
                  <a:gd name="T53" fmla="*/ 0 h 1201"/>
                  <a:gd name="T54" fmla="*/ 0 w 904"/>
                  <a:gd name="T55" fmla="*/ 0 h 120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04"/>
                  <a:gd name="T85" fmla="*/ 0 h 1201"/>
                  <a:gd name="T86" fmla="*/ 904 w 904"/>
                  <a:gd name="T87" fmla="*/ 1201 h 1201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04" h="1201">
                    <a:moveTo>
                      <a:pt x="555" y="170"/>
                    </a:moveTo>
                    <a:lnTo>
                      <a:pt x="492" y="313"/>
                    </a:lnTo>
                    <a:lnTo>
                      <a:pt x="410" y="411"/>
                    </a:lnTo>
                    <a:lnTo>
                      <a:pt x="302" y="504"/>
                    </a:lnTo>
                    <a:lnTo>
                      <a:pt x="171" y="622"/>
                    </a:lnTo>
                    <a:lnTo>
                      <a:pt x="81" y="754"/>
                    </a:lnTo>
                    <a:lnTo>
                      <a:pt x="13" y="889"/>
                    </a:lnTo>
                    <a:lnTo>
                      <a:pt x="0" y="978"/>
                    </a:lnTo>
                    <a:lnTo>
                      <a:pt x="31" y="1014"/>
                    </a:lnTo>
                    <a:lnTo>
                      <a:pt x="86" y="1001"/>
                    </a:lnTo>
                    <a:lnTo>
                      <a:pt x="145" y="956"/>
                    </a:lnTo>
                    <a:lnTo>
                      <a:pt x="208" y="903"/>
                    </a:lnTo>
                    <a:lnTo>
                      <a:pt x="285" y="858"/>
                    </a:lnTo>
                    <a:lnTo>
                      <a:pt x="394" y="849"/>
                    </a:lnTo>
                    <a:lnTo>
                      <a:pt x="479" y="858"/>
                    </a:lnTo>
                    <a:lnTo>
                      <a:pt x="529" y="912"/>
                    </a:lnTo>
                    <a:lnTo>
                      <a:pt x="537" y="956"/>
                    </a:lnTo>
                    <a:lnTo>
                      <a:pt x="532" y="1010"/>
                    </a:lnTo>
                    <a:lnTo>
                      <a:pt x="488" y="1082"/>
                    </a:lnTo>
                    <a:lnTo>
                      <a:pt x="510" y="1161"/>
                    </a:lnTo>
                    <a:lnTo>
                      <a:pt x="642" y="1201"/>
                    </a:lnTo>
                    <a:lnTo>
                      <a:pt x="827" y="1103"/>
                    </a:lnTo>
                    <a:lnTo>
                      <a:pt x="896" y="872"/>
                    </a:lnTo>
                    <a:lnTo>
                      <a:pt x="904" y="385"/>
                    </a:lnTo>
                    <a:lnTo>
                      <a:pt x="764" y="0"/>
                    </a:lnTo>
                    <a:lnTo>
                      <a:pt x="537" y="85"/>
                    </a:lnTo>
                    <a:lnTo>
                      <a:pt x="555" y="170"/>
                    </a:lnTo>
                    <a:close/>
                  </a:path>
                </a:pathLst>
              </a:custGeom>
              <a:solidFill>
                <a:srgbClr val="A553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8" name="Freeform 458"/>
              <p:cNvSpPr>
                <a:spLocks/>
              </p:cNvSpPr>
              <p:nvPr/>
            </p:nvSpPr>
            <p:spPr bwMode="auto">
              <a:xfrm>
                <a:off x="3625" y="2757"/>
                <a:ext cx="313" cy="609"/>
              </a:xfrm>
              <a:custGeom>
                <a:avLst/>
                <a:gdLst>
                  <a:gd name="T0" fmla="*/ 0 w 940"/>
                  <a:gd name="T1" fmla="*/ 0 h 1826"/>
                  <a:gd name="T2" fmla="*/ 0 w 940"/>
                  <a:gd name="T3" fmla="*/ 0 h 1826"/>
                  <a:gd name="T4" fmla="*/ 0 w 940"/>
                  <a:gd name="T5" fmla="*/ 0 h 1826"/>
                  <a:gd name="T6" fmla="*/ 0 w 940"/>
                  <a:gd name="T7" fmla="*/ 0 h 1826"/>
                  <a:gd name="T8" fmla="*/ 0 w 940"/>
                  <a:gd name="T9" fmla="*/ 0 h 1826"/>
                  <a:gd name="T10" fmla="*/ 0 w 940"/>
                  <a:gd name="T11" fmla="*/ 0 h 1826"/>
                  <a:gd name="T12" fmla="*/ 0 w 940"/>
                  <a:gd name="T13" fmla="*/ 0 h 1826"/>
                  <a:gd name="T14" fmla="*/ 0 w 940"/>
                  <a:gd name="T15" fmla="*/ 0 h 1826"/>
                  <a:gd name="T16" fmla="*/ 0 w 940"/>
                  <a:gd name="T17" fmla="*/ 0 h 1826"/>
                  <a:gd name="T18" fmla="*/ 0 w 940"/>
                  <a:gd name="T19" fmla="*/ 0 h 1826"/>
                  <a:gd name="T20" fmla="*/ 0 w 940"/>
                  <a:gd name="T21" fmla="*/ 0 h 1826"/>
                  <a:gd name="T22" fmla="*/ 0 w 940"/>
                  <a:gd name="T23" fmla="*/ 0 h 1826"/>
                  <a:gd name="T24" fmla="*/ 0 w 940"/>
                  <a:gd name="T25" fmla="*/ 0 h 1826"/>
                  <a:gd name="T26" fmla="*/ 0 w 940"/>
                  <a:gd name="T27" fmla="*/ 0 h 1826"/>
                  <a:gd name="T28" fmla="*/ 0 w 940"/>
                  <a:gd name="T29" fmla="*/ 0 h 1826"/>
                  <a:gd name="T30" fmla="*/ 0 w 940"/>
                  <a:gd name="T31" fmla="*/ 0 h 1826"/>
                  <a:gd name="T32" fmla="*/ 0 w 940"/>
                  <a:gd name="T33" fmla="*/ 0 h 1826"/>
                  <a:gd name="T34" fmla="*/ 0 w 940"/>
                  <a:gd name="T35" fmla="*/ 0 h 1826"/>
                  <a:gd name="T36" fmla="*/ 0 w 940"/>
                  <a:gd name="T37" fmla="*/ 0 h 1826"/>
                  <a:gd name="T38" fmla="*/ 0 w 940"/>
                  <a:gd name="T39" fmla="*/ 0 h 1826"/>
                  <a:gd name="T40" fmla="*/ 0 w 940"/>
                  <a:gd name="T41" fmla="*/ 0 h 1826"/>
                  <a:gd name="T42" fmla="*/ 0 w 940"/>
                  <a:gd name="T43" fmla="*/ 0 h 1826"/>
                  <a:gd name="T44" fmla="*/ 0 w 940"/>
                  <a:gd name="T45" fmla="*/ 0 h 1826"/>
                  <a:gd name="T46" fmla="*/ 0 w 940"/>
                  <a:gd name="T47" fmla="*/ 0 h 1826"/>
                  <a:gd name="T48" fmla="*/ 0 w 940"/>
                  <a:gd name="T49" fmla="*/ 0 h 1826"/>
                  <a:gd name="T50" fmla="*/ 0 w 940"/>
                  <a:gd name="T51" fmla="*/ 0 h 1826"/>
                  <a:gd name="T52" fmla="*/ 0 w 940"/>
                  <a:gd name="T53" fmla="*/ 0 h 1826"/>
                  <a:gd name="T54" fmla="*/ 0 w 940"/>
                  <a:gd name="T55" fmla="*/ 0 h 1826"/>
                  <a:gd name="T56" fmla="*/ 0 w 940"/>
                  <a:gd name="T57" fmla="*/ 0 h 1826"/>
                  <a:gd name="T58" fmla="*/ 0 w 940"/>
                  <a:gd name="T59" fmla="*/ 0 h 1826"/>
                  <a:gd name="T60" fmla="*/ 0 w 940"/>
                  <a:gd name="T61" fmla="*/ 0 h 1826"/>
                  <a:gd name="T62" fmla="*/ 0 w 940"/>
                  <a:gd name="T63" fmla="*/ 0 h 1826"/>
                  <a:gd name="T64" fmla="*/ 0 w 940"/>
                  <a:gd name="T65" fmla="*/ 0 h 182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40"/>
                  <a:gd name="T100" fmla="*/ 0 h 1826"/>
                  <a:gd name="T101" fmla="*/ 940 w 940"/>
                  <a:gd name="T102" fmla="*/ 1826 h 182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40" h="1826">
                    <a:moveTo>
                      <a:pt x="277" y="741"/>
                    </a:moveTo>
                    <a:lnTo>
                      <a:pt x="321" y="723"/>
                    </a:lnTo>
                    <a:lnTo>
                      <a:pt x="358" y="677"/>
                    </a:lnTo>
                    <a:lnTo>
                      <a:pt x="384" y="589"/>
                    </a:lnTo>
                    <a:lnTo>
                      <a:pt x="417" y="566"/>
                    </a:lnTo>
                    <a:lnTo>
                      <a:pt x="483" y="571"/>
                    </a:lnTo>
                    <a:lnTo>
                      <a:pt x="544" y="548"/>
                    </a:lnTo>
                    <a:lnTo>
                      <a:pt x="584" y="566"/>
                    </a:lnTo>
                    <a:lnTo>
                      <a:pt x="570" y="625"/>
                    </a:lnTo>
                    <a:lnTo>
                      <a:pt x="575" y="660"/>
                    </a:lnTo>
                    <a:lnTo>
                      <a:pt x="633" y="677"/>
                    </a:lnTo>
                    <a:lnTo>
                      <a:pt x="606" y="710"/>
                    </a:lnTo>
                    <a:lnTo>
                      <a:pt x="516" y="794"/>
                    </a:lnTo>
                    <a:lnTo>
                      <a:pt x="478" y="848"/>
                    </a:lnTo>
                    <a:lnTo>
                      <a:pt x="489" y="891"/>
                    </a:lnTo>
                    <a:lnTo>
                      <a:pt x="520" y="915"/>
                    </a:lnTo>
                    <a:lnTo>
                      <a:pt x="570" y="915"/>
                    </a:lnTo>
                    <a:lnTo>
                      <a:pt x="646" y="891"/>
                    </a:lnTo>
                    <a:lnTo>
                      <a:pt x="669" y="1062"/>
                    </a:lnTo>
                    <a:lnTo>
                      <a:pt x="629" y="1111"/>
                    </a:lnTo>
                    <a:lnTo>
                      <a:pt x="619" y="1156"/>
                    </a:lnTo>
                    <a:lnTo>
                      <a:pt x="646" y="1210"/>
                    </a:lnTo>
                    <a:lnTo>
                      <a:pt x="584" y="1201"/>
                    </a:lnTo>
                    <a:lnTo>
                      <a:pt x="538" y="1223"/>
                    </a:lnTo>
                    <a:lnTo>
                      <a:pt x="530" y="1272"/>
                    </a:lnTo>
                    <a:lnTo>
                      <a:pt x="544" y="1340"/>
                    </a:lnTo>
                    <a:lnTo>
                      <a:pt x="633" y="1438"/>
                    </a:lnTo>
                    <a:lnTo>
                      <a:pt x="624" y="1514"/>
                    </a:lnTo>
                    <a:lnTo>
                      <a:pt x="575" y="1517"/>
                    </a:lnTo>
                    <a:lnTo>
                      <a:pt x="530" y="1562"/>
                    </a:lnTo>
                    <a:lnTo>
                      <a:pt x="510" y="1602"/>
                    </a:lnTo>
                    <a:lnTo>
                      <a:pt x="420" y="1598"/>
                    </a:lnTo>
                    <a:lnTo>
                      <a:pt x="417" y="1557"/>
                    </a:lnTo>
                    <a:lnTo>
                      <a:pt x="354" y="1566"/>
                    </a:lnTo>
                    <a:lnTo>
                      <a:pt x="308" y="1491"/>
                    </a:lnTo>
                    <a:lnTo>
                      <a:pt x="335" y="1442"/>
                    </a:lnTo>
                    <a:lnTo>
                      <a:pt x="345" y="1415"/>
                    </a:lnTo>
                    <a:lnTo>
                      <a:pt x="339" y="1406"/>
                    </a:lnTo>
                    <a:lnTo>
                      <a:pt x="236" y="1397"/>
                    </a:lnTo>
                    <a:lnTo>
                      <a:pt x="127" y="1418"/>
                    </a:lnTo>
                    <a:lnTo>
                      <a:pt x="28" y="1485"/>
                    </a:lnTo>
                    <a:lnTo>
                      <a:pt x="0" y="1557"/>
                    </a:lnTo>
                    <a:lnTo>
                      <a:pt x="14" y="1633"/>
                    </a:lnTo>
                    <a:lnTo>
                      <a:pt x="72" y="1706"/>
                    </a:lnTo>
                    <a:lnTo>
                      <a:pt x="185" y="1772"/>
                    </a:lnTo>
                    <a:lnTo>
                      <a:pt x="330" y="1817"/>
                    </a:lnTo>
                    <a:lnTo>
                      <a:pt x="510" y="1826"/>
                    </a:lnTo>
                    <a:lnTo>
                      <a:pt x="824" y="1795"/>
                    </a:lnTo>
                    <a:lnTo>
                      <a:pt x="909" y="1498"/>
                    </a:lnTo>
                    <a:lnTo>
                      <a:pt x="940" y="1201"/>
                    </a:lnTo>
                    <a:lnTo>
                      <a:pt x="940" y="964"/>
                    </a:lnTo>
                    <a:lnTo>
                      <a:pt x="927" y="762"/>
                    </a:lnTo>
                    <a:lnTo>
                      <a:pt x="896" y="576"/>
                    </a:lnTo>
                    <a:lnTo>
                      <a:pt x="845" y="397"/>
                    </a:lnTo>
                    <a:lnTo>
                      <a:pt x="773" y="232"/>
                    </a:lnTo>
                    <a:lnTo>
                      <a:pt x="665" y="93"/>
                    </a:lnTo>
                    <a:lnTo>
                      <a:pt x="578" y="0"/>
                    </a:lnTo>
                    <a:lnTo>
                      <a:pt x="394" y="12"/>
                    </a:lnTo>
                    <a:lnTo>
                      <a:pt x="230" y="89"/>
                    </a:lnTo>
                    <a:lnTo>
                      <a:pt x="114" y="223"/>
                    </a:lnTo>
                    <a:lnTo>
                      <a:pt x="37" y="397"/>
                    </a:lnTo>
                    <a:lnTo>
                      <a:pt x="37" y="548"/>
                    </a:lnTo>
                    <a:lnTo>
                      <a:pt x="109" y="710"/>
                    </a:lnTo>
                    <a:lnTo>
                      <a:pt x="208" y="749"/>
                    </a:lnTo>
                    <a:lnTo>
                      <a:pt x="277" y="741"/>
                    </a:lnTo>
                    <a:close/>
                  </a:path>
                </a:pathLst>
              </a:custGeom>
              <a:solidFill>
                <a:srgbClr val="FF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39" name="Freeform 459"/>
              <p:cNvSpPr>
                <a:spLocks/>
              </p:cNvSpPr>
              <p:nvPr/>
            </p:nvSpPr>
            <p:spPr bwMode="auto">
              <a:xfrm>
                <a:off x="3633" y="2749"/>
                <a:ext cx="313" cy="614"/>
              </a:xfrm>
              <a:custGeom>
                <a:avLst/>
                <a:gdLst>
                  <a:gd name="T0" fmla="*/ 0 w 940"/>
                  <a:gd name="T1" fmla="*/ 0 h 1841"/>
                  <a:gd name="T2" fmla="*/ 0 w 940"/>
                  <a:gd name="T3" fmla="*/ 0 h 1841"/>
                  <a:gd name="T4" fmla="*/ 0 w 940"/>
                  <a:gd name="T5" fmla="*/ 0 h 1841"/>
                  <a:gd name="T6" fmla="*/ 0 w 940"/>
                  <a:gd name="T7" fmla="*/ 0 h 1841"/>
                  <a:gd name="T8" fmla="*/ 0 w 940"/>
                  <a:gd name="T9" fmla="*/ 0 h 1841"/>
                  <a:gd name="T10" fmla="*/ 0 w 940"/>
                  <a:gd name="T11" fmla="*/ 0 h 1841"/>
                  <a:gd name="T12" fmla="*/ 0 w 940"/>
                  <a:gd name="T13" fmla="*/ 0 h 1841"/>
                  <a:gd name="T14" fmla="*/ 0 w 940"/>
                  <a:gd name="T15" fmla="*/ 0 h 1841"/>
                  <a:gd name="T16" fmla="*/ 0 w 940"/>
                  <a:gd name="T17" fmla="*/ 0 h 1841"/>
                  <a:gd name="T18" fmla="*/ 0 w 940"/>
                  <a:gd name="T19" fmla="*/ 0 h 1841"/>
                  <a:gd name="T20" fmla="*/ 0 w 940"/>
                  <a:gd name="T21" fmla="*/ 0 h 1841"/>
                  <a:gd name="T22" fmla="*/ 0 w 940"/>
                  <a:gd name="T23" fmla="*/ 0 h 1841"/>
                  <a:gd name="T24" fmla="*/ 0 w 940"/>
                  <a:gd name="T25" fmla="*/ 0 h 1841"/>
                  <a:gd name="T26" fmla="*/ 0 w 940"/>
                  <a:gd name="T27" fmla="*/ 0 h 1841"/>
                  <a:gd name="T28" fmla="*/ 0 w 940"/>
                  <a:gd name="T29" fmla="*/ 0 h 1841"/>
                  <a:gd name="T30" fmla="*/ 0 w 940"/>
                  <a:gd name="T31" fmla="*/ 0 h 1841"/>
                  <a:gd name="T32" fmla="*/ 0 w 940"/>
                  <a:gd name="T33" fmla="*/ 0 h 1841"/>
                  <a:gd name="T34" fmla="*/ 0 w 940"/>
                  <a:gd name="T35" fmla="*/ 0 h 1841"/>
                  <a:gd name="T36" fmla="*/ 0 w 940"/>
                  <a:gd name="T37" fmla="*/ 0 h 1841"/>
                  <a:gd name="T38" fmla="*/ 0 w 940"/>
                  <a:gd name="T39" fmla="*/ 0 h 1841"/>
                  <a:gd name="T40" fmla="*/ 0 w 940"/>
                  <a:gd name="T41" fmla="*/ 0 h 1841"/>
                  <a:gd name="T42" fmla="*/ 0 w 940"/>
                  <a:gd name="T43" fmla="*/ 0 h 1841"/>
                  <a:gd name="T44" fmla="*/ 0 w 940"/>
                  <a:gd name="T45" fmla="*/ 0 h 1841"/>
                  <a:gd name="T46" fmla="*/ 0 w 940"/>
                  <a:gd name="T47" fmla="*/ 0 h 1841"/>
                  <a:gd name="T48" fmla="*/ 0 w 940"/>
                  <a:gd name="T49" fmla="*/ 0 h 1841"/>
                  <a:gd name="T50" fmla="*/ 0 w 940"/>
                  <a:gd name="T51" fmla="*/ 0 h 1841"/>
                  <a:gd name="T52" fmla="*/ 0 w 940"/>
                  <a:gd name="T53" fmla="*/ 0 h 1841"/>
                  <a:gd name="T54" fmla="*/ 0 w 940"/>
                  <a:gd name="T55" fmla="*/ 0 h 1841"/>
                  <a:gd name="T56" fmla="*/ 0 w 940"/>
                  <a:gd name="T57" fmla="*/ 0 h 1841"/>
                  <a:gd name="T58" fmla="*/ 0 w 940"/>
                  <a:gd name="T59" fmla="*/ 0 h 1841"/>
                  <a:gd name="T60" fmla="*/ 0 w 940"/>
                  <a:gd name="T61" fmla="*/ 0 h 1841"/>
                  <a:gd name="T62" fmla="*/ 0 w 940"/>
                  <a:gd name="T63" fmla="*/ 0 h 1841"/>
                  <a:gd name="T64" fmla="*/ 0 w 940"/>
                  <a:gd name="T65" fmla="*/ 0 h 1841"/>
                  <a:gd name="T66" fmla="*/ 0 w 940"/>
                  <a:gd name="T67" fmla="*/ 0 h 1841"/>
                  <a:gd name="T68" fmla="*/ 0 w 940"/>
                  <a:gd name="T69" fmla="*/ 0 h 1841"/>
                  <a:gd name="T70" fmla="*/ 0 w 940"/>
                  <a:gd name="T71" fmla="*/ 0 h 1841"/>
                  <a:gd name="T72" fmla="*/ 0 w 940"/>
                  <a:gd name="T73" fmla="*/ 0 h 1841"/>
                  <a:gd name="T74" fmla="*/ 0 w 940"/>
                  <a:gd name="T75" fmla="*/ 0 h 1841"/>
                  <a:gd name="T76" fmla="*/ 0 w 940"/>
                  <a:gd name="T77" fmla="*/ 0 h 1841"/>
                  <a:gd name="T78" fmla="*/ 0 w 940"/>
                  <a:gd name="T79" fmla="*/ 0 h 1841"/>
                  <a:gd name="T80" fmla="*/ 0 w 940"/>
                  <a:gd name="T81" fmla="*/ 0 h 1841"/>
                  <a:gd name="T82" fmla="*/ 0 w 940"/>
                  <a:gd name="T83" fmla="*/ 0 h 1841"/>
                  <a:gd name="T84" fmla="*/ 0 w 940"/>
                  <a:gd name="T85" fmla="*/ 0 h 1841"/>
                  <a:gd name="T86" fmla="*/ 0 w 940"/>
                  <a:gd name="T87" fmla="*/ 0 h 1841"/>
                  <a:gd name="T88" fmla="*/ 0 w 940"/>
                  <a:gd name="T89" fmla="*/ 0 h 1841"/>
                  <a:gd name="T90" fmla="*/ 0 w 940"/>
                  <a:gd name="T91" fmla="*/ 0 h 1841"/>
                  <a:gd name="T92" fmla="*/ 0 w 940"/>
                  <a:gd name="T93" fmla="*/ 0 h 1841"/>
                  <a:gd name="T94" fmla="*/ 0 w 940"/>
                  <a:gd name="T95" fmla="*/ 0 h 1841"/>
                  <a:gd name="T96" fmla="*/ 0 w 940"/>
                  <a:gd name="T97" fmla="*/ 0 h 1841"/>
                  <a:gd name="T98" fmla="*/ 0 w 940"/>
                  <a:gd name="T99" fmla="*/ 0 h 1841"/>
                  <a:gd name="T100" fmla="*/ 0 w 940"/>
                  <a:gd name="T101" fmla="*/ 0 h 1841"/>
                  <a:gd name="T102" fmla="*/ 0 w 940"/>
                  <a:gd name="T103" fmla="*/ 0 h 1841"/>
                  <a:gd name="T104" fmla="*/ 0 w 940"/>
                  <a:gd name="T105" fmla="*/ 0 h 1841"/>
                  <a:gd name="T106" fmla="*/ 0 w 940"/>
                  <a:gd name="T107" fmla="*/ 0 h 1841"/>
                  <a:gd name="T108" fmla="*/ 0 w 940"/>
                  <a:gd name="T109" fmla="*/ 0 h 1841"/>
                  <a:gd name="T110" fmla="*/ 0 w 940"/>
                  <a:gd name="T111" fmla="*/ 0 h 1841"/>
                  <a:gd name="T112" fmla="*/ 0 w 940"/>
                  <a:gd name="T113" fmla="*/ 0 h 184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940"/>
                  <a:gd name="T172" fmla="*/ 0 h 1841"/>
                  <a:gd name="T173" fmla="*/ 940 w 940"/>
                  <a:gd name="T174" fmla="*/ 1841 h 184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940" h="1841">
                    <a:moveTo>
                      <a:pt x="365" y="631"/>
                    </a:moveTo>
                    <a:lnTo>
                      <a:pt x="342" y="716"/>
                    </a:lnTo>
                    <a:lnTo>
                      <a:pt x="306" y="765"/>
                    </a:lnTo>
                    <a:lnTo>
                      <a:pt x="233" y="800"/>
                    </a:lnTo>
                    <a:lnTo>
                      <a:pt x="166" y="796"/>
                    </a:lnTo>
                    <a:lnTo>
                      <a:pt x="90" y="755"/>
                    </a:lnTo>
                    <a:lnTo>
                      <a:pt x="26" y="670"/>
                    </a:lnTo>
                    <a:lnTo>
                      <a:pt x="0" y="538"/>
                    </a:lnTo>
                    <a:lnTo>
                      <a:pt x="4" y="416"/>
                    </a:lnTo>
                    <a:lnTo>
                      <a:pt x="26" y="340"/>
                    </a:lnTo>
                    <a:lnTo>
                      <a:pt x="90" y="219"/>
                    </a:lnTo>
                    <a:lnTo>
                      <a:pt x="153" y="149"/>
                    </a:lnTo>
                    <a:lnTo>
                      <a:pt x="238" y="76"/>
                    </a:lnTo>
                    <a:lnTo>
                      <a:pt x="365" y="24"/>
                    </a:lnTo>
                    <a:lnTo>
                      <a:pt x="551" y="0"/>
                    </a:lnTo>
                    <a:lnTo>
                      <a:pt x="654" y="99"/>
                    </a:lnTo>
                    <a:lnTo>
                      <a:pt x="740" y="225"/>
                    </a:lnTo>
                    <a:lnTo>
                      <a:pt x="804" y="331"/>
                    </a:lnTo>
                    <a:lnTo>
                      <a:pt x="849" y="447"/>
                    </a:lnTo>
                    <a:lnTo>
                      <a:pt x="893" y="626"/>
                    </a:lnTo>
                    <a:lnTo>
                      <a:pt x="926" y="800"/>
                    </a:lnTo>
                    <a:lnTo>
                      <a:pt x="931" y="980"/>
                    </a:lnTo>
                    <a:lnTo>
                      <a:pt x="940" y="1135"/>
                    </a:lnTo>
                    <a:lnTo>
                      <a:pt x="931" y="1255"/>
                    </a:lnTo>
                    <a:lnTo>
                      <a:pt x="912" y="1426"/>
                    </a:lnTo>
                    <a:lnTo>
                      <a:pt x="890" y="1532"/>
                    </a:lnTo>
                    <a:lnTo>
                      <a:pt x="862" y="1636"/>
                    </a:lnTo>
                    <a:lnTo>
                      <a:pt x="808" y="1841"/>
                    </a:lnTo>
                    <a:lnTo>
                      <a:pt x="781" y="1841"/>
                    </a:lnTo>
                    <a:lnTo>
                      <a:pt x="757" y="1819"/>
                    </a:lnTo>
                    <a:lnTo>
                      <a:pt x="781" y="1801"/>
                    </a:lnTo>
                    <a:lnTo>
                      <a:pt x="825" y="1657"/>
                    </a:lnTo>
                    <a:lnTo>
                      <a:pt x="880" y="1417"/>
                    </a:lnTo>
                    <a:lnTo>
                      <a:pt x="899" y="1051"/>
                    </a:lnTo>
                    <a:lnTo>
                      <a:pt x="885" y="832"/>
                    </a:lnTo>
                    <a:lnTo>
                      <a:pt x="862" y="649"/>
                    </a:lnTo>
                    <a:lnTo>
                      <a:pt x="816" y="480"/>
                    </a:lnTo>
                    <a:lnTo>
                      <a:pt x="753" y="314"/>
                    </a:lnTo>
                    <a:lnTo>
                      <a:pt x="691" y="214"/>
                    </a:lnTo>
                    <a:lnTo>
                      <a:pt x="619" y="117"/>
                    </a:lnTo>
                    <a:lnTo>
                      <a:pt x="551" y="46"/>
                    </a:lnTo>
                    <a:lnTo>
                      <a:pt x="420" y="51"/>
                    </a:lnTo>
                    <a:lnTo>
                      <a:pt x="280" y="103"/>
                    </a:lnTo>
                    <a:lnTo>
                      <a:pt x="184" y="174"/>
                    </a:lnTo>
                    <a:lnTo>
                      <a:pt x="103" y="286"/>
                    </a:lnTo>
                    <a:lnTo>
                      <a:pt x="58" y="398"/>
                    </a:lnTo>
                    <a:lnTo>
                      <a:pt x="39" y="487"/>
                    </a:lnTo>
                    <a:lnTo>
                      <a:pt x="54" y="590"/>
                    </a:lnTo>
                    <a:lnTo>
                      <a:pt x="98" y="680"/>
                    </a:lnTo>
                    <a:lnTo>
                      <a:pt x="144" y="734"/>
                    </a:lnTo>
                    <a:lnTo>
                      <a:pt x="202" y="751"/>
                    </a:lnTo>
                    <a:lnTo>
                      <a:pt x="257" y="747"/>
                    </a:lnTo>
                    <a:lnTo>
                      <a:pt x="297" y="725"/>
                    </a:lnTo>
                    <a:lnTo>
                      <a:pt x="330" y="684"/>
                    </a:lnTo>
                    <a:lnTo>
                      <a:pt x="346" y="631"/>
                    </a:lnTo>
                    <a:lnTo>
                      <a:pt x="365" y="6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0" name="Freeform 460"/>
              <p:cNvSpPr>
                <a:spLocks/>
              </p:cNvSpPr>
              <p:nvPr/>
            </p:nvSpPr>
            <p:spPr bwMode="auto">
              <a:xfrm>
                <a:off x="3765" y="2927"/>
                <a:ext cx="90" cy="142"/>
              </a:xfrm>
              <a:custGeom>
                <a:avLst/>
                <a:gdLst>
                  <a:gd name="T0" fmla="*/ 0 w 271"/>
                  <a:gd name="T1" fmla="*/ 0 h 427"/>
                  <a:gd name="T2" fmla="*/ 0 w 271"/>
                  <a:gd name="T3" fmla="*/ 0 h 427"/>
                  <a:gd name="T4" fmla="*/ 0 w 271"/>
                  <a:gd name="T5" fmla="*/ 0 h 427"/>
                  <a:gd name="T6" fmla="*/ 0 w 271"/>
                  <a:gd name="T7" fmla="*/ 0 h 427"/>
                  <a:gd name="T8" fmla="*/ 0 w 271"/>
                  <a:gd name="T9" fmla="*/ 0 h 427"/>
                  <a:gd name="T10" fmla="*/ 0 w 271"/>
                  <a:gd name="T11" fmla="*/ 0 h 427"/>
                  <a:gd name="T12" fmla="*/ 0 w 271"/>
                  <a:gd name="T13" fmla="*/ 0 h 427"/>
                  <a:gd name="T14" fmla="*/ 0 w 271"/>
                  <a:gd name="T15" fmla="*/ 0 h 427"/>
                  <a:gd name="T16" fmla="*/ 0 w 271"/>
                  <a:gd name="T17" fmla="*/ 0 h 427"/>
                  <a:gd name="T18" fmla="*/ 0 w 271"/>
                  <a:gd name="T19" fmla="*/ 0 h 427"/>
                  <a:gd name="T20" fmla="*/ 0 w 271"/>
                  <a:gd name="T21" fmla="*/ 0 h 427"/>
                  <a:gd name="T22" fmla="*/ 0 w 271"/>
                  <a:gd name="T23" fmla="*/ 0 h 427"/>
                  <a:gd name="T24" fmla="*/ 0 w 271"/>
                  <a:gd name="T25" fmla="*/ 0 h 427"/>
                  <a:gd name="T26" fmla="*/ 0 w 271"/>
                  <a:gd name="T27" fmla="*/ 0 h 427"/>
                  <a:gd name="T28" fmla="*/ 0 w 271"/>
                  <a:gd name="T29" fmla="*/ 0 h 427"/>
                  <a:gd name="T30" fmla="*/ 0 w 271"/>
                  <a:gd name="T31" fmla="*/ 0 h 427"/>
                  <a:gd name="T32" fmla="*/ 0 w 271"/>
                  <a:gd name="T33" fmla="*/ 0 h 427"/>
                  <a:gd name="T34" fmla="*/ 0 w 271"/>
                  <a:gd name="T35" fmla="*/ 0 h 427"/>
                  <a:gd name="T36" fmla="*/ 0 w 271"/>
                  <a:gd name="T37" fmla="*/ 0 h 427"/>
                  <a:gd name="T38" fmla="*/ 0 w 271"/>
                  <a:gd name="T39" fmla="*/ 0 h 427"/>
                  <a:gd name="T40" fmla="*/ 0 w 271"/>
                  <a:gd name="T41" fmla="*/ 0 h 427"/>
                  <a:gd name="T42" fmla="*/ 0 w 271"/>
                  <a:gd name="T43" fmla="*/ 0 h 427"/>
                  <a:gd name="T44" fmla="*/ 0 w 271"/>
                  <a:gd name="T45" fmla="*/ 0 h 427"/>
                  <a:gd name="T46" fmla="*/ 0 w 271"/>
                  <a:gd name="T47" fmla="*/ 0 h 427"/>
                  <a:gd name="T48" fmla="*/ 0 w 271"/>
                  <a:gd name="T49" fmla="*/ 0 h 427"/>
                  <a:gd name="T50" fmla="*/ 0 w 271"/>
                  <a:gd name="T51" fmla="*/ 0 h 427"/>
                  <a:gd name="T52" fmla="*/ 0 w 271"/>
                  <a:gd name="T53" fmla="*/ 0 h 427"/>
                  <a:gd name="T54" fmla="*/ 0 w 271"/>
                  <a:gd name="T55" fmla="*/ 0 h 427"/>
                  <a:gd name="T56" fmla="*/ 0 w 271"/>
                  <a:gd name="T57" fmla="*/ 0 h 427"/>
                  <a:gd name="T58" fmla="*/ 0 w 271"/>
                  <a:gd name="T59" fmla="*/ 0 h 427"/>
                  <a:gd name="T60" fmla="*/ 0 w 271"/>
                  <a:gd name="T61" fmla="*/ 0 h 427"/>
                  <a:gd name="T62" fmla="*/ 0 w 271"/>
                  <a:gd name="T63" fmla="*/ 0 h 427"/>
                  <a:gd name="T64" fmla="*/ 0 w 271"/>
                  <a:gd name="T65" fmla="*/ 0 h 427"/>
                  <a:gd name="T66" fmla="*/ 0 w 271"/>
                  <a:gd name="T67" fmla="*/ 0 h 427"/>
                  <a:gd name="T68" fmla="*/ 0 w 271"/>
                  <a:gd name="T69" fmla="*/ 0 h 427"/>
                  <a:gd name="T70" fmla="*/ 0 w 271"/>
                  <a:gd name="T71" fmla="*/ 0 h 427"/>
                  <a:gd name="T72" fmla="*/ 0 w 271"/>
                  <a:gd name="T73" fmla="*/ 0 h 42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71"/>
                  <a:gd name="T112" fmla="*/ 0 h 427"/>
                  <a:gd name="T113" fmla="*/ 271 w 271"/>
                  <a:gd name="T114" fmla="*/ 427 h 42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71" h="427">
                    <a:moveTo>
                      <a:pt x="5" y="39"/>
                    </a:moveTo>
                    <a:lnTo>
                      <a:pt x="58" y="52"/>
                    </a:lnTo>
                    <a:lnTo>
                      <a:pt x="86" y="39"/>
                    </a:lnTo>
                    <a:lnTo>
                      <a:pt x="114" y="0"/>
                    </a:lnTo>
                    <a:lnTo>
                      <a:pt x="178" y="57"/>
                    </a:lnTo>
                    <a:lnTo>
                      <a:pt x="155" y="98"/>
                    </a:lnTo>
                    <a:lnTo>
                      <a:pt x="168" y="137"/>
                    </a:lnTo>
                    <a:lnTo>
                      <a:pt x="213" y="155"/>
                    </a:lnTo>
                    <a:lnTo>
                      <a:pt x="217" y="196"/>
                    </a:lnTo>
                    <a:lnTo>
                      <a:pt x="168" y="222"/>
                    </a:lnTo>
                    <a:lnTo>
                      <a:pt x="90" y="295"/>
                    </a:lnTo>
                    <a:lnTo>
                      <a:pt x="73" y="339"/>
                    </a:lnTo>
                    <a:lnTo>
                      <a:pt x="77" y="373"/>
                    </a:lnTo>
                    <a:lnTo>
                      <a:pt x="110" y="388"/>
                    </a:lnTo>
                    <a:lnTo>
                      <a:pt x="155" y="382"/>
                    </a:lnTo>
                    <a:lnTo>
                      <a:pt x="199" y="370"/>
                    </a:lnTo>
                    <a:lnTo>
                      <a:pt x="271" y="315"/>
                    </a:lnTo>
                    <a:lnTo>
                      <a:pt x="271" y="348"/>
                    </a:lnTo>
                    <a:lnTo>
                      <a:pt x="164" y="410"/>
                    </a:lnTo>
                    <a:lnTo>
                      <a:pt x="105" y="427"/>
                    </a:lnTo>
                    <a:lnTo>
                      <a:pt x="51" y="416"/>
                    </a:lnTo>
                    <a:lnTo>
                      <a:pt x="37" y="382"/>
                    </a:lnTo>
                    <a:lnTo>
                      <a:pt x="46" y="334"/>
                    </a:lnTo>
                    <a:lnTo>
                      <a:pt x="56" y="295"/>
                    </a:lnTo>
                    <a:lnTo>
                      <a:pt x="110" y="245"/>
                    </a:lnTo>
                    <a:lnTo>
                      <a:pt x="150" y="214"/>
                    </a:lnTo>
                    <a:lnTo>
                      <a:pt x="189" y="196"/>
                    </a:lnTo>
                    <a:lnTo>
                      <a:pt x="189" y="173"/>
                    </a:lnTo>
                    <a:lnTo>
                      <a:pt x="155" y="159"/>
                    </a:lnTo>
                    <a:lnTo>
                      <a:pt x="140" y="129"/>
                    </a:lnTo>
                    <a:lnTo>
                      <a:pt x="155" y="67"/>
                    </a:lnTo>
                    <a:lnTo>
                      <a:pt x="124" y="57"/>
                    </a:lnTo>
                    <a:lnTo>
                      <a:pt x="82" y="70"/>
                    </a:lnTo>
                    <a:lnTo>
                      <a:pt x="41" y="70"/>
                    </a:lnTo>
                    <a:lnTo>
                      <a:pt x="0" y="52"/>
                    </a:lnTo>
                    <a:lnTo>
                      <a:pt x="5" y="3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1" name="Freeform 461"/>
              <p:cNvSpPr>
                <a:spLocks/>
              </p:cNvSpPr>
              <p:nvPr/>
            </p:nvSpPr>
            <p:spPr bwMode="auto">
              <a:xfrm>
                <a:off x="3795" y="3107"/>
                <a:ext cx="63" cy="130"/>
              </a:xfrm>
              <a:custGeom>
                <a:avLst/>
                <a:gdLst>
                  <a:gd name="T0" fmla="*/ 0 w 191"/>
                  <a:gd name="T1" fmla="*/ 0 h 390"/>
                  <a:gd name="T2" fmla="*/ 0 w 191"/>
                  <a:gd name="T3" fmla="*/ 0 h 390"/>
                  <a:gd name="T4" fmla="*/ 0 w 191"/>
                  <a:gd name="T5" fmla="*/ 0 h 390"/>
                  <a:gd name="T6" fmla="*/ 0 w 191"/>
                  <a:gd name="T7" fmla="*/ 0 h 390"/>
                  <a:gd name="T8" fmla="*/ 0 w 191"/>
                  <a:gd name="T9" fmla="*/ 0 h 390"/>
                  <a:gd name="T10" fmla="*/ 0 w 191"/>
                  <a:gd name="T11" fmla="*/ 0 h 390"/>
                  <a:gd name="T12" fmla="*/ 0 w 191"/>
                  <a:gd name="T13" fmla="*/ 0 h 390"/>
                  <a:gd name="T14" fmla="*/ 0 w 191"/>
                  <a:gd name="T15" fmla="*/ 0 h 390"/>
                  <a:gd name="T16" fmla="*/ 0 w 191"/>
                  <a:gd name="T17" fmla="*/ 0 h 390"/>
                  <a:gd name="T18" fmla="*/ 0 w 191"/>
                  <a:gd name="T19" fmla="*/ 0 h 390"/>
                  <a:gd name="T20" fmla="*/ 0 w 191"/>
                  <a:gd name="T21" fmla="*/ 0 h 390"/>
                  <a:gd name="T22" fmla="*/ 0 w 191"/>
                  <a:gd name="T23" fmla="*/ 0 h 390"/>
                  <a:gd name="T24" fmla="*/ 0 w 191"/>
                  <a:gd name="T25" fmla="*/ 0 h 390"/>
                  <a:gd name="T26" fmla="*/ 0 w 191"/>
                  <a:gd name="T27" fmla="*/ 0 h 390"/>
                  <a:gd name="T28" fmla="*/ 0 w 191"/>
                  <a:gd name="T29" fmla="*/ 0 h 390"/>
                  <a:gd name="T30" fmla="*/ 0 w 191"/>
                  <a:gd name="T31" fmla="*/ 0 h 390"/>
                  <a:gd name="T32" fmla="*/ 0 w 191"/>
                  <a:gd name="T33" fmla="*/ 0 h 390"/>
                  <a:gd name="T34" fmla="*/ 0 w 191"/>
                  <a:gd name="T35" fmla="*/ 0 h 390"/>
                  <a:gd name="T36" fmla="*/ 0 w 191"/>
                  <a:gd name="T37" fmla="*/ 0 h 390"/>
                  <a:gd name="T38" fmla="*/ 0 w 191"/>
                  <a:gd name="T39" fmla="*/ 0 h 390"/>
                  <a:gd name="T40" fmla="*/ 0 w 191"/>
                  <a:gd name="T41" fmla="*/ 0 h 390"/>
                  <a:gd name="T42" fmla="*/ 0 w 191"/>
                  <a:gd name="T43" fmla="*/ 0 h 390"/>
                  <a:gd name="T44" fmla="*/ 0 w 191"/>
                  <a:gd name="T45" fmla="*/ 0 h 390"/>
                  <a:gd name="T46" fmla="*/ 0 w 191"/>
                  <a:gd name="T47" fmla="*/ 0 h 390"/>
                  <a:gd name="T48" fmla="*/ 0 w 191"/>
                  <a:gd name="T49" fmla="*/ 0 h 390"/>
                  <a:gd name="T50" fmla="*/ 0 w 191"/>
                  <a:gd name="T51" fmla="*/ 0 h 390"/>
                  <a:gd name="T52" fmla="*/ 0 w 191"/>
                  <a:gd name="T53" fmla="*/ 0 h 39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91"/>
                  <a:gd name="T82" fmla="*/ 0 h 390"/>
                  <a:gd name="T83" fmla="*/ 191 w 191"/>
                  <a:gd name="T84" fmla="*/ 390 h 39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91" h="390">
                    <a:moveTo>
                      <a:pt x="155" y="0"/>
                    </a:moveTo>
                    <a:lnTo>
                      <a:pt x="105" y="36"/>
                    </a:lnTo>
                    <a:lnTo>
                      <a:pt x="91" y="82"/>
                    </a:lnTo>
                    <a:lnTo>
                      <a:pt x="91" y="125"/>
                    </a:lnTo>
                    <a:lnTo>
                      <a:pt x="56" y="130"/>
                    </a:lnTo>
                    <a:lnTo>
                      <a:pt x="20" y="153"/>
                    </a:lnTo>
                    <a:lnTo>
                      <a:pt x="0" y="188"/>
                    </a:lnTo>
                    <a:lnTo>
                      <a:pt x="0" y="233"/>
                    </a:lnTo>
                    <a:lnTo>
                      <a:pt x="15" y="273"/>
                    </a:lnTo>
                    <a:lnTo>
                      <a:pt x="50" y="321"/>
                    </a:lnTo>
                    <a:lnTo>
                      <a:pt x="119" y="390"/>
                    </a:lnTo>
                    <a:lnTo>
                      <a:pt x="109" y="358"/>
                    </a:lnTo>
                    <a:lnTo>
                      <a:pt x="96" y="327"/>
                    </a:lnTo>
                    <a:lnTo>
                      <a:pt x="56" y="292"/>
                    </a:lnTo>
                    <a:lnTo>
                      <a:pt x="37" y="250"/>
                    </a:lnTo>
                    <a:lnTo>
                      <a:pt x="34" y="206"/>
                    </a:lnTo>
                    <a:lnTo>
                      <a:pt x="37" y="183"/>
                    </a:lnTo>
                    <a:lnTo>
                      <a:pt x="68" y="157"/>
                    </a:lnTo>
                    <a:lnTo>
                      <a:pt x="133" y="188"/>
                    </a:lnTo>
                    <a:lnTo>
                      <a:pt x="164" y="157"/>
                    </a:lnTo>
                    <a:lnTo>
                      <a:pt x="127" y="117"/>
                    </a:lnTo>
                    <a:lnTo>
                      <a:pt x="123" y="82"/>
                    </a:lnTo>
                    <a:lnTo>
                      <a:pt x="127" y="63"/>
                    </a:lnTo>
                    <a:lnTo>
                      <a:pt x="142" y="45"/>
                    </a:lnTo>
                    <a:lnTo>
                      <a:pt x="191" y="18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2" name="Freeform 462"/>
              <p:cNvSpPr>
                <a:spLocks/>
              </p:cNvSpPr>
              <p:nvPr/>
            </p:nvSpPr>
            <p:spPr bwMode="auto">
              <a:xfrm>
                <a:off x="3797" y="3256"/>
                <a:ext cx="42" cy="37"/>
              </a:xfrm>
              <a:custGeom>
                <a:avLst/>
                <a:gdLst>
                  <a:gd name="T0" fmla="*/ 0 w 127"/>
                  <a:gd name="T1" fmla="*/ 0 h 113"/>
                  <a:gd name="T2" fmla="*/ 0 w 127"/>
                  <a:gd name="T3" fmla="*/ 0 h 113"/>
                  <a:gd name="T4" fmla="*/ 0 w 127"/>
                  <a:gd name="T5" fmla="*/ 0 h 113"/>
                  <a:gd name="T6" fmla="*/ 0 w 127"/>
                  <a:gd name="T7" fmla="*/ 0 h 113"/>
                  <a:gd name="T8" fmla="*/ 0 w 127"/>
                  <a:gd name="T9" fmla="*/ 0 h 113"/>
                  <a:gd name="T10" fmla="*/ 0 w 127"/>
                  <a:gd name="T11" fmla="*/ 0 h 113"/>
                  <a:gd name="T12" fmla="*/ 0 w 127"/>
                  <a:gd name="T13" fmla="*/ 0 h 113"/>
                  <a:gd name="T14" fmla="*/ 0 w 127"/>
                  <a:gd name="T15" fmla="*/ 0 h 113"/>
                  <a:gd name="T16" fmla="*/ 0 w 127"/>
                  <a:gd name="T17" fmla="*/ 0 h 113"/>
                  <a:gd name="T18" fmla="*/ 0 w 127"/>
                  <a:gd name="T19" fmla="*/ 0 h 113"/>
                  <a:gd name="T20" fmla="*/ 0 w 127"/>
                  <a:gd name="T21" fmla="*/ 0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7"/>
                  <a:gd name="T34" fmla="*/ 0 h 113"/>
                  <a:gd name="T35" fmla="*/ 127 w 127"/>
                  <a:gd name="T36" fmla="*/ 113 h 11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7" h="113">
                    <a:moveTo>
                      <a:pt x="127" y="62"/>
                    </a:moveTo>
                    <a:lnTo>
                      <a:pt x="82" y="46"/>
                    </a:lnTo>
                    <a:lnTo>
                      <a:pt x="35" y="62"/>
                    </a:lnTo>
                    <a:lnTo>
                      <a:pt x="22" y="113"/>
                    </a:lnTo>
                    <a:lnTo>
                      <a:pt x="0" y="98"/>
                    </a:lnTo>
                    <a:lnTo>
                      <a:pt x="0" y="46"/>
                    </a:lnTo>
                    <a:lnTo>
                      <a:pt x="28" y="13"/>
                    </a:lnTo>
                    <a:lnTo>
                      <a:pt x="77" y="0"/>
                    </a:lnTo>
                    <a:lnTo>
                      <a:pt x="127" y="19"/>
                    </a:lnTo>
                    <a:lnTo>
                      <a:pt x="127" y="6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3" name="Freeform 463"/>
              <p:cNvSpPr>
                <a:spLocks/>
              </p:cNvSpPr>
              <p:nvPr/>
            </p:nvSpPr>
            <p:spPr bwMode="auto">
              <a:xfrm>
                <a:off x="3741" y="3269"/>
                <a:ext cx="25" cy="14"/>
              </a:xfrm>
              <a:custGeom>
                <a:avLst/>
                <a:gdLst>
                  <a:gd name="T0" fmla="*/ 0 w 76"/>
                  <a:gd name="T1" fmla="*/ 0 h 41"/>
                  <a:gd name="T2" fmla="*/ 0 w 76"/>
                  <a:gd name="T3" fmla="*/ 0 h 41"/>
                  <a:gd name="T4" fmla="*/ 0 w 76"/>
                  <a:gd name="T5" fmla="*/ 0 h 41"/>
                  <a:gd name="T6" fmla="*/ 0 w 76"/>
                  <a:gd name="T7" fmla="*/ 0 h 41"/>
                  <a:gd name="T8" fmla="*/ 0 w 76"/>
                  <a:gd name="T9" fmla="*/ 0 h 41"/>
                  <a:gd name="T10" fmla="*/ 0 w 76"/>
                  <a:gd name="T11" fmla="*/ 0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41"/>
                  <a:gd name="T20" fmla="*/ 76 w 76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41">
                    <a:moveTo>
                      <a:pt x="49" y="37"/>
                    </a:moveTo>
                    <a:lnTo>
                      <a:pt x="0" y="41"/>
                    </a:lnTo>
                    <a:lnTo>
                      <a:pt x="9" y="22"/>
                    </a:lnTo>
                    <a:lnTo>
                      <a:pt x="76" y="0"/>
                    </a:lnTo>
                    <a:lnTo>
                      <a:pt x="49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4" name="Freeform 464"/>
              <p:cNvSpPr>
                <a:spLocks/>
              </p:cNvSpPr>
              <p:nvPr/>
            </p:nvSpPr>
            <p:spPr bwMode="auto">
              <a:xfrm>
                <a:off x="3557" y="3073"/>
                <a:ext cx="125" cy="172"/>
              </a:xfrm>
              <a:custGeom>
                <a:avLst/>
                <a:gdLst>
                  <a:gd name="T0" fmla="*/ 0 w 373"/>
                  <a:gd name="T1" fmla="*/ 0 h 518"/>
                  <a:gd name="T2" fmla="*/ 0 w 373"/>
                  <a:gd name="T3" fmla="*/ 0 h 518"/>
                  <a:gd name="T4" fmla="*/ 0 w 373"/>
                  <a:gd name="T5" fmla="*/ 0 h 518"/>
                  <a:gd name="T6" fmla="*/ 0 w 373"/>
                  <a:gd name="T7" fmla="*/ 0 h 518"/>
                  <a:gd name="T8" fmla="*/ 0 w 373"/>
                  <a:gd name="T9" fmla="*/ 0 h 518"/>
                  <a:gd name="T10" fmla="*/ 0 w 373"/>
                  <a:gd name="T11" fmla="*/ 0 h 518"/>
                  <a:gd name="T12" fmla="*/ 0 w 373"/>
                  <a:gd name="T13" fmla="*/ 0 h 518"/>
                  <a:gd name="T14" fmla="*/ 0 w 373"/>
                  <a:gd name="T15" fmla="*/ 0 h 518"/>
                  <a:gd name="T16" fmla="*/ 0 w 373"/>
                  <a:gd name="T17" fmla="*/ 0 h 518"/>
                  <a:gd name="T18" fmla="*/ 0 w 373"/>
                  <a:gd name="T19" fmla="*/ 0 h 518"/>
                  <a:gd name="T20" fmla="*/ 0 w 373"/>
                  <a:gd name="T21" fmla="*/ 0 h 518"/>
                  <a:gd name="T22" fmla="*/ 0 w 373"/>
                  <a:gd name="T23" fmla="*/ 0 h 518"/>
                  <a:gd name="T24" fmla="*/ 0 w 373"/>
                  <a:gd name="T25" fmla="*/ 0 h 518"/>
                  <a:gd name="T26" fmla="*/ 0 w 373"/>
                  <a:gd name="T27" fmla="*/ 0 h 518"/>
                  <a:gd name="T28" fmla="*/ 0 w 373"/>
                  <a:gd name="T29" fmla="*/ 0 h 518"/>
                  <a:gd name="T30" fmla="*/ 0 w 373"/>
                  <a:gd name="T31" fmla="*/ 0 h 518"/>
                  <a:gd name="T32" fmla="*/ 0 w 373"/>
                  <a:gd name="T33" fmla="*/ 0 h 518"/>
                  <a:gd name="T34" fmla="*/ 0 w 373"/>
                  <a:gd name="T35" fmla="*/ 0 h 518"/>
                  <a:gd name="T36" fmla="*/ 0 w 373"/>
                  <a:gd name="T37" fmla="*/ 0 h 518"/>
                  <a:gd name="T38" fmla="*/ 0 w 373"/>
                  <a:gd name="T39" fmla="*/ 0 h 518"/>
                  <a:gd name="T40" fmla="*/ 0 w 373"/>
                  <a:gd name="T41" fmla="*/ 0 h 518"/>
                  <a:gd name="T42" fmla="*/ 0 w 373"/>
                  <a:gd name="T43" fmla="*/ 0 h 518"/>
                  <a:gd name="T44" fmla="*/ 0 w 373"/>
                  <a:gd name="T45" fmla="*/ 0 h 51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73"/>
                  <a:gd name="T70" fmla="*/ 0 h 518"/>
                  <a:gd name="T71" fmla="*/ 373 w 373"/>
                  <a:gd name="T72" fmla="*/ 518 h 51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73" h="518">
                    <a:moveTo>
                      <a:pt x="288" y="0"/>
                    </a:moveTo>
                    <a:lnTo>
                      <a:pt x="148" y="151"/>
                    </a:lnTo>
                    <a:lnTo>
                      <a:pt x="58" y="277"/>
                    </a:lnTo>
                    <a:lnTo>
                      <a:pt x="8" y="398"/>
                    </a:lnTo>
                    <a:lnTo>
                      <a:pt x="0" y="456"/>
                    </a:lnTo>
                    <a:lnTo>
                      <a:pt x="18" y="505"/>
                    </a:lnTo>
                    <a:lnTo>
                      <a:pt x="58" y="518"/>
                    </a:lnTo>
                    <a:lnTo>
                      <a:pt x="94" y="518"/>
                    </a:lnTo>
                    <a:lnTo>
                      <a:pt x="140" y="496"/>
                    </a:lnTo>
                    <a:lnTo>
                      <a:pt x="176" y="456"/>
                    </a:lnTo>
                    <a:lnTo>
                      <a:pt x="243" y="380"/>
                    </a:lnTo>
                    <a:lnTo>
                      <a:pt x="202" y="405"/>
                    </a:lnTo>
                    <a:lnTo>
                      <a:pt x="162" y="451"/>
                    </a:lnTo>
                    <a:lnTo>
                      <a:pt x="127" y="478"/>
                    </a:lnTo>
                    <a:lnTo>
                      <a:pt x="85" y="487"/>
                    </a:lnTo>
                    <a:lnTo>
                      <a:pt x="49" y="472"/>
                    </a:lnTo>
                    <a:lnTo>
                      <a:pt x="34" y="447"/>
                    </a:lnTo>
                    <a:lnTo>
                      <a:pt x="34" y="402"/>
                    </a:lnTo>
                    <a:lnTo>
                      <a:pt x="58" y="352"/>
                    </a:lnTo>
                    <a:lnTo>
                      <a:pt x="121" y="268"/>
                    </a:lnTo>
                    <a:lnTo>
                      <a:pt x="373" y="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5" name="Freeform 465"/>
              <p:cNvSpPr>
                <a:spLocks/>
              </p:cNvSpPr>
              <p:nvPr/>
            </p:nvSpPr>
            <p:spPr bwMode="auto">
              <a:xfrm>
                <a:off x="3613" y="3220"/>
                <a:ext cx="244" cy="153"/>
              </a:xfrm>
              <a:custGeom>
                <a:avLst/>
                <a:gdLst>
                  <a:gd name="T0" fmla="*/ 0 w 732"/>
                  <a:gd name="T1" fmla="*/ 0 h 459"/>
                  <a:gd name="T2" fmla="*/ 0 w 732"/>
                  <a:gd name="T3" fmla="*/ 0 h 459"/>
                  <a:gd name="T4" fmla="*/ 0 w 732"/>
                  <a:gd name="T5" fmla="*/ 0 h 459"/>
                  <a:gd name="T6" fmla="*/ 0 w 732"/>
                  <a:gd name="T7" fmla="*/ 0 h 459"/>
                  <a:gd name="T8" fmla="*/ 0 w 732"/>
                  <a:gd name="T9" fmla="*/ 0 h 459"/>
                  <a:gd name="T10" fmla="*/ 0 w 732"/>
                  <a:gd name="T11" fmla="*/ 0 h 459"/>
                  <a:gd name="T12" fmla="*/ 0 w 732"/>
                  <a:gd name="T13" fmla="*/ 0 h 459"/>
                  <a:gd name="T14" fmla="*/ 0 w 732"/>
                  <a:gd name="T15" fmla="*/ 0 h 459"/>
                  <a:gd name="T16" fmla="*/ 0 w 732"/>
                  <a:gd name="T17" fmla="*/ 0 h 459"/>
                  <a:gd name="T18" fmla="*/ 0 w 732"/>
                  <a:gd name="T19" fmla="*/ 0 h 459"/>
                  <a:gd name="T20" fmla="*/ 0 w 732"/>
                  <a:gd name="T21" fmla="*/ 0 h 459"/>
                  <a:gd name="T22" fmla="*/ 0 w 732"/>
                  <a:gd name="T23" fmla="*/ 0 h 459"/>
                  <a:gd name="T24" fmla="*/ 0 w 732"/>
                  <a:gd name="T25" fmla="*/ 0 h 459"/>
                  <a:gd name="T26" fmla="*/ 0 w 732"/>
                  <a:gd name="T27" fmla="*/ 0 h 459"/>
                  <a:gd name="T28" fmla="*/ 0 w 732"/>
                  <a:gd name="T29" fmla="*/ 0 h 459"/>
                  <a:gd name="T30" fmla="*/ 0 w 732"/>
                  <a:gd name="T31" fmla="*/ 0 h 459"/>
                  <a:gd name="T32" fmla="*/ 0 w 732"/>
                  <a:gd name="T33" fmla="*/ 0 h 459"/>
                  <a:gd name="T34" fmla="*/ 0 w 732"/>
                  <a:gd name="T35" fmla="*/ 0 h 459"/>
                  <a:gd name="T36" fmla="*/ 0 w 732"/>
                  <a:gd name="T37" fmla="*/ 0 h 459"/>
                  <a:gd name="T38" fmla="*/ 0 w 732"/>
                  <a:gd name="T39" fmla="*/ 0 h 459"/>
                  <a:gd name="T40" fmla="*/ 0 w 732"/>
                  <a:gd name="T41" fmla="*/ 0 h 459"/>
                  <a:gd name="T42" fmla="*/ 0 w 732"/>
                  <a:gd name="T43" fmla="*/ 0 h 459"/>
                  <a:gd name="T44" fmla="*/ 0 w 732"/>
                  <a:gd name="T45" fmla="*/ 0 h 459"/>
                  <a:gd name="T46" fmla="*/ 0 w 732"/>
                  <a:gd name="T47" fmla="*/ 0 h 459"/>
                  <a:gd name="T48" fmla="*/ 0 w 732"/>
                  <a:gd name="T49" fmla="*/ 0 h 459"/>
                  <a:gd name="T50" fmla="*/ 0 w 732"/>
                  <a:gd name="T51" fmla="*/ 0 h 459"/>
                  <a:gd name="T52" fmla="*/ 0 w 732"/>
                  <a:gd name="T53" fmla="*/ 0 h 459"/>
                  <a:gd name="T54" fmla="*/ 0 w 732"/>
                  <a:gd name="T55" fmla="*/ 0 h 45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32"/>
                  <a:gd name="T85" fmla="*/ 0 h 459"/>
                  <a:gd name="T86" fmla="*/ 732 w 732"/>
                  <a:gd name="T87" fmla="*/ 459 h 45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32" h="459">
                    <a:moveTo>
                      <a:pt x="380" y="27"/>
                    </a:moveTo>
                    <a:lnTo>
                      <a:pt x="271" y="22"/>
                    </a:lnTo>
                    <a:lnTo>
                      <a:pt x="175" y="45"/>
                    </a:lnTo>
                    <a:lnTo>
                      <a:pt x="98" y="85"/>
                    </a:lnTo>
                    <a:lnTo>
                      <a:pt x="59" y="129"/>
                    </a:lnTo>
                    <a:lnTo>
                      <a:pt x="41" y="196"/>
                    </a:lnTo>
                    <a:lnTo>
                      <a:pt x="59" y="245"/>
                    </a:lnTo>
                    <a:lnTo>
                      <a:pt x="90" y="294"/>
                    </a:lnTo>
                    <a:lnTo>
                      <a:pt x="175" y="353"/>
                    </a:lnTo>
                    <a:lnTo>
                      <a:pt x="265" y="393"/>
                    </a:lnTo>
                    <a:lnTo>
                      <a:pt x="396" y="415"/>
                    </a:lnTo>
                    <a:lnTo>
                      <a:pt x="541" y="423"/>
                    </a:lnTo>
                    <a:lnTo>
                      <a:pt x="732" y="423"/>
                    </a:lnTo>
                    <a:lnTo>
                      <a:pt x="695" y="442"/>
                    </a:lnTo>
                    <a:lnTo>
                      <a:pt x="537" y="459"/>
                    </a:lnTo>
                    <a:lnTo>
                      <a:pt x="365" y="451"/>
                    </a:lnTo>
                    <a:lnTo>
                      <a:pt x="225" y="411"/>
                    </a:lnTo>
                    <a:lnTo>
                      <a:pt x="121" y="367"/>
                    </a:lnTo>
                    <a:lnTo>
                      <a:pt x="44" y="308"/>
                    </a:lnTo>
                    <a:lnTo>
                      <a:pt x="0" y="234"/>
                    </a:lnTo>
                    <a:lnTo>
                      <a:pt x="4" y="153"/>
                    </a:lnTo>
                    <a:lnTo>
                      <a:pt x="35" y="89"/>
                    </a:lnTo>
                    <a:lnTo>
                      <a:pt x="103" y="36"/>
                    </a:lnTo>
                    <a:lnTo>
                      <a:pt x="193" y="9"/>
                    </a:lnTo>
                    <a:lnTo>
                      <a:pt x="284" y="0"/>
                    </a:lnTo>
                    <a:lnTo>
                      <a:pt x="352" y="14"/>
                    </a:lnTo>
                    <a:lnTo>
                      <a:pt x="380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6" name="Freeform 466"/>
              <p:cNvSpPr>
                <a:spLocks/>
              </p:cNvSpPr>
              <p:nvPr/>
            </p:nvSpPr>
            <p:spPr bwMode="auto">
              <a:xfrm>
                <a:off x="3637" y="3252"/>
                <a:ext cx="113" cy="81"/>
              </a:xfrm>
              <a:custGeom>
                <a:avLst/>
                <a:gdLst>
                  <a:gd name="T0" fmla="*/ 0 w 340"/>
                  <a:gd name="T1" fmla="*/ 0 h 243"/>
                  <a:gd name="T2" fmla="*/ 0 w 340"/>
                  <a:gd name="T3" fmla="*/ 0 h 243"/>
                  <a:gd name="T4" fmla="*/ 0 w 340"/>
                  <a:gd name="T5" fmla="*/ 0 h 243"/>
                  <a:gd name="T6" fmla="*/ 0 w 340"/>
                  <a:gd name="T7" fmla="*/ 0 h 243"/>
                  <a:gd name="T8" fmla="*/ 0 w 340"/>
                  <a:gd name="T9" fmla="*/ 0 h 243"/>
                  <a:gd name="T10" fmla="*/ 0 w 340"/>
                  <a:gd name="T11" fmla="*/ 0 h 243"/>
                  <a:gd name="T12" fmla="*/ 0 w 340"/>
                  <a:gd name="T13" fmla="*/ 0 h 243"/>
                  <a:gd name="T14" fmla="*/ 0 w 340"/>
                  <a:gd name="T15" fmla="*/ 0 h 243"/>
                  <a:gd name="T16" fmla="*/ 0 w 340"/>
                  <a:gd name="T17" fmla="*/ 0 h 243"/>
                  <a:gd name="T18" fmla="*/ 0 w 340"/>
                  <a:gd name="T19" fmla="*/ 0 h 243"/>
                  <a:gd name="T20" fmla="*/ 0 w 340"/>
                  <a:gd name="T21" fmla="*/ 0 h 243"/>
                  <a:gd name="T22" fmla="*/ 0 w 340"/>
                  <a:gd name="T23" fmla="*/ 0 h 243"/>
                  <a:gd name="T24" fmla="*/ 0 w 340"/>
                  <a:gd name="T25" fmla="*/ 0 h 243"/>
                  <a:gd name="T26" fmla="*/ 0 w 340"/>
                  <a:gd name="T27" fmla="*/ 0 h 243"/>
                  <a:gd name="T28" fmla="*/ 0 w 340"/>
                  <a:gd name="T29" fmla="*/ 0 h 243"/>
                  <a:gd name="T30" fmla="*/ 0 w 340"/>
                  <a:gd name="T31" fmla="*/ 0 h 243"/>
                  <a:gd name="T32" fmla="*/ 0 w 340"/>
                  <a:gd name="T33" fmla="*/ 0 h 243"/>
                  <a:gd name="T34" fmla="*/ 0 w 340"/>
                  <a:gd name="T35" fmla="*/ 0 h 243"/>
                  <a:gd name="T36" fmla="*/ 0 w 340"/>
                  <a:gd name="T37" fmla="*/ 0 h 243"/>
                  <a:gd name="T38" fmla="*/ 0 w 340"/>
                  <a:gd name="T39" fmla="*/ 0 h 2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40"/>
                  <a:gd name="T61" fmla="*/ 0 h 243"/>
                  <a:gd name="T62" fmla="*/ 340 w 340"/>
                  <a:gd name="T63" fmla="*/ 243 h 24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40" h="243">
                    <a:moveTo>
                      <a:pt x="273" y="0"/>
                    </a:moveTo>
                    <a:lnTo>
                      <a:pt x="65" y="6"/>
                    </a:lnTo>
                    <a:lnTo>
                      <a:pt x="105" y="27"/>
                    </a:lnTo>
                    <a:lnTo>
                      <a:pt x="6" y="49"/>
                    </a:lnTo>
                    <a:lnTo>
                      <a:pt x="111" y="57"/>
                    </a:lnTo>
                    <a:lnTo>
                      <a:pt x="0" y="108"/>
                    </a:lnTo>
                    <a:lnTo>
                      <a:pt x="111" y="97"/>
                    </a:lnTo>
                    <a:lnTo>
                      <a:pt x="10" y="156"/>
                    </a:lnTo>
                    <a:lnTo>
                      <a:pt x="121" y="129"/>
                    </a:lnTo>
                    <a:lnTo>
                      <a:pt x="48" y="188"/>
                    </a:lnTo>
                    <a:lnTo>
                      <a:pt x="143" y="156"/>
                    </a:lnTo>
                    <a:lnTo>
                      <a:pt x="80" y="225"/>
                    </a:lnTo>
                    <a:lnTo>
                      <a:pt x="194" y="170"/>
                    </a:lnTo>
                    <a:lnTo>
                      <a:pt x="140" y="243"/>
                    </a:lnTo>
                    <a:lnTo>
                      <a:pt x="340" y="94"/>
                    </a:lnTo>
                    <a:lnTo>
                      <a:pt x="322" y="89"/>
                    </a:lnTo>
                    <a:lnTo>
                      <a:pt x="336" y="41"/>
                    </a:lnTo>
                    <a:lnTo>
                      <a:pt x="288" y="12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7" name="Freeform 467"/>
              <p:cNvSpPr>
                <a:spLocks/>
              </p:cNvSpPr>
              <p:nvPr/>
            </p:nvSpPr>
            <p:spPr bwMode="auto">
              <a:xfrm>
                <a:off x="3725" y="3287"/>
                <a:ext cx="106" cy="70"/>
              </a:xfrm>
              <a:custGeom>
                <a:avLst/>
                <a:gdLst>
                  <a:gd name="T0" fmla="*/ 0 w 319"/>
                  <a:gd name="T1" fmla="*/ 0 h 211"/>
                  <a:gd name="T2" fmla="*/ 0 w 319"/>
                  <a:gd name="T3" fmla="*/ 0 h 211"/>
                  <a:gd name="T4" fmla="*/ 0 w 319"/>
                  <a:gd name="T5" fmla="*/ 0 h 211"/>
                  <a:gd name="T6" fmla="*/ 0 w 319"/>
                  <a:gd name="T7" fmla="*/ 0 h 211"/>
                  <a:gd name="T8" fmla="*/ 0 w 319"/>
                  <a:gd name="T9" fmla="*/ 0 h 211"/>
                  <a:gd name="T10" fmla="*/ 0 w 319"/>
                  <a:gd name="T11" fmla="*/ 0 h 211"/>
                  <a:gd name="T12" fmla="*/ 0 w 319"/>
                  <a:gd name="T13" fmla="*/ 0 h 211"/>
                  <a:gd name="T14" fmla="*/ 0 w 319"/>
                  <a:gd name="T15" fmla="*/ 0 h 211"/>
                  <a:gd name="T16" fmla="*/ 0 w 319"/>
                  <a:gd name="T17" fmla="*/ 0 h 211"/>
                  <a:gd name="T18" fmla="*/ 0 w 319"/>
                  <a:gd name="T19" fmla="*/ 0 h 211"/>
                  <a:gd name="T20" fmla="*/ 0 w 319"/>
                  <a:gd name="T21" fmla="*/ 0 h 211"/>
                  <a:gd name="T22" fmla="*/ 0 w 319"/>
                  <a:gd name="T23" fmla="*/ 0 h 211"/>
                  <a:gd name="T24" fmla="*/ 0 w 319"/>
                  <a:gd name="T25" fmla="*/ 0 h 211"/>
                  <a:gd name="T26" fmla="*/ 0 w 319"/>
                  <a:gd name="T27" fmla="*/ 0 h 211"/>
                  <a:gd name="T28" fmla="*/ 0 w 319"/>
                  <a:gd name="T29" fmla="*/ 0 h 211"/>
                  <a:gd name="T30" fmla="*/ 0 w 319"/>
                  <a:gd name="T31" fmla="*/ 0 h 211"/>
                  <a:gd name="T32" fmla="*/ 0 w 319"/>
                  <a:gd name="T33" fmla="*/ 0 h 211"/>
                  <a:gd name="T34" fmla="*/ 0 w 319"/>
                  <a:gd name="T35" fmla="*/ 0 h 211"/>
                  <a:gd name="T36" fmla="*/ 0 w 319"/>
                  <a:gd name="T37" fmla="*/ 0 h 211"/>
                  <a:gd name="T38" fmla="*/ 0 w 319"/>
                  <a:gd name="T39" fmla="*/ 0 h 211"/>
                  <a:gd name="T40" fmla="*/ 0 w 319"/>
                  <a:gd name="T41" fmla="*/ 0 h 211"/>
                  <a:gd name="T42" fmla="*/ 0 w 319"/>
                  <a:gd name="T43" fmla="*/ 0 h 21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19"/>
                  <a:gd name="T67" fmla="*/ 0 h 211"/>
                  <a:gd name="T68" fmla="*/ 319 w 319"/>
                  <a:gd name="T69" fmla="*/ 211 h 21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19" h="211">
                    <a:moveTo>
                      <a:pt x="90" y="44"/>
                    </a:moveTo>
                    <a:lnTo>
                      <a:pt x="0" y="169"/>
                    </a:lnTo>
                    <a:lnTo>
                      <a:pt x="88" y="107"/>
                    </a:lnTo>
                    <a:lnTo>
                      <a:pt x="68" y="197"/>
                    </a:lnTo>
                    <a:lnTo>
                      <a:pt x="120" y="124"/>
                    </a:lnTo>
                    <a:lnTo>
                      <a:pt x="124" y="205"/>
                    </a:lnTo>
                    <a:lnTo>
                      <a:pt x="158" y="146"/>
                    </a:lnTo>
                    <a:lnTo>
                      <a:pt x="176" y="205"/>
                    </a:lnTo>
                    <a:lnTo>
                      <a:pt x="194" y="143"/>
                    </a:lnTo>
                    <a:lnTo>
                      <a:pt x="220" y="211"/>
                    </a:lnTo>
                    <a:lnTo>
                      <a:pt x="235" y="139"/>
                    </a:lnTo>
                    <a:lnTo>
                      <a:pt x="269" y="197"/>
                    </a:lnTo>
                    <a:lnTo>
                      <a:pt x="269" y="124"/>
                    </a:lnTo>
                    <a:lnTo>
                      <a:pt x="319" y="176"/>
                    </a:lnTo>
                    <a:lnTo>
                      <a:pt x="269" y="25"/>
                    </a:lnTo>
                    <a:lnTo>
                      <a:pt x="257" y="0"/>
                    </a:lnTo>
                    <a:lnTo>
                      <a:pt x="242" y="4"/>
                    </a:lnTo>
                    <a:lnTo>
                      <a:pt x="214" y="11"/>
                    </a:lnTo>
                    <a:lnTo>
                      <a:pt x="173" y="11"/>
                    </a:lnTo>
                    <a:lnTo>
                      <a:pt x="124" y="22"/>
                    </a:lnTo>
                    <a:lnTo>
                      <a:pt x="90" y="44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8" name="Freeform 468"/>
              <p:cNvSpPr>
                <a:spLocks/>
              </p:cNvSpPr>
              <p:nvPr/>
            </p:nvSpPr>
            <p:spPr bwMode="auto">
              <a:xfrm>
                <a:off x="3833" y="3236"/>
                <a:ext cx="68" cy="90"/>
              </a:xfrm>
              <a:custGeom>
                <a:avLst/>
                <a:gdLst>
                  <a:gd name="T0" fmla="*/ 0 w 204"/>
                  <a:gd name="T1" fmla="*/ 0 h 272"/>
                  <a:gd name="T2" fmla="*/ 0 w 204"/>
                  <a:gd name="T3" fmla="*/ 0 h 272"/>
                  <a:gd name="T4" fmla="*/ 0 w 204"/>
                  <a:gd name="T5" fmla="*/ 0 h 272"/>
                  <a:gd name="T6" fmla="*/ 0 w 204"/>
                  <a:gd name="T7" fmla="*/ 0 h 272"/>
                  <a:gd name="T8" fmla="*/ 0 w 204"/>
                  <a:gd name="T9" fmla="*/ 0 h 272"/>
                  <a:gd name="T10" fmla="*/ 0 w 204"/>
                  <a:gd name="T11" fmla="*/ 0 h 272"/>
                  <a:gd name="T12" fmla="*/ 0 w 204"/>
                  <a:gd name="T13" fmla="*/ 0 h 272"/>
                  <a:gd name="T14" fmla="*/ 0 w 204"/>
                  <a:gd name="T15" fmla="*/ 0 h 272"/>
                  <a:gd name="T16" fmla="*/ 0 w 204"/>
                  <a:gd name="T17" fmla="*/ 0 h 272"/>
                  <a:gd name="T18" fmla="*/ 0 w 204"/>
                  <a:gd name="T19" fmla="*/ 0 h 272"/>
                  <a:gd name="T20" fmla="*/ 0 w 204"/>
                  <a:gd name="T21" fmla="*/ 0 h 272"/>
                  <a:gd name="T22" fmla="*/ 0 w 204"/>
                  <a:gd name="T23" fmla="*/ 0 h 272"/>
                  <a:gd name="T24" fmla="*/ 0 w 204"/>
                  <a:gd name="T25" fmla="*/ 0 h 272"/>
                  <a:gd name="T26" fmla="*/ 0 w 204"/>
                  <a:gd name="T27" fmla="*/ 0 h 272"/>
                  <a:gd name="T28" fmla="*/ 0 w 204"/>
                  <a:gd name="T29" fmla="*/ 0 h 272"/>
                  <a:gd name="T30" fmla="*/ 0 w 204"/>
                  <a:gd name="T31" fmla="*/ 0 h 272"/>
                  <a:gd name="T32" fmla="*/ 0 w 204"/>
                  <a:gd name="T33" fmla="*/ 0 h 2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4"/>
                  <a:gd name="T52" fmla="*/ 0 h 272"/>
                  <a:gd name="T53" fmla="*/ 204 w 204"/>
                  <a:gd name="T54" fmla="*/ 272 h 27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4" h="272">
                    <a:moveTo>
                      <a:pt x="0" y="73"/>
                    </a:moveTo>
                    <a:lnTo>
                      <a:pt x="82" y="245"/>
                    </a:lnTo>
                    <a:lnTo>
                      <a:pt x="60" y="158"/>
                    </a:lnTo>
                    <a:lnTo>
                      <a:pt x="133" y="272"/>
                    </a:lnTo>
                    <a:lnTo>
                      <a:pt x="96" y="179"/>
                    </a:lnTo>
                    <a:lnTo>
                      <a:pt x="185" y="245"/>
                    </a:lnTo>
                    <a:lnTo>
                      <a:pt x="115" y="154"/>
                    </a:lnTo>
                    <a:lnTo>
                      <a:pt x="185" y="203"/>
                    </a:lnTo>
                    <a:lnTo>
                      <a:pt x="130" y="117"/>
                    </a:lnTo>
                    <a:lnTo>
                      <a:pt x="195" y="147"/>
                    </a:lnTo>
                    <a:lnTo>
                      <a:pt x="130" y="80"/>
                    </a:lnTo>
                    <a:lnTo>
                      <a:pt x="204" y="107"/>
                    </a:lnTo>
                    <a:lnTo>
                      <a:pt x="34" y="0"/>
                    </a:lnTo>
                    <a:lnTo>
                      <a:pt x="4" y="8"/>
                    </a:lnTo>
                    <a:lnTo>
                      <a:pt x="0" y="32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49" name="Freeform 469"/>
              <p:cNvSpPr>
                <a:spLocks/>
              </p:cNvSpPr>
              <p:nvPr/>
            </p:nvSpPr>
            <p:spPr bwMode="auto">
              <a:xfrm>
                <a:off x="3835" y="3144"/>
                <a:ext cx="89" cy="110"/>
              </a:xfrm>
              <a:custGeom>
                <a:avLst/>
                <a:gdLst>
                  <a:gd name="T0" fmla="*/ 0 w 267"/>
                  <a:gd name="T1" fmla="*/ 0 h 330"/>
                  <a:gd name="T2" fmla="*/ 0 w 267"/>
                  <a:gd name="T3" fmla="*/ 0 h 330"/>
                  <a:gd name="T4" fmla="*/ 0 w 267"/>
                  <a:gd name="T5" fmla="*/ 0 h 330"/>
                  <a:gd name="T6" fmla="*/ 0 w 267"/>
                  <a:gd name="T7" fmla="*/ 0 h 330"/>
                  <a:gd name="T8" fmla="*/ 0 w 267"/>
                  <a:gd name="T9" fmla="*/ 0 h 330"/>
                  <a:gd name="T10" fmla="*/ 0 w 267"/>
                  <a:gd name="T11" fmla="*/ 0 h 330"/>
                  <a:gd name="T12" fmla="*/ 0 w 267"/>
                  <a:gd name="T13" fmla="*/ 0 h 330"/>
                  <a:gd name="T14" fmla="*/ 0 w 267"/>
                  <a:gd name="T15" fmla="*/ 0 h 330"/>
                  <a:gd name="T16" fmla="*/ 0 w 267"/>
                  <a:gd name="T17" fmla="*/ 0 h 330"/>
                  <a:gd name="T18" fmla="*/ 0 w 267"/>
                  <a:gd name="T19" fmla="*/ 0 h 330"/>
                  <a:gd name="T20" fmla="*/ 0 w 267"/>
                  <a:gd name="T21" fmla="*/ 0 h 330"/>
                  <a:gd name="T22" fmla="*/ 0 w 267"/>
                  <a:gd name="T23" fmla="*/ 0 h 330"/>
                  <a:gd name="T24" fmla="*/ 0 w 267"/>
                  <a:gd name="T25" fmla="*/ 0 h 330"/>
                  <a:gd name="T26" fmla="*/ 0 w 267"/>
                  <a:gd name="T27" fmla="*/ 0 h 330"/>
                  <a:gd name="T28" fmla="*/ 0 w 267"/>
                  <a:gd name="T29" fmla="*/ 0 h 330"/>
                  <a:gd name="T30" fmla="*/ 0 w 267"/>
                  <a:gd name="T31" fmla="*/ 0 h 330"/>
                  <a:gd name="T32" fmla="*/ 0 w 267"/>
                  <a:gd name="T33" fmla="*/ 0 h 330"/>
                  <a:gd name="T34" fmla="*/ 0 w 267"/>
                  <a:gd name="T35" fmla="*/ 0 h 33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67"/>
                  <a:gd name="T55" fmla="*/ 0 h 330"/>
                  <a:gd name="T56" fmla="*/ 267 w 267"/>
                  <a:gd name="T57" fmla="*/ 330 h 33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67" h="330">
                    <a:moveTo>
                      <a:pt x="0" y="80"/>
                    </a:moveTo>
                    <a:lnTo>
                      <a:pt x="194" y="330"/>
                    </a:lnTo>
                    <a:lnTo>
                      <a:pt x="164" y="263"/>
                    </a:lnTo>
                    <a:lnTo>
                      <a:pt x="229" y="300"/>
                    </a:lnTo>
                    <a:lnTo>
                      <a:pt x="155" y="189"/>
                    </a:lnTo>
                    <a:lnTo>
                      <a:pt x="248" y="234"/>
                    </a:lnTo>
                    <a:lnTo>
                      <a:pt x="170" y="146"/>
                    </a:lnTo>
                    <a:lnTo>
                      <a:pt x="267" y="161"/>
                    </a:lnTo>
                    <a:lnTo>
                      <a:pt x="178" y="106"/>
                    </a:lnTo>
                    <a:lnTo>
                      <a:pt x="267" y="94"/>
                    </a:lnTo>
                    <a:lnTo>
                      <a:pt x="203" y="64"/>
                    </a:lnTo>
                    <a:lnTo>
                      <a:pt x="256" y="47"/>
                    </a:lnTo>
                    <a:lnTo>
                      <a:pt x="194" y="44"/>
                    </a:lnTo>
                    <a:lnTo>
                      <a:pt x="244" y="0"/>
                    </a:lnTo>
                    <a:lnTo>
                      <a:pt x="42" y="35"/>
                    </a:lnTo>
                    <a:lnTo>
                      <a:pt x="13" y="53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0" name="Freeform 470"/>
              <p:cNvSpPr>
                <a:spLocks/>
              </p:cNvSpPr>
              <p:nvPr/>
            </p:nvSpPr>
            <p:spPr bwMode="auto">
              <a:xfrm>
                <a:off x="3831" y="3006"/>
                <a:ext cx="93" cy="139"/>
              </a:xfrm>
              <a:custGeom>
                <a:avLst/>
                <a:gdLst>
                  <a:gd name="T0" fmla="*/ 0 w 279"/>
                  <a:gd name="T1" fmla="*/ 0 h 418"/>
                  <a:gd name="T2" fmla="*/ 0 w 279"/>
                  <a:gd name="T3" fmla="*/ 0 h 418"/>
                  <a:gd name="T4" fmla="*/ 0 w 279"/>
                  <a:gd name="T5" fmla="*/ 0 h 418"/>
                  <a:gd name="T6" fmla="*/ 0 w 279"/>
                  <a:gd name="T7" fmla="*/ 0 h 418"/>
                  <a:gd name="T8" fmla="*/ 0 w 279"/>
                  <a:gd name="T9" fmla="*/ 0 h 418"/>
                  <a:gd name="T10" fmla="*/ 0 w 279"/>
                  <a:gd name="T11" fmla="*/ 0 h 418"/>
                  <a:gd name="T12" fmla="*/ 0 w 279"/>
                  <a:gd name="T13" fmla="*/ 0 h 418"/>
                  <a:gd name="T14" fmla="*/ 0 w 279"/>
                  <a:gd name="T15" fmla="*/ 0 h 418"/>
                  <a:gd name="T16" fmla="*/ 0 w 279"/>
                  <a:gd name="T17" fmla="*/ 0 h 418"/>
                  <a:gd name="T18" fmla="*/ 0 w 279"/>
                  <a:gd name="T19" fmla="*/ 0 h 418"/>
                  <a:gd name="T20" fmla="*/ 0 w 279"/>
                  <a:gd name="T21" fmla="*/ 0 h 418"/>
                  <a:gd name="T22" fmla="*/ 0 w 279"/>
                  <a:gd name="T23" fmla="*/ 0 h 418"/>
                  <a:gd name="T24" fmla="*/ 0 w 279"/>
                  <a:gd name="T25" fmla="*/ 0 h 418"/>
                  <a:gd name="T26" fmla="*/ 0 w 279"/>
                  <a:gd name="T27" fmla="*/ 0 h 418"/>
                  <a:gd name="T28" fmla="*/ 0 w 279"/>
                  <a:gd name="T29" fmla="*/ 0 h 418"/>
                  <a:gd name="T30" fmla="*/ 0 w 279"/>
                  <a:gd name="T31" fmla="*/ 0 h 418"/>
                  <a:gd name="T32" fmla="*/ 0 w 279"/>
                  <a:gd name="T33" fmla="*/ 0 h 418"/>
                  <a:gd name="T34" fmla="*/ 0 w 279"/>
                  <a:gd name="T35" fmla="*/ 0 h 418"/>
                  <a:gd name="T36" fmla="*/ 0 w 279"/>
                  <a:gd name="T37" fmla="*/ 0 h 418"/>
                  <a:gd name="T38" fmla="*/ 0 w 279"/>
                  <a:gd name="T39" fmla="*/ 0 h 418"/>
                  <a:gd name="T40" fmla="*/ 0 w 279"/>
                  <a:gd name="T41" fmla="*/ 0 h 418"/>
                  <a:gd name="T42" fmla="*/ 0 w 279"/>
                  <a:gd name="T43" fmla="*/ 0 h 418"/>
                  <a:gd name="T44" fmla="*/ 0 w 279"/>
                  <a:gd name="T45" fmla="*/ 0 h 41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79"/>
                  <a:gd name="T70" fmla="*/ 0 h 418"/>
                  <a:gd name="T71" fmla="*/ 279 w 279"/>
                  <a:gd name="T72" fmla="*/ 418 h 41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79" h="418">
                    <a:moveTo>
                      <a:pt x="0" y="282"/>
                    </a:moveTo>
                    <a:lnTo>
                      <a:pt x="200" y="418"/>
                    </a:lnTo>
                    <a:lnTo>
                      <a:pt x="152" y="360"/>
                    </a:lnTo>
                    <a:lnTo>
                      <a:pt x="252" y="388"/>
                    </a:lnTo>
                    <a:lnTo>
                      <a:pt x="157" y="311"/>
                    </a:lnTo>
                    <a:lnTo>
                      <a:pt x="279" y="322"/>
                    </a:lnTo>
                    <a:lnTo>
                      <a:pt x="171" y="275"/>
                    </a:lnTo>
                    <a:lnTo>
                      <a:pt x="279" y="268"/>
                    </a:lnTo>
                    <a:lnTo>
                      <a:pt x="190" y="238"/>
                    </a:lnTo>
                    <a:lnTo>
                      <a:pt x="279" y="216"/>
                    </a:lnTo>
                    <a:lnTo>
                      <a:pt x="186" y="202"/>
                    </a:lnTo>
                    <a:lnTo>
                      <a:pt x="265" y="158"/>
                    </a:lnTo>
                    <a:lnTo>
                      <a:pt x="165" y="169"/>
                    </a:lnTo>
                    <a:lnTo>
                      <a:pt x="250" y="106"/>
                    </a:lnTo>
                    <a:lnTo>
                      <a:pt x="152" y="132"/>
                    </a:lnTo>
                    <a:lnTo>
                      <a:pt x="224" y="34"/>
                    </a:lnTo>
                    <a:lnTo>
                      <a:pt x="135" y="77"/>
                    </a:lnTo>
                    <a:lnTo>
                      <a:pt x="186" y="0"/>
                    </a:lnTo>
                    <a:lnTo>
                      <a:pt x="94" y="77"/>
                    </a:lnTo>
                    <a:lnTo>
                      <a:pt x="116" y="0"/>
                    </a:lnTo>
                    <a:lnTo>
                      <a:pt x="0" y="194"/>
                    </a:lnTo>
                    <a:lnTo>
                      <a:pt x="0" y="282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1" name="Freeform 471"/>
              <p:cNvSpPr>
                <a:spLocks/>
              </p:cNvSpPr>
              <p:nvPr/>
            </p:nvSpPr>
            <p:spPr bwMode="auto">
              <a:xfrm>
                <a:off x="3833" y="2894"/>
                <a:ext cx="79" cy="102"/>
              </a:xfrm>
              <a:custGeom>
                <a:avLst/>
                <a:gdLst>
                  <a:gd name="T0" fmla="*/ 0 w 239"/>
                  <a:gd name="T1" fmla="*/ 0 h 307"/>
                  <a:gd name="T2" fmla="*/ 0 w 239"/>
                  <a:gd name="T3" fmla="*/ 0 h 307"/>
                  <a:gd name="T4" fmla="*/ 0 w 239"/>
                  <a:gd name="T5" fmla="*/ 0 h 307"/>
                  <a:gd name="T6" fmla="*/ 0 w 239"/>
                  <a:gd name="T7" fmla="*/ 0 h 307"/>
                  <a:gd name="T8" fmla="*/ 0 w 239"/>
                  <a:gd name="T9" fmla="*/ 0 h 307"/>
                  <a:gd name="T10" fmla="*/ 0 w 239"/>
                  <a:gd name="T11" fmla="*/ 0 h 307"/>
                  <a:gd name="T12" fmla="*/ 0 w 239"/>
                  <a:gd name="T13" fmla="*/ 0 h 307"/>
                  <a:gd name="T14" fmla="*/ 0 w 239"/>
                  <a:gd name="T15" fmla="*/ 0 h 307"/>
                  <a:gd name="T16" fmla="*/ 0 w 239"/>
                  <a:gd name="T17" fmla="*/ 0 h 307"/>
                  <a:gd name="T18" fmla="*/ 0 w 239"/>
                  <a:gd name="T19" fmla="*/ 0 h 307"/>
                  <a:gd name="T20" fmla="*/ 0 w 239"/>
                  <a:gd name="T21" fmla="*/ 0 h 307"/>
                  <a:gd name="T22" fmla="*/ 0 w 239"/>
                  <a:gd name="T23" fmla="*/ 0 h 307"/>
                  <a:gd name="T24" fmla="*/ 0 w 239"/>
                  <a:gd name="T25" fmla="*/ 0 h 307"/>
                  <a:gd name="T26" fmla="*/ 0 w 239"/>
                  <a:gd name="T27" fmla="*/ 0 h 307"/>
                  <a:gd name="T28" fmla="*/ 0 w 239"/>
                  <a:gd name="T29" fmla="*/ 0 h 307"/>
                  <a:gd name="T30" fmla="*/ 0 w 239"/>
                  <a:gd name="T31" fmla="*/ 0 h 30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39"/>
                  <a:gd name="T49" fmla="*/ 0 h 307"/>
                  <a:gd name="T50" fmla="*/ 239 w 239"/>
                  <a:gd name="T51" fmla="*/ 307 h 30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39" h="307">
                    <a:moveTo>
                      <a:pt x="132" y="0"/>
                    </a:moveTo>
                    <a:lnTo>
                      <a:pt x="0" y="233"/>
                    </a:lnTo>
                    <a:lnTo>
                      <a:pt x="0" y="277"/>
                    </a:lnTo>
                    <a:lnTo>
                      <a:pt x="36" y="307"/>
                    </a:lnTo>
                    <a:lnTo>
                      <a:pt x="239" y="272"/>
                    </a:lnTo>
                    <a:lnTo>
                      <a:pt x="157" y="267"/>
                    </a:lnTo>
                    <a:lnTo>
                      <a:pt x="234" y="228"/>
                    </a:lnTo>
                    <a:lnTo>
                      <a:pt x="145" y="219"/>
                    </a:lnTo>
                    <a:lnTo>
                      <a:pt x="230" y="156"/>
                    </a:lnTo>
                    <a:lnTo>
                      <a:pt x="135" y="184"/>
                    </a:lnTo>
                    <a:lnTo>
                      <a:pt x="204" y="107"/>
                    </a:lnTo>
                    <a:lnTo>
                      <a:pt x="122" y="151"/>
                    </a:lnTo>
                    <a:lnTo>
                      <a:pt x="181" y="63"/>
                    </a:lnTo>
                    <a:lnTo>
                      <a:pt x="86" y="138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2" name="Freeform 472"/>
              <p:cNvSpPr>
                <a:spLocks/>
              </p:cNvSpPr>
              <p:nvPr/>
            </p:nvSpPr>
            <p:spPr bwMode="auto">
              <a:xfrm>
                <a:off x="3754" y="2779"/>
                <a:ext cx="112" cy="167"/>
              </a:xfrm>
              <a:custGeom>
                <a:avLst/>
                <a:gdLst>
                  <a:gd name="T0" fmla="*/ 0 w 336"/>
                  <a:gd name="T1" fmla="*/ 0 h 500"/>
                  <a:gd name="T2" fmla="*/ 0 w 336"/>
                  <a:gd name="T3" fmla="*/ 0 h 500"/>
                  <a:gd name="T4" fmla="*/ 0 w 336"/>
                  <a:gd name="T5" fmla="*/ 0 h 500"/>
                  <a:gd name="T6" fmla="*/ 0 w 336"/>
                  <a:gd name="T7" fmla="*/ 0 h 500"/>
                  <a:gd name="T8" fmla="*/ 0 w 336"/>
                  <a:gd name="T9" fmla="*/ 0 h 500"/>
                  <a:gd name="T10" fmla="*/ 0 w 336"/>
                  <a:gd name="T11" fmla="*/ 0 h 500"/>
                  <a:gd name="T12" fmla="*/ 0 w 336"/>
                  <a:gd name="T13" fmla="*/ 0 h 500"/>
                  <a:gd name="T14" fmla="*/ 0 w 336"/>
                  <a:gd name="T15" fmla="*/ 0 h 500"/>
                  <a:gd name="T16" fmla="*/ 0 w 336"/>
                  <a:gd name="T17" fmla="*/ 0 h 500"/>
                  <a:gd name="T18" fmla="*/ 0 w 336"/>
                  <a:gd name="T19" fmla="*/ 0 h 500"/>
                  <a:gd name="T20" fmla="*/ 0 w 336"/>
                  <a:gd name="T21" fmla="*/ 0 h 500"/>
                  <a:gd name="T22" fmla="*/ 0 w 336"/>
                  <a:gd name="T23" fmla="*/ 0 h 500"/>
                  <a:gd name="T24" fmla="*/ 0 w 336"/>
                  <a:gd name="T25" fmla="*/ 0 h 500"/>
                  <a:gd name="T26" fmla="*/ 0 w 336"/>
                  <a:gd name="T27" fmla="*/ 0 h 500"/>
                  <a:gd name="T28" fmla="*/ 0 w 336"/>
                  <a:gd name="T29" fmla="*/ 0 h 500"/>
                  <a:gd name="T30" fmla="*/ 0 w 336"/>
                  <a:gd name="T31" fmla="*/ 0 h 500"/>
                  <a:gd name="T32" fmla="*/ 0 w 336"/>
                  <a:gd name="T33" fmla="*/ 0 h 500"/>
                  <a:gd name="T34" fmla="*/ 0 w 336"/>
                  <a:gd name="T35" fmla="*/ 0 h 500"/>
                  <a:gd name="T36" fmla="*/ 0 w 336"/>
                  <a:gd name="T37" fmla="*/ 0 h 5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36"/>
                  <a:gd name="T58" fmla="*/ 0 h 500"/>
                  <a:gd name="T59" fmla="*/ 336 w 336"/>
                  <a:gd name="T60" fmla="*/ 500 h 50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36" h="500">
                    <a:moveTo>
                      <a:pt x="136" y="464"/>
                    </a:moveTo>
                    <a:lnTo>
                      <a:pt x="0" y="161"/>
                    </a:lnTo>
                    <a:lnTo>
                      <a:pt x="89" y="295"/>
                    </a:lnTo>
                    <a:lnTo>
                      <a:pt x="55" y="102"/>
                    </a:lnTo>
                    <a:lnTo>
                      <a:pt x="121" y="259"/>
                    </a:lnTo>
                    <a:lnTo>
                      <a:pt x="108" y="31"/>
                    </a:lnTo>
                    <a:lnTo>
                      <a:pt x="158" y="206"/>
                    </a:lnTo>
                    <a:lnTo>
                      <a:pt x="186" y="0"/>
                    </a:lnTo>
                    <a:lnTo>
                      <a:pt x="186" y="313"/>
                    </a:lnTo>
                    <a:lnTo>
                      <a:pt x="235" y="94"/>
                    </a:lnTo>
                    <a:lnTo>
                      <a:pt x="230" y="313"/>
                    </a:lnTo>
                    <a:lnTo>
                      <a:pt x="285" y="169"/>
                    </a:lnTo>
                    <a:lnTo>
                      <a:pt x="254" y="338"/>
                    </a:lnTo>
                    <a:lnTo>
                      <a:pt x="317" y="238"/>
                    </a:lnTo>
                    <a:lnTo>
                      <a:pt x="267" y="393"/>
                    </a:lnTo>
                    <a:lnTo>
                      <a:pt x="336" y="331"/>
                    </a:lnTo>
                    <a:lnTo>
                      <a:pt x="204" y="500"/>
                    </a:lnTo>
                    <a:lnTo>
                      <a:pt x="136" y="464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3" name="Freeform 473"/>
              <p:cNvSpPr>
                <a:spLocks/>
              </p:cNvSpPr>
              <p:nvPr/>
            </p:nvSpPr>
            <p:spPr bwMode="auto">
              <a:xfrm>
                <a:off x="3663" y="2838"/>
                <a:ext cx="105" cy="135"/>
              </a:xfrm>
              <a:custGeom>
                <a:avLst/>
                <a:gdLst>
                  <a:gd name="T0" fmla="*/ 0 w 316"/>
                  <a:gd name="T1" fmla="*/ 0 h 405"/>
                  <a:gd name="T2" fmla="*/ 0 w 316"/>
                  <a:gd name="T3" fmla="*/ 0 h 405"/>
                  <a:gd name="T4" fmla="*/ 0 w 316"/>
                  <a:gd name="T5" fmla="*/ 0 h 405"/>
                  <a:gd name="T6" fmla="*/ 0 w 316"/>
                  <a:gd name="T7" fmla="*/ 0 h 405"/>
                  <a:gd name="T8" fmla="*/ 0 w 316"/>
                  <a:gd name="T9" fmla="*/ 0 h 405"/>
                  <a:gd name="T10" fmla="*/ 0 w 316"/>
                  <a:gd name="T11" fmla="*/ 0 h 405"/>
                  <a:gd name="T12" fmla="*/ 0 w 316"/>
                  <a:gd name="T13" fmla="*/ 0 h 405"/>
                  <a:gd name="T14" fmla="*/ 0 w 316"/>
                  <a:gd name="T15" fmla="*/ 0 h 405"/>
                  <a:gd name="T16" fmla="*/ 0 w 316"/>
                  <a:gd name="T17" fmla="*/ 0 h 405"/>
                  <a:gd name="T18" fmla="*/ 0 w 316"/>
                  <a:gd name="T19" fmla="*/ 0 h 405"/>
                  <a:gd name="T20" fmla="*/ 0 w 316"/>
                  <a:gd name="T21" fmla="*/ 0 h 405"/>
                  <a:gd name="T22" fmla="*/ 0 w 316"/>
                  <a:gd name="T23" fmla="*/ 0 h 405"/>
                  <a:gd name="T24" fmla="*/ 0 w 316"/>
                  <a:gd name="T25" fmla="*/ 0 h 405"/>
                  <a:gd name="T26" fmla="*/ 0 w 316"/>
                  <a:gd name="T27" fmla="*/ 0 h 405"/>
                  <a:gd name="T28" fmla="*/ 0 w 316"/>
                  <a:gd name="T29" fmla="*/ 0 h 405"/>
                  <a:gd name="T30" fmla="*/ 0 w 316"/>
                  <a:gd name="T31" fmla="*/ 0 h 405"/>
                  <a:gd name="T32" fmla="*/ 0 w 316"/>
                  <a:gd name="T33" fmla="*/ 0 h 40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16"/>
                  <a:gd name="T52" fmla="*/ 0 h 405"/>
                  <a:gd name="T53" fmla="*/ 316 w 316"/>
                  <a:gd name="T54" fmla="*/ 405 h 40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16" h="405">
                    <a:moveTo>
                      <a:pt x="316" y="316"/>
                    </a:moveTo>
                    <a:lnTo>
                      <a:pt x="262" y="0"/>
                    </a:lnTo>
                    <a:lnTo>
                      <a:pt x="270" y="209"/>
                    </a:lnTo>
                    <a:lnTo>
                      <a:pt x="130" y="4"/>
                    </a:lnTo>
                    <a:lnTo>
                      <a:pt x="231" y="232"/>
                    </a:lnTo>
                    <a:lnTo>
                      <a:pt x="36" y="93"/>
                    </a:lnTo>
                    <a:lnTo>
                      <a:pt x="171" y="249"/>
                    </a:lnTo>
                    <a:lnTo>
                      <a:pt x="0" y="187"/>
                    </a:lnTo>
                    <a:lnTo>
                      <a:pt x="167" y="299"/>
                    </a:lnTo>
                    <a:lnTo>
                      <a:pt x="8" y="280"/>
                    </a:lnTo>
                    <a:lnTo>
                      <a:pt x="135" y="338"/>
                    </a:lnTo>
                    <a:lnTo>
                      <a:pt x="44" y="353"/>
                    </a:lnTo>
                    <a:lnTo>
                      <a:pt x="143" y="366"/>
                    </a:lnTo>
                    <a:lnTo>
                      <a:pt x="94" y="405"/>
                    </a:lnTo>
                    <a:lnTo>
                      <a:pt x="280" y="366"/>
                    </a:lnTo>
                    <a:lnTo>
                      <a:pt x="316" y="316"/>
                    </a:lnTo>
                    <a:close/>
                  </a:path>
                </a:pathLst>
              </a:custGeom>
              <a:solidFill>
                <a:srgbClr val="D2696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4" name="Freeform 474"/>
              <p:cNvSpPr>
                <a:spLocks/>
              </p:cNvSpPr>
              <p:nvPr/>
            </p:nvSpPr>
            <p:spPr bwMode="auto">
              <a:xfrm>
                <a:off x="3483" y="2952"/>
                <a:ext cx="378" cy="345"/>
              </a:xfrm>
              <a:custGeom>
                <a:avLst/>
                <a:gdLst>
                  <a:gd name="T0" fmla="*/ 0 w 1134"/>
                  <a:gd name="T1" fmla="*/ 0 h 1033"/>
                  <a:gd name="T2" fmla="*/ 0 w 1134"/>
                  <a:gd name="T3" fmla="*/ 0 h 1033"/>
                  <a:gd name="T4" fmla="*/ 0 w 1134"/>
                  <a:gd name="T5" fmla="*/ 0 h 1033"/>
                  <a:gd name="T6" fmla="*/ 0 w 1134"/>
                  <a:gd name="T7" fmla="*/ 0 h 1033"/>
                  <a:gd name="T8" fmla="*/ 0 w 1134"/>
                  <a:gd name="T9" fmla="*/ 0 h 1033"/>
                  <a:gd name="T10" fmla="*/ 0 w 1134"/>
                  <a:gd name="T11" fmla="*/ 0 h 1033"/>
                  <a:gd name="T12" fmla="*/ 0 w 1134"/>
                  <a:gd name="T13" fmla="*/ 0 h 1033"/>
                  <a:gd name="T14" fmla="*/ 0 w 1134"/>
                  <a:gd name="T15" fmla="*/ 0 h 1033"/>
                  <a:gd name="T16" fmla="*/ 0 w 1134"/>
                  <a:gd name="T17" fmla="*/ 0 h 1033"/>
                  <a:gd name="T18" fmla="*/ 0 w 1134"/>
                  <a:gd name="T19" fmla="*/ 0 h 1033"/>
                  <a:gd name="T20" fmla="*/ 0 w 1134"/>
                  <a:gd name="T21" fmla="*/ 0 h 1033"/>
                  <a:gd name="T22" fmla="*/ 0 w 1134"/>
                  <a:gd name="T23" fmla="*/ 0 h 1033"/>
                  <a:gd name="T24" fmla="*/ 0 w 1134"/>
                  <a:gd name="T25" fmla="*/ 0 h 1033"/>
                  <a:gd name="T26" fmla="*/ 0 w 1134"/>
                  <a:gd name="T27" fmla="*/ 0 h 1033"/>
                  <a:gd name="T28" fmla="*/ 0 w 1134"/>
                  <a:gd name="T29" fmla="*/ 0 h 1033"/>
                  <a:gd name="T30" fmla="*/ 0 w 1134"/>
                  <a:gd name="T31" fmla="*/ 0 h 1033"/>
                  <a:gd name="T32" fmla="*/ 0 w 1134"/>
                  <a:gd name="T33" fmla="*/ 0 h 1033"/>
                  <a:gd name="T34" fmla="*/ 0 w 1134"/>
                  <a:gd name="T35" fmla="*/ 0 h 1033"/>
                  <a:gd name="T36" fmla="*/ 0 w 1134"/>
                  <a:gd name="T37" fmla="*/ 0 h 1033"/>
                  <a:gd name="T38" fmla="*/ 0 w 1134"/>
                  <a:gd name="T39" fmla="*/ 0 h 1033"/>
                  <a:gd name="T40" fmla="*/ 0 w 1134"/>
                  <a:gd name="T41" fmla="*/ 0 h 1033"/>
                  <a:gd name="T42" fmla="*/ 0 w 1134"/>
                  <a:gd name="T43" fmla="*/ 0 h 1033"/>
                  <a:gd name="T44" fmla="*/ 0 w 1134"/>
                  <a:gd name="T45" fmla="*/ 0 h 1033"/>
                  <a:gd name="T46" fmla="*/ 0 w 1134"/>
                  <a:gd name="T47" fmla="*/ 0 h 1033"/>
                  <a:gd name="T48" fmla="*/ 0 w 1134"/>
                  <a:gd name="T49" fmla="*/ 0 h 1033"/>
                  <a:gd name="T50" fmla="*/ 0 w 1134"/>
                  <a:gd name="T51" fmla="*/ 0 h 1033"/>
                  <a:gd name="T52" fmla="*/ 0 w 1134"/>
                  <a:gd name="T53" fmla="*/ 0 h 1033"/>
                  <a:gd name="T54" fmla="*/ 0 w 1134"/>
                  <a:gd name="T55" fmla="*/ 0 h 1033"/>
                  <a:gd name="T56" fmla="*/ 0 w 1134"/>
                  <a:gd name="T57" fmla="*/ 0 h 1033"/>
                  <a:gd name="T58" fmla="*/ 0 w 1134"/>
                  <a:gd name="T59" fmla="*/ 0 h 1033"/>
                  <a:gd name="T60" fmla="*/ 0 w 1134"/>
                  <a:gd name="T61" fmla="*/ 0 h 1033"/>
                  <a:gd name="T62" fmla="*/ 0 w 1134"/>
                  <a:gd name="T63" fmla="*/ 0 h 1033"/>
                  <a:gd name="T64" fmla="*/ 0 w 1134"/>
                  <a:gd name="T65" fmla="*/ 0 h 1033"/>
                  <a:gd name="T66" fmla="*/ 0 w 1134"/>
                  <a:gd name="T67" fmla="*/ 0 h 1033"/>
                  <a:gd name="T68" fmla="*/ 0 w 1134"/>
                  <a:gd name="T69" fmla="*/ 0 h 1033"/>
                  <a:gd name="T70" fmla="*/ 0 w 1134"/>
                  <a:gd name="T71" fmla="*/ 0 h 1033"/>
                  <a:gd name="T72" fmla="*/ 0 w 1134"/>
                  <a:gd name="T73" fmla="*/ 0 h 1033"/>
                  <a:gd name="T74" fmla="*/ 0 w 1134"/>
                  <a:gd name="T75" fmla="*/ 0 h 1033"/>
                  <a:gd name="T76" fmla="*/ 0 w 1134"/>
                  <a:gd name="T77" fmla="*/ 0 h 1033"/>
                  <a:gd name="T78" fmla="*/ 0 w 1134"/>
                  <a:gd name="T79" fmla="*/ 0 h 1033"/>
                  <a:gd name="T80" fmla="*/ 0 w 1134"/>
                  <a:gd name="T81" fmla="*/ 0 h 1033"/>
                  <a:gd name="T82" fmla="*/ 0 w 1134"/>
                  <a:gd name="T83" fmla="*/ 0 h 1033"/>
                  <a:gd name="T84" fmla="*/ 0 w 1134"/>
                  <a:gd name="T85" fmla="*/ 0 h 1033"/>
                  <a:gd name="T86" fmla="*/ 0 w 1134"/>
                  <a:gd name="T87" fmla="*/ 0 h 1033"/>
                  <a:gd name="T88" fmla="*/ 0 w 1134"/>
                  <a:gd name="T89" fmla="*/ 0 h 1033"/>
                  <a:gd name="T90" fmla="*/ 0 w 1134"/>
                  <a:gd name="T91" fmla="*/ 0 h 1033"/>
                  <a:gd name="T92" fmla="*/ 0 w 1134"/>
                  <a:gd name="T93" fmla="*/ 0 h 1033"/>
                  <a:gd name="T94" fmla="*/ 0 w 1134"/>
                  <a:gd name="T95" fmla="*/ 0 h 103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34"/>
                  <a:gd name="T145" fmla="*/ 0 h 1033"/>
                  <a:gd name="T146" fmla="*/ 1134 w 1134"/>
                  <a:gd name="T147" fmla="*/ 1033 h 103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34" h="1033">
                    <a:moveTo>
                      <a:pt x="3" y="408"/>
                    </a:moveTo>
                    <a:lnTo>
                      <a:pt x="111" y="381"/>
                    </a:lnTo>
                    <a:lnTo>
                      <a:pt x="229" y="399"/>
                    </a:lnTo>
                    <a:lnTo>
                      <a:pt x="319" y="470"/>
                    </a:lnTo>
                    <a:lnTo>
                      <a:pt x="355" y="531"/>
                    </a:lnTo>
                    <a:lnTo>
                      <a:pt x="381" y="494"/>
                    </a:lnTo>
                    <a:lnTo>
                      <a:pt x="360" y="472"/>
                    </a:lnTo>
                    <a:lnTo>
                      <a:pt x="352" y="443"/>
                    </a:lnTo>
                    <a:lnTo>
                      <a:pt x="370" y="425"/>
                    </a:lnTo>
                    <a:lnTo>
                      <a:pt x="411" y="429"/>
                    </a:lnTo>
                    <a:lnTo>
                      <a:pt x="481" y="450"/>
                    </a:lnTo>
                    <a:lnTo>
                      <a:pt x="606" y="506"/>
                    </a:lnTo>
                    <a:lnTo>
                      <a:pt x="695" y="564"/>
                    </a:lnTo>
                    <a:lnTo>
                      <a:pt x="778" y="646"/>
                    </a:lnTo>
                    <a:lnTo>
                      <a:pt x="827" y="722"/>
                    </a:lnTo>
                    <a:lnTo>
                      <a:pt x="844" y="792"/>
                    </a:lnTo>
                    <a:lnTo>
                      <a:pt x="855" y="854"/>
                    </a:lnTo>
                    <a:lnTo>
                      <a:pt x="851" y="894"/>
                    </a:lnTo>
                    <a:lnTo>
                      <a:pt x="841" y="941"/>
                    </a:lnTo>
                    <a:lnTo>
                      <a:pt x="818" y="975"/>
                    </a:lnTo>
                    <a:lnTo>
                      <a:pt x="778" y="1029"/>
                    </a:lnTo>
                    <a:lnTo>
                      <a:pt x="782" y="1033"/>
                    </a:lnTo>
                    <a:lnTo>
                      <a:pt x="818" y="1008"/>
                    </a:lnTo>
                    <a:lnTo>
                      <a:pt x="841" y="981"/>
                    </a:lnTo>
                    <a:lnTo>
                      <a:pt x="885" y="916"/>
                    </a:lnTo>
                    <a:lnTo>
                      <a:pt x="900" y="839"/>
                    </a:lnTo>
                    <a:lnTo>
                      <a:pt x="941" y="861"/>
                    </a:lnTo>
                    <a:lnTo>
                      <a:pt x="971" y="920"/>
                    </a:lnTo>
                    <a:lnTo>
                      <a:pt x="973" y="967"/>
                    </a:lnTo>
                    <a:lnTo>
                      <a:pt x="962" y="1000"/>
                    </a:lnTo>
                    <a:lnTo>
                      <a:pt x="981" y="1008"/>
                    </a:lnTo>
                    <a:lnTo>
                      <a:pt x="993" y="981"/>
                    </a:lnTo>
                    <a:lnTo>
                      <a:pt x="993" y="938"/>
                    </a:lnTo>
                    <a:lnTo>
                      <a:pt x="981" y="882"/>
                    </a:lnTo>
                    <a:lnTo>
                      <a:pt x="966" y="843"/>
                    </a:lnTo>
                    <a:lnTo>
                      <a:pt x="944" y="817"/>
                    </a:lnTo>
                    <a:lnTo>
                      <a:pt x="897" y="781"/>
                    </a:lnTo>
                    <a:lnTo>
                      <a:pt x="882" y="719"/>
                    </a:lnTo>
                    <a:lnTo>
                      <a:pt x="848" y="638"/>
                    </a:lnTo>
                    <a:lnTo>
                      <a:pt x="897" y="654"/>
                    </a:lnTo>
                    <a:lnTo>
                      <a:pt x="944" y="682"/>
                    </a:lnTo>
                    <a:lnTo>
                      <a:pt x="981" y="719"/>
                    </a:lnTo>
                    <a:lnTo>
                      <a:pt x="1003" y="741"/>
                    </a:lnTo>
                    <a:lnTo>
                      <a:pt x="1043" y="765"/>
                    </a:lnTo>
                    <a:lnTo>
                      <a:pt x="1070" y="781"/>
                    </a:lnTo>
                    <a:lnTo>
                      <a:pt x="1019" y="733"/>
                    </a:lnTo>
                    <a:lnTo>
                      <a:pt x="971" y="670"/>
                    </a:lnTo>
                    <a:lnTo>
                      <a:pt x="914" y="629"/>
                    </a:lnTo>
                    <a:lnTo>
                      <a:pt x="870" y="616"/>
                    </a:lnTo>
                    <a:lnTo>
                      <a:pt x="814" y="600"/>
                    </a:lnTo>
                    <a:lnTo>
                      <a:pt x="778" y="557"/>
                    </a:lnTo>
                    <a:lnTo>
                      <a:pt x="785" y="546"/>
                    </a:lnTo>
                    <a:lnTo>
                      <a:pt x="848" y="542"/>
                    </a:lnTo>
                    <a:lnTo>
                      <a:pt x="891" y="539"/>
                    </a:lnTo>
                    <a:lnTo>
                      <a:pt x="959" y="528"/>
                    </a:lnTo>
                    <a:lnTo>
                      <a:pt x="1011" y="536"/>
                    </a:lnTo>
                    <a:lnTo>
                      <a:pt x="1130" y="567"/>
                    </a:lnTo>
                    <a:lnTo>
                      <a:pt x="1134" y="557"/>
                    </a:lnTo>
                    <a:lnTo>
                      <a:pt x="1059" y="521"/>
                    </a:lnTo>
                    <a:lnTo>
                      <a:pt x="1000" y="498"/>
                    </a:lnTo>
                    <a:lnTo>
                      <a:pt x="907" y="494"/>
                    </a:lnTo>
                    <a:lnTo>
                      <a:pt x="830" y="510"/>
                    </a:lnTo>
                    <a:lnTo>
                      <a:pt x="773" y="506"/>
                    </a:lnTo>
                    <a:lnTo>
                      <a:pt x="703" y="498"/>
                    </a:lnTo>
                    <a:lnTo>
                      <a:pt x="637" y="466"/>
                    </a:lnTo>
                    <a:lnTo>
                      <a:pt x="560" y="429"/>
                    </a:lnTo>
                    <a:lnTo>
                      <a:pt x="495" y="411"/>
                    </a:lnTo>
                    <a:lnTo>
                      <a:pt x="478" y="392"/>
                    </a:lnTo>
                    <a:lnTo>
                      <a:pt x="484" y="381"/>
                    </a:lnTo>
                    <a:lnTo>
                      <a:pt x="592" y="377"/>
                    </a:lnTo>
                    <a:lnTo>
                      <a:pt x="707" y="341"/>
                    </a:lnTo>
                    <a:lnTo>
                      <a:pt x="773" y="296"/>
                    </a:lnTo>
                    <a:lnTo>
                      <a:pt x="838" y="246"/>
                    </a:lnTo>
                    <a:lnTo>
                      <a:pt x="897" y="177"/>
                    </a:lnTo>
                    <a:lnTo>
                      <a:pt x="944" y="114"/>
                    </a:lnTo>
                    <a:lnTo>
                      <a:pt x="1003" y="0"/>
                    </a:lnTo>
                    <a:lnTo>
                      <a:pt x="933" y="107"/>
                    </a:lnTo>
                    <a:lnTo>
                      <a:pt x="814" y="224"/>
                    </a:lnTo>
                    <a:lnTo>
                      <a:pt x="755" y="287"/>
                    </a:lnTo>
                    <a:lnTo>
                      <a:pt x="673" y="319"/>
                    </a:lnTo>
                    <a:lnTo>
                      <a:pt x="589" y="330"/>
                    </a:lnTo>
                    <a:lnTo>
                      <a:pt x="637" y="289"/>
                    </a:lnTo>
                    <a:lnTo>
                      <a:pt x="722" y="213"/>
                    </a:lnTo>
                    <a:lnTo>
                      <a:pt x="778" y="155"/>
                    </a:lnTo>
                    <a:lnTo>
                      <a:pt x="830" y="75"/>
                    </a:lnTo>
                    <a:lnTo>
                      <a:pt x="803" y="89"/>
                    </a:lnTo>
                    <a:lnTo>
                      <a:pt x="730" y="180"/>
                    </a:lnTo>
                    <a:lnTo>
                      <a:pt x="662" y="232"/>
                    </a:lnTo>
                    <a:lnTo>
                      <a:pt x="565" y="301"/>
                    </a:lnTo>
                    <a:lnTo>
                      <a:pt x="495" y="333"/>
                    </a:lnTo>
                    <a:lnTo>
                      <a:pt x="411" y="337"/>
                    </a:lnTo>
                    <a:lnTo>
                      <a:pt x="344" y="308"/>
                    </a:lnTo>
                    <a:lnTo>
                      <a:pt x="159" y="254"/>
                    </a:lnTo>
                    <a:lnTo>
                      <a:pt x="95" y="249"/>
                    </a:lnTo>
                    <a:lnTo>
                      <a:pt x="0" y="243"/>
                    </a:lnTo>
                    <a:lnTo>
                      <a:pt x="3" y="408"/>
                    </a:lnTo>
                    <a:close/>
                  </a:path>
                </a:pathLst>
              </a:custGeom>
              <a:solidFill>
                <a:srgbClr val="9BEB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5" name="Freeform 475"/>
              <p:cNvSpPr>
                <a:spLocks/>
              </p:cNvSpPr>
              <p:nvPr/>
            </p:nvSpPr>
            <p:spPr bwMode="auto">
              <a:xfrm>
                <a:off x="3743" y="3248"/>
                <a:ext cx="40" cy="65"/>
              </a:xfrm>
              <a:custGeom>
                <a:avLst/>
                <a:gdLst>
                  <a:gd name="T0" fmla="*/ 0 w 122"/>
                  <a:gd name="T1" fmla="*/ 0 h 194"/>
                  <a:gd name="T2" fmla="*/ 0 w 122"/>
                  <a:gd name="T3" fmla="*/ 0 h 194"/>
                  <a:gd name="T4" fmla="*/ 0 w 122"/>
                  <a:gd name="T5" fmla="*/ 0 h 194"/>
                  <a:gd name="T6" fmla="*/ 0 w 122"/>
                  <a:gd name="T7" fmla="*/ 0 h 194"/>
                  <a:gd name="T8" fmla="*/ 0 w 122"/>
                  <a:gd name="T9" fmla="*/ 0 h 194"/>
                  <a:gd name="T10" fmla="*/ 0 w 122"/>
                  <a:gd name="T11" fmla="*/ 0 h 194"/>
                  <a:gd name="T12" fmla="*/ 0 w 122"/>
                  <a:gd name="T13" fmla="*/ 0 h 194"/>
                  <a:gd name="T14" fmla="*/ 0 w 122"/>
                  <a:gd name="T15" fmla="*/ 0 h 194"/>
                  <a:gd name="T16" fmla="*/ 0 w 122"/>
                  <a:gd name="T17" fmla="*/ 0 h 194"/>
                  <a:gd name="T18" fmla="*/ 0 w 122"/>
                  <a:gd name="T19" fmla="*/ 0 h 194"/>
                  <a:gd name="T20" fmla="*/ 0 w 122"/>
                  <a:gd name="T21" fmla="*/ 0 h 194"/>
                  <a:gd name="T22" fmla="*/ 0 w 122"/>
                  <a:gd name="T23" fmla="*/ 0 h 19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2"/>
                  <a:gd name="T37" fmla="*/ 0 h 194"/>
                  <a:gd name="T38" fmla="*/ 122 w 122"/>
                  <a:gd name="T39" fmla="*/ 194 h 19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2" h="194">
                    <a:moveTo>
                      <a:pt x="122" y="0"/>
                    </a:moveTo>
                    <a:lnTo>
                      <a:pt x="119" y="51"/>
                    </a:lnTo>
                    <a:lnTo>
                      <a:pt x="96" y="107"/>
                    </a:lnTo>
                    <a:lnTo>
                      <a:pt x="66" y="146"/>
                    </a:lnTo>
                    <a:lnTo>
                      <a:pt x="4" y="194"/>
                    </a:lnTo>
                    <a:lnTo>
                      <a:pt x="0" y="187"/>
                    </a:lnTo>
                    <a:lnTo>
                      <a:pt x="36" y="150"/>
                    </a:lnTo>
                    <a:lnTo>
                      <a:pt x="63" y="110"/>
                    </a:lnTo>
                    <a:lnTo>
                      <a:pt x="84" y="73"/>
                    </a:lnTo>
                    <a:lnTo>
                      <a:pt x="107" y="29"/>
                    </a:ln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6" name="Freeform 476"/>
              <p:cNvSpPr>
                <a:spLocks/>
              </p:cNvSpPr>
              <p:nvPr/>
            </p:nvSpPr>
            <p:spPr bwMode="auto">
              <a:xfrm>
                <a:off x="3691" y="3083"/>
                <a:ext cx="39" cy="35"/>
              </a:xfrm>
              <a:custGeom>
                <a:avLst/>
                <a:gdLst>
                  <a:gd name="T0" fmla="*/ 0 w 119"/>
                  <a:gd name="T1" fmla="*/ 0 h 106"/>
                  <a:gd name="T2" fmla="*/ 0 w 119"/>
                  <a:gd name="T3" fmla="*/ 0 h 106"/>
                  <a:gd name="T4" fmla="*/ 0 w 119"/>
                  <a:gd name="T5" fmla="*/ 0 h 106"/>
                  <a:gd name="T6" fmla="*/ 0 w 119"/>
                  <a:gd name="T7" fmla="*/ 0 h 106"/>
                  <a:gd name="T8" fmla="*/ 0 w 119"/>
                  <a:gd name="T9" fmla="*/ 0 h 106"/>
                  <a:gd name="T10" fmla="*/ 0 w 119"/>
                  <a:gd name="T11" fmla="*/ 0 h 1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9"/>
                  <a:gd name="T19" fmla="*/ 0 h 106"/>
                  <a:gd name="T20" fmla="*/ 119 w 119"/>
                  <a:gd name="T21" fmla="*/ 106 h 1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9" h="106">
                    <a:moveTo>
                      <a:pt x="26" y="0"/>
                    </a:moveTo>
                    <a:lnTo>
                      <a:pt x="119" y="106"/>
                    </a:lnTo>
                    <a:lnTo>
                      <a:pt x="79" y="96"/>
                    </a:lnTo>
                    <a:lnTo>
                      <a:pt x="0" y="1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7" name="Freeform 477"/>
              <p:cNvSpPr>
                <a:spLocks/>
              </p:cNvSpPr>
              <p:nvPr/>
            </p:nvSpPr>
            <p:spPr bwMode="auto">
              <a:xfrm>
                <a:off x="3771" y="3133"/>
                <a:ext cx="55" cy="61"/>
              </a:xfrm>
              <a:custGeom>
                <a:avLst/>
                <a:gdLst>
                  <a:gd name="T0" fmla="*/ 0 w 167"/>
                  <a:gd name="T1" fmla="*/ 0 h 184"/>
                  <a:gd name="T2" fmla="*/ 0 w 167"/>
                  <a:gd name="T3" fmla="*/ 0 h 184"/>
                  <a:gd name="T4" fmla="*/ 0 w 167"/>
                  <a:gd name="T5" fmla="*/ 0 h 184"/>
                  <a:gd name="T6" fmla="*/ 0 w 167"/>
                  <a:gd name="T7" fmla="*/ 0 h 184"/>
                  <a:gd name="T8" fmla="*/ 0 w 167"/>
                  <a:gd name="T9" fmla="*/ 0 h 184"/>
                  <a:gd name="T10" fmla="*/ 0 w 167"/>
                  <a:gd name="T11" fmla="*/ 0 h 184"/>
                  <a:gd name="T12" fmla="*/ 0 w 167"/>
                  <a:gd name="T13" fmla="*/ 0 h 184"/>
                  <a:gd name="T14" fmla="*/ 0 w 167"/>
                  <a:gd name="T15" fmla="*/ 0 h 184"/>
                  <a:gd name="T16" fmla="*/ 0 w 167"/>
                  <a:gd name="T17" fmla="*/ 0 h 184"/>
                  <a:gd name="T18" fmla="*/ 0 w 167"/>
                  <a:gd name="T19" fmla="*/ 0 h 184"/>
                  <a:gd name="T20" fmla="*/ 0 w 167"/>
                  <a:gd name="T21" fmla="*/ 0 h 18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84"/>
                  <a:gd name="T35" fmla="*/ 167 w 167"/>
                  <a:gd name="T36" fmla="*/ 184 h 18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84">
                    <a:moveTo>
                      <a:pt x="38" y="0"/>
                    </a:moveTo>
                    <a:lnTo>
                      <a:pt x="79" y="63"/>
                    </a:lnTo>
                    <a:lnTo>
                      <a:pt x="117" y="122"/>
                    </a:lnTo>
                    <a:lnTo>
                      <a:pt x="167" y="180"/>
                    </a:lnTo>
                    <a:lnTo>
                      <a:pt x="157" y="184"/>
                    </a:lnTo>
                    <a:lnTo>
                      <a:pt x="127" y="158"/>
                    </a:lnTo>
                    <a:lnTo>
                      <a:pt x="82" y="98"/>
                    </a:lnTo>
                    <a:lnTo>
                      <a:pt x="35" y="41"/>
                    </a:lnTo>
                    <a:lnTo>
                      <a:pt x="0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8" name="Freeform 478"/>
              <p:cNvSpPr>
                <a:spLocks/>
              </p:cNvSpPr>
              <p:nvPr/>
            </p:nvSpPr>
            <p:spPr bwMode="auto">
              <a:xfrm>
                <a:off x="3750" y="3034"/>
                <a:ext cx="57" cy="12"/>
              </a:xfrm>
              <a:custGeom>
                <a:avLst/>
                <a:gdLst>
                  <a:gd name="T0" fmla="*/ 0 w 171"/>
                  <a:gd name="T1" fmla="*/ 0 h 36"/>
                  <a:gd name="T2" fmla="*/ 0 w 171"/>
                  <a:gd name="T3" fmla="*/ 0 h 36"/>
                  <a:gd name="T4" fmla="*/ 0 w 171"/>
                  <a:gd name="T5" fmla="*/ 0 h 36"/>
                  <a:gd name="T6" fmla="*/ 0 w 171"/>
                  <a:gd name="T7" fmla="*/ 0 h 36"/>
                  <a:gd name="T8" fmla="*/ 0 w 171"/>
                  <a:gd name="T9" fmla="*/ 0 h 36"/>
                  <a:gd name="T10" fmla="*/ 0 w 171"/>
                  <a:gd name="T11" fmla="*/ 0 h 36"/>
                  <a:gd name="T12" fmla="*/ 0 w 171"/>
                  <a:gd name="T13" fmla="*/ 0 h 36"/>
                  <a:gd name="T14" fmla="*/ 0 w 171"/>
                  <a:gd name="T15" fmla="*/ 0 h 36"/>
                  <a:gd name="T16" fmla="*/ 0 w 171"/>
                  <a:gd name="T17" fmla="*/ 0 h 36"/>
                  <a:gd name="T18" fmla="*/ 0 w 171"/>
                  <a:gd name="T19" fmla="*/ 0 h 36"/>
                  <a:gd name="T20" fmla="*/ 0 w 171"/>
                  <a:gd name="T21" fmla="*/ 0 h 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1"/>
                  <a:gd name="T34" fmla="*/ 0 h 36"/>
                  <a:gd name="T35" fmla="*/ 171 w 171"/>
                  <a:gd name="T36" fmla="*/ 36 h 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1" h="36">
                    <a:moveTo>
                      <a:pt x="0" y="29"/>
                    </a:moveTo>
                    <a:lnTo>
                      <a:pt x="62" y="21"/>
                    </a:lnTo>
                    <a:lnTo>
                      <a:pt x="102" y="18"/>
                    </a:lnTo>
                    <a:lnTo>
                      <a:pt x="159" y="32"/>
                    </a:lnTo>
                    <a:lnTo>
                      <a:pt x="171" y="36"/>
                    </a:lnTo>
                    <a:lnTo>
                      <a:pt x="171" y="26"/>
                    </a:lnTo>
                    <a:lnTo>
                      <a:pt x="152" y="18"/>
                    </a:lnTo>
                    <a:lnTo>
                      <a:pt x="102" y="0"/>
                    </a:lnTo>
                    <a:lnTo>
                      <a:pt x="41" y="3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59" name="Freeform 479"/>
              <p:cNvSpPr>
                <a:spLocks/>
              </p:cNvSpPr>
              <p:nvPr/>
            </p:nvSpPr>
            <p:spPr bwMode="auto">
              <a:xfrm>
                <a:off x="3717" y="3059"/>
                <a:ext cx="101" cy="62"/>
              </a:xfrm>
              <a:custGeom>
                <a:avLst/>
                <a:gdLst>
                  <a:gd name="T0" fmla="*/ 0 w 302"/>
                  <a:gd name="T1" fmla="*/ 0 h 187"/>
                  <a:gd name="T2" fmla="*/ 0 w 302"/>
                  <a:gd name="T3" fmla="*/ 0 h 187"/>
                  <a:gd name="T4" fmla="*/ 0 w 302"/>
                  <a:gd name="T5" fmla="*/ 0 h 187"/>
                  <a:gd name="T6" fmla="*/ 0 w 302"/>
                  <a:gd name="T7" fmla="*/ 0 h 187"/>
                  <a:gd name="T8" fmla="*/ 0 w 302"/>
                  <a:gd name="T9" fmla="*/ 0 h 187"/>
                  <a:gd name="T10" fmla="*/ 0 w 302"/>
                  <a:gd name="T11" fmla="*/ 0 h 187"/>
                  <a:gd name="T12" fmla="*/ 0 w 302"/>
                  <a:gd name="T13" fmla="*/ 0 h 187"/>
                  <a:gd name="T14" fmla="*/ 0 w 302"/>
                  <a:gd name="T15" fmla="*/ 0 h 187"/>
                  <a:gd name="T16" fmla="*/ 0 w 302"/>
                  <a:gd name="T17" fmla="*/ 0 h 187"/>
                  <a:gd name="T18" fmla="*/ 0 w 302"/>
                  <a:gd name="T19" fmla="*/ 0 h 187"/>
                  <a:gd name="T20" fmla="*/ 0 w 302"/>
                  <a:gd name="T21" fmla="*/ 0 h 187"/>
                  <a:gd name="T22" fmla="*/ 0 w 302"/>
                  <a:gd name="T23" fmla="*/ 0 h 187"/>
                  <a:gd name="T24" fmla="*/ 0 w 302"/>
                  <a:gd name="T25" fmla="*/ 0 h 187"/>
                  <a:gd name="T26" fmla="*/ 0 w 302"/>
                  <a:gd name="T27" fmla="*/ 0 h 187"/>
                  <a:gd name="T28" fmla="*/ 0 w 302"/>
                  <a:gd name="T29" fmla="*/ 0 h 187"/>
                  <a:gd name="T30" fmla="*/ 0 w 302"/>
                  <a:gd name="T31" fmla="*/ 0 h 187"/>
                  <a:gd name="T32" fmla="*/ 0 w 302"/>
                  <a:gd name="T33" fmla="*/ 0 h 18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02"/>
                  <a:gd name="T52" fmla="*/ 0 h 187"/>
                  <a:gd name="T53" fmla="*/ 302 w 302"/>
                  <a:gd name="T54" fmla="*/ 187 h 18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02" h="187">
                    <a:moveTo>
                      <a:pt x="0" y="30"/>
                    </a:moveTo>
                    <a:lnTo>
                      <a:pt x="54" y="77"/>
                    </a:lnTo>
                    <a:lnTo>
                      <a:pt x="102" y="136"/>
                    </a:lnTo>
                    <a:lnTo>
                      <a:pt x="140" y="187"/>
                    </a:lnTo>
                    <a:lnTo>
                      <a:pt x="164" y="179"/>
                    </a:lnTo>
                    <a:lnTo>
                      <a:pt x="137" y="128"/>
                    </a:lnTo>
                    <a:lnTo>
                      <a:pt x="143" y="117"/>
                    </a:lnTo>
                    <a:lnTo>
                      <a:pt x="229" y="158"/>
                    </a:lnTo>
                    <a:lnTo>
                      <a:pt x="258" y="179"/>
                    </a:lnTo>
                    <a:lnTo>
                      <a:pt x="302" y="175"/>
                    </a:lnTo>
                    <a:lnTo>
                      <a:pt x="258" y="147"/>
                    </a:lnTo>
                    <a:lnTo>
                      <a:pt x="196" y="110"/>
                    </a:lnTo>
                    <a:lnTo>
                      <a:pt x="132" y="62"/>
                    </a:lnTo>
                    <a:lnTo>
                      <a:pt x="64" y="11"/>
                    </a:lnTo>
                    <a:lnTo>
                      <a:pt x="43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0" name="Freeform 480"/>
              <p:cNvSpPr>
                <a:spLocks/>
              </p:cNvSpPr>
              <p:nvPr/>
            </p:nvSpPr>
            <p:spPr bwMode="auto">
              <a:xfrm>
                <a:off x="3478" y="2987"/>
                <a:ext cx="269" cy="70"/>
              </a:xfrm>
              <a:custGeom>
                <a:avLst/>
                <a:gdLst>
                  <a:gd name="T0" fmla="*/ 0 w 808"/>
                  <a:gd name="T1" fmla="*/ 0 h 212"/>
                  <a:gd name="T2" fmla="*/ 0 w 808"/>
                  <a:gd name="T3" fmla="*/ 0 h 212"/>
                  <a:gd name="T4" fmla="*/ 0 w 808"/>
                  <a:gd name="T5" fmla="*/ 0 h 212"/>
                  <a:gd name="T6" fmla="*/ 0 w 808"/>
                  <a:gd name="T7" fmla="*/ 0 h 212"/>
                  <a:gd name="T8" fmla="*/ 0 w 808"/>
                  <a:gd name="T9" fmla="*/ 0 h 212"/>
                  <a:gd name="T10" fmla="*/ 0 w 808"/>
                  <a:gd name="T11" fmla="*/ 0 h 212"/>
                  <a:gd name="T12" fmla="*/ 0 w 808"/>
                  <a:gd name="T13" fmla="*/ 0 h 212"/>
                  <a:gd name="T14" fmla="*/ 0 w 808"/>
                  <a:gd name="T15" fmla="*/ 0 h 212"/>
                  <a:gd name="T16" fmla="*/ 0 w 808"/>
                  <a:gd name="T17" fmla="*/ 0 h 212"/>
                  <a:gd name="T18" fmla="*/ 0 w 808"/>
                  <a:gd name="T19" fmla="*/ 0 h 212"/>
                  <a:gd name="T20" fmla="*/ 0 w 808"/>
                  <a:gd name="T21" fmla="*/ 0 h 212"/>
                  <a:gd name="T22" fmla="*/ 0 w 808"/>
                  <a:gd name="T23" fmla="*/ 0 h 212"/>
                  <a:gd name="T24" fmla="*/ 0 w 808"/>
                  <a:gd name="T25" fmla="*/ 0 h 212"/>
                  <a:gd name="T26" fmla="*/ 0 w 808"/>
                  <a:gd name="T27" fmla="*/ 0 h 212"/>
                  <a:gd name="T28" fmla="*/ 0 w 808"/>
                  <a:gd name="T29" fmla="*/ 0 h 212"/>
                  <a:gd name="T30" fmla="*/ 0 w 808"/>
                  <a:gd name="T31" fmla="*/ 0 h 212"/>
                  <a:gd name="T32" fmla="*/ 0 w 808"/>
                  <a:gd name="T33" fmla="*/ 0 h 212"/>
                  <a:gd name="T34" fmla="*/ 0 w 808"/>
                  <a:gd name="T35" fmla="*/ 0 h 212"/>
                  <a:gd name="T36" fmla="*/ 0 w 808"/>
                  <a:gd name="T37" fmla="*/ 0 h 212"/>
                  <a:gd name="T38" fmla="*/ 0 w 808"/>
                  <a:gd name="T39" fmla="*/ 0 h 212"/>
                  <a:gd name="T40" fmla="*/ 0 w 808"/>
                  <a:gd name="T41" fmla="*/ 0 h 21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08"/>
                  <a:gd name="T64" fmla="*/ 0 h 212"/>
                  <a:gd name="T65" fmla="*/ 808 w 808"/>
                  <a:gd name="T66" fmla="*/ 212 h 21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08" h="212">
                    <a:moveTo>
                      <a:pt x="0" y="34"/>
                    </a:moveTo>
                    <a:lnTo>
                      <a:pt x="92" y="11"/>
                    </a:lnTo>
                    <a:lnTo>
                      <a:pt x="200" y="0"/>
                    </a:lnTo>
                    <a:lnTo>
                      <a:pt x="289" y="0"/>
                    </a:lnTo>
                    <a:lnTo>
                      <a:pt x="376" y="19"/>
                    </a:lnTo>
                    <a:lnTo>
                      <a:pt x="456" y="37"/>
                    </a:lnTo>
                    <a:lnTo>
                      <a:pt x="565" y="81"/>
                    </a:lnTo>
                    <a:lnTo>
                      <a:pt x="664" y="124"/>
                    </a:lnTo>
                    <a:lnTo>
                      <a:pt x="723" y="135"/>
                    </a:lnTo>
                    <a:lnTo>
                      <a:pt x="808" y="140"/>
                    </a:lnTo>
                    <a:lnTo>
                      <a:pt x="781" y="172"/>
                    </a:lnTo>
                    <a:lnTo>
                      <a:pt x="689" y="169"/>
                    </a:lnTo>
                    <a:lnTo>
                      <a:pt x="738" y="193"/>
                    </a:lnTo>
                    <a:lnTo>
                      <a:pt x="682" y="212"/>
                    </a:lnTo>
                    <a:lnTo>
                      <a:pt x="581" y="161"/>
                    </a:lnTo>
                    <a:lnTo>
                      <a:pt x="486" y="124"/>
                    </a:lnTo>
                    <a:lnTo>
                      <a:pt x="371" y="95"/>
                    </a:lnTo>
                    <a:lnTo>
                      <a:pt x="204" y="106"/>
                    </a:lnTo>
                    <a:lnTo>
                      <a:pt x="78" y="14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FF87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1" name="Freeform 481"/>
              <p:cNvSpPr>
                <a:spLocks/>
              </p:cNvSpPr>
              <p:nvPr/>
            </p:nvSpPr>
            <p:spPr bwMode="auto">
              <a:xfrm>
                <a:off x="3468" y="2995"/>
                <a:ext cx="40" cy="92"/>
              </a:xfrm>
              <a:custGeom>
                <a:avLst/>
                <a:gdLst>
                  <a:gd name="T0" fmla="*/ 0 w 118"/>
                  <a:gd name="T1" fmla="*/ 0 h 275"/>
                  <a:gd name="T2" fmla="*/ 0 w 118"/>
                  <a:gd name="T3" fmla="*/ 0 h 275"/>
                  <a:gd name="T4" fmla="*/ 0 w 118"/>
                  <a:gd name="T5" fmla="*/ 0 h 275"/>
                  <a:gd name="T6" fmla="*/ 0 w 118"/>
                  <a:gd name="T7" fmla="*/ 0 h 275"/>
                  <a:gd name="T8" fmla="*/ 0 w 118"/>
                  <a:gd name="T9" fmla="*/ 0 h 275"/>
                  <a:gd name="T10" fmla="*/ 0 w 118"/>
                  <a:gd name="T11" fmla="*/ 0 h 275"/>
                  <a:gd name="T12" fmla="*/ 0 w 118"/>
                  <a:gd name="T13" fmla="*/ 0 h 275"/>
                  <a:gd name="T14" fmla="*/ 0 w 118"/>
                  <a:gd name="T15" fmla="*/ 0 h 275"/>
                  <a:gd name="T16" fmla="*/ 0 w 118"/>
                  <a:gd name="T17" fmla="*/ 0 h 275"/>
                  <a:gd name="T18" fmla="*/ 0 w 118"/>
                  <a:gd name="T19" fmla="*/ 0 h 275"/>
                  <a:gd name="T20" fmla="*/ 0 w 118"/>
                  <a:gd name="T21" fmla="*/ 0 h 275"/>
                  <a:gd name="T22" fmla="*/ 0 w 118"/>
                  <a:gd name="T23" fmla="*/ 0 h 275"/>
                  <a:gd name="T24" fmla="*/ 0 w 118"/>
                  <a:gd name="T25" fmla="*/ 0 h 275"/>
                  <a:gd name="T26" fmla="*/ 0 w 118"/>
                  <a:gd name="T27" fmla="*/ 0 h 275"/>
                  <a:gd name="T28" fmla="*/ 0 w 118"/>
                  <a:gd name="T29" fmla="*/ 0 h 275"/>
                  <a:gd name="T30" fmla="*/ 0 w 118"/>
                  <a:gd name="T31" fmla="*/ 0 h 275"/>
                  <a:gd name="T32" fmla="*/ 0 w 118"/>
                  <a:gd name="T33" fmla="*/ 0 h 275"/>
                  <a:gd name="T34" fmla="*/ 0 w 118"/>
                  <a:gd name="T35" fmla="*/ 0 h 275"/>
                  <a:gd name="T36" fmla="*/ 0 w 118"/>
                  <a:gd name="T37" fmla="*/ 0 h 27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8"/>
                  <a:gd name="T58" fmla="*/ 0 h 275"/>
                  <a:gd name="T59" fmla="*/ 118 w 118"/>
                  <a:gd name="T60" fmla="*/ 275 h 27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8" h="275">
                    <a:moveTo>
                      <a:pt x="19" y="131"/>
                    </a:moveTo>
                    <a:lnTo>
                      <a:pt x="5" y="80"/>
                    </a:lnTo>
                    <a:lnTo>
                      <a:pt x="5" y="29"/>
                    </a:lnTo>
                    <a:lnTo>
                      <a:pt x="15" y="8"/>
                    </a:lnTo>
                    <a:lnTo>
                      <a:pt x="37" y="0"/>
                    </a:lnTo>
                    <a:lnTo>
                      <a:pt x="77" y="8"/>
                    </a:lnTo>
                    <a:lnTo>
                      <a:pt x="111" y="55"/>
                    </a:lnTo>
                    <a:lnTo>
                      <a:pt x="118" y="120"/>
                    </a:lnTo>
                    <a:lnTo>
                      <a:pt x="48" y="117"/>
                    </a:lnTo>
                    <a:lnTo>
                      <a:pt x="77" y="153"/>
                    </a:lnTo>
                    <a:lnTo>
                      <a:pt x="82" y="201"/>
                    </a:lnTo>
                    <a:lnTo>
                      <a:pt x="68" y="252"/>
                    </a:lnTo>
                    <a:lnTo>
                      <a:pt x="45" y="275"/>
                    </a:lnTo>
                    <a:lnTo>
                      <a:pt x="26" y="275"/>
                    </a:lnTo>
                    <a:lnTo>
                      <a:pt x="5" y="226"/>
                    </a:lnTo>
                    <a:lnTo>
                      <a:pt x="0" y="183"/>
                    </a:lnTo>
                    <a:lnTo>
                      <a:pt x="11" y="149"/>
                    </a:lnTo>
                    <a:lnTo>
                      <a:pt x="19" y="131"/>
                    </a:lnTo>
                    <a:close/>
                  </a:path>
                </a:pathLst>
              </a:custGeom>
              <a:solidFill>
                <a:srgbClr val="FFA9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2" name="Freeform 482"/>
              <p:cNvSpPr>
                <a:spLocks/>
              </p:cNvSpPr>
              <p:nvPr/>
            </p:nvSpPr>
            <p:spPr bwMode="auto">
              <a:xfrm>
                <a:off x="3477" y="3045"/>
                <a:ext cx="10" cy="27"/>
              </a:xfrm>
              <a:custGeom>
                <a:avLst/>
                <a:gdLst>
                  <a:gd name="T0" fmla="*/ 0 w 32"/>
                  <a:gd name="T1" fmla="*/ 0 h 83"/>
                  <a:gd name="T2" fmla="*/ 0 w 32"/>
                  <a:gd name="T3" fmla="*/ 0 h 83"/>
                  <a:gd name="T4" fmla="*/ 0 w 32"/>
                  <a:gd name="T5" fmla="*/ 0 h 83"/>
                  <a:gd name="T6" fmla="*/ 0 w 32"/>
                  <a:gd name="T7" fmla="*/ 0 h 83"/>
                  <a:gd name="T8" fmla="*/ 0 w 32"/>
                  <a:gd name="T9" fmla="*/ 0 h 83"/>
                  <a:gd name="T10" fmla="*/ 0 w 32"/>
                  <a:gd name="T11" fmla="*/ 0 h 83"/>
                  <a:gd name="T12" fmla="*/ 0 w 32"/>
                  <a:gd name="T13" fmla="*/ 0 h 83"/>
                  <a:gd name="T14" fmla="*/ 0 w 32"/>
                  <a:gd name="T15" fmla="*/ 0 h 83"/>
                  <a:gd name="T16" fmla="*/ 0 w 32"/>
                  <a:gd name="T17" fmla="*/ 0 h 83"/>
                  <a:gd name="T18" fmla="*/ 0 w 32"/>
                  <a:gd name="T19" fmla="*/ 0 h 83"/>
                  <a:gd name="T20" fmla="*/ 0 w 32"/>
                  <a:gd name="T21" fmla="*/ 0 h 83"/>
                  <a:gd name="T22" fmla="*/ 0 w 32"/>
                  <a:gd name="T23" fmla="*/ 0 h 83"/>
                  <a:gd name="T24" fmla="*/ 0 w 32"/>
                  <a:gd name="T25" fmla="*/ 0 h 83"/>
                  <a:gd name="T26" fmla="*/ 0 w 32"/>
                  <a:gd name="T27" fmla="*/ 0 h 83"/>
                  <a:gd name="T28" fmla="*/ 0 w 32"/>
                  <a:gd name="T29" fmla="*/ 0 h 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"/>
                  <a:gd name="T46" fmla="*/ 0 h 83"/>
                  <a:gd name="T47" fmla="*/ 32 w 32"/>
                  <a:gd name="T48" fmla="*/ 83 h 8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" h="83">
                    <a:moveTo>
                      <a:pt x="4" y="83"/>
                    </a:moveTo>
                    <a:lnTo>
                      <a:pt x="0" y="63"/>
                    </a:lnTo>
                    <a:lnTo>
                      <a:pt x="0" y="40"/>
                    </a:lnTo>
                    <a:lnTo>
                      <a:pt x="2" y="15"/>
                    </a:lnTo>
                    <a:lnTo>
                      <a:pt x="11" y="2"/>
                    </a:lnTo>
                    <a:lnTo>
                      <a:pt x="20" y="0"/>
                    </a:lnTo>
                    <a:lnTo>
                      <a:pt x="25" y="7"/>
                    </a:lnTo>
                    <a:lnTo>
                      <a:pt x="32" y="20"/>
                    </a:lnTo>
                    <a:lnTo>
                      <a:pt x="32" y="45"/>
                    </a:lnTo>
                    <a:lnTo>
                      <a:pt x="25" y="70"/>
                    </a:lnTo>
                    <a:lnTo>
                      <a:pt x="23" y="47"/>
                    </a:lnTo>
                    <a:lnTo>
                      <a:pt x="16" y="70"/>
                    </a:lnTo>
                    <a:lnTo>
                      <a:pt x="4" y="53"/>
                    </a:lnTo>
                    <a:lnTo>
                      <a:pt x="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3" name="Freeform 483"/>
              <p:cNvSpPr>
                <a:spLocks/>
              </p:cNvSpPr>
              <p:nvPr/>
            </p:nvSpPr>
            <p:spPr bwMode="auto">
              <a:xfrm>
                <a:off x="3467" y="3033"/>
                <a:ext cx="28" cy="55"/>
              </a:xfrm>
              <a:custGeom>
                <a:avLst/>
                <a:gdLst>
                  <a:gd name="T0" fmla="*/ 0 w 83"/>
                  <a:gd name="T1" fmla="*/ 0 h 164"/>
                  <a:gd name="T2" fmla="*/ 0 w 83"/>
                  <a:gd name="T3" fmla="*/ 0 h 164"/>
                  <a:gd name="T4" fmla="*/ 0 w 83"/>
                  <a:gd name="T5" fmla="*/ 0 h 164"/>
                  <a:gd name="T6" fmla="*/ 0 w 83"/>
                  <a:gd name="T7" fmla="*/ 0 h 164"/>
                  <a:gd name="T8" fmla="*/ 0 w 83"/>
                  <a:gd name="T9" fmla="*/ 0 h 164"/>
                  <a:gd name="T10" fmla="*/ 0 w 83"/>
                  <a:gd name="T11" fmla="*/ 0 h 164"/>
                  <a:gd name="T12" fmla="*/ 0 w 83"/>
                  <a:gd name="T13" fmla="*/ 0 h 164"/>
                  <a:gd name="T14" fmla="*/ 0 w 83"/>
                  <a:gd name="T15" fmla="*/ 0 h 164"/>
                  <a:gd name="T16" fmla="*/ 0 w 83"/>
                  <a:gd name="T17" fmla="*/ 0 h 164"/>
                  <a:gd name="T18" fmla="*/ 0 w 83"/>
                  <a:gd name="T19" fmla="*/ 0 h 164"/>
                  <a:gd name="T20" fmla="*/ 0 w 83"/>
                  <a:gd name="T21" fmla="*/ 0 h 164"/>
                  <a:gd name="T22" fmla="*/ 0 w 83"/>
                  <a:gd name="T23" fmla="*/ 0 h 164"/>
                  <a:gd name="T24" fmla="*/ 0 w 83"/>
                  <a:gd name="T25" fmla="*/ 0 h 164"/>
                  <a:gd name="T26" fmla="*/ 0 w 83"/>
                  <a:gd name="T27" fmla="*/ 0 h 164"/>
                  <a:gd name="T28" fmla="*/ 0 w 83"/>
                  <a:gd name="T29" fmla="*/ 0 h 164"/>
                  <a:gd name="T30" fmla="*/ 0 w 83"/>
                  <a:gd name="T31" fmla="*/ 0 h 164"/>
                  <a:gd name="T32" fmla="*/ 0 w 83"/>
                  <a:gd name="T33" fmla="*/ 0 h 164"/>
                  <a:gd name="T34" fmla="*/ 0 w 83"/>
                  <a:gd name="T35" fmla="*/ 0 h 164"/>
                  <a:gd name="T36" fmla="*/ 0 w 83"/>
                  <a:gd name="T37" fmla="*/ 0 h 164"/>
                  <a:gd name="T38" fmla="*/ 0 w 83"/>
                  <a:gd name="T39" fmla="*/ 0 h 164"/>
                  <a:gd name="T40" fmla="*/ 0 w 83"/>
                  <a:gd name="T41" fmla="*/ 0 h 164"/>
                  <a:gd name="T42" fmla="*/ 0 w 83"/>
                  <a:gd name="T43" fmla="*/ 0 h 164"/>
                  <a:gd name="T44" fmla="*/ 0 w 83"/>
                  <a:gd name="T45" fmla="*/ 0 h 164"/>
                  <a:gd name="T46" fmla="*/ 0 w 83"/>
                  <a:gd name="T47" fmla="*/ 0 h 164"/>
                  <a:gd name="T48" fmla="*/ 0 w 83"/>
                  <a:gd name="T49" fmla="*/ 0 h 164"/>
                  <a:gd name="T50" fmla="*/ 0 w 83"/>
                  <a:gd name="T51" fmla="*/ 0 h 164"/>
                  <a:gd name="T52" fmla="*/ 0 w 83"/>
                  <a:gd name="T53" fmla="*/ 0 h 164"/>
                  <a:gd name="T54" fmla="*/ 0 w 83"/>
                  <a:gd name="T55" fmla="*/ 0 h 164"/>
                  <a:gd name="T56" fmla="*/ 0 w 83"/>
                  <a:gd name="T57" fmla="*/ 0 h 164"/>
                  <a:gd name="T58" fmla="*/ 0 w 83"/>
                  <a:gd name="T59" fmla="*/ 0 h 16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3"/>
                  <a:gd name="T91" fmla="*/ 0 h 164"/>
                  <a:gd name="T92" fmla="*/ 83 w 83"/>
                  <a:gd name="T93" fmla="*/ 164 h 164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3" h="164">
                    <a:moveTo>
                      <a:pt x="71" y="118"/>
                    </a:moveTo>
                    <a:lnTo>
                      <a:pt x="78" y="88"/>
                    </a:lnTo>
                    <a:lnTo>
                      <a:pt x="78" y="62"/>
                    </a:lnTo>
                    <a:lnTo>
                      <a:pt x="74" y="41"/>
                    </a:lnTo>
                    <a:lnTo>
                      <a:pt x="66" y="20"/>
                    </a:lnTo>
                    <a:lnTo>
                      <a:pt x="51" y="7"/>
                    </a:lnTo>
                    <a:lnTo>
                      <a:pt x="35" y="12"/>
                    </a:lnTo>
                    <a:lnTo>
                      <a:pt x="20" y="25"/>
                    </a:lnTo>
                    <a:lnTo>
                      <a:pt x="9" y="53"/>
                    </a:lnTo>
                    <a:lnTo>
                      <a:pt x="5" y="85"/>
                    </a:lnTo>
                    <a:lnTo>
                      <a:pt x="12" y="120"/>
                    </a:lnTo>
                    <a:lnTo>
                      <a:pt x="28" y="144"/>
                    </a:lnTo>
                    <a:lnTo>
                      <a:pt x="39" y="152"/>
                    </a:lnTo>
                    <a:lnTo>
                      <a:pt x="51" y="150"/>
                    </a:lnTo>
                    <a:lnTo>
                      <a:pt x="68" y="134"/>
                    </a:lnTo>
                    <a:lnTo>
                      <a:pt x="78" y="162"/>
                    </a:lnTo>
                    <a:lnTo>
                      <a:pt x="44" y="164"/>
                    </a:lnTo>
                    <a:lnTo>
                      <a:pt x="20" y="152"/>
                    </a:lnTo>
                    <a:lnTo>
                      <a:pt x="5" y="120"/>
                    </a:lnTo>
                    <a:lnTo>
                      <a:pt x="0" y="90"/>
                    </a:lnTo>
                    <a:lnTo>
                      <a:pt x="0" y="62"/>
                    </a:lnTo>
                    <a:lnTo>
                      <a:pt x="5" y="37"/>
                    </a:lnTo>
                    <a:lnTo>
                      <a:pt x="18" y="15"/>
                    </a:lnTo>
                    <a:lnTo>
                      <a:pt x="39" y="0"/>
                    </a:lnTo>
                    <a:lnTo>
                      <a:pt x="66" y="2"/>
                    </a:lnTo>
                    <a:lnTo>
                      <a:pt x="80" y="33"/>
                    </a:lnTo>
                    <a:lnTo>
                      <a:pt x="83" y="64"/>
                    </a:lnTo>
                    <a:lnTo>
                      <a:pt x="83" y="94"/>
                    </a:lnTo>
                    <a:lnTo>
                      <a:pt x="71" y="1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4" name="Freeform 484"/>
              <p:cNvSpPr>
                <a:spLocks/>
              </p:cNvSpPr>
              <p:nvPr/>
            </p:nvSpPr>
            <p:spPr bwMode="auto">
              <a:xfrm>
                <a:off x="3485" y="3064"/>
                <a:ext cx="119" cy="66"/>
              </a:xfrm>
              <a:custGeom>
                <a:avLst/>
                <a:gdLst>
                  <a:gd name="T0" fmla="*/ 0 w 356"/>
                  <a:gd name="T1" fmla="*/ 0 h 196"/>
                  <a:gd name="T2" fmla="*/ 0 w 356"/>
                  <a:gd name="T3" fmla="*/ 0 h 196"/>
                  <a:gd name="T4" fmla="*/ 0 w 356"/>
                  <a:gd name="T5" fmla="*/ 0 h 196"/>
                  <a:gd name="T6" fmla="*/ 0 w 356"/>
                  <a:gd name="T7" fmla="*/ 0 h 196"/>
                  <a:gd name="T8" fmla="*/ 0 w 356"/>
                  <a:gd name="T9" fmla="*/ 0 h 196"/>
                  <a:gd name="T10" fmla="*/ 0 w 356"/>
                  <a:gd name="T11" fmla="*/ 0 h 196"/>
                  <a:gd name="T12" fmla="*/ 0 w 356"/>
                  <a:gd name="T13" fmla="*/ 0 h 196"/>
                  <a:gd name="T14" fmla="*/ 0 w 356"/>
                  <a:gd name="T15" fmla="*/ 0 h 196"/>
                  <a:gd name="T16" fmla="*/ 0 w 356"/>
                  <a:gd name="T17" fmla="*/ 0 h 196"/>
                  <a:gd name="T18" fmla="*/ 0 w 356"/>
                  <a:gd name="T19" fmla="*/ 0 h 196"/>
                  <a:gd name="T20" fmla="*/ 0 w 356"/>
                  <a:gd name="T21" fmla="*/ 0 h 196"/>
                  <a:gd name="T22" fmla="*/ 0 w 356"/>
                  <a:gd name="T23" fmla="*/ 0 h 196"/>
                  <a:gd name="T24" fmla="*/ 0 w 356"/>
                  <a:gd name="T25" fmla="*/ 0 h 196"/>
                  <a:gd name="T26" fmla="*/ 0 w 356"/>
                  <a:gd name="T27" fmla="*/ 0 h 196"/>
                  <a:gd name="T28" fmla="*/ 0 w 356"/>
                  <a:gd name="T29" fmla="*/ 0 h 196"/>
                  <a:gd name="T30" fmla="*/ 0 w 356"/>
                  <a:gd name="T31" fmla="*/ 0 h 196"/>
                  <a:gd name="T32" fmla="*/ 0 w 356"/>
                  <a:gd name="T33" fmla="*/ 0 h 196"/>
                  <a:gd name="T34" fmla="*/ 0 w 356"/>
                  <a:gd name="T35" fmla="*/ 0 h 196"/>
                  <a:gd name="T36" fmla="*/ 0 w 356"/>
                  <a:gd name="T37" fmla="*/ 0 h 196"/>
                  <a:gd name="T38" fmla="*/ 0 w 356"/>
                  <a:gd name="T39" fmla="*/ 0 h 196"/>
                  <a:gd name="T40" fmla="*/ 0 w 356"/>
                  <a:gd name="T41" fmla="*/ 0 h 196"/>
                  <a:gd name="T42" fmla="*/ 0 w 356"/>
                  <a:gd name="T43" fmla="*/ 0 h 196"/>
                  <a:gd name="T44" fmla="*/ 0 w 356"/>
                  <a:gd name="T45" fmla="*/ 0 h 196"/>
                  <a:gd name="T46" fmla="*/ 0 w 356"/>
                  <a:gd name="T47" fmla="*/ 0 h 196"/>
                  <a:gd name="T48" fmla="*/ 0 w 356"/>
                  <a:gd name="T49" fmla="*/ 0 h 196"/>
                  <a:gd name="T50" fmla="*/ 0 w 356"/>
                  <a:gd name="T51" fmla="*/ 0 h 196"/>
                  <a:gd name="T52" fmla="*/ 0 w 356"/>
                  <a:gd name="T53" fmla="*/ 0 h 196"/>
                  <a:gd name="T54" fmla="*/ 0 w 356"/>
                  <a:gd name="T55" fmla="*/ 0 h 196"/>
                  <a:gd name="T56" fmla="*/ 0 w 356"/>
                  <a:gd name="T57" fmla="*/ 0 h 196"/>
                  <a:gd name="T58" fmla="*/ 0 w 356"/>
                  <a:gd name="T59" fmla="*/ 0 h 196"/>
                  <a:gd name="T60" fmla="*/ 0 w 356"/>
                  <a:gd name="T61" fmla="*/ 0 h 196"/>
                  <a:gd name="T62" fmla="*/ 0 w 356"/>
                  <a:gd name="T63" fmla="*/ 0 h 196"/>
                  <a:gd name="T64" fmla="*/ 0 w 356"/>
                  <a:gd name="T65" fmla="*/ 0 h 196"/>
                  <a:gd name="T66" fmla="*/ 0 w 356"/>
                  <a:gd name="T67" fmla="*/ 0 h 196"/>
                  <a:gd name="T68" fmla="*/ 0 w 356"/>
                  <a:gd name="T69" fmla="*/ 0 h 196"/>
                  <a:gd name="T70" fmla="*/ 0 w 356"/>
                  <a:gd name="T71" fmla="*/ 0 h 196"/>
                  <a:gd name="T72" fmla="*/ 0 w 356"/>
                  <a:gd name="T73" fmla="*/ 0 h 196"/>
                  <a:gd name="T74" fmla="*/ 0 w 356"/>
                  <a:gd name="T75" fmla="*/ 0 h 19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56"/>
                  <a:gd name="T115" fmla="*/ 0 h 196"/>
                  <a:gd name="T116" fmla="*/ 356 w 356"/>
                  <a:gd name="T117" fmla="*/ 196 h 19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56" h="196">
                    <a:moveTo>
                      <a:pt x="4" y="70"/>
                    </a:moveTo>
                    <a:lnTo>
                      <a:pt x="68" y="64"/>
                    </a:lnTo>
                    <a:lnTo>
                      <a:pt x="125" y="64"/>
                    </a:lnTo>
                    <a:lnTo>
                      <a:pt x="183" y="70"/>
                    </a:lnTo>
                    <a:lnTo>
                      <a:pt x="221" y="85"/>
                    </a:lnTo>
                    <a:lnTo>
                      <a:pt x="263" y="106"/>
                    </a:lnTo>
                    <a:lnTo>
                      <a:pt x="301" y="135"/>
                    </a:lnTo>
                    <a:lnTo>
                      <a:pt x="331" y="174"/>
                    </a:lnTo>
                    <a:lnTo>
                      <a:pt x="346" y="196"/>
                    </a:lnTo>
                    <a:lnTo>
                      <a:pt x="356" y="183"/>
                    </a:lnTo>
                    <a:lnTo>
                      <a:pt x="344" y="176"/>
                    </a:lnTo>
                    <a:lnTo>
                      <a:pt x="346" y="158"/>
                    </a:lnTo>
                    <a:lnTo>
                      <a:pt x="329" y="151"/>
                    </a:lnTo>
                    <a:lnTo>
                      <a:pt x="334" y="126"/>
                    </a:lnTo>
                    <a:lnTo>
                      <a:pt x="307" y="117"/>
                    </a:lnTo>
                    <a:lnTo>
                      <a:pt x="314" y="96"/>
                    </a:lnTo>
                    <a:lnTo>
                      <a:pt x="287" y="94"/>
                    </a:lnTo>
                    <a:lnTo>
                      <a:pt x="291" y="64"/>
                    </a:lnTo>
                    <a:lnTo>
                      <a:pt x="263" y="74"/>
                    </a:lnTo>
                    <a:lnTo>
                      <a:pt x="260" y="40"/>
                    </a:lnTo>
                    <a:lnTo>
                      <a:pt x="232" y="64"/>
                    </a:lnTo>
                    <a:lnTo>
                      <a:pt x="226" y="24"/>
                    </a:lnTo>
                    <a:lnTo>
                      <a:pt x="202" y="50"/>
                    </a:lnTo>
                    <a:lnTo>
                      <a:pt x="194" y="15"/>
                    </a:lnTo>
                    <a:lnTo>
                      <a:pt x="170" y="47"/>
                    </a:lnTo>
                    <a:lnTo>
                      <a:pt x="159" y="8"/>
                    </a:lnTo>
                    <a:lnTo>
                      <a:pt x="138" y="40"/>
                    </a:lnTo>
                    <a:lnTo>
                      <a:pt x="125" y="4"/>
                    </a:lnTo>
                    <a:lnTo>
                      <a:pt x="105" y="38"/>
                    </a:lnTo>
                    <a:lnTo>
                      <a:pt x="92" y="4"/>
                    </a:lnTo>
                    <a:lnTo>
                      <a:pt x="68" y="40"/>
                    </a:lnTo>
                    <a:lnTo>
                      <a:pt x="54" y="0"/>
                    </a:lnTo>
                    <a:lnTo>
                      <a:pt x="37" y="38"/>
                    </a:lnTo>
                    <a:lnTo>
                      <a:pt x="21" y="8"/>
                    </a:lnTo>
                    <a:lnTo>
                      <a:pt x="13" y="38"/>
                    </a:lnTo>
                    <a:lnTo>
                      <a:pt x="0" y="58"/>
                    </a:lnTo>
                    <a:lnTo>
                      <a:pt x="4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5" name="Freeform 485"/>
              <p:cNvSpPr>
                <a:spLocks/>
              </p:cNvSpPr>
              <p:nvPr/>
            </p:nvSpPr>
            <p:spPr bwMode="auto">
              <a:xfrm>
                <a:off x="3483" y="3033"/>
                <a:ext cx="200" cy="31"/>
              </a:xfrm>
              <a:custGeom>
                <a:avLst/>
                <a:gdLst>
                  <a:gd name="T0" fmla="*/ 0 w 599"/>
                  <a:gd name="T1" fmla="*/ 0 h 94"/>
                  <a:gd name="T2" fmla="*/ 0 w 599"/>
                  <a:gd name="T3" fmla="*/ 0 h 94"/>
                  <a:gd name="T4" fmla="*/ 0 w 599"/>
                  <a:gd name="T5" fmla="*/ 0 h 94"/>
                  <a:gd name="T6" fmla="*/ 0 w 599"/>
                  <a:gd name="T7" fmla="*/ 0 h 94"/>
                  <a:gd name="T8" fmla="*/ 0 w 599"/>
                  <a:gd name="T9" fmla="*/ 0 h 94"/>
                  <a:gd name="T10" fmla="*/ 0 w 599"/>
                  <a:gd name="T11" fmla="*/ 0 h 94"/>
                  <a:gd name="T12" fmla="*/ 0 w 599"/>
                  <a:gd name="T13" fmla="*/ 0 h 94"/>
                  <a:gd name="T14" fmla="*/ 0 w 599"/>
                  <a:gd name="T15" fmla="*/ 0 h 94"/>
                  <a:gd name="T16" fmla="*/ 0 w 599"/>
                  <a:gd name="T17" fmla="*/ 0 h 94"/>
                  <a:gd name="T18" fmla="*/ 0 w 599"/>
                  <a:gd name="T19" fmla="*/ 0 h 94"/>
                  <a:gd name="T20" fmla="*/ 0 w 599"/>
                  <a:gd name="T21" fmla="*/ 0 h 94"/>
                  <a:gd name="T22" fmla="*/ 0 w 599"/>
                  <a:gd name="T23" fmla="*/ 0 h 94"/>
                  <a:gd name="T24" fmla="*/ 0 w 599"/>
                  <a:gd name="T25" fmla="*/ 0 h 94"/>
                  <a:gd name="T26" fmla="*/ 0 w 599"/>
                  <a:gd name="T27" fmla="*/ 0 h 94"/>
                  <a:gd name="T28" fmla="*/ 0 w 599"/>
                  <a:gd name="T29" fmla="*/ 0 h 94"/>
                  <a:gd name="T30" fmla="*/ 0 w 599"/>
                  <a:gd name="T31" fmla="*/ 0 h 94"/>
                  <a:gd name="T32" fmla="*/ 0 w 599"/>
                  <a:gd name="T33" fmla="*/ 0 h 94"/>
                  <a:gd name="T34" fmla="*/ 0 w 599"/>
                  <a:gd name="T35" fmla="*/ 0 h 94"/>
                  <a:gd name="T36" fmla="*/ 0 w 599"/>
                  <a:gd name="T37" fmla="*/ 0 h 94"/>
                  <a:gd name="T38" fmla="*/ 0 w 599"/>
                  <a:gd name="T39" fmla="*/ 0 h 94"/>
                  <a:gd name="T40" fmla="*/ 0 w 599"/>
                  <a:gd name="T41" fmla="*/ 0 h 94"/>
                  <a:gd name="T42" fmla="*/ 0 w 599"/>
                  <a:gd name="T43" fmla="*/ 0 h 94"/>
                  <a:gd name="T44" fmla="*/ 0 w 599"/>
                  <a:gd name="T45" fmla="*/ 0 h 9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99"/>
                  <a:gd name="T70" fmla="*/ 0 h 94"/>
                  <a:gd name="T71" fmla="*/ 599 w 599"/>
                  <a:gd name="T72" fmla="*/ 94 h 9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99" h="94">
                    <a:moveTo>
                      <a:pt x="0" y="0"/>
                    </a:moveTo>
                    <a:lnTo>
                      <a:pt x="42" y="0"/>
                    </a:lnTo>
                    <a:lnTo>
                      <a:pt x="122" y="5"/>
                    </a:lnTo>
                    <a:lnTo>
                      <a:pt x="199" y="17"/>
                    </a:lnTo>
                    <a:lnTo>
                      <a:pt x="270" y="41"/>
                    </a:lnTo>
                    <a:lnTo>
                      <a:pt x="339" y="64"/>
                    </a:lnTo>
                    <a:lnTo>
                      <a:pt x="399" y="82"/>
                    </a:lnTo>
                    <a:lnTo>
                      <a:pt x="452" y="85"/>
                    </a:lnTo>
                    <a:lnTo>
                      <a:pt x="503" y="82"/>
                    </a:lnTo>
                    <a:lnTo>
                      <a:pt x="539" y="70"/>
                    </a:lnTo>
                    <a:lnTo>
                      <a:pt x="592" y="37"/>
                    </a:lnTo>
                    <a:lnTo>
                      <a:pt x="599" y="42"/>
                    </a:lnTo>
                    <a:lnTo>
                      <a:pt x="551" y="70"/>
                    </a:lnTo>
                    <a:lnTo>
                      <a:pt x="519" y="82"/>
                    </a:lnTo>
                    <a:lnTo>
                      <a:pt x="494" y="90"/>
                    </a:lnTo>
                    <a:lnTo>
                      <a:pt x="446" y="94"/>
                    </a:lnTo>
                    <a:lnTo>
                      <a:pt x="395" y="88"/>
                    </a:lnTo>
                    <a:lnTo>
                      <a:pt x="258" y="42"/>
                    </a:lnTo>
                    <a:lnTo>
                      <a:pt x="179" y="20"/>
                    </a:lnTo>
                    <a:lnTo>
                      <a:pt x="80" y="7"/>
                    </a:lnTo>
                    <a:lnTo>
                      <a:pt x="14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6" name="Freeform 486"/>
              <p:cNvSpPr>
                <a:spLocks/>
              </p:cNvSpPr>
              <p:nvPr/>
            </p:nvSpPr>
            <p:spPr bwMode="auto">
              <a:xfrm>
                <a:off x="3596" y="3085"/>
                <a:ext cx="174" cy="213"/>
              </a:xfrm>
              <a:custGeom>
                <a:avLst/>
                <a:gdLst>
                  <a:gd name="T0" fmla="*/ 0 w 522"/>
                  <a:gd name="T1" fmla="*/ 0 h 639"/>
                  <a:gd name="T2" fmla="*/ 0 w 522"/>
                  <a:gd name="T3" fmla="*/ 0 h 639"/>
                  <a:gd name="T4" fmla="*/ 0 w 522"/>
                  <a:gd name="T5" fmla="*/ 0 h 639"/>
                  <a:gd name="T6" fmla="*/ 0 w 522"/>
                  <a:gd name="T7" fmla="*/ 0 h 639"/>
                  <a:gd name="T8" fmla="*/ 0 w 522"/>
                  <a:gd name="T9" fmla="*/ 0 h 639"/>
                  <a:gd name="T10" fmla="*/ 0 w 522"/>
                  <a:gd name="T11" fmla="*/ 0 h 639"/>
                  <a:gd name="T12" fmla="*/ 0 w 522"/>
                  <a:gd name="T13" fmla="*/ 0 h 639"/>
                  <a:gd name="T14" fmla="*/ 0 w 522"/>
                  <a:gd name="T15" fmla="*/ 0 h 639"/>
                  <a:gd name="T16" fmla="*/ 0 w 522"/>
                  <a:gd name="T17" fmla="*/ 0 h 639"/>
                  <a:gd name="T18" fmla="*/ 0 w 522"/>
                  <a:gd name="T19" fmla="*/ 0 h 639"/>
                  <a:gd name="T20" fmla="*/ 0 w 522"/>
                  <a:gd name="T21" fmla="*/ 0 h 639"/>
                  <a:gd name="T22" fmla="*/ 0 w 522"/>
                  <a:gd name="T23" fmla="*/ 0 h 639"/>
                  <a:gd name="T24" fmla="*/ 0 w 522"/>
                  <a:gd name="T25" fmla="*/ 0 h 639"/>
                  <a:gd name="T26" fmla="*/ 0 w 522"/>
                  <a:gd name="T27" fmla="*/ 0 h 639"/>
                  <a:gd name="T28" fmla="*/ 0 w 522"/>
                  <a:gd name="T29" fmla="*/ 0 h 639"/>
                  <a:gd name="T30" fmla="*/ 0 w 522"/>
                  <a:gd name="T31" fmla="*/ 0 h 639"/>
                  <a:gd name="T32" fmla="*/ 0 w 522"/>
                  <a:gd name="T33" fmla="*/ 0 h 639"/>
                  <a:gd name="T34" fmla="*/ 0 w 522"/>
                  <a:gd name="T35" fmla="*/ 0 h 639"/>
                  <a:gd name="T36" fmla="*/ 0 w 522"/>
                  <a:gd name="T37" fmla="*/ 0 h 639"/>
                  <a:gd name="T38" fmla="*/ 0 w 522"/>
                  <a:gd name="T39" fmla="*/ 0 h 639"/>
                  <a:gd name="T40" fmla="*/ 0 w 522"/>
                  <a:gd name="T41" fmla="*/ 0 h 639"/>
                  <a:gd name="T42" fmla="*/ 0 w 522"/>
                  <a:gd name="T43" fmla="*/ 0 h 639"/>
                  <a:gd name="T44" fmla="*/ 0 w 522"/>
                  <a:gd name="T45" fmla="*/ 0 h 639"/>
                  <a:gd name="T46" fmla="*/ 0 w 522"/>
                  <a:gd name="T47" fmla="*/ 0 h 639"/>
                  <a:gd name="T48" fmla="*/ 0 w 522"/>
                  <a:gd name="T49" fmla="*/ 0 h 639"/>
                  <a:gd name="T50" fmla="*/ 0 w 522"/>
                  <a:gd name="T51" fmla="*/ 0 h 639"/>
                  <a:gd name="T52" fmla="*/ 0 w 522"/>
                  <a:gd name="T53" fmla="*/ 0 h 639"/>
                  <a:gd name="T54" fmla="*/ 0 w 522"/>
                  <a:gd name="T55" fmla="*/ 0 h 639"/>
                  <a:gd name="T56" fmla="*/ 0 w 522"/>
                  <a:gd name="T57" fmla="*/ 0 h 639"/>
                  <a:gd name="T58" fmla="*/ 0 w 522"/>
                  <a:gd name="T59" fmla="*/ 0 h 639"/>
                  <a:gd name="T60" fmla="*/ 0 w 522"/>
                  <a:gd name="T61" fmla="*/ 0 h 639"/>
                  <a:gd name="T62" fmla="*/ 0 w 522"/>
                  <a:gd name="T63" fmla="*/ 0 h 639"/>
                  <a:gd name="T64" fmla="*/ 0 w 522"/>
                  <a:gd name="T65" fmla="*/ 0 h 639"/>
                  <a:gd name="T66" fmla="*/ 0 w 522"/>
                  <a:gd name="T67" fmla="*/ 0 h 639"/>
                  <a:gd name="T68" fmla="*/ 0 w 522"/>
                  <a:gd name="T69" fmla="*/ 0 h 639"/>
                  <a:gd name="T70" fmla="*/ 0 w 522"/>
                  <a:gd name="T71" fmla="*/ 0 h 639"/>
                  <a:gd name="T72" fmla="*/ 0 w 522"/>
                  <a:gd name="T73" fmla="*/ 0 h 639"/>
                  <a:gd name="T74" fmla="*/ 0 w 522"/>
                  <a:gd name="T75" fmla="*/ 0 h 639"/>
                  <a:gd name="T76" fmla="*/ 0 w 522"/>
                  <a:gd name="T77" fmla="*/ 0 h 639"/>
                  <a:gd name="T78" fmla="*/ 0 w 522"/>
                  <a:gd name="T79" fmla="*/ 0 h 639"/>
                  <a:gd name="T80" fmla="*/ 0 w 522"/>
                  <a:gd name="T81" fmla="*/ 0 h 639"/>
                  <a:gd name="T82" fmla="*/ 0 w 522"/>
                  <a:gd name="T83" fmla="*/ 0 h 639"/>
                  <a:gd name="T84" fmla="*/ 0 w 522"/>
                  <a:gd name="T85" fmla="*/ 0 h 639"/>
                  <a:gd name="T86" fmla="*/ 0 w 522"/>
                  <a:gd name="T87" fmla="*/ 0 h 639"/>
                  <a:gd name="T88" fmla="*/ 0 w 522"/>
                  <a:gd name="T89" fmla="*/ 0 h 639"/>
                  <a:gd name="T90" fmla="*/ 0 w 522"/>
                  <a:gd name="T91" fmla="*/ 0 h 639"/>
                  <a:gd name="T92" fmla="*/ 0 w 522"/>
                  <a:gd name="T93" fmla="*/ 0 h 639"/>
                  <a:gd name="T94" fmla="*/ 0 w 522"/>
                  <a:gd name="T95" fmla="*/ 0 h 639"/>
                  <a:gd name="T96" fmla="*/ 0 w 522"/>
                  <a:gd name="T97" fmla="*/ 0 h 63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22"/>
                  <a:gd name="T148" fmla="*/ 0 h 639"/>
                  <a:gd name="T149" fmla="*/ 522 w 522"/>
                  <a:gd name="T150" fmla="*/ 639 h 63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22" h="639">
                    <a:moveTo>
                      <a:pt x="42" y="105"/>
                    </a:moveTo>
                    <a:lnTo>
                      <a:pt x="27" y="76"/>
                    </a:lnTo>
                    <a:lnTo>
                      <a:pt x="22" y="59"/>
                    </a:lnTo>
                    <a:lnTo>
                      <a:pt x="24" y="38"/>
                    </a:lnTo>
                    <a:lnTo>
                      <a:pt x="36" y="32"/>
                    </a:lnTo>
                    <a:lnTo>
                      <a:pt x="63" y="34"/>
                    </a:lnTo>
                    <a:lnTo>
                      <a:pt x="125" y="52"/>
                    </a:lnTo>
                    <a:lnTo>
                      <a:pt x="212" y="89"/>
                    </a:lnTo>
                    <a:lnTo>
                      <a:pt x="315" y="149"/>
                    </a:lnTo>
                    <a:lnTo>
                      <a:pt x="403" y="213"/>
                    </a:lnTo>
                    <a:lnTo>
                      <a:pt x="447" y="272"/>
                    </a:lnTo>
                    <a:lnTo>
                      <a:pt x="474" y="317"/>
                    </a:lnTo>
                    <a:lnTo>
                      <a:pt x="494" y="367"/>
                    </a:lnTo>
                    <a:lnTo>
                      <a:pt x="506" y="417"/>
                    </a:lnTo>
                    <a:lnTo>
                      <a:pt x="512" y="464"/>
                    </a:lnTo>
                    <a:lnTo>
                      <a:pt x="509" y="512"/>
                    </a:lnTo>
                    <a:lnTo>
                      <a:pt x="499" y="550"/>
                    </a:lnTo>
                    <a:lnTo>
                      <a:pt x="453" y="612"/>
                    </a:lnTo>
                    <a:lnTo>
                      <a:pt x="435" y="630"/>
                    </a:lnTo>
                    <a:lnTo>
                      <a:pt x="435" y="639"/>
                    </a:lnTo>
                    <a:lnTo>
                      <a:pt x="450" y="636"/>
                    </a:lnTo>
                    <a:lnTo>
                      <a:pt x="444" y="630"/>
                    </a:lnTo>
                    <a:lnTo>
                      <a:pt x="485" y="577"/>
                    </a:lnTo>
                    <a:lnTo>
                      <a:pt x="509" y="542"/>
                    </a:lnTo>
                    <a:lnTo>
                      <a:pt x="519" y="494"/>
                    </a:lnTo>
                    <a:lnTo>
                      <a:pt x="522" y="462"/>
                    </a:lnTo>
                    <a:lnTo>
                      <a:pt x="515" y="412"/>
                    </a:lnTo>
                    <a:lnTo>
                      <a:pt x="499" y="339"/>
                    </a:lnTo>
                    <a:lnTo>
                      <a:pt x="453" y="253"/>
                    </a:lnTo>
                    <a:lnTo>
                      <a:pt x="393" y="185"/>
                    </a:lnTo>
                    <a:lnTo>
                      <a:pt x="331" y="138"/>
                    </a:lnTo>
                    <a:lnTo>
                      <a:pt x="233" y="76"/>
                    </a:lnTo>
                    <a:lnTo>
                      <a:pt x="140" y="34"/>
                    </a:lnTo>
                    <a:lnTo>
                      <a:pt x="77" y="12"/>
                    </a:lnTo>
                    <a:lnTo>
                      <a:pt x="68" y="23"/>
                    </a:lnTo>
                    <a:lnTo>
                      <a:pt x="60" y="2"/>
                    </a:lnTo>
                    <a:lnTo>
                      <a:pt x="47" y="21"/>
                    </a:lnTo>
                    <a:lnTo>
                      <a:pt x="33" y="0"/>
                    </a:lnTo>
                    <a:lnTo>
                      <a:pt x="30" y="23"/>
                    </a:lnTo>
                    <a:lnTo>
                      <a:pt x="5" y="8"/>
                    </a:lnTo>
                    <a:lnTo>
                      <a:pt x="12" y="34"/>
                    </a:lnTo>
                    <a:lnTo>
                      <a:pt x="0" y="38"/>
                    </a:lnTo>
                    <a:lnTo>
                      <a:pt x="10" y="52"/>
                    </a:lnTo>
                    <a:lnTo>
                      <a:pt x="10" y="68"/>
                    </a:lnTo>
                    <a:lnTo>
                      <a:pt x="17" y="73"/>
                    </a:lnTo>
                    <a:lnTo>
                      <a:pt x="22" y="91"/>
                    </a:lnTo>
                    <a:lnTo>
                      <a:pt x="36" y="105"/>
                    </a:lnTo>
                    <a:lnTo>
                      <a:pt x="42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7" name="Freeform 487"/>
              <p:cNvSpPr>
                <a:spLocks/>
              </p:cNvSpPr>
              <p:nvPr/>
            </p:nvSpPr>
            <p:spPr bwMode="auto">
              <a:xfrm>
                <a:off x="3637" y="3047"/>
                <a:ext cx="223" cy="95"/>
              </a:xfrm>
              <a:custGeom>
                <a:avLst/>
                <a:gdLst>
                  <a:gd name="T0" fmla="*/ 0 w 669"/>
                  <a:gd name="T1" fmla="*/ 0 h 286"/>
                  <a:gd name="T2" fmla="*/ 0 w 669"/>
                  <a:gd name="T3" fmla="*/ 0 h 286"/>
                  <a:gd name="T4" fmla="*/ 0 w 669"/>
                  <a:gd name="T5" fmla="*/ 0 h 286"/>
                  <a:gd name="T6" fmla="*/ 0 w 669"/>
                  <a:gd name="T7" fmla="*/ 0 h 286"/>
                  <a:gd name="T8" fmla="*/ 0 w 669"/>
                  <a:gd name="T9" fmla="*/ 0 h 286"/>
                  <a:gd name="T10" fmla="*/ 0 w 669"/>
                  <a:gd name="T11" fmla="*/ 0 h 286"/>
                  <a:gd name="T12" fmla="*/ 0 w 669"/>
                  <a:gd name="T13" fmla="*/ 0 h 286"/>
                  <a:gd name="T14" fmla="*/ 0 w 669"/>
                  <a:gd name="T15" fmla="*/ 0 h 286"/>
                  <a:gd name="T16" fmla="*/ 0 w 669"/>
                  <a:gd name="T17" fmla="*/ 0 h 286"/>
                  <a:gd name="T18" fmla="*/ 0 w 669"/>
                  <a:gd name="T19" fmla="*/ 0 h 286"/>
                  <a:gd name="T20" fmla="*/ 0 w 669"/>
                  <a:gd name="T21" fmla="*/ 0 h 286"/>
                  <a:gd name="T22" fmla="*/ 0 w 669"/>
                  <a:gd name="T23" fmla="*/ 0 h 286"/>
                  <a:gd name="T24" fmla="*/ 0 w 669"/>
                  <a:gd name="T25" fmla="*/ 0 h 286"/>
                  <a:gd name="T26" fmla="*/ 0 w 669"/>
                  <a:gd name="T27" fmla="*/ 0 h 286"/>
                  <a:gd name="T28" fmla="*/ 0 w 669"/>
                  <a:gd name="T29" fmla="*/ 0 h 286"/>
                  <a:gd name="T30" fmla="*/ 0 w 669"/>
                  <a:gd name="T31" fmla="*/ 0 h 286"/>
                  <a:gd name="T32" fmla="*/ 0 w 669"/>
                  <a:gd name="T33" fmla="*/ 0 h 286"/>
                  <a:gd name="T34" fmla="*/ 0 w 669"/>
                  <a:gd name="T35" fmla="*/ 0 h 286"/>
                  <a:gd name="T36" fmla="*/ 0 w 669"/>
                  <a:gd name="T37" fmla="*/ 0 h 286"/>
                  <a:gd name="T38" fmla="*/ 0 w 669"/>
                  <a:gd name="T39" fmla="*/ 0 h 286"/>
                  <a:gd name="T40" fmla="*/ 0 w 669"/>
                  <a:gd name="T41" fmla="*/ 0 h 286"/>
                  <a:gd name="T42" fmla="*/ 0 w 669"/>
                  <a:gd name="T43" fmla="*/ 0 h 286"/>
                  <a:gd name="T44" fmla="*/ 0 w 669"/>
                  <a:gd name="T45" fmla="*/ 0 h 286"/>
                  <a:gd name="T46" fmla="*/ 0 w 669"/>
                  <a:gd name="T47" fmla="*/ 0 h 286"/>
                  <a:gd name="T48" fmla="*/ 0 w 669"/>
                  <a:gd name="T49" fmla="*/ 0 h 286"/>
                  <a:gd name="T50" fmla="*/ 0 w 669"/>
                  <a:gd name="T51" fmla="*/ 0 h 286"/>
                  <a:gd name="T52" fmla="*/ 0 w 669"/>
                  <a:gd name="T53" fmla="*/ 0 h 286"/>
                  <a:gd name="T54" fmla="*/ 0 w 669"/>
                  <a:gd name="T55" fmla="*/ 0 h 286"/>
                  <a:gd name="T56" fmla="*/ 0 w 669"/>
                  <a:gd name="T57" fmla="*/ 0 h 286"/>
                  <a:gd name="T58" fmla="*/ 0 w 669"/>
                  <a:gd name="T59" fmla="*/ 0 h 286"/>
                  <a:gd name="T60" fmla="*/ 0 w 669"/>
                  <a:gd name="T61" fmla="*/ 0 h 286"/>
                  <a:gd name="T62" fmla="*/ 0 w 669"/>
                  <a:gd name="T63" fmla="*/ 0 h 286"/>
                  <a:gd name="T64" fmla="*/ 0 w 669"/>
                  <a:gd name="T65" fmla="*/ 0 h 286"/>
                  <a:gd name="T66" fmla="*/ 0 w 669"/>
                  <a:gd name="T67" fmla="*/ 0 h 286"/>
                  <a:gd name="T68" fmla="*/ 0 w 669"/>
                  <a:gd name="T69" fmla="*/ 0 h 286"/>
                  <a:gd name="T70" fmla="*/ 0 w 669"/>
                  <a:gd name="T71" fmla="*/ 0 h 286"/>
                  <a:gd name="T72" fmla="*/ 0 w 669"/>
                  <a:gd name="T73" fmla="*/ 0 h 286"/>
                  <a:gd name="T74" fmla="*/ 0 w 669"/>
                  <a:gd name="T75" fmla="*/ 0 h 286"/>
                  <a:gd name="T76" fmla="*/ 0 w 669"/>
                  <a:gd name="T77" fmla="*/ 0 h 286"/>
                  <a:gd name="T78" fmla="*/ 0 w 669"/>
                  <a:gd name="T79" fmla="*/ 0 h 286"/>
                  <a:gd name="T80" fmla="*/ 0 w 669"/>
                  <a:gd name="T81" fmla="*/ 0 h 286"/>
                  <a:gd name="T82" fmla="*/ 0 w 669"/>
                  <a:gd name="T83" fmla="*/ 0 h 2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9"/>
                  <a:gd name="T127" fmla="*/ 0 h 286"/>
                  <a:gd name="T128" fmla="*/ 669 w 669"/>
                  <a:gd name="T129" fmla="*/ 286 h 2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9" h="286">
                    <a:moveTo>
                      <a:pt x="663" y="286"/>
                    </a:moveTo>
                    <a:lnTo>
                      <a:pt x="669" y="279"/>
                    </a:lnTo>
                    <a:lnTo>
                      <a:pt x="669" y="274"/>
                    </a:lnTo>
                    <a:lnTo>
                      <a:pt x="635" y="247"/>
                    </a:lnTo>
                    <a:lnTo>
                      <a:pt x="581" y="227"/>
                    </a:lnTo>
                    <a:lnTo>
                      <a:pt x="527" y="211"/>
                    </a:lnTo>
                    <a:lnTo>
                      <a:pt x="458" y="209"/>
                    </a:lnTo>
                    <a:lnTo>
                      <a:pt x="399" y="211"/>
                    </a:lnTo>
                    <a:lnTo>
                      <a:pt x="342" y="217"/>
                    </a:lnTo>
                    <a:lnTo>
                      <a:pt x="284" y="211"/>
                    </a:lnTo>
                    <a:lnTo>
                      <a:pt x="214" y="197"/>
                    </a:lnTo>
                    <a:lnTo>
                      <a:pt x="116" y="153"/>
                    </a:lnTo>
                    <a:lnTo>
                      <a:pt x="19" y="115"/>
                    </a:lnTo>
                    <a:lnTo>
                      <a:pt x="19" y="109"/>
                    </a:lnTo>
                    <a:lnTo>
                      <a:pt x="27" y="107"/>
                    </a:lnTo>
                    <a:lnTo>
                      <a:pt x="62" y="107"/>
                    </a:lnTo>
                    <a:lnTo>
                      <a:pt x="137" y="97"/>
                    </a:lnTo>
                    <a:lnTo>
                      <a:pt x="204" y="79"/>
                    </a:lnTo>
                    <a:lnTo>
                      <a:pt x="268" y="49"/>
                    </a:lnTo>
                    <a:lnTo>
                      <a:pt x="342" y="0"/>
                    </a:lnTo>
                    <a:lnTo>
                      <a:pt x="330" y="0"/>
                    </a:lnTo>
                    <a:lnTo>
                      <a:pt x="273" y="34"/>
                    </a:lnTo>
                    <a:lnTo>
                      <a:pt x="211" y="68"/>
                    </a:lnTo>
                    <a:lnTo>
                      <a:pt x="144" y="82"/>
                    </a:lnTo>
                    <a:lnTo>
                      <a:pt x="73" y="91"/>
                    </a:lnTo>
                    <a:lnTo>
                      <a:pt x="11" y="97"/>
                    </a:lnTo>
                    <a:lnTo>
                      <a:pt x="0" y="107"/>
                    </a:lnTo>
                    <a:lnTo>
                      <a:pt x="2" y="115"/>
                    </a:lnTo>
                    <a:lnTo>
                      <a:pt x="11" y="121"/>
                    </a:lnTo>
                    <a:lnTo>
                      <a:pt x="22" y="127"/>
                    </a:lnTo>
                    <a:lnTo>
                      <a:pt x="32" y="132"/>
                    </a:lnTo>
                    <a:lnTo>
                      <a:pt x="112" y="161"/>
                    </a:lnTo>
                    <a:lnTo>
                      <a:pt x="187" y="197"/>
                    </a:lnTo>
                    <a:lnTo>
                      <a:pt x="247" y="215"/>
                    </a:lnTo>
                    <a:lnTo>
                      <a:pt x="337" y="227"/>
                    </a:lnTo>
                    <a:lnTo>
                      <a:pt x="396" y="224"/>
                    </a:lnTo>
                    <a:lnTo>
                      <a:pt x="456" y="217"/>
                    </a:lnTo>
                    <a:lnTo>
                      <a:pt x="527" y="220"/>
                    </a:lnTo>
                    <a:lnTo>
                      <a:pt x="614" y="245"/>
                    </a:lnTo>
                    <a:lnTo>
                      <a:pt x="663" y="276"/>
                    </a:lnTo>
                    <a:lnTo>
                      <a:pt x="663" y="2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8" name="Freeform 488"/>
              <p:cNvSpPr>
                <a:spLocks/>
              </p:cNvSpPr>
              <p:nvPr/>
            </p:nvSpPr>
            <p:spPr bwMode="auto">
              <a:xfrm>
                <a:off x="3738" y="3128"/>
                <a:ext cx="118" cy="86"/>
              </a:xfrm>
              <a:custGeom>
                <a:avLst/>
                <a:gdLst>
                  <a:gd name="T0" fmla="*/ 0 w 352"/>
                  <a:gd name="T1" fmla="*/ 0 h 258"/>
                  <a:gd name="T2" fmla="*/ 0 w 352"/>
                  <a:gd name="T3" fmla="*/ 0 h 258"/>
                  <a:gd name="T4" fmla="*/ 0 w 352"/>
                  <a:gd name="T5" fmla="*/ 0 h 258"/>
                  <a:gd name="T6" fmla="*/ 0 w 352"/>
                  <a:gd name="T7" fmla="*/ 0 h 258"/>
                  <a:gd name="T8" fmla="*/ 0 w 352"/>
                  <a:gd name="T9" fmla="*/ 0 h 258"/>
                  <a:gd name="T10" fmla="*/ 0 w 352"/>
                  <a:gd name="T11" fmla="*/ 0 h 258"/>
                  <a:gd name="T12" fmla="*/ 0 w 352"/>
                  <a:gd name="T13" fmla="*/ 0 h 258"/>
                  <a:gd name="T14" fmla="*/ 0 w 352"/>
                  <a:gd name="T15" fmla="*/ 0 h 258"/>
                  <a:gd name="T16" fmla="*/ 0 w 352"/>
                  <a:gd name="T17" fmla="*/ 0 h 258"/>
                  <a:gd name="T18" fmla="*/ 0 w 352"/>
                  <a:gd name="T19" fmla="*/ 0 h 258"/>
                  <a:gd name="T20" fmla="*/ 0 w 352"/>
                  <a:gd name="T21" fmla="*/ 0 h 258"/>
                  <a:gd name="T22" fmla="*/ 0 w 352"/>
                  <a:gd name="T23" fmla="*/ 0 h 258"/>
                  <a:gd name="T24" fmla="*/ 0 w 352"/>
                  <a:gd name="T25" fmla="*/ 0 h 258"/>
                  <a:gd name="T26" fmla="*/ 0 w 352"/>
                  <a:gd name="T27" fmla="*/ 0 h 258"/>
                  <a:gd name="T28" fmla="*/ 0 w 352"/>
                  <a:gd name="T29" fmla="*/ 0 h 258"/>
                  <a:gd name="T30" fmla="*/ 0 w 352"/>
                  <a:gd name="T31" fmla="*/ 0 h 258"/>
                  <a:gd name="T32" fmla="*/ 0 w 352"/>
                  <a:gd name="T33" fmla="*/ 0 h 258"/>
                  <a:gd name="T34" fmla="*/ 0 w 352"/>
                  <a:gd name="T35" fmla="*/ 0 h 258"/>
                  <a:gd name="T36" fmla="*/ 0 w 352"/>
                  <a:gd name="T37" fmla="*/ 0 h 258"/>
                  <a:gd name="T38" fmla="*/ 0 w 352"/>
                  <a:gd name="T39" fmla="*/ 0 h 258"/>
                  <a:gd name="T40" fmla="*/ 0 w 352"/>
                  <a:gd name="T41" fmla="*/ 0 h 258"/>
                  <a:gd name="T42" fmla="*/ 0 w 352"/>
                  <a:gd name="T43" fmla="*/ 0 h 258"/>
                  <a:gd name="T44" fmla="*/ 0 w 352"/>
                  <a:gd name="T45" fmla="*/ 0 h 258"/>
                  <a:gd name="T46" fmla="*/ 0 w 352"/>
                  <a:gd name="T47" fmla="*/ 0 h 258"/>
                  <a:gd name="T48" fmla="*/ 0 w 352"/>
                  <a:gd name="T49" fmla="*/ 0 h 258"/>
                  <a:gd name="T50" fmla="*/ 0 w 352"/>
                  <a:gd name="T51" fmla="*/ 0 h 258"/>
                  <a:gd name="T52" fmla="*/ 0 w 352"/>
                  <a:gd name="T53" fmla="*/ 0 h 258"/>
                  <a:gd name="T54" fmla="*/ 0 w 352"/>
                  <a:gd name="T55" fmla="*/ 0 h 258"/>
                  <a:gd name="T56" fmla="*/ 0 w 352"/>
                  <a:gd name="T57" fmla="*/ 0 h 258"/>
                  <a:gd name="T58" fmla="*/ 0 w 352"/>
                  <a:gd name="T59" fmla="*/ 0 h 258"/>
                  <a:gd name="T60" fmla="*/ 0 w 352"/>
                  <a:gd name="T61" fmla="*/ 0 h 258"/>
                  <a:gd name="T62" fmla="*/ 0 w 352"/>
                  <a:gd name="T63" fmla="*/ 0 h 258"/>
                  <a:gd name="T64" fmla="*/ 0 w 352"/>
                  <a:gd name="T65" fmla="*/ 0 h 258"/>
                  <a:gd name="T66" fmla="*/ 0 w 352"/>
                  <a:gd name="T67" fmla="*/ 0 h 258"/>
                  <a:gd name="T68" fmla="*/ 0 w 352"/>
                  <a:gd name="T69" fmla="*/ 0 h 258"/>
                  <a:gd name="T70" fmla="*/ 0 w 352"/>
                  <a:gd name="T71" fmla="*/ 0 h 258"/>
                  <a:gd name="T72" fmla="*/ 0 w 352"/>
                  <a:gd name="T73" fmla="*/ 0 h 258"/>
                  <a:gd name="T74" fmla="*/ 0 w 352"/>
                  <a:gd name="T75" fmla="*/ 0 h 258"/>
                  <a:gd name="T76" fmla="*/ 0 w 352"/>
                  <a:gd name="T77" fmla="*/ 0 h 25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52"/>
                  <a:gd name="T118" fmla="*/ 0 h 258"/>
                  <a:gd name="T119" fmla="*/ 352 w 352"/>
                  <a:gd name="T120" fmla="*/ 258 h 25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52" h="258">
                    <a:moveTo>
                      <a:pt x="352" y="38"/>
                    </a:moveTo>
                    <a:lnTo>
                      <a:pt x="290" y="14"/>
                    </a:lnTo>
                    <a:lnTo>
                      <a:pt x="233" y="2"/>
                    </a:lnTo>
                    <a:lnTo>
                      <a:pt x="189" y="0"/>
                    </a:lnTo>
                    <a:lnTo>
                      <a:pt x="137" y="4"/>
                    </a:lnTo>
                    <a:lnTo>
                      <a:pt x="96" y="14"/>
                    </a:lnTo>
                    <a:lnTo>
                      <a:pt x="63" y="14"/>
                    </a:lnTo>
                    <a:lnTo>
                      <a:pt x="6" y="11"/>
                    </a:lnTo>
                    <a:lnTo>
                      <a:pt x="0" y="17"/>
                    </a:lnTo>
                    <a:lnTo>
                      <a:pt x="4" y="27"/>
                    </a:lnTo>
                    <a:lnTo>
                      <a:pt x="54" y="83"/>
                    </a:lnTo>
                    <a:lnTo>
                      <a:pt x="103" y="83"/>
                    </a:lnTo>
                    <a:lnTo>
                      <a:pt x="132" y="91"/>
                    </a:lnTo>
                    <a:lnTo>
                      <a:pt x="159" y="105"/>
                    </a:lnTo>
                    <a:lnTo>
                      <a:pt x="186" y="131"/>
                    </a:lnTo>
                    <a:lnTo>
                      <a:pt x="224" y="179"/>
                    </a:lnTo>
                    <a:lnTo>
                      <a:pt x="295" y="244"/>
                    </a:lnTo>
                    <a:lnTo>
                      <a:pt x="295" y="255"/>
                    </a:lnTo>
                    <a:lnTo>
                      <a:pt x="307" y="258"/>
                    </a:lnTo>
                    <a:lnTo>
                      <a:pt x="307" y="249"/>
                    </a:lnTo>
                    <a:lnTo>
                      <a:pt x="297" y="237"/>
                    </a:lnTo>
                    <a:lnTo>
                      <a:pt x="254" y="197"/>
                    </a:lnTo>
                    <a:lnTo>
                      <a:pt x="218" y="161"/>
                    </a:lnTo>
                    <a:lnTo>
                      <a:pt x="179" y="111"/>
                    </a:lnTo>
                    <a:lnTo>
                      <a:pt x="153" y="88"/>
                    </a:lnTo>
                    <a:lnTo>
                      <a:pt x="120" y="76"/>
                    </a:lnTo>
                    <a:lnTo>
                      <a:pt x="96" y="76"/>
                    </a:lnTo>
                    <a:lnTo>
                      <a:pt x="66" y="69"/>
                    </a:lnTo>
                    <a:lnTo>
                      <a:pt x="52" y="65"/>
                    </a:lnTo>
                    <a:lnTo>
                      <a:pt x="21" y="31"/>
                    </a:lnTo>
                    <a:lnTo>
                      <a:pt x="24" y="27"/>
                    </a:lnTo>
                    <a:lnTo>
                      <a:pt x="39" y="22"/>
                    </a:lnTo>
                    <a:lnTo>
                      <a:pt x="98" y="19"/>
                    </a:lnTo>
                    <a:lnTo>
                      <a:pt x="140" y="11"/>
                    </a:lnTo>
                    <a:lnTo>
                      <a:pt x="189" y="4"/>
                    </a:lnTo>
                    <a:lnTo>
                      <a:pt x="247" y="11"/>
                    </a:lnTo>
                    <a:lnTo>
                      <a:pt x="325" y="31"/>
                    </a:lnTo>
                    <a:lnTo>
                      <a:pt x="352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69" name="Freeform 489"/>
              <p:cNvSpPr>
                <a:spLocks/>
              </p:cNvSpPr>
              <p:nvPr/>
            </p:nvSpPr>
            <p:spPr bwMode="auto">
              <a:xfrm>
                <a:off x="3764" y="3164"/>
                <a:ext cx="75" cy="126"/>
              </a:xfrm>
              <a:custGeom>
                <a:avLst/>
                <a:gdLst>
                  <a:gd name="T0" fmla="*/ 0 w 226"/>
                  <a:gd name="T1" fmla="*/ 0 h 378"/>
                  <a:gd name="T2" fmla="*/ 0 w 226"/>
                  <a:gd name="T3" fmla="*/ 0 h 378"/>
                  <a:gd name="T4" fmla="*/ 0 w 226"/>
                  <a:gd name="T5" fmla="*/ 0 h 378"/>
                  <a:gd name="T6" fmla="*/ 0 w 226"/>
                  <a:gd name="T7" fmla="*/ 0 h 378"/>
                  <a:gd name="T8" fmla="*/ 0 w 226"/>
                  <a:gd name="T9" fmla="*/ 0 h 378"/>
                  <a:gd name="T10" fmla="*/ 0 w 226"/>
                  <a:gd name="T11" fmla="*/ 0 h 378"/>
                  <a:gd name="T12" fmla="*/ 0 w 226"/>
                  <a:gd name="T13" fmla="*/ 0 h 378"/>
                  <a:gd name="T14" fmla="*/ 0 w 226"/>
                  <a:gd name="T15" fmla="*/ 0 h 378"/>
                  <a:gd name="T16" fmla="*/ 0 w 226"/>
                  <a:gd name="T17" fmla="*/ 0 h 378"/>
                  <a:gd name="T18" fmla="*/ 0 w 226"/>
                  <a:gd name="T19" fmla="*/ 0 h 378"/>
                  <a:gd name="T20" fmla="*/ 0 w 226"/>
                  <a:gd name="T21" fmla="*/ 0 h 378"/>
                  <a:gd name="T22" fmla="*/ 0 w 226"/>
                  <a:gd name="T23" fmla="*/ 0 h 378"/>
                  <a:gd name="T24" fmla="*/ 0 w 226"/>
                  <a:gd name="T25" fmla="*/ 0 h 378"/>
                  <a:gd name="T26" fmla="*/ 0 w 226"/>
                  <a:gd name="T27" fmla="*/ 0 h 378"/>
                  <a:gd name="T28" fmla="*/ 0 w 226"/>
                  <a:gd name="T29" fmla="*/ 0 h 378"/>
                  <a:gd name="T30" fmla="*/ 0 w 226"/>
                  <a:gd name="T31" fmla="*/ 0 h 378"/>
                  <a:gd name="T32" fmla="*/ 0 w 226"/>
                  <a:gd name="T33" fmla="*/ 0 h 378"/>
                  <a:gd name="T34" fmla="*/ 0 w 226"/>
                  <a:gd name="T35" fmla="*/ 0 h 378"/>
                  <a:gd name="T36" fmla="*/ 0 w 226"/>
                  <a:gd name="T37" fmla="*/ 0 h 378"/>
                  <a:gd name="T38" fmla="*/ 0 w 226"/>
                  <a:gd name="T39" fmla="*/ 0 h 378"/>
                  <a:gd name="T40" fmla="*/ 0 w 226"/>
                  <a:gd name="T41" fmla="*/ 0 h 378"/>
                  <a:gd name="T42" fmla="*/ 0 w 226"/>
                  <a:gd name="T43" fmla="*/ 0 h 378"/>
                  <a:gd name="T44" fmla="*/ 0 w 226"/>
                  <a:gd name="T45" fmla="*/ 0 h 378"/>
                  <a:gd name="T46" fmla="*/ 0 w 226"/>
                  <a:gd name="T47" fmla="*/ 0 h 378"/>
                  <a:gd name="T48" fmla="*/ 0 w 226"/>
                  <a:gd name="T49" fmla="*/ 0 h 378"/>
                  <a:gd name="T50" fmla="*/ 0 w 226"/>
                  <a:gd name="T51" fmla="*/ 0 h 378"/>
                  <a:gd name="T52" fmla="*/ 0 w 226"/>
                  <a:gd name="T53" fmla="*/ 0 h 378"/>
                  <a:gd name="T54" fmla="*/ 0 w 226"/>
                  <a:gd name="T55" fmla="*/ 0 h 378"/>
                  <a:gd name="T56" fmla="*/ 0 w 226"/>
                  <a:gd name="T57" fmla="*/ 0 h 378"/>
                  <a:gd name="T58" fmla="*/ 0 w 226"/>
                  <a:gd name="T59" fmla="*/ 0 h 378"/>
                  <a:gd name="T60" fmla="*/ 0 w 226"/>
                  <a:gd name="T61" fmla="*/ 0 h 378"/>
                  <a:gd name="T62" fmla="*/ 0 w 226"/>
                  <a:gd name="T63" fmla="*/ 0 h 378"/>
                  <a:gd name="T64" fmla="*/ 0 w 226"/>
                  <a:gd name="T65" fmla="*/ 0 h 378"/>
                  <a:gd name="T66" fmla="*/ 0 w 226"/>
                  <a:gd name="T67" fmla="*/ 0 h 378"/>
                  <a:gd name="T68" fmla="*/ 0 w 226"/>
                  <a:gd name="T69" fmla="*/ 0 h 378"/>
                  <a:gd name="T70" fmla="*/ 0 w 226"/>
                  <a:gd name="T71" fmla="*/ 0 h 378"/>
                  <a:gd name="T72" fmla="*/ 0 w 226"/>
                  <a:gd name="T73" fmla="*/ 0 h 37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6"/>
                  <a:gd name="T112" fmla="*/ 0 h 378"/>
                  <a:gd name="T113" fmla="*/ 226 w 226"/>
                  <a:gd name="T114" fmla="*/ 378 h 37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6" h="378">
                    <a:moveTo>
                      <a:pt x="226" y="147"/>
                    </a:moveTo>
                    <a:lnTo>
                      <a:pt x="181" y="121"/>
                    </a:lnTo>
                    <a:lnTo>
                      <a:pt x="148" y="95"/>
                    </a:lnTo>
                    <a:lnTo>
                      <a:pt x="110" y="53"/>
                    </a:lnTo>
                    <a:lnTo>
                      <a:pt x="79" y="27"/>
                    </a:lnTo>
                    <a:lnTo>
                      <a:pt x="52" y="15"/>
                    </a:lnTo>
                    <a:lnTo>
                      <a:pt x="22" y="10"/>
                    </a:lnTo>
                    <a:lnTo>
                      <a:pt x="13" y="12"/>
                    </a:lnTo>
                    <a:lnTo>
                      <a:pt x="37" y="65"/>
                    </a:lnTo>
                    <a:lnTo>
                      <a:pt x="56" y="129"/>
                    </a:lnTo>
                    <a:lnTo>
                      <a:pt x="103" y="172"/>
                    </a:lnTo>
                    <a:lnTo>
                      <a:pt x="132" y="212"/>
                    </a:lnTo>
                    <a:lnTo>
                      <a:pt x="148" y="260"/>
                    </a:lnTo>
                    <a:lnTo>
                      <a:pt x="160" y="332"/>
                    </a:lnTo>
                    <a:lnTo>
                      <a:pt x="154" y="362"/>
                    </a:lnTo>
                    <a:lnTo>
                      <a:pt x="142" y="378"/>
                    </a:lnTo>
                    <a:lnTo>
                      <a:pt x="130" y="370"/>
                    </a:lnTo>
                    <a:lnTo>
                      <a:pt x="142" y="372"/>
                    </a:lnTo>
                    <a:lnTo>
                      <a:pt x="152" y="345"/>
                    </a:lnTo>
                    <a:lnTo>
                      <a:pt x="152" y="314"/>
                    </a:lnTo>
                    <a:lnTo>
                      <a:pt x="142" y="264"/>
                    </a:lnTo>
                    <a:lnTo>
                      <a:pt x="127" y="222"/>
                    </a:lnTo>
                    <a:lnTo>
                      <a:pt x="98" y="179"/>
                    </a:lnTo>
                    <a:lnTo>
                      <a:pt x="59" y="150"/>
                    </a:lnTo>
                    <a:lnTo>
                      <a:pt x="52" y="145"/>
                    </a:lnTo>
                    <a:lnTo>
                      <a:pt x="47" y="129"/>
                    </a:lnTo>
                    <a:lnTo>
                      <a:pt x="34" y="91"/>
                    </a:lnTo>
                    <a:lnTo>
                      <a:pt x="20" y="45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34" y="3"/>
                    </a:lnTo>
                    <a:lnTo>
                      <a:pt x="70" y="12"/>
                    </a:lnTo>
                    <a:lnTo>
                      <a:pt x="107" y="41"/>
                    </a:lnTo>
                    <a:lnTo>
                      <a:pt x="144" y="83"/>
                    </a:lnTo>
                    <a:lnTo>
                      <a:pt x="174" y="109"/>
                    </a:lnTo>
                    <a:lnTo>
                      <a:pt x="226" y="1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0" name="Freeform 490"/>
              <p:cNvSpPr>
                <a:spLocks/>
              </p:cNvSpPr>
              <p:nvPr/>
            </p:nvSpPr>
            <p:spPr bwMode="auto">
              <a:xfrm>
                <a:off x="3750" y="3227"/>
                <a:ext cx="59" cy="69"/>
              </a:xfrm>
              <a:custGeom>
                <a:avLst/>
                <a:gdLst>
                  <a:gd name="T0" fmla="*/ 0 w 178"/>
                  <a:gd name="T1" fmla="*/ 0 h 208"/>
                  <a:gd name="T2" fmla="*/ 0 w 178"/>
                  <a:gd name="T3" fmla="*/ 0 h 208"/>
                  <a:gd name="T4" fmla="*/ 0 w 178"/>
                  <a:gd name="T5" fmla="*/ 0 h 208"/>
                  <a:gd name="T6" fmla="*/ 0 w 178"/>
                  <a:gd name="T7" fmla="*/ 0 h 208"/>
                  <a:gd name="T8" fmla="*/ 0 w 178"/>
                  <a:gd name="T9" fmla="*/ 0 h 208"/>
                  <a:gd name="T10" fmla="*/ 0 w 178"/>
                  <a:gd name="T11" fmla="*/ 0 h 208"/>
                  <a:gd name="T12" fmla="*/ 0 w 178"/>
                  <a:gd name="T13" fmla="*/ 0 h 208"/>
                  <a:gd name="T14" fmla="*/ 0 w 178"/>
                  <a:gd name="T15" fmla="*/ 0 h 208"/>
                  <a:gd name="T16" fmla="*/ 0 w 178"/>
                  <a:gd name="T17" fmla="*/ 0 h 208"/>
                  <a:gd name="T18" fmla="*/ 0 w 178"/>
                  <a:gd name="T19" fmla="*/ 0 h 208"/>
                  <a:gd name="T20" fmla="*/ 0 w 178"/>
                  <a:gd name="T21" fmla="*/ 0 h 208"/>
                  <a:gd name="T22" fmla="*/ 0 w 178"/>
                  <a:gd name="T23" fmla="*/ 0 h 208"/>
                  <a:gd name="T24" fmla="*/ 0 w 178"/>
                  <a:gd name="T25" fmla="*/ 0 h 208"/>
                  <a:gd name="T26" fmla="*/ 0 w 178"/>
                  <a:gd name="T27" fmla="*/ 0 h 208"/>
                  <a:gd name="T28" fmla="*/ 0 w 178"/>
                  <a:gd name="T29" fmla="*/ 0 h 208"/>
                  <a:gd name="T30" fmla="*/ 0 w 178"/>
                  <a:gd name="T31" fmla="*/ 0 h 208"/>
                  <a:gd name="T32" fmla="*/ 0 w 178"/>
                  <a:gd name="T33" fmla="*/ 0 h 208"/>
                  <a:gd name="T34" fmla="*/ 0 w 178"/>
                  <a:gd name="T35" fmla="*/ 0 h 208"/>
                  <a:gd name="T36" fmla="*/ 0 w 178"/>
                  <a:gd name="T37" fmla="*/ 0 h 208"/>
                  <a:gd name="T38" fmla="*/ 0 w 178"/>
                  <a:gd name="T39" fmla="*/ 0 h 208"/>
                  <a:gd name="T40" fmla="*/ 0 w 178"/>
                  <a:gd name="T41" fmla="*/ 0 h 208"/>
                  <a:gd name="T42" fmla="*/ 0 w 178"/>
                  <a:gd name="T43" fmla="*/ 0 h 208"/>
                  <a:gd name="T44" fmla="*/ 0 w 178"/>
                  <a:gd name="T45" fmla="*/ 0 h 208"/>
                  <a:gd name="T46" fmla="*/ 0 w 178"/>
                  <a:gd name="T47" fmla="*/ 0 h 2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78"/>
                  <a:gd name="T73" fmla="*/ 0 h 208"/>
                  <a:gd name="T74" fmla="*/ 178 w 178"/>
                  <a:gd name="T75" fmla="*/ 208 h 20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78" h="208">
                    <a:moveTo>
                      <a:pt x="92" y="7"/>
                    </a:moveTo>
                    <a:lnTo>
                      <a:pt x="89" y="48"/>
                    </a:lnTo>
                    <a:lnTo>
                      <a:pt x="76" y="92"/>
                    </a:lnTo>
                    <a:lnTo>
                      <a:pt x="62" y="124"/>
                    </a:lnTo>
                    <a:lnTo>
                      <a:pt x="29" y="174"/>
                    </a:lnTo>
                    <a:lnTo>
                      <a:pt x="0" y="208"/>
                    </a:lnTo>
                    <a:lnTo>
                      <a:pt x="34" y="177"/>
                    </a:lnTo>
                    <a:lnTo>
                      <a:pt x="71" y="133"/>
                    </a:lnTo>
                    <a:lnTo>
                      <a:pt x="94" y="79"/>
                    </a:lnTo>
                    <a:lnTo>
                      <a:pt x="101" y="48"/>
                    </a:lnTo>
                    <a:lnTo>
                      <a:pt x="103" y="24"/>
                    </a:lnTo>
                    <a:lnTo>
                      <a:pt x="112" y="24"/>
                    </a:lnTo>
                    <a:lnTo>
                      <a:pt x="133" y="34"/>
                    </a:lnTo>
                    <a:lnTo>
                      <a:pt x="156" y="68"/>
                    </a:lnTo>
                    <a:lnTo>
                      <a:pt x="172" y="122"/>
                    </a:lnTo>
                    <a:lnTo>
                      <a:pt x="172" y="174"/>
                    </a:lnTo>
                    <a:lnTo>
                      <a:pt x="178" y="140"/>
                    </a:lnTo>
                    <a:lnTo>
                      <a:pt x="174" y="101"/>
                    </a:lnTo>
                    <a:lnTo>
                      <a:pt x="160" y="54"/>
                    </a:lnTo>
                    <a:lnTo>
                      <a:pt x="135" y="24"/>
                    </a:lnTo>
                    <a:lnTo>
                      <a:pt x="106" y="0"/>
                    </a:lnTo>
                    <a:lnTo>
                      <a:pt x="98" y="0"/>
                    </a:lnTo>
                    <a:lnTo>
                      <a:pt x="92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1" name="Freeform 491"/>
              <p:cNvSpPr>
                <a:spLocks/>
              </p:cNvSpPr>
              <p:nvPr/>
            </p:nvSpPr>
            <p:spPr bwMode="auto">
              <a:xfrm>
                <a:off x="3677" y="3045"/>
                <a:ext cx="59" cy="19"/>
              </a:xfrm>
              <a:custGeom>
                <a:avLst/>
                <a:gdLst>
                  <a:gd name="T0" fmla="*/ 0 w 179"/>
                  <a:gd name="T1" fmla="*/ 0 h 57"/>
                  <a:gd name="T2" fmla="*/ 0 w 179"/>
                  <a:gd name="T3" fmla="*/ 0 h 57"/>
                  <a:gd name="T4" fmla="*/ 0 w 179"/>
                  <a:gd name="T5" fmla="*/ 0 h 57"/>
                  <a:gd name="T6" fmla="*/ 0 w 179"/>
                  <a:gd name="T7" fmla="*/ 0 h 57"/>
                  <a:gd name="T8" fmla="*/ 0 w 179"/>
                  <a:gd name="T9" fmla="*/ 0 h 57"/>
                  <a:gd name="T10" fmla="*/ 0 w 179"/>
                  <a:gd name="T11" fmla="*/ 0 h 57"/>
                  <a:gd name="T12" fmla="*/ 0 w 179"/>
                  <a:gd name="T13" fmla="*/ 0 h 57"/>
                  <a:gd name="T14" fmla="*/ 0 w 179"/>
                  <a:gd name="T15" fmla="*/ 0 h 57"/>
                  <a:gd name="T16" fmla="*/ 0 w 179"/>
                  <a:gd name="T17" fmla="*/ 0 h 57"/>
                  <a:gd name="T18" fmla="*/ 0 w 179"/>
                  <a:gd name="T19" fmla="*/ 0 h 57"/>
                  <a:gd name="T20" fmla="*/ 0 w 179"/>
                  <a:gd name="T21" fmla="*/ 0 h 57"/>
                  <a:gd name="T22" fmla="*/ 0 w 179"/>
                  <a:gd name="T23" fmla="*/ 0 h 57"/>
                  <a:gd name="T24" fmla="*/ 0 w 179"/>
                  <a:gd name="T25" fmla="*/ 0 h 57"/>
                  <a:gd name="T26" fmla="*/ 0 w 179"/>
                  <a:gd name="T27" fmla="*/ 0 h 57"/>
                  <a:gd name="T28" fmla="*/ 0 w 179"/>
                  <a:gd name="T29" fmla="*/ 0 h 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9"/>
                  <a:gd name="T46" fmla="*/ 0 h 57"/>
                  <a:gd name="T47" fmla="*/ 179 w 179"/>
                  <a:gd name="T48" fmla="*/ 57 h 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9" h="57">
                    <a:moveTo>
                      <a:pt x="42" y="18"/>
                    </a:moveTo>
                    <a:lnTo>
                      <a:pt x="0" y="48"/>
                    </a:lnTo>
                    <a:lnTo>
                      <a:pt x="8" y="57"/>
                    </a:lnTo>
                    <a:lnTo>
                      <a:pt x="21" y="57"/>
                    </a:lnTo>
                    <a:lnTo>
                      <a:pt x="74" y="51"/>
                    </a:lnTo>
                    <a:lnTo>
                      <a:pt x="121" y="33"/>
                    </a:lnTo>
                    <a:lnTo>
                      <a:pt x="179" y="4"/>
                    </a:lnTo>
                    <a:lnTo>
                      <a:pt x="166" y="0"/>
                    </a:lnTo>
                    <a:lnTo>
                      <a:pt x="111" y="27"/>
                    </a:lnTo>
                    <a:lnTo>
                      <a:pt x="74" y="38"/>
                    </a:lnTo>
                    <a:lnTo>
                      <a:pt x="24" y="48"/>
                    </a:lnTo>
                    <a:lnTo>
                      <a:pt x="21" y="45"/>
                    </a:lnTo>
                    <a:lnTo>
                      <a:pt x="49" y="22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2" name="Freeform 492"/>
              <p:cNvSpPr>
                <a:spLocks/>
              </p:cNvSpPr>
              <p:nvPr/>
            </p:nvSpPr>
            <p:spPr bwMode="auto">
              <a:xfrm>
                <a:off x="3704" y="2979"/>
                <a:ext cx="49" cy="49"/>
              </a:xfrm>
              <a:custGeom>
                <a:avLst/>
                <a:gdLst>
                  <a:gd name="T0" fmla="*/ 0 w 149"/>
                  <a:gd name="T1" fmla="*/ 0 h 148"/>
                  <a:gd name="T2" fmla="*/ 0 w 149"/>
                  <a:gd name="T3" fmla="*/ 0 h 148"/>
                  <a:gd name="T4" fmla="*/ 0 w 149"/>
                  <a:gd name="T5" fmla="*/ 0 h 148"/>
                  <a:gd name="T6" fmla="*/ 0 w 149"/>
                  <a:gd name="T7" fmla="*/ 0 h 148"/>
                  <a:gd name="T8" fmla="*/ 0 w 149"/>
                  <a:gd name="T9" fmla="*/ 0 h 148"/>
                  <a:gd name="T10" fmla="*/ 0 w 149"/>
                  <a:gd name="T11" fmla="*/ 0 h 148"/>
                  <a:gd name="T12" fmla="*/ 0 w 149"/>
                  <a:gd name="T13" fmla="*/ 0 h 148"/>
                  <a:gd name="T14" fmla="*/ 0 w 149"/>
                  <a:gd name="T15" fmla="*/ 0 h 148"/>
                  <a:gd name="T16" fmla="*/ 0 w 149"/>
                  <a:gd name="T17" fmla="*/ 0 h 1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9"/>
                  <a:gd name="T28" fmla="*/ 0 h 148"/>
                  <a:gd name="T29" fmla="*/ 149 w 149"/>
                  <a:gd name="T30" fmla="*/ 148 h 1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9" h="148">
                    <a:moveTo>
                      <a:pt x="0" y="141"/>
                    </a:moveTo>
                    <a:lnTo>
                      <a:pt x="42" y="115"/>
                    </a:lnTo>
                    <a:lnTo>
                      <a:pt x="93" y="66"/>
                    </a:lnTo>
                    <a:lnTo>
                      <a:pt x="149" y="0"/>
                    </a:lnTo>
                    <a:lnTo>
                      <a:pt x="104" y="57"/>
                    </a:lnTo>
                    <a:lnTo>
                      <a:pt x="69" y="100"/>
                    </a:lnTo>
                    <a:lnTo>
                      <a:pt x="9" y="148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3" name="Freeform 493"/>
              <p:cNvSpPr>
                <a:spLocks/>
              </p:cNvSpPr>
              <p:nvPr/>
            </p:nvSpPr>
            <p:spPr bwMode="auto">
              <a:xfrm>
                <a:off x="3712" y="2979"/>
                <a:ext cx="46" cy="54"/>
              </a:xfrm>
              <a:custGeom>
                <a:avLst/>
                <a:gdLst>
                  <a:gd name="T0" fmla="*/ 0 w 139"/>
                  <a:gd name="T1" fmla="*/ 0 h 163"/>
                  <a:gd name="T2" fmla="*/ 0 w 139"/>
                  <a:gd name="T3" fmla="*/ 0 h 163"/>
                  <a:gd name="T4" fmla="*/ 0 w 139"/>
                  <a:gd name="T5" fmla="*/ 0 h 163"/>
                  <a:gd name="T6" fmla="*/ 0 w 139"/>
                  <a:gd name="T7" fmla="*/ 0 h 163"/>
                  <a:gd name="T8" fmla="*/ 0 w 139"/>
                  <a:gd name="T9" fmla="*/ 0 h 163"/>
                  <a:gd name="T10" fmla="*/ 0 w 139"/>
                  <a:gd name="T11" fmla="*/ 0 h 163"/>
                  <a:gd name="T12" fmla="*/ 0 w 139"/>
                  <a:gd name="T13" fmla="*/ 0 h 163"/>
                  <a:gd name="T14" fmla="*/ 0 w 139"/>
                  <a:gd name="T15" fmla="*/ 0 h 1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9"/>
                  <a:gd name="T25" fmla="*/ 0 h 163"/>
                  <a:gd name="T26" fmla="*/ 139 w 139"/>
                  <a:gd name="T27" fmla="*/ 163 h 1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9" h="163">
                    <a:moveTo>
                      <a:pt x="0" y="158"/>
                    </a:moveTo>
                    <a:lnTo>
                      <a:pt x="50" y="112"/>
                    </a:lnTo>
                    <a:lnTo>
                      <a:pt x="78" y="86"/>
                    </a:lnTo>
                    <a:lnTo>
                      <a:pt x="139" y="0"/>
                    </a:lnTo>
                    <a:lnTo>
                      <a:pt x="86" y="86"/>
                    </a:lnTo>
                    <a:lnTo>
                      <a:pt x="8" y="163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4" name="Freeform 494"/>
              <p:cNvSpPr>
                <a:spLocks/>
              </p:cNvSpPr>
              <p:nvPr/>
            </p:nvSpPr>
            <p:spPr bwMode="auto">
              <a:xfrm>
                <a:off x="3726" y="2942"/>
                <a:ext cx="98" cy="111"/>
              </a:xfrm>
              <a:custGeom>
                <a:avLst/>
                <a:gdLst>
                  <a:gd name="T0" fmla="*/ 0 w 294"/>
                  <a:gd name="T1" fmla="*/ 0 h 332"/>
                  <a:gd name="T2" fmla="*/ 0 w 294"/>
                  <a:gd name="T3" fmla="*/ 0 h 332"/>
                  <a:gd name="T4" fmla="*/ 0 w 294"/>
                  <a:gd name="T5" fmla="*/ 0 h 332"/>
                  <a:gd name="T6" fmla="*/ 0 w 294"/>
                  <a:gd name="T7" fmla="*/ 0 h 332"/>
                  <a:gd name="T8" fmla="*/ 0 w 294"/>
                  <a:gd name="T9" fmla="*/ 0 h 332"/>
                  <a:gd name="T10" fmla="*/ 0 w 294"/>
                  <a:gd name="T11" fmla="*/ 0 h 332"/>
                  <a:gd name="T12" fmla="*/ 0 w 294"/>
                  <a:gd name="T13" fmla="*/ 0 h 332"/>
                  <a:gd name="T14" fmla="*/ 0 w 294"/>
                  <a:gd name="T15" fmla="*/ 0 h 332"/>
                  <a:gd name="T16" fmla="*/ 0 w 294"/>
                  <a:gd name="T17" fmla="*/ 0 h 332"/>
                  <a:gd name="T18" fmla="*/ 0 w 294"/>
                  <a:gd name="T19" fmla="*/ 0 h 332"/>
                  <a:gd name="T20" fmla="*/ 0 w 294"/>
                  <a:gd name="T21" fmla="*/ 0 h 332"/>
                  <a:gd name="T22" fmla="*/ 0 w 294"/>
                  <a:gd name="T23" fmla="*/ 0 h 332"/>
                  <a:gd name="T24" fmla="*/ 0 w 294"/>
                  <a:gd name="T25" fmla="*/ 0 h 332"/>
                  <a:gd name="T26" fmla="*/ 0 w 294"/>
                  <a:gd name="T27" fmla="*/ 0 h 332"/>
                  <a:gd name="T28" fmla="*/ 0 w 294"/>
                  <a:gd name="T29" fmla="*/ 0 h 332"/>
                  <a:gd name="T30" fmla="*/ 0 w 294"/>
                  <a:gd name="T31" fmla="*/ 0 h 332"/>
                  <a:gd name="T32" fmla="*/ 0 w 294"/>
                  <a:gd name="T33" fmla="*/ 0 h 332"/>
                  <a:gd name="T34" fmla="*/ 0 w 294"/>
                  <a:gd name="T35" fmla="*/ 0 h 332"/>
                  <a:gd name="T36" fmla="*/ 0 w 294"/>
                  <a:gd name="T37" fmla="*/ 0 h 332"/>
                  <a:gd name="T38" fmla="*/ 0 w 294"/>
                  <a:gd name="T39" fmla="*/ 0 h 332"/>
                  <a:gd name="T40" fmla="*/ 0 w 294"/>
                  <a:gd name="T41" fmla="*/ 0 h 3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94"/>
                  <a:gd name="T64" fmla="*/ 0 h 332"/>
                  <a:gd name="T65" fmla="*/ 294 w 294"/>
                  <a:gd name="T66" fmla="*/ 332 h 3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94" h="332">
                    <a:moveTo>
                      <a:pt x="12" y="315"/>
                    </a:moveTo>
                    <a:lnTo>
                      <a:pt x="64" y="273"/>
                    </a:lnTo>
                    <a:lnTo>
                      <a:pt x="142" y="198"/>
                    </a:lnTo>
                    <a:lnTo>
                      <a:pt x="220" y="108"/>
                    </a:lnTo>
                    <a:lnTo>
                      <a:pt x="291" y="0"/>
                    </a:lnTo>
                    <a:lnTo>
                      <a:pt x="294" y="13"/>
                    </a:lnTo>
                    <a:lnTo>
                      <a:pt x="255" y="96"/>
                    </a:lnTo>
                    <a:lnTo>
                      <a:pt x="201" y="176"/>
                    </a:lnTo>
                    <a:lnTo>
                      <a:pt x="117" y="273"/>
                    </a:lnTo>
                    <a:lnTo>
                      <a:pt x="73" y="314"/>
                    </a:lnTo>
                    <a:lnTo>
                      <a:pt x="43" y="328"/>
                    </a:lnTo>
                    <a:lnTo>
                      <a:pt x="113" y="269"/>
                    </a:lnTo>
                    <a:lnTo>
                      <a:pt x="181" y="190"/>
                    </a:lnTo>
                    <a:lnTo>
                      <a:pt x="227" y="120"/>
                    </a:lnTo>
                    <a:lnTo>
                      <a:pt x="255" y="65"/>
                    </a:lnTo>
                    <a:lnTo>
                      <a:pt x="198" y="146"/>
                    </a:lnTo>
                    <a:lnTo>
                      <a:pt x="120" y="230"/>
                    </a:lnTo>
                    <a:lnTo>
                      <a:pt x="31" y="314"/>
                    </a:lnTo>
                    <a:lnTo>
                      <a:pt x="0" y="33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5" name="Freeform 495"/>
              <p:cNvSpPr>
                <a:spLocks/>
              </p:cNvSpPr>
              <p:nvPr/>
            </p:nvSpPr>
            <p:spPr bwMode="auto">
              <a:xfrm>
                <a:off x="3477" y="3005"/>
                <a:ext cx="19" cy="29"/>
              </a:xfrm>
              <a:custGeom>
                <a:avLst/>
                <a:gdLst>
                  <a:gd name="T0" fmla="*/ 0 w 58"/>
                  <a:gd name="T1" fmla="*/ 0 h 85"/>
                  <a:gd name="T2" fmla="*/ 0 w 58"/>
                  <a:gd name="T3" fmla="*/ 0 h 85"/>
                  <a:gd name="T4" fmla="*/ 0 w 58"/>
                  <a:gd name="T5" fmla="*/ 0 h 85"/>
                  <a:gd name="T6" fmla="*/ 0 w 58"/>
                  <a:gd name="T7" fmla="*/ 0 h 85"/>
                  <a:gd name="T8" fmla="*/ 0 w 58"/>
                  <a:gd name="T9" fmla="*/ 0 h 85"/>
                  <a:gd name="T10" fmla="*/ 0 w 58"/>
                  <a:gd name="T11" fmla="*/ 0 h 85"/>
                  <a:gd name="T12" fmla="*/ 0 w 58"/>
                  <a:gd name="T13" fmla="*/ 0 h 85"/>
                  <a:gd name="T14" fmla="*/ 0 w 58"/>
                  <a:gd name="T15" fmla="*/ 0 h 85"/>
                  <a:gd name="T16" fmla="*/ 0 w 58"/>
                  <a:gd name="T17" fmla="*/ 0 h 85"/>
                  <a:gd name="T18" fmla="*/ 0 w 58"/>
                  <a:gd name="T19" fmla="*/ 0 h 85"/>
                  <a:gd name="T20" fmla="*/ 0 w 58"/>
                  <a:gd name="T21" fmla="*/ 0 h 85"/>
                  <a:gd name="T22" fmla="*/ 0 w 58"/>
                  <a:gd name="T23" fmla="*/ 0 h 85"/>
                  <a:gd name="T24" fmla="*/ 0 w 58"/>
                  <a:gd name="T25" fmla="*/ 0 h 85"/>
                  <a:gd name="T26" fmla="*/ 0 w 58"/>
                  <a:gd name="T27" fmla="*/ 0 h 85"/>
                  <a:gd name="T28" fmla="*/ 0 w 58"/>
                  <a:gd name="T29" fmla="*/ 0 h 85"/>
                  <a:gd name="T30" fmla="*/ 0 w 58"/>
                  <a:gd name="T31" fmla="*/ 0 h 85"/>
                  <a:gd name="T32" fmla="*/ 0 w 58"/>
                  <a:gd name="T33" fmla="*/ 0 h 8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8"/>
                  <a:gd name="T52" fmla="*/ 0 h 85"/>
                  <a:gd name="T53" fmla="*/ 58 w 58"/>
                  <a:gd name="T54" fmla="*/ 85 h 8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8" h="85">
                    <a:moveTo>
                      <a:pt x="58" y="58"/>
                    </a:moveTo>
                    <a:lnTo>
                      <a:pt x="43" y="45"/>
                    </a:lnTo>
                    <a:lnTo>
                      <a:pt x="43" y="65"/>
                    </a:lnTo>
                    <a:lnTo>
                      <a:pt x="32" y="47"/>
                    </a:lnTo>
                    <a:lnTo>
                      <a:pt x="25" y="65"/>
                    </a:lnTo>
                    <a:lnTo>
                      <a:pt x="16" y="54"/>
                    </a:lnTo>
                    <a:lnTo>
                      <a:pt x="16" y="83"/>
                    </a:lnTo>
                    <a:lnTo>
                      <a:pt x="7" y="85"/>
                    </a:lnTo>
                    <a:lnTo>
                      <a:pt x="2" y="65"/>
                    </a:lnTo>
                    <a:lnTo>
                      <a:pt x="0" y="38"/>
                    </a:lnTo>
                    <a:lnTo>
                      <a:pt x="2" y="11"/>
                    </a:lnTo>
                    <a:lnTo>
                      <a:pt x="11" y="0"/>
                    </a:lnTo>
                    <a:lnTo>
                      <a:pt x="29" y="2"/>
                    </a:lnTo>
                    <a:lnTo>
                      <a:pt x="43" y="20"/>
                    </a:lnTo>
                    <a:lnTo>
                      <a:pt x="55" y="47"/>
                    </a:lnTo>
                    <a:lnTo>
                      <a:pt x="58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6" name="Freeform 496"/>
              <p:cNvSpPr>
                <a:spLocks/>
              </p:cNvSpPr>
              <p:nvPr/>
            </p:nvSpPr>
            <p:spPr bwMode="auto">
              <a:xfrm>
                <a:off x="3467" y="2993"/>
                <a:ext cx="40" cy="46"/>
              </a:xfrm>
              <a:custGeom>
                <a:avLst/>
                <a:gdLst>
                  <a:gd name="T0" fmla="*/ 0 w 119"/>
                  <a:gd name="T1" fmla="*/ 0 h 136"/>
                  <a:gd name="T2" fmla="*/ 0 w 119"/>
                  <a:gd name="T3" fmla="*/ 0 h 136"/>
                  <a:gd name="T4" fmla="*/ 0 w 119"/>
                  <a:gd name="T5" fmla="*/ 0 h 136"/>
                  <a:gd name="T6" fmla="*/ 0 w 119"/>
                  <a:gd name="T7" fmla="*/ 0 h 136"/>
                  <a:gd name="T8" fmla="*/ 0 w 119"/>
                  <a:gd name="T9" fmla="*/ 0 h 136"/>
                  <a:gd name="T10" fmla="*/ 0 w 119"/>
                  <a:gd name="T11" fmla="*/ 0 h 136"/>
                  <a:gd name="T12" fmla="*/ 0 w 119"/>
                  <a:gd name="T13" fmla="*/ 0 h 136"/>
                  <a:gd name="T14" fmla="*/ 0 w 119"/>
                  <a:gd name="T15" fmla="*/ 0 h 136"/>
                  <a:gd name="T16" fmla="*/ 0 w 119"/>
                  <a:gd name="T17" fmla="*/ 0 h 136"/>
                  <a:gd name="T18" fmla="*/ 0 w 119"/>
                  <a:gd name="T19" fmla="*/ 0 h 136"/>
                  <a:gd name="T20" fmla="*/ 0 w 119"/>
                  <a:gd name="T21" fmla="*/ 0 h 136"/>
                  <a:gd name="T22" fmla="*/ 0 w 119"/>
                  <a:gd name="T23" fmla="*/ 0 h 136"/>
                  <a:gd name="T24" fmla="*/ 0 w 119"/>
                  <a:gd name="T25" fmla="*/ 0 h 136"/>
                  <a:gd name="T26" fmla="*/ 0 w 119"/>
                  <a:gd name="T27" fmla="*/ 0 h 136"/>
                  <a:gd name="T28" fmla="*/ 0 w 119"/>
                  <a:gd name="T29" fmla="*/ 0 h 136"/>
                  <a:gd name="T30" fmla="*/ 0 w 119"/>
                  <a:gd name="T31" fmla="*/ 0 h 136"/>
                  <a:gd name="T32" fmla="*/ 0 w 119"/>
                  <a:gd name="T33" fmla="*/ 0 h 136"/>
                  <a:gd name="T34" fmla="*/ 0 w 119"/>
                  <a:gd name="T35" fmla="*/ 0 h 136"/>
                  <a:gd name="T36" fmla="*/ 0 w 119"/>
                  <a:gd name="T37" fmla="*/ 0 h 136"/>
                  <a:gd name="T38" fmla="*/ 0 w 119"/>
                  <a:gd name="T39" fmla="*/ 0 h 136"/>
                  <a:gd name="T40" fmla="*/ 0 w 119"/>
                  <a:gd name="T41" fmla="*/ 0 h 1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19"/>
                  <a:gd name="T64" fmla="*/ 0 h 136"/>
                  <a:gd name="T65" fmla="*/ 119 w 119"/>
                  <a:gd name="T66" fmla="*/ 136 h 1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19" h="136">
                    <a:moveTo>
                      <a:pt x="18" y="136"/>
                    </a:moveTo>
                    <a:lnTo>
                      <a:pt x="5" y="104"/>
                    </a:lnTo>
                    <a:lnTo>
                      <a:pt x="0" y="63"/>
                    </a:lnTo>
                    <a:lnTo>
                      <a:pt x="3" y="36"/>
                    </a:lnTo>
                    <a:lnTo>
                      <a:pt x="9" y="15"/>
                    </a:lnTo>
                    <a:lnTo>
                      <a:pt x="28" y="0"/>
                    </a:lnTo>
                    <a:lnTo>
                      <a:pt x="48" y="0"/>
                    </a:lnTo>
                    <a:lnTo>
                      <a:pt x="83" y="15"/>
                    </a:lnTo>
                    <a:lnTo>
                      <a:pt x="107" y="44"/>
                    </a:lnTo>
                    <a:lnTo>
                      <a:pt x="119" y="83"/>
                    </a:lnTo>
                    <a:lnTo>
                      <a:pt x="104" y="54"/>
                    </a:lnTo>
                    <a:lnTo>
                      <a:pt x="80" y="22"/>
                    </a:lnTo>
                    <a:lnTo>
                      <a:pt x="48" y="9"/>
                    </a:lnTo>
                    <a:lnTo>
                      <a:pt x="32" y="9"/>
                    </a:lnTo>
                    <a:lnTo>
                      <a:pt x="14" y="22"/>
                    </a:lnTo>
                    <a:lnTo>
                      <a:pt x="9" y="54"/>
                    </a:lnTo>
                    <a:lnTo>
                      <a:pt x="9" y="83"/>
                    </a:lnTo>
                    <a:lnTo>
                      <a:pt x="18" y="119"/>
                    </a:lnTo>
                    <a:lnTo>
                      <a:pt x="23" y="134"/>
                    </a:lnTo>
                    <a:lnTo>
                      <a:pt x="18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7" name="Freeform 497"/>
              <p:cNvSpPr>
                <a:spLocks/>
              </p:cNvSpPr>
              <p:nvPr/>
            </p:nvSpPr>
            <p:spPr bwMode="auto">
              <a:xfrm>
                <a:off x="3504" y="3004"/>
                <a:ext cx="204" cy="59"/>
              </a:xfrm>
              <a:custGeom>
                <a:avLst/>
                <a:gdLst>
                  <a:gd name="T0" fmla="*/ 0 w 611"/>
                  <a:gd name="T1" fmla="*/ 0 h 178"/>
                  <a:gd name="T2" fmla="*/ 0 w 611"/>
                  <a:gd name="T3" fmla="*/ 0 h 178"/>
                  <a:gd name="T4" fmla="*/ 0 w 611"/>
                  <a:gd name="T5" fmla="*/ 0 h 178"/>
                  <a:gd name="T6" fmla="*/ 0 w 611"/>
                  <a:gd name="T7" fmla="*/ 0 h 178"/>
                  <a:gd name="T8" fmla="*/ 0 w 611"/>
                  <a:gd name="T9" fmla="*/ 0 h 178"/>
                  <a:gd name="T10" fmla="*/ 0 w 611"/>
                  <a:gd name="T11" fmla="*/ 0 h 178"/>
                  <a:gd name="T12" fmla="*/ 0 w 611"/>
                  <a:gd name="T13" fmla="*/ 0 h 178"/>
                  <a:gd name="T14" fmla="*/ 0 w 611"/>
                  <a:gd name="T15" fmla="*/ 0 h 178"/>
                  <a:gd name="T16" fmla="*/ 0 w 611"/>
                  <a:gd name="T17" fmla="*/ 0 h 178"/>
                  <a:gd name="T18" fmla="*/ 0 w 611"/>
                  <a:gd name="T19" fmla="*/ 0 h 178"/>
                  <a:gd name="T20" fmla="*/ 0 w 611"/>
                  <a:gd name="T21" fmla="*/ 0 h 178"/>
                  <a:gd name="T22" fmla="*/ 0 w 611"/>
                  <a:gd name="T23" fmla="*/ 0 h 178"/>
                  <a:gd name="T24" fmla="*/ 0 w 611"/>
                  <a:gd name="T25" fmla="*/ 0 h 178"/>
                  <a:gd name="T26" fmla="*/ 0 w 611"/>
                  <a:gd name="T27" fmla="*/ 0 h 178"/>
                  <a:gd name="T28" fmla="*/ 0 w 611"/>
                  <a:gd name="T29" fmla="*/ 0 h 178"/>
                  <a:gd name="T30" fmla="*/ 0 w 611"/>
                  <a:gd name="T31" fmla="*/ 0 h 178"/>
                  <a:gd name="T32" fmla="*/ 0 w 611"/>
                  <a:gd name="T33" fmla="*/ 0 h 178"/>
                  <a:gd name="T34" fmla="*/ 0 w 611"/>
                  <a:gd name="T35" fmla="*/ 0 h 178"/>
                  <a:gd name="T36" fmla="*/ 0 w 611"/>
                  <a:gd name="T37" fmla="*/ 0 h 178"/>
                  <a:gd name="T38" fmla="*/ 0 w 611"/>
                  <a:gd name="T39" fmla="*/ 0 h 178"/>
                  <a:gd name="T40" fmla="*/ 0 w 611"/>
                  <a:gd name="T41" fmla="*/ 0 h 178"/>
                  <a:gd name="T42" fmla="*/ 0 w 611"/>
                  <a:gd name="T43" fmla="*/ 0 h 178"/>
                  <a:gd name="T44" fmla="*/ 0 w 611"/>
                  <a:gd name="T45" fmla="*/ 0 h 178"/>
                  <a:gd name="T46" fmla="*/ 0 w 611"/>
                  <a:gd name="T47" fmla="*/ 0 h 178"/>
                  <a:gd name="T48" fmla="*/ 0 w 611"/>
                  <a:gd name="T49" fmla="*/ 0 h 178"/>
                  <a:gd name="T50" fmla="*/ 0 w 611"/>
                  <a:gd name="T51" fmla="*/ 0 h 178"/>
                  <a:gd name="T52" fmla="*/ 0 w 611"/>
                  <a:gd name="T53" fmla="*/ 0 h 178"/>
                  <a:gd name="T54" fmla="*/ 0 w 611"/>
                  <a:gd name="T55" fmla="*/ 0 h 178"/>
                  <a:gd name="T56" fmla="*/ 0 w 611"/>
                  <a:gd name="T57" fmla="*/ 0 h 178"/>
                  <a:gd name="T58" fmla="*/ 0 w 611"/>
                  <a:gd name="T59" fmla="*/ 0 h 178"/>
                  <a:gd name="T60" fmla="*/ 0 w 611"/>
                  <a:gd name="T61" fmla="*/ 0 h 178"/>
                  <a:gd name="T62" fmla="*/ 0 w 611"/>
                  <a:gd name="T63" fmla="*/ 0 h 178"/>
                  <a:gd name="T64" fmla="*/ 0 w 611"/>
                  <a:gd name="T65" fmla="*/ 0 h 178"/>
                  <a:gd name="T66" fmla="*/ 0 w 611"/>
                  <a:gd name="T67" fmla="*/ 0 h 178"/>
                  <a:gd name="T68" fmla="*/ 0 w 611"/>
                  <a:gd name="T69" fmla="*/ 0 h 178"/>
                  <a:gd name="T70" fmla="*/ 0 w 611"/>
                  <a:gd name="T71" fmla="*/ 0 h 178"/>
                  <a:gd name="T72" fmla="*/ 0 w 611"/>
                  <a:gd name="T73" fmla="*/ 0 h 178"/>
                  <a:gd name="T74" fmla="*/ 0 w 611"/>
                  <a:gd name="T75" fmla="*/ 0 h 178"/>
                  <a:gd name="T76" fmla="*/ 0 w 611"/>
                  <a:gd name="T77" fmla="*/ 0 h 178"/>
                  <a:gd name="T78" fmla="*/ 0 w 611"/>
                  <a:gd name="T79" fmla="*/ 0 h 178"/>
                  <a:gd name="T80" fmla="*/ 0 w 611"/>
                  <a:gd name="T81" fmla="*/ 0 h 178"/>
                  <a:gd name="T82" fmla="*/ 0 w 611"/>
                  <a:gd name="T83" fmla="*/ 0 h 178"/>
                  <a:gd name="T84" fmla="*/ 0 w 611"/>
                  <a:gd name="T85" fmla="*/ 0 h 178"/>
                  <a:gd name="T86" fmla="*/ 0 w 611"/>
                  <a:gd name="T87" fmla="*/ 0 h 178"/>
                  <a:gd name="T88" fmla="*/ 0 w 611"/>
                  <a:gd name="T89" fmla="*/ 0 h 178"/>
                  <a:gd name="T90" fmla="*/ 0 w 611"/>
                  <a:gd name="T91" fmla="*/ 0 h 178"/>
                  <a:gd name="T92" fmla="*/ 0 w 611"/>
                  <a:gd name="T93" fmla="*/ 0 h 178"/>
                  <a:gd name="T94" fmla="*/ 0 w 611"/>
                  <a:gd name="T95" fmla="*/ 0 h 178"/>
                  <a:gd name="T96" fmla="*/ 0 w 611"/>
                  <a:gd name="T97" fmla="*/ 0 h 178"/>
                  <a:gd name="T98" fmla="*/ 0 w 611"/>
                  <a:gd name="T99" fmla="*/ 0 h 178"/>
                  <a:gd name="T100" fmla="*/ 0 w 611"/>
                  <a:gd name="T101" fmla="*/ 0 h 178"/>
                  <a:gd name="T102" fmla="*/ 0 w 611"/>
                  <a:gd name="T103" fmla="*/ 0 h 178"/>
                  <a:gd name="T104" fmla="*/ 0 w 611"/>
                  <a:gd name="T105" fmla="*/ 0 h 178"/>
                  <a:gd name="T106" fmla="*/ 0 w 611"/>
                  <a:gd name="T107" fmla="*/ 0 h 178"/>
                  <a:gd name="T108" fmla="*/ 0 w 611"/>
                  <a:gd name="T109" fmla="*/ 0 h 178"/>
                  <a:gd name="T110" fmla="*/ 0 w 611"/>
                  <a:gd name="T111" fmla="*/ 0 h 178"/>
                  <a:gd name="T112" fmla="*/ 0 w 611"/>
                  <a:gd name="T113" fmla="*/ 0 h 17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11"/>
                  <a:gd name="T172" fmla="*/ 0 h 178"/>
                  <a:gd name="T173" fmla="*/ 611 w 611"/>
                  <a:gd name="T174" fmla="*/ 178 h 17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11" h="178">
                    <a:moveTo>
                      <a:pt x="4" y="93"/>
                    </a:moveTo>
                    <a:lnTo>
                      <a:pt x="7" y="73"/>
                    </a:lnTo>
                    <a:lnTo>
                      <a:pt x="0" y="25"/>
                    </a:lnTo>
                    <a:lnTo>
                      <a:pt x="21" y="60"/>
                    </a:lnTo>
                    <a:lnTo>
                      <a:pt x="27" y="20"/>
                    </a:lnTo>
                    <a:lnTo>
                      <a:pt x="50" y="52"/>
                    </a:lnTo>
                    <a:lnTo>
                      <a:pt x="60" y="13"/>
                    </a:lnTo>
                    <a:lnTo>
                      <a:pt x="84" y="43"/>
                    </a:lnTo>
                    <a:lnTo>
                      <a:pt x="95" y="7"/>
                    </a:lnTo>
                    <a:lnTo>
                      <a:pt x="117" y="40"/>
                    </a:lnTo>
                    <a:lnTo>
                      <a:pt x="132" y="2"/>
                    </a:lnTo>
                    <a:lnTo>
                      <a:pt x="154" y="35"/>
                    </a:lnTo>
                    <a:lnTo>
                      <a:pt x="169" y="0"/>
                    </a:lnTo>
                    <a:lnTo>
                      <a:pt x="189" y="32"/>
                    </a:lnTo>
                    <a:lnTo>
                      <a:pt x="206" y="0"/>
                    </a:lnTo>
                    <a:lnTo>
                      <a:pt x="220" y="32"/>
                    </a:lnTo>
                    <a:lnTo>
                      <a:pt x="238" y="2"/>
                    </a:lnTo>
                    <a:lnTo>
                      <a:pt x="250" y="35"/>
                    </a:lnTo>
                    <a:lnTo>
                      <a:pt x="272" y="7"/>
                    </a:lnTo>
                    <a:lnTo>
                      <a:pt x="280" y="35"/>
                    </a:lnTo>
                    <a:lnTo>
                      <a:pt x="301" y="13"/>
                    </a:lnTo>
                    <a:lnTo>
                      <a:pt x="307" y="40"/>
                    </a:lnTo>
                    <a:lnTo>
                      <a:pt x="324" y="23"/>
                    </a:lnTo>
                    <a:lnTo>
                      <a:pt x="337" y="45"/>
                    </a:lnTo>
                    <a:lnTo>
                      <a:pt x="354" y="35"/>
                    </a:lnTo>
                    <a:lnTo>
                      <a:pt x="417" y="59"/>
                    </a:lnTo>
                    <a:lnTo>
                      <a:pt x="454" y="73"/>
                    </a:lnTo>
                    <a:lnTo>
                      <a:pt x="510" y="103"/>
                    </a:lnTo>
                    <a:lnTo>
                      <a:pt x="572" y="141"/>
                    </a:lnTo>
                    <a:lnTo>
                      <a:pt x="611" y="163"/>
                    </a:lnTo>
                    <a:lnTo>
                      <a:pt x="599" y="170"/>
                    </a:lnTo>
                    <a:lnTo>
                      <a:pt x="554" y="141"/>
                    </a:lnTo>
                    <a:lnTo>
                      <a:pt x="491" y="111"/>
                    </a:lnTo>
                    <a:lnTo>
                      <a:pt x="441" y="84"/>
                    </a:lnTo>
                    <a:lnTo>
                      <a:pt x="404" y="75"/>
                    </a:lnTo>
                    <a:lnTo>
                      <a:pt x="392" y="79"/>
                    </a:lnTo>
                    <a:lnTo>
                      <a:pt x="397" y="88"/>
                    </a:lnTo>
                    <a:lnTo>
                      <a:pt x="414" y="103"/>
                    </a:lnTo>
                    <a:lnTo>
                      <a:pt x="459" y="129"/>
                    </a:lnTo>
                    <a:lnTo>
                      <a:pt x="471" y="138"/>
                    </a:lnTo>
                    <a:lnTo>
                      <a:pt x="496" y="152"/>
                    </a:lnTo>
                    <a:lnTo>
                      <a:pt x="454" y="170"/>
                    </a:lnTo>
                    <a:lnTo>
                      <a:pt x="427" y="154"/>
                    </a:lnTo>
                    <a:lnTo>
                      <a:pt x="409" y="154"/>
                    </a:lnTo>
                    <a:lnTo>
                      <a:pt x="404" y="163"/>
                    </a:lnTo>
                    <a:lnTo>
                      <a:pt x="409" y="176"/>
                    </a:lnTo>
                    <a:lnTo>
                      <a:pt x="378" y="178"/>
                    </a:lnTo>
                    <a:lnTo>
                      <a:pt x="370" y="150"/>
                    </a:lnTo>
                    <a:lnTo>
                      <a:pt x="351" y="125"/>
                    </a:lnTo>
                    <a:lnTo>
                      <a:pt x="322" y="103"/>
                    </a:lnTo>
                    <a:lnTo>
                      <a:pt x="294" y="88"/>
                    </a:lnTo>
                    <a:lnTo>
                      <a:pt x="250" y="73"/>
                    </a:lnTo>
                    <a:lnTo>
                      <a:pt x="200" y="73"/>
                    </a:lnTo>
                    <a:lnTo>
                      <a:pt x="134" y="84"/>
                    </a:lnTo>
                    <a:lnTo>
                      <a:pt x="89" y="100"/>
                    </a:lnTo>
                    <a:lnTo>
                      <a:pt x="4" y="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8" name="Freeform 498"/>
              <p:cNvSpPr>
                <a:spLocks/>
              </p:cNvSpPr>
              <p:nvPr/>
            </p:nvSpPr>
            <p:spPr bwMode="auto">
              <a:xfrm>
                <a:off x="3713" y="3067"/>
                <a:ext cx="51" cy="53"/>
              </a:xfrm>
              <a:custGeom>
                <a:avLst/>
                <a:gdLst>
                  <a:gd name="T0" fmla="*/ 0 w 155"/>
                  <a:gd name="T1" fmla="*/ 0 h 159"/>
                  <a:gd name="T2" fmla="*/ 0 w 155"/>
                  <a:gd name="T3" fmla="*/ 0 h 159"/>
                  <a:gd name="T4" fmla="*/ 0 w 155"/>
                  <a:gd name="T5" fmla="*/ 0 h 159"/>
                  <a:gd name="T6" fmla="*/ 0 w 155"/>
                  <a:gd name="T7" fmla="*/ 0 h 159"/>
                  <a:gd name="T8" fmla="*/ 0 w 155"/>
                  <a:gd name="T9" fmla="*/ 0 h 159"/>
                  <a:gd name="T10" fmla="*/ 0 w 155"/>
                  <a:gd name="T11" fmla="*/ 0 h 159"/>
                  <a:gd name="T12" fmla="*/ 0 w 155"/>
                  <a:gd name="T13" fmla="*/ 0 h 159"/>
                  <a:gd name="T14" fmla="*/ 0 w 155"/>
                  <a:gd name="T15" fmla="*/ 0 h 159"/>
                  <a:gd name="T16" fmla="*/ 0 w 155"/>
                  <a:gd name="T17" fmla="*/ 0 h 159"/>
                  <a:gd name="T18" fmla="*/ 0 w 155"/>
                  <a:gd name="T19" fmla="*/ 0 h 1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5"/>
                  <a:gd name="T31" fmla="*/ 0 h 159"/>
                  <a:gd name="T32" fmla="*/ 155 w 155"/>
                  <a:gd name="T33" fmla="*/ 159 h 15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5" h="159">
                    <a:moveTo>
                      <a:pt x="0" y="3"/>
                    </a:moveTo>
                    <a:lnTo>
                      <a:pt x="47" y="39"/>
                    </a:lnTo>
                    <a:lnTo>
                      <a:pt x="95" y="86"/>
                    </a:lnTo>
                    <a:lnTo>
                      <a:pt x="145" y="159"/>
                    </a:lnTo>
                    <a:lnTo>
                      <a:pt x="155" y="156"/>
                    </a:lnTo>
                    <a:lnTo>
                      <a:pt x="111" y="92"/>
                    </a:lnTo>
                    <a:lnTo>
                      <a:pt x="77" y="56"/>
                    </a:lnTo>
                    <a:lnTo>
                      <a:pt x="1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79" name="Freeform 499"/>
              <p:cNvSpPr>
                <a:spLocks/>
              </p:cNvSpPr>
              <p:nvPr/>
            </p:nvSpPr>
            <p:spPr bwMode="auto">
              <a:xfrm>
                <a:off x="3769" y="3134"/>
                <a:ext cx="35" cy="42"/>
              </a:xfrm>
              <a:custGeom>
                <a:avLst/>
                <a:gdLst>
                  <a:gd name="T0" fmla="*/ 0 w 104"/>
                  <a:gd name="T1" fmla="*/ 0 h 125"/>
                  <a:gd name="T2" fmla="*/ 0 w 104"/>
                  <a:gd name="T3" fmla="*/ 0 h 125"/>
                  <a:gd name="T4" fmla="*/ 0 w 104"/>
                  <a:gd name="T5" fmla="*/ 0 h 125"/>
                  <a:gd name="T6" fmla="*/ 0 w 104"/>
                  <a:gd name="T7" fmla="*/ 0 h 125"/>
                  <a:gd name="T8" fmla="*/ 0 w 104"/>
                  <a:gd name="T9" fmla="*/ 0 h 125"/>
                  <a:gd name="T10" fmla="*/ 0 w 104"/>
                  <a:gd name="T11" fmla="*/ 0 h 125"/>
                  <a:gd name="T12" fmla="*/ 0 w 104"/>
                  <a:gd name="T13" fmla="*/ 0 h 125"/>
                  <a:gd name="T14" fmla="*/ 0 w 104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125"/>
                  <a:gd name="T26" fmla="*/ 104 w 104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125">
                    <a:moveTo>
                      <a:pt x="0" y="0"/>
                    </a:moveTo>
                    <a:lnTo>
                      <a:pt x="33" y="38"/>
                    </a:lnTo>
                    <a:lnTo>
                      <a:pt x="104" y="125"/>
                    </a:lnTo>
                    <a:lnTo>
                      <a:pt x="101" y="114"/>
                    </a:lnTo>
                    <a:lnTo>
                      <a:pt x="39" y="33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0" name="Freeform 500"/>
              <p:cNvSpPr>
                <a:spLocks/>
              </p:cNvSpPr>
              <p:nvPr/>
            </p:nvSpPr>
            <p:spPr bwMode="auto">
              <a:xfrm>
                <a:off x="3780" y="3131"/>
                <a:ext cx="48" cy="65"/>
              </a:xfrm>
              <a:custGeom>
                <a:avLst/>
                <a:gdLst>
                  <a:gd name="T0" fmla="*/ 0 w 142"/>
                  <a:gd name="T1" fmla="*/ 0 h 195"/>
                  <a:gd name="T2" fmla="*/ 0 w 142"/>
                  <a:gd name="T3" fmla="*/ 0 h 195"/>
                  <a:gd name="T4" fmla="*/ 0 w 142"/>
                  <a:gd name="T5" fmla="*/ 0 h 195"/>
                  <a:gd name="T6" fmla="*/ 0 w 142"/>
                  <a:gd name="T7" fmla="*/ 0 h 195"/>
                  <a:gd name="T8" fmla="*/ 0 w 142"/>
                  <a:gd name="T9" fmla="*/ 0 h 195"/>
                  <a:gd name="T10" fmla="*/ 0 w 142"/>
                  <a:gd name="T11" fmla="*/ 0 h 195"/>
                  <a:gd name="T12" fmla="*/ 0 w 142"/>
                  <a:gd name="T13" fmla="*/ 0 h 195"/>
                  <a:gd name="T14" fmla="*/ 0 w 142"/>
                  <a:gd name="T15" fmla="*/ 0 h 195"/>
                  <a:gd name="T16" fmla="*/ 0 w 142"/>
                  <a:gd name="T17" fmla="*/ 0 h 195"/>
                  <a:gd name="T18" fmla="*/ 0 w 142"/>
                  <a:gd name="T19" fmla="*/ 0 h 195"/>
                  <a:gd name="T20" fmla="*/ 0 w 142"/>
                  <a:gd name="T21" fmla="*/ 0 h 195"/>
                  <a:gd name="T22" fmla="*/ 0 w 142"/>
                  <a:gd name="T23" fmla="*/ 0 h 195"/>
                  <a:gd name="T24" fmla="*/ 0 w 142"/>
                  <a:gd name="T25" fmla="*/ 0 h 195"/>
                  <a:gd name="T26" fmla="*/ 0 w 142"/>
                  <a:gd name="T27" fmla="*/ 0 h 1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2"/>
                  <a:gd name="T43" fmla="*/ 0 h 195"/>
                  <a:gd name="T44" fmla="*/ 142 w 142"/>
                  <a:gd name="T45" fmla="*/ 195 h 19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2" h="195">
                    <a:moveTo>
                      <a:pt x="133" y="195"/>
                    </a:moveTo>
                    <a:lnTo>
                      <a:pt x="142" y="195"/>
                    </a:lnTo>
                    <a:lnTo>
                      <a:pt x="140" y="177"/>
                    </a:lnTo>
                    <a:lnTo>
                      <a:pt x="92" y="123"/>
                    </a:lnTo>
                    <a:lnTo>
                      <a:pt x="41" y="53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33" y="53"/>
                    </a:lnTo>
                    <a:lnTo>
                      <a:pt x="71" y="110"/>
                    </a:lnTo>
                    <a:lnTo>
                      <a:pt x="110" y="159"/>
                    </a:lnTo>
                    <a:lnTo>
                      <a:pt x="128" y="179"/>
                    </a:lnTo>
                    <a:lnTo>
                      <a:pt x="124" y="186"/>
                    </a:lnTo>
                    <a:lnTo>
                      <a:pt x="133" y="1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1" name="Freeform 501"/>
              <p:cNvSpPr>
                <a:spLocks/>
              </p:cNvSpPr>
              <p:nvPr/>
            </p:nvSpPr>
            <p:spPr bwMode="auto">
              <a:xfrm>
                <a:off x="3760" y="3096"/>
                <a:ext cx="50" cy="22"/>
              </a:xfrm>
              <a:custGeom>
                <a:avLst/>
                <a:gdLst>
                  <a:gd name="T0" fmla="*/ 0 w 149"/>
                  <a:gd name="T1" fmla="*/ 0 h 66"/>
                  <a:gd name="T2" fmla="*/ 0 w 149"/>
                  <a:gd name="T3" fmla="*/ 0 h 66"/>
                  <a:gd name="T4" fmla="*/ 0 w 149"/>
                  <a:gd name="T5" fmla="*/ 0 h 66"/>
                  <a:gd name="T6" fmla="*/ 0 w 149"/>
                  <a:gd name="T7" fmla="*/ 0 h 66"/>
                  <a:gd name="T8" fmla="*/ 0 w 149"/>
                  <a:gd name="T9" fmla="*/ 0 h 66"/>
                  <a:gd name="T10" fmla="*/ 0 w 149"/>
                  <a:gd name="T11" fmla="*/ 0 h 66"/>
                  <a:gd name="T12" fmla="*/ 0 w 149"/>
                  <a:gd name="T13" fmla="*/ 0 h 66"/>
                  <a:gd name="T14" fmla="*/ 0 w 149"/>
                  <a:gd name="T15" fmla="*/ 0 h 66"/>
                  <a:gd name="T16" fmla="*/ 0 w 149"/>
                  <a:gd name="T17" fmla="*/ 0 h 66"/>
                  <a:gd name="T18" fmla="*/ 0 w 149"/>
                  <a:gd name="T19" fmla="*/ 0 h 66"/>
                  <a:gd name="T20" fmla="*/ 0 w 149"/>
                  <a:gd name="T21" fmla="*/ 0 h 66"/>
                  <a:gd name="T22" fmla="*/ 0 w 149"/>
                  <a:gd name="T23" fmla="*/ 0 h 66"/>
                  <a:gd name="T24" fmla="*/ 0 w 149"/>
                  <a:gd name="T25" fmla="*/ 0 h 66"/>
                  <a:gd name="T26" fmla="*/ 0 w 149"/>
                  <a:gd name="T27" fmla="*/ 0 h 66"/>
                  <a:gd name="T28" fmla="*/ 0 w 149"/>
                  <a:gd name="T29" fmla="*/ 0 h 66"/>
                  <a:gd name="T30" fmla="*/ 0 w 149"/>
                  <a:gd name="T31" fmla="*/ 0 h 6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49"/>
                  <a:gd name="T49" fmla="*/ 0 h 66"/>
                  <a:gd name="T50" fmla="*/ 149 w 149"/>
                  <a:gd name="T51" fmla="*/ 66 h 6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49" h="66">
                    <a:moveTo>
                      <a:pt x="32" y="62"/>
                    </a:moveTo>
                    <a:lnTo>
                      <a:pt x="10" y="34"/>
                    </a:lnTo>
                    <a:lnTo>
                      <a:pt x="2" y="18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14" y="0"/>
                    </a:lnTo>
                    <a:lnTo>
                      <a:pt x="83" y="39"/>
                    </a:lnTo>
                    <a:lnTo>
                      <a:pt x="149" y="66"/>
                    </a:lnTo>
                    <a:lnTo>
                      <a:pt x="128" y="66"/>
                    </a:lnTo>
                    <a:lnTo>
                      <a:pt x="66" y="39"/>
                    </a:lnTo>
                    <a:lnTo>
                      <a:pt x="17" y="10"/>
                    </a:lnTo>
                    <a:lnTo>
                      <a:pt x="12" y="15"/>
                    </a:lnTo>
                    <a:lnTo>
                      <a:pt x="20" y="37"/>
                    </a:lnTo>
                    <a:lnTo>
                      <a:pt x="44" y="66"/>
                    </a:lnTo>
                    <a:lnTo>
                      <a:pt x="32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2" name="Freeform 502"/>
              <p:cNvSpPr>
                <a:spLocks/>
              </p:cNvSpPr>
              <p:nvPr/>
            </p:nvSpPr>
            <p:spPr bwMode="auto">
              <a:xfrm>
                <a:off x="3731" y="3057"/>
                <a:ext cx="116" cy="70"/>
              </a:xfrm>
              <a:custGeom>
                <a:avLst/>
                <a:gdLst>
                  <a:gd name="T0" fmla="*/ 0 w 346"/>
                  <a:gd name="T1" fmla="*/ 0 h 210"/>
                  <a:gd name="T2" fmla="*/ 0 w 346"/>
                  <a:gd name="T3" fmla="*/ 0 h 210"/>
                  <a:gd name="T4" fmla="*/ 0 w 346"/>
                  <a:gd name="T5" fmla="*/ 0 h 210"/>
                  <a:gd name="T6" fmla="*/ 0 w 346"/>
                  <a:gd name="T7" fmla="*/ 0 h 210"/>
                  <a:gd name="T8" fmla="*/ 0 w 346"/>
                  <a:gd name="T9" fmla="*/ 0 h 210"/>
                  <a:gd name="T10" fmla="*/ 0 w 346"/>
                  <a:gd name="T11" fmla="*/ 0 h 210"/>
                  <a:gd name="T12" fmla="*/ 0 w 346"/>
                  <a:gd name="T13" fmla="*/ 0 h 210"/>
                  <a:gd name="T14" fmla="*/ 0 w 346"/>
                  <a:gd name="T15" fmla="*/ 0 h 210"/>
                  <a:gd name="T16" fmla="*/ 0 w 346"/>
                  <a:gd name="T17" fmla="*/ 0 h 210"/>
                  <a:gd name="T18" fmla="*/ 0 w 346"/>
                  <a:gd name="T19" fmla="*/ 0 h 210"/>
                  <a:gd name="T20" fmla="*/ 0 w 346"/>
                  <a:gd name="T21" fmla="*/ 0 h 210"/>
                  <a:gd name="T22" fmla="*/ 0 w 346"/>
                  <a:gd name="T23" fmla="*/ 0 h 210"/>
                  <a:gd name="T24" fmla="*/ 0 w 346"/>
                  <a:gd name="T25" fmla="*/ 0 h 210"/>
                  <a:gd name="T26" fmla="*/ 0 w 346"/>
                  <a:gd name="T27" fmla="*/ 0 h 210"/>
                  <a:gd name="T28" fmla="*/ 0 w 346"/>
                  <a:gd name="T29" fmla="*/ 0 h 2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46"/>
                  <a:gd name="T46" fmla="*/ 0 h 210"/>
                  <a:gd name="T47" fmla="*/ 346 w 346"/>
                  <a:gd name="T48" fmla="*/ 210 h 2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46" h="210">
                    <a:moveTo>
                      <a:pt x="346" y="210"/>
                    </a:moveTo>
                    <a:lnTo>
                      <a:pt x="340" y="210"/>
                    </a:lnTo>
                    <a:lnTo>
                      <a:pt x="275" y="177"/>
                    </a:lnTo>
                    <a:lnTo>
                      <a:pt x="210" y="145"/>
                    </a:lnTo>
                    <a:lnTo>
                      <a:pt x="147" y="104"/>
                    </a:lnTo>
                    <a:lnTo>
                      <a:pt x="97" y="65"/>
                    </a:lnTo>
                    <a:lnTo>
                      <a:pt x="12" y="0"/>
                    </a:lnTo>
                    <a:lnTo>
                      <a:pt x="0" y="7"/>
                    </a:lnTo>
                    <a:lnTo>
                      <a:pt x="66" y="54"/>
                    </a:lnTo>
                    <a:lnTo>
                      <a:pt x="128" y="100"/>
                    </a:lnTo>
                    <a:lnTo>
                      <a:pt x="185" y="138"/>
                    </a:lnTo>
                    <a:lnTo>
                      <a:pt x="229" y="165"/>
                    </a:lnTo>
                    <a:lnTo>
                      <a:pt x="296" y="197"/>
                    </a:lnTo>
                    <a:lnTo>
                      <a:pt x="346" y="2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3" name="Freeform 503"/>
              <p:cNvSpPr>
                <a:spLocks/>
              </p:cNvSpPr>
              <p:nvPr/>
            </p:nvSpPr>
            <p:spPr bwMode="auto">
              <a:xfrm>
                <a:off x="3703" y="3041"/>
                <a:ext cx="35" cy="12"/>
              </a:xfrm>
              <a:custGeom>
                <a:avLst/>
                <a:gdLst>
                  <a:gd name="T0" fmla="*/ 0 w 107"/>
                  <a:gd name="T1" fmla="*/ 0 h 36"/>
                  <a:gd name="T2" fmla="*/ 0 w 107"/>
                  <a:gd name="T3" fmla="*/ 0 h 36"/>
                  <a:gd name="T4" fmla="*/ 0 w 107"/>
                  <a:gd name="T5" fmla="*/ 0 h 36"/>
                  <a:gd name="T6" fmla="*/ 0 w 107"/>
                  <a:gd name="T7" fmla="*/ 0 h 36"/>
                  <a:gd name="T8" fmla="*/ 0 w 107"/>
                  <a:gd name="T9" fmla="*/ 0 h 36"/>
                  <a:gd name="T10" fmla="*/ 0 w 107"/>
                  <a:gd name="T11" fmla="*/ 0 h 36"/>
                  <a:gd name="T12" fmla="*/ 0 w 107"/>
                  <a:gd name="T13" fmla="*/ 0 h 36"/>
                  <a:gd name="T14" fmla="*/ 0 w 107"/>
                  <a:gd name="T15" fmla="*/ 0 h 36"/>
                  <a:gd name="T16" fmla="*/ 0 w 107"/>
                  <a:gd name="T17" fmla="*/ 0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7"/>
                  <a:gd name="T28" fmla="*/ 0 h 36"/>
                  <a:gd name="T29" fmla="*/ 107 w 107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7" h="36">
                    <a:moveTo>
                      <a:pt x="54" y="36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107" y="2"/>
                    </a:lnTo>
                    <a:lnTo>
                      <a:pt x="98" y="12"/>
                    </a:lnTo>
                    <a:lnTo>
                      <a:pt x="30" y="10"/>
                    </a:lnTo>
                    <a:lnTo>
                      <a:pt x="70" y="32"/>
                    </a:lnTo>
                    <a:lnTo>
                      <a:pt x="5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4" name="Freeform 504"/>
              <p:cNvSpPr>
                <a:spLocks/>
              </p:cNvSpPr>
              <p:nvPr/>
            </p:nvSpPr>
            <p:spPr bwMode="auto">
              <a:xfrm>
                <a:off x="3750" y="3039"/>
                <a:ext cx="59" cy="8"/>
              </a:xfrm>
              <a:custGeom>
                <a:avLst/>
                <a:gdLst>
                  <a:gd name="T0" fmla="*/ 0 w 178"/>
                  <a:gd name="T1" fmla="*/ 0 h 24"/>
                  <a:gd name="T2" fmla="*/ 0 w 178"/>
                  <a:gd name="T3" fmla="*/ 0 h 24"/>
                  <a:gd name="T4" fmla="*/ 0 w 178"/>
                  <a:gd name="T5" fmla="*/ 0 h 24"/>
                  <a:gd name="T6" fmla="*/ 0 w 178"/>
                  <a:gd name="T7" fmla="*/ 0 h 24"/>
                  <a:gd name="T8" fmla="*/ 0 w 178"/>
                  <a:gd name="T9" fmla="*/ 0 h 24"/>
                  <a:gd name="T10" fmla="*/ 0 w 178"/>
                  <a:gd name="T11" fmla="*/ 0 h 24"/>
                  <a:gd name="T12" fmla="*/ 0 w 178"/>
                  <a:gd name="T13" fmla="*/ 0 h 24"/>
                  <a:gd name="T14" fmla="*/ 0 w 178"/>
                  <a:gd name="T15" fmla="*/ 0 h 24"/>
                  <a:gd name="T16" fmla="*/ 0 w 178"/>
                  <a:gd name="T17" fmla="*/ 0 h 24"/>
                  <a:gd name="T18" fmla="*/ 0 w 178"/>
                  <a:gd name="T19" fmla="*/ 0 h 24"/>
                  <a:gd name="T20" fmla="*/ 0 w 178"/>
                  <a:gd name="T21" fmla="*/ 0 h 24"/>
                  <a:gd name="T22" fmla="*/ 0 w 178"/>
                  <a:gd name="T23" fmla="*/ 0 h 24"/>
                  <a:gd name="T24" fmla="*/ 0 w 178"/>
                  <a:gd name="T25" fmla="*/ 0 h 24"/>
                  <a:gd name="T26" fmla="*/ 0 w 178"/>
                  <a:gd name="T27" fmla="*/ 0 h 24"/>
                  <a:gd name="T28" fmla="*/ 0 w 178"/>
                  <a:gd name="T29" fmla="*/ 0 h 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8"/>
                  <a:gd name="T46" fmla="*/ 0 h 24"/>
                  <a:gd name="T47" fmla="*/ 178 w 178"/>
                  <a:gd name="T48" fmla="*/ 24 h 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8" h="24">
                    <a:moveTo>
                      <a:pt x="0" y="24"/>
                    </a:moveTo>
                    <a:lnTo>
                      <a:pt x="29" y="20"/>
                    </a:lnTo>
                    <a:lnTo>
                      <a:pt x="94" y="8"/>
                    </a:lnTo>
                    <a:lnTo>
                      <a:pt x="119" y="11"/>
                    </a:lnTo>
                    <a:lnTo>
                      <a:pt x="160" y="24"/>
                    </a:lnTo>
                    <a:lnTo>
                      <a:pt x="178" y="18"/>
                    </a:lnTo>
                    <a:lnTo>
                      <a:pt x="169" y="6"/>
                    </a:lnTo>
                    <a:lnTo>
                      <a:pt x="163" y="16"/>
                    </a:lnTo>
                    <a:lnTo>
                      <a:pt x="119" y="3"/>
                    </a:lnTo>
                    <a:lnTo>
                      <a:pt x="101" y="0"/>
                    </a:lnTo>
                    <a:lnTo>
                      <a:pt x="83" y="0"/>
                    </a:lnTo>
                    <a:lnTo>
                      <a:pt x="22" y="11"/>
                    </a:lnTo>
                    <a:lnTo>
                      <a:pt x="8" y="11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5" name="Freeform 505"/>
              <p:cNvSpPr>
                <a:spLocks/>
              </p:cNvSpPr>
              <p:nvPr/>
            </p:nvSpPr>
            <p:spPr bwMode="auto">
              <a:xfrm>
                <a:off x="3477" y="2986"/>
                <a:ext cx="273" cy="49"/>
              </a:xfrm>
              <a:custGeom>
                <a:avLst/>
                <a:gdLst>
                  <a:gd name="T0" fmla="*/ 0 w 819"/>
                  <a:gd name="T1" fmla="*/ 0 h 147"/>
                  <a:gd name="T2" fmla="*/ 0 w 819"/>
                  <a:gd name="T3" fmla="*/ 0 h 147"/>
                  <a:gd name="T4" fmla="*/ 0 w 819"/>
                  <a:gd name="T5" fmla="*/ 0 h 147"/>
                  <a:gd name="T6" fmla="*/ 0 w 819"/>
                  <a:gd name="T7" fmla="*/ 0 h 147"/>
                  <a:gd name="T8" fmla="*/ 0 w 819"/>
                  <a:gd name="T9" fmla="*/ 0 h 147"/>
                  <a:gd name="T10" fmla="*/ 0 w 819"/>
                  <a:gd name="T11" fmla="*/ 0 h 147"/>
                  <a:gd name="T12" fmla="*/ 0 w 819"/>
                  <a:gd name="T13" fmla="*/ 0 h 147"/>
                  <a:gd name="T14" fmla="*/ 0 w 819"/>
                  <a:gd name="T15" fmla="*/ 0 h 147"/>
                  <a:gd name="T16" fmla="*/ 0 w 819"/>
                  <a:gd name="T17" fmla="*/ 0 h 147"/>
                  <a:gd name="T18" fmla="*/ 0 w 819"/>
                  <a:gd name="T19" fmla="*/ 0 h 147"/>
                  <a:gd name="T20" fmla="*/ 0 w 819"/>
                  <a:gd name="T21" fmla="*/ 0 h 147"/>
                  <a:gd name="T22" fmla="*/ 0 w 819"/>
                  <a:gd name="T23" fmla="*/ 0 h 147"/>
                  <a:gd name="T24" fmla="*/ 0 w 819"/>
                  <a:gd name="T25" fmla="*/ 0 h 147"/>
                  <a:gd name="T26" fmla="*/ 0 w 819"/>
                  <a:gd name="T27" fmla="*/ 0 h 147"/>
                  <a:gd name="T28" fmla="*/ 0 w 819"/>
                  <a:gd name="T29" fmla="*/ 0 h 147"/>
                  <a:gd name="T30" fmla="*/ 0 w 819"/>
                  <a:gd name="T31" fmla="*/ 0 h 147"/>
                  <a:gd name="T32" fmla="*/ 0 w 819"/>
                  <a:gd name="T33" fmla="*/ 0 h 147"/>
                  <a:gd name="T34" fmla="*/ 0 w 819"/>
                  <a:gd name="T35" fmla="*/ 0 h 147"/>
                  <a:gd name="T36" fmla="*/ 0 w 819"/>
                  <a:gd name="T37" fmla="*/ 0 h 147"/>
                  <a:gd name="T38" fmla="*/ 0 w 819"/>
                  <a:gd name="T39" fmla="*/ 0 h 147"/>
                  <a:gd name="T40" fmla="*/ 0 w 819"/>
                  <a:gd name="T41" fmla="*/ 0 h 147"/>
                  <a:gd name="T42" fmla="*/ 0 w 819"/>
                  <a:gd name="T43" fmla="*/ 0 h 1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19"/>
                  <a:gd name="T67" fmla="*/ 0 h 147"/>
                  <a:gd name="T68" fmla="*/ 819 w 819"/>
                  <a:gd name="T69" fmla="*/ 147 h 1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19" h="147">
                    <a:moveTo>
                      <a:pt x="0" y="23"/>
                    </a:moveTo>
                    <a:lnTo>
                      <a:pt x="84" y="8"/>
                    </a:lnTo>
                    <a:lnTo>
                      <a:pt x="190" y="0"/>
                    </a:lnTo>
                    <a:lnTo>
                      <a:pt x="306" y="0"/>
                    </a:lnTo>
                    <a:lnTo>
                      <a:pt x="431" y="23"/>
                    </a:lnTo>
                    <a:lnTo>
                      <a:pt x="524" y="59"/>
                    </a:lnTo>
                    <a:lnTo>
                      <a:pt x="610" y="99"/>
                    </a:lnTo>
                    <a:lnTo>
                      <a:pt x="688" y="127"/>
                    </a:lnTo>
                    <a:lnTo>
                      <a:pt x="753" y="137"/>
                    </a:lnTo>
                    <a:lnTo>
                      <a:pt x="819" y="138"/>
                    </a:lnTo>
                    <a:lnTo>
                      <a:pt x="807" y="147"/>
                    </a:lnTo>
                    <a:lnTo>
                      <a:pt x="730" y="142"/>
                    </a:lnTo>
                    <a:lnTo>
                      <a:pt x="657" y="127"/>
                    </a:lnTo>
                    <a:lnTo>
                      <a:pt x="601" y="106"/>
                    </a:lnTo>
                    <a:lnTo>
                      <a:pt x="519" y="65"/>
                    </a:lnTo>
                    <a:lnTo>
                      <a:pt x="429" y="32"/>
                    </a:lnTo>
                    <a:lnTo>
                      <a:pt x="314" y="11"/>
                    </a:lnTo>
                    <a:lnTo>
                      <a:pt x="234" y="8"/>
                    </a:lnTo>
                    <a:lnTo>
                      <a:pt x="125" y="15"/>
                    </a:lnTo>
                    <a:lnTo>
                      <a:pt x="18" y="32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6" name="Freeform 506"/>
              <p:cNvSpPr>
                <a:spLocks/>
              </p:cNvSpPr>
              <p:nvPr/>
            </p:nvSpPr>
            <p:spPr bwMode="auto">
              <a:xfrm>
                <a:off x="3761" y="3032"/>
                <a:ext cx="41" cy="7"/>
              </a:xfrm>
              <a:custGeom>
                <a:avLst/>
                <a:gdLst>
                  <a:gd name="T0" fmla="*/ 0 w 122"/>
                  <a:gd name="T1" fmla="*/ 0 h 21"/>
                  <a:gd name="T2" fmla="*/ 0 w 122"/>
                  <a:gd name="T3" fmla="*/ 0 h 21"/>
                  <a:gd name="T4" fmla="*/ 0 w 122"/>
                  <a:gd name="T5" fmla="*/ 0 h 21"/>
                  <a:gd name="T6" fmla="*/ 0 w 122"/>
                  <a:gd name="T7" fmla="*/ 0 h 21"/>
                  <a:gd name="T8" fmla="*/ 0 w 122"/>
                  <a:gd name="T9" fmla="*/ 0 h 21"/>
                  <a:gd name="T10" fmla="*/ 0 w 122"/>
                  <a:gd name="T11" fmla="*/ 0 h 21"/>
                  <a:gd name="T12" fmla="*/ 0 w 122"/>
                  <a:gd name="T13" fmla="*/ 0 h 21"/>
                  <a:gd name="T14" fmla="*/ 0 w 122"/>
                  <a:gd name="T15" fmla="*/ 0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2"/>
                  <a:gd name="T25" fmla="*/ 0 h 21"/>
                  <a:gd name="T26" fmla="*/ 122 w 122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2" h="21">
                    <a:moveTo>
                      <a:pt x="0" y="9"/>
                    </a:moveTo>
                    <a:lnTo>
                      <a:pt x="37" y="6"/>
                    </a:lnTo>
                    <a:lnTo>
                      <a:pt x="60" y="6"/>
                    </a:lnTo>
                    <a:lnTo>
                      <a:pt x="122" y="21"/>
                    </a:lnTo>
                    <a:lnTo>
                      <a:pt x="69" y="4"/>
                    </a:lnTo>
                    <a:lnTo>
                      <a:pt x="15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7" name="Freeform 507"/>
              <p:cNvSpPr>
                <a:spLocks/>
              </p:cNvSpPr>
              <p:nvPr/>
            </p:nvSpPr>
            <p:spPr bwMode="auto">
              <a:xfrm>
                <a:off x="3674" y="3076"/>
                <a:ext cx="58" cy="43"/>
              </a:xfrm>
              <a:custGeom>
                <a:avLst/>
                <a:gdLst>
                  <a:gd name="T0" fmla="*/ 0 w 174"/>
                  <a:gd name="T1" fmla="*/ 0 h 128"/>
                  <a:gd name="T2" fmla="*/ 0 w 174"/>
                  <a:gd name="T3" fmla="*/ 0 h 128"/>
                  <a:gd name="T4" fmla="*/ 0 w 174"/>
                  <a:gd name="T5" fmla="*/ 0 h 128"/>
                  <a:gd name="T6" fmla="*/ 0 w 174"/>
                  <a:gd name="T7" fmla="*/ 0 h 128"/>
                  <a:gd name="T8" fmla="*/ 0 w 174"/>
                  <a:gd name="T9" fmla="*/ 0 h 128"/>
                  <a:gd name="T10" fmla="*/ 0 w 174"/>
                  <a:gd name="T11" fmla="*/ 0 h 128"/>
                  <a:gd name="T12" fmla="*/ 0 w 174"/>
                  <a:gd name="T13" fmla="*/ 0 h 128"/>
                  <a:gd name="T14" fmla="*/ 0 w 174"/>
                  <a:gd name="T15" fmla="*/ 0 h 128"/>
                  <a:gd name="T16" fmla="*/ 0 w 174"/>
                  <a:gd name="T17" fmla="*/ 0 h 128"/>
                  <a:gd name="T18" fmla="*/ 0 w 174"/>
                  <a:gd name="T19" fmla="*/ 0 h 128"/>
                  <a:gd name="T20" fmla="*/ 0 w 174"/>
                  <a:gd name="T21" fmla="*/ 0 h 128"/>
                  <a:gd name="T22" fmla="*/ 0 w 174"/>
                  <a:gd name="T23" fmla="*/ 0 h 12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128"/>
                  <a:gd name="T38" fmla="*/ 174 w 174"/>
                  <a:gd name="T39" fmla="*/ 128 h 12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128">
                    <a:moveTo>
                      <a:pt x="0" y="4"/>
                    </a:moveTo>
                    <a:lnTo>
                      <a:pt x="57" y="58"/>
                    </a:lnTo>
                    <a:lnTo>
                      <a:pt x="109" y="110"/>
                    </a:lnTo>
                    <a:lnTo>
                      <a:pt x="131" y="117"/>
                    </a:lnTo>
                    <a:lnTo>
                      <a:pt x="57" y="40"/>
                    </a:lnTo>
                    <a:lnTo>
                      <a:pt x="71" y="32"/>
                    </a:lnTo>
                    <a:lnTo>
                      <a:pt x="168" y="128"/>
                    </a:lnTo>
                    <a:lnTo>
                      <a:pt x="174" y="126"/>
                    </a:lnTo>
                    <a:lnTo>
                      <a:pt x="82" y="26"/>
                    </a:lnTo>
                    <a:lnTo>
                      <a:pt x="5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8" name="Freeform 508"/>
              <p:cNvSpPr>
                <a:spLocks/>
              </p:cNvSpPr>
              <p:nvPr/>
            </p:nvSpPr>
            <p:spPr bwMode="auto">
              <a:xfrm>
                <a:off x="3735" y="3235"/>
                <a:ext cx="50" cy="83"/>
              </a:xfrm>
              <a:custGeom>
                <a:avLst/>
                <a:gdLst>
                  <a:gd name="T0" fmla="*/ 0 w 151"/>
                  <a:gd name="T1" fmla="*/ 0 h 248"/>
                  <a:gd name="T2" fmla="*/ 0 w 151"/>
                  <a:gd name="T3" fmla="*/ 0 h 248"/>
                  <a:gd name="T4" fmla="*/ 0 w 151"/>
                  <a:gd name="T5" fmla="*/ 0 h 248"/>
                  <a:gd name="T6" fmla="*/ 0 w 151"/>
                  <a:gd name="T7" fmla="*/ 0 h 248"/>
                  <a:gd name="T8" fmla="*/ 0 w 151"/>
                  <a:gd name="T9" fmla="*/ 0 h 248"/>
                  <a:gd name="T10" fmla="*/ 0 w 151"/>
                  <a:gd name="T11" fmla="*/ 0 h 248"/>
                  <a:gd name="T12" fmla="*/ 0 w 151"/>
                  <a:gd name="T13" fmla="*/ 0 h 248"/>
                  <a:gd name="T14" fmla="*/ 0 w 151"/>
                  <a:gd name="T15" fmla="*/ 0 h 248"/>
                  <a:gd name="T16" fmla="*/ 0 w 151"/>
                  <a:gd name="T17" fmla="*/ 0 h 248"/>
                  <a:gd name="T18" fmla="*/ 0 w 151"/>
                  <a:gd name="T19" fmla="*/ 0 h 248"/>
                  <a:gd name="T20" fmla="*/ 0 w 151"/>
                  <a:gd name="T21" fmla="*/ 0 h 248"/>
                  <a:gd name="T22" fmla="*/ 0 w 151"/>
                  <a:gd name="T23" fmla="*/ 0 h 248"/>
                  <a:gd name="T24" fmla="*/ 0 w 151"/>
                  <a:gd name="T25" fmla="*/ 0 h 248"/>
                  <a:gd name="T26" fmla="*/ 0 w 151"/>
                  <a:gd name="T27" fmla="*/ 0 h 248"/>
                  <a:gd name="T28" fmla="*/ 0 w 151"/>
                  <a:gd name="T29" fmla="*/ 0 h 248"/>
                  <a:gd name="T30" fmla="*/ 0 w 151"/>
                  <a:gd name="T31" fmla="*/ 0 h 248"/>
                  <a:gd name="T32" fmla="*/ 0 w 151"/>
                  <a:gd name="T33" fmla="*/ 0 h 248"/>
                  <a:gd name="T34" fmla="*/ 0 w 151"/>
                  <a:gd name="T35" fmla="*/ 0 h 24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1"/>
                  <a:gd name="T55" fmla="*/ 0 h 248"/>
                  <a:gd name="T56" fmla="*/ 151 w 151"/>
                  <a:gd name="T57" fmla="*/ 248 h 24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1" h="248">
                    <a:moveTo>
                      <a:pt x="151" y="0"/>
                    </a:moveTo>
                    <a:lnTo>
                      <a:pt x="148" y="35"/>
                    </a:lnTo>
                    <a:lnTo>
                      <a:pt x="139" y="100"/>
                    </a:lnTo>
                    <a:lnTo>
                      <a:pt x="116" y="158"/>
                    </a:lnTo>
                    <a:lnTo>
                      <a:pt x="70" y="207"/>
                    </a:lnTo>
                    <a:lnTo>
                      <a:pt x="15" y="248"/>
                    </a:lnTo>
                    <a:lnTo>
                      <a:pt x="0" y="248"/>
                    </a:lnTo>
                    <a:lnTo>
                      <a:pt x="5" y="234"/>
                    </a:lnTo>
                    <a:lnTo>
                      <a:pt x="50" y="198"/>
                    </a:lnTo>
                    <a:lnTo>
                      <a:pt x="89" y="153"/>
                    </a:lnTo>
                    <a:lnTo>
                      <a:pt x="47" y="215"/>
                    </a:lnTo>
                    <a:lnTo>
                      <a:pt x="74" y="192"/>
                    </a:lnTo>
                    <a:lnTo>
                      <a:pt x="107" y="153"/>
                    </a:lnTo>
                    <a:lnTo>
                      <a:pt x="124" y="116"/>
                    </a:lnTo>
                    <a:lnTo>
                      <a:pt x="137" y="77"/>
                    </a:lnTo>
                    <a:lnTo>
                      <a:pt x="137" y="28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89" name="Freeform 509"/>
              <p:cNvSpPr>
                <a:spLocks/>
              </p:cNvSpPr>
              <p:nvPr/>
            </p:nvSpPr>
            <p:spPr bwMode="auto">
              <a:xfrm>
                <a:off x="3606" y="2720"/>
                <a:ext cx="452" cy="790"/>
              </a:xfrm>
              <a:custGeom>
                <a:avLst/>
                <a:gdLst>
                  <a:gd name="T0" fmla="*/ 0 w 1354"/>
                  <a:gd name="T1" fmla="*/ 0 h 2369"/>
                  <a:gd name="T2" fmla="*/ 0 w 1354"/>
                  <a:gd name="T3" fmla="*/ 0 h 2369"/>
                  <a:gd name="T4" fmla="*/ 0 w 1354"/>
                  <a:gd name="T5" fmla="*/ 0 h 2369"/>
                  <a:gd name="T6" fmla="*/ 0 w 1354"/>
                  <a:gd name="T7" fmla="*/ 0 h 2369"/>
                  <a:gd name="T8" fmla="*/ 0 w 1354"/>
                  <a:gd name="T9" fmla="*/ 0 h 2369"/>
                  <a:gd name="T10" fmla="*/ 0 w 1354"/>
                  <a:gd name="T11" fmla="*/ 0 h 2369"/>
                  <a:gd name="T12" fmla="*/ 0 w 1354"/>
                  <a:gd name="T13" fmla="*/ 0 h 2369"/>
                  <a:gd name="T14" fmla="*/ 0 w 1354"/>
                  <a:gd name="T15" fmla="*/ 0 h 2369"/>
                  <a:gd name="T16" fmla="*/ 0 w 1354"/>
                  <a:gd name="T17" fmla="*/ 0 h 2369"/>
                  <a:gd name="T18" fmla="*/ 0 w 1354"/>
                  <a:gd name="T19" fmla="*/ 0 h 2369"/>
                  <a:gd name="T20" fmla="*/ 0 w 1354"/>
                  <a:gd name="T21" fmla="*/ 0 h 2369"/>
                  <a:gd name="T22" fmla="*/ 0 w 1354"/>
                  <a:gd name="T23" fmla="*/ 0 h 2369"/>
                  <a:gd name="T24" fmla="*/ 0 w 1354"/>
                  <a:gd name="T25" fmla="*/ 0 h 2369"/>
                  <a:gd name="T26" fmla="*/ 0 w 1354"/>
                  <a:gd name="T27" fmla="*/ 0 h 2369"/>
                  <a:gd name="T28" fmla="*/ 0 w 1354"/>
                  <a:gd name="T29" fmla="*/ 0 h 2369"/>
                  <a:gd name="T30" fmla="*/ 0 w 1354"/>
                  <a:gd name="T31" fmla="*/ 0 h 2369"/>
                  <a:gd name="T32" fmla="*/ 0 w 1354"/>
                  <a:gd name="T33" fmla="*/ 0 h 2369"/>
                  <a:gd name="T34" fmla="*/ 0 w 1354"/>
                  <a:gd name="T35" fmla="*/ 0 h 2369"/>
                  <a:gd name="T36" fmla="*/ 0 w 1354"/>
                  <a:gd name="T37" fmla="*/ 0 h 2369"/>
                  <a:gd name="T38" fmla="*/ 0 w 1354"/>
                  <a:gd name="T39" fmla="*/ 0 h 2369"/>
                  <a:gd name="T40" fmla="*/ 0 w 1354"/>
                  <a:gd name="T41" fmla="*/ 0 h 2369"/>
                  <a:gd name="T42" fmla="*/ 0 w 1354"/>
                  <a:gd name="T43" fmla="*/ 0 h 2369"/>
                  <a:gd name="T44" fmla="*/ 0 w 1354"/>
                  <a:gd name="T45" fmla="*/ 0 h 2369"/>
                  <a:gd name="T46" fmla="*/ 0 w 1354"/>
                  <a:gd name="T47" fmla="*/ 0 h 2369"/>
                  <a:gd name="T48" fmla="*/ 0 w 1354"/>
                  <a:gd name="T49" fmla="*/ 0 h 2369"/>
                  <a:gd name="T50" fmla="*/ 0 w 1354"/>
                  <a:gd name="T51" fmla="*/ 0 h 2369"/>
                  <a:gd name="T52" fmla="*/ 0 w 1354"/>
                  <a:gd name="T53" fmla="*/ 0 h 2369"/>
                  <a:gd name="T54" fmla="*/ 0 w 1354"/>
                  <a:gd name="T55" fmla="*/ 0 h 2369"/>
                  <a:gd name="T56" fmla="*/ 0 w 1354"/>
                  <a:gd name="T57" fmla="*/ 0 h 2369"/>
                  <a:gd name="T58" fmla="*/ 0 w 1354"/>
                  <a:gd name="T59" fmla="*/ 0 h 2369"/>
                  <a:gd name="T60" fmla="*/ 0 w 1354"/>
                  <a:gd name="T61" fmla="*/ 0 h 2369"/>
                  <a:gd name="T62" fmla="*/ 0 w 1354"/>
                  <a:gd name="T63" fmla="*/ 0 h 2369"/>
                  <a:gd name="T64" fmla="*/ 0 w 1354"/>
                  <a:gd name="T65" fmla="*/ 0 h 2369"/>
                  <a:gd name="T66" fmla="*/ 0 w 1354"/>
                  <a:gd name="T67" fmla="*/ 0 h 2369"/>
                  <a:gd name="T68" fmla="*/ 0 w 1354"/>
                  <a:gd name="T69" fmla="*/ 0 h 2369"/>
                  <a:gd name="T70" fmla="*/ 0 w 1354"/>
                  <a:gd name="T71" fmla="*/ 0 h 2369"/>
                  <a:gd name="T72" fmla="*/ 0 w 1354"/>
                  <a:gd name="T73" fmla="*/ 0 h 2369"/>
                  <a:gd name="T74" fmla="*/ 0 w 1354"/>
                  <a:gd name="T75" fmla="*/ 0 h 2369"/>
                  <a:gd name="T76" fmla="*/ 0 w 1354"/>
                  <a:gd name="T77" fmla="*/ 0 h 2369"/>
                  <a:gd name="T78" fmla="*/ 0 w 1354"/>
                  <a:gd name="T79" fmla="*/ 0 h 2369"/>
                  <a:gd name="T80" fmla="*/ 0 w 1354"/>
                  <a:gd name="T81" fmla="*/ 0 h 2369"/>
                  <a:gd name="T82" fmla="*/ 0 w 1354"/>
                  <a:gd name="T83" fmla="*/ 0 h 2369"/>
                  <a:gd name="T84" fmla="*/ 0 w 1354"/>
                  <a:gd name="T85" fmla="*/ 0 h 2369"/>
                  <a:gd name="T86" fmla="*/ 0 w 1354"/>
                  <a:gd name="T87" fmla="*/ 0 h 2369"/>
                  <a:gd name="T88" fmla="*/ 0 w 1354"/>
                  <a:gd name="T89" fmla="*/ 0 h 2369"/>
                  <a:gd name="T90" fmla="*/ 0 w 1354"/>
                  <a:gd name="T91" fmla="*/ 0 h 2369"/>
                  <a:gd name="T92" fmla="*/ 0 w 1354"/>
                  <a:gd name="T93" fmla="*/ 0 h 2369"/>
                  <a:gd name="T94" fmla="*/ 0 w 1354"/>
                  <a:gd name="T95" fmla="*/ 0 h 2369"/>
                  <a:gd name="T96" fmla="*/ 0 w 1354"/>
                  <a:gd name="T97" fmla="*/ 0 h 2369"/>
                  <a:gd name="T98" fmla="*/ 0 w 1354"/>
                  <a:gd name="T99" fmla="*/ 0 h 2369"/>
                  <a:gd name="T100" fmla="*/ 0 w 1354"/>
                  <a:gd name="T101" fmla="*/ 0 h 2369"/>
                  <a:gd name="T102" fmla="*/ 0 w 1354"/>
                  <a:gd name="T103" fmla="*/ 0 h 2369"/>
                  <a:gd name="T104" fmla="*/ 0 w 1354"/>
                  <a:gd name="T105" fmla="*/ 0 h 2369"/>
                  <a:gd name="T106" fmla="*/ 0 w 1354"/>
                  <a:gd name="T107" fmla="*/ 0 h 2369"/>
                  <a:gd name="T108" fmla="*/ 0 w 1354"/>
                  <a:gd name="T109" fmla="*/ 0 h 2369"/>
                  <a:gd name="T110" fmla="*/ 0 w 1354"/>
                  <a:gd name="T111" fmla="*/ 0 h 2369"/>
                  <a:gd name="T112" fmla="*/ 0 w 1354"/>
                  <a:gd name="T113" fmla="*/ 0 h 2369"/>
                  <a:gd name="T114" fmla="*/ 0 w 1354"/>
                  <a:gd name="T115" fmla="*/ 0 h 2369"/>
                  <a:gd name="T116" fmla="*/ 0 w 1354"/>
                  <a:gd name="T117" fmla="*/ 0 h 2369"/>
                  <a:gd name="T118" fmla="*/ 0 w 1354"/>
                  <a:gd name="T119" fmla="*/ 0 h 236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354"/>
                  <a:gd name="T181" fmla="*/ 0 h 2369"/>
                  <a:gd name="T182" fmla="*/ 1354 w 1354"/>
                  <a:gd name="T183" fmla="*/ 2369 h 236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354" h="2369">
                    <a:moveTo>
                      <a:pt x="396" y="1517"/>
                    </a:moveTo>
                    <a:lnTo>
                      <a:pt x="336" y="1495"/>
                    </a:lnTo>
                    <a:lnTo>
                      <a:pt x="251" y="1490"/>
                    </a:lnTo>
                    <a:lnTo>
                      <a:pt x="156" y="1511"/>
                    </a:lnTo>
                    <a:lnTo>
                      <a:pt x="77" y="1555"/>
                    </a:lnTo>
                    <a:lnTo>
                      <a:pt x="27" y="1617"/>
                    </a:lnTo>
                    <a:lnTo>
                      <a:pt x="6" y="1677"/>
                    </a:lnTo>
                    <a:lnTo>
                      <a:pt x="0" y="1734"/>
                    </a:lnTo>
                    <a:lnTo>
                      <a:pt x="0" y="1810"/>
                    </a:lnTo>
                    <a:lnTo>
                      <a:pt x="15" y="1938"/>
                    </a:lnTo>
                    <a:lnTo>
                      <a:pt x="55" y="2054"/>
                    </a:lnTo>
                    <a:lnTo>
                      <a:pt x="123" y="2175"/>
                    </a:lnTo>
                    <a:lnTo>
                      <a:pt x="223" y="2270"/>
                    </a:lnTo>
                    <a:lnTo>
                      <a:pt x="363" y="2341"/>
                    </a:lnTo>
                    <a:lnTo>
                      <a:pt x="470" y="2362"/>
                    </a:lnTo>
                    <a:lnTo>
                      <a:pt x="571" y="2369"/>
                    </a:lnTo>
                    <a:lnTo>
                      <a:pt x="676" y="2352"/>
                    </a:lnTo>
                    <a:lnTo>
                      <a:pt x="828" y="2297"/>
                    </a:lnTo>
                    <a:lnTo>
                      <a:pt x="980" y="2192"/>
                    </a:lnTo>
                    <a:lnTo>
                      <a:pt x="1109" y="2065"/>
                    </a:lnTo>
                    <a:lnTo>
                      <a:pt x="1221" y="1881"/>
                    </a:lnTo>
                    <a:lnTo>
                      <a:pt x="1298" y="1684"/>
                    </a:lnTo>
                    <a:lnTo>
                      <a:pt x="1338" y="1506"/>
                    </a:lnTo>
                    <a:lnTo>
                      <a:pt x="1354" y="1351"/>
                    </a:lnTo>
                    <a:lnTo>
                      <a:pt x="1349" y="1201"/>
                    </a:lnTo>
                    <a:lnTo>
                      <a:pt x="1326" y="1029"/>
                    </a:lnTo>
                    <a:lnTo>
                      <a:pt x="1288" y="857"/>
                    </a:lnTo>
                    <a:lnTo>
                      <a:pt x="1209" y="609"/>
                    </a:lnTo>
                    <a:lnTo>
                      <a:pt x="1113" y="409"/>
                    </a:lnTo>
                    <a:lnTo>
                      <a:pt x="1012" y="267"/>
                    </a:lnTo>
                    <a:lnTo>
                      <a:pt x="900" y="144"/>
                    </a:lnTo>
                    <a:lnTo>
                      <a:pt x="766" y="61"/>
                    </a:lnTo>
                    <a:lnTo>
                      <a:pt x="621" y="11"/>
                    </a:lnTo>
                    <a:lnTo>
                      <a:pt x="487" y="0"/>
                    </a:lnTo>
                    <a:lnTo>
                      <a:pt x="363" y="16"/>
                    </a:lnTo>
                    <a:lnTo>
                      <a:pt x="503" y="11"/>
                    </a:lnTo>
                    <a:lnTo>
                      <a:pt x="639" y="27"/>
                    </a:lnTo>
                    <a:lnTo>
                      <a:pt x="789" y="88"/>
                    </a:lnTo>
                    <a:lnTo>
                      <a:pt x="879" y="151"/>
                    </a:lnTo>
                    <a:lnTo>
                      <a:pt x="934" y="238"/>
                    </a:lnTo>
                    <a:lnTo>
                      <a:pt x="980" y="245"/>
                    </a:lnTo>
                    <a:lnTo>
                      <a:pt x="1008" y="344"/>
                    </a:lnTo>
                    <a:lnTo>
                      <a:pt x="1058" y="355"/>
                    </a:lnTo>
                    <a:lnTo>
                      <a:pt x="1052" y="433"/>
                    </a:lnTo>
                    <a:lnTo>
                      <a:pt x="1119" y="447"/>
                    </a:lnTo>
                    <a:lnTo>
                      <a:pt x="1092" y="521"/>
                    </a:lnTo>
                    <a:lnTo>
                      <a:pt x="1159" y="549"/>
                    </a:lnTo>
                    <a:lnTo>
                      <a:pt x="1119" y="609"/>
                    </a:lnTo>
                    <a:lnTo>
                      <a:pt x="1197" y="647"/>
                    </a:lnTo>
                    <a:lnTo>
                      <a:pt x="1153" y="692"/>
                    </a:lnTo>
                    <a:lnTo>
                      <a:pt x="1231" y="753"/>
                    </a:lnTo>
                    <a:lnTo>
                      <a:pt x="1181" y="790"/>
                    </a:lnTo>
                    <a:lnTo>
                      <a:pt x="1260" y="857"/>
                    </a:lnTo>
                    <a:lnTo>
                      <a:pt x="1204" y="891"/>
                    </a:lnTo>
                    <a:lnTo>
                      <a:pt x="1275" y="969"/>
                    </a:lnTo>
                    <a:lnTo>
                      <a:pt x="1215" y="997"/>
                    </a:lnTo>
                    <a:lnTo>
                      <a:pt x="1288" y="1079"/>
                    </a:lnTo>
                    <a:lnTo>
                      <a:pt x="1225" y="1107"/>
                    </a:lnTo>
                    <a:lnTo>
                      <a:pt x="1293" y="1212"/>
                    </a:lnTo>
                    <a:lnTo>
                      <a:pt x="1225" y="1228"/>
                    </a:lnTo>
                    <a:lnTo>
                      <a:pt x="1288" y="1327"/>
                    </a:lnTo>
                    <a:lnTo>
                      <a:pt x="1209" y="1340"/>
                    </a:lnTo>
                    <a:lnTo>
                      <a:pt x="1271" y="1428"/>
                    </a:lnTo>
                    <a:lnTo>
                      <a:pt x="1181" y="1440"/>
                    </a:lnTo>
                    <a:lnTo>
                      <a:pt x="1249" y="1521"/>
                    </a:lnTo>
                    <a:lnTo>
                      <a:pt x="1175" y="1528"/>
                    </a:lnTo>
                    <a:lnTo>
                      <a:pt x="1225" y="1622"/>
                    </a:lnTo>
                    <a:lnTo>
                      <a:pt x="1148" y="1627"/>
                    </a:lnTo>
                    <a:lnTo>
                      <a:pt x="1192" y="1711"/>
                    </a:lnTo>
                    <a:lnTo>
                      <a:pt x="1113" y="1717"/>
                    </a:lnTo>
                    <a:lnTo>
                      <a:pt x="1159" y="1793"/>
                    </a:lnTo>
                    <a:lnTo>
                      <a:pt x="1069" y="1793"/>
                    </a:lnTo>
                    <a:lnTo>
                      <a:pt x="1113" y="1881"/>
                    </a:lnTo>
                    <a:lnTo>
                      <a:pt x="1012" y="1871"/>
                    </a:lnTo>
                    <a:lnTo>
                      <a:pt x="1058" y="1964"/>
                    </a:lnTo>
                    <a:lnTo>
                      <a:pt x="957" y="1942"/>
                    </a:lnTo>
                    <a:lnTo>
                      <a:pt x="991" y="2054"/>
                    </a:lnTo>
                    <a:lnTo>
                      <a:pt x="900" y="2009"/>
                    </a:lnTo>
                    <a:lnTo>
                      <a:pt x="906" y="2130"/>
                    </a:lnTo>
                    <a:lnTo>
                      <a:pt x="828" y="2048"/>
                    </a:lnTo>
                    <a:lnTo>
                      <a:pt x="823" y="2175"/>
                    </a:lnTo>
                    <a:lnTo>
                      <a:pt x="744" y="2076"/>
                    </a:lnTo>
                    <a:lnTo>
                      <a:pt x="728" y="2220"/>
                    </a:lnTo>
                    <a:lnTo>
                      <a:pt x="660" y="2081"/>
                    </a:lnTo>
                    <a:lnTo>
                      <a:pt x="621" y="2230"/>
                    </a:lnTo>
                    <a:lnTo>
                      <a:pt x="555" y="2081"/>
                    </a:lnTo>
                    <a:lnTo>
                      <a:pt x="492" y="2236"/>
                    </a:lnTo>
                    <a:lnTo>
                      <a:pt x="452" y="2076"/>
                    </a:lnTo>
                    <a:lnTo>
                      <a:pt x="363" y="2213"/>
                    </a:lnTo>
                    <a:lnTo>
                      <a:pt x="363" y="2054"/>
                    </a:lnTo>
                    <a:lnTo>
                      <a:pt x="256" y="2164"/>
                    </a:lnTo>
                    <a:lnTo>
                      <a:pt x="284" y="2015"/>
                    </a:lnTo>
                    <a:lnTo>
                      <a:pt x="179" y="2108"/>
                    </a:lnTo>
                    <a:lnTo>
                      <a:pt x="219" y="1964"/>
                    </a:lnTo>
                    <a:lnTo>
                      <a:pt x="106" y="2015"/>
                    </a:lnTo>
                    <a:lnTo>
                      <a:pt x="167" y="1915"/>
                    </a:lnTo>
                    <a:lnTo>
                      <a:pt x="90" y="1931"/>
                    </a:lnTo>
                    <a:lnTo>
                      <a:pt x="134" y="1871"/>
                    </a:lnTo>
                    <a:lnTo>
                      <a:pt x="191" y="1904"/>
                    </a:lnTo>
                    <a:lnTo>
                      <a:pt x="323" y="1948"/>
                    </a:lnTo>
                    <a:lnTo>
                      <a:pt x="443" y="1964"/>
                    </a:lnTo>
                    <a:lnTo>
                      <a:pt x="560" y="1964"/>
                    </a:lnTo>
                    <a:lnTo>
                      <a:pt x="700" y="1955"/>
                    </a:lnTo>
                    <a:lnTo>
                      <a:pt x="851" y="1931"/>
                    </a:lnTo>
                    <a:lnTo>
                      <a:pt x="593" y="1955"/>
                    </a:lnTo>
                    <a:lnTo>
                      <a:pt x="443" y="1948"/>
                    </a:lnTo>
                    <a:lnTo>
                      <a:pt x="319" y="1926"/>
                    </a:lnTo>
                    <a:lnTo>
                      <a:pt x="202" y="1888"/>
                    </a:lnTo>
                    <a:lnTo>
                      <a:pt x="106" y="1827"/>
                    </a:lnTo>
                    <a:lnTo>
                      <a:pt x="50" y="1765"/>
                    </a:lnTo>
                    <a:lnTo>
                      <a:pt x="34" y="1717"/>
                    </a:lnTo>
                    <a:lnTo>
                      <a:pt x="34" y="1677"/>
                    </a:lnTo>
                    <a:lnTo>
                      <a:pt x="44" y="1627"/>
                    </a:lnTo>
                    <a:lnTo>
                      <a:pt x="77" y="1584"/>
                    </a:lnTo>
                    <a:lnTo>
                      <a:pt x="106" y="1560"/>
                    </a:lnTo>
                    <a:lnTo>
                      <a:pt x="172" y="1521"/>
                    </a:lnTo>
                    <a:lnTo>
                      <a:pt x="240" y="1506"/>
                    </a:lnTo>
                    <a:lnTo>
                      <a:pt x="303" y="1506"/>
                    </a:lnTo>
                    <a:lnTo>
                      <a:pt x="352" y="1511"/>
                    </a:lnTo>
                    <a:lnTo>
                      <a:pt x="396" y="1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0" name="Freeform 510"/>
              <p:cNvSpPr>
                <a:spLocks/>
              </p:cNvSpPr>
              <p:nvPr/>
            </p:nvSpPr>
            <p:spPr bwMode="auto">
              <a:xfrm>
                <a:off x="3590" y="2738"/>
                <a:ext cx="145" cy="290"/>
              </a:xfrm>
              <a:custGeom>
                <a:avLst/>
                <a:gdLst>
                  <a:gd name="T0" fmla="*/ 0 w 436"/>
                  <a:gd name="T1" fmla="*/ 0 h 869"/>
                  <a:gd name="T2" fmla="*/ 0 w 436"/>
                  <a:gd name="T3" fmla="*/ 0 h 869"/>
                  <a:gd name="T4" fmla="*/ 0 w 436"/>
                  <a:gd name="T5" fmla="*/ 0 h 869"/>
                  <a:gd name="T6" fmla="*/ 0 w 436"/>
                  <a:gd name="T7" fmla="*/ 0 h 869"/>
                  <a:gd name="T8" fmla="*/ 0 w 436"/>
                  <a:gd name="T9" fmla="*/ 0 h 869"/>
                  <a:gd name="T10" fmla="*/ 0 w 436"/>
                  <a:gd name="T11" fmla="*/ 0 h 869"/>
                  <a:gd name="T12" fmla="*/ 0 w 436"/>
                  <a:gd name="T13" fmla="*/ 0 h 869"/>
                  <a:gd name="T14" fmla="*/ 0 w 436"/>
                  <a:gd name="T15" fmla="*/ 0 h 869"/>
                  <a:gd name="T16" fmla="*/ 0 w 436"/>
                  <a:gd name="T17" fmla="*/ 0 h 869"/>
                  <a:gd name="T18" fmla="*/ 0 w 436"/>
                  <a:gd name="T19" fmla="*/ 0 h 869"/>
                  <a:gd name="T20" fmla="*/ 0 w 436"/>
                  <a:gd name="T21" fmla="*/ 0 h 869"/>
                  <a:gd name="T22" fmla="*/ 0 w 436"/>
                  <a:gd name="T23" fmla="*/ 0 h 869"/>
                  <a:gd name="T24" fmla="*/ 0 w 436"/>
                  <a:gd name="T25" fmla="*/ 0 h 869"/>
                  <a:gd name="T26" fmla="*/ 0 w 436"/>
                  <a:gd name="T27" fmla="*/ 0 h 869"/>
                  <a:gd name="T28" fmla="*/ 0 w 436"/>
                  <a:gd name="T29" fmla="*/ 0 h 869"/>
                  <a:gd name="T30" fmla="*/ 0 w 436"/>
                  <a:gd name="T31" fmla="*/ 0 h 869"/>
                  <a:gd name="T32" fmla="*/ 0 w 436"/>
                  <a:gd name="T33" fmla="*/ 0 h 869"/>
                  <a:gd name="T34" fmla="*/ 0 w 436"/>
                  <a:gd name="T35" fmla="*/ 0 h 869"/>
                  <a:gd name="T36" fmla="*/ 0 w 436"/>
                  <a:gd name="T37" fmla="*/ 0 h 869"/>
                  <a:gd name="T38" fmla="*/ 0 w 436"/>
                  <a:gd name="T39" fmla="*/ 0 h 869"/>
                  <a:gd name="T40" fmla="*/ 0 w 436"/>
                  <a:gd name="T41" fmla="*/ 0 h 869"/>
                  <a:gd name="T42" fmla="*/ 0 w 436"/>
                  <a:gd name="T43" fmla="*/ 0 h 869"/>
                  <a:gd name="T44" fmla="*/ 0 w 436"/>
                  <a:gd name="T45" fmla="*/ 0 h 869"/>
                  <a:gd name="T46" fmla="*/ 0 w 436"/>
                  <a:gd name="T47" fmla="*/ 0 h 869"/>
                  <a:gd name="T48" fmla="*/ 0 w 436"/>
                  <a:gd name="T49" fmla="*/ 0 h 869"/>
                  <a:gd name="T50" fmla="*/ 0 w 436"/>
                  <a:gd name="T51" fmla="*/ 0 h 869"/>
                  <a:gd name="T52" fmla="*/ 0 w 436"/>
                  <a:gd name="T53" fmla="*/ 0 h 869"/>
                  <a:gd name="T54" fmla="*/ 0 w 436"/>
                  <a:gd name="T55" fmla="*/ 0 h 869"/>
                  <a:gd name="T56" fmla="*/ 0 w 436"/>
                  <a:gd name="T57" fmla="*/ 0 h 869"/>
                  <a:gd name="T58" fmla="*/ 0 w 436"/>
                  <a:gd name="T59" fmla="*/ 0 h 869"/>
                  <a:gd name="T60" fmla="*/ 0 w 436"/>
                  <a:gd name="T61" fmla="*/ 0 h 869"/>
                  <a:gd name="T62" fmla="*/ 0 w 436"/>
                  <a:gd name="T63" fmla="*/ 0 h 869"/>
                  <a:gd name="T64" fmla="*/ 0 w 436"/>
                  <a:gd name="T65" fmla="*/ 0 h 869"/>
                  <a:gd name="T66" fmla="*/ 0 w 436"/>
                  <a:gd name="T67" fmla="*/ 0 h 869"/>
                  <a:gd name="T68" fmla="*/ 0 w 436"/>
                  <a:gd name="T69" fmla="*/ 0 h 86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36"/>
                  <a:gd name="T106" fmla="*/ 0 h 869"/>
                  <a:gd name="T107" fmla="*/ 436 w 436"/>
                  <a:gd name="T108" fmla="*/ 869 h 86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36" h="869">
                    <a:moveTo>
                      <a:pt x="280" y="0"/>
                    </a:moveTo>
                    <a:lnTo>
                      <a:pt x="173" y="67"/>
                    </a:lnTo>
                    <a:lnTo>
                      <a:pt x="88" y="162"/>
                    </a:lnTo>
                    <a:lnTo>
                      <a:pt x="33" y="261"/>
                    </a:lnTo>
                    <a:lnTo>
                      <a:pt x="4" y="366"/>
                    </a:lnTo>
                    <a:lnTo>
                      <a:pt x="0" y="437"/>
                    </a:lnTo>
                    <a:lnTo>
                      <a:pt x="16" y="542"/>
                    </a:lnTo>
                    <a:lnTo>
                      <a:pt x="61" y="625"/>
                    </a:lnTo>
                    <a:lnTo>
                      <a:pt x="116" y="703"/>
                    </a:lnTo>
                    <a:lnTo>
                      <a:pt x="189" y="776"/>
                    </a:lnTo>
                    <a:lnTo>
                      <a:pt x="290" y="853"/>
                    </a:lnTo>
                    <a:lnTo>
                      <a:pt x="346" y="869"/>
                    </a:lnTo>
                    <a:lnTo>
                      <a:pt x="391" y="831"/>
                    </a:lnTo>
                    <a:lnTo>
                      <a:pt x="436" y="798"/>
                    </a:lnTo>
                    <a:lnTo>
                      <a:pt x="357" y="831"/>
                    </a:lnTo>
                    <a:lnTo>
                      <a:pt x="306" y="826"/>
                    </a:lnTo>
                    <a:lnTo>
                      <a:pt x="256" y="802"/>
                    </a:lnTo>
                    <a:lnTo>
                      <a:pt x="184" y="731"/>
                    </a:lnTo>
                    <a:lnTo>
                      <a:pt x="156" y="670"/>
                    </a:lnTo>
                    <a:lnTo>
                      <a:pt x="140" y="615"/>
                    </a:lnTo>
                    <a:lnTo>
                      <a:pt x="133" y="554"/>
                    </a:lnTo>
                    <a:lnTo>
                      <a:pt x="133" y="494"/>
                    </a:lnTo>
                    <a:lnTo>
                      <a:pt x="116" y="582"/>
                    </a:lnTo>
                    <a:lnTo>
                      <a:pt x="100" y="466"/>
                    </a:lnTo>
                    <a:lnTo>
                      <a:pt x="77" y="559"/>
                    </a:lnTo>
                    <a:lnTo>
                      <a:pt x="65" y="420"/>
                    </a:lnTo>
                    <a:lnTo>
                      <a:pt x="37" y="520"/>
                    </a:lnTo>
                    <a:lnTo>
                      <a:pt x="44" y="366"/>
                    </a:lnTo>
                    <a:lnTo>
                      <a:pt x="21" y="403"/>
                    </a:lnTo>
                    <a:lnTo>
                      <a:pt x="27" y="315"/>
                    </a:lnTo>
                    <a:lnTo>
                      <a:pt x="56" y="239"/>
                    </a:lnTo>
                    <a:lnTo>
                      <a:pt x="94" y="166"/>
                    </a:lnTo>
                    <a:lnTo>
                      <a:pt x="166" y="79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1" name="Freeform 511"/>
              <p:cNvSpPr>
                <a:spLocks/>
              </p:cNvSpPr>
              <p:nvPr/>
            </p:nvSpPr>
            <p:spPr bwMode="auto">
              <a:xfrm>
                <a:off x="3636" y="2749"/>
                <a:ext cx="312" cy="607"/>
              </a:xfrm>
              <a:custGeom>
                <a:avLst/>
                <a:gdLst>
                  <a:gd name="T0" fmla="*/ 0 w 934"/>
                  <a:gd name="T1" fmla="*/ 0 h 1821"/>
                  <a:gd name="T2" fmla="*/ 0 w 934"/>
                  <a:gd name="T3" fmla="*/ 0 h 1821"/>
                  <a:gd name="T4" fmla="*/ 0 w 934"/>
                  <a:gd name="T5" fmla="*/ 0 h 1821"/>
                  <a:gd name="T6" fmla="*/ 0 w 934"/>
                  <a:gd name="T7" fmla="*/ 0 h 1821"/>
                  <a:gd name="T8" fmla="*/ 0 w 934"/>
                  <a:gd name="T9" fmla="*/ 0 h 1821"/>
                  <a:gd name="T10" fmla="*/ 0 w 934"/>
                  <a:gd name="T11" fmla="*/ 0 h 1821"/>
                  <a:gd name="T12" fmla="*/ 0 w 934"/>
                  <a:gd name="T13" fmla="*/ 0 h 1821"/>
                  <a:gd name="T14" fmla="*/ 0 w 934"/>
                  <a:gd name="T15" fmla="*/ 0 h 1821"/>
                  <a:gd name="T16" fmla="*/ 0 w 934"/>
                  <a:gd name="T17" fmla="*/ 0 h 1821"/>
                  <a:gd name="T18" fmla="*/ 0 w 934"/>
                  <a:gd name="T19" fmla="*/ 0 h 1821"/>
                  <a:gd name="T20" fmla="*/ 0 w 934"/>
                  <a:gd name="T21" fmla="*/ 0 h 1821"/>
                  <a:gd name="T22" fmla="*/ 0 w 934"/>
                  <a:gd name="T23" fmla="*/ 0 h 1821"/>
                  <a:gd name="T24" fmla="*/ 0 w 934"/>
                  <a:gd name="T25" fmla="*/ 0 h 1821"/>
                  <a:gd name="T26" fmla="*/ 0 w 934"/>
                  <a:gd name="T27" fmla="*/ 0 h 1821"/>
                  <a:gd name="T28" fmla="*/ 0 w 934"/>
                  <a:gd name="T29" fmla="*/ 0 h 1821"/>
                  <a:gd name="T30" fmla="*/ 0 w 934"/>
                  <a:gd name="T31" fmla="*/ 0 h 1821"/>
                  <a:gd name="T32" fmla="*/ 0 w 934"/>
                  <a:gd name="T33" fmla="*/ 0 h 1821"/>
                  <a:gd name="T34" fmla="*/ 0 w 934"/>
                  <a:gd name="T35" fmla="*/ 0 h 1821"/>
                  <a:gd name="T36" fmla="*/ 0 w 934"/>
                  <a:gd name="T37" fmla="*/ 0 h 1821"/>
                  <a:gd name="T38" fmla="*/ 0 w 934"/>
                  <a:gd name="T39" fmla="*/ 0 h 1821"/>
                  <a:gd name="T40" fmla="*/ 0 w 934"/>
                  <a:gd name="T41" fmla="*/ 0 h 1821"/>
                  <a:gd name="T42" fmla="*/ 0 w 934"/>
                  <a:gd name="T43" fmla="*/ 0 h 1821"/>
                  <a:gd name="T44" fmla="*/ 0 w 934"/>
                  <a:gd name="T45" fmla="*/ 0 h 1821"/>
                  <a:gd name="T46" fmla="*/ 0 w 934"/>
                  <a:gd name="T47" fmla="*/ 0 h 1821"/>
                  <a:gd name="T48" fmla="*/ 0 w 934"/>
                  <a:gd name="T49" fmla="*/ 0 h 1821"/>
                  <a:gd name="T50" fmla="*/ 0 w 934"/>
                  <a:gd name="T51" fmla="*/ 0 h 1821"/>
                  <a:gd name="T52" fmla="*/ 0 w 934"/>
                  <a:gd name="T53" fmla="*/ 0 h 1821"/>
                  <a:gd name="T54" fmla="*/ 0 w 934"/>
                  <a:gd name="T55" fmla="*/ 0 h 1821"/>
                  <a:gd name="T56" fmla="*/ 0 w 934"/>
                  <a:gd name="T57" fmla="*/ 0 h 1821"/>
                  <a:gd name="T58" fmla="*/ 0 w 934"/>
                  <a:gd name="T59" fmla="*/ 0 h 1821"/>
                  <a:gd name="T60" fmla="*/ 0 w 934"/>
                  <a:gd name="T61" fmla="*/ 0 h 1821"/>
                  <a:gd name="T62" fmla="*/ 0 w 934"/>
                  <a:gd name="T63" fmla="*/ 0 h 1821"/>
                  <a:gd name="T64" fmla="*/ 0 w 934"/>
                  <a:gd name="T65" fmla="*/ 0 h 1821"/>
                  <a:gd name="T66" fmla="*/ 0 w 934"/>
                  <a:gd name="T67" fmla="*/ 0 h 1821"/>
                  <a:gd name="T68" fmla="*/ 0 w 934"/>
                  <a:gd name="T69" fmla="*/ 0 h 1821"/>
                  <a:gd name="T70" fmla="*/ 0 w 934"/>
                  <a:gd name="T71" fmla="*/ 0 h 1821"/>
                  <a:gd name="T72" fmla="*/ 0 w 934"/>
                  <a:gd name="T73" fmla="*/ 0 h 1821"/>
                  <a:gd name="T74" fmla="*/ 0 w 934"/>
                  <a:gd name="T75" fmla="*/ 0 h 1821"/>
                  <a:gd name="T76" fmla="*/ 0 w 934"/>
                  <a:gd name="T77" fmla="*/ 0 h 1821"/>
                  <a:gd name="T78" fmla="*/ 0 w 934"/>
                  <a:gd name="T79" fmla="*/ 0 h 1821"/>
                  <a:gd name="T80" fmla="*/ 0 w 934"/>
                  <a:gd name="T81" fmla="*/ 0 h 1821"/>
                  <a:gd name="T82" fmla="*/ 0 w 934"/>
                  <a:gd name="T83" fmla="*/ 0 h 1821"/>
                  <a:gd name="T84" fmla="*/ 0 w 934"/>
                  <a:gd name="T85" fmla="*/ 0 h 1821"/>
                  <a:gd name="T86" fmla="*/ 0 w 934"/>
                  <a:gd name="T87" fmla="*/ 0 h 1821"/>
                  <a:gd name="T88" fmla="*/ 0 w 934"/>
                  <a:gd name="T89" fmla="*/ 0 h 1821"/>
                  <a:gd name="T90" fmla="*/ 0 w 934"/>
                  <a:gd name="T91" fmla="*/ 0 h 1821"/>
                  <a:gd name="T92" fmla="*/ 0 w 934"/>
                  <a:gd name="T93" fmla="*/ 0 h 1821"/>
                  <a:gd name="T94" fmla="*/ 0 w 934"/>
                  <a:gd name="T95" fmla="*/ 0 h 1821"/>
                  <a:gd name="T96" fmla="*/ 0 w 934"/>
                  <a:gd name="T97" fmla="*/ 0 h 1821"/>
                  <a:gd name="T98" fmla="*/ 0 w 934"/>
                  <a:gd name="T99" fmla="*/ 0 h 1821"/>
                  <a:gd name="T100" fmla="*/ 0 w 934"/>
                  <a:gd name="T101" fmla="*/ 0 h 1821"/>
                  <a:gd name="T102" fmla="*/ 0 w 934"/>
                  <a:gd name="T103" fmla="*/ 0 h 1821"/>
                  <a:gd name="T104" fmla="*/ 0 w 934"/>
                  <a:gd name="T105" fmla="*/ 0 h 1821"/>
                  <a:gd name="T106" fmla="*/ 0 w 934"/>
                  <a:gd name="T107" fmla="*/ 0 h 1821"/>
                  <a:gd name="T108" fmla="*/ 0 w 934"/>
                  <a:gd name="T109" fmla="*/ 0 h 1821"/>
                  <a:gd name="T110" fmla="*/ 0 w 934"/>
                  <a:gd name="T111" fmla="*/ 0 h 1821"/>
                  <a:gd name="T112" fmla="*/ 0 w 934"/>
                  <a:gd name="T113" fmla="*/ 0 h 1821"/>
                  <a:gd name="T114" fmla="*/ 0 w 934"/>
                  <a:gd name="T115" fmla="*/ 0 h 1821"/>
                  <a:gd name="T116" fmla="*/ 0 w 934"/>
                  <a:gd name="T117" fmla="*/ 0 h 1821"/>
                  <a:gd name="T118" fmla="*/ 0 w 934"/>
                  <a:gd name="T119" fmla="*/ 0 h 1821"/>
                  <a:gd name="T120" fmla="*/ 0 w 934"/>
                  <a:gd name="T121" fmla="*/ 0 h 1821"/>
                  <a:gd name="T122" fmla="*/ 0 w 934"/>
                  <a:gd name="T123" fmla="*/ 0 h 1821"/>
                  <a:gd name="T124" fmla="*/ 0 w 934"/>
                  <a:gd name="T125" fmla="*/ 0 h 182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934"/>
                  <a:gd name="T190" fmla="*/ 0 h 1821"/>
                  <a:gd name="T191" fmla="*/ 934 w 934"/>
                  <a:gd name="T192" fmla="*/ 1821 h 182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934" h="1821">
                    <a:moveTo>
                      <a:pt x="0" y="378"/>
                    </a:moveTo>
                    <a:lnTo>
                      <a:pt x="26" y="299"/>
                    </a:lnTo>
                    <a:lnTo>
                      <a:pt x="77" y="217"/>
                    </a:lnTo>
                    <a:lnTo>
                      <a:pt x="150" y="133"/>
                    </a:lnTo>
                    <a:lnTo>
                      <a:pt x="229" y="72"/>
                    </a:lnTo>
                    <a:lnTo>
                      <a:pt x="319" y="29"/>
                    </a:lnTo>
                    <a:lnTo>
                      <a:pt x="413" y="6"/>
                    </a:lnTo>
                    <a:lnTo>
                      <a:pt x="542" y="0"/>
                    </a:lnTo>
                    <a:lnTo>
                      <a:pt x="654" y="105"/>
                    </a:lnTo>
                    <a:lnTo>
                      <a:pt x="771" y="267"/>
                    </a:lnTo>
                    <a:lnTo>
                      <a:pt x="839" y="426"/>
                    </a:lnTo>
                    <a:lnTo>
                      <a:pt x="883" y="599"/>
                    </a:lnTo>
                    <a:lnTo>
                      <a:pt x="918" y="798"/>
                    </a:lnTo>
                    <a:lnTo>
                      <a:pt x="929" y="970"/>
                    </a:lnTo>
                    <a:lnTo>
                      <a:pt x="934" y="1113"/>
                    </a:lnTo>
                    <a:lnTo>
                      <a:pt x="922" y="1296"/>
                    </a:lnTo>
                    <a:lnTo>
                      <a:pt x="890" y="1522"/>
                    </a:lnTo>
                    <a:lnTo>
                      <a:pt x="799" y="1821"/>
                    </a:lnTo>
                    <a:lnTo>
                      <a:pt x="873" y="1556"/>
                    </a:lnTo>
                    <a:lnTo>
                      <a:pt x="905" y="1346"/>
                    </a:lnTo>
                    <a:lnTo>
                      <a:pt x="918" y="1168"/>
                    </a:lnTo>
                    <a:lnTo>
                      <a:pt x="918" y="974"/>
                    </a:lnTo>
                    <a:lnTo>
                      <a:pt x="901" y="765"/>
                    </a:lnTo>
                    <a:lnTo>
                      <a:pt x="867" y="571"/>
                    </a:lnTo>
                    <a:lnTo>
                      <a:pt x="822" y="409"/>
                    </a:lnTo>
                    <a:lnTo>
                      <a:pt x="765" y="278"/>
                    </a:lnTo>
                    <a:lnTo>
                      <a:pt x="665" y="133"/>
                    </a:lnTo>
                    <a:lnTo>
                      <a:pt x="542" y="17"/>
                    </a:lnTo>
                    <a:lnTo>
                      <a:pt x="542" y="51"/>
                    </a:lnTo>
                    <a:lnTo>
                      <a:pt x="413" y="63"/>
                    </a:lnTo>
                    <a:lnTo>
                      <a:pt x="302" y="95"/>
                    </a:lnTo>
                    <a:lnTo>
                      <a:pt x="194" y="162"/>
                    </a:lnTo>
                    <a:lnTo>
                      <a:pt x="129" y="238"/>
                    </a:lnTo>
                    <a:lnTo>
                      <a:pt x="72" y="338"/>
                    </a:lnTo>
                    <a:lnTo>
                      <a:pt x="49" y="422"/>
                    </a:lnTo>
                    <a:lnTo>
                      <a:pt x="44" y="482"/>
                    </a:lnTo>
                    <a:lnTo>
                      <a:pt x="49" y="565"/>
                    </a:lnTo>
                    <a:lnTo>
                      <a:pt x="72" y="642"/>
                    </a:lnTo>
                    <a:lnTo>
                      <a:pt x="105" y="698"/>
                    </a:lnTo>
                    <a:lnTo>
                      <a:pt x="150" y="731"/>
                    </a:lnTo>
                    <a:lnTo>
                      <a:pt x="190" y="748"/>
                    </a:lnTo>
                    <a:lnTo>
                      <a:pt x="240" y="748"/>
                    </a:lnTo>
                    <a:lnTo>
                      <a:pt x="296" y="720"/>
                    </a:lnTo>
                    <a:lnTo>
                      <a:pt x="251" y="754"/>
                    </a:lnTo>
                    <a:lnTo>
                      <a:pt x="194" y="754"/>
                    </a:lnTo>
                    <a:lnTo>
                      <a:pt x="144" y="736"/>
                    </a:lnTo>
                    <a:lnTo>
                      <a:pt x="94" y="698"/>
                    </a:lnTo>
                    <a:lnTo>
                      <a:pt x="54" y="642"/>
                    </a:lnTo>
                    <a:lnTo>
                      <a:pt x="33" y="578"/>
                    </a:lnTo>
                    <a:lnTo>
                      <a:pt x="26" y="476"/>
                    </a:lnTo>
                    <a:lnTo>
                      <a:pt x="44" y="383"/>
                    </a:lnTo>
                    <a:lnTo>
                      <a:pt x="82" y="282"/>
                    </a:lnTo>
                    <a:lnTo>
                      <a:pt x="140" y="200"/>
                    </a:lnTo>
                    <a:lnTo>
                      <a:pt x="201" y="139"/>
                    </a:lnTo>
                    <a:lnTo>
                      <a:pt x="319" y="67"/>
                    </a:lnTo>
                    <a:lnTo>
                      <a:pt x="413" y="38"/>
                    </a:lnTo>
                    <a:lnTo>
                      <a:pt x="397" y="23"/>
                    </a:lnTo>
                    <a:lnTo>
                      <a:pt x="306" y="46"/>
                    </a:lnTo>
                    <a:lnTo>
                      <a:pt x="206" y="101"/>
                    </a:lnTo>
                    <a:lnTo>
                      <a:pt x="112" y="183"/>
                    </a:lnTo>
                    <a:lnTo>
                      <a:pt x="49" y="271"/>
                    </a:lnTo>
                    <a:lnTo>
                      <a:pt x="0" y="3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2" name="Freeform 512"/>
              <p:cNvSpPr>
                <a:spLocks/>
              </p:cNvSpPr>
              <p:nvPr/>
            </p:nvSpPr>
            <p:spPr bwMode="auto">
              <a:xfrm>
                <a:off x="3825" y="2773"/>
                <a:ext cx="108" cy="576"/>
              </a:xfrm>
              <a:custGeom>
                <a:avLst/>
                <a:gdLst>
                  <a:gd name="T0" fmla="*/ 0 w 325"/>
                  <a:gd name="T1" fmla="*/ 0 h 1728"/>
                  <a:gd name="T2" fmla="*/ 0 w 325"/>
                  <a:gd name="T3" fmla="*/ 0 h 1728"/>
                  <a:gd name="T4" fmla="*/ 0 w 325"/>
                  <a:gd name="T5" fmla="*/ 0 h 1728"/>
                  <a:gd name="T6" fmla="*/ 0 w 325"/>
                  <a:gd name="T7" fmla="*/ 0 h 1728"/>
                  <a:gd name="T8" fmla="*/ 0 w 325"/>
                  <a:gd name="T9" fmla="*/ 0 h 1728"/>
                  <a:gd name="T10" fmla="*/ 0 w 325"/>
                  <a:gd name="T11" fmla="*/ 0 h 1728"/>
                  <a:gd name="T12" fmla="*/ 0 w 325"/>
                  <a:gd name="T13" fmla="*/ 0 h 1728"/>
                  <a:gd name="T14" fmla="*/ 0 w 325"/>
                  <a:gd name="T15" fmla="*/ 0 h 1728"/>
                  <a:gd name="T16" fmla="*/ 0 w 325"/>
                  <a:gd name="T17" fmla="*/ 0 h 1728"/>
                  <a:gd name="T18" fmla="*/ 0 w 325"/>
                  <a:gd name="T19" fmla="*/ 0 h 1728"/>
                  <a:gd name="T20" fmla="*/ 0 w 325"/>
                  <a:gd name="T21" fmla="*/ 0 h 1728"/>
                  <a:gd name="T22" fmla="*/ 0 w 325"/>
                  <a:gd name="T23" fmla="*/ 0 h 1728"/>
                  <a:gd name="T24" fmla="*/ 0 w 325"/>
                  <a:gd name="T25" fmla="*/ 0 h 1728"/>
                  <a:gd name="T26" fmla="*/ 0 w 325"/>
                  <a:gd name="T27" fmla="*/ 0 h 1728"/>
                  <a:gd name="T28" fmla="*/ 0 w 325"/>
                  <a:gd name="T29" fmla="*/ 0 h 1728"/>
                  <a:gd name="T30" fmla="*/ 0 w 325"/>
                  <a:gd name="T31" fmla="*/ 0 h 1728"/>
                  <a:gd name="T32" fmla="*/ 0 w 325"/>
                  <a:gd name="T33" fmla="*/ 0 h 1728"/>
                  <a:gd name="T34" fmla="*/ 0 w 325"/>
                  <a:gd name="T35" fmla="*/ 0 h 1728"/>
                  <a:gd name="T36" fmla="*/ 0 w 325"/>
                  <a:gd name="T37" fmla="*/ 0 h 1728"/>
                  <a:gd name="T38" fmla="*/ 0 w 325"/>
                  <a:gd name="T39" fmla="*/ 0 h 1728"/>
                  <a:gd name="T40" fmla="*/ 0 w 325"/>
                  <a:gd name="T41" fmla="*/ 0 h 1728"/>
                  <a:gd name="T42" fmla="*/ 0 w 325"/>
                  <a:gd name="T43" fmla="*/ 0 h 1728"/>
                  <a:gd name="T44" fmla="*/ 0 w 325"/>
                  <a:gd name="T45" fmla="*/ 0 h 172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25"/>
                  <a:gd name="T70" fmla="*/ 0 h 1728"/>
                  <a:gd name="T71" fmla="*/ 325 w 325"/>
                  <a:gd name="T72" fmla="*/ 1728 h 172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25" h="1728">
                    <a:moveTo>
                      <a:pt x="0" y="0"/>
                    </a:moveTo>
                    <a:lnTo>
                      <a:pt x="78" y="90"/>
                    </a:lnTo>
                    <a:lnTo>
                      <a:pt x="156" y="206"/>
                    </a:lnTo>
                    <a:lnTo>
                      <a:pt x="240" y="415"/>
                    </a:lnTo>
                    <a:lnTo>
                      <a:pt x="285" y="637"/>
                    </a:lnTo>
                    <a:lnTo>
                      <a:pt x="308" y="881"/>
                    </a:lnTo>
                    <a:lnTo>
                      <a:pt x="314" y="1075"/>
                    </a:lnTo>
                    <a:lnTo>
                      <a:pt x="302" y="1258"/>
                    </a:lnTo>
                    <a:lnTo>
                      <a:pt x="274" y="1450"/>
                    </a:lnTo>
                    <a:lnTo>
                      <a:pt x="234" y="1633"/>
                    </a:lnTo>
                    <a:lnTo>
                      <a:pt x="206" y="1728"/>
                    </a:lnTo>
                    <a:lnTo>
                      <a:pt x="240" y="1645"/>
                    </a:lnTo>
                    <a:lnTo>
                      <a:pt x="285" y="1450"/>
                    </a:lnTo>
                    <a:lnTo>
                      <a:pt x="314" y="1274"/>
                    </a:lnTo>
                    <a:lnTo>
                      <a:pt x="325" y="1068"/>
                    </a:lnTo>
                    <a:lnTo>
                      <a:pt x="325" y="869"/>
                    </a:lnTo>
                    <a:lnTo>
                      <a:pt x="302" y="676"/>
                    </a:lnTo>
                    <a:lnTo>
                      <a:pt x="279" y="532"/>
                    </a:lnTo>
                    <a:lnTo>
                      <a:pt x="251" y="410"/>
                    </a:lnTo>
                    <a:lnTo>
                      <a:pt x="168" y="206"/>
                    </a:lnTo>
                    <a:lnTo>
                      <a:pt x="85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3" name="Freeform 513"/>
              <p:cNvSpPr>
                <a:spLocks/>
              </p:cNvSpPr>
              <p:nvPr/>
            </p:nvSpPr>
            <p:spPr bwMode="auto">
              <a:xfrm>
                <a:off x="3627" y="3226"/>
                <a:ext cx="269" cy="146"/>
              </a:xfrm>
              <a:custGeom>
                <a:avLst/>
                <a:gdLst>
                  <a:gd name="T0" fmla="*/ 0 w 806"/>
                  <a:gd name="T1" fmla="*/ 0 h 438"/>
                  <a:gd name="T2" fmla="*/ 0 w 806"/>
                  <a:gd name="T3" fmla="*/ 0 h 438"/>
                  <a:gd name="T4" fmla="*/ 0 w 806"/>
                  <a:gd name="T5" fmla="*/ 0 h 438"/>
                  <a:gd name="T6" fmla="*/ 0 w 806"/>
                  <a:gd name="T7" fmla="*/ 0 h 438"/>
                  <a:gd name="T8" fmla="*/ 0 w 806"/>
                  <a:gd name="T9" fmla="*/ 0 h 438"/>
                  <a:gd name="T10" fmla="*/ 0 w 806"/>
                  <a:gd name="T11" fmla="*/ 0 h 438"/>
                  <a:gd name="T12" fmla="*/ 0 w 806"/>
                  <a:gd name="T13" fmla="*/ 0 h 438"/>
                  <a:gd name="T14" fmla="*/ 0 w 806"/>
                  <a:gd name="T15" fmla="*/ 0 h 438"/>
                  <a:gd name="T16" fmla="*/ 0 w 806"/>
                  <a:gd name="T17" fmla="*/ 0 h 438"/>
                  <a:gd name="T18" fmla="*/ 0 w 806"/>
                  <a:gd name="T19" fmla="*/ 0 h 438"/>
                  <a:gd name="T20" fmla="*/ 0 w 806"/>
                  <a:gd name="T21" fmla="*/ 0 h 438"/>
                  <a:gd name="T22" fmla="*/ 0 w 806"/>
                  <a:gd name="T23" fmla="*/ 0 h 438"/>
                  <a:gd name="T24" fmla="*/ 0 w 806"/>
                  <a:gd name="T25" fmla="*/ 0 h 438"/>
                  <a:gd name="T26" fmla="*/ 0 w 806"/>
                  <a:gd name="T27" fmla="*/ 0 h 438"/>
                  <a:gd name="T28" fmla="*/ 0 w 806"/>
                  <a:gd name="T29" fmla="*/ 0 h 438"/>
                  <a:gd name="T30" fmla="*/ 0 w 806"/>
                  <a:gd name="T31" fmla="*/ 0 h 438"/>
                  <a:gd name="T32" fmla="*/ 0 w 806"/>
                  <a:gd name="T33" fmla="*/ 0 h 438"/>
                  <a:gd name="T34" fmla="*/ 0 w 806"/>
                  <a:gd name="T35" fmla="*/ 0 h 438"/>
                  <a:gd name="T36" fmla="*/ 0 w 806"/>
                  <a:gd name="T37" fmla="*/ 0 h 438"/>
                  <a:gd name="T38" fmla="*/ 0 w 806"/>
                  <a:gd name="T39" fmla="*/ 0 h 438"/>
                  <a:gd name="T40" fmla="*/ 0 w 806"/>
                  <a:gd name="T41" fmla="*/ 0 h 438"/>
                  <a:gd name="T42" fmla="*/ 0 w 806"/>
                  <a:gd name="T43" fmla="*/ 0 h 438"/>
                  <a:gd name="T44" fmla="*/ 0 w 806"/>
                  <a:gd name="T45" fmla="*/ 0 h 438"/>
                  <a:gd name="T46" fmla="*/ 0 w 806"/>
                  <a:gd name="T47" fmla="*/ 0 h 438"/>
                  <a:gd name="T48" fmla="*/ 0 w 806"/>
                  <a:gd name="T49" fmla="*/ 0 h 438"/>
                  <a:gd name="T50" fmla="*/ 0 w 806"/>
                  <a:gd name="T51" fmla="*/ 0 h 438"/>
                  <a:gd name="T52" fmla="*/ 0 w 806"/>
                  <a:gd name="T53" fmla="*/ 0 h 438"/>
                  <a:gd name="T54" fmla="*/ 0 w 806"/>
                  <a:gd name="T55" fmla="*/ 0 h 438"/>
                  <a:gd name="T56" fmla="*/ 0 w 806"/>
                  <a:gd name="T57" fmla="*/ 0 h 438"/>
                  <a:gd name="T58" fmla="*/ 0 w 806"/>
                  <a:gd name="T59" fmla="*/ 0 h 4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06"/>
                  <a:gd name="T91" fmla="*/ 0 h 438"/>
                  <a:gd name="T92" fmla="*/ 806 w 806"/>
                  <a:gd name="T93" fmla="*/ 438 h 4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06" h="438">
                    <a:moveTo>
                      <a:pt x="806" y="414"/>
                    </a:moveTo>
                    <a:lnTo>
                      <a:pt x="687" y="255"/>
                    </a:lnTo>
                    <a:lnTo>
                      <a:pt x="749" y="387"/>
                    </a:lnTo>
                    <a:lnTo>
                      <a:pt x="643" y="398"/>
                    </a:lnTo>
                    <a:lnTo>
                      <a:pt x="498" y="404"/>
                    </a:lnTo>
                    <a:lnTo>
                      <a:pt x="347" y="392"/>
                    </a:lnTo>
                    <a:lnTo>
                      <a:pt x="212" y="359"/>
                    </a:lnTo>
                    <a:lnTo>
                      <a:pt x="105" y="316"/>
                    </a:lnTo>
                    <a:lnTo>
                      <a:pt x="38" y="259"/>
                    </a:lnTo>
                    <a:lnTo>
                      <a:pt x="10" y="209"/>
                    </a:lnTo>
                    <a:lnTo>
                      <a:pt x="10" y="155"/>
                    </a:lnTo>
                    <a:lnTo>
                      <a:pt x="38" y="93"/>
                    </a:lnTo>
                    <a:lnTo>
                      <a:pt x="72" y="61"/>
                    </a:lnTo>
                    <a:lnTo>
                      <a:pt x="144" y="22"/>
                    </a:lnTo>
                    <a:lnTo>
                      <a:pt x="234" y="4"/>
                    </a:lnTo>
                    <a:lnTo>
                      <a:pt x="334" y="4"/>
                    </a:lnTo>
                    <a:lnTo>
                      <a:pt x="194" y="0"/>
                    </a:lnTo>
                    <a:lnTo>
                      <a:pt x="105" y="27"/>
                    </a:lnTo>
                    <a:lnTo>
                      <a:pt x="38" y="71"/>
                    </a:lnTo>
                    <a:lnTo>
                      <a:pt x="0" y="144"/>
                    </a:lnTo>
                    <a:lnTo>
                      <a:pt x="0" y="209"/>
                    </a:lnTo>
                    <a:lnTo>
                      <a:pt x="28" y="266"/>
                    </a:lnTo>
                    <a:lnTo>
                      <a:pt x="100" y="326"/>
                    </a:lnTo>
                    <a:lnTo>
                      <a:pt x="222" y="381"/>
                    </a:lnTo>
                    <a:lnTo>
                      <a:pt x="352" y="409"/>
                    </a:lnTo>
                    <a:lnTo>
                      <a:pt x="502" y="421"/>
                    </a:lnTo>
                    <a:lnTo>
                      <a:pt x="643" y="414"/>
                    </a:lnTo>
                    <a:lnTo>
                      <a:pt x="626" y="438"/>
                    </a:lnTo>
                    <a:lnTo>
                      <a:pt x="806" y="4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4" name="Freeform 514"/>
              <p:cNvSpPr>
                <a:spLocks/>
              </p:cNvSpPr>
              <p:nvPr/>
            </p:nvSpPr>
            <p:spPr bwMode="auto">
              <a:xfrm>
                <a:off x="3533" y="3097"/>
                <a:ext cx="97" cy="413"/>
              </a:xfrm>
              <a:custGeom>
                <a:avLst/>
                <a:gdLst>
                  <a:gd name="T0" fmla="*/ 0 w 292"/>
                  <a:gd name="T1" fmla="*/ 0 h 1240"/>
                  <a:gd name="T2" fmla="*/ 0 w 292"/>
                  <a:gd name="T3" fmla="*/ 0 h 1240"/>
                  <a:gd name="T4" fmla="*/ 0 w 292"/>
                  <a:gd name="T5" fmla="*/ 0 h 1240"/>
                  <a:gd name="T6" fmla="*/ 0 w 292"/>
                  <a:gd name="T7" fmla="*/ 0 h 1240"/>
                  <a:gd name="T8" fmla="*/ 0 w 292"/>
                  <a:gd name="T9" fmla="*/ 0 h 1240"/>
                  <a:gd name="T10" fmla="*/ 0 w 292"/>
                  <a:gd name="T11" fmla="*/ 0 h 1240"/>
                  <a:gd name="T12" fmla="*/ 0 w 292"/>
                  <a:gd name="T13" fmla="*/ 0 h 1240"/>
                  <a:gd name="T14" fmla="*/ 0 w 292"/>
                  <a:gd name="T15" fmla="*/ 0 h 1240"/>
                  <a:gd name="T16" fmla="*/ 0 w 292"/>
                  <a:gd name="T17" fmla="*/ 0 h 1240"/>
                  <a:gd name="T18" fmla="*/ 0 w 292"/>
                  <a:gd name="T19" fmla="*/ 0 h 1240"/>
                  <a:gd name="T20" fmla="*/ 0 w 292"/>
                  <a:gd name="T21" fmla="*/ 0 h 1240"/>
                  <a:gd name="T22" fmla="*/ 0 w 292"/>
                  <a:gd name="T23" fmla="*/ 0 h 1240"/>
                  <a:gd name="T24" fmla="*/ 0 w 292"/>
                  <a:gd name="T25" fmla="*/ 0 h 1240"/>
                  <a:gd name="T26" fmla="*/ 0 w 292"/>
                  <a:gd name="T27" fmla="*/ 0 h 1240"/>
                  <a:gd name="T28" fmla="*/ 0 w 292"/>
                  <a:gd name="T29" fmla="*/ 0 h 1240"/>
                  <a:gd name="T30" fmla="*/ 0 w 292"/>
                  <a:gd name="T31" fmla="*/ 0 h 1240"/>
                  <a:gd name="T32" fmla="*/ 0 w 292"/>
                  <a:gd name="T33" fmla="*/ 0 h 1240"/>
                  <a:gd name="T34" fmla="*/ 0 w 292"/>
                  <a:gd name="T35" fmla="*/ 0 h 1240"/>
                  <a:gd name="T36" fmla="*/ 0 w 292"/>
                  <a:gd name="T37" fmla="*/ 0 h 1240"/>
                  <a:gd name="T38" fmla="*/ 0 w 292"/>
                  <a:gd name="T39" fmla="*/ 0 h 1240"/>
                  <a:gd name="T40" fmla="*/ 0 w 292"/>
                  <a:gd name="T41" fmla="*/ 0 h 1240"/>
                  <a:gd name="T42" fmla="*/ 0 w 292"/>
                  <a:gd name="T43" fmla="*/ 0 h 1240"/>
                  <a:gd name="T44" fmla="*/ 0 w 292"/>
                  <a:gd name="T45" fmla="*/ 0 h 1240"/>
                  <a:gd name="T46" fmla="*/ 0 w 292"/>
                  <a:gd name="T47" fmla="*/ 0 h 1240"/>
                  <a:gd name="T48" fmla="*/ 0 w 292"/>
                  <a:gd name="T49" fmla="*/ 0 h 1240"/>
                  <a:gd name="T50" fmla="*/ 0 w 292"/>
                  <a:gd name="T51" fmla="*/ 0 h 124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2"/>
                  <a:gd name="T79" fmla="*/ 0 h 1240"/>
                  <a:gd name="T80" fmla="*/ 292 w 292"/>
                  <a:gd name="T81" fmla="*/ 1240 h 124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2" h="1240">
                    <a:moveTo>
                      <a:pt x="267" y="0"/>
                    </a:moveTo>
                    <a:lnTo>
                      <a:pt x="203" y="86"/>
                    </a:lnTo>
                    <a:lnTo>
                      <a:pt x="139" y="183"/>
                    </a:lnTo>
                    <a:lnTo>
                      <a:pt x="94" y="262"/>
                    </a:lnTo>
                    <a:lnTo>
                      <a:pt x="50" y="370"/>
                    </a:lnTo>
                    <a:lnTo>
                      <a:pt x="14" y="513"/>
                    </a:lnTo>
                    <a:lnTo>
                      <a:pt x="0" y="625"/>
                    </a:lnTo>
                    <a:lnTo>
                      <a:pt x="0" y="743"/>
                    </a:lnTo>
                    <a:lnTo>
                      <a:pt x="8" y="846"/>
                    </a:lnTo>
                    <a:lnTo>
                      <a:pt x="31" y="994"/>
                    </a:lnTo>
                    <a:lnTo>
                      <a:pt x="53" y="1117"/>
                    </a:lnTo>
                    <a:lnTo>
                      <a:pt x="85" y="1240"/>
                    </a:lnTo>
                    <a:lnTo>
                      <a:pt x="92" y="1240"/>
                    </a:lnTo>
                    <a:lnTo>
                      <a:pt x="61" y="1108"/>
                    </a:lnTo>
                    <a:lnTo>
                      <a:pt x="45" y="1022"/>
                    </a:lnTo>
                    <a:lnTo>
                      <a:pt x="14" y="829"/>
                    </a:lnTo>
                    <a:lnTo>
                      <a:pt x="11" y="709"/>
                    </a:lnTo>
                    <a:lnTo>
                      <a:pt x="14" y="597"/>
                    </a:lnTo>
                    <a:lnTo>
                      <a:pt x="34" y="475"/>
                    </a:lnTo>
                    <a:lnTo>
                      <a:pt x="68" y="359"/>
                    </a:lnTo>
                    <a:lnTo>
                      <a:pt x="116" y="255"/>
                    </a:lnTo>
                    <a:lnTo>
                      <a:pt x="174" y="155"/>
                    </a:lnTo>
                    <a:lnTo>
                      <a:pt x="226" y="86"/>
                    </a:lnTo>
                    <a:lnTo>
                      <a:pt x="292" y="9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5" name="Freeform 515"/>
              <p:cNvSpPr>
                <a:spLocks/>
              </p:cNvSpPr>
              <p:nvPr/>
            </p:nvSpPr>
            <p:spPr bwMode="auto">
              <a:xfrm>
                <a:off x="3559" y="3194"/>
                <a:ext cx="184" cy="316"/>
              </a:xfrm>
              <a:custGeom>
                <a:avLst/>
                <a:gdLst>
                  <a:gd name="T0" fmla="*/ 0 w 553"/>
                  <a:gd name="T1" fmla="*/ 0 h 947"/>
                  <a:gd name="T2" fmla="*/ 0 w 553"/>
                  <a:gd name="T3" fmla="*/ 0 h 947"/>
                  <a:gd name="T4" fmla="*/ 0 w 553"/>
                  <a:gd name="T5" fmla="*/ 0 h 947"/>
                  <a:gd name="T6" fmla="*/ 0 w 553"/>
                  <a:gd name="T7" fmla="*/ 0 h 947"/>
                  <a:gd name="T8" fmla="*/ 0 w 553"/>
                  <a:gd name="T9" fmla="*/ 0 h 947"/>
                  <a:gd name="T10" fmla="*/ 0 w 553"/>
                  <a:gd name="T11" fmla="*/ 0 h 947"/>
                  <a:gd name="T12" fmla="*/ 0 w 553"/>
                  <a:gd name="T13" fmla="*/ 0 h 947"/>
                  <a:gd name="T14" fmla="*/ 0 w 553"/>
                  <a:gd name="T15" fmla="*/ 0 h 947"/>
                  <a:gd name="T16" fmla="*/ 0 w 553"/>
                  <a:gd name="T17" fmla="*/ 0 h 947"/>
                  <a:gd name="T18" fmla="*/ 0 w 553"/>
                  <a:gd name="T19" fmla="*/ 0 h 947"/>
                  <a:gd name="T20" fmla="*/ 0 w 553"/>
                  <a:gd name="T21" fmla="*/ 0 h 947"/>
                  <a:gd name="T22" fmla="*/ 0 w 553"/>
                  <a:gd name="T23" fmla="*/ 0 h 947"/>
                  <a:gd name="T24" fmla="*/ 0 w 553"/>
                  <a:gd name="T25" fmla="*/ 0 h 947"/>
                  <a:gd name="T26" fmla="*/ 0 w 553"/>
                  <a:gd name="T27" fmla="*/ 0 h 947"/>
                  <a:gd name="T28" fmla="*/ 0 w 553"/>
                  <a:gd name="T29" fmla="*/ 0 h 947"/>
                  <a:gd name="T30" fmla="*/ 0 w 553"/>
                  <a:gd name="T31" fmla="*/ 0 h 947"/>
                  <a:gd name="T32" fmla="*/ 0 w 553"/>
                  <a:gd name="T33" fmla="*/ 0 h 947"/>
                  <a:gd name="T34" fmla="*/ 0 w 553"/>
                  <a:gd name="T35" fmla="*/ 0 h 947"/>
                  <a:gd name="T36" fmla="*/ 0 w 553"/>
                  <a:gd name="T37" fmla="*/ 0 h 947"/>
                  <a:gd name="T38" fmla="*/ 0 w 553"/>
                  <a:gd name="T39" fmla="*/ 0 h 947"/>
                  <a:gd name="T40" fmla="*/ 0 w 553"/>
                  <a:gd name="T41" fmla="*/ 0 h 947"/>
                  <a:gd name="T42" fmla="*/ 0 w 553"/>
                  <a:gd name="T43" fmla="*/ 0 h 947"/>
                  <a:gd name="T44" fmla="*/ 0 w 553"/>
                  <a:gd name="T45" fmla="*/ 0 h 947"/>
                  <a:gd name="T46" fmla="*/ 0 w 553"/>
                  <a:gd name="T47" fmla="*/ 0 h 947"/>
                  <a:gd name="T48" fmla="*/ 0 w 553"/>
                  <a:gd name="T49" fmla="*/ 0 h 947"/>
                  <a:gd name="T50" fmla="*/ 0 w 553"/>
                  <a:gd name="T51" fmla="*/ 0 h 947"/>
                  <a:gd name="T52" fmla="*/ 0 w 553"/>
                  <a:gd name="T53" fmla="*/ 0 h 947"/>
                  <a:gd name="T54" fmla="*/ 0 w 553"/>
                  <a:gd name="T55" fmla="*/ 0 h 947"/>
                  <a:gd name="T56" fmla="*/ 0 w 553"/>
                  <a:gd name="T57" fmla="*/ 0 h 947"/>
                  <a:gd name="T58" fmla="*/ 0 w 553"/>
                  <a:gd name="T59" fmla="*/ 0 h 947"/>
                  <a:gd name="T60" fmla="*/ 0 w 553"/>
                  <a:gd name="T61" fmla="*/ 0 h 947"/>
                  <a:gd name="T62" fmla="*/ 0 w 553"/>
                  <a:gd name="T63" fmla="*/ 0 h 947"/>
                  <a:gd name="T64" fmla="*/ 0 w 553"/>
                  <a:gd name="T65" fmla="*/ 0 h 947"/>
                  <a:gd name="T66" fmla="*/ 0 w 553"/>
                  <a:gd name="T67" fmla="*/ 0 h 947"/>
                  <a:gd name="T68" fmla="*/ 0 w 553"/>
                  <a:gd name="T69" fmla="*/ 0 h 947"/>
                  <a:gd name="T70" fmla="*/ 0 w 553"/>
                  <a:gd name="T71" fmla="*/ 0 h 947"/>
                  <a:gd name="T72" fmla="*/ 0 w 553"/>
                  <a:gd name="T73" fmla="*/ 0 h 947"/>
                  <a:gd name="T74" fmla="*/ 0 w 553"/>
                  <a:gd name="T75" fmla="*/ 0 h 947"/>
                  <a:gd name="T76" fmla="*/ 0 w 553"/>
                  <a:gd name="T77" fmla="*/ 0 h 947"/>
                  <a:gd name="T78" fmla="*/ 0 w 553"/>
                  <a:gd name="T79" fmla="*/ 0 h 947"/>
                  <a:gd name="T80" fmla="*/ 0 w 553"/>
                  <a:gd name="T81" fmla="*/ 0 h 947"/>
                  <a:gd name="T82" fmla="*/ 0 w 553"/>
                  <a:gd name="T83" fmla="*/ 0 h 947"/>
                  <a:gd name="T84" fmla="*/ 0 w 553"/>
                  <a:gd name="T85" fmla="*/ 0 h 947"/>
                  <a:gd name="T86" fmla="*/ 0 w 553"/>
                  <a:gd name="T87" fmla="*/ 0 h 947"/>
                  <a:gd name="T88" fmla="*/ 0 w 553"/>
                  <a:gd name="T89" fmla="*/ 0 h 947"/>
                  <a:gd name="T90" fmla="*/ 0 w 553"/>
                  <a:gd name="T91" fmla="*/ 0 h 947"/>
                  <a:gd name="T92" fmla="*/ 0 w 553"/>
                  <a:gd name="T93" fmla="*/ 0 h 947"/>
                  <a:gd name="T94" fmla="*/ 0 w 553"/>
                  <a:gd name="T95" fmla="*/ 0 h 947"/>
                  <a:gd name="T96" fmla="*/ 0 w 553"/>
                  <a:gd name="T97" fmla="*/ 0 h 947"/>
                  <a:gd name="T98" fmla="*/ 0 w 553"/>
                  <a:gd name="T99" fmla="*/ 0 h 947"/>
                  <a:gd name="T100" fmla="*/ 0 w 553"/>
                  <a:gd name="T101" fmla="*/ 0 h 947"/>
                  <a:gd name="T102" fmla="*/ 0 w 553"/>
                  <a:gd name="T103" fmla="*/ 0 h 947"/>
                  <a:gd name="T104" fmla="*/ 0 w 553"/>
                  <a:gd name="T105" fmla="*/ 0 h 947"/>
                  <a:gd name="T106" fmla="*/ 0 w 553"/>
                  <a:gd name="T107" fmla="*/ 0 h 947"/>
                  <a:gd name="T108" fmla="*/ 0 w 553"/>
                  <a:gd name="T109" fmla="*/ 0 h 947"/>
                  <a:gd name="T110" fmla="*/ 0 w 553"/>
                  <a:gd name="T111" fmla="*/ 0 h 947"/>
                  <a:gd name="T112" fmla="*/ 0 w 553"/>
                  <a:gd name="T113" fmla="*/ 0 h 947"/>
                  <a:gd name="T114" fmla="*/ 0 w 553"/>
                  <a:gd name="T115" fmla="*/ 0 h 947"/>
                  <a:gd name="T116" fmla="*/ 0 w 553"/>
                  <a:gd name="T117" fmla="*/ 0 h 94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53"/>
                  <a:gd name="T178" fmla="*/ 0 h 947"/>
                  <a:gd name="T179" fmla="*/ 553 w 553"/>
                  <a:gd name="T180" fmla="*/ 947 h 947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53" h="947">
                    <a:moveTo>
                      <a:pt x="113" y="947"/>
                    </a:moveTo>
                    <a:lnTo>
                      <a:pt x="81" y="773"/>
                    </a:lnTo>
                    <a:lnTo>
                      <a:pt x="62" y="616"/>
                    </a:lnTo>
                    <a:lnTo>
                      <a:pt x="58" y="508"/>
                    </a:lnTo>
                    <a:lnTo>
                      <a:pt x="67" y="397"/>
                    </a:lnTo>
                    <a:lnTo>
                      <a:pt x="94" y="289"/>
                    </a:lnTo>
                    <a:lnTo>
                      <a:pt x="124" y="215"/>
                    </a:lnTo>
                    <a:lnTo>
                      <a:pt x="172" y="138"/>
                    </a:lnTo>
                    <a:lnTo>
                      <a:pt x="222" y="82"/>
                    </a:lnTo>
                    <a:lnTo>
                      <a:pt x="287" y="38"/>
                    </a:lnTo>
                    <a:lnTo>
                      <a:pt x="363" y="16"/>
                    </a:lnTo>
                    <a:lnTo>
                      <a:pt x="427" y="12"/>
                    </a:lnTo>
                    <a:lnTo>
                      <a:pt x="483" y="24"/>
                    </a:lnTo>
                    <a:lnTo>
                      <a:pt x="522" y="44"/>
                    </a:lnTo>
                    <a:lnTo>
                      <a:pt x="545" y="74"/>
                    </a:lnTo>
                    <a:lnTo>
                      <a:pt x="545" y="88"/>
                    </a:lnTo>
                    <a:lnTo>
                      <a:pt x="537" y="123"/>
                    </a:lnTo>
                    <a:lnTo>
                      <a:pt x="503" y="185"/>
                    </a:lnTo>
                    <a:lnTo>
                      <a:pt x="545" y="119"/>
                    </a:lnTo>
                    <a:lnTo>
                      <a:pt x="553" y="92"/>
                    </a:lnTo>
                    <a:lnTo>
                      <a:pt x="553" y="66"/>
                    </a:lnTo>
                    <a:lnTo>
                      <a:pt x="525" y="35"/>
                    </a:lnTo>
                    <a:lnTo>
                      <a:pt x="483" y="7"/>
                    </a:lnTo>
                    <a:lnTo>
                      <a:pt x="397" y="0"/>
                    </a:lnTo>
                    <a:lnTo>
                      <a:pt x="326" y="12"/>
                    </a:lnTo>
                    <a:lnTo>
                      <a:pt x="265" y="35"/>
                    </a:lnTo>
                    <a:lnTo>
                      <a:pt x="198" y="88"/>
                    </a:lnTo>
                    <a:lnTo>
                      <a:pt x="155" y="146"/>
                    </a:lnTo>
                    <a:lnTo>
                      <a:pt x="124" y="185"/>
                    </a:lnTo>
                    <a:lnTo>
                      <a:pt x="94" y="212"/>
                    </a:lnTo>
                    <a:lnTo>
                      <a:pt x="51" y="227"/>
                    </a:lnTo>
                    <a:lnTo>
                      <a:pt x="89" y="246"/>
                    </a:lnTo>
                    <a:lnTo>
                      <a:pt x="36" y="278"/>
                    </a:lnTo>
                    <a:lnTo>
                      <a:pt x="67" y="301"/>
                    </a:lnTo>
                    <a:lnTo>
                      <a:pt x="19" y="332"/>
                    </a:lnTo>
                    <a:lnTo>
                      <a:pt x="55" y="358"/>
                    </a:lnTo>
                    <a:lnTo>
                      <a:pt x="8" y="388"/>
                    </a:lnTo>
                    <a:lnTo>
                      <a:pt x="46" y="419"/>
                    </a:lnTo>
                    <a:lnTo>
                      <a:pt x="0" y="447"/>
                    </a:lnTo>
                    <a:lnTo>
                      <a:pt x="43" y="481"/>
                    </a:lnTo>
                    <a:lnTo>
                      <a:pt x="0" y="508"/>
                    </a:lnTo>
                    <a:lnTo>
                      <a:pt x="43" y="538"/>
                    </a:lnTo>
                    <a:lnTo>
                      <a:pt x="0" y="566"/>
                    </a:lnTo>
                    <a:lnTo>
                      <a:pt x="43" y="588"/>
                    </a:lnTo>
                    <a:lnTo>
                      <a:pt x="4" y="620"/>
                    </a:lnTo>
                    <a:lnTo>
                      <a:pt x="46" y="642"/>
                    </a:lnTo>
                    <a:lnTo>
                      <a:pt x="11" y="679"/>
                    </a:lnTo>
                    <a:lnTo>
                      <a:pt x="55" y="692"/>
                    </a:lnTo>
                    <a:lnTo>
                      <a:pt x="19" y="728"/>
                    </a:lnTo>
                    <a:lnTo>
                      <a:pt x="58" y="742"/>
                    </a:lnTo>
                    <a:lnTo>
                      <a:pt x="27" y="778"/>
                    </a:lnTo>
                    <a:lnTo>
                      <a:pt x="70" y="789"/>
                    </a:lnTo>
                    <a:lnTo>
                      <a:pt x="36" y="828"/>
                    </a:lnTo>
                    <a:lnTo>
                      <a:pt x="78" y="839"/>
                    </a:lnTo>
                    <a:lnTo>
                      <a:pt x="43" y="878"/>
                    </a:lnTo>
                    <a:lnTo>
                      <a:pt x="89" y="885"/>
                    </a:lnTo>
                    <a:lnTo>
                      <a:pt x="55" y="924"/>
                    </a:lnTo>
                    <a:lnTo>
                      <a:pt x="113" y="9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6" name="Freeform 516"/>
              <p:cNvSpPr>
                <a:spLocks/>
              </p:cNvSpPr>
              <p:nvPr/>
            </p:nvSpPr>
            <p:spPr bwMode="auto">
              <a:xfrm>
                <a:off x="3651" y="3077"/>
                <a:ext cx="59" cy="39"/>
              </a:xfrm>
              <a:custGeom>
                <a:avLst/>
                <a:gdLst>
                  <a:gd name="T0" fmla="*/ 0 w 178"/>
                  <a:gd name="T1" fmla="*/ 0 h 119"/>
                  <a:gd name="T2" fmla="*/ 0 w 178"/>
                  <a:gd name="T3" fmla="*/ 0 h 119"/>
                  <a:gd name="T4" fmla="*/ 0 w 178"/>
                  <a:gd name="T5" fmla="*/ 0 h 119"/>
                  <a:gd name="T6" fmla="*/ 0 w 178"/>
                  <a:gd name="T7" fmla="*/ 0 h 119"/>
                  <a:gd name="T8" fmla="*/ 0 w 178"/>
                  <a:gd name="T9" fmla="*/ 0 h 119"/>
                  <a:gd name="T10" fmla="*/ 0 w 178"/>
                  <a:gd name="T11" fmla="*/ 0 h 119"/>
                  <a:gd name="T12" fmla="*/ 0 w 178"/>
                  <a:gd name="T13" fmla="*/ 0 h 119"/>
                  <a:gd name="T14" fmla="*/ 0 w 178"/>
                  <a:gd name="T15" fmla="*/ 0 h 119"/>
                  <a:gd name="T16" fmla="*/ 0 w 178"/>
                  <a:gd name="T17" fmla="*/ 0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8"/>
                  <a:gd name="T28" fmla="*/ 0 h 119"/>
                  <a:gd name="T29" fmla="*/ 178 w 178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8" h="119">
                    <a:moveTo>
                      <a:pt x="35" y="14"/>
                    </a:moveTo>
                    <a:lnTo>
                      <a:pt x="0" y="40"/>
                    </a:lnTo>
                    <a:lnTo>
                      <a:pt x="73" y="69"/>
                    </a:lnTo>
                    <a:lnTo>
                      <a:pt x="178" y="119"/>
                    </a:lnTo>
                    <a:lnTo>
                      <a:pt x="170" y="99"/>
                    </a:lnTo>
                    <a:lnTo>
                      <a:pt x="80" y="10"/>
                    </a:lnTo>
                    <a:lnTo>
                      <a:pt x="61" y="0"/>
                    </a:lnTo>
                    <a:lnTo>
                      <a:pt x="3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7" name="Freeform 517"/>
              <p:cNvSpPr>
                <a:spLocks/>
              </p:cNvSpPr>
              <p:nvPr/>
            </p:nvSpPr>
            <p:spPr bwMode="auto">
              <a:xfrm>
                <a:off x="3690" y="3073"/>
                <a:ext cx="69" cy="44"/>
              </a:xfrm>
              <a:custGeom>
                <a:avLst/>
                <a:gdLst>
                  <a:gd name="T0" fmla="*/ 0 w 208"/>
                  <a:gd name="T1" fmla="*/ 0 h 133"/>
                  <a:gd name="T2" fmla="*/ 0 w 208"/>
                  <a:gd name="T3" fmla="*/ 0 h 133"/>
                  <a:gd name="T4" fmla="*/ 0 w 208"/>
                  <a:gd name="T5" fmla="*/ 0 h 133"/>
                  <a:gd name="T6" fmla="*/ 0 w 208"/>
                  <a:gd name="T7" fmla="*/ 0 h 133"/>
                  <a:gd name="T8" fmla="*/ 0 w 208"/>
                  <a:gd name="T9" fmla="*/ 0 h 133"/>
                  <a:gd name="T10" fmla="*/ 0 w 208"/>
                  <a:gd name="T11" fmla="*/ 0 h 133"/>
                  <a:gd name="T12" fmla="*/ 0 w 208"/>
                  <a:gd name="T13" fmla="*/ 0 h 133"/>
                  <a:gd name="T14" fmla="*/ 0 w 208"/>
                  <a:gd name="T15" fmla="*/ 0 h 133"/>
                  <a:gd name="T16" fmla="*/ 0 w 208"/>
                  <a:gd name="T17" fmla="*/ 0 h 133"/>
                  <a:gd name="T18" fmla="*/ 0 w 208"/>
                  <a:gd name="T19" fmla="*/ 0 h 133"/>
                  <a:gd name="T20" fmla="*/ 0 w 208"/>
                  <a:gd name="T21" fmla="*/ 0 h 133"/>
                  <a:gd name="T22" fmla="*/ 0 w 208"/>
                  <a:gd name="T23" fmla="*/ 0 h 1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8"/>
                  <a:gd name="T37" fmla="*/ 0 h 133"/>
                  <a:gd name="T38" fmla="*/ 208 w 208"/>
                  <a:gd name="T39" fmla="*/ 133 h 13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8" h="133">
                    <a:moveTo>
                      <a:pt x="208" y="133"/>
                    </a:moveTo>
                    <a:lnTo>
                      <a:pt x="136" y="77"/>
                    </a:lnTo>
                    <a:lnTo>
                      <a:pt x="59" y="31"/>
                    </a:lnTo>
                    <a:lnTo>
                      <a:pt x="28" y="34"/>
                    </a:lnTo>
                    <a:lnTo>
                      <a:pt x="0" y="12"/>
                    </a:lnTo>
                    <a:lnTo>
                      <a:pt x="15" y="0"/>
                    </a:lnTo>
                    <a:lnTo>
                      <a:pt x="46" y="0"/>
                    </a:lnTo>
                    <a:lnTo>
                      <a:pt x="101" y="26"/>
                    </a:lnTo>
                    <a:lnTo>
                      <a:pt x="164" y="69"/>
                    </a:lnTo>
                    <a:lnTo>
                      <a:pt x="185" y="100"/>
                    </a:lnTo>
                    <a:lnTo>
                      <a:pt x="20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8" name="Freeform 518"/>
              <p:cNvSpPr>
                <a:spLocks/>
              </p:cNvSpPr>
              <p:nvPr/>
            </p:nvSpPr>
            <p:spPr bwMode="auto">
              <a:xfrm>
                <a:off x="3565" y="3103"/>
                <a:ext cx="142" cy="135"/>
              </a:xfrm>
              <a:custGeom>
                <a:avLst/>
                <a:gdLst>
                  <a:gd name="T0" fmla="*/ 0 w 425"/>
                  <a:gd name="T1" fmla="*/ 0 h 405"/>
                  <a:gd name="T2" fmla="*/ 0 w 425"/>
                  <a:gd name="T3" fmla="*/ 0 h 405"/>
                  <a:gd name="T4" fmla="*/ 0 w 425"/>
                  <a:gd name="T5" fmla="*/ 0 h 405"/>
                  <a:gd name="T6" fmla="*/ 0 w 425"/>
                  <a:gd name="T7" fmla="*/ 0 h 405"/>
                  <a:gd name="T8" fmla="*/ 0 w 425"/>
                  <a:gd name="T9" fmla="*/ 0 h 405"/>
                  <a:gd name="T10" fmla="*/ 0 w 425"/>
                  <a:gd name="T11" fmla="*/ 0 h 405"/>
                  <a:gd name="T12" fmla="*/ 0 w 425"/>
                  <a:gd name="T13" fmla="*/ 0 h 405"/>
                  <a:gd name="T14" fmla="*/ 0 w 425"/>
                  <a:gd name="T15" fmla="*/ 0 h 405"/>
                  <a:gd name="T16" fmla="*/ 0 w 425"/>
                  <a:gd name="T17" fmla="*/ 0 h 405"/>
                  <a:gd name="T18" fmla="*/ 0 w 425"/>
                  <a:gd name="T19" fmla="*/ 0 h 405"/>
                  <a:gd name="T20" fmla="*/ 0 w 425"/>
                  <a:gd name="T21" fmla="*/ 0 h 405"/>
                  <a:gd name="T22" fmla="*/ 0 w 425"/>
                  <a:gd name="T23" fmla="*/ 0 h 405"/>
                  <a:gd name="T24" fmla="*/ 0 w 425"/>
                  <a:gd name="T25" fmla="*/ 0 h 405"/>
                  <a:gd name="T26" fmla="*/ 0 w 425"/>
                  <a:gd name="T27" fmla="*/ 0 h 405"/>
                  <a:gd name="T28" fmla="*/ 0 w 425"/>
                  <a:gd name="T29" fmla="*/ 0 h 405"/>
                  <a:gd name="T30" fmla="*/ 0 w 425"/>
                  <a:gd name="T31" fmla="*/ 0 h 405"/>
                  <a:gd name="T32" fmla="*/ 0 w 425"/>
                  <a:gd name="T33" fmla="*/ 0 h 405"/>
                  <a:gd name="T34" fmla="*/ 0 w 425"/>
                  <a:gd name="T35" fmla="*/ 0 h 405"/>
                  <a:gd name="T36" fmla="*/ 0 w 425"/>
                  <a:gd name="T37" fmla="*/ 0 h 405"/>
                  <a:gd name="T38" fmla="*/ 0 w 425"/>
                  <a:gd name="T39" fmla="*/ 0 h 405"/>
                  <a:gd name="T40" fmla="*/ 0 w 425"/>
                  <a:gd name="T41" fmla="*/ 0 h 405"/>
                  <a:gd name="T42" fmla="*/ 0 w 425"/>
                  <a:gd name="T43" fmla="*/ 0 h 405"/>
                  <a:gd name="T44" fmla="*/ 0 w 425"/>
                  <a:gd name="T45" fmla="*/ 0 h 405"/>
                  <a:gd name="T46" fmla="*/ 0 w 425"/>
                  <a:gd name="T47" fmla="*/ 0 h 405"/>
                  <a:gd name="T48" fmla="*/ 0 w 425"/>
                  <a:gd name="T49" fmla="*/ 0 h 405"/>
                  <a:gd name="T50" fmla="*/ 0 w 425"/>
                  <a:gd name="T51" fmla="*/ 0 h 405"/>
                  <a:gd name="T52" fmla="*/ 0 w 425"/>
                  <a:gd name="T53" fmla="*/ 0 h 405"/>
                  <a:gd name="T54" fmla="*/ 0 w 425"/>
                  <a:gd name="T55" fmla="*/ 0 h 405"/>
                  <a:gd name="T56" fmla="*/ 0 w 425"/>
                  <a:gd name="T57" fmla="*/ 0 h 405"/>
                  <a:gd name="T58" fmla="*/ 0 w 425"/>
                  <a:gd name="T59" fmla="*/ 0 h 405"/>
                  <a:gd name="T60" fmla="*/ 0 w 425"/>
                  <a:gd name="T61" fmla="*/ 0 h 405"/>
                  <a:gd name="T62" fmla="*/ 0 w 425"/>
                  <a:gd name="T63" fmla="*/ 0 h 405"/>
                  <a:gd name="T64" fmla="*/ 0 w 425"/>
                  <a:gd name="T65" fmla="*/ 0 h 40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5"/>
                  <a:gd name="T100" fmla="*/ 0 h 405"/>
                  <a:gd name="T101" fmla="*/ 425 w 425"/>
                  <a:gd name="T102" fmla="*/ 405 h 40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5" h="405">
                    <a:moveTo>
                      <a:pt x="226" y="0"/>
                    </a:moveTo>
                    <a:lnTo>
                      <a:pt x="164" y="57"/>
                    </a:lnTo>
                    <a:lnTo>
                      <a:pt x="98" y="142"/>
                    </a:lnTo>
                    <a:lnTo>
                      <a:pt x="48" y="223"/>
                    </a:lnTo>
                    <a:lnTo>
                      <a:pt x="5" y="317"/>
                    </a:lnTo>
                    <a:lnTo>
                      <a:pt x="0" y="361"/>
                    </a:lnTo>
                    <a:lnTo>
                      <a:pt x="11" y="389"/>
                    </a:lnTo>
                    <a:lnTo>
                      <a:pt x="36" y="405"/>
                    </a:lnTo>
                    <a:lnTo>
                      <a:pt x="70" y="405"/>
                    </a:lnTo>
                    <a:lnTo>
                      <a:pt x="113" y="386"/>
                    </a:lnTo>
                    <a:lnTo>
                      <a:pt x="83" y="389"/>
                    </a:lnTo>
                    <a:lnTo>
                      <a:pt x="59" y="380"/>
                    </a:lnTo>
                    <a:lnTo>
                      <a:pt x="48" y="365"/>
                    </a:lnTo>
                    <a:lnTo>
                      <a:pt x="39" y="336"/>
                    </a:lnTo>
                    <a:lnTo>
                      <a:pt x="48" y="308"/>
                    </a:lnTo>
                    <a:lnTo>
                      <a:pt x="94" y="350"/>
                    </a:lnTo>
                    <a:lnTo>
                      <a:pt x="70" y="262"/>
                    </a:lnTo>
                    <a:lnTo>
                      <a:pt x="125" y="304"/>
                    </a:lnTo>
                    <a:lnTo>
                      <a:pt x="105" y="211"/>
                    </a:lnTo>
                    <a:lnTo>
                      <a:pt x="164" y="273"/>
                    </a:lnTo>
                    <a:lnTo>
                      <a:pt x="153" y="157"/>
                    </a:lnTo>
                    <a:lnTo>
                      <a:pt x="215" y="235"/>
                    </a:lnTo>
                    <a:lnTo>
                      <a:pt x="207" y="108"/>
                    </a:lnTo>
                    <a:lnTo>
                      <a:pt x="268" y="204"/>
                    </a:lnTo>
                    <a:lnTo>
                      <a:pt x="268" y="66"/>
                    </a:lnTo>
                    <a:lnTo>
                      <a:pt x="344" y="181"/>
                    </a:lnTo>
                    <a:lnTo>
                      <a:pt x="338" y="50"/>
                    </a:lnTo>
                    <a:lnTo>
                      <a:pt x="417" y="166"/>
                    </a:lnTo>
                    <a:lnTo>
                      <a:pt x="425" y="96"/>
                    </a:lnTo>
                    <a:lnTo>
                      <a:pt x="344" y="39"/>
                    </a:lnTo>
                    <a:lnTo>
                      <a:pt x="280" y="8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099" name="Freeform 519"/>
              <p:cNvSpPr>
                <a:spLocks/>
              </p:cNvSpPr>
              <p:nvPr/>
            </p:nvSpPr>
            <p:spPr bwMode="auto">
              <a:xfrm>
                <a:off x="3556" y="3192"/>
                <a:ext cx="44" cy="56"/>
              </a:xfrm>
              <a:custGeom>
                <a:avLst/>
                <a:gdLst>
                  <a:gd name="T0" fmla="*/ 0 w 133"/>
                  <a:gd name="T1" fmla="*/ 0 h 169"/>
                  <a:gd name="T2" fmla="*/ 0 w 133"/>
                  <a:gd name="T3" fmla="*/ 0 h 169"/>
                  <a:gd name="T4" fmla="*/ 0 w 133"/>
                  <a:gd name="T5" fmla="*/ 0 h 169"/>
                  <a:gd name="T6" fmla="*/ 0 w 133"/>
                  <a:gd name="T7" fmla="*/ 0 h 169"/>
                  <a:gd name="T8" fmla="*/ 0 w 133"/>
                  <a:gd name="T9" fmla="*/ 0 h 169"/>
                  <a:gd name="T10" fmla="*/ 0 w 133"/>
                  <a:gd name="T11" fmla="*/ 0 h 169"/>
                  <a:gd name="T12" fmla="*/ 0 w 133"/>
                  <a:gd name="T13" fmla="*/ 0 h 169"/>
                  <a:gd name="T14" fmla="*/ 0 w 133"/>
                  <a:gd name="T15" fmla="*/ 0 h 169"/>
                  <a:gd name="T16" fmla="*/ 0 w 133"/>
                  <a:gd name="T17" fmla="*/ 0 h 169"/>
                  <a:gd name="T18" fmla="*/ 0 w 133"/>
                  <a:gd name="T19" fmla="*/ 0 h 169"/>
                  <a:gd name="T20" fmla="*/ 0 w 133"/>
                  <a:gd name="T21" fmla="*/ 0 h 169"/>
                  <a:gd name="T22" fmla="*/ 0 w 133"/>
                  <a:gd name="T23" fmla="*/ 0 h 169"/>
                  <a:gd name="T24" fmla="*/ 0 w 133"/>
                  <a:gd name="T25" fmla="*/ 0 h 169"/>
                  <a:gd name="T26" fmla="*/ 0 w 133"/>
                  <a:gd name="T27" fmla="*/ 0 h 169"/>
                  <a:gd name="T28" fmla="*/ 0 w 133"/>
                  <a:gd name="T29" fmla="*/ 0 h 1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33"/>
                  <a:gd name="T46" fmla="*/ 0 h 169"/>
                  <a:gd name="T47" fmla="*/ 133 w 133"/>
                  <a:gd name="T48" fmla="*/ 169 h 16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33" h="169">
                    <a:moveTo>
                      <a:pt x="33" y="0"/>
                    </a:moveTo>
                    <a:lnTo>
                      <a:pt x="13" y="61"/>
                    </a:lnTo>
                    <a:lnTo>
                      <a:pt x="13" y="95"/>
                    </a:lnTo>
                    <a:lnTo>
                      <a:pt x="28" y="139"/>
                    </a:lnTo>
                    <a:lnTo>
                      <a:pt x="60" y="158"/>
                    </a:lnTo>
                    <a:lnTo>
                      <a:pt x="94" y="153"/>
                    </a:lnTo>
                    <a:lnTo>
                      <a:pt x="133" y="142"/>
                    </a:lnTo>
                    <a:lnTo>
                      <a:pt x="83" y="169"/>
                    </a:lnTo>
                    <a:lnTo>
                      <a:pt x="48" y="167"/>
                    </a:lnTo>
                    <a:lnTo>
                      <a:pt x="20" y="145"/>
                    </a:lnTo>
                    <a:lnTo>
                      <a:pt x="6" y="120"/>
                    </a:lnTo>
                    <a:lnTo>
                      <a:pt x="0" y="89"/>
                    </a:lnTo>
                    <a:lnTo>
                      <a:pt x="6" y="5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0" name="Freeform 520"/>
              <p:cNvSpPr>
                <a:spLocks/>
              </p:cNvSpPr>
              <p:nvPr/>
            </p:nvSpPr>
            <p:spPr bwMode="auto">
              <a:xfrm>
                <a:off x="3600" y="3183"/>
                <a:ext cx="147" cy="57"/>
              </a:xfrm>
              <a:custGeom>
                <a:avLst/>
                <a:gdLst>
                  <a:gd name="T0" fmla="*/ 0 w 440"/>
                  <a:gd name="T1" fmla="*/ 0 h 172"/>
                  <a:gd name="T2" fmla="*/ 0 w 440"/>
                  <a:gd name="T3" fmla="*/ 0 h 172"/>
                  <a:gd name="T4" fmla="*/ 0 w 440"/>
                  <a:gd name="T5" fmla="*/ 0 h 172"/>
                  <a:gd name="T6" fmla="*/ 0 w 440"/>
                  <a:gd name="T7" fmla="*/ 0 h 172"/>
                  <a:gd name="T8" fmla="*/ 0 w 440"/>
                  <a:gd name="T9" fmla="*/ 0 h 172"/>
                  <a:gd name="T10" fmla="*/ 0 w 440"/>
                  <a:gd name="T11" fmla="*/ 0 h 172"/>
                  <a:gd name="T12" fmla="*/ 0 w 440"/>
                  <a:gd name="T13" fmla="*/ 0 h 172"/>
                  <a:gd name="T14" fmla="*/ 0 w 440"/>
                  <a:gd name="T15" fmla="*/ 0 h 172"/>
                  <a:gd name="T16" fmla="*/ 0 w 440"/>
                  <a:gd name="T17" fmla="*/ 0 h 172"/>
                  <a:gd name="T18" fmla="*/ 0 w 440"/>
                  <a:gd name="T19" fmla="*/ 0 h 172"/>
                  <a:gd name="T20" fmla="*/ 0 w 440"/>
                  <a:gd name="T21" fmla="*/ 0 h 172"/>
                  <a:gd name="T22" fmla="*/ 0 w 440"/>
                  <a:gd name="T23" fmla="*/ 0 h 172"/>
                  <a:gd name="T24" fmla="*/ 0 w 440"/>
                  <a:gd name="T25" fmla="*/ 0 h 172"/>
                  <a:gd name="T26" fmla="*/ 0 w 440"/>
                  <a:gd name="T27" fmla="*/ 0 h 172"/>
                  <a:gd name="T28" fmla="*/ 0 w 440"/>
                  <a:gd name="T29" fmla="*/ 0 h 172"/>
                  <a:gd name="T30" fmla="*/ 0 w 440"/>
                  <a:gd name="T31" fmla="*/ 0 h 172"/>
                  <a:gd name="T32" fmla="*/ 0 w 440"/>
                  <a:gd name="T33" fmla="*/ 0 h 172"/>
                  <a:gd name="T34" fmla="*/ 0 w 440"/>
                  <a:gd name="T35" fmla="*/ 0 h 17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40"/>
                  <a:gd name="T55" fmla="*/ 0 h 172"/>
                  <a:gd name="T56" fmla="*/ 440 w 440"/>
                  <a:gd name="T57" fmla="*/ 172 h 17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40" h="172">
                    <a:moveTo>
                      <a:pt x="25" y="122"/>
                    </a:moveTo>
                    <a:lnTo>
                      <a:pt x="95" y="53"/>
                    </a:lnTo>
                    <a:lnTo>
                      <a:pt x="191" y="12"/>
                    </a:lnTo>
                    <a:lnTo>
                      <a:pt x="289" y="0"/>
                    </a:lnTo>
                    <a:lnTo>
                      <a:pt x="366" y="19"/>
                    </a:lnTo>
                    <a:lnTo>
                      <a:pt x="413" y="50"/>
                    </a:lnTo>
                    <a:lnTo>
                      <a:pt x="440" y="91"/>
                    </a:lnTo>
                    <a:lnTo>
                      <a:pt x="436" y="131"/>
                    </a:lnTo>
                    <a:lnTo>
                      <a:pt x="433" y="97"/>
                    </a:lnTo>
                    <a:lnTo>
                      <a:pt x="409" y="58"/>
                    </a:lnTo>
                    <a:lnTo>
                      <a:pt x="355" y="23"/>
                    </a:lnTo>
                    <a:lnTo>
                      <a:pt x="278" y="15"/>
                    </a:lnTo>
                    <a:lnTo>
                      <a:pt x="183" y="30"/>
                    </a:lnTo>
                    <a:lnTo>
                      <a:pt x="116" y="61"/>
                    </a:lnTo>
                    <a:lnTo>
                      <a:pt x="0" y="172"/>
                    </a:lnTo>
                    <a:lnTo>
                      <a:pt x="105" y="58"/>
                    </a:lnTo>
                    <a:lnTo>
                      <a:pt x="25" y="1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1" name="Freeform 521"/>
              <p:cNvSpPr>
                <a:spLocks/>
              </p:cNvSpPr>
              <p:nvPr/>
            </p:nvSpPr>
            <p:spPr bwMode="auto">
              <a:xfrm>
                <a:off x="3704" y="3170"/>
                <a:ext cx="62" cy="83"/>
              </a:xfrm>
              <a:custGeom>
                <a:avLst/>
                <a:gdLst>
                  <a:gd name="T0" fmla="*/ 0 w 187"/>
                  <a:gd name="T1" fmla="*/ 0 h 249"/>
                  <a:gd name="T2" fmla="*/ 0 w 187"/>
                  <a:gd name="T3" fmla="*/ 0 h 249"/>
                  <a:gd name="T4" fmla="*/ 0 w 187"/>
                  <a:gd name="T5" fmla="*/ 0 h 249"/>
                  <a:gd name="T6" fmla="*/ 0 w 187"/>
                  <a:gd name="T7" fmla="*/ 0 h 249"/>
                  <a:gd name="T8" fmla="*/ 0 w 187"/>
                  <a:gd name="T9" fmla="*/ 0 h 249"/>
                  <a:gd name="T10" fmla="*/ 0 w 187"/>
                  <a:gd name="T11" fmla="*/ 0 h 249"/>
                  <a:gd name="T12" fmla="*/ 0 w 187"/>
                  <a:gd name="T13" fmla="*/ 0 h 249"/>
                  <a:gd name="T14" fmla="*/ 0 w 187"/>
                  <a:gd name="T15" fmla="*/ 0 h 249"/>
                  <a:gd name="T16" fmla="*/ 0 w 187"/>
                  <a:gd name="T17" fmla="*/ 0 h 249"/>
                  <a:gd name="T18" fmla="*/ 0 w 187"/>
                  <a:gd name="T19" fmla="*/ 0 h 249"/>
                  <a:gd name="T20" fmla="*/ 0 w 187"/>
                  <a:gd name="T21" fmla="*/ 0 h 249"/>
                  <a:gd name="T22" fmla="*/ 0 w 187"/>
                  <a:gd name="T23" fmla="*/ 0 h 249"/>
                  <a:gd name="T24" fmla="*/ 0 w 187"/>
                  <a:gd name="T25" fmla="*/ 0 h 249"/>
                  <a:gd name="T26" fmla="*/ 0 w 187"/>
                  <a:gd name="T27" fmla="*/ 0 h 249"/>
                  <a:gd name="T28" fmla="*/ 0 w 187"/>
                  <a:gd name="T29" fmla="*/ 0 h 249"/>
                  <a:gd name="T30" fmla="*/ 0 w 187"/>
                  <a:gd name="T31" fmla="*/ 0 h 249"/>
                  <a:gd name="T32" fmla="*/ 0 w 187"/>
                  <a:gd name="T33" fmla="*/ 0 h 249"/>
                  <a:gd name="T34" fmla="*/ 0 w 187"/>
                  <a:gd name="T35" fmla="*/ 0 h 249"/>
                  <a:gd name="T36" fmla="*/ 0 w 187"/>
                  <a:gd name="T37" fmla="*/ 0 h 249"/>
                  <a:gd name="T38" fmla="*/ 0 w 187"/>
                  <a:gd name="T39" fmla="*/ 0 h 249"/>
                  <a:gd name="T40" fmla="*/ 0 w 187"/>
                  <a:gd name="T41" fmla="*/ 0 h 249"/>
                  <a:gd name="T42" fmla="*/ 0 w 187"/>
                  <a:gd name="T43" fmla="*/ 0 h 249"/>
                  <a:gd name="T44" fmla="*/ 0 w 187"/>
                  <a:gd name="T45" fmla="*/ 0 h 249"/>
                  <a:gd name="T46" fmla="*/ 0 w 187"/>
                  <a:gd name="T47" fmla="*/ 0 h 249"/>
                  <a:gd name="T48" fmla="*/ 0 w 187"/>
                  <a:gd name="T49" fmla="*/ 0 h 249"/>
                  <a:gd name="T50" fmla="*/ 0 w 187"/>
                  <a:gd name="T51" fmla="*/ 0 h 249"/>
                  <a:gd name="T52" fmla="*/ 0 w 187"/>
                  <a:gd name="T53" fmla="*/ 0 h 249"/>
                  <a:gd name="T54" fmla="*/ 0 w 187"/>
                  <a:gd name="T55" fmla="*/ 0 h 249"/>
                  <a:gd name="T56" fmla="*/ 0 w 187"/>
                  <a:gd name="T57" fmla="*/ 0 h 24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87"/>
                  <a:gd name="T88" fmla="*/ 0 h 249"/>
                  <a:gd name="T89" fmla="*/ 187 w 187"/>
                  <a:gd name="T90" fmla="*/ 249 h 24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87" h="249">
                    <a:moveTo>
                      <a:pt x="0" y="50"/>
                    </a:moveTo>
                    <a:lnTo>
                      <a:pt x="8" y="10"/>
                    </a:lnTo>
                    <a:lnTo>
                      <a:pt x="23" y="38"/>
                    </a:lnTo>
                    <a:lnTo>
                      <a:pt x="51" y="0"/>
                    </a:lnTo>
                    <a:lnTo>
                      <a:pt x="54" y="50"/>
                    </a:lnTo>
                    <a:lnTo>
                      <a:pt x="93" y="3"/>
                    </a:lnTo>
                    <a:lnTo>
                      <a:pt x="89" y="53"/>
                    </a:lnTo>
                    <a:lnTo>
                      <a:pt x="132" y="25"/>
                    </a:lnTo>
                    <a:lnTo>
                      <a:pt x="124" y="79"/>
                    </a:lnTo>
                    <a:lnTo>
                      <a:pt x="159" y="72"/>
                    </a:lnTo>
                    <a:lnTo>
                      <a:pt x="165" y="88"/>
                    </a:lnTo>
                    <a:lnTo>
                      <a:pt x="140" y="122"/>
                    </a:lnTo>
                    <a:lnTo>
                      <a:pt x="176" y="122"/>
                    </a:lnTo>
                    <a:lnTo>
                      <a:pt x="182" y="149"/>
                    </a:lnTo>
                    <a:lnTo>
                      <a:pt x="140" y="160"/>
                    </a:lnTo>
                    <a:lnTo>
                      <a:pt x="187" y="185"/>
                    </a:lnTo>
                    <a:lnTo>
                      <a:pt x="132" y="195"/>
                    </a:lnTo>
                    <a:lnTo>
                      <a:pt x="148" y="226"/>
                    </a:lnTo>
                    <a:lnTo>
                      <a:pt x="117" y="223"/>
                    </a:lnTo>
                    <a:lnTo>
                      <a:pt x="117" y="245"/>
                    </a:lnTo>
                    <a:lnTo>
                      <a:pt x="82" y="249"/>
                    </a:lnTo>
                    <a:lnTo>
                      <a:pt x="112" y="204"/>
                    </a:lnTo>
                    <a:lnTo>
                      <a:pt x="124" y="176"/>
                    </a:lnTo>
                    <a:lnTo>
                      <a:pt x="128" y="146"/>
                    </a:lnTo>
                    <a:lnTo>
                      <a:pt x="112" y="110"/>
                    </a:lnTo>
                    <a:lnTo>
                      <a:pt x="82" y="84"/>
                    </a:lnTo>
                    <a:lnTo>
                      <a:pt x="51" y="65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2" name="Freeform 522"/>
              <p:cNvSpPr>
                <a:spLocks/>
              </p:cNvSpPr>
              <p:nvPr/>
            </p:nvSpPr>
            <p:spPr bwMode="auto">
              <a:xfrm>
                <a:off x="3642" y="3255"/>
                <a:ext cx="111" cy="73"/>
              </a:xfrm>
              <a:custGeom>
                <a:avLst/>
                <a:gdLst>
                  <a:gd name="T0" fmla="*/ 0 w 334"/>
                  <a:gd name="T1" fmla="*/ 0 h 218"/>
                  <a:gd name="T2" fmla="*/ 0 w 334"/>
                  <a:gd name="T3" fmla="*/ 0 h 218"/>
                  <a:gd name="T4" fmla="*/ 0 w 334"/>
                  <a:gd name="T5" fmla="*/ 0 h 218"/>
                  <a:gd name="T6" fmla="*/ 0 w 334"/>
                  <a:gd name="T7" fmla="*/ 0 h 218"/>
                  <a:gd name="T8" fmla="*/ 0 w 334"/>
                  <a:gd name="T9" fmla="*/ 0 h 218"/>
                  <a:gd name="T10" fmla="*/ 0 w 334"/>
                  <a:gd name="T11" fmla="*/ 0 h 218"/>
                  <a:gd name="T12" fmla="*/ 0 w 334"/>
                  <a:gd name="T13" fmla="*/ 0 h 218"/>
                  <a:gd name="T14" fmla="*/ 0 w 334"/>
                  <a:gd name="T15" fmla="*/ 0 h 218"/>
                  <a:gd name="T16" fmla="*/ 0 w 334"/>
                  <a:gd name="T17" fmla="*/ 0 h 218"/>
                  <a:gd name="T18" fmla="*/ 0 w 334"/>
                  <a:gd name="T19" fmla="*/ 0 h 218"/>
                  <a:gd name="T20" fmla="*/ 0 w 334"/>
                  <a:gd name="T21" fmla="*/ 0 h 218"/>
                  <a:gd name="T22" fmla="*/ 0 w 334"/>
                  <a:gd name="T23" fmla="*/ 0 h 218"/>
                  <a:gd name="T24" fmla="*/ 0 w 334"/>
                  <a:gd name="T25" fmla="*/ 0 h 218"/>
                  <a:gd name="T26" fmla="*/ 0 w 334"/>
                  <a:gd name="T27" fmla="*/ 0 h 218"/>
                  <a:gd name="T28" fmla="*/ 0 w 334"/>
                  <a:gd name="T29" fmla="*/ 0 h 218"/>
                  <a:gd name="T30" fmla="*/ 0 w 334"/>
                  <a:gd name="T31" fmla="*/ 0 h 218"/>
                  <a:gd name="T32" fmla="*/ 0 w 334"/>
                  <a:gd name="T33" fmla="*/ 0 h 218"/>
                  <a:gd name="T34" fmla="*/ 0 w 334"/>
                  <a:gd name="T35" fmla="*/ 0 h 218"/>
                  <a:gd name="T36" fmla="*/ 0 w 334"/>
                  <a:gd name="T37" fmla="*/ 0 h 218"/>
                  <a:gd name="T38" fmla="*/ 0 w 334"/>
                  <a:gd name="T39" fmla="*/ 0 h 218"/>
                  <a:gd name="T40" fmla="*/ 0 w 334"/>
                  <a:gd name="T41" fmla="*/ 0 h 218"/>
                  <a:gd name="T42" fmla="*/ 0 w 334"/>
                  <a:gd name="T43" fmla="*/ 0 h 21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4"/>
                  <a:gd name="T67" fmla="*/ 0 h 218"/>
                  <a:gd name="T68" fmla="*/ 334 w 334"/>
                  <a:gd name="T69" fmla="*/ 218 h 21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4" h="218">
                    <a:moveTo>
                      <a:pt x="104" y="3"/>
                    </a:moveTo>
                    <a:lnTo>
                      <a:pt x="237" y="0"/>
                    </a:lnTo>
                    <a:lnTo>
                      <a:pt x="287" y="0"/>
                    </a:lnTo>
                    <a:lnTo>
                      <a:pt x="318" y="5"/>
                    </a:lnTo>
                    <a:lnTo>
                      <a:pt x="334" y="22"/>
                    </a:lnTo>
                    <a:lnTo>
                      <a:pt x="334" y="41"/>
                    </a:lnTo>
                    <a:lnTo>
                      <a:pt x="323" y="64"/>
                    </a:lnTo>
                    <a:lnTo>
                      <a:pt x="287" y="96"/>
                    </a:lnTo>
                    <a:lnTo>
                      <a:pt x="135" y="218"/>
                    </a:lnTo>
                    <a:lnTo>
                      <a:pt x="310" y="57"/>
                    </a:lnTo>
                    <a:lnTo>
                      <a:pt x="82" y="203"/>
                    </a:lnTo>
                    <a:lnTo>
                      <a:pt x="283" y="57"/>
                    </a:lnTo>
                    <a:lnTo>
                      <a:pt x="37" y="176"/>
                    </a:lnTo>
                    <a:lnTo>
                      <a:pt x="259" y="49"/>
                    </a:lnTo>
                    <a:lnTo>
                      <a:pt x="3" y="146"/>
                    </a:lnTo>
                    <a:lnTo>
                      <a:pt x="253" y="38"/>
                    </a:lnTo>
                    <a:lnTo>
                      <a:pt x="0" y="90"/>
                    </a:lnTo>
                    <a:lnTo>
                      <a:pt x="248" y="22"/>
                    </a:lnTo>
                    <a:lnTo>
                      <a:pt x="43" y="38"/>
                    </a:lnTo>
                    <a:lnTo>
                      <a:pt x="233" y="5"/>
                    </a:lnTo>
                    <a:lnTo>
                      <a:pt x="104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3" name="Freeform 523"/>
              <p:cNvSpPr>
                <a:spLocks/>
              </p:cNvSpPr>
              <p:nvPr/>
            </p:nvSpPr>
            <p:spPr bwMode="auto">
              <a:xfrm>
                <a:off x="3739" y="3279"/>
                <a:ext cx="18" cy="6"/>
              </a:xfrm>
              <a:custGeom>
                <a:avLst/>
                <a:gdLst>
                  <a:gd name="T0" fmla="*/ 0 w 53"/>
                  <a:gd name="T1" fmla="*/ 0 h 18"/>
                  <a:gd name="T2" fmla="*/ 0 w 53"/>
                  <a:gd name="T3" fmla="*/ 0 h 18"/>
                  <a:gd name="T4" fmla="*/ 0 w 53"/>
                  <a:gd name="T5" fmla="*/ 0 h 18"/>
                  <a:gd name="T6" fmla="*/ 0 w 53"/>
                  <a:gd name="T7" fmla="*/ 0 h 18"/>
                  <a:gd name="T8" fmla="*/ 0 w 53"/>
                  <a:gd name="T9" fmla="*/ 0 h 18"/>
                  <a:gd name="T10" fmla="*/ 0 w 53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3"/>
                  <a:gd name="T19" fmla="*/ 0 h 18"/>
                  <a:gd name="T20" fmla="*/ 53 w 53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3" h="18">
                    <a:moveTo>
                      <a:pt x="0" y="18"/>
                    </a:moveTo>
                    <a:lnTo>
                      <a:pt x="42" y="13"/>
                    </a:lnTo>
                    <a:lnTo>
                      <a:pt x="53" y="0"/>
                    </a:lnTo>
                    <a:lnTo>
                      <a:pt x="15" y="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4" name="Freeform 524"/>
              <p:cNvSpPr>
                <a:spLocks/>
              </p:cNvSpPr>
              <p:nvPr/>
            </p:nvSpPr>
            <p:spPr bwMode="auto">
              <a:xfrm>
                <a:off x="3750" y="3269"/>
                <a:ext cx="14" cy="5"/>
              </a:xfrm>
              <a:custGeom>
                <a:avLst/>
                <a:gdLst>
                  <a:gd name="T0" fmla="*/ 0 w 42"/>
                  <a:gd name="T1" fmla="*/ 0 h 16"/>
                  <a:gd name="T2" fmla="*/ 0 w 42"/>
                  <a:gd name="T3" fmla="*/ 0 h 16"/>
                  <a:gd name="T4" fmla="*/ 0 w 42"/>
                  <a:gd name="T5" fmla="*/ 0 h 16"/>
                  <a:gd name="T6" fmla="*/ 0 w 42"/>
                  <a:gd name="T7" fmla="*/ 0 h 16"/>
                  <a:gd name="T8" fmla="*/ 0 w 42"/>
                  <a:gd name="T9" fmla="*/ 0 h 16"/>
                  <a:gd name="T10" fmla="*/ 0 w 42"/>
                  <a:gd name="T11" fmla="*/ 0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16"/>
                  <a:gd name="T20" fmla="*/ 42 w 42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16">
                    <a:moveTo>
                      <a:pt x="0" y="16"/>
                    </a:moveTo>
                    <a:lnTo>
                      <a:pt x="31" y="12"/>
                    </a:lnTo>
                    <a:lnTo>
                      <a:pt x="42" y="0"/>
                    </a:lnTo>
                    <a:lnTo>
                      <a:pt x="5" y="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5" name="Freeform 525"/>
              <p:cNvSpPr>
                <a:spLocks/>
              </p:cNvSpPr>
              <p:nvPr/>
            </p:nvSpPr>
            <p:spPr bwMode="auto">
              <a:xfrm>
                <a:off x="3731" y="3284"/>
                <a:ext cx="100" cy="70"/>
              </a:xfrm>
              <a:custGeom>
                <a:avLst/>
                <a:gdLst>
                  <a:gd name="T0" fmla="*/ 0 w 299"/>
                  <a:gd name="T1" fmla="*/ 0 h 208"/>
                  <a:gd name="T2" fmla="*/ 0 w 299"/>
                  <a:gd name="T3" fmla="*/ 0 h 208"/>
                  <a:gd name="T4" fmla="*/ 0 w 299"/>
                  <a:gd name="T5" fmla="*/ 0 h 208"/>
                  <a:gd name="T6" fmla="*/ 0 w 299"/>
                  <a:gd name="T7" fmla="*/ 0 h 208"/>
                  <a:gd name="T8" fmla="*/ 0 w 299"/>
                  <a:gd name="T9" fmla="*/ 0 h 208"/>
                  <a:gd name="T10" fmla="*/ 0 w 299"/>
                  <a:gd name="T11" fmla="*/ 0 h 208"/>
                  <a:gd name="T12" fmla="*/ 0 w 299"/>
                  <a:gd name="T13" fmla="*/ 0 h 208"/>
                  <a:gd name="T14" fmla="*/ 0 w 299"/>
                  <a:gd name="T15" fmla="*/ 0 h 208"/>
                  <a:gd name="T16" fmla="*/ 0 w 299"/>
                  <a:gd name="T17" fmla="*/ 0 h 208"/>
                  <a:gd name="T18" fmla="*/ 0 w 299"/>
                  <a:gd name="T19" fmla="*/ 0 h 208"/>
                  <a:gd name="T20" fmla="*/ 0 w 299"/>
                  <a:gd name="T21" fmla="*/ 0 h 208"/>
                  <a:gd name="T22" fmla="*/ 0 w 299"/>
                  <a:gd name="T23" fmla="*/ 0 h 208"/>
                  <a:gd name="T24" fmla="*/ 0 w 299"/>
                  <a:gd name="T25" fmla="*/ 0 h 208"/>
                  <a:gd name="T26" fmla="*/ 0 w 299"/>
                  <a:gd name="T27" fmla="*/ 0 h 208"/>
                  <a:gd name="T28" fmla="*/ 0 w 299"/>
                  <a:gd name="T29" fmla="*/ 0 h 208"/>
                  <a:gd name="T30" fmla="*/ 0 w 299"/>
                  <a:gd name="T31" fmla="*/ 0 h 208"/>
                  <a:gd name="T32" fmla="*/ 0 w 299"/>
                  <a:gd name="T33" fmla="*/ 0 h 208"/>
                  <a:gd name="T34" fmla="*/ 0 w 299"/>
                  <a:gd name="T35" fmla="*/ 0 h 208"/>
                  <a:gd name="T36" fmla="*/ 0 w 299"/>
                  <a:gd name="T37" fmla="*/ 0 h 208"/>
                  <a:gd name="T38" fmla="*/ 0 w 299"/>
                  <a:gd name="T39" fmla="*/ 0 h 208"/>
                  <a:gd name="T40" fmla="*/ 0 w 299"/>
                  <a:gd name="T41" fmla="*/ 0 h 208"/>
                  <a:gd name="T42" fmla="*/ 0 w 299"/>
                  <a:gd name="T43" fmla="*/ 0 h 20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99"/>
                  <a:gd name="T67" fmla="*/ 0 h 208"/>
                  <a:gd name="T68" fmla="*/ 299 w 299"/>
                  <a:gd name="T69" fmla="*/ 208 h 20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99" h="208">
                    <a:moveTo>
                      <a:pt x="0" y="168"/>
                    </a:moveTo>
                    <a:lnTo>
                      <a:pt x="83" y="53"/>
                    </a:lnTo>
                    <a:lnTo>
                      <a:pt x="117" y="11"/>
                    </a:lnTo>
                    <a:lnTo>
                      <a:pt x="140" y="0"/>
                    </a:lnTo>
                    <a:lnTo>
                      <a:pt x="167" y="0"/>
                    </a:lnTo>
                    <a:lnTo>
                      <a:pt x="198" y="2"/>
                    </a:lnTo>
                    <a:lnTo>
                      <a:pt x="226" y="22"/>
                    </a:lnTo>
                    <a:lnTo>
                      <a:pt x="245" y="46"/>
                    </a:lnTo>
                    <a:lnTo>
                      <a:pt x="299" y="192"/>
                    </a:lnTo>
                    <a:lnTo>
                      <a:pt x="226" y="50"/>
                    </a:lnTo>
                    <a:lnTo>
                      <a:pt x="245" y="203"/>
                    </a:lnTo>
                    <a:lnTo>
                      <a:pt x="201" y="62"/>
                    </a:lnTo>
                    <a:lnTo>
                      <a:pt x="190" y="208"/>
                    </a:lnTo>
                    <a:lnTo>
                      <a:pt x="171" y="69"/>
                    </a:lnTo>
                    <a:lnTo>
                      <a:pt x="147" y="203"/>
                    </a:lnTo>
                    <a:lnTo>
                      <a:pt x="144" y="69"/>
                    </a:lnTo>
                    <a:lnTo>
                      <a:pt x="105" y="199"/>
                    </a:lnTo>
                    <a:lnTo>
                      <a:pt x="120" y="58"/>
                    </a:lnTo>
                    <a:lnTo>
                      <a:pt x="60" y="180"/>
                    </a:lnTo>
                    <a:lnTo>
                      <a:pt x="100" y="5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6" name="Freeform 526"/>
              <p:cNvSpPr>
                <a:spLocks/>
              </p:cNvSpPr>
              <p:nvPr/>
            </p:nvSpPr>
            <p:spPr bwMode="auto">
              <a:xfrm>
                <a:off x="3794" y="3258"/>
                <a:ext cx="13" cy="29"/>
              </a:xfrm>
              <a:custGeom>
                <a:avLst/>
                <a:gdLst>
                  <a:gd name="T0" fmla="*/ 0 w 39"/>
                  <a:gd name="T1" fmla="*/ 0 h 86"/>
                  <a:gd name="T2" fmla="*/ 0 w 39"/>
                  <a:gd name="T3" fmla="*/ 0 h 86"/>
                  <a:gd name="T4" fmla="*/ 0 w 39"/>
                  <a:gd name="T5" fmla="*/ 0 h 86"/>
                  <a:gd name="T6" fmla="*/ 0 w 39"/>
                  <a:gd name="T7" fmla="*/ 0 h 86"/>
                  <a:gd name="T8" fmla="*/ 0 w 39"/>
                  <a:gd name="T9" fmla="*/ 0 h 86"/>
                  <a:gd name="T10" fmla="*/ 0 w 39"/>
                  <a:gd name="T11" fmla="*/ 0 h 86"/>
                  <a:gd name="T12" fmla="*/ 0 w 39"/>
                  <a:gd name="T13" fmla="*/ 0 h 86"/>
                  <a:gd name="T14" fmla="*/ 0 w 39"/>
                  <a:gd name="T15" fmla="*/ 0 h 86"/>
                  <a:gd name="T16" fmla="*/ 0 w 39"/>
                  <a:gd name="T17" fmla="*/ 0 h 86"/>
                  <a:gd name="T18" fmla="*/ 0 w 39"/>
                  <a:gd name="T19" fmla="*/ 0 h 86"/>
                  <a:gd name="T20" fmla="*/ 0 w 39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86"/>
                  <a:gd name="T35" fmla="*/ 39 w 39"/>
                  <a:gd name="T36" fmla="*/ 86 h 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86">
                    <a:moveTo>
                      <a:pt x="0" y="80"/>
                    </a:moveTo>
                    <a:lnTo>
                      <a:pt x="3" y="54"/>
                    </a:lnTo>
                    <a:lnTo>
                      <a:pt x="11" y="28"/>
                    </a:lnTo>
                    <a:lnTo>
                      <a:pt x="23" y="9"/>
                    </a:lnTo>
                    <a:lnTo>
                      <a:pt x="31" y="0"/>
                    </a:lnTo>
                    <a:lnTo>
                      <a:pt x="39" y="12"/>
                    </a:lnTo>
                    <a:lnTo>
                      <a:pt x="20" y="28"/>
                    </a:lnTo>
                    <a:lnTo>
                      <a:pt x="8" y="62"/>
                    </a:lnTo>
                    <a:lnTo>
                      <a:pt x="8" y="86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7" name="Freeform 527"/>
              <p:cNvSpPr>
                <a:spLocks/>
              </p:cNvSpPr>
              <p:nvPr/>
            </p:nvSpPr>
            <p:spPr bwMode="auto">
              <a:xfrm>
                <a:off x="3803" y="3276"/>
                <a:ext cx="4" cy="19"/>
              </a:xfrm>
              <a:custGeom>
                <a:avLst/>
                <a:gdLst>
                  <a:gd name="T0" fmla="*/ 0 w 12"/>
                  <a:gd name="T1" fmla="*/ 0 h 57"/>
                  <a:gd name="T2" fmla="*/ 0 w 12"/>
                  <a:gd name="T3" fmla="*/ 0 h 57"/>
                  <a:gd name="T4" fmla="*/ 0 w 12"/>
                  <a:gd name="T5" fmla="*/ 0 h 57"/>
                  <a:gd name="T6" fmla="*/ 0 w 12"/>
                  <a:gd name="T7" fmla="*/ 0 h 57"/>
                  <a:gd name="T8" fmla="*/ 0 w 12"/>
                  <a:gd name="T9" fmla="*/ 0 h 57"/>
                  <a:gd name="T10" fmla="*/ 0 w 12"/>
                  <a:gd name="T11" fmla="*/ 0 h 57"/>
                  <a:gd name="T12" fmla="*/ 0 w 12"/>
                  <a:gd name="T13" fmla="*/ 0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57"/>
                  <a:gd name="T23" fmla="*/ 12 w 12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57">
                    <a:moveTo>
                      <a:pt x="12" y="0"/>
                    </a:moveTo>
                    <a:lnTo>
                      <a:pt x="0" y="16"/>
                    </a:lnTo>
                    <a:lnTo>
                      <a:pt x="0" y="46"/>
                    </a:lnTo>
                    <a:lnTo>
                      <a:pt x="12" y="57"/>
                    </a:lnTo>
                    <a:lnTo>
                      <a:pt x="12" y="2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8" name="Freeform 528"/>
              <p:cNvSpPr>
                <a:spLocks/>
              </p:cNvSpPr>
              <p:nvPr/>
            </p:nvSpPr>
            <p:spPr bwMode="auto">
              <a:xfrm>
                <a:off x="3816" y="3268"/>
                <a:ext cx="19" cy="8"/>
              </a:xfrm>
              <a:custGeom>
                <a:avLst/>
                <a:gdLst>
                  <a:gd name="T0" fmla="*/ 0 w 57"/>
                  <a:gd name="T1" fmla="*/ 0 h 26"/>
                  <a:gd name="T2" fmla="*/ 0 w 57"/>
                  <a:gd name="T3" fmla="*/ 0 h 26"/>
                  <a:gd name="T4" fmla="*/ 0 w 57"/>
                  <a:gd name="T5" fmla="*/ 0 h 26"/>
                  <a:gd name="T6" fmla="*/ 0 w 57"/>
                  <a:gd name="T7" fmla="*/ 0 h 26"/>
                  <a:gd name="T8" fmla="*/ 0 w 57"/>
                  <a:gd name="T9" fmla="*/ 0 h 26"/>
                  <a:gd name="T10" fmla="*/ 0 w 57"/>
                  <a:gd name="T11" fmla="*/ 0 h 26"/>
                  <a:gd name="T12" fmla="*/ 0 w 57"/>
                  <a:gd name="T13" fmla="*/ 0 h 26"/>
                  <a:gd name="T14" fmla="*/ 0 w 57"/>
                  <a:gd name="T15" fmla="*/ 0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"/>
                  <a:gd name="T25" fmla="*/ 0 h 26"/>
                  <a:gd name="T26" fmla="*/ 57 w 57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" h="26">
                    <a:moveTo>
                      <a:pt x="0" y="7"/>
                    </a:moveTo>
                    <a:lnTo>
                      <a:pt x="19" y="0"/>
                    </a:lnTo>
                    <a:lnTo>
                      <a:pt x="54" y="7"/>
                    </a:lnTo>
                    <a:lnTo>
                      <a:pt x="57" y="22"/>
                    </a:lnTo>
                    <a:lnTo>
                      <a:pt x="26" y="15"/>
                    </a:lnTo>
                    <a:lnTo>
                      <a:pt x="0" y="2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09" name="Freeform 529"/>
              <p:cNvSpPr>
                <a:spLocks/>
              </p:cNvSpPr>
              <p:nvPr/>
            </p:nvSpPr>
            <p:spPr bwMode="auto">
              <a:xfrm>
                <a:off x="3813" y="3255"/>
                <a:ext cx="19" cy="6"/>
              </a:xfrm>
              <a:custGeom>
                <a:avLst/>
                <a:gdLst>
                  <a:gd name="T0" fmla="*/ 0 w 58"/>
                  <a:gd name="T1" fmla="*/ 0 h 19"/>
                  <a:gd name="T2" fmla="*/ 0 w 58"/>
                  <a:gd name="T3" fmla="*/ 0 h 19"/>
                  <a:gd name="T4" fmla="*/ 0 w 58"/>
                  <a:gd name="T5" fmla="*/ 0 h 19"/>
                  <a:gd name="T6" fmla="*/ 0 w 58"/>
                  <a:gd name="T7" fmla="*/ 0 h 19"/>
                  <a:gd name="T8" fmla="*/ 0 w 58"/>
                  <a:gd name="T9" fmla="*/ 0 h 19"/>
                  <a:gd name="T10" fmla="*/ 0 w 58"/>
                  <a:gd name="T11" fmla="*/ 0 h 19"/>
                  <a:gd name="T12" fmla="*/ 0 w 58"/>
                  <a:gd name="T13" fmla="*/ 0 h 19"/>
                  <a:gd name="T14" fmla="*/ 0 w 58"/>
                  <a:gd name="T15" fmla="*/ 0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8"/>
                  <a:gd name="T25" fmla="*/ 0 h 19"/>
                  <a:gd name="T26" fmla="*/ 58 w 58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8" h="19">
                    <a:moveTo>
                      <a:pt x="0" y="3"/>
                    </a:moveTo>
                    <a:lnTo>
                      <a:pt x="23" y="0"/>
                    </a:lnTo>
                    <a:lnTo>
                      <a:pt x="54" y="3"/>
                    </a:lnTo>
                    <a:lnTo>
                      <a:pt x="58" y="19"/>
                    </a:lnTo>
                    <a:lnTo>
                      <a:pt x="33" y="5"/>
                    </a:lnTo>
                    <a:lnTo>
                      <a:pt x="4" y="1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0" name="Freeform 530"/>
              <p:cNvSpPr>
                <a:spLocks/>
              </p:cNvSpPr>
              <p:nvPr/>
            </p:nvSpPr>
            <p:spPr bwMode="auto">
              <a:xfrm>
                <a:off x="3830" y="3235"/>
                <a:ext cx="56" cy="76"/>
              </a:xfrm>
              <a:custGeom>
                <a:avLst/>
                <a:gdLst>
                  <a:gd name="T0" fmla="*/ 0 w 168"/>
                  <a:gd name="T1" fmla="*/ 0 h 228"/>
                  <a:gd name="T2" fmla="*/ 0 w 168"/>
                  <a:gd name="T3" fmla="*/ 0 h 228"/>
                  <a:gd name="T4" fmla="*/ 0 w 168"/>
                  <a:gd name="T5" fmla="*/ 0 h 228"/>
                  <a:gd name="T6" fmla="*/ 0 w 168"/>
                  <a:gd name="T7" fmla="*/ 0 h 228"/>
                  <a:gd name="T8" fmla="*/ 0 w 168"/>
                  <a:gd name="T9" fmla="*/ 0 h 228"/>
                  <a:gd name="T10" fmla="*/ 0 w 168"/>
                  <a:gd name="T11" fmla="*/ 0 h 228"/>
                  <a:gd name="T12" fmla="*/ 0 w 168"/>
                  <a:gd name="T13" fmla="*/ 0 h 228"/>
                  <a:gd name="T14" fmla="*/ 0 w 168"/>
                  <a:gd name="T15" fmla="*/ 0 h 228"/>
                  <a:gd name="T16" fmla="*/ 0 w 168"/>
                  <a:gd name="T17" fmla="*/ 0 h 228"/>
                  <a:gd name="T18" fmla="*/ 0 w 168"/>
                  <a:gd name="T19" fmla="*/ 0 h 228"/>
                  <a:gd name="T20" fmla="*/ 0 w 168"/>
                  <a:gd name="T21" fmla="*/ 0 h 228"/>
                  <a:gd name="T22" fmla="*/ 0 w 168"/>
                  <a:gd name="T23" fmla="*/ 0 h 228"/>
                  <a:gd name="T24" fmla="*/ 0 w 168"/>
                  <a:gd name="T25" fmla="*/ 0 h 228"/>
                  <a:gd name="T26" fmla="*/ 0 w 168"/>
                  <a:gd name="T27" fmla="*/ 0 h 228"/>
                  <a:gd name="T28" fmla="*/ 0 w 168"/>
                  <a:gd name="T29" fmla="*/ 0 h 228"/>
                  <a:gd name="T30" fmla="*/ 0 w 168"/>
                  <a:gd name="T31" fmla="*/ 0 h 228"/>
                  <a:gd name="T32" fmla="*/ 0 w 168"/>
                  <a:gd name="T33" fmla="*/ 0 h 228"/>
                  <a:gd name="T34" fmla="*/ 0 w 168"/>
                  <a:gd name="T35" fmla="*/ 0 h 228"/>
                  <a:gd name="T36" fmla="*/ 0 w 168"/>
                  <a:gd name="T37" fmla="*/ 0 h 2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8"/>
                  <a:gd name="T58" fmla="*/ 0 h 228"/>
                  <a:gd name="T59" fmla="*/ 168 w 168"/>
                  <a:gd name="T60" fmla="*/ 228 h 2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8" h="228">
                    <a:moveTo>
                      <a:pt x="144" y="78"/>
                    </a:moveTo>
                    <a:lnTo>
                      <a:pt x="39" y="5"/>
                    </a:lnTo>
                    <a:lnTo>
                      <a:pt x="7" y="0"/>
                    </a:lnTo>
                    <a:lnTo>
                      <a:pt x="0" y="12"/>
                    </a:lnTo>
                    <a:lnTo>
                      <a:pt x="0" y="39"/>
                    </a:lnTo>
                    <a:lnTo>
                      <a:pt x="3" y="73"/>
                    </a:lnTo>
                    <a:lnTo>
                      <a:pt x="28" y="131"/>
                    </a:lnTo>
                    <a:lnTo>
                      <a:pt x="54" y="197"/>
                    </a:lnTo>
                    <a:lnTo>
                      <a:pt x="31" y="100"/>
                    </a:lnTo>
                    <a:lnTo>
                      <a:pt x="109" y="228"/>
                    </a:lnTo>
                    <a:lnTo>
                      <a:pt x="39" y="89"/>
                    </a:lnTo>
                    <a:lnTo>
                      <a:pt x="155" y="211"/>
                    </a:lnTo>
                    <a:lnTo>
                      <a:pt x="50" y="73"/>
                    </a:lnTo>
                    <a:lnTo>
                      <a:pt x="168" y="174"/>
                    </a:lnTo>
                    <a:lnTo>
                      <a:pt x="62" y="54"/>
                    </a:lnTo>
                    <a:lnTo>
                      <a:pt x="168" y="128"/>
                    </a:lnTo>
                    <a:lnTo>
                      <a:pt x="66" y="39"/>
                    </a:lnTo>
                    <a:lnTo>
                      <a:pt x="144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1" name="Freeform 531"/>
              <p:cNvSpPr>
                <a:spLocks/>
              </p:cNvSpPr>
              <p:nvPr/>
            </p:nvSpPr>
            <p:spPr bwMode="auto">
              <a:xfrm>
                <a:off x="3791" y="3172"/>
                <a:ext cx="44" cy="67"/>
              </a:xfrm>
              <a:custGeom>
                <a:avLst/>
                <a:gdLst>
                  <a:gd name="T0" fmla="*/ 0 w 131"/>
                  <a:gd name="T1" fmla="*/ 0 h 201"/>
                  <a:gd name="T2" fmla="*/ 0 w 131"/>
                  <a:gd name="T3" fmla="*/ 0 h 201"/>
                  <a:gd name="T4" fmla="*/ 0 w 131"/>
                  <a:gd name="T5" fmla="*/ 0 h 201"/>
                  <a:gd name="T6" fmla="*/ 0 w 131"/>
                  <a:gd name="T7" fmla="*/ 0 h 201"/>
                  <a:gd name="T8" fmla="*/ 0 w 131"/>
                  <a:gd name="T9" fmla="*/ 0 h 201"/>
                  <a:gd name="T10" fmla="*/ 0 w 131"/>
                  <a:gd name="T11" fmla="*/ 0 h 201"/>
                  <a:gd name="T12" fmla="*/ 0 w 131"/>
                  <a:gd name="T13" fmla="*/ 0 h 201"/>
                  <a:gd name="T14" fmla="*/ 0 w 131"/>
                  <a:gd name="T15" fmla="*/ 0 h 201"/>
                  <a:gd name="T16" fmla="*/ 0 w 131"/>
                  <a:gd name="T17" fmla="*/ 0 h 201"/>
                  <a:gd name="T18" fmla="*/ 0 w 131"/>
                  <a:gd name="T19" fmla="*/ 0 h 201"/>
                  <a:gd name="T20" fmla="*/ 0 w 131"/>
                  <a:gd name="T21" fmla="*/ 0 h 201"/>
                  <a:gd name="T22" fmla="*/ 0 w 131"/>
                  <a:gd name="T23" fmla="*/ 0 h 201"/>
                  <a:gd name="T24" fmla="*/ 0 w 131"/>
                  <a:gd name="T25" fmla="*/ 0 h 2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1"/>
                  <a:gd name="T40" fmla="*/ 0 h 201"/>
                  <a:gd name="T41" fmla="*/ 131 w 131"/>
                  <a:gd name="T42" fmla="*/ 201 h 2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1" h="201">
                    <a:moveTo>
                      <a:pt x="123" y="201"/>
                    </a:moveTo>
                    <a:lnTo>
                      <a:pt x="77" y="154"/>
                    </a:lnTo>
                    <a:lnTo>
                      <a:pt x="42" y="112"/>
                    </a:lnTo>
                    <a:lnTo>
                      <a:pt x="15" y="70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10" y="7"/>
                    </a:lnTo>
                    <a:lnTo>
                      <a:pt x="10" y="35"/>
                    </a:lnTo>
                    <a:lnTo>
                      <a:pt x="27" y="78"/>
                    </a:lnTo>
                    <a:lnTo>
                      <a:pt x="65" y="132"/>
                    </a:lnTo>
                    <a:lnTo>
                      <a:pt x="131" y="198"/>
                    </a:lnTo>
                    <a:lnTo>
                      <a:pt x="123" y="20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2" name="Freeform 532"/>
              <p:cNvSpPr>
                <a:spLocks/>
              </p:cNvSpPr>
              <p:nvPr/>
            </p:nvSpPr>
            <p:spPr bwMode="auto">
              <a:xfrm>
                <a:off x="3807" y="3191"/>
                <a:ext cx="28" cy="46"/>
              </a:xfrm>
              <a:custGeom>
                <a:avLst/>
                <a:gdLst>
                  <a:gd name="T0" fmla="*/ 0 w 85"/>
                  <a:gd name="T1" fmla="*/ 0 h 139"/>
                  <a:gd name="T2" fmla="*/ 0 w 85"/>
                  <a:gd name="T3" fmla="*/ 0 h 139"/>
                  <a:gd name="T4" fmla="*/ 0 w 85"/>
                  <a:gd name="T5" fmla="*/ 0 h 139"/>
                  <a:gd name="T6" fmla="*/ 0 w 85"/>
                  <a:gd name="T7" fmla="*/ 0 h 139"/>
                  <a:gd name="T8" fmla="*/ 0 w 85"/>
                  <a:gd name="T9" fmla="*/ 0 h 139"/>
                  <a:gd name="T10" fmla="*/ 0 w 85"/>
                  <a:gd name="T11" fmla="*/ 0 h 139"/>
                  <a:gd name="T12" fmla="*/ 0 w 85"/>
                  <a:gd name="T13" fmla="*/ 0 h 139"/>
                  <a:gd name="T14" fmla="*/ 0 w 85"/>
                  <a:gd name="T15" fmla="*/ 0 h 139"/>
                  <a:gd name="T16" fmla="*/ 0 w 85"/>
                  <a:gd name="T17" fmla="*/ 0 h 139"/>
                  <a:gd name="T18" fmla="*/ 0 w 85"/>
                  <a:gd name="T19" fmla="*/ 0 h 139"/>
                  <a:gd name="T20" fmla="*/ 0 w 85"/>
                  <a:gd name="T21" fmla="*/ 0 h 139"/>
                  <a:gd name="T22" fmla="*/ 0 w 85"/>
                  <a:gd name="T23" fmla="*/ 0 h 139"/>
                  <a:gd name="T24" fmla="*/ 0 w 85"/>
                  <a:gd name="T25" fmla="*/ 0 h 139"/>
                  <a:gd name="T26" fmla="*/ 0 w 85"/>
                  <a:gd name="T27" fmla="*/ 0 h 13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139"/>
                  <a:gd name="T44" fmla="*/ 85 w 85"/>
                  <a:gd name="T45" fmla="*/ 139 h 13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139">
                    <a:moveTo>
                      <a:pt x="85" y="139"/>
                    </a:moveTo>
                    <a:lnTo>
                      <a:pt x="77" y="108"/>
                    </a:lnTo>
                    <a:lnTo>
                      <a:pt x="62" y="74"/>
                    </a:lnTo>
                    <a:lnTo>
                      <a:pt x="28" y="38"/>
                    </a:lnTo>
                    <a:lnTo>
                      <a:pt x="15" y="23"/>
                    </a:lnTo>
                    <a:lnTo>
                      <a:pt x="7" y="4"/>
                    </a:lnTo>
                    <a:lnTo>
                      <a:pt x="0" y="0"/>
                    </a:lnTo>
                    <a:lnTo>
                      <a:pt x="7" y="23"/>
                    </a:lnTo>
                    <a:lnTo>
                      <a:pt x="28" y="49"/>
                    </a:lnTo>
                    <a:lnTo>
                      <a:pt x="54" y="77"/>
                    </a:lnTo>
                    <a:lnTo>
                      <a:pt x="73" y="115"/>
                    </a:lnTo>
                    <a:lnTo>
                      <a:pt x="77" y="134"/>
                    </a:lnTo>
                    <a:lnTo>
                      <a:pt x="85" y="1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3" name="Freeform 533"/>
              <p:cNvSpPr>
                <a:spLocks/>
              </p:cNvSpPr>
              <p:nvPr/>
            </p:nvSpPr>
            <p:spPr bwMode="auto">
              <a:xfrm>
                <a:off x="3800" y="3132"/>
                <a:ext cx="37" cy="39"/>
              </a:xfrm>
              <a:custGeom>
                <a:avLst/>
                <a:gdLst>
                  <a:gd name="T0" fmla="*/ 0 w 111"/>
                  <a:gd name="T1" fmla="*/ 0 h 119"/>
                  <a:gd name="T2" fmla="*/ 0 w 111"/>
                  <a:gd name="T3" fmla="*/ 0 h 119"/>
                  <a:gd name="T4" fmla="*/ 0 w 111"/>
                  <a:gd name="T5" fmla="*/ 0 h 119"/>
                  <a:gd name="T6" fmla="*/ 0 w 111"/>
                  <a:gd name="T7" fmla="*/ 0 h 119"/>
                  <a:gd name="T8" fmla="*/ 0 w 111"/>
                  <a:gd name="T9" fmla="*/ 0 h 119"/>
                  <a:gd name="T10" fmla="*/ 0 w 111"/>
                  <a:gd name="T11" fmla="*/ 0 h 119"/>
                  <a:gd name="T12" fmla="*/ 0 w 111"/>
                  <a:gd name="T13" fmla="*/ 0 h 119"/>
                  <a:gd name="T14" fmla="*/ 0 w 111"/>
                  <a:gd name="T15" fmla="*/ 0 h 119"/>
                  <a:gd name="T16" fmla="*/ 0 w 111"/>
                  <a:gd name="T17" fmla="*/ 0 h 119"/>
                  <a:gd name="T18" fmla="*/ 0 w 111"/>
                  <a:gd name="T19" fmla="*/ 0 h 119"/>
                  <a:gd name="T20" fmla="*/ 0 w 111"/>
                  <a:gd name="T21" fmla="*/ 0 h 119"/>
                  <a:gd name="T22" fmla="*/ 0 w 111"/>
                  <a:gd name="T23" fmla="*/ 0 h 119"/>
                  <a:gd name="T24" fmla="*/ 0 w 111"/>
                  <a:gd name="T25" fmla="*/ 0 h 119"/>
                  <a:gd name="T26" fmla="*/ 0 w 111"/>
                  <a:gd name="T27" fmla="*/ 0 h 119"/>
                  <a:gd name="T28" fmla="*/ 0 w 111"/>
                  <a:gd name="T29" fmla="*/ 0 h 119"/>
                  <a:gd name="T30" fmla="*/ 0 w 111"/>
                  <a:gd name="T31" fmla="*/ 0 h 119"/>
                  <a:gd name="T32" fmla="*/ 0 w 111"/>
                  <a:gd name="T33" fmla="*/ 0 h 119"/>
                  <a:gd name="T34" fmla="*/ 0 w 111"/>
                  <a:gd name="T35" fmla="*/ 0 h 119"/>
                  <a:gd name="T36" fmla="*/ 0 w 111"/>
                  <a:gd name="T37" fmla="*/ 0 h 119"/>
                  <a:gd name="T38" fmla="*/ 0 w 111"/>
                  <a:gd name="T39" fmla="*/ 0 h 119"/>
                  <a:gd name="T40" fmla="*/ 0 w 111"/>
                  <a:gd name="T41" fmla="*/ 0 h 119"/>
                  <a:gd name="T42" fmla="*/ 0 w 111"/>
                  <a:gd name="T43" fmla="*/ 0 h 119"/>
                  <a:gd name="T44" fmla="*/ 0 w 111"/>
                  <a:gd name="T45" fmla="*/ 0 h 119"/>
                  <a:gd name="T46" fmla="*/ 0 w 111"/>
                  <a:gd name="T47" fmla="*/ 0 h 119"/>
                  <a:gd name="T48" fmla="*/ 0 w 111"/>
                  <a:gd name="T49" fmla="*/ 0 h 119"/>
                  <a:gd name="T50" fmla="*/ 0 w 111"/>
                  <a:gd name="T51" fmla="*/ 0 h 11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"/>
                  <a:gd name="T79" fmla="*/ 0 h 119"/>
                  <a:gd name="T80" fmla="*/ 111 w 111"/>
                  <a:gd name="T81" fmla="*/ 119 h 11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" h="119">
                    <a:moveTo>
                      <a:pt x="0" y="81"/>
                    </a:moveTo>
                    <a:lnTo>
                      <a:pt x="11" y="66"/>
                    </a:lnTo>
                    <a:lnTo>
                      <a:pt x="34" y="53"/>
                    </a:lnTo>
                    <a:lnTo>
                      <a:pt x="77" y="50"/>
                    </a:lnTo>
                    <a:lnTo>
                      <a:pt x="66" y="23"/>
                    </a:lnTo>
                    <a:lnTo>
                      <a:pt x="66" y="0"/>
                    </a:lnTo>
                    <a:lnTo>
                      <a:pt x="81" y="8"/>
                    </a:lnTo>
                    <a:lnTo>
                      <a:pt x="81" y="26"/>
                    </a:lnTo>
                    <a:lnTo>
                      <a:pt x="89" y="53"/>
                    </a:lnTo>
                    <a:lnTo>
                      <a:pt x="108" y="81"/>
                    </a:lnTo>
                    <a:lnTo>
                      <a:pt x="111" y="119"/>
                    </a:lnTo>
                    <a:lnTo>
                      <a:pt x="92" y="110"/>
                    </a:lnTo>
                    <a:lnTo>
                      <a:pt x="50" y="96"/>
                    </a:lnTo>
                    <a:lnTo>
                      <a:pt x="34" y="100"/>
                    </a:lnTo>
                    <a:lnTo>
                      <a:pt x="22" y="110"/>
                    </a:lnTo>
                    <a:lnTo>
                      <a:pt x="15" y="108"/>
                    </a:lnTo>
                    <a:lnTo>
                      <a:pt x="38" y="85"/>
                    </a:lnTo>
                    <a:lnTo>
                      <a:pt x="66" y="85"/>
                    </a:lnTo>
                    <a:lnTo>
                      <a:pt x="92" y="96"/>
                    </a:lnTo>
                    <a:lnTo>
                      <a:pt x="89" y="76"/>
                    </a:lnTo>
                    <a:lnTo>
                      <a:pt x="81" y="66"/>
                    </a:lnTo>
                    <a:lnTo>
                      <a:pt x="38" y="61"/>
                    </a:lnTo>
                    <a:lnTo>
                      <a:pt x="11" y="72"/>
                    </a:lnTo>
                    <a:lnTo>
                      <a:pt x="3" y="88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4" name="Freeform 534"/>
              <p:cNvSpPr>
                <a:spLocks/>
              </p:cNvSpPr>
              <p:nvPr/>
            </p:nvSpPr>
            <p:spPr bwMode="auto">
              <a:xfrm>
                <a:off x="3834" y="3152"/>
                <a:ext cx="80" cy="90"/>
              </a:xfrm>
              <a:custGeom>
                <a:avLst/>
                <a:gdLst>
                  <a:gd name="T0" fmla="*/ 0 w 241"/>
                  <a:gd name="T1" fmla="*/ 0 h 269"/>
                  <a:gd name="T2" fmla="*/ 0 w 241"/>
                  <a:gd name="T3" fmla="*/ 0 h 269"/>
                  <a:gd name="T4" fmla="*/ 0 w 241"/>
                  <a:gd name="T5" fmla="*/ 0 h 269"/>
                  <a:gd name="T6" fmla="*/ 0 w 241"/>
                  <a:gd name="T7" fmla="*/ 0 h 269"/>
                  <a:gd name="T8" fmla="*/ 0 w 241"/>
                  <a:gd name="T9" fmla="*/ 0 h 269"/>
                  <a:gd name="T10" fmla="*/ 0 w 241"/>
                  <a:gd name="T11" fmla="*/ 0 h 269"/>
                  <a:gd name="T12" fmla="*/ 0 w 241"/>
                  <a:gd name="T13" fmla="*/ 0 h 269"/>
                  <a:gd name="T14" fmla="*/ 0 w 241"/>
                  <a:gd name="T15" fmla="*/ 0 h 269"/>
                  <a:gd name="T16" fmla="*/ 0 w 241"/>
                  <a:gd name="T17" fmla="*/ 0 h 269"/>
                  <a:gd name="T18" fmla="*/ 0 w 241"/>
                  <a:gd name="T19" fmla="*/ 0 h 269"/>
                  <a:gd name="T20" fmla="*/ 0 w 241"/>
                  <a:gd name="T21" fmla="*/ 0 h 269"/>
                  <a:gd name="T22" fmla="*/ 0 w 241"/>
                  <a:gd name="T23" fmla="*/ 0 h 269"/>
                  <a:gd name="T24" fmla="*/ 0 w 241"/>
                  <a:gd name="T25" fmla="*/ 0 h 269"/>
                  <a:gd name="T26" fmla="*/ 0 w 241"/>
                  <a:gd name="T27" fmla="*/ 0 h 269"/>
                  <a:gd name="T28" fmla="*/ 0 w 241"/>
                  <a:gd name="T29" fmla="*/ 0 h 269"/>
                  <a:gd name="T30" fmla="*/ 0 w 241"/>
                  <a:gd name="T31" fmla="*/ 0 h 269"/>
                  <a:gd name="T32" fmla="*/ 0 w 241"/>
                  <a:gd name="T33" fmla="*/ 0 h 269"/>
                  <a:gd name="T34" fmla="*/ 0 w 241"/>
                  <a:gd name="T35" fmla="*/ 0 h 269"/>
                  <a:gd name="T36" fmla="*/ 0 w 241"/>
                  <a:gd name="T37" fmla="*/ 0 h 26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1"/>
                  <a:gd name="T58" fmla="*/ 0 h 269"/>
                  <a:gd name="T59" fmla="*/ 241 w 241"/>
                  <a:gd name="T60" fmla="*/ 269 h 26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1" h="269">
                    <a:moveTo>
                      <a:pt x="221" y="0"/>
                    </a:moveTo>
                    <a:lnTo>
                      <a:pt x="27" y="11"/>
                    </a:lnTo>
                    <a:lnTo>
                      <a:pt x="3" y="24"/>
                    </a:lnTo>
                    <a:lnTo>
                      <a:pt x="0" y="43"/>
                    </a:lnTo>
                    <a:lnTo>
                      <a:pt x="10" y="65"/>
                    </a:lnTo>
                    <a:lnTo>
                      <a:pt x="171" y="269"/>
                    </a:lnTo>
                    <a:lnTo>
                      <a:pt x="42" y="85"/>
                    </a:lnTo>
                    <a:lnTo>
                      <a:pt x="195" y="240"/>
                    </a:lnTo>
                    <a:lnTo>
                      <a:pt x="54" y="68"/>
                    </a:lnTo>
                    <a:lnTo>
                      <a:pt x="226" y="190"/>
                    </a:lnTo>
                    <a:lnTo>
                      <a:pt x="65" y="61"/>
                    </a:lnTo>
                    <a:lnTo>
                      <a:pt x="232" y="123"/>
                    </a:lnTo>
                    <a:lnTo>
                      <a:pt x="77" y="47"/>
                    </a:lnTo>
                    <a:lnTo>
                      <a:pt x="241" y="74"/>
                    </a:lnTo>
                    <a:lnTo>
                      <a:pt x="85" y="30"/>
                    </a:lnTo>
                    <a:lnTo>
                      <a:pt x="237" y="35"/>
                    </a:lnTo>
                    <a:lnTo>
                      <a:pt x="85" y="2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5" name="Freeform 535"/>
              <p:cNvSpPr>
                <a:spLocks/>
              </p:cNvSpPr>
              <p:nvPr/>
            </p:nvSpPr>
            <p:spPr bwMode="auto">
              <a:xfrm>
                <a:off x="3835" y="3134"/>
                <a:ext cx="16" cy="23"/>
              </a:xfrm>
              <a:custGeom>
                <a:avLst/>
                <a:gdLst>
                  <a:gd name="T0" fmla="*/ 0 w 47"/>
                  <a:gd name="T1" fmla="*/ 0 h 68"/>
                  <a:gd name="T2" fmla="*/ 0 w 47"/>
                  <a:gd name="T3" fmla="*/ 0 h 68"/>
                  <a:gd name="T4" fmla="*/ 0 w 47"/>
                  <a:gd name="T5" fmla="*/ 0 h 68"/>
                  <a:gd name="T6" fmla="*/ 0 w 47"/>
                  <a:gd name="T7" fmla="*/ 0 h 68"/>
                  <a:gd name="T8" fmla="*/ 0 w 47"/>
                  <a:gd name="T9" fmla="*/ 0 h 68"/>
                  <a:gd name="T10" fmla="*/ 0 w 47"/>
                  <a:gd name="T11" fmla="*/ 0 h 68"/>
                  <a:gd name="T12" fmla="*/ 0 w 47"/>
                  <a:gd name="T13" fmla="*/ 0 h 68"/>
                  <a:gd name="T14" fmla="*/ 0 w 47"/>
                  <a:gd name="T15" fmla="*/ 0 h 68"/>
                  <a:gd name="T16" fmla="*/ 0 w 47"/>
                  <a:gd name="T17" fmla="*/ 0 h 68"/>
                  <a:gd name="T18" fmla="*/ 0 w 47"/>
                  <a:gd name="T19" fmla="*/ 0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7"/>
                  <a:gd name="T31" fmla="*/ 0 h 68"/>
                  <a:gd name="T32" fmla="*/ 47 w 47"/>
                  <a:gd name="T33" fmla="*/ 68 h 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7" h="68">
                    <a:moveTo>
                      <a:pt x="32" y="68"/>
                    </a:moveTo>
                    <a:lnTo>
                      <a:pt x="7" y="37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7" y="18"/>
                    </a:lnTo>
                    <a:lnTo>
                      <a:pt x="19" y="37"/>
                    </a:lnTo>
                    <a:lnTo>
                      <a:pt x="47" y="68"/>
                    </a:lnTo>
                    <a:lnTo>
                      <a:pt x="32" y="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6" name="Freeform 536"/>
              <p:cNvSpPr>
                <a:spLocks/>
              </p:cNvSpPr>
              <p:nvPr/>
            </p:nvSpPr>
            <p:spPr bwMode="auto">
              <a:xfrm>
                <a:off x="3826" y="3104"/>
                <a:ext cx="30" cy="20"/>
              </a:xfrm>
              <a:custGeom>
                <a:avLst/>
                <a:gdLst>
                  <a:gd name="T0" fmla="*/ 0 w 90"/>
                  <a:gd name="T1" fmla="*/ 0 h 60"/>
                  <a:gd name="T2" fmla="*/ 0 w 90"/>
                  <a:gd name="T3" fmla="*/ 0 h 60"/>
                  <a:gd name="T4" fmla="*/ 0 w 90"/>
                  <a:gd name="T5" fmla="*/ 0 h 60"/>
                  <a:gd name="T6" fmla="*/ 0 w 90"/>
                  <a:gd name="T7" fmla="*/ 0 h 60"/>
                  <a:gd name="T8" fmla="*/ 0 w 90"/>
                  <a:gd name="T9" fmla="*/ 0 h 60"/>
                  <a:gd name="T10" fmla="*/ 0 w 90"/>
                  <a:gd name="T11" fmla="*/ 0 h 60"/>
                  <a:gd name="T12" fmla="*/ 0 w 90"/>
                  <a:gd name="T13" fmla="*/ 0 h 60"/>
                  <a:gd name="T14" fmla="*/ 0 w 90"/>
                  <a:gd name="T15" fmla="*/ 0 h 60"/>
                  <a:gd name="T16" fmla="*/ 0 w 90"/>
                  <a:gd name="T17" fmla="*/ 0 h 60"/>
                  <a:gd name="T18" fmla="*/ 0 w 90"/>
                  <a:gd name="T19" fmla="*/ 0 h 60"/>
                  <a:gd name="T20" fmla="*/ 0 w 90"/>
                  <a:gd name="T21" fmla="*/ 0 h 60"/>
                  <a:gd name="T22" fmla="*/ 0 w 90"/>
                  <a:gd name="T23" fmla="*/ 0 h 60"/>
                  <a:gd name="T24" fmla="*/ 0 w 90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0"/>
                  <a:gd name="T40" fmla="*/ 0 h 60"/>
                  <a:gd name="T41" fmla="*/ 90 w 90"/>
                  <a:gd name="T42" fmla="*/ 60 h 6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0" h="60">
                    <a:moveTo>
                      <a:pt x="0" y="52"/>
                    </a:moveTo>
                    <a:lnTo>
                      <a:pt x="24" y="27"/>
                    </a:lnTo>
                    <a:lnTo>
                      <a:pt x="52" y="0"/>
                    </a:lnTo>
                    <a:lnTo>
                      <a:pt x="90" y="29"/>
                    </a:lnTo>
                    <a:lnTo>
                      <a:pt x="56" y="52"/>
                    </a:lnTo>
                    <a:lnTo>
                      <a:pt x="46" y="60"/>
                    </a:lnTo>
                    <a:lnTo>
                      <a:pt x="34" y="55"/>
                    </a:lnTo>
                    <a:lnTo>
                      <a:pt x="46" y="52"/>
                    </a:lnTo>
                    <a:lnTo>
                      <a:pt x="75" y="29"/>
                    </a:lnTo>
                    <a:lnTo>
                      <a:pt x="54" y="12"/>
                    </a:lnTo>
                    <a:lnTo>
                      <a:pt x="15" y="5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7" name="Freeform 537"/>
              <p:cNvSpPr>
                <a:spLocks/>
              </p:cNvSpPr>
              <p:nvPr/>
            </p:nvSpPr>
            <p:spPr bwMode="auto">
              <a:xfrm>
                <a:off x="3824" y="3015"/>
                <a:ext cx="90" cy="120"/>
              </a:xfrm>
              <a:custGeom>
                <a:avLst/>
                <a:gdLst>
                  <a:gd name="T0" fmla="*/ 0 w 270"/>
                  <a:gd name="T1" fmla="*/ 0 h 360"/>
                  <a:gd name="T2" fmla="*/ 0 w 270"/>
                  <a:gd name="T3" fmla="*/ 0 h 360"/>
                  <a:gd name="T4" fmla="*/ 0 w 270"/>
                  <a:gd name="T5" fmla="*/ 0 h 360"/>
                  <a:gd name="T6" fmla="*/ 0 w 270"/>
                  <a:gd name="T7" fmla="*/ 0 h 360"/>
                  <a:gd name="T8" fmla="*/ 0 w 270"/>
                  <a:gd name="T9" fmla="*/ 0 h 360"/>
                  <a:gd name="T10" fmla="*/ 0 w 270"/>
                  <a:gd name="T11" fmla="*/ 0 h 360"/>
                  <a:gd name="T12" fmla="*/ 0 w 270"/>
                  <a:gd name="T13" fmla="*/ 0 h 360"/>
                  <a:gd name="T14" fmla="*/ 0 w 270"/>
                  <a:gd name="T15" fmla="*/ 0 h 360"/>
                  <a:gd name="T16" fmla="*/ 0 w 270"/>
                  <a:gd name="T17" fmla="*/ 0 h 360"/>
                  <a:gd name="T18" fmla="*/ 0 w 270"/>
                  <a:gd name="T19" fmla="*/ 0 h 360"/>
                  <a:gd name="T20" fmla="*/ 0 w 270"/>
                  <a:gd name="T21" fmla="*/ 0 h 360"/>
                  <a:gd name="T22" fmla="*/ 0 w 270"/>
                  <a:gd name="T23" fmla="*/ 0 h 360"/>
                  <a:gd name="T24" fmla="*/ 0 w 270"/>
                  <a:gd name="T25" fmla="*/ 0 h 360"/>
                  <a:gd name="T26" fmla="*/ 0 w 270"/>
                  <a:gd name="T27" fmla="*/ 0 h 360"/>
                  <a:gd name="T28" fmla="*/ 0 w 270"/>
                  <a:gd name="T29" fmla="*/ 0 h 360"/>
                  <a:gd name="T30" fmla="*/ 0 w 270"/>
                  <a:gd name="T31" fmla="*/ 0 h 360"/>
                  <a:gd name="T32" fmla="*/ 0 w 270"/>
                  <a:gd name="T33" fmla="*/ 0 h 360"/>
                  <a:gd name="T34" fmla="*/ 0 w 270"/>
                  <a:gd name="T35" fmla="*/ 0 h 360"/>
                  <a:gd name="T36" fmla="*/ 0 w 270"/>
                  <a:gd name="T37" fmla="*/ 0 h 360"/>
                  <a:gd name="T38" fmla="*/ 0 w 270"/>
                  <a:gd name="T39" fmla="*/ 0 h 360"/>
                  <a:gd name="T40" fmla="*/ 0 w 270"/>
                  <a:gd name="T41" fmla="*/ 0 h 360"/>
                  <a:gd name="T42" fmla="*/ 0 w 270"/>
                  <a:gd name="T43" fmla="*/ 0 h 360"/>
                  <a:gd name="T44" fmla="*/ 0 w 270"/>
                  <a:gd name="T45" fmla="*/ 0 h 360"/>
                  <a:gd name="T46" fmla="*/ 0 w 270"/>
                  <a:gd name="T47" fmla="*/ 0 h 360"/>
                  <a:gd name="T48" fmla="*/ 0 w 270"/>
                  <a:gd name="T49" fmla="*/ 0 h 360"/>
                  <a:gd name="T50" fmla="*/ 0 w 270"/>
                  <a:gd name="T51" fmla="*/ 0 h 3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0"/>
                  <a:gd name="T79" fmla="*/ 0 h 360"/>
                  <a:gd name="T80" fmla="*/ 270 w 270"/>
                  <a:gd name="T81" fmla="*/ 360 h 3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0" h="360">
                    <a:moveTo>
                      <a:pt x="18" y="255"/>
                    </a:moveTo>
                    <a:lnTo>
                      <a:pt x="0" y="222"/>
                    </a:lnTo>
                    <a:lnTo>
                      <a:pt x="0" y="195"/>
                    </a:lnTo>
                    <a:lnTo>
                      <a:pt x="6" y="168"/>
                    </a:lnTo>
                    <a:lnTo>
                      <a:pt x="36" y="128"/>
                    </a:lnTo>
                    <a:lnTo>
                      <a:pt x="133" y="2"/>
                    </a:lnTo>
                    <a:lnTo>
                      <a:pt x="46" y="137"/>
                    </a:lnTo>
                    <a:lnTo>
                      <a:pt x="188" y="0"/>
                    </a:lnTo>
                    <a:lnTo>
                      <a:pt x="58" y="150"/>
                    </a:lnTo>
                    <a:lnTo>
                      <a:pt x="225" y="36"/>
                    </a:lnTo>
                    <a:lnTo>
                      <a:pt x="66" y="168"/>
                    </a:lnTo>
                    <a:lnTo>
                      <a:pt x="246" y="87"/>
                    </a:lnTo>
                    <a:lnTo>
                      <a:pt x="70" y="186"/>
                    </a:lnTo>
                    <a:lnTo>
                      <a:pt x="260" y="142"/>
                    </a:lnTo>
                    <a:lnTo>
                      <a:pt x="70" y="204"/>
                    </a:lnTo>
                    <a:lnTo>
                      <a:pt x="270" y="189"/>
                    </a:lnTo>
                    <a:lnTo>
                      <a:pt x="70" y="217"/>
                    </a:lnTo>
                    <a:lnTo>
                      <a:pt x="270" y="237"/>
                    </a:lnTo>
                    <a:lnTo>
                      <a:pt x="62" y="234"/>
                    </a:lnTo>
                    <a:lnTo>
                      <a:pt x="251" y="289"/>
                    </a:lnTo>
                    <a:lnTo>
                      <a:pt x="54" y="250"/>
                    </a:lnTo>
                    <a:lnTo>
                      <a:pt x="220" y="333"/>
                    </a:lnTo>
                    <a:lnTo>
                      <a:pt x="48" y="261"/>
                    </a:lnTo>
                    <a:lnTo>
                      <a:pt x="186" y="360"/>
                    </a:lnTo>
                    <a:lnTo>
                      <a:pt x="18" y="2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8" name="Freeform 538"/>
              <p:cNvSpPr>
                <a:spLocks/>
              </p:cNvSpPr>
              <p:nvPr/>
            </p:nvSpPr>
            <p:spPr bwMode="auto">
              <a:xfrm>
                <a:off x="3828" y="2906"/>
                <a:ext cx="72" cy="89"/>
              </a:xfrm>
              <a:custGeom>
                <a:avLst/>
                <a:gdLst>
                  <a:gd name="T0" fmla="*/ 0 w 216"/>
                  <a:gd name="T1" fmla="*/ 0 h 265"/>
                  <a:gd name="T2" fmla="*/ 0 w 216"/>
                  <a:gd name="T3" fmla="*/ 0 h 265"/>
                  <a:gd name="T4" fmla="*/ 0 w 216"/>
                  <a:gd name="T5" fmla="*/ 0 h 265"/>
                  <a:gd name="T6" fmla="*/ 0 w 216"/>
                  <a:gd name="T7" fmla="*/ 0 h 265"/>
                  <a:gd name="T8" fmla="*/ 0 w 216"/>
                  <a:gd name="T9" fmla="*/ 0 h 265"/>
                  <a:gd name="T10" fmla="*/ 0 w 216"/>
                  <a:gd name="T11" fmla="*/ 0 h 265"/>
                  <a:gd name="T12" fmla="*/ 0 w 216"/>
                  <a:gd name="T13" fmla="*/ 0 h 265"/>
                  <a:gd name="T14" fmla="*/ 0 w 216"/>
                  <a:gd name="T15" fmla="*/ 0 h 265"/>
                  <a:gd name="T16" fmla="*/ 0 w 216"/>
                  <a:gd name="T17" fmla="*/ 0 h 265"/>
                  <a:gd name="T18" fmla="*/ 0 w 216"/>
                  <a:gd name="T19" fmla="*/ 0 h 265"/>
                  <a:gd name="T20" fmla="*/ 0 w 216"/>
                  <a:gd name="T21" fmla="*/ 0 h 265"/>
                  <a:gd name="T22" fmla="*/ 0 w 216"/>
                  <a:gd name="T23" fmla="*/ 0 h 265"/>
                  <a:gd name="T24" fmla="*/ 0 w 216"/>
                  <a:gd name="T25" fmla="*/ 0 h 265"/>
                  <a:gd name="T26" fmla="*/ 0 w 216"/>
                  <a:gd name="T27" fmla="*/ 0 h 265"/>
                  <a:gd name="T28" fmla="*/ 0 w 216"/>
                  <a:gd name="T29" fmla="*/ 0 h 265"/>
                  <a:gd name="T30" fmla="*/ 0 w 216"/>
                  <a:gd name="T31" fmla="*/ 0 h 265"/>
                  <a:gd name="T32" fmla="*/ 0 w 216"/>
                  <a:gd name="T33" fmla="*/ 0 h 265"/>
                  <a:gd name="T34" fmla="*/ 0 w 216"/>
                  <a:gd name="T35" fmla="*/ 0 h 265"/>
                  <a:gd name="T36" fmla="*/ 0 w 216"/>
                  <a:gd name="T37" fmla="*/ 0 h 26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6"/>
                  <a:gd name="T58" fmla="*/ 0 h 265"/>
                  <a:gd name="T59" fmla="*/ 216 w 216"/>
                  <a:gd name="T60" fmla="*/ 265 h 26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6" h="265">
                    <a:moveTo>
                      <a:pt x="12" y="199"/>
                    </a:moveTo>
                    <a:lnTo>
                      <a:pt x="0" y="227"/>
                    </a:lnTo>
                    <a:lnTo>
                      <a:pt x="3" y="245"/>
                    </a:lnTo>
                    <a:lnTo>
                      <a:pt x="15" y="257"/>
                    </a:lnTo>
                    <a:lnTo>
                      <a:pt x="37" y="263"/>
                    </a:lnTo>
                    <a:lnTo>
                      <a:pt x="67" y="265"/>
                    </a:lnTo>
                    <a:lnTo>
                      <a:pt x="209" y="241"/>
                    </a:lnTo>
                    <a:lnTo>
                      <a:pt x="59" y="250"/>
                    </a:lnTo>
                    <a:lnTo>
                      <a:pt x="216" y="203"/>
                    </a:lnTo>
                    <a:lnTo>
                      <a:pt x="43" y="241"/>
                    </a:lnTo>
                    <a:lnTo>
                      <a:pt x="209" y="148"/>
                    </a:lnTo>
                    <a:lnTo>
                      <a:pt x="35" y="227"/>
                    </a:lnTo>
                    <a:lnTo>
                      <a:pt x="191" y="100"/>
                    </a:lnTo>
                    <a:lnTo>
                      <a:pt x="25" y="217"/>
                    </a:lnTo>
                    <a:lnTo>
                      <a:pt x="171" y="54"/>
                    </a:lnTo>
                    <a:lnTo>
                      <a:pt x="19" y="209"/>
                    </a:lnTo>
                    <a:lnTo>
                      <a:pt x="149" y="0"/>
                    </a:lnTo>
                    <a:lnTo>
                      <a:pt x="12" y="1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19" name="Freeform 539"/>
              <p:cNvSpPr>
                <a:spLocks/>
              </p:cNvSpPr>
              <p:nvPr/>
            </p:nvSpPr>
            <p:spPr bwMode="auto">
              <a:xfrm>
                <a:off x="3789" y="2991"/>
                <a:ext cx="48" cy="46"/>
              </a:xfrm>
              <a:custGeom>
                <a:avLst/>
                <a:gdLst>
                  <a:gd name="T0" fmla="*/ 0 w 142"/>
                  <a:gd name="T1" fmla="*/ 0 h 138"/>
                  <a:gd name="T2" fmla="*/ 0 w 142"/>
                  <a:gd name="T3" fmla="*/ 0 h 138"/>
                  <a:gd name="T4" fmla="*/ 0 w 142"/>
                  <a:gd name="T5" fmla="*/ 0 h 138"/>
                  <a:gd name="T6" fmla="*/ 0 w 142"/>
                  <a:gd name="T7" fmla="*/ 0 h 138"/>
                  <a:gd name="T8" fmla="*/ 0 w 142"/>
                  <a:gd name="T9" fmla="*/ 0 h 138"/>
                  <a:gd name="T10" fmla="*/ 0 w 142"/>
                  <a:gd name="T11" fmla="*/ 0 h 138"/>
                  <a:gd name="T12" fmla="*/ 0 w 142"/>
                  <a:gd name="T13" fmla="*/ 0 h 138"/>
                  <a:gd name="T14" fmla="*/ 0 w 142"/>
                  <a:gd name="T15" fmla="*/ 0 h 138"/>
                  <a:gd name="T16" fmla="*/ 0 w 142"/>
                  <a:gd name="T17" fmla="*/ 0 h 138"/>
                  <a:gd name="T18" fmla="*/ 0 w 142"/>
                  <a:gd name="T19" fmla="*/ 0 h 138"/>
                  <a:gd name="T20" fmla="*/ 0 w 142"/>
                  <a:gd name="T21" fmla="*/ 0 h 138"/>
                  <a:gd name="T22" fmla="*/ 0 w 142"/>
                  <a:gd name="T23" fmla="*/ 0 h 138"/>
                  <a:gd name="T24" fmla="*/ 0 w 142"/>
                  <a:gd name="T25" fmla="*/ 0 h 13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2"/>
                  <a:gd name="T40" fmla="*/ 0 h 138"/>
                  <a:gd name="T41" fmla="*/ 142 w 142"/>
                  <a:gd name="T42" fmla="*/ 138 h 13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2" h="138">
                    <a:moveTo>
                      <a:pt x="125" y="0"/>
                    </a:moveTo>
                    <a:lnTo>
                      <a:pt x="127" y="9"/>
                    </a:lnTo>
                    <a:lnTo>
                      <a:pt x="118" y="14"/>
                    </a:lnTo>
                    <a:lnTo>
                      <a:pt x="42" y="74"/>
                    </a:lnTo>
                    <a:lnTo>
                      <a:pt x="6" y="117"/>
                    </a:lnTo>
                    <a:lnTo>
                      <a:pt x="0" y="132"/>
                    </a:lnTo>
                    <a:lnTo>
                      <a:pt x="8" y="138"/>
                    </a:lnTo>
                    <a:lnTo>
                      <a:pt x="23" y="111"/>
                    </a:lnTo>
                    <a:lnTo>
                      <a:pt x="52" y="74"/>
                    </a:lnTo>
                    <a:lnTo>
                      <a:pt x="104" y="32"/>
                    </a:lnTo>
                    <a:lnTo>
                      <a:pt x="142" y="3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0" name="Freeform 540"/>
              <p:cNvSpPr>
                <a:spLocks/>
              </p:cNvSpPr>
              <p:nvPr/>
            </p:nvSpPr>
            <p:spPr bwMode="auto">
              <a:xfrm>
                <a:off x="3788" y="3030"/>
                <a:ext cx="69" cy="28"/>
              </a:xfrm>
              <a:custGeom>
                <a:avLst/>
                <a:gdLst>
                  <a:gd name="T0" fmla="*/ 0 w 207"/>
                  <a:gd name="T1" fmla="*/ 0 h 83"/>
                  <a:gd name="T2" fmla="*/ 0 w 207"/>
                  <a:gd name="T3" fmla="*/ 0 h 83"/>
                  <a:gd name="T4" fmla="*/ 0 w 207"/>
                  <a:gd name="T5" fmla="*/ 0 h 83"/>
                  <a:gd name="T6" fmla="*/ 0 w 207"/>
                  <a:gd name="T7" fmla="*/ 0 h 83"/>
                  <a:gd name="T8" fmla="*/ 0 w 207"/>
                  <a:gd name="T9" fmla="*/ 0 h 83"/>
                  <a:gd name="T10" fmla="*/ 0 w 207"/>
                  <a:gd name="T11" fmla="*/ 0 h 83"/>
                  <a:gd name="T12" fmla="*/ 0 w 207"/>
                  <a:gd name="T13" fmla="*/ 0 h 83"/>
                  <a:gd name="T14" fmla="*/ 0 w 207"/>
                  <a:gd name="T15" fmla="*/ 0 h 83"/>
                  <a:gd name="T16" fmla="*/ 0 w 207"/>
                  <a:gd name="T17" fmla="*/ 0 h 83"/>
                  <a:gd name="T18" fmla="*/ 0 w 207"/>
                  <a:gd name="T19" fmla="*/ 0 h 83"/>
                  <a:gd name="T20" fmla="*/ 0 w 207"/>
                  <a:gd name="T21" fmla="*/ 0 h 83"/>
                  <a:gd name="T22" fmla="*/ 0 w 207"/>
                  <a:gd name="T23" fmla="*/ 0 h 83"/>
                  <a:gd name="T24" fmla="*/ 0 w 207"/>
                  <a:gd name="T25" fmla="*/ 0 h 83"/>
                  <a:gd name="T26" fmla="*/ 0 w 207"/>
                  <a:gd name="T27" fmla="*/ 0 h 83"/>
                  <a:gd name="T28" fmla="*/ 0 w 207"/>
                  <a:gd name="T29" fmla="*/ 0 h 83"/>
                  <a:gd name="T30" fmla="*/ 0 w 207"/>
                  <a:gd name="T31" fmla="*/ 0 h 83"/>
                  <a:gd name="T32" fmla="*/ 0 w 207"/>
                  <a:gd name="T33" fmla="*/ 0 h 8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07"/>
                  <a:gd name="T52" fmla="*/ 0 h 83"/>
                  <a:gd name="T53" fmla="*/ 207 w 207"/>
                  <a:gd name="T54" fmla="*/ 83 h 8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07" h="83">
                    <a:moveTo>
                      <a:pt x="0" y="40"/>
                    </a:moveTo>
                    <a:lnTo>
                      <a:pt x="0" y="54"/>
                    </a:lnTo>
                    <a:lnTo>
                      <a:pt x="9" y="72"/>
                    </a:lnTo>
                    <a:lnTo>
                      <a:pt x="24" y="81"/>
                    </a:lnTo>
                    <a:lnTo>
                      <a:pt x="55" y="83"/>
                    </a:lnTo>
                    <a:lnTo>
                      <a:pt x="94" y="78"/>
                    </a:lnTo>
                    <a:lnTo>
                      <a:pt x="133" y="60"/>
                    </a:lnTo>
                    <a:lnTo>
                      <a:pt x="191" y="24"/>
                    </a:lnTo>
                    <a:lnTo>
                      <a:pt x="207" y="0"/>
                    </a:lnTo>
                    <a:lnTo>
                      <a:pt x="143" y="45"/>
                    </a:lnTo>
                    <a:lnTo>
                      <a:pt x="94" y="72"/>
                    </a:lnTo>
                    <a:lnTo>
                      <a:pt x="55" y="75"/>
                    </a:lnTo>
                    <a:lnTo>
                      <a:pt x="24" y="72"/>
                    </a:lnTo>
                    <a:lnTo>
                      <a:pt x="9" y="58"/>
                    </a:lnTo>
                    <a:lnTo>
                      <a:pt x="9" y="36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1" name="Freeform 541"/>
              <p:cNvSpPr>
                <a:spLocks/>
              </p:cNvSpPr>
              <p:nvPr/>
            </p:nvSpPr>
            <p:spPr bwMode="auto">
              <a:xfrm>
                <a:off x="3779" y="2990"/>
                <a:ext cx="54" cy="44"/>
              </a:xfrm>
              <a:custGeom>
                <a:avLst/>
                <a:gdLst>
                  <a:gd name="T0" fmla="*/ 0 w 160"/>
                  <a:gd name="T1" fmla="*/ 0 h 133"/>
                  <a:gd name="T2" fmla="*/ 0 w 160"/>
                  <a:gd name="T3" fmla="*/ 0 h 133"/>
                  <a:gd name="T4" fmla="*/ 0 w 160"/>
                  <a:gd name="T5" fmla="*/ 0 h 133"/>
                  <a:gd name="T6" fmla="*/ 0 w 160"/>
                  <a:gd name="T7" fmla="*/ 0 h 133"/>
                  <a:gd name="T8" fmla="*/ 0 w 160"/>
                  <a:gd name="T9" fmla="*/ 0 h 133"/>
                  <a:gd name="T10" fmla="*/ 0 w 160"/>
                  <a:gd name="T11" fmla="*/ 0 h 133"/>
                  <a:gd name="T12" fmla="*/ 0 w 160"/>
                  <a:gd name="T13" fmla="*/ 0 h 133"/>
                  <a:gd name="T14" fmla="*/ 0 w 160"/>
                  <a:gd name="T15" fmla="*/ 0 h 133"/>
                  <a:gd name="T16" fmla="*/ 0 w 160"/>
                  <a:gd name="T17" fmla="*/ 0 h 133"/>
                  <a:gd name="T18" fmla="*/ 0 w 160"/>
                  <a:gd name="T19" fmla="*/ 0 h 13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60"/>
                  <a:gd name="T31" fmla="*/ 0 h 133"/>
                  <a:gd name="T32" fmla="*/ 160 w 160"/>
                  <a:gd name="T33" fmla="*/ 133 h 13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60" h="133">
                    <a:moveTo>
                      <a:pt x="148" y="0"/>
                    </a:moveTo>
                    <a:lnTo>
                      <a:pt x="72" y="48"/>
                    </a:lnTo>
                    <a:lnTo>
                      <a:pt x="9" y="112"/>
                    </a:lnTo>
                    <a:lnTo>
                      <a:pt x="0" y="133"/>
                    </a:lnTo>
                    <a:lnTo>
                      <a:pt x="9" y="133"/>
                    </a:lnTo>
                    <a:lnTo>
                      <a:pt x="17" y="115"/>
                    </a:lnTo>
                    <a:lnTo>
                      <a:pt x="78" y="52"/>
                    </a:lnTo>
                    <a:lnTo>
                      <a:pt x="160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2" name="Freeform 542"/>
              <p:cNvSpPr>
                <a:spLocks/>
              </p:cNvSpPr>
              <p:nvPr/>
            </p:nvSpPr>
            <p:spPr bwMode="auto">
              <a:xfrm>
                <a:off x="3776" y="3041"/>
                <a:ext cx="71" cy="29"/>
              </a:xfrm>
              <a:custGeom>
                <a:avLst/>
                <a:gdLst>
                  <a:gd name="T0" fmla="*/ 0 w 214"/>
                  <a:gd name="T1" fmla="*/ 0 h 88"/>
                  <a:gd name="T2" fmla="*/ 0 w 214"/>
                  <a:gd name="T3" fmla="*/ 0 h 88"/>
                  <a:gd name="T4" fmla="*/ 0 w 214"/>
                  <a:gd name="T5" fmla="*/ 0 h 88"/>
                  <a:gd name="T6" fmla="*/ 0 w 214"/>
                  <a:gd name="T7" fmla="*/ 0 h 88"/>
                  <a:gd name="T8" fmla="*/ 0 w 214"/>
                  <a:gd name="T9" fmla="*/ 0 h 88"/>
                  <a:gd name="T10" fmla="*/ 0 w 214"/>
                  <a:gd name="T11" fmla="*/ 0 h 88"/>
                  <a:gd name="T12" fmla="*/ 0 w 214"/>
                  <a:gd name="T13" fmla="*/ 0 h 88"/>
                  <a:gd name="T14" fmla="*/ 0 w 214"/>
                  <a:gd name="T15" fmla="*/ 0 h 88"/>
                  <a:gd name="T16" fmla="*/ 0 w 214"/>
                  <a:gd name="T17" fmla="*/ 0 h 88"/>
                  <a:gd name="T18" fmla="*/ 0 w 214"/>
                  <a:gd name="T19" fmla="*/ 0 h 88"/>
                  <a:gd name="T20" fmla="*/ 0 w 214"/>
                  <a:gd name="T21" fmla="*/ 0 h 88"/>
                  <a:gd name="T22" fmla="*/ 0 w 214"/>
                  <a:gd name="T23" fmla="*/ 0 h 88"/>
                  <a:gd name="T24" fmla="*/ 0 w 214"/>
                  <a:gd name="T25" fmla="*/ 0 h 88"/>
                  <a:gd name="T26" fmla="*/ 0 w 214"/>
                  <a:gd name="T27" fmla="*/ 0 h 88"/>
                  <a:gd name="T28" fmla="*/ 0 w 214"/>
                  <a:gd name="T29" fmla="*/ 0 h 88"/>
                  <a:gd name="T30" fmla="*/ 0 w 214"/>
                  <a:gd name="T31" fmla="*/ 0 h 88"/>
                  <a:gd name="T32" fmla="*/ 0 w 214"/>
                  <a:gd name="T33" fmla="*/ 0 h 88"/>
                  <a:gd name="T34" fmla="*/ 0 w 214"/>
                  <a:gd name="T35" fmla="*/ 0 h 88"/>
                  <a:gd name="T36" fmla="*/ 0 w 214"/>
                  <a:gd name="T37" fmla="*/ 0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4"/>
                  <a:gd name="T58" fmla="*/ 0 h 88"/>
                  <a:gd name="T59" fmla="*/ 214 w 21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4" h="88">
                    <a:moveTo>
                      <a:pt x="7" y="0"/>
                    </a:moveTo>
                    <a:lnTo>
                      <a:pt x="0" y="30"/>
                    </a:lnTo>
                    <a:lnTo>
                      <a:pt x="7" y="57"/>
                    </a:lnTo>
                    <a:lnTo>
                      <a:pt x="27" y="78"/>
                    </a:lnTo>
                    <a:lnTo>
                      <a:pt x="54" y="88"/>
                    </a:lnTo>
                    <a:lnTo>
                      <a:pt x="92" y="84"/>
                    </a:lnTo>
                    <a:lnTo>
                      <a:pt x="129" y="75"/>
                    </a:lnTo>
                    <a:lnTo>
                      <a:pt x="165" y="55"/>
                    </a:lnTo>
                    <a:lnTo>
                      <a:pt x="202" y="30"/>
                    </a:lnTo>
                    <a:lnTo>
                      <a:pt x="214" y="12"/>
                    </a:lnTo>
                    <a:lnTo>
                      <a:pt x="131" y="64"/>
                    </a:lnTo>
                    <a:lnTo>
                      <a:pt x="88" y="75"/>
                    </a:lnTo>
                    <a:lnTo>
                      <a:pt x="48" y="75"/>
                    </a:lnTo>
                    <a:lnTo>
                      <a:pt x="24" y="64"/>
                    </a:lnTo>
                    <a:lnTo>
                      <a:pt x="13" y="45"/>
                    </a:lnTo>
                    <a:lnTo>
                      <a:pt x="10" y="27"/>
                    </a:lnTo>
                    <a:lnTo>
                      <a:pt x="13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3" name="Freeform 543"/>
              <p:cNvSpPr>
                <a:spLocks/>
              </p:cNvSpPr>
              <p:nvPr/>
            </p:nvSpPr>
            <p:spPr bwMode="auto">
              <a:xfrm>
                <a:off x="3771" y="2802"/>
                <a:ext cx="90" cy="148"/>
              </a:xfrm>
              <a:custGeom>
                <a:avLst/>
                <a:gdLst>
                  <a:gd name="T0" fmla="*/ 0 w 272"/>
                  <a:gd name="T1" fmla="*/ 0 h 444"/>
                  <a:gd name="T2" fmla="*/ 0 w 272"/>
                  <a:gd name="T3" fmla="*/ 0 h 444"/>
                  <a:gd name="T4" fmla="*/ 0 w 272"/>
                  <a:gd name="T5" fmla="*/ 0 h 444"/>
                  <a:gd name="T6" fmla="*/ 0 w 272"/>
                  <a:gd name="T7" fmla="*/ 0 h 444"/>
                  <a:gd name="T8" fmla="*/ 0 w 272"/>
                  <a:gd name="T9" fmla="*/ 0 h 444"/>
                  <a:gd name="T10" fmla="*/ 0 w 272"/>
                  <a:gd name="T11" fmla="*/ 0 h 444"/>
                  <a:gd name="T12" fmla="*/ 0 w 272"/>
                  <a:gd name="T13" fmla="*/ 0 h 444"/>
                  <a:gd name="T14" fmla="*/ 0 w 272"/>
                  <a:gd name="T15" fmla="*/ 0 h 444"/>
                  <a:gd name="T16" fmla="*/ 0 w 272"/>
                  <a:gd name="T17" fmla="*/ 0 h 444"/>
                  <a:gd name="T18" fmla="*/ 0 w 272"/>
                  <a:gd name="T19" fmla="*/ 0 h 444"/>
                  <a:gd name="T20" fmla="*/ 0 w 272"/>
                  <a:gd name="T21" fmla="*/ 0 h 444"/>
                  <a:gd name="T22" fmla="*/ 0 w 272"/>
                  <a:gd name="T23" fmla="*/ 0 h 444"/>
                  <a:gd name="T24" fmla="*/ 0 w 272"/>
                  <a:gd name="T25" fmla="*/ 0 h 444"/>
                  <a:gd name="T26" fmla="*/ 0 w 272"/>
                  <a:gd name="T27" fmla="*/ 0 h 444"/>
                  <a:gd name="T28" fmla="*/ 0 w 272"/>
                  <a:gd name="T29" fmla="*/ 0 h 444"/>
                  <a:gd name="T30" fmla="*/ 0 w 272"/>
                  <a:gd name="T31" fmla="*/ 0 h 444"/>
                  <a:gd name="T32" fmla="*/ 0 w 272"/>
                  <a:gd name="T33" fmla="*/ 0 h 444"/>
                  <a:gd name="T34" fmla="*/ 0 w 272"/>
                  <a:gd name="T35" fmla="*/ 0 h 444"/>
                  <a:gd name="T36" fmla="*/ 0 w 272"/>
                  <a:gd name="T37" fmla="*/ 0 h 444"/>
                  <a:gd name="T38" fmla="*/ 0 w 272"/>
                  <a:gd name="T39" fmla="*/ 0 h 444"/>
                  <a:gd name="T40" fmla="*/ 0 w 272"/>
                  <a:gd name="T41" fmla="*/ 0 h 44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72"/>
                  <a:gd name="T64" fmla="*/ 0 h 444"/>
                  <a:gd name="T65" fmla="*/ 272 w 272"/>
                  <a:gd name="T66" fmla="*/ 444 h 44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72" h="444">
                    <a:moveTo>
                      <a:pt x="272" y="269"/>
                    </a:moveTo>
                    <a:lnTo>
                      <a:pt x="160" y="435"/>
                    </a:lnTo>
                    <a:lnTo>
                      <a:pt x="126" y="444"/>
                    </a:lnTo>
                    <a:lnTo>
                      <a:pt x="104" y="435"/>
                    </a:lnTo>
                    <a:lnTo>
                      <a:pt x="96" y="417"/>
                    </a:lnTo>
                    <a:lnTo>
                      <a:pt x="0" y="164"/>
                    </a:lnTo>
                    <a:lnTo>
                      <a:pt x="98" y="400"/>
                    </a:lnTo>
                    <a:lnTo>
                      <a:pt x="31" y="101"/>
                    </a:lnTo>
                    <a:lnTo>
                      <a:pt x="110" y="384"/>
                    </a:lnTo>
                    <a:lnTo>
                      <a:pt x="79" y="62"/>
                    </a:lnTo>
                    <a:lnTo>
                      <a:pt x="119" y="368"/>
                    </a:lnTo>
                    <a:lnTo>
                      <a:pt x="138" y="0"/>
                    </a:lnTo>
                    <a:lnTo>
                      <a:pt x="138" y="366"/>
                    </a:lnTo>
                    <a:lnTo>
                      <a:pt x="193" y="77"/>
                    </a:lnTo>
                    <a:lnTo>
                      <a:pt x="152" y="381"/>
                    </a:lnTo>
                    <a:lnTo>
                      <a:pt x="230" y="143"/>
                    </a:lnTo>
                    <a:lnTo>
                      <a:pt x="160" y="400"/>
                    </a:lnTo>
                    <a:lnTo>
                      <a:pt x="253" y="202"/>
                    </a:lnTo>
                    <a:lnTo>
                      <a:pt x="162" y="417"/>
                    </a:lnTo>
                    <a:lnTo>
                      <a:pt x="272" y="2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4" name="Freeform 544"/>
              <p:cNvSpPr>
                <a:spLocks/>
              </p:cNvSpPr>
              <p:nvPr/>
            </p:nvSpPr>
            <p:spPr bwMode="auto">
              <a:xfrm>
                <a:off x="3816" y="2962"/>
                <a:ext cx="16" cy="17"/>
              </a:xfrm>
              <a:custGeom>
                <a:avLst/>
                <a:gdLst>
                  <a:gd name="T0" fmla="*/ 0 w 47"/>
                  <a:gd name="T1" fmla="*/ 0 h 51"/>
                  <a:gd name="T2" fmla="*/ 0 w 47"/>
                  <a:gd name="T3" fmla="*/ 0 h 51"/>
                  <a:gd name="T4" fmla="*/ 0 w 47"/>
                  <a:gd name="T5" fmla="*/ 0 h 51"/>
                  <a:gd name="T6" fmla="*/ 0 w 47"/>
                  <a:gd name="T7" fmla="*/ 0 h 51"/>
                  <a:gd name="T8" fmla="*/ 0 w 47"/>
                  <a:gd name="T9" fmla="*/ 0 h 51"/>
                  <a:gd name="T10" fmla="*/ 0 w 47"/>
                  <a:gd name="T11" fmla="*/ 0 h 51"/>
                  <a:gd name="T12" fmla="*/ 0 w 47"/>
                  <a:gd name="T13" fmla="*/ 0 h 51"/>
                  <a:gd name="T14" fmla="*/ 0 w 47"/>
                  <a:gd name="T15" fmla="*/ 0 h 5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7"/>
                  <a:gd name="T25" fmla="*/ 0 h 51"/>
                  <a:gd name="T26" fmla="*/ 47 w 47"/>
                  <a:gd name="T27" fmla="*/ 51 h 5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7" h="51">
                    <a:moveTo>
                      <a:pt x="45" y="39"/>
                    </a:moveTo>
                    <a:lnTo>
                      <a:pt x="14" y="25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11" y="33"/>
                    </a:lnTo>
                    <a:lnTo>
                      <a:pt x="47" y="51"/>
                    </a:lnTo>
                    <a:lnTo>
                      <a:pt x="45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5" name="Freeform 545"/>
              <p:cNvSpPr>
                <a:spLocks/>
              </p:cNvSpPr>
              <p:nvPr/>
            </p:nvSpPr>
            <p:spPr bwMode="auto">
              <a:xfrm>
                <a:off x="3810" y="2969"/>
                <a:ext cx="21" cy="14"/>
              </a:xfrm>
              <a:custGeom>
                <a:avLst/>
                <a:gdLst>
                  <a:gd name="T0" fmla="*/ 0 w 64"/>
                  <a:gd name="T1" fmla="*/ 0 h 44"/>
                  <a:gd name="T2" fmla="*/ 0 w 64"/>
                  <a:gd name="T3" fmla="*/ 0 h 44"/>
                  <a:gd name="T4" fmla="*/ 0 w 64"/>
                  <a:gd name="T5" fmla="*/ 0 h 44"/>
                  <a:gd name="T6" fmla="*/ 0 w 64"/>
                  <a:gd name="T7" fmla="*/ 0 h 44"/>
                  <a:gd name="T8" fmla="*/ 0 w 64"/>
                  <a:gd name="T9" fmla="*/ 0 h 44"/>
                  <a:gd name="T10" fmla="*/ 0 w 64"/>
                  <a:gd name="T11" fmla="*/ 0 h 44"/>
                  <a:gd name="T12" fmla="*/ 0 w 64"/>
                  <a:gd name="T13" fmla="*/ 0 h 44"/>
                  <a:gd name="T14" fmla="*/ 0 w 64"/>
                  <a:gd name="T15" fmla="*/ 0 h 44"/>
                  <a:gd name="T16" fmla="*/ 0 w 64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4"/>
                  <a:gd name="T28" fmla="*/ 0 h 44"/>
                  <a:gd name="T29" fmla="*/ 64 w 64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4" h="44">
                    <a:moveTo>
                      <a:pt x="54" y="44"/>
                    </a:moveTo>
                    <a:lnTo>
                      <a:pt x="19" y="37"/>
                    </a:lnTo>
                    <a:lnTo>
                      <a:pt x="0" y="7"/>
                    </a:lnTo>
                    <a:lnTo>
                      <a:pt x="5" y="0"/>
                    </a:lnTo>
                    <a:lnTo>
                      <a:pt x="19" y="26"/>
                    </a:lnTo>
                    <a:lnTo>
                      <a:pt x="35" y="37"/>
                    </a:lnTo>
                    <a:lnTo>
                      <a:pt x="64" y="40"/>
                    </a:lnTo>
                    <a:lnTo>
                      <a:pt x="54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6" name="Freeform 546"/>
              <p:cNvSpPr>
                <a:spLocks/>
              </p:cNvSpPr>
              <p:nvPr/>
            </p:nvSpPr>
            <p:spPr bwMode="auto">
              <a:xfrm>
                <a:off x="3769" y="2926"/>
                <a:ext cx="32" cy="20"/>
              </a:xfrm>
              <a:custGeom>
                <a:avLst/>
                <a:gdLst>
                  <a:gd name="T0" fmla="*/ 0 w 96"/>
                  <a:gd name="T1" fmla="*/ 0 h 59"/>
                  <a:gd name="T2" fmla="*/ 0 w 96"/>
                  <a:gd name="T3" fmla="*/ 0 h 59"/>
                  <a:gd name="T4" fmla="*/ 0 w 96"/>
                  <a:gd name="T5" fmla="*/ 0 h 59"/>
                  <a:gd name="T6" fmla="*/ 0 w 96"/>
                  <a:gd name="T7" fmla="*/ 0 h 59"/>
                  <a:gd name="T8" fmla="*/ 0 w 96"/>
                  <a:gd name="T9" fmla="*/ 0 h 59"/>
                  <a:gd name="T10" fmla="*/ 0 w 96"/>
                  <a:gd name="T11" fmla="*/ 0 h 59"/>
                  <a:gd name="T12" fmla="*/ 0 w 96"/>
                  <a:gd name="T13" fmla="*/ 0 h 59"/>
                  <a:gd name="T14" fmla="*/ 0 w 96"/>
                  <a:gd name="T15" fmla="*/ 0 h 59"/>
                  <a:gd name="T16" fmla="*/ 0 w 96"/>
                  <a:gd name="T17" fmla="*/ 0 h 59"/>
                  <a:gd name="T18" fmla="*/ 0 w 96"/>
                  <a:gd name="T19" fmla="*/ 0 h 59"/>
                  <a:gd name="T20" fmla="*/ 0 w 96"/>
                  <a:gd name="T21" fmla="*/ 0 h 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6"/>
                  <a:gd name="T34" fmla="*/ 0 h 59"/>
                  <a:gd name="T35" fmla="*/ 96 w 96"/>
                  <a:gd name="T36" fmla="*/ 59 h 5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6" h="59">
                    <a:moveTo>
                      <a:pt x="81" y="0"/>
                    </a:moveTo>
                    <a:lnTo>
                      <a:pt x="72" y="33"/>
                    </a:lnTo>
                    <a:lnTo>
                      <a:pt x="57" y="48"/>
                    </a:lnTo>
                    <a:lnTo>
                      <a:pt x="17" y="44"/>
                    </a:lnTo>
                    <a:lnTo>
                      <a:pt x="0" y="39"/>
                    </a:lnTo>
                    <a:lnTo>
                      <a:pt x="4" y="51"/>
                    </a:lnTo>
                    <a:lnTo>
                      <a:pt x="52" y="59"/>
                    </a:lnTo>
                    <a:lnTo>
                      <a:pt x="72" y="53"/>
                    </a:lnTo>
                    <a:lnTo>
                      <a:pt x="96" y="27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7" name="Freeform 547"/>
              <p:cNvSpPr>
                <a:spLocks/>
              </p:cNvSpPr>
              <p:nvPr/>
            </p:nvSpPr>
            <p:spPr bwMode="auto">
              <a:xfrm>
                <a:off x="3768" y="2942"/>
                <a:ext cx="39" cy="12"/>
              </a:xfrm>
              <a:custGeom>
                <a:avLst/>
                <a:gdLst>
                  <a:gd name="T0" fmla="*/ 0 w 116"/>
                  <a:gd name="T1" fmla="*/ 0 h 36"/>
                  <a:gd name="T2" fmla="*/ 0 w 116"/>
                  <a:gd name="T3" fmla="*/ 0 h 36"/>
                  <a:gd name="T4" fmla="*/ 0 w 116"/>
                  <a:gd name="T5" fmla="*/ 0 h 36"/>
                  <a:gd name="T6" fmla="*/ 0 w 116"/>
                  <a:gd name="T7" fmla="*/ 0 h 36"/>
                  <a:gd name="T8" fmla="*/ 0 w 116"/>
                  <a:gd name="T9" fmla="*/ 0 h 36"/>
                  <a:gd name="T10" fmla="*/ 0 w 116"/>
                  <a:gd name="T11" fmla="*/ 0 h 36"/>
                  <a:gd name="T12" fmla="*/ 0 w 116"/>
                  <a:gd name="T13" fmla="*/ 0 h 36"/>
                  <a:gd name="T14" fmla="*/ 0 w 116"/>
                  <a:gd name="T15" fmla="*/ 0 h 36"/>
                  <a:gd name="T16" fmla="*/ 0 w 116"/>
                  <a:gd name="T17" fmla="*/ 0 h 36"/>
                  <a:gd name="T18" fmla="*/ 0 w 116"/>
                  <a:gd name="T19" fmla="*/ 0 h 36"/>
                  <a:gd name="T20" fmla="*/ 0 w 116"/>
                  <a:gd name="T21" fmla="*/ 0 h 36"/>
                  <a:gd name="T22" fmla="*/ 0 w 116"/>
                  <a:gd name="T23" fmla="*/ 0 h 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6"/>
                  <a:gd name="T37" fmla="*/ 0 h 36"/>
                  <a:gd name="T38" fmla="*/ 116 w 116"/>
                  <a:gd name="T39" fmla="*/ 36 h 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6" h="36">
                    <a:moveTo>
                      <a:pt x="106" y="0"/>
                    </a:moveTo>
                    <a:lnTo>
                      <a:pt x="85" y="23"/>
                    </a:lnTo>
                    <a:lnTo>
                      <a:pt x="61" y="29"/>
                    </a:lnTo>
                    <a:lnTo>
                      <a:pt x="31" y="26"/>
                    </a:lnTo>
                    <a:lnTo>
                      <a:pt x="4" y="17"/>
                    </a:lnTo>
                    <a:lnTo>
                      <a:pt x="0" y="23"/>
                    </a:lnTo>
                    <a:lnTo>
                      <a:pt x="43" y="36"/>
                    </a:lnTo>
                    <a:lnTo>
                      <a:pt x="72" y="33"/>
                    </a:lnTo>
                    <a:lnTo>
                      <a:pt x="95" y="23"/>
                    </a:lnTo>
                    <a:lnTo>
                      <a:pt x="116" y="3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8" name="Freeform 548"/>
              <p:cNvSpPr>
                <a:spLocks/>
              </p:cNvSpPr>
              <p:nvPr/>
            </p:nvSpPr>
            <p:spPr bwMode="auto">
              <a:xfrm>
                <a:off x="3738" y="2963"/>
                <a:ext cx="10" cy="20"/>
              </a:xfrm>
              <a:custGeom>
                <a:avLst/>
                <a:gdLst>
                  <a:gd name="T0" fmla="*/ 0 w 28"/>
                  <a:gd name="T1" fmla="*/ 0 h 58"/>
                  <a:gd name="T2" fmla="*/ 0 w 28"/>
                  <a:gd name="T3" fmla="*/ 0 h 58"/>
                  <a:gd name="T4" fmla="*/ 0 w 28"/>
                  <a:gd name="T5" fmla="*/ 0 h 58"/>
                  <a:gd name="T6" fmla="*/ 0 w 28"/>
                  <a:gd name="T7" fmla="*/ 0 h 58"/>
                  <a:gd name="T8" fmla="*/ 0 w 28"/>
                  <a:gd name="T9" fmla="*/ 0 h 58"/>
                  <a:gd name="T10" fmla="*/ 0 w 28"/>
                  <a:gd name="T11" fmla="*/ 0 h 58"/>
                  <a:gd name="T12" fmla="*/ 0 w 28"/>
                  <a:gd name="T13" fmla="*/ 0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58"/>
                  <a:gd name="T23" fmla="*/ 28 w 28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58">
                    <a:moveTo>
                      <a:pt x="0" y="58"/>
                    </a:moveTo>
                    <a:lnTo>
                      <a:pt x="7" y="42"/>
                    </a:lnTo>
                    <a:lnTo>
                      <a:pt x="15" y="0"/>
                    </a:lnTo>
                    <a:lnTo>
                      <a:pt x="28" y="5"/>
                    </a:lnTo>
                    <a:lnTo>
                      <a:pt x="15" y="34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29" name="Freeform 549"/>
              <p:cNvSpPr>
                <a:spLocks/>
              </p:cNvSpPr>
              <p:nvPr/>
            </p:nvSpPr>
            <p:spPr bwMode="auto">
              <a:xfrm>
                <a:off x="3745" y="2963"/>
                <a:ext cx="10" cy="25"/>
              </a:xfrm>
              <a:custGeom>
                <a:avLst/>
                <a:gdLst>
                  <a:gd name="T0" fmla="*/ 0 w 30"/>
                  <a:gd name="T1" fmla="*/ 0 h 76"/>
                  <a:gd name="T2" fmla="*/ 0 w 30"/>
                  <a:gd name="T3" fmla="*/ 0 h 76"/>
                  <a:gd name="T4" fmla="*/ 0 w 30"/>
                  <a:gd name="T5" fmla="*/ 0 h 76"/>
                  <a:gd name="T6" fmla="*/ 0 w 30"/>
                  <a:gd name="T7" fmla="*/ 0 h 76"/>
                  <a:gd name="T8" fmla="*/ 0 w 30"/>
                  <a:gd name="T9" fmla="*/ 0 h 76"/>
                  <a:gd name="T10" fmla="*/ 0 w 30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0"/>
                  <a:gd name="T19" fmla="*/ 0 h 76"/>
                  <a:gd name="T20" fmla="*/ 30 w 30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0" h="76">
                    <a:moveTo>
                      <a:pt x="20" y="2"/>
                    </a:moveTo>
                    <a:lnTo>
                      <a:pt x="0" y="76"/>
                    </a:lnTo>
                    <a:lnTo>
                      <a:pt x="12" y="62"/>
                    </a:lnTo>
                    <a:lnTo>
                      <a:pt x="30" y="0"/>
                    </a:lnTo>
                    <a:lnTo>
                      <a:pt x="2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0" name="Freeform 550"/>
              <p:cNvSpPr>
                <a:spLocks/>
              </p:cNvSpPr>
              <p:nvPr/>
            </p:nvSpPr>
            <p:spPr bwMode="auto">
              <a:xfrm>
                <a:off x="3675" y="2861"/>
                <a:ext cx="96" cy="107"/>
              </a:xfrm>
              <a:custGeom>
                <a:avLst/>
                <a:gdLst>
                  <a:gd name="T0" fmla="*/ 0 w 288"/>
                  <a:gd name="T1" fmla="*/ 0 h 321"/>
                  <a:gd name="T2" fmla="*/ 0 w 288"/>
                  <a:gd name="T3" fmla="*/ 0 h 321"/>
                  <a:gd name="T4" fmla="*/ 0 w 288"/>
                  <a:gd name="T5" fmla="*/ 0 h 321"/>
                  <a:gd name="T6" fmla="*/ 0 w 288"/>
                  <a:gd name="T7" fmla="*/ 0 h 321"/>
                  <a:gd name="T8" fmla="*/ 0 w 288"/>
                  <a:gd name="T9" fmla="*/ 0 h 321"/>
                  <a:gd name="T10" fmla="*/ 0 w 288"/>
                  <a:gd name="T11" fmla="*/ 0 h 321"/>
                  <a:gd name="T12" fmla="*/ 0 w 288"/>
                  <a:gd name="T13" fmla="*/ 0 h 321"/>
                  <a:gd name="T14" fmla="*/ 0 w 288"/>
                  <a:gd name="T15" fmla="*/ 0 h 321"/>
                  <a:gd name="T16" fmla="*/ 0 w 288"/>
                  <a:gd name="T17" fmla="*/ 0 h 321"/>
                  <a:gd name="T18" fmla="*/ 0 w 288"/>
                  <a:gd name="T19" fmla="*/ 0 h 321"/>
                  <a:gd name="T20" fmla="*/ 0 w 288"/>
                  <a:gd name="T21" fmla="*/ 0 h 321"/>
                  <a:gd name="T22" fmla="*/ 0 w 288"/>
                  <a:gd name="T23" fmla="*/ 0 h 321"/>
                  <a:gd name="T24" fmla="*/ 0 w 288"/>
                  <a:gd name="T25" fmla="*/ 0 h 321"/>
                  <a:gd name="T26" fmla="*/ 0 w 288"/>
                  <a:gd name="T27" fmla="*/ 0 h 321"/>
                  <a:gd name="T28" fmla="*/ 0 w 288"/>
                  <a:gd name="T29" fmla="*/ 0 h 321"/>
                  <a:gd name="T30" fmla="*/ 0 w 288"/>
                  <a:gd name="T31" fmla="*/ 0 h 321"/>
                  <a:gd name="T32" fmla="*/ 0 w 288"/>
                  <a:gd name="T33" fmla="*/ 0 h 321"/>
                  <a:gd name="T34" fmla="*/ 0 w 288"/>
                  <a:gd name="T35" fmla="*/ 0 h 321"/>
                  <a:gd name="T36" fmla="*/ 0 w 288"/>
                  <a:gd name="T37" fmla="*/ 0 h 321"/>
                  <a:gd name="T38" fmla="*/ 0 w 288"/>
                  <a:gd name="T39" fmla="*/ 0 h 3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88"/>
                  <a:gd name="T61" fmla="*/ 0 h 321"/>
                  <a:gd name="T62" fmla="*/ 288 w 288"/>
                  <a:gd name="T63" fmla="*/ 321 h 32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88" h="321">
                    <a:moveTo>
                      <a:pt x="219" y="0"/>
                    </a:moveTo>
                    <a:lnTo>
                      <a:pt x="286" y="217"/>
                    </a:lnTo>
                    <a:lnTo>
                      <a:pt x="288" y="249"/>
                    </a:lnTo>
                    <a:lnTo>
                      <a:pt x="277" y="283"/>
                    </a:lnTo>
                    <a:lnTo>
                      <a:pt x="256" y="300"/>
                    </a:lnTo>
                    <a:lnTo>
                      <a:pt x="234" y="306"/>
                    </a:lnTo>
                    <a:lnTo>
                      <a:pt x="45" y="321"/>
                    </a:lnTo>
                    <a:lnTo>
                      <a:pt x="228" y="295"/>
                    </a:lnTo>
                    <a:lnTo>
                      <a:pt x="25" y="277"/>
                    </a:lnTo>
                    <a:lnTo>
                      <a:pt x="222" y="280"/>
                    </a:lnTo>
                    <a:lnTo>
                      <a:pt x="9" y="217"/>
                    </a:lnTo>
                    <a:lnTo>
                      <a:pt x="228" y="258"/>
                    </a:lnTo>
                    <a:lnTo>
                      <a:pt x="0" y="132"/>
                    </a:lnTo>
                    <a:lnTo>
                      <a:pt x="240" y="247"/>
                    </a:lnTo>
                    <a:lnTo>
                      <a:pt x="42" y="55"/>
                    </a:lnTo>
                    <a:lnTo>
                      <a:pt x="253" y="235"/>
                    </a:lnTo>
                    <a:lnTo>
                      <a:pt x="125" y="5"/>
                    </a:lnTo>
                    <a:lnTo>
                      <a:pt x="270" y="229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1" name="Freeform 551"/>
              <p:cNvSpPr>
                <a:spLocks/>
              </p:cNvSpPr>
              <p:nvPr/>
            </p:nvSpPr>
            <p:spPr bwMode="auto">
              <a:xfrm>
                <a:off x="3772" y="3045"/>
                <a:ext cx="71" cy="45"/>
              </a:xfrm>
              <a:custGeom>
                <a:avLst/>
                <a:gdLst>
                  <a:gd name="T0" fmla="*/ 0 w 213"/>
                  <a:gd name="T1" fmla="*/ 0 h 135"/>
                  <a:gd name="T2" fmla="*/ 0 w 213"/>
                  <a:gd name="T3" fmla="*/ 0 h 135"/>
                  <a:gd name="T4" fmla="*/ 0 w 213"/>
                  <a:gd name="T5" fmla="*/ 0 h 135"/>
                  <a:gd name="T6" fmla="*/ 0 w 213"/>
                  <a:gd name="T7" fmla="*/ 0 h 135"/>
                  <a:gd name="T8" fmla="*/ 0 w 213"/>
                  <a:gd name="T9" fmla="*/ 0 h 135"/>
                  <a:gd name="T10" fmla="*/ 0 w 213"/>
                  <a:gd name="T11" fmla="*/ 0 h 135"/>
                  <a:gd name="T12" fmla="*/ 0 w 213"/>
                  <a:gd name="T13" fmla="*/ 0 h 135"/>
                  <a:gd name="T14" fmla="*/ 0 w 213"/>
                  <a:gd name="T15" fmla="*/ 0 h 135"/>
                  <a:gd name="T16" fmla="*/ 0 w 213"/>
                  <a:gd name="T17" fmla="*/ 0 h 135"/>
                  <a:gd name="T18" fmla="*/ 0 w 213"/>
                  <a:gd name="T19" fmla="*/ 0 h 135"/>
                  <a:gd name="T20" fmla="*/ 0 w 213"/>
                  <a:gd name="T21" fmla="*/ 0 h 135"/>
                  <a:gd name="T22" fmla="*/ 0 w 213"/>
                  <a:gd name="T23" fmla="*/ 0 h 135"/>
                  <a:gd name="T24" fmla="*/ 0 w 213"/>
                  <a:gd name="T25" fmla="*/ 0 h 135"/>
                  <a:gd name="T26" fmla="*/ 0 w 213"/>
                  <a:gd name="T27" fmla="*/ 0 h 135"/>
                  <a:gd name="T28" fmla="*/ 0 w 213"/>
                  <a:gd name="T29" fmla="*/ 0 h 135"/>
                  <a:gd name="T30" fmla="*/ 0 w 213"/>
                  <a:gd name="T31" fmla="*/ 0 h 135"/>
                  <a:gd name="T32" fmla="*/ 0 w 213"/>
                  <a:gd name="T33" fmla="*/ 0 h 13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3"/>
                  <a:gd name="T52" fmla="*/ 0 h 135"/>
                  <a:gd name="T53" fmla="*/ 213 w 213"/>
                  <a:gd name="T54" fmla="*/ 135 h 13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3" h="135">
                    <a:moveTo>
                      <a:pt x="17" y="0"/>
                    </a:moveTo>
                    <a:lnTo>
                      <a:pt x="0" y="71"/>
                    </a:lnTo>
                    <a:lnTo>
                      <a:pt x="20" y="55"/>
                    </a:lnTo>
                    <a:lnTo>
                      <a:pt x="24" y="106"/>
                    </a:lnTo>
                    <a:lnTo>
                      <a:pt x="53" y="73"/>
                    </a:lnTo>
                    <a:lnTo>
                      <a:pt x="76" y="130"/>
                    </a:lnTo>
                    <a:lnTo>
                      <a:pt x="97" y="73"/>
                    </a:lnTo>
                    <a:lnTo>
                      <a:pt x="124" y="135"/>
                    </a:lnTo>
                    <a:lnTo>
                      <a:pt x="135" y="66"/>
                    </a:lnTo>
                    <a:lnTo>
                      <a:pt x="162" y="121"/>
                    </a:lnTo>
                    <a:lnTo>
                      <a:pt x="213" y="15"/>
                    </a:lnTo>
                    <a:lnTo>
                      <a:pt x="130" y="59"/>
                    </a:lnTo>
                    <a:lnTo>
                      <a:pt x="84" y="66"/>
                    </a:lnTo>
                    <a:lnTo>
                      <a:pt x="53" y="63"/>
                    </a:lnTo>
                    <a:lnTo>
                      <a:pt x="32" y="45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2" name="Freeform 552"/>
              <p:cNvSpPr>
                <a:spLocks/>
              </p:cNvSpPr>
              <p:nvPr/>
            </p:nvSpPr>
            <p:spPr bwMode="auto">
              <a:xfrm>
                <a:off x="3765" y="3133"/>
                <a:ext cx="17" cy="23"/>
              </a:xfrm>
              <a:custGeom>
                <a:avLst/>
                <a:gdLst>
                  <a:gd name="T0" fmla="*/ 0 w 53"/>
                  <a:gd name="T1" fmla="*/ 0 h 69"/>
                  <a:gd name="T2" fmla="*/ 0 w 53"/>
                  <a:gd name="T3" fmla="*/ 0 h 69"/>
                  <a:gd name="T4" fmla="*/ 0 w 53"/>
                  <a:gd name="T5" fmla="*/ 0 h 69"/>
                  <a:gd name="T6" fmla="*/ 0 w 53"/>
                  <a:gd name="T7" fmla="*/ 0 h 69"/>
                  <a:gd name="T8" fmla="*/ 0 w 53"/>
                  <a:gd name="T9" fmla="*/ 0 h 69"/>
                  <a:gd name="T10" fmla="*/ 0 w 53"/>
                  <a:gd name="T11" fmla="*/ 0 h 69"/>
                  <a:gd name="T12" fmla="*/ 0 w 53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3"/>
                  <a:gd name="T22" fmla="*/ 0 h 69"/>
                  <a:gd name="T23" fmla="*/ 53 w 53"/>
                  <a:gd name="T24" fmla="*/ 69 h 6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3" h="69">
                    <a:moveTo>
                      <a:pt x="0" y="0"/>
                    </a:moveTo>
                    <a:lnTo>
                      <a:pt x="38" y="69"/>
                    </a:lnTo>
                    <a:lnTo>
                      <a:pt x="53" y="67"/>
                    </a:lnTo>
                    <a:lnTo>
                      <a:pt x="30" y="11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3" name="Freeform 553"/>
              <p:cNvSpPr>
                <a:spLocks/>
              </p:cNvSpPr>
              <p:nvPr/>
            </p:nvSpPr>
            <p:spPr bwMode="auto">
              <a:xfrm>
                <a:off x="3780" y="3168"/>
                <a:ext cx="16" cy="25"/>
              </a:xfrm>
              <a:custGeom>
                <a:avLst/>
                <a:gdLst>
                  <a:gd name="T0" fmla="*/ 0 w 49"/>
                  <a:gd name="T1" fmla="*/ 0 h 74"/>
                  <a:gd name="T2" fmla="*/ 0 w 49"/>
                  <a:gd name="T3" fmla="*/ 0 h 74"/>
                  <a:gd name="T4" fmla="*/ 0 w 49"/>
                  <a:gd name="T5" fmla="*/ 0 h 74"/>
                  <a:gd name="T6" fmla="*/ 0 w 49"/>
                  <a:gd name="T7" fmla="*/ 0 h 74"/>
                  <a:gd name="T8" fmla="*/ 0 w 49"/>
                  <a:gd name="T9" fmla="*/ 0 h 74"/>
                  <a:gd name="T10" fmla="*/ 0 w 49"/>
                  <a:gd name="T11" fmla="*/ 0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74"/>
                  <a:gd name="T20" fmla="*/ 49 w 49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74">
                    <a:moveTo>
                      <a:pt x="0" y="0"/>
                    </a:moveTo>
                    <a:lnTo>
                      <a:pt x="49" y="74"/>
                    </a:lnTo>
                    <a:lnTo>
                      <a:pt x="41" y="38"/>
                    </a:lnTo>
                    <a:lnTo>
                      <a:pt x="18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4" name="Freeform 554"/>
              <p:cNvSpPr>
                <a:spLocks/>
              </p:cNvSpPr>
              <p:nvPr/>
            </p:nvSpPr>
            <p:spPr bwMode="auto">
              <a:xfrm>
                <a:off x="3792" y="3129"/>
                <a:ext cx="36" cy="22"/>
              </a:xfrm>
              <a:custGeom>
                <a:avLst/>
                <a:gdLst>
                  <a:gd name="T0" fmla="*/ 0 w 107"/>
                  <a:gd name="T1" fmla="*/ 0 h 64"/>
                  <a:gd name="T2" fmla="*/ 0 w 107"/>
                  <a:gd name="T3" fmla="*/ 0 h 64"/>
                  <a:gd name="T4" fmla="*/ 0 w 107"/>
                  <a:gd name="T5" fmla="*/ 0 h 64"/>
                  <a:gd name="T6" fmla="*/ 0 w 107"/>
                  <a:gd name="T7" fmla="*/ 0 h 64"/>
                  <a:gd name="T8" fmla="*/ 0 w 107"/>
                  <a:gd name="T9" fmla="*/ 0 h 64"/>
                  <a:gd name="T10" fmla="*/ 0 w 107"/>
                  <a:gd name="T11" fmla="*/ 0 h 64"/>
                  <a:gd name="T12" fmla="*/ 0 w 107"/>
                  <a:gd name="T13" fmla="*/ 0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7"/>
                  <a:gd name="T22" fmla="*/ 0 h 64"/>
                  <a:gd name="T23" fmla="*/ 107 w 107"/>
                  <a:gd name="T24" fmla="*/ 64 h 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7" h="64">
                    <a:moveTo>
                      <a:pt x="0" y="5"/>
                    </a:moveTo>
                    <a:lnTo>
                      <a:pt x="101" y="64"/>
                    </a:lnTo>
                    <a:lnTo>
                      <a:pt x="107" y="59"/>
                    </a:lnTo>
                    <a:lnTo>
                      <a:pt x="103" y="45"/>
                    </a:lnTo>
                    <a:lnTo>
                      <a:pt x="2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5" name="Freeform 555"/>
              <p:cNvSpPr>
                <a:spLocks/>
              </p:cNvSpPr>
              <p:nvPr/>
            </p:nvSpPr>
            <p:spPr bwMode="auto">
              <a:xfrm>
                <a:off x="3722" y="3148"/>
                <a:ext cx="7" cy="12"/>
              </a:xfrm>
              <a:custGeom>
                <a:avLst/>
                <a:gdLst>
                  <a:gd name="T0" fmla="*/ 0 w 22"/>
                  <a:gd name="T1" fmla="*/ 0 h 36"/>
                  <a:gd name="T2" fmla="*/ 0 w 22"/>
                  <a:gd name="T3" fmla="*/ 0 h 36"/>
                  <a:gd name="T4" fmla="*/ 0 w 22"/>
                  <a:gd name="T5" fmla="*/ 0 h 36"/>
                  <a:gd name="T6" fmla="*/ 0 w 22"/>
                  <a:gd name="T7" fmla="*/ 0 h 36"/>
                  <a:gd name="T8" fmla="*/ 0 w 2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36"/>
                  <a:gd name="T17" fmla="*/ 22 w 2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36">
                    <a:moveTo>
                      <a:pt x="0" y="0"/>
                    </a:moveTo>
                    <a:lnTo>
                      <a:pt x="0" y="36"/>
                    </a:lnTo>
                    <a:lnTo>
                      <a:pt x="2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6" name="Freeform 556"/>
              <p:cNvSpPr>
                <a:spLocks/>
              </p:cNvSpPr>
              <p:nvPr/>
            </p:nvSpPr>
            <p:spPr bwMode="auto">
              <a:xfrm>
                <a:off x="3783" y="3242"/>
                <a:ext cx="15" cy="34"/>
              </a:xfrm>
              <a:custGeom>
                <a:avLst/>
                <a:gdLst>
                  <a:gd name="T0" fmla="*/ 0 w 44"/>
                  <a:gd name="T1" fmla="*/ 0 h 103"/>
                  <a:gd name="T2" fmla="*/ 0 w 44"/>
                  <a:gd name="T3" fmla="*/ 0 h 103"/>
                  <a:gd name="T4" fmla="*/ 0 w 44"/>
                  <a:gd name="T5" fmla="*/ 0 h 103"/>
                  <a:gd name="T6" fmla="*/ 0 w 44"/>
                  <a:gd name="T7" fmla="*/ 0 h 103"/>
                  <a:gd name="T8" fmla="*/ 0 w 44"/>
                  <a:gd name="T9" fmla="*/ 0 h 103"/>
                  <a:gd name="T10" fmla="*/ 0 w 44"/>
                  <a:gd name="T11" fmla="*/ 0 h 103"/>
                  <a:gd name="T12" fmla="*/ 0 w 44"/>
                  <a:gd name="T13" fmla="*/ 0 h 103"/>
                  <a:gd name="T14" fmla="*/ 0 w 44"/>
                  <a:gd name="T15" fmla="*/ 0 h 103"/>
                  <a:gd name="T16" fmla="*/ 0 w 44"/>
                  <a:gd name="T17" fmla="*/ 0 h 10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103"/>
                  <a:gd name="T29" fmla="*/ 44 w 44"/>
                  <a:gd name="T30" fmla="*/ 103 h 10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103">
                    <a:moveTo>
                      <a:pt x="33" y="103"/>
                    </a:moveTo>
                    <a:lnTo>
                      <a:pt x="26" y="70"/>
                    </a:lnTo>
                    <a:lnTo>
                      <a:pt x="0" y="30"/>
                    </a:lnTo>
                    <a:lnTo>
                      <a:pt x="2" y="14"/>
                    </a:lnTo>
                    <a:lnTo>
                      <a:pt x="2" y="0"/>
                    </a:lnTo>
                    <a:lnTo>
                      <a:pt x="26" y="38"/>
                    </a:lnTo>
                    <a:lnTo>
                      <a:pt x="44" y="81"/>
                    </a:lnTo>
                    <a:lnTo>
                      <a:pt x="33" y="1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7" name="Freeform 557"/>
              <p:cNvSpPr>
                <a:spLocks/>
              </p:cNvSpPr>
              <p:nvPr/>
            </p:nvSpPr>
            <p:spPr bwMode="auto">
              <a:xfrm>
                <a:off x="3713" y="3076"/>
                <a:ext cx="18" cy="7"/>
              </a:xfrm>
              <a:custGeom>
                <a:avLst/>
                <a:gdLst>
                  <a:gd name="T0" fmla="*/ 0 w 55"/>
                  <a:gd name="T1" fmla="*/ 0 h 21"/>
                  <a:gd name="T2" fmla="*/ 0 w 55"/>
                  <a:gd name="T3" fmla="*/ 0 h 21"/>
                  <a:gd name="T4" fmla="*/ 0 w 55"/>
                  <a:gd name="T5" fmla="*/ 0 h 21"/>
                  <a:gd name="T6" fmla="*/ 0 w 55"/>
                  <a:gd name="T7" fmla="*/ 0 h 21"/>
                  <a:gd name="T8" fmla="*/ 0 w 55"/>
                  <a:gd name="T9" fmla="*/ 0 h 21"/>
                  <a:gd name="T10" fmla="*/ 0 w 55"/>
                  <a:gd name="T11" fmla="*/ 0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5"/>
                  <a:gd name="T19" fmla="*/ 0 h 21"/>
                  <a:gd name="T20" fmla="*/ 55 w 55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5" h="21">
                    <a:moveTo>
                      <a:pt x="0" y="10"/>
                    </a:moveTo>
                    <a:lnTo>
                      <a:pt x="41" y="0"/>
                    </a:lnTo>
                    <a:lnTo>
                      <a:pt x="55" y="6"/>
                    </a:lnTo>
                    <a:lnTo>
                      <a:pt x="21" y="21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8" name="Freeform 558"/>
              <p:cNvSpPr>
                <a:spLocks/>
              </p:cNvSpPr>
              <p:nvPr/>
            </p:nvSpPr>
            <p:spPr bwMode="auto">
              <a:xfrm>
                <a:off x="3740" y="3043"/>
                <a:ext cx="30" cy="23"/>
              </a:xfrm>
              <a:custGeom>
                <a:avLst/>
                <a:gdLst>
                  <a:gd name="T0" fmla="*/ 0 w 89"/>
                  <a:gd name="T1" fmla="*/ 0 h 69"/>
                  <a:gd name="T2" fmla="*/ 0 w 89"/>
                  <a:gd name="T3" fmla="*/ 0 h 69"/>
                  <a:gd name="T4" fmla="*/ 0 w 89"/>
                  <a:gd name="T5" fmla="*/ 0 h 69"/>
                  <a:gd name="T6" fmla="*/ 0 w 89"/>
                  <a:gd name="T7" fmla="*/ 0 h 69"/>
                  <a:gd name="T8" fmla="*/ 0 w 89"/>
                  <a:gd name="T9" fmla="*/ 0 h 69"/>
                  <a:gd name="T10" fmla="*/ 0 w 89"/>
                  <a:gd name="T11" fmla="*/ 0 h 69"/>
                  <a:gd name="T12" fmla="*/ 0 w 89"/>
                  <a:gd name="T13" fmla="*/ 0 h 69"/>
                  <a:gd name="T14" fmla="*/ 0 w 89"/>
                  <a:gd name="T15" fmla="*/ 0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9"/>
                  <a:gd name="T25" fmla="*/ 0 h 69"/>
                  <a:gd name="T26" fmla="*/ 89 w 89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9" h="69">
                    <a:moveTo>
                      <a:pt x="0" y="61"/>
                    </a:moveTo>
                    <a:lnTo>
                      <a:pt x="33" y="32"/>
                    </a:lnTo>
                    <a:lnTo>
                      <a:pt x="63" y="6"/>
                    </a:lnTo>
                    <a:lnTo>
                      <a:pt x="89" y="0"/>
                    </a:lnTo>
                    <a:lnTo>
                      <a:pt x="57" y="32"/>
                    </a:lnTo>
                    <a:lnTo>
                      <a:pt x="15" y="69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139" name="Freeform 559"/>
              <p:cNvSpPr>
                <a:spLocks/>
              </p:cNvSpPr>
              <p:nvPr/>
            </p:nvSpPr>
            <p:spPr bwMode="auto">
              <a:xfrm>
                <a:off x="3772" y="2972"/>
                <a:ext cx="41" cy="63"/>
              </a:xfrm>
              <a:custGeom>
                <a:avLst/>
                <a:gdLst>
                  <a:gd name="T0" fmla="*/ 0 w 124"/>
                  <a:gd name="T1" fmla="*/ 0 h 190"/>
                  <a:gd name="T2" fmla="*/ 0 w 124"/>
                  <a:gd name="T3" fmla="*/ 0 h 190"/>
                  <a:gd name="T4" fmla="*/ 0 w 124"/>
                  <a:gd name="T5" fmla="*/ 0 h 190"/>
                  <a:gd name="T6" fmla="*/ 0 w 124"/>
                  <a:gd name="T7" fmla="*/ 0 h 190"/>
                  <a:gd name="T8" fmla="*/ 0 w 124"/>
                  <a:gd name="T9" fmla="*/ 0 h 190"/>
                  <a:gd name="T10" fmla="*/ 0 w 124"/>
                  <a:gd name="T11" fmla="*/ 0 h 190"/>
                  <a:gd name="T12" fmla="*/ 0 w 124"/>
                  <a:gd name="T13" fmla="*/ 0 h 190"/>
                  <a:gd name="T14" fmla="*/ 0 w 124"/>
                  <a:gd name="T15" fmla="*/ 0 h 1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4"/>
                  <a:gd name="T25" fmla="*/ 0 h 190"/>
                  <a:gd name="T26" fmla="*/ 124 w 124"/>
                  <a:gd name="T27" fmla="*/ 190 h 1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4" h="190">
                    <a:moveTo>
                      <a:pt x="0" y="179"/>
                    </a:moveTo>
                    <a:lnTo>
                      <a:pt x="56" y="113"/>
                    </a:lnTo>
                    <a:lnTo>
                      <a:pt x="116" y="0"/>
                    </a:lnTo>
                    <a:lnTo>
                      <a:pt x="124" y="11"/>
                    </a:lnTo>
                    <a:lnTo>
                      <a:pt x="65" y="118"/>
                    </a:lnTo>
                    <a:lnTo>
                      <a:pt x="20" y="190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40972" name="Picture 224" descr="vaso bell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28375" y="5762454"/>
              <a:ext cx="822325" cy="76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3" name="Picture 1" descr="adipocyte.jpg"/>
            <p:cNvPicPr>
              <a:picLocks noChangeAspect="1"/>
            </p:cNvPicPr>
            <p:nvPr/>
          </p:nvPicPr>
          <p:blipFill>
            <a:blip r:embed="rId6" cstate="print"/>
            <a:srcRect l="27347" t="27866" r="39973" b="29945"/>
            <a:stretch>
              <a:fillRect/>
            </a:stretch>
          </p:blipFill>
          <p:spPr bwMode="auto">
            <a:xfrm>
              <a:off x="7480868" y="3506207"/>
              <a:ext cx="782826" cy="757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4" name="Picture 3" descr="Muscle Cell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98121" y="1894213"/>
              <a:ext cx="1536171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5" name="Picture 4" descr="pancreas.jpg"/>
            <p:cNvPicPr>
              <a:picLocks noChangeAspect="1"/>
            </p:cNvPicPr>
            <p:nvPr/>
          </p:nvPicPr>
          <p:blipFill>
            <a:blip r:embed="rId8" cstate="print"/>
            <a:srcRect l="28366" t="9306" b="12524"/>
            <a:stretch>
              <a:fillRect/>
            </a:stretch>
          </p:blipFill>
          <p:spPr bwMode="auto">
            <a:xfrm>
              <a:off x="3421323" y="4156836"/>
              <a:ext cx="1114970" cy="1220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976" name="Group 6"/>
            <p:cNvGrpSpPr>
              <a:grpSpLocks/>
            </p:cNvGrpSpPr>
            <p:nvPr/>
          </p:nvGrpSpPr>
          <p:grpSpPr bwMode="auto">
            <a:xfrm>
              <a:off x="7480868" y="4960121"/>
              <a:ext cx="943886" cy="890254"/>
              <a:chOff x="251520" y="1988840"/>
              <a:chExt cx="2016224" cy="2062832"/>
            </a:xfrm>
          </p:grpSpPr>
          <p:pic>
            <p:nvPicPr>
              <p:cNvPr id="41029" name="Picture 5" descr="inflammatory.gif"/>
              <p:cNvPicPr>
                <a:picLocks noChangeAspect="1"/>
              </p:cNvPicPr>
              <p:nvPr/>
            </p:nvPicPr>
            <p:blipFill>
              <a:blip r:embed="rId9" cstate="print"/>
              <a:srcRect l="3555" t="16812" r="82443" b="48431"/>
              <a:stretch>
                <a:fillRect/>
              </a:stretch>
            </p:blipFill>
            <p:spPr bwMode="auto">
              <a:xfrm>
                <a:off x="1259632" y="2132856"/>
                <a:ext cx="1008112" cy="1918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030" name="Picture 231" descr="inflammatory.gif"/>
              <p:cNvPicPr>
                <a:picLocks noChangeAspect="1"/>
              </p:cNvPicPr>
              <p:nvPr/>
            </p:nvPicPr>
            <p:blipFill>
              <a:blip r:embed="rId9" cstate="print"/>
              <a:srcRect l="3555" t="83777" r="82443"/>
              <a:stretch>
                <a:fillRect/>
              </a:stretch>
            </p:blipFill>
            <p:spPr bwMode="auto">
              <a:xfrm>
                <a:off x="323528" y="3140968"/>
                <a:ext cx="1008112" cy="895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031" name="Picture 232" descr="inflammatory.gif"/>
              <p:cNvPicPr>
                <a:picLocks noChangeAspect="1"/>
              </p:cNvPicPr>
              <p:nvPr/>
            </p:nvPicPr>
            <p:blipFill>
              <a:blip r:embed="rId9" cstate="print"/>
              <a:srcRect l="3555" t="56171" r="82443" b="24200"/>
              <a:stretch>
                <a:fillRect/>
              </a:stretch>
            </p:blipFill>
            <p:spPr bwMode="auto">
              <a:xfrm>
                <a:off x="251520" y="1988840"/>
                <a:ext cx="1008112" cy="1083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8" name="Rounded Rectangle 7"/>
            <p:cNvSpPr/>
            <p:nvPr/>
          </p:nvSpPr>
          <p:spPr>
            <a:xfrm>
              <a:off x="2649472" y="767365"/>
              <a:ext cx="2955843" cy="484631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Sleep loss or disturbance</a:t>
              </a:r>
            </a:p>
          </p:txBody>
        </p:sp>
        <p:cxnSp>
          <p:nvCxnSpPr>
            <p:cNvPr id="244" name="Elbow Connector 243"/>
            <p:cNvCxnSpPr/>
            <p:nvPr/>
          </p:nvCxnSpPr>
          <p:spPr>
            <a:xfrm rot="5400000">
              <a:off x="301892" y="1781799"/>
              <a:ext cx="2895888" cy="1392452"/>
            </a:xfrm>
            <a:prstGeom prst="bentConnector3">
              <a:avLst>
                <a:gd name="adj1" fmla="val 792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7" name="Elbow Connector 246"/>
            <p:cNvCxnSpPr/>
            <p:nvPr/>
          </p:nvCxnSpPr>
          <p:spPr>
            <a:xfrm>
              <a:off x="1034898" y="5244246"/>
              <a:ext cx="3037509" cy="1040935"/>
            </a:xfrm>
            <a:prstGeom prst="bentConnector3">
              <a:avLst>
                <a:gd name="adj1" fmla="val -485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2" name="Elbow Connector 251"/>
            <p:cNvCxnSpPr/>
            <p:nvPr/>
          </p:nvCxnSpPr>
          <p:spPr>
            <a:xfrm>
              <a:off x="5747091" y="1030081"/>
              <a:ext cx="2418469" cy="864444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42" name="Straight Arrow Connector 10241"/>
            <p:cNvCxnSpPr/>
            <p:nvPr/>
          </p:nvCxnSpPr>
          <p:spPr>
            <a:xfrm>
              <a:off x="8165560" y="2555465"/>
              <a:ext cx="0" cy="10031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46" name="Elbow Connector 10245"/>
            <p:cNvCxnSpPr/>
            <p:nvPr/>
          </p:nvCxnSpPr>
          <p:spPr>
            <a:xfrm>
              <a:off x="4744464" y="1916136"/>
              <a:ext cx="3098321" cy="1037333"/>
            </a:xfrm>
            <a:prstGeom prst="bentConnector3">
              <a:avLst>
                <a:gd name="adj1" fmla="val 79948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69" name="Straight Arrow Connector 10468"/>
            <p:cNvCxnSpPr/>
            <p:nvPr/>
          </p:nvCxnSpPr>
          <p:spPr>
            <a:xfrm>
              <a:off x="7981563" y="4232126"/>
              <a:ext cx="4677" cy="6195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74" name="Straight Arrow Connector 10473"/>
            <p:cNvCxnSpPr/>
            <p:nvPr/>
          </p:nvCxnSpPr>
          <p:spPr>
            <a:xfrm>
              <a:off x="4072407" y="1251595"/>
              <a:ext cx="0" cy="53847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84" name="Elbow Connector 10483"/>
            <p:cNvCxnSpPr/>
            <p:nvPr/>
          </p:nvCxnSpPr>
          <p:spPr>
            <a:xfrm rot="5400000">
              <a:off x="4471048" y="5121694"/>
              <a:ext cx="1739694" cy="684531"/>
            </a:xfrm>
            <a:prstGeom prst="bentConnector3">
              <a:avLst>
                <a:gd name="adj1" fmla="val 99945"/>
              </a:avLst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96" name="Elbow Connector 10495"/>
            <p:cNvCxnSpPr/>
            <p:nvPr/>
          </p:nvCxnSpPr>
          <p:spPr>
            <a:xfrm rot="16200000" flipV="1">
              <a:off x="836066" y="2843533"/>
              <a:ext cx="4149332" cy="2323351"/>
            </a:xfrm>
            <a:prstGeom prst="bentConnector3">
              <a:avLst>
                <a:gd name="adj1" fmla="val -764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99" name="Straight Arrow Connector 10498"/>
            <p:cNvCxnSpPr/>
            <p:nvPr/>
          </p:nvCxnSpPr>
          <p:spPr>
            <a:xfrm>
              <a:off x="1749056" y="1930543"/>
              <a:ext cx="167156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08" name="Round Single Corner Rectangle 10507"/>
            <p:cNvSpPr>
              <a:spLocks noChangeArrowheads="1"/>
            </p:cNvSpPr>
            <p:nvPr/>
          </p:nvSpPr>
          <p:spPr bwMode="auto">
            <a:xfrm>
              <a:off x="6205524" y="806766"/>
              <a:ext cx="1776039" cy="291750"/>
            </a:xfrm>
            <a:custGeom>
              <a:avLst/>
              <a:gdLst>
                <a:gd name="T0" fmla="*/ 887818 w 1775636"/>
                <a:gd name="T1" fmla="*/ 0 h 291176"/>
                <a:gd name="T2" fmla="*/ 0 w 1775636"/>
                <a:gd name="T3" fmla="*/ 145588 h 291176"/>
                <a:gd name="T4" fmla="*/ 887818 w 1775636"/>
                <a:gd name="T5" fmla="*/ 291176 h 291176"/>
                <a:gd name="T6" fmla="*/ 1775636 w 1775636"/>
                <a:gd name="T7" fmla="*/ 145588 h 291176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775636"/>
                <a:gd name="T13" fmla="*/ 0 h 291176"/>
                <a:gd name="T14" fmla="*/ 1761422 w 1775636"/>
                <a:gd name="T15" fmla="*/ 291176 h 2911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5636" h="291176">
                  <a:moveTo>
                    <a:pt x="0" y="0"/>
                  </a:moveTo>
                  <a:lnTo>
                    <a:pt x="1727106" y="0"/>
                  </a:lnTo>
                  <a:lnTo>
                    <a:pt x="1727106" y="-1"/>
                  </a:lnTo>
                  <a:cubicBezTo>
                    <a:pt x="1753908" y="-1"/>
                    <a:pt x="1775636" y="21727"/>
                    <a:pt x="1775636" y="48530"/>
                  </a:cubicBezTo>
                  <a:lnTo>
                    <a:pt x="1775636" y="291176"/>
                  </a:lnTo>
                  <a:lnTo>
                    <a:pt x="0" y="291176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</a:rPr>
                <a:t>energy metabolism</a:t>
              </a:r>
            </a:p>
          </p:txBody>
        </p:sp>
        <p:sp>
          <p:nvSpPr>
            <p:cNvPr id="333" name="Round Single Corner Rectangle 332"/>
            <p:cNvSpPr>
              <a:spLocks noChangeArrowheads="1"/>
            </p:cNvSpPr>
            <p:nvPr/>
          </p:nvSpPr>
          <p:spPr bwMode="auto">
            <a:xfrm>
              <a:off x="264606" y="3322659"/>
              <a:ext cx="1272386" cy="226917"/>
            </a:xfrm>
            <a:custGeom>
              <a:avLst/>
              <a:gdLst>
                <a:gd name="T0" fmla="*/ 636538 w 1273075"/>
                <a:gd name="T1" fmla="*/ 0 h 226197"/>
                <a:gd name="T2" fmla="*/ 0 w 1273075"/>
                <a:gd name="T3" fmla="*/ 113099 h 226197"/>
                <a:gd name="T4" fmla="*/ 636538 w 1273075"/>
                <a:gd name="T5" fmla="*/ 226197 h 226197"/>
                <a:gd name="T6" fmla="*/ 1273075 w 1273075"/>
                <a:gd name="T7" fmla="*/ 113099 h 2261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273075"/>
                <a:gd name="T13" fmla="*/ 0 h 226197"/>
                <a:gd name="T14" fmla="*/ 1262033 w 1273075"/>
                <a:gd name="T15" fmla="*/ 226197 h 226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73075" h="226197">
                  <a:moveTo>
                    <a:pt x="0" y="0"/>
                  </a:moveTo>
                  <a:lnTo>
                    <a:pt x="1235375" y="0"/>
                  </a:lnTo>
                  <a:lnTo>
                    <a:pt x="1235375" y="-1"/>
                  </a:lnTo>
                  <a:cubicBezTo>
                    <a:pt x="1256196" y="-1"/>
                    <a:pt x="1273075" y="16878"/>
                    <a:pt x="1273075" y="37700"/>
                  </a:cubicBezTo>
                  <a:lnTo>
                    <a:pt x="1273075" y="226197"/>
                  </a:lnTo>
                  <a:lnTo>
                    <a:pt x="0" y="226197"/>
                  </a:lnTo>
                  <a:close/>
                </a:path>
              </a:pathLst>
            </a:custGeom>
            <a:solidFill>
              <a:srgbClr val="A3A3E0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</a:rPr>
                <a:t>Na</a:t>
              </a:r>
              <a:r>
                <a:rPr lang="en-US" sz="1200" baseline="30000" dirty="0">
                  <a:solidFill>
                    <a:schemeClr val="dk1"/>
                  </a:solidFill>
                </a:rPr>
                <a:t>+</a:t>
              </a:r>
              <a:r>
                <a:rPr lang="en-US" sz="1200" dirty="0">
                  <a:solidFill>
                    <a:schemeClr val="dk1"/>
                  </a:solidFill>
                </a:rPr>
                <a:t> retention</a:t>
              </a:r>
            </a:p>
          </p:txBody>
        </p:sp>
        <p:sp>
          <p:nvSpPr>
            <p:cNvPr id="334" name="Round Single Corner Rectangle 333"/>
            <p:cNvSpPr>
              <a:spLocks noChangeArrowheads="1"/>
            </p:cNvSpPr>
            <p:nvPr/>
          </p:nvSpPr>
          <p:spPr bwMode="auto">
            <a:xfrm>
              <a:off x="545279" y="1444294"/>
              <a:ext cx="707920" cy="417815"/>
            </a:xfrm>
            <a:custGeom>
              <a:avLst/>
              <a:gdLst>
                <a:gd name="T0" fmla="*/ 354609 w 709217"/>
                <a:gd name="T1" fmla="*/ 0 h 417330"/>
                <a:gd name="T2" fmla="*/ 0 w 709217"/>
                <a:gd name="T3" fmla="*/ 208665 h 417330"/>
                <a:gd name="T4" fmla="*/ 354609 w 709217"/>
                <a:gd name="T5" fmla="*/ 417330 h 417330"/>
                <a:gd name="T6" fmla="*/ 709217 w 709217"/>
                <a:gd name="T7" fmla="*/ 208665 h 41733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709217"/>
                <a:gd name="T13" fmla="*/ 0 h 417330"/>
                <a:gd name="T14" fmla="*/ 688845 w 709217"/>
                <a:gd name="T15" fmla="*/ 417330 h 4173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9217" h="417330">
                  <a:moveTo>
                    <a:pt x="0" y="0"/>
                  </a:moveTo>
                  <a:lnTo>
                    <a:pt x="639661" y="0"/>
                  </a:lnTo>
                  <a:lnTo>
                    <a:pt x="639661" y="-1"/>
                  </a:lnTo>
                  <a:cubicBezTo>
                    <a:pt x="678075" y="-1"/>
                    <a:pt x="709217" y="31141"/>
                    <a:pt x="709217" y="69556"/>
                  </a:cubicBezTo>
                  <a:lnTo>
                    <a:pt x="709217" y="417330"/>
                  </a:lnTo>
                  <a:lnTo>
                    <a:pt x="0" y="41733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</a:rPr>
                <a:t>SNS</a:t>
              </a:r>
            </a:p>
          </p:txBody>
        </p:sp>
        <p:cxnSp>
          <p:nvCxnSpPr>
            <p:cNvPr id="10514" name="Elbow Connector 10513"/>
            <p:cNvCxnSpPr/>
            <p:nvPr/>
          </p:nvCxnSpPr>
          <p:spPr>
            <a:xfrm rot="16200000" flipH="1">
              <a:off x="1103660" y="2747191"/>
              <a:ext cx="3414555" cy="1219370"/>
            </a:xfrm>
            <a:prstGeom prst="bentConnector3">
              <a:avLst>
                <a:gd name="adj1" fmla="val 99934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19" name="Straight Connector 10518"/>
            <p:cNvCxnSpPr>
              <a:stCxn id="334" idx="3"/>
            </p:cNvCxnSpPr>
            <p:nvPr/>
          </p:nvCxnSpPr>
          <p:spPr>
            <a:xfrm flipV="1">
              <a:off x="1253200" y="1649599"/>
              <a:ext cx="948052" cy="360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7" name="Round Single Corner Rectangle 346"/>
            <p:cNvSpPr>
              <a:spLocks noChangeArrowheads="1"/>
            </p:cNvSpPr>
            <p:nvPr/>
          </p:nvSpPr>
          <p:spPr bwMode="auto">
            <a:xfrm>
              <a:off x="1890952" y="6220348"/>
              <a:ext cx="1442348" cy="268338"/>
            </a:xfrm>
            <a:custGeom>
              <a:avLst/>
              <a:gdLst>
                <a:gd name="T0" fmla="*/ 611230 w 1222459"/>
                <a:gd name="T1" fmla="*/ 0 h 268897"/>
                <a:gd name="T2" fmla="*/ 0 w 1222459"/>
                <a:gd name="T3" fmla="*/ 134449 h 268897"/>
                <a:gd name="T4" fmla="*/ 611230 w 1222459"/>
                <a:gd name="T5" fmla="*/ 268897 h 268897"/>
                <a:gd name="T6" fmla="*/ 1222459 w 1222459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222459"/>
                <a:gd name="T13" fmla="*/ 0 h 268897"/>
                <a:gd name="T14" fmla="*/ 1209333 w 1222459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22459" h="268897">
                  <a:moveTo>
                    <a:pt x="0" y="0"/>
                  </a:moveTo>
                  <a:lnTo>
                    <a:pt x="1177642" y="0"/>
                  </a:lnTo>
                  <a:lnTo>
                    <a:pt x="1177642" y="-1"/>
                  </a:lnTo>
                  <a:cubicBezTo>
                    <a:pt x="1202393" y="-1"/>
                    <a:pt x="1222459" y="20065"/>
                    <a:pt x="1222459" y="44817"/>
                  </a:cubicBezTo>
                  <a:lnTo>
                    <a:pt x="1222459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</a:rPr>
                <a:t>HYPERTENSION</a:t>
              </a:r>
            </a:p>
          </p:txBody>
        </p:sp>
        <p:sp>
          <p:nvSpPr>
            <p:cNvPr id="349" name="Round Single Corner Rectangle 348"/>
            <p:cNvSpPr>
              <a:spLocks noChangeArrowheads="1"/>
            </p:cNvSpPr>
            <p:nvPr/>
          </p:nvSpPr>
          <p:spPr bwMode="auto">
            <a:xfrm>
              <a:off x="7880208" y="2937261"/>
              <a:ext cx="859173" cy="270139"/>
            </a:xfrm>
            <a:custGeom>
              <a:avLst/>
              <a:gdLst>
                <a:gd name="T0" fmla="*/ 430204 w 860407"/>
                <a:gd name="T1" fmla="*/ 0 h 268897"/>
                <a:gd name="T2" fmla="*/ 0 w 860407"/>
                <a:gd name="T3" fmla="*/ 134449 h 268897"/>
                <a:gd name="T4" fmla="*/ 430204 w 860407"/>
                <a:gd name="T5" fmla="*/ 268897 h 268897"/>
                <a:gd name="T6" fmla="*/ 860407 w 860407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60407"/>
                <a:gd name="T13" fmla="*/ 0 h 268897"/>
                <a:gd name="T14" fmla="*/ 847281 w 860407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0407" h="268897">
                  <a:moveTo>
                    <a:pt x="0" y="0"/>
                  </a:moveTo>
                  <a:lnTo>
                    <a:pt x="815590" y="0"/>
                  </a:lnTo>
                  <a:lnTo>
                    <a:pt x="815590" y="-1"/>
                  </a:lnTo>
                  <a:cubicBezTo>
                    <a:pt x="840341" y="-1"/>
                    <a:pt x="860407" y="20065"/>
                    <a:pt x="860407" y="44817"/>
                  </a:cubicBezTo>
                  <a:lnTo>
                    <a:pt x="860407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</a:rPr>
                <a:t>OBESITY</a:t>
              </a:r>
            </a:p>
          </p:txBody>
        </p:sp>
        <p:sp>
          <p:nvSpPr>
            <p:cNvPr id="350" name="Round Single Corner Rectangle 349"/>
            <p:cNvSpPr>
              <a:spLocks noChangeArrowheads="1"/>
            </p:cNvSpPr>
            <p:nvPr/>
          </p:nvSpPr>
          <p:spPr bwMode="auto">
            <a:xfrm>
              <a:off x="7619806" y="4307765"/>
              <a:ext cx="1312927" cy="221514"/>
            </a:xfrm>
            <a:custGeom>
              <a:avLst/>
              <a:gdLst>
                <a:gd name="T0" fmla="*/ 656634 w 1313267"/>
                <a:gd name="T1" fmla="*/ 0 h 220882"/>
                <a:gd name="T2" fmla="*/ 0 w 1313267"/>
                <a:gd name="T3" fmla="*/ 110441 h 220882"/>
                <a:gd name="T4" fmla="*/ 656634 w 1313267"/>
                <a:gd name="T5" fmla="*/ 220882 h 220882"/>
                <a:gd name="T6" fmla="*/ 1313267 w 1313267"/>
                <a:gd name="T7" fmla="*/ 110441 h 220882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313267"/>
                <a:gd name="T13" fmla="*/ 0 h 220882"/>
                <a:gd name="T14" fmla="*/ 1302484 w 1313267"/>
                <a:gd name="T15" fmla="*/ 220882 h 22088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13267" h="220882">
                  <a:moveTo>
                    <a:pt x="0" y="0"/>
                  </a:moveTo>
                  <a:lnTo>
                    <a:pt x="1276453" y="0"/>
                  </a:lnTo>
                  <a:lnTo>
                    <a:pt x="1276453" y="-1"/>
                  </a:lnTo>
                  <a:cubicBezTo>
                    <a:pt x="1296784" y="-1"/>
                    <a:pt x="1313267" y="16482"/>
                    <a:pt x="1313267" y="36814"/>
                  </a:cubicBezTo>
                  <a:lnTo>
                    <a:pt x="1313267" y="220882"/>
                  </a:lnTo>
                  <a:lnTo>
                    <a:pt x="0" y="22088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</a:rPr>
                <a:t> Inflammation</a:t>
              </a:r>
            </a:p>
          </p:txBody>
        </p:sp>
        <p:sp>
          <p:nvSpPr>
            <p:cNvPr id="354" name="Round Single Corner Rectangle 353"/>
            <p:cNvSpPr>
              <a:spLocks noChangeArrowheads="1"/>
            </p:cNvSpPr>
            <p:nvPr/>
          </p:nvSpPr>
          <p:spPr bwMode="auto">
            <a:xfrm>
              <a:off x="1820783" y="4151085"/>
              <a:ext cx="1724581" cy="491652"/>
            </a:xfrm>
            <a:custGeom>
              <a:avLst/>
              <a:gdLst>
                <a:gd name="T0" fmla="*/ 862368 w 1724735"/>
                <a:gd name="T1" fmla="*/ 0 h 491608"/>
                <a:gd name="T2" fmla="*/ 0 w 1724735"/>
                <a:gd name="T3" fmla="*/ 245804 h 491608"/>
                <a:gd name="T4" fmla="*/ 862368 w 1724735"/>
                <a:gd name="T5" fmla="*/ 491608 h 491608"/>
                <a:gd name="T6" fmla="*/ 1724735 w 1724735"/>
                <a:gd name="T7" fmla="*/ 245804 h 491608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724735"/>
                <a:gd name="T13" fmla="*/ 0 h 491608"/>
                <a:gd name="T14" fmla="*/ 1700737 w 1724735"/>
                <a:gd name="T15" fmla="*/ 491608 h 491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4735" h="491608">
                  <a:moveTo>
                    <a:pt x="0" y="0"/>
                  </a:moveTo>
                  <a:lnTo>
                    <a:pt x="1642799" y="0"/>
                  </a:lnTo>
                  <a:lnTo>
                    <a:pt x="1642799" y="-1"/>
                  </a:lnTo>
                  <a:cubicBezTo>
                    <a:pt x="1688051" y="-1"/>
                    <a:pt x="1724735" y="36683"/>
                    <a:pt x="1724735" y="81936"/>
                  </a:cubicBezTo>
                  <a:lnTo>
                    <a:pt x="1724735" y="491608"/>
                  </a:lnTo>
                  <a:lnTo>
                    <a:pt x="0" y="49160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</a:rPr>
                <a:t> Glucose tolerance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</a:rPr>
                <a:t> Insulin resistance</a:t>
              </a:r>
            </a:p>
          </p:txBody>
        </p:sp>
        <p:sp>
          <p:nvSpPr>
            <p:cNvPr id="322" name="TextBox 321"/>
            <p:cNvSpPr txBox="1">
              <a:spLocks noChangeArrowheads="1"/>
            </p:cNvSpPr>
            <p:nvPr/>
          </p:nvSpPr>
          <p:spPr bwMode="auto">
            <a:xfrm>
              <a:off x="3589025" y="2953469"/>
              <a:ext cx="1122693" cy="419616"/>
            </a:xfrm>
            <a:prstGeom prst="rect">
              <a:avLst/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6200000"/>
            </a:gradFill>
            <a:ln w="9525">
              <a:solidFill>
                <a:srgbClr val="F9F9F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600" dirty="0">
                  <a:solidFill>
                    <a:schemeClr val="dk1"/>
                  </a:solidFill>
                </a:rPr>
                <a:t>Appetite</a:t>
              </a:r>
            </a:p>
          </p:txBody>
        </p:sp>
        <p:cxnSp>
          <p:nvCxnSpPr>
            <p:cNvPr id="324" name="Elbow Connector 323"/>
            <p:cNvCxnSpPr/>
            <p:nvPr/>
          </p:nvCxnSpPr>
          <p:spPr>
            <a:xfrm rot="16200000" flipH="1">
              <a:off x="2777113" y="2399528"/>
              <a:ext cx="992310" cy="544194"/>
            </a:xfrm>
            <a:prstGeom prst="bentConnector3">
              <a:avLst>
                <a:gd name="adj1" fmla="val 99229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3001171" y="2175469"/>
              <a:ext cx="4194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0" name="Straight Arrow Connector 329"/>
            <p:cNvCxnSpPr/>
            <p:nvPr/>
          </p:nvCxnSpPr>
          <p:spPr>
            <a:xfrm>
              <a:off x="4153490" y="3385691"/>
              <a:ext cx="57694" cy="7653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2" name="Round Single Corner Rectangle 371"/>
            <p:cNvSpPr>
              <a:spLocks noChangeArrowheads="1"/>
            </p:cNvSpPr>
            <p:nvPr/>
          </p:nvSpPr>
          <p:spPr bwMode="auto">
            <a:xfrm>
              <a:off x="3942986" y="3618011"/>
              <a:ext cx="1007305" cy="257532"/>
            </a:xfrm>
            <a:custGeom>
              <a:avLst/>
              <a:gdLst>
                <a:gd name="T0" fmla="*/ 504161 w 1008322"/>
                <a:gd name="T1" fmla="*/ 0 h 256589"/>
                <a:gd name="T2" fmla="*/ 0 w 1008322"/>
                <a:gd name="T3" fmla="*/ 128295 h 256589"/>
                <a:gd name="T4" fmla="*/ 504161 w 1008322"/>
                <a:gd name="T5" fmla="*/ 256589 h 256589"/>
                <a:gd name="T6" fmla="*/ 1008322 w 1008322"/>
                <a:gd name="T7" fmla="*/ 128295 h 256589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008322"/>
                <a:gd name="T13" fmla="*/ 0 h 256589"/>
                <a:gd name="T14" fmla="*/ 995796 w 1008322"/>
                <a:gd name="T15" fmla="*/ 256589 h 2565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322" h="256589">
                  <a:moveTo>
                    <a:pt x="0" y="0"/>
                  </a:moveTo>
                  <a:lnTo>
                    <a:pt x="965556" y="0"/>
                  </a:lnTo>
                  <a:lnTo>
                    <a:pt x="965556" y="-1"/>
                  </a:lnTo>
                  <a:cubicBezTo>
                    <a:pt x="989175" y="-1"/>
                    <a:pt x="1008322" y="19146"/>
                    <a:pt x="1008322" y="42766"/>
                  </a:cubicBezTo>
                  <a:lnTo>
                    <a:pt x="1008322" y="256589"/>
                  </a:lnTo>
                  <a:lnTo>
                    <a:pt x="0" y="25658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</a:t>
              </a:r>
              <a:r>
                <a:rPr lang="en-US" sz="1200" dirty="0">
                  <a:solidFill>
                    <a:schemeClr val="dk1"/>
                  </a:solidFill>
                </a:rPr>
                <a:t> Ghrelin</a:t>
              </a:r>
            </a:p>
          </p:txBody>
        </p:sp>
        <p:sp>
          <p:nvSpPr>
            <p:cNvPr id="373" name="Round Single Corner Rectangle 372"/>
            <p:cNvSpPr>
              <a:spLocks noChangeArrowheads="1"/>
            </p:cNvSpPr>
            <p:nvPr/>
          </p:nvSpPr>
          <p:spPr bwMode="auto">
            <a:xfrm>
              <a:off x="2293251" y="2492432"/>
              <a:ext cx="1507839" cy="349380"/>
            </a:xfrm>
            <a:custGeom>
              <a:avLst/>
              <a:gdLst>
                <a:gd name="T0" fmla="*/ 753614 w 1507227"/>
                <a:gd name="T1" fmla="*/ 0 h 349209"/>
                <a:gd name="T2" fmla="*/ 0 w 1507227"/>
                <a:gd name="T3" fmla="*/ 174605 h 349209"/>
                <a:gd name="T4" fmla="*/ 753614 w 1507227"/>
                <a:gd name="T5" fmla="*/ 349209 h 349209"/>
                <a:gd name="T6" fmla="*/ 1507227 w 1507227"/>
                <a:gd name="T7" fmla="*/ 174605 h 349209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507227"/>
                <a:gd name="T13" fmla="*/ 0 h 349209"/>
                <a:gd name="T14" fmla="*/ 1490180 w 1507227"/>
                <a:gd name="T15" fmla="*/ 349209 h 3492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7227" h="349209">
                  <a:moveTo>
                    <a:pt x="0" y="0"/>
                  </a:moveTo>
                  <a:lnTo>
                    <a:pt x="1449024" y="0"/>
                  </a:lnTo>
                  <a:lnTo>
                    <a:pt x="1449024" y="-1"/>
                  </a:lnTo>
                  <a:cubicBezTo>
                    <a:pt x="1481168" y="-1"/>
                    <a:pt x="1507227" y="26058"/>
                    <a:pt x="1507227" y="58203"/>
                  </a:cubicBezTo>
                  <a:lnTo>
                    <a:pt x="1507227" y="349209"/>
                  </a:lnTo>
                  <a:lnTo>
                    <a:pt x="0" y="349209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 err="1">
                  <a:solidFill>
                    <a:schemeClr val="dk1"/>
                  </a:solidFill>
                </a:rPr>
                <a:t>Orexin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r>
                <a:rPr lang="en-US" sz="1200" dirty="0">
                  <a:solidFill>
                    <a:schemeClr val="dk1"/>
                  </a:solidFill>
                </a:rPr>
                <a:t> NPY</a:t>
              </a:r>
            </a:p>
          </p:txBody>
        </p:sp>
        <p:sp>
          <p:nvSpPr>
            <p:cNvPr id="374" name="Round Single Corner Rectangle 373"/>
            <p:cNvSpPr>
              <a:spLocks noChangeArrowheads="1"/>
            </p:cNvSpPr>
            <p:nvPr/>
          </p:nvSpPr>
          <p:spPr bwMode="auto">
            <a:xfrm>
              <a:off x="1183032" y="2323145"/>
              <a:ext cx="849816" cy="244926"/>
            </a:xfrm>
            <a:custGeom>
              <a:avLst/>
              <a:gdLst>
                <a:gd name="T0" fmla="*/ 359909 w 719817"/>
                <a:gd name="T1" fmla="*/ 0 h 268897"/>
                <a:gd name="T2" fmla="*/ 0 w 719817"/>
                <a:gd name="T3" fmla="*/ 134449 h 268897"/>
                <a:gd name="T4" fmla="*/ 359909 w 719817"/>
                <a:gd name="T5" fmla="*/ 268897 h 268897"/>
                <a:gd name="T6" fmla="*/ 719817 w 719817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719817"/>
                <a:gd name="T13" fmla="*/ 0 h 268897"/>
                <a:gd name="T14" fmla="*/ 706691 w 719817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9817" h="268897">
                  <a:moveTo>
                    <a:pt x="0" y="0"/>
                  </a:moveTo>
                  <a:lnTo>
                    <a:pt x="675000" y="0"/>
                  </a:lnTo>
                  <a:lnTo>
                    <a:pt x="675000" y="-1"/>
                  </a:lnTo>
                  <a:cubicBezTo>
                    <a:pt x="699751" y="-1"/>
                    <a:pt x="719817" y="20065"/>
                    <a:pt x="719817" y="44817"/>
                  </a:cubicBezTo>
                  <a:lnTo>
                    <a:pt x="719817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</a:rPr>
                <a:t>STROKE</a:t>
              </a:r>
            </a:p>
          </p:txBody>
        </p:sp>
        <p:cxnSp>
          <p:nvCxnSpPr>
            <p:cNvPr id="332" name="Straight Arrow Connector 331"/>
            <p:cNvCxnSpPr/>
            <p:nvPr/>
          </p:nvCxnSpPr>
          <p:spPr>
            <a:xfrm flipH="1">
              <a:off x="3977290" y="5377515"/>
              <a:ext cx="1559" cy="2359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7" name="Round Single Corner Rectangle 376"/>
            <p:cNvSpPr>
              <a:spLocks noChangeArrowheads="1"/>
            </p:cNvSpPr>
            <p:nvPr/>
          </p:nvSpPr>
          <p:spPr bwMode="auto">
            <a:xfrm>
              <a:off x="3163338" y="5645853"/>
              <a:ext cx="965204" cy="271939"/>
            </a:xfrm>
            <a:custGeom>
              <a:avLst/>
              <a:gdLst>
                <a:gd name="T0" fmla="*/ 436823 w 873645"/>
                <a:gd name="T1" fmla="*/ 0 h 268897"/>
                <a:gd name="T2" fmla="*/ 0 w 873645"/>
                <a:gd name="T3" fmla="*/ 134449 h 268897"/>
                <a:gd name="T4" fmla="*/ 436823 w 873645"/>
                <a:gd name="T5" fmla="*/ 268897 h 268897"/>
                <a:gd name="T6" fmla="*/ 873645 w 873645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73645"/>
                <a:gd name="T13" fmla="*/ 0 h 268897"/>
                <a:gd name="T14" fmla="*/ 860519 w 873645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3645" h="268897">
                  <a:moveTo>
                    <a:pt x="0" y="0"/>
                  </a:moveTo>
                  <a:lnTo>
                    <a:pt x="828828" y="0"/>
                  </a:lnTo>
                  <a:lnTo>
                    <a:pt x="828828" y="-1"/>
                  </a:lnTo>
                  <a:cubicBezTo>
                    <a:pt x="853579" y="-1"/>
                    <a:pt x="873645" y="20065"/>
                    <a:pt x="873645" y="44817"/>
                  </a:cubicBezTo>
                  <a:lnTo>
                    <a:pt x="873645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</a:rPr>
                <a:t>DIABETES</a:t>
              </a:r>
            </a:p>
          </p:txBody>
        </p:sp>
        <p:sp>
          <p:nvSpPr>
            <p:cNvPr id="381" name="Round Single Corner Rectangle 380"/>
            <p:cNvSpPr>
              <a:spLocks noChangeArrowheads="1"/>
            </p:cNvSpPr>
            <p:nvPr/>
          </p:nvSpPr>
          <p:spPr bwMode="auto">
            <a:xfrm>
              <a:off x="5393131" y="5229839"/>
              <a:ext cx="859172" cy="605111"/>
            </a:xfrm>
            <a:custGeom>
              <a:avLst/>
              <a:gdLst>
                <a:gd name="T0" fmla="*/ 430204 w 860407"/>
                <a:gd name="T1" fmla="*/ 0 h 268897"/>
                <a:gd name="T2" fmla="*/ 0 w 860407"/>
                <a:gd name="T3" fmla="*/ 134449 h 268897"/>
                <a:gd name="T4" fmla="*/ 430204 w 860407"/>
                <a:gd name="T5" fmla="*/ 268897 h 268897"/>
                <a:gd name="T6" fmla="*/ 860407 w 860407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60407"/>
                <a:gd name="T13" fmla="*/ 0 h 268897"/>
                <a:gd name="T14" fmla="*/ 847281 w 860407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60407" h="268897">
                  <a:moveTo>
                    <a:pt x="0" y="0"/>
                  </a:moveTo>
                  <a:lnTo>
                    <a:pt x="815590" y="0"/>
                  </a:lnTo>
                  <a:lnTo>
                    <a:pt x="815590" y="-1"/>
                  </a:lnTo>
                  <a:cubicBezTo>
                    <a:pt x="840341" y="-1"/>
                    <a:pt x="860407" y="20065"/>
                    <a:pt x="860407" y="44817"/>
                  </a:cubicBezTo>
                  <a:lnTo>
                    <a:pt x="860407" y="268897"/>
                  </a:lnTo>
                  <a:lnTo>
                    <a:pt x="0" y="268897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</a:rPr>
                <a:t>CHD</a:t>
              </a:r>
            </a:p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</a:rPr>
                <a:t>HEART FAILURE</a:t>
              </a:r>
            </a:p>
          </p:txBody>
        </p:sp>
        <p:cxnSp>
          <p:nvCxnSpPr>
            <p:cNvPr id="358" name="Elbow Connector 357"/>
            <p:cNvCxnSpPr/>
            <p:nvPr/>
          </p:nvCxnSpPr>
          <p:spPr>
            <a:xfrm rot="5400000">
              <a:off x="6726696" y="4871553"/>
              <a:ext cx="482648" cy="2441858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0" name="Straight Arrow Connector 359"/>
            <p:cNvCxnSpPr/>
            <p:nvPr/>
          </p:nvCxnSpPr>
          <p:spPr>
            <a:xfrm>
              <a:off x="3001171" y="3167780"/>
              <a:ext cx="0" cy="9580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9" name="Round Single Corner Rectangle 398"/>
            <p:cNvSpPr>
              <a:spLocks noChangeArrowheads="1"/>
            </p:cNvSpPr>
            <p:nvPr/>
          </p:nvSpPr>
          <p:spPr bwMode="auto">
            <a:xfrm>
              <a:off x="2371215" y="3337067"/>
              <a:ext cx="962085" cy="511463"/>
            </a:xfrm>
            <a:custGeom>
              <a:avLst/>
              <a:gdLst>
                <a:gd name="T0" fmla="*/ 481109 w 962217"/>
                <a:gd name="T1" fmla="*/ 0 h 512008"/>
                <a:gd name="T2" fmla="*/ 0 w 962217"/>
                <a:gd name="T3" fmla="*/ 256004 h 512008"/>
                <a:gd name="T4" fmla="*/ 481109 w 962217"/>
                <a:gd name="T5" fmla="*/ 512008 h 512008"/>
                <a:gd name="T6" fmla="*/ 962217 w 962217"/>
                <a:gd name="T7" fmla="*/ 256004 h 512008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962217"/>
                <a:gd name="T13" fmla="*/ 0 h 512008"/>
                <a:gd name="T14" fmla="*/ 937223 w 962217"/>
                <a:gd name="T15" fmla="*/ 512008 h 5120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2217" h="512008">
                  <a:moveTo>
                    <a:pt x="0" y="0"/>
                  </a:moveTo>
                  <a:lnTo>
                    <a:pt x="876881" y="0"/>
                  </a:lnTo>
                  <a:lnTo>
                    <a:pt x="876881" y="-1"/>
                  </a:lnTo>
                  <a:cubicBezTo>
                    <a:pt x="924010" y="-1"/>
                    <a:pt x="962217" y="38206"/>
                    <a:pt x="962217" y="85336"/>
                  </a:cubicBezTo>
                  <a:lnTo>
                    <a:pt x="962217" y="512008"/>
                  </a:lnTo>
                  <a:lnTo>
                    <a:pt x="0" y="512008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</a:rPr>
                <a:t>Evening cortisol</a:t>
              </a:r>
            </a:p>
          </p:txBody>
        </p:sp>
        <p:cxnSp>
          <p:nvCxnSpPr>
            <p:cNvPr id="363" name="Elbow Connector 362"/>
            <p:cNvCxnSpPr>
              <a:stCxn id="377" idx="3"/>
            </p:cNvCxnSpPr>
            <p:nvPr/>
          </p:nvCxnSpPr>
          <p:spPr>
            <a:xfrm flipV="1">
              <a:off x="4128542" y="5377515"/>
              <a:ext cx="1244318" cy="40520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0" name="Straight Arrow Connector 369"/>
            <p:cNvCxnSpPr>
              <a:stCxn id="377" idx="1"/>
            </p:cNvCxnSpPr>
            <p:nvPr/>
          </p:nvCxnSpPr>
          <p:spPr>
            <a:xfrm flipH="1" flipV="1">
              <a:off x="1749056" y="5780922"/>
              <a:ext cx="1414282" cy="1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5" name="Round Single Corner Rectangle 414"/>
            <p:cNvSpPr>
              <a:spLocks noChangeArrowheads="1"/>
            </p:cNvSpPr>
            <p:nvPr/>
          </p:nvSpPr>
          <p:spPr bwMode="auto">
            <a:xfrm>
              <a:off x="5857801" y="1743247"/>
              <a:ext cx="1041610" cy="363787"/>
            </a:xfrm>
            <a:custGeom>
              <a:avLst/>
              <a:gdLst>
                <a:gd name="T0" fmla="*/ 521365 w 1042729"/>
                <a:gd name="T1" fmla="*/ 0 h 363858"/>
                <a:gd name="T2" fmla="*/ 0 w 1042729"/>
                <a:gd name="T3" fmla="*/ 181929 h 363858"/>
                <a:gd name="T4" fmla="*/ 521365 w 1042729"/>
                <a:gd name="T5" fmla="*/ 363858 h 363858"/>
                <a:gd name="T6" fmla="*/ 1042729 w 1042729"/>
                <a:gd name="T7" fmla="*/ 181929 h 363858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042729"/>
                <a:gd name="T13" fmla="*/ 0 h 363858"/>
                <a:gd name="T14" fmla="*/ 1024967 w 1042729"/>
                <a:gd name="T15" fmla="*/ 363858 h 3638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2729" h="363858">
                  <a:moveTo>
                    <a:pt x="0" y="0"/>
                  </a:moveTo>
                  <a:lnTo>
                    <a:pt x="982085" y="0"/>
                  </a:lnTo>
                  <a:lnTo>
                    <a:pt x="982085" y="-1"/>
                  </a:lnTo>
                  <a:cubicBezTo>
                    <a:pt x="1015577" y="-1"/>
                    <a:pt x="1042729" y="27151"/>
                    <a:pt x="1042729" y="60644"/>
                  </a:cubicBezTo>
                  <a:lnTo>
                    <a:pt x="1042729" y="363858"/>
                  </a:lnTo>
                  <a:lnTo>
                    <a:pt x="0" y="363858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</a:rPr>
                <a:t>HPA axis</a:t>
              </a:r>
            </a:p>
          </p:txBody>
        </p:sp>
        <p:cxnSp>
          <p:nvCxnSpPr>
            <p:cNvPr id="386" name="Elbow Connector 385"/>
            <p:cNvCxnSpPr/>
            <p:nvPr/>
          </p:nvCxnSpPr>
          <p:spPr>
            <a:xfrm rot="16200000" flipH="1">
              <a:off x="4609624" y="2322784"/>
              <a:ext cx="1161597" cy="866969"/>
            </a:xfrm>
            <a:prstGeom prst="bentConnector3">
              <a:avLst>
                <a:gd name="adj1" fmla="val -117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3" name="Round Single Corner Rectangle 422"/>
            <p:cNvSpPr>
              <a:spLocks noChangeArrowheads="1"/>
            </p:cNvSpPr>
            <p:nvPr/>
          </p:nvSpPr>
          <p:spPr bwMode="auto">
            <a:xfrm>
              <a:off x="3192964" y="1325432"/>
              <a:ext cx="2164303" cy="262935"/>
            </a:xfrm>
            <a:custGeom>
              <a:avLst/>
              <a:gdLst>
                <a:gd name="T0" fmla="*/ 1082311 w 2164621"/>
                <a:gd name="T1" fmla="*/ 0 h 263226"/>
                <a:gd name="T2" fmla="*/ 0 w 2164621"/>
                <a:gd name="T3" fmla="*/ 131613 h 263226"/>
                <a:gd name="T4" fmla="*/ 1082311 w 2164621"/>
                <a:gd name="T5" fmla="*/ 263226 h 263226"/>
                <a:gd name="T6" fmla="*/ 2164621 w 2164621"/>
                <a:gd name="T7" fmla="*/ 131613 h 263226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2164621"/>
                <a:gd name="T13" fmla="*/ 0 h 263226"/>
                <a:gd name="T14" fmla="*/ 2151771 w 2164621"/>
                <a:gd name="T15" fmla="*/ 263226 h 2632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4621" h="263226">
                  <a:moveTo>
                    <a:pt x="0" y="0"/>
                  </a:moveTo>
                  <a:lnTo>
                    <a:pt x="2120749" y="0"/>
                  </a:lnTo>
                  <a:lnTo>
                    <a:pt x="2120749" y="-1"/>
                  </a:lnTo>
                  <a:cubicBezTo>
                    <a:pt x="2144978" y="-1"/>
                    <a:pt x="2164621" y="19642"/>
                    <a:pt x="2164621" y="43872"/>
                  </a:cubicBezTo>
                  <a:lnTo>
                    <a:pt x="2164621" y="263226"/>
                  </a:lnTo>
                  <a:lnTo>
                    <a:pt x="0" y="263226"/>
                  </a:lnTo>
                  <a:close/>
                </a:path>
              </a:pathLst>
            </a:custGeom>
            <a:gradFill rotWithShape="1">
              <a:gsLst>
                <a:gs pos="0">
                  <a:srgbClr val="E4FEFF"/>
                </a:gs>
                <a:gs pos="35001">
                  <a:srgbClr val="EBFEFF"/>
                </a:gs>
                <a:gs pos="100000">
                  <a:srgbClr val="F6FFFF"/>
                </a:gs>
              </a:gsLst>
              <a:lin ang="16200000" scaled="1"/>
            </a:gra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</a:rPr>
                <a:t>Altered circadian rhythms</a:t>
              </a:r>
            </a:p>
          </p:txBody>
        </p:sp>
        <p:cxnSp>
          <p:nvCxnSpPr>
            <p:cNvPr id="407" name="Straight Arrow Connector 406"/>
            <p:cNvCxnSpPr>
              <a:stCxn id="322" idx="3"/>
            </p:cNvCxnSpPr>
            <p:nvPr/>
          </p:nvCxnSpPr>
          <p:spPr>
            <a:xfrm flipV="1">
              <a:off x="4711718" y="3137163"/>
              <a:ext cx="3126389" cy="25213"/>
            </a:xfrm>
            <a:prstGeom prst="straightConnector1">
              <a:avLst/>
            </a:prstGeom>
            <a:ln w="9525" cmpd="sng">
              <a:prstDash val="solid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7" name="Rounded Rectangle 266"/>
            <p:cNvSpPr/>
            <p:nvPr/>
          </p:nvSpPr>
          <p:spPr>
            <a:xfrm>
              <a:off x="434570" y="104405"/>
              <a:ext cx="3776615" cy="484450"/>
            </a:xfrm>
            <a:prstGeom prst="round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/>
                <a:t>Environment (physical, social, work)</a:t>
              </a:r>
            </a:p>
          </p:txBody>
        </p:sp>
        <p:sp>
          <p:nvSpPr>
            <p:cNvPr id="268" name="Rounded Rectangle 267"/>
            <p:cNvSpPr/>
            <p:nvPr/>
          </p:nvSpPr>
          <p:spPr>
            <a:xfrm>
              <a:off x="7002325" y="104405"/>
              <a:ext cx="1680921" cy="484450"/>
            </a:xfrm>
            <a:prstGeom prst="roundRect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/>
                <a:t>Genetics</a:t>
              </a:r>
            </a:p>
          </p:txBody>
        </p:sp>
        <p:cxnSp>
          <p:nvCxnSpPr>
            <p:cNvPr id="12" name="Elbow Connector 11"/>
            <p:cNvCxnSpPr>
              <a:stCxn id="268" idx="1"/>
            </p:cNvCxnSpPr>
            <p:nvPr/>
          </p:nvCxnSpPr>
          <p:spPr>
            <a:xfrm rot="10800000" flipV="1">
              <a:off x="4903512" y="347531"/>
              <a:ext cx="2098812" cy="419615"/>
            </a:xfrm>
            <a:prstGeom prst="bentConnector3">
              <a:avLst>
                <a:gd name="adj1" fmla="val 100786"/>
              </a:avLst>
            </a:prstGeom>
            <a:ln>
              <a:prstDash val="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 rot="16200000" flipH="1">
              <a:off x="4163544" y="395172"/>
              <a:ext cx="419615" cy="324334"/>
            </a:xfrm>
            <a:prstGeom prst="bentConnector3">
              <a:avLst>
                <a:gd name="adj1" fmla="val -2186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/>
            <p:nvPr/>
          </p:nvCxnSpPr>
          <p:spPr>
            <a:xfrm rot="10800000">
              <a:off x="4744464" y="2330349"/>
              <a:ext cx="2736564" cy="1554199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4" name="Round Single Corner Rectangle 423"/>
            <p:cNvSpPr>
              <a:spLocks noChangeArrowheads="1"/>
            </p:cNvSpPr>
            <p:nvPr/>
          </p:nvSpPr>
          <p:spPr bwMode="auto">
            <a:xfrm>
              <a:off x="4878563" y="2492432"/>
              <a:ext cx="1822817" cy="239524"/>
            </a:xfrm>
            <a:custGeom>
              <a:avLst/>
              <a:gdLst>
                <a:gd name="T0" fmla="*/ 911075 w 1822149"/>
                <a:gd name="T1" fmla="*/ 0 h 238951"/>
                <a:gd name="T2" fmla="*/ 0 w 1822149"/>
                <a:gd name="T3" fmla="*/ 119476 h 238951"/>
                <a:gd name="T4" fmla="*/ 911075 w 1822149"/>
                <a:gd name="T5" fmla="*/ 238951 h 238951"/>
                <a:gd name="T6" fmla="*/ 1822149 w 1822149"/>
                <a:gd name="T7" fmla="*/ 119476 h 238951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822149"/>
                <a:gd name="T13" fmla="*/ 0 h 238951"/>
                <a:gd name="T14" fmla="*/ 1810484 w 1822149"/>
                <a:gd name="T15" fmla="*/ 238951 h 2389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2149" h="238951">
                  <a:moveTo>
                    <a:pt x="0" y="0"/>
                  </a:moveTo>
                  <a:lnTo>
                    <a:pt x="1782323" y="0"/>
                  </a:lnTo>
                  <a:lnTo>
                    <a:pt x="1782323" y="-1"/>
                  </a:lnTo>
                  <a:cubicBezTo>
                    <a:pt x="1804318" y="-1"/>
                    <a:pt x="1822149" y="17830"/>
                    <a:pt x="1822149" y="39826"/>
                  </a:cubicBezTo>
                  <a:lnTo>
                    <a:pt x="1822149" y="238951"/>
                  </a:lnTo>
                  <a:lnTo>
                    <a:pt x="0" y="23895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</a:rPr>
                <a:t>BP &amp; HR variability</a:t>
              </a:r>
            </a:p>
          </p:txBody>
        </p:sp>
        <p:sp>
          <p:nvSpPr>
            <p:cNvPr id="444" name="Round Single Corner Rectangle 443"/>
            <p:cNvSpPr>
              <a:spLocks noChangeArrowheads="1"/>
            </p:cNvSpPr>
            <p:nvPr/>
          </p:nvSpPr>
          <p:spPr bwMode="auto">
            <a:xfrm>
              <a:off x="5923292" y="3036312"/>
              <a:ext cx="1264589" cy="185496"/>
            </a:xfrm>
            <a:custGeom>
              <a:avLst/>
              <a:gdLst>
                <a:gd name="T0" fmla="*/ 632879 w 1265757"/>
                <a:gd name="T1" fmla="*/ 0 h 185855"/>
                <a:gd name="T2" fmla="*/ 0 w 1265757"/>
                <a:gd name="T3" fmla="*/ 92928 h 185855"/>
                <a:gd name="T4" fmla="*/ 632879 w 1265757"/>
                <a:gd name="T5" fmla="*/ 185855 h 185855"/>
                <a:gd name="T6" fmla="*/ 1265757 w 1265757"/>
                <a:gd name="T7" fmla="*/ 92928 h 185855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265757"/>
                <a:gd name="T13" fmla="*/ 0 h 185855"/>
                <a:gd name="T14" fmla="*/ 1256684 w 1265757"/>
                <a:gd name="T15" fmla="*/ 185855 h 1858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65757" h="185855">
                  <a:moveTo>
                    <a:pt x="0" y="0"/>
                  </a:moveTo>
                  <a:lnTo>
                    <a:pt x="1234781" y="0"/>
                  </a:lnTo>
                  <a:lnTo>
                    <a:pt x="1234781" y="-1"/>
                  </a:lnTo>
                  <a:cubicBezTo>
                    <a:pt x="1251888" y="-1"/>
                    <a:pt x="1265757" y="13868"/>
                    <a:pt x="1265757" y="30976"/>
                  </a:cubicBezTo>
                  <a:lnTo>
                    <a:pt x="1265757" y="185855"/>
                  </a:lnTo>
                  <a:lnTo>
                    <a:pt x="0" y="185855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marL="171450" indent="-171450" algn="ctr">
                <a:buFont typeface="Wingdings" charset="0"/>
                <a:buChar char="é"/>
                <a:defRPr/>
              </a:pPr>
              <a:r>
                <a:rPr lang="en-US" sz="1200" dirty="0">
                  <a:solidFill>
                    <a:schemeClr val="dk1"/>
                  </a:solidFill>
                </a:rPr>
                <a:t>Food intake</a:t>
              </a:r>
            </a:p>
          </p:txBody>
        </p:sp>
        <p:sp>
          <p:nvSpPr>
            <p:cNvPr id="289" name="Round Single Corner Rectangle 288"/>
            <p:cNvSpPr>
              <a:spLocks noChangeArrowheads="1"/>
            </p:cNvSpPr>
            <p:nvPr/>
          </p:nvSpPr>
          <p:spPr bwMode="auto">
            <a:xfrm>
              <a:off x="1119100" y="2685132"/>
              <a:ext cx="1043170" cy="455634"/>
            </a:xfrm>
            <a:custGeom>
              <a:avLst/>
              <a:gdLst>
                <a:gd name="T0" fmla="*/ 522280 w 1044559"/>
                <a:gd name="T1" fmla="*/ 0 h 455861"/>
                <a:gd name="T2" fmla="*/ 0 w 1044559"/>
                <a:gd name="T3" fmla="*/ 227931 h 455861"/>
                <a:gd name="T4" fmla="*/ 522280 w 1044559"/>
                <a:gd name="T5" fmla="*/ 455861 h 455861"/>
                <a:gd name="T6" fmla="*/ 1044559 w 1044559"/>
                <a:gd name="T7" fmla="*/ 227931 h 455861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1044559"/>
                <a:gd name="T13" fmla="*/ 0 h 455861"/>
                <a:gd name="T14" fmla="*/ 1022306 w 1044559"/>
                <a:gd name="T15" fmla="*/ 455861 h 4558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4559" h="455861">
                  <a:moveTo>
                    <a:pt x="0" y="0"/>
                  </a:moveTo>
                  <a:lnTo>
                    <a:pt x="968581" y="0"/>
                  </a:lnTo>
                  <a:lnTo>
                    <a:pt x="968581" y="-1"/>
                  </a:lnTo>
                  <a:cubicBezTo>
                    <a:pt x="1010542" y="-1"/>
                    <a:pt x="1044559" y="34016"/>
                    <a:pt x="1044559" y="75978"/>
                  </a:cubicBezTo>
                  <a:lnTo>
                    <a:pt x="1044559" y="455861"/>
                  </a:lnTo>
                  <a:lnTo>
                    <a:pt x="0" y="455861"/>
                  </a:lnTo>
                  <a:close/>
                </a:path>
              </a:pathLst>
            </a:cu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16200000"/>
            </a:gradFill>
            <a:ln w="9525">
              <a:solidFill>
                <a:srgbClr val="292989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b="1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b="1" dirty="0">
                  <a:solidFill>
                    <a:schemeClr val="dk1"/>
                  </a:solidFill>
                </a:rPr>
                <a:t>Cognitive function</a:t>
              </a:r>
            </a:p>
          </p:txBody>
        </p:sp>
        <p:sp>
          <p:nvSpPr>
            <p:cNvPr id="369" name="Round Single Corner Rectangle 368"/>
            <p:cNvSpPr>
              <a:spLocks noChangeArrowheads="1"/>
            </p:cNvSpPr>
            <p:nvPr/>
          </p:nvSpPr>
          <p:spPr bwMode="auto">
            <a:xfrm>
              <a:off x="6325590" y="3767487"/>
              <a:ext cx="884120" cy="268338"/>
            </a:xfrm>
            <a:custGeom>
              <a:avLst/>
              <a:gdLst>
                <a:gd name="T0" fmla="*/ 442305 w 884610"/>
                <a:gd name="T1" fmla="*/ 0 h 268897"/>
                <a:gd name="T2" fmla="*/ 0 w 884610"/>
                <a:gd name="T3" fmla="*/ 134449 h 268897"/>
                <a:gd name="T4" fmla="*/ 442305 w 884610"/>
                <a:gd name="T5" fmla="*/ 268897 h 268897"/>
                <a:gd name="T6" fmla="*/ 884610 w 884610"/>
                <a:gd name="T7" fmla="*/ 134449 h 268897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84610"/>
                <a:gd name="T13" fmla="*/ 0 h 268897"/>
                <a:gd name="T14" fmla="*/ 871484 w 884610"/>
                <a:gd name="T15" fmla="*/ 268897 h 2688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4610" h="268897">
                  <a:moveTo>
                    <a:pt x="0" y="0"/>
                  </a:moveTo>
                  <a:lnTo>
                    <a:pt x="839793" y="0"/>
                  </a:lnTo>
                  <a:lnTo>
                    <a:pt x="839793" y="-1"/>
                  </a:lnTo>
                  <a:cubicBezTo>
                    <a:pt x="864544" y="-1"/>
                    <a:pt x="884610" y="20065"/>
                    <a:pt x="884610" y="44817"/>
                  </a:cubicBezTo>
                  <a:lnTo>
                    <a:pt x="884610" y="268897"/>
                  </a:lnTo>
                  <a:lnTo>
                    <a:pt x="0" y="268897"/>
                  </a:lnTo>
                  <a:close/>
                </a:path>
              </a:pathLst>
            </a:custGeom>
            <a:solidFill>
              <a:srgbClr val="8AC6CD"/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</a:rPr>
                <a:t> </a:t>
              </a:r>
              <a:r>
                <a:rPr lang="en-US" sz="1200" dirty="0" err="1">
                  <a:solidFill>
                    <a:schemeClr val="dk1"/>
                  </a:solidFill>
                </a:rPr>
                <a:t>Leptin</a:t>
              </a:r>
              <a:endParaRPr lang="en-US" sz="1200" dirty="0">
                <a:solidFill>
                  <a:schemeClr val="dk1"/>
                </a:solidFill>
              </a:endParaRPr>
            </a:p>
          </p:txBody>
        </p:sp>
        <p:cxnSp>
          <p:nvCxnSpPr>
            <p:cNvPr id="323" name="Straight Arrow Connector 322"/>
            <p:cNvCxnSpPr>
              <a:cxnSpLocks noChangeShapeType="1"/>
            </p:cNvCxnSpPr>
            <p:nvPr/>
          </p:nvCxnSpPr>
          <p:spPr bwMode="auto">
            <a:xfrm rot="10800000" flipV="1">
              <a:off x="1275030" y="1763058"/>
              <a:ext cx="2145591" cy="2701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5" name="Round Single Corner Rectangle 324"/>
            <p:cNvSpPr>
              <a:spLocks noChangeArrowheads="1"/>
            </p:cNvSpPr>
            <p:nvPr/>
          </p:nvSpPr>
          <p:spPr bwMode="auto">
            <a:xfrm>
              <a:off x="2296369" y="1595571"/>
              <a:ext cx="852934" cy="297153"/>
            </a:xfrm>
            <a:custGeom>
              <a:avLst/>
              <a:gdLst>
                <a:gd name="T0" fmla="*/ 426021 w 852041"/>
                <a:gd name="T1" fmla="*/ 0 h 298161"/>
                <a:gd name="T2" fmla="*/ 0 w 852041"/>
                <a:gd name="T3" fmla="*/ 149081 h 298161"/>
                <a:gd name="T4" fmla="*/ 426021 w 852041"/>
                <a:gd name="T5" fmla="*/ 298161 h 298161"/>
                <a:gd name="T6" fmla="*/ 852041 w 852041"/>
                <a:gd name="T7" fmla="*/ 149081 h 298161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0 w 852041"/>
                <a:gd name="T13" fmla="*/ 0 h 298161"/>
                <a:gd name="T14" fmla="*/ 837486 w 852041"/>
                <a:gd name="T15" fmla="*/ 298161 h 2981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2041" h="298161">
                  <a:moveTo>
                    <a:pt x="0" y="0"/>
                  </a:moveTo>
                  <a:lnTo>
                    <a:pt x="802346" y="0"/>
                  </a:lnTo>
                  <a:lnTo>
                    <a:pt x="802346" y="-1"/>
                  </a:lnTo>
                  <a:cubicBezTo>
                    <a:pt x="829791" y="-1"/>
                    <a:pt x="852041" y="22249"/>
                    <a:pt x="852041" y="49695"/>
                  </a:cubicBezTo>
                  <a:lnTo>
                    <a:pt x="852041" y="298161"/>
                  </a:lnTo>
                  <a:lnTo>
                    <a:pt x="0" y="29816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D5E8EA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dk1"/>
                  </a:solidFill>
                  <a:latin typeface="Wingdings"/>
                  <a:ea typeface="Wingdings"/>
                  <a:cs typeface="Wingdings"/>
                  <a:sym typeface="Wingdings"/>
                </a:rPr>
                <a:t></a:t>
              </a:r>
              <a:r>
                <a:rPr lang="en-US" sz="1200" dirty="0">
                  <a:solidFill>
                    <a:schemeClr val="dk1"/>
                  </a:solidFill>
                </a:rPr>
                <a:t> SWS</a:t>
              </a:r>
            </a:p>
          </p:txBody>
        </p:sp>
      </p:grpSp>
      <p:sp>
        <p:nvSpPr>
          <p:cNvPr id="276" name="Round Single Corner Rectangle 275"/>
          <p:cNvSpPr>
            <a:spLocks noChangeArrowheads="1"/>
          </p:cNvSpPr>
          <p:nvPr/>
        </p:nvSpPr>
        <p:spPr bwMode="auto">
          <a:xfrm>
            <a:off x="7896226" y="4551363"/>
            <a:ext cx="1008063" cy="411162"/>
          </a:xfrm>
          <a:custGeom>
            <a:avLst/>
            <a:gdLst>
              <a:gd name="T0" fmla="*/ 576064 w 1152128"/>
              <a:gd name="T1" fmla="*/ 0 h 410754"/>
              <a:gd name="T2" fmla="*/ 0 w 1152128"/>
              <a:gd name="T3" fmla="*/ 205377 h 410754"/>
              <a:gd name="T4" fmla="*/ 576064 w 1152128"/>
              <a:gd name="T5" fmla="*/ 410754 h 410754"/>
              <a:gd name="T6" fmla="*/ 1152128 w 1152128"/>
              <a:gd name="T7" fmla="*/ 205377 h 410754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1152128"/>
              <a:gd name="T13" fmla="*/ 0 h 410754"/>
              <a:gd name="T14" fmla="*/ 1132077 w 1152128"/>
              <a:gd name="T15" fmla="*/ 410754 h 4107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2128" h="410754">
                <a:moveTo>
                  <a:pt x="0" y="0"/>
                </a:moveTo>
                <a:lnTo>
                  <a:pt x="1083668" y="0"/>
                </a:lnTo>
                <a:lnTo>
                  <a:pt x="1083668" y="-1"/>
                </a:lnTo>
                <a:cubicBezTo>
                  <a:pt x="1121477" y="-1"/>
                  <a:pt x="1152128" y="30650"/>
                  <a:pt x="1152128" y="68460"/>
                </a:cubicBezTo>
                <a:lnTo>
                  <a:pt x="1152128" y="410754"/>
                </a:lnTo>
                <a:lnTo>
                  <a:pt x="0" y="410754"/>
                </a:lnTo>
                <a:close/>
              </a:path>
            </a:pathLst>
          </a:custGeom>
          <a:solidFill>
            <a:srgbClr val="A3A3E0"/>
          </a:solidFill>
          <a:ln w="9525">
            <a:solidFill>
              <a:srgbClr val="D5E8EA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dk1"/>
                </a:solidFill>
              </a:rPr>
              <a:t>Coronary</a:t>
            </a:r>
          </a:p>
          <a:p>
            <a:pPr algn="ctr">
              <a:defRPr/>
            </a:pPr>
            <a:r>
              <a:rPr lang="en-US" sz="1200" dirty="0">
                <a:solidFill>
                  <a:schemeClr val="dk1"/>
                </a:solidFill>
              </a:rPr>
              <a:t>calcification</a:t>
            </a:r>
          </a:p>
        </p:txBody>
      </p:sp>
      <p:sp>
        <p:nvSpPr>
          <p:cNvPr id="277" name="Round Single Corner Rectangle 276"/>
          <p:cNvSpPr>
            <a:spLocks noChangeArrowheads="1"/>
          </p:cNvSpPr>
          <p:nvPr/>
        </p:nvSpPr>
        <p:spPr bwMode="auto">
          <a:xfrm>
            <a:off x="7680326" y="5373689"/>
            <a:ext cx="1439863" cy="409575"/>
          </a:xfrm>
          <a:custGeom>
            <a:avLst/>
            <a:gdLst>
              <a:gd name="T0" fmla="*/ 720080 w 1440160"/>
              <a:gd name="T1" fmla="*/ 0 h 410754"/>
              <a:gd name="T2" fmla="*/ 0 w 1440160"/>
              <a:gd name="T3" fmla="*/ 205377 h 410754"/>
              <a:gd name="T4" fmla="*/ 720080 w 1440160"/>
              <a:gd name="T5" fmla="*/ 410754 h 410754"/>
              <a:gd name="T6" fmla="*/ 1440160 w 1440160"/>
              <a:gd name="T7" fmla="*/ 205377 h 410754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1440160"/>
              <a:gd name="T13" fmla="*/ 0 h 410754"/>
              <a:gd name="T14" fmla="*/ 1420109 w 1440160"/>
              <a:gd name="T15" fmla="*/ 410754 h 4107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160" h="410754">
                <a:moveTo>
                  <a:pt x="0" y="0"/>
                </a:moveTo>
                <a:lnTo>
                  <a:pt x="1371700" y="0"/>
                </a:lnTo>
                <a:lnTo>
                  <a:pt x="1371700" y="-1"/>
                </a:lnTo>
                <a:cubicBezTo>
                  <a:pt x="1409509" y="-1"/>
                  <a:pt x="1440160" y="30650"/>
                  <a:pt x="1440160" y="68460"/>
                </a:cubicBezTo>
                <a:lnTo>
                  <a:pt x="1440160" y="410754"/>
                </a:lnTo>
                <a:lnTo>
                  <a:pt x="0" y="410754"/>
                </a:lnTo>
                <a:close/>
              </a:path>
            </a:pathLst>
          </a:custGeom>
          <a:solidFill>
            <a:srgbClr val="A3A3E0"/>
          </a:solidFill>
          <a:ln w="9525">
            <a:solidFill>
              <a:srgbClr val="D5E8EA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chemeClr val="dk1"/>
                </a:solidFill>
              </a:rPr>
              <a:t>Hyperlipidaemia</a:t>
            </a:r>
            <a:endParaRPr lang="en-US" sz="1200" dirty="0">
              <a:solidFill>
                <a:schemeClr val="dk1"/>
              </a:solidFill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dk1"/>
                </a:solidFill>
              </a:rPr>
              <a:t>Atherosclerosis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267303" y="6083300"/>
            <a:ext cx="40207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i="1" dirty="0"/>
              <a:t>Miller MA &amp; Cappuccio FP. J Hum </a:t>
            </a:r>
            <a:r>
              <a:rPr lang="en-GB" sz="1200" i="1" dirty="0" err="1"/>
              <a:t>Hypert</a:t>
            </a:r>
            <a:r>
              <a:rPr lang="en-GB" sz="1200" i="1" dirty="0"/>
              <a:t> 2013; 27: 583-8</a:t>
            </a:r>
          </a:p>
          <a:p>
            <a:pPr>
              <a:defRPr/>
            </a:pPr>
            <a:r>
              <a:rPr lang="en-GB" sz="1200" i="1" dirty="0" err="1"/>
              <a:t>Cappuccio</a:t>
            </a:r>
            <a:r>
              <a:rPr lang="en-GB" sz="1200" i="1" dirty="0"/>
              <a:t> FP &amp; Miller MA. </a:t>
            </a:r>
            <a:r>
              <a:rPr lang="en-GB" sz="1200" i="1" dirty="0" err="1"/>
              <a:t>Curr</a:t>
            </a:r>
            <a:r>
              <a:rPr lang="en-GB" sz="1200" i="1" dirty="0"/>
              <a:t> </a:t>
            </a:r>
            <a:r>
              <a:rPr lang="en-GB" sz="1200" i="1" dirty="0" err="1"/>
              <a:t>Cardiol</a:t>
            </a:r>
            <a:r>
              <a:rPr lang="en-GB" sz="1200" i="1" dirty="0"/>
              <a:t> Reports 2017; 19: 110</a:t>
            </a:r>
          </a:p>
        </p:txBody>
      </p:sp>
    </p:spTree>
    <p:extLst>
      <p:ext uri="{BB962C8B-B14F-4D97-AF65-F5344CB8AC3E}">
        <p14:creationId xmlns:p14="http://schemas.microsoft.com/office/powerpoint/2010/main" val="2321606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6E6162-1CA1-1A46-B3AB-E4F504CC37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332"/>
          <a:stretch/>
        </p:blipFill>
        <p:spPr>
          <a:xfrm>
            <a:off x="335360" y="1628143"/>
            <a:ext cx="6377051" cy="39610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1ABF4F-5AC2-BA42-9C11-BA1DC521F8D4}"/>
              </a:ext>
            </a:extLst>
          </p:cNvPr>
          <p:cNvSpPr txBox="1"/>
          <p:nvPr/>
        </p:nvSpPr>
        <p:spPr>
          <a:xfrm>
            <a:off x="355711" y="5954139"/>
            <a:ext cx="27467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Sletten TL et al. Sleep 2020; 43(1): zsz194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AB68788-87F9-034A-9C61-77E859920351}"/>
              </a:ext>
            </a:extLst>
          </p:cNvPr>
          <p:cNvSpPr txBox="1">
            <a:spLocks/>
          </p:cNvSpPr>
          <p:nvPr/>
        </p:nvSpPr>
        <p:spPr>
          <a:xfrm>
            <a:off x="335360" y="189583"/>
            <a:ext cx="11161240" cy="93516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Relationship between sleep disruption, circadian misalignment </a:t>
            </a:r>
          </a:p>
          <a:p>
            <a:pPr>
              <a:defRPr/>
            </a:pPr>
            <a:r>
              <a:rPr lang="en-GB" sz="2800" dirty="0">
                <a:solidFill>
                  <a:schemeClr val="tx1"/>
                </a:solidFill>
                <a:ea typeface="ＭＳ Ｐゴシック" pitchFamily="34" charset="-128"/>
              </a:rPr>
              <a:t>and health outcomes</a:t>
            </a:r>
          </a:p>
        </p:txBody>
      </p:sp>
      <p:pic>
        <p:nvPicPr>
          <p:cNvPr id="6" name="Picture 2" descr="Pathological conditions associated with circadian rhythm disruption.... |  Download Scientific Diagram">
            <a:extLst>
              <a:ext uri="{FF2B5EF4-FFF2-40B4-BE49-F238E27FC236}">
                <a16:creationId xmlns:a16="http://schemas.microsoft.com/office/drawing/2014/main" id="{09F2D167-80AB-1449-BA5A-A8FEC03EFE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2" r="4403"/>
          <a:stretch/>
        </p:blipFill>
        <p:spPr bwMode="auto">
          <a:xfrm>
            <a:off x="6821734" y="2014601"/>
            <a:ext cx="4680520" cy="318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918392-AC8B-D5FE-7BAB-239D34E5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3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F1CB89-ADA9-C94C-B314-6073DD76C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3629" y="116632"/>
            <a:ext cx="8254107" cy="5639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759FF8-CE81-084F-8921-58EC7FD78CE9}"/>
              </a:ext>
            </a:extLst>
          </p:cNvPr>
          <p:cNvSpPr txBox="1"/>
          <p:nvPr/>
        </p:nvSpPr>
        <p:spPr>
          <a:xfrm>
            <a:off x="335360" y="6021288"/>
            <a:ext cx="33985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Kecklund</a:t>
            </a:r>
            <a:r>
              <a:rPr lang="en-US" sz="1200" i="1" dirty="0"/>
              <a:t> G &amp; </a:t>
            </a:r>
            <a:r>
              <a:rPr lang="en-US" sz="1200" i="1" dirty="0" err="1"/>
              <a:t>Axelsson</a:t>
            </a:r>
            <a:r>
              <a:rPr lang="en-US" sz="1200" i="1" dirty="0"/>
              <a:t> J. Br Med J 2016; 355: i5210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ED151D-B727-4E86-9048-A699FDEA7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 descr="The Health Effects of Shiftwork – A Literature Review of the Ergonomic  Response – WHS in Action">
            <a:extLst>
              <a:ext uri="{FF2B5EF4-FFF2-40B4-BE49-F238E27FC236}">
                <a16:creationId xmlns:a16="http://schemas.microsoft.com/office/drawing/2014/main" id="{89C90A67-529F-4FBE-A539-9089F503E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80018"/>
            <a:ext cx="3639965" cy="331236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64011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CDF1160B-29E6-E309-CF4A-75B816E702C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34144" y="1813257"/>
            <a:ext cx="5257800" cy="2971527"/>
          </a:xfrm>
        </p:spPr>
        <p:txBody>
          <a:bodyPr/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3600" dirty="0"/>
              <a:t>Sleep deprivation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3600" dirty="0"/>
              <a:t>Loss of productivity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3600" dirty="0"/>
              <a:t>Increased sickness leave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3600" dirty="0"/>
              <a:t>Cost to GDP</a:t>
            </a:r>
          </a:p>
        </p:txBody>
      </p:sp>
      <p:pic>
        <p:nvPicPr>
          <p:cNvPr id="2052" name="Picture 4" descr="Chart: The Enormous Cost Of Sleep Deprivation | Statista">
            <a:extLst>
              <a:ext uri="{FF2B5EF4-FFF2-40B4-BE49-F238E27FC236}">
                <a16:creationId xmlns:a16="http://schemas.microsoft.com/office/drawing/2014/main" id="{7528A8FE-B96A-FD44-9F86-400DA1258E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0" b="13631"/>
          <a:stretch/>
        </p:blipFill>
        <p:spPr bwMode="auto">
          <a:xfrm>
            <a:off x="5379885" y="1655203"/>
            <a:ext cx="6592818" cy="328763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86E103-8C42-8D48-9210-AB2C4B4E1632}"/>
              </a:ext>
            </a:extLst>
          </p:cNvPr>
          <p:cNvSpPr txBox="1"/>
          <p:nvPr/>
        </p:nvSpPr>
        <p:spPr>
          <a:xfrm>
            <a:off x="334144" y="6072971"/>
            <a:ext cx="3740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Estimated annual cost of insufficient sleep in GDP terms (billion US $). Source: RAND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C78D4A-C9AD-3D41-9080-C8039DF825DD}"/>
              </a:ext>
            </a:extLst>
          </p:cNvPr>
          <p:cNvSpPr txBox="1"/>
          <p:nvPr/>
        </p:nvSpPr>
        <p:spPr>
          <a:xfrm>
            <a:off x="334145" y="323364"/>
            <a:ext cx="1161928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Cost of sleep deprivation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48E928-3E8A-3413-1BCE-8DC2CD16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269760-180A-5C0E-CF05-DA8D4DA7F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94C5D3B-E8E2-0745-0E2A-767332F903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8775018"/>
              </p:ext>
            </p:extLst>
          </p:nvPr>
        </p:nvGraphicFramePr>
        <p:xfrm>
          <a:off x="3215680" y="260648"/>
          <a:ext cx="8712968" cy="549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an you..? | English - Quizizz">
            <a:extLst>
              <a:ext uri="{FF2B5EF4-FFF2-40B4-BE49-F238E27FC236}">
                <a16:creationId xmlns:a16="http://schemas.microsoft.com/office/drawing/2014/main" id="{E9A0C1D0-6303-9754-69F5-ED31A514F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352" y="1052736"/>
            <a:ext cx="2837227" cy="347443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19628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idx="1"/>
          </p:nvPr>
        </p:nvSpPr>
        <p:spPr>
          <a:xfrm>
            <a:off x="4553916" y="535993"/>
            <a:ext cx="7638084" cy="4765215"/>
          </a:xfrm>
        </p:spPr>
        <p:txBody>
          <a:bodyPr/>
          <a:lstStyle/>
          <a:p>
            <a:pPr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4000" dirty="0"/>
              <a:t>Why do we sleep?</a:t>
            </a:r>
          </a:p>
          <a:p>
            <a:pPr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4000" dirty="0"/>
              <a:t>How much sleep do we need?</a:t>
            </a:r>
          </a:p>
          <a:p>
            <a:pPr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4000" dirty="0"/>
              <a:t>Sleep, health and wellbeing.</a:t>
            </a:r>
          </a:p>
          <a:p>
            <a:pPr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4000" dirty="0"/>
              <a:t>The environment and good sleep.</a:t>
            </a:r>
          </a:p>
          <a:p>
            <a:pPr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4000" dirty="0"/>
              <a:t>What to do ? </a:t>
            </a:r>
          </a:p>
          <a:p>
            <a:pPr lvl="1"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3600" dirty="0"/>
              <a:t>Individuals</a:t>
            </a:r>
          </a:p>
          <a:p>
            <a:pPr lvl="1">
              <a:buClr>
                <a:srgbClr val="92D050"/>
              </a:buClr>
              <a:buFont typeface="Wingdings" pitchFamily="2" charset="2"/>
              <a:buChar char="§"/>
            </a:pPr>
            <a:r>
              <a:rPr lang="en-GB" altLang="en-US" sz="3600" dirty="0"/>
              <a:t>Society</a:t>
            </a:r>
          </a:p>
        </p:txBody>
      </p:sp>
      <p:pic>
        <p:nvPicPr>
          <p:cNvPr id="9218" name="Picture 2" descr="Stream What Are We Going To Talk About? music | Listen to songs, albums,  playlists for free on SoundCloud">
            <a:extLst>
              <a:ext uri="{FF2B5EF4-FFF2-40B4-BE49-F238E27FC236}">
                <a16:creationId xmlns:a16="http://schemas.microsoft.com/office/drawing/2014/main" id="{CF3862FA-B61C-3D4D-8AB5-C84178388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3" y="980728"/>
            <a:ext cx="432048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F9F7EC-8FCF-CDA4-F1E4-7B6903A06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860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961635B-E320-154C-96BE-5C203FC9BBC1}"/>
              </a:ext>
            </a:extLst>
          </p:cNvPr>
          <p:cNvSpPr/>
          <p:nvPr/>
        </p:nvSpPr>
        <p:spPr>
          <a:xfrm>
            <a:off x="551384" y="6108115"/>
            <a:ext cx="37729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Simonelli G &amp; Hale S. Chapter 12 in Foundations of Sleep Health. 2022; 265-78.</a:t>
            </a:r>
            <a:endParaRPr lang="en-GB" sz="1200" i="1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29734678-4F31-094A-B3BF-7BA5A08D53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836712"/>
            <a:ext cx="6912768" cy="49556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ADD902-DF5F-57D0-5C66-BD5E51B9F90B}"/>
              </a:ext>
            </a:extLst>
          </p:cNvPr>
          <p:cNvSpPr txBox="1"/>
          <p:nvPr/>
        </p:nvSpPr>
        <p:spPr>
          <a:xfrm>
            <a:off x="334145" y="323364"/>
            <a:ext cx="1161928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Create an enabling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358984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5A4ADF-A3AF-0E06-B715-2B3E95596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21</a:t>
            </a:fld>
            <a:endParaRPr lang="en-US"/>
          </a:p>
        </p:txBody>
      </p:sp>
      <p:pic>
        <p:nvPicPr>
          <p:cNvPr id="1026" name="Picture 2" descr="Light Pollution: Why it Matters and What Homeowners Can Do About It | Home  Buying Resources | ABR®">
            <a:extLst>
              <a:ext uri="{FF2B5EF4-FFF2-40B4-BE49-F238E27FC236}">
                <a16:creationId xmlns:a16="http://schemas.microsoft.com/office/drawing/2014/main" id="{BDA05927-F64F-B945-166A-826A12300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9" y="1628800"/>
            <a:ext cx="493614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915397-65F1-6D9D-155F-EA61F74FB864}"/>
              </a:ext>
            </a:extLst>
          </p:cNvPr>
          <p:cNvSpPr txBox="1"/>
          <p:nvPr/>
        </p:nvSpPr>
        <p:spPr>
          <a:xfrm>
            <a:off x="191344" y="323364"/>
            <a:ext cx="1176208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Light and sleep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B6E525-F033-892B-94C7-817466F405BC}"/>
              </a:ext>
            </a:extLst>
          </p:cNvPr>
          <p:cNvSpPr txBox="1"/>
          <p:nvPr/>
        </p:nvSpPr>
        <p:spPr>
          <a:xfrm>
            <a:off x="5303911" y="1124744"/>
            <a:ext cx="6650601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Light strongest environmental cue for synchronizing human circadian rhythms.</a:t>
            </a:r>
          </a:p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Lighting standards historically focused on ‘visual performance’.</a:t>
            </a:r>
          </a:p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‘Non-visual’ effects should now be a focus.</a:t>
            </a:r>
          </a:p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General principle: mimic stable 24-h light-dark cycle (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daytime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=high-intensity blue-enriched light: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evening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=low-intensity short WL light;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night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=darkness).</a:t>
            </a:r>
          </a:p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Short-term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effects: alertness, melatonin suppression.</a:t>
            </a:r>
          </a:p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Longer-term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effects: alertness, concentration, productivity, performance, cognition.</a:t>
            </a:r>
          </a:p>
          <a:p>
            <a:pPr marL="342900" indent="-342900"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Use of electronic devices near bedtime cause of circadian disruption.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DAFA4B-45B9-DE92-45A6-4E8F88FA7EED}"/>
              </a:ext>
            </a:extLst>
          </p:cNvPr>
          <p:cNvSpPr/>
          <p:nvPr/>
        </p:nvSpPr>
        <p:spPr>
          <a:xfrm>
            <a:off x="191344" y="6021288"/>
            <a:ext cx="3772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Cedeño Laurent JG et al. Chapter 23. </a:t>
            </a:r>
          </a:p>
          <a:p>
            <a:r>
              <a:rPr lang="en-GB" sz="1200" i="1" dirty="0">
                <a:solidFill>
                  <a:srgbClr val="000000"/>
                </a:solidFill>
              </a:rPr>
              <a:t>In: Sleep, Health &amp; Society; eds. Cappuccio FP et al. OUP (2018); pp. 206-14.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818256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F508F8-6123-33B8-A42D-4D24C0E4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22</a:t>
            </a:fld>
            <a:endParaRPr lang="en-US"/>
          </a:p>
        </p:txBody>
      </p:sp>
      <p:pic>
        <p:nvPicPr>
          <p:cNvPr id="2050" name="Picture 2" descr="AAP Government Fined Rs 5 Lakh For Failing To Check Noise Pollution In West  Delhi's Rajouri Garden">
            <a:extLst>
              <a:ext uri="{FF2B5EF4-FFF2-40B4-BE49-F238E27FC236}">
                <a16:creationId xmlns:a16="http://schemas.microsoft.com/office/drawing/2014/main" id="{9342D00D-C30D-E25A-3DB5-27E492FD4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988840"/>
            <a:ext cx="45005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9F9E16-D1F6-92F5-B2F0-8FB6C3421B12}"/>
              </a:ext>
            </a:extLst>
          </p:cNvPr>
          <p:cNvSpPr txBox="1"/>
          <p:nvPr/>
        </p:nvSpPr>
        <p:spPr>
          <a:xfrm>
            <a:off x="191344" y="323364"/>
            <a:ext cx="1176208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Noise and sleep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E4332C-84B1-996C-BDD6-46F0FDAED233}"/>
              </a:ext>
            </a:extLst>
          </p:cNvPr>
          <p:cNvSpPr txBox="1"/>
          <p:nvPr/>
        </p:nvSpPr>
        <p:spPr>
          <a:xfrm>
            <a:off x="4870783" y="1112981"/>
            <a:ext cx="7082648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Noise measured by sound intensity and frequency.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Auditory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health effects (e.g. noise-induced hearing loss). 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Non-auditory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health effects (e.g. sleep disturbances).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Noise-induced sleep disturbances first cause of disability in urban settings (WHO Report).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Noise sensitivity depend on sleep phase (responses lower but vasoconstriction higher in REM compared to SWS).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Night-time noise worse effect on CVD than day-time noise.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Opportunities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(energy efficient e-cars, acoustical dampening technologies in buildings).</a:t>
            </a:r>
          </a:p>
          <a:p>
            <a:pPr marL="342900" indent="-342900">
              <a:spcAft>
                <a:spcPts val="600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(alarms/notifications from smartphones; indoors gadgets; wind turbines).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7DF5D6-0497-696D-91D6-95F33F717ACE}"/>
              </a:ext>
            </a:extLst>
          </p:cNvPr>
          <p:cNvSpPr/>
          <p:nvPr/>
        </p:nvSpPr>
        <p:spPr>
          <a:xfrm>
            <a:off x="191344" y="6021288"/>
            <a:ext cx="3772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Cedeño Laurent JG et al. Chapter 23. </a:t>
            </a:r>
          </a:p>
          <a:p>
            <a:r>
              <a:rPr lang="en-GB" sz="1200" i="1" dirty="0">
                <a:solidFill>
                  <a:srgbClr val="000000"/>
                </a:solidFill>
              </a:rPr>
              <a:t>In: Sleep, Health &amp; Society; eds. Cappuccio FP et al. OUP (2018); pp. 206-14.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072149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44F282-FBD6-E8E2-3EAA-9D61B946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23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5139D9-A87E-37FF-DC2F-7B25FB5DC117}"/>
              </a:ext>
            </a:extLst>
          </p:cNvPr>
          <p:cNvSpPr txBox="1"/>
          <p:nvPr/>
        </p:nvSpPr>
        <p:spPr>
          <a:xfrm>
            <a:off x="191344" y="323364"/>
            <a:ext cx="1176208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Temperature and sleep</a:t>
            </a:r>
          </a:p>
        </p:txBody>
      </p:sp>
      <p:pic>
        <p:nvPicPr>
          <p:cNvPr id="3074" name="Picture 2" descr="Could Climate Change Affect People's Personalities? | Live Science">
            <a:extLst>
              <a:ext uri="{FF2B5EF4-FFF2-40B4-BE49-F238E27FC236}">
                <a16:creationId xmlns:a16="http://schemas.microsoft.com/office/drawing/2014/main" id="{0908CB6F-447C-37ED-3F21-36F8B8F86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604374"/>
            <a:ext cx="5005534" cy="364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F69DD7-3F4D-C124-7274-0C39ACF13498}"/>
              </a:ext>
            </a:extLst>
          </p:cNvPr>
          <p:cNvSpPr txBox="1"/>
          <p:nvPr/>
        </p:nvSpPr>
        <p:spPr>
          <a:xfrm>
            <a:off x="5302830" y="1772816"/>
            <a:ext cx="665060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Temperature strong environmental factor affecting sleep.</a:t>
            </a:r>
          </a:p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Loss of heat during sleep; hence need to have adequate thermal conditions for optimal sleep.</a:t>
            </a:r>
          </a:p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Thermoregulation follows a homeostatic control and a circadian rhythm.</a:t>
            </a:r>
          </a:p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Too cold (&lt;20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C) or too hot (&gt;29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C), or high humidity in hot climates (reduced capacity to lose heat via sweat) affect sleep quality and quantity.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6115ED-C0D9-95F9-9D23-5186100359B8}"/>
              </a:ext>
            </a:extLst>
          </p:cNvPr>
          <p:cNvSpPr/>
          <p:nvPr/>
        </p:nvSpPr>
        <p:spPr>
          <a:xfrm>
            <a:off x="191344" y="6021288"/>
            <a:ext cx="3772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000000"/>
                </a:solidFill>
              </a:rPr>
              <a:t>Cedeño Laurent JG et al. Chapter 23. </a:t>
            </a:r>
          </a:p>
          <a:p>
            <a:r>
              <a:rPr lang="en-GB" sz="1200" i="1" dirty="0">
                <a:solidFill>
                  <a:srgbClr val="000000"/>
                </a:solidFill>
              </a:rPr>
              <a:t>In: Sleep, Health &amp; Society; eds. Cappuccio FP et al. OUP (2018); pp. 206-14.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385952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DE7646-A84A-B2DF-D480-7EA96EC6D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24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6ED65E-DEF5-1E41-0D69-00C2452A9034}"/>
              </a:ext>
            </a:extLst>
          </p:cNvPr>
          <p:cNvSpPr txBox="1"/>
          <p:nvPr/>
        </p:nvSpPr>
        <p:spPr>
          <a:xfrm>
            <a:off x="191344" y="323364"/>
            <a:ext cx="1176208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Air quality and sleep</a:t>
            </a:r>
          </a:p>
        </p:txBody>
      </p:sp>
      <p:pic>
        <p:nvPicPr>
          <p:cNvPr id="4098" name="Picture 2" descr="Effects of net zero policies and climate change on air quality | Royal  Society">
            <a:extLst>
              <a:ext uri="{FF2B5EF4-FFF2-40B4-BE49-F238E27FC236}">
                <a16:creationId xmlns:a16="http://schemas.microsoft.com/office/drawing/2014/main" id="{FAF3EF99-3520-8C9D-B9B3-F17222492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1563638"/>
            <a:ext cx="4738538" cy="373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F3B22B9-9DD5-388B-ACED-F46D0C96CC60}"/>
              </a:ext>
            </a:extLst>
          </p:cNvPr>
          <p:cNvSpPr/>
          <p:nvPr/>
        </p:nvSpPr>
        <p:spPr>
          <a:xfrm>
            <a:off x="191344" y="6093296"/>
            <a:ext cx="37729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000000"/>
                </a:solidFill>
              </a:rPr>
              <a:t>Basner</a:t>
            </a:r>
            <a:r>
              <a:rPr lang="en-GB" sz="1200" i="1" dirty="0">
                <a:solidFill>
                  <a:srgbClr val="000000"/>
                </a:solidFill>
              </a:rPr>
              <a:t> M et al. Sleep Health 2023; 9: 253-63</a:t>
            </a:r>
          </a:p>
          <a:p>
            <a:r>
              <a:rPr lang="en-GB" sz="1200" i="1" dirty="0">
                <a:solidFill>
                  <a:srgbClr val="000000"/>
                </a:solidFill>
              </a:rPr>
              <a:t>Liu J et al. Environ Pollution 2020; 262: 114263</a:t>
            </a:r>
            <a:endParaRPr lang="en-GB" sz="12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5F64AF-E1C8-27F8-DA4E-03EE6743752B}"/>
              </a:ext>
            </a:extLst>
          </p:cNvPr>
          <p:cNvSpPr txBox="1"/>
          <p:nvPr/>
        </p:nvSpPr>
        <p:spPr>
          <a:xfrm>
            <a:off x="5087888" y="1772816"/>
            <a:ext cx="686554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Hazards due to climate change and urbanization.</a:t>
            </a:r>
          </a:p>
          <a:p>
            <a:pPr marL="342900" indent="-342900"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Indoor and outdoor air quality impact on high-quality sleep.</a:t>
            </a:r>
          </a:p>
          <a:p>
            <a:pPr marL="342900" indent="-342900"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Particulate matter (PM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), carbon monoxide (CO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), barometric pressure, temperature, humidity, noise.</a:t>
            </a:r>
          </a:p>
          <a:p>
            <a:pPr marL="342900" indent="-342900"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Sleep efficiency reduced with increasing levels of PM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2.5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CO</a:t>
            </a:r>
            <a:r>
              <a:rPr lang="en-GB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temperature and noise in bedroom.</a:t>
            </a:r>
          </a:p>
          <a:p>
            <a:pPr marL="342900" indent="-342900">
              <a:spcAft>
                <a:spcPts val="600"/>
              </a:spcAft>
              <a:buClr>
                <a:schemeClr val="tx1">
                  <a:lumMod val="65000"/>
                  <a:lumOff val="35000"/>
                </a:schemeClr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Air pollution associated with respiratory sleep problems in children and adolescents and with sleep disordered breathing in adults.</a:t>
            </a:r>
          </a:p>
        </p:txBody>
      </p:sp>
    </p:spTree>
    <p:extLst>
      <p:ext uri="{BB962C8B-B14F-4D97-AF65-F5344CB8AC3E}">
        <p14:creationId xmlns:p14="http://schemas.microsoft.com/office/powerpoint/2010/main" val="10937185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477824A-6741-724B-0BB6-8F444A3CC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51" y="1700808"/>
            <a:ext cx="10714098" cy="40324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E6DB6A-7170-39B0-D8C9-804B3EDBFC09}"/>
              </a:ext>
            </a:extLst>
          </p:cNvPr>
          <p:cNvSpPr txBox="1"/>
          <p:nvPr/>
        </p:nvSpPr>
        <p:spPr>
          <a:xfrm>
            <a:off x="551384" y="6165304"/>
            <a:ext cx="3791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Grandner</a:t>
            </a:r>
            <a:r>
              <a:rPr lang="en-US" sz="1200" i="1" dirty="0"/>
              <a:t> MA &amp; Fernandez F-X. Science 2021; 374: 568-73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F33A50-C97C-D8B2-D16E-74F6C70FA5E8}"/>
              </a:ext>
            </a:extLst>
          </p:cNvPr>
          <p:cNvSpPr txBox="1">
            <a:spLocks/>
          </p:cNvSpPr>
          <p:nvPr/>
        </p:nvSpPr>
        <p:spPr>
          <a:xfrm>
            <a:off x="407368" y="274637"/>
            <a:ext cx="11305256" cy="11271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solidFill>
                  <a:schemeClr val="tx1"/>
                </a:solidFill>
              </a:rPr>
              <a:t>Sleep health in context: individual, social and societal</a:t>
            </a:r>
          </a:p>
          <a:p>
            <a:r>
              <a:rPr lang="en-GB" sz="3600" i="1" dirty="0">
                <a:solidFill>
                  <a:srgbClr val="FF0000"/>
                </a:solidFill>
              </a:rPr>
              <a:t>Sleep deprivation is a public health issue!</a:t>
            </a:r>
          </a:p>
        </p:txBody>
      </p:sp>
    </p:spTree>
    <p:extLst>
      <p:ext uri="{BB962C8B-B14F-4D97-AF65-F5344CB8AC3E}">
        <p14:creationId xmlns:p14="http://schemas.microsoft.com/office/powerpoint/2010/main" val="273156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2"/>
          <p:cNvSpPr txBox="1">
            <a:spLocks noChangeArrowheads="1"/>
          </p:cNvSpPr>
          <p:nvPr/>
        </p:nvSpPr>
        <p:spPr bwMode="auto">
          <a:xfrm>
            <a:off x="-1795463" y="7794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0E5B48-CCA6-4E45-BC1D-CE1373381AA9}"/>
              </a:ext>
            </a:extLst>
          </p:cNvPr>
          <p:cNvGrpSpPr/>
          <p:nvPr/>
        </p:nvGrpSpPr>
        <p:grpSpPr>
          <a:xfrm>
            <a:off x="3719736" y="116632"/>
            <a:ext cx="4752528" cy="5649054"/>
            <a:chOff x="623392" y="0"/>
            <a:chExt cx="4752528" cy="5649054"/>
          </a:xfrm>
        </p:grpSpPr>
        <p:pic>
          <p:nvPicPr>
            <p:cNvPr id="3" name="Picture 2" descr="A picture containing person, white&#10;&#10;Description automatically generated">
              <a:extLst>
                <a:ext uri="{FF2B5EF4-FFF2-40B4-BE49-F238E27FC236}">
                  <a16:creationId xmlns:a16="http://schemas.microsoft.com/office/drawing/2014/main" id="{5275129E-57A1-A143-8C6D-4F7A39AEC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392" y="0"/>
              <a:ext cx="4752528" cy="475252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D37A846-1E11-BA46-8D6C-B5C19A006B41}"/>
                </a:ext>
              </a:extLst>
            </p:cNvPr>
            <p:cNvSpPr txBox="1"/>
            <p:nvPr/>
          </p:nvSpPr>
          <p:spPr>
            <a:xfrm>
              <a:off x="1638546" y="4941168"/>
              <a:ext cx="27222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>
                  <a:latin typeface="Arial" panose="020B0604020202020204" pitchFamily="34" charset="0"/>
                  <a:cs typeface="Arial" panose="020B0604020202020204" pitchFamily="34" charset="0"/>
                </a:rPr>
                <a:t>Thank you!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AA7C40-E880-7D38-5038-095B08C1A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3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69"/>
          <a:stretch/>
        </p:blipFill>
        <p:spPr>
          <a:xfrm>
            <a:off x="479376" y="2200380"/>
            <a:ext cx="5616624" cy="2457239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B349C671-A081-B24F-978B-0629EC1A0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900" y="542007"/>
            <a:ext cx="11305256" cy="73342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 altLang="en-US" sz="4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The 2017 Nobel Prize in Physiology and Medicine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FBDABA-640E-A045-BAE4-B91D615FBCB2}"/>
              </a:ext>
            </a:extLst>
          </p:cNvPr>
          <p:cNvSpPr txBox="1"/>
          <p:nvPr/>
        </p:nvSpPr>
        <p:spPr>
          <a:xfrm>
            <a:off x="6456564" y="1951671"/>
            <a:ext cx="5328592" cy="29546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sz="2400" dirty="0"/>
              <a:t>In 2017 Hall, </a:t>
            </a:r>
            <a:r>
              <a:rPr lang="en-US" sz="2400" dirty="0" err="1"/>
              <a:t>Rosbash</a:t>
            </a:r>
            <a:r>
              <a:rPr lang="en-US" sz="2400" dirty="0"/>
              <a:t> and Young were awarded the Nobel Prize in Physiology and Medicine “for their discoveries of molecular mechanisms controlling the circadian rhythm” bringing to the fore this ‘new’ dimension of science – the study of human sleep. 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49D55E-3CA7-B146-AAA5-2281176F21F6}"/>
              </a:ext>
            </a:extLst>
          </p:cNvPr>
          <p:cNvSpPr txBox="1"/>
          <p:nvPr/>
        </p:nvSpPr>
        <p:spPr>
          <a:xfrm>
            <a:off x="1101436" y="53409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40375E5-E02B-627A-47BA-1CEBE8CD1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60361C-A11D-465E-1C15-DB909E9F5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5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64" name="Picture 444" descr="Why Do We Need Sleep? - YouTube">
            <a:extLst>
              <a:ext uri="{FF2B5EF4-FFF2-40B4-BE49-F238E27FC236}">
                <a16:creationId xmlns:a16="http://schemas.microsoft.com/office/drawing/2014/main" id="{5620B6D5-F6DE-DB4D-87E6-FC11EA039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318" y="484601"/>
            <a:ext cx="4896544" cy="291465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29" name="Content Placeholder 3">
            <a:extLst>
              <a:ext uri="{FF2B5EF4-FFF2-40B4-BE49-F238E27FC236}">
                <a16:creationId xmlns:a16="http://schemas.microsoft.com/office/drawing/2014/main" id="{2FD32617-E023-F135-4D8C-B3E919513DB0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76318" y="3458750"/>
            <a:ext cx="5087634" cy="220249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Basic facts</a:t>
            </a:r>
            <a:endParaRPr lang="en-US" sz="2400" dirty="0"/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Sleep is a universal phenomenon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Everybody and every creature sleeps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u="sng" dirty="0"/>
              <a:t>No</a:t>
            </a:r>
            <a:r>
              <a:rPr lang="en-GB" altLang="en-US" sz="2400" dirty="0"/>
              <a:t> sleep = death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A state of vulnerability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93E87-923B-F641-B2A5-476DAE3B9C61}"/>
              </a:ext>
            </a:extLst>
          </p:cNvPr>
          <p:cNvSpPr txBox="1">
            <a:spLocks/>
          </p:cNvSpPr>
          <p:nvPr/>
        </p:nvSpPr>
        <p:spPr>
          <a:xfrm>
            <a:off x="6312024" y="404664"/>
            <a:ext cx="5087634" cy="5040560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/>
              <a:t>Basic functions</a:t>
            </a:r>
            <a:endParaRPr lang="en-US" sz="2400" dirty="0"/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Restorative functions 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000" dirty="0"/>
              <a:t>Rest and recovery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000" dirty="0"/>
              <a:t>Attention, reaction time, performance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Memory consolidation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000" dirty="0"/>
              <a:t>Learning, Remembering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Brain plasticity 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000" dirty="0"/>
              <a:t>Problem solving, Creativity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Energy conservation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Biological regulations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000" dirty="0"/>
              <a:t>Metabolic, cardiovascular, mental, immune, developmental, …. 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en-GB" altLang="en-US" sz="2400" dirty="0"/>
              <a:t>Cell repair &amp; Tissue regeneration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endParaRPr lang="en-GB" altLang="en-US" sz="2400" dirty="0"/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endParaRPr lang="en-GB" altLang="en-US" sz="2400" dirty="0"/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endParaRPr lang="en-GB" alt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5C9424-17D3-BD04-712E-FACAEA335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fac.org.ar/qcvc/llave/c110i/fig01.jpg">
            <a:extLst>
              <a:ext uri="{FF2B5EF4-FFF2-40B4-BE49-F238E27FC236}">
                <a16:creationId xmlns:a16="http://schemas.microsoft.com/office/drawing/2014/main" id="{4102CB31-26B7-6142-AC3C-B3148603B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460" y="260648"/>
            <a:ext cx="9721080" cy="284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1AE65F8-76C3-7444-B9D3-C586239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89700"/>
              </p:ext>
            </p:extLst>
          </p:nvPr>
        </p:nvGraphicFramePr>
        <p:xfrm>
          <a:off x="371364" y="3429000"/>
          <a:ext cx="11449272" cy="2222765"/>
        </p:xfrm>
        <a:graphic>
          <a:graphicData uri="http://schemas.openxmlformats.org/drawingml/2006/table">
            <a:tbl>
              <a:tblPr/>
              <a:tblGrid>
                <a:gridCol w="11449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2276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The </a:t>
                      </a:r>
                      <a:r>
                        <a:rPr lang="en-GB" sz="2400" i="0" u="sng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master clock </a:t>
                      </a: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that regulates all </a:t>
                      </a:r>
                      <a:r>
                        <a:rPr lang="en-GB" sz="2400" i="0" u="sng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circadian rhythms</a:t>
                      </a:r>
                      <a:r>
                        <a:rPr lang="en-GB" sz="2400" i="0" u="none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is located within the brain. </a:t>
                      </a:r>
                    </a:p>
                    <a:p>
                      <a:pPr marL="342900" indent="-342900" algn="just">
                        <a:buClr>
                          <a:srgbClr val="0070C0"/>
                        </a:buClr>
                        <a:buFont typeface="Wingdings" pitchFamily="2" charset="2"/>
                        <a:buChar char="§"/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All other </a:t>
                      </a:r>
                      <a:r>
                        <a:rPr lang="en-GB" sz="2400" i="0" u="sng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peripheral clocks</a:t>
                      </a: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oscillate in a self-sustained manner maintaining biological rhythms. </a:t>
                      </a:r>
                    </a:p>
                    <a:p>
                      <a:pPr marL="342900" indent="-342900" algn="just">
                        <a:buClr>
                          <a:srgbClr val="0070C0"/>
                        </a:buClr>
                        <a:buFont typeface="Wingdings" pitchFamily="2" charset="2"/>
                        <a:buChar char="§"/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The clocks, in turn, are </a:t>
                      </a:r>
                      <a:r>
                        <a:rPr lang="en-GB" sz="2400" i="0" u="sng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synchronized</a:t>
                      </a: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to the solar day. </a:t>
                      </a:r>
                    </a:p>
                    <a:p>
                      <a:pPr marL="342900" indent="-342900" algn="just">
                        <a:buClr>
                          <a:srgbClr val="0070C0"/>
                        </a:buClr>
                        <a:buFont typeface="Wingdings" pitchFamily="2" charset="2"/>
                        <a:buChar char="§"/>
                      </a:pP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Synchronization to the </a:t>
                      </a:r>
                      <a:r>
                        <a:rPr lang="en-GB" sz="2400" i="0" u="sng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light-dark cycle</a:t>
                      </a:r>
                      <a:r>
                        <a:rPr lang="en-GB" sz="2400" i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is through direct neuronal projections from the eye (retina) to the brain (hypothalamus). </a:t>
                      </a:r>
                      <a:endParaRPr lang="en-GB" sz="2400" i="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CCED1B-EFF8-AC0E-995C-3EF14B80E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8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>
            <a:extLst>
              <a:ext uri="{FF2B5EF4-FFF2-40B4-BE49-F238E27FC236}">
                <a16:creationId xmlns:a16="http://schemas.microsoft.com/office/drawing/2014/main" id="{E267579B-2B06-E646-BDEF-12476BF07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4831" y="332656"/>
            <a:ext cx="7165757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b="1" dirty="0">
                <a:latin typeface="+mn-lt"/>
              </a:rPr>
              <a:t>Fundamental properties of circadian rhythms</a:t>
            </a:r>
          </a:p>
          <a:p>
            <a:pPr lvl="1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b="1" dirty="0">
              <a:latin typeface="+mn-lt"/>
            </a:endParaRPr>
          </a:p>
          <a:p>
            <a:pPr marL="800100" lvl="1" indent="-3429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dirty="0">
                <a:latin typeface="+mn-lt"/>
              </a:rPr>
              <a:t>Rhythm with a period of “about a day”</a:t>
            </a:r>
          </a:p>
          <a:p>
            <a:pPr marL="1485900" lvl="2" indent="-3429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sz="2000" dirty="0">
                <a:latin typeface="+mn-lt"/>
              </a:rPr>
              <a:t>Average ~24.2 h (23.6-25.0 h)</a:t>
            </a:r>
          </a:p>
          <a:p>
            <a:pPr marL="800100" lvl="1" indent="-3429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dirty="0">
                <a:latin typeface="+mn-lt"/>
              </a:rPr>
              <a:t>Can be reset by time cues (</a:t>
            </a:r>
            <a:r>
              <a:rPr lang="en-US" altLang="en-US" i="1" dirty="0">
                <a:latin typeface="+mn-lt"/>
              </a:rPr>
              <a:t>zeitgebers</a:t>
            </a:r>
            <a:r>
              <a:rPr lang="en-US" altLang="en-US" dirty="0">
                <a:latin typeface="+mn-lt"/>
              </a:rPr>
              <a:t>)</a:t>
            </a:r>
          </a:p>
          <a:p>
            <a:pPr marL="1485900" lvl="2" indent="-3429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sz="2000" dirty="0">
                <a:latin typeface="+mn-lt"/>
              </a:rPr>
              <a:t>light, temperature, drugs, activity, social cues</a:t>
            </a:r>
          </a:p>
          <a:p>
            <a:pPr marL="914400" lvl="1" indent="-4572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dirty="0">
                <a:latin typeface="+mn-lt"/>
              </a:rPr>
              <a:t>Persists in the absence of external time cues</a:t>
            </a:r>
          </a:p>
          <a:p>
            <a:pPr marL="914400" lvl="1" indent="-4572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dirty="0">
                <a:latin typeface="+mn-lt"/>
              </a:rPr>
              <a:t>Can be phase-shifted to a different time</a:t>
            </a:r>
          </a:p>
          <a:p>
            <a:pPr marL="914400" lvl="1" indent="-457200">
              <a:spcBef>
                <a:spcPct val="0"/>
              </a:spcBef>
              <a:spcAft>
                <a:spcPts val="600"/>
              </a:spcAft>
              <a:buClr>
                <a:srgbClr val="00B0F0"/>
              </a:buClr>
              <a:buFont typeface="Wingdings" pitchFamily="2" charset="2"/>
              <a:buChar char="§"/>
            </a:pPr>
            <a:r>
              <a:rPr lang="en-US" altLang="en-US" dirty="0">
                <a:latin typeface="+mn-lt"/>
              </a:rPr>
              <a:t>Genetic basis, inheritable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08A047B-490D-D344-803A-CE1A9F6FB550}"/>
              </a:ext>
            </a:extLst>
          </p:cNvPr>
          <p:cNvGrpSpPr/>
          <p:nvPr/>
        </p:nvGrpSpPr>
        <p:grpSpPr>
          <a:xfrm>
            <a:off x="623391" y="625930"/>
            <a:ext cx="4105364" cy="5030589"/>
            <a:chOff x="551384" y="34637"/>
            <a:chExt cx="4178284" cy="518459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7489522-8711-3746-97C6-0FD430BBD339}"/>
                </a:ext>
              </a:extLst>
            </p:cNvPr>
            <p:cNvGrpSpPr/>
            <p:nvPr/>
          </p:nvGrpSpPr>
          <p:grpSpPr>
            <a:xfrm>
              <a:off x="730595" y="764704"/>
              <a:ext cx="3999073" cy="4454525"/>
              <a:chOff x="5350592" y="1128713"/>
              <a:chExt cx="3999073" cy="4454525"/>
            </a:xfrm>
          </p:grpSpPr>
          <p:grpSp>
            <p:nvGrpSpPr>
              <p:cNvPr id="5" name="Group 3">
                <a:extLst>
                  <a:ext uri="{FF2B5EF4-FFF2-40B4-BE49-F238E27FC236}">
                    <a16:creationId xmlns:a16="http://schemas.microsoft.com/office/drawing/2014/main" id="{89CFD025-CFDD-604F-8F3C-A0F30FAF2AF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459413" y="1687513"/>
                <a:ext cx="3514725" cy="3895725"/>
                <a:chOff x="3516" y="1056"/>
                <a:chExt cx="1716" cy="1854"/>
              </a:xfrm>
            </p:grpSpPr>
            <p:pic>
              <p:nvPicPr>
                <p:cNvPr id="8" name="Picture 4" descr="Czeisler et al Science 1999 F2">
                  <a:extLst>
                    <a:ext uri="{FF2B5EF4-FFF2-40B4-BE49-F238E27FC236}">
                      <a16:creationId xmlns:a16="http://schemas.microsoft.com/office/drawing/2014/main" id="{6F55F881-E1C2-E245-A08A-D43E089A9A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6" y="1056"/>
                  <a:ext cx="1716" cy="18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" name="Line 5">
                  <a:extLst>
                    <a:ext uri="{FF2B5EF4-FFF2-40B4-BE49-F238E27FC236}">
                      <a16:creationId xmlns:a16="http://schemas.microsoft.com/office/drawing/2014/main" id="{EF63C999-5E78-C144-81DE-ADDE60396F3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164" y="1140"/>
                  <a:ext cx="0" cy="1509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" name="Text Box 8">
                <a:extLst>
                  <a:ext uri="{FF2B5EF4-FFF2-40B4-BE49-F238E27FC236}">
                    <a16:creationId xmlns:a16="http://schemas.microsoft.com/office/drawing/2014/main" id="{310C97E6-7DD1-5245-A276-B95977C9E1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50592" y="1128713"/>
                <a:ext cx="3999073" cy="570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i="1" dirty="0">
                    <a:latin typeface="Arial" panose="020B0604020202020204" pitchFamily="34" charset="0"/>
                  </a:rPr>
                  <a:t>Larks……….………….Owls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i="1" dirty="0">
                    <a:latin typeface="Arial" panose="020B0604020202020204" pitchFamily="34" charset="0"/>
                  </a:rPr>
                  <a:t>Morning chrono-type…Evening chrono-type</a:t>
                </a: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3FA64C-19E8-9248-8DB9-6C39A39A4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384" y="34637"/>
              <a:ext cx="789456" cy="100946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3804EC7-5861-BF44-ABFD-196A19083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9972" y="34637"/>
              <a:ext cx="707342" cy="829005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EA46F7-36B0-5BB3-22DC-9618B602D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0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58085C7-5A7E-DA30-5C4D-AB270D106AA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500194" y="620688"/>
            <a:ext cx="6624736" cy="489654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Sleep architecture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Wakefulness</a:t>
            </a:r>
          </a:p>
          <a:p>
            <a:pPr>
              <a:buClr>
                <a:srgbClr val="FFFF00"/>
              </a:buClr>
              <a:buFont typeface="Wingdings" pitchFamily="2" charset="2"/>
              <a:buChar char="§"/>
            </a:pPr>
            <a:r>
              <a:rPr lang="en-US" dirty="0"/>
              <a:t>REM (rapid eye movement; light sleep; dreams)</a:t>
            </a:r>
          </a:p>
          <a:p>
            <a:pPr>
              <a:buClr>
                <a:srgbClr val="0070C0"/>
              </a:buClr>
              <a:buFont typeface="Wingdings" pitchFamily="2" charset="2"/>
              <a:buChar char="§"/>
            </a:pPr>
            <a:r>
              <a:rPr lang="en-US" dirty="0"/>
              <a:t>Stage 1 - 2 (light sleep)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itchFamily="2" charset="2"/>
              <a:buChar char="§"/>
            </a:pPr>
            <a:r>
              <a:rPr lang="en-US" dirty="0"/>
              <a:t>Stage 3 - 4 (deep SWS; restorative; consolidation)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Several cycles per night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ACEA30-6A3F-7246-AAB6-A6D5E4730505}"/>
              </a:ext>
            </a:extLst>
          </p:cNvPr>
          <p:cNvGrpSpPr/>
          <p:nvPr/>
        </p:nvGrpSpPr>
        <p:grpSpPr>
          <a:xfrm>
            <a:off x="0" y="908720"/>
            <a:ext cx="4943872" cy="4314383"/>
            <a:chOff x="0" y="986825"/>
            <a:chExt cx="5231904" cy="386028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5F51FF8-06C1-6342-8B00-EAEF167FF3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018"/>
            <a:stretch/>
          </p:blipFill>
          <p:spPr>
            <a:xfrm>
              <a:off x="0" y="2010887"/>
              <a:ext cx="5231904" cy="2836226"/>
            </a:xfrm>
            <a:prstGeom prst="rect">
              <a:avLst/>
            </a:prstGeom>
            <a:noFill/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58314DB-6611-914D-A788-0B2C433377FD}"/>
                </a:ext>
              </a:extLst>
            </p:cNvPr>
            <p:cNvSpPr/>
            <p:nvPr/>
          </p:nvSpPr>
          <p:spPr>
            <a:xfrm>
              <a:off x="278695" y="986825"/>
              <a:ext cx="4953208" cy="1073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Hypnogram</a:t>
              </a:r>
              <a:r>
                <a:rPr lang="en-GB" sz="2400" dirty="0"/>
                <a:t>: graph that represents the stages of sleep as a function of time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EA8FB0-04D4-3165-00AE-C102F8E84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6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Much Sleep Do You Need?">
            <a:extLst>
              <a:ext uri="{FF2B5EF4-FFF2-40B4-BE49-F238E27FC236}">
                <a16:creationId xmlns:a16="http://schemas.microsoft.com/office/drawing/2014/main" id="{8A25A64D-7F50-E14A-AB0F-CFBA21EF4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188640"/>
            <a:ext cx="4032448" cy="544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59CC2E1-D144-EA42-B608-C3A113B19C5A}"/>
              </a:ext>
            </a:extLst>
          </p:cNvPr>
          <p:cNvGrpSpPr/>
          <p:nvPr/>
        </p:nvGrpSpPr>
        <p:grpSpPr>
          <a:xfrm>
            <a:off x="5159896" y="764704"/>
            <a:ext cx="7209204" cy="5821615"/>
            <a:chOff x="5159896" y="764704"/>
            <a:chExt cx="7209204" cy="582161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03C0A39-AF97-2646-8D01-24A76C923EAC}"/>
                </a:ext>
              </a:extLst>
            </p:cNvPr>
            <p:cNvGrpSpPr/>
            <p:nvPr/>
          </p:nvGrpSpPr>
          <p:grpSpPr>
            <a:xfrm>
              <a:off x="5159896" y="764704"/>
              <a:ext cx="7209204" cy="5821615"/>
              <a:chOff x="5159896" y="764704"/>
              <a:chExt cx="7209204" cy="5821615"/>
            </a:xfrm>
          </p:grpSpPr>
          <p:pic>
            <p:nvPicPr>
              <p:cNvPr id="4" name="Content Placeholder 7">
                <a:extLst>
                  <a:ext uri="{FF2B5EF4-FFF2-40B4-BE49-F238E27FC236}">
                    <a16:creationId xmlns:a16="http://schemas.microsoft.com/office/drawing/2014/main" id="{9B2CF480-329D-F347-9C97-527789558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59896" y="764704"/>
                <a:ext cx="6596049" cy="4680520"/>
              </a:xfrm>
              <a:prstGeom prst="rect">
                <a:avLst/>
              </a:prstGeom>
            </p:spPr>
          </p:pic>
          <p:sp>
            <p:nvSpPr>
              <p:cNvPr id="5" name="Rectangle 3">
                <a:extLst>
                  <a:ext uri="{FF2B5EF4-FFF2-40B4-BE49-F238E27FC236}">
                    <a16:creationId xmlns:a16="http://schemas.microsoft.com/office/drawing/2014/main" id="{E1E9BA8B-68CD-8C49-88D5-C7AB26AC1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6280" y="6309320"/>
                <a:ext cx="375282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en-GB" sz="1200" i="1" dirty="0">
                    <a:latin typeface="Calibri" pitchFamily="34" charset="0"/>
                  </a:rPr>
                  <a:t>JA </a:t>
                </a:r>
                <a:r>
                  <a:rPr lang="en-GB" sz="1200" i="1" dirty="0" err="1">
                    <a:latin typeface="Calibri" pitchFamily="34" charset="0"/>
                  </a:rPr>
                  <a:t>Groeger</a:t>
                </a:r>
                <a:r>
                  <a:rPr lang="en-GB" sz="1200" i="1" dirty="0">
                    <a:latin typeface="Calibri" pitchFamily="34" charset="0"/>
                  </a:rPr>
                  <a:t> et al. J Sleep Res 2004; 13: 359-71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535BC2-2745-5448-864B-0F629BF70224}"/>
                </a:ext>
              </a:extLst>
            </p:cNvPr>
            <p:cNvSpPr txBox="1"/>
            <p:nvPr/>
          </p:nvSpPr>
          <p:spPr>
            <a:xfrm>
              <a:off x="6888088" y="3645024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Short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567A10-05AC-5A43-A9E5-7AAD6648D57D}"/>
                </a:ext>
              </a:extLst>
            </p:cNvPr>
            <p:cNvSpPr txBox="1"/>
            <p:nvPr/>
          </p:nvSpPr>
          <p:spPr>
            <a:xfrm>
              <a:off x="10085305" y="3645024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Long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04DF43-30C8-989B-F6BB-AB9F83DD8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4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ChangeArrowheads="1"/>
          </p:cNvSpPr>
          <p:nvPr/>
        </p:nvSpPr>
        <p:spPr bwMode="auto">
          <a:xfrm>
            <a:off x="479376" y="180976"/>
            <a:ext cx="11305256" cy="73342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 altLang="en-US" sz="4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Sleep duration in the last 50 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A93AEF-A8EB-984D-8DE5-34190AD02DDF}"/>
              </a:ext>
            </a:extLst>
          </p:cNvPr>
          <p:cNvSpPr txBox="1"/>
          <p:nvPr/>
        </p:nvSpPr>
        <p:spPr>
          <a:xfrm>
            <a:off x="7176120" y="1052736"/>
            <a:ext cx="4872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Steady decline in total sleep time attributed to lifestyle changes</a:t>
            </a:r>
          </a:p>
          <a:p>
            <a:endParaRPr lang="en-GB" sz="2800" dirty="0"/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400" dirty="0"/>
              <a:t>increased shift-work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400" dirty="0"/>
              <a:t>longer working hours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400" dirty="0"/>
              <a:t>less physically demanding jobs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400" dirty="0"/>
              <a:t>increased sedentary leisure time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400" dirty="0"/>
              <a:t>extended use of devices / social media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§"/>
            </a:pPr>
            <a:r>
              <a:rPr lang="en-GB" sz="2400" dirty="0"/>
              <a:t>24/7 work-life patterns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A3059F3D-280F-804D-8FDF-A0DE065F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6051422"/>
            <a:ext cx="40324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GB" altLang="en-US" sz="1200" i="1" dirty="0" err="1"/>
              <a:t>Kripke</a:t>
            </a:r>
            <a:r>
              <a:rPr lang="en-GB" altLang="en-US" sz="1200" i="1" dirty="0"/>
              <a:t> D et al (1979) Arch Gen Psychiatry. </a:t>
            </a:r>
            <a:r>
              <a:rPr lang="en-GB" altLang="en-US" sz="1200" b="1" i="1" dirty="0"/>
              <a:t>36</a:t>
            </a:r>
            <a:r>
              <a:rPr lang="en-GB" altLang="en-US" sz="1200" i="1" dirty="0"/>
              <a:t>: 103-116</a:t>
            </a:r>
          </a:p>
          <a:p>
            <a:pPr eaLnBrk="1" hangingPunct="1"/>
            <a:r>
              <a:rPr lang="en-GB" altLang="en-US" sz="1200" i="1" dirty="0"/>
              <a:t>National Sleep Foundation. Sleep in America Poll, 2001-2002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1BB018C-1EF6-D740-94A5-E4119DE1EA5E}"/>
              </a:ext>
            </a:extLst>
          </p:cNvPr>
          <p:cNvGrpSpPr/>
          <p:nvPr/>
        </p:nvGrpSpPr>
        <p:grpSpPr>
          <a:xfrm>
            <a:off x="535965" y="1167090"/>
            <a:ext cx="6496140" cy="4422150"/>
            <a:chOff x="535965" y="1167090"/>
            <a:chExt cx="6496140" cy="4422150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68500DF2-139E-8A4C-A30E-1FB1356A0F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51"/>
            <a:stretch>
              <a:fillRect/>
            </a:stretch>
          </p:blipFill>
          <p:spPr bwMode="auto">
            <a:xfrm>
              <a:off x="535965" y="1351756"/>
              <a:ext cx="6496140" cy="423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CBD85B8-3254-A04E-B5D7-398D8A2E0CB1}"/>
                </a:ext>
              </a:extLst>
            </p:cNvPr>
            <p:cNvSpPr txBox="1"/>
            <p:nvPr/>
          </p:nvSpPr>
          <p:spPr>
            <a:xfrm>
              <a:off x="535965" y="1167090"/>
              <a:ext cx="1664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Hours per night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45FB9A-D970-7461-69E3-A38A6C943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621B2-E3BB-6E40-A385-7BFEEDC8F7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3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1_W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6159</TotalTime>
  <Words>2414</Words>
  <Application>Microsoft Macintosh PowerPoint</Application>
  <PresentationFormat>Widescreen</PresentationFormat>
  <Paragraphs>304</Paragraphs>
  <Slides>26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Helvetica</vt:lpstr>
      <vt:lpstr>Times New Roman</vt:lpstr>
      <vt:lpstr>Wingdings</vt:lpstr>
      <vt:lpstr>1_W line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Patria, Jetinder</dc:creator>
  <cp:lastModifiedBy>Cappuccio, Francesco</cp:lastModifiedBy>
  <cp:revision>1413</cp:revision>
  <cp:lastPrinted>2023-10-18T14:25:22Z</cp:lastPrinted>
  <dcterms:created xsi:type="dcterms:W3CDTF">2015-04-29T08:55:57Z</dcterms:created>
  <dcterms:modified xsi:type="dcterms:W3CDTF">2023-10-19T15:21:55Z</dcterms:modified>
</cp:coreProperties>
</file>