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8"/>
  </p:notesMasterIdLst>
  <p:sldIdLst>
    <p:sldId id="1099" r:id="rId2"/>
    <p:sldId id="1060" r:id="rId3"/>
    <p:sldId id="903" r:id="rId4"/>
    <p:sldId id="1057" r:id="rId5"/>
    <p:sldId id="998" r:id="rId6"/>
    <p:sldId id="907" r:id="rId7"/>
    <p:sldId id="984" r:id="rId8"/>
    <p:sldId id="1017" r:id="rId9"/>
    <p:sldId id="1058" r:id="rId10"/>
    <p:sldId id="912" r:id="rId11"/>
    <p:sldId id="1019" r:id="rId12"/>
    <p:sldId id="260" r:id="rId13"/>
    <p:sldId id="1100" r:id="rId14"/>
    <p:sldId id="1053" r:id="rId15"/>
    <p:sldId id="1054" r:id="rId16"/>
    <p:sldId id="1045" r:id="rId17"/>
    <p:sldId id="1012" r:id="rId18"/>
    <p:sldId id="1013" r:id="rId19"/>
    <p:sldId id="1014" r:id="rId20"/>
    <p:sldId id="1101" r:id="rId21"/>
    <p:sldId id="1102" r:id="rId22"/>
    <p:sldId id="945" r:id="rId23"/>
    <p:sldId id="841" r:id="rId24"/>
    <p:sldId id="1041" r:id="rId25"/>
    <p:sldId id="986" r:id="rId26"/>
    <p:sldId id="886" r:id="rId27"/>
    <p:sldId id="887" r:id="rId28"/>
    <p:sldId id="888" r:id="rId29"/>
    <p:sldId id="896" r:id="rId30"/>
    <p:sldId id="1021" r:id="rId31"/>
    <p:sldId id="1061" r:id="rId32"/>
    <p:sldId id="1055" r:id="rId33"/>
    <p:sldId id="1056" r:id="rId34"/>
    <p:sldId id="1063" r:id="rId35"/>
    <p:sldId id="1044" r:id="rId36"/>
    <p:sldId id="527" r:id="rId37"/>
    <p:sldId id="797" r:id="rId38"/>
    <p:sldId id="1050" r:id="rId39"/>
    <p:sldId id="898" r:id="rId40"/>
    <p:sldId id="899" r:id="rId41"/>
    <p:sldId id="1009" r:id="rId42"/>
    <p:sldId id="1051" r:id="rId43"/>
    <p:sldId id="1047" r:id="rId44"/>
    <p:sldId id="257" r:id="rId45"/>
    <p:sldId id="1080" r:id="rId46"/>
    <p:sldId id="1046"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431"/>
    <p:restoredTop sz="97030"/>
  </p:normalViewPr>
  <p:slideViewPr>
    <p:cSldViewPr snapToGrid="0">
      <p:cViewPr>
        <p:scale>
          <a:sx n="94" d="100"/>
          <a:sy n="94" d="100"/>
        </p:scale>
        <p:origin x="496" y="7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4788549186202193E-2"/>
          <c:y val="9.0351377952755899E-2"/>
          <c:w val="0.91229476395163278"/>
          <c:h val="0.85633350190163859"/>
        </c:manualLayout>
      </c:layout>
      <c:lineChart>
        <c:grouping val="standard"/>
        <c:varyColors val="0"/>
        <c:ser>
          <c:idx val="0"/>
          <c:order val="0"/>
          <c:tx>
            <c:strRef>
              <c:f>Sheet1!$B$1</c:f>
              <c:strCache>
                <c:ptCount val="1"/>
                <c:pt idx="0">
                  <c:v>Salt reduction (g/day)</c:v>
                </c:pt>
              </c:strCache>
            </c:strRef>
          </c:tx>
          <c:spPr>
            <a:ln w="22225" cap="rnd" cmpd="sng" algn="ctr">
              <a:solidFill>
                <a:schemeClr val="accent1"/>
              </a:solidFill>
              <a:round/>
            </a:ln>
            <a:effectLst/>
          </c:spPr>
          <c:marker>
            <c:symbol val="none"/>
          </c:marker>
          <c:dLbls>
            <c:dLbl>
              <c:idx val="0"/>
              <c:layout>
                <c:manualLayout>
                  <c:x val="-2.31677046907856E-2"/>
                  <c:y val="2.222586024181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DD3-FF4C-9B00-149799BFA273}"/>
                </c:ext>
              </c:extLst>
            </c:dLbl>
            <c:dLbl>
              <c:idx val="1"/>
              <c:layout>
                <c:manualLayout>
                  <c:x val="-2.4982207398589501E-2"/>
                  <c:y val="-2.62669257403304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DD3-FF4C-9B00-149799BFA273}"/>
                </c:ext>
              </c:extLst>
            </c:dLbl>
            <c:dLbl>
              <c:idx val="2"/>
              <c:layout>
                <c:manualLayout>
                  <c:x val="-2.4982207398589602E-2"/>
                  <c:y val="-1.61642619940494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DD3-FF4C-9B00-149799BFA273}"/>
                </c:ext>
              </c:extLst>
            </c:dLbl>
            <c:dLbl>
              <c:idx val="3"/>
              <c:layout>
                <c:manualLayout>
                  <c:x val="-1.8765810207030501E-2"/>
                  <c:y val="-2.222586024181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DD3-FF4C-9B00-149799BFA273}"/>
                </c:ext>
              </c:extLst>
            </c:dLbl>
            <c:dLbl>
              <c:idx val="4"/>
              <c:layout>
                <c:manualLayout>
                  <c:x val="-2.49822073985894E-2"/>
                  <c:y val="-1.616426199404950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4DD3-FF4C-9B00-149799BFA273}"/>
                </c:ext>
              </c:extLst>
            </c:dLbl>
            <c:dLbl>
              <c:idx val="5"/>
              <c:layout>
                <c:manualLayout>
                  <c:x val="-2.4982207398589501E-2"/>
                  <c:y val="-2.0205327492561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DD3-FF4C-9B00-149799BFA273}"/>
                </c:ext>
              </c:extLst>
            </c:dLbl>
            <c:dLbl>
              <c:idx val="6"/>
              <c:layout>
                <c:manualLayout>
                  <c:x val="-2.6536306696479401E-2"/>
                  <c:y val="-2.4246392991074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DD3-FF4C-9B00-149799BFA273}"/>
                </c:ext>
              </c:extLst>
            </c:dLbl>
            <c:dLbl>
              <c:idx val="7"/>
              <c:layout>
                <c:manualLayout>
                  <c:x val="-2.9694921741922502E-2"/>
                  <c:y val="-2.828745848958659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DD3-FF4C-9B00-149799BFA273}"/>
                </c:ext>
              </c:extLst>
            </c:dLbl>
            <c:dLbl>
              <c:idx val="8"/>
              <c:layout>
                <c:manualLayout>
                  <c:x val="-1.9476780043309098E-2"/>
                  <c:y val="-2.4246392991074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4DD3-FF4C-9B00-149799BFA273}"/>
                </c:ext>
              </c:extLst>
            </c:dLbl>
            <c:spPr>
              <a:noFill/>
              <a:ln>
                <a:noFill/>
              </a:ln>
              <a:effectLst/>
            </c:spPr>
            <c:txPr>
              <a:bodyPr rot="0" spcFirstLastPara="1" vertOverflow="ellipsis" vert="horz" wrap="square" anchor="ctr" anchorCtr="1"/>
              <a:lstStyle/>
              <a:p>
                <a:pPr>
                  <a:defRPr sz="1600" b="0" i="0" u="none" strike="noStrike" kern="1200" baseline="0">
                    <a:solidFill>
                      <a:schemeClr val="dk1">
                        <a:lumMod val="65000"/>
                        <a:lumOff val="3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strRef>
              <c:f>Sheet1!$A$2:$A$10</c:f>
              <c:strCache>
                <c:ptCount val="9"/>
                <c:pt idx="0">
                  <c:v>Worksite interventions</c:v>
                </c:pt>
                <c:pt idx="1">
                  <c:v>Health Education and Media Campaigns</c:v>
                </c:pt>
                <c:pt idx="2">
                  <c:v>Tax and Community-based counselling</c:v>
                </c:pt>
                <c:pt idx="3">
                  <c:v>Nutrition labelling</c:v>
                </c:pt>
                <c:pt idx="4">
                  <c:v>Shoort-term dietary advice</c:v>
                </c:pt>
                <c:pt idx="5">
                  <c:v>School interventions</c:v>
                </c:pt>
                <c:pt idx="6">
                  <c:v>Voluntary reformulation</c:v>
                </c:pt>
                <c:pt idx="7">
                  <c:v>Mandatory refromulation</c:v>
                </c:pt>
                <c:pt idx="8">
                  <c:v>Long-term dietary advice *</c:v>
                </c:pt>
              </c:strCache>
            </c:strRef>
          </c:cat>
          <c:val>
            <c:numRef>
              <c:f>Sheet1!$B$2:$B$10</c:f>
              <c:numCache>
                <c:formatCode>General</c:formatCode>
                <c:ptCount val="9"/>
                <c:pt idx="0">
                  <c:v>-0.5</c:v>
                </c:pt>
                <c:pt idx="1">
                  <c:v>0.1</c:v>
                </c:pt>
                <c:pt idx="2">
                  <c:v>0.3</c:v>
                </c:pt>
                <c:pt idx="3">
                  <c:v>0.4</c:v>
                </c:pt>
                <c:pt idx="4">
                  <c:v>0.6</c:v>
                </c:pt>
                <c:pt idx="5">
                  <c:v>0.7</c:v>
                </c:pt>
                <c:pt idx="6">
                  <c:v>0.8</c:v>
                </c:pt>
                <c:pt idx="7">
                  <c:v>1.45</c:v>
                </c:pt>
                <c:pt idx="8">
                  <c:v>2</c:v>
                </c:pt>
              </c:numCache>
            </c:numRef>
          </c:val>
          <c:smooth val="0"/>
          <c:extLst>
            <c:ext xmlns:c16="http://schemas.microsoft.com/office/drawing/2014/chart" uri="{C3380CC4-5D6E-409C-BE32-E72D297353CC}">
              <c16:uniqueId val="{00000009-4DD3-FF4C-9B00-149799BFA273}"/>
            </c:ext>
          </c:extLst>
        </c:ser>
        <c:dLbls>
          <c:dLblPos val="ctr"/>
          <c:showLegendKey val="0"/>
          <c:showVal val="1"/>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338022128"/>
        <c:axId val="163662152"/>
      </c:lineChart>
      <c:catAx>
        <c:axId val="338022128"/>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spc="20" baseline="0">
                <a:solidFill>
                  <a:schemeClr val="dk1">
                    <a:lumMod val="65000"/>
                    <a:lumOff val="35000"/>
                  </a:schemeClr>
                </a:solidFill>
                <a:latin typeface="+mn-lt"/>
                <a:ea typeface="+mn-ea"/>
                <a:cs typeface="+mn-cs"/>
              </a:defRPr>
            </a:pPr>
            <a:endParaRPr lang="en-US"/>
          </a:p>
        </c:txPr>
        <c:crossAx val="163662152"/>
        <c:crosses val="autoZero"/>
        <c:auto val="0"/>
        <c:lblAlgn val="ctr"/>
        <c:lblOffset val="100"/>
        <c:noMultiLvlLbl val="0"/>
      </c:catAx>
      <c:valAx>
        <c:axId val="16366215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338022128"/>
        <c:crosses val="autoZero"/>
        <c:crossBetween val="between"/>
      </c:valAx>
      <c:spPr>
        <a:gradFill>
          <a:gsLst>
            <a:gs pos="100000">
              <a:schemeClr val="lt1">
                <a:lumMod val="95000"/>
              </a:schemeClr>
            </a:gs>
            <a:gs pos="0">
              <a:schemeClr val="lt1"/>
            </a:gs>
          </a:gsLst>
          <a:lin ang="5400000" scaled="0"/>
        </a:gradFill>
        <a:ln>
          <a:noFill/>
        </a:ln>
        <a:effectLst/>
      </c:spPr>
    </c:plotArea>
    <c:plotVisOnly val="1"/>
    <c:dispBlanksAs val="zero"/>
    <c:showDLblsOverMax val="0"/>
  </c:chart>
  <c:spPr>
    <a:solidFill>
      <a:schemeClr val="lt1"/>
    </a:solidFill>
    <a:ln>
      <a:noFill/>
    </a:ln>
    <a:effectLst/>
  </c:spPr>
  <c:txPr>
    <a:bodyPr/>
    <a:lstStyle/>
    <a:p>
      <a:pPr>
        <a:defRPr>
          <a:latin typeface="+mn-lt"/>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tockChart>
        <c:ser>
          <c:idx val="0"/>
          <c:order val="0"/>
          <c:tx>
            <c:strRef>
              <c:f>Sheet1!$B$1</c:f>
              <c:strCache>
                <c:ptCount val="1"/>
                <c:pt idx="0">
                  <c:v>Open</c:v>
                </c:pt>
              </c:strCache>
            </c:strRef>
          </c:tx>
          <c:spPr>
            <a:ln w="25400" cap="rnd">
              <a:noFill/>
              <a:round/>
            </a:ln>
            <a:effectLst>
              <a:outerShdw blurRad="40000" dist="23000" dir="5400000" rotWithShape="0">
                <a:srgbClr val="000000">
                  <a:alpha val="35000"/>
                </a:srgbClr>
              </a:outerShdw>
            </a:effectLst>
          </c:spPr>
          <c:marker>
            <c:symbol val="none"/>
          </c:marker>
          <c:cat>
            <c:strRef>
              <c:f>Sheet1!$A$2:$A$6</c:f>
              <c:strCache>
                <c:ptCount val="5"/>
                <c:pt idx="0">
                  <c:v>24h collections</c:v>
                </c:pt>
                <c:pt idx="1">
                  <c:v>Tanaka</c:v>
                </c:pt>
                <c:pt idx="2">
                  <c:v>Kawasaki</c:v>
                </c:pt>
                <c:pt idx="3">
                  <c:v>Intersalt</c:v>
                </c:pt>
                <c:pt idx="4">
                  <c:v>Intersalt with K</c:v>
                </c:pt>
              </c:strCache>
            </c:strRef>
          </c:cat>
          <c:val>
            <c:numRef>
              <c:f>Sheet1!$B$2:$B$6</c:f>
              <c:numCache>
                <c:formatCode>General</c:formatCode>
                <c:ptCount val="5"/>
                <c:pt idx="0">
                  <c:v>-0.31</c:v>
                </c:pt>
                <c:pt idx="1">
                  <c:v>-0.05</c:v>
                </c:pt>
                <c:pt idx="2">
                  <c:v>-7.0000000000000007E-2</c:v>
                </c:pt>
                <c:pt idx="3">
                  <c:v>-0.1</c:v>
                </c:pt>
                <c:pt idx="4">
                  <c:v>-0.15</c:v>
                </c:pt>
              </c:numCache>
            </c:numRef>
          </c:val>
          <c:smooth val="0"/>
          <c:extLst>
            <c:ext xmlns:c16="http://schemas.microsoft.com/office/drawing/2014/chart" uri="{C3380CC4-5D6E-409C-BE32-E72D297353CC}">
              <c16:uniqueId val="{00000000-5B91-A844-ABFD-B46A688FFB01}"/>
            </c:ext>
          </c:extLst>
        </c:ser>
        <c:ser>
          <c:idx val="1"/>
          <c:order val="1"/>
          <c:tx>
            <c:strRef>
              <c:f>Sheet1!$C$1</c:f>
              <c:strCache>
                <c:ptCount val="1"/>
                <c:pt idx="0">
                  <c:v>High</c:v>
                </c:pt>
              </c:strCache>
            </c:strRef>
          </c:tx>
          <c:spPr>
            <a:ln w="25400" cap="rnd">
              <a:noFill/>
              <a:round/>
            </a:ln>
            <a:effectLst>
              <a:outerShdw blurRad="40000" dist="23000" dir="5400000" rotWithShape="0">
                <a:srgbClr val="000000">
                  <a:alpha val="35000"/>
                </a:srgbClr>
              </a:outerShdw>
            </a:effectLst>
          </c:spPr>
          <c:marker>
            <c:symbol val="none"/>
          </c:marker>
          <c:cat>
            <c:strRef>
              <c:f>Sheet1!$A$2:$A$6</c:f>
              <c:strCache>
                <c:ptCount val="5"/>
                <c:pt idx="0">
                  <c:v>24h collections</c:v>
                </c:pt>
                <c:pt idx="1">
                  <c:v>Tanaka</c:v>
                </c:pt>
                <c:pt idx="2">
                  <c:v>Kawasaki</c:v>
                </c:pt>
                <c:pt idx="3">
                  <c:v>Intersalt</c:v>
                </c:pt>
                <c:pt idx="4">
                  <c:v>Intersalt with K</c:v>
                </c:pt>
              </c:strCache>
            </c:strRef>
          </c:cat>
          <c:val>
            <c:numRef>
              <c:f>Sheet1!$C$2:$C$6</c:f>
              <c:numCache>
                <c:formatCode>General</c:formatCode>
                <c:ptCount val="5"/>
                <c:pt idx="0">
                  <c:v>-0.05</c:v>
                </c:pt>
                <c:pt idx="1">
                  <c:v>0.16</c:v>
                </c:pt>
                <c:pt idx="2">
                  <c:v>0.27</c:v>
                </c:pt>
                <c:pt idx="3">
                  <c:v>0.12</c:v>
                </c:pt>
                <c:pt idx="4">
                  <c:v>7.0000000000000007E-2</c:v>
                </c:pt>
              </c:numCache>
            </c:numRef>
          </c:val>
          <c:smooth val="0"/>
          <c:extLst>
            <c:ext xmlns:c16="http://schemas.microsoft.com/office/drawing/2014/chart" uri="{C3380CC4-5D6E-409C-BE32-E72D297353CC}">
              <c16:uniqueId val="{00000001-5B91-A844-ABFD-B46A688FFB01}"/>
            </c:ext>
          </c:extLst>
        </c:ser>
        <c:ser>
          <c:idx val="2"/>
          <c:order val="2"/>
          <c:tx>
            <c:strRef>
              <c:f>Sheet1!$D$1</c:f>
              <c:strCache>
                <c:ptCount val="1"/>
                <c:pt idx="0">
                  <c:v>Low</c:v>
                </c:pt>
              </c:strCache>
            </c:strRef>
          </c:tx>
          <c:spPr>
            <a:ln w="25400" cap="rnd">
              <a:noFill/>
              <a:round/>
            </a:ln>
            <a:effectLst>
              <a:outerShdw blurRad="40000" dist="23000" dir="5400000" rotWithShape="0">
                <a:srgbClr val="000000">
                  <a:alpha val="35000"/>
                </a:srgbClr>
              </a:outerShdw>
            </a:effectLst>
          </c:spPr>
          <c:marker>
            <c:symbol val="none"/>
          </c:marker>
          <c:cat>
            <c:strRef>
              <c:f>Sheet1!$A$2:$A$6</c:f>
              <c:strCache>
                <c:ptCount val="5"/>
                <c:pt idx="0">
                  <c:v>24h collections</c:v>
                </c:pt>
                <c:pt idx="1">
                  <c:v>Tanaka</c:v>
                </c:pt>
                <c:pt idx="2">
                  <c:v>Kawasaki</c:v>
                </c:pt>
                <c:pt idx="3">
                  <c:v>Intersalt</c:v>
                </c:pt>
                <c:pt idx="4">
                  <c:v>Intersalt with K</c:v>
                </c:pt>
              </c:strCache>
            </c:strRef>
          </c:cat>
          <c:val>
            <c:numRef>
              <c:f>Sheet1!$D$2:$D$6</c:f>
              <c:numCache>
                <c:formatCode>General</c:formatCode>
                <c:ptCount val="5"/>
                <c:pt idx="0">
                  <c:v>-0.68</c:v>
                </c:pt>
                <c:pt idx="1">
                  <c:v>-0.26</c:v>
                </c:pt>
                <c:pt idx="2">
                  <c:v>-0.42</c:v>
                </c:pt>
                <c:pt idx="3">
                  <c:v>-0.31</c:v>
                </c:pt>
                <c:pt idx="4">
                  <c:v>-0.37</c:v>
                </c:pt>
              </c:numCache>
            </c:numRef>
          </c:val>
          <c:smooth val="0"/>
          <c:extLst>
            <c:ext xmlns:c16="http://schemas.microsoft.com/office/drawing/2014/chart" uri="{C3380CC4-5D6E-409C-BE32-E72D297353CC}">
              <c16:uniqueId val="{00000002-5B91-A844-ABFD-B46A688FFB01}"/>
            </c:ext>
          </c:extLst>
        </c:ser>
        <c:ser>
          <c:idx val="3"/>
          <c:order val="3"/>
          <c:tx>
            <c:strRef>
              <c:f>Sheet1!$E$1</c:f>
              <c:strCache>
                <c:ptCount val="1"/>
                <c:pt idx="0">
                  <c:v>Close</c:v>
                </c:pt>
              </c:strCache>
            </c:strRef>
          </c:tx>
          <c:spPr>
            <a:ln w="25400" cap="rnd">
              <a:noFill/>
              <a:round/>
            </a:ln>
            <a:effectLst>
              <a:outerShdw blurRad="40000" dist="23000" dir="5400000" rotWithShape="0">
                <a:srgbClr val="000000">
                  <a:alpha val="35000"/>
                </a:srgbClr>
              </a:outerShdw>
            </a:effectLst>
          </c:spPr>
          <c:marker>
            <c:symbol val="none"/>
          </c:marker>
          <c:cat>
            <c:strRef>
              <c:f>Sheet1!$A$2:$A$6</c:f>
              <c:strCache>
                <c:ptCount val="5"/>
                <c:pt idx="0">
                  <c:v>24h collections</c:v>
                </c:pt>
                <c:pt idx="1">
                  <c:v>Tanaka</c:v>
                </c:pt>
                <c:pt idx="2">
                  <c:v>Kawasaki</c:v>
                </c:pt>
                <c:pt idx="3">
                  <c:v>Intersalt</c:v>
                </c:pt>
                <c:pt idx="4">
                  <c:v>Intersalt with K</c:v>
                </c:pt>
              </c:strCache>
            </c:strRef>
          </c:cat>
          <c:val>
            <c:numRef>
              <c:f>Sheet1!$E$2:$E$6</c:f>
              <c:numCache>
                <c:formatCode>General</c:formatCode>
                <c:ptCount val="5"/>
                <c:pt idx="0">
                  <c:v>-0.31</c:v>
                </c:pt>
                <c:pt idx="1">
                  <c:v>-0.05</c:v>
                </c:pt>
                <c:pt idx="2">
                  <c:v>-7.0000000000000007E-2</c:v>
                </c:pt>
                <c:pt idx="3">
                  <c:v>-0.1</c:v>
                </c:pt>
                <c:pt idx="4">
                  <c:v>-0.15</c:v>
                </c:pt>
              </c:numCache>
            </c:numRef>
          </c:val>
          <c:smooth val="0"/>
          <c:extLst>
            <c:ext xmlns:c16="http://schemas.microsoft.com/office/drawing/2014/chart" uri="{C3380CC4-5D6E-409C-BE32-E72D297353CC}">
              <c16:uniqueId val="{00000003-5B91-A844-ABFD-B46A688FFB01}"/>
            </c:ext>
          </c:extLst>
        </c:ser>
        <c:dLbls>
          <c:showLegendKey val="0"/>
          <c:showVal val="0"/>
          <c:showCatName val="0"/>
          <c:showSerName val="0"/>
          <c:showPercent val="0"/>
          <c:showBubbleSize val="0"/>
        </c:dLbls>
        <c:hiLowLines>
          <c:spPr>
            <a:ln w="9525">
              <a:solidFill>
                <a:schemeClr val="dk1">
                  <a:lumMod val="75000"/>
                  <a:lumOff val="25000"/>
                </a:schemeClr>
              </a:solidFill>
            </a:ln>
            <a:effectLst/>
          </c:spPr>
        </c:hiLowLines>
        <c:upDownBars>
          <c:gapWidth val="150"/>
          <c:upBars>
            <c:spPr>
              <a:solidFill>
                <a:schemeClr val="lt1"/>
              </a:solidFill>
              <a:ln w="9525">
                <a:solidFill>
                  <a:schemeClr val="tx1">
                    <a:lumMod val="15000"/>
                    <a:lumOff val="85000"/>
                  </a:schemeClr>
                </a:solidFill>
              </a:ln>
              <a:effectLst/>
            </c:spPr>
          </c:upBars>
          <c:downBars>
            <c:spPr>
              <a:solidFill>
                <a:schemeClr val="dk1">
                  <a:lumMod val="65000"/>
                  <a:lumOff val="35000"/>
                </a:schemeClr>
              </a:solidFill>
              <a:ln w="19050">
                <a:solidFill>
                  <a:srgbClr val="000000"/>
                </a:solidFill>
              </a:ln>
              <a:effectLst/>
            </c:spPr>
          </c:downBars>
        </c:upDownBars>
        <c:axId val="174655392"/>
        <c:axId val="174660488"/>
      </c:stockChart>
      <c:catAx>
        <c:axId val="174655392"/>
        <c:scaling>
          <c:orientation val="minMax"/>
        </c:scaling>
        <c:delete val="1"/>
        <c:axPos val="b"/>
        <c:numFmt formatCode="General" sourceLinked="1"/>
        <c:majorTickMark val="none"/>
        <c:minorTickMark val="none"/>
        <c:tickLblPos val="nextTo"/>
        <c:crossAx val="174660488"/>
        <c:crosses val="autoZero"/>
        <c:auto val="1"/>
        <c:lblAlgn val="ctr"/>
        <c:lblOffset val="100"/>
        <c:noMultiLvlLbl val="0"/>
      </c:catAx>
      <c:valAx>
        <c:axId val="174660488"/>
        <c:scaling>
          <c:orientation val="minMax"/>
          <c:max val="1"/>
          <c:min val="-1"/>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174655392"/>
        <c:crosses val="autoZero"/>
        <c:crossBetween val="between"/>
      </c:valAx>
      <c:spPr>
        <a:noFill/>
        <a:ln>
          <a:solidFill>
            <a:srgbClr val="000000"/>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26">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jpeg"/><Relationship Id="rId1" Type="http://schemas.openxmlformats.org/officeDocument/2006/relationships/image" Target="../media/image82.jpg"/><Relationship Id="rId5" Type="http://schemas.openxmlformats.org/officeDocument/2006/relationships/image" Target="../media/image86.png"/><Relationship Id="rId4" Type="http://schemas.openxmlformats.org/officeDocument/2006/relationships/image" Target="../media/image85.jpg"/></Relationships>
</file>

<file path=ppt/diagrams/_rels/data2.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g"/><Relationship Id="rId1" Type="http://schemas.openxmlformats.org/officeDocument/2006/relationships/image" Target="../media/image87.jpg"/><Relationship Id="rId6" Type="http://schemas.openxmlformats.org/officeDocument/2006/relationships/image" Target="../media/image92.jpg"/><Relationship Id="rId5" Type="http://schemas.openxmlformats.org/officeDocument/2006/relationships/image" Target="../media/image91.jpg"/><Relationship Id="rId4" Type="http://schemas.openxmlformats.org/officeDocument/2006/relationships/image" Target="../media/image90.jpeg"/></Relationships>
</file>

<file path=ppt/diagrams/_rels/data5.xml.rels><?xml version="1.0" encoding="UTF-8" standalone="yes"?>
<Relationships xmlns="http://schemas.openxmlformats.org/package/2006/relationships"><Relationship Id="rId3" Type="http://schemas.openxmlformats.org/officeDocument/2006/relationships/image" Target="../media/image122.jpg"/><Relationship Id="rId2" Type="http://schemas.openxmlformats.org/officeDocument/2006/relationships/image" Target="../media/image121.jpg"/><Relationship Id="rId1" Type="http://schemas.openxmlformats.org/officeDocument/2006/relationships/image" Target="../media/image96.png"/></Relationships>
</file>

<file path=ppt/diagrams/_rels/data6.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image" Target="../media/image125.gif"/><Relationship Id="rId4" Type="http://schemas.openxmlformats.org/officeDocument/2006/relationships/image" Target="../media/image128.png"/></Relationships>
</file>

<file path=ppt/diagrams/_rels/drawing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jpeg"/><Relationship Id="rId1" Type="http://schemas.openxmlformats.org/officeDocument/2006/relationships/image" Target="../media/image82.jpg"/><Relationship Id="rId5" Type="http://schemas.openxmlformats.org/officeDocument/2006/relationships/image" Target="../media/image86.png"/><Relationship Id="rId4" Type="http://schemas.openxmlformats.org/officeDocument/2006/relationships/image" Target="../media/image85.jpg"/></Relationships>
</file>

<file path=ppt/diagrams/_rels/drawing2.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g"/><Relationship Id="rId1" Type="http://schemas.openxmlformats.org/officeDocument/2006/relationships/image" Target="../media/image87.jpg"/><Relationship Id="rId6" Type="http://schemas.openxmlformats.org/officeDocument/2006/relationships/image" Target="../media/image92.jpg"/><Relationship Id="rId5" Type="http://schemas.openxmlformats.org/officeDocument/2006/relationships/image" Target="../media/image91.jpg"/><Relationship Id="rId4" Type="http://schemas.openxmlformats.org/officeDocument/2006/relationships/image" Target="../media/image90.jpeg"/></Relationships>
</file>

<file path=ppt/diagrams/_rels/drawing5.xml.rels><?xml version="1.0" encoding="UTF-8" standalone="yes"?>
<Relationships xmlns="http://schemas.openxmlformats.org/package/2006/relationships"><Relationship Id="rId3" Type="http://schemas.openxmlformats.org/officeDocument/2006/relationships/image" Target="../media/image122.jpg"/><Relationship Id="rId2" Type="http://schemas.openxmlformats.org/officeDocument/2006/relationships/image" Target="../media/image121.jpg"/><Relationship Id="rId1" Type="http://schemas.openxmlformats.org/officeDocument/2006/relationships/image" Target="../media/image96.png"/></Relationships>
</file>

<file path=ppt/diagrams/_rels/drawing6.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image" Target="../media/image125.gif"/><Relationship Id="rId4" Type="http://schemas.openxmlformats.org/officeDocument/2006/relationships/image" Target="../media/image128.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723676-23CD-BA4A-A4F2-4C01F4FB725A}" type="doc">
      <dgm:prSet loTypeId="urn:microsoft.com/office/officeart/2005/8/layout/vList4" loCatId="" qsTypeId="urn:microsoft.com/office/officeart/2005/8/quickstyle/simple1" qsCatId="simple" csTypeId="urn:microsoft.com/office/officeart/2005/8/colors/colorful2" csCatId="colorful" phldr="1"/>
      <dgm:spPr/>
      <dgm:t>
        <a:bodyPr/>
        <a:lstStyle/>
        <a:p>
          <a:endParaRPr lang="en-GB"/>
        </a:p>
      </dgm:t>
    </dgm:pt>
    <dgm:pt modelId="{F0F1E09D-50F8-C347-BAF0-78415A6E3D62}">
      <dgm:prSet phldrT="[Text]" custT="1"/>
      <dgm:spPr/>
      <dgm:t>
        <a:bodyPr/>
        <a:lstStyle/>
        <a:p>
          <a:pPr>
            <a:buClr>
              <a:srgbClr val="FF0000"/>
            </a:buClr>
            <a:buFont typeface="System Font Regular"/>
            <a:buChar char="👉"/>
          </a:pPr>
          <a:r>
            <a:rPr lang="en-US" sz="2000" dirty="0">
              <a:latin typeface="Aptos" panose="020B0004020202020204" pitchFamily="34" charset="0"/>
            </a:rPr>
            <a:t>In nutritional science, </a:t>
          </a:r>
          <a:r>
            <a:rPr lang="en-US" sz="2000" b="1" dirty="0">
              <a:latin typeface="Aptos" panose="020B0004020202020204" pitchFamily="34" charset="0"/>
            </a:rPr>
            <a:t>long-standing lack of ethical guidance </a:t>
          </a:r>
          <a:r>
            <a:rPr lang="en-US" sz="2000" dirty="0">
              <a:latin typeface="Aptos" panose="020B0004020202020204" pitchFamily="34" charset="0"/>
            </a:rPr>
            <a:t>for all stakeholders.</a:t>
          </a:r>
          <a:endParaRPr lang="en-GB" sz="2000" dirty="0">
            <a:latin typeface="Aptos" panose="020B0004020202020204" pitchFamily="34" charset="0"/>
          </a:endParaRPr>
        </a:p>
      </dgm:t>
    </dgm:pt>
    <dgm:pt modelId="{D2947C11-2D92-1D41-9FE0-32D5FD09772C}" type="parTrans" cxnId="{24230985-8DBC-6F41-ACFA-2C77D52E84DC}">
      <dgm:prSet/>
      <dgm:spPr/>
      <dgm:t>
        <a:bodyPr/>
        <a:lstStyle/>
        <a:p>
          <a:endParaRPr lang="en-GB"/>
        </a:p>
      </dgm:t>
    </dgm:pt>
    <dgm:pt modelId="{A79218B5-4317-764A-B174-C8184AB0D18B}" type="sibTrans" cxnId="{24230985-8DBC-6F41-ACFA-2C77D52E84DC}">
      <dgm:prSet/>
      <dgm:spPr/>
      <dgm:t>
        <a:bodyPr/>
        <a:lstStyle/>
        <a:p>
          <a:endParaRPr lang="en-GB"/>
        </a:p>
      </dgm:t>
    </dgm:pt>
    <dgm:pt modelId="{B095FFE8-FA09-FD4E-898E-A72D1FC84EC1}">
      <dgm:prSet phldrT="[Text]" custT="1"/>
      <dgm:spPr/>
      <dgm:t>
        <a:bodyPr/>
        <a:lstStyle/>
        <a:p>
          <a:pPr>
            <a:buClr>
              <a:srgbClr val="FF0000"/>
            </a:buClr>
            <a:buFont typeface="System Font Regular"/>
            <a:buChar char="👉"/>
          </a:pPr>
          <a:r>
            <a:rPr lang="en-US" sz="2000" dirty="0">
              <a:latin typeface="Aptos" panose="020B0004020202020204" pitchFamily="34" charset="0"/>
            </a:rPr>
            <a:t>Many millions of lives at stake -&gt; guidance on </a:t>
          </a:r>
          <a:r>
            <a:rPr lang="en-US" sz="2000" b="1" dirty="0">
              <a:latin typeface="Aptos" panose="020B0004020202020204" pitchFamily="34" charset="0"/>
            </a:rPr>
            <a:t>standards </a:t>
          </a:r>
          <a:r>
            <a:rPr lang="en-US" sz="2000" dirty="0">
              <a:latin typeface="Aptos" panose="020B0004020202020204" pitchFamily="34" charset="0"/>
            </a:rPr>
            <a:t>of acceptable and unacceptable conduct needed.</a:t>
          </a:r>
          <a:endParaRPr lang="en-GB" sz="2000" dirty="0">
            <a:latin typeface="Aptos" panose="020B0004020202020204" pitchFamily="34" charset="0"/>
          </a:endParaRPr>
        </a:p>
      </dgm:t>
    </dgm:pt>
    <dgm:pt modelId="{11EF93F2-A627-6847-9830-CD3578B02145}" type="parTrans" cxnId="{98D01EA3-8187-004E-A94F-E06064CF6CF8}">
      <dgm:prSet/>
      <dgm:spPr/>
      <dgm:t>
        <a:bodyPr/>
        <a:lstStyle/>
        <a:p>
          <a:endParaRPr lang="en-GB"/>
        </a:p>
      </dgm:t>
    </dgm:pt>
    <dgm:pt modelId="{ECC0C8FD-5694-9848-A34F-88817253686C}" type="sibTrans" cxnId="{98D01EA3-8187-004E-A94F-E06064CF6CF8}">
      <dgm:prSet/>
      <dgm:spPr/>
      <dgm:t>
        <a:bodyPr/>
        <a:lstStyle/>
        <a:p>
          <a:endParaRPr lang="en-GB"/>
        </a:p>
      </dgm:t>
    </dgm:pt>
    <dgm:pt modelId="{7B3E3293-6BB8-D64F-8DD5-3069BBD93BA5}">
      <dgm:prSet phldrT="[Text]" custT="1"/>
      <dgm:spPr/>
      <dgm:t>
        <a:bodyPr/>
        <a:lstStyle/>
        <a:p>
          <a:pPr>
            <a:lnSpc>
              <a:spcPct val="100000"/>
            </a:lnSpc>
            <a:spcAft>
              <a:spcPts val="0"/>
            </a:spcAft>
          </a:pPr>
          <a:r>
            <a:rPr lang="en-US" sz="1600" b="1" dirty="0">
              <a:latin typeface="Aptos" panose="020B0004020202020204" pitchFamily="34" charset="0"/>
            </a:rPr>
            <a:t>Academic organizations</a:t>
          </a:r>
          <a:r>
            <a:rPr lang="en-US" sz="1600" dirty="0">
              <a:latin typeface="Aptos" panose="020B0004020202020204" pitchFamily="34" charset="0"/>
            </a:rPr>
            <a:t>: strict guidelines on </a:t>
          </a:r>
          <a:endParaRPr lang="en-GB" sz="1600" dirty="0">
            <a:latin typeface="Aptos" panose="020B0004020202020204" pitchFamily="34" charset="0"/>
          </a:endParaRPr>
        </a:p>
      </dgm:t>
    </dgm:pt>
    <dgm:pt modelId="{7E70DF10-487A-A748-876C-EED74A5E278F}" type="parTrans" cxnId="{2C2909A6-56AB-284F-A5FA-5A2F7ECE291D}">
      <dgm:prSet/>
      <dgm:spPr/>
      <dgm:t>
        <a:bodyPr/>
        <a:lstStyle/>
        <a:p>
          <a:endParaRPr lang="en-GB"/>
        </a:p>
      </dgm:t>
    </dgm:pt>
    <dgm:pt modelId="{163F15DD-5554-5A48-BB0A-BEE13AA000B4}" type="sibTrans" cxnId="{2C2909A6-56AB-284F-A5FA-5A2F7ECE291D}">
      <dgm:prSet/>
      <dgm:spPr/>
      <dgm:t>
        <a:bodyPr/>
        <a:lstStyle/>
        <a:p>
          <a:endParaRPr lang="en-GB"/>
        </a:p>
      </dgm:t>
    </dgm:pt>
    <dgm:pt modelId="{39416F59-2979-734F-AC89-661C0909E5A5}">
      <dgm:prSet phldrT="[Text]" custT="1"/>
      <dgm:spPr/>
      <dgm:t>
        <a:bodyPr/>
        <a:lstStyle/>
        <a:p>
          <a:pPr>
            <a:lnSpc>
              <a:spcPct val="100000"/>
            </a:lnSpc>
            <a:spcAft>
              <a:spcPts val="0"/>
            </a:spcAft>
          </a:pPr>
          <a:r>
            <a:rPr lang="en-US" sz="1600" dirty="0">
              <a:latin typeface="Aptos" panose="020B0004020202020204" pitchFamily="34" charset="0"/>
            </a:rPr>
            <a:t>research funding </a:t>
          </a:r>
          <a:endParaRPr lang="en-GB" sz="1600" dirty="0">
            <a:latin typeface="Aptos" panose="020B0004020202020204" pitchFamily="34" charset="0"/>
          </a:endParaRPr>
        </a:p>
      </dgm:t>
    </dgm:pt>
    <dgm:pt modelId="{C001963F-D28F-374D-954E-847A9D72F971}" type="parTrans" cxnId="{B38A9114-72EE-6344-9E8A-84157F99B43B}">
      <dgm:prSet/>
      <dgm:spPr/>
      <dgm:t>
        <a:bodyPr/>
        <a:lstStyle/>
        <a:p>
          <a:endParaRPr lang="en-GB"/>
        </a:p>
      </dgm:t>
    </dgm:pt>
    <dgm:pt modelId="{F810D195-6AC7-6544-ACEA-175C9E6FFF78}" type="sibTrans" cxnId="{B38A9114-72EE-6344-9E8A-84157F99B43B}">
      <dgm:prSet/>
      <dgm:spPr/>
      <dgm:t>
        <a:bodyPr/>
        <a:lstStyle/>
        <a:p>
          <a:endParaRPr lang="en-GB"/>
        </a:p>
      </dgm:t>
    </dgm:pt>
    <dgm:pt modelId="{7F8D869E-C7A6-3840-A16C-E2C9348D7B15}">
      <dgm:prSet phldrT="[Text]" custT="1"/>
      <dgm:spPr/>
      <dgm:t>
        <a:bodyPr/>
        <a:lstStyle/>
        <a:p>
          <a:pPr>
            <a:lnSpc>
              <a:spcPct val="100000"/>
            </a:lnSpc>
            <a:spcAft>
              <a:spcPts val="0"/>
            </a:spcAft>
          </a:pPr>
          <a:r>
            <a:rPr lang="en-US" sz="1600" dirty="0">
              <a:latin typeface="Aptos" panose="020B0004020202020204" pitchFamily="34" charset="0"/>
            </a:rPr>
            <a:t>personal financial gain from those opposing important public policies (e.g. tobacco, sodium)</a:t>
          </a:r>
          <a:endParaRPr lang="en-GB" sz="1600" dirty="0">
            <a:latin typeface="Aptos" panose="020B0004020202020204" pitchFamily="34" charset="0"/>
          </a:endParaRPr>
        </a:p>
      </dgm:t>
    </dgm:pt>
    <dgm:pt modelId="{CA163C9E-D0DA-154C-8622-5DE377329F8A}" type="parTrans" cxnId="{0A87AC43-DE33-5646-B89B-77E848D9A1B0}">
      <dgm:prSet/>
      <dgm:spPr/>
      <dgm:t>
        <a:bodyPr/>
        <a:lstStyle/>
        <a:p>
          <a:endParaRPr lang="en-GB"/>
        </a:p>
      </dgm:t>
    </dgm:pt>
    <dgm:pt modelId="{59C66482-EDCE-E94A-9AE3-3FF561F10B0B}" type="sibTrans" cxnId="{0A87AC43-DE33-5646-B89B-77E848D9A1B0}">
      <dgm:prSet/>
      <dgm:spPr/>
      <dgm:t>
        <a:bodyPr/>
        <a:lstStyle/>
        <a:p>
          <a:endParaRPr lang="en-GB"/>
        </a:p>
      </dgm:t>
    </dgm:pt>
    <dgm:pt modelId="{5E98DD41-0AD9-D74C-B242-87DD54D4B567}">
      <dgm:prSet custT="1"/>
      <dgm:spPr/>
      <dgm:t>
        <a:bodyPr/>
        <a:lstStyle/>
        <a:p>
          <a:pPr>
            <a:lnSpc>
              <a:spcPct val="100000"/>
            </a:lnSpc>
            <a:spcAft>
              <a:spcPts val="0"/>
            </a:spcAft>
            <a:buNone/>
          </a:pPr>
          <a:r>
            <a:rPr lang="en-GB" sz="1600" b="1" dirty="0">
              <a:latin typeface="Aptos" panose="020B0004020202020204" pitchFamily="34" charset="0"/>
            </a:rPr>
            <a:t>Funding bodies</a:t>
          </a:r>
        </a:p>
      </dgm:t>
    </dgm:pt>
    <dgm:pt modelId="{A039811E-D9EB-C940-8207-09007D51F225}" type="parTrans" cxnId="{7079EF64-7000-B546-97AC-E52620E8B27D}">
      <dgm:prSet/>
      <dgm:spPr/>
      <dgm:t>
        <a:bodyPr/>
        <a:lstStyle/>
        <a:p>
          <a:endParaRPr lang="en-GB"/>
        </a:p>
      </dgm:t>
    </dgm:pt>
    <dgm:pt modelId="{DA554906-303B-1C4B-BA37-80F2A8511CC4}" type="sibTrans" cxnId="{7079EF64-7000-B546-97AC-E52620E8B27D}">
      <dgm:prSet/>
      <dgm:spPr/>
      <dgm:t>
        <a:bodyPr/>
        <a:lstStyle/>
        <a:p>
          <a:endParaRPr lang="en-GB"/>
        </a:p>
      </dgm:t>
    </dgm:pt>
    <dgm:pt modelId="{72D0716A-225E-184F-A6FF-36782D203312}">
      <dgm:prSet/>
      <dgm:spPr/>
      <dgm:t>
        <a:bodyPr/>
        <a:lstStyle/>
        <a:p>
          <a:r>
            <a:rPr lang="en-US" b="1" dirty="0"/>
            <a:t>Editors:</a:t>
          </a:r>
          <a:r>
            <a:rPr lang="en-US" dirty="0"/>
            <a:t> sometimes </a:t>
          </a:r>
          <a:r>
            <a:rPr lang="en-US" b="1" dirty="0"/>
            <a:t>negligent</a:t>
          </a:r>
          <a:r>
            <a:rPr lang="en-US" dirty="0"/>
            <a:t> in publishing low-quality research on dietary sodium. Update and Enforce guidelines on Publication Ethics (see COPE and Individual Journals’ policies).</a:t>
          </a:r>
          <a:endParaRPr lang="en-GB" dirty="0"/>
        </a:p>
      </dgm:t>
    </dgm:pt>
    <dgm:pt modelId="{14E6E49B-1EB1-9043-B3BE-EE915D8E8B70}" type="parTrans" cxnId="{556EA186-495A-8B42-87C5-2DACA4FDF95F}">
      <dgm:prSet/>
      <dgm:spPr/>
      <dgm:t>
        <a:bodyPr/>
        <a:lstStyle/>
        <a:p>
          <a:endParaRPr lang="en-GB"/>
        </a:p>
      </dgm:t>
    </dgm:pt>
    <dgm:pt modelId="{C24539FD-1D32-8341-8E4A-8041EEE65AB5}" type="sibTrans" cxnId="{556EA186-495A-8B42-87C5-2DACA4FDF95F}">
      <dgm:prSet/>
      <dgm:spPr/>
      <dgm:t>
        <a:bodyPr/>
        <a:lstStyle/>
        <a:p>
          <a:endParaRPr lang="en-GB"/>
        </a:p>
      </dgm:t>
    </dgm:pt>
    <dgm:pt modelId="{F64F8BBA-2AD2-0B42-AAC8-2FB027E82A82}">
      <dgm:prSet custT="1"/>
      <dgm:spPr/>
      <dgm:t>
        <a:bodyPr/>
        <a:lstStyle/>
        <a:p>
          <a:pPr>
            <a:lnSpc>
              <a:spcPct val="100000"/>
            </a:lnSpc>
            <a:spcAft>
              <a:spcPts val="0"/>
            </a:spcAft>
          </a:pPr>
          <a:r>
            <a:rPr lang="en-US" sz="1200" dirty="0">
              <a:latin typeface="Aptos" panose="020B0004020202020204" pitchFamily="34" charset="0"/>
            </a:rPr>
            <a:t>rigorous designs and methods</a:t>
          </a:r>
          <a:endParaRPr lang="en-GB" sz="1200" dirty="0">
            <a:latin typeface="Aptos" panose="020B0004020202020204" pitchFamily="34" charset="0"/>
          </a:endParaRPr>
        </a:p>
      </dgm:t>
    </dgm:pt>
    <dgm:pt modelId="{7A3692D2-4DBB-2E40-A73E-8407B19973F1}" type="parTrans" cxnId="{DC0D1949-2C53-3A48-AAFC-46F8C8BC6744}">
      <dgm:prSet/>
      <dgm:spPr/>
      <dgm:t>
        <a:bodyPr/>
        <a:lstStyle/>
        <a:p>
          <a:endParaRPr lang="en-GB"/>
        </a:p>
      </dgm:t>
    </dgm:pt>
    <dgm:pt modelId="{15AA541E-58D3-D742-9FE4-07438E16D4AE}" type="sibTrans" cxnId="{DC0D1949-2C53-3A48-AAFC-46F8C8BC6744}">
      <dgm:prSet/>
      <dgm:spPr/>
      <dgm:t>
        <a:bodyPr/>
        <a:lstStyle/>
        <a:p>
          <a:endParaRPr lang="en-GB"/>
        </a:p>
      </dgm:t>
    </dgm:pt>
    <dgm:pt modelId="{24001E9B-4485-E048-9529-A796D0BBDCBF}">
      <dgm:prSet custT="1"/>
      <dgm:spPr/>
      <dgm:t>
        <a:bodyPr/>
        <a:lstStyle/>
        <a:p>
          <a:pPr>
            <a:lnSpc>
              <a:spcPct val="100000"/>
            </a:lnSpc>
            <a:spcAft>
              <a:spcPts val="0"/>
            </a:spcAft>
          </a:pPr>
          <a:r>
            <a:rPr lang="en-US" sz="1200" dirty="0">
              <a:latin typeface="Aptos" panose="020B0004020202020204" pitchFamily="34" charset="0"/>
            </a:rPr>
            <a:t>accessible databases in areas of research impacting public</a:t>
          </a:r>
          <a:endParaRPr lang="en-GB" sz="1200" dirty="0">
            <a:latin typeface="Aptos" panose="020B0004020202020204" pitchFamily="34" charset="0"/>
          </a:endParaRPr>
        </a:p>
      </dgm:t>
    </dgm:pt>
    <dgm:pt modelId="{70FEA867-6AC3-8B44-B952-70F3B5448F8B}" type="parTrans" cxnId="{5074971A-CF26-0B4D-8813-16EB9C7E645E}">
      <dgm:prSet/>
      <dgm:spPr/>
      <dgm:t>
        <a:bodyPr/>
        <a:lstStyle/>
        <a:p>
          <a:endParaRPr lang="en-GB"/>
        </a:p>
      </dgm:t>
    </dgm:pt>
    <dgm:pt modelId="{6C0F84D1-0F7B-D944-A84F-A1F18691D47E}" type="sibTrans" cxnId="{5074971A-CF26-0B4D-8813-16EB9C7E645E}">
      <dgm:prSet/>
      <dgm:spPr/>
      <dgm:t>
        <a:bodyPr/>
        <a:lstStyle/>
        <a:p>
          <a:endParaRPr lang="en-GB"/>
        </a:p>
      </dgm:t>
    </dgm:pt>
    <dgm:pt modelId="{17EEF515-9862-5247-B585-680BCA51B3BD}">
      <dgm:prSet custT="1"/>
      <dgm:spPr/>
      <dgm:t>
        <a:bodyPr/>
        <a:lstStyle/>
        <a:p>
          <a:pPr>
            <a:lnSpc>
              <a:spcPct val="100000"/>
            </a:lnSpc>
            <a:spcAft>
              <a:spcPts val="0"/>
            </a:spcAft>
          </a:pPr>
          <a:r>
            <a:rPr lang="en-US" sz="1200" b="1" dirty="0">
              <a:latin typeface="Aptos" panose="020B0004020202020204" pitchFamily="34" charset="0"/>
            </a:rPr>
            <a:t>invest</a:t>
          </a:r>
          <a:r>
            <a:rPr lang="en-US" sz="1200" dirty="0">
              <a:latin typeface="Aptos" panose="020B0004020202020204" pitchFamily="34" charset="0"/>
            </a:rPr>
            <a:t> in scientific impact of financial interests, low research quality, misinformation, professional conduct.</a:t>
          </a:r>
          <a:endParaRPr lang="en-GB" sz="1200" dirty="0">
            <a:latin typeface="Aptos" panose="020B0004020202020204" pitchFamily="34" charset="0"/>
          </a:endParaRPr>
        </a:p>
      </dgm:t>
    </dgm:pt>
    <dgm:pt modelId="{1196A433-71D4-D946-B90F-D00689EE8115}" type="parTrans" cxnId="{F3600C79-7A57-514D-9D17-CDB7D41F5CEF}">
      <dgm:prSet/>
      <dgm:spPr/>
      <dgm:t>
        <a:bodyPr/>
        <a:lstStyle/>
        <a:p>
          <a:endParaRPr lang="en-GB"/>
        </a:p>
      </dgm:t>
    </dgm:pt>
    <dgm:pt modelId="{11258792-462E-EA4E-A1A7-50D46EC0609D}" type="sibTrans" cxnId="{F3600C79-7A57-514D-9D17-CDB7D41F5CEF}">
      <dgm:prSet/>
      <dgm:spPr/>
      <dgm:t>
        <a:bodyPr/>
        <a:lstStyle/>
        <a:p>
          <a:endParaRPr lang="en-GB"/>
        </a:p>
      </dgm:t>
    </dgm:pt>
    <dgm:pt modelId="{011B1F78-E483-7143-8460-47978EB5C126}" type="pres">
      <dgm:prSet presAssocID="{74723676-23CD-BA4A-A4F2-4C01F4FB725A}" presName="linear" presStyleCnt="0">
        <dgm:presLayoutVars>
          <dgm:dir/>
          <dgm:resizeHandles val="exact"/>
        </dgm:presLayoutVars>
      </dgm:prSet>
      <dgm:spPr/>
    </dgm:pt>
    <dgm:pt modelId="{38B78965-3889-F547-BA89-DF7BB00408FF}" type="pres">
      <dgm:prSet presAssocID="{F0F1E09D-50F8-C347-BAF0-78415A6E3D62}" presName="comp" presStyleCnt="0"/>
      <dgm:spPr/>
    </dgm:pt>
    <dgm:pt modelId="{D8FFFBD2-0A30-FD4D-94C4-A72079096C7D}" type="pres">
      <dgm:prSet presAssocID="{F0F1E09D-50F8-C347-BAF0-78415A6E3D62}" presName="box" presStyleLbl="node1" presStyleIdx="0" presStyleCnt="5" custLinFactNeighborX="-50000" custLinFactNeighborY="0"/>
      <dgm:spPr/>
    </dgm:pt>
    <dgm:pt modelId="{6FE60F7A-3BBD-344A-9D21-52CCD0350157}" type="pres">
      <dgm:prSet presAssocID="{F0F1E09D-50F8-C347-BAF0-78415A6E3D62}" presName="img" presStyleLbl="fgImgPlace1" presStyleIdx="0" presStyleCnt="5" custScaleX="46343"/>
      <dgm:spPr>
        <a:blipFill>
          <a:blip xmlns:r="http://schemas.openxmlformats.org/officeDocument/2006/relationships" r:embed="rId1">
            <a:extLst>
              <a:ext uri="{28A0092B-C50C-407E-A947-70E740481C1C}">
                <a14:useLocalDpi xmlns:a14="http://schemas.microsoft.com/office/drawing/2010/main" val="0"/>
              </a:ext>
            </a:extLst>
          </a:blip>
          <a:srcRect/>
          <a:stretch>
            <a:fillRect l="-18000" r="-18000"/>
          </a:stretch>
        </a:blipFill>
      </dgm:spPr>
    </dgm:pt>
    <dgm:pt modelId="{7A749C7A-51A5-7240-A1C6-0C58C60A2C9D}" type="pres">
      <dgm:prSet presAssocID="{F0F1E09D-50F8-C347-BAF0-78415A6E3D62}" presName="text" presStyleLbl="node1" presStyleIdx="0" presStyleCnt="5">
        <dgm:presLayoutVars>
          <dgm:bulletEnabled val="1"/>
        </dgm:presLayoutVars>
      </dgm:prSet>
      <dgm:spPr/>
    </dgm:pt>
    <dgm:pt modelId="{075AB1B3-F56B-9C4A-B54E-3CCA7AB83092}" type="pres">
      <dgm:prSet presAssocID="{A79218B5-4317-764A-B174-C8184AB0D18B}" presName="spacer" presStyleCnt="0"/>
      <dgm:spPr/>
    </dgm:pt>
    <dgm:pt modelId="{E581A2B3-1F3A-7E48-91F3-2844F3C0DD8D}" type="pres">
      <dgm:prSet presAssocID="{B095FFE8-FA09-FD4E-898E-A72D1FC84EC1}" presName="comp" presStyleCnt="0"/>
      <dgm:spPr/>
    </dgm:pt>
    <dgm:pt modelId="{56448B5D-1AF8-1047-A53A-6B48311E0636}" type="pres">
      <dgm:prSet presAssocID="{B095FFE8-FA09-FD4E-898E-A72D1FC84EC1}" presName="box" presStyleLbl="node1" presStyleIdx="1" presStyleCnt="5" custLinFactNeighborX="-198" custLinFactNeighborY="1686"/>
      <dgm:spPr/>
    </dgm:pt>
    <dgm:pt modelId="{B9B76152-F910-4744-841F-CADBF2626DDA}" type="pres">
      <dgm:prSet presAssocID="{B095FFE8-FA09-FD4E-898E-A72D1FC84EC1}" presName="img" presStyleLbl="fgImgPlace1" presStyleIdx="1" presStyleCnt="5" custScaleX="44677"/>
      <dgm:spPr>
        <a:blipFill>
          <a:blip xmlns:r="http://schemas.openxmlformats.org/officeDocument/2006/relationships" r:embed="rId2">
            <a:extLst>
              <a:ext uri="{28A0092B-C50C-407E-A947-70E740481C1C}">
                <a14:useLocalDpi xmlns:a14="http://schemas.microsoft.com/office/drawing/2010/main" val="0"/>
              </a:ext>
            </a:extLst>
          </a:blip>
          <a:srcRect/>
          <a:stretch>
            <a:fillRect l="-10000" r="-10000"/>
          </a:stretch>
        </a:blipFill>
      </dgm:spPr>
    </dgm:pt>
    <dgm:pt modelId="{1E229D2C-1549-3446-A847-232F0244209F}" type="pres">
      <dgm:prSet presAssocID="{B095FFE8-FA09-FD4E-898E-A72D1FC84EC1}" presName="text" presStyleLbl="node1" presStyleIdx="1" presStyleCnt="5">
        <dgm:presLayoutVars>
          <dgm:bulletEnabled val="1"/>
        </dgm:presLayoutVars>
      </dgm:prSet>
      <dgm:spPr/>
    </dgm:pt>
    <dgm:pt modelId="{336B3E59-6B0F-5447-85BD-0BF8DC38CFAE}" type="pres">
      <dgm:prSet presAssocID="{ECC0C8FD-5694-9848-A34F-88817253686C}" presName="spacer" presStyleCnt="0"/>
      <dgm:spPr/>
    </dgm:pt>
    <dgm:pt modelId="{ABB8D4BE-FA66-724F-945D-FF4A49DD9408}" type="pres">
      <dgm:prSet presAssocID="{7B3E3293-6BB8-D64F-8DD5-3069BBD93BA5}" presName="comp" presStyleCnt="0"/>
      <dgm:spPr/>
    </dgm:pt>
    <dgm:pt modelId="{159BB21A-C6C4-DF46-88C8-086648A0C1D4}" type="pres">
      <dgm:prSet presAssocID="{7B3E3293-6BB8-D64F-8DD5-3069BBD93BA5}" presName="box" presStyleLbl="node1" presStyleIdx="2" presStyleCnt="5"/>
      <dgm:spPr/>
    </dgm:pt>
    <dgm:pt modelId="{C2AB5502-0053-394A-83A0-0BEAECB1F665}" type="pres">
      <dgm:prSet presAssocID="{7B3E3293-6BB8-D64F-8DD5-3069BBD93BA5}" presName="img" presStyleLbl="fgImgPlace1" presStyleIdx="2" presStyleCnt="5" custScaleX="44677"/>
      <dgm:spPr>
        <a:blipFill>
          <a:blip xmlns:r="http://schemas.openxmlformats.org/officeDocument/2006/relationships" r:embed="rId3">
            <a:extLst>
              <a:ext uri="{28A0092B-C50C-407E-A947-70E740481C1C}">
                <a14:useLocalDpi xmlns:a14="http://schemas.microsoft.com/office/drawing/2010/main" val="0"/>
              </a:ext>
            </a:extLst>
          </a:blip>
          <a:srcRect/>
          <a:stretch>
            <a:fillRect t="-19000" b="-19000"/>
          </a:stretch>
        </a:blipFill>
      </dgm:spPr>
    </dgm:pt>
    <dgm:pt modelId="{EB71917C-840E-3E43-9493-5A3F90D5D832}" type="pres">
      <dgm:prSet presAssocID="{7B3E3293-6BB8-D64F-8DD5-3069BBD93BA5}" presName="text" presStyleLbl="node1" presStyleIdx="2" presStyleCnt="5">
        <dgm:presLayoutVars>
          <dgm:bulletEnabled val="1"/>
        </dgm:presLayoutVars>
      </dgm:prSet>
      <dgm:spPr/>
    </dgm:pt>
    <dgm:pt modelId="{7FDDB190-0556-0A41-8A85-4B6EAA090E2C}" type="pres">
      <dgm:prSet presAssocID="{163F15DD-5554-5A48-BB0A-BEE13AA000B4}" presName="spacer" presStyleCnt="0"/>
      <dgm:spPr/>
    </dgm:pt>
    <dgm:pt modelId="{2249EBCF-40F4-284C-ABB2-4F8352D84FE9}" type="pres">
      <dgm:prSet presAssocID="{5E98DD41-0AD9-D74C-B242-87DD54D4B567}" presName="comp" presStyleCnt="0"/>
      <dgm:spPr/>
    </dgm:pt>
    <dgm:pt modelId="{516DD736-71B6-0C43-A134-C8DE37EAEF14}" type="pres">
      <dgm:prSet presAssocID="{5E98DD41-0AD9-D74C-B242-87DD54D4B567}" presName="box" presStyleLbl="node1" presStyleIdx="3" presStyleCnt="5"/>
      <dgm:spPr/>
    </dgm:pt>
    <dgm:pt modelId="{E59E191B-46A5-6B42-BF6F-4B8F2103585E}" type="pres">
      <dgm:prSet presAssocID="{5E98DD41-0AD9-D74C-B242-87DD54D4B567}" presName="img" presStyleLbl="fgImgPlace1" presStyleIdx="3" presStyleCnt="5" custScaleX="46343"/>
      <dgm:spPr>
        <a:blipFill>
          <a:blip xmlns:r="http://schemas.openxmlformats.org/officeDocument/2006/relationships" r:embed="rId4">
            <a:extLst>
              <a:ext uri="{28A0092B-C50C-407E-A947-70E740481C1C}">
                <a14:useLocalDpi xmlns:a14="http://schemas.microsoft.com/office/drawing/2010/main" val="0"/>
              </a:ext>
            </a:extLst>
          </a:blip>
          <a:srcRect/>
          <a:stretch>
            <a:fillRect l="-36000" r="-36000"/>
          </a:stretch>
        </a:blipFill>
      </dgm:spPr>
    </dgm:pt>
    <dgm:pt modelId="{D4FC96CD-BCA4-8041-B0F6-AA91548D3F9E}" type="pres">
      <dgm:prSet presAssocID="{5E98DD41-0AD9-D74C-B242-87DD54D4B567}" presName="text" presStyleLbl="node1" presStyleIdx="3" presStyleCnt="5">
        <dgm:presLayoutVars>
          <dgm:bulletEnabled val="1"/>
        </dgm:presLayoutVars>
      </dgm:prSet>
      <dgm:spPr/>
    </dgm:pt>
    <dgm:pt modelId="{D313972F-7564-DF42-AF74-2B6481677F70}" type="pres">
      <dgm:prSet presAssocID="{DA554906-303B-1C4B-BA37-80F2A8511CC4}" presName="spacer" presStyleCnt="0"/>
      <dgm:spPr/>
    </dgm:pt>
    <dgm:pt modelId="{6A84FB82-827F-1A48-BE1E-E50AC9F88005}" type="pres">
      <dgm:prSet presAssocID="{72D0716A-225E-184F-A6FF-36782D203312}" presName="comp" presStyleCnt="0"/>
      <dgm:spPr/>
    </dgm:pt>
    <dgm:pt modelId="{D04ADD67-40BB-E640-A587-37ED9C650C37}" type="pres">
      <dgm:prSet presAssocID="{72D0716A-225E-184F-A6FF-36782D203312}" presName="box" presStyleLbl="node1" presStyleIdx="4" presStyleCnt="5"/>
      <dgm:spPr/>
    </dgm:pt>
    <dgm:pt modelId="{F5B78E58-E1B4-F447-A389-A597A827E80A}" type="pres">
      <dgm:prSet presAssocID="{72D0716A-225E-184F-A6FF-36782D203312}" presName="img" presStyleLbl="fgImgPlace1" presStyleIdx="4" presStyleCnt="5" custScaleX="48010"/>
      <dgm:spPr>
        <a:blipFill>
          <a:blip xmlns:r="http://schemas.openxmlformats.org/officeDocument/2006/relationships" r:embed="rId5">
            <a:extLst>
              <a:ext uri="{28A0092B-C50C-407E-A947-70E740481C1C}">
                <a14:useLocalDpi xmlns:a14="http://schemas.microsoft.com/office/drawing/2010/main" val="0"/>
              </a:ext>
            </a:extLst>
          </a:blip>
          <a:srcRect/>
          <a:stretch>
            <a:fillRect t="-2000" b="-2000"/>
          </a:stretch>
        </a:blipFill>
      </dgm:spPr>
    </dgm:pt>
    <dgm:pt modelId="{E0E6B063-8281-9649-AC8B-852D462DFB15}" type="pres">
      <dgm:prSet presAssocID="{72D0716A-225E-184F-A6FF-36782D203312}" presName="text" presStyleLbl="node1" presStyleIdx="4" presStyleCnt="5">
        <dgm:presLayoutVars>
          <dgm:bulletEnabled val="1"/>
        </dgm:presLayoutVars>
      </dgm:prSet>
      <dgm:spPr/>
    </dgm:pt>
  </dgm:ptLst>
  <dgm:cxnLst>
    <dgm:cxn modelId="{42D2A40E-F029-6943-A668-28DF42B14DC4}" type="presOf" srcId="{24001E9B-4485-E048-9529-A796D0BBDCBF}" destId="{D4FC96CD-BCA4-8041-B0F6-AA91548D3F9E}" srcOrd="1" destOrd="2" presId="urn:microsoft.com/office/officeart/2005/8/layout/vList4"/>
    <dgm:cxn modelId="{58FFC911-9379-534B-AF62-A11093C85F07}" type="presOf" srcId="{74723676-23CD-BA4A-A4F2-4C01F4FB725A}" destId="{011B1F78-E483-7143-8460-47978EB5C126}" srcOrd="0" destOrd="0" presId="urn:microsoft.com/office/officeart/2005/8/layout/vList4"/>
    <dgm:cxn modelId="{B38A9114-72EE-6344-9E8A-84157F99B43B}" srcId="{7B3E3293-6BB8-D64F-8DD5-3069BBD93BA5}" destId="{39416F59-2979-734F-AC89-661C0909E5A5}" srcOrd="0" destOrd="0" parTransId="{C001963F-D28F-374D-954E-847A9D72F971}" sibTransId="{F810D195-6AC7-6544-ACEA-175C9E6FFF78}"/>
    <dgm:cxn modelId="{5074971A-CF26-0B4D-8813-16EB9C7E645E}" srcId="{5E98DD41-0AD9-D74C-B242-87DD54D4B567}" destId="{24001E9B-4485-E048-9529-A796D0BBDCBF}" srcOrd="1" destOrd="0" parTransId="{70FEA867-6AC3-8B44-B952-70F3B5448F8B}" sibTransId="{6C0F84D1-0F7B-D944-A84F-A1F18691D47E}"/>
    <dgm:cxn modelId="{6F233222-BF01-3E48-96C2-A5DCABCD5F5F}" type="presOf" srcId="{39416F59-2979-734F-AC89-661C0909E5A5}" destId="{EB71917C-840E-3E43-9493-5A3F90D5D832}" srcOrd="1" destOrd="1" presId="urn:microsoft.com/office/officeart/2005/8/layout/vList4"/>
    <dgm:cxn modelId="{15A07332-1FD0-514B-BE1C-D7CE431FD8A3}" type="presOf" srcId="{7F8D869E-C7A6-3840-A16C-E2C9348D7B15}" destId="{159BB21A-C6C4-DF46-88C8-086648A0C1D4}" srcOrd="0" destOrd="2" presId="urn:microsoft.com/office/officeart/2005/8/layout/vList4"/>
    <dgm:cxn modelId="{2D206F35-0FAF-DA48-9BF2-C8E5A85BF544}" type="presOf" srcId="{B095FFE8-FA09-FD4E-898E-A72D1FC84EC1}" destId="{1E229D2C-1549-3446-A847-232F0244209F}" srcOrd="1" destOrd="0" presId="urn:microsoft.com/office/officeart/2005/8/layout/vList4"/>
    <dgm:cxn modelId="{7756513C-A68D-A74B-8B19-1BC6CCCE743F}" type="presOf" srcId="{F0F1E09D-50F8-C347-BAF0-78415A6E3D62}" destId="{7A749C7A-51A5-7240-A1C6-0C58C60A2C9D}" srcOrd="1" destOrd="0" presId="urn:microsoft.com/office/officeart/2005/8/layout/vList4"/>
    <dgm:cxn modelId="{0A87AC43-DE33-5646-B89B-77E848D9A1B0}" srcId="{7B3E3293-6BB8-D64F-8DD5-3069BBD93BA5}" destId="{7F8D869E-C7A6-3840-A16C-E2C9348D7B15}" srcOrd="1" destOrd="0" parTransId="{CA163C9E-D0DA-154C-8622-5DE377329F8A}" sibTransId="{59C66482-EDCE-E94A-9AE3-3FF561F10B0B}"/>
    <dgm:cxn modelId="{7C6F5E47-F5A5-1C43-864F-47D0B6A1F279}" type="presOf" srcId="{B095FFE8-FA09-FD4E-898E-A72D1FC84EC1}" destId="{56448B5D-1AF8-1047-A53A-6B48311E0636}" srcOrd="0" destOrd="0" presId="urn:microsoft.com/office/officeart/2005/8/layout/vList4"/>
    <dgm:cxn modelId="{F9298448-75E9-1B48-9DF7-E8A4C8104EB4}" type="presOf" srcId="{72D0716A-225E-184F-A6FF-36782D203312}" destId="{E0E6B063-8281-9649-AC8B-852D462DFB15}" srcOrd="1" destOrd="0" presId="urn:microsoft.com/office/officeart/2005/8/layout/vList4"/>
    <dgm:cxn modelId="{DC0D1949-2C53-3A48-AAFC-46F8C8BC6744}" srcId="{5E98DD41-0AD9-D74C-B242-87DD54D4B567}" destId="{F64F8BBA-2AD2-0B42-AAC8-2FB027E82A82}" srcOrd="0" destOrd="0" parTransId="{7A3692D2-4DBB-2E40-A73E-8407B19973F1}" sibTransId="{15AA541E-58D3-D742-9FE4-07438E16D4AE}"/>
    <dgm:cxn modelId="{819E0150-102B-0746-ABBA-E750E60B4303}" type="presOf" srcId="{72D0716A-225E-184F-A6FF-36782D203312}" destId="{D04ADD67-40BB-E640-A587-37ED9C650C37}" srcOrd="0" destOrd="0" presId="urn:microsoft.com/office/officeart/2005/8/layout/vList4"/>
    <dgm:cxn modelId="{20ECEE5A-D367-DD44-8B99-7423D511BDFD}" type="presOf" srcId="{F64F8BBA-2AD2-0B42-AAC8-2FB027E82A82}" destId="{516DD736-71B6-0C43-A134-C8DE37EAEF14}" srcOrd="0" destOrd="1" presId="urn:microsoft.com/office/officeart/2005/8/layout/vList4"/>
    <dgm:cxn modelId="{05804560-4248-464C-A8AA-93314EF7D921}" type="presOf" srcId="{7B3E3293-6BB8-D64F-8DD5-3069BBD93BA5}" destId="{159BB21A-C6C4-DF46-88C8-086648A0C1D4}" srcOrd="0" destOrd="0" presId="urn:microsoft.com/office/officeart/2005/8/layout/vList4"/>
    <dgm:cxn modelId="{7079EF64-7000-B546-97AC-E52620E8B27D}" srcId="{74723676-23CD-BA4A-A4F2-4C01F4FB725A}" destId="{5E98DD41-0AD9-D74C-B242-87DD54D4B567}" srcOrd="3" destOrd="0" parTransId="{A039811E-D9EB-C940-8207-09007D51F225}" sibTransId="{DA554906-303B-1C4B-BA37-80F2A8511CC4}"/>
    <dgm:cxn modelId="{E6662C65-C799-124F-A367-F6B88AF95132}" type="presOf" srcId="{17EEF515-9862-5247-B585-680BCA51B3BD}" destId="{516DD736-71B6-0C43-A134-C8DE37EAEF14}" srcOrd="0" destOrd="3" presId="urn:microsoft.com/office/officeart/2005/8/layout/vList4"/>
    <dgm:cxn modelId="{94F6F670-7891-B94C-989A-0ED16974D9B9}" type="presOf" srcId="{7F8D869E-C7A6-3840-A16C-E2C9348D7B15}" destId="{EB71917C-840E-3E43-9493-5A3F90D5D832}" srcOrd="1" destOrd="2" presId="urn:microsoft.com/office/officeart/2005/8/layout/vList4"/>
    <dgm:cxn modelId="{F3600C79-7A57-514D-9D17-CDB7D41F5CEF}" srcId="{5E98DD41-0AD9-D74C-B242-87DD54D4B567}" destId="{17EEF515-9862-5247-B585-680BCA51B3BD}" srcOrd="2" destOrd="0" parTransId="{1196A433-71D4-D946-B90F-D00689EE8115}" sibTransId="{11258792-462E-EA4E-A1A7-50D46EC0609D}"/>
    <dgm:cxn modelId="{24230985-8DBC-6F41-ACFA-2C77D52E84DC}" srcId="{74723676-23CD-BA4A-A4F2-4C01F4FB725A}" destId="{F0F1E09D-50F8-C347-BAF0-78415A6E3D62}" srcOrd="0" destOrd="0" parTransId="{D2947C11-2D92-1D41-9FE0-32D5FD09772C}" sibTransId="{A79218B5-4317-764A-B174-C8184AB0D18B}"/>
    <dgm:cxn modelId="{556EA186-495A-8B42-87C5-2DACA4FDF95F}" srcId="{74723676-23CD-BA4A-A4F2-4C01F4FB725A}" destId="{72D0716A-225E-184F-A6FF-36782D203312}" srcOrd="4" destOrd="0" parTransId="{14E6E49B-1EB1-9043-B3BE-EE915D8E8B70}" sibTransId="{C24539FD-1D32-8341-8E4A-8041EEE65AB5}"/>
    <dgm:cxn modelId="{5C819D9F-8C5E-434F-AB24-CB08B0671E22}" type="presOf" srcId="{F0F1E09D-50F8-C347-BAF0-78415A6E3D62}" destId="{D8FFFBD2-0A30-FD4D-94C4-A72079096C7D}" srcOrd="0" destOrd="0" presId="urn:microsoft.com/office/officeart/2005/8/layout/vList4"/>
    <dgm:cxn modelId="{98D01EA3-8187-004E-A94F-E06064CF6CF8}" srcId="{74723676-23CD-BA4A-A4F2-4C01F4FB725A}" destId="{B095FFE8-FA09-FD4E-898E-A72D1FC84EC1}" srcOrd="1" destOrd="0" parTransId="{11EF93F2-A627-6847-9830-CD3578B02145}" sibTransId="{ECC0C8FD-5694-9848-A34F-88817253686C}"/>
    <dgm:cxn modelId="{2C2909A6-56AB-284F-A5FA-5A2F7ECE291D}" srcId="{74723676-23CD-BA4A-A4F2-4C01F4FB725A}" destId="{7B3E3293-6BB8-D64F-8DD5-3069BBD93BA5}" srcOrd="2" destOrd="0" parTransId="{7E70DF10-487A-A748-876C-EED74A5E278F}" sibTransId="{163F15DD-5554-5A48-BB0A-BEE13AA000B4}"/>
    <dgm:cxn modelId="{7237BBA7-8DC1-6A4F-8F77-8AC01DFA235C}" type="presOf" srcId="{F64F8BBA-2AD2-0B42-AAC8-2FB027E82A82}" destId="{D4FC96CD-BCA4-8041-B0F6-AA91548D3F9E}" srcOrd="1" destOrd="1" presId="urn:microsoft.com/office/officeart/2005/8/layout/vList4"/>
    <dgm:cxn modelId="{282A89C4-9AB9-034D-A653-729D2F00B877}" type="presOf" srcId="{5E98DD41-0AD9-D74C-B242-87DD54D4B567}" destId="{D4FC96CD-BCA4-8041-B0F6-AA91548D3F9E}" srcOrd="1" destOrd="0" presId="urn:microsoft.com/office/officeart/2005/8/layout/vList4"/>
    <dgm:cxn modelId="{BCF695CE-D16A-1D46-B181-49E7AE8E98C4}" type="presOf" srcId="{24001E9B-4485-E048-9529-A796D0BBDCBF}" destId="{516DD736-71B6-0C43-A134-C8DE37EAEF14}" srcOrd="0" destOrd="2" presId="urn:microsoft.com/office/officeart/2005/8/layout/vList4"/>
    <dgm:cxn modelId="{C405D0D1-40B7-7C45-AE61-F0729E278FC9}" type="presOf" srcId="{7B3E3293-6BB8-D64F-8DD5-3069BBD93BA5}" destId="{EB71917C-840E-3E43-9493-5A3F90D5D832}" srcOrd="1" destOrd="0" presId="urn:microsoft.com/office/officeart/2005/8/layout/vList4"/>
    <dgm:cxn modelId="{3439BAD3-F74B-5B45-AF15-A96AE83B7B1E}" type="presOf" srcId="{5E98DD41-0AD9-D74C-B242-87DD54D4B567}" destId="{516DD736-71B6-0C43-A134-C8DE37EAEF14}" srcOrd="0" destOrd="0" presId="urn:microsoft.com/office/officeart/2005/8/layout/vList4"/>
    <dgm:cxn modelId="{3ED4CED8-5F6F-C040-9237-737ACAD47791}" type="presOf" srcId="{39416F59-2979-734F-AC89-661C0909E5A5}" destId="{159BB21A-C6C4-DF46-88C8-086648A0C1D4}" srcOrd="0" destOrd="1" presId="urn:microsoft.com/office/officeart/2005/8/layout/vList4"/>
    <dgm:cxn modelId="{3413D2E2-6273-2F4E-BF27-CF5003D0AE5C}" type="presOf" srcId="{17EEF515-9862-5247-B585-680BCA51B3BD}" destId="{D4FC96CD-BCA4-8041-B0F6-AA91548D3F9E}" srcOrd="1" destOrd="3" presId="urn:microsoft.com/office/officeart/2005/8/layout/vList4"/>
    <dgm:cxn modelId="{1A70A6EC-27CA-B242-A679-017B089AB21E}" type="presParOf" srcId="{011B1F78-E483-7143-8460-47978EB5C126}" destId="{38B78965-3889-F547-BA89-DF7BB00408FF}" srcOrd="0" destOrd="0" presId="urn:microsoft.com/office/officeart/2005/8/layout/vList4"/>
    <dgm:cxn modelId="{0CB9F123-A57C-0043-8134-184D96EA17CA}" type="presParOf" srcId="{38B78965-3889-F547-BA89-DF7BB00408FF}" destId="{D8FFFBD2-0A30-FD4D-94C4-A72079096C7D}" srcOrd="0" destOrd="0" presId="urn:microsoft.com/office/officeart/2005/8/layout/vList4"/>
    <dgm:cxn modelId="{5894CF00-70B9-5241-BC6C-D12A745BB1EB}" type="presParOf" srcId="{38B78965-3889-F547-BA89-DF7BB00408FF}" destId="{6FE60F7A-3BBD-344A-9D21-52CCD0350157}" srcOrd="1" destOrd="0" presId="urn:microsoft.com/office/officeart/2005/8/layout/vList4"/>
    <dgm:cxn modelId="{FD5E8CA2-405E-0A49-80FC-912EFECE6438}" type="presParOf" srcId="{38B78965-3889-F547-BA89-DF7BB00408FF}" destId="{7A749C7A-51A5-7240-A1C6-0C58C60A2C9D}" srcOrd="2" destOrd="0" presId="urn:microsoft.com/office/officeart/2005/8/layout/vList4"/>
    <dgm:cxn modelId="{1FD01B24-5C34-9940-8B59-6C76B83069BD}" type="presParOf" srcId="{011B1F78-E483-7143-8460-47978EB5C126}" destId="{075AB1B3-F56B-9C4A-B54E-3CCA7AB83092}" srcOrd="1" destOrd="0" presId="urn:microsoft.com/office/officeart/2005/8/layout/vList4"/>
    <dgm:cxn modelId="{DE857F6C-95AF-E64C-BDE2-625B9B97A547}" type="presParOf" srcId="{011B1F78-E483-7143-8460-47978EB5C126}" destId="{E581A2B3-1F3A-7E48-91F3-2844F3C0DD8D}" srcOrd="2" destOrd="0" presId="urn:microsoft.com/office/officeart/2005/8/layout/vList4"/>
    <dgm:cxn modelId="{B9B6E5BA-F9FC-294A-A1BD-71EEE6FCE0D3}" type="presParOf" srcId="{E581A2B3-1F3A-7E48-91F3-2844F3C0DD8D}" destId="{56448B5D-1AF8-1047-A53A-6B48311E0636}" srcOrd="0" destOrd="0" presId="urn:microsoft.com/office/officeart/2005/8/layout/vList4"/>
    <dgm:cxn modelId="{BAD2B124-5624-FF44-A12A-E9E6908AA323}" type="presParOf" srcId="{E581A2B3-1F3A-7E48-91F3-2844F3C0DD8D}" destId="{B9B76152-F910-4744-841F-CADBF2626DDA}" srcOrd="1" destOrd="0" presId="urn:microsoft.com/office/officeart/2005/8/layout/vList4"/>
    <dgm:cxn modelId="{0B8D74E8-83D2-DC4F-BFBE-C5C5C16E364F}" type="presParOf" srcId="{E581A2B3-1F3A-7E48-91F3-2844F3C0DD8D}" destId="{1E229D2C-1549-3446-A847-232F0244209F}" srcOrd="2" destOrd="0" presId="urn:microsoft.com/office/officeart/2005/8/layout/vList4"/>
    <dgm:cxn modelId="{9399BD53-E2A7-0F4A-9D9E-905F1F49D420}" type="presParOf" srcId="{011B1F78-E483-7143-8460-47978EB5C126}" destId="{336B3E59-6B0F-5447-85BD-0BF8DC38CFAE}" srcOrd="3" destOrd="0" presId="urn:microsoft.com/office/officeart/2005/8/layout/vList4"/>
    <dgm:cxn modelId="{7174BDC0-D387-FA4D-B036-0AFFCD7F2AEA}" type="presParOf" srcId="{011B1F78-E483-7143-8460-47978EB5C126}" destId="{ABB8D4BE-FA66-724F-945D-FF4A49DD9408}" srcOrd="4" destOrd="0" presId="urn:microsoft.com/office/officeart/2005/8/layout/vList4"/>
    <dgm:cxn modelId="{AE7A1465-BD5F-DB4B-B24B-D879F294C37E}" type="presParOf" srcId="{ABB8D4BE-FA66-724F-945D-FF4A49DD9408}" destId="{159BB21A-C6C4-DF46-88C8-086648A0C1D4}" srcOrd="0" destOrd="0" presId="urn:microsoft.com/office/officeart/2005/8/layout/vList4"/>
    <dgm:cxn modelId="{DA684DED-8880-3B47-864A-EF2FAF8C15E0}" type="presParOf" srcId="{ABB8D4BE-FA66-724F-945D-FF4A49DD9408}" destId="{C2AB5502-0053-394A-83A0-0BEAECB1F665}" srcOrd="1" destOrd="0" presId="urn:microsoft.com/office/officeart/2005/8/layout/vList4"/>
    <dgm:cxn modelId="{13342270-5883-6B4C-9CA1-7DBF34B690B4}" type="presParOf" srcId="{ABB8D4BE-FA66-724F-945D-FF4A49DD9408}" destId="{EB71917C-840E-3E43-9493-5A3F90D5D832}" srcOrd="2" destOrd="0" presId="urn:microsoft.com/office/officeart/2005/8/layout/vList4"/>
    <dgm:cxn modelId="{7A463032-ED9E-1A44-B6F7-10C8ADA9EED5}" type="presParOf" srcId="{011B1F78-E483-7143-8460-47978EB5C126}" destId="{7FDDB190-0556-0A41-8A85-4B6EAA090E2C}" srcOrd="5" destOrd="0" presId="urn:microsoft.com/office/officeart/2005/8/layout/vList4"/>
    <dgm:cxn modelId="{DE96F398-FB67-724C-9D65-B0C1FF809A0E}" type="presParOf" srcId="{011B1F78-E483-7143-8460-47978EB5C126}" destId="{2249EBCF-40F4-284C-ABB2-4F8352D84FE9}" srcOrd="6" destOrd="0" presId="urn:microsoft.com/office/officeart/2005/8/layout/vList4"/>
    <dgm:cxn modelId="{129CB5BE-D423-514E-9A08-EFEF5F13C44E}" type="presParOf" srcId="{2249EBCF-40F4-284C-ABB2-4F8352D84FE9}" destId="{516DD736-71B6-0C43-A134-C8DE37EAEF14}" srcOrd="0" destOrd="0" presId="urn:microsoft.com/office/officeart/2005/8/layout/vList4"/>
    <dgm:cxn modelId="{65761757-BAF9-8443-8329-DE5467DAB104}" type="presParOf" srcId="{2249EBCF-40F4-284C-ABB2-4F8352D84FE9}" destId="{E59E191B-46A5-6B42-BF6F-4B8F2103585E}" srcOrd="1" destOrd="0" presId="urn:microsoft.com/office/officeart/2005/8/layout/vList4"/>
    <dgm:cxn modelId="{C85F123F-FD78-6148-A2A0-9FE65B297A16}" type="presParOf" srcId="{2249EBCF-40F4-284C-ABB2-4F8352D84FE9}" destId="{D4FC96CD-BCA4-8041-B0F6-AA91548D3F9E}" srcOrd="2" destOrd="0" presId="urn:microsoft.com/office/officeart/2005/8/layout/vList4"/>
    <dgm:cxn modelId="{47CF9BAF-3416-2344-A76A-21A0E89EDBCB}" type="presParOf" srcId="{011B1F78-E483-7143-8460-47978EB5C126}" destId="{D313972F-7564-DF42-AF74-2B6481677F70}" srcOrd="7" destOrd="0" presId="urn:microsoft.com/office/officeart/2005/8/layout/vList4"/>
    <dgm:cxn modelId="{C3D504DA-2CDF-F34D-A3A3-7F1612758D83}" type="presParOf" srcId="{011B1F78-E483-7143-8460-47978EB5C126}" destId="{6A84FB82-827F-1A48-BE1E-E50AC9F88005}" srcOrd="8" destOrd="0" presId="urn:microsoft.com/office/officeart/2005/8/layout/vList4"/>
    <dgm:cxn modelId="{D394A1FF-9BFE-F149-B94F-F8B36233F031}" type="presParOf" srcId="{6A84FB82-827F-1A48-BE1E-E50AC9F88005}" destId="{D04ADD67-40BB-E640-A587-37ED9C650C37}" srcOrd="0" destOrd="0" presId="urn:microsoft.com/office/officeart/2005/8/layout/vList4"/>
    <dgm:cxn modelId="{059D3FB3-3F1E-B04C-98F9-65F2C4CA1B71}" type="presParOf" srcId="{6A84FB82-827F-1A48-BE1E-E50AC9F88005}" destId="{F5B78E58-E1B4-F447-A389-A597A827E80A}" srcOrd="1" destOrd="0" presId="urn:microsoft.com/office/officeart/2005/8/layout/vList4"/>
    <dgm:cxn modelId="{6F888F06-EDEE-7D4F-AC75-99259C241BF0}" type="presParOf" srcId="{6A84FB82-827F-1A48-BE1E-E50AC9F88005}" destId="{E0E6B063-8281-9649-AC8B-852D462DFB15}"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723676-23CD-BA4A-A4F2-4C01F4FB725A}" type="doc">
      <dgm:prSet loTypeId="urn:microsoft.com/office/officeart/2005/8/layout/vList4" loCatId="" qsTypeId="urn:microsoft.com/office/officeart/2005/8/quickstyle/simple1" qsCatId="simple" csTypeId="urn:microsoft.com/office/officeart/2005/8/colors/colorful4" csCatId="colorful" phldr="1"/>
      <dgm:spPr/>
      <dgm:t>
        <a:bodyPr/>
        <a:lstStyle/>
        <a:p>
          <a:endParaRPr lang="en-GB"/>
        </a:p>
      </dgm:t>
    </dgm:pt>
    <dgm:pt modelId="{F0F1E09D-50F8-C347-BAF0-78415A6E3D62}">
      <dgm:prSet phldrT="[Text]" custT="1"/>
      <dgm:spPr/>
      <dgm:t>
        <a:bodyPr/>
        <a:lstStyle/>
        <a:p>
          <a:pPr>
            <a:buClr>
              <a:srgbClr val="FF0000"/>
            </a:buClr>
            <a:buFont typeface="System Font Regular"/>
            <a:buChar char="👉"/>
          </a:pPr>
          <a:r>
            <a:rPr lang="en-US" sz="2000" u="sng" dirty="0">
              <a:latin typeface="Aptos" panose="020B0004020202020204" pitchFamily="34" charset="0"/>
            </a:rPr>
            <a:t>We discussed</a:t>
          </a:r>
          <a:r>
            <a:rPr lang="en-US" sz="2000" dirty="0">
              <a:latin typeface="Aptos" panose="020B0004020202020204" pitchFamily="34" charset="0"/>
            </a:rPr>
            <a:t> experiences and observations that relate to </a:t>
          </a:r>
          <a:r>
            <a:rPr lang="en-US" sz="2000" b="1" dirty="0">
              <a:latin typeface="Aptos" panose="020B0004020202020204" pitchFamily="34" charset="0"/>
            </a:rPr>
            <a:t>undermining the evidence </a:t>
          </a:r>
          <a:r>
            <a:rPr lang="en-US" sz="2000" dirty="0">
              <a:latin typeface="Aptos" panose="020B0004020202020204" pitchFamily="34" charset="0"/>
            </a:rPr>
            <a:t>supporting a moderate reduction in dietary sodium as a public health policy to reduce the burden of CVD, first killer in the world.</a:t>
          </a:r>
          <a:endParaRPr lang="en-GB" sz="2000" dirty="0">
            <a:latin typeface="Aptos" panose="020B0004020202020204" pitchFamily="34" charset="0"/>
          </a:endParaRPr>
        </a:p>
      </dgm:t>
    </dgm:pt>
    <dgm:pt modelId="{D2947C11-2D92-1D41-9FE0-32D5FD09772C}" type="parTrans" cxnId="{24230985-8DBC-6F41-ACFA-2C77D52E84DC}">
      <dgm:prSet/>
      <dgm:spPr/>
      <dgm:t>
        <a:bodyPr/>
        <a:lstStyle/>
        <a:p>
          <a:endParaRPr lang="en-GB"/>
        </a:p>
      </dgm:t>
    </dgm:pt>
    <dgm:pt modelId="{A79218B5-4317-764A-B174-C8184AB0D18B}" type="sibTrans" cxnId="{24230985-8DBC-6F41-ACFA-2C77D52E84DC}">
      <dgm:prSet/>
      <dgm:spPr/>
      <dgm:t>
        <a:bodyPr/>
        <a:lstStyle/>
        <a:p>
          <a:endParaRPr lang="en-GB"/>
        </a:p>
      </dgm:t>
    </dgm:pt>
    <dgm:pt modelId="{B095FFE8-FA09-FD4E-898E-A72D1FC84EC1}">
      <dgm:prSet phldrT="[Text]" custT="1"/>
      <dgm:spPr/>
      <dgm:t>
        <a:bodyPr/>
        <a:lstStyle/>
        <a:p>
          <a:pPr>
            <a:buClr>
              <a:srgbClr val="FF0000"/>
            </a:buClr>
            <a:buFont typeface="System Font Regular"/>
            <a:buChar char="👉"/>
          </a:pPr>
          <a:r>
            <a:rPr lang="en-US" sz="2000" u="sng" dirty="0">
              <a:latin typeface="Aptos" panose="020B0004020202020204" pitchFamily="34" charset="0"/>
            </a:rPr>
            <a:t>We reported</a:t>
          </a:r>
          <a:r>
            <a:rPr lang="en-US" sz="2000" dirty="0">
              <a:latin typeface="Aptos" panose="020B0004020202020204" pitchFamily="34" charset="0"/>
            </a:rPr>
            <a:t> </a:t>
          </a:r>
          <a:r>
            <a:rPr lang="en-US" sz="2000" b="1" dirty="0">
              <a:latin typeface="Aptos" panose="020B0004020202020204" pitchFamily="34" charset="0"/>
            </a:rPr>
            <a:t>concerns that plague science </a:t>
          </a:r>
          <a:r>
            <a:rPr lang="en-US" sz="2000" dirty="0">
              <a:latin typeface="Aptos" panose="020B0004020202020204" pitchFamily="34" charset="0"/>
            </a:rPr>
            <a:t>even outside the health field (e.g. vaping, vaccines, climate change).</a:t>
          </a:r>
          <a:endParaRPr lang="en-GB" sz="2000" dirty="0">
            <a:latin typeface="Aptos" panose="020B0004020202020204" pitchFamily="34" charset="0"/>
          </a:endParaRPr>
        </a:p>
      </dgm:t>
    </dgm:pt>
    <dgm:pt modelId="{11EF93F2-A627-6847-9830-CD3578B02145}" type="parTrans" cxnId="{98D01EA3-8187-004E-A94F-E06064CF6CF8}">
      <dgm:prSet/>
      <dgm:spPr/>
      <dgm:t>
        <a:bodyPr/>
        <a:lstStyle/>
        <a:p>
          <a:endParaRPr lang="en-GB"/>
        </a:p>
      </dgm:t>
    </dgm:pt>
    <dgm:pt modelId="{ECC0C8FD-5694-9848-A34F-88817253686C}" type="sibTrans" cxnId="{98D01EA3-8187-004E-A94F-E06064CF6CF8}">
      <dgm:prSet/>
      <dgm:spPr/>
      <dgm:t>
        <a:bodyPr/>
        <a:lstStyle/>
        <a:p>
          <a:endParaRPr lang="en-GB"/>
        </a:p>
      </dgm:t>
    </dgm:pt>
    <dgm:pt modelId="{7B3E3293-6BB8-D64F-8DD5-3069BBD93BA5}">
      <dgm:prSet phldrT="[Text]" custT="1"/>
      <dgm:spPr/>
      <dgm:t>
        <a:bodyPr/>
        <a:lstStyle/>
        <a:p>
          <a:pPr>
            <a:lnSpc>
              <a:spcPct val="100000"/>
            </a:lnSpc>
            <a:spcAft>
              <a:spcPts val="0"/>
            </a:spcAft>
          </a:pPr>
          <a:r>
            <a:rPr lang="en-US" sz="2000" u="sng" dirty="0">
              <a:latin typeface="Aptos" panose="020B0004020202020204" pitchFamily="34" charset="0"/>
            </a:rPr>
            <a:t>We raised</a:t>
          </a:r>
          <a:r>
            <a:rPr lang="en-US" sz="2000" dirty="0">
              <a:latin typeface="Aptos" panose="020B0004020202020204" pitchFamily="34" charset="0"/>
            </a:rPr>
            <a:t> issues critical for society to address, to </a:t>
          </a:r>
          <a:r>
            <a:rPr lang="en-US" sz="2000" b="1" dirty="0">
              <a:latin typeface="Aptos" panose="020B0004020202020204" pitchFamily="34" charset="0"/>
            </a:rPr>
            <a:t>maintain public trust</a:t>
          </a:r>
          <a:r>
            <a:rPr lang="en-US" sz="2000" dirty="0">
              <a:latin typeface="Aptos" panose="020B0004020202020204" pitchFamily="34" charset="0"/>
            </a:rPr>
            <a:t>.</a:t>
          </a:r>
          <a:endParaRPr lang="en-GB" sz="2000" dirty="0">
            <a:latin typeface="Aptos" panose="020B0004020202020204" pitchFamily="34" charset="0"/>
          </a:endParaRPr>
        </a:p>
      </dgm:t>
    </dgm:pt>
    <dgm:pt modelId="{7E70DF10-487A-A748-876C-EED74A5E278F}" type="parTrans" cxnId="{2C2909A6-56AB-284F-A5FA-5A2F7ECE291D}">
      <dgm:prSet/>
      <dgm:spPr/>
      <dgm:t>
        <a:bodyPr/>
        <a:lstStyle/>
        <a:p>
          <a:endParaRPr lang="en-GB"/>
        </a:p>
      </dgm:t>
    </dgm:pt>
    <dgm:pt modelId="{163F15DD-5554-5A48-BB0A-BEE13AA000B4}" type="sibTrans" cxnId="{2C2909A6-56AB-284F-A5FA-5A2F7ECE291D}">
      <dgm:prSet/>
      <dgm:spPr/>
      <dgm:t>
        <a:bodyPr/>
        <a:lstStyle/>
        <a:p>
          <a:endParaRPr lang="en-GB"/>
        </a:p>
      </dgm:t>
    </dgm:pt>
    <dgm:pt modelId="{5E98DD41-0AD9-D74C-B242-87DD54D4B567}">
      <dgm:prSet custT="1"/>
      <dgm:spPr/>
      <dgm:t>
        <a:bodyPr anchor="ctr"/>
        <a:lstStyle/>
        <a:p>
          <a:pPr>
            <a:lnSpc>
              <a:spcPct val="100000"/>
            </a:lnSpc>
            <a:spcAft>
              <a:spcPts val="0"/>
            </a:spcAft>
            <a:buNone/>
          </a:pPr>
          <a:r>
            <a:rPr lang="en-GB" sz="1800" u="sng" dirty="0">
              <a:latin typeface="Aptos" panose="020B0004020202020204" pitchFamily="34" charset="0"/>
            </a:rPr>
            <a:t>We share</a:t>
          </a:r>
          <a:r>
            <a:rPr lang="en-GB" sz="1800" dirty="0">
              <a:latin typeface="Aptos" panose="020B0004020202020204" pitchFamily="34" charset="0"/>
            </a:rPr>
            <a:t> with many scientists the desire to discover the true relationship between sodium intake and health outcome, particularly given that millions of </a:t>
          </a:r>
          <a:r>
            <a:rPr lang="en-GB" sz="1800" b="1" dirty="0">
              <a:latin typeface="Aptos" panose="020B0004020202020204" pitchFamily="34" charset="0"/>
            </a:rPr>
            <a:t>lives are at risk</a:t>
          </a:r>
          <a:r>
            <a:rPr lang="en-GB" sz="1800" dirty="0">
              <a:latin typeface="Aptos" panose="020B0004020202020204" pitchFamily="34" charset="0"/>
            </a:rPr>
            <a:t>. </a:t>
          </a:r>
          <a:endParaRPr lang="en-GB" sz="1800" b="1" dirty="0">
            <a:latin typeface="Aptos" panose="020B0004020202020204" pitchFamily="34" charset="0"/>
          </a:endParaRPr>
        </a:p>
      </dgm:t>
    </dgm:pt>
    <dgm:pt modelId="{A039811E-D9EB-C940-8207-09007D51F225}" type="parTrans" cxnId="{7079EF64-7000-B546-97AC-E52620E8B27D}">
      <dgm:prSet/>
      <dgm:spPr/>
      <dgm:t>
        <a:bodyPr/>
        <a:lstStyle/>
        <a:p>
          <a:endParaRPr lang="en-GB"/>
        </a:p>
      </dgm:t>
    </dgm:pt>
    <dgm:pt modelId="{DA554906-303B-1C4B-BA37-80F2A8511CC4}" type="sibTrans" cxnId="{7079EF64-7000-B546-97AC-E52620E8B27D}">
      <dgm:prSet/>
      <dgm:spPr/>
      <dgm:t>
        <a:bodyPr/>
        <a:lstStyle/>
        <a:p>
          <a:endParaRPr lang="en-GB"/>
        </a:p>
      </dgm:t>
    </dgm:pt>
    <dgm:pt modelId="{17EEF515-9862-5247-B585-680BCA51B3BD}">
      <dgm:prSet custT="1"/>
      <dgm:spPr/>
      <dgm:t>
        <a:bodyPr anchor="ctr"/>
        <a:lstStyle/>
        <a:p>
          <a:pPr>
            <a:lnSpc>
              <a:spcPct val="100000"/>
            </a:lnSpc>
            <a:spcAft>
              <a:spcPts val="0"/>
            </a:spcAft>
          </a:pPr>
          <a:endParaRPr lang="en-GB" sz="1200" dirty="0">
            <a:latin typeface="Aptos" panose="020B0004020202020204" pitchFamily="34" charset="0"/>
          </a:endParaRPr>
        </a:p>
      </dgm:t>
    </dgm:pt>
    <dgm:pt modelId="{1196A433-71D4-D946-B90F-D00689EE8115}" type="parTrans" cxnId="{F3600C79-7A57-514D-9D17-CDB7D41F5CEF}">
      <dgm:prSet/>
      <dgm:spPr/>
      <dgm:t>
        <a:bodyPr/>
        <a:lstStyle/>
        <a:p>
          <a:endParaRPr lang="en-GB"/>
        </a:p>
      </dgm:t>
    </dgm:pt>
    <dgm:pt modelId="{11258792-462E-EA4E-A1A7-50D46EC0609D}" type="sibTrans" cxnId="{F3600C79-7A57-514D-9D17-CDB7D41F5CEF}">
      <dgm:prSet/>
      <dgm:spPr/>
      <dgm:t>
        <a:bodyPr/>
        <a:lstStyle/>
        <a:p>
          <a:endParaRPr lang="en-GB"/>
        </a:p>
      </dgm:t>
    </dgm:pt>
    <dgm:pt modelId="{B48CB486-30DE-E84A-A2D1-818452CAF731}">
      <dgm:prSet/>
      <dgm:spPr/>
      <dgm:t>
        <a:bodyPr/>
        <a:lstStyle/>
        <a:p>
          <a:r>
            <a:rPr lang="en-GB" u="sng" dirty="0">
              <a:latin typeface="Aptos" panose="020B0004020202020204" pitchFamily="34" charset="0"/>
            </a:rPr>
            <a:t>We all play a role</a:t>
          </a:r>
          <a:r>
            <a:rPr lang="en-GB" dirty="0">
              <a:latin typeface="Aptos" panose="020B0004020202020204" pitchFamily="34" charset="0"/>
            </a:rPr>
            <a:t> in </a:t>
          </a:r>
          <a:r>
            <a:rPr lang="en-GB" b="1" dirty="0">
              <a:latin typeface="Aptos" panose="020B0004020202020204" pitchFamily="34" charset="0"/>
            </a:rPr>
            <a:t>safeguarding science</a:t>
          </a:r>
          <a:r>
            <a:rPr lang="en-GB" dirty="0">
              <a:latin typeface="Aptos" panose="020B0004020202020204" pitchFamily="34" charset="0"/>
            </a:rPr>
            <a:t>. </a:t>
          </a:r>
        </a:p>
      </dgm:t>
    </dgm:pt>
    <dgm:pt modelId="{09A5E570-B62D-B548-B322-8231749654A5}" type="parTrans" cxnId="{908404A8-657B-AF4F-896A-7D9723762793}">
      <dgm:prSet/>
      <dgm:spPr/>
      <dgm:t>
        <a:bodyPr/>
        <a:lstStyle/>
        <a:p>
          <a:endParaRPr lang="en-GB"/>
        </a:p>
      </dgm:t>
    </dgm:pt>
    <dgm:pt modelId="{2A7100FE-2725-7549-8566-3019C6B389D0}" type="sibTrans" cxnId="{908404A8-657B-AF4F-896A-7D9723762793}">
      <dgm:prSet/>
      <dgm:spPr/>
      <dgm:t>
        <a:bodyPr/>
        <a:lstStyle/>
        <a:p>
          <a:endParaRPr lang="en-GB"/>
        </a:p>
      </dgm:t>
    </dgm:pt>
    <dgm:pt modelId="{1555E899-93E1-BC40-AB72-60A6056C4E3E}">
      <dgm:prSet/>
      <dgm:spPr/>
      <dgm:t>
        <a:bodyPr/>
        <a:lstStyle/>
        <a:p>
          <a:r>
            <a:rPr lang="en-GB" u="sng" dirty="0">
              <a:latin typeface="Aptos" panose="020B0004020202020204" pitchFamily="34" charset="0"/>
            </a:rPr>
            <a:t>We need to collaborate </a:t>
          </a:r>
          <a:r>
            <a:rPr lang="en-GB" dirty="0">
              <a:latin typeface="Aptos" panose="020B0004020202020204" pitchFamily="34" charset="0"/>
            </a:rPr>
            <a:t>with ethics groups to </a:t>
          </a:r>
          <a:r>
            <a:rPr lang="en-GB" b="1" dirty="0">
              <a:latin typeface="Aptos" panose="020B0004020202020204" pitchFamily="34" charset="0"/>
            </a:rPr>
            <a:t>develop, implement and enforce higher standards</a:t>
          </a:r>
          <a:r>
            <a:rPr lang="en-GB" dirty="0">
              <a:latin typeface="Aptos" panose="020B0004020202020204" pitchFamily="34" charset="0"/>
            </a:rPr>
            <a:t> to safeguard public policy.</a:t>
          </a:r>
          <a:endParaRPr lang="en-US" dirty="0">
            <a:latin typeface="Aptos" panose="020B0004020202020204" pitchFamily="34" charset="0"/>
          </a:endParaRPr>
        </a:p>
      </dgm:t>
    </dgm:pt>
    <dgm:pt modelId="{9BDF8CF1-AC04-B149-B13B-9AE497CE1BB8}" type="parTrans" cxnId="{C0B21317-9EED-7C4D-9D70-7F1EEA011CBD}">
      <dgm:prSet/>
      <dgm:spPr/>
      <dgm:t>
        <a:bodyPr/>
        <a:lstStyle/>
        <a:p>
          <a:endParaRPr lang="en-GB"/>
        </a:p>
      </dgm:t>
    </dgm:pt>
    <dgm:pt modelId="{44E098BE-8BD0-2844-9A71-75B2BE9B7DC9}" type="sibTrans" cxnId="{C0B21317-9EED-7C4D-9D70-7F1EEA011CBD}">
      <dgm:prSet/>
      <dgm:spPr/>
      <dgm:t>
        <a:bodyPr/>
        <a:lstStyle/>
        <a:p>
          <a:endParaRPr lang="en-GB"/>
        </a:p>
      </dgm:t>
    </dgm:pt>
    <dgm:pt modelId="{011B1F78-E483-7143-8460-47978EB5C126}" type="pres">
      <dgm:prSet presAssocID="{74723676-23CD-BA4A-A4F2-4C01F4FB725A}" presName="linear" presStyleCnt="0">
        <dgm:presLayoutVars>
          <dgm:dir/>
          <dgm:resizeHandles val="exact"/>
        </dgm:presLayoutVars>
      </dgm:prSet>
      <dgm:spPr/>
    </dgm:pt>
    <dgm:pt modelId="{38B78965-3889-F547-BA89-DF7BB00408FF}" type="pres">
      <dgm:prSet presAssocID="{F0F1E09D-50F8-C347-BAF0-78415A6E3D62}" presName="comp" presStyleCnt="0"/>
      <dgm:spPr/>
    </dgm:pt>
    <dgm:pt modelId="{D8FFFBD2-0A30-FD4D-94C4-A72079096C7D}" type="pres">
      <dgm:prSet presAssocID="{F0F1E09D-50F8-C347-BAF0-78415A6E3D62}" presName="box" presStyleLbl="node1" presStyleIdx="0" presStyleCnt="6" custScaleY="117827" custLinFactNeighborX="-50000" custLinFactNeighborY="0"/>
      <dgm:spPr/>
    </dgm:pt>
    <dgm:pt modelId="{6FE60F7A-3BBD-344A-9D21-52CCD0350157}" type="pres">
      <dgm:prSet presAssocID="{F0F1E09D-50F8-C347-BAF0-78415A6E3D62}" presName="img" presStyleLbl="fgImgPlace1" presStyleIdx="0" presStyleCnt="6" custScaleX="46343"/>
      <dgm:spPr>
        <a:blipFill>
          <a:blip xmlns:r="http://schemas.openxmlformats.org/officeDocument/2006/relationships" r:embed="rId1">
            <a:extLst>
              <a:ext uri="{28A0092B-C50C-407E-A947-70E740481C1C}">
                <a14:useLocalDpi xmlns:a14="http://schemas.microsoft.com/office/drawing/2010/main" val="0"/>
              </a:ext>
            </a:extLst>
          </a:blip>
          <a:srcRect/>
          <a:stretch>
            <a:fillRect t="-7000" b="-7000"/>
          </a:stretch>
        </a:blipFill>
      </dgm:spPr>
    </dgm:pt>
    <dgm:pt modelId="{7A749C7A-51A5-7240-A1C6-0C58C60A2C9D}" type="pres">
      <dgm:prSet presAssocID="{F0F1E09D-50F8-C347-BAF0-78415A6E3D62}" presName="text" presStyleLbl="node1" presStyleIdx="0" presStyleCnt="6">
        <dgm:presLayoutVars>
          <dgm:bulletEnabled val="1"/>
        </dgm:presLayoutVars>
      </dgm:prSet>
      <dgm:spPr/>
    </dgm:pt>
    <dgm:pt modelId="{075AB1B3-F56B-9C4A-B54E-3CCA7AB83092}" type="pres">
      <dgm:prSet presAssocID="{A79218B5-4317-764A-B174-C8184AB0D18B}" presName="spacer" presStyleCnt="0"/>
      <dgm:spPr/>
    </dgm:pt>
    <dgm:pt modelId="{E581A2B3-1F3A-7E48-91F3-2844F3C0DD8D}" type="pres">
      <dgm:prSet presAssocID="{B095FFE8-FA09-FD4E-898E-A72D1FC84EC1}" presName="comp" presStyleCnt="0"/>
      <dgm:spPr/>
    </dgm:pt>
    <dgm:pt modelId="{56448B5D-1AF8-1047-A53A-6B48311E0636}" type="pres">
      <dgm:prSet presAssocID="{B095FFE8-FA09-FD4E-898E-A72D1FC84EC1}" presName="box" presStyleLbl="node1" presStyleIdx="1" presStyleCnt="6" custLinFactNeighborX="-198" custLinFactNeighborY="1686"/>
      <dgm:spPr/>
    </dgm:pt>
    <dgm:pt modelId="{B9B76152-F910-4744-841F-CADBF2626DDA}" type="pres">
      <dgm:prSet presAssocID="{B095FFE8-FA09-FD4E-898E-A72D1FC84EC1}" presName="img" presStyleLbl="fgImgPlace1" presStyleIdx="1" presStyleCnt="6" custScaleX="44677"/>
      <dgm:spPr>
        <a:blipFill>
          <a:blip xmlns:r="http://schemas.openxmlformats.org/officeDocument/2006/relationships" r:embed="rId2">
            <a:extLst>
              <a:ext uri="{28A0092B-C50C-407E-A947-70E740481C1C}">
                <a14:useLocalDpi xmlns:a14="http://schemas.microsoft.com/office/drawing/2010/main" val="0"/>
              </a:ext>
            </a:extLst>
          </a:blip>
          <a:srcRect/>
          <a:stretch>
            <a:fillRect t="-10000" b="-10000"/>
          </a:stretch>
        </a:blipFill>
      </dgm:spPr>
    </dgm:pt>
    <dgm:pt modelId="{1E229D2C-1549-3446-A847-232F0244209F}" type="pres">
      <dgm:prSet presAssocID="{B095FFE8-FA09-FD4E-898E-A72D1FC84EC1}" presName="text" presStyleLbl="node1" presStyleIdx="1" presStyleCnt="6">
        <dgm:presLayoutVars>
          <dgm:bulletEnabled val="1"/>
        </dgm:presLayoutVars>
      </dgm:prSet>
      <dgm:spPr/>
    </dgm:pt>
    <dgm:pt modelId="{336B3E59-6B0F-5447-85BD-0BF8DC38CFAE}" type="pres">
      <dgm:prSet presAssocID="{ECC0C8FD-5694-9848-A34F-88817253686C}" presName="spacer" presStyleCnt="0"/>
      <dgm:spPr/>
    </dgm:pt>
    <dgm:pt modelId="{ABB8D4BE-FA66-724F-945D-FF4A49DD9408}" type="pres">
      <dgm:prSet presAssocID="{7B3E3293-6BB8-D64F-8DD5-3069BBD93BA5}" presName="comp" presStyleCnt="0"/>
      <dgm:spPr/>
    </dgm:pt>
    <dgm:pt modelId="{159BB21A-C6C4-DF46-88C8-086648A0C1D4}" type="pres">
      <dgm:prSet presAssocID="{7B3E3293-6BB8-D64F-8DD5-3069BBD93BA5}" presName="box" presStyleLbl="node1" presStyleIdx="2" presStyleCnt="6"/>
      <dgm:spPr/>
    </dgm:pt>
    <dgm:pt modelId="{C2AB5502-0053-394A-83A0-0BEAECB1F665}" type="pres">
      <dgm:prSet presAssocID="{7B3E3293-6BB8-D64F-8DD5-3069BBD93BA5}" presName="img" presStyleLbl="fgImgPlace1" presStyleIdx="2" presStyleCnt="6" custScaleX="44677"/>
      <dgm:spPr>
        <a:blipFill>
          <a:blip xmlns:r="http://schemas.openxmlformats.org/officeDocument/2006/relationships" r:embed="rId3">
            <a:extLst>
              <a:ext uri="{28A0092B-C50C-407E-A947-70E740481C1C}">
                <a14:useLocalDpi xmlns:a14="http://schemas.microsoft.com/office/drawing/2010/main" val="0"/>
              </a:ext>
            </a:extLst>
          </a:blip>
          <a:srcRect/>
          <a:stretch>
            <a:fillRect t="-11000" b="-11000"/>
          </a:stretch>
        </a:blipFill>
      </dgm:spPr>
    </dgm:pt>
    <dgm:pt modelId="{EB71917C-840E-3E43-9493-5A3F90D5D832}" type="pres">
      <dgm:prSet presAssocID="{7B3E3293-6BB8-D64F-8DD5-3069BBD93BA5}" presName="text" presStyleLbl="node1" presStyleIdx="2" presStyleCnt="6">
        <dgm:presLayoutVars>
          <dgm:bulletEnabled val="1"/>
        </dgm:presLayoutVars>
      </dgm:prSet>
      <dgm:spPr/>
    </dgm:pt>
    <dgm:pt modelId="{7FDDB190-0556-0A41-8A85-4B6EAA090E2C}" type="pres">
      <dgm:prSet presAssocID="{163F15DD-5554-5A48-BB0A-BEE13AA000B4}" presName="spacer" presStyleCnt="0"/>
      <dgm:spPr/>
    </dgm:pt>
    <dgm:pt modelId="{2249EBCF-40F4-284C-ABB2-4F8352D84FE9}" type="pres">
      <dgm:prSet presAssocID="{5E98DD41-0AD9-D74C-B242-87DD54D4B567}" presName="comp" presStyleCnt="0"/>
      <dgm:spPr/>
    </dgm:pt>
    <dgm:pt modelId="{516DD736-71B6-0C43-A134-C8DE37EAEF14}" type="pres">
      <dgm:prSet presAssocID="{5E98DD41-0AD9-D74C-B242-87DD54D4B567}" presName="box" presStyleLbl="node1" presStyleIdx="3" presStyleCnt="6"/>
      <dgm:spPr/>
    </dgm:pt>
    <dgm:pt modelId="{E59E191B-46A5-6B42-BF6F-4B8F2103585E}" type="pres">
      <dgm:prSet presAssocID="{5E98DD41-0AD9-D74C-B242-87DD54D4B567}" presName="img" presStyleLbl="fgImgPlace1" presStyleIdx="3" presStyleCnt="6" custScaleX="46343"/>
      <dgm:spPr>
        <a:blipFill>
          <a:blip xmlns:r="http://schemas.openxmlformats.org/officeDocument/2006/relationships" r:embed="rId4">
            <a:extLst>
              <a:ext uri="{28A0092B-C50C-407E-A947-70E740481C1C}">
                <a14:useLocalDpi xmlns:a14="http://schemas.microsoft.com/office/drawing/2010/main" val="0"/>
              </a:ext>
            </a:extLst>
          </a:blip>
          <a:srcRect/>
          <a:stretch>
            <a:fillRect l="-8000" r="-8000"/>
          </a:stretch>
        </a:blipFill>
      </dgm:spPr>
    </dgm:pt>
    <dgm:pt modelId="{D4FC96CD-BCA4-8041-B0F6-AA91548D3F9E}" type="pres">
      <dgm:prSet presAssocID="{5E98DD41-0AD9-D74C-B242-87DD54D4B567}" presName="text" presStyleLbl="node1" presStyleIdx="3" presStyleCnt="6">
        <dgm:presLayoutVars>
          <dgm:bulletEnabled val="1"/>
        </dgm:presLayoutVars>
      </dgm:prSet>
      <dgm:spPr/>
    </dgm:pt>
    <dgm:pt modelId="{D313972F-7564-DF42-AF74-2B6481677F70}" type="pres">
      <dgm:prSet presAssocID="{DA554906-303B-1C4B-BA37-80F2A8511CC4}" presName="spacer" presStyleCnt="0"/>
      <dgm:spPr/>
    </dgm:pt>
    <dgm:pt modelId="{7E7672C6-C868-4344-96A8-8B899F5ED2CD}" type="pres">
      <dgm:prSet presAssocID="{1555E899-93E1-BC40-AB72-60A6056C4E3E}" presName="comp" presStyleCnt="0"/>
      <dgm:spPr/>
    </dgm:pt>
    <dgm:pt modelId="{AC77D5D9-44C5-744B-9EE8-7FDCB390D4B9}" type="pres">
      <dgm:prSet presAssocID="{1555E899-93E1-BC40-AB72-60A6056C4E3E}" presName="box" presStyleLbl="node1" presStyleIdx="4" presStyleCnt="6"/>
      <dgm:spPr/>
    </dgm:pt>
    <dgm:pt modelId="{E3A26D3D-F712-684B-B270-2F32983CF963}" type="pres">
      <dgm:prSet presAssocID="{1555E899-93E1-BC40-AB72-60A6056C4E3E}" presName="img" presStyleLbl="fgImgPlace1" presStyleIdx="4" presStyleCnt="6" custScaleX="43995"/>
      <dgm:spPr>
        <a:blipFill>
          <a:blip xmlns:r="http://schemas.openxmlformats.org/officeDocument/2006/relationships" r:embed="rId5">
            <a:extLst>
              <a:ext uri="{28A0092B-C50C-407E-A947-70E740481C1C}">
                <a14:useLocalDpi xmlns:a14="http://schemas.microsoft.com/office/drawing/2010/main" val="0"/>
              </a:ext>
            </a:extLst>
          </a:blip>
          <a:srcRect/>
          <a:stretch>
            <a:fillRect t="-4000" b="-4000"/>
          </a:stretch>
        </a:blipFill>
      </dgm:spPr>
    </dgm:pt>
    <dgm:pt modelId="{C15EC162-CD3C-0C4F-A0F6-F7C10A82DAED}" type="pres">
      <dgm:prSet presAssocID="{1555E899-93E1-BC40-AB72-60A6056C4E3E}" presName="text" presStyleLbl="node1" presStyleIdx="4" presStyleCnt="6">
        <dgm:presLayoutVars>
          <dgm:bulletEnabled val="1"/>
        </dgm:presLayoutVars>
      </dgm:prSet>
      <dgm:spPr/>
    </dgm:pt>
    <dgm:pt modelId="{DF7095D1-8F3F-E343-88B2-5437D07C5D0A}" type="pres">
      <dgm:prSet presAssocID="{44E098BE-8BD0-2844-9A71-75B2BE9B7DC9}" presName="spacer" presStyleCnt="0"/>
      <dgm:spPr/>
    </dgm:pt>
    <dgm:pt modelId="{B59B98A2-965D-D847-B579-0574BC562264}" type="pres">
      <dgm:prSet presAssocID="{B48CB486-30DE-E84A-A2D1-818452CAF731}" presName="comp" presStyleCnt="0"/>
      <dgm:spPr/>
    </dgm:pt>
    <dgm:pt modelId="{F72674A8-54CA-6741-B8BB-578704CE0309}" type="pres">
      <dgm:prSet presAssocID="{B48CB486-30DE-E84A-A2D1-818452CAF731}" presName="box" presStyleLbl="node1" presStyleIdx="5" presStyleCnt="6"/>
      <dgm:spPr/>
    </dgm:pt>
    <dgm:pt modelId="{7A60DB7C-1F8D-6445-8F3A-1896F7547577}" type="pres">
      <dgm:prSet presAssocID="{B48CB486-30DE-E84A-A2D1-818452CAF731}" presName="img" presStyleLbl="fgImgPlace1" presStyleIdx="5" presStyleCnt="6" custScaleX="47086"/>
      <dgm:spPr>
        <a:blipFill>
          <a:blip xmlns:r="http://schemas.openxmlformats.org/officeDocument/2006/relationships" r:embed="rId6">
            <a:extLst>
              <a:ext uri="{28A0092B-C50C-407E-A947-70E740481C1C}">
                <a14:useLocalDpi xmlns:a14="http://schemas.microsoft.com/office/drawing/2010/main" val="0"/>
              </a:ext>
            </a:extLst>
          </a:blip>
          <a:srcRect/>
          <a:stretch>
            <a:fillRect l="-22000" r="-22000"/>
          </a:stretch>
        </a:blipFill>
      </dgm:spPr>
    </dgm:pt>
    <dgm:pt modelId="{C1BBA63C-0083-9D4B-BCD4-F100526C7EC0}" type="pres">
      <dgm:prSet presAssocID="{B48CB486-30DE-E84A-A2D1-818452CAF731}" presName="text" presStyleLbl="node1" presStyleIdx="5" presStyleCnt="6">
        <dgm:presLayoutVars>
          <dgm:bulletEnabled val="1"/>
        </dgm:presLayoutVars>
      </dgm:prSet>
      <dgm:spPr/>
    </dgm:pt>
  </dgm:ptLst>
  <dgm:cxnLst>
    <dgm:cxn modelId="{1BCF9D09-9042-7345-A421-26E6B0D16072}" type="presOf" srcId="{B48CB486-30DE-E84A-A2D1-818452CAF731}" destId="{F72674A8-54CA-6741-B8BB-578704CE0309}" srcOrd="0" destOrd="0" presId="urn:microsoft.com/office/officeart/2005/8/layout/vList4"/>
    <dgm:cxn modelId="{58FFC911-9379-534B-AF62-A11093C85F07}" type="presOf" srcId="{74723676-23CD-BA4A-A4F2-4C01F4FB725A}" destId="{011B1F78-E483-7143-8460-47978EB5C126}" srcOrd="0" destOrd="0" presId="urn:microsoft.com/office/officeart/2005/8/layout/vList4"/>
    <dgm:cxn modelId="{C0B21317-9EED-7C4D-9D70-7F1EEA011CBD}" srcId="{74723676-23CD-BA4A-A4F2-4C01F4FB725A}" destId="{1555E899-93E1-BC40-AB72-60A6056C4E3E}" srcOrd="4" destOrd="0" parTransId="{9BDF8CF1-AC04-B149-B13B-9AE497CE1BB8}" sibTransId="{44E098BE-8BD0-2844-9A71-75B2BE9B7DC9}"/>
    <dgm:cxn modelId="{2D206F35-0FAF-DA48-9BF2-C8E5A85BF544}" type="presOf" srcId="{B095FFE8-FA09-FD4E-898E-A72D1FC84EC1}" destId="{1E229D2C-1549-3446-A847-232F0244209F}" srcOrd="1" destOrd="0" presId="urn:microsoft.com/office/officeart/2005/8/layout/vList4"/>
    <dgm:cxn modelId="{7756513C-A68D-A74B-8B19-1BC6CCCE743F}" type="presOf" srcId="{F0F1E09D-50F8-C347-BAF0-78415A6E3D62}" destId="{7A749C7A-51A5-7240-A1C6-0C58C60A2C9D}" srcOrd="1" destOrd="0" presId="urn:microsoft.com/office/officeart/2005/8/layout/vList4"/>
    <dgm:cxn modelId="{2A08053E-E41A-1448-8F14-154BC8D7D728}" type="presOf" srcId="{B48CB486-30DE-E84A-A2D1-818452CAF731}" destId="{C1BBA63C-0083-9D4B-BCD4-F100526C7EC0}" srcOrd="1" destOrd="0" presId="urn:microsoft.com/office/officeart/2005/8/layout/vList4"/>
    <dgm:cxn modelId="{7C6F5E47-F5A5-1C43-864F-47D0B6A1F279}" type="presOf" srcId="{B095FFE8-FA09-FD4E-898E-A72D1FC84EC1}" destId="{56448B5D-1AF8-1047-A53A-6B48311E0636}" srcOrd="0" destOrd="0" presId="urn:microsoft.com/office/officeart/2005/8/layout/vList4"/>
    <dgm:cxn modelId="{05804560-4248-464C-A8AA-93314EF7D921}" type="presOf" srcId="{7B3E3293-6BB8-D64F-8DD5-3069BBD93BA5}" destId="{159BB21A-C6C4-DF46-88C8-086648A0C1D4}" srcOrd="0" destOrd="0" presId="urn:microsoft.com/office/officeart/2005/8/layout/vList4"/>
    <dgm:cxn modelId="{7079EF64-7000-B546-97AC-E52620E8B27D}" srcId="{74723676-23CD-BA4A-A4F2-4C01F4FB725A}" destId="{5E98DD41-0AD9-D74C-B242-87DD54D4B567}" srcOrd="3" destOrd="0" parTransId="{A039811E-D9EB-C940-8207-09007D51F225}" sibTransId="{DA554906-303B-1C4B-BA37-80F2A8511CC4}"/>
    <dgm:cxn modelId="{E6662C65-C799-124F-A367-F6B88AF95132}" type="presOf" srcId="{17EEF515-9862-5247-B585-680BCA51B3BD}" destId="{516DD736-71B6-0C43-A134-C8DE37EAEF14}" srcOrd="0" destOrd="1" presId="urn:microsoft.com/office/officeart/2005/8/layout/vList4"/>
    <dgm:cxn modelId="{F3600C79-7A57-514D-9D17-CDB7D41F5CEF}" srcId="{5E98DD41-0AD9-D74C-B242-87DD54D4B567}" destId="{17EEF515-9862-5247-B585-680BCA51B3BD}" srcOrd="0" destOrd="0" parTransId="{1196A433-71D4-D946-B90F-D00689EE8115}" sibTransId="{11258792-462E-EA4E-A1A7-50D46EC0609D}"/>
    <dgm:cxn modelId="{24230985-8DBC-6F41-ACFA-2C77D52E84DC}" srcId="{74723676-23CD-BA4A-A4F2-4C01F4FB725A}" destId="{F0F1E09D-50F8-C347-BAF0-78415A6E3D62}" srcOrd="0" destOrd="0" parTransId="{D2947C11-2D92-1D41-9FE0-32D5FD09772C}" sibTransId="{A79218B5-4317-764A-B174-C8184AB0D18B}"/>
    <dgm:cxn modelId="{5C819D9F-8C5E-434F-AB24-CB08B0671E22}" type="presOf" srcId="{F0F1E09D-50F8-C347-BAF0-78415A6E3D62}" destId="{D8FFFBD2-0A30-FD4D-94C4-A72079096C7D}" srcOrd="0" destOrd="0" presId="urn:microsoft.com/office/officeart/2005/8/layout/vList4"/>
    <dgm:cxn modelId="{98D01EA3-8187-004E-A94F-E06064CF6CF8}" srcId="{74723676-23CD-BA4A-A4F2-4C01F4FB725A}" destId="{B095FFE8-FA09-FD4E-898E-A72D1FC84EC1}" srcOrd="1" destOrd="0" parTransId="{11EF93F2-A627-6847-9830-CD3578B02145}" sibTransId="{ECC0C8FD-5694-9848-A34F-88817253686C}"/>
    <dgm:cxn modelId="{2C2909A6-56AB-284F-A5FA-5A2F7ECE291D}" srcId="{74723676-23CD-BA4A-A4F2-4C01F4FB725A}" destId="{7B3E3293-6BB8-D64F-8DD5-3069BBD93BA5}" srcOrd="2" destOrd="0" parTransId="{7E70DF10-487A-A748-876C-EED74A5E278F}" sibTransId="{163F15DD-5554-5A48-BB0A-BEE13AA000B4}"/>
    <dgm:cxn modelId="{908404A8-657B-AF4F-896A-7D9723762793}" srcId="{74723676-23CD-BA4A-A4F2-4C01F4FB725A}" destId="{B48CB486-30DE-E84A-A2D1-818452CAF731}" srcOrd="5" destOrd="0" parTransId="{09A5E570-B62D-B548-B322-8231749654A5}" sibTransId="{2A7100FE-2725-7549-8566-3019C6B389D0}"/>
    <dgm:cxn modelId="{1A8D7EB1-F605-A543-81A1-F3BE276C763A}" type="presOf" srcId="{1555E899-93E1-BC40-AB72-60A6056C4E3E}" destId="{C15EC162-CD3C-0C4F-A0F6-F7C10A82DAED}" srcOrd="1" destOrd="0" presId="urn:microsoft.com/office/officeart/2005/8/layout/vList4"/>
    <dgm:cxn modelId="{05BE77B9-1676-5945-9E3C-4105CB9AF42A}" type="presOf" srcId="{1555E899-93E1-BC40-AB72-60A6056C4E3E}" destId="{AC77D5D9-44C5-744B-9EE8-7FDCB390D4B9}" srcOrd="0" destOrd="0" presId="urn:microsoft.com/office/officeart/2005/8/layout/vList4"/>
    <dgm:cxn modelId="{282A89C4-9AB9-034D-A653-729D2F00B877}" type="presOf" srcId="{5E98DD41-0AD9-D74C-B242-87DD54D4B567}" destId="{D4FC96CD-BCA4-8041-B0F6-AA91548D3F9E}" srcOrd="1" destOrd="0" presId="urn:microsoft.com/office/officeart/2005/8/layout/vList4"/>
    <dgm:cxn modelId="{C405D0D1-40B7-7C45-AE61-F0729E278FC9}" type="presOf" srcId="{7B3E3293-6BB8-D64F-8DD5-3069BBD93BA5}" destId="{EB71917C-840E-3E43-9493-5A3F90D5D832}" srcOrd="1" destOrd="0" presId="urn:microsoft.com/office/officeart/2005/8/layout/vList4"/>
    <dgm:cxn modelId="{3439BAD3-F74B-5B45-AF15-A96AE83B7B1E}" type="presOf" srcId="{5E98DD41-0AD9-D74C-B242-87DD54D4B567}" destId="{516DD736-71B6-0C43-A134-C8DE37EAEF14}" srcOrd="0" destOrd="0" presId="urn:microsoft.com/office/officeart/2005/8/layout/vList4"/>
    <dgm:cxn modelId="{3413D2E2-6273-2F4E-BF27-CF5003D0AE5C}" type="presOf" srcId="{17EEF515-9862-5247-B585-680BCA51B3BD}" destId="{D4FC96CD-BCA4-8041-B0F6-AA91548D3F9E}" srcOrd="1" destOrd="1" presId="urn:microsoft.com/office/officeart/2005/8/layout/vList4"/>
    <dgm:cxn modelId="{1A70A6EC-27CA-B242-A679-017B089AB21E}" type="presParOf" srcId="{011B1F78-E483-7143-8460-47978EB5C126}" destId="{38B78965-3889-F547-BA89-DF7BB00408FF}" srcOrd="0" destOrd="0" presId="urn:microsoft.com/office/officeart/2005/8/layout/vList4"/>
    <dgm:cxn modelId="{0CB9F123-A57C-0043-8134-184D96EA17CA}" type="presParOf" srcId="{38B78965-3889-F547-BA89-DF7BB00408FF}" destId="{D8FFFBD2-0A30-FD4D-94C4-A72079096C7D}" srcOrd="0" destOrd="0" presId="urn:microsoft.com/office/officeart/2005/8/layout/vList4"/>
    <dgm:cxn modelId="{5894CF00-70B9-5241-BC6C-D12A745BB1EB}" type="presParOf" srcId="{38B78965-3889-F547-BA89-DF7BB00408FF}" destId="{6FE60F7A-3BBD-344A-9D21-52CCD0350157}" srcOrd="1" destOrd="0" presId="urn:microsoft.com/office/officeart/2005/8/layout/vList4"/>
    <dgm:cxn modelId="{FD5E8CA2-405E-0A49-80FC-912EFECE6438}" type="presParOf" srcId="{38B78965-3889-F547-BA89-DF7BB00408FF}" destId="{7A749C7A-51A5-7240-A1C6-0C58C60A2C9D}" srcOrd="2" destOrd="0" presId="urn:microsoft.com/office/officeart/2005/8/layout/vList4"/>
    <dgm:cxn modelId="{1FD01B24-5C34-9940-8B59-6C76B83069BD}" type="presParOf" srcId="{011B1F78-E483-7143-8460-47978EB5C126}" destId="{075AB1B3-F56B-9C4A-B54E-3CCA7AB83092}" srcOrd="1" destOrd="0" presId="urn:microsoft.com/office/officeart/2005/8/layout/vList4"/>
    <dgm:cxn modelId="{DE857F6C-95AF-E64C-BDE2-625B9B97A547}" type="presParOf" srcId="{011B1F78-E483-7143-8460-47978EB5C126}" destId="{E581A2B3-1F3A-7E48-91F3-2844F3C0DD8D}" srcOrd="2" destOrd="0" presId="urn:microsoft.com/office/officeart/2005/8/layout/vList4"/>
    <dgm:cxn modelId="{B9B6E5BA-F9FC-294A-A1BD-71EEE6FCE0D3}" type="presParOf" srcId="{E581A2B3-1F3A-7E48-91F3-2844F3C0DD8D}" destId="{56448B5D-1AF8-1047-A53A-6B48311E0636}" srcOrd="0" destOrd="0" presId="urn:microsoft.com/office/officeart/2005/8/layout/vList4"/>
    <dgm:cxn modelId="{BAD2B124-5624-FF44-A12A-E9E6908AA323}" type="presParOf" srcId="{E581A2B3-1F3A-7E48-91F3-2844F3C0DD8D}" destId="{B9B76152-F910-4744-841F-CADBF2626DDA}" srcOrd="1" destOrd="0" presId="urn:microsoft.com/office/officeart/2005/8/layout/vList4"/>
    <dgm:cxn modelId="{0B8D74E8-83D2-DC4F-BFBE-C5C5C16E364F}" type="presParOf" srcId="{E581A2B3-1F3A-7E48-91F3-2844F3C0DD8D}" destId="{1E229D2C-1549-3446-A847-232F0244209F}" srcOrd="2" destOrd="0" presId="urn:microsoft.com/office/officeart/2005/8/layout/vList4"/>
    <dgm:cxn modelId="{9399BD53-E2A7-0F4A-9D9E-905F1F49D420}" type="presParOf" srcId="{011B1F78-E483-7143-8460-47978EB5C126}" destId="{336B3E59-6B0F-5447-85BD-0BF8DC38CFAE}" srcOrd="3" destOrd="0" presId="urn:microsoft.com/office/officeart/2005/8/layout/vList4"/>
    <dgm:cxn modelId="{7174BDC0-D387-FA4D-B036-0AFFCD7F2AEA}" type="presParOf" srcId="{011B1F78-E483-7143-8460-47978EB5C126}" destId="{ABB8D4BE-FA66-724F-945D-FF4A49DD9408}" srcOrd="4" destOrd="0" presId="urn:microsoft.com/office/officeart/2005/8/layout/vList4"/>
    <dgm:cxn modelId="{AE7A1465-BD5F-DB4B-B24B-D879F294C37E}" type="presParOf" srcId="{ABB8D4BE-FA66-724F-945D-FF4A49DD9408}" destId="{159BB21A-C6C4-DF46-88C8-086648A0C1D4}" srcOrd="0" destOrd="0" presId="urn:microsoft.com/office/officeart/2005/8/layout/vList4"/>
    <dgm:cxn modelId="{DA684DED-8880-3B47-864A-EF2FAF8C15E0}" type="presParOf" srcId="{ABB8D4BE-FA66-724F-945D-FF4A49DD9408}" destId="{C2AB5502-0053-394A-83A0-0BEAECB1F665}" srcOrd="1" destOrd="0" presId="urn:microsoft.com/office/officeart/2005/8/layout/vList4"/>
    <dgm:cxn modelId="{13342270-5883-6B4C-9CA1-7DBF34B690B4}" type="presParOf" srcId="{ABB8D4BE-FA66-724F-945D-FF4A49DD9408}" destId="{EB71917C-840E-3E43-9493-5A3F90D5D832}" srcOrd="2" destOrd="0" presId="urn:microsoft.com/office/officeart/2005/8/layout/vList4"/>
    <dgm:cxn modelId="{7A463032-ED9E-1A44-B6F7-10C8ADA9EED5}" type="presParOf" srcId="{011B1F78-E483-7143-8460-47978EB5C126}" destId="{7FDDB190-0556-0A41-8A85-4B6EAA090E2C}" srcOrd="5" destOrd="0" presId="urn:microsoft.com/office/officeart/2005/8/layout/vList4"/>
    <dgm:cxn modelId="{DE96F398-FB67-724C-9D65-B0C1FF809A0E}" type="presParOf" srcId="{011B1F78-E483-7143-8460-47978EB5C126}" destId="{2249EBCF-40F4-284C-ABB2-4F8352D84FE9}" srcOrd="6" destOrd="0" presId="urn:microsoft.com/office/officeart/2005/8/layout/vList4"/>
    <dgm:cxn modelId="{129CB5BE-D423-514E-9A08-EFEF5F13C44E}" type="presParOf" srcId="{2249EBCF-40F4-284C-ABB2-4F8352D84FE9}" destId="{516DD736-71B6-0C43-A134-C8DE37EAEF14}" srcOrd="0" destOrd="0" presId="urn:microsoft.com/office/officeart/2005/8/layout/vList4"/>
    <dgm:cxn modelId="{65761757-BAF9-8443-8329-DE5467DAB104}" type="presParOf" srcId="{2249EBCF-40F4-284C-ABB2-4F8352D84FE9}" destId="{E59E191B-46A5-6B42-BF6F-4B8F2103585E}" srcOrd="1" destOrd="0" presId="urn:microsoft.com/office/officeart/2005/8/layout/vList4"/>
    <dgm:cxn modelId="{C85F123F-FD78-6148-A2A0-9FE65B297A16}" type="presParOf" srcId="{2249EBCF-40F4-284C-ABB2-4F8352D84FE9}" destId="{D4FC96CD-BCA4-8041-B0F6-AA91548D3F9E}" srcOrd="2" destOrd="0" presId="urn:microsoft.com/office/officeart/2005/8/layout/vList4"/>
    <dgm:cxn modelId="{47CF9BAF-3416-2344-A76A-21A0E89EDBCB}" type="presParOf" srcId="{011B1F78-E483-7143-8460-47978EB5C126}" destId="{D313972F-7564-DF42-AF74-2B6481677F70}" srcOrd="7" destOrd="0" presId="urn:microsoft.com/office/officeart/2005/8/layout/vList4"/>
    <dgm:cxn modelId="{9249875B-34B4-8D4E-B7C0-5F855108A6C2}" type="presParOf" srcId="{011B1F78-E483-7143-8460-47978EB5C126}" destId="{7E7672C6-C868-4344-96A8-8B899F5ED2CD}" srcOrd="8" destOrd="0" presId="urn:microsoft.com/office/officeart/2005/8/layout/vList4"/>
    <dgm:cxn modelId="{3875C483-FEB0-F441-96AA-870DD5C3C126}" type="presParOf" srcId="{7E7672C6-C868-4344-96A8-8B899F5ED2CD}" destId="{AC77D5D9-44C5-744B-9EE8-7FDCB390D4B9}" srcOrd="0" destOrd="0" presId="urn:microsoft.com/office/officeart/2005/8/layout/vList4"/>
    <dgm:cxn modelId="{4FAB5E14-334F-3846-80A5-283D8B61FED3}" type="presParOf" srcId="{7E7672C6-C868-4344-96A8-8B899F5ED2CD}" destId="{E3A26D3D-F712-684B-B270-2F32983CF963}" srcOrd="1" destOrd="0" presId="urn:microsoft.com/office/officeart/2005/8/layout/vList4"/>
    <dgm:cxn modelId="{270A49D9-163B-4D4B-A857-EE43401866E0}" type="presParOf" srcId="{7E7672C6-C868-4344-96A8-8B899F5ED2CD}" destId="{C15EC162-CD3C-0C4F-A0F6-F7C10A82DAED}" srcOrd="2" destOrd="0" presId="urn:microsoft.com/office/officeart/2005/8/layout/vList4"/>
    <dgm:cxn modelId="{8FB1A33B-4821-6143-8855-9C4585D681CE}" type="presParOf" srcId="{011B1F78-E483-7143-8460-47978EB5C126}" destId="{DF7095D1-8F3F-E343-88B2-5437D07C5D0A}" srcOrd="9" destOrd="0" presId="urn:microsoft.com/office/officeart/2005/8/layout/vList4"/>
    <dgm:cxn modelId="{E0E91012-9B67-0942-A34A-46C89891A8FE}" type="presParOf" srcId="{011B1F78-E483-7143-8460-47978EB5C126}" destId="{B59B98A2-965D-D847-B579-0574BC562264}" srcOrd="10" destOrd="0" presId="urn:microsoft.com/office/officeart/2005/8/layout/vList4"/>
    <dgm:cxn modelId="{AA28EB82-75A2-E14C-A4F4-E814192B6F93}" type="presParOf" srcId="{B59B98A2-965D-D847-B579-0574BC562264}" destId="{F72674A8-54CA-6741-B8BB-578704CE0309}" srcOrd="0" destOrd="0" presId="urn:microsoft.com/office/officeart/2005/8/layout/vList4"/>
    <dgm:cxn modelId="{93D518AE-C6E6-994E-A340-E3DF0931EAAA}" type="presParOf" srcId="{B59B98A2-965D-D847-B579-0574BC562264}" destId="{7A60DB7C-1F8D-6445-8F3A-1896F7547577}" srcOrd="1" destOrd="0" presId="urn:microsoft.com/office/officeart/2005/8/layout/vList4"/>
    <dgm:cxn modelId="{C03C3336-36C6-7E48-A7F9-467E0F4BEDDE}" type="presParOf" srcId="{B59B98A2-965D-D847-B579-0574BC562264}" destId="{C1BBA63C-0083-9D4B-BCD4-F100526C7EC0}"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097E5D7-DB14-4122-83C6-89D3C931889A}"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D1DB2B72-FE2D-46DF-B95F-4E15FBF1A03E}">
      <dgm:prSet phldrT="[Text]">
        <dgm:style>
          <a:lnRef idx="0">
            <a:schemeClr val="accent1"/>
          </a:lnRef>
          <a:fillRef idx="3">
            <a:schemeClr val="accent1"/>
          </a:fillRef>
          <a:effectRef idx="3">
            <a:schemeClr val="accent1"/>
          </a:effectRef>
          <a:fontRef idx="minor">
            <a:schemeClr val="lt1"/>
          </a:fontRef>
        </dgm:style>
      </dgm:prSet>
      <dgm:spPr>
        <a:gradFill rotWithShape="0">
          <a:gsLst>
            <a:gs pos="95000">
              <a:schemeClr val="accent1">
                <a:shade val="93000"/>
                <a:satMod val="130000"/>
              </a:schemeClr>
            </a:gs>
            <a:gs pos="100000">
              <a:schemeClr val="accent1">
                <a:shade val="94000"/>
                <a:satMod val="135000"/>
              </a:schemeClr>
            </a:gs>
          </a:gsLst>
        </a:gradFill>
      </dgm:spPr>
      <dgm:t>
        <a:bodyPr/>
        <a:lstStyle/>
        <a:p>
          <a:r>
            <a:rPr lang="en-US" b="1" dirty="0"/>
            <a:t>Preventive</a:t>
          </a:r>
        </a:p>
      </dgm:t>
    </dgm:pt>
    <dgm:pt modelId="{24B5D884-BCCA-44A6-B4BA-8CBB886CCAED}" type="parTrans" cxnId="{34F72616-9EF8-4409-9403-EA3E310466B8}">
      <dgm:prSet/>
      <dgm:spPr/>
      <dgm:t>
        <a:bodyPr/>
        <a:lstStyle/>
        <a:p>
          <a:endParaRPr lang="en-US"/>
        </a:p>
      </dgm:t>
    </dgm:pt>
    <dgm:pt modelId="{36A528AE-9E77-46E8-B9DE-3C60DD6B7C24}" type="sibTrans" cxnId="{34F72616-9EF8-4409-9403-EA3E310466B8}">
      <dgm:prSet/>
      <dgm:spPr/>
      <dgm:t>
        <a:bodyPr/>
        <a:lstStyle/>
        <a:p>
          <a:endParaRPr lang="en-US"/>
        </a:p>
      </dgm:t>
    </dgm:pt>
    <dgm:pt modelId="{CA146793-5237-452A-972F-B02B03DDCFCF}">
      <dgm:prSet phldrT="[Text]">
        <dgm:style>
          <a:lnRef idx="0">
            <a:schemeClr val="dk1"/>
          </a:lnRef>
          <a:fillRef idx="3">
            <a:schemeClr val="dk1"/>
          </a:fillRef>
          <a:effectRef idx="3">
            <a:schemeClr val="dk1"/>
          </a:effectRef>
          <a:fontRef idx="minor">
            <a:schemeClr val="lt1"/>
          </a:fontRef>
        </dgm:style>
      </dgm:prSet>
      <dgm:spPr/>
      <dgm:t>
        <a:bodyPr/>
        <a:lstStyle/>
        <a:p>
          <a:r>
            <a:rPr lang="en-US" b="1" dirty="0"/>
            <a:t>Political</a:t>
          </a:r>
        </a:p>
      </dgm:t>
    </dgm:pt>
    <dgm:pt modelId="{8342530C-D55A-4812-BDD3-76133C5F27C9}" type="parTrans" cxnId="{5A9F585F-A67D-4A93-BFB8-5F798208BF76}">
      <dgm:prSet/>
      <dgm:spPr/>
      <dgm:t>
        <a:bodyPr/>
        <a:lstStyle/>
        <a:p>
          <a:endParaRPr lang="en-US"/>
        </a:p>
      </dgm:t>
    </dgm:pt>
    <dgm:pt modelId="{6BCCF67C-9DF1-473B-8215-8C88BCB50503}" type="sibTrans" cxnId="{5A9F585F-A67D-4A93-BFB8-5F798208BF76}">
      <dgm:prSet/>
      <dgm:spPr/>
      <dgm:t>
        <a:bodyPr/>
        <a:lstStyle/>
        <a:p>
          <a:endParaRPr lang="en-US"/>
        </a:p>
      </dgm:t>
    </dgm:pt>
    <dgm:pt modelId="{2CA2DD46-49BF-4FAF-AD26-2E1103B0CE04}">
      <dgm:prSet phldrT="[Text]">
        <dgm:style>
          <a:lnRef idx="0">
            <a:schemeClr val="accent3"/>
          </a:lnRef>
          <a:fillRef idx="3">
            <a:schemeClr val="accent3"/>
          </a:fillRef>
          <a:effectRef idx="3">
            <a:schemeClr val="accent3"/>
          </a:effectRef>
          <a:fontRef idx="minor">
            <a:schemeClr val="lt1"/>
          </a:fontRef>
        </dgm:style>
      </dgm:prSet>
      <dgm:spPr/>
      <dgm:t>
        <a:bodyPr/>
        <a:lstStyle/>
        <a:p>
          <a:r>
            <a:rPr lang="en-US" b="1" dirty="0"/>
            <a:t>Moral</a:t>
          </a:r>
        </a:p>
      </dgm:t>
    </dgm:pt>
    <dgm:pt modelId="{53D8D769-FB2F-47B8-8802-E91E4C7DEE57}" type="parTrans" cxnId="{92C3E8A7-0957-44CB-9F70-3AEE60D50183}">
      <dgm:prSet/>
      <dgm:spPr/>
      <dgm:t>
        <a:bodyPr/>
        <a:lstStyle/>
        <a:p>
          <a:endParaRPr lang="en-US"/>
        </a:p>
      </dgm:t>
    </dgm:pt>
    <dgm:pt modelId="{5EDD19A5-0C51-4CAD-8354-350177A21B74}" type="sibTrans" cxnId="{92C3E8A7-0957-44CB-9F70-3AEE60D50183}">
      <dgm:prSet/>
      <dgm:spPr/>
      <dgm:t>
        <a:bodyPr/>
        <a:lstStyle/>
        <a:p>
          <a:endParaRPr lang="en-US"/>
        </a:p>
      </dgm:t>
    </dgm:pt>
    <dgm:pt modelId="{36A5CD89-C4E8-46DB-87C8-B853B0D9F587}">
      <dgm:prSet phldrT="[Text]">
        <dgm:style>
          <a:lnRef idx="0">
            <a:schemeClr val="accent6"/>
          </a:lnRef>
          <a:fillRef idx="3">
            <a:schemeClr val="accent6"/>
          </a:fillRef>
          <a:effectRef idx="3">
            <a:schemeClr val="accent6"/>
          </a:effectRef>
          <a:fontRef idx="minor">
            <a:schemeClr val="lt1"/>
          </a:fontRef>
        </dgm:style>
      </dgm:prSet>
      <dgm:spPr/>
      <dgm:t>
        <a:bodyPr/>
        <a:lstStyle/>
        <a:p>
          <a:r>
            <a:rPr lang="en-US" b="1" dirty="0"/>
            <a:t>Economic</a:t>
          </a:r>
        </a:p>
      </dgm:t>
    </dgm:pt>
    <dgm:pt modelId="{57297297-11AA-4CE0-A68D-6CD112A520CC}" type="sibTrans" cxnId="{57F08AC7-DE1D-426D-86D7-98EC45013FB6}">
      <dgm:prSet/>
      <dgm:spPr/>
      <dgm:t>
        <a:bodyPr/>
        <a:lstStyle/>
        <a:p>
          <a:endParaRPr lang="en-US"/>
        </a:p>
      </dgm:t>
    </dgm:pt>
    <dgm:pt modelId="{CEBDD333-577F-4FA3-BF41-CCEFF2CBB4DA}" type="parTrans" cxnId="{57F08AC7-DE1D-426D-86D7-98EC45013FB6}">
      <dgm:prSet/>
      <dgm:spPr/>
      <dgm:t>
        <a:bodyPr/>
        <a:lstStyle/>
        <a:p>
          <a:endParaRPr lang="en-US"/>
        </a:p>
      </dgm:t>
    </dgm:pt>
    <dgm:pt modelId="{3E045505-4B88-4E4B-86AF-A01FF09F32AC}" type="pres">
      <dgm:prSet presAssocID="{7097E5D7-DB14-4122-83C6-89D3C931889A}" presName="matrix" presStyleCnt="0">
        <dgm:presLayoutVars>
          <dgm:chMax val="1"/>
          <dgm:dir/>
          <dgm:resizeHandles val="exact"/>
        </dgm:presLayoutVars>
      </dgm:prSet>
      <dgm:spPr/>
    </dgm:pt>
    <dgm:pt modelId="{8CAEC7F5-EA89-40D9-8762-3CFD1EF83645}" type="pres">
      <dgm:prSet presAssocID="{7097E5D7-DB14-4122-83C6-89D3C931889A}" presName="diamond" presStyleLbl="bgShp" presStyleIdx="0" presStyleCnt="1" custLinFactNeighborX="-6305"/>
      <dgm:spPr/>
    </dgm:pt>
    <dgm:pt modelId="{D31747FF-2C45-4C0A-87BF-202953139573}" type="pres">
      <dgm:prSet presAssocID="{7097E5D7-DB14-4122-83C6-89D3C931889A}" presName="quad1" presStyleLbl="node1" presStyleIdx="0" presStyleCnt="4">
        <dgm:presLayoutVars>
          <dgm:chMax val="0"/>
          <dgm:chPref val="0"/>
          <dgm:bulletEnabled val="1"/>
        </dgm:presLayoutVars>
      </dgm:prSet>
      <dgm:spPr/>
    </dgm:pt>
    <dgm:pt modelId="{EAEF84E7-C287-4738-8B1A-B360E47D97FE}" type="pres">
      <dgm:prSet presAssocID="{7097E5D7-DB14-4122-83C6-89D3C931889A}" presName="quad2" presStyleLbl="node1" presStyleIdx="1" presStyleCnt="4">
        <dgm:presLayoutVars>
          <dgm:chMax val="0"/>
          <dgm:chPref val="0"/>
          <dgm:bulletEnabled val="1"/>
        </dgm:presLayoutVars>
      </dgm:prSet>
      <dgm:spPr/>
    </dgm:pt>
    <dgm:pt modelId="{F54CC1E1-136B-4C66-8DD4-AEE3E5886100}" type="pres">
      <dgm:prSet presAssocID="{7097E5D7-DB14-4122-83C6-89D3C931889A}" presName="quad3" presStyleLbl="node1" presStyleIdx="2" presStyleCnt="4">
        <dgm:presLayoutVars>
          <dgm:chMax val="0"/>
          <dgm:chPref val="0"/>
          <dgm:bulletEnabled val="1"/>
        </dgm:presLayoutVars>
      </dgm:prSet>
      <dgm:spPr/>
    </dgm:pt>
    <dgm:pt modelId="{4BB0FD18-3F8C-476E-B358-5F6B4BA0F406}" type="pres">
      <dgm:prSet presAssocID="{7097E5D7-DB14-4122-83C6-89D3C931889A}" presName="quad4" presStyleLbl="node1" presStyleIdx="3" presStyleCnt="4">
        <dgm:presLayoutVars>
          <dgm:chMax val="0"/>
          <dgm:chPref val="0"/>
          <dgm:bulletEnabled val="1"/>
        </dgm:presLayoutVars>
      </dgm:prSet>
      <dgm:spPr/>
    </dgm:pt>
  </dgm:ptLst>
  <dgm:cxnLst>
    <dgm:cxn modelId="{6BBC7D0A-EFCB-4461-987F-154A83B08647}" type="presOf" srcId="{CA146793-5237-452A-972F-B02B03DDCFCF}" destId="{F54CC1E1-136B-4C66-8DD4-AEE3E5886100}" srcOrd="0" destOrd="0" presId="urn:microsoft.com/office/officeart/2005/8/layout/matrix3"/>
    <dgm:cxn modelId="{1459CD14-59E1-4CF2-9466-14CABF7999AA}" type="presOf" srcId="{2CA2DD46-49BF-4FAF-AD26-2E1103B0CE04}" destId="{4BB0FD18-3F8C-476E-B358-5F6B4BA0F406}" srcOrd="0" destOrd="0" presId="urn:microsoft.com/office/officeart/2005/8/layout/matrix3"/>
    <dgm:cxn modelId="{34F72616-9EF8-4409-9403-EA3E310466B8}" srcId="{7097E5D7-DB14-4122-83C6-89D3C931889A}" destId="{D1DB2B72-FE2D-46DF-B95F-4E15FBF1A03E}" srcOrd="0" destOrd="0" parTransId="{24B5D884-BCCA-44A6-B4BA-8CBB886CCAED}" sibTransId="{36A528AE-9E77-46E8-B9DE-3C60DD6B7C24}"/>
    <dgm:cxn modelId="{845EF223-E375-4AE7-9248-C26090687589}" type="presOf" srcId="{36A5CD89-C4E8-46DB-87C8-B853B0D9F587}" destId="{EAEF84E7-C287-4738-8B1A-B360E47D97FE}" srcOrd="0" destOrd="0" presId="urn:microsoft.com/office/officeart/2005/8/layout/matrix3"/>
    <dgm:cxn modelId="{5A9F585F-A67D-4A93-BFB8-5F798208BF76}" srcId="{7097E5D7-DB14-4122-83C6-89D3C931889A}" destId="{CA146793-5237-452A-972F-B02B03DDCFCF}" srcOrd="2" destOrd="0" parTransId="{8342530C-D55A-4812-BDD3-76133C5F27C9}" sibTransId="{6BCCF67C-9DF1-473B-8215-8C88BCB50503}"/>
    <dgm:cxn modelId="{EFD1E68A-3215-4C7A-85BE-40CCA494FF80}" type="presOf" srcId="{D1DB2B72-FE2D-46DF-B95F-4E15FBF1A03E}" destId="{D31747FF-2C45-4C0A-87BF-202953139573}" srcOrd="0" destOrd="0" presId="urn:microsoft.com/office/officeart/2005/8/layout/matrix3"/>
    <dgm:cxn modelId="{92C3E8A7-0957-44CB-9F70-3AEE60D50183}" srcId="{7097E5D7-DB14-4122-83C6-89D3C931889A}" destId="{2CA2DD46-49BF-4FAF-AD26-2E1103B0CE04}" srcOrd="3" destOrd="0" parTransId="{53D8D769-FB2F-47B8-8802-E91E4C7DEE57}" sibTransId="{5EDD19A5-0C51-4CAD-8354-350177A21B74}"/>
    <dgm:cxn modelId="{EC8FA7AC-F972-4BE0-8092-1C1590550E10}" type="presOf" srcId="{7097E5D7-DB14-4122-83C6-89D3C931889A}" destId="{3E045505-4B88-4E4B-86AF-A01FF09F32AC}" srcOrd="0" destOrd="0" presId="urn:microsoft.com/office/officeart/2005/8/layout/matrix3"/>
    <dgm:cxn modelId="{57F08AC7-DE1D-426D-86D7-98EC45013FB6}" srcId="{7097E5D7-DB14-4122-83C6-89D3C931889A}" destId="{36A5CD89-C4E8-46DB-87C8-B853B0D9F587}" srcOrd="1" destOrd="0" parTransId="{CEBDD333-577F-4FA3-BF41-CCEFF2CBB4DA}" sibTransId="{57297297-11AA-4CE0-A68D-6CD112A520CC}"/>
    <dgm:cxn modelId="{32CDE682-0492-415B-A180-C38EFD7A0458}" type="presParOf" srcId="{3E045505-4B88-4E4B-86AF-A01FF09F32AC}" destId="{8CAEC7F5-EA89-40D9-8762-3CFD1EF83645}" srcOrd="0" destOrd="0" presId="urn:microsoft.com/office/officeart/2005/8/layout/matrix3"/>
    <dgm:cxn modelId="{F7701087-7019-417A-BFD9-0F4B31F1AAD3}" type="presParOf" srcId="{3E045505-4B88-4E4B-86AF-A01FF09F32AC}" destId="{D31747FF-2C45-4C0A-87BF-202953139573}" srcOrd="1" destOrd="0" presId="urn:microsoft.com/office/officeart/2005/8/layout/matrix3"/>
    <dgm:cxn modelId="{68CBD542-7440-42BF-A232-E1AEA89B9870}" type="presParOf" srcId="{3E045505-4B88-4E4B-86AF-A01FF09F32AC}" destId="{EAEF84E7-C287-4738-8B1A-B360E47D97FE}" srcOrd="2" destOrd="0" presId="urn:microsoft.com/office/officeart/2005/8/layout/matrix3"/>
    <dgm:cxn modelId="{D3349EBB-2673-492A-8E2E-E814EBCA0AC2}" type="presParOf" srcId="{3E045505-4B88-4E4B-86AF-A01FF09F32AC}" destId="{F54CC1E1-136B-4C66-8DD4-AEE3E5886100}" srcOrd="3" destOrd="0" presId="urn:microsoft.com/office/officeart/2005/8/layout/matrix3"/>
    <dgm:cxn modelId="{D580F2CA-0C71-4E26-9649-ABF1BEE8EFA4}" type="presParOf" srcId="{3E045505-4B88-4E4B-86AF-A01FF09F32AC}" destId="{4BB0FD18-3F8C-476E-B358-5F6B4BA0F406}"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7CB931-9139-E843-86BD-994B8B144083}" type="doc">
      <dgm:prSet loTypeId="urn:microsoft.com/office/officeart/2005/8/layout/StepDownProcess" loCatId="" qsTypeId="urn:microsoft.com/office/officeart/2005/8/quickstyle/3D3" qsCatId="3D" csTypeId="urn:microsoft.com/office/officeart/2005/8/colors/accent2_3" csCatId="accent2" phldr="1"/>
      <dgm:spPr/>
      <dgm:t>
        <a:bodyPr/>
        <a:lstStyle/>
        <a:p>
          <a:endParaRPr lang="en-US"/>
        </a:p>
      </dgm:t>
    </dgm:pt>
    <dgm:pt modelId="{6304DFC4-5E0B-F740-916A-D9C1E5B3183F}">
      <dgm:prSet phldrT="[Text]" custT="1"/>
      <dgm:spPr>
        <a:solidFill>
          <a:schemeClr val="accent2">
            <a:lumMod val="20000"/>
            <a:lumOff val="80000"/>
          </a:schemeClr>
        </a:solidFill>
      </dgm:spPr>
      <dgm:t>
        <a:bodyPr/>
        <a:lstStyle/>
        <a:p>
          <a:pPr lvl="0" algn="l" defTabSz="1066800">
            <a:lnSpc>
              <a:spcPct val="90000"/>
            </a:lnSpc>
            <a:spcBef>
              <a:spcPct val="0"/>
            </a:spcBef>
            <a:spcAft>
              <a:spcPct val="35000"/>
            </a:spcAft>
          </a:pPr>
          <a:r>
            <a:rPr lang="en-US" sz="1800" b="1" dirty="0">
              <a:solidFill>
                <a:schemeClr val="tx1"/>
              </a:solidFill>
              <a:latin typeface="Aptos" panose="020B0004020202020204" pitchFamily="34" charset="0"/>
            </a:rPr>
            <a:t>Natural</a:t>
          </a:r>
        </a:p>
        <a:p>
          <a:pPr lvl="0" algn="l" defTabSz="1066800">
            <a:lnSpc>
              <a:spcPct val="90000"/>
            </a:lnSpc>
            <a:spcBef>
              <a:spcPct val="0"/>
            </a:spcBef>
            <a:spcAft>
              <a:spcPct val="35000"/>
            </a:spcAft>
          </a:pPr>
          <a:r>
            <a:rPr lang="en-GB" sz="1400" dirty="0">
              <a:solidFill>
                <a:schemeClr val="tx1"/>
              </a:solidFill>
              <a:latin typeface="Aptos" panose="020B0004020202020204" pitchFamily="34" charset="0"/>
            </a:rPr>
            <a:t>Japan (1956 - 1980)</a:t>
          </a:r>
        </a:p>
        <a:p>
          <a:pPr lvl="0" algn="l" defTabSz="1066800">
            <a:lnSpc>
              <a:spcPct val="90000"/>
            </a:lnSpc>
            <a:spcBef>
              <a:spcPct val="0"/>
            </a:spcBef>
            <a:spcAft>
              <a:spcPct val="35000"/>
            </a:spcAft>
            <a:buNone/>
          </a:pPr>
          <a:r>
            <a:rPr lang="en-GB" sz="1400" dirty="0">
              <a:solidFill>
                <a:schemeClr val="tx1"/>
              </a:solidFill>
              <a:latin typeface="Aptos" panose="020B0004020202020204" pitchFamily="34" charset="0"/>
            </a:rPr>
            <a:t>Finland (1972 - 2002)</a:t>
          </a:r>
        </a:p>
        <a:p>
          <a:pPr lvl="0" algn="l" defTabSz="1066800">
            <a:lnSpc>
              <a:spcPct val="90000"/>
            </a:lnSpc>
            <a:spcBef>
              <a:spcPct val="0"/>
            </a:spcBef>
            <a:spcAft>
              <a:spcPct val="35000"/>
            </a:spcAft>
            <a:buNone/>
          </a:pPr>
          <a:r>
            <a:rPr lang="en-GB" sz="1400" dirty="0">
              <a:solidFill>
                <a:schemeClr val="tx1"/>
              </a:solidFill>
              <a:latin typeface="Aptos" panose="020B0004020202020204" pitchFamily="34" charset="0"/>
            </a:rPr>
            <a:t>United Kingdom  (2003 - 2018)</a:t>
          </a:r>
          <a:endParaRPr lang="en-US" sz="1400" dirty="0">
            <a:solidFill>
              <a:schemeClr val="tx1"/>
            </a:solidFill>
            <a:latin typeface="Aptos" panose="020B0004020202020204" pitchFamily="34" charset="0"/>
          </a:endParaRPr>
        </a:p>
      </dgm:t>
    </dgm:pt>
    <dgm:pt modelId="{EC54651A-AF11-E541-B5FF-3FA9F6DBE5A0}" type="parTrans" cxnId="{2B218F27-9318-9C48-832C-229C1922010A}">
      <dgm:prSet/>
      <dgm:spPr/>
      <dgm:t>
        <a:bodyPr/>
        <a:lstStyle/>
        <a:p>
          <a:endParaRPr lang="en-US"/>
        </a:p>
      </dgm:t>
    </dgm:pt>
    <dgm:pt modelId="{D31FF5CC-5028-244B-8E6B-59C18BD2BC22}" type="sibTrans" cxnId="{2B218F27-9318-9C48-832C-229C1922010A}">
      <dgm:prSet/>
      <dgm:spPr/>
      <dgm:t>
        <a:bodyPr/>
        <a:lstStyle/>
        <a:p>
          <a:endParaRPr lang="en-US"/>
        </a:p>
      </dgm:t>
    </dgm:pt>
    <dgm:pt modelId="{D4914402-A635-D145-96CC-D38309ED9875}">
      <dgm:prSet phldrT="[Text]" custT="1"/>
      <dgm:spPr>
        <a:solidFill>
          <a:schemeClr val="accent5">
            <a:lumMod val="20000"/>
            <a:lumOff val="80000"/>
          </a:schemeClr>
        </a:solidFill>
      </dgm:spPr>
      <dgm:t>
        <a:bodyPr/>
        <a:lstStyle/>
        <a:p>
          <a:pPr algn="l"/>
          <a:r>
            <a:rPr lang="en-US" sz="1800" b="1" dirty="0">
              <a:solidFill>
                <a:schemeClr val="tx1"/>
              </a:solidFill>
              <a:latin typeface="Aptos" panose="020B0004020202020204" pitchFamily="34" charset="0"/>
            </a:rPr>
            <a:t>X-sectional</a:t>
          </a:r>
        </a:p>
        <a:p>
          <a:pPr algn="l"/>
          <a:r>
            <a:rPr lang="en-GB" sz="1400" dirty="0">
              <a:solidFill>
                <a:schemeClr val="tx1"/>
              </a:solidFill>
              <a:latin typeface="Aptos" panose="020B0004020202020204" pitchFamily="34" charset="0"/>
            </a:rPr>
            <a:t>~1,000 worldwide (using 24h urine collections)</a:t>
          </a:r>
          <a:endParaRPr lang="en-US" sz="1400" dirty="0">
            <a:solidFill>
              <a:schemeClr val="tx1"/>
            </a:solidFill>
            <a:latin typeface="Aptos" panose="020B0004020202020204" pitchFamily="34" charset="0"/>
          </a:endParaRPr>
        </a:p>
      </dgm:t>
    </dgm:pt>
    <dgm:pt modelId="{CA2CA0A8-9B38-1645-A285-0FAE5CFD7C40}" type="parTrans" cxnId="{635CF913-B763-8346-B2B8-D966FEE6110E}">
      <dgm:prSet/>
      <dgm:spPr/>
      <dgm:t>
        <a:bodyPr/>
        <a:lstStyle/>
        <a:p>
          <a:endParaRPr lang="en-US"/>
        </a:p>
      </dgm:t>
    </dgm:pt>
    <dgm:pt modelId="{A8D23D65-746B-7040-921A-B74C6972F7D3}" type="sibTrans" cxnId="{635CF913-B763-8346-B2B8-D966FEE6110E}">
      <dgm:prSet/>
      <dgm:spPr/>
      <dgm:t>
        <a:bodyPr/>
        <a:lstStyle/>
        <a:p>
          <a:endParaRPr lang="en-US"/>
        </a:p>
      </dgm:t>
    </dgm:pt>
    <dgm:pt modelId="{392EE716-73D2-E642-A8E9-D1E21E8B26E8}">
      <dgm:prSet phldrT="[Text]" custT="1"/>
      <dgm:spPr>
        <a:solidFill>
          <a:schemeClr val="accent3">
            <a:lumMod val="20000"/>
            <a:lumOff val="80000"/>
          </a:schemeClr>
        </a:solidFill>
      </dgm:spPr>
      <dgm:t>
        <a:bodyPr/>
        <a:lstStyle/>
        <a:p>
          <a:pPr algn="l"/>
          <a:r>
            <a:rPr lang="en-US" sz="1800" b="1" dirty="0">
              <a:solidFill>
                <a:schemeClr val="tx1"/>
              </a:solidFill>
              <a:latin typeface="Aptos" panose="020B0004020202020204" pitchFamily="34" charset="0"/>
            </a:rPr>
            <a:t>Prospective</a:t>
          </a:r>
        </a:p>
        <a:p>
          <a:pPr algn="l"/>
          <a:r>
            <a:rPr lang="en-GB" sz="1600" dirty="0">
              <a:solidFill>
                <a:schemeClr val="tx1"/>
              </a:solidFill>
              <a:latin typeface="Aptos" panose="020B0004020202020204" pitchFamily="34" charset="0"/>
            </a:rPr>
            <a:t>&gt;500 worldwide (using 24h urine collections)</a:t>
          </a:r>
          <a:endParaRPr lang="en-US" sz="1600" dirty="0">
            <a:solidFill>
              <a:schemeClr val="tx1"/>
            </a:solidFill>
            <a:latin typeface="Aptos" panose="020B0004020202020204" pitchFamily="34" charset="0"/>
          </a:endParaRPr>
        </a:p>
      </dgm:t>
    </dgm:pt>
    <dgm:pt modelId="{64AC7ECF-230D-6A45-AF79-911213498AD3}" type="parTrans" cxnId="{5BCF10DB-D5A2-A943-A266-5B64636A85F3}">
      <dgm:prSet/>
      <dgm:spPr/>
      <dgm:t>
        <a:bodyPr/>
        <a:lstStyle/>
        <a:p>
          <a:endParaRPr lang="en-US"/>
        </a:p>
      </dgm:t>
    </dgm:pt>
    <dgm:pt modelId="{C0A2552E-6055-214B-AC1E-2E1377BBAC27}" type="sibTrans" cxnId="{5BCF10DB-D5A2-A943-A266-5B64636A85F3}">
      <dgm:prSet/>
      <dgm:spPr/>
      <dgm:t>
        <a:bodyPr/>
        <a:lstStyle/>
        <a:p>
          <a:endParaRPr lang="en-US"/>
        </a:p>
      </dgm:t>
    </dgm:pt>
    <dgm:pt modelId="{4FA4DF9A-5B71-F245-9E46-8B7EBC70F6DA}">
      <dgm:prSet phldrT="[Text]" custT="1"/>
      <dgm:spPr>
        <a:solidFill>
          <a:schemeClr val="accent4">
            <a:lumMod val="20000"/>
            <a:lumOff val="80000"/>
          </a:schemeClr>
        </a:solidFill>
      </dgm:spPr>
      <dgm:t>
        <a:bodyPr/>
        <a:lstStyle/>
        <a:p>
          <a:pPr algn="l"/>
          <a:r>
            <a:rPr lang="en-US" sz="1800" b="1" dirty="0">
              <a:solidFill>
                <a:schemeClr val="tx1"/>
              </a:solidFill>
              <a:latin typeface="Aptos" panose="020B0004020202020204" pitchFamily="34" charset="0"/>
            </a:rPr>
            <a:t>RCT</a:t>
          </a:r>
        </a:p>
        <a:p>
          <a:pPr algn="l"/>
          <a:r>
            <a:rPr lang="en-GB" sz="1400" dirty="0">
              <a:solidFill>
                <a:schemeClr val="tx1"/>
              </a:solidFill>
              <a:latin typeface="Aptos" panose="020B0004020202020204" pitchFamily="34" charset="0"/>
            </a:rPr>
            <a:t>&gt;200 on BP</a:t>
          </a:r>
        </a:p>
        <a:p>
          <a:pPr algn="l">
            <a:buNone/>
          </a:pPr>
          <a:r>
            <a:rPr lang="en-GB" sz="1400" dirty="0">
              <a:solidFill>
                <a:schemeClr val="tx1"/>
              </a:solidFill>
              <a:latin typeface="Aptos" panose="020B0004020202020204" pitchFamily="34" charset="0"/>
            </a:rPr>
            <a:t>~10 on CVD outcomes</a:t>
          </a:r>
          <a:endParaRPr lang="en-US" sz="1400" dirty="0">
            <a:solidFill>
              <a:schemeClr val="tx1"/>
            </a:solidFill>
            <a:latin typeface="Aptos" panose="020B0004020202020204" pitchFamily="34" charset="0"/>
          </a:endParaRPr>
        </a:p>
      </dgm:t>
    </dgm:pt>
    <dgm:pt modelId="{8FBD9477-FED5-4240-815F-0940BB0333D6}" type="parTrans" cxnId="{96E1719C-C7B9-0C4B-BB3D-C77270006851}">
      <dgm:prSet/>
      <dgm:spPr/>
      <dgm:t>
        <a:bodyPr/>
        <a:lstStyle/>
        <a:p>
          <a:endParaRPr lang="en-GB"/>
        </a:p>
      </dgm:t>
    </dgm:pt>
    <dgm:pt modelId="{F753B8A3-A428-F44B-A1C4-F2886A8F848B}" type="sibTrans" cxnId="{96E1719C-C7B9-0C4B-BB3D-C77270006851}">
      <dgm:prSet/>
      <dgm:spPr/>
      <dgm:t>
        <a:bodyPr/>
        <a:lstStyle/>
        <a:p>
          <a:endParaRPr lang="en-GB"/>
        </a:p>
      </dgm:t>
    </dgm:pt>
    <dgm:pt modelId="{20AA010A-BD39-CD43-A2E3-036DF44E7D49}" type="pres">
      <dgm:prSet presAssocID="{727CB931-9139-E843-86BD-994B8B144083}" presName="rootnode" presStyleCnt="0">
        <dgm:presLayoutVars>
          <dgm:chMax/>
          <dgm:chPref/>
          <dgm:dir/>
          <dgm:animLvl val="lvl"/>
        </dgm:presLayoutVars>
      </dgm:prSet>
      <dgm:spPr/>
    </dgm:pt>
    <dgm:pt modelId="{BB239F50-418F-C048-B5ED-F26C786ADF7D}" type="pres">
      <dgm:prSet presAssocID="{6304DFC4-5E0B-F740-916A-D9C1E5B3183F}" presName="composite" presStyleCnt="0"/>
      <dgm:spPr/>
    </dgm:pt>
    <dgm:pt modelId="{BD16E36E-4DD6-A94A-8BB5-8AAC1EB54C89}" type="pres">
      <dgm:prSet presAssocID="{6304DFC4-5E0B-F740-916A-D9C1E5B3183F}" presName="bentUpArrow1" presStyleLbl="alignImgPlace1" presStyleIdx="0" presStyleCnt="3" custLinFactX="-70648" custLinFactNeighborX="-100000" custLinFactNeighborY="12742"/>
      <dgm:spPr>
        <a:solidFill>
          <a:schemeClr val="accent2">
            <a:lumMod val="20000"/>
            <a:lumOff val="80000"/>
          </a:schemeClr>
        </a:solidFill>
      </dgm:spPr>
    </dgm:pt>
    <dgm:pt modelId="{D74AFD2A-44ED-A144-B2EE-97721A77BF9D}" type="pres">
      <dgm:prSet presAssocID="{6304DFC4-5E0B-F740-916A-D9C1E5B3183F}" presName="ParentText" presStyleLbl="node1" presStyleIdx="0" presStyleCnt="4" custScaleX="205180" custScaleY="127752" custLinFactX="-77186" custLinFactNeighborX="-100000" custLinFactNeighborY="-5526">
        <dgm:presLayoutVars>
          <dgm:chMax val="1"/>
          <dgm:chPref val="1"/>
          <dgm:bulletEnabled val="1"/>
        </dgm:presLayoutVars>
      </dgm:prSet>
      <dgm:spPr/>
    </dgm:pt>
    <dgm:pt modelId="{3043448B-D6F3-B54A-81AB-04CAEF10E19C}" type="pres">
      <dgm:prSet presAssocID="{6304DFC4-5E0B-F740-916A-D9C1E5B3183F}" presName="ChildText" presStyleLbl="revTx" presStyleIdx="0" presStyleCnt="3">
        <dgm:presLayoutVars>
          <dgm:chMax val="0"/>
          <dgm:chPref val="0"/>
          <dgm:bulletEnabled val="1"/>
        </dgm:presLayoutVars>
      </dgm:prSet>
      <dgm:spPr/>
    </dgm:pt>
    <dgm:pt modelId="{49EBDD27-1D84-7E4A-B279-0B4E9A68C371}" type="pres">
      <dgm:prSet presAssocID="{D31FF5CC-5028-244B-8E6B-59C18BD2BC22}" presName="sibTrans" presStyleCnt="0"/>
      <dgm:spPr/>
    </dgm:pt>
    <dgm:pt modelId="{CE5970B3-0A0C-C149-AD12-2207352E051F}" type="pres">
      <dgm:prSet presAssocID="{D4914402-A635-D145-96CC-D38309ED9875}" presName="composite" presStyleCnt="0"/>
      <dgm:spPr/>
    </dgm:pt>
    <dgm:pt modelId="{0FA97CD2-DC66-CE4E-BEC2-2488BD956D1E}" type="pres">
      <dgm:prSet presAssocID="{D4914402-A635-D145-96CC-D38309ED9875}" presName="bentUpArrow1" presStyleLbl="alignImgPlace1" presStyleIdx="1" presStyleCnt="3" custLinFactNeighborX="3553" custLinFactNeighborY="15143"/>
      <dgm:spPr>
        <a:solidFill>
          <a:schemeClr val="accent5">
            <a:lumMod val="20000"/>
            <a:lumOff val="80000"/>
          </a:schemeClr>
        </a:solidFill>
      </dgm:spPr>
    </dgm:pt>
    <dgm:pt modelId="{02665EED-9AF8-5C4A-B231-204AF2C2499C}" type="pres">
      <dgm:prSet presAssocID="{D4914402-A635-D145-96CC-D38309ED9875}" presName="ParentText" presStyleLbl="node1" presStyleIdx="1" presStyleCnt="4" custScaleX="179256" custLinFactNeighborX="-84963" custLinFactNeighborY="12801">
        <dgm:presLayoutVars>
          <dgm:chMax val="1"/>
          <dgm:chPref val="1"/>
          <dgm:bulletEnabled val="1"/>
        </dgm:presLayoutVars>
      </dgm:prSet>
      <dgm:spPr/>
    </dgm:pt>
    <dgm:pt modelId="{B8B316D3-B034-924F-A92C-0370E26FF82E}" type="pres">
      <dgm:prSet presAssocID="{D4914402-A635-D145-96CC-D38309ED9875}" presName="ChildText" presStyleLbl="revTx" presStyleIdx="1" presStyleCnt="3">
        <dgm:presLayoutVars>
          <dgm:chMax val="0"/>
          <dgm:chPref val="0"/>
          <dgm:bulletEnabled val="1"/>
        </dgm:presLayoutVars>
      </dgm:prSet>
      <dgm:spPr/>
    </dgm:pt>
    <dgm:pt modelId="{442F653C-756D-D24C-963E-0E0ED95881FF}" type="pres">
      <dgm:prSet presAssocID="{A8D23D65-746B-7040-921A-B74C6972F7D3}" presName="sibTrans" presStyleCnt="0"/>
      <dgm:spPr/>
    </dgm:pt>
    <dgm:pt modelId="{4486FD9C-8C95-AA4C-9D60-E9B3036436DC}" type="pres">
      <dgm:prSet presAssocID="{392EE716-73D2-E642-A8E9-D1E21E8B26E8}" presName="composite" presStyleCnt="0"/>
      <dgm:spPr/>
    </dgm:pt>
    <dgm:pt modelId="{88CEA97C-88FD-5546-8222-061282770473}" type="pres">
      <dgm:prSet presAssocID="{392EE716-73D2-E642-A8E9-D1E21E8B26E8}" presName="bentUpArrow1" presStyleLbl="alignImgPlace1" presStyleIdx="2" presStyleCnt="3" custLinFactX="37059" custLinFactNeighborX="100000" custLinFactNeighborY="23733"/>
      <dgm:spPr>
        <a:solidFill>
          <a:schemeClr val="accent3">
            <a:lumMod val="20000"/>
            <a:lumOff val="80000"/>
          </a:schemeClr>
        </a:solidFill>
      </dgm:spPr>
    </dgm:pt>
    <dgm:pt modelId="{58E730E7-A13E-FA41-86A6-AF26D542D139}" type="pres">
      <dgm:prSet presAssocID="{392EE716-73D2-E642-A8E9-D1E21E8B26E8}" presName="ParentText" presStyleLbl="node1" presStyleIdx="2" presStyleCnt="4" custScaleX="164264" custLinFactNeighborX="17612" custLinFactNeighborY="18871">
        <dgm:presLayoutVars>
          <dgm:chMax val="1"/>
          <dgm:chPref val="1"/>
          <dgm:bulletEnabled val="1"/>
        </dgm:presLayoutVars>
      </dgm:prSet>
      <dgm:spPr/>
    </dgm:pt>
    <dgm:pt modelId="{F5A3B5C8-A6F7-7A4A-8A8D-A771F5B1368C}" type="pres">
      <dgm:prSet presAssocID="{392EE716-73D2-E642-A8E9-D1E21E8B26E8}" presName="ChildText" presStyleLbl="revTx" presStyleIdx="2" presStyleCnt="3">
        <dgm:presLayoutVars>
          <dgm:chMax val="0"/>
          <dgm:chPref val="0"/>
          <dgm:bulletEnabled val="1"/>
        </dgm:presLayoutVars>
      </dgm:prSet>
      <dgm:spPr/>
    </dgm:pt>
    <dgm:pt modelId="{4179120D-D7C8-F04D-B81A-4E88D7A33C8D}" type="pres">
      <dgm:prSet presAssocID="{C0A2552E-6055-214B-AC1E-2E1377BBAC27}" presName="sibTrans" presStyleCnt="0"/>
      <dgm:spPr/>
    </dgm:pt>
    <dgm:pt modelId="{F1C515FB-A07E-1549-A977-6E244A59AB70}" type="pres">
      <dgm:prSet presAssocID="{4FA4DF9A-5B71-F245-9E46-8B7EBC70F6DA}" presName="composite" presStyleCnt="0"/>
      <dgm:spPr/>
    </dgm:pt>
    <dgm:pt modelId="{3D03F11A-E1E2-314C-9E7A-7B6C3C8EF42B}" type="pres">
      <dgm:prSet presAssocID="{4FA4DF9A-5B71-F245-9E46-8B7EBC70F6DA}" presName="ParentText" presStyleLbl="node1" presStyleIdx="3" presStyleCnt="4" custScaleX="169880" custLinFactX="3914" custLinFactNeighborX="100000" custLinFactNeighborY="1431">
        <dgm:presLayoutVars>
          <dgm:chMax val="1"/>
          <dgm:chPref val="1"/>
          <dgm:bulletEnabled val="1"/>
        </dgm:presLayoutVars>
      </dgm:prSet>
      <dgm:spPr/>
    </dgm:pt>
  </dgm:ptLst>
  <dgm:cxnLst>
    <dgm:cxn modelId="{C2554711-FA2D-4841-A3F5-6EA9E99F4471}" type="presOf" srcId="{4FA4DF9A-5B71-F245-9E46-8B7EBC70F6DA}" destId="{3D03F11A-E1E2-314C-9E7A-7B6C3C8EF42B}" srcOrd="0" destOrd="0" presId="urn:microsoft.com/office/officeart/2005/8/layout/StepDownProcess"/>
    <dgm:cxn modelId="{635CF913-B763-8346-B2B8-D966FEE6110E}" srcId="{727CB931-9139-E843-86BD-994B8B144083}" destId="{D4914402-A635-D145-96CC-D38309ED9875}" srcOrd="1" destOrd="0" parTransId="{CA2CA0A8-9B38-1645-A285-0FAE5CFD7C40}" sibTransId="{A8D23D65-746B-7040-921A-B74C6972F7D3}"/>
    <dgm:cxn modelId="{E78E7015-E2E6-D648-8338-C090E98AA290}" type="presOf" srcId="{6304DFC4-5E0B-F740-916A-D9C1E5B3183F}" destId="{D74AFD2A-44ED-A144-B2EE-97721A77BF9D}" srcOrd="0" destOrd="0" presId="urn:microsoft.com/office/officeart/2005/8/layout/StepDownProcess"/>
    <dgm:cxn modelId="{2B218F27-9318-9C48-832C-229C1922010A}" srcId="{727CB931-9139-E843-86BD-994B8B144083}" destId="{6304DFC4-5E0B-F740-916A-D9C1E5B3183F}" srcOrd="0" destOrd="0" parTransId="{EC54651A-AF11-E541-B5FF-3FA9F6DBE5A0}" sibTransId="{D31FF5CC-5028-244B-8E6B-59C18BD2BC22}"/>
    <dgm:cxn modelId="{93C7E53F-9179-164C-919A-D91E22B90F3C}" type="presOf" srcId="{727CB931-9139-E843-86BD-994B8B144083}" destId="{20AA010A-BD39-CD43-A2E3-036DF44E7D49}" srcOrd="0" destOrd="0" presId="urn:microsoft.com/office/officeart/2005/8/layout/StepDownProcess"/>
    <dgm:cxn modelId="{58655255-3D0B-B74B-9A62-8C3A703E9BD3}" type="presOf" srcId="{D4914402-A635-D145-96CC-D38309ED9875}" destId="{02665EED-9AF8-5C4A-B231-204AF2C2499C}" srcOrd="0" destOrd="0" presId="urn:microsoft.com/office/officeart/2005/8/layout/StepDownProcess"/>
    <dgm:cxn modelId="{1E809692-5CD6-ED4A-B9F2-B0D0D203AC22}" type="presOf" srcId="{392EE716-73D2-E642-A8E9-D1E21E8B26E8}" destId="{58E730E7-A13E-FA41-86A6-AF26D542D139}" srcOrd="0" destOrd="0" presId="urn:microsoft.com/office/officeart/2005/8/layout/StepDownProcess"/>
    <dgm:cxn modelId="{96E1719C-C7B9-0C4B-BB3D-C77270006851}" srcId="{727CB931-9139-E843-86BD-994B8B144083}" destId="{4FA4DF9A-5B71-F245-9E46-8B7EBC70F6DA}" srcOrd="3" destOrd="0" parTransId="{8FBD9477-FED5-4240-815F-0940BB0333D6}" sibTransId="{F753B8A3-A428-F44B-A1C4-F2886A8F848B}"/>
    <dgm:cxn modelId="{5BCF10DB-D5A2-A943-A266-5B64636A85F3}" srcId="{727CB931-9139-E843-86BD-994B8B144083}" destId="{392EE716-73D2-E642-A8E9-D1E21E8B26E8}" srcOrd="2" destOrd="0" parTransId="{64AC7ECF-230D-6A45-AF79-911213498AD3}" sibTransId="{C0A2552E-6055-214B-AC1E-2E1377BBAC27}"/>
    <dgm:cxn modelId="{98195E06-9CB9-E544-959B-C914CCC45AD8}" type="presParOf" srcId="{20AA010A-BD39-CD43-A2E3-036DF44E7D49}" destId="{BB239F50-418F-C048-B5ED-F26C786ADF7D}" srcOrd="0" destOrd="0" presId="urn:microsoft.com/office/officeart/2005/8/layout/StepDownProcess"/>
    <dgm:cxn modelId="{8F21AEB3-D94B-8544-AC66-3AC63BB49A5D}" type="presParOf" srcId="{BB239F50-418F-C048-B5ED-F26C786ADF7D}" destId="{BD16E36E-4DD6-A94A-8BB5-8AAC1EB54C89}" srcOrd="0" destOrd="0" presId="urn:microsoft.com/office/officeart/2005/8/layout/StepDownProcess"/>
    <dgm:cxn modelId="{596BDD0E-4B96-7742-849B-691121589B70}" type="presParOf" srcId="{BB239F50-418F-C048-B5ED-F26C786ADF7D}" destId="{D74AFD2A-44ED-A144-B2EE-97721A77BF9D}" srcOrd="1" destOrd="0" presId="urn:microsoft.com/office/officeart/2005/8/layout/StepDownProcess"/>
    <dgm:cxn modelId="{08A8D6BD-403A-AF48-93E8-957BA89F2199}" type="presParOf" srcId="{BB239F50-418F-C048-B5ED-F26C786ADF7D}" destId="{3043448B-D6F3-B54A-81AB-04CAEF10E19C}" srcOrd="2" destOrd="0" presId="urn:microsoft.com/office/officeart/2005/8/layout/StepDownProcess"/>
    <dgm:cxn modelId="{124AF436-E882-1F45-AC29-EBCC8B0517E6}" type="presParOf" srcId="{20AA010A-BD39-CD43-A2E3-036DF44E7D49}" destId="{49EBDD27-1D84-7E4A-B279-0B4E9A68C371}" srcOrd="1" destOrd="0" presId="urn:microsoft.com/office/officeart/2005/8/layout/StepDownProcess"/>
    <dgm:cxn modelId="{DC91ABB4-48AC-BF4D-86DB-EAFA6B4FF71F}" type="presParOf" srcId="{20AA010A-BD39-CD43-A2E3-036DF44E7D49}" destId="{CE5970B3-0A0C-C149-AD12-2207352E051F}" srcOrd="2" destOrd="0" presId="urn:microsoft.com/office/officeart/2005/8/layout/StepDownProcess"/>
    <dgm:cxn modelId="{71041E60-0404-4D41-BB17-C87188C428CB}" type="presParOf" srcId="{CE5970B3-0A0C-C149-AD12-2207352E051F}" destId="{0FA97CD2-DC66-CE4E-BEC2-2488BD956D1E}" srcOrd="0" destOrd="0" presId="urn:microsoft.com/office/officeart/2005/8/layout/StepDownProcess"/>
    <dgm:cxn modelId="{B1BBEE18-570F-BF4B-971F-51843E45204B}" type="presParOf" srcId="{CE5970B3-0A0C-C149-AD12-2207352E051F}" destId="{02665EED-9AF8-5C4A-B231-204AF2C2499C}" srcOrd="1" destOrd="0" presId="urn:microsoft.com/office/officeart/2005/8/layout/StepDownProcess"/>
    <dgm:cxn modelId="{0FDC78C8-1E8E-534C-BD8D-DB52F1CB0A10}" type="presParOf" srcId="{CE5970B3-0A0C-C149-AD12-2207352E051F}" destId="{B8B316D3-B034-924F-A92C-0370E26FF82E}" srcOrd="2" destOrd="0" presId="urn:microsoft.com/office/officeart/2005/8/layout/StepDownProcess"/>
    <dgm:cxn modelId="{D0160299-5657-CD4F-812D-A961473CD3FB}" type="presParOf" srcId="{20AA010A-BD39-CD43-A2E3-036DF44E7D49}" destId="{442F653C-756D-D24C-963E-0E0ED95881FF}" srcOrd="3" destOrd="0" presId="urn:microsoft.com/office/officeart/2005/8/layout/StepDownProcess"/>
    <dgm:cxn modelId="{FE81B231-9931-D74D-A8DC-07F98061C4A4}" type="presParOf" srcId="{20AA010A-BD39-CD43-A2E3-036DF44E7D49}" destId="{4486FD9C-8C95-AA4C-9D60-E9B3036436DC}" srcOrd="4" destOrd="0" presId="urn:microsoft.com/office/officeart/2005/8/layout/StepDownProcess"/>
    <dgm:cxn modelId="{EFBAED0B-C5D0-9846-AB50-C502F3441BB2}" type="presParOf" srcId="{4486FD9C-8C95-AA4C-9D60-E9B3036436DC}" destId="{88CEA97C-88FD-5546-8222-061282770473}" srcOrd="0" destOrd="0" presId="urn:microsoft.com/office/officeart/2005/8/layout/StepDownProcess"/>
    <dgm:cxn modelId="{549A650C-B001-AB4E-A0F1-2144FEBFA06C}" type="presParOf" srcId="{4486FD9C-8C95-AA4C-9D60-E9B3036436DC}" destId="{58E730E7-A13E-FA41-86A6-AF26D542D139}" srcOrd="1" destOrd="0" presId="urn:microsoft.com/office/officeart/2005/8/layout/StepDownProcess"/>
    <dgm:cxn modelId="{6E6CAC01-7540-594B-8643-ED215BA37D73}" type="presParOf" srcId="{4486FD9C-8C95-AA4C-9D60-E9B3036436DC}" destId="{F5A3B5C8-A6F7-7A4A-8A8D-A771F5B1368C}" srcOrd="2" destOrd="0" presId="urn:microsoft.com/office/officeart/2005/8/layout/StepDownProcess"/>
    <dgm:cxn modelId="{75CEAB4F-6581-114A-AAA9-BD4056E4B3C0}" type="presParOf" srcId="{20AA010A-BD39-CD43-A2E3-036DF44E7D49}" destId="{4179120D-D7C8-F04D-B81A-4E88D7A33C8D}" srcOrd="5" destOrd="0" presId="urn:microsoft.com/office/officeart/2005/8/layout/StepDownProcess"/>
    <dgm:cxn modelId="{BF97F77C-BAD4-3342-8A9F-7041F88431BB}" type="presParOf" srcId="{20AA010A-BD39-CD43-A2E3-036DF44E7D49}" destId="{F1C515FB-A07E-1549-A977-6E244A59AB70}" srcOrd="6" destOrd="0" presId="urn:microsoft.com/office/officeart/2005/8/layout/StepDownProcess"/>
    <dgm:cxn modelId="{FBA8112B-AD56-F548-B04F-003D3A5A72A9}" type="presParOf" srcId="{F1C515FB-A07E-1549-A977-6E244A59AB70}" destId="{3D03F11A-E1E2-314C-9E7A-7B6C3C8EF42B}"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A255F42-D4DF-4682-A2E6-F7F0CEE250E6}" type="doc">
      <dgm:prSet loTypeId="urn:microsoft.com/office/officeart/2005/8/layout/pList2" loCatId="list" qsTypeId="urn:microsoft.com/office/officeart/2005/8/quickstyle/simple1" qsCatId="simple" csTypeId="urn:microsoft.com/office/officeart/2005/8/colors/accent1_2" csCatId="accent1" phldr="1"/>
      <dgm:spPr/>
      <dgm:t>
        <a:bodyPr/>
        <a:lstStyle/>
        <a:p>
          <a:endParaRPr lang="en-GB"/>
        </a:p>
      </dgm:t>
    </dgm:pt>
    <dgm:pt modelId="{C8E91EDD-A84C-4F2C-95A1-AA7279DDD782}">
      <dgm:prSet phldrT="[Text]" custT="1">
        <dgm:style>
          <a:lnRef idx="1">
            <a:schemeClr val="accent6"/>
          </a:lnRef>
          <a:fillRef idx="2">
            <a:schemeClr val="accent6"/>
          </a:fillRef>
          <a:effectRef idx="1">
            <a:schemeClr val="accent6"/>
          </a:effectRef>
          <a:fontRef idx="minor">
            <a:schemeClr val="dk1"/>
          </a:fontRef>
        </dgm:style>
      </dgm:prSet>
      <dgm:spPr/>
      <dgm:t>
        <a:bodyPr anchor="ctr"/>
        <a:lstStyle/>
        <a:p>
          <a:pPr algn="ctr"/>
          <a:r>
            <a:rPr lang="en-GB" sz="2800" b="0" dirty="0">
              <a:latin typeface="Aptos" panose="020B0004020202020204" pitchFamily="34" charset="0"/>
              <a:cs typeface="Arial" panose="020B0604020202020204" pitchFamily="34" charset="0"/>
            </a:rPr>
            <a:t>High sodium intake</a:t>
          </a:r>
        </a:p>
        <a:p>
          <a:pPr algn="ctr"/>
          <a:r>
            <a:rPr lang="en-GB" sz="2800" b="0" dirty="0">
              <a:latin typeface="Aptos" panose="020B0004020202020204" pitchFamily="34" charset="0"/>
              <a:cs typeface="Arial" panose="020B0604020202020204" pitchFamily="34" charset="0"/>
            </a:rPr>
            <a:t>3 m deaths</a:t>
          </a:r>
        </a:p>
        <a:p>
          <a:pPr algn="ctr"/>
          <a:r>
            <a:rPr lang="en-GB" sz="2800" b="0" dirty="0">
              <a:latin typeface="Aptos" panose="020B0004020202020204" pitchFamily="34" charset="0"/>
              <a:cs typeface="Arial" panose="020B0604020202020204" pitchFamily="34" charset="0"/>
            </a:rPr>
            <a:t>70 m DALYs</a:t>
          </a:r>
        </a:p>
      </dgm:t>
    </dgm:pt>
    <dgm:pt modelId="{BBA53A2F-F54B-41F9-A79D-F7F62D8CB164}" type="parTrans" cxnId="{BAB5B531-48BB-41F5-BAFC-87B2235FCFBE}">
      <dgm:prSet/>
      <dgm:spPr/>
      <dgm:t>
        <a:bodyPr/>
        <a:lstStyle/>
        <a:p>
          <a:endParaRPr lang="en-GB"/>
        </a:p>
      </dgm:t>
    </dgm:pt>
    <dgm:pt modelId="{DCDB6C64-B824-4D30-8EE0-2197EF4F799E}" type="sibTrans" cxnId="{BAB5B531-48BB-41F5-BAFC-87B2235FCFBE}">
      <dgm:prSet/>
      <dgm:spPr/>
      <dgm:t>
        <a:bodyPr/>
        <a:lstStyle/>
        <a:p>
          <a:endParaRPr lang="en-GB"/>
        </a:p>
      </dgm:t>
    </dgm:pt>
    <dgm:pt modelId="{A35AEA4C-BEF9-4F42-A940-D60A1BE85A9E}">
      <dgm:prSet phldrT="[Text]" custT="1">
        <dgm:style>
          <a:lnRef idx="1">
            <a:schemeClr val="accent2"/>
          </a:lnRef>
          <a:fillRef idx="2">
            <a:schemeClr val="accent2"/>
          </a:fillRef>
          <a:effectRef idx="1">
            <a:schemeClr val="accent2"/>
          </a:effectRef>
          <a:fontRef idx="minor">
            <a:schemeClr val="dk1"/>
          </a:fontRef>
        </dgm:style>
      </dgm:prSet>
      <dgm:spPr/>
      <dgm:t>
        <a:bodyPr/>
        <a:lstStyle/>
        <a:p>
          <a:r>
            <a:rPr lang="en-GB" sz="2800" b="0" dirty="0">
              <a:latin typeface="Aptos" panose="020B0004020202020204" pitchFamily="34" charset="0"/>
              <a:cs typeface="Arial" panose="020B0604020202020204" pitchFamily="34" charset="0"/>
            </a:rPr>
            <a:t>Low intake of whole grains</a:t>
          </a:r>
        </a:p>
        <a:p>
          <a:r>
            <a:rPr lang="en-GB" sz="2800" b="0" dirty="0">
              <a:latin typeface="Aptos" panose="020B0004020202020204" pitchFamily="34" charset="0"/>
              <a:cs typeface="Arial" panose="020B0604020202020204" pitchFamily="34" charset="0"/>
            </a:rPr>
            <a:t>3 m deaths</a:t>
          </a:r>
        </a:p>
        <a:p>
          <a:r>
            <a:rPr lang="en-GB" sz="2800" b="0" dirty="0">
              <a:latin typeface="Aptos" panose="020B0004020202020204" pitchFamily="34" charset="0"/>
              <a:cs typeface="Arial" panose="020B0604020202020204" pitchFamily="34" charset="0"/>
            </a:rPr>
            <a:t>82 m DALYs</a:t>
          </a:r>
        </a:p>
      </dgm:t>
    </dgm:pt>
    <dgm:pt modelId="{1915A7B0-E47D-436C-ABE2-B44D1F93124A}" type="parTrans" cxnId="{70239BB9-36BF-4A99-824F-40F5078B5138}">
      <dgm:prSet/>
      <dgm:spPr/>
      <dgm:t>
        <a:bodyPr/>
        <a:lstStyle/>
        <a:p>
          <a:endParaRPr lang="en-GB"/>
        </a:p>
      </dgm:t>
    </dgm:pt>
    <dgm:pt modelId="{8A7A9EFF-09A6-43E5-B7AD-467A2949C12B}" type="sibTrans" cxnId="{70239BB9-36BF-4A99-824F-40F5078B5138}">
      <dgm:prSet/>
      <dgm:spPr/>
      <dgm:t>
        <a:bodyPr/>
        <a:lstStyle/>
        <a:p>
          <a:endParaRPr lang="en-GB"/>
        </a:p>
      </dgm:t>
    </dgm:pt>
    <dgm:pt modelId="{7BFEB0E6-E905-405A-B8BB-05573327D8AB}">
      <dgm:prSet phldrT="[Text]" custT="1">
        <dgm:style>
          <a:lnRef idx="1">
            <a:schemeClr val="accent4"/>
          </a:lnRef>
          <a:fillRef idx="2">
            <a:schemeClr val="accent4"/>
          </a:fillRef>
          <a:effectRef idx="1">
            <a:schemeClr val="accent4"/>
          </a:effectRef>
          <a:fontRef idx="minor">
            <a:schemeClr val="dk1"/>
          </a:fontRef>
        </dgm:style>
      </dgm:prSet>
      <dgm:spPr/>
      <dgm:t>
        <a:bodyPr/>
        <a:lstStyle/>
        <a:p>
          <a:r>
            <a:rPr lang="en-GB" sz="2800" b="0" dirty="0">
              <a:latin typeface="Aptos" panose="020B0004020202020204" pitchFamily="34" charset="0"/>
              <a:cs typeface="Arial" panose="020B0604020202020204" pitchFamily="34" charset="0"/>
            </a:rPr>
            <a:t>Low intake of fruits</a:t>
          </a:r>
        </a:p>
        <a:p>
          <a:r>
            <a:rPr lang="en-GB" sz="2800" b="0" dirty="0">
              <a:latin typeface="Aptos" panose="020B0004020202020204" pitchFamily="34" charset="0"/>
              <a:cs typeface="Arial" panose="020B0604020202020204" pitchFamily="34" charset="0"/>
            </a:rPr>
            <a:t>2 m deaths</a:t>
          </a:r>
        </a:p>
        <a:p>
          <a:r>
            <a:rPr lang="en-GB" sz="2800" b="0" dirty="0">
              <a:latin typeface="Aptos" panose="020B0004020202020204" pitchFamily="34" charset="0"/>
              <a:cs typeface="Arial" panose="020B0604020202020204" pitchFamily="34" charset="0"/>
            </a:rPr>
            <a:t>65 m DALYs</a:t>
          </a:r>
        </a:p>
      </dgm:t>
    </dgm:pt>
    <dgm:pt modelId="{DBAEAF3F-C158-4BF4-98B4-6139F88DFCD4}" type="parTrans" cxnId="{D253CE29-6626-4FB7-B5CA-D0B3DCA87596}">
      <dgm:prSet/>
      <dgm:spPr/>
      <dgm:t>
        <a:bodyPr/>
        <a:lstStyle/>
        <a:p>
          <a:endParaRPr lang="en-GB"/>
        </a:p>
      </dgm:t>
    </dgm:pt>
    <dgm:pt modelId="{0374CF9D-8873-41C7-89CA-1ED07B34793E}" type="sibTrans" cxnId="{D253CE29-6626-4FB7-B5CA-D0B3DCA87596}">
      <dgm:prSet/>
      <dgm:spPr/>
      <dgm:t>
        <a:bodyPr/>
        <a:lstStyle/>
        <a:p>
          <a:endParaRPr lang="en-GB"/>
        </a:p>
      </dgm:t>
    </dgm:pt>
    <dgm:pt modelId="{3D028D9E-CA18-4C33-A520-DDFDF380B5D7}" type="pres">
      <dgm:prSet presAssocID="{1A255F42-D4DF-4682-A2E6-F7F0CEE250E6}" presName="Name0" presStyleCnt="0">
        <dgm:presLayoutVars>
          <dgm:dir/>
          <dgm:resizeHandles val="exact"/>
        </dgm:presLayoutVars>
      </dgm:prSet>
      <dgm:spPr/>
    </dgm:pt>
    <dgm:pt modelId="{9E24CA65-6D20-49CD-8345-8F3F09F36C69}" type="pres">
      <dgm:prSet presAssocID="{1A255F42-D4DF-4682-A2E6-F7F0CEE250E6}" presName="bkgdShp" presStyleLbl="alignAccFollowNode1" presStyleIdx="0" presStyleCnt="1" custScaleY="74956" custLinFactNeighborX="299" custLinFactNeighborY="1795"/>
      <dgm:spPr/>
    </dgm:pt>
    <dgm:pt modelId="{53F43B1B-6DF1-4823-9E08-84A44FB07B71}" type="pres">
      <dgm:prSet presAssocID="{1A255F42-D4DF-4682-A2E6-F7F0CEE250E6}" presName="linComp" presStyleCnt="0"/>
      <dgm:spPr/>
    </dgm:pt>
    <dgm:pt modelId="{A492DDFF-854C-44BF-9077-D3477D2D90A4}" type="pres">
      <dgm:prSet presAssocID="{C8E91EDD-A84C-4F2C-95A1-AA7279DDD782}" presName="compNode" presStyleCnt="0"/>
      <dgm:spPr/>
    </dgm:pt>
    <dgm:pt modelId="{229796B2-D7C2-4340-AF8B-5F6B6867C137}" type="pres">
      <dgm:prSet presAssocID="{C8E91EDD-A84C-4F2C-95A1-AA7279DDD782}" presName="node" presStyleLbl="node1" presStyleIdx="0" presStyleCnt="3">
        <dgm:presLayoutVars>
          <dgm:bulletEnabled val="1"/>
        </dgm:presLayoutVars>
      </dgm:prSet>
      <dgm:spPr/>
    </dgm:pt>
    <dgm:pt modelId="{AA47D166-17CB-4395-838B-225071368FB3}" type="pres">
      <dgm:prSet presAssocID="{C8E91EDD-A84C-4F2C-95A1-AA7279DDD782}" presName="invisiNode" presStyleLbl="node1" presStyleIdx="0" presStyleCnt="3"/>
      <dgm:spPr/>
    </dgm:pt>
    <dgm:pt modelId="{FA355EED-81FB-49FA-BB8A-08BCA28743AA}" type="pres">
      <dgm:prSet presAssocID="{C8E91EDD-A84C-4F2C-95A1-AA7279DDD782}" presName="imagNode" presStyleLbl="fgImgPlace1" presStyleIdx="0" presStyleCnt="3" custScaleX="71488"/>
      <dgm:spPr>
        <a:blipFill>
          <a:blip xmlns:r="http://schemas.openxmlformats.org/officeDocument/2006/relationships" r:embed="rId1">
            <a:extLst>
              <a:ext uri="{28A0092B-C50C-407E-A947-70E740481C1C}">
                <a14:useLocalDpi xmlns:a14="http://schemas.microsoft.com/office/drawing/2010/main" val="0"/>
              </a:ext>
            </a:extLst>
          </a:blip>
          <a:srcRect/>
          <a:stretch>
            <a:fillRect l="-5000" r="-5000"/>
          </a:stretch>
        </a:blipFill>
      </dgm:spPr>
    </dgm:pt>
    <dgm:pt modelId="{819A04CD-8325-4624-A643-0F3624DE6F8F}" type="pres">
      <dgm:prSet presAssocID="{DCDB6C64-B824-4D30-8EE0-2197EF4F799E}" presName="sibTrans" presStyleLbl="sibTrans2D1" presStyleIdx="0" presStyleCnt="0"/>
      <dgm:spPr/>
    </dgm:pt>
    <dgm:pt modelId="{EC563AEB-C37F-49F2-83A7-1CD853D7D183}" type="pres">
      <dgm:prSet presAssocID="{A35AEA4C-BEF9-4F42-A940-D60A1BE85A9E}" presName="compNode" presStyleCnt="0"/>
      <dgm:spPr/>
    </dgm:pt>
    <dgm:pt modelId="{2E61C53B-179D-4C00-AB36-3D1741FF7B31}" type="pres">
      <dgm:prSet presAssocID="{A35AEA4C-BEF9-4F42-A940-D60A1BE85A9E}" presName="node" presStyleLbl="node1" presStyleIdx="1" presStyleCnt="3" custLinFactNeighborY="369">
        <dgm:presLayoutVars>
          <dgm:bulletEnabled val="1"/>
        </dgm:presLayoutVars>
      </dgm:prSet>
      <dgm:spPr/>
    </dgm:pt>
    <dgm:pt modelId="{A9479752-C02C-4A98-A255-AB21CF36BDB8}" type="pres">
      <dgm:prSet presAssocID="{A35AEA4C-BEF9-4F42-A940-D60A1BE85A9E}" presName="invisiNode" presStyleLbl="node1" presStyleIdx="1" presStyleCnt="3"/>
      <dgm:spPr/>
    </dgm:pt>
    <dgm:pt modelId="{BCDCDEDA-3391-43C2-9B55-6EF98E77C588}" type="pres">
      <dgm:prSet presAssocID="{A35AEA4C-BEF9-4F42-A940-D60A1BE85A9E}" presName="imagNode" presStyleLbl="fgImgPlace1" presStyleIdx="1" presStyleCnt="3" custScaleX="72561" custLinFactNeighborX="0" custLinFactNeighborY="-841"/>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01593C7F-C2E8-43F5-8F02-C020035504EA}" type="pres">
      <dgm:prSet presAssocID="{8A7A9EFF-09A6-43E5-B7AD-467A2949C12B}" presName="sibTrans" presStyleLbl="sibTrans2D1" presStyleIdx="0" presStyleCnt="0"/>
      <dgm:spPr/>
    </dgm:pt>
    <dgm:pt modelId="{D5873749-1959-4D6D-AEA8-1D21810B494D}" type="pres">
      <dgm:prSet presAssocID="{7BFEB0E6-E905-405A-B8BB-05573327D8AB}" presName="compNode" presStyleCnt="0"/>
      <dgm:spPr/>
    </dgm:pt>
    <dgm:pt modelId="{DB7588FF-FFC8-4497-A9A8-7BB6DE6F08F6}" type="pres">
      <dgm:prSet presAssocID="{7BFEB0E6-E905-405A-B8BB-05573327D8AB}" presName="node" presStyleLbl="node1" presStyleIdx="2" presStyleCnt="3">
        <dgm:presLayoutVars>
          <dgm:bulletEnabled val="1"/>
        </dgm:presLayoutVars>
      </dgm:prSet>
      <dgm:spPr/>
    </dgm:pt>
    <dgm:pt modelId="{9EE2D465-AB15-45FF-ABF3-27245B470C3E}" type="pres">
      <dgm:prSet presAssocID="{7BFEB0E6-E905-405A-B8BB-05573327D8AB}" presName="invisiNode" presStyleLbl="node1" presStyleIdx="2" presStyleCnt="3"/>
      <dgm:spPr/>
    </dgm:pt>
    <dgm:pt modelId="{08A72D3E-3D81-4DE2-A29A-B8E38B8F0B40}" type="pres">
      <dgm:prSet presAssocID="{7BFEB0E6-E905-405A-B8BB-05573327D8AB}" presName="imagNode" presStyleLbl="fgImgPlace1" presStyleIdx="2" presStyleCnt="3" custScaleX="70243" custLinFactNeighborX="339" custLinFactNeighborY="-841"/>
      <dgm:spPr>
        <a:blipFill>
          <a:blip xmlns:r="http://schemas.openxmlformats.org/officeDocument/2006/relationships" r:embed="rId3">
            <a:extLst>
              <a:ext uri="{28A0092B-C50C-407E-A947-70E740481C1C}">
                <a14:useLocalDpi xmlns:a14="http://schemas.microsoft.com/office/drawing/2010/main" val="0"/>
              </a:ext>
            </a:extLst>
          </a:blip>
          <a:srcRect/>
          <a:stretch>
            <a:fillRect l="-6000" r="-6000"/>
          </a:stretch>
        </a:blipFill>
      </dgm:spPr>
    </dgm:pt>
  </dgm:ptLst>
  <dgm:cxnLst>
    <dgm:cxn modelId="{0F15BE15-4282-4C3C-89AB-0046253A3810}" type="presOf" srcId="{7BFEB0E6-E905-405A-B8BB-05573327D8AB}" destId="{DB7588FF-FFC8-4497-A9A8-7BB6DE6F08F6}" srcOrd="0" destOrd="0" presId="urn:microsoft.com/office/officeart/2005/8/layout/pList2"/>
    <dgm:cxn modelId="{D253CE29-6626-4FB7-B5CA-D0B3DCA87596}" srcId="{1A255F42-D4DF-4682-A2E6-F7F0CEE250E6}" destId="{7BFEB0E6-E905-405A-B8BB-05573327D8AB}" srcOrd="2" destOrd="0" parTransId="{DBAEAF3F-C158-4BF4-98B4-6139F88DFCD4}" sibTransId="{0374CF9D-8873-41C7-89CA-1ED07B34793E}"/>
    <dgm:cxn modelId="{BAB5B531-48BB-41F5-BAFC-87B2235FCFBE}" srcId="{1A255F42-D4DF-4682-A2E6-F7F0CEE250E6}" destId="{C8E91EDD-A84C-4F2C-95A1-AA7279DDD782}" srcOrd="0" destOrd="0" parTransId="{BBA53A2F-F54B-41F9-A79D-F7F62D8CB164}" sibTransId="{DCDB6C64-B824-4D30-8EE0-2197EF4F799E}"/>
    <dgm:cxn modelId="{536EC97A-6C88-4E3D-93BB-338BC0B75188}" type="presOf" srcId="{1A255F42-D4DF-4682-A2E6-F7F0CEE250E6}" destId="{3D028D9E-CA18-4C33-A520-DDFDF380B5D7}" srcOrd="0" destOrd="0" presId="urn:microsoft.com/office/officeart/2005/8/layout/pList2"/>
    <dgm:cxn modelId="{80DBB38E-CC9B-4ECD-BDE0-FC396473EF76}" type="presOf" srcId="{C8E91EDD-A84C-4F2C-95A1-AA7279DDD782}" destId="{229796B2-D7C2-4340-AF8B-5F6B6867C137}" srcOrd="0" destOrd="0" presId="urn:microsoft.com/office/officeart/2005/8/layout/pList2"/>
    <dgm:cxn modelId="{15CE579C-8E70-4972-8CF1-F0DCC9FB3B14}" type="presOf" srcId="{DCDB6C64-B824-4D30-8EE0-2197EF4F799E}" destId="{819A04CD-8325-4624-A643-0F3624DE6F8F}" srcOrd="0" destOrd="0" presId="urn:microsoft.com/office/officeart/2005/8/layout/pList2"/>
    <dgm:cxn modelId="{CB17BFB8-7E49-4F98-88F0-FD131481A76A}" type="presOf" srcId="{8A7A9EFF-09A6-43E5-B7AD-467A2949C12B}" destId="{01593C7F-C2E8-43F5-8F02-C020035504EA}" srcOrd="0" destOrd="0" presId="urn:microsoft.com/office/officeart/2005/8/layout/pList2"/>
    <dgm:cxn modelId="{70239BB9-36BF-4A99-824F-40F5078B5138}" srcId="{1A255F42-D4DF-4682-A2E6-F7F0CEE250E6}" destId="{A35AEA4C-BEF9-4F42-A940-D60A1BE85A9E}" srcOrd="1" destOrd="0" parTransId="{1915A7B0-E47D-436C-ABE2-B44D1F93124A}" sibTransId="{8A7A9EFF-09A6-43E5-B7AD-467A2949C12B}"/>
    <dgm:cxn modelId="{FEF6C4B9-1E72-47CB-95B4-57354B747E90}" type="presOf" srcId="{A35AEA4C-BEF9-4F42-A940-D60A1BE85A9E}" destId="{2E61C53B-179D-4C00-AB36-3D1741FF7B31}" srcOrd="0" destOrd="0" presId="urn:microsoft.com/office/officeart/2005/8/layout/pList2"/>
    <dgm:cxn modelId="{253CE993-E3C6-4FDF-BD7F-EF991934E2E7}" type="presParOf" srcId="{3D028D9E-CA18-4C33-A520-DDFDF380B5D7}" destId="{9E24CA65-6D20-49CD-8345-8F3F09F36C69}" srcOrd="0" destOrd="0" presId="urn:microsoft.com/office/officeart/2005/8/layout/pList2"/>
    <dgm:cxn modelId="{BA8F4BD9-010C-403E-9A56-B802304D02BB}" type="presParOf" srcId="{3D028D9E-CA18-4C33-A520-DDFDF380B5D7}" destId="{53F43B1B-6DF1-4823-9E08-84A44FB07B71}" srcOrd="1" destOrd="0" presId="urn:microsoft.com/office/officeart/2005/8/layout/pList2"/>
    <dgm:cxn modelId="{4D173331-0F2D-4DAF-B53E-D0B5242DD8EC}" type="presParOf" srcId="{53F43B1B-6DF1-4823-9E08-84A44FB07B71}" destId="{A492DDFF-854C-44BF-9077-D3477D2D90A4}" srcOrd="0" destOrd="0" presId="urn:microsoft.com/office/officeart/2005/8/layout/pList2"/>
    <dgm:cxn modelId="{EFB05A59-0FCE-4565-82B4-E7FCA72FFD09}" type="presParOf" srcId="{A492DDFF-854C-44BF-9077-D3477D2D90A4}" destId="{229796B2-D7C2-4340-AF8B-5F6B6867C137}" srcOrd="0" destOrd="0" presId="urn:microsoft.com/office/officeart/2005/8/layout/pList2"/>
    <dgm:cxn modelId="{1BD871CA-3702-4242-9EF7-A7875A9166F8}" type="presParOf" srcId="{A492DDFF-854C-44BF-9077-D3477D2D90A4}" destId="{AA47D166-17CB-4395-838B-225071368FB3}" srcOrd="1" destOrd="0" presId="urn:microsoft.com/office/officeart/2005/8/layout/pList2"/>
    <dgm:cxn modelId="{DC04CE60-8751-49F7-80ED-2279FAF38655}" type="presParOf" srcId="{A492DDFF-854C-44BF-9077-D3477D2D90A4}" destId="{FA355EED-81FB-49FA-BB8A-08BCA28743AA}" srcOrd="2" destOrd="0" presId="urn:microsoft.com/office/officeart/2005/8/layout/pList2"/>
    <dgm:cxn modelId="{7C8665FD-0A10-4C8F-8096-A597115F59F4}" type="presParOf" srcId="{53F43B1B-6DF1-4823-9E08-84A44FB07B71}" destId="{819A04CD-8325-4624-A643-0F3624DE6F8F}" srcOrd="1" destOrd="0" presId="urn:microsoft.com/office/officeart/2005/8/layout/pList2"/>
    <dgm:cxn modelId="{DF43CAA2-7B5D-43EE-95FF-848FBB8DB27C}" type="presParOf" srcId="{53F43B1B-6DF1-4823-9E08-84A44FB07B71}" destId="{EC563AEB-C37F-49F2-83A7-1CD853D7D183}" srcOrd="2" destOrd="0" presId="urn:microsoft.com/office/officeart/2005/8/layout/pList2"/>
    <dgm:cxn modelId="{B1C3E06E-BFFC-4457-AD87-4CB340DDC292}" type="presParOf" srcId="{EC563AEB-C37F-49F2-83A7-1CD853D7D183}" destId="{2E61C53B-179D-4C00-AB36-3D1741FF7B31}" srcOrd="0" destOrd="0" presId="urn:microsoft.com/office/officeart/2005/8/layout/pList2"/>
    <dgm:cxn modelId="{124679AE-1086-4097-B60F-4C131A240B2E}" type="presParOf" srcId="{EC563AEB-C37F-49F2-83A7-1CD853D7D183}" destId="{A9479752-C02C-4A98-A255-AB21CF36BDB8}" srcOrd="1" destOrd="0" presId="urn:microsoft.com/office/officeart/2005/8/layout/pList2"/>
    <dgm:cxn modelId="{E097F849-F5D1-4EA7-AE82-6953E062A7DA}" type="presParOf" srcId="{EC563AEB-C37F-49F2-83A7-1CD853D7D183}" destId="{BCDCDEDA-3391-43C2-9B55-6EF98E77C588}" srcOrd="2" destOrd="0" presId="urn:microsoft.com/office/officeart/2005/8/layout/pList2"/>
    <dgm:cxn modelId="{3B300551-283B-4F60-915D-8065BE7B61C2}" type="presParOf" srcId="{53F43B1B-6DF1-4823-9E08-84A44FB07B71}" destId="{01593C7F-C2E8-43F5-8F02-C020035504EA}" srcOrd="3" destOrd="0" presId="urn:microsoft.com/office/officeart/2005/8/layout/pList2"/>
    <dgm:cxn modelId="{1FDF669F-1854-4843-885A-FD389DA8F152}" type="presParOf" srcId="{53F43B1B-6DF1-4823-9E08-84A44FB07B71}" destId="{D5873749-1959-4D6D-AEA8-1D21810B494D}" srcOrd="4" destOrd="0" presId="urn:microsoft.com/office/officeart/2005/8/layout/pList2"/>
    <dgm:cxn modelId="{5721141A-37DF-49CC-83B3-82CE02F1DE9C}" type="presParOf" srcId="{D5873749-1959-4D6D-AEA8-1D21810B494D}" destId="{DB7588FF-FFC8-4497-A9A8-7BB6DE6F08F6}" srcOrd="0" destOrd="0" presId="urn:microsoft.com/office/officeart/2005/8/layout/pList2"/>
    <dgm:cxn modelId="{844FB8C4-7F49-4B70-AA7C-F4CE2A7A95A2}" type="presParOf" srcId="{D5873749-1959-4D6D-AEA8-1D21810B494D}" destId="{9EE2D465-AB15-45FF-ABF3-27245B470C3E}" srcOrd="1" destOrd="0" presId="urn:microsoft.com/office/officeart/2005/8/layout/pList2"/>
    <dgm:cxn modelId="{E4A271DC-DD9D-4D48-8513-C25DF18E3921}" type="presParOf" srcId="{D5873749-1959-4D6D-AEA8-1D21810B494D}" destId="{08A72D3E-3D81-4DE2-A29A-B8E38B8F0B40}"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BEFC0FB-F7B5-4290-9ACE-8F48210E2245}" type="doc">
      <dgm:prSet loTypeId="urn:microsoft.com/office/officeart/2005/8/layout/hList2#4" loCatId="relationship" qsTypeId="urn:microsoft.com/office/officeart/2005/8/quickstyle/simple1" qsCatId="simple" csTypeId="urn:microsoft.com/office/officeart/2005/8/colors/accent1_2" csCatId="accent1" phldr="1"/>
      <dgm:spPr/>
      <dgm:t>
        <a:bodyPr/>
        <a:lstStyle/>
        <a:p>
          <a:endParaRPr lang="en-GB"/>
        </a:p>
      </dgm:t>
    </dgm:pt>
    <dgm:pt modelId="{9EF4CE21-97E1-46C5-861F-442D330252D1}">
      <dgm:prSet phldrT="[Text]"/>
      <dgm:spPr/>
      <dgm:t>
        <a:bodyPr/>
        <a:lstStyle/>
        <a:p>
          <a:r>
            <a:rPr lang="en-GB" b="1" dirty="0">
              <a:solidFill>
                <a:srgbClr val="00B050"/>
              </a:solidFill>
            </a:rPr>
            <a:t>Communication</a:t>
          </a:r>
        </a:p>
      </dgm:t>
    </dgm:pt>
    <dgm:pt modelId="{6393900D-408B-4D63-98C2-9D1EADA11FC5}" type="parTrans" cxnId="{95E33DD7-ABEF-4612-B9CF-6E8845B443EB}">
      <dgm:prSet/>
      <dgm:spPr/>
      <dgm:t>
        <a:bodyPr/>
        <a:lstStyle/>
        <a:p>
          <a:endParaRPr lang="en-GB"/>
        </a:p>
      </dgm:t>
    </dgm:pt>
    <dgm:pt modelId="{1845CCF6-C7BF-4964-8A7A-8BE304E3456D}" type="sibTrans" cxnId="{95E33DD7-ABEF-4612-B9CF-6E8845B443EB}">
      <dgm:prSet/>
      <dgm:spPr/>
      <dgm:t>
        <a:bodyPr/>
        <a:lstStyle/>
        <a:p>
          <a:endParaRPr lang="en-GB"/>
        </a:p>
      </dgm:t>
    </dgm:pt>
    <dgm:pt modelId="{02F90C82-788B-4DCD-B063-D029838B924F}">
      <dgm:prSet phldrT="[Text]" custT="1"/>
      <dgm:spPr>
        <a:solidFill>
          <a:srgbClr val="33CC33">
            <a:alpha val="20000"/>
          </a:srgbClr>
        </a:solidFill>
      </dgm:spPr>
      <dgm:t>
        <a:bodyPr/>
        <a:lstStyle/>
        <a:p>
          <a:pPr algn="ctr">
            <a:buNone/>
          </a:pPr>
          <a:r>
            <a:rPr lang="en-GB" sz="1600" b="1" u="sng" dirty="0">
              <a:solidFill>
                <a:schemeClr val="tx1"/>
              </a:solidFill>
              <a:latin typeface="Calibri" pitchFamily="34" charset="0"/>
            </a:rPr>
            <a:t>Public Awareness Campaigns</a:t>
          </a:r>
        </a:p>
      </dgm:t>
    </dgm:pt>
    <dgm:pt modelId="{98CDDAE8-5780-48C7-B61A-5BF593413F6D}" type="parTrans" cxnId="{A1DABF64-F745-4CD9-96F5-182D9DEC60E4}">
      <dgm:prSet/>
      <dgm:spPr/>
      <dgm:t>
        <a:bodyPr/>
        <a:lstStyle/>
        <a:p>
          <a:endParaRPr lang="en-GB"/>
        </a:p>
      </dgm:t>
    </dgm:pt>
    <dgm:pt modelId="{87F19E05-3B6B-49D9-AD90-BFFDF9417278}" type="sibTrans" cxnId="{A1DABF64-F745-4CD9-96F5-182D9DEC60E4}">
      <dgm:prSet/>
      <dgm:spPr/>
      <dgm:t>
        <a:bodyPr/>
        <a:lstStyle/>
        <a:p>
          <a:endParaRPr lang="en-GB"/>
        </a:p>
      </dgm:t>
    </dgm:pt>
    <dgm:pt modelId="{9D343D37-1696-46DA-AA7C-FF0F1BE8F973}">
      <dgm:prSet phldrT="[Text]" custT="1"/>
      <dgm:spPr>
        <a:solidFill>
          <a:srgbClr val="33CC33">
            <a:alpha val="20000"/>
          </a:srgbClr>
        </a:solidFill>
      </dgm:spPr>
      <dgm:t>
        <a:bodyPr/>
        <a:lstStyle/>
        <a:p>
          <a:pPr algn="l"/>
          <a:r>
            <a:rPr lang="en-GB" sz="1600" dirty="0">
              <a:solidFill>
                <a:schemeClr val="tx1"/>
              </a:solidFill>
              <a:latin typeface="Calibri" pitchFamily="34" charset="0"/>
            </a:rPr>
            <a:t>Food industry</a:t>
          </a:r>
        </a:p>
      </dgm:t>
    </dgm:pt>
    <dgm:pt modelId="{CDB093F1-E794-492B-B034-9827E6825CBE}" type="parTrans" cxnId="{D7854F3B-B111-4E21-954D-49A4D6592890}">
      <dgm:prSet/>
      <dgm:spPr/>
      <dgm:t>
        <a:bodyPr/>
        <a:lstStyle/>
        <a:p>
          <a:endParaRPr lang="en-GB"/>
        </a:p>
      </dgm:t>
    </dgm:pt>
    <dgm:pt modelId="{4AF27329-7D4E-4A78-BD22-D237B35FC8B8}" type="sibTrans" cxnId="{D7854F3B-B111-4E21-954D-49A4D6592890}">
      <dgm:prSet/>
      <dgm:spPr/>
      <dgm:t>
        <a:bodyPr/>
        <a:lstStyle/>
        <a:p>
          <a:endParaRPr lang="en-GB"/>
        </a:p>
      </dgm:t>
    </dgm:pt>
    <dgm:pt modelId="{F9EEC365-8609-4B4C-B187-38006F95FDDE}">
      <dgm:prSet phldrT="[Text]"/>
      <dgm:spPr/>
      <dgm:t>
        <a:bodyPr/>
        <a:lstStyle/>
        <a:p>
          <a:r>
            <a:rPr lang="en-GB" b="1" dirty="0">
              <a:solidFill>
                <a:schemeClr val="accent2"/>
              </a:solidFill>
            </a:rPr>
            <a:t>Reformulation</a:t>
          </a:r>
        </a:p>
      </dgm:t>
    </dgm:pt>
    <dgm:pt modelId="{F1B5C5B7-9FE4-4072-9BE4-CDF6326AFEBC}" type="parTrans" cxnId="{A2E633C2-7FF6-4835-A2BF-6C2DF03CE852}">
      <dgm:prSet/>
      <dgm:spPr/>
      <dgm:t>
        <a:bodyPr/>
        <a:lstStyle/>
        <a:p>
          <a:endParaRPr lang="en-GB"/>
        </a:p>
      </dgm:t>
    </dgm:pt>
    <dgm:pt modelId="{2C1EF18F-2467-4CAC-A17D-25DB2FEFEA17}" type="sibTrans" cxnId="{A2E633C2-7FF6-4835-A2BF-6C2DF03CE852}">
      <dgm:prSet/>
      <dgm:spPr/>
      <dgm:t>
        <a:bodyPr/>
        <a:lstStyle/>
        <a:p>
          <a:endParaRPr lang="en-GB"/>
        </a:p>
      </dgm:t>
    </dgm:pt>
    <dgm:pt modelId="{EF5A6FC6-A559-49E5-8DD1-5E6715E7E466}">
      <dgm:prSet phldrT="[Text]" custT="1"/>
      <dgm:spPr>
        <a:solidFill>
          <a:srgbClr val="0000CC">
            <a:alpha val="20000"/>
          </a:srgbClr>
        </a:solidFill>
      </dgm:spPr>
      <dgm:t>
        <a:bodyPr/>
        <a:lstStyle/>
        <a:p>
          <a:pPr algn="ctr">
            <a:buNone/>
          </a:pPr>
          <a:r>
            <a:rPr lang="en-GB" sz="1400" b="1" u="sng" dirty="0">
              <a:solidFill>
                <a:schemeClr val="tx1"/>
              </a:solidFill>
              <a:latin typeface="Calibri" pitchFamily="34" charset="0"/>
            </a:rPr>
            <a:t>Setting Targets</a:t>
          </a:r>
        </a:p>
      </dgm:t>
    </dgm:pt>
    <dgm:pt modelId="{1AC5F1EA-A582-4A35-9A6F-EE8362DA1D11}" type="parTrans" cxnId="{25E0FCA6-15A9-49BD-B1AE-758C0C2DCA48}">
      <dgm:prSet/>
      <dgm:spPr/>
      <dgm:t>
        <a:bodyPr/>
        <a:lstStyle/>
        <a:p>
          <a:endParaRPr lang="en-GB"/>
        </a:p>
      </dgm:t>
    </dgm:pt>
    <dgm:pt modelId="{26C035D1-EE50-432A-97A5-37C011AE73DD}" type="sibTrans" cxnId="{25E0FCA6-15A9-49BD-B1AE-758C0C2DCA48}">
      <dgm:prSet/>
      <dgm:spPr/>
      <dgm:t>
        <a:bodyPr/>
        <a:lstStyle/>
        <a:p>
          <a:endParaRPr lang="en-GB"/>
        </a:p>
      </dgm:t>
    </dgm:pt>
    <dgm:pt modelId="{B214B5B7-A468-47B8-BAA7-4B3CBAB783D6}">
      <dgm:prSet phldrT="[Text]"/>
      <dgm:spPr/>
      <dgm:t>
        <a:bodyPr/>
        <a:lstStyle/>
        <a:p>
          <a:r>
            <a:rPr lang="en-GB" b="1" dirty="0">
              <a:solidFill>
                <a:srgbClr val="FF0000"/>
              </a:solidFill>
            </a:rPr>
            <a:t>Monitoring &amp; Surveillance</a:t>
          </a:r>
        </a:p>
      </dgm:t>
    </dgm:pt>
    <dgm:pt modelId="{676C8BE6-D617-475E-9C8A-0AACB74E6DB9}" type="parTrans" cxnId="{86F3259C-BAE6-42E0-8E13-68D7B9A07D2B}">
      <dgm:prSet/>
      <dgm:spPr/>
      <dgm:t>
        <a:bodyPr/>
        <a:lstStyle/>
        <a:p>
          <a:endParaRPr lang="en-GB"/>
        </a:p>
      </dgm:t>
    </dgm:pt>
    <dgm:pt modelId="{E488C2C2-F13E-46E0-84F8-316D7C21E157}" type="sibTrans" cxnId="{86F3259C-BAE6-42E0-8E13-68D7B9A07D2B}">
      <dgm:prSet/>
      <dgm:spPr/>
      <dgm:t>
        <a:bodyPr/>
        <a:lstStyle/>
        <a:p>
          <a:endParaRPr lang="en-GB"/>
        </a:p>
      </dgm:t>
    </dgm:pt>
    <dgm:pt modelId="{F0103A22-092C-4B0E-9B12-A57F71E985F5}">
      <dgm:prSet phldrT="[Text]" custT="1"/>
      <dgm:spPr>
        <a:solidFill>
          <a:srgbClr val="FF0000">
            <a:alpha val="20000"/>
          </a:srgbClr>
        </a:solidFill>
      </dgm:spPr>
      <dgm:t>
        <a:bodyPr/>
        <a:lstStyle/>
        <a:p>
          <a:pPr algn="ctr">
            <a:buNone/>
          </a:pPr>
          <a:r>
            <a:rPr lang="en-GB" sz="1400" b="1" u="sng" dirty="0">
              <a:solidFill>
                <a:schemeClr val="tx1"/>
              </a:solidFill>
              <a:latin typeface="Calibri" pitchFamily="34" charset="0"/>
            </a:rPr>
            <a:t>Population salt intake</a:t>
          </a:r>
        </a:p>
      </dgm:t>
    </dgm:pt>
    <dgm:pt modelId="{D85072C4-B19D-44B9-80A8-0D7CD2EA21F8}" type="parTrans" cxnId="{92B885C6-386D-4695-8C6B-3A17181B9220}">
      <dgm:prSet/>
      <dgm:spPr/>
      <dgm:t>
        <a:bodyPr/>
        <a:lstStyle/>
        <a:p>
          <a:endParaRPr lang="en-GB"/>
        </a:p>
      </dgm:t>
    </dgm:pt>
    <dgm:pt modelId="{783291D1-CC02-4EB7-9B6B-B3D2AA97E020}" type="sibTrans" cxnId="{92B885C6-386D-4695-8C6B-3A17181B9220}">
      <dgm:prSet/>
      <dgm:spPr/>
      <dgm:t>
        <a:bodyPr/>
        <a:lstStyle/>
        <a:p>
          <a:endParaRPr lang="en-GB"/>
        </a:p>
      </dgm:t>
    </dgm:pt>
    <dgm:pt modelId="{3A4D5821-96DC-4904-A15A-68D823E01FC7}">
      <dgm:prSet phldrT="[Text]" custT="1"/>
      <dgm:spPr>
        <a:solidFill>
          <a:srgbClr val="FF0000">
            <a:alpha val="20000"/>
          </a:srgbClr>
        </a:solidFill>
      </dgm:spPr>
      <dgm:t>
        <a:bodyPr/>
        <a:lstStyle/>
        <a:p>
          <a:pPr algn="ctr">
            <a:buNone/>
          </a:pPr>
          <a:r>
            <a:rPr lang="en-GB" sz="1400" b="1" u="sng" dirty="0">
              <a:solidFill>
                <a:schemeClr val="tx1"/>
              </a:solidFill>
              <a:latin typeface="Calibri" pitchFamily="34" charset="0"/>
            </a:rPr>
            <a:t>Reformulation progress</a:t>
          </a:r>
        </a:p>
      </dgm:t>
    </dgm:pt>
    <dgm:pt modelId="{237D0CD3-A2CE-4753-85E6-1EB7B8D580C5}" type="parTrans" cxnId="{094C9533-AF6E-46DF-866E-365F6FA0736E}">
      <dgm:prSet/>
      <dgm:spPr/>
      <dgm:t>
        <a:bodyPr/>
        <a:lstStyle/>
        <a:p>
          <a:endParaRPr lang="en-GB"/>
        </a:p>
      </dgm:t>
    </dgm:pt>
    <dgm:pt modelId="{704013E5-5796-47E7-80CC-0A84559AEB91}" type="sibTrans" cxnId="{094C9533-AF6E-46DF-866E-365F6FA0736E}">
      <dgm:prSet/>
      <dgm:spPr/>
      <dgm:t>
        <a:bodyPr/>
        <a:lstStyle/>
        <a:p>
          <a:endParaRPr lang="en-GB"/>
        </a:p>
      </dgm:t>
    </dgm:pt>
    <dgm:pt modelId="{C3E96AC5-96E4-47BB-8914-EE8AC38767D8}">
      <dgm:prSet phldrT="[Text]"/>
      <dgm:spPr>
        <a:solidFill>
          <a:srgbClr val="33CC33">
            <a:alpha val="20000"/>
          </a:srgbClr>
        </a:solidFill>
      </dgm:spPr>
      <dgm:t>
        <a:bodyPr/>
        <a:lstStyle/>
        <a:p>
          <a:pPr algn="l"/>
          <a:endParaRPr lang="en-GB" sz="1000" dirty="0">
            <a:solidFill>
              <a:schemeClr val="tx1"/>
            </a:solidFill>
          </a:endParaRPr>
        </a:p>
      </dgm:t>
    </dgm:pt>
    <dgm:pt modelId="{543BB1F5-4E4E-4F40-87AC-BBF6E4E07CAB}" type="parTrans" cxnId="{2949D0C9-5241-445E-AEC2-9045D72EDF63}">
      <dgm:prSet/>
      <dgm:spPr/>
      <dgm:t>
        <a:bodyPr/>
        <a:lstStyle/>
        <a:p>
          <a:endParaRPr lang="en-GB"/>
        </a:p>
      </dgm:t>
    </dgm:pt>
    <dgm:pt modelId="{9BE746D2-39B3-46D5-B38A-A1F284A5D272}" type="sibTrans" cxnId="{2949D0C9-5241-445E-AEC2-9045D72EDF63}">
      <dgm:prSet/>
      <dgm:spPr/>
      <dgm:t>
        <a:bodyPr/>
        <a:lstStyle/>
        <a:p>
          <a:endParaRPr lang="en-GB"/>
        </a:p>
      </dgm:t>
    </dgm:pt>
    <dgm:pt modelId="{AC80669F-CCB5-4F7F-8D08-723DC768447F}">
      <dgm:prSet phldrT="[Text]" custT="1"/>
      <dgm:spPr>
        <a:solidFill>
          <a:srgbClr val="33CC33">
            <a:alpha val="20000"/>
          </a:srgbClr>
        </a:solidFill>
      </dgm:spPr>
      <dgm:t>
        <a:bodyPr/>
        <a:lstStyle/>
        <a:p>
          <a:pPr algn="l"/>
          <a:r>
            <a:rPr lang="en-GB" sz="1600" dirty="0">
              <a:solidFill>
                <a:schemeClr val="tx1"/>
              </a:solidFill>
              <a:latin typeface="Calibri" pitchFamily="34" charset="0"/>
            </a:rPr>
            <a:t>Decision makers</a:t>
          </a:r>
        </a:p>
      </dgm:t>
    </dgm:pt>
    <dgm:pt modelId="{488F376B-A54F-42F0-B592-53BF930DFCA3}" type="parTrans" cxnId="{DD384517-4EC4-486F-8E57-BEE3B88B99BE}">
      <dgm:prSet/>
      <dgm:spPr/>
      <dgm:t>
        <a:bodyPr/>
        <a:lstStyle/>
        <a:p>
          <a:endParaRPr lang="en-GB"/>
        </a:p>
      </dgm:t>
    </dgm:pt>
    <dgm:pt modelId="{6A541F5B-0C59-4570-B381-BB96E91BF87B}" type="sibTrans" cxnId="{DD384517-4EC4-486F-8E57-BEE3B88B99BE}">
      <dgm:prSet/>
      <dgm:spPr/>
      <dgm:t>
        <a:bodyPr/>
        <a:lstStyle/>
        <a:p>
          <a:endParaRPr lang="en-GB"/>
        </a:p>
      </dgm:t>
    </dgm:pt>
    <dgm:pt modelId="{18D083F0-4392-44CB-B9A9-21FD13C635C9}">
      <dgm:prSet phldrT="[Text]" custT="1"/>
      <dgm:spPr>
        <a:solidFill>
          <a:srgbClr val="33CC33">
            <a:alpha val="20000"/>
          </a:srgbClr>
        </a:solidFill>
      </dgm:spPr>
      <dgm:t>
        <a:bodyPr/>
        <a:lstStyle/>
        <a:p>
          <a:pPr algn="l"/>
          <a:r>
            <a:rPr lang="en-GB" sz="1600" dirty="0">
              <a:solidFill>
                <a:schemeClr val="tx1"/>
              </a:solidFill>
              <a:latin typeface="Calibri" pitchFamily="34" charset="0"/>
            </a:rPr>
            <a:t>Media</a:t>
          </a:r>
        </a:p>
      </dgm:t>
    </dgm:pt>
    <dgm:pt modelId="{2EFDC7CF-1AA8-42F3-A2CF-6E766DB153BD}" type="parTrans" cxnId="{5569ED1E-957A-4A1F-B604-158690FBD2D0}">
      <dgm:prSet/>
      <dgm:spPr/>
      <dgm:t>
        <a:bodyPr/>
        <a:lstStyle/>
        <a:p>
          <a:endParaRPr lang="en-GB"/>
        </a:p>
      </dgm:t>
    </dgm:pt>
    <dgm:pt modelId="{E34C449B-6613-41B3-AD60-A570490EA348}" type="sibTrans" cxnId="{5569ED1E-957A-4A1F-B604-158690FBD2D0}">
      <dgm:prSet/>
      <dgm:spPr/>
      <dgm:t>
        <a:bodyPr/>
        <a:lstStyle/>
        <a:p>
          <a:endParaRPr lang="en-GB"/>
        </a:p>
      </dgm:t>
    </dgm:pt>
    <dgm:pt modelId="{93D313A5-C934-469F-8D7E-F578EDF536D6}">
      <dgm:prSet phldrT="[Text]" custT="1"/>
      <dgm:spPr>
        <a:solidFill>
          <a:srgbClr val="33CC33">
            <a:alpha val="20000"/>
          </a:srgbClr>
        </a:solidFill>
      </dgm:spPr>
      <dgm:t>
        <a:bodyPr/>
        <a:lstStyle/>
        <a:p>
          <a:pPr algn="l"/>
          <a:r>
            <a:rPr lang="en-GB" sz="1600" dirty="0">
              <a:solidFill>
                <a:schemeClr val="tx1"/>
              </a:solidFill>
              <a:latin typeface="Calibri" pitchFamily="34" charset="0"/>
            </a:rPr>
            <a:t>Health Professionals</a:t>
          </a:r>
        </a:p>
      </dgm:t>
    </dgm:pt>
    <dgm:pt modelId="{74635CC0-F32E-400E-8894-5F2758F415BA}" type="parTrans" cxnId="{7BB144E2-F997-414B-A257-B412B7123B51}">
      <dgm:prSet/>
      <dgm:spPr/>
      <dgm:t>
        <a:bodyPr/>
        <a:lstStyle/>
        <a:p>
          <a:endParaRPr lang="en-GB"/>
        </a:p>
      </dgm:t>
    </dgm:pt>
    <dgm:pt modelId="{D2E2E5ED-9C24-4234-B06A-86B6CEACBAB9}" type="sibTrans" cxnId="{7BB144E2-F997-414B-A257-B412B7123B51}">
      <dgm:prSet/>
      <dgm:spPr/>
      <dgm:t>
        <a:bodyPr/>
        <a:lstStyle/>
        <a:p>
          <a:endParaRPr lang="en-GB"/>
        </a:p>
      </dgm:t>
    </dgm:pt>
    <dgm:pt modelId="{35721D27-0588-4568-A92B-7ECCBBDF1554}">
      <dgm:prSet phldrT="[Text]" custT="1"/>
      <dgm:spPr>
        <a:solidFill>
          <a:srgbClr val="0000CC">
            <a:alpha val="20000"/>
          </a:srgbClr>
        </a:solidFill>
      </dgm:spPr>
      <dgm:t>
        <a:bodyPr/>
        <a:lstStyle/>
        <a:p>
          <a:pPr algn="l"/>
          <a:r>
            <a:rPr lang="en-GB" sz="1400" dirty="0">
              <a:solidFill>
                <a:schemeClr val="tx1"/>
              </a:solidFill>
              <a:latin typeface="Calibri" pitchFamily="34" charset="0"/>
            </a:rPr>
            <a:t>Motivation</a:t>
          </a:r>
        </a:p>
      </dgm:t>
    </dgm:pt>
    <dgm:pt modelId="{C90DE39E-8959-45B0-BC51-E3EB9B45AC9E}" type="parTrans" cxnId="{ABE3EB19-2806-4FDC-9D99-F8C13671B561}">
      <dgm:prSet/>
      <dgm:spPr/>
      <dgm:t>
        <a:bodyPr/>
        <a:lstStyle/>
        <a:p>
          <a:endParaRPr lang="en-GB"/>
        </a:p>
      </dgm:t>
    </dgm:pt>
    <dgm:pt modelId="{6D6A8A6F-8AE1-4315-B899-DDC927966A12}" type="sibTrans" cxnId="{ABE3EB19-2806-4FDC-9D99-F8C13671B561}">
      <dgm:prSet/>
      <dgm:spPr/>
      <dgm:t>
        <a:bodyPr/>
        <a:lstStyle/>
        <a:p>
          <a:endParaRPr lang="en-GB"/>
        </a:p>
      </dgm:t>
    </dgm:pt>
    <dgm:pt modelId="{C9094CC6-DD5B-40F4-8FE8-C9426EC1195D}">
      <dgm:prSet phldrT="[Text]" custT="1"/>
      <dgm:spPr>
        <a:solidFill>
          <a:srgbClr val="0000CC">
            <a:alpha val="20000"/>
          </a:srgbClr>
        </a:solidFill>
      </dgm:spPr>
      <dgm:t>
        <a:bodyPr/>
        <a:lstStyle/>
        <a:p>
          <a:pPr algn="l"/>
          <a:r>
            <a:rPr lang="en-GB" sz="1400" dirty="0">
              <a:solidFill>
                <a:schemeClr val="tx1"/>
              </a:solidFill>
              <a:latin typeface="Calibri" pitchFamily="34" charset="0"/>
            </a:rPr>
            <a:t>Costs &amp; Benefits</a:t>
          </a:r>
        </a:p>
      </dgm:t>
    </dgm:pt>
    <dgm:pt modelId="{DA22A356-2E03-4C60-9C99-554584EC4C19}" type="parTrans" cxnId="{F7EAA85B-FFA3-484E-AC07-9F52B2CA686E}">
      <dgm:prSet/>
      <dgm:spPr/>
      <dgm:t>
        <a:bodyPr/>
        <a:lstStyle/>
        <a:p>
          <a:endParaRPr lang="en-GB"/>
        </a:p>
      </dgm:t>
    </dgm:pt>
    <dgm:pt modelId="{44B72027-EC1A-4689-AC95-B80FED70BDDA}" type="sibTrans" cxnId="{F7EAA85B-FFA3-484E-AC07-9F52B2CA686E}">
      <dgm:prSet/>
      <dgm:spPr/>
      <dgm:t>
        <a:bodyPr/>
        <a:lstStyle/>
        <a:p>
          <a:endParaRPr lang="en-GB"/>
        </a:p>
      </dgm:t>
    </dgm:pt>
    <dgm:pt modelId="{639915F5-887B-410D-B489-30126D5C5954}">
      <dgm:prSet phldrT="[Text]" custT="1"/>
      <dgm:spPr>
        <a:solidFill>
          <a:srgbClr val="0000CC">
            <a:alpha val="20000"/>
          </a:srgbClr>
        </a:solidFill>
      </dgm:spPr>
      <dgm:t>
        <a:bodyPr/>
        <a:lstStyle/>
        <a:p>
          <a:pPr algn="l"/>
          <a:r>
            <a:rPr lang="en-GB" sz="1400" dirty="0">
              <a:solidFill>
                <a:schemeClr val="tx1"/>
              </a:solidFill>
              <a:latin typeface="Calibri" pitchFamily="34" charset="0"/>
            </a:rPr>
            <a:t>Consumer awareness</a:t>
          </a:r>
        </a:p>
      </dgm:t>
    </dgm:pt>
    <dgm:pt modelId="{14E72E7B-667A-4008-9A4E-31A3704AB15D}" type="parTrans" cxnId="{7EE6F74C-DACC-435C-82DC-DE6FB7BD691D}">
      <dgm:prSet/>
      <dgm:spPr/>
      <dgm:t>
        <a:bodyPr/>
        <a:lstStyle/>
        <a:p>
          <a:endParaRPr lang="en-GB"/>
        </a:p>
      </dgm:t>
    </dgm:pt>
    <dgm:pt modelId="{6460286D-42EC-40CC-BC26-DBDE7F9B9D18}" type="sibTrans" cxnId="{7EE6F74C-DACC-435C-82DC-DE6FB7BD691D}">
      <dgm:prSet/>
      <dgm:spPr/>
      <dgm:t>
        <a:bodyPr/>
        <a:lstStyle/>
        <a:p>
          <a:endParaRPr lang="en-GB"/>
        </a:p>
      </dgm:t>
    </dgm:pt>
    <dgm:pt modelId="{AF105760-9DC4-4E1D-9193-1C8BC679D35A}">
      <dgm:prSet phldrT="[Text]" custT="1"/>
      <dgm:spPr>
        <a:solidFill>
          <a:srgbClr val="0000CC">
            <a:alpha val="20000"/>
          </a:srgbClr>
        </a:solidFill>
      </dgm:spPr>
      <dgm:t>
        <a:bodyPr/>
        <a:lstStyle/>
        <a:p>
          <a:pPr algn="l"/>
          <a:r>
            <a:rPr lang="en-GB" sz="1400" dirty="0">
              <a:solidFill>
                <a:schemeClr val="tx1"/>
              </a:solidFill>
              <a:latin typeface="Calibri" pitchFamily="34" charset="0"/>
            </a:rPr>
            <a:t>Wider support</a:t>
          </a:r>
        </a:p>
      </dgm:t>
    </dgm:pt>
    <dgm:pt modelId="{4DFEDAAE-9A02-41D6-A790-3F735CB24E6A}" type="parTrans" cxnId="{ECD83351-8A43-4B30-B27D-D2093E733B19}">
      <dgm:prSet/>
      <dgm:spPr/>
      <dgm:t>
        <a:bodyPr/>
        <a:lstStyle/>
        <a:p>
          <a:endParaRPr lang="en-GB"/>
        </a:p>
      </dgm:t>
    </dgm:pt>
    <dgm:pt modelId="{4A4E284F-5ADF-4C2D-904B-244FD496DCFA}" type="sibTrans" cxnId="{ECD83351-8A43-4B30-B27D-D2093E733B19}">
      <dgm:prSet/>
      <dgm:spPr/>
      <dgm:t>
        <a:bodyPr/>
        <a:lstStyle/>
        <a:p>
          <a:endParaRPr lang="en-GB"/>
        </a:p>
      </dgm:t>
    </dgm:pt>
    <dgm:pt modelId="{6DC76CCE-D1D9-427A-98E3-5AE81467257C}">
      <dgm:prSet phldrT="[Text]" custT="1"/>
      <dgm:spPr>
        <a:solidFill>
          <a:srgbClr val="0000CC">
            <a:alpha val="20000"/>
          </a:srgbClr>
        </a:solidFill>
      </dgm:spPr>
      <dgm:t>
        <a:bodyPr/>
        <a:lstStyle/>
        <a:p>
          <a:pPr algn="l"/>
          <a:r>
            <a:rPr lang="en-GB" sz="1400" dirty="0">
              <a:solidFill>
                <a:schemeClr val="tx1"/>
              </a:solidFill>
              <a:latin typeface="Calibri" pitchFamily="34" charset="0"/>
            </a:rPr>
            <a:t>Corporate responsibility</a:t>
          </a:r>
        </a:p>
      </dgm:t>
    </dgm:pt>
    <dgm:pt modelId="{C7CC08F9-7971-452B-9663-39956540C746}" type="parTrans" cxnId="{C24AA01D-3A03-4FF4-BDA4-A06D6335DC58}">
      <dgm:prSet/>
      <dgm:spPr/>
      <dgm:t>
        <a:bodyPr/>
        <a:lstStyle/>
        <a:p>
          <a:endParaRPr lang="en-GB"/>
        </a:p>
      </dgm:t>
    </dgm:pt>
    <dgm:pt modelId="{35A51C02-6F8D-4372-96C6-C27D9BECA780}" type="sibTrans" cxnId="{C24AA01D-3A03-4FF4-BDA4-A06D6335DC58}">
      <dgm:prSet/>
      <dgm:spPr/>
      <dgm:t>
        <a:bodyPr/>
        <a:lstStyle/>
        <a:p>
          <a:endParaRPr lang="en-GB"/>
        </a:p>
      </dgm:t>
    </dgm:pt>
    <dgm:pt modelId="{95ACFFA3-511B-495A-BF04-168D91F334C8}">
      <dgm:prSet phldrT="[Text]" custT="1"/>
      <dgm:spPr>
        <a:solidFill>
          <a:srgbClr val="0000CC">
            <a:alpha val="20000"/>
          </a:srgbClr>
        </a:solidFill>
      </dgm:spPr>
      <dgm:t>
        <a:bodyPr/>
        <a:lstStyle/>
        <a:p>
          <a:pPr algn="l"/>
          <a:r>
            <a:rPr lang="en-GB" sz="1400" dirty="0">
              <a:solidFill>
                <a:schemeClr val="tx1"/>
              </a:solidFill>
              <a:latin typeface="Calibri" pitchFamily="34" charset="0"/>
            </a:rPr>
            <a:t>Labelling</a:t>
          </a:r>
        </a:p>
      </dgm:t>
    </dgm:pt>
    <dgm:pt modelId="{365E7707-A0E3-439F-BBA1-581E9F5943A0}" type="parTrans" cxnId="{4509C462-B601-4419-AA7D-55B74656E71D}">
      <dgm:prSet/>
      <dgm:spPr/>
      <dgm:t>
        <a:bodyPr/>
        <a:lstStyle/>
        <a:p>
          <a:endParaRPr lang="en-GB"/>
        </a:p>
      </dgm:t>
    </dgm:pt>
    <dgm:pt modelId="{1D8332A0-2D35-4FA6-82C1-7455B76C406B}" type="sibTrans" cxnId="{4509C462-B601-4419-AA7D-55B74656E71D}">
      <dgm:prSet/>
      <dgm:spPr/>
      <dgm:t>
        <a:bodyPr/>
        <a:lstStyle/>
        <a:p>
          <a:endParaRPr lang="en-GB"/>
        </a:p>
      </dgm:t>
    </dgm:pt>
    <dgm:pt modelId="{C47392C3-E00F-443B-8850-DB328580F6D0}">
      <dgm:prSet phldrT="[Text]" custT="1"/>
      <dgm:spPr>
        <a:solidFill>
          <a:srgbClr val="FF0000">
            <a:alpha val="20000"/>
          </a:srgbClr>
        </a:solidFill>
      </dgm:spPr>
      <dgm:t>
        <a:bodyPr/>
        <a:lstStyle/>
        <a:p>
          <a:pPr algn="ctr">
            <a:buNone/>
          </a:pPr>
          <a:r>
            <a:rPr lang="en-GB" sz="1400" b="1" u="sng" dirty="0">
              <a:solidFill>
                <a:schemeClr val="tx1"/>
              </a:solidFill>
              <a:latin typeface="Calibri" pitchFamily="34" charset="0"/>
            </a:rPr>
            <a:t>Effectiveness of communication and intervention</a:t>
          </a:r>
        </a:p>
      </dgm:t>
    </dgm:pt>
    <dgm:pt modelId="{344240D5-5C89-4A03-8C8F-29BD276E28AE}" type="parTrans" cxnId="{F165C44A-5511-42FE-9C52-C93627676B59}">
      <dgm:prSet/>
      <dgm:spPr/>
      <dgm:t>
        <a:bodyPr/>
        <a:lstStyle/>
        <a:p>
          <a:endParaRPr lang="en-GB"/>
        </a:p>
      </dgm:t>
    </dgm:pt>
    <dgm:pt modelId="{3FECD8C5-4C44-43B6-99C3-BC03470A0AB4}" type="sibTrans" cxnId="{F165C44A-5511-42FE-9C52-C93627676B59}">
      <dgm:prSet/>
      <dgm:spPr/>
      <dgm:t>
        <a:bodyPr/>
        <a:lstStyle/>
        <a:p>
          <a:endParaRPr lang="en-GB"/>
        </a:p>
      </dgm:t>
    </dgm:pt>
    <dgm:pt modelId="{F4A41B33-432C-41B2-8A46-505D5F0422B1}">
      <dgm:prSet phldrT="[Text]" custT="1"/>
      <dgm:spPr>
        <a:solidFill>
          <a:srgbClr val="FF0000">
            <a:alpha val="20000"/>
          </a:srgbClr>
        </a:solidFill>
      </dgm:spPr>
      <dgm:t>
        <a:bodyPr/>
        <a:lstStyle/>
        <a:p>
          <a:pPr algn="l"/>
          <a:r>
            <a:rPr lang="en-GB" sz="1400" dirty="0">
              <a:solidFill>
                <a:schemeClr val="tx1"/>
              </a:solidFill>
              <a:latin typeface="Calibri" pitchFamily="34" charset="0"/>
            </a:rPr>
            <a:t>Urinary sodium</a:t>
          </a:r>
        </a:p>
      </dgm:t>
    </dgm:pt>
    <dgm:pt modelId="{7C6CC2B8-A136-4FA4-84D9-8759A2C39C22}" type="parTrans" cxnId="{4E7B4A5E-03D8-4678-9B36-311BF60A1135}">
      <dgm:prSet/>
      <dgm:spPr/>
      <dgm:t>
        <a:bodyPr/>
        <a:lstStyle/>
        <a:p>
          <a:endParaRPr lang="en-GB"/>
        </a:p>
      </dgm:t>
    </dgm:pt>
    <dgm:pt modelId="{6D8A57C5-E665-47B1-88EA-430CD1390527}" type="sibTrans" cxnId="{4E7B4A5E-03D8-4678-9B36-311BF60A1135}">
      <dgm:prSet/>
      <dgm:spPr/>
      <dgm:t>
        <a:bodyPr/>
        <a:lstStyle/>
        <a:p>
          <a:endParaRPr lang="en-GB"/>
        </a:p>
      </dgm:t>
    </dgm:pt>
    <dgm:pt modelId="{B4FF4E7B-092A-4B5B-BD75-7593416F5490}">
      <dgm:prSet phldrT="[Text]" custT="1"/>
      <dgm:spPr>
        <a:solidFill>
          <a:srgbClr val="FF0000">
            <a:alpha val="20000"/>
          </a:srgbClr>
        </a:solidFill>
      </dgm:spPr>
      <dgm:t>
        <a:bodyPr/>
        <a:lstStyle/>
        <a:p>
          <a:pPr algn="l"/>
          <a:r>
            <a:rPr lang="en-GB" sz="1400" dirty="0">
              <a:solidFill>
                <a:schemeClr val="tx1"/>
              </a:solidFill>
              <a:latin typeface="Calibri" pitchFamily="34" charset="0"/>
            </a:rPr>
            <a:t>Dietary surveys</a:t>
          </a:r>
        </a:p>
      </dgm:t>
    </dgm:pt>
    <dgm:pt modelId="{1255BF00-0E68-4DDE-A3D9-5E2C058E2DC1}" type="parTrans" cxnId="{F0AB7CE9-3158-471B-B273-E93D0C46E7DF}">
      <dgm:prSet/>
      <dgm:spPr/>
      <dgm:t>
        <a:bodyPr/>
        <a:lstStyle/>
        <a:p>
          <a:endParaRPr lang="en-GB"/>
        </a:p>
      </dgm:t>
    </dgm:pt>
    <dgm:pt modelId="{0D8BED7B-6CF5-461A-A323-DCB45D1854CA}" type="sibTrans" cxnId="{F0AB7CE9-3158-471B-B273-E93D0C46E7DF}">
      <dgm:prSet/>
      <dgm:spPr/>
      <dgm:t>
        <a:bodyPr/>
        <a:lstStyle/>
        <a:p>
          <a:endParaRPr lang="en-GB"/>
        </a:p>
      </dgm:t>
    </dgm:pt>
    <dgm:pt modelId="{3B23AFAB-9E82-418A-A631-81C294AF7417}">
      <dgm:prSet phldrT="[Text]" custT="1"/>
      <dgm:spPr>
        <a:solidFill>
          <a:srgbClr val="FF0000">
            <a:alpha val="20000"/>
          </a:srgbClr>
        </a:solidFill>
      </dgm:spPr>
      <dgm:t>
        <a:bodyPr/>
        <a:lstStyle/>
        <a:p>
          <a:pPr algn="l"/>
          <a:r>
            <a:rPr lang="en-GB" sz="1400" b="0" dirty="0">
              <a:solidFill>
                <a:schemeClr val="tx1"/>
              </a:solidFill>
              <a:latin typeface="Calibri" pitchFamily="34" charset="0"/>
            </a:rPr>
            <a:t>Salt content of foods (databanks; self-reporting by industry; market surveys)</a:t>
          </a:r>
        </a:p>
      </dgm:t>
    </dgm:pt>
    <dgm:pt modelId="{9E8FA8C9-C8BF-4DBF-BE37-27AB2430C72D}" type="parTrans" cxnId="{57E8BDC2-8065-4749-A414-97DE8FDBC916}">
      <dgm:prSet/>
      <dgm:spPr/>
      <dgm:t>
        <a:bodyPr/>
        <a:lstStyle/>
        <a:p>
          <a:endParaRPr lang="en-GB"/>
        </a:p>
      </dgm:t>
    </dgm:pt>
    <dgm:pt modelId="{E06DF9D9-99E9-4B46-8693-8B85A6780335}" type="sibTrans" cxnId="{57E8BDC2-8065-4749-A414-97DE8FDBC916}">
      <dgm:prSet/>
      <dgm:spPr/>
      <dgm:t>
        <a:bodyPr/>
        <a:lstStyle/>
        <a:p>
          <a:endParaRPr lang="en-GB"/>
        </a:p>
      </dgm:t>
    </dgm:pt>
    <dgm:pt modelId="{669B1D55-3755-4979-92C9-7E40D73216E0}">
      <dgm:prSet phldrT="[Text]" custT="1"/>
      <dgm:spPr>
        <a:solidFill>
          <a:srgbClr val="0000CC">
            <a:alpha val="20000"/>
          </a:srgbClr>
        </a:solidFill>
      </dgm:spPr>
      <dgm:t>
        <a:bodyPr/>
        <a:lstStyle/>
        <a:p>
          <a:pPr algn="l"/>
          <a:r>
            <a:rPr lang="en-GB" sz="1400" dirty="0">
              <a:solidFill>
                <a:schemeClr val="tx1"/>
              </a:solidFill>
              <a:latin typeface="Calibri" pitchFamily="34" charset="0"/>
            </a:rPr>
            <a:t>Benchmarking food categories</a:t>
          </a:r>
        </a:p>
      </dgm:t>
    </dgm:pt>
    <dgm:pt modelId="{ED3932BD-AFDE-4A79-BC85-D25CC796B24F}" type="parTrans" cxnId="{2830F268-AD81-4201-989C-7F144D39B803}">
      <dgm:prSet/>
      <dgm:spPr/>
      <dgm:t>
        <a:bodyPr/>
        <a:lstStyle/>
        <a:p>
          <a:endParaRPr lang="en-GB"/>
        </a:p>
      </dgm:t>
    </dgm:pt>
    <dgm:pt modelId="{62EB2030-E8CB-4798-990B-A3E184064E28}" type="sibTrans" cxnId="{2830F268-AD81-4201-989C-7F144D39B803}">
      <dgm:prSet/>
      <dgm:spPr/>
      <dgm:t>
        <a:bodyPr/>
        <a:lstStyle/>
        <a:p>
          <a:endParaRPr lang="en-GB"/>
        </a:p>
      </dgm:t>
    </dgm:pt>
    <dgm:pt modelId="{C6AAAE8E-4223-4450-B870-0599561129A0}">
      <dgm:prSet phldrT="[Text]" custT="1"/>
      <dgm:spPr>
        <a:solidFill>
          <a:srgbClr val="33CC33">
            <a:alpha val="20000"/>
          </a:srgbClr>
        </a:solidFill>
      </dgm:spPr>
      <dgm:t>
        <a:bodyPr/>
        <a:lstStyle/>
        <a:p>
          <a:pPr algn="l"/>
          <a:r>
            <a:rPr lang="en-GB" sz="1600" dirty="0">
              <a:solidFill>
                <a:schemeClr val="tx1"/>
              </a:solidFill>
              <a:latin typeface="Calibri" pitchFamily="34" charset="0"/>
            </a:rPr>
            <a:t>Consumers</a:t>
          </a:r>
        </a:p>
      </dgm:t>
    </dgm:pt>
    <dgm:pt modelId="{E5EFB435-828E-4DA4-8069-98A8BA318E1E}" type="sibTrans" cxnId="{51280BF0-A8AD-48F5-A383-69A0B4BB0DBA}">
      <dgm:prSet/>
      <dgm:spPr/>
      <dgm:t>
        <a:bodyPr/>
        <a:lstStyle/>
        <a:p>
          <a:endParaRPr lang="en-GB"/>
        </a:p>
      </dgm:t>
    </dgm:pt>
    <dgm:pt modelId="{9BC95027-8F96-4FFD-BF44-E9B39C87BAFC}" type="parTrans" cxnId="{51280BF0-A8AD-48F5-A383-69A0B4BB0DBA}">
      <dgm:prSet/>
      <dgm:spPr/>
      <dgm:t>
        <a:bodyPr/>
        <a:lstStyle/>
        <a:p>
          <a:endParaRPr lang="en-GB"/>
        </a:p>
      </dgm:t>
    </dgm:pt>
    <dgm:pt modelId="{4FF49F1A-0390-4084-9639-01CA7213CE03}">
      <dgm:prSet phldrT="[Text]" custT="1"/>
      <dgm:spPr>
        <a:solidFill>
          <a:srgbClr val="FF0000">
            <a:alpha val="20000"/>
          </a:srgbClr>
        </a:solidFill>
      </dgm:spPr>
      <dgm:t>
        <a:bodyPr/>
        <a:lstStyle/>
        <a:p>
          <a:pPr algn="l"/>
          <a:r>
            <a:rPr lang="en-GB" sz="1400" dirty="0">
              <a:solidFill>
                <a:schemeClr val="tx1"/>
              </a:solidFill>
              <a:latin typeface="Calibri" pitchFamily="34" charset="0"/>
            </a:rPr>
            <a:t>Measuring ….</a:t>
          </a:r>
        </a:p>
      </dgm:t>
    </dgm:pt>
    <dgm:pt modelId="{04E92531-784C-4E2B-9EB4-477ACC6913A9}" type="parTrans" cxnId="{E28A28EB-F81E-4B76-BE14-891D06419C1C}">
      <dgm:prSet/>
      <dgm:spPr/>
      <dgm:t>
        <a:bodyPr/>
        <a:lstStyle/>
        <a:p>
          <a:endParaRPr lang="en-GB"/>
        </a:p>
      </dgm:t>
    </dgm:pt>
    <dgm:pt modelId="{AD276688-E6AC-4EDB-83E3-13DECC5AE576}" type="sibTrans" cxnId="{E28A28EB-F81E-4B76-BE14-891D06419C1C}">
      <dgm:prSet/>
      <dgm:spPr/>
      <dgm:t>
        <a:bodyPr/>
        <a:lstStyle/>
        <a:p>
          <a:endParaRPr lang="en-GB"/>
        </a:p>
      </dgm:t>
    </dgm:pt>
    <dgm:pt modelId="{C1705975-1E93-4DA1-9A40-3C961EA506B4}">
      <dgm:prSet phldrT="[Text]" custT="1"/>
      <dgm:spPr>
        <a:solidFill>
          <a:srgbClr val="FF0000">
            <a:alpha val="20000"/>
          </a:srgbClr>
        </a:solidFill>
      </dgm:spPr>
      <dgm:t>
        <a:bodyPr/>
        <a:lstStyle/>
        <a:p>
          <a:pPr algn="l">
            <a:buNone/>
          </a:pPr>
          <a:r>
            <a:rPr lang="en-GB" sz="1400" dirty="0">
              <a:solidFill>
                <a:schemeClr val="tx1"/>
              </a:solidFill>
              <a:latin typeface="Calibri" pitchFamily="34" charset="0"/>
            </a:rPr>
            <a:t>Attitudes and behaviour changes</a:t>
          </a:r>
        </a:p>
      </dgm:t>
    </dgm:pt>
    <dgm:pt modelId="{03A4CBE5-63FD-47EC-8A8F-58F8E52EB575}" type="parTrans" cxnId="{A15A727C-3BE6-4179-9E96-E7F23836F965}">
      <dgm:prSet/>
      <dgm:spPr/>
      <dgm:t>
        <a:bodyPr/>
        <a:lstStyle/>
        <a:p>
          <a:endParaRPr lang="en-GB"/>
        </a:p>
      </dgm:t>
    </dgm:pt>
    <dgm:pt modelId="{CDB04134-1325-46C6-BEF3-EBAF09A43F50}" type="sibTrans" cxnId="{A15A727C-3BE6-4179-9E96-E7F23836F965}">
      <dgm:prSet/>
      <dgm:spPr/>
      <dgm:t>
        <a:bodyPr/>
        <a:lstStyle/>
        <a:p>
          <a:endParaRPr lang="en-GB"/>
        </a:p>
      </dgm:t>
    </dgm:pt>
    <dgm:pt modelId="{24172EAF-BCF0-46F4-B511-8BF6596E8514}">
      <dgm:prSet phldrT="[Text]"/>
      <dgm:spPr/>
      <dgm:t>
        <a:bodyPr/>
        <a:lstStyle/>
        <a:p>
          <a:r>
            <a:rPr lang="en-GB" b="1" dirty="0">
              <a:solidFill>
                <a:srgbClr val="663300"/>
              </a:solidFill>
            </a:rPr>
            <a:t>Research</a:t>
          </a:r>
        </a:p>
      </dgm:t>
    </dgm:pt>
    <dgm:pt modelId="{E3AE299E-3C38-4BDC-A85B-EF255E265D26}" type="parTrans" cxnId="{A63841E7-0B38-4C7D-B31B-213ECF872CDE}">
      <dgm:prSet/>
      <dgm:spPr/>
      <dgm:t>
        <a:bodyPr/>
        <a:lstStyle/>
        <a:p>
          <a:endParaRPr lang="en-GB"/>
        </a:p>
      </dgm:t>
    </dgm:pt>
    <dgm:pt modelId="{3EED757B-33ED-485B-AC38-D6ED7957F378}" type="sibTrans" cxnId="{A63841E7-0B38-4C7D-B31B-213ECF872CDE}">
      <dgm:prSet/>
      <dgm:spPr/>
      <dgm:t>
        <a:bodyPr/>
        <a:lstStyle/>
        <a:p>
          <a:endParaRPr lang="en-GB"/>
        </a:p>
      </dgm:t>
    </dgm:pt>
    <dgm:pt modelId="{DD87B831-693A-459D-BDA6-C7F751385EB0}">
      <dgm:prSet phldrT="[Text]"/>
      <dgm:spPr>
        <a:solidFill>
          <a:srgbClr val="663300">
            <a:alpha val="20000"/>
          </a:srgbClr>
        </a:solidFill>
      </dgm:spPr>
      <dgm:t>
        <a:bodyPr/>
        <a:lstStyle/>
        <a:p>
          <a:r>
            <a:rPr lang="en-GB" b="0" u="none" dirty="0">
              <a:solidFill>
                <a:schemeClr val="tx1"/>
              </a:solidFill>
              <a:latin typeface="Calibri" pitchFamily="34" charset="0"/>
            </a:rPr>
            <a:t>Epidemiology</a:t>
          </a:r>
        </a:p>
      </dgm:t>
    </dgm:pt>
    <dgm:pt modelId="{BE1C0C8D-456E-4F18-AF3B-1AE48927F9A2}" type="parTrans" cxnId="{72C252AD-CE61-4BEF-BA20-50EEE000FC66}">
      <dgm:prSet/>
      <dgm:spPr/>
      <dgm:t>
        <a:bodyPr/>
        <a:lstStyle/>
        <a:p>
          <a:endParaRPr lang="en-GB"/>
        </a:p>
      </dgm:t>
    </dgm:pt>
    <dgm:pt modelId="{F215528B-08CD-4E61-9758-02C7870EAAB5}" type="sibTrans" cxnId="{72C252AD-CE61-4BEF-BA20-50EEE000FC66}">
      <dgm:prSet/>
      <dgm:spPr/>
      <dgm:t>
        <a:bodyPr/>
        <a:lstStyle/>
        <a:p>
          <a:endParaRPr lang="en-GB"/>
        </a:p>
      </dgm:t>
    </dgm:pt>
    <dgm:pt modelId="{BE4EB00C-A682-47A0-AAD2-D08296F7E434}">
      <dgm:prSet phldrT="[Text]"/>
      <dgm:spPr>
        <a:solidFill>
          <a:srgbClr val="663300">
            <a:alpha val="20000"/>
          </a:srgbClr>
        </a:solidFill>
      </dgm:spPr>
      <dgm:t>
        <a:bodyPr/>
        <a:lstStyle/>
        <a:p>
          <a:r>
            <a:rPr lang="en-GB" b="0" u="none" dirty="0">
              <a:solidFill>
                <a:schemeClr val="tx1"/>
              </a:solidFill>
              <a:latin typeface="Calibri" pitchFamily="34" charset="0"/>
            </a:rPr>
            <a:t>Nutrition</a:t>
          </a:r>
        </a:p>
      </dgm:t>
    </dgm:pt>
    <dgm:pt modelId="{F0D0495D-F5EF-451B-AB57-5DC0633EC400}" type="parTrans" cxnId="{5D69712C-004B-4FF8-88A0-BDC02E3D9E1A}">
      <dgm:prSet/>
      <dgm:spPr/>
      <dgm:t>
        <a:bodyPr/>
        <a:lstStyle/>
        <a:p>
          <a:endParaRPr lang="en-GB"/>
        </a:p>
      </dgm:t>
    </dgm:pt>
    <dgm:pt modelId="{AFB49923-7DF5-403C-8EE2-934E4E9BB52E}" type="sibTrans" cxnId="{5D69712C-004B-4FF8-88A0-BDC02E3D9E1A}">
      <dgm:prSet/>
      <dgm:spPr/>
      <dgm:t>
        <a:bodyPr/>
        <a:lstStyle/>
        <a:p>
          <a:endParaRPr lang="en-GB"/>
        </a:p>
      </dgm:t>
    </dgm:pt>
    <dgm:pt modelId="{21ACE0D4-F31B-409A-89D5-26224993F0E4}">
      <dgm:prSet phldrT="[Text]"/>
      <dgm:spPr>
        <a:solidFill>
          <a:srgbClr val="663300">
            <a:alpha val="20000"/>
          </a:srgbClr>
        </a:solidFill>
      </dgm:spPr>
      <dgm:t>
        <a:bodyPr/>
        <a:lstStyle/>
        <a:p>
          <a:r>
            <a:rPr lang="en-GB" b="0" u="none" dirty="0">
              <a:solidFill>
                <a:schemeClr val="tx1"/>
              </a:solidFill>
              <a:latin typeface="Calibri" pitchFamily="34" charset="0"/>
            </a:rPr>
            <a:t>Public Health</a:t>
          </a:r>
        </a:p>
      </dgm:t>
    </dgm:pt>
    <dgm:pt modelId="{D5D0E3BE-EC43-4D83-8B60-9E70868A7218}" type="parTrans" cxnId="{0C32ABD6-3087-4061-8DC1-4BC11EEACFCF}">
      <dgm:prSet/>
      <dgm:spPr/>
      <dgm:t>
        <a:bodyPr/>
        <a:lstStyle/>
        <a:p>
          <a:endParaRPr lang="en-GB"/>
        </a:p>
      </dgm:t>
    </dgm:pt>
    <dgm:pt modelId="{BCF3E17D-1598-4955-A511-501236BF3634}" type="sibTrans" cxnId="{0C32ABD6-3087-4061-8DC1-4BC11EEACFCF}">
      <dgm:prSet/>
      <dgm:spPr/>
      <dgm:t>
        <a:bodyPr/>
        <a:lstStyle/>
        <a:p>
          <a:endParaRPr lang="en-GB"/>
        </a:p>
      </dgm:t>
    </dgm:pt>
    <dgm:pt modelId="{49C38B22-70F2-4D5B-B37F-207224DEE75E}">
      <dgm:prSet phldrT="[Text]"/>
      <dgm:spPr>
        <a:solidFill>
          <a:srgbClr val="663300">
            <a:alpha val="20000"/>
          </a:srgbClr>
        </a:solidFill>
      </dgm:spPr>
      <dgm:t>
        <a:bodyPr/>
        <a:lstStyle/>
        <a:p>
          <a:r>
            <a:rPr lang="en-GB" b="0" u="none" dirty="0">
              <a:solidFill>
                <a:schemeClr val="tx1"/>
              </a:solidFill>
              <a:latin typeface="Calibri" pitchFamily="34" charset="0"/>
            </a:rPr>
            <a:t>Food technology</a:t>
          </a:r>
        </a:p>
      </dgm:t>
    </dgm:pt>
    <dgm:pt modelId="{C1125EB5-A19B-4B64-BFD7-5CDB8F99E7E9}" type="parTrans" cxnId="{17F83A63-DC67-44C3-8E45-F7C3834AFCE8}">
      <dgm:prSet/>
      <dgm:spPr/>
      <dgm:t>
        <a:bodyPr/>
        <a:lstStyle/>
        <a:p>
          <a:endParaRPr lang="en-GB"/>
        </a:p>
      </dgm:t>
    </dgm:pt>
    <dgm:pt modelId="{96D83459-5037-40D2-9413-4818CEDD8DE3}" type="sibTrans" cxnId="{17F83A63-DC67-44C3-8E45-F7C3834AFCE8}">
      <dgm:prSet/>
      <dgm:spPr/>
      <dgm:t>
        <a:bodyPr/>
        <a:lstStyle/>
        <a:p>
          <a:endParaRPr lang="en-GB"/>
        </a:p>
      </dgm:t>
    </dgm:pt>
    <dgm:pt modelId="{5A6CF3F9-C673-4707-B692-6612471567BD}">
      <dgm:prSet phldrT="[Text]"/>
      <dgm:spPr>
        <a:solidFill>
          <a:srgbClr val="663300">
            <a:alpha val="20000"/>
          </a:srgbClr>
        </a:solidFill>
      </dgm:spPr>
      <dgm:t>
        <a:bodyPr/>
        <a:lstStyle/>
        <a:p>
          <a:r>
            <a:rPr lang="en-GB" b="0" u="none" dirty="0">
              <a:solidFill>
                <a:schemeClr val="tx1"/>
              </a:solidFill>
              <a:latin typeface="Calibri" pitchFamily="34" charset="0"/>
            </a:rPr>
            <a:t>Behavioural</a:t>
          </a:r>
        </a:p>
      </dgm:t>
    </dgm:pt>
    <dgm:pt modelId="{48FB736D-9AE4-4CEB-9434-6FC0FAD8495A}" type="parTrans" cxnId="{CF1BF339-26A4-4D07-8B9C-C967D28ADAED}">
      <dgm:prSet/>
      <dgm:spPr/>
      <dgm:t>
        <a:bodyPr/>
        <a:lstStyle/>
        <a:p>
          <a:endParaRPr lang="en-GB"/>
        </a:p>
      </dgm:t>
    </dgm:pt>
    <dgm:pt modelId="{C3C41EEC-EFB7-4B1E-8BC8-61B885CFD74B}" type="sibTrans" cxnId="{CF1BF339-26A4-4D07-8B9C-C967D28ADAED}">
      <dgm:prSet/>
      <dgm:spPr/>
      <dgm:t>
        <a:bodyPr/>
        <a:lstStyle/>
        <a:p>
          <a:endParaRPr lang="en-GB"/>
        </a:p>
      </dgm:t>
    </dgm:pt>
    <dgm:pt modelId="{8928C32E-62FE-4E7D-947F-D1024D3F8561}">
      <dgm:prSet phldrT="[Text]"/>
      <dgm:spPr>
        <a:solidFill>
          <a:srgbClr val="663300">
            <a:alpha val="20000"/>
          </a:srgbClr>
        </a:solidFill>
      </dgm:spPr>
      <dgm:t>
        <a:bodyPr/>
        <a:lstStyle/>
        <a:p>
          <a:endParaRPr lang="en-GB" b="1" u="sng" dirty="0">
            <a:solidFill>
              <a:schemeClr val="tx1"/>
            </a:solidFill>
            <a:latin typeface="Calibri" pitchFamily="34" charset="0"/>
          </a:endParaRPr>
        </a:p>
      </dgm:t>
    </dgm:pt>
    <dgm:pt modelId="{6BB251DD-DB48-4D49-830A-FB40302C3940}" type="parTrans" cxnId="{49F8B47A-CAD9-4D77-AB7B-A34D6C891AB3}">
      <dgm:prSet/>
      <dgm:spPr/>
      <dgm:t>
        <a:bodyPr/>
        <a:lstStyle/>
        <a:p>
          <a:endParaRPr lang="en-GB"/>
        </a:p>
      </dgm:t>
    </dgm:pt>
    <dgm:pt modelId="{2D4FBF00-3F0E-4B08-8D51-A5D89969CA24}" type="sibTrans" cxnId="{49F8B47A-CAD9-4D77-AB7B-A34D6C891AB3}">
      <dgm:prSet/>
      <dgm:spPr/>
      <dgm:t>
        <a:bodyPr/>
        <a:lstStyle/>
        <a:p>
          <a:endParaRPr lang="en-GB"/>
        </a:p>
      </dgm:t>
    </dgm:pt>
    <dgm:pt modelId="{53BAEE19-9293-43E8-82A7-2851FEF385C5}">
      <dgm:prSet phldrT="[Text]" custT="1"/>
      <dgm:spPr>
        <a:solidFill>
          <a:srgbClr val="0000CC">
            <a:alpha val="20000"/>
          </a:srgbClr>
        </a:solidFill>
      </dgm:spPr>
      <dgm:t>
        <a:bodyPr/>
        <a:lstStyle/>
        <a:p>
          <a:pPr algn="ctr">
            <a:buNone/>
          </a:pPr>
          <a:r>
            <a:rPr lang="en-GB" sz="1400" b="1" u="sng" dirty="0">
              <a:solidFill>
                <a:schemeClr val="tx1"/>
              </a:solidFill>
              <a:latin typeface="Calibri" pitchFamily="34" charset="0"/>
            </a:rPr>
            <a:t>Voluntary vs Regulatory</a:t>
          </a:r>
        </a:p>
      </dgm:t>
    </dgm:pt>
    <dgm:pt modelId="{9111689E-A990-49D5-BC3A-1A3ABFAE34E0}" type="parTrans" cxnId="{428EEB26-D933-4ADE-B83C-EA73B3FD7A6B}">
      <dgm:prSet/>
      <dgm:spPr/>
      <dgm:t>
        <a:bodyPr/>
        <a:lstStyle/>
        <a:p>
          <a:endParaRPr lang="en-GB"/>
        </a:p>
      </dgm:t>
    </dgm:pt>
    <dgm:pt modelId="{044F7609-21E5-406A-A77A-CC62ED5C1BF7}" type="sibTrans" cxnId="{428EEB26-D933-4ADE-B83C-EA73B3FD7A6B}">
      <dgm:prSet/>
      <dgm:spPr/>
      <dgm:t>
        <a:bodyPr/>
        <a:lstStyle/>
        <a:p>
          <a:endParaRPr lang="en-GB"/>
        </a:p>
      </dgm:t>
    </dgm:pt>
    <dgm:pt modelId="{0B4D9CE6-5EDF-43A1-9536-5D40FC909787}">
      <dgm:prSet phldrT="[Text]"/>
      <dgm:spPr>
        <a:solidFill>
          <a:srgbClr val="663300">
            <a:alpha val="20000"/>
          </a:srgbClr>
        </a:solidFill>
      </dgm:spPr>
      <dgm:t>
        <a:bodyPr/>
        <a:lstStyle/>
        <a:p>
          <a:r>
            <a:rPr lang="en-GB" b="0" u="none" dirty="0">
              <a:solidFill>
                <a:schemeClr val="tx1"/>
              </a:solidFill>
              <a:latin typeface="Calibri" pitchFamily="34" charset="0"/>
            </a:rPr>
            <a:t>Evaluation</a:t>
          </a:r>
        </a:p>
      </dgm:t>
    </dgm:pt>
    <dgm:pt modelId="{2194F085-33C9-4405-B07C-8DD6E2DE5422}" type="parTrans" cxnId="{076EA258-740C-4BF7-B1A8-ADFFA1F09FF6}">
      <dgm:prSet/>
      <dgm:spPr/>
      <dgm:t>
        <a:bodyPr/>
        <a:lstStyle/>
        <a:p>
          <a:endParaRPr lang="en-GB"/>
        </a:p>
      </dgm:t>
    </dgm:pt>
    <dgm:pt modelId="{0D659F9E-C284-41CF-B70E-331045655F55}" type="sibTrans" cxnId="{076EA258-740C-4BF7-B1A8-ADFFA1F09FF6}">
      <dgm:prSet/>
      <dgm:spPr/>
      <dgm:t>
        <a:bodyPr/>
        <a:lstStyle/>
        <a:p>
          <a:endParaRPr lang="en-GB"/>
        </a:p>
      </dgm:t>
    </dgm:pt>
    <dgm:pt modelId="{D8B4E474-0DB0-B84F-8934-A20563DDF5D1}">
      <dgm:prSet phldrT="[Text]"/>
      <dgm:spPr>
        <a:solidFill>
          <a:srgbClr val="663300">
            <a:alpha val="20000"/>
          </a:srgbClr>
        </a:solidFill>
      </dgm:spPr>
      <dgm:t>
        <a:bodyPr/>
        <a:lstStyle/>
        <a:p>
          <a:r>
            <a:rPr lang="en-GB" b="0" u="none" dirty="0">
              <a:solidFill>
                <a:schemeClr val="tx1"/>
              </a:solidFill>
              <a:latin typeface="Calibri" pitchFamily="34" charset="0"/>
            </a:rPr>
            <a:t>Policy</a:t>
          </a:r>
        </a:p>
      </dgm:t>
    </dgm:pt>
    <dgm:pt modelId="{AC50F114-4FE3-7B4F-BE67-D9EA0E1CF878}" type="parTrans" cxnId="{4726DB28-09C9-B244-AEC6-7A6D7341766B}">
      <dgm:prSet/>
      <dgm:spPr/>
      <dgm:t>
        <a:bodyPr/>
        <a:lstStyle/>
        <a:p>
          <a:endParaRPr lang="en-US"/>
        </a:p>
      </dgm:t>
    </dgm:pt>
    <dgm:pt modelId="{60B96643-CBA6-EB48-90FE-BF78A8A8EDEC}" type="sibTrans" cxnId="{4726DB28-09C9-B244-AEC6-7A6D7341766B}">
      <dgm:prSet/>
      <dgm:spPr/>
      <dgm:t>
        <a:bodyPr/>
        <a:lstStyle/>
        <a:p>
          <a:endParaRPr lang="en-US"/>
        </a:p>
      </dgm:t>
    </dgm:pt>
    <dgm:pt modelId="{CE0EDEC1-7BE8-F249-8C96-E2EA898C5BBB}">
      <dgm:prSet phldrT="[Text]" custT="1"/>
      <dgm:spPr>
        <a:solidFill>
          <a:srgbClr val="33CC33">
            <a:alpha val="20000"/>
          </a:srgbClr>
        </a:solidFill>
      </dgm:spPr>
      <dgm:t>
        <a:bodyPr/>
        <a:lstStyle/>
        <a:p>
          <a:pPr algn="l"/>
          <a:r>
            <a:rPr lang="en-GB" sz="1600" dirty="0">
              <a:solidFill>
                <a:schemeClr val="tx1"/>
              </a:solidFill>
              <a:latin typeface="Calibri" pitchFamily="34" charset="0"/>
            </a:rPr>
            <a:t> […]</a:t>
          </a:r>
        </a:p>
      </dgm:t>
    </dgm:pt>
    <dgm:pt modelId="{3C44206C-DEBF-A94B-B0D6-B058A8970288}" type="parTrans" cxnId="{B9C2707A-1AA5-0547-B6DE-80223978E55D}">
      <dgm:prSet/>
      <dgm:spPr/>
      <dgm:t>
        <a:bodyPr/>
        <a:lstStyle/>
        <a:p>
          <a:endParaRPr lang="en-GB"/>
        </a:p>
      </dgm:t>
    </dgm:pt>
    <dgm:pt modelId="{E2F7A6AF-5CA8-154A-9EE2-A77BAB0409C4}" type="sibTrans" cxnId="{B9C2707A-1AA5-0547-B6DE-80223978E55D}">
      <dgm:prSet/>
      <dgm:spPr/>
      <dgm:t>
        <a:bodyPr/>
        <a:lstStyle/>
        <a:p>
          <a:endParaRPr lang="en-GB"/>
        </a:p>
      </dgm:t>
    </dgm:pt>
    <dgm:pt modelId="{129FEDBC-913E-A64D-887F-23AB098B7653}">
      <dgm:prSet phldrT="[Text]" custT="1"/>
      <dgm:spPr>
        <a:solidFill>
          <a:srgbClr val="33CC33">
            <a:alpha val="20000"/>
          </a:srgbClr>
        </a:solidFill>
      </dgm:spPr>
      <dgm:t>
        <a:bodyPr/>
        <a:lstStyle/>
        <a:p>
          <a:pPr algn="l">
            <a:buNone/>
          </a:pPr>
          <a:endParaRPr lang="en-GB" sz="1400" b="1" u="sng" dirty="0">
            <a:solidFill>
              <a:schemeClr val="tx1"/>
            </a:solidFill>
            <a:latin typeface="Calibri" pitchFamily="34" charset="0"/>
          </a:endParaRPr>
        </a:p>
      </dgm:t>
    </dgm:pt>
    <dgm:pt modelId="{453A1B43-543D-504E-B806-5F159FA04686}" type="parTrans" cxnId="{505414DA-C400-3E43-AD8C-5EF96D9546A8}">
      <dgm:prSet/>
      <dgm:spPr/>
      <dgm:t>
        <a:bodyPr/>
        <a:lstStyle/>
        <a:p>
          <a:endParaRPr lang="en-GB"/>
        </a:p>
      </dgm:t>
    </dgm:pt>
    <dgm:pt modelId="{7480A636-8B67-244B-B01A-FCDA1E50105D}" type="sibTrans" cxnId="{505414DA-C400-3E43-AD8C-5EF96D9546A8}">
      <dgm:prSet/>
      <dgm:spPr/>
      <dgm:t>
        <a:bodyPr/>
        <a:lstStyle/>
        <a:p>
          <a:endParaRPr lang="en-GB"/>
        </a:p>
      </dgm:t>
    </dgm:pt>
    <dgm:pt modelId="{5F121117-D4CE-A342-853D-F33379878929}">
      <dgm:prSet phldrT="[Text]" custT="1"/>
      <dgm:spPr>
        <a:solidFill>
          <a:srgbClr val="0000CC">
            <a:alpha val="20000"/>
          </a:srgbClr>
        </a:solidFill>
      </dgm:spPr>
      <dgm:t>
        <a:bodyPr/>
        <a:lstStyle/>
        <a:p>
          <a:pPr algn="ctr">
            <a:buNone/>
          </a:pPr>
          <a:r>
            <a:rPr lang="en-GB" sz="1400" b="1" u="sng" dirty="0">
              <a:solidFill>
                <a:schemeClr val="tx1"/>
              </a:solidFill>
              <a:latin typeface="Calibri" pitchFamily="34" charset="0"/>
            </a:rPr>
            <a:t>Industry Engagement</a:t>
          </a:r>
          <a:endParaRPr lang="en-GB" sz="1400" dirty="0">
            <a:solidFill>
              <a:schemeClr val="tx1"/>
            </a:solidFill>
            <a:latin typeface="Calibri" pitchFamily="34" charset="0"/>
          </a:endParaRPr>
        </a:p>
      </dgm:t>
    </dgm:pt>
    <dgm:pt modelId="{E21EAE13-A59C-4E40-A502-F1C5511879D4}" type="parTrans" cxnId="{8F7D8156-D1EE-814B-960A-D72D9140F1E8}">
      <dgm:prSet/>
      <dgm:spPr/>
      <dgm:t>
        <a:bodyPr/>
        <a:lstStyle/>
        <a:p>
          <a:endParaRPr lang="en-GB"/>
        </a:p>
      </dgm:t>
    </dgm:pt>
    <dgm:pt modelId="{3E435106-41F8-F243-8781-5DABB33E455A}" type="sibTrans" cxnId="{8F7D8156-D1EE-814B-960A-D72D9140F1E8}">
      <dgm:prSet/>
      <dgm:spPr/>
      <dgm:t>
        <a:bodyPr/>
        <a:lstStyle/>
        <a:p>
          <a:endParaRPr lang="en-GB"/>
        </a:p>
      </dgm:t>
    </dgm:pt>
    <dgm:pt modelId="{8619761D-2009-A94E-BE6B-57C8CFE952C9}">
      <dgm:prSet phldrT="[Text]" custT="1"/>
      <dgm:spPr>
        <a:solidFill>
          <a:srgbClr val="0000CC">
            <a:alpha val="20000"/>
          </a:srgbClr>
        </a:solidFill>
      </dgm:spPr>
      <dgm:t>
        <a:bodyPr/>
        <a:lstStyle/>
        <a:p>
          <a:pPr algn="l"/>
          <a:r>
            <a:rPr lang="en-GB" sz="1400" dirty="0">
              <a:solidFill>
                <a:schemeClr val="tx1"/>
              </a:solidFill>
              <a:latin typeface="Calibri" pitchFamily="34" charset="0"/>
            </a:rPr>
            <a:t>Reformulation</a:t>
          </a:r>
        </a:p>
      </dgm:t>
    </dgm:pt>
    <dgm:pt modelId="{DA3140E3-0726-5B4C-B1B4-EE6F5F6FC869}" type="parTrans" cxnId="{9EF93442-97E5-284A-96F1-AB833AA53EEE}">
      <dgm:prSet/>
      <dgm:spPr/>
      <dgm:t>
        <a:bodyPr/>
        <a:lstStyle/>
        <a:p>
          <a:endParaRPr lang="en-GB"/>
        </a:p>
      </dgm:t>
    </dgm:pt>
    <dgm:pt modelId="{AF35AE10-19EB-1448-AB11-BBA18351393D}" type="sibTrans" cxnId="{9EF93442-97E5-284A-96F1-AB833AA53EEE}">
      <dgm:prSet/>
      <dgm:spPr/>
      <dgm:t>
        <a:bodyPr/>
        <a:lstStyle/>
        <a:p>
          <a:endParaRPr lang="en-GB"/>
        </a:p>
      </dgm:t>
    </dgm:pt>
    <dgm:pt modelId="{E23C4B50-7077-4041-A948-4B70D3174A08}">
      <dgm:prSet phldrT="[Text]" custT="1"/>
      <dgm:spPr>
        <a:solidFill>
          <a:srgbClr val="0000CC">
            <a:alpha val="20000"/>
          </a:srgbClr>
        </a:solidFill>
      </dgm:spPr>
      <dgm:t>
        <a:bodyPr/>
        <a:lstStyle/>
        <a:p>
          <a:pPr algn="l"/>
          <a:r>
            <a:rPr lang="en-GB" sz="1400" dirty="0">
              <a:solidFill>
                <a:schemeClr val="tx1"/>
              </a:solidFill>
              <a:latin typeface="Calibri" pitchFamily="34" charset="0"/>
            </a:rPr>
            <a:t>Minimum standards in common foods</a:t>
          </a:r>
        </a:p>
      </dgm:t>
    </dgm:pt>
    <dgm:pt modelId="{A5B9AC72-8BAE-A54F-BDC1-A5F7A6C5083B}" type="parTrans" cxnId="{C884B701-1B30-6540-90A3-8D711EDC29CA}">
      <dgm:prSet/>
      <dgm:spPr/>
      <dgm:t>
        <a:bodyPr/>
        <a:lstStyle/>
        <a:p>
          <a:endParaRPr lang="en-GB"/>
        </a:p>
      </dgm:t>
    </dgm:pt>
    <dgm:pt modelId="{C30832C1-30AE-1042-909B-C4916D59B90B}" type="sibTrans" cxnId="{C884B701-1B30-6540-90A3-8D711EDC29CA}">
      <dgm:prSet/>
      <dgm:spPr/>
      <dgm:t>
        <a:bodyPr/>
        <a:lstStyle/>
        <a:p>
          <a:endParaRPr lang="en-GB"/>
        </a:p>
      </dgm:t>
    </dgm:pt>
    <dgm:pt modelId="{512D59A2-005E-344C-A0C8-DB21459E45D4}">
      <dgm:prSet phldrT="[Text]" custT="1"/>
      <dgm:spPr>
        <a:solidFill>
          <a:srgbClr val="33CC33">
            <a:alpha val="20000"/>
          </a:srgbClr>
        </a:solidFill>
      </dgm:spPr>
      <dgm:t>
        <a:bodyPr/>
        <a:lstStyle/>
        <a:p>
          <a:pPr algn="l"/>
          <a:r>
            <a:rPr lang="en-GB" sz="1600" dirty="0">
              <a:solidFill>
                <a:schemeClr val="tx1"/>
              </a:solidFill>
              <a:latin typeface="Calibri" pitchFamily="34" charset="0"/>
            </a:rPr>
            <a:t>Advocacy</a:t>
          </a:r>
        </a:p>
      </dgm:t>
    </dgm:pt>
    <dgm:pt modelId="{4F36C0E3-0630-4C45-81F4-57B483E6DBBB}" type="parTrans" cxnId="{4B0D1FD3-28EC-8346-9C7E-55DC83EFA14D}">
      <dgm:prSet/>
      <dgm:spPr/>
      <dgm:t>
        <a:bodyPr/>
        <a:lstStyle/>
        <a:p>
          <a:endParaRPr lang="en-GB"/>
        </a:p>
      </dgm:t>
    </dgm:pt>
    <dgm:pt modelId="{4A7DA739-C001-BE4B-B983-C725C6B95E9C}" type="sibTrans" cxnId="{4B0D1FD3-28EC-8346-9C7E-55DC83EFA14D}">
      <dgm:prSet/>
      <dgm:spPr/>
      <dgm:t>
        <a:bodyPr/>
        <a:lstStyle/>
        <a:p>
          <a:endParaRPr lang="en-GB"/>
        </a:p>
      </dgm:t>
    </dgm:pt>
    <dgm:pt modelId="{FB92A4D4-7485-5C46-B205-617BD3B85DCB}">
      <dgm:prSet phldrT="[Text]"/>
      <dgm:spPr>
        <a:solidFill>
          <a:srgbClr val="663300">
            <a:alpha val="20000"/>
          </a:srgbClr>
        </a:solidFill>
      </dgm:spPr>
      <dgm:t>
        <a:bodyPr/>
        <a:lstStyle/>
        <a:p>
          <a:r>
            <a:rPr lang="en-GB" b="0" u="none" dirty="0">
              <a:solidFill>
                <a:schemeClr val="tx1"/>
              </a:solidFill>
              <a:latin typeface="Calibri" pitchFamily="34" charset="0"/>
            </a:rPr>
            <a:t>Economics</a:t>
          </a:r>
        </a:p>
      </dgm:t>
    </dgm:pt>
    <dgm:pt modelId="{4534AB5C-DDA3-DE43-8E84-A465A61188D3}" type="parTrans" cxnId="{08E78E95-AD6E-9A44-9BF7-3F42853E8A6D}">
      <dgm:prSet/>
      <dgm:spPr/>
      <dgm:t>
        <a:bodyPr/>
        <a:lstStyle/>
        <a:p>
          <a:endParaRPr lang="en-GB"/>
        </a:p>
      </dgm:t>
    </dgm:pt>
    <dgm:pt modelId="{1A87884B-1D81-EC4D-82A1-2946905DFE07}" type="sibTrans" cxnId="{08E78E95-AD6E-9A44-9BF7-3F42853E8A6D}">
      <dgm:prSet/>
      <dgm:spPr/>
      <dgm:t>
        <a:bodyPr/>
        <a:lstStyle/>
        <a:p>
          <a:endParaRPr lang="en-GB"/>
        </a:p>
      </dgm:t>
    </dgm:pt>
    <dgm:pt modelId="{B713AF0F-B8DA-514E-94E6-7BC6FAE76A0E}">
      <dgm:prSet phldrT="[Text]"/>
      <dgm:spPr>
        <a:solidFill>
          <a:srgbClr val="663300">
            <a:alpha val="20000"/>
          </a:srgbClr>
        </a:solidFill>
      </dgm:spPr>
      <dgm:t>
        <a:bodyPr/>
        <a:lstStyle/>
        <a:p>
          <a:r>
            <a:rPr lang="en-GB" b="0" u="none" dirty="0">
              <a:solidFill>
                <a:schemeClr val="tx1"/>
              </a:solidFill>
              <a:latin typeface="Calibri" pitchFamily="34" charset="0"/>
            </a:rPr>
            <a:t> […]</a:t>
          </a:r>
        </a:p>
      </dgm:t>
    </dgm:pt>
    <dgm:pt modelId="{80305676-B0B4-0A4D-BD22-F3B39FDDB787}" type="parTrans" cxnId="{8E874CC6-54B1-6046-A64C-7B941475B6E8}">
      <dgm:prSet/>
      <dgm:spPr/>
      <dgm:t>
        <a:bodyPr/>
        <a:lstStyle/>
        <a:p>
          <a:endParaRPr lang="en-GB"/>
        </a:p>
      </dgm:t>
    </dgm:pt>
    <dgm:pt modelId="{7D35FA0A-EE89-E74F-96D1-8EEF3D8DEDC6}" type="sibTrans" cxnId="{8E874CC6-54B1-6046-A64C-7B941475B6E8}">
      <dgm:prSet/>
      <dgm:spPr/>
      <dgm:t>
        <a:bodyPr/>
        <a:lstStyle/>
        <a:p>
          <a:endParaRPr lang="en-GB"/>
        </a:p>
      </dgm:t>
    </dgm:pt>
    <dgm:pt modelId="{4032B606-F6C4-9E40-B21F-F72F520D46C1}">
      <dgm:prSet phldrT="[Text]"/>
      <dgm:spPr>
        <a:solidFill>
          <a:srgbClr val="663300">
            <a:alpha val="20000"/>
          </a:srgbClr>
        </a:solidFill>
      </dgm:spPr>
      <dgm:t>
        <a:bodyPr/>
        <a:lstStyle/>
        <a:p>
          <a:r>
            <a:rPr lang="en-GB" b="0" u="none" dirty="0">
              <a:solidFill>
                <a:schemeClr val="tx1"/>
              </a:solidFill>
              <a:latin typeface="Calibri" pitchFamily="34" charset="0"/>
            </a:rPr>
            <a:t>Effectiveness</a:t>
          </a:r>
        </a:p>
      </dgm:t>
    </dgm:pt>
    <dgm:pt modelId="{22443345-1D68-C44E-A947-63DB509D4285}" type="parTrans" cxnId="{91847F49-57CD-F24F-889C-83A5797DDECB}">
      <dgm:prSet/>
      <dgm:spPr/>
      <dgm:t>
        <a:bodyPr/>
        <a:lstStyle/>
        <a:p>
          <a:endParaRPr lang="en-GB"/>
        </a:p>
      </dgm:t>
    </dgm:pt>
    <dgm:pt modelId="{48609F96-5E1D-2341-9748-E008314DF3CD}" type="sibTrans" cxnId="{91847F49-57CD-F24F-889C-83A5797DDECB}">
      <dgm:prSet/>
      <dgm:spPr/>
      <dgm:t>
        <a:bodyPr/>
        <a:lstStyle/>
        <a:p>
          <a:endParaRPr lang="en-GB"/>
        </a:p>
      </dgm:t>
    </dgm:pt>
    <dgm:pt modelId="{D675F886-DEBB-BC49-9157-93CFC6C00B0A}">
      <dgm:prSet phldrT="[Text]"/>
      <dgm:spPr>
        <a:solidFill>
          <a:srgbClr val="663300">
            <a:alpha val="20000"/>
          </a:srgbClr>
        </a:solidFill>
      </dgm:spPr>
      <dgm:t>
        <a:bodyPr/>
        <a:lstStyle/>
        <a:p>
          <a:r>
            <a:rPr lang="en-GB" b="0" u="none" dirty="0">
              <a:solidFill>
                <a:schemeClr val="tx1"/>
              </a:solidFill>
              <a:latin typeface="Calibri" pitchFamily="34" charset="0"/>
            </a:rPr>
            <a:t>Sociology</a:t>
          </a:r>
        </a:p>
      </dgm:t>
    </dgm:pt>
    <dgm:pt modelId="{58625738-18DC-A543-A3EA-79C5D74161A9}" type="parTrans" cxnId="{79900F64-81B6-DE4C-A100-937561547C34}">
      <dgm:prSet/>
      <dgm:spPr/>
      <dgm:t>
        <a:bodyPr/>
        <a:lstStyle/>
        <a:p>
          <a:endParaRPr lang="en-GB"/>
        </a:p>
      </dgm:t>
    </dgm:pt>
    <dgm:pt modelId="{30B8CE20-701F-9941-9F4C-AB6DA0C01707}" type="sibTrans" cxnId="{79900F64-81B6-DE4C-A100-937561547C34}">
      <dgm:prSet/>
      <dgm:spPr/>
      <dgm:t>
        <a:bodyPr/>
        <a:lstStyle/>
        <a:p>
          <a:endParaRPr lang="en-GB"/>
        </a:p>
      </dgm:t>
    </dgm:pt>
    <dgm:pt modelId="{23D7663C-7B5C-614A-8B24-0D8A84BA7D3B}">
      <dgm:prSet phldrT="[Text]" custT="1"/>
      <dgm:spPr>
        <a:solidFill>
          <a:srgbClr val="FF0000">
            <a:alpha val="20000"/>
          </a:srgbClr>
        </a:solidFill>
      </dgm:spPr>
      <dgm:t>
        <a:bodyPr/>
        <a:lstStyle/>
        <a:p>
          <a:pPr algn="l">
            <a:buFont typeface="Arial" panose="020B0604020202020204" pitchFamily="34" charset="0"/>
            <a:buNone/>
          </a:pPr>
          <a:r>
            <a:rPr lang="en-GB" sz="1400" b="0" dirty="0">
              <a:solidFill>
                <a:schemeClr val="tx1"/>
              </a:solidFill>
              <a:latin typeface="Calibri" pitchFamily="34" charset="0"/>
            </a:rPr>
            <a:t>A</a:t>
          </a:r>
          <a:r>
            <a:rPr lang="en-GB" sz="1400" dirty="0">
              <a:solidFill>
                <a:schemeClr val="tx1"/>
              </a:solidFill>
              <a:latin typeface="Calibri" pitchFamily="34" charset="0"/>
            </a:rPr>
            <a:t>wareness of campaigns</a:t>
          </a:r>
        </a:p>
      </dgm:t>
    </dgm:pt>
    <dgm:pt modelId="{2DEDF2E5-55AB-1441-89E6-FCDC8E6CE5A3}" type="parTrans" cxnId="{035659CC-25FA-204B-BD5D-C1F84A560C05}">
      <dgm:prSet/>
      <dgm:spPr/>
      <dgm:t>
        <a:bodyPr/>
        <a:lstStyle/>
        <a:p>
          <a:endParaRPr lang="en-GB"/>
        </a:p>
      </dgm:t>
    </dgm:pt>
    <dgm:pt modelId="{7487B5C3-3E75-E94C-BAEE-6FB87F7BB114}" type="sibTrans" cxnId="{035659CC-25FA-204B-BD5D-C1F84A560C05}">
      <dgm:prSet/>
      <dgm:spPr/>
      <dgm:t>
        <a:bodyPr/>
        <a:lstStyle/>
        <a:p>
          <a:endParaRPr lang="en-GB"/>
        </a:p>
      </dgm:t>
    </dgm:pt>
    <dgm:pt modelId="{E4D511C5-4419-9F4C-81D7-7B8563CC9B62}">
      <dgm:prSet phldrT="[Text]" custT="1"/>
      <dgm:spPr>
        <a:solidFill>
          <a:srgbClr val="FF0000">
            <a:alpha val="20000"/>
          </a:srgbClr>
        </a:solidFill>
      </dgm:spPr>
      <dgm:t>
        <a:bodyPr/>
        <a:lstStyle/>
        <a:p>
          <a:pPr algn="l">
            <a:buNone/>
          </a:pPr>
          <a:r>
            <a:rPr lang="en-GB" sz="1400" dirty="0">
              <a:solidFill>
                <a:schemeClr val="tx1"/>
              </a:solidFill>
              <a:latin typeface="Calibri" pitchFamily="34" charset="0"/>
            </a:rPr>
            <a:t>Changes in population salt intake</a:t>
          </a:r>
        </a:p>
      </dgm:t>
    </dgm:pt>
    <dgm:pt modelId="{D0BAE876-224E-CB41-B1F8-9BD2AF09AAD2}" type="parTrans" cxnId="{6C99267E-2407-3445-B84F-55C984FF74F9}">
      <dgm:prSet/>
      <dgm:spPr/>
      <dgm:t>
        <a:bodyPr/>
        <a:lstStyle/>
        <a:p>
          <a:endParaRPr lang="en-GB"/>
        </a:p>
      </dgm:t>
    </dgm:pt>
    <dgm:pt modelId="{124FFB50-7C80-D843-8C74-98428C041E36}" type="sibTrans" cxnId="{6C99267E-2407-3445-B84F-55C984FF74F9}">
      <dgm:prSet/>
      <dgm:spPr/>
      <dgm:t>
        <a:bodyPr/>
        <a:lstStyle/>
        <a:p>
          <a:endParaRPr lang="en-GB"/>
        </a:p>
      </dgm:t>
    </dgm:pt>
    <dgm:pt modelId="{94DF785F-CABD-B047-AAD0-B7AFC279A31C}">
      <dgm:prSet phldrT="[Text]" custT="1"/>
      <dgm:spPr>
        <a:solidFill>
          <a:srgbClr val="0000CC">
            <a:alpha val="20000"/>
          </a:srgbClr>
        </a:solidFill>
      </dgm:spPr>
      <dgm:t>
        <a:bodyPr/>
        <a:lstStyle/>
        <a:p>
          <a:pPr algn="l"/>
          <a:r>
            <a:rPr lang="en-GB" sz="1400" dirty="0">
              <a:solidFill>
                <a:schemeClr val="tx1"/>
              </a:solidFill>
              <a:latin typeface="Calibri" pitchFamily="34" charset="0"/>
            </a:rPr>
            <a:t>Street vendors</a:t>
          </a:r>
        </a:p>
      </dgm:t>
    </dgm:pt>
    <dgm:pt modelId="{7E9F5A20-A20B-1F4B-87C3-F8A210735ECC}" type="parTrans" cxnId="{FE050814-E030-854E-8FAF-6C25967B83B4}">
      <dgm:prSet/>
      <dgm:spPr/>
      <dgm:t>
        <a:bodyPr/>
        <a:lstStyle/>
        <a:p>
          <a:endParaRPr lang="en-GB"/>
        </a:p>
      </dgm:t>
    </dgm:pt>
    <dgm:pt modelId="{E4B8A6FE-F71F-B24F-A2BB-74BEBF7E4A8A}" type="sibTrans" cxnId="{FE050814-E030-854E-8FAF-6C25967B83B4}">
      <dgm:prSet/>
      <dgm:spPr/>
      <dgm:t>
        <a:bodyPr/>
        <a:lstStyle/>
        <a:p>
          <a:endParaRPr lang="en-GB"/>
        </a:p>
      </dgm:t>
    </dgm:pt>
    <dgm:pt modelId="{0F6C06B1-AB08-43AA-8373-DABC472888A3}" type="pres">
      <dgm:prSet presAssocID="{0BEFC0FB-F7B5-4290-9ACE-8F48210E2245}" presName="linearFlow" presStyleCnt="0">
        <dgm:presLayoutVars>
          <dgm:dir/>
          <dgm:animLvl val="lvl"/>
          <dgm:resizeHandles/>
        </dgm:presLayoutVars>
      </dgm:prSet>
      <dgm:spPr/>
    </dgm:pt>
    <dgm:pt modelId="{239C0A06-3B55-45BF-A12C-C9CC500C612C}" type="pres">
      <dgm:prSet presAssocID="{9EF4CE21-97E1-46C5-861F-442D330252D1}" presName="compositeNode" presStyleCnt="0">
        <dgm:presLayoutVars>
          <dgm:bulletEnabled val="1"/>
        </dgm:presLayoutVars>
      </dgm:prSet>
      <dgm:spPr/>
    </dgm:pt>
    <dgm:pt modelId="{D918F2B7-DC7D-4F9D-817E-A425145C484A}" type="pres">
      <dgm:prSet presAssocID="{9EF4CE21-97E1-46C5-861F-442D330252D1}" presName="image" presStyleLbl="fgImgPlace1" presStyleIdx="0" presStyleCnt="4" custLinFactNeighborY="-33570"/>
      <dgm:spPr>
        <a:blipFill rotWithShape="0">
          <a:blip xmlns:r="http://schemas.openxmlformats.org/officeDocument/2006/relationships" r:embed="rId1"/>
          <a:stretch>
            <a:fillRect/>
          </a:stretch>
        </a:blipFill>
      </dgm:spPr>
    </dgm:pt>
    <dgm:pt modelId="{CD650016-5A21-49AD-A9B2-58C2B85E6EA1}" type="pres">
      <dgm:prSet presAssocID="{9EF4CE21-97E1-46C5-861F-442D330252D1}" presName="childNode" presStyleLbl="node1" presStyleIdx="0" presStyleCnt="4" custScaleX="136635" custScaleY="118097" custLinFactNeighborX="16000" custLinFactNeighborY="2122">
        <dgm:presLayoutVars>
          <dgm:bulletEnabled val="1"/>
        </dgm:presLayoutVars>
      </dgm:prSet>
      <dgm:spPr/>
    </dgm:pt>
    <dgm:pt modelId="{8F37084C-1129-4213-9ADC-7153205D1C1F}" type="pres">
      <dgm:prSet presAssocID="{9EF4CE21-97E1-46C5-861F-442D330252D1}" presName="parentNode" presStyleLbl="revTx" presStyleIdx="0" presStyleCnt="4" custLinFactNeighborY="-2813">
        <dgm:presLayoutVars>
          <dgm:chMax val="0"/>
          <dgm:bulletEnabled val="1"/>
        </dgm:presLayoutVars>
      </dgm:prSet>
      <dgm:spPr/>
    </dgm:pt>
    <dgm:pt modelId="{65626027-9058-451E-9FDB-78396B1E125E}" type="pres">
      <dgm:prSet presAssocID="{1845CCF6-C7BF-4964-8A7A-8BE304E3456D}" presName="sibTrans" presStyleCnt="0"/>
      <dgm:spPr/>
    </dgm:pt>
    <dgm:pt modelId="{5860B508-4962-4621-BCC6-8D55EEE2E4E7}" type="pres">
      <dgm:prSet presAssocID="{F9EEC365-8609-4B4C-B187-38006F95FDDE}" presName="compositeNode" presStyleCnt="0">
        <dgm:presLayoutVars>
          <dgm:bulletEnabled val="1"/>
        </dgm:presLayoutVars>
      </dgm:prSet>
      <dgm:spPr/>
    </dgm:pt>
    <dgm:pt modelId="{A957A9A0-A6C2-423A-9571-8719BBB44143}" type="pres">
      <dgm:prSet presAssocID="{F9EEC365-8609-4B4C-B187-38006F95FDDE}" presName="image" presStyleLbl="fgImgPlace1" presStyleIdx="1" presStyleCnt="4" custLinFactNeighborY="-33570"/>
      <dgm:spPr>
        <a:blipFill rotWithShape="0">
          <a:blip xmlns:r="http://schemas.openxmlformats.org/officeDocument/2006/relationships" r:embed="rId2"/>
          <a:stretch>
            <a:fillRect/>
          </a:stretch>
        </a:blipFill>
      </dgm:spPr>
    </dgm:pt>
    <dgm:pt modelId="{D9B6AE61-12C6-41E0-B32C-08535DA40562}" type="pres">
      <dgm:prSet presAssocID="{F9EEC365-8609-4B4C-B187-38006F95FDDE}" presName="childNode" presStyleLbl="node1" presStyleIdx="1" presStyleCnt="4" custScaleX="141237" custScaleY="117464" custLinFactNeighborX="23034" custLinFactNeighborY="2084">
        <dgm:presLayoutVars>
          <dgm:bulletEnabled val="1"/>
        </dgm:presLayoutVars>
      </dgm:prSet>
      <dgm:spPr/>
    </dgm:pt>
    <dgm:pt modelId="{11583B2B-8BC1-4104-A687-71DA003295E3}" type="pres">
      <dgm:prSet presAssocID="{F9EEC365-8609-4B4C-B187-38006F95FDDE}" presName="parentNode" presStyleLbl="revTx" presStyleIdx="1" presStyleCnt="4" custLinFactNeighborY="-2813">
        <dgm:presLayoutVars>
          <dgm:chMax val="0"/>
          <dgm:bulletEnabled val="1"/>
        </dgm:presLayoutVars>
      </dgm:prSet>
      <dgm:spPr/>
    </dgm:pt>
    <dgm:pt modelId="{67917CA8-6AF5-45F8-AB3B-8632D76028C2}" type="pres">
      <dgm:prSet presAssocID="{2C1EF18F-2467-4CAC-A17D-25DB2FEFEA17}" presName="sibTrans" presStyleCnt="0"/>
      <dgm:spPr/>
    </dgm:pt>
    <dgm:pt modelId="{138CFFCA-0788-4041-AFF1-70688609FD81}" type="pres">
      <dgm:prSet presAssocID="{B214B5B7-A468-47B8-BAA7-4B3CBAB783D6}" presName="compositeNode" presStyleCnt="0">
        <dgm:presLayoutVars>
          <dgm:bulletEnabled val="1"/>
        </dgm:presLayoutVars>
      </dgm:prSet>
      <dgm:spPr/>
    </dgm:pt>
    <dgm:pt modelId="{EED8C93C-F6CA-4685-9675-5BC09425B999}" type="pres">
      <dgm:prSet presAssocID="{B214B5B7-A468-47B8-BAA7-4B3CBAB783D6}" presName="image" presStyleLbl="fgImgPlace1" presStyleIdx="2" presStyleCnt="4" custLinFactNeighborX="1320" custLinFactNeighborY="-33570"/>
      <dgm:spPr>
        <a:blipFill rotWithShape="0">
          <a:blip xmlns:r="http://schemas.openxmlformats.org/officeDocument/2006/relationships" r:embed="rId3"/>
          <a:stretch>
            <a:fillRect/>
          </a:stretch>
        </a:blipFill>
      </dgm:spPr>
    </dgm:pt>
    <dgm:pt modelId="{ED48DD92-5303-4160-BE3B-ADC93731DC31}" type="pres">
      <dgm:prSet presAssocID="{B214B5B7-A468-47B8-BAA7-4B3CBAB783D6}" presName="childNode" presStyleLbl="node1" presStyleIdx="2" presStyleCnt="4" custScaleX="154634" custScaleY="117485" custLinFactNeighborX="29653" custLinFactNeighborY="2380">
        <dgm:presLayoutVars>
          <dgm:bulletEnabled val="1"/>
        </dgm:presLayoutVars>
      </dgm:prSet>
      <dgm:spPr/>
    </dgm:pt>
    <dgm:pt modelId="{38599B62-C103-415E-9AD9-EC616B6FB157}" type="pres">
      <dgm:prSet presAssocID="{B214B5B7-A468-47B8-BAA7-4B3CBAB783D6}" presName="parentNode" presStyleLbl="revTx" presStyleIdx="2" presStyleCnt="4" custLinFactNeighborY="-4170">
        <dgm:presLayoutVars>
          <dgm:chMax val="0"/>
          <dgm:bulletEnabled val="1"/>
        </dgm:presLayoutVars>
      </dgm:prSet>
      <dgm:spPr/>
    </dgm:pt>
    <dgm:pt modelId="{F487D7C6-3251-455A-823B-1C8E40EB9573}" type="pres">
      <dgm:prSet presAssocID="{E488C2C2-F13E-46E0-84F8-316D7C21E157}" presName="sibTrans" presStyleCnt="0"/>
      <dgm:spPr/>
    </dgm:pt>
    <dgm:pt modelId="{8C46BA1E-FCC7-453A-B867-FDE1BA488715}" type="pres">
      <dgm:prSet presAssocID="{24172EAF-BCF0-46F4-B511-8BF6596E8514}" presName="compositeNode" presStyleCnt="0">
        <dgm:presLayoutVars>
          <dgm:bulletEnabled val="1"/>
        </dgm:presLayoutVars>
      </dgm:prSet>
      <dgm:spPr/>
    </dgm:pt>
    <dgm:pt modelId="{CB6F8760-1104-4A9C-AE71-2D6781AA8980}" type="pres">
      <dgm:prSet presAssocID="{24172EAF-BCF0-46F4-B511-8BF6596E8514}" presName="image" presStyleLbl="fgImgPlace1" presStyleIdx="3" presStyleCnt="4" custLinFactNeighborY="-33570"/>
      <dgm:spPr>
        <a:blipFill rotWithShape="0">
          <a:blip xmlns:r="http://schemas.openxmlformats.org/officeDocument/2006/relationships" r:embed="rId4"/>
          <a:stretch>
            <a:fillRect/>
          </a:stretch>
        </a:blipFill>
      </dgm:spPr>
    </dgm:pt>
    <dgm:pt modelId="{D97BF87A-8E95-4755-A9DF-127824A329D6}" type="pres">
      <dgm:prSet presAssocID="{24172EAF-BCF0-46F4-B511-8BF6596E8514}" presName="childNode" presStyleLbl="node1" presStyleIdx="3" presStyleCnt="4" custScaleX="128947" custScaleY="114599" custLinFactNeighborX="24887" custLinFactNeighborY="3875">
        <dgm:presLayoutVars>
          <dgm:bulletEnabled val="1"/>
        </dgm:presLayoutVars>
      </dgm:prSet>
      <dgm:spPr/>
    </dgm:pt>
    <dgm:pt modelId="{AEAC7141-2A37-4B07-ABF6-065E543B7594}" type="pres">
      <dgm:prSet presAssocID="{24172EAF-BCF0-46F4-B511-8BF6596E8514}" presName="parentNode" presStyleLbl="revTx" presStyleIdx="3" presStyleCnt="4" custLinFactNeighborY="-2813">
        <dgm:presLayoutVars>
          <dgm:chMax val="0"/>
          <dgm:bulletEnabled val="1"/>
        </dgm:presLayoutVars>
      </dgm:prSet>
      <dgm:spPr/>
    </dgm:pt>
  </dgm:ptLst>
  <dgm:cxnLst>
    <dgm:cxn modelId="{C884B701-1B30-6540-90A3-8D711EDC29CA}" srcId="{F9EEC365-8609-4B4C-B187-38006F95FDDE}" destId="{E23C4B50-7077-4041-A948-4B70D3174A08}" srcOrd="2" destOrd="0" parTransId="{A5B9AC72-8BAE-A54F-BDC1-A5F7A6C5083B}" sibTransId="{C30832C1-30AE-1042-909B-C4916D59B90B}"/>
    <dgm:cxn modelId="{212D3C02-BB45-41BB-9814-F3EC186C123C}" type="presOf" srcId="{24172EAF-BCF0-46F4-B511-8BF6596E8514}" destId="{AEAC7141-2A37-4B07-ABF6-065E543B7594}" srcOrd="0" destOrd="0" presId="urn:microsoft.com/office/officeart/2005/8/layout/hList2#4"/>
    <dgm:cxn modelId="{1448A802-2284-4CE0-94F7-527BCD5A3353}" type="presOf" srcId="{49C38B22-70F2-4D5B-B37F-207224DEE75E}" destId="{D97BF87A-8E95-4755-A9DF-127824A329D6}" srcOrd="0" destOrd="3" presId="urn:microsoft.com/office/officeart/2005/8/layout/hList2#4"/>
    <dgm:cxn modelId="{DFCD4103-3BFF-4681-AB1D-0D2619AEA2C2}" type="presOf" srcId="{02F90C82-788B-4DCD-B063-D029838B924F}" destId="{CD650016-5A21-49AD-A9B2-58C2B85E6EA1}" srcOrd="0" destOrd="0" presId="urn:microsoft.com/office/officeart/2005/8/layout/hList2#4"/>
    <dgm:cxn modelId="{5A4DF509-7F07-A546-A18A-EA6BAADC5F44}" type="presOf" srcId="{E23C4B50-7077-4041-A948-4B70D3174A08}" destId="{D9B6AE61-12C6-41E0-B32C-08535DA40562}" srcOrd="0" destOrd="2" presId="urn:microsoft.com/office/officeart/2005/8/layout/hList2#4"/>
    <dgm:cxn modelId="{FE050814-E030-854E-8FAF-6C25967B83B4}" srcId="{F9EEC365-8609-4B4C-B187-38006F95FDDE}" destId="{94DF785F-CABD-B047-AAD0-B7AFC279A31C}" srcOrd="11" destOrd="0" parTransId="{7E9F5A20-A20B-1F4B-87C3-F8A210735ECC}" sibTransId="{E4B8A6FE-F71F-B24F-A2BB-74BEBF7E4A8A}"/>
    <dgm:cxn modelId="{C5C28114-0813-418B-BD56-60FC78352A77}" type="presOf" srcId="{639915F5-887B-410D-B489-30126D5C5954}" destId="{D9B6AE61-12C6-41E0-B32C-08535DA40562}" srcOrd="0" destOrd="8" presId="urn:microsoft.com/office/officeart/2005/8/layout/hList2#4"/>
    <dgm:cxn modelId="{DD384517-4EC4-486F-8E57-BEE3B88B99BE}" srcId="{9EF4CE21-97E1-46C5-861F-442D330252D1}" destId="{AC80669F-CCB5-4F7F-8D08-723DC768447F}" srcOrd="4" destOrd="0" parTransId="{488F376B-A54F-42F0-B592-53BF930DFCA3}" sibTransId="{6A541F5B-0C59-4570-B381-BB96E91BF87B}"/>
    <dgm:cxn modelId="{ABE3EB19-2806-4FDC-9D99-F8C13671B561}" srcId="{F9EEC365-8609-4B4C-B187-38006F95FDDE}" destId="{35721D27-0588-4568-A92B-7ECCBBDF1554}" srcOrd="6" destOrd="0" parTransId="{C90DE39E-8959-45B0-BC51-E3EB9B45AC9E}" sibTransId="{6D6A8A6F-8AE1-4315-B899-DDC927966A12}"/>
    <dgm:cxn modelId="{AE2E041C-DF0E-4D4E-B5B5-514361BD1FEC}" type="presOf" srcId="{DD87B831-693A-459D-BDA6-C7F751385EB0}" destId="{D97BF87A-8E95-4755-A9DF-127824A329D6}" srcOrd="0" destOrd="0" presId="urn:microsoft.com/office/officeart/2005/8/layout/hList2#4"/>
    <dgm:cxn modelId="{21D4971D-A76D-4076-A5D7-404D5F563425}" type="presOf" srcId="{9D343D37-1696-46DA-AA7C-FF0F1BE8F973}" destId="{CD650016-5A21-49AD-A9B2-58C2B85E6EA1}" srcOrd="0" destOrd="3" presId="urn:microsoft.com/office/officeart/2005/8/layout/hList2#4"/>
    <dgm:cxn modelId="{C24AA01D-3A03-4FF4-BDA4-A06D6335DC58}" srcId="{F9EEC365-8609-4B4C-B187-38006F95FDDE}" destId="{6DC76CCE-D1D9-427A-98E3-5AE81467257C}" srcOrd="10" destOrd="0" parTransId="{C7CC08F9-7971-452B-9663-39956540C746}" sibTransId="{35A51C02-6F8D-4372-96C6-C27D9BECA780}"/>
    <dgm:cxn modelId="{5569ED1E-957A-4A1F-B604-158690FBD2D0}" srcId="{9EF4CE21-97E1-46C5-861F-442D330252D1}" destId="{18D083F0-4392-44CB-B9A9-21FD13C635C9}" srcOrd="5" destOrd="0" parTransId="{2EFDC7CF-1AA8-42F3-A2CF-6E766DB153BD}" sibTransId="{E34C449B-6613-41B3-AD60-A570490EA348}"/>
    <dgm:cxn modelId="{89C65A1F-20C6-4BD7-93B7-675301375818}" type="presOf" srcId="{4FF49F1A-0390-4084-9639-01CA7213CE03}" destId="{ED48DD92-5303-4160-BE3B-ADC93731DC31}" srcOrd="0" destOrd="6" presId="urn:microsoft.com/office/officeart/2005/8/layout/hList2#4"/>
    <dgm:cxn modelId="{097D7621-8CB5-4460-B306-E36145E8BBFC}" type="presOf" srcId="{F0103A22-092C-4B0E-9B12-A57F71E985F5}" destId="{ED48DD92-5303-4160-BE3B-ADC93731DC31}" srcOrd="0" destOrd="0" presId="urn:microsoft.com/office/officeart/2005/8/layout/hList2#4"/>
    <dgm:cxn modelId="{AD8DA123-6B5C-429F-BE72-8FED5963104A}" type="presOf" srcId="{5A6CF3F9-C673-4707-B692-6612471567BD}" destId="{D97BF87A-8E95-4755-A9DF-127824A329D6}" srcOrd="0" destOrd="4" presId="urn:microsoft.com/office/officeart/2005/8/layout/hList2#4"/>
    <dgm:cxn modelId="{428EEB26-D933-4ADE-B83C-EA73B3FD7A6B}" srcId="{F9EEC365-8609-4B4C-B187-38006F95FDDE}" destId="{53BAEE19-9293-43E8-82A7-2851FEF385C5}" srcOrd="12" destOrd="0" parTransId="{9111689E-A990-49D5-BC3A-1A3ABFAE34E0}" sibTransId="{044F7609-21E5-406A-A77A-CC62ED5C1BF7}"/>
    <dgm:cxn modelId="{4726DB28-09C9-B244-AEC6-7A6D7341766B}" srcId="{24172EAF-BCF0-46F4-B511-8BF6596E8514}" destId="{D8B4E474-0DB0-B84F-8934-A20563DDF5D1}" srcOrd="6" destOrd="0" parTransId="{AC50F114-4FE3-7B4F-BE67-D9EA0E1CF878}" sibTransId="{60B96643-CBA6-EB48-90FE-BF78A8A8EDEC}"/>
    <dgm:cxn modelId="{F1EC1229-D98E-4C07-93C7-F15F08B55008}" type="presOf" srcId="{BE4EB00C-A682-47A0-AAD2-D08296F7E434}" destId="{D97BF87A-8E95-4755-A9DF-127824A329D6}" srcOrd="0" destOrd="1" presId="urn:microsoft.com/office/officeart/2005/8/layout/hList2#4"/>
    <dgm:cxn modelId="{5D69712C-004B-4FF8-88A0-BDC02E3D9E1A}" srcId="{24172EAF-BCF0-46F4-B511-8BF6596E8514}" destId="{BE4EB00C-A682-47A0-AAD2-D08296F7E434}" srcOrd="1" destOrd="0" parTransId="{F0D0495D-F5EF-451B-AB57-5DC0633EC400}" sibTransId="{AFB49923-7DF5-403C-8EE2-934E4E9BB52E}"/>
    <dgm:cxn modelId="{4593212D-E66B-4AAF-B668-FCCB6E0B4A6D}" type="presOf" srcId="{0BEFC0FB-F7B5-4290-9ACE-8F48210E2245}" destId="{0F6C06B1-AB08-43AA-8373-DABC472888A3}" srcOrd="0" destOrd="0" presId="urn:microsoft.com/office/officeart/2005/8/layout/hList2#4"/>
    <dgm:cxn modelId="{D7F85F2F-AF27-41BD-B124-51094EA7EA25}" type="presOf" srcId="{21ACE0D4-F31B-409A-89D5-26224993F0E4}" destId="{D97BF87A-8E95-4755-A9DF-127824A329D6}" srcOrd="0" destOrd="2" presId="urn:microsoft.com/office/officeart/2005/8/layout/hList2#4"/>
    <dgm:cxn modelId="{C68E8D2F-3F83-4AE4-A179-4BD7E608D0B5}" type="presOf" srcId="{C9094CC6-DD5B-40F4-8FE8-C9426EC1195D}" destId="{D9B6AE61-12C6-41E0-B32C-08535DA40562}" srcOrd="0" destOrd="7" presId="urn:microsoft.com/office/officeart/2005/8/layout/hList2#4"/>
    <dgm:cxn modelId="{43F0F82F-32CB-4DD4-BDC9-DA37C6D2720D}" type="presOf" srcId="{F9EEC365-8609-4B4C-B187-38006F95FDDE}" destId="{11583B2B-8BC1-4104-A687-71DA003295E3}" srcOrd="0" destOrd="0" presId="urn:microsoft.com/office/officeart/2005/8/layout/hList2#4"/>
    <dgm:cxn modelId="{094C9533-AF6E-46DF-866E-365F6FA0736E}" srcId="{B214B5B7-A468-47B8-BAA7-4B3CBAB783D6}" destId="{3A4D5821-96DC-4904-A15A-68D823E01FC7}" srcOrd="3" destOrd="0" parTransId="{237D0CD3-A2CE-4753-85E6-1EB7B8D580C5}" sibTransId="{704013E5-5796-47E7-80CC-0A84559AEB91}"/>
    <dgm:cxn modelId="{9C59E033-4716-46E8-9CE1-E9A84ED82576}" type="presOf" srcId="{3A4D5821-96DC-4904-A15A-68D823E01FC7}" destId="{ED48DD92-5303-4160-BE3B-ADC93731DC31}" srcOrd="0" destOrd="3" presId="urn:microsoft.com/office/officeart/2005/8/layout/hList2#4"/>
    <dgm:cxn modelId="{B1625734-B816-48C5-BB87-591B53A73297}" type="presOf" srcId="{8928C32E-62FE-4E7D-947F-D1024D3F8561}" destId="{D97BF87A-8E95-4755-A9DF-127824A329D6}" srcOrd="0" destOrd="11" presId="urn:microsoft.com/office/officeart/2005/8/layout/hList2#4"/>
    <dgm:cxn modelId="{CF1BF339-26A4-4D07-8B9C-C967D28ADAED}" srcId="{24172EAF-BCF0-46F4-B511-8BF6596E8514}" destId="{5A6CF3F9-C673-4707-B692-6612471567BD}" srcOrd="4" destOrd="0" parTransId="{48FB736D-9AE4-4CEB-9434-6FC0FAD8495A}" sibTransId="{C3C41EEC-EFB7-4B1E-8BC8-61B885CFD74B}"/>
    <dgm:cxn modelId="{6083183A-CC88-4A07-85C5-65A75464E74A}" type="presOf" srcId="{18D083F0-4392-44CB-B9A9-21FD13C635C9}" destId="{CD650016-5A21-49AD-A9B2-58C2B85E6EA1}" srcOrd="0" destOrd="5" presId="urn:microsoft.com/office/officeart/2005/8/layout/hList2#4"/>
    <dgm:cxn modelId="{D7854F3B-B111-4E21-954D-49A4D6592890}" srcId="{9EF4CE21-97E1-46C5-861F-442D330252D1}" destId="{9D343D37-1696-46DA-AA7C-FF0F1BE8F973}" srcOrd="3" destOrd="0" parTransId="{CDB093F1-E794-492B-B034-9827E6825CBE}" sibTransId="{4AF27329-7D4E-4A78-BD22-D237B35FC8B8}"/>
    <dgm:cxn modelId="{B4CB1E3E-334F-437A-8F85-B8E4A3736EF1}" type="presOf" srcId="{D8B4E474-0DB0-B84F-8934-A20563DDF5D1}" destId="{D97BF87A-8E95-4755-A9DF-127824A329D6}" srcOrd="0" destOrd="6" presId="urn:microsoft.com/office/officeart/2005/8/layout/hList2#4"/>
    <dgm:cxn modelId="{9EF93442-97E5-284A-96F1-AB833AA53EEE}" srcId="{F9EEC365-8609-4B4C-B187-38006F95FDDE}" destId="{8619761D-2009-A94E-BE6B-57C8CFE952C9}" srcOrd="4" destOrd="0" parTransId="{DA3140E3-0726-5B4C-B1B4-EE6F5F6FC869}" sibTransId="{AF35AE10-19EB-1448-AB11-BBA18351393D}"/>
    <dgm:cxn modelId="{927C7C45-462D-496E-B48B-25295479CD9E}" type="presOf" srcId="{6DC76CCE-D1D9-427A-98E3-5AE81467257C}" destId="{D9B6AE61-12C6-41E0-B32C-08535DA40562}" srcOrd="0" destOrd="10" presId="urn:microsoft.com/office/officeart/2005/8/layout/hList2#4"/>
    <dgm:cxn modelId="{91847F49-57CD-F24F-889C-83A5797DDECB}" srcId="{24172EAF-BCF0-46F4-B511-8BF6596E8514}" destId="{4032B606-F6C4-9E40-B21F-F72F520D46C1}" srcOrd="8" destOrd="0" parTransId="{22443345-1D68-C44E-A947-63DB509D4285}" sibTransId="{48609F96-5E1D-2341-9748-E008314DF3CD}"/>
    <dgm:cxn modelId="{F165C44A-5511-42FE-9C52-C93627676B59}" srcId="{B214B5B7-A468-47B8-BAA7-4B3CBAB783D6}" destId="{C47392C3-E00F-443B-8850-DB328580F6D0}" srcOrd="5" destOrd="0" parTransId="{344240D5-5C89-4A03-8C8F-29BD276E28AE}" sibTransId="{3FECD8C5-4C44-43B6-99C3-BC03470A0AB4}"/>
    <dgm:cxn modelId="{7EE6F74C-DACC-435C-82DC-DE6FB7BD691D}" srcId="{F9EEC365-8609-4B4C-B187-38006F95FDDE}" destId="{639915F5-887B-410D-B489-30126D5C5954}" srcOrd="8" destOrd="0" parTransId="{14E72E7B-667A-4008-9A4E-31A3704AB15D}" sibTransId="{6460286D-42EC-40CC-BC26-DBDE7F9B9D18}"/>
    <dgm:cxn modelId="{ECD83351-8A43-4B30-B27D-D2093E733B19}" srcId="{F9EEC365-8609-4B4C-B187-38006F95FDDE}" destId="{AF105760-9DC4-4E1D-9193-1C8BC679D35A}" srcOrd="9" destOrd="0" parTransId="{4DFEDAAE-9A02-41D6-A790-3F735CB24E6A}" sibTransId="{4A4E284F-5ADF-4C2D-904B-244FD496DCFA}"/>
    <dgm:cxn modelId="{8F7D8156-D1EE-814B-960A-D72D9140F1E8}" srcId="{F9EEC365-8609-4B4C-B187-38006F95FDDE}" destId="{5F121117-D4CE-A342-853D-F33379878929}" srcOrd="5" destOrd="0" parTransId="{E21EAE13-A59C-4E40-A502-F1C5511879D4}" sibTransId="{3E435106-41F8-F243-8781-5DABB33E455A}"/>
    <dgm:cxn modelId="{6DFC3F57-00BE-4AEF-B842-071A1925B47B}" type="presOf" srcId="{93D313A5-C934-469F-8D7E-F578EDF536D6}" destId="{CD650016-5A21-49AD-A9B2-58C2B85E6EA1}" srcOrd="0" destOrd="6" presId="urn:microsoft.com/office/officeart/2005/8/layout/hList2#4"/>
    <dgm:cxn modelId="{076EA258-740C-4BF7-B1A8-ADFFA1F09FF6}" srcId="{24172EAF-BCF0-46F4-B511-8BF6596E8514}" destId="{0B4D9CE6-5EDF-43A1-9536-5D40FC909787}" srcOrd="5" destOrd="0" parTransId="{2194F085-33C9-4405-B07C-8DD6E2DE5422}" sibTransId="{0D659F9E-C284-41CF-B70E-331045655F55}"/>
    <dgm:cxn modelId="{F7EAA85B-FFA3-484E-AC07-9F52B2CA686E}" srcId="{F9EEC365-8609-4B4C-B187-38006F95FDDE}" destId="{C9094CC6-DD5B-40F4-8FE8-C9426EC1195D}" srcOrd="7" destOrd="0" parTransId="{DA22A356-2E03-4C60-9C99-554584EC4C19}" sibTransId="{44B72027-EC1A-4689-AC95-B80FED70BDDA}"/>
    <dgm:cxn modelId="{4E7B4A5E-03D8-4678-9B36-311BF60A1135}" srcId="{B214B5B7-A468-47B8-BAA7-4B3CBAB783D6}" destId="{F4A41B33-432C-41B2-8A46-505D5F0422B1}" srcOrd="1" destOrd="0" parTransId="{7C6CC2B8-A136-4FA4-84D9-8759A2C39C22}" sibTransId="{6D8A57C5-E665-47B1-88EA-430CD1390527}"/>
    <dgm:cxn modelId="{25121A62-12C9-4CB3-B7A0-741F6842CEA9}" type="presOf" srcId="{F4A41B33-432C-41B2-8A46-505D5F0422B1}" destId="{ED48DD92-5303-4160-BE3B-ADC93731DC31}" srcOrd="0" destOrd="1" presId="urn:microsoft.com/office/officeart/2005/8/layout/hList2#4"/>
    <dgm:cxn modelId="{80327162-8DD5-474B-95E8-A1F9F0716797}" type="presOf" srcId="{C47392C3-E00F-443B-8850-DB328580F6D0}" destId="{ED48DD92-5303-4160-BE3B-ADC93731DC31}" srcOrd="0" destOrd="5" presId="urn:microsoft.com/office/officeart/2005/8/layout/hList2#4"/>
    <dgm:cxn modelId="{4509C462-B601-4419-AA7D-55B74656E71D}" srcId="{F9EEC365-8609-4B4C-B187-38006F95FDDE}" destId="{95ACFFA3-511B-495A-BF04-168D91F334C8}" srcOrd="3" destOrd="0" parTransId="{365E7707-A0E3-439F-BBA1-581E9F5943A0}" sibTransId="{1D8332A0-2D35-4FA6-82C1-7455B76C406B}"/>
    <dgm:cxn modelId="{17F83A63-DC67-44C3-8E45-F7C3834AFCE8}" srcId="{24172EAF-BCF0-46F4-B511-8BF6596E8514}" destId="{49C38B22-70F2-4D5B-B37F-207224DEE75E}" srcOrd="3" destOrd="0" parTransId="{C1125EB5-A19B-4B64-BFD7-5CDB8F99E7E9}" sibTransId="{96D83459-5037-40D2-9413-4818CEDD8DE3}"/>
    <dgm:cxn modelId="{79900F64-81B6-DE4C-A100-937561547C34}" srcId="{24172EAF-BCF0-46F4-B511-8BF6596E8514}" destId="{D675F886-DEBB-BC49-9157-93CFC6C00B0A}" srcOrd="9" destOrd="0" parTransId="{58625738-18DC-A543-A3EA-79C5D74161A9}" sibTransId="{30B8CE20-701F-9941-9F4C-AB6DA0C01707}"/>
    <dgm:cxn modelId="{A1DABF64-F745-4CD9-96F5-182D9DEC60E4}" srcId="{9EF4CE21-97E1-46C5-861F-442D330252D1}" destId="{02F90C82-788B-4DCD-B063-D029838B924F}" srcOrd="0" destOrd="0" parTransId="{98CDDAE8-5780-48C7-B61A-5BF593413F6D}" sibTransId="{87F19E05-3B6B-49D9-AD90-BFFDF9417278}"/>
    <dgm:cxn modelId="{2830F268-AD81-4201-989C-7F144D39B803}" srcId="{F9EEC365-8609-4B4C-B187-38006F95FDDE}" destId="{669B1D55-3755-4979-92C9-7E40D73216E0}" srcOrd="1" destOrd="0" parTransId="{ED3932BD-AFDE-4A79-BC85-D25CC796B24F}" sibTransId="{62EB2030-E8CB-4798-990B-A3E184064E28}"/>
    <dgm:cxn modelId="{B9C2707A-1AA5-0547-B6DE-80223978E55D}" srcId="{9EF4CE21-97E1-46C5-861F-442D330252D1}" destId="{CE0EDEC1-7BE8-F249-8C96-E2EA898C5BBB}" srcOrd="8" destOrd="0" parTransId="{3C44206C-DEBF-A94B-B0D6-B058A8970288}" sibTransId="{E2F7A6AF-5CA8-154A-9EE2-A77BAB0409C4}"/>
    <dgm:cxn modelId="{49F8B47A-CAD9-4D77-AB7B-A34D6C891AB3}" srcId="{24172EAF-BCF0-46F4-B511-8BF6596E8514}" destId="{8928C32E-62FE-4E7D-947F-D1024D3F8561}" srcOrd="11" destOrd="0" parTransId="{6BB251DD-DB48-4D49-830A-FB40302C3940}" sibTransId="{2D4FBF00-3F0E-4B08-8D51-A5D89969CA24}"/>
    <dgm:cxn modelId="{A15A727C-3BE6-4179-9E96-E7F23836F965}" srcId="{B214B5B7-A468-47B8-BAA7-4B3CBAB783D6}" destId="{C1705975-1E93-4DA1-9A40-3C961EA506B4}" srcOrd="8" destOrd="0" parTransId="{03A4CBE5-63FD-47EC-8A8F-58F8E52EB575}" sibTransId="{CDB04134-1325-46C6-BEF3-EBAF09A43F50}"/>
    <dgm:cxn modelId="{6C99267E-2407-3445-B84F-55C984FF74F9}" srcId="{B214B5B7-A468-47B8-BAA7-4B3CBAB783D6}" destId="{E4D511C5-4419-9F4C-81D7-7B8563CC9B62}" srcOrd="9" destOrd="0" parTransId="{D0BAE876-224E-CB41-B1F8-9BD2AF09AAD2}" sibTransId="{124FFB50-7C80-D843-8C74-98428C041E36}"/>
    <dgm:cxn modelId="{1EA0B887-3977-F342-8740-749C962FB06E}" type="presOf" srcId="{D675F886-DEBB-BC49-9157-93CFC6C00B0A}" destId="{D97BF87A-8E95-4755-A9DF-127824A329D6}" srcOrd="0" destOrd="9" presId="urn:microsoft.com/office/officeart/2005/8/layout/hList2#4"/>
    <dgm:cxn modelId="{7455D48D-A329-4247-BE73-84D2FC1B9CA0}" type="presOf" srcId="{3B23AFAB-9E82-418A-A631-81C294AF7417}" destId="{ED48DD92-5303-4160-BE3B-ADC93731DC31}" srcOrd="0" destOrd="4" presId="urn:microsoft.com/office/officeart/2005/8/layout/hList2#4"/>
    <dgm:cxn modelId="{BF02C78F-72E0-43CA-B9BF-0F1155E802B9}" type="presOf" srcId="{AC80669F-CCB5-4F7F-8D08-723DC768447F}" destId="{CD650016-5A21-49AD-A9B2-58C2B85E6EA1}" srcOrd="0" destOrd="4" presId="urn:microsoft.com/office/officeart/2005/8/layout/hList2#4"/>
    <dgm:cxn modelId="{5FDEF58F-D670-4D8B-93F8-7A5020DFC64B}" type="presOf" srcId="{B214B5B7-A468-47B8-BAA7-4B3CBAB783D6}" destId="{38599B62-C103-415E-9AD9-EC616B6FB157}" srcOrd="0" destOrd="0" presId="urn:microsoft.com/office/officeart/2005/8/layout/hList2#4"/>
    <dgm:cxn modelId="{029A3F90-C7A1-46BF-A1C3-A52172ABCA4A}" type="presOf" srcId="{35721D27-0588-4568-A92B-7ECCBBDF1554}" destId="{D9B6AE61-12C6-41E0-B32C-08535DA40562}" srcOrd="0" destOrd="6" presId="urn:microsoft.com/office/officeart/2005/8/layout/hList2#4"/>
    <dgm:cxn modelId="{179E0C92-6B9C-4675-BBC2-7CCCF82C9F66}" type="presOf" srcId="{95ACFFA3-511B-495A-BF04-168D91F334C8}" destId="{D9B6AE61-12C6-41E0-B32C-08535DA40562}" srcOrd="0" destOrd="3" presId="urn:microsoft.com/office/officeart/2005/8/layout/hList2#4"/>
    <dgm:cxn modelId="{08E78E95-AD6E-9A44-9BF7-3F42853E8A6D}" srcId="{24172EAF-BCF0-46F4-B511-8BF6596E8514}" destId="{FB92A4D4-7485-5C46-B205-617BD3B85DCB}" srcOrd="7" destOrd="0" parTransId="{4534AB5C-DDA3-DE43-8E84-A465A61188D3}" sibTransId="{1A87884B-1D81-EC4D-82A1-2946905DFE07}"/>
    <dgm:cxn modelId="{18274F99-ABC8-6D4D-8FE9-11BFFFFBCCBA}" type="presOf" srcId="{4032B606-F6C4-9E40-B21F-F72F520D46C1}" destId="{D97BF87A-8E95-4755-A9DF-127824A329D6}" srcOrd="0" destOrd="8" presId="urn:microsoft.com/office/officeart/2005/8/layout/hList2#4"/>
    <dgm:cxn modelId="{86F3259C-BAE6-42E0-8E13-68D7B9A07D2B}" srcId="{0BEFC0FB-F7B5-4290-9ACE-8F48210E2245}" destId="{B214B5B7-A468-47B8-BAA7-4B3CBAB783D6}" srcOrd="2" destOrd="0" parTransId="{676C8BE6-D617-475E-9C8A-0AACB74E6DB9}" sibTransId="{E488C2C2-F13E-46E0-84F8-316D7C21E157}"/>
    <dgm:cxn modelId="{65FBB8A0-B62C-174F-BF22-B0C63C5475B4}" type="presOf" srcId="{B713AF0F-B8DA-514E-94E6-7BC6FAE76A0E}" destId="{D97BF87A-8E95-4755-A9DF-127824A329D6}" srcOrd="0" destOrd="10" presId="urn:microsoft.com/office/officeart/2005/8/layout/hList2#4"/>
    <dgm:cxn modelId="{E350E9A0-9377-46B1-B3DA-2BBC0F7892EE}" type="presOf" srcId="{C3E96AC5-96E4-47BB-8914-EE8AC38767D8}" destId="{CD650016-5A21-49AD-A9B2-58C2B85E6EA1}" srcOrd="0" destOrd="9" presId="urn:microsoft.com/office/officeart/2005/8/layout/hList2#4"/>
    <dgm:cxn modelId="{AE2101A3-07A2-0A45-B7F5-BCE2DCF7B618}" type="presOf" srcId="{23D7663C-7B5C-614A-8B24-0D8A84BA7D3B}" destId="{ED48DD92-5303-4160-BE3B-ADC93731DC31}" srcOrd="0" destOrd="7" presId="urn:microsoft.com/office/officeart/2005/8/layout/hList2#4"/>
    <dgm:cxn modelId="{79EDCAA6-0BC4-42E4-8396-9CBE8F43265B}" type="presOf" srcId="{669B1D55-3755-4979-92C9-7E40D73216E0}" destId="{D9B6AE61-12C6-41E0-B32C-08535DA40562}" srcOrd="0" destOrd="1" presId="urn:microsoft.com/office/officeart/2005/8/layout/hList2#4"/>
    <dgm:cxn modelId="{25E0FCA6-15A9-49BD-B1AE-758C0C2DCA48}" srcId="{F9EEC365-8609-4B4C-B187-38006F95FDDE}" destId="{EF5A6FC6-A559-49E5-8DD1-5E6715E7E466}" srcOrd="0" destOrd="0" parTransId="{1AC5F1EA-A582-4A35-9A6F-EE8362DA1D11}" sibTransId="{26C035D1-EE50-432A-97A5-37C011AE73DD}"/>
    <dgm:cxn modelId="{0F7327AA-C14F-114A-A0B2-7374415F38D0}" type="presOf" srcId="{129FEDBC-913E-A64D-887F-23AB098B7653}" destId="{CD650016-5A21-49AD-A9B2-58C2B85E6EA1}" srcOrd="0" destOrd="1" presId="urn:microsoft.com/office/officeart/2005/8/layout/hList2#4"/>
    <dgm:cxn modelId="{72C252AD-CE61-4BEF-BA20-50EEE000FC66}" srcId="{24172EAF-BCF0-46F4-B511-8BF6596E8514}" destId="{DD87B831-693A-459D-BDA6-C7F751385EB0}" srcOrd="0" destOrd="0" parTransId="{BE1C0C8D-456E-4F18-AF3B-1AE48927F9A2}" sibTransId="{F215528B-08CD-4E61-9758-02C7870EAAB5}"/>
    <dgm:cxn modelId="{6D5F2AB4-5415-6F44-8334-E145D1B09763}" type="presOf" srcId="{E4D511C5-4419-9F4C-81D7-7B8563CC9B62}" destId="{ED48DD92-5303-4160-BE3B-ADC93731DC31}" srcOrd="0" destOrd="9" presId="urn:microsoft.com/office/officeart/2005/8/layout/hList2#4"/>
    <dgm:cxn modelId="{F33550B7-7626-4B2B-B45B-D8626B296566}" type="presOf" srcId="{B4FF4E7B-092A-4B5B-BD75-7593416F5490}" destId="{ED48DD92-5303-4160-BE3B-ADC93731DC31}" srcOrd="0" destOrd="2" presId="urn:microsoft.com/office/officeart/2005/8/layout/hList2#4"/>
    <dgm:cxn modelId="{0067F2BE-DC5F-7042-8471-FAB8BF463364}" type="presOf" srcId="{94DF785F-CABD-B047-AAD0-B7AFC279A31C}" destId="{D9B6AE61-12C6-41E0-B32C-08535DA40562}" srcOrd="0" destOrd="11" presId="urn:microsoft.com/office/officeart/2005/8/layout/hList2#4"/>
    <dgm:cxn modelId="{F13318C2-6BA2-D54B-91C0-FB21DD5E0C34}" type="presOf" srcId="{CE0EDEC1-7BE8-F249-8C96-E2EA898C5BBB}" destId="{CD650016-5A21-49AD-A9B2-58C2B85E6EA1}" srcOrd="0" destOrd="8" presId="urn:microsoft.com/office/officeart/2005/8/layout/hList2#4"/>
    <dgm:cxn modelId="{A2E633C2-7FF6-4835-A2BF-6C2DF03CE852}" srcId="{0BEFC0FB-F7B5-4290-9ACE-8F48210E2245}" destId="{F9EEC365-8609-4B4C-B187-38006F95FDDE}" srcOrd="1" destOrd="0" parTransId="{F1B5C5B7-9FE4-4072-9BE4-CDF6326AFEBC}" sibTransId="{2C1EF18F-2467-4CAC-A17D-25DB2FEFEA17}"/>
    <dgm:cxn modelId="{57E8BDC2-8065-4749-A414-97DE8FDBC916}" srcId="{B214B5B7-A468-47B8-BAA7-4B3CBAB783D6}" destId="{3B23AFAB-9E82-418A-A631-81C294AF7417}" srcOrd="4" destOrd="0" parTransId="{9E8FA8C9-C8BF-4DBF-BE37-27AB2430C72D}" sibTransId="{E06DF9D9-99E9-4B46-8693-8B85A6780335}"/>
    <dgm:cxn modelId="{8E874CC6-54B1-6046-A64C-7B941475B6E8}" srcId="{24172EAF-BCF0-46F4-B511-8BF6596E8514}" destId="{B713AF0F-B8DA-514E-94E6-7BC6FAE76A0E}" srcOrd="10" destOrd="0" parTransId="{80305676-B0B4-0A4D-BD22-F3B39FDDB787}" sibTransId="{7D35FA0A-EE89-E74F-96D1-8EEF3D8DEDC6}"/>
    <dgm:cxn modelId="{92B885C6-386D-4695-8C6B-3A17181B9220}" srcId="{B214B5B7-A468-47B8-BAA7-4B3CBAB783D6}" destId="{F0103A22-092C-4B0E-9B12-A57F71E985F5}" srcOrd="0" destOrd="0" parTransId="{D85072C4-B19D-44B9-80A8-0D7CD2EA21F8}" sibTransId="{783291D1-CC02-4EB7-9B6B-B3D2AA97E020}"/>
    <dgm:cxn modelId="{15E660C9-5725-9149-BFCA-055D03D47306}" type="presOf" srcId="{FB92A4D4-7485-5C46-B205-617BD3B85DCB}" destId="{D97BF87A-8E95-4755-A9DF-127824A329D6}" srcOrd="0" destOrd="7" presId="urn:microsoft.com/office/officeart/2005/8/layout/hList2#4"/>
    <dgm:cxn modelId="{2949D0C9-5241-445E-AEC2-9045D72EDF63}" srcId="{9EF4CE21-97E1-46C5-861F-442D330252D1}" destId="{C3E96AC5-96E4-47BB-8914-EE8AC38767D8}" srcOrd="9" destOrd="0" parTransId="{543BB1F5-4E4E-4F40-87AC-BBF6E4E07CAB}" sibTransId="{9BE746D2-39B3-46D5-B38A-A1F284A5D272}"/>
    <dgm:cxn modelId="{035659CC-25FA-204B-BD5D-C1F84A560C05}" srcId="{B214B5B7-A468-47B8-BAA7-4B3CBAB783D6}" destId="{23D7663C-7B5C-614A-8B24-0D8A84BA7D3B}" srcOrd="7" destOrd="0" parTransId="{2DEDF2E5-55AB-1441-89E6-FCDC8E6CE5A3}" sibTransId="{7487B5C3-3E75-E94C-BAEE-6FB87F7BB114}"/>
    <dgm:cxn modelId="{4B0D1FD3-28EC-8346-9C7E-55DC83EFA14D}" srcId="{9EF4CE21-97E1-46C5-861F-442D330252D1}" destId="{512D59A2-005E-344C-A0C8-DB21459E45D4}" srcOrd="7" destOrd="0" parTransId="{4F36C0E3-0630-4C45-81F4-57B483E6DBBB}" sibTransId="{4A7DA739-C001-BE4B-B983-C725C6B95E9C}"/>
    <dgm:cxn modelId="{0C32ABD6-3087-4061-8DC1-4BC11EEACFCF}" srcId="{24172EAF-BCF0-46F4-B511-8BF6596E8514}" destId="{21ACE0D4-F31B-409A-89D5-26224993F0E4}" srcOrd="2" destOrd="0" parTransId="{D5D0E3BE-EC43-4D83-8B60-9E70868A7218}" sibTransId="{BCF3E17D-1598-4955-A511-501236BF3634}"/>
    <dgm:cxn modelId="{95E33DD7-ABEF-4612-B9CF-6E8845B443EB}" srcId="{0BEFC0FB-F7B5-4290-9ACE-8F48210E2245}" destId="{9EF4CE21-97E1-46C5-861F-442D330252D1}" srcOrd="0" destOrd="0" parTransId="{6393900D-408B-4D63-98C2-9D1EADA11FC5}" sibTransId="{1845CCF6-C7BF-4964-8A7A-8BE304E3456D}"/>
    <dgm:cxn modelId="{505414DA-C400-3E43-AD8C-5EF96D9546A8}" srcId="{9EF4CE21-97E1-46C5-861F-442D330252D1}" destId="{129FEDBC-913E-A64D-887F-23AB098B7653}" srcOrd="1" destOrd="0" parTransId="{453A1B43-543D-504E-B806-5F159FA04686}" sibTransId="{7480A636-8B67-244B-B01A-FCDA1E50105D}"/>
    <dgm:cxn modelId="{EC54C4DE-E448-43D6-9675-3ACBCC80443B}" type="presOf" srcId="{EF5A6FC6-A559-49E5-8DD1-5E6715E7E466}" destId="{D9B6AE61-12C6-41E0-B32C-08535DA40562}" srcOrd="0" destOrd="0" presId="urn:microsoft.com/office/officeart/2005/8/layout/hList2#4"/>
    <dgm:cxn modelId="{BE756CE0-0809-C947-8885-0AF6DBDD2853}" type="presOf" srcId="{8619761D-2009-A94E-BE6B-57C8CFE952C9}" destId="{D9B6AE61-12C6-41E0-B32C-08535DA40562}" srcOrd="0" destOrd="4" presId="urn:microsoft.com/office/officeart/2005/8/layout/hList2#4"/>
    <dgm:cxn modelId="{7BB144E2-F997-414B-A257-B412B7123B51}" srcId="{9EF4CE21-97E1-46C5-861F-442D330252D1}" destId="{93D313A5-C934-469F-8D7E-F578EDF536D6}" srcOrd="6" destOrd="0" parTransId="{74635CC0-F32E-400E-8894-5F2758F415BA}" sibTransId="{D2E2E5ED-9C24-4234-B06A-86B6CEACBAB9}"/>
    <dgm:cxn modelId="{00B9D4E4-FE38-40A0-8B37-9BC067962A52}" type="presOf" srcId="{9EF4CE21-97E1-46C5-861F-442D330252D1}" destId="{8F37084C-1129-4213-9ADC-7153205D1C1F}" srcOrd="0" destOrd="0" presId="urn:microsoft.com/office/officeart/2005/8/layout/hList2#4"/>
    <dgm:cxn modelId="{A63841E7-0B38-4C7D-B31B-213ECF872CDE}" srcId="{0BEFC0FB-F7B5-4290-9ACE-8F48210E2245}" destId="{24172EAF-BCF0-46F4-B511-8BF6596E8514}" srcOrd="3" destOrd="0" parTransId="{E3AE299E-3C38-4BDC-A85B-EF255E265D26}" sibTransId="{3EED757B-33ED-485B-AC38-D6ED7957F378}"/>
    <dgm:cxn modelId="{8E5A91E7-9B8B-483A-99BA-07930E8FCA08}" type="presOf" srcId="{C6AAAE8E-4223-4450-B870-0599561129A0}" destId="{CD650016-5A21-49AD-A9B2-58C2B85E6EA1}" srcOrd="0" destOrd="2" presId="urn:microsoft.com/office/officeart/2005/8/layout/hList2#4"/>
    <dgm:cxn modelId="{F0AB7CE9-3158-471B-B273-E93D0C46E7DF}" srcId="{B214B5B7-A468-47B8-BAA7-4B3CBAB783D6}" destId="{B4FF4E7B-092A-4B5B-BD75-7593416F5490}" srcOrd="2" destOrd="0" parTransId="{1255BF00-0E68-4DDE-A3D9-5E2C058E2DC1}" sibTransId="{0D8BED7B-6CF5-461A-A323-DCB45D1854CA}"/>
    <dgm:cxn modelId="{E28A28EB-F81E-4B76-BE14-891D06419C1C}" srcId="{B214B5B7-A468-47B8-BAA7-4B3CBAB783D6}" destId="{4FF49F1A-0390-4084-9639-01CA7213CE03}" srcOrd="6" destOrd="0" parTransId="{04E92531-784C-4E2B-9EB4-477ACC6913A9}" sibTransId="{AD276688-E6AC-4EDB-83E3-13DECC5AE576}"/>
    <dgm:cxn modelId="{FE4682EB-B9F3-BA46-BFF8-0A5C18851794}" type="presOf" srcId="{512D59A2-005E-344C-A0C8-DB21459E45D4}" destId="{CD650016-5A21-49AD-A9B2-58C2B85E6EA1}" srcOrd="0" destOrd="7" presId="urn:microsoft.com/office/officeart/2005/8/layout/hList2#4"/>
    <dgm:cxn modelId="{721640EF-0B24-437E-B79B-868A8D806BDB}" type="presOf" srcId="{0B4D9CE6-5EDF-43A1-9536-5D40FC909787}" destId="{D97BF87A-8E95-4755-A9DF-127824A329D6}" srcOrd="0" destOrd="5" presId="urn:microsoft.com/office/officeart/2005/8/layout/hList2#4"/>
    <dgm:cxn modelId="{51280BF0-A8AD-48F5-A383-69A0B4BB0DBA}" srcId="{9EF4CE21-97E1-46C5-861F-442D330252D1}" destId="{C6AAAE8E-4223-4450-B870-0599561129A0}" srcOrd="2" destOrd="0" parTransId="{9BC95027-8F96-4FFD-BF44-E9B39C87BAFC}" sibTransId="{E5EFB435-828E-4DA4-8069-98A8BA318E1E}"/>
    <dgm:cxn modelId="{44F70BF1-1B6C-4D33-9681-7D39B62962E0}" type="presOf" srcId="{53BAEE19-9293-43E8-82A7-2851FEF385C5}" destId="{D9B6AE61-12C6-41E0-B32C-08535DA40562}" srcOrd="0" destOrd="12" presId="urn:microsoft.com/office/officeart/2005/8/layout/hList2#4"/>
    <dgm:cxn modelId="{472EA8F6-AF39-9A41-B08F-4FFB441C9D12}" type="presOf" srcId="{5F121117-D4CE-A342-853D-F33379878929}" destId="{D9B6AE61-12C6-41E0-B32C-08535DA40562}" srcOrd="0" destOrd="5" presId="urn:microsoft.com/office/officeart/2005/8/layout/hList2#4"/>
    <dgm:cxn modelId="{1CD0D2F6-673F-4176-B238-DBFA0D261197}" type="presOf" srcId="{AF105760-9DC4-4E1D-9193-1C8BC679D35A}" destId="{D9B6AE61-12C6-41E0-B32C-08535DA40562}" srcOrd="0" destOrd="9" presId="urn:microsoft.com/office/officeart/2005/8/layout/hList2#4"/>
    <dgm:cxn modelId="{066896F8-F730-460E-9BC9-8D46CFEE9BAA}" type="presOf" srcId="{C1705975-1E93-4DA1-9A40-3C961EA506B4}" destId="{ED48DD92-5303-4160-BE3B-ADC93731DC31}" srcOrd="0" destOrd="8" presId="urn:microsoft.com/office/officeart/2005/8/layout/hList2#4"/>
    <dgm:cxn modelId="{7C7C8E32-D9C7-4BF2-8B3C-839BEB79EEA5}" type="presParOf" srcId="{0F6C06B1-AB08-43AA-8373-DABC472888A3}" destId="{239C0A06-3B55-45BF-A12C-C9CC500C612C}" srcOrd="0" destOrd="0" presId="urn:microsoft.com/office/officeart/2005/8/layout/hList2#4"/>
    <dgm:cxn modelId="{3528D2B2-458A-46E1-863C-318B02EB45DB}" type="presParOf" srcId="{239C0A06-3B55-45BF-A12C-C9CC500C612C}" destId="{D918F2B7-DC7D-4F9D-817E-A425145C484A}" srcOrd="0" destOrd="0" presId="urn:microsoft.com/office/officeart/2005/8/layout/hList2#4"/>
    <dgm:cxn modelId="{631B397F-055F-4F97-9E8B-871E7AFA7341}" type="presParOf" srcId="{239C0A06-3B55-45BF-A12C-C9CC500C612C}" destId="{CD650016-5A21-49AD-A9B2-58C2B85E6EA1}" srcOrd="1" destOrd="0" presId="urn:microsoft.com/office/officeart/2005/8/layout/hList2#4"/>
    <dgm:cxn modelId="{AB71DEDA-BD42-4FC6-8160-20EFDBE86244}" type="presParOf" srcId="{239C0A06-3B55-45BF-A12C-C9CC500C612C}" destId="{8F37084C-1129-4213-9ADC-7153205D1C1F}" srcOrd="2" destOrd="0" presId="urn:microsoft.com/office/officeart/2005/8/layout/hList2#4"/>
    <dgm:cxn modelId="{138BA358-01D5-42F9-8F10-F2E394F24EC2}" type="presParOf" srcId="{0F6C06B1-AB08-43AA-8373-DABC472888A3}" destId="{65626027-9058-451E-9FDB-78396B1E125E}" srcOrd="1" destOrd="0" presId="urn:microsoft.com/office/officeart/2005/8/layout/hList2#4"/>
    <dgm:cxn modelId="{E5FE8872-E7CA-4767-B709-DFB122263DAF}" type="presParOf" srcId="{0F6C06B1-AB08-43AA-8373-DABC472888A3}" destId="{5860B508-4962-4621-BCC6-8D55EEE2E4E7}" srcOrd="2" destOrd="0" presId="urn:microsoft.com/office/officeart/2005/8/layout/hList2#4"/>
    <dgm:cxn modelId="{60E09F44-97FF-4FE0-B8E0-615C80F2EB6F}" type="presParOf" srcId="{5860B508-4962-4621-BCC6-8D55EEE2E4E7}" destId="{A957A9A0-A6C2-423A-9571-8719BBB44143}" srcOrd="0" destOrd="0" presId="urn:microsoft.com/office/officeart/2005/8/layout/hList2#4"/>
    <dgm:cxn modelId="{5D0A9A14-4B27-4FFA-9E92-EF6A988B1B76}" type="presParOf" srcId="{5860B508-4962-4621-BCC6-8D55EEE2E4E7}" destId="{D9B6AE61-12C6-41E0-B32C-08535DA40562}" srcOrd="1" destOrd="0" presId="urn:microsoft.com/office/officeart/2005/8/layout/hList2#4"/>
    <dgm:cxn modelId="{0E1291A7-C5D7-4E0A-8167-F826DCD6BE06}" type="presParOf" srcId="{5860B508-4962-4621-BCC6-8D55EEE2E4E7}" destId="{11583B2B-8BC1-4104-A687-71DA003295E3}" srcOrd="2" destOrd="0" presId="urn:microsoft.com/office/officeart/2005/8/layout/hList2#4"/>
    <dgm:cxn modelId="{D26C72F3-DBD5-471A-9E08-267608B7AAEC}" type="presParOf" srcId="{0F6C06B1-AB08-43AA-8373-DABC472888A3}" destId="{67917CA8-6AF5-45F8-AB3B-8632D76028C2}" srcOrd="3" destOrd="0" presId="urn:microsoft.com/office/officeart/2005/8/layout/hList2#4"/>
    <dgm:cxn modelId="{7488A1E9-087A-48D4-9B49-D8D5E12AEB2E}" type="presParOf" srcId="{0F6C06B1-AB08-43AA-8373-DABC472888A3}" destId="{138CFFCA-0788-4041-AFF1-70688609FD81}" srcOrd="4" destOrd="0" presId="urn:microsoft.com/office/officeart/2005/8/layout/hList2#4"/>
    <dgm:cxn modelId="{F3AEE588-5E12-4A99-BE99-1C95ACFF044B}" type="presParOf" srcId="{138CFFCA-0788-4041-AFF1-70688609FD81}" destId="{EED8C93C-F6CA-4685-9675-5BC09425B999}" srcOrd="0" destOrd="0" presId="urn:microsoft.com/office/officeart/2005/8/layout/hList2#4"/>
    <dgm:cxn modelId="{0F10263D-9F98-4E83-A7F5-99FA0092BBC4}" type="presParOf" srcId="{138CFFCA-0788-4041-AFF1-70688609FD81}" destId="{ED48DD92-5303-4160-BE3B-ADC93731DC31}" srcOrd="1" destOrd="0" presId="urn:microsoft.com/office/officeart/2005/8/layout/hList2#4"/>
    <dgm:cxn modelId="{0BEFFA3B-9CBC-4593-80C2-D17A214727C0}" type="presParOf" srcId="{138CFFCA-0788-4041-AFF1-70688609FD81}" destId="{38599B62-C103-415E-9AD9-EC616B6FB157}" srcOrd="2" destOrd="0" presId="urn:microsoft.com/office/officeart/2005/8/layout/hList2#4"/>
    <dgm:cxn modelId="{44130FAE-8B3C-4466-8D54-3C127055919F}" type="presParOf" srcId="{0F6C06B1-AB08-43AA-8373-DABC472888A3}" destId="{F487D7C6-3251-455A-823B-1C8E40EB9573}" srcOrd="5" destOrd="0" presId="urn:microsoft.com/office/officeart/2005/8/layout/hList2#4"/>
    <dgm:cxn modelId="{8DB0C2AC-2D55-46AD-B40F-BC14A6D7A94E}" type="presParOf" srcId="{0F6C06B1-AB08-43AA-8373-DABC472888A3}" destId="{8C46BA1E-FCC7-453A-B867-FDE1BA488715}" srcOrd="6" destOrd="0" presId="urn:microsoft.com/office/officeart/2005/8/layout/hList2#4"/>
    <dgm:cxn modelId="{24D3F80A-AB92-4400-A1A1-FEF26AFA02DA}" type="presParOf" srcId="{8C46BA1E-FCC7-453A-B867-FDE1BA488715}" destId="{CB6F8760-1104-4A9C-AE71-2D6781AA8980}" srcOrd="0" destOrd="0" presId="urn:microsoft.com/office/officeart/2005/8/layout/hList2#4"/>
    <dgm:cxn modelId="{C568BEB0-B491-4CDC-ACC2-CB74D613C0C8}" type="presParOf" srcId="{8C46BA1E-FCC7-453A-B867-FDE1BA488715}" destId="{D97BF87A-8E95-4755-A9DF-127824A329D6}" srcOrd="1" destOrd="0" presId="urn:microsoft.com/office/officeart/2005/8/layout/hList2#4"/>
    <dgm:cxn modelId="{4A675F34-F0BB-4121-BF3C-01C6BF893C2D}" type="presParOf" srcId="{8C46BA1E-FCC7-453A-B867-FDE1BA488715}" destId="{AEAC7141-2A37-4B07-ABF6-065E543B7594}" srcOrd="2" destOrd="0" presId="urn:microsoft.com/office/officeart/2005/8/layout/hList2#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FFBD2-0A30-FD4D-94C4-A72079096C7D}">
      <dsp:nvSpPr>
        <dsp:cNvPr id="0" name=""/>
        <dsp:cNvSpPr/>
      </dsp:nvSpPr>
      <dsp:spPr>
        <a:xfrm>
          <a:off x="0" y="0"/>
          <a:ext cx="10972800" cy="888935"/>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Clr>
              <a:srgbClr val="FF0000"/>
            </a:buClr>
            <a:buFont typeface="System Font Regular"/>
            <a:buNone/>
          </a:pPr>
          <a:r>
            <a:rPr lang="en-US" sz="2000" kern="1200" dirty="0">
              <a:latin typeface="Aptos" panose="020B0004020202020204" pitchFamily="34" charset="0"/>
            </a:rPr>
            <a:t>In nutritional science, </a:t>
          </a:r>
          <a:r>
            <a:rPr lang="en-US" sz="2000" b="1" kern="1200" dirty="0">
              <a:latin typeface="Aptos" panose="020B0004020202020204" pitchFamily="34" charset="0"/>
            </a:rPr>
            <a:t>long-standing lack of ethical guidance </a:t>
          </a:r>
          <a:r>
            <a:rPr lang="en-US" sz="2000" kern="1200" dirty="0">
              <a:latin typeface="Aptos" panose="020B0004020202020204" pitchFamily="34" charset="0"/>
            </a:rPr>
            <a:t>for all stakeholders.</a:t>
          </a:r>
          <a:endParaRPr lang="en-GB" sz="2000" kern="1200" dirty="0">
            <a:latin typeface="Aptos" panose="020B0004020202020204" pitchFamily="34" charset="0"/>
          </a:endParaRPr>
        </a:p>
      </dsp:txBody>
      <dsp:txXfrm>
        <a:off x="2283453" y="0"/>
        <a:ext cx="8689346" cy="888935"/>
      </dsp:txXfrm>
    </dsp:sp>
    <dsp:sp modelId="{6FE60F7A-3BBD-344A-9D21-52CCD0350157}">
      <dsp:nvSpPr>
        <dsp:cNvPr id="0" name=""/>
        <dsp:cNvSpPr/>
      </dsp:nvSpPr>
      <dsp:spPr>
        <a:xfrm>
          <a:off x="677661" y="88893"/>
          <a:ext cx="1017024" cy="711148"/>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8000" r="-1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6448B5D-1AF8-1047-A53A-6B48311E0636}">
      <dsp:nvSpPr>
        <dsp:cNvPr id="0" name=""/>
        <dsp:cNvSpPr/>
      </dsp:nvSpPr>
      <dsp:spPr>
        <a:xfrm>
          <a:off x="0" y="992816"/>
          <a:ext cx="10972800" cy="888935"/>
        </a:xfrm>
        <a:prstGeom prst="roundRect">
          <a:avLst>
            <a:gd name="adj" fmla="val 10000"/>
          </a:avLst>
        </a:prstGeom>
        <a:solidFill>
          <a:schemeClr val="accent2">
            <a:hueOff val="1170380"/>
            <a:satOff val="-1460"/>
            <a:lumOff val="3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Clr>
              <a:srgbClr val="FF0000"/>
            </a:buClr>
            <a:buFont typeface="System Font Regular"/>
            <a:buNone/>
          </a:pPr>
          <a:r>
            <a:rPr lang="en-US" sz="2000" kern="1200" dirty="0">
              <a:latin typeface="Aptos" panose="020B0004020202020204" pitchFamily="34" charset="0"/>
            </a:rPr>
            <a:t>Many millions of lives at stake -&gt; guidance on </a:t>
          </a:r>
          <a:r>
            <a:rPr lang="en-US" sz="2000" b="1" kern="1200" dirty="0">
              <a:latin typeface="Aptos" panose="020B0004020202020204" pitchFamily="34" charset="0"/>
            </a:rPr>
            <a:t>standards </a:t>
          </a:r>
          <a:r>
            <a:rPr lang="en-US" sz="2000" kern="1200" dirty="0">
              <a:latin typeface="Aptos" panose="020B0004020202020204" pitchFamily="34" charset="0"/>
            </a:rPr>
            <a:t>of acceptable and unacceptable conduct needed.</a:t>
          </a:r>
          <a:endParaRPr lang="en-GB" sz="2000" kern="1200" dirty="0">
            <a:latin typeface="Aptos" panose="020B0004020202020204" pitchFamily="34" charset="0"/>
          </a:endParaRPr>
        </a:p>
      </dsp:txBody>
      <dsp:txXfrm>
        <a:off x="2283453" y="992816"/>
        <a:ext cx="8689346" cy="888935"/>
      </dsp:txXfrm>
    </dsp:sp>
    <dsp:sp modelId="{B9B76152-F910-4744-841F-CADBF2626DDA}">
      <dsp:nvSpPr>
        <dsp:cNvPr id="0" name=""/>
        <dsp:cNvSpPr/>
      </dsp:nvSpPr>
      <dsp:spPr>
        <a:xfrm>
          <a:off x="695941" y="1066722"/>
          <a:ext cx="980463" cy="711148"/>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0000" r="-1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9BB21A-C6C4-DF46-88C8-086648A0C1D4}">
      <dsp:nvSpPr>
        <dsp:cNvPr id="0" name=""/>
        <dsp:cNvSpPr/>
      </dsp:nvSpPr>
      <dsp:spPr>
        <a:xfrm>
          <a:off x="0" y="1955657"/>
          <a:ext cx="10972800" cy="888935"/>
        </a:xfrm>
        <a:prstGeom prst="roundRect">
          <a:avLst>
            <a:gd name="adj" fmla="val 10000"/>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100000"/>
            </a:lnSpc>
            <a:spcBef>
              <a:spcPct val="0"/>
            </a:spcBef>
            <a:spcAft>
              <a:spcPts val="0"/>
            </a:spcAft>
            <a:buNone/>
          </a:pPr>
          <a:r>
            <a:rPr lang="en-US" sz="1600" b="1" kern="1200" dirty="0">
              <a:latin typeface="Aptos" panose="020B0004020202020204" pitchFamily="34" charset="0"/>
            </a:rPr>
            <a:t>Academic organizations</a:t>
          </a:r>
          <a:r>
            <a:rPr lang="en-US" sz="1600" kern="1200" dirty="0">
              <a:latin typeface="Aptos" panose="020B0004020202020204" pitchFamily="34" charset="0"/>
            </a:rPr>
            <a:t>: strict guidelines on </a:t>
          </a:r>
          <a:endParaRPr lang="en-GB" sz="1600" kern="1200" dirty="0">
            <a:latin typeface="Aptos" panose="020B0004020202020204" pitchFamily="34" charset="0"/>
          </a:endParaRPr>
        </a:p>
        <a:p>
          <a:pPr marL="171450" lvl="1" indent="-171450" algn="l" defTabSz="711200">
            <a:lnSpc>
              <a:spcPct val="100000"/>
            </a:lnSpc>
            <a:spcBef>
              <a:spcPct val="0"/>
            </a:spcBef>
            <a:spcAft>
              <a:spcPts val="0"/>
            </a:spcAft>
            <a:buChar char="•"/>
          </a:pPr>
          <a:r>
            <a:rPr lang="en-US" sz="1600" kern="1200" dirty="0">
              <a:latin typeface="Aptos" panose="020B0004020202020204" pitchFamily="34" charset="0"/>
            </a:rPr>
            <a:t>research funding </a:t>
          </a:r>
          <a:endParaRPr lang="en-GB" sz="1600" kern="1200" dirty="0">
            <a:latin typeface="Aptos" panose="020B0004020202020204" pitchFamily="34" charset="0"/>
          </a:endParaRPr>
        </a:p>
        <a:p>
          <a:pPr marL="171450" lvl="1" indent="-171450" algn="l" defTabSz="711200">
            <a:lnSpc>
              <a:spcPct val="100000"/>
            </a:lnSpc>
            <a:spcBef>
              <a:spcPct val="0"/>
            </a:spcBef>
            <a:spcAft>
              <a:spcPts val="0"/>
            </a:spcAft>
            <a:buChar char="•"/>
          </a:pPr>
          <a:r>
            <a:rPr lang="en-US" sz="1600" kern="1200" dirty="0">
              <a:latin typeface="Aptos" panose="020B0004020202020204" pitchFamily="34" charset="0"/>
            </a:rPr>
            <a:t>personal financial gain from those opposing important public policies (e.g. tobacco, sodium)</a:t>
          </a:r>
          <a:endParaRPr lang="en-GB" sz="1600" kern="1200" dirty="0">
            <a:latin typeface="Aptos" panose="020B0004020202020204" pitchFamily="34" charset="0"/>
          </a:endParaRPr>
        </a:p>
      </dsp:txBody>
      <dsp:txXfrm>
        <a:off x="2283453" y="1955657"/>
        <a:ext cx="8689346" cy="888935"/>
      </dsp:txXfrm>
    </dsp:sp>
    <dsp:sp modelId="{C2AB5502-0053-394A-83A0-0BEAECB1F665}">
      <dsp:nvSpPr>
        <dsp:cNvPr id="0" name=""/>
        <dsp:cNvSpPr/>
      </dsp:nvSpPr>
      <dsp:spPr>
        <a:xfrm>
          <a:off x="695941" y="2044551"/>
          <a:ext cx="980463" cy="711148"/>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9000" b="-1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6DD736-71B6-0C43-A134-C8DE37EAEF14}">
      <dsp:nvSpPr>
        <dsp:cNvPr id="0" name=""/>
        <dsp:cNvSpPr/>
      </dsp:nvSpPr>
      <dsp:spPr>
        <a:xfrm>
          <a:off x="0" y="2933486"/>
          <a:ext cx="10972800" cy="888935"/>
        </a:xfrm>
        <a:prstGeom prst="roundRect">
          <a:avLst>
            <a:gd name="adj" fmla="val 10000"/>
          </a:avLst>
        </a:prstGeom>
        <a:solidFill>
          <a:schemeClr val="accent2">
            <a:hueOff val="3511139"/>
            <a:satOff val="-4379"/>
            <a:lumOff val="10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100000"/>
            </a:lnSpc>
            <a:spcBef>
              <a:spcPct val="0"/>
            </a:spcBef>
            <a:spcAft>
              <a:spcPts val="0"/>
            </a:spcAft>
            <a:buNone/>
          </a:pPr>
          <a:r>
            <a:rPr lang="en-GB" sz="1600" b="1" kern="1200" dirty="0">
              <a:latin typeface="Aptos" panose="020B0004020202020204" pitchFamily="34" charset="0"/>
            </a:rPr>
            <a:t>Funding bodies</a:t>
          </a:r>
        </a:p>
        <a:p>
          <a:pPr marL="114300" lvl="1" indent="-114300" algn="l" defTabSz="533400">
            <a:lnSpc>
              <a:spcPct val="100000"/>
            </a:lnSpc>
            <a:spcBef>
              <a:spcPct val="0"/>
            </a:spcBef>
            <a:spcAft>
              <a:spcPts val="0"/>
            </a:spcAft>
            <a:buChar char="•"/>
          </a:pPr>
          <a:r>
            <a:rPr lang="en-US" sz="1200" kern="1200" dirty="0">
              <a:latin typeface="Aptos" panose="020B0004020202020204" pitchFamily="34" charset="0"/>
            </a:rPr>
            <a:t>rigorous designs and methods</a:t>
          </a:r>
          <a:endParaRPr lang="en-GB" sz="1200" kern="1200" dirty="0">
            <a:latin typeface="Aptos" panose="020B0004020202020204" pitchFamily="34" charset="0"/>
          </a:endParaRPr>
        </a:p>
        <a:p>
          <a:pPr marL="114300" lvl="1" indent="-114300" algn="l" defTabSz="533400">
            <a:lnSpc>
              <a:spcPct val="100000"/>
            </a:lnSpc>
            <a:spcBef>
              <a:spcPct val="0"/>
            </a:spcBef>
            <a:spcAft>
              <a:spcPts val="0"/>
            </a:spcAft>
            <a:buChar char="•"/>
          </a:pPr>
          <a:r>
            <a:rPr lang="en-US" sz="1200" kern="1200" dirty="0">
              <a:latin typeface="Aptos" panose="020B0004020202020204" pitchFamily="34" charset="0"/>
            </a:rPr>
            <a:t>accessible databases in areas of research impacting public</a:t>
          </a:r>
          <a:endParaRPr lang="en-GB" sz="1200" kern="1200" dirty="0">
            <a:latin typeface="Aptos" panose="020B0004020202020204" pitchFamily="34" charset="0"/>
          </a:endParaRPr>
        </a:p>
        <a:p>
          <a:pPr marL="114300" lvl="1" indent="-114300" algn="l" defTabSz="533400">
            <a:lnSpc>
              <a:spcPct val="100000"/>
            </a:lnSpc>
            <a:spcBef>
              <a:spcPct val="0"/>
            </a:spcBef>
            <a:spcAft>
              <a:spcPts val="0"/>
            </a:spcAft>
            <a:buChar char="•"/>
          </a:pPr>
          <a:r>
            <a:rPr lang="en-US" sz="1200" b="1" kern="1200" dirty="0">
              <a:latin typeface="Aptos" panose="020B0004020202020204" pitchFamily="34" charset="0"/>
            </a:rPr>
            <a:t>invest</a:t>
          </a:r>
          <a:r>
            <a:rPr lang="en-US" sz="1200" kern="1200" dirty="0">
              <a:latin typeface="Aptos" panose="020B0004020202020204" pitchFamily="34" charset="0"/>
            </a:rPr>
            <a:t> in scientific impact of financial interests, low research quality, misinformation, professional conduct.</a:t>
          </a:r>
          <a:endParaRPr lang="en-GB" sz="1200" kern="1200" dirty="0">
            <a:latin typeface="Aptos" panose="020B0004020202020204" pitchFamily="34" charset="0"/>
          </a:endParaRPr>
        </a:p>
      </dsp:txBody>
      <dsp:txXfrm>
        <a:off x="2283453" y="2933486"/>
        <a:ext cx="8689346" cy="888935"/>
      </dsp:txXfrm>
    </dsp:sp>
    <dsp:sp modelId="{E59E191B-46A5-6B42-BF6F-4B8F2103585E}">
      <dsp:nvSpPr>
        <dsp:cNvPr id="0" name=""/>
        <dsp:cNvSpPr/>
      </dsp:nvSpPr>
      <dsp:spPr>
        <a:xfrm>
          <a:off x="677661" y="3022379"/>
          <a:ext cx="1017024" cy="711148"/>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36000" r="-3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4ADD67-40BB-E640-A587-37ED9C650C37}">
      <dsp:nvSpPr>
        <dsp:cNvPr id="0" name=""/>
        <dsp:cNvSpPr/>
      </dsp:nvSpPr>
      <dsp:spPr>
        <a:xfrm>
          <a:off x="0" y="3911315"/>
          <a:ext cx="10972800" cy="888935"/>
        </a:xfrm>
        <a:prstGeom prst="roundRect">
          <a:avLst>
            <a:gd name="adj" fmla="val 1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t>Editors:</a:t>
          </a:r>
          <a:r>
            <a:rPr lang="en-US" sz="1800" kern="1200" dirty="0"/>
            <a:t> sometimes </a:t>
          </a:r>
          <a:r>
            <a:rPr lang="en-US" sz="1800" b="1" kern="1200" dirty="0"/>
            <a:t>negligent</a:t>
          </a:r>
          <a:r>
            <a:rPr lang="en-US" sz="1800" kern="1200" dirty="0"/>
            <a:t> in publishing low-quality research on dietary sodium. Update and Enforce guidelines on Publication Ethics (see COPE and Individual Journals’ policies).</a:t>
          </a:r>
          <a:endParaRPr lang="en-GB" sz="1800" kern="1200" dirty="0"/>
        </a:p>
      </dsp:txBody>
      <dsp:txXfrm>
        <a:off x="2283453" y="3911315"/>
        <a:ext cx="8689346" cy="888935"/>
      </dsp:txXfrm>
    </dsp:sp>
    <dsp:sp modelId="{F5B78E58-E1B4-F447-A389-A597A827E80A}">
      <dsp:nvSpPr>
        <dsp:cNvPr id="0" name=""/>
        <dsp:cNvSpPr/>
      </dsp:nvSpPr>
      <dsp:spPr>
        <a:xfrm>
          <a:off x="659369" y="4000208"/>
          <a:ext cx="1053608" cy="711148"/>
        </a:xfrm>
        <a:prstGeom prst="roundRect">
          <a:avLst>
            <a:gd name="adj" fmla="val 1000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2000" b="-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FFBD2-0A30-FD4D-94C4-A72079096C7D}">
      <dsp:nvSpPr>
        <dsp:cNvPr id="0" name=""/>
        <dsp:cNvSpPr/>
      </dsp:nvSpPr>
      <dsp:spPr>
        <a:xfrm>
          <a:off x="0" y="0"/>
          <a:ext cx="10972800" cy="87474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Clr>
              <a:srgbClr val="FF0000"/>
            </a:buClr>
            <a:buFont typeface="System Font Regular"/>
            <a:buNone/>
          </a:pPr>
          <a:r>
            <a:rPr lang="en-US" sz="2000" u="sng" kern="1200" dirty="0">
              <a:latin typeface="Aptos" panose="020B0004020202020204" pitchFamily="34" charset="0"/>
            </a:rPr>
            <a:t>We discussed</a:t>
          </a:r>
          <a:r>
            <a:rPr lang="en-US" sz="2000" kern="1200" dirty="0">
              <a:latin typeface="Aptos" panose="020B0004020202020204" pitchFamily="34" charset="0"/>
            </a:rPr>
            <a:t> experiences and observations that relate to </a:t>
          </a:r>
          <a:r>
            <a:rPr lang="en-US" sz="2000" b="1" kern="1200" dirty="0">
              <a:latin typeface="Aptos" panose="020B0004020202020204" pitchFamily="34" charset="0"/>
            </a:rPr>
            <a:t>undermining the evidence </a:t>
          </a:r>
          <a:r>
            <a:rPr lang="en-US" sz="2000" kern="1200" dirty="0">
              <a:latin typeface="Aptos" panose="020B0004020202020204" pitchFamily="34" charset="0"/>
            </a:rPr>
            <a:t>supporting a moderate reduction in dietary sodium as a public health policy to reduce the burden of CVD, first killer in the world.</a:t>
          </a:r>
          <a:endParaRPr lang="en-GB" sz="2000" kern="1200" dirty="0">
            <a:latin typeface="Aptos" panose="020B0004020202020204" pitchFamily="34" charset="0"/>
          </a:endParaRPr>
        </a:p>
      </dsp:txBody>
      <dsp:txXfrm>
        <a:off x="2268799" y="0"/>
        <a:ext cx="8704000" cy="874745"/>
      </dsp:txXfrm>
    </dsp:sp>
    <dsp:sp modelId="{6FE60F7A-3BBD-344A-9D21-52CCD0350157}">
      <dsp:nvSpPr>
        <dsp:cNvPr id="0" name=""/>
        <dsp:cNvSpPr/>
      </dsp:nvSpPr>
      <dsp:spPr>
        <a:xfrm>
          <a:off x="663007" y="140413"/>
          <a:ext cx="1017024" cy="593918"/>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7000" b="-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6448B5D-1AF8-1047-A53A-6B48311E0636}">
      <dsp:nvSpPr>
        <dsp:cNvPr id="0" name=""/>
        <dsp:cNvSpPr/>
      </dsp:nvSpPr>
      <dsp:spPr>
        <a:xfrm>
          <a:off x="0" y="961502"/>
          <a:ext cx="10972800" cy="742398"/>
        </a:xfrm>
        <a:prstGeom prst="roundRect">
          <a:avLst>
            <a:gd name="adj" fmla="val 10000"/>
          </a:avLst>
        </a:prstGeom>
        <a:solidFill>
          <a:schemeClr val="accent4">
            <a:hueOff val="-892954"/>
            <a:satOff val="5380"/>
            <a:lumOff val="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Clr>
              <a:srgbClr val="FF0000"/>
            </a:buClr>
            <a:buFont typeface="System Font Regular"/>
            <a:buNone/>
          </a:pPr>
          <a:r>
            <a:rPr lang="en-US" sz="2000" u="sng" kern="1200" dirty="0">
              <a:latin typeface="Aptos" panose="020B0004020202020204" pitchFamily="34" charset="0"/>
            </a:rPr>
            <a:t>We reported</a:t>
          </a:r>
          <a:r>
            <a:rPr lang="en-US" sz="2000" kern="1200" dirty="0">
              <a:latin typeface="Aptos" panose="020B0004020202020204" pitchFamily="34" charset="0"/>
            </a:rPr>
            <a:t> </a:t>
          </a:r>
          <a:r>
            <a:rPr lang="en-US" sz="2000" b="1" kern="1200" dirty="0">
              <a:latin typeface="Aptos" panose="020B0004020202020204" pitchFamily="34" charset="0"/>
            </a:rPr>
            <a:t>concerns that plague science </a:t>
          </a:r>
          <a:r>
            <a:rPr lang="en-US" sz="2000" kern="1200" dirty="0">
              <a:latin typeface="Aptos" panose="020B0004020202020204" pitchFamily="34" charset="0"/>
            </a:rPr>
            <a:t>even outside the health field (e.g. vaping, vaccines, climate change).</a:t>
          </a:r>
          <a:endParaRPr lang="en-GB" sz="2000" kern="1200" dirty="0">
            <a:latin typeface="Aptos" panose="020B0004020202020204" pitchFamily="34" charset="0"/>
          </a:endParaRPr>
        </a:p>
      </dsp:txBody>
      <dsp:txXfrm>
        <a:off x="2268799" y="961502"/>
        <a:ext cx="8704000" cy="742398"/>
      </dsp:txXfrm>
    </dsp:sp>
    <dsp:sp modelId="{B9B76152-F910-4744-841F-CADBF2626DDA}">
      <dsp:nvSpPr>
        <dsp:cNvPr id="0" name=""/>
        <dsp:cNvSpPr/>
      </dsp:nvSpPr>
      <dsp:spPr>
        <a:xfrm>
          <a:off x="681288" y="1023225"/>
          <a:ext cx="980463" cy="593918"/>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0000" b="-1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9BB21A-C6C4-DF46-88C8-086648A0C1D4}">
      <dsp:nvSpPr>
        <dsp:cNvPr id="0" name=""/>
        <dsp:cNvSpPr/>
      </dsp:nvSpPr>
      <dsp:spPr>
        <a:xfrm>
          <a:off x="0" y="1765623"/>
          <a:ext cx="10972800" cy="742398"/>
        </a:xfrm>
        <a:prstGeom prst="roundRect">
          <a:avLst>
            <a:gd name="adj" fmla="val 10000"/>
          </a:avLst>
        </a:prstGeom>
        <a:solidFill>
          <a:schemeClr val="accent4">
            <a:hueOff val="-1785908"/>
            <a:satOff val="10760"/>
            <a:lumOff val="8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100000"/>
            </a:lnSpc>
            <a:spcBef>
              <a:spcPct val="0"/>
            </a:spcBef>
            <a:spcAft>
              <a:spcPts val="0"/>
            </a:spcAft>
            <a:buNone/>
          </a:pPr>
          <a:r>
            <a:rPr lang="en-US" sz="2000" u="sng" kern="1200" dirty="0">
              <a:latin typeface="Aptos" panose="020B0004020202020204" pitchFamily="34" charset="0"/>
            </a:rPr>
            <a:t>We raised</a:t>
          </a:r>
          <a:r>
            <a:rPr lang="en-US" sz="2000" kern="1200" dirty="0">
              <a:latin typeface="Aptos" panose="020B0004020202020204" pitchFamily="34" charset="0"/>
            </a:rPr>
            <a:t> issues critical for society to address, to </a:t>
          </a:r>
          <a:r>
            <a:rPr lang="en-US" sz="2000" b="1" kern="1200" dirty="0">
              <a:latin typeface="Aptos" panose="020B0004020202020204" pitchFamily="34" charset="0"/>
            </a:rPr>
            <a:t>maintain public trust</a:t>
          </a:r>
          <a:r>
            <a:rPr lang="en-US" sz="2000" kern="1200" dirty="0">
              <a:latin typeface="Aptos" panose="020B0004020202020204" pitchFamily="34" charset="0"/>
            </a:rPr>
            <a:t>.</a:t>
          </a:r>
          <a:endParaRPr lang="en-GB" sz="2000" kern="1200" dirty="0">
            <a:latin typeface="Aptos" panose="020B0004020202020204" pitchFamily="34" charset="0"/>
          </a:endParaRPr>
        </a:p>
      </dsp:txBody>
      <dsp:txXfrm>
        <a:off x="2268799" y="1765623"/>
        <a:ext cx="8704000" cy="742398"/>
      </dsp:txXfrm>
    </dsp:sp>
    <dsp:sp modelId="{C2AB5502-0053-394A-83A0-0BEAECB1F665}">
      <dsp:nvSpPr>
        <dsp:cNvPr id="0" name=""/>
        <dsp:cNvSpPr/>
      </dsp:nvSpPr>
      <dsp:spPr>
        <a:xfrm>
          <a:off x="681288" y="1839863"/>
          <a:ext cx="980463" cy="593918"/>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1000" b="-1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6DD736-71B6-0C43-A134-C8DE37EAEF14}">
      <dsp:nvSpPr>
        <dsp:cNvPr id="0" name=""/>
        <dsp:cNvSpPr/>
      </dsp:nvSpPr>
      <dsp:spPr>
        <a:xfrm>
          <a:off x="0" y="2582261"/>
          <a:ext cx="10972800" cy="742398"/>
        </a:xfrm>
        <a:prstGeom prst="roundRect">
          <a:avLst>
            <a:gd name="adj" fmla="val 10000"/>
          </a:avLst>
        </a:prstGeom>
        <a:solidFill>
          <a:schemeClr val="accent4">
            <a:hueOff val="-2678862"/>
            <a:satOff val="16139"/>
            <a:lumOff val="1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100000"/>
            </a:lnSpc>
            <a:spcBef>
              <a:spcPct val="0"/>
            </a:spcBef>
            <a:spcAft>
              <a:spcPts val="0"/>
            </a:spcAft>
            <a:buNone/>
          </a:pPr>
          <a:r>
            <a:rPr lang="en-GB" sz="1800" u="sng" kern="1200" dirty="0">
              <a:latin typeface="Aptos" panose="020B0004020202020204" pitchFamily="34" charset="0"/>
            </a:rPr>
            <a:t>We share</a:t>
          </a:r>
          <a:r>
            <a:rPr lang="en-GB" sz="1800" kern="1200" dirty="0">
              <a:latin typeface="Aptos" panose="020B0004020202020204" pitchFamily="34" charset="0"/>
            </a:rPr>
            <a:t> with many scientists the desire to discover the true relationship between sodium intake and health outcome, particularly given that millions of </a:t>
          </a:r>
          <a:r>
            <a:rPr lang="en-GB" sz="1800" b="1" kern="1200" dirty="0">
              <a:latin typeface="Aptos" panose="020B0004020202020204" pitchFamily="34" charset="0"/>
            </a:rPr>
            <a:t>lives are at risk</a:t>
          </a:r>
          <a:r>
            <a:rPr lang="en-GB" sz="1800" kern="1200" dirty="0">
              <a:latin typeface="Aptos" panose="020B0004020202020204" pitchFamily="34" charset="0"/>
            </a:rPr>
            <a:t>. </a:t>
          </a:r>
          <a:endParaRPr lang="en-GB" sz="1800" b="1" kern="1200" dirty="0">
            <a:latin typeface="Aptos" panose="020B0004020202020204" pitchFamily="34" charset="0"/>
          </a:endParaRPr>
        </a:p>
        <a:p>
          <a:pPr marL="114300" lvl="1" indent="-114300" algn="l" defTabSz="533400">
            <a:lnSpc>
              <a:spcPct val="100000"/>
            </a:lnSpc>
            <a:spcBef>
              <a:spcPct val="0"/>
            </a:spcBef>
            <a:spcAft>
              <a:spcPts val="0"/>
            </a:spcAft>
            <a:buChar char="•"/>
          </a:pPr>
          <a:endParaRPr lang="en-GB" sz="1200" kern="1200" dirty="0">
            <a:latin typeface="Aptos" panose="020B0004020202020204" pitchFamily="34" charset="0"/>
          </a:endParaRPr>
        </a:p>
      </dsp:txBody>
      <dsp:txXfrm>
        <a:off x="2268799" y="2582261"/>
        <a:ext cx="8704000" cy="742398"/>
      </dsp:txXfrm>
    </dsp:sp>
    <dsp:sp modelId="{E59E191B-46A5-6B42-BF6F-4B8F2103585E}">
      <dsp:nvSpPr>
        <dsp:cNvPr id="0" name=""/>
        <dsp:cNvSpPr/>
      </dsp:nvSpPr>
      <dsp:spPr>
        <a:xfrm>
          <a:off x="663007" y="2656501"/>
          <a:ext cx="1017024" cy="593918"/>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8000" r="-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77D5D9-44C5-744B-9EE8-7FDCB390D4B9}">
      <dsp:nvSpPr>
        <dsp:cNvPr id="0" name=""/>
        <dsp:cNvSpPr/>
      </dsp:nvSpPr>
      <dsp:spPr>
        <a:xfrm>
          <a:off x="0" y="3398900"/>
          <a:ext cx="10972800" cy="742398"/>
        </a:xfrm>
        <a:prstGeom prst="roundRect">
          <a:avLst>
            <a:gd name="adj" fmla="val 10000"/>
          </a:avLst>
        </a:prstGeom>
        <a:solidFill>
          <a:schemeClr val="accent4">
            <a:hueOff val="-3571816"/>
            <a:satOff val="21519"/>
            <a:lumOff val="1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u="sng" kern="1200" dirty="0">
              <a:latin typeface="Aptos" panose="020B0004020202020204" pitchFamily="34" charset="0"/>
            </a:rPr>
            <a:t>We need to collaborate </a:t>
          </a:r>
          <a:r>
            <a:rPr lang="en-GB" sz="2000" kern="1200" dirty="0">
              <a:latin typeface="Aptos" panose="020B0004020202020204" pitchFamily="34" charset="0"/>
            </a:rPr>
            <a:t>with ethics groups to </a:t>
          </a:r>
          <a:r>
            <a:rPr lang="en-GB" sz="2000" b="1" kern="1200" dirty="0">
              <a:latin typeface="Aptos" panose="020B0004020202020204" pitchFamily="34" charset="0"/>
            </a:rPr>
            <a:t>develop, implement and enforce higher standards</a:t>
          </a:r>
          <a:r>
            <a:rPr lang="en-GB" sz="2000" kern="1200" dirty="0">
              <a:latin typeface="Aptos" panose="020B0004020202020204" pitchFamily="34" charset="0"/>
            </a:rPr>
            <a:t> to safeguard public policy.</a:t>
          </a:r>
          <a:endParaRPr lang="en-US" sz="2000" kern="1200" dirty="0">
            <a:latin typeface="Aptos" panose="020B0004020202020204" pitchFamily="34" charset="0"/>
          </a:endParaRPr>
        </a:p>
      </dsp:txBody>
      <dsp:txXfrm>
        <a:off x="2268799" y="3398900"/>
        <a:ext cx="8704000" cy="742398"/>
      </dsp:txXfrm>
    </dsp:sp>
    <dsp:sp modelId="{E3A26D3D-F712-684B-B270-2F32983CF963}">
      <dsp:nvSpPr>
        <dsp:cNvPr id="0" name=""/>
        <dsp:cNvSpPr/>
      </dsp:nvSpPr>
      <dsp:spPr>
        <a:xfrm>
          <a:off x="688771" y="3473140"/>
          <a:ext cx="965496" cy="593918"/>
        </a:xfrm>
        <a:prstGeom prst="roundRect">
          <a:avLst>
            <a:gd name="adj" fmla="val 1000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4000" b="-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72674A8-54CA-6741-B8BB-578704CE0309}">
      <dsp:nvSpPr>
        <dsp:cNvPr id="0" name=""/>
        <dsp:cNvSpPr/>
      </dsp:nvSpPr>
      <dsp:spPr>
        <a:xfrm>
          <a:off x="0" y="4215538"/>
          <a:ext cx="10972800" cy="742398"/>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u="sng" kern="1200" dirty="0">
              <a:latin typeface="Aptos" panose="020B0004020202020204" pitchFamily="34" charset="0"/>
            </a:rPr>
            <a:t>We all play a role</a:t>
          </a:r>
          <a:r>
            <a:rPr lang="en-GB" sz="2000" kern="1200" dirty="0">
              <a:latin typeface="Aptos" panose="020B0004020202020204" pitchFamily="34" charset="0"/>
            </a:rPr>
            <a:t> in </a:t>
          </a:r>
          <a:r>
            <a:rPr lang="en-GB" sz="2000" b="1" kern="1200" dirty="0">
              <a:latin typeface="Aptos" panose="020B0004020202020204" pitchFamily="34" charset="0"/>
            </a:rPr>
            <a:t>safeguarding science</a:t>
          </a:r>
          <a:r>
            <a:rPr lang="en-GB" sz="2000" kern="1200" dirty="0">
              <a:latin typeface="Aptos" panose="020B0004020202020204" pitchFamily="34" charset="0"/>
            </a:rPr>
            <a:t>. </a:t>
          </a:r>
        </a:p>
      </dsp:txBody>
      <dsp:txXfrm>
        <a:off x="2268799" y="4215538"/>
        <a:ext cx="8704000" cy="742398"/>
      </dsp:txXfrm>
    </dsp:sp>
    <dsp:sp modelId="{7A60DB7C-1F8D-6445-8F3A-1896F7547577}">
      <dsp:nvSpPr>
        <dsp:cNvPr id="0" name=""/>
        <dsp:cNvSpPr/>
      </dsp:nvSpPr>
      <dsp:spPr>
        <a:xfrm>
          <a:off x="654854" y="4289778"/>
          <a:ext cx="1033330" cy="593918"/>
        </a:xfrm>
        <a:prstGeom prst="roundRect">
          <a:avLst>
            <a:gd name="adj" fmla="val 10000"/>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22000" r="-2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AEC7F5-EA89-40D9-8762-3CFD1EF83645}">
      <dsp:nvSpPr>
        <dsp:cNvPr id="0" name=""/>
        <dsp:cNvSpPr/>
      </dsp:nvSpPr>
      <dsp:spPr>
        <a:xfrm>
          <a:off x="67266" y="0"/>
          <a:ext cx="1992085" cy="1992085"/>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31747FF-2C45-4C0A-87BF-202953139573}">
      <dsp:nvSpPr>
        <dsp:cNvPr id="0" name=""/>
        <dsp:cNvSpPr/>
      </dsp:nvSpPr>
      <dsp:spPr>
        <a:xfrm>
          <a:off x="382115" y="189248"/>
          <a:ext cx="776913" cy="776913"/>
        </a:xfrm>
        <a:prstGeom prst="roundRect">
          <a:avLst/>
        </a:prstGeom>
        <a:gradFill rotWithShape="0">
          <a:gsLst>
            <a:gs pos="95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t>Preventive</a:t>
          </a:r>
        </a:p>
      </dsp:txBody>
      <dsp:txXfrm>
        <a:off x="420041" y="227174"/>
        <a:ext cx="701061" cy="701061"/>
      </dsp:txXfrm>
    </dsp:sp>
    <dsp:sp modelId="{EAEF84E7-C287-4738-8B1A-B360E47D97FE}">
      <dsp:nvSpPr>
        <dsp:cNvPr id="0" name=""/>
        <dsp:cNvSpPr/>
      </dsp:nvSpPr>
      <dsp:spPr>
        <a:xfrm>
          <a:off x="1218790" y="189248"/>
          <a:ext cx="776913" cy="776913"/>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t>Economic</a:t>
          </a:r>
        </a:p>
      </dsp:txBody>
      <dsp:txXfrm>
        <a:off x="1256716" y="227174"/>
        <a:ext cx="701061" cy="701061"/>
      </dsp:txXfrm>
    </dsp:sp>
    <dsp:sp modelId="{F54CC1E1-136B-4C66-8DD4-AEE3E5886100}">
      <dsp:nvSpPr>
        <dsp:cNvPr id="0" name=""/>
        <dsp:cNvSpPr/>
      </dsp:nvSpPr>
      <dsp:spPr>
        <a:xfrm>
          <a:off x="382115" y="1025923"/>
          <a:ext cx="776913" cy="776913"/>
        </a:xfrm>
        <a:prstGeom prst="roundRect">
          <a:avLst/>
        </a:prstGeom>
        <a:gradFill rotWithShape="1">
          <a:gsLst>
            <a:gs pos="0">
              <a:schemeClr val="dk1">
                <a:shade val="51000"/>
                <a:satMod val="130000"/>
              </a:schemeClr>
            </a:gs>
            <a:gs pos="80000">
              <a:schemeClr val="dk1">
                <a:shade val="93000"/>
                <a:satMod val="130000"/>
              </a:schemeClr>
            </a:gs>
            <a:gs pos="100000">
              <a:schemeClr val="dk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dk1"/>
        </a:lnRef>
        <a:fillRef idx="3">
          <a:schemeClr val="dk1"/>
        </a:fillRef>
        <a:effectRef idx="3">
          <a:schemeClr val="dk1"/>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t>Political</a:t>
          </a:r>
        </a:p>
      </dsp:txBody>
      <dsp:txXfrm>
        <a:off x="420041" y="1063849"/>
        <a:ext cx="701061" cy="701061"/>
      </dsp:txXfrm>
    </dsp:sp>
    <dsp:sp modelId="{4BB0FD18-3F8C-476E-B358-5F6B4BA0F406}">
      <dsp:nvSpPr>
        <dsp:cNvPr id="0" name=""/>
        <dsp:cNvSpPr/>
      </dsp:nvSpPr>
      <dsp:spPr>
        <a:xfrm>
          <a:off x="1218790" y="1025923"/>
          <a:ext cx="776913" cy="776913"/>
        </a:xfrm>
        <a:prstGeom prst="roundRect">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t>Moral</a:t>
          </a:r>
        </a:p>
      </dsp:txBody>
      <dsp:txXfrm>
        <a:off x="1256716" y="1063849"/>
        <a:ext cx="701061" cy="70106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16E36E-4DD6-A94A-8BB5-8AAC1EB54C89}">
      <dsp:nvSpPr>
        <dsp:cNvPr id="0" name=""/>
        <dsp:cNvSpPr/>
      </dsp:nvSpPr>
      <dsp:spPr>
        <a:xfrm rot="5400000">
          <a:off x="1500119" y="1192894"/>
          <a:ext cx="833534" cy="948949"/>
        </a:xfrm>
        <a:prstGeom prst="bentUpArrow">
          <a:avLst>
            <a:gd name="adj1" fmla="val 32840"/>
            <a:gd name="adj2" fmla="val 25000"/>
            <a:gd name="adj3" fmla="val 35780"/>
          </a:avLst>
        </a:prstGeom>
        <a:solidFill>
          <a:schemeClr val="accent2">
            <a:lumMod val="20000"/>
            <a:lumOff val="8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D74AFD2A-44ED-A144-B2EE-97721A77BF9D}">
      <dsp:nvSpPr>
        <dsp:cNvPr id="0" name=""/>
        <dsp:cNvSpPr/>
      </dsp:nvSpPr>
      <dsp:spPr>
        <a:xfrm>
          <a:off x="0" y="0"/>
          <a:ext cx="2879046" cy="1254756"/>
        </a:xfrm>
        <a:prstGeom prst="roundRect">
          <a:avLst>
            <a:gd name="adj" fmla="val 16670"/>
          </a:avLst>
        </a:prstGeom>
        <a:solidFill>
          <a:schemeClr val="accent2">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1066800">
            <a:lnSpc>
              <a:spcPct val="90000"/>
            </a:lnSpc>
            <a:spcBef>
              <a:spcPct val="0"/>
            </a:spcBef>
            <a:spcAft>
              <a:spcPct val="35000"/>
            </a:spcAft>
            <a:buNone/>
          </a:pPr>
          <a:r>
            <a:rPr lang="en-US" sz="1800" b="1" kern="1200" dirty="0">
              <a:solidFill>
                <a:schemeClr val="tx1"/>
              </a:solidFill>
              <a:latin typeface="Aptos" panose="020B0004020202020204" pitchFamily="34" charset="0"/>
            </a:rPr>
            <a:t>Natural</a:t>
          </a:r>
        </a:p>
        <a:p>
          <a:pPr marL="0" lvl="0" indent="0" algn="l" defTabSz="1066800">
            <a:lnSpc>
              <a:spcPct val="90000"/>
            </a:lnSpc>
            <a:spcBef>
              <a:spcPct val="0"/>
            </a:spcBef>
            <a:spcAft>
              <a:spcPct val="35000"/>
            </a:spcAft>
            <a:buNone/>
          </a:pPr>
          <a:r>
            <a:rPr lang="en-GB" sz="1400" kern="1200" dirty="0">
              <a:solidFill>
                <a:schemeClr val="tx1"/>
              </a:solidFill>
              <a:latin typeface="Aptos" panose="020B0004020202020204" pitchFamily="34" charset="0"/>
            </a:rPr>
            <a:t>Japan (1956 - 1980)</a:t>
          </a:r>
        </a:p>
        <a:p>
          <a:pPr marL="0" lvl="0" indent="0" algn="l" defTabSz="1066800">
            <a:lnSpc>
              <a:spcPct val="90000"/>
            </a:lnSpc>
            <a:spcBef>
              <a:spcPct val="0"/>
            </a:spcBef>
            <a:spcAft>
              <a:spcPct val="35000"/>
            </a:spcAft>
            <a:buNone/>
          </a:pPr>
          <a:r>
            <a:rPr lang="en-GB" sz="1400" kern="1200" dirty="0">
              <a:solidFill>
                <a:schemeClr val="tx1"/>
              </a:solidFill>
              <a:latin typeface="Aptos" panose="020B0004020202020204" pitchFamily="34" charset="0"/>
            </a:rPr>
            <a:t>Finland (1972 - 2002)</a:t>
          </a:r>
        </a:p>
        <a:p>
          <a:pPr marL="0" lvl="0" indent="0" algn="l" defTabSz="1066800">
            <a:lnSpc>
              <a:spcPct val="90000"/>
            </a:lnSpc>
            <a:spcBef>
              <a:spcPct val="0"/>
            </a:spcBef>
            <a:spcAft>
              <a:spcPct val="35000"/>
            </a:spcAft>
            <a:buNone/>
          </a:pPr>
          <a:r>
            <a:rPr lang="en-GB" sz="1400" kern="1200" dirty="0">
              <a:solidFill>
                <a:schemeClr val="tx1"/>
              </a:solidFill>
              <a:latin typeface="Aptos" panose="020B0004020202020204" pitchFamily="34" charset="0"/>
            </a:rPr>
            <a:t>United Kingdom  (2003 - 2018)</a:t>
          </a:r>
          <a:endParaRPr lang="en-US" sz="1400" kern="1200" dirty="0">
            <a:solidFill>
              <a:schemeClr val="tx1"/>
            </a:solidFill>
            <a:latin typeface="Aptos" panose="020B0004020202020204" pitchFamily="34" charset="0"/>
          </a:endParaRPr>
        </a:p>
      </dsp:txBody>
      <dsp:txXfrm>
        <a:off x="61263" y="61263"/>
        <a:ext cx="2756520" cy="1132230"/>
      </dsp:txXfrm>
    </dsp:sp>
    <dsp:sp modelId="{3043448B-D6F3-B54A-81AB-04CAEF10E19C}">
      <dsp:nvSpPr>
        <dsp:cNvPr id="0" name=""/>
        <dsp:cNvSpPr/>
      </dsp:nvSpPr>
      <dsp:spPr>
        <a:xfrm>
          <a:off x="4301827" y="256369"/>
          <a:ext cx="1020540" cy="793842"/>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FA97CD2-DC66-CE4E-BEC2-2488BD956D1E}">
      <dsp:nvSpPr>
        <dsp:cNvPr id="0" name=""/>
        <dsp:cNvSpPr/>
      </dsp:nvSpPr>
      <dsp:spPr>
        <a:xfrm rot="5400000">
          <a:off x="4488912" y="2316220"/>
          <a:ext cx="833534" cy="948949"/>
        </a:xfrm>
        <a:prstGeom prst="bentUpArrow">
          <a:avLst>
            <a:gd name="adj1" fmla="val 32840"/>
            <a:gd name="adj2" fmla="val 25000"/>
            <a:gd name="adj3" fmla="val 35780"/>
          </a:avLst>
        </a:prstGeom>
        <a:solidFill>
          <a:schemeClr val="accent5">
            <a:lumMod val="20000"/>
            <a:lumOff val="8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02665EED-9AF8-5C4A-B231-204AF2C2499C}">
      <dsp:nvSpPr>
        <dsp:cNvPr id="0" name=""/>
        <dsp:cNvSpPr/>
      </dsp:nvSpPr>
      <dsp:spPr>
        <a:xfrm>
          <a:off x="2486123" y="1391738"/>
          <a:ext cx="2515286" cy="982181"/>
        </a:xfrm>
        <a:prstGeom prst="roundRect">
          <a:avLst>
            <a:gd name="adj" fmla="val 16670"/>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chemeClr val="tx1"/>
              </a:solidFill>
              <a:latin typeface="Aptos" panose="020B0004020202020204" pitchFamily="34" charset="0"/>
            </a:rPr>
            <a:t>X-sectional</a:t>
          </a:r>
        </a:p>
        <a:p>
          <a:pPr marL="0" lvl="0" indent="0" algn="l" defTabSz="800100">
            <a:lnSpc>
              <a:spcPct val="90000"/>
            </a:lnSpc>
            <a:spcBef>
              <a:spcPct val="0"/>
            </a:spcBef>
            <a:spcAft>
              <a:spcPct val="35000"/>
            </a:spcAft>
            <a:buNone/>
          </a:pPr>
          <a:r>
            <a:rPr lang="en-GB" sz="1400" kern="1200" dirty="0">
              <a:solidFill>
                <a:schemeClr val="tx1"/>
              </a:solidFill>
              <a:latin typeface="Aptos" panose="020B0004020202020204" pitchFamily="34" charset="0"/>
            </a:rPr>
            <a:t>~1,000 worldwide (using 24h urine collections)</a:t>
          </a:r>
          <a:endParaRPr lang="en-US" sz="1400" kern="1200" dirty="0">
            <a:solidFill>
              <a:schemeClr val="tx1"/>
            </a:solidFill>
            <a:latin typeface="Aptos" panose="020B0004020202020204" pitchFamily="34" charset="0"/>
          </a:endParaRPr>
        </a:p>
      </dsp:txBody>
      <dsp:txXfrm>
        <a:off x="2534078" y="1439693"/>
        <a:ext cx="2419376" cy="886271"/>
      </dsp:txXfrm>
    </dsp:sp>
    <dsp:sp modelId="{B8B316D3-B034-924F-A92C-0370E26FF82E}">
      <dsp:nvSpPr>
        <dsp:cNvPr id="0" name=""/>
        <dsp:cNvSpPr/>
      </dsp:nvSpPr>
      <dsp:spPr>
        <a:xfrm>
          <a:off x="5637541" y="1359682"/>
          <a:ext cx="1020540" cy="793842"/>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8CEA97C-88FD-5546-8222-061282770473}">
      <dsp:nvSpPr>
        <dsp:cNvPr id="0" name=""/>
        <dsp:cNvSpPr/>
      </dsp:nvSpPr>
      <dsp:spPr>
        <a:xfrm rot="5400000">
          <a:off x="7168228" y="3491135"/>
          <a:ext cx="833534" cy="948949"/>
        </a:xfrm>
        <a:prstGeom prst="bentUpArrow">
          <a:avLst>
            <a:gd name="adj1" fmla="val 32840"/>
            <a:gd name="adj2" fmla="val 25000"/>
            <a:gd name="adj3" fmla="val 35780"/>
          </a:avLst>
        </a:prstGeom>
        <a:solidFill>
          <a:schemeClr val="accent3">
            <a:lumMod val="20000"/>
            <a:lumOff val="8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58E730E7-A13E-FA41-86A6-AF26D542D139}">
      <dsp:nvSpPr>
        <dsp:cNvPr id="0" name=""/>
        <dsp:cNvSpPr/>
      </dsp:nvSpPr>
      <dsp:spPr>
        <a:xfrm>
          <a:off x="5443030" y="2554670"/>
          <a:ext cx="2304921" cy="982181"/>
        </a:xfrm>
        <a:prstGeom prst="roundRect">
          <a:avLst>
            <a:gd name="adj" fmla="val 16670"/>
          </a:avLst>
        </a:prstGeom>
        <a:solidFill>
          <a:schemeClr val="accent3">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chemeClr val="tx1"/>
              </a:solidFill>
              <a:latin typeface="Aptos" panose="020B0004020202020204" pitchFamily="34" charset="0"/>
            </a:rPr>
            <a:t>Prospective</a:t>
          </a:r>
        </a:p>
        <a:p>
          <a:pPr marL="0" lvl="0" indent="0" algn="l" defTabSz="800100">
            <a:lnSpc>
              <a:spcPct val="90000"/>
            </a:lnSpc>
            <a:spcBef>
              <a:spcPct val="0"/>
            </a:spcBef>
            <a:spcAft>
              <a:spcPct val="35000"/>
            </a:spcAft>
            <a:buNone/>
          </a:pPr>
          <a:r>
            <a:rPr lang="en-GB" sz="1600" kern="1200" dirty="0">
              <a:solidFill>
                <a:schemeClr val="tx1"/>
              </a:solidFill>
              <a:latin typeface="Aptos" panose="020B0004020202020204" pitchFamily="34" charset="0"/>
            </a:rPr>
            <a:t>&gt;500 worldwide (using 24h urine collections)</a:t>
          </a:r>
          <a:endParaRPr lang="en-US" sz="1600" kern="1200" dirty="0">
            <a:solidFill>
              <a:schemeClr val="tx1"/>
            </a:solidFill>
            <a:latin typeface="Aptos" panose="020B0004020202020204" pitchFamily="34" charset="0"/>
          </a:endParaRPr>
        </a:p>
      </dsp:txBody>
      <dsp:txXfrm>
        <a:off x="5490985" y="2602625"/>
        <a:ext cx="2209011" cy="886271"/>
      </dsp:txXfrm>
    </dsp:sp>
    <dsp:sp modelId="{F5A3B5C8-A6F7-7A4A-8A8D-A771F5B1368C}">
      <dsp:nvSpPr>
        <dsp:cNvPr id="0" name=""/>
        <dsp:cNvSpPr/>
      </dsp:nvSpPr>
      <dsp:spPr>
        <a:xfrm>
          <a:off x="7049953" y="2462996"/>
          <a:ext cx="1020540" cy="793842"/>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D03F11A-E1E2-314C-9E7A-7B6C3C8EF42B}">
      <dsp:nvSpPr>
        <dsp:cNvPr id="0" name=""/>
        <dsp:cNvSpPr/>
      </dsp:nvSpPr>
      <dsp:spPr>
        <a:xfrm>
          <a:off x="8171597" y="3486691"/>
          <a:ext cx="2383724" cy="982181"/>
        </a:xfrm>
        <a:prstGeom prst="roundRect">
          <a:avLst>
            <a:gd name="adj" fmla="val 16670"/>
          </a:avLst>
        </a:prstGeom>
        <a:solidFill>
          <a:schemeClr val="accent4">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chemeClr val="tx1"/>
              </a:solidFill>
              <a:latin typeface="Aptos" panose="020B0004020202020204" pitchFamily="34" charset="0"/>
            </a:rPr>
            <a:t>RCT</a:t>
          </a:r>
        </a:p>
        <a:p>
          <a:pPr marL="0" lvl="0" indent="0" algn="l" defTabSz="800100">
            <a:lnSpc>
              <a:spcPct val="90000"/>
            </a:lnSpc>
            <a:spcBef>
              <a:spcPct val="0"/>
            </a:spcBef>
            <a:spcAft>
              <a:spcPct val="35000"/>
            </a:spcAft>
            <a:buNone/>
          </a:pPr>
          <a:r>
            <a:rPr lang="en-GB" sz="1400" kern="1200" dirty="0">
              <a:solidFill>
                <a:schemeClr val="tx1"/>
              </a:solidFill>
              <a:latin typeface="Aptos" panose="020B0004020202020204" pitchFamily="34" charset="0"/>
            </a:rPr>
            <a:t>&gt;200 on BP</a:t>
          </a:r>
        </a:p>
        <a:p>
          <a:pPr marL="0" lvl="0" indent="0" algn="l" defTabSz="800100">
            <a:lnSpc>
              <a:spcPct val="90000"/>
            </a:lnSpc>
            <a:spcBef>
              <a:spcPct val="0"/>
            </a:spcBef>
            <a:spcAft>
              <a:spcPct val="35000"/>
            </a:spcAft>
            <a:buNone/>
          </a:pPr>
          <a:r>
            <a:rPr lang="en-GB" sz="1400" kern="1200" dirty="0">
              <a:solidFill>
                <a:schemeClr val="tx1"/>
              </a:solidFill>
              <a:latin typeface="Aptos" panose="020B0004020202020204" pitchFamily="34" charset="0"/>
            </a:rPr>
            <a:t>~10 on CVD outcomes</a:t>
          </a:r>
          <a:endParaRPr lang="en-US" sz="1400" kern="1200" dirty="0">
            <a:solidFill>
              <a:schemeClr val="tx1"/>
            </a:solidFill>
            <a:latin typeface="Aptos" panose="020B0004020202020204" pitchFamily="34" charset="0"/>
          </a:endParaRPr>
        </a:p>
      </dsp:txBody>
      <dsp:txXfrm>
        <a:off x="8219552" y="3534646"/>
        <a:ext cx="2287814" cy="8862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24CA65-6D20-49CD-8345-8F3F09F36C69}">
      <dsp:nvSpPr>
        <dsp:cNvPr id="0" name=""/>
        <dsp:cNvSpPr/>
      </dsp:nvSpPr>
      <dsp:spPr>
        <a:xfrm>
          <a:off x="0" y="291944"/>
          <a:ext cx="10729190" cy="1528463"/>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A355EED-81FB-49FA-BB8A-08BCA28743AA}">
      <dsp:nvSpPr>
        <dsp:cNvPr id="0" name=""/>
        <dsp:cNvSpPr/>
      </dsp:nvSpPr>
      <dsp:spPr>
        <a:xfrm>
          <a:off x="771182" y="271886"/>
          <a:ext cx="2253087" cy="1495375"/>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5000" r="-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9796B2-D7C2-4340-AF8B-5F6B6867C137}">
      <dsp:nvSpPr>
        <dsp:cNvPr id="0" name=""/>
        <dsp:cNvSpPr/>
      </dsp:nvSpPr>
      <dsp:spPr>
        <a:xfrm rot="10800000">
          <a:off x="321875" y="2039148"/>
          <a:ext cx="3151699" cy="2492292"/>
        </a:xfrm>
        <a:prstGeom prst="round2SameRect">
          <a:avLst>
            <a:gd name="adj1" fmla="val 10500"/>
            <a:gd name="adj2" fmla="val 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GB" sz="2800" b="0" kern="1200" dirty="0">
              <a:latin typeface="Aptos" panose="020B0004020202020204" pitchFamily="34" charset="0"/>
              <a:cs typeface="Arial" panose="020B0604020202020204" pitchFamily="34" charset="0"/>
            </a:rPr>
            <a:t>High sodium intake</a:t>
          </a:r>
        </a:p>
        <a:p>
          <a:pPr marL="0" lvl="0" indent="0" algn="ctr" defTabSz="1244600">
            <a:lnSpc>
              <a:spcPct val="90000"/>
            </a:lnSpc>
            <a:spcBef>
              <a:spcPct val="0"/>
            </a:spcBef>
            <a:spcAft>
              <a:spcPct val="35000"/>
            </a:spcAft>
            <a:buNone/>
          </a:pPr>
          <a:r>
            <a:rPr lang="en-GB" sz="2800" b="0" kern="1200" dirty="0">
              <a:latin typeface="Aptos" panose="020B0004020202020204" pitchFamily="34" charset="0"/>
              <a:cs typeface="Arial" panose="020B0604020202020204" pitchFamily="34" charset="0"/>
            </a:rPr>
            <a:t>3 m deaths</a:t>
          </a:r>
        </a:p>
        <a:p>
          <a:pPr marL="0" lvl="0" indent="0" algn="ctr" defTabSz="1244600">
            <a:lnSpc>
              <a:spcPct val="90000"/>
            </a:lnSpc>
            <a:spcBef>
              <a:spcPct val="0"/>
            </a:spcBef>
            <a:spcAft>
              <a:spcPct val="35000"/>
            </a:spcAft>
            <a:buNone/>
          </a:pPr>
          <a:r>
            <a:rPr lang="en-GB" sz="2800" b="0" kern="1200" dirty="0">
              <a:latin typeface="Aptos" panose="020B0004020202020204" pitchFamily="34" charset="0"/>
              <a:cs typeface="Arial" panose="020B0604020202020204" pitchFamily="34" charset="0"/>
            </a:rPr>
            <a:t>70 m DALYs</a:t>
          </a:r>
        </a:p>
      </dsp:txBody>
      <dsp:txXfrm rot="10800000">
        <a:off x="398522" y="2039148"/>
        <a:ext cx="2998405" cy="2415645"/>
      </dsp:txXfrm>
    </dsp:sp>
    <dsp:sp modelId="{BCDCDEDA-3391-43C2-9B55-6EF98E77C588}">
      <dsp:nvSpPr>
        <dsp:cNvPr id="0" name=""/>
        <dsp:cNvSpPr/>
      </dsp:nvSpPr>
      <dsp:spPr>
        <a:xfrm>
          <a:off x="4221143" y="259310"/>
          <a:ext cx="2286904" cy="1495375"/>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61C53B-179D-4C00-AB36-3D1741FF7B31}">
      <dsp:nvSpPr>
        <dsp:cNvPr id="0" name=""/>
        <dsp:cNvSpPr/>
      </dsp:nvSpPr>
      <dsp:spPr>
        <a:xfrm rot="10800000">
          <a:off x="3788745" y="2039148"/>
          <a:ext cx="3151699" cy="2492292"/>
        </a:xfrm>
        <a:prstGeom prst="round2SameRect">
          <a:avLst>
            <a:gd name="adj1" fmla="val 10500"/>
            <a:gd name="adj2" fmla="val 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99136" tIns="199136" rIns="199136" bIns="199136" numCol="1" spcCol="1270" anchor="t" anchorCtr="0">
          <a:noAutofit/>
        </a:bodyPr>
        <a:lstStyle/>
        <a:p>
          <a:pPr marL="0" lvl="0" indent="0" algn="ctr" defTabSz="1244600">
            <a:lnSpc>
              <a:spcPct val="90000"/>
            </a:lnSpc>
            <a:spcBef>
              <a:spcPct val="0"/>
            </a:spcBef>
            <a:spcAft>
              <a:spcPct val="35000"/>
            </a:spcAft>
            <a:buNone/>
          </a:pPr>
          <a:r>
            <a:rPr lang="en-GB" sz="2800" b="0" kern="1200" dirty="0">
              <a:latin typeface="Aptos" panose="020B0004020202020204" pitchFamily="34" charset="0"/>
              <a:cs typeface="Arial" panose="020B0604020202020204" pitchFamily="34" charset="0"/>
            </a:rPr>
            <a:t>Low intake of whole grains</a:t>
          </a:r>
        </a:p>
        <a:p>
          <a:pPr marL="0" lvl="0" indent="0" algn="ctr" defTabSz="1244600">
            <a:lnSpc>
              <a:spcPct val="90000"/>
            </a:lnSpc>
            <a:spcBef>
              <a:spcPct val="0"/>
            </a:spcBef>
            <a:spcAft>
              <a:spcPct val="35000"/>
            </a:spcAft>
            <a:buNone/>
          </a:pPr>
          <a:r>
            <a:rPr lang="en-GB" sz="2800" b="0" kern="1200" dirty="0">
              <a:latin typeface="Aptos" panose="020B0004020202020204" pitchFamily="34" charset="0"/>
              <a:cs typeface="Arial" panose="020B0604020202020204" pitchFamily="34" charset="0"/>
            </a:rPr>
            <a:t>3 m deaths</a:t>
          </a:r>
        </a:p>
        <a:p>
          <a:pPr marL="0" lvl="0" indent="0" algn="ctr" defTabSz="1244600">
            <a:lnSpc>
              <a:spcPct val="90000"/>
            </a:lnSpc>
            <a:spcBef>
              <a:spcPct val="0"/>
            </a:spcBef>
            <a:spcAft>
              <a:spcPct val="35000"/>
            </a:spcAft>
            <a:buNone/>
          </a:pPr>
          <a:r>
            <a:rPr lang="en-GB" sz="2800" b="0" kern="1200" dirty="0">
              <a:latin typeface="Aptos" panose="020B0004020202020204" pitchFamily="34" charset="0"/>
              <a:cs typeface="Arial" panose="020B0604020202020204" pitchFamily="34" charset="0"/>
            </a:rPr>
            <a:t>82 m DALYs</a:t>
          </a:r>
        </a:p>
      </dsp:txBody>
      <dsp:txXfrm rot="10800000">
        <a:off x="3865392" y="2039148"/>
        <a:ext cx="2998405" cy="2415645"/>
      </dsp:txXfrm>
    </dsp:sp>
    <dsp:sp modelId="{08A72D3E-3D81-4DE2-A29A-B8E38B8F0B40}">
      <dsp:nvSpPr>
        <dsp:cNvPr id="0" name=""/>
        <dsp:cNvSpPr/>
      </dsp:nvSpPr>
      <dsp:spPr>
        <a:xfrm>
          <a:off x="7735225" y="259310"/>
          <a:ext cx="2213848" cy="1495375"/>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6000" r="-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7588FF-FFC8-4497-A9A8-7BB6DE6F08F6}">
      <dsp:nvSpPr>
        <dsp:cNvPr id="0" name=""/>
        <dsp:cNvSpPr/>
      </dsp:nvSpPr>
      <dsp:spPr>
        <a:xfrm rot="10800000">
          <a:off x="7255615" y="2039148"/>
          <a:ext cx="3151699" cy="2492292"/>
        </a:xfrm>
        <a:prstGeom prst="round2SameRect">
          <a:avLst>
            <a:gd name="adj1" fmla="val 10500"/>
            <a:gd name="adj2" fmla="val 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199136" tIns="199136" rIns="199136" bIns="199136" numCol="1" spcCol="1270" anchor="t" anchorCtr="0">
          <a:noAutofit/>
        </a:bodyPr>
        <a:lstStyle/>
        <a:p>
          <a:pPr marL="0" lvl="0" indent="0" algn="ctr" defTabSz="1244600">
            <a:lnSpc>
              <a:spcPct val="90000"/>
            </a:lnSpc>
            <a:spcBef>
              <a:spcPct val="0"/>
            </a:spcBef>
            <a:spcAft>
              <a:spcPct val="35000"/>
            </a:spcAft>
            <a:buNone/>
          </a:pPr>
          <a:r>
            <a:rPr lang="en-GB" sz="2800" b="0" kern="1200" dirty="0">
              <a:latin typeface="Aptos" panose="020B0004020202020204" pitchFamily="34" charset="0"/>
              <a:cs typeface="Arial" panose="020B0604020202020204" pitchFamily="34" charset="0"/>
            </a:rPr>
            <a:t>Low intake of fruits</a:t>
          </a:r>
        </a:p>
        <a:p>
          <a:pPr marL="0" lvl="0" indent="0" algn="ctr" defTabSz="1244600">
            <a:lnSpc>
              <a:spcPct val="90000"/>
            </a:lnSpc>
            <a:spcBef>
              <a:spcPct val="0"/>
            </a:spcBef>
            <a:spcAft>
              <a:spcPct val="35000"/>
            </a:spcAft>
            <a:buNone/>
          </a:pPr>
          <a:r>
            <a:rPr lang="en-GB" sz="2800" b="0" kern="1200" dirty="0">
              <a:latin typeface="Aptos" panose="020B0004020202020204" pitchFamily="34" charset="0"/>
              <a:cs typeface="Arial" panose="020B0604020202020204" pitchFamily="34" charset="0"/>
            </a:rPr>
            <a:t>2 m deaths</a:t>
          </a:r>
        </a:p>
        <a:p>
          <a:pPr marL="0" lvl="0" indent="0" algn="ctr" defTabSz="1244600">
            <a:lnSpc>
              <a:spcPct val="90000"/>
            </a:lnSpc>
            <a:spcBef>
              <a:spcPct val="0"/>
            </a:spcBef>
            <a:spcAft>
              <a:spcPct val="35000"/>
            </a:spcAft>
            <a:buNone/>
          </a:pPr>
          <a:r>
            <a:rPr lang="en-GB" sz="2800" b="0" kern="1200" dirty="0">
              <a:latin typeface="Aptos" panose="020B0004020202020204" pitchFamily="34" charset="0"/>
              <a:cs typeface="Arial" panose="020B0604020202020204" pitchFamily="34" charset="0"/>
            </a:rPr>
            <a:t>65 m DALYs</a:t>
          </a:r>
        </a:p>
      </dsp:txBody>
      <dsp:txXfrm rot="10800000">
        <a:off x="7332262" y="2039148"/>
        <a:ext cx="2998405" cy="241564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37084C-1129-4213-9ADC-7153205D1C1F}">
      <dsp:nvSpPr>
        <dsp:cNvPr id="0" name=""/>
        <dsp:cNvSpPr/>
      </dsp:nvSpPr>
      <dsp:spPr>
        <a:xfrm rot="16200000">
          <a:off x="-1509264" y="2208311"/>
          <a:ext cx="3800078" cy="2414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12972" bIns="0" numCol="1" spcCol="1270" anchor="t" anchorCtr="0">
          <a:noAutofit/>
        </a:bodyPr>
        <a:lstStyle/>
        <a:p>
          <a:pPr marL="0" lvl="0" indent="0" algn="r" defTabSz="755650">
            <a:lnSpc>
              <a:spcPct val="90000"/>
            </a:lnSpc>
            <a:spcBef>
              <a:spcPct val="0"/>
            </a:spcBef>
            <a:spcAft>
              <a:spcPct val="35000"/>
            </a:spcAft>
            <a:buNone/>
          </a:pPr>
          <a:r>
            <a:rPr lang="en-GB" sz="1700" b="1" kern="1200" dirty="0">
              <a:solidFill>
                <a:srgbClr val="00B050"/>
              </a:solidFill>
            </a:rPr>
            <a:t>Communication</a:t>
          </a:r>
        </a:p>
      </dsp:txBody>
      <dsp:txXfrm>
        <a:off x="-1509264" y="2208311"/>
        <a:ext cx="3800078" cy="241479"/>
      </dsp:txXfrm>
    </dsp:sp>
    <dsp:sp modelId="{CD650016-5A21-49AD-A9B2-58C2B85E6EA1}">
      <dsp:nvSpPr>
        <dsp:cNvPr id="0" name=""/>
        <dsp:cNvSpPr/>
      </dsp:nvSpPr>
      <dsp:spPr>
        <a:xfrm>
          <a:off x="483639" y="272696"/>
          <a:ext cx="1643481" cy="4487779"/>
        </a:xfrm>
        <a:prstGeom prst="rect">
          <a:avLst/>
        </a:prstGeom>
        <a:solidFill>
          <a:srgbClr val="33CC33">
            <a:alpha val="2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212972" rIns="113792" bIns="113792" numCol="1" spcCol="1270" anchor="t" anchorCtr="0">
          <a:noAutofit/>
        </a:bodyPr>
        <a:lstStyle/>
        <a:p>
          <a:pPr marL="171450" lvl="1" indent="-171450" algn="ctr" defTabSz="711200">
            <a:lnSpc>
              <a:spcPct val="90000"/>
            </a:lnSpc>
            <a:spcBef>
              <a:spcPct val="0"/>
            </a:spcBef>
            <a:spcAft>
              <a:spcPct val="15000"/>
            </a:spcAft>
            <a:buNone/>
          </a:pPr>
          <a:r>
            <a:rPr lang="en-GB" sz="1600" b="1" u="sng" kern="1200" dirty="0">
              <a:solidFill>
                <a:schemeClr val="tx1"/>
              </a:solidFill>
              <a:latin typeface="Calibri" pitchFamily="34" charset="0"/>
            </a:rPr>
            <a:t>Public Awareness Campaigns</a:t>
          </a:r>
        </a:p>
        <a:p>
          <a:pPr marL="114300" lvl="1" indent="-114300" algn="l" defTabSz="622300">
            <a:lnSpc>
              <a:spcPct val="90000"/>
            </a:lnSpc>
            <a:spcBef>
              <a:spcPct val="0"/>
            </a:spcBef>
            <a:spcAft>
              <a:spcPct val="15000"/>
            </a:spcAft>
            <a:buNone/>
          </a:pPr>
          <a:endParaRPr lang="en-GB" sz="1400" b="1" u="sng" kern="1200" dirty="0">
            <a:solidFill>
              <a:schemeClr val="tx1"/>
            </a:solidFill>
            <a:latin typeface="Calibri" pitchFamily="34" charset="0"/>
          </a:endParaRPr>
        </a:p>
        <a:p>
          <a:pPr marL="171450" lvl="1" indent="-171450" algn="l" defTabSz="711200">
            <a:lnSpc>
              <a:spcPct val="90000"/>
            </a:lnSpc>
            <a:spcBef>
              <a:spcPct val="0"/>
            </a:spcBef>
            <a:spcAft>
              <a:spcPct val="15000"/>
            </a:spcAft>
            <a:buChar char="•"/>
          </a:pPr>
          <a:r>
            <a:rPr lang="en-GB" sz="1600" kern="1200" dirty="0">
              <a:solidFill>
                <a:schemeClr val="tx1"/>
              </a:solidFill>
              <a:latin typeface="Calibri" pitchFamily="34" charset="0"/>
            </a:rPr>
            <a:t>Consumers</a:t>
          </a:r>
        </a:p>
        <a:p>
          <a:pPr marL="171450" lvl="1" indent="-171450" algn="l" defTabSz="711200">
            <a:lnSpc>
              <a:spcPct val="90000"/>
            </a:lnSpc>
            <a:spcBef>
              <a:spcPct val="0"/>
            </a:spcBef>
            <a:spcAft>
              <a:spcPct val="15000"/>
            </a:spcAft>
            <a:buChar char="•"/>
          </a:pPr>
          <a:r>
            <a:rPr lang="en-GB" sz="1600" kern="1200" dirty="0">
              <a:solidFill>
                <a:schemeClr val="tx1"/>
              </a:solidFill>
              <a:latin typeface="Calibri" pitchFamily="34" charset="0"/>
            </a:rPr>
            <a:t>Food industry</a:t>
          </a:r>
        </a:p>
        <a:p>
          <a:pPr marL="171450" lvl="1" indent="-171450" algn="l" defTabSz="711200">
            <a:lnSpc>
              <a:spcPct val="90000"/>
            </a:lnSpc>
            <a:spcBef>
              <a:spcPct val="0"/>
            </a:spcBef>
            <a:spcAft>
              <a:spcPct val="15000"/>
            </a:spcAft>
            <a:buChar char="•"/>
          </a:pPr>
          <a:r>
            <a:rPr lang="en-GB" sz="1600" kern="1200" dirty="0">
              <a:solidFill>
                <a:schemeClr val="tx1"/>
              </a:solidFill>
              <a:latin typeface="Calibri" pitchFamily="34" charset="0"/>
            </a:rPr>
            <a:t>Decision makers</a:t>
          </a:r>
        </a:p>
        <a:p>
          <a:pPr marL="171450" lvl="1" indent="-171450" algn="l" defTabSz="711200">
            <a:lnSpc>
              <a:spcPct val="90000"/>
            </a:lnSpc>
            <a:spcBef>
              <a:spcPct val="0"/>
            </a:spcBef>
            <a:spcAft>
              <a:spcPct val="15000"/>
            </a:spcAft>
            <a:buChar char="•"/>
          </a:pPr>
          <a:r>
            <a:rPr lang="en-GB" sz="1600" kern="1200" dirty="0">
              <a:solidFill>
                <a:schemeClr val="tx1"/>
              </a:solidFill>
              <a:latin typeface="Calibri" pitchFamily="34" charset="0"/>
            </a:rPr>
            <a:t>Media</a:t>
          </a:r>
        </a:p>
        <a:p>
          <a:pPr marL="171450" lvl="1" indent="-171450" algn="l" defTabSz="711200">
            <a:lnSpc>
              <a:spcPct val="90000"/>
            </a:lnSpc>
            <a:spcBef>
              <a:spcPct val="0"/>
            </a:spcBef>
            <a:spcAft>
              <a:spcPct val="15000"/>
            </a:spcAft>
            <a:buChar char="•"/>
          </a:pPr>
          <a:r>
            <a:rPr lang="en-GB" sz="1600" kern="1200" dirty="0">
              <a:solidFill>
                <a:schemeClr val="tx1"/>
              </a:solidFill>
              <a:latin typeface="Calibri" pitchFamily="34" charset="0"/>
            </a:rPr>
            <a:t>Health Professionals</a:t>
          </a:r>
        </a:p>
        <a:p>
          <a:pPr marL="171450" lvl="1" indent="-171450" algn="l" defTabSz="711200">
            <a:lnSpc>
              <a:spcPct val="90000"/>
            </a:lnSpc>
            <a:spcBef>
              <a:spcPct val="0"/>
            </a:spcBef>
            <a:spcAft>
              <a:spcPct val="15000"/>
            </a:spcAft>
            <a:buChar char="•"/>
          </a:pPr>
          <a:r>
            <a:rPr lang="en-GB" sz="1600" kern="1200" dirty="0">
              <a:solidFill>
                <a:schemeClr val="tx1"/>
              </a:solidFill>
              <a:latin typeface="Calibri" pitchFamily="34" charset="0"/>
            </a:rPr>
            <a:t>Advocacy</a:t>
          </a:r>
        </a:p>
        <a:p>
          <a:pPr marL="171450" lvl="1" indent="-171450" algn="l" defTabSz="711200">
            <a:lnSpc>
              <a:spcPct val="90000"/>
            </a:lnSpc>
            <a:spcBef>
              <a:spcPct val="0"/>
            </a:spcBef>
            <a:spcAft>
              <a:spcPct val="15000"/>
            </a:spcAft>
            <a:buChar char="•"/>
          </a:pPr>
          <a:r>
            <a:rPr lang="en-GB" sz="1600" kern="1200" dirty="0">
              <a:solidFill>
                <a:schemeClr val="tx1"/>
              </a:solidFill>
              <a:latin typeface="Calibri" pitchFamily="34" charset="0"/>
            </a:rPr>
            <a:t> […]</a:t>
          </a:r>
        </a:p>
        <a:p>
          <a:pPr marL="57150" lvl="1" indent="-57150" algn="l" defTabSz="444500">
            <a:lnSpc>
              <a:spcPct val="90000"/>
            </a:lnSpc>
            <a:spcBef>
              <a:spcPct val="0"/>
            </a:spcBef>
            <a:spcAft>
              <a:spcPct val="15000"/>
            </a:spcAft>
            <a:buChar char="•"/>
          </a:pPr>
          <a:endParaRPr lang="en-GB" sz="1000" kern="1200" dirty="0">
            <a:solidFill>
              <a:schemeClr val="tx1"/>
            </a:solidFill>
          </a:endParaRPr>
        </a:p>
      </dsp:txBody>
      <dsp:txXfrm>
        <a:off x="483639" y="272696"/>
        <a:ext cx="1643481" cy="4487779"/>
      </dsp:txXfrm>
    </dsp:sp>
    <dsp:sp modelId="{D918F2B7-DC7D-4F9D-817E-A425145C484A}">
      <dsp:nvSpPr>
        <dsp:cNvPr id="0" name=""/>
        <dsp:cNvSpPr/>
      </dsp:nvSpPr>
      <dsp:spPr>
        <a:xfrm>
          <a:off x="270035" y="55025"/>
          <a:ext cx="482959" cy="482959"/>
        </a:xfrm>
        <a:prstGeom prst="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1583B2B-8BC1-4104-A687-71DA003295E3}">
      <dsp:nvSpPr>
        <dsp:cNvPr id="0" name=""/>
        <dsp:cNvSpPr/>
      </dsp:nvSpPr>
      <dsp:spPr>
        <a:xfrm rot="16200000">
          <a:off x="471063" y="2196284"/>
          <a:ext cx="3800078" cy="2414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12972" bIns="0" numCol="1" spcCol="1270" anchor="t" anchorCtr="0">
          <a:noAutofit/>
        </a:bodyPr>
        <a:lstStyle/>
        <a:p>
          <a:pPr marL="0" lvl="0" indent="0" algn="r" defTabSz="755650">
            <a:lnSpc>
              <a:spcPct val="90000"/>
            </a:lnSpc>
            <a:spcBef>
              <a:spcPct val="0"/>
            </a:spcBef>
            <a:spcAft>
              <a:spcPct val="35000"/>
            </a:spcAft>
            <a:buNone/>
          </a:pPr>
          <a:r>
            <a:rPr lang="en-GB" sz="1700" b="1" kern="1200" dirty="0">
              <a:solidFill>
                <a:schemeClr val="accent2"/>
              </a:solidFill>
            </a:rPr>
            <a:t>Reformulation</a:t>
          </a:r>
        </a:p>
      </dsp:txBody>
      <dsp:txXfrm>
        <a:off x="471063" y="2196284"/>
        <a:ext cx="3800078" cy="241479"/>
      </dsp:txXfrm>
    </dsp:sp>
    <dsp:sp modelId="{D9B6AE61-12C6-41E0-B32C-08535DA40562}">
      <dsp:nvSpPr>
        <dsp:cNvPr id="0" name=""/>
        <dsp:cNvSpPr/>
      </dsp:nvSpPr>
      <dsp:spPr>
        <a:xfrm>
          <a:off x="2520896" y="271252"/>
          <a:ext cx="1698835" cy="4463724"/>
        </a:xfrm>
        <a:prstGeom prst="rect">
          <a:avLst/>
        </a:prstGeom>
        <a:solidFill>
          <a:srgbClr val="0000CC">
            <a:alpha val="2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212972" rIns="99568" bIns="99568" numCol="1" spcCol="1270" anchor="t" anchorCtr="0">
          <a:noAutofit/>
        </a:bodyPr>
        <a:lstStyle/>
        <a:p>
          <a:pPr marL="114300" lvl="1" indent="-114300" algn="ctr" defTabSz="622300">
            <a:lnSpc>
              <a:spcPct val="90000"/>
            </a:lnSpc>
            <a:spcBef>
              <a:spcPct val="0"/>
            </a:spcBef>
            <a:spcAft>
              <a:spcPct val="15000"/>
            </a:spcAft>
            <a:buNone/>
          </a:pPr>
          <a:r>
            <a:rPr lang="en-GB" sz="1400" b="1" u="sng" kern="1200" dirty="0">
              <a:solidFill>
                <a:schemeClr val="tx1"/>
              </a:solidFill>
              <a:latin typeface="Calibri" pitchFamily="34" charset="0"/>
            </a:rPr>
            <a:t>Setting Targets</a:t>
          </a:r>
        </a:p>
        <a:p>
          <a:pPr marL="114300" lvl="1" indent="-114300" algn="l" defTabSz="622300">
            <a:lnSpc>
              <a:spcPct val="90000"/>
            </a:lnSpc>
            <a:spcBef>
              <a:spcPct val="0"/>
            </a:spcBef>
            <a:spcAft>
              <a:spcPct val="15000"/>
            </a:spcAft>
            <a:buChar char="•"/>
          </a:pPr>
          <a:r>
            <a:rPr lang="en-GB" sz="1400" kern="1200" dirty="0">
              <a:solidFill>
                <a:schemeClr val="tx1"/>
              </a:solidFill>
              <a:latin typeface="Calibri" pitchFamily="34" charset="0"/>
            </a:rPr>
            <a:t>Benchmarking food categories</a:t>
          </a:r>
        </a:p>
        <a:p>
          <a:pPr marL="114300" lvl="1" indent="-114300" algn="l" defTabSz="622300">
            <a:lnSpc>
              <a:spcPct val="90000"/>
            </a:lnSpc>
            <a:spcBef>
              <a:spcPct val="0"/>
            </a:spcBef>
            <a:spcAft>
              <a:spcPct val="15000"/>
            </a:spcAft>
            <a:buChar char="•"/>
          </a:pPr>
          <a:r>
            <a:rPr lang="en-GB" sz="1400" kern="1200" dirty="0">
              <a:solidFill>
                <a:schemeClr val="tx1"/>
              </a:solidFill>
              <a:latin typeface="Calibri" pitchFamily="34" charset="0"/>
            </a:rPr>
            <a:t>Minimum standards in common foods</a:t>
          </a:r>
        </a:p>
        <a:p>
          <a:pPr marL="114300" lvl="1" indent="-114300" algn="l" defTabSz="622300">
            <a:lnSpc>
              <a:spcPct val="90000"/>
            </a:lnSpc>
            <a:spcBef>
              <a:spcPct val="0"/>
            </a:spcBef>
            <a:spcAft>
              <a:spcPct val="15000"/>
            </a:spcAft>
            <a:buChar char="•"/>
          </a:pPr>
          <a:r>
            <a:rPr lang="en-GB" sz="1400" kern="1200" dirty="0">
              <a:solidFill>
                <a:schemeClr val="tx1"/>
              </a:solidFill>
              <a:latin typeface="Calibri" pitchFamily="34" charset="0"/>
            </a:rPr>
            <a:t>Labelling</a:t>
          </a:r>
        </a:p>
        <a:p>
          <a:pPr marL="114300" lvl="1" indent="-114300" algn="l" defTabSz="622300">
            <a:lnSpc>
              <a:spcPct val="90000"/>
            </a:lnSpc>
            <a:spcBef>
              <a:spcPct val="0"/>
            </a:spcBef>
            <a:spcAft>
              <a:spcPct val="15000"/>
            </a:spcAft>
            <a:buChar char="•"/>
          </a:pPr>
          <a:r>
            <a:rPr lang="en-GB" sz="1400" kern="1200" dirty="0">
              <a:solidFill>
                <a:schemeClr val="tx1"/>
              </a:solidFill>
              <a:latin typeface="Calibri" pitchFamily="34" charset="0"/>
            </a:rPr>
            <a:t>Reformulation</a:t>
          </a:r>
        </a:p>
        <a:p>
          <a:pPr marL="114300" lvl="1" indent="-114300" algn="ctr" defTabSz="622300">
            <a:lnSpc>
              <a:spcPct val="90000"/>
            </a:lnSpc>
            <a:spcBef>
              <a:spcPct val="0"/>
            </a:spcBef>
            <a:spcAft>
              <a:spcPct val="15000"/>
            </a:spcAft>
            <a:buNone/>
          </a:pPr>
          <a:r>
            <a:rPr lang="en-GB" sz="1400" b="1" u="sng" kern="1200" dirty="0">
              <a:solidFill>
                <a:schemeClr val="tx1"/>
              </a:solidFill>
              <a:latin typeface="Calibri" pitchFamily="34" charset="0"/>
            </a:rPr>
            <a:t>Industry Engagement</a:t>
          </a:r>
          <a:endParaRPr lang="en-GB" sz="1400" kern="1200" dirty="0">
            <a:solidFill>
              <a:schemeClr val="tx1"/>
            </a:solidFill>
            <a:latin typeface="Calibri" pitchFamily="34" charset="0"/>
          </a:endParaRPr>
        </a:p>
        <a:p>
          <a:pPr marL="114300" lvl="1" indent="-114300" algn="l" defTabSz="622300">
            <a:lnSpc>
              <a:spcPct val="90000"/>
            </a:lnSpc>
            <a:spcBef>
              <a:spcPct val="0"/>
            </a:spcBef>
            <a:spcAft>
              <a:spcPct val="15000"/>
            </a:spcAft>
            <a:buChar char="•"/>
          </a:pPr>
          <a:r>
            <a:rPr lang="en-GB" sz="1400" kern="1200" dirty="0">
              <a:solidFill>
                <a:schemeClr val="tx1"/>
              </a:solidFill>
              <a:latin typeface="Calibri" pitchFamily="34" charset="0"/>
            </a:rPr>
            <a:t>Motivation</a:t>
          </a:r>
        </a:p>
        <a:p>
          <a:pPr marL="114300" lvl="1" indent="-114300" algn="l" defTabSz="622300">
            <a:lnSpc>
              <a:spcPct val="90000"/>
            </a:lnSpc>
            <a:spcBef>
              <a:spcPct val="0"/>
            </a:spcBef>
            <a:spcAft>
              <a:spcPct val="15000"/>
            </a:spcAft>
            <a:buChar char="•"/>
          </a:pPr>
          <a:r>
            <a:rPr lang="en-GB" sz="1400" kern="1200" dirty="0">
              <a:solidFill>
                <a:schemeClr val="tx1"/>
              </a:solidFill>
              <a:latin typeface="Calibri" pitchFamily="34" charset="0"/>
            </a:rPr>
            <a:t>Costs &amp; Benefits</a:t>
          </a:r>
        </a:p>
        <a:p>
          <a:pPr marL="114300" lvl="1" indent="-114300" algn="l" defTabSz="622300">
            <a:lnSpc>
              <a:spcPct val="90000"/>
            </a:lnSpc>
            <a:spcBef>
              <a:spcPct val="0"/>
            </a:spcBef>
            <a:spcAft>
              <a:spcPct val="15000"/>
            </a:spcAft>
            <a:buChar char="•"/>
          </a:pPr>
          <a:r>
            <a:rPr lang="en-GB" sz="1400" kern="1200" dirty="0">
              <a:solidFill>
                <a:schemeClr val="tx1"/>
              </a:solidFill>
              <a:latin typeface="Calibri" pitchFamily="34" charset="0"/>
            </a:rPr>
            <a:t>Consumer awareness</a:t>
          </a:r>
        </a:p>
        <a:p>
          <a:pPr marL="114300" lvl="1" indent="-114300" algn="l" defTabSz="622300">
            <a:lnSpc>
              <a:spcPct val="90000"/>
            </a:lnSpc>
            <a:spcBef>
              <a:spcPct val="0"/>
            </a:spcBef>
            <a:spcAft>
              <a:spcPct val="15000"/>
            </a:spcAft>
            <a:buChar char="•"/>
          </a:pPr>
          <a:r>
            <a:rPr lang="en-GB" sz="1400" kern="1200" dirty="0">
              <a:solidFill>
                <a:schemeClr val="tx1"/>
              </a:solidFill>
              <a:latin typeface="Calibri" pitchFamily="34" charset="0"/>
            </a:rPr>
            <a:t>Wider support</a:t>
          </a:r>
        </a:p>
        <a:p>
          <a:pPr marL="114300" lvl="1" indent="-114300" algn="l" defTabSz="622300">
            <a:lnSpc>
              <a:spcPct val="90000"/>
            </a:lnSpc>
            <a:spcBef>
              <a:spcPct val="0"/>
            </a:spcBef>
            <a:spcAft>
              <a:spcPct val="15000"/>
            </a:spcAft>
            <a:buChar char="•"/>
          </a:pPr>
          <a:r>
            <a:rPr lang="en-GB" sz="1400" kern="1200" dirty="0">
              <a:solidFill>
                <a:schemeClr val="tx1"/>
              </a:solidFill>
              <a:latin typeface="Calibri" pitchFamily="34" charset="0"/>
            </a:rPr>
            <a:t>Corporate responsibility</a:t>
          </a:r>
        </a:p>
        <a:p>
          <a:pPr marL="114300" lvl="1" indent="-114300" algn="l" defTabSz="622300">
            <a:lnSpc>
              <a:spcPct val="90000"/>
            </a:lnSpc>
            <a:spcBef>
              <a:spcPct val="0"/>
            </a:spcBef>
            <a:spcAft>
              <a:spcPct val="15000"/>
            </a:spcAft>
            <a:buChar char="•"/>
          </a:pPr>
          <a:r>
            <a:rPr lang="en-GB" sz="1400" kern="1200" dirty="0">
              <a:solidFill>
                <a:schemeClr val="tx1"/>
              </a:solidFill>
              <a:latin typeface="Calibri" pitchFamily="34" charset="0"/>
            </a:rPr>
            <a:t>Street vendors</a:t>
          </a:r>
        </a:p>
        <a:p>
          <a:pPr marL="114300" lvl="1" indent="-114300" algn="ctr" defTabSz="622300">
            <a:lnSpc>
              <a:spcPct val="90000"/>
            </a:lnSpc>
            <a:spcBef>
              <a:spcPct val="0"/>
            </a:spcBef>
            <a:spcAft>
              <a:spcPct val="15000"/>
            </a:spcAft>
            <a:buNone/>
          </a:pPr>
          <a:r>
            <a:rPr lang="en-GB" sz="1400" b="1" u="sng" kern="1200" dirty="0">
              <a:solidFill>
                <a:schemeClr val="tx1"/>
              </a:solidFill>
              <a:latin typeface="Calibri" pitchFamily="34" charset="0"/>
            </a:rPr>
            <a:t>Voluntary vs Regulatory</a:t>
          </a:r>
        </a:p>
      </dsp:txBody>
      <dsp:txXfrm>
        <a:off x="2520896" y="271252"/>
        <a:ext cx="1698835" cy="4463724"/>
      </dsp:txXfrm>
    </dsp:sp>
    <dsp:sp modelId="{A957A9A0-A6C2-423A-9571-8719BBB44143}">
      <dsp:nvSpPr>
        <dsp:cNvPr id="0" name=""/>
        <dsp:cNvSpPr/>
      </dsp:nvSpPr>
      <dsp:spPr>
        <a:xfrm>
          <a:off x="2250362" y="42998"/>
          <a:ext cx="482959" cy="482959"/>
        </a:xfrm>
        <a:prstGeom prst="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599B62-C103-415E-9AD9-EC616B6FB157}">
      <dsp:nvSpPr>
        <dsp:cNvPr id="0" name=""/>
        <dsp:cNvSpPr/>
      </dsp:nvSpPr>
      <dsp:spPr>
        <a:xfrm rot="16200000">
          <a:off x="2559639" y="2145116"/>
          <a:ext cx="3800078" cy="2414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12972" bIns="0" numCol="1" spcCol="1270" anchor="t" anchorCtr="0">
          <a:noAutofit/>
        </a:bodyPr>
        <a:lstStyle/>
        <a:p>
          <a:pPr marL="0" lvl="0" indent="0" algn="r" defTabSz="755650">
            <a:lnSpc>
              <a:spcPct val="90000"/>
            </a:lnSpc>
            <a:spcBef>
              <a:spcPct val="0"/>
            </a:spcBef>
            <a:spcAft>
              <a:spcPct val="35000"/>
            </a:spcAft>
            <a:buNone/>
          </a:pPr>
          <a:r>
            <a:rPr lang="en-GB" sz="1700" b="1" kern="1200" dirty="0">
              <a:solidFill>
                <a:srgbClr val="FF0000"/>
              </a:solidFill>
            </a:rPr>
            <a:t>Monitoring &amp; Surveillance</a:t>
          </a:r>
        </a:p>
      </dsp:txBody>
      <dsp:txXfrm>
        <a:off x="2559639" y="2145116"/>
        <a:ext cx="3800078" cy="241479"/>
      </dsp:txXfrm>
    </dsp:sp>
    <dsp:sp modelId="{ED48DD92-5303-4160-BE3B-ADC93731DC31}">
      <dsp:nvSpPr>
        <dsp:cNvPr id="0" name=""/>
        <dsp:cNvSpPr/>
      </dsp:nvSpPr>
      <dsp:spPr>
        <a:xfrm>
          <a:off x="4608516" y="282500"/>
          <a:ext cx="1859978" cy="4464522"/>
        </a:xfrm>
        <a:prstGeom prst="rect">
          <a:avLst/>
        </a:prstGeom>
        <a:solidFill>
          <a:srgbClr val="FF0000">
            <a:alpha val="2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212972" rIns="99568" bIns="99568" numCol="1" spcCol="1270" anchor="t" anchorCtr="0">
          <a:noAutofit/>
        </a:bodyPr>
        <a:lstStyle/>
        <a:p>
          <a:pPr marL="114300" lvl="1" indent="-114300" algn="ctr" defTabSz="622300">
            <a:lnSpc>
              <a:spcPct val="90000"/>
            </a:lnSpc>
            <a:spcBef>
              <a:spcPct val="0"/>
            </a:spcBef>
            <a:spcAft>
              <a:spcPct val="15000"/>
            </a:spcAft>
            <a:buNone/>
          </a:pPr>
          <a:r>
            <a:rPr lang="en-GB" sz="1400" b="1" u="sng" kern="1200" dirty="0">
              <a:solidFill>
                <a:schemeClr val="tx1"/>
              </a:solidFill>
              <a:latin typeface="Calibri" pitchFamily="34" charset="0"/>
            </a:rPr>
            <a:t>Population salt intake</a:t>
          </a:r>
        </a:p>
        <a:p>
          <a:pPr marL="114300" lvl="1" indent="-114300" algn="l" defTabSz="622300">
            <a:lnSpc>
              <a:spcPct val="90000"/>
            </a:lnSpc>
            <a:spcBef>
              <a:spcPct val="0"/>
            </a:spcBef>
            <a:spcAft>
              <a:spcPct val="15000"/>
            </a:spcAft>
            <a:buChar char="•"/>
          </a:pPr>
          <a:r>
            <a:rPr lang="en-GB" sz="1400" kern="1200" dirty="0">
              <a:solidFill>
                <a:schemeClr val="tx1"/>
              </a:solidFill>
              <a:latin typeface="Calibri" pitchFamily="34" charset="0"/>
            </a:rPr>
            <a:t>Urinary sodium</a:t>
          </a:r>
        </a:p>
        <a:p>
          <a:pPr marL="114300" lvl="1" indent="-114300" algn="l" defTabSz="622300">
            <a:lnSpc>
              <a:spcPct val="90000"/>
            </a:lnSpc>
            <a:spcBef>
              <a:spcPct val="0"/>
            </a:spcBef>
            <a:spcAft>
              <a:spcPct val="15000"/>
            </a:spcAft>
            <a:buChar char="•"/>
          </a:pPr>
          <a:r>
            <a:rPr lang="en-GB" sz="1400" kern="1200" dirty="0">
              <a:solidFill>
                <a:schemeClr val="tx1"/>
              </a:solidFill>
              <a:latin typeface="Calibri" pitchFamily="34" charset="0"/>
            </a:rPr>
            <a:t>Dietary surveys</a:t>
          </a:r>
        </a:p>
        <a:p>
          <a:pPr marL="114300" lvl="1" indent="-114300" algn="ctr" defTabSz="622300">
            <a:lnSpc>
              <a:spcPct val="90000"/>
            </a:lnSpc>
            <a:spcBef>
              <a:spcPct val="0"/>
            </a:spcBef>
            <a:spcAft>
              <a:spcPct val="15000"/>
            </a:spcAft>
            <a:buNone/>
          </a:pPr>
          <a:r>
            <a:rPr lang="en-GB" sz="1400" b="1" u="sng" kern="1200" dirty="0">
              <a:solidFill>
                <a:schemeClr val="tx1"/>
              </a:solidFill>
              <a:latin typeface="Calibri" pitchFamily="34" charset="0"/>
            </a:rPr>
            <a:t>Reformulation progress</a:t>
          </a:r>
        </a:p>
        <a:p>
          <a:pPr marL="114300" lvl="1" indent="-114300" algn="l" defTabSz="622300">
            <a:lnSpc>
              <a:spcPct val="90000"/>
            </a:lnSpc>
            <a:spcBef>
              <a:spcPct val="0"/>
            </a:spcBef>
            <a:spcAft>
              <a:spcPct val="15000"/>
            </a:spcAft>
            <a:buChar char="•"/>
          </a:pPr>
          <a:r>
            <a:rPr lang="en-GB" sz="1400" b="0" kern="1200" dirty="0">
              <a:solidFill>
                <a:schemeClr val="tx1"/>
              </a:solidFill>
              <a:latin typeface="Calibri" pitchFamily="34" charset="0"/>
            </a:rPr>
            <a:t>Salt content of foods (databanks; self-reporting by industry; market surveys)</a:t>
          </a:r>
        </a:p>
        <a:p>
          <a:pPr marL="114300" lvl="1" indent="-114300" algn="ctr" defTabSz="622300">
            <a:lnSpc>
              <a:spcPct val="90000"/>
            </a:lnSpc>
            <a:spcBef>
              <a:spcPct val="0"/>
            </a:spcBef>
            <a:spcAft>
              <a:spcPct val="15000"/>
            </a:spcAft>
            <a:buNone/>
          </a:pPr>
          <a:r>
            <a:rPr lang="en-GB" sz="1400" b="1" u="sng" kern="1200" dirty="0">
              <a:solidFill>
                <a:schemeClr val="tx1"/>
              </a:solidFill>
              <a:latin typeface="Calibri" pitchFamily="34" charset="0"/>
            </a:rPr>
            <a:t>Effectiveness of communication and intervention</a:t>
          </a:r>
        </a:p>
        <a:p>
          <a:pPr marL="114300" lvl="1" indent="-114300" algn="l" defTabSz="622300">
            <a:lnSpc>
              <a:spcPct val="90000"/>
            </a:lnSpc>
            <a:spcBef>
              <a:spcPct val="0"/>
            </a:spcBef>
            <a:spcAft>
              <a:spcPct val="15000"/>
            </a:spcAft>
            <a:buChar char="•"/>
          </a:pPr>
          <a:r>
            <a:rPr lang="en-GB" sz="1400" kern="1200" dirty="0">
              <a:solidFill>
                <a:schemeClr val="tx1"/>
              </a:solidFill>
              <a:latin typeface="Calibri" pitchFamily="34" charset="0"/>
            </a:rPr>
            <a:t>Measuring ….</a:t>
          </a:r>
        </a:p>
        <a:p>
          <a:pPr marL="114300" lvl="1" indent="-114300" algn="l" defTabSz="622300">
            <a:lnSpc>
              <a:spcPct val="90000"/>
            </a:lnSpc>
            <a:spcBef>
              <a:spcPct val="0"/>
            </a:spcBef>
            <a:spcAft>
              <a:spcPct val="15000"/>
            </a:spcAft>
            <a:buFont typeface="Arial" panose="020B0604020202020204" pitchFamily="34" charset="0"/>
            <a:buNone/>
          </a:pPr>
          <a:r>
            <a:rPr lang="en-GB" sz="1400" b="0" kern="1200" dirty="0">
              <a:solidFill>
                <a:schemeClr val="tx1"/>
              </a:solidFill>
              <a:latin typeface="Calibri" pitchFamily="34" charset="0"/>
            </a:rPr>
            <a:t>A</a:t>
          </a:r>
          <a:r>
            <a:rPr lang="en-GB" sz="1400" kern="1200" dirty="0">
              <a:solidFill>
                <a:schemeClr val="tx1"/>
              </a:solidFill>
              <a:latin typeface="Calibri" pitchFamily="34" charset="0"/>
            </a:rPr>
            <a:t>wareness of campaigns</a:t>
          </a:r>
        </a:p>
        <a:p>
          <a:pPr marL="114300" lvl="1" indent="-114300" algn="l" defTabSz="622300">
            <a:lnSpc>
              <a:spcPct val="90000"/>
            </a:lnSpc>
            <a:spcBef>
              <a:spcPct val="0"/>
            </a:spcBef>
            <a:spcAft>
              <a:spcPct val="15000"/>
            </a:spcAft>
            <a:buNone/>
          </a:pPr>
          <a:r>
            <a:rPr lang="en-GB" sz="1400" kern="1200" dirty="0">
              <a:solidFill>
                <a:schemeClr val="tx1"/>
              </a:solidFill>
              <a:latin typeface="Calibri" pitchFamily="34" charset="0"/>
            </a:rPr>
            <a:t>Attitudes and behaviour changes</a:t>
          </a:r>
        </a:p>
        <a:p>
          <a:pPr marL="114300" lvl="1" indent="-114300" algn="l" defTabSz="622300">
            <a:lnSpc>
              <a:spcPct val="90000"/>
            </a:lnSpc>
            <a:spcBef>
              <a:spcPct val="0"/>
            </a:spcBef>
            <a:spcAft>
              <a:spcPct val="15000"/>
            </a:spcAft>
            <a:buNone/>
          </a:pPr>
          <a:r>
            <a:rPr lang="en-GB" sz="1400" kern="1200" dirty="0">
              <a:solidFill>
                <a:schemeClr val="tx1"/>
              </a:solidFill>
              <a:latin typeface="Calibri" pitchFamily="34" charset="0"/>
            </a:rPr>
            <a:t>Changes in population salt intake</a:t>
          </a:r>
        </a:p>
      </dsp:txBody>
      <dsp:txXfrm>
        <a:off x="4608516" y="282500"/>
        <a:ext cx="1859978" cy="4464522"/>
      </dsp:txXfrm>
    </dsp:sp>
    <dsp:sp modelId="{EED8C93C-F6CA-4685-9675-5BC09425B999}">
      <dsp:nvSpPr>
        <dsp:cNvPr id="0" name=""/>
        <dsp:cNvSpPr/>
      </dsp:nvSpPr>
      <dsp:spPr>
        <a:xfrm>
          <a:off x="4345313" y="43397"/>
          <a:ext cx="482959" cy="482959"/>
        </a:xfrm>
        <a:prstGeom prst="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EAC7141-2A37-4B07-ABF6-065E543B7594}">
      <dsp:nvSpPr>
        <dsp:cNvPr id="0" name=""/>
        <dsp:cNvSpPr/>
      </dsp:nvSpPr>
      <dsp:spPr>
        <a:xfrm rot="16200000">
          <a:off x="4641690" y="2183215"/>
          <a:ext cx="3800078" cy="2414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12972" bIns="0" numCol="1" spcCol="1270" anchor="t" anchorCtr="0">
          <a:noAutofit/>
        </a:bodyPr>
        <a:lstStyle/>
        <a:p>
          <a:pPr marL="0" lvl="0" indent="0" algn="r" defTabSz="755650">
            <a:lnSpc>
              <a:spcPct val="90000"/>
            </a:lnSpc>
            <a:spcBef>
              <a:spcPct val="0"/>
            </a:spcBef>
            <a:spcAft>
              <a:spcPct val="35000"/>
            </a:spcAft>
            <a:buNone/>
          </a:pPr>
          <a:r>
            <a:rPr lang="en-GB" sz="1700" b="1" kern="1200" dirty="0">
              <a:solidFill>
                <a:srgbClr val="663300"/>
              </a:solidFill>
            </a:rPr>
            <a:t>Research</a:t>
          </a:r>
        </a:p>
      </dsp:txBody>
      <dsp:txXfrm>
        <a:off x="4641690" y="2183215"/>
        <a:ext cx="3800078" cy="241479"/>
      </dsp:txXfrm>
    </dsp:sp>
    <dsp:sp modelId="{D97BF87A-8E95-4755-A9DF-127824A329D6}">
      <dsp:nvSpPr>
        <dsp:cNvPr id="0" name=""/>
        <dsp:cNvSpPr/>
      </dsp:nvSpPr>
      <dsp:spPr>
        <a:xfrm>
          <a:off x="6758413" y="380678"/>
          <a:ext cx="1551008" cy="4354852"/>
        </a:xfrm>
        <a:prstGeom prst="rect">
          <a:avLst/>
        </a:prstGeom>
        <a:solidFill>
          <a:srgbClr val="663300">
            <a:alpha val="2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212972" rIns="135128" bIns="135128" numCol="1" spcCol="1270" anchor="t" anchorCtr="0">
          <a:noAutofit/>
        </a:bodyPr>
        <a:lstStyle/>
        <a:p>
          <a:pPr marL="114300" lvl="1" indent="-114300" algn="l" defTabSz="666750">
            <a:lnSpc>
              <a:spcPct val="90000"/>
            </a:lnSpc>
            <a:spcBef>
              <a:spcPct val="0"/>
            </a:spcBef>
            <a:spcAft>
              <a:spcPct val="15000"/>
            </a:spcAft>
            <a:buChar char="•"/>
          </a:pPr>
          <a:r>
            <a:rPr lang="en-GB" sz="1500" b="0" u="none" kern="1200" dirty="0">
              <a:solidFill>
                <a:schemeClr val="tx1"/>
              </a:solidFill>
              <a:latin typeface="Calibri" pitchFamily="34" charset="0"/>
            </a:rPr>
            <a:t>Epidemiology</a:t>
          </a:r>
        </a:p>
        <a:p>
          <a:pPr marL="114300" lvl="1" indent="-114300" algn="l" defTabSz="666750">
            <a:lnSpc>
              <a:spcPct val="90000"/>
            </a:lnSpc>
            <a:spcBef>
              <a:spcPct val="0"/>
            </a:spcBef>
            <a:spcAft>
              <a:spcPct val="15000"/>
            </a:spcAft>
            <a:buChar char="•"/>
          </a:pPr>
          <a:r>
            <a:rPr lang="en-GB" sz="1500" b="0" u="none" kern="1200" dirty="0">
              <a:solidFill>
                <a:schemeClr val="tx1"/>
              </a:solidFill>
              <a:latin typeface="Calibri" pitchFamily="34" charset="0"/>
            </a:rPr>
            <a:t>Nutrition</a:t>
          </a:r>
        </a:p>
        <a:p>
          <a:pPr marL="114300" lvl="1" indent="-114300" algn="l" defTabSz="666750">
            <a:lnSpc>
              <a:spcPct val="90000"/>
            </a:lnSpc>
            <a:spcBef>
              <a:spcPct val="0"/>
            </a:spcBef>
            <a:spcAft>
              <a:spcPct val="15000"/>
            </a:spcAft>
            <a:buChar char="•"/>
          </a:pPr>
          <a:r>
            <a:rPr lang="en-GB" sz="1500" b="0" u="none" kern="1200" dirty="0">
              <a:solidFill>
                <a:schemeClr val="tx1"/>
              </a:solidFill>
              <a:latin typeface="Calibri" pitchFamily="34" charset="0"/>
            </a:rPr>
            <a:t>Public Health</a:t>
          </a:r>
        </a:p>
        <a:p>
          <a:pPr marL="114300" lvl="1" indent="-114300" algn="l" defTabSz="666750">
            <a:lnSpc>
              <a:spcPct val="90000"/>
            </a:lnSpc>
            <a:spcBef>
              <a:spcPct val="0"/>
            </a:spcBef>
            <a:spcAft>
              <a:spcPct val="15000"/>
            </a:spcAft>
            <a:buChar char="•"/>
          </a:pPr>
          <a:r>
            <a:rPr lang="en-GB" sz="1500" b="0" u="none" kern="1200" dirty="0">
              <a:solidFill>
                <a:schemeClr val="tx1"/>
              </a:solidFill>
              <a:latin typeface="Calibri" pitchFamily="34" charset="0"/>
            </a:rPr>
            <a:t>Food technology</a:t>
          </a:r>
        </a:p>
        <a:p>
          <a:pPr marL="114300" lvl="1" indent="-114300" algn="l" defTabSz="666750">
            <a:lnSpc>
              <a:spcPct val="90000"/>
            </a:lnSpc>
            <a:spcBef>
              <a:spcPct val="0"/>
            </a:spcBef>
            <a:spcAft>
              <a:spcPct val="15000"/>
            </a:spcAft>
            <a:buChar char="•"/>
          </a:pPr>
          <a:r>
            <a:rPr lang="en-GB" sz="1500" b="0" u="none" kern="1200" dirty="0">
              <a:solidFill>
                <a:schemeClr val="tx1"/>
              </a:solidFill>
              <a:latin typeface="Calibri" pitchFamily="34" charset="0"/>
            </a:rPr>
            <a:t>Behavioural</a:t>
          </a:r>
        </a:p>
        <a:p>
          <a:pPr marL="114300" lvl="1" indent="-114300" algn="l" defTabSz="666750">
            <a:lnSpc>
              <a:spcPct val="90000"/>
            </a:lnSpc>
            <a:spcBef>
              <a:spcPct val="0"/>
            </a:spcBef>
            <a:spcAft>
              <a:spcPct val="15000"/>
            </a:spcAft>
            <a:buChar char="•"/>
          </a:pPr>
          <a:r>
            <a:rPr lang="en-GB" sz="1500" b="0" u="none" kern="1200" dirty="0">
              <a:solidFill>
                <a:schemeClr val="tx1"/>
              </a:solidFill>
              <a:latin typeface="Calibri" pitchFamily="34" charset="0"/>
            </a:rPr>
            <a:t>Evaluation</a:t>
          </a:r>
        </a:p>
        <a:p>
          <a:pPr marL="114300" lvl="1" indent="-114300" algn="l" defTabSz="666750">
            <a:lnSpc>
              <a:spcPct val="90000"/>
            </a:lnSpc>
            <a:spcBef>
              <a:spcPct val="0"/>
            </a:spcBef>
            <a:spcAft>
              <a:spcPct val="15000"/>
            </a:spcAft>
            <a:buChar char="•"/>
          </a:pPr>
          <a:r>
            <a:rPr lang="en-GB" sz="1500" b="0" u="none" kern="1200" dirty="0">
              <a:solidFill>
                <a:schemeClr val="tx1"/>
              </a:solidFill>
              <a:latin typeface="Calibri" pitchFamily="34" charset="0"/>
            </a:rPr>
            <a:t>Policy</a:t>
          </a:r>
        </a:p>
        <a:p>
          <a:pPr marL="114300" lvl="1" indent="-114300" algn="l" defTabSz="666750">
            <a:lnSpc>
              <a:spcPct val="90000"/>
            </a:lnSpc>
            <a:spcBef>
              <a:spcPct val="0"/>
            </a:spcBef>
            <a:spcAft>
              <a:spcPct val="15000"/>
            </a:spcAft>
            <a:buChar char="•"/>
          </a:pPr>
          <a:r>
            <a:rPr lang="en-GB" sz="1500" b="0" u="none" kern="1200" dirty="0">
              <a:solidFill>
                <a:schemeClr val="tx1"/>
              </a:solidFill>
              <a:latin typeface="Calibri" pitchFamily="34" charset="0"/>
            </a:rPr>
            <a:t>Economics</a:t>
          </a:r>
        </a:p>
        <a:p>
          <a:pPr marL="114300" lvl="1" indent="-114300" algn="l" defTabSz="666750">
            <a:lnSpc>
              <a:spcPct val="90000"/>
            </a:lnSpc>
            <a:spcBef>
              <a:spcPct val="0"/>
            </a:spcBef>
            <a:spcAft>
              <a:spcPct val="15000"/>
            </a:spcAft>
            <a:buChar char="•"/>
          </a:pPr>
          <a:r>
            <a:rPr lang="en-GB" sz="1500" b="0" u="none" kern="1200" dirty="0">
              <a:solidFill>
                <a:schemeClr val="tx1"/>
              </a:solidFill>
              <a:latin typeface="Calibri" pitchFamily="34" charset="0"/>
            </a:rPr>
            <a:t>Effectiveness</a:t>
          </a:r>
        </a:p>
        <a:p>
          <a:pPr marL="114300" lvl="1" indent="-114300" algn="l" defTabSz="666750">
            <a:lnSpc>
              <a:spcPct val="90000"/>
            </a:lnSpc>
            <a:spcBef>
              <a:spcPct val="0"/>
            </a:spcBef>
            <a:spcAft>
              <a:spcPct val="15000"/>
            </a:spcAft>
            <a:buChar char="•"/>
          </a:pPr>
          <a:r>
            <a:rPr lang="en-GB" sz="1500" b="0" u="none" kern="1200" dirty="0">
              <a:solidFill>
                <a:schemeClr val="tx1"/>
              </a:solidFill>
              <a:latin typeface="Calibri" pitchFamily="34" charset="0"/>
            </a:rPr>
            <a:t>Sociology</a:t>
          </a:r>
        </a:p>
        <a:p>
          <a:pPr marL="114300" lvl="1" indent="-114300" algn="l" defTabSz="666750">
            <a:lnSpc>
              <a:spcPct val="90000"/>
            </a:lnSpc>
            <a:spcBef>
              <a:spcPct val="0"/>
            </a:spcBef>
            <a:spcAft>
              <a:spcPct val="15000"/>
            </a:spcAft>
            <a:buChar char="•"/>
          </a:pPr>
          <a:r>
            <a:rPr lang="en-GB" sz="1500" b="0" u="none" kern="1200" dirty="0">
              <a:solidFill>
                <a:schemeClr val="tx1"/>
              </a:solidFill>
              <a:latin typeface="Calibri" pitchFamily="34" charset="0"/>
            </a:rPr>
            <a:t> […]</a:t>
          </a:r>
        </a:p>
        <a:p>
          <a:pPr marL="114300" lvl="1" indent="-114300" algn="l" defTabSz="666750">
            <a:lnSpc>
              <a:spcPct val="90000"/>
            </a:lnSpc>
            <a:spcBef>
              <a:spcPct val="0"/>
            </a:spcBef>
            <a:spcAft>
              <a:spcPct val="15000"/>
            </a:spcAft>
            <a:buChar char="•"/>
          </a:pPr>
          <a:endParaRPr lang="en-GB" sz="1500" b="1" u="sng" kern="1200" dirty="0">
            <a:solidFill>
              <a:schemeClr val="tx1"/>
            </a:solidFill>
            <a:latin typeface="Calibri" pitchFamily="34" charset="0"/>
          </a:endParaRPr>
        </a:p>
      </dsp:txBody>
      <dsp:txXfrm>
        <a:off x="6758413" y="380678"/>
        <a:ext cx="1551008" cy="4354852"/>
      </dsp:txXfrm>
    </dsp:sp>
    <dsp:sp modelId="{CB6F8760-1104-4A9C-AE71-2D6781AA8980}">
      <dsp:nvSpPr>
        <dsp:cNvPr id="0" name=""/>
        <dsp:cNvSpPr/>
      </dsp:nvSpPr>
      <dsp:spPr>
        <a:xfrm>
          <a:off x="6420989" y="29928"/>
          <a:ext cx="482959" cy="482959"/>
        </a:xfrm>
        <a:prstGeom prst="rect">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6.xml><?xml version="1.0" encoding="utf-8"?>
<dgm:layoutDef xmlns:dgm="http://schemas.openxmlformats.org/drawingml/2006/diagram" xmlns:a="http://schemas.openxmlformats.org/drawingml/2006/main" uniqueId="urn:microsoft.com/office/officeart/2005/8/layout/hList2#4">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0.56731</cdr:x>
      <cdr:y>0.8849</cdr:y>
    </cdr:from>
    <cdr:to>
      <cdr:x>1</cdr:x>
      <cdr:y>0.99326</cdr:y>
    </cdr:to>
    <cdr:sp macro="" textlink="">
      <cdr:nvSpPr>
        <cdr:cNvPr id="2" name="TextBox 1"/>
        <cdr:cNvSpPr txBox="1"/>
      </cdr:nvSpPr>
      <cdr:spPr>
        <a:xfrm xmlns:a="http://schemas.openxmlformats.org/drawingml/2006/main">
          <a:off x="5400600" y="3669403"/>
          <a:ext cx="4119086" cy="44933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800" dirty="0"/>
            <a:t>* Under optimal trial conditions.; smaller reductions anticipated in unselected individuals</a:t>
          </a:r>
        </a:p>
      </cdr:txBody>
    </cdr:sp>
  </cdr:relSizeAnchor>
  <cdr:relSizeAnchor xmlns:cdr="http://schemas.openxmlformats.org/drawingml/2006/chartDrawing">
    <cdr:from>
      <cdr:x>0</cdr:x>
      <cdr:y>0</cdr:y>
    </cdr:from>
    <cdr:to>
      <cdr:x>0.03528</cdr:x>
      <cdr:y>0.7205</cdr:y>
    </cdr:to>
    <cdr:sp macro="" textlink="">
      <cdr:nvSpPr>
        <cdr:cNvPr id="4" name="TextBox 3"/>
        <cdr:cNvSpPr txBox="1"/>
      </cdr:nvSpPr>
      <cdr:spPr>
        <a:xfrm xmlns:a="http://schemas.openxmlformats.org/drawingml/2006/main" rot="16200000">
          <a:off x="-1325918" y="1224131"/>
          <a:ext cx="2987689" cy="33585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200" dirty="0"/>
            <a:t>Salt reduction (g per day)</a:t>
          </a:r>
        </a:p>
      </cdr:txBody>
    </cdr:sp>
  </cdr:relSizeAnchor>
</c:userShapes>
</file>

<file path=ppt/drawings/drawing2.xml><?xml version="1.0" encoding="utf-8"?>
<c:userShapes xmlns:c="http://schemas.openxmlformats.org/drawingml/2006/chart">
  <cdr:relSizeAnchor xmlns:cdr="http://schemas.openxmlformats.org/drawingml/2006/chartDrawing">
    <cdr:from>
      <cdr:x>0.63191</cdr:x>
      <cdr:y>0.11744</cdr:y>
    </cdr:from>
    <cdr:to>
      <cdr:x>0.75936</cdr:x>
      <cdr:y>0.21958</cdr:y>
    </cdr:to>
    <cdr:sp macro="" textlink="">
      <cdr:nvSpPr>
        <cdr:cNvPr id="2" name="TextBox 18">
          <a:extLst xmlns:a="http://schemas.openxmlformats.org/drawingml/2006/main">
            <a:ext uri="{FF2B5EF4-FFF2-40B4-BE49-F238E27FC236}">
              <a16:creationId xmlns:a16="http://schemas.microsoft.com/office/drawing/2014/main" id="{EBB4F4A7-56FE-3744-A88D-BC1F7DF6FA95}"/>
            </a:ext>
          </a:extLst>
        </cdr:cNvPr>
        <cdr:cNvSpPr txBox="1"/>
      </cdr:nvSpPr>
      <cdr:spPr>
        <a:xfrm xmlns:a="http://schemas.openxmlformats.org/drawingml/2006/main">
          <a:off x="5200406" y="460002"/>
          <a:ext cx="1048863" cy="400085"/>
        </a:xfrm>
        <a:prstGeom xmlns:a="http://schemas.openxmlformats.org/drawingml/2006/main" prst="rect">
          <a:avLst/>
        </a:prstGeom>
      </cdr:spPr>
      <cdr:style>
        <a:lnRef xmlns:a="http://schemas.openxmlformats.org/drawingml/2006/main" idx="0">
          <a:schemeClr val="accent2"/>
        </a:lnRef>
        <a:fillRef xmlns:a="http://schemas.openxmlformats.org/drawingml/2006/main" idx="3">
          <a:schemeClr val="accent2"/>
        </a:fillRef>
        <a:effectRef xmlns:a="http://schemas.openxmlformats.org/drawingml/2006/main" idx="3">
          <a:schemeClr val="accent2"/>
        </a:effectRef>
        <a:fontRef xmlns:a="http://schemas.openxmlformats.org/drawingml/2006/main" idx="minor">
          <a:schemeClr val="lt1"/>
        </a:fontRef>
      </cdr:style>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2000" dirty="0" err="1">
              <a:solidFill>
                <a:schemeClr val="bg1"/>
              </a:solidFill>
            </a:rPr>
            <a:t>Intersalt</a:t>
          </a:r>
          <a:endParaRPr lang="en-US" sz="2000" dirty="0">
            <a:solidFill>
              <a:schemeClr val="bg1"/>
            </a:solidFill>
          </a:endParaRPr>
        </a:p>
      </cdr:txBody>
    </cdr:sp>
  </cdr:relSizeAnchor>
  <cdr:relSizeAnchor xmlns:cdr="http://schemas.openxmlformats.org/drawingml/2006/chartDrawing">
    <cdr:from>
      <cdr:x>0.80137</cdr:x>
      <cdr:y>0.11967</cdr:y>
    </cdr:from>
    <cdr:to>
      <cdr:x>0.96056</cdr:x>
      <cdr:y>0.22181</cdr:y>
    </cdr:to>
    <cdr:sp macro="" textlink="">
      <cdr:nvSpPr>
        <cdr:cNvPr id="3" name="TextBox 18">
          <a:extLst xmlns:a="http://schemas.openxmlformats.org/drawingml/2006/main">
            <a:ext uri="{FF2B5EF4-FFF2-40B4-BE49-F238E27FC236}">
              <a16:creationId xmlns:a16="http://schemas.microsoft.com/office/drawing/2014/main" id="{EBB4F4A7-56FE-3744-A88D-BC1F7DF6FA95}"/>
            </a:ext>
          </a:extLst>
        </cdr:cNvPr>
        <cdr:cNvSpPr txBox="1"/>
      </cdr:nvSpPr>
      <cdr:spPr>
        <a:xfrm xmlns:a="http://schemas.openxmlformats.org/drawingml/2006/main">
          <a:off x="6594915" y="468734"/>
          <a:ext cx="1310070" cy="400085"/>
        </a:xfrm>
        <a:prstGeom xmlns:a="http://schemas.openxmlformats.org/drawingml/2006/main" prst="rect">
          <a:avLst/>
        </a:prstGeom>
      </cdr:spPr>
      <cdr:style>
        <a:lnRef xmlns:a="http://schemas.openxmlformats.org/drawingml/2006/main" idx="0">
          <a:schemeClr val="accent2"/>
        </a:lnRef>
        <a:fillRef xmlns:a="http://schemas.openxmlformats.org/drawingml/2006/main" idx="3">
          <a:schemeClr val="accent2"/>
        </a:fillRef>
        <a:effectRef xmlns:a="http://schemas.openxmlformats.org/drawingml/2006/main" idx="3">
          <a:schemeClr val="accent2"/>
        </a:effectRef>
        <a:fontRef xmlns:a="http://schemas.openxmlformats.org/drawingml/2006/main" idx="minor">
          <a:schemeClr val="lt1"/>
        </a:fontRef>
      </cdr:style>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2000" dirty="0" err="1">
              <a:solidFill>
                <a:schemeClr val="bg1"/>
              </a:solidFill>
            </a:rPr>
            <a:t>Intersalt+K</a:t>
          </a:r>
          <a:endParaRPr lang="en-US" sz="2000" dirty="0">
            <a:solidFill>
              <a:schemeClr val="bg1"/>
            </a:solidFill>
          </a:endParaRPr>
        </a:p>
      </cdr:txBody>
    </cdr:sp>
  </cdr:relSizeAnchor>
</c:userShape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07T18:04:06.360"/>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1 47,'36'0,"-5"0,-25 0,7 0,4 0,-2 0,3 0,-4 0,0 0,5 0,-5 0,6 0,-6 0,2 0,1 0,-3 0,2 0,0 0,-2 0,3 0,-1 0,-2 0,3 0,-1 0,-2 0,2 0,1 0,-3 0,2 0,1 0,-3 0,2 0,0 0,-1 0,1 0,0 0,-2 0,3 0,5-3,-6 3,12-3,-16 3,12 0,-15 0,16 0,-13 0,4 0,3 0,-8 0,9 0,-4 0,-2 0,3 0,-1 0,-2 0,2-3,1-1,-3 0,2 1,1 3,-3 0,2-3,0 2,-1-4,1 1,0-3,-2 3,3 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07T18:05:00.192"/>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0,'43'0,"-7"0,-19 0,-7 0,12 0,-10 0,14 0,12 0,-15 0,41 0,-34 0,47 0,-38 0,53 0,-50 0,51 0,-54 0,53 0,-55 0,53 0,-55 0,47 0,-43 0,12 0,0 0,-6 0,6 0,0 0,-12 0,43 0,-42 0,42 0,-48 0,52 0,-56 0,45 0,-48 0,33 0,-33 0,14 0,-23 0,3 0,-3 0,9 0,6 0,-4 0,32 0,-27 0,37 0,-39 0,33 0,-37 0,48 0,-47 0,41 0,-43 0,33 0,-33 0,38 0,-37 0,43 0,-43 0,52 0,-49 0,44 0,-49 0,35 0,-34 0,38 4,-37-3,21 4,3 1,-12-4,24 5,0 1,-14-6,16 6,2 0,-11-2,18 2,0 1,-17 1,10-3,-2-1,-23-1,44-2,-60-3,28 0,-34 0,20 0,-21 0,28 0,-26 0,36 0,-35 0,38 0,-35 4,40-4,-38 4,52-4,-44 0,40 0,-44 0,33 0,-37 0,44 0,-44 0,35 0,-38 0,13 0,-20 0,3 0,-7 0,3 0,3 0,-6 0,24 0,-17 0,23 0,-24 0,17 0,-20 0,27 0,-22 0,31 0,-31 0,40 0,-41 0,27 0,-33 0,22 0,-19 0,22 0,-24 0,21 0,-23 0,25 0,-25 0,20 0,-18 0,9 0,-11 0,20 0,-16 0,25 0,-27 0,22 0,-22 0,15 0,-16-3,19 2,-20-2,23 0,-28 2,16-2,-14 3,11-3,-7 3,8-3,-9 3,5 0,-5 0,5-3,-4 2,1-2,0 3,-2 0,3 0,-1 0,1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07T18:05:02.106"/>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68,'37'4,"-7"-1,-20-3,0 0,10 0,-5 0,7 0,-8 0,18 0,-15 0,38 0,-36-3,36 2,-38-2,24 3,-25 0,18-3,-21 3,12-6,-14 5,5-2,0 0,-2 2,3-5,-1 2,-2 1,3 0,3 0,-1 2,5-6,0 6,-8-2,8 0,-15 3,22-3,-21 3,24-3,-22 2,14-2,-12 3,11 0,-12 0,17 0,-20 0,17 0,-18 0,10 0,-3 0,-4 0,10 0,-11 0,5 0,0-3,1 2,4-2,-3 3,8 0,-14 0,13 0,-11 0,3 0,2 0,-8 0,8 0,-5 0,3 0,0 0,-4 0,3 0,-2 0,3 0,-1 0,-2 0,3 0,-4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07T18:05:10.142"/>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1 7,'36'0,"-5"0,-22 0,2 0,11-3,-6 2,6-2,0 3,-6 0,22 0,-17 0,38 0,-31 0,38 0,-39 0,34 0,-35 0,45 0,-42 0,57 0,-51 0,52 0,-53 0,47 0,-47 0,43 0,-39 0,59 0,-52 0,7 0,-2 0,-16 0,52 0,-50 0,56 0,-51 0,12 0,1 0,-10 0,7 0,0 0,-6 0,38 0,-43 0,46 0,-51 0,18 0,1 0,-14 0,13 0,-1 0,-16 0,56 0,-51 0,57 0,-57 0,15 0,1 0,-8 0,6 0,-1 0,-9 0,38 0,-50 0,42 0,-45 0,50 0,-51 0,38 0,-46 0,32 0,-31 0,31 0,-31 0,44 0,-40 0,51 0,-44 0,49 0,-41 0,46 0,-48 0,19 0,-25 0,1 0,-1 0,0 0,0 0,20 0,-14 0,48 0,-45 0,46 0,-50 0,43 0,-49 0,43 0,-53 0,35 0,-31 0,42 0,-39 0,43 0,-46 0,40 0,-38 0,37 0,-38 0,34 0,-30 0,37 0,-35 0,23 0,-36 0,17 0,-24 0,18 0,-20 0,18 0,-14 0,20 0,-22 0,23 0,-25 0,19 0,-21 0,16 0,-13 0,16 0,-16 0,16 0,-19 0,15 0,-12 0,5 0,1 0,-6 0,7 0,-5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07T18:05:12.296"/>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15,'44'-8,"-6"2,-24 6,-4 0,8 0,0 0,7 0,15 0,-15 0,37 0,-29 0,49 0,-47 0,51 0,-52 0,38 0,-35 0,44 0,-48 0,43 0,-54 0,31 0,-31 0,26 0,-27 0,27 0,-22 0,25 0,-29 0,30 0,-34 0,34 0,-30 0,28 0,-29 0,29 0,-34 0,27 0,-33 0,17 0,-15 0,14 0,-12 0,15 0,-17 0,13 0,-11 0,3 0,-1 0,4 0,-8 0,12 0,-15 0,13 0,-8 0,0 0,4 0,-6 0,7 0,-5 0,2 0,-2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07T18:05:19.360"/>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1 1,'55'0,"-5"0,-17 0,1 0,-1 0,65 0,-44 0,19 0,-1 0,-18 0,31 0,-41 0,41 0,-30 0,17 0,0 0,-18 0,14 0,-3 0,-23 0,55 0,-56 0,17 0,1 0,-7 0,4 0,-3 0,-9 0,9-1,1 2,-2 3,8-4,-1 1,-8 3,48-4,-52 0,12 0,-1 0,-17 0,12 0,0 0,-19 0,48 0,-48 0,52 0,-50 0,51 3,-53-2,53 5,-60-5,49 2,-48-3,54 3,-36-2,48 2,-50-3,38 0,-42 0,37 0,-39 0,39 0,-43 0,57 0,-60 0,55 0,-53 0,39 0,-39 0,38 0,-43 0,47 0,-46 0,46 0,-47 0,43 0,-43 0,37 0,-38 0,43 0,-36 0,38 0,-40 0,38 0,-35 0,52 0,-47 0,48 0,-54 0,62 0,-63 0,53 0,-59 0,32 0,-37 0,26 0,-27 0,30 0,-28 0,31 0,-32 0,45 0,-38 0,20 0,3 0,-8 0,10 0,1 0,-9 0,41 0,-48 0,38 0,-44 0,38 0,-43 0,36 0,-41 0,27 0,-29 0,29 0,-28 0,32 0,-35 0,28 0,-31 0,25 0,-24 0,28 0,-28 0,27 0,-30 0,16 0,-21 0,6 0,2 0,-3 0,6 0,-7 0,6 0,-7 0,7 0,-6 0,1 0,6 0,-6 0,2 0,1 0,-3 0,2 0,0 0,-2 0,3 0,-4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07T18:05:21.110"/>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24,'37'-3,"-7"0,-23 3,14-4,2-1,8 1,1 0,6 4,2 0,29 0,-5 0,-1 0,-5 0,-23 0,8 0,-3 0,25 0,-16 0,3 0,1 0,1 0,18 0,0 0,-12 4,8-2,-2 1,-14 2,3-1,-1 0,0 1,9-1,2 1,-2 0,4-1,1-1,-8-2,2 3,0 0,-8-3,2 1,-3 0,-12-2,50 0,-61 0,31 0,-42 0,13 0,-17 0,16 0,-15 0,3 0,-9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07T18:05:29.204"/>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47,'40'-11,"-9"2,-19 6,-4 2,16-2,-13 0,13 3,-7-3,6 0,-1 2,14-2,-20 3,40-3,-31 2,37-2,-40 3,34 0,-33 0,43 0,-38 0,47 0,-46 0,46 0,-47 0,43 0,-43 0,37 0,-33 0,45 0,-42 0,37 0,-47 0,28 0,-31 0,36 0,-38 0,31 0,-31 0,18 0,-18 0,17 0,-21 0,29 0,-23 0,41 0,-35 0,43 0,-43 0,38 0,-39 0,22 0,-29 0,23 0,-28 0,24 0,-29 0,23 0,-19 0,23 0,-21 0,35 0,-31 0,38 0,-36 0,31 0,-28 0,32 0,-30 0,48 0,-45 0,51 0,-48 4,44-3,-43 6,42-3,-43 0,59 4,-49-7,54 6,-63-3,42 1,-43-2,34 0,-35-2,30 2,-34-3,23 0,-31 3,21-2,-20 2,28 0,-23-2,41 2,-42-3,44 3,-46-2,38 2,-25 1,47 1,-31-1,41 0,-48-4,47 4,-45-3,5 1,0 0,-5-2,12 1,0 1,-9-1,8 1,-2 0,-15-2,50 0,-56 0,53 0,-54 0,37 0,-45 0,44 0,-44 0,48 0,-50 0,42 0,-40 0,45 0,-42 0,52 0,-47 0,37 0,-43 0,9 0,-20 0,-3 0,3 0,3 0,-5 0,4 0,12 0,-13 0,25 0,-27 0,25 0,-20 0,25 0,-21 0,24 0,-23 0,36 0,-34 0,35 0,-37 0,27 0,-31 0,36 3,-38-2,27 2,-31-3,18 0,-21 0,18 0,-19 0,19 0,-18 0,21 0,-22 0,23 0,-19 0,21 0,-17 0,28 0,-22 0,30 0,-35 0,35 0,-33 0,47 0,-44 0,43 0,-46 0,37 0,-37 0,33 0,-38 0,33 0,-33 0,16 0,-23 0,11 0,-10 0,10 0,-8 0,5 0,-2 0,-2 0,3 0,-7 0,9 0,-6 0,2 0,3 0,-7 0,7 0,-9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07T18:13:47.530"/>
    </inkml:context>
    <inkml:brush xml:id="br0">
      <inkml:brushProperty name="width" value="0.05" units="cm"/>
      <inkml:brushProperty name="height" value="0.05" units="cm"/>
    </inkml:brush>
  </inkml:definitions>
  <inkml:trace contextRef="#ctx0" brushRef="#br0">0 0 24575,'0'0'0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07T18:13:49.669"/>
    </inkml:context>
    <inkml:brush xml:id="br0">
      <inkml:brushProperty name="width" value="0.05" units="cm"/>
      <inkml:brushProperty name="height" value="0.05" units="cm"/>
    </inkml:brush>
  </inkml:definitions>
  <inkml:trace contextRef="#ctx0" brushRef="#br0">1 1 24575,'0'0'0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07T18:13:49.890"/>
    </inkml:context>
    <inkml:brush xml:id="br0">
      <inkml:brushProperty name="width" value="0.05" units="cm"/>
      <inkml:brushProperty name="height" value="0.05" units="cm"/>
    </inkml:brush>
  </inkml:definitions>
  <inkml:trace contextRef="#ctx0" brushRef="#br0">1 1 24575,'0'0'0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07T18:04:09.568"/>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1,'36'0,"-5"0,-24 0,5 0,5 0,-2 0,4 0,-6 0,1 0,12 0,-6 0,8 0,-7 0,-7 0,2 0,-3 0,5 0,-1 0,-1 0,-3 0,4 0,0 3,0-3,2 3,-5 0,6 1,-6 0,2-1,6 0,-9 0,15 1,-17 2,12-5,-9 2,2-3,1 3,-3-2,2 1,0 1,-1-2,1 2,0-3,1 3,-3-2,8 2,-10-3,7 3,4-2,-8 2,19 0,-17-3,14 3,-19-3,15 3,-17-2,20 2,-20-3,18 3,-20-2,23 5,-18-6,16 3,-18-3,4 0,2 3,-2-2,4 2,-6-3,4 0,-3 0,2 0,0 0,-1 0,1 0,0 0,-2 0,3 0,-1 0,-2 0,3 0,-1 0,-2 0,2 0,1 0,-3 0,2 0,1 0,-3 0,2 0,0 0,-2 0,3 0,-1 0,-2 0,3 0,-1 0,-2 0,2 0,1 0,-3 0,2 0,1 0,-3 0,2 0,0 0,-1 0,1 0,0 0,-2 0,3 0,-4 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07T18:13:50.576"/>
    </inkml:context>
    <inkml:brush xml:id="br0">
      <inkml:brushProperty name="width" value="0.05" units="cm"/>
      <inkml:brushProperty name="height" value="0.05" units="cm"/>
    </inkml:brush>
  </inkml:definitions>
  <inkml:trace contextRef="#ctx0" brushRef="#br0">1 0 24575,'0'0'0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07T18:13:50.794"/>
    </inkml:context>
    <inkml:brush xml:id="br0">
      <inkml:brushProperty name="width" value="0.05" units="cm"/>
      <inkml:brushProperty name="height" value="0.05" units="cm"/>
    </inkml:brush>
  </inkml:definitions>
  <inkml:trace contextRef="#ctx0" brushRef="#br0">1 0 24575,'0'0'0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07T18:04:12.852"/>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1 0,'36'0,"-5"0,-21 0,3 0,7 0,-5 0,3 0,-4 0,0 0,8 0,-7 0,4 0,-5 0,17 0,-9 0,25 0,-26 0,24 0,-28 0,30 3,-29-2,22 2,-24-3,12 0,-13 0,13 3,-15-2,14 2,-18-3,10 0,-3 0,-4 0,9 0,-9 0,4 0,3 0,-7 0,7 0,-3 0,-4 0,10 0,-11 0,5 0,0 0,-1 0,1 0,0 0,-2 0,3 0,-1 0,-2 0,3 0,-1 0,1 0,-3 0,8 0,-7 0,2 0,10 0,-13 0,20 0,-22 0,16 0,-19 0,15 0,-12 0,10 0,-7 0,1 0,0 0,1 0,0 0,6 0,-8 0,28 0,-23 0,30 0,-34 0,18 0,-18 0,18 0,-18 0,16 0,-18 0,9 0,-12 0,16 0,-16 0,22 0,-20 0,21 0,-18 0,25 0,-23 0,40 0,-38 0,38 3,-40-2,26 2,-26-3,19 3,-24-2,15 2,-20-3,20 0,-18 0,14 0,-13 0,6 0,-1 0,-2 0,2 0,1 0,-3 0,2 0,1 0,-3 0,2 0,0 0,-1 3,4-3,-5 3,5-3,-5 3,12 1,-11 0,17 2,-17-6,22 3,-20-3,12 3,-19-2,6 5,4-5,-5 2,4-3,-6 3,1-2,3 2,-1-3,-2 0,2 0,1 0,-3 0,5 0,-8 0,8 0,-5 0,3 0,-1 0,-2 0,2 0,-2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07T18:04:22.796"/>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55,'37'0,"-7"0,-23 0,6 0,4 0,-2 0,3 0,-2 0,-4 0,13-3,-16 2,9-2,-1 0,-2 3,7-3,-8 3,2 0,1-3,-3 2,5-5,-5 5,6-2,-6 0,8 3,-10-3,9 3,-9 0,4 0,0-3,-2 2,3-2,-1 3,1 0,-3 0,5 0,-4-3,11 2,13-2,-12 3,27 0,-35 0,25 0,-29 0,16 0,-18 0,15 0,-19 0,18 0,-14-3,12 2,-14-2,14 3,-16 0,22 0,-19 0,11 0,-10 0,9 0,-9 0,11 0,-12 0,10 0,-7 0,16 0,-18 0,21 0,-22 0,17 0,-14 0,13 0,-13 0,26 0,-24 0,24 0,-26 0,16 0,-18 0,20 0,-19 0,20 0,-18 0,15 0,-16 0,23 0,-21 0,23 0,-27 0,24 0,-24 0,30 0,-28 0,27 0,-31 0,22 0,-20 0,21 0,-18 0,16 0,-18 0,18 0,-16 0,21 0,-21 0,19 0,-20 0,25 0,-25 0,25 0,-28 0,22 0,-17 0,17 3,-18-2,15 2,-16-3,17 0,-17 0,19 0,-17 0,20 3,-21-3,21 3,-20-3,20 0,-21 0,27 0,-21 0,22 0,-24 0,17 0,-20 0,26 0,-25 0,16 0,-20 0,20 0,-16 0,25 0,-27 0,19 0,-23 0,22 0,-24 0,29 0,-27 0,27 0,-29 0,21 0,-19 0,16 0,-12 0,15 0,-16 0,14 0,-17 0,15 0,-17 0,14 0,-13 0,15 0,-11 0,11 0,-15 0,13 0,-14 0,17 0,-18 0,16 0,-13 0,16 0,-15 0,11 0,-13 0,6 0,-1 0,-2 0,2 0,1 0,-3 0,2 0,1 0,-3 0,2 0,0 0,-1 0,1 0,0 0,-2 0,3 0,-1 0,-2 0,6 0,-3 0,1 0,-1 0,-4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07T18:04:26.292"/>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0 101,'37'-15,"-7"0,-23 15,3-3,9 0,-6 2,8-5,-8 5,2-5,7 6,-10-3,6 0,-1 2,-2-5,25 2,-21 1,36 0,-37 3,30 0,-31 0,34 0,-28 0,24 0,-23-4,14 4,-18-4,27 4,-28 0,32-3,-34 3,27-3,-23 3,25 0,-25 0,24 0,-28 0,28 0,-28 0,33 0,-27 0,25-3,-28 2,23-2,-28 3,18 0,-22-3,18 2,-13-2,18 3,-21 0,20 0,-19 0,20 0,-19 0,20 0,-19 0,21 0,-17 0,22 0,-17 0,24 0,-23 0,33 0,-36 0,32 0,-38 0,12 0,-16 0,4 0,-2 0,2 0,16 0,-15 0,30 0,-27 0,25 0,-22 0,26 0,-25 0,21 0,-22 0,14 0,-14 0,24 0,-26 0,25 0,-31 0,21 0,-20 0,23 0,-23 0,23 0,-24 0,22 0,-25 0,23 0,-22 0,23 0,-21 0,18 0,-18 0,24 0,-25 0,24 0,-26 0,18 0,-18 0,11 0,-9 0,2 0,-1 0,0 0,2 3,5-2,-9 2,8-3,-11 3,17 1,-14-1,16 0,-21-3,10 3,0-2,-6 2,8-3,-7 0,0 0,5 3,-5-2,3 2,-1-3,-2 0,2 0,1 0,-3 0,2 3,3-3,-7 3,7-3,-6 0,1 3,6-2,-6 2,2-3,1 3,-3-2,2 2,0 0,-1-3,1 3,0-3,-2 0,3 0,-4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07T18:04:28.974"/>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0 109,'43'-11,"-8"-1,-23 8,-1 0,8-2,2 3,0-1,10-2,-15 2,21 1,-20-3,24 2,-24 0,27-2,-27 6,23-9,-24 7,25-7,-20 8,32-5,-26 5,39-2,-39 3,59 0,-49 0,49 0,-53 0,33 0,-39 0,32 0,-37 0,19 0,-26 0,22 0,-19 0,25 0,-30 0,30 0,-28 0,28 0,-27 0,25 0,-20 0,32 0,-26 0,29 3,-30-2,33 2,-32-3,29 3,-32-2,18 5,-22-6,21 3,-24 0,34-2,-35 2,27-3,-30 0,15 0,-13 0,13 0,-15 0,14 0,-18 0,19 0,-19 0,13 0,-9 0,1 0,6 0,-6 0,5 3,7-2,-7 2,38 1,-22-3,46 10,-42-9,37 9,-43-7,44 4,-43-4,33 3,-41-6,37 5,-35-5,37 8,-39-8,29 5,-33-3,26-2,-26 2,19 0,-21-2,21 2,-23-3,28 0,-28 0,29 0,-26 0,25 0,-25 0,23 0,-23 3,31-2,-26 5,22-5,-28 2,14-3,-18 0,12 0,-13 0,4 0,-5 0,5 0,-7 0,9 0,-9 0,7 0,-2 0,9 0,-7 0,9 0,-16 0,15 0,-17 0,17 0,-18 0,13 0,-8 0,3 0,2 0,-5 0,3 0,-1 0,-2 0,3 0,-1 0,-2 0,2 0,1 0,0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07T18:04:40.862"/>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27,'37'-8,"-7"2,-23 3,9 3,-1-3,5 3,8 0,-8 0,6 0,-3-3,-8 2,16-2,-15 3,25 0,-27 0,25 0,-26 0,28 0,-23 0,39 0,-33 0,52 0,-47 0,67 0,-63 0,62 0,-60 0,37 0,-41 0,26 3,-31-2,29 5,-32-5,23 5,-29-5,17 2,-18-3,18 3,-18-3,27 3,-21-3,33 0,-28 0,29 4,-30-4,27 4,-31-4,30 0,-34 0,44 0,-37 0,41 0,-39 0,29 0,-30 0,37 0,-35 0,38 0,-39 0,14 0,-19 0,0 0,0 0,-1 0,16 0,-12 0,46 0,-41 0,51 3,-48-2,39 3,-34 0,39 0,-38 1,49 2,-48-6,57 3,-55 0,50-3,-58 2,30-3,-40 0,24 3,-26-2,28 2,-32-3,27 0,-29 0,31 0,-28 0,32 0,-30 0,24 0,-20 0,24 0,-23 0,23 0,-24 0,24 0,-23 0,26 0,-31 0,26 0,-26 0,27 0,-23 0,19 0,-27 0,20 0,-24 0,24 0,-20 0,20 0,-24 0,24 3,-24-2,27 2,-23-3,27 0,-27 0,35 0,-29 0,38 0,-35 0,60 0,-53 0,62 7,-65-5,40 8,-38-5,36 2,-35-2,30 1,-41-5,26 5,-31-6,34 3,-32-3,28 0,-31 0,21 0,-21 0,22 0,-22 0,21 0,-21 0,25 0,-20 0,31 0,-26 0,33 0,-32 0,43 0,-41 0,32 0,-37 0,41 0,-34 0,44 4,-48-4,39 4,-42-4,31 0,-39 0,25 0,-24 0,24 0,-24 0,20 0,-21 0,21 0,-20 0,26 0,-25 0,25 0,-27 0,21 0,-21 0,22 0,-22 0,25 0,-24 0,30 0,-29 0,31 0,-31 0,36 0,-31 0,34 0,-35 0,30 0,-30 0,31 0,-31 0,30 0,-30 0,33 0,-29 0,26 0,-31 0,23 0,-22 0,25 0,-25 0,28 0,-28 0,31 3,-31-2,31 2,-32-3,35 3,-30-2,25 2,-29-3,22 0,-27 0,28 0,-28 0,30 0,-29 0,25 0,-27 0,22 0,-18 0,31 0,-24 0,32 0,-33 0,31 0,-30 0,26 0,-29 0,22 0,-25 0,26 0,-29 0,25 0,-27 0,25 0,-24 0,24 0,-25 0,28 0,-27 0,27 0,-28 0,9 0,-11 0,5 0,-4 0,16 0,-15 0,31 0,-28 0,25 0,-29 0,11 0,-12 0,2 0,3 0,-7 0,7 0,-6 0,1 0,6 0,-6 0,2 0,1 0,-3 0,2 0,0 0,-2 0,3 0,-1 0,-2 0,3 0,-1 0,-2 0,5 0,-4 0,1 0,0 0,-2 0,3 0,-1 0,-2 0,3 0,-1 0,-2 0,2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07T18:04:46.612"/>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1 95,'36'0,"-3"0,-25 0,5 0,9 0,-9 0,12 0,-15 0,4 0,14 0,-11 0,23 0,-20 0,22 0,-17 0,37 0,-33 0,38-3,-41 2,30-2,-29 3,26 0,-28 0,20 0,-24 0,30 0,-32 0,31 0,-32 0,26 0,-26 0,28 0,-28 0,37 0,-33 0,44 0,-38 0,45 0,-45 0,45 0,-40 0,39 0,-39 0,38 0,-43 0,43-4,-43 3,37-2,-38-1,39 0,-41 0,36-2,-39 5,28-2,-26 0,32 2,-29-3,32 1,-33 2,35-5,-33 5,48-3,-47 4,37 0,-40 0,27-3,-27 2,19-5,-25 5,17-2,-20 3,24-3,-24 2,39-2,-35 0,26 2,-33-2,21 0,-14 2,27-2,-26 3,25 0,-30 0,27 0,-26 0,26 0,-23 0,31 0,-26 0,29 0,-29 0,23 0,-24 0,17 0,-22 0,21 0,-24 0,21 0,-25 0,14 0,-15 0,8 0,-4 0,-2 0,2 0,4 0,-8 0,12 0,-15 0,22 0,-21 0,32 0,-30 0,31 0,-30 0,24 0,-21 0,22 0,-22 0,21 0,-21 0,31 0,-28 0,32 0,-34 0,28 0,-28 0,33 0,-31 0,28 0,-31 0,22 0,-22 0,21 0,-24 0,30 0,-28 0,28 0,-27 0,21 0,-20 0,20 0,-21 0,21 0,-20 0,31 0,-15 0,18 0,1 0,-5 0,8 0,-4 0,-27 0,43 0,-47 0,28 4,-32-4,19 4,-19-4,29 3,-27-2,33 2,-33-3,29 0,-30 0,21 0,-23 0,20 0,-22 0,20 0,-23 0,26 0,-24 0,24 0,-23 0,12 0,-11 0,17 0,-14 0,21 0,-23 0,19 0,-17 0,20 0,-21 0,24 0,-23 0,24 0,-25 0,18 0,-18 0,18 0,-18 0,21 0,-20 0,17 0,-18 0,21 0,-20 0,20 0,-21 0,18 0,-18 0,27 0,-21 0,26 0,-24 0,18 0,-18 0,24 0,-26 0,25 0,-31 0,22 0,-22 0,18 0,-21 0,17 0,-20 0,14 0,-12 0,4 0,0 0,-2 0,3 0,-1 0,-2 0,3 0,-1 0,1 0,-3 0,5 0,-8 0,8 0,-5 0,3 0,-1 0,-2 0,5 0,-4 0,4 0,-5 0,5 0,-5 0,6 0,-6 0,8 0,-7 0,16 0,-17 0,13 0,-16 0,12 0,-11 0,6 0,-2 0,-4 0,10 0,-11 0,8 0,-2 0,-2 0,3 3,-7-2,9 2,-6-3,2 0,3 0,-7 0,10 0,-8 0,0 0,5 0,-5 0,3 0,2 0,-8 0,8 0,-5 0,3 0,0 0,-1 0,-2 0,2 0,1 0,-3 0,2 0,1 0,-3 0,2 0,0 0,-2 0,3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7-07T18:04:57.732"/>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1 0,'43'0,"-6"0,-24 0,1 0,3 0,3 0,-1 0,16 0,-18 0,12 0,-12 0,17 0,-12 0,26 0,-31 0,34 0,-32 0,31 0,-32 0,26 0,-26 0,22 0,-19 0,34 0,-22 0,40 3,-40-2,32 6,-38-7,34 4,-35-4,45 0,-42 0,40 0,-46 3,21-3,-32 3,19-3,-22 0,22 0,-21 0,20 0,-20 0,20 0,-20 0,23 0,-19 0,33 0,-29 0,33 0,-34 0,24 0,-21 0,22 0,-21 0,27 0,-26 0,34 0,-34 0,29 0,-34 0,12 0,-12 0,-3 0,4 0,-1 0,13 0,-6 0,26 0,-25 0,28 0,-27 0,23 0,-24 0,21 0,-25 0,23 0,-27 0,17 0,-19 0,10 0,-10 0,19 0,-17 0,20 0,-24 0,14 0,-15 0,17 0,-14 0,29 0,-25 0,28 0,-31 0,21 0,-20 0,23 0,-22 0,30 0,-30 0,37 0,-33 0,30 0,-28 0,18 0,-18 0,18 0,-21 0,24 0,-28 0,33 3,-31-2,28 2,-31-3,25 3,-24-2,14 2,-17-3,8 0,-7 0,10 0,-13 0,10 0,-11 0,17 0,-14 0,16 0,-18 0,13 0,-10 0,13 0,-12 0,15 0,-15 0,12 0,-16 0,9 0,-9 0,10 0,-10 0,12 0,-15 0,13 0,-8 0,0 0,5 0,-8 0,8 0,-5 0,3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040259-4391-AA4D-90DA-2066C330F1E6}" type="datetimeFigureOut">
              <a:rPr lang="en-GB" smtClean="0"/>
              <a:t>07/07/2024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4D0502-604B-F749-A93C-14E2954B7DFF}" type="slidenum">
              <a:rPr lang="en-GB" smtClean="0"/>
              <a:t>‹#›</a:t>
            </a:fld>
            <a:endParaRPr lang="en-GB"/>
          </a:p>
        </p:txBody>
      </p:sp>
    </p:spTree>
    <p:extLst>
      <p:ext uri="{BB962C8B-B14F-4D97-AF65-F5344CB8AC3E}">
        <p14:creationId xmlns:p14="http://schemas.microsoft.com/office/powerpoint/2010/main" val="1276201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A4D0502-604B-F749-A93C-14E2954B7DFF}" type="slidenum">
              <a:rPr lang="en-GB" smtClean="0"/>
              <a:t>1</a:t>
            </a:fld>
            <a:endParaRPr lang="en-GB"/>
          </a:p>
        </p:txBody>
      </p:sp>
    </p:spTree>
    <p:extLst>
      <p:ext uri="{BB962C8B-B14F-4D97-AF65-F5344CB8AC3E}">
        <p14:creationId xmlns:p14="http://schemas.microsoft.com/office/powerpoint/2010/main" val="40815460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Since the first trial, more than 100 clinical trials have been carried out and many meta-analyses published, as listed here. Their results, irrespective of different inclusion or exclusion criteria, showed a consistent message: reducing salt intake lowers both systolic and diastolic blood pressure.</a:t>
            </a:r>
          </a:p>
        </p:txBody>
      </p:sp>
      <p:sp>
        <p:nvSpPr>
          <p:cNvPr id="4" name="Slide Number Placeholder 3"/>
          <p:cNvSpPr>
            <a:spLocks noGrp="1"/>
          </p:cNvSpPr>
          <p:nvPr>
            <p:ph type="sldNum" sz="quarter" idx="10"/>
          </p:nvPr>
        </p:nvSpPr>
        <p:spPr/>
        <p:txBody>
          <a:bodyPr/>
          <a:lstStyle/>
          <a:p>
            <a:fld id="{6E4B9EEA-D412-C940-961D-7D82C1A174AB}" type="slidenum">
              <a:rPr lang="en-US" smtClean="0"/>
              <a:t>27</a:t>
            </a:fld>
            <a:endParaRPr lang="en-US"/>
          </a:p>
        </p:txBody>
      </p:sp>
    </p:spTree>
    <p:extLst>
      <p:ext uri="{BB962C8B-B14F-4D97-AF65-F5344CB8AC3E}">
        <p14:creationId xmlns:p14="http://schemas.microsoft.com/office/powerpoint/2010/main" val="1094186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effect of reducing salt intake on blood pressure is dose-dependent: the more you reduce salt, the more the blood pressure falls.</a:t>
            </a:r>
          </a:p>
        </p:txBody>
      </p:sp>
      <p:sp>
        <p:nvSpPr>
          <p:cNvPr id="4" name="Slide Number Placeholder 3"/>
          <p:cNvSpPr>
            <a:spLocks noGrp="1"/>
          </p:cNvSpPr>
          <p:nvPr>
            <p:ph type="sldNum" sz="quarter" idx="5"/>
          </p:nvPr>
        </p:nvSpPr>
        <p:spPr/>
        <p:txBody>
          <a:bodyPr/>
          <a:lstStyle/>
          <a:p>
            <a:fld id="{6E4B9EEA-D412-C940-961D-7D82C1A174AB}" type="slidenum">
              <a:rPr lang="en-US" smtClean="0"/>
              <a:t>28</a:t>
            </a:fld>
            <a:endParaRPr lang="en-US"/>
          </a:p>
        </p:txBody>
      </p:sp>
    </p:spTree>
    <p:extLst>
      <p:ext uri="{BB962C8B-B14F-4D97-AF65-F5344CB8AC3E}">
        <p14:creationId xmlns:p14="http://schemas.microsoft.com/office/powerpoint/2010/main" val="40252178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prospective studies, the relationship between salt consumption, measured by multiple 24h urine collections for sodium determination, and both cardiovascular outcomes (LEFT PANEL) and all-cause mortality (RIGHT PANEL) proved to be graded and linear across the range of salt consumption seen in most populations.</a:t>
            </a:r>
          </a:p>
        </p:txBody>
      </p:sp>
      <p:sp>
        <p:nvSpPr>
          <p:cNvPr id="4" name="Slide Number Placeholder 3"/>
          <p:cNvSpPr>
            <a:spLocks noGrp="1"/>
          </p:cNvSpPr>
          <p:nvPr>
            <p:ph type="sldNum" sz="quarter" idx="5"/>
          </p:nvPr>
        </p:nvSpPr>
        <p:spPr/>
        <p:txBody>
          <a:bodyPr/>
          <a:lstStyle/>
          <a:p>
            <a:fld id="{6E4B9EEA-D412-C940-961D-7D82C1A174AB}" type="slidenum">
              <a:rPr lang="en-US" smtClean="0"/>
              <a:t>29</a:t>
            </a:fld>
            <a:endParaRPr lang="en-US"/>
          </a:p>
        </p:txBody>
      </p:sp>
    </p:spTree>
    <p:extLst>
      <p:ext uri="{BB962C8B-B14F-4D97-AF65-F5344CB8AC3E}">
        <p14:creationId xmlns:p14="http://schemas.microsoft.com/office/powerpoint/2010/main" val="28077505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Finally, few randomized clinical trials where it was possible to measure the effect of a period of salt reduction on vital cardiovascular outcomes, clearly indicate a statistically significant 20% reduction in total cardiovascular events, as predicted from observational studies.</a:t>
            </a:r>
          </a:p>
        </p:txBody>
      </p:sp>
      <p:sp>
        <p:nvSpPr>
          <p:cNvPr id="4" name="Slide Number Placeholder 3"/>
          <p:cNvSpPr>
            <a:spLocks noGrp="1"/>
          </p:cNvSpPr>
          <p:nvPr>
            <p:ph type="sldNum" sz="quarter" idx="10"/>
          </p:nvPr>
        </p:nvSpPr>
        <p:spPr/>
        <p:txBody>
          <a:bodyPr/>
          <a:lstStyle/>
          <a:p>
            <a:fld id="{6E4B9EEA-D412-C940-961D-7D82C1A174AB}" type="slidenum">
              <a:rPr lang="en-US" smtClean="0"/>
              <a:t>30</a:t>
            </a:fld>
            <a:endParaRPr lang="en-US"/>
          </a:p>
        </p:txBody>
      </p:sp>
    </p:spTree>
    <p:extLst>
      <p:ext uri="{BB962C8B-B14F-4D97-AF65-F5344CB8AC3E}">
        <p14:creationId xmlns:p14="http://schemas.microsoft.com/office/powerpoint/2010/main" val="15239974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90488" y="744538"/>
            <a:ext cx="6616700" cy="3722687"/>
          </a:xfrm>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1806524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4D0502-604B-F749-A93C-14E2954B7DFF}" type="slidenum">
              <a:rPr lang="en-GB" smtClean="0"/>
              <a:t>37</a:t>
            </a:fld>
            <a:endParaRPr lang="en-GB"/>
          </a:p>
        </p:txBody>
      </p:sp>
    </p:spTree>
    <p:extLst>
      <p:ext uri="{BB962C8B-B14F-4D97-AF65-F5344CB8AC3E}">
        <p14:creationId xmlns:p14="http://schemas.microsoft.com/office/powerpoint/2010/main" val="921661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a:extLst>
              <a:ext uri="{FF2B5EF4-FFF2-40B4-BE49-F238E27FC236}">
                <a16:creationId xmlns:a16="http://schemas.microsoft.com/office/drawing/2014/main" id="{D4962575-F703-FFB7-D97E-AD48AA942801}"/>
              </a:ext>
            </a:extLst>
          </p:cNvPr>
          <p:cNvSpPr txBox="1">
            <a:spLocks noChangeArrowheads="1"/>
          </p:cNvSpPr>
          <p:nvPr/>
        </p:nvSpPr>
        <p:spPr bwMode="auto">
          <a:xfrm>
            <a:off x="1587500" y="1006475"/>
            <a:ext cx="4595813" cy="34480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4098" name="Text Box 2">
            <a:extLst>
              <a:ext uri="{FF2B5EF4-FFF2-40B4-BE49-F238E27FC236}">
                <a16:creationId xmlns:a16="http://schemas.microsoft.com/office/drawing/2014/main" id="{4910F2D1-174A-0B84-612B-929ACED830B1}"/>
              </a:ext>
            </a:extLst>
          </p:cNvPr>
          <p:cNvSpPr txBox="1">
            <a:spLocks noGrp="1" noChangeArrowheads="1"/>
          </p:cNvSpPr>
          <p:nvPr>
            <p:ph type="body"/>
          </p:nvPr>
        </p:nvSpPr>
        <p:spPr bwMode="auto">
          <a:xfrm>
            <a:off x="1185863" y="4787900"/>
            <a:ext cx="5407025" cy="38258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marL="85725" indent="-85725" eaLnBrk="1">
              <a:lnSpc>
                <a:spcPct val="93000"/>
              </a:lnSpc>
              <a:spcBef>
                <a:spcPct val="0"/>
              </a:spcBef>
              <a:buSzPct val="45000"/>
              <a:buFont typeface="Wingdings" pitchFamily="2" charset="2"/>
              <a:buNone/>
              <a:tabLst>
                <a:tab pos="723900" algn="l"/>
                <a:tab pos="1447800" algn="l"/>
                <a:tab pos="2171700" algn="l"/>
                <a:tab pos="2895600" algn="l"/>
                <a:tab pos="3619500" algn="l"/>
                <a:tab pos="4343400" algn="l"/>
                <a:tab pos="5067300" algn="l"/>
              </a:tabLst>
            </a:pPr>
            <a:r>
              <a:rPr lang="en-GB" altLang="en-US" dirty="0">
                <a:latin typeface="Arial" panose="020B0604020202020204" pitchFamily="34" charset="0"/>
                <a:ea typeface="msgothic" charset="0"/>
                <a:cs typeface="msgothic" charset="0"/>
              </a:rPr>
              <a:t>Each point represents the cost effectiveness of the intervention (I$/disability adjusted life year (DALY)) for a given country against that country’s gross domestic product (GDP) per capita (I$), adjusted for purchasing power. The lines represent 0.01×, 0.05×, and 0.1×GDP per capita, selected as reasonable fractions against which to compare our estimates of affordability. Notably, each of these thresholds is substantially lower than the World Health Organization benchmarks for an intervention being cost effective (&lt;3.0×GDP per capita) or highly cost effective (&lt;1.0×GDP per capita). For example, Nigeria and Bangladesh, being to the right of the blue line and to the left of the red dotted line, have a cost effectiveness ratio less than 0.1×GDP per capita but greater than 0.05×GDP per capita</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92075" y="744538"/>
            <a:ext cx="6615113" cy="3721100"/>
          </a:xfrm>
          <a:ln/>
        </p:spPr>
      </p:sp>
      <p:sp>
        <p:nvSpPr>
          <p:cNvPr id="512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Tree>
    <p:extLst>
      <p:ext uri="{BB962C8B-B14F-4D97-AF65-F5344CB8AC3E}">
        <p14:creationId xmlns:p14="http://schemas.microsoft.com/office/powerpoint/2010/main" val="40223812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E4B9EEA-D412-C940-961D-7D82C1A174AB}" type="slidenum">
              <a:rPr lang="en-US" smtClean="0"/>
              <a:t>40</a:t>
            </a:fld>
            <a:endParaRPr lang="en-US"/>
          </a:p>
        </p:txBody>
      </p:sp>
    </p:spTree>
    <p:extLst>
      <p:ext uri="{BB962C8B-B14F-4D97-AF65-F5344CB8AC3E}">
        <p14:creationId xmlns:p14="http://schemas.microsoft.com/office/powerpoint/2010/main" val="41986532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Furthermore, the use of a spot urine collection would not have the same power to detect small but important changes in average sodium excretion over time in repeated population surveys. Spot urines would fail to detect important effects of salt reduction strategies (RED)  compared to 24h urines (GREEN). This would have negative implications in supporting further actions to strengthen public health policies.</a:t>
            </a:r>
          </a:p>
        </p:txBody>
      </p:sp>
      <p:sp>
        <p:nvSpPr>
          <p:cNvPr id="4" name="Slide Number Placeholder 3"/>
          <p:cNvSpPr>
            <a:spLocks noGrp="1"/>
          </p:cNvSpPr>
          <p:nvPr>
            <p:ph type="sldNum" sz="quarter" idx="5"/>
          </p:nvPr>
        </p:nvSpPr>
        <p:spPr/>
        <p:txBody>
          <a:bodyPr/>
          <a:lstStyle/>
          <a:p>
            <a:fld id="{6E4B9EEA-D412-C940-961D-7D82C1A174AB}" type="slidenum">
              <a:rPr lang="en-US" smtClean="0"/>
              <a:t>41</a:t>
            </a:fld>
            <a:endParaRPr lang="en-US"/>
          </a:p>
        </p:txBody>
      </p:sp>
    </p:spTree>
    <p:extLst>
      <p:ext uri="{BB962C8B-B14F-4D97-AF65-F5344CB8AC3E}">
        <p14:creationId xmlns:p14="http://schemas.microsoft.com/office/powerpoint/2010/main" val="574024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988"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defTabSz="915988"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defTabSz="915988"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defTabSz="915988"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defTabSz="915988"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9159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9159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9159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9159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4ACDE668-F252-4565-BE0D-49EFD6235E1E}" type="slidenum">
              <a:rPr lang="en-GB" altLang="en-US"/>
              <a:pPr eaLnBrk="1" hangingPunct="1"/>
              <a:t>5</a:t>
            </a:fld>
            <a:endParaRPr lang="en-GB" altLang="en-US"/>
          </a:p>
        </p:txBody>
      </p:sp>
      <p:sp>
        <p:nvSpPr>
          <p:cNvPr id="60419" name="Rectangle 2"/>
          <p:cNvSpPr>
            <a:spLocks noGrp="1" noRot="1" noChangeAspect="1" noChangeArrowheads="1" noTextEdit="1"/>
          </p:cNvSpPr>
          <p:nvPr>
            <p:ph type="sldImg"/>
          </p:nvPr>
        </p:nvSpPr>
        <p:spPr>
          <a:xfrm>
            <a:off x="90488" y="744538"/>
            <a:ext cx="6616700" cy="3722687"/>
          </a:xfrm>
          <a:ln/>
        </p:spPr>
      </p:sp>
      <p:sp>
        <p:nvSpPr>
          <p:cNvPr id="60420" name="Rectangle 3"/>
          <p:cNvSpPr>
            <a:spLocks noGrp="1" noChangeArrowheads="1"/>
          </p:cNvSpPr>
          <p:nvPr>
            <p:ph type="body" idx="1"/>
          </p:nvPr>
        </p:nvSpPr>
        <p:spPr>
          <a:xfrm>
            <a:off x="679450" y="4716463"/>
            <a:ext cx="5438775" cy="446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600574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4D0502-604B-F749-A93C-14E2954B7DFF}" type="slidenum">
              <a:rPr lang="en-GB" smtClean="0"/>
              <a:t>45</a:t>
            </a:fld>
            <a:endParaRPr lang="en-GB"/>
          </a:p>
        </p:txBody>
      </p:sp>
    </p:spTree>
    <p:extLst>
      <p:ext uri="{BB962C8B-B14F-4D97-AF65-F5344CB8AC3E}">
        <p14:creationId xmlns:p14="http://schemas.microsoft.com/office/powerpoint/2010/main" val="9216616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85 authors</a:t>
            </a:r>
          </a:p>
        </p:txBody>
      </p:sp>
      <p:sp>
        <p:nvSpPr>
          <p:cNvPr id="4" name="Slide Number Placeholder 3"/>
          <p:cNvSpPr>
            <a:spLocks noGrp="1"/>
          </p:cNvSpPr>
          <p:nvPr>
            <p:ph type="sldNum" sz="quarter" idx="5"/>
          </p:nvPr>
        </p:nvSpPr>
        <p:spPr/>
        <p:txBody>
          <a:bodyPr/>
          <a:lstStyle/>
          <a:p>
            <a:fld id="{DA4D0502-604B-F749-A93C-14E2954B7DFF}" type="slidenum">
              <a:rPr lang="en-GB" smtClean="0"/>
              <a:t>46</a:t>
            </a:fld>
            <a:endParaRPr lang="en-GB"/>
          </a:p>
        </p:txBody>
      </p:sp>
    </p:spTree>
    <p:extLst>
      <p:ext uri="{BB962C8B-B14F-4D97-AF65-F5344CB8AC3E}">
        <p14:creationId xmlns:p14="http://schemas.microsoft.com/office/powerpoint/2010/main" val="1080458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4D0502-604B-F749-A93C-14E2954B7DFF}" type="slidenum">
              <a:rPr lang="en-GB" smtClean="0"/>
              <a:t>6</a:t>
            </a:fld>
            <a:endParaRPr lang="en-GB"/>
          </a:p>
        </p:txBody>
      </p:sp>
    </p:spTree>
    <p:extLst>
      <p:ext uri="{BB962C8B-B14F-4D97-AF65-F5344CB8AC3E}">
        <p14:creationId xmlns:p14="http://schemas.microsoft.com/office/powerpoint/2010/main" val="27326413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988" eaLnBrk="0" hangingPunct="0">
              <a:defRPr sz="2400">
                <a:solidFill>
                  <a:schemeClr val="tx1"/>
                </a:solidFill>
                <a:latin typeface="Arial" panose="020B0604020202020204" pitchFamily="34" charset="0"/>
                <a:ea typeface="MS PGothic" panose="020B0600070205080204" pitchFamily="34" charset="-128"/>
              </a:defRPr>
            </a:lvl1pPr>
            <a:lvl2pPr marL="742950" indent="-285750" defTabSz="915988" eaLnBrk="0" hangingPunct="0">
              <a:defRPr sz="2400">
                <a:solidFill>
                  <a:schemeClr val="tx1"/>
                </a:solidFill>
                <a:latin typeface="Arial" panose="020B0604020202020204" pitchFamily="34" charset="0"/>
                <a:ea typeface="MS PGothic" panose="020B0600070205080204" pitchFamily="34" charset="-128"/>
              </a:defRPr>
            </a:lvl2pPr>
            <a:lvl3pPr marL="1143000" indent="-228600" defTabSz="915988" eaLnBrk="0" hangingPunct="0">
              <a:defRPr sz="2400">
                <a:solidFill>
                  <a:schemeClr val="tx1"/>
                </a:solidFill>
                <a:latin typeface="Arial" panose="020B0604020202020204" pitchFamily="34" charset="0"/>
                <a:ea typeface="MS PGothic" panose="020B0600070205080204" pitchFamily="34" charset="-128"/>
              </a:defRPr>
            </a:lvl3pPr>
            <a:lvl4pPr marL="1600200" indent="-228600" defTabSz="915988" eaLnBrk="0" hangingPunct="0">
              <a:defRPr sz="2400">
                <a:solidFill>
                  <a:schemeClr val="tx1"/>
                </a:solidFill>
                <a:latin typeface="Arial" panose="020B0604020202020204" pitchFamily="34" charset="0"/>
                <a:ea typeface="MS PGothic" panose="020B0600070205080204" pitchFamily="34" charset="-128"/>
              </a:defRPr>
            </a:lvl4pPr>
            <a:lvl5pPr marL="2057400" indent="-228600" defTabSz="915988"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91598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91598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91598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915988"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marL="0" marR="0" lvl="0" indent="0" algn="r" defTabSz="915988" rtl="0" eaLnBrk="1" fontAlgn="auto" latinLnBrk="0" hangingPunct="1">
              <a:lnSpc>
                <a:spcPct val="100000"/>
              </a:lnSpc>
              <a:spcBef>
                <a:spcPts val="0"/>
              </a:spcBef>
              <a:spcAft>
                <a:spcPts val="0"/>
              </a:spcAft>
              <a:buClrTx/>
              <a:buSzTx/>
              <a:buFontTx/>
              <a:buNone/>
              <a:tabLst/>
              <a:defRPr/>
            </a:pPr>
            <a:fld id="{7ED39CA5-A037-455A-8291-1FE83D621FF9}" type="slidenum">
              <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pPr marL="0" marR="0" lvl="0" indent="0" algn="r" defTabSz="915988" rtl="0" eaLnBrk="1" fontAlgn="auto" latinLnBrk="0" hangingPunct="1">
                <a:lnSpc>
                  <a:spcPct val="100000"/>
                </a:lnSpc>
                <a:spcBef>
                  <a:spcPts val="0"/>
                </a:spcBef>
                <a:spcAft>
                  <a:spcPts val="0"/>
                </a:spcAft>
                <a:buClrTx/>
                <a:buSzTx/>
                <a:buFontTx/>
                <a:buNone/>
                <a:tabLst/>
                <a:defRPr/>
              </a:pPr>
              <a:t>7</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83970" name="Rectangle 2"/>
          <p:cNvSpPr>
            <a:spLocks noGrp="1" noRot="1" noChangeAspect="1" noChangeArrowheads="1" noTextEdit="1"/>
          </p:cNvSpPr>
          <p:nvPr>
            <p:ph type="sldImg"/>
          </p:nvPr>
        </p:nvSpPr>
        <p:spPr>
          <a:xfrm>
            <a:off x="90488" y="744538"/>
            <a:ext cx="6616700" cy="3722687"/>
          </a:xfrm>
          <a:ln/>
        </p:spPr>
      </p:sp>
      <p:sp>
        <p:nvSpPr>
          <p:cNvPr id="839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3876722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4D0502-604B-F749-A93C-14E2954B7DFF}" type="slidenum">
              <a:rPr lang="en-GB" smtClean="0"/>
              <a:t>16</a:t>
            </a:fld>
            <a:endParaRPr lang="en-GB"/>
          </a:p>
        </p:txBody>
      </p:sp>
    </p:spTree>
    <p:extLst>
      <p:ext uri="{BB962C8B-B14F-4D97-AF65-F5344CB8AC3E}">
        <p14:creationId xmlns:p14="http://schemas.microsoft.com/office/powerpoint/2010/main" val="1448090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E4B9EEA-D412-C940-961D-7D82C1A174AB}" type="slidenum">
              <a:rPr lang="en-US" smtClean="0"/>
              <a:t>22</a:t>
            </a:fld>
            <a:endParaRPr lang="en-US"/>
          </a:p>
        </p:txBody>
      </p:sp>
    </p:spTree>
    <p:extLst>
      <p:ext uri="{BB962C8B-B14F-4D97-AF65-F5344CB8AC3E}">
        <p14:creationId xmlns:p14="http://schemas.microsoft.com/office/powerpoint/2010/main" val="4064134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txBox="1">
            <a:spLocks noGrp="1" noChangeArrowheads="1"/>
          </p:cNvSpPr>
          <p:nvPr/>
        </p:nvSpPr>
        <p:spPr bwMode="auto">
          <a:xfrm>
            <a:off x="3815881" y="10234664"/>
            <a:ext cx="2920428" cy="539858"/>
          </a:xfrm>
          <a:prstGeom prst="rect">
            <a:avLst/>
          </a:prstGeom>
          <a:noFill/>
          <a:ln w="9525">
            <a:noFill/>
            <a:miter lim="800000"/>
            <a:headEnd/>
            <a:tailEnd/>
          </a:ln>
        </p:spPr>
        <p:txBody>
          <a:bodyPr lIns="91399" tIns="45700" rIns="91399" bIns="45700" anchor="b"/>
          <a:lstStyle/>
          <a:p>
            <a:pPr algn="r"/>
            <a:fld id="{17DDEE2A-89DE-49F4-A6F6-58FC34A829AE}" type="slidenum">
              <a:rPr lang="en-US" sz="1200">
                <a:latin typeface="Times New Roman" pitchFamily="18" charset="0"/>
                <a:cs typeface="Arial" pitchFamily="34" charset="0"/>
              </a:rPr>
              <a:pPr algn="r"/>
              <a:t>24</a:t>
            </a:fld>
            <a:endParaRPr lang="en-US" sz="1200">
              <a:latin typeface="Times New Roman" pitchFamily="18" charset="0"/>
              <a:cs typeface="Arial" pitchFamily="34" charset="0"/>
            </a:endParaRPr>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xfrm>
            <a:off x="898594" y="5119944"/>
            <a:ext cx="4940694" cy="4848274"/>
          </a:xfrm>
          <a:noFill/>
          <a:ln/>
        </p:spPr>
        <p:txBody>
          <a:bodyPr lIns="91399" tIns="45700" rIns="91399" bIns="45700"/>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latin typeface="Arial" pitchFamily="34" charset="0"/>
              <a:ea typeface="ＭＳ Ｐゴシック" charset="-128"/>
            </a:endParaRPr>
          </a:p>
        </p:txBody>
      </p:sp>
    </p:spTree>
    <p:extLst>
      <p:ext uri="{BB962C8B-B14F-4D97-AF65-F5344CB8AC3E}">
        <p14:creationId xmlns:p14="http://schemas.microsoft.com/office/powerpoint/2010/main" val="1984240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2"/>
          <p:cNvSpPr>
            <a:spLocks noGrp="1" noRot="1" noChangeAspect="1" noChangeArrowheads="1" noTextEdit="1"/>
          </p:cNvSpPr>
          <p:nvPr>
            <p:ph type="sldImg"/>
          </p:nvPr>
        </p:nvSpPr>
        <p:spPr>
          <a:ln/>
        </p:spPr>
      </p:sp>
      <p:sp>
        <p:nvSpPr>
          <p:cNvPr id="3553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r>
              <a:rPr lang="en-GB" altLang="en-US" dirty="0">
                <a:latin typeface="Times New Roman" charset="0"/>
              </a:rPr>
              <a:t>To start the conversation let us agree on the terminology to avoid confusions. We shall refer to sodium and salt – however they are not the same thing. Sodium is a cation and it is what we want to reduce for its health effects. It is mainly consumed as a component of the Sodium Chloride salt or Salt in our conversation. 1 g of sodium is contained in 2.5 g of salt. </a:t>
            </a:r>
          </a:p>
          <a:p>
            <a:endParaRPr lang="en-GB" altLang="en-US" dirty="0">
              <a:latin typeface="Times New Roman" charset="0"/>
            </a:endParaRPr>
          </a:p>
          <a:p>
            <a:r>
              <a:rPr lang="en-GB" altLang="en-US" dirty="0">
                <a:latin typeface="Times New Roman" charset="0"/>
              </a:rPr>
              <a:t>Salt is not just the ‘white stuff’ we often find on our table, but can be found in nature in a variety of appearances – all containing &gt;97% sodium chloride. None of them is healthy and none of them have any magic effects!</a:t>
            </a:r>
          </a:p>
          <a:p>
            <a:endParaRPr lang="en-GB" altLang="en-US" dirty="0">
              <a:latin typeface="Times New Roman" charset="0"/>
            </a:endParaRPr>
          </a:p>
        </p:txBody>
      </p:sp>
    </p:spTree>
    <p:extLst>
      <p:ext uri="{BB962C8B-B14F-4D97-AF65-F5344CB8AC3E}">
        <p14:creationId xmlns:p14="http://schemas.microsoft.com/office/powerpoint/2010/main" val="26205566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Rectangle 2">
            <a:extLst>
              <a:ext uri="{FF2B5EF4-FFF2-40B4-BE49-F238E27FC236}">
                <a16:creationId xmlns:a16="http://schemas.microsoft.com/office/drawing/2014/main" id="{65BABAE1-4DF3-F143-92EC-EBE27AB874AF}"/>
              </a:ext>
            </a:extLst>
          </p:cNvPr>
          <p:cNvSpPr>
            <a:spLocks noGrp="1" noRot="1" noChangeAspect="1" noChangeArrowheads="1" noTextEdit="1"/>
          </p:cNvSpPr>
          <p:nvPr>
            <p:ph type="sldImg"/>
          </p:nvPr>
        </p:nvSpPr>
        <p:spPr>
          <a:xfrm>
            <a:off x="130175" y="735013"/>
            <a:ext cx="6550025" cy="3684587"/>
          </a:xfrm>
          <a:ln/>
        </p:spPr>
      </p:sp>
      <p:sp>
        <p:nvSpPr>
          <p:cNvPr id="388099" name="Rectangle 3">
            <a:extLst>
              <a:ext uri="{FF2B5EF4-FFF2-40B4-BE49-F238E27FC236}">
                <a16:creationId xmlns:a16="http://schemas.microsoft.com/office/drawing/2014/main" id="{832ECFAA-617B-CB4B-896C-3CD6DF64E739}"/>
              </a:ext>
            </a:extLst>
          </p:cNvPr>
          <p:cNvSpPr>
            <a:spLocks noGrp="1" noChangeArrowheads="1"/>
          </p:cNvSpPr>
          <p:nvPr>
            <p:ph type="body" idx="1"/>
          </p:nvPr>
        </p:nvSpPr>
        <p:spPr>
          <a:xfrm>
            <a:off x="908050" y="4665663"/>
            <a:ext cx="4992688" cy="4422775"/>
          </a:xfrm>
        </p:spPr>
        <p:txBody>
          <a:bodyPr/>
          <a:lstStyle/>
          <a:p>
            <a:pPr defTabSz="914400">
              <a:defRPr/>
            </a:pPr>
            <a:r>
              <a:rPr lang="en-GB" altLang="en-US" sz="1400" dirty="0">
                <a:latin typeface="Arial" charset="0"/>
              </a:rPr>
              <a:t>We know from observational studies that high salt intake is associated with high blood pressure. The association is not a proof that eating more salt causes the blood pressure to rise, and more importantly, does not prove that if we reduce the amount of salt we eat, we would reduce blood pressure. </a:t>
            </a:r>
          </a:p>
          <a:p>
            <a:pPr defTabSz="914400">
              <a:defRPr/>
            </a:pPr>
            <a:r>
              <a:rPr lang="en-GB" altLang="en-US" sz="1400" dirty="0">
                <a:latin typeface="Arial" charset="0"/>
              </a:rPr>
              <a:t>[TAB] </a:t>
            </a:r>
          </a:p>
          <a:p>
            <a:pPr defTabSz="914400">
              <a:defRPr/>
            </a:pPr>
            <a:r>
              <a:rPr lang="en-GB" altLang="en-US" sz="1400" dirty="0">
                <a:latin typeface="Arial" charset="0"/>
              </a:rPr>
              <a:t>The first randomized trial to confirm the cause-effect is shown here.</a:t>
            </a:r>
          </a:p>
          <a:p>
            <a:pPr defTabSz="914400">
              <a:defRPr/>
            </a:pPr>
            <a:r>
              <a:rPr lang="en-GB" altLang="en-US" sz="1400" dirty="0">
                <a:latin typeface="Arial" charset="0"/>
              </a:rPr>
              <a:t>Hypertensive patients were randomised to three different levels of salt intake, ~3, ~6 and ~10 grams of salt per day, each to be sustained for a month (LEFT PANEL). The bars indicate 24h urinary sodium excretion, marker of salt intake. The top represent systolic and diastolic blood pressure at the end of each monthly period. The lower the salt intake the lower the blood pressure, suggesting a powerful and natural way of lowering blood pressure in hypertensive patients without the use of drugs.</a:t>
            </a:r>
          </a:p>
          <a:p>
            <a:pPr defTabSz="914400">
              <a:defRPr/>
            </a:pPr>
            <a:r>
              <a:rPr lang="en-GB" altLang="en-US" sz="1400" dirty="0">
                <a:latin typeface="Arial" charset="0"/>
              </a:rPr>
              <a:t>[TAB]  </a:t>
            </a:r>
          </a:p>
          <a:p>
            <a:pPr defTabSz="914400">
              <a:defRPr/>
            </a:pPr>
            <a:r>
              <a:rPr lang="en-GB" altLang="en-US" sz="1400" dirty="0">
                <a:latin typeface="Arial" charset="0"/>
              </a:rPr>
              <a:t>The indication of a sustained effect was given by the evidence (RIGHT PANEL) that if salt reduction was sustained over a year, the blood pressure would stay lower. </a:t>
            </a:r>
          </a:p>
          <a:p>
            <a:pPr defTabSz="914400">
              <a:defRPr/>
            </a:pPr>
            <a:endParaRPr lang="en-GB" altLang="en-US" sz="1400" dirty="0">
              <a:latin typeface="Arial" charset="0"/>
            </a:endParaRPr>
          </a:p>
          <a:p>
            <a:pPr defTabSz="914400">
              <a:defRPr/>
            </a:pPr>
            <a:endParaRPr lang="en-GB" altLang="en-US" sz="1600" dirty="0">
              <a:latin typeface="Arial" charset="0"/>
            </a:endParaRPr>
          </a:p>
        </p:txBody>
      </p:sp>
    </p:spTree>
    <p:extLst>
      <p:ext uri="{BB962C8B-B14F-4D97-AF65-F5344CB8AC3E}">
        <p14:creationId xmlns:p14="http://schemas.microsoft.com/office/powerpoint/2010/main" val="3611788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 lin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8319260"/>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B1946876-9D66-4F90-87D8-BACF0D762156}" type="datetimeFigureOut">
              <a:rPr lang="en-GB" smtClean="0"/>
              <a:t>07/07/2024</a:t>
            </a:fld>
            <a:endParaRPr lang="en-GB"/>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F75C2E7C-DF88-40BC-9BBD-02A9EE76C31F}" type="slidenum">
              <a:rPr lang="en-GB" smtClean="0"/>
              <a:t>‹#›</a:t>
            </a:fld>
            <a:endParaRPr lang="en-GB"/>
          </a:p>
        </p:txBody>
      </p:sp>
    </p:spTree>
    <p:extLst>
      <p:ext uri="{BB962C8B-B14F-4D97-AF65-F5344CB8AC3E}">
        <p14:creationId xmlns:p14="http://schemas.microsoft.com/office/powerpoint/2010/main" val="470344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B1946876-9D66-4F90-87D8-BACF0D762156}" type="datetimeFigureOut">
              <a:rPr lang="en-GB" smtClean="0"/>
              <a:t>07/07/2024</a:t>
            </a:fld>
            <a:endParaRPr lang="en-GB"/>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F75C2E7C-DF88-40BC-9BBD-02A9EE76C31F}" type="slidenum">
              <a:rPr lang="en-GB" smtClean="0"/>
              <a:t>‹#›</a:t>
            </a:fld>
            <a:endParaRPr lang="en-GB"/>
          </a:p>
        </p:txBody>
      </p:sp>
    </p:spTree>
    <p:extLst>
      <p:ext uri="{BB962C8B-B14F-4D97-AF65-F5344CB8AC3E}">
        <p14:creationId xmlns:p14="http://schemas.microsoft.com/office/powerpoint/2010/main" val="2752389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noChangeArrowheads="1"/>
          </p:cNvSpPr>
          <p:nvPr>
            <p:ph type="dt" sz="half" idx="10"/>
          </p:nvPr>
        </p:nvSpPr>
        <p:spPr>
          <a:xfrm>
            <a:off x="609600" y="6245225"/>
            <a:ext cx="2844800" cy="476250"/>
          </a:xfrm>
          <a:prstGeom prst="rect">
            <a:avLst/>
          </a:prstGeom>
          <a:ln/>
        </p:spPr>
        <p:txBody>
          <a:bodyPr/>
          <a:lstStyle>
            <a:lvl1pPr>
              <a:defRPr/>
            </a:lvl1pPr>
          </a:lstStyle>
          <a:p>
            <a:pPr>
              <a:defRPr/>
            </a:pPr>
            <a:endParaRPr lang="en-GB"/>
          </a:p>
        </p:txBody>
      </p:sp>
      <p:sp>
        <p:nvSpPr>
          <p:cNvPr id="6" name="Footer Placeholder 5"/>
          <p:cNvSpPr>
            <a:spLocks noGrp="1" noChangeArrowheads="1"/>
          </p:cNvSpPr>
          <p:nvPr>
            <p:ph type="ftr" sz="quarter" idx="11"/>
          </p:nvPr>
        </p:nvSpPr>
        <p:spPr>
          <a:xfrm>
            <a:off x="4165600" y="6245225"/>
            <a:ext cx="3860800" cy="476250"/>
          </a:xfrm>
          <a:prstGeom prst="rect">
            <a:avLst/>
          </a:prstGeom>
          <a:ln/>
        </p:spPr>
        <p:txBody>
          <a:bodyPr/>
          <a:lstStyle>
            <a:lvl1pPr>
              <a:defRPr/>
            </a:lvl1pPr>
          </a:lstStyle>
          <a:p>
            <a:pPr>
              <a:defRPr/>
            </a:pPr>
            <a:endParaRPr lang="en-GB"/>
          </a:p>
        </p:txBody>
      </p:sp>
      <p:sp>
        <p:nvSpPr>
          <p:cNvPr id="7" name="Slide Number Placeholder 6"/>
          <p:cNvSpPr>
            <a:spLocks noGrp="1" noChangeArrowheads="1"/>
          </p:cNvSpPr>
          <p:nvPr>
            <p:ph type="sldNum" sz="quarter" idx="12"/>
          </p:nvPr>
        </p:nvSpPr>
        <p:spPr>
          <a:xfrm>
            <a:off x="8737600" y="6245225"/>
            <a:ext cx="2844800" cy="476250"/>
          </a:xfrm>
          <a:prstGeom prst="rect">
            <a:avLst/>
          </a:prstGeom>
          <a:ln/>
        </p:spPr>
        <p:txBody>
          <a:bodyPr/>
          <a:lstStyle>
            <a:lvl1pPr>
              <a:defRPr/>
            </a:lvl1pPr>
          </a:lstStyle>
          <a:p>
            <a:pPr>
              <a:defRPr/>
            </a:pPr>
            <a:fld id="{896801A1-5C0C-E74E-AC12-F799F7A013F6}" type="slidenum">
              <a:rPr lang="en-GB"/>
              <a:pPr>
                <a:defRPr/>
              </a:pPr>
              <a:t>‹#›</a:t>
            </a:fld>
            <a:endParaRPr lang="en-GB"/>
          </a:p>
        </p:txBody>
      </p:sp>
    </p:spTree>
    <p:extLst>
      <p:ext uri="{BB962C8B-B14F-4D97-AF65-F5344CB8AC3E}">
        <p14:creationId xmlns:p14="http://schemas.microsoft.com/office/powerpoint/2010/main" val="512848694"/>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a:prstGeom prst="rect">
            <a:avLst/>
          </a:prstGeo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4766733" y="273053"/>
            <a:ext cx="6815667" cy="5853113"/>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2" y="1435103"/>
            <a:ext cx="4011084" cy="4691063"/>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3378447625"/>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7AAC2-209F-7AF3-A021-1C14042E944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049909AF-2ECF-0166-8BFD-80B236B768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2ED653EF-C869-653F-54A7-A862548B5132}"/>
              </a:ext>
            </a:extLst>
          </p:cNvPr>
          <p:cNvSpPr>
            <a:spLocks noGrp="1"/>
          </p:cNvSpPr>
          <p:nvPr>
            <p:ph type="dt" sz="half" idx="10"/>
          </p:nvPr>
        </p:nvSpPr>
        <p:spPr/>
        <p:txBody>
          <a:bodyPr/>
          <a:lstStyle/>
          <a:p>
            <a:fld id="{FB7DCE00-4078-8B44-A7BE-20A61B039533}" type="datetimeFigureOut">
              <a:rPr lang="en-GB" smtClean="0"/>
              <a:t>07/07/2024</a:t>
            </a:fld>
            <a:endParaRPr lang="en-GB"/>
          </a:p>
        </p:txBody>
      </p:sp>
      <p:sp>
        <p:nvSpPr>
          <p:cNvPr id="5" name="Footer Placeholder 4">
            <a:extLst>
              <a:ext uri="{FF2B5EF4-FFF2-40B4-BE49-F238E27FC236}">
                <a16:creationId xmlns:a16="http://schemas.microsoft.com/office/drawing/2014/main" id="{21E2D6BD-A16D-1855-7D24-C6828C45D94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58C9B5-51F7-800B-BCEC-5AD406BE47D2}"/>
              </a:ext>
            </a:extLst>
          </p:cNvPr>
          <p:cNvSpPr>
            <a:spLocks noGrp="1"/>
          </p:cNvSpPr>
          <p:nvPr>
            <p:ph type="sldNum" sz="quarter" idx="12"/>
          </p:nvPr>
        </p:nvSpPr>
        <p:spPr/>
        <p:txBody>
          <a:bodyPr/>
          <a:lstStyle/>
          <a:p>
            <a:fld id="{872BDB6C-8804-6342-8FC6-AEF27E489ABB}" type="slidenum">
              <a:rPr lang="en-GB" smtClean="0"/>
              <a:t>‹#›</a:t>
            </a:fld>
            <a:endParaRPr lang="en-GB"/>
          </a:p>
        </p:txBody>
      </p:sp>
    </p:spTree>
    <p:extLst>
      <p:ext uri="{BB962C8B-B14F-4D97-AF65-F5344CB8AC3E}">
        <p14:creationId xmlns:p14="http://schemas.microsoft.com/office/powerpoint/2010/main" val="1169622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914400" y="228600"/>
            <a:ext cx="10363200" cy="1066800"/>
          </a:xfrm>
          <a:prstGeom prst="rect">
            <a:avLst/>
          </a:prstGeom>
        </p:spPr>
        <p:txBody>
          <a:bodyPr/>
          <a:lstStyle/>
          <a:p>
            <a:r>
              <a:rPr lang="en-US"/>
              <a:t>Click to edit Master title style</a:t>
            </a:r>
          </a:p>
        </p:txBody>
      </p:sp>
      <p:sp>
        <p:nvSpPr>
          <p:cNvPr id="3" name="Content Placeholder 2"/>
          <p:cNvSpPr>
            <a:spLocks noGrp="1"/>
          </p:cNvSpPr>
          <p:nvPr>
            <p:ph sz="quarter" idx="1"/>
          </p:nvPr>
        </p:nvSpPr>
        <p:spPr>
          <a:xfrm>
            <a:off x="914400" y="1371600"/>
            <a:ext cx="5080000" cy="1981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371600"/>
            <a:ext cx="5080000" cy="1981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914400" y="3505200"/>
            <a:ext cx="5080000" cy="1981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197600" y="3505200"/>
            <a:ext cx="5080000" cy="1981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203200" y="5562600"/>
            <a:ext cx="2540000" cy="457200"/>
          </a:xfrm>
          <a:prstGeom prst="rect">
            <a:avLst/>
          </a:prstGeom>
        </p:spPr>
        <p:txBody>
          <a:bodyPr/>
          <a:lstStyle>
            <a:lvl1pPr>
              <a:defRPr/>
            </a:lvl1pPr>
          </a:lstStyle>
          <a:p>
            <a:endParaRPr lang="en-GB" altLang="x-none"/>
          </a:p>
        </p:txBody>
      </p:sp>
      <p:sp>
        <p:nvSpPr>
          <p:cNvPr id="8" name="Footer Placeholder 7"/>
          <p:cNvSpPr>
            <a:spLocks noGrp="1"/>
          </p:cNvSpPr>
          <p:nvPr>
            <p:ph type="ftr" sz="quarter" idx="11"/>
          </p:nvPr>
        </p:nvSpPr>
        <p:spPr>
          <a:xfrm>
            <a:off x="4368800" y="5562600"/>
            <a:ext cx="3860800" cy="457200"/>
          </a:xfrm>
          <a:prstGeom prst="rect">
            <a:avLst/>
          </a:prstGeom>
        </p:spPr>
        <p:txBody>
          <a:bodyPr/>
          <a:lstStyle>
            <a:lvl1pPr>
              <a:defRPr/>
            </a:lvl1pPr>
          </a:lstStyle>
          <a:p>
            <a:endParaRPr lang="en-GB" altLang="x-none"/>
          </a:p>
        </p:txBody>
      </p:sp>
      <p:sp>
        <p:nvSpPr>
          <p:cNvPr id="9" name="Slide Number Placeholder 8"/>
          <p:cNvSpPr>
            <a:spLocks noGrp="1"/>
          </p:cNvSpPr>
          <p:nvPr>
            <p:ph type="sldNum" sz="quarter" idx="12"/>
          </p:nvPr>
        </p:nvSpPr>
        <p:spPr>
          <a:xfrm>
            <a:off x="9347200" y="5562600"/>
            <a:ext cx="2540000" cy="457200"/>
          </a:xfrm>
          <a:prstGeom prst="rect">
            <a:avLst/>
          </a:prstGeom>
        </p:spPr>
        <p:txBody>
          <a:bodyPr/>
          <a:lstStyle>
            <a:lvl1pPr>
              <a:defRPr/>
            </a:lvl1pPr>
          </a:lstStyle>
          <a:p>
            <a:fld id="{BBD4222C-B3AA-034F-977D-A2BDF6004FAF}" type="slidenum">
              <a:rPr lang="en-GB" altLang="x-none"/>
              <a:pPr/>
              <a:t>‹#›</a:t>
            </a:fld>
            <a:endParaRPr lang="en-GB" altLang="x-none"/>
          </a:p>
        </p:txBody>
      </p:sp>
    </p:spTree>
    <p:extLst>
      <p:ext uri="{BB962C8B-B14F-4D97-AF65-F5344CB8AC3E}">
        <p14:creationId xmlns:p14="http://schemas.microsoft.com/office/powerpoint/2010/main" val="3456139287"/>
      </p:ext>
    </p:extLst>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242182932"/>
      </p:ext>
    </p:extLst>
  </p:cSld>
  <p:clrMapOvr>
    <a:masterClrMapping/>
  </p:clrMapOvr>
  <p:transition spd="slow" advClick="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170133"/>
            <a:ext cx="10972800" cy="338328"/>
          </a:xfrm>
        </p:spPr>
        <p:txBody>
          <a:bodyPr anchor="b">
            <a:normAutofit/>
          </a:bodyPr>
          <a:lstStyle>
            <a:lvl1pPr algn="ctr">
              <a:defRPr sz="1800" b="1"/>
            </a:lvl1pPr>
          </a:lstStyle>
          <a:p>
            <a:r>
              <a:rPr lang="en-US" dirty="0"/>
              <a:t>Click to edit Master title style</a:t>
            </a:r>
          </a:p>
        </p:txBody>
      </p:sp>
      <p:sp>
        <p:nvSpPr>
          <p:cNvPr id="3" name="Picture Placeholder 2"/>
          <p:cNvSpPr>
            <a:spLocks noGrp="1"/>
          </p:cNvSpPr>
          <p:nvPr>
            <p:ph type="pic" idx="1"/>
          </p:nvPr>
        </p:nvSpPr>
        <p:spPr>
          <a:xfrm>
            <a:off x="609600" y="541713"/>
            <a:ext cx="7620000" cy="5715000"/>
          </a:xfrm>
          <a:ln>
            <a:solidFill>
              <a:schemeClr val="tx1">
                <a:lumMod val="50000"/>
                <a:lumOff val="50000"/>
              </a:schemeClr>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31200" y="2438400"/>
            <a:ext cx="3251200" cy="3812703"/>
          </a:xfrm>
        </p:spPr>
        <p:txBody>
          <a:bodyPr anchor="b" anchorCtr="0">
            <a:normAutofit/>
          </a:bodyPr>
          <a:lstStyle>
            <a:lvl1pPr marL="0" indent="0">
              <a:buNone/>
              <a:defRPr sz="1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a:xfrm>
            <a:off x="3556000" y="6356351"/>
            <a:ext cx="7518400" cy="365125"/>
          </a:xfrm>
        </p:spPr>
        <p:txBody>
          <a:bodyPr/>
          <a:lstStyle>
            <a:lvl1pPr>
              <a:defRPr sz="900"/>
            </a:lvl1pPr>
          </a:lstStyle>
          <a:p>
            <a:r>
              <a:rPr lang="en-US" dirty="0"/>
              <a:t>Copyright © 2009 </a:t>
            </a:r>
            <a:r>
              <a:rPr lang="en-US" dirty="0" err="1"/>
              <a:t>Wolters</a:t>
            </a:r>
            <a:r>
              <a:rPr lang="en-US" dirty="0"/>
              <a:t> </a:t>
            </a:r>
            <a:r>
              <a:rPr lang="en-US" dirty="0" err="1"/>
              <a:t>Kluwer</a:t>
            </a:r>
            <a:r>
              <a:rPr lang="en-US" dirty="0"/>
              <a:t>. Published by Lippincott Williams &amp; Wilkins.</a:t>
            </a:r>
          </a:p>
        </p:txBody>
      </p:sp>
      <p:sp>
        <p:nvSpPr>
          <p:cNvPr id="7" name="Slide Number Placeholder 6"/>
          <p:cNvSpPr>
            <a:spLocks noGrp="1"/>
          </p:cNvSpPr>
          <p:nvPr>
            <p:ph type="sldNum" sz="quarter" idx="12"/>
          </p:nvPr>
        </p:nvSpPr>
        <p:spPr>
          <a:xfrm>
            <a:off x="11074400" y="6356351"/>
            <a:ext cx="508000" cy="365125"/>
          </a:xfrm>
        </p:spPr>
        <p:txBody>
          <a:bodyPr/>
          <a:lstStyle>
            <a:lvl1pPr>
              <a:defRPr sz="900"/>
            </a:lvl1pPr>
          </a:lstStyle>
          <a:p>
            <a:fld id="{27A13296-8103-46F4-BA41-F532E14F2100}" type="slidenum">
              <a:rPr lang="en-US" smtClean="0"/>
              <a:pPr/>
              <a:t>‹#›</a:t>
            </a:fld>
            <a:endParaRPr lang="en-US" dirty="0"/>
          </a:p>
        </p:txBody>
      </p:sp>
      <p:sp>
        <p:nvSpPr>
          <p:cNvPr id="9" name="Text Placeholder 3"/>
          <p:cNvSpPr>
            <a:spLocks noGrp="1"/>
          </p:cNvSpPr>
          <p:nvPr>
            <p:ph type="body" sz="half" idx="13"/>
          </p:nvPr>
        </p:nvSpPr>
        <p:spPr>
          <a:xfrm>
            <a:off x="8331200" y="550652"/>
            <a:ext cx="3251200" cy="1831502"/>
          </a:xfrm>
        </p:spPr>
        <p:txBody>
          <a:bodyPr>
            <a:normAutofit/>
          </a:bodyPr>
          <a:lstStyle>
            <a:lvl1pPr marL="0" indent="0">
              <a:buNone/>
              <a:defRPr sz="1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3101" y="6324600"/>
            <a:ext cx="1663700" cy="304800"/>
          </a:xfrm>
          <a:prstGeom prst="rect">
            <a:avLst/>
          </a:prstGeom>
        </p:spPr>
      </p:pic>
    </p:spTree>
    <p:extLst>
      <p:ext uri="{BB962C8B-B14F-4D97-AF65-F5344CB8AC3E}">
        <p14:creationId xmlns:p14="http://schemas.microsoft.com/office/powerpoint/2010/main" val="3369106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5263516"/>
            <a:ext cx="12192000" cy="1594485"/>
          </a:xfrm>
          <a:prstGeom prst="rect">
            <a:avLst/>
          </a:prstGeom>
        </p:spPr>
      </p:pic>
      <p:pic>
        <p:nvPicPr>
          <p:cNvPr id="3" name="Picture 2"/>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1280576" y="6060757"/>
            <a:ext cx="594592" cy="476250"/>
          </a:xfrm>
          <a:prstGeom prst="rect">
            <a:avLst/>
          </a:prstGeom>
        </p:spPr>
      </p:pic>
    </p:spTree>
    <p:extLst>
      <p:ext uri="{BB962C8B-B14F-4D97-AF65-F5344CB8AC3E}">
        <p14:creationId xmlns:p14="http://schemas.microsoft.com/office/powerpoint/2010/main" val="3740499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70" r:id="rId7"/>
    <p:sldLayoutId id="2147483671" r:id="rId8"/>
    <p:sldLayoutId id="2147483672" r:id="rId9"/>
  </p:sldLayoutIdLst>
  <p:transition spd="slow">
    <p:push dir="u"/>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2.warwick.ac.uk/go/cappuccio/who"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jpeg"/><Relationship Id="rId2" Type="http://schemas.openxmlformats.org/officeDocument/2006/relationships/image" Target="../media/image43.png"/><Relationship Id="rId1" Type="http://schemas.openxmlformats.org/officeDocument/2006/relationships/slideLayout" Target="../slideLayouts/slideLayout3.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jpeg"/><Relationship Id="rId10" Type="http://schemas.openxmlformats.org/officeDocument/2006/relationships/image" Target="../media/image51.emf"/><Relationship Id="rId4" Type="http://schemas.openxmlformats.org/officeDocument/2006/relationships/image" Target="../media/image45.png"/><Relationship Id="rId9" Type="http://schemas.openxmlformats.org/officeDocument/2006/relationships/image" Target="../media/image50.jpeg"/></Relationships>
</file>

<file path=ppt/slides/_rels/slide11.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3.xml"/><Relationship Id="rId6" Type="http://schemas.openxmlformats.org/officeDocument/2006/relationships/image" Target="../media/image57.png"/><Relationship Id="rId11" Type="http://schemas.openxmlformats.org/officeDocument/2006/relationships/hyperlink" Target="https://freepngimg.com/png/88434-text-symbol-question-mark-computer-graphics-3d" TargetMode="External"/><Relationship Id="rId5" Type="http://schemas.openxmlformats.org/officeDocument/2006/relationships/image" Target="../media/image56.png"/><Relationship Id="rId10" Type="http://schemas.openxmlformats.org/officeDocument/2006/relationships/image" Target="../media/image61.png"/><Relationship Id="rId4" Type="http://schemas.openxmlformats.org/officeDocument/2006/relationships/image" Target="../media/image55.png"/><Relationship Id="rId9" Type="http://schemas.openxmlformats.org/officeDocument/2006/relationships/image" Target="../media/image60.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6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customXml" Target="../ink/ink21.xml"/><Relationship Id="rId2" Type="http://schemas.openxmlformats.org/officeDocument/2006/relationships/customXml" Target="../ink/ink17.xml"/><Relationship Id="rId1" Type="http://schemas.openxmlformats.org/officeDocument/2006/relationships/slideLayout" Target="../slideLayouts/slideLayout3.xml"/><Relationship Id="rId6" Type="http://schemas.openxmlformats.org/officeDocument/2006/relationships/customXml" Target="../ink/ink20.xml"/><Relationship Id="rId5" Type="http://schemas.openxmlformats.org/officeDocument/2006/relationships/customXml" Target="../ink/ink19.xml"/><Relationship Id="rId4" Type="http://schemas.openxmlformats.org/officeDocument/2006/relationships/customXml" Target="../ink/ink18.xml"/></Relationships>
</file>

<file path=ppt/slides/_rels/slide14.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image" Target="../media/image75.png"/><Relationship Id="rId3" Type="http://schemas.openxmlformats.org/officeDocument/2006/relationships/image" Target="../media/image65.png"/><Relationship Id="rId7" Type="http://schemas.openxmlformats.org/officeDocument/2006/relationships/image" Target="../media/image69.png"/><Relationship Id="rId12" Type="http://schemas.openxmlformats.org/officeDocument/2006/relationships/image" Target="../media/image74.png"/><Relationship Id="rId2" Type="http://schemas.openxmlformats.org/officeDocument/2006/relationships/image" Target="../media/image64.png"/><Relationship Id="rId1" Type="http://schemas.openxmlformats.org/officeDocument/2006/relationships/slideLayout" Target="../slideLayouts/slideLayout3.xml"/><Relationship Id="rId6" Type="http://schemas.openxmlformats.org/officeDocument/2006/relationships/image" Target="../media/image68.png"/><Relationship Id="rId11" Type="http://schemas.openxmlformats.org/officeDocument/2006/relationships/image" Target="../media/image73.png"/><Relationship Id="rId5" Type="http://schemas.openxmlformats.org/officeDocument/2006/relationships/image" Target="../media/image67.png"/><Relationship Id="rId10" Type="http://schemas.openxmlformats.org/officeDocument/2006/relationships/image" Target="../media/image72.png"/><Relationship Id="rId4" Type="http://schemas.openxmlformats.org/officeDocument/2006/relationships/image" Target="../media/image66.emf"/><Relationship Id="rId9" Type="http://schemas.openxmlformats.org/officeDocument/2006/relationships/image" Target="../media/image71.png"/><Relationship Id="rId14" Type="http://schemas.openxmlformats.org/officeDocument/2006/relationships/image" Target="../media/image76.png"/></Relationships>
</file>

<file path=ppt/slides/_rels/slide1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94.png"/><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8" Type="http://schemas.openxmlformats.org/officeDocument/2006/relationships/image" Target="../media/image101.jpeg"/><Relationship Id="rId13" Type="http://schemas.openxmlformats.org/officeDocument/2006/relationships/image" Target="../media/image106.jpeg"/><Relationship Id="rId18" Type="http://schemas.openxmlformats.org/officeDocument/2006/relationships/image" Target="../media/image111.jpeg"/><Relationship Id="rId3" Type="http://schemas.openxmlformats.org/officeDocument/2006/relationships/image" Target="../media/image96.png"/><Relationship Id="rId7" Type="http://schemas.openxmlformats.org/officeDocument/2006/relationships/image" Target="../media/image100.jpeg"/><Relationship Id="rId12" Type="http://schemas.openxmlformats.org/officeDocument/2006/relationships/image" Target="../media/image105.jpeg"/><Relationship Id="rId17" Type="http://schemas.openxmlformats.org/officeDocument/2006/relationships/image" Target="../media/image110.jpeg"/><Relationship Id="rId2" Type="http://schemas.openxmlformats.org/officeDocument/2006/relationships/notesSlide" Target="../notesSlides/notesSlide8.xml"/><Relationship Id="rId16" Type="http://schemas.openxmlformats.org/officeDocument/2006/relationships/image" Target="../media/image109.jpeg"/><Relationship Id="rId1" Type="http://schemas.openxmlformats.org/officeDocument/2006/relationships/slideLayout" Target="../slideLayouts/slideLayout7.xml"/><Relationship Id="rId6" Type="http://schemas.openxmlformats.org/officeDocument/2006/relationships/image" Target="../media/image99.jpeg"/><Relationship Id="rId11" Type="http://schemas.openxmlformats.org/officeDocument/2006/relationships/image" Target="../media/image104.jpeg"/><Relationship Id="rId5" Type="http://schemas.openxmlformats.org/officeDocument/2006/relationships/image" Target="../media/image98.jpeg"/><Relationship Id="rId15" Type="http://schemas.openxmlformats.org/officeDocument/2006/relationships/image" Target="../media/image108.jpeg"/><Relationship Id="rId10" Type="http://schemas.openxmlformats.org/officeDocument/2006/relationships/image" Target="../media/image103.jpeg"/><Relationship Id="rId4" Type="http://schemas.openxmlformats.org/officeDocument/2006/relationships/image" Target="../media/image97.jpeg"/><Relationship Id="rId9" Type="http://schemas.openxmlformats.org/officeDocument/2006/relationships/image" Target="../media/image102.jpeg"/><Relationship Id="rId14" Type="http://schemas.openxmlformats.org/officeDocument/2006/relationships/image" Target="../media/image107.jpeg"/></Relationships>
</file>

<file path=ppt/slides/_rels/slide26.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13.jpeg"/></Relationships>
</file>

<file path=ppt/slides/_rels/slide27.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16.tif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118.tiff"/><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120.png"/><Relationship Id="rId4" Type="http://schemas.openxmlformats.org/officeDocument/2006/relationships/image" Target="../media/image119.tiff"/></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3.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3" Type="http://schemas.openxmlformats.org/officeDocument/2006/relationships/image" Target="../media/image20.png"/><Relationship Id="rId18" Type="http://schemas.openxmlformats.org/officeDocument/2006/relationships/customXml" Target="../ink/ink4.xml"/><Relationship Id="rId26" Type="http://schemas.openxmlformats.org/officeDocument/2006/relationships/customXml" Target="../ink/ink8.xml"/><Relationship Id="rId39" Type="http://schemas.openxmlformats.org/officeDocument/2006/relationships/image" Target="../media/image33.png"/><Relationship Id="rId21" Type="http://schemas.openxmlformats.org/officeDocument/2006/relationships/image" Target="../media/image24.png"/><Relationship Id="rId34" Type="http://schemas.openxmlformats.org/officeDocument/2006/relationships/customXml" Target="../ink/ink12.xml"/><Relationship Id="rId42" Type="http://schemas.openxmlformats.org/officeDocument/2006/relationships/customXml" Target="../ink/ink16.xml"/><Relationship Id="rId7" Type="http://schemas.openxmlformats.org/officeDocument/2006/relationships/image" Target="../media/image15.png"/><Relationship Id="rId2" Type="http://schemas.openxmlformats.org/officeDocument/2006/relationships/image" Target="../media/image10.png"/><Relationship Id="rId16" Type="http://schemas.openxmlformats.org/officeDocument/2006/relationships/customXml" Target="../ink/ink3.xml"/><Relationship Id="rId20" Type="http://schemas.openxmlformats.org/officeDocument/2006/relationships/customXml" Target="../ink/ink5.xml"/><Relationship Id="rId29" Type="http://schemas.openxmlformats.org/officeDocument/2006/relationships/image" Target="../media/image28.png"/><Relationship Id="rId41" Type="http://schemas.openxmlformats.org/officeDocument/2006/relationships/image" Target="../media/image34.png"/><Relationship Id="rId1" Type="http://schemas.openxmlformats.org/officeDocument/2006/relationships/slideLayout" Target="../slideLayouts/slideLayout3.xml"/><Relationship Id="rId6" Type="http://schemas.openxmlformats.org/officeDocument/2006/relationships/image" Target="../media/image14.png"/><Relationship Id="rId11" Type="http://schemas.openxmlformats.org/officeDocument/2006/relationships/image" Target="../media/image19.png"/><Relationship Id="rId24" Type="http://schemas.openxmlformats.org/officeDocument/2006/relationships/customXml" Target="../ink/ink7.xml"/><Relationship Id="rId32" Type="http://schemas.openxmlformats.org/officeDocument/2006/relationships/customXml" Target="../ink/ink11.xml"/><Relationship Id="rId37" Type="http://schemas.openxmlformats.org/officeDocument/2006/relationships/image" Target="../media/image32.png"/><Relationship Id="rId40" Type="http://schemas.openxmlformats.org/officeDocument/2006/relationships/customXml" Target="../ink/ink15.xml"/><Relationship Id="rId5" Type="http://schemas.openxmlformats.org/officeDocument/2006/relationships/image" Target="../media/image13.png"/><Relationship Id="rId15" Type="http://schemas.openxmlformats.org/officeDocument/2006/relationships/image" Target="../media/image21.png"/><Relationship Id="rId23" Type="http://schemas.openxmlformats.org/officeDocument/2006/relationships/image" Target="../media/image25.png"/><Relationship Id="rId28" Type="http://schemas.openxmlformats.org/officeDocument/2006/relationships/customXml" Target="../ink/ink9.xml"/><Relationship Id="rId36" Type="http://schemas.openxmlformats.org/officeDocument/2006/relationships/customXml" Target="../ink/ink13.xml"/><Relationship Id="rId10" Type="http://schemas.openxmlformats.org/officeDocument/2006/relationships/image" Target="../media/image18.png"/><Relationship Id="rId19" Type="http://schemas.openxmlformats.org/officeDocument/2006/relationships/image" Target="../media/image23.png"/><Relationship Id="rId31" Type="http://schemas.openxmlformats.org/officeDocument/2006/relationships/image" Target="../media/image29.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customXml" Target="../ink/ink2.xml"/><Relationship Id="rId22" Type="http://schemas.openxmlformats.org/officeDocument/2006/relationships/customXml" Target="../ink/ink6.xml"/><Relationship Id="rId27" Type="http://schemas.openxmlformats.org/officeDocument/2006/relationships/image" Target="../media/image27.png"/><Relationship Id="rId30" Type="http://schemas.openxmlformats.org/officeDocument/2006/relationships/customXml" Target="../ink/ink10.xml"/><Relationship Id="rId35" Type="http://schemas.openxmlformats.org/officeDocument/2006/relationships/image" Target="../media/image31.png"/><Relationship Id="rId43" Type="http://schemas.openxmlformats.org/officeDocument/2006/relationships/image" Target="../media/image35.png"/><Relationship Id="rId8" Type="http://schemas.openxmlformats.org/officeDocument/2006/relationships/image" Target="../media/image16.png"/><Relationship Id="rId3" Type="http://schemas.openxmlformats.org/officeDocument/2006/relationships/image" Target="../media/image11.png"/><Relationship Id="rId12" Type="http://schemas.openxmlformats.org/officeDocument/2006/relationships/customXml" Target="../ink/ink1.xml"/><Relationship Id="rId17" Type="http://schemas.openxmlformats.org/officeDocument/2006/relationships/image" Target="../media/image22.png"/><Relationship Id="rId25" Type="http://schemas.openxmlformats.org/officeDocument/2006/relationships/image" Target="../media/image26.png"/><Relationship Id="rId33" Type="http://schemas.openxmlformats.org/officeDocument/2006/relationships/image" Target="../media/image30.png"/><Relationship Id="rId38" Type="http://schemas.openxmlformats.org/officeDocument/2006/relationships/customXml" Target="../ink/ink14.xml"/></Relationships>
</file>

<file path=ppt/slides/_rels/slide40.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134.png"/><Relationship Id="rId4" Type="http://schemas.openxmlformats.org/officeDocument/2006/relationships/image" Target="../media/image133.png"/></Relationships>
</file>

<file path=ppt/slides/_rels/slide4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8" Type="http://schemas.openxmlformats.org/officeDocument/2006/relationships/image" Target="../media/image138.jpeg"/><Relationship Id="rId3" Type="http://schemas.openxmlformats.org/officeDocument/2006/relationships/image" Target="../media/image135.png"/><Relationship Id="rId7" Type="http://schemas.openxmlformats.org/officeDocument/2006/relationships/image" Target="../media/image137.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36.png"/><Relationship Id="rId5" Type="http://schemas.openxmlformats.org/officeDocument/2006/relationships/image" Target="../media/image12.png"/><Relationship Id="rId4" Type="http://schemas.openxmlformats.org/officeDocument/2006/relationships/image" Target="../media/image11.png"/></Relationships>
</file>

<file path=ppt/slides/_rels/slide43.xml.rels><?xml version="1.0" encoding="UTF-8" standalone="yes"?>
<Relationships xmlns="http://schemas.openxmlformats.org/package/2006/relationships"><Relationship Id="rId3" Type="http://schemas.openxmlformats.org/officeDocument/2006/relationships/image" Target="../media/image140.emf"/><Relationship Id="rId2" Type="http://schemas.openxmlformats.org/officeDocument/2006/relationships/image" Target="../media/image139.emf"/><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image" Target="../media/image141.jpg"/><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xml"/><Relationship Id="rId5" Type="http://schemas.openxmlformats.org/officeDocument/2006/relationships/image" Target="../media/image41.png"/><Relationship Id="rId4" Type="http://schemas.openxmlformats.org/officeDocument/2006/relationships/image" Target="../media/image40.jpeg"/></Relationships>
</file>

<file path=ppt/slides/_rels/slide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A4DEA-1609-BAEF-1625-42C7A3416ADB}"/>
              </a:ext>
            </a:extLst>
          </p:cNvPr>
          <p:cNvSpPr>
            <a:spLocks noGrp="1"/>
          </p:cNvSpPr>
          <p:nvPr>
            <p:ph type="ctrTitle"/>
          </p:nvPr>
        </p:nvSpPr>
        <p:spPr>
          <a:xfrm>
            <a:off x="219049" y="1578857"/>
            <a:ext cx="11164529" cy="1330101"/>
          </a:xfrm>
        </p:spPr>
        <p:txBody>
          <a:bodyPr anchor="ctr"/>
          <a:lstStyle/>
          <a:p>
            <a:r>
              <a:rPr lang="en-GB" sz="3200" b="1" i="1" dirty="0">
                <a:latin typeface="Aptos" panose="020B0004020202020204" pitchFamily="34" charset="0"/>
              </a:rPr>
              <a:t>Scientific evidence and non-scientific threats </a:t>
            </a:r>
            <a:br>
              <a:rPr lang="en-GB" sz="3200" b="1" i="1" dirty="0">
                <a:latin typeface="Aptos" panose="020B0004020202020204" pitchFamily="34" charset="0"/>
              </a:rPr>
            </a:br>
            <a:r>
              <a:rPr lang="en-GB" sz="3200" b="1" i="1" dirty="0">
                <a:latin typeface="Aptos" panose="020B0004020202020204" pitchFamily="34" charset="0"/>
              </a:rPr>
              <a:t>of population sodium intake reduction to prevent CVD: </a:t>
            </a:r>
            <a:br>
              <a:rPr lang="en-GB" sz="3200" b="1" i="1" dirty="0">
                <a:latin typeface="Aptos" panose="020B0004020202020204" pitchFamily="34" charset="0"/>
              </a:rPr>
            </a:br>
            <a:r>
              <a:rPr lang="en-GB" sz="3200" b="1" i="1" dirty="0">
                <a:latin typeface="Aptos" panose="020B0004020202020204" pitchFamily="34" charset="0"/>
              </a:rPr>
              <a:t>a case study</a:t>
            </a:r>
          </a:p>
        </p:txBody>
      </p:sp>
      <p:sp>
        <p:nvSpPr>
          <p:cNvPr id="4" name="Rectangle 2">
            <a:extLst>
              <a:ext uri="{FF2B5EF4-FFF2-40B4-BE49-F238E27FC236}">
                <a16:creationId xmlns:a16="http://schemas.microsoft.com/office/drawing/2014/main" id="{0107109F-FF06-88BA-30CD-14D6C20142C5}"/>
              </a:ext>
            </a:extLst>
          </p:cNvPr>
          <p:cNvSpPr>
            <a:spLocks noGrp="1" noChangeArrowheads="1"/>
          </p:cNvSpPr>
          <p:nvPr>
            <p:ph type="subTitle" idx="1"/>
          </p:nvPr>
        </p:nvSpPr>
        <p:spPr>
          <a:xfrm>
            <a:off x="1524000" y="3196897"/>
            <a:ext cx="9144000" cy="1792445"/>
          </a:xfrm>
          <a:solidFill>
            <a:schemeClr val="bg1"/>
          </a:solidFill>
        </p:spPr>
        <p:txBody>
          <a:bodyPr/>
          <a:lstStyle/>
          <a:p>
            <a:pPr eaLnBrk="1" hangingPunct="1">
              <a:defRPr/>
            </a:pPr>
            <a:r>
              <a:rPr lang="en-US" sz="2800" i="1" dirty="0">
                <a:solidFill>
                  <a:schemeClr val="tx1"/>
                </a:solidFill>
                <a:effectLst/>
                <a:latin typeface="Aptos" panose="020B0004020202020204" pitchFamily="34" charset="0"/>
                <a:ea typeface="MS PGothic" charset="0"/>
              </a:rPr>
              <a:t>Francesco P Cappuccio </a:t>
            </a:r>
            <a:r>
              <a:rPr lang="en-US" sz="1200" b="0" dirty="0">
                <a:solidFill>
                  <a:schemeClr val="tx1"/>
                </a:solidFill>
                <a:effectLst/>
                <a:latin typeface="Aptos" panose="020B0004020202020204" pitchFamily="34" charset="0"/>
                <a:ea typeface="MS PGothic" charset="0"/>
              </a:rPr>
              <a:t>MBBS MD MSc DSc DLSHTM FRCP FFPH FBHS FAOP FESC FAHA</a:t>
            </a:r>
            <a:br>
              <a:rPr lang="en-US" sz="1200" dirty="0">
                <a:solidFill>
                  <a:schemeClr val="tx1"/>
                </a:solidFill>
                <a:effectLst/>
                <a:latin typeface="Aptos" panose="020B0004020202020204" pitchFamily="34" charset="0"/>
                <a:ea typeface="MS PGothic" charset="0"/>
              </a:rPr>
            </a:br>
            <a:br>
              <a:rPr lang="en-US" sz="2400" dirty="0">
                <a:solidFill>
                  <a:schemeClr val="tx1"/>
                </a:solidFill>
                <a:effectLst>
                  <a:outerShdw blurRad="38100" dist="38100" dir="2700000" algn="tl">
                    <a:srgbClr val="DDDDDD"/>
                  </a:outerShdw>
                </a:effectLst>
                <a:latin typeface="Aptos" panose="020B0004020202020204" pitchFamily="34" charset="0"/>
                <a:ea typeface="MS PGothic" charset="0"/>
              </a:rPr>
            </a:br>
            <a:r>
              <a:rPr lang="en-US" sz="1600" dirty="0">
                <a:solidFill>
                  <a:schemeClr val="tx1"/>
                </a:solidFill>
                <a:effectLst/>
                <a:latin typeface="Aptos" panose="020B0004020202020204" pitchFamily="34" charset="0"/>
                <a:ea typeface="MS PGothic" charset="0"/>
              </a:rPr>
              <a:t>Professor of Cardiovascular Medicine &amp; Epidemiology &amp; Consultant Physician</a:t>
            </a:r>
            <a:br>
              <a:rPr lang="en-US" sz="1600" dirty="0">
                <a:solidFill>
                  <a:schemeClr val="tx1"/>
                </a:solidFill>
                <a:effectLst/>
                <a:latin typeface="Aptos" panose="020B0004020202020204" pitchFamily="34" charset="0"/>
                <a:ea typeface="MS PGothic" charset="0"/>
              </a:rPr>
            </a:br>
            <a:r>
              <a:rPr lang="en-US" sz="1600" dirty="0">
                <a:solidFill>
                  <a:schemeClr val="tx1"/>
                </a:solidFill>
                <a:effectLst/>
                <a:latin typeface="Aptos" panose="020B0004020202020204" pitchFamily="34" charset="0"/>
                <a:ea typeface="MS PGothic" charset="0"/>
              </a:rPr>
              <a:t>University of Warwick and UHCW NHS Trust, Coventry, UK</a:t>
            </a:r>
          </a:p>
          <a:p>
            <a:pPr eaLnBrk="1" hangingPunct="1">
              <a:defRPr/>
            </a:pPr>
            <a:r>
              <a:rPr lang="en-US" sz="1600" dirty="0">
                <a:latin typeface="Aptos" panose="020B0004020202020204" pitchFamily="34" charset="0"/>
                <a:ea typeface="MS PGothic" charset="0"/>
              </a:rPr>
              <a:t>Head, WHO Collaborating Center for Nutrition (2008-2023) and WHO Scientific Advisor</a:t>
            </a:r>
            <a:endParaRPr lang="en-US" sz="1600" dirty="0">
              <a:solidFill>
                <a:schemeClr val="tx1"/>
              </a:solidFill>
              <a:effectLst/>
              <a:latin typeface="Aptos" panose="020B0004020202020204" pitchFamily="34" charset="0"/>
              <a:ea typeface="MS PGothic" charset="0"/>
            </a:endParaRPr>
          </a:p>
          <a:p>
            <a:pPr eaLnBrk="1" hangingPunct="1">
              <a:defRPr/>
            </a:pPr>
            <a:endParaRPr lang="en-US" sz="1600" dirty="0">
              <a:solidFill>
                <a:schemeClr val="tx1"/>
              </a:solidFill>
              <a:effectLst/>
              <a:latin typeface="Aptos" panose="020B0004020202020204" pitchFamily="34" charset="0"/>
              <a:ea typeface="MS PGothic" charset="0"/>
            </a:endParaRPr>
          </a:p>
          <a:p>
            <a:pPr eaLnBrk="1" hangingPunct="1">
              <a:defRPr/>
            </a:pPr>
            <a:endParaRPr lang="en-US" sz="1600" dirty="0">
              <a:latin typeface="Calibri" charset="0"/>
              <a:ea typeface="MS PGothic" charset="0"/>
            </a:endParaRPr>
          </a:p>
          <a:p>
            <a:pPr eaLnBrk="1" hangingPunct="1">
              <a:defRPr/>
            </a:pPr>
            <a:endParaRPr lang="en-US" sz="1600" dirty="0">
              <a:solidFill>
                <a:schemeClr val="tx1"/>
              </a:solidFill>
              <a:effectLst/>
              <a:latin typeface="Calibri" charset="0"/>
              <a:ea typeface="MS PGothic" charset="0"/>
            </a:endParaRPr>
          </a:p>
        </p:txBody>
      </p:sp>
      <p:sp>
        <p:nvSpPr>
          <p:cNvPr id="6" name="TextBox 5">
            <a:extLst>
              <a:ext uri="{FF2B5EF4-FFF2-40B4-BE49-F238E27FC236}">
                <a16:creationId xmlns:a16="http://schemas.microsoft.com/office/drawing/2014/main" id="{71E91807-E68D-8B01-9785-02F6547D7660}"/>
              </a:ext>
            </a:extLst>
          </p:cNvPr>
          <p:cNvSpPr txBox="1"/>
          <p:nvPr/>
        </p:nvSpPr>
        <p:spPr>
          <a:xfrm>
            <a:off x="3460474" y="4989342"/>
            <a:ext cx="5271052" cy="369332"/>
          </a:xfrm>
          <a:prstGeom prst="rect">
            <a:avLst/>
          </a:prstGeom>
          <a:noFill/>
        </p:spPr>
        <p:txBody>
          <a:bodyPr wrap="square">
            <a:spAutoFit/>
          </a:bodyPr>
          <a:lstStyle/>
          <a:p>
            <a:pPr>
              <a:defRPr/>
            </a:pPr>
            <a:r>
              <a:rPr lang="en-US" sz="1800" dirty="0">
                <a:latin typeface="Aptos" panose="020B0004020202020204" pitchFamily="34" charset="0"/>
                <a:ea typeface="MS PGothic" charset="0"/>
                <a:hlinkClick r:id="rId3"/>
              </a:rPr>
              <a:t>https://www2.warwick.ac.uk/go/cappuccio/who</a:t>
            </a:r>
            <a:endParaRPr lang="en-US" sz="1800" dirty="0">
              <a:latin typeface="Aptos" panose="020B0004020202020204" pitchFamily="34" charset="0"/>
              <a:ea typeface="MS PGothic" charset="0"/>
            </a:endParaRPr>
          </a:p>
        </p:txBody>
      </p:sp>
      <p:pic>
        <p:nvPicPr>
          <p:cNvPr id="1026" name="Picture 2" descr="Warwick students angry at 'aubergine' university logo ...">
            <a:extLst>
              <a:ext uri="{FF2B5EF4-FFF2-40B4-BE49-F238E27FC236}">
                <a16:creationId xmlns:a16="http://schemas.microsoft.com/office/drawing/2014/main" id="{BC354C9A-829C-0C8A-2742-18C39488E0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74325" y="284241"/>
            <a:ext cx="1363714" cy="100667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70436664-21ED-C8BF-A1DD-770654ADD28F}"/>
              </a:ext>
            </a:extLst>
          </p:cNvPr>
          <p:cNvSpPr txBox="1"/>
          <p:nvPr/>
        </p:nvSpPr>
        <p:spPr>
          <a:xfrm>
            <a:off x="4720880" y="5858457"/>
            <a:ext cx="2750240" cy="830997"/>
          </a:xfrm>
          <a:prstGeom prst="rect">
            <a:avLst/>
          </a:prstGeom>
          <a:noFill/>
        </p:spPr>
        <p:txBody>
          <a:bodyPr wrap="none" rtlCol="0">
            <a:spAutoFit/>
          </a:bodyPr>
          <a:lstStyle/>
          <a:p>
            <a:pPr algn="ctr"/>
            <a:r>
              <a:rPr lang="en-GB" sz="1600" i="1" dirty="0">
                <a:solidFill>
                  <a:srgbClr val="0070C0"/>
                </a:solidFill>
              </a:rPr>
              <a:t>European Salt Action Network</a:t>
            </a:r>
          </a:p>
          <a:p>
            <a:pPr algn="ctr"/>
            <a:r>
              <a:rPr lang="en-GB" sz="1600" i="1" dirty="0">
                <a:solidFill>
                  <a:srgbClr val="0070C0"/>
                </a:solidFill>
              </a:rPr>
              <a:t>8-9 July, 2024</a:t>
            </a:r>
          </a:p>
          <a:p>
            <a:pPr algn="ctr"/>
            <a:r>
              <a:rPr lang="en-GB" sz="1600" i="1" dirty="0">
                <a:solidFill>
                  <a:srgbClr val="0070C0"/>
                </a:solidFill>
              </a:rPr>
              <a:t>Bern, Switzerland</a:t>
            </a:r>
          </a:p>
        </p:txBody>
      </p:sp>
    </p:spTree>
    <p:extLst>
      <p:ext uri="{BB962C8B-B14F-4D97-AF65-F5344CB8AC3E}">
        <p14:creationId xmlns:p14="http://schemas.microsoft.com/office/powerpoint/2010/main" val="14056317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8080612" y="742957"/>
            <a:ext cx="3815664" cy="1497382"/>
            <a:chOff x="4644008" y="1213338"/>
            <a:chExt cx="3815664" cy="1497382"/>
          </a:xfrm>
        </p:grpSpPr>
        <p:pic>
          <p:nvPicPr>
            <p:cNvPr id="5" name="Picture 4"/>
            <p:cNvPicPr>
              <a:picLocks noChangeAspect="1"/>
            </p:cNvPicPr>
            <p:nvPr/>
          </p:nvPicPr>
          <p:blipFill>
            <a:blip r:embed="rId2"/>
            <a:stretch>
              <a:fillRect/>
            </a:stretch>
          </p:blipFill>
          <p:spPr>
            <a:xfrm>
              <a:off x="4644008" y="1213338"/>
              <a:ext cx="3815664" cy="1497382"/>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90434" y="2427906"/>
              <a:ext cx="669238" cy="249405"/>
            </a:xfrm>
            <a:prstGeom prst="rect">
              <a:avLst/>
            </a:prstGeom>
          </p:spPr>
        </p:pic>
      </p:grpSp>
      <p:grpSp>
        <p:nvGrpSpPr>
          <p:cNvPr id="3" name="Group 2">
            <a:extLst>
              <a:ext uri="{FF2B5EF4-FFF2-40B4-BE49-F238E27FC236}">
                <a16:creationId xmlns:a16="http://schemas.microsoft.com/office/drawing/2014/main" id="{20ABC5A0-0966-DAD3-BB60-96DBB6B89E90}"/>
              </a:ext>
            </a:extLst>
          </p:cNvPr>
          <p:cNvGrpSpPr/>
          <p:nvPr/>
        </p:nvGrpSpPr>
        <p:grpSpPr>
          <a:xfrm rot="1181083">
            <a:off x="6044432" y="3512231"/>
            <a:ext cx="2933559" cy="1954814"/>
            <a:chOff x="1763235" y="1545835"/>
            <a:chExt cx="4330697" cy="3327491"/>
          </a:xfrm>
        </p:grpSpPr>
        <p:grpSp>
          <p:nvGrpSpPr>
            <p:cNvPr id="9" name="Group 8"/>
            <p:cNvGrpSpPr/>
            <p:nvPr/>
          </p:nvGrpSpPr>
          <p:grpSpPr>
            <a:xfrm rot="21566410">
              <a:off x="1763235" y="1922736"/>
              <a:ext cx="4330697" cy="2950590"/>
              <a:chOff x="-2172349" y="3978838"/>
              <a:chExt cx="5140987" cy="3201271"/>
            </a:xfrm>
          </p:grpSpPr>
          <p:pic>
            <p:nvPicPr>
              <p:cNvPr id="7" name="Picture 6"/>
              <p:cNvPicPr>
                <a:picLocks noChangeAspect="1"/>
              </p:cNvPicPr>
              <p:nvPr/>
            </p:nvPicPr>
            <p:blipFill>
              <a:blip r:embed="rId4"/>
              <a:stretch>
                <a:fillRect/>
              </a:stretch>
            </p:blipFill>
            <p:spPr>
              <a:xfrm>
                <a:off x="-2172349" y="4114353"/>
                <a:ext cx="5059217" cy="3065756"/>
              </a:xfrm>
              <a:prstGeom prst="rect">
                <a:avLst/>
              </a:prstGeom>
            </p:spPr>
          </p:pic>
          <p:sp>
            <p:nvSpPr>
              <p:cNvPr id="8" name="TextBox 7"/>
              <p:cNvSpPr txBox="1"/>
              <p:nvPr/>
            </p:nvSpPr>
            <p:spPr>
              <a:xfrm>
                <a:off x="827449" y="3978838"/>
                <a:ext cx="2141189" cy="341045"/>
              </a:xfrm>
              <a:prstGeom prst="rect">
                <a:avLst/>
              </a:prstGeom>
              <a:noFill/>
            </p:spPr>
            <p:txBody>
              <a:bodyPr wrap="none" rtlCol="0">
                <a:spAutoFit/>
              </a:bodyPr>
              <a:lstStyle/>
              <a:p>
                <a:r>
                  <a:rPr lang="en-GB" sz="600" i="1" dirty="0"/>
                  <a:t>J </a:t>
                </a:r>
                <a:r>
                  <a:rPr lang="en-GB" sz="600" i="1" dirty="0" err="1"/>
                  <a:t>Clin</a:t>
                </a:r>
                <a:r>
                  <a:rPr lang="en-GB" sz="600" i="1" dirty="0"/>
                  <a:t> </a:t>
                </a:r>
                <a:r>
                  <a:rPr lang="en-GB" sz="600" i="1" dirty="0" err="1"/>
                  <a:t>Hypertens</a:t>
                </a:r>
                <a:r>
                  <a:rPr lang="en-GB" sz="600" i="1" dirty="0"/>
                  <a:t> 2019;21:700-709</a:t>
                </a:r>
              </a:p>
            </p:txBody>
          </p:sp>
        </p:grp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564830">
              <a:off x="3535238" y="1545835"/>
              <a:ext cx="733968" cy="508132"/>
            </a:xfrm>
            <a:prstGeom prst="rect">
              <a:avLst/>
            </a:prstGeom>
          </p:spPr>
        </p:pic>
      </p:grpSp>
      <p:grpSp>
        <p:nvGrpSpPr>
          <p:cNvPr id="20" name="Group 19">
            <a:extLst>
              <a:ext uri="{FF2B5EF4-FFF2-40B4-BE49-F238E27FC236}">
                <a16:creationId xmlns:a16="http://schemas.microsoft.com/office/drawing/2014/main" id="{B469841B-E5E9-3C84-A295-FAAD763C22B3}"/>
              </a:ext>
            </a:extLst>
          </p:cNvPr>
          <p:cNvGrpSpPr/>
          <p:nvPr/>
        </p:nvGrpSpPr>
        <p:grpSpPr>
          <a:xfrm>
            <a:off x="8773174" y="2458804"/>
            <a:ext cx="3418826" cy="1992206"/>
            <a:chOff x="8038011" y="3044674"/>
            <a:chExt cx="3955810" cy="2401564"/>
          </a:xfrm>
        </p:grpSpPr>
        <p:pic>
          <p:nvPicPr>
            <p:cNvPr id="6" name="Picture 5"/>
            <p:cNvPicPr>
              <a:picLocks noChangeAspect="1"/>
            </p:cNvPicPr>
            <p:nvPr/>
          </p:nvPicPr>
          <p:blipFill>
            <a:blip r:embed="rId6"/>
            <a:stretch>
              <a:fillRect/>
            </a:stretch>
          </p:blipFill>
          <p:spPr>
            <a:xfrm>
              <a:off x="8038011" y="3044674"/>
              <a:ext cx="3730920" cy="2245123"/>
            </a:xfrm>
            <a:prstGeom prst="rect">
              <a:avLst/>
            </a:prstGeom>
          </p:spPr>
        </p:pic>
        <p:grpSp>
          <p:nvGrpSpPr>
            <p:cNvPr id="16" name="Group 15"/>
            <p:cNvGrpSpPr/>
            <p:nvPr/>
          </p:nvGrpSpPr>
          <p:grpSpPr>
            <a:xfrm>
              <a:off x="10406743" y="4864262"/>
              <a:ext cx="1587078" cy="581976"/>
              <a:chOff x="7331270" y="5353981"/>
              <a:chExt cx="1664885" cy="472793"/>
            </a:xfrm>
          </p:grpSpPr>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50569" y="5353981"/>
                <a:ext cx="945586" cy="472793"/>
              </a:xfrm>
              <a:prstGeom prst="rect">
                <a:avLst/>
              </a:prstGeom>
            </p:spPr>
          </p:pic>
          <p:sp>
            <p:nvSpPr>
              <p:cNvPr id="15" name="TextBox 14"/>
              <p:cNvSpPr txBox="1"/>
              <p:nvPr/>
            </p:nvSpPr>
            <p:spPr>
              <a:xfrm>
                <a:off x="7331270" y="5403654"/>
                <a:ext cx="944618" cy="369332"/>
              </a:xfrm>
              <a:prstGeom prst="rect">
                <a:avLst/>
              </a:prstGeom>
              <a:noFill/>
            </p:spPr>
            <p:txBody>
              <a:bodyPr wrap="none" rtlCol="0">
                <a:spAutoFit/>
              </a:bodyPr>
              <a:lstStyle/>
              <a:p>
                <a:r>
                  <a:rPr lang="en-GB" b="1" dirty="0">
                    <a:solidFill>
                      <a:schemeClr val="accent5">
                        <a:lumMod val="60000"/>
                        <a:lumOff val="40000"/>
                      </a:schemeClr>
                    </a:solidFill>
                  </a:rPr>
                  <a:t>E.S.A.N.</a:t>
                </a:r>
              </a:p>
            </p:txBody>
          </p:sp>
        </p:grpSp>
      </p:grpSp>
      <p:grpSp>
        <p:nvGrpSpPr>
          <p:cNvPr id="4" name="Group 3">
            <a:extLst>
              <a:ext uri="{FF2B5EF4-FFF2-40B4-BE49-F238E27FC236}">
                <a16:creationId xmlns:a16="http://schemas.microsoft.com/office/drawing/2014/main" id="{D3422ECC-91BB-7A60-78E3-ABA64723D402}"/>
              </a:ext>
            </a:extLst>
          </p:cNvPr>
          <p:cNvGrpSpPr/>
          <p:nvPr/>
        </p:nvGrpSpPr>
        <p:grpSpPr>
          <a:xfrm>
            <a:off x="103628" y="3285209"/>
            <a:ext cx="3456894" cy="2092782"/>
            <a:chOff x="755576" y="836712"/>
            <a:chExt cx="7578842" cy="4340956"/>
          </a:xfrm>
        </p:grpSpPr>
        <p:sp>
          <p:nvSpPr>
            <p:cNvPr id="17" name="TextBox 16">
              <a:extLst>
                <a:ext uri="{FF2B5EF4-FFF2-40B4-BE49-F238E27FC236}">
                  <a16:creationId xmlns:a16="http://schemas.microsoft.com/office/drawing/2014/main" id="{48EE4524-5250-D62F-7C5B-C8D0ECC3C0AA}"/>
                </a:ext>
              </a:extLst>
            </p:cNvPr>
            <p:cNvSpPr txBox="1"/>
            <p:nvPr/>
          </p:nvSpPr>
          <p:spPr>
            <a:xfrm>
              <a:off x="755576" y="4730783"/>
              <a:ext cx="4214467" cy="446885"/>
            </a:xfrm>
            <a:prstGeom prst="rect">
              <a:avLst/>
            </a:prstGeom>
            <a:noFill/>
          </p:spPr>
          <p:txBody>
            <a:bodyPr wrap="none" rtlCol="0">
              <a:spAutoFit/>
            </a:bodyPr>
            <a:lstStyle/>
            <a:p>
              <a:r>
                <a:rPr lang="en-US" sz="800" i="1" dirty="0">
                  <a:solidFill>
                    <a:prstClr val="black"/>
                  </a:solidFill>
                </a:rPr>
                <a:t>Cogswell ME et al. NEJM 2016; 375: 580-6</a:t>
              </a:r>
            </a:p>
          </p:txBody>
        </p:sp>
        <p:pic>
          <p:nvPicPr>
            <p:cNvPr id="18" name="Picture 17">
              <a:extLst>
                <a:ext uri="{FF2B5EF4-FFF2-40B4-BE49-F238E27FC236}">
                  <a16:creationId xmlns:a16="http://schemas.microsoft.com/office/drawing/2014/main" id="{AE516AA3-7FAB-E092-0FC0-2ED24BA070B2}"/>
                </a:ext>
              </a:extLst>
            </p:cNvPr>
            <p:cNvPicPr>
              <a:picLocks noChangeAspect="1"/>
            </p:cNvPicPr>
            <p:nvPr/>
          </p:nvPicPr>
          <p:blipFill>
            <a:blip r:embed="rId8"/>
            <a:stretch>
              <a:fillRect/>
            </a:stretch>
          </p:blipFill>
          <p:spPr>
            <a:xfrm>
              <a:off x="926595" y="836712"/>
              <a:ext cx="7236804" cy="1519435"/>
            </a:xfrm>
            <a:prstGeom prst="rect">
              <a:avLst/>
            </a:prstGeom>
          </p:spPr>
        </p:pic>
        <p:sp>
          <p:nvSpPr>
            <p:cNvPr id="19" name="TextBox 18">
              <a:extLst>
                <a:ext uri="{FF2B5EF4-FFF2-40B4-BE49-F238E27FC236}">
                  <a16:creationId xmlns:a16="http://schemas.microsoft.com/office/drawing/2014/main" id="{2BECAA16-36CE-2D5A-DD5F-E65967028CB1}"/>
                </a:ext>
              </a:extLst>
            </p:cNvPr>
            <p:cNvSpPr txBox="1"/>
            <p:nvPr/>
          </p:nvSpPr>
          <p:spPr>
            <a:xfrm>
              <a:off x="755576" y="2420888"/>
              <a:ext cx="7578842" cy="2234421"/>
            </a:xfrm>
            <a:prstGeom prst="rect">
              <a:avLst/>
            </a:prstGeom>
            <a:noFill/>
          </p:spPr>
          <p:txBody>
            <a:bodyPr wrap="square" rtlCol="0">
              <a:spAutoFit/>
            </a:bodyPr>
            <a:lstStyle/>
            <a:p>
              <a:r>
                <a:rPr lang="en-GB" sz="800" i="1" dirty="0">
                  <a:solidFill>
                    <a:prstClr val="black"/>
                  </a:solidFill>
                </a:rPr>
                <a:t>“The application of Bradford Hill’s criteria to the putative association between low sodium intake and increased CVD risk indicates that the association is not causal”.</a:t>
              </a:r>
            </a:p>
            <a:p>
              <a:endParaRPr lang="en-GB" sz="800" i="1" dirty="0">
                <a:solidFill>
                  <a:prstClr val="black"/>
                </a:solidFill>
              </a:endParaRPr>
            </a:p>
            <a:p>
              <a:r>
                <a:rPr lang="en-GB" sz="800" i="1" dirty="0">
                  <a:solidFill>
                    <a:prstClr val="black"/>
                  </a:solidFill>
                </a:rPr>
                <a:t>“Undue emphasis on observational studies with large numbers of participants but invalid measurement of sodium intake and other methodological limitations (see Cobb) can lead to erroneous conclusions and delay effective public health action to reduce blood pressure and to save lives”.</a:t>
              </a:r>
            </a:p>
          </p:txBody>
        </p:sp>
      </p:grpSp>
      <p:sp>
        <p:nvSpPr>
          <p:cNvPr id="21" name="Title 1">
            <a:extLst>
              <a:ext uri="{FF2B5EF4-FFF2-40B4-BE49-F238E27FC236}">
                <a16:creationId xmlns:a16="http://schemas.microsoft.com/office/drawing/2014/main" id="{113D7F24-D095-7223-AF40-D2062F0E1B70}"/>
              </a:ext>
            </a:extLst>
          </p:cNvPr>
          <p:cNvSpPr txBox="1">
            <a:spLocks/>
          </p:cNvSpPr>
          <p:nvPr/>
        </p:nvSpPr>
        <p:spPr>
          <a:xfrm>
            <a:off x="494210" y="149585"/>
            <a:ext cx="11058862" cy="681433"/>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600" b="1" dirty="0">
                <a:latin typeface="Aptos" panose="020B0004020202020204" pitchFamily="34" charset="0"/>
                <a:ea typeface="ＭＳ Ｐゴシック" panose="020B0600070205080204" pitchFamily="34" charset="-128"/>
              </a:rPr>
              <a:t>Consensus on position statements</a:t>
            </a:r>
            <a:endParaRPr lang="en-GB" sz="3600" b="1" dirty="0">
              <a:latin typeface="Aptos" panose="020B0004020202020204" pitchFamily="34" charset="0"/>
            </a:endParaRPr>
          </a:p>
        </p:txBody>
      </p:sp>
      <p:grpSp>
        <p:nvGrpSpPr>
          <p:cNvPr id="31" name="Group 30">
            <a:extLst>
              <a:ext uri="{FF2B5EF4-FFF2-40B4-BE49-F238E27FC236}">
                <a16:creationId xmlns:a16="http://schemas.microsoft.com/office/drawing/2014/main" id="{D329FB60-BE82-B45F-2157-C33C96B18147}"/>
              </a:ext>
            </a:extLst>
          </p:cNvPr>
          <p:cNvGrpSpPr/>
          <p:nvPr/>
        </p:nvGrpSpPr>
        <p:grpSpPr>
          <a:xfrm>
            <a:off x="3891377" y="2936146"/>
            <a:ext cx="1860605" cy="2790908"/>
            <a:chOff x="3927799" y="2936146"/>
            <a:chExt cx="1860605" cy="2790908"/>
          </a:xfrm>
        </p:grpSpPr>
        <p:pic>
          <p:nvPicPr>
            <p:cNvPr id="2050" name="Picture 2" descr="Dietary Reference Intakes for Sodium and Potassium">
              <a:extLst>
                <a:ext uri="{FF2B5EF4-FFF2-40B4-BE49-F238E27FC236}">
                  <a16:creationId xmlns:a16="http://schemas.microsoft.com/office/drawing/2014/main" id="{022E0751-E549-4E5E-5DB2-3F7F6A8AB17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27799" y="2936146"/>
              <a:ext cx="1860605" cy="2790908"/>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76FF05CB-11F1-E22C-E2FF-6C35A8F06AD6}"/>
                </a:ext>
              </a:extLst>
            </p:cNvPr>
            <p:cNvSpPr txBox="1"/>
            <p:nvPr/>
          </p:nvSpPr>
          <p:spPr>
            <a:xfrm>
              <a:off x="5250153" y="5468302"/>
              <a:ext cx="389850" cy="215444"/>
            </a:xfrm>
            <a:prstGeom prst="rect">
              <a:avLst/>
            </a:prstGeom>
            <a:noFill/>
          </p:spPr>
          <p:txBody>
            <a:bodyPr wrap="none" rtlCol="0">
              <a:spAutoFit/>
            </a:bodyPr>
            <a:lstStyle/>
            <a:p>
              <a:r>
                <a:rPr lang="en-GB" sz="800" i="1" dirty="0"/>
                <a:t>2019</a:t>
              </a:r>
            </a:p>
          </p:txBody>
        </p:sp>
      </p:grpSp>
      <p:pic>
        <p:nvPicPr>
          <p:cNvPr id="40" name="Picture 39">
            <a:extLst>
              <a:ext uri="{FF2B5EF4-FFF2-40B4-BE49-F238E27FC236}">
                <a16:creationId xmlns:a16="http://schemas.microsoft.com/office/drawing/2014/main" id="{3F3D9C1D-A767-D68D-B6DE-00B8F7F33B09}"/>
              </a:ext>
            </a:extLst>
          </p:cNvPr>
          <p:cNvPicPr>
            <a:picLocks noChangeAspect="1"/>
          </p:cNvPicPr>
          <p:nvPr/>
        </p:nvPicPr>
        <p:blipFill>
          <a:blip r:embed="rId10"/>
          <a:stretch>
            <a:fillRect/>
          </a:stretch>
        </p:blipFill>
        <p:spPr>
          <a:xfrm>
            <a:off x="103628" y="811062"/>
            <a:ext cx="3699040" cy="1980777"/>
          </a:xfrm>
          <a:prstGeom prst="rect">
            <a:avLst/>
          </a:prstGeom>
        </p:spPr>
      </p:pic>
      <p:grpSp>
        <p:nvGrpSpPr>
          <p:cNvPr id="41" name="Group 40">
            <a:extLst>
              <a:ext uri="{FF2B5EF4-FFF2-40B4-BE49-F238E27FC236}">
                <a16:creationId xmlns:a16="http://schemas.microsoft.com/office/drawing/2014/main" id="{E5C5FADB-3E55-CD35-1CBE-A67DBD8BAD7A}"/>
              </a:ext>
            </a:extLst>
          </p:cNvPr>
          <p:cNvGrpSpPr/>
          <p:nvPr/>
        </p:nvGrpSpPr>
        <p:grpSpPr>
          <a:xfrm>
            <a:off x="3722797" y="890521"/>
            <a:ext cx="4058369" cy="1982217"/>
            <a:chOff x="3722797" y="890521"/>
            <a:chExt cx="4058369" cy="1982217"/>
          </a:xfrm>
        </p:grpSpPr>
        <p:grpSp>
          <p:nvGrpSpPr>
            <p:cNvPr id="27" name="Group 26">
              <a:extLst>
                <a:ext uri="{FF2B5EF4-FFF2-40B4-BE49-F238E27FC236}">
                  <a16:creationId xmlns:a16="http://schemas.microsoft.com/office/drawing/2014/main" id="{52B3202F-7016-A84D-1F6C-7F3682E17E6F}"/>
                </a:ext>
              </a:extLst>
            </p:cNvPr>
            <p:cNvGrpSpPr/>
            <p:nvPr/>
          </p:nvGrpSpPr>
          <p:grpSpPr>
            <a:xfrm>
              <a:off x="3722797" y="891960"/>
              <a:ext cx="4058369" cy="1980778"/>
              <a:chOff x="3693793" y="847448"/>
              <a:chExt cx="4058369" cy="1980778"/>
            </a:xfrm>
          </p:grpSpPr>
          <p:pic>
            <p:nvPicPr>
              <p:cNvPr id="24" name="Picture 23">
                <a:extLst>
                  <a:ext uri="{FF2B5EF4-FFF2-40B4-BE49-F238E27FC236}">
                    <a16:creationId xmlns:a16="http://schemas.microsoft.com/office/drawing/2014/main" id="{5C164C9D-B18D-7A62-E3F5-BAB9B6AF1BAE}"/>
                  </a:ext>
                </a:extLst>
              </p:cNvPr>
              <p:cNvPicPr>
                <a:picLocks noChangeAspect="1"/>
              </p:cNvPicPr>
              <p:nvPr/>
            </p:nvPicPr>
            <p:blipFill rotWithShape="1">
              <a:blip r:embed="rId11"/>
              <a:srcRect t="17314" b="12966"/>
              <a:stretch/>
            </p:blipFill>
            <p:spPr>
              <a:xfrm>
                <a:off x="3693793" y="847448"/>
                <a:ext cx="3891742" cy="1980778"/>
              </a:xfrm>
              <a:prstGeom prst="rect">
                <a:avLst/>
              </a:prstGeom>
            </p:spPr>
          </p:pic>
          <p:sp>
            <p:nvSpPr>
              <p:cNvPr id="26" name="Rectangle 25">
                <a:extLst>
                  <a:ext uri="{FF2B5EF4-FFF2-40B4-BE49-F238E27FC236}">
                    <a16:creationId xmlns:a16="http://schemas.microsoft.com/office/drawing/2014/main" id="{3D4DB637-A061-ECD3-D30E-15A9F77E5898}"/>
                  </a:ext>
                </a:extLst>
              </p:cNvPr>
              <p:cNvSpPr/>
              <p:nvPr/>
            </p:nvSpPr>
            <p:spPr>
              <a:xfrm>
                <a:off x="6096000" y="1336400"/>
                <a:ext cx="1656162" cy="184666"/>
              </a:xfrm>
              <a:prstGeom prst="rect">
                <a:avLst/>
              </a:prstGeom>
            </p:spPr>
            <p:txBody>
              <a:bodyPr wrap="square">
                <a:spAutoFit/>
              </a:bodyPr>
              <a:lstStyle/>
              <a:p>
                <a:r>
                  <a:rPr lang="en-US" sz="600" i="1" dirty="0"/>
                  <a:t>J Hum </a:t>
                </a:r>
                <a:r>
                  <a:rPr lang="en-US" sz="600" i="1" dirty="0" err="1"/>
                  <a:t>Hypertens</a:t>
                </a:r>
                <a:r>
                  <a:rPr lang="en-US" sz="600" i="1" dirty="0"/>
                  <a:t> 2023; 37: 428-437</a:t>
                </a:r>
              </a:p>
            </p:txBody>
          </p:sp>
        </p:grpSp>
        <p:sp>
          <p:nvSpPr>
            <p:cNvPr id="25" name="Rectangle 24">
              <a:extLst>
                <a:ext uri="{FF2B5EF4-FFF2-40B4-BE49-F238E27FC236}">
                  <a16:creationId xmlns:a16="http://schemas.microsoft.com/office/drawing/2014/main" id="{C45D087C-EB45-0EC5-C2D8-A41C05681CC1}"/>
                </a:ext>
              </a:extLst>
            </p:cNvPr>
            <p:cNvSpPr/>
            <p:nvPr/>
          </p:nvSpPr>
          <p:spPr>
            <a:xfrm>
              <a:off x="5603581" y="890521"/>
              <a:ext cx="1287737" cy="184666"/>
            </a:xfrm>
            <a:prstGeom prst="rect">
              <a:avLst/>
            </a:prstGeom>
          </p:spPr>
          <p:txBody>
            <a:bodyPr wrap="square">
              <a:spAutoFit/>
            </a:bodyPr>
            <a:lstStyle/>
            <a:p>
              <a:r>
                <a:rPr lang="en-US" sz="600" i="1" dirty="0"/>
                <a:t>J Hum </a:t>
              </a:r>
              <a:r>
                <a:rPr lang="en-US" sz="600" i="1" dirty="0" err="1"/>
                <a:t>Hypertens</a:t>
              </a:r>
              <a:r>
                <a:rPr lang="en-US" sz="600" i="1" dirty="0"/>
                <a:t> 2023; 37: 428-437</a:t>
              </a:r>
            </a:p>
          </p:txBody>
        </p:sp>
      </p:grpSp>
      <p:sp>
        <p:nvSpPr>
          <p:cNvPr id="2" name="TextBox 1">
            <a:extLst>
              <a:ext uri="{FF2B5EF4-FFF2-40B4-BE49-F238E27FC236}">
                <a16:creationId xmlns:a16="http://schemas.microsoft.com/office/drawing/2014/main" id="{8DB711DC-3695-907A-AB45-B09E0D60CE60}"/>
              </a:ext>
            </a:extLst>
          </p:cNvPr>
          <p:cNvSpPr txBox="1"/>
          <p:nvPr/>
        </p:nvSpPr>
        <p:spPr>
          <a:xfrm>
            <a:off x="252041" y="6198599"/>
            <a:ext cx="1701107" cy="369332"/>
          </a:xfrm>
          <a:prstGeom prst="rect">
            <a:avLst/>
          </a:prstGeom>
          <a:noFill/>
        </p:spPr>
        <p:txBody>
          <a:bodyPr wrap="none" rtlCol="0">
            <a:spAutoFit/>
          </a:bodyPr>
          <a:lstStyle/>
          <a:p>
            <a:r>
              <a:rPr lang="en-GB" dirty="0">
                <a:solidFill>
                  <a:srgbClr val="0070C0"/>
                </a:solidFill>
                <a:latin typeface="Aptos" panose="020B0004020202020204" pitchFamily="34" charset="0"/>
              </a:rPr>
              <a:t>Role of science</a:t>
            </a:r>
          </a:p>
        </p:txBody>
      </p:sp>
    </p:spTree>
    <p:extLst>
      <p:ext uri="{BB962C8B-B14F-4D97-AF65-F5344CB8AC3E}">
        <p14:creationId xmlns:p14="http://schemas.microsoft.com/office/powerpoint/2010/main" val="1362661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CF872133-FE4D-114E-8CA0-5854B38336AF}"/>
              </a:ext>
            </a:extLst>
          </p:cNvPr>
          <p:cNvSpPr txBox="1">
            <a:spLocks/>
          </p:cNvSpPr>
          <p:nvPr/>
        </p:nvSpPr>
        <p:spPr>
          <a:xfrm>
            <a:off x="429658" y="954049"/>
            <a:ext cx="11332684" cy="103852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spcBef>
                <a:spcPts val="0"/>
              </a:spcBef>
            </a:pPr>
            <a:r>
              <a:rPr lang="en-US" sz="2000" dirty="0"/>
              <a:t>CASE STUDY: Studies of low quality are numerous and often in high-impact journals, bypassing critical reviews, even featuring Editorials by dissenting scientists with known (often undeclared) Conflicts of Interest.</a:t>
            </a:r>
          </a:p>
        </p:txBody>
      </p:sp>
      <p:grpSp>
        <p:nvGrpSpPr>
          <p:cNvPr id="9" name="Group 8">
            <a:extLst>
              <a:ext uri="{FF2B5EF4-FFF2-40B4-BE49-F238E27FC236}">
                <a16:creationId xmlns:a16="http://schemas.microsoft.com/office/drawing/2014/main" id="{1AA30C74-4902-1B4A-AEAD-0A1908CF207B}"/>
              </a:ext>
            </a:extLst>
          </p:cNvPr>
          <p:cNvGrpSpPr/>
          <p:nvPr/>
        </p:nvGrpSpPr>
        <p:grpSpPr>
          <a:xfrm>
            <a:off x="933559" y="3394917"/>
            <a:ext cx="2647119" cy="1288607"/>
            <a:chOff x="1451352" y="4633992"/>
            <a:chExt cx="4025372" cy="2238462"/>
          </a:xfrm>
        </p:grpSpPr>
        <p:pic>
          <p:nvPicPr>
            <p:cNvPr id="7" name="Picture 6" descr="Graphical user interface, text&#10;&#10;Description automatically generated">
              <a:extLst>
                <a:ext uri="{FF2B5EF4-FFF2-40B4-BE49-F238E27FC236}">
                  <a16:creationId xmlns:a16="http://schemas.microsoft.com/office/drawing/2014/main" id="{E0A6BA1B-E120-EB4A-962F-6D64DFC1DE7B}"/>
                </a:ext>
              </a:extLst>
            </p:cNvPr>
            <p:cNvPicPr>
              <a:picLocks noChangeAspect="1"/>
            </p:cNvPicPr>
            <p:nvPr/>
          </p:nvPicPr>
          <p:blipFill>
            <a:blip r:embed="rId2"/>
            <a:stretch>
              <a:fillRect/>
            </a:stretch>
          </p:blipFill>
          <p:spPr>
            <a:xfrm>
              <a:off x="1451352" y="4633992"/>
              <a:ext cx="4025372" cy="1919793"/>
            </a:xfrm>
            <a:prstGeom prst="rect">
              <a:avLst/>
            </a:prstGeom>
          </p:spPr>
        </p:pic>
        <p:sp>
          <p:nvSpPr>
            <p:cNvPr id="8" name="Rectangle 7">
              <a:extLst>
                <a:ext uri="{FF2B5EF4-FFF2-40B4-BE49-F238E27FC236}">
                  <a16:creationId xmlns:a16="http://schemas.microsoft.com/office/drawing/2014/main" id="{0E0FDD08-CC12-4D48-AF87-8A6DDA898CF8}"/>
                </a:ext>
              </a:extLst>
            </p:cNvPr>
            <p:cNvSpPr/>
            <p:nvPr/>
          </p:nvSpPr>
          <p:spPr>
            <a:xfrm>
              <a:off x="2819890" y="6551667"/>
              <a:ext cx="2656834" cy="320787"/>
            </a:xfrm>
            <a:prstGeom prst="rect">
              <a:avLst/>
            </a:prstGeom>
          </p:spPr>
          <p:txBody>
            <a:bodyPr wrap="square">
              <a:spAutoFit/>
            </a:bodyPr>
            <a:lstStyle/>
            <a:p>
              <a:r>
                <a:rPr lang="en-GB" sz="600" dirty="0">
                  <a:solidFill>
                    <a:srgbClr val="231F20"/>
                  </a:solidFill>
                  <a:latin typeface="Helvetica" pitchFamily="2" charset="0"/>
                </a:rPr>
                <a:t>JAMA, </a:t>
              </a:r>
              <a:r>
                <a:rPr lang="en-GB" sz="600" dirty="0">
                  <a:solidFill>
                    <a:srgbClr val="231F20"/>
                  </a:solidFill>
                  <a:latin typeface="Times" pitchFamily="2" charset="0"/>
                </a:rPr>
                <a:t>November 23/30, 2011—Vol 306, No. 20</a:t>
              </a:r>
              <a:endParaRPr lang="en-GB" sz="600" dirty="0">
                <a:solidFill>
                  <a:srgbClr val="231F20"/>
                </a:solidFill>
                <a:effectLst/>
                <a:latin typeface="Times" pitchFamily="2" charset="0"/>
              </a:endParaRPr>
            </a:p>
          </p:txBody>
        </p:sp>
      </p:grpSp>
      <p:pic>
        <p:nvPicPr>
          <p:cNvPr id="11" name="Picture 10" descr="Graphical user interface, text, application, email&#10;&#10;Description automatically generated">
            <a:extLst>
              <a:ext uri="{FF2B5EF4-FFF2-40B4-BE49-F238E27FC236}">
                <a16:creationId xmlns:a16="http://schemas.microsoft.com/office/drawing/2014/main" id="{4528CBDF-EC85-874B-B294-03B82350E013}"/>
              </a:ext>
            </a:extLst>
          </p:cNvPr>
          <p:cNvPicPr>
            <a:picLocks noChangeAspect="1"/>
          </p:cNvPicPr>
          <p:nvPr/>
        </p:nvPicPr>
        <p:blipFill>
          <a:blip r:embed="rId3"/>
          <a:stretch>
            <a:fillRect/>
          </a:stretch>
        </p:blipFill>
        <p:spPr>
          <a:xfrm>
            <a:off x="954516" y="2027648"/>
            <a:ext cx="2653452" cy="1105160"/>
          </a:xfrm>
          <a:prstGeom prst="rect">
            <a:avLst/>
          </a:prstGeom>
        </p:spPr>
      </p:pic>
      <p:pic>
        <p:nvPicPr>
          <p:cNvPr id="13" name="Picture 12" descr="Graphical user interface, text, application, email&#10;&#10;Description automatically generated">
            <a:extLst>
              <a:ext uri="{FF2B5EF4-FFF2-40B4-BE49-F238E27FC236}">
                <a16:creationId xmlns:a16="http://schemas.microsoft.com/office/drawing/2014/main" id="{EBE37E0A-FFC0-8E4C-A759-FE3E852CE778}"/>
              </a:ext>
            </a:extLst>
          </p:cNvPr>
          <p:cNvPicPr>
            <a:picLocks noChangeAspect="1"/>
          </p:cNvPicPr>
          <p:nvPr/>
        </p:nvPicPr>
        <p:blipFill>
          <a:blip r:embed="rId4"/>
          <a:stretch>
            <a:fillRect/>
          </a:stretch>
        </p:blipFill>
        <p:spPr>
          <a:xfrm>
            <a:off x="3687217" y="1958574"/>
            <a:ext cx="2647119" cy="1317211"/>
          </a:xfrm>
          <a:prstGeom prst="rect">
            <a:avLst/>
          </a:prstGeom>
        </p:spPr>
      </p:pic>
      <p:grpSp>
        <p:nvGrpSpPr>
          <p:cNvPr id="17" name="Group 16">
            <a:extLst>
              <a:ext uri="{FF2B5EF4-FFF2-40B4-BE49-F238E27FC236}">
                <a16:creationId xmlns:a16="http://schemas.microsoft.com/office/drawing/2014/main" id="{2C3A363E-61CA-EA4D-B876-DA65C4E8ED5A}"/>
              </a:ext>
            </a:extLst>
          </p:cNvPr>
          <p:cNvGrpSpPr/>
          <p:nvPr/>
        </p:nvGrpSpPr>
        <p:grpSpPr>
          <a:xfrm>
            <a:off x="6246795" y="3394917"/>
            <a:ext cx="2997479" cy="983608"/>
            <a:chOff x="611011" y="1540424"/>
            <a:chExt cx="11645900" cy="3556000"/>
          </a:xfrm>
        </p:grpSpPr>
        <p:pic>
          <p:nvPicPr>
            <p:cNvPr id="15" name="Picture 14" descr="Text, letter&#10;&#10;Description automatically generated">
              <a:extLst>
                <a:ext uri="{FF2B5EF4-FFF2-40B4-BE49-F238E27FC236}">
                  <a16:creationId xmlns:a16="http://schemas.microsoft.com/office/drawing/2014/main" id="{A12D77AE-6AC5-5C4E-9C09-8584714813F4}"/>
                </a:ext>
              </a:extLst>
            </p:cNvPr>
            <p:cNvPicPr>
              <a:picLocks noChangeAspect="1"/>
            </p:cNvPicPr>
            <p:nvPr/>
          </p:nvPicPr>
          <p:blipFill>
            <a:blip r:embed="rId5"/>
            <a:stretch>
              <a:fillRect/>
            </a:stretch>
          </p:blipFill>
          <p:spPr>
            <a:xfrm>
              <a:off x="611011" y="1540424"/>
              <a:ext cx="11645900" cy="3556000"/>
            </a:xfrm>
            <a:prstGeom prst="rect">
              <a:avLst/>
            </a:prstGeom>
          </p:spPr>
        </p:pic>
        <p:sp>
          <p:nvSpPr>
            <p:cNvPr id="16" name="Rectangle 15">
              <a:extLst>
                <a:ext uri="{FF2B5EF4-FFF2-40B4-BE49-F238E27FC236}">
                  <a16:creationId xmlns:a16="http://schemas.microsoft.com/office/drawing/2014/main" id="{786C1058-34EE-3441-81E5-2BE4ABB7DD25}"/>
                </a:ext>
              </a:extLst>
            </p:cNvPr>
            <p:cNvSpPr/>
            <p:nvPr/>
          </p:nvSpPr>
          <p:spPr>
            <a:xfrm>
              <a:off x="5307289" y="4613393"/>
              <a:ext cx="4548514" cy="483031"/>
            </a:xfrm>
            <a:prstGeom prst="rect">
              <a:avLst/>
            </a:prstGeom>
          </p:spPr>
          <p:txBody>
            <a:bodyPr wrap="none">
              <a:spAutoFit/>
            </a:bodyPr>
            <a:lstStyle/>
            <a:p>
              <a:r>
                <a:rPr lang="en-GB" sz="600" dirty="0">
                  <a:latin typeface="Helvetica" pitchFamily="2" charset="0"/>
                </a:rPr>
                <a:t>Journal of Hypertension 2021, 39:484–493</a:t>
              </a:r>
              <a:endParaRPr lang="en-GB" sz="600" dirty="0">
                <a:effectLst/>
                <a:latin typeface="Helvetica" pitchFamily="2" charset="0"/>
              </a:endParaRPr>
            </a:p>
          </p:txBody>
        </p:sp>
      </p:grpSp>
      <p:pic>
        <p:nvPicPr>
          <p:cNvPr id="19" name="Picture 18" descr="Graphical user interface, text, application, email&#10;&#10;Description automatically generated">
            <a:extLst>
              <a:ext uri="{FF2B5EF4-FFF2-40B4-BE49-F238E27FC236}">
                <a16:creationId xmlns:a16="http://schemas.microsoft.com/office/drawing/2014/main" id="{8C5C59D3-8F2E-2048-A68B-F5038D8D0F98}"/>
              </a:ext>
            </a:extLst>
          </p:cNvPr>
          <p:cNvPicPr>
            <a:picLocks noChangeAspect="1"/>
          </p:cNvPicPr>
          <p:nvPr/>
        </p:nvPicPr>
        <p:blipFill>
          <a:blip r:embed="rId6"/>
          <a:stretch>
            <a:fillRect/>
          </a:stretch>
        </p:blipFill>
        <p:spPr>
          <a:xfrm>
            <a:off x="8855332" y="2074911"/>
            <a:ext cx="2619829" cy="983607"/>
          </a:xfrm>
          <a:prstGeom prst="rect">
            <a:avLst/>
          </a:prstGeom>
        </p:spPr>
      </p:pic>
      <p:grpSp>
        <p:nvGrpSpPr>
          <p:cNvPr id="23" name="Group 22">
            <a:extLst>
              <a:ext uri="{FF2B5EF4-FFF2-40B4-BE49-F238E27FC236}">
                <a16:creationId xmlns:a16="http://schemas.microsoft.com/office/drawing/2014/main" id="{87A271E0-D29A-8B44-9E1D-0DB10BE8A444}"/>
              </a:ext>
            </a:extLst>
          </p:cNvPr>
          <p:cNvGrpSpPr/>
          <p:nvPr/>
        </p:nvGrpSpPr>
        <p:grpSpPr>
          <a:xfrm>
            <a:off x="3687217" y="3394917"/>
            <a:ext cx="2320320" cy="1441561"/>
            <a:chOff x="3098800" y="1454150"/>
            <a:chExt cx="5994400" cy="4322568"/>
          </a:xfrm>
        </p:grpSpPr>
        <p:pic>
          <p:nvPicPr>
            <p:cNvPr id="21" name="Picture 20" descr="Text&#10;&#10;Description automatically generated">
              <a:extLst>
                <a:ext uri="{FF2B5EF4-FFF2-40B4-BE49-F238E27FC236}">
                  <a16:creationId xmlns:a16="http://schemas.microsoft.com/office/drawing/2014/main" id="{799C1515-13AF-7D49-8BD8-CDB9A7542271}"/>
                </a:ext>
              </a:extLst>
            </p:cNvPr>
            <p:cNvPicPr>
              <a:picLocks noChangeAspect="1"/>
            </p:cNvPicPr>
            <p:nvPr/>
          </p:nvPicPr>
          <p:blipFill>
            <a:blip r:embed="rId7"/>
            <a:stretch>
              <a:fillRect/>
            </a:stretch>
          </p:blipFill>
          <p:spPr>
            <a:xfrm>
              <a:off x="3098800" y="1454150"/>
              <a:ext cx="5994400" cy="3949700"/>
            </a:xfrm>
            <a:prstGeom prst="rect">
              <a:avLst/>
            </a:prstGeom>
          </p:spPr>
        </p:pic>
        <p:sp>
          <p:nvSpPr>
            <p:cNvPr id="22" name="Rectangle 21">
              <a:extLst>
                <a:ext uri="{FF2B5EF4-FFF2-40B4-BE49-F238E27FC236}">
                  <a16:creationId xmlns:a16="http://schemas.microsoft.com/office/drawing/2014/main" id="{2EC96831-B86A-194D-8E11-A26C47A41D47}"/>
                </a:ext>
              </a:extLst>
            </p:cNvPr>
            <p:cNvSpPr/>
            <p:nvPr/>
          </p:nvSpPr>
          <p:spPr>
            <a:xfrm>
              <a:off x="5791790" y="5222991"/>
              <a:ext cx="3301410" cy="553727"/>
            </a:xfrm>
            <a:prstGeom prst="rect">
              <a:avLst/>
            </a:prstGeom>
          </p:spPr>
          <p:txBody>
            <a:bodyPr wrap="none">
              <a:spAutoFit/>
            </a:bodyPr>
            <a:lstStyle/>
            <a:p>
              <a:r>
                <a:rPr lang="en-GB" sz="600" dirty="0"/>
                <a:t>N </a:t>
              </a:r>
              <a:r>
                <a:rPr lang="en-GB" sz="600" dirty="0" err="1"/>
                <a:t>Engl</a:t>
              </a:r>
              <a:r>
                <a:rPr lang="en-GB" sz="600" dirty="0"/>
                <a:t> J Med 2014;371:612-23</a:t>
              </a:r>
              <a:endParaRPr lang="en-US" sz="600" dirty="0"/>
            </a:p>
          </p:txBody>
        </p:sp>
      </p:grpSp>
      <p:pic>
        <p:nvPicPr>
          <p:cNvPr id="25" name="Picture 24" descr="Graphical user interface, text, application, email&#10;&#10;Description automatically generated">
            <a:extLst>
              <a:ext uri="{FF2B5EF4-FFF2-40B4-BE49-F238E27FC236}">
                <a16:creationId xmlns:a16="http://schemas.microsoft.com/office/drawing/2014/main" id="{9664ABF4-6CC6-3244-8585-C28D10197AF5}"/>
              </a:ext>
            </a:extLst>
          </p:cNvPr>
          <p:cNvPicPr>
            <a:picLocks noChangeAspect="1"/>
          </p:cNvPicPr>
          <p:nvPr/>
        </p:nvPicPr>
        <p:blipFill>
          <a:blip r:embed="rId8"/>
          <a:stretch>
            <a:fillRect/>
          </a:stretch>
        </p:blipFill>
        <p:spPr>
          <a:xfrm>
            <a:off x="6441703" y="2073478"/>
            <a:ext cx="2320321" cy="857796"/>
          </a:xfrm>
          <a:prstGeom prst="rect">
            <a:avLst/>
          </a:prstGeom>
        </p:spPr>
      </p:pic>
      <p:grpSp>
        <p:nvGrpSpPr>
          <p:cNvPr id="30" name="Group 29">
            <a:extLst>
              <a:ext uri="{FF2B5EF4-FFF2-40B4-BE49-F238E27FC236}">
                <a16:creationId xmlns:a16="http://schemas.microsoft.com/office/drawing/2014/main" id="{674FA9AF-9251-0646-9AEA-10E6A84E2C80}"/>
              </a:ext>
            </a:extLst>
          </p:cNvPr>
          <p:cNvGrpSpPr/>
          <p:nvPr/>
        </p:nvGrpSpPr>
        <p:grpSpPr>
          <a:xfrm>
            <a:off x="9244274" y="3394917"/>
            <a:ext cx="2120976" cy="1044327"/>
            <a:chOff x="9762067" y="4633991"/>
            <a:chExt cx="2120976" cy="1044327"/>
          </a:xfrm>
        </p:grpSpPr>
        <p:pic>
          <p:nvPicPr>
            <p:cNvPr id="27" name="Picture 26" descr="Graphical user interface, text&#10;&#10;Description automatically generated">
              <a:extLst>
                <a:ext uri="{FF2B5EF4-FFF2-40B4-BE49-F238E27FC236}">
                  <a16:creationId xmlns:a16="http://schemas.microsoft.com/office/drawing/2014/main" id="{93B37F9D-7B5B-6448-9DF6-4EA39D924600}"/>
                </a:ext>
              </a:extLst>
            </p:cNvPr>
            <p:cNvPicPr>
              <a:picLocks noChangeAspect="1"/>
            </p:cNvPicPr>
            <p:nvPr/>
          </p:nvPicPr>
          <p:blipFill>
            <a:blip r:embed="rId9"/>
            <a:stretch>
              <a:fillRect/>
            </a:stretch>
          </p:blipFill>
          <p:spPr>
            <a:xfrm>
              <a:off x="9762067" y="4633991"/>
              <a:ext cx="1959428" cy="847868"/>
            </a:xfrm>
            <a:prstGeom prst="rect">
              <a:avLst/>
            </a:prstGeom>
          </p:spPr>
        </p:pic>
        <p:sp>
          <p:nvSpPr>
            <p:cNvPr id="29" name="TextBox 28">
              <a:extLst>
                <a:ext uri="{FF2B5EF4-FFF2-40B4-BE49-F238E27FC236}">
                  <a16:creationId xmlns:a16="http://schemas.microsoft.com/office/drawing/2014/main" id="{D2CF8799-9D19-D948-96A1-16E857D439FB}"/>
                </a:ext>
              </a:extLst>
            </p:cNvPr>
            <p:cNvSpPr txBox="1"/>
            <p:nvPr/>
          </p:nvSpPr>
          <p:spPr>
            <a:xfrm>
              <a:off x="10222011" y="5493652"/>
              <a:ext cx="1661032" cy="184666"/>
            </a:xfrm>
            <a:prstGeom prst="rect">
              <a:avLst/>
            </a:prstGeom>
            <a:noFill/>
          </p:spPr>
          <p:txBody>
            <a:bodyPr wrap="none" rtlCol="0">
              <a:spAutoFit/>
            </a:bodyPr>
            <a:lstStyle/>
            <a:p>
              <a:r>
                <a:rPr lang="en-US" sz="600" dirty="0"/>
                <a:t>JAMA, Feb 3, 2010 – vol.303, No.5, 448-9</a:t>
              </a:r>
            </a:p>
          </p:txBody>
        </p:sp>
      </p:grpSp>
      <p:sp>
        <p:nvSpPr>
          <p:cNvPr id="6" name="Title 1">
            <a:extLst>
              <a:ext uri="{FF2B5EF4-FFF2-40B4-BE49-F238E27FC236}">
                <a16:creationId xmlns:a16="http://schemas.microsoft.com/office/drawing/2014/main" id="{950D1058-D05C-FAF6-F824-D0981BBC22EC}"/>
              </a:ext>
            </a:extLst>
          </p:cNvPr>
          <p:cNvSpPr>
            <a:spLocks noGrp="1"/>
          </p:cNvSpPr>
          <p:nvPr>
            <p:ph type="title"/>
          </p:nvPr>
        </p:nvSpPr>
        <p:spPr>
          <a:xfrm>
            <a:off x="429658" y="124839"/>
            <a:ext cx="11457542" cy="800578"/>
          </a:xfrm>
        </p:spPr>
        <p:txBody>
          <a:bodyPr anchor="ctr">
            <a:normAutofit fontScale="90000"/>
          </a:bodyPr>
          <a:lstStyle/>
          <a:p>
            <a:pPr algn="ctr"/>
            <a:r>
              <a:rPr lang="en-US" sz="3200" b="1" dirty="0">
                <a:latin typeface="Aptos" panose="020B0004020202020204" pitchFamily="34" charset="0"/>
              </a:rPr>
              <a:t>Concerns</a:t>
            </a:r>
            <a:r>
              <a:rPr lang="en-US" sz="3200" dirty="0">
                <a:latin typeface="Aptos" panose="020B0004020202020204" pitchFamily="34" charset="0"/>
              </a:rPr>
              <a:t> about advocacy ‘against’ reducing dietary sodium intake</a:t>
            </a:r>
          </a:p>
        </p:txBody>
      </p:sp>
      <p:sp>
        <p:nvSpPr>
          <p:cNvPr id="10" name="TextBox 9">
            <a:extLst>
              <a:ext uri="{FF2B5EF4-FFF2-40B4-BE49-F238E27FC236}">
                <a16:creationId xmlns:a16="http://schemas.microsoft.com/office/drawing/2014/main" id="{68A4FAEB-9F34-45BC-FF09-B82139EEB6C1}"/>
              </a:ext>
            </a:extLst>
          </p:cNvPr>
          <p:cNvSpPr txBox="1"/>
          <p:nvPr/>
        </p:nvSpPr>
        <p:spPr>
          <a:xfrm>
            <a:off x="6246795" y="6056414"/>
            <a:ext cx="3627916" cy="461665"/>
          </a:xfrm>
          <a:prstGeom prst="rect">
            <a:avLst/>
          </a:prstGeom>
          <a:noFill/>
        </p:spPr>
        <p:txBody>
          <a:bodyPr wrap="none" rtlCol="0">
            <a:spAutoFit/>
          </a:bodyPr>
          <a:lstStyle/>
          <a:p>
            <a:r>
              <a:rPr lang="en-GB" sz="1200" i="1" dirty="0">
                <a:latin typeface="Aptos" panose="020B0004020202020204" pitchFamily="34" charset="0"/>
              </a:rPr>
              <a:t>Campbell NRC et al. </a:t>
            </a:r>
            <a:r>
              <a:rPr lang="en-GB" sz="1200" i="1" dirty="0" err="1">
                <a:latin typeface="Aptos" panose="020B0004020202020204" pitchFamily="34" charset="0"/>
              </a:rPr>
              <a:t>Curr</a:t>
            </a:r>
            <a:r>
              <a:rPr lang="en-GB" sz="1200" i="1" dirty="0">
                <a:latin typeface="Aptos" panose="020B0004020202020204" pitchFamily="34" charset="0"/>
              </a:rPr>
              <a:t> </a:t>
            </a:r>
            <a:r>
              <a:rPr lang="en-GB" sz="1200" i="1" dirty="0" err="1">
                <a:latin typeface="Aptos" panose="020B0004020202020204" pitchFamily="34" charset="0"/>
              </a:rPr>
              <a:t>Nutr</a:t>
            </a:r>
            <a:r>
              <a:rPr lang="en-GB" sz="1200" i="1" dirty="0">
                <a:latin typeface="Aptos" panose="020B0004020202020204" pitchFamily="34" charset="0"/>
              </a:rPr>
              <a:t> Rep 2021; 10; 188-99</a:t>
            </a:r>
          </a:p>
          <a:p>
            <a:r>
              <a:rPr lang="en-GB" sz="1200" i="1" dirty="0">
                <a:latin typeface="Aptos" panose="020B0004020202020204" pitchFamily="34" charset="0"/>
              </a:rPr>
              <a:t>Cappuccio FP et al. </a:t>
            </a:r>
            <a:r>
              <a:rPr lang="en-GB" sz="1200" i="1" dirty="0" err="1">
                <a:latin typeface="Aptos" panose="020B0004020202020204" pitchFamily="34" charset="0"/>
              </a:rPr>
              <a:t>Curr</a:t>
            </a:r>
            <a:r>
              <a:rPr lang="en-GB" sz="1200" i="1" dirty="0">
                <a:latin typeface="Aptos" panose="020B0004020202020204" pitchFamily="34" charset="0"/>
              </a:rPr>
              <a:t> </a:t>
            </a:r>
            <a:r>
              <a:rPr lang="en-GB" sz="1200" i="1" dirty="0" err="1">
                <a:latin typeface="Aptos" panose="020B0004020202020204" pitchFamily="34" charset="0"/>
              </a:rPr>
              <a:t>Nutr</a:t>
            </a:r>
            <a:r>
              <a:rPr lang="en-GB" sz="1200" i="1" dirty="0">
                <a:latin typeface="Aptos" panose="020B0004020202020204" pitchFamily="34" charset="0"/>
              </a:rPr>
              <a:t> Rep 2022; 11: 172-84  </a:t>
            </a:r>
          </a:p>
        </p:txBody>
      </p:sp>
      <p:grpSp>
        <p:nvGrpSpPr>
          <p:cNvPr id="24" name="Group 23">
            <a:extLst>
              <a:ext uri="{FF2B5EF4-FFF2-40B4-BE49-F238E27FC236}">
                <a16:creationId xmlns:a16="http://schemas.microsoft.com/office/drawing/2014/main" id="{CBE57942-8414-5B99-933E-D2EC10370087}"/>
              </a:ext>
            </a:extLst>
          </p:cNvPr>
          <p:cNvGrpSpPr/>
          <p:nvPr/>
        </p:nvGrpSpPr>
        <p:grpSpPr>
          <a:xfrm>
            <a:off x="429658" y="4791612"/>
            <a:ext cx="11332684" cy="955403"/>
            <a:chOff x="429658" y="4791612"/>
            <a:chExt cx="11332684" cy="955403"/>
          </a:xfrm>
        </p:grpSpPr>
        <p:sp>
          <p:nvSpPr>
            <p:cNvPr id="12" name="Title 1">
              <a:extLst>
                <a:ext uri="{FF2B5EF4-FFF2-40B4-BE49-F238E27FC236}">
                  <a16:creationId xmlns:a16="http://schemas.microsoft.com/office/drawing/2014/main" id="{116F5F28-AC6A-D3AE-662E-37D00DB737B4}"/>
                </a:ext>
              </a:extLst>
            </p:cNvPr>
            <p:cNvSpPr txBox="1">
              <a:spLocks/>
            </p:cNvSpPr>
            <p:nvPr/>
          </p:nvSpPr>
          <p:spPr>
            <a:xfrm>
              <a:off x="1408519" y="4946437"/>
              <a:ext cx="10353823" cy="800578"/>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t>What are the </a:t>
              </a:r>
              <a:r>
                <a:rPr lang="en-US" sz="3200" dirty="0">
                  <a:latin typeface="Aptos" panose="020B0004020202020204" pitchFamily="34" charset="0"/>
                </a:rPr>
                <a:t>non-scientific</a:t>
              </a:r>
              <a:r>
                <a:rPr lang="en-US" sz="3200" dirty="0"/>
                <a:t> threats to public health policies?</a:t>
              </a:r>
            </a:p>
          </p:txBody>
        </p:sp>
        <p:pic>
          <p:nvPicPr>
            <p:cNvPr id="18" name="Picture 17" descr="A cartoon character with a question mark&#10;&#10;Description automatically generated with medium confidence">
              <a:extLst>
                <a:ext uri="{FF2B5EF4-FFF2-40B4-BE49-F238E27FC236}">
                  <a16:creationId xmlns:a16="http://schemas.microsoft.com/office/drawing/2014/main" id="{330BDA9A-7171-D1A6-BB8A-C5AC9EA0EB5C}"/>
                </a:ext>
              </a:extLst>
            </p:cNvPr>
            <p:cNvPicPr>
              <a:picLocks noChangeAspect="1"/>
            </p:cNvPicPr>
            <p:nvPr/>
          </p:nvPicPr>
          <p:blipFill>
            <a:blip r:embed="rId10">
              <a:extLst>
                <a:ext uri="{837473B0-CC2E-450A-ABE3-18F120FF3D39}">
                  <a1611:picAttrSrcUrl xmlns:a1611="http://schemas.microsoft.com/office/drawing/2016/11/main" r:id="rId11"/>
                </a:ext>
              </a:extLst>
            </a:blip>
            <a:stretch>
              <a:fillRect/>
            </a:stretch>
          </p:blipFill>
          <p:spPr>
            <a:xfrm>
              <a:off x="429658" y="4791612"/>
              <a:ext cx="1186618" cy="934568"/>
            </a:xfrm>
            <a:prstGeom prst="rect">
              <a:avLst/>
            </a:prstGeom>
          </p:spPr>
        </p:pic>
      </p:grpSp>
      <p:sp>
        <p:nvSpPr>
          <p:cNvPr id="2" name="TextBox 1">
            <a:extLst>
              <a:ext uri="{FF2B5EF4-FFF2-40B4-BE49-F238E27FC236}">
                <a16:creationId xmlns:a16="http://schemas.microsoft.com/office/drawing/2014/main" id="{87EF1EF0-0C9D-0D3C-08E1-5569A8922A7E}"/>
              </a:ext>
            </a:extLst>
          </p:cNvPr>
          <p:cNvSpPr txBox="1"/>
          <p:nvPr/>
        </p:nvSpPr>
        <p:spPr>
          <a:xfrm>
            <a:off x="162046" y="6242235"/>
            <a:ext cx="2054024" cy="369332"/>
          </a:xfrm>
          <a:prstGeom prst="rect">
            <a:avLst/>
          </a:prstGeom>
          <a:noFill/>
        </p:spPr>
        <p:txBody>
          <a:bodyPr wrap="none" rtlCol="0">
            <a:spAutoFit/>
          </a:bodyPr>
          <a:lstStyle/>
          <a:p>
            <a:r>
              <a:rPr lang="en-GB" dirty="0">
                <a:solidFill>
                  <a:srgbClr val="0070C0"/>
                </a:solidFill>
                <a:latin typeface="Aptos" panose="020B0004020202020204" pitchFamily="34" charset="0"/>
              </a:rPr>
              <a:t>Effect -&gt; confusion</a:t>
            </a:r>
          </a:p>
        </p:txBody>
      </p:sp>
    </p:spTree>
    <p:extLst>
      <p:ext uri="{BB962C8B-B14F-4D97-AF65-F5344CB8AC3E}">
        <p14:creationId xmlns:p14="http://schemas.microsoft.com/office/powerpoint/2010/main" val="2289629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30C8A-7DBF-FB47-B80D-497EA3D468BB}"/>
              </a:ext>
            </a:extLst>
          </p:cNvPr>
          <p:cNvSpPr>
            <a:spLocks noGrp="1"/>
          </p:cNvSpPr>
          <p:nvPr>
            <p:ph type="title"/>
          </p:nvPr>
        </p:nvSpPr>
        <p:spPr>
          <a:xfrm>
            <a:off x="429658" y="124839"/>
            <a:ext cx="11457542" cy="800578"/>
          </a:xfrm>
        </p:spPr>
        <p:txBody>
          <a:bodyPr anchor="ctr">
            <a:normAutofit fontScale="90000"/>
          </a:bodyPr>
          <a:lstStyle/>
          <a:p>
            <a:pPr algn="ctr"/>
            <a:r>
              <a:rPr lang="en-US" sz="3200" b="1" dirty="0">
                <a:latin typeface="Aptos" panose="020B0004020202020204" pitchFamily="34" charset="0"/>
              </a:rPr>
              <a:t>Concerns</a:t>
            </a:r>
            <a:r>
              <a:rPr lang="en-US" sz="3200" dirty="0">
                <a:latin typeface="Aptos" panose="020B0004020202020204" pitchFamily="34" charset="0"/>
              </a:rPr>
              <a:t> about advocacy ‘against’ reducing dietary sodium intake</a:t>
            </a:r>
          </a:p>
        </p:txBody>
      </p:sp>
      <p:sp>
        <p:nvSpPr>
          <p:cNvPr id="3" name="Content Placeholder 2">
            <a:extLst>
              <a:ext uri="{FF2B5EF4-FFF2-40B4-BE49-F238E27FC236}">
                <a16:creationId xmlns:a16="http://schemas.microsoft.com/office/drawing/2014/main" id="{0558038C-88DF-924E-8EA0-1EBB0D46EA8D}"/>
              </a:ext>
            </a:extLst>
          </p:cNvPr>
          <p:cNvSpPr>
            <a:spLocks noGrp="1"/>
          </p:cNvSpPr>
          <p:nvPr>
            <p:ph idx="1"/>
          </p:nvPr>
        </p:nvSpPr>
        <p:spPr>
          <a:xfrm>
            <a:off x="526973" y="939822"/>
            <a:ext cx="11138053" cy="5452271"/>
          </a:xfrm>
        </p:spPr>
        <p:txBody>
          <a:bodyPr>
            <a:normAutofit fontScale="77500" lnSpcReduction="20000"/>
          </a:bodyPr>
          <a:lstStyle/>
          <a:p>
            <a:pPr algn="just"/>
            <a:r>
              <a:rPr lang="en-US" sz="2400" dirty="0">
                <a:latin typeface="Aptos" panose="020B0004020202020204" pitchFamily="34" charset="0"/>
              </a:rPr>
              <a:t>Use of inappropriate research methods and lack of rigor in research</a:t>
            </a:r>
          </a:p>
          <a:p>
            <a:pPr lvl="1"/>
            <a:r>
              <a:rPr lang="en-US" sz="1800" dirty="0">
                <a:latin typeface="Aptos" panose="020B0004020202020204" pitchFamily="34" charset="0"/>
              </a:rPr>
              <a:t>Low-quality, inappropriate methods and research designs prone to spurious results.</a:t>
            </a:r>
          </a:p>
          <a:p>
            <a:pPr marL="457200" lvl="1" indent="0">
              <a:buNone/>
            </a:pPr>
            <a:endParaRPr lang="en-US" sz="1800" dirty="0">
              <a:latin typeface="Aptos" panose="020B0004020202020204" pitchFamily="34" charset="0"/>
            </a:endParaRPr>
          </a:p>
          <a:p>
            <a:pPr lvl="1"/>
            <a:endParaRPr lang="en-US" sz="1800" dirty="0">
              <a:latin typeface="Aptos" panose="020B0004020202020204" pitchFamily="34" charset="0"/>
            </a:endParaRPr>
          </a:p>
          <a:p>
            <a:pPr lvl="1"/>
            <a:endParaRPr lang="en-US" sz="1800" dirty="0">
              <a:latin typeface="Aptos" panose="020B0004020202020204" pitchFamily="34" charset="0"/>
            </a:endParaRPr>
          </a:p>
          <a:p>
            <a:pPr lvl="1"/>
            <a:endParaRPr lang="en-US" sz="1800" dirty="0">
              <a:latin typeface="Aptos" panose="020B0004020202020204" pitchFamily="34" charset="0"/>
            </a:endParaRPr>
          </a:p>
          <a:p>
            <a:pPr lvl="1"/>
            <a:endParaRPr lang="en-US" sz="1800" dirty="0">
              <a:latin typeface="Aptos" panose="020B0004020202020204" pitchFamily="34" charset="0"/>
            </a:endParaRPr>
          </a:p>
          <a:p>
            <a:pPr marL="457200" lvl="1" indent="0">
              <a:buNone/>
            </a:pPr>
            <a:endParaRPr lang="en-US" sz="1800" dirty="0">
              <a:latin typeface="Aptos" panose="020B0004020202020204" pitchFamily="34" charset="0"/>
            </a:endParaRPr>
          </a:p>
          <a:p>
            <a:pPr lvl="1"/>
            <a:endParaRPr lang="en-US" sz="1800" dirty="0">
              <a:latin typeface="Aptos" panose="020B0004020202020204" pitchFamily="34" charset="0"/>
            </a:endParaRPr>
          </a:p>
          <a:p>
            <a:pPr lvl="1"/>
            <a:endParaRPr lang="en-US" sz="1800" dirty="0">
              <a:latin typeface="Aptos" panose="020B0004020202020204" pitchFamily="34" charset="0"/>
            </a:endParaRPr>
          </a:p>
          <a:p>
            <a:pPr lvl="1"/>
            <a:endParaRPr lang="en-US" sz="1800" dirty="0">
              <a:latin typeface="Aptos" panose="020B0004020202020204" pitchFamily="34" charset="0"/>
            </a:endParaRPr>
          </a:p>
          <a:p>
            <a:pPr lvl="1"/>
            <a:endParaRPr lang="en-US" sz="1800" dirty="0">
              <a:latin typeface="Aptos" panose="020B0004020202020204" pitchFamily="34" charset="0"/>
            </a:endParaRPr>
          </a:p>
          <a:p>
            <a:pPr lvl="1"/>
            <a:endParaRPr lang="en-US" sz="1800" u="sng" dirty="0">
              <a:latin typeface="Aptos" panose="020B0004020202020204" pitchFamily="34" charset="0"/>
            </a:endParaRPr>
          </a:p>
          <a:p>
            <a:pPr marL="457200" lvl="1" indent="0">
              <a:buNone/>
            </a:pPr>
            <a:endParaRPr lang="en-US" sz="1600" u="sng" dirty="0">
              <a:latin typeface="Aptos" panose="020B0004020202020204" pitchFamily="34" charset="0"/>
            </a:endParaRPr>
          </a:p>
          <a:p>
            <a:pPr marL="457200" lvl="1" indent="0">
              <a:buNone/>
            </a:pPr>
            <a:endParaRPr lang="en-US" sz="1600" u="sng" dirty="0">
              <a:latin typeface="Aptos" panose="020B0004020202020204" pitchFamily="34" charset="0"/>
            </a:endParaRPr>
          </a:p>
          <a:p>
            <a:pPr marL="457200" lvl="1" indent="0">
              <a:buNone/>
            </a:pPr>
            <a:endParaRPr lang="en-US" sz="1600" u="sng" dirty="0">
              <a:latin typeface="Aptos" panose="020B0004020202020204" pitchFamily="34" charset="0"/>
            </a:endParaRPr>
          </a:p>
          <a:p>
            <a:pPr marL="457200" lvl="1" indent="0">
              <a:buNone/>
            </a:pPr>
            <a:endParaRPr lang="en-US" sz="1600" u="sng" dirty="0">
              <a:latin typeface="Aptos" panose="020B0004020202020204" pitchFamily="34" charset="0"/>
            </a:endParaRPr>
          </a:p>
          <a:p>
            <a:pPr marL="457200" lvl="1" indent="0">
              <a:buNone/>
            </a:pPr>
            <a:endParaRPr lang="en-US" sz="1600" u="sng" dirty="0">
              <a:latin typeface="Aptos" panose="020B0004020202020204" pitchFamily="34" charset="0"/>
            </a:endParaRPr>
          </a:p>
          <a:p>
            <a:pPr marL="457200" lvl="1" indent="0">
              <a:buNone/>
            </a:pPr>
            <a:endParaRPr lang="en-US" sz="1600" u="sng" dirty="0">
              <a:latin typeface="Aptos" panose="020B0004020202020204" pitchFamily="34" charset="0"/>
            </a:endParaRPr>
          </a:p>
          <a:p>
            <a:pPr marL="457200" lvl="1" indent="0">
              <a:buNone/>
            </a:pPr>
            <a:endParaRPr lang="en-US" sz="1600" u="sng" dirty="0">
              <a:latin typeface="Aptos" panose="020B0004020202020204" pitchFamily="34" charset="0"/>
            </a:endParaRPr>
          </a:p>
          <a:p>
            <a:pPr marL="457200" lvl="1" indent="0">
              <a:buNone/>
            </a:pPr>
            <a:endParaRPr lang="en-US" sz="1600" u="sng" dirty="0">
              <a:latin typeface="Aptos" panose="020B0004020202020204" pitchFamily="34" charset="0"/>
            </a:endParaRPr>
          </a:p>
          <a:p>
            <a:pPr marL="457200" lvl="1" indent="0">
              <a:buNone/>
            </a:pPr>
            <a:r>
              <a:rPr lang="en-US" sz="1600" u="sng" dirty="0">
                <a:latin typeface="Aptos" panose="020B0004020202020204" pitchFamily="34" charset="0"/>
              </a:rPr>
              <a:t>Example</a:t>
            </a:r>
            <a:r>
              <a:rPr lang="en-US" sz="1600" dirty="0">
                <a:latin typeface="Aptos" panose="020B0004020202020204" pitchFamily="34" charset="0"/>
              </a:rPr>
              <a:t>: the use of formulas to estimate sodium excretion (as measure of intake) from spot urine collections produces biased estimates that alter the relation between sodium and outcomes</a:t>
            </a:r>
          </a:p>
          <a:p>
            <a:pPr lvl="1"/>
            <a:endParaRPr lang="en-US" sz="1800" dirty="0">
              <a:latin typeface="Aptos" panose="020B0004020202020204" pitchFamily="34" charset="0"/>
            </a:endParaRPr>
          </a:p>
          <a:p>
            <a:pPr marL="457200" lvl="1" indent="0">
              <a:buNone/>
            </a:pPr>
            <a:endParaRPr lang="en-US" sz="1200" i="1" dirty="0">
              <a:latin typeface="Aptos" panose="020B0004020202020204" pitchFamily="34" charset="0"/>
            </a:endParaRPr>
          </a:p>
          <a:p>
            <a:pPr marL="457200" lvl="1" indent="0">
              <a:buNone/>
            </a:pPr>
            <a:endParaRPr lang="en-US" sz="1200" i="1" dirty="0">
              <a:latin typeface="Aptos" panose="020B0004020202020204" pitchFamily="34" charset="0"/>
            </a:endParaRPr>
          </a:p>
          <a:p>
            <a:pPr marL="457200" lvl="1" indent="0">
              <a:buNone/>
            </a:pPr>
            <a:r>
              <a:rPr lang="en-US" sz="1200" i="1" dirty="0">
                <a:latin typeface="Aptos" panose="020B0004020202020204" pitchFamily="34" charset="0"/>
              </a:rPr>
              <a:t>                                                                                                                                                                                                                                      </a:t>
            </a:r>
            <a:r>
              <a:rPr lang="en-US" sz="1400" i="1" dirty="0">
                <a:latin typeface="Aptos" panose="020B0004020202020204" pitchFamily="34" charset="0"/>
              </a:rPr>
              <a:t>He FJ et al. Int J Epidemiol 2018; </a:t>
            </a:r>
            <a:r>
              <a:rPr lang="en-GB" sz="1400" i="1" dirty="0">
                <a:latin typeface="Aptos" panose="020B0004020202020204" pitchFamily="34" charset="0"/>
              </a:rPr>
              <a:t>47: 1784-95</a:t>
            </a:r>
            <a:endParaRPr lang="en-US" sz="1400" i="1" dirty="0">
              <a:latin typeface="Aptos" panose="020B0004020202020204" pitchFamily="34" charset="0"/>
            </a:endParaRPr>
          </a:p>
          <a:p>
            <a:pPr lvl="1"/>
            <a:endParaRPr lang="en-US" sz="1800" dirty="0">
              <a:latin typeface="Aptos" panose="020B0004020202020204" pitchFamily="34" charset="0"/>
            </a:endParaRPr>
          </a:p>
        </p:txBody>
      </p:sp>
      <p:pic>
        <p:nvPicPr>
          <p:cNvPr id="9" name="Picture 8" descr="Diagram&#10;&#10;Description automatically generated">
            <a:extLst>
              <a:ext uri="{FF2B5EF4-FFF2-40B4-BE49-F238E27FC236}">
                <a16:creationId xmlns:a16="http://schemas.microsoft.com/office/drawing/2014/main" id="{4827CD9F-2093-894F-9B07-3B147C689322}"/>
              </a:ext>
            </a:extLst>
          </p:cNvPr>
          <p:cNvPicPr>
            <a:picLocks noChangeAspect="1"/>
          </p:cNvPicPr>
          <p:nvPr/>
        </p:nvPicPr>
        <p:blipFill>
          <a:blip r:embed="rId2"/>
          <a:stretch>
            <a:fillRect/>
          </a:stretch>
        </p:blipFill>
        <p:spPr>
          <a:xfrm>
            <a:off x="1952150" y="1776919"/>
            <a:ext cx="8082052" cy="3304161"/>
          </a:xfrm>
          <a:prstGeom prst="rect">
            <a:avLst/>
          </a:prstGeom>
        </p:spPr>
      </p:pic>
      <p:sp>
        <p:nvSpPr>
          <p:cNvPr id="4" name="TextBox 3">
            <a:extLst>
              <a:ext uri="{FF2B5EF4-FFF2-40B4-BE49-F238E27FC236}">
                <a16:creationId xmlns:a16="http://schemas.microsoft.com/office/drawing/2014/main" id="{266DF2D5-B034-5666-B4A3-3A0A15D6D2CA}"/>
              </a:ext>
            </a:extLst>
          </p:cNvPr>
          <p:cNvSpPr txBox="1"/>
          <p:nvPr/>
        </p:nvSpPr>
        <p:spPr>
          <a:xfrm>
            <a:off x="303955" y="6008356"/>
            <a:ext cx="2260299" cy="369332"/>
          </a:xfrm>
          <a:prstGeom prst="rect">
            <a:avLst/>
          </a:prstGeom>
          <a:noFill/>
        </p:spPr>
        <p:txBody>
          <a:bodyPr wrap="none" rtlCol="0">
            <a:spAutoFit/>
          </a:bodyPr>
          <a:lstStyle/>
          <a:p>
            <a:r>
              <a:rPr lang="en-GB" dirty="0">
                <a:solidFill>
                  <a:srgbClr val="0070C0"/>
                </a:solidFill>
                <a:latin typeface="Aptos" panose="020B0004020202020204" pitchFamily="34" charset="0"/>
              </a:rPr>
              <a:t>Flawed methodology</a:t>
            </a:r>
          </a:p>
        </p:txBody>
      </p:sp>
      <p:pic>
        <p:nvPicPr>
          <p:cNvPr id="5" name="Picture 2" descr="Hot Stuff the Little Devil | Casper the Friendly Ghost Wiki | Fandom">
            <a:extLst>
              <a:ext uri="{FF2B5EF4-FFF2-40B4-BE49-F238E27FC236}">
                <a16:creationId xmlns:a16="http://schemas.microsoft.com/office/drawing/2014/main" id="{6B26983C-7CCE-A509-2E41-A02A3927D9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507" y="1578248"/>
            <a:ext cx="1321126" cy="1016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9533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30C8A-7DBF-FB47-B80D-497EA3D468BB}"/>
              </a:ext>
            </a:extLst>
          </p:cNvPr>
          <p:cNvSpPr>
            <a:spLocks noGrp="1"/>
          </p:cNvSpPr>
          <p:nvPr>
            <p:ph type="title"/>
          </p:nvPr>
        </p:nvSpPr>
        <p:spPr>
          <a:xfrm>
            <a:off x="429658" y="124839"/>
            <a:ext cx="11457542" cy="800578"/>
          </a:xfrm>
        </p:spPr>
        <p:txBody>
          <a:bodyPr anchor="ctr">
            <a:normAutofit/>
          </a:bodyPr>
          <a:lstStyle/>
          <a:p>
            <a:pPr algn="ctr"/>
            <a:r>
              <a:rPr lang="en-US" sz="3200" b="1" dirty="0">
                <a:latin typeface="Aptos" panose="020B0004020202020204" pitchFamily="34" charset="0"/>
              </a:rPr>
              <a:t>De-bunking </a:t>
            </a:r>
            <a:r>
              <a:rPr lang="en-US" sz="3200" dirty="0">
                <a:latin typeface="Aptos" panose="020B0004020202020204" pitchFamily="34" charset="0"/>
              </a:rPr>
              <a:t>the fake science by re-analysis of data.</a:t>
            </a:r>
          </a:p>
        </p:txBody>
      </p:sp>
      <p:sp>
        <p:nvSpPr>
          <p:cNvPr id="4" name="TextBox 3">
            <a:extLst>
              <a:ext uri="{FF2B5EF4-FFF2-40B4-BE49-F238E27FC236}">
                <a16:creationId xmlns:a16="http://schemas.microsoft.com/office/drawing/2014/main" id="{266DF2D5-B034-5666-B4A3-3A0A15D6D2CA}"/>
              </a:ext>
            </a:extLst>
          </p:cNvPr>
          <p:cNvSpPr txBox="1"/>
          <p:nvPr/>
        </p:nvSpPr>
        <p:spPr>
          <a:xfrm>
            <a:off x="303955" y="6008356"/>
            <a:ext cx="1701107" cy="369332"/>
          </a:xfrm>
          <a:prstGeom prst="rect">
            <a:avLst/>
          </a:prstGeom>
          <a:noFill/>
        </p:spPr>
        <p:txBody>
          <a:bodyPr wrap="none" rtlCol="0">
            <a:spAutoFit/>
          </a:bodyPr>
          <a:lstStyle/>
          <a:p>
            <a:r>
              <a:rPr lang="en-GB" dirty="0">
                <a:solidFill>
                  <a:srgbClr val="0070C0"/>
                </a:solidFill>
                <a:latin typeface="Aptos" panose="020B0004020202020204" pitchFamily="34" charset="0"/>
              </a:rPr>
              <a:t>Role of science</a:t>
            </a:r>
          </a:p>
        </p:txBody>
      </p:sp>
      <p:sp>
        <p:nvSpPr>
          <p:cNvPr id="8" name="TextBox 7">
            <a:extLst>
              <a:ext uri="{FF2B5EF4-FFF2-40B4-BE49-F238E27FC236}">
                <a16:creationId xmlns:a16="http://schemas.microsoft.com/office/drawing/2014/main" id="{40C08AF4-A4DB-7AA7-C781-96BBBA7926D9}"/>
              </a:ext>
            </a:extLst>
          </p:cNvPr>
          <p:cNvSpPr txBox="1"/>
          <p:nvPr/>
        </p:nvSpPr>
        <p:spPr>
          <a:xfrm>
            <a:off x="2984500" y="6100381"/>
            <a:ext cx="6733932" cy="276999"/>
          </a:xfrm>
          <a:prstGeom prst="rect">
            <a:avLst/>
          </a:prstGeom>
          <a:noFill/>
        </p:spPr>
        <p:txBody>
          <a:bodyPr wrap="square" rtlCol="0">
            <a:spAutoFit/>
          </a:bodyPr>
          <a:lstStyle/>
          <a:p>
            <a:r>
              <a:rPr lang="en-GB" sz="1200" i="1" baseline="30000" dirty="0">
                <a:latin typeface="Aptos" panose="020B0004020202020204" pitchFamily="34" charset="0"/>
              </a:rPr>
              <a:t>1</a:t>
            </a:r>
            <a:r>
              <a:rPr lang="en-GB" sz="1200" i="1" dirty="0">
                <a:latin typeface="Aptos" panose="020B0004020202020204" pitchFamily="34" charset="0"/>
              </a:rPr>
              <a:t> MacLean RM et al. J </a:t>
            </a:r>
            <a:r>
              <a:rPr lang="en-GB" sz="1200" i="1" dirty="0" err="1">
                <a:latin typeface="Aptos" panose="020B0004020202020204" pitchFamily="34" charset="0"/>
              </a:rPr>
              <a:t>Hypertens</a:t>
            </a:r>
            <a:r>
              <a:rPr lang="en-GB" sz="1200" i="1" dirty="0">
                <a:latin typeface="Aptos" panose="020B0004020202020204" pitchFamily="34" charset="0"/>
              </a:rPr>
              <a:t> 2024; in press – </a:t>
            </a:r>
            <a:r>
              <a:rPr lang="en-GB" sz="1200" baseline="30000" dirty="0">
                <a:latin typeface="Aptos" panose="020B0004020202020204" pitchFamily="34" charset="0"/>
              </a:rPr>
              <a:t>2</a:t>
            </a:r>
            <a:r>
              <a:rPr lang="en-GB" sz="1200" i="1" baseline="30000" dirty="0">
                <a:latin typeface="Aptos" panose="020B0004020202020204" pitchFamily="34" charset="0"/>
              </a:rPr>
              <a:t> </a:t>
            </a:r>
            <a:r>
              <a:rPr lang="en-GB" sz="1200" i="1" dirty="0">
                <a:latin typeface="Aptos" panose="020B0004020202020204" pitchFamily="34" charset="0"/>
              </a:rPr>
              <a:t>Peng Y et al. </a:t>
            </a:r>
            <a:r>
              <a:rPr lang="en-GB" sz="1200" i="1" dirty="0" err="1">
                <a:latin typeface="Aptos" panose="020B0004020202020204" pitchFamily="34" charset="0"/>
              </a:rPr>
              <a:t>PLoS</a:t>
            </a:r>
            <a:r>
              <a:rPr lang="en-GB" sz="1200" i="1" dirty="0">
                <a:latin typeface="Aptos" panose="020B0004020202020204" pitchFamily="34" charset="0"/>
              </a:rPr>
              <a:t> ONE  2016; 11(2): </a:t>
            </a:r>
            <a:r>
              <a:rPr lang="it-IT" sz="1200" dirty="0">
                <a:effectLst/>
                <a:latin typeface="Aptos" panose="020B0004020202020204" pitchFamily="34" charset="0"/>
                <a:ea typeface="SimSun" panose="02010600030101010101" pitchFamily="2" charset="-122"/>
                <a:cs typeface="Times New Roman (Body CS)"/>
              </a:rPr>
              <a:t>e0149655</a:t>
            </a:r>
            <a:r>
              <a:rPr lang="en-GB" sz="1200" dirty="0">
                <a:effectLst/>
                <a:latin typeface="Aptos" panose="020B0004020202020204" pitchFamily="34" charset="0"/>
              </a:rPr>
              <a:t> </a:t>
            </a:r>
            <a:endParaRPr lang="en-GB" sz="1200" i="1" dirty="0">
              <a:latin typeface="Aptos" panose="020B0004020202020204" pitchFamily="34" charset="0"/>
            </a:endParaRPr>
          </a:p>
        </p:txBody>
      </p:sp>
      <p:sp>
        <p:nvSpPr>
          <p:cNvPr id="10" name="TextBox 9">
            <a:extLst>
              <a:ext uri="{FF2B5EF4-FFF2-40B4-BE49-F238E27FC236}">
                <a16:creationId xmlns:a16="http://schemas.microsoft.com/office/drawing/2014/main" id="{FFFA7576-DFD6-63BA-9FEA-3B961EB1283B}"/>
              </a:ext>
            </a:extLst>
          </p:cNvPr>
          <p:cNvSpPr txBox="1"/>
          <p:nvPr/>
        </p:nvSpPr>
        <p:spPr>
          <a:xfrm>
            <a:off x="608755" y="1102354"/>
            <a:ext cx="10783145" cy="1754326"/>
          </a:xfrm>
          <a:prstGeom prst="rect">
            <a:avLst/>
          </a:prstGeom>
          <a:noFill/>
        </p:spPr>
        <p:txBody>
          <a:bodyPr wrap="square" rtlCol="0">
            <a:spAutoFit/>
          </a:bodyPr>
          <a:lstStyle/>
          <a:p>
            <a:r>
              <a:rPr lang="en-GB" sz="1800" dirty="0">
                <a:solidFill>
                  <a:srgbClr val="0070C0"/>
                </a:solidFill>
                <a:effectLst/>
                <a:latin typeface="Aptos" panose="020B0004020202020204" pitchFamily="34" charset="0"/>
                <a:ea typeface="SimSun" panose="02010600030101010101" pitchFamily="2" charset="-122"/>
                <a:cs typeface="Helvetica Neue" panose="02000503000000020004" pitchFamily="2" charset="0"/>
              </a:rPr>
              <a:t>MacLean RM, Song </a:t>
            </a:r>
            <a:r>
              <a:rPr lang="en-GB" dirty="0">
                <a:solidFill>
                  <a:srgbClr val="0070C0"/>
                </a:solidFill>
                <a:latin typeface="Aptos" panose="020B0004020202020204" pitchFamily="34" charset="0"/>
                <a:ea typeface="SimSun" panose="02010600030101010101" pitchFamily="2" charset="-122"/>
                <a:cs typeface="Helvetica Neue" panose="02000503000000020004" pitchFamily="2" charset="0"/>
              </a:rPr>
              <a:t>J, Wang C, He FJ, Cappuccio FP, Campbell NRC, MacGregor GA. </a:t>
            </a:r>
            <a:r>
              <a:rPr lang="en-GB" sz="1800" dirty="0">
                <a:solidFill>
                  <a:srgbClr val="0070C0"/>
                </a:solidFill>
                <a:effectLst/>
                <a:latin typeface="Aptos" panose="020B0004020202020204" pitchFamily="34" charset="0"/>
                <a:ea typeface="SimSun" panose="02010600030101010101" pitchFamily="2" charset="-122"/>
                <a:cs typeface="Helvetica Neue" panose="02000503000000020004" pitchFamily="2" charset="0"/>
              </a:rPr>
              <a:t>Examination of formula-led methods using first morning fasting spot urine to assess usual salt intake: a secondary analysis of PURE study data.</a:t>
            </a:r>
            <a:r>
              <a:rPr lang="en-US" sz="1800" dirty="0">
                <a:solidFill>
                  <a:srgbClr val="0070C0"/>
                </a:solidFill>
                <a:effectLst/>
                <a:latin typeface="Aptos" panose="020B0004020202020204" pitchFamily="34" charset="0"/>
                <a:ea typeface="DengXian" panose="02010600030101010101" pitchFamily="2" charset="-122"/>
                <a:cs typeface="Times New Roman" panose="02020603050405020304" pitchFamily="18" charset="0"/>
              </a:rPr>
              <a:t> J Hypertension 2024; in press.</a:t>
            </a:r>
            <a:endParaRPr lang="en-AU" sz="2000" dirty="0">
              <a:latin typeface="Aptos" panose="020B0004020202020204" pitchFamily="34" charset="0"/>
              <a:ea typeface="SimSun" panose="02010600030101010101" pitchFamily="2" charset="-122"/>
              <a:cs typeface="Times New Roman (Body CS)"/>
            </a:endParaRPr>
          </a:p>
          <a:p>
            <a:r>
              <a:rPr lang="en-AU" dirty="0">
                <a:latin typeface="Aptos" panose="020B0004020202020204" pitchFamily="34" charset="0"/>
                <a:ea typeface="SimSun" panose="02010600030101010101" pitchFamily="2" charset="-122"/>
                <a:cs typeface="Times New Roman (Body CS)"/>
              </a:rPr>
              <a:t>F</a:t>
            </a:r>
            <a:r>
              <a:rPr lang="en-AU" dirty="0">
                <a:effectLst/>
                <a:latin typeface="Aptos" panose="020B0004020202020204" pitchFamily="34" charset="0"/>
                <a:ea typeface="SimSun" panose="02010600030101010101" pitchFamily="2" charset="-122"/>
                <a:cs typeface="Times New Roman (Body CS)"/>
              </a:rPr>
              <a:t>irst study</a:t>
            </a:r>
            <a:r>
              <a:rPr lang="en-AU" baseline="30000" dirty="0">
                <a:effectLst/>
                <a:latin typeface="Aptos" panose="020B0004020202020204" pitchFamily="34" charset="0"/>
                <a:ea typeface="SimSun" panose="02010600030101010101" pitchFamily="2" charset="-122"/>
                <a:cs typeface="Times New Roman (Body CS)"/>
              </a:rPr>
              <a:t>1</a:t>
            </a:r>
            <a:r>
              <a:rPr lang="en-AU" dirty="0">
                <a:effectLst/>
                <a:latin typeface="Aptos" panose="020B0004020202020204" pitchFamily="34" charset="0"/>
                <a:ea typeface="SimSun" panose="02010600030101010101" pitchFamily="2" charset="-122"/>
                <a:cs typeface="Times New Roman (Body CS)"/>
              </a:rPr>
              <a:t> based on an </a:t>
            </a:r>
            <a:r>
              <a:rPr lang="en-AU" b="1" dirty="0">
                <a:effectLst/>
                <a:latin typeface="Aptos" panose="020B0004020202020204" pitchFamily="34" charset="0"/>
                <a:ea typeface="SimSun" panose="02010600030101010101" pitchFamily="2" charset="-122"/>
                <a:cs typeface="Times New Roman (Body CS)"/>
              </a:rPr>
              <a:t>independent analysis of a PURE data set </a:t>
            </a:r>
            <a:r>
              <a:rPr lang="en-AU" dirty="0">
                <a:effectLst/>
                <a:latin typeface="Aptos" panose="020B0004020202020204" pitchFamily="34" charset="0"/>
                <a:ea typeface="SimSun" panose="02010600030101010101" pitchFamily="2" charset="-122"/>
                <a:cs typeface="Times New Roman (Body CS)"/>
              </a:rPr>
              <a:t>previously published</a:t>
            </a:r>
            <a:r>
              <a:rPr lang="en-AU" baseline="30000" dirty="0">
                <a:effectLst/>
                <a:latin typeface="Aptos" panose="020B0004020202020204" pitchFamily="34" charset="0"/>
                <a:ea typeface="SimSun" panose="02010600030101010101" pitchFamily="2" charset="-122"/>
                <a:cs typeface="Times New Roman (Body CS)"/>
              </a:rPr>
              <a:t>2</a:t>
            </a:r>
            <a:r>
              <a:rPr lang="en-AU" dirty="0">
                <a:effectLst/>
                <a:latin typeface="Aptos" panose="020B0004020202020204" pitchFamily="34" charset="0"/>
                <a:ea typeface="SimSun" panose="02010600030101010101" pitchFamily="2" charset="-122"/>
                <a:cs typeface="Times New Roman (Body CS)"/>
              </a:rPr>
              <a:t> that demonstrates that a </a:t>
            </a:r>
            <a:r>
              <a:rPr lang="en-AU" dirty="0">
                <a:solidFill>
                  <a:srgbClr val="000000"/>
                </a:solidFill>
                <a:effectLst/>
                <a:latin typeface="Aptos" panose="020B0004020202020204" pitchFamily="34" charset="0"/>
                <a:ea typeface="SimSun" panose="02010600030101010101" pitchFamily="2" charset="-122"/>
                <a:cs typeface="Times New Roman (Body CS)"/>
              </a:rPr>
              <a:t>single fasting </a:t>
            </a:r>
            <a:r>
              <a:rPr lang="en-AU" dirty="0">
                <a:effectLst/>
                <a:latin typeface="Aptos" panose="020B0004020202020204" pitchFamily="34" charset="0"/>
                <a:ea typeface="SimSun" panose="02010600030101010101" pitchFamily="2" charset="-122"/>
                <a:cs typeface="Times New Roman (Body CS)"/>
              </a:rPr>
              <a:t>morning spot urine sample is unsuitable for estimating usual salt intake in individuals due to a high level of error.</a:t>
            </a:r>
            <a:endParaRPr lang="en-GB" dirty="0">
              <a:latin typeface="Aptos" panose="020B0004020202020204" pitchFamily="34" charset="0"/>
            </a:endParaRPr>
          </a:p>
        </p:txBody>
      </p:sp>
      <p:sp>
        <p:nvSpPr>
          <p:cNvPr id="11" name="TextBox 10">
            <a:extLst>
              <a:ext uri="{FF2B5EF4-FFF2-40B4-BE49-F238E27FC236}">
                <a16:creationId xmlns:a16="http://schemas.microsoft.com/office/drawing/2014/main" id="{23F737BE-E7B2-8366-B185-E6787CFEE5CE}"/>
              </a:ext>
            </a:extLst>
          </p:cNvPr>
          <p:cNvSpPr txBox="1"/>
          <p:nvPr/>
        </p:nvSpPr>
        <p:spPr>
          <a:xfrm>
            <a:off x="627058" y="2924102"/>
            <a:ext cx="11062741" cy="3139321"/>
          </a:xfrm>
          <a:prstGeom prst="rect">
            <a:avLst/>
          </a:prstGeom>
          <a:noFill/>
        </p:spPr>
        <p:txBody>
          <a:bodyPr wrap="square" rtlCol="0">
            <a:spAutoFit/>
          </a:bodyPr>
          <a:lstStyle/>
          <a:p>
            <a:r>
              <a:rPr lang="en-GB" sz="2000" dirty="0">
                <a:latin typeface="Aptos" panose="020B0004020202020204" pitchFamily="34" charset="0"/>
              </a:rPr>
              <a:t>Accuracy </a:t>
            </a:r>
          </a:p>
          <a:p>
            <a:pPr lvl="1"/>
            <a:r>
              <a:rPr lang="en-GB" sz="2000" dirty="0">
                <a:latin typeface="Aptos" panose="020B0004020202020204" pitchFamily="34" charset="0"/>
              </a:rPr>
              <a:t>lower average estimate than 24h collections</a:t>
            </a:r>
          </a:p>
          <a:p>
            <a:pPr lvl="1"/>
            <a:r>
              <a:rPr lang="en-GB" sz="2000" dirty="0">
                <a:latin typeface="Aptos" panose="020B0004020202020204" pitchFamily="34" charset="0"/>
              </a:rPr>
              <a:t>lower average estimates by quartile of 24h collections</a:t>
            </a:r>
          </a:p>
          <a:p>
            <a:pPr lvl="1"/>
            <a:r>
              <a:rPr lang="en-GB" sz="2000" dirty="0">
                <a:latin typeface="Aptos" panose="020B0004020202020204" pitchFamily="34" charset="0"/>
              </a:rPr>
              <a:t>large relative and absolute errors</a:t>
            </a:r>
          </a:p>
          <a:p>
            <a:pPr lvl="1"/>
            <a:r>
              <a:rPr lang="en-GB" sz="2000" dirty="0">
                <a:latin typeface="Aptos" panose="020B0004020202020204" pitchFamily="34" charset="0"/>
              </a:rPr>
              <a:t>high proportion of misclassification of individuals into quartiles of 24h collections</a:t>
            </a:r>
          </a:p>
          <a:p>
            <a:pPr lvl="1"/>
            <a:endParaRPr lang="en-GB" sz="2000" dirty="0">
              <a:latin typeface="Aptos" panose="020B0004020202020204" pitchFamily="34" charset="0"/>
            </a:endParaRPr>
          </a:p>
          <a:p>
            <a:pPr lvl="1"/>
            <a:r>
              <a:rPr lang="en-AU" sz="2000" dirty="0">
                <a:effectLst/>
                <a:latin typeface="Aptos" panose="020B0004020202020204" pitchFamily="34" charset="0"/>
                <a:ea typeface="SimSun" panose="02010600030101010101" pitchFamily="2" charset="-122"/>
                <a:cs typeface="Times New Roman (Body CS)"/>
              </a:rPr>
              <a:t>All formulae systematically over-estimate 24h salt intake by up to 13.09 g  at low levels of measured excretion, and under-estimate it by up to 10.94 g at high levels of measured excretion.</a:t>
            </a:r>
            <a:endParaRPr lang="en-GB" sz="2000" dirty="0">
              <a:latin typeface="Aptos" panose="020B0004020202020204" pitchFamily="34" charset="0"/>
            </a:endParaRPr>
          </a:p>
          <a:p>
            <a:pPr marL="285750" indent="-285750">
              <a:buFont typeface="Arial" panose="020B0604020202020204" pitchFamily="34" charset="0"/>
              <a:buChar char="•"/>
            </a:pPr>
            <a:endParaRPr lang="en-GB" dirty="0"/>
          </a:p>
        </p:txBody>
      </p:sp>
      <mc:AlternateContent xmlns:mc="http://schemas.openxmlformats.org/markup-compatibility/2006">
        <mc:Choice xmlns:p14="http://schemas.microsoft.com/office/powerpoint/2010/main" Requires="p14">
          <p:contentPart p14:bwMode="auto" r:id="rId2">
            <p14:nvContentPartPr>
              <p14:cNvPr id="3" name="Ink 2">
                <a:extLst>
                  <a:ext uri="{FF2B5EF4-FFF2-40B4-BE49-F238E27FC236}">
                    <a16:creationId xmlns:a16="http://schemas.microsoft.com/office/drawing/2014/main" id="{9F9C8773-70AC-3336-4248-89DE300A399F}"/>
                  </a:ext>
                </a:extLst>
              </p14:cNvPr>
              <p14:cNvContentPartPr/>
              <p14:nvPr/>
            </p14:nvContentPartPr>
            <p14:xfrm>
              <a:off x="1296643" y="4338951"/>
              <a:ext cx="360" cy="360"/>
            </p14:xfrm>
          </p:contentPart>
        </mc:Choice>
        <mc:Fallback>
          <p:pic>
            <p:nvPicPr>
              <p:cNvPr id="3" name="Ink 2">
                <a:extLst>
                  <a:ext uri="{FF2B5EF4-FFF2-40B4-BE49-F238E27FC236}">
                    <a16:creationId xmlns:a16="http://schemas.microsoft.com/office/drawing/2014/main" id="{9F9C8773-70AC-3336-4248-89DE300A399F}"/>
                  </a:ext>
                </a:extLst>
              </p:cNvPr>
              <p:cNvPicPr/>
              <p:nvPr/>
            </p:nvPicPr>
            <p:blipFill>
              <a:blip r:embed="rId3"/>
              <a:stretch>
                <a:fillRect/>
              </a:stretch>
            </p:blipFill>
            <p:spPr>
              <a:xfrm>
                <a:off x="1287643" y="4329951"/>
                <a:ext cx="18000" cy="18000"/>
              </a:xfrm>
              <a:prstGeom prst="rect">
                <a:avLst/>
              </a:prstGeom>
            </p:spPr>
          </p:pic>
        </mc:Fallback>
      </mc:AlternateContent>
      <p:grpSp>
        <p:nvGrpSpPr>
          <p:cNvPr id="12" name="Group 11">
            <a:extLst>
              <a:ext uri="{FF2B5EF4-FFF2-40B4-BE49-F238E27FC236}">
                <a16:creationId xmlns:a16="http://schemas.microsoft.com/office/drawing/2014/main" id="{1180020D-B313-68D9-63A4-16519EFC0A9E}"/>
              </a:ext>
            </a:extLst>
          </p:cNvPr>
          <p:cNvGrpSpPr/>
          <p:nvPr/>
        </p:nvGrpSpPr>
        <p:grpSpPr>
          <a:xfrm>
            <a:off x="1384123" y="4360911"/>
            <a:ext cx="24120" cy="20520"/>
            <a:chOff x="1384123" y="4360911"/>
            <a:chExt cx="24120" cy="20520"/>
          </a:xfrm>
        </p:grpSpPr>
        <mc:AlternateContent xmlns:mc="http://schemas.openxmlformats.org/markup-compatibility/2006">
          <mc:Choice xmlns:p14="http://schemas.microsoft.com/office/powerpoint/2010/main" Requires="p14">
            <p:contentPart p14:bwMode="auto" r:id="rId4">
              <p14:nvContentPartPr>
                <p14:cNvPr id="5" name="Ink 4">
                  <a:extLst>
                    <a:ext uri="{FF2B5EF4-FFF2-40B4-BE49-F238E27FC236}">
                      <a16:creationId xmlns:a16="http://schemas.microsoft.com/office/drawing/2014/main" id="{FC2C8C3D-DB47-2F8D-3B92-EB583E387151}"/>
                    </a:ext>
                  </a:extLst>
                </p14:cNvPr>
                <p14:cNvContentPartPr/>
                <p14:nvPr/>
              </p14:nvContentPartPr>
              <p14:xfrm>
                <a:off x="1407883" y="4381071"/>
                <a:ext cx="360" cy="360"/>
              </p14:xfrm>
            </p:contentPart>
          </mc:Choice>
          <mc:Fallback>
            <p:pic>
              <p:nvPicPr>
                <p:cNvPr id="5" name="Ink 4">
                  <a:extLst>
                    <a:ext uri="{FF2B5EF4-FFF2-40B4-BE49-F238E27FC236}">
                      <a16:creationId xmlns:a16="http://schemas.microsoft.com/office/drawing/2014/main" id="{FC2C8C3D-DB47-2F8D-3B92-EB583E387151}"/>
                    </a:ext>
                  </a:extLst>
                </p:cNvPr>
                <p:cNvPicPr/>
                <p:nvPr/>
              </p:nvPicPr>
              <p:blipFill>
                <a:blip r:embed="rId3"/>
                <a:stretch>
                  <a:fillRect/>
                </a:stretch>
              </p:blipFill>
              <p:spPr>
                <a:xfrm>
                  <a:off x="1399243" y="4372431"/>
                  <a:ext cx="1800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6" name="Ink 5">
                  <a:extLst>
                    <a:ext uri="{FF2B5EF4-FFF2-40B4-BE49-F238E27FC236}">
                      <a16:creationId xmlns:a16="http://schemas.microsoft.com/office/drawing/2014/main" id="{5F0B1A78-C2E2-6745-5AC6-D6E4E342530E}"/>
                    </a:ext>
                  </a:extLst>
                </p14:cNvPr>
                <p14:cNvContentPartPr/>
                <p14:nvPr/>
              </p14:nvContentPartPr>
              <p14:xfrm>
                <a:off x="1394203" y="4377831"/>
                <a:ext cx="360" cy="360"/>
              </p14:xfrm>
            </p:contentPart>
          </mc:Choice>
          <mc:Fallback>
            <p:pic>
              <p:nvPicPr>
                <p:cNvPr id="6" name="Ink 5">
                  <a:extLst>
                    <a:ext uri="{FF2B5EF4-FFF2-40B4-BE49-F238E27FC236}">
                      <a16:creationId xmlns:a16="http://schemas.microsoft.com/office/drawing/2014/main" id="{5F0B1A78-C2E2-6745-5AC6-D6E4E342530E}"/>
                    </a:ext>
                  </a:extLst>
                </p:cNvPr>
                <p:cNvPicPr/>
                <p:nvPr/>
              </p:nvPicPr>
              <p:blipFill>
                <a:blip r:embed="rId3"/>
                <a:stretch>
                  <a:fillRect/>
                </a:stretch>
              </p:blipFill>
              <p:spPr>
                <a:xfrm>
                  <a:off x="1385563" y="4369191"/>
                  <a:ext cx="1800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7" name="Ink 6">
                  <a:extLst>
                    <a:ext uri="{FF2B5EF4-FFF2-40B4-BE49-F238E27FC236}">
                      <a16:creationId xmlns:a16="http://schemas.microsoft.com/office/drawing/2014/main" id="{7E1259BA-F816-9405-96AC-1F6B4B2B0EC7}"/>
                    </a:ext>
                  </a:extLst>
                </p14:cNvPr>
                <p14:cNvContentPartPr/>
                <p14:nvPr/>
              </p14:nvContentPartPr>
              <p14:xfrm>
                <a:off x="1384123" y="4360911"/>
                <a:ext cx="360" cy="360"/>
              </p14:xfrm>
            </p:contentPart>
          </mc:Choice>
          <mc:Fallback>
            <p:pic>
              <p:nvPicPr>
                <p:cNvPr id="7" name="Ink 6">
                  <a:extLst>
                    <a:ext uri="{FF2B5EF4-FFF2-40B4-BE49-F238E27FC236}">
                      <a16:creationId xmlns:a16="http://schemas.microsoft.com/office/drawing/2014/main" id="{7E1259BA-F816-9405-96AC-1F6B4B2B0EC7}"/>
                    </a:ext>
                  </a:extLst>
                </p:cNvPr>
                <p:cNvPicPr/>
                <p:nvPr/>
              </p:nvPicPr>
              <p:blipFill>
                <a:blip r:embed="rId3"/>
                <a:stretch>
                  <a:fillRect/>
                </a:stretch>
              </p:blipFill>
              <p:spPr>
                <a:xfrm>
                  <a:off x="1375483" y="4351911"/>
                  <a:ext cx="1800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9" name="Ink 8">
                  <a:extLst>
                    <a:ext uri="{FF2B5EF4-FFF2-40B4-BE49-F238E27FC236}">
                      <a16:creationId xmlns:a16="http://schemas.microsoft.com/office/drawing/2014/main" id="{8A4B344C-4170-E413-215D-42DEFC30A763}"/>
                    </a:ext>
                  </a:extLst>
                </p14:cNvPr>
                <p14:cNvContentPartPr/>
                <p14:nvPr/>
              </p14:nvContentPartPr>
              <p14:xfrm>
                <a:off x="1384123" y="4360911"/>
                <a:ext cx="360" cy="360"/>
              </p14:xfrm>
            </p:contentPart>
          </mc:Choice>
          <mc:Fallback>
            <p:pic>
              <p:nvPicPr>
                <p:cNvPr id="9" name="Ink 8">
                  <a:extLst>
                    <a:ext uri="{FF2B5EF4-FFF2-40B4-BE49-F238E27FC236}">
                      <a16:creationId xmlns:a16="http://schemas.microsoft.com/office/drawing/2014/main" id="{8A4B344C-4170-E413-215D-42DEFC30A763}"/>
                    </a:ext>
                  </a:extLst>
                </p:cNvPr>
                <p:cNvPicPr/>
                <p:nvPr/>
              </p:nvPicPr>
              <p:blipFill>
                <a:blip r:embed="rId3"/>
                <a:stretch>
                  <a:fillRect/>
                </a:stretch>
              </p:blipFill>
              <p:spPr>
                <a:xfrm>
                  <a:off x="1375483" y="4351911"/>
                  <a:ext cx="18000" cy="18000"/>
                </a:xfrm>
                <a:prstGeom prst="rect">
                  <a:avLst/>
                </a:prstGeom>
              </p:spPr>
            </p:pic>
          </mc:Fallback>
        </mc:AlternateContent>
      </p:grpSp>
    </p:spTree>
    <p:extLst>
      <p:ext uri="{BB962C8B-B14F-4D97-AF65-F5344CB8AC3E}">
        <p14:creationId xmlns:p14="http://schemas.microsoft.com/office/powerpoint/2010/main" val="1260177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6774550-A8EA-8351-20F5-F8852B56BF5A}"/>
              </a:ext>
            </a:extLst>
          </p:cNvPr>
          <p:cNvSpPr txBox="1"/>
          <p:nvPr/>
        </p:nvSpPr>
        <p:spPr>
          <a:xfrm>
            <a:off x="162046" y="6242235"/>
            <a:ext cx="4668266" cy="369332"/>
          </a:xfrm>
          <a:prstGeom prst="rect">
            <a:avLst/>
          </a:prstGeom>
          <a:noFill/>
        </p:spPr>
        <p:txBody>
          <a:bodyPr wrap="none" rtlCol="0">
            <a:spAutoFit/>
          </a:bodyPr>
          <a:lstStyle/>
          <a:p>
            <a:r>
              <a:rPr lang="en-GB" dirty="0">
                <a:solidFill>
                  <a:srgbClr val="0070C0"/>
                </a:solidFill>
                <a:latin typeface="Aptos" panose="020B0004020202020204" pitchFamily="34" charset="0"/>
              </a:rPr>
              <a:t>Misleading claims | Objections and Reasons </a:t>
            </a:r>
          </a:p>
        </p:txBody>
      </p:sp>
      <p:grpSp>
        <p:nvGrpSpPr>
          <p:cNvPr id="40" name="Group 39">
            <a:extLst>
              <a:ext uri="{FF2B5EF4-FFF2-40B4-BE49-F238E27FC236}">
                <a16:creationId xmlns:a16="http://schemas.microsoft.com/office/drawing/2014/main" id="{857BE7CB-57BA-959F-38B8-291BFBD7C3F7}"/>
              </a:ext>
            </a:extLst>
          </p:cNvPr>
          <p:cNvGrpSpPr/>
          <p:nvPr/>
        </p:nvGrpSpPr>
        <p:grpSpPr>
          <a:xfrm>
            <a:off x="346747" y="702281"/>
            <a:ext cx="3688644" cy="5046136"/>
            <a:chOff x="346747" y="702281"/>
            <a:chExt cx="3688644" cy="5046136"/>
          </a:xfrm>
        </p:grpSpPr>
        <p:pic>
          <p:nvPicPr>
            <p:cNvPr id="17" name="Picture 16" descr="A close-up of a sign&#10;&#10;Description automatically generated">
              <a:extLst>
                <a:ext uri="{FF2B5EF4-FFF2-40B4-BE49-F238E27FC236}">
                  <a16:creationId xmlns:a16="http://schemas.microsoft.com/office/drawing/2014/main" id="{6DB5E742-9DA6-2C10-6CC0-132E8DE1285E}"/>
                </a:ext>
              </a:extLst>
            </p:cNvPr>
            <p:cNvPicPr>
              <a:picLocks noChangeAspect="1"/>
            </p:cNvPicPr>
            <p:nvPr/>
          </p:nvPicPr>
          <p:blipFill>
            <a:blip r:embed="rId2"/>
            <a:stretch>
              <a:fillRect/>
            </a:stretch>
          </p:blipFill>
          <p:spPr>
            <a:xfrm>
              <a:off x="346747" y="4852500"/>
              <a:ext cx="3681243" cy="895917"/>
            </a:xfrm>
            <a:prstGeom prst="rect">
              <a:avLst/>
            </a:prstGeom>
          </p:spPr>
        </p:pic>
        <p:pic>
          <p:nvPicPr>
            <p:cNvPr id="19" name="Picture 18" descr="A black text on a white background&#10;&#10;Description automatically generated">
              <a:extLst>
                <a:ext uri="{FF2B5EF4-FFF2-40B4-BE49-F238E27FC236}">
                  <a16:creationId xmlns:a16="http://schemas.microsoft.com/office/drawing/2014/main" id="{E5A0B883-F0AA-F678-A9FD-DC2E5E4783B6}"/>
                </a:ext>
              </a:extLst>
            </p:cNvPr>
            <p:cNvPicPr>
              <a:picLocks noChangeAspect="1"/>
            </p:cNvPicPr>
            <p:nvPr/>
          </p:nvPicPr>
          <p:blipFill>
            <a:blip r:embed="rId3"/>
            <a:stretch>
              <a:fillRect/>
            </a:stretch>
          </p:blipFill>
          <p:spPr>
            <a:xfrm>
              <a:off x="346747" y="4015345"/>
              <a:ext cx="3681243" cy="654654"/>
            </a:xfrm>
            <a:prstGeom prst="rect">
              <a:avLst/>
            </a:prstGeom>
          </p:spPr>
        </p:pic>
        <p:pic>
          <p:nvPicPr>
            <p:cNvPr id="21" name="Picture 20">
              <a:extLst>
                <a:ext uri="{FF2B5EF4-FFF2-40B4-BE49-F238E27FC236}">
                  <a16:creationId xmlns:a16="http://schemas.microsoft.com/office/drawing/2014/main" id="{B32F0AD7-041F-20B1-1896-B22D9362DAFA}"/>
                </a:ext>
              </a:extLst>
            </p:cNvPr>
            <p:cNvPicPr>
              <a:picLocks noChangeAspect="1"/>
            </p:cNvPicPr>
            <p:nvPr/>
          </p:nvPicPr>
          <p:blipFill rotWithShape="1">
            <a:blip r:embed="rId4"/>
            <a:srcRect l="3785" t="12658" r="4357" b="30464"/>
            <a:stretch/>
          </p:blipFill>
          <p:spPr>
            <a:xfrm>
              <a:off x="354148" y="702281"/>
              <a:ext cx="3681243" cy="3221813"/>
            </a:xfrm>
            <a:prstGeom prst="rect">
              <a:avLst/>
            </a:prstGeom>
          </p:spPr>
        </p:pic>
      </p:grpSp>
      <p:sp>
        <p:nvSpPr>
          <p:cNvPr id="26" name="Title 1">
            <a:extLst>
              <a:ext uri="{FF2B5EF4-FFF2-40B4-BE49-F238E27FC236}">
                <a16:creationId xmlns:a16="http://schemas.microsoft.com/office/drawing/2014/main" id="{D2B23A26-11AB-BA05-A289-CF227B53947E}"/>
              </a:ext>
            </a:extLst>
          </p:cNvPr>
          <p:cNvSpPr>
            <a:spLocks noGrp="1"/>
          </p:cNvSpPr>
          <p:nvPr>
            <p:ph type="title"/>
          </p:nvPr>
        </p:nvSpPr>
        <p:spPr>
          <a:xfrm>
            <a:off x="346747" y="55662"/>
            <a:ext cx="5232250" cy="859681"/>
          </a:xfrm>
        </p:spPr>
        <p:txBody>
          <a:bodyPr/>
          <a:lstStyle/>
          <a:p>
            <a:r>
              <a:rPr lang="en-GB" sz="3600" b="1" dirty="0">
                <a:latin typeface="Aptos" panose="020B0004020202020204" pitchFamily="34" charset="0"/>
              </a:rPr>
              <a:t>Traditional media</a:t>
            </a:r>
          </a:p>
        </p:txBody>
      </p:sp>
      <p:grpSp>
        <p:nvGrpSpPr>
          <p:cNvPr id="46" name="Group 45">
            <a:extLst>
              <a:ext uri="{FF2B5EF4-FFF2-40B4-BE49-F238E27FC236}">
                <a16:creationId xmlns:a16="http://schemas.microsoft.com/office/drawing/2014/main" id="{A09B9D4E-98F5-78D4-4450-E276E8FE7465}"/>
              </a:ext>
            </a:extLst>
          </p:cNvPr>
          <p:cNvGrpSpPr/>
          <p:nvPr/>
        </p:nvGrpSpPr>
        <p:grpSpPr>
          <a:xfrm>
            <a:off x="4578017" y="55662"/>
            <a:ext cx="7613983" cy="5486141"/>
            <a:chOff x="4578017" y="55662"/>
            <a:chExt cx="7613983" cy="5486141"/>
          </a:xfrm>
        </p:grpSpPr>
        <p:pic>
          <p:nvPicPr>
            <p:cNvPr id="14" name="Picture 13" descr="A close up of a text&#10;&#10;Description automatically generated">
              <a:extLst>
                <a:ext uri="{FF2B5EF4-FFF2-40B4-BE49-F238E27FC236}">
                  <a16:creationId xmlns:a16="http://schemas.microsoft.com/office/drawing/2014/main" id="{8E173A0A-804E-1F3D-3D84-C318C6492F2A}"/>
                </a:ext>
              </a:extLst>
            </p:cNvPr>
            <p:cNvPicPr>
              <a:picLocks noChangeAspect="1"/>
            </p:cNvPicPr>
            <p:nvPr/>
          </p:nvPicPr>
          <p:blipFill>
            <a:blip r:embed="rId5"/>
            <a:stretch>
              <a:fillRect/>
            </a:stretch>
          </p:blipFill>
          <p:spPr>
            <a:xfrm>
              <a:off x="4709522" y="1576392"/>
              <a:ext cx="2964200" cy="537369"/>
            </a:xfrm>
            <a:prstGeom prst="rect">
              <a:avLst/>
            </a:prstGeom>
          </p:spPr>
        </p:pic>
        <p:pic>
          <p:nvPicPr>
            <p:cNvPr id="23" name="Picture 22" descr="A close-up of a white background&#10;&#10;Description automatically generated">
              <a:extLst>
                <a:ext uri="{FF2B5EF4-FFF2-40B4-BE49-F238E27FC236}">
                  <a16:creationId xmlns:a16="http://schemas.microsoft.com/office/drawing/2014/main" id="{7A80D2E4-0025-3428-5C2F-4BFAF42E235A}"/>
                </a:ext>
              </a:extLst>
            </p:cNvPr>
            <p:cNvPicPr>
              <a:picLocks noChangeAspect="1"/>
            </p:cNvPicPr>
            <p:nvPr/>
          </p:nvPicPr>
          <p:blipFill rotWithShape="1">
            <a:blip r:embed="rId6"/>
            <a:srcRect t="34380"/>
            <a:stretch/>
          </p:blipFill>
          <p:spPr>
            <a:xfrm>
              <a:off x="8068987" y="2296483"/>
              <a:ext cx="3982735" cy="681081"/>
            </a:xfrm>
            <a:prstGeom prst="rect">
              <a:avLst/>
            </a:prstGeom>
          </p:spPr>
        </p:pic>
        <p:pic>
          <p:nvPicPr>
            <p:cNvPr id="25" name="Picture 24" descr="A close up of a text&#10;&#10;Description automatically generated">
              <a:extLst>
                <a:ext uri="{FF2B5EF4-FFF2-40B4-BE49-F238E27FC236}">
                  <a16:creationId xmlns:a16="http://schemas.microsoft.com/office/drawing/2014/main" id="{6930A338-9A40-40AB-7108-6DA0330A0868}"/>
                </a:ext>
              </a:extLst>
            </p:cNvPr>
            <p:cNvPicPr>
              <a:picLocks noChangeAspect="1"/>
            </p:cNvPicPr>
            <p:nvPr/>
          </p:nvPicPr>
          <p:blipFill>
            <a:blip r:embed="rId7"/>
            <a:stretch>
              <a:fillRect/>
            </a:stretch>
          </p:blipFill>
          <p:spPr>
            <a:xfrm>
              <a:off x="6191622" y="617895"/>
              <a:ext cx="5803900" cy="927100"/>
            </a:xfrm>
            <a:prstGeom prst="rect">
              <a:avLst/>
            </a:prstGeom>
          </p:spPr>
        </p:pic>
        <p:sp>
          <p:nvSpPr>
            <p:cNvPr id="27" name="Title 1">
              <a:extLst>
                <a:ext uri="{FF2B5EF4-FFF2-40B4-BE49-F238E27FC236}">
                  <a16:creationId xmlns:a16="http://schemas.microsoft.com/office/drawing/2014/main" id="{A683AE11-B87C-11D1-B2B9-85E7A098017B}"/>
                </a:ext>
              </a:extLst>
            </p:cNvPr>
            <p:cNvSpPr txBox="1">
              <a:spLocks/>
            </p:cNvSpPr>
            <p:nvPr/>
          </p:nvSpPr>
          <p:spPr>
            <a:xfrm>
              <a:off x="6477447" y="55662"/>
              <a:ext cx="5232250" cy="85968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b="1" dirty="0">
                  <a:latin typeface="Aptos" panose="020B0004020202020204" pitchFamily="34" charset="0"/>
                </a:rPr>
                <a:t>Scientific critique</a:t>
              </a:r>
            </a:p>
          </p:txBody>
        </p:sp>
        <p:pic>
          <p:nvPicPr>
            <p:cNvPr id="29" name="Picture 28" descr="A close-up of a white background&#10;&#10;Description automatically generated">
              <a:extLst>
                <a:ext uri="{FF2B5EF4-FFF2-40B4-BE49-F238E27FC236}">
                  <a16:creationId xmlns:a16="http://schemas.microsoft.com/office/drawing/2014/main" id="{DBA1BC69-C877-9C3B-A267-0C81728CDAA6}"/>
                </a:ext>
              </a:extLst>
            </p:cNvPr>
            <p:cNvPicPr>
              <a:picLocks noChangeAspect="1"/>
            </p:cNvPicPr>
            <p:nvPr/>
          </p:nvPicPr>
          <p:blipFill>
            <a:blip r:embed="rId8"/>
            <a:stretch>
              <a:fillRect/>
            </a:stretch>
          </p:blipFill>
          <p:spPr>
            <a:xfrm>
              <a:off x="8292265" y="3082197"/>
              <a:ext cx="3681243" cy="863188"/>
            </a:xfrm>
            <a:prstGeom prst="rect">
              <a:avLst/>
            </a:prstGeom>
          </p:spPr>
        </p:pic>
        <p:pic>
          <p:nvPicPr>
            <p:cNvPr id="31" name="Picture 30" descr="A close-up of a white background&#10;&#10;Description automatically generated">
              <a:extLst>
                <a:ext uri="{FF2B5EF4-FFF2-40B4-BE49-F238E27FC236}">
                  <a16:creationId xmlns:a16="http://schemas.microsoft.com/office/drawing/2014/main" id="{5D782BE4-2488-B842-B75A-9C93E823FB17}"/>
                </a:ext>
              </a:extLst>
            </p:cNvPr>
            <p:cNvPicPr>
              <a:picLocks noChangeAspect="1"/>
            </p:cNvPicPr>
            <p:nvPr/>
          </p:nvPicPr>
          <p:blipFill rotWithShape="1">
            <a:blip r:embed="rId9"/>
            <a:srcRect r="13302"/>
            <a:stretch/>
          </p:blipFill>
          <p:spPr>
            <a:xfrm>
              <a:off x="4882629" y="2226948"/>
              <a:ext cx="3138031" cy="965200"/>
            </a:xfrm>
            <a:prstGeom prst="rect">
              <a:avLst/>
            </a:prstGeom>
          </p:spPr>
        </p:pic>
        <p:pic>
          <p:nvPicPr>
            <p:cNvPr id="33" name="Picture 32" descr="A close up of a text&#10;&#10;Description automatically generated">
              <a:extLst>
                <a:ext uri="{FF2B5EF4-FFF2-40B4-BE49-F238E27FC236}">
                  <a16:creationId xmlns:a16="http://schemas.microsoft.com/office/drawing/2014/main" id="{4E492067-834F-1A62-012E-B73DD482FC9B}"/>
                </a:ext>
              </a:extLst>
            </p:cNvPr>
            <p:cNvPicPr>
              <a:picLocks noChangeAspect="1"/>
            </p:cNvPicPr>
            <p:nvPr/>
          </p:nvPicPr>
          <p:blipFill>
            <a:blip r:embed="rId10"/>
            <a:stretch>
              <a:fillRect/>
            </a:stretch>
          </p:blipFill>
          <p:spPr>
            <a:xfrm>
              <a:off x="4578017" y="4157503"/>
              <a:ext cx="2552700" cy="1384300"/>
            </a:xfrm>
            <a:prstGeom prst="rect">
              <a:avLst/>
            </a:prstGeom>
          </p:spPr>
        </p:pic>
        <p:pic>
          <p:nvPicPr>
            <p:cNvPr id="35" name="Picture 34" descr="A white background with black text&#10;&#10;Description automatically generated">
              <a:extLst>
                <a:ext uri="{FF2B5EF4-FFF2-40B4-BE49-F238E27FC236}">
                  <a16:creationId xmlns:a16="http://schemas.microsoft.com/office/drawing/2014/main" id="{8AC60769-E717-11CE-625A-03984679FEED}"/>
                </a:ext>
              </a:extLst>
            </p:cNvPr>
            <p:cNvPicPr>
              <a:picLocks noChangeAspect="1"/>
            </p:cNvPicPr>
            <p:nvPr/>
          </p:nvPicPr>
          <p:blipFill>
            <a:blip r:embed="rId11"/>
            <a:stretch>
              <a:fillRect/>
            </a:stretch>
          </p:blipFill>
          <p:spPr>
            <a:xfrm>
              <a:off x="9575800" y="4154650"/>
              <a:ext cx="2616200" cy="1054100"/>
            </a:xfrm>
            <a:prstGeom prst="rect">
              <a:avLst/>
            </a:prstGeom>
          </p:spPr>
        </p:pic>
        <p:pic>
          <p:nvPicPr>
            <p:cNvPr id="37" name="Picture 36" descr="A close up of a text&#10;&#10;Description automatically generated">
              <a:extLst>
                <a:ext uri="{FF2B5EF4-FFF2-40B4-BE49-F238E27FC236}">
                  <a16:creationId xmlns:a16="http://schemas.microsoft.com/office/drawing/2014/main" id="{2F8CF5D3-D84C-E05C-C5A5-3920932A837E}"/>
                </a:ext>
              </a:extLst>
            </p:cNvPr>
            <p:cNvPicPr>
              <a:picLocks noChangeAspect="1"/>
            </p:cNvPicPr>
            <p:nvPr/>
          </p:nvPicPr>
          <p:blipFill>
            <a:blip r:embed="rId12"/>
            <a:stretch>
              <a:fillRect/>
            </a:stretch>
          </p:blipFill>
          <p:spPr>
            <a:xfrm>
              <a:off x="6946900" y="4170203"/>
              <a:ext cx="2628900" cy="1358900"/>
            </a:xfrm>
            <a:prstGeom prst="rect">
              <a:avLst/>
            </a:prstGeom>
          </p:spPr>
        </p:pic>
        <p:pic>
          <p:nvPicPr>
            <p:cNvPr id="39" name="Picture 38" descr="A close-up of a white background&#10;&#10;Description automatically generated">
              <a:extLst>
                <a:ext uri="{FF2B5EF4-FFF2-40B4-BE49-F238E27FC236}">
                  <a16:creationId xmlns:a16="http://schemas.microsoft.com/office/drawing/2014/main" id="{BE0415D8-9212-3191-0948-CE15B013D411}"/>
                </a:ext>
              </a:extLst>
            </p:cNvPr>
            <p:cNvPicPr>
              <a:picLocks noChangeAspect="1"/>
            </p:cNvPicPr>
            <p:nvPr/>
          </p:nvPicPr>
          <p:blipFill>
            <a:blip r:embed="rId13"/>
            <a:stretch>
              <a:fillRect/>
            </a:stretch>
          </p:blipFill>
          <p:spPr>
            <a:xfrm>
              <a:off x="4611022" y="3283618"/>
              <a:ext cx="3681243" cy="729048"/>
            </a:xfrm>
            <a:prstGeom prst="rect">
              <a:avLst/>
            </a:prstGeom>
          </p:spPr>
        </p:pic>
        <p:pic>
          <p:nvPicPr>
            <p:cNvPr id="45" name="Picture 44" descr="A black text with black text&#10;&#10;Description automatically generated">
              <a:extLst>
                <a:ext uri="{FF2B5EF4-FFF2-40B4-BE49-F238E27FC236}">
                  <a16:creationId xmlns:a16="http://schemas.microsoft.com/office/drawing/2014/main" id="{457B650D-655D-3AD3-356D-48426CCF3B24}"/>
                </a:ext>
              </a:extLst>
            </p:cNvPr>
            <p:cNvPicPr>
              <a:picLocks noChangeAspect="1"/>
            </p:cNvPicPr>
            <p:nvPr/>
          </p:nvPicPr>
          <p:blipFill>
            <a:blip r:embed="rId14"/>
            <a:stretch>
              <a:fillRect/>
            </a:stretch>
          </p:blipFill>
          <p:spPr>
            <a:xfrm>
              <a:off x="7450884" y="1345624"/>
              <a:ext cx="4386968" cy="965200"/>
            </a:xfrm>
            <a:prstGeom prst="rect">
              <a:avLst/>
            </a:prstGeom>
          </p:spPr>
        </p:pic>
      </p:grpSp>
    </p:spTree>
    <p:extLst>
      <p:ext uri="{BB962C8B-B14F-4D97-AF65-F5344CB8AC3E}">
        <p14:creationId xmlns:p14="http://schemas.microsoft.com/office/powerpoint/2010/main" val="5472830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A0A2C-B92A-5A5D-A8FA-068A26405190}"/>
              </a:ext>
            </a:extLst>
          </p:cNvPr>
          <p:cNvSpPr>
            <a:spLocks noGrp="1"/>
          </p:cNvSpPr>
          <p:nvPr>
            <p:ph type="title"/>
          </p:nvPr>
        </p:nvSpPr>
        <p:spPr>
          <a:xfrm>
            <a:off x="609600" y="274638"/>
            <a:ext cx="10972800" cy="762684"/>
          </a:xfrm>
        </p:spPr>
        <p:txBody>
          <a:bodyPr/>
          <a:lstStyle/>
          <a:p>
            <a:r>
              <a:rPr lang="en-GB" sz="3200" b="1" dirty="0">
                <a:latin typeface="Aptos" panose="020B0004020202020204" pitchFamily="34" charset="0"/>
              </a:rPr>
              <a:t>The misinformation echo-chambers of social media (SM)</a:t>
            </a:r>
          </a:p>
        </p:txBody>
      </p:sp>
      <p:pic>
        <p:nvPicPr>
          <p:cNvPr id="8" name="Content Placeholder 7" descr="A graph with text and numbers&#10;&#10;Description automatically generated with medium confidence">
            <a:extLst>
              <a:ext uri="{FF2B5EF4-FFF2-40B4-BE49-F238E27FC236}">
                <a16:creationId xmlns:a16="http://schemas.microsoft.com/office/drawing/2014/main" id="{F5EA00A4-3778-6578-BE38-02C7AB72EA23}"/>
              </a:ext>
            </a:extLst>
          </p:cNvPr>
          <p:cNvPicPr>
            <a:picLocks noGrp="1" noChangeAspect="1"/>
          </p:cNvPicPr>
          <p:nvPr>
            <p:ph sz="half" idx="1"/>
          </p:nvPr>
        </p:nvPicPr>
        <p:blipFill>
          <a:blip r:embed="rId2"/>
          <a:stretch>
            <a:fillRect/>
          </a:stretch>
        </p:blipFill>
        <p:spPr>
          <a:xfrm>
            <a:off x="406904" y="1166017"/>
            <a:ext cx="5384800" cy="3184440"/>
          </a:xfrm>
        </p:spPr>
      </p:pic>
      <p:sp>
        <p:nvSpPr>
          <p:cNvPr id="6" name="Content Placeholder 5">
            <a:extLst>
              <a:ext uri="{FF2B5EF4-FFF2-40B4-BE49-F238E27FC236}">
                <a16:creationId xmlns:a16="http://schemas.microsoft.com/office/drawing/2014/main" id="{AF827BE6-6022-DBB9-4C89-5AFBBBBB6EF6}"/>
              </a:ext>
            </a:extLst>
          </p:cNvPr>
          <p:cNvSpPr>
            <a:spLocks noGrp="1"/>
          </p:cNvSpPr>
          <p:nvPr>
            <p:ph sz="half" idx="2"/>
          </p:nvPr>
        </p:nvSpPr>
        <p:spPr>
          <a:xfrm>
            <a:off x="5994400" y="1059881"/>
            <a:ext cx="5790696" cy="4525963"/>
          </a:xfrm>
        </p:spPr>
        <p:txBody>
          <a:bodyPr/>
          <a:lstStyle/>
          <a:p>
            <a:r>
              <a:rPr lang="en-GB" sz="2000" b="1" dirty="0">
                <a:latin typeface="Aptos" panose="020B0004020202020204" pitchFamily="34" charset="0"/>
              </a:rPr>
              <a:t>Systemic bias </a:t>
            </a:r>
            <a:r>
              <a:rPr lang="en-GB" sz="2000" dirty="0">
                <a:latin typeface="Aptos" panose="020B0004020202020204" pitchFamily="34" charset="0"/>
              </a:rPr>
              <a:t>in research funded by food and drinks industry</a:t>
            </a:r>
            <a:r>
              <a:rPr lang="en-GB" sz="2000" baseline="30000" dirty="0">
                <a:latin typeface="Aptos" panose="020B0004020202020204" pitchFamily="34" charset="0"/>
              </a:rPr>
              <a:t>1</a:t>
            </a:r>
            <a:endParaRPr lang="en-GB" sz="2000" dirty="0">
              <a:latin typeface="Aptos" panose="020B0004020202020204" pitchFamily="34" charset="0"/>
            </a:endParaRPr>
          </a:p>
          <a:p>
            <a:r>
              <a:rPr lang="en-GB" sz="2000" b="1" dirty="0">
                <a:latin typeface="Aptos" panose="020B0004020202020204" pitchFamily="34" charset="0"/>
              </a:rPr>
              <a:t>SM platforms </a:t>
            </a:r>
            <a:r>
              <a:rPr lang="en-GB" sz="2000" dirty="0">
                <a:latin typeface="Aptos" panose="020B0004020202020204" pitchFamily="34" charset="0"/>
              </a:rPr>
              <a:t>have become conduits for health-related misinformation</a:t>
            </a:r>
            <a:r>
              <a:rPr lang="en-GB" sz="2000" baseline="30000" dirty="0">
                <a:latin typeface="Aptos" panose="020B0004020202020204" pitchFamily="34" charset="0"/>
              </a:rPr>
              <a:t>2</a:t>
            </a:r>
          </a:p>
          <a:p>
            <a:r>
              <a:rPr lang="en-GB" sz="2000" dirty="0">
                <a:latin typeface="Aptos" panose="020B0004020202020204" pitchFamily="34" charset="0"/>
              </a:rPr>
              <a:t>The use of SM as information source is associated with </a:t>
            </a:r>
            <a:r>
              <a:rPr lang="en-GB" sz="2000" b="1" dirty="0">
                <a:latin typeface="Aptos" panose="020B0004020202020204" pitchFamily="34" charset="0"/>
              </a:rPr>
              <a:t>conspiracy beliefs </a:t>
            </a:r>
            <a:r>
              <a:rPr lang="en-GB" sz="2000" dirty="0">
                <a:latin typeface="Aptos" panose="020B0004020202020204" pitchFamily="34" charset="0"/>
              </a:rPr>
              <a:t>and </a:t>
            </a:r>
            <a:r>
              <a:rPr lang="en-GB" sz="2000" b="1" dirty="0">
                <a:latin typeface="Aptos" panose="020B0004020202020204" pitchFamily="34" charset="0"/>
              </a:rPr>
              <a:t>less health protective measures</a:t>
            </a:r>
            <a:r>
              <a:rPr lang="en-GB" sz="2000" baseline="30000" dirty="0">
                <a:latin typeface="Aptos" panose="020B0004020202020204" pitchFamily="34" charset="0"/>
              </a:rPr>
              <a:t>3</a:t>
            </a:r>
            <a:endParaRPr lang="en-GB" sz="2000" dirty="0">
              <a:latin typeface="Aptos" panose="020B0004020202020204" pitchFamily="34" charset="0"/>
            </a:endParaRPr>
          </a:p>
          <a:p>
            <a:r>
              <a:rPr lang="en-GB" sz="2000" b="1" dirty="0">
                <a:latin typeface="Aptos" panose="020B0004020202020204" pitchFamily="34" charset="0"/>
              </a:rPr>
              <a:t>Lack of regulation of SM</a:t>
            </a:r>
            <a:r>
              <a:rPr lang="en-GB" sz="2000" dirty="0">
                <a:latin typeface="Aptos" panose="020B0004020202020204" pitchFamily="34" charset="0"/>
              </a:rPr>
              <a:t>, coupled with promotions to boost company profits contradicting evidence by non-professionals, lead to the spread of misinformation amplifying health concerns</a:t>
            </a:r>
            <a:r>
              <a:rPr lang="en-GB" sz="2000" baseline="30000" dirty="0">
                <a:latin typeface="Aptos" panose="020B0004020202020204" pitchFamily="34" charset="0"/>
              </a:rPr>
              <a:t>4</a:t>
            </a:r>
          </a:p>
          <a:p>
            <a:r>
              <a:rPr lang="en-GB" sz="2000" b="1" dirty="0">
                <a:latin typeface="Aptos" panose="020B0004020202020204" pitchFamily="34" charset="0"/>
              </a:rPr>
              <a:t>X (former Tweeter) </a:t>
            </a:r>
            <a:r>
              <a:rPr lang="en-GB" sz="2000" dirty="0">
                <a:latin typeface="Aptos" panose="020B0004020202020204" pitchFamily="34" charset="0"/>
              </a:rPr>
              <a:t>is one of the most common sources of health-related misinformation</a:t>
            </a:r>
            <a:r>
              <a:rPr lang="en-GB" sz="2000" baseline="30000" dirty="0">
                <a:latin typeface="Aptos" panose="020B0004020202020204" pitchFamily="34" charset="0"/>
              </a:rPr>
              <a:t>2</a:t>
            </a:r>
          </a:p>
          <a:p>
            <a:endParaRPr lang="en-GB" sz="2000" dirty="0">
              <a:latin typeface="Aptos" panose="020B0004020202020204" pitchFamily="34" charset="0"/>
            </a:endParaRPr>
          </a:p>
          <a:p>
            <a:endParaRPr lang="en-GB" sz="2000" dirty="0">
              <a:latin typeface="Aptos" panose="020B0004020202020204" pitchFamily="34" charset="0"/>
            </a:endParaRPr>
          </a:p>
        </p:txBody>
      </p:sp>
      <p:sp>
        <p:nvSpPr>
          <p:cNvPr id="3" name="TextBox 2">
            <a:extLst>
              <a:ext uri="{FF2B5EF4-FFF2-40B4-BE49-F238E27FC236}">
                <a16:creationId xmlns:a16="http://schemas.microsoft.com/office/drawing/2014/main" id="{2EB74263-47F8-83E4-DC01-2239B99168C2}"/>
              </a:ext>
            </a:extLst>
          </p:cNvPr>
          <p:cNvSpPr txBox="1"/>
          <p:nvPr/>
        </p:nvSpPr>
        <p:spPr>
          <a:xfrm>
            <a:off x="162046" y="6242235"/>
            <a:ext cx="4668266" cy="369332"/>
          </a:xfrm>
          <a:prstGeom prst="rect">
            <a:avLst/>
          </a:prstGeom>
          <a:noFill/>
        </p:spPr>
        <p:txBody>
          <a:bodyPr wrap="none" rtlCol="0">
            <a:spAutoFit/>
          </a:bodyPr>
          <a:lstStyle/>
          <a:p>
            <a:r>
              <a:rPr lang="en-GB" dirty="0">
                <a:solidFill>
                  <a:srgbClr val="0070C0"/>
                </a:solidFill>
                <a:latin typeface="Aptos" panose="020B0004020202020204" pitchFamily="34" charset="0"/>
              </a:rPr>
              <a:t>Misleading claims | Objections and Reasons </a:t>
            </a:r>
          </a:p>
        </p:txBody>
      </p:sp>
      <p:sp>
        <p:nvSpPr>
          <p:cNvPr id="4" name="TextBox 3">
            <a:extLst>
              <a:ext uri="{FF2B5EF4-FFF2-40B4-BE49-F238E27FC236}">
                <a16:creationId xmlns:a16="http://schemas.microsoft.com/office/drawing/2014/main" id="{6071ABCD-AC1E-B35A-D1A6-FEA4012CF61C}"/>
              </a:ext>
            </a:extLst>
          </p:cNvPr>
          <p:cNvSpPr txBox="1"/>
          <p:nvPr/>
        </p:nvSpPr>
        <p:spPr>
          <a:xfrm>
            <a:off x="2350634" y="5965236"/>
            <a:ext cx="3441070" cy="276999"/>
          </a:xfrm>
          <a:prstGeom prst="rect">
            <a:avLst/>
          </a:prstGeom>
          <a:noFill/>
        </p:spPr>
        <p:txBody>
          <a:bodyPr wrap="none" rtlCol="0">
            <a:spAutoFit/>
          </a:bodyPr>
          <a:lstStyle/>
          <a:p>
            <a:r>
              <a:rPr lang="en-US" sz="1200" i="1" dirty="0"/>
              <a:t>Terada M, et al. Health Promotion Int. 2024; in press</a:t>
            </a:r>
          </a:p>
        </p:txBody>
      </p:sp>
      <p:sp>
        <p:nvSpPr>
          <p:cNvPr id="9" name="TextBox 8">
            <a:extLst>
              <a:ext uri="{FF2B5EF4-FFF2-40B4-BE49-F238E27FC236}">
                <a16:creationId xmlns:a16="http://schemas.microsoft.com/office/drawing/2014/main" id="{3965975D-6195-CC1A-AC78-19CC3BE66ED4}"/>
              </a:ext>
            </a:extLst>
          </p:cNvPr>
          <p:cNvSpPr txBox="1"/>
          <p:nvPr/>
        </p:nvSpPr>
        <p:spPr>
          <a:xfrm>
            <a:off x="983673" y="4373016"/>
            <a:ext cx="4808031" cy="923330"/>
          </a:xfrm>
          <a:prstGeom prst="rect">
            <a:avLst/>
          </a:prstGeom>
          <a:noFill/>
        </p:spPr>
        <p:txBody>
          <a:bodyPr wrap="square" rtlCol="0">
            <a:spAutoFit/>
          </a:bodyPr>
          <a:lstStyle/>
          <a:p>
            <a:r>
              <a:rPr lang="en-GB" dirty="0">
                <a:latin typeface="Aptos" panose="020B0004020202020204" pitchFamily="34" charset="0"/>
              </a:rPr>
              <a:t>Daily Post Count related to sodium-related misinformation on X in Japan (01/01/2022 – 31/12/2022).</a:t>
            </a:r>
          </a:p>
        </p:txBody>
      </p:sp>
      <p:sp>
        <p:nvSpPr>
          <p:cNvPr id="10" name="TextBox 9">
            <a:extLst>
              <a:ext uri="{FF2B5EF4-FFF2-40B4-BE49-F238E27FC236}">
                <a16:creationId xmlns:a16="http://schemas.microsoft.com/office/drawing/2014/main" id="{2F151CCE-A62F-0C62-3D3A-E9778DDA3A0D}"/>
              </a:ext>
            </a:extLst>
          </p:cNvPr>
          <p:cNvSpPr txBox="1"/>
          <p:nvPr/>
        </p:nvSpPr>
        <p:spPr>
          <a:xfrm>
            <a:off x="6520348" y="5854400"/>
            <a:ext cx="3311419" cy="1384995"/>
          </a:xfrm>
          <a:prstGeom prst="rect">
            <a:avLst/>
          </a:prstGeom>
          <a:noFill/>
        </p:spPr>
        <p:txBody>
          <a:bodyPr wrap="none" rtlCol="0">
            <a:spAutoFit/>
          </a:bodyPr>
          <a:lstStyle/>
          <a:p>
            <a:r>
              <a:rPr lang="en-US" sz="1200" i="1" baseline="30000" dirty="0"/>
              <a:t>1</a:t>
            </a:r>
            <a:r>
              <a:rPr lang="en-US" sz="1200" i="1" dirty="0"/>
              <a:t>Lesser LI et al. </a:t>
            </a:r>
            <a:r>
              <a:rPr lang="en-US" sz="1200" i="1" dirty="0" err="1"/>
              <a:t>PLoS</a:t>
            </a:r>
            <a:r>
              <a:rPr lang="en-US" sz="1200" i="1" dirty="0"/>
              <a:t> Med 2007;4:e5</a:t>
            </a:r>
          </a:p>
          <a:p>
            <a:r>
              <a:rPr lang="en-US" sz="1200" i="1" baseline="30000" dirty="0"/>
              <a:t>2</a:t>
            </a:r>
            <a:r>
              <a:rPr lang="en-US" sz="1200" i="1" dirty="0"/>
              <a:t>Wang Y et al. Soc Sci Med 2019;240:112552</a:t>
            </a:r>
          </a:p>
          <a:p>
            <a:r>
              <a:rPr lang="en-US" sz="1200" i="1" baseline="30000" dirty="0"/>
              <a:t>3</a:t>
            </a:r>
            <a:r>
              <a:rPr lang="en-US" sz="1200" i="1" dirty="0"/>
              <a:t>Allinvgton D et al. Psychol Med 2021;51:1763-9</a:t>
            </a:r>
          </a:p>
          <a:p>
            <a:r>
              <a:rPr lang="en-US" sz="1200" i="1" baseline="30000" dirty="0"/>
              <a:t>4</a:t>
            </a:r>
            <a:r>
              <a:rPr lang="en-US" sz="1200" i="1" dirty="0"/>
              <a:t>Zenone M et al. Int J Health Policy </a:t>
            </a:r>
            <a:r>
              <a:rPr lang="en-US" sz="1200" i="1" dirty="0" err="1"/>
              <a:t>Manag</a:t>
            </a:r>
            <a:r>
              <a:rPr lang="en-US" sz="1200" i="1" dirty="0"/>
              <a:t> 2022;1</a:t>
            </a:r>
          </a:p>
          <a:p>
            <a:endParaRPr lang="en-US" sz="1200" i="1" dirty="0"/>
          </a:p>
          <a:p>
            <a:endParaRPr lang="en-US" sz="1200" i="1" dirty="0"/>
          </a:p>
          <a:p>
            <a:endParaRPr lang="en-US" sz="1200" i="1" dirty="0"/>
          </a:p>
        </p:txBody>
      </p:sp>
    </p:spTree>
    <p:extLst>
      <p:ext uri="{BB962C8B-B14F-4D97-AF65-F5344CB8AC3E}">
        <p14:creationId xmlns:p14="http://schemas.microsoft.com/office/powerpoint/2010/main" val="1266605991"/>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8D54B5-18BE-EC4A-B334-28B6A98E873D}"/>
              </a:ext>
            </a:extLst>
          </p:cNvPr>
          <p:cNvSpPr>
            <a:spLocks noGrp="1"/>
          </p:cNvSpPr>
          <p:nvPr>
            <p:ph idx="1"/>
          </p:nvPr>
        </p:nvSpPr>
        <p:spPr>
          <a:xfrm>
            <a:off x="560542" y="1034208"/>
            <a:ext cx="11195773" cy="4789583"/>
          </a:xfrm>
        </p:spPr>
        <p:txBody>
          <a:bodyPr>
            <a:normAutofit fontScale="92500"/>
          </a:bodyPr>
          <a:lstStyle/>
          <a:p>
            <a:pPr>
              <a:buFont typeface="System Font Regular"/>
              <a:buChar char="😡"/>
            </a:pPr>
            <a:r>
              <a:rPr lang="en-US" sz="2400" b="1" dirty="0">
                <a:latin typeface="Aptos" panose="020B0004020202020204" pitchFamily="34" charset="0"/>
              </a:rPr>
              <a:t>Conflicts of Interest </a:t>
            </a:r>
            <a:r>
              <a:rPr lang="en-US" sz="2400" dirty="0">
                <a:latin typeface="Aptos" panose="020B0004020202020204" pitchFamily="34" charset="0"/>
              </a:rPr>
              <a:t>and </a:t>
            </a:r>
            <a:r>
              <a:rPr lang="en-US" sz="2400" b="1" dirty="0">
                <a:latin typeface="Aptos" panose="020B0004020202020204" pitchFamily="34" charset="0"/>
              </a:rPr>
              <a:t>Commercial Bias</a:t>
            </a:r>
          </a:p>
          <a:p>
            <a:pPr algn="just">
              <a:buFont typeface="System Font Regular"/>
              <a:buChar char="😡"/>
            </a:pPr>
            <a:r>
              <a:rPr lang="en-US" sz="2400" b="1" dirty="0">
                <a:latin typeface="Aptos" panose="020B0004020202020204" pitchFamily="34" charset="0"/>
              </a:rPr>
              <a:t>Lack of public access </a:t>
            </a:r>
            <a:r>
              <a:rPr lang="en-US" sz="2400" dirty="0">
                <a:latin typeface="Aptos" panose="020B0004020202020204" pitchFamily="34" charset="0"/>
              </a:rPr>
              <a:t>to raw data</a:t>
            </a:r>
          </a:p>
          <a:p>
            <a:pPr algn="just">
              <a:buFont typeface="System Font Regular"/>
              <a:buChar char="😡"/>
            </a:pPr>
            <a:r>
              <a:rPr lang="en-US" sz="2400" dirty="0">
                <a:latin typeface="Aptos" panose="020B0004020202020204" pitchFamily="34" charset="0"/>
              </a:rPr>
              <a:t>Scientific and Professional </a:t>
            </a:r>
            <a:r>
              <a:rPr lang="en-US" sz="2400" b="1" dirty="0">
                <a:latin typeface="Aptos" panose="020B0004020202020204" pitchFamily="34" charset="0"/>
              </a:rPr>
              <a:t>misconduct</a:t>
            </a:r>
          </a:p>
          <a:p>
            <a:pPr algn="just">
              <a:buFont typeface="System Font Regular"/>
              <a:buChar char="😡"/>
            </a:pPr>
            <a:r>
              <a:rPr lang="en-US" sz="2400" dirty="0">
                <a:latin typeface="Aptos" panose="020B0004020202020204" pitchFamily="34" charset="0"/>
              </a:rPr>
              <a:t>Journal, Granting Agencies, Research and Ethics </a:t>
            </a:r>
            <a:r>
              <a:rPr lang="en-US" sz="2400" b="1" dirty="0">
                <a:latin typeface="Aptos" panose="020B0004020202020204" pitchFamily="34" charset="0"/>
              </a:rPr>
              <a:t>Committees</a:t>
            </a:r>
          </a:p>
          <a:p>
            <a:pPr algn="just">
              <a:buFont typeface="System Font Regular"/>
              <a:buChar char="😡"/>
            </a:pPr>
            <a:r>
              <a:rPr lang="en-US" sz="2400" b="1" dirty="0">
                <a:solidFill>
                  <a:srgbClr val="0070C0"/>
                </a:solidFill>
                <a:latin typeface="Aptos" panose="020B0004020202020204" pitchFamily="34" charset="0"/>
              </a:rPr>
              <a:t>Media, Health and Scientific Organizations</a:t>
            </a:r>
          </a:p>
          <a:p>
            <a:pPr lvl="1" algn="just">
              <a:buFont typeface="Arial" panose="020B0604020202020204" pitchFamily="34" charset="0"/>
              <a:buChar char="•"/>
            </a:pPr>
            <a:r>
              <a:rPr lang="en-US" sz="2000" dirty="0">
                <a:solidFill>
                  <a:srgbClr val="0070C0"/>
                </a:solidFill>
                <a:latin typeface="Aptos" panose="020B0004020202020204" pitchFamily="34" charset="0"/>
              </a:rPr>
              <a:t>Platforms for low-quality research. </a:t>
            </a:r>
          </a:p>
          <a:p>
            <a:pPr lvl="1" algn="just">
              <a:buFont typeface="Arial" panose="020B0604020202020204" pitchFamily="34" charset="0"/>
              <a:buChar char="•"/>
            </a:pPr>
            <a:r>
              <a:rPr lang="en-US" sz="2000" dirty="0">
                <a:solidFill>
                  <a:srgbClr val="0070C0"/>
                </a:solidFill>
                <a:latin typeface="Aptos" panose="020B0004020202020204" pitchFamily="34" charset="0"/>
              </a:rPr>
              <a:t>False sense of equipoise and credibility for dissenting scientists, creating an aura of controversy.</a:t>
            </a:r>
          </a:p>
          <a:p>
            <a:pPr lvl="1" algn="just">
              <a:buFont typeface="Arial" panose="020B0604020202020204" pitchFamily="34" charset="0"/>
              <a:buChar char="•"/>
            </a:pPr>
            <a:r>
              <a:rPr lang="en-US" sz="2000" dirty="0">
                <a:solidFill>
                  <a:srgbClr val="0070C0"/>
                </a:solidFill>
                <a:latin typeface="Aptos" panose="020B0004020202020204" pitchFamily="34" charset="0"/>
              </a:rPr>
              <a:t>By allowing </a:t>
            </a:r>
            <a:r>
              <a:rPr lang="en-US" sz="2000" i="1" dirty="0">
                <a:solidFill>
                  <a:srgbClr val="0070C0"/>
                </a:solidFill>
                <a:latin typeface="Aptos" panose="020B0004020202020204" pitchFamily="34" charset="0"/>
              </a:rPr>
              <a:t>“equal representation” </a:t>
            </a:r>
            <a:r>
              <a:rPr lang="en-US" sz="2000" dirty="0">
                <a:solidFill>
                  <a:srgbClr val="0070C0"/>
                </a:solidFill>
                <a:latin typeface="Aptos" panose="020B0004020202020204" pitchFamily="34" charset="0"/>
              </a:rPr>
              <a:t>these debates </a:t>
            </a:r>
            <a:r>
              <a:rPr lang="en-US" sz="2000" i="1" dirty="0">
                <a:solidFill>
                  <a:srgbClr val="0070C0"/>
                </a:solidFill>
                <a:latin typeface="Aptos" panose="020B0004020202020204" pitchFamily="34" charset="0"/>
              </a:rPr>
              <a:t>“…only succeed in creating false equivalence” </a:t>
            </a:r>
            <a:r>
              <a:rPr lang="en-US" sz="2000" dirty="0">
                <a:solidFill>
                  <a:srgbClr val="0070C0"/>
                </a:solidFill>
                <a:latin typeface="Aptos" panose="020B0004020202020204" pitchFamily="34" charset="0"/>
              </a:rPr>
              <a:t>between two sides of an issue (polarization) even when there is only one credible side</a:t>
            </a:r>
            <a:r>
              <a:rPr lang="en-US" sz="2000" baseline="30000" dirty="0">
                <a:solidFill>
                  <a:srgbClr val="0070C0"/>
                </a:solidFill>
                <a:latin typeface="Aptos" panose="020B0004020202020204" pitchFamily="34" charset="0"/>
              </a:rPr>
              <a:t>1</a:t>
            </a:r>
            <a:r>
              <a:rPr lang="en-US" sz="2000" dirty="0">
                <a:solidFill>
                  <a:srgbClr val="0070C0"/>
                </a:solidFill>
                <a:latin typeface="Aptos" panose="020B0004020202020204" pitchFamily="34" charset="0"/>
              </a:rPr>
              <a:t>. </a:t>
            </a:r>
          </a:p>
          <a:p>
            <a:pPr lvl="1" algn="just">
              <a:buFont typeface="Arial" panose="020B0604020202020204" pitchFamily="34" charset="0"/>
              <a:buChar char="•"/>
            </a:pPr>
            <a:r>
              <a:rPr lang="en-US" sz="2000" dirty="0">
                <a:solidFill>
                  <a:srgbClr val="0070C0"/>
                </a:solidFill>
                <a:latin typeface="Aptos" panose="020B0004020202020204" pitchFamily="34" charset="0"/>
              </a:rPr>
              <a:t>Dissenting scientists achieve high-level positions in these organizations</a:t>
            </a:r>
          </a:p>
          <a:p>
            <a:pPr algn="just">
              <a:buFont typeface="System Font Regular"/>
              <a:buChar char="😡"/>
            </a:pPr>
            <a:r>
              <a:rPr lang="en-US" sz="2400" b="1" dirty="0">
                <a:latin typeface="Aptos" panose="020B0004020202020204" pitchFamily="34" charset="0"/>
              </a:rPr>
              <a:t>Governments</a:t>
            </a:r>
          </a:p>
          <a:p>
            <a:pPr lvl="1" algn="just">
              <a:buFont typeface="Arial" panose="020B0604020202020204" pitchFamily="34" charset="0"/>
              <a:buChar char="•"/>
            </a:pPr>
            <a:r>
              <a:rPr lang="en-US" sz="2000" dirty="0">
                <a:latin typeface="Aptos" panose="020B0004020202020204" pitchFamily="34" charset="0"/>
              </a:rPr>
              <a:t>Complacent and subject to industry lobbying</a:t>
            </a:r>
          </a:p>
          <a:p>
            <a:pPr algn="just"/>
            <a:endParaRPr lang="en-US" sz="2400" dirty="0">
              <a:latin typeface="Aptos" panose="020B0004020202020204" pitchFamily="34" charset="0"/>
            </a:endParaRPr>
          </a:p>
          <a:p>
            <a:pPr algn="just"/>
            <a:endParaRPr lang="en-US" sz="2400" dirty="0">
              <a:latin typeface="Aptos" panose="020B0004020202020204" pitchFamily="34" charset="0"/>
            </a:endParaRPr>
          </a:p>
          <a:p>
            <a:pPr algn="just"/>
            <a:endParaRPr lang="en-US" sz="2400" dirty="0">
              <a:latin typeface="Aptos" panose="020B0004020202020204" pitchFamily="34" charset="0"/>
            </a:endParaRPr>
          </a:p>
        </p:txBody>
      </p:sp>
      <p:sp>
        <p:nvSpPr>
          <p:cNvPr id="2" name="Title 1">
            <a:extLst>
              <a:ext uri="{FF2B5EF4-FFF2-40B4-BE49-F238E27FC236}">
                <a16:creationId xmlns:a16="http://schemas.microsoft.com/office/drawing/2014/main" id="{47CBAB6F-DFB4-C1A0-E417-0C5A67F9FD27}"/>
              </a:ext>
            </a:extLst>
          </p:cNvPr>
          <p:cNvSpPr>
            <a:spLocks noGrp="1"/>
          </p:cNvSpPr>
          <p:nvPr>
            <p:ph type="title"/>
          </p:nvPr>
        </p:nvSpPr>
        <p:spPr>
          <a:xfrm>
            <a:off x="429658" y="124839"/>
            <a:ext cx="11457542" cy="800578"/>
          </a:xfrm>
        </p:spPr>
        <p:txBody>
          <a:bodyPr anchor="ctr">
            <a:normAutofit/>
          </a:bodyPr>
          <a:lstStyle/>
          <a:p>
            <a:pPr algn="ctr"/>
            <a:r>
              <a:rPr lang="en-US" sz="3200" b="1" dirty="0">
                <a:latin typeface="Aptos" panose="020B0004020202020204" pitchFamily="34" charset="0"/>
                <a:ea typeface="Tahoma" panose="020B0604030504040204" pitchFamily="34" charset="0"/>
                <a:cs typeface="Tahoma" panose="020B0604030504040204" pitchFamily="34" charset="0"/>
              </a:rPr>
              <a:t>Reasons </a:t>
            </a:r>
            <a:r>
              <a:rPr lang="en-US" sz="3200" dirty="0">
                <a:latin typeface="Aptos" panose="020B0004020202020204" pitchFamily="34" charset="0"/>
                <a:ea typeface="Tahoma" panose="020B0604030504040204" pitchFamily="34" charset="0"/>
                <a:cs typeface="Tahoma" panose="020B0604030504040204" pitchFamily="34" charset="0"/>
              </a:rPr>
              <a:t>for</a:t>
            </a:r>
            <a:r>
              <a:rPr lang="en-US" sz="3200" b="1" dirty="0">
                <a:latin typeface="Aptos" panose="020B0004020202020204" pitchFamily="34" charset="0"/>
                <a:ea typeface="Tahoma" panose="020B0604030504040204" pitchFamily="34" charset="0"/>
                <a:cs typeface="Tahoma" panose="020B0604030504040204" pitchFamily="34" charset="0"/>
              </a:rPr>
              <a:t> </a:t>
            </a:r>
            <a:r>
              <a:rPr lang="en-US" sz="3200" dirty="0">
                <a:latin typeface="Aptos" panose="020B0004020202020204" pitchFamily="34" charset="0"/>
                <a:ea typeface="Tahoma" panose="020B0604030504040204" pitchFamily="34" charset="0"/>
                <a:cs typeface="Tahoma" panose="020B0604030504040204" pitchFamily="34" charset="0"/>
              </a:rPr>
              <a:t>advocacy ‘against’ reducing dietary sodium intake</a:t>
            </a:r>
          </a:p>
        </p:txBody>
      </p:sp>
      <p:sp>
        <p:nvSpPr>
          <p:cNvPr id="4" name="TextBox 3">
            <a:extLst>
              <a:ext uri="{FF2B5EF4-FFF2-40B4-BE49-F238E27FC236}">
                <a16:creationId xmlns:a16="http://schemas.microsoft.com/office/drawing/2014/main" id="{52550D96-5980-5318-C0FE-6990E3F90C5C}"/>
              </a:ext>
            </a:extLst>
          </p:cNvPr>
          <p:cNvSpPr txBox="1"/>
          <p:nvPr/>
        </p:nvSpPr>
        <p:spPr>
          <a:xfrm>
            <a:off x="3776281" y="6149902"/>
            <a:ext cx="3627916" cy="461665"/>
          </a:xfrm>
          <a:prstGeom prst="rect">
            <a:avLst/>
          </a:prstGeom>
          <a:noFill/>
        </p:spPr>
        <p:txBody>
          <a:bodyPr wrap="none" rtlCol="0">
            <a:spAutoFit/>
          </a:bodyPr>
          <a:lstStyle/>
          <a:p>
            <a:r>
              <a:rPr lang="en-GB" sz="1200" i="1" dirty="0">
                <a:latin typeface="Aptos" panose="020B0004020202020204" pitchFamily="34" charset="0"/>
              </a:rPr>
              <a:t>Campbell NRC et al. </a:t>
            </a:r>
            <a:r>
              <a:rPr lang="en-GB" sz="1200" i="1" dirty="0" err="1">
                <a:latin typeface="Aptos" panose="020B0004020202020204" pitchFamily="34" charset="0"/>
              </a:rPr>
              <a:t>Curr</a:t>
            </a:r>
            <a:r>
              <a:rPr lang="en-GB" sz="1200" i="1" dirty="0">
                <a:latin typeface="Aptos" panose="020B0004020202020204" pitchFamily="34" charset="0"/>
              </a:rPr>
              <a:t> </a:t>
            </a:r>
            <a:r>
              <a:rPr lang="en-GB" sz="1200" i="1" dirty="0" err="1">
                <a:latin typeface="Aptos" panose="020B0004020202020204" pitchFamily="34" charset="0"/>
              </a:rPr>
              <a:t>Nutr</a:t>
            </a:r>
            <a:r>
              <a:rPr lang="en-GB" sz="1200" i="1" dirty="0">
                <a:latin typeface="Aptos" panose="020B0004020202020204" pitchFamily="34" charset="0"/>
              </a:rPr>
              <a:t> Rep 2021; 10; 188-99</a:t>
            </a:r>
          </a:p>
          <a:p>
            <a:r>
              <a:rPr lang="en-GB" sz="1200" i="1" dirty="0">
                <a:latin typeface="Aptos" panose="020B0004020202020204" pitchFamily="34" charset="0"/>
              </a:rPr>
              <a:t>Cappuccio FP et al. </a:t>
            </a:r>
            <a:r>
              <a:rPr lang="en-GB" sz="1200" i="1" dirty="0" err="1">
                <a:latin typeface="Aptos" panose="020B0004020202020204" pitchFamily="34" charset="0"/>
              </a:rPr>
              <a:t>Curr</a:t>
            </a:r>
            <a:r>
              <a:rPr lang="en-GB" sz="1200" i="1" dirty="0">
                <a:latin typeface="Aptos" panose="020B0004020202020204" pitchFamily="34" charset="0"/>
              </a:rPr>
              <a:t> </a:t>
            </a:r>
            <a:r>
              <a:rPr lang="en-GB" sz="1200" i="1" dirty="0" err="1">
                <a:latin typeface="Aptos" panose="020B0004020202020204" pitchFamily="34" charset="0"/>
              </a:rPr>
              <a:t>Nutr</a:t>
            </a:r>
            <a:r>
              <a:rPr lang="en-GB" sz="1200" i="1" dirty="0">
                <a:latin typeface="Aptos" panose="020B0004020202020204" pitchFamily="34" charset="0"/>
              </a:rPr>
              <a:t> Rep 2022; 11: 172-84  </a:t>
            </a:r>
          </a:p>
        </p:txBody>
      </p:sp>
      <p:sp>
        <p:nvSpPr>
          <p:cNvPr id="5" name="TextBox 4">
            <a:extLst>
              <a:ext uri="{FF2B5EF4-FFF2-40B4-BE49-F238E27FC236}">
                <a16:creationId xmlns:a16="http://schemas.microsoft.com/office/drawing/2014/main" id="{3E965A92-65E9-70A2-2174-F14DB4F138F4}"/>
              </a:ext>
            </a:extLst>
          </p:cNvPr>
          <p:cNvSpPr txBox="1"/>
          <p:nvPr/>
        </p:nvSpPr>
        <p:spPr>
          <a:xfrm>
            <a:off x="7330351" y="6149902"/>
            <a:ext cx="2802562" cy="276999"/>
          </a:xfrm>
          <a:prstGeom prst="rect">
            <a:avLst/>
          </a:prstGeom>
          <a:noFill/>
        </p:spPr>
        <p:txBody>
          <a:bodyPr wrap="none" rtlCol="0">
            <a:spAutoFit/>
          </a:bodyPr>
          <a:lstStyle/>
          <a:p>
            <a:r>
              <a:rPr lang="en-US" sz="1200" i="1" baseline="30000" dirty="0">
                <a:latin typeface="Aptos" panose="020B0004020202020204" pitchFamily="34" charset="0"/>
              </a:rPr>
              <a:t>1</a:t>
            </a:r>
            <a:r>
              <a:rPr lang="en-US" sz="1200" i="1" dirty="0">
                <a:latin typeface="Aptos" panose="020B0004020202020204" pitchFamily="34" charset="0"/>
              </a:rPr>
              <a:t>McIntyre L. Post-Truth. MTP Press 2018</a:t>
            </a:r>
            <a:endParaRPr lang="en-US" sz="1200" dirty="0">
              <a:latin typeface="Aptos" panose="020B0004020202020204" pitchFamily="34" charset="0"/>
            </a:endParaRPr>
          </a:p>
        </p:txBody>
      </p:sp>
      <p:sp>
        <p:nvSpPr>
          <p:cNvPr id="6" name="TextBox 5">
            <a:extLst>
              <a:ext uri="{FF2B5EF4-FFF2-40B4-BE49-F238E27FC236}">
                <a16:creationId xmlns:a16="http://schemas.microsoft.com/office/drawing/2014/main" id="{8DF8E42E-DC19-6366-0E3F-494D5FC10B0F}"/>
              </a:ext>
            </a:extLst>
          </p:cNvPr>
          <p:cNvSpPr txBox="1"/>
          <p:nvPr/>
        </p:nvSpPr>
        <p:spPr>
          <a:xfrm>
            <a:off x="162046" y="6242235"/>
            <a:ext cx="1047082" cy="369332"/>
          </a:xfrm>
          <a:prstGeom prst="rect">
            <a:avLst/>
          </a:prstGeom>
          <a:noFill/>
        </p:spPr>
        <p:txBody>
          <a:bodyPr wrap="none" rtlCol="0">
            <a:spAutoFit/>
          </a:bodyPr>
          <a:lstStyle/>
          <a:p>
            <a:r>
              <a:rPr lang="en-GB" dirty="0">
                <a:solidFill>
                  <a:srgbClr val="0070C0"/>
                </a:solidFill>
                <a:latin typeface="Aptos" panose="020B0004020202020204" pitchFamily="34" charset="0"/>
              </a:rPr>
              <a:t>Reasons</a:t>
            </a:r>
          </a:p>
        </p:txBody>
      </p:sp>
    </p:spTree>
    <p:extLst>
      <p:ext uri="{BB962C8B-B14F-4D97-AF65-F5344CB8AC3E}">
        <p14:creationId xmlns:p14="http://schemas.microsoft.com/office/powerpoint/2010/main" val="811517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8D54B5-18BE-EC4A-B334-28B6A98E873D}"/>
              </a:ext>
            </a:extLst>
          </p:cNvPr>
          <p:cNvSpPr>
            <a:spLocks noGrp="1"/>
          </p:cNvSpPr>
          <p:nvPr>
            <p:ph idx="1"/>
          </p:nvPr>
        </p:nvSpPr>
        <p:spPr>
          <a:xfrm>
            <a:off x="3552668" y="966866"/>
            <a:ext cx="8169639" cy="4924268"/>
          </a:xfrm>
        </p:spPr>
        <p:txBody>
          <a:bodyPr>
            <a:normAutofit fontScale="70000" lnSpcReduction="20000"/>
          </a:bodyPr>
          <a:lstStyle/>
          <a:p>
            <a:r>
              <a:rPr lang="en-US" sz="2900" b="1" dirty="0">
                <a:solidFill>
                  <a:srgbClr val="FF0000"/>
                </a:solidFill>
                <a:latin typeface="Aptos" panose="020B0004020202020204" pitchFamily="34" charset="0"/>
              </a:rPr>
              <a:t>Conflicts of Interest and Commercial Bias</a:t>
            </a:r>
          </a:p>
          <a:p>
            <a:pPr lvl="1" algn="just"/>
            <a:r>
              <a:rPr lang="en-US" u="sng" dirty="0">
                <a:latin typeface="Aptos" panose="020B0004020202020204" pitchFamily="34" charset="0"/>
              </a:rPr>
              <a:t>Example</a:t>
            </a:r>
            <a:r>
              <a:rPr lang="en-US" dirty="0">
                <a:latin typeface="Aptos" panose="020B0004020202020204" pitchFamily="34" charset="0"/>
              </a:rPr>
              <a:t>: </a:t>
            </a:r>
            <a:r>
              <a:rPr lang="en-US" i="1" dirty="0">
                <a:latin typeface="Aptos" panose="020B0004020202020204" pitchFamily="34" charset="0"/>
              </a:rPr>
              <a:t>JACN supplement 2006; 25(3) </a:t>
            </a:r>
            <a:r>
              <a:rPr lang="en-US" dirty="0">
                <a:solidFill>
                  <a:srgbClr val="0070C0"/>
                </a:solidFill>
                <a:latin typeface="Aptos" panose="020B0004020202020204" pitchFamily="34" charset="0"/>
              </a:rPr>
              <a:t>funded by industry, participants advisors and consultants for food industry, no disclosures provided.</a:t>
            </a:r>
          </a:p>
          <a:p>
            <a:pPr lvl="1" algn="just"/>
            <a:r>
              <a:rPr lang="en-US" dirty="0">
                <a:latin typeface="Aptos" panose="020B0004020202020204" pitchFamily="34" charset="0"/>
              </a:rPr>
              <a:t>Although omissions violated journal policies, identified and notified to Editor, </a:t>
            </a:r>
            <a:r>
              <a:rPr lang="en-US" dirty="0">
                <a:solidFill>
                  <a:srgbClr val="0070C0"/>
                </a:solidFill>
                <a:latin typeface="Aptos" panose="020B0004020202020204" pitchFamily="34" charset="0"/>
              </a:rPr>
              <a:t>no corrective action </a:t>
            </a:r>
            <a:r>
              <a:rPr lang="en-US" dirty="0">
                <a:latin typeface="Aptos" panose="020B0004020202020204" pitchFamily="34" charset="0"/>
              </a:rPr>
              <a:t>by the journal other than post-hoc disclosure by the publisher in 2013 (!).</a:t>
            </a:r>
          </a:p>
          <a:p>
            <a:pPr algn="just"/>
            <a:r>
              <a:rPr lang="en-US" sz="2900" b="1" dirty="0">
                <a:solidFill>
                  <a:srgbClr val="FF0000"/>
                </a:solidFill>
                <a:latin typeface="Aptos" panose="020B0004020202020204" pitchFamily="34" charset="0"/>
              </a:rPr>
              <a:t>Lack of public access to raw data</a:t>
            </a:r>
          </a:p>
          <a:p>
            <a:pPr lvl="1" algn="just"/>
            <a:r>
              <a:rPr lang="en-US" dirty="0">
                <a:latin typeface="Aptos" panose="020B0004020202020204" pitchFamily="34" charset="0"/>
              </a:rPr>
              <a:t>Databases from studies claiming adverse effects of sodium reduction are </a:t>
            </a:r>
            <a:r>
              <a:rPr lang="en-US" u="sng" dirty="0">
                <a:solidFill>
                  <a:srgbClr val="0070C0"/>
                </a:solidFill>
                <a:latin typeface="Aptos" panose="020B0004020202020204" pitchFamily="34" charset="0"/>
              </a:rPr>
              <a:t>not publicly available</a:t>
            </a:r>
            <a:r>
              <a:rPr lang="en-US" dirty="0">
                <a:latin typeface="Aptos" panose="020B0004020202020204" pitchFamily="34" charset="0"/>
              </a:rPr>
              <a:t>, although mostly </a:t>
            </a:r>
            <a:r>
              <a:rPr lang="en-US" u="sng" dirty="0">
                <a:solidFill>
                  <a:srgbClr val="0070C0"/>
                </a:solidFill>
                <a:latin typeface="Aptos" panose="020B0004020202020204" pitchFamily="34" charset="0"/>
              </a:rPr>
              <a:t>publicly funded</a:t>
            </a:r>
            <a:r>
              <a:rPr lang="en-US" dirty="0">
                <a:latin typeface="Aptos" panose="020B0004020202020204" pitchFamily="34" charset="0"/>
              </a:rPr>
              <a:t>, hence results cannot be independently verified (e.g. recent refusal from the PURE Study).</a:t>
            </a:r>
          </a:p>
          <a:p>
            <a:pPr lvl="1" algn="just"/>
            <a:r>
              <a:rPr lang="en-US" dirty="0">
                <a:latin typeface="Aptos" panose="020B0004020202020204" pitchFamily="34" charset="0"/>
              </a:rPr>
              <a:t>Where independent verification was carried out, the original spurious result was identified</a:t>
            </a:r>
            <a:r>
              <a:rPr lang="en-US" baseline="30000" dirty="0">
                <a:latin typeface="Aptos" panose="020B0004020202020204" pitchFamily="34" charset="0"/>
              </a:rPr>
              <a:t>1,2</a:t>
            </a:r>
            <a:endParaRPr lang="en-US" dirty="0">
              <a:latin typeface="Aptos" panose="020B0004020202020204" pitchFamily="34" charset="0"/>
            </a:endParaRPr>
          </a:p>
          <a:p>
            <a:pPr lvl="1" algn="just"/>
            <a:r>
              <a:rPr lang="en-US" dirty="0">
                <a:latin typeface="Aptos" panose="020B0004020202020204" pitchFamily="34" charset="0"/>
              </a:rPr>
              <a:t>Standard formula to assess urine completeness was altered inflating the proportion of complete samples and data on validation not disclosed even after request</a:t>
            </a:r>
            <a:r>
              <a:rPr lang="en-US" baseline="30000" dirty="0">
                <a:latin typeface="Aptos" panose="020B0004020202020204" pitchFamily="34" charset="0"/>
              </a:rPr>
              <a:t>3</a:t>
            </a:r>
            <a:endParaRPr lang="en-US" dirty="0">
              <a:latin typeface="Aptos" panose="020B0004020202020204" pitchFamily="34" charset="0"/>
            </a:endParaRPr>
          </a:p>
        </p:txBody>
      </p:sp>
      <p:sp>
        <p:nvSpPr>
          <p:cNvPr id="4" name="Title 1">
            <a:extLst>
              <a:ext uri="{FF2B5EF4-FFF2-40B4-BE49-F238E27FC236}">
                <a16:creationId xmlns:a16="http://schemas.microsoft.com/office/drawing/2014/main" id="{39D86F08-3CD9-2B4C-89F7-1019387654B0}"/>
              </a:ext>
            </a:extLst>
          </p:cNvPr>
          <p:cNvSpPr>
            <a:spLocks noGrp="1"/>
          </p:cNvSpPr>
          <p:nvPr>
            <p:ph type="title"/>
          </p:nvPr>
        </p:nvSpPr>
        <p:spPr>
          <a:xfrm>
            <a:off x="327699" y="182292"/>
            <a:ext cx="11394607" cy="784574"/>
          </a:xfrm>
        </p:spPr>
        <p:txBody>
          <a:bodyPr anchor="ctr">
            <a:noAutofit/>
          </a:bodyPr>
          <a:lstStyle/>
          <a:p>
            <a:pPr algn="ctr"/>
            <a:r>
              <a:rPr lang="en-US" sz="2800" b="1" dirty="0">
                <a:latin typeface="Aptos" panose="020B0004020202020204" pitchFamily="34" charset="0"/>
              </a:rPr>
              <a:t>Reasons</a:t>
            </a:r>
            <a:r>
              <a:rPr lang="en-US" sz="2800" dirty="0">
                <a:latin typeface="Aptos" panose="020B0004020202020204" pitchFamily="34" charset="0"/>
              </a:rPr>
              <a:t> about advocacy ‘against’ reducing  dietary sodium intake</a:t>
            </a:r>
          </a:p>
        </p:txBody>
      </p:sp>
      <p:pic>
        <p:nvPicPr>
          <p:cNvPr id="5" name="Picture 4" descr="Text&#10;&#10;Description automatically generated">
            <a:extLst>
              <a:ext uri="{FF2B5EF4-FFF2-40B4-BE49-F238E27FC236}">
                <a16:creationId xmlns:a16="http://schemas.microsoft.com/office/drawing/2014/main" id="{B1266856-1255-7447-98C0-B829B06B2C6F}"/>
              </a:ext>
            </a:extLst>
          </p:cNvPr>
          <p:cNvPicPr>
            <a:picLocks noChangeAspect="1"/>
          </p:cNvPicPr>
          <p:nvPr/>
        </p:nvPicPr>
        <p:blipFill>
          <a:blip r:embed="rId2"/>
          <a:stretch>
            <a:fillRect/>
          </a:stretch>
        </p:blipFill>
        <p:spPr>
          <a:xfrm>
            <a:off x="327699" y="2941141"/>
            <a:ext cx="2950901" cy="2225539"/>
          </a:xfrm>
          <a:prstGeom prst="rect">
            <a:avLst/>
          </a:prstGeom>
          <a:ln>
            <a:noFill/>
          </a:ln>
          <a:effectLst>
            <a:outerShdw blurRad="190500" algn="tl" rotWithShape="0">
              <a:srgbClr val="000000">
                <a:alpha val="70000"/>
              </a:srgbClr>
            </a:outerShdw>
          </a:effectLst>
        </p:spPr>
      </p:pic>
      <p:pic>
        <p:nvPicPr>
          <p:cNvPr id="7" name="Picture 6" descr="Graphical user interface, text&#10;&#10;Description automatically generated">
            <a:extLst>
              <a:ext uri="{FF2B5EF4-FFF2-40B4-BE49-F238E27FC236}">
                <a16:creationId xmlns:a16="http://schemas.microsoft.com/office/drawing/2014/main" id="{3CA603C9-7642-EE43-B3DC-E198CACF1B94}"/>
              </a:ext>
            </a:extLst>
          </p:cNvPr>
          <p:cNvPicPr>
            <a:picLocks noChangeAspect="1"/>
          </p:cNvPicPr>
          <p:nvPr/>
        </p:nvPicPr>
        <p:blipFill>
          <a:blip r:embed="rId3"/>
          <a:stretch>
            <a:fillRect/>
          </a:stretch>
        </p:blipFill>
        <p:spPr>
          <a:xfrm>
            <a:off x="327699" y="1538786"/>
            <a:ext cx="2900307" cy="514866"/>
          </a:xfrm>
          <a:prstGeom prst="rect">
            <a:avLst/>
          </a:prstGeom>
        </p:spPr>
      </p:pic>
      <p:sp>
        <p:nvSpPr>
          <p:cNvPr id="2" name="TextBox 1">
            <a:extLst>
              <a:ext uri="{FF2B5EF4-FFF2-40B4-BE49-F238E27FC236}">
                <a16:creationId xmlns:a16="http://schemas.microsoft.com/office/drawing/2014/main" id="{9562837A-3696-7A21-4B84-D2D2C7C125C5}"/>
              </a:ext>
            </a:extLst>
          </p:cNvPr>
          <p:cNvSpPr txBox="1"/>
          <p:nvPr/>
        </p:nvSpPr>
        <p:spPr>
          <a:xfrm>
            <a:off x="1657641" y="6211457"/>
            <a:ext cx="9390110" cy="400110"/>
          </a:xfrm>
          <a:prstGeom prst="rect">
            <a:avLst/>
          </a:prstGeom>
          <a:noFill/>
        </p:spPr>
        <p:txBody>
          <a:bodyPr wrap="square" rtlCol="0">
            <a:spAutoFit/>
          </a:bodyPr>
          <a:lstStyle/>
          <a:p>
            <a:r>
              <a:rPr lang="en-US" sz="1200" i="1" baseline="30000" dirty="0">
                <a:latin typeface="Aptos" panose="020B0004020202020204" pitchFamily="34" charset="0"/>
              </a:rPr>
              <a:t>1</a:t>
            </a:r>
            <a:r>
              <a:rPr lang="en-US" sz="1200" i="1" dirty="0">
                <a:latin typeface="Aptos" panose="020B0004020202020204" pitchFamily="34" charset="0"/>
              </a:rPr>
              <a:t> J Gen Int Med 2008;23:1297  -  </a:t>
            </a:r>
            <a:r>
              <a:rPr lang="en-US" sz="1200" i="1" baseline="30000" dirty="0">
                <a:latin typeface="Aptos" panose="020B0004020202020204" pitchFamily="34" charset="0"/>
              </a:rPr>
              <a:t>2</a:t>
            </a:r>
            <a:r>
              <a:rPr lang="en-US" sz="1200" i="1" dirty="0">
                <a:latin typeface="Aptos" panose="020B0004020202020204" pitchFamily="34" charset="0"/>
              </a:rPr>
              <a:t> Arch Int Med 2011;171:1183 - </a:t>
            </a:r>
            <a:r>
              <a:rPr lang="en-US" sz="1200" i="1" baseline="30000" dirty="0">
                <a:latin typeface="Aptos" panose="020B0004020202020204" pitchFamily="34" charset="0"/>
              </a:rPr>
              <a:t>3</a:t>
            </a:r>
            <a:r>
              <a:rPr lang="en-US" sz="2000" i="1" dirty="0">
                <a:latin typeface="Aptos" panose="020B0004020202020204" pitchFamily="34" charset="0"/>
              </a:rPr>
              <a:t> </a:t>
            </a:r>
            <a:r>
              <a:rPr lang="en-US" sz="1200" i="1" dirty="0">
                <a:latin typeface="Aptos" panose="020B0004020202020204" pitchFamily="34" charset="0"/>
              </a:rPr>
              <a:t>Int J Epidemiol 2016; 46: 362, 367 and 2018; 47: 670, 673</a:t>
            </a:r>
            <a:r>
              <a:rPr lang="en-US" sz="1200" dirty="0">
                <a:latin typeface="Aptos" panose="020B0004020202020204" pitchFamily="34" charset="0"/>
              </a:rPr>
              <a:t>.</a:t>
            </a:r>
            <a:endParaRPr lang="en-GB" sz="1200" dirty="0"/>
          </a:p>
        </p:txBody>
      </p:sp>
      <p:sp>
        <p:nvSpPr>
          <p:cNvPr id="6" name="TextBox 5">
            <a:extLst>
              <a:ext uri="{FF2B5EF4-FFF2-40B4-BE49-F238E27FC236}">
                <a16:creationId xmlns:a16="http://schemas.microsoft.com/office/drawing/2014/main" id="{3AAB0E16-33FE-D25F-A8F3-39588CFB59A3}"/>
              </a:ext>
            </a:extLst>
          </p:cNvPr>
          <p:cNvSpPr txBox="1"/>
          <p:nvPr/>
        </p:nvSpPr>
        <p:spPr>
          <a:xfrm>
            <a:off x="162046" y="6242235"/>
            <a:ext cx="1047082" cy="369332"/>
          </a:xfrm>
          <a:prstGeom prst="rect">
            <a:avLst/>
          </a:prstGeom>
          <a:noFill/>
        </p:spPr>
        <p:txBody>
          <a:bodyPr wrap="none" rtlCol="0">
            <a:spAutoFit/>
          </a:bodyPr>
          <a:lstStyle/>
          <a:p>
            <a:r>
              <a:rPr lang="en-GB" dirty="0">
                <a:solidFill>
                  <a:srgbClr val="0070C0"/>
                </a:solidFill>
                <a:latin typeface="Aptos" panose="020B0004020202020204" pitchFamily="34" charset="0"/>
              </a:rPr>
              <a:t>Reasons</a:t>
            </a:r>
          </a:p>
        </p:txBody>
      </p:sp>
    </p:spTree>
    <p:extLst>
      <p:ext uri="{BB962C8B-B14F-4D97-AF65-F5344CB8AC3E}">
        <p14:creationId xmlns:p14="http://schemas.microsoft.com/office/powerpoint/2010/main" val="1421650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8D54B5-18BE-EC4A-B334-28B6A98E873D}"/>
              </a:ext>
            </a:extLst>
          </p:cNvPr>
          <p:cNvSpPr>
            <a:spLocks noGrp="1"/>
          </p:cNvSpPr>
          <p:nvPr>
            <p:ph idx="1"/>
          </p:nvPr>
        </p:nvSpPr>
        <p:spPr>
          <a:xfrm>
            <a:off x="2533337" y="1189090"/>
            <a:ext cx="8967561" cy="4658528"/>
          </a:xfrm>
        </p:spPr>
        <p:txBody>
          <a:bodyPr>
            <a:normAutofit fontScale="62500" lnSpcReduction="20000"/>
          </a:bodyPr>
          <a:lstStyle/>
          <a:p>
            <a:pPr algn="just"/>
            <a:r>
              <a:rPr lang="en-US" b="1" dirty="0">
                <a:solidFill>
                  <a:srgbClr val="FF0000"/>
                </a:solidFill>
                <a:latin typeface="Aptos" panose="020B0004020202020204" pitchFamily="34" charset="0"/>
              </a:rPr>
              <a:t>Scientific and Professional conduct</a:t>
            </a:r>
          </a:p>
          <a:p>
            <a:pPr lvl="1" algn="just"/>
            <a:r>
              <a:rPr lang="en-US" sz="3200" dirty="0">
                <a:solidFill>
                  <a:srgbClr val="0070C0"/>
                </a:solidFill>
                <a:latin typeface="Aptos" panose="020B0004020202020204" pitchFamily="34" charset="0"/>
              </a:rPr>
              <a:t>Granting agencies and scientific and ethics reviews </a:t>
            </a:r>
            <a:r>
              <a:rPr lang="en-US" sz="3200" dirty="0">
                <a:latin typeface="Aptos" panose="020B0004020202020204" pitchFamily="34" charset="0"/>
              </a:rPr>
              <a:t>approving weak and inappropriate research designs (e.g. post-hoc secondary analyses not originally planned). </a:t>
            </a:r>
          </a:p>
          <a:p>
            <a:pPr lvl="1" algn="just"/>
            <a:r>
              <a:rPr lang="en-US" sz="3200" dirty="0">
                <a:solidFill>
                  <a:srgbClr val="0070C0"/>
                </a:solidFill>
                <a:latin typeface="Aptos" panose="020B0004020202020204" pitchFamily="34" charset="0"/>
              </a:rPr>
              <a:t>Journals delay in investigating, and where needed, retracting papers based on dubious or fabricated data</a:t>
            </a:r>
            <a:r>
              <a:rPr lang="en-US" sz="3200" dirty="0">
                <a:latin typeface="Aptos" panose="020B0004020202020204" pitchFamily="34" charset="0"/>
              </a:rPr>
              <a:t>. Once retracted, cited even after retraction date </a:t>
            </a:r>
            <a:r>
              <a:rPr lang="en-US" sz="3200" i="1" dirty="0">
                <a:latin typeface="Aptos" panose="020B0004020202020204" pitchFamily="34" charset="0"/>
              </a:rPr>
              <a:t>(</a:t>
            </a:r>
            <a:r>
              <a:rPr lang="en-US" sz="3200" dirty="0">
                <a:latin typeface="Aptos" panose="020B0004020202020204" pitchFamily="34" charset="0"/>
              </a:rPr>
              <a:t>e.g.</a:t>
            </a:r>
            <a:r>
              <a:rPr lang="en-US" sz="3200" i="1" dirty="0">
                <a:latin typeface="Aptos" panose="020B0004020202020204" pitchFamily="34" charset="0"/>
              </a:rPr>
              <a:t> Sodium intake in heart failure</a:t>
            </a:r>
            <a:r>
              <a:rPr lang="en-US" sz="3200" i="1" baseline="30000" dirty="0">
                <a:latin typeface="Aptos" panose="020B0004020202020204" pitchFamily="34" charset="0"/>
              </a:rPr>
              <a:t>1</a:t>
            </a:r>
            <a:r>
              <a:rPr lang="en-US" sz="3200" i="1" dirty="0">
                <a:latin typeface="Aptos" panose="020B0004020202020204" pitchFamily="34" charset="0"/>
              </a:rPr>
              <a:t>). </a:t>
            </a:r>
            <a:r>
              <a:rPr lang="en-US" sz="3200" dirty="0">
                <a:latin typeface="Aptos" panose="020B0004020202020204" pitchFamily="34" charset="0"/>
              </a:rPr>
              <a:t>Failure of peer-review system, lack of scientific rigor and professional conduct of authors and journals.</a:t>
            </a:r>
          </a:p>
          <a:p>
            <a:pPr algn="just"/>
            <a:r>
              <a:rPr lang="en-US" b="1" dirty="0">
                <a:solidFill>
                  <a:srgbClr val="FF0000"/>
                </a:solidFill>
                <a:latin typeface="Aptos" panose="020B0004020202020204" pitchFamily="34" charset="0"/>
              </a:rPr>
              <a:t>Journal, Granting Agencies, Research and Ethics Committees</a:t>
            </a:r>
          </a:p>
          <a:p>
            <a:pPr lvl="1" algn="just"/>
            <a:r>
              <a:rPr lang="en-US" sz="3200" dirty="0">
                <a:latin typeface="Aptos" panose="020B0004020202020204" pitchFamily="34" charset="0"/>
              </a:rPr>
              <a:t>Outright rejection of correspondence to Editor pointing to serious methodological flaws and false statements in published manuscripts.</a:t>
            </a:r>
          </a:p>
          <a:p>
            <a:pPr lvl="1" algn="just"/>
            <a:r>
              <a:rPr lang="en-US" sz="3200" dirty="0">
                <a:latin typeface="Aptos" panose="020B0004020202020204" pitchFamily="34" charset="0"/>
              </a:rPr>
              <a:t>Flawed evidence used in introductions, reviews and presentations, supporting the </a:t>
            </a:r>
            <a:r>
              <a:rPr lang="en-US" sz="3200" i="1" dirty="0">
                <a:latin typeface="Aptos" panose="020B0004020202020204" pitchFamily="34" charset="0"/>
              </a:rPr>
              <a:t>aura of controversy </a:t>
            </a:r>
            <a:r>
              <a:rPr lang="en-US" sz="3200" dirty="0">
                <a:latin typeface="Aptos" panose="020B0004020202020204" pitchFamily="34" charset="0"/>
              </a:rPr>
              <a:t>and encouraging </a:t>
            </a:r>
            <a:r>
              <a:rPr lang="en-US" sz="3200" i="1" dirty="0">
                <a:latin typeface="Aptos" panose="020B0004020202020204" pitchFamily="34" charset="0"/>
              </a:rPr>
              <a:t>polarizations</a:t>
            </a:r>
            <a:r>
              <a:rPr lang="en-US" sz="3200" dirty="0">
                <a:latin typeface="Aptos" panose="020B0004020202020204" pitchFamily="34" charset="0"/>
              </a:rPr>
              <a:t>.</a:t>
            </a:r>
          </a:p>
          <a:p>
            <a:pPr lvl="1" algn="just"/>
            <a:r>
              <a:rPr lang="en-US" sz="3200" dirty="0">
                <a:latin typeface="Aptos" panose="020B0004020202020204" pitchFamily="34" charset="0"/>
              </a:rPr>
              <a:t>In one case, we were unable to confirm or refute if a grant agency had received, reviewed and approved plans for specific secondary analyses.</a:t>
            </a:r>
          </a:p>
          <a:p>
            <a:pPr algn="just"/>
            <a:endParaRPr lang="en-US" sz="2400" dirty="0"/>
          </a:p>
          <a:p>
            <a:endParaRPr lang="en-US" sz="2400" dirty="0"/>
          </a:p>
        </p:txBody>
      </p:sp>
      <p:pic>
        <p:nvPicPr>
          <p:cNvPr id="5" name="Picture 4" descr="Text&#10;&#10;Description automatically generated">
            <a:extLst>
              <a:ext uri="{FF2B5EF4-FFF2-40B4-BE49-F238E27FC236}">
                <a16:creationId xmlns:a16="http://schemas.microsoft.com/office/drawing/2014/main" id="{D3968238-D052-A240-B01E-54C515B4880A}"/>
              </a:ext>
            </a:extLst>
          </p:cNvPr>
          <p:cNvPicPr>
            <a:picLocks noChangeAspect="1"/>
          </p:cNvPicPr>
          <p:nvPr/>
        </p:nvPicPr>
        <p:blipFill>
          <a:blip r:embed="rId2"/>
          <a:stretch>
            <a:fillRect/>
          </a:stretch>
        </p:blipFill>
        <p:spPr>
          <a:xfrm>
            <a:off x="239843" y="1162330"/>
            <a:ext cx="2155777" cy="4533340"/>
          </a:xfrm>
          <a:prstGeom prst="rect">
            <a:avLst/>
          </a:prstGeom>
          <a:ln>
            <a:noFill/>
          </a:ln>
          <a:effectLst>
            <a:outerShdw blurRad="190500" algn="tl" rotWithShape="0">
              <a:srgbClr val="000000">
                <a:alpha val="70000"/>
              </a:srgbClr>
            </a:outerShdw>
          </a:effectLst>
        </p:spPr>
      </p:pic>
      <p:sp>
        <p:nvSpPr>
          <p:cNvPr id="8" name="TextBox 7">
            <a:extLst>
              <a:ext uri="{FF2B5EF4-FFF2-40B4-BE49-F238E27FC236}">
                <a16:creationId xmlns:a16="http://schemas.microsoft.com/office/drawing/2014/main" id="{3B99B84C-231F-3A0E-3502-F9FF6F3E6EE4}"/>
              </a:ext>
            </a:extLst>
          </p:cNvPr>
          <p:cNvSpPr txBox="1"/>
          <p:nvPr/>
        </p:nvSpPr>
        <p:spPr>
          <a:xfrm>
            <a:off x="2533337" y="6242235"/>
            <a:ext cx="1561646" cy="276999"/>
          </a:xfrm>
          <a:prstGeom prst="rect">
            <a:avLst/>
          </a:prstGeom>
          <a:noFill/>
        </p:spPr>
        <p:txBody>
          <a:bodyPr wrap="none" rtlCol="0">
            <a:spAutoFit/>
          </a:bodyPr>
          <a:lstStyle/>
          <a:p>
            <a:r>
              <a:rPr lang="en-GB" sz="1200" baseline="30000" dirty="0">
                <a:latin typeface="Aptos" panose="020B0004020202020204" pitchFamily="34" charset="0"/>
              </a:rPr>
              <a:t>1</a:t>
            </a:r>
            <a:r>
              <a:rPr lang="en-GB" sz="1200" dirty="0">
                <a:latin typeface="Aptos" panose="020B0004020202020204" pitchFamily="34" charset="0"/>
              </a:rPr>
              <a:t> </a:t>
            </a:r>
            <a:r>
              <a:rPr lang="en-US" sz="1200" i="1" dirty="0">
                <a:latin typeface="Aptos" panose="020B0004020202020204" pitchFamily="34" charset="0"/>
              </a:rPr>
              <a:t>Heart 2013; 99: 820</a:t>
            </a:r>
          </a:p>
        </p:txBody>
      </p:sp>
      <p:sp>
        <p:nvSpPr>
          <p:cNvPr id="6" name="Title 1">
            <a:extLst>
              <a:ext uri="{FF2B5EF4-FFF2-40B4-BE49-F238E27FC236}">
                <a16:creationId xmlns:a16="http://schemas.microsoft.com/office/drawing/2014/main" id="{0CCC5446-F683-E84A-FD0C-99FFDB583BC7}"/>
              </a:ext>
            </a:extLst>
          </p:cNvPr>
          <p:cNvSpPr>
            <a:spLocks noGrp="1"/>
          </p:cNvSpPr>
          <p:nvPr>
            <p:ph type="title"/>
          </p:nvPr>
        </p:nvSpPr>
        <p:spPr>
          <a:xfrm>
            <a:off x="239843" y="46090"/>
            <a:ext cx="11342557" cy="1143000"/>
          </a:xfrm>
        </p:spPr>
        <p:txBody>
          <a:bodyPr anchor="ctr">
            <a:normAutofit/>
          </a:bodyPr>
          <a:lstStyle/>
          <a:p>
            <a:pPr algn="ctr"/>
            <a:r>
              <a:rPr lang="en-US" sz="2800" b="1" dirty="0">
                <a:latin typeface="Aptos" panose="020B0004020202020204" pitchFamily="34" charset="0"/>
              </a:rPr>
              <a:t>Reasons</a:t>
            </a:r>
            <a:r>
              <a:rPr lang="en-US" sz="2800" dirty="0">
                <a:latin typeface="Aptos" panose="020B0004020202020204" pitchFamily="34" charset="0"/>
              </a:rPr>
              <a:t> about advocacy ‘against’ reducing  dietary sodium intake</a:t>
            </a:r>
          </a:p>
        </p:txBody>
      </p:sp>
      <p:sp>
        <p:nvSpPr>
          <p:cNvPr id="9" name="TextBox 8">
            <a:extLst>
              <a:ext uri="{FF2B5EF4-FFF2-40B4-BE49-F238E27FC236}">
                <a16:creationId xmlns:a16="http://schemas.microsoft.com/office/drawing/2014/main" id="{3C6F1F84-8546-3DD6-27E1-F8BC61C95DD9}"/>
              </a:ext>
            </a:extLst>
          </p:cNvPr>
          <p:cNvSpPr txBox="1"/>
          <p:nvPr/>
        </p:nvSpPr>
        <p:spPr>
          <a:xfrm>
            <a:off x="162046" y="6242235"/>
            <a:ext cx="1047082" cy="369332"/>
          </a:xfrm>
          <a:prstGeom prst="rect">
            <a:avLst/>
          </a:prstGeom>
          <a:noFill/>
        </p:spPr>
        <p:txBody>
          <a:bodyPr wrap="none" rtlCol="0">
            <a:spAutoFit/>
          </a:bodyPr>
          <a:lstStyle/>
          <a:p>
            <a:r>
              <a:rPr lang="en-GB" dirty="0">
                <a:solidFill>
                  <a:srgbClr val="0070C0"/>
                </a:solidFill>
                <a:latin typeface="Aptos" panose="020B0004020202020204" pitchFamily="34" charset="0"/>
              </a:rPr>
              <a:t>Reasons</a:t>
            </a:r>
          </a:p>
        </p:txBody>
      </p:sp>
    </p:spTree>
    <p:extLst>
      <p:ext uri="{BB962C8B-B14F-4D97-AF65-F5344CB8AC3E}">
        <p14:creationId xmlns:p14="http://schemas.microsoft.com/office/powerpoint/2010/main" val="37374835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8D54B5-18BE-EC4A-B334-28B6A98E873D}"/>
              </a:ext>
            </a:extLst>
          </p:cNvPr>
          <p:cNvSpPr>
            <a:spLocks noGrp="1"/>
          </p:cNvSpPr>
          <p:nvPr>
            <p:ph idx="1"/>
          </p:nvPr>
        </p:nvSpPr>
        <p:spPr>
          <a:xfrm>
            <a:off x="2908092" y="966866"/>
            <a:ext cx="8592808" cy="4714406"/>
          </a:xfrm>
        </p:spPr>
        <p:txBody>
          <a:bodyPr>
            <a:noAutofit/>
          </a:bodyPr>
          <a:lstStyle/>
          <a:p>
            <a:pPr algn="just"/>
            <a:r>
              <a:rPr lang="en-US" sz="2000" b="1" dirty="0">
                <a:solidFill>
                  <a:srgbClr val="FF0000"/>
                </a:solidFill>
                <a:latin typeface="Aptos" panose="020B0004020202020204" pitchFamily="34" charset="0"/>
              </a:rPr>
              <a:t>Health and Scientific Organizations</a:t>
            </a:r>
          </a:p>
          <a:p>
            <a:pPr lvl="1" algn="just"/>
            <a:r>
              <a:rPr lang="en-US" sz="2000" dirty="0">
                <a:latin typeface="Aptos" panose="020B0004020202020204" pitchFamily="34" charset="0"/>
              </a:rPr>
              <a:t>Debates on dietary sodium as </a:t>
            </a:r>
            <a:r>
              <a:rPr lang="en-US" sz="2000" dirty="0">
                <a:solidFill>
                  <a:srgbClr val="0070C0"/>
                </a:solidFill>
                <a:latin typeface="Aptos" panose="020B0004020202020204" pitchFamily="34" charset="0"/>
              </a:rPr>
              <a:t>platforms for low-quality research </a:t>
            </a:r>
            <a:r>
              <a:rPr lang="en-US" sz="2000" dirty="0">
                <a:latin typeface="Aptos" panose="020B0004020202020204" pitchFamily="34" charset="0"/>
              </a:rPr>
              <a:t>and erroneous and misleading statements.</a:t>
            </a:r>
          </a:p>
          <a:p>
            <a:pPr lvl="1" algn="just"/>
            <a:r>
              <a:rPr lang="en-US" sz="2000" u="sng" dirty="0">
                <a:solidFill>
                  <a:srgbClr val="0070C0"/>
                </a:solidFill>
                <a:latin typeface="Aptos" panose="020B0004020202020204" pitchFamily="34" charset="0"/>
              </a:rPr>
              <a:t>False sense of equipoise</a:t>
            </a:r>
            <a:r>
              <a:rPr lang="en-US" sz="2000" dirty="0">
                <a:solidFill>
                  <a:srgbClr val="0070C0"/>
                </a:solidFill>
                <a:latin typeface="Aptos" panose="020B0004020202020204" pitchFamily="34" charset="0"/>
              </a:rPr>
              <a:t> and credibility for dissenting scientists, creating an </a:t>
            </a:r>
            <a:r>
              <a:rPr lang="en-US" sz="2000" u="sng" dirty="0">
                <a:solidFill>
                  <a:srgbClr val="0070C0"/>
                </a:solidFill>
                <a:latin typeface="Aptos" panose="020B0004020202020204" pitchFamily="34" charset="0"/>
              </a:rPr>
              <a:t>aura of controversy</a:t>
            </a:r>
            <a:r>
              <a:rPr lang="en-US" sz="2000" dirty="0">
                <a:latin typeface="Aptos" panose="020B0004020202020204" pitchFamily="34" charset="0"/>
              </a:rPr>
              <a:t>.</a:t>
            </a:r>
          </a:p>
          <a:p>
            <a:pPr lvl="1" algn="just"/>
            <a:r>
              <a:rPr lang="en-US" sz="2000" dirty="0">
                <a:latin typeface="Aptos" panose="020B0004020202020204" pitchFamily="34" charset="0"/>
              </a:rPr>
              <a:t>By allowing </a:t>
            </a:r>
            <a:r>
              <a:rPr lang="en-US" sz="2000" i="1" dirty="0">
                <a:latin typeface="Aptos" panose="020B0004020202020204" pitchFamily="34" charset="0"/>
              </a:rPr>
              <a:t>“equal representation” </a:t>
            </a:r>
            <a:r>
              <a:rPr lang="en-US" sz="2000" dirty="0">
                <a:latin typeface="Aptos" panose="020B0004020202020204" pitchFamily="34" charset="0"/>
              </a:rPr>
              <a:t>these debates </a:t>
            </a:r>
            <a:r>
              <a:rPr lang="en-US" sz="2000" i="1" dirty="0">
                <a:latin typeface="Aptos" panose="020B0004020202020204" pitchFamily="34" charset="0"/>
              </a:rPr>
              <a:t>“…only succeed in creating false equivalence” </a:t>
            </a:r>
            <a:r>
              <a:rPr lang="en-US" sz="2000" dirty="0">
                <a:latin typeface="Aptos" panose="020B0004020202020204" pitchFamily="34" charset="0"/>
              </a:rPr>
              <a:t>between two sides of an issue (polarization) even when there is only one credible side</a:t>
            </a:r>
            <a:r>
              <a:rPr lang="en-US" sz="2000" baseline="30000" dirty="0">
                <a:latin typeface="Aptos" panose="020B0004020202020204" pitchFamily="34" charset="0"/>
              </a:rPr>
              <a:t>1</a:t>
            </a:r>
            <a:r>
              <a:rPr lang="en-US" sz="2000" dirty="0">
                <a:latin typeface="Aptos" panose="020B0004020202020204" pitchFamily="34" charset="0"/>
              </a:rPr>
              <a:t>. Dissenting scientists achieve high-level positions in these organizations, some using them as platforms to advocate against dietary sodium.</a:t>
            </a:r>
          </a:p>
          <a:p>
            <a:pPr algn="just"/>
            <a:r>
              <a:rPr lang="en-US" sz="2000" b="1" dirty="0">
                <a:solidFill>
                  <a:srgbClr val="FF0000"/>
                </a:solidFill>
                <a:latin typeface="Aptos" panose="020B0004020202020204" pitchFamily="34" charset="0"/>
              </a:rPr>
              <a:t>Governments</a:t>
            </a:r>
          </a:p>
          <a:p>
            <a:pPr lvl="1" algn="just"/>
            <a:r>
              <a:rPr lang="en-US" sz="2000" dirty="0">
                <a:solidFill>
                  <a:srgbClr val="0070C0"/>
                </a:solidFill>
                <a:latin typeface="Aptos" panose="020B0004020202020204" pitchFamily="34" charset="0"/>
              </a:rPr>
              <a:t>Complacent</a:t>
            </a:r>
            <a:r>
              <a:rPr lang="en-US" sz="2000" dirty="0">
                <a:latin typeface="Aptos" panose="020B0004020202020204" pitchFamily="34" charset="0"/>
              </a:rPr>
              <a:t> about threats to evidence-based public policy.</a:t>
            </a:r>
          </a:p>
          <a:p>
            <a:pPr lvl="1" algn="just"/>
            <a:r>
              <a:rPr lang="en-US" sz="2000" dirty="0">
                <a:solidFill>
                  <a:srgbClr val="0070C0"/>
                </a:solidFill>
                <a:latin typeface="Aptos" panose="020B0004020202020204" pitchFamily="34" charset="0"/>
              </a:rPr>
              <a:t>Industry lobbying </a:t>
            </a:r>
            <a:r>
              <a:rPr lang="en-US" sz="2000" dirty="0">
                <a:latin typeface="Aptos" panose="020B0004020202020204" pitchFamily="34" charset="0"/>
              </a:rPr>
              <a:t>delays or deters policy implementations, despite clear evidence to the contrary.</a:t>
            </a:r>
          </a:p>
          <a:p>
            <a:pPr algn="just"/>
            <a:endParaRPr lang="en-US" sz="2000" dirty="0">
              <a:latin typeface="Aptos" panose="020B0004020202020204" pitchFamily="34" charset="0"/>
            </a:endParaRPr>
          </a:p>
        </p:txBody>
      </p:sp>
      <p:pic>
        <p:nvPicPr>
          <p:cNvPr id="1026" name="Picture 2" descr="Post-Truth Buch von Lee McIntyre ...">
            <a:extLst>
              <a:ext uri="{FF2B5EF4-FFF2-40B4-BE49-F238E27FC236}">
                <a16:creationId xmlns:a16="http://schemas.microsoft.com/office/drawing/2014/main" id="{6C8ED418-6430-BD7B-CBC9-FE594E6E17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844" y="2000249"/>
            <a:ext cx="2857500" cy="28575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FAB1B1D7-91DC-AC84-D963-9FECAB5E57D4}"/>
              </a:ext>
            </a:extLst>
          </p:cNvPr>
          <p:cNvSpPr>
            <a:spLocks noGrp="1"/>
          </p:cNvSpPr>
          <p:nvPr>
            <p:ph type="title"/>
          </p:nvPr>
        </p:nvSpPr>
        <p:spPr>
          <a:xfrm>
            <a:off x="327700" y="182292"/>
            <a:ext cx="11173200" cy="784574"/>
          </a:xfrm>
        </p:spPr>
        <p:txBody>
          <a:bodyPr anchor="ctr">
            <a:normAutofit/>
          </a:bodyPr>
          <a:lstStyle/>
          <a:p>
            <a:pPr algn="ctr"/>
            <a:r>
              <a:rPr lang="en-US" sz="2800" b="1" dirty="0">
                <a:latin typeface="Aptos" panose="020B0004020202020204" pitchFamily="34" charset="0"/>
              </a:rPr>
              <a:t>Reasons</a:t>
            </a:r>
            <a:r>
              <a:rPr lang="en-US" sz="2800" dirty="0">
                <a:latin typeface="Aptos" panose="020B0004020202020204" pitchFamily="34" charset="0"/>
              </a:rPr>
              <a:t> about advocacy ‘against’ reducing  dietary sodium intake.</a:t>
            </a:r>
          </a:p>
        </p:txBody>
      </p:sp>
      <p:sp>
        <p:nvSpPr>
          <p:cNvPr id="7" name="TextBox 6">
            <a:extLst>
              <a:ext uri="{FF2B5EF4-FFF2-40B4-BE49-F238E27FC236}">
                <a16:creationId xmlns:a16="http://schemas.microsoft.com/office/drawing/2014/main" id="{E76964DC-FDF8-DD8E-03BA-AACABF74B301}"/>
              </a:ext>
            </a:extLst>
          </p:cNvPr>
          <p:cNvSpPr txBox="1"/>
          <p:nvPr/>
        </p:nvSpPr>
        <p:spPr>
          <a:xfrm>
            <a:off x="162046" y="6242235"/>
            <a:ext cx="1047082" cy="369332"/>
          </a:xfrm>
          <a:prstGeom prst="rect">
            <a:avLst/>
          </a:prstGeom>
          <a:noFill/>
        </p:spPr>
        <p:txBody>
          <a:bodyPr wrap="none" rtlCol="0">
            <a:spAutoFit/>
          </a:bodyPr>
          <a:lstStyle/>
          <a:p>
            <a:r>
              <a:rPr lang="en-GB" dirty="0">
                <a:solidFill>
                  <a:srgbClr val="0070C0"/>
                </a:solidFill>
                <a:latin typeface="Aptos" panose="020B0004020202020204" pitchFamily="34" charset="0"/>
              </a:rPr>
              <a:t>Reasons</a:t>
            </a:r>
          </a:p>
        </p:txBody>
      </p:sp>
      <p:sp>
        <p:nvSpPr>
          <p:cNvPr id="8" name="TextBox 7">
            <a:extLst>
              <a:ext uri="{FF2B5EF4-FFF2-40B4-BE49-F238E27FC236}">
                <a16:creationId xmlns:a16="http://schemas.microsoft.com/office/drawing/2014/main" id="{436E6BCA-149F-AA99-B2D9-4C8D2C49F184}"/>
              </a:ext>
            </a:extLst>
          </p:cNvPr>
          <p:cNvSpPr txBox="1"/>
          <p:nvPr/>
        </p:nvSpPr>
        <p:spPr>
          <a:xfrm>
            <a:off x="3097344" y="6247320"/>
            <a:ext cx="2823402" cy="276999"/>
          </a:xfrm>
          <a:prstGeom prst="rect">
            <a:avLst/>
          </a:prstGeom>
          <a:noFill/>
        </p:spPr>
        <p:txBody>
          <a:bodyPr wrap="none" rtlCol="0">
            <a:spAutoFit/>
          </a:bodyPr>
          <a:lstStyle/>
          <a:p>
            <a:r>
              <a:rPr lang="en-US" sz="1200" i="1" baseline="30000" dirty="0">
                <a:latin typeface="Aptos" panose="020B0004020202020204" pitchFamily="34" charset="0"/>
              </a:rPr>
              <a:t>1 </a:t>
            </a:r>
            <a:r>
              <a:rPr lang="en-US" sz="1200" i="1" dirty="0">
                <a:latin typeface="Aptos" panose="020B0004020202020204" pitchFamily="34" charset="0"/>
              </a:rPr>
              <a:t>McIntyre L. Post-Truth. MTP Press 2018</a:t>
            </a:r>
            <a:endParaRPr lang="en-US" sz="1200" dirty="0">
              <a:latin typeface="Aptos" panose="020B0004020202020204" pitchFamily="34" charset="0"/>
            </a:endParaRPr>
          </a:p>
        </p:txBody>
      </p:sp>
    </p:spTree>
    <p:extLst>
      <p:ext uri="{BB962C8B-B14F-4D97-AF65-F5344CB8AC3E}">
        <p14:creationId xmlns:p14="http://schemas.microsoft.com/office/powerpoint/2010/main" val="192466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1AA2303-5451-FD7A-E3AD-96B4F07D7A59}"/>
              </a:ext>
            </a:extLst>
          </p:cNvPr>
          <p:cNvSpPr txBox="1"/>
          <p:nvPr/>
        </p:nvSpPr>
        <p:spPr>
          <a:xfrm>
            <a:off x="207016" y="6145796"/>
            <a:ext cx="814647" cy="369332"/>
          </a:xfrm>
          <a:prstGeom prst="rect">
            <a:avLst/>
          </a:prstGeom>
          <a:noFill/>
        </p:spPr>
        <p:txBody>
          <a:bodyPr wrap="none" rtlCol="0">
            <a:spAutoFit/>
          </a:bodyPr>
          <a:lstStyle/>
          <a:p>
            <a:r>
              <a:rPr lang="en-GB" dirty="0">
                <a:solidFill>
                  <a:srgbClr val="0070C0"/>
                </a:solidFill>
                <a:latin typeface="Aptos" panose="020B0004020202020204" pitchFamily="34" charset="0"/>
              </a:rPr>
              <a:t>Scope</a:t>
            </a:r>
          </a:p>
        </p:txBody>
      </p:sp>
      <p:pic>
        <p:nvPicPr>
          <p:cNvPr id="2052" name="Picture 4" descr="What is Science? Meaning &amp; Definition of Science">
            <a:extLst>
              <a:ext uri="{FF2B5EF4-FFF2-40B4-BE49-F238E27FC236}">
                <a16:creationId xmlns:a16="http://schemas.microsoft.com/office/drawing/2014/main" id="{49560FAB-074F-0F18-FED8-F365733AE1A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918"/>
          <a:stretch/>
        </p:blipFill>
        <p:spPr bwMode="auto">
          <a:xfrm>
            <a:off x="0" y="527538"/>
            <a:ext cx="6182084" cy="4733267"/>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F9B1E11F-A5F6-2985-768B-1B932512E1D6}"/>
              </a:ext>
            </a:extLst>
          </p:cNvPr>
          <p:cNvGrpSpPr/>
          <p:nvPr/>
        </p:nvGrpSpPr>
        <p:grpSpPr>
          <a:xfrm>
            <a:off x="6182084" y="720969"/>
            <a:ext cx="5546854" cy="4539836"/>
            <a:chOff x="6182084" y="720969"/>
            <a:chExt cx="5546854" cy="4539836"/>
          </a:xfrm>
        </p:grpSpPr>
        <p:sp>
          <p:nvSpPr>
            <p:cNvPr id="5" name="Rounded Rectangle 4">
              <a:extLst>
                <a:ext uri="{FF2B5EF4-FFF2-40B4-BE49-F238E27FC236}">
                  <a16:creationId xmlns:a16="http://schemas.microsoft.com/office/drawing/2014/main" id="{EA8A2D6E-C3AA-471E-1339-5ED701030B05}"/>
                </a:ext>
              </a:extLst>
            </p:cNvPr>
            <p:cNvSpPr/>
            <p:nvPr/>
          </p:nvSpPr>
          <p:spPr>
            <a:xfrm>
              <a:off x="6182084" y="1597195"/>
              <a:ext cx="5546854" cy="3663610"/>
            </a:xfrm>
            <a:prstGeom prst="roundRect">
              <a:avLst>
                <a:gd name="adj" fmla="val 6107"/>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buNone/>
              </a:pPr>
              <a:r>
                <a:rPr lang="en-GB" sz="2000" dirty="0">
                  <a:solidFill>
                    <a:schemeClr val="tx1"/>
                  </a:solidFill>
                  <a:latin typeface="Aptos" panose="020B0004020202020204" pitchFamily="34" charset="0"/>
                </a:rPr>
                <a:t>It is about Research Integrity and </a:t>
              </a:r>
            </a:p>
            <a:p>
              <a:pPr marL="0" indent="0">
                <a:buNone/>
              </a:pPr>
              <a:r>
                <a:rPr lang="en-GB" sz="2000" dirty="0">
                  <a:solidFill>
                    <a:schemeClr val="tx1"/>
                  </a:solidFill>
                  <a:latin typeface="Aptos" panose="020B0004020202020204" pitchFamily="34" charset="0"/>
                </a:rPr>
                <a:t>Credibility of Science</a:t>
              </a:r>
            </a:p>
            <a:p>
              <a:pPr marL="0" indent="0">
                <a:buNone/>
              </a:pPr>
              <a:endParaRPr lang="en-GB" sz="2000" dirty="0">
                <a:solidFill>
                  <a:schemeClr val="tx1"/>
                </a:solidFill>
                <a:latin typeface="Aptos" panose="020B0004020202020204" pitchFamily="34" charset="0"/>
              </a:endParaRPr>
            </a:p>
            <a:p>
              <a:pPr marL="0" indent="0">
                <a:buNone/>
              </a:pPr>
              <a:r>
                <a:rPr lang="en-GB" sz="2000" dirty="0">
                  <a:solidFill>
                    <a:schemeClr val="tx1"/>
                  </a:solidFill>
                  <a:latin typeface="Aptos" panose="020B0004020202020204" pitchFamily="34" charset="0"/>
                </a:rPr>
                <a:t>Pillars to support Translational </a:t>
              </a:r>
            </a:p>
            <a:p>
              <a:pPr marL="0" indent="0">
                <a:buNone/>
              </a:pPr>
              <a:r>
                <a:rPr lang="en-GB" sz="2000" dirty="0">
                  <a:solidFill>
                    <a:schemeClr val="tx1"/>
                  </a:solidFill>
                  <a:latin typeface="Aptos" panose="020B0004020202020204" pitchFamily="34" charset="0"/>
                </a:rPr>
                <a:t>Medicine and Applied Research</a:t>
              </a:r>
            </a:p>
            <a:p>
              <a:pPr marL="0" indent="0">
                <a:buNone/>
              </a:pPr>
              <a:endParaRPr lang="en-GB" sz="2000" dirty="0">
                <a:solidFill>
                  <a:schemeClr val="tx1"/>
                </a:solidFill>
                <a:latin typeface="Aptos" panose="020B0004020202020204" pitchFamily="34" charset="0"/>
              </a:endParaRPr>
            </a:p>
            <a:p>
              <a:pPr marL="0" indent="0">
                <a:buNone/>
              </a:pPr>
              <a:r>
                <a:rPr lang="en-GB" sz="2000" dirty="0">
                  <a:solidFill>
                    <a:schemeClr val="tx1"/>
                  </a:solidFill>
                  <a:latin typeface="Aptos" panose="020B0004020202020204" pitchFamily="34" charset="0"/>
                </a:rPr>
                <a:t>Evidence-Based Medicine</a:t>
              </a:r>
            </a:p>
            <a:p>
              <a:pPr marL="0" indent="0">
                <a:buNone/>
              </a:pPr>
              <a:r>
                <a:rPr lang="en-GB" sz="2000" dirty="0">
                  <a:solidFill>
                    <a:schemeClr val="tx1"/>
                  </a:solidFill>
                  <a:latin typeface="Aptos" panose="020B0004020202020204" pitchFamily="34" charset="0"/>
                </a:rPr>
                <a:t>Evidence-Based Policy</a:t>
              </a:r>
            </a:p>
            <a:p>
              <a:pPr marL="0" indent="0">
                <a:buNone/>
              </a:pPr>
              <a:endParaRPr lang="en-GB" sz="2000" dirty="0">
                <a:solidFill>
                  <a:schemeClr val="tx1"/>
                </a:solidFill>
                <a:latin typeface="Aptos" panose="020B0004020202020204" pitchFamily="34" charset="0"/>
              </a:endParaRPr>
            </a:p>
            <a:p>
              <a:pPr marL="0" indent="0">
                <a:buNone/>
              </a:pPr>
              <a:r>
                <a:rPr lang="en-GB" sz="2000" dirty="0">
                  <a:solidFill>
                    <a:schemeClr val="tx1"/>
                  </a:solidFill>
                  <a:latin typeface="Aptos" panose="020B0004020202020204" pitchFamily="34" charset="0"/>
                </a:rPr>
                <a:t>Using case-study: sodium (salt) intake and CVD</a:t>
              </a:r>
            </a:p>
            <a:p>
              <a:endParaRPr lang="en-GB" sz="1200" dirty="0">
                <a:latin typeface="Aptos" panose="020B0004020202020204" pitchFamily="34" charset="0"/>
                <a:cs typeface="Arial" panose="020B0604020202020204" pitchFamily="34" charset="0"/>
              </a:endParaRPr>
            </a:p>
          </p:txBody>
        </p:sp>
        <p:pic>
          <p:nvPicPr>
            <p:cNvPr id="8" name="Picture 7" descr="A picture containing doll, indoor, toy, white&#10;&#10;Description automatically generated">
              <a:extLst>
                <a:ext uri="{FF2B5EF4-FFF2-40B4-BE49-F238E27FC236}">
                  <a16:creationId xmlns:a16="http://schemas.microsoft.com/office/drawing/2014/main" id="{564A2737-8A90-C950-46F3-C720522D3372}"/>
                </a:ext>
              </a:extLst>
            </p:cNvPr>
            <p:cNvPicPr>
              <a:picLocks noChangeAspect="1"/>
            </p:cNvPicPr>
            <p:nvPr/>
          </p:nvPicPr>
          <p:blipFill rotWithShape="1">
            <a:blip r:embed="rId3">
              <a:extLst>
                <a:ext uri="{28A0092B-C50C-407E-A947-70E740481C1C}">
                  <a14:useLocalDpi xmlns:a14="http://schemas.microsoft.com/office/drawing/2010/main" val="0"/>
                </a:ext>
              </a:extLst>
            </a:blip>
            <a:srcRect l="19666" t="6006" r="13924" b="5822"/>
            <a:stretch/>
          </p:blipFill>
          <p:spPr>
            <a:xfrm>
              <a:off x="9707994" y="1951893"/>
              <a:ext cx="2020944" cy="2672862"/>
            </a:xfrm>
            <a:prstGeom prst="rect">
              <a:avLst/>
            </a:prstGeom>
          </p:spPr>
        </p:pic>
        <p:sp>
          <p:nvSpPr>
            <p:cNvPr id="10" name="Rounded Rectangle 9">
              <a:extLst>
                <a:ext uri="{FF2B5EF4-FFF2-40B4-BE49-F238E27FC236}">
                  <a16:creationId xmlns:a16="http://schemas.microsoft.com/office/drawing/2014/main" id="{AFCDD08C-6290-99AB-C284-313427F97A8B}"/>
                </a:ext>
              </a:extLst>
            </p:cNvPr>
            <p:cNvSpPr/>
            <p:nvPr/>
          </p:nvSpPr>
          <p:spPr>
            <a:xfrm>
              <a:off x="6182084" y="720969"/>
              <a:ext cx="5546853" cy="720969"/>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Aptos" panose="020B0004020202020204" pitchFamily="34" charset="0"/>
                  <a:cs typeface="Arial" panose="020B0604020202020204" pitchFamily="34" charset="0"/>
                </a:rPr>
                <a:t>WHAT IS THIS PITCH ABOUT ?</a:t>
              </a:r>
            </a:p>
          </p:txBody>
        </p:sp>
      </p:grpSp>
    </p:spTree>
    <p:extLst>
      <p:ext uri="{BB962C8B-B14F-4D97-AF65-F5344CB8AC3E}">
        <p14:creationId xmlns:p14="http://schemas.microsoft.com/office/powerpoint/2010/main" val="3580935556"/>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A97AB52-B53D-0478-5BBA-33F824820953}"/>
              </a:ext>
            </a:extLst>
          </p:cNvPr>
          <p:cNvSpPr>
            <a:spLocks noGrp="1"/>
          </p:cNvSpPr>
          <p:nvPr>
            <p:ph type="title"/>
          </p:nvPr>
        </p:nvSpPr>
        <p:spPr>
          <a:xfrm>
            <a:off x="631300" y="228213"/>
            <a:ext cx="10929399" cy="679505"/>
          </a:xfrm>
        </p:spPr>
        <p:txBody>
          <a:bodyPr anchor="ctr">
            <a:normAutofit fontScale="90000"/>
          </a:bodyPr>
          <a:lstStyle/>
          <a:p>
            <a:pPr algn="ctr"/>
            <a:r>
              <a:rPr lang="en-US" sz="3200" b="1" dirty="0">
                <a:ea typeface="Tahoma" panose="020B0604030504040204" pitchFamily="34" charset="0"/>
                <a:cs typeface="Tahoma" panose="020B0604030504040204" pitchFamily="34" charset="0"/>
              </a:rPr>
              <a:t>Actions</a:t>
            </a:r>
            <a:r>
              <a:rPr lang="en-US" sz="3200" dirty="0">
                <a:ea typeface="Tahoma" panose="020B0604030504040204" pitchFamily="34" charset="0"/>
                <a:cs typeface="Tahoma" panose="020B0604030504040204" pitchFamily="34" charset="0"/>
              </a:rPr>
              <a:t> to support evidence-based dietary sodium public policies</a:t>
            </a:r>
          </a:p>
        </p:txBody>
      </p:sp>
      <p:graphicFrame>
        <p:nvGraphicFramePr>
          <p:cNvPr id="9" name="Content Placeholder 8">
            <a:extLst>
              <a:ext uri="{FF2B5EF4-FFF2-40B4-BE49-F238E27FC236}">
                <a16:creationId xmlns:a16="http://schemas.microsoft.com/office/drawing/2014/main" id="{5371C0E2-F025-E61A-D7B2-D46F2C112784}"/>
              </a:ext>
            </a:extLst>
          </p:cNvPr>
          <p:cNvGraphicFramePr>
            <a:graphicFrameLocks noGrp="1"/>
          </p:cNvGraphicFramePr>
          <p:nvPr>
            <p:ph idx="1"/>
            <p:extLst>
              <p:ext uri="{D42A27DB-BD31-4B8C-83A1-F6EECF244321}">
                <p14:modId xmlns:p14="http://schemas.microsoft.com/office/powerpoint/2010/main" val="3431865228"/>
              </p:ext>
            </p:extLst>
          </p:nvPr>
        </p:nvGraphicFramePr>
        <p:xfrm>
          <a:off x="609600" y="907719"/>
          <a:ext cx="10972800" cy="48035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a:extLst>
              <a:ext uri="{FF2B5EF4-FFF2-40B4-BE49-F238E27FC236}">
                <a16:creationId xmlns:a16="http://schemas.microsoft.com/office/drawing/2014/main" id="{B6CE0EF2-D6AA-7782-737D-E5B0FD6884DE}"/>
              </a:ext>
            </a:extLst>
          </p:cNvPr>
          <p:cNvSpPr txBox="1"/>
          <p:nvPr/>
        </p:nvSpPr>
        <p:spPr>
          <a:xfrm>
            <a:off x="162046" y="6242235"/>
            <a:ext cx="938077" cy="369332"/>
          </a:xfrm>
          <a:prstGeom prst="rect">
            <a:avLst/>
          </a:prstGeom>
          <a:noFill/>
        </p:spPr>
        <p:txBody>
          <a:bodyPr wrap="none" rtlCol="0">
            <a:spAutoFit/>
          </a:bodyPr>
          <a:lstStyle/>
          <a:p>
            <a:r>
              <a:rPr lang="en-GB" dirty="0">
                <a:solidFill>
                  <a:srgbClr val="0070C0"/>
                </a:solidFill>
                <a:latin typeface="Aptos" panose="020B0004020202020204" pitchFamily="34" charset="0"/>
              </a:rPr>
              <a:t>Actions</a:t>
            </a:r>
          </a:p>
        </p:txBody>
      </p:sp>
      <p:sp>
        <p:nvSpPr>
          <p:cNvPr id="11" name="TextBox 10">
            <a:extLst>
              <a:ext uri="{FF2B5EF4-FFF2-40B4-BE49-F238E27FC236}">
                <a16:creationId xmlns:a16="http://schemas.microsoft.com/office/drawing/2014/main" id="{A0EB7275-26FA-B5E0-9D2A-3AAD75E44875}"/>
              </a:ext>
            </a:extLst>
          </p:cNvPr>
          <p:cNvSpPr txBox="1"/>
          <p:nvPr/>
        </p:nvSpPr>
        <p:spPr>
          <a:xfrm>
            <a:off x="6489728" y="6168122"/>
            <a:ext cx="3408241" cy="461665"/>
          </a:xfrm>
          <a:prstGeom prst="rect">
            <a:avLst/>
          </a:prstGeom>
          <a:noFill/>
        </p:spPr>
        <p:txBody>
          <a:bodyPr wrap="none" rtlCol="0">
            <a:spAutoFit/>
          </a:bodyPr>
          <a:lstStyle/>
          <a:p>
            <a:r>
              <a:rPr lang="en-GB" sz="1200" i="1" dirty="0"/>
              <a:t>Campbell NRC et al. </a:t>
            </a:r>
            <a:r>
              <a:rPr lang="en-GB" sz="1200" i="1" dirty="0" err="1"/>
              <a:t>Curr</a:t>
            </a:r>
            <a:r>
              <a:rPr lang="en-GB" sz="1200" i="1" dirty="0"/>
              <a:t> </a:t>
            </a:r>
            <a:r>
              <a:rPr lang="en-GB" sz="1200" i="1" dirty="0" err="1"/>
              <a:t>Nutr</a:t>
            </a:r>
            <a:r>
              <a:rPr lang="en-GB" sz="1200" i="1" dirty="0"/>
              <a:t> Rep 2021; 10; 188-99</a:t>
            </a:r>
          </a:p>
          <a:p>
            <a:r>
              <a:rPr lang="en-GB" sz="1200" i="1" dirty="0"/>
              <a:t>Cappuccio FP et al. </a:t>
            </a:r>
            <a:r>
              <a:rPr lang="en-GB" sz="1200" i="1" dirty="0" err="1"/>
              <a:t>Curr</a:t>
            </a:r>
            <a:r>
              <a:rPr lang="en-GB" sz="1200" i="1" dirty="0"/>
              <a:t> </a:t>
            </a:r>
            <a:r>
              <a:rPr lang="en-GB" sz="1200" i="1" dirty="0" err="1"/>
              <a:t>Nutr</a:t>
            </a:r>
            <a:r>
              <a:rPr lang="en-GB" sz="1200" i="1" dirty="0"/>
              <a:t> Rep 2022; 11: 172-84  </a:t>
            </a:r>
          </a:p>
        </p:txBody>
      </p:sp>
    </p:spTree>
    <p:extLst>
      <p:ext uri="{BB962C8B-B14F-4D97-AF65-F5344CB8AC3E}">
        <p14:creationId xmlns:p14="http://schemas.microsoft.com/office/powerpoint/2010/main" val="4245940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A97AB52-B53D-0478-5BBA-33F824820953}"/>
              </a:ext>
            </a:extLst>
          </p:cNvPr>
          <p:cNvSpPr>
            <a:spLocks noGrp="1"/>
          </p:cNvSpPr>
          <p:nvPr>
            <p:ph type="title"/>
          </p:nvPr>
        </p:nvSpPr>
        <p:spPr>
          <a:xfrm>
            <a:off x="631300" y="228214"/>
            <a:ext cx="10929399" cy="413232"/>
          </a:xfrm>
        </p:spPr>
        <p:txBody>
          <a:bodyPr anchor="ctr">
            <a:normAutofit fontScale="90000"/>
          </a:bodyPr>
          <a:lstStyle/>
          <a:p>
            <a:pPr algn="ctr"/>
            <a:r>
              <a:rPr lang="en-US" sz="3200" b="1" dirty="0">
                <a:ea typeface="Tahoma" panose="020B0604030504040204" pitchFamily="34" charset="0"/>
                <a:cs typeface="Tahoma" panose="020B0604030504040204" pitchFamily="34" charset="0"/>
              </a:rPr>
              <a:t>Summary</a:t>
            </a:r>
            <a:endParaRPr lang="en-US" sz="3200" dirty="0">
              <a:ea typeface="Tahoma" panose="020B0604030504040204" pitchFamily="34" charset="0"/>
              <a:cs typeface="Tahoma" panose="020B0604030504040204" pitchFamily="34" charset="0"/>
            </a:endParaRPr>
          </a:p>
        </p:txBody>
      </p:sp>
      <p:graphicFrame>
        <p:nvGraphicFramePr>
          <p:cNvPr id="9" name="Content Placeholder 8">
            <a:extLst>
              <a:ext uri="{FF2B5EF4-FFF2-40B4-BE49-F238E27FC236}">
                <a16:creationId xmlns:a16="http://schemas.microsoft.com/office/drawing/2014/main" id="{5371C0E2-F025-E61A-D7B2-D46F2C112784}"/>
              </a:ext>
            </a:extLst>
          </p:cNvPr>
          <p:cNvGraphicFramePr>
            <a:graphicFrameLocks noGrp="1"/>
          </p:cNvGraphicFramePr>
          <p:nvPr>
            <p:ph idx="1"/>
            <p:extLst>
              <p:ext uri="{D42A27DB-BD31-4B8C-83A1-F6EECF244321}">
                <p14:modId xmlns:p14="http://schemas.microsoft.com/office/powerpoint/2010/main" val="2267527683"/>
              </p:ext>
            </p:extLst>
          </p:nvPr>
        </p:nvGraphicFramePr>
        <p:xfrm>
          <a:off x="609600" y="750627"/>
          <a:ext cx="10972800" cy="49606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a:extLst>
              <a:ext uri="{FF2B5EF4-FFF2-40B4-BE49-F238E27FC236}">
                <a16:creationId xmlns:a16="http://schemas.microsoft.com/office/drawing/2014/main" id="{B6CE0EF2-D6AA-7782-737D-E5B0FD6884DE}"/>
              </a:ext>
            </a:extLst>
          </p:cNvPr>
          <p:cNvSpPr txBox="1"/>
          <p:nvPr/>
        </p:nvSpPr>
        <p:spPr>
          <a:xfrm>
            <a:off x="162046" y="6242235"/>
            <a:ext cx="1145122" cy="369332"/>
          </a:xfrm>
          <a:prstGeom prst="rect">
            <a:avLst/>
          </a:prstGeom>
          <a:noFill/>
        </p:spPr>
        <p:txBody>
          <a:bodyPr wrap="none" rtlCol="0">
            <a:spAutoFit/>
          </a:bodyPr>
          <a:lstStyle/>
          <a:p>
            <a:r>
              <a:rPr lang="en-GB" dirty="0">
                <a:solidFill>
                  <a:srgbClr val="0070C0"/>
                </a:solidFill>
                <a:latin typeface="Aptos" panose="020B0004020202020204" pitchFamily="34" charset="0"/>
              </a:rPr>
              <a:t>Summary</a:t>
            </a:r>
          </a:p>
        </p:txBody>
      </p:sp>
      <p:sp>
        <p:nvSpPr>
          <p:cNvPr id="11" name="TextBox 10">
            <a:extLst>
              <a:ext uri="{FF2B5EF4-FFF2-40B4-BE49-F238E27FC236}">
                <a16:creationId xmlns:a16="http://schemas.microsoft.com/office/drawing/2014/main" id="{A0EB7275-26FA-B5E0-9D2A-3AAD75E44875}"/>
              </a:ext>
            </a:extLst>
          </p:cNvPr>
          <p:cNvSpPr txBox="1"/>
          <p:nvPr/>
        </p:nvSpPr>
        <p:spPr>
          <a:xfrm>
            <a:off x="6489728" y="6168122"/>
            <a:ext cx="3408241" cy="461665"/>
          </a:xfrm>
          <a:prstGeom prst="rect">
            <a:avLst/>
          </a:prstGeom>
          <a:noFill/>
        </p:spPr>
        <p:txBody>
          <a:bodyPr wrap="none" rtlCol="0">
            <a:spAutoFit/>
          </a:bodyPr>
          <a:lstStyle/>
          <a:p>
            <a:r>
              <a:rPr lang="en-GB" sz="1200" i="1" dirty="0"/>
              <a:t>Campbell NRC et al. </a:t>
            </a:r>
            <a:r>
              <a:rPr lang="en-GB" sz="1200" i="1" dirty="0" err="1"/>
              <a:t>Curr</a:t>
            </a:r>
            <a:r>
              <a:rPr lang="en-GB" sz="1200" i="1" dirty="0"/>
              <a:t> </a:t>
            </a:r>
            <a:r>
              <a:rPr lang="en-GB" sz="1200" i="1" dirty="0" err="1"/>
              <a:t>Nutr</a:t>
            </a:r>
            <a:r>
              <a:rPr lang="en-GB" sz="1200" i="1" dirty="0"/>
              <a:t> Rep 2021; 10; 188-99</a:t>
            </a:r>
          </a:p>
          <a:p>
            <a:r>
              <a:rPr lang="en-GB" sz="1200" i="1" dirty="0"/>
              <a:t>Cappuccio FP et al. </a:t>
            </a:r>
            <a:r>
              <a:rPr lang="en-GB" sz="1200" i="1" dirty="0" err="1"/>
              <a:t>Curr</a:t>
            </a:r>
            <a:r>
              <a:rPr lang="en-GB" sz="1200" i="1" dirty="0"/>
              <a:t> </a:t>
            </a:r>
            <a:r>
              <a:rPr lang="en-GB" sz="1200" i="1" dirty="0" err="1"/>
              <a:t>Nutr</a:t>
            </a:r>
            <a:r>
              <a:rPr lang="en-GB" sz="1200" i="1" dirty="0"/>
              <a:t> Rep 2022; 11: 172-84  </a:t>
            </a:r>
          </a:p>
        </p:txBody>
      </p:sp>
    </p:spTree>
    <p:extLst>
      <p:ext uri="{BB962C8B-B14F-4D97-AF65-F5344CB8AC3E}">
        <p14:creationId xmlns:p14="http://schemas.microsoft.com/office/powerpoint/2010/main" val="451799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55361" y="3654886"/>
            <a:ext cx="7947949" cy="1938992"/>
          </a:xfrm>
          <a:prstGeom prst="rect">
            <a:avLst/>
          </a:prstGeom>
          <a:ln w="3175"/>
        </p:spPr>
        <p:style>
          <a:lnRef idx="2">
            <a:schemeClr val="accent4"/>
          </a:lnRef>
          <a:fillRef idx="1">
            <a:schemeClr val="lt1"/>
          </a:fillRef>
          <a:effectRef idx="0">
            <a:schemeClr val="accent4"/>
          </a:effectRef>
          <a:fontRef idx="minor">
            <a:schemeClr val="dk1"/>
          </a:fontRef>
        </p:style>
        <p:txBody>
          <a:bodyPr wrap="square" rtlCol="0" anchor="ctr" anchorCtr="0">
            <a:spAutoFit/>
          </a:bodyPr>
          <a:lstStyle/>
          <a:p>
            <a:pPr algn="just"/>
            <a:r>
              <a:rPr lang="en-GB" sz="2400" dirty="0">
                <a:ea typeface="Tahoma" panose="020B0604030504040204" pitchFamily="34" charset="0"/>
                <a:cs typeface="Tahoma" panose="020B0604030504040204" pitchFamily="34" charset="0"/>
              </a:rPr>
              <a:t>“We </a:t>
            </a:r>
            <a:r>
              <a:rPr lang="en-GB" sz="2400" i="1" dirty="0">
                <a:ea typeface="Tahoma" panose="020B0604030504040204" pitchFamily="34" charset="0"/>
                <a:cs typeface="Tahoma" panose="020B0604030504040204" pitchFamily="34" charset="0"/>
              </a:rPr>
              <a:t>should not refrain </a:t>
            </a:r>
            <a:r>
              <a:rPr lang="en-GB" sz="2400" dirty="0">
                <a:ea typeface="Tahoma" panose="020B0604030504040204" pitchFamily="34" charset="0"/>
                <a:cs typeface="Tahoma" panose="020B0604030504040204" pitchFamily="34" charset="0"/>
              </a:rPr>
              <a:t>from implementing public health policies based on the </a:t>
            </a:r>
            <a:r>
              <a:rPr lang="en-GB" sz="2400" i="1" dirty="0">
                <a:ea typeface="Tahoma" panose="020B0604030504040204" pitchFamily="34" charset="0"/>
                <a:cs typeface="Tahoma" panose="020B0604030504040204" pitchFamily="34" charset="0"/>
              </a:rPr>
              <a:t>judicious use </a:t>
            </a:r>
            <a:r>
              <a:rPr lang="en-GB" sz="2400" dirty="0">
                <a:ea typeface="Tahoma" panose="020B0604030504040204" pitchFamily="34" charset="0"/>
                <a:cs typeface="Tahoma" panose="020B0604030504040204" pitchFamily="34" charset="0"/>
              </a:rPr>
              <a:t>of the </a:t>
            </a:r>
            <a:r>
              <a:rPr lang="en-GB" sz="2400" i="1" dirty="0">
                <a:ea typeface="Tahoma" panose="020B0604030504040204" pitchFamily="34" charset="0"/>
                <a:cs typeface="Tahoma" panose="020B0604030504040204" pitchFamily="34" charset="0"/>
              </a:rPr>
              <a:t>best available </a:t>
            </a:r>
            <a:r>
              <a:rPr lang="en-GB" sz="2400" dirty="0">
                <a:ea typeface="Tahoma" panose="020B0604030504040204" pitchFamily="34" charset="0"/>
                <a:cs typeface="Tahoma" panose="020B0604030504040204" pitchFamily="34" charset="0"/>
              </a:rPr>
              <a:t>evidence”</a:t>
            </a:r>
          </a:p>
          <a:p>
            <a:pPr algn="just"/>
            <a:endParaRPr lang="en-GB" sz="2400" dirty="0">
              <a:ea typeface="Tahoma" panose="020B0604030504040204" pitchFamily="34" charset="0"/>
              <a:cs typeface="Tahoma" panose="020B0604030504040204" pitchFamily="34" charset="0"/>
            </a:endParaRPr>
          </a:p>
          <a:p>
            <a:pPr algn="just"/>
            <a:r>
              <a:rPr lang="en-GB" sz="2400" i="1" dirty="0">
                <a:ea typeface="Tahoma" panose="020B0604030504040204" pitchFamily="34" charset="0"/>
                <a:cs typeface="Tahoma" panose="020B0604030504040204" pitchFamily="34" charset="0"/>
              </a:rPr>
              <a:t>Iain Chalmers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722" y="1213949"/>
            <a:ext cx="3348331" cy="4430101"/>
          </a:xfrm>
          <a:prstGeom prst="rect">
            <a:avLst/>
          </a:prstGeom>
        </p:spPr>
      </p:pic>
      <p:sp>
        <p:nvSpPr>
          <p:cNvPr id="6" name="TextBox 5"/>
          <p:cNvSpPr txBox="1"/>
          <p:nvPr/>
        </p:nvSpPr>
        <p:spPr>
          <a:xfrm>
            <a:off x="3855363" y="1318701"/>
            <a:ext cx="7947948" cy="2239074"/>
          </a:xfrm>
          <a:prstGeom prst="rect">
            <a:avLst/>
          </a:prstGeom>
          <a:noFill/>
        </p:spPr>
        <p:txBody>
          <a:bodyPr wrap="square" rtlCol="0">
            <a:spAutoFit/>
          </a:bodyPr>
          <a:lstStyle/>
          <a:p>
            <a:r>
              <a:rPr lang="en-GB" sz="2400" dirty="0">
                <a:ea typeface="Tahoma" panose="020B0604030504040204" pitchFamily="34" charset="0"/>
                <a:cs typeface="Tahoma" panose="020B0604030504040204" pitchFamily="34" charset="0"/>
              </a:rPr>
              <a:t>The conscientious explicit and judicious use of current best evidence in making decisions about the care of individual patients</a:t>
            </a:r>
          </a:p>
          <a:p>
            <a:endParaRPr lang="en-GB" sz="1350" b="1" dirty="0">
              <a:ea typeface="Tahoma" panose="020B0604030504040204" pitchFamily="34" charset="0"/>
              <a:cs typeface="Tahoma" panose="020B0604030504040204" pitchFamily="34" charset="0"/>
            </a:endParaRPr>
          </a:p>
          <a:p>
            <a:r>
              <a:rPr lang="en-GB" b="1" dirty="0">
                <a:ea typeface="Tahoma" panose="020B0604030504040204" pitchFamily="34" charset="0"/>
                <a:cs typeface="Tahoma" panose="020B0604030504040204" pitchFamily="34" charset="0"/>
              </a:rPr>
              <a:t>Conscientious</a:t>
            </a:r>
            <a:r>
              <a:rPr lang="en-GB" dirty="0">
                <a:ea typeface="Tahoma" panose="020B0604030504040204" pitchFamily="34" charset="0"/>
                <a:cs typeface="Tahoma" panose="020B0604030504040204" pitchFamily="34" charset="0"/>
              </a:rPr>
              <a:t> – being careful, and thorough, in what you do</a:t>
            </a:r>
          </a:p>
          <a:p>
            <a:r>
              <a:rPr lang="en-GB" b="1" dirty="0">
                <a:ea typeface="Tahoma" panose="020B0604030504040204" pitchFamily="34" charset="0"/>
                <a:cs typeface="Tahoma" panose="020B0604030504040204" pitchFamily="34" charset="0"/>
              </a:rPr>
              <a:t>Explicit</a:t>
            </a:r>
            <a:r>
              <a:rPr lang="en-GB" dirty="0">
                <a:ea typeface="Tahoma" panose="020B0604030504040204" pitchFamily="34" charset="0"/>
                <a:cs typeface="Tahoma" panose="020B0604030504040204" pitchFamily="34" charset="0"/>
              </a:rPr>
              <a:t> – being “up-front”, open, clear and transparent</a:t>
            </a:r>
          </a:p>
          <a:p>
            <a:r>
              <a:rPr lang="en-GB" b="1" dirty="0">
                <a:ea typeface="Tahoma" panose="020B0604030504040204" pitchFamily="34" charset="0"/>
                <a:cs typeface="Tahoma" panose="020B0604030504040204" pitchFamily="34" charset="0"/>
              </a:rPr>
              <a:t>Judicious</a:t>
            </a:r>
            <a:r>
              <a:rPr lang="en-GB" dirty="0">
                <a:ea typeface="Tahoma" panose="020B0604030504040204" pitchFamily="34" charset="0"/>
                <a:cs typeface="Tahoma" panose="020B0604030504040204" pitchFamily="34" charset="0"/>
              </a:rPr>
              <a:t> – using good judgement and common sense</a:t>
            </a:r>
          </a:p>
        </p:txBody>
      </p:sp>
      <p:sp>
        <p:nvSpPr>
          <p:cNvPr id="2" name="Title 1">
            <a:extLst>
              <a:ext uri="{FF2B5EF4-FFF2-40B4-BE49-F238E27FC236}">
                <a16:creationId xmlns:a16="http://schemas.microsoft.com/office/drawing/2014/main" id="{326032EE-9B13-D7F0-5BCB-BE010A01FF05}"/>
              </a:ext>
            </a:extLst>
          </p:cNvPr>
          <p:cNvSpPr txBox="1">
            <a:spLocks/>
          </p:cNvSpPr>
          <p:nvPr/>
        </p:nvSpPr>
        <p:spPr>
          <a:xfrm>
            <a:off x="248722" y="322118"/>
            <a:ext cx="11554587" cy="749445"/>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a:latin typeface="Aptos" panose="020B0004020202020204" pitchFamily="34" charset="0"/>
              </a:rPr>
              <a:t>Evidence-Based Medicine = Evidence-Based Policy</a:t>
            </a:r>
          </a:p>
        </p:txBody>
      </p:sp>
    </p:spTree>
    <p:extLst>
      <p:ext uri="{BB962C8B-B14F-4D97-AF65-F5344CB8AC3E}">
        <p14:creationId xmlns:p14="http://schemas.microsoft.com/office/powerpoint/2010/main" val="425948125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511628" y="1233116"/>
            <a:ext cx="11168743" cy="4154984"/>
          </a:xfrm>
          <a:prstGeom prst="rect">
            <a:avLst/>
          </a:prstGeom>
          <a:gradFill rotWithShape="1">
            <a:gsLst>
              <a:gs pos="0">
                <a:srgbClr val="FFFFFF"/>
              </a:gs>
              <a:gs pos="35001">
                <a:srgbClr val="FFFFFF"/>
              </a:gs>
              <a:gs pos="100000">
                <a:srgbClr val="FFFFFF"/>
              </a:gs>
            </a:gsLst>
            <a:lin ang="16200000" scaled="1"/>
          </a:gradFill>
          <a:ln w="9525">
            <a:solidFill>
              <a:srgbClr val="F9F9F9"/>
            </a:solidFill>
            <a:miter lim="800000"/>
            <a:headEnd/>
            <a:tailEnd/>
          </a:ln>
          <a:effectLst>
            <a:outerShdw blurRad="40000" dist="20000" dir="5400000" rotWithShape="0">
              <a:srgbClr val="000000">
                <a:alpha val="37999"/>
              </a:srgbClr>
            </a:outerShdw>
          </a:effectLst>
        </p:spPr>
        <p:txBody>
          <a:bodyPr wrap="square">
            <a:spAutoFit/>
          </a:bodyPr>
          <a:lstStyle>
            <a:lvl1pPr marL="285750" indent="-285750">
              <a:defRPr>
                <a:solidFill>
                  <a:schemeClr val="tx1"/>
                </a:solidFill>
                <a:latin typeface="Arial" charset="0"/>
                <a:ea typeface="MS PGothic" charset="-128"/>
              </a:defRPr>
            </a:lvl1pPr>
            <a:lvl2pPr marL="742950" indent="-285750">
              <a:defRPr>
                <a:solidFill>
                  <a:schemeClr val="tx1"/>
                </a:solidFill>
                <a:latin typeface="Arial" charset="0"/>
                <a:ea typeface="MS PGothic" charset="-128"/>
              </a:defRPr>
            </a:lvl2pPr>
            <a:lvl3pPr marL="1143000" indent="-228600">
              <a:defRPr>
                <a:solidFill>
                  <a:schemeClr val="tx1"/>
                </a:solidFill>
                <a:latin typeface="Arial" charset="0"/>
                <a:ea typeface="MS PGothic" charset="-128"/>
              </a:defRPr>
            </a:lvl3pPr>
            <a:lvl4pPr marL="1600200" indent="-228600">
              <a:defRPr>
                <a:solidFill>
                  <a:schemeClr val="tx1"/>
                </a:solidFill>
                <a:latin typeface="Arial" charset="0"/>
                <a:ea typeface="MS PGothic" charset="-128"/>
              </a:defRPr>
            </a:lvl4pPr>
            <a:lvl5pPr marL="2057400" indent="-228600">
              <a:defRPr>
                <a:solidFill>
                  <a:schemeClr val="tx1"/>
                </a:solidFill>
                <a:latin typeface="Arial" charset="0"/>
                <a:ea typeface="MS PGothic" charset="-128"/>
              </a:defRPr>
            </a:lvl5pPr>
            <a:lvl6pPr marL="2514600" indent="-228600" eaLnBrk="0" fontAlgn="base" hangingPunct="0">
              <a:spcBef>
                <a:spcPct val="0"/>
              </a:spcBef>
              <a:spcAft>
                <a:spcPct val="0"/>
              </a:spcAft>
              <a:defRPr>
                <a:solidFill>
                  <a:schemeClr val="tx1"/>
                </a:solidFill>
                <a:latin typeface="Arial" charset="0"/>
                <a:ea typeface="MS PGothic" charset="-128"/>
              </a:defRPr>
            </a:lvl6pPr>
            <a:lvl7pPr marL="2971800" indent="-228600" eaLnBrk="0" fontAlgn="base" hangingPunct="0">
              <a:spcBef>
                <a:spcPct val="0"/>
              </a:spcBef>
              <a:spcAft>
                <a:spcPct val="0"/>
              </a:spcAft>
              <a:defRPr>
                <a:solidFill>
                  <a:schemeClr val="tx1"/>
                </a:solidFill>
                <a:latin typeface="Arial" charset="0"/>
                <a:ea typeface="MS PGothic" charset="-128"/>
              </a:defRPr>
            </a:lvl7pPr>
            <a:lvl8pPr marL="3429000" indent="-228600" eaLnBrk="0" fontAlgn="base" hangingPunct="0">
              <a:spcBef>
                <a:spcPct val="0"/>
              </a:spcBef>
              <a:spcAft>
                <a:spcPct val="0"/>
              </a:spcAft>
              <a:defRPr>
                <a:solidFill>
                  <a:schemeClr val="tx1"/>
                </a:solidFill>
                <a:latin typeface="Arial" charset="0"/>
                <a:ea typeface="MS PGothic" charset="-128"/>
              </a:defRPr>
            </a:lvl8pPr>
            <a:lvl9pPr marL="3886200" indent="-228600" eaLnBrk="0" fontAlgn="base" hangingPunct="0">
              <a:spcBef>
                <a:spcPct val="0"/>
              </a:spcBef>
              <a:spcAft>
                <a:spcPct val="0"/>
              </a:spcAft>
              <a:defRPr>
                <a:solidFill>
                  <a:schemeClr val="tx1"/>
                </a:solidFill>
                <a:latin typeface="Arial" charset="0"/>
                <a:ea typeface="MS PGothic" charset="-128"/>
              </a:defRPr>
            </a:lvl9pPr>
          </a:lstStyle>
          <a:p>
            <a:pPr>
              <a:spcBef>
                <a:spcPts val="600"/>
              </a:spcBef>
              <a:buBlip>
                <a:blip r:embed="rId2"/>
              </a:buBlip>
            </a:pPr>
            <a:r>
              <a:rPr lang="en-GB" altLang="en-US" sz="2400" dirty="0">
                <a:solidFill>
                  <a:srgbClr val="000000"/>
                </a:solidFill>
                <a:latin typeface="Aptos" panose="020B0004020202020204" pitchFamily="34" charset="0"/>
                <a:cs typeface="Arial" panose="020B0604020202020204" pitchFamily="34" charset="0"/>
              </a:rPr>
              <a:t>Salt consumption is much higher than needed</a:t>
            </a:r>
          </a:p>
          <a:p>
            <a:pPr>
              <a:spcBef>
                <a:spcPts val="600"/>
              </a:spcBef>
              <a:buBlip>
                <a:blip r:embed="rId2"/>
              </a:buBlip>
            </a:pPr>
            <a:r>
              <a:rPr lang="en-GB" altLang="en-US" sz="2400" dirty="0">
                <a:solidFill>
                  <a:srgbClr val="000000"/>
                </a:solidFill>
                <a:latin typeface="Aptos" panose="020B0004020202020204" pitchFamily="34" charset="0"/>
                <a:cs typeface="Arial" panose="020B0604020202020204" pitchFamily="34" charset="0"/>
              </a:rPr>
              <a:t>A reduction in salt consumption causes a dose-dependent reduction in BP</a:t>
            </a:r>
          </a:p>
          <a:p>
            <a:pPr>
              <a:spcBef>
                <a:spcPts val="600"/>
              </a:spcBef>
              <a:buBlip>
                <a:blip r:embed="rId2"/>
              </a:buBlip>
            </a:pPr>
            <a:r>
              <a:rPr lang="en-GB" altLang="en-US" sz="2400" dirty="0">
                <a:solidFill>
                  <a:srgbClr val="000000"/>
                </a:solidFill>
                <a:latin typeface="Aptos" panose="020B0004020202020204" pitchFamily="34" charset="0"/>
                <a:cs typeface="Arial" panose="020B0604020202020204" pitchFamily="34" charset="0"/>
              </a:rPr>
              <a:t>Lower salt intake is associated with lower morbidity and mortality from CVD</a:t>
            </a:r>
          </a:p>
          <a:p>
            <a:pPr>
              <a:spcBef>
                <a:spcPts val="600"/>
              </a:spcBef>
              <a:buBlip>
                <a:blip r:embed="rId2"/>
              </a:buBlip>
            </a:pPr>
            <a:r>
              <a:rPr lang="en-US" sz="2400" dirty="0">
                <a:latin typeface="Aptos" panose="020B0004020202020204" pitchFamily="34" charset="0"/>
                <a:cs typeface="Arial" panose="020B0604020202020204" pitchFamily="34" charset="0"/>
              </a:rPr>
              <a:t>Population salt reduction programmes are </a:t>
            </a:r>
          </a:p>
          <a:p>
            <a:pPr lvl="1">
              <a:spcBef>
                <a:spcPts val="600"/>
              </a:spcBef>
              <a:buBlip>
                <a:blip r:embed="rId2"/>
              </a:buBlip>
            </a:pPr>
            <a:r>
              <a:rPr lang="en-US" sz="2000" dirty="0">
                <a:latin typeface="Aptos" panose="020B0004020202020204" pitchFamily="34" charset="0"/>
                <a:cs typeface="Arial" panose="020B0604020202020204" pitchFamily="34" charset="0"/>
              </a:rPr>
              <a:t>feasible and effective </a:t>
            </a:r>
            <a:r>
              <a:rPr lang="en-US" sz="2000" dirty="0">
                <a:solidFill>
                  <a:schemeClr val="tx2">
                    <a:lumMod val="60000"/>
                    <a:lumOff val="40000"/>
                  </a:schemeClr>
                </a:solidFill>
                <a:latin typeface="Aptos" panose="020B0004020202020204" pitchFamily="34" charset="0"/>
                <a:cs typeface="Arial" panose="020B0604020202020204" pitchFamily="34" charset="0"/>
              </a:rPr>
              <a:t>(</a:t>
            </a:r>
            <a:r>
              <a:rPr lang="en-US" sz="2000" b="1" i="1" dirty="0">
                <a:solidFill>
                  <a:schemeClr val="tx2">
                    <a:lumMod val="60000"/>
                    <a:lumOff val="40000"/>
                  </a:schemeClr>
                </a:solidFill>
                <a:latin typeface="Aptos" panose="020B0004020202020204" pitchFamily="34" charset="0"/>
                <a:cs typeface="Arial" panose="020B0604020202020204" pitchFamily="34" charset="0"/>
              </a:rPr>
              <a:t>preventive imperative</a:t>
            </a:r>
            <a:r>
              <a:rPr lang="en-US" sz="2000" dirty="0">
                <a:solidFill>
                  <a:schemeClr val="tx2">
                    <a:lumMod val="60000"/>
                    <a:lumOff val="40000"/>
                  </a:schemeClr>
                </a:solidFill>
                <a:latin typeface="Aptos" panose="020B0004020202020204" pitchFamily="34" charset="0"/>
                <a:cs typeface="Arial" panose="020B0604020202020204" pitchFamily="34" charset="0"/>
              </a:rPr>
              <a:t>)</a:t>
            </a:r>
          </a:p>
          <a:p>
            <a:pPr lvl="1">
              <a:spcBef>
                <a:spcPts val="600"/>
              </a:spcBef>
              <a:buBlip>
                <a:blip r:embed="rId2"/>
              </a:buBlip>
            </a:pPr>
            <a:r>
              <a:rPr lang="en-US" sz="2000" dirty="0">
                <a:latin typeface="Aptos" panose="020B0004020202020204" pitchFamily="34" charset="0"/>
                <a:cs typeface="Arial" panose="020B0604020202020204" pitchFamily="34" charset="0"/>
              </a:rPr>
              <a:t>cost-saving in all settings </a:t>
            </a:r>
            <a:r>
              <a:rPr lang="en-US" sz="2000" dirty="0">
                <a:solidFill>
                  <a:schemeClr val="accent6"/>
                </a:solidFill>
                <a:latin typeface="Aptos" panose="020B0004020202020204" pitchFamily="34" charset="0"/>
                <a:cs typeface="Arial" panose="020B0604020202020204" pitchFamily="34" charset="0"/>
              </a:rPr>
              <a:t>(</a:t>
            </a:r>
            <a:r>
              <a:rPr lang="en-US" sz="2000" b="1" i="1" dirty="0">
                <a:solidFill>
                  <a:schemeClr val="accent6"/>
                </a:solidFill>
                <a:latin typeface="Aptos" panose="020B0004020202020204" pitchFamily="34" charset="0"/>
                <a:cs typeface="Arial" panose="020B0604020202020204" pitchFamily="34" charset="0"/>
              </a:rPr>
              <a:t>economic imperative</a:t>
            </a:r>
            <a:r>
              <a:rPr lang="en-US" sz="2000" i="1" dirty="0">
                <a:solidFill>
                  <a:schemeClr val="accent6"/>
                </a:solidFill>
                <a:latin typeface="Aptos" panose="020B0004020202020204" pitchFamily="34" charset="0"/>
                <a:cs typeface="Arial" panose="020B0604020202020204" pitchFamily="34" charset="0"/>
              </a:rPr>
              <a:t>)</a:t>
            </a:r>
          </a:p>
          <a:p>
            <a:pPr lvl="1">
              <a:spcBef>
                <a:spcPts val="600"/>
              </a:spcBef>
              <a:buBlip>
                <a:blip r:embed="rId2"/>
              </a:buBlip>
            </a:pPr>
            <a:r>
              <a:rPr lang="en-US" sz="2000" dirty="0">
                <a:latin typeface="Aptos" panose="020B0004020202020204" pitchFamily="34" charset="0"/>
                <a:cs typeface="Arial" panose="020B0604020202020204" pitchFamily="34" charset="0"/>
              </a:rPr>
              <a:t>powerful, rapid, equitable (</a:t>
            </a:r>
            <a:r>
              <a:rPr lang="en-US" sz="2000" b="1" i="1" dirty="0">
                <a:latin typeface="Aptos" panose="020B0004020202020204" pitchFamily="34" charset="0"/>
                <a:cs typeface="Arial" panose="020B0604020202020204" pitchFamily="34" charset="0"/>
              </a:rPr>
              <a:t>political imperative</a:t>
            </a:r>
            <a:r>
              <a:rPr lang="en-US" sz="2000" dirty="0">
                <a:latin typeface="Aptos" panose="020B0004020202020204" pitchFamily="34" charset="0"/>
                <a:cs typeface="Arial" panose="020B0604020202020204" pitchFamily="34" charset="0"/>
              </a:rPr>
              <a:t>)</a:t>
            </a:r>
          </a:p>
          <a:p>
            <a:pPr lvl="1">
              <a:spcBef>
                <a:spcPts val="600"/>
              </a:spcBef>
              <a:buBlip>
                <a:blip r:embed="rId2"/>
              </a:buBlip>
            </a:pPr>
            <a:r>
              <a:rPr lang="en-US" sz="2000" dirty="0">
                <a:latin typeface="Aptos" panose="020B0004020202020204" pitchFamily="34" charset="0"/>
                <a:cs typeface="Arial" panose="020B0604020202020204" pitchFamily="34" charset="0"/>
              </a:rPr>
              <a:t>life saving </a:t>
            </a:r>
            <a:r>
              <a:rPr lang="en-US" sz="2000" dirty="0">
                <a:solidFill>
                  <a:srgbClr val="00B050"/>
                </a:solidFill>
                <a:latin typeface="Aptos" panose="020B0004020202020204" pitchFamily="34" charset="0"/>
                <a:cs typeface="Arial" panose="020B0604020202020204" pitchFamily="34" charset="0"/>
              </a:rPr>
              <a:t>(</a:t>
            </a:r>
            <a:r>
              <a:rPr lang="en-US" sz="2000" b="1" i="1" dirty="0">
                <a:solidFill>
                  <a:srgbClr val="00B050"/>
                </a:solidFill>
                <a:latin typeface="Aptos" panose="020B0004020202020204" pitchFamily="34" charset="0"/>
                <a:cs typeface="Arial" panose="020B0604020202020204" pitchFamily="34" charset="0"/>
              </a:rPr>
              <a:t>moral imperative</a:t>
            </a:r>
            <a:r>
              <a:rPr lang="en-US" sz="2000" dirty="0">
                <a:solidFill>
                  <a:srgbClr val="00B050"/>
                </a:solidFill>
                <a:latin typeface="Aptos" panose="020B0004020202020204" pitchFamily="34" charset="0"/>
                <a:cs typeface="Arial" panose="020B0604020202020204" pitchFamily="34" charset="0"/>
              </a:rPr>
              <a:t>)</a:t>
            </a:r>
          </a:p>
          <a:p>
            <a:pPr>
              <a:spcBef>
                <a:spcPts val="600"/>
              </a:spcBef>
              <a:buBlip>
                <a:blip r:embed="rId2"/>
              </a:buBlip>
            </a:pPr>
            <a:r>
              <a:rPr lang="en-GB" altLang="en-US" sz="2400" dirty="0">
                <a:solidFill>
                  <a:srgbClr val="000000"/>
                </a:solidFill>
                <a:latin typeface="Aptos" panose="020B0004020202020204" pitchFamily="34" charset="0"/>
                <a:cs typeface="Arial" panose="020B0604020202020204" pitchFamily="34" charset="0"/>
              </a:rPr>
              <a:t>Reduction in salt recommended for the prevention of CVD (WHO 30% reduction by 2025, aim &lt;5g per day) </a:t>
            </a:r>
          </a:p>
        </p:txBody>
      </p:sp>
      <p:graphicFrame>
        <p:nvGraphicFramePr>
          <p:cNvPr id="2" name="Content Placeholder 13">
            <a:extLst>
              <a:ext uri="{FF2B5EF4-FFF2-40B4-BE49-F238E27FC236}">
                <a16:creationId xmlns:a16="http://schemas.microsoft.com/office/drawing/2014/main" id="{24B17CF0-D479-F3A5-773F-D89DD47CF818}"/>
              </a:ext>
            </a:extLst>
          </p:cNvPr>
          <p:cNvGraphicFramePr>
            <a:graphicFrameLocks/>
          </p:cNvGraphicFramePr>
          <p:nvPr/>
        </p:nvGraphicFramePr>
        <p:xfrm>
          <a:off x="8251370" y="2536371"/>
          <a:ext cx="2377819" cy="19920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350D8201-226A-906D-1D6B-0FC7D58A8EE9}"/>
              </a:ext>
            </a:extLst>
          </p:cNvPr>
          <p:cNvSpPr txBox="1">
            <a:spLocks/>
          </p:cNvSpPr>
          <p:nvPr/>
        </p:nvSpPr>
        <p:spPr>
          <a:xfrm>
            <a:off x="511628" y="373472"/>
            <a:ext cx="11058862" cy="563313"/>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600" b="1" dirty="0">
                <a:latin typeface="Aptos" panose="020B0004020202020204" pitchFamily="34" charset="0"/>
                <a:ea typeface="ＭＳ Ｐゴシック" panose="020B0600070205080204" pitchFamily="34" charset="-128"/>
              </a:rPr>
              <a:t>Evidence-based imperatives supporting policy</a:t>
            </a:r>
            <a:endParaRPr lang="en-GB" sz="3600" b="1" dirty="0">
              <a:latin typeface="Aptos" panose="020B0004020202020204" pitchFamily="34" charset="0"/>
            </a:endParaRPr>
          </a:p>
        </p:txBody>
      </p:sp>
      <p:sp>
        <p:nvSpPr>
          <p:cNvPr id="4" name="Rectangle 4">
            <a:extLst>
              <a:ext uri="{FF2B5EF4-FFF2-40B4-BE49-F238E27FC236}">
                <a16:creationId xmlns:a16="http://schemas.microsoft.com/office/drawing/2014/main" id="{796AB116-485B-A680-37DC-48CE87E44E40}"/>
              </a:ext>
            </a:extLst>
          </p:cNvPr>
          <p:cNvSpPr>
            <a:spLocks noChangeArrowheads="1"/>
          </p:cNvSpPr>
          <p:nvPr/>
        </p:nvSpPr>
        <p:spPr bwMode="auto">
          <a:xfrm>
            <a:off x="511628" y="6207529"/>
            <a:ext cx="3793731"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1" hangingPunct="1"/>
            <a:r>
              <a:rPr lang="en-US" sz="1200" i="1" dirty="0">
                <a:latin typeface="Aptos" panose="020B0004020202020204" pitchFamily="34" charset="0"/>
              </a:rPr>
              <a:t>Cappuccio FP. Arterial Hypertension 2021; 30(1): 13-19</a:t>
            </a:r>
            <a:endParaRPr lang="en-GB" sz="1200" i="1" dirty="0">
              <a:latin typeface="Aptos" panose="020B0004020202020204" pitchFamily="34" charset="0"/>
            </a:endParaRPr>
          </a:p>
        </p:txBody>
      </p:sp>
    </p:spTree>
    <p:extLst>
      <p:ext uri="{BB962C8B-B14F-4D97-AF65-F5344CB8AC3E}">
        <p14:creationId xmlns:p14="http://schemas.microsoft.com/office/powerpoint/2010/main" val="52922312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Box 2"/>
          <p:cNvSpPr txBox="1">
            <a:spLocks noChangeArrowheads="1"/>
          </p:cNvSpPr>
          <p:nvPr/>
        </p:nvSpPr>
        <p:spPr bwMode="auto">
          <a:xfrm>
            <a:off x="-1795463" y="779463"/>
            <a:ext cx="184731" cy="369332"/>
          </a:xfrm>
          <a:prstGeom prst="rect">
            <a:avLst/>
          </a:prstGeom>
          <a:noFill/>
          <a:ln w="9525">
            <a:noFill/>
            <a:miter lim="800000"/>
            <a:headEnd/>
            <a:tailEnd/>
          </a:ln>
        </p:spPr>
        <p:txBody>
          <a:bodyPr wrap="none">
            <a:spAutoFit/>
          </a:bodyPr>
          <a:lstStyle/>
          <a:p>
            <a:endParaRPr lang="en-US"/>
          </a:p>
        </p:txBody>
      </p:sp>
      <p:grpSp>
        <p:nvGrpSpPr>
          <p:cNvPr id="7" name="Group 6">
            <a:extLst>
              <a:ext uri="{FF2B5EF4-FFF2-40B4-BE49-F238E27FC236}">
                <a16:creationId xmlns:a16="http://schemas.microsoft.com/office/drawing/2014/main" id="{C20E5B48-CCA6-4E45-BC1D-CE1373381AA9}"/>
              </a:ext>
            </a:extLst>
          </p:cNvPr>
          <p:cNvGrpSpPr/>
          <p:nvPr/>
        </p:nvGrpSpPr>
        <p:grpSpPr>
          <a:xfrm>
            <a:off x="470992" y="0"/>
            <a:ext cx="4752528" cy="5649054"/>
            <a:chOff x="623392" y="0"/>
            <a:chExt cx="4752528" cy="5649054"/>
          </a:xfrm>
        </p:grpSpPr>
        <p:pic>
          <p:nvPicPr>
            <p:cNvPr id="3" name="Picture 2" descr="A picture containing person, white&#10;&#10;Description automatically generated">
              <a:extLst>
                <a:ext uri="{FF2B5EF4-FFF2-40B4-BE49-F238E27FC236}">
                  <a16:creationId xmlns:a16="http://schemas.microsoft.com/office/drawing/2014/main" id="{5275129E-57A1-A143-8C6D-4F7A39AEC0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392" y="0"/>
              <a:ext cx="4752528" cy="4752528"/>
            </a:xfrm>
            <a:prstGeom prst="rect">
              <a:avLst/>
            </a:prstGeom>
          </p:spPr>
        </p:pic>
        <p:sp>
          <p:nvSpPr>
            <p:cNvPr id="4" name="TextBox 3">
              <a:extLst>
                <a:ext uri="{FF2B5EF4-FFF2-40B4-BE49-F238E27FC236}">
                  <a16:creationId xmlns:a16="http://schemas.microsoft.com/office/drawing/2014/main" id="{7D37A846-1E11-BA46-8D6C-B5C19A006B41}"/>
                </a:ext>
              </a:extLst>
            </p:cNvPr>
            <p:cNvSpPr txBox="1"/>
            <p:nvPr/>
          </p:nvSpPr>
          <p:spPr>
            <a:xfrm>
              <a:off x="1638546" y="4941168"/>
              <a:ext cx="2722220" cy="707886"/>
            </a:xfrm>
            <a:prstGeom prst="rect">
              <a:avLst/>
            </a:prstGeom>
            <a:noFill/>
          </p:spPr>
          <p:txBody>
            <a:bodyPr wrap="none" rtlCol="0">
              <a:spAutoFit/>
            </a:bodyPr>
            <a:lstStyle/>
            <a:p>
              <a:r>
                <a:rPr lang="en-GB" sz="4000" dirty="0">
                  <a:latin typeface="Arial" panose="020B0604020202020204" pitchFamily="34" charset="0"/>
                  <a:cs typeface="Arial" panose="020B0604020202020204" pitchFamily="34" charset="0"/>
                </a:rPr>
                <a:t>Thank you!</a:t>
              </a:r>
            </a:p>
          </p:txBody>
        </p:sp>
      </p:grpSp>
      <p:grpSp>
        <p:nvGrpSpPr>
          <p:cNvPr id="9" name="Group 8">
            <a:extLst>
              <a:ext uri="{FF2B5EF4-FFF2-40B4-BE49-F238E27FC236}">
                <a16:creationId xmlns:a16="http://schemas.microsoft.com/office/drawing/2014/main" id="{8192ED3E-C085-F745-887B-C81B109464AB}"/>
              </a:ext>
            </a:extLst>
          </p:cNvPr>
          <p:cNvGrpSpPr/>
          <p:nvPr/>
        </p:nvGrpSpPr>
        <p:grpSpPr>
          <a:xfrm>
            <a:off x="4928980" y="0"/>
            <a:ext cx="4752528" cy="5649054"/>
            <a:chOff x="6096000" y="0"/>
            <a:chExt cx="4752528" cy="5649054"/>
          </a:xfrm>
        </p:grpSpPr>
        <p:pic>
          <p:nvPicPr>
            <p:cNvPr id="6" name="Picture 5" descr="A picture containing doll, indoor, toy, white&#10;&#10;Description automatically generated">
              <a:extLst>
                <a:ext uri="{FF2B5EF4-FFF2-40B4-BE49-F238E27FC236}">
                  <a16:creationId xmlns:a16="http://schemas.microsoft.com/office/drawing/2014/main" id="{FA355A26-E3D5-1641-BE0A-784333C9B4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0"/>
              <a:ext cx="4752528" cy="4752528"/>
            </a:xfrm>
            <a:prstGeom prst="rect">
              <a:avLst/>
            </a:prstGeom>
          </p:spPr>
        </p:pic>
        <p:sp>
          <p:nvSpPr>
            <p:cNvPr id="282" name="TextBox 281">
              <a:extLst>
                <a:ext uri="{FF2B5EF4-FFF2-40B4-BE49-F238E27FC236}">
                  <a16:creationId xmlns:a16="http://schemas.microsoft.com/office/drawing/2014/main" id="{EF8D7665-CC75-E240-A969-8E01C4AE88F2}"/>
                </a:ext>
              </a:extLst>
            </p:cNvPr>
            <p:cNvSpPr txBox="1"/>
            <p:nvPr/>
          </p:nvSpPr>
          <p:spPr>
            <a:xfrm>
              <a:off x="7111154" y="4941168"/>
              <a:ext cx="3435556" cy="707886"/>
            </a:xfrm>
            <a:prstGeom prst="rect">
              <a:avLst/>
            </a:prstGeom>
            <a:noFill/>
          </p:spPr>
          <p:txBody>
            <a:bodyPr wrap="none" rtlCol="0">
              <a:spAutoFit/>
            </a:bodyPr>
            <a:lstStyle/>
            <a:p>
              <a:r>
                <a:rPr lang="en-GB" sz="4000" dirty="0">
                  <a:latin typeface="Arial" panose="020B0604020202020204" pitchFamily="34" charset="0"/>
                  <a:cs typeface="Arial" panose="020B0604020202020204" pitchFamily="34" charset="0"/>
                </a:rPr>
                <a:t>Any question?</a:t>
              </a:r>
            </a:p>
          </p:txBody>
        </p:sp>
      </p:grpSp>
      <p:pic>
        <p:nvPicPr>
          <p:cNvPr id="5" name="Picture 2" descr="Warwick students angry at 'aubergine' university logo ...">
            <a:extLst>
              <a:ext uri="{FF2B5EF4-FFF2-40B4-BE49-F238E27FC236}">
                <a16:creationId xmlns:a16="http://schemas.microsoft.com/office/drawing/2014/main" id="{C7355068-DE1A-3BFF-794D-7478ADE525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74325" y="284241"/>
            <a:ext cx="1363714" cy="10066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703341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0290" name="Rectangle 2"/>
          <p:cNvSpPr>
            <a:spLocks noGrp="1" noChangeArrowheads="1"/>
          </p:cNvSpPr>
          <p:nvPr>
            <p:ph type="title" sz="quarter"/>
          </p:nvPr>
        </p:nvSpPr>
        <p:spPr>
          <a:xfrm>
            <a:off x="406399" y="1330963"/>
            <a:ext cx="3853485" cy="966994"/>
          </a:xfrm>
        </p:spPr>
        <p:txBody>
          <a:bodyPr/>
          <a:lstStyle/>
          <a:p>
            <a:r>
              <a:rPr lang="en-US" sz="3200" dirty="0"/>
              <a:t>2.5 g of salt (NaCl) = </a:t>
            </a:r>
            <a:br>
              <a:rPr lang="en-US" sz="3200" dirty="0"/>
            </a:br>
            <a:r>
              <a:rPr lang="en-US" sz="3200" dirty="0"/>
              <a:t>1.0 g of sodium (Na)</a:t>
            </a:r>
            <a:br>
              <a:rPr lang="en-US" sz="3200" dirty="0"/>
            </a:br>
            <a:br>
              <a:rPr lang="en-GB" altLang="en-US" sz="3200" dirty="0"/>
            </a:br>
            <a:br>
              <a:rPr lang="en-GB" altLang="en-US" sz="3200" dirty="0"/>
            </a:br>
            <a:endParaRPr lang="en-GB" altLang="en-US" sz="3200" baseline="30000" dirty="0"/>
          </a:p>
        </p:txBody>
      </p:sp>
      <p:pic>
        <p:nvPicPr>
          <p:cNvPr id="39" name="Picture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400" y="2694565"/>
            <a:ext cx="3853485" cy="2617462"/>
          </a:xfrm>
          <a:prstGeom prst="rect">
            <a:avLst/>
          </a:prstGeom>
        </p:spPr>
      </p:pic>
      <p:sp>
        <p:nvSpPr>
          <p:cNvPr id="3" name="Title 1">
            <a:extLst>
              <a:ext uri="{FF2B5EF4-FFF2-40B4-BE49-F238E27FC236}">
                <a16:creationId xmlns:a16="http://schemas.microsoft.com/office/drawing/2014/main" id="{A8177903-7D4A-6227-A10B-265B8AE06BEB}"/>
              </a:ext>
            </a:extLst>
          </p:cNvPr>
          <p:cNvSpPr txBox="1">
            <a:spLocks/>
          </p:cNvSpPr>
          <p:nvPr/>
        </p:nvSpPr>
        <p:spPr>
          <a:xfrm>
            <a:off x="320030" y="187619"/>
            <a:ext cx="11320587" cy="838989"/>
          </a:xfrm>
          <a:prstGeom prst="rect">
            <a:avLst/>
          </a:prstGeom>
        </p:spPr>
        <p:txBody>
          <a:bodyPr anchor="ctr">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4000" dirty="0">
                <a:solidFill>
                  <a:schemeClr val="tx1"/>
                </a:solidFill>
              </a:rPr>
              <a:t>Sodium or Salt?</a:t>
            </a:r>
          </a:p>
        </p:txBody>
      </p:sp>
      <p:grpSp>
        <p:nvGrpSpPr>
          <p:cNvPr id="8" name="Group 7">
            <a:extLst>
              <a:ext uri="{FF2B5EF4-FFF2-40B4-BE49-F238E27FC236}">
                <a16:creationId xmlns:a16="http://schemas.microsoft.com/office/drawing/2014/main" id="{882FF202-6E55-5B93-1760-EBB7287F4E4F}"/>
              </a:ext>
            </a:extLst>
          </p:cNvPr>
          <p:cNvGrpSpPr/>
          <p:nvPr/>
        </p:nvGrpSpPr>
        <p:grpSpPr>
          <a:xfrm>
            <a:off x="5139272" y="1376528"/>
            <a:ext cx="6093719" cy="4990632"/>
            <a:chOff x="5139272" y="1376528"/>
            <a:chExt cx="6093719" cy="4990632"/>
          </a:xfrm>
        </p:grpSpPr>
        <p:grpSp>
          <p:nvGrpSpPr>
            <p:cNvPr id="6" name="Group 5">
              <a:extLst>
                <a:ext uri="{FF2B5EF4-FFF2-40B4-BE49-F238E27FC236}">
                  <a16:creationId xmlns:a16="http://schemas.microsoft.com/office/drawing/2014/main" id="{A39837AB-EECA-0EBB-2992-0D10643446B2}"/>
                </a:ext>
              </a:extLst>
            </p:cNvPr>
            <p:cNvGrpSpPr/>
            <p:nvPr/>
          </p:nvGrpSpPr>
          <p:grpSpPr>
            <a:xfrm>
              <a:off x="5409282" y="2104222"/>
              <a:ext cx="5637649" cy="4262938"/>
              <a:chOff x="5341901" y="1607939"/>
              <a:chExt cx="6156721" cy="4726170"/>
            </a:xfrm>
          </p:grpSpPr>
          <p:grpSp>
            <p:nvGrpSpPr>
              <p:cNvPr id="140291" name="Group 3"/>
              <p:cNvGrpSpPr>
                <a:grpSpLocks/>
              </p:cNvGrpSpPr>
              <p:nvPr/>
            </p:nvGrpSpPr>
            <p:grpSpPr bwMode="auto">
              <a:xfrm>
                <a:off x="5341901" y="1607939"/>
                <a:ext cx="6156721" cy="3642122"/>
                <a:chOff x="164" y="845"/>
                <a:chExt cx="5171" cy="3059"/>
              </a:xfrm>
            </p:grpSpPr>
            <p:grpSp>
              <p:nvGrpSpPr>
                <p:cNvPr id="140292" name="Group 4"/>
                <p:cNvGrpSpPr>
                  <a:grpSpLocks/>
                </p:cNvGrpSpPr>
                <p:nvPr/>
              </p:nvGrpSpPr>
              <p:grpSpPr bwMode="auto">
                <a:xfrm>
                  <a:off x="184" y="845"/>
                  <a:ext cx="5080" cy="2903"/>
                  <a:chOff x="184" y="845"/>
                  <a:chExt cx="5080" cy="2903"/>
                </a:xfrm>
              </p:grpSpPr>
              <p:pic>
                <p:nvPicPr>
                  <p:cNvPr id="140308" name="Picture 5" descr="Black Sal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 y="845"/>
                    <a:ext cx="796" cy="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309" name="Picture 6" descr="Celtic Sal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7" y="857"/>
                    <a:ext cx="796" cy="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310" name="Picture 7" descr="Coarse Sal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45" y="845"/>
                    <a:ext cx="812" cy="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311" name="Picture 8" descr="Flake Sal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34" y="853"/>
                    <a:ext cx="816" cy="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312" name="Picture 9" descr="Fleur de Sel"/>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77" y="845"/>
                    <a:ext cx="857" cy="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313" name="Picture 10" descr="French Sea Salt"/>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4" y="1933"/>
                    <a:ext cx="763" cy="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314" name="Picture 11" descr="Grey Salt"/>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27" y="1966"/>
                    <a:ext cx="837" cy="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315" name="Picture 12" descr="Grinder Salt"/>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45" y="1947"/>
                    <a:ext cx="840" cy="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316" name="Picture 13" descr="Hawaiian Sea Salt"/>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334" y="1947"/>
                    <a:ext cx="795" cy="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317" name="Picture 14" descr="Himalayan Pink Salt"/>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77" y="1888"/>
                    <a:ext cx="862" cy="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318" name="Picture 15" descr="Italian Sea Salt"/>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84" y="2976"/>
                    <a:ext cx="768" cy="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319" name="Picture 16" descr="Kosher Salt"/>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02" y="2952"/>
                    <a:ext cx="816" cy="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320" name="Picture 17" descr="Organic Salt"/>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290" y="2944"/>
                    <a:ext cx="842" cy="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321" name="Picture 18" descr="Sea Salt"/>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424" y="2950"/>
                    <a:ext cx="794" cy="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322" name="Picture 19" descr="Smoked Sea Salt"/>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468" y="2944"/>
                    <a:ext cx="796" cy="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0293" name="Text Box 20"/>
                <p:cNvSpPr txBox="1">
                  <a:spLocks noChangeArrowheads="1"/>
                </p:cNvSpPr>
                <p:nvPr/>
              </p:nvSpPr>
              <p:spPr bwMode="auto">
                <a:xfrm>
                  <a:off x="296" y="1616"/>
                  <a:ext cx="656"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defRPr>
                  </a:lvl1pPr>
                  <a:lvl2pPr marL="742950" indent="-285750" eaLnBrk="0" hangingPunct="0">
                    <a:defRPr sz="2400" b="1">
                      <a:solidFill>
                        <a:schemeClr val="tx1"/>
                      </a:solidFill>
                      <a:latin typeface="Calibri" charset="0"/>
                    </a:defRPr>
                  </a:lvl2pPr>
                  <a:lvl3pPr marL="1143000" indent="-228600" eaLnBrk="0" hangingPunct="0">
                    <a:defRPr sz="2400" b="1">
                      <a:solidFill>
                        <a:schemeClr val="tx1"/>
                      </a:solidFill>
                      <a:latin typeface="Calibri" charset="0"/>
                    </a:defRPr>
                  </a:lvl3pPr>
                  <a:lvl4pPr marL="1600200" indent="-228600" eaLnBrk="0" hangingPunct="0">
                    <a:defRPr sz="2400" b="1">
                      <a:solidFill>
                        <a:schemeClr val="tx1"/>
                      </a:solidFill>
                      <a:latin typeface="Calibri" charset="0"/>
                    </a:defRPr>
                  </a:lvl4pPr>
                  <a:lvl5pPr marL="2057400" indent="-228600" eaLnBrk="0" hangingPunct="0">
                    <a:defRPr sz="2400" b="1">
                      <a:solidFill>
                        <a:schemeClr val="tx1"/>
                      </a:solidFill>
                      <a:latin typeface="Calibri" charset="0"/>
                    </a:defRPr>
                  </a:lvl5pPr>
                  <a:lvl6pPr marL="2514600" indent="-228600" eaLnBrk="0" fontAlgn="base" hangingPunct="0">
                    <a:spcBef>
                      <a:spcPct val="0"/>
                    </a:spcBef>
                    <a:spcAft>
                      <a:spcPct val="0"/>
                    </a:spcAft>
                    <a:defRPr sz="2400" b="1">
                      <a:solidFill>
                        <a:schemeClr val="tx1"/>
                      </a:solidFill>
                      <a:latin typeface="Calibri" charset="0"/>
                    </a:defRPr>
                  </a:lvl6pPr>
                  <a:lvl7pPr marL="2971800" indent="-228600" eaLnBrk="0" fontAlgn="base" hangingPunct="0">
                    <a:spcBef>
                      <a:spcPct val="0"/>
                    </a:spcBef>
                    <a:spcAft>
                      <a:spcPct val="0"/>
                    </a:spcAft>
                    <a:defRPr sz="2400" b="1">
                      <a:solidFill>
                        <a:schemeClr val="tx1"/>
                      </a:solidFill>
                      <a:latin typeface="Calibri" charset="0"/>
                    </a:defRPr>
                  </a:lvl7pPr>
                  <a:lvl8pPr marL="3429000" indent="-228600" eaLnBrk="0" fontAlgn="base" hangingPunct="0">
                    <a:spcBef>
                      <a:spcPct val="0"/>
                    </a:spcBef>
                    <a:spcAft>
                      <a:spcPct val="0"/>
                    </a:spcAft>
                    <a:defRPr sz="2400" b="1">
                      <a:solidFill>
                        <a:schemeClr val="tx1"/>
                      </a:solidFill>
                      <a:latin typeface="Calibri" charset="0"/>
                    </a:defRPr>
                  </a:lvl8pPr>
                  <a:lvl9pPr marL="3886200" indent="-228600" eaLnBrk="0" fontAlgn="base" hangingPunct="0">
                    <a:spcBef>
                      <a:spcPct val="0"/>
                    </a:spcBef>
                    <a:spcAft>
                      <a:spcPct val="0"/>
                    </a:spcAft>
                    <a:defRPr sz="2400" b="1">
                      <a:solidFill>
                        <a:schemeClr val="tx1"/>
                      </a:solidFill>
                      <a:latin typeface="Calibri" charset="0"/>
                    </a:defRPr>
                  </a:lvl9pPr>
                </a:lstStyle>
                <a:p>
                  <a:pPr algn="ctr"/>
                  <a:r>
                    <a:rPr lang="en-GB" altLang="en-US" sz="750">
                      <a:latin typeface="Arial" charset="0"/>
                    </a:rPr>
                    <a:t>Black salt </a:t>
                  </a:r>
                </a:p>
                <a:p>
                  <a:pPr algn="ctr"/>
                  <a:r>
                    <a:rPr lang="en-GB" altLang="en-US" sz="750">
                      <a:latin typeface="Arial" charset="0"/>
                    </a:rPr>
                    <a:t>(Kala namak)</a:t>
                  </a:r>
                </a:p>
              </p:txBody>
            </p:sp>
            <p:sp>
              <p:nvSpPr>
                <p:cNvPr id="140294" name="Text Box 21"/>
                <p:cNvSpPr txBox="1">
                  <a:spLocks noChangeArrowheads="1"/>
                </p:cNvSpPr>
                <p:nvPr/>
              </p:nvSpPr>
              <p:spPr bwMode="auto">
                <a:xfrm>
                  <a:off x="1360" y="1643"/>
                  <a:ext cx="559"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defRPr>
                  </a:lvl1pPr>
                  <a:lvl2pPr marL="742950" indent="-285750" eaLnBrk="0" hangingPunct="0">
                    <a:defRPr sz="2400" b="1">
                      <a:solidFill>
                        <a:schemeClr val="tx1"/>
                      </a:solidFill>
                      <a:latin typeface="Calibri" charset="0"/>
                    </a:defRPr>
                  </a:lvl2pPr>
                  <a:lvl3pPr marL="1143000" indent="-228600" eaLnBrk="0" hangingPunct="0">
                    <a:defRPr sz="2400" b="1">
                      <a:solidFill>
                        <a:schemeClr val="tx1"/>
                      </a:solidFill>
                      <a:latin typeface="Calibri" charset="0"/>
                    </a:defRPr>
                  </a:lvl3pPr>
                  <a:lvl4pPr marL="1600200" indent="-228600" eaLnBrk="0" hangingPunct="0">
                    <a:defRPr sz="2400" b="1">
                      <a:solidFill>
                        <a:schemeClr val="tx1"/>
                      </a:solidFill>
                      <a:latin typeface="Calibri" charset="0"/>
                    </a:defRPr>
                  </a:lvl4pPr>
                  <a:lvl5pPr marL="2057400" indent="-228600" eaLnBrk="0" hangingPunct="0">
                    <a:defRPr sz="2400" b="1">
                      <a:solidFill>
                        <a:schemeClr val="tx1"/>
                      </a:solidFill>
                      <a:latin typeface="Calibri" charset="0"/>
                    </a:defRPr>
                  </a:lvl5pPr>
                  <a:lvl6pPr marL="2514600" indent="-228600" eaLnBrk="0" fontAlgn="base" hangingPunct="0">
                    <a:spcBef>
                      <a:spcPct val="0"/>
                    </a:spcBef>
                    <a:spcAft>
                      <a:spcPct val="0"/>
                    </a:spcAft>
                    <a:defRPr sz="2400" b="1">
                      <a:solidFill>
                        <a:schemeClr val="tx1"/>
                      </a:solidFill>
                      <a:latin typeface="Calibri" charset="0"/>
                    </a:defRPr>
                  </a:lvl6pPr>
                  <a:lvl7pPr marL="2971800" indent="-228600" eaLnBrk="0" fontAlgn="base" hangingPunct="0">
                    <a:spcBef>
                      <a:spcPct val="0"/>
                    </a:spcBef>
                    <a:spcAft>
                      <a:spcPct val="0"/>
                    </a:spcAft>
                    <a:defRPr sz="2400" b="1">
                      <a:solidFill>
                        <a:schemeClr val="tx1"/>
                      </a:solidFill>
                      <a:latin typeface="Calibri" charset="0"/>
                    </a:defRPr>
                  </a:lvl7pPr>
                  <a:lvl8pPr marL="3429000" indent="-228600" eaLnBrk="0" fontAlgn="base" hangingPunct="0">
                    <a:spcBef>
                      <a:spcPct val="0"/>
                    </a:spcBef>
                    <a:spcAft>
                      <a:spcPct val="0"/>
                    </a:spcAft>
                    <a:defRPr sz="2400" b="1">
                      <a:solidFill>
                        <a:schemeClr val="tx1"/>
                      </a:solidFill>
                      <a:latin typeface="Calibri" charset="0"/>
                    </a:defRPr>
                  </a:lvl8pPr>
                  <a:lvl9pPr marL="3886200" indent="-228600" eaLnBrk="0" fontAlgn="base" hangingPunct="0">
                    <a:spcBef>
                      <a:spcPct val="0"/>
                    </a:spcBef>
                    <a:spcAft>
                      <a:spcPct val="0"/>
                    </a:spcAft>
                    <a:defRPr sz="2400" b="1">
                      <a:solidFill>
                        <a:schemeClr val="tx1"/>
                      </a:solidFill>
                      <a:latin typeface="Calibri" charset="0"/>
                    </a:defRPr>
                  </a:lvl9pPr>
                </a:lstStyle>
                <a:p>
                  <a:pPr algn="ctr"/>
                  <a:r>
                    <a:rPr lang="en-GB" altLang="en-US" sz="750">
                      <a:latin typeface="Arial" charset="0"/>
                    </a:rPr>
                    <a:t>Celtic salt </a:t>
                  </a:r>
                </a:p>
              </p:txBody>
            </p:sp>
            <p:sp>
              <p:nvSpPr>
                <p:cNvPr id="140295" name="Text Box 22"/>
                <p:cNvSpPr txBox="1">
                  <a:spLocks noChangeArrowheads="1"/>
                </p:cNvSpPr>
                <p:nvPr/>
              </p:nvSpPr>
              <p:spPr bwMode="auto">
                <a:xfrm>
                  <a:off x="2363" y="1643"/>
                  <a:ext cx="61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defRPr>
                  </a:lvl1pPr>
                  <a:lvl2pPr marL="742950" indent="-285750" eaLnBrk="0" hangingPunct="0">
                    <a:defRPr sz="2400" b="1">
                      <a:solidFill>
                        <a:schemeClr val="tx1"/>
                      </a:solidFill>
                      <a:latin typeface="Calibri" charset="0"/>
                    </a:defRPr>
                  </a:lvl2pPr>
                  <a:lvl3pPr marL="1143000" indent="-228600" eaLnBrk="0" hangingPunct="0">
                    <a:defRPr sz="2400" b="1">
                      <a:solidFill>
                        <a:schemeClr val="tx1"/>
                      </a:solidFill>
                      <a:latin typeface="Calibri" charset="0"/>
                    </a:defRPr>
                  </a:lvl3pPr>
                  <a:lvl4pPr marL="1600200" indent="-228600" eaLnBrk="0" hangingPunct="0">
                    <a:defRPr sz="2400" b="1">
                      <a:solidFill>
                        <a:schemeClr val="tx1"/>
                      </a:solidFill>
                      <a:latin typeface="Calibri" charset="0"/>
                    </a:defRPr>
                  </a:lvl4pPr>
                  <a:lvl5pPr marL="2057400" indent="-228600" eaLnBrk="0" hangingPunct="0">
                    <a:defRPr sz="2400" b="1">
                      <a:solidFill>
                        <a:schemeClr val="tx1"/>
                      </a:solidFill>
                      <a:latin typeface="Calibri" charset="0"/>
                    </a:defRPr>
                  </a:lvl5pPr>
                  <a:lvl6pPr marL="2514600" indent="-228600" eaLnBrk="0" fontAlgn="base" hangingPunct="0">
                    <a:spcBef>
                      <a:spcPct val="0"/>
                    </a:spcBef>
                    <a:spcAft>
                      <a:spcPct val="0"/>
                    </a:spcAft>
                    <a:defRPr sz="2400" b="1">
                      <a:solidFill>
                        <a:schemeClr val="tx1"/>
                      </a:solidFill>
                      <a:latin typeface="Calibri" charset="0"/>
                    </a:defRPr>
                  </a:lvl6pPr>
                  <a:lvl7pPr marL="2971800" indent="-228600" eaLnBrk="0" fontAlgn="base" hangingPunct="0">
                    <a:spcBef>
                      <a:spcPct val="0"/>
                    </a:spcBef>
                    <a:spcAft>
                      <a:spcPct val="0"/>
                    </a:spcAft>
                    <a:defRPr sz="2400" b="1">
                      <a:solidFill>
                        <a:schemeClr val="tx1"/>
                      </a:solidFill>
                      <a:latin typeface="Calibri" charset="0"/>
                    </a:defRPr>
                  </a:lvl7pPr>
                  <a:lvl8pPr marL="3429000" indent="-228600" eaLnBrk="0" fontAlgn="base" hangingPunct="0">
                    <a:spcBef>
                      <a:spcPct val="0"/>
                    </a:spcBef>
                    <a:spcAft>
                      <a:spcPct val="0"/>
                    </a:spcAft>
                    <a:defRPr sz="2400" b="1">
                      <a:solidFill>
                        <a:schemeClr val="tx1"/>
                      </a:solidFill>
                      <a:latin typeface="Calibri" charset="0"/>
                    </a:defRPr>
                  </a:lvl8pPr>
                  <a:lvl9pPr marL="3886200" indent="-228600" eaLnBrk="0" fontAlgn="base" hangingPunct="0">
                    <a:spcBef>
                      <a:spcPct val="0"/>
                    </a:spcBef>
                    <a:spcAft>
                      <a:spcPct val="0"/>
                    </a:spcAft>
                    <a:defRPr sz="2400" b="1">
                      <a:solidFill>
                        <a:schemeClr val="tx1"/>
                      </a:solidFill>
                      <a:latin typeface="Calibri" charset="0"/>
                    </a:defRPr>
                  </a:lvl9pPr>
                </a:lstStyle>
                <a:p>
                  <a:pPr algn="ctr"/>
                  <a:r>
                    <a:rPr lang="en-GB" altLang="en-US" sz="750">
                      <a:latin typeface="Arial" charset="0"/>
                    </a:rPr>
                    <a:t>Coarse salt </a:t>
                  </a:r>
                </a:p>
              </p:txBody>
            </p:sp>
            <p:sp>
              <p:nvSpPr>
                <p:cNvPr id="140296" name="Text Box 23"/>
                <p:cNvSpPr txBox="1">
                  <a:spLocks noChangeArrowheads="1"/>
                </p:cNvSpPr>
                <p:nvPr/>
              </p:nvSpPr>
              <p:spPr bwMode="auto">
                <a:xfrm>
                  <a:off x="3447" y="1643"/>
                  <a:ext cx="546"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defRPr>
                  </a:lvl1pPr>
                  <a:lvl2pPr marL="742950" indent="-285750" eaLnBrk="0" hangingPunct="0">
                    <a:defRPr sz="2400" b="1">
                      <a:solidFill>
                        <a:schemeClr val="tx1"/>
                      </a:solidFill>
                      <a:latin typeface="Calibri" charset="0"/>
                    </a:defRPr>
                  </a:lvl2pPr>
                  <a:lvl3pPr marL="1143000" indent="-228600" eaLnBrk="0" hangingPunct="0">
                    <a:defRPr sz="2400" b="1">
                      <a:solidFill>
                        <a:schemeClr val="tx1"/>
                      </a:solidFill>
                      <a:latin typeface="Calibri" charset="0"/>
                    </a:defRPr>
                  </a:lvl3pPr>
                  <a:lvl4pPr marL="1600200" indent="-228600" eaLnBrk="0" hangingPunct="0">
                    <a:defRPr sz="2400" b="1">
                      <a:solidFill>
                        <a:schemeClr val="tx1"/>
                      </a:solidFill>
                      <a:latin typeface="Calibri" charset="0"/>
                    </a:defRPr>
                  </a:lvl4pPr>
                  <a:lvl5pPr marL="2057400" indent="-228600" eaLnBrk="0" hangingPunct="0">
                    <a:defRPr sz="2400" b="1">
                      <a:solidFill>
                        <a:schemeClr val="tx1"/>
                      </a:solidFill>
                      <a:latin typeface="Calibri" charset="0"/>
                    </a:defRPr>
                  </a:lvl5pPr>
                  <a:lvl6pPr marL="2514600" indent="-228600" eaLnBrk="0" fontAlgn="base" hangingPunct="0">
                    <a:spcBef>
                      <a:spcPct val="0"/>
                    </a:spcBef>
                    <a:spcAft>
                      <a:spcPct val="0"/>
                    </a:spcAft>
                    <a:defRPr sz="2400" b="1">
                      <a:solidFill>
                        <a:schemeClr val="tx1"/>
                      </a:solidFill>
                      <a:latin typeface="Calibri" charset="0"/>
                    </a:defRPr>
                  </a:lvl6pPr>
                  <a:lvl7pPr marL="2971800" indent="-228600" eaLnBrk="0" fontAlgn="base" hangingPunct="0">
                    <a:spcBef>
                      <a:spcPct val="0"/>
                    </a:spcBef>
                    <a:spcAft>
                      <a:spcPct val="0"/>
                    </a:spcAft>
                    <a:defRPr sz="2400" b="1">
                      <a:solidFill>
                        <a:schemeClr val="tx1"/>
                      </a:solidFill>
                      <a:latin typeface="Calibri" charset="0"/>
                    </a:defRPr>
                  </a:lvl7pPr>
                  <a:lvl8pPr marL="3429000" indent="-228600" eaLnBrk="0" fontAlgn="base" hangingPunct="0">
                    <a:spcBef>
                      <a:spcPct val="0"/>
                    </a:spcBef>
                    <a:spcAft>
                      <a:spcPct val="0"/>
                    </a:spcAft>
                    <a:defRPr sz="2400" b="1">
                      <a:solidFill>
                        <a:schemeClr val="tx1"/>
                      </a:solidFill>
                      <a:latin typeface="Calibri" charset="0"/>
                    </a:defRPr>
                  </a:lvl8pPr>
                  <a:lvl9pPr marL="3886200" indent="-228600" eaLnBrk="0" fontAlgn="base" hangingPunct="0">
                    <a:spcBef>
                      <a:spcPct val="0"/>
                    </a:spcBef>
                    <a:spcAft>
                      <a:spcPct val="0"/>
                    </a:spcAft>
                    <a:defRPr sz="2400" b="1">
                      <a:solidFill>
                        <a:schemeClr val="tx1"/>
                      </a:solidFill>
                      <a:latin typeface="Calibri" charset="0"/>
                    </a:defRPr>
                  </a:lvl9pPr>
                </a:lstStyle>
                <a:p>
                  <a:pPr algn="ctr"/>
                  <a:r>
                    <a:rPr lang="en-GB" altLang="en-US" sz="750">
                      <a:latin typeface="Arial" charset="0"/>
                    </a:rPr>
                    <a:t>Flake salt </a:t>
                  </a:r>
                </a:p>
              </p:txBody>
            </p:sp>
            <p:sp>
              <p:nvSpPr>
                <p:cNvPr id="140297" name="Text Box 24"/>
                <p:cNvSpPr txBox="1">
                  <a:spLocks noChangeArrowheads="1"/>
                </p:cNvSpPr>
                <p:nvPr/>
              </p:nvSpPr>
              <p:spPr bwMode="auto">
                <a:xfrm>
                  <a:off x="4503" y="1643"/>
                  <a:ext cx="637"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defRPr>
                  </a:lvl1pPr>
                  <a:lvl2pPr marL="742950" indent="-285750" eaLnBrk="0" hangingPunct="0">
                    <a:defRPr sz="2400" b="1">
                      <a:solidFill>
                        <a:schemeClr val="tx1"/>
                      </a:solidFill>
                      <a:latin typeface="Calibri" charset="0"/>
                    </a:defRPr>
                  </a:lvl2pPr>
                  <a:lvl3pPr marL="1143000" indent="-228600" eaLnBrk="0" hangingPunct="0">
                    <a:defRPr sz="2400" b="1">
                      <a:solidFill>
                        <a:schemeClr val="tx1"/>
                      </a:solidFill>
                      <a:latin typeface="Calibri" charset="0"/>
                    </a:defRPr>
                  </a:lvl3pPr>
                  <a:lvl4pPr marL="1600200" indent="-228600" eaLnBrk="0" hangingPunct="0">
                    <a:defRPr sz="2400" b="1">
                      <a:solidFill>
                        <a:schemeClr val="tx1"/>
                      </a:solidFill>
                      <a:latin typeface="Calibri" charset="0"/>
                    </a:defRPr>
                  </a:lvl4pPr>
                  <a:lvl5pPr marL="2057400" indent="-228600" eaLnBrk="0" hangingPunct="0">
                    <a:defRPr sz="2400" b="1">
                      <a:solidFill>
                        <a:schemeClr val="tx1"/>
                      </a:solidFill>
                      <a:latin typeface="Calibri" charset="0"/>
                    </a:defRPr>
                  </a:lvl5pPr>
                  <a:lvl6pPr marL="2514600" indent="-228600" eaLnBrk="0" fontAlgn="base" hangingPunct="0">
                    <a:spcBef>
                      <a:spcPct val="0"/>
                    </a:spcBef>
                    <a:spcAft>
                      <a:spcPct val="0"/>
                    </a:spcAft>
                    <a:defRPr sz="2400" b="1">
                      <a:solidFill>
                        <a:schemeClr val="tx1"/>
                      </a:solidFill>
                      <a:latin typeface="Calibri" charset="0"/>
                    </a:defRPr>
                  </a:lvl6pPr>
                  <a:lvl7pPr marL="2971800" indent="-228600" eaLnBrk="0" fontAlgn="base" hangingPunct="0">
                    <a:spcBef>
                      <a:spcPct val="0"/>
                    </a:spcBef>
                    <a:spcAft>
                      <a:spcPct val="0"/>
                    </a:spcAft>
                    <a:defRPr sz="2400" b="1">
                      <a:solidFill>
                        <a:schemeClr val="tx1"/>
                      </a:solidFill>
                      <a:latin typeface="Calibri" charset="0"/>
                    </a:defRPr>
                  </a:lvl7pPr>
                  <a:lvl8pPr marL="3429000" indent="-228600" eaLnBrk="0" fontAlgn="base" hangingPunct="0">
                    <a:spcBef>
                      <a:spcPct val="0"/>
                    </a:spcBef>
                    <a:spcAft>
                      <a:spcPct val="0"/>
                    </a:spcAft>
                    <a:defRPr sz="2400" b="1">
                      <a:solidFill>
                        <a:schemeClr val="tx1"/>
                      </a:solidFill>
                      <a:latin typeface="Calibri" charset="0"/>
                    </a:defRPr>
                  </a:lvl8pPr>
                  <a:lvl9pPr marL="3886200" indent="-228600" eaLnBrk="0" fontAlgn="base" hangingPunct="0">
                    <a:spcBef>
                      <a:spcPct val="0"/>
                    </a:spcBef>
                    <a:spcAft>
                      <a:spcPct val="0"/>
                    </a:spcAft>
                    <a:defRPr sz="2400" b="1">
                      <a:solidFill>
                        <a:schemeClr val="tx1"/>
                      </a:solidFill>
                      <a:latin typeface="Calibri" charset="0"/>
                    </a:defRPr>
                  </a:lvl9pPr>
                </a:lstStyle>
                <a:p>
                  <a:pPr algn="ctr"/>
                  <a:r>
                    <a:rPr lang="en-GB" altLang="en-US" sz="750">
                      <a:latin typeface="Arial" charset="0"/>
                    </a:rPr>
                    <a:t>Fleur de Sel </a:t>
                  </a:r>
                </a:p>
              </p:txBody>
            </p:sp>
            <p:sp>
              <p:nvSpPr>
                <p:cNvPr id="140298" name="Text Box 25"/>
                <p:cNvSpPr txBox="1">
                  <a:spLocks noChangeArrowheads="1"/>
                </p:cNvSpPr>
                <p:nvPr/>
              </p:nvSpPr>
              <p:spPr bwMode="auto">
                <a:xfrm>
                  <a:off x="193" y="2732"/>
                  <a:ext cx="774"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defRPr>
                  </a:lvl1pPr>
                  <a:lvl2pPr marL="742950" indent="-285750" eaLnBrk="0" hangingPunct="0">
                    <a:defRPr sz="2400" b="1">
                      <a:solidFill>
                        <a:schemeClr val="tx1"/>
                      </a:solidFill>
                      <a:latin typeface="Calibri" charset="0"/>
                    </a:defRPr>
                  </a:lvl2pPr>
                  <a:lvl3pPr marL="1143000" indent="-228600" eaLnBrk="0" hangingPunct="0">
                    <a:defRPr sz="2400" b="1">
                      <a:solidFill>
                        <a:schemeClr val="tx1"/>
                      </a:solidFill>
                      <a:latin typeface="Calibri" charset="0"/>
                    </a:defRPr>
                  </a:lvl3pPr>
                  <a:lvl4pPr marL="1600200" indent="-228600" eaLnBrk="0" hangingPunct="0">
                    <a:defRPr sz="2400" b="1">
                      <a:solidFill>
                        <a:schemeClr val="tx1"/>
                      </a:solidFill>
                      <a:latin typeface="Calibri" charset="0"/>
                    </a:defRPr>
                  </a:lvl4pPr>
                  <a:lvl5pPr marL="2057400" indent="-228600" eaLnBrk="0" hangingPunct="0">
                    <a:defRPr sz="2400" b="1">
                      <a:solidFill>
                        <a:schemeClr val="tx1"/>
                      </a:solidFill>
                      <a:latin typeface="Calibri" charset="0"/>
                    </a:defRPr>
                  </a:lvl5pPr>
                  <a:lvl6pPr marL="2514600" indent="-228600" eaLnBrk="0" fontAlgn="base" hangingPunct="0">
                    <a:spcBef>
                      <a:spcPct val="0"/>
                    </a:spcBef>
                    <a:spcAft>
                      <a:spcPct val="0"/>
                    </a:spcAft>
                    <a:defRPr sz="2400" b="1">
                      <a:solidFill>
                        <a:schemeClr val="tx1"/>
                      </a:solidFill>
                      <a:latin typeface="Calibri" charset="0"/>
                    </a:defRPr>
                  </a:lvl6pPr>
                  <a:lvl7pPr marL="2971800" indent="-228600" eaLnBrk="0" fontAlgn="base" hangingPunct="0">
                    <a:spcBef>
                      <a:spcPct val="0"/>
                    </a:spcBef>
                    <a:spcAft>
                      <a:spcPct val="0"/>
                    </a:spcAft>
                    <a:defRPr sz="2400" b="1">
                      <a:solidFill>
                        <a:schemeClr val="tx1"/>
                      </a:solidFill>
                      <a:latin typeface="Calibri" charset="0"/>
                    </a:defRPr>
                  </a:lvl7pPr>
                  <a:lvl8pPr marL="3429000" indent="-228600" eaLnBrk="0" fontAlgn="base" hangingPunct="0">
                    <a:spcBef>
                      <a:spcPct val="0"/>
                    </a:spcBef>
                    <a:spcAft>
                      <a:spcPct val="0"/>
                    </a:spcAft>
                    <a:defRPr sz="2400" b="1">
                      <a:solidFill>
                        <a:schemeClr val="tx1"/>
                      </a:solidFill>
                      <a:latin typeface="Calibri" charset="0"/>
                    </a:defRPr>
                  </a:lvl8pPr>
                  <a:lvl9pPr marL="3886200" indent="-228600" eaLnBrk="0" fontAlgn="base" hangingPunct="0">
                    <a:spcBef>
                      <a:spcPct val="0"/>
                    </a:spcBef>
                    <a:spcAft>
                      <a:spcPct val="0"/>
                    </a:spcAft>
                    <a:defRPr sz="2400" b="1">
                      <a:solidFill>
                        <a:schemeClr val="tx1"/>
                      </a:solidFill>
                      <a:latin typeface="Calibri" charset="0"/>
                    </a:defRPr>
                  </a:lvl9pPr>
                </a:lstStyle>
                <a:p>
                  <a:pPr algn="ctr"/>
                  <a:r>
                    <a:rPr lang="en-GB" altLang="en-US" sz="750">
                      <a:latin typeface="Arial" charset="0"/>
                    </a:rPr>
                    <a:t>French Sea salt </a:t>
                  </a:r>
                </a:p>
              </p:txBody>
            </p:sp>
            <p:sp>
              <p:nvSpPr>
                <p:cNvPr id="140299" name="Text Box 26"/>
                <p:cNvSpPr txBox="1">
                  <a:spLocks noChangeArrowheads="1"/>
                </p:cNvSpPr>
                <p:nvPr/>
              </p:nvSpPr>
              <p:spPr bwMode="auto">
                <a:xfrm>
                  <a:off x="1405" y="2732"/>
                  <a:ext cx="523"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defRPr>
                  </a:lvl1pPr>
                  <a:lvl2pPr marL="742950" indent="-285750" eaLnBrk="0" hangingPunct="0">
                    <a:defRPr sz="2400" b="1">
                      <a:solidFill>
                        <a:schemeClr val="tx1"/>
                      </a:solidFill>
                      <a:latin typeface="Calibri" charset="0"/>
                    </a:defRPr>
                  </a:lvl2pPr>
                  <a:lvl3pPr marL="1143000" indent="-228600" eaLnBrk="0" hangingPunct="0">
                    <a:defRPr sz="2400" b="1">
                      <a:solidFill>
                        <a:schemeClr val="tx1"/>
                      </a:solidFill>
                      <a:latin typeface="Calibri" charset="0"/>
                    </a:defRPr>
                  </a:lvl3pPr>
                  <a:lvl4pPr marL="1600200" indent="-228600" eaLnBrk="0" hangingPunct="0">
                    <a:defRPr sz="2400" b="1">
                      <a:solidFill>
                        <a:schemeClr val="tx1"/>
                      </a:solidFill>
                      <a:latin typeface="Calibri" charset="0"/>
                    </a:defRPr>
                  </a:lvl4pPr>
                  <a:lvl5pPr marL="2057400" indent="-228600" eaLnBrk="0" hangingPunct="0">
                    <a:defRPr sz="2400" b="1">
                      <a:solidFill>
                        <a:schemeClr val="tx1"/>
                      </a:solidFill>
                      <a:latin typeface="Calibri" charset="0"/>
                    </a:defRPr>
                  </a:lvl5pPr>
                  <a:lvl6pPr marL="2514600" indent="-228600" eaLnBrk="0" fontAlgn="base" hangingPunct="0">
                    <a:spcBef>
                      <a:spcPct val="0"/>
                    </a:spcBef>
                    <a:spcAft>
                      <a:spcPct val="0"/>
                    </a:spcAft>
                    <a:defRPr sz="2400" b="1">
                      <a:solidFill>
                        <a:schemeClr val="tx1"/>
                      </a:solidFill>
                      <a:latin typeface="Calibri" charset="0"/>
                    </a:defRPr>
                  </a:lvl6pPr>
                  <a:lvl7pPr marL="2971800" indent="-228600" eaLnBrk="0" fontAlgn="base" hangingPunct="0">
                    <a:spcBef>
                      <a:spcPct val="0"/>
                    </a:spcBef>
                    <a:spcAft>
                      <a:spcPct val="0"/>
                    </a:spcAft>
                    <a:defRPr sz="2400" b="1">
                      <a:solidFill>
                        <a:schemeClr val="tx1"/>
                      </a:solidFill>
                      <a:latin typeface="Calibri" charset="0"/>
                    </a:defRPr>
                  </a:lvl7pPr>
                  <a:lvl8pPr marL="3429000" indent="-228600" eaLnBrk="0" fontAlgn="base" hangingPunct="0">
                    <a:spcBef>
                      <a:spcPct val="0"/>
                    </a:spcBef>
                    <a:spcAft>
                      <a:spcPct val="0"/>
                    </a:spcAft>
                    <a:defRPr sz="2400" b="1">
                      <a:solidFill>
                        <a:schemeClr val="tx1"/>
                      </a:solidFill>
                      <a:latin typeface="Calibri" charset="0"/>
                    </a:defRPr>
                  </a:lvl8pPr>
                  <a:lvl9pPr marL="3886200" indent="-228600" eaLnBrk="0" fontAlgn="base" hangingPunct="0">
                    <a:spcBef>
                      <a:spcPct val="0"/>
                    </a:spcBef>
                    <a:spcAft>
                      <a:spcPct val="0"/>
                    </a:spcAft>
                    <a:defRPr sz="2400" b="1">
                      <a:solidFill>
                        <a:schemeClr val="tx1"/>
                      </a:solidFill>
                      <a:latin typeface="Calibri" charset="0"/>
                    </a:defRPr>
                  </a:lvl9pPr>
                </a:lstStyle>
                <a:p>
                  <a:pPr algn="ctr"/>
                  <a:r>
                    <a:rPr lang="en-GB" altLang="en-US" sz="750">
                      <a:latin typeface="Arial" charset="0"/>
                    </a:rPr>
                    <a:t>Grey salt </a:t>
                  </a:r>
                </a:p>
              </p:txBody>
            </p:sp>
            <p:sp>
              <p:nvSpPr>
                <p:cNvPr id="140300" name="Text Box 27"/>
                <p:cNvSpPr txBox="1">
                  <a:spLocks noChangeArrowheads="1"/>
                </p:cNvSpPr>
                <p:nvPr/>
              </p:nvSpPr>
              <p:spPr bwMode="auto">
                <a:xfrm>
                  <a:off x="2354" y="2732"/>
                  <a:ext cx="63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defRPr>
                  </a:lvl1pPr>
                  <a:lvl2pPr marL="742950" indent="-285750" eaLnBrk="0" hangingPunct="0">
                    <a:defRPr sz="2400" b="1">
                      <a:solidFill>
                        <a:schemeClr val="tx1"/>
                      </a:solidFill>
                      <a:latin typeface="Calibri" charset="0"/>
                    </a:defRPr>
                  </a:lvl2pPr>
                  <a:lvl3pPr marL="1143000" indent="-228600" eaLnBrk="0" hangingPunct="0">
                    <a:defRPr sz="2400" b="1">
                      <a:solidFill>
                        <a:schemeClr val="tx1"/>
                      </a:solidFill>
                      <a:latin typeface="Calibri" charset="0"/>
                    </a:defRPr>
                  </a:lvl3pPr>
                  <a:lvl4pPr marL="1600200" indent="-228600" eaLnBrk="0" hangingPunct="0">
                    <a:defRPr sz="2400" b="1">
                      <a:solidFill>
                        <a:schemeClr val="tx1"/>
                      </a:solidFill>
                      <a:latin typeface="Calibri" charset="0"/>
                    </a:defRPr>
                  </a:lvl4pPr>
                  <a:lvl5pPr marL="2057400" indent="-228600" eaLnBrk="0" hangingPunct="0">
                    <a:defRPr sz="2400" b="1">
                      <a:solidFill>
                        <a:schemeClr val="tx1"/>
                      </a:solidFill>
                      <a:latin typeface="Calibri" charset="0"/>
                    </a:defRPr>
                  </a:lvl5pPr>
                  <a:lvl6pPr marL="2514600" indent="-228600" eaLnBrk="0" fontAlgn="base" hangingPunct="0">
                    <a:spcBef>
                      <a:spcPct val="0"/>
                    </a:spcBef>
                    <a:spcAft>
                      <a:spcPct val="0"/>
                    </a:spcAft>
                    <a:defRPr sz="2400" b="1">
                      <a:solidFill>
                        <a:schemeClr val="tx1"/>
                      </a:solidFill>
                      <a:latin typeface="Calibri" charset="0"/>
                    </a:defRPr>
                  </a:lvl6pPr>
                  <a:lvl7pPr marL="2971800" indent="-228600" eaLnBrk="0" fontAlgn="base" hangingPunct="0">
                    <a:spcBef>
                      <a:spcPct val="0"/>
                    </a:spcBef>
                    <a:spcAft>
                      <a:spcPct val="0"/>
                    </a:spcAft>
                    <a:defRPr sz="2400" b="1">
                      <a:solidFill>
                        <a:schemeClr val="tx1"/>
                      </a:solidFill>
                      <a:latin typeface="Calibri" charset="0"/>
                    </a:defRPr>
                  </a:lvl7pPr>
                  <a:lvl8pPr marL="3429000" indent="-228600" eaLnBrk="0" fontAlgn="base" hangingPunct="0">
                    <a:spcBef>
                      <a:spcPct val="0"/>
                    </a:spcBef>
                    <a:spcAft>
                      <a:spcPct val="0"/>
                    </a:spcAft>
                    <a:defRPr sz="2400" b="1">
                      <a:solidFill>
                        <a:schemeClr val="tx1"/>
                      </a:solidFill>
                      <a:latin typeface="Calibri" charset="0"/>
                    </a:defRPr>
                  </a:lvl8pPr>
                  <a:lvl9pPr marL="3886200" indent="-228600" eaLnBrk="0" fontAlgn="base" hangingPunct="0">
                    <a:spcBef>
                      <a:spcPct val="0"/>
                    </a:spcBef>
                    <a:spcAft>
                      <a:spcPct val="0"/>
                    </a:spcAft>
                    <a:defRPr sz="2400" b="1">
                      <a:solidFill>
                        <a:schemeClr val="tx1"/>
                      </a:solidFill>
                      <a:latin typeface="Calibri" charset="0"/>
                    </a:defRPr>
                  </a:lvl9pPr>
                </a:lstStyle>
                <a:p>
                  <a:pPr algn="ctr"/>
                  <a:r>
                    <a:rPr lang="en-GB" altLang="en-US" sz="750">
                      <a:latin typeface="Arial" charset="0"/>
                    </a:rPr>
                    <a:t>Grinder salt </a:t>
                  </a:r>
                </a:p>
              </p:txBody>
            </p:sp>
            <p:sp>
              <p:nvSpPr>
                <p:cNvPr id="140301" name="Text Box 28"/>
                <p:cNvSpPr txBox="1">
                  <a:spLocks noChangeArrowheads="1"/>
                </p:cNvSpPr>
                <p:nvPr/>
              </p:nvSpPr>
              <p:spPr bwMode="auto">
                <a:xfrm>
                  <a:off x="3359" y="2704"/>
                  <a:ext cx="832"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defRPr>
                  </a:lvl1pPr>
                  <a:lvl2pPr marL="742950" indent="-285750" eaLnBrk="0" hangingPunct="0">
                    <a:defRPr sz="2400" b="1">
                      <a:solidFill>
                        <a:schemeClr val="tx1"/>
                      </a:solidFill>
                      <a:latin typeface="Calibri" charset="0"/>
                    </a:defRPr>
                  </a:lvl2pPr>
                  <a:lvl3pPr marL="1143000" indent="-228600" eaLnBrk="0" hangingPunct="0">
                    <a:defRPr sz="2400" b="1">
                      <a:solidFill>
                        <a:schemeClr val="tx1"/>
                      </a:solidFill>
                      <a:latin typeface="Calibri" charset="0"/>
                    </a:defRPr>
                  </a:lvl3pPr>
                  <a:lvl4pPr marL="1600200" indent="-228600" eaLnBrk="0" hangingPunct="0">
                    <a:defRPr sz="2400" b="1">
                      <a:solidFill>
                        <a:schemeClr val="tx1"/>
                      </a:solidFill>
                      <a:latin typeface="Calibri" charset="0"/>
                    </a:defRPr>
                  </a:lvl4pPr>
                  <a:lvl5pPr marL="2057400" indent="-228600" eaLnBrk="0" hangingPunct="0">
                    <a:defRPr sz="2400" b="1">
                      <a:solidFill>
                        <a:schemeClr val="tx1"/>
                      </a:solidFill>
                      <a:latin typeface="Calibri" charset="0"/>
                    </a:defRPr>
                  </a:lvl5pPr>
                  <a:lvl6pPr marL="2514600" indent="-228600" eaLnBrk="0" fontAlgn="base" hangingPunct="0">
                    <a:spcBef>
                      <a:spcPct val="0"/>
                    </a:spcBef>
                    <a:spcAft>
                      <a:spcPct val="0"/>
                    </a:spcAft>
                    <a:defRPr sz="2400" b="1">
                      <a:solidFill>
                        <a:schemeClr val="tx1"/>
                      </a:solidFill>
                      <a:latin typeface="Calibri" charset="0"/>
                    </a:defRPr>
                  </a:lvl6pPr>
                  <a:lvl7pPr marL="2971800" indent="-228600" eaLnBrk="0" fontAlgn="base" hangingPunct="0">
                    <a:spcBef>
                      <a:spcPct val="0"/>
                    </a:spcBef>
                    <a:spcAft>
                      <a:spcPct val="0"/>
                    </a:spcAft>
                    <a:defRPr sz="2400" b="1">
                      <a:solidFill>
                        <a:schemeClr val="tx1"/>
                      </a:solidFill>
                      <a:latin typeface="Calibri" charset="0"/>
                    </a:defRPr>
                  </a:lvl7pPr>
                  <a:lvl8pPr marL="3429000" indent="-228600" eaLnBrk="0" fontAlgn="base" hangingPunct="0">
                    <a:spcBef>
                      <a:spcPct val="0"/>
                    </a:spcBef>
                    <a:spcAft>
                      <a:spcPct val="0"/>
                    </a:spcAft>
                    <a:defRPr sz="2400" b="1">
                      <a:solidFill>
                        <a:schemeClr val="tx1"/>
                      </a:solidFill>
                      <a:latin typeface="Calibri" charset="0"/>
                    </a:defRPr>
                  </a:lvl8pPr>
                  <a:lvl9pPr marL="3886200" indent="-228600" eaLnBrk="0" fontAlgn="base" hangingPunct="0">
                    <a:spcBef>
                      <a:spcPct val="0"/>
                    </a:spcBef>
                    <a:spcAft>
                      <a:spcPct val="0"/>
                    </a:spcAft>
                    <a:defRPr sz="2400" b="1">
                      <a:solidFill>
                        <a:schemeClr val="tx1"/>
                      </a:solidFill>
                      <a:latin typeface="Calibri" charset="0"/>
                    </a:defRPr>
                  </a:lvl9pPr>
                </a:lstStyle>
                <a:p>
                  <a:pPr algn="ctr"/>
                  <a:r>
                    <a:rPr lang="en-GB" altLang="en-US" sz="750">
                      <a:latin typeface="Arial" charset="0"/>
                    </a:rPr>
                    <a:t>Hawaiian Sea salt</a:t>
                  </a:r>
                </a:p>
                <a:p>
                  <a:pPr algn="ctr"/>
                  <a:r>
                    <a:rPr lang="en-GB" altLang="en-US" sz="750">
                      <a:latin typeface="Arial" charset="0"/>
                    </a:rPr>
                    <a:t>(Alaea)</a:t>
                  </a:r>
                </a:p>
              </p:txBody>
            </p:sp>
            <p:sp>
              <p:nvSpPr>
                <p:cNvPr id="140302" name="Text Box 29"/>
                <p:cNvSpPr txBox="1">
                  <a:spLocks noChangeArrowheads="1"/>
                </p:cNvSpPr>
                <p:nvPr/>
              </p:nvSpPr>
              <p:spPr bwMode="auto">
                <a:xfrm>
                  <a:off x="4399" y="2732"/>
                  <a:ext cx="936"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defRPr>
                  </a:lvl1pPr>
                  <a:lvl2pPr marL="742950" indent="-285750" eaLnBrk="0" hangingPunct="0">
                    <a:defRPr sz="2400" b="1">
                      <a:solidFill>
                        <a:schemeClr val="tx1"/>
                      </a:solidFill>
                      <a:latin typeface="Calibri" charset="0"/>
                    </a:defRPr>
                  </a:lvl2pPr>
                  <a:lvl3pPr marL="1143000" indent="-228600" eaLnBrk="0" hangingPunct="0">
                    <a:defRPr sz="2400" b="1">
                      <a:solidFill>
                        <a:schemeClr val="tx1"/>
                      </a:solidFill>
                      <a:latin typeface="Calibri" charset="0"/>
                    </a:defRPr>
                  </a:lvl3pPr>
                  <a:lvl4pPr marL="1600200" indent="-228600" eaLnBrk="0" hangingPunct="0">
                    <a:defRPr sz="2400" b="1">
                      <a:solidFill>
                        <a:schemeClr val="tx1"/>
                      </a:solidFill>
                      <a:latin typeface="Calibri" charset="0"/>
                    </a:defRPr>
                  </a:lvl4pPr>
                  <a:lvl5pPr marL="2057400" indent="-228600" eaLnBrk="0" hangingPunct="0">
                    <a:defRPr sz="2400" b="1">
                      <a:solidFill>
                        <a:schemeClr val="tx1"/>
                      </a:solidFill>
                      <a:latin typeface="Calibri" charset="0"/>
                    </a:defRPr>
                  </a:lvl5pPr>
                  <a:lvl6pPr marL="2514600" indent="-228600" eaLnBrk="0" fontAlgn="base" hangingPunct="0">
                    <a:spcBef>
                      <a:spcPct val="0"/>
                    </a:spcBef>
                    <a:spcAft>
                      <a:spcPct val="0"/>
                    </a:spcAft>
                    <a:defRPr sz="2400" b="1">
                      <a:solidFill>
                        <a:schemeClr val="tx1"/>
                      </a:solidFill>
                      <a:latin typeface="Calibri" charset="0"/>
                    </a:defRPr>
                  </a:lvl6pPr>
                  <a:lvl7pPr marL="2971800" indent="-228600" eaLnBrk="0" fontAlgn="base" hangingPunct="0">
                    <a:spcBef>
                      <a:spcPct val="0"/>
                    </a:spcBef>
                    <a:spcAft>
                      <a:spcPct val="0"/>
                    </a:spcAft>
                    <a:defRPr sz="2400" b="1">
                      <a:solidFill>
                        <a:schemeClr val="tx1"/>
                      </a:solidFill>
                      <a:latin typeface="Calibri" charset="0"/>
                    </a:defRPr>
                  </a:lvl7pPr>
                  <a:lvl8pPr marL="3429000" indent="-228600" eaLnBrk="0" fontAlgn="base" hangingPunct="0">
                    <a:spcBef>
                      <a:spcPct val="0"/>
                    </a:spcBef>
                    <a:spcAft>
                      <a:spcPct val="0"/>
                    </a:spcAft>
                    <a:defRPr sz="2400" b="1">
                      <a:solidFill>
                        <a:schemeClr val="tx1"/>
                      </a:solidFill>
                      <a:latin typeface="Calibri" charset="0"/>
                    </a:defRPr>
                  </a:lvl8pPr>
                  <a:lvl9pPr marL="3886200" indent="-228600" eaLnBrk="0" fontAlgn="base" hangingPunct="0">
                    <a:spcBef>
                      <a:spcPct val="0"/>
                    </a:spcBef>
                    <a:spcAft>
                      <a:spcPct val="0"/>
                    </a:spcAft>
                    <a:defRPr sz="2400" b="1">
                      <a:solidFill>
                        <a:schemeClr val="tx1"/>
                      </a:solidFill>
                      <a:latin typeface="Calibri" charset="0"/>
                    </a:defRPr>
                  </a:lvl9pPr>
                </a:lstStyle>
                <a:p>
                  <a:pPr algn="ctr"/>
                  <a:r>
                    <a:rPr lang="en-GB" altLang="en-US" sz="750">
                      <a:latin typeface="Arial" charset="0"/>
                    </a:rPr>
                    <a:t>Himalayan Pink salt </a:t>
                  </a:r>
                </a:p>
              </p:txBody>
            </p:sp>
            <p:sp>
              <p:nvSpPr>
                <p:cNvPr id="140303" name="Text Box 30"/>
                <p:cNvSpPr txBox="1">
                  <a:spLocks noChangeArrowheads="1"/>
                </p:cNvSpPr>
                <p:nvPr/>
              </p:nvSpPr>
              <p:spPr bwMode="auto">
                <a:xfrm>
                  <a:off x="164" y="3730"/>
                  <a:ext cx="739"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defRPr>
                  </a:lvl1pPr>
                  <a:lvl2pPr marL="742950" indent="-285750" eaLnBrk="0" hangingPunct="0">
                    <a:defRPr sz="2400" b="1">
                      <a:solidFill>
                        <a:schemeClr val="tx1"/>
                      </a:solidFill>
                      <a:latin typeface="Calibri" charset="0"/>
                    </a:defRPr>
                  </a:lvl2pPr>
                  <a:lvl3pPr marL="1143000" indent="-228600" eaLnBrk="0" hangingPunct="0">
                    <a:defRPr sz="2400" b="1">
                      <a:solidFill>
                        <a:schemeClr val="tx1"/>
                      </a:solidFill>
                      <a:latin typeface="Calibri" charset="0"/>
                    </a:defRPr>
                  </a:lvl3pPr>
                  <a:lvl4pPr marL="1600200" indent="-228600" eaLnBrk="0" hangingPunct="0">
                    <a:defRPr sz="2400" b="1">
                      <a:solidFill>
                        <a:schemeClr val="tx1"/>
                      </a:solidFill>
                      <a:latin typeface="Calibri" charset="0"/>
                    </a:defRPr>
                  </a:lvl4pPr>
                  <a:lvl5pPr marL="2057400" indent="-228600" eaLnBrk="0" hangingPunct="0">
                    <a:defRPr sz="2400" b="1">
                      <a:solidFill>
                        <a:schemeClr val="tx1"/>
                      </a:solidFill>
                      <a:latin typeface="Calibri" charset="0"/>
                    </a:defRPr>
                  </a:lvl5pPr>
                  <a:lvl6pPr marL="2514600" indent="-228600" eaLnBrk="0" fontAlgn="base" hangingPunct="0">
                    <a:spcBef>
                      <a:spcPct val="0"/>
                    </a:spcBef>
                    <a:spcAft>
                      <a:spcPct val="0"/>
                    </a:spcAft>
                    <a:defRPr sz="2400" b="1">
                      <a:solidFill>
                        <a:schemeClr val="tx1"/>
                      </a:solidFill>
                      <a:latin typeface="Calibri" charset="0"/>
                    </a:defRPr>
                  </a:lvl6pPr>
                  <a:lvl7pPr marL="2971800" indent="-228600" eaLnBrk="0" fontAlgn="base" hangingPunct="0">
                    <a:spcBef>
                      <a:spcPct val="0"/>
                    </a:spcBef>
                    <a:spcAft>
                      <a:spcPct val="0"/>
                    </a:spcAft>
                    <a:defRPr sz="2400" b="1">
                      <a:solidFill>
                        <a:schemeClr val="tx1"/>
                      </a:solidFill>
                      <a:latin typeface="Calibri" charset="0"/>
                    </a:defRPr>
                  </a:lvl7pPr>
                  <a:lvl8pPr marL="3429000" indent="-228600" eaLnBrk="0" fontAlgn="base" hangingPunct="0">
                    <a:spcBef>
                      <a:spcPct val="0"/>
                    </a:spcBef>
                    <a:spcAft>
                      <a:spcPct val="0"/>
                    </a:spcAft>
                    <a:defRPr sz="2400" b="1">
                      <a:solidFill>
                        <a:schemeClr val="tx1"/>
                      </a:solidFill>
                      <a:latin typeface="Calibri" charset="0"/>
                    </a:defRPr>
                  </a:lvl8pPr>
                  <a:lvl9pPr marL="3886200" indent="-228600" eaLnBrk="0" fontAlgn="base" hangingPunct="0">
                    <a:spcBef>
                      <a:spcPct val="0"/>
                    </a:spcBef>
                    <a:spcAft>
                      <a:spcPct val="0"/>
                    </a:spcAft>
                    <a:defRPr sz="2400" b="1">
                      <a:solidFill>
                        <a:schemeClr val="tx1"/>
                      </a:solidFill>
                      <a:latin typeface="Calibri" charset="0"/>
                    </a:defRPr>
                  </a:lvl9pPr>
                </a:lstStyle>
                <a:p>
                  <a:pPr algn="ctr"/>
                  <a:r>
                    <a:rPr lang="en-GB" altLang="en-US" sz="750">
                      <a:latin typeface="Arial" charset="0"/>
                    </a:rPr>
                    <a:t>Italian Sea salt </a:t>
                  </a:r>
                </a:p>
              </p:txBody>
            </p:sp>
            <p:sp>
              <p:nvSpPr>
                <p:cNvPr id="140304" name="Text Box 31"/>
                <p:cNvSpPr txBox="1">
                  <a:spLocks noChangeArrowheads="1"/>
                </p:cNvSpPr>
                <p:nvPr/>
              </p:nvSpPr>
              <p:spPr bwMode="auto">
                <a:xfrm>
                  <a:off x="1320" y="3730"/>
                  <a:ext cx="617"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defRPr>
                  </a:lvl1pPr>
                  <a:lvl2pPr marL="742950" indent="-285750" eaLnBrk="0" hangingPunct="0">
                    <a:defRPr sz="2400" b="1">
                      <a:solidFill>
                        <a:schemeClr val="tx1"/>
                      </a:solidFill>
                      <a:latin typeface="Calibri" charset="0"/>
                    </a:defRPr>
                  </a:lvl2pPr>
                  <a:lvl3pPr marL="1143000" indent="-228600" eaLnBrk="0" hangingPunct="0">
                    <a:defRPr sz="2400" b="1">
                      <a:solidFill>
                        <a:schemeClr val="tx1"/>
                      </a:solidFill>
                      <a:latin typeface="Calibri" charset="0"/>
                    </a:defRPr>
                  </a:lvl3pPr>
                  <a:lvl4pPr marL="1600200" indent="-228600" eaLnBrk="0" hangingPunct="0">
                    <a:defRPr sz="2400" b="1">
                      <a:solidFill>
                        <a:schemeClr val="tx1"/>
                      </a:solidFill>
                      <a:latin typeface="Calibri" charset="0"/>
                    </a:defRPr>
                  </a:lvl4pPr>
                  <a:lvl5pPr marL="2057400" indent="-228600" eaLnBrk="0" hangingPunct="0">
                    <a:defRPr sz="2400" b="1">
                      <a:solidFill>
                        <a:schemeClr val="tx1"/>
                      </a:solidFill>
                      <a:latin typeface="Calibri" charset="0"/>
                    </a:defRPr>
                  </a:lvl5pPr>
                  <a:lvl6pPr marL="2514600" indent="-228600" eaLnBrk="0" fontAlgn="base" hangingPunct="0">
                    <a:spcBef>
                      <a:spcPct val="0"/>
                    </a:spcBef>
                    <a:spcAft>
                      <a:spcPct val="0"/>
                    </a:spcAft>
                    <a:defRPr sz="2400" b="1">
                      <a:solidFill>
                        <a:schemeClr val="tx1"/>
                      </a:solidFill>
                      <a:latin typeface="Calibri" charset="0"/>
                    </a:defRPr>
                  </a:lvl6pPr>
                  <a:lvl7pPr marL="2971800" indent="-228600" eaLnBrk="0" fontAlgn="base" hangingPunct="0">
                    <a:spcBef>
                      <a:spcPct val="0"/>
                    </a:spcBef>
                    <a:spcAft>
                      <a:spcPct val="0"/>
                    </a:spcAft>
                    <a:defRPr sz="2400" b="1">
                      <a:solidFill>
                        <a:schemeClr val="tx1"/>
                      </a:solidFill>
                      <a:latin typeface="Calibri" charset="0"/>
                    </a:defRPr>
                  </a:lvl7pPr>
                  <a:lvl8pPr marL="3429000" indent="-228600" eaLnBrk="0" fontAlgn="base" hangingPunct="0">
                    <a:spcBef>
                      <a:spcPct val="0"/>
                    </a:spcBef>
                    <a:spcAft>
                      <a:spcPct val="0"/>
                    </a:spcAft>
                    <a:defRPr sz="2400" b="1">
                      <a:solidFill>
                        <a:schemeClr val="tx1"/>
                      </a:solidFill>
                      <a:latin typeface="Calibri" charset="0"/>
                    </a:defRPr>
                  </a:lvl8pPr>
                  <a:lvl9pPr marL="3886200" indent="-228600" eaLnBrk="0" fontAlgn="base" hangingPunct="0">
                    <a:spcBef>
                      <a:spcPct val="0"/>
                    </a:spcBef>
                    <a:spcAft>
                      <a:spcPct val="0"/>
                    </a:spcAft>
                    <a:defRPr sz="2400" b="1">
                      <a:solidFill>
                        <a:schemeClr val="tx1"/>
                      </a:solidFill>
                      <a:latin typeface="Calibri" charset="0"/>
                    </a:defRPr>
                  </a:lvl9pPr>
                </a:lstStyle>
                <a:p>
                  <a:pPr algn="ctr"/>
                  <a:r>
                    <a:rPr lang="en-GB" altLang="en-US" sz="750">
                      <a:latin typeface="Arial" charset="0"/>
                    </a:rPr>
                    <a:t>Kosher salt </a:t>
                  </a:r>
                </a:p>
              </p:txBody>
            </p:sp>
            <p:sp>
              <p:nvSpPr>
                <p:cNvPr id="140305" name="Text Box 32"/>
                <p:cNvSpPr txBox="1">
                  <a:spLocks noChangeArrowheads="1"/>
                </p:cNvSpPr>
                <p:nvPr/>
              </p:nvSpPr>
              <p:spPr bwMode="auto">
                <a:xfrm>
                  <a:off x="2393" y="3730"/>
                  <a:ext cx="645"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defRPr>
                  </a:lvl1pPr>
                  <a:lvl2pPr marL="742950" indent="-285750" eaLnBrk="0" hangingPunct="0">
                    <a:defRPr sz="2400" b="1">
                      <a:solidFill>
                        <a:schemeClr val="tx1"/>
                      </a:solidFill>
                      <a:latin typeface="Calibri" charset="0"/>
                    </a:defRPr>
                  </a:lvl2pPr>
                  <a:lvl3pPr marL="1143000" indent="-228600" eaLnBrk="0" hangingPunct="0">
                    <a:defRPr sz="2400" b="1">
                      <a:solidFill>
                        <a:schemeClr val="tx1"/>
                      </a:solidFill>
                      <a:latin typeface="Calibri" charset="0"/>
                    </a:defRPr>
                  </a:lvl3pPr>
                  <a:lvl4pPr marL="1600200" indent="-228600" eaLnBrk="0" hangingPunct="0">
                    <a:defRPr sz="2400" b="1">
                      <a:solidFill>
                        <a:schemeClr val="tx1"/>
                      </a:solidFill>
                      <a:latin typeface="Calibri" charset="0"/>
                    </a:defRPr>
                  </a:lvl4pPr>
                  <a:lvl5pPr marL="2057400" indent="-228600" eaLnBrk="0" hangingPunct="0">
                    <a:defRPr sz="2400" b="1">
                      <a:solidFill>
                        <a:schemeClr val="tx1"/>
                      </a:solidFill>
                      <a:latin typeface="Calibri" charset="0"/>
                    </a:defRPr>
                  </a:lvl5pPr>
                  <a:lvl6pPr marL="2514600" indent="-228600" eaLnBrk="0" fontAlgn="base" hangingPunct="0">
                    <a:spcBef>
                      <a:spcPct val="0"/>
                    </a:spcBef>
                    <a:spcAft>
                      <a:spcPct val="0"/>
                    </a:spcAft>
                    <a:defRPr sz="2400" b="1">
                      <a:solidFill>
                        <a:schemeClr val="tx1"/>
                      </a:solidFill>
                      <a:latin typeface="Calibri" charset="0"/>
                    </a:defRPr>
                  </a:lvl6pPr>
                  <a:lvl7pPr marL="2971800" indent="-228600" eaLnBrk="0" fontAlgn="base" hangingPunct="0">
                    <a:spcBef>
                      <a:spcPct val="0"/>
                    </a:spcBef>
                    <a:spcAft>
                      <a:spcPct val="0"/>
                    </a:spcAft>
                    <a:defRPr sz="2400" b="1">
                      <a:solidFill>
                        <a:schemeClr val="tx1"/>
                      </a:solidFill>
                      <a:latin typeface="Calibri" charset="0"/>
                    </a:defRPr>
                  </a:lvl7pPr>
                  <a:lvl8pPr marL="3429000" indent="-228600" eaLnBrk="0" fontAlgn="base" hangingPunct="0">
                    <a:spcBef>
                      <a:spcPct val="0"/>
                    </a:spcBef>
                    <a:spcAft>
                      <a:spcPct val="0"/>
                    </a:spcAft>
                    <a:defRPr sz="2400" b="1">
                      <a:solidFill>
                        <a:schemeClr val="tx1"/>
                      </a:solidFill>
                      <a:latin typeface="Calibri" charset="0"/>
                    </a:defRPr>
                  </a:lvl8pPr>
                  <a:lvl9pPr marL="3886200" indent="-228600" eaLnBrk="0" fontAlgn="base" hangingPunct="0">
                    <a:spcBef>
                      <a:spcPct val="0"/>
                    </a:spcBef>
                    <a:spcAft>
                      <a:spcPct val="0"/>
                    </a:spcAft>
                    <a:defRPr sz="2400" b="1">
                      <a:solidFill>
                        <a:schemeClr val="tx1"/>
                      </a:solidFill>
                      <a:latin typeface="Calibri" charset="0"/>
                    </a:defRPr>
                  </a:lvl9pPr>
                </a:lstStyle>
                <a:p>
                  <a:pPr algn="ctr"/>
                  <a:r>
                    <a:rPr lang="en-GB" altLang="en-US" sz="750">
                      <a:latin typeface="Arial" charset="0"/>
                    </a:rPr>
                    <a:t>Organic salt </a:t>
                  </a:r>
                </a:p>
              </p:txBody>
            </p:sp>
            <p:sp>
              <p:nvSpPr>
                <p:cNvPr id="140306" name="Text Box 33"/>
                <p:cNvSpPr txBox="1">
                  <a:spLocks noChangeArrowheads="1"/>
                </p:cNvSpPr>
                <p:nvPr/>
              </p:nvSpPr>
              <p:spPr bwMode="auto">
                <a:xfrm>
                  <a:off x="3584" y="3730"/>
                  <a:ext cx="48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defRPr>
                  </a:lvl1pPr>
                  <a:lvl2pPr marL="742950" indent="-285750" eaLnBrk="0" hangingPunct="0">
                    <a:defRPr sz="2400" b="1">
                      <a:solidFill>
                        <a:schemeClr val="tx1"/>
                      </a:solidFill>
                      <a:latin typeface="Calibri" charset="0"/>
                    </a:defRPr>
                  </a:lvl2pPr>
                  <a:lvl3pPr marL="1143000" indent="-228600" eaLnBrk="0" hangingPunct="0">
                    <a:defRPr sz="2400" b="1">
                      <a:solidFill>
                        <a:schemeClr val="tx1"/>
                      </a:solidFill>
                      <a:latin typeface="Calibri" charset="0"/>
                    </a:defRPr>
                  </a:lvl3pPr>
                  <a:lvl4pPr marL="1600200" indent="-228600" eaLnBrk="0" hangingPunct="0">
                    <a:defRPr sz="2400" b="1">
                      <a:solidFill>
                        <a:schemeClr val="tx1"/>
                      </a:solidFill>
                      <a:latin typeface="Calibri" charset="0"/>
                    </a:defRPr>
                  </a:lvl4pPr>
                  <a:lvl5pPr marL="2057400" indent="-228600" eaLnBrk="0" hangingPunct="0">
                    <a:defRPr sz="2400" b="1">
                      <a:solidFill>
                        <a:schemeClr val="tx1"/>
                      </a:solidFill>
                      <a:latin typeface="Calibri" charset="0"/>
                    </a:defRPr>
                  </a:lvl5pPr>
                  <a:lvl6pPr marL="2514600" indent="-228600" eaLnBrk="0" fontAlgn="base" hangingPunct="0">
                    <a:spcBef>
                      <a:spcPct val="0"/>
                    </a:spcBef>
                    <a:spcAft>
                      <a:spcPct val="0"/>
                    </a:spcAft>
                    <a:defRPr sz="2400" b="1">
                      <a:solidFill>
                        <a:schemeClr val="tx1"/>
                      </a:solidFill>
                      <a:latin typeface="Calibri" charset="0"/>
                    </a:defRPr>
                  </a:lvl6pPr>
                  <a:lvl7pPr marL="2971800" indent="-228600" eaLnBrk="0" fontAlgn="base" hangingPunct="0">
                    <a:spcBef>
                      <a:spcPct val="0"/>
                    </a:spcBef>
                    <a:spcAft>
                      <a:spcPct val="0"/>
                    </a:spcAft>
                    <a:defRPr sz="2400" b="1">
                      <a:solidFill>
                        <a:schemeClr val="tx1"/>
                      </a:solidFill>
                      <a:latin typeface="Calibri" charset="0"/>
                    </a:defRPr>
                  </a:lvl7pPr>
                  <a:lvl8pPr marL="3429000" indent="-228600" eaLnBrk="0" fontAlgn="base" hangingPunct="0">
                    <a:spcBef>
                      <a:spcPct val="0"/>
                    </a:spcBef>
                    <a:spcAft>
                      <a:spcPct val="0"/>
                    </a:spcAft>
                    <a:defRPr sz="2400" b="1">
                      <a:solidFill>
                        <a:schemeClr val="tx1"/>
                      </a:solidFill>
                      <a:latin typeface="Calibri" charset="0"/>
                    </a:defRPr>
                  </a:lvl8pPr>
                  <a:lvl9pPr marL="3886200" indent="-228600" eaLnBrk="0" fontAlgn="base" hangingPunct="0">
                    <a:spcBef>
                      <a:spcPct val="0"/>
                    </a:spcBef>
                    <a:spcAft>
                      <a:spcPct val="0"/>
                    </a:spcAft>
                    <a:defRPr sz="2400" b="1">
                      <a:solidFill>
                        <a:schemeClr val="tx1"/>
                      </a:solidFill>
                      <a:latin typeface="Calibri" charset="0"/>
                    </a:defRPr>
                  </a:lvl9pPr>
                </a:lstStyle>
                <a:p>
                  <a:pPr algn="ctr"/>
                  <a:r>
                    <a:rPr lang="en-GB" altLang="en-US" sz="750">
                      <a:latin typeface="Arial" charset="0"/>
                    </a:rPr>
                    <a:t>Sea salt </a:t>
                  </a:r>
                </a:p>
              </p:txBody>
            </p:sp>
            <p:sp>
              <p:nvSpPr>
                <p:cNvPr id="140307" name="Text Box 34"/>
                <p:cNvSpPr txBox="1">
                  <a:spLocks noChangeArrowheads="1"/>
                </p:cNvSpPr>
                <p:nvPr/>
              </p:nvSpPr>
              <p:spPr bwMode="auto">
                <a:xfrm>
                  <a:off x="4486" y="3730"/>
                  <a:ext cx="819"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defRPr>
                  </a:lvl1pPr>
                  <a:lvl2pPr marL="742950" indent="-285750" eaLnBrk="0" hangingPunct="0">
                    <a:defRPr sz="2400" b="1">
                      <a:solidFill>
                        <a:schemeClr val="tx1"/>
                      </a:solidFill>
                      <a:latin typeface="Calibri" charset="0"/>
                    </a:defRPr>
                  </a:lvl2pPr>
                  <a:lvl3pPr marL="1143000" indent="-228600" eaLnBrk="0" hangingPunct="0">
                    <a:defRPr sz="2400" b="1">
                      <a:solidFill>
                        <a:schemeClr val="tx1"/>
                      </a:solidFill>
                      <a:latin typeface="Calibri" charset="0"/>
                    </a:defRPr>
                  </a:lvl3pPr>
                  <a:lvl4pPr marL="1600200" indent="-228600" eaLnBrk="0" hangingPunct="0">
                    <a:defRPr sz="2400" b="1">
                      <a:solidFill>
                        <a:schemeClr val="tx1"/>
                      </a:solidFill>
                      <a:latin typeface="Calibri" charset="0"/>
                    </a:defRPr>
                  </a:lvl4pPr>
                  <a:lvl5pPr marL="2057400" indent="-228600" eaLnBrk="0" hangingPunct="0">
                    <a:defRPr sz="2400" b="1">
                      <a:solidFill>
                        <a:schemeClr val="tx1"/>
                      </a:solidFill>
                      <a:latin typeface="Calibri" charset="0"/>
                    </a:defRPr>
                  </a:lvl5pPr>
                  <a:lvl6pPr marL="2514600" indent="-228600" eaLnBrk="0" fontAlgn="base" hangingPunct="0">
                    <a:spcBef>
                      <a:spcPct val="0"/>
                    </a:spcBef>
                    <a:spcAft>
                      <a:spcPct val="0"/>
                    </a:spcAft>
                    <a:defRPr sz="2400" b="1">
                      <a:solidFill>
                        <a:schemeClr val="tx1"/>
                      </a:solidFill>
                      <a:latin typeface="Calibri" charset="0"/>
                    </a:defRPr>
                  </a:lvl6pPr>
                  <a:lvl7pPr marL="2971800" indent="-228600" eaLnBrk="0" fontAlgn="base" hangingPunct="0">
                    <a:spcBef>
                      <a:spcPct val="0"/>
                    </a:spcBef>
                    <a:spcAft>
                      <a:spcPct val="0"/>
                    </a:spcAft>
                    <a:defRPr sz="2400" b="1">
                      <a:solidFill>
                        <a:schemeClr val="tx1"/>
                      </a:solidFill>
                      <a:latin typeface="Calibri" charset="0"/>
                    </a:defRPr>
                  </a:lvl7pPr>
                  <a:lvl8pPr marL="3429000" indent="-228600" eaLnBrk="0" fontAlgn="base" hangingPunct="0">
                    <a:spcBef>
                      <a:spcPct val="0"/>
                    </a:spcBef>
                    <a:spcAft>
                      <a:spcPct val="0"/>
                    </a:spcAft>
                    <a:defRPr sz="2400" b="1">
                      <a:solidFill>
                        <a:schemeClr val="tx1"/>
                      </a:solidFill>
                      <a:latin typeface="Calibri" charset="0"/>
                    </a:defRPr>
                  </a:lvl8pPr>
                  <a:lvl9pPr marL="3886200" indent="-228600" eaLnBrk="0" fontAlgn="base" hangingPunct="0">
                    <a:spcBef>
                      <a:spcPct val="0"/>
                    </a:spcBef>
                    <a:spcAft>
                      <a:spcPct val="0"/>
                    </a:spcAft>
                    <a:defRPr sz="2400" b="1">
                      <a:solidFill>
                        <a:schemeClr val="tx1"/>
                      </a:solidFill>
                      <a:latin typeface="Calibri" charset="0"/>
                    </a:defRPr>
                  </a:lvl9pPr>
                </a:lstStyle>
                <a:p>
                  <a:pPr algn="ctr"/>
                  <a:r>
                    <a:rPr lang="en-GB" altLang="en-US" sz="750">
                      <a:latin typeface="Arial" charset="0"/>
                    </a:rPr>
                    <a:t>Smoked Sea salt </a:t>
                  </a:r>
                </a:p>
              </p:txBody>
            </p:sp>
          </p:grpSp>
          <p:sp>
            <p:nvSpPr>
              <p:cNvPr id="4" name="TextBox 3"/>
              <p:cNvSpPr txBox="1"/>
              <p:nvPr/>
            </p:nvSpPr>
            <p:spPr>
              <a:xfrm>
                <a:off x="5341901" y="6057110"/>
                <a:ext cx="4059253" cy="276999"/>
              </a:xfrm>
              <a:prstGeom prst="rect">
                <a:avLst/>
              </a:prstGeom>
              <a:noFill/>
            </p:spPr>
            <p:txBody>
              <a:bodyPr wrap="none" rtlCol="0">
                <a:spAutoFit/>
              </a:bodyPr>
              <a:lstStyle/>
              <a:p>
                <a:r>
                  <a:rPr lang="en-GB" sz="1200" i="1" baseline="30000" dirty="0"/>
                  <a:t>1</a:t>
                </a:r>
                <a:r>
                  <a:rPr lang="en-GB" sz="1200" i="1" dirty="0"/>
                  <a:t>Federal Food Safety and Veterinary Office, Switzerland (2016)</a:t>
                </a:r>
              </a:p>
            </p:txBody>
          </p:sp>
        </p:grpSp>
        <p:sp>
          <p:nvSpPr>
            <p:cNvPr id="7" name="TextBox 6">
              <a:extLst>
                <a:ext uri="{FF2B5EF4-FFF2-40B4-BE49-F238E27FC236}">
                  <a16:creationId xmlns:a16="http://schemas.microsoft.com/office/drawing/2014/main" id="{C65F428B-2E7A-5241-E3C5-5A4A90F9A0C7}"/>
                </a:ext>
              </a:extLst>
            </p:cNvPr>
            <p:cNvSpPr txBox="1"/>
            <p:nvPr/>
          </p:nvSpPr>
          <p:spPr>
            <a:xfrm>
              <a:off x="5139272" y="1376528"/>
              <a:ext cx="6093719" cy="461665"/>
            </a:xfrm>
            <a:prstGeom prst="rect">
              <a:avLst/>
            </a:prstGeom>
            <a:noFill/>
          </p:spPr>
          <p:txBody>
            <a:bodyPr wrap="none" rtlCol="0">
              <a:spAutoFit/>
            </a:bodyPr>
            <a:lstStyle/>
            <a:p>
              <a:r>
                <a:rPr lang="en-GB" sz="2400" dirty="0"/>
                <a:t>All types of salt contain &gt;97% sodium chloride</a:t>
              </a:r>
              <a:r>
                <a:rPr lang="en-GB" sz="2400" baseline="30000" dirty="0"/>
                <a:t>1</a:t>
              </a:r>
              <a:r>
                <a:rPr lang="en-GB" sz="2400" dirty="0"/>
                <a:t>.</a:t>
              </a:r>
            </a:p>
          </p:txBody>
        </p:sp>
      </p:grpSp>
    </p:spTree>
    <p:extLst>
      <p:ext uri="{BB962C8B-B14F-4D97-AF65-F5344CB8AC3E}">
        <p14:creationId xmlns:p14="http://schemas.microsoft.com/office/powerpoint/2010/main" val="400944852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87076" name="Picture 4" descr="fpc lecture 1246 left">
            <a:extLst>
              <a:ext uri="{FF2B5EF4-FFF2-40B4-BE49-F238E27FC236}">
                <a16:creationId xmlns:a16="http://schemas.microsoft.com/office/drawing/2014/main" id="{691DB084-5C9A-0542-B25F-C55B6CF555B7}"/>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l="12909" r="8037" b="10208"/>
          <a:stretch>
            <a:fillRect/>
          </a:stretch>
        </p:blipFill>
        <p:spPr>
          <a:xfrm>
            <a:off x="2760618" y="914525"/>
            <a:ext cx="3670968" cy="48884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387078" name="Picture 6" descr="fpc lecture 1246 right">
            <a:extLst>
              <a:ext uri="{FF2B5EF4-FFF2-40B4-BE49-F238E27FC236}">
                <a16:creationId xmlns:a16="http://schemas.microsoft.com/office/drawing/2014/main" id="{D5D9B086-B0C2-D34D-881F-118D84EAA1E1}"/>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l="7095" r="4483" b="10020"/>
          <a:stretch>
            <a:fillRect/>
          </a:stretch>
        </p:blipFill>
        <p:spPr>
          <a:xfrm>
            <a:off x="7268277" y="939125"/>
            <a:ext cx="3774192" cy="486389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
        <p:nvSpPr>
          <p:cNvPr id="7" name="Rectangle 59">
            <a:extLst>
              <a:ext uri="{FF2B5EF4-FFF2-40B4-BE49-F238E27FC236}">
                <a16:creationId xmlns:a16="http://schemas.microsoft.com/office/drawing/2014/main" id="{E4D380EF-9309-0843-9005-AF0ECB69ADCA}"/>
              </a:ext>
            </a:extLst>
          </p:cNvPr>
          <p:cNvSpPr>
            <a:spLocks noChangeArrowheads="1"/>
          </p:cNvSpPr>
          <p:nvPr/>
        </p:nvSpPr>
        <p:spPr bwMode="auto">
          <a:xfrm>
            <a:off x="751517" y="6147887"/>
            <a:ext cx="2914644" cy="280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a:r>
              <a:rPr lang="en-US" altLang="en-US" sz="1200" i="1" dirty="0">
                <a:solidFill>
                  <a:srgbClr val="000000"/>
                </a:solidFill>
                <a:latin typeface="Calibri" panose="020F0502020204030204" pitchFamily="34" charset="0"/>
              </a:rPr>
              <a:t>MacGregor GA et al. Lancet 1989;</a:t>
            </a:r>
            <a:r>
              <a:rPr lang="en-US" altLang="en-US" sz="1200" i="1" dirty="0">
                <a:latin typeface="Calibri" panose="020F0502020204030204" pitchFamily="34" charset="0"/>
              </a:rPr>
              <a:t> ii:1244-7</a:t>
            </a:r>
            <a:r>
              <a:rPr lang="en-GB" altLang="en-US" sz="1200" i="1" dirty="0">
                <a:latin typeface="Calibri" panose="020F0502020204030204" pitchFamily="34" charset="0"/>
              </a:rPr>
              <a:t> </a:t>
            </a:r>
            <a:endParaRPr lang="en-US" altLang="en-US" sz="1200" i="1" dirty="0">
              <a:solidFill>
                <a:srgbClr val="000000"/>
              </a:solidFill>
              <a:latin typeface="Calibri" panose="020F0502020204030204" pitchFamily="34" charset="0"/>
            </a:endParaRPr>
          </a:p>
        </p:txBody>
      </p:sp>
      <p:sp>
        <p:nvSpPr>
          <p:cNvPr id="2" name="Title 1">
            <a:extLst>
              <a:ext uri="{FF2B5EF4-FFF2-40B4-BE49-F238E27FC236}">
                <a16:creationId xmlns:a16="http://schemas.microsoft.com/office/drawing/2014/main" id="{0EF176F0-98AF-CAAD-1FD2-468F467123F0}"/>
              </a:ext>
            </a:extLst>
          </p:cNvPr>
          <p:cNvSpPr txBox="1">
            <a:spLocks/>
          </p:cNvSpPr>
          <p:nvPr/>
        </p:nvSpPr>
        <p:spPr>
          <a:xfrm>
            <a:off x="580758" y="188062"/>
            <a:ext cx="11030483" cy="595710"/>
          </a:xfrm>
          <a:prstGeom prst="rect">
            <a:avLst/>
          </a:prstGeom>
        </p:spPr>
        <p:txBody>
          <a:bodyPr anchor="ctr">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400" dirty="0">
                <a:solidFill>
                  <a:schemeClr val="tx1"/>
                </a:solidFill>
              </a:rPr>
              <a:t>First double-blind RCT of three sodium intakes and long-term effect of sodium reduction in essential hypertension </a:t>
            </a:r>
          </a:p>
        </p:txBody>
      </p:sp>
      <p:sp>
        <p:nvSpPr>
          <p:cNvPr id="6" name="Right Arrow Callout 5">
            <a:extLst>
              <a:ext uri="{FF2B5EF4-FFF2-40B4-BE49-F238E27FC236}">
                <a16:creationId xmlns:a16="http://schemas.microsoft.com/office/drawing/2014/main" id="{52314887-37EE-B33C-DE58-22CDFD53522F}"/>
              </a:ext>
            </a:extLst>
          </p:cNvPr>
          <p:cNvSpPr/>
          <p:nvPr/>
        </p:nvSpPr>
        <p:spPr>
          <a:xfrm>
            <a:off x="149087" y="4484915"/>
            <a:ext cx="2611531" cy="914400"/>
          </a:xfrm>
          <a:prstGeom prst="rightArrowCallout">
            <a:avLst>
              <a:gd name="adj1" fmla="val 25000"/>
              <a:gd name="adj2" fmla="val 25000"/>
              <a:gd name="adj3" fmla="val 25000"/>
              <a:gd name="adj4" fmla="val 87051"/>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ea typeface="Tahoma" panose="020B0604030504040204" pitchFamily="34" charset="0"/>
                <a:cs typeface="Tahoma" panose="020B0604030504040204" pitchFamily="34" charset="0"/>
              </a:rPr>
              <a:t>Sodium excretion in 24h urines bio-marker of daily intake (~94%)</a:t>
            </a:r>
          </a:p>
        </p:txBody>
      </p:sp>
    </p:spTree>
    <p:extLst>
      <p:ext uri="{BB962C8B-B14F-4D97-AF65-F5344CB8AC3E}">
        <p14:creationId xmlns:p14="http://schemas.microsoft.com/office/powerpoint/2010/main" val="98372247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70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extBox 4"/>
          <p:cNvSpPr txBox="1">
            <a:spLocks noChangeArrowheads="1"/>
          </p:cNvSpPr>
          <p:nvPr/>
        </p:nvSpPr>
        <p:spPr bwMode="auto">
          <a:xfrm>
            <a:off x="1009815" y="6146235"/>
            <a:ext cx="368344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GB" altLang="en-US" sz="1200" i="1" dirty="0">
                <a:latin typeface="Calibri" panose="020F0502020204030204" pitchFamily="34" charset="0"/>
              </a:rPr>
              <a:t>Cappuccio FP . </a:t>
            </a:r>
            <a:r>
              <a:rPr lang="en-GB" altLang="en-US" sz="1200" i="1" dirty="0" err="1">
                <a:latin typeface="Calibri" panose="020F0502020204030204" pitchFamily="34" charset="0"/>
              </a:rPr>
              <a:t>Nephrol</a:t>
            </a:r>
            <a:r>
              <a:rPr lang="en-GB" altLang="en-US" sz="1200" i="1" dirty="0">
                <a:latin typeface="Calibri" panose="020F0502020204030204" pitchFamily="34" charset="0"/>
              </a:rPr>
              <a:t> Dial Transplant 2016; 31: 1392-6</a:t>
            </a:r>
          </a:p>
        </p:txBody>
      </p:sp>
      <p:grpSp>
        <p:nvGrpSpPr>
          <p:cNvPr id="3" name="Group 2">
            <a:extLst>
              <a:ext uri="{FF2B5EF4-FFF2-40B4-BE49-F238E27FC236}">
                <a16:creationId xmlns:a16="http://schemas.microsoft.com/office/drawing/2014/main" id="{0CFFF454-F357-2B4A-8EB9-7887744FF2B5}"/>
              </a:ext>
            </a:extLst>
          </p:cNvPr>
          <p:cNvGrpSpPr/>
          <p:nvPr/>
        </p:nvGrpSpPr>
        <p:grpSpPr>
          <a:xfrm>
            <a:off x="2501016" y="1034765"/>
            <a:ext cx="7189968" cy="4756441"/>
            <a:chOff x="977016" y="1034764"/>
            <a:chExt cx="7189968" cy="4756441"/>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7016" y="1034764"/>
              <a:ext cx="7189968" cy="4756441"/>
            </a:xfrm>
            <a:prstGeom prst="rect">
              <a:avLst/>
            </a:prstGeom>
          </p:spPr>
        </p:pic>
        <p:sp>
          <p:nvSpPr>
            <p:cNvPr id="2" name="Rounded Rectangle 1">
              <a:extLst>
                <a:ext uri="{FF2B5EF4-FFF2-40B4-BE49-F238E27FC236}">
                  <a16:creationId xmlns:a16="http://schemas.microsoft.com/office/drawing/2014/main" id="{C0CED49E-B593-A841-9296-A5BA8E372530}"/>
                </a:ext>
              </a:extLst>
            </p:cNvPr>
            <p:cNvSpPr/>
            <p:nvPr/>
          </p:nvSpPr>
          <p:spPr>
            <a:xfrm>
              <a:off x="4788024" y="2420888"/>
              <a:ext cx="936104" cy="216024"/>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0" name="Rounded Rectangle 9">
              <a:extLst>
                <a:ext uri="{FF2B5EF4-FFF2-40B4-BE49-F238E27FC236}">
                  <a16:creationId xmlns:a16="http://schemas.microsoft.com/office/drawing/2014/main" id="{7FD05EA4-01FE-7B49-813C-85F9F8F2ADAF}"/>
                </a:ext>
              </a:extLst>
            </p:cNvPr>
            <p:cNvSpPr/>
            <p:nvPr/>
          </p:nvSpPr>
          <p:spPr>
            <a:xfrm>
              <a:off x="4716016" y="4077072"/>
              <a:ext cx="936104" cy="216024"/>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2134F3A6-1153-7847-B9DF-D3F2FCA0967D}"/>
                </a:ext>
              </a:extLst>
            </p:cNvPr>
            <p:cNvSpPr/>
            <p:nvPr/>
          </p:nvSpPr>
          <p:spPr>
            <a:xfrm>
              <a:off x="4716016" y="4959821"/>
              <a:ext cx="936104" cy="197371"/>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4" name="Title 1">
            <a:extLst>
              <a:ext uri="{FF2B5EF4-FFF2-40B4-BE49-F238E27FC236}">
                <a16:creationId xmlns:a16="http://schemas.microsoft.com/office/drawing/2014/main" id="{3F9E98B2-FC4F-FB91-1C76-42FD313BFCAC}"/>
              </a:ext>
            </a:extLst>
          </p:cNvPr>
          <p:cNvSpPr txBox="1">
            <a:spLocks/>
          </p:cNvSpPr>
          <p:nvPr/>
        </p:nvSpPr>
        <p:spPr>
          <a:xfrm>
            <a:off x="580758" y="114886"/>
            <a:ext cx="11030483" cy="783771"/>
          </a:xfrm>
          <a:prstGeom prst="rect">
            <a:avLst/>
          </a:prstGeom>
        </p:spPr>
        <p:txBody>
          <a:bodyPr anchor="ctr">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dirty="0">
                <a:solidFill>
                  <a:schemeClr val="tx1"/>
                </a:solidFill>
              </a:rPr>
              <a:t>A reduction in dietary salt (sodium) reduces blood pressure</a:t>
            </a:r>
          </a:p>
        </p:txBody>
      </p:sp>
    </p:spTree>
    <p:extLst>
      <p:ext uri="{BB962C8B-B14F-4D97-AF65-F5344CB8AC3E}">
        <p14:creationId xmlns:p14="http://schemas.microsoft.com/office/powerpoint/2010/main" val="9091254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63" name="TextBox 5"/>
          <p:cNvSpPr txBox="1">
            <a:spLocks noChangeArrowheads="1"/>
          </p:cNvSpPr>
          <p:nvPr/>
        </p:nvSpPr>
        <p:spPr bwMode="auto">
          <a:xfrm>
            <a:off x="830212" y="6076519"/>
            <a:ext cx="343998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US" altLang="en-US" sz="1200" i="1" dirty="0" err="1">
                <a:latin typeface="Calibri" panose="020F0502020204030204" pitchFamily="34" charset="0"/>
              </a:rPr>
              <a:t>Mozaffarian</a:t>
            </a:r>
            <a:r>
              <a:rPr lang="en-US" altLang="en-US" sz="1200" i="1" dirty="0">
                <a:latin typeface="Calibri" panose="020F0502020204030204" pitchFamily="34" charset="0"/>
              </a:rPr>
              <a:t> D et al. N </a:t>
            </a:r>
            <a:r>
              <a:rPr lang="en-US" altLang="en-US" sz="1200" i="1" dirty="0" err="1">
                <a:latin typeface="Calibri" panose="020F0502020204030204" pitchFamily="34" charset="0"/>
              </a:rPr>
              <a:t>Engl</a:t>
            </a:r>
            <a:r>
              <a:rPr lang="en-US" altLang="en-US" sz="1200" i="1" dirty="0">
                <a:latin typeface="Calibri" panose="020F0502020204030204" pitchFamily="34" charset="0"/>
              </a:rPr>
              <a:t> J Med 2014: 371: 624-34</a:t>
            </a:r>
          </a:p>
        </p:txBody>
      </p:sp>
      <p:grpSp>
        <p:nvGrpSpPr>
          <p:cNvPr id="3" name="Group 2"/>
          <p:cNvGrpSpPr/>
          <p:nvPr/>
        </p:nvGrpSpPr>
        <p:grpSpPr>
          <a:xfrm>
            <a:off x="830212" y="1580882"/>
            <a:ext cx="10531574" cy="3820413"/>
            <a:chOff x="261329" y="2198712"/>
            <a:chExt cx="8656638" cy="2867025"/>
          </a:xfrm>
        </p:grpSpPr>
        <p:pic>
          <p:nvPicPr>
            <p:cNvPr id="22532" name="Picture 4"/>
            <p:cNvPicPr>
              <a:picLocks noChangeAspect="1" noChangeArrowheads="1"/>
            </p:cNvPicPr>
            <p:nvPr/>
          </p:nvPicPr>
          <p:blipFill>
            <a:blip r:embed="rId3">
              <a:extLst>
                <a:ext uri="{28A0092B-C50C-407E-A947-70E740481C1C}">
                  <a14:useLocalDpi xmlns:a14="http://schemas.microsoft.com/office/drawing/2010/main" val="0"/>
                </a:ext>
              </a:extLst>
            </a:blip>
            <a:srcRect l="1859" t="966" b="54549"/>
            <a:stretch>
              <a:fillRect/>
            </a:stretch>
          </p:blipFill>
          <p:spPr bwMode="auto">
            <a:xfrm>
              <a:off x="261329" y="2200300"/>
              <a:ext cx="4389437" cy="2865437"/>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l="1849" t="47510" b="5447"/>
            <a:stretch>
              <a:fillRect/>
            </a:stretch>
          </p:blipFill>
          <p:spPr bwMode="auto">
            <a:xfrm>
              <a:off x="4765066" y="2198712"/>
              <a:ext cx="4152901" cy="2867025"/>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4" name="Title 1">
            <a:extLst>
              <a:ext uri="{FF2B5EF4-FFF2-40B4-BE49-F238E27FC236}">
                <a16:creationId xmlns:a16="http://schemas.microsoft.com/office/drawing/2014/main" id="{6F3CE79C-41C2-C0FB-6A8F-2C89FF4F83DF}"/>
              </a:ext>
            </a:extLst>
          </p:cNvPr>
          <p:cNvSpPr txBox="1">
            <a:spLocks/>
          </p:cNvSpPr>
          <p:nvPr/>
        </p:nvSpPr>
        <p:spPr>
          <a:xfrm>
            <a:off x="580758" y="341309"/>
            <a:ext cx="11030483" cy="783771"/>
          </a:xfrm>
          <a:prstGeom prst="rect">
            <a:avLst/>
          </a:prstGeom>
        </p:spPr>
        <p:txBody>
          <a:bodyPr anchor="ctr">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dirty="0">
                <a:solidFill>
                  <a:schemeClr val="tx1"/>
                </a:solidFill>
              </a:rPr>
              <a:t>The greater the reduction in salt (sodium) intake, </a:t>
            </a:r>
          </a:p>
          <a:p>
            <a:pPr algn="ctr"/>
            <a:r>
              <a:rPr lang="en-US" sz="2800" dirty="0">
                <a:solidFill>
                  <a:schemeClr val="tx1"/>
                </a:solidFill>
              </a:rPr>
              <a:t>the greater the reduction in blood pressure</a:t>
            </a:r>
          </a:p>
        </p:txBody>
      </p:sp>
    </p:spTree>
    <p:extLst>
      <p:ext uri="{BB962C8B-B14F-4D97-AF65-F5344CB8AC3E}">
        <p14:creationId xmlns:p14="http://schemas.microsoft.com/office/powerpoint/2010/main" val="298333486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431429" y="1922622"/>
            <a:ext cx="4692380" cy="3744416"/>
          </a:xfrm>
          <a:prstGeom prst="rect">
            <a:avLst/>
          </a:prstGeom>
        </p:spPr>
      </p:pic>
      <p:sp>
        <p:nvSpPr>
          <p:cNvPr id="5" name="TextBox 4"/>
          <p:cNvSpPr txBox="1"/>
          <p:nvPr/>
        </p:nvSpPr>
        <p:spPr>
          <a:xfrm>
            <a:off x="6612125" y="6089950"/>
            <a:ext cx="4017446" cy="276999"/>
          </a:xfrm>
          <a:prstGeom prst="rect">
            <a:avLst/>
          </a:prstGeom>
          <a:noFill/>
        </p:spPr>
        <p:txBody>
          <a:bodyPr wrap="none" rtlCol="0">
            <a:spAutoFit/>
          </a:bodyPr>
          <a:lstStyle/>
          <a:p>
            <a:r>
              <a:rPr lang="en-GB" sz="1200" i="1" dirty="0">
                <a:solidFill>
                  <a:prstClr val="black"/>
                </a:solidFill>
              </a:rPr>
              <a:t>Cook NR et al. J Am </a:t>
            </a:r>
            <a:r>
              <a:rPr lang="en-GB" sz="1200" i="1" dirty="0" err="1">
                <a:solidFill>
                  <a:prstClr val="black"/>
                </a:solidFill>
              </a:rPr>
              <a:t>Coll</a:t>
            </a:r>
            <a:r>
              <a:rPr lang="en-GB" sz="1200" i="1" dirty="0">
                <a:solidFill>
                  <a:prstClr val="black"/>
                </a:solidFill>
              </a:rPr>
              <a:t> </a:t>
            </a:r>
            <a:r>
              <a:rPr lang="en-GB" sz="1200" i="1" dirty="0" err="1">
                <a:solidFill>
                  <a:prstClr val="black"/>
                </a:solidFill>
              </a:rPr>
              <a:t>Cardiol</a:t>
            </a:r>
            <a:r>
              <a:rPr lang="en-GB" sz="1200" i="1" dirty="0">
                <a:solidFill>
                  <a:prstClr val="black"/>
                </a:solidFill>
              </a:rPr>
              <a:t>; 2016; 68: 1609-17</a:t>
            </a:r>
          </a:p>
        </p:txBody>
      </p:sp>
      <p:pic>
        <p:nvPicPr>
          <p:cNvPr id="6" name="Picture 5"/>
          <p:cNvPicPr>
            <a:picLocks noChangeAspect="1"/>
          </p:cNvPicPr>
          <p:nvPr/>
        </p:nvPicPr>
        <p:blipFill rotWithShape="1">
          <a:blip r:embed="rId4"/>
          <a:srcRect l="15238" t="1264" r="10476" b="8562"/>
          <a:stretch/>
        </p:blipFill>
        <p:spPr>
          <a:xfrm>
            <a:off x="561367" y="1772300"/>
            <a:ext cx="4692380" cy="4032448"/>
          </a:xfrm>
          <a:prstGeom prst="rect">
            <a:avLst/>
          </a:prstGeom>
        </p:spPr>
      </p:pic>
      <p:sp>
        <p:nvSpPr>
          <p:cNvPr id="7" name="TextBox 6"/>
          <p:cNvSpPr txBox="1"/>
          <p:nvPr/>
        </p:nvSpPr>
        <p:spPr>
          <a:xfrm>
            <a:off x="879383" y="6089951"/>
            <a:ext cx="3382657" cy="276999"/>
          </a:xfrm>
          <a:prstGeom prst="rect">
            <a:avLst/>
          </a:prstGeom>
          <a:noFill/>
        </p:spPr>
        <p:txBody>
          <a:bodyPr wrap="none" rtlCol="0">
            <a:spAutoFit/>
          </a:bodyPr>
          <a:lstStyle/>
          <a:p>
            <a:r>
              <a:rPr lang="en-GB" sz="1200" i="1" dirty="0">
                <a:solidFill>
                  <a:prstClr val="black"/>
                </a:solidFill>
              </a:rPr>
              <a:t>Cook NR et al. Circulation 2014; 129: 981-9</a:t>
            </a:r>
          </a:p>
        </p:txBody>
      </p:sp>
      <p:sp>
        <p:nvSpPr>
          <p:cNvPr id="2" name="TextBox 1"/>
          <p:cNvSpPr txBox="1"/>
          <p:nvPr/>
        </p:nvSpPr>
        <p:spPr>
          <a:xfrm>
            <a:off x="1014836" y="1372190"/>
            <a:ext cx="4052923" cy="40011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000" dirty="0">
                <a:solidFill>
                  <a:prstClr val="white"/>
                </a:solidFill>
              </a:rPr>
              <a:t>Cardiovascular disease</a:t>
            </a:r>
          </a:p>
        </p:txBody>
      </p:sp>
      <p:sp>
        <p:nvSpPr>
          <p:cNvPr id="8" name="TextBox 7"/>
          <p:cNvSpPr txBox="1"/>
          <p:nvPr/>
        </p:nvSpPr>
        <p:spPr>
          <a:xfrm>
            <a:off x="6841475" y="1372190"/>
            <a:ext cx="4282334" cy="40011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2000" dirty="0">
                <a:solidFill>
                  <a:prstClr val="white"/>
                </a:solidFill>
              </a:rPr>
              <a:t>All-cause mortality</a:t>
            </a:r>
          </a:p>
        </p:txBody>
      </p:sp>
      <p:sp>
        <p:nvSpPr>
          <p:cNvPr id="9" name="Title 1">
            <a:extLst>
              <a:ext uri="{FF2B5EF4-FFF2-40B4-BE49-F238E27FC236}">
                <a16:creationId xmlns:a16="http://schemas.microsoft.com/office/drawing/2014/main" id="{DBF39BD3-E7FB-5344-A062-57C06CBD9F2F}"/>
              </a:ext>
            </a:extLst>
          </p:cNvPr>
          <p:cNvSpPr txBox="1">
            <a:spLocks/>
          </p:cNvSpPr>
          <p:nvPr/>
        </p:nvSpPr>
        <p:spPr>
          <a:xfrm>
            <a:off x="809087" y="384312"/>
            <a:ext cx="10352721" cy="737252"/>
          </a:xfrm>
          <a:prstGeom prst="rect">
            <a:avLst/>
          </a:prstGeom>
        </p:spPr>
        <p:txBody>
          <a:bodyPr anchor="ctr">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dirty="0"/>
              <a:t>‘Graded and linear’ association between sodium intake and outcomes</a:t>
            </a:r>
          </a:p>
          <a:p>
            <a:pPr algn="ctr"/>
            <a:r>
              <a:rPr lang="en-US" sz="1800" i="1" dirty="0"/>
              <a:t>Urinary sodium measured with repeated 24h urine collections</a:t>
            </a:r>
          </a:p>
        </p:txBody>
      </p:sp>
    </p:spTree>
    <p:extLst>
      <p:ext uri="{BB962C8B-B14F-4D97-AF65-F5344CB8AC3E}">
        <p14:creationId xmlns:p14="http://schemas.microsoft.com/office/powerpoint/2010/main" val="38684421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22246" y="859415"/>
            <a:ext cx="3473841" cy="48965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p:cNvPicPr>
            <a:picLocks noChangeAspect="1"/>
          </p:cNvPicPr>
          <p:nvPr/>
        </p:nvPicPr>
        <p:blipFill>
          <a:blip r:embed="rId3"/>
          <a:stretch>
            <a:fillRect/>
          </a:stretch>
        </p:blipFill>
        <p:spPr>
          <a:xfrm>
            <a:off x="7995915" y="859415"/>
            <a:ext cx="3405524" cy="48965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Right Arrow 5"/>
          <p:cNvSpPr/>
          <p:nvPr/>
        </p:nvSpPr>
        <p:spPr>
          <a:xfrm>
            <a:off x="4321629" y="3307687"/>
            <a:ext cx="3842657" cy="484632"/>
          </a:xfrm>
          <a:prstGeom prst="rightArrow">
            <a:avLst/>
          </a:prstGeom>
          <a:gradFill>
            <a:gsLst>
              <a:gs pos="0">
                <a:schemeClr val="tx2"/>
              </a:gs>
              <a:gs pos="100000">
                <a:schemeClr val="tx2"/>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1400" b="1" dirty="0"/>
              <a:t>Salt reduction</a:t>
            </a:r>
          </a:p>
        </p:txBody>
      </p:sp>
      <p:sp>
        <p:nvSpPr>
          <p:cNvPr id="2" name="Right Arrow 1">
            <a:extLst>
              <a:ext uri="{FF2B5EF4-FFF2-40B4-BE49-F238E27FC236}">
                <a16:creationId xmlns:a16="http://schemas.microsoft.com/office/drawing/2014/main" id="{55649294-E578-0DB3-0680-2A65400ABC2B}"/>
              </a:ext>
            </a:extLst>
          </p:cNvPr>
          <p:cNvSpPr/>
          <p:nvPr/>
        </p:nvSpPr>
        <p:spPr>
          <a:xfrm>
            <a:off x="4321629" y="2348880"/>
            <a:ext cx="3842657" cy="484632"/>
          </a:xfrm>
          <a:prstGeom prst="rightArrow">
            <a:avLst/>
          </a:prstGeom>
          <a:gradFill>
            <a:gsLst>
              <a:gs pos="0">
                <a:srgbClr val="FFFF00"/>
              </a:gs>
              <a:gs pos="100000">
                <a:srgbClr val="FFFF00"/>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1400" b="1" dirty="0">
                <a:solidFill>
                  <a:schemeClr val="accent2"/>
                </a:solidFill>
              </a:rPr>
              <a:t>CVD reduction</a:t>
            </a:r>
          </a:p>
        </p:txBody>
      </p:sp>
      <p:sp>
        <p:nvSpPr>
          <p:cNvPr id="7" name="Right Arrow 6">
            <a:extLst>
              <a:ext uri="{FF2B5EF4-FFF2-40B4-BE49-F238E27FC236}">
                <a16:creationId xmlns:a16="http://schemas.microsoft.com/office/drawing/2014/main" id="{C7561A52-BDDD-7D21-07AE-157C17110A0B}"/>
              </a:ext>
            </a:extLst>
          </p:cNvPr>
          <p:cNvSpPr/>
          <p:nvPr/>
        </p:nvSpPr>
        <p:spPr>
          <a:xfrm>
            <a:off x="4321629" y="3937184"/>
            <a:ext cx="3842657" cy="484632"/>
          </a:xfrm>
          <a:prstGeom prst="rightArrow">
            <a:avLst/>
          </a:prstGeom>
          <a:gradFill>
            <a:gsLst>
              <a:gs pos="100000">
                <a:srgbClr val="FF57F2"/>
              </a:gs>
              <a:gs pos="100000">
                <a:schemeClr val="tx2"/>
              </a:gs>
              <a:gs pos="100000">
                <a:schemeClr val="accent2">
                  <a:lumMod val="75000"/>
                </a:schemeClr>
              </a:gs>
            </a:gsLst>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1400" b="1" dirty="0"/>
              <a:t>BP reduction</a:t>
            </a:r>
          </a:p>
        </p:txBody>
      </p:sp>
      <p:sp>
        <p:nvSpPr>
          <p:cNvPr id="8" name="Title 1">
            <a:extLst>
              <a:ext uri="{FF2B5EF4-FFF2-40B4-BE49-F238E27FC236}">
                <a16:creationId xmlns:a16="http://schemas.microsoft.com/office/drawing/2014/main" id="{3B97233B-BA76-1AA6-D0B2-ED49E111FFFC}"/>
              </a:ext>
            </a:extLst>
          </p:cNvPr>
          <p:cNvSpPr txBox="1">
            <a:spLocks/>
          </p:cNvSpPr>
          <p:nvPr/>
        </p:nvSpPr>
        <p:spPr>
          <a:xfrm>
            <a:off x="566569" y="128535"/>
            <a:ext cx="11058862" cy="563313"/>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200" b="1" dirty="0">
                <a:latin typeface="Aptos" panose="020B0004020202020204" pitchFamily="34" charset="0"/>
                <a:ea typeface="ＭＳ Ｐゴシック" panose="020B0600070205080204" pitchFamily="34" charset="-128"/>
              </a:rPr>
              <a:t>World Health Organization Global Action Plan for NCD</a:t>
            </a:r>
            <a:endParaRPr lang="en-GB" sz="3200" b="1" dirty="0">
              <a:latin typeface="Aptos" panose="020B0004020202020204" pitchFamily="34" charset="0"/>
            </a:endParaRPr>
          </a:p>
        </p:txBody>
      </p:sp>
      <p:sp>
        <p:nvSpPr>
          <p:cNvPr id="5" name="TextBox 4">
            <a:extLst>
              <a:ext uri="{FF2B5EF4-FFF2-40B4-BE49-F238E27FC236}">
                <a16:creationId xmlns:a16="http://schemas.microsoft.com/office/drawing/2014/main" id="{447D6954-569A-E34D-0AB1-AF2417703868}"/>
              </a:ext>
            </a:extLst>
          </p:cNvPr>
          <p:cNvSpPr txBox="1"/>
          <p:nvPr/>
        </p:nvSpPr>
        <p:spPr>
          <a:xfrm>
            <a:off x="162046" y="6242235"/>
            <a:ext cx="2342693" cy="369332"/>
          </a:xfrm>
          <a:prstGeom prst="rect">
            <a:avLst/>
          </a:prstGeom>
          <a:noFill/>
        </p:spPr>
        <p:txBody>
          <a:bodyPr wrap="none" rtlCol="0">
            <a:spAutoFit/>
          </a:bodyPr>
          <a:lstStyle/>
          <a:p>
            <a:r>
              <a:rPr lang="en-GB" dirty="0">
                <a:solidFill>
                  <a:srgbClr val="0070C0"/>
                </a:solidFill>
                <a:latin typeface="Aptos" panose="020B0004020202020204" pitchFamily="34" charset="0"/>
              </a:rPr>
              <a:t>Public Health Policies</a:t>
            </a:r>
          </a:p>
        </p:txBody>
      </p:sp>
      <p:pic>
        <p:nvPicPr>
          <p:cNvPr id="10" name="Picture 9" descr="A blue rectangular sign with white text&#10;&#10;Description automatically generated">
            <a:extLst>
              <a:ext uri="{FF2B5EF4-FFF2-40B4-BE49-F238E27FC236}">
                <a16:creationId xmlns:a16="http://schemas.microsoft.com/office/drawing/2014/main" id="{B0F6511D-535F-8BFE-8E76-3C680EF96FD5}"/>
              </a:ext>
            </a:extLst>
          </p:cNvPr>
          <p:cNvPicPr>
            <a:picLocks noChangeAspect="1"/>
          </p:cNvPicPr>
          <p:nvPr/>
        </p:nvPicPr>
        <p:blipFill>
          <a:blip r:embed="rId4"/>
          <a:stretch>
            <a:fillRect/>
          </a:stretch>
        </p:blipFill>
        <p:spPr>
          <a:xfrm>
            <a:off x="3703898" y="759893"/>
            <a:ext cx="3473841" cy="1353605"/>
          </a:xfrm>
          <a:prstGeom prst="rect">
            <a:avLst/>
          </a:prstGeom>
        </p:spPr>
      </p:pic>
    </p:spTree>
    <p:extLst>
      <p:ext uri="{BB962C8B-B14F-4D97-AF65-F5344CB8AC3E}">
        <p14:creationId xmlns:p14="http://schemas.microsoft.com/office/powerpoint/2010/main" val="243097907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938" name="TextBox 5"/>
          <p:cNvSpPr txBox="1">
            <a:spLocks noChangeArrowheads="1"/>
          </p:cNvSpPr>
          <p:nvPr/>
        </p:nvSpPr>
        <p:spPr bwMode="auto">
          <a:xfrm>
            <a:off x="6264142" y="5912699"/>
            <a:ext cx="38907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US" altLang="en-US" sz="1200" i="1" dirty="0">
                <a:latin typeface="+mj-lt"/>
              </a:rPr>
              <a:t>DRI for sodium and potassium. US National Academy of Sciences (2019)</a:t>
            </a:r>
          </a:p>
        </p:txBody>
      </p:sp>
      <p:sp>
        <p:nvSpPr>
          <p:cNvPr id="6" name="Title 1">
            <a:extLst>
              <a:ext uri="{FF2B5EF4-FFF2-40B4-BE49-F238E27FC236}">
                <a16:creationId xmlns:a16="http://schemas.microsoft.com/office/drawing/2014/main" id="{2A29B1CC-1197-314F-9071-43D76A6F9EE3}"/>
              </a:ext>
            </a:extLst>
          </p:cNvPr>
          <p:cNvSpPr txBox="1">
            <a:spLocks/>
          </p:cNvSpPr>
          <p:nvPr/>
        </p:nvSpPr>
        <p:spPr>
          <a:xfrm>
            <a:off x="580758" y="421308"/>
            <a:ext cx="11030483" cy="1122934"/>
          </a:xfrm>
          <a:prstGeom prst="rect">
            <a:avLst/>
          </a:prstGeom>
        </p:spPr>
        <p:txBody>
          <a:bodyPr anchor="ctr">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dirty="0">
                <a:solidFill>
                  <a:schemeClr val="tx1"/>
                </a:solidFill>
              </a:rPr>
              <a:t>Salt reduction lowers cardiovascular risk: meta-analyses of outcome trials</a:t>
            </a:r>
          </a:p>
        </p:txBody>
      </p:sp>
      <p:grpSp>
        <p:nvGrpSpPr>
          <p:cNvPr id="4" name="Group 3">
            <a:extLst>
              <a:ext uri="{FF2B5EF4-FFF2-40B4-BE49-F238E27FC236}">
                <a16:creationId xmlns:a16="http://schemas.microsoft.com/office/drawing/2014/main" id="{CBA64734-9F24-AB47-9F04-D86A2AB85AAA}"/>
              </a:ext>
            </a:extLst>
          </p:cNvPr>
          <p:cNvGrpSpPr/>
          <p:nvPr/>
        </p:nvGrpSpPr>
        <p:grpSpPr>
          <a:xfrm>
            <a:off x="6096000" y="2136340"/>
            <a:ext cx="5691265" cy="2315739"/>
            <a:chOff x="0" y="2585803"/>
            <a:chExt cx="12192000" cy="3360295"/>
          </a:xfrm>
        </p:grpSpPr>
        <p:pic>
          <p:nvPicPr>
            <p:cNvPr id="2" name="Picture 1">
              <a:extLst>
                <a:ext uri="{FF2B5EF4-FFF2-40B4-BE49-F238E27FC236}">
                  <a16:creationId xmlns:a16="http://schemas.microsoft.com/office/drawing/2014/main" id="{B8321D4D-126C-7B47-9314-FB522ADD7A14}"/>
                </a:ext>
              </a:extLst>
            </p:cNvPr>
            <p:cNvPicPr>
              <a:picLocks noChangeAspect="1"/>
            </p:cNvPicPr>
            <p:nvPr/>
          </p:nvPicPr>
          <p:blipFill>
            <a:blip r:embed="rId3"/>
            <a:stretch>
              <a:fillRect/>
            </a:stretch>
          </p:blipFill>
          <p:spPr>
            <a:xfrm>
              <a:off x="0" y="2585803"/>
              <a:ext cx="12192000" cy="1686393"/>
            </a:xfrm>
            <a:prstGeom prst="rect">
              <a:avLst/>
            </a:prstGeom>
            <a:ln>
              <a:noFill/>
            </a:ln>
            <a:effectLst>
              <a:outerShdw blurRad="292100" dist="139700" dir="2700000" algn="tl" rotWithShape="0">
                <a:srgbClr val="333333">
                  <a:alpha val="65000"/>
                </a:srgbClr>
              </a:outerShdw>
            </a:effectLst>
          </p:spPr>
        </p:pic>
        <p:pic>
          <p:nvPicPr>
            <p:cNvPr id="3" name="Picture 2">
              <a:extLst>
                <a:ext uri="{FF2B5EF4-FFF2-40B4-BE49-F238E27FC236}">
                  <a16:creationId xmlns:a16="http://schemas.microsoft.com/office/drawing/2014/main" id="{1A2E7DCA-72F2-144C-9230-3D118A67D277}"/>
                </a:ext>
              </a:extLst>
            </p:cNvPr>
            <p:cNvPicPr>
              <a:picLocks noChangeAspect="1"/>
            </p:cNvPicPr>
            <p:nvPr/>
          </p:nvPicPr>
          <p:blipFill>
            <a:blip r:embed="rId4"/>
            <a:stretch>
              <a:fillRect/>
            </a:stretch>
          </p:blipFill>
          <p:spPr>
            <a:xfrm>
              <a:off x="0" y="4272196"/>
              <a:ext cx="12192000" cy="1673902"/>
            </a:xfrm>
            <a:prstGeom prst="rect">
              <a:avLst/>
            </a:prstGeom>
            <a:ln>
              <a:noFill/>
            </a:ln>
            <a:effectLst>
              <a:outerShdw blurRad="292100" dist="139700" dir="2700000" algn="tl" rotWithShape="0">
                <a:srgbClr val="333333">
                  <a:alpha val="65000"/>
                </a:srgbClr>
              </a:outerShdw>
            </a:effectLst>
          </p:spPr>
        </p:pic>
      </p:grpSp>
      <p:sp>
        <p:nvSpPr>
          <p:cNvPr id="9" name="TextBox 8">
            <a:extLst>
              <a:ext uri="{FF2B5EF4-FFF2-40B4-BE49-F238E27FC236}">
                <a16:creationId xmlns:a16="http://schemas.microsoft.com/office/drawing/2014/main" id="{23CBD211-01E8-2346-8F72-8C1A2C7B2205}"/>
              </a:ext>
            </a:extLst>
          </p:cNvPr>
          <p:cNvSpPr txBox="1"/>
          <p:nvPr/>
        </p:nvSpPr>
        <p:spPr>
          <a:xfrm>
            <a:off x="6264142" y="5091033"/>
            <a:ext cx="5523123" cy="523220"/>
          </a:xfrm>
          <a:prstGeom prst="rect">
            <a:avLst/>
          </a:prstGeom>
          <a:noFill/>
        </p:spPr>
        <p:txBody>
          <a:bodyPr wrap="square" rtlCol="0">
            <a:spAutoFit/>
          </a:bodyPr>
          <a:lstStyle/>
          <a:p>
            <a:r>
              <a:rPr lang="en-US" sz="1400" dirty="0"/>
              <a:t>Intake-response meta-analysis for CVD risk in the range of sodium intake 2,300-4,100 mg/day (5.75-10.25 g salt/day)</a:t>
            </a:r>
          </a:p>
        </p:txBody>
      </p:sp>
      <p:pic>
        <p:nvPicPr>
          <p:cNvPr id="5" name="Picture 5">
            <a:extLst>
              <a:ext uri="{FF2B5EF4-FFF2-40B4-BE49-F238E27FC236}">
                <a16:creationId xmlns:a16="http://schemas.microsoft.com/office/drawing/2014/main" id="{5A025EFF-66F9-FC5E-24FD-4F2A080A76B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17569"/>
          <a:stretch/>
        </p:blipFill>
        <p:spPr bwMode="auto">
          <a:xfrm>
            <a:off x="404735" y="2136340"/>
            <a:ext cx="5507360" cy="2315739"/>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5">
            <a:extLst>
              <a:ext uri="{FF2B5EF4-FFF2-40B4-BE49-F238E27FC236}">
                <a16:creationId xmlns:a16="http://schemas.microsoft.com/office/drawing/2014/main" id="{39882AF5-7C2C-86EF-3C73-3920E3BEF8B9}"/>
              </a:ext>
            </a:extLst>
          </p:cNvPr>
          <p:cNvSpPr txBox="1">
            <a:spLocks noChangeArrowheads="1"/>
          </p:cNvSpPr>
          <p:nvPr/>
        </p:nvSpPr>
        <p:spPr bwMode="auto">
          <a:xfrm>
            <a:off x="404735" y="5911525"/>
            <a:ext cx="308808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US" altLang="en-US" sz="1200" i="1" dirty="0">
                <a:latin typeface="Calibri" panose="020F0502020204030204" pitchFamily="34" charset="0"/>
              </a:rPr>
              <a:t>He FJ, </a:t>
            </a:r>
            <a:r>
              <a:rPr lang="en-US" altLang="en-US" sz="1200" i="1" dirty="0" err="1">
                <a:latin typeface="Calibri" panose="020F0502020204030204" pitchFamily="34" charset="0"/>
              </a:rPr>
              <a:t>MacGregor</a:t>
            </a:r>
            <a:r>
              <a:rPr lang="en-US" altLang="en-US" sz="1200" i="1" dirty="0">
                <a:latin typeface="Calibri" panose="020F0502020204030204" pitchFamily="34" charset="0"/>
              </a:rPr>
              <a:t> GA. Lancet 2011: 378: 380-2</a:t>
            </a:r>
          </a:p>
        </p:txBody>
      </p:sp>
    </p:spTree>
    <p:extLst>
      <p:ext uri="{BB962C8B-B14F-4D97-AF65-F5344CB8AC3E}">
        <p14:creationId xmlns:p14="http://schemas.microsoft.com/office/powerpoint/2010/main" val="336486175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12955" y="194163"/>
            <a:ext cx="11257935" cy="675563"/>
          </a:xfrm>
        </p:spPr>
        <p:style>
          <a:lnRef idx="1">
            <a:schemeClr val="accent1"/>
          </a:lnRef>
          <a:fillRef idx="2">
            <a:schemeClr val="accent1"/>
          </a:fillRef>
          <a:effectRef idx="1">
            <a:schemeClr val="accent1"/>
          </a:effectRef>
          <a:fontRef idx="minor">
            <a:schemeClr val="dk1"/>
          </a:fontRef>
        </p:style>
        <p:txBody>
          <a:bodyPr anchor="ctr"/>
          <a:lstStyle/>
          <a:p>
            <a:r>
              <a:rPr lang="en-US" sz="3200" b="1" dirty="0">
                <a:solidFill>
                  <a:schemeClr val="tx1"/>
                </a:solidFill>
                <a:latin typeface="Aptos" panose="020B0004020202020204" pitchFamily="34" charset="0"/>
                <a:cs typeface="Arial" panose="020B0604020202020204" pitchFamily="34" charset="0"/>
              </a:rPr>
              <a:t>Evidence: Sodium – Blood Pressure – CVD Model</a:t>
            </a:r>
          </a:p>
        </p:txBody>
      </p:sp>
      <p:graphicFrame>
        <p:nvGraphicFramePr>
          <p:cNvPr id="5" name="Content Placeholder 4"/>
          <p:cNvGraphicFramePr>
            <a:graphicFrameLocks noGrp="1"/>
          </p:cNvGraphicFramePr>
          <p:nvPr>
            <p:ph idx="1"/>
          </p:nvPr>
        </p:nvGraphicFramePr>
        <p:xfrm>
          <a:off x="412956" y="1055077"/>
          <a:ext cx="11257934" cy="44812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3535163" y="6288401"/>
            <a:ext cx="6559232" cy="276999"/>
          </a:xfrm>
          <a:prstGeom prst="rect">
            <a:avLst/>
          </a:prstGeom>
          <a:noFill/>
        </p:spPr>
        <p:txBody>
          <a:bodyPr wrap="none" rtlCol="0">
            <a:spAutoFit/>
          </a:bodyPr>
          <a:lstStyle/>
          <a:p>
            <a:r>
              <a:rPr lang="en-GB" sz="1200" i="1" dirty="0">
                <a:latin typeface="Aptos" panose="020B0004020202020204" pitchFamily="34" charset="0"/>
              </a:rPr>
              <a:t>Drawn from: Cappuccio FP. Chapter 44.6. ESC Textbook of Cardiovascular Medicine. 3</a:t>
            </a:r>
            <a:r>
              <a:rPr lang="en-GB" sz="1200" i="1" baseline="30000" dirty="0">
                <a:latin typeface="Aptos" panose="020B0004020202020204" pitchFamily="34" charset="0"/>
              </a:rPr>
              <a:t>rd</a:t>
            </a:r>
            <a:r>
              <a:rPr lang="en-GB" sz="1200" i="1" dirty="0">
                <a:latin typeface="Aptos" panose="020B0004020202020204" pitchFamily="34" charset="0"/>
              </a:rPr>
              <a:t> ed. 2018</a:t>
            </a:r>
          </a:p>
        </p:txBody>
      </p:sp>
      <p:sp>
        <p:nvSpPr>
          <p:cNvPr id="3" name="TextBox 2">
            <a:extLst>
              <a:ext uri="{FF2B5EF4-FFF2-40B4-BE49-F238E27FC236}">
                <a16:creationId xmlns:a16="http://schemas.microsoft.com/office/drawing/2014/main" id="{E74859B7-344D-A4F3-11C2-622DB2241309}"/>
              </a:ext>
            </a:extLst>
          </p:cNvPr>
          <p:cNvSpPr txBox="1"/>
          <p:nvPr/>
        </p:nvSpPr>
        <p:spPr>
          <a:xfrm>
            <a:off x="236997" y="6110061"/>
            <a:ext cx="1094146" cy="369332"/>
          </a:xfrm>
          <a:prstGeom prst="rect">
            <a:avLst/>
          </a:prstGeom>
          <a:noFill/>
        </p:spPr>
        <p:txBody>
          <a:bodyPr wrap="none" rtlCol="0">
            <a:spAutoFit/>
          </a:bodyPr>
          <a:lstStyle/>
          <a:p>
            <a:r>
              <a:rPr lang="en-GB" dirty="0">
                <a:solidFill>
                  <a:srgbClr val="0070C0"/>
                </a:solidFill>
                <a:latin typeface="Aptos" panose="020B0004020202020204" pitchFamily="34" charset="0"/>
              </a:rPr>
              <a:t>Evidence</a:t>
            </a:r>
          </a:p>
        </p:txBody>
      </p:sp>
    </p:spTree>
    <p:extLst>
      <p:ext uri="{BB962C8B-B14F-4D97-AF65-F5344CB8AC3E}">
        <p14:creationId xmlns:p14="http://schemas.microsoft.com/office/powerpoint/2010/main" val="36183727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p:cNvSpPr txBox="1"/>
          <p:nvPr/>
        </p:nvSpPr>
        <p:spPr>
          <a:xfrm>
            <a:off x="767408" y="263612"/>
            <a:ext cx="10729191" cy="954107"/>
          </a:xfrm>
          <a:prstGeom prst="rect">
            <a:avLst/>
          </a:prstGeom>
          <a:solidFill>
            <a:schemeClr val="accent1">
              <a:lumMod val="50000"/>
            </a:schemeClr>
          </a:solidFill>
          <a:ln>
            <a:solidFill>
              <a:schemeClr val="tx2">
                <a:lumMod val="75000"/>
              </a:schemeClr>
            </a:solidFill>
          </a:ln>
        </p:spPr>
        <p:style>
          <a:lnRef idx="0">
            <a:schemeClr val="accent2"/>
          </a:lnRef>
          <a:fillRef idx="3">
            <a:schemeClr val="accent2"/>
          </a:fillRef>
          <a:effectRef idx="3">
            <a:schemeClr val="accent2"/>
          </a:effectRef>
          <a:fontRef idx="minor">
            <a:schemeClr val="lt1"/>
          </a:fontRef>
        </p:style>
        <p:txBody>
          <a:bodyPr wrap="square" rtlCol="0" anchor="ctr">
            <a:spAutoFit/>
          </a:bodyPr>
          <a:lstStyle/>
          <a:p>
            <a:pPr algn="ctr"/>
            <a:r>
              <a:rPr lang="en-GB" sz="2800" b="1" dirty="0">
                <a:latin typeface="Arial" panose="020B0604020202020204" pitchFamily="34" charset="0"/>
                <a:cs typeface="Arial" panose="020B0604020202020204" pitchFamily="34" charset="0"/>
              </a:rPr>
              <a:t>Global deaths and disabilities (lost DALYs) attributable to dietary risk factors (2017)</a:t>
            </a:r>
          </a:p>
        </p:txBody>
      </p:sp>
      <p:sp>
        <p:nvSpPr>
          <p:cNvPr id="5" name="TextBox 4"/>
          <p:cNvSpPr txBox="1"/>
          <p:nvPr/>
        </p:nvSpPr>
        <p:spPr>
          <a:xfrm>
            <a:off x="5946098" y="6227457"/>
            <a:ext cx="3709990" cy="276999"/>
          </a:xfrm>
          <a:prstGeom prst="rect">
            <a:avLst/>
          </a:prstGeom>
          <a:noFill/>
        </p:spPr>
        <p:txBody>
          <a:bodyPr wrap="none" rtlCol="0">
            <a:spAutoFit/>
          </a:bodyPr>
          <a:lstStyle/>
          <a:p>
            <a:r>
              <a:rPr lang="en-GB" sz="1200" i="1" dirty="0"/>
              <a:t>GBD 2017 Diet Collaborators. Lancet 2019; 393: 1958-72</a:t>
            </a:r>
          </a:p>
        </p:txBody>
      </p:sp>
      <p:graphicFrame>
        <p:nvGraphicFramePr>
          <p:cNvPr id="24" name="Diagram 23"/>
          <p:cNvGraphicFramePr/>
          <p:nvPr/>
        </p:nvGraphicFramePr>
        <p:xfrm>
          <a:off x="767408" y="1217720"/>
          <a:ext cx="10729191" cy="4531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a:extLst>
              <a:ext uri="{FF2B5EF4-FFF2-40B4-BE49-F238E27FC236}">
                <a16:creationId xmlns:a16="http://schemas.microsoft.com/office/drawing/2014/main" id="{FF45E98B-BDE3-1386-B357-6DB607A1B4FC}"/>
              </a:ext>
            </a:extLst>
          </p:cNvPr>
          <p:cNvSpPr>
            <a:spLocks noGrp="1"/>
          </p:cNvSpPr>
          <p:nvPr>
            <p:ph type="sldNum" sz="quarter" idx="12"/>
          </p:nvPr>
        </p:nvSpPr>
        <p:spPr/>
        <p:txBody>
          <a:bodyPr/>
          <a:lstStyle/>
          <a:p>
            <a:endParaRPr lang="en-GB" dirty="0"/>
          </a:p>
        </p:txBody>
      </p:sp>
      <p:sp>
        <p:nvSpPr>
          <p:cNvPr id="2" name="TextBox 1">
            <a:extLst>
              <a:ext uri="{FF2B5EF4-FFF2-40B4-BE49-F238E27FC236}">
                <a16:creationId xmlns:a16="http://schemas.microsoft.com/office/drawing/2014/main" id="{7551E078-1CCB-1349-8FAB-2EF2971A602E}"/>
              </a:ext>
            </a:extLst>
          </p:cNvPr>
          <p:cNvSpPr txBox="1"/>
          <p:nvPr/>
        </p:nvSpPr>
        <p:spPr>
          <a:xfrm>
            <a:off x="266977" y="6135124"/>
            <a:ext cx="2006190" cy="369332"/>
          </a:xfrm>
          <a:prstGeom prst="rect">
            <a:avLst/>
          </a:prstGeom>
          <a:noFill/>
        </p:spPr>
        <p:txBody>
          <a:bodyPr wrap="none" rtlCol="0">
            <a:spAutoFit/>
          </a:bodyPr>
          <a:lstStyle/>
          <a:p>
            <a:r>
              <a:rPr lang="en-GB" dirty="0">
                <a:solidFill>
                  <a:srgbClr val="0070C0"/>
                </a:solidFill>
                <a:latin typeface="Aptos" panose="020B0004020202020204" pitchFamily="34" charset="0"/>
              </a:rPr>
              <a:t>Population impact</a:t>
            </a:r>
          </a:p>
        </p:txBody>
      </p:sp>
    </p:spTree>
    <p:extLst>
      <p:ext uri="{BB962C8B-B14F-4D97-AF65-F5344CB8AC3E}">
        <p14:creationId xmlns:p14="http://schemas.microsoft.com/office/powerpoint/2010/main" val="22439156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7E3209F-709F-0BCF-3E43-B239C01FDE89}"/>
              </a:ext>
            </a:extLst>
          </p:cNvPr>
          <p:cNvGrpSpPr/>
          <p:nvPr/>
        </p:nvGrpSpPr>
        <p:grpSpPr>
          <a:xfrm>
            <a:off x="551384" y="1527710"/>
            <a:ext cx="2899177" cy="4092956"/>
            <a:chOff x="1048384" y="1645920"/>
            <a:chExt cx="2899177" cy="4092956"/>
          </a:xfrm>
        </p:grpSpPr>
        <p:pic>
          <p:nvPicPr>
            <p:cNvPr id="1026" name="Picture 2" descr="WHO global report on sodium intake reduction">
              <a:extLst>
                <a:ext uri="{FF2B5EF4-FFF2-40B4-BE49-F238E27FC236}">
                  <a16:creationId xmlns:a16="http://schemas.microsoft.com/office/drawing/2014/main" id="{29F2D818-5C13-96A4-EAEA-55119FCD9A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8384" y="1645920"/>
              <a:ext cx="2899177" cy="409295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A67A256-9FE5-2EE3-3B46-4ED42C08C5F6}"/>
                </a:ext>
              </a:extLst>
            </p:cNvPr>
            <p:cNvSpPr txBox="1"/>
            <p:nvPr/>
          </p:nvSpPr>
          <p:spPr>
            <a:xfrm>
              <a:off x="3194633" y="5327981"/>
              <a:ext cx="498855" cy="276999"/>
            </a:xfrm>
            <a:prstGeom prst="rect">
              <a:avLst/>
            </a:prstGeom>
            <a:noFill/>
          </p:spPr>
          <p:txBody>
            <a:bodyPr wrap="none" rtlCol="0">
              <a:spAutoFit/>
            </a:bodyPr>
            <a:lstStyle/>
            <a:p>
              <a:r>
                <a:rPr lang="en-GB" sz="1200" dirty="0">
                  <a:solidFill>
                    <a:schemeClr val="bg1"/>
                  </a:solidFill>
                </a:rPr>
                <a:t>2023</a:t>
              </a:r>
            </a:p>
          </p:txBody>
        </p:sp>
      </p:grpSp>
      <p:sp>
        <p:nvSpPr>
          <p:cNvPr id="7" name="Rectangle 2">
            <a:extLst>
              <a:ext uri="{FF2B5EF4-FFF2-40B4-BE49-F238E27FC236}">
                <a16:creationId xmlns:a16="http://schemas.microsoft.com/office/drawing/2014/main" id="{690B84C3-80D6-8494-E321-5252F2CCEDC6}"/>
              </a:ext>
            </a:extLst>
          </p:cNvPr>
          <p:cNvSpPr txBox="1">
            <a:spLocks noChangeArrowheads="1"/>
          </p:cNvSpPr>
          <p:nvPr/>
        </p:nvSpPr>
        <p:spPr>
          <a:xfrm>
            <a:off x="551384" y="292550"/>
            <a:ext cx="11089232" cy="906319"/>
          </a:xfrm>
          <a:prstGeom prst="rect">
            <a:avLst/>
          </a:prstGeom>
          <a:solidFill>
            <a:schemeClr val="accent1">
              <a:lumMod val="50000"/>
            </a:schemeClr>
          </a:solidFill>
          <a:ln>
            <a:solidFill>
              <a:schemeClr val="tx2">
                <a:lumMod val="75000"/>
              </a:schemeClr>
            </a:solidFill>
          </a:ln>
        </p:spPr>
        <p:style>
          <a:lnRef idx="0">
            <a:schemeClr val="accent1"/>
          </a:lnRef>
          <a:fillRef idx="3">
            <a:schemeClr val="accent1"/>
          </a:fillRef>
          <a:effectRef idx="3">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defRPr/>
            </a:pPr>
            <a:r>
              <a:rPr lang="en-GB" sz="3600" b="1" dirty="0">
                <a:solidFill>
                  <a:schemeClr val="bg1"/>
                </a:solidFill>
                <a:latin typeface="Aptos" panose="020B0004020202020204" pitchFamily="34" charset="0"/>
                <a:ea typeface="+mj-ea"/>
                <a:cs typeface="Arial" panose="020B0604020202020204" pitchFamily="34" charset="0"/>
              </a:rPr>
              <a:t>Global estimates of salt intake</a:t>
            </a:r>
            <a:endParaRPr lang="en-US" sz="3600" b="1" i="1" dirty="0">
              <a:solidFill>
                <a:schemeClr val="bg1"/>
              </a:solidFill>
              <a:latin typeface="Aptos" panose="020B0004020202020204" pitchFamily="34" charset="0"/>
              <a:ea typeface="+mj-ea"/>
              <a:cs typeface="Arial" panose="020B0604020202020204" pitchFamily="34" charset="0"/>
            </a:endParaRPr>
          </a:p>
        </p:txBody>
      </p:sp>
      <p:grpSp>
        <p:nvGrpSpPr>
          <p:cNvPr id="12" name="Group 11">
            <a:extLst>
              <a:ext uri="{FF2B5EF4-FFF2-40B4-BE49-F238E27FC236}">
                <a16:creationId xmlns:a16="http://schemas.microsoft.com/office/drawing/2014/main" id="{E9B2A322-B17B-1D10-8E5D-996C6BD5EBB7}"/>
              </a:ext>
            </a:extLst>
          </p:cNvPr>
          <p:cNvGrpSpPr/>
          <p:nvPr/>
        </p:nvGrpSpPr>
        <p:grpSpPr>
          <a:xfrm>
            <a:off x="4010891" y="1527711"/>
            <a:ext cx="7629725" cy="4211166"/>
            <a:chOff x="4010891" y="1527711"/>
            <a:chExt cx="7629725" cy="4211166"/>
          </a:xfrm>
        </p:grpSpPr>
        <p:pic>
          <p:nvPicPr>
            <p:cNvPr id="4" name="Picture 3" descr="A map of the world&#10;&#10;Description automatically generated">
              <a:extLst>
                <a:ext uri="{FF2B5EF4-FFF2-40B4-BE49-F238E27FC236}">
                  <a16:creationId xmlns:a16="http://schemas.microsoft.com/office/drawing/2014/main" id="{8AA73BA2-C8CE-27B1-A8EA-B4FA9B9A09FE}"/>
                </a:ext>
              </a:extLst>
            </p:cNvPr>
            <p:cNvPicPr>
              <a:picLocks noChangeAspect="1"/>
            </p:cNvPicPr>
            <p:nvPr/>
          </p:nvPicPr>
          <p:blipFill>
            <a:blip r:embed="rId3"/>
            <a:stretch>
              <a:fillRect/>
            </a:stretch>
          </p:blipFill>
          <p:spPr>
            <a:xfrm>
              <a:off x="4010891" y="1527711"/>
              <a:ext cx="7629725" cy="4211166"/>
            </a:xfrm>
            <a:prstGeom prst="rect">
              <a:avLst/>
            </a:prstGeom>
          </p:spPr>
        </p:pic>
        <p:cxnSp>
          <p:nvCxnSpPr>
            <p:cNvPr id="8" name="Straight Arrow Connector 7">
              <a:extLst>
                <a:ext uri="{FF2B5EF4-FFF2-40B4-BE49-F238E27FC236}">
                  <a16:creationId xmlns:a16="http://schemas.microsoft.com/office/drawing/2014/main" id="{11DD836E-EAB8-FA74-944E-36F0C64E7669}"/>
                </a:ext>
              </a:extLst>
            </p:cNvPr>
            <p:cNvCxnSpPr>
              <a:cxnSpLocks/>
            </p:cNvCxnSpPr>
            <p:nvPr/>
          </p:nvCxnSpPr>
          <p:spPr>
            <a:xfrm>
              <a:off x="5213131" y="4957523"/>
              <a:ext cx="0" cy="45194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1" name="TextBox 10">
              <a:extLst>
                <a:ext uri="{FF2B5EF4-FFF2-40B4-BE49-F238E27FC236}">
                  <a16:creationId xmlns:a16="http://schemas.microsoft.com/office/drawing/2014/main" id="{6F6E87FE-8970-A986-5DF5-0120584E90C2}"/>
                </a:ext>
              </a:extLst>
            </p:cNvPr>
            <p:cNvSpPr txBox="1"/>
            <p:nvPr/>
          </p:nvSpPr>
          <p:spPr>
            <a:xfrm>
              <a:off x="4713635" y="4495858"/>
              <a:ext cx="998991" cy="461665"/>
            </a:xfrm>
            <a:prstGeom prst="rect">
              <a:avLst/>
            </a:prstGeom>
            <a:noFill/>
          </p:spPr>
          <p:txBody>
            <a:bodyPr wrap="none" rtlCol="0">
              <a:spAutoFit/>
            </a:bodyPr>
            <a:lstStyle/>
            <a:p>
              <a:r>
                <a:rPr lang="en-GB" sz="1200" dirty="0">
                  <a:solidFill>
                    <a:srgbClr val="00B050"/>
                  </a:solidFill>
                  <a:latin typeface="Arial" panose="020B0604020202020204" pitchFamily="34" charset="0"/>
                  <a:cs typeface="Arial" panose="020B0604020202020204" pitchFamily="34" charset="0"/>
                </a:rPr>
                <a:t>WHO target</a:t>
              </a:r>
            </a:p>
            <a:p>
              <a:r>
                <a:rPr lang="en-GB" sz="1200" dirty="0">
                  <a:solidFill>
                    <a:srgbClr val="00B050"/>
                  </a:solidFill>
                  <a:latin typeface="Arial" panose="020B0604020202020204" pitchFamily="34" charset="0"/>
                  <a:cs typeface="Arial" panose="020B0604020202020204" pitchFamily="34" charset="0"/>
                </a:rPr>
                <a:t>&lt;5g per day</a:t>
              </a:r>
            </a:p>
          </p:txBody>
        </p:sp>
      </p:grpSp>
      <p:sp>
        <p:nvSpPr>
          <p:cNvPr id="2" name="TextBox 1">
            <a:extLst>
              <a:ext uri="{FF2B5EF4-FFF2-40B4-BE49-F238E27FC236}">
                <a16:creationId xmlns:a16="http://schemas.microsoft.com/office/drawing/2014/main" id="{6AFFF5D6-C4D6-B1B3-CC56-EA6678CF48DF}"/>
              </a:ext>
            </a:extLst>
          </p:cNvPr>
          <p:cNvSpPr txBox="1"/>
          <p:nvPr/>
        </p:nvSpPr>
        <p:spPr>
          <a:xfrm>
            <a:off x="551384" y="6196118"/>
            <a:ext cx="893258" cy="369332"/>
          </a:xfrm>
          <a:prstGeom prst="rect">
            <a:avLst/>
          </a:prstGeom>
          <a:noFill/>
        </p:spPr>
        <p:txBody>
          <a:bodyPr wrap="none" rtlCol="0">
            <a:spAutoFit/>
          </a:bodyPr>
          <a:lstStyle/>
          <a:p>
            <a:r>
              <a:rPr lang="en-GB" dirty="0">
                <a:solidFill>
                  <a:srgbClr val="0070C0"/>
                </a:solidFill>
                <a:latin typeface="Aptos" panose="020B0004020202020204" pitchFamily="34" charset="0"/>
              </a:rPr>
              <a:t>Targets</a:t>
            </a:r>
          </a:p>
        </p:txBody>
      </p:sp>
    </p:spTree>
    <p:extLst>
      <p:ext uri="{BB962C8B-B14F-4D97-AF65-F5344CB8AC3E}">
        <p14:creationId xmlns:p14="http://schemas.microsoft.com/office/powerpoint/2010/main" val="28842642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22246" y="859415"/>
            <a:ext cx="3473841" cy="48965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p:cNvPicPr>
            <a:picLocks noChangeAspect="1"/>
          </p:cNvPicPr>
          <p:nvPr/>
        </p:nvPicPr>
        <p:blipFill>
          <a:blip r:embed="rId3"/>
          <a:stretch>
            <a:fillRect/>
          </a:stretch>
        </p:blipFill>
        <p:spPr>
          <a:xfrm>
            <a:off x="7995915" y="859415"/>
            <a:ext cx="3405524" cy="48965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Right Arrow 5"/>
          <p:cNvSpPr/>
          <p:nvPr/>
        </p:nvSpPr>
        <p:spPr>
          <a:xfrm>
            <a:off x="4321629" y="3307687"/>
            <a:ext cx="3842657" cy="484632"/>
          </a:xfrm>
          <a:prstGeom prst="rightArrow">
            <a:avLst/>
          </a:prstGeom>
          <a:gradFill>
            <a:gsLst>
              <a:gs pos="0">
                <a:schemeClr val="tx2"/>
              </a:gs>
              <a:gs pos="100000">
                <a:schemeClr val="tx2"/>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1400" b="1" dirty="0"/>
              <a:t>Salt reduction</a:t>
            </a:r>
          </a:p>
        </p:txBody>
      </p:sp>
      <p:sp>
        <p:nvSpPr>
          <p:cNvPr id="2" name="Right Arrow 1">
            <a:extLst>
              <a:ext uri="{FF2B5EF4-FFF2-40B4-BE49-F238E27FC236}">
                <a16:creationId xmlns:a16="http://schemas.microsoft.com/office/drawing/2014/main" id="{55649294-E578-0DB3-0680-2A65400ABC2B}"/>
              </a:ext>
            </a:extLst>
          </p:cNvPr>
          <p:cNvSpPr/>
          <p:nvPr/>
        </p:nvSpPr>
        <p:spPr>
          <a:xfrm>
            <a:off x="4321629" y="2348880"/>
            <a:ext cx="3842657" cy="484632"/>
          </a:xfrm>
          <a:prstGeom prst="rightArrow">
            <a:avLst/>
          </a:prstGeom>
          <a:gradFill>
            <a:gsLst>
              <a:gs pos="0">
                <a:srgbClr val="FFFF00"/>
              </a:gs>
              <a:gs pos="100000">
                <a:srgbClr val="FFFF00"/>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1400" b="1" dirty="0">
                <a:solidFill>
                  <a:schemeClr val="accent2"/>
                </a:solidFill>
              </a:rPr>
              <a:t>CVD reduction</a:t>
            </a:r>
          </a:p>
        </p:txBody>
      </p:sp>
      <p:sp>
        <p:nvSpPr>
          <p:cNvPr id="7" name="Right Arrow 6">
            <a:extLst>
              <a:ext uri="{FF2B5EF4-FFF2-40B4-BE49-F238E27FC236}">
                <a16:creationId xmlns:a16="http://schemas.microsoft.com/office/drawing/2014/main" id="{C7561A52-BDDD-7D21-07AE-157C17110A0B}"/>
              </a:ext>
            </a:extLst>
          </p:cNvPr>
          <p:cNvSpPr/>
          <p:nvPr/>
        </p:nvSpPr>
        <p:spPr>
          <a:xfrm>
            <a:off x="4321629" y="3937184"/>
            <a:ext cx="3842657" cy="484632"/>
          </a:xfrm>
          <a:prstGeom prst="rightArrow">
            <a:avLst/>
          </a:prstGeom>
          <a:gradFill>
            <a:gsLst>
              <a:gs pos="100000">
                <a:srgbClr val="FF57F2"/>
              </a:gs>
              <a:gs pos="100000">
                <a:schemeClr val="tx2"/>
              </a:gs>
              <a:gs pos="100000">
                <a:schemeClr val="accent2">
                  <a:lumMod val="75000"/>
                </a:schemeClr>
              </a:gs>
            </a:gsLst>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1400" b="1" dirty="0"/>
              <a:t>BP reduction</a:t>
            </a:r>
          </a:p>
        </p:txBody>
      </p:sp>
      <p:sp>
        <p:nvSpPr>
          <p:cNvPr id="8" name="Title 1">
            <a:extLst>
              <a:ext uri="{FF2B5EF4-FFF2-40B4-BE49-F238E27FC236}">
                <a16:creationId xmlns:a16="http://schemas.microsoft.com/office/drawing/2014/main" id="{3B97233B-BA76-1AA6-D0B2-ED49E111FFFC}"/>
              </a:ext>
            </a:extLst>
          </p:cNvPr>
          <p:cNvSpPr txBox="1">
            <a:spLocks/>
          </p:cNvSpPr>
          <p:nvPr/>
        </p:nvSpPr>
        <p:spPr>
          <a:xfrm>
            <a:off x="566569" y="128535"/>
            <a:ext cx="11058862" cy="563313"/>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600" dirty="0">
                <a:latin typeface="Calibri" panose="020F0502020204030204" pitchFamily="34" charset="0"/>
                <a:ea typeface="ＭＳ Ｐゴシック" panose="020B0600070205080204" pitchFamily="34" charset="-128"/>
              </a:rPr>
              <a:t>World Health Organization Global Action Plan for NCD</a:t>
            </a:r>
            <a:endParaRPr lang="en-GB" sz="3600" dirty="0"/>
          </a:p>
        </p:txBody>
      </p:sp>
    </p:spTree>
    <p:extLst>
      <p:ext uri="{BB962C8B-B14F-4D97-AF65-F5344CB8AC3E}">
        <p14:creationId xmlns:p14="http://schemas.microsoft.com/office/powerpoint/2010/main" val="399458877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2783632" y="921699"/>
          <a:ext cx="8309422" cy="48718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413" name="TextBox 6"/>
          <p:cNvSpPr txBox="1">
            <a:spLocks noChangeArrowheads="1"/>
          </p:cNvSpPr>
          <p:nvPr/>
        </p:nvSpPr>
        <p:spPr bwMode="auto">
          <a:xfrm>
            <a:off x="623392" y="6170820"/>
            <a:ext cx="32863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1200" i="1" dirty="0">
                <a:latin typeface="Calibri" panose="020F0502020204030204" pitchFamily="34" charset="0"/>
              </a:rPr>
              <a:t>Cappuccio FP et al. Br. Med. J. 2010; 343: 402-405</a:t>
            </a:r>
          </a:p>
        </p:txBody>
      </p:sp>
      <p:sp>
        <p:nvSpPr>
          <p:cNvPr id="2" name="Rounded Rectangle 1"/>
          <p:cNvSpPr/>
          <p:nvPr/>
        </p:nvSpPr>
        <p:spPr>
          <a:xfrm>
            <a:off x="2738206" y="828338"/>
            <a:ext cx="6695900" cy="4965257"/>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3" name="TextBox 2"/>
          <p:cNvSpPr txBox="1"/>
          <p:nvPr/>
        </p:nvSpPr>
        <p:spPr>
          <a:xfrm>
            <a:off x="623392" y="2276872"/>
            <a:ext cx="1996829" cy="1384995"/>
          </a:xfrm>
          <a:prstGeom prst="rect">
            <a:avLst/>
          </a:prstGeom>
          <a:noFill/>
        </p:spPr>
        <p:txBody>
          <a:bodyPr wrap="none" rtlCol="0">
            <a:spAutoFit/>
          </a:bodyPr>
          <a:lstStyle/>
          <a:p>
            <a:r>
              <a:rPr lang="en-GB" sz="2800" dirty="0"/>
              <a:t>Three-pillar </a:t>
            </a:r>
          </a:p>
          <a:p>
            <a:r>
              <a:rPr lang="en-GB" sz="2800" dirty="0"/>
              <a:t>(pronged) </a:t>
            </a:r>
          </a:p>
          <a:p>
            <a:r>
              <a:rPr lang="en-GB" sz="2800" dirty="0"/>
              <a:t>approach</a:t>
            </a:r>
          </a:p>
        </p:txBody>
      </p:sp>
      <p:sp>
        <p:nvSpPr>
          <p:cNvPr id="7" name="Title 1">
            <a:extLst>
              <a:ext uri="{FF2B5EF4-FFF2-40B4-BE49-F238E27FC236}">
                <a16:creationId xmlns:a16="http://schemas.microsoft.com/office/drawing/2014/main" id="{A26C4F63-FD95-5804-5BD6-8266DF0B8DCA}"/>
              </a:ext>
            </a:extLst>
          </p:cNvPr>
          <p:cNvSpPr txBox="1">
            <a:spLocks/>
          </p:cNvSpPr>
          <p:nvPr/>
        </p:nvSpPr>
        <p:spPr>
          <a:xfrm>
            <a:off x="566569" y="177426"/>
            <a:ext cx="11058862" cy="563313"/>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200" dirty="0">
                <a:latin typeface="Calibri" panose="020F0502020204030204" pitchFamily="34" charset="0"/>
                <a:ea typeface="ＭＳ Ｐゴシック" panose="020B0600070205080204" pitchFamily="34" charset="-128"/>
              </a:rPr>
              <a:t>Components of a strategy to reduce population salt intake</a:t>
            </a:r>
            <a:endParaRPr lang="en-GB" sz="3200" dirty="0"/>
          </a:p>
        </p:txBody>
      </p:sp>
    </p:spTree>
    <p:extLst>
      <p:ext uri="{BB962C8B-B14F-4D97-AF65-F5344CB8AC3E}">
        <p14:creationId xmlns:p14="http://schemas.microsoft.com/office/powerpoint/2010/main" val="413725102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C3110-2E74-FEEE-E3F1-454935A3E155}"/>
              </a:ext>
            </a:extLst>
          </p:cNvPr>
          <p:cNvSpPr txBox="1">
            <a:spLocks/>
          </p:cNvSpPr>
          <p:nvPr/>
        </p:nvSpPr>
        <p:spPr>
          <a:xfrm>
            <a:off x="566569" y="251524"/>
            <a:ext cx="11058862" cy="563313"/>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600" dirty="0">
                <a:latin typeface="Calibri" panose="020F0502020204030204" pitchFamily="34" charset="0"/>
                <a:ea typeface="ＭＳ Ｐゴシック" panose="020B0600070205080204" pitchFamily="34" charset="-128"/>
              </a:rPr>
              <a:t>Hierarchy of effectiveness of dietary salt reduction policies</a:t>
            </a:r>
            <a:endParaRPr lang="en-GB" sz="3600" dirty="0"/>
          </a:p>
        </p:txBody>
      </p:sp>
      <p:grpSp>
        <p:nvGrpSpPr>
          <p:cNvPr id="5" name="Group 4">
            <a:extLst>
              <a:ext uri="{FF2B5EF4-FFF2-40B4-BE49-F238E27FC236}">
                <a16:creationId xmlns:a16="http://schemas.microsoft.com/office/drawing/2014/main" id="{D7FE2BEF-4F4A-F501-D616-ED48E5797137}"/>
              </a:ext>
            </a:extLst>
          </p:cNvPr>
          <p:cNvGrpSpPr/>
          <p:nvPr/>
        </p:nvGrpSpPr>
        <p:grpSpPr>
          <a:xfrm>
            <a:off x="718350" y="1030861"/>
            <a:ext cx="10662646" cy="5411442"/>
            <a:chOff x="718350" y="1030861"/>
            <a:chExt cx="10662646" cy="5411442"/>
          </a:xfrm>
        </p:grpSpPr>
        <p:grpSp>
          <p:nvGrpSpPr>
            <p:cNvPr id="8" name="Group 7">
              <a:extLst>
                <a:ext uri="{FF2B5EF4-FFF2-40B4-BE49-F238E27FC236}">
                  <a16:creationId xmlns:a16="http://schemas.microsoft.com/office/drawing/2014/main" id="{98C14226-1942-0813-95DD-6AFF9AA8D108}"/>
                </a:ext>
              </a:extLst>
            </p:cNvPr>
            <p:cNvGrpSpPr/>
            <p:nvPr/>
          </p:nvGrpSpPr>
          <p:grpSpPr>
            <a:xfrm>
              <a:off x="718350" y="1030861"/>
              <a:ext cx="10662646" cy="5411442"/>
              <a:chOff x="718350" y="1030861"/>
              <a:chExt cx="10662646" cy="5411442"/>
            </a:xfrm>
          </p:grpSpPr>
          <p:graphicFrame>
            <p:nvGraphicFramePr>
              <p:cNvPr id="7" name="Chart 6"/>
              <p:cNvGraphicFramePr/>
              <p:nvPr/>
            </p:nvGraphicFramePr>
            <p:xfrm>
              <a:off x="811004" y="1582426"/>
              <a:ext cx="10569992" cy="4150831"/>
            </p:xfrm>
            <a:graphic>
              <a:graphicData uri="http://schemas.openxmlformats.org/drawingml/2006/chart">
                <c:chart xmlns:c="http://schemas.openxmlformats.org/drawingml/2006/chart" xmlns:r="http://schemas.openxmlformats.org/officeDocument/2006/relationships" r:id="rId2"/>
              </a:graphicData>
            </a:graphic>
          </p:graphicFrame>
          <p:sp>
            <p:nvSpPr>
              <p:cNvPr id="11" name="Left-Right Arrow 10"/>
              <p:cNvSpPr/>
              <p:nvPr/>
            </p:nvSpPr>
            <p:spPr>
              <a:xfrm>
                <a:off x="1343025" y="1030861"/>
                <a:ext cx="9758363" cy="555708"/>
              </a:xfrm>
              <a:prstGeom prst="leftRightArrow">
                <a:avLst>
                  <a:gd name="adj1" fmla="val 83898"/>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b="1" dirty="0">
                    <a:solidFill>
                      <a:schemeClr val="tx1"/>
                    </a:solidFill>
                  </a:rPr>
                  <a:t>DOWNSTEAM (Agentic)                         UPSTREAM (Structural)</a:t>
                </a:r>
              </a:p>
            </p:txBody>
          </p:sp>
          <p:sp>
            <p:nvSpPr>
              <p:cNvPr id="12" name="TextBox 11"/>
              <p:cNvSpPr txBox="1"/>
              <p:nvPr/>
            </p:nvSpPr>
            <p:spPr>
              <a:xfrm>
                <a:off x="718350" y="6165304"/>
                <a:ext cx="3122453" cy="276999"/>
              </a:xfrm>
              <a:prstGeom prst="rect">
                <a:avLst/>
              </a:prstGeom>
              <a:noFill/>
            </p:spPr>
            <p:txBody>
              <a:bodyPr wrap="square" rtlCol="0">
                <a:spAutoFit/>
              </a:bodyPr>
              <a:lstStyle/>
              <a:p>
                <a:r>
                  <a:rPr lang="en-GB" sz="1200" i="1" dirty="0"/>
                  <a:t>Hyseni L et al. </a:t>
                </a:r>
                <a:r>
                  <a:rPr lang="en-GB" sz="1200" i="1" dirty="0" err="1"/>
                  <a:t>PLoS</a:t>
                </a:r>
                <a:r>
                  <a:rPr lang="en-GB" sz="1200" i="1" dirty="0"/>
                  <a:t> ONE 2017; 12(5): e0177535</a:t>
                </a:r>
              </a:p>
            </p:txBody>
          </p:sp>
          <p:sp>
            <p:nvSpPr>
              <p:cNvPr id="4" name="TextBox 3">
                <a:extLst>
                  <a:ext uri="{FF2B5EF4-FFF2-40B4-BE49-F238E27FC236}">
                    <a16:creationId xmlns:a16="http://schemas.microsoft.com/office/drawing/2014/main" id="{BBB79C59-3B5D-750B-EE30-EDACE479CAF6}"/>
                  </a:ext>
                </a:extLst>
              </p:cNvPr>
              <p:cNvSpPr txBox="1"/>
              <p:nvPr/>
            </p:nvSpPr>
            <p:spPr>
              <a:xfrm>
                <a:off x="6343649" y="1649284"/>
                <a:ext cx="4757739" cy="738664"/>
              </a:xfrm>
              <a:prstGeom prst="rect">
                <a:avLst/>
              </a:prstGeom>
              <a:noFill/>
            </p:spPr>
            <p:txBody>
              <a:bodyPr wrap="square">
                <a:spAutoFit/>
              </a:bodyPr>
              <a:lstStyle/>
              <a:p>
                <a:pPr lvl="1"/>
                <a:r>
                  <a:rPr lang="en-US" sz="1400" b="1" dirty="0">
                    <a:solidFill>
                      <a:schemeClr val="accent2"/>
                    </a:solidFill>
                  </a:rPr>
                  <a:t>affecting food environment </a:t>
                </a:r>
                <a:r>
                  <a:rPr lang="en-US" sz="1400" dirty="0"/>
                  <a:t>– e.g. legislative and fiscal changes, mandatory reformulation – </a:t>
                </a:r>
                <a:r>
                  <a:rPr lang="en-US" sz="1400" b="1" dirty="0"/>
                  <a:t>effective and reducing inequalities</a:t>
                </a:r>
              </a:p>
            </p:txBody>
          </p:sp>
          <p:sp>
            <p:nvSpPr>
              <p:cNvPr id="6" name="TextBox 5">
                <a:extLst>
                  <a:ext uri="{FF2B5EF4-FFF2-40B4-BE49-F238E27FC236}">
                    <a16:creationId xmlns:a16="http://schemas.microsoft.com/office/drawing/2014/main" id="{948F367F-F3C7-2EFB-D6B4-A002B5D586E9}"/>
                  </a:ext>
                </a:extLst>
              </p:cNvPr>
              <p:cNvSpPr txBox="1"/>
              <p:nvPr/>
            </p:nvSpPr>
            <p:spPr>
              <a:xfrm>
                <a:off x="1090612" y="1649284"/>
                <a:ext cx="5253037" cy="738664"/>
              </a:xfrm>
              <a:prstGeom prst="rect">
                <a:avLst/>
              </a:prstGeom>
              <a:noFill/>
            </p:spPr>
            <p:txBody>
              <a:bodyPr wrap="square">
                <a:spAutoFit/>
              </a:bodyPr>
              <a:lstStyle/>
              <a:p>
                <a:pPr lvl="1"/>
                <a:r>
                  <a:rPr lang="en-US" sz="1400" b="1" dirty="0">
                    <a:solidFill>
                      <a:schemeClr val="accent2"/>
                    </a:solidFill>
                  </a:rPr>
                  <a:t>reliance on individual choice</a:t>
                </a:r>
                <a:r>
                  <a:rPr lang="en-US" sz="1400" dirty="0">
                    <a:solidFill>
                      <a:schemeClr val="accent2"/>
                    </a:solidFill>
                  </a:rPr>
                  <a:t> </a:t>
                </a:r>
                <a:r>
                  <a:rPr lang="en-US" sz="1400" dirty="0"/>
                  <a:t>– e.g. social marketing, awareness, health promotion, behavioural – politically more likely but </a:t>
                </a:r>
                <a:r>
                  <a:rPr lang="en-US" sz="1400" b="1" dirty="0"/>
                  <a:t>fewer benefits and potentially widen inequalities.</a:t>
                </a:r>
              </a:p>
            </p:txBody>
          </p:sp>
        </p:grpSp>
        <p:sp>
          <p:nvSpPr>
            <p:cNvPr id="3" name="Rounded Rectangle 2">
              <a:extLst>
                <a:ext uri="{FF2B5EF4-FFF2-40B4-BE49-F238E27FC236}">
                  <a16:creationId xmlns:a16="http://schemas.microsoft.com/office/drawing/2014/main" id="{B5FE921D-65DF-CF94-8CFC-028597E29481}"/>
                </a:ext>
              </a:extLst>
            </p:cNvPr>
            <p:cNvSpPr/>
            <p:nvPr/>
          </p:nvSpPr>
          <p:spPr>
            <a:xfrm>
              <a:off x="8042313" y="4428781"/>
              <a:ext cx="1983036" cy="616944"/>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06664846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695400" y="6165304"/>
            <a:ext cx="327762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1" hangingPunct="1"/>
            <a:r>
              <a:rPr lang="en-US" sz="1200" i="1" dirty="0">
                <a:latin typeface="Calibri" charset="0"/>
              </a:rPr>
              <a:t>Gillespie DOS et al. </a:t>
            </a:r>
            <a:r>
              <a:rPr lang="en-US" sz="1200" i="1" dirty="0" err="1">
                <a:latin typeface="Calibri" charset="0"/>
              </a:rPr>
              <a:t>PLoS</a:t>
            </a:r>
            <a:r>
              <a:rPr lang="en-US" sz="1200" i="1" dirty="0">
                <a:latin typeface="Calibri" charset="0"/>
              </a:rPr>
              <a:t> ONE 2015; 10: e0127927</a:t>
            </a:r>
            <a:endParaRPr lang="en-GB" sz="1200" i="1"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2232" y="1412776"/>
            <a:ext cx="8226904" cy="433283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2639616" y="3063659"/>
            <a:ext cx="2261004" cy="307777"/>
          </a:xfrm>
          <a:prstGeom prst="rect">
            <a:avLst/>
          </a:prstGeom>
          <a:noFill/>
        </p:spPr>
        <p:txBody>
          <a:bodyPr wrap="none" rtlCol="0">
            <a:spAutoFit/>
          </a:bodyPr>
          <a:lstStyle/>
          <a:p>
            <a:r>
              <a:rPr lang="en-GB" sz="1400" dirty="0">
                <a:solidFill>
                  <a:srgbClr val="FF0000"/>
                </a:solidFill>
              </a:rPr>
              <a:t>Greater reduction in low SES</a:t>
            </a:r>
          </a:p>
        </p:txBody>
      </p:sp>
      <p:sp>
        <p:nvSpPr>
          <p:cNvPr id="3" name="Rectangle 2">
            <a:extLst>
              <a:ext uri="{FF2B5EF4-FFF2-40B4-BE49-F238E27FC236}">
                <a16:creationId xmlns:a16="http://schemas.microsoft.com/office/drawing/2014/main" id="{157A2C2A-590D-BFDF-412A-5B115500CAE0}"/>
              </a:ext>
            </a:extLst>
          </p:cNvPr>
          <p:cNvSpPr/>
          <p:nvPr/>
        </p:nvSpPr>
        <p:spPr>
          <a:xfrm>
            <a:off x="2639616" y="3068960"/>
            <a:ext cx="5976664" cy="2088232"/>
          </a:xfrm>
          <a:prstGeom prst="rect">
            <a:avLst/>
          </a:prstGeom>
          <a:noFill/>
          <a:ln>
            <a:solidFill>
              <a:schemeClr val="accent2"/>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4" name="Title 1">
            <a:extLst>
              <a:ext uri="{FF2B5EF4-FFF2-40B4-BE49-F238E27FC236}">
                <a16:creationId xmlns:a16="http://schemas.microsoft.com/office/drawing/2014/main" id="{6E61A2A9-DF41-B7BD-702A-CEA90B9E492E}"/>
              </a:ext>
            </a:extLst>
          </p:cNvPr>
          <p:cNvSpPr txBox="1">
            <a:spLocks/>
          </p:cNvSpPr>
          <p:nvPr/>
        </p:nvSpPr>
        <p:spPr>
          <a:xfrm>
            <a:off x="566569" y="261043"/>
            <a:ext cx="11058862" cy="563313"/>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200" dirty="0">
                <a:latin typeface="Calibri" panose="020F0502020204030204" pitchFamily="34" charset="0"/>
                <a:ea typeface="ＭＳ Ｐゴシック" panose="020B0600070205080204" pitchFamily="34" charset="-128"/>
              </a:rPr>
              <a:t>Policy forecast for England (2025): effectiveness and health equity</a:t>
            </a:r>
            <a:endParaRPr lang="en-GB" sz="3200" dirty="0"/>
          </a:p>
        </p:txBody>
      </p:sp>
      <p:sp>
        <p:nvSpPr>
          <p:cNvPr id="9" name="Left-Right Arrow 10">
            <a:extLst>
              <a:ext uri="{FF2B5EF4-FFF2-40B4-BE49-F238E27FC236}">
                <a16:creationId xmlns:a16="http://schemas.microsoft.com/office/drawing/2014/main" id="{FE42FA13-8D4C-4BC7-0042-833CE5729397}"/>
              </a:ext>
            </a:extLst>
          </p:cNvPr>
          <p:cNvSpPr/>
          <p:nvPr/>
        </p:nvSpPr>
        <p:spPr>
          <a:xfrm>
            <a:off x="1709530" y="824356"/>
            <a:ext cx="8648908" cy="555708"/>
          </a:xfrm>
          <a:prstGeom prst="leftRightArrow">
            <a:avLst>
              <a:gd name="adj1" fmla="val 83898"/>
              <a:gd name="adj2" fmla="val 50000"/>
            </a:avLst>
          </a:prstGeom>
          <a:gradFill flip="none" rotWithShape="1">
            <a:gsLst>
              <a:gs pos="71000">
                <a:srgbClr val="7030A0"/>
              </a:gs>
              <a:gs pos="47000">
                <a:srgbClr val="FFC000"/>
              </a:gs>
              <a:gs pos="23000">
                <a:srgbClr val="FFFF00"/>
              </a:gs>
              <a:gs pos="100000">
                <a:srgbClr val="00B050"/>
              </a:gs>
            </a:gsLst>
            <a:lin ang="10800000" scaled="1"/>
            <a:tileRect/>
          </a:gra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GB" b="1" dirty="0">
                <a:solidFill>
                  <a:schemeClr val="bg1"/>
                </a:solidFill>
              </a:rPr>
              <a:t>UPSTREAM (Structural)</a:t>
            </a:r>
            <a:r>
              <a:rPr lang="en-GB" b="1" dirty="0">
                <a:solidFill>
                  <a:schemeClr val="tx1"/>
                </a:solidFill>
              </a:rPr>
              <a:t>                         DOWNSTREAM (Agentic)</a:t>
            </a:r>
          </a:p>
        </p:txBody>
      </p:sp>
      <p:sp>
        <p:nvSpPr>
          <p:cNvPr id="7" name="Rounded Rectangle 6">
            <a:extLst>
              <a:ext uri="{FF2B5EF4-FFF2-40B4-BE49-F238E27FC236}">
                <a16:creationId xmlns:a16="http://schemas.microsoft.com/office/drawing/2014/main" id="{C33B3FAA-3926-3627-CE30-027FDA87A253}"/>
              </a:ext>
            </a:extLst>
          </p:cNvPr>
          <p:cNvSpPr/>
          <p:nvPr/>
        </p:nvSpPr>
        <p:spPr>
          <a:xfrm>
            <a:off x="3238959" y="1380064"/>
            <a:ext cx="3613533" cy="393652"/>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0236004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3" name="Text Box 1">
            <a:extLst>
              <a:ext uri="{FF2B5EF4-FFF2-40B4-BE49-F238E27FC236}">
                <a16:creationId xmlns:a16="http://schemas.microsoft.com/office/drawing/2014/main" id="{DFBE762C-15C2-74BA-2030-C8F564DE40E5}"/>
              </a:ext>
            </a:extLst>
          </p:cNvPr>
          <p:cNvSpPr txBox="1">
            <a:spLocks noChangeArrowheads="1"/>
          </p:cNvSpPr>
          <p:nvPr/>
        </p:nvSpPr>
        <p:spPr bwMode="auto">
          <a:xfrm>
            <a:off x="1040235" y="774130"/>
            <a:ext cx="9898390" cy="414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9pPr>
          </a:lstStyle>
          <a:p>
            <a:pPr algn="ctr"/>
            <a:r>
              <a:rPr lang="en-GB" altLang="en-US" sz="1452" dirty="0">
                <a:latin typeface="+mn-lt"/>
              </a:rPr>
              <a:t>Affordability of a national policy intervention to reduce sodium consumption by 10% in the world’s 20 most populous countries. </a:t>
            </a:r>
          </a:p>
        </p:txBody>
      </p:sp>
      <p:pic>
        <p:nvPicPr>
          <p:cNvPr id="3075" name="Picture 3">
            <a:extLst>
              <a:ext uri="{FF2B5EF4-FFF2-40B4-BE49-F238E27FC236}">
                <a16:creationId xmlns:a16="http://schemas.microsoft.com/office/drawing/2014/main" id="{65DD5D2F-00CC-5D1A-6FDB-49E7AC14A6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569" y="1275450"/>
            <a:ext cx="8240197" cy="43071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itle 1">
            <a:extLst>
              <a:ext uri="{FF2B5EF4-FFF2-40B4-BE49-F238E27FC236}">
                <a16:creationId xmlns:a16="http://schemas.microsoft.com/office/drawing/2014/main" id="{B87B23EC-2198-D77F-D3D4-846BD007801A}"/>
              </a:ext>
            </a:extLst>
          </p:cNvPr>
          <p:cNvSpPr txBox="1">
            <a:spLocks/>
          </p:cNvSpPr>
          <p:nvPr/>
        </p:nvSpPr>
        <p:spPr>
          <a:xfrm>
            <a:off x="566569" y="251524"/>
            <a:ext cx="11058862" cy="729988"/>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2400" dirty="0">
                <a:latin typeface="Calibri" panose="020F0502020204030204" pitchFamily="34" charset="0"/>
                <a:ea typeface="ＭＳ Ｐゴシック" panose="020B0600070205080204" pitchFamily="34" charset="-128"/>
              </a:rPr>
              <a:t>Cost-effectiveness of government supported policy strategy to lower sodium intake</a:t>
            </a:r>
            <a:endParaRPr lang="en-GB" sz="2400" dirty="0"/>
          </a:p>
        </p:txBody>
      </p:sp>
      <p:sp>
        <p:nvSpPr>
          <p:cNvPr id="4" name="TextBox 3">
            <a:extLst>
              <a:ext uri="{FF2B5EF4-FFF2-40B4-BE49-F238E27FC236}">
                <a16:creationId xmlns:a16="http://schemas.microsoft.com/office/drawing/2014/main" id="{B5C8203A-9F21-C96E-2C41-D363C04C1C3E}"/>
              </a:ext>
            </a:extLst>
          </p:cNvPr>
          <p:cNvSpPr txBox="1"/>
          <p:nvPr/>
        </p:nvSpPr>
        <p:spPr>
          <a:xfrm>
            <a:off x="8806766" y="2736502"/>
            <a:ext cx="3303054" cy="1384995"/>
          </a:xfrm>
          <a:prstGeom prst="rect">
            <a:avLst/>
          </a:prstGeom>
          <a:noFill/>
        </p:spPr>
        <p:txBody>
          <a:bodyPr wrap="square" rtlCol="0">
            <a:spAutoFit/>
          </a:bodyPr>
          <a:lstStyle/>
          <a:p>
            <a:pPr marL="285750" indent="-285750">
              <a:buFont typeface="Wingdings" pitchFamily="2" charset="2"/>
              <a:buChar char="Ø"/>
            </a:pPr>
            <a:r>
              <a:rPr lang="en-GB" sz="1400" dirty="0"/>
              <a:t>Each point is CE of intervention.</a:t>
            </a:r>
          </a:p>
          <a:p>
            <a:pPr marL="285750" indent="-285750">
              <a:buFont typeface="Wingdings" pitchFamily="2" charset="2"/>
              <a:buChar char="Ø"/>
            </a:pPr>
            <a:r>
              <a:rPr lang="en-GB" sz="1400" dirty="0"/>
              <a:t>Colour lines represent CE ratios, as measure of affordability.</a:t>
            </a:r>
          </a:p>
          <a:p>
            <a:pPr marL="285750" indent="-285750">
              <a:buFont typeface="Wingdings" pitchFamily="2" charset="2"/>
              <a:buChar char="Ø"/>
            </a:pPr>
            <a:r>
              <a:rPr lang="en-GB" sz="1400" dirty="0"/>
              <a:t>WHO benchmark for CE &lt;3xGDP per capita and highly CE &lt;1xGDP per capita.</a:t>
            </a:r>
          </a:p>
        </p:txBody>
      </p:sp>
      <p:sp>
        <p:nvSpPr>
          <p:cNvPr id="5" name="Rectangle 4">
            <a:extLst>
              <a:ext uri="{FF2B5EF4-FFF2-40B4-BE49-F238E27FC236}">
                <a16:creationId xmlns:a16="http://schemas.microsoft.com/office/drawing/2014/main" id="{F29EDCE2-F68A-A0F8-9563-C741B0AC4ACA}"/>
              </a:ext>
            </a:extLst>
          </p:cNvPr>
          <p:cNvSpPr>
            <a:spLocks noChangeArrowheads="1"/>
          </p:cNvSpPr>
          <p:nvPr/>
        </p:nvSpPr>
        <p:spPr bwMode="auto">
          <a:xfrm>
            <a:off x="695400" y="6165304"/>
            <a:ext cx="244752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1" hangingPunct="1"/>
            <a:r>
              <a:rPr lang="en-US" sz="1200" i="1" dirty="0">
                <a:latin typeface="Calibri" charset="0"/>
              </a:rPr>
              <a:t>Webb M et al. BMJ 2017; 356: i6699</a:t>
            </a:r>
            <a:endParaRPr lang="en-GB" sz="1200" i="1" dirty="0"/>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 name="Rectangle 15"/>
          <p:cNvSpPr/>
          <p:nvPr/>
        </p:nvSpPr>
        <p:spPr>
          <a:xfrm>
            <a:off x="499431" y="4897968"/>
            <a:ext cx="11193138" cy="707886"/>
          </a:xfrm>
          <a:prstGeom prst="rect">
            <a:avLst/>
          </a:prstGeom>
        </p:spPr>
        <p:txBody>
          <a:bodyPr wrap="square">
            <a:spAutoFit/>
          </a:bodyPr>
          <a:lstStyle/>
          <a:p>
            <a:pPr algn="ctr">
              <a:spcBef>
                <a:spcPct val="0"/>
              </a:spcBef>
            </a:pPr>
            <a:r>
              <a:rPr lang="it-IT" altLang="it-IT" sz="2000" dirty="0">
                <a:solidFill>
                  <a:srgbClr val="000000"/>
                </a:solidFill>
              </a:rPr>
              <a:t>Q1: </a:t>
            </a:r>
            <a:r>
              <a:rPr lang="it-IT" altLang="it-IT" sz="2000" dirty="0" err="1">
                <a:solidFill>
                  <a:srgbClr val="000000"/>
                </a:solidFill>
              </a:rPr>
              <a:t>Is</a:t>
            </a:r>
            <a:r>
              <a:rPr lang="it-IT" altLang="it-IT" sz="2000" dirty="0">
                <a:solidFill>
                  <a:srgbClr val="000000"/>
                </a:solidFill>
              </a:rPr>
              <a:t> there a J-shape relationship between sodium intake and CV events?</a:t>
            </a:r>
          </a:p>
          <a:p>
            <a:pPr algn="ctr">
              <a:spcBef>
                <a:spcPct val="0"/>
              </a:spcBef>
            </a:pPr>
            <a:r>
              <a:rPr lang="it-IT" altLang="it-IT" sz="2000" dirty="0">
                <a:solidFill>
                  <a:srgbClr val="000000"/>
                </a:solidFill>
              </a:rPr>
              <a:t>Q2: </a:t>
            </a:r>
            <a:r>
              <a:rPr lang="it-IT" altLang="it-IT" sz="2000" dirty="0" err="1">
                <a:solidFill>
                  <a:srgbClr val="000000"/>
                </a:solidFill>
              </a:rPr>
              <a:t>Is</a:t>
            </a:r>
            <a:r>
              <a:rPr lang="it-IT" altLang="it-IT" sz="2000" dirty="0">
                <a:solidFill>
                  <a:srgbClr val="000000"/>
                </a:solidFill>
              </a:rPr>
              <a:t> there any harm in reducing salt intake towards recommended targets?</a:t>
            </a:r>
          </a:p>
        </p:txBody>
      </p:sp>
      <p:grpSp>
        <p:nvGrpSpPr>
          <p:cNvPr id="17" name="Group 16">
            <a:extLst>
              <a:ext uri="{FF2B5EF4-FFF2-40B4-BE49-F238E27FC236}">
                <a16:creationId xmlns:a16="http://schemas.microsoft.com/office/drawing/2014/main" id="{35D65E86-9A47-1D62-5754-2FFBD3B33F54}"/>
              </a:ext>
            </a:extLst>
          </p:cNvPr>
          <p:cNvGrpSpPr/>
          <p:nvPr/>
        </p:nvGrpSpPr>
        <p:grpSpPr>
          <a:xfrm>
            <a:off x="499431" y="935848"/>
            <a:ext cx="5596569" cy="3848863"/>
            <a:chOff x="499431" y="935848"/>
            <a:chExt cx="5596569" cy="3848863"/>
          </a:xfrm>
        </p:grpSpPr>
        <p:sp>
          <p:nvSpPr>
            <p:cNvPr id="7" name="TextBox 6"/>
            <p:cNvSpPr txBox="1"/>
            <p:nvPr/>
          </p:nvSpPr>
          <p:spPr>
            <a:xfrm>
              <a:off x="499431" y="935848"/>
              <a:ext cx="1464417" cy="338305"/>
            </a:xfrm>
            <a:prstGeom prst="rect">
              <a:avLst/>
            </a:prstGeom>
            <a:noFill/>
          </p:spPr>
          <p:txBody>
            <a:bodyPr wrap="none" rtlCol="0">
              <a:spAutoFit/>
            </a:bodyPr>
            <a:lstStyle/>
            <a:p>
              <a:r>
                <a:rPr lang="en-GB" sz="1000" i="1" dirty="0">
                  <a:solidFill>
                    <a:prstClr val="black"/>
                  </a:solidFill>
                </a:rPr>
                <a:t>Lancet 2016; 388: 438</a:t>
              </a:r>
            </a:p>
          </p:txBody>
        </p:sp>
        <p:grpSp>
          <p:nvGrpSpPr>
            <p:cNvPr id="9" name="Group 8">
              <a:extLst>
                <a:ext uri="{FF2B5EF4-FFF2-40B4-BE49-F238E27FC236}">
                  <a16:creationId xmlns:a16="http://schemas.microsoft.com/office/drawing/2014/main" id="{7A4802E7-4C7C-23A6-4A92-FD296890EF17}"/>
                </a:ext>
              </a:extLst>
            </p:cNvPr>
            <p:cNvGrpSpPr/>
            <p:nvPr/>
          </p:nvGrpSpPr>
          <p:grpSpPr>
            <a:xfrm>
              <a:off x="503846" y="1105001"/>
              <a:ext cx="5592154" cy="3679710"/>
              <a:chOff x="503846" y="1105001"/>
              <a:chExt cx="5592154" cy="3679710"/>
            </a:xfrm>
          </p:grpSpPr>
          <p:pic>
            <p:nvPicPr>
              <p:cNvPr id="6" name="Picture 5"/>
              <p:cNvPicPr>
                <a:picLocks noChangeAspect="1"/>
              </p:cNvPicPr>
              <p:nvPr/>
            </p:nvPicPr>
            <p:blipFill rotWithShape="1">
              <a:blip r:embed="rId3"/>
              <a:srcRect t="20827"/>
              <a:stretch/>
            </p:blipFill>
            <p:spPr>
              <a:xfrm>
                <a:off x="503846" y="1105001"/>
                <a:ext cx="5592154" cy="3679710"/>
              </a:xfrm>
              <a:prstGeom prst="rect">
                <a:avLst/>
              </a:prstGeom>
            </p:spPr>
          </p:pic>
          <p:sp>
            <p:nvSpPr>
              <p:cNvPr id="10" name="Rectangle 9"/>
              <p:cNvSpPr/>
              <p:nvPr/>
            </p:nvSpPr>
            <p:spPr>
              <a:xfrm>
                <a:off x="3752621" y="2928204"/>
                <a:ext cx="1065172" cy="200740"/>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14" name="Rectangle 13"/>
              <p:cNvSpPr/>
              <p:nvPr/>
            </p:nvSpPr>
            <p:spPr>
              <a:xfrm>
                <a:off x="4817793" y="1829941"/>
                <a:ext cx="958655" cy="200740"/>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15" name="Rectangle 14"/>
              <p:cNvSpPr/>
              <p:nvPr/>
            </p:nvSpPr>
            <p:spPr>
              <a:xfrm>
                <a:off x="1736677" y="4378064"/>
                <a:ext cx="1917310" cy="200740"/>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11" name="Rectangle 10"/>
              <p:cNvSpPr/>
              <p:nvPr/>
            </p:nvSpPr>
            <p:spPr>
              <a:xfrm>
                <a:off x="3752621" y="3997410"/>
                <a:ext cx="2213329" cy="581394"/>
              </a:xfrm>
              <a:prstGeom prst="rect">
                <a:avLst/>
              </a:prstGeom>
              <a:solidFill>
                <a:srgbClr val="FF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grpSp>
      </p:grpSp>
      <p:sp>
        <p:nvSpPr>
          <p:cNvPr id="3" name="Title 1">
            <a:extLst>
              <a:ext uri="{FF2B5EF4-FFF2-40B4-BE49-F238E27FC236}">
                <a16:creationId xmlns:a16="http://schemas.microsoft.com/office/drawing/2014/main" id="{22B099B6-820D-B13C-7980-77F753E3414F}"/>
              </a:ext>
            </a:extLst>
          </p:cNvPr>
          <p:cNvSpPr txBox="1">
            <a:spLocks/>
          </p:cNvSpPr>
          <p:nvPr/>
        </p:nvSpPr>
        <p:spPr>
          <a:xfrm>
            <a:off x="499431" y="124342"/>
            <a:ext cx="11193138" cy="701448"/>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t>The </a:t>
            </a:r>
            <a:r>
              <a:rPr lang="en-US" sz="3200" i="1" u="sng" dirty="0"/>
              <a:t>new</a:t>
            </a:r>
            <a:r>
              <a:rPr lang="en-US" sz="3200" dirty="0"/>
              <a:t> salt debate and the spread of </a:t>
            </a:r>
            <a:r>
              <a:rPr lang="en-US" sz="3200" i="1" u="sng" dirty="0"/>
              <a:t>myths</a:t>
            </a:r>
            <a:endParaRPr lang="en-US" sz="2800" i="1" u="sng" dirty="0"/>
          </a:p>
        </p:txBody>
      </p:sp>
      <p:grpSp>
        <p:nvGrpSpPr>
          <p:cNvPr id="18" name="Group 17">
            <a:extLst>
              <a:ext uri="{FF2B5EF4-FFF2-40B4-BE49-F238E27FC236}">
                <a16:creationId xmlns:a16="http://schemas.microsoft.com/office/drawing/2014/main" id="{B5F45129-C33D-FC96-A00E-4842233703D5}"/>
              </a:ext>
            </a:extLst>
          </p:cNvPr>
          <p:cNvGrpSpPr/>
          <p:nvPr/>
        </p:nvGrpSpPr>
        <p:grpSpPr>
          <a:xfrm>
            <a:off x="6432140" y="932829"/>
            <a:ext cx="5251599" cy="3761670"/>
            <a:chOff x="6432140" y="932829"/>
            <a:chExt cx="5251599" cy="3761670"/>
          </a:xfrm>
        </p:grpSpPr>
        <p:pic>
          <p:nvPicPr>
            <p:cNvPr id="4" name="Picture 3">
              <a:extLst>
                <a:ext uri="{FF2B5EF4-FFF2-40B4-BE49-F238E27FC236}">
                  <a16:creationId xmlns:a16="http://schemas.microsoft.com/office/drawing/2014/main" id="{EEB8D7B5-BF6F-388A-D890-1870EACA5313}"/>
                </a:ext>
              </a:extLst>
            </p:cNvPr>
            <p:cNvPicPr>
              <a:picLocks noChangeAspect="1"/>
            </p:cNvPicPr>
            <p:nvPr/>
          </p:nvPicPr>
          <p:blipFill rotWithShape="1">
            <a:blip r:embed="rId4"/>
            <a:srcRect l="-388" t="7534" r="388" b="32507"/>
            <a:stretch/>
          </p:blipFill>
          <p:spPr>
            <a:xfrm>
              <a:off x="6432140" y="932829"/>
              <a:ext cx="5251599" cy="3761670"/>
            </a:xfrm>
            <a:prstGeom prst="rect">
              <a:avLst/>
            </a:prstGeom>
          </p:spPr>
        </p:pic>
        <p:sp>
          <p:nvSpPr>
            <p:cNvPr id="5" name="TextBox 4">
              <a:extLst>
                <a:ext uri="{FF2B5EF4-FFF2-40B4-BE49-F238E27FC236}">
                  <a16:creationId xmlns:a16="http://schemas.microsoft.com/office/drawing/2014/main" id="{7736B4D9-9479-6F66-9F19-8B5D498D2C34}"/>
                </a:ext>
              </a:extLst>
            </p:cNvPr>
            <p:cNvSpPr txBox="1"/>
            <p:nvPr/>
          </p:nvSpPr>
          <p:spPr>
            <a:xfrm>
              <a:off x="6432140" y="935848"/>
              <a:ext cx="1890210" cy="230832"/>
            </a:xfrm>
            <a:prstGeom prst="rect">
              <a:avLst/>
            </a:prstGeom>
            <a:noFill/>
          </p:spPr>
          <p:txBody>
            <a:bodyPr wrap="square" rtlCol="0">
              <a:spAutoFit/>
            </a:bodyPr>
            <a:lstStyle/>
            <a:p>
              <a:r>
                <a:rPr lang="en-GB" sz="900" dirty="0">
                  <a:solidFill>
                    <a:prstClr val="black"/>
                  </a:solidFill>
                  <a:latin typeface="Ebrima" panose="02000000000000000000" pitchFamily="2" charset="0"/>
                  <a:ea typeface="Ebrima" panose="02000000000000000000" pitchFamily="2" charset="0"/>
                  <a:cs typeface="Ebrima" panose="02000000000000000000" pitchFamily="2" charset="0"/>
                </a:rPr>
                <a:t>New Scientist, 3 December 2011 </a:t>
              </a:r>
            </a:p>
          </p:txBody>
        </p:sp>
      </p:grpSp>
    </p:spTree>
    <p:extLst>
      <p:ext uri="{BB962C8B-B14F-4D97-AF65-F5344CB8AC3E}">
        <p14:creationId xmlns:p14="http://schemas.microsoft.com/office/powerpoint/2010/main" val="200006983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570745-3DF9-1CF8-EDD2-8A447795FC7F}"/>
              </a:ext>
            </a:extLst>
          </p:cNvPr>
          <p:cNvSpPr txBox="1"/>
          <p:nvPr/>
        </p:nvSpPr>
        <p:spPr>
          <a:xfrm>
            <a:off x="162045" y="6097188"/>
            <a:ext cx="786369" cy="369332"/>
          </a:xfrm>
          <a:prstGeom prst="rect">
            <a:avLst/>
          </a:prstGeom>
          <a:noFill/>
        </p:spPr>
        <p:txBody>
          <a:bodyPr wrap="none" rtlCol="0">
            <a:spAutoFit/>
          </a:bodyPr>
          <a:lstStyle/>
          <a:p>
            <a:r>
              <a:rPr lang="en-GB" dirty="0">
                <a:solidFill>
                  <a:srgbClr val="0070C0"/>
                </a:solidFill>
                <a:latin typeface="Aptos" panose="020B0004020202020204" pitchFamily="34" charset="0"/>
              </a:rPr>
              <a:t>Myths</a:t>
            </a:r>
          </a:p>
        </p:txBody>
      </p:sp>
      <p:pic>
        <p:nvPicPr>
          <p:cNvPr id="9" name="Picture 8" descr="A screenshot of a computer&#10;&#10;Description automatically generated">
            <a:extLst>
              <a:ext uri="{FF2B5EF4-FFF2-40B4-BE49-F238E27FC236}">
                <a16:creationId xmlns:a16="http://schemas.microsoft.com/office/drawing/2014/main" id="{48263EE5-E2E3-52EF-1842-845EFC48A40C}"/>
              </a:ext>
            </a:extLst>
          </p:cNvPr>
          <p:cNvPicPr>
            <a:picLocks noChangeAspect="1"/>
          </p:cNvPicPr>
          <p:nvPr/>
        </p:nvPicPr>
        <p:blipFill>
          <a:blip r:embed="rId2"/>
          <a:stretch>
            <a:fillRect/>
          </a:stretch>
        </p:blipFill>
        <p:spPr>
          <a:xfrm>
            <a:off x="162046" y="246433"/>
            <a:ext cx="3351809" cy="1930576"/>
          </a:xfrm>
          <a:prstGeom prst="rect">
            <a:avLst/>
          </a:prstGeom>
        </p:spPr>
      </p:pic>
      <p:pic>
        <p:nvPicPr>
          <p:cNvPr id="10" name="Picture 9" descr="A white and black sign with black text&#10;&#10;Description automatically generated">
            <a:extLst>
              <a:ext uri="{FF2B5EF4-FFF2-40B4-BE49-F238E27FC236}">
                <a16:creationId xmlns:a16="http://schemas.microsoft.com/office/drawing/2014/main" id="{F70EFC38-99D0-8216-27E7-857142BEA587}"/>
              </a:ext>
            </a:extLst>
          </p:cNvPr>
          <p:cNvPicPr>
            <a:picLocks noChangeAspect="1"/>
          </p:cNvPicPr>
          <p:nvPr/>
        </p:nvPicPr>
        <p:blipFill>
          <a:blip r:embed="rId3"/>
          <a:stretch>
            <a:fillRect/>
          </a:stretch>
        </p:blipFill>
        <p:spPr>
          <a:xfrm>
            <a:off x="7101822" y="246433"/>
            <a:ext cx="3351808" cy="780459"/>
          </a:xfrm>
          <a:prstGeom prst="rect">
            <a:avLst/>
          </a:prstGeom>
        </p:spPr>
      </p:pic>
      <p:grpSp>
        <p:nvGrpSpPr>
          <p:cNvPr id="20" name="Group 19">
            <a:extLst>
              <a:ext uri="{FF2B5EF4-FFF2-40B4-BE49-F238E27FC236}">
                <a16:creationId xmlns:a16="http://schemas.microsoft.com/office/drawing/2014/main" id="{6A10BA40-248E-33D7-7E60-6D4AAD22F9E5}"/>
              </a:ext>
            </a:extLst>
          </p:cNvPr>
          <p:cNvGrpSpPr/>
          <p:nvPr/>
        </p:nvGrpSpPr>
        <p:grpSpPr>
          <a:xfrm>
            <a:off x="3877533" y="246433"/>
            <a:ext cx="2860612" cy="1132901"/>
            <a:chOff x="4204104" y="778794"/>
            <a:chExt cx="2860612" cy="1132901"/>
          </a:xfrm>
        </p:grpSpPr>
        <p:pic>
          <p:nvPicPr>
            <p:cNvPr id="11" name="Picture 10" descr="A spoon with salt spilling out of it&#10;&#10;Description automatically generated">
              <a:extLst>
                <a:ext uri="{FF2B5EF4-FFF2-40B4-BE49-F238E27FC236}">
                  <a16:creationId xmlns:a16="http://schemas.microsoft.com/office/drawing/2014/main" id="{B8D5E148-315B-0BB3-4735-12A906B162B5}"/>
                </a:ext>
              </a:extLst>
            </p:cNvPr>
            <p:cNvPicPr>
              <a:picLocks noChangeAspect="1"/>
            </p:cNvPicPr>
            <p:nvPr/>
          </p:nvPicPr>
          <p:blipFill rotWithShape="1">
            <a:blip r:embed="rId4"/>
            <a:srcRect b="86120"/>
            <a:stretch/>
          </p:blipFill>
          <p:spPr>
            <a:xfrm>
              <a:off x="4204104" y="778794"/>
              <a:ext cx="2860611" cy="416242"/>
            </a:xfrm>
            <a:prstGeom prst="rect">
              <a:avLst/>
            </a:prstGeom>
          </p:spPr>
        </p:pic>
        <p:pic>
          <p:nvPicPr>
            <p:cNvPr id="19" name="Picture 18" descr="A spoon with salt spilling out of it&#10;&#10;Description automatically generated">
              <a:extLst>
                <a:ext uri="{FF2B5EF4-FFF2-40B4-BE49-F238E27FC236}">
                  <a16:creationId xmlns:a16="http://schemas.microsoft.com/office/drawing/2014/main" id="{26FA7175-7598-6F7B-F45C-EE972F94C9BA}"/>
                </a:ext>
              </a:extLst>
            </p:cNvPr>
            <p:cNvPicPr>
              <a:picLocks noChangeAspect="1"/>
            </p:cNvPicPr>
            <p:nvPr/>
          </p:nvPicPr>
          <p:blipFill rotWithShape="1">
            <a:blip r:embed="rId4"/>
            <a:srcRect t="77812"/>
            <a:stretch/>
          </p:blipFill>
          <p:spPr>
            <a:xfrm>
              <a:off x="4204105" y="1246319"/>
              <a:ext cx="2860611" cy="665376"/>
            </a:xfrm>
            <a:prstGeom prst="rect">
              <a:avLst/>
            </a:prstGeom>
          </p:spPr>
        </p:pic>
      </p:grpSp>
      <p:grpSp>
        <p:nvGrpSpPr>
          <p:cNvPr id="23" name="Group 22">
            <a:extLst>
              <a:ext uri="{FF2B5EF4-FFF2-40B4-BE49-F238E27FC236}">
                <a16:creationId xmlns:a16="http://schemas.microsoft.com/office/drawing/2014/main" id="{3A6BFD6A-5564-246B-86DC-D547700272FA}"/>
              </a:ext>
            </a:extLst>
          </p:cNvPr>
          <p:cNvGrpSpPr/>
          <p:nvPr/>
        </p:nvGrpSpPr>
        <p:grpSpPr>
          <a:xfrm>
            <a:off x="4094043" y="3014656"/>
            <a:ext cx="3178514" cy="1387929"/>
            <a:chOff x="6432140" y="935848"/>
            <a:chExt cx="3550533" cy="1493024"/>
          </a:xfrm>
        </p:grpSpPr>
        <p:pic>
          <p:nvPicPr>
            <p:cNvPr id="24" name="Picture 23">
              <a:extLst>
                <a:ext uri="{FF2B5EF4-FFF2-40B4-BE49-F238E27FC236}">
                  <a16:creationId xmlns:a16="http://schemas.microsoft.com/office/drawing/2014/main" id="{20256916-F8B0-5542-B25F-C1BEE0C65A35}"/>
                </a:ext>
              </a:extLst>
            </p:cNvPr>
            <p:cNvPicPr>
              <a:picLocks noChangeAspect="1"/>
            </p:cNvPicPr>
            <p:nvPr/>
          </p:nvPicPr>
          <p:blipFill rotWithShape="1">
            <a:blip r:embed="rId5"/>
            <a:srcRect l="-388" t="11261" r="32779" b="68620"/>
            <a:stretch/>
          </p:blipFill>
          <p:spPr>
            <a:xfrm>
              <a:off x="6432141" y="1166680"/>
              <a:ext cx="3550532" cy="1262192"/>
            </a:xfrm>
            <a:prstGeom prst="rect">
              <a:avLst/>
            </a:prstGeom>
          </p:spPr>
        </p:pic>
        <p:sp>
          <p:nvSpPr>
            <p:cNvPr id="25" name="TextBox 24">
              <a:extLst>
                <a:ext uri="{FF2B5EF4-FFF2-40B4-BE49-F238E27FC236}">
                  <a16:creationId xmlns:a16="http://schemas.microsoft.com/office/drawing/2014/main" id="{96E90F1D-2776-D6DC-FACE-5D64381D73AD}"/>
                </a:ext>
              </a:extLst>
            </p:cNvPr>
            <p:cNvSpPr txBox="1"/>
            <p:nvPr/>
          </p:nvSpPr>
          <p:spPr>
            <a:xfrm>
              <a:off x="6432140" y="935848"/>
              <a:ext cx="2219036" cy="248311"/>
            </a:xfrm>
            <a:prstGeom prst="rect">
              <a:avLst/>
            </a:prstGeom>
            <a:noFill/>
          </p:spPr>
          <p:txBody>
            <a:bodyPr wrap="square" rtlCol="0">
              <a:spAutoFit/>
            </a:bodyPr>
            <a:lstStyle/>
            <a:p>
              <a:r>
                <a:rPr lang="en-GB" sz="900" dirty="0">
                  <a:solidFill>
                    <a:prstClr val="black"/>
                  </a:solidFill>
                  <a:latin typeface="Ebrima" panose="02000000000000000000" pitchFamily="2" charset="0"/>
                  <a:ea typeface="Ebrima" panose="02000000000000000000" pitchFamily="2" charset="0"/>
                  <a:cs typeface="Ebrima" panose="02000000000000000000" pitchFamily="2" charset="0"/>
                </a:rPr>
                <a:t>New Scientist, 3 December 2011 </a:t>
              </a:r>
            </a:p>
          </p:txBody>
        </p:sp>
      </p:grpSp>
      <p:pic>
        <p:nvPicPr>
          <p:cNvPr id="27" name="Picture 26" descr="A black text on a white background&#10;&#10;Description automatically generated">
            <a:extLst>
              <a:ext uri="{FF2B5EF4-FFF2-40B4-BE49-F238E27FC236}">
                <a16:creationId xmlns:a16="http://schemas.microsoft.com/office/drawing/2014/main" id="{431568C5-4ACA-33AF-90D5-439753897D42}"/>
              </a:ext>
            </a:extLst>
          </p:cNvPr>
          <p:cNvPicPr>
            <a:picLocks noChangeAspect="1"/>
          </p:cNvPicPr>
          <p:nvPr/>
        </p:nvPicPr>
        <p:blipFill>
          <a:blip r:embed="rId6"/>
          <a:stretch>
            <a:fillRect/>
          </a:stretch>
        </p:blipFill>
        <p:spPr>
          <a:xfrm>
            <a:off x="7965476" y="3042590"/>
            <a:ext cx="3715487" cy="1051092"/>
          </a:xfrm>
          <a:prstGeom prst="rect">
            <a:avLst/>
          </a:prstGeom>
        </p:spPr>
      </p:pic>
      <p:pic>
        <p:nvPicPr>
          <p:cNvPr id="29" name="Picture 28" descr="A white background with black text&#10;&#10;Description automatically generated">
            <a:extLst>
              <a:ext uri="{FF2B5EF4-FFF2-40B4-BE49-F238E27FC236}">
                <a16:creationId xmlns:a16="http://schemas.microsoft.com/office/drawing/2014/main" id="{2F6510A1-51FC-8AE0-CC24-0CE67FDD3D64}"/>
              </a:ext>
            </a:extLst>
          </p:cNvPr>
          <p:cNvPicPr>
            <a:picLocks noChangeAspect="1"/>
          </p:cNvPicPr>
          <p:nvPr/>
        </p:nvPicPr>
        <p:blipFill>
          <a:blip r:embed="rId7"/>
          <a:stretch>
            <a:fillRect/>
          </a:stretch>
        </p:blipFill>
        <p:spPr>
          <a:xfrm>
            <a:off x="162045" y="2764693"/>
            <a:ext cx="4224613" cy="1062713"/>
          </a:xfrm>
          <a:prstGeom prst="rect">
            <a:avLst/>
          </a:prstGeom>
        </p:spPr>
      </p:pic>
      <p:pic>
        <p:nvPicPr>
          <p:cNvPr id="31" name="Picture 30" descr="A white background with black text&#10;&#10;Description automatically generated">
            <a:extLst>
              <a:ext uri="{FF2B5EF4-FFF2-40B4-BE49-F238E27FC236}">
                <a16:creationId xmlns:a16="http://schemas.microsoft.com/office/drawing/2014/main" id="{4CD89072-2D73-6A4E-4412-D7EACD7BE2D9}"/>
              </a:ext>
            </a:extLst>
          </p:cNvPr>
          <p:cNvPicPr>
            <a:picLocks noChangeAspect="1"/>
          </p:cNvPicPr>
          <p:nvPr/>
        </p:nvPicPr>
        <p:blipFill>
          <a:blip r:embed="rId8"/>
          <a:stretch>
            <a:fillRect/>
          </a:stretch>
        </p:blipFill>
        <p:spPr>
          <a:xfrm>
            <a:off x="3876512" y="1558194"/>
            <a:ext cx="4254500" cy="1206500"/>
          </a:xfrm>
          <a:prstGeom prst="rect">
            <a:avLst/>
          </a:prstGeom>
        </p:spPr>
      </p:pic>
      <p:pic>
        <p:nvPicPr>
          <p:cNvPr id="33" name="Picture 32" descr="A screenshot of a white background&#10;&#10;Description automatically generated">
            <a:extLst>
              <a:ext uri="{FF2B5EF4-FFF2-40B4-BE49-F238E27FC236}">
                <a16:creationId xmlns:a16="http://schemas.microsoft.com/office/drawing/2014/main" id="{2029C4A4-7792-757E-3E92-7F1E0CA9BBD4}"/>
              </a:ext>
            </a:extLst>
          </p:cNvPr>
          <p:cNvPicPr>
            <a:picLocks noChangeAspect="1"/>
          </p:cNvPicPr>
          <p:nvPr/>
        </p:nvPicPr>
        <p:blipFill>
          <a:blip r:embed="rId9"/>
          <a:stretch>
            <a:fillRect/>
          </a:stretch>
        </p:blipFill>
        <p:spPr>
          <a:xfrm>
            <a:off x="8777726" y="1377781"/>
            <a:ext cx="2903237" cy="1386913"/>
          </a:xfrm>
          <a:prstGeom prst="rect">
            <a:avLst/>
          </a:prstGeom>
        </p:spPr>
      </p:pic>
      <p:pic>
        <p:nvPicPr>
          <p:cNvPr id="37" name="Picture 36" descr="A white background with black text&#10;&#10;Description automatically generated">
            <a:extLst>
              <a:ext uri="{FF2B5EF4-FFF2-40B4-BE49-F238E27FC236}">
                <a16:creationId xmlns:a16="http://schemas.microsoft.com/office/drawing/2014/main" id="{DC66C14C-535A-6B52-266B-985144FBA658}"/>
              </a:ext>
            </a:extLst>
          </p:cNvPr>
          <p:cNvPicPr>
            <a:picLocks noChangeAspect="1"/>
          </p:cNvPicPr>
          <p:nvPr/>
        </p:nvPicPr>
        <p:blipFill>
          <a:blip r:embed="rId10"/>
          <a:stretch>
            <a:fillRect/>
          </a:stretch>
        </p:blipFill>
        <p:spPr>
          <a:xfrm>
            <a:off x="7272557" y="4291219"/>
            <a:ext cx="4729550" cy="1428324"/>
          </a:xfrm>
          <a:prstGeom prst="rect">
            <a:avLst/>
          </a:prstGeom>
        </p:spPr>
      </p:pic>
      <p:pic>
        <p:nvPicPr>
          <p:cNvPr id="39" name="Picture 38" descr="A white background with black text&#10;&#10;Description automatically generated">
            <a:extLst>
              <a:ext uri="{FF2B5EF4-FFF2-40B4-BE49-F238E27FC236}">
                <a16:creationId xmlns:a16="http://schemas.microsoft.com/office/drawing/2014/main" id="{7243F4BC-EE51-548E-92D5-EE5FE7315254}"/>
              </a:ext>
            </a:extLst>
          </p:cNvPr>
          <p:cNvPicPr>
            <a:picLocks noChangeAspect="1"/>
          </p:cNvPicPr>
          <p:nvPr/>
        </p:nvPicPr>
        <p:blipFill>
          <a:blip r:embed="rId11"/>
          <a:stretch>
            <a:fillRect/>
          </a:stretch>
        </p:blipFill>
        <p:spPr>
          <a:xfrm>
            <a:off x="162046" y="4544066"/>
            <a:ext cx="4112067" cy="1205794"/>
          </a:xfrm>
          <a:prstGeom prst="rect">
            <a:avLst/>
          </a:prstGeom>
        </p:spPr>
      </p:pic>
      <mc:AlternateContent xmlns:mc="http://schemas.openxmlformats.org/markup-compatibility/2006">
        <mc:Choice xmlns:p14="http://schemas.microsoft.com/office/powerpoint/2010/main" Requires="p14">
          <p:contentPart p14:bwMode="auto" r:id="rId12">
            <p14:nvContentPartPr>
              <p14:cNvPr id="2" name="Ink 1">
                <a:extLst>
                  <a:ext uri="{FF2B5EF4-FFF2-40B4-BE49-F238E27FC236}">
                    <a16:creationId xmlns:a16="http://schemas.microsoft.com/office/drawing/2014/main" id="{4B8AFC61-E1E4-06E7-B8C9-345025268C70}"/>
                  </a:ext>
                </a:extLst>
              </p14:cNvPr>
              <p14:cNvContentPartPr/>
              <p14:nvPr/>
            </p14:nvContentPartPr>
            <p14:xfrm>
              <a:off x="2143563" y="3568325"/>
              <a:ext cx="402480" cy="17280"/>
            </p14:xfrm>
          </p:contentPart>
        </mc:Choice>
        <mc:Fallback>
          <p:pic>
            <p:nvPicPr>
              <p:cNvPr id="2" name="Ink 1">
                <a:extLst>
                  <a:ext uri="{FF2B5EF4-FFF2-40B4-BE49-F238E27FC236}">
                    <a16:creationId xmlns:a16="http://schemas.microsoft.com/office/drawing/2014/main" id="{4B8AFC61-E1E4-06E7-B8C9-345025268C70}"/>
                  </a:ext>
                </a:extLst>
              </p:cNvPr>
              <p:cNvPicPr/>
              <p:nvPr/>
            </p:nvPicPr>
            <p:blipFill>
              <a:blip r:embed="rId13"/>
              <a:stretch>
                <a:fillRect/>
              </a:stretch>
            </p:blipFill>
            <p:spPr>
              <a:xfrm>
                <a:off x="2089923" y="3460325"/>
                <a:ext cx="510120" cy="232920"/>
              </a:xfrm>
              <a:prstGeom prst="rect">
                <a:avLst/>
              </a:prstGeom>
            </p:spPr>
          </p:pic>
        </mc:Fallback>
      </mc:AlternateContent>
      <mc:AlternateContent xmlns:mc="http://schemas.openxmlformats.org/markup-compatibility/2006">
        <mc:Choice xmlns:p14="http://schemas.microsoft.com/office/powerpoint/2010/main" Requires="p14">
          <p:contentPart p14:bwMode="auto" r:id="rId14">
            <p14:nvContentPartPr>
              <p14:cNvPr id="4" name="Ink 3">
                <a:extLst>
                  <a:ext uri="{FF2B5EF4-FFF2-40B4-BE49-F238E27FC236}">
                    <a16:creationId xmlns:a16="http://schemas.microsoft.com/office/drawing/2014/main" id="{8C1E32F9-DF1C-E53C-475F-8C9A77AE43F5}"/>
                  </a:ext>
                </a:extLst>
              </p14:cNvPr>
              <p14:cNvContentPartPr/>
              <p14:nvPr/>
            </p14:nvContentPartPr>
            <p14:xfrm>
              <a:off x="2914683" y="3611165"/>
              <a:ext cx="683640" cy="36360"/>
            </p14:xfrm>
          </p:contentPart>
        </mc:Choice>
        <mc:Fallback>
          <p:pic>
            <p:nvPicPr>
              <p:cNvPr id="4" name="Ink 3">
                <a:extLst>
                  <a:ext uri="{FF2B5EF4-FFF2-40B4-BE49-F238E27FC236}">
                    <a16:creationId xmlns:a16="http://schemas.microsoft.com/office/drawing/2014/main" id="{8C1E32F9-DF1C-E53C-475F-8C9A77AE43F5}"/>
                  </a:ext>
                </a:extLst>
              </p:cNvPr>
              <p:cNvPicPr/>
              <p:nvPr/>
            </p:nvPicPr>
            <p:blipFill>
              <a:blip r:embed="rId15"/>
              <a:stretch>
                <a:fillRect/>
              </a:stretch>
            </p:blipFill>
            <p:spPr>
              <a:xfrm>
                <a:off x="2860683" y="3503525"/>
                <a:ext cx="791280" cy="252000"/>
              </a:xfrm>
              <a:prstGeom prst="rect">
                <a:avLst/>
              </a:prstGeom>
            </p:spPr>
          </p:pic>
        </mc:Fallback>
      </mc:AlternateContent>
      <mc:AlternateContent xmlns:mc="http://schemas.openxmlformats.org/markup-compatibility/2006">
        <mc:Choice xmlns:p14="http://schemas.microsoft.com/office/powerpoint/2010/main" Requires="p14">
          <p:contentPart p14:bwMode="auto" r:id="rId16">
            <p14:nvContentPartPr>
              <p14:cNvPr id="5" name="Ink 4">
                <a:extLst>
                  <a:ext uri="{FF2B5EF4-FFF2-40B4-BE49-F238E27FC236}">
                    <a16:creationId xmlns:a16="http://schemas.microsoft.com/office/drawing/2014/main" id="{4A0A2F28-26DE-9D88-090F-AD1F17AFC169}"/>
                  </a:ext>
                </a:extLst>
              </p14:cNvPr>
              <p14:cNvContentPartPr/>
              <p14:nvPr/>
            </p14:nvContentPartPr>
            <p14:xfrm>
              <a:off x="287043" y="3812765"/>
              <a:ext cx="1107000" cy="27000"/>
            </p14:xfrm>
          </p:contentPart>
        </mc:Choice>
        <mc:Fallback>
          <p:pic>
            <p:nvPicPr>
              <p:cNvPr id="5" name="Ink 4">
                <a:extLst>
                  <a:ext uri="{FF2B5EF4-FFF2-40B4-BE49-F238E27FC236}">
                    <a16:creationId xmlns:a16="http://schemas.microsoft.com/office/drawing/2014/main" id="{4A0A2F28-26DE-9D88-090F-AD1F17AFC169}"/>
                  </a:ext>
                </a:extLst>
              </p:cNvPr>
              <p:cNvPicPr/>
              <p:nvPr/>
            </p:nvPicPr>
            <p:blipFill>
              <a:blip r:embed="rId17"/>
              <a:stretch>
                <a:fillRect/>
              </a:stretch>
            </p:blipFill>
            <p:spPr>
              <a:xfrm>
                <a:off x="233403" y="3704765"/>
                <a:ext cx="1214640" cy="242640"/>
              </a:xfrm>
              <a:prstGeom prst="rect">
                <a:avLst/>
              </a:prstGeom>
            </p:spPr>
          </p:pic>
        </mc:Fallback>
      </mc:AlternateContent>
      <mc:AlternateContent xmlns:mc="http://schemas.openxmlformats.org/markup-compatibility/2006">
        <mc:Choice xmlns:p14="http://schemas.microsoft.com/office/powerpoint/2010/main" Requires="p14">
          <p:contentPart p14:bwMode="auto" r:id="rId18">
            <p14:nvContentPartPr>
              <p14:cNvPr id="6" name="Ink 5">
                <a:extLst>
                  <a:ext uri="{FF2B5EF4-FFF2-40B4-BE49-F238E27FC236}">
                    <a16:creationId xmlns:a16="http://schemas.microsoft.com/office/drawing/2014/main" id="{CB8FFF5D-75E8-3158-403D-04505FBFA0F3}"/>
                  </a:ext>
                </a:extLst>
              </p14:cNvPr>
              <p14:cNvContentPartPr/>
              <p14:nvPr/>
            </p14:nvContentPartPr>
            <p14:xfrm>
              <a:off x="1744323" y="645485"/>
              <a:ext cx="1523520" cy="19800"/>
            </p14:xfrm>
          </p:contentPart>
        </mc:Choice>
        <mc:Fallback>
          <p:pic>
            <p:nvPicPr>
              <p:cNvPr id="6" name="Ink 5">
                <a:extLst>
                  <a:ext uri="{FF2B5EF4-FFF2-40B4-BE49-F238E27FC236}">
                    <a16:creationId xmlns:a16="http://schemas.microsoft.com/office/drawing/2014/main" id="{CB8FFF5D-75E8-3158-403D-04505FBFA0F3}"/>
                  </a:ext>
                </a:extLst>
              </p:cNvPr>
              <p:cNvPicPr/>
              <p:nvPr/>
            </p:nvPicPr>
            <p:blipFill>
              <a:blip r:embed="rId19"/>
              <a:stretch>
                <a:fillRect/>
              </a:stretch>
            </p:blipFill>
            <p:spPr>
              <a:xfrm>
                <a:off x="1690323" y="537845"/>
                <a:ext cx="1631160" cy="235440"/>
              </a:xfrm>
              <a:prstGeom prst="rect">
                <a:avLst/>
              </a:prstGeom>
            </p:spPr>
          </p:pic>
        </mc:Fallback>
      </mc:AlternateContent>
      <mc:AlternateContent xmlns:mc="http://schemas.openxmlformats.org/markup-compatibility/2006">
        <mc:Choice xmlns:p14="http://schemas.microsoft.com/office/powerpoint/2010/main" Requires="p14">
          <p:contentPart p14:bwMode="auto" r:id="rId20">
            <p14:nvContentPartPr>
              <p14:cNvPr id="7" name="Ink 6">
                <a:extLst>
                  <a:ext uri="{FF2B5EF4-FFF2-40B4-BE49-F238E27FC236}">
                    <a16:creationId xmlns:a16="http://schemas.microsoft.com/office/drawing/2014/main" id="{B0DC51DE-29B3-BF97-7F32-0B2907D8583F}"/>
                  </a:ext>
                </a:extLst>
              </p14:cNvPr>
              <p14:cNvContentPartPr/>
              <p14:nvPr/>
            </p14:nvContentPartPr>
            <p14:xfrm>
              <a:off x="316563" y="661685"/>
              <a:ext cx="1367640" cy="36720"/>
            </p14:xfrm>
          </p:contentPart>
        </mc:Choice>
        <mc:Fallback>
          <p:pic>
            <p:nvPicPr>
              <p:cNvPr id="7" name="Ink 6">
                <a:extLst>
                  <a:ext uri="{FF2B5EF4-FFF2-40B4-BE49-F238E27FC236}">
                    <a16:creationId xmlns:a16="http://schemas.microsoft.com/office/drawing/2014/main" id="{B0DC51DE-29B3-BF97-7F32-0B2907D8583F}"/>
                  </a:ext>
                </a:extLst>
              </p:cNvPr>
              <p:cNvPicPr/>
              <p:nvPr/>
            </p:nvPicPr>
            <p:blipFill>
              <a:blip r:embed="rId21"/>
              <a:stretch>
                <a:fillRect/>
              </a:stretch>
            </p:blipFill>
            <p:spPr>
              <a:xfrm>
                <a:off x="262563" y="553685"/>
                <a:ext cx="1475280" cy="252360"/>
              </a:xfrm>
              <a:prstGeom prst="rect">
                <a:avLst/>
              </a:prstGeom>
            </p:spPr>
          </p:pic>
        </mc:Fallback>
      </mc:AlternateContent>
      <mc:AlternateContent xmlns:mc="http://schemas.openxmlformats.org/markup-compatibility/2006">
        <mc:Choice xmlns:p14="http://schemas.microsoft.com/office/powerpoint/2010/main" Requires="p14">
          <p:contentPart p14:bwMode="auto" r:id="rId22">
            <p14:nvContentPartPr>
              <p14:cNvPr id="8" name="Ink 7">
                <a:extLst>
                  <a:ext uri="{FF2B5EF4-FFF2-40B4-BE49-F238E27FC236}">
                    <a16:creationId xmlns:a16="http://schemas.microsoft.com/office/drawing/2014/main" id="{9099172A-6EAA-A4D3-24FD-2FA9E9E277FF}"/>
                  </a:ext>
                </a:extLst>
              </p14:cNvPr>
              <p14:cNvContentPartPr/>
              <p14:nvPr/>
            </p14:nvContentPartPr>
            <p14:xfrm>
              <a:off x="339243" y="876245"/>
              <a:ext cx="1551240" cy="50400"/>
            </p14:xfrm>
          </p:contentPart>
        </mc:Choice>
        <mc:Fallback>
          <p:pic>
            <p:nvPicPr>
              <p:cNvPr id="8" name="Ink 7">
                <a:extLst>
                  <a:ext uri="{FF2B5EF4-FFF2-40B4-BE49-F238E27FC236}">
                    <a16:creationId xmlns:a16="http://schemas.microsoft.com/office/drawing/2014/main" id="{9099172A-6EAA-A4D3-24FD-2FA9E9E277FF}"/>
                  </a:ext>
                </a:extLst>
              </p:cNvPr>
              <p:cNvPicPr/>
              <p:nvPr/>
            </p:nvPicPr>
            <p:blipFill>
              <a:blip r:embed="rId23"/>
              <a:stretch>
                <a:fillRect/>
              </a:stretch>
            </p:blipFill>
            <p:spPr>
              <a:xfrm>
                <a:off x="285243" y="768605"/>
                <a:ext cx="1658880" cy="266040"/>
              </a:xfrm>
              <a:prstGeom prst="rect">
                <a:avLst/>
              </a:prstGeom>
            </p:spPr>
          </p:pic>
        </mc:Fallback>
      </mc:AlternateContent>
      <mc:AlternateContent xmlns:mc="http://schemas.openxmlformats.org/markup-compatibility/2006">
        <mc:Choice xmlns:p14="http://schemas.microsoft.com/office/powerpoint/2010/main" Requires="p14">
          <p:contentPart p14:bwMode="auto" r:id="rId24">
            <p14:nvContentPartPr>
              <p14:cNvPr id="12" name="Ink 11">
                <a:extLst>
                  <a:ext uri="{FF2B5EF4-FFF2-40B4-BE49-F238E27FC236}">
                    <a16:creationId xmlns:a16="http://schemas.microsoft.com/office/drawing/2014/main" id="{471C504C-01AE-A132-8D7B-DC37B4276BC0}"/>
                  </a:ext>
                </a:extLst>
              </p14:cNvPr>
              <p14:cNvContentPartPr/>
              <p14:nvPr/>
            </p14:nvContentPartPr>
            <p14:xfrm>
              <a:off x="338883" y="4660565"/>
              <a:ext cx="3539880" cy="59400"/>
            </p14:xfrm>
          </p:contentPart>
        </mc:Choice>
        <mc:Fallback>
          <p:pic>
            <p:nvPicPr>
              <p:cNvPr id="12" name="Ink 11">
                <a:extLst>
                  <a:ext uri="{FF2B5EF4-FFF2-40B4-BE49-F238E27FC236}">
                    <a16:creationId xmlns:a16="http://schemas.microsoft.com/office/drawing/2014/main" id="{471C504C-01AE-A132-8D7B-DC37B4276BC0}"/>
                  </a:ext>
                </a:extLst>
              </p:cNvPr>
              <p:cNvPicPr/>
              <p:nvPr/>
            </p:nvPicPr>
            <p:blipFill>
              <a:blip r:embed="rId25"/>
              <a:stretch>
                <a:fillRect/>
              </a:stretch>
            </p:blipFill>
            <p:spPr>
              <a:xfrm>
                <a:off x="284883" y="4552565"/>
                <a:ext cx="3647520" cy="275040"/>
              </a:xfrm>
              <a:prstGeom prst="rect">
                <a:avLst/>
              </a:prstGeom>
            </p:spPr>
          </p:pic>
        </mc:Fallback>
      </mc:AlternateContent>
      <mc:AlternateContent xmlns:mc="http://schemas.openxmlformats.org/markup-compatibility/2006">
        <mc:Choice xmlns:p14="http://schemas.microsoft.com/office/powerpoint/2010/main" Requires="p14">
          <p:contentPart p14:bwMode="auto" r:id="rId26">
            <p14:nvContentPartPr>
              <p14:cNvPr id="13" name="Ink 12">
                <a:extLst>
                  <a:ext uri="{FF2B5EF4-FFF2-40B4-BE49-F238E27FC236}">
                    <a16:creationId xmlns:a16="http://schemas.microsoft.com/office/drawing/2014/main" id="{7153DBA3-2C56-8A4C-7A66-B286CE80C81E}"/>
                  </a:ext>
                </a:extLst>
              </p14:cNvPr>
              <p14:cNvContentPartPr/>
              <p14:nvPr/>
            </p14:nvContentPartPr>
            <p14:xfrm>
              <a:off x="304323" y="2871365"/>
              <a:ext cx="2957400" cy="34200"/>
            </p14:xfrm>
          </p:contentPart>
        </mc:Choice>
        <mc:Fallback>
          <p:pic>
            <p:nvPicPr>
              <p:cNvPr id="13" name="Ink 12">
                <a:extLst>
                  <a:ext uri="{FF2B5EF4-FFF2-40B4-BE49-F238E27FC236}">
                    <a16:creationId xmlns:a16="http://schemas.microsoft.com/office/drawing/2014/main" id="{7153DBA3-2C56-8A4C-7A66-B286CE80C81E}"/>
                  </a:ext>
                </a:extLst>
              </p:cNvPr>
              <p:cNvPicPr/>
              <p:nvPr/>
            </p:nvPicPr>
            <p:blipFill>
              <a:blip r:embed="rId27"/>
              <a:stretch>
                <a:fillRect/>
              </a:stretch>
            </p:blipFill>
            <p:spPr>
              <a:xfrm>
                <a:off x="250683" y="2763365"/>
                <a:ext cx="3065040" cy="249840"/>
              </a:xfrm>
              <a:prstGeom prst="rect">
                <a:avLst/>
              </a:prstGeom>
            </p:spPr>
          </p:pic>
        </mc:Fallback>
      </mc:AlternateContent>
      <mc:AlternateContent xmlns:mc="http://schemas.openxmlformats.org/markup-compatibility/2006">
        <mc:Choice xmlns:p14="http://schemas.microsoft.com/office/powerpoint/2010/main" Requires="p14">
          <p:contentPart p14:bwMode="auto" r:id="rId28">
            <p14:nvContentPartPr>
              <p14:cNvPr id="14" name="Ink 13">
                <a:extLst>
                  <a:ext uri="{FF2B5EF4-FFF2-40B4-BE49-F238E27FC236}">
                    <a16:creationId xmlns:a16="http://schemas.microsoft.com/office/drawing/2014/main" id="{6951FA56-9CE2-D495-1CF7-5993630DD959}"/>
                  </a:ext>
                </a:extLst>
              </p14:cNvPr>
              <p14:cNvContentPartPr/>
              <p14:nvPr/>
            </p14:nvContentPartPr>
            <p14:xfrm>
              <a:off x="5139123" y="908285"/>
              <a:ext cx="1511640" cy="12960"/>
            </p14:xfrm>
          </p:contentPart>
        </mc:Choice>
        <mc:Fallback>
          <p:pic>
            <p:nvPicPr>
              <p:cNvPr id="14" name="Ink 13">
                <a:extLst>
                  <a:ext uri="{FF2B5EF4-FFF2-40B4-BE49-F238E27FC236}">
                    <a16:creationId xmlns:a16="http://schemas.microsoft.com/office/drawing/2014/main" id="{6951FA56-9CE2-D495-1CF7-5993630DD959}"/>
                  </a:ext>
                </a:extLst>
              </p:cNvPr>
              <p:cNvPicPr/>
              <p:nvPr/>
            </p:nvPicPr>
            <p:blipFill>
              <a:blip r:embed="rId29"/>
              <a:stretch>
                <a:fillRect/>
              </a:stretch>
            </p:blipFill>
            <p:spPr>
              <a:xfrm>
                <a:off x="5085483" y="800285"/>
                <a:ext cx="1619280" cy="228600"/>
              </a:xfrm>
              <a:prstGeom prst="rect">
                <a:avLst/>
              </a:prstGeom>
            </p:spPr>
          </p:pic>
        </mc:Fallback>
      </mc:AlternateContent>
      <mc:AlternateContent xmlns:mc="http://schemas.openxmlformats.org/markup-compatibility/2006">
        <mc:Choice xmlns:p14="http://schemas.microsoft.com/office/powerpoint/2010/main" Requires="p14">
          <p:contentPart p14:bwMode="auto" r:id="rId30">
            <p14:nvContentPartPr>
              <p14:cNvPr id="15" name="Ink 14">
                <a:extLst>
                  <a:ext uri="{FF2B5EF4-FFF2-40B4-BE49-F238E27FC236}">
                    <a16:creationId xmlns:a16="http://schemas.microsoft.com/office/drawing/2014/main" id="{76CC82B8-5D3B-F794-44CD-4B3A02AA4C2B}"/>
                  </a:ext>
                </a:extLst>
              </p14:cNvPr>
              <p14:cNvContentPartPr/>
              <p14:nvPr/>
            </p14:nvContentPartPr>
            <p14:xfrm>
              <a:off x="4021323" y="1137605"/>
              <a:ext cx="2423880" cy="41040"/>
            </p14:xfrm>
          </p:contentPart>
        </mc:Choice>
        <mc:Fallback>
          <p:pic>
            <p:nvPicPr>
              <p:cNvPr id="15" name="Ink 14">
                <a:extLst>
                  <a:ext uri="{FF2B5EF4-FFF2-40B4-BE49-F238E27FC236}">
                    <a16:creationId xmlns:a16="http://schemas.microsoft.com/office/drawing/2014/main" id="{76CC82B8-5D3B-F794-44CD-4B3A02AA4C2B}"/>
                  </a:ext>
                </a:extLst>
              </p:cNvPr>
              <p:cNvPicPr/>
              <p:nvPr/>
            </p:nvPicPr>
            <p:blipFill>
              <a:blip r:embed="rId31"/>
              <a:stretch>
                <a:fillRect/>
              </a:stretch>
            </p:blipFill>
            <p:spPr>
              <a:xfrm>
                <a:off x="3967323" y="1029605"/>
                <a:ext cx="2531520" cy="256680"/>
              </a:xfrm>
              <a:prstGeom prst="rect">
                <a:avLst/>
              </a:prstGeom>
            </p:spPr>
          </p:pic>
        </mc:Fallback>
      </mc:AlternateContent>
      <mc:AlternateContent xmlns:mc="http://schemas.openxmlformats.org/markup-compatibility/2006">
        <mc:Choice xmlns:p14="http://schemas.microsoft.com/office/powerpoint/2010/main" Requires="p14">
          <p:contentPart p14:bwMode="auto" r:id="rId32">
            <p14:nvContentPartPr>
              <p14:cNvPr id="16" name="Ink 15">
                <a:extLst>
                  <a:ext uri="{FF2B5EF4-FFF2-40B4-BE49-F238E27FC236}">
                    <a16:creationId xmlns:a16="http://schemas.microsoft.com/office/drawing/2014/main" id="{59AC682D-F130-47E4-1590-84C660693A0F}"/>
                  </a:ext>
                </a:extLst>
              </p14:cNvPr>
              <p14:cNvContentPartPr/>
              <p14:nvPr/>
            </p14:nvContentPartPr>
            <p14:xfrm>
              <a:off x="4042923" y="1256765"/>
              <a:ext cx="525600" cy="27360"/>
            </p14:xfrm>
          </p:contentPart>
        </mc:Choice>
        <mc:Fallback>
          <p:pic>
            <p:nvPicPr>
              <p:cNvPr id="16" name="Ink 15">
                <a:extLst>
                  <a:ext uri="{FF2B5EF4-FFF2-40B4-BE49-F238E27FC236}">
                    <a16:creationId xmlns:a16="http://schemas.microsoft.com/office/drawing/2014/main" id="{59AC682D-F130-47E4-1590-84C660693A0F}"/>
                  </a:ext>
                </a:extLst>
              </p:cNvPr>
              <p:cNvPicPr/>
              <p:nvPr/>
            </p:nvPicPr>
            <p:blipFill>
              <a:blip r:embed="rId33"/>
              <a:stretch>
                <a:fillRect/>
              </a:stretch>
            </p:blipFill>
            <p:spPr>
              <a:xfrm>
                <a:off x="3988923" y="1148765"/>
                <a:ext cx="633240" cy="243000"/>
              </a:xfrm>
              <a:prstGeom prst="rect">
                <a:avLst/>
              </a:prstGeom>
            </p:spPr>
          </p:pic>
        </mc:Fallback>
      </mc:AlternateContent>
      <mc:AlternateContent xmlns:mc="http://schemas.openxmlformats.org/markup-compatibility/2006">
        <mc:Choice xmlns:p14="http://schemas.microsoft.com/office/powerpoint/2010/main" Requires="p14">
          <p:contentPart p14:bwMode="auto" r:id="rId34">
            <p14:nvContentPartPr>
              <p14:cNvPr id="17" name="Ink 16">
                <a:extLst>
                  <a:ext uri="{FF2B5EF4-FFF2-40B4-BE49-F238E27FC236}">
                    <a16:creationId xmlns:a16="http://schemas.microsoft.com/office/drawing/2014/main" id="{50AF0763-AEF2-B46F-587B-3C2B2AD70A4F}"/>
                  </a:ext>
                </a:extLst>
              </p14:cNvPr>
              <p14:cNvContentPartPr/>
              <p14:nvPr/>
            </p14:nvContentPartPr>
            <p14:xfrm>
              <a:off x="9301803" y="4714205"/>
              <a:ext cx="2184480" cy="2880"/>
            </p14:xfrm>
          </p:contentPart>
        </mc:Choice>
        <mc:Fallback>
          <p:pic>
            <p:nvPicPr>
              <p:cNvPr id="17" name="Ink 16">
                <a:extLst>
                  <a:ext uri="{FF2B5EF4-FFF2-40B4-BE49-F238E27FC236}">
                    <a16:creationId xmlns:a16="http://schemas.microsoft.com/office/drawing/2014/main" id="{50AF0763-AEF2-B46F-587B-3C2B2AD70A4F}"/>
                  </a:ext>
                </a:extLst>
              </p:cNvPr>
              <p:cNvPicPr/>
              <p:nvPr/>
            </p:nvPicPr>
            <p:blipFill>
              <a:blip r:embed="rId35"/>
              <a:stretch>
                <a:fillRect/>
              </a:stretch>
            </p:blipFill>
            <p:spPr>
              <a:xfrm>
                <a:off x="9248163" y="4606205"/>
                <a:ext cx="2292120" cy="218520"/>
              </a:xfrm>
              <a:prstGeom prst="rect">
                <a:avLst/>
              </a:prstGeom>
            </p:spPr>
          </p:pic>
        </mc:Fallback>
      </mc:AlternateContent>
      <mc:AlternateContent xmlns:mc="http://schemas.openxmlformats.org/markup-compatibility/2006">
        <mc:Choice xmlns:p14="http://schemas.microsoft.com/office/powerpoint/2010/main" Requires="p14">
          <p:contentPart p14:bwMode="auto" r:id="rId36">
            <p14:nvContentPartPr>
              <p14:cNvPr id="18" name="Ink 17">
                <a:extLst>
                  <a:ext uri="{FF2B5EF4-FFF2-40B4-BE49-F238E27FC236}">
                    <a16:creationId xmlns:a16="http://schemas.microsoft.com/office/drawing/2014/main" id="{F8043F2C-A636-B4F0-00E5-0AABDD0CAC42}"/>
                  </a:ext>
                </a:extLst>
              </p14:cNvPr>
              <p14:cNvContentPartPr/>
              <p14:nvPr/>
            </p14:nvContentPartPr>
            <p14:xfrm>
              <a:off x="7431603" y="5042885"/>
              <a:ext cx="687960" cy="5400"/>
            </p14:xfrm>
          </p:contentPart>
        </mc:Choice>
        <mc:Fallback>
          <p:pic>
            <p:nvPicPr>
              <p:cNvPr id="18" name="Ink 17">
                <a:extLst>
                  <a:ext uri="{FF2B5EF4-FFF2-40B4-BE49-F238E27FC236}">
                    <a16:creationId xmlns:a16="http://schemas.microsoft.com/office/drawing/2014/main" id="{F8043F2C-A636-B4F0-00E5-0AABDD0CAC42}"/>
                  </a:ext>
                </a:extLst>
              </p:cNvPr>
              <p:cNvPicPr/>
              <p:nvPr/>
            </p:nvPicPr>
            <p:blipFill>
              <a:blip r:embed="rId37"/>
              <a:stretch>
                <a:fillRect/>
              </a:stretch>
            </p:blipFill>
            <p:spPr>
              <a:xfrm>
                <a:off x="7377603" y="4935245"/>
                <a:ext cx="795600" cy="221040"/>
              </a:xfrm>
              <a:prstGeom prst="rect">
                <a:avLst/>
              </a:prstGeom>
            </p:spPr>
          </p:pic>
        </mc:Fallback>
      </mc:AlternateContent>
      <mc:AlternateContent xmlns:mc="http://schemas.openxmlformats.org/markup-compatibility/2006">
        <mc:Choice xmlns:p14="http://schemas.microsoft.com/office/powerpoint/2010/main" Requires="p14">
          <p:contentPart p14:bwMode="auto" r:id="rId38">
            <p14:nvContentPartPr>
              <p14:cNvPr id="21" name="Ink 20">
                <a:extLst>
                  <a:ext uri="{FF2B5EF4-FFF2-40B4-BE49-F238E27FC236}">
                    <a16:creationId xmlns:a16="http://schemas.microsoft.com/office/drawing/2014/main" id="{A021E991-555B-5CBD-FAA0-BB5020105183}"/>
                  </a:ext>
                </a:extLst>
              </p14:cNvPr>
              <p14:cNvContentPartPr/>
              <p14:nvPr/>
            </p14:nvContentPartPr>
            <p14:xfrm>
              <a:off x="9249243" y="5041445"/>
              <a:ext cx="2590920" cy="11520"/>
            </p14:xfrm>
          </p:contentPart>
        </mc:Choice>
        <mc:Fallback>
          <p:pic>
            <p:nvPicPr>
              <p:cNvPr id="21" name="Ink 20">
                <a:extLst>
                  <a:ext uri="{FF2B5EF4-FFF2-40B4-BE49-F238E27FC236}">
                    <a16:creationId xmlns:a16="http://schemas.microsoft.com/office/drawing/2014/main" id="{A021E991-555B-5CBD-FAA0-BB5020105183}"/>
                  </a:ext>
                </a:extLst>
              </p:cNvPr>
              <p:cNvPicPr/>
              <p:nvPr/>
            </p:nvPicPr>
            <p:blipFill>
              <a:blip r:embed="rId39"/>
              <a:stretch>
                <a:fillRect/>
              </a:stretch>
            </p:blipFill>
            <p:spPr>
              <a:xfrm>
                <a:off x="9195603" y="4933445"/>
                <a:ext cx="2698560" cy="227160"/>
              </a:xfrm>
              <a:prstGeom prst="rect">
                <a:avLst/>
              </a:prstGeom>
            </p:spPr>
          </p:pic>
        </mc:Fallback>
      </mc:AlternateContent>
      <mc:AlternateContent xmlns:mc="http://schemas.openxmlformats.org/markup-compatibility/2006">
        <mc:Choice xmlns:p14="http://schemas.microsoft.com/office/powerpoint/2010/main" Requires="p14">
          <p:contentPart p14:bwMode="auto" r:id="rId40">
            <p14:nvContentPartPr>
              <p14:cNvPr id="22" name="Ink 21">
                <a:extLst>
                  <a:ext uri="{FF2B5EF4-FFF2-40B4-BE49-F238E27FC236}">
                    <a16:creationId xmlns:a16="http://schemas.microsoft.com/office/drawing/2014/main" id="{11DE10C2-1984-DD3A-816C-A233EDAE725A}"/>
                  </a:ext>
                </a:extLst>
              </p14:cNvPr>
              <p14:cNvContentPartPr/>
              <p14:nvPr/>
            </p14:nvContentPartPr>
            <p14:xfrm>
              <a:off x="7436283" y="5334845"/>
              <a:ext cx="898560" cy="22680"/>
            </p14:xfrm>
          </p:contentPart>
        </mc:Choice>
        <mc:Fallback>
          <p:pic>
            <p:nvPicPr>
              <p:cNvPr id="22" name="Ink 21">
                <a:extLst>
                  <a:ext uri="{FF2B5EF4-FFF2-40B4-BE49-F238E27FC236}">
                    <a16:creationId xmlns:a16="http://schemas.microsoft.com/office/drawing/2014/main" id="{11DE10C2-1984-DD3A-816C-A233EDAE725A}"/>
                  </a:ext>
                </a:extLst>
              </p:cNvPr>
              <p:cNvPicPr/>
              <p:nvPr/>
            </p:nvPicPr>
            <p:blipFill>
              <a:blip r:embed="rId41"/>
              <a:stretch>
                <a:fillRect/>
              </a:stretch>
            </p:blipFill>
            <p:spPr>
              <a:xfrm>
                <a:off x="7382283" y="5227205"/>
                <a:ext cx="1006200" cy="238320"/>
              </a:xfrm>
              <a:prstGeom prst="rect">
                <a:avLst/>
              </a:prstGeom>
            </p:spPr>
          </p:pic>
        </mc:Fallback>
      </mc:AlternateContent>
      <mc:AlternateContent xmlns:mc="http://schemas.openxmlformats.org/markup-compatibility/2006">
        <mc:Choice xmlns:p14="http://schemas.microsoft.com/office/powerpoint/2010/main" Requires="p14">
          <p:contentPart p14:bwMode="auto" r:id="rId42">
            <p14:nvContentPartPr>
              <p14:cNvPr id="26" name="Ink 25">
                <a:extLst>
                  <a:ext uri="{FF2B5EF4-FFF2-40B4-BE49-F238E27FC236}">
                    <a16:creationId xmlns:a16="http://schemas.microsoft.com/office/drawing/2014/main" id="{25B3FE9C-525E-5EA6-913F-9AFEA99267DA}"/>
                  </a:ext>
                </a:extLst>
              </p14:cNvPr>
              <p14:cNvContentPartPr/>
              <p14:nvPr/>
            </p14:nvContentPartPr>
            <p14:xfrm>
              <a:off x="8126403" y="3495605"/>
              <a:ext cx="2843640" cy="42480"/>
            </p14:xfrm>
          </p:contentPart>
        </mc:Choice>
        <mc:Fallback>
          <p:pic>
            <p:nvPicPr>
              <p:cNvPr id="26" name="Ink 25">
                <a:extLst>
                  <a:ext uri="{FF2B5EF4-FFF2-40B4-BE49-F238E27FC236}">
                    <a16:creationId xmlns:a16="http://schemas.microsoft.com/office/drawing/2014/main" id="{25B3FE9C-525E-5EA6-913F-9AFEA99267DA}"/>
                  </a:ext>
                </a:extLst>
              </p:cNvPr>
              <p:cNvPicPr/>
              <p:nvPr/>
            </p:nvPicPr>
            <p:blipFill>
              <a:blip r:embed="rId43"/>
              <a:stretch>
                <a:fillRect/>
              </a:stretch>
            </p:blipFill>
            <p:spPr>
              <a:xfrm>
                <a:off x="8072403" y="3387605"/>
                <a:ext cx="2951280" cy="258120"/>
              </a:xfrm>
              <a:prstGeom prst="rect">
                <a:avLst/>
              </a:prstGeom>
            </p:spPr>
          </p:pic>
        </mc:Fallback>
      </mc:AlternateContent>
    </p:spTree>
    <p:extLst>
      <p:ext uri="{BB962C8B-B14F-4D97-AF65-F5344CB8AC3E}">
        <p14:creationId xmlns:p14="http://schemas.microsoft.com/office/powerpoint/2010/main" val="4144862560"/>
      </p:ext>
    </p:extLst>
  </p:cSld>
  <p:clrMapOvr>
    <a:masterClrMapping/>
  </p:clrMapOvr>
  <mc:AlternateContent xmlns:mc="http://schemas.openxmlformats.org/markup-compatibility/2006" xmlns:p14="http://schemas.microsoft.com/office/powerpoint/2010/main">
    <mc:Choice Requires="p14">
      <p:transition p14:dur="10">
        <p:push dir="u"/>
      </p:transition>
    </mc:Choice>
    <mc:Fallback xmlns="">
      <p:transition>
        <p:push dir="u"/>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Box 2"/>
          <p:cNvSpPr txBox="1"/>
          <p:nvPr/>
        </p:nvSpPr>
        <p:spPr>
          <a:xfrm>
            <a:off x="775171" y="6176336"/>
            <a:ext cx="2987485" cy="276999"/>
          </a:xfrm>
          <a:prstGeom prst="rect">
            <a:avLst/>
          </a:prstGeom>
          <a:noFill/>
        </p:spPr>
        <p:txBody>
          <a:bodyPr wrap="none" rtlCol="0">
            <a:spAutoFit/>
          </a:bodyPr>
          <a:lstStyle/>
          <a:p>
            <a:r>
              <a:rPr lang="en-US" sz="1200" i="1" dirty="0"/>
              <a:t>Cobb LK et al. Circulation 2014; 129: 1173-86</a:t>
            </a:r>
          </a:p>
        </p:txBody>
      </p:sp>
      <p:sp>
        <p:nvSpPr>
          <p:cNvPr id="4" name="TextBox 3"/>
          <p:cNvSpPr txBox="1"/>
          <p:nvPr/>
        </p:nvSpPr>
        <p:spPr>
          <a:xfrm>
            <a:off x="4504888" y="1268760"/>
            <a:ext cx="6778305" cy="4270400"/>
          </a:xfrm>
          <a:prstGeom prst="rect">
            <a:avLst/>
          </a:prstGeom>
          <a:noFill/>
        </p:spPr>
        <p:txBody>
          <a:bodyPr wrap="square" rtlCol="0">
            <a:spAutoFit/>
          </a:bodyPr>
          <a:lstStyle/>
          <a:p>
            <a:pPr marL="342900" indent="-342900">
              <a:buFont typeface="Arial" charset="0"/>
              <a:buChar char="•"/>
            </a:pPr>
            <a:r>
              <a:rPr lang="en-US" sz="2800" dirty="0"/>
              <a:t>Systematic errors in sodium assessment</a:t>
            </a:r>
          </a:p>
          <a:p>
            <a:pPr lvl="2"/>
            <a:r>
              <a:rPr lang="en-US" sz="1500" dirty="0"/>
              <a:t>Single or incomplete 24h urine collection</a:t>
            </a:r>
          </a:p>
          <a:p>
            <a:pPr lvl="2"/>
            <a:r>
              <a:rPr lang="en-US" sz="1500" dirty="0"/>
              <a:t>Spot urine collections</a:t>
            </a:r>
          </a:p>
          <a:p>
            <a:pPr lvl="2"/>
            <a:r>
              <a:rPr lang="en-US" sz="1500" dirty="0"/>
              <a:t>Dietary assessment</a:t>
            </a:r>
          </a:p>
          <a:p>
            <a:pPr marL="342900" indent="-342900">
              <a:buFont typeface="Arial" charset="0"/>
              <a:buChar char="•"/>
            </a:pPr>
            <a:r>
              <a:rPr lang="en-US" sz="2800" dirty="0"/>
              <a:t>Random error in sodium assessment</a:t>
            </a:r>
          </a:p>
          <a:p>
            <a:pPr marL="342900" indent="-342900">
              <a:buFont typeface="Arial" charset="0"/>
              <a:buChar char="•"/>
            </a:pPr>
            <a:r>
              <a:rPr lang="en-US" sz="2800" dirty="0"/>
              <a:t>Reverse causality</a:t>
            </a:r>
          </a:p>
          <a:p>
            <a:pPr lvl="1"/>
            <a:r>
              <a:rPr lang="en-US" sz="1500" dirty="0"/>
              <a:t>	Sick populations in low sodium group</a:t>
            </a:r>
          </a:p>
          <a:p>
            <a:pPr marL="342900" indent="-342900">
              <a:buFont typeface="Arial" charset="0"/>
              <a:buChar char="•"/>
            </a:pPr>
            <a:r>
              <a:rPr lang="en-US" sz="2800" dirty="0"/>
              <a:t>Potential for residual confounding</a:t>
            </a:r>
          </a:p>
          <a:p>
            <a:pPr lvl="2"/>
            <a:r>
              <a:rPr lang="en-US" sz="1500" dirty="0"/>
              <a:t>Incomplete adjustment for confounding</a:t>
            </a:r>
          </a:p>
          <a:p>
            <a:pPr lvl="2"/>
            <a:r>
              <a:rPr lang="en-US" sz="1500" dirty="0"/>
              <a:t>Incomplete follow-up</a:t>
            </a:r>
          </a:p>
          <a:p>
            <a:pPr marL="342900" indent="-342900">
              <a:buFont typeface="Arial" charset="0"/>
              <a:buChar char="•"/>
            </a:pPr>
            <a:r>
              <a:rPr lang="en-US" sz="2800" dirty="0"/>
              <a:t>Insufficient statistical power</a:t>
            </a:r>
          </a:p>
          <a:p>
            <a:pPr marL="342900" indent="-342900">
              <a:buFont typeface="Arial" charset="0"/>
              <a:buChar char="•"/>
            </a:pPr>
            <a:r>
              <a:rPr lang="en-US" sz="2800" dirty="0"/>
              <a:t>Inconsistent results with same datasets</a:t>
            </a:r>
          </a:p>
          <a:p>
            <a:endParaRPr lang="en-US" sz="1350" dirty="0"/>
          </a:p>
        </p:txBody>
      </p:sp>
      <p:sp>
        <p:nvSpPr>
          <p:cNvPr id="2" name="Title 1">
            <a:extLst>
              <a:ext uri="{FF2B5EF4-FFF2-40B4-BE49-F238E27FC236}">
                <a16:creationId xmlns:a16="http://schemas.microsoft.com/office/drawing/2014/main" id="{A44EF845-5091-6E50-8139-58E8FCE3AC00}"/>
              </a:ext>
            </a:extLst>
          </p:cNvPr>
          <p:cNvSpPr txBox="1">
            <a:spLocks/>
          </p:cNvSpPr>
          <p:nvPr/>
        </p:nvSpPr>
        <p:spPr>
          <a:xfrm>
            <a:off x="473725" y="279053"/>
            <a:ext cx="11193138" cy="701448"/>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t>Common methodological problems</a:t>
            </a:r>
            <a:endParaRPr lang="en-US" sz="2800" dirty="0"/>
          </a:p>
        </p:txBody>
      </p:sp>
      <p:pic>
        <p:nvPicPr>
          <p:cNvPr id="1026" name="Picture 2" descr="Random vs Systematic Error - Top 8 Differences with Infographics">
            <a:extLst>
              <a:ext uri="{FF2B5EF4-FFF2-40B4-BE49-F238E27FC236}">
                <a16:creationId xmlns:a16="http://schemas.microsoft.com/office/drawing/2014/main" id="{AC7294F8-369C-FEC0-8593-5DA7B9763BE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8582"/>
          <a:stretch/>
        </p:blipFill>
        <p:spPr bwMode="auto">
          <a:xfrm>
            <a:off x="1028788" y="1366613"/>
            <a:ext cx="3043975" cy="131454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C6929220-ED29-21C9-5FFD-0E5AC3C724F3}"/>
              </a:ext>
            </a:extLst>
          </p:cNvPr>
          <p:cNvPicPr>
            <a:picLocks noChangeAspect="1"/>
          </p:cNvPicPr>
          <p:nvPr/>
        </p:nvPicPr>
        <p:blipFill rotWithShape="1">
          <a:blip r:embed="rId4"/>
          <a:srcRect l="23071" b="61967"/>
          <a:stretch/>
        </p:blipFill>
        <p:spPr>
          <a:xfrm>
            <a:off x="1665777" y="3568257"/>
            <a:ext cx="1748699" cy="608591"/>
          </a:xfrm>
          <a:prstGeom prst="rect">
            <a:avLst/>
          </a:prstGeom>
        </p:spPr>
      </p:pic>
      <p:pic>
        <p:nvPicPr>
          <p:cNvPr id="7" name="Picture 6">
            <a:extLst>
              <a:ext uri="{FF2B5EF4-FFF2-40B4-BE49-F238E27FC236}">
                <a16:creationId xmlns:a16="http://schemas.microsoft.com/office/drawing/2014/main" id="{B3A976BB-17BD-0EA7-0375-F41B165DA3AD}"/>
              </a:ext>
            </a:extLst>
          </p:cNvPr>
          <p:cNvPicPr>
            <a:picLocks noChangeAspect="1"/>
          </p:cNvPicPr>
          <p:nvPr/>
        </p:nvPicPr>
        <p:blipFill rotWithShape="1">
          <a:blip r:embed="rId4"/>
          <a:srcRect l="23071" t="59012"/>
          <a:stretch/>
        </p:blipFill>
        <p:spPr>
          <a:xfrm>
            <a:off x="1676425" y="2741162"/>
            <a:ext cx="1748700" cy="652205"/>
          </a:xfrm>
          <a:prstGeom prst="rect">
            <a:avLst/>
          </a:prstGeom>
        </p:spPr>
      </p:pic>
      <p:pic>
        <p:nvPicPr>
          <p:cNvPr id="1028" name="Picture 4" descr="Power Analysis for Data Scientists | by Venkatesh Pappakrishnan, Ph.D. |  Towards Data Science">
            <a:extLst>
              <a:ext uri="{FF2B5EF4-FFF2-40B4-BE49-F238E27FC236}">
                <a16:creationId xmlns:a16="http://schemas.microsoft.com/office/drawing/2014/main" id="{E1BB3AF9-AA28-C035-8EBE-92640E7F85E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0765" y="4176848"/>
            <a:ext cx="2151825" cy="131453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ot Stuff the Little Devil | Casper the Friendly Ghost Wiki | Fandom">
            <a:extLst>
              <a:ext uri="{FF2B5EF4-FFF2-40B4-BE49-F238E27FC236}">
                <a16:creationId xmlns:a16="http://schemas.microsoft.com/office/drawing/2014/main" id="{831E47E4-58A9-08C3-2BE9-5C75B52D0F1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70506" y="110442"/>
            <a:ext cx="1321126" cy="1016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01477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5EFD5ED-CC8B-3B4E-9532-7986F1194E12}"/>
              </a:ext>
            </a:extLst>
          </p:cNvPr>
          <p:cNvSpPr txBox="1"/>
          <p:nvPr/>
        </p:nvSpPr>
        <p:spPr>
          <a:xfrm>
            <a:off x="540027" y="6087119"/>
            <a:ext cx="4149469" cy="646331"/>
          </a:xfrm>
          <a:prstGeom prst="rect">
            <a:avLst/>
          </a:prstGeom>
          <a:noFill/>
        </p:spPr>
        <p:txBody>
          <a:bodyPr wrap="none" rtlCol="0">
            <a:spAutoFit/>
          </a:bodyPr>
          <a:lstStyle/>
          <a:p>
            <a:r>
              <a:rPr lang="en-US" sz="1200" i="1" dirty="0"/>
              <a:t>Huang L et al. </a:t>
            </a:r>
            <a:r>
              <a:rPr lang="en-US" sz="1200" i="1" dirty="0" err="1"/>
              <a:t>Int</a:t>
            </a:r>
            <a:r>
              <a:rPr lang="en-US" sz="1200" i="1" dirty="0"/>
              <a:t> J Epidemiol 2018; </a:t>
            </a:r>
            <a:r>
              <a:rPr lang="en-GB" sz="1200" i="1" dirty="0"/>
              <a:t>47: 1811-20</a:t>
            </a:r>
          </a:p>
          <a:p>
            <a:r>
              <a:rPr lang="en-GB" sz="1200" i="1" dirty="0"/>
              <a:t>Cappuccio FP et al. </a:t>
            </a:r>
            <a:r>
              <a:rPr lang="en-GB" sz="1200" i="1" dirty="0" err="1"/>
              <a:t>Nutr</a:t>
            </a:r>
            <a:r>
              <a:rPr lang="en-GB" sz="1200" i="1" dirty="0"/>
              <a:t> </a:t>
            </a:r>
            <a:r>
              <a:rPr lang="en-GB" sz="1200" i="1" dirty="0" err="1"/>
              <a:t>Metab</a:t>
            </a:r>
            <a:r>
              <a:rPr lang="en-GB" sz="1200" i="1" dirty="0"/>
              <a:t> Cardiovasc Dis 2019; 29: 107-14</a:t>
            </a:r>
            <a:endParaRPr lang="en-US" sz="1200" i="1" dirty="0"/>
          </a:p>
          <a:p>
            <a:endParaRPr lang="en-US" sz="1200" i="1" dirty="0"/>
          </a:p>
        </p:txBody>
      </p:sp>
      <p:graphicFrame>
        <p:nvGraphicFramePr>
          <p:cNvPr id="17" name="Content Placeholder 16">
            <a:extLst>
              <a:ext uri="{FF2B5EF4-FFF2-40B4-BE49-F238E27FC236}">
                <a16:creationId xmlns:a16="http://schemas.microsoft.com/office/drawing/2014/main" id="{8E8CB23C-5C44-CC40-A95C-E52F84B45B37}"/>
              </a:ext>
            </a:extLst>
          </p:cNvPr>
          <p:cNvGraphicFramePr>
            <a:graphicFrameLocks noGrp="1"/>
          </p:cNvGraphicFramePr>
          <p:nvPr>
            <p:ph idx="1"/>
          </p:nvPr>
        </p:nvGraphicFramePr>
        <p:xfrm>
          <a:off x="2614761" y="1888232"/>
          <a:ext cx="8229600" cy="3917032"/>
        </p:xfrm>
        <a:graphic>
          <a:graphicData uri="http://schemas.openxmlformats.org/drawingml/2006/chart">
            <c:chart xmlns:c="http://schemas.openxmlformats.org/drawingml/2006/chart" xmlns:r="http://schemas.openxmlformats.org/officeDocument/2006/relationships" r:id="rId3"/>
          </a:graphicData>
        </a:graphic>
      </p:graphicFrame>
      <p:sp>
        <p:nvSpPr>
          <p:cNvPr id="18" name="TextBox 17">
            <a:extLst>
              <a:ext uri="{FF2B5EF4-FFF2-40B4-BE49-F238E27FC236}">
                <a16:creationId xmlns:a16="http://schemas.microsoft.com/office/drawing/2014/main" id="{1B58B3AC-4AF4-9148-B348-68900CD1E21E}"/>
              </a:ext>
            </a:extLst>
          </p:cNvPr>
          <p:cNvSpPr txBox="1"/>
          <p:nvPr/>
        </p:nvSpPr>
        <p:spPr>
          <a:xfrm>
            <a:off x="3490384" y="2356945"/>
            <a:ext cx="663605" cy="40011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2000" dirty="0"/>
              <a:t>24h</a:t>
            </a:r>
          </a:p>
        </p:txBody>
      </p:sp>
      <p:sp>
        <p:nvSpPr>
          <p:cNvPr id="19" name="TextBox 18">
            <a:extLst>
              <a:ext uri="{FF2B5EF4-FFF2-40B4-BE49-F238E27FC236}">
                <a16:creationId xmlns:a16="http://schemas.microsoft.com/office/drawing/2014/main" id="{EBB4F4A7-56FE-3744-A88D-BC1F7DF6FA95}"/>
              </a:ext>
            </a:extLst>
          </p:cNvPr>
          <p:cNvSpPr txBox="1"/>
          <p:nvPr/>
        </p:nvSpPr>
        <p:spPr>
          <a:xfrm>
            <a:off x="4927600" y="2356941"/>
            <a:ext cx="907236" cy="400110"/>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sz="2000" dirty="0"/>
              <a:t>Tanaka</a:t>
            </a:r>
          </a:p>
        </p:txBody>
      </p:sp>
      <p:sp>
        <p:nvSpPr>
          <p:cNvPr id="20" name="TextBox 19">
            <a:extLst>
              <a:ext uri="{FF2B5EF4-FFF2-40B4-BE49-F238E27FC236}">
                <a16:creationId xmlns:a16="http://schemas.microsoft.com/office/drawing/2014/main" id="{1E34C62B-8F56-354D-821E-9FA4CED649D2}"/>
              </a:ext>
            </a:extLst>
          </p:cNvPr>
          <p:cNvSpPr txBox="1"/>
          <p:nvPr/>
        </p:nvSpPr>
        <p:spPr>
          <a:xfrm>
            <a:off x="6246444" y="2348234"/>
            <a:ext cx="1139223" cy="400110"/>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sz="2000" dirty="0"/>
              <a:t>Kawasaki</a:t>
            </a:r>
          </a:p>
        </p:txBody>
      </p:sp>
      <p:cxnSp>
        <p:nvCxnSpPr>
          <p:cNvPr id="22" name="Straight Connector 21">
            <a:extLst>
              <a:ext uri="{FF2B5EF4-FFF2-40B4-BE49-F238E27FC236}">
                <a16:creationId xmlns:a16="http://schemas.microsoft.com/office/drawing/2014/main" id="{7DB8BE49-3B42-E94E-86D5-B13FFB5DCB12}"/>
              </a:ext>
            </a:extLst>
          </p:cNvPr>
          <p:cNvCxnSpPr/>
          <p:nvPr/>
        </p:nvCxnSpPr>
        <p:spPr>
          <a:xfrm>
            <a:off x="3067050" y="3846748"/>
            <a:ext cx="7632848"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7D98F486-4569-CD43-B3BB-955E1DB70D71}"/>
              </a:ext>
            </a:extLst>
          </p:cNvPr>
          <p:cNvSpPr txBox="1"/>
          <p:nvPr/>
        </p:nvSpPr>
        <p:spPr>
          <a:xfrm rot="16200000">
            <a:off x="672478" y="3543044"/>
            <a:ext cx="3648178" cy="338554"/>
          </a:xfrm>
          <a:prstGeom prst="rect">
            <a:avLst/>
          </a:prstGeom>
          <a:noFill/>
        </p:spPr>
        <p:txBody>
          <a:bodyPr wrap="none" rtlCol="0">
            <a:spAutoFit/>
          </a:bodyPr>
          <a:lstStyle/>
          <a:p>
            <a:r>
              <a:rPr lang="en-US" sz="1600" dirty="0"/>
              <a:t>Average population salt reduction (g/day)</a:t>
            </a:r>
          </a:p>
        </p:txBody>
      </p:sp>
      <p:sp>
        <p:nvSpPr>
          <p:cNvPr id="3" name="Title 1">
            <a:extLst>
              <a:ext uri="{FF2B5EF4-FFF2-40B4-BE49-F238E27FC236}">
                <a16:creationId xmlns:a16="http://schemas.microsoft.com/office/drawing/2014/main" id="{0D0E9E9F-C88E-6729-06E2-7D1BEDA23B89}"/>
              </a:ext>
            </a:extLst>
          </p:cNvPr>
          <p:cNvSpPr txBox="1">
            <a:spLocks/>
          </p:cNvSpPr>
          <p:nvPr/>
        </p:nvSpPr>
        <p:spPr>
          <a:xfrm>
            <a:off x="511628" y="373472"/>
            <a:ext cx="11058862" cy="1278917"/>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600" dirty="0">
                <a:latin typeface="Calibri" panose="020F0502020204030204" pitchFamily="34" charset="0"/>
                <a:ea typeface="ＭＳ Ｐゴシック" panose="020B0600070205080204" pitchFamily="34" charset="-128"/>
              </a:rPr>
              <a:t>Spot urine collections inadequate to monitor changes in population salt reduction programmes</a:t>
            </a:r>
            <a:endParaRPr lang="en-GB" sz="3600" dirty="0"/>
          </a:p>
        </p:txBody>
      </p:sp>
      <p:sp>
        <p:nvSpPr>
          <p:cNvPr id="8" name="TextBox 7">
            <a:extLst>
              <a:ext uri="{FF2B5EF4-FFF2-40B4-BE49-F238E27FC236}">
                <a16:creationId xmlns:a16="http://schemas.microsoft.com/office/drawing/2014/main" id="{7420033A-A418-811A-F9A1-B18A213D7BB8}"/>
              </a:ext>
            </a:extLst>
          </p:cNvPr>
          <p:cNvSpPr txBox="1"/>
          <p:nvPr/>
        </p:nvSpPr>
        <p:spPr>
          <a:xfrm>
            <a:off x="253767" y="2928939"/>
            <a:ext cx="1672317" cy="400110"/>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sz="2000" dirty="0"/>
              <a:t>Gold-standard</a:t>
            </a:r>
          </a:p>
        </p:txBody>
      </p:sp>
      <p:sp>
        <p:nvSpPr>
          <p:cNvPr id="11" name="TextBox 10">
            <a:extLst>
              <a:ext uri="{FF2B5EF4-FFF2-40B4-BE49-F238E27FC236}">
                <a16:creationId xmlns:a16="http://schemas.microsoft.com/office/drawing/2014/main" id="{BBF51547-EF90-4BF8-DD06-C44698C00201}"/>
              </a:ext>
            </a:extLst>
          </p:cNvPr>
          <p:cNvSpPr txBox="1"/>
          <p:nvPr/>
        </p:nvSpPr>
        <p:spPr>
          <a:xfrm>
            <a:off x="253766" y="3610904"/>
            <a:ext cx="1672317" cy="40011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000" dirty="0"/>
              <a:t>Spot-urines</a:t>
            </a:r>
          </a:p>
        </p:txBody>
      </p:sp>
    </p:spTree>
    <p:extLst>
      <p:ext uri="{BB962C8B-B14F-4D97-AF65-F5344CB8AC3E}">
        <p14:creationId xmlns:p14="http://schemas.microsoft.com/office/powerpoint/2010/main" val="1632519000"/>
      </p:ext>
    </p:extLst>
  </p:cSld>
  <p:clrMapOvr>
    <a:masterClrMapping/>
  </p:clrMapOvr>
  <mc:AlternateContent xmlns:mc="http://schemas.openxmlformats.org/markup-compatibility/2006" xmlns:p14="http://schemas.microsoft.com/office/powerpoint/2010/main">
    <mc:Choice Requires="p14">
      <p:transition p14:dur="0" advTm="167554"/>
    </mc:Choice>
    <mc:Fallback xmlns="">
      <p:transition advTm="167554"/>
    </mc:Fallback>
  </mc:AlternateContent>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 name="Picture 7" descr="A screenshot of a computer&#10;&#10;Description automatically generated">
            <a:extLst>
              <a:ext uri="{FF2B5EF4-FFF2-40B4-BE49-F238E27FC236}">
                <a16:creationId xmlns:a16="http://schemas.microsoft.com/office/drawing/2014/main" id="{825D3943-DC81-E795-C260-EE6C01627310}"/>
              </a:ext>
            </a:extLst>
          </p:cNvPr>
          <p:cNvPicPr>
            <a:picLocks noChangeAspect="1"/>
          </p:cNvPicPr>
          <p:nvPr/>
        </p:nvPicPr>
        <p:blipFill>
          <a:blip r:embed="rId2"/>
          <a:stretch>
            <a:fillRect/>
          </a:stretch>
        </p:blipFill>
        <p:spPr>
          <a:xfrm>
            <a:off x="350940" y="292508"/>
            <a:ext cx="3351809" cy="1930576"/>
          </a:xfrm>
          <a:prstGeom prst="rect">
            <a:avLst/>
          </a:prstGeom>
        </p:spPr>
      </p:pic>
      <p:pic>
        <p:nvPicPr>
          <p:cNvPr id="6" name="Picture 5" descr="A salt shaker and a magazine&#10;&#10;Description automatically generated">
            <a:extLst>
              <a:ext uri="{FF2B5EF4-FFF2-40B4-BE49-F238E27FC236}">
                <a16:creationId xmlns:a16="http://schemas.microsoft.com/office/drawing/2014/main" id="{A52F0EFF-C122-E4C0-7947-E8524C44B7D5}"/>
              </a:ext>
            </a:extLst>
          </p:cNvPr>
          <p:cNvPicPr>
            <a:picLocks noChangeAspect="1"/>
          </p:cNvPicPr>
          <p:nvPr/>
        </p:nvPicPr>
        <p:blipFill>
          <a:blip r:embed="rId3"/>
          <a:stretch>
            <a:fillRect/>
          </a:stretch>
        </p:blipFill>
        <p:spPr>
          <a:xfrm>
            <a:off x="8534658" y="2856536"/>
            <a:ext cx="2860611" cy="2889506"/>
          </a:xfrm>
          <a:prstGeom prst="rect">
            <a:avLst/>
          </a:prstGeom>
        </p:spPr>
      </p:pic>
      <p:pic>
        <p:nvPicPr>
          <p:cNvPr id="10" name="Picture 9" descr="A white and black sign with black text&#10;&#10;Description automatically generated">
            <a:extLst>
              <a:ext uri="{FF2B5EF4-FFF2-40B4-BE49-F238E27FC236}">
                <a16:creationId xmlns:a16="http://schemas.microsoft.com/office/drawing/2014/main" id="{BDE628B9-C9F1-EF82-BABA-0EDEBA122D57}"/>
              </a:ext>
            </a:extLst>
          </p:cNvPr>
          <p:cNvPicPr>
            <a:picLocks noChangeAspect="1"/>
          </p:cNvPicPr>
          <p:nvPr/>
        </p:nvPicPr>
        <p:blipFill>
          <a:blip r:embed="rId4"/>
          <a:stretch>
            <a:fillRect/>
          </a:stretch>
        </p:blipFill>
        <p:spPr>
          <a:xfrm>
            <a:off x="350940" y="2258311"/>
            <a:ext cx="3351808" cy="780459"/>
          </a:xfrm>
          <a:prstGeom prst="rect">
            <a:avLst/>
          </a:prstGeom>
        </p:spPr>
      </p:pic>
      <p:pic>
        <p:nvPicPr>
          <p:cNvPr id="12" name="Picture 11" descr="A spoon with salt spilling out of it&#10;&#10;Description automatically generated">
            <a:extLst>
              <a:ext uri="{FF2B5EF4-FFF2-40B4-BE49-F238E27FC236}">
                <a16:creationId xmlns:a16="http://schemas.microsoft.com/office/drawing/2014/main" id="{F3CB650B-FB0C-EC2B-C2EB-08A26A5E2D13}"/>
              </a:ext>
            </a:extLst>
          </p:cNvPr>
          <p:cNvPicPr>
            <a:picLocks noChangeAspect="1"/>
          </p:cNvPicPr>
          <p:nvPr/>
        </p:nvPicPr>
        <p:blipFill>
          <a:blip r:embed="rId5"/>
          <a:stretch>
            <a:fillRect/>
          </a:stretch>
        </p:blipFill>
        <p:spPr>
          <a:xfrm>
            <a:off x="4665694" y="2816467"/>
            <a:ext cx="2860611" cy="2998857"/>
          </a:xfrm>
          <a:prstGeom prst="rect">
            <a:avLst/>
          </a:prstGeom>
        </p:spPr>
      </p:pic>
      <p:pic>
        <p:nvPicPr>
          <p:cNvPr id="14" name="Picture 13" descr="A salt shaker on a yellow and green surface&#10;&#10;Description automatically generated">
            <a:extLst>
              <a:ext uri="{FF2B5EF4-FFF2-40B4-BE49-F238E27FC236}">
                <a16:creationId xmlns:a16="http://schemas.microsoft.com/office/drawing/2014/main" id="{8AE6A4D1-A7FE-79EA-29B0-CADCBA706A03}"/>
              </a:ext>
            </a:extLst>
          </p:cNvPr>
          <p:cNvPicPr>
            <a:picLocks noChangeAspect="1"/>
          </p:cNvPicPr>
          <p:nvPr/>
        </p:nvPicPr>
        <p:blipFill>
          <a:blip r:embed="rId6"/>
          <a:stretch>
            <a:fillRect/>
          </a:stretch>
        </p:blipFill>
        <p:spPr>
          <a:xfrm>
            <a:off x="350940" y="3038270"/>
            <a:ext cx="2942423" cy="2746262"/>
          </a:xfrm>
          <a:prstGeom prst="rect">
            <a:avLst/>
          </a:prstGeom>
        </p:spPr>
      </p:pic>
      <p:pic>
        <p:nvPicPr>
          <p:cNvPr id="16" name="Picture 15" descr="A screenshot of a website&#10;&#10;Description automatically generated">
            <a:extLst>
              <a:ext uri="{FF2B5EF4-FFF2-40B4-BE49-F238E27FC236}">
                <a16:creationId xmlns:a16="http://schemas.microsoft.com/office/drawing/2014/main" id="{37E2A47B-62F5-8D98-8948-5D465E68BD45}"/>
              </a:ext>
            </a:extLst>
          </p:cNvPr>
          <p:cNvPicPr>
            <a:picLocks noChangeAspect="1"/>
          </p:cNvPicPr>
          <p:nvPr/>
        </p:nvPicPr>
        <p:blipFill>
          <a:blip r:embed="rId7"/>
          <a:stretch>
            <a:fillRect/>
          </a:stretch>
        </p:blipFill>
        <p:spPr>
          <a:xfrm>
            <a:off x="4061689" y="251012"/>
            <a:ext cx="7929589" cy="2565455"/>
          </a:xfrm>
          <a:prstGeom prst="rect">
            <a:avLst/>
          </a:prstGeom>
        </p:spPr>
      </p:pic>
      <p:pic>
        <p:nvPicPr>
          <p:cNvPr id="18" name="Picture 17" descr="A close-up of a paper&#10;&#10;Description automatically generated">
            <a:extLst>
              <a:ext uri="{FF2B5EF4-FFF2-40B4-BE49-F238E27FC236}">
                <a16:creationId xmlns:a16="http://schemas.microsoft.com/office/drawing/2014/main" id="{A3D8DC3C-9B4B-9074-4FD5-758E92722138}"/>
              </a:ext>
            </a:extLst>
          </p:cNvPr>
          <p:cNvPicPr>
            <a:picLocks noChangeAspect="1"/>
          </p:cNvPicPr>
          <p:nvPr/>
        </p:nvPicPr>
        <p:blipFill>
          <a:blip r:embed="rId8"/>
          <a:stretch>
            <a:fillRect/>
          </a:stretch>
        </p:blipFill>
        <p:spPr>
          <a:xfrm>
            <a:off x="605549" y="1105746"/>
            <a:ext cx="9623837" cy="4646507"/>
          </a:xfrm>
          <a:prstGeom prst="rect">
            <a:avLst/>
          </a:prstGeom>
        </p:spPr>
      </p:pic>
    </p:spTree>
    <p:extLst>
      <p:ext uri="{BB962C8B-B14F-4D97-AF65-F5344CB8AC3E}">
        <p14:creationId xmlns:p14="http://schemas.microsoft.com/office/powerpoint/2010/main" val="2648146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1CB8E9B-5C4D-952C-1B68-1BB31CE1336B}"/>
              </a:ext>
            </a:extLst>
          </p:cNvPr>
          <p:cNvGrpSpPr/>
          <p:nvPr/>
        </p:nvGrpSpPr>
        <p:grpSpPr>
          <a:xfrm>
            <a:off x="1949449" y="2716307"/>
            <a:ext cx="8095503" cy="2985994"/>
            <a:chOff x="1949449" y="2716307"/>
            <a:chExt cx="8095503" cy="2985994"/>
          </a:xfrm>
        </p:grpSpPr>
        <p:pic>
          <p:nvPicPr>
            <p:cNvPr id="3" name="Picture 2">
              <a:extLst>
                <a:ext uri="{FF2B5EF4-FFF2-40B4-BE49-F238E27FC236}">
                  <a16:creationId xmlns:a16="http://schemas.microsoft.com/office/drawing/2014/main" id="{5A7AC7CB-5959-D12E-C8C9-52DE7DC0AEB2}"/>
                </a:ext>
              </a:extLst>
            </p:cNvPr>
            <p:cNvPicPr>
              <a:picLocks noChangeAspect="1"/>
            </p:cNvPicPr>
            <p:nvPr/>
          </p:nvPicPr>
          <p:blipFill>
            <a:blip r:embed="rId2"/>
            <a:stretch>
              <a:fillRect/>
            </a:stretch>
          </p:blipFill>
          <p:spPr>
            <a:xfrm>
              <a:off x="1949449" y="2716307"/>
              <a:ext cx="8095503" cy="2985994"/>
            </a:xfrm>
            <a:prstGeom prst="rect">
              <a:avLst/>
            </a:prstGeom>
          </p:spPr>
        </p:pic>
        <p:sp>
          <p:nvSpPr>
            <p:cNvPr id="5" name="TextBox 4">
              <a:extLst>
                <a:ext uri="{FF2B5EF4-FFF2-40B4-BE49-F238E27FC236}">
                  <a16:creationId xmlns:a16="http://schemas.microsoft.com/office/drawing/2014/main" id="{B775EB41-7657-1B9D-8BB0-24C7AAD28673}"/>
                </a:ext>
              </a:extLst>
            </p:cNvPr>
            <p:cNvSpPr txBox="1"/>
            <p:nvPr/>
          </p:nvSpPr>
          <p:spPr>
            <a:xfrm>
              <a:off x="6636711" y="2897095"/>
              <a:ext cx="3408241" cy="368686"/>
            </a:xfrm>
            <a:prstGeom prst="rect">
              <a:avLst/>
            </a:prstGeom>
            <a:noFill/>
          </p:spPr>
          <p:txBody>
            <a:bodyPr wrap="none" rtlCol="0">
              <a:spAutoFit/>
            </a:bodyPr>
            <a:lstStyle/>
            <a:p>
              <a:r>
                <a:rPr lang="en-GB" sz="1200" i="1" dirty="0"/>
                <a:t>Cappuccio FP et al. </a:t>
              </a:r>
              <a:r>
                <a:rPr lang="en-GB" sz="1200" i="1" dirty="0" err="1"/>
                <a:t>Curr</a:t>
              </a:r>
              <a:r>
                <a:rPr lang="en-GB" sz="1200" i="1" dirty="0"/>
                <a:t> </a:t>
              </a:r>
              <a:r>
                <a:rPr lang="en-GB" sz="1200" i="1" dirty="0" err="1"/>
                <a:t>Nutr</a:t>
              </a:r>
              <a:r>
                <a:rPr lang="en-GB" sz="1200" i="1" dirty="0"/>
                <a:t> Rep 2022; 11: 172-84  </a:t>
              </a:r>
            </a:p>
          </p:txBody>
        </p:sp>
      </p:grpSp>
      <p:grpSp>
        <p:nvGrpSpPr>
          <p:cNvPr id="6" name="Group 5">
            <a:extLst>
              <a:ext uri="{FF2B5EF4-FFF2-40B4-BE49-F238E27FC236}">
                <a16:creationId xmlns:a16="http://schemas.microsoft.com/office/drawing/2014/main" id="{3C70B72A-4553-E32C-6315-2373C95C18C4}"/>
              </a:ext>
            </a:extLst>
          </p:cNvPr>
          <p:cNvGrpSpPr/>
          <p:nvPr/>
        </p:nvGrpSpPr>
        <p:grpSpPr>
          <a:xfrm>
            <a:off x="1860359" y="363070"/>
            <a:ext cx="8095503" cy="2153772"/>
            <a:chOff x="1860359" y="363070"/>
            <a:chExt cx="8095503" cy="2153772"/>
          </a:xfrm>
        </p:grpSpPr>
        <p:pic>
          <p:nvPicPr>
            <p:cNvPr id="4" name="Picture 3">
              <a:extLst>
                <a:ext uri="{FF2B5EF4-FFF2-40B4-BE49-F238E27FC236}">
                  <a16:creationId xmlns:a16="http://schemas.microsoft.com/office/drawing/2014/main" id="{E677F537-F876-2164-019E-7777EC3BCA28}"/>
                </a:ext>
              </a:extLst>
            </p:cNvPr>
            <p:cNvPicPr>
              <a:picLocks noChangeAspect="1"/>
            </p:cNvPicPr>
            <p:nvPr/>
          </p:nvPicPr>
          <p:blipFill>
            <a:blip r:embed="rId3"/>
            <a:stretch>
              <a:fillRect/>
            </a:stretch>
          </p:blipFill>
          <p:spPr>
            <a:xfrm>
              <a:off x="1860359" y="363070"/>
              <a:ext cx="8095503" cy="2153772"/>
            </a:xfrm>
            <a:prstGeom prst="rect">
              <a:avLst/>
            </a:prstGeom>
          </p:spPr>
        </p:pic>
        <p:sp>
          <p:nvSpPr>
            <p:cNvPr id="2" name="TextBox 1">
              <a:extLst>
                <a:ext uri="{FF2B5EF4-FFF2-40B4-BE49-F238E27FC236}">
                  <a16:creationId xmlns:a16="http://schemas.microsoft.com/office/drawing/2014/main" id="{DCAA6A5F-C73F-DAF3-7C35-FA2EFCCD8F99}"/>
                </a:ext>
              </a:extLst>
            </p:cNvPr>
            <p:cNvSpPr txBox="1"/>
            <p:nvPr/>
          </p:nvSpPr>
          <p:spPr>
            <a:xfrm>
              <a:off x="6460370" y="556652"/>
              <a:ext cx="3395417" cy="276999"/>
            </a:xfrm>
            <a:prstGeom prst="rect">
              <a:avLst/>
            </a:prstGeom>
            <a:noFill/>
          </p:spPr>
          <p:txBody>
            <a:bodyPr wrap="none" rtlCol="0">
              <a:spAutoFit/>
            </a:bodyPr>
            <a:lstStyle/>
            <a:p>
              <a:r>
                <a:rPr lang="en-GB" sz="1200" i="1" dirty="0"/>
                <a:t>Campbell NRC et al. </a:t>
              </a:r>
              <a:r>
                <a:rPr lang="en-GB" sz="1200" i="1" dirty="0" err="1"/>
                <a:t>Curr</a:t>
              </a:r>
              <a:r>
                <a:rPr lang="en-GB" sz="1200" i="1" dirty="0"/>
                <a:t> </a:t>
              </a:r>
              <a:r>
                <a:rPr lang="en-GB" sz="1200" i="1" dirty="0" err="1"/>
                <a:t>Nutr</a:t>
              </a:r>
              <a:r>
                <a:rPr lang="en-GB" sz="1200" i="1" dirty="0"/>
                <a:t> Rep 2021; 10; 188-99</a:t>
              </a:r>
            </a:p>
          </p:txBody>
        </p:sp>
      </p:grpSp>
    </p:spTree>
    <p:extLst>
      <p:ext uri="{BB962C8B-B14F-4D97-AF65-F5344CB8AC3E}">
        <p14:creationId xmlns:p14="http://schemas.microsoft.com/office/powerpoint/2010/main" val="169008565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p>
        </p:txBody>
      </p:sp>
      <p:pic>
        <p:nvPicPr>
          <p:cNvPr id="3" name="Picture Placeholder 1"/>
          <p:cNvPicPr>
            <a:picLocks noGrp="1" noChangeAspect="1"/>
          </p:cNvPicPr>
          <p:nvPr>
            <p:ph type="pic" idx="1"/>
          </p:nvPr>
        </p:nvPicPr>
        <p:blipFill>
          <a:blip r:embed="rId2"/>
          <a:stretch>
            <a:fillRect/>
          </a:stretch>
        </p:blipFill>
        <p:spPr>
          <a:xfrm>
            <a:off x="1866500" y="647700"/>
            <a:ext cx="5715000" cy="5562600"/>
          </a:xfrm>
        </p:spPr>
      </p:pic>
      <p:sp>
        <p:nvSpPr>
          <p:cNvPr id="4" name="Rectangle 2"/>
          <p:cNvSpPr>
            <a:spLocks noGrp="1"/>
          </p:cNvSpPr>
          <p:nvPr>
            <p:ph type="body" sz="half" idx="2"/>
          </p:nvPr>
        </p:nvSpPr>
        <p:spPr/>
        <p:txBody>
          <a:bodyPr anchor="b">
            <a:normAutofit fontScale="97500"/>
          </a:bodyPr>
          <a:lstStyle/>
          <a:p>
            <a:r>
              <a:rPr lang="en-US" dirty="0"/>
              <a:t>
              </a:t>
            </a:r>
            <a:br>
              <a:rPr lang="en-US" dirty="0"/>
            </a:br>
            <a:endParaRPr lang="en-US" dirty="0"/>
          </a:p>
        </p:txBody>
      </p:sp>
      <p:pic>
        <p:nvPicPr>
          <p:cNvPr id="8" name="Picture Placeholder 1">
            <a:extLst>
              <a:ext uri="{FF2B5EF4-FFF2-40B4-BE49-F238E27FC236}">
                <a16:creationId xmlns:a16="http://schemas.microsoft.com/office/drawing/2014/main" id="{05ECF542-7F30-4DCE-D5F5-42AB0EDAF30B}"/>
              </a:ext>
            </a:extLst>
          </p:cNvPr>
          <p:cNvPicPr>
            <a:picLocks noChangeAspect="1"/>
          </p:cNvPicPr>
          <p:nvPr/>
        </p:nvPicPr>
        <p:blipFill>
          <a:blip r:embed="rId2"/>
          <a:stretch>
            <a:fillRect/>
          </a:stretch>
        </p:blipFill>
        <p:spPr>
          <a:xfrm>
            <a:off x="342500" y="647700"/>
            <a:ext cx="5715000" cy="5562600"/>
          </a:xfrm>
          <a:ln>
            <a:solidFill>
              <a:schemeClr val="tx1">
                <a:lumMod val="50000"/>
                <a:lumOff val="50000"/>
              </a:schemeClr>
            </a:solidFill>
          </a:ln>
        </p:spPr>
      </p:pic>
      <p:pic>
        <p:nvPicPr>
          <p:cNvPr id="9" name="Picture Placeholder 1">
            <a:extLst>
              <a:ext uri="{FF2B5EF4-FFF2-40B4-BE49-F238E27FC236}">
                <a16:creationId xmlns:a16="http://schemas.microsoft.com/office/drawing/2014/main" id="{F9596F51-CD83-BE61-18FD-02C71B65D474}"/>
              </a:ext>
            </a:extLst>
          </p:cNvPr>
          <p:cNvPicPr>
            <a:picLocks noChangeAspect="1"/>
          </p:cNvPicPr>
          <p:nvPr/>
        </p:nvPicPr>
        <p:blipFill>
          <a:blip r:embed="rId2"/>
          <a:stretch>
            <a:fillRect/>
          </a:stretch>
        </p:blipFill>
        <p:spPr>
          <a:xfrm>
            <a:off x="304800" y="793750"/>
            <a:ext cx="5715000" cy="5562600"/>
          </a:xfrm>
          <a:ln>
            <a:solidFill>
              <a:schemeClr val="tx1">
                <a:lumMod val="50000"/>
                <a:lumOff val="50000"/>
              </a:schemeClr>
            </a:solidFill>
          </a:ln>
        </p:spPr>
      </p:pic>
      <p:pic>
        <p:nvPicPr>
          <p:cNvPr id="10" name="Picture 9">
            <a:extLst>
              <a:ext uri="{FF2B5EF4-FFF2-40B4-BE49-F238E27FC236}">
                <a16:creationId xmlns:a16="http://schemas.microsoft.com/office/drawing/2014/main" id="{60BCBE68-3FD3-5650-9045-9FC2738ACC0F}"/>
              </a:ext>
            </a:extLst>
          </p:cNvPr>
          <p:cNvPicPr>
            <a:picLocks noChangeAspect="1"/>
          </p:cNvPicPr>
          <p:nvPr/>
        </p:nvPicPr>
        <p:blipFill rotWithShape="1">
          <a:blip r:embed="rId3"/>
          <a:srcRect t="3022"/>
          <a:stretch/>
        </p:blipFill>
        <p:spPr>
          <a:xfrm>
            <a:off x="3130027" y="1017630"/>
            <a:ext cx="5779545" cy="4753029"/>
          </a:xfrm>
          <a:prstGeom prst="rect">
            <a:avLst/>
          </a:prstGeom>
        </p:spPr>
      </p:pic>
      <p:sp>
        <p:nvSpPr>
          <p:cNvPr id="13" name="TextBox 12">
            <a:extLst>
              <a:ext uri="{FF2B5EF4-FFF2-40B4-BE49-F238E27FC236}">
                <a16:creationId xmlns:a16="http://schemas.microsoft.com/office/drawing/2014/main" id="{994478E5-6361-0A61-0A2F-7648D2F76DFE}"/>
              </a:ext>
            </a:extLst>
          </p:cNvPr>
          <p:cNvSpPr txBox="1"/>
          <p:nvPr/>
        </p:nvSpPr>
        <p:spPr>
          <a:xfrm>
            <a:off x="621900" y="6133780"/>
            <a:ext cx="6197600" cy="276999"/>
          </a:xfrm>
          <a:prstGeom prst="rect">
            <a:avLst/>
          </a:prstGeom>
          <a:noFill/>
        </p:spPr>
        <p:txBody>
          <a:bodyPr wrap="square" rtlCol="0">
            <a:spAutoFit/>
          </a:bodyPr>
          <a:lstStyle/>
          <a:p>
            <a:r>
              <a:rPr lang="en-GB" sz="1200" i="1" dirty="0"/>
              <a:t>Song J et al. J Hypertension 2023; 10: </a:t>
            </a:r>
            <a:r>
              <a:rPr lang="en-US" sz="1200" dirty="0"/>
              <a:t>:  August 24, 2023; </a:t>
            </a:r>
            <a:r>
              <a:rPr lang="en-US" sz="1200" dirty="0" err="1"/>
              <a:t>doi</a:t>
            </a:r>
            <a:r>
              <a:rPr lang="en-US" sz="1200" dirty="0"/>
              <a:t>: 10.1097/HJH.0000000000003521</a:t>
            </a:r>
          </a:p>
        </p:txBody>
      </p:sp>
      <p:sp>
        <p:nvSpPr>
          <p:cNvPr id="14" name="Title 1">
            <a:extLst>
              <a:ext uri="{FF2B5EF4-FFF2-40B4-BE49-F238E27FC236}">
                <a16:creationId xmlns:a16="http://schemas.microsoft.com/office/drawing/2014/main" id="{A51EFA83-789B-7280-041B-BE85673A0AA4}"/>
              </a:ext>
            </a:extLst>
          </p:cNvPr>
          <p:cNvSpPr txBox="1">
            <a:spLocks/>
          </p:cNvSpPr>
          <p:nvPr/>
        </p:nvSpPr>
        <p:spPr>
          <a:xfrm>
            <a:off x="423231" y="170133"/>
            <a:ext cx="11193138" cy="701448"/>
          </a:xfrm>
        </p:spPr>
        <p:txBody>
          <a:bodyPr anchor="ctr">
            <a:normAutofit/>
          </a:bodyPr>
          <a:lstStyle>
            <a:lvl1pPr algn="ctr" defTabSz="914400" rtl="0" eaLnBrk="1" latinLnBrk="0" hangingPunct="1">
              <a:spcBef>
                <a:spcPct val="0"/>
              </a:spcBef>
              <a:buNone/>
              <a:defRPr sz="1800" b="1" kern="1200">
                <a:solidFill>
                  <a:schemeClr val="tx1"/>
                </a:solidFill>
                <a:latin typeface="+mj-lt"/>
                <a:ea typeface="+mj-ea"/>
                <a:cs typeface="+mj-cs"/>
              </a:defRPr>
            </a:lvl1pPr>
          </a:lstStyle>
          <a:p>
            <a:r>
              <a:rPr lang="en-US" sz="3200" b="0" dirty="0"/>
              <a:t>Salt intake, blood pressure and CVD mortality in England</a:t>
            </a:r>
            <a:endParaRPr lang="en-US" sz="2800" b="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695400" y="6165304"/>
            <a:ext cx="327762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1" hangingPunct="1"/>
            <a:r>
              <a:rPr lang="en-US" sz="1200" i="1" dirty="0">
                <a:latin typeface="Calibri" charset="0"/>
              </a:rPr>
              <a:t>Gillespie DOS et al. </a:t>
            </a:r>
            <a:r>
              <a:rPr lang="en-US" sz="1200" i="1" dirty="0" err="1">
                <a:latin typeface="Calibri" charset="0"/>
              </a:rPr>
              <a:t>PLoS</a:t>
            </a:r>
            <a:r>
              <a:rPr lang="en-US" sz="1200" i="1" dirty="0">
                <a:latin typeface="Calibri" charset="0"/>
              </a:rPr>
              <a:t> ONE 2015; 10: e0127927</a:t>
            </a:r>
            <a:endParaRPr lang="en-GB" sz="1200" i="1"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2232" y="1412776"/>
            <a:ext cx="8226904" cy="433283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2639616" y="3063659"/>
            <a:ext cx="2261004" cy="307777"/>
          </a:xfrm>
          <a:prstGeom prst="rect">
            <a:avLst/>
          </a:prstGeom>
          <a:noFill/>
        </p:spPr>
        <p:txBody>
          <a:bodyPr wrap="none" rtlCol="0">
            <a:spAutoFit/>
          </a:bodyPr>
          <a:lstStyle/>
          <a:p>
            <a:r>
              <a:rPr lang="en-GB" sz="1400" dirty="0">
                <a:solidFill>
                  <a:srgbClr val="FF0000"/>
                </a:solidFill>
              </a:rPr>
              <a:t>Greater reduction in low SES</a:t>
            </a:r>
          </a:p>
        </p:txBody>
      </p:sp>
      <p:sp>
        <p:nvSpPr>
          <p:cNvPr id="3" name="Rectangle 2">
            <a:extLst>
              <a:ext uri="{FF2B5EF4-FFF2-40B4-BE49-F238E27FC236}">
                <a16:creationId xmlns:a16="http://schemas.microsoft.com/office/drawing/2014/main" id="{157A2C2A-590D-BFDF-412A-5B115500CAE0}"/>
              </a:ext>
            </a:extLst>
          </p:cNvPr>
          <p:cNvSpPr/>
          <p:nvPr/>
        </p:nvSpPr>
        <p:spPr>
          <a:xfrm>
            <a:off x="2639616" y="3068960"/>
            <a:ext cx="5976664" cy="2088232"/>
          </a:xfrm>
          <a:prstGeom prst="rect">
            <a:avLst/>
          </a:prstGeom>
          <a:noFill/>
          <a:ln>
            <a:solidFill>
              <a:schemeClr val="accent2"/>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4" name="Title 1">
            <a:extLst>
              <a:ext uri="{FF2B5EF4-FFF2-40B4-BE49-F238E27FC236}">
                <a16:creationId xmlns:a16="http://schemas.microsoft.com/office/drawing/2014/main" id="{6E61A2A9-DF41-B7BD-702A-CEA90B9E492E}"/>
              </a:ext>
            </a:extLst>
          </p:cNvPr>
          <p:cNvSpPr txBox="1">
            <a:spLocks/>
          </p:cNvSpPr>
          <p:nvPr/>
        </p:nvSpPr>
        <p:spPr>
          <a:xfrm>
            <a:off x="566569" y="261043"/>
            <a:ext cx="11058862" cy="563313"/>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200" dirty="0">
                <a:latin typeface="Calibri" panose="020F0502020204030204" pitchFamily="34" charset="0"/>
                <a:ea typeface="ＭＳ Ｐゴシック" panose="020B0600070205080204" pitchFamily="34" charset="-128"/>
              </a:rPr>
              <a:t>Policy forecast for England (2025): effectiveness and health equity</a:t>
            </a:r>
            <a:endParaRPr lang="en-GB" sz="3200" dirty="0"/>
          </a:p>
        </p:txBody>
      </p:sp>
      <p:sp>
        <p:nvSpPr>
          <p:cNvPr id="9" name="Left-Right Arrow 10">
            <a:extLst>
              <a:ext uri="{FF2B5EF4-FFF2-40B4-BE49-F238E27FC236}">
                <a16:creationId xmlns:a16="http://schemas.microsoft.com/office/drawing/2014/main" id="{FE42FA13-8D4C-4BC7-0042-833CE5729397}"/>
              </a:ext>
            </a:extLst>
          </p:cNvPr>
          <p:cNvSpPr/>
          <p:nvPr/>
        </p:nvSpPr>
        <p:spPr>
          <a:xfrm>
            <a:off x="1709530" y="824356"/>
            <a:ext cx="8648908" cy="555708"/>
          </a:xfrm>
          <a:prstGeom prst="leftRightArrow">
            <a:avLst>
              <a:gd name="adj1" fmla="val 83898"/>
              <a:gd name="adj2" fmla="val 50000"/>
            </a:avLst>
          </a:prstGeom>
          <a:gradFill flip="none" rotWithShape="1">
            <a:gsLst>
              <a:gs pos="71000">
                <a:srgbClr val="7030A0"/>
              </a:gs>
              <a:gs pos="47000">
                <a:srgbClr val="FFC000"/>
              </a:gs>
              <a:gs pos="23000">
                <a:srgbClr val="FFFF00"/>
              </a:gs>
              <a:gs pos="100000">
                <a:srgbClr val="00B050"/>
              </a:gs>
            </a:gsLst>
            <a:lin ang="10800000" scaled="1"/>
            <a:tileRect/>
          </a:gra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GB" b="1" dirty="0">
                <a:solidFill>
                  <a:schemeClr val="bg1"/>
                </a:solidFill>
              </a:rPr>
              <a:t>UPSTREAM (Structural)</a:t>
            </a:r>
            <a:r>
              <a:rPr lang="en-GB" b="1" dirty="0">
                <a:solidFill>
                  <a:schemeClr val="tx1"/>
                </a:solidFill>
              </a:rPr>
              <a:t>                         DOWNSTREAM (Agentic)</a:t>
            </a:r>
          </a:p>
        </p:txBody>
      </p:sp>
      <p:sp>
        <p:nvSpPr>
          <p:cNvPr id="7" name="Rounded Rectangle 6">
            <a:extLst>
              <a:ext uri="{FF2B5EF4-FFF2-40B4-BE49-F238E27FC236}">
                <a16:creationId xmlns:a16="http://schemas.microsoft.com/office/drawing/2014/main" id="{C33B3FAA-3926-3627-CE30-027FDA87A253}"/>
              </a:ext>
            </a:extLst>
          </p:cNvPr>
          <p:cNvSpPr/>
          <p:nvPr/>
        </p:nvSpPr>
        <p:spPr>
          <a:xfrm>
            <a:off x="3238959" y="1380064"/>
            <a:ext cx="3613533" cy="393652"/>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255407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2511058-A26B-5CBC-C5E1-93E3384728B0}"/>
              </a:ext>
            </a:extLst>
          </p:cNvPr>
          <p:cNvGrpSpPr/>
          <p:nvPr/>
        </p:nvGrpSpPr>
        <p:grpSpPr>
          <a:xfrm>
            <a:off x="1430581" y="7376"/>
            <a:ext cx="8878537" cy="6599903"/>
            <a:chOff x="1166829" y="-1"/>
            <a:chExt cx="9482121" cy="6629401"/>
          </a:xfrm>
        </p:grpSpPr>
        <p:pic>
          <p:nvPicPr>
            <p:cNvPr id="8" name="Picture 7">
              <a:extLst>
                <a:ext uri="{FF2B5EF4-FFF2-40B4-BE49-F238E27FC236}">
                  <a16:creationId xmlns:a16="http://schemas.microsoft.com/office/drawing/2014/main" id="{76BFF589-A1C4-C926-88CE-ED83D40349AB}"/>
                </a:ext>
              </a:extLst>
            </p:cNvPr>
            <p:cNvPicPr>
              <a:picLocks noChangeAspect="1"/>
            </p:cNvPicPr>
            <p:nvPr/>
          </p:nvPicPr>
          <p:blipFill rotWithShape="1">
            <a:blip r:embed="rId3"/>
            <a:srcRect b="12966"/>
            <a:stretch/>
          </p:blipFill>
          <p:spPr>
            <a:xfrm>
              <a:off x="1166829" y="-1"/>
              <a:ext cx="9482121" cy="5705293"/>
            </a:xfrm>
            <a:prstGeom prst="rect">
              <a:avLst/>
            </a:prstGeom>
          </p:spPr>
        </p:pic>
        <p:pic>
          <p:nvPicPr>
            <p:cNvPr id="11" name="Picture 10">
              <a:extLst>
                <a:ext uri="{FF2B5EF4-FFF2-40B4-BE49-F238E27FC236}">
                  <a16:creationId xmlns:a16="http://schemas.microsoft.com/office/drawing/2014/main" id="{4079BCB5-0AF6-45E0-74A9-D0DC6804F33B}"/>
                </a:ext>
              </a:extLst>
            </p:cNvPr>
            <p:cNvPicPr>
              <a:picLocks noChangeAspect="1"/>
            </p:cNvPicPr>
            <p:nvPr/>
          </p:nvPicPr>
          <p:blipFill rotWithShape="1">
            <a:blip r:embed="rId3"/>
            <a:srcRect t="92195" r="38412" b="140"/>
            <a:stretch/>
          </p:blipFill>
          <p:spPr>
            <a:xfrm>
              <a:off x="1277577" y="6172200"/>
              <a:ext cx="5313723" cy="457200"/>
            </a:xfrm>
            <a:prstGeom prst="rect">
              <a:avLst/>
            </a:prstGeom>
          </p:spPr>
        </p:pic>
      </p:grpSp>
    </p:spTree>
    <p:extLst>
      <p:ext uri="{BB962C8B-B14F-4D97-AF65-F5344CB8AC3E}">
        <p14:creationId xmlns:p14="http://schemas.microsoft.com/office/powerpoint/2010/main" val="1542975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7" descr="Cycles of Profit.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1051443"/>
            <a:ext cx="5400600" cy="4755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15479" y="1247633"/>
            <a:ext cx="5536505" cy="4362733"/>
          </a:xfrm>
          <a:prstGeom prst="rect">
            <a:avLst/>
          </a:prstGeom>
        </p:spPr>
        <p:txBody>
          <a:bodyPr wrap="square">
            <a:spAutoFit/>
          </a:bodyPr>
          <a:lstStyle/>
          <a:p>
            <a:pPr>
              <a:spcBef>
                <a:spcPts val="450"/>
              </a:spcBef>
              <a:spcAft>
                <a:spcPts val="900"/>
              </a:spcAft>
            </a:pPr>
            <a:r>
              <a:rPr lang="en-US" sz="2400" dirty="0">
                <a:latin typeface="Aptos" panose="020B0004020202020204" pitchFamily="34" charset="0"/>
              </a:rPr>
              <a:t>High salt in processed and manufactured food leads to profit to industry, not to health benefits! </a:t>
            </a:r>
          </a:p>
          <a:p>
            <a:pPr>
              <a:spcAft>
                <a:spcPts val="900"/>
              </a:spcAft>
            </a:pPr>
            <a:r>
              <a:rPr lang="en-US" sz="2400" b="1" dirty="0">
                <a:solidFill>
                  <a:srgbClr val="C00000"/>
                </a:solidFill>
                <a:latin typeface="Aptos" panose="020B0004020202020204" pitchFamily="34" charset="0"/>
              </a:rPr>
              <a:t>A. Palatability</a:t>
            </a:r>
            <a:r>
              <a:rPr lang="en-US" sz="2400" dirty="0">
                <a:solidFill>
                  <a:srgbClr val="C00000"/>
                </a:solidFill>
                <a:latin typeface="Aptos" panose="020B0004020202020204" pitchFamily="34" charset="0"/>
              </a:rPr>
              <a:t> – bad food edible </a:t>
            </a:r>
          </a:p>
          <a:p>
            <a:pPr>
              <a:spcAft>
                <a:spcPts val="900"/>
              </a:spcAft>
            </a:pPr>
            <a:r>
              <a:rPr lang="en-US" sz="2400" b="1" dirty="0">
                <a:solidFill>
                  <a:srgbClr val="C00000"/>
                </a:solidFill>
                <a:latin typeface="Aptos" panose="020B0004020202020204" pitchFamily="34" charset="0"/>
              </a:rPr>
              <a:t>A. Taste addiction </a:t>
            </a:r>
            <a:r>
              <a:rPr lang="en-US" sz="2400" dirty="0">
                <a:solidFill>
                  <a:srgbClr val="C00000"/>
                </a:solidFill>
                <a:latin typeface="Aptos" panose="020B0004020202020204" pitchFamily="34" charset="0"/>
              </a:rPr>
              <a:t>– demand</a:t>
            </a:r>
          </a:p>
          <a:p>
            <a:pPr>
              <a:spcAft>
                <a:spcPts val="900"/>
              </a:spcAft>
            </a:pPr>
            <a:r>
              <a:rPr lang="en-US" sz="2400" b="1" dirty="0">
                <a:solidFill>
                  <a:schemeClr val="tx2">
                    <a:lumMod val="60000"/>
                    <a:lumOff val="40000"/>
                  </a:schemeClr>
                </a:solidFill>
                <a:latin typeface="Aptos" panose="020B0004020202020204" pitchFamily="34" charset="0"/>
              </a:rPr>
              <a:t>B. Hygroscopic properties </a:t>
            </a:r>
            <a:r>
              <a:rPr lang="en-US" sz="2400" dirty="0">
                <a:solidFill>
                  <a:schemeClr val="tx2">
                    <a:lumMod val="60000"/>
                    <a:lumOff val="40000"/>
                  </a:schemeClr>
                </a:solidFill>
                <a:latin typeface="Aptos" panose="020B0004020202020204" pitchFamily="34" charset="0"/>
              </a:rPr>
              <a:t>– weight at extra cost</a:t>
            </a:r>
          </a:p>
          <a:p>
            <a:pPr>
              <a:spcAft>
                <a:spcPts val="900"/>
              </a:spcAft>
            </a:pPr>
            <a:r>
              <a:rPr lang="en-US" sz="2400" b="1" dirty="0">
                <a:solidFill>
                  <a:schemeClr val="accent3">
                    <a:lumMod val="75000"/>
                  </a:schemeClr>
                </a:solidFill>
                <a:latin typeface="Aptos" panose="020B0004020202020204" pitchFamily="34" charset="0"/>
              </a:rPr>
              <a:t>C. Thirst</a:t>
            </a:r>
            <a:r>
              <a:rPr lang="en-US" sz="2400" dirty="0">
                <a:solidFill>
                  <a:schemeClr val="accent3">
                    <a:lumMod val="75000"/>
                  </a:schemeClr>
                </a:solidFill>
                <a:latin typeface="Aptos" panose="020B0004020202020204" pitchFamily="34" charset="0"/>
              </a:rPr>
              <a:t> - drinks (sugary, carbonated, alcoholic)</a:t>
            </a:r>
          </a:p>
          <a:p>
            <a:pPr>
              <a:spcAft>
                <a:spcPts val="900"/>
              </a:spcAft>
            </a:pPr>
            <a:r>
              <a:rPr lang="en-US" sz="2400" b="1" dirty="0">
                <a:solidFill>
                  <a:schemeClr val="accent3">
                    <a:lumMod val="75000"/>
                  </a:schemeClr>
                </a:solidFill>
                <a:latin typeface="Aptos" panose="020B0004020202020204" pitchFamily="34" charset="0"/>
              </a:rPr>
              <a:t>D. Obesity</a:t>
            </a:r>
          </a:p>
        </p:txBody>
      </p:sp>
      <p:sp>
        <p:nvSpPr>
          <p:cNvPr id="6" name="Rectangle 5"/>
          <p:cNvSpPr/>
          <p:nvPr/>
        </p:nvSpPr>
        <p:spPr>
          <a:xfrm>
            <a:off x="4706911" y="6138766"/>
            <a:ext cx="4883201" cy="276999"/>
          </a:xfrm>
          <a:prstGeom prst="rect">
            <a:avLst/>
          </a:prstGeom>
        </p:spPr>
        <p:txBody>
          <a:bodyPr wrap="square">
            <a:spAutoFit/>
          </a:bodyPr>
          <a:lstStyle/>
          <a:p>
            <a:r>
              <a:rPr lang="en-US" sz="1200" i="1" dirty="0" err="1">
                <a:latin typeface="Aptos" panose="020B0004020202020204" pitchFamily="34" charset="0"/>
              </a:rPr>
              <a:t>Cappuccio</a:t>
            </a:r>
            <a:r>
              <a:rPr lang="en-US" sz="1200" i="1" dirty="0">
                <a:latin typeface="Aptos" panose="020B0004020202020204" pitchFamily="34" charset="0"/>
              </a:rPr>
              <a:t> FP, </a:t>
            </a:r>
            <a:r>
              <a:rPr lang="en-US" sz="1200" i="1" dirty="0" err="1">
                <a:latin typeface="Aptos" panose="020B0004020202020204" pitchFamily="34" charset="0"/>
              </a:rPr>
              <a:t>Capewell</a:t>
            </a:r>
            <a:r>
              <a:rPr lang="en-US" sz="1200" i="1" dirty="0">
                <a:latin typeface="Aptos" panose="020B0004020202020204" pitchFamily="34" charset="0"/>
              </a:rPr>
              <a:t> S. Functional Food Reviews 2015; 7(1): 41-61.</a:t>
            </a:r>
          </a:p>
        </p:txBody>
      </p:sp>
      <p:sp>
        <p:nvSpPr>
          <p:cNvPr id="3" name="Title 1">
            <a:extLst>
              <a:ext uri="{FF2B5EF4-FFF2-40B4-BE49-F238E27FC236}">
                <a16:creationId xmlns:a16="http://schemas.microsoft.com/office/drawing/2014/main" id="{6D4837AA-038F-30AF-E7F8-E75E26E29DAE}"/>
              </a:ext>
            </a:extLst>
          </p:cNvPr>
          <p:cNvSpPr txBox="1">
            <a:spLocks/>
          </p:cNvSpPr>
          <p:nvPr/>
        </p:nvSpPr>
        <p:spPr>
          <a:xfrm>
            <a:off x="566569" y="91162"/>
            <a:ext cx="11058862" cy="824259"/>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600" b="1" dirty="0">
                <a:latin typeface="Aptos" panose="020B0004020202020204" pitchFamily="34" charset="0"/>
                <a:ea typeface="Tahoma" panose="020B0604030504040204" pitchFamily="34" charset="0"/>
                <a:cs typeface="Tahoma" panose="020B0604030504040204" pitchFamily="34" charset="0"/>
              </a:rPr>
              <a:t>Profit vs Public benefit</a:t>
            </a:r>
            <a:endParaRPr lang="en-GB" sz="3600" b="1" dirty="0">
              <a:latin typeface="Aptos" panose="020B0004020202020204" pitchFamily="34" charset="0"/>
              <a:ea typeface="Tahoma" panose="020B0604030504040204" pitchFamily="34" charset="0"/>
              <a:cs typeface="Tahoma" panose="020B0604030504040204" pitchFamily="34" charset="0"/>
            </a:endParaRPr>
          </a:p>
        </p:txBody>
      </p:sp>
      <p:sp>
        <p:nvSpPr>
          <p:cNvPr id="4" name="TextBox 3">
            <a:extLst>
              <a:ext uri="{FF2B5EF4-FFF2-40B4-BE49-F238E27FC236}">
                <a16:creationId xmlns:a16="http://schemas.microsoft.com/office/drawing/2014/main" id="{E3AE902D-A0C4-20D4-8BA2-0F18B98A9807}"/>
              </a:ext>
            </a:extLst>
          </p:cNvPr>
          <p:cNvSpPr txBox="1"/>
          <p:nvPr/>
        </p:nvSpPr>
        <p:spPr>
          <a:xfrm>
            <a:off x="280103" y="6094501"/>
            <a:ext cx="2852256" cy="369332"/>
          </a:xfrm>
          <a:prstGeom prst="rect">
            <a:avLst/>
          </a:prstGeom>
          <a:noFill/>
        </p:spPr>
        <p:txBody>
          <a:bodyPr wrap="none" rtlCol="0">
            <a:spAutoFit/>
          </a:bodyPr>
          <a:lstStyle/>
          <a:p>
            <a:r>
              <a:rPr lang="en-GB" dirty="0">
                <a:solidFill>
                  <a:srgbClr val="0070C0"/>
                </a:solidFill>
                <a:latin typeface="Aptos" panose="020B0004020202020204" pitchFamily="34" charset="0"/>
              </a:rPr>
              <a:t>Cycles of profit for industry</a:t>
            </a:r>
          </a:p>
        </p:txBody>
      </p:sp>
    </p:spTree>
    <p:extLst>
      <p:ext uri="{BB962C8B-B14F-4D97-AF65-F5344CB8AC3E}">
        <p14:creationId xmlns:p14="http://schemas.microsoft.com/office/powerpoint/2010/main" val="2529302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TextBox 3"/>
          <p:cNvSpPr txBox="1">
            <a:spLocks noChangeArrowheads="1"/>
          </p:cNvSpPr>
          <p:nvPr/>
        </p:nvSpPr>
        <p:spPr bwMode="auto">
          <a:xfrm>
            <a:off x="1982645" y="1066877"/>
            <a:ext cx="2163763"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GB" altLang="en-US" sz="1000" dirty="0">
                <a:latin typeface="Calibri" panose="020F0502020204030204" pitchFamily="34" charset="0"/>
              </a:rPr>
              <a:t>Source: Fritz </a:t>
            </a:r>
            <a:r>
              <a:rPr lang="en-GB" altLang="en-US" sz="1000" dirty="0" err="1">
                <a:latin typeface="Calibri" panose="020F0502020204030204" pitchFamily="34" charset="0"/>
              </a:rPr>
              <a:t>Kreiss</a:t>
            </a:r>
            <a:r>
              <a:rPr lang="en-GB" altLang="en-US" sz="1000" dirty="0">
                <a:latin typeface="Calibri" panose="020F0502020204030204" pitchFamily="34" charset="0"/>
              </a:rPr>
              <a:t>/Occupy Monsanto</a:t>
            </a:r>
          </a:p>
        </p:txBody>
      </p:sp>
      <p:sp>
        <p:nvSpPr>
          <p:cNvPr id="2" name="TextBox 1"/>
          <p:cNvSpPr txBox="1">
            <a:spLocks noChangeArrowheads="1"/>
          </p:cNvSpPr>
          <p:nvPr/>
        </p:nvSpPr>
        <p:spPr bwMode="auto">
          <a:xfrm>
            <a:off x="3608614" y="5990269"/>
            <a:ext cx="6231802" cy="646331"/>
          </a:xfrm>
          <a:prstGeom prst="rect">
            <a:avLst/>
          </a:prstGeom>
          <a:gradFill rotWithShape="1">
            <a:gsLst>
              <a:gs pos="0">
                <a:srgbClr val="FFFFFF"/>
              </a:gs>
              <a:gs pos="35000">
                <a:srgbClr val="FFFFFF"/>
              </a:gs>
              <a:gs pos="100000">
                <a:srgbClr val="FFFFFF"/>
              </a:gs>
            </a:gsLst>
            <a:lin ang="5400000" scaled="1"/>
          </a:gradFill>
          <a:ln w="9525">
            <a:solidFill>
              <a:srgbClr val="F9F9F9"/>
            </a:solidFill>
            <a:miter lim="800000"/>
            <a:headEnd/>
            <a:tailEnd/>
          </a:ln>
          <a:effectLst>
            <a:outerShdw blurRad="40000" dist="20000" dir="5400000" rotWithShape="0">
              <a:srgbClr val="808080">
                <a:alpha val="37999"/>
              </a:srgbClr>
            </a:outerShdw>
          </a:effectLst>
        </p:spPr>
        <p:txBody>
          <a:bodyPr wrap="squar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ja-JP" altLang="en-GB" sz="1200" i="1">
                <a:latin typeface="Aptos" panose="020B0004020202020204" pitchFamily="34" charset="0"/>
              </a:rPr>
              <a:t>“</a:t>
            </a:r>
            <a:r>
              <a:rPr lang="en-GB" altLang="ja-JP" sz="1200" i="1" dirty="0">
                <a:latin typeface="Aptos" panose="020B0004020202020204" pitchFamily="34" charset="0"/>
              </a:rPr>
              <a:t>The world</a:t>
            </a:r>
            <a:r>
              <a:rPr lang="ja-JP" altLang="en-GB" sz="1200" i="1">
                <a:latin typeface="Aptos" panose="020B0004020202020204" pitchFamily="34" charset="0"/>
              </a:rPr>
              <a:t>’</a:t>
            </a:r>
            <a:r>
              <a:rPr lang="en-GB" altLang="ja-JP" sz="1200" i="1" dirty="0">
                <a:latin typeface="Aptos" panose="020B0004020202020204" pitchFamily="34" charset="0"/>
              </a:rPr>
              <a:t>s 10 largest food and non-alcoholic beverage companies feed daily  </a:t>
            </a:r>
            <a:r>
              <a:rPr lang="en-GB" altLang="en-US" sz="1200" i="1" dirty="0">
                <a:latin typeface="Aptos" panose="020B0004020202020204" pitchFamily="34" charset="0"/>
              </a:rPr>
              <a:t>an estimated global population of several hundred million in &gt;200 countries, generating a combined annual revenue of &gt;$422b</a:t>
            </a:r>
            <a:r>
              <a:rPr lang="ja-JP" altLang="en-GB" sz="1200" i="1">
                <a:latin typeface="Aptos" panose="020B0004020202020204" pitchFamily="34" charset="0"/>
              </a:rPr>
              <a:t>”</a:t>
            </a:r>
            <a:r>
              <a:rPr lang="en-GB" altLang="ja-JP" sz="1200" i="1" dirty="0">
                <a:latin typeface="Aptos" panose="020B0004020202020204" pitchFamily="34" charset="0"/>
              </a:rPr>
              <a:t> (</a:t>
            </a:r>
            <a:r>
              <a:rPr lang="en-GB" altLang="ja-JP" sz="1200" b="1" i="1" dirty="0">
                <a:latin typeface="Aptos" panose="020B0004020202020204" pitchFamily="34" charset="0"/>
              </a:rPr>
              <a:t>Source: IFBA, 2012)</a:t>
            </a:r>
            <a:endParaRPr lang="en-GB" altLang="en-US" sz="1200" i="1" dirty="0">
              <a:latin typeface="Aptos" panose="020B0004020202020204" pitchFamily="34" charset="0"/>
            </a:endParaRPr>
          </a:p>
        </p:txBody>
      </p:sp>
      <p:sp>
        <p:nvSpPr>
          <p:cNvPr id="3" name="Title 1">
            <a:extLst>
              <a:ext uri="{FF2B5EF4-FFF2-40B4-BE49-F238E27FC236}">
                <a16:creationId xmlns:a16="http://schemas.microsoft.com/office/drawing/2014/main" id="{CEE0F020-2FC8-7F2F-24ED-AD93196E5697}"/>
              </a:ext>
            </a:extLst>
          </p:cNvPr>
          <p:cNvSpPr txBox="1">
            <a:spLocks/>
          </p:cNvSpPr>
          <p:nvPr/>
        </p:nvSpPr>
        <p:spPr>
          <a:xfrm>
            <a:off x="566569" y="91163"/>
            <a:ext cx="11058862" cy="461666"/>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600" b="1" dirty="0">
                <a:latin typeface="Aptos" panose="020B0004020202020204" pitchFamily="34" charset="0"/>
                <a:ea typeface="Tahoma" panose="020B0604030504040204" pitchFamily="34" charset="0"/>
                <a:cs typeface="Tahoma" panose="020B0604030504040204" pitchFamily="34" charset="0"/>
              </a:rPr>
              <a:t>Who owns what in the food industry?</a:t>
            </a:r>
            <a:endParaRPr lang="en-GB" sz="3600" b="1" dirty="0">
              <a:latin typeface="Aptos" panose="020B0004020202020204" pitchFamily="34" charset="0"/>
              <a:ea typeface="Tahoma" panose="020B0604030504040204" pitchFamily="34" charset="0"/>
              <a:cs typeface="Tahoma" panose="020B0604030504040204" pitchFamily="34" charset="0"/>
            </a:endParaRPr>
          </a:p>
        </p:txBody>
      </p:sp>
      <p:grpSp>
        <p:nvGrpSpPr>
          <p:cNvPr id="5" name="Group 4">
            <a:extLst>
              <a:ext uri="{FF2B5EF4-FFF2-40B4-BE49-F238E27FC236}">
                <a16:creationId xmlns:a16="http://schemas.microsoft.com/office/drawing/2014/main" id="{D38CC659-C610-6CF8-6159-296BF2428583}"/>
              </a:ext>
            </a:extLst>
          </p:cNvPr>
          <p:cNvGrpSpPr/>
          <p:nvPr/>
        </p:nvGrpSpPr>
        <p:grpSpPr>
          <a:xfrm>
            <a:off x="992329" y="552829"/>
            <a:ext cx="9217025" cy="5235230"/>
            <a:chOff x="1981200" y="958478"/>
            <a:chExt cx="8229600" cy="4721181"/>
          </a:xfrm>
        </p:grpSpPr>
        <p:pic>
          <p:nvPicPr>
            <p:cNvPr id="3789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958478"/>
              <a:ext cx="8229600" cy="4721181"/>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a:extLst>
                <a:ext uri="{FF2B5EF4-FFF2-40B4-BE49-F238E27FC236}">
                  <a16:creationId xmlns:a16="http://schemas.microsoft.com/office/drawing/2014/main" id="{F829E76D-73A3-ED50-B7FA-37077725C046}"/>
                </a:ext>
              </a:extLst>
            </p:cNvPr>
            <p:cNvSpPr/>
            <p:nvPr/>
          </p:nvSpPr>
          <p:spPr>
            <a:xfrm>
              <a:off x="4432851" y="2703443"/>
              <a:ext cx="4691269" cy="1530627"/>
            </a:xfrm>
            <a:prstGeom prst="ellipse">
              <a:avLst/>
            </a:prstGeom>
            <a:noFill/>
            <a:ln w="635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C00000"/>
                </a:solidFill>
              </a:endParaRPr>
            </a:p>
          </p:txBody>
        </p:sp>
      </p:grpSp>
      <p:sp>
        <p:nvSpPr>
          <p:cNvPr id="6" name="TextBox 5">
            <a:extLst>
              <a:ext uri="{FF2B5EF4-FFF2-40B4-BE49-F238E27FC236}">
                <a16:creationId xmlns:a16="http://schemas.microsoft.com/office/drawing/2014/main" id="{6036CCF9-BEC5-8B61-2D13-FE1552308E14}"/>
              </a:ext>
            </a:extLst>
          </p:cNvPr>
          <p:cNvSpPr txBox="1"/>
          <p:nvPr/>
        </p:nvSpPr>
        <p:spPr>
          <a:xfrm>
            <a:off x="212270" y="6128768"/>
            <a:ext cx="2852256" cy="369332"/>
          </a:xfrm>
          <a:prstGeom prst="rect">
            <a:avLst/>
          </a:prstGeom>
          <a:noFill/>
        </p:spPr>
        <p:txBody>
          <a:bodyPr wrap="none" rtlCol="0">
            <a:spAutoFit/>
          </a:bodyPr>
          <a:lstStyle/>
          <a:p>
            <a:r>
              <a:rPr lang="en-GB" dirty="0">
                <a:solidFill>
                  <a:srgbClr val="0070C0"/>
                </a:solidFill>
                <a:latin typeface="Aptos" panose="020B0004020202020204" pitchFamily="34" charset="0"/>
              </a:rPr>
              <a:t>Cycles of profit for industry</a:t>
            </a:r>
          </a:p>
        </p:txBody>
      </p:sp>
    </p:spTree>
    <p:extLst>
      <p:ext uri="{BB962C8B-B14F-4D97-AF65-F5344CB8AC3E}">
        <p14:creationId xmlns:p14="http://schemas.microsoft.com/office/powerpoint/2010/main" val="87171817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3"/>
          <p:cNvSpPr>
            <a:spLocks noGrp="1" noChangeArrowheads="1"/>
          </p:cNvSpPr>
          <p:nvPr>
            <p:ph idx="1"/>
          </p:nvPr>
        </p:nvSpPr>
        <p:spPr>
          <a:xfrm>
            <a:off x="318782" y="908720"/>
            <a:ext cx="5919745" cy="5181186"/>
          </a:xfrm>
        </p:spPr>
        <p:txBody>
          <a:bodyPr/>
          <a:lstStyle/>
          <a:p>
            <a:pPr marL="0" indent="0">
              <a:spcBef>
                <a:spcPts val="600"/>
              </a:spcBef>
              <a:spcAft>
                <a:spcPts val="600"/>
              </a:spcAft>
              <a:buSzPct val="150000"/>
              <a:buNone/>
            </a:pPr>
            <a:r>
              <a:rPr lang="en-GB" altLang="en-US" dirty="0">
                <a:latin typeface="Aptos" panose="020B0004020202020204" pitchFamily="34" charset="0"/>
              </a:rPr>
              <a:t>Industry</a:t>
            </a:r>
          </a:p>
          <a:p>
            <a:pPr>
              <a:spcBef>
                <a:spcPts val="600"/>
              </a:spcBef>
              <a:spcAft>
                <a:spcPts val="600"/>
              </a:spcAft>
              <a:buSzPct val="150000"/>
              <a:buFont typeface="System Font Regular"/>
              <a:buChar char="😊"/>
            </a:pPr>
            <a:r>
              <a:rPr lang="en-GB" altLang="en-US" sz="2000" dirty="0">
                <a:latin typeface="Aptos" panose="020B0004020202020204" pitchFamily="34" charset="0"/>
              </a:rPr>
              <a:t>Salt contributes to food safety</a:t>
            </a:r>
          </a:p>
          <a:p>
            <a:pPr>
              <a:spcBef>
                <a:spcPts val="600"/>
              </a:spcBef>
              <a:spcAft>
                <a:spcPts val="600"/>
              </a:spcAft>
              <a:buSzPct val="150000"/>
              <a:buFont typeface="System Font Regular"/>
              <a:buChar char="🤨"/>
            </a:pPr>
            <a:r>
              <a:rPr lang="en-GB" altLang="en-US" sz="2000" dirty="0">
                <a:latin typeface="Aptos" panose="020B0004020202020204" pitchFamily="34" charset="0"/>
              </a:rPr>
              <a:t>Salt increases shelf-life</a:t>
            </a:r>
          </a:p>
          <a:p>
            <a:pPr>
              <a:spcBef>
                <a:spcPts val="600"/>
              </a:spcBef>
              <a:spcAft>
                <a:spcPts val="600"/>
              </a:spcAft>
              <a:buSzPct val="150000"/>
              <a:buFont typeface="System Font Regular"/>
              <a:buChar char="😡"/>
            </a:pPr>
            <a:r>
              <a:rPr lang="en-GB" altLang="en-US" sz="2000" dirty="0">
                <a:latin typeface="Aptos" panose="020B0004020202020204" pitchFamily="34" charset="0"/>
              </a:rPr>
              <a:t>Salt makes unpalatable food edible at virtually no cost</a:t>
            </a:r>
          </a:p>
          <a:p>
            <a:pPr>
              <a:spcBef>
                <a:spcPts val="600"/>
              </a:spcBef>
              <a:spcAft>
                <a:spcPts val="600"/>
              </a:spcAft>
              <a:buSzPct val="150000"/>
              <a:buFont typeface="System Font Regular"/>
              <a:buChar char="😡"/>
            </a:pPr>
            <a:r>
              <a:rPr lang="en-GB" altLang="en-US" sz="2000" dirty="0">
                <a:latin typeface="Aptos" panose="020B0004020202020204" pitchFamily="34" charset="0"/>
              </a:rPr>
              <a:t>Habituation to high salt foods increases demand – Profit on these foods tends to be greater</a:t>
            </a:r>
          </a:p>
          <a:p>
            <a:pPr>
              <a:spcBef>
                <a:spcPts val="600"/>
              </a:spcBef>
              <a:spcAft>
                <a:spcPts val="600"/>
              </a:spcAft>
              <a:buSzPct val="150000"/>
              <a:buFont typeface="System Font Regular"/>
              <a:buChar char="😡"/>
            </a:pPr>
            <a:r>
              <a:rPr lang="en-GB" altLang="en-US" sz="2000" dirty="0">
                <a:latin typeface="Aptos" panose="020B0004020202020204" pitchFamily="34" charset="0"/>
              </a:rPr>
              <a:t>Increasing salt concentration in meat products increases water binding capacity by up to 20%</a:t>
            </a:r>
          </a:p>
          <a:p>
            <a:pPr>
              <a:spcBef>
                <a:spcPts val="600"/>
              </a:spcBef>
              <a:spcAft>
                <a:spcPts val="600"/>
              </a:spcAft>
              <a:buSzPct val="150000"/>
              <a:buFont typeface="System Font Regular"/>
              <a:buChar char="😡"/>
            </a:pPr>
            <a:r>
              <a:rPr lang="en-GB" altLang="en-US" sz="2000" dirty="0">
                <a:latin typeface="Aptos" panose="020B0004020202020204" pitchFamily="34" charset="0"/>
              </a:rPr>
              <a:t>Salt intake is the main drive to thirst and thereby increases soft drinks, beer, wine and mineral water consumption</a:t>
            </a:r>
          </a:p>
        </p:txBody>
      </p:sp>
      <p:sp>
        <p:nvSpPr>
          <p:cNvPr id="82948" name="Rectangle 3"/>
          <p:cNvSpPr txBox="1">
            <a:spLocks noChangeArrowheads="1"/>
          </p:cNvSpPr>
          <p:nvPr/>
        </p:nvSpPr>
        <p:spPr bwMode="auto">
          <a:xfrm>
            <a:off x="6238527" y="908720"/>
            <a:ext cx="5473178" cy="4464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marL="0" indent="0" eaLnBrk="1" hangingPunct="1">
              <a:spcBef>
                <a:spcPts val="600"/>
              </a:spcBef>
              <a:spcAft>
                <a:spcPts val="600"/>
              </a:spcAft>
              <a:buSzPct val="150000"/>
              <a:defRPr/>
            </a:pPr>
            <a:r>
              <a:rPr lang="en-GB" altLang="en-US" sz="3200" dirty="0">
                <a:latin typeface="Aptos" panose="020B0004020202020204" pitchFamily="34" charset="0"/>
              </a:rPr>
              <a:t>Public health</a:t>
            </a:r>
          </a:p>
          <a:p>
            <a:pPr eaLnBrk="1" hangingPunct="1">
              <a:spcBef>
                <a:spcPts val="600"/>
              </a:spcBef>
              <a:spcAft>
                <a:spcPts val="600"/>
              </a:spcAft>
              <a:buSzPct val="150000"/>
              <a:buFont typeface=".Apple Color Emoji UI"/>
              <a:buChar char="😊"/>
              <a:defRPr/>
            </a:pPr>
            <a:r>
              <a:rPr lang="en-GB" altLang="en-US" sz="2000" dirty="0">
                <a:latin typeface="Aptos" panose="020B0004020202020204" pitchFamily="34" charset="0"/>
              </a:rPr>
              <a:t>Lower salt intake reduces ill-health and prevents diseases (CV and non-CV)</a:t>
            </a:r>
            <a:endParaRPr lang="en-GB" altLang="en-US" sz="1200" dirty="0">
              <a:latin typeface="Aptos" panose="020B0004020202020204" pitchFamily="34" charset="0"/>
            </a:endParaRPr>
          </a:p>
          <a:p>
            <a:pPr eaLnBrk="1" hangingPunct="1">
              <a:spcBef>
                <a:spcPts val="600"/>
              </a:spcBef>
              <a:spcAft>
                <a:spcPts val="600"/>
              </a:spcAft>
              <a:buSzPct val="150000"/>
              <a:buFont typeface=".Apple Color Emoji UI"/>
              <a:buChar char="😊"/>
              <a:defRPr/>
            </a:pPr>
            <a:r>
              <a:rPr lang="en-GB" altLang="en-US" sz="2000" dirty="0">
                <a:latin typeface="Aptos" panose="020B0004020202020204" pitchFamily="34" charset="0"/>
              </a:rPr>
              <a:t>Lower salt intake reduces the consumption of sugar-containing drinks, alcohol, hence calories</a:t>
            </a:r>
          </a:p>
          <a:p>
            <a:pPr eaLnBrk="1" hangingPunct="1">
              <a:spcBef>
                <a:spcPts val="600"/>
              </a:spcBef>
              <a:spcAft>
                <a:spcPts val="600"/>
              </a:spcAft>
              <a:buSzPct val="150000"/>
              <a:buFont typeface=".Apple Color Emoji UI"/>
              <a:buChar char="😊"/>
              <a:defRPr/>
            </a:pPr>
            <a:r>
              <a:rPr lang="en-GB" altLang="en-US" sz="2000" dirty="0">
                <a:latin typeface="Aptos" panose="020B0004020202020204" pitchFamily="34" charset="0"/>
              </a:rPr>
              <a:t>Lower salt intake is highly cost-effective for society (reduced healthcare costs)</a:t>
            </a:r>
          </a:p>
          <a:p>
            <a:pPr eaLnBrk="1" hangingPunct="1">
              <a:spcBef>
                <a:spcPts val="600"/>
              </a:spcBef>
              <a:spcAft>
                <a:spcPts val="600"/>
              </a:spcAft>
              <a:buSzPct val="150000"/>
              <a:buFont typeface=".Apple Color Emoji UI"/>
              <a:buChar char="😊"/>
              <a:defRPr/>
            </a:pPr>
            <a:r>
              <a:rPr lang="en-GB" altLang="en-US" sz="2000" dirty="0">
                <a:latin typeface="Aptos" panose="020B0004020202020204" pitchFamily="34" charset="0"/>
              </a:rPr>
              <a:t>Lower salt intake reduces salt addiction</a:t>
            </a:r>
          </a:p>
          <a:p>
            <a:pPr eaLnBrk="1" hangingPunct="1">
              <a:spcBef>
                <a:spcPts val="600"/>
              </a:spcBef>
              <a:spcAft>
                <a:spcPts val="600"/>
              </a:spcAft>
              <a:buSzPct val="150000"/>
              <a:buFont typeface=".Apple Color Emoji UI"/>
              <a:buChar char="😊"/>
              <a:defRPr/>
            </a:pPr>
            <a:r>
              <a:rPr lang="en-GB" altLang="en-US" sz="2000" dirty="0">
                <a:latin typeface="Aptos" panose="020B0004020202020204" pitchFamily="34" charset="0"/>
              </a:rPr>
              <a:t>Moderate population reduction in salt intake is feasible, efficacious, cost-effective</a:t>
            </a:r>
          </a:p>
        </p:txBody>
      </p:sp>
      <p:sp>
        <p:nvSpPr>
          <p:cNvPr id="2" name="Title 1">
            <a:extLst>
              <a:ext uri="{FF2B5EF4-FFF2-40B4-BE49-F238E27FC236}">
                <a16:creationId xmlns:a16="http://schemas.microsoft.com/office/drawing/2014/main" id="{4B9A2BC4-02D5-C3DA-2318-1692749FA3DC}"/>
              </a:ext>
            </a:extLst>
          </p:cNvPr>
          <p:cNvSpPr txBox="1">
            <a:spLocks/>
          </p:cNvSpPr>
          <p:nvPr/>
        </p:nvSpPr>
        <p:spPr>
          <a:xfrm>
            <a:off x="566569" y="91162"/>
            <a:ext cx="11058862" cy="824259"/>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ltLang="en-US" sz="3600" b="1" dirty="0">
                <a:latin typeface="Aptos" panose="020B0004020202020204" pitchFamily="34" charset="0"/>
                <a:ea typeface="Tahoma" panose="020B0604030504040204" pitchFamily="34" charset="0"/>
                <a:cs typeface="Tahoma" panose="020B0604030504040204" pitchFamily="34" charset="0"/>
              </a:rPr>
              <a:t>Industry vs Public Health priorities</a:t>
            </a:r>
            <a:endParaRPr lang="en-GB" sz="3600" b="1" dirty="0">
              <a:latin typeface="Aptos" panose="020B0004020202020204" pitchFamily="34" charset="0"/>
              <a:ea typeface="Tahoma" panose="020B0604030504040204" pitchFamily="34" charset="0"/>
              <a:cs typeface="Tahoma" panose="020B0604030504040204" pitchFamily="34" charset="0"/>
            </a:endParaRPr>
          </a:p>
        </p:txBody>
      </p:sp>
      <p:sp>
        <p:nvSpPr>
          <p:cNvPr id="3" name="TextBox 2">
            <a:extLst>
              <a:ext uri="{FF2B5EF4-FFF2-40B4-BE49-F238E27FC236}">
                <a16:creationId xmlns:a16="http://schemas.microsoft.com/office/drawing/2014/main" id="{BBCF6629-7E6F-6E8F-457B-F267A9F041C2}"/>
              </a:ext>
            </a:extLst>
          </p:cNvPr>
          <p:cNvSpPr txBox="1"/>
          <p:nvPr/>
        </p:nvSpPr>
        <p:spPr>
          <a:xfrm>
            <a:off x="318782" y="6089906"/>
            <a:ext cx="2266583" cy="369332"/>
          </a:xfrm>
          <a:prstGeom prst="rect">
            <a:avLst/>
          </a:prstGeom>
          <a:noFill/>
        </p:spPr>
        <p:txBody>
          <a:bodyPr wrap="none" rtlCol="0">
            <a:spAutoFit/>
          </a:bodyPr>
          <a:lstStyle/>
          <a:p>
            <a:r>
              <a:rPr lang="en-GB" dirty="0">
                <a:solidFill>
                  <a:srgbClr val="0070C0"/>
                </a:solidFill>
                <a:latin typeface="Aptos" panose="020B0004020202020204" pitchFamily="34" charset="0"/>
              </a:rPr>
              <a:t>Profit vs Health gains</a:t>
            </a:r>
          </a:p>
        </p:txBody>
      </p:sp>
    </p:spTree>
    <p:extLst>
      <p:ext uri="{BB962C8B-B14F-4D97-AF65-F5344CB8AC3E}">
        <p14:creationId xmlns:p14="http://schemas.microsoft.com/office/powerpoint/2010/main" val="31763469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26F19-A606-A849-816B-EA13F6C1D08F}"/>
              </a:ext>
            </a:extLst>
          </p:cNvPr>
          <p:cNvSpPr>
            <a:spLocks noGrp="1"/>
          </p:cNvSpPr>
          <p:nvPr>
            <p:ph type="title"/>
          </p:nvPr>
        </p:nvSpPr>
        <p:spPr>
          <a:xfrm>
            <a:off x="627968" y="123282"/>
            <a:ext cx="11193138" cy="701448"/>
          </a:xfrm>
        </p:spPr>
        <p:txBody>
          <a:bodyPr anchor="ctr">
            <a:normAutofit/>
          </a:bodyPr>
          <a:lstStyle/>
          <a:p>
            <a:pPr algn="ctr"/>
            <a:r>
              <a:rPr lang="en-US" sz="3200" b="1" dirty="0">
                <a:latin typeface="Aptos" panose="020B0004020202020204" pitchFamily="34" charset="0"/>
              </a:rPr>
              <a:t>Controversy</a:t>
            </a:r>
            <a:r>
              <a:rPr lang="en-US" sz="3200" dirty="0">
                <a:latin typeface="Aptos" panose="020B0004020202020204" pitchFamily="34" charset="0"/>
              </a:rPr>
              <a:t>:</a:t>
            </a:r>
            <a:r>
              <a:rPr lang="en-US" sz="2800" dirty="0">
                <a:latin typeface="Aptos" panose="020B0004020202020204" pitchFamily="34" charset="0"/>
              </a:rPr>
              <a:t> reducing sodium intake will increase risk of death !</a:t>
            </a:r>
          </a:p>
        </p:txBody>
      </p:sp>
      <p:sp>
        <p:nvSpPr>
          <p:cNvPr id="5" name="TextBox 5">
            <a:extLst>
              <a:ext uri="{FF2B5EF4-FFF2-40B4-BE49-F238E27FC236}">
                <a16:creationId xmlns:a16="http://schemas.microsoft.com/office/drawing/2014/main" id="{4CE7F805-9268-E547-89AC-80193CEBE10B}"/>
              </a:ext>
            </a:extLst>
          </p:cNvPr>
          <p:cNvSpPr txBox="1">
            <a:spLocks noChangeArrowheads="1"/>
          </p:cNvSpPr>
          <p:nvPr/>
        </p:nvSpPr>
        <p:spPr bwMode="auto">
          <a:xfrm>
            <a:off x="5769954" y="6094106"/>
            <a:ext cx="39531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altLang="en-US" sz="1200" i="1" dirty="0">
                <a:latin typeface="Aptos" panose="020B0004020202020204" pitchFamily="34" charset="0"/>
              </a:rPr>
              <a:t>O’Donnell</a:t>
            </a:r>
            <a:r>
              <a:rPr lang="en-US" altLang="en-US" sz="1200" i="1" dirty="0">
                <a:latin typeface="+mj-lt"/>
              </a:rPr>
              <a:t> M et al. et al. NEJM 2014:371:612-23</a:t>
            </a:r>
          </a:p>
        </p:txBody>
      </p:sp>
      <p:grpSp>
        <p:nvGrpSpPr>
          <p:cNvPr id="13" name="Group 12">
            <a:extLst>
              <a:ext uri="{FF2B5EF4-FFF2-40B4-BE49-F238E27FC236}">
                <a16:creationId xmlns:a16="http://schemas.microsoft.com/office/drawing/2014/main" id="{BB5B293D-2600-6EAC-B348-0814055EBF8F}"/>
              </a:ext>
            </a:extLst>
          </p:cNvPr>
          <p:cNvGrpSpPr/>
          <p:nvPr/>
        </p:nvGrpSpPr>
        <p:grpSpPr>
          <a:xfrm>
            <a:off x="5221286" y="1177837"/>
            <a:ext cx="5835532" cy="4374926"/>
            <a:chOff x="2849833" y="1123049"/>
            <a:chExt cx="6440921" cy="4456239"/>
          </a:xfrm>
        </p:grpSpPr>
        <p:pic>
          <p:nvPicPr>
            <p:cNvPr id="4" name="Picture 6">
              <a:extLst>
                <a:ext uri="{FF2B5EF4-FFF2-40B4-BE49-F238E27FC236}">
                  <a16:creationId xmlns:a16="http://schemas.microsoft.com/office/drawing/2014/main" id="{3BE037BF-9E5B-744A-BBBF-913160FDB3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9833" y="1123049"/>
              <a:ext cx="6440921" cy="4456239"/>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ounded Rectangle 2">
              <a:extLst>
                <a:ext uri="{FF2B5EF4-FFF2-40B4-BE49-F238E27FC236}">
                  <a16:creationId xmlns:a16="http://schemas.microsoft.com/office/drawing/2014/main" id="{A6ACD3EB-F69B-1D48-B00D-EE6F534EC8A5}"/>
                </a:ext>
              </a:extLst>
            </p:cNvPr>
            <p:cNvSpPr/>
            <p:nvPr/>
          </p:nvSpPr>
          <p:spPr>
            <a:xfrm>
              <a:off x="5268191" y="1622734"/>
              <a:ext cx="737754" cy="2732809"/>
            </a:xfrm>
            <a:prstGeom prst="roundRect">
              <a:avLst/>
            </a:prstGeom>
            <a:solidFill>
              <a:schemeClr val="accent1">
                <a:alpha val="1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6" name="Left Arrow 5">
              <a:extLst>
                <a:ext uri="{FF2B5EF4-FFF2-40B4-BE49-F238E27FC236}">
                  <a16:creationId xmlns:a16="http://schemas.microsoft.com/office/drawing/2014/main" id="{689F675F-0AE6-6145-A0C9-02B694391EEF}"/>
                </a:ext>
              </a:extLst>
            </p:cNvPr>
            <p:cNvSpPr/>
            <p:nvPr/>
          </p:nvSpPr>
          <p:spPr>
            <a:xfrm>
              <a:off x="5901872" y="1622734"/>
              <a:ext cx="1463431" cy="484632"/>
            </a:xfrm>
            <a:prstGeom prst="leftArrow">
              <a:avLst/>
            </a:prstGeom>
            <a:solidFill>
              <a:schemeClr val="accent1">
                <a:alpha val="104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5-10g salt/day</a:t>
              </a:r>
            </a:p>
          </p:txBody>
        </p:sp>
      </p:grpSp>
      <p:pic>
        <p:nvPicPr>
          <p:cNvPr id="3074" name="Picture 2" descr="Hot Stuff the Little Devil | Casper the Friendly Ghost Wiki | Fandom">
            <a:extLst>
              <a:ext uri="{FF2B5EF4-FFF2-40B4-BE49-F238E27FC236}">
                <a16:creationId xmlns:a16="http://schemas.microsoft.com/office/drawing/2014/main" id="{5BF3F637-4FEE-2BB4-78B3-82F9307FC1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297" y="1440332"/>
            <a:ext cx="1297019" cy="998097"/>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a:extLst>
              <a:ext uri="{FF2B5EF4-FFF2-40B4-BE49-F238E27FC236}">
                <a16:creationId xmlns:a16="http://schemas.microsoft.com/office/drawing/2014/main" id="{7DD15D30-30DB-E26C-6C4C-E503F9CEC1A4}"/>
              </a:ext>
            </a:extLst>
          </p:cNvPr>
          <p:cNvGrpSpPr/>
          <p:nvPr/>
        </p:nvGrpSpPr>
        <p:grpSpPr>
          <a:xfrm>
            <a:off x="122698" y="1607750"/>
            <a:ext cx="5098588" cy="1938350"/>
            <a:chOff x="64344" y="1611818"/>
            <a:chExt cx="5627525" cy="1974376"/>
          </a:xfrm>
        </p:grpSpPr>
        <p:cxnSp>
          <p:nvCxnSpPr>
            <p:cNvPr id="15" name="Straight Arrow Connector 14">
              <a:extLst>
                <a:ext uri="{FF2B5EF4-FFF2-40B4-BE49-F238E27FC236}">
                  <a16:creationId xmlns:a16="http://schemas.microsoft.com/office/drawing/2014/main" id="{0CED1EBC-5228-8D4E-76BB-1A28DCD44BEC}"/>
                </a:ext>
              </a:extLst>
            </p:cNvPr>
            <p:cNvCxnSpPr>
              <a:cxnSpLocks/>
            </p:cNvCxnSpPr>
            <p:nvPr/>
          </p:nvCxnSpPr>
          <p:spPr>
            <a:xfrm flipH="1">
              <a:off x="2357160" y="1611818"/>
              <a:ext cx="3334709" cy="92816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17" name="Rounded Rectangle 16">
              <a:extLst>
                <a:ext uri="{FF2B5EF4-FFF2-40B4-BE49-F238E27FC236}">
                  <a16:creationId xmlns:a16="http://schemas.microsoft.com/office/drawing/2014/main" id="{E151B458-D3FB-D417-BF03-0ED4EEE99E84}"/>
                </a:ext>
              </a:extLst>
            </p:cNvPr>
            <p:cNvSpPr/>
            <p:nvPr/>
          </p:nvSpPr>
          <p:spPr>
            <a:xfrm>
              <a:off x="64344" y="2569545"/>
              <a:ext cx="2322625" cy="1016649"/>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400" b="1" dirty="0">
                  <a:solidFill>
                    <a:srgbClr val="FF0000"/>
                  </a:solidFill>
                </a:rPr>
                <a:t>Using ‘spot’ urine collections and applying different formulas to ‘estimate’ daily intake </a:t>
              </a:r>
            </a:p>
          </p:txBody>
        </p:sp>
      </p:grpSp>
      <p:sp>
        <p:nvSpPr>
          <p:cNvPr id="7" name="TextBox 6">
            <a:extLst>
              <a:ext uri="{FF2B5EF4-FFF2-40B4-BE49-F238E27FC236}">
                <a16:creationId xmlns:a16="http://schemas.microsoft.com/office/drawing/2014/main" id="{1DAC1CCC-00AC-F450-7785-AF943E71182E}"/>
              </a:ext>
            </a:extLst>
          </p:cNvPr>
          <p:cNvSpPr txBox="1"/>
          <p:nvPr/>
        </p:nvSpPr>
        <p:spPr>
          <a:xfrm>
            <a:off x="251987" y="6078973"/>
            <a:ext cx="1383840" cy="369332"/>
          </a:xfrm>
          <a:prstGeom prst="rect">
            <a:avLst/>
          </a:prstGeom>
          <a:noFill/>
        </p:spPr>
        <p:txBody>
          <a:bodyPr wrap="none" rtlCol="0">
            <a:spAutoFit/>
          </a:bodyPr>
          <a:lstStyle/>
          <a:p>
            <a:r>
              <a:rPr lang="en-GB" dirty="0">
                <a:solidFill>
                  <a:srgbClr val="0070C0"/>
                </a:solidFill>
                <a:latin typeface="Aptos" panose="020B0004020202020204" pitchFamily="34" charset="0"/>
              </a:rPr>
              <a:t>Controversy</a:t>
            </a:r>
          </a:p>
        </p:txBody>
      </p:sp>
      <p:grpSp>
        <p:nvGrpSpPr>
          <p:cNvPr id="12" name="Group 11">
            <a:extLst>
              <a:ext uri="{FF2B5EF4-FFF2-40B4-BE49-F238E27FC236}">
                <a16:creationId xmlns:a16="http://schemas.microsoft.com/office/drawing/2014/main" id="{9024E8D9-426C-6D45-25C0-F86F159A6C53}"/>
              </a:ext>
            </a:extLst>
          </p:cNvPr>
          <p:cNvGrpSpPr/>
          <p:nvPr/>
        </p:nvGrpSpPr>
        <p:grpSpPr>
          <a:xfrm>
            <a:off x="0" y="3825954"/>
            <a:ext cx="4721206" cy="1752600"/>
            <a:chOff x="0" y="3825954"/>
            <a:chExt cx="4721206" cy="1752600"/>
          </a:xfrm>
        </p:grpSpPr>
        <p:pic>
          <p:nvPicPr>
            <p:cNvPr id="3076" name="Picture 4" descr="Stickman businessman who asks question, has a problem, hand ...">
              <a:extLst>
                <a:ext uri="{FF2B5EF4-FFF2-40B4-BE49-F238E27FC236}">
                  <a16:creationId xmlns:a16="http://schemas.microsoft.com/office/drawing/2014/main" id="{61D0A7DB-5C08-6430-7320-A5088F3C07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825954"/>
              <a:ext cx="736745" cy="144341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black and white text&#10;&#10;Description automatically generated">
              <a:extLst>
                <a:ext uri="{FF2B5EF4-FFF2-40B4-BE49-F238E27FC236}">
                  <a16:creationId xmlns:a16="http://schemas.microsoft.com/office/drawing/2014/main" id="{5F7D70AB-2E32-9380-A231-77B02B2DDC1A}"/>
                </a:ext>
              </a:extLst>
            </p:cNvPr>
            <p:cNvPicPr>
              <a:picLocks noChangeAspect="1"/>
            </p:cNvPicPr>
            <p:nvPr/>
          </p:nvPicPr>
          <p:blipFill>
            <a:blip r:embed="rId5"/>
            <a:stretch>
              <a:fillRect/>
            </a:stretch>
          </p:blipFill>
          <p:spPr>
            <a:xfrm>
              <a:off x="758806" y="3825954"/>
              <a:ext cx="3962400" cy="1752600"/>
            </a:xfrm>
            <a:prstGeom prst="rect">
              <a:avLst/>
            </a:prstGeom>
          </p:spPr>
        </p:pic>
      </p:grpSp>
    </p:spTree>
    <p:extLst>
      <p:ext uri="{BB962C8B-B14F-4D97-AF65-F5344CB8AC3E}">
        <p14:creationId xmlns:p14="http://schemas.microsoft.com/office/powerpoint/2010/main" val="2996359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A0A2C-B92A-5A5D-A8FA-068A26405190}"/>
              </a:ext>
            </a:extLst>
          </p:cNvPr>
          <p:cNvSpPr>
            <a:spLocks noGrp="1"/>
          </p:cNvSpPr>
          <p:nvPr>
            <p:ph type="title"/>
          </p:nvPr>
        </p:nvSpPr>
        <p:spPr>
          <a:xfrm>
            <a:off x="609600" y="274638"/>
            <a:ext cx="4899949" cy="916269"/>
          </a:xfrm>
        </p:spPr>
        <p:txBody>
          <a:bodyPr/>
          <a:lstStyle/>
          <a:p>
            <a:r>
              <a:rPr lang="en-GB" b="1" dirty="0">
                <a:latin typeface="Aptos" panose="020B0004020202020204" pitchFamily="34" charset="0"/>
              </a:rPr>
              <a:t>Role</a:t>
            </a:r>
            <a:r>
              <a:rPr lang="en-GB" b="1" dirty="0"/>
              <a:t> of science</a:t>
            </a:r>
          </a:p>
        </p:txBody>
      </p:sp>
      <p:sp>
        <p:nvSpPr>
          <p:cNvPr id="5" name="Content Placeholder 4">
            <a:extLst>
              <a:ext uri="{FF2B5EF4-FFF2-40B4-BE49-F238E27FC236}">
                <a16:creationId xmlns:a16="http://schemas.microsoft.com/office/drawing/2014/main" id="{53667864-02A4-8EC6-CD4C-986B4E515812}"/>
              </a:ext>
            </a:extLst>
          </p:cNvPr>
          <p:cNvSpPr>
            <a:spLocks noGrp="1"/>
          </p:cNvSpPr>
          <p:nvPr>
            <p:ph idx="1"/>
          </p:nvPr>
        </p:nvSpPr>
        <p:spPr>
          <a:xfrm>
            <a:off x="289368" y="1190907"/>
            <a:ext cx="5451676" cy="4226045"/>
          </a:xfrm>
        </p:spPr>
        <p:txBody>
          <a:bodyPr/>
          <a:lstStyle/>
          <a:p>
            <a:r>
              <a:rPr lang="en-GB" sz="2800" dirty="0">
                <a:latin typeface="Aptos" panose="020B0004020202020204" pitchFamily="34" charset="0"/>
              </a:rPr>
              <a:t>Debunk misperceptions about risks</a:t>
            </a:r>
          </a:p>
          <a:p>
            <a:r>
              <a:rPr lang="en-GB" sz="2800" dirty="0">
                <a:latin typeface="Aptos" panose="020B0004020202020204" pitchFamily="34" charset="0"/>
              </a:rPr>
              <a:t>Replicate and reanalyse</a:t>
            </a:r>
          </a:p>
          <a:p>
            <a:r>
              <a:rPr lang="en-GB" sz="2800" dirty="0">
                <a:latin typeface="Aptos" panose="020B0004020202020204" pitchFamily="34" charset="0"/>
              </a:rPr>
              <a:t>Achieve scientific consensus upon which to make clinical and public health recommendations</a:t>
            </a:r>
          </a:p>
          <a:p>
            <a:endParaRPr lang="en-GB" sz="2800" dirty="0">
              <a:latin typeface="Aptos" panose="020B0004020202020204" pitchFamily="34" charset="0"/>
            </a:endParaRPr>
          </a:p>
          <a:p>
            <a:r>
              <a:rPr lang="en-GB" sz="2000" dirty="0">
                <a:latin typeface="Aptos" panose="020B0004020202020204" pitchFamily="34" charset="0"/>
              </a:rPr>
              <a:t>Analogies: tobacco; MMR; climate change; </a:t>
            </a:r>
          </a:p>
        </p:txBody>
      </p:sp>
      <p:sp>
        <p:nvSpPr>
          <p:cNvPr id="3" name="TextBox 2">
            <a:extLst>
              <a:ext uri="{FF2B5EF4-FFF2-40B4-BE49-F238E27FC236}">
                <a16:creationId xmlns:a16="http://schemas.microsoft.com/office/drawing/2014/main" id="{38532F49-94E0-736D-E03E-2DE8FAA53F06}"/>
              </a:ext>
            </a:extLst>
          </p:cNvPr>
          <p:cNvSpPr txBox="1"/>
          <p:nvPr/>
        </p:nvSpPr>
        <p:spPr>
          <a:xfrm>
            <a:off x="289368" y="6148555"/>
            <a:ext cx="1701107" cy="369332"/>
          </a:xfrm>
          <a:prstGeom prst="rect">
            <a:avLst/>
          </a:prstGeom>
          <a:noFill/>
        </p:spPr>
        <p:txBody>
          <a:bodyPr wrap="none" rtlCol="0">
            <a:spAutoFit/>
          </a:bodyPr>
          <a:lstStyle/>
          <a:p>
            <a:r>
              <a:rPr lang="en-GB" dirty="0">
                <a:solidFill>
                  <a:srgbClr val="0070C0"/>
                </a:solidFill>
                <a:latin typeface="Aptos" panose="020B0004020202020204" pitchFamily="34" charset="0"/>
              </a:rPr>
              <a:t>Role of science</a:t>
            </a:r>
          </a:p>
        </p:txBody>
      </p:sp>
      <p:grpSp>
        <p:nvGrpSpPr>
          <p:cNvPr id="17" name="Group 16">
            <a:extLst>
              <a:ext uri="{FF2B5EF4-FFF2-40B4-BE49-F238E27FC236}">
                <a16:creationId xmlns:a16="http://schemas.microsoft.com/office/drawing/2014/main" id="{7F907794-A192-1E89-5A89-62193430A211}"/>
              </a:ext>
            </a:extLst>
          </p:cNvPr>
          <p:cNvGrpSpPr/>
          <p:nvPr/>
        </p:nvGrpSpPr>
        <p:grpSpPr>
          <a:xfrm>
            <a:off x="5621634" y="382225"/>
            <a:ext cx="6280998" cy="5142314"/>
            <a:chOff x="5621635" y="367235"/>
            <a:chExt cx="6280998" cy="5142314"/>
          </a:xfrm>
        </p:grpSpPr>
        <p:pic>
          <p:nvPicPr>
            <p:cNvPr id="6" name="Picture 5" descr="A screenshot of a news article&#10;&#10;Description automatically generated">
              <a:extLst>
                <a:ext uri="{FF2B5EF4-FFF2-40B4-BE49-F238E27FC236}">
                  <a16:creationId xmlns:a16="http://schemas.microsoft.com/office/drawing/2014/main" id="{24B3DEFC-5849-C686-4318-AF7F3FDD9DD3}"/>
                </a:ext>
              </a:extLst>
            </p:cNvPr>
            <p:cNvPicPr>
              <a:picLocks noChangeAspect="1"/>
            </p:cNvPicPr>
            <p:nvPr/>
          </p:nvPicPr>
          <p:blipFill>
            <a:blip r:embed="rId2"/>
            <a:stretch>
              <a:fillRect/>
            </a:stretch>
          </p:blipFill>
          <p:spPr>
            <a:xfrm>
              <a:off x="6775761" y="367235"/>
              <a:ext cx="5126872" cy="5142314"/>
            </a:xfrm>
            <a:prstGeom prst="rect">
              <a:avLst/>
            </a:prstGeom>
          </p:spPr>
        </p:pic>
        <p:sp>
          <p:nvSpPr>
            <p:cNvPr id="8" name="Double Brace 7">
              <a:extLst>
                <a:ext uri="{FF2B5EF4-FFF2-40B4-BE49-F238E27FC236}">
                  <a16:creationId xmlns:a16="http://schemas.microsoft.com/office/drawing/2014/main" id="{72F87524-7D6F-41BF-B512-9CC74B6C530F}"/>
                </a:ext>
              </a:extLst>
            </p:cNvPr>
            <p:cNvSpPr/>
            <p:nvPr/>
          </p:nvSpPr>
          <p:spPr>
            <a:xfrm>
              <a:off x="5984111" y="1516283"/>
              <a:ext cx="791650" cy="636608"/>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FF0000"/>
                </a:solidFill>
              </a:endParaRPr>
            </a:p>
          </p:txBody>
        </p:sp>
        <p:sp>
          <p:nvSpPr>
            <p:cNvPr id="9" name="TextBox 8">
              <a:extLst>
                <a:ext uri="{FF2B5EF4-FFF2-40B4-BE49-F238E27FC236}">
                  <a16:creationId xmlns:a16="http://schemas.microsoft.com/office/drawing/2014/main" id="{64E56A51-EF70-2804-ADFF-E4BF34D5B65A}"/>
                </a:ext>
              </a:extLst>
            </p:cNvPr>
            <p:cNvSpPr txBox="1"/>
            <p:nvPr/>
          </p:nvSpPr>
          <p:spPr>
            <a:xfrm>
              <a:off x="6096000" y="1506560"/>
              <a:ext cx="618183" cy="646331"/>
            </a:xfrm>
            <a:prstGeom prst="rect">
              <a:avLst/>
            </a:prstGeom>
            <a:noFill/>
          </p:spPr>
          <p:txBody>
            <a:bodyPr wrap="none" rtlCol="0">
              <a:spAutoFit/>
            </a:bodyPr>
            <a:lstStyle/>
            <a:p>
              <a:r>
                <a:rPr lang="en-GB" sz="1200" dirty="0">
                  <a:solidFill>
                    <a:srgbClr val="FF0000"/>
                  </a:solidFill>
                </a:rPr>
                <a:t>Failing </a:t>
              </a:r>
            </a:p>
            <a:p>
              <a:r>
                <a:rPr lang="en-GB" sz="1200" dirty="0">
                  <a:solidFill>
                    <a:srgbClr val="FF0000"/>
                  </a:solidFill>
                </a:rPr>
                <a:t>peer </a:t>
              </a:r>
            </a:p>
            <a:p>
              <a:r>
                <a:rPr lang="en-GB" sz="1200" dirty="0">
                  <a:solidFill>
                    <a:srgbClr val="FF0000"/>
                  </a:solidFill>
                </a:rPr>
                <a:t>review</a:t>
              </a:r>
            </a:p>
          </p:txBody>
        </p:sp>
        <p:sp>
          <p:nvSpPr>
            <p:cNvPr id="10" name="Double Brace 9">
              <a:extLst>
                <a:ext uri="{FF2B5EF4-FFF2-40B4-BE49-F238E27FC236}">
                  <a16:creationId xmlns:a16="http://schemas.microsoft.com/office/drawing/2014/main" id="{8A9D2F0F-518C-A742-57E0-5110651080DF}"/>
                </a:ext>
              </a:extLst>
            </p:cNvPr>
            <p:cNvSpPr/>
            <p:nvPr/>
          </p:nvSpPr>
          <p:spPr>
            <a:xfrm>
              <a:off x="5821095" y="2570395"/>
              <a:ext cx="979820" cy="636608"/>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FF0000"/>
                </a:solidFill>
              </a:endParaRPr>
            </a:p>
          </p:txBody>
        </p:sp>
        <p:sp>
          <p:nvSpPr>
            <p:cNvPr id="11" name="TextBox 10">
              <a:extLst>
                <a:ext uri="{FF2B5EF4-FFF2-40B4-BE49-F238E27FC236}">
                  <a16:creationId xmlns:a16="http://schemas.microsoft.com/office/drawing/2014/main" id="{81C8AB11-7E19-9116-C42E-64262DC6B585}"/>
                </a:ext>
              </a:extLst>
            </p:cNvPr>
            <p:cNvSpPr txBox="1"/>
            <p:nvPr/>
          </p:nvSpPr>
          <p:spPr>
            <a:xfrm>
              <a:off x="5882674" y="2656732"/>
              <a:ext cx="979820" cy="461665"/>
            </a:xfrm>
            <a:prstGeom prst="rect">
              <a:avLst/>
            </a:prstGeom>
            <a:noFill/>
          </p:spPr>
          <p:txBody>
            <a:bodyPr wrap="none" rtlCol="0">
              <a:spAutoFit/>
            </a:bodyPr>
            <a:lstStyle/>
            <a:p>
              <a:r>
                <a:rPr lang="en-GB" sz="1200" dirty="0">
                  <a:solidFill>
                    <a:srgbClr val="FF0000"/>
                  </a:solidFill>
                </a:rPr>
                <a:t>Professional </a:t>
              </a:r>
            </a:p>
            <a:p>
              <a:r>
                <a:rPr lang="en-GB" sz="1200" dirty="0">
                  <a:solidFill>
                    <a:srgbClr val="FF0000"/>
                  </a:solidFill>
                </a:rPr>
                <a:t>malpractice</a:t>
              </a:r>
            </a:p>
          </p:txBody>
        </p:sp>
        <p:sp>
          <p:nvSpPr>
            <p:cNvPr id="13" name="Double Brace 12">
              <a:extLst>
                <a:ext uri="{FF2B5EF4-FFF2-40B4-BE49-F238E27FC236}">
                  <a16:creationId xmlns:a16="http://schemas.microsoft.com/office/drawing/2014/main" id="{D507590A-DBA1-A9DC-FDF1-FD658A9BA7B3}"/>
                </a:ext>
              </a:extLst>
            </p:cNvPr>
            <p:cNvSpPr/>
            <p:nvPr/>
          </p:nvSpPr>
          <p:spPr>
            <a:xfrm>
              <a:off x="5823871" y="3285610"/>
              <a:ext cx="979820" cy="636608"/>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FF0000"/>
                </a:solidFill>
              </a:endParaRPr>
            </a:p>
          </p:txBody>
        </p:sp>
        <p:sp>
          <p:nvSpPr>
            <p:cNvPr id="14" name="TextBox 13">
              <a:extLst>
                <a:ext uri="{FF2B5EF4-FFF2-40B4-BE49-F238E27FC236}">
                  <a16:creationId xmlns:a16="http://schemas.microsoft.com/office/drawing/2014/main" id="{9FD6025B-CC6A-B166-1614-2F94DA27BD6E}"/>
                </a:ext>
              </a:extLst>
            </p:cNvPr>
            <p:cNvSpPr txBox="1"/>
            <p:nvPr/>
          </p:nvSpPr>
          <p:spPr>
            <a:xfrm>
              <a:off x="5965476" y="3262919"/>
              <a:ext cx="879229" cy="646331"/>
            </a:xfrm>
            <a:prstGeom prst="rect">
              <a:avLst/>
            </a:prstGeom>
            <a:noFill/>
          </p:spPr>
          <p:txBody>
            <a:bodyPr wrap="square" rtlCol="0">
              <a:spAutoFit/>
            </a:bodyPr>
            <a:lstStyle/>
            <a:p>
              <a:r>
                <a:rPr lang="en-GB" sz="1200" dirty="0">
                  <a:solidFill>
                    <a:srgbClr val="FF0000"/>
                  </a:solidFill>
                </a:rPr>
                <a:t>Denial of collective evidence</a:t>
              </a:r>
            </a:p>
          </p:txBody>
        </p:sp>
        <p:sp>
          <p:nvSpPr>
            <p:cNvPr id="15" name="Double Brace 14">
              <a:extLst>
                <a:ext uri="{FF2B5EF4-FFF2-40B4-BE49-F238E27FC236}">
                  <a16:creationId xmlns:a16="http://schemas.microsoft.com/office/drawing/2014/main" id="{7AB653E9-C9C2-98DC-D37D-53041316B087}"/>
                </a:ext>
              </a:extLst>
            </p:cNvPr>
            <p:cNvSpPr/>
            <p:nvPr/>
          </p:nvSpPr>
          <p:spPr>
            <a:xfrm>
              <a:off x="5621635" y="4021082"/>
              <a:ext cx="1197493" cy="1395870"/>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FF0000"/>
                </a:solidFill>
              </a:endParaRPr>
            </a:p>
          </p:txBody>
        </p:sp>
        <p:sp>
          <p:nvSpPr>
            <p:cNvPr id="16" name="TextBox 15">
              <a:extLst>
                <a:ext uri="{FF2B5EF4-FFF2-40B4-BE49-F238E27FC236}">
                  <a16:creationId xmlns:a16="http://schemas.microsoft.com/office/drawing/2014/main" id="{1597E934-00D6-442F-2D80-BE7A93A133AF}"/>
                </a:ext>
              </a:extLst>
            </p:cNvPr>
            <p:cNvSpPr txBox="1"/>
            <p:nvPr/>
          </p:nvSpPr>
          <p:spPr>
            <a:xfrm>
              <a:off x="5712259" y="4145674"/>
              <a:ext cx="1197493" cy="1200329"/>
            </a:xfrm>
            <a:prstGeom prst="rect">
              <a:avLst/>
            </a:prstGeom>
            <a:noFill/>
          </p:spPr>
          <p:txBody>
            <a:bodyPr wrap="square" rtlCol="0">
              <a:spAutoFit/>
            </a:bodyPr>
            <a:lstStyle/>
            <a:p>
              <a:r>
                <a:rPr lang="en-GB" sz="1200" dirty="0">
                  <a:solidFill>
                    <a:srgbClr val="FF0000"/>
                  </a:solidFill>
                </a:rPr>
                <a:t>Lack of rigour </a:t>
              </a:r>
            </a:p>
            <a:p>
              <a:r>
                <a:rPr lang="en-GB" sz="1200" dirty="0">
                  <a:solidFill>
                    <a:srgbClr val="FF0000"/>
                  </a:solidFill>
                </a:rPr>
                <a:t>in research </a:t>
              </a:r>
            </a:p>
            <a:p>
              <a:r>
                <a:rPr lang="en-GB" sz="1200" dirty="0">
                  <a:solidFill>
                    <a:srgbClr val="FF0000"/>
                  </a:solidFill>
                </a:rPr>
                <a:t>methods; lack of policies to protect public interest</a:t>
              </a:r>
            </a:p>
          </p:txBody>
        </p:sp>
      </p:grpSp>
    </p:spTree>
    <p:extLst>
      <p:ext uri="{BB962C8B-B14F-4D97-AF65-F5344CB8AC3E}">
        <p14:creationId xmlns:p14="http://schemas.microsoft.com/office/powerpoint/2010/main" val="340041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 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1693</TotalTime>
  <Words>4170</Words>
  <Application>Microsoft Macintosh PowerPoint</Application>
  <PresentationFormat>Widescreen</PresentationFormat>
  <Paragraphs>465</Paragraphs>
  <Slides>46</Slides>
  <Notes>21</Notes>
  <HiddenSlides>22</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46</vt:i4>
      </vt:variant>
    </vt:vector>
  </HeadingPairs>
  <TitlesOfParts>
    <vt:vector size="58" baseType="lpstr">
      <vt:lpstr>.Apple Color Emoji UI</vt:lpstr>
      <vt:lpstr>Aptos</vt:lpstr>
      <vt:lpstr>Arial</vt:lpstr>
      <vt:lpstr>Calibri</vt:lpstr>
      <vt:lpstr>Ebrima</vt:lpstr>
      <vt:lpstr>Helvetica</vt:lpstr>
      <vt:lpstr>System Font Regular</vt:lpstr>
      <vt:lpstr>Tahoma</vt:lpstr>
      <vt:lpstr>Times</vt:lpstr>
      <vt:lpstr>Times New Roman</vt:lpstr>
      <vt:lpstr>Wingdings</vt:lpstr>
      <vt:lpstr>W line</vt:lpstr>
      <vt:lpstr>Scientific evidence and non-scientific threats  of population sodium intake reduction to prevent CVD:  a case study</vt:lpstr>
      <vt:lpstr>PowerPoint Presentation</vt:lpstr>
      <vt:lpstr>PowerPoint Presentation</vt:lpstr>
      <vt:lpstr>PowerPoint Presentation</vt:lpstr>
      <vt:lpstr>PowerPoint Presentation</vt:lpstr>
      <vt:lpstr>PowerPoint Presentation</vt:lpstr>
      <vt:lpstr>PowerPoint Presentation</vt:lpstr>
      <vt:lpstr>Controversy: reducing sodium intake will increase risk of death !</vt:lpstr>
      <vt:lpstr>Role of science</vt:lpstr>
      <vt:lpstr>PowerPoint Presentation</vt:lpstr>
      <vt:lpstr>Concerns about advocacy ‘against’ reducing dietary sodium intake</vt:lpstr>
      <vt:lpstr>Concerns about advocacy ‘against’ reducing dietary sodium intake</vt:lpstr>
      <vt:lpstr>De-bunking the fake science by re-analysis of data.</vt:lpstr>
      <vt:lpstr>Traditional media</vt:lpstr>
      <vt:lpstr>The misinformation echo-chambers of social media (SM)</vt:lpstr>
      <vt:lpstr>Reasons for advocacy ‘against’ reducing dietary sodium intake</vt:lpstr>
      <vt:lpstr>Reasons about advocacy ‘against’ reducing  dietary sodium intake</vt:lpstr>
      <vt:lpstr>Reasons about advocacy ‘against’ reducing  dietary sodium intake</vt:lpstr>
      <vt:lpstr>Reasons about advocacy ‘against’ reducing  dietary sodium intake.</vt:lpstr>
      <vt:lpstr>Actions to support evidence-based dietary sodium public policies</vt:lpstr>
      <vt:lpstr>Summary</vt:lpstr>
      <vt:lpstr>PowerPoint Presentation</vt:lpstr>
      <vt:lpstr>PowerPoint Presentation</vt:lpstr>
      <vt:lpstr>PowerPoint Presentation</vt:lpstr>
      <vt:lpstr>2.5 g of salt (NaCl) =  1.0 g of sodium (Na)   </vt:lpstr>
      <vt:lpstr>PowerPoint Presentation</vt:lpstr>
      <vt:lpstr>PowerPoint Presentation</vt:lpstr>
      <vt:lpstr>PowerPoint Presentation</vt:lpstr>
      <vt:lpstr>PowerPoint Presentation</vt:lpstr>
      <vt:lpstr>PowerPoint Presentation</vt:lpstr>
      <vt:lpstr>Evidence: Sodium – Blood Pressure – CVD Model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Cappuccio, Francesco</dc:creator>
  <cp:lastModifiedBy>Cappuccio, Francesco</cp:lastModifiedBy>
  <cp:revision>271</cp:revision>
  <cp:lastPrinted>2024-05-12T12:36:30Z</cp:lastPrinted>
  <dcterms:created xsi:type="dcterms:W3CDTF">2023-05-17T06:53:45Z</dcterms:created>
  <dcterms:modified xsi:type="dcterms:W3CDTF">2024-07-07T18:19:23Z</dcterms:modified>
</cp:coreProperties>
</file>