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5"/>
  </p:notesMasterIdLst>
  <p:handoutMasterIdLst>
    <p:handoutMasterId r:id="rId26"/>
  </p:handoutMasterIdLst>
  <p:sldIdLst>
    <p:sldId id="416" r:id="rId2"/>
    <p:sldId id="557" r:id="rId3"/>
    <p:sldId id="571" r:id="rId4"/>
    <p:sldId id="419" r:id="rId5"/>
    <p:sldId id="546" r:id="rId6"/>
    <p:sldId id="420" r:id="rId7"/>
    <p:sldId id="882" r:id="rId8"/>
    <p:sldId id="423" r:id="rId9"/>
    <p:sldId id="880" r:id="rId10"/>
    <p:sldId id="432" r:id="rId11"/>
    <p:sldId id="501" r:id="rId12"/>
    <p:sldId id="881" r:id="rId13"/>
    <p:sldId id="894" r:id="rId14"/>
    <p:sldId id="439" r:id="rId15"/>
    <p:sldId id="282" r:id="rId16"/>
    <p:sldId id="547" r:id="rId17"/>
    <p:sldId id="883" r:id="rId18"/>
    <p:sldId id="511" r:id="rId19"/>
    <p:sldId id="878" r:id="rId20"/>
    <p:sldId id="564" r:id="rId21"/>
    <p:sldId id="892" r:id="rId22"/>
    <p:sldId id="900" r:id="rId23"/>
    <p:sldId id="443" r:id="rId24"/>
  </p:sldIdLst>
  <p:sldSz cx="9144000" cy="6858000" type="screen4x3"/>
  <p:notesSz cx="687546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FF2600"/>
    <a:srgbClr val="000000"/>
    <a:srgbClr val="4F81BD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92" autoAdjust="0"/>
    <p:restoredTop sz="94621" autoAdjust="0"/>
  </p:normalViewPr>
  <p:slideViewPr>
    <p:cSldViewPr>
      <p:cViewPr varScale="1">
        <p:scale>
          <a:sx n="108" d="100"/>
          <a:sy n="108" d="100"/>
        </p:scale>
        <p:origin x="1472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B48A7-6F4E-4417-910D-D1D3A0D07868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BA0B948-99CD-48BA-8F90-29EA67E6BEFB}">
      <dgm:prSet phldrT="[Text]" custT="1"/>
      <dgm:spPr/>
      <dgm:t>
        <a:bodyPr/>
        <a:lstStyle/>
        <a:p>
          <a:r>
            <a:rPr lang="en-GB" sz="1800" b="1">
              <a:effectLst/>
              <a:latin typeface="+mj-lt"/>
            </a:rPr>
            <a:t>Short sleep</a:t>
          </a:r>
          <a:endParaRPr lang="en-GB" sz="1800" b="1" dirty="0">
            <a:effectLst/>
            <a:latin typeface="+mj-lt"/>
          </a:endParaRPr>
        </a:p>
      </dgm:t>
    </dgm:pt>
    <dgm:pt modelId="{4D579BF9-657F-4277-8A5E-AC7C9BF5AADE}" type="parTrans" cxnId="{9652D733-4B26-4DDF-897C-54489F67BED8}">
      <dgm:prSet/>
      <dgm:spPr/>
      <dgm:t>
        <a:bodyPr/>
        <a:lstStyle/>
        <a:p>
          <a:endParaRPr lang="en-GB"/>
        </a:p>
      </dgm:t>
    </dgm:pt>
    <dgm:pt modelId="{E59149BB-D306-484B-8AF5-8757FF770D8A}" type="sibTrans" cxnId="{9652D733-4B26-4DDF-897C-54489F67BED8}">
      <dgm:prSet/>
      <dgm:spPr/>
      <dgm:t>
        <a:bodyPr/>
        <a:lstStyle/>
        <a:p>
          <a:endParaRPr lang="en-GB"/>
        </a:p>
      </dgm:t>
    </dgm:pt>
    <dgm:pt modelId="{1BE461A2-1E1B-4D8A-9B8C-14A1242E483E}">
      <dgm:prSet phldrT="[Text]" custT="1"/>
      <dgm:spPr/>
      <dgm:t>
        <a:bodyPr/>
        <a:lstStyle/>
        <a:p>
          <a:r>
            <a:rPr lang="en-GB" sz="1800" b="1">
              <a:effectLst/>
            </a:rPr>
            <a:t>Mechanisms</a:t>
          </a:r>
        </a:p>
        <a:p>
          <a:endParaRPr lang="en-GB" sz="1500"/>
        </a:p>
        <a:p>
          <a:r>
            <a:rPr lang="en-GB" sz="1400"/>
            <a:t>Inflammation</a:t>
          </a:r>
        </a:p>
        <a:p>
          <a:r>
            <a:rPr lang="en-GB" sz="1400"/>
            <a:t>Appetite</a:t>
          </a:r>
        </a:p>
        <a:p>
          <a:r>
            <a:rPr lang="en-GB" sz="1400"/>
            <a:t>Neuro</a:t>
          </a:r>
        </a:p>
        <a:p>
          <a:r>
            <a:rPr lang="en-GB" sz="1400"/>
            <a:t>Endocrine</a:t>
          </a:r>
        </a:p>
        <a:p>
          <a:r>
            <a:rPr lang="en-GB" sz="1400"/>
            <a:t>Molecular</a:t>
          </a:r>
        </a:p>
        <a:p>
          <a:r>
            <a:rPr lang="en-GB" sz="1400"/>
            <a:t>Genetic</a:t>
          </a:r>
          <a:endParaRPr lang="en-GB" sz="1400" dirty="0"/>
        </a:p>
      </dgm:t>
    </dgm:pt>
    <dgm:pt modelId="{07E5891D-FA65-4234-818C-1DA2123307B1}" type="parTrans" cxnId="{FCEEBC0C-84BA-4268-8AD3-A495ACC266FC}">
      <dgm:prSet/>
      <dgm:spPr/>
      <dgm:t>
        <a:bodyPr/>
        <a:lstStyle/>
        <a:p>
          <a:endParaRPr lang="en-GB"/>
        </a:p>
      </dgm:t>
    </dgm:pt>
    <dgm:pt modelId="{D8B5DB5D-B70C-443E-AAD7-862D5CC93AEE}" type="sibTrans" cxnId="{FCEEBC0C-84BA-4268-8AD3-A495ACC266FC}">
      <dgm:prSet/>
      <dgm:spPr/>
      <dgm:t>
        <a:bodyPr/>
        <a:lstStyle/>
        <a:p>
          <a:endParaRPr lang="en-GB"/>
        </a:p>
      </dgm:t>
    </dgm:pt>
    <dgm:pt modelId="{1DDDCC99-DCFB-41A7-9E7E-467BC9A0EDA0}">
      <dgm:prSet phldrT="[Text]" custT="1"/>
      <dgm:spPr/>
      <dgm:t>
        <a:bodyPr/>
        <a:lstStyle/>
        <a:p>
          <a:r>
            <a:rPr lang="en-GB" sz="1800" b="1">
              <a:effectLst/>
            </a:rPr>
            <a:t>Risk factors</a:t>
          </a:r>
        </a:p>
        <a:p>
          <a:endParaRPr lang="en-GB" sz="1600"/>
        </a:p>
        <a:p>
          <a:r>
            <a:rPr lang="en-GB" sz="1400"/>
            <a:t>Hypertension</a:t>
          </a:r>
        </a:p>
        <a:p>
          <a:r>
            <a:rPr lang="en-GB" sz="1400"/>
            <a:t>Diabetes</a:t>
          </a:r>
        </a:p>
        <a:p>
          <a:r>
            <a:rPr lang="en-GB" sz="1400"/>
            <a:t>Obesity</a:t>
          </a:r>
        </a:p>
        <a:p>
          <a:r>
            <a:rPr lang="en-GB" sz="1400"/>
            <a:t>High cholesterol</a:t>
          </a:r>
        </a:p>
        <a:p>
          <a:r>
            <a:rPr lang="en-GB" sz="1400"/>
            <a:t>High trigs</a:t>
          </a:r>
        </a:p>
        <a:p>
          <a:r>
            <a:rPr lang="en-GB" sz="1400"/>
            <a:t>Low HDL-chol</a:t>
          </a:r>
        </a:p>
        <a:p>
          <a:r>
            <a:rPr lang="en-GB" sz="1400"/>
            <a:t>Metabolic synd.</a:t>
          </a:r>
          <a:endParaRPr lang="en-GB" sz="1400" dirty="0"/>
        </a:p>
      </dgm:t>
    </dgm:pt>
    <dgm:pt modelId="{CC02BD81-D088-413E-B53D-B9D65E94B393}" type="parTrans" cxnId="{53360C1F-159A-4CB7-8E33-3DE5E55B228C}">
      <dgm:prSet/>
      <dgm:spPr/>
      <dgm:t>
        <a:bodyPr/>
        <a:lstStyle/>
        <a:p>
          <a:endParaRPr lang="en-GB"/>
        </a:p>
      </dgm:t>
    </dgm:pt>
    <dgm:pt modelId="{00644EED-43D2-4627-80F4-7510208D34CB}" type="sibTrans" cxnId="{53360C1F-159A-4CB7-8E33-3DE5E55B228C}">
      <dgm:prSet/>
      <dgm:spPr/>
      <dgm:t>
        <a:bodyPr/>
        <a:lstStyle/>
        <a:p>
          <a:endParaRPr lang="en-GB"/>
        </a:p>
      </dgm:t>
    </dgm:pt>
    <dgm:pt modelId="{FE52C670-A713-4080-8788-5554DF3926F3}">
      <dgm:prSet phldrT="[Text]" custT="1"/>
      <dgm:spPr/>
      <dgm:t>
        <a:bodyPr/>
        <a:lstStyle/>
        <a:p>
          <a:r>
            <a:rPr lang="en-GB" sz="1800" b="1">
              <a:effectLst/>
            </a:rPr>
            <a:t>Outcomes</a:t>
          </a:r>
        </a:p>
        <a:p>
          <a:endParaRPr lang="en-GB" sz="1800"/>
        </a:p>
        <a:p>
          <a:r>
            <a:rPr lang="en-GB" sz="1400"/>
            <a:t>Death</a:t>
          </a:r>
        </a:p>
        <a:p>
          <a:r>
            <a:rPr lang="en-GB" sz="1400"/>
            <a:t>CHD</a:t>
          </a:r>
        </a:p>
        <a:p>
          <a:r>
            <a:rPr lang="en-GB" sz="1400"/>
            <a:t>Stroke</a:t>
          </a:r>
        </a:p>
        <a:p>
          <a:r>
            <a:rPr lang="en-GB" sz="1400"/>
            <a:t>Heart failure</a:t>
          </a:r>
        </a:p>
        <a:p>
          <a:r>
            <a:rPr lang="en-GB" sz="1400"/>
            <a:t>Cancer</a:t>
          </a:r>
          <a:endParaRPr lang="en-GB" sz="1400" dirty="0"/>
        </a:p>
      </dgm:t>
    </dgm:pt>
    <dgm:pt modelId="{DDF5FC0B-E5B1-4F15-8D0E-A3EC5ADA7366}" type="parTrans" cxnId="{412A7341-6610-4E16-A88B-A1FE05969D4C}">
      <dgm:prSet/>
      <dgm:spPr/>
      <dgm:t>
        <a:bodyPr/>
        <a:lstStyle/>
        <a:p>
          <a:endParaRPr lang="en-GB"/>
        </a:p>
      </dgm:t>
    </dgm:pt>
    <dgm:pt modelId="{DB4D16EA-D97C-4454-932A-2CED43485D9A}" type="sibTrans" cxnId="{412A7341-6610-4E16-A88B-A1FE05969D4C}">
      <dgm:prSet/>
      <dgm:spPr/>
      <dgm:t>
        <a:bodyPr/>
        <a:lstStyle/>
        <a:p>
          <a:endParaRPr lang="en-GB"/>
        </a:p>
      </dgm:t>
    </dgm:pt>
    <dgm:pt modelId="{81A830AA-9851-4AF1-A8E4-455BB3B03EBC}" type="pres">
      <dgm:prSet presAssocID="{56EB48A7-6F4E-4417-910D-D1D3A0D07868}" presName="arrowDiagram" presStyleCnt="0">
        <dgm:presLayoutVars>
          <dgm:chMax val="5"/>
          <dgm:dir/>
          <dgm:resizeHandles val="exact"/>
        </dgm:presLayoutVars>
      </dgm:prSet>
      <dgm:spPr/>
    </dgm:pt>
    <dgm:pt modelId="{495C675A-8D1F-4D63-8BF7-F7FAFAEC6673}" type="pres">
      <dgm:prSet presAssocID="{56EB48A7-6F4E-4417-910D-D1D3A0D07868}" presName="arrow" presStyleLbl="bgShp" presStyleIdx="0" presStyleCnt="1" custLinFactNeighborY="943"/>
      <dgm:spPr/>
    </dgm:pt>
    <dgm:pt modelId="{3CA8E5BA-014D-4E62-9661-EB4BB84119ED}" type="pres">
      <dgm:prSet presAssocID="{56EB48A7-6F4E-4417-910D-D1D3A0D07868}" presName="arrowDiagram4" presStyleCnt="0"/>
      <dgm:spPr/>
    </dgm:pt>
    <dgm:pt modelId="{0FDCBF20-AE30-4E5D-AE36-FA38D946D0D0}" type="pres">
      <dgm:prSet presAssocID="{9BA0B948-99CD-48BA-8F90-29EA67E6BEFB}" presName="bullet4a" presStyleLbl="node1" presStyleIdx="0" presStyleCnt="4"/>
      <dgm:spPr/>
    </dgm:pt>
    <dgm:pt modelId="{8EE934CA-D0B9-4870-B366-E9AC2CF4CB30}" type="pres">
      <dgm:prSet presAssocID="{9BA0B948-99CD-48BA-8F90-29EA67E6BEFB}" presName="textBox4a" presStyleLbl="revTx" presStyleIdx="0" presStyleCnt="4">
        <dgm:presLayoutVars>
          <dgm:bulletEnabled val="1"/>
        </dgm:presLayoutVars>
      </dgm:prSet>
      <dgm:spPr/>
    </dgm:pt>
    <dgm:pt modelId="{71EC9032-EF34-41B7-A385-67ADF2B7A794}" type="pres">
      <dgm:prSet presAssocID="{1BE461A2-1E1B-4D8A-9B8C-14A1242E483E}" presName="bullet4b" presStyleLbl="node1" presStyleIdx="1" presStyleCnt="4"/>
      <dgm:spPr/>
    </dgm:pt>
    <dgm:pt modelId="{90281654-C085-46C0-BA17-40BADE043BF9}" type="pres">
      <dgm:prSet presAssocID="{1BE461A2-1E1B-4D8A-9B8C-14A1242E483E}" presName="textBox4b" presStyleLbl="revTx" presStyleIdx="1" presStyleCnt="4" custScaleY="121074">
        <dgm:presLayoutVars>
          <dgm:bulletEnabled val="1"/>
        </dgm:presLayoutVars>
      </dgm:prSet>
      <dgm:spPr/>
    </dgm:pt>
    <dgm:pt modelId="{E5961CA9-D383-42D4-BB97-E0FA789C08DC}" type="pres">
      <dgm:prSet presAssocID="{1DDDCC99-DCFB-41A7-9E7E-467BC9A0EDA0}" presName="bullet4c" presStyleLbl="node1" presStyleIdx="2" presStyleCnt="4"/>
      <dgm:spPr/>
    </dgm:pt>
    <dgm:pt modelId="{7B25A8D7-A35E-470F-B784-C7D732D9CB1B}" type="pres">
      <dgm:prSet presAssocID="{1DDDCC99-DCFB-41A7-9E7E-467BC9A0EDA0}" presName="textBox4c" presStyleLbl="revTx" presStyleIdx="2" presStyleCnt="4">
        <dgm:presLayoutVars>
          <dgm:bulletEnabled val="1"/>
        </dgm:presLayoutVars>
      </dgm:prSet>
      <dgm:spPr/>
    </dgm:pt>
    <dgm:pt modelId="{87AFEE06-A2EB-498E-8A41-BEB26C3DAEF3}" type="pres">
      <dgm:prSet presAssocID="{FE52C670-A713-4080-8788-5554DF3926F3}" presName="bullet4d" presStyleLbl="node1" presStyleIdx="3" presStyleCnt="4"/>
      <dgm:spPr/>
    </dgm:pt>
    <dgm:pt modelId="{7829FCC7-40E4-4032-A674-99BEAF2A26E0}" type="pres">
      <dgm:prSet presAssocID="{FE52C670-A713-4080-8788-5554DF3926F3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FCEEBC0C-84BA-4268-8AD3-A495ACC266FC}" srcId="{56EB48A7-6F4E-4417-910D-D1D3A0D07868}" destId="{1BE461A2-1E1B-4D8A-9B8C-14A1242E483E}" srcOrd="1" destOrd="0" parTransId="{07E5891D-FA65-4234-818C-1DA2123307B1}" sibTransId="{D8B5DB5D-B70C-443E-AAD7-862D5CC93AEE}"/>
    <dgm:cxn modelId="{53360C1F-159A-4CB7-8E33-3DE5E55B228C}" srcId="{56EB48A7-6F4E-4417-910D-D1D3A0D07868}" destId="{1DDDCC99-DCFB-41A7-9E7E-467BC9A0EDA0}" srcOrd="2" destOrd="0" parTransId="{CC02BD81-D088-413E-B53D-B9D65E94B393}" sibTransId="{00644EED-43D2-4627-80F4-7510208D34CB}"/>
    <dgm:cxn modelId="{78149F24-757E-41B2-ABCD-DFE8220A5C7D}" type="presOf" srcId="{FE52C670-A713-4080-8788-5554DF3926F3}" destId="{7829FCC7-40E4-4032-A674-99BEAF2A26E0}" srcOrd="0" destOrd="0" presId="urn:microsoft.com/office/officeart/2005/8/layout/arrow2"/>
    <dgm:cxn modelId="{9652D733-4B26-4DDF-897C-54489F67BED8}" srcId="{56EB48A7-6F4E-4417-910D-D1D3A0D07868}" destId="{9BA0B948-99CD-48BA-8F90-29EA67E6BEFB}" srcOrd="0" destOrd="0" parTransId="{4D579BF9-657F-4277-8A5E-AC7C9BF5AADE}" sibTransId="{E59149BB-D306-484B-8AF5-8757FF770D8A}"/>
    <dgm:cxn modelId="{412A7341-6610-4E16-A88B-A1FE05969D4C}" srcId="{56EB48A7-6F4E-4417-910D-D1D3A0D07868}" destId="{FE52C670-A713-4080-8788-5554DF3926F3}" srcOrd="3" destOrd="0" parTransId="{DDF5FC0B-E5B1-4F15-8D0E-A3EC5ADA7366}" sibTransId="{DB4D16EA-D97C-4454-932A-2CED43485D9A}"/>
    <dgm:cxn modelId="{8F1EC265-B1AE-4C0F-AB2C-7B1AAEBA969A}" type="presOf" srcId="{56EB48A7-6F4E-4417-910D-D1D3A0D07868}" destId="{81A830AA-9851-4AF1-A8E4-455BB3B03EBC}" srcOrd="0" destOrd="0" presId="urn:microsoft.com/office/officeart/2005/8/layout/arrow2"/>
    <dgm:cxn modelId="{A46FCD85-1C25-4612-AED3-9B15C3CC7C30}" type="presOf" srcId="{1BE461A2-1E1B-4D8A-9B8C-14A1242E483E}" destId="{90281654-C085-46C0-BA17-40BADE043BF9}" srcOrd="0" destOrd="0" presId="urn:microsoft.com/office/officeart/2005/8/layout/arrow2"/>
    <dgm:cxn modelId="{16ABBBB5-1E60-4D58-98E0-B772E477113E}" type="presOf" srcId="{1DDDCC99-DCFB-41A7-9E7E-467BC9A0EDA0}" destId="{7B25A8D7-A35E-470F-B784-C7D732D9CB1B}" srcOrd="0" destOrd="0" presId="urn:microsoft.com/office/officeart/2005/8/layout/arrow2"/>
    <dgm:cxn modelId="{731000BD-95D9-4E2F-876D-99684AA11C77}" type="presOf" srcId="{9BA0B948-99CD-48BA-8F90-29EA67E6BEFB}" destId="{8EE934CA-D0B9-4870-B366-E9AC2CF4CB30}" srcOrd="0" destOrd="0" presId="urn:microsoft.com/office/officeart/2005/8/layout/arrow2"/>
    <dgm:cxn modelId="{FAFF31FF-9C24-4BA2-8EEC-D9DD0418D037}" type="presParOf" srcId="{81A830AA-9851-4AF1-A8E4-455BB3B03EBC}" destId="{495C675A-8D1F-4D63-8BF7-F7FAFAEC6673}" srcOrd="0" destOrd="0" presId="urn:microsoft.com/office/officeart/2005/8/layout/arrow2"/>
    <dgm:cxn modelId="{8F6572B9-676B-4E99-B89A-A35CA5CF3D39}" type="presParOf" srcId="{81A830AA-9851-4AF1-A8E4-455BB3B03EBC}" destId="{3CA8E5BA-014D-4E62-9661-EB4BB84119ED}" srcOrd="1" destOrd="0" presId="urn:microsoft.com/office/officeart/2005/8/layout/arrow2"/>
    <dgm:cxn modelId="{82128A47-5ACE-4C65-8456-D7D6D0BEC8BD}" type="presParOf" srcId="{3CA8E5BA-014D-4E62-9661-EB4BB84119ED}" destId="{0FDCBF20-AE30-4E5D-AE36-FA38D946D0D0}" srcOrd="0" destOrd="0" presId="urn:microsoft.com/office/officeart/2005/8/layout/arrow2"/>
    <dgm:cxn modelId="{E9DA8249-3496-48D9-AFEE-4A77B4D81DE5}" type="presParOf" srcId="{3CA8E5BA-014D-4E62-9661-EB4BB84119ED}" destId="{8EE934CA-D0B9-4870-B366-E9AC2CF4CB30}" srcOrd="1" destOrd="0" presId="urn:microsoft.com/office/officeart/2005/8/layout/arrow2"/>
    <dgm:cxn modelId="{64BE2528-B19D-46A0-8987-9BAB3BDFBB03}" type="presParOf" srcId="{3CA8E5BA-014D-4E62-9661-EB4BB84119ED}" destId="{71EC9032-EF34-41B7-A385-67ADF2B7A794}" srcOrd="2" destOrd="0" presId="urn:microsoft.com/office/officeart/2005/8/layout/arrow2"/>
    <dgm:cxn modelId="{63AFCD22-B79B-443D-8629-86432ACBC2C6}" type="presParOf" srcId="{3CA8E5BA-014D-4E62-9661-EB4BB84119ED}" destId="{90281654-C085-46C0-BA17-40BADE043BF9}" srcOrd="3" destOrd="0" presId="urn:microsoft.com/office/officeart/2005/8/layout/arrow2"/>
    <dgm:cxn modelId="{25A9FE70-920A-4BAB-AA02-7DDA70F958D1}" type="presParOf" srcId="{3CA8E5BA-014D-4E62-9661-EB4BB84119ED}" destId="{E5961CA9-D383-42D4-BB97-E0FA789C08DC}" srcOrd="4" destOrd="0" presId="urn:microsoft.com/office/officeart/2005/8/layout/arrow2"/>
    <dgm:cxn modelId="{6D1225FB-5444-4E61-9758-1B3E27887684}" type="presParOf" srcId="{3CA8E5BA-014D-4E62-9661-EB4BB84119ED}" destId="{7B25A8D7-A35E-470F-B784-C7D732D9CB1B}" srcOrd="5" destOrd="0" presId="urn:microsoft.com/office/officeart/2005/8/layout/arrow2"/>
    <dgm:cxn modelId="{637F6E24-7C78-444F-B4DB-9E5CC9B4BCA2}" type="presParOf" srcId="{3CA8E5BA-014D-4E62-9661-EB4BB84119ED}" destId="{87AFEE06-A2EB-498E-8A41-BEB26C3DAEF3}" srcOrd="6" destOrd="0" presId="urn:microsoft.com/office/officeart/2005/8/layout/arrow2"/>
    <dgm:cxn modelId="{CEF1AC5C-7711-40C7-8D94-ED10D50F2CB3}" type="presParOf" srcId="{3CA8E5BA-014D-4E62-9661-EB4BB84119ED}" destId="{7829FCC7-40E4-4032-A674-99BEAF2A26E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6DEF6D-43A8-437F-A270-06212CAAFCBF}" type="doc">
      <dgm:prSet loTypeId="urn:microsoft.com/office/officeart/2005/8/layout/arrow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6C1286-ECA1-470F-B6BF-F803B16C2DD2}">
      <dgm:prSet phldrT="[Text]" custT="1"/>
      <dgm:spPr/>
      <dgm:t>
        <a:bodyPr/>
        <a:lstStyle/>
        <a:p>
          <a:r>
            <a:rPr lang="en-GB" sz="1400" b="1" dirty="0">
              <a:solidFill>
                <a:srgbClr val="92D050"/>
              </a:solidFill>
            </a:rPr>
            <a:t>Energy expenditure</a:t>
          </a:r>
        </a:p>
      </dgm:t>
    </dgm:pt>
    <dgm:pt modelId="{2FD9D200-2A5F-4E30-B10D-8911F3698225}" type="parTrans" cxnId="{1EB4A6A4-A566-4BF8-AEEA-CB5FF3782F3F}">
      <dgm:prSet/>
      <dgm:spPr/>
      <dgm:t>
        <a:bodyPr/>
        <a:lstStyle/>
        <a:p>
          <a:endParaRPr lang="en-GB"/>
        </a:p>
      </dgm:t>
    </dgm:pt>
    <dgm:pt modelId="{3226085B-7CC4-497F-A356-E1AD264BB96B}" type="sibTrans" cxnId="{1EB4A6A4-A566-4BF8-AEEA-CB5FF3782F3F}">
      <dgm:prSet/>
      <dgm:spPr/>
      <dgm:t>
        <a:bodyPr/>
        <a:lstStyle/>
        <a:p>
          <a:endParaRPr lang="en-GB"/>
        </a:p>
      </dgm:t>
    </dgm:pt>
    <dgm:pt modelId="{2ADE1694-D93F-44AB-AE6E-42F8A947B5DA}">
      <dgm:prSet phldrT="[Text]" custT="1"/>
      <dgm:spPr/>
      <dgm:t>
        <a:bodyPr/>
        <a:lstStyle/>
        <a:p>
          <a:r>
            <a:rPr lang="en-GB" sz="1400" b="1" dirty="0">
              <a:solidFill>
                <a:srgbClr val="00B050"/>
              </a:solidFill>
            </a:rPr>
            <a:t>Appetite</a:t>
          </a:r>
        </a:p>
      </dgm:t>
    </dgm:pt>
    <dgm:pt modelId="{B85B1CF3-ECB9-4462-89B8-520EE45D660D}" type="parTrans" cxnId="{0343F77F-6221-4880-8F90-605745DF12B1}">
      <dgm:prSet/>
      <dgm:spPr/>
      <dgm:t>
        <a:bodyPr/>
        <a:lstStyle/>
        <a:p>
          <a:endParaRPr lang="en-GB"/>
        </a:p>
      </dgm:t>
    </dgm:pt>
    <dgm:pt modelId="{4B991FA4-46C2-4A4E-8BFB-B3CA04893CAE}" type="sibTrans" cxnId="{0343F77F-6221-4880-8F90-605745DF12B1}">
      <dgm:prSet/>
      <dgm:spPr/>
      <dgm:t>
        <a:bodyPr/>
        <a:lstStyle/>
        <a:p>
          <a:endParaRPr lang="en-GB"/>
        </a:p>
      </dgm:t>
    </dgm:pt>
    <dgm:pt modelId="{F3DFAF63-5904-4CBF-8544-E9CD5E84BCE4}" type="pres">
      <dgm:prSet presAssocID="{8A6DEF6D-43A8-437F-A270-06212CAAFCBF}" presName="compositeShape" presStyleCnt="0">
        <dgm:presLayoutVars>
          <dgm:chMax val="2"/>
          <dgm:dir/>
          <dgm:resizeHandles val="exact"/>
        </dgm:presLayoutVars>
      </dgm:prSet>
      <dgm:spPr/>
    </dgm:pt>
    <dgm:pt modelId="{33769B30-6E0F-4210-810D-15DAF58D076E}" type="pres">
      <dgm:prSet presAssocID="{8A6DEF6D-43A8-437F-A270-06212CAAFCBF}" presName="divider" presStyleLbl="fgShp" presStyleIdx="0" presStyleCnt="1"/>
      <dgm:spPr>
        <a:solidFill>
          <a:srgbClr val="FF0000"/>
        </a:solidFill>
      </dgm:spPr>
    </dgm:pt>
    <dgm:pt modelId="{7D8F66E7-96B4-4523-9F88-31CEEF3F26F1}" type="pres">
      <dgm:prSet presAssocID="{AF6C1286-ECA1-470F-B6BF-F803B16C2DD2}" presName="downArrow" presStyleLbl="node1" presStyleIdx="0" presStyleCnt="2"/>
      <dgm:spPr>
        <a:solidFill>
          <a:srgbClr val="92D050"/>
        </a:solidFill>
      </dgm:spPr>
    </dgm:pt>
    <dgm:pt modelId="{1BFFE2F6-2A20-4485-8A03-ECD981FA262E}" type="pres">
      <dgm:prSet presAssocID="{AF6C1286-ECA1-470F-B6BF-F803B16C2DD2}" presName="downArrowText" presStyleLbl="revTx" presStyleIdx="0" presStyleCnt="2" custScaleX="161277">
        <dgm:presLayoutVars>
          <dgm:bulletEnabled val="1"/>
        </dgm:presLayoutVars>
      </dgm:prSet>
      <dgm:spPr/>
    </dgm:pt>
    <dgm:pt modelId="{E465D1A1-AEB4-4606-A284-2F54F8CD4336}" type="pres">
      <dgm:prSet presAssocID="{2ADE1694-D93F-44AB-AE6E-42F8A947B5DA}" presName="upArrow" presStyleLbl="node1" presStyleIdx="1" presStyleCnt="2"/>
      <dgm:spPr>
        <a:solidFill>
          <a:srgbClr val="00B050"/>
        </a:solidFill>
      </dgm:spPr>
    </dgm:pt>
    <dgm:pt modelId="{8D9F2FA0-4600-4BCC-8AC1-3A9C0A5268DF}" type="pres">
      <dgm:prSet presAssocID="{2ADE1694-D93F-44AB-AE6E-42F8A947B5DA}" presName="upArrowText" presStyleLbl="revTx" presStyleIdx="1" presStyleCnt="2" custScaleX="122752">
        <dgm:presLayoutVars>
          <dgm:bulletEnabled val="1"/>
        </dgm:presLayoutVars>
      </dgm:prSet>
      <dgm:spPr/>
    </dgm:pt>
  </dgm:ptLst>
  <dgm:cxnLst>
    <dgm:cxn modelId="{89BD7630-530F-4012-9DDB-D51E78229A03}" type="presOf" srcId="{AF6C1286-ECA1-470F-B6BF-F803B16C2DD2}" destId="{1BFFE2F6-2A20-4485-8A03-ECD981FA262E}" srcOrd="0" destOrd="0" presId="urn:microsoft.com/office/officeart/2005/8/layout/arrow3"/>
    <dgm:cxn modelId="{0343F77F-6221-4880-8F90-605745DF12B1}" srcId="{8A6DEF6D-43A8-437F-A270-06212CAAFCBF}" destId="{2ADE1694-D93F-44AB-AE6E-42F8A947B5DA}" srcOrd="1" destOrd="0" parTransId="{B85B1CF3-ECB9-4462-89B8-520EE45D660D}" sibTransId="{4B991FA4-46C2-4A4E-8BFB-B3CA04893CAE}"/>
    <dgm:cxn modelId="{054A7E8B-1BE6-41C3-AE1C-B01AE57FBB95}" type="presOf" srcId="{2ADE1694-D93F-44AB-AE6E-42F8A947B5DA}" destId="{8D9F2FA0-4600-4BCC-8AC1-3A9C0A5268DF}" srcOrd="0" destOrd="0" presId="urn:microsoft.com/office/officeart/2005/8/layout/arrow3"/>
    <dgm:cxn modelId="{1EB4A6A4-A566-4BF8-AEEA-CB5FF3782F3F}" srcId="{8A6DEF6D-43A8-437F-A270-06212CAAFCBF}" destId="{AF6C1286-ECA1-470F-B6BF-F803B16C2DD2}" srcOrd="0" destOrd="0" parTransId="{2FD9D200-2A5F-4E30-B10D-8911F3698225}" sibTransId="{3226085B-7CC4-497F-A356-E1AD264BB96B}"/>
    <dgm:cxn modelId="{943234EC-2F60-4538-BF8C-0C7E0DB6B74C}" type="presOf" srcId="{8A6DEF6D-43A8-437F-A270-06212CAAFCBF}" destId="{F3DFAF63-5904-4CBF-8544-E9CD5E84BCE4}" srcOrd="0" destOrd="0" presId="urn:microsoft.com/office/officeart/2005/8/layout/arrow3"/>
    <dgm:cxn modelId="{3D7D2B75-003D-420F-ABDB-6001F5E343F0}" type="presParOf" srcId="{F3DFAF63-5904-4CBF-8544-E9CD5E84BCE4}" destId="{33769B30-6E0F-4210-810D-15DAF58D076E}" srcOrd="0" destOrd="0" presId="urn:microsoft.com/office/officeart/2005/8/layout/arrow3"/>
    <dgm:cxn modelId="{0C7E0298-9B55-4769-AB6B-EF1BE7DB96F8}" type="presParOf" srcId="{F3DFAF63-5904-4CBF-8544-E9CD5E84BCE4}" destId="{7D8F66E7-96B4-4523-9F88-31CEEF3F26F1}" srcOrd="1" destOrd="0" presId="urn:microsoft.com/office/officeart/2005/8/layout/arrow3"/>
    <dgm:cxn modelId="{3F116B17-D1A8-418E-8E0E-BD0A326A7052}" type="presParOf" srcId="{F3DFAF63-5904-4CBF-8544-E9CD5E84BCE4}" destId="{1BFFE2F6-2A20-4485-8A03-ECD981FA262E}" srcOrd="2" destOrd="0" presId="urn:microsoft.com/office/officeart/2005/8/layout/arrow3"/>
    <dgm:cxn modelId="{43863ECE-0894-4F5E-99EF-3E382715FB2A}" type="presParOf" srcId="{F3DFAF63-5904-4CBF-8544-E9CD5E84BCE4}" destId="{E465D1A1-AEB4-4606-A284-2F54F8CD4336}" srcOrd="3" destOrd="0" presId="urn:microsoft.com/office/officeart/2005/8/layout/arrow3"/>
    <dgm:cxn modelId="{2AB1B144-3743-44C5-B07D-4367098ACDEA}" type="presParOf" srcId="{F3DFAF63-5904-4CBF-8544-E9CD5E84BCE4}" destId="{8D9F2FA0-4600-4BCC-8AC1-3A9C0A5268DF}" srcOrd="4" destOrd="0" presId="urn:microsoft.com/office/officeart/2005/8/layout/arrow3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565C2-5413-4B11-B162-D7ADD3D608F8}" type="doc">
      <dgm:prSet loTypeId="urn:microsoft.com/office/officeart/2005/8/layout/hProcess3" loCatId="process" qsTypeId="urn:microsoft.com/office/officeart/2005/8/quickstyle/simple5" qsCatId="simple" csTypeId="urn:microsoft.com/office/officeart/2005/8/colors/accent1_2" csCatId="accent1" phldr="1"/>
      <dgm:spPr/>
    </dgm:pt>
    <dgm:pt modelId="{1D58409B-8F0C-413A-A342-1514DB767A55}">
      <dgm:prSet phldrT="[Text]"/>
      <dgm:spPr/>
      <dgm:t>
        <a:bodyPr/>
        <a:lstStyle/>
        <a:p>
          <a:r>
            <a:rPr lang="en-GB" b="1" dirty="0"/>
            <a:t>Obesity</a:t>
          </a:r>
        </a:p>
      </dgm:t>
    </dgm:pt>
    <dgm:pt modelId="{2E9B1048-9F3E-4F0B-A63E-F3147D6D8BD9}" type="parTrans" cxnId="{182AA541-15D1-43A8-A774-8749164BE541}">
      <dgm:prSet/>
      <dgm:spPr/>
      <dgm:t>
        <a:bodyPr/>
        <a:lstStyle/>
        <a:p>
          <a:endParaRPr lang="en-GB"/>
        </a:p>
      </dgm:t>
    </dgm:pt>
    <dgm:pt modelId="{B062746A-5872-4DC6-BA66-DAB8AFCFB1A7}" type="sibTrans" cxnId="{182AA541-15D1-43A8-A774-8749164BE541}">
      <dgm:prSet/>
      <dgm:spPr/>
      <dgm:t>
        <a:bodyPr/>
        <a:lstStyle/>
        <a:p>
          <a:endParaRPr lang="en-GB"/>
        </a:p>
      </dgm:t>
    </dgm:pt>
    <dgm:pt modelId="{BDF76CC5-6398-4CE1-A86F-EB938861B666}" type="pres">
      <dgm:prSet presAssocID="{593565C2-5413-4B11-B162-D7ADD3D608F8}" presName="Name0" presStyleCnt="0">
        <dgm:presLayoutVars>
          <dgm:dir/>
          <dgm:animLvl val="lvl"/>
          <dgm:resizeHandles val="exact"/>
        </dgm:presLayoutVars>
      </dgm:prSet>
      <dgm:spPr/>
    </dgm:pt>
    <dgm:pt modelId="{A3587B20-1342-4E62-9B20-04BEAE2BCF83}" type="pres">
      <dgm:prSet presAssocID="{593565C2-5413-4B11-B162-D7ADD3D608F8}" presName="dummy" presStyleCnt="0"/>
      <dgm:spPr/>
    </dgm:pt>
    <dgm:pt modelId="{157EFB20-3BC3-442B-96F3-0EC42DD142CF}" type="pres">
      <dgm:prSet presAssocID="{593565C2-5413-4B11-B162-D7ADD3D608F8}" presName="linH" presStyleCnt="0"/>
      <dgm:spPr/>
    </dgm:pt>
    <dgm:pt modelId="{FF508ED7-118A-48B5-BE2F-1590F104D305}" type="pres">
      <dgm:prSet presAssocID="{593565C2-5413-4B11-B162-D7ADD3D608F8}" presName="padding1" presStyleCnt="0"/>
      <dgm:spPr/>
    </dgm:pt>
    <dgm:pt modelId="{2AE1ED23-E3F1-417F-AF0A-496DBBAD3F16}" type="pres">
      <dgm:prSet presAssocID="{1D58409B-8F0C-413A-A342-1514DB767A55}" presName="linV" presStyleCnt="0"/>
      <dgm:spPr/>
    </dgm:pt>
    <dgm:pt modelId="{B01F55DC-10CF-495C-ADF9-90905DEDAA3F}" type="pres">
      <dgm:prSet presAssocID="{1D58409B-8F0C-413A-A342-1514DB767A55}" presName="spVertical1" presStyleCnt="0"/>
      <dgm:spPr/>
    </dgm:pt>
    <dgm:pt modelId="{4CD31828-5CB1-4DCC-83F4-5464FDD06B82}" type="pres">
      <dgm:prSet presAssocID="{1D58409B-8F0C-413A-A342-1514DB767A55}" presName="parTx" presStyleLbl="revTx" presStyleIdx="0" presStyleCnt="1" custAng="0">
        <dgm:presLayoutVars>
          <dgm:chMax val="0"/>
          <dgm:chPref val="0"/>
          <dgm:bulletEnabled val="1"/>
        </dgm:presLayoutVars>
      </dgm:prSet>
      <dgm:spPr/>
    </dgm:pt>
    <dgm:pt modelId="{09BE4C19-545B-4E8D-98DE-918585DF19A2}" type="pres">
      <dgm:prSet presAssocID="{1D58409B-8F0C-413A-A342-1514DB767A55}" presName="spVertical2" presStyleCnt="0"/>
      <dgm:spPr/>
    </dgm:pt>
    <dgm:pt modelId="{C553D978-ACFB-40DC-92A8-6EA63D9A5FEC}" type="pres">
      <dgm:prSet presAssocID="{1D58409B-8F0C-413A-A342-1514DB767A55}" presName="spVertical3" presStyleCnt="0"/>
      <dgm:spPr/>
    </dgm:pt>
    <dgm:pt modelId="{469DB97A-B1AC-4BF6-A3FA-434A0EE897A2}" type="pres">
      <dgm:prSet presAssocID="{593565C2-5413-4B11-B162-D7ADD3D608F8}" presName="padding2" presStyleCnt="0"/>
      <dgm:spPr/>
    </dgm:pt>
    <dgm:pt modelId="{F518CB43-5879-4A90-9A76-EAA5669B80FF}" type="pres">
      <dgm:prSet presAssocID="{593565C2-5413-4B11-B162-D7ADD3D608F8}" presName="negArrow" presStyleCnt="0"/>
      <dgm:spPr/>
    </dgm:pt>
    <dgm:pt modelId="{1113E18F-7D26-4976-B526-1B859E014761}" type="pres">
      <dgm:prSet presAssocID="{593565C2-5413-4B11-B162-D7ADD3D608F8}" presName="backgroundArrow" presStyleLbl="node1" presStyleIdx="0" presStyleCnt="1"/>
      <dgm:spPr/>
    </dgm:pt>
  </dgm:ptLst>
  <dgm:cxnLst>
    <dgm:cxn modelId="{8DB85010-C944-485A-857C-0438C3C9BB20}" type="presOf" srcId="{1D58409B-8F0C-413A-A342-1514DB767A55}" destId="{4CD31828-5CB1-4DCC-83F4-5464FDD06B82}" srcOrd="0" destOrd="0" presId="urn:microsoft.com/office/officeart/2005/8/layout/hProcess3"/>
    <dgm:cxn modelId="{182AA541-15D1-43A8-A774-8749164BE541}" srcId="{593565C2-5413-4B11-B162-D7ADD3D608F8}" destId="{1D58409B-8F0C-413A-A342-1514DB767A55}" srcOrd="0" destOrd="0" parTransId="{2E9B1048-9F3E-4F0B-A63E-F3147D6D8BD9}" sibTransId="{B062746A-5872-4DC6-BA66-DAB8AFCFB1A7}"/>
    <dgm:cxn modelId="{4716C7C9-C672-4E53-A4C4-C1439668FD77}" type="presOf" srcId="{593565C2-5413-4B11-B162-D7ADD3D608F8}" destId="{BDF76CC5-6398-4CE1-A86F-EB938861B666}" srcOrd="0" destOrd="0" presId="urn:microsoft.com/office/officeart/2005/8/layout/hProcess3"/>
    <dgm:cxn modelId="{0D4456CF-EFD7-4D70-A671-3EB4900B2284}" type="presParOf" srcId="{BDF76CC5-6398-4CE1-A86F-EB938861B666}" destId="{A3587B20-1342-4E62-9B20-04BEAE2BCF83}" srcOrd="0" destOrd="0" presId="urn:microsoft.com/office/officeart/2005/8/layout/hProcess3"/>
    <dgm:cxn modelId="{02529D7A-1C29-41F3-AE3B-1040B77CD7BB}" type="presParOf" srcId="{BDF76CC5-6398-4CE1-A86F-EB938861B666}" destId="{157EFB20-3BC3-442B-96F3-0EC42DD142CF}" srcOrd="1" destOrd="0" presId="urn:microsoft.com/office/officeart/2005/8/layout/hProcess3"/>
    <dgm:cxn modelId="{B89FF3DF-9DAC-4D5E-AF43-EA7AB8109A53}" type="presParOf" srcId="{157EFB20-3BC3-442B-96F3-0EC42DD142CF}" destId="{FF508ED7-118A-48B5-BE2F-1590F104D305}" srcOrd="0" destOrd="0" presId="urn:microsoft.com/office/officeart/2005/8/layout/hProcess3"/>
    <dgm:cxn modelId="{42453440-C223-459B-8876-CC857114B915}" type="presParOf" srcId="{157EFB20-3BC3-442B-96F3-0EC42DD142CF}" destId="{2AE1ED23-E3F1-417F-AF0A-496DBBAD3F16}" srcOrd="1" destOrd="0" presId="urn:microsoft.com/office/officeart/2005/8/layout/hProcess3"/>
    <dgm:cxn modelId="{F26D30B2-C678-4425-8559-A0A4C3DFD11E}" type="presParOf" srcId="{2AE1ED23-E3F1-417F-AF0A-496DBBAD3F16}" destId="{B01F55DC-10CF-495C-ADF9-90905DEDAA3F}" srcOrd="0" destOrd="0" presId="urn:microsoft.com/office/officeart/2005/8/layout/hProcess3"/>
    <dgm:cxn modelId="{A80EA7CC-0872-4D35-8958-B8E6C62231A8}" type="presParOf" srcId="{2AE1ED23-E3F1-417F-AF0A-496DBBAD3F16}" destId="{4CD31828-5CB1-4DCC-83F4-5464FDD06B82}" srcOrd="1" destOrd="0" presId="urn:microsoft.com/office/officeart/2005/8/layout/hProcess3"/>
    <dgm:cxn modelId="{9287F6BB-92A9-486E-BE0A-1DE1B910F7E2}" type="presParOf" srcId="{2AE1ED23-E3F1-417F-AF0A-496DBBAD3F16}" destId="{09BE4C19-545B-4E8D-98DE-918585DF19A2}" srcOrd="2" destOrd="0" presId="urn:microsoft.com/office/officeart/2005/8/layout/hProcess3"/>
    <dgm:cxn modelId="{87EBBD08-433D-4065-9631-77221E94793E}" type="presParOf" srcId="{2AE1ED23-E3F1-417F-AF0A-496DBBAD3F16}" destId="{C553D978-ACFB-40DC-92A8-6EA63D9A5FEC}" srcOrd="3" destOrd="0" presId="urn:microsoft.com/office/officeart/2005/8/layout/hProcess3"/>
    <dgm:cxn modelId="{692C44FA-12EB-44EB-ACD5-BD1D0E415E9B}" type="presParOf" srcId="{157EFB20-3BC3-442B-96F3-0EC42DD142CF}" destId="{469DB97A-B1AC-4BF6-A3FA-434A0EE897A2}" srcOrd="2" destOrd="0" presId="urn:microsoft.com/office/officeart/2005/8/layout/hProcess3"/>
    <dgm:cxn modelId="{B55E6B73-8F60-40AF-9356-CEE6C70071DB}" type="presParOf" srcId="{157EFB20-3BC3-442B-96F3-0EC42DD142CF}" destId="{F518CB43-5879-4A90-9A76-EAA5669B80FF}" srcOrd="3" destOrd="0" presId="urn:microsoft.com/office/officeart/2005/8/layout/hProcess3"/>
    <dgm:cxn modelId="{3809D791-FB2E-4AE6-A0A2-945D3E53CCC8}" type="presParOf" srcId="{157EFB20-3BC3-442B-96F3-0EC42DD142CF}" destId="{1113E18F-7D26-4976-B526-1B859E014761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C445E0-A2EA-4446-B6EA-B61A291378D4}" type="doc">
      <dgm:prSet loTypeId="urn:microsoft.com/office/officeart/2005/8/layout/arrow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6A70AC-8BF0-45FC-84BD-DC06DC5F124B}">
      <dgm:prSet phldrT="[Text]" custT="1"/>
      <dgm:spPr/>
      <dgm:t>
        <a:bodyPr/>
        <a:lstStyle/>
        <a:p>
          <a:pPr algn="ctr"/>
          <a:r>
            <a:rPr lang="en-GB" sz="1600" b="1" dirty="0">
              <a:solidFill>
                <a:srgbClr val="FF0000"/>
              </a:solidFill>
            </a:rPr>
            <a:t>Insulin resistance</a:t>
          </a:r>
        </a:p>
      </dgm:t>
    </dgm:pt>
    <dgm:pt modelId="{B1C87862-9B12-4CEF-A50B-E328521C4CCB}" type="parTrans" cxnId="{F2808F5D-D274-4A33-B112-F711A55DB17B}">
      <dgm:prSet/>
      <dgm:spPr/>
      <dgm:t>
        <a:bodyPr/>
        <a:lstStyle/>
        <a:p>
          <a:endParaRPr lang="en-GB"/>
        </a:p>
      </dgm:t>
    </dgm:pt>
    <dgm:pt modelId="{02670A5C-DC58-48FD-B632-671C605CFE02}" type="sibTrans" cxnId="{F2808F5D-D274-4A33-B112-F711A55DB17B}">
      <dgm:prSet/>
      <dgm:spPr/>
      <dgm:t>
        <a:bodyPr/>
        <a:lstStyle/>
        <a:p>
          <a:endParaRPr lang="en-GB"/>
        </a:p>
      </dgm:t>
    </dgm:pt>
    <dgm:pt modelId="{C2EBF92D-D0E4-47BF-9129-6351BFE1B406}">
      <dgm:prSet phldrT="[Text]" custT="1"/>
      <dgm:spPr/>
      <dgm:t>
        <a:bodyPr/>
        <a:lstStyle/>
        <a:p>
          <a:r>
            <a:rPr lang="en-GB" sz="1600" b="1" dirty="0">
              <a:solidFill>
                <a:srgbClr val="C78627"/>
              </a:solidFill>
            </a:rPr>
            <a:t>Glucose tolerance</a:t>
          </a:r>
        </a:p>
      </dgm:t>
    </dgm:pt>
    <dgm:pt modelId="{46A86D7C-4B30-4117-A7C1-71FB74CB30DA}" type="parTrans" cxnId="{8A061364-862E-4C7A-9DB3-7DD79A6C7F99}">
      <dgm:prSet/>
      <dgm:spPr/>
      <dgm:t>
        <a:bodyPr/>
        <a:lstStyle/>
        <a:p>
          <a:endParaRPr lang="en-GB"/>
        </a:p>
      </dgm:t>
    </dgm:pt>
    <dgm:pt modelId="{83D777BE-9DF3-45E4-8A16-64C9F6942A1A}" type="sibTrans" cxnId="{8A061364-862E-4C7A-9DB3-7DD79A6C7F99}">
      <dgm:prSet/>
      <dgm:spPr/>
      <dgm:t>
        <a:bodyPr/>
        <a:lstStyle/>
        <a:p>
          <a:endParaRPr lang="en-GB"/>
        </a:p>
      </dgm:t>
    </dgm:pt>
    <dgm:pt modelId="{E63BBD22-BCFA-4632-B624-2088305FB86A}" type="pres">
      <dgm:prSet presAssocID="{F1C445E0-A2EA-4446-B6EA-B61A291378D4}" presName="compositeShape" presStyleCnt="0">
        <dgm:presLayoutVars>
          <dgm:chMax val="2"/>
          <dgm:dir/>
          <dgm:resizeHandles val="exact"/>
        </dgm:presLayoutVars>
      </dgm:prSet>
      <dgm:spPr/>
    </dgm:pt>
    <dgm:pt modelId="{139C28C8-B743-41E3-8853-7B3A90EE5B2D}" type="pres">
      <dgm:prSet presAssocID="{F26A70AC-8BF0-45FC-84BD-DC06DC5F124B}" presName="upArrow" presStyleLbl="node1" presStyleIdx="0" presStyleCnt="2"/>
      <dgm:spPr>
        <a:solidFill>
          <a:srgbClr val="FF3300"/>
        </a:solidFill>
      </dgm:spPr>
    </dgm:pt>
    <dgm:pt modelId="{1E6A49FD-8C75-4130-A362-0461E2CFA215}" type="pres">
      <dgm:prSet presAssocID="{F26A70AC-8BF0-45FC-84BD-DC06DC5F124B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B6F7E96A-30FD-498C-9E86-D22E70CE9AFC}" type="pres">
      <dgm:prSet presAssocID="{C2EBF92D-D0E4-47BF-9129-6351BFE1B406}" presName="downArrow" presStyleLbl="node1" presStyleIdx="1" presStyleCnt="2"/>
      <dgm:spPr>
        <a:solidFill>
          <a:srgbClr val="C78627"/>
        </a:solidFill>
      </dgm:spPr>
    </dgm:pt>
    <dgm:pt modelId="{B08E15A9-A58C-41C2-A7DA-CC8834277B20}" type="pres">
      <dgm:prSet presAssocID="{C2EBF92D-D0E4-47BF-9129-6351BFE1B406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F2808F5D-D274-4A33-B112-F711A55DB17B}" srcId="{F1C445E0-A2EA-4446-B6EA-B61A291378D4}" destId="{F26A70AC-8BF0-45FC-84BD-DC06DC5F124B}" srcOrd="0" destOrd="0" parTransId="{B1C87862-9B12-4CEF-A50B-E328521C4CCB}" sibTransId="{02670A5C-DC58-48FD-B632-671C605CFE02}"/>
    <dgm:cxn modelId="{8A061364-862E-4C7A-9DB3-7DD79A6C7F99}" srcId="{F1C445E0-A2EA-4446-B6EA-B61A291378D4}" destId="{C2EBF92D-D0E4-47BF-9129-6351BFE1B406}" srcOrd="1" destOrd="0" parTransId="{46A86D7C-4B30-4117-A7C1-71FB74CB30DA}" sibTransId="{83D777BE-9DF3-45E4-8A16-64C9F6942A1A}"/>
    <dgm:cxn modelId="{2506A3E9-E106-4005-86E8-E32E47C1CE2A}" type="presOf" srcId="{F1C445E0-A2EA-4446-B6EA-B61A291378D4}" destId="{E63BBD22-BCFA-4632-B624-2088305FB86A}" srcOrd="0" destOrd="0" presId="urn:microsoft.com/office/officeart/2005/8/layout/arrow4"/>
    <dgm:cxn modelId="{A112B8F1-6A9C-4809-9D90-B33BF584AF43}" type="presOf" srcId="{F26A70AC-8BF0-45FC-84BD-DC06DC5F124B}" destId="{1E6A49FD-8C75-4130-A362-0461E2CFA215}" srcOrd="0" destOrd="0" presId="urn:microsoft.com/office/officeart/2005/8/layout/arrow4"/>
    <dgm:cxn modelId="{5AFD1CF4-BB56-4840-A60E-6EE9F34CD79B}" type="presOf" srcId="{C2EBF92D-D0E4-47BF-9129-6351BFE1B406}" destId="{B08E15A9-A58C-41C2-A7DA-CC8834277B20}" srcOrd="0" destOrd="0" presId="urn:microsoft.com/office/officeart/2005/8/layout/arrow4"/>
    <dgm:cxn modelId="{F0B4E7E5-5B4D-4D51-827D-69315BA6A4F9}" type="presParOf" srcId="{E63BBD22-BCFA-4632-B624-2088305FB86A}" destId="{139C28C8-B743-41E3-8853-7B3A90EE5B2D}" srcOrd="0" destOrd="0" presId="urn:microsoft.com/office/officeart/2005/8/layout/arrow4"/>
    <dgm:cxn modelId="{15AEBA9A-AC90-47C6-9CDF-F069A028BE06}" type="presParOf" srcId="{E63BBD22-BCFA-4632-B624-2088305FB86A}" destId="{1E6A49FD-8C75-4130-A362-0461E2CFA215}" srcOrd="1" destOrd="0" presId="urn:microsoft.com/office/officeart/2005/8/layout/arrow4"/>
    <dgm:cxn modelId="{19C0B323-A994-4386-BCFD-82EDDE65DF8A}" type="presParOf" srcId="{E63BBD22-BCFA-4632-B624-2088305FB86A}" destId="{B6F7E96A-30FD-498C-9E86-D22E70CE9AFC}" srcOrd="2" destOrd="0" presId="urn:microsoft.com/office/officeart/2005/8/layout/arrow4"/>
    <dgm:cxn modelId="{03125924-3054-4A4C-AB83-7B067E0B08BE}" type="presParOf" srcId="{E63BBD22-BCFA-4632-B624-2088305FB86A}" destId="{B08E15A9-A58C-41C2-A7DA-CC8834277B2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D8B5BD-3FBC-4DDF-8489-EE43A62959C7}" type="doc">
      <dgm:prSet loTypeId="urn:microsoft.com/office/officeart/2005/8/layout/equation2" loCatId="relationship" qsTypeId="urn:microsoft.com/office/officeart/2005/8/quickstyle/3d2" qsCatId="3D" csTypeId="urn:microsoft.com/office/officeart/2005/8/colors/accent1_2" csCatId="accent1" phldr="1"/>
      <dgm:spPr/>
    </dgm:pt>
    <dgm:pt modelId="{687289F9-640B-473C-9AB1-5A695E7D45B7}">
      <dgm:prSet phldrT="[Text]" custT="1"/>
      <dgm:spPr/>
      <dgm:t>
        <a:bodyPr/>
        <a:lstStyle/>
        <a:p>
          <a:r>
            <a:rPr lang="en-GB" sz="1600" b="1" dirty="0">
              <a:solidFill>
                <a:schemeClr val="tx1"/>
              </a:solidFill>
            </a:rPr>
            <a:t>Type-2 diabetes?</a:t>
          </a:r>
        </a:p>
      </dgm:t>
    </dgm:pt>
    <dgm:pt modelId="{1876B9EC-3DA1-4DB8-A999-E75AB029DCD4}" type="sibTrans" cxnId="{D60FE43A-D2CC-4672-82EB-958CB6C75668}">
      <dgm:prSet/>
      <dgm:spPr/>
      <dgm:t>
        <a:bodyPr/>
        <a:lstStyle/>
        <a:p>
          <a:endParaRPr lang="en-GB"/>
        </a:p>
      </dgm:t>
    </dgm:pt>
    <dgm:pt modelId="{8D0A7EDD-5B74-4A86-B58D-A1244BE65567}" type="parTrans" cxnId="{D60FE43A-D2CC-4672-82EB-958CB6C75668}">
      <dgm:prSet/>
      <dgm:spPr/>
      <dgm:t>
        <a:bodyPr/>
        <a:lstStyle/>
        <a:p>
          <a:endParaRPr lang="en-GB"/>
        </a:p>
      </dgm:t>
    </dgm:pt>
    <dgm:pt modelId="{6129FEB7-DB6C-4EB3-85AC-EAA16E8BBBFE}" type="pres">
      <dgm:prSet presAssocID="{C2D8B5BD-3FBC-4DDF-8489-EE43A62959C7}" presName="Name0" presStyleCnt="0">
        <dgm:presLayoutVars>
          <dgm:dir/>
          <dgm:resizeHandles val="exact"/>
        </dgm:presLayoutVars>
      </dgm:prSet>
      <dgm:spPr/>
    </dgm:pt>
    <dgm:pt modelId="{D4FB9641-03A6-46A1-A836-605665B3DBF9}" type="pres">
      <dgm:prSet presAssocID="{C2D8B5BD-3FBC-4DDF-8489-EE43A62959C7}" presName="vNodes" presStyleCnt="0"/>
      <dgm:spPr/>
    </dgm:pt>
    <dgm:pt modelId="{224B298B-77CE-4206-9C21-8C0D334B8FE7}" type="pres">
      <dgm:prSet presAssocID="{C2D8B5BD-3FBC-4DDF-8489-EE43A62959C7}" presName="lastNode" presStyleLbl="node1" presStyleIdx="0" presStyleCnt="1" custLinFactNeighborX="23867" custLinFactNeighborY="-33974">
        <dgm:presLayoutVars>
          <dgm:bulletEnabled val="1"/>
        </dgm:presLayoutVars>
      </dgm:prSet>
      <dgm:spPr/>
    </dgm:pt>
  </dgm:ptLst>
  <dgm:cxnLst>
    <dgm:cxn modelId="{DE88F124-CBD0-4555-87D5-8F573F0D13EB}" type="presOf" srcId="{C2D8B5BD-3FBC-4DDF-8489-EE43A62959C7}" destId="{6129FEB7-DB6C-4EB3-85AC-EAA16E8BBBFE}" srcOrd="0" destOrd="0" presId="urn:microsoft.com/office/officeart/2005/8/layout/equation2"/>
    <dgm:cxn modelId="{D60FE43A-D2CC-4672-82EB-958CB6C75668}" srcId="{C2D8B5BD-3FBC-4DDF-8489-EE43A62959C7}" destId="{687289F9-640B-473C-9AB1-5A695E7D45B7}" srcOrd="0" destOrd="0" parTransId="{8D0A7EDD-5B74-4A86-B58D-A1244BE65567}" sibTransId="{1876B9EC-3DA1-4DB8-A999-E75AB029DCD4}"/>
    <dgm:cxn modelId="{564DC1C1-E74B-4648-B34E-62634BDB3ADD}" type="presOf" srcId="{687289F9-640B-473C-9AB1-5A695E7D45B7}" destId="{224B298B-77CE-4206-9C21-8C0D334B8FE7}" srcOrd="0" destOrd="0" presId="urn:microsoft.com/office/officeart/2005/8/layout/equation2"/>
    <dgm:cxn modelId="{540C7BFE-3F3B-4237-A441-F896BD309534}" type="presParOf" srcId="{6129FEB7-DB6C-4EB3-85AC-EAA16E8BBBFE}" destId="{D4FB9641-03A6-46A1-A836-605665B3DBF9}" srcOrd="0" destOrd="0" presId="urn:microsoft.com/office/officeart/2005/8/layout/equation2"/>
    <dgm:cxn modelId="{E2078EED-EB87-4D05-8FD3-2F6F6F1B84E7}" type="presParOf" srcId="{6129FEB7-DB6C-4EB3-85AC-EAA16E8BBBFE}" destId="{224B298B-77CE-4206-9C21-8C0D334B8FE7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DF9322-CC18-4730-AB6C-8E5D774D3EF7}" type="doc">
      <dgm:prSet loTypeId="urn:microsoft.com/office/officeart/2005/8/layout/hProcess3" loCatId="process" qsTypeId="urn:microsoft.com/office/officeart/2005/8/quickstyle/simple5" qsCatId="simple" csTypeId="urn:microsoft.com/office/officeart/2005/8/colors/accent1_2" csCatId="accent1" phldr="0"/>
      <dgm:spPr/>
    </dgm:pt>
    <dgm:pt modelId="{636741C1-24C2-4BFB-8D69-69910811E51A}" type="pres">
      <dgm:prSet presAssocID="{71DF9322-CC18-4730-AB6C-8E5D774D3EF7}" presName="Name0" presStyleCnt="0">
        <dgm:presLayoutVars>
          <dgm:dir/>
          <dgm:animLvl val="lvl"/>
          <dgm:resizeHandles val="exact"/>
        </dgm:presLayoutVars>
      </dgm:prSet>
      <dgm:spPr/>
    </dgm:pt>
    <dgm:pt modelId="{1BE84510-B95B-4C3F-8E41-E152CE6B5E4D}" type="pres">
      <dgm:prSet presAssocID="{71DF9322-CC18-4730-AB6C-8E5D774D3EF7}" presName="dummy" presStyleCnt="0"/>
      <dgm:spPr/>
    </dgm:pt>
    <dgm:pt modelId="{CE70C259-F690-40B3-9C2A-B81A01CBCF4E}" type="pres">
      <dgm:prSet presAssocID="{71DF9322-CC18-4730-AB6C-8E5D774D3EF7}" presName="linH" presStyleCnt="0"/>
      <dgm:spPr/>
    </dgm:pt>
    <dgm:pt modelId="{4C7CC555-3DDC-4A85-A415-E6EF9B809F65}" type="pres">
      <dgm:prSet presAssocID="{71DF9322-CC18-4730-AB6C-8E5D774D3EF7}" presName="padding1" presStyleCnt="0"/>
      <dgm:spPr/>
    </dgm:pt>
    <dgm:pt modelId="{6D99F0F6-9EA3-4613-9F9E-DE3F5A8322C3}" type="pres">
      <dgm:prSet presAssocID="{71DF9322-CC18-4730-AB6C-8E5D774D3EF7}" presName="padding2" presStyleCnt="0"/>
      <dgm:spPr/>
    </dgm:pt>
    <dgm:pt modelId="{AF3682C7-0A4A-4862-A1EE-B6D460BE7B64}" type="pres">
      <dgm:prSet presAssocID="{71DF9322-CC18-4730-AB6C-8E5D774D3EF7}" presName="negArrow" presStyleCnt="0"/>
      <dgm:spPr/>
    </dgm:pt>
    <dgm:pt modelId="{195C9766-58A4-4F5C-AF85-6BB9E7BCCF2A}" type="pres">
      <dgm:prSet presAssocID="{71DF9322-CC18-4730-AB6C-8E5D774D3EF7}" presName="backgroundArrow" presStyleLbl="node1" presStyleIdx="0" presStyleCnt="1" custLinFactNeighborX="83333" custLinFactNeighborY="-1570"/>
      <dgm:spPr>
        <a:solidFill>
          <a:srgbClr val="00B0F0"/>
        </a:solidFill>
      </dgm:spPr>
    </dgm:pt>
  </dgm:ptLst>
  <dgm:cxnLst>
    <dgm:cxn modelId="{BD885C97-D436-42DE-A65B-2F7A88535100}" type="presOf" srcId="{71DF9322-CC18-4730-AB6C-8E5D774D3EF7}" destId="{636741C1-24C2-4BFB-8D69-69910811E51A}" srcOrd="0" destOrd="0" presId="urn:microsoft.com/office/officeart/2005/8/layout/hProcess3"/>
    <dgm:cxn modelId="{7180F47B-0B8E-4177-9FD1-5E5F698B6039}" type="presParOf" srcId="{636741C1-24C2-4BFB-8D69-69910811E51A}" destId="{1BE84510-B95B-4C3F-8E41-E152CE6B5E4D}" srcOrd="0" destOrd="0" presId="urn:microsoft.com/office/officeart/2005/8/layout/hProcess3"/>
    <dgm:cxn modelId="{BB7970BA-D4D7-4D68-8E13-D94C06CA9FE2}" type="presParOf" srcId="{636741C1-24C2-4BFB-8D69-69910811E51A}" destId="{CE70C259-F690-40B3-9C2A-B81A01CBCF4E}" srcOrd="1" destOrd="0" presId="urn:microsoft.com/office/officeart/2005/8/layout/hProcess3"/>
    <dgm:cxn modelId="{0A98852B-CD79-41CB-A447-DCE129D3334C}" type="presParOf" srcId="{CE70C259-F690-40B3-9C2A-B81A01CBCF4E}" destId="{4C7CC555-3DDC-4A85-A415-E6EF9B809F65}" srcOrd="0" destOrd="0" presId="urn:microsoft.com/office/officeart/2005/8/layout/hProcess3"/>
    <dgm:cxn modelId="{6D36DFE3-0117-4F8A-9F88-964BE49AF4F2}" type="presParOf" srcId="{CE70C259-F690-40B3-9C2A-B81A01CBCF4E}" destId="{6D99F0F6-9EA3-4613-9F9E-DE3F5A8322C3}" srcOrd="1" destOrd="0" presId="urn:microsoft.com/office/officeart/2005/8/layout/hProcess3"/>
    <dgm:cxn modelId="{A979868B-6847-43BF-BDCE-25D32F0163CA}" type="presParOf" srcId="{CE70C259-F690-40B3-9C2A-B81A01CBCF4E}" destId="{AF3682C7-0A4A-4862-A1EE-B6D460BE7B64}" srcOrd="2" destOrd="0" presId="urn:microsoft.com/office/officeart/2005/8/layout/hProcess3"/>
    <dgm:cxn modelId="{FAD743A9-0A04-4523-961F-086F08FC41FF}" type="presParOf" srcId="{CE70C259-F690-40B3-9C2A-B81A01CBCF4E}" destId="{195C9766-58A4-4F5C-AF85-6BB9E7BCCF2A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7D8994-82E1-415E-924A-F720D38DB5B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A67992-3D3E-4C36-8A4C-1B1F91FA840A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Mechanisms</a:t>
          </a:r>
        </a:p>
      </dgm:t>
    </dgm:pt>
    <dgm:pt modelId="{C33BBD8D-F4D1-4DD4-A03C-521AD6343CE0}" type="parTrans" cxnId="{4EB0D34E-62EB-415C-BBCA-64BB82462578}">
      <dgm:prSet/>
      <dgm:spPr/>
      <dgm:t>
        <a:bodyPr/>
        <a:lstStyle/>
        <a:p>
          <a:endParaRPr lang="en-GB"/>
        </a:p>
      </dgm:t>
    </dgm:pt>
    <dgm:pt modelId="{5C8739D3-975D-455B-9D59-2897DD21D218}" type="sibTrans" cxnId="{4EB0D34E-62EB-415C-BBCA-64BB82462578}">
      <dgm:prSet/>
      <dgm:spPr>
        <a:solidFill>
          <a:srgbClr val="C00000"/>
        </a:solidFill>
      </dgm:spPr>
      <dgm:t>
        <a:bodyPr/>
        <a:lstStyle/>
        <a:p>
          <a:endParaRPr lang="en-GB"/>
        </a:p>
      </dgm:t>
    </dgm:pt>
    <dgm:pt modelId="{280FA716-E2AB-4E83-87F6-F36648F78E56}">
      <dgm:prSet phldrT="[Text]" custT="1"/>
      <dgm:spPr/>
      <dgm:t>
        <a:bodyPr/>
        <a:lstStyle/>
        <a:p>
          <a:r>
            <a:rPr lang="en-GB" sz="1600" dirty="0"/>
            <a:t>Inflammation</a:t>
          </a:r>
        </a:p>
      </dgm:t>
    </dgm:pt>
    <dgm:pt modelId="{7EB6C1F4-5C1D-441D-8A4D-139FDB55CF6C}" type="parTrans" cxnId="{1A3C1DAB-3F74-4CCE-9683-9806A30AB1C4}">
      <dgm:prSet/>
      <dgm:spPr/>
      <dgm:t>
        <a:bodyPr/>
        <a:lstStyle/>
        <a:p>
          <a:endParaRPr lang="en-GB"/>
        </a:p>
      </dgm:t>
    </dgm:pt>
    <dgm:pt modelId="{F368D303-5E81-4D56-B743-33F7E58C043F}" type="sibTrans" cxnId="{1A3C1DAB-3F74-4CCE-9683-9806A30AB1C4}">
      <dgm:prSet/>
      <dgm:spPr/>
      <dgm:t>
        <a:bodyPr/>
        <a:lstStyle/>
        <a:p>
          <a:endParaRPr lang="en-GB"/>
        </a:p>
      </dgm:t>
    </dgm:pt>
    <dgm:pt modelId="{1D26ED3B-8A18-4607-B25A-1E15DBB246F3}">
      <dgm:prSet phldrT="[Text]"/>
      <dgm:spPr>
        <a:solidFill>
          <a:srgbClr val="0000FF"/>
        </a:solidFill>
      </dgm:spPr>
      <dgm:t>
        <a:bodyPr/>
        <a:lstStyle/>
        <a:p>
          <a:r>
            <a:rPr lang="en-GB" dirty="0"/>
            <a:t>Risk Factors</a:t>
          </a:r>
        </a:p>
      </dgm:t>
    </dgm:pt>
    <dgm:pt modelId="{64AD5774-8490-4F9B-8E75-111CD825CD43}" type="parTrans" cxnId="{C58F32A0-EABE-4C63-8473-F2309F305F5F}">
      <dgm:prSet/>
      <dgm:spPr/>
      <dgm:t>
        <a:bodyPr/>
        <a:lstStyle/>
        <a:p>
          <a:endParaRPr lang="en-GB"/>
        </a:p>
      </dgm:t>
    </dgm:pt>
    <dgm:pt modelId="{C6343224-5A4C-4DBD-8398-82BE0C03302C}" type="sibTrans" cxnId="{C58F32A0-EABE-4C63-8473-F2309F305F5F}">
      <dgm:prSet/>
      <dgm:spPr>
        <a:solidFill>
          <a:srgbClr val="0000FF"/>
        </a:soli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endParaRPr lang="en-GB"/>
        </a:p>
      </dgm:t>
    </dgm:pt>
    <dgm:pt modelId="{22E6B9A8-D3EC-4FE6-AD22-654DA40E4255}">
      <dgm:prSet phldrT="[Text]"/>
      <dgm:spPr/>
      <dgm:t>
        <a:bodyPr/>
        <a:lstStyle/>
        <a:p>
          <a:r>
            <a:rPr lang="en-GB" dirty="0"/>
            <a:t>Hypertension</a:t>
          </a:r>
        </a:p>
      </dgm:t>
    </dgm:pt>
    <dgm:pt modelId="{DF707F05-81A7-407D-8564-10BDD6F06540}" type="parTrans" cxnId="{DBB72D44-1F43-4775-B66E-7679CB575402}">
      <dgm:prSet/>
      <dgm:spPr/>
      <dgm:t>
        <a:bodyPr/>
        <a:lstStyle/>
        <a:p>
          <a:endParaRPr lang="en-GB"/>
        </a:p>
      </dgm:t>
    </dgm:pt>
    <dgm:pt modelId="{7F9AB637-0AA2-4DF6-B849-126DEA291A3B}" type="sibTrans" cxnId="{DBB72D44-1F43-4775-B66E-7679CB575402}">
      <dgm:prSet/>
      <dgm:spPr/>
      <dgm:t>
        <a:bodyPr/>
        <a:lstStyle/>
        <a:p>
          <a:endParaRPr lang="en-GB"/>
        </a:p>
      </dgm:t>
    </dgm:pt>
    <dgm:pt modelId="{E53287F8-56FA-4443-88A1-565BB729D7BC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/>
            <a:t>Outcomes</a:t>
          </a:r>
        </a:p>
      </dgm:t>
    </dgm:pt>
    <dgm:pt modelId="{0D1DE209-6775-45B3-810E-954AD18B3B6E}" type="parTrans" cxnId="{5D88B15E-7B28-4D2F-A7C3-EBBEE87C26D8}">
      <dgm:prSet/>
      <dgm:spPr/>
      <dgm:t>
        <a:bodyPr/>
        <a:lstStyle/>
        <a:p>
          <a:endParaRPr lang="en-GB"/>
        </a:p>
      </dgm:t>
    </dgm:pt>
    <dgm:pt modelId="{C2BBFE04-DA6F-4883-A9FE-B0C093B49FD6}" type="sibTrans" cxnId="{5D88B15E-7B28-4D2F-A7C3-EBBEE87C26D8}">
      <dgm:prSet/>
      <dgm:spPr/>
      <dgm:t>
        <a:bodyPr/>
        <a:lstStyle/>
        <a:p>
          <a:endParaRPr lang="en-GB"/>
        </a:p>
      </dgm:t>
    </dgm:pt>
    <dgm:pt modelId="{D8E95167-E980-47F7-85F7-D258A8192516}">
      <dgm:prSet phldrT="[Text]"/>
      <dgm:spPr/>
      <dgm:t>
        <a:bodyPr/>
        <a:lstStyle/>
        <a:p>
          <a:r>
            <a:rPr lang="en-GB" dirty="0"/>
            <a:t>CHD</a:t>
          </a:r>
        </a:p>
      </dgm:t>
    </dgm:pt>
    <dgm:pt modelId="{B203CF4E-6C7E-4B0F-BB75-1E65170AC572}" type="parTrans" cxnId="{C308EA3B-7A0E-4DB6-81A4-3CF4F8B882DB}">
      <dgm:prSet/>
      <dgm:spPr/>
      <dgm:t>
        <a:bodyPr/>
        <a:lstStyle/>
        <a:p>
          <a:endParaRPr lang="en-GB"/>
        </a:p>
      </dgm:t>
    </dgm:pt>
    <dgm:pt modelId="{F19A8D16-1233-4F02-BC88-25DF9151E17C}" type="sibTrans" cxnId="{C308EA3B-7A0E-4DB6-81A4-3CF4F8B882DB}">
      <dgm:prSet/>
      <dgm:spPr/>
      <dgm:t>
        <a:bodyPr/>
        <a:lstStyle/>
        <a:p>
          <a:endParaRPr lang="en-GB"/>
        </a:p>
      </dgm:t>
    </dgm:pt>
    <dgm:pt modelId="{A512241D-F976-485C-A9BC-4FB9CA399228}">
      <dgm:prSet phldrT="[Text]" custT="1"/>
      <dgm:spPr/>
      <dgm:t>
        <a:bodyPr/>
        <a:lstStyle/>
        <a:p>
          <a:r>
            <a:rPr lang="en-GB" sz="1600" dirty="0"/>
            <a:t>Metabolic</a:t>
          </a:r>
        </a:p>
      </dgm:t>
    </dgm:pt>
    <dgm:pt modelId="{CC7416EA-084E-4F15-A197-EBA1A4F6F4F4}" type="parTrans" cxnId="{7E90A5A2-5F24-45C1-A7EB-75230F7C5438}">
      <dgm:prSet/>
      <dgm:spPr/>
      <dgm:t>
        <a:bodyPr/>
        <a:lstStyle/>
        <a:p>
          <a:endParaRPr lang="en-GB"/>
        </a:p>
      </dgm:t>
    </dgm:pt>
    <dgm:pt modelId="{56BF3B33-40A3-472E-A35D-1EE2E7E6F330}" type="sibTrans" cxnId="{7E90A5A2-5F24-45C1-A7EB-75230F7C5438}">
      <dgm:prSet/>
      <dgm:spPr/>
      <dgm:t>
        <a:bodyPr/>
        <a:lstStyle/>
        <a:p>
          <a:endParaRPr lang="en-GB"/>
        </a:p>
      </dgm:t>
    </dgm:pt>
    <dgm:pt modelId="{B648C328-CE3B-492B-8BA3-39C5D7D96F73}">
      <dgm:prSet phldrT="[Text]" custT="1"/>
      <dgm:spPr/>
      <dgm:t>
        <a:bodyPr/>
        <a:lstStyle/>
        <a:p>
          <a:r>
            <a:rPr lang="en-GB" sz="1600" dirty="0"/>
            <a:t>Vascular</a:t>
          </a:r>
        </a:p>
      </dgm:t>
    </dgm:pt>
    <dgm:pt modelId="{160F4EDE-9573-4054-9477-D329E3B635F3}" type="parTrans" cxnId="{05839570-99B5-464F-87C2-EB1461F03113}">
      <dgm:prSet/>
      <dgm:spPr/>
      <dgm:t>
        <a:bodyPr/>
        <a:lstStyle/>
        <a:p>
          <a:endParaRPr lang="en-GB"/>
        </a:p>
      </dgm:t>
    </dgm:pt>
    <dgm:pt modelId="{D66C3FBC-2A04-49D6-86A5-5D62551A11D9}" type="sibTrans" cxnId="{05839570-99B5-464F-87C2-EB1461F03113}">
      <dgm:prSet/>
      <dgm:spPr/>
      <dgm:t>
        <a:bodyPr/>
        <a:lstStyle/>
        <a:p>
          <a:endParaRPr lang="en-GB"/>
        </a:p>
      </dgm:t>
    </dgm:pt>
    <dgm:pt modelId="{E334629F-CD74-4E88-BD32-062CE1649D04}">
      <dgm:prSet phldrT="[Text]" custT="1"/>
      <dgm:spPr/>
      <dgm:t>
        <a:bodyPr/>
        <a:lstStyle/>
        <a:p>
          <a:r>
            <a:rPr lang="en-GB" sz="1600" dirty="0"/>
            <a:t>Hormonal</a:t>
          </a:r>
        </a:p>
      </dgm:t>
    </dgm:pt>
    <dgm:pt modelId="{DE5A29FB-DE39-4B1B-8D3B-021D8E790F0B}" type="parTrans" cxnId="{A7B86E47-29C6-48CF-A7F8-66DAEE57B30F}">
      <dgm:prSet/>
      <dgm:spPr/>
      <dgm:t>
        <a:bodyPr/>
        <a:lstStyle/>
        <a:p>
          <a:endParaRPr lang="en-GB"/>
        </a:p>
      </dgm:t>
    </dgm:pt>
    <dgm:pt modelId="{29706ED2-BBE0-4AD9-A9F4-A237377C15D6}" type="sibTrans" cxnId="{A7B86E47-29C6-48CF-A7F8-66DAEE57B30F}">
      <dgm:prSet/>
      <dgm:spPr/>
      <dgm:t>
        <a:bodyPr/>
        <a:lstStyle/>
        <a:p>
          <a:endParaRPr lang="en-GB"/>
        </a:p>
      </dgm:t>
    </dgm:pt>
    <dgm:pt modelId="{84C57E05-356B-4BBD-A3F0-53038E24CD47}">
      <dgm:prSet phldrT="[Text]"/>
      <dgm:spPr/>
      <dgm:t>
        <a:bodyPr/>
        <a:lstStyle/>
        <a:p>
          <a:r>
            <a:rPr lang="en-GB" dirty="0"/>
            <a:t>Obesity</a:t>
          </a:r>
        </a:p>
      </dgm:t>
    </dgm:pt>
    <dgm:pt modelId="{3D17CAB2-872C-45A0-AFEB-796894ACC435}" type="parTrans" cxnId="{35AF58B7-44EC-4090-8DAD-09DAC7CBD94C}">
      <dgm:prSet/>
      <dgm:spPr/>
      <dgm:t>
        <a:bodyPr/>
        <a:lstStyle/>
        <a:p>
          <a:endParaRPr lang="en-GB"/>
        </a:p>
      </dgm:t>
    </dgm:pt>
    <dgm:pt modelId="{CBF3671B-8384-419C-828D-3D43CDFB1782}" type="sibTrans" cxnId="{35AF58B7-44EC-4090-8DAD-09DAC7CBD94C}">
      <dgm:prSet/>
      <dgm:spPr/>
      <dgm:t>
        <a:bodyPr/>
        <a:lstStyle/>
        <a:p>
          <a:endParaRPr lang="en-GB"/>
        </a:p>
      </dgm:t>
    </dgm:pt>
    <dgm:pt modelId="{C9EC4D29-0F14-4274-B401-9ACBCD9B9AC5}">
      <dgm:prSet phldrT="[Text]"/>
      <dgm:spPr/>
      <dgm:t>
        <a:bodyPr/>
        <a:lstStyle/>
        <a:p>
          <a:r>
            <a:rPr lang="en-GB" dirty="0"/>
            <a:t>Diabetes</a:t>
          </a:r>
        </a:p>
      </dgm:t>
    </dgm:pt>
    <dgm:pt modelId="{53ED8B23-39B1-4453-ACEA-D507BAAA9712}" type="parTrans" cxnId="{032326BF-AE92-4664-975A-7DA1E1F2143F}">
      <dgm:prSet/>
      <dgm:spPr/>
      <dgm:t>
        <a:bodyPr/>
        <a:lstStyle/>
        <a:p>
          <a:endParaRPr lang="en-GB"/>
        </a:p>
      </dgm:t>
    </dgm:pt>
    <dgm:pt modelId="{3F69A9F3-C0D4-4D67-AF6D-D6DDDDF61D3A}" type="sibTrans" cxnId="{032326BF-AE92-4664-975A-7DA1E1F2143F}">
      <dgm:prSet/>
      <dgm:spPr/>
      <dgm:t>
        <a:bodyPr/>
        <a:lstStyle/>
        <a:p>
          <a:endParaRPr lang="en-GB"/>
        </a:p>
      </dgm:t>
    </dgm:pt>
    <dgm:pt modelId="{89D919CB-E310-4C49-8028-E6C89FCDA4D9}">
      <dgm:prSet phldrT="[Text]"/>
      <dgm:spPr/>
      <dgm:t>
        <a:bodyPr/>
        <a:lstStyle/>
        <a:p>
          <a:r>
            <a:rPr lang="en-GB" dirty="0"/>
            <a:t>Stroke</a:t>
          </a:r>
        </a:p>
      </dgm:t>
    </dgm:pt>
    <dgm:pt modelId="{91C38378-9530-451E-8659-33890E4C7B61}" type="parTrans" cxnId="{0417A4E1-B482-430D-A6F5-E6117E87737E}">
      <dgm:prSet/>
      <dgm:spPr/>
      <dgm:t>
        <a:bodyPr/>
        <a:lstStyle/>
        <a:p>
          <a:endParaRPr lang="en-GB"/>
        </a:p>
      </dgm:t>
    </dgm:pt>
    <dgm:pt modelId="{A2D20006-96BE-46F6-B02F-0B27896A4479}" type="sibTrans" cxnId="{0417A4E1-B482-430D-A6F5-E6117E87737E}">
      <dgm:prSet/>
      <dgm:spPr/>
      <dgm:t>
        <a:bodyPr/>
        <a:lstStyle/>
        <a:p>
          <a:endParaRPr lang="en-GB"/>
        </a:p>
      </dgm:t>
    </dgm:pt>
    <dgm:pt modelId="{B49459FB-1FE8-4895-AFC6-235E1B10745E}">
      <dgm:prSet phldrT="[Text]"/>
      <dgm:spPr/>
      <dgm:t>
        <a:bodyPr/>
        <a:lstStyle/>
        <a:p>
          <a:r>
            <a:rPr lang="en-GB" dirty="0"/>
            <a:t>Death</a:t>
          </a:r>
        </a:p>
      </dgm:t>
    </dgm:pt>
    <dgm:pt modelId="{D640C036-BF61-4285-AA2E-BE967782D676}" type="parTrans" cxnId="{341C23B6-1E5F-48D0-B703-202D114FF774}">
      <dgm:prSet/>
      <dgm:spPr/>
      <dgm:t>
        <a:bodyPr/>
        <a:lstStyle/>
        <a:p>
          <a:endParaRPr lang="en-GB"/>
        </a:p>
      </dgm:t>
    </dgm:pt>
    <dgm:pt modelId="{729638B5-E1BF-4C5E-9EA6-975C8D3601E7}" type="sibTrans" cxnId="{341C23B6-1E5F-48D0-B703-202D114FF774}">
      <dgm:prSet/>
      <dgm:spPr/>
      <dgm:t>
        <a:bodyPr/>
        <a:lstStyle/>
        <a:p>
          <a:endParaRPr lang="en-GB"/>
        </a:p>
      </dgm:t>
    </dgm:pt>
    <dgm:pt modelId="{0E2676A4-6FC0-4810-AF4B-54C02FDFA7D6}">
      <dgm:prSet phldrT="[Text]"/>
      <dgm:spPr/>
      <dgm:t>
        <a:bodyPr/>
        <a:lstStyle/>
        <a:p>
          <a:r>
            <a:rPr lang="en-GB" dirty="0"/>
            <a:t>High cholesterol</a:t>
          </a:r>
        </a:p>
      </dgm:t>
    </dgm:pt>
    <dgm:pt modelId="{FBA960E1-C857-4E61-ADD7-C48D43E643C7}" type="parTrans" cxnId="{3D10FE91-E849-4E34-9805-C951326F511D}">
      <dgm:prSet/>
      <dgm:spPr/>
      <dgm:t>
        <a:bodyPr/>
        <a:lstStyle/>
        <a:p>
          <a:endParaRPr lang="en-US"/>
        </a:p>
      </dgm:t>
    </dgm:pt>
    <dgm:pt modelId="{80A9F8B9-E1C0-49FF-B309-341EE60343EF}" type="sibTrans" cxnId="{3D10FE91-E849-4E34-9805-C951326F511D}">
      <dgm:prSet/>
      <dgm:spPr/>
      <dgm:t>
        <a:bodyPr/>
        <a:lstStyle/>
        <a:p>
          <a:endParaRPr lang="en-US"/>
        </a:p>
      </dgm:t>
    </dgm:pt>
    <dgm:pt modelId="{DEC9AE58-50E1-4CDB-A1E7-4ACFA0A99056}">
      <dgm:prSet phldrT="[Text]"/>
      <dgm:spPr/>
      <dgm:t>
        <a:bodyPr/>
        <a:lstStyle/>
        <a:p>
          <a:r>
            <a:rPr lang="en-GB"/>
            <a:t>CVD</a:t>
          </a:r>
          <a:endParaRPr lang="en-GB" dirty="0"/>
        </a:p>
      </dgm:t>
    </dgm:pt>
    <dgm:pt modelId="{5CEC05DC-6F3A-44E4-984F-959A94C9621D}" type="parTrans" cxnId="{F4B1D04E-4314-44C9-A3FE-20AB187DB539}">
      <dgm:prSet/>
      <dgm:spPr/>
      <dgm:t>
        <a:bodyPr/>
        <a:lstStyle/>
        <a:p>
          <a:endParaRPr lang="en-GB"/>
        </a:p>
      </dgm:t>
    </dgm:pt>
    <dgm:pt modelId="{A0CAA71A-EC2A-410A-96AF-40608313DFC5}" type="sibTrans" cxnId="{F4B1D04E-4314-44C9-A3FE-20AB187DB539}">
      <dgm:prSet/>
      <dgm:spPr/>
      <dgm:t>
        <a:bodyPr/>
        <a:lstStyle/>
        <a:p>
          <a:endParaRPr lang="en-GB"/>
        </a:p>
      </dgm:t>
    </dgm:pt>
    <dgm:pt modelId="{B713F34F-BAD0-43EB-AA8E-9D8693E4FC16}">
      <dgm:prSet phldrT="[Text]"/>
      <dgm:spPr/>
      <dgm:t>
        <a:bodyPr/>
        <a:lstStyle/>
        <a:p>
          <a:r>
            <a:rPr lang="en-GB" dirty="0"/>
            <a:t>Vascular calcifications</a:t>
          </a:r>
        </a:p>
      </dgm:t>
    </dgm:pt>
    <dgm:pt modelId="{0045DBD4-6AF0-4C0B-B595-E86999C54D5D}" type="parTrans" cxnId="{3E188AA1-3D87-4946-AB4F-336DE905C9E2}">
      <dgm:prSet/>
      <dgm:spPr/>
      <dgm:t>
        <a:bodyPr/>
        <a:lstStyle/>
        <a:p>
          <a:endParaRPr lang="en-GB"/>
        </a:p>
      </dgm:t>
    </dgm:pt>
    <dgm:pt modelId="{5573F9A0-4C15-4587-BCD5-E81F6B101228}" type="sibTrans" cxnId="{3E188AA1-3D87-4946-AB4F-336DE905C9E2}">
      <dgm:prSet/>
      <dgm:spPr/>
      <dgm:t>
        <a:bodyPr/>
        <a:lstStyle/>
        <a:p>
          <a:endParaRPr lang="en-GB"/>
        </a:p>
      </dgm:t>
    </dgm:pt>
    <dgm:pt modelId="{3220E397-86B5-43DD-B908-4AE2CD1EC7B7}">
      <dgm:prSet phldrT="[Text]" custT="1"/>
      <dgm:spPr/>
      <dgm:t>
        <a:bodyPr/>
        <a:lstStyle/>
        <a:p>
          <a:r>
            <a:rPr lang="en-GB" sz="1600" dirty="0"/>
            <a:t>Molecular</a:t>
          </a:r>
        </a:p>
      </dgm:t>
    </dgm:pt>
    <dgm:pt modelId="{66C7CEB8-2245-4799-823F-D74C65A6049E}" type="parTrans" cxnId="{BCF19240-E89F-4B91-ACC7-3C0DC47F82B3}">
      <dgm:prSet/>
      <dgm:spPr/>
      <dgm:t>
        <a:bodyPr/>
        <a:lstStyle/>
        <a:p>
          <a:endParaRPr lang="en-GB"/>
        </a:p>
      </dgm:t>
    </dgm:pt>
    <dgm:pt modelId="{F8DB0594-8ECB-4E63-8A65-E4A1AD5998C2}" type="sibTrans" cxnId="{BCF19240-E89F-4B91-ACC7-3C0DC47F82B3}">
      <dgm:prSet/>
      <dgm:spPr/>
      <dgm:t>
        <a:bodyPr/>
        <a:lstStyle/>
        <a:p>
          <a:endParaRPr lang="en-GB"/>
        </a:p>
      </dgm:t>
    </dgm:pt>
    <dgm:pt modelId="{DE856015-BB7C-4AE7-A8B7-81D43C3A134A}">
      <dgm:prSet phldrT="[Text]" custT="1"/>
      <dgm:spPr/>
      <dgm:t>
        <a:bodyPr/>
        <a:lstStyle/>
        <a:p>
          <a:r>
            <a:rPr lang="en-GB" sz="1600" dirty="0"/>
            <a:t>Genetic</a:t>
          </a:r>
        </a:p>
      </dgm:t>
    </dgm:pt>
    <dgm:pt modelId="{12DCB155-8CB3-4782-9105-0C8C239780F3}" type="parTrans" cxnId="{416E4722-F536-42B8-ABA7-0B5CD1BB253A}">
      <dgm:prSet/>
      <dgm:spPr/>
      <dgm:t>
        <a:bodyPr/>
        <a:lstStyle/>
        <a:p>
          <a:endParaRPr lang="en-GB"/>
        </a:p>
      </dgm:t>
    </dgm:pt>
    <dgm:pt modelId="{B3B7D036-FF96-47B8-AE51-7730D6C5C3CD}" type="sibTrans" cxnId="{416E4722-F536-42B8-ABA7-0B5CD1BB253A}">
      <dgm:prSet/>
      <dgm:spPr/>
      <dgm:t>
        <a:bodyPr/>
        <a:lstStyle/>
        <a:p>
          <a:endParaRPr lang="en-GB"/>
        </a:p>
      </dgm:t>
    </dgm:pt>
    <dgm:pt modelId="{3A8A6960-2ECE-40A8-88CA-A25411AD66BD}" type="pres">
      <dgm:prSet presAssocID="{6C7D8994-82E1-415E-924A-F720D38DB5B1}" presName="Name0" presStyleCnt="0">
        <dgm:presLayoutVars>
          <dgm:dir/>
          <dgm:animLvl val="lvl"/>
          <dgm:resizeHandles val="exact"/>
        </dgm:presLayoutVars>
      </dgm:prSet>
      <dgm:spPr/>
    </dgm:pt>
    <dgm:pt modelId="{44057B72-2E03-47F1-9D17-77495553B856}" type="pres">
      <dgm:prSet presAssocID="{6C7D8994-82E1-415E-924A-F720D38DB5B1}" presName="tSp" presStyleCnt="0"/>
      <dgm:spPr/>
    </dgm:pt>
    <dgm:pt modelId="{DEC7A360-00E8-4C1E-9C76-64E132C55020}" type="pres">
      <dgm:prSet presAssocID="{6C7D8994-82E1-415E-924A-F720D38DB5B1}" presName="bSp" presStyleCnt="0"/>
      <dgm:spPr/>
    </dgm:pt>
    <dgm:pt modelId="{ABEB5221-BD2E-467B-942F-85C126A3255D}" type="pres">
      <dgm:prSet presAssocID="{6C7D8994-82E1-415E-924A-F720D38DB5B1}" presName="process" presStyleCnt="0"/>
      <dgm:spPr/>
    </dgm:pt>
    <dgm:pt modelId="{351FAD17-62BB-4003-B06F-FDE085C5F34A}" type="pres">
      <dgm:prSet presAssocID="{A7A67992-3D3E-4C36-8A4C-1B1F91FA840A}" presName="composite1" presStyleCnt="0"/>
      <dgm:spPr/>
    </dgm:pt>
    <dgm:pt modelId="{2A7EC697-31F8-4DF6-87F7-354E3B6B641B}" type="pres">
      <dgm:prSet presAssocID="{A7A67992-3D3E-4C36-8A4C-1B1F91FA840A}" presName="dummyNode1" presStyleLbl="node1" presStyleIdx="0" presStyleCnt="3"/>
      <dgm:spPr/>
    </dgm:pt>
    <dgm:pt modelId="{CA7E3EDA-DE3D-4D7E-9598-70D3E6053ECA}" type="pres">
      <dgm:prSet presAssocID="{A7A67992-3D3E-4C36-8A4C-1B1F91FA840A}" presName="childNode1" presStyleLbl="bgAcc1" presStyleIdx="0" presStyleCnt="3">
        <dgm:presLayoutVars>
          <dgm:bulletEnabled val="1"/>
        </dgm:presLayoutVars>
      </dgm:prSet>
      <dgm:spPr/>
    </dgm:pt>
    <dgm:pt modelId="{5255A921-5CCB-4CB8-BD52-4BE0EEB5B812}" type="pres">
      <dgm:prSet presAssocID="{A7A67992-3D3E-4C36-8A4C-1B1F91FA840A}" presName="childNode1tx" presStyleLbl="bgAcc1" presStyleIdx="0" presStyleCnt="3">
        <dgm:presLayoutVars>
          <dgm:bulletEnabled val="1"/>
        </dgm:presLayoutVars>
      </dgm:prSet>
      <dgm:spPr/>
    </dgm:pt>
    <dgm:pt modelId="{03650EF9-C50D-4337-8559-5B71B678F692}" type="pres">
      <dgm:prSet presAssocID="{A7A67992-3D3E-4C36-8A4C-1B1F91FA840A}" presName="parentNode1" presStyleLbl="node1" presStyleIdx="0" presStyleCnt="3" custLinFactNeighborX="-4988" custLinFactNeighborY="24187">
        <dgm:presLayoutVars>
          <dgm:chMax val="1"/>
          <dgm:bulletEnabled val="1"/>
        </dgm:presLayoutVars>
      </dgm:prSet>
      <dgm:spPr/>
    </dgm:pt>
    <dgm:pt modelId="{BE239347-9208-4B86-A6A6-5D61BFCEAB15}" type="pres">
      <dgm:prSet presAssocID="{A7A67992-3D3E-4C36-8A4C-1B1F91FA840A}" presName="connSite1" presStyleCnt="0"/>
      <dgm:spPr/>
    </dgm:pt>
    <dgm:pt modelId="{F8168E19-6E17-4140-86AF-36AB5E98C86B}" type="pres">
      <dgm:prSet presAssocID="{5C8739D3-975D-455B-9D59-2897DD21D218}" presName="Name9" presStyleLbl="sibTrans2D1" presStyleIdx="0" presStyleCnt="2"/>
      <dgm:spPr/>
    </dgm:pt>
    <dgm:pt modelId="{27A51F46-1AE4-4317-A823-CD2140DA17E5}" type="pres">
      <dgm:prSet presAssocID="{1D26ED3B-8A18-4607-B25A-1E15DBB246F3}" presName="composite2" presStyleCnt="0"/>
      <dgm:spPr/>
    </dgm:pt>
    <dgm:pt modelId="{77E31B1A-CF13-4C75-AF06-47323F651D5D}" type="pres">
      <dgm:prSet presAssocID="{1D26ED3B-8A18-4607-B25A-1E15DBB246F3}" presName="dummyNode2" presStyleLbl="node1" presStyleIdx="0" presStyleCnt="3"/>
      <dgm:spPr/>
    </dgm:pt>
    <dgm:pt modelId="{8732B455-2F56-4E57-B6A1-0D0930553501}" type="pres">
      <dgm:prSet presAssocID="{1D26ED3B-8A18-4607-B25A-1E15DBB246F3}" presName="childNode2" presStyleLbl="bgAcc1" presStyleIdx="1" presStyleCnt="3" custScaleY="146917" custLinFactNeighborX="-2171" custLinFactNeighborY="-3328">
        <dgm:presLayoutVars>
          <dgm:bulletEnabled val="1"/>
        </dgm:presLayoutVars>
      </dgm:prSet>
      <dgm:spPr/>
    </dgm:pt>
    <dgm:pt modelId="{196C1EAC-74D7-48B4-9F0A-DEDDFADC2773}" type="pres">
      <dgm:prSet presAssocID="{1D26ED3B-8A18-4607-B25A-1E15DBB246F3}" presName="childNode2tx" presStyleLbl="bgAcc1" presStyleIdx="1" presStyleCnt="3">
        <dgm:presLayoutVars>
          <dgm:bulletEnabled val="1"/>
        </dgm:presLayoutVars>
      </dgm:prSet>
      <dgm:spPr/>
    </dgm:pt>
    <dgm:pt modelId="{25F88007-5E90-4F80-AE60-AA5A39383AA6}" type="pres">
      <dgm:prSet presAssocID="{1D26ED3B-8A18-4607-B25A-1E15DBB246F3}" presName="parentNode2" presStyleLbl="node1" presStyleIdx="1" presStyleCnt="3" custLinFactNeighborX="1102" custLinFactNeighborY="-39561">
        <dgm:presLayoutVars>
          <dgm:chMax val="0"/>
          <dgm:bulletEnabled val="1"/>
        </dgm:presLayoutVars>
      </dgm:prSet>
      <dgm:spPr/>
    </dgm:pt>
    <dgm:pt modelId="{DE4D6B6A-1DB6-43B0-A2AF-35C39D6A8ED3}" type="pres">
      <dgm:prSet presAssocID="{1D26ED3B-8A18-4607-B25A-1E15DBB246F3}" presName="connSite2" presStyleCnt="0"/>
      <dgm:spPr/>
    </dgm:pt>
    <dgm:pt modelId="{AE451938-B057-4AC0-93A5-79A82B444AA3}" type="pres">
      <dgm:prSet presAssocID="{C6343224-5A4C-4DBD-8398-82BE0C03302C}" presName="Name18" presStyleLbl="sibTrans2D1" presStyleIdx="1" presStyleCnt="2" custScaleY="114518"/>
      <dgm:spPr/>
    </dgm:pt>
    <dgm:pt modelId="{BCF0309F-5B66-408A-A707-0AADAA0BD354}" type="pres">
      <dgm:prSet presAssocID="{E53287F8-56FA-4443-88A1-565BB729D7BC}" presName="composite1" presStyleCnt="0"/>
      <dgm:spPr/>
    </dgm:pt>
    <dgm:pt modelId="{815777A5-0404-479C-A88F-F7BCF7284DF3}" type="pres">
      <dgm:prSet presAssocID="{E53287F8-56FA-4443-88A1-565BB729D7BC}" presName="dummyNode1" presStyleLbl="node1" presStyleIdx="1" presStyleCnt="3"/>
      <dgm:spPr/>
    </dgm:pt>
    <dgm:pt modelId="{5015EB35-5539-4026-98C1-A2CCC3C5BE0D}" type="pres">
      <dgm:prSet presAssocID="{E53287F8-56FA-4443-88A1-565BB729D7BC}" presName="childNode1" presStyleLbl="bgAcc1" presStyleIdx="2" presStyleCnt="3">
        <dgm:presLayoutVars>
          <dgm:bulletEnabled val="1"/>
        </dgm:presLayoutVars>
      </dgm:prSet>
      <dgm:spPr/>
    </dgm:pt>
    <dgm:pt modelId="{8D690711-D40B-48F7-9A38-9B6766AA1E57}" type="pres">
      <dgm:prSet presAssocID="{E53287F8-56FA-4443-88A1-565BB729D7BC}" presName="childNode1tx" presStyleLbl="bgAcc1" presStyleIdx="2" presStyleCnt="3">
        <dgm:presLayoutVars>
          <dgm:bulletEnabled val="1"/>
        </dgm:presLayoutVars>
      </dgm:prSet>
      <dgm:spPr/>
    </dgm:pt>
    <dgm:pt modelId="{CC3CF443-C885-4F4D-80BF-AC64D505E19C}" type="pres">
      <dgm:prSet presAssocID="{E53287F8-56FA-4443-88A1-565BB729D7BC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AC3B178-5C7F-4EA5-AF73-1B719AE33944}" type="pres">
      <dgm:prSet presAssocID="{E53287F8-56FA-4443-88A1-565BB729D7BC}" presName="connSite1" presStyleCnt="0"/>
      <dgm:spPr/>
    </dgm:pt>
  </dgm:ptLst>
  <dgm:cxnLst>
    <dgm:cxn modelId="{0EBAFF12-E9AB-4DCB-BBE6-BBD79EF19151}" type="presOf" srcId="{B648C328-CE3B-492B-8BA3-39C5D7D96F73}" destId="{5255A921-5CCB-4CB8-BD52-4BE0EEB5B812}" srcOrd="1" destOrd="2" presId="urn:microsoft.com/office/officeart/2005/8/layout/hProcess4"/>
    <dgm:cxn modelId="{939DB113-6D83-4782-9F71-381E6859C936}" type="presOf" srcId="{E334629F-CD74-4E88-BD32-062CE1649D04}" destId="{5255A921-5CCB-4CB8-BD52-4BE0EEB5B812}" srcOrd="1" destOrd="3" presId="urn:microsoft.com/office/officeart/2005/8/layout/hProcess4"/>
    <dgm:cxn modelId="{B6773B15-FAA4-415E-ABD8-E53C1940CEB1}" type="presOf" srcId="{22E6B9A8-D3EC-4FE6-AD22-654DA40E4255}" destId="{196C1EAC-74D7-48B4-9F0A-DEDDFADC2773}" srcOrd="1" destOrd="0" presId="urn:microsoft.com/office/officeart/2005/8/layout/hProcess4"/>
    <dgm:cxn modelId="{416E4722-F536-42B8-ABA7-0B5CD1BB253A}" srcId="{A7A67992-3D3E-4C36-8A4C-1B1F91FA840A}" destId="{DE856015-BB7C-4AE7-A8B7-81D43C3A134A}" srcOrd="5" destOrd="0" parTransId="{12DCB155-8CB3-4782-9105-0C8C239780F3}" sibTransId="{B3B7D036-FF96-47B8-AE51-7730D6C5C3CD}"/>
    <dgm:cxn modelId="{134D3927-ADCD-490C-A010-310D526E2F66}" type="presOf" srcId="{DEC9AE58-50E1-4CDB-A1E7-4ACFA0A99056}" destId="{5015EB35-5539-4026-98C1-A2CCC3C5BE0D}" srcOrd="0" destOrd="2" presId="urn:microsoft.com/office/officeart/2005/8/layout/hProcess4"/>
    <dgm:cxn modelId="{A103223A-3F14-413A-85CB-D7951EB3D8F2}" type="presOf" srcId="{C6343224-5A4C-4DBD-8398-82BE0C03302C}" destId="{AE451938-B057-4AC0-93A5-79A82B444AA3}" srcOrd="0" destOrd="0" presId="urn:microsoft.com/office/officeart/2005/8/layout/hProcess4"/>
    <dgm:cxn modelId="{75842E3A-BD3C-4938-9531-B1E8379DD2D7}" type="presOf" srcId="{22E6B9A8-D3EC-4FE6-AD22-654DA40E4255}" destId="{8732B455-2F56-4E57-B6A1-0D0930553501}" srcOrd="0" destOrd="0" presId="urn:microsoft.com/office/officeart/2005/8/layout/hProcess4"/>
    <dgm:cxn modelId="{C308EA3B-7A0E-4DB6-81A4-3CF4F8B882DB}" srcId="{E53287F8-56FA-4443-88A1-565BB729D7BC}" destId="{D8E95167-E980-47F7-85F7-D258A8192516}" srcOrd="0" destOrd="0" parTransId="{B203CF4E-6C7E-4B0F-BB75-1E65170AC572}" sibTransId="{F19A8D16-1233-4F02-BC88-25DF9151E17C}"/>
    <dgm:cxn modelId="{8DBCD93C-443F-4619-8C63-661267156533}" type="presOf" srcId="{0E2676A4-6FC0-4810-AF4B-54C02FDFA7D6}" destId="{196C1EAC-74D7-48B4-9F0A-DEDDFADC2773}" srcOrd="1" destOrd="3" presId="urn:microsoft.com/office/officeart/2005/8/layout/hProcess4"/>
    <dgm:cxn modelId="{BCF19240-E89F-4B91-ACC7-3C0DC47F82B3}" srcId="{A7A67992-3D3E-4C36-8A4C-1B1F91FA840A}" destId="{3220E397-86B5-43DD-B908-4AE2CD1EC7B7}" srcOrd="4" destOrd="0" parTransId="{66C7CEB8-2245-4799-823F-D74C65A6049E}" sibTransId="{F8DB0594-8ECB-4E63-8A65-E4A1AD5998C2}"/>
    <dgm:cxn modelId="{2DCEF443-7B78-46E0-883E-3903FEA04B03}" type="presOf" srcId="{A7A67992-3D3E-4C36-8A4C-1B1F91FA840A}" destId="{03650EF9-C50D-4337-8559-5B71B678F692}" srcOrd="0" destOrd="0" presId="urn:microsoft.com/office/officeart/2005/8/layout/hProcess4"/>
    <dgm:cxn modelId="{DBB72D44-1F43-4775-B66E-7679CB575402}" srcId="{1D26ED3B-8A18-4607-B25A-1E15DBB246F3}" destId="{22E6B9A8-D3EC-4FE6-AD22-654DA40E4255}" srcOrd="0" destOrd="0" parTransId="{DF707F05-81A7-407D-8564-10BDD6F06540}" sibTransId="{7F9AB637-0AA2-4DF6-B849-126DEA291A3B}"/>
    <dgm:cxn modelId="{A7B86E47-29C6-48CF-A7F8-66DAEE57B30F}" srcId="{A7A67992-3D3E-4C36-8A4C-1B1F91FA840A}" destId="{E334629F-CD74-4E88-BD32-062CE1649D04}" srcOrd="3" destOrd="0" parTransId="{DE5A29FB-DE39-4B1B-8D3B-021D8E790F0B}" sibTransId="{29706ED2-BBE0-4AD9-A9F4-A237377C15D6}"/>
    <dgm:cxn modelId="{F4B1D04E-4314-44C9-A3FE-20AB187DB539}" srcId="{E53287F8-56FA-4443-88A1-565BB729D7BC}" destId="{DEC9AE58-50E1-4CDB-A1E7-4ACFA0A99056}" srcOrd="2" destOrd="0" parTransId="{5CEC05DC-6F3A-44E4-984F-959A94C9621D}" sibTransId="{A0CAA71A-EC2A-410A-96AF-40608313DFC5}"/>
    <dgm:cxn modelId="{4EB0D34E-62EB-415C-BBCA-64BB82462578}" srcId="{6C7D8994-82E1-415E-924A-F720D38DB5B1}" destId="{A7A67992-3D3E-4C36-8A4C-1B1F91FA840A}" srcOrd="0" destOrd="0" parTransId="{C33BBD8D-F4D1-4DD4-A03C-521AD6343CE0}" sibTransId="{5C8739D3-975D-455B-9D59-2897DD21D218}"/>
    <dgm:cxn modelId="{3E2A2553-823F-4F0B-83D7-A3D4304894A7}" type="presOf" srcId="{D8E95167-E980-47F7-85F7-D258A8192516}" destId="{5015EB35-5539-4026-98C1-A2CCC3C5BE0D}" srcOrd="0" destOrd="0" presId="urn:microsoft.com/office/officeart/2005/8/layout/hProcess4"/>
    <dgm:cxn modelId="{647C285B-E126-4A48-AF84-BE0739F144A2}" type="presOf" srcId="{B49459FB-1FE8-4895-AFC6-235E1B10745E}" destId="{5015EB35-5539-4026-98C1-A2CCC3C5BE0D}" srcOrd="0" destOrd="3" presId="urn:microsoft.com/office/officeart/2005/8/layout/hProcess4"/>
    <dgm:cxn modelId="{E5EF6D5D-9DFF-4887-B911-4DCD9BEB7C40}" type="presOf" srcId="{280FA716-E2AB-4E83-87F6-F36648F78E56}" destId="{CA7E3EDA-DE3D-4D7E-9598-70D3E6053ECA}" srcOrd="0" destOrd="0" presId="urn:microsoft.com/office/officeart/2005/8/layout/hProcess4"/>
    <dgm:cxn modelId="{5D88B15E-7B28-4D2F-A7C3-EBBEE87C26D8}" srcId="{6C7D8994-82E1-415E-924A-F720D38DB5B1}" destId="{E53287F8-56FA-4443-88A1-565BB729D7BC}" srcOrd="2" destOrd="0" parTransId="{0D1DE209-6775-45B3-810E-954AD18B3B6E}" sibTransId="{C2BBFE04-DA6F-4883-A9FE-B0C093B49FD6}"/>
    <dgm:cxn modelId="{71E47668-10F3-488E-AE40-28307C7752DC}" type="presOf" srcId="{B648C328-CE3B-492B-8BA3-39C5D7D96F73}" destId="{CA7E3EDA-DE3D-4D7E-9598-70D3E6053ECA}" srcOrd="0" destOrd="2" presId="urn:microsoft.com/office/officeart/2005/8/layout/hProcess4"/>
    <dgm:cxn modelId="{78CFC46A-857C-4E11-8609-2CC7E577335F}" type="presOf" srcId="{A512241D-F976-485C-A9BC-4FB9CA399228}" destId="{5255A921-5CCB-4CB8-BD52-4BE0EEB5B812}" srcOrd="1" destOrd="1" presId="urn:microsoft.com/office/officeart/2005/8/layout/hProcess4"/>
    <dgm:cxn modelId="{FCFDD86B-D1A4-4963-AED2-105275AF8081}" type="presOf" srcId="{D8E95167-E980-47F7-85F7-D258A8192516}" destId="{8D690711-D40B-48F7-9A38-9B6766AA1E57}" srcOrd="1" destOrd="0" presId="urn:microsoft.com/office/officeart/2005/8/layout/hProcess4"/>
    <dgm:cxn modelId="{AD8F356D-8141-43BB-8038-44E415AC7488}" type="presOf" srcId="{DE856015-BB7C-4AE7-A8B7-81D43C3A134A}" destId="{CA7E3EDA-DE3D-4D7E-9598-70D3E6053ECA}" srcOrd="0" destOrd="5" presId="urn:microsoft.com/office/officeart/2005/8/layout/hProcess4"/>
    <dgm:cxn modelId="{1B38D36E-47A3-4AF5-9BC2-99B2F73301A6}" type="presOf" srcId="{B713F34F-BAD0-43EB-AA8E-9D8693E4FC16}" destId="{196C1EAC-74D7-48B4-9F0A-DEDDFADC2773}" srcOrd="1" destOrd="4" presId="urn:microsoft.com/office/officeart/2005/8/layout/hProcess4"/>
    <dgm:cxn modelId="{7B83AC6F-FE8A-483B-AE6C-DAEDC939F9A4}" type="presOf" srcId="{C9EC4D29-0F14-4274-B401-9ACBCD9B9AC5}" destId="{8732B455-2F56-4E57-B6A1-0D0930553501}" srcOrd="0" destOrd="2" presId="urn:microsoft.com/office/officeart/2005/8/layout/hProcess4"/>
    <dgm:cxn modelId="{05839570-99B5-464F-87C2-EB1461F03113}" srcId="{A7A67992-3D3E-4C36-8A4C-1B1F91FA840A}" destId="{B648C328-CE3B-492B-8BA3-39C5D7D96F73}" srcOrd="2" destOrd="0" parTransId="{160F4EDE-9573-4054-9477-D329E3B635F3}" sibTransId="{D66C3FBC-2A04-49D6-86A5-5D62551A11D9}"/>
    <dgm:cxn modelId="{9D751B75-9642-4731-8246-7A71815F8F98}" type="presOf" srcId="{B713F34F-BAD0-43EB-AA8E-9D8693E4FC16}" destId="{8732B455-2F56-4E57-B6A1-0D0930553501}" srcOrd="0" destOrd="4" presId="urn:microsoft.com/office/officeart/2005/8/layout/hProcess4"/>
    <dgm:cxn modelId="{8EFB5877-B760-4F69-9AC6-7555A5B6121A}" type="presOf" srcId="{DEC9AE58-50E1-4CDB-A1E7-4ACFA0A99056}" destId="{8D690711-D40B-48F7-9A38-9B6766AA1E57}" srcOrd="1" destOrd="2" presId="urn:microsoft.com/office/officeart/2005/8/layout/hProcess4"/>
    <dgm:cxn modelId="{64622D78-77E3-4CA0-8E7C-04832F059D94}" type="presOf" srcId="{280FA716-E2AB-4E83-87F6-F36648F78E56}" destId="{5255A921-5CCB-4CB8-BD52-4BE0EEB5B812}" srcOrd="1" destOrd="0" presId="urn:microsoft.com/office/officeart/2005/8/layout/hProcess4"/>
    <dgm:cxn modelId="{2BB59B87-7FC2-47CC-8CF9-CC6E72628AF1}" type="presOf" srcId="{5C8739D3-975D-455B-9D59-2897DD21D218}" destId="{F8168E19-6E17-4140-86AF-36AB5E98C86B}" srcOrd="0" destOrd="0" presId="urn:microsoft.com/office/officeart/2005/8/layout/hProcess4"/>
    <dgm:cxn modelId="{3D10FE91-E849-4E34-9805-C951326F511D}" srcId="{1D26ED3B-8A18-4607-B25A-1E15DBB246F3}" destId="{0E2676A4-6FC0-4810-AF4B-54C02FDFA7D6}" srcOrd="3" destOrd="0" parTransId="{FBA960E1-C857-4E61-ADD7-C48D43E643C7}" sibTransId="{80A9F8B9-E1C0-49FF-B309-341EE60343EF}"/>
    <dgm:cxn modelId="{C58F32A0-EABE-4C63-8473-F2309F305F5F}" srcId="{6C7D8994-82E1-415E-924A-F720D38DB5B1}" destId="{1D26ED3B-8A18-4607-B25A-1E15DBB246F3}" srcOrd="1" destOrd="0" parTransId="{64AD5774-8490-4F9B-8E75-111CD825CD43}" sibTransId="{C6343224-5A4C-4DBD-8398-82BE0C03302C}"/>
    <dgm:cxn modelId="{3E188AA1-3D87-4946-AB4F-336DE905C9E2}" srcId="{1D26ED3B-8A18-4607-B25A-1E15DBB246F3}" destId="{B713F34F-BAD0-43EB-AA8E-9D8693E4FC16}" srcOrd="4" destOrd="0" parTransId="{0045DBD4-6AF0-4C0B-B595-E86999C54D5D}" sibTransId="{5573F9A0-4C15-4587-BCD5-E81F6B101228}"/>
    <dgm:cxn modelId="{7E90A5A2-5F24-45C1-A7EB-75230F7C5438}" srcId="{A7A67992-3D3E-4C36-8A4C-1B1F91FA840A}" destId="{A512241D-F976-485C-A9BC-4FB9CA399228}" srcOrd="1" destOrd="0" parTransId="{CC7416EA-084E-4F15-A197-EBA1A4F6F4F4}" sibTransId="{56BF3B33-40A3-472E-A35D-1EE2E7E6F330}"/>
    <dgm:cxn modelId="{1A3C1DAB-3F74-4CCE-9683-9806A30AB1C4}" srcId="{A7A67992-3D3E-4C36-8A4C-1B1F91FA840A}" destId="{280FA716-E2AB-4E83-87F6-F36648F78E56}" srcOrd="0" destOrd="0" parTransId="{7EB6C1F4-5C1D-441D-8A4D-139FDB55CF6C}" sibTransId="{F368D303-5E81-4D56-B743-33F7E58C043F}"/>
    <dgm:cxn modelId="{0B8CFCAC-6371-43DB-9599-7A3C0FBDCBE9}" type="presOf" srcId="{89D919CB-E310-4C49-8028-E6C89FCDA4D9}" destId="{8D690711-D40B-48F7-9A38-9B6766AA1E57}" srcOrd="1" destOrd="1" presId="urn:microsoft.com/office/officeart/2005/8/layout/hProcess4"/>
    <dgm:cxn modelId="{D06C05AE-18A9-480A-8A3E-70E832D191AF}" type="presOf" srcId="{E53287F8-56FA-4443-88A1-565BB729D7BC}" destId="{CC3CF443-C885-4F4D-80BF-AC64D505E19C}" srcOrd="0" destOrd="0" presId="urn:microsoft.com/office/officeart/2005/8/layout/hProcess4"/>
    <dgm:cxn modelId="{341C23B6-1E5F-48D0-B703-202D114FF774}" srcId="{E53287F8-56FA-4443-88A1-565BB729D7BC}" destId="{B49459FB-1FE8-4895-AFC6-235E1B10745E}" srcOrd="3" destOrd="0" parTransId="{D640C036-BF61-4285-AA2E-BE967782D676}" sibTransId="{729638B5-E1BF-4C5E-9EA6-975C8D3601E7}"/>
    <dgm:cxn modelId="{35AF58B7-44EC-4090-8DAD-09DAC7CBD94C}" srcId="{1D26ED3B-8A18-4607-B25A-1E15DBB246F3}" destId="{84C57E05-356B-4BBD-A3F0-53038E24CD47}" srcOrd="1" destOrd="0" parTransId="{3D17CAB2-872C-45A0-AFEB-796894ACC435}" sibTransId="{CBF3671B-8384-419C-828D-3D43CDFB1782}"/>
    <dgm:cxn modelId="{6D2B8EB7-8F54-466A-99BC-91A7CE86C105}" type="presOf" srcId="{84C57E05-356B-4BBD-A3F0-53038E24CD47}" destId="{196C1EAC-74D7-48B4-9F0A-DEDDFADC2773}" srcOrd="1" destOrd="1" presId="urn:microsoft.com/office/officeart/2005/8/layout/hProcess4"/>
    <dgm:cxn modelId="{41B847B9-47D1-42B9-BD16-B695744B20F8}" type="presOf" srcId="{A512241D-F976-485C-A9BC-4FB9CA399228}" destId="{CA7E3EDA-DE3D-4D7E-9598-70D3E6053ECA}" srcOrd="0" destOrd="1" presId="urn:microsoft.com/office/officeart/2005/8/layout/hProcess4"/>
    <dgm:cxn modelId="{3EC5F5BD-333F-4AE2-923E-9963D946F8DD}" type="presOf" srcId="{89D919CB-E310-4C49-8028-E6C89FCDA4D9}" destId="{5015EB35-5539-4026-98C1-A2CCC3C5BE0D}" srcOrd="0" destOrd="1" presId="urn:microsoft.com/office/officeart/2005/8/layout/hProcess4"/>
    <dgm:cxn modelId="{032326BF-AE92-4664-975A-7DA1E1F2143F}" srcId="{1D26ED3B-8A18-4607-B25A-1E15DBB246F3}" destId="{C9EC4D29-0F14-4274-B401-9ACBCD9B9AC5}" srcOrd="2" destOrd="0" parTransId="{53ED8B23-39B1-4453-ACEA-D507BAAA9712}" sibTransId="{3F69A9F3-C0D4-4D67-AF6D-D6DDDDF61D3A}"/>
    <dgm:cxn modelId="{AAD236C0-4C09-4F6A-9D6D-FC93E63F1638}" type="presOf" srcId="{3220E397-86B5-43DD-B908-4AE2CD1EC7B7}" destId="{CA7E3EDA-DE3D-4D7E-9598-70D3E6053ECA}" srcOrd="0" destOrd="4" presId="urn:microsoft.com/office/officeart/2005/8/layout/hProcess4"/>
    <dgm:cxn modelId="{963858C2-BC70-450F-BAC5-51B66287BE73}" type="presOf" srcId="{3220E397-86B5-43DD-B908-4AE2CD1EC7B7}" destId="{5255A921-5CCB-4CB8-BD52-4BE0EEB5B812}" srcOrd="1" destOrd="4" presId="urn:microsoft.com/office/officeart/2005/8/layout/hProcess4"/>
    <dgm:cxn modelId="{4EB9BBC3-9077-4B47-BA4B-B29F197EB70B}" type="presOf" srcId="{B49459FB-1FE8-4895-AFC6-235E1B10745E}" destId="{8D690711-D40B-48F7-9A38-9B6766AA1E57}" srcOrd="1" destOrd="3" presId="urn:microsoft.com/office/officeart/2005/8/layout/hProcess4"/>
    <dgm:cxn modelId="{DEAA5DD0-A580-4418-9824-D2804CCCE9AC}" type="presOf" srcId="{C9EC4D29-0F14-4274-B401-9ACBCD9B9AC5}" destId="{196C1EAC-74D7-48B4-9F0A-DEDDFADC2773}" srcOrd="1" destOrd="2" presId="urn:microsoft.com/office/officeart/2005/8/layout/hProcess4"/>
    <dgm:cxn modelId="{F8B069D4-FA69-4521-A116-57652F493363}" type="presOf" srcId="{84C57E05-356B-4BBD-A3F0-53038E24CD47}" destId="{8732B455-2F56-4E57-B6A1-0D0930553501}" srcOrd="0" destOrd="1" presId="urn:microsoft.com/office/officeart/2005/8/layout/hProcess4"/>
    <dgm:cxn modelId="{4ECCF3D8-C2B6-45C2-A7DF-A4BF232B3628}" type="presOf" srcId="{0E2676A4-6FC0-4810-AF4B-54C02FDFA7D6}" destId="{8732B455-2F56-4E57-B6A1-0D0930553501}" srcOrd="0" destOrd="3" presId="urn:microsoft.com/office/officeart/2005/8/layout/hProcess4"/>
    <dgm:cxn modelId="{81C450DB-2F62-44AD-8864-47C5F2D5E84A}" type="presOf" srcId="{E334629F-CD74-4E88-BD32-062CE1649D04}" destId="{CA7E3EDA-DE3D-4D7E-9598-70D3E6053ECA}" srcOrd="0" destOrd="3" presId="urn:microsoft.com/office/officeart/2005/8/layout/hProcess4"/>
    <dgm:cxn modelId="{0417A4E1-B482-430D-A6F5-E6117E87737E}" srcId="{E53287F8-56FA-4443-88A1-565BB729D7BC}" destId="{89D919CB-E310-4C49-8028-E6C89FCDA4D9}" srcOrd="1" destOrd="0" parTransId="{91C38378-9530-451E-8659-33890E4C7B61}" sibTransId="{A2D20006-96BE-46F6-B02F-0B27896A4479}"/>
    <dgm:cxn modelId="{0E275BE8-DE11-4465-892A-E2FFBB83C067}" type="presOf" srcId="{1D26ED3B-8A18-4607-B25A-1E15DBB246F3}" destId="{25F88007-5E90-4F80-AE60-AA5A39383AA6}" srcOrd="0" destOrd="0" presId="urn:microsoft.com/office/officeart/2005/8/layout/hProcess4"/>
    <dgm:cxn modelId="{1B829FF0-5C87-47D2-8EC4-8C328857AFAE}" type="presOf" srcId="{DE856015-BB7C-4AE7-A8B7-81D43C3A134A}" destId="{5255A921-5CCB-4CB8-BD52-4BE0EEB5B812}" srcOrd="1" destOrd="5" presId="urn:microsoft.com/office/officeart/2005/8/layout/hProcess4"/>
    <dgm:cxn modelId="{C02490FD-8F6D-4053-B132-A290A17BAC5D}" type="presOf" srcId="{6C7D8994-82E1-415E-924A-F720D38DB5B1}" destId="{3A8A6960-2ECE-40A8-88CA-A25411AD66BD}" srcOrd="0" destOrd="0" presId="urn:microsoft.com/office/officeart/2005/8/layout/hProcess4"/>
    <dgm:cxn modelId="{010BFAA2-019B-4D23-9561-7D69F1259BDA}" type="presParOf" srcId="{3A8A6960-2ECE-40A8-88CA-A25411AD66BD}" destId="{44057B72-2E03-47F1-9D17-77495553B856}" srcOrd="0" destOrd="0" presId="urn:microsoft.com/office/officeart/2005/8/layout/hProcess4"/>
    <dgm:cxn modelId="{4718C82E-A462-4EBF-AC6A-2C12AEBAEEFB}" type="presParOf" srcId="{3A8A6960-2ECE-40A8-88CA-A25411AD66BD}" destId="{DEC7A360-00E8-4C1E-9C76-64E132C55020}" srcOrd="1" destOrd="0" presId="urn:microsoft.com/office/officeart/2005/8/layout/hProcess4"/>
    <dgm:cxn modelId="{3EC36B5E-4DD6-43DD-804C-A2F4347B0218}" type="presParOf" srcId="{3A8A6960-2ECE-40A8-88CA-A25411AD66BD}" destId="{ABEB5221-BD2E-467B-942F-85C126A3255D}" srcOrd="2" destOrd="0" presId="urn:microsoft.com/office/officeart/2005/8/layout/hProcess4"/>
    <dgm:cxn modelId="{4C7B24C3-0CD1-4139-94B2-5DD5C444F9DF}" type="presParOf" srcId="{ABEB5221-BD2E-467B-942F-85C126A3255D}" destId="{351FAD17-62BB-4003-B06F-FDE085C5F34A}" srcOrd="0" destOrd="0" presId="urn:microsoft.com/office/officeart/2005/8/layout/hProcess4"/>
    <dgm:cxn modelId="{45B0C232-D190-4EFA-AD6A-FBF21D9ABA9B}" type="presParOf" srcId="{351FAD17-62BB-4003-B06F-FDE085C5F34A}" destId="{2A7EC697-31F8-4DF6-87F7-354E3B6B641B}" srcOrd="0" destOrd="0" presId="urn:microsoft.com/office/officeart/2005/8/layout/hProcess4"/>
    <dgm:cxn modelId="{2188C748-EA54-4FB3-AB3C-06A7B81EACB2}" type="presParOf" srcId="{351FAD17-62BB-4003-B06F-FDE085C5F34A}" destId="{CA7E3EDA-DE3D-4D7E-9598-70D3E6053ECA}" srcOrd="1" destOrd="0" presId="urn:microsoft.com/office/officeart/2005/8/layout/hProcess4"/>
    <dgm:cxn modelId="{E495745A-3408-4DEA-B167-318FC3474CEA}" type="presParOf" srcId="{351FAD17-62BB-4003-B06F-FDE085C5F34A}" destId="{5255A921-5CCB-4CB8-BD52-4BE0EEB5B812}" srcOrd="2" destOrd="0" presId="urn:microsoft.com/office/officeart/2005/8/layout/hProcess4"/>
    <dgm:cxn modelId="{8E78124B-885C-43B2-9D92-99F7B3DEC0BD}" type="presParOf" srcId="{351FAD17-62BB-4003-B06F-FDE085C5F34A}" destId="{03650EF9-C50D-4337-8559-5B71B678F692}" srcOrd="3" destOrd="0" presId="urn:microsoft.com/office/officeart/2005/8/layout/hProcess4"/>
    <dgm:cxn modelId="{09FB14DB-1FB1-4E7A-87A9-17F6E1910E23}" type="presParOf" srcId="{351FAD17-62BB-4003-B06F-FDE085C5F34A}" destId="{BE239347-9208-4B86-A6A6-5D61BFCEAB15}" srcOrd="4" destOrd="0" presId="urn:microsoft.com/office/officeart/2005/8/layout/hProcess4"/>
    <dgm:cxn modelId="{6CB49CC2-20EE-4549-A030-47929A584386}" type="presParOf" srcId="{ABEB5221-BD2E-467B-942F-85C126A3255D}" destId="{F8168E19-6E17-4140-86AF-36AB5E98C86B}" srcOrd="1" destOrd="0" presId="urn:microsoft.com/office/officeart/2005/8/layout/hProcess4"/>
    <dgm:cxn modelId="{22125A2D-AB17-436E-B25A-C4FD5D05B5A4}" type="presParOf" srcId="{ABEB5221-BD2E-467B-942F-85C126A3255D}" destId="{27A51F46-1AE4-4317-A823-CD2140DA17E5}" srcOrd="2" destOrd="0" presId="urn:microsoft.com/office/officeart/2005/8/layout/hProcess4"/>
    <dgm:cxn modelId="{1A50BD80-88B4-40FC-8FB2-8CB2FF8C6617}" type="presParOf" srcId="{27A51F46-1AE4-4317-A823-CD2140DA17E5}" destId="{77E31B1A-CF13-4C75-AF06-47323F651D5D}" srcOrd="0" destOrd="0" presId="urn:microsoft.com/office/officeart/2005/8/layout/hProcess4"/>
    <dgm:cxn modelId="{16F982AA-D958-4922-8171-3E0113EF08C7}" type="presParOf" srcId="{27A51F46-1AE4-4317-A823-CD2140DA17E5}" destId="{8732B455-2F56-4E57-B6A1-0D0930553501}" srcOrd="1" destOrd="0" presId="urn:microsoft.com/office/officeart/2005/8/layout/hProcess4"/>
    <dgm:cxn modelId="{F016902C-70E4-4B0E-9F50-EFFC577C7881}" type="presParOf" srcId="{27A51F46-1AE4-4317-A823-CD2140DA17E5}" destId="{196C1EAC-74D7-48B4-9F0A-DEDDFADC2773}" srcOrd="2" destOrd="0" presId="urn:microsoft.com/office/officeart/2005/8/layout/hProcess4"/>
    <dgm:cxn modelId="{053A7B7D-E7E8-4277-A3F6-62D5228D4F4E}" type="presParOf" srcId="{27A51F46-1AE4-4317-A823-CD2140DA17E5}" destId="{25F88007-5E90-4F80-AE60-AA5A39383AA6}" srcOrd="3" destOrd="0" presId="urn:microsoft.com/office/officeart/2005/8/layout/hProcess4"/>
    <dgm:cxn modelId="{0567ECEC-1B6C-40CD-97B8-D693B1896DA0}" type="presParOf" srcId="{27A51F46-1AE4-4317-A823-CD2140DA17E5}" destId="{DE4D6B6A-1DB6-43B0-A2AF-35C39D6A8ED3}" srcOrd="4" destOrd="0" presId="urn:microsoft.com/office/officeart/2005/8/layout/hProcess4"/>
    <dgm:cxn modelId="{E9483CF7-CDF5-4C47-B583-03E96967C4AB}" type="presParOf" srcId="{ABEB5221-BD2E-467B-942F-85C126A3255D}" destId="{AE451938-B057-4AC0-93A5-79A82B444AA3}" srcOrd="3" destOrd="0" presId="urn:microsoft.com/office/officeart/2005/8/layout/hProcess4"/>
    <dgm:cxn modelId="{6ECEA6CA-2EBC-447B-9AE9-7B80C2C9E096}" type="presParOf" srcId="{ABEB5221-BD2E-467B-942F-85C126A3255D}" destId="{BCF0309F-5B66-408A-A707-0AADAA0BD354}" srcOrd="4" destOrd="0" presId="urn:microsoft.com/office/officeart/2005/8/layout/hProcess4"/>
    <dgm:cxn modelId="{7825C468-AEE7-4ACB-97E2-B301ACDCC38D}" type="presParOf" srcId="{BCF0309F-5B66-408A-A707-0AADAA0BD354}" destId="{815777A5-0404-479C-A88F-F7BCF7284DF3}" srcOrd="0" destOrd="0" presId="urn:microsoft.com/office/officeart/2005/8/layout/hProcess4"/>
    <dgm:cxn modelId="{973D308C-2E77-4C7E-A3A6-7590EC3CB32F}" type="presParOf" srcId="{BCF0309F-5B66-408A-A707-0AADAA0BD354}" destId="{5015EB35-5539-4026-98C1-A2CCC3C5BE0D}" srcOrd="1" destOrd="0" presId="urn:microsoft.com/office/officeart/2005/8/layout/hProcess4"/>
    <dgm:cxn modelId="{68141055-76F9-4E43-86BB-78DF6301B829}" type="presParOf" srcId="{BCF0309F-5B66-408A-A707-0AADAA0BD354}" destId="{8D690711-D40B-48F7-9A38-9B6766AA1E57}" srcOrd="2" destOrd="0" presId="urn:microsoft.com/office/officeart/2005/8/layout/hProcess4"/>
    <dgm:cxn modelId="{7BAA8FBE-5732-4961-BF95-205F100D6189}" type="presParOf" srcId="{BCF0309F-5B66-408A-A707-0AADAA0BD354}" destId="{CC3CF443-C885-4F4D-80BF-AC64D505E19C}" srcOrd="3" destOrd="0" presId="urn:microsoft.com/office/officeart/2005/8/layout/hProcess4"/>
    <dgm:cxn modelId="{584EDED0-48A8-4C28-ABB3-2B173F7E5B68}" type="presParOf" srcId="{BCF0309F-5B66-408A-A707-0AADAA0BD354}" destId="{FAC3B178-5C7F-4EA5-AF73-1B719AE3394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B22A6D-AB21-499D-8E88-E78B1301104C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67B606F-6497-4035-8EF6-68C2164E1C7A}">
      <dgm:prSet phldrT="[Text]"/>
      <dgm:spPr/>
      <dgm:t>
        <a:bodyPr/>
        <a:lstStyle/>
        <a:p>
          <a:pPr algn="ctr"/>
          <a:r>
            <a:rPr lang="en-GB" b="1" dirty="0"/>
            <a:t>POLICY IMPLICATIONS</a:t>
          </a:r>
        </a:p>
        <a:p>
          <a:pPr algn="l"/>
          <a:r>
            <a:rPr lang="en-GB" dirty="0"/>
            <a:t>1. Understand how sleep disturbances contribute to chronic disease</a:t>
          </a:r>
        </a:p>
        <a:p>
          <a:pPr algn="l"/>
          <a:r>
            <a:rPr lang="en-GB" dirty="0"/>
            <a:t>2. Increase the awareness of the importance of sleep</a:t>
          </a:r>
        </a:p>
        <a:p>
          <a:pPr algn="l"/>
          <a:r>
            <a:rPr lang="en-GB" dirty="0"/>
            <a:t>3. How to improve sleep for health and wellbeing</a:t>
          </a:r>
        </a:p>
        <a:p>
          <a:pPr algn="l"/>
          <a:r>
            <a:rPr lang="en-GB" dirty="0"/>
            <a:t>    a) behaviour</a:t>
          </a:r>
        </a:p>
        <a:p>
          <a:pPr algn="l"/>
          <a:r>
            <a:rPr lang="en-GB" dirty="0"/>
            <a:t>    b) environment/society</a:t>
          </a:r>
        </a:p>
      </dgm:t>
    </dgm:pt>
    <dgm:pt modelId="{58F1C19E-8E3A-42D1-8395-CA7216CB01E7}" type="parTrans" cxnId="{56ED0F12-9F76-44F9-A3B3-51C2FA7C8175}">
      <dgm:prSet/>
      <dgm:spPr/>
      <dgm:t>
        <a:bodyPr/>
        <a:lstStyle/>
        <a:p>
          <a:endParaRPr lang="en-GB"/>
        </a:p>
      </dgm:t>
    </dgm:pt>
    <dgm:pt modelId="{36B28232-7244-4BA9-871B-3CD449F1352E}" type="sibTrans" cxnId="{56ED0F12-9F76-44F9-A3B3-51C2FA7C8175}">
      <dgm:prSet/>
      <dgm:spPr/>
      <dgm:t>
        <a:bodyPr/>
        <a:lstStyle/>
        <a:p>
          <a:endParaRPr lang="en-GB"/>
        </a:p>
      </dgm:t>
    </dgm:pt>
    <dgm:pt modelId="{75208ED4-C7F2-48A6-A1D8-6142209B931B}">
      <dgm:prSet phldrT="[Text]" custT="1"/>
      <dgm:spPr/>
      <dgm:t>
        <a:bodyPr/>
        <a:lstStyle/>
        <a:p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Diabetes (28%)</a:t>
          </a:r>
          <a:r>
            <a:rPr lang="en-GB" sz="2000" b="1" baseline="30000" dirty="0">
              <a:solidFill>
                <a:schemeClr val="tx1"/>
              </a:solidFill>
              <a:latin typeface="Calibri" panose="020F0502020204030204" pitchFamily="34" charset="0"/>
            </a:rPr>
            <a:t>3</a:t>
          </a:r>
        </a:p>
      </dgm:t>
    </dgm:pt>
    <dgm:pt modelId="{56CCA7A1-2D16-4735-9B11-E26F652CD1F2}" type="parTrans" cxnId="{65ABEEDA-2916-4693-96EE-696577005893}">
      <dgm:prSet/>
      <dgm:spPr/>
      <dgm:t>
        <a:bodyPr/>
        <a:lstStyle/>
        <a:p>
          <a:endParaRPr lang="en-GB"/>
        </a:p>
      </dgm:t>
    </dgm:pt>
    <dgm:pt modelId="{CED5385E-4A73-4EA6-8144-A06928D55516}" type="sibTrans" cxnId="{65ABEEDA-2916-4693-96EE-696577005893}">
      <dgm:prSet/>
      <dgm:spPr/>
      <dgm:t>
        <a:bodyPr/>
        <a:lstStyle/>
        <a:p>
          <a:endParaRPr lang="en-GB"/>
        </a:p>
      </dgm:t>
    </dgm:pt>
    <dgm:pt modelId="{803149A6-5E34-4E28-A4C6-5765133EF467}">
      <dgm:prSet phldrT="[Text]" custT="1"/>
      <dgm:spPr/>
      <dgm:t>
        <a:bodyPr/>
        <a:lstStyle/>
        <a:p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C.H.D.</a:t>
          </a:r>
        </a:p>
        <a:p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(48%)</a:t>
          </a:r>
          <a:r>
            <a:rPr lang="en-GB" sz="2000" b="1" baseline="30000" dirty="0">
              <a:solidFill>
                <a:schemeClr val="tx1"/>
              </a:solidFill>
              <a:latin typeface="Calibri" panose="020F0502020204030204" pitchFamily="34" charset="0"/>
            </a:rPr>
            <a:t>4</a:t>
          </a:r>
        </a:p>
      </dgm:t>
    </dgm:pt>
    <dgm:pt modelId="{8191925A-CD8E-479E-A5FC-57277C2CDFAD}" type="parTrans" cxnId="{313EA963-59C6-4A50-AA5B-A9476CA8B8CB}">
      <dgm:prSet/>
      <dgm:spPr/>
      <dgm:t>
        <a:bodyPr/>
        <a:lstStyle/>
        <a:p>
          <a:endParaRPr lang="en-GB"/>
        </a:p>
      </dgm:t>
    </dgm:pt>
    <dgm:pt modelId="{611A4DC1-D092-4FAC-9861-4178518FE315}" type="sibTrans" cxnId="{313EA963-59C6-4A50-AA5B-A9476CA8B8CB}">
      <dgm:prSet/>
      <dgm:spPr/>
      <dgm:t>
        <a:bodyPr/>
        <a:lstStyle/>
        <a:p>
          <a:endParaRPr lang="en-GB"/>
        </a:p>
      </dgm:t>
    </dgm:pt>
    <dgm:pt modelId="{0EE3B6DD-9F53-4D59-9ACA-A78B8925C60F}">
      <dgm:prSet phldrT="[Text]" custT="1"/>
      <dgm:spPr/>
      <dgm:t>
        <a:bodyPr/>
        <a:lstStyle/>
        <a:p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Stroke </a:t>
          </a:r>
        </a:p>
        <a:p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(15%)</a:t>
          </a:r>
          <a:r>
            <a:rPr lang="en-GB" sz="2000" b="1" baseline="30000" dirty="0">
              <a:solidFill>
                <a:schemeClr val="tx1"/>
              </a:solidFill>
              <a:latin typeface="Calibri" panose="020F0502020204030204" pitchFamily="34" charset="0"/>
            </a:rPr>
            <a:t>4,5</a:t>
          </a:r>
          <a:endParaRPr lang="en-GB" sz="2000" b="0" baseline="30000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F86E21D-5E13-4152-BAF0-2DB8D1C7CFB5}" type="parTrans" cxnId="{016465A0-9EA4-4447-ABAD-613A9F41288F}">
      <dgm:prSet/>
      <dgm:spPr/>
      <dgm:t>
        <a:bodyPr/>
        <a:lstStyle/>
        <a:p>
          <a:endParaRPr lang="en-GB"/>
        </a:p>
      </dgm:t>
    </dgm:pt>
    <dgm:pt modelId="{87C40FCA-10D2-4F91-BBC2-EBC4D122DEF4}" type="sibTrans" cxnId="{016465A0-9EA4-4447-ABAD-613A9F41288F}">
      <dgm:prSet/>
      <dgm:spPr/>
      <dgm:t>
        <a:bodyPr/>
        <a:lstStyle/>
        <a:p>
          <a:endParaRPr lang="en-GB"/>
        </a:p>
      </dgm:t>
    </dgm:pt>
    <dgm:pt modelId="{A9EEEF2B-FA62-4265-86C7-5CD1F802F435}">
      <dgm:prSet phldrT="[Text]" custT="1"/>
      <dgm:spPr/>
      <dgm:t>
        <a:bodyPr/>
        <a:lstStyle/>
        <a:p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</a:rPr>
            <a:t>Premature death (12%)</a:t>
          </a:r>
          <a:r>
            <a:rPr lang="en-GB" sz="2000" b="1" baseline="30000" dirty="0">
              <a:solidFill>
                <a:schemeClr val="bg1"/>
              </a:solidFill>
              <a:latin typeface="Calibri" panose="020F0502020204030204" pitchFamily="34" charset="0"/>
            </a:rPr>
            <a:t>6</a:t>
          </a:r>
        </a:p>
      </dgm:t>
    </dgm:pt>
    <dgm:pt modelId="{6093CDF4-BC3F-4582-A7E7-F7876A1EE43C}" type="parTrans" cxnId="{9F1A4E09-6250-488C-AFFB-8D8E2B307508}">
      <dgm:prSet/>
      <dgm:spPr/>
      <dgm:t>
        <a:bodyPr/>
        <a:lstStyle/>
        <a:p>
          <a:endParaRPr lang="en-GB"/>
        </a:p>
      </dgm:t>
    </dgm:pt>
    <dgm:pt modelId="{67CAB21F-CD35-493B-A89F-BC0BD1795B11}" type="sibTrans" cxnId="{9F1A4E09-6250-488C-AFFB-8D8E2B307508}">
      <dgm:prSet/>
      <dgm:spPr/>
      <dgm:t>
        <a:bodyPr/>
        <a:lstStyle/>
        <a:p>
          <a:endParaRPr lang="en-GB"/>
        </a:p>
      </dgm:t>
    </dgm:pt>
    <dgm:pt modelId="{540CA88B-AF2F-C04D-9637-B7B415CD7624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Obesity</a:t>
          </a:r>
        </a:p>
        <a:p>
          <a:r>
            <a:rPr lang="en-US" b="1" dirty="0">
              <a:solidFill>
                <a:schemeClr val="tx1"/>
              </a:solidFill>
            </a:rPr>
            <a:t>(57%)</a:t>
          </a:r>
          <a:r>
            <a:rPr lang="en-US" b="1" baseline="30000" dirty="0">
              <a:solidFill>
                <a:schemeClr val="tx1"/>
              </a:solidFill>
            </a:rPr>
            <a:t>1</a:t>
          </a:r>
        </a:p>
      </dgm:t>
    </dgm:pt>
    <dgm:pt modelId="{A35A4EA8-86C8-F745-B50C-D3E0F4B29B68}" type="parTrans" cxnId="{851032B3-252F-CF4C-8FA2-73F13152401E}">
      <dgm:prSet/>
      <dgm:spPr/>
      <dgm:t>
        <a:bodyPr/>
        <a:lstStyle/>
        <a:p>
          <a:endParaRPr lang="en-US"/>
        </a:p>
      </dgm:t>
    </dgm:pt>
    <dgm:pt modelId="{3179E2B8-21D2-5246-8ED6-A23CE70A0D9E}" type="sibTrans" cxnId="{851032B3-252F-CF4C-8FA2-73F13152401E}">
      <dgm:prSet/>
      <dgm:spPr/>
      <dgm:t>
        <a:bodyPr/>
        <a:lstStyle/>
        <a:p>
          <a:endParaRPr lang="en-US"/>
        </a:p>
      </dgm:t>
    </dgm:pt>
    <dgm:pt modelId="{FAFD6CFC-44C5-FD47-8D60-20D2034E3FA9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Hypertension (21%)</a:t>
          </a:r>
          <a:r>
            <a:rPr lang="en-US" b="1" baseline="30000" dirty="0">
              <a:solidFill>
                <a:schemeClr val="tx1"/>
              </a:solidFill>
            </a:rPr>
            <a:t>2</a:t>
          </a:r>
        </a:p>
      </dgm:t>
    </dgm:pt>
    <dgm:pt modelId="{55A8C5B1-8507-A945-924D-940974EFA586}" type="parTrans" cxnId="{13583E03-629C-544F-982D-321ED99C1E1A}">
      <dgm:prSet/>
      <dgm:spPr/>
      <dgm:t>
        <a:bodyPr/>
        <a:lstStyle/>
        <a:p>
          <a:endParaRPr lang="en-US"/>
        </a:p>
      </dgm:t>
    </dgm:pt>
    <dgm:pt modelId="{CC1F311D-B9B2-D648-82F1-2960E6E27BCC}" type="sibTrans" cxnId="{13583E03-629C-544F-982D-321ED99C1E1A}">
      <dgm:prSet/>
      <dgm:spPr/>
      <dgm:t>
        <a:bodyPr/>
        <a:lstStyle/>
        <a:p>
          <a:endParaRPr lang="en-US"/>
        </a:p>
      </dgm:t>
    </dgm:pt>
    <dgm:pt modelId="{B5726D01-ADAD-41F6-BEFD-7A0CBF66795B}" type="pres">
      <dgm:prSet presAssocID="{BCB22A6D-AB21-499D-8E88-E78B1301104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B2DFE7D-2006-47F1-9A43-78C25E7FB9C0}" type="pres">
      <dgm:prSet presAssocID="{667B606F-6497-4035-8EF6-68C2164E1C7A}" presName="centerShape" presStyleLbl="node0" presStyleIdx="0" presStyleCnt="1" custScaleX="130236" custScaleY="127432" custLinFactNeighborX="-1371" custLinFactNeighborY="-3744"/>
      <dgm:spPr/>
    </dgm:pt>
    <dgm:pt modelId="{A6091C37-2A6C-6E4F-8301-3B160DFD1776}" type="pres">
      <dgm:prSet presAssocID="{A35A4EA8-86C8-F745-B50C-D3E0F4B29B68}" presName="parTrans" presStyleLbl="bgSibTrans2D1" presStyleIdx="0" presStyleCnt="6"/>
      <dgm:spPr/>
    </dgm:pt>
    <dgm:pt modelId="{D12703F2-7EB0-4642-AF91-92171FC498AC}" type="pres">
      <dgm:prSet presAssocID="{540CA88B-AF2F-C04D-9637-B7B415CD7624}" presName="node" presStyleLbl="node1" presStyleIdx="0" presStyleCnt="6">
        <dgm:presLayoutVars>
          <dgm:bulletEnabled val="1"/>
        </dgm:presLayoutVars>
      </dgm:prSet>
      <dgm:spPr/>
    </dgm:pt>
    <dgm:pt modelId="{5474DCA8-9E57-314D-98EE-551C240757ED}" type="pres">
      <dgm:prSet presAssocID="{55A8C5B1-8507-A945-924D-940974EFA586}" presName="parTrans" presStyleLbl="bgSibTrans2D1" presStyleIdx="1" presStyleCnt="6"/>
      <dgm:spPr/>
    </dgm:pt>
    <dgm:pt modelId="{E3814B75-B7F6-244D-9581-43CF991B3578}" type="pres">
      <dgm:prSet presAssocID="{FAFD6CFC-44C5-FD47-8D60-20D2034E3FA9}" presName="node" presStyleLbl="node1" presStyleIdx="1" presStyleCnt="6" custScaleX="114840" custScaleY="66852">
        <dgm:presLayoutVars>
          <dgm:bulletEnabled val="1"/>
        </dgm:presLayoutVars>
      </dgm:prSet>
      <dgm:spPr/>
    </dgm:pt>
    <dgm:pt modelId="{90F7C151-4A1B-40A9-95B8-3DA9538B0FE3}" type="pres">
      <dgm:prSet presAssocID="{56CCA7A1-2D16-4735-9B11-E26F652CD1F2}" presName="parTrans" presStyleLbl="bgSibTrans2D1" presStyleIdx="2" presStyleCnt="6" custAng="21420608" custScaleX="90171" custLinFactNeighborX="-3055" custLinFactNeighborY="25755"/>
      <dgm:spPr/>
    </dgm:pt>
    <dgm:pt modelId="{75B0ADDC-7790-4CD7-A814-EFED7D2F8F14}" type="pres">
      <dgm:prSet presAssocID="{75208ED4-C7F2-48A6-A1D8-6142209B931B}" presName="node" presStyleLbl="node1" presStyleIdx="2" presStyleCnt="6" custScaleX="107524" custScaleY="91444">
        <dgm:presLayoutVars>
          <dgm:bulletEnabled val="1"/>
        </dgm:presLayoutVars>
      </dgm:prSet>
      <dgm:spPr/>
    </dgm:pt>
    <dgm:pt modelId="{0C07CEFF-2AEB-40FF-882B-75BA2E350326}" type="pres">
      <dgm:prSet presAssocID="{8191925A-CD8E-479E-A5FC-57277C2CDFAD}" presName="parTrans" presStyleLbl="bgSibTrans2D1" presStyleIdx="3" presStyleCnt="6" custScaleX="87668" custLinFactNeighborX="-12295" custLinFactNeighborY="28353"/>
      <dgm:spPr/>
    </dgm:pt>
    <dgm:pt modelId="{1826B07B-2536-4D76-A89C-09827D78035A}" type="pres">
      <dgm:prSet presAssocID="{803149A6-5E34-4E28-A4C6-5765133EF467}" presName="node" presStyleLbl="node1" presStyleIdx="3" presStyleCnt="6" custScaleX="118134" custScaleY="70571" custRadScaleRad="105821" custRadScaleInc="3248">
        <dgm:presLayoutVars>
          <dgm:bulletEnabled val="1"/>
        </dgm:presLayoutVars>
      </dgm:prSet>
      <dgm:spPr/>
    </dgm:pt>
    <dgm:pt modelId="{BEA4B50D-A25D-4A71-AF12-53D0AAE5848D}" type="pres">
      <dgm:prSet presAssocID="{4F86E21D-5E13-4152-BAF0-2DB8D1C7CFB5}" presName="parTrans" presStyleLbl="bgSibTrans2D1" presStyleIdx="4" presStyleCnt="6" custScaleX="84046" custLinFactNeighborX="-7197" custLinFactNeighborY="32011" custRadScaleRad="447273" custRadScaleInc="-2147483648"/>
      <dgm:spPr/>
    </dgm:pt>
    <dgm:pt modelId="{44B64E9E-FCFC-472D-AABA-B7ED6C2F000E}" type="pres">
      <dgm:prSet presAssocID="{0EE3B6DD-9F53-4D59-9ACA-A78B8925C60F}" presName="node" presStyleLbl="node1" presStyleIdx="4" presStyleCnt="6" custScaleX="142351" custScaleY="72649" custRadScaleRad="103113" custRadScaleInc="-1787">
        <dgm:presLayoutVars>
          <dgm:bulletEnabled val="1"/>
        </dgm:presLayoutVars>
      </dgm:prSet>
      <dgm:spPr/>
    </dgm:pt>
    <dgm:pt modelId="{8E0DF374-C48F-46AF-94F5-2EFB76432253}" type="pres">
      <dgm:prSet presAssocID="{6093CDF4-BC3F-4582-A7E7-F7876A1EE43C}" presName="parTrans" presStyleLbl="bgSibTrans2D1" presStyleIdx="5" presStyleCnt="6" custAng="111500" custScaleX="52168" custScaleY="105428" custLinFactNeighborX="-31845" custLinFactNeighborY="4641"/>
      <dgm:spPr/>
    </dgm:pt>
    <dgm:pt modelId="{230C3362-7EF8-48E5-9425-AAD301037C88}" type="pres">
      <dgm:prSet presAssocID="{A9EEEF2B-FA62-4265-86C7-5CD1F802F435}" presName="node" presStyleLbl="node1" presStyleIdx="5" presStyleCnt="6" custScaleX="139309" custScaleY="90199">
        <dgm:presLayoutVars>
          <dgm:bulletEnabled val="1"/>
        </dgm:presLayoutVars>
      </dgm:prSet>
      <dgm:spPr/>
    </dgm:pt>
  </dgm:ptLst>
  <dgm:cxnLst>
    <dgm:cxn modelId="{FD212402-9B52-4BE3-84AC-08E1694E2E5C}" type="presOf" srcId="{BCB22A6D-AB21-499D-8E88-E78B1301104C}" destId="{B5726D01-ADAD-41F6-BEFD-7A0CBF66795B}" srcOrd="0" destOrd="0" presId="urn:microsoft.com/office/officeart/2005/8/layout/radial4"/>
    <dgm:cxn modelId="{13583E03-629C-544F-982D-321ED99C1E1A}" srcId="{667B606F-6497-4035-8EF6-68C2164E1C7A}" destId="{FAFD6CFC-44C5-FD47-8D60-20D2034E3FA9}" srcOrd="1" destOrd="0" parTransId="{55A8C5B1-8507-A945-924D-940974EFA586}" sibTransId="{CC1F311D-B9B2-D648-82F1-2960E6E27BCC}"/>
    <dgm:cxn modelId="{9F1A4E09-6250-488C-AFFB-8D8E2B307508}" srcId="{667B606F-6497-4035-8EF6-68C2164E1C7A}" destId="{A9EEEF2B-FA62-4265-86C7-5CD1F802F435}" srcOrd="5" destOrd="0" parTransId="{6093CDF4-BC3F-4582-A7E7-F7876A1EE43C}" sibTransId="{67CAB21F-CD35-493B-A89F-BC0BD1795B11}"/>
    <dgm:cxn modelId="{56ED0F12-9F76-44F9-A3B3-51C2FA7C8175}" srcId="{BCB22A6D-AB21-499D-8E88-E78B1301104C}" destId="{667B606F-6497-4035-8EF6-68C2164E1C7A}" srcOrd="0" destOrd="0" parTransId="{58F1C19E-8E3A-42D1-8395-CA7216CB01E7}" sibTransId="{36B28232-7244-4BA9-871B-3CD449F1352E}"/>
    <dgm:cxn modelId="{19DCED18-AFF4-8144-8A5B-86B96335D553}" type="presOf" srcId="{803149A6-5E34-4E28-A4C6-5765133EF467}" destId="{1826B07B-2536-4D76-A89C-09827D78035A}" srcOrd="0" destOrd="0" presId="urn:microsoft.com/office/officeart/2005/8/layout/radial4"/>
    <dgm:cxn modelId="{73779D1D-99BA-744E-9C09-235FBE7ADE8B}" type="presOf" srcId="{667B606F-6497-4035-8EF6-68C2164E1C7A}" destId="{EB2DFE7D-2006-47F1-9A43-78C25E7FB9C0}" srcOrd="0" destOrd="0" presId="urn:microsoft.com/office/officeart/2005/8/layout/radial4"/>
    <dgm:cxn modelId="{1B3EED1E-35A3-784E-ADD3-9944D0FB4B97}" type="presOf" srcId="{75208ED4-C7F2-48A6-A1D8-6142209B931B}" destId="{75B0ADDC-7790-4CD7-A814-EFED7D2F8F14}" srcOrd="0" destOrd="0" presId="urn:microsoft.com/office/officeart/2005/8/layout/radial4"/>
    <dgm:cxn modelId="{65CF403D-817C-1A49-B035-68B0C1C89E9F}" type="presOf" srcId="{56CCA7A1-2D16-4735-9B11-E26F652CD1F2}" destId="{90F7C151-4A1B-40A9-95B8-3DA9538B0FE3}" srcOrd="0" destOrd="0" presId="urn:microsoft.com/office/officeart/2005/8/layout/radial4"/>
    <dgm:cxn modelId="{2B77D242-784D-2F4F-86B4-148ACA5EF1EC}" type="presOf" srcId="{55A8C5B1-8507-A945-924D-940974EFA586}" destId="{5474DCA8-9E57-314D-98EE-551C240757ED}" srcOrd="0" destOrd="0" presId="urn:microsoft.com/office/officeart/2005/8/layout/radial4"/>
    <dgm:cxn modelId="{7F6FA546-B054-6A44-9E3C-E6D6718C6F95}" type="presOf" srcId="{8191925A-CD8E-479E-A5FC-57277C2CDFAD}" destId="{0C07CEFF-2AEB-40FF-882B-75BA2E350326}" srcOrd="0" destOrd="0" presId="urn:microsoft.com/office/officeart/2005/8/layout/radial4"/>
    <dgm:cxn modelId="{313EA963-59C6-4A50-AA5B-A9476CA8B8CB}" srcId="{667B606F-6497-4035-8EF6-68C2164E1C7A}" destId="{803149A6-5E34-4E28-A4C6-5765133EF467}" srcOrd="3" destOrd="0" parTransId="{8191925A-CD8E-479E-A5FC-57277C2CDFAD}" sibTransId="{611A4DC1-D092-4FAC-9861-4178518FE315}"/>
    <dgm:cxn modelId="{D54A457C-EF6B-D147-B881-A7F5B0C6348D}" type="presOf" srcId="{0EE3B6DD-9F53-4D59-9ACA-A78B8925C60F}" destId="{44B64E9E-FCFC-472D-AABA-B7ED6C2F000E}" srcOrd="0" destOrd="0" presId="urn:microsoft.com/office/officeart/2005/8/layout/radial4"/>
    <dgm:cxn modelId="{30DDCD88-2C88-D643-A6CD-F61B6CEC4D9B}" type="presOf" srcId="{6093CDF4-BC3F-4582-A7E7-F7876A1EE43C}" destId="{8E0DF374-C48F-46AF-94F5-2EFB76432253}" srcOrd="0" destOrd="0" presId="urn:microsoft.com/office/officeart/2005/8/layout/radial4"/>
    <dgm:cxn modelId="{016465A0-9EA4-4447-ABAD-613A9F41288F}" srcId="{667B606F-6497-4035-8EF6-68C2164E1C7A}" destId="{0EE3B6DD-9F53-4D59-9ACA-A78B8925C60F}" srcOrd="4" destOrd="0" parTransId="{4F86E21D-5E13-4152-BAF0-2DB8D1C7CFB5}" sibTransId="{87C40FCA-10D2-4F91-BBC2-EBC4D122DEF4}"/>
    <dgm:cxn modelId="{A43B67A6-55BF-BE4C-B03F-D573CD32FF84}" type="presOf" srcId="{540CA88B-AF2F-C04D-9637-B7B415CD7624}" destId="{D12703F2-7EB0-4642-AF91-92171FC498AC}" srcOrd="0" destOrd="0" presId="urn:microsoft.com/office/officeart/2005/8/layout/radial4"/>
    <dgm:cxn modelId="{FA6B64AA-6A3D-BF4C-842E-601FC78C2B90}" type="presOf" srcId="{FAFD6CFC-44C5-FD47-8D60-20D2034E3FA9}" destId="{E3814B75-B7F6-244D-9581-43CF991B3578}" srcOrd="0" destOrd="0" presId="urn:microsoft.com/office/officeart/2005/8/layout/radial4"/>
    <dgm:cxn modelId="{851032B3-252F-CF4C-8FA2-73F13152401E}" srcId="{667B606F-6497-4035-8EF6-68C2164E1C7A}" destId="{540CA88B-AF2F-C04D-9637-B7B415CD7624}" srcOrd="0" destOrd="0" parTransId="{A35A4EA8-86C8-F745-B50C-D3E0F4B29B68}" sibTransId="{3179E2B8-21D2-5246-8ED6-A23CE70A0D9E}"/>
    <dgm:cxn modelId="{4AA611C2-DBDA-B244-8144-F8EB25B2091A}" type="presOf" srcId="{A35A4EA8-86C8-F745-B50C-D3E0F4B29B68}" destId="{A6091C37-2A6C-6E4F-8301-3B160DFD1776}" srcOrd="0" destOrd="0" presId="urn:microsoft.com/office/officeart/2005/8/layout/radial4"/>
    <dgm:cxn modelId="{65ABEEDA-2916-4693-96EE-696577005893}" srcId="{667B606F-6497-4035-8EF6-68C2164E1C7A}" destId="{75208ED4-C7F2-48A6-A1D8-6142209B931B}" srcOrd="2" destOrd="0" parTransId="{56CCA7A1-2D16-4735-9B11-E26F652CD1F2}" sibTransId="{CED5385E-4A73-4EA6-8144-A06928D55516}"/>
    <dgm:cxn modelId="{9D9ABEE1-78E4-0A48-BF9A-41B1EEE6E9E2}" type="presOf" srcId="{4F86E21D-5E13-4152-BAF0-2DB8D1C7CFB5}" destId="{BEA4B50D-A25D-4A71-AF12-53D0AAE5848D}" srcOrd="0" destOrd="0" presId="urn:microsoft.com/office/officeart/2005/8/layout/radial4"/>
    <dgm:cxn modelId="{E56DD5F6-2128-2748-869E-A8122BDAE1F8}" type="presOf" srcId="{A9EEEF2B-FA62-4265-86C7-5CD1F802F435}" destId="{230C3362-7EF8-48E5-9425-AAD301037C88}" srcOrd="0" destOrd="0" presId="urn:microsoft.com/office/officeart/2005/8/layout/radial4"/>
    <dgm:cxn modelId="{7F5DC233-3F6F-134A-995C-E6C7C4CA6867}" type="presParOf" srcId="{B5726D01-ADAD-41F6-BEFD-7A0CBF66795B}" destId="{EB2DFE7D-2006-47F1-9A43-78C25E7FB9C0}" srcOrd="0" destOrd="0" presId="urn:microsoft.com/office/officeart/2005/8/layout/radial4"/>
    <dgm:cxn modelId="{7A129FC3-8A06-B34D-B5E7-CD9A96544953}" type="presParOf" srcId="{B5726D01-ADAD-41F6-BEFD-7A0CBF66795B}" destId="{A6091C37-2A6C-6E4F-8301-3B160DFD1776}" srcOrd="1" destOrd="0" presId="urn:microsoft.com/office/officeart/2005/8/layout/radial4"/>
    <dgm:cxn modelId="{35313D66-884E-004C-9C51-DB1CBFCE2389}" type="presParOf" srcId="{B5726D01-ADAD-41F6-BEFD-7A0CBF66795B}" destId="{D12703F2-7EB0-4642-AF91-92171FC498AC}" srcOrd="2" destOrd="0" presId="urn:microsoft.com/office/officeart/2005/8/layout/radial4"/>
    <dgm:cxn modelId="{F9AC72C0-27AA-2645-8E5A-072B54BAE3D1}" type="presParOf" srcId="{B5726D01-ADAD-41F6-BEFD-7A0CBF66795B}" destId="{5474DCA8-9E57-314D-98EE-551C240757ED}" srcOrd="3" destOrd="0" presId="urn:microsoft.com/office/officeart/2005/8/layout/radial4"/>
    <dgm:cxn modelId="{7A9D30FF-69D8-6C4F-9B2A-92A5A8A1D401}" type="presParOf" srcId="{B5726D01-ADAD-41F6-BEFD-7A0CBF66795B}" destId="{E3814B75-B7F6-244D-9581-43CF991B3578}" srcOrd="4" destOrd="0" presId="urn:microsoft.com/office/officeart/2005/8/layout/radial4"/>
    <dgm:cxn modelId="{06FC558F-9EC7-F444-BA7B-9466364CA528}" type="presParOf" srcId="{B5726D01-ADAD-41F6-BEFD-7A0CBF66795B}" destId="{90F7C151-4A1B-40A9-95B8-3DA9538B0FE3}" srcOrd="5" destOrd="0" presId="urn:microsoft.com/office/officeart/2005/8/layout/radial4"/>
    <dgm:cxn modelId="{E9290A5A-7ADE-A94B-BF13-254C95C9E898}" type="presParOf" srcId="{B5726D01-ADAD-41F6-BEFD-7A0CBF66795B}" destId="{75B0ADDC-7790-4CD7-A814-EFED7D2F8F14}" srcOrd="6" destOrd="0" presId="urn:microsoft.com/office/officeart/2005/8/layout/radial4"/>
    <dgm:cxn modelId="{BF7FBEDD-362F-BD4E-91EB-8AA2EC2A319D}" type="presParOf" srcId="{B5726D01-ADAD-41F6-BEFD-7A0CBF66795B}" destId="{0C07CEFF-2AEB-40FF-882B-75BA2E350326}" srcOrd="7" destOrd="0" presId="urn:microsoft.com/office/officeart/2005/8/layout/radial4"/>
    <dgm:cxn modelId="{10413A72-E965-4141-B47F-40C961337599}" type="presParOf" srcId="{B5726D01-ADAD-41F6-BEFD-7A0CBF66795B}" destId="{1826B07B-2536-4D76-A89C-09827D78035A}" srcOrd="8" destOrd="0" presId="urn:microsoft.com/office/officeart/2005/8/layout/radial4"/>
    <dgm:cxn modelId="{0100EB3E-E89B-104B-8EAB-15D5913D6378}" type="presParOf" srcId="{B5726D01-ADAD-41F6-BEFD-7A0CBF66795B}" destId="{BEA4B50D-A25D-4A71-AF12-53D0AAE5848D}" srcOrd="9" destOrd="0" presId="urn:microsoft.com/office/officeart/2005/8/layout/radial4"/>
    <dgm:cxn modelId="{501C9644-F3AF-524E-A31A-BB1843274C59}" type="presParOf" srcId="{B5726D01-ADAD-41F6-BEFD-7A0CBF66795B}" destId="{44B64E9E-FCFC-472D-AABA-B7ED6C2F000E}" srcOrd="10" destOrd="0" presId="urn:microsoft.com/office/officeart/2005/8/layout/radial4"/>
    <dgm:cxn modelId="{292A24B2-E337-5944-9F2C-0DB2C5C6A606}" type="presParOf" srcId="{B5726D01-ADAD-41F6-BEFD-7A0CBF66795B}" destId="{8E0DF374-C48F-46AF-94F5-2EFB76432253}" srcOrd="11" destOrd="0" presId="urn:microsoft.com/office/officeart/2005/8/layout/radial4"/>
    <dgm:cxn modelId="{A8C606FD-7900-1244-B0BC-BC9CE09C21DB}" type="presParOf" srcId="{B5726D01-ADAD-41F6-BEFD-7A0CBF66795B}" destId="{230C3362-7EF8-48E5-9425-AAD301037C88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B22A6D-AB21-499D-8E88-E78B1301104C}" type="doc">
      <dgm:prSet loTypeId="urn:microsoft.com/office/officeart/2005/8/layout/radial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667B606F-6497-4035-8EF6-68C2164E1C7A}">
      <dgm:prSet phldrT="[Text]"/>
      <dgm:spPr/>
      <dgm:t>
        <a:bodyPr/>
        <a:lstStyle/>
        <a:p>
          <a:pPr algn="ctr"/>
          <a:r>
            <a:rPr lang="en-GB" b="1" dirty="0"/>
            <a:t>Is ‘day-time napping’ always healthy and free from hidden risk?</a:t>
          </a:r>
          <a:endParaRPr lang="en-GB" dirty="0"/>
        </a:p>
      </dgm:t>
    </dgm:pt>
    <dgm:pt modelId="{58F1C19E-8E3A-42D1-8395-CA7216CB01E7}" type="parTrans" cxnId="{56ED0F12-9F76-44F9-A3B3-51C2FA7C8175}">
      <dgm:prSet/>
      <dgm:spPr/>
      <dgm:t>
        <a:bodyPr/>
        <a:lstStyle/>
        <a:p>
          <a:endParaRPr lang="en-GB"/>
        </a:p>
      </dgm:t>
    </dgm:pt>
    <dgm:pt modelId="{36B28232-7244-4BA9-871B-3CD449F1352E}" type="sibTrans" cxnId="{56ED0F12-9F76-44F9-A3B3-51C2FA7C8175}">
      <dgm:prSet/>
      <dgm:spPr/>
      <dgm:t>
        <a:bodyPr/>
        <a:lstStyle/>
        <a:p>
          <a:endParaRPr lang="en-GB"/>
        </a:p>
      </dgm:t>
    </dgm:pt>
    <dgm:pt modelId="{75208ED4-C7F2-48A6-A1D8-6142209B931B}">
      <dgm:prSet phldrT="[Text]" custT="1"/>
      <dgm:spPr/>
      <dgm:t>
        <a:bodyPr/>
        <a:lstStyle/>
        <a:p>
          <a:r>
            <a:rPr lang="en-GB" sz="2000" b="0" dirty="0">
              <a:solidFill>
                <a:schemeClr val="tx1"/>
              </a:solidFill>
              <a:latin typeface="Calibri" panose="020F0502020204030204" pitchFamily="34" charset="0"/>
            </a:rPr>
            <a:t>Increased risk of </a:t>
          </a:r>
          <a:r>
            <a:rPr lang="en-GB" sz="2000" b="1" dirty="0">
              <a:solidFill>
                <a:schemeClr val="tx1"/>
              </a:solidFill>
              <a:latin typeface="Calibri" panose="020F0502020204030204" pitchFamily="34" charset="0"/>
            </a:rPr>
            <a:t>diabetes</a:t>
          </a:r>
          <a:r>
            <a:rPr lang="en-GB" sz="2000" b="1" baseline="30000" dirty="0">
              <a:solidFill>
                <a:schemeClr val="tx1"/>
              </a:solidFill>
              <a:latin typeface="Calibri" panose="020F0502020204030204" pitchFamily="34" charset="0"/>
            </a:rPr>
            <a:t>2</a:t>
          </a:r>
          <a:endParaRPr lang="en-GB" sz="2000" b="1" baseline="0" dirty="0">
            <a:solidFill>
              <a:schemeClr val="tx1"/>
            </a:solidFill>
            <a:latin typeface="Calibri" panose="020F0502020204030204" pitchFamily="34" charset="0"/>
          </a:endParaRPr>
        </a:p>
        <a:p>
          <a:r>
            <a:rPr lang="en-US" sz="1200" dirty="0">
              <a:solidFill>
                <a:schemeClr val="tx1"/>
              </a:solidFill>
            </a:rPr>
            <a:t>Napping: 	HR 2.57 (95% CI: 1.74 – 3.78)</a:t>
          </a:r>
        </a:p>
        <a:p>
          <a:r>
            <a:rPr lang="en-US" sz="1200" dirty="0">
              <a:solidFill>
                <a:schemeClr val="tx1"/>
              </a:solidFill>
            </a:rPr>
            <a:t>No napping: 	HR 1.42 (95% CI: 0.95 – 2.15)</a:t>
          </a:r>
          <a:endParaRPr lang="en-GB" sz="1200" b="1" baseline="30000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56CCA7A1-2D16-4735-9B11-E26F652CD1F2}" type="parTrans" cxnId="{65ABEEDA-2916-4693-96EE-696577005893}">
      <dgm:prSet/>
      <dgm:spPr>
        <a:gradFill rotWithShape="0">
          <a:gsLst>
            <a:gs pos="0">
              <a:schemeClr val="tx1"/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endParaRPr lang="en-GB"/>
        </a:p>
      </dgm:t>
    </dgm:pt>
    <dgm:pt modelId="{CED5385E-4A73-4EA6-8144-A06928D55516}" type="sibTrans" cxnId="{65ABEEDA-2916-4693-96EE-696577005893}">
      <dgm:prSet/>
      <dgm:spPr/>
      <dgm:t>
        <a:bodyPr/>
        <a:lstStyle/>
        <a:p>
          <a:endParaRPr lang="en-GB"/>
        </a:p>
      </dgm:t>
    </dgm:pt>
    <dgm:pt modelId="{A9EEEF2B-FA62-4265-86C7-5CD1F802F435}">
      <dgm:prSet phldrT="[Text]" custT="1"/>
      <dgm:spPr>
        <a:gradFill rotWithShape="0">
          <a:gsLst>
            <a:gs pos="0">
              <a:srgbClr val="FFC000"/>
            </a:gs>
            <a:gs pos="80000">
              <a:srgbClr val="FFC000"/>
            </a:gs>
            <a:gs pos="100000">
              <a:srgbClr val="FFC000"/>
            </a:gs>
          </a:gsLst>
        </a:gradFill>
      </dgm:spPr>
      <dgm:t>
        <a:bodyPr/>
        <a:lstStyle/>
        <a:p>
          <a:r>
            <a:rPr lang="en-GB" sz="2000" b="0" dirty="0">
              <a:solidFill>
                <a:schemeClr val="tx1"/>
              </a:solidFill>
              <a:latin typeface="+mn-lt"/>
            </a:rPr>
            <a:t>Increased risk of </a:t>
          </a:r>
          <a:r>
            <a:rPr lang="en-GB" sz="2000" b="1" dirty="0">
              <a:solidFill>
                <a:schemeClr val="tx1"/>
              </a:solidFill>
              <a:latin typeface="+mn-lt"/>
            </a:rPr>
            <a:t>premature death</a:t>
          </a:r>
          <a:r>
            <a:rPr lang="en-GB" sz="2000" b="1" baseline="30000" dirty="0">
              <a:solidFill>
                <a:schemeClr val="tx1"/>
              </a:solidFill>
              <a:latin typeface="+mn-lt"/>
            </a:rPr>
            <a:t>3</a:t>
          </a:r>
        </a:p>
        <a:p>
          <a:r>
            <a:rPr lang="en-US" sz="1200" dirty="0">
              <a:solidFill>
                <a:schemeClr val="tx1"/>
              </a:solidFill>
              <a:latin typeface="+mn-lt"/>
            </a:rPr>
            <a:t>&lt;1h nap: HR 1.14 (95% CI: 1.02 – 1.27)</a:t>
          </a:r>
        </a:p>
        <a:p>
          <a:r>
            <a:rPr lang="en-US" sz="1200" u="sng" dirty="0">
              <a:solidFill>
                <a:schemeClr val="tx1"/>
              </a:solidFill>
              <a:latin typeface="+mn-lt"/>
            </a:rPr>
            <a:t>&gt;</a:t>
          </a:r>
          <a:r>
            <a:rPr lang="en-US" sz="1200" dirty="0">
              <a:solidFill>
                <a:schemeClr val="tx1"/>
              </a:solidFill>
              <a:latin typeface="+mn-lt"/>
            </a:rPr>
            <a:t>1h nap: HR 1.32 (95% CI: 1.04 – 1.68)</a:t>
          </a:r>
          <a:endParaRPr lang="en-GB" sz="1200" b="1" baseline="30000" dirty="0">
            <a:solidFill>
              <a:schemeClr val="tx1"/>
            </a:solidFill>
            <a:latin typeface="+mn-lt"/>
          </a:endParaRPr>
        </a:p>
      </dgm:t>
    </dgm:pt>
    <dgm:pt modelId="{6093CDF4-BC3F-4582-A7E7-F7876A1EE43C}" type="parTrans" cxnId="{9F1A4E09-6250-488C-AFFB-8D8E2B307508}">
      <dgm:prSet/>
      <dgm:spPr>
        <a:gradFill rotWithShape="0">
          <a:gsLst>
            <a:gs pos="0">
              <a:schemeClr val="tx1"/>
            </a:gs>
            <a:gs pos="80000">
              <a:srgbClr val="FFC000"/>
            </a:gs>
            <a:gs pos="100000">
              <a:srgbClr val="FFC000"/>
            </a:gs>
          </a:gsLst>
        </a:gradFill>
      </dgm:spPr>
      <dgm:t>
        <a:bodyPr/>
        <a:lstStyle/>
        <a:p>
          <a:endParaRPr lang="en-GB"/>
        </a:p>
      </dgm:t>
    </dgm:pt>
    <dgm:pt modelId="{67CAB21F-CD35-493B-A89F-BC0BD1795B11}" type="sibTrans" cxnId="{9F1A4E09-6250-488C-AFFB-8D8E2B307508}">
      <dgm:prSet/>
      <dgm:spPr/>
      <dgm:t>
        <a:bodyPr/>
        <a:lstStyle/>
        <a:p>
          <a:endParaRPr lang="en-GB"/>
        </a:p>
      </dgm:t>
    </dgm:pt>
    <dgm:pt modelId="{540CA88B-AF2F-C04D-9637-B7B415CD7624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Increased risk of </a:t>
          </a:r>
          <a:r>
            <a:rPr lang="en-US" sz="2000" b="1" dirty="0">
              <a:solidFill>
                <a:schemeClr val="tx1"/>
              </a:solidFill>
            </a:rPr>
            <a:t>respiratory disease</a:t>
          </a:r>
          <a:r>
            <a:rPr lang="en-US" sz="2000" b="1" baseline="30000" dirty="0">
              <a:solidFill>
                <a:schemeClr val="tx1"/>
              </a:solidFill>
            </a:rPr>
            <a:t>1</a:t>
          </a:r>
        </a:p>
        <a:p>
          <a:r>
            <a:rPr lang="en-US" sz="1200" dirty="0">
              <a:solidFill>
                <a:schemeClr val="tx1"/>
              </a:solidFill>
            </a:rPr>
            <a:t>&lt;1h nap: HR 1.32 (95% CI: 1.15 – 1.52)</a:t>
          </a:r>
        </a:p>
        <a:p>
          <a:r>
            <a:rPr lang="en-US" sz="1200" u="sng" dirty="0">
              <a:solidFill>
                <a:schemeClr val="tx1"/>
              </a:solidFill>
            </a:rPr>
            <a:t>&gt;</a:t>
          </a:r>
          <a:r>
            <a:rPr lang="en-US" sz="1200" dirty="0">
              <a:solidFill>
                <a:schemeClr val="tx1"/>
              </a:solidFill>
            </a:rPr>
            <a:t>1h nap: HR 1.54 (95% CI: 1.14 – 2.09)</a:t>
          </a:r>
          <a:endParaRPr lang="en-US" sz="1200" b="1" baseline="30000" dirty="0">
            <a:solidFill>
              <a:schemeClr val="tx1"/>
            </a:solidFill>
          </a:endParaRPr>
        </a:p>
      </dgm:t>
    </dgm:pt>
    <dgm:pt modelId="{3179E2B8-21D2-5246-8ED6-A23CE70A0D9E}" type="sibTrans" cxnId="{851032B3-252F-CF4C-8FA2-73F13152401E}">
      <dgm:prSet/>
      <dgm:spPr/>
      <dgm:t>
        <a:bodyPr/>
        <a:lstStyle/>
        <a:p>
          <a:endParaRPr lang="en-US"/>
        </a:p>
      </dgm:t>
    </dgm:pt>
    <dgm:pt modelId="{A35A4EA8-86C8-F745-B50C-D3E0F4B29B68}" type="parTrans" cxnId="{851032B3-252F-CF4C-8FA2-73F13152401E}">
      <dgm:prSet/>
      <dgm:spPr>
        <a:gradFill rotWithShape="0">
          <a:gsLst>
            <a:gs pos="0">
              <a:schemeClr val="tx1"/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endParaRPr lang="en-US"/>
        </a:p>
      </dgm:t>
    </dgm:pt>
    <dgm:pt modelId="{B5726D01-ADAD-41F6-BEFD-7A0CBF66795B}" type="pres">
      <dgm:prSet presAssocID="{BCB22A6D-AB21-499D-8E88-E78B1301104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B2DFE7D-2006-47F1-9A43-78C25E7FB9C0}" type="pres">
      <dgm:prSet presAssocID="{667B606F-6497-4035-8EF6-68C2164E1C7A}" presName="centerShape" presStyleLbl="node0" presStyleIdx="0" presStyleCnt="1" custScaleX="116117" custScaleY="107678" custLinFactNeighborX="-1371" custLinFactNeighborY="-3744"/>
      <dgm:spPr/>
    </dgm:pt>
    <dgm:pt modelId="{A6091C37-2A6C-6E4F-8301-3B160DFD1776}" type="pres">
      <dgm:prSet presAssocID="{A35A4EA8-86C8-F745-B50C-D3E0F4B29B68}" presName="parTrans" presStyleLbl="bgSibTrans2D1" presStyleIdx="0" presStyleCnt="3" custAng="10841420" custScaleX="40515" custLinFactNeighborX="69589" custLinFactNeighborY="-69853"/>
      <dgm:spPr/>
    </dgm:pt>
    <dgm:pt modelId="{D12703F2-7EB0-4642-AF91-92171FC498AC}" type="pres">
      <dgm:prSet presAssocID="{540CA88B-AF2F-C04D-9637-B7B415CD7624}" presName="node" presStyleLbl="node1" presStyleIdx="0" presStyleCnt="3" custScaleX="149578" custScaleY="95975" custRadScaleRad="117761" custRadScaleInc="-12223">
        <dgm:presLayoutVars>
          <dgm:bulletEnabled val="1"/>
        </dgm:presLayoutVars>
      </dgm:prSet>
      <dgm:spPr/>
    </dgm:pt>
    <dgm:pt modelId="{90F7C151-4A1B-40A9-95B8-3DA9538B0FE3}" type="pres">
      <dgm:prSet presAssocID="{56CCA7A1-2D16-4735-9B11-E26F652CD1F2}" presName="parTrans" presStyleLbl="bgSibTrans2D1" presStyleIdx="1" presStyleCnt="3" custAng="10698137" custScaleX="61848" custLinFactNeighborX="-3055" custLinFactNeighborY="37154"/>
      <dgm:spPr/>
    </dgm:pt>
    <dgm:pt modelId="{75B0ADDC-7790-4CD7-A814-EFED7D2F8F14}" type="pres">
      <dgm:prSet presAssocID="{75208ED4-C7F2-48A6-A1D8-6142209B931B}" presName="node" presStyleLbl="node1" presStyleIdx="1" presStyleCnt="3" custScaleX="156486" custScaleY="61628">
        <dgm:presLayoutVars>
          <dgm:bulletEnabled val="1"/>
        </dgm:presLayoutVars>
      </dgm:prSet>
      <dgm:spPr/>
    </dgm:pt>
    <dgm:pt modelId="{8E0DF374-C48F-46AF-94F5-2EFB76432253}" type="pres">
      <dgm:prSet presAssocID="{6093CDF4-BC3F-4582-A7E7-F7876A1EE43C}" presName="parTrans" presStyleLbl="bgSibTrans2D1" presStyleIdx="2" presStyleCnt="3" custAng="3328559" custFlipHor="1" custScaleX="36173" custScaleY="105428" custLinFactNeighborX="-65268" custLinFactNeighborY="-71689"/>
      <dgm:spPr/>
    </dgm:pt>
    <dgm:pt modelId="{230C3362-7EF8-48E5-9425-AAD301037C88}" type="pres">
      <dgm:prSet presAssocID="{A9EEEF2B-FA62-4265-86C7-5CD1F802F435}" presName="node" presStyleLbl="node1" presStyleIdx="2" presStyleCnt="3" custScaleX="139309" custScaleY="90199" custRadScaleRad="112012" custRadScaleInc="9667">
        <dgm:presLayoutVars>
          <dgm:bulletEnabled val="1"/>
        </dgm:presLayoutVars>
      </dgm:prSet>
      <dgm:spPr/>
    </dgm:pt>
  </dgm:ptLst>
  <dgm:cxnLst>
    <dgm:cxn modelId="{FD212402-9B52-4BE3-84AC-08E1694E2E5C}" type="presOf" srcId="{BCB22A6D-AB21-499D-8E88-E78B1301104C}" destId="{B5726D01-ADAD-41F6-BEFD-7A0CBF66795B}" srcOrd="0" destOrd="0" presId="urn:microsoft.com/office/officeart/2005/8/layout/radial4"/>
    <dgm:cxn modelId="{9F1A4E09-6250-488C-AFFB-8D8E2B307508}" srcId="{667B606F-6497-4035-8EF6-68C2164E1C7A}" destId="{A9EEEF2B-FA62-4265-86C7-5CD1F802F435}" srcOrd="2" destOrd="0" parTransId="{6093CDF4-BC3F-4582-A7E7-F7876A1EE43C}" sibTransId="{67CAB21F-CD35-493B-A89F-BC0BD1795B11}"/>
    <dgm:cxn modelId="{56ED0F12-9F76-44F9-A3B3-51C2FA7C8175}" srcId="{BCB22A6D-AB21-499D-8E88-E78B1301104C}" destId="{667B606F-6497-4035-8EF6-68C2164E1C7A}" srcOrd="0" destOrd="0" parTransId="{58F1C19E-8E3A-42D1-8395-CA7216CB01E7}" sibTransId="{36B28232-7244-4BA9-871B-3CD449F1352E}"/>
    <dgm:cxn modelId="{73779D1D-99BA-744E-9C09-235FBE7ADE8B}" type="presOf" srcId="{667B606F-6497-4035-8EF6-68C2164E1C7A}" destId="{EB2DFE7D-2006-47F1-9A43-78C25E7FB9C0}" srcOrd="0" destOrd="0" presId="urn:microsoft.com/office/officeart/2005/8/layout/radial4"/>
    <dgm:cxn modelId="{1B3EED1E-35A3-784E-ADD3-9944D0FB4B97}" type="presOf" srcId="{75208ED4-C7F2-48A6-A1D8-6142209B931B}" destId="{75B0ADDC-7790-4CD7-A814-EFED7D2F8F14}" srcOrd="0" destOrd="0" presId="urn:microsoft.com/office/officeart/2005/8/layout/radial4"/>
    <dgm:cxn modelId="{65CF403D-817C-1A49-B035-68B0C1C89E9F}" type="presOf" srcId="{56CCA7A1-2D16-4735-9B11-E26F652CD1F2}" destId="{90F7C151-4A1B-40A9-95B8-3DA9538B0FE3}" srcOrd="0" destOrd="0" presId="urn:microsoft.com/office/officeart/2005/8/layout/radial4"/>
    <dgm:cxn modelId="{30DDCD88-2C88-D643-A6CD-F61B6CEC4D9B}" type="presOf" srcId="{6093CDF4-BC3F-4582-A7E7-F7876A1EE43C}" destId="{8E0DF374-C48F-46AF-94F5-2EFB76432253}" srcOrd="0" destOrd="0" presId="urn:microsoft.com/office/officeart/2005/8/layout/radial4"/>
    <dgm:cxn modelId="{A43B67A6-55BF-BE4C-B03F-D573CD32FF84}" type="presOf" srcId="{540CA88B-AF2F-C04D-9637-B7B415CD7624}" destId="{D12703F2-7EB0-4642-AF91-92171FC498AC}" srcOrd="0" destOrd="0" presId="urn:microsoft.com/office/officeart/2005/8/layout/radial4"/>
    <dgm:cxn modelId="{851032B3-252F-CF4C-8FA2-73F13152401E}" srcId="{667B606F-6497-4035-8EF6-68C2164E1C7A}" destId="{540CA88B-AF2F-C04D-9637-B7B415CD7624}" srcOrd="0" destOrd="0" parTransId="{A35A4EA8-86C8-F745-B50C-D3E0F4B29B68}" sibTransId="{3179E2B8-21D2-5246-8ED6-A23CE70A0D9E}"/>
    <dgm:cxn modelId="{4AA611C2-DBDA-B244-8144-F8EB25B2091A}" type="presOf" srcId="{A35A4EA8-86C8-F745-B50C-D3E0F4B29B68}" destId="{A6091C37-2A6C-6E4F-8301-3B160DFD1776}" srcOrd="0" destOrd="0" presId="urn:microsoft.com/office/officeart/2005/8/layout/radial4"/>
    <dgm:cxn modelId="{65ABEEDA-2916-4693-96EE-696577005893}" srcId="{667B606F-6497-4035-8EF6-68C2164E1C7A}" destId="{75208ED4-C7F2-48A6-A1D8-6142209B931B}" srcOrd="1" destOrd="0" parTransId="{56CCA7A1-2D16-4735-9B11-E26F652CD1F2}" sibTransId="{CED5385E-4A73-4EA6-8144-A06928D55516}"/>
    <dgm:cxn modelId="{E56DD5F6-2128-2748-869E-A8122BDAE1F8}" type="presOf" srcId="{A9EEEF2B-FA62-4265-86C7-5CD1F802F435}" destId="{230C3362-7EF8-48E5-9425-AAD301037C88}" srcOrd="0" destOrd="0" presId="urn:microsoft.com/office/officeart/2005/8/layout/radial4"/>
    <dgm:cxn modelId="{7F5DC233-3F6F-134A-995C-E6C7C4CA6867}" type="presParOf" srcId="{B5726D01-ADAD-41F6-BEFD-7A0CBF66795B}" destId="{EB2DFE7D-2006-47F1-9A43-78C25E7FB9C0}" srcOrd="0" destOrd="0" presId="urn:microsoft.com/office/officeart/2005/8/layout/radial4"/>
    <dgm:cxn modelId="{7A129FC3-8A06-B34D-B5E7-CD9A96544953}" type="presParOf" srcId="{B5726D01-ADAD-41F6-BEFD-7A0CBF66795B}" destId="{A6091C37-2A6C-6E4F-8301-3B160DFD1776}" srcOrd="1" destOrd="0" presId="urn:microsoft.com/office/officeart/2005/8/layout/radial4"/>
    <dgm:cxn modelId="{35313D66-884E-004C-9C51-DB1CBFCE2389}" type="presParOf" srcId="{B5726D01-ADAD-41F6-BEFD-7A0CBF66795B}" destId="{D12703F2-7EB0-4642-AF91-92171FC498AC}" srcOrd="2" destOrd="0" presId="urn:microsoft.com/office/officeart/2005/8/layout/radial4"/>
    <dgm:cxn modelId="{06FC558F-9EC7-F444-BA7B-9466364CA528}" type="presParOf" srcId="{B5726D01-ADAD-41F6-BEFD-7A0CBF66795B}" destId="{90F7C151-4A1B-40A9-95B8-3DA9538B0FE3}" srcOrd="3" destOrd="0" presId="urn:microsoft.com/office/officeart/2005/8/layout/radial4"/>
    <dgm:cxn modelId="{E9290A5A-7ADE-A94B-BF13-254C95C9E898}" type="presParOf" srcId="{B5726D01-ADAD-41F6-BEFD-7A0CBF66795B}" destId="{75B0ADDC-7790-4CD7-A814-EFED7D2F8F14}" srcOrd="4" destOrd="0" presId="urn:microsoft.com/office/officeart/2005/8/layout/radial4"/>
    <dgm:cxn modelId="{292A24B2-E337-5944-9F2C-0DB2C5C6A606}" type="presParOf" srcId="{B5726D01-ADAD-41F6-BEFD-7A0CBF66795B}" destId="{8E0DF374-C48F-46AF-94F5-2EFB76432253}" srcOrd="5" destOrd="0" presId="urn:microsoft.com/office/officeart/2005/8/layout/radial4"/>
    <dgm:cxn modelId="{A8C606FD-7900-1244-B0BC-BC9CE09C21DB}" type="presParOf" srcId="{B5726D01-ADAD-41F6-BEFD-7A0CBF66795B}" destId="{230C3362-7EF8-48E5-9425-AAD301037C8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C675A-8D1F-4D63-8BF7-F7FAFAEC6673}">
      <dsp:nvSpPr>
        <dsp:cNvPr id="0" name=""/>
        <dsp:cNvSpPr/>
      </dsp:nvSpPr>
      <dsp:spPr>
        <a:xfrm>
          <a:off x="0" y="131966"/>
          <a:ext cx="7172870" cy="4483043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FDCBF20-AE30-4E5D-AE36-FA38D946D0D0}">
      <dsp:nvSpPr>
        <dsp:cNvPr id="0" name=""/>
        <dsp:cNvSpPr/>
      </dsp:nvSpPr>
      <dsp:spPr>
        <a:xfrm>
          <a:off x="706527" y="3423283"/>
          <a:ext cx="164976" cy="16497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E934CA-D0B9-4870-B366-E9AC2CF4CB30}">
      <dsp:nvSpPr>
        <dsp:cNvPr id="0" name=""/>
        <dsp:cNvSpPr/>
      </dsp:nvSpPr>
      <dsp:spPr>
        <a:xfrm>
          <a:off x="789015" y="3505771"/>
          <a:ext cx="1226560" cy="1066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417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effectLst/>
              <a:latin typeface="+mj-lt"/>
            </a:rPr>
            <a:t>Short sleep</a:t>
          </a:r>
          <a:endParaRPr lang="en-GB" sz="1800" b="1" kern="1200" dirty="0">
            <a:effectLst/>
            <a:latin typeface="+mj-lt"/>
          </a:endParaRPr>
        </a:p>
      </dsp:txBody>
      <dsp:txXfrm>
        <a:off x="789015" y="3505771"/>
        <a:ext cx="1226560" cy="1066964"/>
      </dsp:txXfrm>
    </dsp:sp>
    <dsp:sp modelId="{71EC9032-EF34-41B7-A385-67ADF2B7A794}">
      <dsp:nvSpPr>
        <dsp:cNvPr id="0" name=""/>
        <dsp:cNvSpPr/>
      </dsp:nvSpPr>
      <dsp:spPr>
        <a:xfrm>
          <a:off x="1872119" y="2380527"/>
          <a:ext cx="286914" cy="2869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281654-C085-46C0-BA17-40BADE043BF9}">
      <dsp:nvSpPr>
        <dsp:cNvPr id="0" name=""/>
        <dsp:cNvSpPr/>
      </dsp:nvSpPr>
      <dsp:spPr>
        <a:xfrm>
          <a:off x="2015576" y="2308107"/>
          <a:ext cx="1506302" cy="2480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03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effectLst/>
            </a:rPr>
            <a:t>Mechanisms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Inflammation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Appetite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Neuro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Endocrine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Molecular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Genetic</a:t>
          </a:r>
          <a:endParaRPr lang="en-GB" sz="1400" kern="1200" dirty="0"/>
        </a:p>
      </dsp:txBody>
      <dsp:txXfrm>
        <a:off x="2015576" y="2308107"/>
        <a:ext cx="1506302" cy="2480504"/>
      </dsp:txXfrm>
    </dsp:sp>
    <dsp:sp modelId="{E5961CA9-D383-42D4-BB97-E0FA789C08DC}">
      <dsp:nvSpPr>
        <dsp:cNvPr id="0" name=""/>
        <dsp:cNvSpPr/>
      </dsp:nvSpPr>
      <dsp:spPr>
        <a:xfrm>
          <a:off x="3360489" y="1612133"/>
          <a:ext cx="380162" cy="3801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25A8D7-A35E-470F-B784-C7D732D9CB1B}">
      <dsp:nvSpPr>
        <dsp:cNvPr id="0" name=""/>
        <dsp:cNvSpPr/>
      </dsp:nvSpPr>
      <dsp:spPr>
        <a:xfrm>
          <a:off x="3550570" y="1802214"/>
          <a:ext cx="1506302" cy="2770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44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effectLst/>
            </a:rPr>
            <a:t>Risk factors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Hypertension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Diabetes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Obesity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High cholesterol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High trigs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Low HDL-chol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Metabolic synd.</a:t>
          </a:r>
          <a:endParaRPr lang="en-GB" sz="1400" kern="1200" dirty="0"/>
        </a:p>
      </dsp:txBody>
      <dsp:txXfrm>
        <a:off x="3550570" y="1802214"/>
        <a:ext cx="1506302" cy="2770521"/>
      </dsp:txXfrm>
    </dsp:sp>
    <dsp:sp modelId="{87AFEE06-A2EB-498E-8A41-BEB26C3DAEF3}">
      <dsp:nvSpPr>
        <dsp:cNvPr id="0" name=""/>
        <dsp:cNvSpPr/>
      </dsp:nvSpPr>
      <dsp:spPr>
        <a:xfrm>
          <a:off x="4981558" y="1103756"/>
          <a:ext cx="509273" cy="5092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29FCC7-40E4-4032-A674-99BEAF2A26E0}">
      <dsp:nvSpPr>
        <dsp:cNvPr id="0" name=""/>
        <dsp:cNvSpPr/>
      </dsp:nvSpPr>
      <dsp:spPr>
        <a:xfrm>
          <a:off x="5236195" y="1358393"/>
          <a:ext cx="1506302" cy="3214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85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>
              <a:effectLst/>
            </a:rPr>
            <a:t>Outcomes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Death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CHD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Stroke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Heart failure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Cancer</a:t>
          </a:r>
          <a:endParaRPr lang="en-GB" sz="1400" kern="1200" dirty="0"/>
        </a:p>
      </dsp:txBody>
      <dsp:txXfrm>
        <a:off x="5236195" y="1358393"/>
        <a:ext cx="1506302" cy="32143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69B30-6E0F-4210-810D-15DAF58D076E}">
      <dsp:nvSpPr>
        <dsp:cNvPr id="0" name=""/>
        <dsp:cNvSpPr/>
      </dsp:nvSpPr>
      <dsp:spPr>
        <a:xfrm rot="21300000">
          <a:off x="11457" y="1361199"/>
          <a:ext cx="2748884" cy="382945"/>
        </a:xfrm>
        <a:prstGeom prst="mathMinus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7D8F66E7-96B4-4523-9F88-31CEEF3F26F1}">
      <dsp:nvSpPr>
        <dsp:cNvPr id="0" name=""/>
        <dsp:cNvSpPr/>
      </dsp:nvSpPr>
      <dsp:spPr>
        <a:xfrm>
          <a:off x="332616" y="155267"/>
          <a:ext cx="831540" cy="1242138"/>
        </a:xfrm>
        <a:prstGeom prst="downArrow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FFE2F6-2A20-4485-8A03-ECD981FA262E}">
      <dsp:nvSpPr>
        <dsp:cNvPr id="0" name=""/>
        <dsp:cNvSpPr/>
      </dsp:nvSpPr>
      <dsp:spPr>
        <a:xfrm>
          <a:off x="1197297" y="0"/>
          <a:ext cx="1430488" cy="1304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92D050"/>
              </a:solidFill>
            </a:rPr>
            <a:t>Energy expenditure</a:t>
          </a:r>
        </a:p>
      </dsp:txBody>
      <dsp:txXfrm>
        <a:off x="1197297" y="0"/>
        <a:ext cx="1430488" cy="1304244"/>
      </dsp:txXfrm>
    </dsp:sp>
    <dsp:sp modelId="{E465D1A1-AEB4-4606-A284-2F54F8CD4336}">
      <dsp:nvSpPr>
        <dsp:cNvPr id="0" name=""/>
        <dsp:cNvSpPr/>
      </dsp:nvSpPr>
      <dsp:spPr>
        <a:xfrm>
          <a:off x="1607644" y="1707939"/>
          <a:ext cx="831540" cy="1242138"/>
        </a:xfrm>
        <a:prstGeom prst="upArrow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D9F2FA0-4600-4BCC-8AC1-3A9C0A5268DF}">
      <dsp:nvSpPr>
        <dsp:cNvPr id="0" name=""/>
        <dsp:cNvSpPr/>
      </dsp:nvSpPr>
      <dsp:spPr>
        <a:xfrm>
          <a:off x="314867" y="1801100"/>
          <a:ext cx="1088780" cy="1304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00B050"/>
              </a:solidFill>
            </a:rPr>
            <a:t>Appetite</a:t>
          </a:r>
        </a:p>
      </dsp:txBody>
      <dsp:txXfrm>
        <a:off x="314867" y="1801100"/>
        <a:ext cx="1088780" cy="1304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3E18F-7D26-4976-B526-1B859E014761}">
      <dsp:nvSpPr>
        <dsp:cNvPr id="0" name=""/>
        <dsp:cNvSpPr/>
      </dsp:nvSpPr>
      <dsp:spPr>
        <a:xfrm>
          <a:off x="0" y="27134"/>
          <a:ext cx="1679848" cy="2376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CD31828-5CB1-4DCC-83F4-5464FDD06B82}">
      <dsp:nvSpPr>
        <dsp:cNvPr id="0" name=""/>
        <dsp:cNvSpPr/>
      </dsp:nvSpPr>
      <dsp:spPr>
        <a:xfrm>
          <a:off x="135503" y="621134"/>
          <a:ext cx="1376359" cy="11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35280" rIns="0" bIns="33528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b="1" kern="1200" dirty="0"/>
            <a:t>Obesity</a:t>
          </a:r>
        </a:p>
      </dsp:txBody>
      <dsp:txXfrm>
        <a:off x="135503" y="621134"/>
        <a:ext cx="1376359" cy="1188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C28C8-B743-41E3-8853-7B3A90EE5B2D}">
      <dsp:nvSpPr>
        <dsp:cNvPr id="0" name=""/>
        <dsp:cNvSpPr/>
      </dsp:nvSpPr>
      <dsp:spPr>
        <a:xfrm>
          <a:off x="1227" y="0"/>
          <a:ext cx="736641" cy="1296144"/>
        </a:xfrm>
        <a:prstGeom prst="upArrow">
          <a:avLst/>
        </a:prstGeom>
        <a:solidFill>
          <a:srgbClr val="FF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6A49FD-8C75-4130-A362-0461E2CFA215}">
      <dsp:nvSpPr>
        <dsp:cNvPr id="0" name=""/>
        <dsp:cNvSpPr/>
      </dsp:nvSpPr>
      <dsp:spPr>
        <a:xfrm>
          <a:off x="759968" y="0"/>
          <a:ext cx="1250058" cy="1296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FF0000"/>
              </a:solidFill>
            </a:rPr>
            <a:t>Insulin resistance</a:t>
          </a:r>
        </a:p>
      </dsp:txBody>
      <dsp:txXfrm>
        <a:off x="759968" y="0"/>
        <a:ext cx="1250058" cy="1296144"/>
      </dsp:txXfrm>
    </dsp:sp>
    <dsp:sp modelId="{B6F7E96A-30FD-498C-9E86-D22E70CE9AFC}">
      <dsp:nvSpPr>
        <dsp:cNvPr id="0" name=""/>
        <dsp:cNvSpPr/>
      </dsp:nvSpPr>
      <dsp:spPr>
        <a:xfrm>
          <a:off x="222220" y="1404156"/>
          <a:ext cx="736641" cy="1296144"/>
        </a:xfrm>
        <a:prstGeom prst="downArrow">
          <a:avLst/>
        </a:prstGeom>
        <a:solidFill>
          <a:srgbClr val="C7862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8E15A9-A58C-41C2-A7DA-CC8834277B20}">
      <dsp:nvSpPr>
        <dsp:cNvPr id="0" name=""/>
        <dsp:cNvSpPr/>
      </dsp:nvSpPr>
      <dsp:spPr>
        <a:xfrm>
          <a:off x="980961" y="1404156"/>
          <a:ext cx="1250058" cy="1296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C78627"/>
              </a:solidFill>
            </a:rPr>
            <a:t>Glucose tolerance</a:t>
          </a:r>
        </a:p>
      </dsp:txBody>
      <dsp:txXfrm>
        <a:off x="980961" y="1404156"/>
        <a:ext cx="1250058" cy="12961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B298B-77CE-4206-9C21-8C0D334B8FE7}">
      <dsp:nvSpPr>
        <dsp:cNvPr id="0" name=""/>
        <dsp:cNvSpPr/>
      </dsp:nvSpPr>
      <dsp:spPr>
        <a:xfrm>
          <a:off x="0" y="75240"/>
          <a:ext cx="1535832" cy="15358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/>
              </a:solidFill>
            </a:rPr>
            <a:t>Type-2 diabetes?</a:t>
          </a:r>
        </a:p>
      </dsp:txBody>
      <dsp:txXfrm>
        <a:off x="224917" y="300157"/>
        <a:ext cx="1085998" cy="10859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C9766-58A4-4F5C-AF85-6BB9E7BCCF2A}">
      <dsp:nvSpPr>
        <dsp:cNvPr id="0" name=""/>
        <dsp:cNvSpPr/>
      </dsp:nvSpPr>
      <dsp:spPr>
        <a:xfrm>
          <a:off x="0" y="0"/>
          <a:ext cx="432048" cy="1584000"/>
        </a:xfrm>
        <a:prstGeom prst="rightArrow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E3EDA-DE3D-4D7E-9598-70D3E6053ECA}">
      <dsp:nvSpPr>
        <dsp:cNvPr id="0" name=""/>
        <dsp:cNvSpPr/>
      </dsp:nvSpPr>
      <dsp:spPr>
        <a:xfrm>
          <a:off x="580" y="1644278"/>
          <a:ext cx="2274007" cy="18755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Inflammation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Metabolic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Vascular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Hormonal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Molecular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Genetic</a:t>
          </a:r>
        </a:p>
      </dsp:txBody>
      <dsp:txXfrm>
        <a:off x="43742" y="1687440"/>
        <a:ext cx="2187683" cy="1387346"/>
      </dsp:txXfrm>
    </dsp:sp>
    <dsp:sp modelId="{F8168E19-6E17-4140-86AF-36AB5E98C86B}">
      <dsp:nvSpPr>
        <dsp:cNvPr id="0" name=""/>
        <dsp:cNvSpPr/>
      </dsp:nvSpPr>
      <dsp:spPr>
        <a:xfrm>
          <a:off x="1115894" y="2186551"/>
          <a:ext cx="2467328" cy="2467328"/>
        </a:xfrm>
        <a:prstGeom prst="leftCircularArrow">
          <a:avLst>
            <a:gd name="adj1" fmla="val 2583"/>
            <a:gd name="adj2" fmla="val 313617"/>
            <a:gd name="adj3" fmla="val 1662775"/>
            <a:gd name="adj4" fmla="val 8598136"/>
            <a:gd name="adj5" fmla="val 3013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50EF9-C50D-4337-8559-5B71B678F692}">
      <dsp:nvSpPr>
        <dsp:cNvPr id="0" name=""/>
        <dsp:cNvSpPr/>
      </dsp:nvSpPr>
      <dsp:spPr>
        <a:xfrm>
          <a:off x="405090" y="3312369"/>
          <a:ext cx="2021340" cy="80382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Mechanisms</a:t>
          </a:r>
        </a:p>
      </dsp:txBody>
      <dsp:txXfrm>
        <a:off x="428633" y="3335912"/>
        <a:ext cx="1974254" cy="756734"/>
      </dsp:txXfrm>
    </dsp:sp>
    <dsp:sp modelId="{8732B455-2F56-4E57-B6A1-0D0930553501}">
      <dsp:nvSpPr>
        <dsp:cNvPr id="0" name=""/>
        <dsp:cNvSpPr/>
      </dsp:nvSpPr>
      <dsp:spPr>
        <a:xfrm>
          <a:off x="2781341" y="1141876"/>
          <a:ext cx="2274007" cy="2755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Hypertension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Obesity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Diabetes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High cholesterol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Vascular calcifications</a:t>
          </a:r>
        </a:p>
      </dsp:txBody>
      <dsp:txXfrm>
        <a:off x="2844754" y="1795763"/>
        <a:ext cx="2147181" cy="2038246"/>
      </dsp:txXfrm>
    </dsp:sp>
    <dsp:sp modelId="{AE451938-B057-4AC0-93A5-79A82B444AA3}">
      <dsp:nvSpPr>
        <dsp:cNvPr id="0" name=""/>
        <dsp:cNvSpPr/>
      </dsp:nvSpPr>
      <dsp:spPr>
        <a:xfrm>
          <a:off x="4032285" y="169393"/>
          <a:ext cx="2681641" cy="3070961"/>
        </a:xfrm>
        <a:prstGeom prst="circularArrow">
          <a:avLst>
            <a:gd name="adj1" fmla="val 2376"/>
            <a:gd name="adj2" fmla="val 287177"/>
            <a:gd name="adj3" fmla="val 20033290"/>
            <a:gd name="adj4" fmla="val 13071488"/>
            <a:gd name="adj5" fmla="val 2772"/>
          </a:avLst>
        </a:prstGeom>
        <a:solidFill>
          <a:srgbClr val="0000FF"/>
        </a:solid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88007-5E90-4F80-AE60-AA5A39383AA6}">
      <dsp:nvSpPr>
        <dsp:cNvPr id="0" name=""/>
        <dsp:cNvSpPr/>
      </dsp:nvSpPr>
      <dsp:spPr>
        <a:xfrm>
          <a:off x="3358320" y="924369"/>
          <a:ext cx="2021340" cy="803820"/>
        </a:xfrm>
        <a:prstGeom prst="roundRect">
          <a:avLst>
            <a:gd name="adj" fmla="val 10000"/>
          </a:avLst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Risk Factors</a:t>
          </a:r>
        </a:p>
      </dsp:txBody>
      <dsp:txXfrm>
        <a:off x="3381863" y="947912"/>
        <a:ext cx="1974254" cy="756734"/>
      </dsp:txXfrm>
    </dsp:sp>
    <dsp:sp modelId="{5015EB35-5539-4026-98C1-A2CCC3C5BE0D}">
      <dsp:nvSpPr>
        <dsp:cNvPr id="0" name=""/>
        <dsp:cNvSpPr/>
      </dsp:nvSpPr>
      <dsp:spPr>
        <a:xfrm>
          <a:off x="5660840" y="1644278"/>
          <a:ext cx="2274007" cy="18755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CHD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Stroke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CVD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Death</a:t>
          </a:r>
        </a:p>
      </dsp:txBody>
      <dsp:txXfrm>
        <a:off x="5704002" y="1687440"/>
        <a:ext cx="2187683" cy="1387346"/>
      </dsp:txXfrm>
    </dsp:sp>
    <dsp:sp modelId="{CC3CF443-C885-4F4D-80BF-AC64D505E19C}">
      <dsp:nvSpPr>
        <dsp:cNvPr id="0" name=""/>
        <dsp:cNvSpPr/>
      </dsp:nvSpPr>
      <dsp:spPr>
        <a:xfrm>
          <a:off x="6166175" y="3117949"/>
          <a:ext cx="2021340" cy="803820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Outcomes</a:t>
          </a:r>
        </a:p>
      </dsp:txBody>
      <dsp:txXfrm>
        <a:off x="6189718" y="3141492"/>
        <a:ext cx="1974254" cy="7567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DFE7D-2006-47F1-9A43-78C25E7FB9C0}">
      <dsp:nvSpPr>
        <dsp:cNvPr id="0" name=""/>
        <dsp:cNvSpPr/>
      </dsp:nvSpPr>
      <dsp:spPr>
        <a:xfrm>
          <a:off x="2791292" y="1800228"/>
          <a:ext cx="2636527" cy="257976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POLICY IMPLICATIONS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1. Understand how sleep disturbances contribute to chronic disease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2. Increase the awareness of the importance of sleep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3. How to improve sleep for health and wellbeing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    a) behaviour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    b) environment/society</a:t>
          </a:r>
        </a:p>
      </dsp:txBody>
      <dsp:txXfrm>
        <a:off x="3177402" y="2178026"/>
        <a:ext cx="1864307" cy="1824167"/>
      </dsp:txXfrm>
    </dsp:sp>
    <dsp:sp modelId="{A6091C37-2A6C-6E4F-8301-3B160DFD1776}">
      <dsp:nvSpPr>
        <dsp:cNvPr id="0" name=""/>
        <dsp:cNvSpPr/>
      </dsp:nvSpPr>
      <dsp:spPr>
        <a:xfrm rot="10535845">
          <a:off x="1126585" y="2970489"/>
          <a:ext cx="1579445" cy="5769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2703F2-7EB0-4642-AF91-92171FC498AC}">
      <dsp:nvSpPr>
        <dsp:cNvPr id="0" name=""/>
        <dsp:cNvSpPr/>
      </dsp:nvSpPr>
      <dsp:spPr>
        <a:xfrm>
          <a:off x="420367" y="2752753"/>
          <a:ext cx="1417096" cy="1133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Obesity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(57%)</a:t>
          </a:r>
          <a:r>
            <a:rPr lang="en-US" sz="2100" b="1" kern="1200" baseline="30000" dirty="0">
              <a:solidFill>
                <a:schemeClr val="tx1"/>
              </a:solidFill>
            </a:rPr>
            <a:t>1</a:t>
          </a:r>
        </a:p>
      </dsp:txBody>
      <dsp:txXfrm>
        <a:off x="453571" y="2785957"/>
        <a:ext cx="1350688" cy="1067269"/>
      </dsp:txXfrm>
    </dsp:sp>
    <dsp:sp modelId="{5474DCA8-9E57-314D-98EE-551C240757ED}">
      <dsp:nvSpPr>
        <dsp:cNvPr id="0" name=""/>
        <dsp:cNvSpPr/>
      </dsp:nvSpPr>
      <dsp:spPr>
        <a:xfrm rot="12796439">
          <a:off x="1593720" y="1632985"/>
          <a:ext cx="1469967" cy="5769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814B75-B7F6-244D-9581-43CF991B3578}">
      <dsp:nvSpPr>
        <dsp:cNvPr id="0" name=""/>
        <dsp:cNvSpPr/>
      </dsp:nvSpPr>
      <dsp:spPr>
        <a:xfrm>
          <a:off x="900519" y="1139279"/>
          <a:ext cx="1627393" cy="7578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Hypertension (21%)</a:t>
          </a:r>
          <a:r>
            <a:rPr lang="en-US" sz="2100" b="1" kern="1200" baseline="30000" dirty="0">
              <a:solidFill>
                <a:schemeClr val="tx1"/>
              </a:solidFill>
            </a:rPr>
            <a:t>2</a:t>
          </a:r>
        </a:p>
      </dsp:txBody>
      <dsp:txXfrm>
        <a:off x="922717" y="1161477"/>
        <a:ext cx="1582997" cy="713489"/>
      </dsp:txXfrm>
    </dsp:sp>
    <dsp:sp modelId="{90F7C151-4A1B-40A9-95B8-3DA9538B0FE3}">
      <dsp:nvSpPr>
        <dsp:cNvPr id="0" name=""/>
        <dsp:cNvSpPr/>
      </dsp:nvSpPr>
      <dsp:spPr>
        <a:xfrm rot="14951586">
          <a:off x="2772331" y="952386"/>
          <a:ext cx="1302040" cy="5769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B0ADDC-7790-4CD7-A814-EFED7D2F8F14}">
      <dsp:nvSpPr>
        <dsp:cNvPr id="0" name=""/>
        <dsp:cNvSpPr/>
      </dsp:nvSpPr>
      <dsp:spPr>
        <a:xfrm>
          <a:off x="2484694" y="-113426"/>
          <a:ext cx="1523718" cy="10366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Diabetes (28%)</a:t>
          </a:r>
          <a:r>
            <a:rPr lang="en-GB" sz="2000" b="1" kern="1200" baseline="30000" dirty="0">
              <a:solidFill>
                <a:schemeClr val="tx1"/>
              </a:solidFill>
              <a:latin typeface="Calibri" panose="020F0502020204030204" pitchFamily="34" charset="0"/>
            </a:rPr>
            <a:t>3</a:t>
          </a:r>
        </a:p>
      </dsp:txBody>
      <dsp:txXfrm>
        <a:off x="2515057" y="-83063"/>
        <a:ext cx="1462992" cy="975953"/>
      </dsp:txXfrm>
    </dsp:sp>
    <dsp:sp modelId="{0C07CEFF-2AEB-40FF-882B-75BA2E350326}">
      <dsp:nvSpPr>
        <dsp:cNvPr id="0" name=""/>
        <dsp:cNvSpPr/>
      </dsp:nvSpPr>
      <dsp:spPr>
        <a:xfrm rot="17576349">
          <a:off x="4085433" y="983097"/>
          <a:ext cx="1347918" cy="5769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26B07B-2536-4D76-A89C-09827D78035A}">
      <dsp:nvSpPr>
        <dsp:cNvPr id="0" name=""/>
        <dsp:cNvSpPr/>
      </dsp:nvSpPr>
      <dsp:spPr>
        <a:xfrm>
          <a:off x="4411023" y="0"/>
          <a:ext cx="1674072" cy="8000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C.H.D.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(48%)</a:t>
          </a:r>
          <a:r>
            <a:rPr lang="en-GB" sz="2000" b="1" kern="1200" baseline="30000" dirty="0">
              <a:solidFill>
                <a:schemeClr val="tx1"/>
              </a:solidFill>
              <a:latin typeface="Calibri" panose="020F0502020204030204" pitchFamily="34" charset="0"/>
            </a:rPr>
            <a:t>4</a:t>
          </a:r>
        </a:p>
      </dsp:txBody>
      <dsp:txXfrm>
        <a:off x="4434456" y="23433"/>
        <a:ext cx="1627206" cy="753181"/>
      </dsp:txXfrm>
    </dsp:sp>
    <dsp:sp modelId="{BEA4B50D-A25D-4A71-AF12-53D0AAE5848D}">
      <dsp:nvSpPr>
        <dsp:cNvPr id="0" name=""/>
        <dsp:cNvSpPr/>
      </dsp:nvSpPr>
      <dsp:spPr>
        <a:xfrm rot="19668047">
          <a:off x="5184517" y="1785160"/>
          <a:ext cx="1421553" cy="5769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B64E9E-FCFC-472D-AABA-B7ED6C2F000E}">
      <dsp:nvSpPr>
        <dsp:cNvPr id="0" name=""/>
        <dsp:cNvSpPr/>
      </dsp:nvSpPr>
      <dsp:spPr>
        <a:xfrm>
          <a:off x="5724029" y="1026503"/>
          <a:ext cx="2017250" cy="823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Stroke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(15%)</a:t>
          </a:r>
          <a:r>
            <a:rPr lang="en-GB" sz="2000" b="1" kern="1200" baseline="30000" dirty="0">
              <a:solidFill>
                <a:schemeClr val="tx1"/>
              </a:solidFill>
              <a:latin typeface="Calibri" panose="020F0502020204030204" pitchFamily="34" charset="0"/>
            </a:rPr>
            <a:t>4,5</a:t>
          </a:r>
          <a:endParaRPr lang="en-GB" sz="2000" b="0" kern="1200" baseline="300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5748152" y="1050626"/>
        <a:ext cx="1969004" cy="775359"/>
      </dsp:txXfrm>
    </dsp:sp>
    <dsp:sp modelId="{8E0DF374-C48F-46AF-94F5-2EFB76432253}">
      <dsp:nvSpPr>
        <dsp:cNvPr id="0" name=""/>
        <dsp:cNvSpPr/>
      </dsp:nvSpPr>
      <dsp:spPr>
        <a:xfrm rot="361606">
          <a:off x="5384964" y="2979070"/>
          <a:ext cx="906579" cy="608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0C3362-7EF8-48E5-9425-AAD301037C88}">
      <dsp:nvSpPr>
        <dsp:cNvPr id="0" name=""/>
        <dsp:cNvSpPr/>
      </dsp:nvSpPr>
      <dsp:spPr>
        <a:xfrm>
          <a:off x="6271193" y="2808309"/>
          <a:ext cx="1974142" cy="10225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</a:rPr>
            <a:t>Premature death (12%)</a:t>
          </a:r>
          <a:r>
            <a:rPr lang="en-GB" sz="2000" b="1" kern="1200" baseline="30000" dirty="0">
              <a:solidFill>
                <a:schemeClr val="bg1"/>
              </a:solidFill>
              <a:latin typeface="Calibri" panose="020F0502020204030204" pitchFamily="34" charset="0"/>
            </a:rPr>
            <a:t>6</a:t>
          </a:r>
        </a:p>
      </dsp:txBody>
      <dsp:txXfrm>
        <a:off x="6301143" y="2838259"/>
        <a:ext cx="1914242" cy="962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DFE7D-2006-47F1-9A43-78C25E7FB9C0}">
      <dsp:nvSpPr>
        <dsp:cNvPr id="0" name=""/>
        <dsp:cNvSpPr/>
      </dsp:nvSpPr>
      <dsp:spPr>
        <a:xfrm>
          <a:off x="3020482" y="2132429"/>
          <a:ext cx="2573565" cy="238652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/>
            <a:t>Is ‘day-time napping’ always healthy and free from hidden risk?</a:t>
          </a:r>
          <a:endParaRPr lang="en-GB" sz="2200" kern="1200" dirty="0"/>
        </a:p>
      </dsp:txBody>
      <dsp:txXfrm>
        <a:off x="3397372" y="2481928"/>
        <a:ext cx="1819785" cy="1687528"/>
      </dsp:txXfrm>
    </dsp:sp>
    <dsp:sp modelId="{A6091C37-2A6C-6E4F-8301-3B160DFD1776}">
      <dsp:nvSpPr>
        <dsp:cNvPr id="0" name=""/>
        <dsp:cNvSpPr/>
      </dsp:nvSpPr>
      <dsp:spPr>
        <a:xfrm rot="1639726">
          <a:off x="3165913" y="1577359"/>
          <a:ext cx="685649" cy="63166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tx1"/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2703F2-7EB0-4642-AF91-92171FC498AC}">
      <dsp:nvSpPr>
        <dsp:cNvPr id="0" name=""/>
        <dsp:cNvSpPr/>
      </dsp:nvSpPr>
      <dsp:spPr>
        <a:xfrm>
          <a:off x="0" y="1146722"/>
          <a:ext cx="3149420" cy="1616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Increased risk of </a:t>
          </a:r>
          <a:r>
            <a:rPr lang="en-US" sz="2000" b="1" kern="1200" dirty="0">
              <a:solidFill>
                <a:schemeClr val="tx1"/>
              </a:solidFill>
            </a:rPr>
            <a:t>respiratory disease</a:t>
          </a:r>
          <a:r>
            <a:rPr lang="en-US" sz="2000" b="1" kern="1200" baseline="30000" dirty="0">
              <a:solidFill>
                <a:schemeClr val="tx1"/>
              </a:solidFill>
            </a:rPr>
            <a:t>1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&lt;1h nap: HR 1.32 (95% CI: 1.15 – 1.52)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>
              <a:solidFill>
                <a:schemeClr val="tx1"/>
              </a:solidFill>
            </a:rPr>
            <a:t>&gt;</a:t>
          </a:r>
          <a:r>
            <a:rPr lang="en-US" sz="1200" kern="1200" dirty="0">
              <a:solidFill>
                <a:schemeClr val="tx1"/>
              </a:solidFill>
            </a:rPr>
            <a:t>1h nap: HR 1.54 (95% CI: 1.14 – 2.09)</a:t>
          </a:r>
          <a:endParaRPr lang="en-US" sz="1200" b="1" kern="1200" baseline="30000" dirty="0">
            <a:solidFill>
              <a:schemeClr val="tx1"/>
            </a:solidFill>
          </a:endParaRPr>
        </a:p>
      </dsp:txBody>
      <dsp:txXfrm>
        <a:off x="47350" y="1194072"/>
        <a:ext cx="3054720" cy="1521931"/>
      </dsp:txXfrm>
    </dsp:sp>
    <dsp:sp modelId="{90F7C151-4A1B-40A9-95B8-3DA9538B0FE3}">
      <dsp:nvSpPr>
        <dsp:cNvPr id="0" name=""/>
        <dsp:cNvSpPr/>
      </dsp:nvSpPr>
      <dsp:spPr>
        <a:xfrm rot="5400000">
          <a:off x="3885980" y="1263547"/>
          <a:ext cx="873686" cy="63166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tx1"/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B0ADDC-7790-4CD7-A814-EFED7D2F8F14}">
      <dsp:nvSpPr>
        <dsp:cNvPr id="0" name=""/>
        <dsp:cNvSpPr/>
      </dsp:nvSpPr>
      <dsp:spPr>
        <a:xfrm>
          <a:off x="2739470" y="119643"/>
          <a:ext cx="3294871" cy="1038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solidFill>
                <a:schemeClr val="tx1"/>
              </a:solidFill>
              <a:latin typeface="Calibri" panose="020F0502020204030204" pitchFamily="34" charset="0"/>
            </a:rPr>
            <a:t>Increased risk of </a:t>
          </a:r>
          <a:r>
            <a:rPr lang="en-GB" sz="2000" b="1" kern="1200" dirty="0">
              <a:solidFill>
                <a:schemeClr val="tx1"/>
              </a:solidFill>
              <a:latin typeface="Calibri" panose="020F0502020204030204" pitchFamily="34" charset="0"/>
            </a:rPr>
            <a:t>diabetes</a:t>
          </a:r>
          <a:r>
            <a:rPr lang="en-GB" sz="2000" b="1" kern="1200" baseline="30000" dirty="0">
              <a:solidFill>
                <a:schemeClr val="tx1"/>
              </a:solidFill>
              <a:latin typeface="Calibri" panose="020F0502020204030204" pitchFamily="34" charset="0"/>
            </a:rPr>
            <a:t>2</a:t>
          </a:r>
          <a:endParaRPr lang="en-GB" sz="2000" b="1" kern="1200" baseline="0" dirty="0">
            <a:solidFill>
              <a:schemeClr val="tx1"/>
            </a:solidFill>
            <a:latin typeface="Calibri" panose="020F0502020204030204" pitchFamily="34" charset="0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Napping: 	HR 2.57 (95% CI: 1.74 – 3.78)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No napping: 	HR 1.42 (95% CI: 0.95 – 2.15)</a:t>
          </a:r>
          <a:endParaRPr lang="en-GB" sz="1200" b="1" kern="1200" baseline="30000" dirty="0">
            <a:solidFill>
              <a:schemeClr val="tx1"/>
            </a:solidFill>
            <a:latin typeface="Calibri" panose="020F0502020204030204" pitchFamily="34" charset="0"/>
          </a:endParaRPr>
        </a:p>
      </dsp:txBody>
      <dsp:txXfrm>
        <a:off x="2769874" y="150047"/>
        <a:ext cx="3234063" cy="977272"/>
      </dsp:txXfrm>
    </dsp:sp>
    <dsp:sp modelId="{8E0DF374-C48F-46AF-94F5-2EFB76432253}">
      <dsp:nvSpPr>
        <dsp:cNvPr id="0" name=""/>
        <dsp:cNvSpPr/>
      </dsp:nvSpPr>
      <dsp:spPr>
        <a:xfrm rot="19792095" flipH="1">
          <a:off x="4852485" y="1560911"/>
          <a:ext cx="660360" cy="66594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tx1"/>
            </a:gs>
            <a:gs pos="80000">
              <a:srgbClr val="FFC000"/>
            </a:gs>
            <a:gs pos="100000">
              <a:srgbClr val="FFC0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0C3362-7EF8-48E5-9425-AAD301037C88}">
      <dsp:nvSpPr>
        <dsp:cNvPr id="0" name=""/>
        <dsp:cNvSpPr/>
      </dsp:nvSpPr>
      <dsp:spPr>
        <a:xfrm>
          <a:off x="5732499" y="1196325"/>
          <a:ext cx="2933203" cy="15193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80000">
              <a:srgbClr val="FFC000"/>
            </a:gs>
            <a:gs pos="100000">
              <a:srgbClr val="FFC000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solidFill>
                <a:schemeClr val="tx1"/>
              </a:solidFill>
              <a:latin typeface="+mn-lt"/>
            </a:rPr>
            <a:t>Increased risk of </a:t>
          </a:r>
          <a:r>
            <a:rPr lang="en-GB" sz="2000" b="1" kern="1200" dirty="0">
              <a:solidFill>
                <a:schemeClr val="tx1"/>
              </a:solidFill>
              <a:latin typeface="+mn-lt"/>
            </a:rPr>
            <a:t>premature death</a:t>
          </a:r>
          <a:r>
            <a:rPr lang="en-GB" sz="2000" b="1" kern="1200" baseline="30000" dirty="0">
              <a:solidFill>
                <a:schemeClr val="tx1"/>
              </a:solidFill>
              <a:latin typeface="+mn-lt"/>
            </a:rPr>
            <a:t>3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+mn-lt"/>
            </a:rPr>
            <a:t>&lt;1h nap: HR 1.14 (95% CI: 1.02 – 1.27)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>
              <a:solidFill>
                <a:schemeClr val="tx1"/>
              </a:solidFill>
              <a:latin typeface="+mn-lt"/>
            </a:rPr>
            <a:t>&gt;</a:t>
          </a:r>
          <a:r>
            <a:rPr lang="en-US" sz="1200" kern="1200" dirty="0">
              <a:solidFill>
                <a:schemeClr val="tx1"/>
              </a:solidFill>
              <a:latin typeface="+mn-lt"/>
            </a:rPr>
            <a:t>1h nap: HR 1.32 (95% CI: 1.04 – 1.68)</a:t>
          </a:r>
          <a:endParaRPr lang="en-GB" sz="1200" b="1" kern="1200" baseline="30000" dirty="0">
            <a:solidFill>
              <a:schemeClr val="tx1"/>
            </a:solidFill>
            <a:latin typeface="+mn-lt"/>
          </a:endParaRPr>
        </a:p>
      </dsp:txBody>
      <dsp:txXfrm>
        <a:off x="5776999" y="1240825"/>
        <a:ext cx="2844203" cy="1430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0160" cy="500063"/>
          </a:xfrm>
          <a:prstGeom prst="rect">
            <a:avLst/>
          </a:prstGeom>
        </p:spPr>
        <p:txBody>
          <a:bodyPr vert="horz" lIns="91404" tIns="45703" rIns="91404" bIns="4570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718" y="0"/>
            <a:ext cx="2980160" cy="500063"/>
          </a:xfrm>
          <a:prstGeom prst="rect">
            <a:avLst/>
          </a:prstGeom>
        </p:spPr>
        <p:txBody>
          <a:bodyPr vert="horz" lIns="91404" tIns="45703" rIns="91404" bIns="45703" rtlCol="0"/>
          <a:lstStyle>
            <a:lvl1pPr algn="r">
              <a:defRPr sz="1200"/>
            </a:lvl1pPr>
          </a:lstStyle>
          <a:p>
            <a:fld id="{5775FB4D-F3A6-4149-87D9-5D7EB2CC2ECA}" type="datetimeFigureOut">
              <a:rPr lang="en-GB" smtClean="0"/>
              <a:t>15/01/2020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501188"/>
            <a:ext cx="2980160" cy="500062"/>
          </a:xfrm>
          <a:prstGeom prst="rect">
            <a:avLst/>
          </a:prstGeom>
        </p:spPr>
        <p:txBody>
          <a:bodyPr vert="horz" lIns="91404" tIns="45703" rIns="91404" bIns="4570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718" y="9501188"/>
            <a:ext cx="2980160" cy="500062"/>
          </a:xfrm>
          <a:prstGeom prst="rect">
            <a:avLst/>
          </a:prstGeom>
        </p:spPr>
        <p:txBody>
          <a:bodyPr vert="horz" lIns="91404" tIns="45703" rIns="91404" bIns="45703" rtlCol="0" anchor="b"/>
          <a:lstStyle>
            <a:lvl1pPr algn="r">
              <a:defRPr sz="1200"/>
            </a:lvl1pPr>
          </a:lstStyle>
          <a:p>
            <a:fld id="{AB789472-897A-4F72-8CD9-BB4C5F48E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6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9367" cy="500142"/>
          </a:xfrm>
          <a:prstGeom prst="rect">
            <a:avLst/>
          </a:prstGeom>
        </p:spPr>
        <p:txBody>
          <a:bodyPr vert="horz" lIns="96440" tIns="48221" rIns="96440" bIns="4822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4506" y="0"/>
            <a:ext cx="2979367" cy="500142"/>
          </a:xfrm>
          <a:prstGeom prst="rect">
            <a:avLst/>
          </a:prstGeom>
        </p:spPr>
        <p:txBody>
          <a:bodyPr vert="horz" lIns="96440" tIns="48221" rIns="96440" bIns="48221" rtlCol="0"/>
          <a:lstStyle>
            <a:lvl1pPr algn="r">
              <a:defRPr sz="1300"/>
            </a:lvl1pPr>
          </a:lstStyle>
          <a:p>
            <a:fld id="{2528358F-16C2-6147-98BD-96DD2515F139}" type="datetimeFigureOut">
              <a:rPr lang="en-US" smtClean="0"/>
              <a:t>1/15/20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0625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0" tIns="48221" rIns="96440" bIns="4822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547" y="4751349"/>
            <a:ext cx="5500370" cy="4501277"/>
          </a:xfrm>
          <a:prstGeom prst="rect">
            <a:avLst/>
          </a:prstGeom>
        </p:spPr>
        <p:txBody>
          <a:bodyPr vert="horz" lIns="96440" tIns="48221" rIns="96440" bIns="48221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500960"/>
            <a:ext cx="2979367" cy="500142"/>
          </a:xfrm>
          <a:prstGeom prst="rect">
            <a:avLst/>
          </a:prstGeom>
        </p:spPr>
        <p:txBody>
          <a:bodyPr vert="horz" lIns="96440" tIns="48221" rIns="96440" bIns="4822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4506" y="9500960"/>
            <a:ext cx="2979367" cy="500142"/>
          </a:xfrm>
          <a:prstGeom prst="rect">
            <a:avLst/>
          </a:prstGeom>
        </p:spPr>
        <p:txBody>
          <a:bodyPr vert="horz" lIns="96440" tIns="48221" rIns="96440" bIns="48221" rtlCol="0" anchor="b"/>
          <a:lstStyle>
            <a:lvl1pPr algn="r">
              <a:defRPr sz="1300"/>
            </a:lvl1pPr>
          </a:lstStyle>
          <a:p>
            <a:fld id="{6E4B9EEA-D412-C940-961D-7D82C1A17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459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966A11-C582-456D-9D82-430E646FCB68}" type="slidenum">
              <a:rPr lang="en-GB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030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943" y="4749248"/>
            <a:ext cx="5041579" cy="4503540"/>
          </a:xfrm>
          <a:noFill/>
          <a:ln/>
        </p:spPr>
        <p:txBody>
          <a:bodyPr/>
          <a:lstStyle/>
          <a:p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852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50888"/>
            <a:ext cx="5002213" cy="3751262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836" y="4749469"/>
            <a:ext cx="5041792" cy="45031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34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50888"/>
            <a:ext cx="5002213" cy="3751262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9738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1074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893798" y="9500112"/>
            <a:ext cx="2980061" cy="50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40" tIns="46120" rIns="92240" bIns="46120" anchor="b"/>
          <a:lstStyle/>
          <a:p>
            <a:pPr algn="r"/>
            <a:fld id="{17DDEE2A-89DE-49F4-A6F6-58FC34A829AE}" type="slidenum">
              <a:rPr lang="en-US" sz="1200">
                <a:latin typeface="Times New Roman" pitchFamily="18" charset="0"/>
                <a:cs typeface="Arial" pitchFamily="34" charset="0"/>
              </a:rPr>
              <a:pPr algn="r"/>
              <a:t>18</a:t>
            </a:fld>
            <a:endParaRPr lang="en-US" sz="12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943" y="4752480"/>
            <a:ext cx="5041579" cy="4500308"/>
          </a:xfrm>
          <a:noFill/>
          <a:ln/>
        </p:spPr>
        <p:txBody>
          <a:bodyPr lIns="92240" tIns="46120" rIns="92240" bIns="46120"/>
          <a:lstStyle/>
          <a:p>
            <a:endParaRPr lang="de-DE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5486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2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 b="1">
                <a:latin typeface="Arial" panose="020B0604020202020204" pitchFamily="34" charset="0"/>
              </a:rPr>
              <a:t>Figure 2 </a:t>
            </a:r>
            <a:r>
              <a:rPr lang="en-US" altLang="en-US">
                <a:latin typeface="Arial" panose="020B0604020202020204" pitchFamily="34" charset="0"/>
              </a:rPr>
              <a:t>The molecular circadian clock and cardiology. The molecular circadian clock, of which a simplified version is schematically depicted in the centre, sustains a 24-h rhythm that has impact on several facets of cardiology.
</a:t>
            </a:r>
          </a:p>
        </p:txBody>
      </p:sp>
      <p:sp>
        <p:nvSpPr>
          <p:cNvPr id="163843" name="Slide Number Placeholder 3"/>
          <p:cNvSpPr txBox="1">
            <a:spLocks noGrp="1"/>
          </p:cNvSpPr>
          <p:nvPr/>
        </p:nvSpPr>
        <p:spPr bwMode="auto">
          <a:xfrm>
            <a:off x="3929066" y="8751883"/>
            <a:ext cx="3005807" cy="46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1" tIns="46141" rIns="92281" bIns="46141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893F190-7A03-4C9A-BAEA-83540DB199B7}" type="slidenum">
              <a:rPr lang="en-US" altLang="en-US" sz="1200"/>
              <a:pPr algn="r" eaLnBrk="1" hangingPunct="1"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240824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2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</a:rPr>
              <a:t>Figure 3 </a:t>
            </a:r>
            <a:r>
              <a:rPr lang="en-US" altLang="en-US" dirty="0">
                <a:latin typeface="Arial" panose="020B0604020202020204" pitchFamily="34" charset="0"/>
              </a:rPr>
              <a:t>Crucial impact of circadian rhythms on cardiology: a translational vision. The circadian clock crucially affects stress tolerance in human stem cell-derived cardiomyocytes and progenitor cells (mechanistic platform; figure modified from </a:t>
            </a:r>
            <a:r>
              <a:rPr lang="en-US" altLang="en-US" dirty="0" err="1">
                <a:latin typeface="Arial" panose="020B0604020202020204" pitchFamily="34" charset="0"/>
              </a:rPr>
              <a:t>Dierickx</a:t>
            </a:r>
            <a:r>
              <a:rPr lang="en-US" altLang="en-US" dirty="0">
                <a:latin typeface="Arial" panose="020B0604020202020204" pitchFamily="34" charset="0"/>
              </a:rPr>
              <a:t> et al.&lt;sup&gt;8&lt;/sup&gt;), mouse cardiomyocytes in an </a:t>
            </a:r>
            <a:r>
              <a:rPr lang="en-US" altLang="en-US" dirty="0" err="1">
                <a:latin typeface="Arial" panose="020B0604020202020204" pitchFamily="34" charset="0"/>
              </a:rPr>
              <a:t>ischaemia</a:t>
            </a:r>
            <a:r>
              <a:rPr lang="en-US" altLang="en-US" dirty="0">
                <a:latin typeface="Arial" panose="020B0604020202020204" pitchFamily="34" charset="0"/>
              </a:rPr>
              <a:t>-reperfusion model&lt;sup&gt;9&lt;/sup&gt; (bridging translational step), and human cardiomyocytes in aortic valve replacement surgery&lt;sup&gt;10&lt;/sup&gt; with impact on clinical outcome (clinical application). MI, myocardial infarction.
</a:t>
            </a:r>
          </a:p>
        </p:txBody>
      </p:sp>
      <p:sp>
        <p:nvSpPr>
          <p:cNvPr id="163843" name="Slide Number Placeholder 3"/>
          <p:cNvSpPr txBox="1">
            <a:spLocks noGrp="1"/>
          </p:cNvSpPr>
          <p:nvPr/>
        </p:nvSpPr>
        <p:spPr bwMode="auto">
          <a:xfrm>
            <a:off x="3929066" y="8751883"/>
            <a:ext cx="3005807" cy="46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1" tIns="46141" rIns="92281" bIns="46141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211F0E05-CF24-4FBE-9F10-425DD793D10E}" type="slidenum">
              <a:rPr lang="en-US" altLang="en-US" sz="1200"/>
              <a:pPr algn="r" eaLnBrk="1" hangingPunct="1"/>
              <a:t>22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602452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943" y="4749248"/>
            <a:ext cx="5041579" cy="4503540"/>
          </a:xfrm>
          <a:noFill/>
          <a:ln/>
        </p:spPr>
        <p:txBody>
          <a:bodyPr/>
          <a:lstStyle/>
          <a:p>
            <a:endParaRPr lang="en-US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640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288" y="6245225"/>
            <a:ext cx="504056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9B289-3879-5340-A0EC-B2056C331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37531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6913" y="58769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C15E1D4-236D-483F-A132-66C3E6A46E2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76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6913" y="58769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0B38636-6072-4B3B-802E-46F027B7105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65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6913" y="58769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F535EF6-16D7-4A32-8C9C-892E93B1921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2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6913" y="58769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4D5C09-CA1F-4A2A-915F-E8AF39C06F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9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3515"/>
            <a:ext cx="9144000" cy="159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6" r:id="rId2"/>
    <p:sldLayoutId id="2147483687" r:id="rId3"/>
    <p:sldLayoutId id="2147483689" r:id="rId4"/>
    <p:sldLayoutId id="2147483690" r:id="rId5"/>
    <p:sldLayoutId id="2147483691" r:id="rId6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5" Type="http://schemas.openxmlformats.org/officeDocument/2006/relationships/image" Target="../media/image19.wmf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0" y="404664"/>
            <a:ext cx="8353623" cy="584775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latin typeface="Calibri" pitchFamily="34" charset="0"/>
              </a:rPr>
              <a:t>Sleep disturbances and cardio-metabolic risk</a:t>
            </a:r>
          </a:p>
        </p:txBody>
      </p:sp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2607522" y="1679811"/>
            <a:ext cx="63373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latin typeface="Calibri" pitchFamily="34" charset="0"/>
              </a:rPr>
              <a:t>Francesco P. Cappuccio </a:t>
            </a:r>
          </a:p>
          <a:p>
            <a:pPr algn="ctr"/>
            <a:r>
              <a:rPr lang="it-IT" sz="1200" b="1" i="1" dirty="0">
                <a:latin typeface="Calibri" pitchFamily="34" charset="0"/>
              </a:rPr>
              <a:t>MB BS, MD, MSc, DSc, FRCP, FFPH, FBIHS, FESC, FAHA</a:t>
            </a:r>
          </a:p>
        </p:txBody>
      </p:sp>
      <p:sp>
        <p:nvSpPr>
          <p:cNvPr id="18435" name="Rettangolo 4"/>
          <p:cNvSpPr>
            <a:spLocks noChangeArrowheads="1"/>
          </p:cNvSpPr>
          <p:nvPr/>
        </p:nvSpPr>
        <p:spPr bwMode="auto">
          <a:xfrm>
            <a:off x="2572554" y="2742123"/>
            <a:ext cx="633739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defTabSz="946150"/>
            <a:r>
              <a:rPr lang="en-GB" sz="1400" i="1" dirty="0">
                <a:latin typeface="Calibri" pitchFamily="34" charset="0"/>
              </a:rPr>
              <a:t>Professor of Cardiovascular Medicine &amp; Epidemiology</a:t>
            </a:r>
          </a:p>
          <a:p>
            <a:pPr algn="ctr" defTabSz="946150"/>
            <a:r>
              <a:rPr lang="ja-JP" altLang="en-GB" sz="1200" i="1" dirty="0">
                <a:latin typeface="Calibri" pitchFamily="34" charset="0"/>
              </a:rPr>
              <a:t>“</a:t>
            </a:r>
            <a:r>
              <a:rPr lang="en-GB" altLang="ja-JP" sz="1200" i="1" dirty="0">
                <a:latin typeface="Calibri" pitchFamily="34" charset="0"/>
              </a:rPr>
              <a:t>Sleep Health &amp; Society Programme</a:t>
            </a:r>
            <a:r>
              <a:rPr lang="ja-JP" altLang="en-GB" sz="1200" i="1" dirty="0">
                <a:latin typeface="Calibri" pitchFamily="34" charset="0"/>
              </a:rPr>
              <a:t>”</a:t>
            </a:r>
            <a:r>
              <a:rPr lang="en-GB" altLang="ja-JP" sz="1200" i="1" dirty="0">
                <a:latin typeface="Calibri" pitchFamily="34" charset="0"/>
              </a:rPr>
              <a:t> </a:t>
            </a:r>
          </a:p>
          <a:p>
            <a:pPr algn="ctr" defTabSz="946150"/>
            <a:r>
              <a:rPr lang="en-GB" sz="1200" i="1" dirty="0">
                <a:latin typeface="Calibri" pitchFamily="34" charset="0"/>
              </a:rPr>
              <a:t>Warwick Medical School, University of Warwick</a:t>
            </a:r>
          </a:p>
          <a:p>
            <a:pPr algn="ctr" defTabSz="946150"/>
            <a:endParaRPr lang="en-GB" sz="1200" dirty="0">
              <a:latin typeface="Calibri" pitchFamily="34" charset="0"/>
            </a:endParaRPr>
          </a:p>
          <a:p>
            <a:pPr algn="ctr" defTabSz="946150"/>
            <a:r>
              <a:rPr lang="en-GB" sz="1400" i="1" dirty="0">
                <a:latin typeface="Calibri" pitchFamily="34" charset="0"/>
              </a:rPr>
              <a:t>Consultant Physician </a:t>
            </a:r>
          </a:p>
          <a:p>
            <a:pPr algn="ctr" defTabSz="946150"/>
            <a:r>
              <a:rPr lang="en-GB" sz="1200" i="1" dirty="0">
                <a:latin typeface="Calibri" pitchFamily="34" charset="0"/>
              </a:rPr>
              <a:t>University Hospitals Coventry &amp; Warwickshire NHS Trust </a:t>
            </a:r>
          </a:p>
          <a:p>
            <a:pPr algn="ctr" defTabSz="946150"/>
            <a:r>
              <a:rPr lang="en-GB" sz="1400" i="1" dirty="0">
                <a:latin typeface="Calibri" pitchFamily="34" charset="0"/>
              </a:rPr>
              <a:t>Coventry, UK</a:t>
            </a:r>
          </a:p>
          <a:p>
            <a:pPr algn="ctr" defTabSz="946150"/>
            <a:endParaRPr lang="en-GB" sz="1400" i="1" dirty="0">
              <a:latin typeface="Calibri" pitchFamily="34" charset="0"/>
            </a:endParaRPr>
          </a:p>
          <a:p>
            <a:pPr algn="ctr" defTabSz="946150"/>
            <a:r>
              <a:rPr lang="en-GB" sz="1400" i="1" dirty="0">
                <a:latin typeface="Calibri" pitchFamily="34" charset="0"/>
              </a:rPr>
              <a:t>President, British and Irish Hypertension Society</a:t>
            </a:r>
          </a:p>
          <a:p>
            <a:pPr marL="457200" indent="-457200" algn="ctr" defTabSz="946150"/>
            <a:endParaRPr lang="en-GB" sz="1600" i="1" dirty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946150"/>
            <a:r>
              <a:rPr lang="en-GB" sz="1600" i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www2.warwick.ac.uk/go/sleep</a:t>
            </a:r>
            <a:endParaRPr lang="it-IT" sz="1600" i="1" dirty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946150"/>
            <a:endParaRPr lang="en-US" i="1" dirty="0"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62808" y="1737233"/>
            <a:ext cx="1530264" cy="2123815"/>
            <a:chOff x="562808" y="1737233"/>
            <a:chExt cx="1530264" cy="2123815"/>
          </a:xfrm>
        </p:grpSpPr>
        <p:pic>
          <p:nvPicPr>
            <p:cNvPr id="1843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7952"/>
            <a:stretch>
              <a:fillRect/>
            </a:stretch>
          </p:blipFill>
          <p:spPr bwMode="auto">
            <a:xfrm>
              <a:off x="562808" y="1737233"/>
              <a:ext cx="1530264" cy="21238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1622177" y="17372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2010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25131" y="3153566"/>
            <a:ext cx="1466877" cy="2123815"/>
            <a:chOff x="1931040" y="3291289"/>
            <a:chExt cx="1466877" cy="212381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1040" y="3291289"/>
              <a:ext cx="1466877" cy="21238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2947891" y="332399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rgbClr val="002060"/>
                  </a:solidFill>
                </a:rPr>
                <a:t>2018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385" y="5949280"/>
            <a:ext cx="1367951" cy="6422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85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6207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b="1" dirty="0">
                <a:solidFill>
                  <a:schemeClr val="bg1"/>
                </a:solidFill>
                <a:cs typeface="Arial" panose="020B0604020202020204" pitchFamily="34" charset="0"/>
              </a:rPr>
              <a:t>Short sleep and metabolic consequences?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07504" y="1907831"/>
          <a:ext cx="2771800" cy="3105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879304" y="2132856"/>
          <a:ext cx="1679848" cy="2430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4607496" y="1916832"/>
          <a:ext cx="2232248" cy="270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7343800" y="2348880"/>
          <a:ext cx="1535832" cy="2729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6767736" y="2348880"/>
          <a:ext cx="432048" cy="1620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13572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36"/>
          <p:cNvSpPr txBox="1">
            <a:spLocks noChangeArrowheads="1"/>
          </p:cNvSpPr>
          <p:nvPr/>
        </p:nvSpPr>
        <p:spPr bwMode="auto">
          <a:xfrm>
            <a:off x="251520" y="116632"/>
            <a:ext cx="864096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cs typeface="Arial" panose="020B0604020202020204" pitchFamily="34" charset="0"/>
              </a:rPr>
              <a:t>Short duration of sleep and </a:t>
            </a:r>
            <a:r>
              <a:rPr lang="en-GB" sz="2800" b="1" dirty="0">
                <a:solidFill>
                  <a:srgbClr val="FFFF00"/>
                </a:solidFill>
                <a:cs typeface="Arial" panose="020B0604020202020204" pitchFamily="34" charset="0"/>
              </a:rPr>
              <a:t>incidence</a:t>
            </a:r>
            <a:r>
              <a:rPr lang="en-GB" sz="2800" b="1" dirty="0">
                <a:solidFill>
                  <a:schemeClr val="bg1"/>
                </a:solidFill>
                <a:cs typeface="Arial" panose="020B0604020202020204" pitchFamily="34" charset="0"/>
              </a:rPr>
              <a:t> of type-2 diabetes</a:t>
            </a:r>
          </a:p>
        </p:txBody>
      </p:sp>
      <p:sp>
        <p:nvSpPr>
          <p:cNvPr id="4" name="Text Box 149"/>
          <p:cNvSpPr txBox="1">
            <a:spLocks noChangeArrowheads="1"/>
          </p:cNvSpPr>
          <p:nvPr/>
        </p:nvSpPr>
        <p:spPr bwMode="auto">
          <a:xfrm>
            <a:off x="250825" y="6165304"/>
            <a:ext cx="34764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i="1" dirty="0">
                <a:latin typeface="Calibri" pitchFamily="34" charset="0"/>
              </a:rPr>
              <a:t>Cappuccio FP et al. Diabetes Care; 2010; 33: 414-20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250825" y="2069426"/>
            <a:ext cx="209339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Short sleep duration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250825" y="3499000"/>
            <a:ext cx="2755819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Difficulty in initiating sleep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250825" y="5013176"/>
            <a:ext cx="2965107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Difficulty in maintaining sleep</a:t>
            </a:r>
          </a:p>
        </p:txBody>
      </p:sp>
      <p:grpSp>
        <p:nvGrpSpPr>
          <p:cNvPr id="353" name="Group 352"/>
          <p:cNvGrpSpPr/>
          <p:nvPr/>
        </p:nvGrpSpPr>
        <p:grpSpPr>
          <a:xfrm>
            <a:off x="3419872" y="908720"/>
            <a:ext cx="5472608" cy="4824536"/>
            <a:chOff x="3419872" y="908720"/>
            <a:chExt cx="5472608" cy="4824536"/>
          </a:xfrm>
        </p:grpSpPr>
        <p:grpSp>
          <p:nvGrpSpPr>
            <p:cNvPr id="345" name="Group 344"/>
            <p:cNvGrpSpPr/>
            <p:nvPr/>
          </p:nvGrpSpPr>
          <p:grpSpPr>
            <a:xfrm>
              <a:off x="3419872" y="908720"/>
              <a:ext cx="5472608" cy="4824536"/>
              <a:chOff x="1526784" y="923327"/>
              <a:chExt cx="6163590" cy="6708018"/>
            </a:xfrm>
          </p:grpSpPr>
          <p:pic>
            <p:nvPicPr>
              <p:cNvPr id="342" name="Picture 34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7126"/>
              <a:stretch/>
            </p:blipFill>
            <p:spPr>
              <a:xfrm>
                <a:off x="1526784" y="923327"/>
                <a:ext cx="6090432" cy="2649689"/>
              </a:xfrm>
              <a:prstGeom prst="rect">
                <a:avLst/>
              </a:prstGeom>
            </p:spPr>
          </p:pic>
          <p:pic>
            <p:nvPicPr>
              <p:cNvPr id="344" name="Picture 34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6784" y="3577154"/>
                <a:ext cx="6163590" cy="4054191"/>
              </a:xfrm>
              <a:prstGeom prst="rect">
                <a:avLst/>
              </a:prstGeom>
            </p:spPr>
          </p:pic>
        </p:grpSp>
        <p:sp>
          <p:nvSpPr>
            <p:cNvPr id="350" name="Rectangle 349"/>
            <p:cNvSpPr/>
            <p:nvPr/>
          </p:nvSpPr>
          <p:spPr>
            <a:xfrm>
              <a:off x="7884368" y="2348880"/>
              <a:ext cx="1008112" cy="216024"/>
            </a:xfrm>
            <a:prstGeom prst="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7884368" y="3789040"/>
              <a:ext cx="1008112" cy="216024"/>
            </a:xfrm>
            <a:prstGeom prst="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7884368" y="5235123"/>
              <a:ext cx="1008112" cy="227422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own Arrow Callout 1"/>
          <p:cNvSpPr/>
          <p:nvPr/>
        </p:nvSpPr>
        <p:spPr>
          <a:xfrm>
            <a:off x="250825" y="724346"/>
            <a:ext cx="1224136" cy="40047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Exposure</a:t>
            </a:r>
          </a:p>
        </p:txBody>
      </p:sp>
    </p:spTree>
    <p:extLst>
      <p:ext uri="{BB962C8B-B14F-4D97-AF65-F5344CB8AC3E}">
        <p14:creationId xmlns:p14="http://schemas.microsoft.com/office/powerpoint/2010/main" val="106738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524" y="388017"/>
            <a:ext cx="8568952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3200" b="1" dirty="0">
                <a:solidFill>
                  <a:schemeClr val="bg1"/>
                </a:solidFill>
                <a:cs typeface="Arial" panose="020B0604020202020204" pitchFamily="34" charset="0"/>
              </a:rPr>
              <a:t>Sleep duration and </a:t>
            </a:r>
            <a:r>
              <a:rPr lang="en-GB" sz="3200" b="1" dirty="0">
                <a:solidFill>
                  <a:srgbClr val="FFFF00"/>
                </a:solidFill>
                <a:cs typeface="Arial" panose="020B0604020202020204" pitchFamily="34" charset="0"/>
              </a:rPr>
              <a:t>incidence</a:t>
            </a:r>
            <a:r>
              <a:rPr lang="en-GB" sz="3200" b="1" dirty="0">
                <a:solidFill>
                  <a:schemeClr val="bg1"/>
                </a:solidFill>
                <a:cs typeface="Arial" panose="020B0604020202020204" pitchFamily="34" charset="0"/>
              </a:rPr>
              <a:t> of hypertension </a:t>
            </a:r>
          </a:p>
        </p:txBody>
      </p:sp>
      <p:sp>
        <p:nvSpPr>
          <p:cNvPr id="7" name="Rectangle 285"/>
          <p:cNvSpPr>
            <a:spLocks noChangeArrowheads="1"/>
          </p:cNvSpPr>
          <p:nvPr/>
        </p:nvSpPr>
        <p:spPr bwMode="auto">
          <a:xfrm>
            <a:off x="289436" y="6165304"/>
            <a:ext cx="3378331" cy="45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1200" i="1" dirty="0" err="1">
                <a:latin typeface="Calibri" pitchFamily="34" charset="0"/>
                <a:cs typeface="Arial" pitchFamily="34" charset="0"/>
              </a:rPr>
              <a:t>Meng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L et al. </a:t>
            </a:r>
            <a:r>
              <a:rPr lang="en-GB" sz="1200" i="1" dirty="0" err="1">
                <a:latin typeface="Calibri" pitchFamily="34" charset="0"/>
                <a:cs typeface="Arial" pitchFamily="34" charset="0"/>
              </a:rPr>
              <a:t>Hypertens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Res 2013; 36: 985-95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2C07F9-FDA2-1248-A018-7E544B816366}"/>
              </a:ext>
            </a:extLst>
          </p:cNvPr>
          <p:cNvGrpSpPr/>
          <p:nvPr/>
        </p:nvGrpSpPr>
        <p:grpSpPr>
          <a:xfrm>
            <a:off x="282540" y="972792"/>
            <a:ext cx="8408664" cy="3528392"/>
            <a:chOff x="362684" y="1124744"/>
            <a:chExt cx="8408664" cy="352839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4852" t="3611" r="2729" b="5516"/>
            <a:stretch/>
          </p:blipFill>
          <p:spPr>
            <a:xfrm>
              <a:off x="362684" y="1124744"/>
              <a:ext cx="8408664" cy="3528392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4932040" y="3645024"/>
              <a:ext cx="1296144" cy="432048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725A6A2-BD98-9D47-A15B-B8B14760F2D3}"/>
              </a:ext>
            </a:extLst>
          </p:cNvPr>
          <p:cNvSpPr txBox="1"/>
          <p:nvPr/>
        </p:nvSpPr>
        <p:spPr>
          <a:xfrm>
            <a:off x="282540" y="4653136"/>
            <a:ext cx="8568952" cy="11079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Effect of variations in sleep duration on 24h blood pressure is reversible </a:t>
            </a:r>
            <a:r>
              <a:rPr lang="en-US" sz="1200" b="1" i="1" dirty="0"/>
              <a:t>(</a:t>
            </a:r>
            <a:r>
              <a:rPr lang="en-GB" sz="1200" b="1" i="1" dirty="0">
                <a:cs typeface="Arial" pitchFamily="34" charset="0"/>
              </a:rPr>
              <a:t>Haack M et al J Sleep Res 2013; 22: 295-304)</a:t>
            </a:r>
            <a:endParaRPr lang="en-US" sz="1200" b="1" i="1" dirty="0"/>
          </a:p>
          <a:p>
            <a:r>
              <a:rPr lang="en-US" b="1" dirty="0"/>
              <a:t>Effect on incidence of hypertension associated mainly with a reduction in Slow Wave Sleep  </a:t>
            </a:r>
            <a:r>
              <a:rPr lang="en-GB" sz="1200" b="1" i="1" dirty="0">
                <a:latin typeface="Calibri" pitchFamily="34" charset="0"/>
                <a:cs typeface="Calibri" pitchFamily="34" charset="0"/>
              </a:rPr>
              <a:t>(Fung MM et al. Hypertension 2012; 169: 1055-61)</a:t>
            </a:r>
          </a:p>
        </p:txBody>
      </p:sp>
    </p:spTree>
    <p:extLst>
      <p:ext uri="{BB962C8B-B14F-4D97-AF65-F5344CB8AC3E}">
        <p14:creationId xmlns:p14="http://schemas.microsoft.com/office/powerpoint/2010/main" val="409738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11560" y="57943"/>
            <a:ext cx="7968030" cy="8507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9366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ea typeface="ＭＳ Ｐゴシック" charset="-128"/>
                <a:cs typeface="Arial" panose="020B0604020202020204" pitchFamily="34" charset="0"/>
              </a:rPr>
              <a:t>Incidence of Coronary Calcifications by sleep dura</a:t>
            </a:r>
            <a:r>
              <a:rPr lang="en-US" sz="2400" dirty="0">
                <a:solidFill>
                  <a:schemeClr val="bg1"/>
                </a:solidFill>
                <a:effectLst/>
                <a:latin typeface="+mn-lt"/>
                <a:ea typeface="ＭＳ Ｐゴシック" charset="-128"/>
                <a:cs typeface="Arial" panose="020B0604020202020204" pitchFamily="34" charset="0"/>
              </a:rPr>
              <a:t>t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ＭＳ Ｐゴシック" charset="-128"/>
                <a:cs typeface="Arial" panose="020B0604020202020204" pitchFamily="34" charset="0"/>
              </a:rPr>
              <a:t>ion</a:t>
            </a:r>
            <a:endParaRPr lang="en-GB" sz="2400" dirty="0">
              <a:solidFill>
                <a:schemeClr val="bg1"/>
              </a:solidFill>
              <a:latin typeface="+mn-lt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47977"/>
            <a:ext cx="4203672" cy="4513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2218" y="1241964"/>
            <a:ext cx="183095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OR=0.67 (0.49-0.91) per h</a:t>
            </a:r>
          </a:p>
          <a:p>
            <a:r>
              <a:rPr lang="en-GB" sz="12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P=0.01</a:t>
            </a:r>
          </a:p>
        </p:txBody>
      </p:sp>
      <p:sp>
        <p:nvSpPr>
          <p:cNvPr id="7" name="Text Box 101"/>
          <p:cNvSpPr txBox="1">
            <a:spLocks noChangeArrowheads="1"/>
          </p:cNvSpPr>
          <p:nvPr/>
        </p:nvSpPr>
        <p:spPr bwMode="auto">
          <a:xfrm>
            <a:off x="468313" y="6276181"/>
            <a:ext cx="2947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sz="1200" i="1" dirty="0">
                <a:latin typeface="Calibri" pitchFamily="34" charset="0"/>
              </a:rPr>
              <a:t>King CR et al. JAMA 2008; 300(24): 2859-66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2060848"/>
            <a:ext cx="2855462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="1" dirty="0">
                <a:latin typeface="Calibri" pitchFamily="34" charset="0"/>
                <a:cs typeface="Calibri" pitchFamily="34" charset="0"/>
              </a:rPr>
              <a:t>Effect stronger in women</a:t>
            </a:r>
          </a:p>
          <a:p>
            <a:endParaRPr lang="en-GB" sz="2000" dirty="0">
              <a:latin typeface="Calibri" pitchFamily="34" charset="0"/>
              <a:cs typeface="Calibri" pitchFamily="34" charset="0"/>
            </a:endParaRPr>
          </a:p>
          <a:p>
            <a:r>
              <a:rPr lang="en-GB" sz="2000" dirty="0">
                <a:latin typeface="Calibri" pitchFamily="34" charset="0"/>
                <a:cs typeface="Calibri" pitchFamily="34" charset="0"/>
              </a:rPr>
              <a:t>Women (n=291) </a:t>
            </a:r>
          </a:p>
          <a:p>
            <a:r>
              <a:rPr lang="en-GB" sz="2000" dirty="0">
                <a:latin typeface="Calibri" pitchFamily="34" charset="0"/>
                <a:cs typeface="Calibri" pitchFamily="34" charset="0"/>
              </a:rPr>
              <a:t>0.48 (0.27- 0.85)</a:t>
            </a:r>
          </a:p>
          <a:p>
            <a:endParaRPr lang="en-GB" sz="2000" dirty="0">
              <a:latin typeface="Calibri" pitchFamily="34" charset="0"/>
              <a:cs typeface="Calibri" pitchFamily="34" charset="0"/>
            </a:endParaRPr>
          </a:p>
          <a:p>
            <a:r>
              <a:rPr lang="en-GB" sz="2000" dirty="0">
                <a:latin typeface="Calibri" pitchFamily="34" charset="0"/>
                <a:cs typeface="Calibri" pitchFamily="34" charset="0"/>
              </a:rPr>
              <a:t>Men (n=203)       </a:t>
            </a:r>
          </a:p>
          <a:p>
            <a:r>
              <a:rPr lang="en-GB" sz="2000" dirty="0">
                <a:latin typeface="Calibri" pitchFamily="34" charset="0"/>
                <a:cs typeface="Calibri" pitchFamily="34" charset="0"/>
              </a:rPr>
              <a:t>0.76 (0.52 -1.10)</a:t>
            </a:r>
          </a:p>
        </p:txBody>
      </p:sp>
      <p:sp>
        <p:nvSpPr>
          <p:cNvPr id="2" name="Rectangle 1"/>
          <p:cNvSpPr/>
          <p:nvPr/>
        </p:nvSpPr>
        <p:spPr>
          <a:xfrm>
            <a:off x="5148064" y="966790"/>
            <a:ext cx="3565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ea typeface="ＭＳ Ｐゴシック" charset="-128"/>
                <a:cs typeface="Arial" panose="020B0604020202020204" pitchFamily="34" charset="0"/>
              </a:rPr>
              <a:t>(The Chicago CARDIA Cohort Study) </a:t>
            </a:r>
            <a:endParaRPr lang="en-GB" dirty="0"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25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5536" y="548680"/>
            <a:ext cx="8647112" cy="5164138"/>
            <a:chOff x="395536" y="548680"/>
            <a:chExt cx="8647112" cy="5164138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854552" y="548680"/>
              <a:ext cx="8188096" cy="5164138"/>
              <a:chOff x="395536" y="568077"/>
              <a:chExt cx="8188473" cy="5165179"/>
            </a:xfrm>
          </p:grpSpPr>
          <p:graphicFrame>
            <p:nvGraphicFramePr>
              <p:cNvPr id="3" name="Diagram 2"/>
              <p:cNvGraphicFramePr/>
              <p:nvPr>
                <p:extLst>
                  <p:ext uri="{D42A27DB-BD31-4B8C-83A1-F6EECF244321}">
                    <p14:modId xmlns:p14="http://schemas.microsoft.com/office/powerpoint/2010/main" val="1180516840"/>
                  </p:ext>
                </p:extLst>
              </p:nvPr>
            </p:nvGraphicFramePr>
            <p:xfrm>
              <a:off x="395536" y="568077"/>
              <a:ext cx="8188473" cy="516517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6" name="Down Arrow 5"/>
              <p:cNvSpPr/>
              <p:nvPr/>
            </p:nvSpPr>
            <p:spPr>
              <a:xfrm>
                <a:off x="1206557" y="1288302"/>
                <a:ext cx="484210" cy="843778"/>
              </a:xfrm>
              <a:prstGeom prst="downArrow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4" name="TextBox 3"/>
            <p:cNvSpPr txBox="1"/>
            <p:nvPr/>
          </p:nvSpPr>
          <p:spPr bwMode="auto">
            <a:xfrm>
              <a:off x="395536" y="548680"/>
              <a:ext cx="3024187" cy="64611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  <a:latin typeface="Calibri" pitchFamily="34" charset="0"/>
                </a:rPr>
                <a:t>Short sleep</a:t>
              </a:r>
            </a:p>
          </p:txBody>
        </p:sp>
      </p:grpSp>
      <p:sp>
        <p:nvSpPr>
          <p:cNvPr id="53250" name="Text Box 7"/>
          <p:cNvSpPr txBox="1">
            <a:spLocks noChangeArrowheads="1"/>
          </p:cNvSpPr>
          <p:nvPr/>
        </p:nvSpPr>
        <p:spPr bwMode="auto">
          <a:xfrm>
            <a:off x="317501" y="6165304"/>
            <a:ext cx="45251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i="1" dirty="0">
                <a:latin typeface="Calibri" pitchFamily="34" charset="0"/>
              </a:rPr>
              <a:t>Modified from: Cappuccio FP &amp; Miller MA. Sleep 2011; 34(11): 1457-8</a:t>
            </a:r>
          </a:p>
        </p:txBody>
      </p:sp>
    </p:spTree>
    <p:extLst>
      <p:ext uri="{BB962C8B-B14F-4D97-AF65-F5344CB8AC3E}">
        <p14:creationId xmlns:p14="http://schemas.microsoft.com/office/powerpoint/2010/main" val="224694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86563454"/>
              </p:ext>
            </p:extLst>
          </p:nvPr>
        </p:nvGraphicFramePr>
        <p:xfrm>
          <a:off x="418120" y="1340768"/>
          <a:ext cx="8665703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418121" y="-33540"/>
            <a:ext cx="8280920" cy="954107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2800" b="1" dirty="0">
                <a:solidFill>
                  <a:schemeClr val="bg1"/>
                </a:solidFill>
              </a:rPr>
              <a:t>Short duration of sleep is associated with higher risk of …..</a:t>
            </a:r>
          </a:p>
        </p:txBody>
      </p:sp>
      <p:sp>
        <p:nvSpPr>
          <p:cNvPr id="7" name="Text Box 149">
            <a:extLst>
              <a:ext uri="{FF2B5EF4-FFF2-40B4-BE49-F238E27FC236}">
                <a16:creationId xmlns:a16="http://schemas.microsoft.com/office/drawing/2014/main" id="{3C759213-9A62-FA40-B17C-97A571CE7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959" y="6023029"/>
            <a:ext cx="7009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1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Miller MA et al. Sleep 2018; 41(4): zsy018; </a:t>
            </a:r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2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Meng L et al. </a:t>
            </a:r>
            <a:r>
              <a:rPr lang="en-GB" sz="1200" i="1" dirty="0" err="1">
                <a:latin typeface="Calibri" pitchFamily="34" charset="0"/>
                <a:cs typeface="Arial" pitchFamily="34" charset="0"/>
              </a:rPr>
              <a:t>Hypertens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Res 2013; 36: 985-95; </a:t>
            </a:r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3</a:t>
            </a:r>
            <a:r>
              <a:rPr lang="en-GB" sz="1200" i="1" dirty="0">
                <a:latin typeface="Calibri" pitchFamily="34" charset="0"/>
              </a:rPr>
              <a:t>Cappuccio FP et al. Diabetes Care; 2010; 33: 414-20; </a:t>
            </a:r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4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Cappuccio FP et al. </a:t>
            </a:r>
            <a:r>
              <a:rPr lang="en-GB" sz="1200" i="1" dirty="0" err="1">
                <a:latin typeface="Calibri" pitchFamily="34" charset="0"/>
                <a:cs typeface="Arial" pitchFamily="34" charset="0"/>
              </a:rPr>
              <a:t>Eur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Heart J 2011; 32: 1484-92; </a:t>
            </a:r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5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Leng Y et al. Neurology 2015; 84: 1072-9</a:t>
            </a:r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; 6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Cappuccio FP et al. Sleep 2010; 33:585-92  </a:t>
            </a:r>
          </a:p>
        </p:txBody>
      </p:sp>
    </p:spTree>
    <p:extLst>
      <p:ext uri="{BB962C8B-B14F-4D97-AF65-F5344CB8AC3E}">
        <p14:creationId xmlns:p14="http://schemas.microsoft.com/office/powerpoint/2010/main" val="1222877290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662" y="81724"/>
            <a:ext cx="885698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Benefits of napping ?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07504" y="2673678"/>
            <a:ext cx="8856984" cy="3083860"/>
            <a:chOff x="107504" y="2673678"/>
            <a:chExt cx="8856984" cy="3083860"/>
          </a:xfrm>
        </p:grpSpPr>
        <p:grpSp>
          <p:nvGrpSpPr>
            <p:cNvPr id="9" name="Group 8"/>
            <p:cNvGrpSpPr/>
            <p:nvPr/>
          </p:nvGrpSpPr>
          <p:grpSpPr>
            <a:xfrm>
              <a:off x="2913632" y="2769568"/>
              <a:ext cx="5482125" cy="1358579"/>
              <a:chOff x="185909" y="3355058"/>
              <a:chExt cx="4709869" cy="109168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5909" y="3355058"/>
                <a:ext cx="2251797" cy="1091682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555996" y="3430001"/>
                <a:ext cx="2339782" cy="741939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/>
                  <a:t>30m ‘siesta’ associated </a:t>
                </a:r>
              </a:p>
              <a:p>
                <a:pPr algn="ctr"/>
                <a:r>
                  <a:rPr lang="en-GB" b="1" dirty="0"/>
                  <a:t>with 30% lower CHD</a:t>
                </a:r>
              </a:p>
              <a:p>
                <a:pPr algn="ctr"/>
                <a:r>
                  <a:rPr lang="en-GB" i="1" dirty="0" err="1"/>
                  <a:t>Trichopoulos</a:t>
                </a:r>
                <a:r>
                  <a:rPr lang="en-GB" i="1" dirty="0"/>
                  <a:t> D et al. 1988 </a:t>
                </a:r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107504" y="2673678"/>
              <a:ext cx="8856984" cy="308386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3800" y="3855177"/>
              <a:ext cx="19899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LONG TERM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7504" y="764704"/>
            <a:ext cx="8856984" cy="1749191"/>
            <a:chOff x="107504" y="764704"/>
            <a:chExt cx="8856984" cy="1749191"/>
          </a:xfrm>
        </p:grpSpPr>
        <p:grpSp>
          <p:nvGrpSpPr>
            <p:cNvPr id="31" name="Group 30"/>
            <p:cNvGrpSpPr/>
            <p:nvPr/>
          </p:nvGrpSpPr>
          <p:grpSpPr>
            <a:xfrm>
              <a:off x="107504" y="764704"/>
              <a:ext cx="8856984" cy="1749191"/>
              <a:chOff x="107504" y="764704"/>
              <a:chExt cx="8856984" cy="1749191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2913632" y="908855"/>
                <a:ext cx="5482125" cy="1454470"/>
                <a:chOff x="2913632" y="908855"/>
                <a:chExt cx="5482125" cy="1454470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5646818" y="1129642"/>
                  <a:ext cx="2748939" cy="92333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/>
                    <a:t>‘Power’ naps (20min) improve alertness and motor learning skills</a:t>
                  </a:r>
                </a:p>
              </p:txBody>
            </p:sp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13632" y="908855"/>
                  <a:ext cx="2621014" cy="1454470"/>
                </a:xfrm>
                <a:prstGeom prst="rect">
                  <a:avLst/>
                </a:prstGeom>
              </p:spPr>
            </p:pic>
          </p:grpSp>
          <p:sp>
            <p:nvSpPr>
              <p:cNvPr id="29" name="Rounded Rectangle 28"/>
              <p:cNvSpPr/>
              <p:nvPr/>
            </p:nvSpPr>
            <p:spPr>
              <a:xfrm>
                <a:off x="107504" y="764704"/>
                <a:ext cx="8856984" cy="1749191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493800" y="1412776"/>
              <a:ext cx="21499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70C0"/>
                  </a:solidFill>
                </a:rPr>
                <a:t>SHORT TERM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83767" y="3599963"/>
            <a:ext cx="5911991" cy="2100195"/>
            <a:chOff x="2483767" y="3599963"/>
            <a:chExt cx="5911991" cy="2100195"/>
          </a:xfrm>
        </p:grpSpPr>
        <p:grpSp>
          <p:nvGrpSpPr>
            <p:cNvPr id="27" name="Group 26"/>
            <p:cNvGrpSpPr/>
            <p:nvPr/>
          </p:nvGrpSpPr>
          <p:grpSpPr>
            <a:xfrm>
              <a:off x="2898612" y="4287930"/>
              <a:ext cx="5497146" cy="1412228"/>
              <a:chOff x="1383549" y="4548638"/>
              <a:chExt cx="4989137" cy="1179552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3549" y="4548638"/>
                <a:ext cx="2392430" cy="1179552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3900940" y="4752812"/>
                <a:ext cx="2471746" cy="771204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/>
                  <a:t>Is ‘day-time napping’ always healthy and free from hidden risk?</a:t>
                </a:r>
              </a:p>
            </p:txBody>
          </p:sp>
        </p:grpSp>
        <p:sp>
          <p:nvSpPr>
            <p:cNvPr id="39" name="Curved Right Arrow 38"/>
            <p:cNvSpPr/>
            <p:nvPr/>
          </p:nvSpPr>
          <p:spPr>
            <a:xfrm>
              <a:off x="2483767" y="3599963"/>
              <a:ext cx="411105" cy="1216152"/>
            </a:xfrm>
            <a:prstGeom prst="curved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9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39222077"/>
              </p:ext>
            </p:extLst>
          </p:nvPr>
        </p:nvGraphicFramePr>
        <p:xfrm>
          <a:off x="418120" y="980728"/>
          <a:ext cx="8665703" cy="485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Box 149">
            <a:extLst>
              <a:ext uri="{FF2B5EF4-FFF2-40B4-BE49-F238E27FC236}">
                <a16:creationId xmlns:a16="http://schemas.microsoft.com/office/drawing/2014/main" id="{3C759213-9A62-FA40-B17C-97A571CE7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6007531"/>
            <a:ext cx="36724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i="1" baseline="30000" dirty="0">
                <a:cs typeface="Arial" pitchFamily="34" charset="0"/>
              </a:rPr>
              <a:t>1</a:t>
            </a:r>
            <a:r>
              <a:rPr lang="en-US" sz="1200" i="1" dirty="0"/>
              <a:t> </a:t>
            </a:r>
            <a:r>
              <a:rPr lang="en-US" sz="1200" i="1" dirty="0" err="1"/>
              <a:t>Leng</a:t>
            </a:r>
            <a:r>
              <a:rPr lang="en-US" sz="1200" i="1" dirty="0"/>
              <a:t> Y et al. Sleep Med 2016; 23: 12-15 </a:t>
            </a:r>
          </a:p>
          <a:p>
            <a:r>
              <a:rPr lang="en-GB" sz="1200" i="1" baseline="30000" dirty="0">
                <a:cs typeface="Arial" pitchFamily="34" charset="0"/>
              </a:rPr>
              <a:t>2 </a:t>
            </a:r>
            <a:r>
              <a:rPr lang="en-US" sz="1200" i="1" dirty="0" err="1"/>
              <a:t>Leng</a:t>
            </a:r>
            <a:r>
              <a:rPr lang="en-US" sz="1200" i="1" dirty="0"/>
              <a:t> Y et al. NMCD 2016; 26: 996-1003</a:t>
            </a:r>
          </a:p>
          <a:p>
            <a:r>
              <a:rPr lang="en-GB" sz="1200" i="1" baseline="30000" dirty="0">
                <a:cs typeface="Arial" pitchFamily="34" charset="0"/>
              </a:rPr>
              <a:t>3 </a:t>
            </a:r>
            <a:r>
              <a:rPr lang="en-US" sz="1200" i="1" dirty="0" err="1"/>
              <a:t>Leng</a:t>
            </a:r>
            <a:r>
              <a:rPr lang="en-US" sz="1200" i="1" dirty="0"/>
              <a:t> Y et al. Am J Epidemiol 2014; 179: 1115-24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A91157-60FE-1044-8896-4E3F8F6C7D0D}"/>
              </a:ext>
            </a:extLst>
          </p:cNvPr>
          <p:cNvSpPr txBox="1"/>
          <p:nvPr/>
        </p:nvSpPr>
        <p:spPr>
          <a:xfrm>
            <a:off x="382571" y="116632"/>
            <a:ext cx="849694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Day-time napping and risk in EPIC-Norfolk</a:t>
            </a:r>
          </a:p>
        </p:txBody>
      </p:sp>
    </p:spTree>
    <p:extLst>
      <p:ext uri="{BB962C8B-B14F-4D97-AF65-F5344CB8AC3E}">
        <p14:creationId xmlns:p14="http://schemas.microsoft.com/office/powerpoint/2010/main" val="155967769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2"/>
          <p:cNvSpPr txBox="1">
            <a:spLocks noChangeArrowheads="1"/>
          </p:cNvSpPr>
          <p:nvPr/>
        </p:nvSpPr>
        <p:spPr bwMode="auto">
          <a:xfrm>
            <a:off x="-1795463" y="779463"/>
            <a:ext cx="1857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40962" name="Group 351"/>
          <p:cNvGrpSpPr>
            <a:grpSpLocks/>
          </p:cNvGrpSpPr>
          <p:nvPr/>
        </p:nvGrpSpPr>
        <p:grpSpPr bwMode="auto">
          <a:xfrm>
            <a:off x="107950" y="104775"/>
            <a:ext cx="8826500" cy="5772150"/>
            <a:chOff x="264606" y="104405"/>
            <a:chExt cx="8669686" cy="6548165"/>
          </a:xfrm>
        </p:grpSpPr>
        <p:cxnSp>
          <p:nvCxnSpPr>
            <p:cNvPr id="351" name="Straight Arrow Connector 350"/>
            <p:cNvCxnSpPr>
              <a:cxnSpLocks noChangeShapeType="1"/>
            </p:cNvCxnSpPr>
            <p:nvPr/>
          </p:nvCxnSpPr>
          <p:spPr bwMode="auto">
            <a:xfrm rot="5400000" flipH="1" flipV="1">
              <a:off x="5497340" y="4979632"/>
              <a:ext cx="794208" cy="156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5" name="Straight Connector 344"/>
            <p:cNvCxnSpPr>
              <a:cxnSpLocks noChangeShapeType="1"/>
            </p:cNvCxnSpPr>
            <p:nvPr/>
          </p:nvCxnSpPr>
          <p:spPr bwMode="auto">
            <a:xfrm rot="10800000">
              <a:off x="5899902" y="5377515"/>
              <a:ext cx="158112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0968" name="Group 11"/>
            <p:cNvGrpSpPr>
              <a:grpSpLocks/>
            </p:cNvGrpSpPr>
            <p:nvPr/>
          </p:nvGrpSpPr>
          <p:grpSpPr bwMode="auto">
            <a:xfrm>
              <a:off x="5372570" y="3468693"/>
              <a:ext cx="648072" cy="1008112"/>
              <a:chOff x="2832" y="1222"/>
              <a:chExt cx="468" cy="678"/>
            </a:xfrm>
          </p:grpSpPr>
          <p:sp>
            <p:nvSpPr>
              <p:cNvPr id="41140" name="Freeform 12"/>
              <p:cNvSpPr>
                <a:spLocks/>
              </p:cNvSpPr>
              <p:nvPr/>
            </p:nvSpPr>
            <p:spPr bwMode="auto">
              <a:xfrm>
                <a:off x="2834" y="1457"/>
                <a:ext cx="420" cy="424"/>
              </a:xfrm>
              <a:custGeom>
                <a:avLst/>
                <a:gdLst>
                  <a:gd name="T0" fmla="*/ 7 w 420"/>
                  <a:gd name="T1" fmla="*/ 229 h 424"/>
                  <a:gd name="T2" fmla="*/ 20 w 420"/>
                  <a:gd name="T3" fmla="*/ 262 h 424"/>
                  <a:gd name="T4" fmla="*/ 30 w 420"/>
                  <a:gd name="T5" fmla="*/ 281 h 424"/>
                  <a:gd name="T6" fmla="*/ 43 w 420"/>
                  <a:gd name="T7" fmla="*/ 296 h 424"/>
                  <a:gd name="T8" fmla="*/ 78 w 420"/>
                  <a:gd name="T9" fmla="*/ 322 h 424"/>
                  <a:gd name="T10" fmla="*/ 145 w 420"/>
                  <a:gd name="T11" fmla="*/ 366 h 424"/>
                  <a:gd name="T12" fmla="*/ 188 w 420"/>
                  <a:gd name="T13" fmla="*/ 394 h 424"/>
                  <a:gd name="T14" fmla="*/ 203 w 420"/>
                  <a:gd name="T15" fmla="*/ 401 h 424"/>
                  <a:gd name="T16" fmla="*/ 230 w 420"/>
                  <a:gd name="T17" fmla="*/ 410 h 424"/>
                  <a:gd name="T18" fmla="*/ 270 w 420"/>
                  <a:gd name="T19" fmla="*/ 418 h 424"/>
                  <a:gd name="T20" fmla="*/ 312 w 420"/>
                  <a:gd name="T21" fmla="*/ 422 h 424"/>
                  <a:gd name="T22" fmla="*/ 349 w 420"/>
                  <a:gd name="T23" fmla="*/ 423 h 424"/>
                  <a:gd name="T24" fmla="*/ 368 w 420"/>
                  <a:gd name="T25" fmla="*/ 424 h 424"/>
                  <a:gd name="T26" fmla="*/ 379 w 420"/>
                  <a:gd name="T27" fmla="*/ 423 h 424"/>
                  <a:gd name="T28" fmla="*/ 388 w 420"/>
                  <a:gd name="T29" fmla="*/ 419 h 424"/>
                  <a:gd name="T30" fmla="*/ 395 w 420"/>
                  <a:gd name="T31" fmla="*/ 412 h 424"/>
                  <a:gd name="T32" fmla="*/ 406 w 420"/>
                  <a:gd name="T33" fmla="*/ 393 h 424"/>
                  <a:gd name="T34" fmla="*/ 417 w 420"/>
                  <a:gd name="T35" fmla="*/ 365 h 424"/>
                  <a:gd name="T36" fmla="*/ 419 w 420"/>
                  <a:gd name="T37" fmla="*/ 350 h 424"/>
                  <a:gd name="T38" fmla="*/ 420 w 420"/>
                  <a:gd name="T39" fmla="*/ 322 h 424"/>
                  <a:gd name="T40" fmla="*/ 417 w 420"/>
                  <a:gd name="T41" fmla="*/ 277 h 424"/>
                  <a:gd name="T42" fmla="*/ 409 w 420"/>
                  <a:gd name="T43" fmla="*/ 229 h 424"/>
                  <a:gd name="T44" fmla="*/ 396 w 420"/>
                  <a:gd name="T45" fmla="*/ 159 h 424"/>
                  <a:gd name="T46" fmla="*/ 382 w 420"/>
                  <a:gd name="T47" fmla="*/ 95 h 424"/>
                  <a:gd name="T48" fmla="*/ 348 w 420"/>
                  <a:gd name="T49" fmla="*/ 75 h 424"/>
                  <a:gd name="T50" fmla="*/ 284 w 420"/>
                  <a:gd name="T51" fmla="*/ 53 h 424"/>
                  <a:gd name="T52" fmla="*/ 220 w 420"/>
                  <a:gd name="T53" fmla="*/ 32 h 424"/>
                  <a:gd name="T54" fmla="*/ 156 w 420"/>
                  <a:gd name="T55" fmla="*/ 10 h 424"/>
                  <a:gd name="T56" fmla="*/ 95 w 420"/>
                  <a:gd name="T57" fmla="*/ 35 h 424"/>
                  <a:gd name="T58" fmla="*/ 36 w 420"/>
                  <a:gd name="T59" fmla="*/ 106 h 424"/>
                  <a:gd name="T60" fmla="*/ 4 w 420"/>
                  <a:gd name="T61" fmla="*/ 148 h 424"/>
                  <a:gd name="T62" fmla="*/ 0 w 420"/>
                  <a:gd name="T63" fmla="*/ 175 h 424"/>
                  <a:gd name="T64" fmla="*/ 0 w 420"/>
                  <a:gd name="T65" fmla="*/ 197 h 4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0"/>
                  <a:gd name="T100" fmla="*/ 0 h 424"/>
                  <a:gd name="T101" fmla="*/ 420 w 420"/>
                  <a:gd name="T102" fmla="*/ 424 h 42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0" h="424">
                    <a:moveTo>
                      <a:pt x="2" y="208"/>
                    </a:moveTo>
                    <a:lnTo>
                      <a:pt x="7" y="229"/>
                    </a:lnTo>
                    <a:lnTo>
                      <a:pt x="16" y="251"/>
                    </a:lnTo>
                    <a:lnTo>
                      <a:pt x="20" y="262"/>
                    </a:lnTo>
                    <a:lnTo>
                      <a:pt x="25" y="272"/>
                    </a:lnTo>
                    <a:lnTo>
                      <a:pt x="30" y="281"/>
                    </a:lnTo>
                    <a:lnTo>
                      <a:pt x="35" y="288"/>
                    </a:lnTo>
                    <a:lnTo>
                      <a:pt x="43" y="296"/>
                    </a:lnTo>
                    <a:lnTo>
                      <a:pt x="59" y="308"/>
                    </a:lnTo>
                    <a:lnTo>
                      <a:pt x="78" y="322"/>
                    </a:lnTo>
                    <a:lnTo>
                      <a:pt x="100" y="336"/>
                    </a:lnTo>
                    <a:lnTo>
                      <a:pt x="145" y="366"/>
                    </a:lnTo>
                    <a:lnTo>
                      <a:pt x="181" y="390"/>
                    </a:lnTo>
                    <a:lnTo>
                      <a:pt x="188" y="394"/>
                    </a:lnTo>
                    <a:lnTo>
                      <a:pt x="195" y="398"/>
                    </a:lnTo>
                    <a:lnTo>
                      <a:pt x="203" y="401"/>
                    </a:lnTo>
                    <a:lnTo>
                      <a:pt x="211" y="405"/>
                    </a:lnTo>
                    <a:lnTo>
                      <a:pt x="230" y="410"/>
                    </a:lnTo>
                    <a:lnTo>
                      <a:pt x="250" y="414"/>
                    </a:lnTo>
                    <a:lnTo>
                      <a:pt x="270" y="418"/>
                    </a:lnTo>
                    <a:lnTo>
                      <a:pt x="291" y="420"/>
                    </a:lnTo>
                    <a:lnTo>
                      <a:pt x="312" y="422"/>
                    </a:lnTo>
                    <a:lnTo>
                      <a:pt x="331" y="422"/>
                    </a:lnTo>
                    <a:lnTo>
                      <a:pt x="349" y="423"/>
                    </a:lnTo>
                    <a:lnTo>
                      <a:pt x="363" y="424"/>
                    </a:lnTo>
                    <a:lnTo>
                      <a:pt x="368" y="424"/>
                    </a:lnTo>
                    <a:lnTo>
                      <a:pt x="375" y="424"/>
                    </a:lnTo>
                    <a:lnTo>
                      <a:pt x="379" y="423"/>
                    </a:lnTo>
                    <a:lnTo>
                      <a:pt x="384" y="422"/>
                    </a:lnTo>
                    <a:lnTo>
                      <a:pt x="388" y="419"/>
                    </a:lnTo>
                    <a:lnTo>
                      <a:pt x="392" y="416"/>
                    </a:lnTo>
                    <a:lnTo>
                      <a:pt x="395" y="412"/>
                    </a:lnTo>
                    <a:lnTo>
                      <a:pt x="399" y="407"/>
                    </a:lnTo>
                    <a:lnTo>
                      <a:pt x="406" y="393"/>
                    </a:lnTo>
                    <a:lnTo>
                      <a:pt x="415" y="372"/>
                    </a:lnTo>
                    <a:lnTo>
                      <a:pt x="417" y="365"/>
                    </a:lnTo>
                    <a:lnTo>
                      <a:pt x="418" y="358"/>
                    </a:lnTo>
                    <a:lnTo>
                      <a:pt x="419" y="350"/>
                    </a:lnTo>
                    <a:lnTo>
                      <a:pt x="420" y="341"/>
                    </a:lnTo>
                    <a:lnTo>
                      <a:pt x="420" y="322"/>
                    </a:lnTo>
                    <a:lnTo>
                      <a:pt x="419" y="300"/>
                    </a:lnTo>
                    <a:lnTo>
                      <a:pt x="417" y="277"/>
                    </a:lnTo>
                    <a:lnTo>
                      <a:pt x="414" y="253"/>
                    </a:lnTo>
                    <a:lnTo>
                      <a:pt x="409" y="229"/>
                    </a:lnTo>
                    <a:lnTo>
                      <a:pt x="405" y="205"/>
                    </a:lnTo>
                    <a:lnTo>
                      <a:pt x="396" y="159"/>
                    </a:lnTo>
                    <a:lnTo>
                      <a:pt x="388" y="121"/>
                    </a:lnTo>
                    <a:lnTo>
                      <a:pt x="382" y="95"/>
                    </a:lnTo>
                    <a:lnTo>
                      <a:pt x="380" y="85"/>
                    </a:lnTo>
                    <a:lnTo>
                      <a:pt x="348" y="75"/>
                    </a:lnTo>
                    <a:lnTo>
                      <a:pt x="316" y="65"/>
                    </a:lnTo>
                    <a:lnTo>
                      <a:pt x="284" y="53"/>
                    </a:lnTo>
                    <a:lnTo>
                      <a:pt x="253" y="43"/>
                    </a:lnTo>
                    <a:lnTo>
                      <a:pt x="220" y="32"/>
                    </a:lnTo>
                    <a:lnTo>
                      <a:pt x="188" y="21"/>
                    </a:lnTo>
                    <a:lnTo>
                      <a:pt x="156" y="10"/>
                    </a:lnTo>
                    <a:lnTo>
                      <a:pt x="124" y="0"/>
                    </a:lnTo>
                    <a:lnTo>
                      <a:pt x="95" y="35"/>
                    </a:lnTo>
                    <a:lnTo>
                      <a:pt x="66" y="71"/>
                    </a:lnTo>
                    <a:lnTo>
                      <a:pt x="36" y="106"/>
                    </a:lnTo>
                    <a:lnTo>
                      <a:pt x="6" y="140"/>
                    </a:lnTo>
                    <a:lnTo>
                      <a:pt x="4" y="148"/>
                    </a:lnTo>
                    <a:lnTo>
                      <a:pt x="2" y="164"/>
                    </a:lnTo>
                    <a:lnTo>
                      <a:pt x="0" y="175"/>
                    </a:lnTo>
                    <a:lnTo>
                      <a:pt x="0" y="187"/>
                    </a:lnTo>
                    <a:lnTo>
                      <a:pt x="0" y="197"/>
                    </a:lnTo>
                    <a:lnTo>
                      <a:pt x="2" y="208"/>
                    </a:lnTo>
                    <a:close/>
                  </a:path>
                </a:pathLst>
              </a:custGeom>
              <a:solidFill>
                <a:srgbClr val="DFD9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1" name="Freeform 13"/>
              <p:cNvSpPr>
                <a:spLocks/>
              </p:cNvSpPr>
              <p:nvPr/>
            </p:nvSpPr>
            <p:spPr bwMode="auto">
              <a:xfrm>
                <a:off x="2933" y="1224"/>
                <a:ext cx="274" cy="307"/>
              </a:xfrm>
              <a:custGeom>
                <a:avLst/>
                <a:gdLst>
                  <a:gd name="T0" fmla="*/ 31 w 274"/>
                  <a:gd name="T1" fmla="*/ 27 h 305"/>
                  <a:gd name="T2" fmla="*/ 42 w 274"/>
                  <a:gd name="T3" fmla="*/ 44 h 305"/>
                  <a:gd name="T4" fmla="*/ 47 w 274"/>
                  <a:gd name="T5" fmla="*/ 58 h 305"/>
                  <a:gd name="T6" fmla="*/ 47 w 274"/>
                  <a:gd name="T7" fmla="*/ 70 h 305"/>
                  <a:gd name="T8" fmla="*/ 39 w 274"/>
                  <a:gd name="T9" fmla="*/ 127 h 305"/>
                  <a:gd name="T10" fmla="*/ 21 w 274"/>
                  <a:gd name="T11" fmla="*/ 165 h 305"/>
                  <a:gd name="T12" fmla="*/ 11 w 274"/>
                  <a:gd name="T13" fmla="*/ 192 h 305"/>
                  <a:gd name="T14" fmla="*/ 2 w 274"/>
                  <a:gd name="T15" fmla="*/ 227 h 305"/>
                  <a:gd name="T16" fmla="*/ 1 w 274"/>
                  <a:gd name="T17" fmla="*/ 273 h 305"/>
                  <a:gd name="T18" fmla="*/ 7 w 274"/>
                  <a:gd name="T19" fmla="*/ 313 h 305"/>
                  <a:gd name="T20" fmla="*/ 15 w 274"/>
                  <a:gd name="T21" fmla="*/ 337 h 305"/>
                  <a:gd name="T22" fmla="*/ 23 w 274"/>
                  <a:gd name="T23" fmla="*/ 351 h 305"/>
                  <a:gd name="T24" fmla="*/ 34 w 274"/>
                  <a:gd name="T25" fmla="*/ 362 h 305"/>
                  <a:gd name="T26" fmla="*/ 46 w 274"/>
                  <a:gd name="T27" fmla="*/ 371 h 305"/>
                  <a:gd name="T28" fmla="*/ 57 w 274"/>
                  <a:gd name="T29" fmla="*/ 367 h 305"/>
                  <a:gd name="T30" fmla="*/ 82 w 274"/>
                  <a:gd name="T31" fmla="*/ 330 h 305"/>
                  <a:gd name="T32" fmla="*/ 103 w 274"/>
                  <a:gd name="T33" fmla="*/ 293 h 305"/>
                  <a:gd name="T34" fmla="*/ 115 w 274"/>
                  <a:gd name="T35" fmla="*/ 243 h 305"/>
                  <a:gd name="T36" fmla="*/ 128 w 274"/>
                  <a:gd name="T37" fmla="*/ 204 h 305"/>
                  <a:gd name="T38" fmla="*/ 132 w 274"/>
                  <a:gd name="T39" fmla="*/ 192 h 305"/>
                  <a:gd name="T40" fmla="*/ 140 w 274"/>
                  <a:gd name="T41" fmla="*/ 178 h 305"/>
                  <a:gd name="T42" fmla="*/ 147 w 274"/>
                  <a:gd name="T43" fmla="*/ 172 h 305"/>
                  <a:gd name="T44" fmla="*/ 152 w 274"/>
                  <a:gd name="T45" fmla="*/ 170 h 305"/>
                  <a:gd name="T46" fmla="*/ 170 w 274"/>
                  <a:gd name="T47" fmla="*/ 172 h 305"/>
                  <a:gd name="T48" fmla="*/ 190 w 274"/>
                  <a:gd name="T49" fmla="*/ 179 h 305"/>
                  <a:gd name="T50" fmla="*/ 202 w 274"/>
                  <a:gd name="T51" fmla="*/ 190 h 305"/>
                  <a:gd name="T52" fmla="*/ 208 w 274"/>
                  <a:gd name="T53" fmla="*/ 203 h 305"/>
                  <a:gd name="T54" fmla="*/ 211 w 274"/>
                  <a:gd name="T55" fmla="*/ 226 h 305"/>
                  <a:gd name="T56" fmla="*/ 212 w 274"/>
                  <a:gd name="T57" fmla="*/ 265 h 305"/>
                  <a:gd name="T58" fmla="*/ 216 w 274"/>
                  <a:gd name="T59" fmla="*/ 289 h 305"/>
                  <a:gd name="T60" fmla="*/ 270 w 274"/>
                  <a:gd name="T61" fmla="*/ 343 h 305"/>
                  <a:gd name="T62" fmla="*/ 273 w 274"/>
                  <a:gd name="T63" fmla="*/ 213 h 305"/>
                  <a:gd name="T64" fmla="*/ 273 w 274"/>
                  <a:gd name="T65" fmla="*/ 178 h 305"/>
                  <a:gd name="T66" fmla="*/ 267 w 274"/>
                  <a:gd name="T67" fmla="*/ 146 h 305"/>
                  <a:gd name="T68" fmla="*/ 258 w 274"/>
                  <a:gd name="T69" fmla="*/ 125 h 305"/>
                  <a:gd name="T70" fmla="*/ 248 w 274"/>
                  <a:gd name="T71" fmla="*/ 111 h 305"/>
                  <a:gd name="T72" fmla="*/ 225 w 274"/>
                  <a:gd name="T73" fmla="*/ 57 h 305"/>
                  <a:gd name="T74" fmla="*/ 202 w 274"/>
                  <a:gd name="T75" fmla="*/ 43 h 305"/>
                  <a:gd name="T76" fmla="*/ 173 w 274"/>
                  <a:gd name="T77" fmla="*/ 37 h 305"/>
                  <a:gd name="T78" fmla="*/ 169 w 274"/>
                  <a:gd name="T79" fmla="*/ 11 h 305"/>
                  <a:gd name="T80" fmla="*/ 135 w 274"/>
                  <a:gd name="T81" fmla="*/ 35 h 305"/>
                  <a:gd name="T82" fmla="*/ 109 w 274"/>
                  <a:gd name="T83" fmla="*/ 0 h 305"/>
                  <a:gd name="T84" fmla="*/ 72 w 274"/>
                  <a:gd name="T85" fmla="*/ 0 h 3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74"/>
                  <a:gd name="T130" fmla="*/ 0 h 305"/>
                  <a:gd name="T131" fmla="*/ 274 w 274"/>
                  <a:gd name="T132" fmla="*/ 305 h 3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74" h="305">
                    <a:moveTo>
                      <a:pt x="28" y="22"/>
                    </a:moveTo>
                    <a:lnTo>
                      <a:pt x="31" y="27"/>
                    </a:lnTo>
                    <a:lnTo>
                      <a:pt x="39" y="37"/>
                    </a:lnTo>
                    <a:lnTo>
                      <a:pt x="42" y="44"/>
                    </a:lnTo>
                    <a:lnTo>
                      <a:pt x="45" y="50"/>
                    </a:lnTo>
                    <a:lnTo>
                      <a:pt x="47" y="58"/>
                    </a:lnTo>
                    <a:lnTo>
                      <a:pt x="48" y="63"/>
                    </a:lnTo>
                    <a:lnTo>
                      <a:pt x="47" y="70"/>
                    </a:lnTo>
                    <a:lnTo>
                      <a:pt x="44" y="81"/>
                    </a:lnTo>
                    <a:lnTo>
                      <a:pt x="39" y="93"/>
                    </a:lnTo>
                    <a:lnTo>
                      <a:pt x="32" y="107"/>
                    </a:lnTo>
                    <a:lnTo>
                      <a:pt x="21" y="131"/>
                    </a:lnTo>
                    <a:lnTo>
                      <a:pt x="14" y="147"/>
                    </a:lnTo>
                    <a:lnTo>
                      <a:pt x="11" y="158"/>
                    </a:lnTo>
                    <a:lnTo>
                      <a:pt x="6" y="174"/>
                    </a:lnTo>
                    <a:lnTo>
                      <a:pt x="2" y="193"/>
                    </a:lnTo>
                    <a:lnTo>
                      <a:pt x="0" y="206"/>
                    </a:lnTo>
                    <a:lnTo>
                      <a:pt x="1" y="217"/>
                    </a:lnTo>
                    <a:lnTo>
                      <a:pt x="3" y="230"/>
                    </a:lnTo>
                    <a:lnTo>
                      <a:pt x="7" y="245"/>
                    </a:lnTo>
                    <a:lnTo>
                      <a:pt x="12" y="262"/>
                    </a:lnTo>
                    <a:lnTo>
                      <a:pt x="15" y="269"/>
                    </a:lnTo>
                    <a:lnTo>
                      <a:pt x="19" y="276"/>
                    </a:lnTo>
                    <a:lnTo>
                      <a:pt x="23" y="283"/>
                    </a:lnTo>
                    <a:lnTo>
                      <a:pt x="28" y="289"/>
                    </a:lnTo>
                    <a:lnTo>
                      <a:pt x="34" y="294"/>
                    </a:lnTo>
                    <a:lnTo>
                      <a:pt x="40" y="300"/>
                    </a:lnTo>
                    <a:lnTo>
                      <a:pt x="46" y="303"/>
                    </a:lnTo>
                    <a:lnTo>
                      <a:pt x="53" y="305"/>
                    </a:lnTo>
                    <a:lnTo>
                      <a:pt x="57" y="299"/>
                    </a:lnTo>
                    <a:lnTo>
                      <a:pt x="67" y="283"/>
                    </a:lnTo>
                    <a:lnTo>
                      <a:pt x="82" y="262"/>
                    </a:lnTo>
                    <a:lnTo>
                      <a:pt x="96" y="239"/>
                    </a:lnTo>
                    <a:lnTo>
                      <a:pt x="103" y="227"/>
                    </a:lnTo>
                    <a:lnTo>
                      <a:pt x="109" y="214"/>
                    </a:lnTo>
                    <a:lnTo>
                      <a:pt x="115" y="202"/>
                    </a:lnTo>
                    <a:lnTo>
                      <a:pt x="120" y="190"/>
                    </a:lnTo>
                    <a:lnTo>
                      <a:pt x="128" y="170"/>
                    </a:lnTo>
                    <a:lnTo>
                      <a:pt x="130" y="162"/>
                    </a:lnTo>
                    <a:lnTo>
                      <a:pt x="132" y="158"/>
                    </a:lnTo>
                    <a:lnTo>
                      <a:pt x="136" y="149"/>
                    </a:lnTo>
                    <a:lnTo>
                      <a:pt x="140" y="144"/>
                    </a:lnTo>
                    <a:lnTo>
                      <a:pt x="144" y="140"/>
                    </a:lnTo>
                    <a:lnTo>
                      <a:pt x="147" y="138"/>
                    </a:lnTo>
                    <a:lnTo>
                      <a:pt x="149" y="137"/>
                    </a:lnTo>
                    <a:lnTo>
                      <a:pt x="152" y="136"/>
                    </a:lnTo>
                    <a:lnTo>
                      <a:pt x="157" y="136"/>
                    </a:lnTo>
                    <a:lnTo>
                      <a:pt x="170" y="138"/>
                    </a:lnTo>
                    <a:lnTo>
                      <a:pt x="181" y="141"/>
                    </a:lnTo>
                    <a:lnTo>
                      <a:pt x="190" y="145"/>
                    </a:lnTo>
                    <a:lnTo>
                      <a:pt x="197" y="150"/>
                    </a:lnTo>
                    <a:lnTo>
                      <a:pt x="202" y="156"/>
                    </a:lnTo>
                    <a:lnTo>
                      <a:pt x="206" y="162"/>
                    </a:lnTo>
                    <a:lnTo>
                      <a:pt x="208" y="169"/>
                    </a:lnTo>
                    <a:lnTo>
                      <a:pt x="210" y="178"/>
                    </a:lnTo>
                    <a:lnTo>
                      <a:pt x="211" y="192"/>
                    </a:lnTo>
                    <a:lnTo>
                      <a:pt x="211" y="207"/>
                    </a:lnTo>
                    <a:lnTo>
                      <a:pt x="212" y="213"/>
                    </a:lnTo>
                    <a:lnTo>
                      <a:pt x="213" y="220"/>
                    </a:lnTo>
                    <a:lnTo>
                      <a:pt x="216" y="225"/>
                    </a:lnTo>
                    <a:lnTo>
                      <a:pt x="219" y="229"/>
                    </a:lnTo>
                    <a:lnTo>
                      <a:pt x="270" y="275"/>
                    </a:lnTo>
                    <a:lnTo>
                      <a:pt x="273" y="186"/>
                    </a:lnTo>
                    <a:lnTo>
                      <a:pt x="273" y="179"/>
                    </a:lnTo>
                    <a:lnTo>
                      <a:pt x="274" y="163"/>
                    </a:lnTo>
                    <a:lnTo>
                      <a:pt x="273" y="144"/>
                    </a:lnTo>
                    <a:lnTo>
                      <a:pt x="270" y="126"/>
                    </a:lnTo>
                    <a:lnTo>
                      <a:pt x="267" y="112"/>
                    </a:lnTo>
                    <a:lnTo>
                      <a:pt x="262" y="99"/>
                    </a:lnTo>
                    <a:lnTo>
                      <a:pt x="258" y="91"/>
                    </a:lnTo>
                    <a:lnTo>
                      <a:pt x="253" y="84"/>
                    </a:lnTo>
                    <a:lnTo>
                      <a:pt x="248" y="77"/>
                    </a:lnTo>
                    <a:lnTo>
                      <a:pt x="240" y="70"/>
                    </a:lnTo>
                    <a:lnTo>
                      <a:pt x="225" y="57"/>
                    </a:lnTo>
                    <a:lnTo>
                      <a:pt x="213" y="48"/>
                    </a:lnTo>
                    <a:lnTo>
                      <a:pt x="202" y="43"/>
                    </a:lnTo>
                    <a:lnTo>
                      <a:pt x="190" y="40"/>
                    </a:lnTo>
                    <a:lnTo>
                      <a:pt x="173" y="37"/>
                    </a:lnTo>
                    <a:lnTo>
                      <a:pt x="168" y="36"/>
                    </a:lnTo>
                    <a:lnTo>
                      <a:pt x="169" y="11"/>
                    </a:lnTo>
                    <a:lnTo>
                      <a:pt x="142" y="3"/>
                    </a:lnTo>
                    <a:lnTo>
                      <a:pt x="135" y="35"/>
                    </a:lnTo>
                    <a:lnTo>
                      <a:pt x="134" y="5"/>
                    </a:lnTo>
                    <a:lnTo>
                      <a:pt x="109" y="0"/>
                    </a:lnTo>
                    <a:lnTo>
                      <a:pt x="100" y="41"/>
                    </a:lnTo>
                    <a:lnTo>
                      <a:pt x="72" y="0"/>
                    </a:lnTo>
                    <a:lnTo>
                      <a:pt x="28" y="22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2" name="Freeform 14"/>
              <p:cNvSpPr>
                <a:spLocks/>
              </p:cNvSpPr>
              <p:nvPr/>
            </p:nvSpPr>
            <p:spPr bwMode="auto">
              <a:xfrm>
                <a:off x="2940" y="1224"/>
                <a:ext cx="264" cy="291"/>
              </a:xfrm>
              <a:custGeom>
                <a:avLst/>
                <a:gdLst>
                  <a:gd name="T0" fmla="*/ 27 w 264"/>
                  <a:gd name="T1" fmla="*/ 26 h 290"/>
                  <a:gd name="T2" fmla="*/ 38 w 264"/>
                  <a:gd name="T3" fmla="*/ 44 h 290"/>
                  <a:gd name="T4" fmla="*/ 43 w 264"/>
                  <a:gd name="T5" fmla="*/ 59 h 290"/>
                  <a:gd name="T6" fmla="*/ 43 w 264"/>
                  <a:gd name="T7" fmla="*/ 72 h 290"/>
                  <a:gd name="T8" fmla="*/ 36 w 264"/>
                  <a:gd name="T9" fmla="*/ 93 h 290"/>
                  <a:gd name="T10" fmla="*/ 20 w 264"/>
                  <a:gd name="T11" fmla="*/ 128 h 290"/>
                  <a:gd name="T12" fmla="*/ 11 w 264"/>
                  <a:gd name="T13" fmla="*/ 188 h 290"/>
                  <a:gd name="T14" fmla="*/ 2 w 264"/>
                  <a:gd name="T15" fmla="*/ 222 h 290"/>
                  <a:gd name="T16" fmla="*/ 0 w 264"/>
                  <a:gd name="T17" fmla="*/ 244 h 290"/>
                  <a:gd name="T18" fmla="*/ 7 w 264"/>
                  <a:gd name="T19" fmla="*/ 271 h 290"/>
                  <a:gd name="T20" fmla="*/ 20 w 264"/>
                  <a:gd name="T21" fmla="*/ 300 h 290"/>
                  <a:gd name="T22" fmla="*/ 32 w 264"/>
                  <a:gd name="T23" fmla="*/ 316 h 290"/>
                  <a:gd name="T24" fmla="*/ 41 w 264"/>
                  <a:gd name="T25" fmla="*/ 323 h 290"/>
                  <a:gd name="T26" fmla="*/ 52 w 264"/>
                  <a:gd name="T27" fmla="*/ 317 h 290"/>
                  <a:gd name="T28" fmla="*/ 63 w 264"/>
                  <a:gd name="T29" fmla="*/ 303 h 290"/>
                  <a:gd name="T30" fmla="*/ 78 w 264"/>
                  <a:gd name="T31" fmla="*/ 279 h 290"/>
                  <a:gd name="T32" fmla="*/ 92 w 264"/>
                  <a:gd name="T33" fmla="*/ 245 h 290"/>
                  <a:gd name="T34" fmla="*/ 108 w 264"/>
                  <a:gd name="T35" fmla="*/ 211 h 290"/>
                  <a:gd name="T36" fmla="*/ 120 w 264"/>
                  <a:gd name="T37" fmla="*/ 187 h 290"/>
                  <a:gd name="T38" fmla="*/ 129 w 264"/>
                  <a:gd name="T39" fmla="*/ 139 h 290"/>
                  <a:gd name="T40" fmla="*/ 140 w 264"/>
                  <a:gd name="T41" fmla="*/ 131 h 290"/>
                  <a:gd name="T42" fmla="*/ 157 w 264"/>
                  <a:gd name="T43" fmla="*/ 128 h 290"/>
                  <a:gd name="T44" fmla="*/ 174 w 264"/>
                  <a:gd name="T45" fmla="*/ 129 h 290"/>
                  <a:gd name="T46" fmla="*/ 189 w 264"/>
                  <a:gd name="T47" fmla="*/ 134 h 290"/>
                  <a:gd name="T48" fmla="*/ 199 w 264"/>
                  <a:gd name="T49" fmla="*/ 143 h 290"/>
                  <a:gd name="T50" fmla="*/ 207 w 264"/>
                  <a:gd name="T51" fmla="*/ 189 h 290"/>
                  <a:gd name="T52" fmla="*/ 212 w 264"/>
                  <a:gd name="T53" fmla="*/ 205 h 290"/>
                  <a:gd name="T54" fmla="*/ 215 w 264"/>
                  <a:gd name="T55" fmla="*/ 226 h 290"/>
                  <a:gd name="T56" fmla="*/ 215 w 264"/>
                  <a:gd name="T57" fmla="*/ 251 h 290"/>
                  <a:gd name="T58" fmla="*/ 221 w 264"/>
                  <a:gd name="T59" fmla="*/ 271 h 290"/>
                  <a:gd name="T60" fmla="*/ 253 w 264"/>
                  <a:gd name="T61" fmla="*/ 300 h 290"/>
                  <a:gd name="T62" fmla="*/ 263 w 264"/>
                  <a:gd name="T63" fmla="*/ 220 h 290"/>
                  <a:gd name="T64" fmla="*/ 264 w 264"/>
                  <a:gd name="T65" fmla="*/ 196 h 290"/>
                  <a:gd name="T66" fmla="*/ 262 w 264"/>
                  <a:gd name="T67" fmla="*/ 125 h 290"/>
                  <a:gd name="T68" fmla="*/ 253 w 264"/>
                  <a:gd name="T69" fmla="*/ 98 h 290"/>
                  <a:gd name="T70" fmla="*/ 245 w 264"/>
                  <a:gd name="T71" fmla="*/ 85 h 290"/>
                  <a:gd name="T72" fmla="*/ 233 w 264"/>
                  <a:gd name="T73" fmla="*/ 72 h 290"/>
                  <a:gd name="T74" fmla="*/ 206 w 264"/>
                  <a:gd name="T75" fmla="*/ 51 h 290"/>
                  <a:gd name="T76" fmla="*/ 184 w 264"/>
                  <a:gd name="T77" fmla="*/ 43 h 290"/>
                  <a:gd name="T78" fmla="*/ 160 w 264"/>
                  <a:gd name="T79" fmla="*/ 39 h 290"/>
                  <a:gd name="T80" fmla="*/ 161 w 264"/>
                  <a:gd name="T81" fmla="*/ 11 h 290"/>
                  <a:gd name="T82" fmla="*/ 134 w 264"/>
                  <a:gd name="T83" fmla="*/ 10 h 290"/>
                  <a:gd name="T84" fmla="*/ 129 w 264"/>
                  <a:gd name="T85" fmla="*/ 33 h 290"/>
                  <a:gd name="T86" fmla="*/ 127 w 264"/>
                  <a:gd name="T87" fmla="*/ 33 h 290"/>
                  <a:gd name="T88" fmla="*/ 128 w 264"/>
                  <a:gd name="T89" fmla="*/ 17 h 290"/>
                  <a:gd name="T90" fmla="*/ 127 w 264"/>
                  <a:gd name="T91" fmla="*/ 7 h 290"/>
                  <a:gd name="T92" fmla="*/ 103 w 264"/>
                  <a:gd name="T93" fmla="*/ 0 h 290"/>
                  <a:gd name="T94" fmla="*/ 99 w 264"/>
                  <a:gd name="T95" fmla="*/ 24 h 290"/>
                  <a:gd name="T96" fmla="*/ 94 w 264"/>
                  <a:gd name="T97" fmla="*/ 44 h 290"/>
                  <a:gd name="T98" fmla="*/ 80 w 264"/>
                  <a:gd name="T99" fmla="*/ 22 h 290"/>
                  <a:gd name="T100" fmla="*/ 70 w 264"/>
                  <a:gd name="T101" fmla="*/ 7 h 290"/>
                  <a:gd name="T102" fmla="*/ 63 w 264"/>
                  <a:gd name="T103" fmla="*/ 1 h 29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64"/>
                  <a:gd name="T157" fmla="*/ 0 h 290"/>
                  <a:gd name="T158" fmla="*/ 264 w 264"/>
                  <a:gd name="T159" fmla="*/ 290 h 290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64" h="290">
                    <a:moveTo>
                      <a:pt x="23" y="21"/>
                    </a:moveTo>
                    <a:lnTo>
                      <a:pt x="27" y="26"/>
                    </a:lnTo>
                    <a:lnTo>
                      <a:pt x="34" y="37"/>
                    </a:lnTo>
                    <a:lnTo>
                      <a:pt x="38" y="44"/>
                    </a:lnTo>
                    <a:lnTo>
                      <a:pt x="41" y="52"/>
                    </a:lnTo>
                    <a:lnTo>
                      <a:pt x="43" y="59"/>
                    </a:lnTo>
                    <a:lnTo>
                      <a:pt x="44" y="65"/>
                    </a:lnTo>
                    <a:lnTo>
                      <a:pt x="43" y="72"/>
                    </a:lnTo>
                    <a:lnTo>
                      <a:pt x="40" y="82"/>
                    </a:lnTo>
                    <a:lnTo>
                      <a:pt x="36" y="93"/>
                    </a:lnTo>
                    <a:lnTo>
                      <a:pt x="31" y="106"/>
                    </a:lnTo>
                    <a:lnTo>
                      <a:pt x="20" y="128"/>
                    </a:lnTo>
                    <a:lnTo>
                      <a:pt x="15" y="143"/>
                    </a:lnTo>
                    <a:lnTo>
                      <a:pt x="11" y="154"/>
                    </a:lnTo>
                    <a:lnTo>
                      <a:pt x="6" y="170"/>
                    </a:lnTo>
                    <a:lnTo>
                      <a:pt x="2" y="188"/>
                    </a:lnTo>
                    <a:lnTo>
                      <a:pt x="0" y="201"/>
                    </a:lnTo>
                    <a:lnTo>
                      <a:pt x="0" y="210"/>
                    </a:lnTo>
                    <a:lnTo>
                      <a:pt x="3" y="223"/>
                    </a:lnTo>
                    <a:lnTo>
                      <a:pt x="7" y="237"/>
                    </a:lnTo>
                    <a:lnTo>
                      <a:pt x="13" y="252"/>
                    </a:lnTo>
                    <a:lnTo>
                      <a:pt x="20" y="266"/>
                    </a:lnTo>
                    <a:lnTo>
                      <a:pt x="28" y="278"/>
                    </a:lnTo>
                    <a:lnTo>
                      <a:pt x="32" y="282"/>
                    </a:lnTo>
                    <a:lnTo>
                      <a:pt x="37" y="286"/>
                    </a:lnTo>
                    <a:lnTo>
                      <a:pt x="41" y="289"/>
                    </a:lnTo>
                    <a:lnTo>
                      <a:pt x="46" y="290"/>
                    </a:lnTo>
                    <a:lnTo>
                      <a:pt x="52" y="283"/>
                    </a:lnTo>
                    <a:lnTo>
                      <a:pt x="58" y="276"/>
                    </a:lnTo>
                    <a:lnTo>
                      <a:pt x="63" y="269"/>
                    </a:lnTo>
                    <a:lnTo>
                      <a:pt x="69" y="262"/>
                    </a:lnTo>
                    <a:lnTo>
                      <a:pt x="78" y="245"/>
                    </a:lnTo>
                    <a:lnTo>
                      <a:pt x="85" y="228"/>
                    </a:lnTo>
                    <a:lnTo>
                      <a:pt x="92" y="211"/>
                    </a:lnTo>
                    <a:lnTo>
                      <a:pt x="99" y="194"/>
                    </a:lnTo>
                    <a:lnTo>
                      <a:pt x="108" y="177"/>
                    </a:lnTo>
                    <a:lnTo>
                      <a:pt x="116" y="160"/>
                    </a:lnTo>
                    <a:lnTo>
                      <a:pt x="120" y="153"/>
                    </a:lnTo>
                    <a:lnTo>
                      <a:pt x="125" y="144"/>
                    </a:lnTo>
                    <a:lnTo>
                      <a:pt x="129" y="139"/>
                    </a:lnTo>
                    <a:lnTo>
                      <a:pt x="134" y="134"/>
                    </a:lnTo>
                    <a:lnTo>
                      <a:pt x="140" y="131"/>
                    </a:lnTo>
                    <a:lnTo>
                      <a:pt x="148" y="129"/>
                    </a:lnTo>
                    <a:lnTo>
                      <a:pt x="157" y="128"/>
                    </a:lnTo>
                    <a:lnTo>
                      <a:pt x="166" y="128"/>
                    </a:lnTo>
                    <a:lnTo>
                      <a:pt x="174" y="129"/>
                    </a:lnTo>
                    <a:lnTo>
                      <a:pt x="181" y="131"/>
                    </a:lnTo>
                    <a:lnTo>
                      <a:pt x="189" y="134"/>
                    </a:lnTo>
                    <a:lnTo>
                      <a:pt x="194" y="138"/>
                    </a:lnTo>
                    <a:lnTo>
                      <a:pt x="199" y="143"/>
                    </a:lnTo>
                    <a:lnTo>
                      <a:pt x="203" y="148"/>
                    </a:lnTo>
                    <a:lnTo>
                      <a:pt x="207" y="155"/>
                    </a:lnTo>
                    <a:lnTo>
                      <a:pt x="210" y="162"/>
                    </a:lnTo>
                    <a:lnTo>
                      <a:pt x="212" y="171"/>
                    </a:lnTo>
                    <a:lnTo>
                      <a:pt x="214" y="181"/>
                    </a:lnTo>
                    <a:lnTo>
                      <a:pt x="215" y="192"/>
                    </a:lnTo>
                    <a:lnTo>
                      <a:pt x="215" y="203"/>
                    </a:lnTo>
                    <a:lnTo>
                      <a:pt x="215" y="217"/>
                    </a:lnTo>
                    <a:lnTo>
                      <a:pt x="214" y="230"/>
                    </a:lnTo>
                    <a:lnTo>
                      <a:pt x="221" y="237"/>
                    </a:lnTo>
                    <a:lnTo>
                      <a:pt x="238" y="251"/>
                    </a:lnTo>
                    <a:lnTo>
                      <a:pt x="253" y="266"/>
                    </a:lnTo>
                    <a:lnTo>
                      <a:pt x="260" y="272"/>
                    </a:lnTo>
                    <a:lnTo>
                      <a:pt x="263" y="186"/>
                    </a:lnTo>
                    <a:lnTo>
                      <a:pt x="263" y="179"/>
                    </a:lnTo>
                    <a:lnTo>
                      <a:pt x="264" y="162"/>
                    </a:lnTo>
                    <a:lnTo>
                      <a:pt x="264" y="143"/>
                    </a:lnTo>
                    <a:lnTo>
                      <a:pt x="262" y="125"/>
                    </a:lnTo>
                    <a:lnTo>
                      <a:pt x="258" y="111"/>
                    </a:lnTo>
                    <a:lnTo>
                      <a:pt x="253" y="98"/>
                    </a:lnTo>
                    <a:lnTo>
                      <a:pt x="249" y="91"/>
                    </a:lnTo>
                    <a:lnTo>
                      <a:pt x="245" y="85"/>
                    </a:lnTo>
                    <a:lnTo>
                      <a:pt x="239" y="78"/>
                    </a:lnTo>
                    <a:lnTo>
                      <a:pt x="233" y="72"/>
                    </a:lnTo>
                    <a:lnTo>
                      <a:pt x="218" y="60"/>
                    </a:lnTo>
                    <a:lnTo>
                      <a:pt x="206" y="51"/>
                    </a:lnTo>
                    <a:lnTo>
                      <a:pt x="196" y="46"/>
                    </a:lnTo>
                    <a:lnTo>
                      <a:pt x="184" y="43"/>
                    </a:lnTo>
                    <a:lnTo>
                      <a:pt x="166" y="40"/>
                    </a:lnTo>
                    <a:lnTo>
                      <a:pt x="160" y="39"/>
                    </a:lnTo>
                    <a:lnTo>
                      <a:pt x="161" y="25"/>
                    </a:lnTo>
                    <a:lnTo>
                      <a:pt x="161" y="11"/>
                    </a:lnTo>
                    <a:lnTo>
                      <a:pt x="136" y="3"/>
                    </a:lnTo>
                    <a:lnTo>
                      <a:pt x="134" y="10"/>
                    </a:lnTo>
                    <a:lnTo>
                      <a:pt x="132" y="22"/>
                    </a:lnTo>
                    <a:lnTo>
                      <a:pt x="129" y="33"/>
                    </a:lnTo>
                    <a:lnTo>
                      <a:pt x="127" y="38"/>
                    </a:lnTo>
                    <a:lnTo>
                      <a:pt x="127" y="33"/>
                    </a:lnTo>
                    <a:lnTo>
                      <a:pt x="128" y="23"/>
                    </a:lnTo>
                    <a:lnTo>
                      <a:pt x="128" y="17"/>
                    </a:lnTo>
                    <a:lnTo>
                      <a:pt x="127" y="10"/>
                    </a:lnTo>
                    <a:lnTo>
                      <a:pt x="127" y="7"/>
                    </a:lnTo>
                    <a:lnTo>
                      <a:pt x="126" y="5"/>
                    </a:lnTo>
                    <a:lnTo>
                      <a:pt x="103" y="0"/>
                    </a:lnTo>
                    <a:lnTo>
                      <a:pt x="102" y="8"/>
                    </a:lnTo>
                    <a:lnTo>
                      <a:pt x="99" y="24"/>
                    </a:lnTo>
                    <a:lnTo>
                      <a:pt x="96" y="38"/>
                    </a:lnTo>
                    <a:lnTo>
                      <a:pt x="94" y="44"/>
                    </a:lnTo>
                    <a:lnTo>
                      <a:pt x="89" y="37"/>
                    </a:lnTo>
                    <a:lnTo>
                      <a:pt x="80" y="22"/>
                    </a:lnTo>
                    <a:lnTo>
                      <a:pt x="74" y="14"/>
                    </a:lnTo>
                    <a:lnTo>
                      <a:pt x="70" y="7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23" y="21"/>
                    </a:lnTo>
                    <a:close/>
                  </a:path>
                </a:pathLst>
              </a:custGeom>
              <a:solidFill>
                <a:srgbClr val="CB6A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3" name="Freeform 15"/>
              <p:cNvSpPr>
                <a:spLocks/>
              </p:cNvSpPr>
              <p:nvPr/>
            </p:nvSpPr>
            <p:spPr bwMode="auto">
              <a:xfrm>
                <a:off x="2946" y="1224"/>
                <a:ext cx="256" cy="276"/>
              </a:xfrm>
              <a:custGeom>
                <a:avLst/>
                <a:gdLst>
                  <a:gd name="T0" fmla="*/ 23 w 256"/>
                  <a:gd name="T1" fmla="*/ 25 h 276"/>
                  <a:gd name="T2" fmla="*/ 34 w 256"/>
                  <a:gd name="T3" fmla="*/ 45 h 276"/>
                  <a:gd name="T4" fmla="*/ 40 w 256"/>
                  <a:gd name="T5" fmla="*/ 61 h 276"/>
                  <a:gd name="T6" fmla="*/ 40 w 256"/>
                  <a:gd name="T7" fmla="*/ 74 h 276"/>
                  <a:gd name="T8" fmla="*/ 34 w 256"/>
                  <a:gd name="T9" fmla="*/ 93 h 276"/>
                  <a:gd name="T10" fmla="*/ 22 w 256"/>
                  <a:gd name="T11" fmla="*/ 126 h 276"/>
                  <a:gd name="T12" fmla="*/ 12 w 256"/>
                  <a:gd name="T13" fmla="*/ 150 h 276"/>
                  <a:gd name="T14" fmla="*/ 2 w 256"/>
                  <a:gd name="T15" fmla="*/ 182 h 276"/>
                  <a:gd name="T16" fmla="*/ 0 w 256"/>
                  <a:gd name="T17" fmla="*/ 204 h 276"/>
                  <a:gd name="T18" fmla="*/ 5 w 256"/>
                  <a:gd name="T19" fmla="*/ 229 h 276"/>
                  <a:gd name="T20" fmla="*/ 16 w 256"/>
                  <a:gd name="T21" fmla="*/ 254 h 276"/>
                  <a:gd name="T22" fmla="*/ 27 w 256"/>
                  <a:gd name="T23" fmla="*/ 270 h 276"/>
                  <a:gd name="T24" fmla="*/ 35 w 256"/>
                  <a:gd name="T25" fmla="*/ 275 h 276"/>
                  <a:gd name="T26" fmla="*/ 43 w 256"/>
                  <a:gd name="T27" fmla="*/ 272 h 276"/>
                  <a:gd name="T28" fmla="*/ 63 w 256"/>
                  <a:gd name="T29" fmla="*/ 243 h 276"/>
                  <a:gd name="T30" fmla="*/ 83 w 256"/>
                  <a:gd name="T31" fmla="*/ 203 h 276"/>
                  <a:gd name="T32" fmla="*/ 98 w 256"/>
                  <a:gd name="T33" fmla="*/ 166 h 276"/>
                  <a:gd name="T34" fmla="*/ 109 w 256"/>
                  <a:gd name="T35" fmla="*/ 147 h 276"/>
                  <a:gd name="T36" fmla="*/ 120 w 256"/>
                  <a:gd name="T37" fmla="*/ 133 h 276"/>
                  <a:gd name="T38" fmla="*/ 131 w 256"/>
                  <a:gd name="T39" fmla="*/ 125 h 276"/>
                  <a:gd name="T40" fmla="*/ 156 w 256"/>
                  <a:gd name="T41" fmla="*/ 118 h 276"/>
                  <a:gd name="T42" fmla="*/ 176 w 256"/>
                  <a:gd name="T43" fmla="*/ 116 h 276"/>
                  <a:gd name="T44" fmla="*/ 188 w 256"/>
                  <a:gd name="T45" fmla="*/ 118 h 276"/>
                  <a:gd name="T46" fmla="*/ 196 w 256"/>
                  <a:gd name="T47" fmla="*/ 121 h 276"/>
                  <a:gd name="T48" fmla="*/ 203 w 256"/>
                  <a:gd name="T49" fmla="*/ 125 h 276"/>
                  <a:gd name="T50" fmla="*/ 210 w 256"/>
                  <a:gd name="T51" fmla="*/ 136 h 276"/>
                  <a:gd name="T52" fmla="*/ 215 w 256"/>
                  <a:gd name="T53" fmla="*/ 153 h 276"/>
                  <a:gd name="T54" fmla="*/ 216 w 256"/>
                  <a:gd name="T55" fmla="*/ 173 h 276"/>
                  <a:gd name="T56" fmla="*/ 213 w 256"/>
                  <a:gd name="T57" fmla="*/ 208 h 276"/>
                  <a:gd name="T58" fmla="*/ 217 w 256"/>
                  <a:gd name="T59" fmla="*/ 238 h 276"/>
                  <a:gd name="T60" fmla="*/ 245 w 256"/>
                  <a:gd name="T61" fmla="*/ 264 h 276"/>
                  <a:gd name="T62" fmla="*/ 255 w 256"/>
                  <a:gd name="T63" fmla="*/ 186 h 276"/>
                  <a:gd name="T64" fmla="*/ 256 w 256"/>
                  <a:gd name="T65" fmla="*/ 162 h 276"/>
                  <a:gd name="T66" fmla="*/ 254 w 256"/>
                  <a:gd name="T67" fmla="*/ 124 h 276"/>
                  <a:gd name="T68" fmla="*/ 245 w 256"/>
                  <a:gd name="T69" fmla="*/ 98 h 276"/>
                  <a:gd name="T70" fmla="*/ 237 w 256"/>
                  <a:gd name="T71" fmla="*/ 85 h 276"/>
                  <a:gd name="T72" fmla="*/ 226 w 256"/>
                  <a:gd name="T73" fmla="*/ 73 h 276"/>
                  <a:gd name="T74" fmla="*/ 201 w 256"/>
                  <a:gd name="T75" fmla="*/ 55 h 276"/>
                  <a:gd name="T76" fmla="*/ 179 w 256"/>
                  <a:gd name="T77" fmla="*/ 46 h 276"/>
                  <a:gd name="T78" fmla="*/ 152 w 256"/>
                  <a:gd name="T79" fmla="*/ 42 h 276"/>
                  <a:gd name="T80" fmla="*/ 155 w 256"/>
                  <a:gd name="T81" fmla="*/ 27 h 276"/>
                  <a:gd name="T82" fmla="*/ 156 w 256"/>
                  <a:gd name="T83" fmla="*/ 17 h 276"/>
                  <a:gd name="T84" fmla="*/ 153 w 256"/>
                  <a:gd name="T85" fmla="*/ 10 h 276"/>
                  <a:gd name="T86" fmla="*/ 129 w 256"/>
                  <a:gd name="T87" fmla="*/ 12 h 276"/>
                  <a:gd name="T88" fmla="*/ 124 w 256"/>
                  <a:gd name="T89" fmla="*/ 36 h 276"/>
                  <a:gd name="T90" fmla="*/ 121 w 256"/>
                  <a:gd name="T91" fmla="*/ 36 h 276"/>
                  <a:gd name="T92" fmla="*/ 122 w 256"/>
                  <a:gd name="T93" fmla="*/ 18 h 276"/>
                  <a:gd name="T94" fmla="*/ 121 w 256"/>
                  <a:gd name="T95" fmla="*/ 9 h 276"/>
                  <a:gd name="T96" fmla="*/ 120 w 256"/>
                  <a:gd name="T97" fmla="*/ 5 h 276"/>
                  <a:gd name="T98" fmla="*/ 98 w 256"/>
                  <a:gd name="T99" fmla="*/ 0 h 276"/>
                  <a:gd name="T100" fmla="*/ 94 w 256"/>
                  <a:gd name="T101" fmla="*/ 26 h 276"/>
                  <a:gd name="T102" fmla="*/ 88 w 256"/>
                  <a:gd name="T103" fmla="*/ 46 h 276"/>
                  <a:gd name="T104" fmla="*/ 74 w 256"/>
                  <a:gd name="T105" fmla="*/ 23 h 276"/>
                  <a:gd name="T106" fmla="*/ 64 w 256"/>
                  <a:gd name="T107" fmla="*/ 7 h 276"/>
                  <a:gd name="T108" fmla="*/ 58 w 256"/>
                  <a:gd name="T109" fmla="*/ 3 h 276"/>
                  <a:gd name="T110" fmla="*/ 54 w 256"/>
                  <a:gd name="T111" fmla="*/ 2 h 2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56"/>
                  <a:gd name="T169" fmla="*/ 0 h 276"/>
                  <a:gd name="T170" fmla="*/ 256 w 256"/>
                  <a:gd name="T171" fmla="*/ 276 h 27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56" h="276">
                    <a:moveTo>
                      <a:pt x="19" y="20"/>
                    </a:moveTo>
                    <a:lnTo>
                      <a:pt x="23" y="25"/>
                    </a:lnTo>
                    <a:lnTo>
                      <a:pt x="30" y="38"/>
                    </a:lnTo>
                    <a:lnTo>
                      <a:pt x="34" y="45"/>
                    </a:lnTo>
                    <a:lnTo>
                      <a:pt x="37" y="53"/>
                    </a:lnTo>
                    <a:lnTo>
                      <a:pt x="40" y="61"/>
                    </a:lnTo>
                    <a:lnTo>
                      <a:pt x="40" y="67"/>
                    </a:lnTo>
                    <a:lnTo>
                      <a:pt x="40" y="74"/>
                    </a:lnTo>
                    <a:lnTo>
                      <a:pt x="37" y="82"/>
                    </a:lnTo>
                    <a:lnTo>
                      <a:pt x="34" y="93"/>
                    </a:lnTo>
                    <a:lnTo>
                      <a:pt x="30" y="105"/>
                    </a:lnTo>
                    <a:lnTo>
                      <a:pt x="22" y="126"/>
                    </a:lnTo>
                    <a:lnTo>
                      <a:pt x="16" y="140"/>
                    </a:lnTo>
                    <a:lnTo>
                      <a:pt x="12" y="150"/>
                    </a:lnTo>
                    <a:lnTo>
                      <a:pt x="7" y="165"/>
                    </a:lnTo>
                    <a:lnTo>
                      <a:pt x="2" y="182"/>
                    </a:lnTo>
                    <a:lnTo>
                      <a:pt x="0" y="195"/>
                    </a:lnTo>
                    <a:lnTo>
                      <a:pt x="0" y="204"/>
                    </a:lnTo>
                    <a:lnTo>
                      <a:pt x="2" y="215"/>
                    </a:lnTo>
                    <a:lnTo>
                      <a:pt x="5" y="229"/>
                    </a:lnTo>
                    <a:lnTo>
                      <a:pt x="10" y="242"/>
                    </a:lnTo>
                    <a:lnTo>
                      <a:pt x="16" y="254"/>
                    </a:lnTo>
                    <a:lnTo>
                      <a:pt x="24" y="265"/>
                    </a:lnTo>
                    <a:lnTo>
                      <a:pt x="27" y="270"/>
                    </a:lnTo>
                    <a:lnTo>
                      <a:pt x="31" y="273"/>
                    </a:lnTo>
                    <a:lnTo>
                      <a:pt x="35" y="275"/>
                    </a:lnTo>
                    <a:lnTo>
                      <a:pt x="40" y="276"/>
                    </a:lnTo>
                    <a:lnTo>
                      <a:pt x="43" y="272"/>
                    </a:lnTo>
                    <a:lnTo>
                      <a:pt x="51" y="260"/>
                    </a:lnTo>
                    <a:lnTo>
                      <a:pt x="63" y="243"/>
                    </a:lnTo>
                    <a:lnTo>
                      <a:pt x="74" y="224"/>
                    </a:lnTo>
                    <a:lnTo>
                      <a:pt x="83" y="203"/>
                    </a:lnTo>
                    <a:lnTo>
                      <a:pt x="91" y="183"/>
                    </a:lnTo>
                    <a:lnTo>
                      <a:pt x="98" y="166"/>
                    </a:lnTo>
                    <a:lnTo>
                      <a:pt x="103" y="157"/>
                    </a:lnTo>
                    <a:lnTo>
                      <a:pt x="109" y="147"/>
                    </a:lnTo>
                    <a:lnTo>
                      <a:pt x="115" y="138"/>
                    </a:lnTo>
                    <a:lnTo>
                      <a:pt x="120" y="133"/>
                    </a:lnTo>
                    <a:lnTo>
                      <a:pt x="125" y="129"/>
                    </a:lnTo>
                    <a:lnTo>
                      <a:pt x="131" y="125"/>
                    </a:lnTo>
                    <a:lnTo>
                      <a:pt x="139" y="123"/>
                    </a:lnTo>
                    <a:lnTo>
                      <a:pt x="156" y="118"/>
                    </a:lnTo>
                    <a:lnTo>
                      <a:pt x="170" y="117"/>
                    </a:lnTo>
                    <a:lnTo>
                      <a:pt x="176" y="116"/>
                    </a:lnTo>
                    <a:lnTo>
                      <a:pt x="183" y="117"/>
                    </a:lnTo>
                    <a:lnTo>
                      <a:pt x="188" y="118"/>
                    </a:lnTo>
                    <a:lnTo>
                      <a:pt x="192" y="119"/>
                    </a:lnTo>
                    <a:lnTo>
                      <a:pt x="196" y="121"/>
                    </a:lnTo>
                    <a:lnTo>
                      <a:pt x="200" y="123"/>
                    </a:lnTo>
                    <a:lnTo>
                      <a:pt x="203" y="125"/>
                    </a:lnTo>
                    <a:lnTo>
                      <a:pt x="206" y="128"/>
                    </a:lnTo>
                    <a:lnTo>
                      <a:pt x="210" y="136"/>
                    </a:lnTo>
                    <a:lnTo>
                      <a:pt x="213" y="144"/>
                    </a:lnTo>
                    <a:lnTo>
                      <a:pt x="215" y="153"/>
                    </a:lnTo>
                    <a:lnTo>
                      <a:pt x="216" y="163"/>
                    </a:lnTo>
                    <a:lnTo>
                      <a:pt x="216" y="173"/>
                    </a:lnTo>
                    <a:lnTo>
                      <a:pt x="215" y="185"/>
                    </a:lnTo>
                    <a:lnTo>
                      <a:pt x="213" y="208"/>
                    </a:lnTo>
                    <a:lnTo>
                      <a:pt x="211" y="232"/>
                    </a:lnTo>
                    <a:lnTo>
                      <a:pt x="217" y="238"/>
                    </a:lnTo>
                    <a:lnTo>
                      <a:pt x="232" y="251"/>
                    </a:lnTo>
                    <a:lnTo>
                      <a:pt x="245" y="264"/>
                    </a:lnTo>
                    <a:lnTo>
                      <a:pt x="251" y="269"/>
                    </a:lnTo>
                    <a:lnTo>
                      <a:pt x="255" y="186"/>
                    </a:lnTo>
                    <a:lnTo>
                      <a:pt x="255" y="179"/>
                    </a:lnTo>
                    <a:lnTo>
                      <a:pt x="256" y="162"/>
                    </a:lnTo>
                    <a:lnTo>
                      <a:pt x="256" y="142"/>
                    </a:lnTo>
                    <a:lnTo>
                      <a:pt x="254" y="124"/>
                    </a:lnTo>
                    <a:lnTo>
                      <a:pt x="251" y="111"/>
                    </a:lnTo>
                    <a:lnTo>
                      <a:pt x="245" y="98"/>
                    </a:lnTo>
                    <a:lnTo>
                      <a:pt x="242" y="91"/>
                    </a:lnTo>
                    <a:lnTo>
                      <a:pt x="237" y="85"/>
                    </a:lnTo>
                    <a:lnTo>
                      <a:pt x="232" y="79"/>
                    </a:lnTo>
                    <a:lnTo>
                      <a:pt x="226" y="73"/>
                    </a:lnTo>
                    <a:lnTo>
                      <a:pt x="212" y="63"/>
                    </a:lnTo>
                    <a:lnTo>
                      <a:pt x="201" y="55"/>
                    </a:lnTo>
                    <a:lnTo>
                      <a:pt x="191" y="49"/>
                    </a:lnTo>
                    <a:lnTo>
                      <a:pt x="179" y="46"/>
                    </a:lnTo>
                    <a:lnTo>
                      <a:pt x="160" y="43"/>
                    </a:lnTo>
                    <a:lnTo>
                      <a:pt x="152" y="42"/>
                    </a:lnTo>
                    <a:lnTo>
                      <a:pt x="153" y="36"/>
                    </a:lnTo>
                    <a:lnTo>
                      <a:pt x="155" y="27"/>
                    </a:lnTo>
                    <a:lnTo>
                      <a:pt x="155" y="21"/>
                    </a:lnTo>
                    <a:lnTo>
                      <a:pt x="156" y="17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30" y="3"/>
                    </a:lnTo>
                    <a:lnTo>
                      <a:pt x="129" y="12"/>
                    </a:lnTo>
                    <a:lnTo>
                      <a:pt x="127" y="25"/>
                    </a:lnTo>
                    <a:lnTo>
                      <a:pt x="124" y="36"/>
                    </a:lnTo>
                    <a:lnTo>
                      <a:pt x="121" y="41"/>
                    </a:lnTo>
                    <a:lnTo>
                      <a:pt x="121" y="36"/>
                    </a:lnTo>
                    <a:lnTo>
                      <a:pt x="122" y="24"/>
                    </a:lnTo>
                    <a:lnTo>
                      <a:pt x="122" y="18"/>
                    </a:lnTo>
                    <a:lnTo>
                      <a:pt x="122" y="11"/>
                    </a:lnTo>
                    <a:lnTo>
                      <a:pt x="121" y="9"/>
                    </a:lnTo>
                    <a:lnTo>
                      <a:pt x="121" y="7"/>
                    </a:lnTo>
                    <a:lnTo>
                      <a:pt x="120" y="5"/>
                    </a:lnTo>
                    <a:lnTo>
                      <a:pt x="118" y="4"/>
                    </a:lnTo>
                    <a:lnTo>
                      <a:pt x="98" y="0"/>
                    </a:lnTo>
                    <a:lnTo>
                      <a:pt x="97" y="10"/>
                    </a:lnTo>
                    <a:lnTo>
                      <a:pt x="94" y="26"/>
                    </a:lnTo>
                    <a:lnTo>
                      <a:pt x="91" y="40"/>
                    </a:lnTo>
                    <a:lnTo>
                      <a:pt x="88" y="46"/>
                    </a:lnTo>
                    <a:lnTo>
                      <a:pt x="83" y="39"/>
                    </a:lnTo>
                    <a:lnTo>
                      <a:pt x="74" y="23"/>
                    </a:lnTo>
                    <a:lnTo>
                      <a:pt x="69" y="15"/>
                    </a:lnTo>
                    <a:lnTo>
                      <a:pt x="64" y="7"/>
                    </a:lnTo>
                    <a:lnTo>
                      <a:pt x="61" y="4"/>
                    </a:lnTo>
                    <a:lnTo>
                      <a:pt x="58" y="3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19" y="20"/>
                    </a:lnTo>
                    <a:close/>
                  </a:path>
                </a:pathLst>
              </a:custGeom>
              <a:solidFill>
                <a:srgbClr val="D274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4" name="Freeform 16"/>
              <p:cNvSpPr>
                <a:spLocks/>
              </p:cNvSpPr>
              <p:nvPr/>
            </p:nvSpPr>
            <p:spPr bwMode="auto">
              <a:xfrm>
                <a:off x="2952" y="1224"/>
                <a:ext cx="249" cy="267"/>
              </a:xfrm>
              <a:custGeom>
                <a:avLst/>
                <a:gdLst>
                  <a:gd name="T0" fmla="*/ 19 w 249"/>
                  <a:gd name="T1" fmla="*/ 24 h 267"/>
                  <a:gd name="T2" fmla="*/ 31 w 249"/>
                  <a:gd name="T3" fmla="*/ 46 h 267"/>
                  <a:gd name="T4" fmla="*/ 36 w 249"/>
                  <a:gd name="T5" fmla="*/ 63 h 267"/>
                  <a:gd name="T6" fmla="*/ 37 w 249"/>
                  <a:gd name="T7" fmla="*/ 75 h 267"/>
                  <a:gd name="T8" fmla="*/ 32 w 249"/>
                  <a:gd name="T9" fmla="*/ 93 h 267"/>
                  <a:gd name="T10" fmla="*/ 22 w 249"/>
                  <a:gd name="T11" fmla="*/ 123 h 267"/>
                  <a:gd name="T12" fmla="*/ 13 w 249"/>
                  <a:gd name="T13" fmla="*/ 146 h 267"/>
                  <a:gd name="T14" fmla="*/ 3 w 249"/>
                  <a:gd name="T15" fmla="*/ 177 h 267"/>
                  <a:gd name="T16" fmla="*/ 0 w 249"/>
                  <a:gd name="T17" fmla="*/ 198 h 267"/>
                  <a:gd name="T18" fmla="*/ 4 w 249"/>
                  <a:gd name="T19" fmla="*/ 221 h 267"/>
                  <a:gd name="T20" fmla="*/ 12 w 249"/>
                  <a:gd name="T21" fmla="*/ 243 h 267"/>
                  <a:gd name="T22" fmla="*/ 22 w 249"/>
                  <a:gd name="T23" fmla="*/ 257 h 267"/>
                  <a:gd name="T24" fmla="*/ 30 w 249"/>
                  <a:gd name="T25" fmla="*/ 262 h 267"/>
                  <a:gd name="T26" fmla="*/ 41 w 249"/>
                  <a:gd name="T27" fmla="*/ 254 h 267"/>
                  <a:gd name="T28" fmla="*/ 55 w 249"/>
                  <a:gd name="T29" fmla="*/ 236 h 267"/>
                  <a:gd name="T30" fmla="*/ 70 w 249"/>
                  <a:gd name="T31" fmla="*/ 202 h 267"/>
                  <a:gd name="T32" fmla="*/ 83 w 249"/>
                  <a:gd name="T33" fmla="*/ 169 h 267"/>
                  <a:gd name="T34" fmla="*/ 93 w 249"/>
                  <a:gd name="T35" fmla="*/ 149 h 267"/>
                  <a:gd name="T36" fmla="*/ 106 w 249"/>
                  <a:gd name="T37" fmla="*/ 131 h 267"/>
                  <a:gd name="T38" fmla="*/ 121 w 249"/>
                  <a:gd name="T39" fmla="*/ 120 h 267"/>
                  <a:gd name="T40" fmla="*/ 149 w 249"/>
                  <a:gd name="T41" fmla="*/ 112 h 267"/>
                  <a:gd name="T42" fmla="*/ 171 w 249"/>
                  <a:gd name="T43" fmla="*/ 111 h 267"/>
                  <a:gd name="T44" fmla="*/ 183 w 249"/>
                  <a:gd name="T45" fmla="*/ 112 h 267"/>
                  <a:gd name="T46" fmla="*/ 192 w 249"/>
                  <a:gd name="T47" fmla="*/ 115 h 267"/>
                  <a:gd name="T48" fmla="*/ 200 w 249"/>
                  <a:gd name="T49" fmla="*/ 120 h 267"/>
                  <a:gd name="T50" fmla="*/ 207 w 249"/>
                  <a:gd name="T51" fmla="*/ 130 h 267"/>
                  <a:gd name="T52" fmla="*/ 212 w 249"/>
                  <a:gd name="T53" fmla="*/ 149 h 267"/>
                  <a:gd name="T54" fmla="*/ 213 w 249"/>
                  <a:gd name="T55" fmla="*/ 170 h 267"/>
                  <a:gd name="T56" fmla="*/ 210 w 249"/>
                  <a:gd name="T57" fmla="*/ 207 h 267"/>
                  <a:gd name="T58" fmla="*/ 213 w 249"/>
                  <a:gd name="T59" fmla="*/ 239 h 267"/>
                  <a:gd name="T60" fmla="*/ 237 w 249"/>
                  <a:gd name="T61" fmla="*/ 262 h 267"/>
                  <a:gd name="T62" fmla="*/ 244 w 249"/>
                  <a:gd name="T63" fmla="*/ 246 h 267"/>
                  <a:gd name="T64" fmla="*/ 246 w 249"/>
                  <a:gd name="T65" fmla="*/ 206 h 267"/>
                  <a:gd name="T66" fmla="*/ 248 w 249"/>
                  <a:gd name="T67" fmla="*/ 171 h 267"/>
                  <a:gd name="T68" fmla="*/ 248 w 249"/>
                  <a:gd name="T69" fmla="*/ 141 h 267"/>
                  <a:gd name="T70" fmla="*/ 245 w 249"/>
                  <a:gd name="T71" fmla="*/ 119 h 267"/>
                  <a:gd name="T72" fmla="*/ 241 w 249"/>
                  <a:gd name="T73" fmla="*/ 106 h 267"/>
                  <a:gd name="T74" fmla="*/ 234 w 249"/>
                  <a:gd name="T75" fmla="*/ 92 h 267"/>
                  <a:gd name="T76" fmla="*/ 225 w 249"/>
                  <a:gd name="T77" fmla="*/ 81 h 267"/>
                  <a:gd name="T78" fmla="*/ 207 w 249"/>
                  <a:gd name="T79" fmla="*/ 65 h 267"/>
                  <a:gd name="T80" fmla="*/ 186 w 249"/>
                  <a:gd name="T81" fmla="*/ 52 h 267"/>
                  <a:gd name="T82" fmla="*/ 154 w 249"/>
                  <a:gd name="T83" fmla="*/ 46 h 267"/>
                  <a:gd name="T84" fmla="*/ 145 w 249"/>
                  <a:gd name="T85" fmla="*/ 39 h 267"/>
                  <a:gd name="T86" fmla="*/ 149 w 249"/>
                  <a:gd name="T87" fmla="*/ 22 h 267"/>
                  <a:gd name="T88" fmla="*/ 149 w 249"/>
                  <a:gd name="T89" fmla="*/ 15 h 267"/>
                  <a:gd name="T90" fmla="*/ 148 w 249"/>
                  <a:gd name="T91" fmla="*/ 11 h 267"/>
                  <a:gd name="T92" fmla="*/ 136 w 249"/>
                  <a:gd name="T93" fmla="*/ 7 h 267"/>
                  <a:gd name="T94" fmla="*/ 124 w 249"/>
                  <a:gd name="T95" fmla="*/ 15 h 267"/>
                  <a:gd name="T96" fmla="*/ 120 w 249"/>
                  <a:gd name="T97" fmla="*/ 34 h 267"/>
                  <a:gd name="T98" fmla="*/ 116 w 249"/>
                  <a:gd name="T99" fmla="*/ 43 h 267"/>
                  <a:gd name="T100" fmla="*/ 114 w 249"/>
                  <a:gd name="T101" fmla="*/ 39 h 267"/>
                  <a:gd name="T102" fmla="*/ 117 w 249"/>
                  <a:gd name="T103" fmla="*/ 19 h 267"/>
                  <a:gd name="T104" fmla="*/ 116 w 249"/>
                  <a:gd name="T105" fmla="*/ 9 h 267"/>
                  <a:gd name="T106" fmla="*/ 113 w 249"/>
                  <a:gd name="T107" fmla="*/ 5 h 267"/>
                  <a:gd name="T108" fmla="*/ 102 w 249"/>
                  <a:gd name="T109" fmla="*/ 2 h 267"/>
                  <a:gd name="T110" fmla="*/ 91 w 249"/>
                  <a:gd name="T111" fmla="*/ 14 h 267"/>
                  <a:gd name="T112" fmla="*/ 88 w 249"/>
                  <a:gd name="T113" fmla="*/ 36 h 267"/>
                  <a:gd name="T114" fmla="*/ 84 w 249"/>
                  <a:gd name="T115" fmla="*/ 47 h 267"/>
                  <a:gd name="T116" fmla="*/ 77 w 249"/>
                  <a:gd name="T117" fmla="*/ 41 h 267"/>
                  <a:gd name="T118" fmla="*/ 63 w 249"/>
                  <a:gd name="T119" fmla="*/ 16 h 267"/>
                  <a:gd name="T120" fmla="*/ 55 w 249"/>
                  <a:gd name="T121" fmla="*/ 5 h 267"/>
                  <a:gd name="T122" fmla="*/ 48 w 249"/>
                  <a:gd name="T123" fmla="*/ 3 h 267"/>
                  <a:gd name="T124" fmla="*/ 31 w 249"/>
                  <a:gd name="T125" fmla="*/ 10 h 26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49"/>
                  <a:gd name="T190" fmla="*/ 0 h 267"/>
                  <a:gd name="T191" fmla="*/ 249 w 249"/>
                  <a:gd name="T192" fmla="*/ 267 h 26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49" h="267">
                    <a:moveTo>
                      <a:pt x="16" y="18"/>
                    </a:moveTo>
                    <a:lnTo>
                      <a:pt x="19" y="24"/>
                    </a:lnTo>
                    <a:lnTo>
                      <a:pt x="27" y="38"/>
                    </a:lnTo>
                    <a:lnTo>
                      <a:pt x="31" y="46"/>
                    </a:lnTo>
                    <a:lnTo>
                      <a:pt x="34" y="55"/>
                    </a:lnTo>
                    <a:lnTo>
                      <a:pt x="36" y="63"/>
                    </a:lnTo>
                    <a:lnTo>
                      <a:pt x="37" y="69"/>
                    </a:lnTo>
                    <a:lnTo>
                      <a:pt x="37" y="75"/>
                    </a:lnTo>
                    <a:lnTo>
                      <a:pt x="35" y="83"/>
                    </a:lnTo>
                    <a:lnTo>
                      <a:pt x="32" y="93"/>
                    </a:lnTo>
                    <a:lnTo>
                      <a:pt x="29" y="104"/>
                    </a:lnTo>
                    <a:lnTo>
                      <a:pt x="22" y="123"/>
                    </a:lnTo>
                    <a:lnTo>
                      <a:pt x="18" y="136"/>
                    </a:lnTo>
                    <a:lnTo>
                      <a:pt x="13" y="146"/>
                    </a:lnTo>
                    <a:lnTo>
                      <a:pt x="8" y="161"/>
                    </a:lnTo>
                    <a:lnTo>
                      <a:pt x="3" y="177"/>
                    </a:lnTo>
                    <a:lnTo>
                      <a:pt x="0" y="190"/>
                    </a:lnTo>
                    <a:lnTo>
                      <a:pt x="0" y="198"/>
                    </a:lnTo>
                    <a:lnTo>
                      <a:pt x="1" y="208"/>
                    </a:lnTo>
                    <a:lnTo>
                      <a:pt x="4" y="221"/>
                    </a:lnTo>
                    <a:lnTo>
                      <a:pt x="8" y="232"/>
                    </a:lnTo>
                    <a:lnTo>
                      <a:pt x="12" y="243"/>
                    </a:lnTo>
                    <a:lnTo>
                      <a:pt x="19" y="252"/>
                    </a:lnTo>
                    <a:lnTo>
                      <a:pt x="22" y="257"/>
                    </a:lnTo>
                    <a:lnTo>
                      <a:pt x="26" y="260"/>
                    </a:lnTo>
                    <a:lnTo>
                      <a:pt x="30" y="262"/>
                    </a:lnTo>
                    <a:lnTo>
                      <a:pt x="34" y="263"/>
                    </a:lnTo>
                    <a:lnTo>
                      <a:pt x="41" y="254"/>
                    </a:lnTo>
                    <a:lnTo>
                      <a:pt x="48" y="245"/>
                    </a:lnTo>
                    <a:lnTo>
                      <a:pt x="55" y="236"/>
                    </a:lnTo>
                    <a:lnTo>
                      <a:pt x="60" y="225"/>
                    </a:lnTo>
                    <a:lnTo>
                      <a:pt x="70" y="202"/>
                    </a:lnTo>
                    <a:lnTo>
                      <a:pt x="79" y="180"/>
                    </a:lnTo>
                    <a:lnTo>
                      <a:pt x="83" y="169"/>
                    </a:lnTo>
                    <a:lnTo>
                      <a:pt x="88" y="158"/>
                    </a:lnTo>
                    <a:lnTo>
                      <a:pt x="93" y="149"/>
                    </a:lnTo>
                    <a:lnTo>
                      <a:pt x="100" y="140"/>
                    </a:lnTo>
                    <a:lnTo>
                      <a:pt x="106" y="131"/>
                    </a:lnTo>
                    <a:lnTo>
                      <a:pt x="113" y="125"/>
                    </a:lnTo>
                    <a:lnTo>
                      <a:pt x="121" y="120"/>
                    </a:lnTo>
                    <a:lnTo>
                      <a:pt x="131" y="116"/>
                    </a:lnTo>
                    <a:lnTo>
                      <a:pt x="149" y="112"/>
                    </a:lnTo>
                    <a:lnTo>
                      <a:pt x="164" y="111"/>
                    </a:lnTo>
                    <a:lnTo>
                      <a:pt x="171" y="111"/>
                    </a:lnTo>
                    <a:lnTo>
                      <a:pt x="178" y="111"/>
                    </a:lnTo>
                    <a:lnTo>
                      <a:pt x="183" y="112"/>
                    </a:lnTo>
                    <a:lnTo>
                      <a:pt x="188" y="113"/>
                    </a:lnTo>
                    <a:lnTo>
                      <a:pt x="192" y="115"/>
                    </a:lnTo>
                    <a:lnTo>
                      <a:pt x="196" y="118"/>
                    </a:lnTo>
                    <a:lnTo>
                      <a:pt x="200" y="120"/>
                    </a:lnTo>
                    <a:lnTo>
                      <a:pt x="203" y="123"/>
                    </a:lnTo>
                    <a:lnTo>
                      <a:pt x="207" y="130"/>
                    </a:lnTo>
                    <a:lnTo>
                      <a:pt x="210" y="140"/>
                    </a:lnTo>
                    <a:lnTo>
                      <a:pt x="212" y="149"/>
                    </a:lnTo>
                    <a:lnTo>
                      <a:pt x="213" y="159"/>
                    </a:lnTo>
                    <a:lnTo>
                      <a:pt x="213" y="170"/>
                    </a:lnTo>
                    <a:lnTo>
                      <a:pt x="213" y="183"/>
                    </a:lnTo>
                    <a:lnTo>
                      <a:pt x="210" y="207"/>
                    </a:lnTo>
                    <a:lnTo>
                      <a:pt x="207" y="232"/>
                    </a:lnTo>
                    <a:lnTo>
                      <a:pt x="213" y="239"/>
                    </a:lnTo>
                    <a:lnTo>
                      <a:pt x="225" y="250"/>
                    </a:lnTo>
                    <a:lnTo>
                      <a:pt x="237" y="262"/>
                    </a:lnTo>
                    <a:lnTo>
                      <a:pt x="243" y="267"/>
                    </a:lnTo>
                    <a:lnTo>
                      <a:pt x="244" y="246"/>
                    </a:lnTo>
                    <a:lnTo>
                      <a:pt x="245" y="227"/>
                    </a:lnTo>
                    <a:lnTo>
                      <a:pt x="246" y="206"/>
                    </a:lnTo>
                    <a:lnTo>
                      <a:pt x="247" y="186"/>
                    </a:lnTo>
                    <a:lnTo>
                      <a:pt x="248" y="171"/>
                    </a:lnTo>
                    <a:lnTo>
                      <a:pt x="249" y="156"/>
                    </a:lnTo>
                    <a:lnTo>
                      <a:pt x="248" y="141"/>
                    </a:lnTo>
                    <a:lnTo>
                      <a:pt x="247" y="126"/>
                    </a:lnTo>
                    <a:lnTo>
                      <a:pt x="245" y="119"/>
                    </a:lnTo>
                    <a:lnTo>
                      <a:pt x="243" y="112"/>
                    </a:lnTo>
                    <a:lnTo>
                      <a:pt x="241" y="106"/>
                    </a:lnTo>
                    <a:lnTo>
                      <a:pt x="238" y="100"/>
                    </a:lnTo>
                    <a:lnTo>
                      <a:pt x="234" y="92"/>
                    </a:lnTo>
                    <a:lnTo>
                      <a:pt x="230" y="86"/>
                    </a:lnTo>
                    <a:lnTo>
                      <a:pt x="225" y="81"/>
                    </a:lnTo>
                    <a:lnTo>
                      <a:pt x="219" y="75"/>
                    </a:lnTo>
                    <a:lnTo>
                      <a:pt x="207" y="65"/>
                    </a:lnTo>
                    <a:lnTo>
                      <a:pt x="196" y="58"/>
                    </a:lnTo>
                    <a:lnTo>
                      <a:pt x="186" y="52"/>
                    </a:lnTo>
                    <a:lnTo>
                      <a:pt x="175" y="49"/>
                    </a:lnTo>
                    <a:lnTo>
                      <a:pt x="154" y="46"/>
                    </a:lnTo>
                    <a:lnTo>
                      <a:pt x="145" y="45"/>
                    </a:lnTo>
                    <a:lnTo>
                      <a:pt x="145" y="39"/>
                    </a:lnTo>
                    <a:lnTo>
                      <a:pt x="148" y="28"/>
                    </a:lnTo>
                    <a:lnTo>
                      <a:pt x="149" y="22"/>
                    </a:lnTo>
                    <a:lnTo>
                      <a:pt x="150" y="17"/>
                    </a:lnTo>
                    <a:lnTo>
                      <a:pt x="149" y="15"/>
                    </a:lnTo>
                    <a:lnTo>
                      <a:pt x="149" y="12"/>
                    </a:lnTo>
                    <a:lnTo>
                      <a:pt x="148" y="11"/>
                    </a:lnTo>
                    <a:lnTo>
                      <a:pt x="146" y="10"/>
                    </a:lnTo>
                    <a:lnTo>
                      <a:pt x="136" y="7"/>
                    </a:lnTo>
                    <a:lnTo>
                      <a:pt x="125" y="4"/>
                    </a:lnTo>
                    <a:lnTo>
                      <a:pt x="124" y="15"/>
                    </a:lnTo>
                    <a:lnTo>
                      <a:pt x="121" y="28"/>
                    </a:lnTo>
                    <a:lnTo>
                      <a:pt x="120" y="34"/>
                    </a:lnTo>
                    <a:lnTo>
                      <a:pt x="118" y="39"/>
                    </a:lnTo>
                    <a:lnTo>
                      <a:pt x="116" y="43"/>
                    </a:lnTo>
                    <a:lnTo>
                      <a:pt x="114" y="45"/>
                    </a:lnTo>
                    <a:lnTo>
                      <a:pt x="114" y="39"/>
                    </a:lnTo>
                    <a:lnTo>
                      <a:pt x="116" y="26"/>
                    </a:lnTo>
                    <a:lnTo>
                      <a:pt x="117" y="19"/>
                    </a:lnTo>
                    <a:lnTo>
                      <a:pt x="116" y="12"/>
                    </a:lnTo>
                    <a:lnTo>
                      <a:pt x="116" y="9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1" y="4"/>
                    </a:lnTo>
                    <a:lnTo>
                      <a:pt x="102" y="2"/>
                    </a:lnTo>
                    <a:lnTo>
                      <a:pt x="92" y="0"/>
                    </a:lnTo>
                    <a:lnTo>
                      <a:pt x="91" y="14"/>
                    </a:lnTo>
                    <a:lnTo>
                      <a:pt x="89" y="29"/>
                    </a:lnTo>
                    <a:lnTo>
                      <a:pt x="88" y="36"/>
                    </a:lnTo>
                    <a:lnTo>
                      <a:pt x="86" y="42"/>
                    </a:lnTo>
                    <a:lnTo>
                      <a:pt x="84" y="47"/>
                    </a:lnTo>
                    <a:lnTo>
                      <a:pt x="82" y="49"/>
                    </a:lnTo>
                    <a:lnTo>
                      <a:pt x="77" y="41"/>
                    </a:lnTo>
                    <a:lnTo>
                      <a:pt x="68" y="24"/>
                    </a:lnTo>
                    <a:lnTo>
                      <a:pt x="63" y="16"/>
                    </a:lnTo>
                    <a:lnTo>
                      <a:pt x="58" y="8"/>
                    </a:lnTo>
                    <a:lnTo>
                      <a:pt x="55" y="5"/>
                    </a:lnTo>
                    <a:lnTo>
                      <a:pt x="51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31" y="10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rgbClr val="DC81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5" name="Freeform 17"/>
              <p:cNvSpPr>
                <a:spLocks/>
              </p:cNvSpPr>
              <p:nvPr/>
            </p:nvSpPr>
            <p:spPr bwMode="auto">
              <a:xfrm>
                <a:off x="2958" y="1224"/>
                <a:ext cx="242" cy="264"/>
              </a:xfrm>
              <a:custGeom>
                <a:avLst/>
                <a:gdLst>
                  <a:gd name="T0" fmla="*/ 23 w 241"/>
                  <a:gd name="T1" fmla="*/ 38 h 264"/>
                  <a:gd name="T2" fmla="*/ 33 w 241"/>
                  <a:gd name="T3" fmla="*/ 64 h 264"/>
                  <a:gd name="T4" fmla="*/ 27 w 241"/>
                  <a:gd name="T5" fmla="*/ 103 h 264"/>
                  <a:gd name="T6" fmla="*/ 15 w 241"/>
                  <a:gd name="T7" fmla="*/ 142 h 264"/>
                  <a:gd name="T8" fmla="*/ 1 w 241"/>
                  <a:gd name="T9" fmla="*/ 186 h 264"/>
                  <a:gd name="T10" fmla="*/ 2 w 241"/>
                  <a:gd name="T11" fmla="*/ 211 h 264"/>
                  <a:gd name="T12" fmla="*/ 15 w 241"/>
                  <a:gd name="T13" fmla="*/ 240 h 264"/>
                  <a:gd name="T14" fmla="*/ 24 w 241"/>
                  <a:gd name="T15" fmla="*/ 247 h 264"/>
                  <a:gd name="T16" fmla="*/ 40 w 241"/>
                  <a:gd name="T17" fmla="*/ 232 h 264"/>
                  <a:gd name="T18" fmla="*/ 59 w 241"/>
                  <a:gd name="T19" fmla="*/ 191 h 264"/>
                  <a:gd name="T20" fmla="*/ 76 w 241"/>
                  <a:gd name="T21" fmla="*/ 150 h 264"/>
                  <a:gd name="T22" fmla="*/ 95 w 241"/>
                  <a:gd name="T23" fmla="*/ 124 h 264"/>
                  <a:gd name="T24" fmla="*/ 156 w 241"/>
                  <a:gd name="T25" fmla="*/ 110 h 264"/>
                  <a:gd name="T26" fmla="*/ 200 w 241"/>
                  <a:gd name="T27" fmla="*/ 105 h 264"/>
                  <a:gd name="T28" fmla="*/ 219 w 241"/>
                  <a:gd name="T29" fmla="*/ 109 h 264"/>
                  <a:gd name="T30" fmla="*/ 231 w 241"/>
                  <a:gd name="T31" fmla="*/ 117 h 264"/>
                  <a:gd name="T32" fmla="*/ 244 w 241"/>
                  <a:gd name="T33" fmla="*/ 138 h 264"/>
                  <a:gd name="T34" fmla="*/ 246 w 241"/>
                  <a:gd name="T35" fmla="*/ 171 h 264"/>
                  <a:gd name="T36" fmla="*/ 238 w 241"/>
                  <a:gd name="T37" fmla="*/ 234 h 264"/>
                  <a:gd name="T38" fmla="*/ 263 w 241"/>
                  <a:gd name="T39" fmla="*/ 260 h 264"/>
                  <a:gd name="T40" fmla="*/ 270 w 241"/>
                  <a:gd name="T41" fmla="*/ 225 h 264"/>
                  <a:gd name="T42" fmla="*/ 274 w 241"/>
                  <a:gd name="T43" fmla="*/ 171 h 264"/>
                  <a:gd name="T44" fmla="*/ 273 w 241"/>
                  <a:gd name="T45" fmla="*/ 127 h 264"/>
                  <a:gd name="T46" fmla="*/ 268 w 241"/>
                  <a:gd name="T47" fmla="*/ 107 h 264"/>
                  <a:gd name="T48" fmla="*/ 257 w 241"/>
                  <a:gd name="T49" fmla="*/ 88 h 264"/>
                  <a:gd name="T50" fmla="*/ 235 w 241"/>
                  <a:gd name="T51" fmla="*/ 68 h 264"/>
                  <a:gd name="T52" fmla="*/ 204 w 241"/>
                  <a:gd name="T53" fmla="*/ 51 h 264"/>
                  <a:gd name="T54" fmla="*/ 174 w 241"/>
                  <a:gd name="T55" fmla="*/ 48 h 264"/>
                  <a:gd name="T56" fmla="*/ 176 w 241"/>
                  <a:gd name="T57" fmla="*/ 29 h 264"/>
                  <a:gd name="T58" fmla="*/ 177 w 241"/>
                  <a:gd name="T59" fmla="*/ 15 h 264"/>
                  <a:gd name="T60" fmla="*/ 173 w 241"/>
                  <a:gd name="T61" fmla="*/ 10 h 264"/>
                  <a:gd name="T62" fmla="*/ 118 w 241"/>
                  <a:gd name="T63" fmla="*/ 17 h 264"/>
                  <a:gd name="T64" fmla="*/ 112 w 241"/>
                  <a:gd name="T65" fmla="*/ 42 h 264"/>
                  <a:gd name="T66" fmla="*/ 107 w 241"/>
                  <a:gd name="T67" fmla="*/ 42 h 264"/>
                  <a:gd name="T68" fmla="*/ 111 w 241"/>
                  <a:gd name="T69" fmla="*/ 12 h 264"/>
                  <a:gd name="T70" fmla="*/ 106 w 241"/>
                  <a:gd name="T71" fmla="*/ 5 h 264"/>
                  <a:gd name="T72" fmla="*/ 87 w 241"/>
                  <a:gd name="T73" fmla="*/ 0 h 264"/>
                  <a:gd name="T74" fmla="*/ 83 w 241"/>
                  <a:gd name="T75" fmla="*/ 39 h 264"/>
                  <a:gd name="T76" fmla="*/ 77 w 241"/>
                  <a:gd name="T77" fmla="*/ 51 h 264"/>
                  <a:gd name="T78" fmla="*/ 67 w 241"/>
                  <a:gd name="T79" fmla="*/ 35 h 264"/>
                  <a:gd name="T80" fmla="*/ 52 w 241"/>
                  <a:gd name="T81" fmla="*/ 8 h 264"/>
                  <a:gd name="T82" fmla="*/ 41 w 241"/>
                  <a:gd name="T83" fmla="*/ 3 h 264"/>
                  <a:gd name="T84" fmla="*/ 12 w 241"/>
                  <a:gd name="T85" fmla="*/ 17 h 2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1"/>
                  <a:gd name="T130" fmla="*/ 0 h 264"/>
                  <a:gd name="T131" fmla="*/ 241 w 241"/>
                  <a:gd name="T132" fmla="*/ 264 h 2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1" h="264">
                    <a:moveTo>
                      <a:pt x="12" y="17"/>
                    </a:moveTo>
                    <a:lnTo>
                      <a:pt x="15" y="24"/>
                    </a:lnTo>
                    <a:lnTo>
                      <a:pt x="23" y="38"/>
                    </a:lnTo>
                    <a:lnTo>
                      <a:pt x="27" y="47"/>
                    </a:lnTo>
                    <a:lnTo>
                      <a:pt x="30" y="57"/>
                    </a:lnTo>
                    <a:lnTo>
                      <a:pt x="33" y="64"/>
                    </a:lnTo>
                    <a:lnTo>
                      <a:pt x="34" y="70"/>
                    </a:lnTo>
                    <a:lnTo>
                      <a:pt x="32" y="84"/>
                    </a:lnTo>
                    <a:lnTo>
                      <a:pt x="27" y="103"/>
                    </a:lnTo>
                    <a:lnTo>
                      <a:pt x="22" y="120"/>
                    </a:lnTo>
                    <a:lnTo>
                      <a:pt x="19" y="131"/>
                    </a:lnTo>
                    <a:lnTo>
                      <a:pt x="15" y="142"/>
                    </a:lnTo>
                    <a:lnTo>
                      <a:pt x="10" y="156"/>
                    </a:lnTo>
                    <a:lnTo>
                      <a:pt x="4" y="171"/>
                    </a:lnTo>
                    <a:lnTo>
                      <a:pt x="1" y="186"/>
                    </a:lnTo>
                    <a:lnTo>
                      <a:pt x="0" y="192"/>
                    </a:lnTo>
                    <a:lnTo>
                      <a:pt x="1" y="201"/>
                    </a:lnTo>
                    <a:lnTo>
                      <a:pt x="2" y="211"/>
                    </a:lnTo>
                    <a:lnTo>
                      <a:pt x="5" y="222"/>
                    </a:lnTo>
                    <a:lnTo>
                      <a:pt x="10" y="232"/>
                    </a:lnTo>
                    <a:lnTo>
                      <a:pt x="15" y="240"/>
                    </a:lnTo>
                    <a:lnTo>
                      <a:pt x="17" y="243"/>
                    </a:lnTo>
                    <a:lnTo>
                      <a:pt x="20" y="246"/>
                    </a:lnTo>
                    <a:lnTo>
                      <a:pt x="24" y="247"/>
                    </a:lnTo>
                    <a:lnTo>
                      <a:pt x="28" y="248"/>
                    </a:lnTo>
                    <a:lnTo>
                      <a:pt x="34" y="240"/>
                    </a:lnTo>
                    <a:lnTo>
                      <a:pt x="40" y="232"/>
                    </a:lnTo>
                    <a:lnTo>
                      <a:pt x="45" y="223"/>
                    </a:lnTo>
                    <a:lnTo>
                      <a:pt x="51" y="212"/>
                    </a:lnTo>
                    <a:lnTo>
                      <a:pt x="59" y="191"/>
                    </a:lnTo>
                    <a:lnTo>
                      <a:pt x="67" y="169"/>
                    </a:lnTo>
                    <a:lnTo>
                      <a:pt x="71" y="159"/>
                    </a:lnTo>
                    <a:lnTo>
                      <a:pt x="76" y="150"/>
                    </a:lnTo>
                    <a:lnTo>
                      <a:pt x="81" y="141"/>
                    </a:lnTo>
                    <a:lnTo>
                      <a:pt x="87" y="132"/>
                    </a:lnTo>
                    <a:lnTo>
                      <a:pt x="95" y="124"/>
                    </a:lnTo>
                    <a:lnTo>
                      <a:pt x="103" y="118"/>
                    </a:lnTo>
                    <a:lnTo>
                      <a:pt x="112" y="113"/>
                    </a:lnTo>
                    <a:lnTo>
                      <a:pt x="122" y="110"/>
                    </a:lnTo>
                    <a:lnTo>
                      <a:pt x="143" y="106"/>
                    </a:lnTo>
                    <a:lnTo>
                      <a:pt x="159" y="105"/>
                    </a:lnTo>
                    <a:lnTo>
                      <a:pt x="166" y="105"/>
                    </a:lnTo>
                    <a:lnTo>
                      <a:pt x="174" y="106"/>
                    </a:lnTo>
                    <a:lnTo>
                      <a:pt x="180" y="107"/>
                    </a:lnTo>
                    <a:lnTo>
                      <a:pt x="185" y="109"/>
                    </a:lnTo>
                    <a:lnTo>
                      <a:pt x="190" y="111"/>
                    </a:lnTo>
                    <a:lnTo>
                      <a:pt x="194" y="114"/>
                    </a:lnTo>
                    <a:lnTo>
                      <a:pt x="197" y="117"/>
                    </a:lnTo>
                    <a:lnTo>
                      <a:pt x="200" y="120"/>
                    </a:lnTo>
                    <a:lnTo>
                      <a:pt x="205" y="128"/>
                    </a:lnTo>
                    <a:lnTo>
                      <a:pt x="210" y="138"/>
                    </a:lnTo>
                    <a:lnTo>
                      <a:pt x="212" y="148"/>
                    </a:lnTo>
                    <a:lnTo>
                      <a:pt x="212" y="159"/>
                    </a:lnTo>
                    <a:lnTo>
                      <a:pt x="212" y="171"/>
                    </a:lnTo>
                    <a:lnTo>
                      <a:pt x="211" y="184"/>
                    </a:lnTo>
                    <a:lnTo>
                      <a:pt x="207" y="208"/>
                    </a:lnTo>
                    <a:lnTo>
                      <a:pt x="204" y="234"/>
                    </a:lnTo>
                    <a:lnTo>
                      <a:pt x="209" y="240"/>
                    </a:lnTo>
                    <a:lnTo>
                      <a:pt x="219" y="250"/>
                    </a:lnTo>
                    <a:lnTo>
                      <a:pt x="229" y="260"/>
                    </a:lnTo>
                    <a:lnTo>
                      <a:pt x="234" y="264"/>
                    </a:lnTo>
                    <a:lnTo>
                      <a:pt x="235" y="244"/>
                    </a:lnTo>
                    <a:lnTo>
                      <a:pt x="236" y="225"/>
                    </a:lnTo>
                    <a:lnTo>
                      <a:pt x="237" y="205"/>
                    </a:lnTo>
                    <a:lnTo>
                      <a:pt x="238" y="186"/>
                    </a:lnTo>
                    <a:lnTo>
                      <a:pt x="240" y="171"/>
                    </a:lnTo>
                    <a:lnTo>
                      <a:pt x="241" y="156"/>
                    </a:lnTo>
                    <a:lnTo>
                      <a:pt x="241" y="142"/>
                    </a:lnTo>
                    <a:lnTo>
                      <a:pt x="239" y="127"/>
                    </a:lnTo>
                    <a:lnTo>
                      <a:pt x="238" y="120"/>
                    </a:lnTo>
                    <a:lnTo>
                      <a:pt x="236" y="114"/>
                    </a:lnTo>
                    <a:lnTo>
                      <a:pt x="234" y="107"/>
                    </a:lnTo>
                    <a:lnTo>
                      <a:pt x="231" y="101"/>
                    </a:lnTo>
                    <a:lnTo>
                      <a:pt x="227" y="95"/>
                    </a:lnTo>
                    <a:lnTo>
                      <a:pt x="223" y="88"/>
                    </a:lnTo>
                    <a:lnTo>
                      <a:pt x="218" y="83"/>
                    </a:lnTo>
                    <a:lnTo>
                      <a:pt x="213" y="77"/>
                    </a:lnTo>
                    <a:lnTo>
                      <a:pt x="201" y="68"/>
                    </a:lnTo>
                    <a:lnTo>
                      <a:pt x="191" y="61"/>
                    </a:lnTo>
                    <a:lnTo>
                      <a:pt x="181" y="56"/>
                    </a:lnTo>
                    <a:lnTo>
                      <a:pt x="170" y="51"/>
                    </a:lnTo>
                    <a:lnTo>
                      <a:pt x="158" y="49"/>
                    </a:lnTo>
                    <a:lnTo>
                      <a:pt x="148" y="48"/>
                    </a:lnTo>
                    <a:lnTo>
                      <a:pt x="140" y="48"/>
                    </a:lnTo>
                    <a:lnTo>
                      <a:pt x="137" y="48"/>
                    </a:lnTo>
                    <a:lnTo>
                      <a:pt x="138" y="41"/>
                    </a:lnTo>
                    <a:lnTo>
                      <a:pt x="142" y="29"/>
                    </a:lnTo>
                    <a:lnTo>
                      <a:pt x="143" y="23"/>
                    </a:lnTo>
                    <a:lnTo>
                      <a:pt x="144" y="18"/>
                    </a:lnTo>
                    <a:lnTo>
                      <a:pt x="143" y="15"/>
                    </a:lnTo>
                    <a:lnTo>
                      <a:pt x="142" y="12"/>
                    </a:lnTo>
                    <a:lnTo>
                      <a:pt x="141" y="11"/>
                    </a:lnTo>
                    <a:lnTo>
                      <a:pt x="139" y="10"/>
                    </a:lnTo>
                    <a:lnTo>
                      <a:pt x="130" y="7"/>
                    </a:lnTo>
                    <a:lnTo>
                      <a:pt x="119" y="4"/>
                    </a:lnTo>
                    <a:lnTo>
                      <a:pt x="118" y="17"/>
                    </a:lnTo>
                    <a:lnTo>
                      <a:pt x="116" y="30"/>
                    </a:lnTo>
                    <a:lnTo>
                      <a:pt x="114" y="37"/>
                    </a:lnTo>
                    <a:lnTo>
                      <a:pt x="112" y="42"/>
                    </a:lnTo>
                    <a:lnTo>
                      <a:pt x="110" y="46"/>
                    </a:lnTo>
                    <a:lnTo>
                      <a:pt x="107" y="48"/>
                    </a:lnTo>
                    <a:lnTo>
                      <a:pt x="107" y="42"/>
                    </a:lnTo>
                    <a:lnTo>
                      <a:pt x="110" y="28"/>
                    </a:lnTo>
                    <a:lnTo>
                      <a:pt x="111" y="20"/>
                    </a:lnTo>
                    <a:lnTo>
                      <a:pt x="111" y="12"/>
                    </a:lnTo>
                    <a:lnTo>
                      <a:pt x="110" y="9"/>
                    </a:lnTo>
                    <a:lnTo>
                      <a:pt x="108" y="7"/>
                    </a:lnTo>
                    <a:lnTo>
                      <a:pt x="106" y="5"/>
                    </a:lnTo>
                    <a:lnTo>
                      <a:pt x="104" y="4"/>
                    </a:lnTo>
                    <a:lnTo>
                      <a:pt x="96" y="2"/>
                    </a:lnTo>
                    <a:lnTo>
                      <a:pt x="87" y="0"/>
                    </a:lnTo>
                    <a:lnTo>
                      <a:pt x="86" y="16"/>
                    </a:lnTo>
                    <a:lnTo>
                      <a:pt x="84" y="32"/>
                    </a:lnTo>
                    <a:lnTo>
                      <a:pt x="83" y="39"/>
                    </a:lnTo>
                    <a:lnTo>
                      <a:pt x="81" y="45"/>
                    </a:lnTo>
                    <a:lnTo>
                      <a:pt x="79" y="49"/>
                    </a:lnTo>
                    <a:lnTo>
                      <a:pt x="77" y="51"/>
                    </a:lnTo>
                    <a:lnTo>
                      <a:pt x="74" y="49"/>
                    </a:lnTo>
                    <a:lnTo>
                      <a:pt x="71" y="43"/>
                    </a:lnTo>
                    <a:lnTo>
                      <a:pt x="67" y="35"/>
                    </a:lnTo>
                    <a:lnTo>
                      <a:pt x="63" y="25"/>
                    </a:lnTo>
                    <a:lnTo>
                      <a:pt x="57" y="16"/>
                    </a:lnTo>
                    <a:lnTo>
                      <a:pt x="52" y="8"/>
                    </a:lnTo>
                    <a:lnTo>
                      <a:pt x="47" y="5"/>
                    </a:lnTo>
                    <a:lnTo>
                      <a:pt x="44" y="4"/>
                    </a:lnTo>
                    <a:lnTo>
                      <a:pt x="41" y="3"/>
                    </a:lnTo>
                    <a:lnTo>
                      <a:pt x="38" y="4"/>
                    </a:lnTo>
                    <a:lnTo>
                      <a:pt x="25" y="10"/>
                    </a:lnTo>
                    <a:lnTo>
                      <a:pt x="12" y="17"/>
                    </a:lnTo>
                    <a:close/>
                  </a:path>
                </a:pathLst>
              </a:custGeom>
              <a:solidFill>
                <a:srgbClr val="E38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6" name="Freeform 18"/>
              <p:cNvSpPr>
                <a:spLocks/>
              </p:cNvSpPr>
              <p:nvPr/>
            </p:nvSpPr>
            <p:spPr bwMode="auto">
              <a:xfrm>
                <a:off x="2965" y="1224"/>
                <a:ext cx="231" cy="262"/>
              </a:xfrm>
              <a:custGeom>
                <a:avLst/>
                <a:gdLst>
                  <a:gd name="T0" fmla="*/ 18 w 232"/>
                  <a:gd name="T1" fmla="*/ 38 h 262"/>
                  <a:gd name="T2" fmla="*/ 29 w 232"/>
                  <a:gd name="T3" fmla="*/ 66 h 262"/>
                  <a:gd name="T4" fmla="*/ 25 w 232"/>
                  <a:gd name="T5" fmla="*/ 102 h 262"/>
                  <a:gd name="T6" fmla="*/ 16 w 232"/>
                  <a:gd name="T7" fmla="*/ 137 h 262"/>
                  <a:gd name="T8" fmla="*/ 3 w 232"/>
                  <a:gd name="T9" fmla="*/ 187 h 262"/>
                  <a:gd name="T10" fmla="*/ 0 w 232"/>
                  <a:gd name="T11" fmla="*/ 212 h 262"/>
                  <a:gd name="T12" fmla="*/ 9 w 232"/>
                  <a:gd name="T13" fmla="*/ 230 h 262"/>
                  <a:gd name="T14" fmla="*/ 17 w 232"/>
                  <a:gd name="T15" fmla="*/ 234 h 262"/>
                  <a:gd name="T16" fmla="*/ 28 w 232"/>
                  <a:gd name="T17" fmla="*/ 227 h 262"/>
                  <a:gd name="T18" fmla="*/ 39 w 232"/>
                  <a:gd name="T19" fmla="*/ 206 h 262"/>
                  <a:gd name="T20" fmla="*/ 52 w 232"/>
                  <a:gd name="T21" fmla="*/ 170 h 262"/>
                  <a:gd name="T22" fmla="*/ 68 w 232"/>
                  <a:gd name="T23" fmla="*/ 138 h 262"/>
                  <a:gd name="T24" fmla="*/ 83 w 232"/>
                  <a:gd name="T25" fmla="*/ 117 h 262"/>
                  <a:gd name="T26" fmla="*/ 103 w 232"/>
                  <a:gd name="T27" fmla="*/ 106 h 262"/>
                  <a:gd name="T28" fmla="*/ 116 w 232"/>
                  <a:gd name="T29" fmla="*/ 100 h 262"/>
                  <a:gd name="T30" fmla="*/ 128 w 232"/>
                  <a:gd name="T31" fmla="*/ 99 h 262"/>
                  <a:gd name="T32" fmla="*/ 147 w 232"/>
                  <a:gd name="T33" fmla="*/ 104 h 262"/>
                  <a:gd name="T34" fmla="*/ 161 w 232"/>
                  <a:gd name="T35" fmla="*/ 112 h 262"/>
                  <a:gd name="T36" fmla="*/ 170 w 232"/>
                  <a:gd name="T37" fmla="*/ 124 h 262"/>
                  <a:gd name="T38" fmla="*/ 175 w 232"/>
                  <a:gd name="T39" fmla="*/ 146 h 262"/>
                  <a:gd name="T40" fmla="*/ 174 w 232"/>
                  <a:gd name="T41" fmla="*/ 183 h 262"/>
                  <a:gd name="T42" fmla="*/ 166 w 232"/>
                  <a:gd name="T43" fmla="*/ 237 h 262"/>
                  <a:gd name="T44" fmla="*/ 178 w 232"/>
                  <a:gd name="T45" fmla="*/ 249 h 262"/>
                  <a:gd name="T46" fmla="*/ 191 w 232"/>
                  <a:gd name="T47" fmla="*/ 243 h 262"/>
                  <a:gd name="T48" fmla="*/ 195 w 232"/>
                  <a:gd name="T49" fmla="*/ 187 h 262"/>
                  <a:gd name="T50" fmla="*/ 198 w 232"/>
                  <a:gd name="T51" fmla="*/ 143 h 262"/>
                  <a:gd name="T52" fmla="*/ 194 w 232"/>
                  <a:gd name="T53" fmla="*/ 115 h 262"/>
                  <a:gd name="T54" fmla="*/ 186 w 232"/>
                  <a:gd name="T55" fmla="*/ 96 h 262"/>
                  <a:gd name="T56" fmla="*/ 171 w 232"/>
                  <a:gd name="T57" fmla="*/ 79 h 262"/>
                  <a:gd name="T58" fmla="*/ 146 w 232"/>
                  <a:gd name="T59" fmla="*/ 61 h 262"/>
                  <a:gd name="T60" fmla="*/ 130 w 232"/>
                  <a:gd name="T61" fmla="*/ 55 h 262"/>
                  <a:gd name="T62" fmla="*/ 116 w 232"/>
                  <a:gd name="T63" fmla="*/ 51 h 262"/>
                  <a:gd name="T64" fmla="*/ 116 w 232"/>
                  <a:gd name="T65" fmla="*/ 43 h 262"/>
                  <a:gd name="T66" fmla="*/ 116 w 232"/>
                  <a:gd name="T67" fmla="*/ 24 h 262"/>
                  <a:gd name="T68" fmla="*/ 116 w 232"/>
                  <a:gd name="T69" fmla="*/ 12 h 262"/>
                  <a:gd name="T70" fmla="*/ 116 w 232"/>
                  <a:gd name="T71" fmla="*/ 7 h 262"/>
                  <a:gd name="T72" fmla="*/ 109 w 232"/>
                  <a:gd name="T73" fmla="*/ 33 h 262"/>
                  <a:gd name="T74" fmla="*/ 103 w 232"/>
                  <a:gd name="T75" fmla="*/ 49 h 262"/>
                  <a:gd name="T76" fmla="*/ 103 w 232"/>
                  <a:gd name="T77" fmla="*/ 30 h 262"/>
                  <a:gd name="T78" fmla="*/ 103 w 232"/>
                  <a:gd name="T79" fmla="*/ 10 h 262"/>
                  <a:gd name="T80" fmla="*/ 95 w 232"/>
                  <a:gd name="T81" fmla="*/ 4 h 262"/>
                  <a:gd name="T82" fmla="*/ 80 w 232"/>
                  <a:gd name="T83" fmla="*/ 18 h 262"/>
                  <a:gd name="T84" fmla="*/ 75 w 232"/>
                  <a:gd name="T85" fmla="*/ 47 h 262"/>
                  <a:gd name="T86" fmla="*/ 69 w 232"/>
                  <a:gd name="T87" fmla="*/ 53 h 262"/>
                  <a:gd name="T88" fmla="*/ 64 w 232"/>
                  <a:gd name="T89" fmla="*/ 45 h 262"/>
                  <a:gd name="T90" fmla="*/ 50 w 232"/>
                  <a:gd name="T91" fmla="*/ 17 h 262"/>
                  <a:gd name="T92" fmla="*/ 36 w 232"/>
                  <a:gd name="T93" fmla="*/ 4 h 262"/>
                  <a:gd name="T94" fmla="*/ 18 w 232"/>
                  <a:gd name="T95" fmla="*/ 10 h 26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32"/>
                  <a:gd name="T145" fmla="*/ 0 h 262"/>
                  <a:gd name="T146" fmla="*/ 232 w 232"/>
                  <a:gd name="T147" fmla="*/ 262 h 26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32" h="262">
                    <a:moveTo>
                      <a:pt x="7" y="16"/>
                    </a:moveTo>
                    <a:lnTo>
                      <a:pt x="10" y="23"/>
                    </a:lnTo>
                    <a:lnTo>
                      <a:pt x="18" y="38"/>
                    </a:lnTo>
                    <a:lnTo>
                      <a:pt x="22" y="48"/>
                    </a:lnTo>
                    <a:lnTo>
                      <a:pt x="26" y="58"/>
                    </a:lnTo>
                    <a:lnTo>
                      <a:pt x="29" y="66"/>
                    </a:lnTo>
                    <a:lnTo>
                      <a:pt x="29" y="72"/>
                    </a:lnTo>
                    <a:lnTo>
                      <a:pt x="28" y="85"/>
                    </a:lnTo>
                    <a:lnTo>
                      <a:pt x="25" y="102"/>
                    </a:lnTo>
                    <a:lnTo>
                      <a:pt x="22" y="117"/>
                    </a:lnTo>
                    <a:lnTo>
                      <a:pt x="19" y="127"/>
                    </a:lnTo>
                    <a:lnTo>
                      <a:pt x="16" y="137"/>
                    </a:lnTo>
                    <a:lnTo>
                      <a:pt x="11" y="151"/>
                    </a:lnTo>
                    <a:lnTo>
                      <a:pt x="7" y="168"/>
                    </a:lnTo>
                    <a:lnTo>
                      <a:pt x="3" y="187"/>
                    </a:lnTo>
                    <a:lnTo>
                      <a:pt x="0" y="196"/>
                    </a:lnTo>
                    <a:lnTo>
                      <a:pt x="0" y="204"/>
                    </a:lnTo>
                    <a:lnTo>
                      <a:pt x="0" y="212"/>
                    </a:lnTo>
                    <a:lnTo>
                      <a:pt x="2" y="220"/>
                    </a:lnTo>
                    <a:lnTo>
                      <a:pt x="5" y="226"/>
                    </a:lnTo>
                    <a:lnTo>
                      <a:pt x="9" y="230"/>
                    </a:lnTo>
                    <a:lnTo>
                      <a:pt x="11" y="232"/>
                    </a:lnTo>
                    <a:lnTo>
                      <a:pt x="14" y="233"/>
                    </a:lnTo>
                    <a:lnTo>
                      <a:pt x="17" y="234"/>
                    </a:lnTo>
                    <a:lnTo>
                      <a:pt x="21" y="234"/>
                    </a:lnTo>
                    <a:lnTo>
                      <a:pt x="25" y="231"/>
                    </a:lnTo>
                    <a:lnTo>
                      <a:pt x="28" y="227"/>
                    </a:lnTo>
                    <a:lnTo>
                      <a:pt x="31" y="222"/>
                    </a:lnTo>
                    <a:lnTo>
                      <a:pt x="34" y="217"/>
                    </a:lnTo>
                    <a:lnTo>
                      <a:pt x="39" y="206"/>
                    </a:lnTo>
                    <a:lnTo>
                      <a:pt x="45" y="194"/>
                    </a:lnTo>
                    <a:lnTo>
                      <a:pt x="48" y="182"/>
                    </a:lnTo>
                    <a:lnTo>
                      <a:pt x="52" y="170"/>
                    </a:lnTo>
                    <a:lnTo>
                      <a:pt x="57" y="159"/>
                    </a:lnTo>
                    <a:lnTo>
                      <a:pt x="62" y="149"/>
                    </a:lnTo>
                    <a:lnTo>
                      <a:pt x="68" y="138"/>
                    </a:lnTo>
                    <a:lnTo>
                      <a:pt x="73" y="129"/>
                    </a:lnTo>
                    <a:lnTo>
                      <a:pt x="78" y="122"/>
                    </a:lnTo>
                    <a:lnTo>
                      <a:pt x="83" y="117"/>
                    </a:lnTo>
                    <a:lnTo>
                      <a:pt x="89" y="112"/>
                    </a:lnTo>
                    <a:lnTo>
                      <a:pt x="95" y="109"/>
                    </a:lnTo>
                    <a:lnTo>
                      <a:pt x="103" y="106"/>
                    </a:lnTo>
                    <a:lnTo>
                      <a:pt x="113" y="104"/>
                    </a:lnTo>
                    <a:lnTo>
                      <a:pt x="125" y="102"/>
                    </a:lnTo>
                    <a:lnTo>
                      <a:pt x="135" y="100"/>
                    </a:lnTo>
                    <a:lnTo>
                      <a:pt x="145" y="99"/>
                    </a:lnTo>
                    <a:lnTo>
                      <a:pt x="153" y="99"/>
                    </a:lnTo>
                    <a:lnTo>
                      <a:pt x="162" y="99"/>
                    </a:lnTo>
                    <a:lnTo>
                      <a:pt x="169" y="100"/>
                    </a:lnTo>
                    <a:lnTo>
                      <a:pt x="176" y="102"/>
                    </a:lnTo>
                    <a:lnTo>
                      <a:pt x="181" y="104"/>
                    </a:lnTo>
                    <a:lnTo>
                      <a:pt x="186" y="106"/>
                    </a:lnTo>
                    <a:lnTo>
                      <a:pt x="191" y="109"/>
                    </a:lnTo>
                    <a:lnTo>
                      <a:pt x="195" y="112"/>
                    </a:lnTo>
                    <a:lnTo>
                      <a:pt x="198" y="116"/>
                    </a:lnTo>
                    <a:lnTo>
                      <a:pt x="202" y="120"/>
                    </a:lnTo>
                    <a:lnTo>
                      <a:pt x="204" y="124"/>
                    </a:lnTo>
                    <a:lnTo>
                      <a:pt x="206" y="129"/>
                    </a:lnTo>
                    <a:lnTo>
                      <a:pt x="207" y="134"/>
                    </a:lnTo>
                    <a:lnTo>
                      <a:pt x="209" y="146"/>
                    </a:lnTo>
                    <a:lnTo>
                      <a:pt x="210" y="158"/>
                    </a:lnTo>
                    <a:lnTo>
                      <a:pt x="209" y="170"/>
                    </a:lnTo>
                    <a:lnTo>
                      <a:pt x="208" y="183"/>
                    </a:lnTo>
                    <a:lnTo>
                      <a:pt x="204" y="209"/>
                    </a:lnTo>
                    <a:lnTo>
                      <a:pt x="199" y="235"/>
                    </a:lnTo>
                    <a:lnTo>
                      <a:pt x="200" y="237"/>
                    </a:lnTo>
                    <a:lnTo>
                      <a:pt x="203" y="241"/>
                    </a:lnTo>
                    <a:lnTo>
                      <a:pt x="207" y="245"/>
                    </a:lnTo>
                    <a:lnTo>
                      <a:pt x="212" y="249"/>
                    </a:lnTo>
                    <a:lnTo>
                      <a:pt x="220" y="258"/>
                    </a:lnTo>
                    <a:lnTo>
                      <a:pt x="224" y="262"/>
                    </a:lnTo>
                    <a:lnTo>
                      <a:pt x="225" y="243"/>
                    </a:lnTo>
                    <a:lnTo>
                      <a:pt x="227" y="224"/>
                    </a:lnTo>
                    <a:lnTo>
                      <a:pt x="228" y="205"/>
                    </a:lnTo>
                    <a:lnTo>
                      <a:pt x="229" y="187"/>
                    </a:lnTo>
                    <a:lnTo>
                      <a:pt x="231" y="171"/>
                    </a:lnTo>
                    <a:lnTo>
                      <a:pt x="232" y="157"/>
                    </a:lnTo>
                    <a:lnTo>
                      <a:pt x="232" y="143"/>
                    </a:lnTo>
                    <a:lnTo>
                      <a:pt x="231" y="128"/>
                    </a:lnTo>
                    <a:lnTo>
                      <a:pt x="230" y="122"/>
                    </a:lnTo>
                    <a:lnTo>
                      <a:pt x="228" y="115"/>
                    </a:lnTo>
                    <a:lnTo>
                      <a:pt x="226" y="109"/>
                    </a:lnTo>
                    <a:lnTo>
                      <a:pt x="223" y="102"/>
                    </a:lnTo>
                    <a:lnTo>
                      <a:pt x="220" y="96"/>
                    </a:lnTo>
                    <a:lnTo>
                      <a:pt x="216" y="90"/>
                    </a:lnTo>
                    <a:lnTo>
                      <a:pt x="211" y="84"/>
                    </a:lnTo>
                    <a:lnTo>
                      <a:pt x="205" y="79"/>
                    </a:lnTo>
                    <a:lnTo>
                      <a:pt x="194" y="71"/>
                    </a:lnTo>
                    <a:lnTo>
                      <a:pt x="185" y="64"/>
                    </a:lnTo>
                    <a:lnTo>
                      <a:pt x="180" y="61"/>
                    </a:lnTo>
                    <a:lnTo>
                      <a:pt x="175" y="59"/>
                    </a:lnTo>
                    <a:lnTo>
                      <a:pt x="170" y="57"/>
                    </a:lnTo>
                    <a:lnTo>
                      <a:pt x="164" y="55"/>
                    </a:lnTo>
                    <a:lnTo>
                      <a:pt x="152" y="53"/>
                    </a:lnTo>
                    <a:lnTo>
                      <a:pt x="141" y="52"/>
                    </a:lnTo>
                    <a:lnTo>
                      <a:pt x="132" y="51"/>
                    </a:lnTo>
                    <a:lnTo>
                      <a:pt x="129" y="51"/>
                    </a:lnTo>
                    <a:lnTo>
                      <a:pt x="129" y="48"/>
                    </a:lnTo>
                    <a:lnTo>
                      <a:pt x="130" y="43"/>
                    </a:lnTo>
                    <a:lnTo>
                      <a:pt x="132" y="37"/>
                    </a:lnTo>
                    <a:lnTo>
                      <a:pt x="135" y="31"/>
                    </a:lnTo>
                    <a:lnTo>
                      <a:pt x="136" y="24"/>
                    </a:lnTo>
                    <a:lnTo>
                      <a:pt x="137" y="18"/>
                    </a:lnTo>
                    <a:lnTo>
                      <a:pt x="136" y="16"/>
                    </a:lnTo>
                    <a:lnTo>
                      <a:pt x="135" y="12"/>
                    </a:lnTo>
                    <a:lnTo>
                      <a:pt x="133" y="11"/>
                    </a:lnTo>
                    <a:lnTo>
                      <a:pt x="131" y="9"/>
                    </a:lnTo>
                    <a:lnTo>
                      <a:pt x="122" y="7"/>
                    </a:lnTo>
                    <a:lnTo>
                      <a:pt x="113" y="4"/>
                    </a:lnTo>
                    <a:lnTo>
                      <a:pt x="112" y="19"/>
                    </a:lnTo>
                    <a:lnTo>
                      <a:pt x="109" y="33"/>
                    </a:lnTo>
                    <a:lnTo>
                      <a:pt x="108" y="39"/>
                    </a:lnTo>
                    <a:lnTo>
                      <a:pt x="106" y="45"/>
                    </a:lnTo>
                    <a:lnTo>
                      <a:pt x="103" y="49"/>
                    </a:lnTo>
                    <a:lnTo>
                      <a:pt x="100" y="51"/>
                    </a:lnTo>
                    <a:lnTo>
                      <a:pt x="100" y="45"/>
                    </a:lnTo>
                    <a:lnTo>
                      <a:pt x="103" y="30"/>
                    </a:lnTo>
                    <a:lnTo>
                      <a:pt x="105" y="22"/>
                    </a:lnTo>
                    <a:lnTo>
                      <a:pt x="104" y="14"/>
                    </a:lnTo>
                    <a:lnTo>
                      <a:pt x="103" y="10"/>
                    </a:lnTo>
                    <a:lnTo>
                      <a:pt x="101" y="7"/>
                    </a:lnTo>
                    <a:lnTo>
                      <a:pt x="99" y="5"/>
                    </a:lnTo>
                    <a:lnTo>
                      <a:pt x="95" y="4"/>
                    </a:lnTo>
                    <a:lnTo>
                      <a:pt x="89" y="2"/>
                    </a:lnTo>
                    <a:lnTo>
                      <a:pt x="82" y="0"/>
                    </a:lnTo>
                    <a:lnTo>
                      <a:pt x="80" y="18"/>
                    </a:lnTo>
                    <a:lnTo>
                      <a:pt x="78" y="34"/>
                    </a:lnTo>
                    <a:lnTo>
                      <a:pt x="77" y="41"/>
                    </a:lnTo>
                    <a:lnTo>
                      <a:pt x="75" y="47"/>
                    </a:lnTo>
                    <a:lnTo>
                      <a:pt x="73" y="51"/>
                    </a:lnTo>
                    <a:lnTo>
                      <a:pt x="70" y="53"/>
                    </a:lnTo>
                    <a:lnTo>
                      <a:pt x="69" y="53"/>
                    </a:lnTo>
                    <a:lnTo>
                      <a:pt x="68" y="51"/>
                    </a:lnTo>
                    <a:lnTo>
                      <a:pt x="66" y="49"/>
                    </a:lnTo>
                    <a:lnTo>
                      <a:pt x="64" y="45"/>
                    </a:lnTo>
                    <a:lnTo>
                      <a:pt x="60" y="37"/>
                    </a:lnTo>
                    <a:lnTo>
                      <a:pt x="56" y="27"/>
                    </a:lnTo>
                    <a:lnTo>
                      <a:pt x="50" y="17"/>
                    </a:lnTo>
                    <a:lnTo>
                      <a:pt x="44" y="9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32" y="4"/>
                    </a:lnTo>
                    <a:lnTo>
                      <a:pt x="28" y="5"/>
                    </a:lnTo>
                    <a:lnTo>
                      <a:pt x="18" y="1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E9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7" name="Freeform 19"/>
              <p:cNvSpPr>
                <a:spLocks/>
              </p:cNvSpPr>
              <p:nvPr/>
            </p:nvSpPr>
            <p:spPr bwMode="auto">
              <a:xfrm>
                <a:off x="2970" y="1225"/>
                <a:ext cx="226" cy="259"/>
              </a:xfrm>
              <a:custGeom>
                <a:avLst/>
                <a:gdLst>
                  <a:gd name="T0" fmla="*/ 15 w 226"/>
                  <a:gd name="T1" fmla="*/ 38 h 259"/>
                  <a:gd name="T2" fmla="*/ 26 w 226"/>
                  <a:gd name="T3" fmla="*/ 66 h 259"/>
                  <a:gd name="T4" fmla="*/ 25 w 226"/>
                  <a:gd name="T5" fmla="*/ 100 h 259"/>
                  <a:gd name="T6" fmla="*/ 14 w 226"/>
                  <a:gd name="T7" fmla="*/ 143 h 259"/>
                  <a:gd name="T8" fmla="*/ 0 w 226"/>
                  <a:gd name="T9" fmla="*/ 193 h 259"/>
                  <a:gd name="T10" fmla="*/ 2 w 226"/>
                  <a:gd name="T11" fmla="*/ 211 h 259"/>
                  <a:gd name="T12" fmla="*/ 10 w 226"/>
                  <a:gd name="T13" fmla="*/ 219 h 259"/>
                  <a:gd name="T14" fmla="*/ 19 w 226"/>
                  <a:gd name="T15" fmla="*/ 218 h 259"/>
                  <a:gd name="T16" fmla="*/ 26 w 226"/>
                  <a:gd name="T17" fmla="*/ 206 h 259"/>
                  <a:gd name="T18" fmla="*/ 42 w 226"/>
                  <a:gd name="T19" fmla="*/ 163 h 259"/>
                  <a:gd name="T20" fmla="*/ 63 w 226"/>
                  <a:gd name="T21" fmla="*/ 122 h 259"/>
                  <a:gd name="T22" fmla="*/ 80 w 226"/>
                  <a:gd name="T23" fmla="*/ 105 h 259"/>
                  <a:gd name="T24" fmla="*/ 106 w 226"/>
                  <a:gd name="T25" fmla="*/ 96 h 259"/>
                  <a:gd name="T26" fmla="*/ 140 w 226"/>
                  <a:gd name="T27" fmla="*/ 91 h 259"/>
                  <a:gd name="T28" fmla="*/ 167 w 226"/>
                  <a:gd name="T29" fmla="*/ 92 h 259"/>
                  <a:gd name="T30" fmla="*/ 185 w 226"/>
                  <a:gd name="T31" fmla="*/ 100 h 259"/>
                  <a:gd name="T32" fmla="*/ 198 w 226"/>
                  <a:gd name="T33" fmla="*/ 111 h 259"/>
                  <a:gd name="T34" fmla="*/ 206 w 226"/>
                  <a:gd name="T35" fmla="*/ 125 h 259"/>
                  <a:gd name="T36" fmla="*/ 209 w 226"/>
                  <a:gd name="T37" fmla="*/ 155 h 259"/>
                  <a:gd name="T38" fmla="*/ 202 w 226"/>
                  <a:gd name="T39" fmla="*/ 209 h 259"/>
                  <a:gd name="T40" fmla="*/ 200 w 226"/>
                  <a:gd name="T41" fmla="*/ 240 h 259"/>
                  <a:gd name="T42" fmla="*/ 213 w 226"/>
                  <a:gd name="T43" fmla="*/ 256 h 259"/>
                  <a:gd name="T44" fmla="*/ 219 w 226"/>
                  <a:gd name="T45" fmla="*/ 222 h 259"/>
                  <a:gd name="T46" fmla="*/ 224 w 226"/>
                  <a:gd name="T47" fmla="*/ 170 h 259"/>
                  <a:gd name="T48" fmla="*/ 225 w 226"/>
                  <a:gd name="T49" fmla="*/ 128 h 259"/>
                  <a:gd name="T50" fmla="*/ 220 w 226"/>
                  <a:gd name="T51" fmla="*/ 109 h 259"/>
                  <a:gd name="T52" fmla="*/ 210 w 226"/>
                  <a:gd name="T53" fmla="*/ 90 h 259"/>
                  <a:gd name="T54" fmla="*/ 190 w 226"/>
                  <a:gd name="T55" fmla="*/ 72 h 259"/>
                  <a:gd name="T56" fmla="*/ 171 w 226"/>
                  <a:gd name="T57" fmla="*/ 60 h 259"/>
                  <a:gd name="T58" fmla="*/ 147 w 226"/>
                  <a:gd name="T59" fmla="*/ 55 h 259"/>
                  <a:gd name="T60" fmla="*/ 123 w 226"/>
                  <a:gd name="T61" fmla="*/ 54 h 259"/>
                  <a:gd name="T62" fmla="*/ 126 w 226"/>
                  <a:gd name="T63" fmla="*/ 38 h 259"/>
                  <a:gd name="T64" fmla="*/ 132 w 226"/>
                  <a:gd name="T65" fmla="*/ 18 h 259"/>
                  <a:gd name="T66" fmla="*/ 128 w 226"/>
                  <a:gd name="T67" fmla="*/ 9 h 259"/>
                  <a:gd name="T68" fmla="*/ 109 w 226"/>
                  <a:gd name="T69" fmla="*/ 3 h 259"/>
                  <a:gd name="T70" fmla="*/ 103 w 226"/>
                  <a:gd name="T71" fmla="*/ 41 h 259"/>
                  <a:gd name="T72" fmla="*/ 94 w 226"/>
                  <a:gd name="T73" fmla="*/ 54 h 259"/>
                  <a:gd name="T74" fmla="*/ 93 w 226"/>
                  <a:gd name="T75" fmla="*/ 50 h 259"/>
                  <a:gd name="T76" fmla="*/ 99 w 226"/>
                  <a:gd name="T77" fmla="*/ 31 h 259"/>
                  <a:gd name="T78" fmla="*/ 98 w 226"/>
                  <a:gd name="T79" fmla="*/ 9 h 259"/>
                  <a:gd name="T80" fmla="*/ 89 w 226"/>
                  <a:gd name="T81" fmla="*/ 2 h 259"/>
                  <a:gd name="T82" fmla="*/ 77 w 226"/>
                  <a:gd name="T83" fmla="*/ 19 h 259"/>
                  <a:gd name="T84" fmla="*/ 71 w 226"/>
                  <a:gd name="T85" fmla="*/ 49 h 259"/>
                  <a:gd name="T86" fmla="*/ 64 w 226"/>
                  <a:gd name="T87" fmla="*/ 55 h 259"/>
                  <a:gd name="T88" fmla="*/ 59 w 226"/>
                  <a:gd name="T89" fmla="*/ 46 h 259"/>
                  <a:gd name="T90" fmla="*/ 49 w 226"/>
                  <a:gd name="T91" fmla="*/ 22 h 259"/>
                  <a:gd name="T92" fmla="*/ 39 w 226"/>
                  <a:gd name="T93" fmla="*/ 8 h 259"/>
                  <a:gd name="T94" fmla="*/ 26 w 226"/>
                  <a:gd name="T95" fmla="*/ 4 h 259"/>
                  <a:gd name="T96" fmla="*/ 4 w 226"/>
                  <a:gd name="T97" fmla="*/ 14 h 25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26"/>
                  <a:gd name="T148" fmla="*/ 0 h 259"/>
                  <a:gd name="T149" fmla="*/ 226 w 226"/>
                  <a:gd name="T150" fmla="*/ 259 h 25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26" h="259">
                    <a:moveTo>
                      <a:pt x="4" y="14"/>
                    </a:moveTo>
                    <a:lnTo>
                      <a:pt x="7" y="21"/>
                    </a:lnTo>
                    <a:lnTo>
                      <a:pt x="15" y="38"/>
                    </a:lnTo>
                    <a:lnTo>
                      <a:pt x="20" y="48"/>
                    </a:lnTo>
                    <a:lnTo>
                      <a:pt x="23" y="58"/>
                    </a:lnTo>
                    <a:lnTo>
                      <a:pt x="26" y="66"/>
                    </a:lnTo>
                    <a:lnTo>
                      <a:pt x="27" y="73"/>
                    </a:lnTo>
                    <a:lnTo>
                      <a:pt x="27" y="85"/>
                    </a:lnTo>
                    <a:lnTo>
                      <a:pt x="25" y="100"/>
                    </a:lnTo>
                    <a:lnTo>
                      <a:pt x="23" y="113"/>
                    </a:lnTo>
                    <a:lnTo>
                      <a:pt x="21" y="122"/>
                    </a:lnTo>
                    <a:lnTo>
                      <a:pt x="14" y="143"/>
                    </a:lnTo>
                    <a:lnTo>
                      <a:pt x="3" y="176"/>
                    </a:lnTo>
                    <a:lnTo>
                      <a:pt x="1" y="185"/>
                    </a:lnTo>
                    <a:lnTo>
                      <a:pt x="0" y="193"/>
                    </a:lnTo>
                    <a:lnTo>
                      <a:pt x="0" y="200"/>
                    </a:lnTo>
                    <a:lnTo>
                      <a:pt x="1" y="206"/>
                    </a:lnTo>
                    <a:lnTo>
                      <a:pt x="2" y="211"/>
                    </a:lnTo>
                    <a:lnTo>
                      <a:pt x="5" y="217"/>
                    </a:lnTo>
                    <a:lnTo>
                      <a:pt x="7" y="218"/>
                    </a:lnTo>
                    <a:lnTo>
                      <a:pt x="10" y="219"/>
                    </a:lnTo>
                    <a:lnTo>
                      <a:pt x="13" y="220"/>
                    </a:lnTo>
                    <a:lnTo>
                      <a:pt x="16" y="220"/>
                    </a:lnTo>
                    <a:lnTo>
                      <a:pt x="19" y="218"/>
                    </a:lnTo>
                    <a:lnTo>
                      <a:pt x="21" y="214"/>
                    </a:lnTo>
                    <a:lnTo>
                      <a:pt x="23" y="211"/>
                    </a:lnTo>
                    <a:lnTo>
                      <a:pt x="26" y="206"/>
                    </a:lnTo>
                    <a:lnTo>
                      <a:pt x="30" y="197"/>
                    </a:lnTo>
                    <a:lnTo>
                      <a:pt x="34" y="186"/>
                    </a:lnTo>
                    <a:lnTo>
                      <a:pt x="42" y="163"/>
                    </a:lnTo>
                    <a:lnTo>
                      <a:pt x="49" y="145"/>
                    </a:lnTo>
                    <a:lnTo>
                      <a:pt x="57" y="131"/>
                    </a:lnTo>
                    <a:lnTo>
                      <a:pt x="63" y="122"/>
                    </a:lnTo>
                    <a:lnTo>
                      <a:pt x="68" y="114"/>
                    </a:lnTo>
                    <a:lnTo>
                      <a:pt x="73" y="109"/>
                    </a:lnTo>
                    <a:lnTo>
                      <a:pt x="80" y="105"/>
                    </a:lnTo>
                    <a:lnTo>
                      <a:pt x="87" y="102"/>
                    </a:lnTo>
                    <a:lnTo>
                      <a:pt x="95" y="99"/>
                    </a:lnTo>
                    <a:lnTo>
                      <a:pt x="106" y="96"/>
                    </a:lnTo>
                    <a:lnTo>
                      <a:pt x="119" y="94"/>
                    </a:lnTo>
                    <a:lnTo>
                      <a:pt x="130" y="92"/>
                    </a:lnTo>
                    <a:lnTo>
                      <a:pt x="140" y="91"/>
                    </a:lnTo>
                    <a:lnTo>
                      <a:pt x="150" y="91"/>
                    </a:lnTo>
                    <a:lnTo>
                      <a:pt x="159" y="91"/>
                    </a:lnTo>
                    <a:lnTo>
                      <a:pt x="167" y="92"/>
                    </a:lnTo>
                    <a:lnTo>
                      <a:pt x="173" y="95"/>
                    </a:lnTo>
                    <a:lnTo>
                      <a:pt x="180" y="97"/>
                    </a:lnTo>
                    <a:lnTo>
                      <a:pt x="185" y="100"/>
                    </a:lnTo>
                    <a:lnTo>
                      <a:pt x="190" y="103"/>
                    </a:lnTo>
                    <a:lnTo>
                      <a:pt x="194" y="107"/>
                    </a:lnTo>
                    <a:lnTo>
                      <a:pt x="198" y="111"/>
                    </a:lnTo>
                    <a:lnTo>
                      <a:pt x="201" y="115"/>
                    </a:lnTo>
                    <a:lnTo>
                      <a:pt x="204" y="120"/>
                    </a:lnTo>
                    <a:lnTo>
                      <a:pt x="206" y="125"/>
                    </a:lnTo>
                    <a:lnTo>
                      <a:pt x="207" y="130"/>
                    </a:lnTo>
                    <a:lnTo>
                      <a:pt x="209" y="143"/>
                    </a:lnTo>
                    <a:lnTo>
                      <a:pt x="209" y="155"/>
                    </a:lnTo>
                    <a:lnTo>
                      <a:pt x="208" y="168"/>
                    </a:lnTo>
                    <a:lnTo>
                      <a:pt x="207" y="182"/>
                    </a:lnTo>
                    <a:lnTo>
                      <a:pt x="202" y="209"/>
                    </a:lnTo>
                    <a:lnTo>
                      <a:pt x="197" y="235"/>
                    </a:lnTo>
                    <a:lnTo>
                      <a:pt x="198" y="237"/>
                    </a:lnTo>
                    <a:lnTo>
                      <a:pt x="200" y="240"/>
                    </a:lnTo>
                    <a:lnTo>
                      <a:pt x="203" y="244"/>
                    </a:lnTo>
                    <a:lnTo>
                      <a:pt x="207" y="248"/>
                    </a:lnTo>
                    <a:lnTo>
                      <a:pt x="213" y="256"/>
                    </a:lnTo>
                    <a:lnTo>
                      <a:pt x="216" y="259"/>
                    </a:lnTo>
                    <a:lnTo>
                      <a:pt x="218" y="240"/>
                    </a:lnTo>
                    <a:lnTo>
                      <a:pt x="219" y="222"/>
                    </a:lnTo>
                    <a:lnTo>
                      <a:pt x="221" y="204"/>
                    </a:lnTo>
                    <a:lnTo>
                      <a:pt x="222" y="186"/>
                    </a:lnTo>
                    <a:lnTo>
                      <a:pt x="224" y="170"/>
                    </a:lnTo>
                    <a:lnTo>
                      <a:pt x="225" y="156"/>
                    </a:lnTo>
                    <a:lnTo>
                      <a:pt x="226" y="143"/>
                    </a:lnTo>
                    <a:lnTo>
                      <a:pt x="225" y="128"/>
                    </a:lnTo>
                    <a:lnTo>
                      <a:pt x="224" y="122"/>
                    </a:lnTo>
                    <a:lnTo>
                      <a:pt x="222" y="115"/>
                    </a:lnTo>
                    <a:lnTo>
                      <a:pt x="220" y="109"/>
                    </a:lnTo>
                    <a:lnTo>
                      <a:pt x="217" y="103"/>
                    </a:lnTo>
                    <a:lnTo>
                      <a:pt x="214" y="97"/>
                    </a:lnTo>
                    <a:lnTo>
                      <a:pt x="210" y="90"/>
                    </a:lnTo>
                    <a:lnTo>
                      <a:pt x="205" y="85"/>
                    </a:lnTo>
                    <a:lnTo>
                      <a:pt x="199" y="80"/>
                    </a:lnTo>
                    <a:lnTo>
                      <a:pt x="190" y="72"/>
                    </a:lnTo>
                    <a:lnTo>
                      <a:pt x="180" y="66"/>
                    </a:lnTo>
                    <a:lnTo>
                      <a:pt x="176" y="63"/>
                    </a:lnTo>
                    <a:lnTo>
                      <a:pt x="171" y="60"/>
                    </a:lnTo>
                    <a:lnTo>
                      <a:pt x="165" y="58"/>
                    </a:lnTo>
                    <a:lnTo>
                      <a:pt x="160" y="57"/>
                    </a:lnTo>
                    <a:lnTo>
                      <a:pt x="147" y="55"/>
                    </a:lnTo>
                    <a:lnTo>
                      <a:pt x="135" y="55"/>
                    </a:lnTo>
                    <a:lnTo>
                      <a:pt x="126" y="54"/>
                    </a:lnTo>
                    <a:lnTo>
                      <a:pt x="123" y="54"/>
                    </a:lnTo>
                    <a:lnTo>
                      <a:pt x="122" y="50"/>
                    </a:lnTo>
                    <a:lnTo>
                      <a:pt x="124" y="44"/>
                    </a:lnTo>
                    <a:lnTo>
                      <a:pt x="126" y="38"/>
                    </a:lnTo>
                    <a:lnTo>
                      <a:pt x="129" y="31"/>
                    </a:lnTo>
                    <a:lnTo>
                      <a:pt x="131" y="24"/>
                    </a:lnTo>
                    <a:lnTo>
                      <a:pt x="132" y="18"/>
                    </a:lnTo>
                    <a:lnTo>
                      <a:pt x="131" y="15"/>
                    </a:lnTo>
                    <a:lnTo>
                      <a:pt x="130" y="11"/>
                    </a:lnTo>
                    <a:lnTo>
                      <a:pt x="128" y="9"/>
                    </a:lnTo>
                    <a:lnTo>
                      <a:pt x="125" y="8"/>
                    </a:lnTo>
                    <a:lnTo>
                      <a:pt x="117" y="6"/>
                    </a:lnTo>
                    <a:lnTo>
                      <a:pt x="109" y="3"/>
                    </a:lnTo>
                    <a:lnTo>
                      <a:pt x="107" y="20"/>
                    </a:lnTo>
                    <a:lnTo>
                      <a:pt x="105" y="35"/>
                    </a:lnTo>
                    <a:lnTo>
                      <a:pt x="103" y="41"/>
                    </a:lnTo>
                    <a:lnTo>
                      <a:pt x="101" y="47"/>
                    </a:lnTo>
                    <a:lnTo>
                      <a:pt x="98" y="51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3" y="52"/>
                    </a:lnTo>
                    <a:lnTo>
                      <a:pt x="93" y="50"/>
                    </a:lnTo>
                    <a:lnTo>
                      <a:pt x="94" y="47"/>
                    </a:lnTo>
                    <a:lnTo>
                      <a:pt x="96" y="40"/>
                    </a:lnTo>
                    <a:lnTo>
                      <a:pt x="99" y="31"/>
                    </a:lnTo>
                    <a:lnTo>
                      <a:pt x="100" y="22"/>
                    </a:lnTo>
                    <a:lnTo>
                      <a:pt x="99" y="14"/>
                    </a:lnTo>
                    <a:lnTo>
                      <a:pt x="98" y="9"/>
                    </a:lnTo>
                    <a:lnTo>
                      <a:pt x="96" y="6"/>
                    </a:lnTo>
                    <a:lnTo>
                      <a:pt x="93" y="4"/>
                    </a:lnTo>
                    <a:lnTo>
                      <a:pt x="89" y="2"/>
                    </a:lnTo>
                    <a:lnTo>
                      <a:pt x="83" y="1"/>
                    </a:lnTo>
                    <a:lnTo>
                      <a:pt x="78" y="0"/>
                    </a:lnTo>
                    <a:lnTo>
                      <a:pt x="77" y="19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1" y="49"/>
                    </a:lnTo>
                    <a:lnTo>
                      <a:pt x="69" y="54"/>
                    </a:lnTo>
                    <a:lnTo>
                      <a:pt x="66" y="56"/>
                    </a:lnTo>
                    <a:lnTo>
                      <a:pt x="64" y="55"/>
                    </a:lnTo>
                    <a:lnTo>
                      <a:pt x="63" y="54"/>
                    </a:lnTo>
                    <a:lnTo>
                      <a:pt x="61" y="50"/>
                    </a:lnTo>
                    <a:lnTo>
                      <a:pt x="59" y="46"/>
                    </a:lnTo>
                    <a:lnTo>
                      <a:pt x="56" y="37"/>
                    </a:lnTo>
                    <a:lnTo>
                      <a:pt x="51" y="27"/>
                    </a:lnTo>
                    <a:lnTo>
                      <a:pt x="49" y="22"/>
                    </a:lnTo>
                    <a:lnTo>
                      <a:pt x="46" y="17"/>
                    </a:lnTo>
                    <a:lnTo>
                      <a:pt x="43" y="13"/>
                    </a:lnTo>
                    <a:lnTo>
                      <a:pt x="39" y="8"/>
                    </a:lnTo>
                    <a:lnTo>
                      <a:pt x="35" y="6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1" y="6"/>
                    </a:lnTo>
                    <a:lnTo>
                      <a:pt x="12" y="9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F0A6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8" name="Freeform 20"/>
              <p:cNvSpPr>
                <a:spLocks/>
              </p:cNvSpPr>
              <p:nvPr/>
            </p:nvSpPr>
            <p:spPr bwMode="auto">
              <a:xfrm>
                <a:off x="2870" y="1321"/>
                <a:ext cx="93" cy="166"/>
              </a:xfrm>
              <a:custGeom>
                <a:avLst/>
                <a:gdLst>
                  <a:gd name="T0" fmla="*/ 29 w 93"/>
                  <a:gd name="T1" fmla="*/ 0 h 166"/>
                  <a:gd name="T2" fmla="*/ 23 w 93"/>
                  <a:gd name="T3" fmla="*/ 21 h 166"/>
                  <a:gd name="T4" fmla="*/ 18 w 93"/>
                  <a:gd name="T5" fmla="*/ 41 h 166"/>
                  <a:gd name="T6" fmla="*/ 12 w 93"/>
                  <a:gd name="T7" fmla="*/ 61 h 166"/>
                  <a:gd name="T8" fmla="*/ 9 w 93"/>
                  <a:gd name="T9" fmla="*/ 82 h 166"/>
                  <a:gd name="T10" fmla="*/ 5 w 93"/>
                  <a:gd name="T11" fmla="*/ 102 h 166"/>
                  <a:gd name="T12" fmla="*/ 3 w 93"/>
                  <a:gd name="T13" fmla="*/ 123 h 166"/>
                  <a:gd name="T14" fmla="*/ 1 w 93"/>
                  <a:gd name="T15" fmla="*/ 144 h 166"/>
                  <a:gd name="T16" fmla="*/ 0 w 93"/>
                  <a:gd name="T17" fmla="*/ 166 h 166"/>
                  <a:gd name="T18" fmla="*/ 5 w 93"/>
                  <a:gd name="T19" fmla="*/ 160 h 166"/>
                  <a:gd name="T20" fmla="*/ 20 w 93"/>
                  <a:gd name="T21" fmla="*/ 147 h 166"/>
                  <a:gd name="T22" fmla="*/ 28 w 93"/>
                  <a:gd name="T23" fmla="*/ 140 h 166"/>
                  <a:gd name="T24" fmla="*/ 36 w 93"/>
                  <a:gd name="T25" fmla="*/ 134 h 166"/>
                  <a:gd name="T26" fmla="*/ 43 w 93"/>
                  <a:gd name="T27" fmla="*/ 129 h 166"/>
                  <a:gd name="T28" fmla="*/ 49 w 93"/>
                  <a:gd name="T29" fmla="*/ 126 h 166"/>
                  <a:gd name="T30" fmla="*/ 51 w 93"/>
                  <a:gd name="T31" fmla="*/ 124 h 166"/>
                  <a:gd name="T32" fmla="*/ 53 w 93"/>
                  <a:gd name="T33" fmla="*/ 122 h 166"/>
                  <a:gd name="T34" fmla="*/ 55 w 93"/>
                  <a:gd name="T35" fmla="*/ 120 h 166"/>
                  <a:gd name="T36" fmla="*/ 58 w 93"/>
                  <a:gd name="T37" fmla="*/ 116 h 166"/>
                  <a:gd name="T38" fmla="*/ 60 w 93"/>
                  <a:gd name="T39" fmla="*/ 110 h 166"/>
                  <a:gd name="T40" fmla="*/ 61 w 93"/>
                  <a:gd name="T41" fmla="*/ 104 h 166"/>
                  <a:gd name="T42" fmla="*/ 62 w 93"/>
                  <a:gd name="T43" fmla="*/ 92 h 166"/>
                  <a:gd name="T44" fmla="*/ 62 w 93"/>
                  <a:gd name="T45" fmla="*/ 87 h 166"/>
                  <a:gd name="T46" fmla="*/ 93 w 93"/>
                  <a:gd name="T47" fmla="*/ 12 h 166"/>
                  <a:gd name="T48" fmla="*/ 90 w 93"/>
                  <a:gd name="T49" fmla="*/ 11 h 166"/>
                  <a:gd name="T50" fmla="*/ 81 w 93"/>
                  <a:gd name="T51" fmla="*/ 7 h 166"/>
                  <a:gd name="T52" fmla="*/ 75 w 93"/>
                  <a:gd name="T53" fmla="*/ 4 h 166"/>
                  <a:gd name="T54" fmla="*/ 69 w 93"/>
                  <a:gd name="T55" fmla="*/ 3 h 166"/>
                  <a:gd name="T56" fmla="*/ 63 w 93"/>
                  <a:gd name="T57" fmla="*/ 1 h 166"/>
                  <a:gd name="T58" fmla="*/ 58 w 93"/>
                  <a:gd name="T59" fmla="*/ 1 h 166"/>
                  <a:gd name="T60" fmla="*/ 37 w 93"/>
                  <a:gd name="T61" fmla="*/ 1 h 166"/>
                  <a:gd name="T62" fmla="*/ 29 w 93"/>
                  <a:gd name="T63" fmla="*/ 0 h 1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3"/>
                  <a:gd name="T97" fmla="*/ 0 h 166"/>
                  <a:gd name="T98" fmla="*/ 93 w 93"/>
                  <a:gd name="T99" fmla="*/ 166 h 16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3" h="166">
                    <a:moveTo>
                      <a:pt x="29" y="0"/>
                    </a:moveTo>
                    <a:lnTo>
                      <a:pt x="23" y="21"/>
                    </a:lnTo>
                    <a:lnTo>
                      <a:pt x="18" y="41"/>
                    </a:lnTo>
                    <a:lnTo>
                      <a:pt x="12" y="61"/>
                    </a:lnTo>
                    <a:lnTo>
                      <a:pt x="9" y="82"/>
                    </a:lnTo>
                    <a:lnTo>
                      <a:pt x="5" y="102"/>
                    </a:lnTo>
                    <a:lnTo>
                      <a:pt x="3" y="123"/>
                    </a:lnTo>
                    <a:lnTo>
                      <a:pt x="1" y="144"/>
                    </a:lnTo>
                    <a:lnTo>
                      <a:pt x="0" y="166"/>
                    </a:lnTo>
                    <a:lnTo>
                      <a:pt x="5" y="160"/>
                    </a:lnTo>
                    <a:lnTo>
                      <a:pt x="20" y="147"/>
                    </a:lnTo>
                    <a:lnTo>
                      <a:pt x="28" y="140"/>
                    </a:lnTo>
                    <a:lnTo>
                      <a:pt x="36" y="134"/>
                    </a:lnTo>
                    <a:lnTo>
                      <a:pt x="43" y="129"/>
                    </a:lnTo>
                    <a:lnTo>
                      <a:pt x="49" y="126"/>
                    </a:lnTo>
                    <a:lnTo>
                      <a:pt x="51" y="124"/>
                    </a:lnTo>
                    <a:lnTo>
                      <a:pt x="53" y="122"/>
                    </a:lnTo>
                    <a:lnTo>
                      <a:pt x="55" y="120"/>
                    </a:lnTo>
                    <a:lnTo>
                      <a:pt x="58" y="116"/>
                    </a:lnTo>
                    <a:lnTo>
                      <a:pt x="60" y="110"/>
                    </a:lnTo>
                    <a:lnTo>
                      <a:pt x="61" y="104"/>
                    </a:lnTo>
                    <a:lnTo>
                      <a:pt x="62" y="92"/>
                    </a:lnTo>
                    <a:lnTo>
                      <a:pt x="62" y="87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1" y="7"/>
                    </a:lnTo>
                    <a:lnTo>
                      <a:pt x="75" y="4"/>
                    </a:lnTo>
                    <a:lnTo>
                      <a:pt x="69" y="3"/>
                    </a:lnTo>
                    <a:lnTo>
                      <a:pt x="63" y="1"/>
                    </a:lnTo>
                    <a:lnTo>
                      <a:pt x="58" y="1"/>
                    </a:lnTo>
                    <a:lnTo>
                      <a:pt x="37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4957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9" name="Freeform 21"/>
              <p:cNvSpPr>
                <a:spLocks/>
              </p:cNvSpPr>
              <p:nvPr/>
            </p:nvSpPr>
            <p:spPr bwMode="auto">
              <a:xfrm>
                <a:off x="2873" y="1322"/>
                <a:ext cx="88" cy="162"/>
              </a:xfrm>
              <a:custGeom>
                <a:avLst/>
                <a:gdLst>
                  <a:gd name="T0" fmla="*/ 0 w 88"/>
                  <a:gd name="T1" fmla="*/ 162 h 162"/>
                  <a:gd name="T2" fmla="*/ 5 w 88"/>
                  <a:gd name="T3" fmla="*/ 156 h 162"/>
                  <a:gd name="T4" fmla="*/ 18 w 88"/>
                  <a:gd name="T5" fmla="*/ 146 h 162"/>
                  <a:gd name="T6" fmla="*/ 33 w 88"/>
                  <a:gd name="T7" fmla="*/ 134 h 162"/>
                  <a:gd name="T8" fmla="*/ 45 w 88"/>
                  <a:gd name="T9" fmla="*/ 126 h 162"/>
                  <a:gd name="T10" fmla="*/ 49 w 88"/>
                  <a:gd name="T11" fmla="*/ 123 h 162"/>
                  <a:gd name="T12" fmla="*/ 52 w 88"/>
                  <a:gd name="T13" fmla="*/ 117 h 162"/>
                  <a:gd name="T14" fmla="*/ 55 w 88"/>
                  <a:gd name="T15" fmla="*/ 111 h 162"/>
                  <a:gd name="T16" fmla="*/ 56 w 88"/>
                  <a:gd name="T17" fmla="*/ 104 h 162"/>
                  <a:gd name="T18" fmla="*/ 58 w 88"/>
                  <a:gd name="T19" fmla="*/ 92 h 162"/>
                  <a:gd name="T20" fmla="*/ 59 w 88"/>
                  <a:gd name="T21" fmla="*/ 85 h 162"/>
                  <a:gd name="T22" fmla="*/ 66 w 88"/>
                  <a:gd name="T23" fmla="*/ 65 h 162"/>
                  <a:gd name="T24" fmla="*/ 74 w 88"/>
                  <a:gd name="T25" fmla="*/ 47 h 162"/>
                  <a:gd name="T26" fmla="*/ 81 w 88"/>
                  <a:gd name="T27" fmla="*/ 28 h 162"/>
                  <a:gd name="T28" fmla="*/ 88 w 88"/>
                  <a:gd name="T29" fmla="*/ 11 h 162"/>
                  <a:gd name="T30" fmla="*/ 84 w 88"/>
                  <a:gd name="T31" fmla="*/ 9 h 162"/>
                  <a:gd name="T32" fmla="*/ 75 w 88"/>
                  <a:gd name="T33" fmla="*/ 5 h 162"/>
                  <a:gd name="T34" fmla="*/ 64 w 88"/>
                  <a:gd name="T35" fmla="*/ 1 h 162"/>
                  <a:gd name="T36" fmla="*/ 52 w 88"/>
                  <a:gd name="T37" fmla="*/ 0 h 162"/>
                  <a:gd name="T38" fmla="*/ 43 w 88"/>
                  <a:gd name="T39" fmla="*/ 3 h 162"/>
                  <a:gd name="T40" fmla="*/ 34 w 88"/>
                  <a:gd name="T41" fmla="*/ 6 h 162"/>
                  <a:gd name="T42" fmla="*/ 28 w 88"/>
                  <a:gd name="T43" fmla="*/ 9 h 162"/>
                  <a:gd name="T44" fmla="*/ 26 w 88"/>
                  <a:gd name="T45" fmla="*/ 11 h 162"/>
                  <a:gd name="T46" fmla="*/ 21 w 88"/>
                  <a:gd name="T47" fmla="*/ 30 h 162"/>
                  <a:gd name="T48" fmla="*/ 16 w 88"/>
                  <a:gd name="T49" fmla="*/ 49 h 162"/>
                  <a:gd name="T50" fmla="*/ 11 w 88"/>
                  <a:gd name="T51" fmla="*/ 66 h 162"/>
                  <a:gd name="T52" fmla="*/ 8 w 88"/>
                  <a:gd name="T53" fmla="*/ 85 h 162"/>
                  <a:gd name="T54" fmla="*/ 5 w 88"/>
                  <a:gd name="T55" fmla="*/ 104 h 162"/>
                  <a:gd name="T56" fmla="*/ 3 w 88"/>
                  <a:gd name="T57" fmla="*/ 123 h 162"/>
                  <a:gd name="T58" fmla="*/ 1 w 88"/>
                  <a:gd name="T59" fmla="*/ 142 h 162"/>
                  <a:gd name="T60" fmla="*/ 0 w 88"/>
                  <a:gd name="T61" fmla="*/ 162 h 16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88"/>
                  <a:gd name="T94" fmla="*/ 0 h 162"/>
                  <a:gd name="T95" fmla="*/ 88 w 88"/>
                  <a:gd name="T96" fmla="*/ 162 h 16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88" h="162">
                    <a:moveTo>
                      <a:pt x="0" y="162"/>
                    </a:moveTo>
                    <a:lnTo>
                      <a:pt x="5" y="156"/>
                    </a:lnTo>
                    <a:lnTo>
                      <a:pt x="18" y="146"/>
                    </a:lnTo>
                    <a:lnTo>
                      <a:pt x="33" y="134"/>
                    </a:lnTo>
                    <a:lnTo>
                      <a:pt x="45" y="126"/>
                    </a:lnTo>
                    <a:lnTo>
                      <a:pt x="49" y="123"/>
                    </a:lnTo>
                    <a:lnTo>
                      <a:pt x="52" y="117"/>
                    </a:lnTo>
                    <a:lnTo>
                      <a:pt x="55" y="111"/>
                    </a:lnTo>
                    <a:lnTo>
                      <a:pt x="56" y="104"/>
                    </a:lnTo>
                    <a:lnTo>
                      <a:pt x="58" y="92"/>
                    </a:lnTo>
                    <a:lnTo>
                      <a:pt x="59" y="85"/>
                    </a:lnTo>
                    <a:lnTo>
                      <a:pt x="66" y="65"/>
                    </a:lnTo>
                    <a:lnTo>
                      <a:pt x="74" y="47"/>
                    </a:lnTo>
                    <a:lnTo>
                      <a:pt x="81" y="28"/>
                    </a:lnTo>
                    <a:lnTo>
                      <a:pt x="88" y="11"/>
                    </a:lnTo>
                    <a:lnTo>
                      <a:pt x="84" y="9"/>
                    </a:lnTo>
                    <a:lnTo>
                      <a:pt x="75" y="5"/>
                    </a:lnTo>
                    <a:lnTo>
                      <a:pt x="64" y="1"/>
                    </a:lnTo>
                    <a:lnTo>
                      <a:pt x="52" y="0"/>
                    </a:lnTo>
                    <a:lnTo>
                      <a:pt x="43" y="3"/>
                    </a:lnTo>
                    <a:lnTo>
                      <a:pt x="34" y="6"/>
                    </a:lnTo>
                    <a:lnTo>
                      <a:pt x="28" y="9"/>
                    </a:lnTo>
                    <a:lnTo>
                      <a:pt x="26" y="11"/>
                    </a:lnTo>
                    <a:lnTo>
                      <a:pt x="21" y="30"/>
                    </a:lnTo>
                    <a:lnTo>
                      <a:pt x="16" y="49"/>
                    </a:lnTo>
                    <a:lnTo>
                      <a:pt x="11" y="66"/>
                    </a:lnTo>
                    <a:lnTo>
                      <a:pt x="8" y="85"/>
                    </a:lnTo>
                    <a:lnTo>
                      <a:pt x="5" y="104"/>
                    </a:lnTo>
                    <a:lnTo>
                      <a:pt x="3" y="123"/>
                    </a:lnTo>
                    <a:lnTo>
                      <a:pt x="1" y="14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546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0" name="Freeform 22"/>
              <p:cNvSpPr>
                <a:spLocks/>
              </p:cNvSpPr>
              <p:nvPr/>
            </p:nvSpPr>
            <p:spPr bwMode="auto">
              <a:xfrm>
                <a:off x="2876" y="1322"/>
                <a:ext cx="82" cy="157"/>
              </a:xfrm>
              <a:custGeom>
                <a:avLst/>
                <a:gdLst>
                  <a:gd name="T0" fmla="*/ 0 w 82"/>
                  <a:gd name="T1" fmla="*/ 157 h 157"/>
                  <a:gd name="T2" fmla="*/ 4 w 82"/>
                  <a:gd name="T3" fmla="*/ 154 h 157"/>
                  <a:gd name="T4" fmla="*/ 16 w 82"/>
                  <a:gd name="T5" fmla="*/ 145 h 157"/>
                  <a:gd name="T6" fmla="*/ 29 w 82"/>
                  <a:gd name="T7" fmla="*/ 135 h 157"/>
                  <a:gd name="T8" fmla="*/ 40 w 82"/>
                  <a:gd name="T9" fmla="*/ 127 h 157"/>
                  <a:gd name="T10" fmla="*/ 44 w 82"/>
                  <a:gd name="T11" fmla="*/ 124 h 157"/>
                  <a:gd name="T12" fmla="*/ 46 w 82"/>
                  <a:gd name="T13" fmla="*/ 119 h 157"/>
                  <a:gd name="T14" fmla="*/ 49 w 82"/>
                  <a:gd name="T15" fmla="*/ 112 h 157"/>
                  <a:gd name="T16" fmla="*/ 50 w 82"/>
                  <a:gd name="T17" fmla="*/ 105 h 157"/>
                  <a:gd name="T18" fmla="*/ 54 w 82"/>
                  <a:gd name="T19" fmla="*/ 92 h 157"/>
                  <a:gd name="T20" fmla="*/ 55 w 82"/>
                  <a:gd name="T21" fmla="*/ 82 h 157"/>
                  <a:gd name="T22" fmla="*/ 63 w 82"/>
                  <a:gd name="T23" fmla="*/ 62 h 157"/>
                  <a:gd name="T24" fmla="*/ 70 w 82"/>
                  <a:gd name="T25" fmla="*/ 44 h 157"/>
                  <a:gd name="T26" fmla="*/ 76 w 82"/>
                  <a:gd name="T27" fmla="*/ 26 h 157"/>
                  <a:gd name="T28" fmla="*/ 82 w 82"/>
                  <a:gd name="T29" fmla="*/ 10 h 157"/>
                  <a:gd name="T30" fmla="*/ 78 w 82"/>
                  <a:gd name="T31" fmla="*/ 8 h 157"/>
                  <a:gd name="T32" fmla="*/ 69 w 82"/>
                  <a:gd name="T33" fmla="*/ 4 h 157"/>
                  <a:gd name="T34" fmla="*/ 59 w 82"/>
                  <a:gd name="T35" fmla="*/ 1 h 157"/>
                  <a:gd name="T36" fmla="*/ 48 w 82"/>
                  <a:gd name="T37" fmla="*/ 0 h 157"/>
                  <a:gd name="T38" fmla="*/ 39 w 82"/>
                  <a:gd name="T39" fmla="*/ 6 h 157"/>
                  <a:gd name="T40" fmla="*/ 31 w 82"/>
                  <a:gd name="T41" fmla="*/ 11 h 157"/>
                  <a:gd name="T42" fmla="*/ 28 w 82"/>
                  <a:gd name="T43" fmla="*/ 14 h 157"/>
                  <a:gd name="T44" fmla="*/ 25 w 82"/>
                  <a:gd name="T45" fmla="*/ 17 h 157"/>
                  <a:gd name="T46" fmla="*/ 24 w 82"/>
                  <a:gd name="T47" fmla="*/ 20 h 157"/>
                  <a:gd name="T48" fmla="*/ 23 w 82"/>
                  <a:gd name="T49" fmla="*/ 23 h 157"/>
                  <a:gd name="T50" fmla="*/ 14 w 82"/>
                  <a:gd name="T51" fmla="*/ 56 h 157"/>
                  <a:gd name="T52" fmla="*/ 7 w 82"/>
                  <a:gd name="T53" fmla="*/ 90 h 157"/>
                  <a:gd name="T54" fmla="*/ 4 w 82"/>
                  <a:gd name="T55" fmla="*/ 106 h 157"/>
                  <a:gd name="T56" fmla="*/ 2 w 82"/>
                  <a:gd name="T57" fmla="*/ 124 h 157"/>
                  <a:gd name="T58" fmla="*/ 1 w 82"/>
                  <a:gd name="T59" fmla="*/ 140 h 157"/>
                  <a:gd name="T60" fmla="*/ 0 w 82"/>
                  <a:gd name="T61" fmla="*/ 157 h 15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82"/>
                  <a:gd name="T94" fmla="*/ 0 h 157"/>
                  <a:gd name="T95" fmla="*/ 82 w 82"/>
                  <a:gd name="T96" fmla="*/ 157 h 15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82" h="157">
                    <a:moveTo>
                      <a:pt x="0" y="157"/>
                    </a:moveTo>
                    <a:lnTo>
                      <a:pt x="4" y="154"/>
                    </a:lnTo>
                    <a:lnTo>
                      <a:pt x="16" y="145"/>
                    </a:lnTo>
                    <a:lnTo>
                      <a:pt x="29" y="135"/>
                    </a:lnTo>
                    <a:lnTo>
                      <a:pt x="40" y="127"/>
                    </a:lnTo>
                    <a:lnTo>
                      <a:pt x="44" y="124"/>
                    </a:lnTo>
                    <a:lnTo>
                      <a:pt x="46" y="119"/>
                    </a:lnTo>
                    <a:lnTo>
                      <a:pt x="49" y="112"/>
                    </a:lnTo>
                    <a:lnTo>
                      <a:pt x="50" y="105"/>
                    </a:lnTo>
                    <a:lnTo>
                      <a:pt x="54" y="92"/>
                    </a:lnTo>
                    <a:lnTo>
                      <a:pt x="55" y="82"/>
                    </a:lnTo>
                    <a:lnTo>
                      <a:pt x="63" y="62"/>
                    </a:lnTo>
                    <a:lnTo>
                      <a:pt x="70" y="44"/>
                    </a:lnTo>
                    <a:lnTo>
                      <a:pt x="76" y="26"/>
                    </a:lnTo>
                    <a:lnTo>
                      <a:pt x="82" y="10"/>
                    </a:lnTo>
                    <a:lnTo>
                      <a:pt x="78" y="8"/>
                    </a:lnTo>
                    <a:lnTo>
                      <a:pt x="69" y="4"/>
                    </a:lnTo>
                    <a:lnTo>
                      <a:pt x="59" y="1"/>
                    </a:lnTo>
                    <a:lnTo>
                      <a:pt x="48" y="0"/>
                    </a:lnTo>
                    <a:lnTo>
                      <a:pt x="39" y="6"/>
                    </a:lnTo>
                    <a:lnTo>
                      <a:pt x="31" y="11"/>
                    </a:lnTo>
                    <a:lnTo>
                      <a:pt x="28" y="14"/>
                    </a:lnTo>
                    <a:lnTo>
                      <a:pt x="25" y="17"/>
                    </a:lnTo>
                    <a:lnTo>
                      <a:pt x="24" y="20"/>
                    </a:lnTo>
                    <a:lnTo>
                      <a:pt x="23" y="23"/>
                    </a:lnTo>
                    <a:lnTo>
                      <a:pt x="14" y="56"/>
                    </a:lnTo>
                    <a:lnTo>
                      <a:pt x="7" y="90"/>
                    </a:lnTo>
                    <a:lnTo>
                      <a:pt x="4" y="106"/>
                    </a:lnTo>
                    <a:lnTo>
                      <a:pt x="2" y="124"/>
                    </a:lnTo>
                    <a:lnTo>
                      <a:pt x="1" y="140"/>
                    </a:lnTo>
                    <a:lnTo>
                      <a:pt x="0" y="157"/>
                    </a:lnTo>
                    <a:close/>
                  </a:path>
                </a:pathLst>
              </a:custGeom>
              <a:solidFill>
                <a:srgbClr val="616E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1" name="Freeform 23"/>
              <p:cNvSpPr>
                <a:spLocks/>
              </p:cNvSpPr>
              <p:nvPr/>
            </p:nvSpPr>
            <p:spPr bwMode="auto">
              <a:xfrm>
                <a:off x="2879" y="1322"/>
                <a:ext cx="77" cy="154"/>
              </a:xfrm>
              <a:custGeom>
                <a:avLst/>
                <a:gdLst>
                  <a:gd name="T0" fmla="*/ 0 w 77"/>
                  <a:gd name="T1" fmla="*/ 154 h 154"/>
                  <a:gd name="T2" fmla="*/ 3 w 77"/>
                  <a:gd name="T3" fmla="*/ 151 h 154"/>
                  <a:gd name="T4" fmla="*/ 14 w 77"/>
                  <a:gd name="T5" fmla="*/ 144 h 154"/>
                  <a:gd name="T6" fmla="*/ 26 w 77"/>
                  <a:gd name="T7" fmla="*/ 135 h 154"/>
                  <a:gd name="T8" fmla="*/ 36 w 77"/>
                  <a:gd name="T9" fmla="*/ 128 h 154"/>
                  <a:gd name="T10" fmla="*/ 39 w 77"/>
                  <a:gd name="T11" fmla="*/ 125 h 154"/>
                  <a:gd name="T12" fmla="*/ 41 w 77"/>
                  <a:gd name="T13" fmla="*/ 120 h 154"/>
                  <a:gd name="T14" fmla="*/ 43 w 77"/>
                  <a:gd name="T15" fmla="*/ 113 h 154"/>
                  <a:gd name="T16" fmla="*/ 45 w 77"/>
                  <a:gd name="T17" fmla="*/ 106 h 154"/>
                  <a:gd name="T18" fmla="*/ 49 w 77"/>
                  <a:gd name="T19" fmla="*/ 92 h 154"/>
                  <a:gd name="T20" fmla="*/ 52 w 77"/>
                  <a:gd name="T21" fmla="*/ 80 h 154"/>
                  <a:gd name="T22" fmla="*/ 59 w 77"/>
                  <a:gd name="T23" fmla="*/ 60 h 154"/>
                  <a:gd name="T24" fmla="*/ 65 w 77"/>
                  <a:gd name="T25" fmla="*/ 41 h 154"/>
                  <a:gd name="T26" fmla="*/ 72 w 77"/>
                  <a:gd name="T27" fmla="*/ 23 h 154"/>
                  <a:gd name="T28" fmla="*/ 77 w 77"/>
                  <a:gd name="T29" fmla="*/ 9 h 154"/>
                  <a:gd name="T30" fmla="*/ 72 w 77"/>
                  <a:gd name="T31" fmla="*/ 7 h 154"/>
                  <a:gd name="T32" fmla="*/ 63 w 77"/>
                  <a:gd name="T33" fmla="*/ 3 h 154"/>
                  <a:gd name="T34" fmla="*/ 54 w 77"/>
                  <a:gd name="T35" fmla="*/ 1 h 154"/>
                  <a:gd name="T36" fmla="*/ 43 w 77"/>
                  <a:gd name="T37" fmla="*/ 0 h 154"/>
                  <a:gd name="T38" fmla="*/ 35 w 77"/>
                  <a:gd name="T39" fmla="*/ 9 h 154"/>
                  <a:gd name="T40" fmla="*/ 28 w 77"/>
                  <a:gd name="T41" fmla="*/ 17 h 154"/>
                  <a:gd name="T42" fmla="*/ 23 w 77"/>
                  <a:gd name="T43" fmla="*/ 26 h 154"/>
                  <a:gd name="T44" fmla="*/ 19 w 77"/>
                  <a:gd name="T45" fmla="*/ 34 h 154"/>
                  <a:gd name="T46" fmla="*/ 12 w 77"/>
                  <a:gd name="T47" fmla="*/ 64 h 154"/>
                  <a:gd name="T48" fmla="*/ 6 w 77"/>
                  <a:gd name="T49" fmla="*/ 94 h 154"/>
                  <a:gd name="T50" fmla="*/ 2 w 77"/>
                  <a:gd name="T51" fmla="*/ 124 h 154"/>
                  <a:gd name="T52" fmla="*/ 0 w 77"/>
                  <a:gd name="T53" fmla="*/ 154 h 15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7"/>
                  <a:gd name="T82" fmla="*/ 0 h 154"/>
                  <a:gd name="T83" fmla="*/ 77 w 77"/>
                  <a:gd name="T84" fmla="*/ 154 h 15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7" h="154">
                    <a:moveTo>
                      <a:pt x="0" y="154"/>
                    </a:moveTo>
                    <a:lnTo>
                      <a:pt x="3" y="151"/>
                    </a:lnTo>
                    <a:lnTo>
                      <a:pt x="14" y="144"/>
                    </a:lnTo>
                    <a:lnTo>
                      <a:pt x="26" y="135"/>
                    </a:lnTo>
                    <a:lnTo>
                      <a:pt x="36" y="128"/>
                    </a:lnTo>
                    <a:lnTo>
                      <a:pt x="39" y="125"/>
                    </a:lnTo>
                    <a:lnTo>
                      <a:pt x="41" y="120"/>
                    </a:lnTo>
                    <a:lnTo>
                      <a:pt x="43" y="113"/>
                    </a:lnTo>
                    <a:lnTo>
                      <a:pt x="45" y="106"/>
                    </a:lnTo>
                    <a:lnTo>
                      <a:pt x="49" y="92"/>
                    </a:lnTo>
                    <a:lnTo>
                      <a:pt x="52" y="80"/>
                    </a:lnTo>
                    <a:lnTo>
                      <a:pt x="59" y="60"/>
                    </a:lnTo>
                    <a:lnTo>
                      <a:pt x="65" y="41"/>
                    </a:lnTo>
                    <a:lnTo>
                      <a:pt x="72" y="23"/>
                    </a:lnTo>
                    <a:lnTo>
                      <a:pt x="77" y="9"/>
                    </a:lnTo>
                    <a:lnTo>
                      <a:pt x="72" y="7"/>
                    </a:lnTo>
                    <a:lnTo>
                      <a:pt x="63" y="3"/>
                    </a:lnTo>
                    <a:lnTo>
                      <a:pt x="54" y="1"/>
                    </a:lnTo>
                    <a:lnTo>
                      <a:pt x="43" y="0"/>
                    </a:lnTo>
                    <a:lnTo>
                      <a:pt x="35" y="9"/>
                    </a:lnTo>
                    <a:lnTo>
                      <a:pt x="28" y="17"/>
                    </a:lnTo>
                    <a:lnTo>
                      <a:pt x="23" y="26"/>
                    </a:lnTo>
                    <a:lnTo>
                      <a:pt x="19" y="34"/>
                    </a:lnTo>
                    <a:lnTo>
                      <a:pt x="12" y="64"/>
                    </a:lnTo>
                    <a:lnTo>
                      <a:pt x="6" y="94"/>
                    </a:lnTo>
                    <a:lnTo>
                      <a:pt x="2" y="124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6B7B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2" name="Freeform 24"/>
              <p:cNvSpPr>
                <a:spLocks/>
              </p:cNvSpPr>
              <p:nvPr/>
            </p:nvSpPr>
            <p:spPr bwMode="auto">
              <a:xfrm>
                <a:off x="2881" y="1322"/>
                <a:ext cx="73" cy="150"/>
              </a:xfrm>
              <a:custGeom>
                <a:avLst/>
                <a:gdLst>
                  <a:gd name="T0" fmla="*/ 0 w 73"/>
                  <a:gd name="T1" fmla="*/ 150 h 150"/>
                  <a:gd name="T2" fmla="*/ 4 w 73"/>
                  <a:gd name="T3" fmla="*/ 148 h 150"/>
                  <a:gd name="T4" fmla="*/ 13 w 73"/>
                  <a:gd name="T5" fmla="*/ 143 h 150"/>
                  <a:gd name="T6" fmla="*/ 23 w 73"/>
                  <a:gd name="T7" fmla="*/ 136 h 150"/>
                  <a:gd name="T8" fmla="*/ 32 w 73"/>
                  <a:gd name="T9" fmla="*/ 128 h 150"/>
                  <a:gd name="T10" fmla="*/ 35 w 73"/>
                  <a:gd name="T11" fmla="*/ 126 h 150"/>
                  <a:gd name="T12" fmla="*/ 37 w 73"/>
                  <a:gd name="T13" fmla="*/ 121 h 150"/>
                  <a:gd name="T14" fmla="*/ 39 w 73"/>
                  <a:gd name="T15" fmla="*/ 114 h 150"/>
                  <a:gd name="T16" fmla="*/ 41 w 73"/>
                  <a:gd name="T17" fmla="*/ 107 h 150"/>
                  <a:gd name="T18" fmla="*/ 45 w 73"/>
                  <a:gd name="T19" fmla="*/ 92 h 150"/>
                  <a:gd name="T20" fmla="*/ 50 w 73"/>
                  <a:gd name="T21" fmla="*/ 78 h 150"/>
                  <a:gd name="T22" fmla="*/ 56 w 73"/>
                  <a:gd name="T23" fmla="*/ 57 h 150"/>
                  <a:gd name="T24" fmla="*/ 62 w 73"/>
                  <a:gd name="T25" fmla="*/ 38 h 150"/>
                  <a:gd name="T26" fmla="*/ 68 w 73"/>
                  <a:gd name="T27" fmla="*/ 21 h 150"/>
                  <a:gd name="T28" fmla="*/ 73 w 73"/>
                  <a:gd name="T29" fmla="*/ 8 h 150"/>
                  <a:gd name="T30" fmla="*/ 67 w 73"/>
                  <a:gd name="T31" fmla="*/ 5 h 150"/>
                  <a:gd name="T32" fmla="*/ 59 w 73"/>
                  <a:gd name="T33" fmla="*/ 2 h 150"/>
                  <a:gd name="T34" fmla="*/ 50 w 73"/>
                  <a:gd name="T35" fmla="*/ 0 h 150"/>
                  <a:gd name="T36" fmla="*/ 40 w 73"/>
                  <a:gd name="T37" fmla="*/ 0 h 150"/>
                  <a:gd name="T38" fmla="*/ 32 w 73"/>
                  <a:gd name="T39" fmla="*/ 12 h 150"/>
                  <a:gd name="T40" fmla="*/ 26 w 73"/>
                  <a:gd name="T41" fmla="*/ 23 h 150"/>
                  <a:gd name="T42" fmla="*/ 21 w 73"/>
                  <a:gd name="T43" fmla="*/ 35 h 150"/>
                  <a:gd name="T44" fmla="*/ 17 w 73"/>
                  <a:gd name="T45" fmla="*/ 47 h 150"/>
                  <a:gd name="T46" fmla="*/ 11 w 73"/>
                  <a:gd name="T47" fmla="*/ 72 h 150"/>
                  <a:gd name="T48" fmla="*/ 7 w 73"/>
                  <a:gd name="T49" fmla="*/ 98 h 150"/>
                  <a:gd name="T50" fmla="*/ 2 w 73"/>
                  <a:gd name="T51" fmla="*/ 124 h 150"/>
                  <a:gd name="T52" fmla="*/ 0 w 73"/>
                  <a:gd name="T53" fmla="*/ 150 h 15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3"/>
                  <a:gd name="T82" fmla="*/ 0 h 150"/>
                  <a:gd name="T83" fmla="*/ 73 w 73"/>
                  <a:gd name="T84" fmla="*/ 150 h 15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3" h="150">
                    <a:moveTo>
                      <a:pt x="0" y="150"/>
                    </a:moveTo>
                    <a:lnTo>
                      <a:pt x="4" y="148"/>
                    </a:lnTo>
                    <a:lnTo>
                      <a:pt x="13" y="143"/>
                    </a:lnTo>
                    <a:lnTo>
                      <a:pt x="23" y="136"/>
                    </a:lnTo>
                    <a:lnTo>
                      <a:pt x="32" y="128"/>
                    </a:lnTo>
                    <a:lnTo>
                      <a:pt x="35" y="126"/>
                    </a:lnTo>
                    <a:lnTo>
                      <a:pt x="37" y="121"/>
                    </a:lnTo>
                    <a:lnTo>
                      <a:pt x="39" y="114"/>
                    </a:lnTo>
                    <a:lnTo>
                      <a:pt x="41" y="107"/>
                    </a:lnTo>
                    <a:lnTo>
                      <a:pt x="45" y="92"/>
                    </a:lnTo>
                    <a:lnTo>
                      <a:pt x="50" y="78"/>
                    </a:lnTo>
                    <a:lnTo>
                      <a:pt x="56" y="57"/>
                    </a:lnTo>
                    <a:lnTo>
                      <a:pt x="62" y="38"/>
                    </a:lnTo>
                    <a:lnTo>
                      <a:pt x="68" y="21"/>
                    </a:lnTo>
                    <a:lnTo>
                      <a:pt x="73" y="8"/>
                    </a:lnTo>
                    <a:lnTo>
                      <a:pt x="67" y="5"/>
                    </a:lnTo>
                    <a:lnTo>
                      <a:pt x="59" y="2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2" y="12"/>
                    </a:lnTo>
                    <a:lnTo>
                      <a:pt x="26" y="23"/>
                    </a:lnTo>
                    <a:lnTo>
                      <a:pt x="21" y="35"/>
                    </a:lnTo>
                    <a:lnTo>
                      <a:pt x="17" y="47"/>
                    </a:lnTo>
                    <a:lnTo>
                      <a:pt x="11" y="72"/>
                    </a:lnTo>
                    <a:lnTo>
                      <a:pt x="7" y="98"/>
                    </a:lnTo>
                    <a:lnTo>
                      <a:pt x="2" y="12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7D8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3" name="Freeform 25"/>
              <p:cNvSpPr>
                <a:spLocks/>
              </p:cNvSpPr>
              <p:nvPr/>
            </p:nvSpPr>
            <p:spPr bwMode="auto">
              <a:xfrm>
                <a:off x="2884" y="1322"/>
                <a:ext cx="67" cy="147"/>
              </a:xfrm>
              <a:custGeom>
                <a:avLst/>
                <a:gdLst>
                  <a:gd name="T0" fmla="*/ 0 w 67"/>
                  <a:gd name="T1" fmla="*/ 147 h 147"/>
                  <a:gd name="T2" fmla="*/ 4 w 67"/>
                  <a:gd name="T3" fmla="*/ 146 h 147"/>
                  <a:gd name="T4" fmla="*/ 11 w 67"/>
                  <a:gd name="T5" fmla="*/ 142 h 147"/>
                  <a:gd name="T6" fmla="*/ 19 w 67"/>
                  <a:gd name="T7" fmla="*/ 137 h 147"/>
                  <a:gd name="T8" fmla="*/ 28 w 67"/>
                  <a:gd name="T9" fmla="*/ 130 h 147"/>
                  <a:gd name="T10" fmla="*/ 32 w 67"/>
                  <a:gd name="T11" fmla="*/ 123 h 147"/>
                  <a:gd name="T12" fmla="*/ 36 w 67"/>
                  <a:gd name="T13" fmla="*/ 109 h 147"/>
                  <a:gd name="T14" fmla="*/ 41 w 67"/>
                  <a:gd name="T15" fmla="*/ 92 h 147"/>
                  <a:gd name="T16" fmla="*/ 46 w 67"/>
                  <a:gd name="T17" fmla="*/ 74 h 147"/>
                  <a:gd name="T18" fmla="*/ 52 w 67"/>
                  <a:gd name="T19" fmla="*/ 54 h 147"/>
                  <a:gd name="T20" fmla="*/ 58 w 67"/>
                  <a:gd name="T21" fmla="*/ 35 h 147"/>
                  <a:gd name="T22" fmla="*/ 63 w 67"/>
                  <a:gd name="T23" fmla="*/ 19 h 147"/>
                  <a:gd name="T24" fmla="*/ 67 w 67"/>
                  <a:gd name="T25" fmla="*/ 7 h 147"/>
                  <a:gd name="T26" fmla="*/ 61 w 67"/>
                  <a:gd name="T27" fmla="*/ 4 h 147"/>
                  <a:gd name="T28" fmla="*/ 53 w 67"/>
                  <a:gd name="T29" fmla="*/ 2 h 147"/>
                  <a:gd name="T30" fmla="*/ 44 w 67"/>
                  <a:gd name="T31" fmla="*/ 0 h 147"/>
                  <a:gd name="T32" fmla="*/ 35 w 67"/>
                  <a:gd name="T33" fmla="*/ 0 h 147"/>
                  <a:gd name="T34" fmla="*/ 29 w 67"/>
                  <a:gd name="T35" fmla="*/ 15 h 147"/>
                  <a:gd name="T36" fmla="*/ 23 w 67"/>
                  <a:gd name="T37" fmla="*/ 29 h 147"/>
                  <a:gd name="T38" fmla="*/ 18 w 67"/>
                  <a:gd name="T39" fmla="*/ 44 h 147"/>
                  <a:gd name="T40" fmla="*/ 14 w 67"/>
                  <a:gd name="T41" fmla="*/ 59 h 147"/>
                  <a:gd name="T42" fmla="*/ 9 w 67"/>
                  <a:gd name="T43" fmla="*/ 81 h 147"/>
                  <a:gd name="T44" fmla="*/ 5 w 67"/>
                  <a:gd name="T45" fmla="*/ 102 h 147"/>
                  <a:gd name="T46" fmla="*/ 2 w 67"/>
                  <a:gd name="T47" fmla="*/ 125 h 147"/>
                  <a:gd name="T48" fmla="*/ 0 w 67"/>
                  <a:gd name="T49" fmla="*/ 147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7"/>
                  <a:gd name="T76" fmla="*/ 0 h 147"/>
                  <a:gd name="T77" fmla="*/ 67 w 67"/>
                  <a:gd name="T78" fmla="*/ 147 h 14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7" h="147">
                    <a:moveTo>
                      <a:pt x="0" y="147"/>
                    </a:moveTo>
                    <a:lnTo>
                      <a:pt x="4" y="146"/>
                    </a:lnTo>
                    <a:lnTo>
                      <a:pt x="11" y="142"/>
                    </a:lnTo>
                    <a:lnTo>
                      <a:pt x="19" y="137"/>
                    </a:lnTo>
                    <a:lnTo>
                      <a:pt x="28" y="130"/>
                    </a:lnTo>
                    <a:lnTo>
                      <a:pt x="32" y="123"/>
                    </a:lnTo>
                    <a:lnTo>
                      <a:pt x="36" y="109"/>
                    </a:lnTo>
                    <a:lnTo>
                      <a:pt x="41" y="92"/>
                    </a:lnTo>
                    <a:lnTo>
                      <a:pt x="46" y="74"/>
                    </a:lnTo>
                    <a:lnTo>
                      <a:pt x="52" y="54"/>
                    </a:lnTo>
                    <a:lnTo>
                      <a:pt x="58" y="35"/>
                    </a:lnTo>
                    <a:lnTo>
                      <a:pt x="63" y="19"/>
                    </a:lnTo>
                    <a:lnTo>
                      <a:pt x="67" y="7"/>
                    </a:lnTo>
                    <a:lnTo>
                      <a:pt x="61" y="4"/>
                    </a:lnTo>
                    <a:lnTo>
                      <a:pt x="53" y="2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9" y="15"/>
                    </a:lnTo>
                    <a:lnTo>
                      <a:pt x="23" y="29"/>
                    </a:lnTo>
                    <a:lnTo>
                      <a:pt x="18" y="44"/>
                    </a:lnTo>
                    <a:lnTo>
                      <a:pt x="14" y="59"/>
                    </a:lnTo>
                    <a:lnTo>
                      <a:pt x="9" y="81"/>
                    </a:lnTo>
                    <a:lnTo>
                      <a:pt x="5" y="102"/>
                    </a:lnTo>
                    <a:lnTo>
                      <a:pt x="2" y="125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8A9A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4" name="Freeform 26"/>
              <p:cNvSpPr>
                <a:spLocks/>
              </p:cNvSpPr>
              <p:nvPr/>
            </p:nvSpPr>
            <p:spPr bwMode="auto">
              <a:xfrm>
                <a:off x="2888" y="1322"/>
                <a:ext cx="60" cy="143"/>
              </a:xfrm>
              <a:custGeom>
                <a:avLst/>
                <a:gdLst>
                  <a:gd name="T0" fmla="*/ 30 w 60"/>
                  <a:gd name="T1" fmla="*/ 0 h 143"/>
                  <a:gd name="T2" fmla="*/ 24 w 60"/>
                  <a:gd name="T3" fmla="*/ 17 h 143"/>
                  <a:gd name="T4" fmla="*/ 18 w 60"/>
                  <a:gd name="T5" fmla="*/ 35 h 143"/>
                  <a:gd name="T6" fmla="*/ 14 w 60"/>
                  <a:gd name="T7" fmla="*/ 53 h 143"/>
                  <a:gd name="T8" fmla="*/ 9 w 60"/>
                  <a:gd name="T9" fmla="*/ 70 h 143"/>
                  <a:gd name="T10" fmla="*/ 6 w 60"/>
                  <a:gd name="T11" fmla="*/ 89 h 143"/>
                  <a:gd name="T12" fmla="*/ 3 w 60"/>
                  <a:gd name="T13" fmla="*/ 106 h 143"/>
                  <a:gd name="T14" fmla="*/ 1 w 60"/>
                  <a:gd name="T15" fmla="*/ 125 h 143"/>
                  <a:gd name="T16" fmla="*/ 0 w 60"/>
                  <a:gd name="T17" fmla="*/ 143 h 143"/>
                  <a:gd name="T18" fmla="*/ 2 w 60"/>
                  <a:gd name="T19" fmla="*/ 143 h 143"/>
                  <a:gd name="T20" fmla="*/ 7 w 60"/>
                  <a:gd name="T21" fmla="*/ 141 h 143"/>
                  <a:gd name="T22" fmla="*/ 11 w 60"/>
                  <a:gd name="T23" fmla="*/ 139 h 143"/>
                  <a:gd name="T24" fmla="*/ 15 w 60"/>
                  <a:gd name="T25" fmla="*/ 137 h 143"/>
                  <a:gd name="T26" fmla="*/ 19 w 60"/>
                  <a:gd name="T27" fmla="*/ 134 h 143"/>
                  <a:gd name="T28" fmla="*/ 22 w 60"/>
                  <a:gd name="T29" fmla="*/ 130 h 143"/>
                  <a:gd name="T30" fmla="*/ 25 w 60"/>
                  <a:gd name="T31" fmla="*/ 123 h 143"/>
                  <a:gd name="T32" fmla="*/ 30 w 60"/>
                  <a:gd name="T33" fmla="*/ 109 h 143"/>
                  <a:gd name="T34" fmla="*/ 35 w 60"/>
                  <a:gd name="T35" fmla="*/ 92 h 143"/>
                  <a:gd name="T36" fmla="*/ 41 w 60"/>
                  <a:gd name="T37" fmla="*/ 72 h 143"/>
                  <a:gd name="T38" fmla="*/ 52 w 60"/>
                  <a:gd name="T39" fmla="*/ 32 h 143"/>
                  <a:gd name="T40" fmla="*/ 60 w 60"/>
                  <a:gd name="T41" fmla="*/ 6 h 143"/>
                  <a:gd name="T42" fmla="*/ 54 w 60"/>
                  <a:gd name="T43" fmla="*/ 3 h 143"/>
                  <a:gd name="T44" fmla="*/ 46 w 60"/>
                  <a:gd name="T45" fmla="*/ 1 h 143"/>
                  <a:gd name="T46" fmla="*/ 37 w 60"/>
                  <a:gd name="T47" fmla="*/ 0 h 143"/>
                  <a:gd name="T48" fmla="*/ 30 w 60"/>
                  <a:gd name="T49" fmla="*/ 0 h 14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143"/>
                  <a:gd name="T77" fmla="*/ 60 w 60"/>
                  <a:gd name="T78" fmla="*/ 143 h 14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143">
                    <a:moveTo>
                      <a:pt x="30" y="0"/>
                    </a:moveTo>
                    <a:lnTo>
                      <a:pt x="24" y="17"/>
                    </a:lnTo>
                    <a:lnTo>
                      <a:pt x="18" y="35"/>
                    </a:lnTo>
                    <a:lnTo>
                      <a:pt x="14" y="53"/>
                    </a:lnTo>
                    <a:lnTo>
                      <a:pt x="9" y="70"/>
                    </a:lnTo>
                    <a:lnTo>
                      <a:pt x="6" y="89"/>
                    </a:lnTo>
                    <a:lnTo>
                      <a:pt x="3" y="106"/>
                    </a:lnTo>
                    <a:lnTo>
                      <a:pt x="1" y="125"/>
                    </a:lnTo>
                    <a:lnTo>
                      <a:pt x="0" y="143"/>
                    </a:lnTo>
                    <a:lnTo>
                      <a:pt x="2" y="143"/>
                    </a:lnTo>
                    <a:lnTo>
                      <a:pt x="7" y="141"/>
                    </a:lnTo>
                    <a:lnTo>
                      <a:pt x="11" y="139"/>
                    </a:lnTo>
                    <a:lnTo>
                      <a:pt x="15" y="137"/>
                    </a:lnTo>
                    <a:lnTo>
                      <a:pt x="19" y="134"/>
                    </a:lnTo>
                    <a:lnTo>
                      <a:pt x="22" y="130"/>
                    </a:lnTo>
                    <a:lnTo>
                      <a:pt x="25" y="123"/>
                    </a:lnTo>
                    <a:lnTo>
                      <a:pt x="30" y="109"/>
                    </a:lnTo>
                    <a:lnTo>
                      <a:pt x="35" y="92"/>
                    </a:lnTo>
                    <a:lnTo>
                      <a:pt x="41" y="72"/>
                    </a:lnTo>
                    <a:lnTo>
                      <a:pt x="52" y="32"/>
                    </a:lnTo>
                    <a:lnTo>
                      <a:pt x="60" y="6"/>
                    </a:lnTo>
                    <a:lnTo>
                      <a:pt x="54" y="3"/>
                    </a:lnTo>
                    <a:lnTo>
                      <a:pt x="46" y="1"/>
                    </a:lnTo>
                    <a:lnTo>
                      <a:pt x="37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A0B4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5" name="Freeform 27"/>
              <p:cNvSpPr>
                <a:spLocks/>
              </p:cNvSpPr>
              <p:nvPr/>
            </p:nvSpPr>
            <p:spPr bwMode="auto">
              <a:xfrm>
                <a:off x="3078" y="1581"/>
                <a:ext cx="211" cy="309"/>
              </a:xfrm>
              <a:custGeom>
                <a:avLst/>
                <a:gdLst>
                  <a:gd name="T0" fmla="*/ 204 w 210"/>
                  <a:gd name="T1" fmla="*/ 14 h 309"/>
                  <a:gd name="T2" fmla="*/ 185 w 210"/>
                  <a:gd name="T3" fmla="*/ 4 h 309"/>
                  <a:gd name="T4" fmla="*/ 174 w 210"/>
                  <a:gd name="T5" fmla="*/ 0 h 309"/>
                  <a:gd name="T6" fmla="*/ 167 w 210"/>
                  <a:gd name="T7" fmla="*/ 4 h 309"/>
                  <a:gd name="T8" fmla="*/ 163 w 210"/>
                  <a:gd name="T9" fmla="*/ 13 h 309"/>
                  <a:gd name="T10" fmla="*/ 168 w 210"/>
                  <a:gd name="T11" fmla="*/ 25 h 309"/>
                  <a:gd name="T12" fmla="*/ 171 w 210"/>
                  <a:gd name="T13" fmla="*/ 39 h 309"/>
                  <a:gd name="T14" fmla="*/ 173 w 210"/>
                  <a:gd name="T15" fmla="*/ 47 h 309"/>
                  <a:gd name="T16" fmla="*/ 174 w 210"/>
                  <a:gd name="T17" fmla="*/ 52 h 309"/>
                  <a:gd name="T18" fmla="*/ 171 w 210"/>
                  <a:gd name="T19" fmla="*/ 63 h 309"/>
                  <a:gd name="T20" fmla="*/ 176 w 210"/>
                  <a:gd name="T21" fmla="*/ 85 h 309"/>
                  <a:gd name="T22" fmla="*/ 174 w 210"/>
                  <a:gd name="T23" fmla="*/ 114 h 309"/>
                  <a:gd name="T24" fmla="*/ 171 w 210"/>
                  <a:gd name="T25" fmla="*/ 137 h 309"/>
                  <a:gd name="T26" fmla="*/ 174 w 210"/>
                  <a:gd name="T27" fmla="*/ 158 h 309"/>
                  <a:gd name="T28" fmla="*/ 183 w 210"/>
                  <a:gd name="T29" fmla="*/ 198 h 309"/>
                  <a:gd name="T30" fmla="*/ 189 w 210"/>
                  <a:gd name="T31" fmla="*/ 220 h 309"/>
                  <a:gd name="T32" fmla="*/ 192 w 210"/>
                  <a:gd name="T33" fmla="*/ 235 h 309"/>
                  <a:gd name="T34" fmla="*/ 191 w 210"/>
                  <a:gd name="T35" fmla="*/ 244 h 309"/>
                  <a:gd name="T36" fmla="*/ 187 w 210"/>
                  <a:gd name="T37" fmla="*/ 251 h 309"/>
                  <a:gd name="T38" fmla="*/ 181 w 210"/>
                  <a:gd name="T39" fmla="*/ 253 h 309"/>
                  <a:gd name="T40" fmla="*/ 174 w 210"/>
                  <a:gd name="T41" fmla="*/ 251 h 309"/>
                  <a:gd name="T42" fmla="*/ 168 w 210"/>
                  <a:gd name="T43" fmla="*/ 247 h 309"/>
                  <a:gd name="T44" fmla="*/ 159 w 210"/>
                  <a:gd name="T45" fmla="*/ 236 h 309"/>
                  <a:gd name="T46" fmla="*/ 146 w 210"/>
                  <a:gd name="T47" fmla="*/ 225 h 309"/>
                  <a:gd name="T48" fmla="*/ 140 w 210"/>
                  <a:gd name="T49" fmla="*/ 222 h 309"/>
                  <a:gd name="T50" fmla="*/ 103 w 210"/>
                  <a:gd name="T51" fmla="*/ 224 h 309"/>
                  <a:gd name="T52" fmla="*/ 99 w 210"/>
                  <a:gd name="T53" fmla="*/ 237 h 309"/>
                  <a:gd name="T54" fmla="*/ 94 w 210"/>
                  <a:gd name="T55" fmla="*/ 269 h 309"/>
                  <a:gd name="T56" fmla="*/ 93 w 210"/>
                  <a:gd name="T57" fmla="*/ 277 h 309"/>
                  <a:gd name="T58" fmla="*/ 87 w 210"/>
                  <a:gd name="T59" fmla="*/ 285 h 309"/>
                  <a:gd name="T60" fmla="*/ 81 w 210"/>
                  <a:gd name="T61" fmla="*/ 289 h 309"/>
                  <a:gd name="T62" fmla="*/ 70 w 210"/>
                  <a:gd name="T63" fmla="*/ 290 h 309"/>
                  <a:gd name="T64" fmla="*/ 51 w 210"/>
                  <a:gd name="T65" fmla="*/ 286 h 309"/>
                  <a:gd name="T66" fmla="*/ 21 w 210"/>
                  <a:gd name="T67" fmla="*/ 278 h 309"/>
                  <a:gd name="T68" fmla="*/ 7 w 210"/>
                  <a:gd name="T69" fmla="*/ 284 h 309"/>
                  <a:gd name="T70" fmla="*/ 7 w 210"/>
                  <a:gd name="T71" fmla="*/ 295 h 309"/>
                  <a:gd name="T72" fmla="*/ 44 w 210"/>
                  <a:gd name="T73" fmla="*/ 307 h 309"/>
                  <a:gd name="T74" fmla="*/ 82 w 210"/>
                  <a:gd name="T75" fmla="*/ 309 h 309"/>
                  <a:gd name="T76" fmla="*/ 167 w 210"/>
                  <a:gd name="T77" fmla="*/ 309 h 309"/>
                  <a:gd name="T78" fmla="*/ 195 w 210"/>
                  <a:gd name="T79" fmla="*/ 307 h 309"/>
                  <a:gd name="T80" fmla="*/ 209 w 210"/>
                  <a:gd name="T81" fmla="*/ 301 h 309"/>
                  <a:gd name="T82" fmla="*/ 222 w 210"/>
                  <a:gd name="T83" fmla="*/ 286 h 309"/>
                  <a:gd name="T84" fmla="*/ 233 w 210"/>
                  <a:gd name="T85" fmla="*/ 265 h 309"/>
                  <a:gd name="T86" fmla="*/ 242 w 210"/>
                  <a:gd name="T87" fmla="*/ 239 h 309"/>
                  <a:gd name="T88" fmla="*/ 243 w 210"/>
                  <a:gd name="T89" fmla="*/ 207 h 309"/>
                  <a:gd name="T90" fmla="*/ 233 w 210"/>
                  <a:gd name="T91" fmla="*/ 145 h 309"/>
                  <a:gd name="T92" fmla="*/ 220 w 210"/>
                  <a:gd name="T93" fmla="*/ 75 h 309"/>
                  <a:gd name="T94" fmla="*/ 210 w 210"/>
                  <a:gd name="T95" fmla="*/ 26 h 30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10"/>
                  <a:gd name="T145" fmla="*/ 0 h 309"/>
                  <a:gd name="T146" fmla="*/ 210 w 210"/>
                  <a:gd name="T147" fmla="*/ 309 h 30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10" h="309">
                    <a:moveTo>
                      <a:pt x="175" y="18"/>
                    </a:moveTo>
                    <a:lnTo>
                      <a:pt x="170" y="14"/>
                    </a:lnTo>
                    <a:lnTo>
                      <a:pt x="157" y="7"/>
                    </a:lnTo>
                    <a:lnTo>
                      <a:pt x="151" y="4"/>
                    </a:lnTo>
                    <a:lnTo>
                      <a:pt x="145" y="1"/>
                    </a:lnTo>
                    <a:lnTo>
                      <a:pt x="140" y="0"/>
                    </a:lnTo>
                    <a:lnTo>
                      <a:pt x="136" y="0"/>
                    </a:lnTo>
                    <a:lnTo>
                      <a:pt x="133" y="4"/>
                    </a:lnTo>
                    <a:lnTo>
                      <a:pt x="130" y="8"/>
                    </a:lnTo>
                    <a:lnTo>
                      <a:pt x="129" y="13"/>
                    </a:lnTo>
                    <a:lnTo>
                      <a:pt x="128" y="14"/>
                    </a:lnTo>
                    <a:lnTo>
                      <a:pt x="134" y="25"/>
                    </a:lnTo>
                    <a:lnTo>
                      <a:pt x="140" y="35"/>
                    </a:lnTo>
                    <a:lnTo>
                      <a:pt x="137" y="39"/>
                    </a:lnTo>
                    <a:lnTo>
                      <a:pt x="134" y="43"/>
                    </a:lnTo>
                    <a:lnTo>
                      <a:pt x="139" y="47"/>
                    </a:lnTo>
                    <a:lnTo>
                      <a:pt x="143" y="52"/>
                    </a:lnTo>
                    <a:lnTo>
                      <a:pt x="140" y="52"/>
                    </a:lnTo>
                    <a:lnTo>
                      <a:pt x="136" y="53"/>
                    </a:lnTo>
                    <a:lnTo>
                      <a:pt x="137" y="63"/>
                    </a:lnTo>
                    <a:lnTo>
                      <a:pt x="138" y="72"/>
                    </a:lnTo>
                    <a:lnTo>
                      <a:pt x="142" y="85"/>
                    </a:lnTo>
                    <a:lnTo>
                      <a:pt x="145" y="100"/>
                    </a:lnTo>
                    <a:lnTo>
                      <a:pt x="140" y="114"/>
                    </a:lnTo>
                    <a:lnTo>
                      <a:pt x="136" y="125"/>
                    </a:lnTo>
                    <a:lnTo>
                      <a:pt x="137" y="137"/>
                    </a:lnTo>
                    <a:lnTo>
                      <a:pt x="138" y="150"/>
                    </a:lnTo>
                    <a:lnTo>
                      <a:pt x="140" y="158"/>
                    </a:lnTo>
                    <a:lnTo>
                      <a:pt x="144" y="177"/>
                    </a:lnTo>
                    <a:lnTo>
                      <a:pt x="149" y="198"/>
                    </a:lnTo>
                    <a:lnTo>
                      <a:pt x="153" y="212"/>
                    </a:lnTo>
                    <a:lnTo>
                      <a:pt x="155" y="220"/>
                    </a:lnTo>
                    <a:lnTo>
                      <a:pt x="158" y="231"/>
                    </a:lnTo>
                    <a:lnTo>
                      <a:pt x="158" y="235"/>
                    </a:lnTo>
                    <a:lnTo>
                      <a:pt x="158" y="240"/>
                    </a:lnTo>
                    <a:lnTo>
                      <a:pt x="157" y="244"/>
                    </a:lnTo>
                    <a:lnTo>
                      <a:pt x="155" y="248"/>
                    </a:lnTo>
                    <a:lnTo>
                      <a:pt x="153" y="251"/>
                    </a:lnTo>
                    <a:lnTo>
                      <a:pt x="150" y="252"/>
                    </a:lnTo>
                    <a:lnTo>
                      <a:pt x="147" y="253"/>
                    </a:lnTo>
                    <a:lnTo>
                      <a:pt x="143" y="252"/>
                    </a:lnTo>
                    <a:lnTo>
                      <a:pt x="140" y="251"/>
                    </a:lnTo>
                    <a:lnTo>
                      <a:pt x="137" y="249"/>
                    </a:lnTo>
                    <a:lnTo>
                      <a:pt x="134" y="247"/>
                    </a:lnTo>
                    <a:lnTo>
                      <a:pt x="132" y="244"/>
                    </a:lnTo>
                    <a:lnTo>
                      <a:pt x="125" y="236"/>
                    </a:lnTo>
                    <a:lnTo>
                      <a:pt x="116" y="227"/>
                    </a:lnTo>
                    <a:lnTo>
                      <a:pt x="112" y="225"/>
                    </a:lnTo>
                    <a:lnTo>
                      <a:pt x="108" y="222"/>
                    </a:lnTo>
                    <a:lnTo>
                      <a:pt x="106" y="222"/>
                    </a:lnTo>
                    <a:lnTo>
                      <a:pt x="104" y="222"/>
                    </a:lnTo>
                    <a:lnTo>
                      <a:pt x="103" y="224"/>
                    </a:lnTo>
                    <a:lnTo>
                      <a:pt x="102" y="226"/>
                    </a:lnTo>
                    <a:lnTo>
                      <a:pt x="99" y="237"/>
                    </a:lnTo>
                    <a:lnTo>
                      <a:pt x="96" y="253"/>
                    </a:lnTo>
                    <a:lnTo>
                      <a:pt x="94" y="269"/>
                    </a:lnTo>
                    <a:lnTo>
                      <a:pt x="93" y="275"/>
                    </a:lnTo>
                    <a:lnTo>
                      <a:pt x="93" y="277"/>
                    </a:lnTo>
                    <a:lnTo>
                      <a:pt x="90" y="282"/>
                    </a:lnTo>
                    <a:lnTo>
                      <a:pt x="87" y="285"/>
                    </a:lnTo>
                    <a:lnTo>
                      <a:pt x="84" y="287"/>
                    </a:lnTo>
                    <a:lnTo>
                      <a:pt x="81" y="289"/>
                    </a:lnTo>
                    <a:lnTo>
                      <a:pt x="76" y="290"/>
                    </a:lnTo>
                    <a:lnTo>
                      <a:pt x="70" y="290"/>
                    </a:lnTo>
                    <a:lnTo>
                      <a:pt x="61" y="289"/>
                    </a:lnTo>
                    <a:lnTo>
                      <a:pt x="51" y="286"/>
                    </a:lnTo>
                    <a:lnTo>
                      <a:pt x="40" y="283"/>
                    </a:lnTo>
                    <a:lnTo>
                      <a:pt x="21" y="278"/>
                    </a:lnTo>
                    <a:lnTo>
                      <a:pt x="14" y="275"/>
                    </a:lnTo>
                    <a:lnTo>
                      <a:pt x="7" y="284"/>
                    </a:lnTo>
                    <a:lnTo>
                      <a:pt x="0" y="293"/>
                    </a:lnTo>
                    <a:lnTo>
                      <a:pt x="7" y="295"/>
                    </a:lnTo>
                    <a:lnTo>
                      <a:pt x="24" y="300"/>
                    </a:lnTo>
                    <a:lnTo>
                      <a:pt x="44" y="307"/>
                    </a:lnTo>
                    <a:lnTo>
                      <a:pt x="61" y="309"/>
                    </a:lnTo>
                    <a:lnTo>
                      <a:pt x="82" y="309"/>
                    </a:lnTo>
                    <a:lnTo>
                      <a:pt x="116" y="309"/>
                    </a:lnTo>
                    <a:lnTo>
                      <a:pt x="133" y="309"/>
                    </a:lnTo>
                    <a:lnTo>
                      <a:pt x="149" y="308"/>
                    </a:lnTo>
                    <a:lnTo>
                      <a:pt x="161" y="307"/>
                    </a:lnTo>
                    <a:lnTo>
                      <a:pt x="170" y="305"/>
                    </a:lnTo>
                    <a:lnTo>
                      <a:pt x="175" y="301"/>
                    </a:lnTo>
                    <a:lnTo>
                      <a:pt x="182" y="295"/>
                    </a:lnTo>
                    <a:lnTo>
                      <a:pt x="188" y="286"/>
                    </a:lnTo>
                    <a:lnTo>
                      <a:pt x="194" y="276"/>
                    </a:lnTo>
                    <a:lnTo>
                      <a:pt x="199" y="265"/>
                    </a:lnTo>
                    <a:lnTo>
                      <a:pt x="204" y="252"/>
                    </a:lnTo>
                    <a:lnTo>
                      <a:pt x="208" y="239"/>
                    </a:lnTo>
                    <a:lnTo>
                      <a:pt x="210" y="226"/>
                    </a:lnTo>
                    <a:lnTo>
                      <a:pt x="209" y="207"/>
                    </a:lnTo>
                    <a:lnTo>
                      <a:pt x="205" y="178"/>
                    </a:lnTo>
                    <a:lnTo>
                      <a:pt x="199" y="145"/>
                    </a:lnTo>
                    <a:lnTo>
                      <a:pt x="193" y="109"/>
                    </a:lnTo>
                    <a:lnTo>
                      <a:pt x="186" y="75"/>
                    </a:lnTo>
                    <a:lnTo>
                      <a:pt x="181" y="46"/>
                    </a:lnTo>
                    <a:lnTo>
                      <a:pt x="176" y="26"/>
                    </a:lnTo>
                    <a:lnTo>
                      <a:pt x="175" y="18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6" name="Freeform 28"/>
              <p:cNvSpPr>
                <a:spLocks/>
              </p:cNvSpPr>
              <p:nvPr/>
            </p:nvSpPr>
            <p:spPr bwMode="auto">
              <a:xfrm>
                <a:off x="3136" y="1456"/>
                <a:ext cx="122" cy="122"/>
              </a:xfrm>
              <a:custGeom>
                <a:avLst/>
                <a:gdLst>
                  <a:gd name="T0" fmla="*/ 20 w 120"/>
                  <a:gd name="T1" fmla="*/ 0 h 122"/>
                  <a:gd name="T2" fmla="*/ 16 w 120"/>
                  <a:gd name="T3" fmla="*/ 6 h 122"/>
                  <a:gd name="T4" fmla="*/ 10 w 120"/>
                  <a:gd name="T5" fmla="*/ 19 h 122"/>
                  <a:gd name="T6" fmla="*/ 6 w 120"/>
                  <a:gd name="T7" fmla="*/ 28 h 122"/>
                  <a:gd name="T8" fmla="*/ 3 w 120"/>
                  <a:gd name="T9" fmla="*/ 36 h 122"/>
                  <a:gd name="T10" fmla="*/ 1 w 120"/>
                  <a:gd name="T11" fmla="*/ 43 h 122"/>
                  <a:gd name="T12" fmla="*/ 0 w 120"/>
                  <a:gd name="T13" fmla="*/ 49 h 122"/>
                  <a:gd name="T14" fmla="*/ 0 w 120"/>
                  <a:gd name="T15" fmla="*/ 60 h 122"/>
                  <a:gd name="T16" fmla="*/ 1 w 120"/>
                  <a:gd name="T17" fmla="*/ 74 h 122"/>
                  <a:gd name="T18" fmla="*/ 3 w 120"/>
                  <a:gd name="T19" fmla="*/ 81 h 122"/>
                  <a:gd name="T20" fmla="*/ 5 w 120"/>
                  <a:gd name="T21" fmla="*/ 86 h 122"/>
                  <a:gd name="T22" fmla="*/ 8 w 120"/>
                  <a:gd name="T23" fmla="*/ 91 h 122"/>
                  <a:gd name="T24" fmla="*/ 11 w 120"/>
                  <a:gd name="T25" fmla="*/ 94 h 122"/>
                  <a:gd name="T26" fmla="*/ 20 w 120"/>
                  <a:gd name="T27" fmla="*/ 98 h 122"/>
                  <a:gd name="T28" fmla="*/ 29 w 120"/>
                  <a:gd name="T29" fmla="*/ 101 h 122"/>
                  <a:gd name="T30" fmla="*/ 75 w 120"/>
                  <a:gd name="T31" fmla="*/ 103 h 122"/>
                  <a:gd name="T32" fmla="*/ 87 w 120"/>
                  <a:gd name="T33" fmla="*/ 106 h 122"/>
                  <a:gd name="T34" fmla="*/ 114 w 120"/>
                  <a:gd name="T35" fmla="*/ 108 h 122"/>
                  <a:gd name="T36" fmla="*/ 146 w 120"/>
                  <a:gd name="T37" fmla="*/ 110 h 122"/>
                  <a:gd name="T38" fmla="*/ 171 w 120"/>
                  <a:gd name="T39" fmla="*/ 112 h 122"/>
                  <a:gd name="T40" fmla="*/ 178 w 120"/>
                  <a:gd name="T41" fmla="*/ 113 h 122"/>
                  <a:gd name="T42" fmla="*/ 193 w 120"/>
                  <a:gd name="T43" fmla="*/ 118 h 122"/>
                  <a:gd name="T44" fmla="*/ 207 w 120"/>
                  <a:gd name="T45" fmla="*/ 122 h 122"/>
                  <a:gd name="T46" fmla="*/ 198 w 120"/>
                  <a:gd name="T47" fmla="*/ 112 h 122"/>
                  <a:gd name="T48" fmla="*/ 175 w 120"/>
                  <a:gd name="T49" fmla="*/ 87 h 122"/>
                  <a:gd name="T50" fmla="*/ 144 w 120"/>
                  <a:gd name="T51" fmla="*/ 61 h 122"/>
                  <a:gd name="T52" fmla="*/ 122 w 120"/>
                  <a:gd name="T53" fmla="*/ 46 h 122"/>
                  <a:gd name="T54" fmla="*/ 98 w 120"/>
                  <a:gd name="T55" fmla="*/ 36 h 122"/>
                  <a:gd name="T56" fmla="*/ 77 w 120"/>
                  <a:gd name="T57" fmla="*/ 20 h 122"/>
                  <a:gd name="T58" fmla="*/ 26 w 120"/>
                  <a:gd name="T59" fmla="*/ 6 h 122"/>
                  <a:gd name="T60" fmla="*/ 20 w 120"/>
                  <a:gd name="T61" fmla="*/ 0 h 12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20"/>
                  <a:gd name="T94" fmla="*/ 0 h 122"/>
                  <a:gd name="T95" fmla="*/ 120 w 120"/>
                  <a:gd name="T96" fmla="*/ 122 h 12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20" h="122">
                    <a:moveTo>
                      <a:pt x="20" y="0"/>
                    </a:moveTo>
                    <a:lnTo>
                      <a:pt x="16" y="6"/>
                    </a:lnTo>
                    <a:lnTo>
                      <a:pt x="10" y="19"/>
                    </a:lnTo>
                    <a:lnTo>
                      <a:pt x="6" y="28"/>
                    </a:lnTo>
                    <a:lnTo>
                      <a:pt x="3" y="36"/>
                    </a:lnTo>
                    <a:lnTo>
                      <a:pt x="1" y="43"/>
                    </a:lnTo>
                    <a:lnTo>
                      <a:pt x="0" y="49"/>
                    </a:lnTo>
                    <a:lnTo>
                      <a:pt x="0" y="60"/>
                    </a:lnTo>
                    <a:lnTo>
                      <a:pt x="1" y="74"/>
                    </a:lnTo>
                    <a:lnTo>
                      <a:pt x="3" y="81"/>
                    </a:lnTo>
                    <a:lnTo>
                      <a:pt x="5" y="86"/>
                    </a:lnTo>
                    <a:lnTo>
                      <a:pt x="8" y="91"/>
                    </a:lnTo>
                    <a:lnTo>
                      <a:pt x="11" y="94"/>
                    </a:lnTo>
                    <a:lnTo>
                      <a:pt x="20" y="98"/>
                    </a:lnTo>
                    <a:lnTo>
                      <a:pt x="29" y="101"/>
                    </a:lnTo>
                    <a:lnTo>
                      <a:pt x="41" y="103"/>
                    </a:lnTo>
                    <a:lnTo>
                      <a:pt x="53" y="106"/>
                    </a:lnTo>
                    <a:lnTo>
                      <a:pt x="68" y="108"/>
                    </a:lnTo>
                    <a:lnTo>
                      <a:pt x="84" y="110"/>
                    </a:lnTo>
                    <a:lnTo>
                      <a:pt x="96" y="112"/>
                    </a:lnTo>
                    <a:lnTo>
                      <a:pt x="101" y="113"/>
                    </a:lnTo>
                    <a:lnTo>
                      <a:pt x="111" y="118"/>
                    </a:lnTo>
                    <a:lnTo>
                      <a:pt x="120" y="122"/>
                    </a:lnTo>
                    <a:lnTo>
                      <a:pt x="114" y="112"/>
                    </a:lnTo>
                    <a:lnTo>
                      <a:pt x="99" y="87"/>
                    </a:lnTo>
                    <a:lnTo>
                      <a:pt x="83" y="61"/>
                    </a:lnTo>
                    <a:lnTo>
                      <a:pt x="72" y="46"/>
                    </a:lnTo>
                    <a:lnTo>
                      <a:pt x="60" y="36"/>
                    </a:lnTo>
                    <a:lnTo>
                      <a:pt x="43" y="20"/>
                    </a:lnTo>
                    <a:lnTo>
                      <a:pt x="26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7" name="Freeform 29"/>
              <p:cNvSpPr>
                <a:spLocks/>
              </p:cNvSpPr>
              <p:nvPr/>
            </p:nvSpPr>
            <p:spPr bwMode="auto">
              <a:xfrm>
                <a:off x="2870" y="1523"/>
                <a:ext cx="276" cy="335"/>
              </a:xfrm>
              <a:custGeom>
                <a:avLst/>
                <a:gdLst>
                  <a:gd name="T0" fmla="*/ 270 w 276"/>
                  <a:gd name="T1" fmla="*/ 45 h 335"/>
                  <a:gd name="T2" fmla="*/ 242 w 276"/>
                  <a:gd name="T3" fmla="*/ 19 h 335"/>
                  <a:gd name="T4" fmla="*/ 202 w 276"/>
                  <a:gd name="T5" fmla="*/ 3 h 335"/>
                  <a:gd name="T6" fmla="*/ 166 w 276"/>
                  <a:gd name="T7" fmla="*/ 0 h 335"/>
                  <a:gd name="T8" fmla="*/ 163 w 276"/>
                  <a:gd name="T9" fmla="*/ 10 h 335"/>
                  <a:gd name="T10" fmla="*/ 149 w 276"/>
                  <a:gd name="T11" fmla="*/ 9 h 335"/>
                  <a:gd name="T12" fmla="*/ 140 w 276"/>
                  <a:gd name="T13" fmla="*/ 15 h 335"/>
                  <a:gd name="T14" fmla="*/ 152 w 276"/>
                  <a:gd name="T15" fmla="*/ 37 h 335"/>
                  <a:gd name="T16" fmla="*/ 172 w 276"/>
                  <a:gd name="T17" fmla="*/ 62 h 335"/>
                  <a:gd name="T18" fmla="*/ 159 w 276"/>
                  <a:gd name="T19" fmla="*/ 63 h 335"/>
                  <a:gd name="T20" fmla="*/ 146 w 276"/>
                  <a:gd name="T21" fmla="*/ 67 h 335"/>
                  <a:gd name="T22" fmla="*/ 159 w 276"/>
                  <a:gd name="T23" fmla="*/ 89 h 335"/>
                  <a:gd name="T24" fmla="*/ 166 w 276"/>
                  <a:gd name="T25" fmla="*/ 101 h 335"/>
                  <a:gd name="T26" fmla="*/ 147 w 276"/>
                  <a:gd name="T27" fmla="*/ 103 h 335"/>
                  <a:gd name="T28" fmla="*/ 133 w 276"/>
                  <a:gd name="T29" fmla="*/ 104 h 335"/>
                  <a:gd name="T30" fmla="*/ 132 w 276"/>
                  <a:gd name="T31" fmla="*/ 115 h 335"/>
                  <a:gd name="T32" fmla="*/ 144 w 276"/>
                  <a:gd name="T33" fmla="*/ 136 h 335"/>
                  <a:gd name="T34" fmla="*/ 132 w 276"/>
                  <a:gd name="T35" fmla="*/ 133 h 335"/>
                  <a:gd name="T36" fmla="*/ 113 w 276"/>
                  <a:gd name="T37" fmla="*/ 121 h 335"/>
                  <a:gd name="T38" fmla="*/ 115 w 276"/>
                  <a:gd name="T39" fmla="*/ 131 h 335"/>
                  <a:gd name="T40" fmla="*/ 104 w 276"/>
                  <a:gd name="T41" fmla="*/ 143 h 335"/>
                  <a:gd name="T42" fmla="*/ 94 w 276"/>
                  <a:gd name="T43" fmla="*/ 145 h 335"/>
                  <a:gd name="T44" fmla="*/ 85 w 276"/>
                  <a:gd name="T45" fmla="*/ 143 h 335"/>
                  <a:gd name="T46" fmla="*/ 90 w 276"/>
                  <a:gd name="T47" fmla="*/ 162 h 335"/>
                  <a:gd name="T48" fmla="*/ 83 w 276"/>
                  <a:gd name="T49" fmla="*/ 166 h 335"/>
                  <a:gd name="T50" fmla="*/ 75 w 276"/>
                  <a:gd name="T51" fmla="*/ 171 h 335"/>
                  <a:gd name="T52" fmla="*/ 76 w 276"/>
                  <a:gd name="T53" fmla="*/ 183 h 335"/>
                  <a:gd name="T54" fmla="*/ 53 w 276"/>
                  <a:gd name="T55" fmla="*/ 184 h 335"/>
                  <a:gd name="T56" fmla="*/ 25 w 276"/>
                  <a:gd name="T57" fmla="*/ 216 h 335"/>
                  <a:gd name="T58" fmla="*/ 0 w 276"/>
                  <a:gd name="T59" fmla="*/ 205 h 335"/>
                  <a:gd name="T60" fmla="*/ 1 w 276"/>
                  <a:gd name="T61" fmla="*/ 222 h 335"/>
                  <a:gd name="T62" fmla="*/ 44 w 276"/>
                  <a:gd name="T63" fmla="*/ 264 h 335"/>
                  <a:gd name="T64" fmla="*/ 85 w 276"/>
                  <a:gd name="T65" fmla="*/ 296 h 335"/>
                  <a:gd name="T66" fmla="*/ 142 w 276"/>
                  <a:gd name="T67" fmla="*/ 316 h 335"/>
                  <a:gd name="T68" fmla="*/ 217 w 276"/>
                  <a:gd name="T69" fmla="*/ 335 h 335"/>
                  <a:gd name="T70" fmla="*/ 225 w 276"/>
                  <a:gd name="T71" fmla="*/ 301 h 335"/>
                  <a:gd name="T72" fmla="*/ 233 w 276"/>
                  <a:gd name="T73" fmla="*/ 282 h 335"/>
                  <a:gd name="T74" fmla="*/ 253 w 276"/>
                  <a:gd name="T75" fmla="*/ 250 h 335"/>
                  <a:gd name="T76" fmla="*/ 264 w 276"/>
                  <a:gd name="T77" fmla="*/ 219 h 335"/>
                  <a:gd name="T78" fmla="*/ 236 w 276"/>
                  <a:gd name="T79" fmla="*/ 220 h 335"/>
                  <a:gd name="T80" fmla="*/ 232 w 276"/>
                  <a:gd name="T81" fmla="*/ 232 h 335"/>
                  <a:gd name="T82" fmla="*/ 221 w 276"/>
                  <a:gd name="T83" fmla="*/ 244 h 335"/>
                  <a:gd name="T84" fmla="*/ 201 w 276"/>
                  <a:gd name="T85" fmla="*/ 277 h 335"/>
                  <a:gd name="T86" fmla="*/ 182 w 276"/>
                  <a:gd name="T87" fmla="*/ 278 h 335"/>
                  <a:gd name="T88" fmla="*/ 166 w 276"/>
                  <a:gd name="T89" fmla="*/ 271 h 335"/>
                  <a:gd name="T90" fmla="*/ 162 w 276"/>
                  <a:gd name="T91" fmla="*/ 262 h 335"/>
                  <a:gd name="T92" fmla="*/ 182 w 276"/>
                  <a:gd name="T93" fmla="*/ 250 h 335"/>
                  <a:gd name="T94" fmla="*/ 201 w 276"/>
                  <a:gd name="T95" fmla="*/ 236 h 335"/>
                  <a:gd name="T96" fmla="*/ 217 w 276"/>
                  <a:gd name="T97" fmla="*/ 192 h 335"/>
                  <a:gd name="T98" fmla="*/ 238 w 276"/>
                  <a:gd name="T99" fmla="*/ 136 h 335"/>
                  <a:gd name="T100" fmla="*/ 276 w 276"/>
                  <a:gd name="T101" fmla="*/ 55 h 33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76"/>
                  <a:gd name="T154" fmla="*/ 0 h 335"/>
                  <a:gd name="T155" fmla="*/ 276 w 276"/>
                  <a:gd name="T156" fmla="*/ 335 h 33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76" h="335">
                    <a:moveTo>
                      <a:pt x="276" y="55"/>
                    </a:moveTo>
                    <a:lnTo>
                      <a:pt x="274" y="52"/>
                    </a:lnTo>
                    <a:lnTo>
                      <a:pt x="270" y="45"/>
                    </a:lnTo>
                    <a:lnTo>
                      <a:pt x="264" y="36"/>
                    </a:lnTo>
                    <a:lnTo>
                      <a:pt x="255" y="28"/>
                    </a:lnTo>
                    <a:lnTo>
                      <a:pt x="242" y="19"/>
                    </a:lnTo>
                    <a:lnTo>
                      <a:pt x="229" y="12"/>
                    </a:lnTo>
                    <a:lnTo>
                      <a:pt x="215" y="7"/>
                    </a:lnTo>
                    <a:lnTo>
                      <a:pt x="202" y="3"/>
                    </a:lnTo>
                    <a:lnTo>
                      <a:pt x="190" y="1"/>
                    </a:lnTo>
                    <a:lnTo>
                      <a:pt x="178" y="0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59" y="5"/>
                    </a:lnTo>
                    <a:lnTo>
                      <a:pt x="163" y="10"/>
                    </a:lnTo>
                    <a:lnTo>
                      <a:pt x="155" y="7"/>
                    </a:lnTo>
                    <a:lnTo>
                      <a:pt x="147" y="5"/>
                    </a:lnTo>
                    <a:lnTo>
                      <a:pt x="149" y="9"/>
                    </a:lnTo>
                    <a:lnTo>
                      <a:pt x="152" y="13"/>
                    </a:lnTo>
                    <a:lnTo>
                      <a:pt x="146" y="14"/>
                    </a:lnTo>
                    <a:lnTo>
                      <a:pt x="140" y="15"/>
                    </a:lnTo>
                    <a:lnTo>
                      <a:pt x="144" y="23"/>
                    </a:lnTo>
                    <a:lnTo>
                      <a:pt x="148" y="30"/>
                    </a:lnTo>
                    <a:lnTo>
                      <a:pt x="152" y="37"/>
                    </a:lnTo>
                    <a:lnTo>
                      <a:pt x="154" y="47"/>
                    </a:lnTo>
                    <a:lnTo>
                      <a:pt x="163" y="54"/>
                    </a:lnTo>
                    <a:lnTo>
                      <a:pt x="172" y="62"/>
                    </a:lnTo>
                    <a:lnTo>
                      <a:pt x="161" y="58"/>
                    </a:lnTo>
                    <a:lnTo>
                      <a:pt x="151" y="55"/>
                    </a:lnTo>
                    <a:lnTo>
                      <a:pt x="159" y="63"/>
                    </a:lnTo>
                    <a:lnTo>
                      <a:pt x="166" y="71"/>
                    </a:lnTo>
                    <a:lnTo>
                      <a:pt x="157" y="69"/>
                    </a:lnTo>
                    <a:lnTo>
                      <a:pt x="146" y="67"/>
                    </a:lnTo>
                    <a:lnTo>
                      <a:pt x="159" y="81"/>
                    </a:lnTo>
                    <a:lnTo>
                      <a:pt x="173" y="93"/>
                    </a:lnTo>
                    <a:lnTo>
                      <a:pt x="159" y="89"/>
                    </a:lnTo>
                    <a:lnTo>
                      <a:pt x="146" y="86"/>
                    </a:lnTo>
                    <a:lnTo>
                      <a:pt x="156" y="93"/>
                    </a:lnTo>
                    <a:lnTo>
                      <a:pt x="166" y="101"/>
                    </a:lnTo>
                    <a:lnTo>
                      <a:pt x="152" y="97"/>
                    </a:lnTo>
                    <a:lnTo>
                      <a:pt x="137" y="93"/>
                    </a:lnTo>
                    <a:lnTo>
                      <a:pt x="147" y="103"/>
                    </a:lnTo>
                    <a:lnTo>
                      <a:pt x="157" y="112"/>
                    </a:lnTo>
                    <a:lnTo>
                      <a:pt x="146" y="108"/>
                    </a:lnTo>
                    <a:lnTo>
                      <a:pt x="133" y="104"/>
                    </a:lnTo>
                    <a:lnTo>
                      <a:pt x="139" y="111"/>
                    </a:lnTo>
                    <a:lnTo>
                      <a:pt x="144" y="120"/>
                    </a:lnTo>
                    <a:lnTo>
                      <a:pt x="132" y="115"/>
                    </a:lnTo>
                    <a:lnTo>
                      <a:pt x="122" y="111"/>
                    </a:lnTo>
                    <a:lnTo>
                      <a:pt x="132" y="124"/>
                    </a:lnTo>
                    <a:lnTo>
                      <a:pt x="144" y="136"/>
                    </a:lnTo>
                    <a:lnTo>
                      <a:pt x="141" y="136"/>
                    </a:lnTo>
                    <a:lnTo>
                      <a:pt x="137" y="135"/>
                    </a:lnTo>
                    <a:lnTo>
                      <a:pt x="132" y="133"/>
                    </a:lnTo>
                    <a:lnTo>
                      <a:pt x="128" y="131"/>
                    </a:lnTo>
                    <a:lnTo>
                      <a:pt x="121" y="125"/>
                    </a:lnTo>
                    <a:lnTo>
                      <a:pt x="113" y="121"/>
                    </a:lnTo>
                    <a:lnTo>
                      <a:pt x="118" y="129"/>
                    </a:lnTo>
                    <a:lnTo>
                      <a:pt x="123" y="137"/>
                    </a:lnTo>
                    <a:lnTo>
                      <a:pt x="115" y="131"/>
                    </a:lnTo>
                    <a:lnTo>
                      <a:pt x="104" y="124"/>
                    </a:lnTo>
                    <a:lnTo>
                      <a:pt x="104" y="134"/>
                    </a:lnTo>
                    <a:lnTo>
                      <a:pt x="104" y="143"/>
                    </a:lnTo>
                    <a:lnTo>
                      <a:pt x="98" y="142"/>
                    </a:lnTo>
                    <a:lnTo>
                      <a:pt x="90" y="140"/>
                    </a:lnTo>
                    <a:lnTo>
                      <a:pt x="94" y="145"/>
                    </a:lnTo>
                    <a:lnTo>
                      <a:pt x="98" y="151"/>
                    </a:lnTo>
                    <a:lnTo>
                      <a:pt x="91" y="147"/>
                    </a:lnTo>
                    <a:lnTo>
                      <a:pt x="85" y="143"/>
                    </a:lnTo>
                    <a:lnTo>
                      <a:pt x="85" y="150"/>
                    </a:lnTo>
                    <a:lnTo>
                      <a:pt x="87" y="156"/>
                    </a:lnTo>
                    <a:lnTo>
                      <a:pt x="90" y="162"/>
                    </a:lnTo>
                    <a:lnTo>
                      <a:pt x="92" y="167"/>
                    </a:lnTo>
                    <a:lnTo>
                      <a:pt x="87" y="166"/>
                    </a:lnTo>
                    <a:lnTo>
                      <a:pt x="83" y="166"/>
                    </a:lnTo>
                    <a:lnTo>
                      <a:pt x="78" y="166"/>
                    </a:lnTo>
                    <a:lnTo>
                      <a:pt x="73" y="167"/>
                    </a:lnTo>
                    <a:lnTo>
                      <a:pt x="75" y="171"/>
                    </a:lnTo>
                    <a:lnTo>
                      <a:pt x="76" y="175"/>
                    </a:lnTo>
                    <a:lnTo>
                      <a:pt x="77" y="178"/>
                    </a:lnTo>
                    <a:lnTo>
                      <a:pt x="76" y="183"/>
                    </a:lnTo>
                    <a:lnTo>
                      <a:pt x="66" y="180"/>
                    </a:lnTo>
                    <a:lnTo>
                      <a:pt x="58" y="175"/>
                    </a:lnTo>
                    <a:lnTo>
                      <a:pt x="53" y="184"/>
                    </a:lnTo>
                    <a:lnTo>
                      <a:pt x="48" y="194"/>
                    </a:lnTo>
                    <a:lnTo>
                      <a:pt x="37" y="205"/>
                    </a:lnTo>
                    <a:lnTo>
                      <a:pt x="25" y="216"/>
                    </a:lnTo>
                    <a:lnTo>
                      <a:pt x="13" y="207"/>
                    </a:lnTo>
                    <a:lnTo>
                      <a:pt x="2" y="198"/>
                    </a:lnTo>
                    <a:lnTo>
                      <a:pt x="0" y="205"/>
                    </a:lnTo>
                    <a:lnTo>
                      <a:pt x="0" y="211"/>
                    </a:lnTo>
                    <a:lnTo>
                      <a:pt x="0" y="216"/>
                    </a:lnTo>
                    <a:lnTo>
                      <a:pt x="1" y="222"/>
                    </a:lnTo>
                    <a:lnTo>
                      <a:pt x="9" y="230"/>
                    </a:lnTo>
                    <a:lnTo>
                      <a:pt x="31" y="252"/>
                    </a:lnTo>
                    <a:lnTo>
                      <a:pt x="44" y="264"/>
                    </a:lnTo>
                    <a:lnTo>
                      <a:pt x="58" y="276"/>
                    </a:lnTo>
                    <a:lnTo>
                      <a:pt x="72" y="287"/>
                    </a:lnTo>
                    <a:lnTo>
                      <a:pt x="85" y="296"/>
                    </a:lnTo>
                    <a:lnTo>
                      <a:pt x="101" y="302"/>
                    </a:lnTo>
                    <a:lnTo>
                      <a:pt x="120" y="309"/>
                    </a:lnTo>
                    <a:lnTo>
                      <a:pt x="142" y="316"/>
                    </a:lnTo>
                    <a:lnTo>
                      <a:pt x="164" y="322"/>
                    </a:lnTo>
                    <a:lnTo>
                      <a:pt x="201" y="331"/>
                    </a:lnTo>
                    <a:lnTo>
                      <a:pt x="217" y="335"/>
                    </a:lnTo>
                    <a:lnTo>
                      <a:pt x="219" y="328"/>
                    </a:lnTo>
                    <a:lnTo>
                      <a:pt x="223" y="310"/>
                    </a:lnTo>
                    <a:lnTo>
                      <a:pt x="225" y="301"/>
                    </a:lnTo>
                    <a:lnTo>
                      <a:pt x="228" y="293"/>
                    </a:lnTo>
                    <a:lnTo>
                      <a:pt x="230" y="286"/>
                    </a:lnTo>
                    <a:lnTo>
                      <a:pt x="233" y="282"/>
                    </a:lnTo>
                    <a:lnTo>
                      <a:pt x="239" y="272"/>
                    </a:lnTo>
                    <a:lnTo>
                      <a:pt x="247" y="260"/>
                    </a:lnTo>
                    <a:lnTo>
                      <a:pt x="253" y="250"/>
                    </a:lnTo>
                    <a:lnTo>
                      <a:pt x="257" y="245"/>
                    </a:lnTo>
                    <a:lnTo>
                      <a:pt x="260" y="232"/>
                    </a:lnTo>
                    <a:lnTo>
                      <a:pt x="264" y="219"/>
                    </a:lnTo>
                    <a:lnTo>
                      <a:pt x="253" y="217"/>
                    </a:lnTo>
                    <a:lnTo>
                      <a:pt x="243" y="215"/>
                    </a:lnTo>
                    <a:lnTo>
                      <a:pt x="236" y="220"/>
                    </a:lnTo>
                    <a:lnTo>
                      <a:pt x="228" y="226"/>
                    </a:lnTo>
                    <a:lnTo>
                      <a:pt x="230" y="229"/>
                    </a:lnTo>
                    <a:lnTo>
                      <a:pt x="232" y="232"/>
                    </a:lnTo>
                    <a:lnTo>
                      <a:pt x="227" y="236"/>
                    </a:lnTo>
                    <a:lnTo>
                      <a:pt x="221" y="239"/>
                    </a:lnTo>
                    <a:lnTo>
                      <a:pt x="221" y="244"/>
                    </a:lnTo>
                    <a:lnTo>
                      <a:pt x="222" y="248"/>
                    </a:lnTo>
                    <a:lnTo>
                      <a:pt x="211" y="263"/>
                    </a:lnTo>
                    <a:lnTo>
                      <a:pt x="201" y="277"/>
                    </a:lnTo>
                    <a:lnTo>
                      <a:pt x="194" y="278"/>
                    </a:lnTo>
                    <a:lnTo>
                      <a:pt x="188" y="279"/>
                    </a:lnTo>
                    <a:lnTo>
                      <a:pt x="182" y="278"/>
                    </a:lnTo>
                    <a:lnTo>
                      <a:pt x="175" y="277"/>
                    </a:lnTo>
                    <a:lnTo>
                      <a:pt x="170" y="274"/>
                    </a:lnTo>
                    <a:lnTo>
                      <a:pt x="166" y="271"/>
                    </a:lnTo>
                    <a:lnTo>
                      <a:pt x="164" y="268"/>
                    </a:lnTo>
                    <a:lnTo>
                      <a:pt x="163" y="265"/>
                    </a:lnTo>
                    <a:lnTo>
                      <a:pt x="162" y="262"/>
                    </a:lnTo>
                    <a:lnTo>
                      <a:pt x="162" y="259"/>
                    </a:lnTo>
                    <a:lnTo>
                      <a:pt x="168" y="256"/>
                    </a:lnTo>
                    <a:lnTo>
                      <a:pt x="182" y="250"/>
                    </a:lnTo>
                    <a:lnTo>
                      <a:pt x="189" y="246"/>
                    </a:lnTo>
                    <a:lnTo>
                      <a:pt x="195" y="242"/>
                    </a:lnTo>
                    <a:lnTo>
                      <a:pt x="201" y="236"/>
                    </a:lnTo>
                    <a:lnTo>
                      <a:pt x="204" y="231"/>
                    </a:lnTo>
                    <a:lnTo>
                      <a:pt x="208" y="215"/>
                    </a:lnTo>
                    <a:lnTo>
                      <a:pt x="217" y="192"/>
                    </a:lnTo>
                    <a:lnTo>
                      <a:pt x="223" y="172"/>
                    </a:lnTo>
                    <a:lnTo>
                      <a:pt x="226" y="164"/>
                    </a:lnTo>
                    <a:lnTo>
                      <a:pt x="238" y="136"/>
                    </a:lnTo>
                    <a:lnTo>
                      <a:pt x="250" y="109"/>
                    </a:lnTo>
                    <a:lnTo>
                      <a:pt x="263" y="82"/>
                    </a:lnTo>
                    <a:lnTo>
                      <a:pt x="276" y="55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8" name="Freeform 30"/>
              <p:cNvSpPr>
                <a:spLocks/>
              </p:cNvSpPr>
              <p:nvPr/>
            </p:nvSpPr>
            <p:spPr bwMode="auto">
              <a:xfrm>
                <a:off x="2834" y="1439"/>
                <a:ext cx="138" cy="211"/>
              </a:xfrm>
              <a:custGeom>
                <a:avLst/>
                <a:gdLst>
                  <a:gd name="T0" fmla="*/ 132 w 137"/>
                  <a:gd name="T1" fmla="*/ 0 h 211"/>
                  <a:gd name="T2" fmla="*/ 124 w 137"/>
                  <a:gd name="T3" fmla="*/ 4 h 211"/>
                  <a:gd name="T4" fmla="*/ 109 w 137"/>
                  <a:gd name="T5" fmla="*/ 14 h 211"/>
                  <a:gd name="T6" fmla="*/ 66 w 137"/>
                  <a:gd name="T7" fmla="*/ 19 h 211"/>
                  <a:gd name="T8" fmla="*/ 58 w 137"/>
                  <a:gd name="T9" fmla="*/ 24 h 211"/>
                  <a:gd name="T10" fmla="*/ 50 w 137"/>
                  <a:gd name="T11" fmla="*/ 29 h 211"/>
                  <a:gd name="T12" fmla="*/ 47 w 137"/>
                  <a:gd name="T13" fmla="*/ 33 h 211"/>
                  <a:gd name="T14" fmla="*/ 38 w 137"/>
                  <a:gd name="T15" fmla="*/ 48 h 211"/>
                  <a:gd name="T16" fmla="*/ 26 w 137"/>
                  <a:gd name="T17" fmla="*/ 72 h 211"/>
                  <a:gd name="T18" fmla="*/ 20 w 137"/>
                  <a:gd name="T19" fmla="*/ 86 h 211"/>
                  <a:gd name="T20" fmla="*/ 14 w 137"/>
                  <a:gd name="T21" fmla="*/ 99 h 211"/>
                  <a:gd name="T22" fmla="*/ 9 w 137"/>
                  <a:gd name="T23" fmla="*/ 110 h 211"/>
                  <a:gd name="T24" fmla="*/ 7 w 137"/>
                  <a:gd name="T25" fmla="*/ 118 h 211"/>
                  <a:gd name="T26" fmla="*/ 4 w 137"/>
                  <a:gd name="T27" fmla="*/ 141 h 211"/>
                  <a:gd name="T28" fmla="*/ 2 w 137"/>
                  <a:gd name="T29" fmla="*/ 172 h 211"/>
                  <a:gd name="T30" fmla="*/ 1 w 137"/>
                  <a:gd name="T31" fmla="*/ 199 h 211"/>
                  <a:gd name="T32" fmla="*/ 0 w 137"/>
                  <a:gd name="T33" fmla="*/ 211 h 211"/>
                  <a:gd name="T34" fmla="*/ 6 w 137"/>
                  <a:gd name="T35" fmla="*/ 207 h 211"/>
                  <a:gd name="T36" fmla="*/ 21 w 137"/>
                  <a:gd name="T37" fmla="*/ 194 h 211"/>
                  <a:gd name="T38" fmla="*/ 40 w 137"/>
                  <a:gd name="T39" fmla="*/ 178 h 211"/>
                  <a:gd name="T40" fmla="*/ 62 w 137"/>
                  <a:gd name="T41" fmla="*/ 161 h 211"/>
                  <a:gd name="T42" fmla="*/ 107 w 137"/>
                  <a:gd name="T43" fmla="*/ 151 h 211"/>
                  <a:gd name="T44" fmla="*/ 118 w 137"/>
                  <a:gd name="T45" fmla="*/ 140 h 211"/>
                  <a:gd name="T46" fmla="*/ 132 w 137"/>
                  <a:gd name="T47" fmla="*/ 128 h 211"/>
                  <a:gd name="T48" fmla="*/ 143 w 137"/>
                  <a:gd name="T49" fmla="*/ 114 h 211"/>
                  <a:gd name="T50" fmla="*/ 162 w 137"/>
                  <a:gd name="T51" fmla="*/ 93 h 211"/>
                  <a:gd name="T52" fmla="*/ 171 w 137"/>
                  <a:gd name="T53" fmla="*/ 84 h 211"/>
                  <a:gd name="T54" fmla="*/ 162 w 137"/>
                  <a:gd name="T55" fmla="*/ 75 h 211"/>
                  <a:gd name="T56" fmla="*/ 156 w 137"/>
                  <a:gd name="T57" fmla="*/ 66 h 211"/>
                  <a:gd name="T58" fmla="*/ 151 w 137"/>
                  <a:gd name="T59" fmla="*/ 57 h 211"/>
                  <a:gd name="T60" fmla="*/ 146 w 137"/>
                  <a:gd name="T61" fmla="*/ 46 h 211"/>
                  <a:gd name="T62" fmla="*/ 139 w 137"/>
                  <a:gd name="T63" fmla="*/ 24 h 211"/>
                  <a:gd name="T64" fmla="*/ 132 w 137"/>
                  <a:gd name="T65" fmla="*/ 0 h 21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7"/>
                  <a:gd name="T100" fmla="*/ 0 h 211"/>
                  <a:gd name="T101" fmla="*/ 137 w 137"/>
                  <a:gd name="T102" fmla="*/ 211 h 21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7" h="211">
                    <a:moveTo>
                      <a:pt x="98" y="0"/>
                    </a:moveTo>
                    <a:lnTo>
                      <a:pt x="90" y="4"/>
                    </a:lnTo>
                    <a:lnTo>
                      <a:pt x="75" y="14"/>
                    </a:lnTo>
                    <a:lnTo>
                      <a:pt x="66" y="19"/>
                    </a:lnTo>
                    <a:lnTo>
                      <a:pt x="58" y="24"/>
                    </a:lnTo>
                    <a:lnTo>
                      <a:pt x="50" y="29"/>
                    </a:lnTo>
                    <a:lnTo>
                      <a:pt x="47" y="33"/>
                    </a:lnTo>
                    <a:lnTo>
                      <a:pt x="38" y="48"/>
                    </a:lnTo>
                    <a:lnTo>
                      <a:pt x="26" y="72"/>
                    </a:lnTo>
                    <a:lnTo>
                      <a:pt x="20" y="86"/>
                    </a:lnTo>
                    <a:lnTo>
                      <a:pt x="14" y="99"/>
                    </a:lnTo>
                    <a:lnTo>
                      <a:pt x="9" y="110"/>
                    </a:lnTo>
                    <a:lnTo>
                      <a:pt x="7" y="118"/>
                    </a:lnTo>
                    <a:lnTo>
                      <a:pt x="4" y="141"/>
                    </a:lnTo>
                    <a:lnTo>
                      <a:pt x="2" y="172"/>
                    </a:lnTo>
                    <a:lnTo>
                      <a:pt x="1" y="199"/>
                    </a:lnTo>
                    <a:lnTo>
                      <a:pt x="0" y="211"/>
                    </a:lnTo>
                    <a:lnTo>
                      <a:pt x="6" y="207"/>
                    </a:lnTo>
                    <a:lnTo>
                      <a:pt x="21" y="194"/>
                    </a:lnTo>
                    <a:lnTo>
                      <a:pt x="40" y="178"/>
                    </a:lnTo>
                    <a:lnTo>
                      <a:pt x="62" y="161"/>
                    </a:lnTo>
                    <a:lnTo>
                      <a:pt x="73" y="151"/>
                    </a:lnTo>
                    <a:lnTo>
                      <a:pt x="84" y="140"/>
                    </a:lnTo>
                    <a:lnTo>
                      <a:pt x="98" y="128"/>
                    </a:lnTo>
                    <a:lnTo>
                      <a:pt x="109" y="114"/>
                    </a:lnTo>
                    <a:lnTo>
                      <a:pt x="128" y="93"/>
                    </a:lnTo>
                    <a:lnTo>
                      <a:pt x="137" y="84"/>
                    </a:lnTo>
                    <a:lnTo>
                      <a:pt x="128" y="75"/>
                    </a:lnTo>
                    <a:lnTo>
                      <a:pt x="122" y="66"/>
                    </a:lnTo>
                    <a:lnTo>
                      <a:pt x="117" y="57"/>
                    </a:lnTo>
                    <a:lnTo>
                      <a:pt x="112" y="46"/>
                    </a:lnTo>
                    <a:lnTo>
                      <a:pt x="105" y="24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9" name="Freeform 31"/>
              <p:cNvSpPr>
                <a:spLocks/>
              </p:cNvSpPr>
              <p:nvPr/>
            </p:nvSpPr>
            <p:spPr bwMode="auto">
              <a:xfrm>
                <a:off x="3185" y="1589"/>
                <a:ext cx="69" cy="277"/>
              </a:xfrm>
              <a:custGeom>
                <a:avLst/>
                <a:gdLst>
                  <a:gd name="T0" fmla="*/ 0 w 69"/>
                  <a:gd name="T1" fmla="*/ 5 h 277"/>
                  <a:gd name="T2" fmla="*/ 5 w 69"/>
                  <a:gd name="T3" fmla="*/ 22 h 277"/>
                  <a:gd name="T4" fmla="*/ 9 w 69"/>
                  <a:gd name="T5" fmla="*/ 38 h 277"/>
                  <a:gd name="T6" fmla="*/ 10 w 69"/>
                  <a:gd name="T7" fmla="*/ 55 h 277"/>
                  <a:gd name="T8" fmla="*/ 11 w 69"/>
                  <a:gd name="T9" fmla="*/ 71 h 277"/>
                  <a:gd name="T10" fmla="*/ 12 w 69"/>
                  <a:gd name="T11" fmla="*/ 105 h 277"/>
                  <a:gd name="T12" fmla="*/ 14 w 69"/>
                  <a:gd name="T13" fmla="*/ 141 h 277"/>
                  <a:gd name="T14" fmla="*/ 17 w 69"/>
                  <a:gd name="T15" fmla="*/ 148 h 277"/>
                  <a:gd name="T16" fmla="*/ 23 w 69"/>
                  <a:gd name="T17" fmla="*/ 163 h 277"/>
                  <a:gd name="T18" fmla="*/ 29 w 69"/>
                  <a:gd name="T19" fmla="*/ 181 h 277"/>
                  <a:gd name="T20" fmla="*/ 32 w 69"/>
                  <a:gd name="T21" fmla="*/ 191 h 277"/>
                  <a:gd name="T22" fmla="*/ 33 w 69"/>
                  <a:gd name="T23" fmla="*/ 198 h 277"/>
                  <a:gd name="T24" fmla="*/ 34 w 69"/>
                  <a:gd name="T25" fmla="*/ 209 h 277"/>
                  <a:gd name="T26" fmla="*/ 35 w 69"/>
                  <a:gd name="T27" fmla="*/ 219 h 277"/>
                  <a:gd name="T28" fmla="*/ 35 w 69"/>
                  <a:gd name="T29" fmla="*/ 223 h 277"/>
                  <a:gd name="T30" fmla="*/ 40 w 69"/>
                  <a:gd name="T31" fmla="*/ 232 h 277"/>
                  <a:gd name="T32" fmla="*/ 47 w 69"/>
                  <a:gd name="T33" fmla="*/ 243 h 277"/>
                  <a:gd name="T34" fmla="*/ 48 w 69"/>
                  <a:gd name="T35" fmla="*/ 250 h 277"/>
                  <a:gd name="T36" fmla="*/ 48 w 69"/>
                  <a:gd name="T37" fmla="*/ 262 h 277"/>
                  <a:gd name="T38" fmla="*/ 48 w 69"/>
                  <a:gd name="T39" fmla="*/ 273 h 277"/>
                  <a:gd name="T40" fmla="*/ 47 w 69"/>
                  <a:gd name="T41" fmla="*/ 277 h 277"/>
                  <a:gd name="T42" fmla="*/ 53 w 69"/>
                  <a:gd name="T43" fmla="*/ 249 h 277"/>
                  <a:gd name="T44" fmla="*/ 69 w 69"/>
                  <a:gd name="T45" fmla="*/ 274 h 277"/>
                  <a:gd name="T46" fmla="*/ 64 w 69"/>
                  <a:gd name="T47" fmla="*/ 261 h 277"/>
                  <a:gd name="T48" fmla="*/ 56 w 69"/>
                  <a:gd name="T49" fmla="*/ 247 h 277"/>
                  <a:gd name="T50" fmla="*/ 48 w 69"/>
                  <a:gd name="T51" fmla="*/ 234 h 277"/>
                  <a:gd name="T52" fmla="*/ 41 w 69"/>
                  <a:gd name="T53" fmla="*/ 221 h 277"/>
                  <a:gd name="T54" fmla="*/ 38 w 69"/>
                  <a:gd name="T55" fmla="*/ 206 h 277"/>
                  <a:gd name="T56" fmla="*/ 38 w 69"/>
                  <a:gd name="T57" fmla="*/ 196 h 277"/>
                  <a:gd name="T58" fmla="*/ 49 w 69"/>
                  <a:gd name="T59" fmla="*/ 199 h 277"/>
                  <a:gd name="T60" fmla="*/ 38 w 69"/>
                  <a:gd name="T61" fmla="*/ 187 h 277"/>
                  <a:gd name="T62" fmla="*/ 33 w 69"/>
                  <a:gd name="T63" fmla="*/ 177 h 277"/>
                  <a:gd name="T64" fmla="*/ 30 w 69"/>
                  <a:gd name="T65" fmla="*/ 166 h 277"/>
                  <a:gd name="T66" fmla="*/ 27 w 69"/>
                  <a:gd name="T67" fmla="*/ 157 h 277"/>
                  <a:gd name="T68" fmla="*/ 24 w 69"/>
                  <a:gd name="T69" fmla="*/ 148 h 277"/>
                  <a:gd name="T70" fmla="*/ 21 w 69"/>
                  <a:gd name="T71" fmla="*/ 128 h 277"/>
                  <a:gd name="T72" fmla="*/ 18 w 69"/>
                  <a:gd name="T73" fmla="*/ 105 h 277"/>
                  <a:gd name="T74" fmla="*/ 19 w 69"/>
                  <a:gd name="T75" fmla="*/ 91 h 277"/>
                  <a:gd name="T76" fmla="*/ 19 w 69"/>
                  <a:gd name="T77" fmla="*/ 78 h 277"/>
                  <a:gd name="T78" fmla="*/ 18 w 69"/>
                  <a:gd name="T79" fmla="*/ 65 h 277"/>
                  <a:gd name="T80" fmla="*/ 17 w 69"/>
                  <a:gd name="T81" fmla="*/ 52 h 277"/>
                  <a:gd name="T82" fmla="*/ 14 w 69"/>
                  <a:gd name="T83" fmla="*/ 27 h 277"/>
                  <a:gd name="T84" fmla="*/ 9 w 69"/>
                  <a:gd name="T85" fmla="*/ 0 h 277"/>
                  <a:gd name="T86" fmla="*/ 0 w 69"/>
                  <a:gd name="T87" fmla="*/ 5 h 2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69"/>
                  <a:gd name="T133" fmla="*/ 0 h 277"/>
                  <a:gd name="T134" fmla="*/ 69 w 69"/>
                  <a:gd name="T135" fmla="*/ 277 h 27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69" h="277">
                    <a:moveTo>
                      <a:pt x="0" y="5"/>
                    </a:moveTo>
                    <a:lnTo>
                      <a:pt x="5" y="22"/>
                    </a:lnTo>
                    <a:lnTo>
                      <a:pt x="9" y="38"/>
                    </a:lnTo>
                    <a:lnTo>
                      <a:pt x="10" y="55"/>
                    </a:lnTo>
                    <a:lnTo>
                      <a:pt x="11" y="71"/>
                    </a:lnTo>
                    <a:lnTo>
                      <a:pt x="12" y="105"/>
                    </a:lnTo>
                    <a:lnTo>
                      <a:pt x="14" y="141"/>
                    </a:lnTo>
                    <a:lnTo>
                      <a:pt x="17" y="148"/>
                    </a:lnTo>
                    <a:lnTo>
                      <a:pt x="23" y="163"/>
                    </a:lnTo>
                    <a:lnTo>
                      <a:pt x="29" y="181"/>
                    </a:lnTo>
                    <a:lnTo>
                      <a:pt x="32" y="191"/>
                    </a:lnTo>
                    <a:lnTo>
                      <a:pt x="33" y="198"/>
                    </a:lnTo>
                    <a:lnTo>
                      <a:pt x="34" y="209"/>
                    </a:lnTo>
                    <a:lnTo>
                      <a:pt x="35" y="219"/>
                    </a:lnTo>
                    <a:lnTo>
                      <a:pt x="35" y="223"/>
                    </a:lnTo>
                    <a:lnTo>
                      <a:pt x="40" y="232"/>
                    </a:lnTo>
                    <a:lnTo>
                      <a:pt x="47" y="243"/>
                    </a:lnTo>
                    <a:lnTo>
                      <a:pt x="48" y="250"/>
                    </a:lnTo>
                    <a:lnTo>
                      <a:pt x="48" y="262"/>
                    </a:lnTo>
                    <a:lnTo>
                      <a:pt x="48" y="273"/>
                    </a:lnTo>
                    <a:lnTo>
                      <a:pt x="47" y="277"/>
                    </a:lnTo>
                    <a:lnTo>
                      <a:pt x="53" y="249"/>
                    </a:lnTo>
                    <a:lnTo>
                      <a:pt x="69" y="274"/>
                    </a:lnTo>
                    <a:lnTo>
                      <a:pt x="64" y="261"/>
                    </a:lnTo>
                    <a:lnTo>
                      <a:pt x="56" y="247"/>
                    </a:lnTo>
                    <a:lnTo>
                      <a:pt x="48" y="234"/>
                    </a:lnTo>
                    <a:lnTo>
                      <a:pt x="41" y="221"/>
                    </a:lnTo>
                    <a:lnTo>
                      <a:pt x="38" y="206"/>
                    </a:lnTo>
                    <a:lnTo>
                      <a:pt x="38" y="196"/>
                    </a:lnTo>
                    <a:lnTo>
                      <a:pt x="49" y="199"/>
                    </a:lnTo>
                    <a:lnTo>
                      <a:pt x="38" y="187"/>
                    </a:lnTo>
                    <a:lnTo>
                      <a:pt x="33" y="177"/>
                    </a:lnTo>
                    <a:lnTo>
                      <a:pt x="30" y="166"/>
                    </a:lnTo>
                    <a:lnTo>
                      <a:pt x="27" y="157"/>
                    </a:lnTo>
                    <a:lnTo>
                      <a:pt x="24" y="148"/>
                    </a:lnTo>
                    <a:lnTo>
                      <a:pt x="21" y="128"/>
                    </a:lnTo>
                    <a:lnTo>
                      <a:pt x="18" y="105"/>
                    </a:lnTo>
                    <a:lnTo>
                      <a:pt x="19" y="91"/>
                    </a:lnTo>
                    <a:lnTo>
                      <a:pt x="19" y="78"/>
                    </a:lnTo>
                    <a:lnTo>
                      <a:pt x="18" y="65"/>
                    </a:lnTo>
                    <a:lnTo>
                      <a:pt x="17" y="52"/>
                    </a:lnTo>
                    <a:lnTo>
                      <a:pt x="14" y="27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0" name="Freeform 32"/>
              <p:cNvSpPr>
                <a:spLocks/>
              </p:cNvSpPr>
              <p:nvPr/>
            </p:nvSpPr>
            <p:spPr bwMode="auto">
              <a:xfrm>
                <a:off x="3091" y="1563"/>
                <a:ext cx="172" cy="250"/>
              </a:xfrm>
              <a:custGeom>
                <a:avLst/>
                <a:gdLst>
                  <a:gd name="T0" fmla="*/ 162 w 172"/>
                  <a:gd name="T1" fmla="*/ 11 h 250"/>
                  <a:gd name="T2" fmla="*/ 142 w 172"/>
                  <a:gd name="T3" fmla="*/ 3 h 250"/>
                  <a:gd name="T4" fmla="*/ 129 w 172"/>
                  <a:gd name="T5" fmla="*/ 0 h 250"/>
                  <a:gd name="T6" fmla="*/ 117 w 172"/>
                  <a:gd name="T7" fmla="*/ 4 h 250"/>
                  <a:gd name="T8" fmla="*/ 101 w 172"/>
                  <a:gd name="T9" fmla="*/ 16 h 250"/>
                  <a:gd name="T10" fmla="*/ 78 w 172"/>
                  <a:gd name="T11" fmla="*/ 40 h 250"/>
                  <a:gd name="T12" fmla="*/ 54 w 172"/>
                  <a:gd name="T13" fmla="*/ 58 h 250"/>
                  <a:gd name="T14" fmla="*/ 50 w 172"/>
                  <a:gd name="T15" fmla="*/ 62 h 250"/>
                  <a:gd name="T16" fmla="*/ 52 w 172"/>
                  <a:gd name="T17" fmla="*/ 67 h 250"/>
                  <a:gd name="T18" fmla="*/ 41 w 172"/>
                  <a:gd name="T19" fmla="*/ 76 h 250"/>
                  <a:gd name="T20" fmla="*/ 42 w 172"/>
                  <a:gd name="T21" fmla="*/ 78 h 250"/>
                  <a:gd name="T22" fmla="*/ 53 w 172"/>
                  <a:gd name="T23" fmla="*/ 72 h 250"/>
                  <a:gd name="T24" fmla="*/ 60 w 172"/>
                  <a:gd name="T25" fmla="*/ 64 h 250"/>
                  <a:gd name="T26" fmla="*/ 67 w 172"/>
                  <a:gd name="T27" fmla="*/ 57 h 250"/>
                  <a:gd name="T28" fmla="*/ 66 w 172"/>
                  <a:gd name="T29" fmla="*/ 73 h 250"/>
                  <a:gd name="T30" fmla="*/ 57 w 172"/>
                  <a:gd name="T31" fmla="*/ 110 h 250"/>
                  <a:gd name="T32" fmla="*/ 52 w 172"/>
                  <a:gd name="T33" fmla="*/ 134 h 250"/>
                  <a:gd name="T34" fmla="*/ 48 w 172"/>
                  <a:gd name="T35" fmla="*/ 139 h 250"/>
                  <a:gd name="T36" fmla="*/ 39 w 172"/>
                  <a:gd name="T37" fmla="*/ 143 h 250"/>
                  <a:gd name="T38" fmla="*/ 23 w 172"/>
                  <a:gd name="T39" fmla="*/ 149 h 250"/>
                  <a:gd name="T40" fmla="*/ 11 w 172"/>
                  <a:gd name="T41" fmla="*/ 156 h 250"/>
                  <a:gd name="T42" fmla="*/ 4 w 172"/>
                  <a:gd name="T43" fmla="*/ 164 h 250"/>
                  <a:gd name="T44" fmla="*/ 8 w 172"/>
                  <a:gd name="T45" fmla="*/ 162 h 250"/>
                  <a:gd name="T46" fmla="*/ 20 w 172"/>
                  <a:gd name="T47" fmla="*/ 154 h 250"/>
                  <a:gd name="T48" fmla="*/ 29 w 172"/>
                  <a:gd name="T49" fmla="*/ 151 h 250"/>
                  <a:gd name="T50" fmla="*/ 24 w 172"/>
                  <a:gd name="T51" fmla="*/ 166 h 250"/>
                  <a:gd name="T52" fmla="*/ 25 w 172"/>
                  <a:gd name="T53" fmla="*/ 170 h 250"/>
                  <a:gd name="T54" fmla="*/ 46 w 172"/>
                  <a:gd name="T55" fmla="*/ 148 h 250"/>
                  <a:gd name="T56" fmla="*/ 59 w 172"/>
                  <a:gd name="T57" fmla="*/ 152 h 250"/>
                  <a:gd name="T58" fmla="*/ 62 w 172"/>
                  <a:gd name="T59" fmla="*/ 180 h 250"/>
                  <a:gd name="T60" fmla="*/ 63 w 172"/>
                  <a:gd name="T61" fmla="*/ 222 h 250"/>
                  <a:gd name="T62" fmla="*/ 65 w 172"/>
                  <a:gd name="T63" fmla="*/ 247 h 250"/>
                  <a:gd name="T64" fmla="*/ 68 w 172"/>
                  <a:gd name="T65" fmla="*/ 216 h 250"/>
                  <a:gd name="T66" fmla="*/ 68 w 172"/>
                  <a:gd name="T67" fmla="*/ 174 h 250"/>
                  <a:gd name="T68" fmla="*/ 65 w 172"/>
                  <a:gd name="T69" fmla="*/ 145 h 250"/>
                  <a:gd name="T70" fmla="*/ 66 w 172"/>
                  <a:gd name="T71" fmla="*/ 117 h 250"/>
                  <a:gd name="T72" fmla="*/ 76 w 172"/>
                  <a:gd name="T73" fmla="*/ 82 h 250"/>
                  <a:gd name="T74" fmla="*/ 87 w 172"/>
                  <a:gd name="T75" fmla="*/ 53 h 250"/>
                  <a:gd name="T76" fmla="*/ 97 w 172"/>
                  <a:gd name="T77" fmla="*/ 36 h 250"/>
                  <a:gd name="T78" fmla="*/ 108 w 172"/>
                  <a:gd name="T79" fmla="*/ 22 h 250"/>
                  <a:gd name="T80" fmla="*/ 123 w 172"/>
                  <a:gd name="T81" fmla="*/ 13 h 250"/>
                  <a:gd name="T82" fmla="*/ 135 w 172"/>
                  <a:gd name="T83" fmla="*/ 12 h 250"/>
                  <a:gd name="T84" fmla="*/ 146 w 172"/>
                  <a:gd name="T85" fmla="*/ 16 h 250"/>
                  <a:gd name="T86" fmla="*/ 164 w 172"/>
                  <a:gd name="T87" fmla="*/ 26 h 250"/>
                  <a:gd name="T88" fmla="*/ 170 w 172"/>
                  <a:gd name="T89" fmla="*/ 23 h 25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72"/>
                  <a:gd name="T136" fmla="*/ 0 h 250"/>
                  <a:gd name="T137" fmla="*/ 172 w 172"/>
                  <a:gd name="T138" fmla="*/ 250 h 25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72" h="250">
                    <a:moveTo>
                      <a:pt x="167" y="14"/>
                    </a:moveTo>
                    <a:lnTo>
                      <a:pt x="162" y="11"/>
                    </a:lnTo>
                    <a:lnTo>
                      <a:pt x="149" y="6"/>
                    </a:lnTo>
                    <a:lnTo>
                      <a:pt x="142" y="3"/>
                    </a:lnTo>
                    <a:lnTo>
                      <a:pt x="135" y="1"/>
                    </a:lnTo>
                    <a:lnTo>
                      <a:pt x="129" y="0"/>
                    </a:lnTo>
                    <a:lnTo>
                      <a:pt x="124" y="0"/>
                    </a:lnTo>
                    <a:lnTo>
                      <a:pt x="117" y="4"/>
                    </a:lnTo>
                    <a:lnTo>
                      <a:pt x="108" y="9"/>
                    </a:lnTo>
                    <a:lnTo>
                      <a:pt x="101" y="16"/>
                    </a:lnTo>
                    <a:lnTo>
                      <a:pt x="93" y="23"/>
                    </a:lnTo>
                    <a:lnTo>
                      <a:pt x="78" y="40"/>
                    </a:lnTo>
                    <a:lnTo>
                      <a:pt x="63" y="54"/>
                    </a:lnTo>
                    <a:lnTo>
                      <a:pt x="54" y="58"/>
                    </a:lnTo>
                    <a:lnTo>
                      <a:pt x="44" y="63"/>
                    </a:lnTo>
                    <a:lnTo>
                      <a:pt x="50" y="62"/>
                    </a:lnTo>
                    <a:lnTo>
                      <a:pt x="56" y="61"/>
                    </a:lnTo>
                    <a:lnTo>
                      <a:pt x="52" y="67"/>
                    </a:lnTo>
                    <a:lnTo>
                      <a:pt x="47" y="72"/>
                    </a:lnTo>
                    <a:lnTo>
                      <a:pt x="41" y="76"/>
                    </a:lnTo>
                    <a:lnTo>
                      <a:pt x="33" y="81"/>
                    </a:lnTo>
                    <a:lnTo>
                      <a:pt x="42" y="78"/>
                    </a:lnTo>
                    <a:lnTo>
                      <a:pt x="48" y="75"/>
                    </a:lnTo>
                    <a:lnTo>
                      <a:pt x="53" y="72"/>
                    </a:lnTo>
                    <a:lnTo>
                      <a:pt x="56" y="68"/>
                    </a:lnTo>
                    <a:lnTo>
                      <a:pt x="60" y="64"/>
                    </a:lnTo>
                    <a:lnTo>
                      <a:pt x="63" y="61"/>
                    </a:lnTo>
                    <a:lnTo>
                      <a:pt x="67" y="57"/>
                    </a:lnTo>
                    <a:lnTo>
                      <a:pt x="73" y="54"/>
                    </a:lnTo>
                    <a:lnTo>
                      <a:pt x="66" y="73"/>
                    </a:lnTo>
                    <a:lnTo>
                      <a:pt x="61" y="92"/>
                    </a:lnTo>
                    <a:lnTo>
                      <a:pt x="57" y="110"/>
                    </a:lnTo>
                    <a:lnTo>
                      <a:pt x="53" y="130"/>
                    </a:lnTo>
                    <a:lnTo>
                      <a:pt x="52" y="134"/>
                    </a:lnTo>
                    <a:lnTo>
                      <a:pt x="50" y="136"/>
                    </a:lnTo>
                    <a:lnTo>
                      <a:pt x="48" y="139"/>
                    </a:lnTo>
                    <a:lnTo>
                      <a:pt x="45" y="141"/>
                    </a:lnTo>
                    <a:lnTo>
                      <a:pt x="39" y="143"/>
                    </a:lnTo>
                    <a:lnTo>
                      <a:pt x="31" y="146"/>
                    </a:lnTo>
                    <a:lnTo>
                      <a:pt x="23" y="149"/>
                    </a:lnTo>
                    <a:lnTo>
                      <a:pt x="15" y="153"/>
                    </a:lnTo>
                    <a:lnTo>
                      <a:pt x="11" y="156"/>
                    </a:lnTo>
                    <a:lnTo>
                      <a:pt x="7" y="159"/>
                    </a:lnTo>
                    <a:lnTo>
                      <a:pt x="4" y="164"/>
                    </a:lnTo>
                    <a:lnTo>
                      <a:pt x="0" y="169"/>
                    </a:lnTo>
                    <a:lnTo>
                      <a:pt x="8" y="162"/>
                    </a:lnTo>
                    <a:lnTo>
                      <a:pt x="16" y="156"/>
                    </a:lnTo>
                    <a:lnTo>
                      <a:pt x="20" y="154"/>
                    </a:lnTo>
                    <a:lnTo>
                      <a:pt x="24" y="152"/>
                    </a:lnTo>
                    <a:lnTo>
                      <a:pt x="29" y="151"/>
                    </a:lnTo>
                    <a:lnTo>
                      <a:pt x="34" y="151"/>
                    </a:lnTo>
                    <a:lnTo>
                      <a:pt x="24" y="166"/>
                    </a:lnTo>
                    <a:lnTo>
                      <a:pt x="15" y="181"/>
                    </a:lnTo>
                    <a:lnTo>
                      <a:pt x="25" y="170"/>
                    </a:lnTo>
                    <a:lnTo>
                      <a:pt x="36" y="158"/>
                    </a:lnTo>
                    <a:lnTo>
                      <a:pt x="46" y="148"/>
                    </a:lnTo>
                    <a:lnTo>
                      <a:pt x="57" y="139"/>
                    </a:lnTo>
                    <a:lnTo>
                      <a:pt x="59" y="152"/>
                    </a:lnTo>
                    <a:lnTo>
                      <a:pt x="61" y="167"/>
                    </a:lnTo>
                    <a:lnTo>
                      <a:pt x="62" y="180"/>
                    </a:lnTo>
                    <a:lnTo>
                      <a:pt x="63" y="194"/>
                    </a:lnTo>
                    <a:lnTo>
                      <a:pt x="63" y="222"/>
                    </a:lnTo>
                    <a:lnTo>
                      <a:pt x="62" y="250"/>
                    </a:lnTo>
                    <a:lnTo>
                      <a:pt x="65" y="247"/>
                    </a:lnTo>
                    <a:lnTo>
                      <a:pt x="68" y="244"/>
                    </a:lnTo>
                    <a:lnTo>
                      <a:pt x="68" y="216"/>
                    </a:lnTo>
                    <a:lnTo>
                      <a:pt x="68" y="187"/>
                    </a:lnTo>
                    <a:lnTo>
                      <a:pt x="68" y="174"/>
                    </a:lnTo>
                    <a:lnTo>
                      <a:pt x="67" y="159"/>
                    </a:lnTo>
                    <a:lnTo>
                      <a:pt x="65" y="145"/>
                    </a:lnTo>
                    <a:lnTo>
                      <a:pt x="63" y="132"/>
                    </a:lnTo>
                    <a:lnTo>
                      <a:pt x="66" y="117"/>
                    </a:lnTo>
                    <a:lnTo>
                      <a:pt x="69" y="100"/>
                    </a:lnTo>
                    <a:lnTo>
                      <a:pt x="76" y="82"/>
                    </a:lnTo>
                    <a:lnTo>
                      <a:pt x="83" y="62"/>
                    </a:lnTo>
                    <a:lnTo>
                      <a:pt x="87" y="53"/>
                    </a:lnTo>
                    <a:lnTo>
                      <a:pt x="91" y="45"/>
                    </a:lnTo>
                    <a:lnTo>
                      <a:pt x="97" y="36"/>
                    </a:lnTo>
                    <a:lnTo>
                      <a:pt x="102" y="29"/>
                    </a:lnTo>
                    <a:lnTo>
                      <a:pt x="108" y="22"/>
                    </a:lnTo>
                    <a:lnTo>
                      <a:pt x="116" y="17"/>
                    </a:lnTo>
                    <a:lnTo>
                      <a:pt x="123" y="13"/>
                    </a:lnTo>
                    <a:lnTo>
                      <a:pt x="131" y="11"/>
                    </a:lnTo>
                    <a:lnTo>
                      <a:pt x="135" y="12"/>
                    </a:lnTo>
                    <a:lnTo>
                      <a:pt x="140" y="14"/>
                    </a:lnTo>
                    <a:lnTo>
                      <a:pt x="146" y="16"/>
                    </a:lnTo>
                    <a:lnTo>
                      <a:pt x="151" y="19"/>
                    </a:lnTo>
                    <a:lnTo>
                      <a:pt x="164" y="26"/>
                    </a:lnTo>
                    <a:lnTo>
                      <a:pt x="172" y="32"/>
                    </a:lnTo>
                    <a:lnTo>
                      <a:pt x="170" y="23"/>
                    </a:lnTo>
                    <a:lnTo>
                      <a:pt x="167" y="14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1" name="Freeform 33"/>
              <p:cNvSpPr>
                <a:spLocks/>
              </p:cNvSpPr>
              <p:nvPr/>
            </p:nvSpPr>
            <p:spPr bwMode="auto">
              <a:xfrm>
                <a:off x="2959" y="1554"/>
                <a:ext cx="92" cy="90"/>
              </a:xfrm>
              <a:custGeom>
                <a:avLst/>
                <a:gdLst>
                  <a:gd name="T0" fmla="*/ 0 w 92"/>
                  <a:gd name="T1" fmla="*/ 8 h 90"/>
                  <a:gd name="T2" fmla="*/ 4 w 92"/>
                  <a:gd name="T3" fmla="*/ 15 h 90"/>
                  <a:gd name="T4" fmla="*/ 9 w 92"/>
                  <a:gd name="T5" fmla="*/ 22 h 90"/>
                  <a:gd name="T6" fmla="*/ 13 w 92"/>
                  <a:gd name="T7" fmla="*/ 28 h 90"/>
                  <a:gd name="T8" fmla="*/ 18 w 92"/>
                  <a:gd name="T9" fmla="*/ 33 h 90"/>
                  <a:gd name="T10" fmla="*/ 27 w 92"/>
                  <a:gd name="T11" fmla="*/ 43 h 90"/>
                  <a:gd name="T12" fmla="*/ 36 w 92"/>
                  <a:gd name="T13" fmla="*/ 56 h 90"/>
                  <a:gd name="T14" fmla="*/ 37 w 92"/>
                  <a:gd name="T15" fmla="*/ 64 h 90"/>
                  <a:gd name="T16" fmla="*/ 38 w 92"/>
                  <a:gd name="T17" fmla="*/ 72 h 90"/>
                  <a:gd name="T18" fmla="*/ 39 w 92"/>
                  <a:gd name="T19" fmla="*/ 80 h 90"/>
                  <a:gd name="T20" fmla="*/ 40 w 92"/>
                  <a:gd name="T21" fmla="*/ 90 h 90"/>
                  <a:gd name="T22" fmla="*/ 41 w 92"/>
                  <a:gd name="T23" fmla="*/ 79 h 90"/>
                  <a:gd name="T24" fmla="*/ 41 w 92"/>
                  <a:gd name="T25" fmla="*/ 71 h 90"/>
                  <a:gd name="T26" fmla="*/ 41 w 92"/>
                  <a:gd name="T27" fmla="*/ 62 h 90"/>
                  <a:gd name="T28" fmla="*/ 39 w 92"/>
                  <a:gd name="T29" fmla="*/ 53 h 90"/>
                  <a:gd name="T30" fmla="*/ 45 w 92"/>
                  <a:gd name="T31" fmla="*/ 57 h 90"/>
                  <a:gd name="T32" fmla="*/ 52 w 92"/>
                  <a:gd name="T33" fmla="*/ 61 h 90"/>
                  <a:gd name="T34" fmla="*/ 58 w 92"/>
                  <a:gd name="T35" fmla="*/ 65 h 90"/>
                  <a:gd name="T36" fmla="*/ 64 w 92"/>
                  <a:gd name="T37" fmla="*/ 67 h 90"/>
                  <a:gd name="T38" fmla="*/ 77 w 92"/>
                  <a:gd name="T39" fmla="*/ 72 h 90"/>
                  <a:gd name="T40" fmla="*/ 92 w 92"/>
                  <a:gd name="T41" fmla="*/ 77 h 90"/>
                  <a:gd name="T42" fmla="*/ 86 w 92"/>
                  <a:gd name="T43" fmla="*/ 75 h 90"/>
                  <a:gd name="T44" fmla="*/ 74 w 92"/>
                  <a:gd name="T45" fmla="*/ 70 h 90"/>
                  <a:gd name="T46" fmla="*/ 62 w 92"/>
                  <a:gd name="T47" fmla="*/ 63 h 90"/>
                  <a:gd name="T48" fmla="*/ 54 w 92"/>
                  <a:gd name="T49" fmla="*/ 57 h 90"/>
                  <a:gd name="T50" fmla="*/ 44 w 92"/>
                  <a:gd name="T51" fmla="*/ 50 h 90"/>
                  <a:gd name="T52" fmla="*/ 36 w 92"/>
                  <a:gd name="T53" fmla="*/ 42 h 90"/>
                  <a:gd name="T54" fmla="*/ 30 w 92"/>
                  <a:gd name="T55" fmla="*/ 35 h 90"/>
                  <a:gd name="T56" fmla="*/ 24 w 92"/>
                  <a:gd name="T57" fmla="*/ 29 h 90"/>
                  <a:gd name="T58" fmla="*/ 14 w 92"/>
                  <a:gd name="T59" fmla="*/ 15 h 90"/>
                  <a:gd name="T60" fmla="*/ 4 w 92"/>
                  <a:gd name="T61" fmla="*/ 0 h 90"/>
                  <a:gd name="T62" fmla="*/ 2 w 92"/>
                  <a:gd name="T63" fmla="*/ 3 h 90"/>
                  <a:gd name="T64" fmla="*/ 0 w 92"/>
                  <a:gd name="T65" fmla="*/ 8 h 9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90"/>
                  <a:gd name="T101" fmla="*/ 92 w 92"/>
                  <a:gd name="T102" fmla="*/ 90 h 9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90">
                    <a:moveTo>
                      <a:pt x="0" y="8"/>
                    </a:moveTo>
                    <a:lnTo>
                      <a:pt x="4" y="15"/>
                    </a:lnTo>
                    <a:lnTo>
                      <a:pt x="9" y="22"/>
                    </a:lnTo>
                    <a:lnTo>
                      <a:pt x="13" y="28"/>
                    </a:lnTo>
                    <a:lnTo>
                      <a:pt x="18" y="33"/>
                    </a:lnTo>
                    <a:lnTo>
                      <a:pt x="27" y="43"/>
                    </a:lnTo>
                    <a:lnTo>
                      <a:pt x="36" y="56"/>
                    </a:lnTo>
                    <a:lnTo>
                      <a:pt x="37" y="64"/>
                    </a:lnTo>
                    <a:lnTo>
                      <a:pt x="38" y="72"/>
                    </a:lnTo>
                    <a:lnTo>
                      <a:pt x="39" y="80"/>
                    </a:lnTo>
                    <a:lnTo>
                      <a:pt x="40" y="90"/>
                    </a:lnTo>
                    <a:lnTo>
                      <a:pt x="41" y="79"/>
                    </a:lnTo>
                    <a:lnTo>
                      <a:pt x="41" y="71"/>
                    </a:lnTo>
                    <a:lnTo>
                      <a:pt x="41" y="62"/>
                    </a:lnTo>
                    <a:lnTo>
                      <a:pt x="39" y="53"/>
                    </a:lnTo>
                    <a:lnTo>
                      <a:pt x="45" y="57"/>
                    </a:lnTo>
                    <a:lnTo>
                      <a:pt x="52" y="61"/>
                    </a:lnTo>
                    <a:lnTo>
                      <a:pt x="58" y="65"/>
                    </a:lnTo>
                    <a:lnTo>
                      <a:pt x="64" y="67"/>
                    </a:lnTo>
                    <a:lnTo>
                      <a:pt x="77" y="72"/>
                    </a:lnTo>
                    <a:lnTo>
                      <a:pt x="92" y="77"/>
                    </a:lnTo>
                    <a:lnTo>
                      <a:pt x="86" y="75"/>
                    </a:lnTo>
                    <a:lnTo>
                      <a:pt x="74" y="70"/>
                    </a:lnTo>
                    <a:lnTo>
                      <a:pt x="62" y="63"/>
                    </a:lnTo>
                    <a:lnTo>
                      <a:pt x="54" y="57"/>
                    </a:lnTo>
                    <a:lnTo>
                      <a:pt x="44" y="50"/>
                    </a:lnTo>
                    <a:lnTo>
                      <a:pt x="36" y="42"/>
                    </a:lnTo>
                    <a:lnTo>
                      <a:pt x="30" y="35"/>
                    </a:lnTo>
                    <a:lnTo>
                      <a:pt x="24" y="29"/>
                    </a:lnTo>
                    <a:lnTo>
                      <a:pt x="14" y="15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2" name="Freeform 34"/>
              <p:cNvSpPr>
                <a:spLocks/>
              </p:cNvSpPr>
              <p:nvPr/>
            </p:nvSpPr>
            <p:spPr bwMode="auto">
              <a:xfrm>
                <a:off x="2853" y="1640"/>
                <a:ext cx="154" cy="115"/>
              </a:xfrm>
              <a:custGeom>
                <a:avLst/>
                <a:gdLst>
                  <a:gd name="T0" fmla="*/ 0 w 154"/>
                  <a:gd name="T1" fmla="*/ 10 h 114"/>
                  <a:gd name="T2" fmla="*/ 9 w 154"/>
                  <a:gd name="T3" fmla="*/ 27 h 114"/>
                  <a:gd name="T4" fmla="*/ 18 w 154"/>
                  <a:gd name="T5" fmla="*/ 45 h 114"/>
                  <a:gd name="T6" fmla="*/ 26 w 154"/>
                  <a:gd name="T7" fmla="*/ 96 h 114"/>
                  <a:gd name="T8" fmla="*/ 36 w 154"/>
                  <a:gd name="T9" fmla="*/ 113 h 114"/>
                  <a:gd name="T10" fmla="*/ 42 w 154"/>
                  <a:gd name="T11" fmla="*/ 113 h 114"/>
                  <a:gd name="T12" fmla="*/ 55 w 154"/>
                  <a:gd name="T13" fmla="*/ 115 h 114"/>
                  <a:gd name="T14" fmla="*/ 76 w 154"/>
                  <a:gd name="T15" fmla="*/ 130 h 114"/>
                  <a:gd name="T16" fmla="*/ 90 w 154"/>
                  <a:gd name="T17" fmla="*/ 139 h 114"/>
                  <a:gd name="T18" fmla="*/ 98 w 154"/>
                  <a:gd name="T19" fmla="*/ 142 h 114"/>
                  <a:gd name="T20" fmla="*/ 108 w 154"/>
                  <a:gd name="T21" fmla="*/ 143 h 114"/>
                  <a:gd name="T22" fmla="*/ 122 w 154"/>
                  <a:gd name="T23" fmla="*/ 143 h 114"/>
                  <a:gd name="T24" fmla="*/ 139 w 154"/>
                  <a:gd name="T25" fmla="*/ 141 h 114"/>
                  <a:gd name="T26" fmla="*/ 146 w 154"/>
                  <a:gd name="T27" fmla="*/ 144 h 114"/>
                  <a:gd name="T28" fmla="*/ 154 w 154"/>
                  <a:gd name="T29" fmla="*/ 148 h 114"/>
                  <a:gd name="T30" fmla="*/ 148 w 154"/>
                  <a:gd name="T31" fmla="*/ 142 h 114"/>
                  <a:gd name="T32" fmla="*/ 144 w 154"/>
                  <a:gd name="T33" fmla="*/ 137 h 114"/>
                  <a:gd name="T34" fmla="*/ 148 w 154"/>
                  <a:gd name="T35" fmla="*/ 131 h 114"/>
                  <a:gd name="T36" fmla="*/ 152 w 154"/>
                  <a:gd name="T37" fmla="*/ 126 h 114"/>
                  <a:gd name="T38" fmla="*/ 143 w 154"/>
                  <a:gd name="T39" fmla="*/ 131 h 114"/>
                  <a:gd name="T40" fmla="*/ 134 w 154"/>
                  <a:gd name="T41" fmla="*/ 137 h 114"/>
                  <a:gd name="T42" fmla="*/ 130 w 154"/>
                  <a:gd name="T43" fmla="*/ 137 h 114"/>
                  <a:gd name="T44" fmla="*/ 121 w 154"/>
                  <a:gd name="T45" fmla="*/ 138 h 114"/>
                  <a:gd name="T46" fmla="*/ 107 w 154"/>
                  <a:gd name="T47" fmla="*/ 137 h 114"/>
                  <a:gd name="T48" fmla="*/ 94 w 154"/>
                  <a:gd name="T49" fmla="*/ 134 h 114"/>
                  <a:gd name="T50" fmla="*/ 80 w 154"/>
                  <a:gd name="T51" fmla="*/ 126 h 114"/>
                  <a:gd name="T52" fmla="*/ 69 w 154"/>
                  <a:gd name="T53" fmla="*/ 118 h 114"/>
                  <a:gd name="T54" fmla="*/ 63 w 154"/>
                  <a:gd name="T55" fmla="*/ 114 h 114"/>
                  <a:gd name="T56" fmla="*/ 57 w 154"/>
                  <a:gd name="T57" fmla="*/ 111 h 114"/>
                  <a:gd name="T58" fmla="*/ 50 w 154"/>
                  <a:gd name="T59" fmla="*/ 109 h 114"/>
                  <a:gd name="T60" fmla="*/ 41 w 154"/>
                  <a:gd name="T61" fmla="*/ 107 h 114"/>
                  <a:gd name="T62" fmla="*/ 32 w 154"/>
                  <a:gd name="T63" fmla="*/ 55 h 114"/>
                  <a:gd name="T64" fmla="*/ 24 w 154"/>
                  <a:gd name="T65" fmla="*/ 37 h 114"/>
                  <a:gd name="T66" fmla="*/ 16 w 154"/>
                  <a:gd name="T67" fmla="*/ 19 h 114"/>
                  <a:gd name="T68" fmla="*/ 7 w 154"/>
                  <a:gd name="T69" fmla="*/ 0 h 114"/>
                  <a:gd name="T70" fmla="*/ 4 w 154"/>
                  <a:gd name="T71" fmla="*/ 5 h 114"/>
                  <a:gd name="T72" fmla="*/ 0 w 154"/>
                  <a:gd name="T73" fmla="*/ 10 h 11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114"/>
                  <a:gd name="T113" fmla="*/ 154 w 154"/>
                  <a:gd name="T114" fmla="*/ 114 h 11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114">
                    <a:moveTo>
                      <a:pt x="0" y="10"/>
                    </a:moveTo>
                    <a:lnTo>
                      <a:pt x="9" y="27"/>
                    </a:lnTo>
                    <a:lnTo>
                      <a:pt x="18" y="45"/>
                    </a:lnTo>
                    <a:lnTo>
                      <a:pt x="26" y="62"/>
                    </a:lnTo>
                    <a:lnTo>
                      <a:pt x="36" y="79"/>
                    </a:lnTo>
                    <a:lnTo>
                      <a:pt x="42" y="79"/>
                    </a:lnTo>
                    <a:lnTo>
                      <a:pt x="55" y="81"/>
                    </a:lnTo>
                    <a:lnTo>
                      <a:pt x="76" y="96"/>
                    </a:lnTo>
                    <a:lnTo>
                      <a:pt x="90" y="105"/>
                    </a:lnTo>
                    <a:lnTo>
                      <a:pt x="98" y="108"/>
                    </a:lnTo>
                    <a:lnTo>
                      <a:pt x="108" y="109"/>
                    </a:lnTo>
                    <a:lnTo>
                      <a:pt x="122" y="109"/>
                    </a:lnTo>
                    <a:lnTo>
                      <a:pt x="139" y="107"/>
                    </a:lnTo>
                    <a:lnTo>
                      <a:pt x="146" y="110"/>
                    </a:lnTo>
                    <a:lnTo>
                      <a:pt x="154" y="114"/>
                    </a:lnTo>
                    <a:lnTo>
                      <a:pt x="148" y="108"/>
                    </a:lnTo>
                    <a:lnTo>
                      <a:pt x="144" y="103"/>
                    </a:lnTo>
                    <a:lnTo>
                      <a:pt x="148" y="97"/>
                    </a:lnTo>
                    <a:lnTo>
                      <a:pt x="152" y="92"/>
                    </a:lnTo>
                    <a:lnTo>
                      <a:pt x="143" y="97"/>
                    </a:lnTo>
                    <a:lnTo>
                      <a:pt x="134" y="103"/>
                    </a:lnTo>
                    <a:lnTo>
                      <a:pt x="130" y="103"/>
                    </a:lnTo>
                    <a:lnTo>
                      <a:pt x="121" y="104"/>
                    </a:lnTo>
                    <a:lnTo>
                      <a:pt x="107" y="103"/>
                    </a:lnTo>
                    <a:lnTo>
                      <a:pt x="94" y="100"/>
                    </a:lnTo>
                    <a:lnTo>
                      <a:pt x="80" y="92"/>
                    </a:lnTo>
                    <a:lnTo>
                      <a:pt x="69" y="84"/>
                    </a:lnTo>
                    <a:lnTo>
                      <a:pt x="63" y="80"/>
                    </a:lnTo>
                    <a:lnTo>
                      <a:pt x="57" y="77"/>
                    </a:lnTo>
                    <a:lnTo>
                      <a:pt x="50" y="75"/>
                    </a:lnTo>
                    <a:lnTo>
                      <a:pt x="41" y="73"/>
                    </a:lnTo>
                    <a:lnTo>
                      <a:pt x="32" y="55"/>
                    </a:lnTo>
                    <a:lnTo>
                      <a:pt x="24" y="37"/>
                    </a:lnTo>
                    <a:lnTo>
                      <a:pt x="16" y="19"/>
                    </a:lnTo>
                    <a:lnTo>
                      <a:pt x="7" y="0"/>
                    </a:lnTo>
                    <a:lnTo>
                      <a:pt x="4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3" name="Freeform 35"/>
              <p:cNvSpPr>
                <a:spLocks/>
              </p:cNvSpPr>
              <p:nvPr/>
            </p:nvSpPr>
            <p:spPr bwMode="auto">
              <a:xfrm>
                <a:off x="3007" y="1332"/>
                <a:ext cx="228" cy="206"/>
              </a:xfrm>
              <a:custGeom>
                <a:avLst/>
                <a:gdLst>
                  <a:gd name="T0" fmla="*/ 25 w 228"/>
                  <a:gd name="T1" fmla="*/ 118 h 206"/>
                  <a:gd name="T2" fmla="*/ 40 w 228"/>
                  <a:gd name="T3" fmla="*/ 86 h 206"/>
                  <a:gd name="T4" fmla="*/ 50 w 228"/>
                  <a:gd name="T5" fmla="*/ 66 h 206"/>
                  <a:gd name="T6" fmla="*/ 62 w 228"/>
                  <a:gd name="T7" fmla="*/ 49 h 206"/>
                  <a:gd name="T8" fmla="*/ 76 w 228"/>
                  <a:gd name="T9" fmla="*/ 34 h 206"/>
                  <a:gd name="T10" fmla="*/ 95 w 228"/>
                  <a:gd name="T11" fmla="*/ 21 h 206"/>
                  <a:gd name="T12" fmla="*/ 116 w 228"/>
                  <a:gd name="T13" fmla="*/ 13 h 206"/>
                  <a:gd name="T14" fmla="*/ 152 w 228"/>
                  <a:gd name="T15" fmla="*/ 5 h 206"/>
                  <a:gd name="T16" fmla="*/ 186 w 228"/>
                  <a:gd name="T17" fmla="*/ 1 h 206"/>
                  <a:gd name="T18" fmla="*/ 203 w 228"/>
                  <a:gd name="T19" fmla="*/ 1 h 206"/>
                  <a:gd name="T20" fmla="*/ 211 w 228"/>
                  <a:gd name="T21" fmla="*/ 5 h 206"/>
                  <a:gd name="T22" fmla="*/ 219 w 228"/>
                  <a:gd name="T23" fmla="*/ 16 h 206"/>
                  <a:gd name="T24" fmla="*/ 224 w 228"/>
                  <a:gd name="T25" fmla="*/ 31 h 206"/>
                  <a:gd name="T26" fmla="*/ 228 w 228"/>
                  <a:gd name="T27" fmla="*/ 44 h 206"/>
                  <a:gd name="T28" fmla="*/ 228 w 228"/>
                  <a:gd name="T29" fmla="*/ 58 h 206"/>
                  <a:gd name="T30" fmla="*/ 225 w 228"/>
                  <a:gd name="T31" fmla="*/ 73 h 206"/>
                  <a:gd name="T32" fmla="*/ 219 w 228"/>
                  <a:gd name="T33" fmla="*/ 84 h 206"/>
                  <a:gd name="T34" fmla="*/ 211 w 228"/>
                  <a:gd name="T35" fmla="*/ 93 h 206"/>
                  <a:gd name="T36" fmla="*/ 194 w 228"/>
                  <a:gd name="T37" fmla="*/ 103 h 206"/>
                  <a:gd name="T38" fmla="*/ 168 w 228"/>
                  <a:gd name="T39" fmla="*/ 113 h 206"/>
                  <a:gd name="T40" fmla="*/ 149 w 228"/>
                  <a:gd name="T41" fmla="*/ 124 h 206"/>
                  <a:gd name="T42" fmla="*/ 136 w 228"/>
                  <a:gd name="T43" fmla="*/ 152 h 206"/>
                  <a:gd name="T44" fmla="*/ 129 w 228"/>
                  <a:gd name="T45" fmla="*/ 169 h 206"/>
                  <a:gd name="T46" fmla="*/ 128 w 228"/>
                  <a:gd name="T47" fmla="*/ 184 h 206"/>
                  <a:gd name="T48" fmla="*/ 131 w 228"/>
                  <a:gd name="T49" fmla="*/ 203 h 206"/>
                  <a:gd name="T50" fmla="*/ 123 w 228"/>
                  <a:gd name="T51" fmla="*/ 201 h 206"/>
                  <a:gd name="T52" fmla="*/ 95 w 228"/>
                  <a:gd name="T53" fmla="*/ 183 h 206"/>
                  <a:gd name="T54" fmla="*/ 78 w 228"/>
                  <a:gd name="T55" fmla="*/ 174 h 206"/>
                  <a:gd name="T56" fmla="*/ 56 w 228"/>
                  <a:gd name="T57" fmla="*/ 175 h 206"/>
                  <a:gd name="T58" fmla="*/ 41 w 228"/>
                  <a:gd name="T59" fmla="*/ 177 h 206"/>
                  <a:gd name="T60" fmla="*/ 26 w 228"/>
                  <a:gd name="T61" fmla="*/ 167 h 206"/>
                  <a:gd name="T62" fmla="*/ 0 w 228"/>
                  <a:gd name="T63" fmla="*/ 165 h 20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28"/>
                  <a:gd name="T97" fmla="*/ 0 h 206"/>
                  <a:gd name="T98" fmla="*/ 228 w 228"/>
                  <a:gd name="T99" fmla="*/ 206 h 20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28" h="206">
                    <a:moveTo>
                      <a:pt x="16" y="140"/>
                    </a:moveTo>
                    <a:lnTo>
                      <a:pt x="25" y="118"/>
                    </a:lnTo>
                    <a:lnTo>
                      <a:pt x="34" y="96"/>
                    </a:lnTo>
                    <a:lnTo>
                      <a:pt x="40" y="86"/>
                    </a:lnTo>
                    <a:lnTo>
                      <a:pt x="45" y="76"/>
                    </a:lnTo>
                    <a:lnTo>
                      <a:pt x="50" y="66"/>
                    </a:lnTo>
                    <a:lnTo>
                      <a:pt x="56" y="57"/>
                    </a:lnTo>
                    <a:lnTo>
                      <a:pt x="62" y="49"/>
                    </a:lnTo>
                    <a:lnTo>
                      <a:pt x="69" y="41"/>
                    </a:lnTo>
                    <a:lnTo>
                      <a:pt x="76" y="34"/>
                    </a:lnTo>
                    <a:lnTo>
                      <a:pt x="86" y="28"/>
                    </a:lnTo>
                    <a:lnTo>
                      <a:pt x="95" y="21"/>
                    </a:lnTo>
                    <a:lnTo>
                      <a:pt x="105" y="17"/>
                    </a:lnTo>
                    <a:lnTo>
                      <a:pt x="116" y="13"/>
                    </a:lnTo>
                    <a:lnTo>
                      <a:pt x="130" y="10"/>
                    </a:lnTo>
                    <a:lnTo>
                      <a:pt x="152" y="5"/>
                    </a:lnTo>
                    <a:lnTo>
                      <a:pt x="176" y="2"/>
                    </a:lnTo>
                    <a:lnTo>
                      <a:pt x="186" y="1"/>
                    </a:lnTo>
                    <a:lnTo>
                      <a:pt x="195" y="0"/>
                    </a:lnTo>
                    <a:lnTo>
                      <a:pt x="203" y="1"/>
                    </a:lnTo>
                    <a:lnTo>
                      <a:pt x="208" y="2"/>
                    </a:lnTo>
                    <a:lnTo>
                      <a:pt x="211" y="5"/>
                    </a:lnTo>
                    <a:lnTo>
                      <a:pt x="215" y="10"/>
                    </a:lnTo>
                    <a:lnTo>
                      <a:pt x="219" y="16"/>
                    </a:lnTo>
                    <a:lnTo>
                      <a:pt x="222" y="23"/>
                    </a:lnTo>
                    <a:lnTo>
                      <a:pt x="224" y="31"/>
                    </a:lnTo>
                    <a:lnTo>
                      <a:pt x="226" y="38"/>
                    </a:lnTo>
                    <a:lnTo>
                      <a:pt x="228" y="44"/>
                    </a:lnTo>
                    <a:lnTo>
                      <a:pt x="228" y="50"/>
                    </a:lnTo>
                    <a:lnTo>
                      <a:pt x="228" y="58"/>
                    </a:lnTo>
                    <a:lnTo>
                      <a:pt x="227" y="65"/>
                    </a:lnTo>
                    <a:lnTo>
                      <a:pt x="225" y="73"/>
                    </a:lnTo>
                    <a:lnTo>
                      <a:pt x="222" y="79"/>
                    </a:lnTo>
                    <a:lnTo>
                      <a:pt x="219" y="84"/>
                    </a:lnTo>
                    <a:lnTo>
                      <a:pt x="215" y="89"/>
                    </a:lnTo>
                    <a:lnTo>
                      <a:pt x="211" y="93"/>
                    </a:lnTo>
                    <a:lnTo>
                      <a:pt x="206" y="97"/>
                    </a:lnTo>
                    <a:lnTo>
                      <a:pt x="194" y="103"/>
                    </a:lnTo>
                    <a:lnTo>
                      <a:pt x="182" y="109"/>
                    </a:lnTo>
                    <a:lnTo>
                      <a:pt x="168" y="113"/>
                    </a:lnTo>
                    <a:lnTo>
                      <a:pt x="153" y="117"/>
                    </a:lnTo>
                    <a:lnTo>
                      <a:pt x="149" y="124"/>
                    </a:lnTo>
                    <a:lnTo>
                      <a:pt x="140" y="141"/>
                    </a:lnTo>
                    <a:lnTo>
                      <a:pt x="136" y="152"/>
                    </a:lnTo>
                    <a:lnTo>
                      <a:pt x="132" y="161"/>
                    </a:lnTo>
                    <a:lnTo>
                      <a:pt x="129" y="169"/>
                    </a:lnTo>
                    <a:lnTo>
                      <a:pt x="128" y="175"/>
                    </a:lnTo>
                    <a:lnTo>
                      <a:pt x="128" y="184"/>
                    </a:lnTo>
                    <a:lnTo>
                      <a:pt x="129" y="195"/>
                    </a:lnTo>
                    <a:lnTo>
                      <a:pt x="131" y="203"/>
                    </a:lnTo>
                    <a:lnTo>
                      <a:pt x="131" y="206"/>
                    </a:lnTo>
                    <a:lnTo>
                      <a:pt x="123" y="201"/>
                    </a:lnTo>
                    <a:lnTo>
                      <a:pt x="105" y="190"/>
                    </a:lnTo>
                    <a:lnTo>
                      <a:pt x="95" y="183"/>
                    </a:lnTo>
                    <a:lnTo>
                      <a:pt x="86" y="178"/>
                    </a:lnTo>
                    <a:lnTo>
                      <a:pt x="78" y="174"/>
                    </a:lnTo>
                    <a:lnTo>
                      <a:pt x="73" y="173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41" y="177"/>
                    </a:lnTo>
                    <a:lnTo>
                      <a:pt x="34" y="174"/>
                    </a:lnTo>
                    <a:lnTo>
                      <a:pt x="26" y="167"/>
                    </a:lnTo>
                    <a:lnTo>
                      <a:pt x="14" y="157"/>
                    </a:lnTo>
                    <a:lnTo>
                      <a:pt x="0" y="165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rgbClr val="4957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4" name="Freeform 36"/>
              <p:cNvSpPr>
                <a:spLocks/>
              </p:cNvSpPr>
              <p:nvPr/>
            </p:nvSpPr>
            <p:spPr bwMode="auto">
              <a:xfrm>
                <a:off x="2833" y="1436"/>
                <a:ext cx="100" cy="220"/>
              </a:xfrm>
              <a:custGeom>
                <a:avLst/>
                <a:gdLst>
                  <a:gd name="T0" fmla="*/ 3 w 100"/>
                  <a:gd name="T1" fmla="*/ 216 h 220"/>
                  <a:gd name="T2" fmla="*/ 17 w 100"/>
                  <a:gd name="T3" fmla="*/ 195 h 220"/>
                  <a:gd name="T4" fmla="*/ 39 w 100"/>
                  <a:gd name="T5" fmla="*/ 180 h 220"/>
                  <a:gd name="T6" fmla="*/ 60 w 100"/>
                  <a:gd name="T7" fmla="*/ 166 h 220"/>
                  <a:gd name="T8" fmla="*/ 63 w 100"/>
                  <a:gd name="T9" fmla="*/ 160 h 220"/>
                  <a:gd name="T10" fmla="*/ 60 w 100"/>
                  <a:gd name="T11" fmla="*/ 161 h 220"/>
                  <a:gd name="T12" fmla="*/ 45 w 100"/>
                  <a:gd name="T13" fmla="*/ 169 h 220"/>
                  <a:gd name="T14" fmla="*/ 33 w 100"/>
                  <a:gd name="T15" fmla="*/ 167 h 220"/>
                  <a:gd name="T16" fmla="*/ 41 w 100"/>
                  <a:gd name="T17" fmla="*/ 144 h 220"/>
                  <a:gd name="T18" fmla="*/ 39 w 100"/>
                  <a:gd name="T19" fmla="*/ 145 h 220"/>
                  <a:gd name="T20" fmla="*/ 27 w 100"/>
                  <a:gd name="T21" fmla="*/ 168 h 220"/>
                  <a:gd name="T22" fmla="*/ 25 w 100"/>
                  <a:gd name="T23" fmla="*/ 167 h 220"/>
                  <a:gd name="T24" fmla="*/ 34 w 100"/>
                  <a:gd name="T25" fmla="*/ 141 h 220"/>
                  <a:gd name="T26" fmla="*/ 31 w 100"/>
                  <a:gd name="T27" fmla="*/ 142 h 220"/>
                  <a:gd name="T28" fmla="*/ 25 w 100"/>
                  <a:gd name="T29" fmla="*/ 151 h 220"/>
                  <a:gd name="T30" fmla="*/ 31 w 100"/>
                  <a:gd name="T31" fmla="*/ 126 h 220"/>
                  <a:gd name="T32" fmla="*/ 41 w 100"/>
                  <a:gd name="T33" fmla="*/ 102 h 220"/>
                  <a:gd name="T34" fmla="*/ 52 w 100"/>
                  <a:gd name="T35" fmla="*/ 82 h 220"/>
                  <a:gd name="T36" fmla="*/ 44 w 100"/>
                  <a:gd name="T37" fmla="*/ 90 h 220"/>
                  <a:gd name="T38" fmla="*/ 30 w 100"/>
                  <a:gd name="T39" fmla="*/ 115 h 220"/>
                  <a:gd name="T40" fmla="*/ 21 w 100"/>
                  <a:gd name="T41" fmla="*/ 141 h 220"/>
                  <a:gd name="T42" fmla="*/ 20 w 100"/>
                  <a:gd name="T43" fmla="*/ 138 h 220"/>
                  <a:gd name="T44" fmla="*/ 23 w 100"/>
                  <a:gd name="T45" fmla="*/ 118 h 220"/>
                  <a:gd name="T46" fmla="*/ 34 w 100"/>
                  <a:gd name="T47" fmla="*/ 89 h 220"/>
                  <a:gd name="T48" fmla="*/ 35 w 100"/>
                  <a:gd name="T49" fmla="*/ 82 h 220"/>
                  <a:gd name="T50" fmla="*/ 24 w 100"/>
                  <a:gd name="T51" fmla="*/ 104 h 220"/>
                  <a:gd name="T52" fmla="*/ 20 w 100"/>
                  <a:gd name="T53" fmla="*/ 107 h 220"/>
                  <a:gd name="T54" fmla="*/ 32 w 100"/>
                  <a:gd name="T55" fmla="*/ 75 h 220"/>
                  <a:gd name="T56" fmla="*/ 47 w 100"/>
                  <a:gd name="T57" fmla="*/ 50 h 220"/>
                  <a:gd name="T58" fmla="*/ 62 w 100"/>
                  <a:gd name="T59" fmla="*/ 31 h 220"/>
                  <a:gd name="T60" fmla="*/ 59 w 100"/>
                  <a:gd name="T61" fmla="*/ 40 h 220"/>
                  <a:gd name="T62" fmla="*/ 63 w 100"/>
                  <a:gd name="T63" fmla="*/ 45 h 220"/>
                  <a:gd name="T64" fmla="*/ 77 w 100"/>
                  <a:gd name="T65" fmla="*/ 25 h 220"/>
                  <a:gd name="T66" fmla="*/ 79 w 100"/>
                  <a:gd name="T67" fmla="*/ 28 h 220"/>
                  <a:gd name="T68" fmla="*/ 79 w 100"/>
                  <a:gd name="T69" fmla="*/ 32 h 220"/>
                  <a:gd name="T70" fmla="*/ 92 w 100"/>
                  <a:gd name="T71" fmla="*/ 17 h 220"/>
                  <a:gd name="T72" fmla="*/ 98 w 100"/>
                  <a:gd name="T73" fmla="*/ 5 h 220"/>
                  <a:gd name="T74" fmla="*/ 92 w 100"/>
                  <a:gd name="T75" fmla="*/ 2 h 220"/>
                  <a:gd name="T76" fmla="*/ 74 w 100"/>
                  <a:gd name="T77" fmla="*/ 15 h 220"/>
                  <a:gd name="T78" fmla="*/ 55 w 100"/>
                  <a:gd name="T79" fmla="*/ 30 h 220"/>
                  <a:gd name="T80" fmla="*/ 42 w 100"/>
                  <a:gd name="T81" fmla="*/ 41 h 220"/>
                  <a:gd name="T82" fmla="*/ 35 w 100"/>
                  <a:gd name="T83" fmla="*/ 50 h 220"/>
                  <a:gd name="T84" fmla="*/ 22 w 100"/>
                  <a:gd name="T85" fmla="*/ 78 h 220"/>
                  <a:gd name="T86" fmla="*/ 7 w 100"/>
                  <a:gd name="T87" fmla="*/ 118 h 220"/>
                  <a:gd name="T88" fmla="*/ 1 w 100"/>
                  <a:gd name="T89" fmla="*/ 153 h 220"/>
                  <a:gd name="T90" fmla="*/ 0 w 100"/>
                  <a:gd name="T91" fmla="*/ 194 h 22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00"/>
                  <a:gd name="T139" fmla="*/ 0 h 220"/>
                  <a:gd name="T140" fmla="*/ 100 w 100"/>
                  <a:gd name="T141" fmla="*/ 220 h 22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00" h="220">
                    <a:moveTo>
                      <a:pt x="0" y="220"/>
                    </a:moveTo>
                    <a:lnTo>
                      <a:pt x="3" y="216"/>
                    </a:lnTo>
                    <a:lnTo>
                      <a:pt x="8" y="205"/>
                    </a:lnTo>
                    <a:lnTo>
                      <a:pt x="17" y="195"/>
                    </a:lnTo>
                    <a:lnTo>
                      <a:pt x="23" y="189"/>
                    </a:lnTo>
                    <a:lnTo>
                      <a:pt x="39" y="180"/>
                    </a:lnTo>
                    <a:lnTo>
                      <a:pt x="51" y="172"/>
                    </a:lnTo>
                    <a:lnTo>
                      <a:pt x="60" y="166"/>
                    </a:lnTo>
                    <a:lnTo>
                      <a:pt x="63" y="161"/>
                    </a:lnTo>
                    <a:lnTo>
                      <a:pt x="63" y="160"/>
                    </a:lnTo>
                    <a:lnTo>
                      <a:pt x="62" y="160"/>
                    </a:lnTo>
                    <a:lnTo>
                      <a:pt x="60" y="161"/>
                    </a:lnTo>
                    <a:lnTo>
                      <a:pt x="57" y="162"/>
                    </a:lnTo>
                    <a:lnTo>
                      <a:pt x="45" y="169"/>
                    </a:lnTo>
                    <a:lnTo>
                      <a:pt x="29" y="178"/>
                    </a:lnTo>
                    <a:lnTo>
                      <a:pt x="33" y="167"/>
                    </a:lnTo>
                    <a:lnTo>
                      <a:pt x="37" y="155"/>
                    </a:lnTo>
                    <a:lnTo>
                      <a:pt x="41" y="144"/>
                    </a:lnTo>
                    <a:lnTo>
                      <a:pt x="45" y="133"/>
                    </a:lnTo>
                    <a:lnTo>
                      <a:pt x="39" y="145"/>
                    </a:lnTo>
                    <a:lnTo>
                      <a:pt x="33" y="156"/>
                    </a:lnTo>
                    <a:lnTo>
                      <a:pt x="27" y="168"/>
                    </a:lnTo>
                    <a:lnTo>
                      <a:pt x="21" y="180"/>
                    </a:lnTo>
                    <a:lnTo>
                      <a:pt x="25" y="167"/>
                    </a:lnTo>
                    <a:lnTo>
                      <a:pt x="29" y="154"/>
                    </a:lnTo>
                    <a:lnTo>
                      <a:pt x="34" y="141"/>
                    </a:lnTo>
                    <a:lnTo>
                      <a:pt x="38" y="128"/>
                    </a:lnTo>
                    <a:lnTo>
                      <a:pt x="31" y="142"/>
                    </a:lnTo>
                    <a:lnTo>
                      <a:pt x="24" y="155"/>
                    </a:lnTo>
                    <a:lnTo>
                      <a:pt x="25" y="151"/>
                    </a:lnTo>
                    <a:lnTo>
                      <a:pt x="27" y="140"/>
                    </a:lnTo>
                    <a:lnTo>
                      <a:pt x="31" y="126"/>
                    </a:lnTo>
                    <a:lnTo>
                      <a:pt x="35" y="113"/>
                    </a:lnTo>
                    <a:lnTo>
                      <a:pt x="41" y="102"/>
                    </a:lnTo>
                    <a:lnTo>
                      <a:pt x="47" y="91"/>
                    </a:lnTo>
                    <a:lnTo>
                      <a:pt x="52" y="82"/>
                    </a:lnTo>
                    <a:lnTo>
                      <a:pt x="55" y="78"/>
                    </a:lnTo>
                    <a:lnTo>
                      <a:pt x="44" y="90"/>
                    </a:lnTo>
                    <a:lnTo>
                      <a:pt x="33" y="106"/>
                    </a:lnTo>
                    <a:lnTo>
                      <a:pt x="30" y="115"/>
                    </a:lnTo>
                    <a:lnTo>
                      <a:pt x="25" y="129"/>
                    </a:lnTo>
                    <a:lnTo>
                      <a:pt x="21" y="141"/>
                    </a:lnTo>
                    <a:lnTo>
                      <a:pt x="20" y="146"/>
                    </a:lnTo>
                    <a:lnTo>
                      <a:pt x="20" y="138"/>
                    </a:lnTo>
                    <a:lnTo>
                      <a:pt x="21" y="129"/>
                    </a:lnTo>
                    <a:lnTo>
                      <a:pt x="23" y="118"/>
                    </a:lnTo>
                    <a:lnTo>
                      <a:pt x="27" y="108"/>
                    </a:lnTo>
                    <a:lnTo>
                      <a:pt x="34" y="89"/>
                    </a:lnTo>
                    <a:lnTo>
                      <a:pt x="41" y="72"/>
                    </a:lnTo>
                    <a:lnTo>
                      <a:pt x="35" y="82"/>
                    </a:lnTo>
                    <a:lnTo>
                      <a:pt x="29" y="93"/>
                    </a:lnTo>
                    <a:lnTo>
                      <a:pt x="24" y="104"/>
                    </a:lnTo>
                    <a:lnTo>
                      <a:pt x="18" y="114"/>
                    </a:lnTo>
                    <a:lnTo>
                      <a:pt x="20" y="107"/>
                    </a:lnTo>
                    <a:lnTo>
                      <a:pt x="25" y="93"/>
                    </a:lnTo>
                    <a:lnTo>
                      <a:pt x="32" y="75"/>
                    </a:lnTo>
                    <a:lnTo>
                      <a:pt x="39" y="61"/>
                    </a:lnTo>
                    <a:lnTo>
                      <a:pt x="47" y="50"/>
                    </a:lnTo>
                    <a:lnTo>
                      <a:pt x="56" y="39"/>
                    </a:lnTo>
                    <a:lnTo>
                      <a:pt x="62" y="31"/>
                    </a:lnTo>
                    <a:lnTo>
                      <a:pt x="65" y="27"/>
                    </a:lnTo>
                    <a:lnTo>
                      <a:pt x="59" y="40"/>
                    </a:lnTo>
                    <a:lnTo>
                      <a:pt x="53" y="53"/>
                    </a:lnTo>
                    <a:lnTo>
                      <a:pt x="63" y="45"/>
                    </a:lnTo>
                    <a:lnTo>
                      <a:pt x="70" y="35"/>
                    </a:lnTo>
                    <a:lnTo>
                      <a:pt x="77" y="25"/>
                    </a:lnTo>
                    <a:lnTo>
                      <a:pt x="85" y="16"/>
                    </a:lnTo>
                    <a:lnTo>
                      <a:pt x="79" y="28"/>
                    </a:lnTo>
                    <a:lnTo>
                      <a:pt x="72" y="40"/>
                    </a:lnTo>
                    <a:lnTo>
                      <a:pt x="79" y="32"/>
                    </a:lnTo>
                    <a:lnTo>
                      <a:pt x="85" y="25"/>
                    </a:lnTo>
                    <a:lnTo>
                      <a:pt x="92" y="17"/>
                    </a:lnTo>
                    <a:lnTo>
                      <a:pt x="100" y="9"/>
                    </a:lnTo>
                    <a:lnTo>
                      <a:pt x="98" y="5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4" y="8"/>
                    </a:lnTo>
                    <a:lnTo>
                      <a:pt x="74" y="15"/>
                    </a:lnTo>
                    <a:lnTo>
                      <a:pt x="64" y="23"/>
                    </a:lnTo>
                    <a:lnTo>
                      <a:pt x="55" y="30"/>
                    </a:lnTo>
                    <a:lnTo>
                      <a:pt x="45" y="37"/>
                    </a:lnTo>
                    <a:lnTo>
                      <a:pt x="42" y="41"/>
                    </a:lnTo>
                    <a:lnTo>
                      <a:pt x="38" y="46"/>
                    </a:lnTo>
                    <a:lnTo>
                      <a:pt x="35" y="50"/>
                    </a:lnTo>
                    <a:lnTo>
                      <a:pt x="33" y="55"/>
                    </a:lnTo>
                    <a:lnTo>
                      <a:pt x="22" y="78"/>
                    </a:lnTo>
                    <a:lnTo>
                      <a:pt x="13" y="100"/>
                    </a:lnTo>
                    <a:lnTo>
                      <a:pt x="7" y="118"/>
                    </a:lnTo>
                    <a:lnTo>
                      <a:pt x="3" y="136"/>
                    </a:lnTo>
                    <a:lnTo>
                      <a:pt x="1" y="153"/>
                    </a:lnTo>
                    <a:lnTo>
                      <a:pt x="0" y="173"/>
                    </a:lnTo>
                    <a:lnTo>
                      <a:pt x="0" y="194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5" name="Freeform 37"/>
              <p:cNvSpPr>
                <a:spLocks/>
              </p:cNvSpPr>
              <p:nvPr/>
            </p:nvSpPr>
            <p:spPr bwMode="auto">
              <a:xfrm>
                <a:off x="2897" y="1452"/>
                <a:ext cx="39" cy="84"/>
              </a:xfrm>
              <a:custGeom>
                <a:avLst/>
                <a:gdLst>
                  <a:gd name="T0" fmla="*/ 10 w 41"/>
                  <a:gd name="T1" fmla="*/ 0 h 84"/>
                  <a:gd name="T2" fmla="*/ 10 w 41"/>
                  <a:gd name="T3" fmla="*/ 10 h 84"/>
                  <a:gd name="T4" fmla="*/ 10 w 41"/>
                  <a:gd name="T5" fmla="*/ 20 h 84"/>
                  <a:gd name="T6" fmla="*/ 10 w 41"/>
                  <a:gd name="T7" fmla="*/ 32 h 84"/>
                  <a:gd name="T8" fmla="*/ 3 w 41"/>
                  <a:gd name="T9" fmla="*/ 42 h 84"/>
                  <a:gd name="T10" fmla="*/ 10 w 41"/>
                  <a:gd name="T11" fmla="*/ 27 h 84"/>
                  <a:gd name="T12" fmla="*/ 10 w 41"/>
                  <a:gd name="T13" fmla="*/ 13 h 84"/>
                  <a:gd name="T14" fmla="*/ 10 w 41"/>
                  <a:gd name="T15" fmla="*/ 26 h 84"/>
                  <a:gd name="T16" fmla="*/ 10 w 41"/>
                  <a:gd name="T17" fmla="*/ 41 h 84"/>
                  <a:gd name="T18" fmla="*/ 10 w 41"/>
                  <a:gd name="T19" fmla="*/ 32 h 84"/>
                  <a:gd name="T20" fmla="*/ 10 w 41"/>
                  <a:gd name="T21" fmla="*/ 22 h 84"/>
                  <a:gd name="T22" fmla="*/ 10 w 41"/>
                  <a:gd name="T23" fmla="*/ 34 h 84"/>
                  <a:gd name="T24" fmla="*/ 10 w 41"/>
                  <a:gd name="T25" fmla="*/ 46 h 84"/>
                  <a:gd name="T26" fmla="*/ 8 w 41"/>
                  <a:gd name="T27" fmla="*/ 58 h 84"/>
                  <a:gd name="T28" fmla="*/ 0 w 41"/>
                  <a:gd name="T29" fmla="*/ 71 h 84"/>
                  <a:gd name="T30" fmla="*/ 9 w 41"/>
                  <a:gd name="T31" fmla="*/ 61 h 84"/>
                  <a:gd name="T32" fmla="*/ 10 w 41"/>
                  <a:gd name="T33" fmla="*/ 51 h 84"/>
                  <a:gd name="T34" fmla="*/ 10 w 41"/>
                  <a:gd name="T35" fmla="*/ 41 h 84"/>
                  <a:gd name="T36" fmla="*/ 10 w 41"/>
                  <a:gd name="T37" fmla="*/ 31 h 84"/>
                  <a:gd name="T38" fmla="*/ 10 w 41"/>
                  <a:gd name="T39" fmla="*/ 44 h 84"/>
                  <a:gd name="T40" fmla="*/ 10 w 41"/>
                  <a:gd name="T41" fmla="*/ 57 h 84"/>
                  <a:gd name="T42" fmla="*/ 9 w 41"/>
                  <a:gd name="T43" fmla="*/ 71 h 84"/>
                  <a:gd name="T44" fmla="*/ 1 w 41"/>
                  <a:gd name="T45" fmla="*/ 84 h 84"/>
                  <a:gd name="T46" fmla="*/ 10 w 41"/>
                  <a:gd name="T47" fmla="*/ 73 h 84"/>
                  <a:gd name="T48" fmla="*/ 10 w 41"/>
                  <a:gd name="T49" fmla="*/ 61 h 84"/>
                  <a:gd name="T50" fmla="*/ 10 w 41"/>
                  <a:gd name="T51" fmla="*/ 50 h 84"/>
                  <a:gd name="T52" fmla="*/ 10 w 41"/>
                  <a:gd name="T53" fmla="*/ 40 h 84"/>
                  <a:gd name="T54" fmla="*/ 10 w 41"/>
                  <a:gd name="T55" fmla="*/ 33 h 84"/>
                  <a:gd name="T56" fmla="*/ 10 w 41"/>
                  <a:gd name="T57" fmla="*/ 26 h 84"/>
                  <a:gd name="T58" fmla="*/ 10 w 41"/>
                  <a:gd name="T59" fmla="*/ 21 h 84"/>
                  <a:gd name="T60" fmla="*/ 10 w 41"/>
                  <a:gd name="T61" fmla="*/ 16 h 84"/>
                  <a:gd name="T62" fmla="*/ 10 w 41"/>
                  <a:gd name="T63" fmla="*/ 11 h 84"/>
                  <a:gd name="T64" fmla="*/ 10 w 41"/>
                  <a:gd name="T65" fmla="*/ 6 h 84"/>
                  <a:gd name="T66" fmla="*/ 10 w 41"/>
                  <a:gd name="T67" fmla="*/ 3 h 84"/>
                  <a:gd name="T68" fmla="*/ 10 w 41"/>
                  <a:gd name="T69" fmla="*/ 0 h 8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"/>
                  <a:gd name="T106" fmla="*/ 0 h 84"/>
                  <a:gd name="T107" fmla="*/ 41 w 41"/>
                  <a:gd name="T108" fmla="*/ 84 h 8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" h="84">
                    <a:moveTo>
                      <a:pt x="36" y="0"/>
                    </a:moveTo>
                    <a:lnTo>
                      <a:pt x="27" y="10"/>
                    </a:lnTo>
                    <a:lnTo>
                      <a:pt x="19" y="20"/>
                    </a:lnTo>
                    <a:lnTo>
                      <a:pt x="11" y="32"/>
                    </a:lnTo>
                    <a:lnTo>
                      <a:pt x="3" y="42"/>
                    </a:lnTo>
                    <a:lnTo>
                      <a:pt x="17" y="27"/>
                    </a:lnTo>
                    <a:lnTo>
                      <a:pt x="33" y="13"/>
                    </a:lnTo>
                    <a:lnTo>
                      <a:pt x="21" y="26"/>
                    </a:lnTo>
                    <a:lnTo>
                      <a:pt x="11" y="41"/>
                    </a:lnTo>
                    <a:lnTo>
                      <a:pt x="21" y="32"/>
                    </a:lnTo>
                    <a:lnTo>
                      <a:pt x="33" y="22"/>
                    </a:lnTo>
                    <a:lnTo>
                      <a:pt x="24" y="34"/>
                    </a:lnTo>
                    <a:lnTo>
                      <a:pt x="16" y="46"/>
                    </a:lnTo>
                    <a:lnTo>
                      <a:pt x="8" y="58"/>
                    </a:lnTo>
                    <a:lnTo>
                      <a:pt x="0" y="71"/>
                    </a:lnTo>
                    <a:lnTo>
                      <a:pt x="9" y="61"/>
                    </a:lnTo>
                    <a:lnTo>
                      <a:pt x="17" y="51"/>
                    </a:lnTo>
                    <a:lnTo>
                      <a:pt x="26" y="41"/>
                    </a:lnTo>
                    <a:lnTo>
                      <a:pt x="35" y="31"/>
                    </a:lnTo>
                    <a:lnTo>
                      <a:pt x="26" y="44"/>
                    </a:lnTo>
                    <a:lnTo>
                      <a:pt x="18" y="57"/>
                    </a:lnTo>
                    <a:lnTo>
                      <a:pt x="9" y="71"/>
                    </a:lnTo>
                    <a:lnTo>
                      <a:pt x="1" y="84"/>
                    </a:lnTo>
                    <a:lnTo>
                      <a:pt x="10" y="73"/>
                    </a:lnTo>
                    <a:lnTo>
                      <a:pt x="19" y="61"/>
                    </a:lnTo>
                    <a:lnTo>
                      <a:pt x="28" y="50"/>
                    </a:lnTo>
                    <a:lnTo>
                      <a:pt x="38" y="40"/>
                    </a:lnTo>
                    <a:lnTo>
                      <a:pt x="40" y="33"/>
                    </a:lnTo>
                    <a:lnTo>
                      <a:pt x="41" y="26"/>
                    </a:lnTo>
                    <a:lnTo>
                      <a:pt x="39" y="21"/>
                    </a:lnTo>
                    <a:lnTo>
                      <a:pt x="36" y="16"/>
                    </a:lnTo>
                    <a:lnTo>
                      <a:pt x="38" y="11"/>
                    </a:lnTo>
                    <a:lnTo>
                      <a:pt x="39" y="6"/>
                    </a:lnTo>
                    <a:lnTo>
                      <a:pt x="38" y="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6" name="Freeform 38"/>
              <p:cNvSpPr>
                <a:spLocks/>
              </p:cNvSpPr>
              <p:nvPr/>
            </p:nvSpPr>
            <p:spPr bwMode="auto">
              <a:xfrm>
                <a:off x="2900" y="1495"/>
                <a:ext cx="54" cy="63"/>
              </a:xfrm>
              <a:custGeom>
                <a:avLst/>
                <a:gdLst>
                  <a:gd name="T0" fmla="*/ 43 w 54"/>
                  <a:gd name="T1" fmla="*/ 2 h 63"/>
                  <a:gd name="T2" fmla="*/ 42 w 54"/>
                  <a:gd name="T3" fmla="*/ 2 h 63"/>
                  <a:gd name="T4" fmla="*/ 39 w 54"/>
                  <a:gd name="T5" fmla="*/ 2 h 63"/>
                  <a:gd name="T6" fmla="*/ 36 w 54"/>
                  <a:gd name="T7" fmla="*/ 4 h 63"/>
                  <a:gd name="T8" fmla="*/ 32 w 54"/>
                  <a:gd name="T9" fmla="*/ 9 h 63"/>
                  <a:gd name="T10" fmla="*/ 24 w 54"/>
                  <a:gd name="T11" fmla="*/ 21 h 63"/>
                  <a:gd name="T12" fmla="*/ 14 w 54"/>
                  <a:gd name="T13" fmla="*/ 40 h 63"/>
                  <a:gd name="T14" fmla="*/ 5 w 54"/>
                  <a:gd name="T15" fmla="*/ 56 h 63"/>
                  <a:gd name="T16" fmla="*/ 0 w 54"/>
                  <a:gd name="T17" fmla="*/ 63 h 63"/>
                  <a:gd name="T18" fmla="*/ 10 w 54"/>
                  <a:gd name="T19" fmla="*/ 50 h 63"/>
                  <a:gd name="T20" fmla="*/ 19 w 54"/>
                  <a:gd name="T21" fmla="*/ 38 h 63"/>
                  <a:gd name="T22" fmla="*/ 30 w 54"/>
                  <a:gd name="T23" fmla="*/ 25 h 63"/>
                  <a:gd name="T24" fmla="*/ 39 w 54"/>
                  <a:gd name="T25" fmla="*/ 12 h 63"/>
                  <a:gd name="T26" fmla="*/ 33 w 54"/>
                  <a:gd name="T27" fmla="*/ 24 h 63"/>
                  <a:gd name="T28" fmla="*/ 26 w 54"/>
                  <a:gd name="T29" fmla="*/ 37 h 63"/>
                  <a:gd name="T30" fmla="*/ 36 w 54"/>
                  <a:gd name="T31" fmla="*/ 27 h 63"/>
                  <a:gd name="T32" fmla="*/ 45 w 54"/>
                  <a:gd name="T33" fmla="*/ 16 h 63"/>
                  <a:gd name="T34" fmla="*/ 37 w 54"/>
                  <a:gd name="T35" fmla="*/ 32 h 63"/>
                  <a:gd name="T36" fmla="*/ 29 w 54"/>
                  <a:gd name="T37" fmla="*/ 46 h 63"/>
                  <a:gd name="T38" fmla="*/ 39 w 54"/>
                  <a:gd name="T39" fmla="*/ 34 h 63"/>
                  <a:gd name="T40" fmla="*/ 49 w 54"/>
                  <a:gd name="T41" fmla="*/ 21 h 63"/>
                  <a:gd name="T42" fmla="*/ 44 w 54"/>
                  <a:gd name="T43" fmla="*/ 30 h 63"/>
                  <a:gd name="T44" fmla="*/ 39 w 54"/>
                  <a:gd name="T45" fmla="*/ 38 h 63"/>
                  <a:gd name="T46" fmla="*/ 34 w 54"/>
                  <a:gd name="T47" fmla="*/ 46 h 63"/>
                  <a:gd name="T48" fmla="*/ 29 w 54"/>
                  <a:gd name="T49" fmla="*/ 54 h 63"/>
                  <a:gd name="T50" fmla="*/ 41 w 54"/>
                  <a:gd name="T51" fmla="*/ 40 h 63"/>
                  <a:gd name="T52" fmla="*/ 53 w 54"/>
                  <a:gd name="T53" fmla="*/ 25 h 63"/>
                  <a:gd name="T54" fmla="*/ 54 w 54"/>
                  <a:gd name="T55" fmla="*/ 20 h 63"/>
                  <a:gd name="T56" fmla="*/ 54 w 54"/>
                  <a:gd name="T57" fmla="*/ 14 h 63"/>
                  <a:gd name="T58" fmla="*/ 52 w 54"/>
                  <a:gd name="T59" fmla="*/ 7 h 63"/>
                  <a:gd name="T60" fmla="*/ 50 w 54"/>
                  <a:gd name="T61" fmla="*/ 0 h 63"/>
                  <a:gd name="T62" fmla="*/ 46 w 54"/>
                  <a:gd name="T63" fmla="*/ 1 h 63"/>
                  <a:gd name="T64" fmla="*/ 43 w 54"/>
                  <a:gd name="T65" fmla="*/ 2 h 6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"/>
                  <a:gd name="T100" fmla="*/ 0 h 63"/>
                  <a:gd name="T101" fmla="*/ 54 w 54"/>
                  <a:gd name="T102" fmla="*/ 63 h 6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" h="63">
                    <a:moveTo>
                      <a:pt x="43" y="2"/>
                    </a:moveTo>
                    <a:lnTo>
                      <a:pt x="42" y="2"/>
                    </a:lnTo>
                    <a:lnTo>
                      <a:pt x="39" y="2"/>
                    </a:lnTo>
                    <a:lnTo>
                      <a:pt x="36" y="4"/>
                    </a:lnTo>
                    <a:lnTo>
                      <a:pt x="32" y="9"/>
                    </a:lnTo>
                    <a:lnTo>
                      <a:pt x="24" y="21"/>
                    </a:lnTo>
                    <a:lnTo>
                      <a:pt x="14" y="40"/>
                    </a:lnTo>
                    <a:lnTo>
                      <a:pt x="5" y="56"/>
                    </a:lnTo>
                    <a:lnTo>
                      <a:pt x="0" y="63"/>
                    </a:lnTo>
                    <a:lnTo>
                      <a:pt x="10" y="50"/>
                    </a:lnTo>
                    <a:lnTo>
                      <a:pt x="19" y="38"/>
                    </a:lnTo>
                    <a:lnTo>
                      <a:pt x="30" y="25"/>
                    </a:lnTo>
                    <a:lnTo>
                      <a:pt x="39" y="12"/>
                    </a:lnTo>
                    <a:lnTo>
                      <a:pt x="33" y="24"/>
                    </a:lnTo>
                    <a:lnTo>
                      <a:pt x="26" y="37"/>
                    </a:lnTo>
                    <a:lnTo>
                      <a:pt x="36" y="27"/>
                    </a:lnTo>
                    <a:lnTo>
                      <a:pt x="45" y="16"/>
                    </a:lnTo>
                    <a:lnTo>
                      <a:pt x="37" y="32"/>
                    </a:lnTo>
                    <a:lnTo>
                      <a:pt x="29" y="46"/>
                    </a:lnTo>
                    <a:lnTo>
                      <a:pt x="39" y="34"/>
                    </a:lnTo>
                    <a:lnTo>
                      <a:pt x="49" y="21"/>
                    </a:lnTo>
                    <a:lnTo>
                      <a:pt x="44" y="30"/>
                    </a:lnTo>
                    <a:lnTo>
                      <a:pt x="39" y="38"/>
                    </a:lnTo>
                    <a:lnTo>
                      <a:pt x="34" y="46"/>
                    </a:lnTo>
                    <a:lnTo>
                      <a:pt x="29" y="54"/>
                    </a:lnTo>
                    <a:lnTo>
                      <a:pt x="41" y="40"/>
                    </a:lnTo>
                    <a:lnTo>
                      <a:pt x="53" y="25"/>
                    </a:lnTo>
                    <a:lnTo>
                      <a:pt x="54" y="20"/>
                    </a:lnTo>
                    <a:lnTo>
                      <a:pt x="54" y="14"/>
                    </a:lnTo>
                    <a:lnTo>
                      <a:pt x="52" y="7"/>
                    </a:lnTo>
                    <a:lnTo>
                      <a:pt x="50" y="0"/>
                    </a:lnTo>
                    <a:lnTo>
                      <a:pt x="46" y="1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7" name="Freeform 39"/>
              <p:cNvSpPr>
                <a:spLocks/>
              </p:cNvSpPr>
              <p:nvPr/>
            </p:nvSpPr>
            <p:spPr bwMode="auto">
              <a:xfrm>
                <a:off x="2864" y="1517"/>
                <a:ext cx="103" cy="100"/>
              </a:xfrm>
              <a:custGeom>
                <a:avLst/>
                <a:gdLst>
                  <a:gd name="T0" fmla="*/ 98 w 103"/>
                  <a:gd name="T1" fmla="*/ 0 h 100"/>
                  <a:gd name="T2" fmla="*/ 88 w 103"/>
                  <a:gd name="T3" fmla="*/ 16 h 100"/>
                  <a:gd name="T4" fmla="*/ 83 w 103"/>
                  <a:gd name="T5" fmla="*/ 23 h 100"/>
                  <a:gd name="T6" fmla="*/ 73 w 103"/>
                  <a:gd name="T7" fmla="*/ 36 h 100"/>
                  <a:gd name="T8" fmla="*/ 61 w 103"/>
                  <a:gd name="T9" fmla="*/ 48 h 100"/>
                  <a:gd name="T10" fmla="*/ 42 w 103"/>
                  <a:gd name="T11" fmla="*/ 64 h 100"/>
                  <a:gd name="T12" fmla="*/ 25 w 103"/>
                  <a:gd name="T13" fmla="*/ 79 h 100"/>
                  <a:gd name="T14" fmla="*/ 17 w 103"/>
                  <a:gd name="T15" fmla="*/ 86 h 100"/>
                  <a:gd name="T16" fmla="*/ 0 w 103"/>
                  <a:gd name="T17" fmla="*/ 100 h 100"/>
                  <a:gd name="T18" fmla="*/ 6 w 103"/>
                  <a:gd name="T19" fmla="*/ 97 h 100"/>
                  <a:gd name="T20" fmla="*/ 18 w 103"/>
                  <a:gd name="T21" fmla="*/ 90 h 100"/>
                  <a:gd name="T22" fmla="*/ 34 w 103"/>
                  <a:gd name="T23" fmla="*/ 81 h 100"/>
                  <a:gd name="T24" fmla="*/ 45 w 103"/>
                  <a:gd name="T25" fmla="*/ 73 h 100"/>
                  <a:gd name="T26" fmla="*/ 56 w 103"/>
                  <a:gd name="T27" fmla="*/ 62 h 100"/>
                  <a:gd name="T28" fmla="*/ 72 w 103"/>
                  <a:gd name="T29" fmla="*/ 49 h 100"/>
                  <a:gd name="T30" fmla="*/ 85 w 103"/>
                  <a:gd name="T31" fmla="*/ 37 h 100"/>
                  <a:gd name="T32" fmla="*/ 90 w 103"/>
                  <a:gd name="T33" fmla="*/ 32 h 100"/>
                  <a:gd name="T34" fmla="*/ 103 w 103"/>
                  <a:gd name="T35" fmla="*/ 7 h 100"/>
                  <a:gd name="T36" fmla="*/ 98 w 103"/>
                  <a:gd name="T37" fmla="*/ 0 h 1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3"/>
                  <a:gd name="T58" fmla="*/ 0 h 100"/>
                  <a:gd name="T59" fmla="*/ 103 w 103"/>
                  <a:gd name="T60" fmla="*/ 100 h 10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3" h="100">
                    <a:moveTo>
                      <a:pt x="98" y="0"/>
                    </a:moveTo>
                    <a:lnTo>
                      <a:pt x="88" y="16"/>
                    </a:lnTo>
                    <a:lnTo>
                      <a:pt x="83" y="23"/>
                    </a:lnTo>
                    <a:lnTo>
                      <a:pt x="73" y="36"/>
                    </a:lnTo>
                    <a:lnTo>
                      <a:pt x="61" y="48"/>
                    </a:lnTo>
                    <a:lnTo>
                      <a:pt x="42" y="64"/>
                    </a:lnTo>
                    <a:lnTo>
                      <a:pt x="25" y="79"/>
                    </a:lnTo>
                    <a:lnTo>
                      <a:pt x="17" y="86"/>
                    </a:lnTo>
                    <a:lnTo>
                      <a:pt x="0" y="100"/>
                    </a:lnTo>
                    <a:lnTo>
                      <a:pt x="6" y="97"/>
                    </a:lnTo>
                    <a:lnTo>
                      <a:pt x="18" y="90"/>
                    </a:lnTo>
                    <a:lnTo>
                      <a:pt x="34" y="81"/>
                    </a:lnTo>
                    <a:lnTo>
                      <a:pt x="45" y="73"/>
                    </a:lnTo>
                    <a:lnTo>
                      <a:pt x="56" y="62"/>
                    </a:lnTo>
                    <a:lnTo>
                      <a:pt x="72" y="49"/>
                    </a:lnTo>
                    <a:lnTo>
                      <a:pt x="85" y="37"/>
                    </a:lnTo>
                    <a:lnTo>
                      <a:pt x="90" y="32"/>
                    </a:lnTo>
                    <a:lnTo>
                      <a:pt x="103" y="7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8" name="Freeform 40"/>
              <p:cNvSpPr>
                <a:spLocks/>
              </p:cNvSpPr>
              <p:nvPr/>
            </p:nvSpPr>
            <p:spPr bwMode="auto">
              <a:xfrm>
                <a:off x="3157" y="1447"/>
                <a:ext cx="96" cy="129"/>
              </a:xfrm>
              <a:custGeom>
                <a:avLst/>
                <a:gdLst>
                  <a:gd name="T0" fmla="*/ 1 w 98"/>
                  <a:gd name="T1" fmla="*/ 0 h 129"/>
                  <a:gd name="T2" fmla="*/ 16 w 98"/>
                  <a:gd name="T3" fmla="*/ 13 h 129"/>
                  <a:gd name="T4" fmla="*/ 24 w 98"/>
                  <a:gd name="T5" fmla="*/ 27 h 129"/>
                  <a:gd name="T6" fmla="*/ 24 w 98"/>
                  <a:gd name="T7" fmla="*/ 43 h 129"/>
                  <a:gd name="T8" fmla="*/ 24 w 98"/>
                  <a:gd name="T9" fmla="*/ 59 h 129"/>
                  <a:gd name="T10" fmla="*/ 36 w 98"/>
                  <a:gd name="T11" fmla="*/ 76 h 129"/>
                  <a:gd name="T12" fmla="*/ 43 w 98"/>
                  <a:gd name="T13" fmla="*/ 93 h 129"/>
                  <a:gd name="T14" fmla="*/ 45 w 98"/>
                  <a:gd name="T15" fmla="*/ 102 h 129"/>
                  <a:gd name="T16" fmla="*/ 48 w 98"/>
                  <a:gd name="T17" fmla="*/ 111 h 129"/>
                  <a:gd name="T18" fmla="*/ 50 w 98"/>
                  <a:gd name="T19" fmla="*/ 120 h 129"/>
                  <a:gd name="T20" fmla="*/ 51 w 98"/>
                  <a:gd name="T21" fmla="*/ 129 h 129"/>
                  <a:gd name="T22" fmla="*/ 45 w 98"/>
                  <a:gd name="T23" fmla="*/ 123 h 129"/>
                  <a:gd name="T24" fmla="*/ 37 w 98"/>
                  <a:gd name="T25" fmla="*/ 112 h 129"/>
                  <a:gd name="T26" fmla="*/ 34 w 98"/>
                  <a:gd name="T27" fmla="*/ 105 h 129"/>
                  <a:gd name="T28" fmla="*/ 29 w 98"/>
                  <a:gd name="T29" fmla="*/ 95 h 129"/>
                  <a:gd name="T30" fmla="*/ 25 w 98"/>
                  <a:gd name="T31" fmla="*/ 86 h 129"/>
                  <a:gd name="T32" fmla="*/ 24 w 98"/>
                  <a:gd name="T33" fmla="*/ 81 h 129"/>
                  <a:gd name="T34" fmla="*/ 24 w 98"/>
                  <a:gd name="T35" fmla="*/ 89 h 129"/>
                  <a:gd name="T36" fmla="*/ 25 w 98"/>
                  <a:gd name="T37" fmla="*/ 97 h 129"/>
                  <a:gd name="T38" fmla="*/ 26 w 98"/>
                  <a:gd name="T39" fmla="*/ 105 h 129"/>
                  <a:gd name="T40" fmla="*/ 27 w 98"/>
                  <a:gd name="T41" fmla="*/ 113 h 129"/>
                  <a:gd name="T42" fmla="*/ 26 w 98"/>
                  <a:gd name="T43" fmla="*/ 113 h 129"/>
                  <a:gd name="T44" fmla="*/ 24 w 98"/>
                  <a:gd name="T45" fmla="*/ 113 h 129"/>
                  <a:gd name="T46" fmla="*/ 24 w 98"/>
                  <a:gd name="T47" fmla="*/ 113 h 129"/>
                  <a:gd name="T48" fmla="*/ 24 w 98"/>
                  <a:gd name="T49" fmla="*/ 112 h 129"/>
                  <a:gd name="T50" fmla="*/ 24 w 98"/>
                  <a:gd name="T51" fmla="*/ 110 h 129"/>
                  <a:gd name="T52" fmla="*/ 24 w 98"/>
                  <a:gd name="T53" fmla="*/ 108 h 129"/>
                  <a:gd name="T54" fmla="*/ 24 w 98"/>
                  <a:gd name="T55" fmla="*/ 97 h 129"/>
                  <a:gd name="T56" fmla="*/ 24 w 98"/>
                  <a:gd name="T57" fmla="*/ 82 h 129"/>
                  <a:gd name="T58" fmla="*/ 24 w 98"/>
                  <a:gd name="T59" fmla="*/ 67 h 129"/>
                  <a:gd name="T60" fmla="*/ 24 w 98"/>
                  <a:gd name="T61" fmla="*/ 61 h 129"/>
                  <a:gd name="T62" fmla="*/ 24 w 98"/>
                  <a:gd name="T63" fmla="*/ 71 h 129"/>
                  <a:gd name="T64" fmla="*/ 24 w 98"/>
                  <a:gd name="T65" fmla="*/ 83 h 129"/>
                  <a:gd name="T66" fmla="*/ 24 w 98"/>
                  <a:gd name="T67" fmla="*/ 93 h 129"/>
                  <a:gd name="T68" fmla="*/ 24 w 98"/>
                  <a:gd name="T69" fmla="*/ 104 h 129"/>
                  <a:gd name="T70" fmla="*/ 24 w 98"/>
                  <a:gd name="T71" fmla="*/ 108 h 129"/>
                  <a:gd name="T72" fmla="*/ 24 w 98"/>
                  <a:gd name="T73" fmla="*/ 113 h 129"/>
                  <a:gd name="T74" fmla="*/ 24 w 98"/>
                  <a:gd name="T75" fmla="*/ 99 h 129"/>
                  <a:gd name="T76" fmla="*/ 24 w 98"/>
                  <a:gd name="T77" fmla="*/ 87 h 129"/>
                  <a:gd name="T78" fmla="*/ 24 w 98"/>
                  <a:gd name="T79" fmla="*/ 73 h 129"/>
                  <a:gd name="T80" fmla="*/ 22 w 98"/>
                  <a:gd name="T81" fmla="*/ 61 h 129"/>
                  <a:gd name="T82" fmla="*/ 24 w 98"/>
                  <a:gd name="T83" fmla="*/ 72 h 129"/>
                  <a:gd name="T84" fmla="*/ 24 w 98"/>
                  <a:gd name="T85" fmla="*/ 84 h 129"/>
                  <a:gd name="T86" fmla="*/ 24 w 98"/>
                  <a:gd name="T87" fmla="*/ 96 h 129"/>
                  <a:gd name="T88" fmla="*/ 24 w 98"/>
                  <a:gd name="T89" fmla="*/ 107 h 129"/>
                  <a:gd name="T90" fmla="*/ 24 w 98"/>
                  <a:gd name="T91" fmla="*/ 98 h 129"/>
                  <a:gd name="T92" fmla="*/ 18 w 98"/>
                  <a:gd name="T93" fmla="*/ 83 h 129"/>
                  <a:gd name="T94" fmla="*/ 16 w 98"/>
                  <a:gd name="T95" fmla="*/ 73 h 129"/>
                  <a:gd name="T96" fmla="*/ 13 w 98"/>
                  <a:gd name="T97" fmla="*/ 59 h 129"/>
                  <a:gd name="T98" fmla="*/ 8 w 98"/>
                  <a:gd name="T99" fmla="*/ 46 h 129"/>
                  <a:gd name="T100" fmla="*/ 7 w 98"/>
                  <a:gd name="T101" fmla="*/ 40 h 129"/>
                  <a:gd name="T102" fmla="*/ 3 w 98"/>
                  <a:gd name="T103" fmla="*/ 32 h 129"/>
                  <a:gd name="T104" fmla="*/ 0 w 98"/>
                  <a:gd name="T105" fmla="*/ 21 h 129"/>
                  <a:gd name="T106" fmla="*/ 1 w 98"/>
                  <a:gd name="T107" fmla="*/ 9 h 129"/>
                  <a:gd name="T108" fmla="*/ 1 w 98"/>
                  <a:gd name="T109" fmla="*/ 0 h 12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8"/>
                  <a:gd name="T166" fmla="*/ 0 h 129"/>
                  <a:gd name="T167" fmla="*/ 98 w 98"/>
                  <a:gd name="T168" fmla="*/ 129 h 12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8" h="129">
                    <a:moveTo>
                      <a:pt x="1" y="0"/>
                    </a:moveTo>
                    <a:lnTo>
                      <a:pt x="16" y="13"/>
                    </a:lnTo>
                    <a:lnTo>
                      <a:pt x="30" y="27"/>
                    </a:lnTo>
                    <a:lnTo>
                      <a:pt x="43" y="43"/>
                    </a:lnTo>
                    <a:lnTo>
                      <a:pt x="58" y="59"/>
                    </a:lnTo>
                    <a:lnTo>
                      <a:pt x="70" y="76"/>
                    </a:lnTo>
                    <a:lnTo>
                      <a:pt x="81" y="93"/>
                    </a:lnTo>
                    <a:lnTo>
                      <a:pt x="86" y="102"/>
                    </a:lnTo>
                    <a:lnTo>
                      <a:pt x="91" y="111"/>
                    </a:lnTo>
                    <a:lnTo>
                      <a:pt x="95" y="120"/>
                    </a:lnTo>
                    <a:lnTo>
                      <a:pt x="98" y="129"/>
                    </a:lnTo>
                    <a:lnTo>
                      <a:pt x="85" y="123"/>
                    </a:lnTo>
                    <a:lnTo>
                      <a:pt x="71" y="112"/>
                    </a:lnTo>
                    <a:lnTo>
                      <a:pt x="68" y="105"/>
                    </a:lnTo>
                    <a:lnTo>
                      <a:pt x="63" y="95"/>
                    </a:lnTo>
                    <a:lnTo>
                      <a:pt x="59" y="86"/>
                    </a:lnTo>
                    <a:lnTo>
                      <a:pt x="57" y="81"/>
                    </a:lnTo>
                    <a:lnTo>
                      <a:pt x="58" y="89"/>
                    </a:lnTo>
                    <a:lnTo>
                      <a:pt x="59" y="97"/>
                    </a:lnTo>
                    <a:lnTo>
                      <a:pt x="60" y="105"/>
                    </a:lnTo>
                    <a:lnTo>
                      <a:pt x="61" y="113"/>
                    </a:lnTo>
                    <a:lnTo>
                      <a:pt x="60" y="113"/>
                    </a:lnTo>
                    <a:lnTo>
                      <a:pt x="58" y="113"/>
                    </a:lnTo>
                    <a:lnTo>
                      <a:pt x="56" y="113"/>
                    </a:lnTo>
                    <a:lnTo>
                      <a:pt x="55" y="112"/>
                    </a:lnTo>
                    <a:lnTo>
                      <a:pt x="54" y="110"/>
                    </a:lnTo>
                    <a:lnTo>
                      <a:pt x="53" y="108"/>
                    </a:lnTo>
                    <a:lnTo>
                      <a:pt x="49" y="97"/>
                    </a:lnTo>
                    <a:lnTo>
                      <a:pt x="41" y="82"/>
                    </a:lnTo>
                    <a:lnTo>
                      <a:pt x="36" y="67"/>
                    </a:lnTo>
                    <a:lnTo>
                      <a:pt x="33" y="61"/>
                    </a:lnTo>
                    <a:lnTo>
                      <a:pt x="35" y="71"/>
                    </a:lnTo>
                    <a:lnTo>
                      <a:pt x="37" y="83"/>
                    </a:lnTo>
                    <a:lnTo>
                      <a:pt x="40" y="93"/>
                    </a:lnTo>
                    <a:lnTo>
                      <a:pt x="42" y="104"/>
                    </a:lnTo>
                    <a:lnTo>
                      <a:pt x="41" y="108"/>
                    </a:lnTo>
                    <a:lnTo>
                      <a:pt x="40" y="113"/>
                    </a:lnTo>
                    <a:lnTo>
                      <a:pt x="37" y="99"/>
                    </a:lnTo>
                    <a:lnTo>
                      <a:pt x="34" y="87"/>
                    </a:lnTo>
                    <a:lnTo>
                      <a:pt x="29" y="73"/>
                    </a:lnTo>
                    <a:lnTo>
                      <a:pt x="22" y="61"/>
                    </a:lnTo>
                    <a:lnTo>
                      <a:pt x="24" y="72"/>
                    </a:lnTo>
                    <a:lnTo>
                      <a:pt x="26" y="84"/>
                    </a:lnTo>
                    <a:lnTo>
                      <a:pt x="28" y="96"/>
                    </a:lnTo>
                    <a:lnTo>
                      <a:pt x="30" y="107"/>
                    </a:lnTo>
                    <a:lnTo>
                      <a:pt x="24" y="98"/>
                    </a:lnTo>
                    <a:lnTo>
                      <a:pt x="18" y="83"/>
                    </a:lnTo>
                    <a:lnTo>
                      <a:pt x="16" y="73"/>
                    </a:lnTo>
                    <a:lnTo>
                      <a:pt x="13" y="59"/>
                    </a:lnTo>
                    <a:lnTo>
                      <a:pt x="8" y="46"/>
                    </a:lnTo>
                    <a:lnTo>
                      <a:pt x="7" y="40"/>
                    </a:lnTo>
                    <a:lnTo>
                      <a:pt x="3" y="32"/>
                    </a:lnTo>
                    <a:lnTo>
                      <a:pt x="0" y="21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9" name="Freeform 41"/>
              <p:cNvSpPr>
                <a:spLocks/>
              </p:cNvSpPr>
              <p:nvPr/>
            </p:nvSpPr>
            <p:spPr bwMode="auto">
              <a:xfrm>
                <a:off x="3143" y="1512"/>
                <a:ext cx="28" cy="41"/>
              </a:xfrm>
              <a:custGeom>
                <a:avLst/>
                <a:gdLst>
                  <a:gd name="T0" fmla="*/ 0 w 28"/>
                  <a:gd name="T1" fmla="*/ 8 h 41"/>
                  <a:gd name="T2" fmla="*/ 0 w 28"/>
                  <a:gd name="T3" fmla="*/ 15 h 41"/>
                  <a:gd name="T4" fmla="*/ 1 w 28"/>
                  <a:gd name="T5" fmla="*/ 20 h 41"/>
                  <a:gd name="T6" fmla="*/ 2 w 28"/>
                  <a:gd name="T7" fmla="*/ 24 h 41"/>
                  <a:gd name="T8" fmla="*/ 3 w 28"/>
                  <a:gd name="T9" fmla="*/ 27 h 41"/>
                  <a:gd name="T10" fmla="*/ 6 w 28"/>
                  <a:gd name="T11" fmla="*/ 30 h 41"/>
                  <a:gd name="T12" fmla="*/ 9 w 28"/>
                  <a:gd name="T13" fmla="*/ 33 h 41"/>
                  <a:gd name="T14" fmla="*/ 13 w 28"/>
                  <a:gd name="T15" fmla="*/ 35 h 41"/>
                  <a:gd name="T16" fmla="*/ 18 w 28"/>
                  <a:gd name="T17" fmla="*/ 38 h 41"/>
                  <a:gd name="T18" fmla="*/ 16 w 28"/>
                  <a:gd name="T19" fmla="*/ 32 h 41"/>
                  <a:gd name="T20" fmla="*/ 14 w 28"/>
                  <a:gd name="T21" fmla="*/ 26 h 41"/>
                  <a:gd name="T22" fmla="*/ 16 w 28"/>
                  <a:gd name="T23" fmla="*/ 29 h 41"/>
                  <a:gd name="T24" fmla="*/ 20 w 28"/>
                  <a:gd name="T25" fmla="*/ 34 h 41"/>
                  <a:gd name="T26" fmla="*/ 22 w 28"/>
                  <a:gd name="T27" fmla="*/ 37 h 41"/>
                  <a:gd name="T28" fmla="*/ 25 w 28"/>
                  <a:gd name="T29" fmla="*/ 40 h 41"/>
                  <a:gd name="T30" fmla="*/ 26 w 28"/>
                  <a:gd name="T31" fmla="*/ 41 h 41"/>
                  <a:gd name="T32" fmla="*/ 28 w 28"/>
                  <a:gd name="T33" fmla="*/ 41 h 41"/>
                  <a:gd name="T34" fmla="*/ 28 w 28"/>
                  <a:gd name="T35" fmla="*/ 30 h 41"/>
                  <a:gd name="T36" fmla="*/ 27 w 28"/>
                  <a:gd name="T37" fmla="*/ 21 h 41"/>
                  <a:gd name="T38" fmla="*/ 21 w 28"/>
                  <a:gd name="T39" fmla="*/ 11 h 41"/>
                  <a:gd name="T40" fmla="*/ 16 w 28"/>
                  <a:gd name="T41" fmla="*/ 0 h 41"/>
                  <a:gd name="T42" fmla="*/ 17 w 28"/>
                  <a:gd name="T43" fmla="*/ 8 h 41"/>
                  <a:gd name="T44" fmla="*/ 18 w 28"/>
                  <a:gd name="T45" fmla="*/ 15 h 41"/>
                  <a:gd name="T46" fmla="*/ 16 w 28"/>
                  <a:gd name="T47" fmla="*/ 13 h 41"/>
                  <a:gd name="T48" fmla="*/ 13 w 28"/>
                  <a:gd name="T49" fmla="*/ 8 h 41"/>
                  <a:gd name="T50" fmla="*/ 11 w 28"/>
                  <a:gd name="T51" fmla="*/ 6 h 41"/>
                  <a:gd name="T52" fmla="*/ 9 w 28"/>
                  <a:gd name="T53" fmla="*/ 5 h 41"/>
                  <a:gd name="T54" fmla="*/ 8 w 28"/>
                  <a:gd name="T55" fmla="*/ 4 h 41"/>
                  <a:gd name="T56" fmla="*/ 7 w 28"/>
                  <a:gd name="T57" fmla="*/ 5 h 41"/>
                  <a:gd name="T58" fmla="*/ 9 w 28"/>
                  <a:gd name="T59" fmla="*/ 17 h 41"/>
                  <a:gd name="T60" fmla="*/ 11 w 28"/>
                  <a:gd name="T61" fmla="*/ 25 h 41"/>
                  <a:gd name="T62" fmla="*/ 5 w 28"/>
                  <a:gd name="T63" fmla="*/ 17 h 41"/>
                  <a:gd name="T64" fmla="*/ 0 w 28"/>
                  <a:gd name="T65" fmla="*/ 8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"/>
                  <a:gd name="T100" fmla="*/ 0 h 41"/>
                  <a:gd name="T101" fmla="*/ 28 w 28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" h="41">
                    <a:moveTo>
                      <a:pt x="0" y="8"/>
                    </a:moveTo>
                    <a:lnTo>
                      <a:pt x="0" y="15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3" y="27"/>
                    </a:lnTo>
                    <a:lnTo>
                      <a:pt x="6" y="30"/>
                    </a:lnTo>
                    <a:lnTo>
                      <a:pt x="9" y="33"/>
                    </a:lnTo>
                    <a:lnTo>
                      <a:pt x="13" y="35"/>
                    </a:lnTo>
                    <a:lnTo>
                      <a:pt x="18" y="38"/>
                    </a:lnTo>
                    <a:lnTo>
                      <a:pt x="16" y="3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20" y="34"/>
                    </a:lnTo>
                    <a:lnTo>
                      <a:pt x="22" y="37"/>
                    </a:lnTo>
                    <a:lnTo>
                      <a:pt x="25" y="40"/>
                    </a:lnTo>
                    <a:lnTo>
                      <a:pt x="26" y="41"/>
                    </a:lnTo>
                    <a:lnTo>
                      <a:pt x="28" y="41"/>
                    </a:lnTo>
                    <a:lnTo>
                      <a:pt x="28" y="30"/>
                    </a:lnTo>
                    <a:lnTo>
                      <a:pt x="27" y="21"/>
                    </a:lnTo>
                    <a:lnTo>
                      <a:pt x="21" y="11"/>
                    </a:lnTo>
                    <a:lnTo>
                      <a:pt x="16" y="0"/>
                    </a:lnTo>
                    <a:lnTo>
                      <a:pt x="17" y="8"/>
                    </a:lnTo>
                    <a:lnTo>
                      <a:pt x="18" y="15"/>
                    </a:lnTo>
                    <a:lnTo>
                      <a:pt x="16" y="13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7" y="5"/>
                    </a:lnTo>
                    <a:lnTo>
                      <a:pt x="9" y="17"/>
                    </a:lnTo>
                    <a:lnTo>
                      <a:pt x="11" y="25"/>
                    </a:lnTo>
                    <a:lnTo>
                      <a:pt x="5" y="17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0" name="Freeform 42"/>
              <p:cNvSpPr>
                <a:spLocks/>
              </p:cNvSpPr>
              <p:nvPr/>
            </p:nvSpPr>
            <p:spPr bwMode="auto">
              <a:xfrm>
                <a:off x="3143" y="1472"/>
                <a:ext cx="31" cy="47"/>
              </a:xfrm>
              <a:custGeom>
                <a:avLst/>
                <a:gdLst>
                  <a:gd name="T0" fmla="*/ 2 w 31"/>
                  <a:gd name="T1" fmla="*/ 40 h 47"/>
                  <a:gd name="T2" fmla="*/ 0 w 31"/>
                  <a:gd name="T3" fmla="*/ 39 h 47"/>
                  <a:gd name="T4" fmla="*/ 0 w 31"/>
                  <a:gd name="T5" fmla="*/ 36 h 47"/>
                  <a:gd name="T6" fmla="*/ 0 w 31"/>
                  <a:gd name="T7" fmla="*/ 32 h 47"/>
                  <a:gd name="T8" fmla="*/ 0 w 31"/>
                  <a:gd name="T9" fmla="*/ 28 h 47"/>
                  <a:gd name="T10" fmla="*/ 1 w 31"/>
                  <a:gd name="T11" fmla="*/ 25 h 47"/>
                  <a:gd name="T12" fmla="*/ 3 w 31"/>
                  <a:gd name="T13" fmla="*/ 21 h 47"/>
                  <a:gd name="T14" fmla="*/ 4 w 31"/>
                  <a:gd name="T15" fmla="*/ 19 h 47"/>
                  <a:gd name="T16" fmla="*/ 6 w 31"/>
                  <a:gd name="T17" fmla="*/ 19 h 47"/>
                  <a:gd name="T18" fmla="*/ 14 w 31"/>
                  <a:gd name="T19" fmla="*/ 25 h 47"/>
                  <a:gd name="T20" fmla="*/ 19 w 31"/>
                  <a:gd name="T21" fmla="*/ 31 h 47"/>
                  <a:gd name="T22" fmla="*/ 17 w 31"/>
                  <a:gd name="T23" fmla="*/ 29 h 47"/>
                  <a:gd name="T24" fmla="*/ 13 w 31"/>
                  <a:gd name="T25" fmla="*/ 23 h 47"/>
                  <a:gd name="T26" fmla="*/ 10 w 31"/>
                  <a:gd name="T27" fmla="*/ 19 h 47"/>
                  <a:gd name="T28" fmla="*/ 9 w 31"/>
                  <a:gd name="T29" fmla="*/ 16 h 47"/>
                  <a:gd name="T30" fmla="*/ 8 w 31"/>
                  <a:gd name="T31" fmla="*/ 13 h 47"/>
                  <a:gd name="T32" fmla="*/ 8 w 31"/>
                  <a:gd name="T33" fmla="*/ 11 h 47"/>
                  <a:gd name="T34" fmla="*/ 13 w 31"/>
                  <a:gd name="T35" fmla="*/ 4 h 47"/>
                  <a:gd name="T36" fmla="*/ 18 w 31"/>
                  <a:gd name="T37" fmla="*/ 0 h 47"/>
                  <a:gd name="T38" fmla="*/ 24 w 31"/>
                  <a:gd name="T39" fmla="*/ 16 h 47"/>
                  <a:gd name="T40" fmla="*/ 30 w 31"/>
                  <a:gd name="T41" fmla="*/ 30 h 47"/>
                  <a:gd name="T42" fmla="*/ 30 w 31"/>
                  <a:gd name="T43" fmla="*/ 39 h 47"/>
                  <a:gd name="T44" fmla="*/ 31 w 31"/>
                  <a:gd name="T45" fmla="*/ 47 h 47"/>
                  <a:gd name="T46" fmla="*/ 26 w 31"/>
                  <a:gd name="T47" fmla="*/ 41 h 47"/>
                  <a:gd name="T48" fmla="*/ 16 w 31"/>
                  <a:gd name="T49" fmla="*/ 35 h 47"/>
                  <a:gd name="T50" fmla="*/ 8 w 31"/>
                  <a:gd name="T51" fmla="*/ 37 h 47"/>
                  <a:gd name="T52" fmla="*/ 2 w 31"/>
                  <a:gd name="T53" fmla="*/ 40 h 4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1"/>
                  <a:gd name="T82" fmla="*/ 0 h 47"/>
                  <a:gd name="T83" fmla="*/ 31 w 31"/>
                  <a:gd name="T84" fmla="*/ 47 h 4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1" h="47">
                    <a:moveTo>
                      <a:pt x="2" y="40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3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14" y="25"/>
                    </a:lnTo>
                    <a:lnTo>
                      <a:pt x="19" y="31"/>
                    </a:lnTo>
                    <a:lnTo>
                      <a:pt x="17" y="29"/>
                    </a:lnTo>
                    <a:lnTo>
                      <a:pt x="13" y="23"/>
                    </a:lnTo>
                    <a:lnTo>
                      <a:pt x="10" y="19"/>
                    </a:lnTo>
                    <a:lnTo>
                      <a:pt x="9" y="16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13" y="4"/>
                    </a:lnTo>
                    <a:lnTo>
                      <a:pt x="18" y="0"/>
                    </a:lnTo>
                    <a:lnTo>
                      <a:pt x="24" y="16"/>
                    </a:lnTo>
                    <a:lnTo>
                      <a:pt x="30" y="30"/>
                    </a:lnTo>
                    <a:lnTo>
                      <a:pt x="30" y="39"/>
                    </a:lnTo>
                    <a:lnTo>
                      <a:pt x="31" y="47"/>
                    </a:lnTo>
                    <a:lnTo>
                      <a:pt x="26" y="41"/>
                    </a:lnTo>
                    <a:lnTo>
                      <a:pt x="16" y="35"/>
                    </a:lnTo>
                    <a:lnTo>
                      <a:pt x="8" y="37"/>
                    </a:lnTo>
                    <a:lnTo>
                      <a:pt x="2" y="4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1" name="Freeform 43"/>
              <p:cNvSpPr>
                <a:spLocks/>
              </p:cNvSpPr>
              <p:nvPr/>
            </p:nvSpPr>
            <p:spPr bwMode="auto">
              <a:xfrm>
                <a:off x="2866" y="1740"/>
                <a:ext cx="282" cy="152"/>
              </a:xfrm>
              <a:custGeom>
                <a:avLst/>
                <a:gdLst>
                  <a:gd name="T0" fmla="*/ 5 w 282"/>
                  <a:gd name="T1" fmla="*/ 7 h 152"/>
                  <a:gd name="T2" fmla="*/ 30 w 282"/>
                  <a:gd name="T3" fmla="*/ 35 h 152"/>
                  <a:gd name="T4" fmla="*/ 53 w 282"/>
                  <a:gd name="T5" fmla="*/ 57 h 152"/>
                  <a:gd name="T6" fmla="*/ 96 w 282"/>
                  <a:gd name="T7" fmla="*/ 85 h 152"/>
                  <a:gd name="T8" fmla="*/ 147 w 282"/>
                  <a:gd name="T9" fmla="*/ 113 h 152"/>
                  <a:gd name="T10" fmla="*/ 179 w 282"/>
                  <a:gd name="T11" fmla="*/ 127 h 152"/>
                  <a:gd name="T12" fmla="*/ 207 w 282"/>
                  <a:gd name="T13" fmla="*/ 137 h 152"/>
                  <a:gd name="T14" fmla="*/ 236 w 282"/>
                  <a:gd name="T15" fmla="*/ 144 h 152"/>
                  <a:gd name="T16" fmla="*/ 273 w 282"/>
                  <a:gd name="T17" fmla="*/ 151 h 152"/>
                  <a:gd name="T18" fmla="*/ 269 w 282"/>
                  <a:gd name="T19" fmla="*/ 146 h 152"/>
                  <a:gd name="T20" fmla="*/ 243 w 282"/>
                  <a:gd name="T21" fmla="*/ 134 h 152"/>
                  <a:gd name="T22" fmla="*/ 229 w 282"/>
                  <a:gd name="T23" fmla="*/ 124 h 152"/>
                  <a:gd name="T24" fmla="*/ 232 w 282"/>
                  <a:gd name="T25" fmla="*/ 119 h 152"/>
                  <a:gd name="T26" fmla="*/ 235 w 282"/>
                  <a:gd name="T27" fmla="*/ 113 h 152"/>
                  <a:gd name="T28" fmla="*/ 238 w 282"/>
                  <a:gd name="T29" fmla="*/ 107 h 152"/>
                  <a:gd name="T30" fmla="*/ 238 w 282"/>
                  <a:gd name="T31" fmla="*/ 99 h 152"/>
                  <a:gd name="T32" fmla="*/ 239 w 282"/>
                  <a:gd name="T33" fmla="*/ 95 h 152"/>
                  <a:gd name="T34" fmla="*/ 247 w 282"/>
                  <a:gd name="T35" fmla="*/ 94 h 152"/>
                  <a:gd name="T36" fmla="*/ 242 w 282"/>
                  <a:gd name="T37" fmla="*/ 84 h 152"/>
                  <a:gd name="T38" fmla="*/ 243 w 282"/>
                  <a:gd name="T39" fmla="*/ 76 h 152"/>
                  <a:gd name="T40" fmla="*/ 243 w 282"/>
                  <a:gd name="T41" fmla="*/ 70 h 152"/>
                  <a:gd name="T42" fmla="*/ 247 w 282"/>
                  <a:gd name="T43" fmla="*/ 60 h 152"/>
                  <a:gd name="T44" fmla="*/ 253 w 282"/>
                  <a:gd name="T45" fmla="*/ 53 h 152"/>
                  <a:gd name="T46" fmla="*/ 257 w 282"/>
                  <a:gd name="T47" fmla="*/ 48 h 152"/>
                  <a:gd name="T48" fmla="*/ 264 w 282"/>
                  <a:gd name="T49" fmla="*/ 43 h 152"/>
                  <a:gd name="T50" fmla="*/ 267 w 282"/>
                  <a:gd name="T51" fmla="*/ 36 h 152"/>
                  <a:gd name="T52" fmla="*/ 268 w 282"/>
                  <a:gd name="T53" fmla="*/ 29 h 152"/>
                  <a:gd name="T54" fmla="*/ 267 w 282"/>
                  <a:gd name="T55" fmla="*/ 17 h 152"/>
                  <a:gd name="T56" fmla="*/ 265 w 282"/>
                  <a:gd name="T57" fmla="*/ 11 h 152"/>
                  <a:gd name="T58" fmla="*/ 256 w 282"/>
                  <a:gd name="T59" fmla="*/ 19 h 152"/>
                  <a:gd name="T60" fmla="*/ 247 w 282"/>
                  <a:gd name="T61" fmla="*/ 30 h 152"/>
                  <a:gd name="T62" fmla="*/ 249 w 282"/>
                  <a:gd name="T63" fmla="*/ 33 h 152"/>
                  <a:gd name="T64" fmla="*/ 249 w 282"/>
                  <a:gd name="T65" fmla="*/ 36 h 152"/>
                  <a:gd name="T66" fmla="*/ 247 w 282"/>
                  <a:gd name="T67" fmla="*/ 41 h 152"/>
                  <a:gd name="T68" fmla="*/ 246 w 282"/>
                  <a:gd name="T69" fmla="*/ 45 h 152"/>
                  <a:gd name="T70" fmla="*/ 238 w 282"/>
                  <a:gd name="T71" fmla="*/ 53 h 152"/>
                  <a:gd name="T72" fmla="*/ 232 w 282"/>
                  <a:gd name="T73" fmla="*/ 61 h 152"/>
                  <a:gd name="T74" fmla="*/ 226 w 282"/>
                  <a:gd name="T75" fmla="*/ 74 h 152"/>
                  <a:gd name="T76" fmla="*/ 216 w 282"/>
                  <a:gd name="T77" fmla="*/ 81 h 152"/>
                  <a:gd name="T78" fmla="*/ 201 w 282"/>
                  <a:gd name="T79" fmla="*/ 76 h 152"/>
                  <a:gd name="T80" fmla="*/ 208 w 282"/>
                  <a:gd name="T81" fmla="*/ 82 h 152"/>
                  <a:gd name="T82" fmla="*/ 222 w 282"/>
                  <a:gd name="T83" fmla="*/ 90 h 152"/>
                  <a:gd name="T84" fmla="*/ 210 w 282"/>
                  <a:gd name="T85" fmla="*/ 90 h 152"/>
                  <a:gd name="T86" fmla="*/ 190 w 282"/>
                  <a:gd name="T87" fmla="*/ 83 h 152"/>
                  <a:gd name="T88" fmla="*/ 156 w 282"/>
                  <a:gd name="T89" fmla="*/ 72 h 152"/>
                  <a:gd name="T90" fmla="*/ 167 w 282"/>
                  <a:gd name="T91" fmla="*/ 77 h 152"/>
                  <a:gd name="T92" fmla="*/ 201 w 282"/>
                  <a:gd name="T93" fmla="*/ 92 h 152"/>
                  <a:gd name="T94" fmla="*/ 214 w 282"/>
                  <a:gd name="T95" fmla="*/ 99 h 152"/>
                  <a:gd name="T96" fmla="*/ 197 w 282"/>
                  <a:gd name="T97" fmla="*/ 99 h 152"/>
                  <a:gd name="T98" fmla="*/ 182 w 282"/>
                  <a:gd name="T99" fmla="*/ 97 h 152"/>
                  <a:gd name="T100" fmla="*/ 154 w 282"/>
                  <a:gd name="T101" fmla="*/ 85 h 152"/>
                  <a:gd name="T102" fmla="*/ 112 w 282"/>
                  <a:gd name="T103" fmla="*/ 61 h 152"/>
                  <a:gd name="T104" fmla="*/ 120 w 282"/>
                  <a:gd name="T105" fmla="*/ 68 h 152"/>
                  <a:gd name="T106" fmla="*/ 152 w 282"/>
                  <a:gd name="T107" fmla="*/ 89 h 152"/>
                  <a:gd name="T108" fmla="*/ 139 w 282"/>
                  <a:gd name="T109" fmla="*/ 86 h 152"/>
                  <a:gd name="T110" fmla="*/ 82 w 282"/>
                  <a:gd name="T111" fmla="*/ 58 h 152"/>
                  <a:gd name="T112" fmla="*/ 44 w 282"/>
                  <a:gd name="T113" fmla="*/ 37 h 152"/>
                  <a:gd name="T114" fmla="*/ 25 w 282"/>
                  <a:gd name="T115" fmla="*/ 17 h 152"/>
                  <a:gd name="T116" fmla="*/ 7 w 282"/>
                  <a:gd name="T117" fmla="*/ 4 h 1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82"/>
                  <a:gd name="T178" fmla="*/ 0 h 152"/>
                  <a:gd name="T179" fmla="*/ 282 w 282"/>
                  <a:gd name="T180" fmla="*/ 152 h 15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82" h="152">
                    <a:moveTo>
                      <a:pt x="0" y="0"/>
                    </a:moveTo>
                    <a:lnTo>
                      <a:pt x="5" y="7"/>
                    </a:lnTo>
                    <a:lnTo>
                      <a:pt x="19" y="25"/>
                    </a:lnTo>
                    <a:lnTo>
                      <a:pt x="30" y="35"/>
                    </a:lnTo>
                    <a:lnTo>
                      <a:pt x="41" y="46"/>
                    </a:lnTo>
                    <a:lnTo>
                      <a:pt x="53" y="57"/>
                    </a:lnTo>
                    <a:lnTo>
                      <a:pt x="66" y="67"/>
                    </a:lnTo>
                    <a:lnTo>
                      <a:pt x="96" y="85"/>
                    </a:lnTo>
                    <a:lnTo>
                      <a:pt x="130" y="103"/>
                    </a:lnTo>
                    <a:lnTo>
                      <a:pt x="147" y="113"/>
                    </a:lnTo>
                    <a:lnTo>
                      <a:pt x="163" y="120"/>
                    </a:lnTo>
                    <a:lnTo>
                      <a:pt x="179" y="127"/>
                    </a:lnTo>
                    <a:lnTo>
                      <a:pt x="193" y="132"/>
                    </a:lnTo>
                    <a:lnTo>
                      <a:pt x="207" y="137"/>
                    </a:lnTo>
                    <a:lnTo>
                      <a:pt x="222" y="140"/>
                    </a:lnTo>
                    <a:lnTo>
                      <a:pt x="236" y="144"/>
                    </a:lnTo>
                    <a:lnTo>
                      <a:pt x="250" y="147"/>
                    </a:lnTo>
                    <a:lnTo>
                      <a:pt x="273" y="151"/>
                    </a:lnTo>
                    <a:lnTo>
                      <a:pt x="282" y="152"/>
                    </a:lnTo>
                    <a:lnTo>
                      <a:pt x="269" y="146"/>
                    </a:lnTo>
                    <a:lnTo>
                      <a:pt x="256" y="139"/>
                    </a:lnTo>
                    <a:lnTo>
                      <a:pt x="243" y="134"/>
                    </a:lnTo>
                    <a:lnTo>
                      <a:pt x="230" y="128"/>
                    </a:lnTo>
                    <a:lnTo>
                      <a:pt x="229" y="124"/>
                    </a:lnTo>
                    <a:lnTo>
                      <a:pt x="228" y="120"/>
                    </a:lnTo>
                    <a:lnTo>
                      <a:pt x="232" y="119"/>
                    </a:lnTo>
                    <a:lnTo>
                      <a:pt x="237" y="118"/>
                    </a:lnTo>
                    <a:lnTo>
                      <a:pt x="235" y="113"/>
                    </a:lnTo>
                    <a:lnTo>
                      <a:pt x="233" y="108"/>
                    </a:lnTo>
                    <a:lnTo>
                      <a:pt x="238" y="107"/>
                    </a:lnTo>
                    <a:lnTo>
                      <a:pt x="242" y="106"/>
                    </a:lnTo>
                    <a:lnTo>
                      <a:pt x="238" y="99"/>
                    </a:lnTo>
                    <a:lnTo>
                      <a:pt x="233" y="93"/>
                    </a:lnTo>
                    <a:lnTo>
                      <a:pt x="239" y="95"/>
                    </a:lnTo>
                    <a:lnTo>
                      <a:pt x="246" y="97"/>
                    </a:lnTo>
                    <a:lnTo>
                      <a:pt x="247" y="94"/>
                    </a:lnTo>
                    <a:lnTo>
                      <a:pt x="247" y="91"/>
                    </a:lnTo>
                    <a:lnTo>
                      <a:pt x="242" y="84"/>
                    </a:lnTo>
                    <a:lnTo>
                      <a:pt x="238" y="77"/>
                    </a:lnTo>
                    <a:lnTo>
                      <a:pt x="243" y="76"/>
                    </a:lnTo>
                    <a:lnTo>
                      <a:pt x="248" y="75"/>
                    </a:lnTo>
                    <a:lnTo>
                      <a:pt x="243" y="70"/>
                    </a:lnTo>
                    <a:lnTo>
                      <a:pt x="239" y="66"/>
                    </a:lnTo>
                    <a:lnTo>
                      <a:pt x="247" y="60"/>
                    </a:lnTo>
                    <a:lnTo>
                      <a:pt x="255" y="56"/>
                    </a:lnTo>
                    <a:lnTo>
                      <a:pt x="253" y="53"/>
                    </a:lnTo>
                    <a:lnTo>
                      <a:pt x="251" y="49"/>
                    </a:lnTo>
                    <a:lnTo>
                      <a:pt x="257" y="48"/>
                    </a:lnTo>
                    <a:lnTo>
                      <a:pt x="265" y="47"/>
                    </a:lnTo>
                    <a:lnTo>
                      <a:pt x="264" y="43"/>
                    </a:lnTo>
                    <a:lnTo>
                      <a:pt x="263" y="38"/>
                    </a:lnTo>
                    <a:lnTo>
                      <a:pt x="267" y="36"/>
                    </a:lnTo>
                    <a:lnTo>
                      <a:pt x="272" y="35"/>
                    </a:lnTo>
                    <a:lnTo>
                      <a:pt x="268" y="29"/>
                    </a:lnTo>
                    <a:lnTo>
                      <a:pt x="264" y="24"/>
                    </a:lnTo>
                    <a:lnTo>
                      <a:pt x="267" y="17"/>
                    </a:lnTo>
                    <a:lnTo>
                      <a:pt x="269" y="10"/>
                    </a:lnTo>
                    <a:lnTo>
                      <a:pt x="265" y="11"/>
                    </a:lnTo>
                    <a:lnTo>
                      <a:pt x="259" y="11"/>
                    </a:lnTo>
                    <a:lnTo>
                      <a:pt x="256" y="19"/>
                    </a:lnTo>
                    <a:lnTo>
                      <a:pt x="252" y="27"/>
                    </a:lnTo>
                    <a:lnTo>
                      <a:pt x="247" y="30"/>
                    </a:lnTo>
                    <a:lnTo>
                      <a:pt x="243" y="33"/>
                    </a:lnTo>
                    <a:lnTo>
                      <a:pt x="249" y="33"/>
                    </a:lnTo>
                    <a:lnTo>
                      <a:pt x="256" y="33"/>
                    </a:lnTo>
                    <a:lnTo>
                      <a:pt x="249" y="36"/>
                    </a:lnTo>
                    <a:lnTo>
                      <a:pt x="241" y="40"/>
                    </a:lnTo>
                    <a:lnTo>
                      <a:pt x="247" y="41"/>
                    </a:lnTo>
                    <a:lnTo>
                      <a:pt x="253" y="42"/>
                    </a:lnTo>
                    <a:lnTo>
                      <a:pt x="246" y="45"/>
                    </a:lnTo>
                    <a:lnTo>
                      <a:pt x="239" y="48"/>
                    </a:lnTo>
                    <a:lnTo>
                      <a:pt x="238" y="53"/>
                    </a:lnTo>
                    <a:lnTo>
                      <a:pt x="238" y="58"/>
                    </a:lnTo>
                    <a:lnTo>
                      <a:pt x="232" y="61"/>
                    </a:lnTo>
                    <a:lnTo>
                      <a:pt x="226" y="65"/>
                    </a:lnTo>
                    <a:lnTo>
                      <a:pt x="226" y="74"/>
                    </a:lnTo>
                    <a:lnTo>
                      <a:pt x="225" y="84"/>
                    </a:lnTo>
                    <a:lnTo>
                      <a:pt x="216" y="81"/>
                    </a:lnTo>
                    <a:lnTo>
                      <a:pt x="208" y="79"/>
                    </a:lnTo>
                    <a:lnTo>
                      <a:pt x="201" y="76"/>
                    </a:lnTo>
                    <a:lnTo>
                      <a:pt x="193" y="73"/>
                    </a:lnTo>
                    <a:lnTo>
                      <a:pt x="208" y="82"/>
                    </a:lnTo>
                    <a:lnTo>
                      <a:pt x="223" y="90"/>
                    </a:lnTo>
                    <a:lnTo>
                      <a:pt x="222" y="90"/>
                    </a:lnTo>
                    <a:lnTo>
                      <a:pt x="217" y="91"/>
                    </a:lnTo>
                    <a:lnTo>
                      <a:pt x="210" y="90"/>
                    </a:lnTo>
                    <a:lnTo>
                      <a:pt x="203" y="88"/>
                    </a:lnTo>
                    <a:lnTo>
                      <a:pt x="190" y="83"/>
                    </a:lnTo>
                    <a:lnTo>
                      <a:pt x="171" y="77"/>
                    </a:lnTo>
                    <a:lnTo>
                      <a:pt x="156" y="72"/>
                    </a:lnTo>
                    <a:lnTo>
                      <a:pt x="150" y="70"/>
                    </a:lnTo>
                    <a:lnTo>
                      <a:pt x="167" y="77"/>
                    </a:lnTo>
                    <a:lnTo>
                      <a:pt x="184" y="85"/>
                    </a:lnTo>
                    <a:lnTo>
                      <a:pt x="201" y="92"/>
                    </a:lnTo>
                    <a:lnTo>
                      <a:pt x="218" y="99"/>
                    </a:lnTo>
                    <a:lnTo>
                      <a:pt x="214" y="99"/>
                    </a:lnTo>
                    <a:lnTo>
                      <a:pt x="203" y="100"/>
                    </a:lnTo>
                    <a:lnTo>
                      <a:pt x="197" y="99"/>
                    </a:lnTo>
                    <a:lnTo>
                      <a:pt x="189" y="98"/>
                    </a:lnTo>
                    <a:lnTo>
                      <a:pt x="182" y="97"/>
                    </a:lnTo>
                    <a:lnTo>
                      <a:pt x="173" y="94"/>
                    </a:lnTo>
                    <a:lnTo>
                      <a:pt x="154" y="85"/>
                    </a:lnTo>
                    <a:lnTo>
                      <a:pt x="131" y="73"/>
                    </a:lnTo>
                    <a:lnTo>
                      <a:pt x="112" y="61"/>
                    </a:lnTo>
                    <a:lnTo>
                      <a:pt x="105" y="57"/>
                    </a:lnTo>
                    <a:lnTo>
                      <a:pt x="120" y="68"/>
                    </a:lnTo>
                    <a:lnTo>
                      <a:pt x="136" y="79"/>
                    </a:lnTo>
                    <a:lnTo>
                      <a:pt x="152" y="89"/>
                    </a:lnTo>
                    <a:lnTo>
                      <a:pt x="167" y="100"/>
                    </a:lnTo>
                    <a:lnTo>
                      <a:pt x="139" y="86"/>
                    </a:lnTo>
                    <a:lnTo>
                      <a:pt x="111" y="73"/>
                    </a:lnTo>
                    <a:lnTo>
                      <a:pt x="82" y="58"/>
                    </a:lnTo>
                    <a:lnTo>
                      <a:pt x="53" y="46"/>
                    </a:lnTo>
                    <a:lnTo>
                      <a:pt x="44" y="37"/>
                    </a:lnTo>
                    <a:lnTo>
                      <a:pt x="34" y="27"/>
                    </a:lnTo>
                    <a:lnTo>
                      <a:pt x="25" y="17"/>
                    </a:lnTo>
                    <a:lnTo>
                      <a:pt x="14" y="8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2" name="Freeform 44"/>
              <p:cNvSpPr>
                <a:spLocks/>
              </p:cNvSpPr>
              <p:nvPr/>
            </p:nvSpPr>
            <p:spPr bwMode="auto">
              <a:xfrm>
                <a:off x="2988" y="1554"/>
                <a:ext cx="161" cy="236"/>
              </a:xfrm>
              <a:custGeom>
                <a:avLst/>
                <a:gdLst>
                  <a:gd name="T0" fmla="*/ 39 w 161"/>
                  <a:gd name="T1" fmla="*/ 225 h 236"/>
                  <a:gd name="T2" fmla="*/ 9 w 161"/>
                  <a:gd name="T3" fmla="*/ 202 h 236"/>
                  <a:gd name="T4" fmla="*/ 27 w 161"/>
                  <a:gd name="T5" fmla="*/ 202 h 236"/>
                  <a:gd name="T6" fmla="*/ 45 w 161"/>
                  <a:gd name="T7" fmla="*/ 204 h 236"/>
                  <a:gd name="T8" fmla="*/ 42 w 161"/>
                  <a:gd name="T9" fmla="*/ 193 h 236"/>
                  <a:gd name="T10" fmla="*/ 70 w 161"/>
                  <a:gd name="T11" fmla="*/ 198 h 236"/>
                  <a:gd name="T12" fmla="*/ 54 w 161"/>
                  <a:gd name="T13" fmla="*/ 183 h 236"/>
                  <a:gd name="T14" fmla="*/ 67 w 161"/>
                  <a:gd name="T15" fmla="*/ 184 h 236"/>
                  <a:gd name="T16" fmla="*/ 81 w 161"/>
                  <a:gd name="T17" fmla="*/ 186 h 236"/>
                  <a:gd name="T18" fmla="*/ 57 w 161"/>
                  <a:gd name="T19" fmla="*/ 163 h 236"/>
                  <a:gd name="T20" fmla="*/ 81 w 161"/>
                  <a:gd name="T21" fmla="*/ 177 h 236"/>
                  <a:gd name="T22" fmla="*/ 76 w 161"/>
                  <a:gd name="T23" fmla="*/ 158 h 236"/>
                  <a:gd name="T24" fmla="*/ 71 w 161"/>
                  <a:gd name="T25" fmla="*/ 146 h 236"/>
                  <a:gd name="T26" fmla="*/ 82 w 161"/>
                  <a:gd name="T27" fmla="*/ 144 h 236"/>
                  <a:gd name="T28" fmla="*/ 80 w 161"/>
                  <a:gd name="T29" fmla="*/ 134 h 236"/>
                  <a:gd name="T30" fmla="*/ 90 w 161"/>
                  <a:gd name="T31" fmla="*/ 131 h 236"/>
                  <a:gd name="T32" fmla="*/ 94 w 161"/>
                  <a:gd name="T33" fmla="*/ 124 h 236"/>
                  <a:gd name="T34" fmla="*/ 99 w 161"/>
                  <a:gd name="T35" fmla="*/ 114 h 236"/>
                  <a:gd name="T36" fmla="*/ 95 w 161"/>
                  <a:gd name="T37" fmla="*/ 99 h 236"/>
                  <a:gd name="T38" fmla="*/ 106 w 161"/>
                  <a:gd name="T39" fmla="*/ 98 h 236"/>
                  <a:gd name="T40" fmla="*/ 115 w 161"/>
                  <a:gd name="T41" fmla="*/ 94 h 236"/>
                  <a:gd name="T42" fmla="*/ 107 w 161"/>
                  <a:gd name="T43" fmla="*/ 80 h 236"/>
                  <a:gd name="T44" fmla="*/ 111 w 161"/>
                  <a:gd name="T45" fmla="*/ 71 h 236"/>
                  <a:gd name="T46" fmla="*/ 116 w 161"/>
                  <a:gd name="T47" fmla="*/ 63 h 236"/>
                  <a:gd name="T48" fmla="*/ 116 w 161"/>
                  <a:gd name="T49" fmla="*/ 53 h 236"/>
                  <a:gd name="T50" fmla="*/ 110 w 161"/>
                  <a:gd name="T51" fmla="*/ 42 h 236"/>
                  <a:gd name="T52" fmla="*/ 120 w 161"/>
                  <a:gd name="T53" fmla="*/ 39 h 236"/>
                  <a:gd name="T54" fmla="*/ 123 w 161"/>
                  <a:gd name="T55" fmla="*/ 31 h 236"/>
                  <a:gd name="T56" fmla="*/ 128 w 161"/>
                  <a:gd name="T57" fmla="*/ 26 h 236"/>
                  <a:gd name="T58" fmla="*/ 131 w 161"/>
                  <a:gd name="T59" fmla="*/ 18 h 236"/>
                  <a:gd name="T60" fmla="*/ 140 w 161"/>
                  <a:gd name="T61" fmla="*/ 14 h 236"/>
                  <a:gd name="T62" fmla="*/ 153 w 161"/>
                  <a:gd name="T63" fmla="*/ 16 h 236"/>
                  <a:gd name="T64" fmla="*/ 155 w 161"/>
                  <a:gd name="T65" fmla="*/ 41 h 236"/>
                  <a:gd name="T66" fmla="*/ 147 w 161"/>
                  <a:gd name="T67" fmla="*/ 56 h 236"/>
                  <a:gd name="T68" fmla="*/ 144 w 161"/>
                  <a:gd name="T69" fmla="*/ 66 h 236"/>
                  <a:gd name="T70" fmla="*/ 137 w 161"/>
                  <a:gd name="T71" fmla="*/ 80 h 236"/>
                  <a:gd name="T72" fmla="*/ 134 w 161"/>
                  <a:gd name="T73" fmla="*/ 95 h 236"/>
                  <a:gd name="T74" fmla="*/ 130 w 161"/>
                  <a:gd name="T75" fmla="*/ 106 h 236"/>
                  <a:gd name="T76" fmla="*/ 128 w 161"/>
                  <a:gd name="T77" fmla="*/ 117 h 236"/>
                  <a:gd name="T78" fmla="*/ 132 w 161"/>
                  <a:gd name="T79" fmla="*/ 131 h 236"/>
                  <a:gd name="T80" fmla="*/ 120 w 161"/>
                  <a:gd name="T81" fmla="*/ 140 h 236"/>
                  <a:gd name="T82" fmla="*/ 122 w 161"/>
                  <a:gd name="T83" fmla="*/ 148 h 236"/>
                  <a:gd name="T84" fmla="*/ 109 w 161"/>
                  <a:gd name="T85" fmla="*/ 153 h 236"/>
                  <a:gd name="T86" fmla="*/ 105 w 161"/>
                  <a:gd name="T87" fmla="*/ 167 h 236"/>
                  <a:gd name="T88" fmla="*/ 100 w 161"/>
                  <a:gd name="T89" fmla="*/ 182 h 236"/>
                  <a:gd name="T90" fmla="*/ 93 w 161"/>
                  <a:gd name="T91" fmla="*/ 205 h 236"/>
                  <a:gd name="T92" fmla="*/ 75 w 161"/>
                  <a:gd name="T93" fmla="*/ 221 h 236"/>
                  <a:gd name="T94" fmla="*/ 68 w 161"/>
                  <a:gd name="T95" fmla="*/ 233 h 2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61"/>
                  <a:gd name="T145" fmla="*/ 0 h 236"/>
                  <a:gd name="T146" fmla="*/ 161 w 161"/>
                  <a:gd name="T147" fmla="*/ 236 h 2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61" h="236">
                    <a:moveTo>
                      <a:pt x="67" y="236"/>
                    </a:moveTo>
                    <a:lnTo>
                      <a:pt x="57" y="233"/>
                    </a:lnTo>
                    <a:lnTo>
                      <a:pt x="48" y="230"/>
                    </a:lnTo>
                    <a:lnTo>
                      <a:pt x="39" y="225"/>
                    </a:lnTo>
                    <a:lnTo>
                      <a:pt x="31" y="220"/>
                    </a:lnTo>
                    <a:lnTo>
                      <a:pt x="15" y="210"/>
                    </a:lnTo>
                    <a:lnTo>
                      <a:pt x="0" y="198"/>
                    </a:lnTo>
                    <a:lnTo>
                      <a:pt x="9" y="202"/>
                    </a:lnTo>
                    <a:lnTo>
                      <a:pt x="20" y="207"/>
                    </a:lnTo>
                    <a:lnTo>
                      <a:pt x="29" y="212"/>
                    </a:lnTo>
                    <a:lnTo>
                      <a:pt x="39" y="216"/>
                    </a:lnTo>
                    <a:lnTo>
                      <a:pt x="27" y="202"/>
                    </a:lnTo>
                    <a:lnTo>
                      <a:pt x="15" y="188"/>
                    </a:lnTo>
                    <a:lnTo>
                      <a:pt x="26" y="193"/>
                    </a:lnTo>
                    <a:lnTo>
                      <a:pt x="36" y="199"/>
                    </a:lnTo>
                    <a:lnTo>
                      <a:pt x="45" y="204"/>
                    </a:lnTo>
                    <a:lnTo>
                      <a:pt x="55" y="210"/>
                    </a:lnTo>
                    <a:lnTo>
                      <a:pt x="44" y="198"/>
                    </a:lnTo>
                    <a:lnTo>
                      <a:pt x="34" y="190"/>
                    </a:lnTo>
                    <a:lnTo>
                      <a:pt x="42" y="193"/>
                    </a:lnTo>
                    <a:lnTo>
                      <a:pt x="56" y="198"/>
                    </a:lnTo>
                    <a:lnTo>
                      <a:pt x="71" y="202"/>
                    </a:lnTo>
                    <a:lnTo>
                      <a:pt x="78" y="204"/>
                    </a:lnTo>
                    <a:lnTo>
                      <a:pt x="70" y="198"/>
                    </a:lnTo>
                    <a:lnTo>
                      <a:pt x="62" y="192"/>
                    </a:lnTo>
                    <a:lnTo>
                      <a:pt x="53" y="185"/>
                    </a:lnTo>
                    <a:lnTo>
                      <a:pt x="45" y="179"/>
                    </a:lnTo>
                    <a:lnTo>
                      <a:pt x="54" y="183"/>
                    </a:lnTo>
                    <a:lnTo>
                      <a:pt x="63" y="188"/>
                    </a:lnTo>
                    <a:lnTo>
                      <a:pt x="72" y="192"/>
                    </a:lnTo>
                    <a:lnTo>
                      <a:pt x="81" y="196"/>
                    </a:lnTo>
                    <a:lnTo>
                      <a:pt x="67" y="184"/>
                    </a:lnTo>
                    <a:lnTo>
                      <a:pt x="52" y="172"/>
                    </a:lnTo>
                    <a:lnTo>
                      <a:pt x="59" y="175"/>
                    </a:lnTo>
                    <a:lnTo>
                      <a:pt x="70" y="180"/>
                    </a:lnTo>
                    <a:lnTo>
                      <a:pt x="81" y="186"/>
                    </a:lnTo>
                    <a:lnTo>
                      <a:pt x="85" y="188"/>
                    </a:lnTo>
                    <a:lnTo>
                      <a:pt x="79" y="184"/>
                    </a:lnTo>
                    <a:lnTo>
                      <a:pt x="68" y="174"/>
                    </a:lnTo>
                    <a:lnTo>
                      <a:pt x="57" y="163"/>
                    </a:lnTo>
                    <a:lnTo>
                      <a:pt x="52" y="158"/>
                    </a:lnTo>
                    <a:lnTo>
                      <a:pt x="63" y="164"/>
                    </a:lnTo>
                    <a:lnTo>
                      <a:pt x="72" y="171"/>
                    </a:lnTo>
                    <a:lnTo>
                      <a:pt x="81" y="177"/>
                    </a:lnTo>
                    <a:lnTo>
                      <a:pt x="89" y="182"/>
                    </a:lnTo>
                    <a:lnTo>
                      <a:pt x="76" y="167"/>
                    </a:lnTo>
                    <a:lnTo>
                      <a:pt x="62" y="152"/>
                    </a:lnTo>
                    <a:lnTo>
                      <a:pt x="76" y="158"/>
                    </a:lnTo>
                    <a:lnTo>
                      <a:pt x="90" y="164"/>
                    </a:lnTo>
                    <a:lnTo>
                      <a:pt x="77" y="154"/>
                    </a:lnTo>
                    <a:lnTo>
                      <a:pt x="62" y="143"/>
                    </a:lnTo>
                    <a:lnTo>
                      <a:pt x="71" y="146"/>
                    </a:lnTo>
                    <a:lnTo>
                      <a:pt x="79" y="149"/>
                    </a:lnTo>
                    <a:lnTo>
                      <a:pt x="87" y="152"/>
                    </a:lnTo>
                    <a:lnTo>
                      <a:pt x="95" y="155"/>
                    </a:lnTo>
                    <a:lnTo>
                      <a:pt x="82" y="144"/>
                    </a:lnTo>
                    <a:lnTo>
                      <a:pt x="68" y="133"/>
                    </a:lnTo>
                    <a:lnTo>
                      <a:pt x="81" y="140"/>
                    </a:lnTo>
                    <a:lnTo>
                      <a:pt x="94" y="146"/>
                    </a:lnTo>
                    <a:lnTo>
                      <a:pt x="80" y="134"/>
                    </a:lnTo>
                    <a:lnTo>
                      <a:pt x="66" y="122"/>
                    </a:lnTo>
                    <a:lnTo>
                      <a:pt x="74" y="124"/>
                    </a:lnTo>
                    <a:lnTo>
                      <a:pt x="82" y="127"/>
                    </a:lnTo>
                    <a:lnTo>
                      <a:pt x="90" y="131"/>
                    </a:lnTo>
                    <a:lnTo>
                      <a:pt x="99" y="134"/>
                    </a:lnTo>
                    <a:lnTo>
                      <a:pt x="89" y="126"/>
                    </a:lnTo>
                    <a:lnTo>
                      <a:pt x="81" y="118"/>
                    </a:lnTo>
                    <a:lnTo>
                      <a:pt x="94" y="124"/>
                    </a:lnTo>
                    <a:lnTo>
                      <a:pt x="108" y="130"/>
                    </a:lnTo>
                    <a:lnTo>
                      <a:pt x="95" y="118"/>
                    </a:lnTo>
                    <a:lnTo>
                      <a:pt x="84" y="106"/>
                    </a:lnTo>
                    <a:lnTo>
                      <a:pt x="99" y="114"/>
                    </a:lnTo>
                    <a:lnTo>
                      <a:pt x="114" y="121"/>
                    </a:lnTo>
                    <a:lnTo>
                      <a:pt x="101" y="108"/>
                    </a:lnTo>
                    <a:lnTo>
                      <a:pt x="87" y="95"/>
                    </a:lnTo>
                    <a:lnTo>
                      <a:pt x="95" y="99"/>
                    </a:lnTo>
                    <a:lnTo>
                      <a:pt x="104" y="103"/>
                    </a:lnTo>
                    <a:lnTo>
                      <a:pt x="112" y="106"/>
                    </a:lnTo>
                    <a:lnTo>
                      <a:pt x="119" y="110"/>
                    </a:lnTo>
                    <a:lnTo>
                      <a:pt x="106" y="98"/>
                    </a:lnTo>
                    <a:lnTo>
                      <a:pt x="92" y="84"/>
                    </a:lnTo>
                    <a:lnTo>
                      <a:pt x="106" y="92"/>
                    </a:lnTo>
                    <a:lnTo>
                      <a:pt x="119" y="98"/>
                    </a:lnTo>
                    <a:lnTo>
                      <a:pt x="115" y="94"/>
                    </a:lnTo>
                    <a:lnTo>
                      <a:pt x="105" y="83"/>
                    </a:lnTo>
                    <a:lnTo>
                      <a:pt x="94" y="74"/>
                    </a:lnTo>
                    <a:lnTo>
                      <a:pt x="91" y="71"/>
                    </a:lnTo>
                    <a:lnTo>
                      <a:pt x="107" y="80"/>
                    </a:lnTo>
                    <a:lnTo>
                      <a:pt x="119" y="86"/>
                    </a:lnTo>
                    <a:lnTo>
                      <a:pt x="109" y="76"/>
                    </a:lnTo>
                    <a:lnTo>
                      <a:pt x="99" y="66"/>
                    </a:lnTo>
                    <a:lnTo>
                      <a:pt x="111" y="71"/>
                    </a:lnTo>
                    <a:lnTo>
                      <a:pt x="124" y="76"/>
                    </a:lnTo>
                    <a:lnTo>
                      <a:pt x="113" y="66"/>
                    </a:lnTo>
                    <a:lnTo>
                      <a:pt x="103" y="56"/>
                    </a:lnTo>
                    <a:lnTo>
                      <a:pt x="116" y="63"/>
                    </a:lnTo>
                    <a:lnTo>
                      <a:pt x="126" y="69"/>
                    </a:lnTo>
                    <a:lnTo>
                      <a:pt x="114" y="57"/>
                    </a:lnTo>
                    <a:lnTo>
                      <a:pt x="102" y="44"/>
                    </a:lnTo>
                    <a:lnTo>
                      <a:pt x="116" y="53"/>
                    </a:lnTo>
                    <a:lnTo>
                      <a:pt x="129" y="61"/>
                    </a:lnTo>
                    <a:lnTo>
                      <a:pt x="116" y="50"/>
                    </a:lnTo>
                    <a:lnTo>
                      <a:pt x="102" y="38"/>
                    </a:lnTo>
                    <a:lnTo>
                      <a:pt x="110" y="42"/>
                    </a:lnTo>
                    <a:lnTo>
                      <a:pt x="118" y="46"/>
                    </a:lnTo>
                    <a:lnTo>
                      <a:pt x="126" y="50"/>
                    </a:lnTo>
                    <a:lnTo>
                      <a:pt x="134" y="53"/>
                    </a:lnTo>
                    <a:lnTo>
                      <a:pt x="120" y="39"/>
                    </a:lnTo>
                    <a:lnTo>
                      <a:pt x="107" y="25"/>
                    </a:lnTo>
                    <a:lnTo>
                      <a:pt x="121" y="34"/>
                    </a:lnTo>
                    <a:lnTo>
                      <a:pt x="135" y="44"/>
                    </a:lnTo>
                    <a:lnTo>
                      <a:pt x="123" y="31"/>
                    </a:lnTo>
                    <a:lnTo>
                      <a:pt x="111" y="19"/>
                    </a:lnTo>
                    <a:lnTo>
                      <a:pt x="126" y="29"/>
                    </a:lnTo>
                    <a:lnTo>
                      <a:pt x="141" y="39"/>
                    </a:lnTo>
                    <a:lnTo>
                      <a:pt x="128" y="26"/>
                    </a:lnTo>
                    <a:lnTo>
                      <a:pt x="117" y="12"/>
                    </a:lnTo>
                    <a:lnTo>
                      <a:pt x="130" y="22"/>
                    </a:lnTo>
                    <a:lnTo>
                      <a:pt x="144" y="31"/>
                    </a:lnTo>
                    <a:lnTo>
                      <a:pt x="131" y="18"/>
                    </a:lnTo>
                    <a:lnTo>
                      <a:pt x="119" y="4"/>
                    </a:lnTo>
                    <a:lnTo>
                      <a:pt x="134" y="16"/>
                    </a:lnTo>
                    <a:lnTo>
                      <a:pt x="150" y="26"/>
                    </a:lnTo>
                    <a:lnTo>
                      <a:pt x="140" y="14"/>
                    </a:lnTo>
                    <a:lnTo>
                      <a:pt x="129" y="0"/>
                    </a:lnTo>
                    <a:lnTo>
                      <a:pt x="136" y="5"/>
                    </a:lnTo>
                    <a:lnTo>
                      <a:pt x="145" y="11"/>
                    </a:lnTo>
                    <a:lnTo>
                      <a:pt x="153" y="16"/>
                    </a:lnTo>
                    <a:lnTo>
                      <a:pt x="161" y="21"/>
                    </a:lnTo>
                    <a:lnTo>
                      <a:pt x="159" y="29"/>
                    </a:lnTo>
                    <a:lnTo>
                      <a:pt x="157" y="37"/>
                    </a:lnTo>
                    <a:lnTo>
                      <a:pt x="155" y="41"/>
                    </a:lnTo>
                    <a:lnTo>
                      <a:pt x="152" y="45"/>
                    </a:lnTo>
                    <a:lnTo>
                      <a:pt x="152" y="51"/>
                    </a:lnTo>
                    <a:lnTo>
                      <a:pt x="152" y="56"/>
                    </a:lnTo>
                    <a:lnTo>
                      <a:pt x="147" y="56"/>
                    </a:lnTo>
                    <a:lnTo>
                      <a:pt x="142" y="55"/>
                    </a:lnTo>
                    <a:lnTo>
                      <a:pt x="144" y="58"/>
                    </a:lnTo>
                    <a:lnTo>
                      <a:pt x="147" y="61"/>
                    </a:lnTo>
                    <a:lnTo>
                      <a:pt x="144" y="66"/>
                    </a:lnTo>
                    <a:lnTo>
                      <a:pt x="141" y="71"/>
                    </a:lnTo>
                    <a:lnTo>
                      <a:pt x="142" y="74"/>
                    </a:lnTo>
                    <a:lnTo>
                      <a:pt x="143" y="78"/>
                    </a:lnTo>
                    <a:lnTo>
                      <a:pt x="137" y="80"/>
                    </a:lnTo>
                    <a:lnTo>
                      <a:pt x="133" y="82"/>
                    </a:lnTo>
                    <a:lnTo>
                      <a:pt x="134" y="89"/>
                    </a:lnTo>
                    <a:lnTo>
                      <a:pt x="135" y="94"/>
                    </a:lnTo>
                    <a:lnTo>
                      <a:pt x="134" y="95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4" y="106"/>
                    </a:lnTo>
                    <a:lnTo>
                      <a:pt x="130" y="106"/>
                    </a:lnTo>
                    <a:lnTo>
                      <a:pt x="126" y="106"/>
                    </a:lnTo>
                    <a:lnTo>
                      <a:pt x="129" y="112"/>
                    </a:lnTo>
                    <a:lnTo>
                      <a:pt x="132" y="117"/>
                    </a:lnTo>
                    <a:lnTo>
                      <a:pt x="128" y="117"/>
                    </a:lnTo>
                    <a:lnTo>
                      <a:pt x="124" y="117"/>
                    </a:lnTo>
                    <a:lnTo>
                      <a:pt x="128" y="122"/>
                    </a:lnTo>
                    <a:lnTo>
                      <a:pt x="131" y="126"/>
                    </a:lnTo>
                    <a:lnTo>
                      <a:pt x="132" y="131"/>
                    </a:lnTo>
                    <a:lnTo>
                      <a:pt x="131" y="135"/>
                    </a:lnTo>
                    <a:lnTo>
                      <a:pt x="129" y="137"/>
                    </a:lnTo>
                    <a:lnTo>
                      <a:pt x="125" y="139"/>
                    </a:lnTo>
                    <a:lnTo>
                      <a:pt x="120" y="140"/>
                    </a:lnTo>
                    <a:lnTo>
                      <a:pt x="114" y="139"/>
                    </a:lnTo>
                    <a:lnTo>
                      <a:pt x="116" y="141"/>
                    </a:lnTo>
                    <a:lnTo>
                      <a:pt x="120" y="146"/>
                    </a:lnTo>
                    <a:lnTo>
                      <a:pt x="122" y="148"/>
                    </a:lnTo>
                    <a:lnTo>
                      <a:pt x="123" y="150"/>
                    </a:lnTo>
                    <a:lnTo>
                      <a:pt x="123" y="152"/>
                    </a:lnTo>
                    <a:lnTo>
                      <a:pt x="121" y="152"/>
                    </a:lnTo>
                    <a:lnTo>
                      <a:pt x="109" y="153"/>
                    </a:lnTo>
                    <a:lnTo>
                      <a:pt x="103" y="153"/>
                    </a:lnTo>
                    <a:lnTo>
                      <a:pt x="107" y="160"/>
                    </a:lnTo>
                    <a:lnTo>
                      <a:pt x="110" y="167"/>
                    </a:lnTo>
                    <a:lnTo>
                      <a:pt x="105" y="167"/>
                    </a:lnTo>
                    <a:lnTo>
                      <a:pt x="100" y="167"/>
                    </a:lnTo>
                    <a:lnTo>
                      <a:pt x="102" y="174"/>
                    </a:lnTo>
                    <a:lnTo>
                      <a:pt x="104" y="180"/>
                    </a:lnTo>
                    <a:lnTo>
                      <a:pt x="100" y="182"/>
                    </a:lnTo>
                    <a:lnTo>
                      <a:pt x="95" y="185"/>
                    </a:lnTo>
                    <a:lnTo>
                      <a:pt x="97" y="190"/>
                    </a:lnTo>
                    <a:lnTo>
                      <a:pt x="100" y="196"/>
                    </a:lnTo>
                    <a:lnTo>
                      <a:pt x="93" y="205"/>
                    </a:lnTo>
                    <a:lnTo>
                      <a:pt x="87" y="215"/>
                    </a:lnTo>
                    <a:lnTo>
                      <a:pt x="80" y="216"/>
                    </a:lnTo>
                    <a:lnTo>
                      <a:pt x="73" y="217"/>
                    </a:lnTo>
                    <a:lnTo>
                      <a:pt x="75" y="221"/>
                    </a:lnTo>
                    <a:lnTo>
                      <a:pt x="78" y="225"/>
                    </a:lnTo>
                    <a:lnTo>
                      <a:pt x="73" y="227"/>
                    </a:lnTo>
                    <a:lnTo>
                      <a:pt x="68" y="229"/>
                    </a:lnTo>
                    <a:lnTo>
                      <a:pt x="68" y="233"/>
                    </a:lnTo>
                    <a:lnTo>
                      <a:pt x="67" y="236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3" name="Freeform 45"/>
              <p:cNvSpPr>
                <a:spLocks/>
              </p:cNvSpPr>
              <p:nvPr/>
            </p:nvSpPr>
            <p:spPr bwMode="auto">
              <a:xfrm>
                <a:off x="3135" y="1584"/>
                <a:ext cx="165" cy="312"/>
              </a:xfrm>
              <a:custGeom>
                <a:avLst/>
                <a:gdLst>
                  <a:gd name="T0" fmla="*/ 107 w 165"/>
                  <a:gd name="T1" fmla="*/ 8 h 312"/>
                  <a:gd name="T2" fmla="*/ 130 w 165"/>
                  <a:gd name="T3" fmla="*/ 23 h 312"/>
                  <a:gd name="T4" fmla="*/ 142 w 165"/>
                  <a:gd name="T5" fmla="*/ 49 h 312"/>
                  <a:gd name="T6" fmla="*/ 154 w 165"/>
                  <a:gd name="T7" fmla="*/ 85 h 312"/>
                  <a:gd name="T8" fmla="*/ 162 w 165"/>
                  <a:gd name="T9" fmla="*/ 128 h 312"/>
                  <a:gd name="T10" fmla="*/ 165 w 165"/>
                  <a:gd name="T11" fmla="*/ 175 h 312"/>
                  <a:gd name="T12" fmla="*/ 163 w 165"/>
                  <a:gd name="T13" fmla="*/ 221 h 312"/>
                  <a:gd name="T14" fmla="*/ 153 w 165"/>
                  <a:gd name="T15" fmla="*/ 258 h 312"/>
                  <a:gd name="T16" fmla="*/ 131 w 165"/>
                  <a:gd name="T17" fmla="*/ 295 h 312"/>
                  <a:gd name="T18" fmla="*/ 120 w 165"/>
                  <a:gd name="T19" fmla="*/ 307 h 312"/>
                  <a:gd name="T20" fmla="*/ 74 w 165"/>
                  <a:gd name="T21" fmla="*/ 312 h 312"/>
                  <a:gd name="T22" fmla="*/ 36 w 165"/>
                  <a:gd name="T23" fmla="*/ 312 h 312"/>
                  <a:gd name="T24" fmla="*/ 0 w 165"/>
                  <a:gd name="T25" fmla="*/ 305 h 312"/>
                  <a:gd name="T26" fmla="*/ 23 w 165"/>
                  <a:gd name="T27" fmla="*/ 296 h 312"/>
                  <a:gd name="T28" fmla="*/ 54 w 165"/>
                  <a:gd name="T29" fmla="*/ 297 h 312"/>
                  <a:gd name="T30" fmla="*/ 50 w 165"/>
                  <a:gd name="T31" fmla="*/ 282 h 312"/>
                  <a:gd name="T32" fmla="*/ 78 w 165"/>
                  <a:gd name="T33" fmla="*/ 285 h 312"/>
                  <a:gd name="T34" fmla="*/ 116 w 165"/>
                  <a:gd name="T35" fmla="*/ 290 h 312"/>
                  <a:gd name="T36" fmla="*/ 123 w 165"/>
                  <a:gd name="T37" fmla="*/ 284 h 312"/>
                  <a:gd name="T38" fmla="*/ 120 w 165"/>
                  <a:gd name="T39" fmla="*/ 276 h 312"/>
                  <a:gd name="T40" fmla="*/ 114 w 165"/>
                  <a:gd name="T41" fmla="*/ 255 h 312"/>
                  <a:gd name="T42" fmla="*/ 116 w 165"/>
                  <a:gd name="T43" fmla="*/ 239 h 312"/>
                  <a:gd name="T44" fmla="*/ 111 w 165"/>
                  <a:gd name="T45" fmla="*/ 222 h 312"/>
                  <a:gd name="T46" fmla="*/ 99 w 165"/>
                  <a:gd name="T47" fmla="*/ 199 h 312"/>
                  <a:gd name="T48" fmla="*/ 115 w 165"/>
                  <a:gd name="T49" fmla="*/ 195 h 312"/>
                  <a:gd name="T50" fmla="*/ 123 w 165"/>
                  <a:gd name="T51" fmla="*/ 196 h 312"/>
                  <a:gd name="T52" fmla="*/ 97 w 165"/>
                  <a:gd name="T53" fmla="*/ 176 h 312"/>
                  <a:gd name="T54" fmla="*/ 119 w 165"/>
                  <a:gd name="T55" fmla="*/ 183 h 312"/>
                  <a:gd name="T56" fmla="*/ 95 w 165"/>
                  <a:gd name="T57" fmla="*/ 166 h 312"/>
                  <a:gd name="T58" fmla="*/ 123 w 165"/>
                  <a:gd name="T59" fmla="*/ 175 h 312"/>
                  <a:gd name="T60" fmla="*/ 114 w 165"/>
                  <a:gd name="T61" fmla="*/ 166 h 312"/>
                  <a:gd name="T62" fmla="*/ 103 w 165"/>
                  <a:gd name="T63" fmla="*/ 156 h 312"/>
                  <a:gd name="T64" fmla="*/ 128 w 165"/>
                  <a:gd name="T65" fmla="*/ 166 h 312"/>
                  <a:gd name="T66" fmla="*/ 115 w 165"/>
                  <a:gd name="T67" fmla="*/ 148 h 312"/>
                  <a:gd name="T68" fmla="*/ 115 w 165"/>
                  <a:gd name="T69" fmla="*/ 136 h 312"/>
                  <a:gd name="T70" fmla="*/ 114 w 165"/>
                  <a:gd name="T71" fmla="*/ 124 h 312"/>
                  <a:gd name="T72" fmla="*/ 99 w 165"/>
                  <a:gd name="T73" fmla="*/ 110 h 312"/>
                  <a:gd name="T74" fmla="*/ 116 w 165"/>
                  <a:gd name="T75" fmla="*/ 111 h 312"/>
                  <a:gd name="T76" fmla="*/ 91 w 165"/>
                  <a:gd name="T77" fmla="*/ 94 h 312"/>
                  <a:gd name="T78" fmla="*/ 107 w 165"/>
                  <a:gd name="T79" fmla="*/ 97 h 312"/>
                  <a:gd name="T80" fmla="*/ 120 w 165"/>
                  <a:gd name="T81" fmla="*/ 97 h 312"/>
                  <a:gd name="T82" fmla="*/ 95 w 165"/>
                  <a:gd name="T83" fmla="*/ 79 h 312"/>
                  <a:gd name="T84" fmla="*/ 106 w 165"/>
                  <a:gd name="T85" fmla="*/ 81 h 312"/>
                  <a:gd name="T86" fmla="*/ 119 w 165"/>
                  <a:gd name="T87" fmla="*/ 82 h 312"/>
                  <a:gd name="T88" fmla="*/ 94 w 165"/>
                  <a:gd name="T89" fmla="*/ 62 h 312"/>
                  <a:gd name="T90" fmla="*/ 115 w 165"/>
                  <a:gd name="T91" fmla="*/ 68 h 312"/>
                  <a:gd name="T92" fmla="*/ 90 w 165"/>
                  <a:gd name="T93" fmla="*/ 50 h 312"/>
                  <a:gd name="T94" fmla="*/ 118 w 165"/>
                  <a:gd name="T95" fmla="*/ 61 h 312"/>
                  <a:gd name="T96" fmla="*/ 111 w 165"/>
                  <a:gd name="T97" fmla="*/ 52 h 312"/>
                  <a:gd name="T98" fmla="*/ 107 w 165"/>
                  <a:gd name="T99" fmla="*/ 45 h 312"/>
                  <a:gd name="T100" fmla="*/ 91 w 165"/>
                  <a:gd name="T101" fmla="*/ 30 h 312"/>
                  <a:gd name="T102" fmla="*/ 101 w 165"/>
                  <a:gd name="T103" fmla="*/ 24 h 312"/>
                  <a:gd name="T104" fmla="*/ 109 w 165"/>
                  <a:gd name="T105" fmla="*/ 21 h 3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65"/>
                  <a:gd name="T160" fmla="*/ 0 h 312"/>
                  <a:gd name="T161" fmla="*/ 165 w 165"/>
                  <a:gd name="T162" fmla="*/ 312 h 3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65" h="312">
                    <a:moveTo>
                      <a:pt x="93" y="0"/>
                    </a:moveTo>
                    <a:lnTo>
                      <a:pt x="97" y="2"/>
                    </a:lnTo>
                    <a:lnTo>
                      <a:pt x="107" y="8"/>
                    </a:lnTo>
                    <a:lnTo>
                      <a:pt x="119" y="14"/>
                    </a:lnTo>
                    <a:lnTo>
                      <a:pt x="126" y="19"/>
                    </a:lnTo>
                    <a:lnTo>
                      <a:pt x="130" y="23"/>
                    </a:lnTo>
                    <a:lnTo>
                      <a:pt x="134" y="31"/>
                    </a:lnTo>
                    <a:lnTo>
                      <a:pt x="138" y="41"/>
                    </a:lnTo>
                    <a:lnTo>
                      <a:pt x="142" y="49"/>
                    </a:lnTo>
                    <a:lnTo>
                      <a:pt x="146" y="61"/>
                    </a:lnTo>
                    <a:lnTo>
                      <a:pt x="151" y="72"/>
                    </a:lnTo>
                    <a:lnTo>
                      <a:pt x="154" y="85"/>
                    </a:lnTo>
                    <a:lnTo>
                      <a:pt x="157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4" y="144"/>
                    </a:lnTo>
                    <a:lnTo>
                      <a:pt x="165" y="160"/>
                    </a:lnTo>
                    <a:lnTo>
                      <a:pt x="165" y="175"/>
                    </a:lnTo>
                    <a:lnTo>
                      <a:pt x="165" y="191"/>
                    </a:lnTo>
                    <a:lnTo>
                      <a:pt x="165" y="205"/>
                    </a:lnTo>
                    <a:lnTo>
                      <a:pt x="163" y="221"/>
                    </a:lnTo>
                    <a:lnTo>
                      <a:pt x="161" y="234"/>
                    </a:lnTo>
                    <a:lnTo>
                      <a:pt x="157" y="247"/>
                    </a:lnTo>
                    <a:lnTo>
                      <a:pt x="153" y="258"/>
                    </a:lnTo>
                    <a:lnTo>
                      <a:pt x="147" y="270"/>
                    </a:lnTo>
                    <a:lnTo>
                      <a:pt x="139" y="284"/>
                    </a:lnTo>
                    <a:lnTo>
                      <a:pt x="131" y="295"/>
                    </a:lnTo>
                    <a:lnTo>
                      <a:pt x="127" y="300"/>
                    </a:lnTo>
                    <a:lnTo>
                      <a:pt x="124" y="304"/>
                    </a:lnTo>
                    <a:lnTo>
                      <a:pt x="120" y="307"/>
                    </a:lnTo>
                    <a:lnTo>
                      <a:pt x="116" y="308"/>
                    </a:lnTo>
                    <a:lnTo>
                      <a:pt x="99" y="310"/>
                    </a:lnTo>
                    <a:lnTo>
                      <a:pt x="74" y="312"/>
                    </a:lnTo>
                    <a:lnTo>
                      <a:pt x="60" y="312"/>
                    </a:lnTo>
                    <a:lnTo>
                      <a:pt x="47" y="312"/>
                    </a:lnTo>
                    <a:lnTo>
                      <a:pt x="36" y="312"/>
                    </a:lnTo>
                    <a:lnTo>
                      <a:pt x="27" y="310"/>
                    </a:lnTo>
                    <a:lnTo>
                      <a:pt x="8" y="305"/>
                    </a:lnTo>
                    <a:lnTo>
                      <a:pt x="0" y="305"/>
                    </a:lnTo>
                    <a:lnTo>
                      <a:pt x="7" y="302"/>
                    </a:lnTo>
                    <a:lnTo>
                      <a:pt x="15" y="299"/>
                    </a:lnTo>
                    <a:lnTo>
                      <a:pt x="23" y="296"/>
                    </a:lnTo>
                    <a:lnTo>
                      <a:pt x="30" y="293"/>
                    </a:lnTo>
                    <a:lnTo>
                      <a:pt x="42" y="295"/>
                    </a:lnTo>
                    <a:lnTo>
                      <a:pt x="54" y="297"/>
                    </a:lnTo>
                    <a:lnTo>
                      <a:pt x="47" y="290"/>
                    </a:lnTo>
                    <a:lnTo>
                      <a:pt x="41" y="283"/>
                    </a:lnTo>
                    <a:lnTo>
                      <a:pt x="50" y="282"/>
                    </a:lnTo>
                    <a:lnTo>
                      <a:pt x="59" y="282"/>
                    </a:lnTo>
                    <a:lnTo>
                      <a:pt x="68" y="283"/>
                    </a:lnTo>
                    <a:lnTo>
                      <a:pt x="78" y="285"/>
                    </a:lnTo>
                    <a:lnTo>
                      <a:pt x="96" y="288"/>
                    </a:lnTo>
                    <a:lnTo>
                      <a:pt x="115" y="291"/>
                    </a:lnTo>
                    <a:lnTo>
                      <a:pt x="116" y="290"/>
                    </a:lnTo>
                    <a:lnTo>
                      <a:pt x="120" y="287"/>
                    </a:lnTo>
                    <a:lnTo>
                      <a:pt x="122" y="285"/>
                    </a:lnTo>
                    <a:lnTo>
                      <a:pt x="123" y="284"/>
                    </a:lnTo>
                    <a:lnTo>
                      <a:pt x="124" y="282"/>
                    </a:lnTo>
                    <a:lnTo>
                      <a:pt x="124" y="281"/>
                    </a:lnTo>
                    <a:lnTo>
                      <a:pt x="120" y="276"/>
                    </a:lnTo>
                    <a:lnTo>
                      <a:pt x="116" y="267"/>
                    </a:lnTo>
                    <a:lnTo>
                      <a:pt x="115" y="262"/>
                    </a:lnTo>
                    <a:lnTo>
                      <a:pt x="114" y="255"/>
                    </a:lnTo>
                    <a:lnTo>
                      <a:pt x="114" y="250"/>
                    </a:lnTo>
                    <a:lnTo>
                      <a:pt x="115" y="244"/>
                    </a:lnTo>
                    <a:lnTo>
                      <a:pt x="116" y="239"/>
                    </a:lnTo>
                    <a:lnTo>
                      <a:pt x="115" y="233"/>
                    </a:lnTo>
                    <a:lnTo>
                      <a:pt x="113" y="228"/>
                    </a:lnTo>
                    <a:lnTo>
                      <a:pt x="111" y="222"/>
                    </a:lnTo>
                    <a:lnTo>
                      <a:pt x="104" y="213"/>
                    </a:lnTo>
                    <a:lnTo>
                      <a:pt x="101" y="210"/>
                    </a:lnTo>
                    <a:lnTo>
                      <a:pt x="99" y="199"/>
                    </a:lnTo>
                    <a:lnTo>
                      <a:pt x="97" y="188"/>
                    </a:lnTo>
                    <a:lnTo>
                      <a:pt x="105" y="192"/>
                    </a:lnTo>
                    <a:lnTo>
                      <a:pt x="115" y="195"/>
                    </a:lnTo>
                    <a:lnTo>
                      <a:pt x="123" y="199"/>
                    </a:lnTo>
                    <a:lnTo>
                      <a:pt x="132" y="202"/>
                    </a:lnTo>
                    <a:lnTo>
                      <a:pt x="123" y="196"/>
                    </a:lnTo>
                    <a:lnTo>
                      <a:pt x="115" y="189"/>
                    </a:lnTo>
                    <a:lnTo>
                      <a:pt x="105" y="183"/>
                    </a:lnTo>
                    <a:lnTo>
                      <a:pt x="97" y="176"/>
                    </a:lnTo>
                    <a:lnTo>
                      <a:pt x="113" y="182"/>
                    </a:lnTo>
                    <a:lnTo>
                      <a:pt x="128" y="188"/>
                    </a:lnTo>
                    <a:lnTo>
                      <a:pt x="119" y="183"/>
                    </a:lnTo>
                    <a:lnTo>
                      <a:pt x="112" y="176"/>
                    </a:lnTo>
                    <a:lnTo>
                      <a:pt x="103" y="171"/>
                    </a:lnTo>
                    <a:lnTo>
                      <a:pt x="95" y="166"/>
                    </a:lnTo>
                    <a:lnTo>
                      <a:pt x="104" y="169"/>
                    </a:lnTo>
                    <a:lnTo>
                      <a:pt x="114" y="172"/>
                    </a:lnTo>
                    <a:lnTo>
                      <a:pt x="123" y="175"/>
                    </a:lnTo>
                    <a:lnTo>
                      <a:pt x="132" y="178"/>
                    </a:lnTo>
                    <a:lnTo>
                      <a:pt x="123" y="172"/>
                    </a:lnTo>
                    <a:lnTo>
                      <a:pt x="114" y="166"/>
                    </a:lnTo>
                    <a:lnTo>
                      <a:pt x="104" y="160"/>
                    </a:lnTo>
                    <a:lnTo>
                      <a:pt x="95" y="153"/>
                    </a:lnTo>
                    <a:lnTo>
                      <a:pt x="103" y="156"/>
                    </a:lnTo>
                    <a:lnTo>
                      <a:pt x="112" y="160"/>
                    </a:lnTo>
                    <a:lnTo>
                      <a:pt x="120" y="163"/>
                    </a:lnTo>
                    <a:lnTo>
                      <a:pt x="128" y="166"/>
                    </a:lnTo>
                    <a:lnTo>
                      <a:pt x="115" y="154"/>
                    </a:lnTo>
                    <a:lnTo>
                      <a:pt x="100" y="142"/>
                    </a:lnTo>
                    <a:lnTo>
                      <a:pt x="115" y="148"/>
                    </a:lnTo>
                    <a:lnTo>
                      <a:pt x="128" y="155"/>
                    </a:lnTo>
                    <a:lnTo>
                      <a:pt x="121" y="146"/>
                    </a:lnTo>
                    <a:lnTo>
                      <a:pt x="115" y="136"/>
                    </a:lnTo>
                    <a:lnTo>
                      <a:pt x="107" y="128"/>
                    </a:lnTo>
                    <a:lnTo>
                      <a:pt x="101" y="119"/>
                    </a:lnTo>
                    <a:lnTo>
                      <a:pt x="114" y="124"/>
                    </a:lnTo>
                    <a:lnTo>
                      <a:pt x="126" y="129"/>
                    </a:lnTo>
                    <a:lnTo>
                      <a:pt x="113" y="119"/>
                    </a:lnTo>
                    <a:lnTo>
                      <a:pt x="99" y="110"/>
                    </a:lnTo>
                    <a:lnTo>
                      <a:pt x="112" y="113"/>
                    </a:lnTo>
                    <a:lnTo>
                      <a:pt x="124" y="116"/>
                    </a:lnTo>
                    <a:lnTo>
                      <a:pt x="116" y="111"/>
                    </a:lnTo>
                    <a:lnTo>
                      <a:pt x="107" y="106"/>
                    </a:lnTo>
                    <a:lnTo>
                      <a:pt x="99" y="101"/>
                    </a:lnTo>
                    <a:lnTo>
                      <a:pt x="91" y="94"/>
                    </a:lnTo>
                    <a:lnTo>
                      <a:pt x="106" y="102"/>
                    </a:lnTo>
                    <a:lnTo>
                      <a:pt x="122" y="109"/>
                    </a:lnTo>
                    <a:lnTo>
                      <a:pt x="107" y="97"/>
                    </a:lnTo>
                    <a:lnTo>
                      <a:pt x="93" y="86"/>
                    </a:lnTo>
                    <a:lnTo>
                      <a:pt x="106" y="91"/>
                    </a:lnTo>
                    <a:lnTo>
                      <a:pt x="120" y="97"/>
                    </a:lnTo>
                    <a:lnTo>
                      <a:pt x="112" y="91"/>
                    </a:lnTo>
                    <a:lnTo>
                      <a:pt x="103" y="85"/>
                    </a:lnTo>
                    <a:lnTo>
                      <a:pt x="95" y="79"/>
                    </a:lnTo>
                    <a:lnTo>
                      <a:pt x="87" y="73"/>
                    </a:lnTo>
                    <a:lnTo>
                      <a:pt x="97" y="77"/>
                    </a:lnTo>
                    <a:lnTo>
                      <a:pt x="106" y="81"/>
                    </a:lnTo>
                    <a:lnTo>
                      <a:pt x="117" y="85"/>
                    </a:lnTo>
                    <a:lnTo>
                      <a:pt x="128" y="88"/>
                    </a:lnTo>
                    <a:lnTo>
                      <a:pt x="119" y="82"/>
                    </a:lnTo>
                    <a:lnTo>
                      <a:pt x="111" y="75"/>
                    </a:lnTo>
                    <a:lnTo>
                      <a:pt x="102" y="68"/>
                    </a:lnTo>
                    <a:lnTo>
                      <a:pt x="94" y="62"/>
                    </a:lnTo>
                    <a:lnTo>
                      <a:pt x="108" y="67"/>
                    </a:lnTo>
                    <a:lnTo>
                      <a:pt x="123" y="74"/>
                    </a:lnTo>
                    <a:lnTo>
                      <a:pt x="115" y="68"/>
                    </a:lnTo>
                    <a:lnTo>
                      <a:pt x="106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9" y="53"/>
                    </a:lnTo>
                    <a:lnTo>
                      <a:pt x="108" y="56"/>
                    </a:lnTo>
                    <a:lnTo>
                      <a:pt x="118" y="61"/>
                    </a:lnTo>
                    <a:lnTo>
                      <a:pt x="127" y="64"/>
                    </a:lnTo>
                    <a:lnTo>
                      <a:pt x="119" y="59"/>
                    </a:lnTo>
                    <a:lnTo>
                      <a:pt x="111" y="52"/>
                    </a:lnTo>
                    <a:lnTo>
                      <a:pt x="102" y="46"/>
                    </a:lnTo>
                    <a:lnTo>
                      <a:pt x="94" y="41"/>
                    </a:lnTo>
                    <a:lnTo>
                      <a:pt x="107" y="45"/>
                    </a:lnTo>
                    <a:lnTo>
                      <a:pt x="122" y="49"/>
                    </a:lnTo>
                    <a:lnTo>
                      <a:pt x="106" y="39"/>
                    </a:lnTo>
                    <a:lnTo>
                      <a:pt x="91" y="30"/>
                    </a:lnTo>
                    <a:lnTo>
                      <a:pt x="101" y="30"/>
                    </a:lnTo>
                    <a:lnTo>
                      <a:pt x="111" y="31"/>
                    </a:lnTo>
                    <a:lnTo>
                      <a:pt x="101" y="24"/>
                    </a:lnTo>
                    <a:lnTo>
                      <a:pt x="91" y="16"/>
                    </a:lnTo>
                    <a:lnTo>
                      <a:pt x="100" y="19"/>
                    </a:lnTo>
                    <a:lnTo>
                      <a:pt x="109" y="21"/>
                    </a:lnTo>
                    <a:lnTo>
                      <a:pt x="101" y="1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4" name="Freeform 46"/>
              <p:cNvSpPr>
                <a:spLocks/>
              </p:cNvSpPr>
              <p:nvPr/>
            </p:nvSpPr>
            <p:spPr bwMode="auto">
              <a:xfrm>
                <a:off x="2832" y="1526"/>
                <a:ext cx="193" cy="259"/>
              </a:xfrm>
              <a:custGeom>
                <a:avLst/>
                <a:gdLst>
                  <a:gd name="T0" fmla="*/ 87 w 193"/>
                  <a:gd name="T1" fmla="*/ 238 h 259"/>
                  <a:gd name="T2" fmla="*/ 63 w 193"/>
                  <a:gd name="T3" fmla="*/ 194 h 259"/>
                  <a:gd name="T4" fmla="*/ 66 w 193"/>
                  <a:gd name="T5" fmla="*/ 178 h 259"/>
                  <a:gd name="T6" fmla="*/ 92 w 193"/>
                  <a:gd name="T7" fmla="*/ 190 h 259"/>
                  <a:gd name="T8" fmla="*/ 92 w 193"/>
                  <a:gd name="T9" fmla="*/ 187 h 259"/>
                  <a:gd name="T10" fmla="*/ 65 w 193"/>
                  <a:gd name="T11" fmla="*/ 169 h 259"/>
                  <a:gd name="T12" fmla="*/ 47 w 193"/>
                  <a:gd name="T13" fmla="*/ 150 h 259"/>
                  <a:gd name="T14" fmla="*/ 42 w 193"/>
                  <a:gd name="T15" fmla="*/ 131 h 259"/>
                  <a:gd name="T16" fmla="*/ 39 w 193"/>
                  <a:gd name="T17" fmla="*/ 120 h 259"/>
                  <a:gd name="T18" fmla="*/ 41 w 193"/>
                  <a:gd name="T19" fmla="*/ 110 h 259"/>
                  <a:gd name="T20" fmla="*/ 44 w 193"/>
                  <a:gd name="T21" fmla="*/ 104 h 259"/>
                  <a:gd name="T22" fmla="*/ 60 w 193"/>
                  <a:gd name="T23" fmla="*/ 92 h 259"/>
                  <a:gd name="T24" fmla="*/ 104 w 193"/>
                  <a:gd name="T25" fmla="*/ 58 h 259"/>
                  <a:gd name="T26" fmla="*/ 116 w 193"/>
                  <a:gd name="T27" fmla="*/ 57 h 259"/>
                  <a:gd name="T28" fmla="*/ 126 w 193"/>
                  <a:gd name="T29" fmla="*/ 67 h 259"/>
                  <a:gd name="T30" fmla="*/ 137 w 193"/>
                  <a:gd name="T31" fmla="*/ 78 h 259"/>
                  <a:gd name="T32" fmla="*/ 144 w 193"/>
                  <a:gd name="T33" fmla="*/ 90 h 259"/>
                  <a:gd name="T34" fmla="*/ 145 w 193"/>
                  <a:gd name="T35" fmla="*/ 101 h 259"/>
                  <a:gd name="T36" fmla="*/ 147 w 193"/>
                  <a:gd name="T37" fmla="*/ 111 h 259"/>
                  <a:gd name="T38" fmla="*/ 153 w 193"/>
                  <a:gd name="T39" fmla="*/ 123 h 259"/>
                  <a:gd name="T40" fmla="*/ 153 w 193"/>
                  <a:gd name="T41" fmla="*/ 115 h 259"/>
                  <a:gd name="T42" fmla="*/ 149 w 193"/>
                  <a:gd name="T43" fmla="*/ 99 h 259"/>
                  <a:gd name="T44" fmla="*/ 157 w 193"/>
                  <a:gd name="T45" fmla="*/ 91 h 259"/>
                  <a:gd name="T46" fmla="*/ 171 w 193"/>
                  <a:gd name="T47" fmla="*/ 98 h 259"/>
                  <a:gd name="T48" fmla="*/ 182 w 193"/>
                  <a:gd name="T49" fmla="*/ 108 h 259"/>
                  <a:gd name="T50" fmla="*/ 190 w 193"/>
                  <a:gd name="T51" fmla="*/ 123 h 259"/>
                  <a:gd name="T52" fmla="*/ 193 w 193"/>
                  <a:gd name="T53" fmla="*/ 126 h 259"/>
                  <a:gd name="T54" fmla="*/ 192 w 193"/>
                  <a:gd name="T55" fmla="*/ 117 h 259"/>
                  <a:gd name="T56" fmla="*/ 186 w 193"/>
                  <a:gd name="T57" fmla="*/ 105 h 259"/>
                  <a:gd name="T58" fmla="*/ 172 w 193"/>
                  <a:gd name="T59" fmla="*/ 93 h 259"/>
                  <a:gd name="T60" fmla="*/ 157 w 193"/>
                  <a:gd name="T61" fmla="*/ 83 h 259"/>
                  <a:gd name="T62" fmla="*/ 137 w 193"/>
                  <a:gd name="T63" fmla="*/ 66 h 259"/>
                  <a:gd name="T64" fmla="*/ 123 w 193"/>
                  <a:gd name="T65" fmla="*/ 48 h 259"/>
                  <a:gd name="T66" fmla="*/ 129 w 193"/>
                  <a:gd name="T67" fmla="*/ 33 h 259"/>
                  <a:gd name="T68" fmla="*/ 145 w 193"/>
                  <a:gd name="T69" fmla="*/ 12 h 259"/>
                  <a:gd name="T70" fmla="*/ 151 w 193"/>
                  <a:gd name="T71" fmla="*/ 1 h 259"/>
                  <a:gd name="T72" fmla="*/ 144 w 193"/>
                  <a:gd name="T73" fmla="*/ 0 h 259"/>
                  <a:gd name="T74" fmla="*/ 127 w 193"/>
                  <a:gd name="T75" fmla="*/ 14 h 259"/>
                  <a:gd name="T76" fmla="*/ 101 w 193"/>
                  <a:gd name="T77" fmla="*/ 41 h 259"/>
                  <a:gd name="T78" fmla="*/ 60 w 193"/>
                  <a:gd name="T79" fmla="*/ 77 h 259"/>
                  <a:gd name="T80" fmla="*/ 32 w 193"/>
                  <a:gd name="T81" fmla="*/ 96 h 259"/>
                  <a:gd name="T82" fmla="*/ 21 w 193"/>
                  <a:gd name="T83" fmla="*/ 105 h 259"/>
                  <a:gd name="T84" fmla="*/ 8 w 193"/>
                  <a:gd name="T85" fmla="*/ 120 h 259"/>
                  <a:gd name="T86" fmla="*/ 0 w 193"/>
                  <a:gd name="T87" fmla="*/ 138 h 259"/>
                  <a:gd name="T88" fmla="*/ 1 w 193"/>
                  <a:gd name="T89" fmla="*/ 143 h 259"/>
                  <a:gd name="T90" fmla="*/ 17 w 193"/>
                  <a:gd name="T91" fmla="*/ 130 h 259"/>
                  <a:gd name="T92" fmla="*/ 32 w 193"/>
                  <a:gd name="T93" fmla="*/ 127 h 259"/>
                  <a:gd name="T94" fmla="*/ 42 w 193"/>
                  <a:gd name="T95" fmla="*/ 154 h 259"/>
                  <a:gd name="T96" fmla="*/ 52 w 193"/>
                  <a:gd name="T97" fmla="*/ 186 h 259"/>
                  <a:gd name="T98" fmla="*/ 69 w 193"/>
                  <a:gd name="T99" fmla="*/ 213 h 259"/>
                  <a:gd name="T100" fmla="*/ 94 w 193"/>
                  <a:gd name="T101" fmla="*/ 252 h 2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93"/>
                  <a:gd name="T154" fmla="*/ 0 h 259"/>
                  <a:gd name="T155" fmla="*/ 193 w 193"/>
                  <a:gd name="T156" fmla="*/ 259 h 25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93" h="259">
                    <a:moveTo>
                      <a:pt x="100" y="259"/>
                    </a:moveTo>
                    <a:lnTo>
                      <a:pt x="87" y="238"/>
                    </a:lnTo>
                    <a:lnTo>
                      <a:pt x="74" y="216"/>
                    </a:lnTo>
                    <a:lnTo>
                      <a:pt x="63" y="194"/>
                    </a:lnTo>
                    <a:lnTo>
                      <a:pt x="52" y="171"/>
                    </a:lnTo>
                    <a:lnTo>
                      <a:pt x="66" y="178"/>
                    </a:lnTo>
                    <a:lnTo>
                      <a:pt x="79" y="185"/>
                    </a:lnTo>
                    <a:lnTo>
                      <a:pt x="92" y="190"/>
                    </a:lnTo>
                    <a:lnTo>
                      <a:pt x="108" y="195"/>
                    </a:lnTo>
                    <a:lnTo>
                      <a:pt x="92" y="187"/>
                    </a:lnTo>
                    <a:lnTo>
                      <a:pt x="78" y="178"/>
                    </a:lnTo>
                    <a:lnTo>
                      <a:pt x="65" y="169"/>
                    </a:lnTo>
                    <a:lnTo>
                      <a:pt x="50" y="160"/>
                    </a:lnTo>
                    <a:lnTo>
                      <a:pt x="47" y="150"/>
                    </a:lnTo>
                    <a:lnTo>
                      <a:pt x="44" y="141"/>
                    </a:lnTo>
                    <a:lnTo>
                      <a:pt x="42" y="131"/>
                    </a:lnTo>
                    <a:lnTo>
                      <a:pt x="39" y="122"/>
                    </a:lnTo>
                    <a:lnTo>
                      <a:pt x="39" y="120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3" y="106"/>
                    </a:lnTo>
                    <a:lnTo>
                      <a:pt x="44" y="104"/>
                    </a:lnTo>
                    <a:lnTo>
                      <a:pt x="47" y="102"/>
                    </a:lnTo>
                    <a:lnTo>
                      <a:pt x="60" y="92"/>
                    </a:lnTo>
                    <a:lnTo>
                      <a:pt x="82" y="74"/>
                    </a:lnTo>
                    <a:lnTo>
                      <a:pt x="104" y="58"/>
                    </a:lnTo>
                    <a:lnTo>
                      <a:pt x="113" y="51"/>
                    </a:lnTo>
                    <a:lnTo>
                      <a:pt x="116" y="57"/>
                    </a:lnTo>
                    <a:lnTo>
                      <a:pt x="121" y="62"/>
                    </a:lnTo>
                    <a:lnTo>
                      <a:pt x="126" y="67"/>
                    </a:lnTo>
                    <a:lnTo>
                      <a:pt x="131" y="72"/>
                    </a:lnTo>
                    <a:lnTo>
                      <a:pt x="137" y="78"/>
                    </a:lnTo>
                    <a:lnTo>
                      <a:pt x="141" y="84"/>
                    </a:lnTo>
                    <a:lnTo>
                      <a:pt x="144" y="90"/>
                    </a:lnTo>
                    <a:lnTo>
                      <a:pt x="145" y="96"/>
                    </a:lnTo>
                    <a:lnTo>
                      <a:pt x="145" y="101"/>
                    </a:lnTo>
                    <a:lnTo>
                      <a:pt x="146" y="106"/>
                    </a:lnTo>
                    <a:lnTo>
                      <a:pt x="147" y="111"/>
                    </a:lnTo>
                    <a:lnTo>
                      <a:pt x="149" y="115"/>
                    </a:lnTo>
                    <a:lnTo>
                      <a:pt x="153" y="123"/>
                    </a:lnTo>
                    <a:lnTo>
                      <a:pt x="155" y="126"/>
                    </a:lnTo>
                    <a:lnTo>
                      <a:pt x="153" y="115"/>
                    </a:lnTo>
                    <a:lnTo>
                      <a:pt x="151" y="107"/>
                    </a:lnTo>
                    <a:lnTo>
                      <a:pt x="149" y="99"/>
                    </a:lnTo>
                    <a:lnTo>
                      <a:pt x="148" y="90"/>
                    </a:lnTo>
                    <a:lnTo>
                      <a:pt x="157" y="91"/>
                    </a:lnTo>
                    <a:lnTo>
                      <a:pt x="165" y="94"/>
                    </a:lnTo>
                    <a:lnTo>
                      <a:pt x="171" y="98"/>
                    </a:lnTo>
                    <a:lnTo>
                      <a:pt x="177" y="103"/>
                    </a:lnTo>
                    <a:lnTo>
                      <a:pt x="182" y="108"/>
                    </a:lnTo>
                    <a:lnTo>
                      <a:pt x="186" y="115"/>
                    </a:lnTo>
                    <a:lnTo>
                      <a:pt x="190" y="123"/>
                    </a:lnTo>
                    <a:lnTo>
                      <a:pt x="193" y="130"/>
                    </a:lnTo>
                    <a:lnTo>
                      <a:pt x="193" y="126"/>
                    </a:lnTo>
                    <a:lnTo>
                      <a:pt x="193" y="121"/>
                    </a:lnTo>
                    <a:lnTo>
                      <a:pt x="192" y="117"/>
                    </a:lnTo>
                    <a:lnTo>
                      <a:pt x="190" y="112"/>
                    </a:lnTo>
                    <a:lnTo>
                      <a:pt x="186" y="105"/>
                    </a:lnTo>
                    <a:lnTo>
                      <a:pt x="180" y="99"/>
                    </a:lnTo>
                    <a:lnTo>
                      <a:pt x="172" y="93"/>
                    </a:lnTo>
                    <a:lnTo>
                      <a:pt x="164" y="88"/>
                    </a:lnTo>
                    <a:lnTo>
                      <a:pt x="157" y="83"/>
                    </a:lnTo>
                    <a:lnTo>
                      <a:pt x="149" y="80"/>
                    </a:lnTo>
                    <a:lnTo>
                      <a:pt x="137" y="66"/>
                    </a:lnTo>
                    <a:lnTo>
                      <a:pt x="123" y="52"/>
                    </a:lnTo>
                    <a:lnTo>
                      <a:pt x="123" y="48"/>
                    </a:lnTo>
                    <a:lnTo>
                      <a:pt x="122" y="44"/>
                    </a:lnTo>
                    <a:lnTo>
                      <a:pt x="129" y="33"/>
                    </a:lnTo>
                    <a:lnTo>
                      <a:pt x="137" y="22"/>
                    </a:lnTo>
                    <a:lnTo>
                      <a:pt x="145" y="12"/>
                    </a:lnTo>
                    <a:lnTo>
                      <a:pt x="153" y="2"/>
                    </a:lnTo>
                    <a:lnTo>
                      <a:pt x="151" y="1"/>
                    </a:lnTo>
                    <a:lnTo>
                      <a:pt x="148" y="0"/>
                    </a:lnTo>
                    <a:lnTo>
                      <a:pt x="144" y="0"/>
                    </a:lnTo>
                    <a:lnTo>
                      <a:pt x="138" y="1"/>
                    </a:lnTo>
                    <a:lnTo>
                      <a:pt x="127" y="14"/>
                    </a:lnTo>
                    <a:lnTo>
                      <a:pt x="115" y="27"/>
                    </a:lnTo>
                    <a:lnTo>
                      <a:pt x="101" y="41"/>
                    </a:lnTo>
                    <a:lnTo>
                      <a:pt x="86" y="54"/>
                    </a:lnTo>
                    <a:lnTo>
                      <a:pt x="60" y="77"/>
                    </a:lnTo>
                    <a:lnTo>
                      <a:pt x="39" y="92"/>
                    </a:lnTo>
                    <a:lnTo>
                      <a:pt x="32" y="96"/>
                    </a:lnTo>
                    <a:lnTo>
                      <a:pt x="26" y="100"/>
                    </a:lnTo>
                    <a:lnTo>
                      <a:pt x="21" y="105"/>
                    </a:lnTo>
                    <a:lnTo>
                      <a:pt x="16" y="109"/>
                    </a:lnTo>
                    <a:lnTo>
                      <a:pt x="8" y="120"/>
                    </a:lnTo>
                    <a:lnTo>
                      <a:pt x="1" y="134"/>
                    </a:lnTo>
                    <a:lnTo>
                      <a:pt x="0" y="138"/>
                    </a:lnTo>
                    <a:lnTo>
                      <a:pt x="0" y="141"/>
                    </a:lnTo>
                    <a:lnTo>
                      <a:pt x="1" y="143"/>
                    </a:lnTo>
                    <a:lnTo>
                      <a:pt x="3" y="145"/>
                    </a:lnTo>
                    <a:lnTo>
                      <a:pt x="17" y="130"/>
                    </a:lnTo>
                    <a:lnTo>
                      <a:pt x="29" y="115"/>
                    </a:lnTo>
                    <a:lnTo>
                      <a:pt x="32" y="127"/>
                    </a:lnTo>
                    <a:lnTo>
                      <a:pt x="38" y="144"/>
                    </a:lnTo>
                    <a:lnTo>
                      <a:pt x="42" y="154"/>
                    </a:lnTo>
                    <a:lnTo>
                      <a:pt x="47" y="171"/>
                    </a:lnTo>
                    <a:lnTo>
                      <a:pt x="52" y="186"/>
                    </a:lnTo>
                    <a:lnTo>
                      <a:pt x="59" y="199"/>
                    </a:lnTo>
                    <a:lnTo>
                      <a:pt x="69" y="213"/>
                    </a:lnTo>
                    <a:lnTo>
                      <a:pt x="82" y="233"/>
                    </a:lnTo>
                    <a:lnTo>
                      <a:pt x="94" y="252"/>
                    </a:lnTo>
                    <a:lnTo>
                      <a:pt x="100" y="259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5" name="Freeform 47"/>
              <p:cNvSpPr>
                <a:spLocks/>
              </p:cNvSpPr>
              <p:nvPr/>
            </p:nvSpPr>
            <p:spPr bwMode="auto">
              <a:xfrm>
                <a:off x="2908" y="1700"/>
                <a:ext cx="36" cy="8"/>
              </a:xfrm>
              <a:custGeom>
                <a:avLst/>
                <a:gdLst>
                  <a:gd name="T0" fmla="*/ 0 w 36"/>
                  <a:gd name="T1" fmla="*/ 2 h 10"/>
                  <a:gd name="T2" fmla="*/ 5 w 36"/>
                  <a:gd name="T3" fmla="*/ 2 h 10"/>
                  <a:gd name="T4" fmla="*/ 10 w 36"/>
                  <a:gd name="T5" fmla="*/ 1 h 10"/>
                  <a:gd name="T6" fmla="*/ 14 w 36"/>
                  <a:gd name="T7" fmla="*/ 0 h 10"/>
                  <a:gd name="T8" fmla="*/ 18 w 36"/>
                  <a:gd name="T9" fmla="*/ 0 h 10"/>
                  <a:gd name="T10" fmla="*/ 23 w 36"/>
                  <a:gd name="T11" fmla="*/ 1 h 10"/>
                  <a:gd name="T12" fmla="*/ 27 w 36"/>
                  <a:gd name="T13" fmla="*/ 2 h 10"/>
                  <a:gd name="T14" fmla="*/ 31 w 36"/>
                  <a:gd name="T15" fmla="*/ 2 h 10"/>
                  <a:gd name="T16" fmla="*/ 36 w 36"/>
                  <a:gd name="T17" fmla="*/ 2 h 10"/>
                  <a:gd name="T18" fmla="*/ 27 w 36"/>
                  <a:gd name="T19" fmla="*/ 2 h 10"/>
                  <a:gd name="T20" fmla="*/ 20 w 36"/>
                  <a:gd name="T21" fmla="*/ 2 h 10"/>
                  <a:gd name="T22" fmla="*/ 15 w 36"/>
                  <a:gd name="T23" fmla="*/ 2 h 10"/>
                  <a:gd name="T24" fmla="*/ 11 w 36"/>
                  <a:gd name="T25" fmla="*/ 2 h 10"/>
                  <a:gd name="T26" fmla="*/ 8 w 36"/>
                  <a:gd name="T27" fmla="*/ 2 h 10"/>
                  <a:gd name="T28" fmla="*/ 4 w 36"/>
                  <a:gd name="T29" fmla="*/ 2 h 10"/>
                  <a:gd name="T30" fmla="*/ 2 w 36"/>
                  <a:gd name="T31" fmla="*/ 2 h 10"/>
                  <a:gd name="T32" fmla="*/ 0 w 36"/>
                  <a:gd name="T33" fmla="*/ 2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10"/>
                  <a:gd name="T53" fmla="*/ 36 w 36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10">
                    <a:moveTo>
                      <a:pt x="0" y="7"/>
                    </a:moveTo>
                    <a:lnTo>
                      <a:pt x="5" y="4"/>
                    </a:lnTo>
                    <a:lnTo>
                      <a:pt x="10" y="1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1" y="6"/>
                    </a:lnTo>
                    <a:lnTo>
                      <a:pt x="36" y="9"/>
                    </a:lnTo>
                    <a:lnTo>
                      <a:pt x="27" y="5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1" y="4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6" name="Freeform 48"/>
              <p:cNvSpPr>
                <a:spLocks/>
              </p:cNvSpPr>
              <p:nvPr/>
            </p:nvSpPr>
            <p:spPr bwMode="auto">
              <a:xfrm>
                <a:off x="3011" y="1624"/>
                <a:ext cx="44" cy="24"/>
              </a:xfrm>
              <a:custGeom>
                <a:avLst/>
                <a:gdLst>
                  <a:gd name="T0" fmla="*/ 0 w 43"/>
                  <a:gd name="T1" fmla="*/ 0 h 23"/>
                  <a:gd name="T2" fmla="*/ 7 w 43"/>
                  <a:gd name="T3" fmla="*/ 1 h 23"/>
                  <a:gd name="T4" fmla="*/ 20 w 43"/>
                  <a:gd name="T5" fmla="*/ 5 h 23"/>
                  <a:gd name="T6" fmla="*/ 71 w 43"/>
                  <a:gd name="T7" fmla="*/ 65 h 23"/>
                  <a:gd name="T8" fmla="*/ 89 w 43"/>
                  <a:gd name="T9" fmla="*/ 91 h 23"/>
                  <a:gd name="T10" fmla="*/ 75 w 43"/>
                  <a:gd name="T11" fmla="*/ 71 h 23"/>
                  <a:gd name="T12" fmla="*/ 20 w 43"/>
                  <a:gd name="T13" fmla="*/ 9 h 23"/>
                  <a:gd name="T14" fmla="*/ 8 w 43"/>
                  <a:gd name="T15" fmla="*/ 5 h 23"/>
                  <a:gd name="T16" fmla="*/ 2 w 43"/>
                  <a:gd name="T17" fmla="*/ 4 h 23"/>
                  <a:gd name="T18" fmla="*/ 0 w 43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3"/>
                  <a:gd name="T31" fmla="*/ 0 h 23"/>
                  <a:gd name="T32" fmla="*/ 43 w 4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3" h="23">
                    <a:moveTo>
                      <a:pt x="0" y="0"/>
                    </a:moveTo>
                    <a:lnTo>
                      <a:pt x="7" y="1"/>
                    </a:lnTo>
                    <a:lnTo>
                      <a:pt x="20" y="5"/>
                    </a:lnTo>
                    <a:lnTo>
                      <a:pt x="34" y="15"/>
                    </a:lnTo>
                    <a:lnTo>
                      <a:pt x="43" y="23"/>
                    </a:lnTo>
                    <a:lnTo>
                      <a:pt x="36" y="17"/>
                    </a:lnTo>
                    <a:lnTo>
                      <a:pt x="20" y="9"/>
                    </a:lnTo>
                    <a:lnTo>
                      <a:pt x="8" y="5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7" name="Freeform 49"/>
              <p:cNvSpPr>
                <a:spLocks/>
              </p:cNvSpPr>
              <p:nvPr/>
            </p:nvSpPr>
            <p:spPr bwMode="auto">
              <a:xfrm>
                <a:off x="3170" y="1560"/>
                <a:ext cx="43" cy="29"/>
              </a:xfrm>
              <a:custGeom>
                <a:avLst/>
                <a:gdLst>
                  <a:gd name="T0" fmla="*/ 0 w 43"/>
                  <a:gd name="T1" fmla="*/ 0 h 28"/>
                  <a:gd name="T2" fmla="*/ 11 w 43"/>
                  <a:gd name="T3" fmla="*/ 2 h 28"/>
                  <a:gd name="T4" fmla="*/ 21 w 43"/>
                  <a:gd name="T5" fmla="*/ 3 h 28"/>
                  <a:gd name="T6" fmla="*/ 32 w 43"/>
                  <a:gd name="T7" fmla="*/ 4 h 28"/>
                  <a:gd name="T8" fmla="*/ 43 w 43"/>
                  <a:gd name="T9" fmla="*/ 7 h 28"/>
                  <a:gd name="T10" fmla="*/ 34 w 43"/>
                  <a:gd name="T11" fmla="*/ 10 h 28"/>
                  <a:gd name="T12" fmla="*/ 27 w 43"/>
                  <a:gd name="T13" fmla="*/ 52 h 28"/>
                  <a:gd name="T14" fmla="*/ 21 w 43"/>
                  <a:gd name="T15" fmla="*/ 12 h 28"/>
                  <a:gd name="T16" fmla="*/ 15 w 43"/>
                  <a:gd name="T17" fmla="*/ 10 h 28"/>
                  <a:gd name="T18" fmla="*/ 16 w 43"/>
                  <a:gd name="T19" fmla="*/ 58 h 28"/>
                  <a:gd name="T20" fmla="*/ 17 w 43"/>
                  <a:gd name="T21" fmla="*/ 70 h 28"/>
                  <a:gd name="T22" fmla="*/ 14 w 43"/>
                  <a:gd name="T23" fmla="*/ 79 h 28"/>
                  <a:gd name="T24" fmla="*/ 10 w 43"/>
                  <a:gd name="T25" fmla="*/ 88 h 28"/>
                  <a:gd name="T26" fmla="*/ 5 w 43"/>
                  <a:gd name="T27" fmla="*/ 56 h 28"/>
                  <a:gd name="T28" fmla="*/ 0 w 43"/>
                  <a:gd name="T29" fmla="*/ 0 h 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3"/>
                  <a:gd name="T46" fmla="*/ 0 h 28"/>
                  <a:gd name="T47" fmla="*/ 43 w 43"/>
                  <a:gd name="T48" fmla="*/ 28 h 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3" h="28">
                    <a:moveTo>
                      <a:pt x="0" y="0"/>
                    </a:moveTo>
                    <a:lnTo>
                      <a:pt x="11" y="2"/>
                    </a:lnTo>
                    <a:lnTo>
                      <a:pt x="21" y="3"/>
                    </a:lnTo>
                    <a:lnTo>
                      <a:pt x="32" y="4"/>
                    </a:lnTo>
                    <a:lnTo>
                      <a:pt x="43" y="7"/>
                    </a:lnTo>
                    <a:lnTo>
                      <a:pt x="34" y="10"/>
                    </a:lnTo>
                    <a:lnTo>
                      <a:pt x="27" y="14"/>
                    </a:lnTo>
                    <a:lnTo>
                      <a:pt x="21" y="12"/>
                    </a:lnTo>
                    <a:lnTo>
                      <a:pt x="15" y="10"/>
                    </a:lnTo>
                    <a:lnTo>
                      <a:pt x="16" y="16"/>
                    </a:lnTo>
                    <a:lnTo>
                      <a:pt x="17" y="22"/>
                    </a:lnTo>
                    <a:lnTo>
                      <a:pt x="14" y="25"/>
                    </a:lnTo>
                    <a:lnTo>
                      <a:pt x="10" y="28"/>
                    </a:lnTo>
                    <a:lnTo>
                      <a:pt x="5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8" name="Freeform 50"/>
              <p:cNvSpPr>
                <a:spLocks/>
              </p:cNvSpPr>
              <p:nvPr/>
            </p:nvSpPr>
            <p:spPr bwMode="auto">
              <a:xfrm>
                <a:off x="3209" y="1574"/>
                <a:ext cx="55" cy="31"/>
              </a:xfrm>
              <a:custGeom>
                <a:avLst/>
                <a:gdLst>
                  <a:gd name="T0" fmla="*/ 0 w 55"/>
                  <a:gd name="T1" fmla="*/ 4 h 31"/>
                  <a:gd name="T2" fmla="*/ 5 w 55"/>
                  <a:gd name="T3" fmla="*/ 2 h 31"/>
                  <a:gd name="T4" fmla="*/ 14 w 55"/>
                  <a:gd name="T5" fmla="*/ 0 h 31"/>
                  <a:gd name="T6" fmla="*/ 21 w 55"/>
                  <a:gd name="T7" fmla="*/ 2 h 31"/>
                  <a:gd name="T8" fmla="*/ 32 w 55"/>
                  <a:gd name="T9" fmla="*/ 7 h 31"/>
                  <a:gd name="T10" fmla="*/ 43 w 55"/>
                  <a:gd name="T11" fmla="*/ 12 h 31"/>
                  <a:gd name="T12" fmla="*/ 48 w 55"/>
                  <a:gd name="T13" fmla="*/ 14 h 31"/>
                  <a:gd name="T14" fmla="*/ 52 w 55"/>
                  <a:gd name="T15" fmla="*/ 19 h 31"/>
                  <a:gd name="T16" fmla="*/ 54 w 55"/>
                  <a:gd name="T17" fmla="*/ 21 h 31"/>
                  <a:gd name="T18" fmla="*/ 55 w 55"/>
                  <a:gd name="T19" fmla="*/ 25 h 31"/>
                  <a:gd name="T20" fmla="*/ 55 w 55"/>
                  <a:gd name="T21" fmla="*/ 31 h 31"/>
                  <a:gd name="T22" fmla="*/ 42 w 55"/>
                  <a:gd name="T23" fmla="*/ 23 h 31"/>
                  <a:gd name="T24" fmla="*/ 27 w 55"/>
                  <a:gd name="T25" fmla="*/ 17 h 31"/>
                  <a:gd name="T26" fmla="*/ 14 w 55"/>
                  <a:gd name="T27" fmla="*/ 10 h 31"/>
                  <a:gd name="T28" fmla="*/ 0 w 55"/>
                  <a:gd name="T29" fmla="*/ 4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31"/>
                  <a:gd name="T47" fmla="*/ 55 w 55"/>
                  <a:gd name="T48" fmla="*/ 31 h 3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31">
                    <a:moveTo>
                      <a:pt x="0" y="4"/>
                    </a:moveTo>
                    <a:lnTo>
                      <a:pt x="5" y="2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32" y="7"/>
                    </a:lnTo>
                    <a:lnTo>
                      <a:pt x="43" y="12"/>
                    </a:lnTo>
                    <a:lnTo>
                      <a:pt x="48" y="14"/>
                    </a:lnTo>
                    <a:lnTo>
                      <a:pt x="52" y="19"/>
                    </a:lnTo>
                    <a:lnTo>
                      <a:pt x="54" y="21"/>
                    </a:lnTo>
                    <a:lnTo>
                      <a:pt x="55" y="25"/>
                    </a:lnTo>
                    <a:lnTo>
                      <a:pt x="55" y="31"/>
                    </a:lnTo>
                    <a:lnTo>
                      <a:pt x="42" y="23"/>
                    </a:lnTo>
                    <a:lnTo>
                      <a:pt x="27" y="17"/>
                    </a:lnTo>
                    <a:lnTo>
                      <a:pt x="14" y="1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9" name="Freeform 51"/>
              <p:cNvSpPr>
                <a:spLocks/>
              </p:cNvSpPr>
              <p:nvPr/>
            </p:nvSpPr>
            <p:spPr bwMode="auto">
              <a:xfrm>
                <a:off x="3123" y="1603"/>
                <a:ext cx="90" cy="230"/>
              </a:xfrm>
              <a:custGeom>
                <a:avLst/>
                <a:gdLst>
                  <a:gd name="T0" fmla="*/ 61 w 90"/>
                  <a:gd name="T1" fmla="*/ 3 h 230"/>
                  <a:gd name="T2" fmla="*/ 59 w 90"/>
                  <a:gd name="T3" fmla="*/ 9 h 230"/>
                  <a:gd name="T4" fmla="*/ 53 w 90"/>
                  <a:gd name="T5" fmla="*/ 24 h 230"/>
                  <a:gd name="T6" fmla="*/ 45 w 90"/>
                  <a:gd name="T7" fmla="*/ 42 h 230"/>
                  <a:gd name="T8" fmla="*/ 38 w 90"/>
                  <a:gd name="T9" fmla="*/ 70 h 230"/>
                  <a:gd name="T10" fmla="*/ 24 w 90"/>
                  <a:gd name="T11" fmla="*/ 104 h 230"/>
                  <a:gd name="T12" fmla="*/ 7 w 90"/>
                  <a:gd name="T13" fmla="*/ 124 h 230"/>
                  <a:gd name="T14" fmla="*/ 9 w 90"/>
                  <a:gd name="T15" fmla="*/ 124 h 230"/>
                  <a:gd name="T16" fmla="*/ 28 w 90"/>
                  <a:gd name="T17" fmla="*/ 108 h 230"/>
                  <a:gd name="T18" fmla="*/ 38 w 90"/>
                  <a:gd name="T19" fmla="*/ 118 h 230"/>
                  <a:gd name="T20" fmla="*/ 39 w 90"/>
                  <a:gd name="T21" fmla="*/ 145 h 230"/>
                  <a:gd name="T22" fmla="*/ 39 w 90"/>
                  <a:gd name="T23" fmla="*/ 185 h 230"/>
                  <a:gd name="T24" fmla="*/ 42 w 90"/>
                  <a:gd name="T25" fmla="*/ 210 h 230"/>
                  <a:gd name="T26" fmla="*/ 47 w 90"/>
                  <a:gd name="T27" fmla="*/ 190 h 230"/>
                  <a:gd name="T28" fmla="*/ 45 w 90"/>
                  <a:gd name="T29" fmla="*/ 150 h 230"/>
                  <a:gd name="T30" fmla="*/ 44 w 90"/>
                  <a:gd name="T31" fmla="*/ 112 h 230"/>
                  <a:gd name="T32" fmla="*/ 45 w 90"/>
                  <a:gd name="T33" fmla="*/ 75 h 230"/>
                  <a:gd name="T34" fmla="*/ 51 w 90"/>
                  <a:gd name="T35" fmla="*/ 44 h 230"/>
                  <a:gd name="T36" fmla="*/ 60 w 90"/>
                  <a:gd name="T37" fmla="*/ 22 h 230"/>
                  <a:gd name="T38" fmla="*/ 62 w 90"/>
                  <a:gd name="T39" fmla="*/ 32 h 230"/>
                  <a:gd name="T40" fmla="*/ 65 w 90"/>
                  <a:gd name="T41" fmla="*/ 96 h 230"/>
                  <a:gd name="T42" fmla="*/ 69 w 90"/>
                  <a:gd name="T43" fmla="*/ 137 h 230"/>
                  <a:gd name="T44" fmla="*/ 64 w 90"/>
                  <a:gd name="T45" fmla="*/ 156 h 230"/>
                  <a:gd name="T46" fmla="*/ 61 w 90"/>
                  <a:gd name="T47" fmla="*/ 181 h 230"/>
                  <a:gd name="T48" fmla="*/ 58 w 90"/>
                  <a:gd name="T49" fmla="*/ 202 h 230"/>
                  <a:gd name="T50" fmla="*/ 58 w 90"/>
                  <a:gd name="T51" fmla="*/ 203 h 230"/>
                  <a:gd name="T52" fmla="*/ 64 w 90"/>
                  <a:gd name="T53" fmla="*/ 208 h 230"/>
                  <a:gd name="T54" fmla="*/ 71 w 90"/>
                  <a:gd name="T55" fmla="*/ 223 h 230"/>
                  <a:gd name="T56" fmla="*/ 72 w 90"/>
                  <a:gd name="T57" fmla="*/ 222 h 230"/>
                  <a:gd name="T58" fmla="*/ 67 w 90"/>
                  <a:gd name="T59" fmla="*/ 204 h 230"/>
                  <a:gd name="T60" fmla="*/ 65 w 90"/>
                  <a:gd name="T61" fmla="*/ 185 h 230"/>
                  <a:gd name="T62" fmla="*/ 67 w 90"/>
                  <a:gd name="T63" fmla="*/ 178 h 230"/>
                  <a:gd name="T64" fmla="*/ 72 w 90"/>
                  <a:gd name="T65" fmla="*/ 184 h 230"/>
                  <a:gd name="T66" fmla="*/ 78 w 90"/>
                  <a:gd name="T67" fmla="*/ 196 h 230"/>
                  <a:gd name="T68" fmla="*/ 79 w 90"/>
                  <a:gd name="T69" fmla="*/ 193 h 230"/>
                  <a:gd name="T70" fmla="*/ 72 w 90"/>
                  <a:gd name="T71" fmla="*/ 178 h 230"/>
                  <a:gd name="T72" fmla="*/ 69 w 90"/>
                  <a:gd name="T73" fmla="*/ 156 h 230"/>
                  <a:gd name="T74" fmla="*/ 76 w 90"/>
                  <a:gd name="T75" fmla="*/ 155 h 230"/>
                  <a:gd name="T76" fmla="*/ 86 w 90"/>
                  <a:gd name="T77" fmla="*/ 177 h 230"/>
                  <a:gd name="T78" fmla="*/ 89 w 90"/>
                  <a:gd name="T79" fmla="*/ 182 h 230"/>
                  <a:gd name="T80" fmla="*/ 81 w 90"/>
                  <a:gd name="T81" fmla="*/ 159 h 230"/>
                  <a:gd name="T82" fmla="*/ 75 w 90"/>
                  <a:gd name="T83" fmla="*/ 131 h 230"/>
                  <a:gd name="T84" fmla="*/ 71 w 90"/>
                  <a:gd name="T85" fmla="*/ 89 h 230"/>
                  <a:gd name="T86" fmla="*/ 70 w 90"/>
                  <a:gd name="T87" fmla="*/ 45 h 230"/>
                  <a:gd name="T88" fmla="*/ 67 w 90"/>
                  <a:gd name="T89" fmla="*/ 15 h 2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90"/>
                  <a:gd name="T136" fmla="*/ 0 h 230"/>
                  <a:gd name="T137" fmla="*/ 90 w 90"/>
                  <a:gd name="T138" fmla="*/ 230 h 23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90" h="230">
                    <a:moveTo>
                      <a:pt x="64" y="0"/>
                    </a:moveTo>
                    <a:lnTo>
                      <a:pt x="61" y="3"/>
                    </a:lnTo>
                    <a:lnTo>
                      <a:pt x="59" y="6"/>
                    </a:lnTo>
                    <a:lnTo>
                      <a:pt x="59" y="9"/>
                    </a:lnTo>
                    <a:lnTo>
                      <a:pt x="58" y="14"/>
                    </a:lnTo>
                    <a:lnTo>
                      <a:pt x="53" y="24"/>
                    </a:lnTo>
                    <a:lnTo>
                      <a:pt x="48" y="33"/>
                    </a:lnTo>
                    <a:lnTo>
                      <a:pt x="45" y="42"/>
                    </a:lnTo>
                    <a:lnTo>
                      <a:pt x="42" y="50"/>
                    </a:lnTo>
                    <a:lnTo>
                      <a:pt x="38" y="70"/>
                    </a:lnTo>
                    <a:lnTo>
                      <a:pt x="35" y="99"/>
                    </a:lnTo>
                    <a:lnTo>
                      <a:pt x="24" y="104"/>
                    </a:lnTo>
                    <a:lnTo>
                      <a:pt x="13" y="111"/>
                    </a:lnTo>
                    <a:lnTo>
                      <a:pt x="7" y="124"/>
                    </a:lnTo>
                    <a:lnTo>
                      <a:pt x="0" y="133"/>
                    </a:lnTo>
                    <a:lnTo>
                      <a:pt x="9" y="124"/>
                    </a:lnTo>
                    <a:lnTo>
                      <a:pt x="18" y="111"/>
                    </a:lnTo>
                    <a:lnTo>
                      <a:pt x="28" y="108"/>
                    </a:lnTo>
                    <a:lnTo>
                      <a:pt x="36" y="105"/>
                    </a:lnTo>
                    <a:lnTo>
                      <a:pt x="38" y="118"/>
                    </a:lnTo>
                    <a:lnTo>
                      <a:pt x="39" y="132"/>
                    </a:lnTo>
                    <a:lnTo>
                      <a:pt x="39" y="145"/>
                    </a:lnTo>
                    <a:lnTo>
                      <a:pt x="39" y="159"/>
                    </a:lnTo>
                    <a:lnTo>
                      <a:pt x="39" y="185"/>
                    </a:lnTo>
                    <a:lnTo>
                      <a:pt x="39" y="207"/>
                    </a:lnTo>
                    <a:lnTo>
                      <a:pt x="42" y="210"/>
                    </a:lnTo>
                    <a:lnTo>
                      <a:pt x="46" y="213"/>
                    </a:lnTo>
                    <a:lnTo>
                      <a:pt x="47" y="190"/>
                    </a:lnTo>
                    <a:lnTo>
                      <a:pt x="46" y="170"/>
                    </a:lnTo>
                    <a:lnTo>
                      <a:pt x="45" y="150"/>
                    </a:lnTo>
                    <a:lnTo>
                      <a:pt x="44" y="131"/>
                    </a:lnTo>
                    <a:lnTo>
                      <a:pt x="44" y="112"/>
                    </a:lnTo>
                    <a:lnTo>
                      <a:pt x="44" y="94"/>
                    </a:lnTo>
                    <a:lnTo>
                      <a:pt x="45" y="75"/>
                    </a:lnTo>
                    <a:lnTo>
                      <a:pt x="47" y="56"/>
                    </a:lnTo>
                    <a:lnTo>
                      <a:pt x="51" y="44"/>
                    </a:lnTo>
                    <a:lnTo>
                      <a:pt x="55" y="31"/>
                    </a:lnTo>
                    <a:lnTo>
                      <a:pt x="60" y="22"/>
                    </a:lnTo>
                    <a:lnTo>
                      <a:pt x="62" y="19"/>
                    </a:lnTo>
                    <a:lnTo>
                      <a:pt x="62" y="32"/>
                    </a:lnTo>
                    <a:lnTo>
                      <a:pt x="63" y="62"/>
                    </a:lnTo>
                    <a:lnTo>
                      <a:pt x="65" y="96"/>
                    </a:lnTo>
                    <a:lnTo>
                      <a:pt x="67" y="117"/>
                    </a:lnTo>
                    <a:lnTo>
                      <a:pt x="69" y="137"/>
                    </a:lnTo>
                    <a:lnTo>
                      <a:pt x="68" y="144"/>
                    </a:lnTo>
                    <a:lnTo>
                      <a:pt x="64" y="156"/>
                    </a:lnTo>
                    <a:lnTo>
                      <a:pt x="62" y="169"/>
                    </a:lnTo>
                    <a:lnTo>
                      <a:pt x="61" y="181"/>
                    </a:lnTo>
                    <a:lnTo>
                      <a:pt x="62" y="194"/>
                    </a:lnTo>
                    <a:lnTo>
                      <a:pt x="58" y="202"/>
                    </a:lnTo>
                    <a:lnTo>
                      <a:pt x="54" y="209"/>
                    </a:lnTo>
                    <a:lnTo>
                      <a:pt x="58" y="203"/>
                    </a:lnTo>
                    <a:lnTo>
                      <a:pt x="63" y="197"/>
                    </a:lnTo>
                    <a:lnTo>
                      <a:pt x="64" y="208"/>
                    </a:lnTo>
                    <a:lnTo>
                      <a:pt x="66" y="216"/>
                    </a:lnTo>
                    <a:lnTo>
                      <a:pt x="71" y="223"/>
                    </a:lnTo>
                    <a:lnTo>
                      <a:pt x="78" y="230"/>
                    </a:lnTo>
                    <a:lnTo>
                      <a:pt x="72" y="222"/>
                    </a:lnTo>
                    <a:lnTo>
                      <a:pt x="67" y="213"/>
                    </a:lnTo>
                    <a:lnTo>
                      <a:pt x="67" y="204"/>
                    </a:lnTo>
                    <a:lnTo>
                      <a:pt x="66" y="194"/>
                    </a:lnTo>
                    <a:lnTo>
                      <a:pt x="65" y="185"/>
                    </a:lnTo>
                    <a:lnTo>
                      <a:pt x="64" y="176"/>
                    </a:lnTo>
                    <a:lnTo>
                      <a:pt x="67" y="178"/>
                    </a:lnTo>
                    <a:lnTo>
                      <a:pt x="69" y="181"/>
                    </a:lnTo>
                    <a:lnTo>
                      <a:pt x="72" y="184"/>
                    </a:lnTo>
                    <a:lnTo>
                      <a:pt x="74" y="188"/>
                    </a:lnTo>
                    <a:lnTo>
                      <a:pt x="78" y="196"/>
                    </a:lnTo>
                    <a:lnTo>
                      <a:pt x="81" y="204"/>
                    </a:lnTo>
                    <a:lnTo>
                      <a:pt x="79" y="193"/>
                    </a:lnTo>
                    <a:lnTo>
                      <a:pt x="76" y="185"/>
                    </a:lnTo>
                    <a:lnTo>
                      <a:pt x="72" y="178"/>
                    </a:lnTo>
                    <a:lnTo>
                      <a:pt x="66" y="170"/>
                    </a:lnTo>
                    <a:lnTo>
                      <a:pt x="69" y="156"/>
                    </a:lnTo>
                    <a:lnTo>
                      <a:pt x="73" y="144"/>
                    </a:lnTo>
                    <a:lnTo>
                      <a:pt x="76" y="155"/>
                    </a:lnTo>
                    <a:lnTo>
                      <a:pt x="80" y="167"/>
                    </a:lnTo>
                    <a:lnTo>
                      <a:pt x="86" y="177"/>
                    </a:lnTo>
                    <a:lnTo>
                      <a:pt x="90" y="188"/>
                    </a:lnTo>
                    <a:lnTo>
                      <a:pt x="89" y="182"/>
                    </a:lnTo>
                    <a:lnTo>
                      <a:pt x="87" y="172"/>
                    </a:lnTo>
                    <a:lnTo>
                      <a:pt x="81" y="159"/>
                    </a:lnTo>
                    <a:lnTo>
                      <a:pt x="78" y="148"/>
                    </a:lnTo>
                    <a:lnTo>
                      <a:pt x="75" y="131"/>
                    </a:lnTo>
                    <a:lnTo>
                      <a:pt x="73" y="117"/>
                    </a:lnTo>
                    <a:lnTo>
                      <a:pt x="71" y="89"/>
                    </a:lnTo>
                    <a:lnTo>
                      <a:pt x="70" y="59"/>
                    </a:lnTo>
                    <a:lnTo>
                      <a:pt x="70" y="45"/>
                    </a:lnTo>
                    <a:lnTo>
                      <a:pt x="68" y="30"/>
                    </a:lnTo>
                    <a:lnTo>
                      <a:pt x="67" y="1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0" name="Freeform 52"/>
              <p:cNvSpPr>
                <a:spLocks/>
              </p:cNvSpPr>
              <p:nvPr/>
            </p:nvSpPr>
            <p:spPr bwMode="auto">
              <a:xfrm>
                <a:off x="3128" y="1818"/>
                <a:ext cx="37" cy="56"/>
              </a:xfrm>
              <a:custGeom>
                <a:avLst/>
                <a:gdLst>
                  <a:gd name="T0" fmla="*/ 34 w 37"/>
                  <a:gd name="T1" fmla="*/ 0 h 57"/>
                  <a:gd name="T2" fmla="*/ 30 w 37"/>
                  <a:gd name="T3" fmla="*/ 7 h 57"/>
                  <a:gd name="T4" fmla="*/ 23 w 37"/>
                  <a:gd name="T5" fmla="*/ 16 h 57"/>
                  <a:gd name="T6" fmla="*/ 19 w 37"/>
                  <a:gd name="T7" fmla="*/ 19 h 57"/>
                  <a:gd name="T8" fmla="*/ 16 w 37"/>
                  <a:gd name="T9" fmla="*/ 22 h 57"/>
                  <a:gd name="T10" fmla="*/ 12 w 37"/>
                  <a:gd name="T11" fmla="*/ 27 h 57"/>
                  <a:gd name="T12" fmla="*/ 9 w 37"/>
                  <a:gd name="T13" fmla="*/ 28 h 57"/>
                  <a:gd name="T14" fmla="*/ 3 w 37"/>
                  <a:gd name="T15" fmla="*/ 28 h 57"/>
                  <a:gd name="T16" fmla="*/ 0 w 37"/>
                  <a:gd name="T17" fmla="*/ 28 h 57"/>
                  <a:gd name="T18" fmla="*/ 6 w 37"/>
                  <a:gd name="T19" fmla="*/ 28 h 57"/>
                  <a:gd name="T20" fmla="*/ 16 w 37"/>
                  <a:gd name="T21" fmla="*/ 28 h 57"/>
                  <a:gd name="T22" fmla="*/ 25 w 37"/>
                  <a:gd name="T23" fmla="*/ 20 h 57"/>
                  <a:gd name="T24" fmla="*/ 32 w 37"/>
                  <a:gd name="T25" fmla="*/ 12 h 57"/>
                  <a:gd name="T26" fmla="*/ 35 w 37"/>
                  <a:gd name="T27" fmla="*/ 5 h 57"/>
                  <a:gd name="T28" fmla="*/ 37 w 37"/>
                  <a:gd name="T29" fmla="*/ 1 h 57"/>
                  <a:gd name="T30" fmla="*/ 34 w 37"/>
                  <a:gd name="T31" fmla="*/ 0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7"/>
                  <a:gd name="T49" fmla="*/ 0 h 57"/>
                  <a:gd name="T50" fmla="*/ 37 w 37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7" h="57">
                    <a:moveTo>
                      <a:pt x="34" y="0"/>
                    </a:moveTo>
                    <a:lnTo>
                      <a:pt x="30" y="7"/>
                    </a:lnTo>
                    <a:lnTo>
                      <a:pt x="23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2" y="27"/>
                    </a:lnTo>
                    <a:lnTo>
                      <a:pt x="9" y="32"/>
                    </a:lnTo>
                    <a:lnTo>
                      <a:pt x="3" y="48"/>
                    </a:lnTo>
                    <a:lnTo>
                      <a:pt x="0" y="57"/>
                    </a:lnTo>
                    <a:lnTo>
                      <a:pt x="6" y="45"/>
                    </a:lnTo>
                    <a:lnTo>
                      <a:pt x="16" y="29"/>
                    </a:lnTo>
                    <a:lnTo>
                      <a:pt x="25" y="20"/>
                    </a:lnTo>
                    <a:lnTo>
                      <a:pt x="32" y="12"/>
                    </a:lnTo>
                    <a:lnTo>
                      <a:pt x="35" y="5"/>
                    </a:lnTo>
                    <a:lnTo>
                      <a:pt x="37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1" name="Freeform 53"/>
              <p:cNvSpPr>
                <a:spLocks/>
              </p:cNvSpPr>
              <p:nvPr/>
            </p:nvSpPr>
            <p:spPr bwMode="auto">
              <a:xfrm>
                <a:off x="3132" y="1447"/>
                <a:ext cx="125" cy="133"/>
              </a:xfrm>
              <a:custGeom>
                <a:avLst/>
                <a:gdLst>
                  <a:gd name="T0" fmla="*/ 25 w 125"/>
                  <a:gd name="T1" fmla="*/ 5 h 133"/>
                  <a:gd name="T2" fmla="*/ 10 w 125"/>
                  <a:gd name="T3" fmla="*/ 31 h 133"/>
                  <a:gd name="T4" fmla="*/ 1 w 125"/>
                  <a:gd name="T5" fmla="*/ 54 h 133"/>
                  <a:gd name="T6" fmla="*/ 1 w 125"/>
                  <a:gd name="T7" fmla="*/ 70 h 133"/>
                  <a:gd name="T8" fmla="*/ 6 w 125"/>
                  <a:gd name="T9" fmla="*/ 90 h 133"/>
                  <a:gd name="T10" fmla="*/ 10 w 125"/>
                  <a:gd name="T11" fmla="*/ 98 h 133"/>
                  <a:gd name="T12" fmla="*/ 18 w 125"/>
                  <a:gd name="T13" fmla="*/ 107 h 133"/>
                  <a:gd name="T14" fmla="*/ 26 w 125"/>
                  <a:gd name="T15" fmla="*/ 113 h 133"/>
                  <a:gd name="T16" fmla="*/ 46 w 125"/>
                  <a:gd name="T17" fmla="*/ 116 h 133"/>
                  <a:gd name="T18" fmla="*/ 69 w 125"/>
                  <a:gd name="T19" fmla="*/ 119 h 133"/>
                  <a:gd name="T20" fmla="*/ 93 w 125"/>
                  <a:gd name="T21" fmla="*/ 120 h 133"/>
                  <a:gd name="T22" fmla="*/ 116 w 125"/>
                  <a:gd name="T23" fmla="*/ 128 h 133"/>
                  <a:gd name="T24" fmla="*/ 120 w 125"/>
                  <a:gd name="T25" fmla="*/ 129 h 133"/>
                  <a:gd name="T26" fmla="*/ 99 w 125"/>
                  <a:gd name="T27" fmla="*/ 119 h 133"/>
                  <a:gd name="T28" fmla="*/ 86 w 125"/>
                  <a:gd name="T29" fmla="*/ 104 h 133"/>
                  <a:gd name="T30" fmla="*/ 83 w 125"/>
                  <a:gd name="T31" fmla="*/ 100 h 133"/>
                  <a:gd name="T32" fmla="*/ 84 w 125"/>
                  <a:gd name="T33" fmla="*/ 109 h 133"/>
                  <a:gd name="T34" fmla="*/ 83 w 125"/>
                  <a:gd name="T35" fmla="*/ 113 h 133"/>
                  <a:gd name="T36" fmla="*/ 78 w 125"/>
                  <a:gd name="T37" fmla="*/ 116 h 133"/>
                  <a:gd name="T38" fmla="*/ 72 w 125"/>
                  <a:gd name="T39" fmla="*/ 115 h 133"/>
                  <a:gd name="T40" fmla="*/ 67 w 125"/>
                  <a:gd name="T41" fmla="*/ 100 h 133"/>
                  <a:gd name="T42" fmla="*/ 65 w 125"/>
                  <a:gd name="T43" fmla="*/ 98 h 133"/>
                  <a:gd name="T44" fmla="*/ 64 w 125"/>
                  <a:gd name="T45" fmla="*/ 110 h 133"/>
                  <a:gd name="T46" fmla="*/ 62 w 125"/>
                  <a:gd name="T47" fmla="*/ 113 h 133"/>
                  <a:gd name="T48" fmla="*/ 60 w 125"/>
                  <a:gd name="T49" fmla="*/ 112 h 133"/>
                  <a:gd name="T50" fmla="*/ 55 w 125"/>
                  <a:gd name="T51" fmla="*/ 101 h 133"/>
                  <a:gd name="T52" fmla="*/ 53 w 125"/>
                  <a:gd name="T53" fmla="*/ 98 h 133"/>
                  <a:gd name="T54" fmla="*/ 52 w 125"/>
                  <a:gd name="T55" fmla="*/ 108 h 133"/>
                  <a:gd name="T56" fmla="*/ 48 w 125"/>
                  <a:gd name="T57" fmla="*/ 109 h 133"/>
                  <a:gd name="T58" fmla="*/ 44 w 125"/>
                  <a:gd name="T59" fmla="*/ 108 h 133"/>
                  <a:gd name="T60" fmla="*/ 40 w 125"/>
                  <a:gd name="T61" fmla="*/ 110 h 133"/>
                  <a:gd name="T62" fmla="*/ 28 w 125"/>
                  <a:gd name="T63" fmla="*/ 108 h 133"/>
                  <a:gd name="T64" fmla="*/ 17 w 125"/>
                  <a:gd name="T65" fmla="*/ 102 h 133"/>
                  <a:gd name="T66" fmla="*/ 12 w 125"/>
                  <a:gd name="T67" fmla="*/ 96 h 133"/>
                  <a:gd name="T68" fmla="*/ 7 w 125"/>
                  <a:gd name="T69" fmla="*/ 86 h 133"/>
                  <a:gd name="T70" fmla="*/ 5 w 125"/>
                  <a:gd name="T71" fmla="*/ 73 h 133"/>
                  <a:gd name="T72" fmla="*/ 7 w 125"/>
                  <a:gd name="T73" fmla="*/ 67 h 133"/>
                  <a:gd name="T74" fmla="*/ 8 w 125"/>
                  <a:gd name="T75" fmla="*/ 63 h 133"/>
                  <a:gd name="T76" fmla="*/ 6 w 125"/>
                  <a:gd name="T77" fmla="*/ 57 h 133"/>
                  <a:gd name="T78" fmla="*/ 9 w 125"/>
                  <a:gd name="T79" fmla="*/ 46 h 133"/>
                  <a:gd name="T80" fmla="*/ 12 w 125"/>
                  <a:gd name="T81" fmla="*/ 42 h 133"/>
                  <a:gd name="T82" fmla="*/ 16 w 125"/>
                  <a:gd name="T83" fmla="*/ 30 h 133"/>
                  <a:gd name="T84" fmla="*/ 24 w 125"/>
                  <a:gd name="T85" fmla="*/ 10 h 13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25"/>
                  <a:gd name="T130" fmla="*/ 0 h 133"/>
                  <a:gd name="T131" fmla="*/ 125 w 125"/>
                  <a:gd name="T132" fmla="*/ 133 h 13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25" h="133">
                    <a:moveTo>
                      <a:pt x="28" y="0"/>
                    </a:moveTo>
                    <a:lnTo>
                      <a:pt x="25" y="5"/>
                    </a:lnTo>
                    <a:lnTo>
                      <a:pt x="18" y="16"/>
                    </a:lnTo>
                    <a:lnTo>
                      <a:pt x="10" y="31"/>
                    </a:lnTo>
                    <a:lnTo>
                      <a:pt x="3" y="46"/>
                    </a:lnTo>
                    <a:lnTo>
                      <a:pt x="1" y="54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2" y="78"/>
                    </a:lnTo>
                    <a:lnTo>
                      <a:pt x="6" y="90"/>
                    </a:lnTo>
                    <a:lnTo>
                      <a:pt x="8" y="95"/>
                    </a:lnTo>
                    <a:lnTo>
                      <a:pt x="10" y="98"/>
                    </a:lnTo>
                    <a:lnTo>
                      <a:pt x="15" y="104"/>
                    </a:lnTo>
                    <a:lnTo>
                      <a:pt x="18" y="107"/>
                    </a:lnTo>
                    <a:lnTo>
                      <a:pt x="22" y="110"/>
                    </a:lnTo>
                    <a:lnTo>
                      <a:pt x="26" y="113"/>
                    </a:lnTo>
                    <a:lnTo>
                      <a:pt x="30" y="115"/>
                    </a:lnTo>
                    <a:lnTo>
                      <a:pt x="46" y="116"/>
                    </a:lnTo>
                    <a:lnTo>
                      <a:pt x="58" y="116"/>
                    </a:lnTo>
                    <a:lnTo>
                      <a:pt x="69" y="119"/>
                    </a:lnTo>
                    <a:lnTo>
                      <a:pt x="81" y="120"/>
                    </a:lnTo>
                    <a:lnTo>
                      <a:pt x="93" y="120"/>
                    </a:lnTo>
                    <a:lnTo>
                      <a:pt x="103" y="123"/>
                    </a:lnTo>
                    <a:lnTo>
                      <a:pt x="116" y="128"/>
                    </a:lnTo>
                    <a:lnTo>
                      <a:pt x="125" y="133"/>
                    </a:lnTo>
                    <a:lnTo>
                      <a:pt x="120" y="129"/>
                    </a:lnTo>
                    <a:lnTo>
                      <a:pt x="110" y="123"/>
                    </a:lnTo>
                    <a:lnTo>
                      <a:pt x="99" y="119"/>
                    </a:lnTo>
                    <a:lnTo>
                      <a:pt x="91" y="115"/>
                    </a:lnTo>
                    <a:lnTo>
                      <a:pt x="86" y="104"/>
                    </a:lnTo>
                    <a:lnTo>
                      <a:pt x="83" y="98"/>
                    </a:lnTo>
                    <a:lnTo>
                      <a:pt x="83" y="100"/>
                    </a:lnTo>
                    <a:lnTo>
                      <a:pt x="84" y="106"/>
                    </a:lnTo>
                    <a:lnTo>
                      <a:pt x="84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1" y="116"/>
                    </a:lnTo>
                    <a:lnTo>
                      <a:pt x="78" y="116"/>
                    </a:lnTo>
                    <a:lnTo>
                      <a:pt x="75" y="116"/>
                    </a:lnTo>
                    <a:lnTo>
                      <a:pt x="72" y="115"/>
                    </a:lnTo>
                    <a:lnTo>
                      <a:pt x="71" y="111"/>
                    </a:lnTo>
                    <a:lnTo>
                      <a:pt x="67" y="100"/>
                    </a:lnTo>
                    <a:lnTo>
                      <a:pt x="64" y="92"/>
                    </a:lnTo>
                    <a:lnTo>
                      <a:pt x="65" y="98"/>
                    </a:lnTo>
                    <a:lnTo>
                      <a:pt x="65" y="106"/>
                    </a:lnTo>
                    <a:lnTo>
                      <a:pt x="64" y="110"/>
                    </a:lnTo>
                    <a:lnTo>
                      <a:pt x="63" y="113"/>
                    </a:lnTo>
                    <a:lnTo>
                      <a:pt x="62" y="113"/>
                    </a:lnTo>
                    <a:lnTo>
                      <a:pt x="61" y="113"/>
                    </a:lnTo>
                    <a:lnTo>
                      <a:pt x="60" y="112"/>
                    </a:lnTo>
                    <a:lnTo>
                      <a:pt x="58" y="110"/>
                    </a:lnTo>
                    <a:lnTo>
                      <a:pt x="55" y="101"/>
                    </a:lnTo>
                    <a:lnTo>
                      <a:pt x="52" y="92"/>
                    </a:lnTo>
                    <a:lnTo>
                      <a:pt x="53" y="98"/>
                    </a:lnTo>
                    <a:lnTo>
                      <a:pt x="53" y="105"/>
                    </a:lnTo>
                    <a:lnTo>
                      <a:pt x="52" y="108"/>
                    </a:lnTo>
                    <a:lnTo>
                      <a:pt x="51" y="109"/>
                    </a:lnTo>
                    <a:lnTo>
                      <a:pt x="48" y="109"/>
                    </a:lnTo>
                    <a:lnTo>
                      <a:pt x="45" y="107"/>
                    </a:lnTo>
                    <a:lnTo>
                      <a:pt x="44" y="108"/>
                    </a:lnTo>
                    <a:lnTo>
                      <a:pt x="43" y="109"/>
                    </a:lnTo>
                    <a:lnTo>
                      <a:pt x="40" y="110"/>
                    </a:lnTo>
                    <a:lnTo>
                      <a:pt x="35" y="109"/>
                    </a:lnTo>
                    <a:lnTo>
                      <a:pt x="28" y="108"/>
                    </a:lnTo>
                    <a:lnTo>
                      <a:pt x="21" y="105"/>
                    </a:lnTo>
                    <a:lnTo>
                      <a:pt x="17" y="102"/>
                    </a:lnTo>
                    <a:lnTo>
                      <a:pt x="14" y="100"/>
                    </a:lnTo>
                    <a:lnTo>
                      <a:pt x="12" y="96"/>
                    </a:lnTo>
                    <a:lnTo>
                      <a:pt x="9" y="92"/>
                    </a:lnTo>
                    <a:lnTo>
                      <a:pt x="7" y="86"/>
                    </a:lnTo>
                    <a:lnTo>
                      <a:pt x="5" y="78"/>
                    </a:lnTo>
                    <a:lnTo>
                      <a:pt x="5" y="73"/>
                    </a:lnTo>
                    <a:lnTo>
                      <a:pt x="5" y="70"/>
                    </a:lnTo>
                    <a:lnTo>
                      <a:pt x="7" y="67"/>
                    </a:lnTo>
                    <a:lnTo>
                      <a:pt x="11" y="65"/>
                    </a:lnTo>
                    <a:lnTo>
                      <a:pt x="8" y="63"/>
                    </a:lnTo>
                    <a:lnTo>
                      <a:pt x="5" y="62"/>
                    </a:lnTo>
                    <a:lnTo>
                      <a:pt x="6" y="57"/>
                    </a:lnTo>
                    <a:lnTo>
                      <a:pt x="7" y="49"/>
                    </a:lnTo>
                    <a:lnTo>
                      <a:pt x="9" y="46"/>
                    </a:lnTo>
                    <a:lnTo>
                      <a:pt x="10" y="44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6" y="30"/>
                    </a:lnTo>
                    <a:lnTo>
                      <a:pt x="20" y="20"/>
                    </a:lnTo>
                    <a:lnTo>
                      <a:pt x="24" y="1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2" name="Freeform 54"/>
              <p:cNvSpPr>
                <a:spLocks/>
              </p:cNvSpPr>
              <p:nvPr/>
            </p:nvSpPr>
            <p:spPr bwMode="auto">
              <a:xfrm>
                <a:off x="2949" y="1531"/>
                <a:ext cx="38" cy="81"/>
              </a:xfrm>
              <a:custGeom>
                <a:avLst/>
                <a:gdLst>
                  <a:gd name="T0" fmla="*/ 33 w 38"/>
                  <a:gd name="T1" fmla="*/ 0 h 81"/>
                  <a:gd name="T2" fmla="*/ 24 w 38"/>
                  <a:gd name="T3" fmla="*/ 9 h 81"/>
                  <a:gd name="T4" fmla="*/ 16 w 38"/>
                  <a:gd name="T5" fmla="*/ 18 h 81"/>
                  <a:gd name="T6" fmla="*/ 8 w 38"/>
                  <a:gd name="T7" fmla="*/ 27 h 81"/>
                  <a:gd name="T8" fmla="*/ 0 w 38"/>
                  <a:gd name="T9" fmla="*/ 38 h 81"/>
                  <a:gd name="T10" fmla="*/ 4 w 38"/>
                  <a:gd name="T11" fmla="*/ 44 h 81"/>
                  <a:gd name="T12" fmla="*/ 7 w 38"/>
                  <a:gd name="T13" fmla="*/ 50 h 81"/>
                  <a:gd name="T14" fmla="*/ 12 w 38"/>
                  <a:gd name="T15" fmla="*/ 55 h 81"/>
                  <a:gd name="T16" fmla="*/ 18 w 38"/>
                  <a:gd name="T17" fmla="*/ 61 h 81"/>
                  <a:gd name="T18" fmla="*/ 28 w 38"/>
                  <a:gd name="T19" fmla="*/ 71 h 81"/>
                  <a:gd name="T20" fmla="*/ 38 w 38"/>
                  <a:gd name="T21" fmla="*/ 81 h 81"/>
                  <a:gd name="T22" fmla="*/ 29 w 38"/>
                  <a:gd name="T23" fmla="*/ 72 h 81"/>
                  <a:gd name="T24" fmla="*/ 21 w 38"/>
                  <a:gd name="T25" fmla="*/ 60 h 81"/>
                  <a:gd name="T26" fmla="*/ 13 w 38"/>
                  <a:gd name="T27" fmla="*/ 50 h 81"/>
                  <a:gd name="T28" fmla="*/ 6 w 38"/>
                  <a:gd name="T29" fmla="*/ 39 h 81"/>
                  <a:gd name="T30" fmla="*/ 14 w 38"/>
                  <a:gd name="T31" fmla="*/ 29 h 81"/>
                  <a:gd name="T32" fmla="*/ 21 w 38"/>
                  <a:gd name="T33" fmla="*/ 20 h 81"/>
                  <a:gd name="T34" fmla="*/ 27 w 38"/>
                  <a:gd name="T35" fmla="*/ 10 h 81"/>
                  <a:gd name="T36" fmla="*/ 33 w 38"/>
                  <a:gd name="T37" fmla="*/ 0 h 8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81"/>
                  <a:gd name="T59" fmla="*/ 38 w 38"/>
                  <a:gd name="T60" fmla="*/ 81 h 8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81">
                    <a:moveTo>
                      <a:pt x="33" y="0"/>
                    </a:moveTo>
                    <a:lnTo>
                      <a:pt x="24" y="9"/>
                    </a:lnTo>
                    <a:lnTo>
                      <a:pt x="16" y="18"/>
                    </a:lnTo>
                    <a:lnTo>
                      <a:pt x="8" y="27"/>
                    </a:lnTo>
                    <a:lnTo>
                      <a:pt x="0" y="38"/>
                    </a:lnTo>
                    <a:lnTo>
                      <a:pt x="4" y="44"/>
                    </a:lnTo>
                    <a:lnTo>
                      <a:pt x="7" y="50"/>
                    </a:lnTo>
                    <a:lnTo>
                      <a:pt x="12" y="55"/>
                    </a:lnTo>
                    <a:lnTo>
                      <a:pt x="18" y="61"/>
                    </a:lnTo>
                    <a:lnTo>
                      <a:pt x="28" y="71"/>
                    </a:lnTo>
                    <a:lnTo>
                      <a:pt x="38" y="81"/>
                    </a:lnTo>
                    <a:lnTo>
                      <a:pt x="29" y="72"/>
                    </a:lnTo>
                    <a:lnTo>
                      <a:pt x="21" y="60"/>
                    </a:lnTo>
                    <a:lnTo>
                      <a:pt x="13" y="50"/>
                    </a:lnTo>
                    <a:lnTo>
                      <a:pt x="6" y="39"/>
                    </a:lnTo>
                    <a:lnTo>
                      <a:pt x="14" y="29"/>
                    </a:lnTo>
                    <a:lnTo>
                      <a:pt x="21" y="20"/>
                    </a:lnTo>
                    <a:lnTo>
                      <a:pt x="27" y="1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3" name="Freeform 55"/>
              <p:cNvSpPr>
                <a:spLocks/>
              </p:cNvSpPr>
              <p:nvPr/>
            </p:nvSpPr>
            <p:spPr bwMode="auto">
              <a:xfrm>
                <a:off x="2868" y="1582"/>
                <a:ext cx="70" cy="77"/>
              </a:xfrm>
              <a:custGeom>
                <a:avLst/>
                <a:gdLst>
                  <a:gd name="T0" fmla="*/ 69 w 70"/>
                  <a:gd name="T1" fmla="*/ 0 h 77"/>
                  <a:gd name="T2" fmla="*/ 55 w 70"/>
                  <a:gd name="T3" fmla="*/ 9 h 77"/>
                  <a:gd name="T4" fmla="*/ 41 w 70"/>
                  <a:gd name="T5" fmla="*/ 20 h 77"/>
                  <a:gd name="T6" fmla="*/ 27 w 70"/>
                  <a:gd name="T7" fmla="*/ 31 h 77"/>
                  <a:gd name="T8" fmla="*/ 13 w 70"/>
                  <a:gd name="T9" fmla="*/ 41 h 77"/>
                  <a:gd name="T10" fmla="*/ 7 w 70"/>
                  <a:gd name="T11" fmla="*/ 46 h 77"/>
                  <a:gd name="T12" fmla="*/ 3 w 70"/>
                  <a:gd name="T13" fmla="*/ 50 h 77"/>
                  <a:gd name="T14" fmla="*/ 1 w 70"/>
                  <a:gd name="T15" fmla="*/ 55 h 77"/>
                  <a:gd name="T16" fmla="*/ 0 w 70"/>
                  <a:gd name="T17" fmla="*/ 59 h 77"/>
                  <a:gd name="T18" fmla="*/ 1 w 70"/>
                  <a:gd name="T19" fmla="*/ 65 h 77"/>
                  <a:gd name="T20" fmla="*/ 3 w 70"/>
                  <a:gd name="T21" fmla="*/ 69 h 77"/>
                  <a:gd name="T22" fmla="*/ 5 w 70"/>
                  <a:gd name="T23" fmla="*/ 73 h 77"/>
                  <a:gd name="T24" fmla="*/ 7 w 70"/>
                  <a:gd name="T25" fmla="*/ 77 h 77"/>
                  <a:gd name="T26" fmla="*/ 6 w 70"/>
                  <a:gd name="T27" fmla="*/ 74 h 77"/>
                  <a:gd name="T28" fmla="*/ 4 w 70"/>
                  <a:gd name="T29" fmla="*/ 68 h 77"/>
                  <a:gd name="T30" fmla="*/ 3 w 70"/>
                  <a:gd name="T31" fmla="*/ 64 h 77"/>
                  <a:gd name="T32" fmla="*/ 3 w 70"/>
                  <a:gd name="T33" fmla="*/ 59 h 77"/>
                  <a:gd name="T34" fmla="*/ 4 w 70"/>
                  <a:gd name="T35" fmla="*/ 56 h 77"/>
                  <a:gd name="T36" fmla="*/ 6 w 70"/>
                  <a:gd name="T37" fmla="*/ 53 h 77"/>
                  <a:gd name="T38" fmla="*/ 10 w 70"/>
                  <a:gd name="T39" fmla="*/ 48 h 77"/>
                  <a:gd name="T40" fmla="*/ 17 w 70"/>
                  <a:gd name="T41" fmla="*/ 41 h 77"/>
                  <a:gd name="T42" fmla="*/ 27 w 70"/>
                  <a:gd name="T43" fmla="*/ 34 h 77"/>
                  <a:gd name="T44" fmla="*/ 36 w 70"/>
                  <a:gd name="T45" fmla="*/ 27 h 77"/>
                  <a:gd name="T46" fmla="*/ 55 w 70"/>
                  <a:gd name="T47" fmla="*/ 12 h 77"/>
                  <a:gd name="T48" fmla="*/ 70 w 70"/>
                  <a:gd name="T49" fmla="*/ 1 h 77"/>
                  <a:gd name="T50" fmla="*/ 70 w 70"/>
                  <a:gd name="T51" fmla="*/ 1 h 77"/>
                  <a:gd name="T52" fmla="*/ 69 w 70"/>
                  <a:gd name="T53" fmla="*/ 0 h 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77"/>
                  <a:gd name="T83" fmla="*/ 70 w 70"/>
                  <a:gd name="T84" fmla="*/ 77 h 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77">
                    <a:moveTo>
                      <a:pt x="69" y="0"/>
                    </a:moveTo>
                    <a:lnTo>
                      <a:pt x="55" y="9"/>
                    </a:lnTo>
                    <a:lnTo>
                      <a:pt x="41" y="20"/>
                    </a:lnTo>
                    <a:lnTo>
                      <a:pt x="27" y="31"/>
                    </a:lnTo>
                    <a:lnTo>
                      <a:pt x="13" y="41"/>
                    </a:lnTo>
                    <a:lnTo>
                      <a:pt x="7" y="46"/>
                    </a:lnTo>
                    <a:lnTo>
                      <a:pt x="3" y="50"/>
                    </a:lnTo>
                    <a:lnTo>
                      <a:pt x="1" y="55"/>
                    </a:lnTo>
                    <a:lnTo>
                      <a:pt x="0" y="59"/>
                    </a:lnTo>
                    <a:lnTo>
                      <a:pt x="1" y="65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7" y="77"/>
                    </a:lnTo>
                    <a:lnTo>
                      <a:pt x="6" y="74"/>
                    </a:lnTo>
                    <a:lnTo>
                      <a:pt x="4" y="68"/>
                    </a:lnTo>
                    <a:lnTo>
                      <a:pt x="3" y="64"/>
                    </a:lnTo>
                    <a:lnTo>
                      <a:pt x="3" y="59"/>
                    </a:lnTo>
                    <a:lnTo>
                      <a:pt x="4" y="56"/>
                    </a:lnTo>
                    <a:lnTo>
                      <a:pt x="6" y="53"/>
                    </a:lnTo>
                    <a:lnTo>
                      <a:pt x="10" y="48"/>
                    </a:lnTo>
                    <a:lnTo>
                      <a:pt x="17" y="41"/>
                    </a:lnTo>
                    <a:lnTo>
                      <a:pt x="27" y="34"/>
                    </a:lnTo>
                    <a:lnTo>
                      <a:pt x="36" y="27"/>
                    </a:lnTo>
                    <a:lnTo>
                      <a:pt x="55" y="12"/>
                    </a:lnTo>
                    <a:lnTo>
                      <a:pt x="70" y="1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4" name="Freeform 56"/>
              <p:cNvSpPr>
                <a:spLocks/>
              </p:cNvSpPr>
              <p:nvPr/>
            </p:nvSpPr>
            <p:spPr bwMode="auto">
              <a:xfrm>
                <a:off x="2981" y="1615"/>
                <a:ext cx="10" cy="37"/>
              </a:xfrm>
              <a:custGeom>
                <a:avLst/>
                <a:gdLst>
                  <a:gd name="T0" fmla="*/ 0 w 10"/>
                  <a:gd name="T1" fmla="*/ 0 h 37"/>
                  <a:gd name="T2" fmla="*/ 0 w 10"/>
                  <a:gd name="T3" fmla="*/ 11 h 37"/>
                  <a:gd name="T4" fmla="*/ 0 w 10"/>
                  <a:gd name="T5" fmla="*/ 19 h 37"/>
                  <a:gd name="T6" fmla="*/ 1 w 10"/>
                  <a:gd name="T7" fmla="*/ 23 h 37"/>
                  <a:gd name="T8" fmla="*/ 2 w 10"/>
                  <a:gd name="T9" fmla="*/ 26 h 37"/>
                  <a:gd name="T10" fmla="*/ 5 w 10"/>
                  <a:gd name="T11" fmla="*/ 31 h 37"/>
                  <a:gd name="T12" fmla="*/ 10 w 10"/>
                  <a:gd name="T13" fmla="*/ 37 h 37"/>
                  <a:gd name="T14" fmla="*/ 8 w 10"/>
                  <a:gd name="T15" fmla="*/ 33 h 37"/>
                  <a:gd name="T16" fmla="*/ 6 w 10"/>
                  <a:gd name="T17" fmla="*/ 28 h 37"/>
                  <a:gd name="T18" fmla="*/ 4 w 10"/>
                  <a:gd name="T19" fmla="*/ 21 h 37"/>
                  <a:gd name="T20" fmla="*/ 3 w 10"/>
                  <a:gd name="T21" fmla="*/ 15 h 37"/>
                  <a:gd name="T22" fmla="*/ 1 w 10"/>
                  <a:gd name="T23" fmla="*/ 5 h 37"/>
                  <a:gd name="T24" fmla="*/ 0 w 1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37"/>
                  <a:gd name="T41" fmla="*/ 10 w 10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37">
                    <a:moveTo>
                      <a:pt x="0" y="0"/>
                    </a:moveTo>
                    <a:lnTo>
                      <a:pt x="0" y="11"/>
                    </a:lnTo>
                    <a:lnTo>
                      <a:pt x="0" y="19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0" y="37"/>
                    </a:lnTo>
                    <a:lnTo>
                      <a:pt x="8" y="33"/>
                    </a:lnTo>
                    <a:lnTo>
                      <a:pt x="6" y="28"/>
                    </a:lnTo>
                    <a:lnTo>
                      <a:pt x="4" y="21"/>
                    </a:lnTo>
                    <a:lnTo>
                      <a:pt x="3" y="15"/>
                    </a:lnTo>
                    <a:lnTo>
                      <a:pt x="1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5" name="Freeform 57"/>
              <p:cNvSpPr>
                <a:spLocks/>
              </p:cNvSpPr>
              <p:nvPr/>
            </p:nvSpPr>
            <p:spPr bwMode="auto">
              <a:xfrm>
                <a:off x="3015" y="1629"/>
                <a:ext cx="11" cy="30"/>
              </a:xfrm>
              <a:custGeom>
                <a:avLst/>
                <a:gdLst>
                  <a:gd name="T0" fmla="*/ 0 w 11"/>
                  <a:gd name="T1" fmla="*/ 0 h 30"/>
                  <a:gd name="T2" fmla="*/ 3 w 11"/>
                  <a:gd name="T3" fmla="*/ 5 h 30"/>
                  <a:gd name="T4" fmla="*/ 7 w 11"/>
                  <a:gd name="T5" fmla="*/ 15 h 30"/>
                  <a:gd name="T6" fmla="*/ 9 w 11"/>
                  <a:gd name="T7" fmla="*/ 25 h 30"/>
                  <a:gd name="T8" fmla="*/ 10 w 11"/>
                  <a:gd name="T9" fmla="*/ 30 h 30"/>
                  <a:gd name="T10" fmla="*/ 11 w 11"/>
                  <a:gd name="T11" fmla="*/ 16 h 30"/>
                  <a:gd name="T12" fmla="*/ 5 w 11"/>
                  <a:gd name="T13" fmla="*/ 4 h 30"/>
                  <a:gd name="T14" fmla="*/ 0 w 11"/>
                  <a:gd name="T15" fmla="*/ 0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"/>
                  <a:gd name="T25" fmla="*/ 0 h 30"/>
                  <a:gd name="T26" fmla="*/ 11 w 11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" h="30">
                    <a:moveTo>
                      <a:pt x="0" y="0"/>
                    </a:moveTo>
                    <a:lnTo>
                      <a:pt x="3" y="5"/>
                    </a:lnTo>
                    <a:lnTo>
                      <a:pt x="7" y="15"/>
                    </a:lnTo>
                    <a:lnTo>
                      <a:pt x="9" y="25"/>
                    </a:lnTo>
                    <a:lnTo>
                      <a:pt x="10" y="30"/>
                    </a:lnTo>
                    <a:lnTo>
                      <a:pt x="11" y="16"/>
                    </a:lnTo>
                    <a:lnTo>
                      <a:pt x="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6" name="Freeform 58"/>
              <p:cNvSpPr>
                <a:spLocks/>
              </p:cNvSpPr>
              <p:nvPr/>
            </p:nvSpPr>
            <p:spPr bwMode="auto">
              <a:xfrm>
                <a:off x="2836" y="1643"/>
                <a:ext cx="98" cy="147"/>
              </a:xfrm>
              <a:custGeom>
                <a:avLst/>
                <a:gdLst>
                  <a:gd name="T0" fmla="*/ 20 w 98"/>
                  <a:gd name="T1" fmla="*/ 0 h 147"/>
                  <a:gd name="T2" fmla="*/ 14 w 98"/>
                  <a:gd name="T3" fmla="*/ 7 h 147"/>
                  <a:gd name="T4" fmla="*/ 8 w 98"/>
                  <a:gd name="T5" fmla="*/ 13 h 147"/>
                  <a:gd name="T6" fmla="*/ 4 w 98"/>
                  <a:gd name="T7" fmla="*/ 20 h 147"/>
                  <a:gd name="T8" fmla="*/ 0 w 98"/>
                  <a:gd name="T9" fmla="*/ 27 h 147"/>
                  <a:gd name="T10" fmla="*/ 5 w 98"/>
                  <a:gd name="T11" fmla="*/ 21 h 147"/>
                  <a:gd name="T12" fmla="*/ 14 w 98"/>
                  <a:gd name="T13" fmla="*/ 13 h 147"/>
                  <a:gd name="T14" fmla="*/ 16 w 98"/>
                  <a:gd name="T15" fmla="*/ 15 h 147"/>
                  <a:gd name="T16" fmla="*/ 20 w 98"/>
                  <a:gd name="T17" fmla="*/ 23 h 147"/>
                  <a:gd name="T18" fmla="*/ 26 w 98"/>
                  <a:gd name="T19" fmla="*/ 34 h 147"/>
                  <a:gd name="T20" fmla="*/ 32 w 98"/>
                  <a:gd name="T21" fmla="*/ 49 h 147"/>
                  <a:gd name="T22" fmla="*/ 40 w 98"/>
                  <a:gd name="T23" fmla="*/ 64 h 147"/>
                  <a:gd name="T24" fmla="*/ 48 w 98"/>
                  <a:gd name="T25" fmla="*/ 79 h 147"/>
                  <a:gd name="T26" fmla="*/ 57 w 98"/>
                  <a:gd name="T27" fmla="*/ 93 h 147"/>
                  <a:gd name="T28" fmla="*/ 65 w 98"/>
                  <a:gd name="T29" fmla="*/ 103 h 147"/>
                  <a:gd name="T30" fmla="*/ 72 w 98"/>
                  <a:gd name="T31" fmla="*/ 112 h 147"/>
                  <a:gd name="T32" fmla="*/ 83 w 98"/>
                  <a:gd name="T33" fmla="*/ 127 h 147"/>
                  <a:gd name="T34" fmla="*/ 94 w 98"/>
                  <a:gd name="T35" fmla="*/ 141 h 147"/>
                  <a:gd name="T36" fmla="*/ 98 w 98"/>
                  <a:gd name="T37" fmla="*/ 147 h 147"/>
                  <a:gd name="T38" fmla="*/ 87 w 98"/>
                  <a:gd name="T39" fmla="*/ 129 h 147"/>
                  <a:gd name="T40" fmla="*/ 76 w 98"/>
                  <a:gd name="T41" fmla="*/ 111 h 147"/>
                  <a:gd name="T42" fmla="*/ 65 w 98"/>
                  <a:gd name="T43" fmla="*/ 95 h 147"/>
                  <a:gd name="T44" fmla="*/ 53 w 98"/>
                  <a:gd name="T45" fmla="*/ 76 h 147"/>
                  <a:gd name="T46" fmla="*/ 44 w 98"/>
                  <a:gd name="T47" fmla="*/ 61 h 147"/>
                  <a:gd name="T48" fmla="*/ 34 w 98"/>
                  <a:gd name="T49" fmla="*/ 41 h 147"/>
                  <a:gd name="T50" fmla="*/ 30 w 98"/>
                  <a:gd name="T51" fmla="*/ 29 h 147"/>
                  <a:gd name="T52" fmla="*/ 26 w 98"/>
                  <a:gd name="T53" fmla="*/ 19 h 147"/>
                  <a:gd name="T54" fmla="*/ 22 w 98"/>
                  <a:gd name="T55" fmla="*/ 9 h 147"/>
                  <a:gd name="T56" fmla="*/ 20 w 98"/>
                  <a:gd name="T57" fmla="*/ 0 h 14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8"/>
                  <a:gd name="T88" fmla="*/ 0 h 147"/>
                  <a:gd name="T89" fmla="*/ 98 w 98"/>
                  <a:gd name="T90" fmla="*/ 147 h 14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8" h="147">
                    <a:moveTo>
                      <a:pt x="20" y="0"/>
                    </a:moveTo>
                    <a:lnTo>
                      <a:pt x="14" y="7"/>
                    </a:lnTo>
                    <a:lnTo>
                      <a:pt x="8" y="13"/>
                    </a:lnTo>
                    <a:lnTo>
                      <a:pt x="4" y="20"/>
                    </a:lnTo>
                    <a:lnTo>
                      <a:pt x="0" y="27"/>
                    </a:lnTo>
                    <a:lnTo>
                      <a:pt x="5" y="21"/>
                    </a:lnTo>
                    <a:lnTo>
                      <a:pt x="14" y="13"/>
                    </a:lnTo>
                    <a:lnTo>
                      <a:pt x="16" y="15"/>
                    </a:lnTo>
                    <a:lnTo>
                      <a:pt x="20" y="23"/>
                    </a:lnTo>
                    <a:lnTo>
                      <a:pt x="26" y="34"/>
                    </a:lnTo>
                    <a:lnTo>
                      <a:pt x="32" y="49"/>
                    </a:lnTo>
                    <a:lnTo>
                      <a:pt x="40" y="64"/>
                    </a:lnTo>
                    <a:lnTo>
                      <a:pt x="48" y="79"/>
                    </a:lnTo>
                    <a:lnTo>
                      <a:pt x="57" y="93"/>
                    </a:lnTo>
                    <a:lnTo>
                      <a:pt x="65" y="103"/>
                    </a:lnTo>
                    <a:lnTo>
                      <a:pt x="72" y="112"/>
                    </a:lnTo>
                    <a:lnTo>
                      <a:pt x="83" y="127"/>
                    </a:lnTo>
                    <a:lnTo>
                      <a:pt x="94" y="141"/>
                    </a:lnTo>
                    <a:lnTo>
                      <a:pt x="98" y="147"/>
                    </a:lnTo>
                    <a:lnTo>
                      <a:pt x="87" y="129"/>
                    </a:lnTo>
                    <a:lnTo>
                      <a:pt x="76" y="111"/>
                    </a:lnTo>
                    <a:lnTo>
                      <a:pt x="65" y="95"/>
                    </a:lnTo>
                    <a:lnTo>
                      <a:pt x="53" y="76"/>
                    </a:lnTo>
                    <a:lnTo>
                      <a:pt x="44" y="61"/>
                    </a:lnTo>
                    <a:lnTo>
                      <a:pt x="34" y="41"/>
                    </a:lnTo>
                    <a:lnTo>
                      <a:pt x="30" y="29"/>
                    </a:lnTo>
                    <a:lnTo>
                      <a:pt x="26" y="19"/>
                    </a:lnTo>
                    <a:lnTo>
                      <a:pt x="22" y="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7" name="Freeform 59"/>
              <p:cNvSpPr>
                <a:spLocks/>
              </p:cNvSpPr>
              <p:nvPr/>
            </p:nvSpPr>
            <p:spPr bwMode="auto">
              <a:xfrm>
                <a:off x="2894" y="1719"/>
                <a:ext cx="97" cy="31"/>
              </a:xfrm>
              <a:custGeom>
                <a:avLst/>
                <a:gdLst>
                  <a:gd name="T0" fmla="*/ 0 w 97"/>
                  <a:gd name="T1" fmla="*/ 0 h 31"/>
                  <a:gd name="T2" fmla="*/ 10 w 97"/>
                  <a:gd name="T3" fmla="*/ 2 h 31"/>
                  <a:gd name="T4" fmla="*/ 19 w 97"/>
                  <a:gd name="T5" fmla="*/ 7 h 31"/>
                  <a:gd name="T6" fmla="*/ 27 w 97"/>
                  <a:gd name="T7" fmla="*/ 12 h 31"/>
                  <a:gd name="T8" fmla="*/ 37 w 97"/>
                  <a:gd name="T9" fmla="*/ 18 h 31"/>
                  <a:gd name="T10" fmla="*/ 47 w 97"/>
                  <a:gd name="T11" fmla="*/ 22 h 31"/>
                  <a:gd name="T12" fmla="*/ 60 w 97"/>
                  <a:gd name="T13" fmla="*/ 26 h 31"/>
                  <a:gd name="T14" fmla="*/ 67 w 97"/>
                  <a:gd name="T15" fmla="*/ 28 h 31"/>
                  <a:gd name="T16" fmla="*/ 77 w 97"/>
                  <a:gd name="T17" fmla="*/ 29 h 31"/>
                  <a:gd name="T18" fmla="*/ 86 w 97"/>
                  <a:gd name="T19" fmla="*/ 30 h 31"/>
                  <a:gd name="T20" fmla="*/ 97 w 97"/>
                  <a:gd name="T21" fmla="*/ 29 h 31"/>
                  <a:gd name="T22" fmla="*/ 88 w 97"/>
                  <a:gd name="T23" fmla="*/ 31 h 31"/>
                  <a:gd name="T24" fmla="*/ 79 w 97"/>
                  <a:gd name="T25" fmla="*/ 31 h 31"/>
                  <a:gd name="T26" fmla="*/ 70 w 97"/>
                  <a:gd name="T27" fmla="*/ 31 h 31"/>
                  <a:gd name="T28" fmla="*/ 62 w 97"/>
                  <a:gd name="T29" fmla="*/ 30 h 31"/>
                  <a:gd name="T30" fmla="*/ 49 w 97"/>
                  <a:gd name="T31" fmla="*/ 26 h 31"/>
                  <a:gd name="T32" fmla="*/ 38 w 97"/>
                  <a:gd name="T33" fmla="*/ 21 h 31"/>
                  <a:gd name="T34" fmla="*/ 27 w 97"/>
                  <a:gd name="T35" fmla="*/ 15 h 31"/>
                  <a:gd name="T36" fmla="*/ 18 w 97"/>
                  <a:gd name="T37" fmla="*/ 10 h 31"/>
                  <a:gd name="T38" fmla="*/ 14 w 97"/>
                  <a:gd name="T39" fmla="*/ 8 h 31"/>
                  <a:gd name="T40" fmla="*/ 10 w 97"/>
                  <a:gd name="T41" fmla="*/ 7 h 31"/>
                  <a:gd name="T42" fmla="*/ 5 w 97"/>
                  <a:gd name="T43" fmla="*/ 6 h 31"/>
                  <a:gd name="T44" fmla="*/ 1 w 97"/>
                  <a:gd name="T45" fmla="*/ 6 h 31"/>
                  <a:gd name="T46" fmla="*/ 0 w 97"/>
                  <a:gd name="T47" fmla="*/ 0 h 3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"/>
                  <a:gd name="T73" fmla="*/ 0 h 31"/>
                  <a:gd name="T74" fmla="*/ 97 w 97"/>
                  <a:gd name="T75" fmla="*/ 31 h 3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" h="31">
                    <a:moveTo>
                      <a:pt x="0" y="0"/>
                    </a:moveTo>
                    <a:lnTo>
                      <a:pt x="10" y="2"/>
                    </a:lnTo>
                    <a:lnTo>
                      <a:pt x="19" y="7"/>
                    </a:lnTo>
                    <a:lnTo>
                      <a:pt x="27" y="12"/>
                    </a:lnTo>
                    <a:lnTo>
                      <a:pt x="37" y="18"/>
                    </a:lnTo>
                    <a:lnTo>
                      <a:pt x="47" y="22"/>
                    </a:lnTo>
                    <a:lnTo>
                      <a:pt x="60" y="26"/>
                    </a:lnTo>
                    <a:lnTo>
                      <a:pt x="67" y="28"/>
                    </a:lnTo>
                    <a:lnTo>
                      <a:pt x="77" y="29"/>
                    </a:lnTo>
                    <a:lnTo>
                      <a:pt x="86" y="30"/>
                    </a:lnTo>
                    <a:lnTo>
                      <a:pt x="97" y="29"/>
                    </a:lnTo>
                    <a:lnTo>
                      <a:pt x="88" y="31"/>
                    </a:lnTo>
                    <a:lnTo>
                      <a:pt x="79" y="31"/>
                    </a:lnTo>
                    <a:lnTo>
                      <a:pt x="70" y="31"/>
                    </a:lnTo>
                    <a:lnTo>
                      <a:pt x="62" y="30"/>
                    </a:lnTo>
                    <a:lnTo>
                      <a:pt x="49" y="26"/>
                    </a:lnTo>
                    <a:lnTo>
                      <a:pt x="38" y="21"/>
                    </a:lnTo>
                    <a:lnTo>
                      <a:pt x="27" y="15"/>
                    </a:lnTo>
                    <a:lnTo>
                      <a:pt x="18" y="10"/>
                    </a:lnTo>
                    <a:lnTo>
                      <a:pt x="14" y="8"/>
                    </a:lnTo>
                    <a:lnTo>
                      <a:pt x="10" y="7"/>
                    </a:lnTo>
                    <a:lnTo>
                      <a:pt x="5" y="6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8" name="Freeform 60"/>
              <p:cNvSpPr>
                <a:spLocks/>
              </p:cNvSpPr>
              <p:nvPr/>
            </p:nvSpPr>
            <p:spPr bwMode="auto">
              <a:xfrm>
                <a:off x="3182" y="1569"/>
                <a:ext cx="14" cy="16"/>
              </a:xfrm>
              <a:custGeom>
                <a:avLst/>
                <a:gdLst>
                  <a:gd name="T0" fmla="*/ 0 w 14"/>
                  <a:gd name="T1" fmla="*/ 1 h 16"/>
                  <a:gd name="T2" fmla="*/ 4 w 14"/>
                  <a:gd name="T3" fmla="*/ 16 h 16"/>
                  <a:gd name="T4" fmla="*/ 7 w 14"/>
                  <a:gd name="T5" fmla="*/ 11 h 16"/>
                  <a:gd name="T6" fmla="*/ 4 w 14"/>
                  <a:gd name="T7" fmla="*/ 4 h 16"/>
                  <a:gd name="T8" fmla="*/ 14 w 14"/>
                  <a:gd name="T9" fmla="*/ 3 h 16"/>
                  <a:gd name="T10" fmla="*/ 1 w 14"/>
                  <a:gd name="T11" fmla="*/ 0 h 16"/>
                  <a:gd name="T12" fmla="*/ 0 w 14"/>
                  <a:gd name="T13" fmla="*/ 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6"/>
                  <a:gd name="T23" fmla="*/ 14 w 14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6">
                    <a:moveTo>
                      <a:pt x="0" y="1"/>
                    </a:moveTo>
                    <a:lnTo>
                      <a:pt x="4" y="16"/>
                    </a:lnTo>
                    <a:lnTo>
                      <a:pt x="7" y="11"/>
                    </a:lnTo>
                    <a:lnTo>
                      <a:pt x="4" y="4"/>
                    </a:lnTo>
                    <a:lnTo>
                      <a:pt x="1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9" name="Freeform 61"/>
              <p:cNvSpPr>
                <a:spLocks/>
              </p:cNvSpPr>
              <p:nvPr/>
            </p:nvSpPr>
            <p:spPr bwMode="auto">
              <a:xfrm>
                <a:off x="3193" y="1572"/>
                <a:ext cx="61" cy="163"/>
              </a:xfrm>
              <a:custGeom>
                <a:avLst/>
                <a:gdLst>
                  <a:gd name="T0" fmla="*/ 0 w 61"/>
                  <a:gd name="T1" fmla="*/ 23 h 164"/>
                  <a:gd name="T2" fmla="*/ 2 w 61"/>
                  <a:gd name="T3" fmla="*/ 16 h 164"/>
                  <a:gd name="T4" fmla="*/ 6 w 61"/>
                  <a:gd name="T5" fmla="*/ 11 h 164"/>
                  <a:gd name="T6" fmla="*/ 10 w 61"/>
                  <a:gd name="T7" fmla="*/ 6 h 164"/>
                  <a:gd name="T8" fmla="*/ 17 w 61"/>
                  <a:gd name="T9" fmla="*/ 3 h 164"/>
                  <a:gd name="T10" fmla="*/ 23 w 61"/>
                  <a:gd name="T11" fmla="*/ 0 h 164"/>
                  <a:gd name="T12" fmla="*/ 29 w 61"/>
                  <a:gd name="T13" fmla="*/ 0 h 164"/>
                  <a:gd name="T14" fmla="*/ 35 w 61"/>
                  <a:gd name="T15" fmla="*/ 1 h 164"/>
                  <a:gd name="T16" fmla="*/ 41 w 61"/>
                  <a:gd name="T17" fmla="*/ 4 h 164"/>
                  <a:gd name="T18" fmla="*/ 53 w 61"/>
                  <a:gd name="T19" fmla="*/ 11 h 164"/>
                  <a:gd name="T20" fmla="*/ 61 w 61"/>
                  <a:gd name="T21" fmla="*/ 16 h 164"/>
                  <a:gd name="T22" fmla="*/ 51 w 61"/>
                  <a:gd name="T23" fmla="*/ 12 h 164"/>
                  <a:gd name="T24" fmla="*/ 43 w 61"/>
                  <a:gd name="T25" fmla="*/ 8 h 164"/>
                  <a:gd name="T26" fmla="*/ 36 w 61"/>
                  <a:gd name="T27" fmla="*/ 5 h 164"/>
                  <a:gd name="T28" fmla="*/ 29 w 61"/>
                  <a:gd name="T29" fmla="*/ 4 h 164"/>
                  <a:gd name="T30" fmla="*/ 22 w 61"/>
                  <a:gd name="T31" fmla="*/ 5 h 164"/>
                  <a:gd name="T32" fmla="*/ 16 w 61"/>
                  <a:gd name="T33" fmla="*/ 8 h 164"/>
                  <a:gd name="T34" fmla="*/ 8 w 61"/>
                  <a:gd name="T35" fmla="*/ 13 h 164"/>
                  <a:gd name="T36" fmla="*/ 2 w 61"/>
                  <a:gd name="T37" fmla="*/ 21 h 164"/>
                  <a:gd name="T38" fmla="*/ 6 w 61"/>
                  <a:gd name="T39" fmla="*/ 35 h 164"/>
                  <a:gd name="T40" fmla="*/ 9 w 61"/>
                  <a:gd name="T41" fmla="*/ 47 h 164"/>
                  <a:gd name="T42" fmla="*/ 11 w 61"/>
                  <a:gd name="T43" fmla="*/ 60 h 164"/>
                  <a:gd name="T44" fmla="*/ 13 w 61"/>
                  <a:gd name="T45" fmla="*/ 73 h 164"/>
                  <a:gd name="T46" fmla="*/ 14 w 61"/>
                  <a:gd name="T47" fmla="*/ 82 h 164"/>
                  <a:gd name="T48" fmla="*/ 13 w 61"/>
                  <a:gd name="T49" fmla="*/ 87 h 164"/>
                  <a:gd name="T50" fmla="*/ 13 w 61"/>
                  <a:gd name="T51" fmla="*/ 98 h 164"/>
                  <a:gd name="T52" fmla="*/ 14 w 61"/>
                  <a:gd name="T53" fmla="*/ 108 h 164"/>
                  <a:gd name="T54" fmla="*/ 14 w 61"/>
                  <a:gd name="T55" fmla="*/ 119 h 164"/>
                  <a:gd name="T56" fmla="*/ 15 w 61"/>
                  <a:gd name="T57" fmla="*/ 130 h 164"/>
                  <a:gd name="T58" fmla="*/ 14 w 61"/>
                  <a:gd name="T59" fmla="*/ 127 h 164"/>
                  <a:gd name="T60" fmla="*/ 11 w 61"/>
                  <a:gd name="T61" fmla="*/ 120 h 164"/>
                  <a:gd name="T62" fmla="*/ 10 w 61"/>
                  <a:gd name="T63" fmla="*/ 109 h 164"/>
                  <a:gd name="T64" fmla="*/ 9 w 61"/>
                  <a:gd name="T65" fmla="*/ 97 h 164"/>
                  <a:gd name="T66" fmla="*/ 9 w 61"/>
                  <a:gd name="T67" fmla="*/ 82 h 164"/>
                  <a:gd name="T68" fmla="*/ 9 w 61"/>
                  <a:gd name="T69" fmla="*/ 77 h 164"/>
                  <a:gd name="T70" fmla="*/ 8 w 61"/>
                  <a:gd name="T71" fmla="*/ 61 h 164"/>
                  <a:gd name="T72" fmla="*/ 6 w 61"/>
                  <a:gd name="T73" fmla="*/ 47 h 164"/>
                  <a:gd name="T74" fmla="*/ 4 w 61"/>
                  <a:gd name="T75" fmla="*/ 34 h 164"/>
                  <a:gd name="T76" fmla="*/ 0 w 61"/>
                  <a:gd name="T77" fmla="*/ 23 h 16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61"/>
                  <a:gd name="T118" fmla="*/ 0 h 164"/>
                  <a:gd name="T119" fmla="*/ 61 w 61"/>
                  <a:gd name="T120" fmla="*/ 164 h 16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61" h="164">
                    <a:moveTo>
                      <a:pt x="0" y="23"/>
                    </a:moveTo>
                    <a:lnTo>
                      <a:pt x="2" y="16"/>
                    </a:lnTo>
                    <a:lnTo>
                      <a:pt x="6" y="11"/>
                    </a:lnTo>
                    <a:lnTo>
                      <a:pt x="10" y="6"/>
                    </a:lnTo>
                    <a:lnTo>
                      <a:pt x="17" y="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5" y="1"/>
                    </a:lnTo>
                    <a:lnTo>
                      <a:pt x="41" y="4"/>
                    </a:lnTo>
                    <a:lnTo>
                      <a:pt x="53" y="11"/>
                    </a:lnTo>
                    <a:lnTo>
                      <a:pt x="61" y="16"/>
                    </a:lnTo>
                    <a:lnTo>
                      <a:pt x="51" y="12"/>
                    </a:lnTo>
                    <a:lnTo>
                      <a:pt x="43" y="8"/>
                    </a:lnTo>
                    <a:lnTo>
                      <a:pt x="36" y="5"/>
                    </a:lnTo>
                    <a:lnTo>
                      <a:pt x="29" y="4"/>
                    </a:lnTo>
                    <a:lnTo>
                      <a:pt x="22" y="5"/>
                    </a:lnTo>
                    <a:lnTo>
                      <a:pt x="16" y="8"/>
                    </a:lnTo>
                    <a:lnTo>
                      <a:pt x="8" y="13"/>
                    </a:lnTo>
                    <a:lnTo>
                      <a:pt x="2" y="21"/>
                    </a:lnTo>
                    <a:lnTo>
                      <a:pt x="6" y="35"/>
                    </a:lnTo>
                    <a:lnTo>
                      <a:pt x="9" y="47"/>
                    </a:lnTo>
                    <a:lnTo>
                      <a:pt x="11" y="60"/>
                    </a:lnTo>
                    <a:lnTo>
                      <a:pt x="13" y="73"/>
                    </a:lnTo>
                    <a:lnTo>
                      <a:pt x="14" y="98"/>
                    </a:lnTo>
                    <a:lnTo>
                      <a:pt x="13" y="121"/>
                    </a:lnTo>
                    <a:lnTo>
                      <a:pt x="13" y="132"/>
                    </a:lnTo>
                    <a:lnTo>
                      <a:pt x="14" y="142"/>
                    </a:lnTo>
                    <a:lnTo>
                      <a:pt x="14" y="153"/>
                    </a:lnTo>
                    <a:lnTo>
                      <a:pt x="15" y="164"/>
                    </a:lnTo>
                    <a:lnTo>
                      <a:pt x="14" y="161"/>
                    </a:lnTo>
                    <a:lnTo>
                      <a:pt x="11" y="154"/>
                    </a:lnTo>
                    <a:lnTo>
                      <a:pt x="10" y="143"/>
                    </a:lnTo>
                    <a:lnTo>
                      <a:pt x="9" y="131"/>
                    </a:lnTo>
                    <a:lnTo>
                      <a:pt x="9" y="107"/>
                    </a:lnTo>
                    <a:lnTo>
                      <a:pt x="9" y="77"/>
                    </a:lnTo>
                    <a:lnTo>
                      <a:pt x="8" y="61"/>
                    </a:lnTo>
                    <a:lnTo>
                      <a:pt x="6" y="47"/>
                    </a:lnTo>
                    <a:lnTo>
                      <a:pt x="4" y="3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0" name="Freeform 62"/>
              <p:cNvSpPr>
                <a:spLocks/>
              </p:cNvSpPr>
              <p:nvPr/>
            </p:nvSpPr>
            <p:spPr bwMode="auto">
              <a:xfrm>
                <a:off x="3199" y="1695"/>
                <a:ext cx="49" cy="44"/>
              </a:xfrm>
              <a:custGeom>
                <a:avLst/>
                <a:gdLst>
                  <a:gd name="T0" fmla="*/ 0 w 50"/>
                  <a:gd name="T1" fmla="*/ 0 h 44"/>
                  <a:gd name="T2" fmla="*/ 4 w 50"/>
                  <a:gd name="T3" fmla="*/ 3 h 44"/>
                  <a:gd name="T4" fmla="*/ 10 w 50"/>
                  <a:gd name="T5" fmla="*/ 7 h 44"/>
                  <a:gd name="T6" fmla="*/ 15 w 50"/>
                  <a:gd name="T7" fmla="*/ 9 h 44"/>
                  <a:gd name="T8" fmla="*/ 22 w 50"/>
                  <a:gd name="T9" fmla="*/ 13 h 44"/>
                  <a:gd name="T10" fmla="*/ 25 w 50"/>
                  <a:gd name="T11" fmla="*/ 17 h 44"/>
                  <a:gd name="T12" fmla="*/ 25 w 50"/>
                  <a:gd name="T13" fmla="*/ 23 h 44"/>
                  <a:gd name="T14" fmla="*/ 25 w 50"/>
                  <a:gd name="T15" fmla="*/ 33 h 44"/>
                  <a:gd name="T16" fmla="*/ 25 w 50"/>
                  <a:gd name="T17" fmla="*/ 44 h 44"/>
                  <a:gd name="T18" fmla="*/ 25 w 50"/>
                  <a:gd name="T19" fmla="*/ 31 h 44"/>
                  <a:gd name="T20" fmla="*/ 19 w 50"/>
                  <a:gd name="T21" fmla="*/ 17 h 44"/>
                  <a:gd name="T22" fmla="*/ 5 w 50"/>
                  <a:gd name="T23" fmla="*/ 5 h 44"/>
                  <a:gd name="T24" fmla="*/ 0 w 50"/>
                  <a:gd name="T25" fmla="*/ 0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44"/>
                  <a:gd name="T41" fmla="*/ 50 w 50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44">
                    <a:moveTo>
                      <a:pt x="0" y="0"/>
                    </a:moveTo>
                    <a:lnTo>
                      <a:pt x="4" y="3"/>
                    </a:lnTo>
                    <a:lnTo>
                      <a:pt x="10" y="7"/>
                    </a:lnTo>
                    <a:lnTo>
                      <a:pt x="15" y="9"/>
                    </a:lnTo>
                    <a:lnTo>
                      <a:pt x="22" y="13"/>
                    </a:lnTo>
                    <a:lnTo>
                      <a:pt x="28" y="17"/>
                    </a:lnTo>
                    <a:lnTo>
                      <a:pt x="35" y="23"/>
                    </a:lnTo>
                    <a:lnTo>
                      <a:pt x="42" y="33"/>
                    </a:lnTo>
                    <a:lnTo>
                      <a:pt x="50" y="44"/>
                    </a:lnTo>
                    <a:lnTo>
                      <a:pt x="35" y="31"/>
                    </a:lnTo>
                    <a:lnTo>
                      <a:pt x="19" y="17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1" name="Freeform 63"/>
              <p:cNvSpPr>
                <a:spLocks/>
              </p:cNvSpPr>
              <p:nvPr/>
            </p:nvSpPr>
            <p:spPr bwMode="auto">
              <a:xfrm>
                <a:off x="3153" y="1595"/>
                <a:ext cx="34" cy="109"/>
              </a:xfrm>
              <a:custGeom>
                <a:avLst/>
                <a:gdLst>
                  <a:gd name="T0" fmla="*/ 17 w 35"/>
                  <a:gd name="T1" fmla="*/ 0 h 109"/>
                  <a:gd name="T2" fmla="*/ 17 w 35"/>
                  <a:gd name="T3" fmla="*/ 4 h 109"/>
                  <a:gd name="T4" fmla="*/ 17 w 35"/>
                  <a:gd name="T5" fmla="*/ 9 h 109"/>
                  <a:gd name="T6" fmla="*/ 17 w 35"/>
                  <a:gd name="T7" fmla="*/ 18 h 109"/>
                  <a:gd name="T8" fmla="*/ 17 w 35"/>
                  <a:gd name="T9" fmla="*/ 29 h 109"/>
                  <a:gd name="T10" fmla="*/ 17 w 35"/>
                  <a:gd name="T11" fmla="*/ 39 h 109"/>
                  <a:gd name="T12" fmla="*/ 14 w 35"/>
                  <a:gd name="T13" fmla="*/ 52 h 109"/>
                  <a:gd name="T14" fmla="*/ 9 w 35"/>
                  <a:gd name="T15" fmla="*/ 63 h 109"/>
                  <a:gd name="T16" fmla="*/ 6 w 35"/>
                  <a:gd name="T17" fmla="*/ 75 h 109"/>
                  <a:gd name="T18" fmla="*/ 4 w 35"/>
                  <a:gd name="T19" fmla="*/ 86 h 109"/>
                  <a:gd name="T20" fmla="*/ 3 w 35"/>
                  <a:gd name="T21" fmla="*/ 98 h 109"/>
                  <a:gd name="T22" fmla="*/ 4 w 35"/>
                  <a:gd name="T23" fmla="*/ 104 h 109"/>
                  <a:gd name="T24" fmla="*/ 4 w 35"/>
                  <a:gd name="T25" fmla="*/ 106 h 109"/>
                  <a:gd name="T26" fmla="*/ 3 w 35"/>
                  <a:gd name="T27" fmla="*/ 107 h 109"/>
                  <a:gd name="T28" fmla="*/ 1 w 35"/>
                  <a:gd name="T29" fmla="*/ 109 h 109"/>
                  <a:gd name="T30" fmla="*/ 0 w 35"/>
                  <a:gd name="T31" fmla="*/ 95 h 109"/>
                  <a:gd name="T32" fmla="*/ 1 w 35"/>
                  <a:gd name="T33" fmla="*/ 80 h 109"/>
                  <a:gd name="T34" fmla="*/ 3 w 35"/>
                  <a:gd name="T35" fmla="*/ 66 h 109"/>
                  <a:gd name="T36" fmla="*/ 7 w 35"/>
                  <a:gd name="T37" fmla="*/ 52 h 109"/>
                  <a:gd name="T38" fmla="*/ 11 w 35"/>
                  <a:gd name="T39" fmla="*/ 38 h 109"/>
                  <a:gd name="T40" fmla="*/ 17 w 35"/>
                  <a:gd name="T41" fmla="*/ 25 h 109"/>
                  <a:gd name="T42" fmla="*/ 17 w 35"/>
                  <a:gd name="T43" fmla="*/ 12 h 109"/>
                  <a:gd name="T44" fmla="*/ 17 w 35"/>
                  <a:gd name="T45" fmla="*/ 0 h 10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5"/>
                  <a:gd name="T70" fmla="*/ 0 h 109"/>
                  <a:gd name="T71" fmla="*/ 35 w 35"/>
                  <a:gd name="T72" fmla="*/ 109 h 10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5" h="109">
                    <a:moveTo>
                      <a:pt x="33" y="0"/>
                    </a:moveTo>
                    <a:lnTo>
                      <a:pt x="35" y="4"/>
                    </a:lnTo>
                    <a:lnTo>
                      <a:pt x="35" y="9"/>
                    </a:lnTo>
                    <a:lnTo>
                      <a:pt x="29" y="18"/>
                    </a:lnTo>
                    <a:lnTo>
                      <a:pt x="23" y="29"/>
                    </a:lnTo>
                    <a:lnTo>
                      <a:pt x="18" y="39"/>
                    </a:lnTo>
                    <a:lnTo>
                      <a:pt x="14" y="52"/>
                    </a:lnTo>
                    <a:lnTo>
                      <a:pt x="9" y="63"/>
                    </a:lnTo>
                    <a:lnTo>
                      <a:pt x="6" y="75"/>
                    </a:lnTo>
                    <a:lnTo>
                      <a:pt x="4" y="86"/>
                    </a:lnTo>
                    <a:lnTo>
                      <a:pt x="3" y="98"/>
                    </a:lnTo>
                    <a:lnTo>
                      <a:pt x="4" y="104"/>
                    </a:lnTo>
                    <a:lnTo>
                      <a:pt x="4" y="106"/>
                    </a:lnTo>
                    <a:lnTo>
                      <a:pt x="3" y="107"/>
                    </a:lnTo>
                    <a:lnTo>
                      <a:pt x="1" y="109"/>
                    </a:lnTo>
                    <a:lnTo>
                      <a:pt x="0" y="95"/>
                    </a:lnTo>
                    <a:lnTo>
                      <a:pt x="1" y="80"/>
                    </a:lnTo>
                    <a:lnTo>
                      <a:pt x="3" y="66"/>
                    </a:lnTo>
                    <a:lnTo>
                      <a:pt x="7" y="52"/>
                    </a:lnTo>
                    <a:lnTo>
                      <a:pt x="11" y="38"/>
                    </a:lnTo>
                    <a:lnTo>
                      <a:pt x="18" y="25"/>
                    </a:lnTo>
                    <a:lnTo>
                      <a:pt x="25" y="1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2" name="Freeform 64"/>
              <p:cNvSpPr>
                <a:spLocks/>
              </p:cNvSpPr>
              <p:nvPr/>
            </p:nvSpPr>
            <p:spPr bwMode="auto">
              <a:xfrm>
                <a:off x="3142" y="1613"/>
                <a:ext cx="23" cy="24"/>
              </a:xfrm>
              <a:custGeom>
                <a:avLst/>
                <a:gdLst>
                  <a:gd name="T0" fmla="*/ 23 w 23"/>
                  <a:gd name="T1" fmla="*/ 0 h 23"/>
                  <a:gd name="T2" fmla="*/ 22 w 23"/>
                  <a:gd name="T3" fmla="*/ 6 h 23"/>
                  <a:gd name="T4" fmla="*/ 17 w 23"/>
                  <a:gd name="T5" fmla="*/ 8 h 23"/>
                  <a:gd name="T6" fmla="*/ 10 w 23"/>
                  <a:gd name="T7" fmla="*/ 11 h 23"/>
                  <a:gd name="T8" fmla="*/ 4 w 23"/>
                  <a:gd name="T9" fmla="*/ 74 h 23"/>
                  <a:gd name="T10" fmla="*/ 0 w 23"/>
                  <a:gd name="T11" fmla="*/ 91 h 23"/>
                  <a:gd name="T12" fmla="*/ 4 w 23"/>
                  <a:gd name="T13" fmla="*/ 71 h 23"/>
                  <a:gd name="T14" fmla="*/ 10 w 23"/>
                  <a:gd name="T15" fmla="*/ 9 h 23"/>
                  <a:gd name="T16" fmla="*/ 16 w 23"/>
                  <a:gd name="T17" fmla="*/ 6 h 23"/>
                  <a:gd name="T18" fmla="*/ 20 w 23"/>
                  <a:gd name="T19" fmla="*/ 4 h 23"/>
                  <a:gd name="T20" fmla="*/ 23 w 23"/>
                  <a:gd name="T21" fmla="*/ 0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3"/>
                  <a:gd name="T35" fmla="*/ 23 w 23"/>
                  <a:gd name="T36" fmla="*/ 23 h 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3">
                    <a:moveTo>
                      <a:pt x="23" y="0"/>
                    </a:moveTo>
                    <a:lnTo>
                      <a:pt x="22" y="6"/>
                    </a:lnTo>
                    <a:lnTo>
                      <a:pt x="17" y="8"/>
                    </a:lnTo>
                    <a:lnTo>
                      <a:pt x="10" y="11"/>
                    </a:lnTo>
                    <a:lnTo>
                      <a:pt x="4" y="18"/>
                    </a:lnTo>
                    <a:lnTo>
                      <a:pt x="0" y="23"/>
                    </a:lnTo>
                    <a:lnTo>
                      <a:pt x="4" y="17"/>
                    </a:lnTo>
                    <a:lnTo>
                      <a:pt x="10" y="9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3" name="Freeform 65"/>
              <p:cNvSpPr>
                <a:spLocks/>
              </p:cNvSpPr>
              <p:nvPr/>
            </p:nvSpPr>
            <p:spPr bwMode="auto">
              <a:xfrm>
                <a:off x="3155" y="1708"/>
                <a:ext cx="5" cy="69"/>
              </a:xfrm>
              <a:custGeom>
                <a:avLst/>
                <a:gdLst>
                  <a:gd name="T0" fmla="*/ 0 w 5"/>
                  <a:gd name="T1" fmla="*/ 2 h 69"/>
                  <a:gd name="T2" fmla="*/ 2 w 5"/>
                  <a:gd name="T3" fmla="*/ 19 h 69"/>
                  <a:gd name="T4" fmla="*/ 3 w 5"/>
                  <a:gd name="T5" fmla="*/ 36 h 69"/>
                  <a:gd name="T6" fmla="*/ 4 w 5"/>
                  <a:gd name="T7" fmla="*/ 52 h 69"/>
                  <a:gd name="T8" fmla="*/ 4 w 5"/>
                  <a:gd name="T9" fmla="*/ 69 h 69"/>
                  <a:gd name="T10" fmla="*/ 4 w 5"/>
                  <a:gd name="T11" fmla="*/ 68 h 69"/>
                  <a:gd name="T12" fmla="*/ 5 w 5"/>
                  <a:gd name="T13" fmla="*/ 67 h 69"/>
                  <a:gd name="T14" fmla="*/ 5 w 5"/>
                  <a:gd name="T15" fmla="*/ 49 h 69"/>
                  <a:gd name="T16" fmla="*/ 5 w 5"/>
                  <a:gd name="T17" fmla="*/ 33 h 69"/>
                  <a:gd name="T18" fmla="*/ 4 w 5"/>
                  <a:gd name="T19" fmla="*/ 18 h 69"/>
                  <a:gd name="T20" fmla="*/ 2 w 5"/>
                  <a:gd name="T21" fmla="*/ 0 h 69"/>
                  <a:gd name="T22" fmla="*/ 1 w 5"/>
                  <a:gd name="T23" fmla="*/ 1 h 69"/>
                  <a:gd name="T24" fmla="*/ 0 w 5"/>
                  <a:gd name="T25" fmla="*/ 2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"/>
                  <a:gd name="T40" fmla="*/ 0 h 69"/>
                  <a:gd name="T41" fmla="*/ 5 w 5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" h="69">
                    <a:moveTo>
                      <a:pt x="0" y="2"/>
                    </a:moveTo>
                    <a:lnTo>
                      <a:pt x="2" y="19"/>
                    </a:lnTo>
                    <a:lnTo>
                      <a:pt x="3" y="36"/>
                    </a:lnTo>
                    <a:lnTo>
                      <a:pt x="4" y="52"/>
                    </a:lnTo>
                    <a:lnTo>
                      <a:pt x="4" y="69"/>
                    </a:lnTo>
                    <a:lnTo>
                      <a:pt x="4" y="68"/>
                    </a:lnTo>
                    <a:lnTo>
                      <a:pt x="5" y="67"/>
                    </a:lnTo>
                    <a:lnTo>
                      <a:pt x="5" y="49"/>
                    </a:lnTo>
                    <a:lnTo>
                      <a:pt x="5" y="33"/>
                    </a:lnTo>
                    <a:lnTo>
                      <a:pt x="4" y="18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4" name="Freeform 66"/>
              <p:cNvSpPr>
                <a:spLocks/>
              </p:cNvSpPr>
              <p:nvPr/>
            </p:nvSpPr>
            <p:spPr bwMode="auto">
              <a:xfrm>
                <a:off x="2833" y="1358"/>
                <a:ext cx="148" cy="298"/>
              </a:xfrm>
              <a:custGeom>
                <a:avLst/>
                <a:gdLst>
                  <a:gd name="T0" fmla="*/ 119 w 148"/>
                  <a:gd name="T1" fmla="*/ 4 h 298"/>
                  <a:gd name="T2" fmla="*/ 112 w 148"/>
                  <a:gd name="T3" fmla="*/ 23 h 298"/>
                  <a:gd name="T4" fmla="*/ 106 w 148"/>
                  <a:gd name="T5" fmla="*/ 63 h 298"/>
                  <a:gd name="T6" fmla="*/ 106 w 148"/>
                  <a:gd name="T7" fmla="*/ 92 h 298"/>
                  <a:gd name="T8" fmla="*/ 109 w 148"/>
                  <a:gd name="T9" fmla="*/ 108 h 298"/>
                  <a:gd name="T10" fmla="*/ 113 w 148"/>
                  <a:gd name="T11" fmla="*/ 124 h 298"/>
                  <a:gd name="T12" fmla="*/ 120 w 148"/>
                  <a:gd name="T13" fmla="*/ 138 h 298"/>
                  <a:gd name="T14" fmla="*/ 135 w 148"/>
                  <a:gd name="T15" fmla="*/ 157 h 298"/>
                  <a:gd name="T16" fmla="*/ 146 w 148"/>
                  <a:gd name="T17" fmla="*/ 171 h 298"/>
                  <a:gd name="T18" fmla="*/ 139 w 148"/>
                  <a:gd name="T19" fmla="*/ 172 h 298"/>
                  <a:gd name="T20" fmla="*/ 134 w 148"/>
                  <a:gd name="T21" fmla="*/ 174 h 298"/>
                  <a:gd name="T22" fmla="*/ 128 w 148"/>
                  <a:gd name="T23" fmla="*/ 183 h 298"/>
                  <a:gd name="T24" fmla="*/ 116 w 148"/>
                  <a:gd name="T25" fmla="*/ 197 h 298"/>
                  <a:gd name="T26" fmla="*/ 85 w 148"/>
                  <a:gd name="T27" fmla="*/ 226 h 298"/>
                  <a:gd name="T28" fmla="*/ 43 w 148"/>
                  <a:gd name="T29" fmla="*/ 259 h 298"/>
                  <a:gd name="T30" fmla="*/ 23 w 148"/>
                  <a:gd name="T31" fmla="*/ 273 h 298"/>
                  <a:gd name="T32" fmla="*/ 12 w 148"/>
                  <a:gd name="T33" fmla="*/ 282 h 298"/>
                  <a:gd name="T34" fmla="*/ 2 w 148"/>
                  <a:gd name="T35" fmla="*/ 295 h 298"/>
                  <a:gd name="T36" fmla="*/ 2 w 148"/>
                  <a:gd name="T37" fmla="*/ 294 h 298"/>
                  <a:gd name="T38" fmla="*/ 9 w 148"/>
                  <a:gd name="T39" fmla="*/ 277 h 298"/>
                  <a:gd name="T40" fmla="*/ 18 w 148"/>
                  <a:gd name="T41" fmla="*/ 268 h 298"/>
                  <a:gd name="T42" fmla="*/ 33 w 148"/>
                  <a:gd name="T43" fmla="*/ 259 h 298"/>
                  <a:gd name="T44" fmla="*/ 52 w 148"/>
                  <a:gd name="T45" fmla="*/ 245 h 298"/>
                  <a:gd name="T46" fmla="*/ 71 w 148"/>
                  <a:gd name="T47" fmla="*/ 228 h 298"/>
                  <a:gd name="T48" fmla="*/ 89 w 148"/>
                  <a:gd name="T49" fmla="*/ 212 h 298"/>
                  <a:gd name="T50" fmla="*/ 104 w 148"/>
                  <a:gd name="T51" fmla="*/ 201 h 298"/>
                  <a:gd name="T52" fmla="*/ 114 w 148"/>
                  <a:gd name="T53" fmla="*/ 192 h 298"/>
                  <a:gd name="T54" fmla="*/ 125 w 148"/>
                  <a:gd name="T55" fmla="*/ 175 h 298"/>
                  <a:gd name="T56" fmla="*/ 128 w 148"/>
                  <a:gd name="T57" fmla="*/ 164 h 298"/>
                  <a:gd name="T58" fmla="*/ 126 w 148"/>
                  <a:gd name="T59" fmla="*/ 156 h 298"/>
                  <a:gd name="T60" fmla="*/ 120 w 148"/>
                  <a:gd name="T61" fmla="*/ 146 h 298"/>
                  <a:gd name="T62" fmla="*/ 111 w 148"/>
                  <a:gd name="T63" fmla="*/ 128 h 298"/>
                  <a:gd name="T64" fmla="*/ 101 w 148"/>
                  <a:gd name="T65" fmla="*/ 99 h 298"/>
                  <a:gd name="T66" fmla="*/ 95 w 148"/>
                  <a:gd name="T67" fmla="*/ 84 h 298"/>
                  <a:gd name="T68" fmla="*/ 93 w 148"/>
                  <a:gd name="T69" fmla="*/ 62 h 298"/>
                  <a:gd name="T70" fmla="*/ 102 w 148"/>
                  <a:gd name="T71" fmla="*/ 28 h 298"/>
                  <a:gd name="T72" fmla="*/ 113 w 148"/>
                  <a:gd name="T73" fmla="*/ 9 h 29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48"/>
                  <a:gd name="T112" fmla="*/ 0 h 298"/>
                  <a:gd name="T113" fmla="*/ 148 w 148"/>
                  <a:gd name="T114" fmla="*/ 298 h 29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48" h="298">
                    <a:moveTo>
                      <a:pt x="120" y="0"/>
                    </a:moveTo>
                    <a:lnTo>
                      <a:pt x="119" y="4"/>
                    </a:lnTo>
                    <a:lnTo>
                      <a:pt x="116" y="11"/>
                    </a:lnTo>
                    <a:lnTo>
                      <a:pt x="112" y="23"/>
                    </a:lnTo>
                    <a:lnTo>
                      <a:pt x="109" y="40"/>
                    </a:lnTo>
                    <a:lnTo>
                      <a:pt x="106" y="63"/>
                    </a:lnTo>
                    <a:lnTo>
                      <a:pt x="106" y="83"/>
                    </a:lnTo>
                    <a:lnTo>
                      <a:pt x="106" y="92"/>
                    </a:lnTo>
                    <a:lnTo>
                      <a:pt x="107" y="100"/>
                    </a:lnTo>
                    <a:lnTo>
                      <a:pt x="109" y="108"/>
                    </a:lnTo>
                    <a:lnTo>
                      <a:pt x="111" y="116"/>
                    </a:lnTo>
                    <a:lnTo>
                      <a:pt x="113" y="124"/>
                    </a:lnTo>
                    <a:lnTo>
                      <a:pt x="116" y="131"/>
                    </a:lnTo>
                    <a:lnTo>
                      <a:pt x="120" y="138"/>
                    </a:lnTo>
                    <a:lnTo>
                      <a:pt x="124" y="144"/>
                    </a:lnTo>
                    <a:lnTo>
                      <a:pt x="135" y="157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1" y="171"/>
                    </a:lnTo>
                    <a:lnTo>
                      <a:pt x="139" y="172"/>
                    </a:lnTo>
                    <a:lnTo>
                      <a:pt x="136" y="173"/>
                    </a:lnTo>
                    <a:lnTo>
                      <a:pt x="134" y="174"/>
                    </a:lnTo>
                    <a:lnTo>
                      <a:pt x="131" y="177"/>
                    </a:lnTo>
                    <a:lnTo>
                      <a:pt x="128" y="183"/>
                    </a:lnTo>
                    <a:lnTo>
                      <a:pt x="124" y="189"/>
                    </a:lnTo>
                    <a:lnTo>
                      <a:pt x="116" y="197"/>
                    </a:lnTo>
                    <a:lnTo>
                      <a:pt x="104" y="210"/>
                    </a:lnTo>
                    <a:lnTo>
                      <a:pt x="85" y="226"/>
                    </a:lnTo>
                    <a:lnTo>
                      <a:pt x="64" y="244"/>
                    </a:lnTo>
                    <a:lnTo>
                      <a:pt x="43" y="259"/>
                    </a:lnTo>
                    <a:lnTo>
                      <a:pt x="28" y="270"/>
                    </a:lnTo>
                    <a:lnTo>
                      <a:pt x="23" y="273"/>
                    </a:lnTo>
                    <a:lnTo>
                      <a:pt x="17" y="278"/>
                    </a:lnTo>
                    <a:lnTo>
                      <a:pt x="12" y="282"/>
                    </a:lnTo>
                    <a:lnTo>
                      <a:pt x="8" y="288"/>
                    </a:lnTo>
                    <a:lnTo>
                      <a:pt x="2" y="295"/>
                    </a:lnTo>
                    <a:lnTo>
                      <a:pt x="0" y="298"/>
                    </a:lnTo>
                    <a:lnTo>
                      <a:pt x="2" y="294"/>
                    </a:lnTo>
                    <a:lnTo>
                      <a:pt x="6" y="283"/>
                    </a:lnTo>
                    <a:lnTo>
                      <a:pt x="9" y="277"/>
                    </a:lnTo>
                    <a:lnTo>
                      <a:pt x="12" y="272"/>
                    </a:lnTo>
                    <a:lnTo>
                      <a:pt x="18" y="268"/>
                    </a:lnTo>
                    <a:lnTo>
                      <a:pt x="22" y="264"/>
                    </a:lnTo>
                    <a:lnTo>
                      <a:pt x="33" y="259"/>
                    </a:lnTo>
                    <a:lnTo>
                      <a:pt x="43" y="252"/>
                    </a:lnTo>
                    <a:lnTo>
                      <a:pt x="52" y="245"/>
                    </a:lnTo>
                    <a:lnTo>
                      <a:pt x="62" y="236"/>
                    </a:lnTo>
                    <a:lnTo>
                      <a:pt x="71" y="228"/>
                    </a:lnTo>
                    <a:lnTo>
                      <a:pt x="80" y="220"/>
                    </a:lnTo>
                    <a:lnTo>
                      <a:pt x="89" y="212"/>
                    </a:lnTo>
                    <a:lnTo>
                      <a:pt x="99" y="206"/>
                    </a:lnTo>
                    <a:lnTo>
                      <a:pt x="104" y="201"/>
                    </a:lnTo>
                    <a:lnTo>
                      <a:pt x="109" y="197"/>
                    </a:lnTo>
                    <a:lnTo>
                      <a:pt x="114" y="192"/>
                    </a:lnTo>
                    <a:lnTo>
                      <a:pt x="118" y="186"/>
                    </a:lnTo>
                    <a:lnTo>
                      <a:pt x="125" y="175"/>
                    </a:lnTo>
                    <a:lnTo>
                      <a:pt x="128" y="167"/>
                    </a:lnTo>
                    <a:lnTo>
                      <a:pt x="128" y="164"/>
                    </a:lnTo>
                    <a:lnTo>
                      <a:pt x="127" y="159"/>
                    </a:lnTo>
                    <a:lnTo>
                      <a:pt x="126" y="156"/>
                    </a:lnTo>
                    <a:lnTo>
                      <a:pt x="124" y="152"/>
                    </a:lnTo>
                    <a:lnTo>
                      <a:pt x="120" y="146"/>
                    </a:lnTo>
                    <a:lnTo>
                      <a:pt x="118" y="144"/>
                    </a:lnTo>
                    <a:lnTo>
                      <a:pt x="111" y="128"/>
                    </a:lnTo>
                    <a:lnTo>
                      <a:pt x="106" y="113"/>
                    </a:lnTo>
                    <a:lnTo>
                      <a:pt x="101" y="99"/>
                    </a:lnTo>
                    <a:lnTo>
                      <a:pt x="98" y="83"/>
                    </a:lnTo>
                    <a:lnTo>
                      <a:pt x="95" y="84"/>
                    </a:lnTo>
                    <a:lnTo>
                      <a:pt x="90" y="85"/>
                    </a:lnTo>
                    <a:lnTo>
                      <a:pt x="93" y="62"/>
                    </a:lnTo>
                    <a:lnTo>
                      <a:pt x="99" y="39"/>
                    </a:lnTo>
                    <a:lnTo>
                      <a:pt x="102" y="28"/>
                    </a:lnTo>
                    <a:lnTo>
                      <a:pt x="107" y="18"/>
                    </a:lnTo>
                    <a:lnTo>
                      <a:pt x="113" y="9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5" name="Freeform 67"/>
              <p:cNvSpPr>
                <a:spLocks/>
              </p:cNvSpPr>
              <p:nvPr/>
            </p:nvSpPr>
            <p:spPr bwMode="auto">
              <a:xfrm>
                <a:off x="2914" y="1580"/>
                <a:ext cx="39" cy="112"/>
              </a:xfrm>
              <a:custGeom>
                <a:avLst/>
                <a:gdLst>
                  <a:gd name="T0" fmla="*/ 18 w 39"/>
                  <a:gd name="T1" fmla="*/ 4 h 112"/>
                  <a:gd name="T2" fmla="*/ 16 w 39"/>
                  <a:gd name="T3" fmla="*/ 17 h 112"/>
                  <a:gd name="T4" fmla="*/ 15 w 39"/>
                  <a:gd name="T5" fmla="*/ 29 h 112"/>
                  <a:gd name="T6" fmla="*/ 14 w 39"/>
                  <a:gd name="T7" fmla="*/ 41 h 112"/>
                  <a:gd name="T8" fmla="*/ 14 w 39"/>
                  <a:gd name="T9" fmla="*/ 54 h 112"/>
                  <a:gd name="T10" fmla="*/ 6 w 39"/>
                  <a:gd name="T11" fmla="*/ 65 h 112"/>
                  <a:gd name="T12" fmla="*/ 0 w 39"/>
                  <a:gd name="T13" fmla="*/ 76 h 112"/>
                  <a:gd name="T14" fmla="*/ 8 w 39"/>
                  <a:gd name="T15" fmla="*/ 68 h 112"/>
                  <a:gd name="T16" fmla="*/ 15 w 39"/>
                  <a:gd name="T17" fmla="*/ 58 h 112"/>
                  <a:gd name="T18" fmla="*/ 16 w 39"/>
                  <a:gd name="T19" fmla="*/ 68 h 112"/>
                  <a:gd name="T20" fmla="*/ 17 w 39"/>
                  <a:gd name="T21" fmla="*/ 76 h 112"/>
                  <a:gd name="T22" fmla="*/ 18 w 39"/>
                  <a:gd name="T23" fmla="*/ 83 h 112"/>
                  <a:gd name="T24" fmla="*/ 20 w 39"/>
                  <a:gd name="T25" fmla="*/ 89 h 112"/>
                  <a:gd name="T26" fmla="*/ 23 w 39"/>
                  <a:gd name="T27" fmla="*/ 94 h 112"/>
                  <a:gd name="T28" fmla="*/ 27 w 39"/>
                  <a:gd name="T29" fmla="*/ 99 h 112"/>
                  <a:gd name="T30" fmla="*/ 32 w 39"/>
                  <a:gd name="T31" fmla="*/ 106 h 112"/>
                  <a:gd name="T32" fmla="*/ 39 w 39"/>
                  <a:gd name="T33" fmla="*/ 112 h 112"/>
                  <a:gd name="T34" fmla="*/ 32 w 39"/>
                  <a:gd name="T35" fmla="*/ 98 h 112"/>
                  <a:gd name="T36" fmla="*/ 26 w 39"/>
                  <a:gd name="T37" fmla="*/ 85 h 112"/>
                  <a:gd name="T38" fmla="*/ 22 w 39"/>
                  <a:gd name="T39" fmla="*/ 72 h 112"/>
                  <a:gd name="T40" fmla="*/ 20 w 39"/>
                  <a:gd name="T41" fmla="*/ 58 h 112"/>
                  <a:gd name="T42" fmla="*/ 20 w 39"/>
                  <a:gd name="T43" fmla="*/ 45 h 112"/>
                  <a:gd name="T44" fmla="*/ 21 w 39"/>
                  <a:gd name="T45" fmla="*/ 31 h 112"/>
                  <a:gd name="T46" fmla="*/ 23 w 39"/>
                  <a:gd name="T47" fmla="*/ 15 h 112"/>
                  <a:gd name="T48" fmla="*/ 26 w 39"/>
                  <a:gd name="T49" fmla="*/ 0 h 112"/>
                  <a:gd name="T50" fmla="*/ 22 w 39"/>
                  <a:gd name="T51" fmla="*/ 2 h 112"/>
                  <a:gd name="T52" fmla="*/ 18 w 39"/>
                  <a:gd name="T53" fmla="*/ 4 h 11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9"/>
                  <a:gd name="T82" fmla="*/ 0 h 112"/>
                  <a:gd name="T83" fmla="*/ 39 w 39"/>
                  <a:gd name="T84" fmla="*/ 112 h 11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9" h="112">
                    <a:moveTo>
                      <a:pt x="18" y="4"/>
                    </a:moveTo>
                    <a:lnTo>
                      <a:pt x="16" y="17"/>
                    </a:lnTo>
                    <a:lnTo>
                      <a:pt x="15" y="29"/>
                    </a:lnTo>
                    <a:lnTo>
                      <a:pt x="14" y="41"/>
                    </a:lnTo>
                    <a:lnTo>
                      <a:pt x="14" y="54"/>
                    </a:lnTo>
                    <a:lnTo>
                      <a:pt x="6" y="65"/>
                    </a:lnTo>
                    <a:lnTo>
                      <a:pt x="0" y="76"/>
                    </a:lnTo>
                    <a:lnTo>
                      <a:pt x="8" y="68"/>
                    </a:lnTo>
                    <a:lnTo>
                      <a:pt x="15" y="58"/>
                    </a:lnTo>
                    <a:lnTo>
                      <a:pt x="16" y="68"/>
                    </a:lnTo>
                    <a:lnTo>
                      <a:pt x="17" y="76"/>
                    </a:lnTo>
                    <a:lnTo>
                      <a:pt x="18" y="83"/>
                    </a:lnTo>
                    <a:lnTo>
                      <a:pt x="20" y="89"/>
                    </a:lnTo>
                    <a:lnTo>
                      <a:pt x="23" y="94"/>
                    </a:lnTo>
                    <a:lnTo>
                      <a:pt x="27" y="99"/>
                    </a:lnTo>
                    <a:lnTo>
                      <a:pt x="32" y="106"/>
                    </a:lnTo>
                    <a:lnTo>
                      <a:pt x="39" y="112"/>
                    </a:lnTo>
                    <a:lnTo>
                      <a:pt x="32" y="98"/>
                    </a:lnTo>
                    <a:lnTo>
                      <a:pt x="26" y="85"/>
                    </a:lnTo>
                    <a:lnTo>
                      <a:pt x="22" y="72"/>
                    </a:lnTo>
                    <a:lnTo>
                      <a:pt x="20" y="58"/>
                    </a:lnTo>
                    <a:lnTo>
                      <a:pt x="20" y="45"/>
                    </a:lnTo>
                    <a:lnTo>
                      <a:pt x="21" y="31"/>
                    </a:lnTo>
                    <a:lnTo>
                      <a:pt x="23" y="15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6" name="Freeform 68"/>
              <p:cNvSpPr>
                <a:spLocks/>
              </p:cNvSpPr>
              <p:nvPr/>
            </p:nvSpPr>
            <p:spPr bwMode="auto">
              <a:xfrm>
                <a:off x="2934" y="1648"/>
                <a:ext cx="27" cy="16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16 h 16"/>
                  <a:gd name="T4" fmla="*/ 20 w 27"/>
                  <a:gd name="T5" fmla="*/ 14 h 16"/>
                  <a:gd name="T6" fmla="*/ 13 w 27"/>
                  <a:gd name="T7" fmla="*/ 11 h 16"/>
                  <a:gd name="T8" fmla="*/ 5 w 27"/>
                  <a:gd name="T9" fmla="*/ 7 h 16"/>
                  <a:gd name="T10" fmla="*/ 0 w 27"/>
                  <a:gd name="T11" fmla="*/ 4 h 16"/>
                  <a:gd name="T12" fmla="*/ 0 w 27"/>
                  <a:gd name="T13" fmla="*/ 0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16"/>
                  <a:gd name="T23" fmla="*/ 27 w 2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16">
                    <a:moveTo>
                      <a:pt x="0" y="0"/>
                    </a:moveTo>
                    <a:lnTo>
                      <a:pt x="27" y="16"/>
                    </a:lnTo>
                    <a:lnTo>
                      <a:pt x="20" y="14"/>
                    </a:lnTo>
                    <a:lnTo>
                      <a:pt x="13" y="11"/>
                    </a:lnTo>
                    <a:lnTo>
                      <a:pt x="5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7" name="Freeform 69"/>
              <p:cNvSpPr>
                <a:spLocks/>
              </p:cNvSpPr>
              <p:nvPr/>
            </p:nvSpPr>
            <p:spPr bwMode="auto">
              <a:xfrm>
                <a:off x="3114" y="1805"/>
                <a:ext cx="74" cy="60"/>
              </a:xfrm>
              <a:custGeom>
                <a:avLst/>
                <a:gdLst>
                  <a:gd name="T0" fmla="*/ 43 w 74"/>
                  <a:gd name="T1" fmla="*/ 0 h 60"/>
                  <a:gd name="T2" fmla="*/ 51 w 74"/>
                  <a:gd name="T3" fmla="*/ 11 h 60"/>
                  <a:gd name="T4" fmla="*/ 60 w 74"/>
                  <a:gd name="T5" fmla="*/ 21 h 60"/>
                  <a:gd name="T6" fmla="*/ 67 w 74"/>
                  <a:gd name="T7" fmla="*/ 31 h 60"/>
                  <a:gd name="T8" fmla="*/ 74 w 74"/>
                  <a:gd name="T9" fmla="*/ 45 h 60"/>
                  <a:gd name="T10" fmla="*/ 67 w 74"/>
                  <a:gd name="T11" fmla="*/ 35 h 60"/>
                  <a:gd name="T12" fmla="*/ 59 w 74"/>
                  <a:gd name="T13" fmla="*/ 25 h 60"/>
                  <a:gd name="T14" fmla="*/ 50 w 74"/>
                  <a:gd name="T15" fmla="*/ 15 h 60"/>
                  <a:gd name="T16" fmla="*/ 42 w 74"/>
                  <a:gd name="T17" fmla="*/ 8 h 60"/>
                  <a:gd name="T18" fmla="*/ 39 w 74"/>
                  <a:gd name="T19" fmla="*/ 13 h 60"/>
                  <a:gd name="T20" fmla="*/ 36 w 74"/>
                  <a:gd name="T21" fmla="*/ 17 h 60"/>
                  <a:gd name="T22" fmla="*/ 32 w 74"/>
                  <a:gd name="T23" fmla="*/ 21 h 60"/>
                  <a:gd name="T24" fmla="*/ 28 w 74"/>
                  <a:gd name="T25" fmla="*/ 24 h 60"/>
                  <a:gd name="T26" fmla="*/ 24 w 74"/>
                  <a:gd name="T27" fmla="*/ 27 h 60"/>
                  <a:gd name="T28" fmla="*/ 20 w 74"/>
                  <a:gd name="T29" fmla="*/ 31 h 60"/>
                  <a:gd name="T30" fmla="*/ 16 w 74"/>
                  <a:gd name="T31" fmla="*/ 35 h 60"/>
                  <a:gd name="T32" fmla="*/ 13 w 74"/>
                  <a:gd name="T33" fmla="*/ 41 h 60"/>
                  <a:gd name="T34" fmla="*/ 4 w 74"/>
                  <a:gd name="T35" fmla="*/ 53 h 60"/>
                  <a:gd name="T36" fmla="*/ 0 w 74"/>
                  <a:gd name="T37" fmla="*/ 60 h 60"/>
                  <a:gd name="T38" fmla="*/ 3 w 74"/>
                  <a:gd name="T39" fmla="*/ 52 h 60"/>
                  <a:gd name="T40" fmla="*/ 8 w 74"/>
                  <a:gd name="T41" fmla="*/ 37 h 60"/>
                  <a:gd name="T42" fmla="*/ 20 w 74"/>
                  <a:gd name="T43" fmla="*/ 26 h 60"/>
                  <a:gd name="T44" fmla="*/ 30 w 74"/>
                  <a:gd name="T45" fmla="*/ 17 h 60"/>
                  <a:gd name="T46" fmla="*/ 33 w 74"/>
                  <a:gd name="T47" fmla="*/ 13 h 60"/>
                  <a:gd name="T48" fmla="*/ 36 w 74"/>
                  <a:gd name="T49" fmla="*/ 8 h 60"/>
                  <a:gd name="T50" fmla="*/ 37 w 74"/>
                  <a:gd name="T51" fmla="*/ 5 h 60"/>
                  <a:gd name="T52" fmla="*/ 39 w 74"/>
                  <a:gd name="T53" fmla="*/ 3 h 60"/>
                  <a:gd name="T54" fmla="*/ 41 w 74"/>
                  <a:gd name="T55" fmla="*/ 1 h 60"/>
                  <a:gd name="T56" fmla="*/ 43 w 74"/>
                  <a:gd name="T57" fmla="*/ 0 h 6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4"/>
                  <a:gd name="T88" fmla="*/ 0 h 60"/>
                  <a:gd name="T89" fmla="*/ 74 w 74"/>
                  <a:gd name="T90" fmla="*/ 60 h 6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4" h="60">
                    <a:moveTo>
                      <a:pt x="43" y="0"/>
                    </a:moveTo>
                    <a:lnTo>
                      <a:pt x="51" y="11"/>
                    </a:lnTo>
                    <a:lnTo>
                      <a:pt x="60" y="21"/>
                    </a:lnTo>
                    <a:lnTo>
                      <a:pt x="67" y="31"/>
                    </a:lnTo>
                    <a:lnTo>
                      <a:pt x="74" y="45"/>
                    </a:lnTo>
                    <a:lnTo>
                      <a:pt x="67" y="35"/>
                    </a:lnTo>
                    <a:lnTo>
                      <a:pt x="59" y="25"/>
                    </a:lnTo>
                    <a:lnTo>
                      <a:pt x="50" y="15"/>
                    </a:lnTo>
                    <a:lnTo>
                      <a:pt x="42" y="8"/>
                    </a:lnTo>
                    <a:lnTo>
                      <a:pt x="39" y="13"/>
                    </a:lnTo>
                    <a:lnTo>
                      <a:pt x="36" y="17"/>
                    </a:lnTo>
                    <a:lnTo>
                      <a:pt x="32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0" y="31"/>
                    </a:lnTo>
                    <a:lnTo>
                      <a:pt x="16" y="35"/>
                    </a:lnTo>
                    <a:lnTo>
                      <a:pt x="13" y="41"/>
                    </a:lnTo>
                    <a:lnTo>
                      <a:pt x="4" y="53"/>
                    </a:lnTo>
                    <a:lnTo>
                      <a:pt x="0" y="60"/>
                    </a:lnTo>
                    <a:lnTo>
                      <a:pt x="3" y="52"/>
                    </a:lnTo>
                    <a:lnTo>
                      <a:pt x="8" y="37"/>
                    </a:lnTo>
                    <a:lnTo>
                      <a:pt x="20" y="26"/>
                    </a:lnTo>
                    <a:lnTo>
                      <a:pt x="30" y="17"/>
                    </a:lnTo>
                    <a:lnTo>
                      <a:pt x="33" y="13"/>
                    </a:lnTo>
                    <a:lnTo>
                      <a:pt x="36" y="8"/>
                    </a:lnTo>
                    <a:lnTo>
                      <a:pt x="37" y="5"/>
                    </a:lnTo>
                    <a:lnTo>
                      <a:pt x="39" y="3"/>
                    </a:lnTo>
                    <a:lnTo>
                      <a:pt x="41" y="1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8" name="Freeform 70"/>
              <p:cNvSpPr>
                <a:spLocks/>
              </p:cNvSpPr>
              <p:nvPr/>
            </p:nvSpPr>
            <p:spPr bwMode="auto">
              <a:xfrm>
                <a:off x="2961" y="1223"/>
                <a:ext cx="44" cy="23"/>
              </a:xfrm>
              <a:custGeom>
                <a:avLst/>
                <a:gdLst>
                  <a:gd name="T0" fmla="*/ 0 w 44"/>
                  <a:gd name="T1" fmla="*/ 23 h 23"/>
                  <a:gd name="T2" fmla="*/ 1 w 44"/>
                  <a:gd name="T3" fmla="*/ 22 h 23"/>
                  <a:gd name="T4" fmla="*/ 4 w 44"/>
                  <a:gd name="T5" fmla="*/ 18 h 23"/>
                  <a:gd name="T6" fmla="*/ 10 w 44"/>
                  <a:gd name="T7" fmla="*/ 12 h 23"/>
                  <a:gd name="T8" fmla="*/ 19 w 44"/>
                  <a:gd name="T9" fmla="*/ 7 h 23"/>
                  <a:gd name="T10" fmla="*/ 27 w 44"/>
                  <a:gd name="T11" fmla="*/ 3 h 23"/>
                  <a:gd name="T12" fmla="*/ 32 w 44"/>
                  <a:gd name="T13" fmla="*/ 1 h 23"/>
                  <a:gd name="T14" fmla="*/ 36 w 44"/>
                  <a:gd name="T15" fmla="*/ 0 h 23"/>
                  <a:gd name="T16" fmla="*/ 40 w 44"/>
                  <a:gd name="T17" fmla="*/ 0 h 23"/>
                  <a:gd name="T18" fmla="*/ 42 w 44"/>
                  <a:gd name="T19" fmla="*/ 0 h 23"/>
                  <a:gd name="T20" fmla="*/ 43 w 44"/>
                  <a:gd name="T21" fmla="*/ 0 h 23"/>
                  <a:gd name="T22" fmla="*/ 44 w 44"/>
                  <a:gd name="T23" fmla="*/ 1 h 23"/>
                  <a:gd name="T24" fmla="*/ 43 w 44"/>
                  <a:gd name="T25" fmla="*/ 3 h 23"/>
                  <a:gd name="T26" fmla="*/ 38 w 44"/>
                  <a:gd name="T27" fmla="*/ 6 h 23"/>
                  <a:gd name="T28" fmla="*/ 29 w 44"/>
                  <a:gd name="T29" fmla="*/ 11 h 23"/>
                  <a:gd name="T30" fmla="*/ 10 w 44"/>
                  <a:gd name="T31" fmla="*/ 20 h 23"/>
                  <a:gd name="T32" fmla="*/ 0 w 44"/>
                  <a:gd name="T33" fmla="*/ 23 h 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23"/>
                  <a:gd name="T53" fmla="*/ 44 w 44"/>
                  <a:gd name="T54" fmla="*/ 23 h 2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23">
                    <a:moveTo>
                      <a:pt x="0" y="23"/>
                    </a:moveTo>
                    <a:lnTo>
                      <a:pt x="1" y="22"/>
                    </a:lnTo>
                    <a:lnTo>
                      <a:pt x="4" y="18"/>
                    </a:lnTo>
                    <a:lnTo>
                      <a:pt x="10" y="12"/>
                    </a:lnTo>
                    <a:lnTo>
                      <a:pt x="19" y="7"/>
                    </a:lnTo>
                    <a:lnTo>
                      <a:pt x="27" y="3"/>
                    </a:lnTo>
                    <a:lnTo>
                      <a:pt x="32" y="1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1"/>
                    </a:lnTo>
                    <a:lnTo>
                      <a:pt x="43" y="3"/>
                    </a:lnTo>
                    <a:lnTo>
                      <a:pt x="38" y="6"/>
                    </a:lnTo>
                    <a:lnTo>
                      <a:pt x="29" y="11"/>
                    </a:lnTo>
                    <a:lnTo>
                      <a:pt x="10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9" name="Freeform 71"/>
              <p:cNvSpPr>
                <a:spLocks/>
              </p:cNvSpPr>
              <p:nvPr/>
            </p:nvSpPr>
            <p:spPr bwMode="auto">
              <a:xfrm>
                <a:off x="3075" y="1226"/>
                <a:ext cx="27" cy="10"/>
              </a:xfrm>
              <a:custGeom>
                <a:avLst/>
                <a:gdLst>
                  <a:gd name="T0" fmla="*/ 19 w 27"/>
                  <a:gd name="T1" fmla="*/ 3 h 10"/>
                  <a:gd name="T2" fmla="*/ 17 w 27"/>
                  <a:gd name="T3" fmla="*/ 2 h 10"/>
                  <a:gd name="T4" fmla="*/ 10 w 27"/>
                  <a:gd name="T5" fmla="*/ 1 h 10"/>
                  <a:gd name="T6" fmla="*/ 6 w 27"/>
                  <a:gd name="T7" fmla="*/ 0 h 10"/>
                  <a:gd name="T8" fmla="*/ 3 w 27"/>
                  <a:gd name="T9" fmla="*/ 0 h 10"/>
                  <a:gd name="T10" fmla="*/ 1 w 27"/>
                  <a:gd name="T11" fmla="*/ 1 h 10"/>
                  <a:gd name="T12" fmla="*/ 0 w 27"/>
                  <a:gd name="T13" fmla="*/ 2 h 10"/>
                  <a:gd name="T14" fmla="*/ 2 w 27"/>
                  <a:gd name="T15" fmla="*/ 5 h 10"/>
                  <a:gd name="T16" fmla="*/ 5 w 27"/>
                  <a:gd name="T17" fmla="*/ 7 h 10"/>
                  <a:gd name="T18" fmla="*/ 10 w 27"/>
                  <a:gd name="T19" fmla="*/ 8 h 10"/>
                  <a:gd name="T20" fmla="*/ 15 w 27"/>
                  <a:gd name="T21" fmla="*/ 9 h 10"/>
                  <a:gd name="T22" fmla="*/ 20 w 27"/>
                  <a:gd name="T23" fmla="*/ 10 h 10"/>
                  <a:gd name="T24" fmla="*/ 24 w 27"/>
                  <a:gd name="T25" fmla="*/ 10 h 10"/>
                  <a:gd name="T26" fmla="*/ 26 w 27"/>
                  <a:gd name="T27" fmla="*/ 10 h 10"/>
                  <a:gd name="T28" fmla="*/ 27 w 27"/>
                  <a:gd name="T29" fmla="*/ 10 h 10"/>
                  <a:gd name="T30" fmla="*/ 27 w 27"/>
                  <a:gd name="T31" fmla="*/ 9 h 10"/>
                  <a:gd name="T32" fmla="*/ 26 w 27"/>
                  <a:gd name="T33" fmla="*/ 8 h 10"/>
                  <a:gd name="T34" fmla="*/ 22 w 27"/>
                  <a:gd name="T35" fmla="*/ 4 h 10"/>
                  <a:gd name="T36" fmla="*/ 19 w 27"/>
                  <a:gd name="T37" fmla="*/ 3 h 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10"/>
                  <a:gd name="T59" fmla="*/ 27 w 27"/>
                  <a:gd name="T60" fmla="*/ 10 h 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10">
                    <a:moveTo>
                      <a:pt x="19" y="3"/>
                    </a:moveTo>
                    <a:lnTo>
                      <a:pt x="17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10" y="8"/>
                    </a:lnTo>
                    <a:lnTo>
                      <a:pt x="15" y="9"/>
                    </a:lnTo>
                    <a:lnTo>
                      <a:pt x="20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10"/>
                    </a:lnTo>
                    <a:lnTo>
                      <a:pt x="27" y="9"/>
                    </a:lnTo>
                    <a:lnTo>
                      <a:pt x="26" y="8"/>
                    </a:lnTo>
                    <a:lnTo>
                      <a:pt x="22" y="4"/>
                    </a:lnTo>
                    <a:lnTo>
                      <a:pt x="19" y="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0" name="Freeform 72"/>
              <p:cNvSpPr>
                <a:spLocks/>
              </p:cNvSpPr>
              <p:nvPr/>
            </p:nvSpPr>
            <p:spPr bwMode="auto">
              <a:xfrm>
                <a:off x="2897" y="1325"/>
                <a:ext cx="55" cy="32"/>
              </a:xfrm>
              <a:custGeom>
                <a:avLst/>
                <a:gdLst>
                  <a:gd name="T0" fmla="*/ 0 w 57"/>
                  <a:gd name="T1" fmla="*/ 0 h 32"/>
                  <a:gd name="T2" fmla="*/ 0 w 57"/>
                  <a:gd name="T3" fmla="*/ 2 h 32"/>
                  <a:gd name="T4" fmla="*/ 1 w 57"/>
                  <a:gd name="T5" fmla="*/ 5 h 32"/>
                  <a:gd name="T6" fmla="*/ 3 w 57"/>
                  <a:gd name="T7" fmla="*/ 8 h 32"/>
                  <a:gd name="T8" fmla="*/ 5 w 57"/>
                  <a:gd name="T9" fmla="*/ 11 h 32"/>
                  <a:gd name="T10" fmla="*/ 9 w 57"/>
                  <a:gd name="T11" fmla="*/ 14 h 32"/>
                  <a:gd name="T12" fmla="*/ 14 w 57"/>
                  <a:gd name="T13" fmla="*/ 17 h 32"/>
                  <a:gd name="T14" fmla="*/ 14 w 57"/>
                  <a:gd name="T15" fmla="*/ 21 h 32"/>
                  <a:gd name="T16" fmla="*/ 14 w 57"/>
                  <a:gd name="T17" fmla="*/ 26 h 32"/>
                  <a:gd name="T18" fmla="*/ 14 w 57"/>
                  <a:gd name="T19" fmla="*/ 30 h 32"/>
                  <a:gd name="T20" fmla="*/ 15 w 57"/>
                  <a:gd name="T21" fmla="*/ 32 h 32"/>
                  <a:gd name="T22" fmla="*/ 15 w 57"/>
                  <a:gd name="T23" fmla="*/ 30 h 32"/>
                  <a:gd name="T24" fmla="*/ 14 w 57"/>
                  <a:gd name="T25" fmla="*/ 28 h 32"/>
                  <a:gd name="T26" fmla="*/ 14 w 57"/>
                  <a:gd name="T27" fmla="*/ 22 h 32"/>
                  <a:gd name="T28" fmla="*/ 14 w 57"/>
                  <a:gd name="T29" fmla="*/ 16 h 32"/>
                  <a:gd name="T30" fmla="*/ 14 w 57"/>
                  <a:gd name="T31" fmla="*/ 13 h 32"/>
                  <a:gd name="T32" fmla="*/ 6 w 57"/>
                  <a:gd name="T33" fmla="*/ 6 h 32"/>
                  <a:gd name="T34" fmla="*/ 0 w 57"/>
                  <a:gd name="T35" fmla="*/ 0 h 3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7"/>
                  <a:gd name="T55" fmla="*/ 0 h 32"/>
                  <a:gd name="T56" fmla="*/ 57 w 57"/>
                  <a:gd name="T57" fmla="*/ 32 h 3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7" h="32">
                    <a:moveTo>
                      <a:pt x="0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5" y="11"/>
                    </a:lnTo>
                    <a:lnTo>
                      <a:pt x="9" y="14"/>
                    </a:lnTo>
                    <a:lnTo>
                      <a:pt x="15" y="17"/>
                    </a:lnTo>
                    <a:lnTo>
                      <a:pt x="26" y="21"/>
                    </a:lnTo>
                    <a:lnTo>
                      <a:pt x="40" y="26"/>
                    </a:lnTo>
                    <a:lnTo>
                      <a:pt x="52" y="30"/>
                    </a:lnTo>
                    <a:lnTo>
                      <a:pt x="57" y="32"/>
                    </a:lnTo>
                    <a:lnTo>
                      <a:pt x="57" y="30"/>
                    </a:lnTo>
                    <a:lnTo>
                      <a:pt x="51" y="28"/>
                    </a:lnTo>
                    <a:lnTo>
                      <a:pt x="38" y="22"/>
                    </a:lnTo>
                    <a:lnTo>
                      <a:pt x="24" y="16"/>
                    </a:lnTo>
                    <a:lnTo>
                      <a:pt x="16" y="13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B4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1" name="Freeform 73"/>
              <p:cNvSpPr>
                <a:spLocks/>
              </p:cNvSpPr>
              <p:nvPr/>
            </p:nvSpPr>
            <p:spPr bwMode="auto">
              <a:xfrm>
                <a:off x="2897" y="1315"/>
                <a:ext cx="65" cy="40"/>
              </a:xfrm>
              <a:custGeom>
                <a:avLst/>
                <a:gdLst>
                  <a:gd name="T0" fmla="*/ 24 w 67"/>
                  <a:gd name="T1" fmla="*/ 18 h 40"/>
                  <a:gd name="T2" fmla="*/ 17 w 67"/>
                  <a:gd name="T3" fmla="*/ 12 h 40"/>
                  <a:gd name="T4" fmla="*/ 16 w 67"/>
                  <a:gd name="T5" fmla="*/ 4 h 40"/>
                  <a:gd name="T6" fmla="*/ 16 w 67"/>
                  <a:gd name="T7" fmla="*/ 1 h 40"/>
                  <a:gd name="T8" fmla="*/ 10 w 67"/>
                  <a:gd name="T9" fmla="*/ 0 h 40"/>
                  <a:gd name="T10" fmla="*/ 6 w 67"/>
                  <a:gd name="T11" fmla="*/ 1 h 40"/>
                  <a:gd name="T12" fmla="*/ 3 w 67"/>
                  <a:gd name="T13" fmla="*/ 2 h 40"/>
                  <a:gd name="T14" fmla="*/ 1 w 67"/>
                  <a:gd name="T15" fmla="*/ 6 h 40"/>
                  <a:gd name="T16" fmla="*/ 0 w 67"/>
                  <a:gd name="T17" fmla="*/ 9 h 40"/>
                  <a:gd name="T18" fmla="*/ 0 w 67"/>
                  <a:gd name="T19" fmla="*/ 11 h 40"/>
                  <a:gd name="T20" fmla="*/ 2 w 67"/>
                  <a:gd name="T21" fmla="*/ 13 h 40"/>
                  <a:gd name="T22" fmla="*/ 4 w 67"/>
                  <a:gd name="T23" fmla="*/ 16 h 40"/>
                  <a:gd name="T24" fmla="*/ 6 w 67"/>
                  <a:gd name="T25" fmla="*/ 19 h 40"/>
                  <a:gd name="T26" fmla="*/ 12 w 67"/>
                  <a:gd name="T27" fmla="*/ 23 h 40"/>
                  <a:gd name="T28" fmla="*/ 16 w 67"/>
                  <a:gd name="T29" fmla="*/ 26 h 40"/>
                  <a:gd name="T30" fmla="*/ 16 w 67"/>
                  <a:gd name="T31" fmla="*/ 29 h 40"/>
                  <a:gd name="T32" fmla="*/ 16 w 67"/>
                  <a:gd name="T33" fmla="*/ 34 h 40"/>
                  <a:gd name="T34" fmla="*/ 16 w 67"/>
                  <a:gd name="T35" fmla="*/ 38 h 40"/>
                  <a:gd name="T36" fmla="*/ 18 w 67"/>
                  <a:gd name="T37" fmla="*/ 40 h 40"/>
                  <a:gd name="T38" fmla="*/ 16 w 67"/>
                  <a:gd name="T39" fmla="*/ 31 h 40"/>
                  <a:gd name="T40" fmla="*/ 16 w 67"/>
                  <a:gd name="T41" fmla="*/ 23 h 40"/>
                  <a:gd name="T42" fmla="*/ 16 w 67"/>
                  <a:gd name="T43" fmla="*/ 21 h 40"/>
                  <a:gd name="T44" fmla="*/ 16 w 67"/>
                  <a:gd name="T45" fmla="*/ 20 h 40"/>
                  <a:gd name="T46" fmla="*/ 16 w 67"/>
                  <a:gd name="T47" fmla="*/ 19 h 40"/>
                  <a:gd name="T48" fmla="*/ 16 w 67"/>
                  <a:gd name="T49" fmla="*/ 19 h 40"/>
                  <a:gd name="T50" fmla="*/ 18 w 67"/>
                  <a:gd name="T51" fmla="*/ 20 h 40"/>
                  <a:gd name="T52" fmla="*/ 20 w 67"/>
                  <a:gd name="T53" fmla="*/ 20 h 40"/>
                  <a:gd name="T54" fmla="*/ 22 w 67"/>
                  <a:gd name="T55" fmla="*/ 19 h 40"/>
                  <a:gd name="T56" fmla="*/ 24 w 67"/>
                  <a:gd name="T57" fmla="*/ 18 h 4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7"/>
                  <a:gd name="T88" fmla="*/ 0 h 40"/>
                  <a:gd name="T89" fmla="*/ 67 w 67"/>
                  <a:gd name="T90" fmla="*/ 40 h 4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7" h="40">
                    <a:moveTo>
                      <a:pt x="67" y="18"/>
                    </a:moveTo>
                    <a:lnTo>
                      <a:pt x="53" y="12"/>
                    </a:lnTo>
                    <a:lnTo>
                      <a:pt x="32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4" y="16"/>
                    </a:lnTo>
                    <a:lnTo>
                      <a:pt x="6" y="19"/>
                    </a:lnTo>
                    <a:lnTo>
                      <a:pt x="12" y="23"/>
                    </a:lnTo>
                    <a:lnTo>
                      <a:pt x="17" y="26"/>
                    </a:lnTo>
                    <a:lnTo>
                      <a:pt x="26" y="29"/>
                    </a:lnTo>
                    <a:lnTo>
                      <a:pt x="39" y="34"/>
                    </a:lnTo>
                    <a:lnTo>
                      <a:pt x="51" y="38"/>
                    </a:lnTo>
                    <a:lnTo>
                      <a:pt x="55" y="40"/>
                    </a:lnTo>
                    <a:lnTo>
                      <a:pt x="42" y="31"/>
                    </a:lnTo>
                    <a:lnTo>
                      <a:pt x="27" y="23"/>
                    </a:lnTo>
                    <a:lnTo>
                      <a:pt x="32" y="21"/>
                    </a:lnTo>
                    <a:lnTo>
                      <a:pt x="38" y="20"/>
                    </a:lnTo>
                    <a:lnTo>
                      <a:pt x="43" y="19"/>
                    </a:lnTo>
                    <a:lnTo>
                      <a:pt x="48" y="19"/>
                    </a:lnTo>
                    <a:lnTo>
                      <a:pt x="54" y="20"/>
                    </a:lnTo>
                    <a:lnTo>
                      <a:pt x="59" y="20"/>
                    </a:lnTo>
                    <a:lnTo>
                      <a:pt x="63" y="19"/>
                    </a:lnTo>
                    <a:lnTo>
                      <a:pt x="67" y="18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2" name="Freeform 74"/>
              <p:cNvSpPr>
                <a:spLocks/>
              </p:cNvSpPr>
              <p:nvPr/>
            </p:nvSpPr>
            <p:spPr bwMode="auto">
              <a:xfrm>
                <a:off x="3010" y="1338"/>
                <a:ext cx="224" cy="198"/>
              </a:xfrm>
              <a:custGeom>
                <a:avLst/>
                <a:gdLst>
                  <a:gd name="T0" fmla="*/ 28 w 224"/>
                  <a:gd name="T1" fmla="*/ 112 h 198"/>
                  <a:gd name="T2" fmla="*/ 46 w 224"/>
                  <a:gd name="T3" fmla="*/ 74 h 198"/>
                  <a:gd name="T4" fmla="*/ 61 w 224"/>
                  <a:gd name="T5" fmla="*/ 49 h 198"/>
                  <a:gd name="T6" fmla="*/ 74 w 224"/>
                  <a:gd name="T7" fmla="*/ 36 h 198"/>
                  <a:gd name="T8" fmla="*/ 90 w 224"/>
                  <a:gd name="T9" fmla="*/ 25 h 198"/>
                  <a:gd name="T10" fmla="*/ 109 w 224"/>
                  <a:gd name="T11" fmla="*/ 16 h 198"/>
                  <a:gd name="T12" fmla="*/ 141 w 224"/>
                  <a:gd name="T13" fmla="*/ 8 h 198"/>
                  <a:gd name="T14" fmla="*/ 173 w 224"/>
                  <a:gd name="T15" fmla="*/ 2 h 198"/>
                  <a:gd name="T16" fmla="*/ 189 w 224"/>
                  <a:gd name="T17" fmla="*/ 0 h 198"/>
                  <a:gd name="T18" fmla="*/ 200 w 224"/>
                  <a:gd name="T19" fmla="*/ 3 h 198"/>
                  <a:gd name="T20" fmla="*/ 210 w 224"/>
                  <a:gd name="T21" fmla="*/ 11 h 198"/>
                  <a:gd name="T22" fmla="*/ 218 w 224"/>
                  <a:gd name="T23" fmla="*/ 23 h 198"/>
                  <a:gd name="T24" fmla="*/ 224 w 224"/>
                  <a:gd name="T25" fmla="*/ 36 h 198"/>
                  <a:gd name="T26" fmla="*/ 224 w 224"/>
                  <a:gd name="T27" fmla="*/ 50 h 198"/>
                  <a:gd name="T28" fmla="*/ 221 w 224"/>
                  <a:gd name="T29" fmla="*/ 64 h 198"/>
                  <a:gd name="T30" fmla="*/ 215 w 224"/>
                  <a:gd name="T31" fmla="*/ 74 h 198"/>
                  <a:gd name="T32" fmla="*/ 208 w 224"/>
                  <a:gd name="T33" fmla="*/ 82 h 198"/>
                  <a:gd name="T34" fmla="*/ 191 w 224"/>
                  <a:gd name="T35" fmla="*/ 92 h 198"/>
                  <a:gd name="T36" fmla="*/ 166 w 224"/>
                  <a:gd name="T37" fmla="*/ 100 h 198"/>
                  <a:gd name="T38" fmla="*/ 149 w 224"/>
                  <a:gd name="T39" fmla="*/ 108 h 198"/>
                  <a:gd name="T40" fmla="*/ 140 w 224"/>
                  <a:gd name="T41" fmla="*/ 121 h 198"/>
                  <a:gd name="T42" fmla="*/ 129 w 224"/>
                  <a:gd name="T43" fmla="*/ 140 h 198"/>
                  <a:gd name="T44" fmla="*/ 122 w 224"/>
                  <a:gd name="T45" fmla="*/ 160 h 198"/>
                  <a:gd name="T46" fmla="*/ 122 w 224"/>
                  <a:gd name="T47" fmla="*/ 187 h 198"/>
                  <a:gd name="T48" fmla="*/ 117 w 224"/>
                  <a:gd name="T49" fmla="*/ 193 h 198"/>
                  <a:gd name="T50" fmla="*/ 91 w 224"/>
                  <a:gd name="T51" fmla="*/ 177 h 198"/>
                  <a:gd name="T52" fmla="*/ 75 w 224"/>
                  <a:gd name="T53" fmla="*/ 169 h 198"/>
                  <a:gd name="T54" fmla="*/ 54 w 224"/>
                  <a:gd name="T55" fmla="*/ 170 h 198"/>
                  <a:gd name="T56" fmla="*/ 40 w 224"/>
                  <a:gd name="T57" fmla="*/ 172 h 198"/>
                  <a:gd name="T58" fmla="*/ 25 w 224"/>
                  <a:gd name="T59" fmla="*/ 163 h 198"/>
                  <a:gd name="T60" fmla="*/ 7 w 224"/>
                  <a:gd name="T61" fmla="*/ 156 h 198"/>
                  <a:gd name="T62" fmla="*/ 10 w 224"/>
                  <a:gd name="T63" fmla="*/ 146 h 1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24"/>
                  <a:gd name="T97" fmla="*/ 0 h 198"/>
                  <a:gd name="T98" fmla="*/ 224 w 224"/>
                  <a:gd name="T99" fmla="*/ 198 h 19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24" h="198">
                    <a:moveTo>
                      <a:pt x="19" y="132"/>
                    </a:moveTo>
                    <a:lnTo>
                      <a:pt x="28" y="112"/>
                    </a:lnTo>
                    <a:lnTo>
                      <a:pt x="37" y="92"/>
                    </a:lnTo>
                    <a:lnTo>
                      <a:pt x="46" y="74"/>
                    </a:lnTo>
                    <a:lnTo>
                      <a:pt x="56" y="57"/>
                    </a:lnTo>
                    <a:lnTo>
                      <a:pt x="61" y="49"/>
                    </a:lnTo>
                    <a:lnTo>
                      <a:pt x="67" y="42"/>
                    </a:lnTo>
                    <a:lnTo>
                      <a:pt x="74" y="36"/>
                    </a:lnTo>
                    <a:lnTo>
                      <a:pt x="82" y="30"/>
                    </a:lnTo>
                    <a:lnTo>
                      <a:pt x="90" y="25"/>
                    </a:lnTo>
                    <a:lnTo>
                      <a:pt x="99" y="19"/>
                    </a:lnTo>
                    <a:lnTo>
                      <a:pt x="109" y="16"/>
                    </a:lnTo>
                    <a:lnTo>
                      <a:pt x="121" y="13"/>
                    </a:lnTo>
                    <a:lnTo>
                      <a:pt x="141" y="8"/>
                    </a:lnTo>
                    <a:lnTo>
                      <a:pt x="163" y="3"/>
                    </a:lnTo>
                    <a:lnTo>
                      <a:pt x="173" y="2"/>
                    </a:lnTo>
                    <a:lnTo>
                      <a:pt x="182" y="1"/>
                    </a:lnTo>
                    <a:lnTo>
                      <a:pt x="189" y="0"/>
                    </a:lnTo>
                    <a:lnTo>
                      <a:pt x="196" y="1"/>
                    </a:lnTo>
                    <a:lnTo>
                      <a:pt x="200" y="3"/>
                    </a:lnTo>
                    <a:lnTo>
                      <a:pt x="205" y="6"/>
                    </a:lnTo>
                    <a:lnTo>
                      <a:pt x="210" y="11"/>
                    </a:lnTo>
                    <a:lnTo>
                      <a:pt x="214" y="16"/>
                    </a:lnTo>
                    <a:lnTo>
                      <a:pt x="218" y="23"/>
                    </a:lnTo>
                    <a:lnTo>
                      <a:pt x="221" y="29"/>
                    </a:lnTo>
                    <a:lnTo>
                      <a:pt x="224" y="36"/>
                    </a:lnTo>
                    <a:lnTo>
                      <a:pt x="224" y="43"/>
                    </a:lnTo>
                    <a:lnTo>
                      <a:pt x="224" y="50"/>
                    </a:lnTo>
                    <a:lnTo>
                      <a:pt x="223" y="57"/>
                    </a:lnTo>
                    <a:lnTo>
                      <a:pt x="221" y="64"/>
                    </a:lnTo>
                    <a:lnTo>
                      <a:pt x="218" y="69"/>
                    </a:lnTo>
                    <a:lnTo>
                      <a:pt x="215" y="74"/>
                    </a:lnTo>
                    <a:lnTo>
                      <a:pt x="212" y="78"/>
                    </a:lnTo>
                    <a:lnTo>
                      <a:pt x="208" y="82"/>
                    </a:lnTo>
                    <a:lnTo>
                      <a:pt x="203" y="86"/>
                    </a:lnTo>
                    <a:lnTo>
                      <a:pt x="191" y="92"/>
                    </a:lnTo>
                    <a:lnTo>
                      <a:pt x="179" y="96"/>
                    </a:lnTo>
                    <a:lnTo>
                      <a:pt x="166" y="100"/>
                    </a:lnTo>
                    <a:lnTo>
                      <a:pt x="152" y="105"/>
                    </a:lnTo>
                    <a:lnTo>
                      <a:pt x="149" y="108"/>
                    </a:lnTo>
                    <a:lnTo>
                      <a:pt x="145" y="113"/>
                    </a:lnTo>
                    <a:lnTo>
                      <a:pt x="140" y="121"/>
                    </a:lnTo>
                    <a:lnTo>
                      <a:pt x="134" y="130"/>
                    </a:lnTo>
                    <a:lnTo>
                      <a:pt x="129" y="140"/>
                    </a:lnTo>
                    <a:lnTo>
                      <a:pt x="125" y="151"/>
                    </a:lnTo>
                    <a:lnTo>
                      <a:pt x="122" y="160"/>
                    </a:lnTo>
                    <a:lnTo>
                      <a:pt x="121" y="167"/>
                    </a:lnTo>
                    <a:lnTo>
                      <a:pt x="122" y="187"/>
                    </a:lnTo>
                    <a:lnTo>
                      <a:pt x="124" y="198"/>
                    </a:lnTo>
                    <a:lnTo>
                      <a:pt x="117" y="193"/>
                    </a:lnTo>
                    <a:lnTo>
                      <a:pt x="100" y="182"/>
                    </a:lnTo>
                    <a:lnTo>
                      <a:pt x="91" y="177"/>
                    </a:lnTo>
                    <a:lnTo>
                      <a:pt x="83" y="172"/>
                    </a:lnTo>
                    <a:lnTo>
                      <a:pt x="75" y="169"/>
                    </a:lnTo>
                    <a:lnTo>
                      <a:pt x="70" y="167"/>
                    </a:lnTo>
                    <a:lnTo>
                      <a:pt x="54" y="170"/>
                    </a:lnTo>
                    <a:lnTo>
                      <a:pt x="44" y="172"/>
                    </a:lnTo>
                    <a:lnTo>
                      <a:pt x="40" y="172"/>
                    </a:lnTo>
                    <a:lnTo>
                      <a:pt x="33" y="169"/>
                    </a:lnTo>
                    <a:lnTo>
                      <a:pt x="25" y="163"/>
                    </a:lnTo>
                    <a:lnTo>
                      <a:pt x="13" y="154"/>
                    </a:lnTo>
                    <a:lnTo>
                      <a:pt x="7" y="156"/>
                    </a:lnTo>
                    <a:lnTo>
                      <a:pt x="0" y="159"/>
                    </a:lnTo>
                    <a:lnTo>
                      <a:pt x="10" y="146"/>
                    </a:lnTo>
                    <a:lnTo>
                      <a:pt x="19" y="132"/>
                    </a:lnTo>
                    <a:close/>
                  </a:path>
                </a:pathLst>
              </a:custGeom>
              <a:solidFill>
                <a:srgbClr val="5A62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3" name="Freeform 75"/>
              <p:cNvSpPr>
                <a:spLocks/>
              </p:cNvSpPr>
              <p:nvPr/>
            </p:nvSpPr>
            <p:spPr bwMode="auto">
              <a:xfrm>
                <a:off x="3013" y="1343"/>
                <a:ext cx="221" cy="190"/>
              </a:xfrm>
              <a:custGeom>
                <a:avLst/>
                <a:gdLst>
                  <a:gd name="T0" fmla="*/ 23 w 221"/>
                  <a:gd name="T1" fmla="*/ 125 h 190"/>
                  <a:gd name="T2" fmla="*/ 31 w 221"/>
                  <a:gd name="T3" fmla="*/ 107 h 190"/>
                  <a:gd name="T4" fmla="*/ 39 w 221"/>
                  <a:gd name="T5" fmla="*/ 89 h 190"/>
                  <a:gd name="T6" fmla="*/ 47 w 221"/>
                  <a:gd name="T7" fmla="*/ 73 h 190"/>
                  <a:gd name="T8" fmla="*/ 56 w 221"/>
                  <a:gd name="T9" fmla="*/ 58 h 190"/>
                  <a:gd name="T10" fmla="*/ 60 w 221"/>
                  <a:gd name="T11" fmla="*/ 51 h 190"/>
                  <a:gd name="T12" fmla="*/ 66 w 221"/>
                  <a:gd name="T13" fmla="*/ 44 h 190"/>
                  <a:gd name="T14" fmla="*/ 72 w 221"/>
                  <a:gd name="T15" fmla="*/ 39 h 190"/>
                  <a:gd name="T16" fmla="*/ 79 w 221"/>
                  <a:gd name="T17" fmla="*/ 33 h 190"/>
                  <a:gd name="T18" fmla="*/ 86 w 221"/>
                  <a:gd name="T19" fmla="*/ 29 h 190"/>
                  <a:gd name="T20" fmla="*/ 93 w 221"/>
                  <a:gd name="T21" fmla="*/ 24 h 190"/>
                  <a:gd name="T22" fmla="*/ 102 w 221"/>
                  <a:gd name="T23" fmla="*/ 21 h 190"/>
                  <a:gd name="T24" fmla="*/ 111 w 221"/>
                  <a:gd name="T25" fmla="*/ 18 h 190"/>
                  <a:gd name="T26" fmla="*/ 131 w 221"/>
                  <a:gd name="T27" fmla="*/ 10 h 190"/>
                  <a:gd name="T28" fmla="*/ 150 w 221"/>
                  <a:gd name="T29" fmla="*/ 5 h 190"/>
                  <a:gd name="T30" fmla="*/ 169 w 221"/>
                  <a:gd name="T31" fmla="*/ 1 h 190"/>
                  <a:gd name="T32" fmla="*/ 183 w 221"/>
                  <a:gd name="T33" fmla="*/ 0 h 190"/>
                  <a:gd name="T34" fmla="*/ 189 w 221"/>
                  <a:gd name="T35" fmla="*/ 1 h 190"/>
                  <a:gd name="T36" fmla="*/ 196 w 221"/>
                  <a:gd name="T37" fmla="*/ 3 h 190"/>
                  <a:gd name="T38" fmla="*/ 202 w 221"/>
                  <a:gd name="T39" fmla="*/ 6 h 190"/>
                  <a:gd name="T40" fmla="*/ 207 w 221"/>
                  <a:gd name="T41" fmla="*/ 10 h 190"/>
                  <a:gd name="T42" fmla="*/ 213 w 221"/>
                  <a:gd name="T43" fmla="*/ 15 h 190"/>
                  <a:gd name="T44" fmla="*/ 217 w 221"/>
                  <a:gd name="T45" fmla="*/ 22 h 190"/>
                  <a:gd name="T46" fmla="*/ 220 w 221"/>
                  <a:gd name="T47" fmla="*/ 29 h 190"/>
                  <a:gd name="T48" fmla="*/ 221 w 221"/>
                  <a:gd name="T49" fmla="*/ 36 h 190"/>
                  <a:gd name="T50" fmla="*/ 220 w 221"/>
                  <a:gd name="T51" fmla="*/ 43 h 190"/>
                  <a:gd name="T52" fmla="*/ 219 w 221"/>
                  <a:gd name="T53" fmla="*/ 49 h 190"/>
                  <a:gd name="T54" fmla="*/ 217 w 221"/>
                  <a:gd name="T55" fmla="*/ 54 h 190"/>
                  <a:gd name="T56" fmla="*/ 215 w 221"/>
                  <a:gd name="T57" fmla="*/ 60 h 190"/>
                  <a:gd name="T58" fmla="*/ 212 w 221"/>
                  <a:gd name="T59" fmla="*/ 65 h 190"/>
                  <a:gd name="T60" fmla="*/ 209 w 221"/>
                  <a:gd name="T61" fmla="*/ 69 h 190"/>
                  <a:gd name="T62" fmla="*/ 204 w 221"/>
                  <a:gd name="T63" fmla="*/ 72 h 190"/>
                  <a:gd name="T64" fmla="*/ 200 w 221"/>
                  <a:gd name="T65" fmla="*/ 75 h 190"/>
                  <a:gd name="T66" fmla="*/ 189 w 221"/>
                  <a:gd name="T67" fmla="*/ 81 h 190"/>
                  <a:gd name="T68" fmla="*/ 177 w 221"/>
                  <a:gd name="T69" fmla="*/ 85 h 190"/>
                  <a:gd name="T70" fmla="*/ 165 w 221"/>
                  <a:gd name="T71" fmla="*/ 90 h 190"/>
                  <a:gd name="T72" fmla="*/ 151 w 221"/>
                  <a:gd name="T73" fmla="*/ 94 h 190"/>
                  <a:gd name="T74" fmla="*/ 146 w 221"/>
                  <a:gd name="T75" fmla="*/ 98 h 190"/>
                  <a:gd name="T76" fmla="*/ 141 w 221"/>
                  <a:gd name="T77" fmla="*/ 103 h 190"/>
                  <a:gd name="T78" fmla="*/ 135 w 221"/>
                  <a:gd name="T79" fmla="*/ 111 h 190"/>
                  <a:gd name="T80" fmla="*/ 129 w 221"/>
                  <a:gd name="T81" fmla="*/ 120 h 190"/>
                  <a:gd name="T82" fmla="*/ 124 w 221"/>
                  <a:gd name="T83" fmla="*/ 129 h 190"/>
                  <a:gd name="T84" fmla="*/ 119 w 221"/>
                  <a:gd name="T85" fmla="*/ 141 h 190"/>
                  <a:gd name="T86" fmla="*/ 116 w 221"/>
                  <a:gd name="T87" fmla="*/ 151 h 190"/>
                  <a:gd name="T88" fmla="*/ 115 w 221"/>
                  <a:gd name="T89" fmla="*/ 160 h 190"/>
                  <a:gd name="T90" fmla="*/ 116 w 221"/>
                  <a:gd name="T91" fmla="*/ 180 h 190"/>
                  <a:gd name="T92" fmla="*/ 117 w 221"/>
                  <a:gd name="T93" fmla="*/ 190 h 190"/>
                  <a:gd name="T94" fmla="*/ 110 w 221"/>
                  <a:gd name="T95" fmla="*/ 186 h 190"/>
                  <a:gd name="T96" fmla="*/ 95 w 221"/>
                  <a:gd name="T97" fmla="*/ 177 h 190"/>
                  <a:gd name="T98" fmla="*/ 87 w 221"/>
                  <a:gd name="T99" fmla="*/ 172 h 190"/>
                  <a:gd name="T100" fmla="*/ 80 w 221"/>
                  <a:gd name="T101" fmla="*/ 168 h 190"/>
                  <a:gd name="T102" fmla="*/ 72 w 221"/>
                  <a:gd name="T103" fmla="*/ 165 h 190"/>
                  <a:gd name="T104" fmla="*/ 68 w 221"/>
                  <a:gd name="T105" fmla="*/ 164 h 190"/>
                  <a:gd name="T106" fmla="*/ 52 w 221"/>
                  <a:gd name="T107" fmla="*/ 166 h 190"/>
                  <a:gd name="T108" fmla="*/ 43 w 221"/>
                  <a:gd name="T109" fmla="*/ 168 h 190"/>
                  <a:gd name="T110" fmla="*/ 38 w 221"/>
                  <a:gd name="T111" fmla="*/ 167 h 190"/>
                  <a:gd name="T112" fmla="*/ 32 w 221"/>
                  <a:gd name="T113" fmla="*/ 165 h 190"/>
                  <a:gd name="T114" fmla="*/ 24 w 221"/>
                  <a:gd name="T115" fmla="*/ 160 h 190"/>
                  <a:gd name="T116" fmla="*/ 13 w 221"/>
                  <a:gd name="T117" fmla="*/ 151 h 190"/>
                  <a:gd name="T118" fmla="*/ 7 w 221"/>
                  <a:gd name="T119" fmla="*/ 152 h 190"/>
                  <a:gd name="T120" fmla="*/ 0 w 221"/>
                  <a:gd name="T121" fmla="*/ 153 h 190"/>
                  <a:gd name="T122" fmla="*/ 12 w 221"/>
                  <a:gd name="T123" fmla="*/ 139 h 190"/>
                  <a:gd name="T124" fmla="*/ 23 w 221"/>
                  <a:gd name="T125" fmla="*/ 125 h 19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21"/>
                  <a:gd name="T190" fmla="*/ 0 h 190"/>
                  <a:gd name="T191" fmla="*/ 221 w 221"/>
                  <a:gd name="T192" fmla="*/ 190 h 19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21" h="190">
                    <a:moveTo>
                      <a:pt x="23" y="125"/>
                    </a:moveTo>
                    <a:lnTo>
                      <a:pt x="31" y="107"/>
                    </a:lnTo>
                    <a:lnTo>
                      <a:pt x="39" y="89"/>
                    </a:lnTo>
                    <a:lnTo>
                      <a:pt x="47" y="73"/>
                    </a:lnTo>
                    <a:lnTo>
                      <a:pt x="56" y="58"/>
                    </a:lnTo>
                    <a:lnTo>
                      <a:pt x="60" y="51"/>
                    </a:lnTo>
                    <a:lnTo>
                      <a:pt x="66" y="44"/>
                    </a:lnTo>
                    <a:lnTo>
                      <a:pt x="72" y="39"/>
                    </a:lnTo>
                    <a:lnTo>
                      <a:pt x="79" y="33"/>
                    </a:lnTo>
                    <a:lnTo>
                      <a:pt x="86" y="29"/>
                    </a:lnTo>
                    <a:lnTo>
                      <a:pt x="93" y="24"/>
                    </a:lnTo>
                    <a:lnTo>
                      <a:pt x="102" y="21"/>
                    </a:lnTo>
                    <a:lnTo>
                      <a:pt x="111" y="18"/>
                    </a:lnTo>
                    <a:lnTo>
                      <a:pt x="131" y="10"/>
                    </a:lnTo>
                    <a:lnTo>
                      <a:pt x="150" y="5"/>
                    </a:lnTo>
                    <a:lnTo>
                      <a:pt x="169" y="1"/>
                    </a:lnTo>
                    <a:lnTo>
                      <a:pt x="183" y="0"/>
                    </a:lnTo>
                    <a:lnTo>
                      <a:pt x="189" y="1"/>
                    </a:lnTo>
                    <a:lnTo>
                      <a:pt x="196" y="3"/>
                    </a:lnTo>
                    <a:lnTo>
                      <a:pt x="202" y="6"/>
                    </a:lnTo>
                    <a:lnTo>
                      <a:pt x="207" y="10"/>
                    </a:lnTo>
                    <a:lnTo>
                      <a:pt x="213" y="15"/>
                    </a:lnTo>
                    <a:lnTo>
                      <a:pt x="217" y="22"/>
                    </a:lnTo>
                    <a:lnTo>
                      <a:pt x="220" y="29"/>
                    </a:lnTo>
                    <a:lnTo>
                      <a:pt x="221" y="36"/>
                    </a:lnTo>
                    <a:lnTo>
                      <a:pt x="220" y="43"/>
                    </a:lnTo>
                    <a:lnTo>
                      <a:pt x="219" y="49"/>
                    </a:lnTo>
                    <a:lnTo>
                      <a:pt x="217" y="54"/>
                    </a:lnTo>
                    <a:lnTo>
                      <a:pt x="215" y="60"/>
                    </a:lnTo>
                    <a:lnTo>
                      <a:pt x="212" y="65"/>
                    </a:lnTo>
                    <a:lnTo>
                      <a:pt x="209" y="69"/>
                    </a:lnTo>
                    <a:lnTo>
                      <a:pt x="204" y="72"/>
                    </a:lnTo>
                    <a:lnTo>
                      <a:pt x="200" y="75"/>
                    </a:lnTo>
                    <a:lnTo>
                      <a:pt x="189" y="81"/>
                    </a:lnTo>
                    <a:lnTo>
                      <a:pt x="177" y="85"/>
                    </a:lnTo>
                    <a:lnTo>
                      <a:pt x="165" y="90"/>
                    </a:lnTo>
                    <a:lnTo>
                      <a:pt x="151" y="94"/>
                    </a:lnTo>
                    <a:lnTo>
                      <a:pt x="146" y="98"/>
                    </a:lnTo>
                    <a:lnTo>
                      <a:pt x="141" y="103"/>
                    </a:lnTo>
                    <a:lnTo>
                      <a:pt x="135" y="111"/>
                    </a:lnTo>
                    <a:lnTo>
                      <a:pt x="129" y="120"/>
                    </a:lnTo>
                    <a:lnTo>
                      <a:pt x="124" y="129"/>
                    </a:lnTo>
                    <a:lnTo>
                      <a:pt x="119" y="141"/>
                    </a:lnTo>
                    <a:lnTo>
                      <a:pt x="116" y="151"/>
                    </a:lnTo>
                    <a:lnTo>
                      <a:pt x="115" y="160"/>
                    </a:lnTo>
                    <a:lnTo>
                      <a:pt x="116" y="180"/>
                    </a:lnTo>
                    <a:lnTo>
                      <a:pt x="117" y="190"/>
                    </a:lnTo>
                    <a:lnTo>
                      <a:pt x="110" y="186"/>
                    </a:lnTo>
                    <a:lnTo>
                      <a:pt x="95" y="177"/>
                    </a:lnTo>
                    <a:lnTo>
                      <a:pt x="87" y="172"/>
                    </a:lnTo>
                    <a:lnTo>
                      <a:pt x="80" y="168"/>
                    </a:lnTo>
                    <a:lnTo>
                      <a:pt x="72" y="165"/>
                    </a:lnTo>
                    <a:lnTo>
                      <a:pt x="68" y="164"/>
                    </a:lnTo>
                    <a:lnTo>
                      <a:pt x="52" y="166"/>
                    </a:lnTo>
                    <a:lnTo>
                      <a:pt x="43" y="168"/>
                    </a:lnTo>
                    <a:lnTo>
                      <a:pt x="38" y="167"/>
                    </a:lnTo>
                    <a:lnTo>
                      <a:pt x="32" y="165"/>
                    </a:lnTo>
                    <a:lnTo>
                      <a:pt x="24" y="160"/>
                    </a:lnTo>
                    <a:lnTo>
                      <a:pt x="13" y="151"/>
                    </a:lnTo>
                    <a:lnTo>
                      <a:pt x="7" y="152"/>
                    </a:lnTo>
                    <a:lnTo>
                      <a:pt x="0" y="153"/>
                    </a:lnTo>
                    <a:lnTo>
                      <a:pt x="12" y="139"/>
                    </a:lnTo>
                    <a:lnTo>
                      <a:pt x="23" y="125"/>
                    </a:lnTo>
                    <a:close/>
                  </a:path>
                </a:pathLst>
              </a:custGeom>
              <a:solidFill>
                <a:srgbClr val="6B6D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4" name="Freeform 76"/>
              <p:cNvSpPr>
                <a:spLocks/>
              </p:cNvSpPr>
              <p:nvPr/>
            </p:nvSpPr>
            <p:spPr bwMode="auto">
              <a:xfrm>
                <a:off x="3016" y="1348"/>
                <a:ext cx="217" cy="183"/>
              </a:xfrm>
              <a:custGeom>
                <a:avLst/>
                <a:gdLst>
                  <a:gd name="T0" fmla="*/ 34 w 217"/>
                  <a:gd name="T1" fmla="*/ 101 h 183"/>
                  <a:gd name="T2" fmla="*/ 48 w 217"/>
                  <a:gd name="T3" fmla="*/ 72 h 183"/>
                  <a:gd name="T4" fmla="*/ 60 w 217"/>
                  <a:gd name="T5" fmla="*/ 53 h 183"/>
                  <a:gd name="T6" fmla="*/ 69 w 217"/>
                  <a:gd name="T7" fmla="*/ 41 h 183"/>
                  <a:gd name="T8" fmla="*/ 81 w 217"/>
                  <a:gd name="T9" fmla="*/ 32 h 183"/>
                  <a:gd name="T10" fmla="*/ 94 w 217"/>
                  <a:gd name="T11" fmla="*/ 25 h 183"/>
                  <a:gd name="T12" fmla="*/ 120 w 217"/>
                  <a:gd name="T13" fmla="*/ 14 h 183"/>
                  <a:gd name="T14" fmla="*/ 156 w 217"/>
                  <a:gd name="T15" fmla="*/ 2 h 183"/>
                  <a:gd name="T16" fmla="*/ 178 w 217"/>
                  <a:gd name="T17" fmla="*/ 0 h 183"/>
                  <a:gd name="T18" fmla="*/ 193 w 217"/>
                  <a:gd name="T19" fmla="*/ 2 h 183"/>
                  <a:gd name="T20" fmla="*/ 207 w 217"/>
                  <a:gd name="T21" fmla="*/ 8 h 183"/>
                  <a:gd name="T22" fmla="*/ 214 w 217"/>
                  <a:gd name="T23" fmla="*/ 18 h 183"/>
                  <a:gd name="T24" fmla="*/ 216 w 217"/>
                  <a:gd name="T25" fmla="*/ 25 h 183"/>
                  <a:gd name="T26" fmla="*/ 216 w 217"/>
                  <a:gd name="T27" fmla="*/ 36 h 183"/>
                  <a:gd name="T28" fmla="*/ 214 w 217"/>
                  <a:gd name="T29" fmla="*/ 46 h 183"/>
                  <a:gd name="T30" fmla="*/ 208 w 217"/>
                  <a:gd name="T31" fmla="*/ 55 h 183"/>
                  <a:gd name="T32" fmla="*/ 201 w 217"/>
                  <a:gd name="T33" fmla="*/ 62 h 183"/>
                  <a:gd name="T34" fmla="*/ 186 w 217"/>
                  <a:gd name="T35" fmla="*/ 70 h 183"/>
                  <a:gd name="T36" fmla="*/ 163 w 217"/>
                  <a:gd name="T37" fmla="*/ 78 h 183"/>
                  <a:gd name="T38" fmla="*/ 144 w 217"/>
                  <a:gd name="T39" fmla="*/ 86 h 183"/>
                  <a:gd name="T40" fmla="*/ 130 w 217"/>
                  <a:gd name="T41" fmla="*/ 100 h 183"/>
                  <a:gd name="T42" fmla="*/ 118 w 217"/>
                  <a:gd name="T43" fmla="*/ 119 h 183"/>
                  <a:gd name="T44" fmla="*/ 111 w 217"/>
                  <a:gd name="T45" fmla="*/ 136 h 183"/>
                  <a:gd name="T46" fmla="*/ 108 w 217"/>
                  <a:gd name="T47" fmla="*/ 147 h 183"/>
                  <a:gd name="T48" fmla="*/ 108 w 217"/>
                  <a:gd name="T49" fmla="*/ 171 h 183"/>
                  <a:gd name="T50" fmla="*/ 104 w 217"/>
                  <a:gd name="T51" fmla="*/ 179 h 183"/>
                  <a:gd name="T52" fmla="*/ 83 w 217"/>
                  <a:gd name="T53" fmla="*/ 166 h 183"/>
                  <a:gd name="T54" fmla="*/ 69 w 217"/>
                  <a:gd name="T55" fmla="*/ 160 h 183"/>
                  <a:gd name="T56" fmla="*/ 50 w 217"/>
                  <a:gd name="T57" fmla="*/ 161 h 183"/>
                  <a:gd name="T58" fmla="*/ 37 w 217"/>
                  <a:gd name="T59" fmla="*/ 163 h 183"/>
                  <a:gd name="T60" fmla="*/ 23 w 217"/>
                  <a:gd name="T61" fmla="*/ 156 h 183"/>
                  <a:gd name="T62" fmla="*/ 6 w 217"/>
                  <a:gd name="T63" fmla="*/ 148 h 183"/>
                  <a:gd name="T64" fmla="*/ 7 w 217"/>
                  <a:gd name="T65" fmla="*/ 141 h 183"/>
                  <a:gd name="T66" fmla="*/ 20 w 217"/>
                  <a:gd name="T67" fmla="*/ 124 h 1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7"/>
                  <a:gd name="T103" fmla="*/ 0 h 183"/>
                  <a:gd name="T104" fmla="*/ 217 w 217"/>
                  <a:gd name="T105" fmla="*/ 183 h 1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7" h="183">
                    <a:moveTo>
                      <a:pt x="27" y="117"/>
                    </a:moveTo>
                    <a:lnTo>
                      <a:pt x="34" y="101"/>
                    </a:lnTo>
                    <a:lnTo>
                      <a:pt x="41" y="86"/>
                    </a:lnTo>
                    <a:lnTo>
                      <a:pt x="48" y="72"/>
                    </a:lnTo>
                    <a:lnTo>
                      <a:pt x="55" y="59"/>
                    </a:lnTo>
                    <a:lnTo>
                      <a:pt x="60" y="53"/>
                    </a:lnTo>
                    <a:lnTo>
                      <a:pt x="64" y="47"/>
                    </a:lnTo>
                    <a:lnTo>
                      <a:pt x="69" y="41"/>
                    </a:lnTo>
                    <a:lnTo>
                      <a:pt x="75" y="37"/>
                    </a:lnTo>
                    <a:lnTo>
                      <a:pt x="81" y="32"/>
                    </a:lnTo>
                    <a:lnTo>
                      <a:pt x="87" y="28"/>
                    </a:lnTo>
                    <a:lnTo>
                      <a:pt x="94" y="25"/>
                    </a:lnTo>
                    <a:lnTo>
                      <a:pt x="102" y="22"/>
                    </a:lnTo>
                    <a:lnTo>
                      <a:pt x="120" y="14"/>
                    </a:lnTo>
                    <a:lnTo>
                      <a:pt x="138" y="7"/>
                    </a:lnTo>
                    <a:lnTo>
                      <a:pt x="156" y="2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5" y="1"/>
                    </a:lnTo>
                    <a:lnTo>
                      <a:pt x="193" y="2"/>
                    </a:lnTo>
                    <a:lnTo>
                      <a:pt x="200" y="5"/>
                    </a:lnTo>
                    <a:lnTo>
                      <a:pt x="207" y="8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5" y="21"/>
                    </a:lnTo>
                    <a:lnTo>
                      <a:pt x="216" y="25"/>
                    </a:lnTo>
                    <a:lnTo>
                      <a:pt x="217" y="30"/>
                    </a:lnTo>
                    <a:lnTo>
                      <a:pt x="216" y="36"/>
                    </a:lnTo>
                    <a:lnTo>
                      <a:pt x="215" y="41"/>
                    </a:lnTo>
                    <a:lnTo>
                      <a:pt x="214" y="46"/>
                    </a:lnTo>
                    <a:lnTo>
                      <a:pt x="211" y="50"/>
                    </a:lnTo>
                    <a:lnTo>
                      <a:pt x="208" y="55"/>
                    </a:lnTo>
                    <a:lnTo>
                      <a:pt x="205" y="59"/>
                    </a:lnTo>
                    <a:lnTo>
                      <a:pt x="201" y="62"/>
                    </a:lnTo>
                    <a:lnTo>
                      <a:pt x="197" y="65"/>
                    </a:lnTo>
                    <a:lnTo>
                      <a:pt x="186" y="70"/>
                    </a:lnTo>
                    <a:lnTo>
                      <a:pt x="175" y="74"/>
                    </a:lnTo>
                    <a:lnTo>
                      <a:pt x="163" y="78"/>
                    </a:lnTo>
                    <a:lnTo>
                      <a:pt x="149" y="83"/>
                    </a:lnTo>
                    <a:lnTo>
                      <a:pt x="144" y="86"/>
                    </a:lnTo>
                    <a:lnTo>
                      <a:pt x="137" y="93"/>
                    </a:lnTo>
                    <a:lnTo>
                      <a:pt x="130" y="100"/>
                    </a:lnTo>
                    <a:lnTo>
                      <a:pt x="123" y="109"/>
                    </a:lnTo>
                    <a:lnTo>
                      <a:pt x="118" y="119"/>
                    </a:lnTo>
                    <a:lnTo>
                      <a:pt x="113" y="129"/>
                    </a:lnTo>
                    <a:lnTo>
                      <a:pt x="111" y="136"/>
                    </a:lnTo>
                    <a:lnTo>
                      <a:pt x="109" y="141"/>
                    </a:lnTo>
                    <a:lnTo>
                      <a:pt x="108" y="147"/>
                    </a:lnTo>
                    <a:lnTo>
                      <a:pt x="107" y="152"/>
                    </a:lnTo>
                    <a:lnTo>
                      <a:pt x="108" y="171"/>
                    </a:lnTo>
                    <a:lnTo>
                      <a:pt x="109" y="183"/>
                    </a:lnTo>
                    <a:lnTo>
                      <a:pt x="104" y="179"/>
                    </a:lnTo>
                    <a:lnTo>
                      <a:pt x="91" y="171"/>
                    </a:lnTo>
                    <a:lnTo>
                      <a:pt x="83" y="166"/>
                    </a:lnTo>
                    <a:lnTo>
                      <a:pt x="76" y="163"/>
                    </a:lnTo>
                    <a:lnTo>
                      <a:pt x="69" y="160"/>
                    </a:lnTo>
                    <a:lnTo>
                      <a:pt x="65" y="159"/>
                    </a:lnTo>
                    <a:lnTo>
                      <a:pt x="50" y="161"/>
                    </a:lnTo>
                    <a:lnTo>
                      <a:pt x="41" y="163"/>
                    </a:lnTo>
                    <a:lnTo>
                      <a:pt x="37" y="163"/>
                    </a:lnTo>
                    <a:lnTo>
                      <a:pt x="31" y="161"/>
                    </a:lnTo>
                    <a:lnTo>
                      <a:pt x="23" y="156"/>
                    </a:lnTo>
                    <a:lnTo>
                      <a:pt x="12" y="148"/>
                    </a:lnTo>
                    <a:lnTo>
                      <a:pt x="6" y="148"/>
                    </a:lnTo>
                    <a:lnTo>
                      <a:pt x="0" y="148"/>
                    </a:lnTo>
                    <a:lnTo>
                      <a:pt x="7" y="141"/>
                    </a:lnTo>
                    <a:lnTo>
                      <a:pt x="14" y="133"/>
                    </a:lnTo>
                    <a:lnTo>
                      <a:pt x="20" y="124"/>
                    </a:lnTo>
                    <a:lnTo>
                      <a:pt x="27" y="117"/>
                    </a:lnTo>
                    <a:close/>
                  </a:path>
                </a:pathLst>
              </a:custGeom>
              <a:solidFill>
                <a:srgbClr val="7C76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5" name="Freeform 77"/>
              <p:cNvSpPr>
                <a:spLocks/>
              </p:cNvSpPr>
              <p:nvPr/>
            </p:nvSpPr>
            <p:spPr bwMode="auto">
              <a:xfrm>
                <a:off x="3020" y="1351"/>
                <a:ext cx="212" cy="179"/>
              </a:xfrm>
              <a:custGeom>
                <a:avLst/>
                <a:gdLst>
                  <a:gd name="T0" fmla="*/ 36 w 212"/>
                  <a:gd name="T1" fmla="*/ 132 h 178"/>
                  <a:gd name="T2" fmla="*/ 48 w 212"/>
                  <a:gd name="T3" fmla="*/ 73 h 178"/>
                  <a:gd name="T4" fmla="*/ 61 w 212"/>
                  <a:gd name="T5" fmla="*/ 52 h 178"/>
                  <a:gd name="T6" fmla="*/ 75 w 212"/>
                  <a:gd name="T7" fmla="*/ 38 h 178"/>
                  <a:gd name="T8" fmla="*/ 86 w 212"/>
                  <a:gd name="T9" fmla="*/ 31 h 178"/>
                  <a:gd name="T10" fmla="*/ 108 w 212"/>
                  <a:gd name="T11" fmla="*/ 19 h 178"/>
                  <a:gd name="T12" fmla="*/ 142 w 212"/>
                  <a:gd name="T13" fmla="*/ 5 h 178"/>
                  <a:gd name="T14" fmla="*/ 166 w 212"/>
                  <a:gd name="T15" fmla="*/ 0 h 178"/>
                  <a:gd name="T16" fmla="*/ 183 w 212"/>
                  <a:gd name="T17" fmla="*/ 0 h 178"/>
                  <a:gd name="T18" fmla="*/ 197 w 212"/>
                  <a:gd name="T19" fmla="*/ 2 h 178"/>
                  <a:gd name="T20" fmla="*/ 204 w 212"/>
                  <a:gd name="T21" fmla="*/ 5 h 178"/>
                  <a:gd name="T22" fmla="*/ 209 w 212"/>
                  <a:gd name="T23" fmla="*/ 12 h 178"/>
                  <a:gd name="T24" fmla="*/ 212 w 212"/>
                  <a:gd name="T25" fmla="*/ 20 h 178"/>
                  <a:gd name="T26" fmla="*/ 212 w 212"/>
                  <a:gd name="T27" fmla="*/ 31 h 178"/>
                  <a:gd name="T28" fmla="*/ 209 w 212"/>
                  <a:gd name="T29" fmla="*/ 39 h 178"/>
                  <a:gd name="T30" fmla="*/ 201 w 212"/>
                  <a:gd name="T31" fmla="*/ 51 h 178"/>
                  <a:gd name="T32" fmla="*/ 172 w 212"/>
                  <a:gd name="T33" fmla="*/ 65 h 178"/>
                  <a:gd name="T34" fmla="*/ 140 w 212"/>
                  <a:gd name="T35" fmla="*/ 78 h 178"/>
                  <a:gd name="T36" fmla="*/ 124 w 212"/>
                  <a:gd name="T37" fmla="*/ 126 h 178"/>
                  <a:gd name="T38" fmla="*/ 111 w 212"/>
                  <a:gd name="T39" fmla="*/ 145 h 178"/>
                  <a:gd name="T40" fmla="*/ 103 w 212"/>
                  <a:gd name="T41" fmla="*/ 161 h 178"/>
                  <a:gd name="T42" fmla="*/ 100 w 212"/>
                  <a:gd name="T43" fmla="*/ 175 h 178"/>
                  <a:gd name="T44" fmla="*/ 101 w 212"/>
                  <a:gd name="T45" fmla="*/ 200 h 178"/>
                  <a:gd name="T46" fmla="*/ 96 w 212"/>
                  <a:gd name="T47" fmla="*/ 209 h 178"/>
                  <a:gd name="T48" fmla="*/ 79 w 212"/>
                  <a:gd name="T49" fmla="*/ 197 h 178"/>
                  <a:gd name="T50" fmla="*/ 67 w 212"/>
                  <a:gd name="T51" fmla="*/ 192 h 178"/>
                  <a:gd name="T52" fmla="*/ 47 w 212"/>
                  <a:gd name="T53" fmla="*/ 193 h 178"/>
                  <a:gd name="T54" fmla="*/ 35 w 212"/>
                  <a:gd name="T55" fmla="*/ 194 h 178"/>
                  <a:gd name="T56" fmla="*/ 21 w 212"/>
                  <a:gd name="T57" fmla="*/ 189 h 178"/>
                  <a:gd name="T58" fmla="*/ 5 w 212"/>
                  <a:gd name="T59" fmla="*/ 180 h 178"/>
                  <a:gd name="T60" fmla="*/ 7 w 212"/>
                  <a:gd name="T61" fmla="*/ 171 h 178"/>
                  <a:gd name="T62" fmla="*/ 22 w 212"/>
                  <a:gd name="T63" fmla="*/ 154 h 17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12"/>
                  <a:gd name="T97" fmla="*/ 0 h 178"/>
                  <a:gd name="T98" fmla="*/ 212 w 212"/>
                  <a:gd name="T99" fmla="*/ 178 h 17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12" h="178">
                    <a:moveTo>
                      <a:pt x="30" y="111"/>
                    </a:moveTo>
                    <a:lnTo>
                      <a:pt x="36" y="98"/>
                    </a:lnTo>
                    <a:lnTo>
                      <a:pt x="42" y="84"/>
                    </a:lnTo>
                    <a:lnTo>
                      <a:pt x="48" y="73"/>
                    </a:lnTo>
                    <a:lnTo>
                      <a:pt x="54" y="62"/>
                    </a:lnTo>
                    <a:lnTo>
                      <a:pt x="61" y="52"/>
                    </a:lnTo>
                    <a:lnTo>
                      <a:pt x="71" y="42"/>
                    </a:lnTo>
                    <a:lnTo>
                      <a:pt x="75" y="38"/>
                    </a:lnTo>
                    <a:lnTo>
                      <a:pt x="80" y="34"/>
                    </a:lnTo>
                    <a:lnTo>
                      <a:pt x="86" y="31"/>
                    </a:lnTo>
                    <a:lnTo>
                      <a:pt x="92" y="28"/>
                    </a:lnTo>
                    <a:lnTo>
                      <a:pt x="108" y="19"/>
                    </a:lnTo>
                    <a:lnTo>
                      <a:pt x="125" y="12"/>
                    </a:lnTo>
                    <a:lnTo>
                      <a:pt x="142" y="5"/>
                    </a:lnTo>
                    <a:lnTo>
                      <a:pt x="159" y="1"/>
                    </a:lnTo>
                    <a:lnTo>
                      <a:pt x="166" y="0"/>
                    </a:lnTo>
                    <a:lnTo>
                      <a:pt x="174" y="0"/>
                    </a:lnTo>
                    <a:lnTo>
                      <a:pt x="183" y="0"/>
                    </a:lnTo>
                    <a:lnTo>
                      <a:pt x="193" y="1"/>
                    </a:lnTo>
                    <a:lnTo>
                      <a:pt x="197" y="2"/>
                    </a:lnTo>
                    <a:lnTo>
                      <a:pt x="200" y="3"/>
                    </a:lnTo>
                    <a:lnTo>
                      <a:pt x="204" y="5"/>
                    </a:lnTo>
                    <a:lnTo>
                      <a:pt x="207" y="9"/>
                    </a:lnTo>
                    <a:lnTo>
                      <a:pt x="209" y="12"/>
                    </a:lnTo>
                    <a:lnTo>
                      <a:pt x="211" y="16"/>
                    </a:lnTo>
                    <a:lnTo>
                      <a:pt x="212" y="20"/>
                    </a:lnTo>
                    <a:lnTo>
                      <a:pt x="212" y="26"/>
                    </a:lnTo>
                    <a:lnTo>
                      <a:pt x="212" y="31"/>
                    </a:lnTo>
                    <a:lnTo>
                      <a:pt x="211" y="35"/>
                    </a:lnTo>
                    <a:lnTo>
                      <a:pt x="209" y="39"/>
                    </a:lnTo>
                    <a:lnTo>
                      <a:pt x="207" y="43"/>
                    </a:lnTo>
                    <a:lnTo>
                      <a:pt x="201" y="51"/>
                    </a:lnTo>
                    <a:lnTo>
                      <a:pt x="193" y="56"/>
                    </a:lnTo>
                    <a:lnTo>
                      <a:pt x="172" y="65"/>
                    </a:lnTo>
                    <a:lnTo>
                      <a:pt x="149" y="74"/>
                    </a:lnTo>
                    <a:lnTo>
                      <a:pt x="140" y="78"/>
                    </a:lnTo>
                    <a:lnTo>
                      <a:pt x="132" y="84"/>
                    </a:lnTo>
                    <a:lnTo>
                      <a:pt x="124" y="92"/>
                    </a:lnTo>
                    <a:lnTo>
                      <a:pt x="117" y="101"/>
                    </a:lnTo>
                    <a:lnTo>
                      <a:pt x="111" y="111"/>
                    </a:lnTo>
                    <a:lnTo>
                      <a:pt x="105" y="122"/>
                    </a:lnTo>
                    <a:lnTo>
                      <a:pt x="103" y="127"/>
                    </a:lnTo>
                    <a:lnTo>
                      <a:pt x="101" y="134"/>
                    </a:lnTo>
                    <a:lnTo>
                      <a:pt x="100" y="141"/>
                    </a:lnTo>
                    <a:lnTo>
                      <a:pt x="100" y="147"/>
                    </a:lnTo>
                    <a:lnTo>
                      <a:pt x="101" y="166"/>
                    </a:lnTo>
                    <a:lnTo>
                      <a:pt x="101" y="178"/>
                    </a:lnTo>
                    <a:lnTo>
                      <a:pt x="96" y="175"/>
                    </a:lnTo>
                    <a:lnTo>
                      <a:pt x="85" y="167"/>
                    </a:lnTo>
                    <a:lnTo>
                      <a:pt x="79" y="163"/>
                    </a:lnTo>
                    <a:lnTo>
                      <a:pt x="72" y="160"/>
                    </a:lnTo>
                    <a:lnTo>
                      <a:pt x="67" y="158"/>
                    </a:lnTo>
                    <a:lnTo>
                      <a:pt x="62" y="157"/>
                    </a:lnTo>
                    <a:lnTo>
                      <a:pt x="47" y="159"/>
                    </a:lnTo>
                    <a:lnTo>
                      <a:pt x="39" y="161"/>
                    </a:lnTo>
                    <a:lnTo>
                      <a:pt x="35" y="160"/>
                    </a:lnTo>
                    <a:lnTo>
                      <a:pt x="29" y="158"/>
                    </a:lnTo>
                    <a:lnTo>
                      <a:pt x="21" y="155"/>
                    </a:lnTo>
                    <a:lnTo>
                      <a:pt x="11" y="148"/>
                    </a:lnTo>
                    <a:lnTo>
                      <a:pt x="5" y="146"/>
                    </a:lnTo>
                    <a:lnTo>
                      <a:pt x="0" y="145"/>
                    </a:lnTo>
                    <a:lnTo>
                      <a:pt x="7" y="137"/>
                    </a:lnTo>
                    <a:lnTo>
                      <a:pt x="15" y="128"/>
                    </a:lnTo>
                    <a:lnTo>
                      <a:pt x="22" y="120"/>
                    </a:lnTo>
                    <a:lnTo>
                      <a:pt x="30" y="111"/>
                    </a:lnTo>
                    <a:close/>
                  </a:path>
                </a:pathLst>
              </a:custGeom>
              <a:solidFill>
                <a:srgbClr val="8F82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6" name="Freeform 78"/>
              <p:cNvSpPr>
                <a:spLocks/>
              </p:cNvSpPr>
              <p:nvPr/>
            </p:nvSpPr>
            <p:spPr bwMode="auto">
              <a:xfrm>
                <a:off x="3023" y="1351"/>
                <a:ext cx="209" cy="175"/>
              </a:xfrm>
              <a:custGeom>
                <a:avLst/>
                <a:gdLst>
                  <a:gd name="T0" fmla="*/ 34 w 209"/>
                  <a:gd name="T1" fmla="*/ 109 h 175"/>
                  <a:gd name="T2" fmla="*/ 44 w 209"/>
                  <a:gd name="T3" fmla="*/ 86 h 175"/>
                  <a:gd name="T4" fmla="*/ 54 w 209"/>
                  <a:gd name="T5" fmla="*/ 67 h 175"/>
                  <a:gd name="T6" fmla="*/ 60 w 209"/>
                  <a:gd name="T7" fmla="*/ 59 h 175"/>
                  <a:gd name="T8" fmla="*/ 67 w 209"/>
                  <a:gd name="T9" fmla="*/ 51 h 175"/>
                  <a:gd name="T10" fmla="*/ 74 w 209"/>
                  <a:gd name="T11" fmla="*/ 43 h 175"/>
                  <a:gd name="T12" fmla="*/ 83 w 209"/>
                  <a:gd name="T13" fmla="*/ 37 h 175"/>
                  <a:gd name="T14" fmla="*/ 89 w 209"/>
                  <a:gd name="T15" fmla="*/ 32 h 175"/>
                  <a:gd name="T16" fmla="*/ 96 w 209"/>
                  <a:gd name="T17" fmla="*/ 27 h 175"/>
                  <a:gd name="T18" fmla="*/ 105 w 209"/>
                  <a:gd name="T19" fmla="*/ 23 h 175"/>
                  <a:gd name="T20" fmla="*/ 112 w 209"/>
                  <a:gd name="T21" fmla="*/ 19 h 175"/>
                  <a:gd name="T22" fmla="*/ 129 w 209"/>
                  <a:gd name="T23" fmla="*/ 12 h 175"/>
                  <a:gd name="T24" fmla="*/ 147 w 209"/>
                  <a:gd name="T25" fmla="*/ 6 h 175"/>
                  <a:gd name="T26" fmla="*/ 155 w 209"/>
                  <a:gd name="T27" fmla="*/ 4 h 175"/>
                  <a:gd name="T28" fmla="*/ 165 w 209"/>
                  <a:gd name="T29" fmla="*/ 2 h 175"/>
                  <a:gd name="T30" fmla="*/ 175 w 209"/>
                  <a:gd name="T31" fmla="*/ 0 h 175"/>
                  <a:gd name="T32" fmla="*/ 185 w 209"/>
                  <a:gd name="T33" fmla="*/ 0 h 175"/>
                  <a:gd name="T34" fmla="*/ 190 w 209"/>
                  <a:gd name="T35" fmla="*/ 0 h 175"/>
                  <a:gd name="T36" fmla="*/ 194 w 209"/>
                  <a:gd name="T37" fmla="*/ 1 h 175"/>
                  <a:gd name="T38" fmla="*/ 198 w 209"/>
                  <a:gd name="T39" fmla="*/ 3 h 175"/>
                  <a:gd name="T40" fmla="*/ 202 w 209"/>
                  <a:gd name="T41" fmla="*/ 5 h 175"/>
                  <a:gd name="T42" fmla="*/ 205 w 209"/>
                  <a:gd name="T43" fmla="*/ 9 h 175"/>
                  <a:gd name="T44" fmla="*/ 207 w 209"/>
                  <a:gd name="T45" fmla="*/ 13 h 175"/>
                  <a:gd name="T46" fmla="*/ 208 w 209"/>
                  <a:gd name="T47" fmla="*/ 18 h 175"/>
                  <a:gd name="T48" fmla="*/ 209 w 209"/>
                  <a:gd name="T49" fmla="*/ 24 h 175"/>
                  <a:gd name="T50" fmla="*/ 208 w 209"/>
                  <a:gd name="T51" fmla="*/ 28 h 175"/>
                  <a:gd name="T52" fmla="*/ 207 w 209"/>
                  <a:gd name="T53" fmla="*/ 32 h 175"/>
                  <a:gd name="T54" fmla="*/ 206 w 209"/>
                  <a:gd name="T55" fmla="*/ 36 h 175"/>
                  <a:gd name="T56" fmla="*/ 203 w 209"/>
                  <a:gd name="T57" fmla="*/ 39 h 175"/>
                  <a:gd name="T58" fmla="*/ 198 w 209"/>
                  <a:gd name="T59" fmla="*/ 45 h 175"/>
                  <a:gd name="T60" fmla="*/ 190 w 209"/>
                  <a:gd name="T61" fmla="*/ 51 h 175"/>
                  <a:gd name="T62" fmla="*/ 170 w 209"/>
                  <a:gd name="T63" fmla="*/ 59 h 175"/>
                  <a:gd name="T64" fmla="*/ 147 w 209"/>
                  <a:gd name="T65" fmla="*/ 68 h 175"/>
                  <a:gd name="T66" fmla="*/ 137 w 209"/>
                  <a:gd name="T67" fmla="*/ 73 h 175"/>
                  <a:gd name="T68" fmla="*/ 128 w 209"/>
                  <a:gd name="T69" fmla="*/ 78 h 175"/>
                  <a:gd name="T70" fmla="*/ 119 w 209"/>
                  <a:gd name="T71" fmla="*/ 86 h 175"/>
                  <a:gd name="T72" fmla="*/ 111 w 209"/>
                  <a:gd name="T73" fmla="*/ 95 h 175"/>
                  <a:gd name="T74" fmla="*/ 105 w 209"/>
                  <a:gd name="T75" fmla="*/ 105 h 175"/>
                  <a:gd name="T76" fmla="*/ 98 w 209"/>
                  <a:gd name="T77" fmla="*/ 117 h 175"/>
                  <a:gd name="T78" fmla="*/ 96 w 209"/>
                  <a:gd name="T79" fmla="*/ 123 h 175"/>
                  <a:gd name="T80" fmla="*/ 95 w 209"/>
                  <a:gd name="T81" fmla="*/ 130 h 175"/>
                  <a:gd name="T82" fmla="*/ 94 w 209"/>
                  <a:gd name="T83" fmla="*/ 137 h 175"/>
                  <a:gd name="T84" fmla="*/ 93 w 209"/>
                  <a:gd name="T85" fmla="*/ 145 h 175"/>
                  <a:gd name="T86" fmla="*/ 94 w 209"/>
                  <a:gd name="T87" fmla="*/ 164 h 175"/>
                  <a:gd name="T88" fmla="*/ 94 w 209"/>
                  <a:gd name="T89" fmla="*/ 175 h 175"/>
                  <a:gd name="T90" fmla="*/ 90 w 209"/>
                  <a:gd name="T91" fmla="*/ 172 h 175"/>
                  <a:gd name="T92" fmla="*/ 80 w 209"/>
                  <a:gd name="T93" fmla="*/ 166 h 175"/>
                  <a:gd name="T94" fmla="*/ 69 w 209"/>
                  <a:gd name="T95" fmla="*/ 161 h 175"/>
                  <a:gd name="T96" fmla="*/ 59 w 209"/>
                  <a:gd name="T97" fmla="*/ 158 h 175"/>
                  <a:gd name="T98" fmla="*/ 45 w 209"/>
                  <a:gd name="T99" fmla="*/ 159 h 175"/>
                  <a:gd name="T100" fmla="*/ 37 w 209"/>
                  <a:gd name="T101" fmla="*/ 161 h 175"/>
                  <a:gd name="T102" fmla="*/ 33 w 209"/>
                  <a:gd name="T103" fmla="*/ 161 h 175"/>
                  <a:gd name="T104" fmla="*/ 28 w 209"/>
                  <a:gd name="T105" fmla="*/ 159 h 175"/>
                  <a:gd name="T106" fmla="*/ 20 w 209"/>
                  <a:gd name="T107" fmla="*/ 156 h 175"/>
                  <a:gd name="T108" fmla="*/ 10 w 209"/>
                  <a:gd name="T109" fmla="*/ 150 h 175"/>
                  <a:gd name="T110" fmla="*/ 5 w 209"/>
                  <a:gd name="T111" fmla="*/ 147 h 175"/>
                  <a:gd name="T112" fmla="*/ 0 w 209"/>
                  <a:gd name="T113" fmla="*/ 144 h 175"/>
                  <a:gd name="T114" fmla="*/ 8 w 209"/>
                  <a:gd name="T115" fmla="*/ 136 h 175"/>
                  <a:gd name="T116" fmla="*/ 17 w 209"/>
                  <a:gd name="T117" fmla="*/ 126 h 175"/>
                  <a:gd name="T118" fmla="*/ 26 w 209"/>
                  <a:gd name="T119" fmla="*/ 118 h 175"/>
                  <a:gd name="T120" fmla="*/ 34 w 209"/>
                  <a:gd name="T121" fmla="*/ 109 h 17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9"/>
                  <a:gd name="T184" fmla="*/ 0 h 175"/>
                  <a:gd name="T185" fmla="*/ 209 w 209"/>
                  <a:gd name="T186" fmla="*/ 175 h 175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9" h="175">
                    <a:moveTo>
                      <a:pt x="34" y="109"/>
                    </a:moveTo>
                    <a:lnTo>
                      <a:pt x="44" y="86"/>
                    </a:lnTo>
                    <a:lnTo>
                      <a:pt x="54" y="67"/>
                    </a:lnTo>
                    <a:lnTo>
                      <a:pt x="60" y="59"/>
                    </a:lnTo>
                    <a:lnTo>
                      <a:pt x="67" y="51"/>
                    </a:lnTo>
                    <a:lnTo>
                      <a:pt x="74" y="43"/>
                    </a:lnTo>
                    <a:lnTo>
                      <a:pt x="83" y="37"/>
                    </a:lnTo>
                    <a:lnTo>
                      <a:pt x="89" y="32"/>
                    </a:lnTo>
                    <a:lnTo>
                      <a:pt x="96" y="27"/>
                    </a:lnTo>
                    <a:lnTo>
                      <a:pt x="105" y="23"/>
                    </a:lnTo>
                    <a:lnTo>
                      <a:pt x="112" y="19"/>
                    </a:lnTo>
                    <a:lnTo>
                      <a:pt x="129" y="12"/>
                    </a:lnTo>
                    <a:lnTo>
                      <a:pt x="147" y="6"/>
                    </a:lnTo>
                    <a:lnTo>
                      <a:pt x="155" y="4"/>
                    </a:lnTo>
                    <a:lnTo>
                      <a:pt x="165" y="2"/>
                    </a:lnTo>
                    <a:lnTo>
                      <a:pt x="175" y="0"/>
                    </a:lnTo>
                    <a:lnTo>
                      <a:pt x="185" y="0"/>
                    </a:lnTo>
                    <a:lnTo>
                      <a:pt x="190" y="0"/>
                    </a:lnTo>
                    <a:lnTo>
                      <a:pt x="194" y="1"/>
                    </a:lnTo>
                    <a:lnTo>
                      <a:pt x="198" y="3"/>
                    </a:lnTo>
                    <a:lnTo>
                      <a:pt x="202" y="5"/>
                    </a:lnTo>
                    <a:lnTo>
                      <a:pt x="205" y="9"/>
                    </a:lnTo>
                    <a:lnTo>
                      <a:pt x="207" y="13"/>
                    </a:lnTo>
                    <a:lnTo>
                      <a:pt x="208" y="18"/>
                    </a:lnTo>
                    <a:lnTo>
                      <a:pt x="209" y="24"/>
                    </a:lnTo>
                    <a:lnTo>
                      <a:pt x="208" y="28"/>
                    </a:lnTo>
                    <a:lnTo>
                      <a:pt x="207" y="32"/>
                    </a:lnTo>
                    <a:lnTo>
                      <a:pt x="206" y="36"/>
                    </a:lnTo>
                    <a:lnTo>
                      <a:pt x="203" y="39"/>
                    </a:lnTo>
                    <a:lnTo>
                      <a:pt x="198" y="45"/>
                    </a:lnTo>
                    <a:lnTo>
                      <a:pt x="190" y="51"/>
                    </a:lnTo>
                    <a:lnTo>
                      <a:pt x="170" y="59"/>
                    </a:lnTo>
                    <a:lnTo>
                      <a:pt x="147" y="68"/>
                    </a:lnTo>
                    <a:lnTo>
                      <a:pt x="137" y="73"/>
                    </a:lnTo>
                    <a:lnTo>
                      <a:pt x="128" y="78"/>
                    </a:lnTo>
                    <a:lnTo>
                      <a:pt x="119" y="86"/>
                    </a:lnTo>
                    <a:lnTo>
                      <a:pt x="111" y="95"/>
                    </a:lnTo>
                    <a:lnTo>
                      <a:pt x="105" y="105"/>
                    </a:lnTo>
                    <a:lnTo>
                      <a:pt x="98" y="117"/>
                    </a:lnTo>
                    <a:lnTo>
                      <a:pt x="96" y="123"/>
                    </a:lnTo>
                    <a:lnTo>
                      <a:pt x="95" y="130"/>
                    </a:lnTo>
                    <a:lnTo>
                      <a:pt x="94" y="137"/>
                    </a:lnTo>
                    <a:lnTo>
                      <a:pt x="93" y="145"/>
                    </a:lnTo>
                    <a:lnTo>
                      <a:pt x="94" y="164"/>
                    </a:lnTo>
                    <a:lnTo>
                      <a:pt x="94" y="175"/>
                    </a:lnTo>
                    <a:lnTo>
                      <a:pt x="90" y="172"/>
                    </a:lnTo>
                    <a:lnTo>
                      <a:pt x="80" y="166"/>
                    </a:lnTo>
                    <a:lnTo>
                      <a:pt x="69" y="161"/>
                    </a:lnTo>
                    <a:lnTo>
                      <a:pt x="59" y="158"/>
                    </a:lnTo>
                    <a:lnTo>
                      <a:pt x="45" y="159"/>
                    </a:lnTo>
                    <a:lnTo>
                      <a:pt x="37" y="161"/>
                    </a:lnTo>
                    <a:lnTo>
                      <a:pt x="33" y="161"/>
                    </a:lnTo>
                    <a:lnTo>
                      <a:pt x="28" y="159"/>
                    </a:lnTo>
                    <a:lnTo>
                      <a:pt x="20" y="156"/>
                    </a:lnTo>
                    <a:lnTo>
                      <a:pt x="10" y="150"/>
                    </a:lnTo>
                    <a:lnTo>
                      <a:pt x="5" y="147"/>
                    </a:lnTo>
                    <a:lnTo>
                      <a:pt x="0" y="144"/>
                    </a:lnTo>
                    <a:lnTo>
                      <a:pt x="8" y="136"/>
                    </a:lnTo>
                    <a:lnTo>
                      <a:pt x="17" y="126"/>
                    </a:lnTo>
                    <a:lnTo>
                      <a:pt x="26" y="118"/>
                    </a:lnTo>
                    <a:lnTo>
                      <a:pt x="34" y="109"/>
                    </a:lnTo>
                    <a:close/>
                  </a:path>
                </a:pathLst>
              </a:custGeom>
              <a:solidFill>
                <a:srgbClr val="AA9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7" name="Freeform 79"/>
              <p:cNvSpPr>
                <a:spLocks/>
              </p:cNvSpPr>
              <p:nvPr/>
            </p:nvSpPr>
            <p:spPr bwMode="auto">
              <a:xfrm>
                <a:off x="3027" y="1350"/>
                <a:ext cx="204" cy="173"/>
              </a:xfrm>
              <a:custGeom>
                <a:avLst/>
                <a:gdLst>
                  <a:gd name="T0" fmla="*/ 36 w 204"/>
                  <a:gd name="T1" fmla="*/ 107 h 173"/>
                  <a:gd name="T2" fmla="*/ 44 w 204"/>
                  <a:gd name="T3" fmla="*/ 89 h 173"/>
                  <a:gd name="T4" fmla="*/ 53 w 204"/>
                  <a:gd name="T5" fmla="*/ 74 h 173"/>
                  <a:gd name="T6" fmla="*/ 63 w 204"/>
                  <a:gd name="T7" fmla="*/ 60 h 173"/>
                  <a:gd name="T8" fmla="*/ 73 w 204"/>
                  <a:gd name="T9" fmla="*/ 47 h 173"/>
                  <a:gd name="T10" fmla="*/ 79 w 204"/>
                  <a:gd name="T11" fmla="*/ 41 h 173"/>
                  <a:gd name="T12" fmla="*/ 85 w 204"/>
                  <a:gd name="T13" fmla="*/ 36 h 173"/>
                  <a:gd name="T14" fmla="*/ 91 w 204"/>
                  <a:gd name="T15" fmla="*/ 31 h 173"/>
                  <a:gd name="T16" fmla="*/ 98 w 204"/>
                  <a:gd name="T17" fmla="*/ 27 h 173"/>
                  <a:gd name="T18" fmla="*/ 107 w 204"/>
                  <a:gd name="T19" fmla="*/ 22 h 173"/>
                  <a:gd name="T20" fmla="*/ 115 w 204"/>
                  <a:gd name="T21" fmla="*/ 19 h 173"/>
                  <a:gd name="T22" fmla="*/ 124 w 204"/>
                  <a:gd name="T23" fmla="*/ 15 h 173"/>
                  <a:gd name="T24" fmla="*/ 134 w 204"/>
                  <a:gd name="T25" fmla="*/ 12 h 173"/>
                  <a:gd name="T26" fmla="*/ 154 w 204"/>
                  <a:gd name="T27" fmla="*/ 5 h 173"/>
                  <a:gd name="T28" fmla="*/ 177 w 204"/>
                  <a:gd name="T29" fmla="*/ 0 h 173"/>
                  <a:gd name="T30" fmla="*/ 183 w 204"/>
                  <a:gd name="T31" fmla="*/ 0 h 173"/>
                  <a:gd name="T32" fmla="*/ 188 w 204"/>
                  <a:gd name="T33" fmla="*/ 0 h 173"/>
                  <a:gd name="T34" fmla="*/ 192 w 204"/>
                  <a:gd name="T35" fmla="*/ 2 h 173"/>
                  <a:gd name="T36" fmla="*/ 196 w 204"/>
                  <a:gd name="T37" fmla="*/ 4 h 173"/>
                  <a:gd name="T38" fmla="*/ 199 w 204"/>
                  <a:gd name="T39" fmla="*/ 7 h 173"/>
                  <a:gd name="T40" fmla="*/ 202 w 204"/>
                  <a:gd name="T41" fmla="*/ 12 h 173"/>
                  <a:gd name="T42" fmla="*/ 203 w 204"/>
                  <a:gd name="T43" fmla="*/ 17 h 173"/>
                  <a:gd name="T44" fmla="*/ 204 w 204"/>
                  <a:gd name="T45" fmla="*/ 24 h 173"/>
                  <a:gd name="T46" fmla="*/ 204 w 204"/>
                  <a:gd name="T47" fmla="*/ 27 h 173"/>
                  <a:gd name="T48" fmla="*/ 203 w 204"/>
                  <a:gd name="T49" fmla="*/ 30 h 173"/>
                  <a:gd name="T50" fmla="*/ 201 w 204"/>
                  <a:gd name="T51" fmla="*/ 33 h 173"/>
                  <a:gd name="T52" fmla="*/ 199 w 204"/>
                  <a:gd name="T53" fmla="*/ 36 h 173"/>
                  <a:gd name="T54" fmla="*/ 193 w 204"/>
                  <a:gd name="T55" fmla="*/ 41 h 173"/>
                  <a:gd name="T56" fmla="*/ 186 w 204"/>
                  <a:gd name="T57" fmla="*/ 45 h 173"/>
                  <a:gd name="T58" fmla="*/ 167 w 204"/>
                  <a:gd name="T59" fmla="*/ 54 h 173"/>
                  <a:gd name="T60" fmla="*/ 146 w 204"/>
                  <a:gd name="T61" fmla="*/ 63 h 173"/>
                  <a:gd name="T62" fmla="*/ 134 w 204"/>
                  <a:gd name="T63" fmla="*/ 68 h 173"/>
                  <a:gd name="T64" fmla="*/ 123 w 204"/>
                  <a:gd name="T65" fmla="*/ 74 h 173"/>
                  <a:gd name="T66" fmla="*/ 114 w 204"/>
                  <a:gd name="T67" fmla="*/ 81 h 173"/>
                  <a:gd name="T68" fmla="*/ 105 w 204"/>
                  <a:gd name="T69" fmla="*/ 91 h 173"/>
                  <a:gd name="T70" fmla="*/ 101 w 204"/>
                  <a:gd name="T71" fmla="*/ 95 h 173"/>
                  <a:gd name="T72" fmla="*/ 97 w 204"/>
                  <a:gd name="T73" fmla="*/ 101 h 173"/>
                  <a:gd name="T74" fmla="*/ 94 w 204"/>
                  <a:gd name="T75" fmla="*/ 106 h 173"/>
                  <a:gd name="T76" fmla="*/ 91 w 204"/>
                  <a:gd name="T77" fmla="*/ 112 h 173"/>
                  <a:gd name="T78" fmla="*/ 89 w 204"/>
                  <a:gd name="T79" fmla="*/ 119 h 173"/>
                  <a:gd name="T80" fmla="*/ 87 w 204"/>
                  <a:gd name="T81" fmla="*/ 126 h 173"/>
                  <a:gd name="T82" fmla="*/ 87 w 204"/>
                  <a:gd name="T83" fmla="*/ 135 h 173"/>
                  <a:gd name="T84" fmla="*/ 86 w 204"/>
                  <a:gd name="T85" fmla="*/ 143 h 173"/>
                  <a:gd name="T86" fmla="*/ 86 w 204"/>
                  <a:gd name="T87" fmla="*/ 162 h 173"/>
                  <a:gd name="T88" fmla="*/ 86 w 204"/>
                  <a:gd name="T89" fmla="*/ 173 h 173"/>
                  <a:gd name="T90" fmla="*/ 83 w 204"/>
                  <a:gd name="T91" fmla="*/ 170 h 173"/>
                  <a:gd name="T92" fmla="*/ 75 w 204"/>
                  <a:gd name="T93" fmla="*/ 166 h 173"/>
                  <a:gd name="T94" fmla="*/ 65 w 204"/>
                  <a:gd name="T95" fmla="*/ 161 h 173"/>
                  <a:gd name="T96" fmla="*/ 56 w 204"/>
                  <a:gd name="T97" fmla="*/ 159 h 173"/>
                  <a:gd name="T98" fmla="*/ 43 w 204"/>
                  <a:gd name="T99" fmla="*/ 161 h 173"/>
                  <a:gd name="T100" fmla="*/ 35 w 204"/>
                  <a:gd name="T101" fmla="*/ 162 h 173"/>
                  <a:gd name="T102" fmla="*/ 31 w 204"/>
                  <a:gd name="T103" fmla="*/ 162 h 173"/>
                  <a:gd name="T104" fmla="*/ 26 w 204"/>
                  <a:gd name="T105" fmla="*/ 161 h 173"/>
                  <a:gd name="T106" fmla="*/ 18 w 204"/>
                  <a:gd name="T107" fmla="*/ 158 h 173"/>
                  <a:gd name="T108" fmla="*/ 9 w 204"/>
                  <a:gd name="T109" fmla="*/ 154 h 173"/>
                  <a:gd name="T110" fmla="*/ 4 w 204"/>
                  <a:gd name="T111" fmla="*/ 149 h 173"/>
                  <a:gd name="T112" fmla="*/ 0 w 204"/>
                  <a:gd name="T113" fmla="*/ 145 h 173"/>
                  <a:gd name="T114" fmla="*/ 8 w 204"/>
                  <a:gd name="T115" fmla="*/ 136 h 173"/>
                  <a:gd name="T116" fmla="*/ 17 w 204"/>
                  <a:gd name="T117" fmla="*/ 126 h 173"/>
                  <a:gd name="T118" fmla="*/ 27 w 204"/>
                  <a:gd name="T119" fmla="*/ 117 h 173"/>
                  <a:gd name="T120" fmla="*/ 36 w 204"/>
                  <a:gd name="T121" fmla="*/ 107 h 17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4"/>
                  <a:gd name="T184" fmla="*/ 0 h 173"/>
                  <a:gd name="T185" fmla="*/ 204 w 204"/>
                  <a:gd name="T186" fmla="*/ 173 h 17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4" h="173">
                    <a:moveTo>
                      <a:pt x="36" y="107"/>
                    </a:moveTo>
                    <a:lnTo>
                      <a:pt x="44" y="89"/>
                    </a:lnTo>
                    <a:lnTo>
                      <a:pt x="53" y="74"/>
                    </a:lnTo>
                    <a:lnTo>
                      <a:pt x="63" y="60"/>
                    </a:lnTo>
                    <a:lnTo>
                      <a:pt x="73" y="47"/>
                    </a:lnTo>
                    <a:lnTo>
                      <a:pt x="79" y="41"/>
                    </a:lnTo>
                    <a:lnTo>
                      <a:pt x="85" y="36"/>
                    </a:lnTo>
                    <a:lnTo>
                      <a:pt x="91" y="31"/>
                    </a:lnTo>
                    <a:lnTo>
                      <a:pt x="98" y="27"/>
                    </a:lnTo>
                    <a:lnTo>
                      <a:pt x="107" y="22"/>
                    </a:lnTo>
                    <a:lnTo>
                      <a:pt x="115" y="19"/>
                    </a:lnTo>
                    <a:lnTo>
                      <a:pt x="124" y="15"/>
                    </a:lnTo>
                    <a:lnTo>
                      <a:pt x="134" y="12"/>
                    </a:lnTo>
                    <a:lnTo>
                      <a:pt x="154" y="5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88" y="0"/>
                    </a:lnTo>
                    <a:lnTo>
                      <a:pt x="192" y="2"/>
                    </a:lnTo>
                    <a:lnTo>
                      <a:pt x="196" y="4"/>
                    </a:lnTo>
                    <a:lnTo>
                      <a:pt x="199" y="7"/>
                    </a:lnTo>
                    <a:lnTo>
                      <a:pt x="202" y="12"/>
                    </a:lnTo>
                    <a:lnTo>
                      <a:pt x="203" y="17"/>
                    </a:lnTo>
                    <a:lnTo>
                      <a:pt x="204" y="24"/>
                    </a:lnTo>
                    <a:lnTo>
                      <a:pt x="204" y="27"/>
                    </a:lnTo>
                    <a:lnTo>
                      <a:pt x="203" y="30"/>
                    </a:lnTo>
                    <a:lnTo>
                      <a:pt x="201" y="33"/>
                    </a:lnTo>
                    <a:lnTo>
                      <a:pt x="199" y="36"/>
                    </a:lnTo>
                    <a:lnTo>
                      <a:pt x="193" y="41"/>
                    </a:lnTo>
                    <a:lnTo>
                      <a:pt x="186" y="45"/>
                    </a:lnTo>
                    <a:lnTo>
                      <a:pt x="167" y="54"/>
                    </a:lnTo>
                    <a:lnTo>
                      <a:pt x="146" y="63"/>
                    </a:lnTo>
                    <a:lnTo>
                      <a:pt x="134" y="68"/>
                    </a:lnTo>
                    <a:lnTo>
                      <a:pt x="123" y="74"/>
                    </a:lnTo>
                    <a:lnTo>
                      <a:pt x="114" y="81"/>
                    </a:lnTo>
                    <a:lnTo>
                      <a:pt x="105" y="91"/>
                    </a:lnTo>
                    <a:lnTo>
                      <a:pt x="101" y="95"/>
                    </a:lnTo>
                    <a:lnTo>
                      <a:pt x="97" y="101"/>
                    </a:lnTo>
                    <a:lnTo>
                      <a:pt x="94" y="106"/>
                    </a:lnTo>
                    <a:lnTo>
                      <a:pt x="91" y="112"/>
                    </a:lnTo>
                    <a:lnTo>
                      <a:pt x="89" y="119"/>
                    </a:lnTo>
                    <a:lnTo>
                      <a:pt x="87" y="126"/>
                    </a:lnTo>
                    <a:lnTo>
                      <a:pt x="87" y="135"/>
                    </a:lnTo>
                    <a:lnTo>
                      <a:pt x="86" y="143"/>
                    </a:lnTo>
                    <a:lnTo>
                      <a:pt x="86" y="162"/>
                    </a:lnTo>
                    <a:lnTo>
                      <a:pt x="86" y="173"/>
                    </a:lnTo>
                    <a:lnTo>
                      <a:pt x="83" y="170"/>
                    </a:lnTo>
                    <a:lnTo>
                      <a:pt x="75" y="166"/>
                    </a:lnTo>
                    <a:lnTo>
                      <a:pt x="65" y="161"/>
                    </a:lnTo>
                    <a:lnTo>
                      <a:pt x="56" y="159"/>
                    </a:lnTo>
                    <a:lnTo>
                      <a:pt x="43" y="161"/>
                    </a:lnTo>
                    <a:lnTo>
                      <a:pt x="35" y="162"/>
                    </a:lnTo>
                    <a:lnTo>
                      <a:pt x="31" y="162"/>
                    </a:lnTo>
                    <a:lnTo>
                      <a:pt x="26" y="161"/>
                    </a:lnTo>
                    <a:lnTo>
                      <a:pt x="18" y="158"/>
                    </a:lnTo>
                    <a:lnTo>
                      <a:pt x="9" y="154"/>
                    </a:lnTo>
                    <a:lnTo>
                      <a:pt x="4" y="149"/>
                    </a:lnTo>
                    <a:lnTo>
                      <a:pt x="0" y="145"/>
                    </a:lnTo>
                    <a:lnTo>
                      <a:pt x="8" y="136"/>
                    </a:lnTo>
                    <a:lnTo>
                      <a:pt x="17" y="126"/>
                    </a:lnTo>
                    <a:lnTo>
                      <a:pt x="27" y="117"/>
                    </a:lnTo>
                    <a:lnTo>
                      <a:pt x="36" y="107"/>
                    </a:lnTo>
                    <a:close/>
                  </a:path>
                </a:pathLst>
              </a:custGeom>
              <a:solidFill>
                <a:srgbClr val="C1A3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8" name="Freeform 80"/>
              <p:cNvSpPr>
                <a:spLocks/>
              </p:cNvSpPr>
              <p:nvPr/>
            </p:nvSpPr>
            <p:spPr bwMode="auto">
              <a:xfrm>
                <a:off x="2873" y="1525"/>
                <a:ext cx="81" cy="79"/>
              </a:xfrm>
              <a:custGeom>
                <a:avLst/>
                <a:gdLst>
                  <a:gd name="T0" fmla="*/ 81 w 81"/>
                  <a:gd name="T1" fmla="*/ 0 h 79"/>
                  <a:gd name="T2" fmla="*/ 73 w 81"/>
                  <a:gd name="T3" fmla="*/ 12 h 79"/>
                  <a:gd name="T4" fmla="*/ 64 w 81"/>
                  <a:gd name="T5" fmla="*/ 23 h 79"/>
                  <a:gd name="T6" fmla="*/ 53 w 81"/>
                  <a:gd name="T7" fmla="*/ 33 h 79"/>
                  <a:gd name="T8" fmla="*/ 43 w 81"/>
                  <a:gd name="T9" fmla="*/ 43 h 79"/>
                  <a:gd name="T10" fmla="*/ 22 w 81"/>
                  <a:gd name="T11" fmla="*/ 61 h 79"/>
                  <a:gd name="T12" fmla="*/ 0 w 81"/>
                  <a:gd name="T13" fmla="*/ 79 h 79"/>
                  <a:gd name="T14" fmla="*/ 8 w 81"/>
                  <a:gd name="T15" fmla="*/ 68 h 79"/>
                  <a:gd name="T16" fmla="*/ 18 w 81"/>
                  <a:gd name="T17" fmla="*/ 58 h 79"/>
                  <a:gd name="T18" fmla="*/ 28 w 81"/>
                  <a:gd name="T19" fmla="*/ 49 h 79"/>
                  <a:gd name="T20" fmla="*/ 39 w 81"/>
                  <a:gd name="T21" fmla="*/ 39 h 79"/>
                  <a:gd name="T22" fmla="*/ 61 w 81"/>
                  <a:gd name="T23" fmla="*/ 20 h 79"/>
                  <a:gd name="T24" fmla="*/ 81 w 81"/>
                  <a:gd name="T25" fmla="*/ 0 h 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1"/>
                  <a:gd name="T40" fmla="*/ 0 h 79"/>
                  <a:gd name="T41" fmla="*/ 81 w 81"/>
                  <a:gd name="T42" fmla="*/ 79 h 7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1" h="79">
                    <a:moveTo>
                      <a:pt x="81" y="0"/>
                    </a:moveTo>
                    <a:lnTo>
                      <a:pt x="73" y="12"/>
                    </a:lnTo>
                    <a:lnTo>
                      <a:pt x="64" y="23"/>
                    </a:lnTo>
                    <a:lnTo>
                      <a:pt x="53" y="33"/>
                    </a:lnTo>
                    <a:lnTo>
                      <a:pt x="43" y="43"/>
                    </a:lnTo>
                    <a:lnTo>
                      <a:pt x="22" y="61"/>
                    </a:lnTo>
                    <a:lnTo>
                      <a:pt x="0" y="79"/>
                    </a:lnTo>
                    <a:lnTo>
                      <a:pt x="8" y="68"/>
                    </a:lnTo>
                    <a:lnTo>
                      <a:pt x="18" y="58"/>
                    </a:lnTo>
                    <a:lnTo>
                      <a:pt x="28" y="49"/>
                    </a:lnTo>
                    <a:lnTo>
                      <a:pt x="39" y="39"/>
                    </a:lnTo>
                    <a:lnTo>
                      <a:pt x="61" y="2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9" name="Freeform 81"/>
              <p:cNvSpPr>
                <a:spLocks/>
              </p:cNvSpPr>
              <p:nvPr/>
            </p:nvSpPr>
            <p:spPr bwMode="auto">
              <a:xfrm>
                <a:off x="2885" y="1501"/>
                <a:ext cx="46" cy="67"/>
              </a:xfrm>
              <a:custGeom>
                <a:avLst/>
                <a:gdLst>
                  <a:gd name="T0" fmla="*/ 46 w 46"/>
                  <a:gd name="T1" fmla="*/ 0 h 66"/>
                  <a:gd name="T2" fmla="*/ 43 w 46"/>
                  <a:gd name="T3" fmla="*/ 5 h 66"/>
                  <a:gd name="T4" fmla="*/ 36 w 46"/>
                  <a:gd name="T5" fmla="*/ 17 h 66"/>
                  <a:gd name="T6" fmla="*/ 28 w 46"/>
                  <a:gd name="T7" fmla="*/ 30 h 66"/>
                  <a:gd name="T8" fmla="*/ 23 w 46"/>
                  <a:gd name="T9" fmla="*/ 73 h 66"/>
                  <a:gd name="T10" fmla="*/ 10 w 46"/>
                  <a:gd name="T11" fmla="*/ 89 h 66"/>
                  <a:gd name="T12" fmla="*/ 0 w 46"/>
                  <a:gd name="T13" fmla="*/ 101 h 66"/>
                  <a:gd name="T14" fmla="*/ 6 w 46"/>
                  <a:gd name="T15" fmla="*/ 91 h 66"/>
                  <a:gd name="T16" fmla="*/ 12 w 46"/>
                  <a:gd name="T17" fmla="*/ 83 h 66"/>
                  <a:gd name="T18" fmla="*/ 17 w 46"/>
                  <a:gd name="T19" fmla="*/ 74 h 66"/>
                  <a:gd name="T20" fmla="*/ 22 w 46"/>
                  <a:gd name="T21" fmla="*/ 32 h 66"/>
                  <a:gd name="T22" fmla="*/ 13 w 46"/>
                  <a:gd name="T23" fmla="*/ 74 h 66"/>
                  <a:gd name="T24" fmla="*/ 4 w 46"/>
                  <a:gd name="T25" fmla="*/ 82 h 66"/>
                  <a:gd name="T26" fmla="*/ 14 w 46"/>
                  <a:gd name="T27" fmla="*/ 70 h 66"/>
                  <a:gd name="T28" fmla="*/ 24 w 46"/>
                  <a:gd name="T29" fmla="*/ 24 h 66"/>
                  <a:gd name="T30" fmla="*/ 35 w 46"/>
                  <a:gd name="T31" fmla="*/ 12 h 66"/>
                  <a:gd name="T32" fmla="*/ 46 w 46"/>
                  <a:gd name="T33" fmla="*/ 0 h 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66"/>
                  <a:gd name="T53" fmla="*/ 46 w 46"/>
                  <a:gd name="T54" fmla="*/ 66 h 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66">
                    <a:moveTo>
                      <a:pt x="46" y="0"/>
                    </a:moveTo>
                    <a:lnTo>
                      <a:pt x="43" y="5"/>
                    </a:lnTo>
                    <a:lnTo>
                      <a:pt x="36" y="17"/>
                    </a:lnTo>
                    <a:lnTo>
                      <a:pt x="28" y="30"/>
                    </a:lnTo>
                    <a:lnTo>
                      <a:pt x="23" y="39"/>
                    </a:lnTo>
                    <a:lnTo>
                      <a:pt x="10" y="55"/>
                    </a:lnTo>
                    <a:lnTo>
                      <a:pt x="0" y="66"/>
                    </a:lnTo>
                    <a:lnTo>
                      <a:pt x="6" y="57"/>
                    </a:lnTo>
                    <a:lnTo>
                      <a:pt x="12" y="49"/>
                    </a:lnTo>
                    <a:lnTo>
                      <a:pt x="17" y="40"/>
                    </a:lnTo>
                    <a:lnTo>
                      <a:pt x="22" y="32"/>
                    </a:lnTo>
                    <a:lnTo>
                      <a:pt x="13" y="40"/>
                    </a:lnTo>
                    <a:lnTo>
                      <a:pt x="4" y="48"/>
                    </a:lnTo>
                    <a:lnTo>
                      <a:pt x="14" y="36"/>
                    </a:lnTo>
                    <a:lnTo>
                      <a:pt x="24" y="24"/>
                    </a:lnTo>
                    <a:lnTo>
                      <a:pt x="35" y="1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0" name="Freeform 82"/>
              <p:cNvSpPr>
                <a:spLocks/>
              </p:cNvSpPr>
              <p:nvPr/>
            </p:nvSpPr>
            <p:spPr bwMode="auto">
              <a:xfrm>
                <a:off x="2936" y="1482"/>
                <a:ext cx="7" cy="13"/>
              </a:xfrm>
              <a:custGeom>
                <a:avLst/>
                <a:gdLst>
                  <a:gd name="T0" fmla="*/ 3 w 7"/>
                  <a:gd name="T1" fmla="*/ 0 h 13"/>
                  <a:gd name="T2" fmla="*/ 0 w 7"/>
                  <a:gd name="T3" fmla="*/ 13 h 13"/>
                  <a:gd name="T4" fmla="*/ 7 w 7"/>
                  <a:gd name="T5" fmla="*/ 10 h 13"/>
                  <a:gd name="T6" fmla="*/ 3 w 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3"/>
                  <a:gd name="T14" fmla="*/ 7 w 7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3">
                    <a:moveTo>
                      <a:pt x="3" y="0"/>
                    </a:moveTo>
                    <a:lnTo>
                      <a:pt x="0" y="13"/>
                    </a:lnTo>
                    <a:lnTo>
                      <a:pt x="7" y="1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1" name="Freeform 83"/>
              <p:cNvSpPr>
                <a:spLocks/>
              </p:cNvSpPr>
              <p:nvPr/>
            </p:nvSpPr>
            <p:spPr bwMode="auto">
              <a:xfrm>
                <a:off x="2868" y="1507"/>
                <a:ext cx="44" cy="67"/>
              </a:xfrm>
              <a:custGeom>
                <a:avLst/>
                <a:gdLst>
                  <a:gd name="T0" fmla="*/ 44 w 44"/>
                  <a:gd name="T1" fmla="*/ 0 h 66"/>
                  <a:gd name="T2" fmla="*/ 39 w 44"/>
                  <a:gd name="T3" fmla="*/ 6 h 66"/>
                  <a:gd name="T4" fmla="*/ 29 w 44"/>
                  <a:gd name="T5" fmla="*/ 19 h 66"/>
                  <a:gd name="T6" fmla="*/ 17 w 44"/>
                  <a:gd name="T7" fmla="*/ 32 h 66"/>
                  <a:gd name="T8" fmla="*/ 11 w 44"/>
                  <a:gd name="T9" fmla="*/ 75 h 66"/>
                  <a:gd name="T10" fmla="*/ 4 w 44"/>
                  <a:gd name="T11" fmla="*/ 91 h 66"/>
                  <a:gd name="T12" fmla="*/ 0 w 44"/>
                  <a:gd name="T13" fmla="*/ 101 h 66"/>
                  <a:gd name="T14" fmla="*/ 11 w 44"/>
                  <a:gd name="T15" fmla="*/ 83 h 66"/>
                  <a:gd name="T16" fmla="*/ 22 w 44"/>
                  <a:gd name="T17" fmla="*/ 67 h 66"/>
                  <a:gd name="T18" fmla="*/ 33 w 44"/>
                  <a:gd name="T19" fmla="*/ 17 h 66"/>
                  <a:gd name="T20" fmla="*/ 44 w 44"/>
                  <a:gd name="T21" fmla="*/ 0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66"/>
                  <a:gd name="T35" fmla="*/ 44 w 44"/>
                  <a:gd name="T36" fmla="*/ 66 h 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66">
                    <a:moveTo>
                      <a:pt x="44" y="0"/>
                    </a:moveTo>
                    <a:lnTo>
                      <a:pt x="39" y="6"/>
                    </a:lnTo>
                    <a:lnTo>
                      <a:pt x="29" y="19"/>
                    </a:lnTo>
                    <a:lnTo>
                      <a:pt x="17" y="32"/>
                    </a:lnTo>
                    <a:lnTo>
                      <a:pt x="11" y="41"/>
                    </a:lnTo>
                    <a:lnTo>
                      <a:pt x="4" y="57"/>
                    </a:lnTo>
                    <a:lnTo>
                      <a:pt x="0" y="66"/>
                    </a:lnTo>
                    <a:lnTo>
                      <a:pt x="11" y="49"/>
                    </a:lnTo>
                    <a:lnTo>
                      <a:pt x="22" y="33"/>
                    </a:lnTo>
                    <a:lnTo>
                      <a:pt x="33" y="17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2" name="Freeform 84"/>
              <p:cNvSpPr>
                <a:spLocks/>
              </p:cNvSpPr>
              <p:nvPr/>
            </p:nvSpPr>
            <p:spPr bwMode="auto">
              <a:xfrm>
                <a:off x="2875" y="1486"/>
                <a:ext cx="42" cy="57"/>
              </a:xfrm>
              <a:custGeom>
                <a:avLst/>
                <a:gdLst>
                  <a:gd name="T0" fmla="*/ 42 w 42"/>
                  <a:gd name="T1" fmla="*/ 0 h 57"/>
                  <a:gd name="T2" fmla="*/ 32 w 42"/>
                  <a:gd name="T3" fmla="*/ 9 h 57"/>
                  <a:gd name="T4" fmla="*/ 18 w 42"/>
                  <a:gd name="T5" fmla="*/ 24 h 57"/>
                  <a:gd name="T6" fmla="*/ 13 w 42"/>
                  <a:gd name="T7" fmla="*/ 32 h 57"/>
                  <a:gd name="T8" fmla="*/ 7 w 42"/>
                  <a:gd name="T9" fmla="*/ 44 h 57"/>
                  <a:gd name="T10" fmla="*/ 2 w 42"/>
                  <a:gd name="T11" fmla="*/ 53 h 57"/>
                  <a:gd name="T12" fmla="*/ 0 w 42"/>
                  <a:gd name="T13" fmla="*/ 57 h 57"/>
                  <a:gd name="T14" fmla="*/ 11 w 42"/>
                  <a:gd name="T15" fmla="*/ 43 h 57"/>
                  <a:gd name="T16" fmla="*/ 22 w 42"/>
                  <a:gd name="T17" fmla="*/ 28 h 57"/>
                  <a:gd name="T18" fmla="*/ 32 w 42"/>
                  <a:gd name="T19" fmla="*/ 14 h 57"/>
                  <a:gd name="T20" fmla="*/ 42 w 42"/>
                  <a:gd name="T21" fmla="*/ 0 h 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57"/>
                  <a:gd name="T35" fmla="*/ 42 w 42"/>
                  <a:gd name="T36" fmla="*/ 57 h 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57">
                    <a:moveTo>
                      <a:pt x="42" y="0"/>
                    </a:moveTo>
                    <a:lnTo>
                      <a:pt x="32" y="9"/>
                    </a:lnTo>
                    <a:lnTo>
                      <a:pt x="18" y="24"/>
                    </a:lnTo>
                    <a:lnTo>
                      <a:pt x="13" y="32"/>
                    </a:lnTo>
                    <a:lnTo>
                      <a:pt x="7" y="44"/>
                    </a:lnTo>
                    <a:lnTo>
                      <a:pt x="2" y="53"/>
                    </a:lnTo>
                    <a:lnTo>
                      <a:pt x="0" y="57"/>
                    </a:lnTo>
                    <a:lnTo>
                      <a:pt x="11" y="43"/>
                    </a:lnTo>
                    <a:lnTo>
                      <a:pt x="22" y="28"/>
                    </a:lnTo>
                    <a:lnTo>
                      <a:pt x="32" y="1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3" name="Freeform 85"/>
              <p:cNvSpPr>
                <a:spLocks/>
              </p:cNvSpPr>
              <p:nvPr/>
            </p:nvSpPr>
            <p:spPr bwMode="auto">
              <a:xfrm>
                <a:off x="2867" y="1467"/>
                <a:ext cx="49" cy="66"/>
              </a:xfrm>
              <a:custGeom>
                <a:avLst/>
                <a:gdLst>
                  <a:gd name="T0" fmla="*/ 25 w 50"/>
                  <a:gd name="T1" fmla="*/ 0 h 66"/>
                  <a:gd name="T2" fmla="*/ 25 w 50"/>
                  <a:gd name="T3" fmla="*/ 17 h 66"/>
                  <a:gd name="T4" fmla="*/ 25 w 50"/>
                  <a:gd name="T5" fmla="*/ 33 h 66"/>
                  <a:gd name="T6" fmla="*/ 12 w 50"/>
                  <a:gd name="T7" fmla="*/ 49 h 66"/>
                  <a:gd name="T8" fmla="*/ 0 w 50"/>
                  <a:gd name="T9" fmla="*/ 66 h 66"/>
                  <a:gd name="T10" fmla="*/ 2 w 50"/>
                  <a:gd name="T11" fmla="*/ 63 h 66"/>
                  <a:gd name="T12" fmla="*/ 7 w 50"/>
                  <a:gd name="T13" fmla="*/ 53 h 66"/>
                  <a:gd name="T14" fmla="*/ 13 w 50"/>
                  <a:gd name="T15" fmla="*/ 42 h 66"/>
                  <a:gd name="T16" fmla="*/ 17 w 50"/>
                  <a:gd name="T17" fmla="*/ 33 h 66"/>
                  <a:gd name="T18" fmla="*/ 25 w 50"/>
                  <a:gd name="T19" fmla="*/ 25 h 66"/>
                  <a:gd name="T20" fmla="*/ 25 w 50"/>
                  <a:gd name="T21" fmla="*/ 14 h 66"/>
                  <a:gd name="T22" fmla="*/ 25 w 50"/>
                  <a:gd name="T23" fmla="*/ 4 h 66"/>
                  <a:gd name="T24" fmla="*/ 25 w 50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66"/>
                  <a:gd name="T41" fmla="*/ 50 w 50"/>
                  <a:gd name="T42" fmla="*/ 66 h 6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66">
                    <a:moveTo>
                      <a:pt x="50" y="0"/>
                    </a:moveTo>
                    <a:lnTo>
                      <a:pt x="37" y="17"/>
                    </a:lnTo>
                    <a:lnTo>
                      <a:pt x="25" y="33"/>
                    </a:lnTo>
                    <a:lnTo>
                      <a:pt x="12" y="49"/>
                    </a:lnTo>
                    <a:lnTo>
                      <a:pt x="0" y="66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3" y="42"/>
                    </a:lnTo>
                    <a:lnTo>
                      <a:pt x="17" y="33"/>
                    </a:lnTo>
                    <a:lnTo>
                      <a:pt x="25" y="25"/>
                    </a:lnTo>
                    <a:lnTo>
                      <a:pt x="36" y="14"/>
                    </a:lnTo>
                    <a:lnTo>
                      <a:pt x="45" y="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4" name="Freeform 86"/>
              <p:cNvSpPr>
                <a:spLocks/>
              </p:cNvSpPr>
              <p:nvPr/>
            </p:nvSpPr>
            <p:spPr bwMode="auto">
              <a:xfrm>
                <a:off x="3023" y="1527"/>
                <a:ext cx="86" cy="70"/>
              </a:xfrm>
              <a:custGeom>
                <a:avLst/>
                <a:gdLst>
                  <a:gd name="T0" fmla="*/ 10 w 86"/>
                  <a:gd name="T1" fmla="*/ 0 h 70"/>
                  <a:gd name="T2" fmla="*/ 21 w 86"/>
                  <a:gd name="T3" fmla="*/ 0 h 70"/>
                  <a:gd name="T4" fmla="*/ 40 w 86"/>
                  <a:gd name="T5" fmla="*/ 3 h 70"/>
                  <a:gd name="T6" fmla="*/ 50 w 86"/>
                  <a:gd name="T7" fmla="*/ 8 h 70"/>
                  <a:gd name="T8" fmla="*/ 65 w 86"/>
                  <a:gd name="T9" fmla="*/ 15 h 70"/>
                  <a:gd name="T10" fmla="*/ 76 w 86"/>
                  <a:gd name="T11" fmla="*/ 21 h 70"/>
                  <a:gd name="T12" fmla="*/ 81 w 86"/>
                  <a:gd name="T13" fmla="*/ 23 h 70"/>
                  <a:gd name="T14" fmla="*/ 69 w 86"/>
                  <a:gd name="T15" fmla="*/ 20 h 70"/>
                  <a:gd name="T16" fmla="*/ 56 w 86"/>
                  <a:gd name="T17" fmla="*/ 17 h 70"/>
                  <a:gd name="T18" fmla="*/ 45 w 86"/>
                  <a:gd name="T19" fmla="*/ 14 h 70"/>
                  <a:gd name="T20" fmla="*/ 33 w 86"/>
                  <a:gd name="T21" fmla="*/ 11 h 70"/>
                  <a:gd name="T22" fmla="*/ 37 w 86"/>
                  <a:gd name="T23" fmla="*/ 14 h 70"/>
                  <a:gd name="T24" fmla="*/ 48 w 86"/>
                  <a:gd name="T25" fmla="*/ 19 h 70"/>
                  <a:gd name="T26" fmla="*/ 60 w 86"/>
                  <a:gd name="T27" fmla="*/ 25 h 70"/>
                  <a:gd name="T28" fmla="*/ 68 w 86"/>
                  <a:gd name="T29" fmla="*/ 30 h 70"/>
                  <a:gd name="T30" fmla="*/ 79 w 86"/>
                  <a:gd name="T31" fmla="*/ 40 h 70"/>
                  <a:gd name="T32" fmla="*/ 86 w 86"/>
                  <a:gd name="T33" fmla="*/ 47 h 70"/>
                  <a:gd name="T34" fmla="*/ 82 w 86"/>
                  <a:gd name="T35" fmla="*/ 45 h 70"/>
                  <a:gd name="T36" fmla="*/ 73 w 86"/>
                  <a:gd name="T37" fmla="*/ 39 h 70"/>
                  <a:gd name="T38" fmla="*/ 61 w 86"/>
                  <a:gd name="T39" fmla="*/ 32 h 70"/>
                  <a:gd name="T40" fmla="*/ 51 w 86"/>
                  <a:gd name="T41" fmla="*/ 28 h 70"/>
                  <a:gd name="T42" fmla="*/ 41 w 86"/>
                  <a:gd name="T43" fmla="*/ 25 h 70"/>
                  <a:gd name="T44" fmla="*/ 29 w 86"/>
                  <a:gd name="T45" fmla="*/ 21 h 70"/>
                  <a:gd name="T46" fmla="*/ 19 w 86"/>
                  <a:gd name="T47" fmla="*/ 18 h 70"/>
                  <a:gd name="T48" fmla="*/ 16 w 86"/>
                  <a:gd name="T49" fmla="*/ 17 h 70"/>
                  <a:gd name="T50" fmla="*/ 21 w 86"/>
                  <a:gd name="T51" fmla="*/ 20 h 70"/>
                  <a:gd name="T52" fmla="*/ 34 w 86"/>
                  <a:gd name="T53" fmla="*/ 27 h 70"/>
                  <a:gd name="T54" fmla="*/ 48 w 86"/>
                  <a:gd name="T55" fmla="*/ 35 h 70"/>
                  <a:gd name="T56" fmla="*/ 57 w 86"/>
                  <a:gd name="T57" fmla="*/ 41 h 70"/>
                  <a:gd name="T58" fmla="*/ 73 w 86"/>
                  <a:gd name="T59" fmla="*/ 58 h 70"/>
                  <a:gd name="T60" fmla="*/ 83 w 86"/>
                  <a:gd name="T61" fmla="*/ 70 h 70"/>
                  <a:gd name="T62" fmla="*/ 78 w 86"/>
                  <a:gd name="T63" fmla="*/ 66 h 70"/>
                  <a:gd name="T64" fmla="*/ 66 w 86"/>
                  <a:gd name="T65" fmla="*/ 57 h 70"/>
                  <a:gd name="T66" fmla="*/ 52 w 86"/>
                  <a:gd name="T67" fmla="*/ 47 h 70"/>
                  <a:gd name="T68" fmla="*/ 42 w 86"/>
                  <a:gd name="T69" fmla="*/ 41 h 70"/>
                  <a:gd name="T70" fmla="*/ 27 w 86"/>
                  <a:gd name="T71" fmla="*/ 33 h 70"/>
                  <a:gd name="T72" fmla="*/ 17 w 86"/>
                  <a:gd name="T73" fmla="*/ 30 h 70"/>
                  <a:gd name="T74" fmla="*/ 28 w 86"/>
                  <a:gd name="T75" fmla="*/ 39 h 70"/>
                  <a:gd name="T76" fmla="*/ 38 w 86"/>
                  <a:gd name="T77" fmla="*/ 47 h 70"/>
                  <a:gd name="T78" fmla="*/ 49 w 86"/>
                  <a:gd name="T79" fmla="*/ 55 h 70"/>
                  <a:gd name="T80" fmla="*/ 59 w 86"/>
                  <a:gd name="T81" fmla="*/ 63 h 70"/>
                  <a:gd name="T82" fmla="*/ 46 w 86"/>
                  <a:gd name="T83" fmla="*/ 57 h 70"/>
                  <a:gd name="T84" fmla="*/ 33 w 86"/>
                  <a:gd name="T85" fmla="*/ 52 h 70"/>
                  <a:gd name="T86" fmla="*/ 19 w 86"/>
                  <a:gd name="T87" fmla="*/ 46 h 70"/>
                  <a:gd name="T88" fmla="*/ 5 w 86"/>
                  <a:gd name="T89" fmla="*/ 40 h 70"/>
                  <a:gd name="T90" fmla="*/ 15 w 86"/>
                  <a:gd name="T91" fmla="*/ 43 h 70"/>
                  <a:gd name="T92" fmla="*/ 25 w 86"/>
                  <a:gd name="T93" fmla="*/ 45 h 70"/>
                  <a:gd name="T94" fmla="*/ 12 w 86"/>
                  <a:gd name="T95" fmla="*/ 31 h 70"/>
                  <a:gd name="T96" fmla="*/ 0 w 86"/>
                  <a:gd name="T97" fmla="*/ 19 h 70"/>
                  <a:gd name="T98" fmla="*/ 13 w 86"/>
                  <a:gd name="T99" fmla="*/ 23 h 70"/>
                  <a:gd name="T100" fmla="*/ 27 w 86"/>
                  <a:gd name="T101" fmla="*/ 28 h 70"/>
                  <a:gd name="T102" fmla="*/ 15 w 86"/>
                  <a:gd name="T103" fmla="*/ 20 h 70"/>
                  <a:gd name="T104" fmla="*/ 5 w 86"/>
                  <a:gd name="T105" fmla="*/ 11 h 70"/>
                  <a:gd name="T106" fmla="*/ 17 w 86"/>
                  <a:gd name="T107" fmla="*/ 14 h 70"/>
                  <a:gd name="T108" fmla="*/ 30 w 86"/>
                  <a:gd name="T109" fmla="*/ 16 h 70"/>
                  <a:gd name="T110" fmla="*/ 24 w 86"/>
                  <a:gd name="T111" fmla="*/ 12 h 70"/>
                  <a:gd name="T112" fmla="*/ 16 w 86"/>
                  <a:gd name="T113" fmla="*/ 8 h 70"/>
                  <a:gd name="T114" fmla="*/ 25 w 86"/>
                  <a:gd name="T115" fmla="*/ 7 h 70"/>
                  <a:gd name="T116" fmla="*/ 34 w 86"/>
                  <a:gd name="T117" fmla="*/ 6 h 70"/>
                  <a:gd name="T118" fmla="*/ 21 w 86"/>
                  <a:gd name="T119" fmla="*/ 3 h 70"/>
                  <a:gd name="T120" fmla="*/ 10 w 86"/>
                  <a:gd name="T121" fmla="*/ 0 h 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6"/>
                  <a:gd name="T184" fmla="*/ 0 h 70"/>
                  <a:gd name="T185" fmla="*/ 86 w 86"/>
                  <a:gd name="T186" fmla="*/ 70 h 7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6" h="70">
                    <a:moveTo>
                      <a:pt x="10" y="0"/>
                    </a:moveTo>
                    <a:lnTo>
                      <a:pt x="21" y="0"/>
                    </a:lnTo>
                    <a:lnTo>
                      <a:pt x="40" y="3"/>
                    </a:lnTo>
                    <a:lnTo>
                      <a:pt x="50" y="8"/>
                    </a:lnTo>
                    <a:lnTo>
                      <a:pt x="65" y="15"/>
                    </a:lnTo>
                    <a:lnTo>
                      <a:pt x="76" y="21"/>
                    </a:lnTo>
                    <a:lnTo>
                      <a:pt x="81" y="23"/>
                    </a:lnTo>
                    <a:lnTo>
                      <a:pt x="69" y="20"/>
                    </a:lnTo>
                    <a:lnTo>
                      <a:pt x="56" y="17"/>
                    </a:lnTo>
                    <a:lnTo>
                      <a:pt x="45" y="14"/>
                    </a:lnTo>
                    <a:lnTo>
                      <a:pt x="33" y="11"/>
                    </a:lnTo>
                    <a:lnTo>
                      <a:pt x="37" y="14"/>
                    </a:lnTo>
                    <a:lnTo>
                      <a:pt x="48" y="19"/>
                    </a:lnTo>
                    <a:lnTo>
                      <a:pt x="60" y="25"/>
                    </a:lnTo>
                    <a:lnTo>
                      <a:pt x="68" y="30"/>
                    </a:lnTo>
                    <a:lnTo>
                      <a:pt x="79" y="40"/>
                    </a:lnTo>
                    <a:lnTo>
                      <a:pt x="86" y="47"/>
                    </a:lnTo>
                    <a:lnTo>
                      <a:pt x="82" y="45"/>
                    </a:lnTo>
                    <a:lnTo>
                      <a:pt x="73" y="39"/>
                    </a:lnTo>
                    <a:lnTo>
                      <a:pt x="61" y="32"/>
                    </a:lnTo>
                    <a:lnTo>
                      <a:pt x="51" y="28"/>
                    </a:lnTo>
                    <a:lnTo>
                      <a:pt x="41" y="25"/>
                    </a:lnTo>
                    <a:lnTo>
                      <a:pt x="29" y="21"/>
                    </a:lnTo>
                    <a:lnTo>
                      <a:pt x="19" y="18"/>
                    </a:lnTo>
                    <a:lnTo>
                      <a:pt x="16" y="17"/>
                    </a:lnTo>
                    <a:lnTo>
                      <a:pt x="21" y="20"/>
                    </a:lnTo>
                    <a:lnTo>
                      <a:pt x="34" y="27"/>
                    </a:lnTo>
                    <a:lnTo>
                      <a:pt x="48" y="35"/>
                    </a:lnTo>
                    <a:lnTo>
                      <a:pt x="57" y="41"/>
                    </a:lnTo>
                    <a:lnTo>
                      <a:pt x="73" y="58"/>
                    </a:lnTo>
                    <a:lnTo>
                      <a:pt x="83" y="70"/>
                    </a:lnTo>
                    <a:lnTo>
                      <a:pt x="78" y="66"/>
                    </a:lnTo>
                    <a:lnTo>
                      <a:pt x="66" y="57"/>
                    </a:lnTo>
                    <a:lnTo>
                      <a:pt x="52" y="47"/>
                    </a:lnTo>
                    <a:lnTo>
                      <a:pt x="42" y="41"/>
                    </a:lnTo>
                    <a:lnTo>
                      <a:pt x="27" y="33"/>
                    </a:lnTo>
                    <a:lnTo>
                      <a:pt x="17" y="30"/>
                    </a:lnTo>
                    <a:lnTo>
                      <a:pt x="28" y="39"/>
                    </a:lnTo>
                    <a:lnTo>
                      <a:pt x="38" y="47"/>
                    </a:lnTo>
                    <a:lnTo>
                      <a:pt x="49" y="55"/>
                    </a:lnTo>
                    <a:lnTo>
                      <a:pt x="59" y="63"/>
                    </a:lnTo>
                    <a:lnTo>
                      <a:pt x="46" y="57"/>
                    </a:lnTo>
                    <a:lnTo>
                      <a:pt x="33" y="52"/>
                    </a:lnTo>
                    <a:lnTo>
                      <a:pt x="19" y="46"/>
                    </a:lnTo>
                    <a:lnTo>
                      <a:pt x="5" y="40"/>
                    </a:lnTo>
                    <a:lnTo>
                      <a:pt x="15" y="43"/>
                    </a:lnTo>
                    <a:lnTo>
                      <a:pt x="25" y="45"/>
                    </a:lnTo>
                    <a:lnTo>
                      <a:pt x="12" y="31"/>
                    </a:lnTo>
                    <a:lnTo>
                      <a:pt x="0" y="19"/>
                    </a:lnTo>
                    <a:lnTo>
                      <a:pt x="13" y="23"/>
                    </a:lnTo>
                    <a:lnTo>
                      <a:pt x="27" y="28"/>
                    </a:lnTo>
                    <a:lnTo>
                      <a:pt x="15" y="20"/>
                    </a:lnTo>
                    <a:lnTo>
                      <a:pt x="5" y="11"/>
                    </a:lnTo>
                    <a:lnTo>
                      <a:pt x="17" y="14"/>
                    </a:lnTo>
                    <a:lnTo>
                      <a:pt x="30" y="16"/>
                    </a:lnTo>
                    <a:lnTo>
                      <a:pt x="24" y="12"/>
                    </a:lnTo>
                    <a:lnTo>
                      <a:pt x="16" y="8"/>
                    </a:lnTo>
                    <a:lnTo>
                      <a:pt x="25" y="7"/>
                    </a:lnTo>
                    <a:lnTo>
                      <a:pt x="34" y="6"/>
                    </a:lnTo>
                    <a:lnTo>
                      <a:pt x="2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5" name="Freeform 87"/>
              <p:cNvSpPr>
                <a:spLocks/>
              </p:cNvSpPr>
              <p:nvPr/>
            </p:nvSpPr>
            <p:spPr bwMode="auto">
              <a:xfrm>
                <a:off x="3043" y="1581"/>
                <a:ext cx="54" cy="38"/>
              </a:xfrm>
              <a:custGeom>
                <a:avLst/>
                <a:gdLst>
                  <a:gd name="T0" fmla="*/ 0 w 54"/>
                  <a:gd name="T1" fmla="*/ 0 h 38"/>
                  <a:gd name="T2" fmla="*/ 9 w 54"/>
                  <a:gd name="T3" fmla="*/ 3 h 38"/>
                  <a:gd name="T4" fmla="*/ 24 w 54"/>
                  <a:gd name="T5" fmla="*/ 10 h 38"/>
                  <a:gd name="T6" fmla="*/ 41 w 54"/>
                  <a:gd name="T7" fmla="*/ 26 h 38"/>
                  <a:gd name="T8" fmla="*/ 54 w 54"/>
                  <a:gd name="T9" fmla="*/ 38 h 38"/>
                  <a:gd name="T10" fmla="*/ 40 w 54"/>
                  <a:gd name="T11" fmla="*/ 29 h 38"/>
                  <a:gd name="T12" fmla="*/ 27 w 54"/>
                  <a:gd name="T13" fmla="*/ 19 h 38"/>
                  <a:gd name="T14" fmla="*/ 14 w 54"/>
                  <a:gd name="T15" fmla="*/ 9 h 38"/>
                  <a:gd name="T16" fmla="*/ 0 w 54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38"/>
                  <a:gd name="T29" fmla="*/ 54 w 54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38">
                    <a:moveTo>
                      <a:pt x="0" y="0"/>
                    </a:moveTo>
                    <a:lnTo>
                      <a:pt x="9" y="3"/>
                    </a:lnTo>
                    <a:lnTo>
                      <a:pt x="24" y="10"/>
                    </a:lnTo>
                    <a:lnTo>
                      <a:pt x="41" y="26"/>
                    </a:lnTo>
                    <a:lnTo>
                      <a:pt x="54" y="38"/>
                    </a:lnTo>
                    <a:lnTo>
                      <a:pt x="40" y="29"/>
                    </a:lnTo>
                    <a:lnTo>
                      <a:pt x="27" y="19"/>
                    </a:lnTo>
                    <a:lnTo>
                      <a:pt x="14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6" name="Freeform 88"/>
              <p:cNvSpPr>
                <a:spLocks/>
              </p:cNvSpPr>
              <p:nvPr/>
            </p:nvSpPr>
            <p:spPr bwMode="auto">
              <a:xfrm>
                <a:off x="3033" y="1586"/>
                <a:ext cx="57" cy="41"/>
              </a:xfrm>
              <a:custGeom>
                <a:avLst/>
                <a:gdLst>
                  <a:gd name="T0" fmla="*/ 0 w 57"/>
                  <a:gd name="T1" fmla="*/ 0 h 41"/>
                  <a:gd name="T2" fmla="*/ 17 w 57"/>
                  <a:gd name="T3" fmla="*/ 8 h 41"/>
                  <a:gd name="T4" fmla="*/ 30 w 57"/>
                  <a:gd name="T5" fmla="*/ 19 h 41"/>
                  <a:gd name="T6" fmla="*/ 43 w 57"/>
                  <a:gd name="T7" fmla="*/ 30 h 41"/>
                  <a:gd name="T8" fmla="*/ 57 w 57"/>
                  <a:gd name="T9" fmla="*/ 41 h 41"/>
                  <a:gd name="T10" fmla="*/ 48 w 57"/>
                  <a:gd name="T11" fmla="*/ 36 h 41"/>
                  <a:gd name="T12" fmla="*/ 41 w 57"/>
                  <a:gd name="T13" fmla="*/ 31 h 41"/>
                  <a:gd name="T14" fmla="*/ 33 w 57"/>
                  <a:gd name="T15" fmla="*/ 26 h 41"/>
                  <a:gd name="T16" fmla="*/ 26 w 57"/>
                  <a:gd name="T17" fmla="*/ 21 h 41"/>
                  <a:gd name="T18" fmla="*/ 12 w 57"/>
                  <a:gd name="T19" fmla="*/ 10 h 41"/>
                  <a:gd name="T20" fmla="*/ 0 w 57"/>
                  <a:gd name="T21" fmla="*/ 0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7"/>
                  <a:gd name="T34" fmla="*/ 0 h 41"/>
                  <a:gd name="T35" fmla="*/ 57 w 57"/>
                  <a:gd name="T36" fmla="*/ 41 h 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7" h="41">
                    <a:moveTo>
                      <a:pt x="0" y="0"/>
                    </a:moveTo>
                    <a:lnTo>
                      <a:pt x="17" y="8"/>
                    </a:lnTo>
                    <a:lnTo>
                      <a:pt x="30" y="19"/>
                    </a:lnTo>
                    <a:lnTo>
                      <a:pt x="43" y="30"/>
                    </a:lnTo>
                    <a:lnTo>
                      <a:pt x="57" y="41"/>
                    </a:lnTo>
                    <a:lnTo>
                      <a:pt x="48" y="36"/>
                    </a:lnTo>
                    <a:lnTo>
                      <a:pt x="41" y="31"/>
                    </a:lnTo>
                    <a:lnTo>
                      <a:pt x="33" y="26"/>
                    </a:lnTo>
                    <a:lnTo>
                      <a:pt x="26" y="21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7" name="Freeform 89"/>
              <p:cNvSpPr>
                <a:spLocks/>
              </p:cNvSpPr>
              <p:nvPr/>
            </p:nvSpPr>
            <p:spPr bwMode="auto">
              <a:xfrm>
                <a:off x="3034" y="1600"/>
                <a:ext cx="55" cy="38"/>
              </a:xfrm>
              <a:custGeom>
                <a:avLst/>
                <a:gdLst>
                  <a:gd name="T0" fmla="*/ 0 w 55"/>
                  <a:gd name="T1" fmla="*/ 0 h 38"/>
                  <a:gd name="T2" fmla="*/ 9 w 55"/>
                  <a:gd name="T3" fmla="*/ 5 h 38"/>
                  <a:gd name="T4" fmla="*/ 25 w 55"/>
                  <a:gd name="T5" fmla="*/ 11 h 38"/>
                  <a:gd name="T6" fmla="*/ 42 w 55"/>
                  <a:gd name="T7" fmla="*/ 26 h 38"/>
                  <a:gd name="T8" fmla="*/ 55 w 55"/>
                  <a:gd name="T9" fmla="*/ 38 h 38"/>
                  <a:gd name="T10" fmla="*/ 41 w 55"/>
                  <a:gd name="T11" fmla="*/ 29 h 38"/>
                  <a:gd name="T12" fmla="*/ 28 w 55"/>
                  <a:gd name="T13" fmla="*/ 20 h 38"/>
                  <a:gd name="T14" fmla="*/ 14 w 55"/>
                  <a:gd name="T15" fmla="*/ 10 h 38"/>
                  <a:gd name="T16" fmla="*/ 0 w 55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38"/>
                  <a:gd name="T29" fmla="*/ 55 w 55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38">
                    <a:moveTo>
                      <a:pt x="0" y="0"/>
                    </a:moveTo>
                    <a:lnTo>
                      <a:pt x="9" y="5"/>
                    </a:lnTo>
                    <a:lnTo>
                      <a:pt x="25" y="11"/>
                    </a:lnTo>
                    <a:lnTo>
                      <a:pt x="42" y="26"/>
                    </a:lnTo>
                    <a:lnTo>
                      <a:pt x="55" y="38"/>
                    </a:lnTo>
                    <a:lnTo>
                      <a:pt x="41" y="29"/>
                    </a:lnTo>
                    <a:lnTo>
                      <a:pt x="28" y="20"/>
                    </a:lnTo>
                    <a:lnTo>
                      <a:pt x="1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8" name="Freeform 90"/>
              <p:cNvSpPr>
                <a:spLocks/>
              </p:cNvSpPr>
              <p:nvPr/>
            </p:nvSpPr>
            <p:spPr bwMode="auto">
              <a:xfrm>
                <a:off x="3035" y="1617"/>
                <a:ext cx="54" cy="33"/>
              </a:xfrm>
              <a:custGeom>
                <a:avLst/>
                <a:gdLst>
                  <a:gd name="T0" fmla="*/ 0 w 54"/>
                  <a:gd name="T1" fmla="*/ 0 h 33"/>
                  <a:gd name="T2" fmla="*/ 10 w 54"/>
                  <a:gd name="T3" fmla="*/ 4 h 33"/>
                  <a:gd name="T4" fmla="*/ 24 w 54"/>
                  <a:gd name="T5" fmla="*/ 11 h 33"/>
                  <a:gd name="T6" fmla="*/ 40 w 54"/>
                  <a:gd name="T7" fmla="*/ 23 h 33"/>
                  <a:gd name="T8" fmla="*/ 54 w 54"/>
                  <a:gd name="T9" fmla="*/ 33 h 33"/>
                  <a:gd name="T10" fmla="*/ 40 w 54"/>
                  <a:gd name="T11" fmla="*/ 26 h 33"/>
                  <a:gd name="T12" fmla="*/ 27 w 54"/>
                  <a:gd name="T13" fmla="*/ 18 h 33"/>
                  <a:gd name="T14" fmla="*/ 14 w 54"/>
                  <a:gd name="T15" fmla="*/ 9 h 33"/>
                  <a:gd name="T16" fmla="*/ 0 w 54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33"/>
                  <a:gd name="T29" fmla="*/ 54 w 54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33">
                    <a:moveTo>
                      <a:pt x="0" y="0"/>
                    </a:moveTo>
                    <a:lnTo>
                      <a:pt x="10" y="4"/>
                    </a:lnTo>
                    <a:lnTo>
                      <a:pt x="24" y="11"/>
                    </a:lnTo>
                    <a:lnTo>
                      <a:pt x="40" y="23"/>
                    </a:lnTo>
                    <a:lnTo>
                      <a:pt x="54" y="33"/>
                    </a:lnTo>
                    <a:lnTo>
                      <a:pt x="40" y="26"/>
                    </a:lnTo>
                    <a:lnTo>
                      <a:pt x="27" y="18"/>
                    </a:lnTo>
                    <a:lnTo>
                      <a:pt x="14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9" name="Freeform 91"/>
              <p:cNvSpPr>
                <a:spLocks/>
              </p:cNvSpPr>
              <p:nvPr/>
            </p:nvSpPr>
            <p:spPr bwMode="auto">
              <a:xfrm>
                <a:off x="3031" y="1643"/>
                <a:ext cx="50" cy="29"/>
              </a:xfrm>
              <a:custGeom>
                <a:avLst/>
                <a:gdLst>
                  <a:gd name="T0" fmla="*/ 0 w 50"/>
                  <a:gd name="T1" fmla="*/ 0 h 30"/>
                  <a:gd name="T2" fmla="*/ 12 w 50"/>
                  <a:gd name="T3" fmla="*/ 5 h 30"/>
                  <a:gd name="T4" fmla="*/ 29 w 50"/>
                  <a:gd name="T5" fmla="*/ 14 h 30"/>
                  <a:gd name="T6" fmla="*/ 41 w 50"/>
                  <a:gd name="T7" fmla="*/ 15 h 30"/>
                  <a:gd name="T8" fmla="*/ 50 w 50"/>
                  <a:gd name="T9" fmla="*/ 15 h 30"/>
                  <a:gd name="T10" fmla="*/ 41 w 50"/>
                  <a:gd name="T11" fmla="*/ 15 h 30"/>
                  <a:gd name="T12" fmla="*/ 33 w 50"/>
                  <a:gd name="T13" fmla="*/ 15 h 30"/>
                  <a:gd name="T14" fmla="*/ 24 w 50"/>
                  <a:gd name="T15" fmla="*/ 15 h 30"/>
                  <a:gd name="T16" fmla="*/ 16 w 50"/>
                  <a:gd name="T17" fmla="*/ 14 h 30"/>
                  <a:gd name="T18" fmla="*/ 7 w 50"/>
                  <a:gd name="T19" fmla="*/ 7 h 30"/>
                  <a:gd name="T20" fmla="*/ 0 w 50"/>
                  <a:gd name="T21" fmla="*/ 0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"/>
                  <a:gd name="T34" fmla="*/ 0 h 30"/>
                  <a:gd name="T35" fmla="*/ 50 w 50"/>
                  <a:gd name="T36" fmla="*/ 30 h 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" h="30">
                    <a:moveTo>
                      <a:pt x="0" y="0"/>
                    </a:moveTo>
                    <a:lnTo>
                      <a:pt x="12" y="5"/>
                    </a:lnTo>
                    <a:lnTo>
                      <a:pt x="29" y="14"/>
                    </a:lnTo>
                    <a:lnTo>
                      <a:pt x="41" y="24"/>
                    </a:lnTo>
                    <a:lnTo>
                      <a:pt x="50" y="30"/>
                    </a:lnTo>
                    <a:lnTo>
                      <a:pt x="41" y="26"/>
                    </a:lnTo>
                    <a:lnTo>
                      <a:pt x="33" y="22"/>
                    </a:lnTo>
                    <a:lnTo>
                      <a:pt x="24" y="18"/>
                    </a:lnTo>
                    <a:lnTo>
                      <a:pt x="16" y="14"/>
                    </a:lnTo>
                    <a:lnTo>
                      <a:pt x="7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0" name="Freeform 92"/>
              <p:cNvSpPr>
                <a:spLocks/>
              </p:cNvSpPr>
              <p:nvPr/>
            </p:nvSpPr>
            <p:spPr bwMode="auto">
              <a:xfrm>
                <a:off x="2980" y="1655"/>
                <a:ext cx="91" cy="87"/>
              </a:xfrm>
              <a:custGeom>
                <a:avLst/>
                <a:gdLst>
                  <a:gd name="T0" fmla="*/ 97 w 89"/>
                  <a:gd name="T1" fmla="*/ 4 h 87"/>
                  <a:gd name="T2" fmla="*/ 158 w 89"/>
                  <a:gd name="T3" fmla="*/ 24 h 87"/>
                  <a:gd name="T4" fmla="*/ 155 w 89"/>
                  <a:gd name="T5" fmla="*/ 30 h 87"/>
                  <a:gd name="T6" fmla="*/ 107 w 89"/>
                  <a:gd name="T7" fmla="*/ 21 h 87"/>
                  <a:gd name="T8" fmla="*/ 109 w 89"/>
                  <a:gd name="T9" fmla="*/ 25 h 87"/>
                  <a:gd name="T10" fmla="*/ 162 w 89"/>
                  <a:gd name="T11" fmla="*/ 40 h 87"/>
                  <a:gd name="T12" fmla="*/ 166 w 89"/>
                  <a:gd name="T13" fmla="*/ 44 h 87"/>
                  <a:gd name="T14" fmla="*/ 122 w 89"/>
                  <a:gd name="T15" fmla="*/ 39 h 87"/>
                  <a:gd name="T16" fmla="*/ 116 w 89"/>
                  <a:gd name="T17" fmla="*/ 41 h 87"/>
                  <a:gd name="T18" fmla="*/ 155 w 89"/>
                  <a:gd name="T19" fmla="*/ 49 h 87"/>
                  <a:gd name="T20" fmla="*/ 154 w 89"/>
                  <a:gd name="T21" fmla="*/ 51 h 87"/>
                  <a:gd name="T22" fmla="*/ 105 w 89"/>
                  <a:gd name="T23" fmla="*/ 45 h 87"/>
                  <a:gd name="T24" fmla="*/ 116 w 89"/>
                  <a:gd name="T25" fmla="*/ 52 h 87"/>
                  <a:gd name="T26" fmla="*/ 116 w 89"/>
                  <a:gd name="T27" fmla="*/ 56 h 87"/>
                  <a:gd name="T28" fmla="*/ 109 w 89"/>
                  <a:gd name="T29" fmla="*/ 59 h 87"/>
                  <a:gd name="T30" fmla="*/ 119 w 89"/>
                  <a:gd name="T31" fmla="*/ 65 h 87"/>
                  <a:gd name="T32" fmla="*/ 83 w 89"/>
                  <a:gd name="T33" fmla="*/ 58 h 87"/>
                  <a:gd name="T34" fmla="*/ 95 w 89"/>
                  <a:gd name="T35" fmla="*/ 65 h 87"/>
                  <a:gd name="T36" fmla="*/ 93 w 89"/>
                  <a:gd name="T37" fmla="*/ 71 h 87"/>
                  <a:gd name="T38" fmla="*/ 89 w 89"/>
                  <a:gd name="T39" fmla="*/ 76 h 87"/>
                  <a:gd name="T40" fmla="*/ 87 w 89"/>
                  <a:gd name="T41" fmla="*/ 80 h 87"/>
                  <a:gd name="T42" fmla="*/ 14 w 89"/>
                  <a:gd name="T43" fmla="*/ 63 h 87"/>
                  <a:gd name="T44" fmla="*/ 13 w 89"/>
                  <a:gd name="T45" fmla="*/ 59 h 87"/>
                  <a:gd name="T46" fmla="*/ 14 w 89"/>
                  <a:gd name="T47" fmla="*/ 54 h 87"/>
                  <a:gd name="T48" fmla="*/ 12 w 89"/>
                  <a:gd name="T49" fmla="*/ 50 h 87"/>
                  <a:gd name="T50" fmla="*/ 62 w 89"/>
                  <a:gd name="T51" fmla="*/ 58 h 87"/>
                  <a:gd name="T52" fmla="*/ 21 w 89"/>
                  <a:gd name="T53" fmla="*/ 50 h 87"/>
                  <a:gd name="T54" fmla="*/ 21 w 89"/>
                  <a:gd name="T55" fmla="*/ 44 h 87"/>
                  <a:gd name="T56" fmla="*/ 64 w 89"/>
                  <a:gd name="T57" fmla="*/ 46 h 87"/>
                  <a:gd name="T58" fmla="*/ 71 w 89"/>
                  <a:gd name="T59" fmla="*/ 44 h 87"/>
                  <a:gd name="T60" fmla="*/ 67 w 89"/>
                  <a:gd name="T61" fmla="*/ 39 h 87"/>
                  <a:gd name="T62" fmla="*/ 71 w 89"/>
                  <a:gd name="T63" fmla="*/ 35 h 87"/>
                  <a:gd name="T64" fmla="*/ 77 w 89"/>
                  <a:gd name="T65" fmla="*/ 32 h 87"/>
                  <a:gd name="T66" fmla="*/ 73 w 89"/>
                  <a:gd name="T67" fmla="*/ 26 h 87"/>
                  <a:gd name="T68" fmla="*/ 103 w 89"/>
                  <a:gd name="T69" fmla="*/ 32 h 87"/>
                  <a:gd name="T70" fmla="*/ 103 w 89"/>
                  <a:gd name="T71" fmla="*/ 29 h 87"/>
                  <a:gd name="T72" fmla="*/ 71 w 89"/>
                  <a:gd name="T73" fmla="*/ 17 h 87"/>
                  <a:gd name="T74" fmla="*/ 81 w 89"/>
                  <a:gd name="T75" fmla="*/ 12 h 87"/>
                  <a:gd name="T76" fmla="*/ 91 w 89"/>
                  <a:gd name="T77" fmla="*/ 7 h 8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9"/>
                  <a:gd name="T118" fmla="*/ 0 h 87"/>
                  <a:gd name="T119" fmla="*/ 89 w 89"/>
                  <a:gd name="T120" fmla="*/ 87 h 8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9" h="87">
                    <a:moveTo>
                      <a:pt x="36" y="0"/>
                    </a:moveTo>
                    <a:lnTo>
                      <a:pt x="48" y="4"/>
                    </a:lnTo>
                    <a:lnTo>
                      <a:pt x="63" y="12"/>
                    </a:lnTo>
                    <a:lnTo>
                      <a:pt x="75" y="24"/>
                    </a:lnTo>
                    <a:lnTo>
                      <a:pt x="82" y="33"/>
                    </a:lnTo>
                    <a:lnTo>
                      <a:pt x="73" y="30"/>
                    </a:lnTo>
                    <a:lnTo>
                      <a:pt x="63" y="25"/>
                    </a:lnTo>
                    <a:lnTo>
                      <a:pt x="53" y="21"/>
                    </a:lnTo>
                    <a:lnTo>
                      <a:pt x="44" y="17"/>
                    </a:lnTo>
                    <a:lnTo>
                      <a:pt x="54" y="25"/>
                    </a:lnTo>
                    <a:lnTo>
                      <a:pt x="65" y="33"/>
                    </a:lnTo>
                    <a:lnTo>
                      <a:pt x="77" y="40"/>
                    </a:lnTo>
                    <a:lnTo>
                      <a:pt x="89" y="46"/>
                    </a:lnTo>
                    <a:lnTo>
                      <a:pt x="79" y="44"/>
                    </a:lnTo>
                    <a:lnTo>
                      <a:pt x="69" y="41"/>
                    </a:lnTo>
                    <a:lnTo>
                      <a:pt x="59" y="39"/>
                    </a:lnTo>
                    <a:lnTo>
                      <a:pt x="49" y="36"/>
                    </a:lnTo>
                    <a:lnTo>
                      <a:pt x="57" y="41"/>
                    </a:lnTo>
                    <a:lnTo>
                      <a:pt x="64" y="45"/>
                    </a:lnTo>
                    <a:lnTo>
                      <a:pt x="73" y="49"/>
                    </a:lnTo>
                    <a:lnTo>
                      <a:pt x="81" y="54"/>
                    </a:lnTo>
                    <a:lnTo>
                      <a:pt x="72" y="51"/>
                    </a:lnTo>
                    <a:lnTo>
                      <a:pt x="61" y="48"/>
                    </a:lnTo>
                    <a:lnTo>
                      <a:pt x="52" y="45"/>
                    </a:lnTo>
                    <a:lnTo>
                      <a:pt x="43" y="42"/>
                    </a:lnTo>
                    <a:lnTo>
                      <a:pt x="57" y="52"/>
                    </a:lnTo>
                    <a:lnTo>
                      <a:pt x="73" y="61"/>
                    </a:lnTo>
                    <a:lnTo>
                      <a:pt x="57" y="56"/>
                    </a:lnTo>
                    <a:lnTo>
                      <a:pt x="42" y="50"/>
                    </a:lnTo>
                    <a:lnTo>
                      <a:pt x="54" y="59"/>
                    </a:lnTo>
                    <a:lnTo>
                      <a:pt x="67" y="69"/>
                    </a:lnTo>
                    <a:lnTo>
                      <a:pt x="58" y="65"/>
                    </a:lnTo>
                    <a:lnTo>
                      <a:pt x="49" y="61"/>
                    </a:lnTo>
                    <a:lnTo>
                      <a:pt x="41" y="58"/>
                    </a:lnTo>
                    <a:lnTo>
                      <a:pt x="33" y="54"/>
                    </a:lnTo>
                    <a:lnTo>
                      <a:pt x="47" y="65"/>
                    </a:lnTo>
                    <a:lnTo>
                      <a:pt x="61" y="77"/>
                    </a:lnTo>
                    <a:lnTo>
                      <a:pt x="46" y="71"/>
                    </a:lnTo>
                    <a:lnTo>
                      <a:pt x="31" y="64"/>
                    </a:lnTo>
                    <a:lnTo>
                      <a:pt x="44" y="76"/>
                    </a:lnTo>
                    <a:lnTo>
                      <a:pt x="56" y="87"/>
                    </a:lnTo>
                    <a:lnTo>
                      <a:pt x="43" y="80"/>
                    </a:lnTo>
                    <a:lnTo>
                      <a:pt x="29" y="72"/>
                    </a:lnTo>
                    <a:lnTo>
                      <a:pt x="14" y="63"/>
                    </a:lnTo>
                    <a:lnTo>
                      <a:pt x="0" y="55"/>
                    </a:lnTo>
                    <a:lnTo>
                      <a:pt x="13" y="59"/>
                    </a:lnTo>
                    <a:lnTo>
                      <a:pt x="24" y="63"/>
                    </a:lnTo>
                    <a:lnTo>
                      <a:pt x="14" y="54"/>
                    </a:lnTo>
                    <a:lnTo>
                      <a:pt x="4" y="45"/>
                    </a:lnTo>
                    <a:lnTo>
                      <a:pt x="12" y="50"/>
                    </a:lnTo>
                    <a:lnTo>
                      <a:pt x="19" y="54"/>
                    </a:lnTo>
                    <a:lnTo>
                      <a:pt x="28" y="58"/>
                    </a:lnTo>
                    <a:lnTo>
                      <a:pt x="36" y="62"/>
                    </a:lnTo>
                    <a:lnTo>
                      <a:pt x="21" y="50"/>
                    </a:lnTo>
                    <a:lnTo>
                      <a:pt x="6" y="37"/>
                    </a:lnTo>
                    <a:lnTo>
                      <a:pt x="21" y="44"/>
                    </a:lnTo>
                    <a:lnTo>
                      <a:pt x="36" y="51"/>
                    </a:lnTo>
                    <a:lnTo>
                      <a:pt x="30" y="46"/>
                    </a:lnTo>
                    <a:lnTo>
                      <a:pt x="23" y="40"/>
                    </a:lnTo>
                    <a:lnTo>
                      <a:pt x="35" y="44"/>
                    </a:lnTo>
                    <a:lnTo>
                      <a:pt x="46" y="48"/>
                    </a:lnTo>
                    <a:lnTo>
                      <a:pt x="33" y="39"/>
                    </a:lnTo>
                    <a:lnTo>
                      <a:pt x="20" y="31"/>
                    </a:lnTo>
                    <a:lnTo>
                      <a:pt x="35" y="35"/>
                    </a:lnTo>
                    <a:lnTo>
                      <a:pt x="48" y="40"/>
                    </a:lnTo>
                    <a:lnTo>
                      <a:pt x="38" y="32"/>
                    </a:lnTo>
                    <a:lnTo>
                      <a:pt x="28" y="23"/>
                    </a:lnTo>
                    <a:lnTo>
                      <a:pt x="36" y="26"/>
                    </a:lnTo>
                    <a:lnTo>
                      <a:pt x="43" y="29"/>
                    </a:lnTo>
                    <a:lnTo>
                      <a:pt x="51" y="32"/>
                    </a:lnTo>
                    <a:lnTo>
                      <a:pt x="59" y="35"/>
                    </a:lnTo>
                    <a:lnTo>
                      <a:pt x="51" y="29"/>
                    </a:lnTo>
                    <a:lnTo>
                      <a:pt x="43" y="23"/>
                    </a:lnTo>
                    <a:lnTo>
                      <a:pt x="35" y="17"/>
                    </a:lnTo>
                    <a:lnTo>
                      <a:pt x="27" y="11"/>
                    </a:lnTo>
                    <a:lnTo>
                      <a:pt x="40" y="12"/>
                    </a:lnTo>
                    <a:lnTo>
                      <a:pt x="53" y="14"/>
                    </a:lnTo>
                    <a:lnTo>
                      <a:pt x="45" y="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1" name="Freeform 93"/>
              <p:cNvSpPr>
                <a:spLocks/>
              </p:cNvSpPr>
              <p:nvPr/>
            </p:nvSpPr>
            <p:spPr bwMode="auto">
              <a:xfrm>
                <a:off x="2961" y="1712"/>
                <a:ext cx="49" cy="24"/>
              </a:xfrm>
              <a:custGeom>
                <a:avLst/>
                <a:gdLst>
                  <a:gd name="T0" fmla="*/ 0 w 49"/>
                  <a:gd name="T1" fmla="*/ 0 h 24"/>
                  <a:gd name="T2" fmla="*/ 14 w 49"/>
                  <a:gd name="T3" fmla="*/ 5 h 24"/>
                  <a:gd name="T4" fmla="*/ 26 w 49"/>
                  <a:gd name="T5" fmla="*/ 10 h 24"/>
                  <a:gd name="T6" fmla="*/ 37 w 49"/>
                  <a:gd name="T7" fmla="*/ 16 h 24"/>
                  <a:gd name="T8" fmla="*/ 49 w 49"/>
                  <a:gd name="T9" fmla="*/ 24 h 24"/>
                  <a:gd name="T10" fmla="*/ 40 w 49"/>
                  <a:gd name="T11" fmla="*/ 21 h 24"/>
                  <a:gd name="T12" fmla="*/ 31 w 49"/>
                  <a:gd name="T13" fmla="*/ 17 h 24"/>
                  <a:gd name="T14" fmla="*/ 23 w 49"/>
                  <a:gd name="T15" fmla="*/ 14 h 24"/>
                  <a:gd name="T16" fmla="*/ 14 w 49"/>
                  <a:gd name="T17" fmla="*/ 10 h 24"/>
                  <a:gd name="T18" fmla="*/ 8 w 49"/>
                  <a:gd name="T19" fmla="*/ 5 h 24"/>
                  <a:gd name="T20" fmla="*/ 0 w 49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9"/>
                  <a:gd name="T34" fmla="*/ 0 h 24"/>
                  <a:gd name="T35" fmla="*/ 49 w 49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9" h="24">
                    <a:moveTo>
                      <a:pt x="0" y="0"/>
                    </a:moveTo>
                    <a:lnTo>
                      <a:pt x="14" y="5"/>
                    </a:lnTo>
                    <a:lnTo>
                      <a:pt x="26" y="10"/>
                    </a:lnTo>
                    <a:lnTo>
                      <a:pt x="37" y="16"/>
                    </a:lnTo>
                    <a:lnTo>
                      <a:pt x="49" y="24"/>
                    </a:lnTo>
                    <a:lnTo>
                      <a:pt x="40" y="21"/>
                    </a:lnTo>
                    <a:lnTo>
                      <a:pt x="31" y="17"/>
                    </a:lnTo>
                    <a:lnTo>
                      <a:pt x="23" y="14"/>
                    </a:lnTo>
                    <a:lnTo>
                      <a:pt x="14" y="10"/>
                    </a:lnTo>
                    <a:lnTo>
                      <a:pt x="8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2" name="Freeform 94"/>
              <p:cNvSpPr>
                <a:spLocks/>
              </p:cNvSpPr>
              <p:nvPr/>
            </p:nvSpPr>
            <p:spPr bwMode="auto">
              <a:xfrm>
                <a:off x="2950" y="1757"/>
                <a:ext cx="111" cy="69"/>
              </a:xfrm>
              <a:custGeom>
                <a:avLst/>
                <a:gdLst>
                  <a:gd name="T0" fmla="*/ 24 w 111"/>
                  <a:gd name="T1" fmla="*/ 0 h 69"/>
                  <a:gd name="T2" fmla="*/ 43 w 111"/>
                  <a:gd name="T3" fmla="*/ 13 h 69"/>
                  <a:gd name="T4" fmla="*/ 63 w 111"/>
                  <a:gd name="T5" fmla="*/ 25 h 69"/>
                  <a:gd name="T6" fmla="*/ 82 w 111"/>
                  <a:gd name="T7" fmla="*/ 38 h 69"/>
                  <a:gd name="T8" fmla="*/ 101 w 111"/>
                  <a:gd name="T9" fmla="*/ 51 h 69"/>
                  <a:gd name="T10" fmla="*/ 91 w 111"/>
                  <a:gd name="T11" fmla="*/ 48 h 69"/>
                  <a:gd name="T12" fmla="*/ 83 w 111"/>
                  <a:gd name="T13" fmla="*/ 44 h 69"/>
                  <a:gd name="T14" fmla="*/ 74 w 111"/>
                  <a:gd name="T15" fmla="*/ 41 h 69"/>
                  <a:gd name="T16" fmla="*/ 65 w 111"/>
                  <a:gd name="T17" fmla="*/ 38 h 69"/>
                  <a:gd name="T18" fmla="*/ 76 w 111"/>
                  <a:gd name="T19" fmla="*/ 44 h 69"/>
                  <a:gd name="T20" fmla="*/ 87 w 111"/>
                  <a:gd name="T21" fmla="*/ 50 h 69"/>
                  <a:gd name="T22" fmla="*/ 100 w 111"/>
                  <a:gd name="T23" fmla="*/ 56 h 69"/>
                  <a:gd name="T24" fmla="*/ 111 w 111"/>
                  <a:gd name="T25" fmla="*/ 62 h 69"/>
                  <a:gd name="T26" fmla="*/ 91 w 111"/>
                  <a:gd name="T27" fmla="*/ 56 h 69"/>
                  <a:gd name="T28" fmla="*/ 73 w 111"/>
                  <a:gd name="T29" fmla="*/ 50 h 69"/>
                  <a:gd name="T30" fmla="*/ 54 w 111"/>
                  <a:gd name="T31" fmla="*/ 44 h 69"/>
                  <a:gd name="T32" fmla="*/ 35 w 111"/>
                  <a:gd name="T33" fmla="*/ 38 h 69"/>
                  <a:gd name="T34" fmla="*/ 48 w 111"/>
                  <a:gd name="T35" fmla="*/ 45 h 69"/>
                  <a:gd name="T36" fmla="*/ 62 w 111"/>
                  <a:gd name="T37" fmla="*/ 54 h 69"/>
                  <a:gd name="T38" fmla="*/ 75 w 111"/>
                  <a:gd name="T39" fmla="*/ 61 h 69"/>
                  <a:gd name="T40" fmla="*/ 88 w 111"/>
                  <a:gd name="T41" fmla="*/ 69 h 69"/>
                  <a:gd name="T42" fmla="*/ 66 w 111"/>
                  <a:gd name="T43" fmla="*/ 58 h 69"/>
                  <a:gd name="T44" fmla="*/ 44 w 111"/>
                  <a:gd name="T45" fmla="*/ 48 h 69"/>
                  <a:gd name="T46" fmla="*/ 23 w 111"/>
                  <a:gd name="T47" fmla="*/ 36 h 69"/>
                  <a:gd name="T48" fmla="*/ 0 w 111"/>
                  <a:gd name="T49" fmla="*/ 25 h 69"/>
                  <a:gd name="T50" fmla="*/ 17 w 111"/>
                  <a:gd name="T51" fmla="*/ 29 h 69"/>
                  <a:gd name="T52" fmla="*/ 32 w 111"/>
                  <a:gd name="T53" fmla="*/ 33 h 69"/>
                  <a:gd name="T54" fmla="*/ 48 w 111"/>
                  <a:gd name="T55" fmla="*/ 38 h 69"/>
                  <a:gd name="T56" fmla="*/ 64 w 111"/>
                  <a:gd name="T57" fmla="*/ 43 h 69"/>
                  <a:gd name="T58" fmla="*/ 51 w 111"/>
                  <a:gd name="T59" fmla="*/ 34 h 69"/>
                  <a:gd name="T60" fmla="*/ 39 w 111"/>
                  <a:gd name="T61" fmla="*/ 25 h 69"/>
                  <a:gd name="T62" fmla="*/ 53 w 111"/>
                  <a:gd name="T63" fmla="*/ 29 h 69"/>
                  <a:gd name="T64" fmla="*/ 69 w 111"/>
                  <a:gd name="T65" fmla="*/ 34 h 69"/>
                  <a:gd name="T66" fmla="*/ 57 w 111"/>
                  <a:gd name="T67" fmla="*/ 25 h 69"/>
                  <a:gd name="T68" fmla="*/ 45 w 111"/>
                  <a:gd name="T69" fmla="*/ 17 h 69"/>
                  <a:gd name="T70" fmla="*/ 34 w 111"/>
                  <a:gd name="T71" fmla="*/ 9 h 69"/>
                  <a:gd name="T72" fmla="*/ 24 w 111"/>
                  <a:gd name="T73" fmla="*/ 0 h 6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1"/>
                  <a:gd name="T112" fmla="*/ 0 h 69"/>
                  <a:gd name="T113" fmla="*/ 111 w 111"/>
                  <a:gd name="T114" fmla="*/ 69 h 6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1" h="69">
                    <a:moveTo>
                      <a:pt x="24" y="0"/>
                    </a:moveTo>
                    <a:lnTo>
                      <a:pt x="43" y="13"/>
                    </a:lnTo>
                    <a:lnTo>
                      <a:pt x="63" y="25"/>
                    </a:lnTo>
                    <a:lnTo>
                      <a:pt x="82" y="38"/>
                    </a:lnTo>
                    <a:lnTo>
                      <a:pt x="101" y="51"/>
                    </a:lnTo>
                    <a:lnTo>
                      <a:pt x="91" y="48"/>
                    </a:lnTo>
                    <a:lnTo>
                      <a:pt x="83" y="44"/>
                    </a:lnTo>
                    <a:lnTo>
                      <a:pt x="74" y="41"/>
                    </a:lnTo>
                    <a:lnTo>
                      <a:pt x="65" y="38"/>
                    </a:lnTo>
                    <a:lnTo>
                      <a:pt x="76" y="44"/>
                    </a:lnTo>
                    <a:lnTo>
                      <a:pt x="87" y="50"/>
                    </a:lnTo>
                    <a:lnTo>
                      <a:pt x="100" y="56"/>
                    </a:lnTo>
                    <a:lnTo>
                      <a:pt x="111" y="62"/>
                    </a:lnTo>
                    <a:lnTo>
                      <a:pt x="91" y="56"/>
                    </a:lnTo>
                    <a:lnTo>
                      <a:pt x="73" y="50"/>
                    </a:lnTo>
                    <a:lnTo>
                      <a:pt x="54" y="44"/>
                    </a:lnTo>
                    <a:lnTo>
                      <a:pt x="35" y="38"/>
                    </a:lnTo>
                    <a:lnTo>
                      <a:pt x="48" y="45"/>
                    </a:lnTo>
                    <a:lnTo>
                      <a:pt x="62" y="54"/>
                    </a:lnTo>
                    <a:lnTo>
                      <a:pt x="75" y="61"/>
                    </a:lnTo>
                    <a:lnTo>
                      <a:pt x="88" y="69"/>
                    </a:lnTo>
                    <a:lnTo>
                      <a:pt x="66" y="58"/>
                    </a:lnTo>
                    <a:lnTo>
                      <a:pt x="44" y="48"/>
                    </a:lnTo>
                    <a:lnTo>
                      <a:pt x="23" y="36"/>
                    </a:lnTo>
                    <a:lnTo>
                      <a:pt x="0" y="25"/>
                    </a:lnTo>
                    <a:lnTo>
                      <a:pt x="17" y="29"/>
                    </a:lnTo>
                    <a:lnTo>
                      <a:pt x="32" y="33"/>
                    </a:lnTo>
                    <a:lnTo>
                      <a:pt x="48" y="38"/>
                    </a:lnTo>
                    <a:lnTo>
                      <a:pt x="64" y="43"/>
                    </a:lnTo>
                    <a:lnTo>
                      <a:pt x="51" y="34"/>
                    </a:lnTo>
                    <a:lnTo>
                      <a:pt x="39" y="25"/>
                    </a:lnTo>
                    <a:lnTo>
                      <a:pt x="53" y="29"/>
                    </a:lnTo>
                    <a:lnTo>
                      <a:pt x="69" y="34"/>
                    </a:lnTo>
                    <a:lnTo>
                      <a:pt x="57" y="25"/>
                    </a:lnTo>
                    <a:lnTo>
                      <a:pt x="45" y="17"/>
                    </a:lnTo>
                    <a:lnTo>
                      <a:pt x="34" y="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3" name="Freeform 95"/>
              <p:cNvSpPr>
                <a:spLocks/>
              </p:cNvSpPr>
              <p:nvPr/>
            </p:nvSpPr>
            <p:spPr bwMode="auto">
              <a:xfrm>
                <a:off x="2933" y="1579"/>
                <a:ext cx="21" cy="80"/>
              </a:xfrm>
              <a:custGeom>
                <a:avLst/>
                <a:gdLst>
                  <a:gd name="T0" fmla="*/ 6 w 21"/>
                  <a:gd name="T1" fmla="*/ 3 h 80"/>
                  <a:gd name="T2" fmla="*/ 2 w 21"/>
                  <a:gd name="T3" fmla="*/ 20 h 80"/>
                  <a:gd name="T4" fmla="*/ 0 w 21"/>
                  <a:gd name="T5" fmla="*/ 36 h 80"/>
                  <a:gd name="T6" fmla="*/ 0 w 21"/>
                  <a:gd name="T7" fmla="*/ 51 h 80"/>
                  <a:gd name="T8" fmla="*/ 2 w 21"/>
                  <a:gd name="T9" fmla="*/ 69 h 80"/>
                  <a:gd name="T10" fmla="*/ 12 w 21"/>
                  <a:gd name="T11" fmla="*/ 75 h 80"/>
                  <a:gd name="T12" fmla="*/ 21 w 21"/>
                  <a:gd name="T13" fmla="*/ 80 h 80"/>
                  <a:gd name="T14" fmla="*/ 14 w 21"/>
                  <a:gd name="T15" fmla="*/ 75 h 80"/>
                  <a:gd name="T16" fmla="*/ 7 w 21"/>
                  <a:gd name="T17" fmla="*/ 68 h 80"/>
                  <a:gd name="T18" fmla="*/ 4 w 21"/>
                  <a:gd name="T19" fmla="*/ 59 h 80"/>
                  <a:gd name="T20" fmla="*/ 3 w 21"/>
                  <a:gd name="T21" fmla="*/ 50 h 80"/>
                  <a:gd name="T22" fmla="*/ 3 w 21"/>
                  <a:gd name="T23" fmla="*/ 41 h 80"/>
                  <a:gd name="T24" fmla="*/ 3 w 21"/>
                  <a:gd name="T25" fmla="*/ 32 h 80"/>
                  <a:gd name="T26" fmla="*/ 6 w 21"/>
                  <a:gd name="T27" fmla="*/ 14 h 80"/>
                  <a:gd name="T28" fmla="*/ 10 w 21"/>
                  <a:gd name="T29" fmla="*/ 0 h 80"/>
                  <a:gd name="T30" fmla="*/ 8 w 21"/>
                  <a:gd name="T31" fmla="*/ 2 h 80"/>
                  <a:gd name="T32" fmla="*/ 6 w 21"/>
                  <a:gd name="T33" fmla="*/ 3 h 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"/>
                  <a:gd name="T52" fmla="*/ 0 h 80"/>
                  <a:gd name="T53" fmla="*/ 21 w 21"/>
                  <a:gd name="T54" fmla="*/ 80 h 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" h="80">
                    <a:moveTo>
                      <a:pt x="6" y="3"/>
                    </a:moveTo>
                    <a:lnTo>
                      <a:pt x="2" y="20"/>
                    </a:lnTo>
                    <a:lnTo>
                      <a:pt x="0" y="36"/>
                    </a:lnTo>
                    <a:lnTo>
                      <a:pt x="0" y="51"/>
                    </a:lnTo>
                    <a:lnTo>
                      <a:pt x="2" y="69"/>
                    </a:lnTo>
                    <a:lnTo>
                      <a:pt x="12" y="75"/>
                    </a:lnTo>
                    <a:lnTo>
                      <a:pt x="21" y="80"/>
                    </a:lnTo>
                    <a:lnTo>
                      <a:pt x="14" y="75"/>
                    </a:lnTo>
                    <a:lnTo>
                      <a:pt x="7" y="68"/>
                    </a:lnTo>
                    <a:lnTo>
                      <a:pt x="4" y="59"/>
                    </a:lnTo>
                    <a:lnTo>
                      <a:pt x="3" y="50"/>
                    </a:lnTo>
                    <a:lnTo>
                      <a:pt x="3" y="41"/>
                    </a:lnTo>
                    <a:lnTo>
                      <a:pt x="3" y="32"/>
                    </a:lnTo>
                    <a:lnTo>
                      <a:pt x="6" y="14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4" name="Freeform 96"/>
              <p:cNvSpPr>
                <a:spLocks/>
              </p:cNvSpPr>
              <p:nvPr/>
            </p:nvSpPr>
            <p:spPr bwMode="auto">
              <a:xfrm>
                <a:off x="2935" y="1653"/>
                <a:ext cx="17" cy="37"/>
              </a:xfrm>
              <a:custGeom>
                <a:avLst/>
                <a:gdLst>
                  <a:gd name="T0" fmla="*/ 0 w 17"/>
                  <a:gd name="T1" fmla="*/ 0 h 37"/>
                  <a:gd name="T2" fmla="*/ 1 w 17"/>
                  <a:gd name="T3" fmla="*/ 6 h 37"/>
                  <a:gd name="T4" fmla="*/ 2 w 17"/>
                  <a:gd name="T5" fmla="*/ 11 h 37"/>
                  <a:gd name="T6" fmla="*/ 3 w 17"/>
                  <a:gd name="T7" fmla="*/ 15 h 37"/>
                  <a:gd name="T8" fmla="*/ 5 w 17"/>
                  <a:gd name="T9" fmla="*/ 20 h 37"/>
                  <a:gd name="T10" fmla="*/ 10 w 17"/>
                  <a:gd name="T11" fmla="*/ 28 h 37"/>
                  <a:gd name="T12" fmla="*/ 17 w 17"/>
                  <a:gd name="T13" fmla="*/ 37 h 37"/>
                  <a:gd name="T14" fmla="*/ 11 w 17"/>
                  <a:gd name="T15" fmla="*/ 28 h 37"/>
                  <a:gd name="T16" fmla="*/ 7 w 17"/>
                  <a:gd name="T17" fmla="*/ 20 h 37"/>
                  <a:gd name="T18" fmla="*/ 6 w 17"/>
                  <a:gd name="T19" fmla="*/ 16 h 37"/>
                  <a:gd name="T20" fmla="*/ 4 w 17"/>
                  <a:gd name="T21" fmla="*/ 12 h 37"/>
                  <a:gd name="T22" fmla="*/ 4 w 17"/>
                  <a:gd name="T23" fmla="*/ 7 h 37"/>
                  <a:gd name="T24" fmla="*/ 4 w 17"/>
                  <a:gd name="T25" fmla="*/ 3 h 37"/>
                  <a:gd name="T26" fmla="*/ 2 w 17"/>
                  <a:gd name="T27" fmla="*/ 1 h 37"/>
                  <a:gd name="T28" fmla="*/ 0 w 17"/>
                  <a:gd name="T29" fmla="*/ 0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"/>
                  <a:gd name="T46" fmla="*/ 0 h 37"/>
                  <a:gd name="T47" fmla="*/ 17 w 17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" h="37">
                    <a:moveTo>
                      <a:pt x="0" y="0"/>
                    </a:moveTo>
                    <a:lnTo>
                      <a:pt x="1" y="6"/>
                    </a:lnTo>
                    <a:lnTo>
                      <a:pt x="2" y="11"/>
                    </a:lnTo>
                    <a:lnTo>
                      <a:pt x="3" y="15"/>
                    </a:lnTo>
                    <a:lnTo>
                      <a:pt x="5" y="20"/>
                    </a:lnTo>
                    <a:lnTo>
                      <a:pt x="10" y="28"/>
                    </a:lnTo>
                    <a:lnTo>
                      <a:pt x="17" y="37"/>
                    </a:lnTo>
                    <a:lnTo>
                      <a:pt x="11" y="28"/>
                    </a:lnTo>
                    <a:lnTo>
                      <a:pt x="7" y="20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5" name="Freeform 97"/>
              <p:cNvSpPr>
                <a:spLocks/>
              </p:cNvSpPr>
              <p:nvPr/>
            </p:nvSpPr>
            <p:spPr bwMode="auto">
              <a:xfrm>
                <a:off x="2964" y="1552"/>
                <a:ext cx="87" cy="79"/>
              </a:xfrm>
              <a:custGeom>
                <a:avLst/>
                <a:gdLst>
                  <a:gd name="T0" fmla="*/ 0 w 87"/>
                  <a:gd name="T1" fmla="*/ 5 h 79"/>
                  <a:gd name="T2" fmla="*/ 4 w 87"/>
                  <a:gd name="T3" fmla="*/ 12 h 79"/>
                  <a:gd name="T4" fmla="*/ 7 w 87"/>
                  <a:gd name="T5" fmla="*/ 18 h 79"/>
                  <a:gd name="T6" fmla="*/ 11 w 87"/>
                  <a:gd name="T7" fmla="*/ 24 h 79"/>
                  <a:gd name="T8" fmla="*/ 15 w 87"/>
                  <a:gd name="T9" fmla="*/ 30 h 79"/>
                  <a:gd name="T10" fmla="*/ 24 w 87"/>
                  <a:gd name="T11" fmla="*/ 40 h 79"/>
                  <a:gd name="T12" fmla="*/ 35 w 87"/>
                  <a:gd name="T13" fmla="*/ 51 h 79"/>
                  <a:gd name="T14" fmla="*/ 48 w 87"/>
                  <a:gd name="T15" fmla="*/ 60 h 79"/>
                  <a:gd name="T16" fmla="*/ 60 w 87"/>
                  <a:gd name="T17" fmla="*/ 67 h 79"/>
                  <a:gd name="T18" fmla="*/ 73 w 87"/>
                  <a:gd name="T19" fmla="*/ 73 h 79"/>
                  <a:gd name="T20" fmla="*/ 87 w 87"/>
                  <a:gd name="T21" fmla="*/ 79 h 79"/>
                  <a:gd name="T22" fmla="*/ 83 w 87"/>
                  <a:gd name="T23" fmla="*/ 76 h 79"/>
                  <a:gd name="T24" fmla="*/ 71 w 87"/>
                  <a:gd name="T25" fmla="*/ 71 h 79"/>
                  <a:gd name="T26" fmla="*/ 60 w 87"/>
                  <a:gd name="T27" fmla="*/ 65 h 79"/>
                  <a:gd name="T28" fmla="*/ 53 w 87"/>
                  <a:gd name="T29" fmla="*/ 60 h 79"/>
                  <a:gd name="T30" fmla="*/ 37 w 87"/>
                  <a:gd name="T31" fmla="*/ 46 h 79"/>
                  <a:gd name="T32" fmla="*/ 24 w 87"/>
                  <a:gd name="T33" fmla="*/ 35 h 79"/>
                  <a:gd name="T34" fmla="*/ 19 w 87"/>
                  <a:gd name="T35" fmla="*/ 28 h 79"/>
                  <a:gd name="T36" fmla="*/ 13 w 87"/>
                  <a:gd name="T37" fmla="*/ 21 h 79"/>
                  <a:gd name="T38" fmla="*/ 8 w 87"/>
                  <a:gd name="T39" fmla="*/ 12 h 79"/>
                  <a:gd name="T40" fmla="*/ 1 w 87"/>
                  <a:gd name="T41" fmla="*/ 0 h 79"/>
                  <a:gd name="T42" fmla="*/ 1 w 87"/>
                  <a:gd name="T43" fmla="*/ 2 h 79"/>
                  <a:gd name="T44" fmla="*/ 0 w 87"/>
                  <a:gd name="T45" fmla="*/ 5 h 7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7"/>
                  <a:gd name="T70" fmla="*/ 0 h 79"/>
                  <a:gd name="T71" fmla="*/ 87 w 87"/>
                  <a:gd name="T72" fmla="*/ 79 h 7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7" h="79">
                    <a:moveTo>
                      <a:pt x="0" y="5"/>
                    </a:moveTo>
                    <a:lnTo>
                      <a:pt x="4" y="12"/>
                    </a:lnTo>
                    <a:lnTo>
                      <a:pt x="7" y="18"/>
                    </a:lnTo>
                    <a:lnTo>
                      <a:pt x="11" y="24"/>
                    </a:lnTo>
                    <a:lnTo>
                      <a:pt x="15" y="30"/>
                    </a:lnTo>
                    <a:lnTo>
                      <a:pt x="24" y="40"/>
                    </a:lnTo>
                    <a:lnTo>
                      <a:pt x="35" y="51"/>
                    </a:lnTo>
                    <a:lnTo>
                      <a:pt x="48" y="60"/>
                    </a:lnTo>
                    <a:lnTo>
                      <a:pt x="60" y="67"/>
                    </a:lnTo>
                    <a:lnTo>
                      <a:pt x="73" y="73"/>
                    </a:lnTo>
                    <a:lnTo>
                      <a:pt x="87" y="79"/>
                    </a:lnTo>
                    <a:lnTo>
                      <a:pt x="83" y="76"/>
                    </a:lnTo>
                    <a:lnTo>
                      <a:pt x="71" y="71"/>
                    </a:lnTo>
                    <a:lnTo>
                      <a:pt x="60" y="65"/>
                    </a:lnTo>
                    <a:lnTo>
                      <a:pt x="53" y="60"/>
                    </a:lnTo>
                    <a:lnTo>
                      <a:pt x="37" y="46"/>
                    </a:lnTo>
                    <a:lnTo>
                      <a:pt x="24" y="35"/>
                    </a:lnTo>
                    <a:lnTo>
                      <a:pt x="19" y="28"/>
                    </a:lnTo>
                    <a:lnTo>
                      <a:pt x="13" y="21"/>
                    </a:lnTo>
                    <a:lnTo>
                      <a:pt x="8" y="1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6" name="Freeform 98"/>
              <p:cNvSpPr>
                <a:spLocks/>
              </p:cNvSpPr>
              <p:nvPr/>
            </p:nvSpPr>
            <p:spPr bwMode="auto">
              <a:xfrm>
                <a:off x="2997" y="1606"/>
                <a:ext cx="5" cy="11"/>
              </a:xfrm>
              <a:custGeom>
                <a:avLst/>
                <a:gdLst>
                  <a:gd name="T0" fmla="*/ 0 w 5"/>
                  <a:gd name="T1" fmla="*/ 0 h 11"/>
                  <a:gd name="T2" fmla="*/ 2 w 5"/>
                  <a:gd name="T3" fmla="*/ 6 h 11"/>
                  <a:gd name="T4" fmla="*/ 5 w 5"/>
                  <a:gd name="T5" fmla="*/ 11 h 11"/>
                  <a:gd name="T6" fmla="*/ 5 w 5"/>
                  <a:gd name="T7" fmla="*/ 8 h 11"/>
                  <a:gd name="T8" fmla="*/ 4 w 5"/>
                  <a:gd name="T9" fmla="*/ 5 h 11"/>
                  <a:gd name="T10" fmla="*/ 3 w 5"/>
                  <a:gd name="T11" fmla="*/ 3 h 11"/>
                  <a:gd name="T12" fmla="*/ 0 w 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11"/>
                  <a:gd name="T23" fmla="*/ 5 w 5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11">
                    <a:moveTo>
                      <a:pt x="0" y="0"/>
                    </a:moveTo>
                    <a:lnTo>
                      <a:pt x="2" y="6"/>
                    </a:lnTo>
                    <a:lnTo>
                      <a:pt x="5" y="11"/>
                    </a:lnTo>
                    <a:lnTo>
                      <a:pt x="5" y="8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7" name="Freeform 99"/>
              <p:cNvSpPr>
                <a:spLocks/>
              </p:cNvSpPr>
              <p:nvPr/>
            </p:nvSpPr>
            <p:spPr bwMode="auto">
              <a:xfrm>
                <a:off x="2999" y="1622"/>
                <a:ext cx="4" cy="18"/>
              </a:xfrm>
              <a:custGeom>
                <a:avLst/>
                <a:gdLst>
                  <a:gd name="T0" fmla="*/ 1 w 4"/>
                  <a:gd name="T1" fmla="*/ 0 h 18"/>
                  <a:gd name="T2" fmla="*/ 0 w 4"/>
                  <a:gd name="T3" fmla="*/ 18 h 18"/>
                  <a:gd name="T4" fmla="*/ 4 w 4"/>
                  <a:gd name="T5" fmla="*/ 2 h 18"/>
                  <a:gd name="T6" fmla="*/ 1 w 4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8"/>
                  <a:gd name="T14" fmla="*/ 4 w 4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8">
                    <a:moveTo>
                      <a:pt x="1" y="0"/>
                    </a:moveTo>
                    <a:lnTo>
                      <a:pt x="0" y="18"/>
                    </a:lnTo>
                    <a:lnTo>
                      <a:pt x="4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8" name="Freeform 100"/>
              <p:cNvSpPr>
                <a:spLocks/>
              </p:cNvSpPr>
              <p:nvPr/>
            </p:nvSpPr>
            <p:spPr bwMode="auto">
              <a:xfrm>
                <a:off x="3144" y="1819"/>
                <a:ext cx="36" cy="27"/>
              </a:xfrm>
              <a:custGeom>
                <a:avLst/>
                <a:gdLst>
                  <a:gd name="T0" fmla="*/ 20 w 36"/>
                  <a:gd name="T1" fmla="*/ 0 h 27"/>
                  <a:gd name="T2" fmla="*/ 20 w 36"/>
                  <a:gd name="T3" fmla="*/ 1 h 27"/>
                  <a:gd name="T4" fmla="*/ 20 w 36"/>
                  <a:gd name="T5" fmla="*/ 3 h 27"/>
                  <a:gd name="T6" fmla="*/ 19 w 36"/>
                  <a:gd name="T7" fmla="*/ 6 h 27"/>
                  <a:gd name="T8" fmla="*/ 17 w 36"/>
                  <a:gd name="T9" fmla="*/ 10 h 27"/>
                  <a:gd name="T10" fmla="*/ 6 w 36"/>
                  <a:gd name="T11" fmla="*/ 20 h 27"/>
                  <a:gd name="T12" fmla="*/ 0 w 36"/>
                  <a:gd name="T13" fmla="*/ 27 h 27"/>
                  <a:gd name="T14" fmla="*/ 15 w 36"/>
                  <a:gd name="T15" fmla="*/ 15 h 27"/>
                  <a:gd name="T16" fmla="*/ 23 w 36"/>
                  <a:gd name="T17" fmla="*/ 7 h 27"/>
                  <a:gd name="T18" fmla="*/ 36 w 36"/>
                  <a:gd name="T19" fmla="*/ 18 h 27"/>
                  <a:gd name="T20" fmla="*/ 25 w 36"/>
                  <a:gd name="T21" fmla="*/ 4 h 27"/>
                  <a:gd name="T22" fmla="*/ 20 w 36"/>
                  <a:gd name="T23" fmla="*/ 0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"/>
                  <a:gd name="T37" fmla="*/ 0 h 27"/>
                  <a:gd name="T38" fmla="*/ 36 w 36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" h="27">
                    <a:moveTo>
                      <a:pt x="20" y="0"/>
                    </a:moveTo>
                    <a:lnTo>
                      <a:pt x="20" y="1"/>
                    </a:lnTo>
                    <a:lnTo>
                      <a:pt x="20" y="3"/>
                    </a:lnTo>
                    <a:lnTo>
                      <a:pt x="19" y="6"/>
                    </a:lnTo>
                    <a:lnTo>
                      <a:pt x="17" y="10"/>
                    </a:lnTo>
                    <a:lnTo>
                      <a:pt x="6" y="20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23" y="7"/>
                    </a:lnTo>
                    <a:lnTo>
                      <a:pt x="36" y="18"/>
                    </a:lnTo>
                    <a:lnTo>
                      <a:pt x="25" y="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9" name="Freeform 101"/>
              <p:cNvSpPr>
                <a:spLocks/>
              </p:cNvSpPr>
              <p:nvPr/>
            </p:nvSpPr>
            <p:spPr bwMode="auto">
              <a:xfrm>
                <a:off x="3222" y="1785"/>
                <a:ext cx="28" cy="67"/>
              </a:xfrm>
              <a:custGeom>
                <a:avLst/>
                <a:gdLst>
                  <a:gd name="T0" fmla="*/ 0 w 28"/>
                  <a:gd name="T1" fmla="*/ 0 h 67"/>
                  <a:gd name="T2" fmla="*/ 1 w 28"/>
                  <a:gd name="T3" fmla="*/ 12 h 67"/>
                  <a:gd name="T4" fmla="*/ 3 w 28"/>
                  <a:gd name="T5" fmla="*/ 28 h 67"/>
                  <a:gd name="T6" fmla="*/ 7 w 28"/>
                  <a:gd name="T7" fmla="*/ 37 h 67"/>
                  <a:gd name="T8" fmla="*/ 14 w 28"/>
                  <a:gd name="T9" fmla="*/ 45 h 67"/>
                  <a:gd name="T10" fmla="*/ 22 w 28"/>
                  <a:gd name="T11" fmla="*/ 57 h 67"/>
                  <a:gd name="T12" fmla="*/ 28 w 28"/>
                  <a:gd name="T13" fmla="*/ 67 h 67"/>
                  <a:gd name="T14" fmla="*/ 25 w 28"/>
                  <a:gd name="T15" fmla="*/ 58 h 67"/>
                  <a:gd name="T16" fmla="*/ 18 w 28"/>
                  <a:gd name="T17" fmla="*/ 45 h 67"/>
                  <a:gd name="T18" fmla="*/ 14 w 28"/>
                  <a:gd name="T19" fmla="*/ 41 h 67"/>
                  <a:gd name="T20" fmla="*/ 10 w 28"/>
                  <a:gd name="T21" fmla="*/ 36 h 67"/>
                  <a:gd name="T22" fmla="*/ 7 w 28"/>
                  <a:gd name="T23" fmla="*/ 32 h 67"/>
                  <a:gd name="T24" fmla="*/ 6 w 28"/>
                  <a:gd name="T25" fmla="*/ 28 h 67"/>
                  <a:gd name="T26" fmla="*/ 4 w 28"/>
                  <a:gd name="T27" fmla="*/ 13 h 67"/>
                  <a:gd name="T28" fmla="*/ 3 w 28"/>
                  <a:gd name="T29" fmla="*/ 2 h 67"/>
                  <a:gd name="T30" fmla="*/ 11 w 28"/>
                  <a:gd name="T31" fmla="*/ 3 h 67"/>
                  <a:gd name="T32" fmla="*/ 0 w 28"/>
                  <a:gd name="T33" fmla="*/ 0 h 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67"/>
                  <a:gd name="T53" fmla="*/ 28 w 28"/>
                  <a:gd name="T54" fmla="*/ 67 h 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67">
                    <a:moveTo>
                      <a:pt x="0" y="0"/>
                    </a:moveTo>
                    <a:lnTo>
                      <a:pt x="1" y="12"/>
                    </a:lnTo>
                    <a:lnTo>
                      <a:pt x="3" y="28"/>
                    </a:lnTo>
                    <a:lnTo>
                      <a:pt x="7" y="37"/>
                    </a:lnTo>
                    <a:lnTo>
                      <a:pt x="14" y="45"/>
                    </a:lnTo>
                    <a:lnTo>
                      <a:pt x="22" y="57"/>
                    </a:lnTo>
                    <a:lnTo>
                      <a:pt x="28" y="67"/>
                    </a:lnTo>
                    <a:lnTo>
                      <a:pt x="25" y="58"/>
                    </a:lnTo>
                    <a:lnTo>
                      <a:pt x="18" y="45"/>
                    </a:lnTo>
                    <a:lnTo>
                      <a:pt x="14" y="41"/>
                    </a:lnTo>
                    <a:lnTo>
                      <a:pt x="10" y="36"/>
                    </a:lnTo>
                    <a:lnTo>
                      <a:pt x="7" y="32"/>
                    </a:lnTo>
                    <a:lnTo>
                      <a:pt x="6" y="28"/>
                    </a:lnTo>
                    <a:lnTo>
                      <a:pt x="4" y="13"/>
                    </a:lnTo>
                    <a:lnTo>
                      <a:pt x="3" y="2"/>
                    </a:lnTo>
                    <a:lnTo>
                      <a:pt x="11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0" name="Freeform 102"/>
              <p:cNvSpPr>
                <a:spLocks/>
              </p:cNvSpPr>
              <p:nvPr/>
            </p:nvSpPr>
            <p:spPr bwMode="auto">
              <a:xfrm>
                <a:off x="2979" y="1235"/>
                <a:ext cx="29" cy="48"/>
              </a:xfrm>
              <a:custGeom>
                <a:avLst/>
                <a:gdLst>
                  <a:gd name="T0" fmla="*/ 0 w 28"/>
                  <a:gd name="T1" fmla="*/ 6 h 48"/>
                  <a:gd name="T2" fmla="*/ 4 w 28"/>
                  <a:gd name="T3" fmla="*/ 14 h 48"/>
                  <a:gd name="T4" fmla="*/ 13 w 28"/>
                  <a:gd name="T5" fmla="*/ 30 h 48"/>
                  <a:gd name="T6" fmla="*/ 60 w 28"/>
                  <a:gd name="T7" fmla="*/ 37 h 48"/>
                  <a:gd name="T8" fmla="*/ 70 w 28"/>
                  <a:gd name="T9" fmla="*/ 44 h 48"/>
                  <a:gd name="T10" fmla="*/ 76 w 28"/>
                  <a:gd name="T11" fmla="*/ 46 h 48"/>
                  <a:gd name="T12" fmla="*/ 79 w 28"/>
                  <a:gd name="T13" fmla="*/ 48 h 48"/>
                  <a:gd name="T14" fmla="*/ 82 w 28"/>
                  <a:gd name="T15" fmla="*/ 48 h 48"/>
                  <a:gd name="T16" fmla="*/ 88 w 28"/>
                  <a:gd name="T17" fmla="*/ 46 h 48"/>
                  <a:gd name="T18" fmla="*/ 79 w 28"/>
                  <a:gd name="T19" fmla="*/ 37 h 48"/>
                  <a:gd name="T20" fmla="*/ 64 w 28"/>
                  <a:gd name="T21" fmla="*/ 22 h 48"/>
                  <a:gd name="T22" fmla="*/ 13 w 28"/>
                  <a:gd name="T23" fmla="*/ 8 h 48"/>
                  <a:gd name="T24" fmla="*/ 10 w 28"/>
                  <a:gd name="T25" fmla="*/ 0 h 48"/>
                  <a:gd name="T26" fmla="*/ 5 w 28"/>
                  <a:gd name="T27" fmla="*/ 4 h 48"/>
                  <a:gd name="T28" fmla="*/ 0 w 28"/>
                  <a:gd name="T29" fmla="*/ 6 h 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48"/>
                  <a:gd name="T47" fmla="*/ 28 w 28"/>
                  <a:gd name="T48" fmla="*/ 48 h 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48">
                    <a:moveTo>
                      <a:pt x="0" y="6"/>
                    </a:moveTo>
                    <a:lnTo>
                      <a:pt x="4" y="14"/>
                    </a:lnTo>
                    <a:lnTo>
                      <a:pt x="13" y="30"/>
                    </a:lnTo>
                    <a:lnTo>
                      <a:pt x="17" y="37"/>
                    </a:lnTo>
                    <a:lnTo>
                      <a:pt x="22" y="44"/>
                    </a:lnTo>
                    <a:lnTo>
                      <a:pt x="24" y="46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6"/>
                    </a:lnTo>
                    <a:lnTo>
                      <a:pt x="25" y="37"/>
                    </a:lnTo>
                    <a:lnTo>
                      <a:pt x="19" y="22"/>
                    </a:lnTo>
                    <a:lnTo>
                      <a:pt x="13" y="8"/>
                    </a:lnTo>
                    <a:lnTo>
                      <a:pt x="10" y="0"/>
                    </a:lnTo>
                    <a:lnTo>
                      <a:pt x="5" y="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1" name="Freeform 103"/>
              <p:cNvSpPr>
                <a:spLocks/>
              </p:cNvSpPr>
              <p:nvPr/>
            </p:nvSpPr>
            <p:spPr bwMode="auto">
              <a:xfrm>
                <a:off x="3050" y="1231"/>
                <a:ext cx="6" cy="35"/>
              </a:xfrm>
              <a:custGeom>
                <a:avLst/>
                <a:gdLst>
                  <a:gd name="T0" fmla="*/ 0 w 6"/>
                  <a:gd name="T1" fmla="*/ 0 h 36"/>
                  <a:gd name="T2" fmla="*/ 0 w 6"/>
                  <a:gd name="T3" fmla="*/ 18 h 36"/>
                  <a:gd name="T4" fmla="*/ 0 w 6"/>
                  <a:gd name="T5" fmla="*/ 18 h 36"/>
                  <a:gd name="T6" fmla="*/ 1 w 6"/>
                  <a:gd name="T7" fmla="*/ 18 h 36"/>
                  <a:gd name="T8" fmla="*/ 1 w 6"/>
                  <a:gd name="T9" fmla="*/ 18 h 36"/>
                  <a:gd name="T10" fmla="*/ 3 w 6"/>
                  <a:gd name="T11" fmla="*/ 18 h 36"/>
                  <a:gd name="T12" fmla="*/ 4 w 6"/>
                  <a:gd name="T13" fmla="*/ 18 h 36"/>
                  <a:gd name="T14" fmla="*/ 5 w 6"/>
                  <a:gd name="T15" fmla="*/ 18 h 36"/>
                  <a:gd name="T16" fmla="*/ 6 w 6"/>
                  <a:gd name="T17" fmla="*/ 17 h 36"/>
                  <a:gd name="T18" fmla="*/ 6 w 6"/>
                  <a:gd name="T19" fmla="*/ 5 h 36"/>
                  <a:gd name="T20" fmla="*/ 6 w 6"/>
                  <a:gd name="T21" fmla="*/ 1 h 36"/>
                  <a:gd name="T22" fmla="*/ 3 w 6"/>
                  <a:gd name="T23" fmla="*/ 0 h 36"/>
                  <a:gd name="T24" fmla="*/ 0 w 6"/>
                  <a:gd name="T25" fmla="*/ 0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"/>
                  <a:gd name="T40" fmla="*/ 0 h 36"/>
                  <a:gd name="T41" fmla="*/ 6 w 6"/>
                  <a:gd name="T42" fmla="*/ 36 h 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" h="36">
                    <a:moveTo>
                      <a:pt x="0" y="0"/>
                    </a:moveTo>
                    <a:lnTo>
                      <a:pt x="0" y="18"/>
                    </a:lnTo>
                    <a:lnTo>
                      <a:pt x="0" y="30"/>
                    </a:lnTo>
                    <a:lnTo>
                      <a:pt x="1" y="34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4" y="34"/>
                    </a:lnTo>
                    <a:lnTo>
                      <a:pt x="5" y="28"/>
                    </a:lnTo>
                    <a:lnTo>
                      <a:pt x="6" y="1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2" name="Freeform 104"/>
              <p:cNvSpPr>
                <a:spLocks/>
              </p:cNvSpPr>
              <p:nvPr/>
            </p:nvSpPr>
            <p:spPr bwMode="auto">
              <a:xfrm>
                <a:off x="3078" y="1234"/>
                <a:ext cx="11" cy="32"/>
              </a:xfrm>
              <a:custGeom>
                <a:avLst/>
                <a:gdLst>
                  <a:gd name="T0" fmla="*/ 5 w 11"/>
                  <a:gd name="T1" fmla="*/ 0 h 32"/>
                  <a:gd name="T2" fmla="*/ 2 w 11"/>
                  <a:gd name="T3" fmla="*/ 14 h 32"/>
                  <a:gd name="T4" fmla="*/ 0 w 11"/>
                  <a:gd name="T5" fmla="*/ 25 h 32"/>
                  <a:gd name="T6" fmla="*/ 0 w 11"/>
                  <a:gd name="T7" fmla="*/ 29 h 32"/>
                  <a:gd name="T8" fmla="*/ 1 w 11"/>
                  <a:gd name="T9" fmla="*/ 31 h 32"/>
                  <a:gd name="T10" fmla="*/ 2 w 11"/>
                  <a:gd name="T11" fmla="*/ 32 h 32"/>
                  <a:gd name="T12" fmla="*/ 4 w 11"/>
                  <a:gd name="T13" fmla="*/ 30 h 32"/>
                  <a:gd name="T14" fmla="*/ 9 w 11"/>
                  <a:gd name="T15" fmla="*/ 15 h 32"/>
                  <a:gd name="T16" fmla="*/ 11 w 11"/>
                  <a:gd name="T17" fmla="*/ 2 h 32"/>
                  <a:gd name="T18" fmla="*/ 9 w 11"/>
                  <a:gd name="T19" fmla="*/ 1 h 32"/>
                  <a:gd name="T20" fmla="*/ 5 w 11"/>
                  <a:gd name="T21" fmla="*/ 0 h 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"/>
                  <a:gd name="T34" fmla="*/ 0 h 32"/>
                  <a:gd name="T35" fmla="*/ 11 w 11"/>
                  <a:gd name="T36" fmla="*/ 32 h 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" h="32">
                    <a:moveTo>
                      <a:pt x="5" y="0"/>
                    </a:moveTo>
                    <a:lnTo>
                      <a:pt x="2" y="14"/>
                    </a:lnTo>
                    <a:lnTo>
                      <a:pt x="0" y="25"/>
                    </a:lnTo>
                    <a:lnTo>
                      <a:pt x="0" y="29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4" y="30"/>
                    </a:lnTo>
                    <a:lnTo>
                      <a:pt x="9" y="1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3" name="Freeform 105"/>
              <p:cNvSpPr>
                <a:spLocks/>
              </p:cNvSpPr>
              <p:nvPr/>
            </p:nvSpPr>
            <p:spPr bwMode="auto">
              <a:xfrm>
                <a:off x="2992" y="1289"/>
                <a:ext cx="120" cy="99"/>
              </a:xfrm>
              <a:custGeom>
                <a:avLst/>
                <a:gdLst>
                  <a:gd name="T0" fmla="*/ 90 w 120"/>
                  <a:gd name="T1" fmla="*/ 0 h 101"/>
                  <a:gd name="T2" fmla="*/ 84 w 120"/>
                  <a:gd name="T3" fmla="*/ 0 h 101"/>
                  <a:gd name="T4" fmla="*/ 79 w 120"/>
                  <a:gd name="T5" fmla="*/ 1 h 101"/>
                  <a:gd name="T6" fmla="*/ 73 w 120"/>
                  <a:gd name="T7" fmla="*/ 3 h 101"/>
                  <a:gd name="T8" fmla="*/ 68 w 120"/>
                  <a:gd name="T9" fmla="*/ 5 h 101"/>
                  <a:gd name="T10" fmla="*/ 58 w 120"/>
                  <a:gd name="T11" fmla="*/ 10 h 101"/>
                  <a:gd name="T12" fmla="*/ 48 w 120"/>
                  <a:gd name="T13" fmla="*/ 16 h 101"/>
                  <a:gd name="T14" fmla="*/ 39 w 120"/>
                  <a:gd name="T15" fmla="*/ 24 h 101"/>
                  <a:gd name="T16" fmla="*/ 31 w 120"/>
                  <a:gd name="T17" fmla="*/ 25 h 101"/>
                  <a:gd name="T18" fmla="*/ 25 w 120"/>
                  <a:gd name="T19" fmla="*/ 25 h 101"/>
                  <a:gd name="T20" fmla="*/ 19 w 120"/>
                  <a:gd name="T21" fmla="*/ 25 h 101"/>
                  <a:gd name="T22" fmla="*/ 12 w 120"/>
                  <a:gd name="T23" fmla="*/ 27 h 101"/>
                  <a:gd name="T24" fmla="*/ 8 w 120"/>
                  <a:gd name="T25" fmla="*/ 35 h 101"/>
                  <a:gd name="T26" fmla="*/ 5 w 120"/>
                  <a:gd name="T27" fmla="*/ 43 h 101"/>
                  <a:gd name="T28" fmla="*/ 2 w 120"/>
                  <a:gd name="T29" fmla="*/ 46 h 101"/>
                  <a:gd name="T30" fmla="*/ 0 w 120"/>
                  <a:gd name="T31" fmla="*/ 49 h 101"/>
                  <a:gd name="T32" fmla="*/ 0 w 120"/>
                  <a:gd name="T33" fmla="*/ 52 h 101"/>
                  <a:gd name="T34" fmla="*/ 0 w 120"/>
                  <a:gd name="T35" fmla="*/ 53 h 101"/>
                  <a:gd name="T36" fmla="*/ 1 w 120"/>
                  <a:gd name="T37" fmla="*/ 54 h 101"/>
                  <a:gd name="T38" fmla="*/ 4 w 120"/>
                  <a:gd name="T39" fmla="*/ 52 h 101"/>
                  <a:gd name="T40" fmla="*/ 8 w 120"/>
                  <a:gd name="T41" fmla="*/ 50 h 101"/>
                  <a:gd name="T42" fmla="*/ 12 w 120"/>
                  <a:gd name="T43" fmla="*/ 47 h 101"/>
                  <a:gd name="T44" fmla="*/ 16 w 120"/>
                  <a:gd name="T45" fmla="*/ 44 h 101"/>
                  <a:gd name="T46" fmla="*/ 24 w 120"/>
                  <a:gd name="T47" fmla="*/ 33 h 101"/>
                  <a:gd name="T48" fmla="*/ 35 w 120"/>
                  <a:gd name="T49" fmla="*/ 25 h 101"/>
                  <a:gd name="T50" fmla="*/ 41 w 120"/>
                  <a:gd name="T51" fmla="*/ 25 h 101"/>
                  <a:gd name="T52" fmla="*/ 48 w 120"/>
                  <a:gd name="T53" fmla="*/ 25 h 101"/>
                  <a:gd name="T54" fmla="*/ 57 w 120"/>
                  <a:gd name="T55" fmla="*/ 25 h 101"/>
                  <a:gd name="T56" fmla="*/ 67 w 120"/>
                  <a:gd name="T57" fmla="*/ 24 h 101"/>
                  <a:gd name="T58" fmla="*/ 77 w 120"/>
                  <a:gd name="T59" fmla="*/ 20 h 101"/>
                  <a:gd name="T60" fmla="*/ 90 w 120"/>
                  <a:gd name="T61" fmla="*/ 16 h 101"/>
                  <a:gd name="T62" fmla="*/ 104 w 120"/>
                  <a:gd name="T63" fmla="*/ 14 h 101"/>
                  <a:gd name="T64" fmla="*/ 120 w 120"/>
                  <a:gd name="T65" fmla="*/ 13 h 101"/>
                  <a:gd name="T66" fmla="*/ 120 w 120"/>
                  <a:gd name="T67" fmla="*/ 10 h 101"/>
                  <a:gd name="T68" fmla="*/ 119 w 120"/>
                  <a:gd name="T69" fmla="*/ 7 h 101"/>
                  <a:gd name="T70" fmla="*/ 116 w 120"/>
                  <a:gd name="T71" fmla="*/ 5 h 101"/>
                  <a:gd name="T72" fmla="*/ 112 w 120"/>
                  <a:gd name="T73" fmla="*/ 3 h 101"/>
                  <a:gd name="T74" fmla="*/ 103 w 120"/>
                  <a:gd name="T75" fmla="*/ 1 h 101"/>
                  <a:gd name="T76" fmla="*/ 90 w 120"/>
                  <a:gd name="T77" fmla="*/ 0 h 10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20"/>
                  <a:gd name="T118" fmla="*/ 0 h 101"/>
                  <a:gd name="T119" fmla="*/ 120 w 120"/>
                  <a:gd name="T120" fmla="*/ 101 h 10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20" h="101">
                    <a:moveTo>
                      <a:pt x="90" y="0"/>
                    </a:moveTo>
                    <a:lnTo>
                      <a:pt x="84" y="0"/>
                    </a:lnTo>
                    <a:lnTo>
                      <a:pt x="79" y="1"/>
                    </a:lnTo>
                    <a:lnTo>
                      <a:pt x="73" y="3"/>
                    </a:lnTo>
                    <a:lnTo>
                      <a:pt x="68" y="5"/>
                    </a:lnTo>
                    <a:lnTo>
                      <a:pt x="58" y="10"/>
                    </a:lnTo>
                    <a:lnTo>
                      <a:pt x="48" y="16"/>
                    </a:lnTo>
                    <a:lnTo>
                      <a:pt x="39" y="24"/>
                    </a:lnTo>
                    <a:lnTo>
                      <a:pt x="31" y="33"/>
                    </a:lnTo>
                    <a:lnTo>
                      <a:pt x="25" y="42"/>
                    </a:lnTo>
                    <a:lnTo>
                      <a:pt x="19" y="51"/>
                    </a:lnTo>
                    <a:lnTo>
                      <a:pt x="12" y="61"/>
                    </a:lnTo>
                    <a:lnTo>
                      <a:pt x="8" y="69"/>
                    </a:lnTo>
                    <a:lnTo>
                      <a:pt x="5" y="79"/>
                    </a:lnTo>
                    <a:lnTo>
                      <a:pt x="2" y="86"/>
                    </a:lnTo>
                    <a:lnTo>
                      <a:pt x="0" y="92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4" y="98"/>
                    </a:lnTo>
                    <a:lnTo>
                      <a:pt x="8" y="94"/>
                    </a:lnTo>
                    <a:lnTo>
                      <a:pt x="12" y="88"/>
                    </a:lnTo>
                    <a:lnTo>
                      <a:pt x="16" y="82"/>
                    </a:lnTo>
                    <a:lnTo>
                      <a:pt x="24" y="67"/>
                    </a:lnTo>
                    <a:lnTo>
                      <a:pt x="35" y="52"/>
                    </a:lnTo>
                    <a:lnTo>
                      <a:pt x="41" y="45"/>
                    </a:lnTo>
                    <a:lnTo>
                      <a:pt x="48" y="38"/>
                    </a:lnTo>
                    <a:lnTo>
                      <a:pt x="57" y="31"/>
                    </a:lnTo>
                    <a:lnTo>
                      <a:pt x="67" y="24"/>
                    </a:lnTo>
                    <a:lnTo>
                      <a:pt x="77" y="20"/>
                    </a:lnTo>
                    <a:lnTo>
                      <a:pt x="90" y="16"/>
                    </a:lnTo>
                    <a:lnTo>
                      <a:pt x="104" y="14"/>
                    </a:lnTo>
                    <a:lnTo>
                      <a:pt x="120" y="13"/>
                    </a:lnTo>
                    <a:lnTo>
                      <a:pt x="120" y="10"/>
                    </a:lnTo>
                    <a:lnTo>
                      <a:pt x="119" y="7"/>
                    </a:lnTo>
                    <a:lnTo>
                      <a:pt x="116" y="5"/>
                    </a:lnTo>
                    <a:lnTo>
                      <a:pt x="112" y="3"/>
                    </a:lnTo>
                    <a:lnTo>
                      <a:pt x="103" y="1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4" name="Freeform 106"/>
              <p:cNvSpPr>
                <a:spLocks/>
              </p:cNvSpPr>
              <p:nvPr/>
            </p:nvSpPr>
            <p:spPr bwMode="auto">
              <a:xfrm>
                <a:off x="3043" y="1222"/>
                <a:ext cx="23" cy="10"/>
              </a:xfrm>
              <a:custGeom>
                <a:avLst/>
                <a:gdLst>
                  <a:gd name="T0" fmla="*/ 0 w 24"/>
                  <a:gd name="T1" fmla="*/ 2 h 10"/>
                  <a:gd name="T2" fmla="*/ 0 w 24"/>
                  <a:gd name="T3" fmla="*/ 3 h 10"/>
                  <a:gd name="T4" fmla="*/ 1 w 24"/>
                  <a:gd name="T5" fmla="*/ 6 h 10"/>
                  <a:gd name="T6" fmla="*/ 4 w 24"/>
                  <a:gd name="T7" fmla="*/ 8 h 10"/>
                  <a:gd name="T8" fmla="*/ 6 w 24"/>
                  <a:gd name="T9" fmla="*/ 9 h 10"/>
                  <a:gd name="T10" fmla="*/ 9 w 24"/>
                  <a:gd name="T11" fmla="*/ 10 h 10"/>
                  <a:gd name="T12" fmla="*/ 12 w 24"/>
                  <a:gd name="T13" fmla="*/ 10 h 10"/>
                  <a:gd name="T14" fmla="*/ 12 w 24"/>
                  <a:gd name="T15" fmla="*/ 10 h 10"/>
                  <a:gd name="T16" fmla="*/ 12 w 24"/>
                  <a:gd name="T17" fmla="*/ 8 h 10"/>
                  <a:gd name="T18" fmla="*/ 12 w 24"/>
                  <a:gd name="T19" fmla="*/ 7 h 10"/>
                  <a:gd name="T20" fmla="*/ 12 w 24"/>
                  <a:gd name="T21" fmla="*/ 6 h 10"/>
                  <a:gd name="T22" fmla="*/ 12 w 24"/>
                  <a:gd name="T23" fmla="*/ 5 h 10"/>
                  <a:gd name="T24" fmla="*/ 12 w 24"/>
                  <a:gd name="T25" fmla="*/ 4 h 10"/>
                  <a:gd name="T26" fmla="*/ 12 w 24"/>
                  <a:gd name="T27" fmla="*/ 2 h 10"/>
                  <a:gd name="T28" fmla="*/ 12 w 24"/>
                  <a:gd name="T29" fmla="*/ 1 h 10"/>
                  <a:gd name="T30" fmla="*/ 12 w 24"/>
                  <a:gd name="T31" fmla="*/ 0 h 10"/>
                  <a:gd name="T32" fmla="*/ 9 w 24"/>
                  <a:gd name="T33" fmla="*/ 0 h 10"/>
                  <a:gd name="T34" fmla="*/ 1 w 24"/>
                  <a:gd name="T35" fmla="*/ 1 h 10"/>
                  <a:gd name="T36" fmla="*/ 0 w 24"/>
                  <a:gd name="T37" fmla="*/ 2 h 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10"/>
                  <a:gd name="T59" fmla="*/ 24 w 24"/>
                  <a:gd name="T60" fmla="*/ 10 h 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10">
                    <a:moveTo>
                      <a:pt x="0" y="2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9" y="10"/>
                    </a:lnTo>
                    <a:lnTo>
                      <a:pt x="12" y="10"/>
                    </a:lnTo>
                    <a:lnTo>
                      <a:pt x="19" y="10"/>
                    </a:lnTo>
                    <a:lnTo>
                      <a:pt x="22" y="8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2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5" name="Freeform 107"/>
              <p:cNvSpPr>
                <a:spLocks/>
              </p:cNvSpPr>
              <p:nvPr/>
            </p:nvSpPr>
            <p:spPr bwMode="auto">
              <a:xfrm>
                <a:off x="2894" y="1773"/>
                <a:ext cx="385" cy="127"/>
              </a:xfrm>
              <a:custGeom>
                <a:avLst/>
                <a:gdLst>
                  <a:gd name="T0" fmla="*/ 0 w 385"/>
                  <a:gd name="T1" fmla="*/ 0 h 127"/>
                  <a:gd name="T2" fmla="*/ 10 w 385"/>
                  <a:gd name="T3" fmla="*/ 11 h 127"/>
                  <a:gd name="T4" fmla="*/ 22 w 385"/>
                  <a:gd name="T5" fmla="*/ 21 h 127"/>
                  <a:gd name="T6" fmla="*/ 36 w 385"/>
                  <a:gd name="T7" fmla="*/ 33 h 127"/>
                  <a:gd name="T8" fmla="*/ 50 w 385"/>
                  <a:gd name="T9" fmla="*/ 44 h 127"/>
                  <a:gd name="T10" fmla="*/ 65 w 385"/>
                  <a:gd name="T11" fmla="*/ 54 h 127"/>
                  <a:gd name="T12" fmla="*/ 83 w 385"/>
                  <a:gd name="T13" fmla="*/ 64 h 127"/>
                  <a:gd name="T14" fmla="*/ 100 w 385"/>
                  <a:gd name="T15" fmla="*/ 75 h 127"/>
                  <a:gd name="T16" fmla="*/ 118 w 385"/>
                  <a:gd name="T17" fmla="*/ 84 h 127"/>
                  <a:gd name="T18" fmla="*/ 136 w 385"/>
                  <a:gd name="T19" fmla="*/ 92 h 127"/>
                  <a:gd name="T20" fmla="*/ 155 w 385"/>
                  <a:gd name="T21" fmla="*/ 100 h 127"/>
                  <a:gd name="T22" fmla="*/ 173 w 385"/>
                  <a:gd name="T23" fmla="*/ 106 h 127"/>
                  <a:gd name="T24" fmla="*/ 191 w 385"/>
                  <a:gd name="T25" fmla="*/ 113 h 127"/>
                  <a:gd name="T26" fmla="*/ 209 w 385"/>
                  <a:gd name="T27" fmla="*/ 117 h 127"/>
                  <a:gd name="T28" fmla="*/ 225 w 385"/>
                  <a:gd name="T29" fmla="*/ 120 h 127"/>
                  <a:gd name="T30" fmla="*/ 242 w 385"/>
                  <a:gd name="T31" fmla="*/ 122 h 127"/>
                  <a:gd name="T32" fmla="*/ 256 w 385"/>
                  <a:gd name="T33" fmla="*/ 123 h 127"/>
                  <a:gd name="T34" fmla="*/ 284 w 385"/>
                  <a:gd name="T35" fmla="*/ 126 h 127"/>
                  <a:gd name="T36" fmla="*/ 313 w 385"/>
                  <a:gd name="T37" fmla="*/ 127 h 127"/>
                  <a:gd name="T38" fmla="*/ 327 w 385"/>
                  <a:gd name="T39" fmla="*/ 127 h 127"/>
                  <a:gd name="T40" fmla="*/ 341 w 385"/>
                  <a:gd name="T41" fmla="*/ 126 h 127"/>
                  <a:gd name="T42" fmla="*/ 356 w 385"/>
                  <a:gd name="T43" fmla="*/ 123 h 127"/>
                  <a:gd name="T44" fmla="*/ 369 w 385"/>
                  <a:gd name="T45" fmla="*/ 118 h 127"/>
                  <a:gd name="T46" fmla="*/ 373 w 385"/>
                  <a:gd name="T47" fmla="*/ 109 h 127"/>
                  <a:gd name="T48" fmla="*/ 377 w 385"/>
                  <a:gd name="T49" fmla="*/ 101 h 127"/>
                  <a:gd name="T50" fmla="*/ 381 w 385"/>
                  <a:gd name="T51" fmla="*/ 92 h 127"/>
                  <a:gd name="T52" fmla="*/ 385 w 385"/>
                  <a:gd name="T53" fmla="*/ 84 h 127"/>
                  <a:gd name="T54" fmla="*/ 378 w 385"/>
                  <a:gd name="T55" fmla="*/ 92 h 127"/>
                  <a:gd name="T56" fmla="*/ 371 w 385"/>
                  <a:gd name="T57" fmla="*/ 99 h 127"/>
                  <a:gd name="T58" fmla="*/ 364 w 385"/>
                  <a:gd name="T59" fmla="*/ 105 h 127"/>
                  <a:gd name="T60" fmla="*/ 357 w 385"/>
                  <a:gd name="T61" fmla="*/ 109 h 127"/>
                  <a:gd name="T62" fmla="*/ 348 w 385"/>
                  <a:gd name="T63" fmla="*/ 114 h 127"/>
                  <a:gd name="T64" fmla="*/ 340 w 385"/>
                  <a:gd name="T65" fmla="*/ 116 h 127"/>
                  <a:gd name="T66" fmla="*/ 332 w 385"/>
                  <a:gd name="T67" fmla="*/ 118 h 127"/>
                  <a:gd name="T68" fmla="*/ 324 w 385"/>
                  <a:gd name="T69" fmla="*/ 119 h 127"/>
                  <a:gd name="T70" fmla="*/ 306 w 385"/>
                  <a:gd name="T71" fmla="*/ 120 h 127"/>
                  <a:gd name="T72" fmla="*/ 288 w 385"/>
                  <a:gd name="T73" fmla="*/ 118 h 127"/>
                  <a:gd name="T74" fmla="*/ 268 w 385"/>
                  <a:gd name="T75" fmla="*/ 116 h 127"/>
                  <a:gd name="T76" fmla="*/ 249 w 385"/>
                  <a:gd name="T77" fmla="*/ 113 h 127"/>
                  <a:gd name="T78" fmla="*/ 233 w 385"/>
                  <a:gd name="T79" fmla="*/ 111 h 127"/>
                  <a:gd name="T80" fmla="*/ 216 w 385"/>
                  <a:gd name="T81" fmla="*/ 108 h 127"/>
                  <a:gd name="T82" fmla="*/ 199 w 385"/>
                  <a:gd name="T83" fmla="*/ 105 h 127"/>
                  <a:gd name="T84" fmla="*/ 182 w 385"/>
                  <a:gd name="T85" fmla="*/ 101 h 127"/>
                  <a:gd name="T86" fmla="*/ 166 w 385"/>
                  <a:gd name="T87" fmla="*/ 96 h 127"/>
                  <a:gd name="T88" fmla="*/ 148 w 385"/>
                  <a:gd name="T89" fmla="*/ 90 h 127"/>
                  <a:gd name="T90" fmla="*/ 132 w 385"/>
                  <a:gd name="T91" fmla="*/ 83 h 127"/>
                  <a:gd name="T92" fmla="*/ 116 w 385"/>
                  <a:gd name="T93" fmla="*/ 76 h 127"/>
                  <a:gd name="T94" fmla="*/ 99 w 385"/>
                  <a:gd name="T95" fmla="*/ 67 h 127"/>
                  <a:gd name="T96" fmla="*/ 84 w 385"/>
                  <a:gd name="T97" fmla="*/ 59 h 127"/>
                  <a:gd name="T98" fmla="*/ 68 w 385"/>
                  <a:gd name="T99" fmla="*/ 50 h 127"/>
                  <a:gd name="T100" fmla="*/ 53 w 385"/>
                  <a:gd name="T101" fmla="*/ 41 h 127"/>
                  <a:gd name="T102" fmla="*/ 39 w 385"/>
                  <a:gd name="T103" fmla="*/ 30 h 127"/>
                  <a:gd name="T104" fmla="*/ 25 w 385"/>
                  <a:gd name="T105" fmla="*/ 20 h 127"/>
                  <a:gd name="T106" fmla="*/ 12 w 385"/>
                  <a:gd name="T107" fmla="*/ 10 h 127"/>
                  <a:gd name="T108" fmla="*/ 0 w 385"/>
                  <a:gd name="T109" fmla="*/ 0 h 12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85"/>
                  <a:gd name="T166" fmla="*/ 0 h 127"/>
                  <a:gd name="T167" fmla="*/ 385 w 385"/>
                  <a:gd name="T168" fmla="*/ 127 h 12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85" h="127">
                    <a:moveTo>
                      <a:pt x="0" y="0"/>
                    </a:moveTo>
                    <a:lnTo>
                      <a:pt x="10" y="11"/>
                    </a:lnTo>
                    <a:lnTo>
                      <a:pt x="22" y="21"/>
                    </a:lnTo>
                    <a:lnTo>
                      <a:pt x="36" y="33"/>
                    </a:lnTo>
                    <a:lnTo>
                      <a:pt x="50" y="44"/>
                    </a:lnTo>
                    <a:lnTo>
                      <a:pt x="65" y="54"/>
                    </a:lnTo>
                    <a:lnTo>
                      <a:pt x="83" y="64"/>
                    </a:lnTo>
                    <a:lnTo>
                      <a:pt x="100" y="75"/>
                    </a:lnTo>
                    <a:lnTo>
                      <a:pt x="118" y="84"/>
                    </a:lnTo>
                    <a:lnTo>
                      <a:pt x="136" y="92"/>
                    </a:lnTo>
                    <a:lnTo>
                      <a:pt x="155" y="100"/>
                    </a:lnTo>
                    <a:lnTo>
                      <a:pt x="173" y="106"/>
                    </a:lnTo>
                    <a:lnTo>
                      <a:pt x="191" y="113"/>
                    </a:lnTo>
                    <a:lnTo>
                      <a:pt x="209" y="117"/>
                    </a:lnTo>
                    <a:lnTo>
                      <a:pt x="225" y="120"/>
                    </a:lnTo>
                    <a:lnTo>
                      <a:pt x="242" y="122"/>
                    </a:lnTo>
                    <a:lnTo>
                      <a:pt x="256" y="123"/>
                    </a:lnTo>
                    <a:lnTo>
                      <a:pt x="284" y="126"/>
                    </a:lnTo>
                    <a:lnTo>
                      <a:pt x="313" y="127"/>
                    </a:lnTo>
                    <a:lnTo>
                      <a:pt x="327" y="127"/>
                    </a:lnTo>
                    <a:lnTo>
                      <a:pt x="341" y="126"/>
                    </a:lnTo>
                    <a:lnTo>
                      <a:pt x="356" y="123"/>
                    </a:lnTo>
                    <a:lnTo>
                      <a:pt x="369" y="118"/>
                    </a:lnTo>
                    <a:lnTo>
                      <a:pt x="373" y="109"/>
                    </a:lnTo>
                    <a:lnTo>
                      <a:pt x="377" y="101"/>
                    </a:lnTo>
                    <a:lnTo>
                      <a:pt x="381" y="92"/>
                    </a:lnTo>
                    <a:lnTo>
                      <a:pt x="385" y="84"/>
                    </a:lnTo>
                    <a:lnTo>
                      <a:pt x="378" y="92"/>
                    </a:lnTo>
                    <a:lnTo>
                      <a:pt x="371" y="99"/>
                    </a:lnTo>
                    <a:lnTo>
                      <a:pt x="364" y="105"/>
                    </a:lnTo>
                    <a:lnTo>
                      <a:pt x="357" y="109"/>
                    </a:lnTo>
                    <a:lnTo>
                      <a:pt x="348" y="114"/>
                    </a:lnTo>
                    <a:lnTo>
                      <a:pt x="340" y="116"/>
                    </a:lnTo>
                    <a:lnTo>
                      <a:pt x="332" y="118"/>
                    </a:lnTo>
                    <a:lnTo>
                      <a:pt x="324" y="119"/>
                    </a:lnTo>
                    <a:lnTo>
                      <a:pt x="306" y="120"/>
                    </a:lnTo>
                    <a:lnTo>
                      <a:pt x="288" y="118"/>
                    </a:lnTo>
                    <a:lnTo>
                      <a:pt x="268" y="116"/>
                    </a:lnTo>
                    <a:lnTo>
                      <a:pt x="249" y="113"/>
                    </a:lnTo>
                    <a:lnTo>
                      <a:pt x="233" y="111"/>
                    </a:lnTo>
                    <a:lnTo>
                      <a:pt x="216" y="108"/>
                    </a:lnTo>
                    <a:lnTo>
                      <a:pt x="199" y="105"/>
                    </a:lnTo>
                    <a:lnTo>
                      <a:pt x="182" y="101"/>
                    </a:lnTo>
                    <a:lnTo>
                      <a:pt x="166" y="96"/>
                    </a:lnTo>
                    <a:lnTo>
                      <a:pt x="148" y="90"/>
                    </a:lnTo>
                    <a:lnTo>
                      <a:pt x="132" y="83"/>
                    </a:lnTo>
                    <a:lnTo>
                      <a:pt x="116" y="76"/>
                    </a:lnTo>
                    <a:lnTo>
                      <a:pt x="99" y="67"/>
                    </a:lnTo>
                    <a:lnTo>
                      <a:pt x="84" y="59"/>
                    </a:lnTo>
                    <a:lnTo>
                      <a:pt x="68" y="50"/>
                    </a:lnTo>
                    <a:lnTo>
                      <a:pt x="53" y="41"/>
                    </a:lnTo>
                    <a:lnTo>
                      <a:pt x="39" y="30"/>
                    </a:lnTo>
                    <a:lnTo>
                      <a:pt x="25" y="20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6" name="Freeform 108"/>
              <p:cNvSpPr>
                <a:spLocks/>
              </p:cNvSpPr>
              <p:nvPr/>
            </p:nvSpPr>
            <p:spPr bwMode="auto">
              <a:xfrm>
                <a:off x="2907" y="1346"/>
                <a:ext cx="25" cy="51"/>
              </a:xfrm>
              <a:custGeom>
                <a:avLst/>
                <a:gdLst>
                  <a:gd name="T0" fmla="*/ 14 w 25"/>
                  <a:gd name="T1" fmla="*/ 0 h 51"/>
                  <a:gd name="T2" fmla="*/ 11 w 25"/>
                  <a:gd name="T3" fmla="*/ 5 h 51"/>
                  <a:gd name="T4" fmla="*/ 6 w 25"/>
                  <a:gd name="T5" fmla="*/ 18 h 51"/>
                  <a:gd name="T6" fmla="*/ 3 w 25"/>
                  <a:gd name="T7" fmla="*/ 26 h 51"/>
                  <a:gd name="T8" fmla="*/ 1 w 25"/>
                  <a:gd name="T9" fmla="*/ 34 h 51"/>
                  <a:gd name="T10" fmla="*/ 0 w 25"/>
                  <a:gd name="T11" fmla="*/ 41 h 51"/>
                  <a:gd name="T12" fmla="*/ 0 w 25"/>
                  <a:gd name="T13" fmla="*/ 48 h 51"/>
                  <a:gd name="T14" fmla="*/ 1 w 25"/>
                  <a:gd name="T15" fmla="*/ 50 h 51"/>
                  <a:gd name="T16" fmla="*/ 2 w 25"/>
                  <a:gd name="T17" fmla="*/ 51 h 51"/>
                  <a:gd name="T18" fmla="*/ 3 w 25"/>
                  <a:gd name="T19" fmla="*/ 50 h 51"/>
                  <a:gd name="T20" fmla="*/ 5 w 25"/>
                  <a:gd name="T21" fmla="*/ 48 h 51"/>
                  <a:gd name="T22" fmla="*/ 9 w 25"/>
                  <a:gd name="T23" fmla="*/ 42 h 51"/>
                  <a:gd name="T24" fmla="*/ 13 w 25"/>
                  <a:gd name="T25" fmla="*/ 33 h 51"/>
                  <a:gd name="T26" fmla="*/ 22 w 25"/>
                  <a:gd name="T27" fmla="*/ 15 h 51"/>
                  <a:gd name="T28" fmla="*/ 25 w 25"/>
                  <a:gd name="T29" fmla="*/ 5 h 51"/>
                  <a:gd name="T30" fmla="*/ 14 w 25"/>
                  <a:gd name="T31" fmla="*/ 0 h 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5"/>
                  <a:gd name="T49" fmla="*/ 0 h 51"/>
                  <a:gd name="T50" fmla="*/ 25 w 25"/>
                  <a:gd name="T51" fmla="*/ 51 h 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5" h="51">
                    <a:moveTo>
                      <a:pt x="14" y="0"/>
                    </a:moveTo>
                    <a:lnTo>
                      <a:pt x="11" y="5"/>
                    </a:lnTo>
                    <a:lnTo>
                      <a:pt x="6" y="18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0"/>
                    </a:lnTo>
                    <a:lnTo>
                      <a:pt x="5" y="48"/>
                    </a:lnTo>
                    <a:lnTo>
                      <a:pt x="9" y="42"/>
                    </a:lnTo>
                    <a:lnTo>
                      <a:pt x="13" y="33"/>
                    </a:lnTo>
                    <a:lnTo>
                      <a:pt x="22" y="15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8C7E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7" name="Freeform 109"/>
              <p:cNvSpPr>
                <a:spLocks/>
              </p:cNvSpPr>
              <p:nvPr/>
            </p:nvSpPr>
            <p:spPr bwMode="auto">
              <a:xfrm>
                <a:off x="3085" y="1388"/>
                <a:ext cx="68" cy="79"/>
              </a:xfrm>
              <a:custGeom>
                <a:avLst/>
                <a:gdLst>
                  <a:gd name="T0" fmla="*/ 0 w 68"/>
                  <a:gd name="T1" fmla="*/ 66 h 79"/>
                  <a:gd name="T2" fmla="*/ 3 w 68"/>
                  <a:gd name="T3" fmla="*/ 60 h 79"/>
                  <a:gd name="T4" fmla="*/ 9 w 68"/>
                  <a:gd name="T5" fmla="*/ 44 h 79"/>
                  <a:gd name="T6" fmla="*/ 12 w 68"/>
                  <a:gd name="T7" fmla="*/ 35 h 79"/>
                  <a:gd name="T8" fmla="*/ 17 w 68"/>
                  <a:gd name="T9" fmla="*/ 27 h 79"/>
                  <a:gd name="T10" fmla="*/ 21 w 68"/>
                  <a:gd name="T11" fmla="*/ 20 h 79"/>
                  <a:gd name="T12" fmla="*/ 26 w 68"/>
                  <a:gd name="T13" fmla="*/ 16 h 79"/>
                  <a:gd name="T14" fmla="*/ 35 w 68"/>
                  <a:gd name="T15" fmla="*/ 9 h 79"/>
                  <a:gd name="T16" fmla="*/ 46 w 68"/>
                  <a:gd name="T17" fmla="*/ 3 h 79"/>
                  <a:gd name="T18" fmla="*/ 51 w 68"/>
                  <a:gd name="T19" fmla="*/ 1 h 79"/>
                  <a:gd name="T20" fmla="*/ 55 w 68"/>
                  <a:gd name="T21" fmla="*/ 0 h 79"/>
                  <a:gd name="T22" fmla="*/ 59 w 68"/>
                  <a:gd name="T23" fmla="*/ 0 h 79"/>
                  <a:gd name="T24" fmla="*/ 63 w 68"/>
                  <a:gd name="T25" fmla="*/ 0 h 79"/>
                  <a:gd name="T26" fmla="*/ 66 w 68"/>
                  <a:gd name="T27" fmla="*/ 2 h 79"/>
                  <a:gd name="T28" fmla="*/ 68 w 68"/>
                  <a:gd name="T29" fmla="*/ 4 h 79"/>
                  <a:gd name="T30" fmla="*/ 68 w 68"/>
                  <a:gd name="T31" fmla="*/ 7 h 79"/>
                  <a:gd name="T32" fmla="*/ 67 w 68"/>
                  <a:gd name="T33" fmla="*/ 10 h 79"/>
                  <a:gd name="T34" fmla="*/ 64 w 68"/>
                  <a:gd name="T35" fmla="*/ 14 h 79"/>
                  <a:gd name="T36" fmla="*/ 60 w 68"/>
                  <a:gd name="T37" fmla="*/ 18 h 79"/>
                  <a:gd name="T38" fmla="*/ 55 w 68"/>
                  <a:gd name="T39" fmla="*/ 21 h 79"/>
                  <a:gd name="T40" fmla="*/ 47 w 68"/>
                  <a:gd name="T41" fmla="*/ 24 h 79"/>
                  <a:gd name="T42" fmla="*/ 43 w 68"/>
                  <a:gd name="T43" fmla="*/ 27 h 79"/>
                  <a:gd name="T44" fmla="*/ 38 w 68"/>
                  <a:gd name="T45" fmla="*/ 30 h 79"/>
                  <a:gd name="T46" fmla="*/ 35 w 68"/>
                  <a:gd name="T47" fmla="*/ 35 h 79"/>
                  <a:gd name="T48" fmla="*/ 32 w 68"/>
                  <a:gd name="T49" fmla="*/ 40 h 79"/>
                  <a:gd name="T50" fmla="*/ 27 w 68"/>
                  <a:gd name="T51" fmla="*/ 53 h 79"/>
                  <a:gd name="T52" fmla="*/ 22 w 68"/>
                  <a:gd name="T53" fmla="*/ 65 h 79"/>
                  <a:gd name="T54" fmla="*/ 20 w 68"/>
                  <a:gd name="T55" fmla="*/ 70 h 79"/>
                  <a:gd name="T56" fmla="*/ 17 w 68"/>
                  <a:gd name="T57" fmla="*/ 74 h 79"/>
                  <a:gd name="T58" fmla="*/ 15 w 68"/>
                  <a:gd name="T59" fmla="*/ 77 h 79"/>
                  <a:gd name="T60" fmla="*/ 13 w 68"/>
                  <a:gd name="T61" fmla="*/ 79 h 79"/>
                  <a:gd name="T62" fmla="*/ 10 w 68"/>
                  <a:gd name="T63" fmla="*/ 79 h 79"/>
                  <a:gd name="T64" fmla="*/ 8 w 68"/>
                  <a:gd name="T65" fmla="*/ 77 h 79"/>
                  <a:gd name="T66" fmla="*/ 5 w 68"/>
                  <a:gd name="T67" fmla="*/ 73 h 79"/>
                  <a:gd name="T68" fmla="*/ 0 w 68"/>
                  <a:gd name="T69" fmla="*/ 66 h 7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8"/>
                  <a:gd name="T106" fmla="*/ 0 h 79"/>
                  <a:gd name="T107" fmla="*/ 68 w 68"/>
                  <a:gd name="T108" fmla="*/ 79 h 7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8" h="79">
                    <a:moveTo>
                      <a:pt x="0" y="66"/>
                    </a:moveTo>
                    <a:lnTo>
                      <a:pt x="3" y="60"/>
                    </a:lnTo>
                    <a:lnTo>
                      <a:pt x="9" y="44"/>
                    </a:lnTo>
                    <a:lnTo>
                      <a:pt x="12" y="35"/>
                    </a:lnTo>
                    <a:lnTo>
                      <a:pt x="17" y="27"/>
                    </a:lnTo>
                    <a:lnTo>
                      <a:pt x="21" y="20"/>
                    </a:lnTo>
                    <a:lnTo>
                      <a:pt x="26" y="16"/>
                    </a:lnTo>
                    <a:lnTo>
                      <a:pt x="35" y="9"/>
                    </a:lnTo>
                    <a:lnTo>
                      <a:pt x="46" y="3"/>
                    </a:lnTo>
                    <a:lnTo>
                      <a:pt x="51" y="1"/>
                    </a:lnTo>
                    <a:lnTo>
                      <a:pt x="55" y="0"/>
                    </a:lnTo>
                    <a:lnTo>
                      <a:pt x="59" y="0"/>
                    </a:lnTo>
                    <a:lnTo>
                      <a:pt x="63" y="0"/>
                    </a:lnTo>
                    <a:lnTo>
                      <a:pt x="66" y="2"/>
                    </a:lnTo>
                    <a:lnTo>
                      <a:pt x="68" y="4"/>
                    </a:lnTo>
                    <a:lnTo>
                      <a:pt x="68" y="7"/>
                    </a:lnTo>
                    <a:lnTo>
                      <a:pt x="67" y="10"/>
                    </a:lnTo>
                    <a:lnTo>
                      <a:pt x="64" y="14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47" y="24"/>
                    </a:lnTo>
                    <a:lnTo>
                      <a:pt x="43" y="27"/>
                    </a:lnTo>
                    <a:lnTo>
                      <a:pt x="38" y="30"/>
                    </a:lnTo>
                    <a:lnTo>
                      <a:pt x="35" y="35"/>
                    </a:lnTo>
                    <a:lnTo>
                      <a:pt x="32" y="40"/>
                    </a:lnTo>
                    <a:lnTo>
                      <a:pt x="27" y="53"/>
                    </a:lnTo>
                    <a:lnTo>
                      <a:pt x="22" y="65"/>
                    </a:lnTo>
                    <a:lnTo>
                      <a:pt x="20" y="70"/>
                    </a:lnTo>
                    <a:lnTo>
                      <a:pt x="17" y="74"/>
                    </a:lnTo>
                    <a:lnTo>
                      <a:pt x="15" y="77"/>
                    </a:lnTo>
                    <a:lnTo>
                      <a:pt x="13" y="79"/>
                    </a:lnTo>
                    <a:lnTo>
                      <a:pt x="10" y="79"/>
                    </a:lnTo>
                    <a:lnTo>
                      <a:pt x="8" y="77"/>
                    </a:lnTo>
                    <a:lnTo>
                      <a:pt x="5" y="73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B9AED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0969" name="Text Box 226"/>
            <p:cNvSpPr txBox="1">
              <a:spLocks noChangeArrowheads="1"/>
            </p:cNvSpPr>
            <p:nvPr/>
          </p:nvSpPr>
          <p:spPr bwMode="auto">
            <a:xfrm>
              <a:off x="5530839" y="6285858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>
                <a:solidFill>
                  <a:srgbClr val="1E4164"/>
                </a:solidFill>
                <a:cs typeface="Arial" pitchFamily="34" charset="0"/>
              </a:endParaRPr>
            </a:p>
          </p:txBody>
        </p:sp>
        <p:graphicFrame>
          <p:nvGraphicFramePr>
            <p:cNvPr id="40970" name="Object 2"/>
            <p:cNvGraphicFramePr>
              <a:graphicFrameLocks noChangeAspect="1"/>
            </p:cNvGraphicFramePr>
            <p:nvPr/>
          </p:nvGraphicFramePr>
          <p:xfrm>
            <a:off x="3545322" y="1790201"/>
            <a:ext cx="1080120" cy="9089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902" name="Clip" r:id="rId4" imgW="4036337" imgH="3434281" progId="">
                    <p:embed/>
                  </p:oleObj>
                </mc:Choice>
                <mc:Fallback>
                  <p:oleObj name="Clip" r:id="rId4" imgW="4036337" imgH="343428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5322" y="1790201"/>
                          <a:ext cx="1080120" cy="9089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0971" name="Group 451"/>
            <p:cNvGrpSpPr>
              <a:grpSpLocks/>
            </p:cNvGrpSpPr>
            <p:nvPr/>
          </p:nvGrpSpPr>
          <p:grpSpPr bwMode="auto">
            <a:xfrm flipH="1">
              <a:off x="668800" y="4053168"/>
              <a:ext cx="857944" cy="1034702"/>
              <a:chOff x="3460" y="2711"/>
              <a:chExt cx="605" cy="806"/>
            </a:xfrm>
          </p:grpSpPr>
          <p:sp>
            <p:nvSpPr>
              <p:cNvPr id="41032" name="AutoShape 452"/>
              <p:cNvSpPr>
                <a:spLocks noChangeAspect="1" noChangeArrowheads="1" noTextEdit="1"/>
              </p:cNvSpPr>
              <p:nvPr/>
            </p:nvSpPr>
            <p:spPr bwMode="auto">
              <a:xfrm>
                <a:off x="3460" y="2711"/>
                <a:ext cx="605" cy="8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3" name="Freeform 453"/>
              <p:cNvSpPr>
                <a:spLocks/>
              </p:cNvSpPr>
              <p:nvPr/>
            </p:nvSpPr>
            <p:spPr bwMode="auto">
              <a:xfrm>
                <a:off x="3593" y="2718"/>
                <a:ext cx="459" cy="773"/>
              </a:xfrm>
              <a:custGeom>
                <a:avLst/>
                <a:gdLst>
                  <a:gd name="T0" fmla="*/ 0 w 1377"/>
                  <a:gd name="T1" fmla="*/ 0 h 2318"/>
                  <a:gd name="T2" fmla="*/ 0 w 1377"/>
                  <a:gd name="T3" fmla="*/ 0 h 2318"/>
                  <a:gd name="T4" fmla="*/ 0 w 1377"/>
                  <a:gd name="T5" fmla="*/ 0 h 2318"/>
                  <a:gd name="T6" fmla="*/ 0 w 1377"/>
                  <a:gd name="T7" fmla="*/ 0 h 2318"/>
                  <a:gd name="T8" fmla="*/ 0 w 1377"/>
                  <a:gd name="T9" fmla="*/ 0 h 2318"/>
                  <a:gd name="T10" fmla="*/ 0 w 1377"/>
                  <a:gd name="T11" fmla="*/ 0 h 2318"/>
                  <a:gd name="T12" fmla="*/ 0 w 1377"/>
                  <a:gd name="T13" fmla="*/ 0 h 2318"/>
                  <a:gd name="T14" fmla="*/ 0 w 1377"/>
                  <a:gd name="T15" fmla="*/ 0 h 2318"/>
                  <a:gd name="T16" fmla="*/ 0 w 1377"/>
                  <a:gd name="T17" fmla="*/ 0 h 2318"/>
                  <a:gd name="T18" fmla="*/ 0 w 1377"/>
                  <a:gd name="T19" fmla="*/ 0 h 2318"/>
                  <a:gd name="T20" fmla="*/ 0 w 1377"/>
                  <a:gd name="T21" fmla="*/ 0 h 2318"/>
                  <a:gd name="T22" fmla="*/ 0 w 1377"/>
                  <a:gd name="T23" fmla="*/ 0 h 2318"/>
                  <a:gd name="T24" fmla="*/ 0 w 1377"/>
                  <a:gd name="T25" fmla="*/ 0 h 2318"/>
                  <a:gd name="T26" fmla="*/ 0 w 1377"/>
                  <a:gd name="T27" fmla="*/ 0 h 2318"/>
                  <a:gd name="T28" fmla="*/ 0 w 1377"/>
                  <a:gd name="T29" fmla="*/ 0 h 2318"/>
                  <a:gd name="T30" fmla="*/ 0 w 1377"/>
                  <a:gd name="T31" fmla="*/ 0 h 2318"/>
                  <a:gd name="T32" fmla="*/ 0 w 1377"/>
                  <a:gd name="T33" fmla="*/ 0 h 2318"/>
                  <a:gd name="T34" fmla="*/ 0 w 1377"/>
                  <a:gd name="T35" fmla="*/ 0 h 2318"/>
                  <a:gd name="T36" fmla="*/ 0 w 1377"/>
                  <a:gd name="T37" fmla="*/ 0 h 2318"/>
                  <a:gd name="T38" fmla="*/ 0 w 1377"/>
                  <a:gd name="T39" fmla="*/ 0 h 2318"/>
                  <a:gd name="T40" fmla="*/ 0 w 1377"/>
                  <a:gd name="T41" fmla="*/ 0 h 2318"/>
                  <a:gd name="T42" fmla="*/ 0 w 1377"/>
                  <a:gd name="T43" fmla="*/ 0 h 2318"/>
                  <a:gd name="T44" fmla="*/ 0 w 1377"/>
                  <a:gd name="T45" fmla="*/ 0 h 2318"/>
                  <a:gd name="T46" fmla="*/ 0 w 1377"/>
                  <a:gd name="T47" fmla="*/ 0 h 2318"/>
                  <a:gd name="T48" fmla="*/ 0 w 1377"/>
                  <a:gd name="T49" fmla="*/ 0 h 2318"/>
                  <a:gd name="T50" fmla="*/ 0 w 1377"/>
                  <a:gd name="T51" fmla="*/ 0 h 2318"/>
                  <a:gd name="T52" fmla="*/ 0 w 1377"/>
                  <a:gd name="T53" fmla="*/ 0 h 2318"/>
                  <a:gd name="T54" fmla="*/ 0 w 1377"/>
                  <a:gd name="T55" fmla="*/ 0 h 2318"/>
                  <a:gd name="T56" fmla="*/ 0 w 1377"/>
                  <a:gd name="T57" fmla="*/ 0 h 2318"/>
                  <a:gd name="T58" fmla="*/ 0 w 1377"/>
                  <a:gd name="T59" fmla="*/ 0 h 2318"/>
                  <a:gd name="T60" fmla="*/ 0 w 1377"/>
                  <a:gd name="T61" fmla="*/ 0 h 2318"/>
                  <a:gd name="T62" fmla="*/ 0 w 1377"/>
                  <a:gd name="T63" fmla="*/ 0 h 2318"/>
                  <a:gd name="T64" fmla="*/ 0 w 1377"/>
                  <a:gd name="T65" fmla="*/ 0 h 2318"/>
                  <a:gd name="T66" fmla="*/ 0 w 1377"/>
                  <a:gd name="T67" fmla="*/ 0 h 2318"/>
                  <a:gd name="T68" fmla="*/ 0 w 1377"/>
                  <a:gd name="T69" fmla="*/ 0 h 2318"/>
                  <a:gd name="T70" fmla="*/ 0 w 1377"/>
                  <a:gd name="T71" fmla="*/ 0 h 231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377"/>
                  <a:gd name="T109" fmla="*/ 0 h 2318"/>
                  <a:gd name="T110" fmla="*/ 1377 w 1377"/>
                  <a:gd name="T111" fmla="*/ 2318 h 231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377" h="2318">
                    <a:moveTo>
                      <a:pt x="151" y="781"/>
                    </a:moveTo>
                    <a:lnTo>
                      <a:pt x="22" y="615"/>
                    </a:lnTo>
                    <a:lnTo>
                      <a:pt x="0" y="448"/>
                    </a:lnTo>
                    <a:lnTo>
                      <a:pt x="15" y="337"/>
                    </a:lnTo>
                    <a:lnTo>
                      <a:pt x="71" y="238"/>
                    </a:lnTo>
                    <a:lnTo>
                      <a:pt x="128" y="166"/>
                    </a:lnTo>
                    <a:lnTo>
                      <a:pt x="183" y="110"/>
                    </a:lnTo>
                    <a:lnTo>
                      <a:pt x="295" y="44"/>
                    </a:lnTo>
                    <a:lnTo>
                      <a:pt x="330" y="39"/>
                    </a:lnTo>
                    <a:lnTo>
                      <a:pt x="510" y="0"/>
                    </a:lnTo>
                    <a:lnTo>
                      <a:pt x="678" y="29"/>
                    </a:lnTo>
                    <a:lnTo>
                      <a:pt x="851" y="100"/>
                    </a:lnTo>
                    <a:lnTo>
                      <a:pt x="1024" y="238"/>
                    </a:lnTo>
                    <a:lnTo>
                      <a:pt x="1120" y="376"/>
                    </a:lnTo>
                    <a:lnTo>
                      <a:pt x="1192" y="515"/>
                    </a:lnTo>
                    <a:lnTo>
                      <a:pt x="1253" y="664"/>
                    </a:lnTo>
                    <a:lnTo>
                      <a:pt x="1304" y="835"/>
                    </a:lnTo>
                    <a:lnTo>
                      <a:pt x="1354" y="1063"/>
                    </a:lnTo>
                    <a:lnTo>
                      <a:pt x="1377" y="1296"/>
                    </a:lnTo>
                    <a:lnTo>
                      <a:pt x="1354" y="1523"/>
                    </a:lnTo>
                    <a:lnTo>
                      <a:pt x="1288" y="1716"/>
                    </a:lnTo>
                    <a:lnTo>
                      <a:pt x="1188" y="1959"/>
                    </a:lnTo>
                    <a:lnTo>
                      <a:pt x="1063" y="2114"/>
                    </a:lnTo>
                    <a:lnTo>
                      <a:pt x="901" y="2230"/>
                    </a:lnTo>
                    <a:lnTo>
                      <a:pt x="694" y="2308"/>
                    </a:lnTo>
                    <a:lnTo>
                      <a:pt x="520" y="2318"/>
                    </a:lnTo>
                    <a:lnTo>
                      <a:pt x="324" y="2247"/>
                    </a:lnTo>
                    <a:lnTo>
                      <a:pt x="183" y="2120"/>
                    </a:lnTo>
                    <a:lnTo>
                      <a:pt x="90" y="1976"/>
                    </a:lnTo>
                    <a:lnTo>
                      <a:pt x="66" y="1794"/>
                    </a:lnTo>
                    <a:lnTo>
                      <a:pt x="83" y="1654"/>
                    </a:lnTo>
                    <a:lnTo>
                      <a:pt x="626" y="1556"/>
                    </a:lnTo>
                    <a:lnTo>
                      <a:pt x="447" y="830"/>
                    </a:lnTo>
                    <a:lnTo>
                      <a:pt x="257" y="847"/>
                    </a:lnTo>
                    <a:lnTo>
                      <a:pt x="151" y="781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4" name="Freeform 454"/>
              <p:cNvSpPr>
                <a:spLocks/>
              </p:cNvSpPr>
              <p:nvPr/>
            </p:nvSpPr>
            <p:spPr bwMode="auto">
              <a:xfrm>
                <a:off x="3619" y="2742"/>
                <a:ext cx="88" cy="99"/>
              </a:xfrm>
              <a:custGeom>
                <a:avLst/>
                <a:gdLst>
                  <a:gd name="T0" fmla="*/ 0 w 263"/>
                  <a:gd name="T1" fmla="*/ 0 h 298"/>
                  <a:gd name="T2" fmla="*/ 0 w 263"/>
                  <a:gd name="T3" fmla="*/ 0 h 298"/>
                  <a:gd name="T4" fmla="*/ 0 w 263"/>
                  <a:gd name="T5" fmla="*/ 0 h 298"/>
                  <a:gd name="T6" fmla="*/ 0 w 263"/>
                  <a:gd name="T7" fmla="*/ 0 h 298"/>
                  <a:gd name="T8" fmla="*/ 0 w 263"/>
                  <a:gd name="T9" fmla="*/ 0 h 298"/>
                  <a:gd name="T10" fmla="*/ 0 w 263"/>
                  <a:gd name="T11" fmla="*/ 0 h 298"/>
                  <a:gd name="T12" fmla="*/ 0 w 263"/>
                  <a:gd name="T13" fmla="*/ 0 h 298"/>
                  <a:gd name="T14" fmla="*/ 0 w 263"/>
                  <a:gd name="T15" fmla="*/ 0 h 298"/>
                  <a:gd name="T16" fmla="*/ 0 w 263"/>
                  <a:gd name="T17" fmla="*/ 0 h 298"/>
                  <a:gd name="T18" fmla="*/ 0 w 263"/>
                  <a:gd name="T19" fmla="*/ 0 h 298"/>
                  <a:gd name="T20" fmla="*/ 0 w 263"/>
                  <a:gd name="T21" fmla="*/ 0 h 298"/>
                  <a:gd name="T22" fmla="*/ 0 w 263"/>
                  <a:gd name="T23" fmla="*/ 0 h 298"/>
                  <a:gd name="T24" fmla="*/ 0 w 263"/>
                  <a:gd name="T25" fmla="*/ 0 h 298"/>
                  <a:gd name="T26" fmla="*/ 0 w 263"/>
                  <a:gd name="T27" fmla="*/ 0 h 298"/>
                  <a:gd name="T28" fmla="*/ 0 w 263"/>
                  <a:gd name="T29" fmla="*/ 0 h 29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63"/>
                  <a:gd name="T46" fmla="*/ 0 h 298"/>
                  <a:gd name="T47" fmla="*/ 263 w 263"/>
                  <a:gd name="T48" fmla="*/ 298 h 29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63" h="298">
                    <a:moveTo>
                      <a:pt x="162" y="28"/>
                    </a:moveTo>
                    <a:lnTo>
                      <a:pt x="77" y="100"/>
                    </a:lnTo>
                    <a:lnTo>
                      <a:pt x="0" y="215"/>
                    </a:lnTo>
                    <a:lnTo>
                      <a:pt x="55" y="177"/>
                    </a:lnTo>
                    <a:lnTo>
                      <a:pt x="16" y="298"/>
                    </a:lnTo>
                    <a:lnTo>
                      <a:pt x="88" y="211"/>
                    </a:lnTo>
                    <a:lnTo>
                      <a:pt x="73" y="298"/>
                    </a:lnTo>
                    <a:lnTo>
                      <a:pt x="173" y="138"/>
                    </a:lnTo>
                    <a:lnTo>
                      <a:pt x="263" y="73"/>
                    </a:lnTo>
                    <a:lnTo>
                      <a:pt x="179" y="100"/>
                    </a:lnTo>
                    <a:lnTo>
                      <a:pt x="252" y="22"/>
                    </a:lnTo>
                    <a:lnTo>
                      <a:pt x="179" y="50"/>
                    </a:lnTo>
                    <a:lnTo>
                      <a:pt x="202" y="0"/>
                    </a:lnTo>
                    <a:lnTo>
                      <a:pt x="162" y="28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5" name="Freeform 455"/>
              <p:cNvSpPr>
                <a:spLocks/>
              </p:cNvSpPr>
              <p:nvPr/>
            </p:nvSpPr>
            <p:spPr bwMode="auto">
              <a:xfrm>
                <a:off x="3643" y="2760"/>
                <a:ext cx="34" cy="43"/>
              </a:xfrm>
              <a:custGeom>
                <a:avLst/>
                <a:gdLst>
                  <a:gd name="T0" fmla="*/ 0 w 100"/>
                  <a:gd name="T1" fmla="*/ 0 h 129"/>
                  <a:gd name="T2" fmla="*/ 0 w 100"/>
                  <a:gd name="T3" fmla="*/ 0 h 129"/>
                  <a:gd name="T4" fmla="*/ 0 w 100"/>
                  <a:gd name="T5" fmla="*/ 0 h 129"/>
                  <a:gd name="T6" fmla="*/ 0 w 100"/>
                  <a:gd name="T7" fmla="*/ 0 h 129"/>
                  <a:gd name="T8" fmla="*/ 0 w 100"/>
                  <a:gd name="T9" fmla="*/ 0 h 129"/>
                  <a:gd name="T10" fmla="*/ 0 w 100"/>
                  <a:gd name="T11" fmla="*/ 0 h 129"/>
                  <a:gd name="T12" fmla="*/ 0 w 100"/>
                  <a:gd name="T13" fmla="*/ 0 h 129"/>
                  <a:gd name="T14" fmla="*/ 0 w 100"/>
                  <a:gd name="T15" fmla="*/ 0 h 129"/>
                  <a:gd name="T16" fmla="*/ 0 w 100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0"/>
                  <a:gd name="T28" fmla="*/ 0 h 129"/>
                  <a:gd name="T29" fmla="*/ 100 w 100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0" h="129">
                    <a:moveTo>
                      <a:pt x="84" y="0"/>
                    </a:moveTo>
                    <a:lnTo>
                      <a:pt x="28" y="45"/>
                    </a:lnTo>
                    <a:lnTo>
                      <a:pt x="0" y="122"/>
                    </a:lnTo>
                    <a:lnTo>
                      <a:pt x="39" y="93"/>
                    </a:lnTo>
                    <a:lnTo>
                      <a:pt x="39" y="129"/>
                    </a:lnTo>
                    <a:lnTo>
                      <a:pt x="100" y="50"/>
                    </a:lnTo>
                    <a:lnTo>
                      <a:pt x="72" y="56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6" name="Freeform 456"/>
              <p:cNvSpPr>
                <a:spLocks/>
              </p:cNvSpPr>
              <p:nvPr/>
            </p:nvSpPr>
            <p:spPr bwMode="auto">
              <a:xfrm>
                <a:off x="3534" y="3159"/>
                <a:ext cx="236" cy="351"/>
              </a:xfrm>
              <a:custGeom>
                <a:avLst/>
                <a:gdLst>
                  <a:gd name="T0" fmla="*/ 0 w 708"/>
                  <a:gd name="T1" fmla="*/ 0 h 1052"/>
                  <a:gd name="T2" fmla="*/ 0 w 708"/>
                  <a:gd name="T3" fmla="*/ 0 h 1052"/>
                  <a:gd name="T4" fmla="*/ 0 w 708"/>
                  <a:gd name="T5" fmla="*/ 0 h 1052"/>
                  <a:gd name="T6" fmla="*/ 0 w 708"/>
                  <a:gd name="T7" fmla="*/ 0 h 1052"/>
                  <a:gd name="T8" fmla="*/ 0 w 708"/>
                  <a:gd name="T9" fmla="*/ 0 h 1052"/>
                  <a:gd name="T10" fmla="*/ 0 w 708"/>
                  <a:gd name="T11" fmla="*/ 0 h 1052"/>
                  <a:gd name="T12" fmla="*/ 0 w 708"/>
                  <a:gd name="T13" fmla="*/ 0 h 1052"/>
                  <a:gd name="T14" fmla="*/ 0 w 708"/>
                  <a:gd name="T15" fmla="*/ 0 h 1052"/>
                  <a:gd name="T16" fmla="*/ 0 w 708"/>
                  <a:gd name="T17" fmla="*/ 0 h 1052"/>
                  <a:gd name="T18" fmla="*/ 0 w 708"/>
                  <a:gd name="T19" fmla="*/ 0 h 1052"/>
                  <a:gd name="T20" fmla="*/ 0 w 708"/>
                  <a:gd name="T21" fmla="*/ 0 h 1052"/>
                  <a:gd name="T22" fmla="*/ 0 w 708"/>
                  <a:gd name="T23" fmla="*/ 0 h 1052"/>
                  <a:gd name="T24" fmla="*/ 0 w 708"/>
                  <a:gd name="T25" fmla="*/ 0 h 1052"/>
                  <a:gd name="T26" fmla="*/ 0 w 708"/>
                  <a:gd name="T27" fmla="*/ 0 h 1052"/>
                  <a:gd name="T28" fmla="*/ 0 w 708"/>
                  <a:gd name="T29" fmla="*/ 0 h 1052"/>
                  <a:gd name="T30" fmla="*/ 0 w 708"/>
                  <a:gd name="T31" fmla="*/ 0 h 1052"/>
                  <a:gd name="T32" fmla="*/ 0 w 708"/>
                  <a:gd name="T33" fmla="*/ 0 h 1052"/>
                  <a:gd name="T34" fmla="*/ 0 w 708"/>
                  <a:gd name="T35" fmla="*/ 0 h 1052"/>
                  <a:gd name="T36" fmla="*/ 0 w 708"/>
                  <a:gd name="T37" fmla="*/ 0 h 1052"/>
                  <a:gd name="T38" fmla="*/ 0 w 708"/>
                  <a:gd name="T39" fmla="*/ 0 h 1052"/>
                  <a:gd name="T40" fmla="*/ 0 w 708"/>
                  <a:gd name="T41" fmla="*/ 0 h 1052"/>
                  <a:gd name="T42" fmla="*/ 0 w 708"/>
                  <a:gd name="T43" fmla="*/ 0 h 1052"/>
                  <a:gd name="T44" fmla="*/ 0 w 708"/>
                  <a:gd name="T45" fmla="*/ 0 h 1052"/>
                  <a:gd name="T46" fmla="*/ 0 w 708"/>
                  <a:gd name="T47" fmla="*/ 0 h 1052"/>
                  <a:gd name="T48" fmla="*/ 0 w 708"/>
                  <a:gd name="T49" fmla="*/ 0 h 1052"/>
                  <a:gd name="T50" fmla="*/ 0 w 708"/>
                  <a:gd name="T51" fmla="*/ 0 h 1052"/>
                  <a:gd name="T52" fmla="*/ 0 w 708"/>
                  <a:gd name="T53" fmla="*/ 0 h 1052"/>
                  <a:gd name="T54" fmla="*/ 0 w 708"/>
                  <a:gd name="T55" fmla="*/ 0 h 1052"/>
                  <a:gd name="T56" fmla="*/ 0 w 708"/>
                  <a:gd name="T57" fmla="*/ 0 h 10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08"/>
                  <a:gd name="T88" fmla="*/ 0 h 1052"/>
                  <a:gd name="T89" fmla="*/ 708 w 708"/>
                  <a:gd name="T90" fmla="*/ 1052 h 10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08" h="1052">
                    <a:moveTo>
                      <a:pt x="568" y="297"/>
                    </a:moveTo>
                    <a:lnTo>
                      <a:pt x="615" y="234"/>
                    </a:lnTo>
                    <a:lnTo>
                      <a:pt x="622" y="204"/>
                    </a:lnTo>
                    <a:lnTo>
                      <a:pt x="622" y="175"/>
                    </a:lnTo>
                    <a:lnTo>
                      <a:pt x="593" y="146"/>
                    </a:lnTo>
                    <a:lnTo>
                      <a:pt x="535" y="117"/>
                    </a:lnTo>
                    <a:lnTo>
                      <a:pt x="466" y="105"/>
                    </a:lnTo>
                    <a:lnTo>
                      <a:pt x="372" y="125"/>
                    </a:lnTo>
                    <a:lnTo>
                      <a:pt x="297" y="175"/>
                    </a:lnTo>
                    <a:lnTo>
                      <a:pt x="250" y="234"/>
                    </a:lnTo>
                    <a:lnTo>
                      <a:pt x="202" y="292"/>
                    </a:lnTo>
                    <a:lnTo>
                      <a:pt x="157" y="386"/>
                    </a:lnTo>
                    <a:lnTo>
                      <a:pt x="135" y="491"/>
                    </a:lnTo>
                    <a:lnTo>
                      <a:pt x="121" y="586"/>
                    </a:lnTo>
                    <a:lnTo>
                      <a:pt x="118" y="683"/>
                    </a:lnTo>
                    <a:lnTo>
                      <a:pt x="135" y="796"/>
                    </a:lnTo>
                    <a:lnTo>
                      <a:pt x="182" y="1052"/>
                    </a:lnTo>
                    <a:lnTo>
                      <a:pt x="84" y="1052"/>
                    </a:lnTo>
                    <a:lnTo>
                      <a:pt x="30" y="796"/>
                    </a:lnTo>
                    <a:lnTo>
                      <a:pt x="0" y="612"/>
                    </a:lnTo>
                    <a:lnTo>
                      <a:pt x="3" y="433"/>
                    </a:lnTo>
                    <a:lnTo>
                      <a:pt x="17" y="319"/>
                    </a:lnTo>
                    <a:lnTo>
                      <a:pt x="50" y="209"/>
                    </a:lnTo>
                    <a:lnTo>
                      <a:pt x="88" y="105"/>
                    </a:lnTo>
                    <a:lnTo>
                      <a:pt x="542" y="0"/>
                    </a:lnTo>
                    <a:lnTo>
                      <a:pt x="708" y="192"/>
                    </a:lnTo>
                    <a:lnTo>
                      <a:pt x="606" y="336"/>
                    </a:lnTo>
                    <a:lnTo>
                      <a:pt x="568" y="297"/>
                    </a:lnTo>
                    <a:close/>
                  </a:path>
                </a:pathLst>
              </a:custGeom>
              <a:solidFill>
                <a:srgbClr val="FFFA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7" name="Freeform 457"/>
              <p:cNvSpPr>
                <a:spLocks/>
              </p:cNvSpPr>
              <p:nvPr/>
            </p:nvSpPr>
            <p:spPr bwMode="auto">
              <a:xfrm>
                <a:off x="3568" y="2901"/>
                <a:ext cx="301" cy="401"/>
              </a:xfrm>
              <a:custGeom>
                <a:avLst/>
                <a:gdLst>
                  <a:gd name="T0" fmla="*/ 0 w 904"/>
                  <a:gd name="T1" fmla="*/ 0 h 1201"/>
                  <a:gd name="T2" fmla="*/ 0 w 904"/>
                  <a:gd name="T3" fmla="*/ 0 h 1201"/>
                  <a:gd name="T4" fmla="*/ 0 w 904"/>
                  <a:gd name="T5" fmla="*/ 0 h 1201"/>
                  <a:gd name="T6" fmla="*/ 0 w 904"/>
                  <a:gd name="T7" fmla="*/ 0 h 1201"/>
                  <a:gd name="T8" fmla="*/ 0 w 904"/>
                  <a:gd name="T9" fmla="*/ 0 h 1201"/>
                  <a:gd name="T10" fmla="*/ 0 w 904"/>
                  <a:gd name="T11" fmla="*/ 0 h 1201"/>
                  <a:gd name="T12" fmla="*/ 0 w 904"/>
                  <a:gd name="T13" fmla="*/ 0 h 1201"/>
                  <a:gd name="T14" fmla="*/ 0 w 904"/>
                  <a:gd name="T15" fmla="*/ 0 h 1201"/>
                  <a:gd name="T16" fmla="*/ 0 w 904"/>
                  <a:gd name="T17" fmla="*/ 0 h 1201"/>
                  <a:gd name="T18" fmla="*/ 0 w 904"/>
                  <a:gd name="T19" fmla="*/ 0 h 1201"/>
                  <a:gd name="T20" fmla="*/ 0 w 904"/>
                  <a:gd name="T21" fmla="*/ 0 h 1201"/>
                  <a:gd name="T22" fmla="*/ 0 w 904"/>
                  <a:gd name="T23" fmla="*/ 0 h 1201"/>
                  <a:gd name="T24" fmla="*/ 0 w 904"/>
                  <a:gd name="T25" fmla="*/ 0 h 1201"/>
                  <a:gd name="T26" fmla="*/ 0 w 904"/>
                  <a:gd name="T27" fmla="*/ 0 h 1201"/>
                  <a:gd name="T28" fmla="*/ 0 w 904"/>
                  <a:gd name="T29" fmla="*/ 0 h 1201"/>
                  <a:gd name="T30" fmla="*/ 0 w 904"/>
                  <a:gd name="T31" fmla="*/ 0 h 1201"/>
                  <a:gd name="T32" fmla="*/ 0 w 904"/>
                  <a:gd name="T33" fmla="*/ 0 h 1201"/>
                  <a:gd name="T34" fmla="*/ 0 w 904"/>
                  <a:gd name="T35" fmla="*/ 0 h 1201"/>
                  <a:gd name="T36" fmla="*/ 0 w 904"/>
                  <a:gd name="T37" fmla="*/ 0 h 1201"/>
                  <a:gd name="T38" fmla="*/ 0 w 904"/>
                  <a:gd name="T39" fmla="*/ 0 h 1201"/>
                  <a:gd name="T40" fmla="*/ 0 w 904"/>
                  <a:gd name="T41" fmla="*/ 0 h 1201"/>
                  <a:gd name="T42" fmla="*/ 0 w 904"/>
                  <a:gd name="T43" fmla="*/ 0 h 1201"/>
                  <a:gd name="T44" fmla="*/ 0 w 904"/>
                  <a:gd name="T45" fmla="*/ 0 h 1201"/>
                  <a:gd name="T46" fmla="*/ 0 w 904"/>
                  <a:gd name="T47" fmla="*/ 0 h 1201"/>
                  <a:gd name="T48" fmla="*/ 0 w 904"/>
                  <a:gd name="T49" fmla="*/ 0 h 1201"/>
                  <a:gd name="T50" fmla="*/ 0 w 904"/>
                  <a:gd name="T51" fmla="*/ 0 h 1201"/>
                  <a:gd name="T52" fmla="*/ 0 w 904"/>
                  <a:gd name="T53" fmla="*/ 0 h 1201"/>
                  <a:gd name="T54" fmla="*/ 0 w 904"/>
                  <a:gd name="T55" fmla="*/ 0 h 120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04"/>
                  <a:gd name="T85" fmla="*/ 0 h 1201"/>
                  <a:gd name="T86" fmla="*/ 904 w 904"/>
                  <a:gd name="T87" fmla="*/ 1201 h 120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04" h="1201">
                    <a:moveTo>
                      <a:pt x="555" y="170"/>
                    </a:moveTo>
                    <a:lnTo>
                      <a:pt x="492" y="313"/>
                    </a:lnTo>
                    <a:lnTo>
                      <a:pt x="410" y="411"/>
                    </a:lnTo>
                    <a:lnTo>
                      <a:pt x="302" y="504"/>
                    </a:lnTo>
                    <a:lnTo>
                      <a:pt x="171" y="622"/>
                    </a:lnTo>
                    <a:lnTo>
                      <a:pt x="81" y="754"/>
                    </a:lnTo>
                    <a:lnTo>
                      <a:pt x="13" y="889"/>
                    </a:lnTo>
                    <a:lnTo>
                      <a:pt x="0" y="978"/>
                    </a:lnTo>
                    <a:lnTo>
                      <a:pt x="31" y="1014"/>
                    </a:lnTo>
                    <a:lnTo>
                      <a:pt x="86" y="1001"/>
                    </a:lnTo>
                    <a:lnTo>
                      <a:pt x="145" y="956"/>
                    </a:lnTo>
                    <a:lnTo>
                      <a:pt x="208" y="903"/>
                    </a:lnTo>
                    <a:lnTo>
                      <a:pt x="285" y="858"/>
                    </a:lnTo>
                    <a:lnTo>
                      <a:pt x="394" y="849"/>
                    </a:lnTo>
                    <a:lnTo>
                      <a:pt x="479" y="858"/>
                    </a:lnTo>
                    <a:lnTo>
                      <a:pt x="529" y="912"/>
                    </a:lnTo>
                    <a:lnTo>
                      <a:pt x="537" y="956"/>
                    </a:lnTo>
                    <a:lnTo>
                      <a:pt x="532" y="1010"/>
                    </a:lnTo>
                    <a:lnTo>
                      <a:pt x="488" y="1082"/>
                    </a:lnTo>
                    <a:lnTo>
                      <a:pt x="510" y="1161"/>
                    </a:lnTo>
                    <a:lnTo>
                      <a:pt x="642" y="1201"/>
                    </a:lnTo>
                    <a:lnTo>
                      <a:pt x="827" y="1103"/>
                    </a:lnTo>
                    <a:lnTo>
                      <a:pt x="896" y="872"/>
                    </a:lnTo>
                    <a:lnTo>
                      <a:pt x="904" y="385"/>
                    </a:lnTo>
                    <a:lnTo>
                      <a:pt x="764" y="0"/>
                    </a:lnTo>
                    <a:lnTo>
                      <a:pt x="537" y="85"/>
                    </a:lnTo>
                    <a:lnTo>
                      <a:pt x="555" y="170"/>
                    </a:lnTo>
                    <a:close/>
                  </a:path>
                </a:pathLst>
              </a:custGeom>
              <a:solidFill>
                <a:srgbClr val="A5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8" name="Freeform 458"/>
              <p:cNvSpPr>
                <a:spLocks/>
              </p:cNvSpPr>
              <p:nvPr/>
            </p:nvSpPr>
            <p:spPr bwMode="auto">
              <a:xfrm>
                <a:off x="3625" y="2757"/>
                <a:ext cx="313" cy="609"/>
              </a:xfrm>
              <a:custGeom>
                <a:avLst/>
                <a:gdLst>
                  <a:gd name="T0" fmla="*/ 0 w 940"/>
                  <a:gd name="T1" fmla="*/ 0 h 1826"/>
                  <a:gd name="T2" fmla="*/ 0 w 940"/>
                  <a:gd name="T3" fmla="*/ 0 h 1826"/>
                  <a:gd name="T4" fmla="*/ 0 w 940"/>
                  <a:gd name="T5" fmla="*/ 0 h 1826"/>
                  <a:gd name="T6" fmla="*/ 0 w 940"/>
                  <a:gd name="T7" fmla="*/ 0 h 1826"/>
                  <a:gd name="T8" fmla="*/ 0 w 940"/>
                  <a:gd name="T9" fmla="*/ 0 h 1826"/>
                  <a:gd name="T10" fmla="*/ 0 w 940"/>
                  <a:gd name="T11" fmla="*/ 0 h 1826"/>
                  <a:gd name="T12" fmla="*/ 0 w 940"/>
                  <a:gd name="T13" fmla="*/ 0 h 1826"/>
                  <a:gd name="T14" fmla="*/ 0 w 940"/>
                  <a:gd name="T15" fmla="*/ 0 h 1826"/>
                  <a:gd name="T16" fmla="*/ 0 w 940"/>
                  <a:gd name="T17" fmla="*/ 0 h 1826"/>
                  <a:gd name="T18" fmla="*/ 0 w 940"/>
                  <a:gd name="T19" fmla="*/ 0 h 1826"/>
                  <a:gd name="T20" fmla="*/ 0 w 940"/>
                  <a:gd name="T21" fmla="*/ 0 h 1826"/>
                  <a:gd name="T22" fmla="*/ 0 w 940"/>
                  <a:gd name="T23" fmla="*/ 0 h 1826"/>
                  <a:gd name="T24" fmla="*/ 0 w 940"/>
                  <a:gd name="T25" fmla="*/ 0 h 1826"/>
                  <a:gd name="T26" fmla="*/ 0 w 940"/>
                  <a:gd name="T27" fmla="*/ 0 h 1826"/>
                  <a:gd name="T28" fmla="*/ 0 w 940"/>
                  <a:gd name="T29" fmla="*/ 0 h 1826"/>
                  <a:gd name="T30" fmla="*/ 0 w 940"/>
                  <a:gd name="T31" fmla="*/ 0 h 1826"/>
                  <a:gd name="T32" fmla="*/ 0 w 940"/>
                  <a:gd name="T33" fmla="*/ 0 h 1826"/>
                  <a:gd name="T34" fmla="*/ 0 w 940"/>
                  <a:gd name="T35" fmla="*/ 0 h 1826"/>
                  <a:gd name="T36" fmla="*/ 0 w 940"/>
                  <a:gd name="T37" fmla="*/ 0 h 1826"/>
                  <a:gd name="T38" fmla="*/ 0 w 940"/>
                  <a:gd name="T39" fmla="*/ 0 h 1826"/>
                  <a:gd name="T40" fmla="*/ 0 w 940"/>
                  <a:gd name="T41" fmla="*/ 0 h 1826"/>
                  <a:gd name="T42" fmla="*/ 0 w 940"/>
                  <a:gd name="T43" fmla="*/ 0 h 1826"/>
                  <a:gd name="T44" fmla="*/ 0 w 940"/>
                  <a:gd name="T45" fmla="*/ 0 h 1826"/>
                  <a:gd name="T46" fmla="*/ 0 w 940"/>
                  <a:gd name="T47" fmla="*/ 0 h 1826"/>
                  <a:gd name="T48" fmla="*/ 0 w 940"/>
                  <a:gd name="T49" fmla="*/ 0 h 1826"/>
                  <a:gd name="T50" fmla="*/ 0 w 940"/>
                  <a:gd name="T51" fmla="*/ 0 h 1826"/>
                  <a:gd name="T52" fmla="*/ 0 w 940"/>
                  <a:gd name="T53" fmla="*/ 0 h 1826"/>
                  <a:gd name="T54" fmla="*/ 0 w 940"/>
                  <a:gd name="T55" fmla="*/ 0 h 1826"/>
                  <a:gd name="T56" fmla="*/ 0 w 940"/>
                  <a:gd name="T57" fmla="*/ 0 h 1826"/>
                  <a:gd name="T58" fmla="*/ 0 w 940"/>
                  <a:gd name="T59" fmla="*/ 0 h 1826"/>
                  <a:gd name="T60" fmla="*/ 0 w 940"/>
                  <a:gd name="T61" fmla="*/ 0 h 1826"/>
                  <a:gd name="T62" fmla="*/ 0 w 940"/>
                  <a:gd name="T63" fmla="*/ 0 h 1826"/>
                  <a:gd name="T64" fmla="*/ 0 w 940"/>
                  <a:gd name="T65" fmla="*/ 0 h 182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40"/>
                  <a:gd name="T100" fmla="*/ 0 h 1826"/>
                  <a:gd name="T101" fmla="*/ 940 w 940"/>
                  <a:gd name="T102" fmla="*/ 1826 h 182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40" h="1826">
                    <a:moveTo>
                      <a:pt x="277" y="741"/>
                    </a:moveTo>
                    <a:lnTo>
                      <a:pt x="321" y="723"/>
                    </a:lnTo>
                    <a:lnTo>
                      <a:pt x="358" y="677"/>
                    </a:lnTo>
                    <a:lnTo>
                      <a:pt x="384" y="589"/>
                    </a:lnTo>
                    <a:lnTo>
                      <a:pt x="417" y="566"/>
                    </a:lnTo>
                    <a:lnTo>
                      <a:pt x="483" y="571"/>
                    </a:lnTo>
                    <a:lnTo>
                      <a:pt x="544" y="548"/>
                    </a:lnTo>
                    <a:lnTo>
                      <a:pt x="584" y="566"/>
                    </a:lnTo>
                    <a:lnTo>
                      <a:pt x="570" y="625"/>
                    </a:lnTo>
                    <a:lnTo>
                      <a:pt x="575" y="660"/>
                    </a:lnTo>
                    <a:lnTo>
                      <a:pt x="633" y="677"/>
                    </a:lnTo>
                    <a:lnTo>
                      <a:pt x="606" y="710"/>
                    </a:lnTo>
                    <a:lnTo>
                      <a:pt x="516" y="794"/>
                    </a:lnTo>
                    <a:lnTo>
                      <a:pt x="478" y="848"/>
                    </a:lnTo>
                    <a:lnTo>
                      <a:pt x="489" y="891"/>
                    </a:lnTo>
                    <a:lnTo>
                      <a:pt x="520" y="915"/>
                    </a:lnTo>
                    <a:lnTo>
                      <a:pt x="570" y="915"/>
                    </a:lnTo>
                    <a:lnTo>
                      <a:pt x="646" y="891"/>
                    </a:lnTo>
                    <a:lnTo>
                      <a:pt x="669" y="1062"/>
                    </a:lnTo>
                    <a:lnTo>
                      <a:pt x="629" y="1111"/>
                    </a:lnTo>
                    <a:lnTo>
                      <a:pt x="619" y="1156"/>
                    </a:lnTo>
                    <a:lnTo>
                      <a:pt x="646" y="1210"/>
                    </a:lnTo>
                    <a:lnTo>
                      <a:pt x="584" y="1201"/>
                    </a:lnTo>
                    <a:lnTo>
                      <a:pt x="538" y="1223"/>
                    </a:lnTo>
                    <a:lnTo>
                      <a:pt x="530" y="1272"/>
                    </a:lnTo>
                    <a:lnTo>
                      <a:pt x="544" y="1340"/>
                    </a:lnTo>
                    <a:lnTo>
                      <a:pt x="633" y="1438"/>
                    </a:lnTo>
                    <a:lnTo>
                      <a:pt x="624" y="1514"/>
                    </a:lnTo>
                    <a:lnTo>
                      <a:pt x="575" y="1517"/>
                    </a:lnTo>
                    <a:lnTo>
                      <a:pt x="530" y="1562"/>
                    </a:lnTo>
                    <a:lnTo>
                      <a:pt x="510" y="1602"/>
                    </a:lnTo>
                    <a:lnTo>
                      <a:pt x="420" y="1598"/>
                    </a:lnTo>
                    <a:lnTo>
                      <a:pt x="417" y="1557"/>
                    </a:lnTo>
                    <a:lnTo>
                      <a:pt x="354" y="1566"/>
                    </a:lnTo>
                    <a:lnTo>
                      <a:pt x="308" y="1491"/>
                    </a:lnTo>
                    <a:lnTo>
                      <a:pt x="335" y="1442"/>
                    </a:lnTo>
                    <a:lnTo>
                      <a:pt x="345" y="1415"/>
                    </a:lnTo>
                    <a:lnTo>
                      <a:pt x="339" y="1406"/>
                    </a:lnTo>
                    <a:lnTo>
                      <a:pt x="236" y="1397"/>
                    </a:lnTo>
                    <a:lnTo>
                      <a:pt x="127" y="1418"/>
                    </a:lnTo>
                    <a:lnTo>
                      <a:pt x="28" y="1485"/>
                    </a:lnTo>
                    <a:lnTo>
                      <a:pt x="0" y="1557"/>
                    </a:lnTo>
                    <a:lnTo>
                      <a:pt x="14" y="1633"/>
                    </a:lnTo>
                    <a:lnTo>
                      <a:pt x="72" y="1706"/>
                    </a:lnTo>
                    <a:lnTo>
                      <a:pt x="185" y="1772"/>
                    </a:lnTo>
                    <a:lnTo>
                      <a:pt x="330" y="1817"/>
                    </a:lnTo>
                    <a:lnTo>
                      <a:pt x="510" y="1826"/>
                    </a:lnTo>
                    <a:lnTo>
                      <a:pt x="824" y="1795"/>
                    </a:lnTo>
                    <a:lnTo>
                      <a:pt x="909" y="1498"/>
                    </a:lnTo>
                    <a:lnTo>
                      <a:pt x="940" y="1201"/>
                    </a:lnTo>
                    <a:lnTo>
                      <a:pt x="940" y="964"/>
                    </a:lnTo>
                    <a:lnTo>
                      <a:pt x="927" y="762"/>
                    </a:lnTo>
                    <a:lnTo>
                      <a:pt x="896" y="576"/>
                    </a:lnTo>
                    <a:lnTo>
                      <a:pt x="845" y="397"/>
                    </a:lnTo>
                    <a:lnTo>
                      <a:pt x="773" y="232"/>
                    </a:lnTo>
                    <a:lnTo>
                      <a:pt x="665" y="93"/>
                    </a:lnTo>
                    <a:lnTo>
                      <a:pt x="578" y="0"/>
                    </a:lnTo>
                    <a:lnTo>
                      <a:pt x="394" y="12"/>
                    </a:lnTo>
                    <a:lnTo>
                      <a:pt x="230" y="89"/>
                    </a:lnTo>
                    <a:lnTo>
                      <a:pt x="114" y="223"/>
                    </a:lnTo>
                    <a:lnTo>
                      <a:pt x="37" y="397"/>
                    </a:lnTo>
                    <a:lnTo>
                      <a:pt x="37" y="548"/>
                    </a:lnTo>
                    <a:lnTo>
                      <a:pt x="109" y="710"/>
                    </a:lnTo>
                    <a:lnTo>
                      <a:pt x="208" y="749"/>
                    </a:lnTo>
                    <a:lnTo>
                      <a:pt x="277" y="741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9" name="Freeform 459"/>
              <p:cNvSpPr>
                <a:spLocks/>
              </p:cNvSpPr>
              <p:nvPr/>
            </p:nvSpPr>
            <p:spPr bwMode="auto">
              <a:xfrm>
                <a:off x="3633" y="2749"/>
                <a:ext cx="313" cy="614"/>
              </a:xfrm>
              <a:custGeom>
                <a:avLst/>
                <a:gdLst>
                  <a:gd name="T0" fmla="*/ 0 w 940"/>
                  <a:gd name="T1" fmla="*/ 0 h 1841"/>
                  <a:gd name="T2" fmla="*/ 0 w 940"/>
                  <a:gd name="T3" fmla="*/ 0 h 1841"/>
                  <a:gd name="T4" fmla="*/ 0 w 940"/>
                  <a:gd name="T5" fmla="*/ 0 h 1841"/>
                  <a:gd name="T6" fmla="*/ 0 w 940"/>
                  <a:gd name="T7" fmla="*/ 0 h 1841"/>
                  <a:gd name="T8" fmla="*/ 0 w 940"/>
                  <a:gd name="T9" fmla="*/ 0 h 1841"/>
                  <a:gd name="T10" fmla="*/ 0 w 940"/>
                  <a:gd name="T11" fmla="*/ 0 h 1841"/>
                  <a:gd name="T12" fmla="*/ 0 w 940"/>
                  <a:gd name="T13" fmla="*/ 0 h 1841"/>
                  <a:gd name="T14" fmla="*/ 0 w 940"/>
                  <a:gd name="T15" fmla="*/ 0 h 1841"/>
                  <a:gd name="T16" fmla="*/ 0 w 940"/>
                  <a:gd name="T17" fmla="*/ 0 h 1841"/>
                  <a:gd name="T18" fmla="*/ 0 w 940"/>
                  <a:gd name="T19" fmla="*/ 0 h 1841"/>
                  <a:gd name="T20" fmla="*/ 0 w 940"/>
                  <a:gd name="T21" fmla="*/ 0 h 1841"/>
                  <a:gd name="T22" fmla="*/ 0 w 940"/>
                  <a:gd name="T23" fmla="*/ 0 h 1841"/>
                  <a:gd name="T24" fmla="*/ 0 w 940"/>
                  <a:gd name="T25" fmla="*/ 0 h 1841"/>
                  <a:gd name="T26" fmla="*/ 0 w 940"/>
                  <a:gd name="T27" fmla="*/ 0 h 1841"/>
                  <a:gd name="T28" fmla="*/ 0 w 940"/>
                  <a:gd name="T29" fmla="*/ 0 h 1841"/>
                  <a:gd name="T30" fmla="*/ 0 w 940"/>
                  <a:gd name="T31" fmla="*/ 0 h 1841"/>
                  <a:gd name="T32" fmla="*/ 0 w 940"/>
                  <a:gd name="T33" fmla="*/ 0 h 1841"/>
                  <a:gd name="T34" fmla="*/ 0 w 940"/>
                  <a:gd name="T35" fmla="*/ 0 h 1841"/>
                  <a:gd name="T36" fmla="*/ 0 w 940"/>
                  <a:gd name="T37" fmla="*/ 0 h 1841"/>
                  <a:gd name="T38" fmla="*/ 0 w 940"/>
                  <a:gd name="T39" fmla="*/ 0 h 1841"/>
                  <a:gd name="T40" fmla="*/ 0 w 940"/>
                  <a:gd name="T41" fmla="*/ 0 h 1841"/>
                  <a:gd name="T42" fmla="*/ 0 w 940"/>
                  <a:gd name="T43" fmla="*/ 0 h 1841"/>
                  <a:gd name="T44" fmla="*/ 0 w 940"/>
                  <a:gd name="T45" fmla="*/ 0 h 1841"/>
                  <a:gd name="T46" fmla="*/ 0 w 940"/>
                  <a:gd name="T47" fmla="*/ 0 h 1841"/>
                  <a:gd name="T48" fmla="*/ 0 w 940"/>
                  <a:gd name="T49" fmla="*/ 0 h 1841"/>
                  <a:gd name="T50" fmla="*/ 0 w 940"/>
                  <a:gd name="T51" fmla="*/ 0 h 1841"/>
                  <a:gd name="T52" fmla="*/ 0 w 940"/>
                  <a:gd name="T53" fmla="*/ 0 h 1841"/>
                  <a:gd name="T54" fmla="*/ 0 w 940"/>
                  <a:gd name="T55" fmla="*/ 0 h 1841"/>
                  <a:gd name="T56" fmla="*/ 0 w 940"/>
                  <a:gd name="T57" fmla="*/ 0 h 1841"/>
                  <a:gd name="T58" fmla="*/ 0 w 940"/>
                  <a:gd name="T59" fmla="*/ 0 h 1841"/>
                  <a:gd name="T60" fmla="*/ 0 w 940"/>
                  <a:gd name="T61" fmla="*/ 0 h 1841"/>
                  <a:gd name="T62" fmla="*/ 0 w 940"/>
                  <a:gd name="T63" fmla="*/ 0 h 1841"/>
                  <a:gd name="T64" fmla="*/ 0 w 940"/>
                  <a:gd name="T65" fmla="*/ 0 h 1841"/>
                  <a:gd name="T66" fmla="*/ 0 w 940"/>
                  <a:gd name="T67" fmla="*/ 0 h 1841"/>
                  <a:gd name="T68" fmla="*/ 0 w 940"/>
                  <a:gd name="T69" fmla="*/ 0 h 1841"/>
                  <a:gd name="T70" fmla="*/ 0 w 940"/>
                  <a:gd name="T71" fmla="*/ 0 h 1841"/>
                  <a:gd name="T72" fmla="*/ 0 w 940"/>
                  <a:gd name="T73" fmla="*/ 0 h 1841"/>
                  <a:gd name="T74" fmla="*/ 0 w 940"/>
                  <a:gd name="T75" fmla="*/ 0 h 1841"/>
                  <a:gd name="T76" fmla="*/ 0 w 940"/>
                  <a:gd name="T77" fmla="*/ 0 h 1841"/>
                  <a:gd name="T78" fmla="*/ 0 w 940"/>
                  <a:gd name="T79" fmla="*/ 0 h 1841"/>
                  <a:gd name="T80" fmla="*/ 0 w 940"/>
                  <a:gd name="T81" fmla="*/ 0 h 1841"/>
                  <a:gd name="T82" fmla="*/ 0 w 940"/>
                  <a:gd name="T83" fmla="*/ 0 h 1841"/>
                  <a:gd name="T84" fmla="*/ 0 w 940"/>
                  <a:gd name="T85" fmla="*/ 0 h 1841"/>
                  <a:gd name="T86" fmla="*/ 0 w 940"/>
                  <a:gd name="T87" fmla="*/ 0 h 1841"/>
                  <a:gd name="T88" fmla="*/ 0 w 940"/>
                  <a:gd name="T89" fmla="*/ 0 h 1841"/>
                  <a:gd name="T90" fmla="*/ 0 w 940"/>
                  <a:gd name="T91" fmla="*/ 0 h 1841"/>
                  <a:gd name="T92" fmla="*/ 0 w 940"/>
                  <a:gd name="T93" fmla="*/ 0 h 1841"/>
                  <a:gd name="T94" fmla="*/ 0 w 940"/>
                  <a:gd name="T95" fmla="*/ 0 h 1841"/>
                  <a:gd name="T96" fmla="*/ 0 w 940"/>
                  <a:gd name="T97" fmla="*/ 0 h 1841"/>
                  <a:gd name="T98" fmla="*/ 0 w 940"/>
                  <a:gd name="T99" fmla="*/ 0 h 1841"/>
                  <a:gd name="T100" fmla="*/ 0 w 940"/>
                  <a:gd name="T101" fmla="*/ 0 h 1841"/>
                  <a:gd name="T102" fmla="*/ 0 w 940"/>
                  <a:gd name="T103" fmla="*/ 0 h 1841"/>
                  <a:gd name="T104" fmla="*/ 0 w 940"/>
                  <a:gd name="T105" fmla="*/ 0 h 1841"/>
                  <a:gd name="T106" fmla="*/ 0 w 940"/>
                  <a:gd name="T107" fmla="*/ 0 h 1841"/>
                  <a:gd name="T108" fmla="*/ 0 w 940"/>
                  <a:gd name="T109" fmla="*/ 0 h 1841"/>
                  <a:gd name="T110" fmla="*/ 0 w 940"/>
                  <a:gd name="T111" fmla="*/ 0 h 1841"/>
                  <a:gd name="T112" fmla="*/ 0 w 940"/>
                  <a:gd name="T113" fmla="*/ 0 h 184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940"/>
                  <a:gd name="T172" fmla="*/ 0 h 1841"/>
                  <a:gd name="T173" fmla="*/ 940 w 940"/>
                  <a:gd name="T174" fmla="*/ 1841 h 184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940" h="1841">
                    <a:moveTo>
                      <a:pt x="365" y="631"/>
                    </a:moveTo>
                    <a:lnTo>
                      <a:pt x="342" y="716"/>
                    </a:lnTo>
                    <a:lnTo>
                      <a:pt x="306" y="765"/>
                    </a:lnTo>
                    <a:lnTo>
                      <a:pt x="233" y="800"/>
                    </a:lnTo>
                    <a:lnTo>
                      <a:pt x="166" y="796"/>
                    </a:lnTo>
                    <a:lnTo>
                      <a:pt x="90" y="755"/>
                    </a:lnTo>
                    <a:lnTo>
                      <a:pt x="26" y="670"/>
                    </a:lnTo>
                    <a:lnTo>
                      <a:pt x="0" y="538"/>
                    </a:lnTo>
                    <a:lnTo>
                      <a:pt x="4" y="416"/>
                    </a:lnTo>
                    <a:lnTo>
                      <a:pt x="26" y="340"/>
                    </a:lnTo>
                    <a:lnTo>
                      <a:pt x="90" y="219"/>
                    </a:lnTo>
                    <a:lnTo>
                      <a:pt x="153" y="149"/>
                    </a:lnTo>
                    <a:lnTo>
                      <a:pt x="238" y="76"/>
                    </a:lnTo>
                    <a:lnTo>
                      <a:pt x="365" y="24"/>
                    </a:lnTo>
                    <a:lnTo>
                      <a:pt x="551" y="0"/>
                    </a:lnTo>
                    <a:lnTo>
                      <a:pt x="654" y="99"/>
                    </a:lnTo>
                    <a:lnTo>
                      <a:pt x="740" y="225"/>
                    </a:lnTo>
                    <a:lnTo>
                      <a:pt x="804" y="331"/>
                    </a:lnTo>
                    <a:lnTo>
                      <a:pt x="849" y="447"/>
                    </a:lnTo>
                    <a:lnTo>
                      <a:pt x="893" y="626"/>
                    </a:lnTo>
                    <a:lnTo>
                      <a:pt x="926" y="800"/>
                    </a:lnTo>
                    <a:lnTo>
                      <a:pt x="931" y="980"/>
                    </a:lnTo>
                    <a:lnTo>
                      <a:pt x="940" y="1135"/>
                    </a:lnTo>
                    <a:lnTo>
                      <a:pt x="931" y="1255"/>
                    </a:lnTo>
                    <a:lnTo>
                      <a:pt x="912" y="1426"/>
                    </a:lnTo>
                    <a:lnTo>
                      <a:pt x="890" y="1532"/>
                    </a:lnTo>
                    <a:lnTo>
                      <a:pt x="862" y="1636"/>
                    </a:lnTo>
                    <a:lnTo>
                      <a:pt x="808" y="1841"/>
                    </a:lnTo>
                    <a:lnTo>
                      <a:pt x="781" y="1841"/>
                    </a:lnTo>
                    <a:lnTo>
                      <a:pt x="757" y="1819"/>
                    </a:lnTo>
                    <a:lnTo>
                      <a:pt x="781" y="1801"/>
                    </a:lnTo>
                    <a:lnTo>
                      <a:pt x="825" y="1657"/>
                    </a:lnTo>
                    <a:lnTo>
                      <a:pt x="880" y="1417"/>
                    </a:lnTo>
                    <a:lnTo>
                      <a:pt x="899" y="1051"/>
                    </a:lnTo>
                    <a:lnTo>
                      <a:pt x="885" y="832"/>
                    </a:lnTo>
                    <a:lnTo>
                      <a:pt x="862" y="649"/>
                    </a:lnTo>
                    <a:lnTo>
                      <a:pt x="816" y="480"/>
                    </a:lnTo>
                    <a:lnTo>
                      <a:pt x="753" y="314"/>
                    </a:lnTo>
                    <a:lnTo>
                      <a:pt x="691" y="214"/>
                    </a:lnTo>
                    <a:lnTo>
                      <a:pt x="619" y="117"/>
                    </a:lnTo>
                    <a:lnTo>
                      <a:pt x="551" y="46"/>
                    </a:lnTo>
                    <a:lnTo>
                      <a:pt x="420" y="51"/>
                    </a:lnTo>
                    <a:lnTo>
                      <a:pt x="280" y="103"/>
                    </a:lnTo>
                    <a:lnTo>
                      <a:pt x="184" y="174"/>
                    </a:lnTo>
                    <a:lnTo>
                      <a:pt x="103" y="286"/>
                    </a:lnTo>
                    <a:lnTo>
                      <a:pt x="58" y="398"/>
                    </a:lnTo>
                    <a:lnTo>
                      <a:pt x="39" y="487"/>
                    </a:lnTo>
                    <a:lnTo>
                      <a:pt x="54" y="590"/>
                    </a:lnTo>
                    <a:lnTo>
                      <a:pt x="98" y="680"/>
                    </a:lnTo>
                    <a:lnTo>
                      <a:pt x="144" y="734"/>
                    </a:lnTo>
                    <a:lnTo>
                      <a:pt x="202" y="751"/>
                    </a:lnTo>
                    <a:lnTo>
                      <a:pt x="257" y="747"/>
                    </a:lnTo>
                    <a:lnTo>
                      <a:pt x="297" y="725"/>
                    </a:lnTo>
                    <a:lnTo>
                      <a:pt x="330" y="684"/>
                    </a:lnTo>
                    <a:lnTo>
                      <a:pt x="346" y="631"/>
                    </a:lnTo>
                    <a:lnTo>
                      <a:pt x="365" y="6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0" name="Freeform 460"/>
              <p:cNvSpPr>
                <a:spLocks/>
              </p:cNvSpPr>
              <p:nvPr/>
            </p:nvSpPr>
            <p:spPr bwMode="auto">
              <a:xfrm>
                <a:off x="3765" y="2927"/>
                <a:ext cx="90" cy="142"/>
              </a:xfrm>
              <a:custGeom>
                <a:avLst/>
                <a:gdLst>
                  <a:gd name="T0" fmla="*/ 0 w 271"/>
                  <a:gd name="T1" fmla="*/ 0 h 427"/>
                  <a:gd name="T2" fmla="*/ 0 w 271"/>
                  <a:gd name="T3" fmla="*/ 0 h 427"/>
                  <a:gd name="T4" fmla="*/ 0 w 271"/>
                  <a:gd name="T5" fmla="*/ 0 h 427"/>
                  <a:gd name="T6" fmla="*/ 0 w 271"/>
                  <a:gd name="T7" fmla="*/ 0 h 427"/>
                  <a:gd name="T8" fmla="*/ 0 w 271"/>
                  <a:gd name="T9" fmla="*/ 0 h 427"/>
                  <a:gd name="T10" fmla="*/ 0 w 271"/>
                  <a:gd name="T11" fmla="*/ 0 h 427"/>
                  <a:gd name="T12" fmla="*/ 0 w 271"/>
                  <a:gd name="T13" fmla="*/ 0 h 427"/>
                  <a:gd name="T14" fmla="*/ 0 w 271"/>
                  <a:gd name="T15" fmla="*/ 0 h 427"/>
                  <a:gd name="T16" fmla="*/ 0 w 271"/>
                  <a:gd name="T17" fmla="*/ 0 h 427"/>
                  <a:gd name="T18" fmla="*/ 0 w 271"/>
                  <a:gd name="T19" fmla="*/ 0 h 427"/>
                  <a:gd name="T20" fmla="*/ 0 w 271"/>
                  <a:gd name="T21" fmla="*/ 0 h 427"/>
                  <a:gd name="T22" fmla="*/ 0 w 271"/>
                  <a:gd name="T23" fmla="*/ 0 h 427"/>
                  <a:gd name="T24" fmla="*/ 0 w 271"/>
                  <a:gd name="T25" fmla="*/ 0 h 427"/>
                  <a:gd name="T26" fmla="*/ 0 w 271"/>
                  <a:gd name="T27" fmla="*/ 0 h 427"/>
                  <a:gd name="T28" fmla="*/ 0 w 271"/>
                  <a:gd name="T29" fmla="*/ 0 h 427"/>
                  <a:gd name="T30" fmla="*/ 0 w 271"/>
                  <a:gd name="T31" fmla="*/ 0 h 427"/>
                  <a:gd name="T32" fmla="*/ 0 w 271"/>
                  <a:gd name="T33" fmla="*/ 0 h 427"/>
                  <a:gd name="T34" fmla="*/ 0 w 271"/>
                  <a:gd name="T35" fmla="*/ 0 h 427"/>
                  <a:gd name="T36" fmla="*/ 0 w 271"/>
                  <a:gd name="T37" fmla="*/ 0 h 427"/>
                  <a:gd name="T38" fmla="*/ 0 w 271"/>
                  <a:gd name="T39" fmla="*/ 0 h 427"/>
                  <a:gd name="T40" fmla="*/ 0 w 271"/>
                  <a:gd name="T41" fmla="*/ 0 h 427"/>
                  <a:gd name="T42" fmla="*/ 0 w 271"/>
                  <a:gd name="T43" fmla="*/ 0 h 427"/>
                  <a:gd name="T44" fmla="*/ 0 w 271"/>
                  <a:gd name="T45" fmla="*/ 0 h 427"/>
                  <a:gd name="T46" fmla="*/ 0 w 271"/>
                  <a:gd name="T47" fmla="*/ 0 h 427"/>
                  <a:gd name="T48" fmla="*/ 0 w 271"/>
                  <a:gd name="T49" fmla="*/ 0 h 427"/>
                  <a:gd name="T50" fmla="*/ 0 w 271"/>
                  <a:gd name="T51" fmla="*/ 0 h 427"/>
                  <a:gd name="T52" fmla="*/ 0 w 271"/>
                  <a:gd name="T53" fmla="*/ 0 h 427"/>
                  <a:gd name="T54" fmla="*/ 0 w 271"/>
                  <a:gd name="T55" fmla="*/ 0 h 427"/>
                  <a:gd name="T56" fmla="*/ 0 w 271"/>
                  <a:gd name="T57" fmla="*/ 0 h 427"/>
                  <a:gd name="T58" fmla="*/ 0 w 271"/>
                  <a:gd name="T59" fmla="*/ 0 h 427"/>
                  <a:gd name="T60" fmla="*/ 0 w 271"/>
                  <a:gd name="T61" fmla="*/ 0 h 427"/>
                  <a:gd name="T62" fmla="*/ 0 w 271"/>
                  <a:gd name="T63" fmla="*/ 0 h 427"/>
                  <a:gd name="T64" fmla="*/ 0 w 271"/>
                  <a:gd name="T65" fmla="*/ 0 h 427"/>
                  <a:gd name="T66" fmla="*/ 0 w 271"/>
                  <a:gd name="T67" fmla="*/ 0 h 427"/>
                  <a:gd name="T68" fmla="*/ 0 w 271"/>
                  <a:gd name="T69" fmla="*/ 0 h 427"/>
                  <a:gd name="T70" fmla="*/ 0 w 271"/>
                  <a:gd name="T71" fmla="*/ 0 h 427"/>
                  <a:gd name="T72" fmla="*/ 0 w 271"/>
                  <a:gd name="T73" fmla="*/ 0 h 42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71"/>
                  <a:gd name="T112" fmla="*/ 0 h 427"/>
                  <a:gd name="T113" fmla="*/ 271 w 271"/>
                  <a:gd name="T114" fmla="*/ 427 h 42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71" h="427">
                    <a:moveTo>
                      <a:pt x="5" y="39"/>
                    </a:moveTo>
                    <a:lnTo>
                      <a:pt x="58" y="52"/>
                    </a:lnTo>
                    <a:lnTo>
                      <a:pt x="86" y="39"/>
                    </a:lnTo>
                    <a:lnTo>
                      <a:pt x="114" y="0"/>
                    </a:lnTo>
                    <a:lnTo>
                      <a:pt x="178" y="57"/>
                    </a:lnTo>
                    <a:lnTo>
                      <a:pt x="155" y="98"/>
                    </a:lnTo>
                    <a:lnTo>
                      <a:pt x="168" y="137"/>
                    </a:lnTo>
                    <a:lnTo>
                      <a:pt x="213" y="155"/>
                    </a:lnTo>
                    <a:lnTo>
                      <a:pt x="217" y="196"/>
                    </a:lnTo>
                    <a:lnTo>
                      <a:pt x="168" y="222"/>
                    </a:lnTo>
                    <a:lnTo>
                      <a:pt x="90" y="295"/>
                    </a:lnTo>
                    <a:lnTo>
                      <a:pt x="73" y="339"/>
                    </a:lnTo>
                    <a:lnTo>
                      <a:pt x="77" y="373"/>
                    </a:lnTo>
                    <a:lnTo>
                      <a:pt x="110" y="388"/>
                    </a:lnTo>
                    <a:lnTo>
                      <a:pt x="155" y="382"/>
                    </a:lnTo>
                    <a:lnTo>
                      <a:pt x="199" y="370"/>
                    </a:lnTo>
                    <a:lnTo>
                      <a:pt x="271" y="315"/>
                    </a:lnTo>
                    <a:lnTo>
                      <a:pt x="271" y="348"/>
                    </a:lnTo>
                    <a:lnTo>
                      <a:pt x="164" y="410"/>
                    </a:lnTo>
                    <a:lnTo>
                      <a:pt x="105" y="427"/>
                    </a:lnTo>
                    <a:lnTo>
                      <a:pt x="51" y="416"/>
                    </a:lnTo>
                    <a:lnTo>
                      <a:pt x="37" y="382"/>
                    </a:lnTo>
                    <a:lnTo>
                      <a:pt x="46" y="334"/>
                    </a:lnTo>
                    <a:lnTo>
                      <a:pt x="56" y="295"/>
                    </a:lnTo>
                    <a:lnTo>
                      <a:pt x="110" y="245"/>
                    </a:lnTo>
                    <a:lnTo>
                      <a:pt x="150" y="214"/>
                    </a:lnTo>
                    <a:lnTo>
                      <a:pt x="189" y="196"/>
                    </a:lnTo>
                    <a:lnTo>
                      <a:pt x="189" y="173"/>
                    </a:lnTo>
                    <a:lnTo>
                      <a:pt x="155" y="159"/>
                    </a:lnTo>
                    <a:lnTo>
                      <a:pt x="140" y="129"/>
                    </a:lnTo>
                    <a:lnTo>
                      <a:pt x="155" y="67"/>
                    </a:lnTo>
                    <a:lnTo>
                      <a:pt x="124" y="57"/>
                    </a:lnTo>
                    <a:lnTo>
                      <a:pt x="82" y="70"/>
                    </a:lnTo>
                    <a:lnTo>
                      <a:pt x="41" y="70"/>
                    </a:lnTo>
                    <a:lnTo>
                      <a:pt x="0" y="52"/>
                    </a:lnTo>
                    <a:lnTo>
                      <a:pt x="5" y="3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1" name="Freeform 461"/>
              <p:cNvSpPr>
                <a:spLocks/>
              </p:cNvSpPr>
              <p:nvPr/>
            </p:nvSpPr>
            <p:spPr bwMode="auto">
              <a:xfrm>
                <a:off x="3795" y="3107"/>
                <a:ext cx="63" cy="130"/>
              </a:xfrm>
              <a:custGeom>
                <a:avLst/>
                <a:gdLst>
                  <a:gd name="T0" fmla="*/ 0 w 191"/>
                  <a:gd name="T1" fmla="*/ 0 h 390"/>
                  <a:gd name="T2" fmla="*/ 0 w 191"/>
                  <a:gd name="T3" fmla="*/ 0 h 390"/>
                  <a:gd name="T4" fmla="*/ 0 w 191"/>
                  <a:gd name="T5" fmla="*/ 0 h 390"/>
                  <a:gd name="T6" fmla="*/ 0 w 191"/>
                  <a:gd name="T7" fmla="*/ 0 h 390"/>
                  <a:gd name="T8" fmla="*/ 0 w 191"/>
                  <a:gd name="T9" fmla="*/ 0 h 390"/>
                  <a:gd name="T10" fmla="*/ 0 w 191"/>
                  <a:gd name="T11" fmla="*/ 0 h 390"/>
                  <a:gd name="T12" fmla="*/ 0 w 191"/>
                  <a:gd name="T13" fmla="*/ 0 h 390"/>
                  <a:gd name="T14" fmla="*/ 0 w 191"/>
                  <a:gd name="T15" fmla="*/ 0 h 390"/>
                  <a:gd name="T16" fmla="*/ 0 w 191"/>
                  <a:gd name="T17" fmla="*/ 0 h 390"/>
                  <a:gd name="T18" fmla="*/ 0 w 191"/>
                  <a:gd name="T19" fmla="*/ 0 h 390"/>
                  <a:gd name="T20" fmla="*/ 0 w 191"/>
                  <a:gd name="T21" fmla="*/ 0 h 390"/>
                  <a:gd name="T22" fmla="*/ 0 w 191"/>
                  <a:gd name="T23" fmla="*/ 0 h 390"/>
                  <a:gd name="T24" fmla="*/ 0 w 191"/>
                  <a:gd name="T25" fmla="*/ 0 h 390"/>
                  <a:gd name="T26" fmla="*/ 0 w 191"/>
                  <a:gd name="T27" fmla="*/ 0 h 390"/>
                  <a:gd name="T28" fmla="*/ 0 w 191"/>
                  <a:gd name="T29" fmla="*/ 0 h 390"/>
                  <a:gd name="T30" fmla="*/ 0 w 191"/>
                  <a:gd name="T31" fmla="*/ 0 h 390"/>
                  <a:gd name="T32" fmla="*/ 0 w 191"/>
                  <a:gd name="T33" fmla="*/ 0 h 390"/>
                  <a:gd name="T34" fmla="*/ 0 w 191"/>
                  <a:gd name="T35" fmla="*/ 0 h 390"/>
                  <a:gd name="T36" fmla="*/ 0 w 191"/>
                  <a:gd name="T37" fmla="*/ 0 h 390"/>
                  <a:gd name="T38" fmla="*/ 0 w 191"/>
                  <a:gd name="T39" fmla="*/ 0 h 390"/>
                  <a:gd name="T40" fmla="*/ 0 w 191"/>
                  <a:gd name="T41" fmla="*/ 0 h 390"/>
                  <a:gd name="T42" fmla="*/ 0 w 191"/>
                  <a:gd name="T43" fmla="*/ 0 h 390"/>
                  <a:gd name="T44" fmla="*/ 0 w 191"/>
                  <a:gd name="T45" fmla="*/ 0 h 390"/>
                  <a:gd name="T46" fmla="*/ 0 w 191"/>
                  <a:gd name="T47" fmla="*/ 0 h 390"/>
                  <a:gd name="T48" fmla="*/ 0 w 191"/>
                  <a:gd name="T49" fmla="*/ 0 h 390"/>
                  <a:gd name="T50" fmla="*/ 0 w 191"/>
                  <a:gd name="T51" fmla="*/ 0 h 390"/>
                  <a:gd name="T52" fmla="*/ 0 w 191"/>
                  <a:gd name="T53" fmla="*/ 0 h 39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91"/>
                  <a:gd name="T82" fmla="*/ 0 h 390"/>
                  <a:gd name="T83" fmla="*/ 191 w 191"/>
                  <a:gd name="T84" fmla="*/ 390 h 39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91" h="390">
                    <a:moveTo>
                      <a:pt x="155" y="0"/>
                    </a:moveTo>
                    <a:lnTo>
                      <a:pt x="105" y="36"/>
                    </a:lnTo>
                    <a:lnTo>
                      <a:pt x="91" y="82"/>
                    </a:lnTo>
                    <a:lnTo>
                      <a:pt x="91" y="125"/>
                    </a:lnTo>
                    <a:lnTo>
                      <a:pt x="56" y="130"/>
                    </a:lnTo>
                    <a:lnTo>
                      <a:pt x="20" y="153"/>
                    </a:lnTo>
                    <a:lnTo>
                      <a:pt x="0" y="188"/>
                    </a:lnTo>
                    <a:lnTo>
                      <a:pt x="0" y="233"/>
                    </a:lnTo>
                    <a:lnTo>
                      <a:pt x="15" y="273"/>
                    </a:lnTo>
                    <a:lnTo>
                      <a:pt x="50" y="321"/>
                    </a:lnTo>
                    <a:lnTo>
                      <a:pt x="119" y="390"/>
                    </a:lnTo>
                    <a:lnTo>
                      <a:pt x="109" y="358"/>
                    </a:lnTo>
                    <a:lnTo>
                      <a:pt x="96" y="327"/>
                    </a:lnTo>
                    <a:lnTo>
                      <a:pt x="56" y="292"/>
                    </a:lnTo>
                    <a:lnTo>
                      <a:pt x="37" y="250"/>
                    </a:lnTo>
                    <a:lnTo>
                      <a:pt x="34" y="206"/>
                    </a:lnTo>
                    <a:lnTo>
                      <a:pt x="37" y="183"/>
                    </a:lnTo>
                    <a:lnTo>
                      <a:pt x="68" y="157"/>
                    </a:lnTo>
                    <a:lnTo>
                      <a:pt x="133" y="188"/>
                    </a:lnTo>
                    <a:lnTo>
                      <a:pt x="164" y="157"/>
                    </a:lnTo>
                    <a:lnTo>
                      <a:pt x="127" y="117"/>
                    </a:lnTo>
                    <a:lnTo>
                      <a:pt x="123" y="82"/>
                    </a:lnTo>
                    <a:lnTo>
                      <a:pt x="127" y="63"/>
                    </a:lnTo>
                    <a:lnTo>
                      <a:pt x="142" y="45"/>
                    </a:lnTo>
                    <a:lnTo>
                      <a:pt x="191" y="18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2" name="Freeform 462"/>
              <p:cNvSpPr>
                <a:spLocks/>
              </p:cNvSpPr>
              <p:nvPr/>
            </p:nvSpPr>
            <p:spPr bwMode="auto">
              <a:xfrm>
                <a:off x="3797" y="3256"/>
                <a:ext cx="42" cy="37"/>
              </a:xfrm>
              <a:custGeom>
                <a:avLst/>
                <a:gdLst>
                  <a:gd name="T0" fmla="*/ 0 w 127"/>
                  <a:gd name="T1" fmla="*/ 0 h 113"/>
                  <a:gd name="T2" fmla="*/ 0 w 127"/>
                  <a:gd name="T3" fmla="*/ 0 h 113"/>
                  <a:gd name="T4" fmla="*/ 0 w 127"/>
                  <a:gd name="T5" fmla="*/ 0 h 113"/>
                  <a:gd name="T6" fmla="*/ 0 w 127"/>
                  <a:gd name="T7" fmla="*/ 0 h 113"/>
                  <a:gd name="T8" fmla="*/ 0 w 127"/>
                  <a:gd name="T9" fmla="*/ 0 h 113"/>
                  <a:gd name="T10" fmla="*/ 0 w 127"/>
                  <a:gd name="T11" fmla="*/ 0 h 113"/>
                  <a:gd name="T12" fmla="*/ 0 w 127"/>
                  <a:gd name="T13" fmla="*/ 0 h 113"/>
                  <a:gd name="T14" fmla="*/ 0 w 127"/>
                  <a:gd name="T15" fmla="*/ 0 h 113"/>
                  <a:gd name="T16" fmla="*/ 0 w 127"/>
                  <a:gd name="T17" fmla="*/ 0 h 113"/>
                  <a:gd name="T18" fmla="*/ 0 w 127"/>
                  <a:gd name="T19" fmla="*/ 0 h 113"/>
                  <a:gd name="T20" fmla="*/ 0 w 127"/>
                  <a:gd name="T21" fmla="*/ 0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7"/>
                  <a:gd name="T34" fmla="*/ 0 h 113"/>
                  <a:gd name="T35" fmla="*/ 127 w 127"/>
                  <a:gd name="T36" fmla="*/ 113 h 11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7" h="113">
                    <a:moveTo>
                      <a:pt x="127" y="62"/>
                    </a:moveTo>
                    <a:lnTo>
                      <a:pt x="82" y="46"/>
                    </a:lnTo>
                    <a:lnTo>
                      <a:pt x="35" y="62"/>
                    </a:lnTo>
                    <a:lnTo>
                      <a:pt x="22" y="113"/>
                    </a:lnTo>
                    <a:lnTo>
                      <a:pt x="0" y="98"/>
                    </a:lnTo>
                    <a:lnTo>
                      <a:pt x="0" y="46"/>
                    </a:lnTo>
                    <a:lnTo>
                      <a:pt x="28" y="13"/>
                    </a:lnTo>
                    <a:lnTo>
                      <a:pt x="77" y="0"/>
                    </a:lnTo>
                    <a:lnTo>
                      <a:pt x="127" y="19"/>
                    </a:lnTo>
                    <a:lnTo>
                      <a:pt x="127" y="6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3" name="Freeform 463"/>
              <p:cNvSpPr>
                <a:spLocks/>
              </p:cNvSpPr>
              <p:nvPr/>
            </p:nvSpPr>
            <p:spPr bwMode="auto">
              <a:xfrm>
                <a:off x="3741" y="3269"/>
                <a:ext cx="25" cy="14"/>
              </a:xfrm>
              <a:custGeom>
                <a:avLst/>
                <a:gdLst>
                  <a:gd name="T0" fmla="*/ 0 w 76"/>
                  <a:gd name="T1" fmla="*/ 0 h 41"/>
                  <a:gd name="T2" fmla="*/ 0 w 76"/>
                  <a:gd name="T3" fmla="*/ 0 h 41"/>
                  <a:gd name="T4" fmla="*/ 0 w 76"/>
                  <a:gd name="T5" fmla="*/ 0 h 41"/>
                  <a:gd name="T6" fmla="*/ 0 w 76"/>
                  <a:gd name="T7" fmla="*/ 0 h 41"/>
                  <a:gd name="T8" fmla="*/ 0 w 76"/>
                  <a:gd name="T9" fmla="*/ 0 h 41"/>
                  <a:gd name="T10" fmla="*/ 0 w 76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41"/>
                  <a:gd name="T20" fmla="*/ 76 w 76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41">
                    <a:moveTo>
                      <a:pt x="49" y="37"/>
                    </a:moveTo>
                    <a:lnTo>
                      <a:pt x="0" y="41"/>
                    </a:lnTo>
                    <a:lnTo>
                      <a:pt x="9" y="22"/>
                    </a:lnTo>
                    <a:lnTo>
                      <a:pt x="76" y="0"/>
                    </a:lnTo>
                    <a:lnTo>
                      <a:pt x="49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4" name="Freeform 464"/>
              <p:cNvSpPr>
                <a:spLocks/>
              </p:cNvSpPr>
              <p:nvPr/>
            </p:nvSpPr>
            <p:spPr bwMode="auto">
              <a:xfrm>
                <a:off x="3557" y="3073"/>
                <a:ext cx="125" cy="172"/>
              </a:xfrm>
              <a:custGeom>
                <a:avLst/>
                <a:gdLst>
                  <a:gd name="T0" fmla="*/ 0 w 373"/>
                  <a:gd name="T1" fmla="*/ 0 h 518"/>
                  <a:gd name="T2" fmla="*/ 0 w 373"/>
                  <a:gd name="T3" fmla="*/ 0 h 518"/>
                  <a:gd name="T4" fmla="*/ 0 w 373"/>
                  <a:gd name="T5" fmla="*/ 0 h 518"/>
                  <a:gd name="T6" fmla="*/ 0 w 373"/>
                  <a:gd name="T7" fmla="*/ 0 h 518"/>
                  <a:gd name="T8" fmla="*/ 0 w 373"/>
                  <a:gd name="T9" fmla="*/ 0 h 518"/>
                  <a:gd name="T10" fmla="*/ 0 w 373"/>
                  <a:gd name="T11" fmla="*/ 0 h 518"/>
                  <a:gd name="T12" fmla="*/ 0 w 373"/>
                  <a:gd name="T13" fmla="*/ 0 h 518"/>
                  <a:gd name="T14" fmla="*/ 0 w 373"/>
                  <a:gd name="T15" fmla="*/ 0 h 518"/>
                  <a:gd name="T16" fmla="*/ 0 w 373"/>
                  <a:gd name="T17" fmla="*/ 0 h 518"/>
                  <a:gd name="T18" fmla="*/ 0 w 373"/>
                  <a:gd name="T19" fmla="*/ 0 h 518"/>
                  <a:gd name="T20" fmla="*/ 0 w 373"/>
                  <a:gd name="T21" fmla="*/ 0 h 518"/>
                  <a:gd name="T22" fmla="*/ 0 w 373"/>
                  <a:gd name="T23" fmla="*/ 0 h 518"/>
                  <a:gd name="T24" fmla="*/ 0 w 373"/>
                  <a:gd name="T25" fmla="*/ 0 h 518"/>
                  <a:gd name="T26" fmla="*/ 0 w 373"/>
                  <a:gd name="T27" fmla="*/ 0 h 518"/>
                  <a:gd name="T28" fmla="*/ 0 w 373"/>
                  <a:gd name="T29" fmla="*/ 0 h 518"/>
                  <a:gd name="T30" fmla="*/ 0 w 373"/>
                  <a:gd name="T31" fmla="*/ 0 h 518"/>
                  <a:gd name="T32" fmla="*/ 0 w 373"/>
                  <a:gd name="T33" fmla="*/ 0 h 518"/>
                  <a:gd name="T34" fmla="*/ 0 w 373"/>
                  <a:gd name="T35" fmla="*/ 0 h 518"/>
                  <a:gd name="T36" fmla="*/ 0 w 373"/>
                  <a:gd name="T37" fmla="*/ 0 h 518"/>
                  <a:gd name="T38" fmla="*/ 0 w 373"/>
                  <a:gd name="T39" fmla="*/ 0 h 518"/>
                  <a:gd name="T40" fmla="*/ 0 w 373"/>
                  <a:gd name="T41" fmla="*/ 0 h 518"/>
                  <a:gd name="T42" fmla="*/ 0 w 373"/>
                  <a:gd name="T43" fmla="*/ 0 h 518"/>
                  <a:gd name="T44" fmla="*/ 0 w 373"/>
                  <a:gd name="T45" fmla="*/ 0 h 51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73"/>
                  <a:gd name="T70" fmla="*/ 0 h 518"/>
                  <a:gd name="T71" fmla="*/ 373 w 373"/>
                  <a:gd name="T72" fmla="*/ 518 h 51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73" h="518">
                    <a:moveTo>
                      <a:pt x="288" y="0"/>
                    </a:moveTo>
                    <a:lnTo>
                      <a:pt x="148" y="151"/>
                    </a:lnTo>
                    <a:lnTo>
                      <a:pt x="58" y="277"/>
                    </a:lnTo>
                    <a:lnTo>
                      <a:pt x="8" y="398"/>
                    </a:lnTo>
                    <a:lnTo>
                      <a:pt x="0" y="456"/>
                    </a:lnTo>
                    <a:lnTo>
                      <a:pt x="18" y="505"/>
                    </a:lnTo>
                    <a:lnTo>
                      <a:pt x="58" y="518"/>
                    </a:lnTo>
                    <a:lnTo>
                      <a:pt x="94" y="518"/>
                    </a:lnTo>
                    <a:lnTo>
                      <a:pt x="140" y="496"/>
                    </a:lnTo>
                    <a:lnTo>
                      <a:pt x="176" y="456"/>
                    </a:lnTo>
                    <a:lnTo>
                      <a:pt x="243" y="380"/>
                    </a:lnTo>
                    <a:lnTo>
                      <a:pt x="202" y="405"/>
                    </a:lnTo>
                    <a:lnTo>
                      <a:pt x="162" y="451"/>
                    </a:lnTo>
                    <a:lnTo>
                      <a:pt x="127" y="478"/>
                    </a:lnTo>
                    <a:lnTo>
                      <a:pt x="85" y="487"/>
                    </a:lnTo>
                    <a:lnTo>
                      <a:pt x="49" y="472"/>
                    </a:lnTo>
                    <a:lnTo>
                      <a:pt x="34" y="447"/>
                    </a:lnTo>
                    <a:lnTo>
                      <a:pt x="34" y="402"/>
                    </a:lnTo>
                    <a:lnTo>
                      <a:pt x="58" y="352"/>
                    </a:lnTo>
                    <a:lnTo>
                      <a:pt x="121" y="268"/>
                    </a:lnTo>
                    <a:lnTo>
                      <a:pt x="373" y="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5" name="Freeform 465"/>
              <p:cNvSpPr>
                <a:spLocks/>
              </p:cNvSpPr>
              <p:nvPr/>
            </p:nvSpPr>
            <p:spPr bwMode="auto">
              <a:xfrm>
                <a:off x="3613" y="3220"/>
                <a:ext cx="244" cy="153"/>
              </a:xfrm>
              <a:custGeom>
                <a:avLst/>
                <a:gdLst>
                  <a:gd name="T0" fmla="*/ 0 w 732"/>
                  <a:gd name="T1" fmla="*/ 0 h 459"/>
                  <a:gd name="T2" fmla="*/ 0 w 732"/>
                  <a:gd name="T3" fmla="*/ 0 h 459"/>
                  <a:gd name="T4" fmla="*/ 0 w 732"/>
                  <a:gd name="T5" fmla="*/ 0 h 459"/>
                  <a:gd name="T6" fmla="*/ 0 w 732"/>
                  <a:gd name="T7" fmla="*/ 0 h 459"/>
                  <a:gd name="T8" fmla="*/ 0 w 732"/>
                  <a:gd name="T9" fmla="*/ 0 h 459"/>
                  <a:gd name="T10" fmla="*/ 0 w 732"/>
                  <a:gd name="T11" fmla="*/ 0 h 459"/>
                  <a:gd name="T12" fmla="*/ 0 w 732"/>
                  <a:gd name="T13" fmla="*/ 0 h 459"/>
                  <a:gd name="T14" fmla="*/ 0 w 732"/>
                  <a:gd name="T15" fmla="*/ 0 h 459"/>
                  <a:gd name="T16" fmla="*/ 0 w 732"/>
                  <a:gd name="T17" fmla="*/ 0 h 459"/>
                  <a:gd name="T18" fmla="*/ 0 w 732"/>
                  <a:gd name="T19" fmla="*/ 0 h 459"/>
                  <a:gd name="T20" fmla="*/ 0 w 732"/>
                  <a:gd name="T21" fmla="*/ 0 h 459"/>
                  <a:gd name="T22" fmla="*/ 0 w 732"/>
                  <a:gd name="T23" fmla="*/ 0 h 459"/>
                  <a:gd name="T24" fmla="*/ 0 w 732"/>
                  <a:gd name="T25" fmla="*/ 0 h 459"/>
                  <a:gd name="T26" fmla="*/ 0 w 732"/>
                  <a:gd name="T27" fmla="*/ 0 h 459"/>
                  <a:gd name="T28" fmla="*/ 0 w 732"/>
                  <a:gd name="T29" fmla="*/ 0 h 459"/>
                  <a:gd name="T30" fmla="*/ 0 w 732"/>
                  <a:gd name="T31" fmla="*/ 0 h 459"/>
                  <a:gd name="T32" fmla="*/ 0 w 732"/>
                  <a:gd name="T33" fmla="*/ 0 h 459"/>
                  <a:gd name="T34" fmla="*/ 0 w 732"/>
                  <a:gd name="T35" fmla="*/ 0 h 459"/>
                  <a:gd name="T36" fmla="*/ 0 w 732"/>
                  <a:gd name="T37" fmla="*/ 0 h 459"/>
                  <a:gd name="T38" fmla="*/ 0 w 732"/>
                  <a:gd name="T39" fmla="*/ 0 h 459"/>
                  <a:gd name="T40" fmla="*/ 0 w 732"/>
                  <a:gd name="T41" fmla="*/ 0 h 459"/>
                  <a:gd name="T42" fmla="*/ 0 w 732"/>
                  <a:gd name="T43" fmla="*/ 0 h 459"/>
                  <a:gd name="T44" fmla="*/ 0 w 732"/>
                  <a:gd name="T45" fmla="*/ 0 h 459"/>
                  <a:gd name="T46" fmla="*/ 0 w 732"/>
                  <a:gd name="T47" fmla="*/ 0 h 459"/>
                  <a:gd name="T48" fmla="*/ 0 w 732"/>
                  <a:gd name="T49" fmla="*/ 0 h 459"/>
                  <a:gd name="T50" fmla="*/ 0 w 732"/>
                  <a:gd name="T51" fmla="*/ 0 h 459"/>
                  <a:gd name="T52" fmla="*/ 0 w 732"/>
                  <a:gd name="T53" fmla="*/ 0 h 459"/>
                  <a:gd name="T54" fmla="*/ 0 w 732"/>
                  <a:gd name="T55" fmla="*/ 0 h 45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32"/>
                  <a:gd name="T85" fmla="*/ 0 h 459"/>
                  <a:gd name="T86" fmla="*/ 732 w 732"/>
                  <a:gd name="T87" fmla="*/ 459 h 45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32" h="459">
                    <a:moveTo>
                      <a:pt x="380" y="27"/>
                    </a:moveTo>
                    <a:lnTo>
                      <a:pt x="271" y="22"/>
                    </a:lnTo>
                    <a:lnTo>
                      <a:pt x="175" y="45"/>
                    </a:lnTo>
                    <a:lnTo>
                      <a:pt x="98" y="85"/>
                    </a:lnTo>
                    <a:lnTo>
                      <a:pt x="59" y="129"/>
                    </a:lnTo>
                    <a:lnTo>
                      <a:pt x="41" y="196"/>
                    </a:lnTo>
                    <a:lnTo>
                      <a:pt x="59" y="245"/>
                    </a:lnTo>
                    <a:lnTo>
                      <a:pt x="90" y="294"/>
                    </a:lnTo>
                    <a:lnTo>
                      <a:pt x="175" y="353"/>
                    </a:lnTo>
                    <a:lnTo>
                      <a:pt x="265" y="393"/>
                    </a:lnTo>
                    <a:lnTo>
                      <a:pt x="396" y="415"/>
                    </a:lnTo>
                    <a:lnTo>
                      <a:pt x="541" y="423"/>
                    </a:lnTo>
                    <a:lnTo>
                      <a:pt x="732" y="423"/>
                    </a:lnTo>
                    <a:lnTo>
                      <a:pt x="695" y="442"/>
                    </a:lnTo>
                    <a:lnTo>
                      <a:pt x="537" y="459"/>
                    </a:lnTo>
                    <a:lnTo>
                      <a:pt x="365" y="451"/>
                    </a:lnTo>
                    <a:lnTo>
                      <a:pt x="225" y="411"/>
                    </a:lnTo>
                    <a:lnTo>
                      <a:pt x="121" y="367"/>
                    </a:lnTo>
                    <a:lnTo>
                      <a:pt x="44" y="308"/>
                    </a:lnTo>
                    <a:lnTo>
                      <a:pt x="0" y="234"/>
                    </a:lnTo>
                    <a:lnTo>
                      <a:pt x="4" y="153"/>
                    </a:lnTo>
                    <a:lnTo>
                      <a:pt x="35" y="89"/>
                    </a:lnTo>
                    <a:lnTo>
                      <a:pt x="103" y="36"/>
                    </a:lnTo>
                    <a:lnTo>
                      <a:pt x="193" y="9"/>
                    </a:lnTo>
                    <a:lnTo>
                      <a:pt x="284" y="0"/>
                    </a:lnTo>
                    <a:lnTo>
                      <a:pt x="352" y="14"/>
                    </a:lnTo>
                    <a:lnTo>
                      <a:pt x="380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6" name="Freeform 466"/>
              <p:cNvSpPr>
                <a:spLocks/>
              </p:cNvSpPr>
              <p:nvPr/>
            </p:nvSpPr>
            <p:spPr bwMode="auto">
              <a:xfrm>
                <a:off x="3637" y="3252"/>
                <a:ext cx="113" cy="81"/>
              </a:xfrm>
              <a:custGeom>
                <a:avLst/>
                <a:gdLst>
                  <a:gd name="T0" fmla="*/ 0 w 340"/>
                  <a:gd name="T1" fmla="*/ 0 h 243"/>
                  <a:gd name="T2" fmla="*/ 0 w 340"/>
                  <a:gd name="T3" fmla="*/ 0 h 243"/>
                  <a:gd name="T4" fmla="*/ 0 w 340"/>
                  <a:gd name="T5" fmla="*/ 0 h 243"/>
                  <a:gd name="T6" fmla="*/ 0 w 340"/>
                  <a:gd name="T7" fmla="*/ 0 h 243"/>
                  <a:gd name="T8" fmla="*/ 0 w 340"/>
                  <a:gd name="T9" fmla="*/ 0 h 243"/>
                  <a:gd name="T10" fmla="*/ 0 w 340"/>
                  <a:gd name="T11" fmla="*/ 0 h 243"/>
                  <a:gd name="T12" fmla="*/ 0 w 340"/>
                  <a:gd name="T13" fmla="*/ 0 h 243"/>
                  <a:gd name="T14" fmla="*/ 0 w 340"/>
                  <a:gd name="T15" fmla="*/ 0 h 243"/>
                  <a:gd name="T16" fmla="*/ 0 w 340"/>
                  <a:gd name="T17" fmla="*/ 0 h 243"/>
                  <a:gd name="T18" fmla="*/ 0 w 340"/>
                  <a:gd name="T19" fmla="*/ 0 h 243"/>
                  <a:gd name="T20" fmla="*/ 0 w 340"/>
                  <a:gd name="T21" fmla="*/ 0 h 243"/>
                  <a:gd name="T22" fmla="*/ 0 w 340"/>
                  <a:gd name="T23" fmla="*/ 0 h 243"/>
                  <a:gd name="T24" fmla="*/ 0 w 340"/>
                  <a:gd name="T25" fmla="*/ 0 h 243"/>
                  <a:gd name="T26" fmla="*/ 0 w 340"/>
                  <a:gd name="T27" fmla="*/ 0 h 243"/>
                  <a:gd name="T28" fmla="*/ 0 w 340"/>
                  <a:gd name="T29" fmla="*/ 0 h 243"/>
                  <a:gd name="T30" fmla="*/ 0 w 340"/>
                  <a:gd name="T31" fmla="*/ 0 h 243"/>
                  <a:gd name="T32" fmla="*/ 0 w 340"/>
                  <a:gd name="T33" fmla="*/ 0 h 243"/>
                  <a:gd name="T34" fmla="*/ 0 w 340"/>
                  <a:gd name="T35" fmla="*/ 0 h 243"/>
                  <a:gd name="T36" fmla="*/ 0 w 340"/>
                  <a:gd name="T37" fmla="*/ 0 h 243"/>
                  <a:gd name="T38" fmla="*/ 0 w 340"/>
                  <a:gd name="T39" fmla="*/ 0 h 2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40"/>
                  <a:gd name="T61" fmla="*/ 0 h 243"/>
                  <a:gd name="T62" fmla="*/ 340 w 340"/>
                  <a:gd name="T63" fmla="*/ 243 h 24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40" h="243">
                    <a:moveTo>
                      <a:pt x="273" y="0"/>
                    </a:moveTo>
                    <a:lnTo>
                      <a:pt x="65" y="6"/>
                    </a:lnTo>
                    <a:lnTo>
                      <a:pt x="105" y="27"/>
                    </a:lnTo>
                    <a:lnTo>
                      <a:pt x="6" y="49"/>
                    </a:lnTo>
                    <a:lnTo>
                      <a:pt x="111" y="57"/>
                    </a:lnTo>
                    <a:lnTo>
                      <a:pt x="0" y="108"/>
                    </a:lnTo>
                    <a:lnTo>
                      <a:pt x="111" y="97"/>
                    </a:lnTo>
                    <a:lnTo>
                      <a:pt x="10" y="156"/>
                    </a:lnTo>
                    <a:lnTo>
                      <a:pt x="121" y="129"/>
                    </a:lnTo>
                    <a:lnTo>
                      <a:pt x="48" y="188"/>
                    </a:lnTo>
                    <a:lnTo>
                      <a:pt x="143" y="156"/>
                    </a:lnTo>
                    <a:lnTo>
                      <a:pt x="80" y="225"/>
                    </a:lnTo>
                    <a:lnTo>
                      <a:pt x="194" y="170"/>
                    </a:lnTo>
                    <a:lnTo>
                      <a:pt x="140" y="243"/>
                    </a:lnTo>
                    <a:lnTo>
                      <a:pt x="340" y="94"/>
                    </a:lnTo>
                    <a:lnTo>
                      <a:pt x="322" y="89"/>
                    </a:lnTo>
                    <a:lnTo>
                      <a:pt x="336" y="41"/>
                    </a:lnTo>
                    <a:lnTo>
                      <a:pt x="288" y="1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7" name="Freeform 467"/>
              <p:cNvSpPr>
                <a:spLocks/>
              </p:cNvSpPr>
              <p:nvPr/>
            </p:nvSpPr>
            <p:spPr bwMode="auto">
              <a:xfrm>
                <a:off x="3725" y="3287"/>
                <a:ext cx="106" cy="70"/>
              </a:xfrm>
              <a:custGeom>
                <a:avLst/>
                <a:gdLst>
                  <a:gd name="T0" fmla="*/ 0 w 319"/>
                  <a:gd name="T1" fmla="*/ 0 h 211"/>
                  <a:gd name="T2" fmla="*/ 0 w 319"/>
                  <a:gd name="T3" fmla="*/ 0 h 211"/>
                  <a:gd name="T4" fmla="*/ 0 w 319"/>
                  <a:gd name="T5" fmla="*/ 0 h 211"/>
                  <a:gd name="T6" fmla="*/ 0 w 319"/>
                  <a:gd name="T7" fmla="*/ 0 h 211"/>
                  <a:gd name="T8" fmla="*/ 0 w 319"/>
                  <a:gd name="T9" fmla="*/ 0 h 211"/>
                  <a:gd name="T10" fmla="*/ 0 w 319"/>
                  <a:gd name="T11" fmla="*/ 0 h 211"/>
                  <a:gd name="T12" fmla="*/ 0 w 319"/>
                  <a:gd name="T13" fmla="*/ 0 h 211"/>
                  <a:gd name="T14" fmla="*/ 0 w 319"/>
                  <a:gd name="T15" fmla="*/ 0 h 211"/>
                  <a:gd name="T16" fmla="*/ 0 w 319"/>
                  <a:gd name="T17" fmla="*/ 0 h 211"/>
                  <a:gd name="T18" fmla="*/ 0 w 319"/>
                  <a:gd name="T19" fmla="*/ 0 h 211"/>
                  <a:gd name="T20" fmla="*/ 0 w 319"/>
                  <a:gd name="T21" fmla="*/ 0 h 211"/>
                  <a:gd name="T22" fmla="*/ 0 w 319"/>
                  <a:gd name="T23" fmla="*/ 0 h 211"/>
                  <a:gd name="T24" fmla="*/ 0 w 319"/>
                  <a:gd name="T25" fmla="*/ 0 h 211"/>
                  <a:gd name="T26" fmla="*/ 0 w 319"/>
                  <a:gd name="T27" fmla="*/ 0 h 211"/>
                  <a:gd name="T28" fmla="*/ 0 w 319"/>
                  <a:gd name="T29" fmla="*/ 0 h 211"/>
                  <a:gd name="T30" fmla="*/ 0 w 319"/>
                  <a:gd name="T31" fmla="*/ 0 h 211"/>
                  <a:gd name="T32" fmla="*/ 0 w 319"/>
                  <a:gd name="T33" fmla="*/ 0 h 211"/>
                  <a:gd name="T34" fmla="*/ 0 w 319"/>
                  <a:gd name="T35" fmla="*/ 0 h 211"/>
                  <a:gd name="T36" fmla="*/ 0 w 319"/>
                  <a:gd name="T37" fmla="*/ 0 h 211"/>
                  <a:gd name="T38" fmla="*/ 0 w 319"/>
                  <a:gd name="T39" fmla="*/ 0 h 211"/>
                  <a:gd name="T40" fmla="*/ 0 w 319"/>
                  <a:gd name="T41" fmla="*/ 0 h 211"/>
                  <a:gd name="T42" fmla="*/ 0 w 319"/>
                  <a:gd name="T43" fmla="*/ 0 h 21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19"/>
                  <a:gd name="T67" fmla="*/ 0 h 211"/>
                  <a:gd name="T68" fmla="*/ 319 w 319"/>
                  <a:gd name="T69" fmla="*/ 211 h 21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19" h="211">
                    <a:moveTo>
                      <a:pt x="90" y="44"/>
                    </a:moveTo>
                    <a:lnTo>
                      <a:pt x="0" y="169"/>
                    </a:lnTo>
                    <a:lnTo>
                      <a:pt x="88" y="107"/>
                    </a:lnTo>
                    <a:lnTo>
                      <a:pt x="68" y="197"/>
                    </a:lnTo>
                    <a:lnTo>
                      <a:pt x="120" y="124"/>
                    </a:lnTo>
                    <a:lnTo>
                      <a:pt x="124" y="205"/>
                    </a:lnTo>
                    <a:lnTo>
                      <a:pt x="158" y="146"/>
                    </a:lnTo>
                    <a:lnTo>
                      <a:pt x="176" y="205"/>
                    </a:lnTo>
                    <a:lnTo>
                      <a:pt x="194" y="143"/>
                    </a:lnTo>
                    <a:lnTo>
                      <a:pt x="220" y="211"/>
                    </a:lnTo>
                    <a:lnTo>
                      <a:pt x="235" y="139"/>
                    </a:lnTo>
                    <a:lnTo>
                      <a:pt x="269" y="197"/>
                    </a:lnTo>
                    <a:lnTo>
                      <a:pt x="269" y="124"/>
                    </a:lnTo>
                    <a:lnTo>
                      <a:pt x="319" y="176"/>
                    </a:lnTo>
                    <a:lnTo>
                      <a:pt x="269" y="25"/>
                    </a:lnTo>
                    <a:lnTo>
                      <a:pt x="257" y="0"/>
                    </a:lnTo>
                    <a:lnTo>
                      <a:pt x="242" y="4"/>
                    </a:lnTo>
                    <a:lnTo>
                      <a:pt x="214" y="11"/>
                    </a:lnTo>
                    <a:lnTo>
                      <a:pt x="173" y="11"/>
                    </a:lnTo>
                    <a:lnTo>
                      <a:pt x="124" y="22"/>
                    </a:lnTo>
                    <a:lnTo>
                      <a:pt x="90" y="44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8" name="Freeform 468"/>
              <p:cNvSpPr>
                <a:spLocks/>
              </p:cNvSpPr>
              <p:nvPr/>
            </p:nvSpPr>
            <p:spPr bwMode="auto">
              <a:xfrm>
                <a:off x="3833" y="3236"/>
                <a:ext cx="68" cy="90"/>
              </a:xfrm>
              <a:custGeom>
                <a:avLst/>
                <a:gdLst>
                  <a:gd name="T0" fmla="*/ 0 w 204"/>
                  <a:gd name="T1" fmla="*/ 0 h 272"/>
                  <a:gd name="T2" fmla="*/ 0 w 204"/>
                  <a:gd name="T3" fmla="*/ 0 h 272"/>
                  <a:gd name="T4" fmla="*/ 0 w 204"/>
                  <a:gd name="T5" fmla="*/ 0 h 272"/>
                  <a:gd name="T6" fmla="*/ 0 w 204"/>
                  <a:gd name="T7" fmla="*/ 0 h 272"/>
                  <a:gd name="T8" fmla="*/ 0 w 204"/>
                  <a:gd name="T9" fmla="*/ 0 h 272"/>
                  <a:gd name="T10" fmla="*/ 0 w 204"/>
                  <a:gd name="T11" fmla="*/ 0 h 272"/>
                  <a:gd name="T12" fmla="*/ 0 w 204"/>
                  <a:gd name="T13" fmla="*/ 0 h 272"/>
                  <a:gd name="T14" fmla="*/ 0 w 204"/>
                  <a:gd name="T15" fmla="*/ 0 h 272"/>
                  <a:gd name="T16" fmla="*/ 0 w 204"/>
                  <a:gd name="T17" fmla="*/ 0 h 272"/>
                  <a:gd name="T18" fmla="*/ 0 w 204"/>
                  <a:gd name="T19" fmla="*/ 0 h 272"/>
                  <a:gd name="T20" fmla="*/ 0 w 204"/>
                  <a:gd name="T21" fmla="*/ 0 h 272"/>
                  <a:gd name="T22" fmla="*/ 0 w 204"/>
                  <a:gd name="T23" fmla="*/ 0 h 272"/>
                  <a:gd name="T24" fmla="*/ 0 w 204"/>
                  <a:gd name="T25" fmla="*/ 0 h 272"/>
                  <a:gd name="T26" fmla="*/ 0 w 204"/>
                  <a:gd name="T27" fmla="*/ 0 h 272"/>
                  <a:gd name="T28" fmla="*/ 0 w 204"/>
                  <a:gd name="T29" fmla="*/ 0 h 272"/>
                  <a:gd name="T30" fmla="*/ 0 w 204"/>
                  <a:gd name="T31" fmla="*/ 0 h 272"/>
                  <a:gd name="T32" fmla="*/ 0 w 204"/>
                  <a:gd name="T33" fmla="*/ 0 h 2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4"/>
                  <a:gd name="T52" fmla="*/ 0 h 272"/>
                  <a:gd name="T53" fmla="*/ 204 w 204"/>
                  <a:gd name="T54" fmla="*/ 272 h 2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4" h="272">
                    <a:moveTo>
                      <a:pt x="0" y="73"/>
                    </a:moveTo>
                    <a:lnTo>
                      <a:pt x="82" y="245"/>
                    </a:lnTo>
                    <a:lnTo>
                      <a:pt x="60" y="158"/>
                    </a:lnTo>
                    <a:lnTo>
                      <a:pt x="133" y="272"/>
                    </a:lnTo>
                    <a:lnTo>
                      <a:pt x="96" y="179"/>
                    </a:lnTo>
                    <a:lnTo>
                      <a:pt x="185" y="245"/>
                    </a:lnTo>
                    <a:lnTo>
                      <a:pt x="115" y="154"/>
                    </a:lnTo>
                    <a:lnTo>
                      <a:pt x="185" y="203"/>
                    </a:lnTo>
                    <a:lnTo>
                      <a:pt x="130" y="117"/>
                    </a:lnTo>
                    <a:lnTo>
                      <a:pt x="195" y="147"/>
                    </a:lnTo>
                    <a:lnTo>
                      <a:pt x="130" y="80"/>
                    </a:lnTo>
                    <a:lnTo>
                      <a:pt x="204" y="107"/>
                    </a:lnTo>
                    <a:lnTo>
                      <a:pt x="34" y="0"/>
                    </a:lnTo>
                    <a:lnTo>
                      <a:pt x="4" y="8"/>
                    </a:lnTo>
                    <a:lnTo>
                      <a:pt x="0" y="32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9" name="Freeform 469"/>
              <p:cNvSpPr>
                <a:spLocks/>
              </p:cNvSpPr>
              <p:nvPr/>
            </p:nvSpPr>
            <p:spPr bwMode="auto">
              <a:xfrm>
                <a:off x="3835" y="3144"/>
                <a:ext cx="89" cy="110"/>
              </a:xfrm>
              <a:custGeom>
                <a:avLst/>
                <a:gdLst>
                  <a:gd name="T0" fmla="*/ 0 w 267"/>
                  <a:gd name="T1" fmla="*/ 0 h 330"/>
                  <a:gd name="T2" fmla="*/ 0 w 267"/>
                  <a:gd name="T3" fmla="*/ 0 h 330"/>
                  <a:gd name="T4" fmla="*/ 0 w 267"/>
                  <a:gd name="T5" fmla="*/ 0 h 330"/>
                  <a:gd name="T6" fmla="*/ 0 w 267"/>
                  <a:gd name="T7" fmla="*/ 0 h 330"/>
                  <a:gd name="T8" fmla="*/ 0 w 267"/>
                  <a:gd name="T9" fmla="*/ 0 h 330"/>
                  <a:gd name="T10" fmla="*/ 0 w 267"/>
                  <a:gd name="T11" fmla="*/ 0 h 330"/>
                  <a:gd name="T12" fmla="*/ 0 w 267"/>
                  <a:gd name="T13" fmla="*/ 0 h 330"/>
                  <a:gd name="T14" fmla="*/ 0 w 267"/>
                  <a:gd name="T15" fmla="*/ 0 h 330"/>
                  <a:gd name="T16" fmla="*/ 0 w 267"/>
                  <a:gd name="T17" fmla="*/ 0 h 330"/>
                  <a:gd name="T18" fmla="*/ 0 w 267"/>
                  <a:gd name="T19" fmla="*/ 0 h 330"/>
                  <a:gd name="T20" fmla="*/ 0 w 267"/>
                  <a:gd name="T21" fmla="*/ 0 h 330"/>
                  <a:gd name="T22" fmla="*/ 0 w 267"/>
                  <a:gd name="T23" fmla="*/ 0 h 330"/>
                  <a:gd name="T24" fmla="*/ 0 w 267"/>
                  <a:gd name="T25" fmla="*/ 0 h 330"/>
                  <a:gd name="T26" fmla="*/ 0 w 267"/>
                  <a:gd name="T27" fmla="*/ 0 h 330"/>
                  <a:gd name="T28" fmla="*/ 0 w 267"/>
                  <a:gd name="T29" fmla="*/ 0 h 330"/>
                  <a:gd name="T30" fmla="*/ 0 w 267"/>
                  <a:gd name="T31" fmla="*/ 0 h 330"/>
                  <a:gd name="T32" fmla="*/ 0 w 267"/>
                  <a:gd name="T33" fmla="*/ 0 h 330"/>
                  <a:gd name="T34" fmla="*/ 0 w 267"/>
                  <a:gd name="T35" fmla="*/ 0 h 33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7"/>
                  <a:gd name="T55" fmla="*/ 0 h 330"/>
                  <a:gd name="T56" fmla="*/ 267 w 267"/>
                  <a:gd name="T57" fmla="*/ 330 h 33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7" h="330">
                    <a:moveTo>
                      <a:pt x="0" y="80"/>
                    </a:moveTo>
                    <a:lnTo>
                      <a:pt x="194" y="330"/>
                    </a:lnTo>
                    <a:lnTo>
                      <a:pt x="164" y="263"/>
                    </a:lnTo>
                    <a:lnTo>
                      <a:pt x="229" y="300"/>
                    </a:lnTo>
                    <a:lnTo>
                      <a:pt x="155" y="189"/>
                    </a:lnTo>
                    <a:lnTo>
                      <a:pt x="248" y="234"/>
                    </a:lnTo>
                    <a:lnTo>
                      <a:pt x="170" y="146"/>
                    </a:lnTo>
                    <a:lnTo>
                      <a:pt x="267" y="161"/>
                    </a:lnTo>
                    <a:lnTo>
                      <a:pt x="178" y="106"/>
                    </a:lnTo>
                    <a:lnTo>
                      <a:pt x="267" y="94"/>
                    </a:lnTo>
                    <a:lnTo>
                      <a:pt x="203" y="64"/>
                    </a:lnTo>
                    <a:lnTo>
                      <a:pt x="256" y="47"/>
                    </a:lnTo>
                    <a:lnTo>
                      <a:pt x="194" y="44"/>
                    </a:lnTo>
                    <a:lnTo>
                      <a:pt x="244" y="0"/>
                    </a:lnTo>
                    <a:lnTo>
                      <a:pt x="42" y="35"/>
                    </a:lnTo>
                    <a:lnTo>
                      <a:pt x="13" y="53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0" name="Freeform 470"/>
              <p:cNvSpPr>
                <a:spLocks/>
              </p:cNvSpPr>
              <p:nvPr/>
            </p:nvSpPr>
            <p:spPr bwMode="auto">
              <a:xfrm>
                <a:off x="3831" y="3006"/>
                <a:ext cx="93" cy="139"/>
              </a:xfrm>
              <a:custGeom>
                <a:avLst/>
                <a:gdLst>
                  <a:gd name="T0" fmla="*/ 0 w 279"/>
                  <a:gd name="T1" fmla="*/ 0 h 418"/>
                  <a:gd name="T2" fmla="*/ 0 w 279"/>
                  <a:gd name="T3" fmla="*/ 0 h 418"/>
                  <a:gd name="T4" fmla="*/ 0 w 279"/>
                  <a:gd name="T5" fmla="*/ 0 h 418"/>
                  <a:gd name="T6" fmla="*/ 0 w 279"/>
                  <a:gd name="T7" fmla="*/ 0 h 418"/>
                  <a:gd name="T8" fmla="*/ 0 w 279"/>
                  <a:gd name="T9" fmla="*/ 0 h 418"/>
                  <a:gd name="T10" fmla="*/ 0 w 279"/>
                  <a:gd name="T11" fmla="*/ 0 h 418"/>
                  <a:gd name="T12" fmla="*/ 0 w 279"/>
                  <a:gd name="T13" fmla="*/ 0 h 418"/>
                  <a:gd name="T14" fmla="*/ 0 w 279"/>
                  <a:gd name="T15" fmla="*/ 0 h 418"/>
                  <a:gd name="T16" fmla="*/ 0 w 279"/>
                  <a:gd name="T17" fmla="*/ 0 h 418"/>
                  <a:gd name="T18" fmla="*/ 0 w 279"/>
                  <a:gd name="T19" fmla="*/ 0 h 418"/>
                  <a:gd name="T20" fmla="*/ 0 w 279"/>
                  <a:gd name="T21" fmla="*/ 0 h 418"/>
                  <a:gd name="T22" fmla="*/ 0 w 279"/>
                  <a:gd name="T23" fmla="*/ 0 h 418"/>
                  <a:gd name="T24" fmla="*/ 0 w 279"/>
                  <a:gd name="T25" fmla="*/ 0 h 418"/>
                  <a:gd name="T26" fmla="*/ 0 w 279"/>
                  <a:gd name="T27" fmla="*/ 0 h 418"/>
                  <a:gd name="T28" fmla="*/ 0 w 279"/>
                  <a:gd name="T29" fmla="*/ 0 h 418"/>
                  <a:gd name="T30" fmla="*/ 0 w 279"/>
                  <a:gd name="T31" fmla="*/ 0 h 418"/>
                  <a:gd name="T32" fmla="*/ 0 w 279"/>
                  <a:gd name="T33" fmla="*/ 0 h 418"/>
                  <a:gd name="T34" fmla="*/ 0 w 279"/>
                  <a:gd name="T35" fmla="*/ 0 h 418"/>
                  <a:gd name="T36" fmla="*/ 0 w 279"/>
                  <a:gd name="T37" fmla="*/ 0 h 418"/>
                  <a:gd name="T38" fmla="*/ 0 w 279"/>
                  <a:gd name="T39" fmla="*/ 0 h 418"/>
                  <a:gd name="T40" fmla="*/ 0 w 279"/>
                  <a:gd name="T41" fmla="*/ 0 h 418"/>
                  <a:gd name="T42" fmla="*/ 0 w 279"/>
                  <a:gd name="T43" fmla="*/ 0 h 418"/>
                  <a:gd name="T44" fmla="*/ 0 w 279"/>
                  <a:gd name="T45" fmla="*/ 0 h 41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79"/>
                  <a:gd name="T70" fmla="*/ 0 h 418"/>
                  <a:gd name="T71" fmla="*/ 279 w 279"/>
                  <a:gd name="T72" fmla="*/ 418 h 41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79" h="418">
                    <a:moveTo>
                      <a:pt x="0" y="282"/>
                    </a:moveTo>
                    <a:lnTo>
                      <a:pt x="200" y="418"/>
                    </a:lnTo>
                    <a:lnTo>
                      <a:pt x="152" y="360"/>
                    </a:lnTo>
                    <a:lnTo>
                      <a:pt x="252" y="388"/>
                    </a:lnTo>
                    <a:lnTo>
                      <a:pt x="157" y="311"/>
                    </a:lnTo>
                    <a:lnTo>
                      <a:pt x="279" y="322"/>
                    </a:lnTo>
                    <a:lnTo>
                      <a:pt x="171" y="275"/>
                    </a:lnTo>
                    <a:lnTo>
                      <a:pt x="279" y="268"/>
                    </a:lnTo>
                    <a:lnTo>
                      <a:pt x="190" y="238"/>
                    </a:lnTo>
                    <a:lnTo>
                      <a:pt x="279" y="216"/>
                    </a:lnTo>
                    <a:lnTo>
                      <a:pt x="186" y="202"/>
                    </a:lnTo>
                    <a:lnTo>
                      <a:pt x="265" y="158"/>
                    </a:lnTo>
                    <a:lnTo>
                      <a:pt x="165" y="169"/>
                    </a:lnTo>
                    <a:lnTo>
                      <a:pt x="250" y="106"/>
                    </a:lnTo>
                    <a:lnTo>
                      <a:pt x="152" y="132"/>
                    </a:lnTo>
                    <a:lnTo>
                      <a:pt x="224" y="34"/>
                    </a:lnTo>
                    <a:lnTo>
                      <a:pt x="135" y="77"/>
                    </a:lnTo>
                    <a:lnTo>
                      <a:pt x="186" y="0"/>
                    </a:lnTo>
                    <a:lnTo>
                      <a:pt x="94" y="77"/>
                    </a:lnTo>
                    <a:lnTo>
                      <a:pt x="116" y="0"/>
                    </a:lnTo>
                    <a:lnTo>
                      <a:pt x="0" y="194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1" name="Freeform 471"/>
              <p:cNvSpPr>
                <a:spLocks/>
              </p:cNvSpPr>
              <p:nvPr/>
            </p:nvSpPr>
            <p:spPr bwMode="auto">
              <a:xfrm>
                <a:off x="3833" y="2894"/>
                <a:ext cx="79" cy="102"/>
              </a:xfrm>
              <a:custGeom>
                <a:avLst/>
                <a:gdLst>
                  <a:gd name="T0" fmla="*/ 0 w 239"/>
                  <a:gd name="T1" fmla="*/ 0 h 307"/>
                  <a:gd name="T2" fmla="*/ 0 w 239"/>
                  <a:gd name="T3" fmla="*/ 0 h 307"/>
                  <a:gd name="T4" fmla="*/ 0 w 239"/>
                  <a:gd name="T5" fmla="*/ 0 h 307"/>
                  <a:gd name="T6" fmla="*/ 0 w 239"/>
                  <a:gd name="T7" fmla="*/ 0 h 307"/>
                  <a:gd name="T8" fmla="*/ 0 w 239"/>
                  <a:gd name="T9" fmla="*/ 0 h 307"/>
                  <a:gd name="T10" fmla="*/ 0 w 239"/>
                  <a:gd name="T11" fmla="*/ 0 h 307"/>
                  <a:gd name="T12" fmla="*/ 0 w 239"/>
                  <a:gd name="T13" fmla="*/ 0 h 307"/>
                  <a:gd name="T14" fmla="*/ 0 w 239"/>
                  <a:gd name="T15" fmla="*/ 0 h 307"/>
                  <a:gd name="T16" fmla="*/ 0 w 239"/>
                  <a:gd name="T17" fmla="*/ 0 h 307"/>
                  <a:gd name="T18" fmla="*/ 0 w 239"/>
                  <a:gd name="T19" fmla="*/ 0 h 307"/>
                  <a:gd name="T20" fmla="*/ 0 w 239"/>
                  <a:gd name="T21" fmla="*/ 0 h 307"/>
                  <a:gd name="T22" fmla="*/ 0 w 239"/>
                  <a:gd name="T23" fmla="*/ 0 h 307"/>
                  <a:gd name="T24" fmla="*/ 0 w 239"/>
                  <a:gd name="T25" fmla="*/ 0 h 307"/>
                  <a:gd name="T26" fmla="*/ 0 w 239"/>
                  <a:gd name="T27" fmla="*/ 0 h 307"/>
                  <a:gd name="T28" fmla="*/ 0 w 239"/>
                  <a:gd name="T29" fmla="*/ 0 h 307"/>
                  <a:gd name="T30" fmla="*/ 0 w 239"/>
                  <a:gd name="T31" fmla="*/ 0 h 3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9"/>
                  <a:gd name="T49" fmla="*/ 0 h 307"/>
                  <a:gd name="T50" fmla="*/ 239 w 239"/>
                  <a:gd name="T51" fmla="*/ 307 h 3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9" h="307">
                    <a:moveTo>
                      <a:pt x="132" y="0"/>
                    </a:moveTo>
                    <a:lnTo>
                      <a:pt x="0" y="233"/>
                    </a:lnTo>
                    <a:lnTo>
                      <a:pt x="0" y="277"/>
                    </a:lnTo>
                    <a:lnTo>
                      <a:pt x="36" y="307"/>
                    </a:lnTo>
                    <a:lnTo>
                      <a:pt x="239" y="272"/>
                    </a:lnTo>
                    <a:lnTo>
                      <a:pt x="157" y="267"/>
                    </a:lnTo>
                    <a:lnTo>
                      <a:pt x="234" y="228"/>
                    </a:lnTo>
                    <a:lnTo>
                      <a:pt x="145" y="219"/>
                    </a:lnTo>
                    <a:lnTo>
                      <a:pt x="230" y="156"/>
                    </a:lnTo>
                    <a:lnTo>
                      <a:pt x="135" y="184"/>
                    </a:lnTo>
                    <a:lnTo>
                      <a:pt x="204" y="107"/>
                    </a:lnTo>
                    <a:lnTo>
                      <a:pt x="122" y="151"/>
                    </a:lnTo>
                    <a:lnTo>
                      <a:pt x="181" y="63"/>
                    </a:lnTo>
                    <a:lnTo>
                      <a:pt x="86" y="1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2" name="Freeform 472"/>
              <p:cNvSpPr>
                <a:spLocks/>
              </p:cNvSpPr>
              <p:nvPr/>
            </p:nvSpPr>
            <p:spPr bwMode="auto">
              <a:xfrm>
                <a:off x="3754" y="2779"/>
                <a:ext cx="112" cy="167"/>
              </a:xfrm>
              <a:custGeom>
                <a:avLst/>
                <a:gdLst>
                  <a:gd name="T0" fmla="*/ 0 w 336"/>
                  <a:gd name="T1" fmla="*/ 0 h 500"/>
                  <a:gd name="T2" fmla="*/ 0 w 336"/>
                  <a:gd name="T3" fmla="*/ 0 h 500"/>
                  <a:gd name="T4" fmla="*/ 0 w 336"/>
                  <a:gd name="T5" fmla="*/ 0 h 500"/>
                  <a:gd name="T6" fmla="*/ 0 w 336"/>
                  <a:gd name="T7" fmla="*/ 0 h 500"/>
                  <a:gd name="T8" fmla="*/ 0 w 336"/>
                  <a:gd name="T9" fmla="*/ 0 h 500"/>
                  <a:gd name="T10" fmla="*/ 0 w 336"/>
                  <a:gd name="T11" fmla="*/ 0 h 500"/>
                  <a:gd name="T12" fmla="*/ 0 w 336"/>
                  <a:gd name="T13" fmla="*/ 0 h 500"/>
                  <a:gd name="T14" fmla="*/ 0 w 336"/>
                  <a:gd name="T15" fmla="*/ 0 h 500"/>
                  <a:gd name="T16" fmla="*/ 0 w 336"/>
                  <a:gd name="T17" fmla="*/ 0 h 500"/>
                  <a:gd name="T18" fmla="*/ 0 w 336"/>
                  <a:gd name="T19" fmla="*/ 0 h 500"/>
                  <a:gd name="T20" fmla="*/ 0 w 336"/>
                  <a:gd name="T21" fmla="*/ 0 h 500"/>
                  <a:gd name="T22" fmla="*/ 0 w 336"/>
                  <a:gd name="T23" fmla="*/ 0 h 500"/>
                  <a:gd name="T24" fmla="*/ 0 w 336"/>
                  <a:gd name="T25" fmla="*/ 0 h 500"/>
                  <a:gd name="T26" fmla="*/ 0 w 336"/>
                  <a:gd name="T27" fmla="*/ 0 h 500"/>
                  <a:gd name="T28" fmla="*/ 0 w 336"/>
                  <a:gd name="T29" fmla="*/ 0 h 500"/>
                  <a:gd name="T30" fmla="*/ 0 w 336"/>
                  <a:gd name="T31" fmla="*/ 0 h 500"/>
                  <a:gd name="T32" fmla="*/ 0 w 336"/>
                  <a:gd name="T33" fmla="*/ 0 h 500"/>
                  <a:gd name="T34" fmla="*/ 0 w 336"/>
                  <a:gd name="T35" fmla="*/ 0 h 500"/>
                  <a:gd name="T36" fmla="*/ 0 w 336"/>
                  <a:gd name="T37" fmla="*/ 0 h 5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36"/>
                  <a:gd name="T58" fmla="*/ 0 h 500"/>
                  <a:gd name="T59" fmla="*/ 336 w 336"/>
                  <a:gd name="T60" fmla="*/ 500 h 50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36" h="500">
                    <a:moveTo>
                      <a:pt x="136" y="464"/>
                    </a:moveTo>
                    <a:lnTo>
                      <a:pt x="0" y="161"/>
                    </a:lnTo>
                    <a:lnTo>
                      <a:pt x="89" y="295"/>
                    </a:lnTo>
                    <a:lnTo>
                      <a:pt x="55" y="102"/>
                    </a:lnTo>
                    <a:lnTo>
                      <a:pt x="121" y="259"/>
                    </a:lnTo>
                    <a:lnTo>
                      <a:pt x="108" y="31"/>
                    </a:lnTo>
                    <a:lnTo>
                      <a:pt x="158" y="206"/>
                    </a:lnTo>
                    <a:lnTo>
                      <a:pt x="186" y="0"/>
                    </a:lnTo>
                    <a:lnTo>
                      <a:pt x="186" y="313"/>
                    </a:lnTo>
                    <a:lnTo>
                      <a:pt x="235" y="94"/>
                    </a:lnTo>
                    <a:lnTo>
                      <a:pt x="230" y="313"/>
                    </a:lnTo>
                    <a:lnTo>
                      <a:pt x="285" y="169"/>
                    </a:lnTo>
                    <a:lnTo>
                      <a:pt x="254" y="338"/>
                    </a:lnTo>
                    <a:lnTo>
                      <a:pt x="317" y="238"/>
                    </a:lnTo>
                    <a:lnTo>
                      <a:pt x="267" y="393"/>
                    </a:lnTo>
                    <a:lnTo>
                      <a:pt x="336" y="331"/>
                    </a:lnTo>
                    <a:lnTo>
                      <a:pt x="204" y="500"/>
                    </a:lnTo>
                    <a:lnTo>
                      <a:pt x="136" y="464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3" name="Freeform 473"/>
              <p:cNvSpPr>
                <a:spLocks/>
              </p:cNvSpPr>
              <p:nvPr/>
            </p:nvSpPr>
            <p:spPr bwMode="auto">
              <a:xfrm>
                <a:off x="3663" y="2838"/>
                <a:ext cx="105" cy="135"/>
              </a:xfrm>
              <a:custGeom>
                <a:avLst/>
                <a:gdLst>
                  <a:gd name="T0" fmla="*/ 0 w 316"/>
                  <a:gd name="T1" fmla="*/ 0 h 405"/>
                  <a:gd name="T2" fmla="*/ 0 w 316"/>
                  <a:gd name="T3" fmla="*/ 0 h 405"/>
                  <a:gd name="T4" fmla="*/ 0 w 316"/>
                  <a:gd name="T5" fmla="*/ 0 h 405"/>
                  <a:gd name="T6" fmla="*/ 0 w 316"/>
                  <a:gd name="T7" fmla="*/ 0 h 405"/>
                  <a:gd name="T8" fmla="*/ 0 w 316"/>
                  <a:gd name="T9" fmla="*/ 0 h 405"/>
                  <a:gd name="T10" fmla="*/ 0 w 316"/>
                  <a:gd name="T11" fmla="*/ 0 h 405"/>
                  <a:gd name="T12" fmla="*/ 0 w 316"/>
                  <a:gd name="T13" fmla="*/ 0 h 405"/>
                  <a:gd name="T14" fmla="*/ 0 w 316"/>
                  <a:gd name="T15" fmla="*/ 0 h 405"/>
                  <a:gd name="T16" fmla="*/ 0 w 316"/>
                  <a:gd name="T17" fmla="*/ 0 h 405"/>
                  <a:gd name="T18" fmla="*/ 0 w 316"/>
                  <a:gd name="T19" fmla="*/ 0 h 405"/>
                  <a:gd name="T20" fmla="*/ 0 w 316"/>
                  <a:gd name="T21" fmla="*/ 0 h 405"/>
                  <a:gd name="T22" fmla="*/ 0 w 316"/>
                  <a:gd name="T23" fmla="*/ 0 h 405"/>
                  <a:gd name="T24" fmla="*/ 0 w 316"/>
                  <a:gd name="T25" fmla="*/ 0 h 405"/>
                  <a:gd name="T26" fmla="*/ 0 w 316"/>
                  <a:gd name="T27" fmla="*/ 0 h 405"/>
                  <a:gd name="T28" fmla="*/ 0 w 316"/>
                  <a:gd name="T29" fmla="*/ 0 h 405"/>
                  <a:gd name="T30" fmla="*/ 0 w 316"/>
                  <a:gd name="T31" fmla="*/ 0 h 405"/>
                  <a:gd name="T32" fmla="*/ 0 w 316"/>
                  <a:gd name="T33" fmla="*/ 0 h 40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16"/>
                  <a:gd name="T52" fmla="*/ 0 h 405"/>
                  <a:gd name="T53" fmla="*/ 316 w 316"/>
                  <a:gd name="T54" fmla="*/ 405 h 40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16" h="405">
                    <a:moveTo>
                      <a:pt x="316" y="316"/>
                    </a:moveTo>
                    <a:lnTo>
                      <a:pt x="262" y="0"/>
                    </a:lnTo>
                    <a:lnTo>
                      <a:pt x="270" y="209"/>
                    </a:lnTo>
                    <a:lnTo>
                      <a:pt x="130" y="4"/>
                    </a:lnTo>
                    <a:lnTo>
                      <a:pt x="231" y="232"/>
                    </a:lnTo>
                    <a:lnTo>
                      <a:pt x="36" y="93"/>
                    </a:lnTo>
                    <a:lnTo>
                      <a:pt x="171" y="249"/>
                    </a:lnTo>
                    <a:lnTo>
                      <a:pt x="0" y="187"/>
                    </a:lnTo>
                    <a:lnTo>
                      <a:pt x="167" y="299"/>
                    </a:lnTo>
                    <a:lnTo>
                      <a:pt x="8" y="280"/>
                    </a:lnTo>
                    <a:lnTo>
                      <a:pt x="135" y="338"/>
                    </a:lnTo>
                    <a:lnTo>
                      <a:pt x="44" y="353"/>
                    </a:lnTo>
                    <a:lnTo>
                      <a:pt x="143" y="366"/>
                    </a:lnTo>
                    <a:lnTo>
                      <a:pt x="94" y="405"/>
                    </a:lnTo>
                    <a:lnTo>
                      <a:pt x="280" y="366"/>
                    </a:lnTo>
                    <a:lnTo>
                      <a:pt x="316" y="316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4" name="Freeform 474"/>
              <p:cNvSpPr>
                <a:spLocks/>
              </p:cNvSpPr>
              <p:nvPr/>
            </p:nvSpPr>
            <p:spPr bwMode="auto">
              <a:xfrm>
                <a:off x="3483" y="2952"/>
                <a:ext cx="378" cy="345"/>
              </a:xfrm>
              <a:custGeom>
                <a:avLst/>
                <a:gdLst>
                  <a:gd name="T0" fmla="*/ 0 w 1134"/>
                  <a:gd name="T1" fmla="*/ 0 h 1033"/>
                  <a:gd name="T2" fmla="*/ 0 w 1134"/>
                  <a:gd name="T3" fmla="*/ 0 h 1033"/>
                  <a:gd name="T4" fmla="*/ 0 w 1134"/>
                  <a:gd name="T5" fmla="*/ 0 h 1033"/>
                  <a:gd name="T6" fmla="*/ 0 w 1134"/>
                  <a:gd name="T7" fmla="*/ 0 h 1033"/>
                  <a:gd name="T8" fmla="*/ 0 w 1134"/>
                  <a:gd name="T9" fmla="*/ 0 h 1033"/>
                  <a:gd name="T10" fmla="*/ 0 w 1134"/>
                  <a:gd name="T11" fmla="*/ 0 h 1033"/>
                  <a:gd name="T12" fmla="*/ 0 w 1134"/>
                  <a:gd name="T13" fmla="*/ 0 h 1033"/>
                  <a:gd name="T14" fmla="*/ 0 w 1134"/>
                  <a:gd name="T15" fmla="*/ 0 h 1033"/>
                  <a:gd name="T16" fmla="*/ 0 w 1134"/>
                  <a:gd name="T17" fmla="*/ 0 h 1033"/>
                  <a:gd name="T18" fmla="*/ 0 w 1134"/>
                  <a:gd name="T19" fmla="*/ 0 h 1033"/>
                  <a:gd name="T20" fmla="*/ 0 w 1134"/>
                  <a:gd name="T21" fmla="*/ 0 h 1033"/>
                  <a:gd name="T22" fmla="*/ 0 w 1134"/>
                  <a:gd name="T23" fmla="*/ 0 h 1033"/>
                  <a:gd name="T24" fmla="*/ 0 w 1134"/>
                  <a:gd name="T25" fmla="*/ 0 h 1033"/>
                  <a:gd name="T26" fmla="*/ 0 w 1134"/>
                  <a:gd name="T27" fmla="*/ 0 h 1033"/>
                  <a:gd name="T28" fmla="*/ 0 w 1134"/>
                  <a:gd name="T29" fmla="*/ 0 h 1033"/>
                  <a:gd name="T30" fmla="*/ 0 w 1134"/>
                  <a:gd name="T31" fmla="*/ 0 h 1033"/>
                  <a:gd name="T32" fmla="*/ 0 w 1134"/>
                  <a:gd name="T33" fmla="*/ 0 h 1033"/>
                  <a:gd name="T34" fmla="*/ 0 w 1134"/>
                  <a:gd name="T35" fmla="*/ 0 h 1033"/>
                  <a:gd name="T36" fmla="*/ 0 w 1134"/>
                  <a:gd name="T37" fmla="*/ 0 h 1033"/>
                  <a:gd name="T38" fmla="*/ 0 w 1134"/>
                  <a:gd name="T39" fmla="*/ 0 h 1033"/>
                  <a:gd name="T40" fmla="*/ 0 w 1134"/>
                  <a:gd name="T41" fmla="*/ 0 h 1033"/>
                  <a:gd name="T42" fmla="*/ 0 w 1134"/>
                  <a:gd name="T43" fmla="*/ 0 h 1033"/>
                  <a:gd name="T44" fmla="*/ 0 w 1134"/>
                  <a:gd name="T45" fmla="*/ 0 h 1033"/>
                  <a:gd name="T46" fmla="*/ 0 w 1134"/>
                  <a:gd name="T47" fmla="*/ 0 h 1033"/>
                  <a:gd name="T48" fmla="*/ 0 w 1134"/>
                  <a:gd name="T49" fmla="*/ 0 h 1033"/>
                  <a:gd name="T50" fmla="*/ 0 w 1134"/>
                  <a:gd name="T51" fmla="*/ 0 h 1033"/>
                  <a:gd name="T52" fmla="*/ 0 w 1134"/>
                  <a:gd name="T53" fmla="*/ 0 h 1033"/>
                  <a:gd name="T54" fmla="*/ 0 w 1134"/>
                  <a:gd name="T55" fmla="*/ 0 h 1033"/>
                  <a:gd name="T56" fmla="*/ 0 w 1134"/>
                  <a:gd name="T57" fmla="*/ 0 h 1033"/>
                  <a:gd name="T58" fmla="*/ 0 w 1134"/>
                  <a:gd name="T59" fmla="*/ 0 h 1033"/>
                  <a:gd name="T60" fmla="*/ 0 w 1134"/>
                  <a:gd name="T61" fmla="*/ 0 h 1033"/>
                  <a:gd name="T62" fmla="*/ 0 w 1134"/>
                  <a:gd name="T63" fmla="*/ 0 h 1033"/>
                  <a:gd name="T64" fmla="*/ 0 w 1134"/>
                  <a:gd name="T65" fmla="*/ 0 h 1033"/>
                  <a:gd name="T66" fmla="*/ 0 w 1134"/>
                  <a:gd name="T67" fmla="*/ 0 h 1033"/>
                  <a:gd name="T68" fmla="*/ 0 w 1134"/>
                  <a:gd name="T69" fmla="*/ 0 h 1033"/>
                  <a:gd name="T70" fmla="*/ 0 w 1134"/>
                  <a:gd name="T71" fmla="*/ 0 h 1033"/>
                  <a:gd name="T72" fmla="*/ 0 w 1134"/>
                  <a:gd name="T73" fmla="*/ 0 h 1033"/>
                  <a:gd name="T74" fmla="*/ 0 w 1134"/>
                  <a:gd name="T75" fmla="*/ 0 h 1033"/>
                  <a:gd name="T76" fmla="*/ 0 w 1134"/>
                  <a:gd name="T77" fmla="*/ 0 h 1033"/>
                  <a:gd name="T78" fmla="*/ 0 w 1134"/>
                  <a:gd name="T79" fmla="*/ 0 h 1033"/>
                  <a:gd name="T80" fmla="*/ 0 w 1134"/>
                  <a:gd name="T81" fmla="*/ 0 h 1033"/>
                  <a:gd name="T82" fmla="*/ 0 w 1134"/>
                  <a:gd name="T83" fmla="*/ 0 h 1033"/>
                  <a:gd name="T84" fmla="*/ 0 w 1134"/>
                  <a:gd name="T85" fmla="*/ 0 h 1033"/>
                  <a:gd name="T86" fmla="*/ 0 w 1134"/>
                  <a:gd name="T87" fmla="*/ 0 h 1033"/>
                  <a:gd name="T88" fmla="*/ 0 w 1134"/>
                  <a:gd name="T89" fmla="*/ 0 h 1033"/>
                  <a:gd name="T90" fmla="*/ 0 w 1134"/>
                  <a:gd name="T91" fmla="*/ 0 h 1033"/>
                  <a:gd name="T92" fmla="*/ 0 w 1134"/>
                  <a:gd name="T93" fmla="*/ 0 h 1033"/>
                  <a:gd name="T94" fmla="*/ 0 w 1134"/>
                  <a:gd name="T95" fmla="*/ 0 h 103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34"/>
                  <a:gd name="T145" fmla="*/ 0 h 1033"/>
                  <a:gd name="T146" fmla="*/ 1134 w 1134"/>
                  <a:gd name="T147" fmla="*/ 1033 h 103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34" h="1033">
                    <a:moveTo>
                      <a:pt x="3" y="408"/>
                    </a:moveTo>
                    <a:lnTo>
                      <a:pt x="111" y="381"/>
                    </a:lnTo>
                    <a:lnTo>
                      <a:pt x="229" y="399"/>
                    </a:lnTo>
                    <a:lnTo>
                      <a:pt x="319" y="470"/>
                    </a:lnTo>
                    <a:lnTo>
                      <a:pt x="355" y="531"/>
                    </a:lnTo>
                    <a:lnTo>
                      <a:pt x="381" y="494"/>
                    </a:lnTo>
                    <a:lnTo>
                      <a:pt x="360" y="472"/>
                    </a:lnTo>
                    <a:lnTo>
                      <a:pt x="352" y="443"/>
                    </a:lnTo>
                    <a:lnTo>
                      <a:pt x="370" y="425"/>
                    </a:lnTo>
                    <a:lnTo>
                      <a:pt x="411" y="429"/>
                    </a:lnTo>
                    <a:lnTo>
                      <a:pt x="481" y="450"/>
                    </a:lnTo>
                    <a:lnTo>
                      <a:pt x="606" y="506"/>
                    </a:lnTo>
                    <a:lnTo>
                      <a:pt x="695" y="564"/>
                    </a:lnTo>
                    <a:lnTo>
                      <a:pt x="778" y="646"/>
                    </a:lnTo>
                    <a:lnTo>
                      <a:pt x="827" y="722"/>
                    </a:lnTo>
                    <a:lnTo>
                      <a:pt x="844" y="792"/>
                    </a:lnTo>
                    <a:lnTo>
                      <a:pt x="855" y="854"/>
                    </a:lnTo>
                    <a:lnTo>
                      <a:pt x="851" y="894"/>
                    </a:lnTo>
                    <a:lnTo>
                      <a:pt x="841" y="941"/>
                    </a:lnTo>
                    <a:lnTo>
                      <a:pt x="818" y="975"/>
                    </a:lnTo>
                    <a:lnTo>
                      <a:pt x="778" y="1029"/>
                    </a:lnTo>
                    <a:lnTo>
                      <a:pt x="782" y="1033"/>
                    </a:lnTo>
                    <a:lnTo>
                      <a:pt x="818" y="1008"/>
                    </a:lnTo>
                    <a:lnTo>
                      <a:pt x="841" y="981"/>
                    </a:lnTo>
                    <a:lnTo>
                      <a:pt x="885" y="916"/>
                    </a:lnTo>
                    <a:lnTo>
                      <a:pt x="900" y="839"/>
                    </a:lnTo>
                    <a:lnTo>
                      <a:pt x="941" y="861"/>
                    </a:lnTo>
                    <a:lnTo>
                      <a:pt x="971" y="920"/>
                    </a:lnTo>
                    <a:lnTo>
                      <a:pt x="973" y="967"/>
                    </a:lnTo>
                    <a:lnTo>
                      <a:pt x="962" y="1000"/>
                    </a:lnTo>
                    <a:lnTo>
                      <a:pt x="981" y="1008"/>
                    </a:lnTo>
                    <a:lnTo>
                      <a:pt x="993" y="981"/>
                    </a:lnTo>
                    <a:lnTo>
                      <a:pt x="993" y="938"/>
                    </a:lnTo>
                    <a:lnTo>
                      <a:pt x="981" y="882"/>
                    </a:lnTo>
                    <a:lnTo>
                      <a:pt x="966" y="843"/>
                    </a:lnTo>
                    <a:lnTo>
                      <a:pt x="944" y="817"/>
                    </a:lnTo>
                    <a:lnTo>
                      <a:pt x="897" y="781"/>
                    </a:lnTo>
                    <a:lnTo>
                      <a:pt x="882" y="719"/>
                    </a:lnTo>
                    <a:lnTo>
                      <a:pt x="848" y="638"/>
                    </a:lnTo>
                    <a:lnTo>
                      <a:pt x="897" y="654"/>
                    </a:lnTo>
                    <a:lnTo>
                      <a:pt x="944" y="682"/>
                    </a:lnTo>
                    <a:lnTo>
                      <a:pt x="981" y="719"/>
                    </a:lnTo>
                    <a:lnTo>
                      <a:pt x="1003" y="741"/>
                    </a:lnTo>
                    <a:lnTo>
                      <a:pt x="1043" y="765"/>
                    </a:lnTo>
                    <a:lnTo>
                      <a:pt x="1070" y="781"/>
                    </a:lnTo>
                    <a:lnTo>
                      <a:pt x="1019" y="733"/>
                    </a:lnTo>
                    <a:lnTo>
                      <a:pt x="971" y="670"/>
                    </a:lnTo>
                    <a:lnTo>
                      <a:pt x="914" y="629"/>
                    </a:lnTo>
                    <a:lnTo>
                      <a:pt x="870" y="616"/>
                    </a:lnTo>
                    <a:lnTo>
                      <a:pt x="814" y="600"/>
                    </a:lnTo>
                    <a:lnTo>
                      <a:pt x="778" y="557"/>
                    </a:lnTo>
                    <a:lnTo>
                      <a:pt x="785" y="546"/>
                    </a:lnTo>
                    <a:lnTo>
                      <a:pt x="848" y="542"/>
                    </a:lnTo>
                    <a:lnTo>
                      <a:pt x="891" y="539"/>
                    </a:lnTo>
                    <a:lnTo>
                      <a:pt x="959" y="528"/>
                    </a:lnTo>
                    <a:lnTo>
                      <a:pt x="1011" y="536"/>
                    </a:lnTo>
                    <a:lnTo>
                      <a:pt x="1130" y="567"/>
                    </a:lnTo>
                    <a:lnTo>
                      <a:pt x="1134" y="557"/>
                    </a:lnTo>
                    <a:lnTo>
                      <a:pt x="1059" y="521"/>
                    </a:lnTo>
                    <a:lnTo>
                      <a:pt x="1000" y="498"/>
                    </a:lnTo>
                    <a:lnTo>
                      <a:pt x="907" y="494"/>
                    </a:lnTo>
                    <a:lnTo>
                      <a:pt x="830" y="510"/>
                    </a:lnTo>
                    <a:lnTo>
                      <a:pt x="773" y="506"/>
                    </a:lnTo>
                    <a:lnTo>
                      <a:pt x="703" y="498"/>
                    </a:lnTo>
                    <a:lnTo>
                      <a:pt x="637" y="466"/>
                    </a:lnTo>
                    <a:lnTo>
                      <a:pt x="560" y="429"/>
                    </a:lnTo>
                    <a:lnTo>
                      <a:pt x="495" y="411"/>
                    </a:lnTo>
                    <a:lnTo>
                      <a:pt x="478" y="392"/>
                    </a:lnTo>
                    <a:lnTo>
                      <a:pt x="484" y="381"/>
                    </a:lnTo>
                    <a:lnTo>
                      <a:pt x="592" y="377"/>
                    </a:lnTo>
                    <a:lnTo>
                      <a:pt x="707" y="341"/>
                    </a:lnTo>
                    <a:lnTo>
                      <a:pt x="773" y="296"/>
                    </a:lnTo>
                    <a:lnTo>
                      <a:pt x="838" y="246"/>
                    </a:lnTo>
                    <a:lnTo>
                      <a:pt x="897" y="177"/>
                    </a:lnTo>
                    <a:lnTo>
                      <a:pt x="944" y="114"/>
                    </a:lnTo>
                    <a:lnTo>
                      <a:pt x="1003" y="0"/>
                    </a:lnTo>
                    <a:lnTo>
                      <a:pt x="933" y="107"/>
                    </a:lnTo>
                    <a:lnTo>
                      <a:pt x="814" y="224"/>
                    </a:lnTo>
                    <a:lnTo>
                      <a:pt x="755" y="287"/>
                    </a:lnTo>
                    <a:lnTo>
                      <a:pt x="673" y="319"/>
                    </a:lnTo>
                    <a:lnTo>
                      <a:pt x="589" y="330"/>
                    </a:lnTo>
                    <a:lnTo>
                      <a:pt x="637" y="289"/>
                    </a:lnTo>
                    <a:lnTo>
                      <a:pt x="722" y="213"/>
                    </a:lnTo>
                    <a:lnTo>
                      <a:pt x="778" y="155"/>
                    </a:lnTo>
                    <a:lnTo>
                      <a:pt x="830" y="75"/>
                    </a:lnTo>
                    <a:lnTo>
                      <a:pt x="803" y="89"/>
                    </a:lnTo>
                    <a:lnTo>
                      <a:pt x="730" y="180"/>
                    </a:lnTo>
                    <a:lnTo>
                      <a:pt x="662" y="232"/>
                    </a:lnTo>
                    <a:lnTo>
                      <a:pt x="565" y="301"/>
                    </a:lnTo>
                    <a:lnTo>
                      <a:pt x="495" y="333"/>
                    </a:lnTo>
                    <a:lnTo>
                      <a:pt x="411" y="337"/>
                    </a:lnTo>
                    <a:lnTo>
                      <a:pt x="344" y="308"/>
                    </a:lnTo>
                    <a:lnTo>
                      <a:pt x="159" y="254"/>
                    </a:lnTo>
                    <a:lnTo>
                      <a:pt x="95" y="249"/>
                    </a:lnTo>
                    <a:lnTo>
                      <a:pt x="0" y="243"/>
                    </a:lnTo>
                    <a:lnTo>
                      <a:pt x="3" y="408"/>
                    </a:lnTo>
                    <a:close/>
                  </a:path>
                </a:pathLst>
              </a:custGeom>
              <a:solidFill>
                <a:srgbClr val="9BEB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5" name="Freeform 475"/>
              <p:cNvSpPr>
                <a:spLocks/>
              </p:cNvSpPr>
              <p:nvPr/>
            </p:nvSpPr>
            <p:spPr bwMode="auto">
              <a:xfrm>
                <a:off x="3743" y="3248"/>
                <a:ext cx="40" cy="65"/>
              </a:xfrm>
              <a:custGeom>
                <a:avLst/>
                <a:gdLst>
                  <a:gd name="T0" fmla="*/ 0 w 122"/>
                  <a:gd name="T1" fmla="*/ 0 h 194"/>
                  <a:gd name="T2" fmla="*/ 0 w 122"/>
                  <a:gd name="T3" fmla="*/ 0 h 194"/>
                  <a:gd name="T4" fmla="*/ 0 w 122"/>
                  <a:gd name="T5" fmla="*/ 0 h 194"/>
                  <a:gd name="T6" fmla="*/ 0 w 122"/>
                  <a:gd name="T7" fmla="*/ 0 h 194"/>
                  <a:gd name="T8" fmla="*/ 0 w 122"/>
                  <a:gd name="T9" fmla="*/ 0 h 194"/>
                  <a:gd name="T10" fmla="*/ 0 w 122"/>
                  <a:gd name="T11" fmla="*/ 0 h 194"/>
                  <a:gd name="T12" fmla="*/ 0 w 122"/>
                  <a:gd name="T13" fmla="*/ 0 h 194"/>
                  <a:gd name="T14" fmla="*/ 0 w 122"/>
                  <a:gd name="T15" fmla="*/ 0 h 194"/>
                  <a:gd name="T16" fmla="*/ 0 w 122"/>
                  <a:gd name="T17" fmla="*/ 0 h 194"/>
                  <a:gd name="T18" fmla="*/ 0 w 122"/>
                  <a:gd name="T19" fmla="*/ 0 h 194"/>
                  <a:gd name="T20" fmla="*/ 0 w 122"/>
                  <a:gd name="T21" fmla="*/ 0 h 194"/>
                  <a:gd name="T22" fmla="*/ 0 w 122"/>
                  <a:gd name="T23" fmla="*/ 0 h 1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2"/>
                  <a:gd name="T37" fmla="*/ 0 h 194"/>
                  <a:gd name="T38" fmla="*/ 122 w 122"/>
                  <a:gd name="T39" fmla="*/ 194 h 19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2" h="194">
                    <a:moveTo>
                      <a:pt x="122" y="0"/>
                    </a:moveTo>
                    <a:lnTo>
                      <a:pt x="119" y="51"/>
                    </a:lnTo>
                    <a:lnTo>
                      <a:pt x="96" y="107"/>
                    </a:lnTo>
                    <a:lnTo>
                      <a:pt x="66" y="146"/>
                    </a:lnTo>
                    <a:lnTo>
                      <a:pt x="4" y="194"/>
                    </a:lnTo>
                    <a:lnTo>
                      <a:pt x="0" y="187"/>
                    </a:lnTo>
                    <a:lnTo>
                      <a:pt x="36" y="150"/>
                    </a:lnTo>
                    <a:lnTo>
                      <a:pt x="63" y="110"/>
                    </a:lnTo>
                    <a:lnTo>
                      <a:pt x="84" y="73"/>
                    </a:lnTo>
                    <a:lnTo>
                      <a:pt x="107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6" name="Freeform 476"/>
              <p:cNvSpPr>
                <a:spLocks/>
              </p:cNvSpPr>
              <p:nvPr/>
            </p:nvSpPr>
            <p:spPr bwMode="auto">
              <a:xfrm>
                <a:off x="3691" y="3083"/>
                <a:ext cx="39" cy="35"/>
              </a:xfrm>
              <a:custGeom>
                <a:avLst/>
                <a:gdLst>
                  <a:gd name="T0" fmla="*/ 0 w 119"/>
                  <a:gd name="T1" fmla="*/ 0 h 106"/>
                  <a:gd name="T2" fmla="*/ 0 w 119"/>
                  <a:gd name="T3" fmla="*/ 0 h 106"/>
                  <a:gd name="T4" fmla="*/ 0 w 119"/>
                  <a:gd name="T5" fmla="*/ 0 h 106"/>
                  <a:gd name="T6" fmla="*/ 0 w 119"/>
                  <a:gd name="T7" fmla="*/ 0 h 106"/>
                  <a:gd name="T8" fmla="*/ 0 w 119"/>
                  <a:gd name="T9" fmla="*/ 0 h 106"/>
                  <a:gd name="T10" fmla="*/ 0 w 119"/>
                  <a:gd name="T11" fmla="*/ 0 h 1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106"/>
                  <a:gd name="T20" fmla="*/ 119 w 119"/>
                  <a:gd name="T21" fmla="*/ 106 h 1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106">
                    <a:moveTo>
                      <a:pt x="26" y="0"/>
                    </a:moveTo>
                    <a:lnTo>
                      <a:pt x="119" y="106"/>
                    </a:lnTo>
                    <a:lnTo>
                      <a:pt x="79" y="96"/>
                    </a:lnTo>
                    <a:lnTo>
                      <a:pt x="0" y="1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7" name="Freeform 477"/>
              <p:cNvSpPr>
                <a:spLocks/>
              </p:cNvSpPr>
              <p:nvPr/>
            </p:nvSpPr>
            <p:spPr bwMode="auto">
              <a:xfrm>
                <a:off x="3771" y="3133"/>
                <a:ext cx="55" cy="61"/>
              </a:xfrm>
              <a:custGeom>
                <a:avLst/>
                <a:gdLst>
                  <a:gd name="T0" fmla="*/ 0 w 167"/>
                  <a:gd name="T1" fmla="*/ 0 h 184"/>
                  <a:gd name="T2" fmla="*/ 0 w 167"/>
                  <a:gd name="T3" fmla="*/ 0 h 184"/>
                  <a:gd name="T4" fmla="*/ 0 w 167"/>
                  <a:gd name="T5" fmla="*/ 0 h 184"/>
                  <a:gd name="T6" fmla="*/ 0 w 167"/>
                  <a:gd name="T7" fmla="*/ 0 h 184"/>
                  <a:gd name="T8" fmla="*/ 0 w 167"/>
                  <a:gd name="T9" fmla="*/ 0 h 184"/>
                  <a:gd name="T10" fmla="*/ 0 w 167"/>
                  <a:gd name="T11" fmla="*/ 0 h 184"/>
                  <a:gd name="T12" fmla="*/ 0 w 167"/>
                  <a:gd name="T13" fmla="*/ 0 h 184"/>
                  <a:gd name="T14" fmla="*/ 0 w 167"/>
                  <a:gd name="T15" fmla="*/ 0 h 184"/>
                  <a:gd name="T16" fmla="*/ 0 w 167"/>
                  <a:gd name="T17" fmla="*/ 0 h 184"/>
                  <a:gd name="T18" fmla="*/ 0 w 167"/>
                  <a:gd name="T19" fmla="*/ 0 h 184"/>
                  <a:gd name="T20" fmla="*/ 0 w 167"/>
                  <a:gd name="T21" fmla="*/ 0 h 18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84"/>
                  <a:gd name="T35" fmla="*/ 167 w 167"/>
                  <a:gd name="T36" fmla="*/ 184 h 18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84">
                    <a:moveTo>
                      <a:pt x="38" y="0"/>
                    </a:moveTo>
                    <a:lnTo>
                      <a:pt x="79" y="63"/>
                    </a:lnTo>
                    <a:lnTo>
                      <a:pt x="117" y="122"/>
                    </a:lnTo>
                    <a:lnTo>
                      <a:pt x="167" y="180"/>
                    </a:lnTo>
                    <a:lnTo>
                      <a:pt x="157" y="184"/>
                    </a:lnTo>
                    <a:lnTo>
                      <a:pt x="127" y="158"/>
                    </a:lnTo>
                    <a:lnTo>
                      <a:pt x="82" y="98"/>
                    </a:lnTo>
                    <a:lnTo>
                      <a:pt x="35" y="41"/>
                    </a:lnTo>
                    <a:lnTo>
                      <a:pt x="0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8" name="Freeform 478"/>
              <p:cNvSpPr>
                <a:spLocks/>
              </p:cNvSpPr>
              <p:nvPr/>
            </p:nvSpPr>
            <p:spPr bwMode="auto">
              <a:xfrm>
                <a:off x="3750" y="3034"/>
                <a:ext cx="57" cy="12"/>
              </a:xfrm>
              <a:custGeom>
                <a:avLst/>
                <a:gdLst>
                  <a:gd name="T0" fmla="*/ 0 w 171"/>
                  <a:gd name="T1" fmla="*/ 0 h 36"/>
                  <a:gd name="T2" fmla="*/ 0 w 171"/>
                  <a:gd name="T3" fmla="*/ 0 h 36"/>
                  <a:gd name="T4" fmla="*/ 0 w 171"/>
                  <a:gd name="T5" fmla="*/ 0 h 36"/>
                  <a:gd name="T6" fmla="*/ 0 w 171"/>
                  <a:gd name="T7" fmla="*/ 0 h 36"/>
                  <a:gd name="T8" fmla="*/ 0 w 171"/>
                  <a:gd name="T9" fmla="*/ 0 h 36"/>
                  <a:gd name="T10" fmla="*/ 0 w 171"/>
                  <a:gd name="T11" fmla="*/ 0 h 36"/>
                  <a:gd name="T12" fmla="*/ 0 w 171"/>
                  <a:gd name="T13" fmla="*/ 0 h 36"/>
                  <a:gd name="T14" fmla="*/ 0 w 171"/>
                  <a:gd name="T15" fmla="*/ 0 h 36"/>
                  <a:gd name="T16" fmla="*/ 0 w 171"/>
                  <a:gd name="T17" fmla="*/ 0 h 36"/>
                  <a:gd name="T18" fmla="*/ 0 w 171"/>
                  <a:gd name="T19" fmla="*/ 0 h 36"/>
                  <a:gd name="T20" fmla="*/ 0 w 171"/>
                  <a:gd name="T21" fmla="*/ 0 h 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1"/>
                  <a:gd name="T34" fmla="*/ 0 h 36"/>
                  <a:gd name="T35" fmla="*/ 171 w 171"/>
                  <a:gd name="T36" fmla="*/ 36 h 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1" h="36">
                    <a:moveTo>
                      <a:pt x="0" y="29"/>
                    </a:moveTo>
                    <a:lnTo>
                      <a:pt x="62" y="21"/>
                    </a:lnTo>
                    <a:lnTo>
                      <a:pt x="102" y="18"/>
                    </a:lnTo>
                    <a:lnTo>
                      <a:pt x="159" y="32"/>
                    </a:lnTo>
                    <a:lnTo>
                      <a:pt x="171" y="36"/>
                    </a:lnTo>
                    <a:lnTo>
                      <a:pt x="171" y="26"/>
                    </a:lnTo>
                    <a:lnTo>
                      <a:pt x="152" y="18"/>
                    </a:lnTo>
                    <a:lnTo>
                      <a:pt x="102" y="0"/>
                    </a:lnTo>
                    <a:lnTo>
                      <a:pt x="41" y="3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9" name="Freeform 479"/>
              <p:cNvSpPr>
                <a:spLocks/>
              </p:cNvSpPr>
              <p:nvPr/>
            </p:nvSpPr>
            <p:spPr bwMode="auto">
              <a:xfrm>
                <a:off x="3717" y="3059"/>
                <a:ext cx="101" cy="62"/>
              </a:xfrm>
              <a:custGeom>
                <a:avLst/>
                <a:gdLst>
                  <a:gd name="T0" fmla="*/ 0 w 302"/>
                  <a:gd name="T1" fmla="*/ 0 h 187"/>
                  <a:gd name="T2" fmla="*/ 0 w 302"/>
                  <a:gd name="T3" fmla="*/ 0 h 187"/>
                  <a:gd name="T4" fmla="*/ 0 w 302"/>
                  <a:gd name="T5" fmla="*/ 0 h 187"/>
                  <a:gd name="T6" fmla="*/ 0 w 302"/>
                  <a:gd name="T7" fmla="*/ 0 h 187"/>
                  <a:gd name="T8" fmla="*/ 0 w 302"/>
                  <a:gd name="T9" fmla="*/ 0 h 187"/>
                  <a:gd name="T10" fmla="*/ 0 w 302"/>
                  <a:gd name="T11" fmla="*/ 0 h 187"/>
                  <a:gd name="T12" fmla="*/ 0 w 302"/>
                  <a:gd name="T13" fmla="*/ 0 h 187"/>
                  <a:gd name="T14" fmla="*/ 0 w 302"/>
                  <a:gd name="T15" fmla="*/ 0 h 187"/>
                  <a:gd name="T16" fmla="*/ 0 w 302"/>
                  <a:gd name="T17" fmla="*/ 0 h 187"/>
                  <a:gd name="T18" fmla="*/ 0 w 302"/>
                  <a:gd name="T19" fmla="*/ 0 h 187"/>
                  <a:gd name="T20" fmla="*/ 0 w 302"/>
                  <a:gd name="T21" fmla="*/ 0 h 187"/>
                  <a:gd name="T22" fmla="*/ 0 w 302"/>
                  <a:gd name="T23" fmla="*/ 0 h 187"/>
                  <a:gd name="T24" fmla="*/ 0 w 302"/>
                  <a:gd name="T25" fmla="*/ 0 h 187"/>
                  <a:gd name="T26" fmla="*/ 0 w 302"/>
                  <a:gd name="T27" fmla="*/ 0 h 187"/>
                  <a:gd name="T28" fmla="*/ 0 w 302"/>
                  <a:gd name="T29" fmla="*/ 0 h 187"/>
                  <a:gd name="T30" fmla="*/ 0 w 302"/>
                  <a:gd name="T31" fmla="*/ 0 h 187"/>
                  <a:gd name="T32" fmla="*/ 0 w 302"/>
                  <a:gd name="T33" fmla="*/ 0 h 1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02"/>
                  <a:gd name="T52" fmla="*/ 0 h 187"/>
                  <a:gd name="T53" fmla="*/ 302 w 302"/>
                  <a:gd name="T54" fmla="*/ 187 h 1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02" h="187">
                    <a:moveTo>
                      <a:pt x="0" y="30"/>
                    </a:moveTo>
                    <a:lnTo>
                      <a:pt x="54" y="77"/>
                    </a:lnTo>
                    <a:lnTo>
                      <a:pt x="102" y="136"/>
                    </a:lnTo>
                    <a:lnTo>
                      <a:pt x="140" y="187"/>
                    </a:lnTo>
                    <a:lnTo>
                      <a:pt x="164" y="179"/>
                    </a:lnTo>
                    <a:lnTo>
                      <a:pt x="137" y="128"/>
                    </a:lnTo>
                    <a:lnTo>
                      <a:pt x="143" y="117"/>
                    </a:lnTo>
                    <a:lnTo>
                      <a:pt x="229" y="158"/>
                    </a:lnTo>
                    <a:lnTo>
                      <a:pt x="258" y="179"/>
                    </a:lnTo>
                    <a:lnTo>
                      <a:pt x="302" y="175"/>
                    </a:lnTo>
                    <a:lnTo>
                      <a:pt x="258" y="147"/>
                    </a:lnTo>
                    <a:lnTo>
                      <a:pt x="196" y="110"/>
                    </a:lnTo>
                    <a:lnTo>
                      <a:pt x="132" y="62"/>
                    </a:lnTo>
                    <a:lnTo>
                      <a:pt x="64" y="11"/>
                    </a:lnTo>
                    <a:lnTo>
                      <a:pt x="43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0" name="Freeform 480"/>
              <p:cNvSpPr>
                <a:spLocks/>
              </p:cNvSpPr>
              <p:nvPr/>
            </p:nvSpPr>
            <p:spPr bwMode="auto">
              <a:xfrm>
                <a:off x="3478" y="2987"/>
                <a:ext cx="269" cy="70"/>
              </a:xfrm>
              <a:custGeom>
                <a:avLst/>
                <a:gdLst>
                  <a:gd name="T0" fmla="*/ 0 w 808"/>
                  <a:gd name="T1" fmla="*/ 0 h 212"/>
                  <a:gd name="T2" fmla="*/ 0 w 808"/>
                  <a:gd name="T3" fmla="*/ 0 h 212"/>
                  <a:gd name="T4" fmla="*/ 0 w 808"/>
                  <a:gd name="T5" fmla="*/ 0 h 212"/>
                  <a:gd name="T6" fmla="*/ 0 w 808"/>
                  <a:gd name="T7" fmla="*/ 0 h 212"/>
                  <a:gd name="T8" fmla="*/ 0 w 808"/>
                  <a:gd name="T9" fmla="*/ 0 h 212"/>
                  <a:gd name="T10" fmla="*/ 0 w 808"/>
                  <a:gd name="T11" fmla="*/ 0 h 212"/>
                  <a:gd name="T12" fmla="*/ 0 w 808"/>
                  <a:gd name="T13" fmla="*/ 0 h 212"/>
                  <a:gd name="T14" fmla="*/ 0 w 808"/>
                  <a:gd name="T15" fmla="*/ 0 h 212"/>
                  <a:gd name="T16" fmla="*/ 0 w 808"/>
                  <a:gd name="T17" fmla="*/ 0 h 212"/>
                  <a:gd name="T18" fmla="*/ 0 w 808"/>
                  <a:gd name="T19" fmla="*/ 0 h 212"/>
                  <a:gd name="T20" fmla="*/ 0 w 808"/>
                  <a:gd name="T21" fmla="*/ 0 h 212"/>
                  <a:gd name="T22" fmla="*/ 0 w 808"/>
                  <a:gd name="T23" fmla="*/ 0 h 212"/>
                  <a:gd name="T24" fmla="*/ 0 w 808"/>
                  <a:gd name="T25" fmla="*/ 0 h 212"/>
                  <a:gd name="T26" fmla="*/ 0 w 808"/>
                  <a:gd name="T27" fmla="*/ 0 h 212"/>
                  <a:gd name="T28" fmla="*/ 0 w 808"/>
                  <a:gd name="T29" fmla="*/ 0 h 212"/>
                  <a:gd name="T30" fmla="*/ 0 w 808"/>
                  <a:gd name="T31" fmla="*/ 0 h 212"/>
                  <a:gd name="T32" fmla="*/ 0 w 808"/>
                  <a:gd name="T33" fmla="*/ 0 h 212"/>
                  <a:gd name="T34" fmla="*/ 0 w 808"/>
                  <a:gd name="T35" fmla="*/ 0 h 212"/>
                  <a:gd name="T36" fmla="*/ 0 w 808"/>
                  <a:gd name="T37" fmla="*/ 0 h 212"/>
                  <a:gd name="T38" fmla="*/ 0 w 808"/>
                  <a:gd name="T39" fmla="*/ 0 h 212"/>
                  <a:gd name="T40" fmla="*/ 0 w 808"/>
                  <a:gd name="T41" fmla="*/ 0 h 2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08"/>
                  <a:gd name="T64" fmla="*/ 0 h 212"/>
                  <a:gd name="T65" fmla="*/ 808 w 808"/>
                  <a:gd name="T66" fmla="*/ 212 h 21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08" h="212">
                    <a:moveTo>
                      <a:pt x="0" y="34"/>
                    </a:moveTo>
                    <a:lnTo>
                      <a:pt x="92" y="11"/>
                    </a:lnTo>
                    <a:lnTo>
                      <a:pt x="200" y="0"/>
                    </a:lnTo>
                    <a:lnTo>
                      <a:pt x="289" y="0"/>
                    </a:lnTo>
                    <a:lnTo>
                      <a:pt x="376" y="19"/>
                    </a:lnTo>
                    <a:lnTo>
                      <a:pt x="456" y="37"/>
                    </a:lnTo>
                    <a:lnTo>
                      <a:pt x="565" y="81"/>
                    </a:lnTo>
                    <a:lnTo>
                      <a:pt x="664" y="124"/>
                    </a:lnTo>
                    <a:lnTo>
                      <a:pt x="723" y="135"/>
                    </a:lnTo>
                    <a:lnTo>
                      <a:pt x="808" y="140"/>
                    </a:lnTo>
                    <a:lnTo>
                      <a:pt x="781" y="172"/>
                    </a:lnTo>
                    <a:lnTo>
                      <a:pt x="689" y="169"/>
                    </a:lnTo>
                    <a:lnTo>
                      <a:pt x="738" y="193"/>
                    </a:lnTo>
                    <a:lnTo>
                      <a:pt x="682" y="212"/>
                    </a:lnTo>
                    <a:lnTo>
                      <a:pt x="581" y="161"/>
                    </a:lnTo>
                    <a:lnTo>
                      <a:pt x="486" y="124"/>
                    </a:lnTo>
                    <a:lnTo>
                      <a:pt x="371" y="95"/>
                    </a:lnTo>
                    <a:lnTo>
                      <a:pt x="204" y="106"/>
                    </a:lnTo>
                    <a:lnTo>
                      <a:pt x="78" y="1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1" name="Freeform 481"/>
              <p:cNvSpPr>
                <a:spLocks/>
              </p:cNvSpPr>
              <p:nvPr/>
            </p:nvSpPr>
            <p:spPr bwMode="auto">
              <a:xfrm>
                <a:off x="3468" y="2995"/>
                <a:ext cx="40" cy="92"/>
              </a:xfrm>
              <a:custGeom>
                <a:avLst/>
                <a:gdLst>
                  <a:gd name="T0" fmla="*/ 0 w 118"/>
                  <a:gd name="T1" fmla="*/ 0 h 275"/>
                  <a:gd name="T2" fmla="*/ 0 w 118"/>
                  <a:gd name="T3" fmla="*/ 0 h 275"/>
                  <a:gd name="T4" fmla="*/ 0 w 118"/>
                  <a:gd name="T5" fmla="*/ 0 h 275"/>
                  <a:gd name="T6" fmla="*/ 0 w 118"/>
                  <a:gd name="T7" fmla="*/ 0 h 275"/>
                  <a:gd name="T8" fmla="*/ 0 w 118"/>
                  <a:gd name="T9" fmla="*/ 0 h 275"/>
                  <a:gd name="T10" fmla="*/ 0 w 118"/>
                  <a:gd name="T11" fmla="*/ 0 h 275"/>
                  <a:gd name="T12" fmla="*/ 0 w 118"/>
                  <a:gd name="T13" fmla="*/ 0 h 275"/>
                  <a:gd name="T14" fmla="*/ 0 w 118"/>
                  <a:gd name="T15" fmla="*/ 0 h 275"/>
                  <a:gd name="T16" fmla="*/ 0 w 118"/>
                  <a:gd name="T17" fmla="*/ 0 h 275"/>
                  <a:gd name="T18" fmla="*/ 0 w 118"/>
                  <a:gd name="T19" fmla="*/ 0 h 275"/>
                  <a:gd name="T20" fmla="*/ 0 w 118"/>
                  <a:gd name="T21" fmla="*/ 0 h 275"/>
                  <a:gd name="T22" fmla="*/ 0 w 118"/>
                  <a:gd name="T23" fmla="*/ 0 h 275"/>
                  <a:gd name="T24" fmla="*/ 0 w 118"/>
                  <a:gd name="T25" fmla="*/ 0 h 275"/>
                  <a:gd name="T26" fmla="*/ 0 w 118"/>
                  <a:gd name="T27" fmla="*/ 0 h 275"/>
                  <a:gd name="T28" fmla="*/ 0 w 118"/>
                  <a:gd name="T29" fmla="*/ 0 h 275"/>
                  <a:gd name="T30" fmla="*/ 0 w 118"/>
                  <a:gd name="T31" fmla="*/ 0 h 275"/>
                  <a:gd name="T32" fmla="*/ 0 w 118"/>
                  <a:gd name="T33" fmla="*/ 0 h 275"/>
                  <a:gd name="T34" fmla="*/ 0 w 118"/>
                  <a:gd name="T35" fmla="*/ 0 h 275"/>
                  <a:gd name="T36" fmla="*/ 0 w 118"/>
                  <a:gd name="T37" fmla="*/ 0 h 27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8"/>
                  <a:gd name="T58" fmla="*/ 0 h 275"/>
                  <a:gd name="T59" fmla="*/ 118 w 118"/>
                  <a:gd name="T60" fmla="*/ 275 h 27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8" h="275">
                    <a:moveTo>
                      <a:pt x="19" y="131"/>
                    </a:moveTo>
                    <a:lnTo>
                      <a:pt x="5" y="80"/>
                    </a:lnTo>
                    <a:lnTo>
                      <a:pt x="5" y="29"/>
                    </a:lnTo>
                    <a:lnTo>
                      <a:pt x="15" y="8"/>
                    </a:lnTo>
                    <a:lnTo>
                      <a:pt x="37" y="0"/>
                    </a:lnTo>
                    <a:lnTo>
                      <a:pt x="77" y="8"/>
                    </a:lnTo>
                    <a:lnTo>
                      <a:pt x="111" y="55"/>
                    </a:lnTo>
                    <a:lnTo>
                      <a:pt x="118" y="120"/>
                    </a:lnTo>
                    <a:lnTo>
                      <a:pt x="48" y="117"/>
                    </a:lnTo>
                    <a:lnTo>
                      <a:pt x="77" y="153"/>
                    </a:lnTo>
                    <a:lnTo>
                      <a:pt x="82" y="201"/>
                    </a:lnTo>
                    <a:lnTo>
                      <a:pt x="68" y="252"/>
                    </a:lnTo>
                    <a:lnTo>
                      <a:pt x="45" y="275"/>
                    </a:lnTo>
                    <a:lnTo>
                      <a:pt x="26" y="275"/>
                    </a:lnTo>
                    <a:lnTo>
                      <a:pt x="5" y="226"/>
                    </a:lnTo>
                    <a:lnTo>
                      <a:pt x="0" y="183"/>
                    </a:lnTo>
                    <a:lnTo>
                      <a:pt x="11" y="149"/>
                    </a:lnTo>
                    <a:lnTo>
                      <a:pt x="19" y="131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2" name="Freeform 482"/>
              <p:cNvSpPr>
                <a:spLocks/>
              </p:cNvSpPr>
              <p:nvPr/>
            </p:nvSpPr>
            <p:spPr bwMode="auto">
              <a:xfrm>
                <a:off x="3477" y="3045"/>
                <a:ext cx="10" cy="27"/>
              </a:xfrm>
              <a:custGeom>
                <a:avLst/>
                <a:gdLst>
                  <a:gd name="T0" fmla="*/ 0 w 32"/>
                  <a:gd name="T1" fmla="*/ 0 h 83"/>
                  <a:gd name="T2" fmla="*/ 0 w 32"/>
                  <a:gd name="T3" fmla="*/ 0 h 83"/>
                  <a:gd name="T4" fmla="*/ 0 w 32"/>
                  <a:gd name="T5" fmla="*/ 0 h 83"/>
                  <a:gd name="T6" fmla="*/ 0 w 32"/>
                  <a:gd name="T7" fmla="*/ 0 h 83"/>
                  <a:gd name="T8" fmla="*/ 0 w 32"/>
                  <a:gd name="T9" fmla="*/ 0 h 83"/>
                  <a:gd name="T10" fmla="*/ 0 w 32"/>
                  <a:gd name="T11" fmla="*/ 0 h 83"/>
                  <a:gd name="T12" fmla="*/ 0 w 32"/>
                  <a:gd name="T13" fmla="*/ 0 h 83"/>
                  <a:gd name="T14" fmla="*/ 0 w 32"/>
                  <a:gd name="T15" fmla="*/ 0 h 83"/>
                  <a:gd name="T16" fmla="*/ 0 w 32"/>
                  <a:gd name="T17" fmla="*/ 0 h 83"/>
                  <a:gd name="T18" fmla="*/ 0 w 32"/>
                  <a:gd name="T19" fmla="*/ 0 h 83"/>
                  <a:gd name="T20" fmla="*/ 0 w 32"/>
                  <a:gd name="T21" fmla="*/ 0 h 83"/>
                  <a:gd name="T22" fmla="*/ 0 w 32"/>
                  <a:gd name="T23" fmla="*/ 0 h 83"/>
                  <a:gd name="T24" fmla="*/ 0 w 32"/>
                  <a:gd name="T25" fmla="*/ 0 h 83"/>
                  <a:gd name="T26" fmla="*/ 0 w 32"/>
                  <a:gd name="T27" fmla="*/ 0 h 83"/>
                  <a:gd name="T28" fmla="*/ 0 w 32"/>
                  <a:gd name="T29" fmla="*/ 0 h 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83"/>
                  <a:gd name="T47" fmla="*/ 32 w 32"/>
                  <a:gd name="T48" fmla="*/ 83 h 8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83">
                    <a:moveTo>
                      <a:pt x="4" y="83"/>
                    </a:moveTo>
                    <a:lnTo>
                      <a:pt x="0" y="63"/>
                    </a:lnTo>
                    <a:lnTo>
                      <a:pt x="0" y="40"/>
                    </a:lnTo>
                    <a:lnTo>
                      <a:pt x="2" y="15"/>
                    </a:lnTo>
                    <a:lnTo>
                      <a:pt x="11" y="2"/>
                    </a:lnTo>
                    <a:lnTo>
                      <a:pt x="20" y="0"/>
                    </a:lnTo>
                    <a:lnTo>
                      <a:pt x="25" y="7"/>
                    </a:lnTo>
                    <a:lnTo>
                      <a:pt x="32" y="20"/>
                    </a:lnTo>
                    <a:lnTo>
                      <a:pt x="32" y="45"/>
                    </a:lnTo>
                    <a:lnTo>
                      <a:pt x="25" y="70"/>
                    </a:lnTo>
                    <a:lnTo>
                      <a:pt x="23" y="47"/>
                    </a:lnTo>
                    <a:lnTo>
                      <a:pt x="16" y="70"/>
                    </a:lnTo>
                    <a:lnTo>
                      <a:pt x="4" y="53"/>
                    </a:lnTo>
                    <a:lnTo>
                      <a:pt x="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3" name="Freeform 483"/>
              <p:cNvSpPr>
                <a:spLocks/>
              </p:cNvSpPr>
              <p:nvPr/>
            </p:nvSpPr>
            <p:spPr bwMode="auto">
              <a:xfrm>
                <a:off x="3467" y="3033"/>
                <a:ext cx="28" cy="55"/>
              </a:xfrm>
              <a:custGeom>
                <a:avLst/>
                <a:gdLst>
                  <a:gd name="T0" fmla="*/ 0 w 83"/>
                  <a:gd name="T1" fmla="*/ 0 h 164"/>
                  <a:gd name="T2" fmla="*/ 0 w 83"/>
                  <a:gd name="T3" fmla="*/ 0 h 164"/>
                  <a:gd name="T4" fmla="*/ 0 w 83"/>
                  <a:gd name="T5" fmla="*/ 0 h 164"/>
                  <a:gd name="T6" fmla="*/ 0 w 83"/>
                  <a:gd name="T7" fmla="*/ 0 h 164"/>
                  <a:gd name="T8" fmla="*/ 0 w 83"/>
                  <a:gd name="T9" fmla="*/ 0 h 164"/>
                  <a:gd name="T10" fmla="*/ 0 w 83"/>
                  <a:gd name="T11" fmla="*/ 0 h 164"/>
                  <a:gd name="T12" fmla="*/ 0 w 83"/>
                  <a:gd name="T13" fmla="*/ 0 h 164"/>
                  <a:gd name="T14" fmla="*/ 0 w 83"/>
                  <a:gd name="T15" fmla="*/ 0 h 164"/>
                  <a:gd name="T16" fmla="*/ 0 w 83"/>
                  <a:gd name="T17" fmla="*/ 0 h 164"/>
                  <a:gd name="T18" fmla="*/ 0 w 83"/>
                  <a:gd name="T19" fmla="*/ 0 h 164"/>
                  <a:gd name="T20" fmla="*/ 0 w 83"/>
                  <a:gd name="T21" fmla="*/ 0 h 164"/>
                  <a:gd name="T22" fmla="*/ 0 w 83"/>
                  <a:gd name="T23" fmla="*/ 0 h 164"/>
                  <a:gd name="T24" fmla="*/ 0 w 83"/>
                  <a:gd name="T25" fmla="*/ 0 h 164"/>
                  <a:gd name="T26" fmla="*/ 0 w 83"/>
                  <a:gd name="T27" fmla="*/ 0 h 164"/>
                  <a:gd name="T28" fmla="*/ 0 w 83"/>
                  <a:gd name="T29" fmla="*/ 0 h 164"/>
                  <a:gd name="T30" fmla="*/ 0 w 83"/>
                  <a:gd name="T31" fmla="*/ 0 h 164"/>
                  <a:gd name="T32" fmla="*/ 0 w 83"/>
                  <a:gd name="T33" fmla="*/ 0 h 164"/>
                  <a:gd name="T34" fmla="*/ 0 w 83"/>
                  <a:gd name="T35" fmla="*/ 0 h 164"/>
                  <a:gd name="T36" fmla="*/ 0 w 83"/>
                  <a:gd name="T37" fmla="*/ 0 h 164"/>
                  <a:gd name="T38" fmla="*/ 0 w 83"/>
                  <a:gd name="T39" fmla="*/ 0 h 164"/>
                  <a:gd name="T40" fmla="*/ 0 w 83"/>
                  <a:gd name="T41" fmla="*/ 0 h 164"/>
                  <a:gd name="T42" fmla="*/ 0 w 83"/>
                  <a:gd name="T43" fmla="*/ 0 h 164"/>
                  <a:gd name="T44" fmla="*/ 0 w 83"/>
                  <a:gd name="T45" fmla="*/ 0 h 164"/>
                  <a:gd name="T46" fmla="*/ 0 w 83"/>
                  <a:gd name="T47" fmla="*/ 0 h 164"/>
                  <a:gd name="T48" fmla="*/ 0 w 83"/>
                  <a:gd name="T49" fmla="*/ 0 h 164"/>
                  <a:gd name="T50" fmla="*/ 0 w 83"/>
                  <a:gd name="T51" fmla="*/ 0 h 164"/>
                  <a:gd name="T52" fmla="*/ 0 w 83"/>
                  <a:gd name="T53" fmla="*/ 0 h 164"/>
                  <a:gd name="T54" fmla="*/ 0 w 83"/>
                  <a:gd name="T55" fmla="*/ 0 h 164"/>
                  <a:gd name="T56" fmla="*/ 0 w 83"/>
                  <a:gd name="T57" fmla="*/ 0 h 164"/>
                  <a:gd name="T58" fmla="*/ 0 w 83"/>
                  <a:gd name="T59" fmla="*/ 0 h 16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3"/>
                  <a:gd name="T91" fmla="*/ 0 h 164"/>
                  <a:gd name="T92" fmla="*/ 83 w 83"/>
                  <a:gd name="T93" fmla="*/ 164 h 16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3" h="164">
                    <a:moveTo>
                      <a:pt x="71" y="118"/>
                    </a:moveTo>
                    <a:lnTo>
                      <a:pt x="78" y="88"/>
                    </a:lnTo>
                    <a:lnTo>
                      <a:pt x="78" y="62"/>
                    </a:lnTo>
                    <a:lnTo>
                      <a:pt x="74" y="41"/>
                    </a:lnTo>
                    <a:lnTo>
                      <a:pt x="66" y="20"/>
                    </a:lnTo>
                    <a:lnTo>
                      <a:pt x="51" y="7"/>
                    </a:lnTo>
                    <a:lnTo>
                      <a:pt x="35" y="12"/>
                    </a:lnTo>
                    <a:lnTo>
                      <a:pt x="20" y="25"/>
                    </a:lnTo>
                    <a:lnTo>
                      <a:pt x="9" y="53"/>
                    </a:lnTo>
                    <a:lnTo>
                      <a:pt x="5" y="85"/>
                    </a:lnTo>
                    <a:lnTo>
                      <a:pt x="12" y="120"/>
                    </a:lnTo>
                    <a:lnTo>
                      <a:pt x="28" y="144"/>
                    </a:lnTo>
                    <a:lnTo>
                      <a:pt x="39" y="152"/>
                    </a:lnTo>
                    <a:lnTo>
                      <a:pt x="51" y="150"/>
                    </a:lnTo>
                    <a:lnTo>
                      <a:pt x="68" y="134"/>
                    </a:lnTo>
                    <a:lnTo>
                      <a:pt x="78" y="162"/>
                    </a:lnTo>
                    <a:lnTo>
                      <a:pt x="44" y="164"/>
                    </a:lnTo>
                    <a:lnTo>
                      <a:pt x="20" y="152"/>
                    </a:lnTo>
                    <a:lnTo>
                      <a:pt x="5" y="120"/>
                    </a:lnTo>
                    <a:lnTo>
                      <a:pt x="0" y="90"/>
                    </a:lnTo>
                    <a:lnTo>
                      <a:pt x="0" y="62"/>
                    </a:lnTo>
                    <a:lnTo>
                      <a:pt x="5" y="37"/>
                    </a:lnTo>
                    <a:lnTo>
                      <a:pt x="18" y="15"/>
                    </a:lnTo>
                    <a:lnTo>
                      <a:pt x="39" y="0"/>
                    </a:lnTo>
                    <a:lnTo>
                      <a:pt x="66" y="2"/>
                    </a:lnTo>
                    <a:lnTo>
                      <a:pt x="80" y="33"/>
                    </a:lnTo>
                    <a:lnTo>
                      <a:pt x="83" y="64"/>
                    </a:lnTo>
                    <a:lnTo>
                      <a:pt x="83" y="94"/>
                    </a:lnTo>
                    <a:lnTo>
                      <a:pt x="71" y="1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4" name="Freeform 484"/>
              <p:cNvSpPr>
                <a:spLocks/>
              </p:cNvSpPr>
              <p:nvPr/>
            </p:nvSpPr>
            <p:spPr bwMode="auto">
              <a:xfrm>
                <a:off x="3485" y="3064"/>
                <a:ext cx="119" cy="66"/>
              </a:xfrm>
              <a:custGeom>
                <a:avLst/>
                <a:gdLst>
                  <a:gd name="T0" fmla="*/ 0 w 356"/>
                  <a:gd name="T1" fmla="*/ 0 h 196"/>
                  <a:gd name="T2" fmla="*/ 0 w 356"/>
                  <a:gd name="T3" fmla="*/ 0 h 196"/>
                  <a:gd name="T4" fmla="*/ 0 w 356"/>
                  <a:gd name="T5" fmla="*/ 0 h 196"/>
                  <a:gd name="T6" fmla="*/ 0 w 356"/>
                  <a:gd name="T7" fmla="*/ 0 h 196"/>
                  <a:gd name="T8" fmla="*/ 0 w 356"/>
                  <a:gd name="T9" fmla="*/ 0 h 196"/>
                  <a:gd name="T10" fmla="*/ 0 w 356"/>
                  <a:gd name="T11" fmla="*/ 0 h 196"/>
                  <a:gd name="T12" fmla="*/ 0 w 356"/>
                  <a:gd name="T13" fmla="*/ 0 h 196"/>
                  <a:gd name="T14" fmla="*/ 0 w 356"/>
                  <a:gd name="T15" fmla="*/ 0 h 196"/>
                  <a:gd name="T16" fmla="*/ 0 w 356"/>
                  <a:gd name="T17" fmla="*/ 0 h 196"/>
                  <a:gd name="T18" fmla="*/ 0 w 356"/>
                  <a:gd name="T19" fmla="*/ 0 h 196"/>
                  <a:gd name="T20" fmla="*/ 0 w 356"/>
                  <a:gd name="T21" fmla="*/ 0 h 196"/>
                  <a:gd name="T22" fmla="*/ 0 w 356"/>
                  <a:gd name="T23" fmla="*/ 0 h 196"/>
                  <a:gd name="T24" fmla="*/ 0 w 356"/>
                  <a:gd name="T25" fmla="*/ 0 h 196"/>
                  <a:gd name="T26" fmla="*/ 0 w 356"/>
                  <a:gd name="T27" fmla="*/ 0 h 196"/>
                  <a:gd name="T28" fmla="*/ 0 w 356"/>
                  <a:gd name="T29" fmla="*/ 0 h 196"/>
                  <a:gd name="T30" fmla="*/ 0 w 356"/>
                  <a:gd name="T31" fmla="*/ 0 h 196"/>
                  <a:gd name="T32" fmla="*/ 0 w 356"/>
                  <a:gd name="T33" fmla="*/ 0 h 196"/>
                  <a:gd name="T34" fmla="*/ 0 w 356"/>
                  <a:gd name="T35" fmla="*/ 0 h 196"/>
                  <a:gd name="T36" fmla="*/ 0 w 356"/>
                  <a:gd name="T37" fmla="*/ 0 h 196"/>
                  <a:gd name="T38" fmla="*/ 0 w 356"/>
                  <a:gd name="T39" fmla="*/ 0 h 196"/>
                  <a:gd name="T40" fmla="*/ 0 w 356"/>
                  <a:gd name="T41" fmla="*/ 0 h 196"/>
                  <a:gd name="T42" fmla="*/ 0 w 356"/>
                  <a:gd name="T43" fmla="*/ 0 h 196"/>
                  <a:gd name="T44" fmla="*/ 0 w 356"/>
                  <a:gd name="T45" fmla="*/ 0 h 196"/>
                  <a:gd name="T46" fmla="*/ 0 w 356"/>
                  <a:gd name="T47" fmla="*/ 0 h 196"/>
                  <a:gd name="T48" fmla="*/ 0 w 356"/>
                  <a:gd name="T49" fmla="*/ 0 h 196"/>
                  <a:gd name="T50" fmla="*/ 0 w 356"/>
                  <a:gd name="T51" fmla="*/ 0 h 196"/>
                  <a:gd name="T52" fmla="*/ 0 w 356"/>
                  <a:gd name="T53" fmla="*/ 0 h 196"/>
                  <a:gd name="T54" fmla="*/ 0 w 356"/>
                  <a:gd name="T55" fmla="*/ 0 h 196"/>
                  <a:gd name="T56" fmla="*/ 0 w 356"/>
                  <a:gd name="T57" fmla="*/ 0 h 196"/>
                  <a:gd name="T58" fmla="*/ 0 w 356"/>
                  <a:gd name="T59" fmla="*/ 0 h 196"/>
                  <a:gd name="T60" fmla="*/ 0 w 356"/>
                  <a:gd name="T61" fmla="*/ 0 h 196"/>
                  <a:gd name="T62" fmla="*/ 0 w 356"/>
                  <a:gd name="T63" fmla="*/ 0 h 196"/>
                  <a:gd name="T64" fmla="*/ 0 w 356"/>
                  <a:gd name="T65" fmla="*/ 0 h 196"/>
                  <a:gd name="T66" fmla="*/ 0 w 356"/>
                  <a:gd name="T67" fmla="*/ 0 h 196"/>
                  <a:gd name="T68" fmla="*/ 0 w 356"/>
                  <a:gd name="T69" fmla="*/ 0 h 196"/>
                  <a:gd name="T70" fmla="*/ 0 w 356"/>
                  <a:gd name="T71" fmla="*/ 0 h 196"/>
                  <a:gd name="T72" fmla="*/ 0 w 356"/>
                  <a:gd name="T73" fmla="*/ 0 h 196"/>
                  <a:gd name="T74" fmla="*/ 0 w 356"/>
                  <a:gd name="T75" fmla="*/ 0 h 1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56"/>
                  <a:gd name="T115" fmla="*/ 0 h 196"/>
                  <a:gd name="T116" fmla="*/ 356 w 356"/>
                  <a:gd name="T117" fmla="*/ 196 h 19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56" h="196">
                    <a:moveTo>
                      <a:pt x="4" y="70"/>
                    </a:moveTo>
                    <a:lnTo>
                      <a:pt x="68" y="64"/>
                    </a:lnTo>
                    <a:lnTo>
                      <a:pt x="125" y="64"/>
                    </a:lnTo>
                    <a:lnTo>
                      <a:pt x="183" y="70"/>
                    </a:lnTo>
                    <a:lnTo>
                      <a:pt x="221" y="85"/>
                    </a:lnTo>
                    <a:lnTo>
                      <a:pt x="263" y="106"/>
                    </a:lnTo>
                    <a:lnTo>
                      <a:pt x="301" y="135"/>
                    </a:lnTo>
                    <a:lnTo>
                      <a:pt x="331" y="174"/>
                    </a:lnTo>
                    <a:lnTo>
                      <a:pt x="346" y="196"/>
                    </a:lnTo>
                    <a:lnTo>
                      <a:pt x="356" y="183"/>
                    </a:lnTo>
                    <a:lnTo>
                      <a:pt x="344" y="176"/>
                    </a:lnTo>
                    <a:lnTo>
                      <a:pt x="346" y="158"/>
                    </a:lnTo>
                    <a:lnTo>
                      <a:pt x="329" y="151"/>
                    </a:lnTo>
                    <a:lnTo>
                      <a:pt x="334" y="126"/>
                    </a:lnTo>
                    <a:lnTo>
                      <a:pt x="307" y="117"/>
                    </a:lnTo>
                    <a:lnTo>
                      <a:pt x="314" y="96"/>
                    </a:lnTo>
                    <a:lnTo>
                      <a:pt x="287" y="94"/>
                    </a:lnTo>
                    <a:lnTo>
                      <a:pt x="291" y="64"/>
                    </a:lnTo>
                    <a:lnTo>
                      <a:pt x="263" y="74"/>
                    </a:lnTo>
                    <a:lnTo>
                      <a:pt x="260" y="40"/>
                    </a:lnTo>
                    <a:lnTo>
                      <a:pt x="232" y="64"/>
                    </a:lnTo>
                    <a:lnTo>
                      <a:pt x="226" y="24"/>
                    </a:lnTo>
                    <a:lnTo>
                      <a:pt x="202" y="50"/>
                    </a:lnTo>
                    <a:lnTo>
                      <a:pt x="194" y="15"/>
                    </a:lnTo>
                    <a:lnTo>
                      <a:pt x="170" y="47"/>
                    </a:lnTo>
                    <a:lnTo>
                      <a:pt x="159" y="8"/>
                    </a:lnTo>
                    <a:lnTo>
                      <a:pt x="138" y="40"/>
                    </a:lnTo>
                    <a:lnTo>
                      <a:pt x="125" y="4"/>
                    </a:lnTo>
                    <a:lnTo>
                      <a:pt x="105" y="38"/>
                    </a:lnTo>
                    <a:lnTo>
                      <a:pt x="92" y="4"/>
                    </a:lnTo>
                    <a:lnTo>
                      <a:pt x="68" y="40"/>
                    </a:lnTo>
                    <a:lnTo>
                      <a:pt x="54" y="0"/>
                    </a:lnTo>
                    <a:lnTo>
                      <a:pt x="37" y="38"/>
                    </a:lnTo>
                    <a:lnTo>
                      <a:pt x="21" y="8"/>
                    </a:lnTo>
                    <a:lnTo>
                      <a:pt x="13" y="38"/>
                    </a:lnTo>
                    <a:lnTo>
                      <a:pt x="0" y="58"/>
                    </a:lnTo>
                    <a:lnTo>
                      <a:pt x="4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5" name="Freeform 485"/>
              <p:cNvSpPr>
                <a:spLocks/>
              </p:cNvSpPr>
              <p:nvPr/>
            </p:nvSpPr>
            <p:spPr bwMode="auto">
              <a:xfrm>
                <a:off x="3483" y="3033"/>
                <a:ext cx="200" cy="31"/>
              </a:xfrm>
              <a:custGeom>
                <a:avLst/>
                <a:gdLst>
                  <a:gd name="T0" fmla="*/ 0 w 599"/>
                  <a:gd name="T1" fmla="*/ 0 h 94"/>
                  <a:gd name="T2" fmla="*/ 0 w 599"/>
                  <a:gd name="T3" fmla="*/ 0 h 94"/>
                  <a:gd name="T4" fmla="*/ 0 w 599"/>
                  <a:gd name="T5" fmla="*/ 0 h 94"/>
                  <a:gd name="T6" fmla="*/ 0 w 599"/>
                  <a:gd name="T7" fmla="*/ 0 h 94"/>
                  <a:gd name="T8" fmla="*/ 0 w 599"/>
                  <a:gd name="T9" fmla="*/ 0 h 94"/>
                  <a:gd name="T10" fmla="*/ 0 w 599"/>
                  <a:gd name="T11" fmla="*/ 0 h 94"/>
                  <a:gd name="T12" fmla="*/ 0 w 599"/>
                  <a:gd name="T13" fmla="*/ 0 h 94"/>
                  <a:gd name="T14" fmla="*/ 0 w 599"/>
                  <a:gd name="T15" fmla="*/ 0 h 94"/>
                  <a:gd name="T16" fmla="*/ 0 w 599"/>
                  <a:gd name="T17" fmla="*/ 0 h 94"/>
                  <a:gd name="T18" fmla="*/ 0 w 599"/>
                  <a:gd name="T19" fmla="*/ 0 h 94"/>
                  <a:gd name="T20" fmla="*/ 0 w 599"/>
                  <a:gd name="T21" fmla="*/ 0 h 94"/>
                  <a:gd name="T22" fmla="*/ 0 w 599"/>
                  <a:gd name="T23" fmla="*/ 0 h 94"/>
                  <a:gd name="T24" fmla="*/ 0 w 599"/>
                  <a:gd name="T25" fmla="*/ 0 h 94"/>
                  <a:gd name="T26" fmla="*/ 0 w 599"/>
                  <a:gd name="T27" fmla="*/ 0 h 94"/>
                  <a:gd name="T28" fmla="*/ 0 w 599"/>
                  <a:gd name="T29" fmla="*/ 0 h 94"/>
                  <a:gd name="T30" fmla="*/ 0 w 599"/>
                  <a:gd name="T31" fmla="*/ 0 h 94"/>
                  <a:gd name="T32" fmla="*/ 0 w 599"/>
                  <a:gd name="T33" fmla="*/ 0 h 94"/>
                  <a:gd name="T34" fmla="*/ 0 w 599"/>
                  <a:gd name="T35" fmla="*/ 0 h 94"/>
                  <a:gd name="T36" fmla="*/ 0 w 599"/>
                  <a:gd name="T37" fmla="*/ 0 h 94"/>
                  <a:gd name="T38" fmla="*/ 0 w 599"/>
                  <a:gd name="T39" fmla="*/ 0 h 94"/>
                  <a:gd name="T40" fmla="*/ 0 w 599"/>
                  <a:gd name="T41" fmla="*/ 0 h 94"/>
                  <a:gd name="T42" fmla="*/ 0 w 599"/>
                  <a:gd name="T43" fmla="*/ 0 h 94"/>
                  <a:gd name="T44" fmla="*/ 0 w 599"/>
                  <a:gd name="T45" fmla="*/ 0 h 9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99"/>
                  <a:gd name="T70" fmla="*/ 0 h 94"/>
                  <a:gd name="T71" fmla="*/ 599 w 599"/>
                  <a:gd name="T72" fmla="*/ 94 h 9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99" h="94">
                    <a:moveTo>
                      <a:pt x="0" y="0"/>
                    </a:moveTo>
                    <a:lnTo>
                      <a:pt x="42" y="0"/>
                    </a:lnTo>
                    <a:lnTo>
                      <a:pt x="122" y="5"/>
                    </a:lnTo>
                    <a:lnTo>
                      <a:pt x="199" y="17"/>
                    </a:lnTo>
                    <a:lnTo>
                      <a:pt x="270" y="41"/>
                    </a:lnTo>
                    <a:lnTo>
                      <a:pt x="339" y="64"/>
                    </a:lnTo>
                    <a:lnTo>
                      <a:pt x="399" y="82"/>
                    </a:lnTo>
                    <a:lnTo>
                      <a:pt x="452" y="85"/>
                    </a:lnTo>
                    <a:lnTo>
                      <a:pt x="503" y="82"/>
                    </a:lnTo>
                    <a:lnTo>
                      <a:pt x="539" y="70"/>
                    </a:lnTo>
                    <a:lnTo>
                      <a:pt x="592" y="37"/>
                    </a:lnTo>
                    <a:lnTo>
                      <a:pt x="599" y="42"/>
                    </a:lnTo>
                    <a:lnTo>
                      <a:pt x="551" y="70"/>
                    </a:lnTo>
                    <a:lnTo>
                      <a:pt x="519" y="82"/>
                    </a:lnTo>
                    <a:lnTo>
                      <a:pt x="494" y="90"/>
                    </a:lnTo>
                    <a:lnTo>
                      <a:pt x="446" y="94"/>
                    </a:lnTo>
                    <a:lnTo>
                      <a:pt x="395" y="88"/>
                    </a:lnTo>
                    <a:lnTo>
                      <a:pt x="258" y="42"/>
                    </a:lnTo>
                    <a:lnTo>
                      <a:pt x="179" y="20"/>
                    </a:lnTo>
                    <a:lnTo>
                      <a:pt x="80" y="7"/>
                    </a:lnTo>
                    <a:lnTo>
                      <a:pt x="1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6" name="Freeform 486"/>
              <p:cNvSpPr>
                <a:spLocks/>
              </p:cNvSpPr>
              <p:nvPr/>
            </p:nvSpPr>
            <p:spPr bwMode="auto">
              <a:xfrm>
                <a:off x="3596" y="3085"/>
                <a:ext cx="174" cy="213"/>
              </a:xfrm>
              <a:custGeom>
                <a:avLst/>
                <a:gdLst>
                  <a:gd name="T0" fmla="*/ 0 w 522"/>
                  <a:gd name="T1" fmla="*/ 0 h 639"/>
                  <a:gd name="T2" fmla="*/ 0 w 522"/>
                  <a:gd name="T3" fmla="*/ 0 h 639"/>
                  <a:gd name="T4" fmla="*/ 0 w 522"/>
                  <a:gd name="T5" fmla="*/ 0 h 639"/>
                  <a:gd name="T6" fmla="*/ 0 w 522"/>
                  <a:gd name="T7" fmla="*/ 0 h 639"/>
                  <a:gd name="T8" fmla="*/ 0 w 522"/>
                  <a:gd name="T9" fmla="*/ 0 h 639"/>
                  <a:gd name="T10" fmla="*/ 0 w 522"/>
                  <a:gd name="T11" fmla="*/ 0 h 639"/>
                  <a:gd name="T12" fmla="*/ 0 w 522"/>
                  <a:gd name="T13" fmla="*/ 0 h 639"/>
                  <a:gd name="T14" fmla="*/ 0 w 522"/>
                  <a:gd name="T15" fmla="*/ 0 h 639"/>
                  <a:gd name="T16" fmla="*/ 0 w 522"/>
                  <a:gd name="T17" fmla="*/ 0 h 639"/>
                  <a:gd name="T18" fmla="*/ 0 w 522"/>
                  <a:gd name="T19" fmla="*/ 0 h 639"/>
                  <a:gd name="T20" fmla="*/ 0 w 522"/>
                  <a:gd name="T21" fmla="*/ 0 h 639"/>
                  <a:gd name="T22" fmla="*/ 0 w 522"/>
                  <a:gd name="T23" fmla="*/ 0 h 639"/>
                  <a:gd name="T24" fmla="*/ 0 w 522"/>
                  <a:gd name="T25" fmla="*/ 0 h 639"/>
                  <a:gd name="T26" fmla="*/ 0 w 522"/>
                  <a:gd name="T27" fmla="*/ 0 h 639"/>
                  <a:gd name="T28" fmla="*/ 0 w 522"/>
                  <a:gd name="T29" fmla="*/ 0 h 639"/>
                  <a:gd name="T30" fmla="*/ 0 w 522"/>
                  <a:gd name="T31" fmla="*/ 0 h 639"/>
                  <a:gd name="T32" fmla="*/ 0 w 522"/>
                  <a:gd name="T33" fmla="*/ 0 h 639"/>
                  <a:gd name="T34" fmla="*/ 0 w 522"/>
                  <a:gd name="T35" fmla="*/ 0 h 639"/>
                  <a:gd name="T36" fmla="*/ 0 w 522"/>
                  <a:gd name="T37" fmla="*/ 0 h 639"/>
                  <a:gd name="T38" fmla="*/ 0 w 522"/>
                  <a:gd name="T39" fmla="*/ 0 h 639"/>
                  <a:gd name="T40" fmla="*/ 0 w 522"/>
                  <a:gd name="T41" fmla="*/ 0 h 639"/>
                  <a:gd name="T42" fmla="*/ 0 w 522"/>
                  <a:gd name="T43" fmla="*/ 0 h 639"/>
                  <a:gd name="T44" fmla="*/ 0 w 522"/>
                  <a:gd name="T45" fmla="*/ 0 h 639"/>
                  <a:gd name="T46" fmla="*/ 0 w 522"/>
                  <a:gd name="T47" fmla="*/ 0 h 639"/>
                  <a:gd name="T48" fmla="*/ 0 w 522"/>
                  <a:gd name="T49" fmla="*/ 0 h 639"/>
                  <a:gd name="T50" fmla="*/ 0 w 522"/>
                  <a:gd name="T51" fmla="*/ 0 h 639"/>
                  <a:gd name="T52" fmla="*/ 0 w 522"/>
                  <a:gd name="T53" fmla="*/ 0 h 639"/>
                  <a:gd name="T54" fmla="*/ 0 w 522"/>
                  <a:gd name="T55" fmla="*/ 0 h 639"/>
                  <a:gd name="T56" fmla="*/ 0 w 522"/>
                  <a:gd name="T57" fmla="*/ 0 h 639"/>
                  <a:gd name="T58" fmla="*/ 0 w 522"/>
                  <a:gd name="T59" fmla="*/ 0 h 639"/>
                  <a:gd name="T60" fmla="*/ 0 w 522"/>
                  <a:gd name="T61" fmla="*/ 0 h 639"/>
                  <a:gd name="T62" fmla="*/ 0 w 522"/>
                  <a:gd name="T63" fmla="*/ 0 h 639"/>
                  <a:gd name="T64" fmla="*/ 0 w 522"/>
                  <a:gd name="T65" fmla="*/ 0 h 639"/>
                  <a:gd name="T66" fmla="*/ 0 w 522"/>
                  <a:gd name="T67" fmla="*/ 0 h 639"/>
                  <a:gd name="T68" fmla="*/ 0 w 522"/>
                  <a:gd name="T69" fmla="*/ 0 h 639"/>
                  <a:gd name="T70" fmla="*/ 0 w 522"/>
                  <a:gd name="T71" fmla="*/ 0 h 639"/>
                  <a:gd name="T72" fmla="*/ 0 w 522"/>
                  <a:gd name="T73" fmla="*/ 0 h 639"/>
                  <a:gd name="T74" fmla="*/ 0 w 522"/>
                  <a:gd name="T75" fmla="*/ 0 h 639"/>
                  <a:gd name="T76" fmla="*/ 0 w 522"/>
                  <a:gd name="T77" fmla="*/ 0 h 639"/>
                  <a:gd name="T78" fmla="*/ 0 w 522"/>
                  <a:gd name="T79" fmla="*/ 0 h 639"/>
                  <a:gd name="T80" fmla="*/ 0 w 522"/>
                  <a:gd name="T81" fmla="*/ 0 h 639"/>
                  <a:gd name="T82" fmla="*/ 0 w 522"/>
                  <a:gd name="T83" fmla="*/ 0 h 639"/>
                  <a:gd name="T84" fmla="*/ 0 w 522"/>
                  <a:gd name="T85" fmla="*/ 0 h 639"/>
                  <a:gd name="T86" fmla="*/ 0 w 522"/>
                  <a:gd name="T87" fmla="*/ 0 h 639"/>
                  <a:gd name="T88" fmla="*/ 0 w 522"/>
                  <a:gd name="T89" fmla="*/ 0 h 639"/>
                  <a:gd name="T90" fmla="*/ 0 w 522"/>
                  <a:gd name="T91" fmla="*/ 0 h 639"/>
                  <a:gd name="T92" fmla="*/ 0 w 522"/>
                  <a:gd name="T93" fmla="*/ 0 h 639"/>
                  <a:gd name="T94" fmla="*/ 0 w 522"/>
                  <a:gd name="T95" fmla="*/ 0 h 639"/>
                  <a:gd name="T96" fmla="*/ 0 w 522"/>
                  <a:gd name="T97" fmla="*/ 0 h 63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22"/>
                  <a:gd name="T148" fmla="*/ 0 h 639"/>
                  <a:gd name="T149" fmla="*/ 522 w 522"/>
                  <a:gd name="T150" fmla="*/ 639 h 63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22" h="639">
                    <a:moveTo>
                      <a:pt x="42" y="105"/>
                    </a:moveTo>
                    <a:lnTo>
                      <a:pt x="27" y="76"/>
                    </a:lnTo>
                    <a:lnTo>
                      <a:pt x="22" y="59"/>
                    </a:lnTo>
                    <a:lnTo>
                      <a:pt x="24" y="38"/>
                    </a:lnTo>
                    <a:lnTo>
                      <a:pt x="36" y="32"/>
                    </a:lnTo>
                    <a:lnTo>
                      <a:pt x="63" y="34"/>
                    </a:lnTo>
                    <a:lnTo>
                      <a:pt x="125" y="52"/>
                    </a:lnTo>
                    <a:lnTo>
                      <a:pt x="212" y="89"/>
                    </a:lnTo>
                    <a:lnTo>
                      <a:pt x="315" y="149"/>
                    </a:lnTo>
                    <a:lnTo>
                      <a:pt x="403" y="213"/>
                    </a:lnTo>
                    <a:lnTo>
                      <a:pt x="447" y="272"/>
                    </a:lnTo>
                    <a:lnTo>
                      <a:pt x="474" y="317"/>
                    </a:lnTo>
                    <a:lnTo>
                      <a:pt x="494" y="367"/>
                    </a:lnTo>
                    <a:lnTo>
                      <a:pt x="506" y="417"/>
                    </a:lnTo>
                    <a:lnTo>
                      <a:pt x="512" y="464"/>
                    </a:lnTo>
                    <a:lnTo>
                      <a:pt x="509" y="512"/>
                    </a:lnTo>
                    <a:lnTo>
                      <a:pt x="499" y="550"/>
                    </a:lnTo>
                    <a:lnTo>
                      <a:pt x="453" y="612"/>
                    </a:lnTo>
                    <a:lnTo>
                      <a:pt x="435" y="630"/>
                    </a:lnTo>
                    <a:lnTo>
                      <a:pt x="435" y="639"/>
                    </a:lnTo>
                    <a:lnTo>
                      <a:pt x="450" y="636"/>
                    </a:lnTo>
                    <a:lnTo>
                      <a:pt x="444" y="630"/>
                    </a:lnTo>
                    <a:lnTo>
                      <a:pt x="485" y="577"/>
                    </a:lnTo>
                    <a:lnTo>
                      <a:pt x="509" y="542"/>
                    </a:lnTo>
                    <a:lnTo>
                      <a:pt x="519" y="494"/>
                    </a:lnTo>
                    <a:lnTo>
                      <a:pt x="522" y="462"/>
                    </a:lnTo>
                    <a:lnTo>
                      <a:pt x="515" y="412"/>
                    </a:lnTo>
                    <a:lnTo>
                      <a:pt x="499" y="339"/>
                    </a:lnTo>
                    <a:lnTo>
                      <a:pt x="453" y="253"/>
                    </a:lnTo>
                    <a:lnTo>
                      <a:pt x="393" y="185"/>
                    </a:lnTo>
                    <a:lnTo>
                      <a:pt x="331" y="138"/>
                    </a:lnTo>
                    <a:lnTo>
                      <a:pt x="233" y="76"/>
                    </a:lnTo>
                    <a:lnTo>
                      <a:pt x="140" y="34"/>
                    </a:lnTo>
                    <a:lnTo>
                      <a:pt x="77" y="12"/>
                    </a:lnTo>
                    <a:lnTo>
                      <a:pt x="68" y="23"/>
                    </a:lnTo>
                    <a:lnTo>
                      <a:pt x="60" y="2"/>
                    </a:lnTo>
                    <a:lnTo>
                      <a:pt x="47" y="21"/>
                    </a:lnTo>
                    <a:lnTo>
                      <a:pt x="33" y="0"/>
                    </a:lnTo>
                    <a:lnTo>
                      <a:pt x="30" y="23"/>
                    </a:lnTo>
                    <a:lnTo>
                      <a:pt x="5" y="8"/>
                    </a:lnTo>
                    <a:lnTo>
                      <a:pt x="12" y="34"/>
                    </a:lnTo>
                    <a:lnTo>
                      <a:pt x="0" y="38"/>
                    </a:lnTo>
                    <a:lnTo>
                      <a:pt x="10" y="52"/>
                    </a:lnTo>
                    <a:lnTo>
                      <a:pt x="10" y="68"/>
                    </a:lnTo>
                    <a:lnTo>
                      <a:pt x="17" y="73"/>
                    </a:lnTo>
                    <a:lnTo>
                      <a:pt x="22" y="91"/>
                    </a:lnTo>
                    <a:lnTo>
                      <a:pt x="36" y="105"/>
                    </a:lnTo>
                    <a:lnTo>
                      <a:pt x="4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7" name="Freeform 487"/>
              <p:cNvSpPr>
                <a:spLocks/>
              </p:cNvSpPr>
              <p:nvPr/>
            </p:nvSpPr>
            <p:spPr bwMode="auto">
              <a:xfrm>
                <a:off x="3637" y="3047"/>
                <a:ext cx="223" cy="95"/>
              </a:xfrm>
              <a:custGeom>
                <a:avLst/>
                <a:gdLst>
                  <a:gd name="T0" fmla="*/ 0 w 669"/>
                  <a:gd name="T1" fmla="*/ 0 h 286"/>
                  <a:gd name="T2" fmla="*/ 0 w 669"/>
                  <a:gd name="T3" fmla="*/ 0 h 286"/>
                  <a:gd name="T4" fmla="*/ 0 w 669"/>
                  <a:gd name="T5" fmla="*/ 0 h 286"/>
                  <a:gd name="T6" fmla="*/ 0 w 669"/>
                  <a:gd name="T7" fmla="*/ 0 h 286"/>
                  <a:gd name="T8" fmla="*/ 0 w 669"/>
                  <a:gd name="T9" fmla="*/ 0 h 286"/>
                  <a:gd name="T10" fmla="*/ 0 w 669"/>
                  <a:gd name="T11" fmla="*/ 0 h 286"/>
                  <a:gd name="T12" fmla="*/ 0 w 669"/>
                  <a:gd name="T13" fmla="*/ 0 h 286"/>
                  <a:gd name="T14" fmla="*/ 0 w 669"/>
                  <a:gd name="T15" fmla="*/ 0 h 286"/>
                  <a:gd name="T16" fmla="*/ 0 w 669"/>
                  <a:gd name="T17" fmla="*/ 0 h 286"/>
                  <a:gd name="T18" fmla="*/ 0 w 669"/>
                  <a:gd name="T19" fmla="*/ 0 h 286"/>
                  <a:gd name="T20" fmla="*/ 0 w 669"/>
                  <a:gd name="T21" fmla="*/ 0 h 286"/>
                  <a:gd name="T22" fmla="*/ 0 w 669"/>
                  <a:gd name="T23" fmla="*/ 0 h 286"/>
                  <a:gd name="T24" fmla="*/ 0 w 669"/>
                  <a:gd name="T25" fmla="*/ 0 h 286"/>
                  <a:gd name="T26" fmla="*/ 0 w 669"/>
                  <a:gd name="T27" fmla="*/ 0 h 286"/>
                  <a:gd name="T28" fmla="*/ 0 w 669"/>
                  <a:gd name="T29" fmla="*/ 0 h 286"/>
                  <a:gd name="T30" fmla="*/ 0 w 669"/>
                  <a:gd name="T31" fmla="*/ 0 h 286"/>
                  <a:gd name="T32" fmla="*/ 0 w 669"/>
                  <a:gd name="T33" fmla="*/ 0 h 286"/>
                  <a:gd name="T34" fmla="*/ 0 w 669"/>
                  <a:gd name="T35" fmla="*/ 0 h 286"/>
                  <a:gd name="T36" fmla="*/ 0 w 669"/>
                  <a:gd name="T37" fmla="*/ 0 h 286"/>
                  <a:gd name="T38" fmla="*/ 0 w 669"/>
                  <a:gd name="T39" fmla="*/ 0 h 286"/>
                  <a:gd name="T40" fmla="*/ 0 w 669"/>
                  <a:gd name="T41" fmla="*/ 0 h 286"/>
                  <a:gd name="T42" fmla="*/ 0 w 669"/>
                  <a:gd name="T43" fmla="*/ 0 h 286"/>
                  <a:gd name="T44" fmla="*/ 0 w 669"/>
                  <a:gd name="T45" fmla="*/ 0 h 286"/>
                  <a:gd name="T46" fmla="*/ 0 w 669"/>
                  <a:gd name="T47" fmla="*/ 0 h 286"/>
                  <a:gd name="T48" fmla="*/ 0 w 669"/>
                  <a:gd name="T49" fmla="*/ 0 h 286"/>
                  <a:gd name="T50" fmla="*/ 0 w 669"/>
                  <a:gd name="T51" fmla="*/ 0 h 286"/>
                  <a:gd name="T52" fmla="*/ 0 w 669"/>
                  <a:gd name="T53" fmla="*/ 0 h 286"/>
                  <a:gd name="T54" fmla="*/ 0 w 669"/>
                  <a:gd name="T55" fmla="*/ 0 h 286"/>
                  <a:gd name="T56" fmla="*/ 0 w 669"/>
                  <a:gd name="T57" fmla="*/ 0 h 286"/>
                  <a:gd name="T58" fmla="*/ 0 w 669"/>
                  <a:gd name="T59" fmla="*/ 0 h 286"/>
                  <a:gd name="T60" fmla="*/ 0 w 669"/>
                  <a:gd name="T61" fmla="*/ 0 h 286"/>
                  <a:gd name="T62" fmla="*/ 0 w 669"/>
                  <a:gd name="T63" fmla="*/ 0 h 286"/>
                  <a:gd name="T64" fmla="*/ 0 w 669"/>
                  <a:gd name="T65" fmla="*/ 0 h 286"/>
                  <a:gd name="T66" fmla="*/ 0 w 669"/>
                  <a:gd name="T67" fmla="*/ 0 h 286"/>
                  <a:gd name="T68" fmla="*/ 0 w 669"/>
                  <a:gd name="T69" fmla="*/ 0 h 286"/>
                  <a:gd name="T70" fmla="*/ 0 w 669"/>
                  <a:gd name="T71" fmla="*/ 0 h 286"/>
                  <a:gd name="T72" fmla="*/ 0 w 669"/>
                  <a:gd name="T73" fmla="*/ 0 h 286"/>
                  <a:gd name="T74" fmla="*/ 0 w 669"/>
                  <a:gd name="T75" fmla="*/ 0 h 286"/>
                  <a:gd name="T76" fmla="*/ 0 w 669"/>
                  <a:gd name="T77" fmla="*/ 0 h 286"/>
                  <a:gd name="T78" fmla="*/ 0 w 669"/>
                  <a:gd name="T79" fmla="*/ 0 h 286"/>
                  <a:gd name="T80" fmla="*/ 0 w 669"/>
                  <a:gd name="T81" fmla="*/ 0 h 286"/>
                  <a:gd name="T82" fmla="*/ 0 w 669"/>
                  <a:gd name="T83" fmla="*/ 0 h 2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9"/>
                  <a:gd name="T127" fmla="*/ 0 h 286"/>
                  <a:gd name="T128" fmla="*/ 669 w 669"/>
                  <a:gd name="T129" fmla="*/ 286 h 2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9" h="286">
                    <a:moveTo>
                      <a:pt x="663" y="286"/>
                    </a:moveTo>
                    <a:lnTo>
                      <a:pt x="669" y="279"/>
                    </a:lnTo>
                    <a:lnTo>
                      <a:pt x="669" y="274"/>
                    </a:lnTo>
                    <a:lnTo>
                      <a:pt x="635" y="247"/>
                    </a:lnTo>
                    <a:lnTo>
                      <a:pt x="581" y="227"/>
                    </a:lnTo>
                    <a:lnTo>
                      <a:pt x="527" y="211"/>
                    </a:lnTo>
                    <a:lnTo>
                      <a:pt x="458" y="209"/>
                    </a:lnTo>
                    <a:lnTo>
                      <a:pt x="399" y="211"/>
                    </a:lnTo>
                    <a:lnTo>
                      <a:pt x="342" y="217"/>
                    </a:lnTo>
                    <a:lnTo>
                      <a:pt x="284" y="211"/>
                    </a:lnTo>
                    <a:lnTo>
                      <a:pt x="214" y="197"/>
                    </a:lnTo>
                    <a:lnTo>
                      <a:pt x="116" y="153"/>
                    </a:lnTo>
                    <a:lnTo>
                      <a:pt x="19" y="115"/>
                    </a:lnTo>
                    <a:lnTo>
                      <a:pt x="19" y="109"/>
                    </a:lnTo>
                    <a:lnTo>
                      <a:pt x="27" y="107"/>
                    </a:lnTo>
                    <a:lnTo>
                      <a:pt x="62" y="107"/>
                    </a:lnTo>
                    <a:lnTo>
                      <a:pt x="137" y="97"/>
                    </a:lnTo>
                    <a:lnTo>
                      <a:pt x="204" y="79"/>
                    </a:lnTo>
                    <a:lnTo>
                      <a:pt x="268" y="49"/>
                    </a:lnTo>
                    <a:lnTo>
                      <a:pt x="342" y="0"/>
                    </a:lnTo>
                    <a:lnTo>
                      <a:pt x="330" y="0"/>
                    </a:lnTo>
                    <a:lnTo>
                      <a:pt x="273" y="34"/>
                    </a:lnTo>
                    <a:lnTo>
                      <a:pt x="211" y="68"/>
                    </a:lnTo>
                    <a:lnTo>
                      <a:pt x="144" y="82"/>
                    </a:lnTo>
                    <a:lnTo>
                      <a:pt x="73" y="91"/>
                    </a:lnTo>
                    <a:lnTo>
                      <a:pt x="11" y="97"/>
                    </a:lnTo>
                    <a:lnTo>
                      <a:pt x="0" y="107"/>
                    </a:lnTo>
                    <a:lnTo>
                      <a:pt x="2" y="115"/>
                    </a:lnTo>
                    <a:lnTo>
                      <a:pt x="11" y="121"/>
                    </a:lnTo>
                    <a:lnTo>
                      <a:pt x="22" y="127"/>
                    </a:lnTo>
                    <a:lnTo>
                      <a:pt x="32" y="132"/>
                    </a:lnTo>
                    <a:lnTo>
                      <a:pt x="112" y="161"/>
                    </a:lnTo>
                    <a:lnTo>
                      <a:pt x="187" y="197"/>
                    </a:lnTo>
                    <a:lnTo>
                      <a:pt x="247" y="215"/>
                    </a:lnTo>
                    <a:lnTo>
                      <a:pt x="337" y="227"/>
                    </a:lnTo>
                    <a:lnTo>
                      <a:pt x="396" y="224"/>
                    </a:lnTo>
                    <a:lnTo>
                      <a:pt x="456" y="217"/>
                    </a:lnTo>
                    <a:lnTo>
                      <a:pt x="527" y="220"/>
                    </a:lnTo>
                    <a:lnTo>
                      <a:pt x="614" y="245"/>
                    </a:lnTo>
                    <a:lnTo>
                      <a:pt x="663" y="276"/>
                    </a:lnTo>
                    <a:lnTo>
                      <a:pt x="663" y="2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8" name="Freeform 488"/>
              <p:cNvSpPr>
                <a:spLocks/>
              </p:cNvSpPr>
              <p:nvPr/>
            </p:nvSpPr>
            <p:spPr bwMode="auto">
              <a:xfrm>
                <a:off x="3738" y="3128"/>
                <a:ext cx="118" cy="86"/>
              </a:xfrm>
              <a:custGeom>
                <a:avLst/>
                <a:gdLst>
                  <a:gd name="T0" fmla="*/ 0 w 352"/>
                  <a:gd name="T1" fmla="*/ 0 h 258"/>
                  <a:gd name="T2" fmla="*/ 0 w 352"/>
                  <a:gd name="T3" fmla="*/ 0 h 258"/>
                  <a:gd name="T4" fmla="*/ 0 w 352"/>
                  <a:gd name="T5" fmla="*/ 0 h 258"/>
                  <a:gd name="T6" fmla="*/ 0 w 352"/>
                  <a:gd name="T7" fmla="*/ 0 h 258"/>
                  <a:gd name="T8" fmla="*/ 0 w 352"/>
                  <a:gd name="T9" fmla="*/ 0 h 258"/>
                  <a:gd name="T10" fmla="*/ 0 w 352"/>
                  <a:gd name="T11" fmla="*/ 0 h 258"/>
                  <a:gd name="T12" fmla="*/ 0 w 352"/>
                  <a:gd name="T13" fmla="*/ 0 h 258"/>
                  <a:gd name="T14" fmla="*/ 0 w 352"/>
                  <a:gd name="T15" fmla="*/ 0 h 258"/>
                  <a:gd name="T16" fmla="*/ 0 w 352"/>
                  <a:gd name="T17" fmla="*/ 0 h 258"/>
                  <a:gd name="T18" fmla="*/ 0 w 352"/>
                  <a:gd name="T19" fmla="*/ 0 h 258"/>
                  <a:gd name="T20" fmla="*/ 0 w 352"/>
                  <a:gd name="T21" fmla="*/ 0 h 258"/>
                  <a:gd name="T22" fmla="*/ 0 w 352"/>
                  <a:gd name="T23" fmla="*/ 0 h 258"/>
                  <a:gd name="T24" fmla="*/ 0 w 352"/>
                  <a:gd name="T25" fmla="*/ 0 h 258"/>
                  <a:gd name="T26" fmla="*/ 0 w 352"/>
                  <a:gd name="T27" fmla="*/ 0 h 258"/>
                  <a:gd name="T28" fmla="*/ 0 w 352"/>
                  <a:gd name="T29" fmla="*/ 0 h 258"/>
                  <a:gd name="T30" fmla="*/ 0 w 352"/>
                  <a:gd name="T31" fmla="*/ 0 h 258"/>
                  <a:gd name="T32" fmla="*/ 0 w 352"/>
                  <a:gd name="T33" fmla="*/ 0 h 258"/>
                  <a:gd name="T34" fmla="*/ 0 w 352"/>
                  <a:gd name="T35" fmla="*/ 0 h 258"/>
                  <a:gd name="T36" fmla="*/ 0 w 352"/>
                  <a:gd name="T37" fmla="*/ 0 h 258"/>
                  <a:gd name="T38" fmla="*/ 0 w 352"/>
                  <a:gd name="T39" fmla="*/ 0 h 258"/>
                  <a:gd name="T40" fmla="*/ 0 w 352"/>
                  <a:gd name="T41" fmla="*/ 0 h 258"/>
                  <a:gd name="T42" fmla="*/ 0 w 352"/>
                  <a:gd name="T43" fmla="*/ 0 h 258"/>
                  <a:gd name="T44" fmla="*/ 0 w 352"/>
                  <a:gd name="T45" fmla="*/ 0 h 258"/>
                  <a:gd name="T46" fmla="*/ 0 w 352"/>
                  <a:gd name="T47" fmla="*/ 0 h 258"/>
                  <a:gd name="T48" fmla="*/ 0 w 352"/>
                  <a:gd name="T49" fmla="*/ 0 h 258"/>
                  <a:gd name="T50" fmla="*/ 0 w 352"/>
                  <a:gd name="T51" fmla="*/ 0 h 258"/>
                  <a:gd name="T52" fmla="*/ 0 w 352"/>
                  <a:gd name="T53" fmla="*/ 0 h 258"/>
                  <a:gd name="T54" fmla="*/ 0 w 352"/>
                  <a:gd name="T55" fmla="*/ 0 h 258"/>
                  <a:gd name="T56" fmla="*/ 0 w 352"/>
                  <a:gd name="T57" fmla="*/ 0 h 258"/>
                  <a:gd name="T58" fmla="*/ 0 w 352"/>
                  <a:gd name="T59" fmla="*/ 0 h 258"/>
                  <a:gd name="T60" fmla="*/ 0 w 352"/>
                  <a:gd name="T61" fmla="*/ 0 h 258"/>
                  <a:gd name="T62" fmla="*/ 0 w 352"/>
                  <a:gd name="T63" fmla="*/ 0 h 258"/>
                  <a:gd name="T64" fmla="*/ 0 w 352"/>
                  <a:gd name="T65" fmla="*/ 0 h 258"/>
                  <a:gd name="T66" fmla="*/ 0 w 352"/>
                  <a:gd name="T67" fmla="*/ 0 h 258"/>
                  <a:gd name="T68" fmla="*/ 0 w 352"/>
                  <a:gd name="T69" fmla="*/ 0 h 258"/>
                  <a:gd name="T70" fmla="*/ 0 w 352"/>
                  <a:gd name="T71" fmla="*/ 0 h 258"/>
                  <a:gd name="T72" fmla="*/ 0 w 352"/>
                  <a:gd name="T73" fmla="*/ 0 h 258"/>
                  <a:gd name="T74" fmla="*/ 0 w 352"/>
                  <a:gd name="T75" fmla="*/ 0 h 258"/>
                  <a:gd name="T76" fmla="*/ 0 w 352"/>
                  <a:gd name="T77" fmla="*/ 0 h 25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52"/>
                  <a:gd name="T118" fmla="*/ 0 h 258"/>
                  <a:gd name="T119" fmla="*/ 352 w 352"/>
                  <a:gd name="T120" fmla="*/ 258 h 25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52" h="258">
                    <a:moveTo>
                      <a:pt x="352" y="38"/>
                    </a:moveTo>
                    <a:lnTo>
                      <a:pt x="290" y="14"/>
                    </a:lnTo>
                    <a:lnTo>
                      <a:pt x="233" y="2"/>
                    </a:lnTo>
                    <a:lnTo>
                      <a:pt x="189" y="0"/>
                    </a:lnTo>
                    <a:lnTo>
                      <a:pt x="137" y="4"/>
                    </a:lnTo>
                    <a:lnTo>
                      <a:pt x="96" y="14"/>
                    </a:lnTo>
                    <a:lnTo>
                      <a:pt x="63" y="14"/>
                    </a:lnTo>
                    <a:lnTo>
                      <a:pt x="6" y="11"/>
                    </a:lnTo>
                    <a:lnTo>
                      <a:pt x="0" y="17"/>
                    </a:lnTo>
                    <a:lnTo>
                      <a:pt x="4" y="27"/>
                    </a:lnTo>
                    <a:lnTo>
                      <a:pt x="54" y="83"/>
                    </a:lnTo>
                    <a:lnTo>
                      <a:pt x="103" y="83"/>
                    </a:lnTo>
                    <a:lnTo>
                      <a:pt x="132" y="91"/>
                    </a:lnTo>
                    <a:lnTo>
                      <a:pt x="159" y="105"/>
                    </a:lnTo>
                    <a:lnTo>
                      <a:pt x="186" y="131"/>
                    </a:lnTo>
                    <a:lnTo>
                      <a:pt x="224" y="179"/>
                    </a:lnTo>
                    <a:lnTo>
                      <a:pt x="295" y="244"/>
                    </a:lnTo>
                    <a:lnTo>
                      <a:pt x="295" y="255"/>
                    </a:lnTo>
                    <a:lnTo>
                      <a:pt x="307" y="258"/>
                    </a:lnTo>
                    <a:lnTo>
                      <a:pt x="307" y="249"/>
                    </a:lnTo>
                    <a:lnTo>
                      <a:pt x="297" y="237"/>
                    </a:lnTo>
                    <a:lnTo>
                      <a:pt x="254" y="197"/>
                    </a:lnTo>
                    <a:lnTo>
                      <a:pt x="218" y="161"/>
                    </a:lnTo>
                    <a:lnTo>
                      <a:pt x="179" y="111"/>
                    </a:lnTo>
                    <a:lnTo>
                      <a:pt x="153" y="88"/>
                    </a:lnTo>
                    <a:lnTo>
                      <a:pt x="120" y="76"/>
                    </a:lnTo>
                    <a:lnTo>
                      <a:pt x="96" y="76"/>
                    </a:lnTo>
                    <a:lnTo>
                      <a:pt x="66" y="69"/>
                    </a:lnTo>
                    <a:lnTo>
                      <a:pt x="52" y="65"/>
                    </a:lnTo>
                    <a:lnTo>
                      <a:pt x="21" y="31"/>
                    </a:lnTo>
                    <a:lnTo>
                      <a:pt x="24" y="27"/>
                    </a:lnTo>
                    <a:lnTo>
                      <a:pt x="39" y="22"/>
                    </a:lnTo>
                    <a:lnTo>
                      <a:pt x="98" y="19"/>
                    </a:lnTo>
                    <a:lnTo>
                      <a:pt x="140" y="11"/>
                    </a:lnTo>
                    <a:lnTo>
                      <a:pt x="189" y="4"/>
                    </a:lnTo>
                    <a:lnTo>
                      <a:pt x="247" y="11"/>
                    </a:lnTo>
                    <a:lnTo>
                      <a:pt x="325" y="31"/>
                    </a:lnTo>
                    <a:lnTo>
                      <a:pt x="352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9" name="Freeform 489"/>
              <p:cNvSpPr>
                <a:spLocks/>
              </p:cNvSpPr>
              <p:nvPr/>
            </p:nvSpPr>
            <p:spPr bwMode="auto">
              <a:xfrm>
                <a:off x="3764" y="3164"/>
                <a:ext cx="75" cy="126"/>
              </a:xfrm>
              <a:custGeom>
                <a:avLst/>
                <a:gdLst>
                  <a:gd name="T0" fmla="*/ 0 w 226"/>
                  <a:gd name="T1" fmla="*/ 0 h 378"/>
                  <a:gd name="T2" fmla="*/ 0 w 226"/>
                  <a:gd name="T3" fmla="*/ 0 h 378"/>
                  <a:gd name="T4" fmla="*/ 0 w 226"/>
                  <a:gd name="T5" fmla="*/ 0 h 378"/>
                  <a:gd name="T6" fmla="*/ 0 w 226"/>
                  <a:gd name="T7" fmla="*/ 0 h 378"/>
                  <a:gd name="T8" fmla="*/ 0 w 226"/>
                  <a:gd name="T9" fmla="*/ 0 h 378"/>
                  <a:gd name="T10" fmla="*/ 0 w 226"/>
                  <a:gd name="T11" fmla="*/ 0 h 378"/>
                  <a:gd name="T12" fmla="*/ 0 w 226"/>
                  <a:gd name="T13" fmla="*/ 0 h 378"/>
                  <a:gd name="T14" fmla="*/ 0 w 226"/>
                  <a:gd name="T15" fmla="*/ 0 h 378"/>
                  <a:gd name="T16" fmla="*/ 0 w 226"/>
                  <a:gd name="T17" fmla="*/ 0 h 378"/>
                  <a:gd name="T18" fmla="*/ 0 w 226"/>
                  <a:gd name="T19" fmla="*/ 0 h 378"/>
                  <a:gd name="T20" fmla="*/ 0 w 226"/>
                  <a:gd name="T21" fmla="*/ 0 h 378"/>
                  <a:gd name="T22" fmla="*/ 0 w 226"/>
                  <a:gd name="T23" fmla="*/ 0 h 378"/>
                  <a:gd name="T24" fmla="*/ 0 w 226"/>
                  <a:gd name="T25" fmla="*/ 0 h 378"/>
                  <a:gd name="T26" fmla="*/ 0 w 226"/>
                  <a:gd name="T27" fmla="*/ 0 h 378"/>
                  <a:gd name="T28" fmla="*/ 0 w 226"/>
                  <a:gd name="T29" fmla="*/ 0 h 378"/>
                  <a:gd name="T30" fmla="*/ 0 w 226"/>
                  <a:gd name="T31" fmla="*/ 0 h 378"/>
                  <a:gd name="T32" fmla="*/ 0 w 226"/>
                  <a:gd name="T33" fmla="*/ 0 h 378"/>
                  <a:gd name="T34" fmla="*/ 0 w 226"/>
                  <a:gd name="T35" fmla="*/ 0 h 378"/>
                  <a:gd name="T36" fmla="*/ 0 w 226"/>
                  <a:gd name="T37" fmla="*/ 0 h 378"/>
                  <a:gd name="T38" fmla="*/ 0 w 226"/>
                  <a:gd name="T39" fmla="*/ 0 h 378"/>
                  <a:gd name="T40" fmla="*/ 0 w 226"/>
                  <a:gd name="T41" fmla="*/ 0 h 378"/>
                  <a:gd name="T42" fmla="*/ 0 w 226"/>
                  <a:gd name="T43" fmla="*/ 0 h 378"/>
                  <a:gd name="T44" fmla="*/ 0 w 226"/>
                  <a:gd name="T45" fmla="*/ 0 h 378"/>
                  <a:gd name="T46" fmla="*/ 0 w 226"/>
                  <a:gd name="T47" fmla="*/ 0 h 378"/>
                  <a:gd name="T48" fmla="*/ 0 w 226"/>
                  <a:gd name="T49" fmla="*/ 0 h 378"/>
                  <a:gd name="T50" fmla="*/ 0 w 226"/>
                  <a:gd name="T51" fmla="*/ 0 h 378"/>
                  <a:gd name="T52" fmla="*/ 0 w 226"/>
                  <a:gd name="T53" fmla="*/ 0 h 378"/>
                  <a:gd name="T54" fmla="*/ 0 w 226"/>
                  <a:gd name="T55" fmla="*/ 0 h 378"/>
                  <a:gd name="T56" fmla="*/ 0 w 226"/>
                  <a:gd name="T57" fmla="*/ 0 h 378"/>
                  <a:gd name="T58" fmla="*/ 0 w 226"/>
                  <a:gd name="T59" fmla="*/ 0 h 378"/>
                  <a:gd name="T60" fmla="*/ 0 w 226"/>
                  <a:gd name="T61" fmla="*/ 0 h 378"/>
                  <a:gd name="T62" fmla="*/ 0 w 226"/>
                  <a:gd name="T63" fmla="*/ 0 h 378"/>
                  <a:gd name="T64" fmla="*/ 0 w 226"/>
                  <a:gd name="T65" fmla="*/ 0 h 378"/>
                  <a:gd name="T66" fmla="*/ 0 w 226"/>
                  <a:gd name="T67" fmla="*/ 0 h 378"/>
                  <a:gd name="T68" fmla="*/ 0 w 226"/>
                  <a:gd name="T69" fmla="*/ 0 h 378"/>
                  <a:gd name="T70" fmla="*/ 0 w 226"/>
                  <a:gd name="T71" fmla="*/ 0 h 378"/>
                  <a:gd name="T72" fmla="*/ 0 w 226"/>
                  <a:gd name="T73" fmla="*/ 0 h 37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6"/>
                  <a:gd name="T112" fmla="*/ 0 h 378"/>
                  <a:gd name="T113" fmla="*/ 226 w 226"/>
                  <a:gd name="T114" fmla="*/ 378 h 37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6" h="378">
                    <a:moveTo>
                      <a:pt x="226" y="147"/>
                    </a:moveTo>
                    <a:lnTo>
                      <a:pt x="181" y="121"/>
                    </a:lnTo>
                    <a:lnTo>
                      <a:pt x="148" y="95"/>
                    </a:lnTo>
                    <a:lnTo>
                      <a:pt x="110" y="53"/>
                    </a:lnTo>
                    <a:lnTo>
                      <a:pt x="79" y="27"/>
                    </a:lnTo>
                    <a:lnTo>
                      <a:pt x="52" y="15"/>
                    </a:lnTo>
                    <a:lnTo>
                      <a:pt x="22" y="10"/>
                    </a:lnTo>
                    <a:lnTo>
                      <a:pt x="13" y="12"/>
                    </a:lnTo>
                    <a:lnTo>
                      <a:pt x="37" y="65"/>
                    </a:lnTo>
                    <a:lnTo>
                      <a:pt x="56" y="129"/>
                    </a:lnTo>
                    <a:lnTo>
                      <a:pt x="103" y="172"/>
                    </a:lnTo>
                    <a:lnTo>
                      <a:pt x="132" y="212"/>
                    </a:lnTo>
                    <a:lnTo>
                      <a:pt x="148" y="260"/>
                    </a:lnTo>
                    <a:lnTo>
                      <a:pt x="160" y="332"/>
                    </a:lnTo>
                    <a:lnTo>
                      <a:pt x="154" y="362"/>
                    </a:lnTo>
                    <a:lnTo>
                      <a:pt x="142" y="378"/>
                    </a:lnTo>
                    <a:lnTo>
                      <a:pt x="130" y="370"/>
                    </a:lnTo>
                    <a:lnTo>
                      <a:pt x="142" y="372"/>
                    </a:lnTo>
                    <a:lnTo>
                      <a:pt x="152" y="345"/>
                    </a:lnTo>
                    <a:lnTo>
                      <a:pt x="152" y="314"/>
                    </a:lnTo>
                    <a:lnTo>
                      <a:pt x="142" y="264"/>
                    </a:lnTo>
                    <a:lnTo>
                      <a:pt x="127" y="222"/>
                    </a:lnTo>
                    <a:lnTo>
                      <a:pt x="98" y="179"/>
                    </a:lnTo>
                    <a:lnTo>
                      <a:pt x="59" y="150"/>
                    </a:lnTo>
                    <a:lnTo>
                      <a:pt x="52" y="145"/>
                    </a:lnTo>
                    <a:lnTo>
                      <a:pt x="47" y="129"/>
                    </a:lnTo>
                    <a:lnTo>
                      <a:pt x="34" y="91"/>
                    </a:lnTo>
                    <a:lnTo>
                      <a:pt x="20" y="45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34" y="3"/>
                    </a:lnTo>
                    <a:lnTo>
                      <a:pt x="70" y="12"/>
                    </a:lnTo>
                    <a:lnTo>
                      <a:pt x="107" y="41"/>
                    </a:lnTo>
                    <a:lnTo>
                      <a:pt x="144" y="83"/>
                    </a:lnTo>
                    <a:lnTo>
                      <a:pt x="174" y="109"/>
                    </a:lnTo>
                    <a:lnTo>
                      <a:pt x="226" y="1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0" name="Freeform 490"/>
              <p:cNvSpPr>
                <a:spLocks/>
              </p:cNvSpPr>
              <p:nvPr/>
            </p:nvSpPr>
            <p:spPr bwMode="auto">
              <a:xfrm>
                <a:off x="3750" y="3227"/>
                <a:ext cx="59" cy="69"/>
              </a:xfrm>
              <a:custGeom>
                <a:avLst/>
                <a:gdLst>
                  <a:gd name="T0" fmla="*/ 0 w 178"/>
                  <a:gd name="T1" fmla="*/ 0 h 208"/>
                  <a:gd name="T2" fmla="*/ 0 w 178"/>
                  <a:gd name="T3" fmla="*/ 0 h 208"/>
                  <a:gd name="T4" fmla="*/ 0 w 178"/>
                  <a:gd name="T5" fmla="*/ 0 h 208"/>
                  <a:gd name="T6" fmla="*/ 0 w 178"/>
                  <a:gd name="T7" fmla="*/ 0 h 208"/>
                  <a:gd name="T8" fmla="*/ 0 w 178"/>
                  <a:gd name="T9" fmla="*/ 0 h 208"/>
                  <a:gd name="T10" fmla="*/ 0 w 178"/>
                  <a:gd name="T11" fmla="*/ 0 h 208"/>
                  <a:gd name="T12" fmla="*/ 0 w 178"/>
                  <a:gd name="T13" fmla="*/ 0 h 208"/>
                  <a:gd name="T14" fmla="*/ 0 w 178"/>
                  <a:gd name="T15" fmla="*/ 0 h 208"/>
                  <a:gd name="T16" fmla="*/ 0 w 178"/>
                  <a:gd name="T17" fmla="*/ 0 h 208"/>
                  <a:gd name="T18" fmla="*/ 0 w 178"/>
                  <a:gd name="T19" fmla="*/ 0 h 208"/>
                  <a:gd name="T20" fmla="*/ 0 w 178"/>
                  <a:gd name="T21" fmla="*/ 0 h 208"/>
                  <a:gd name="T22" fmla="*/ 0 w 178"/>
                  <a:gd name="T23" fmla="*/ 0 h 208"/>
                  <a:gd name="T24" fmla="*/ 0 w 178"/>
                  <a:gd name="T25" fmla="*/ 0 h 208"/>
                  <a:gd name="T26" fmla="*/ 0 w 178"/>
                  <a:gd name="T27" fmla="*/ 0 h 208"/>
                  <a:gd name="T28" fmla="*/ 0 w 178"/>
                  <a:gd name="T29" fmla="*/ 0 h 208"/>
                  <a:gd name="T30" fmla="*/ 0 w 178"/>
                  <a:gd name="T31" fmla="*/ 0 h 208"/>
                  <a:gd name="T32" fmla="*/ 0 w 178"/>
                  <a:gd name="T33" fmla="*/ 0 h 208"/>
                  <a:gd name="T34" fmla="*/ 0 w 178"/>
                  <a:gd name="T35" fmla="*/ 0 h 208"/>
                  <a:gd name="T36" fmla="*/ 0 w 178"/>
                  <a:gd name="T37" fmla="*/ 0 h 208"/>
                  <a:gd name="T38" fmla="*/ 0 w 178"/>
                  <a:gd name="T39" fmla="*/ 0 h 208"/>
                  <a:gd name="T40" fmla="*/ 0 w 178"/>
                  <a:gd name="T41" fmla="*/ 0 h 208"/>
                  <a:gd name="T42" fmla="*/ 0 w 178"/>
                  <a:gd name="T43" fmla="*/ 0 h 208"/>
                  <a:gd name="T44" fmla="*/ 0 w 178"/>
                  <a:gd name="T45" fmla="*/ 0 h 208"/>
                  <a:gd name="T46" fmla="*/ 0 w 178"/>
                  <a:gd name="T47" fmla="*/ 0 h 2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78"/>
                  <a:gd name="T73" fmla="*/ 0 h 208"/>
                  <a:gd name="T74" fmla="*/ 178 w 178"/>
                  <a:gd name="T75" fmla="*/ 208 h 20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78" h="208">
                    <a:moveTo>
                      <a:pt x="92" y="7"/>
                    </a:moveTo>
                    <a:lnTo>
                      <a:pt x="89" y="48"/>
                    </a:lnTo>
                    <a:lnTo>
                      <a:pt x="76" y="92"/>
                    </a:lnTo>
                    <a:lnTo>
                      <a:pt x="62" y="124"/>
                    </a:lnTo>
                    <a:lnTo>
                      <a:pt x="29" y="174"/>
                    </a:lnTo>
                    <a:lnTo>
                      <a:pt x="0" y="208"/>
                    </a:lnTo>
                    <a:lnTo>
                      <a:pt x="34" y="177"/>
                    </a:lnTo>
                    <a:lnTo>
                      <a:pt x="71" y="133"/>
                    </a:lnTo>
                    <a:lnTo>
                      <a:pt x="94" y="79"/>
                    </a:lnTo>
                    <a:lnTo>
                      <a:pt x="101" y="48"/>
                    </a:lnTo>
                    <a:lnTo>
                      <a:pt x="103" y="24"/>
                    </a:lnTo>
                    <a:lnTo>
                      <a:pt x="112" y="24"/>
                    </a:lnTo>
                    <a:lnTo>
                      <a:pt x="133" y="34"/>
                    </a:lnTo>
                    <a:lnTo>
                      <a:pt x="156" y="68"/>
                    </a:lnTo>
                    <a:lnTo>
                      <a:pt x="172" y="122"/>
                    </a:lnTo>
                    <a:lnTo>
                      <a:pt x="172" y="174"/>
                    </a:lnTo>
                    <a:lnTo>
                      <a:pt x="178" y="140"/>
                    </a:lnTo>
                    <a:lnTo>
                      <a:pt x="174" y="101"/>
                    </a:lnTo>
                    <a:lnTo>
                      <a:pt x="160" y="54"/>
                    </a:lnTo>
                    <a:lnTo>
                      <a:pt x="135" y="24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92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1" name="Freeform 491"/>
              <p:cNvSpPr>
                <a:spLocks/>
              </p:cNvSpPr>
              <p:nvPr/>
            </p:nvSpPr>
            <p:spPr bwMode="auto">
              <a:xfrm>
                <a:off x="3677" y="3045"/>
                <a:ext cx="59" cy="19"/>
              </a:xfrm>
              <a:custGeom>
                <a:avLst/>
                <a:gdLst>
                  <a:gd name="T0" fmla="*/ 0 w 179"/>
                  <a:gd name="T1" fmla="*/ 0 h 57"/>
                  <a:gd name="T2" fmla="*/ 0 w 179"/>
                  <a:gd name="T3" fmla="*/ 0 h 57"/>
                  <a:gd name="T4" fmla="*/ 0 w 179"/>
                  <a:gd name="T5" fmla="*/ 0 h 57"/>
                  <a:gd name="T6" fmla="*/ 0 w 179"/>
                  <a:gd name="T7" fmla="*/ 0 h 57"/>
                  <a:gd name="T8" fmla="*/ 0 w 179"/>
                  <a:gd name="T9" fmla="*/ 0 h 57"/>
                  <a:gd name="T10" fmla="*/ 0 w 179"/>
                  <a:gd name="T11" fmla="*/ 0 h 57"/>
                  <a:gd name="T12" fmla="*/ 0 w 179"/>
                  <a:gd name="T13" fmla="*/ 0 h 57"/>
                  <a:gd name="T14" fmla="*/ 0 w 179"/>
                  <a:gd name="T15" fmla="*/ 0 h 57"/>
                  <a:gd name="T16" fmla="*/ 0 w 179"/>
                  <a:gd name="T17" fmla="*/ 0 h 57"/>
                  <a:gd name="T18" fmla="*/ 0 w 179"/>
                  <a:gd name="T19" fmla="*/ 0 h 57"/>
                  <a:gd name="T20" fmla="*/ 0 w 179"/>
                  <a:gd name="T21" fmla="*/ 0 h 57"/>
                  <a:gd name="T22" fmla="*/ 0 w 179"/>
                  <a:gd name="T23" fmla="*/ 0 h 57"/>
                  <a:gd name="T24" fmla="*/ 0 w 179"/>
                  <a:gd name="T25" fmla="*/ 0 h 57"/>
                  <a:gd name="T26" fmla="*/ 0 w 179"/>
                  <a:gd name="T27" fmla="*/ 0 h 57"/>
                  <a:gd name="T28" fmla="*/ 0 w 179"/>
                  <a:gd name="T29" fmla="*/ 0 h 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9"/>
                  <a:gd name="T46" fmla="*/ 0 h 57"/>
                  <a:gd name="T47" fmla="*/ 179 w 179"/>
                  <a:gd name="T48" fmla="*/ 57 h 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9" h="57">
                    <a:moveTo>
                      <a:pt x="42" y="18"/>
                    </a:moveTo>
                    <a:lnTo>
                      <a:pt x="0" y="48"/>
                    </a:lnTo>
                    <a:lnTo>
                      <a:pt x="8" y="57"/>
                    </a:lnTo>
                    <a:lnTo>
                      <a:pt x="21" y="57"/>
                    </a:lnTo>
                    <a:lnTo>
                      <a:pt x="74" y="51"/>
                    </a:lnTo>
                    <a:lnTo>
                      <a:pt x="121" y="33"/>
                    </a:lnTo>
                    <a:lnTo>
                      <a:pt x="179" y="4"/>
                    </a:lnTo>
                    <a:lnTo>
                      <a:pt x="166" y="0"/>
                    </a:lnTo>
                    <a:lnTo>
                      <a:pt x="111" y="27"/>
                    </a:lnTo>
                    <a:lnTo>
                      <a:pt x="74" y="38"/>
                    </a:lnTo>
                    <a:lnTo>
                      <a:pt x="24" y="48"/>
                    </a:lnTo>
                    <a:lnTo>
                      <a:pt x="21" y="45"/>
                    </a:lnTo>
                    <a:lnTo>
                      <a:pt x="49" y="22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2" name="Freeform 492"/>
              <p:cNvSpPr>
                <a:spLocks/>
              </p:cNvSpPr>
              <p:nvPr/>
            </p:nvSpPr>
            <p:spPr bwMode="auto">
              <a:xfrm>
                <a:off x="3704" y="2979"/>
                <a:ext cx="49" cy="49"/>
              </a:xfrm>
              <a:custGeom>
                <a:avLst/>
                <a:gdLst>
                  <a:gd name="T0" fmla="*/ 0 w 149"/>
                  <a:gd name="T1" fmla="*/ 0 h 148"/>
                  <a:gd name="T2" fmla="*/ 0 w 149"/>
                  <a:gd name="T3" fmla="*/ 0 h 148"/>
                  <a:gd name="T4" fmla="*/ 0 w 149"/>
                  <a:gd name="T5" fmla="*/ 0 h 148"/>
                  <a:gd name="T6" fmla="*/ 0 w 149"/>
                  <a:gd name="T7" fmla="*/ 0 h 148"/>
                  <a:gd name="T8" fmla="*/ 0 w 149"/>
                  <a:gd name="T9" fmla="*/ 0 h 148"/>
                  <a:gd name="T10" fmla="*/ 0 w 149"/>
                  <a:gd name="T11" fmla="*/ 0 h 148"/>
                  <a:gd name="T12" fmla="*/ 0 w 149"/>
                  <a:gd name="T13" fmla="*/ 0 h 148"/>
                  <a:gd name="T14" fmla="*/ 0 w 149"/>
                  <a:gd name="T15" fmla="*/ 0 h 148"/>
                  <a:gd name="T16" fmla="*/ 0 w 149"/>
                  <a:gd name="T17" fmla="*/ 0 h 1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9"/>
                  <a:gd name="T28" fmla="*/ 0 h 148"/>
                  <a:gd name="T29" fmla="*/ 149 w 149"/>
                  <a:gd name="T30" fmla="*/ 148 h 1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9" h="148">
                    <a:moveTo>
                      <a:pt x="0" y="141"/>
                    </a:moveTo>
                    <a:lnTo>
                      <a:pt x="42" y="115"/>
                    </a:lnTo>
                    <a:lnTo>
                      <a:pt x="93" y="66"/>
                    </a:lnTo>
                    <a:lnTo>
                      <a:pt x="149" y="0"/>
                    </a:lnTo>
                    <a:lnTo>
                      <a:pt x="104" y="57"/>
                    </a:lnTo>
                    <a:lnTo>
                      <a:pt x="69" y="100"/>
                    </a:lnTo>
                    <a:lnTo>
                      <a:pt x="9" y="148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3" name="Freeform 493"/>
              <p:cNvSpPr>
                <a:spLocks/>
              </p:cNvSpPr>
              <p:nvPr/>
            </p:nvSpPr>
            <p:spPr bwMode="auto">
              <a:xfrm>
                <a:off x="3712" y="2979"/>
                <a:ext cx="46" cy="54"/>
              </a:xfrm>
              <a:custGeom>
                <a:avLst/>
                <a:gdLst>
                  <a:gd name="T0" fmla="*/ 0 w 139"/>
                  <a:gd name="T1" fmla="*/ 0 h 163"/>
                  <a:gd name="T2" fmla="*/ 0 w 139"/>
                  <a:gd name="T3" fmla="*/ 0 h 163"/>
                  <a:gd name="T4" fmla="*/ 0 w 139"/>
                  <a:gd name="T5" fmla="*/ 0 h 163"/>
                  <a:gd name="T6" fmla="*/ 0 w 139"/>
                  <a:gd name="T7" fmla="*/ 0 h 163"/>
                  <a:gd name="T8" fmla="*/ 0 w 139"/>
                  <a:gd name="T9" fmla="*/ 0 h 163"/>
                  <a:gd name="T10" fmla="*/ 0 w 139"/>
                  <a:gd name="T11" fmla="*/ 0 h 163"/>
                  <a:gd name="T12" fmla="*/ 0 w 139"/>
                  <a:gd name="T13" fmla="*/ 0 h 163"/>
                  <a:gd name="T14" fmla="*/ 0 w 139"/>
                  <a:gd name="T15" fmla="*/ 0 h 1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9"/>
                  <a:gd name="T25" fmla="*/ 0 h 163"/>
                  <a:gd name="T26" fmla="*/ 139 w 139"/>
                  <a:gd name="T27" fmla="*/ 163 h 1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9" h="163">
                    <a:moveTo>
                      <a:pt x="0" y="158"/>
                    </a:moveTo>
                    <a:lnTo>
                      <a:pt x="50" y="112"/>
                    </a:lnTo>
                    <a:lnTo>
                      <a:pt x="78" y="86"/>
                    </a:lnTo>
                    <a:lnTo>
                      <a:pt x="139" y="0"/>
                    </a:lnTo>
                    <a:lnTo>
                      <a:pt x="86" y="86"/>
                    </a:lnTo>
                    <a:lnTo>
                      <a:pt x="8" y="163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4" name="Freeform 494"/>
              <p:cNvSpPr>
                <a:spLocks/>
              </p:cNvSpPr>
              <p:nvPr/>
            </p:nvSpPr>
            <p:spPr bwMode="auto">
              <a:xfrm>
                <a:off x="3726" y="2942"/>
                <a:ext cx="98" cy="111"/>
              </a:xfrm>
              <a:custGeom>
                <a:avLst/>
                <a:gdLst>
                  <a:gd name="T0" fmla="*/ 0 w 294"/>
                  <a:gd name="T1" fmla="*/ 0 h 332"/>
                  <a:gd name="T2" fmla="*/ 0 w 294"/>
                  <a:gd name="T3" fmla="*/ 0 h 332"/>
                  <a:gd name="T4" fmla="*/ 0 w 294"/>
                  <a:gd name="T5" fmla="*/ 0 h 332"/>
                  <a:gd name="T6" fmla="*/ 0 w 294"/>
                  <a:gd name="T7" fmla="*/ 0 h 332"/>
                  <a:gd name="T8" fmla="*/ 0 w 294"/>
                  <a:gd name="T9" fmla="*/ 0 h 332"/>
                  <a:gd name="T10" fmla="*/ 0 w 294"/>
                  <a:gd name="T11" fmla="*/ 0 h 332"/>
                  <a:gd name="T12" fmla="*/ 0 w 294"/>
                  <a:gd name="T13" fmla="*/ 0 h 332"/>
                  <a:gd name="T14" fmla="*/ 0 w 294"/>
                  <a:gd name="T15" fmla="*/ 0 h 332"/>
                  <a:gd name="T16" fmla="*/ 0 w 294"/>
                  <a:gd name="T17" fmla="*/ 0 h 332"/>
                  <a:gd name="T18" fmla="*/ 0 w 294"/>
                  <a:gd name="T19" fmla="*/ 0 h 332"/>
                  <a:gd name="T20" fmla="*/ 0 w 294"/>
                  <a:gd name="T21" fmla="*/ 0 h 332"/>
                  <a:gd name="T22" fmla="*/ 0 w 294"/>
                  <a:gd name="T23" fmla="*/ 0 h 332"/>
                  <a:gd name="T24" fmla="*/ 0 w 294"/>
                  <a:gd name="T25" fmla="*/ 0 h 332"/>
                  <a:gd name="T26" fmla="*/ 0 w 294"/>
                  <a:gd name="T27" fmla="*/ 0 h 332"/>
                  <a:gd name="T28" fmla="*/ 0 w 294"/>
                  <a:gd name="T29" fmla="*/ 0 h 332"/>
                  <a:gd name="T30" fmla="*/ 0 w 294"/>
                  <a:gd name="T31" fmla="*/ 0 h 332"/>
                  <a:gd name="T32" fmla="*/ 0 w 294"/>
                  <a:gd name="T33" fmla="*/ 0 h 332"/>
                  <a:gd name="T34" fmla="*/ 0 w 294"/>
                  <a:gd name="T35" fmla="*/ 0 h 332"/>
                  <a:gd name="T36" fmla="*/ 0 w 294"/>
                  <a:gd name="T37" fmla="*/ 0 h 332"/>
                  <a:gd name="T38" fmla="*/ 0 w 294"/>
                  <a:gd name="T39" fmla="*/ 0 h 332"/>
                  <a:gd name="T40" fmla="*/ 0 w 294"/>
                  <a:gd name="T41" fmla="*/ 0 h 3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94"/>
                  <a:gd name="T64" fmla="*/ 0 h 332"/>
                  <a:gd name="T65" fmla="*/ 294 w 294"/>
                  <a:gd name="T66" fmla="*/ 332 h 3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94" h="332">
                    <a:moveTo>
                      <a:pt x="12" y="315"/>
                    </a:moveTo>
                    <a:lnTo>
                      <a:pt x="64" y="273"/>
                    </a:lnTo>
                    <a:lnTo>
                      <a:pt x="142" y="198"/>
                    </a:lnTo>
                    <a:lnTo>
                      <a:pt x="220" y="108"/>
                    </a:lnTo>
                    <a:lnTo>
                      <a:pt x="291" y="0"/>
                    </a:lnTo>
                    <a:lnTo>
                      <a:pt x="294" y="13"/>
                    </a:lnTo>
                    <a:lnTo>
                      <a:pt x="255" y="96"/>
                    </a:lnTo>
                    <a:lnTo>
                      <a:pt x="201" y="176"/>
                    </a:lnTo>
                    <a:lnTo>
                      <a:pt x="117" y="273"/>
                    </a:lnTo>
                    <a:lnTo>
                      <a:pt x="73" y="314"/>
                    </a:lnTo>
                    <a:lnTo>
                      <a:pt x="43" y="328"/>
                    </a:lnTo>
                    <a:lnTo>
                      <a:pt x="113" y="269"/>
                    </a:lnTo>
                    <a:lnTo>
                      <a:pt x="181" y="190"/>
                    </a:lnTo>
                    <a:lnTo>
                      <a:pt x="227" y="120"/>
                    </a:lnTo>
                    <a:lnTo>
                      <a:pt x="255" y="65"/>
                    </a:lnTo>
                    <a:lnTo>
                      <a:pt x="198" y="146"/>
                    </a:lnTo>
                    <a:lnTo>
                      <a:pt x="120" y="230"/>
                    </a:lnTo>
                    <a:lnTo>
                      <a:pt x="31" y="314"/>
                    </a:lnTo>
                    <a:lnTo>
                      <a:pt x="0" y="33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5" name="Freeform 495"/>
              <p:cNvSpPr>
                <a:spLocks/>
              </p:cNvSpPr>
              <p:nvPr/>
            </p:nvSpPr>
            <p:spPr bwMode="auto">
              <a:xfrm>
                <a:off x="3477" y="3005"/>
                <a:ext cx="19" cy="29"/>
              </a:xfrm>
              <a:custGeom>
                <a:avLst/>
                <a:gdLst>
                  <a:gd name="T0" fmla="*/ 0 w 58"/>
                  <a:gd name="T1" fmla="*/ 0 h 85"/>
                  <a:gd name="T2" fmla="*/ 0 w 58"/>
                  <a:gd name="T3" fmla="*/ 0 h 85"/>
                  <a:gd name="T4" fmla="*/ 0 w 58"/>
                  <a:gd name="T5" fmla="*/ 0 h 85"/>
                  <a:gd name="T6" fmla="*/ 0 w 58"/>
                  <a:gd name="T7" fmla="*/ 0 h 85"/>
                  <a:gd name="T8" fmla="*/ 0 w 58"/>
                  <a:gd name="T9" fmla="*/ 0 h 85"/>
                  <a:gd name="T10" fmla="*/ 0 w 58"/>
                  <a:gd name="T11" fmla="*/ 0 h 85"/>
                  <a:gd name="T12" fmla="*/ 0 w 58"/>
                  <a:gd name="T13" fmla="*/ 0 h 85"/>
                  <a:gd name="T14" fmla="*/ 0 w 58"/>
                  <a:gd name="T15" fmla="*/ 0 h 85"/>
                  <a:gd name="T16" fmla="*/ 0 w 58"/>
                  <a:gd name="T17" fmla="*/ 0 h 85"/>
                  <a:gd name="T18" fmla="*/ 0 w 58"/>
                  <a:gd name="T19" fmla="*/ 0 h 85"/>
                  <a:gd name="T20" fmla="*/ 0 w 58"/>
                  <a:gd name="T21" fmla="*/ 0 h 85"/>
                  <a:gd name="T22" fmla="*/ 0 w 58"/>
                  <a:gd name="T23" fmla="*/ 0 h 85"/>
                  <a:gd name="T24" fmla="*/ 0 w 58"/>
                  <a:gd name="T25" fmla="*/ 0 h 85"/>
                  <a:gd name="T26" fmla="*/ 0 w 58"/>
                  <a:gd name="T27" fmla="*/ 0 h 85"/>
                  <a:gd name="T28" fmla="*/ 0 w 58"/>
                  <a:gd name="T29" fmla="*/ 0 h 85"/>
                  <a:gd name="T30" fmla="*/ 0 w 58"/>
                  <a:gd name="T31" fmla="*/ 0 h 85"/>
                  <a:gd name="T32" fmla="*/ 0 w 58"/>
                  <a:gd name="T33" fmla="*/ 0 h 8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8"/>
                  <a:gd name="T52" fmla="*/ 0 h 85"/>
                  <a:gd name="T53" fmla="*/ 58 w 58"/>
                  <a:gd name="T54" fmla="*/ 85 h 8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8" h="85">
                    <a:moveTo>
                      <a:pt x="58" y="58"/>
                    </a:moveTo>
                    <a:lnTo>
                      <a:pt x="43" y="45"/>
                    </a:lnTo>
                    <a:lnTo>
                      <a:pt x="43" y="65"/>
                    </a:lnTo>
                    <a:lnTo>
                      <a:pt x="32" y="47"/>
                    </a:lnTo>
                    <a:lnTo>
                      <a:pt x="25" y="65"/>
                    </a:lnTo>
                    <a:lnTo>
                      <a:pt x="16" y="54"/>
                    </a:lnTo>
                    <a:lnTo>
                      <a:pt x="16" y="83"/>
                    </a:lnTo>
                    <a:lnTo>
                      <a:pt x="7" y="85"/>
                    </a:lnTo>
                    <a:lnTo>
                      <a:pt x="2" y="65"/>
                    </a:lnTo>
                    <a:lnTo>
                      <a:pt x="0" y="38"/>
                    </a:lnTo>
                    <a:lnTo>
                      <a:pt x="2" y="11"/>
                    </a:lnTo>
                    <a:lnTo>
                      <a:pt x="11" y="0"/>
                    </a:lnTo>
                    <a:lnTo>
                      <a:pt x="29" y="2"/>
                    </a:lnTo>
                    <a:lnTo>
                      <a:pt x="43" y="20"/>
                    </a:lnTo>
                    <a:lnTo>
                      <a:pt x="55" y="47"/>
                    </a:lnTo>
                    <a:lnTo>
                      <a:pt x="58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6" name="Freeform 496"/>
              <p:cNvSpPr>
                <a:spLocks/>
              </p:cNvSpPr>
              <p:nvPr/>
            </p:nvSpPr>
            <p:spPr bwMode="auto">
              <a:xfrm>
                <a:off x="3467" y="2993"/>
                <a:ext cx="40" cy="46"/>
              </a:xfrm>
              <a:custGeom>
                <a:avLst/>
                <a:gdLst>
                  <a:gd name="T0" fmla="*/ 0 w 119"/>
                  <a:gd name="T1" fmla="*/ 0 h 136"/>
                  <a:gd name="T2" fmla="*/ 0 w 119"/>
                  <a:gd name="T3" fmla="*/ 0 h 136"/>
                  <a:gd name="T4" fmla="*/ 0 w 119"/>
                  <a:gd name="T5" fmla="*/ 0 h 136"/>
                  <a:gd name="T6" fmla="*/ 0 w 119"/>
                  <a:gd name="T7" fmla="*/ 0 h 136"/>
                  <a:gd name="T8" fmla="*/ 0 w 119"/>
                  <a:gd name="T9" fmla="*/ 0 h 136"/>
                  <a:gd name="T10" fmla="*/ 0 w 119"/>
                  <a:gd name="T11" fmla="*/ 0 h 136"/>
                  <a:gd name="T12" fmla="*/ 0 w 119"/>
                  <a:gd name="T13" fmla="*/ 0 h 136"/>
                  <a:gd name="T14" fmla="*/ 0 w 119"/>
                  <a:gd name="T15" fmla="*/ 0 h 136"/>
                  <a:gd name="T16" fmla="*/ 0 w 119"/>
                  <a:gd name="T17" fmla="*/ 0 h 136"/>
                  <a:gd name="T18" fmla="*/ 0 w 119"/>
                  <a:gd name="T19" fmla="*/ 0 h 136"/>
                  <a:gd name="T20" fmla="*/ 0 w 119"/>
                  <a:gd name="T21" fmla="*/ 0 h 136"/>
                  <a:gd name="T22" fmla="*/ 0 w 119"/>
                  <a:gd name="T23" fmla="*/ 0 h 136"/>
                  <a:gd name="T24" fmla="*/ 0 w 119"/>
                  <a:gd name="T25" fmla="*/ 0 h 136"/>
                  <a:gd name="T26" fmla="*/ 0 w 119"/>
                  <a:gd name="T27" fmla="*/ 0 h 136"/>
                  <a:gd name="T28" fmla="*/ 0 w 119"/>
                  <a:gd name="T29" fmla="*/ 0 h 136"/>
                  <a:gd name="T30" fmla="*/ 0 w 119"/>
                  <a:gd name="T31" fmla="*/ 0 h 136"/>
                  <a:gd name="T32" fmla="*/ 0 w 119"/>
                  <a:gd name="T33" fmla="*/ 0 h 136"/>
                  <a:gd name="T34" fmla="*/ 0 w 119"/>
                  <a:gd name="T35" fmla="*/ 0 h 136"/>
                  <a:gd name="T36" fmla="*/ 0 w 119"/>
                  <a:gd name="T37" fmla="*/ 0 h 136"/>
                  <a:gd name="T38" fmla="*/ 0 w 119"/>
                  <a:gd name="T39" fmla="*/ 0 h 136"/>
                  <a:gd name="T40" fmla="*/ 0 w 119"/>
                  <a:gd name="T41" fmla="*/ 0 h 1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9"/>
                  <a:gd name="T64" fmla="*/ 0 h 136"/>
                  <a:gd name="T65" fmla="*/ 119 w 119"/>
                  <a:gd name="T66" fmla="*/ 136 h 1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9" h="136">
                    <a:moveTo>
                      <a:pt x="18" y="136"/>
                    </a:moveTo>
                    <a:lnTo>
                      <a:pt x="5" y="104"/>
                    </a:lnTo>
                    <a:lnTo>
                      <a:pt x="0" y="63"/>
                    </a:lnTo>
                    <a:lnTo>
                      <a:pt x="3" y="36"/>
                    </a:lnTo>
                    <a:lnTo>
                      <a:pt x="9" y="15"/>
                    </a:lnTo>
                    <a:lnTo>
                      <a:pt x="28" y="0"/>
                    </a:lnTo>
                    <a:lnTo>
                      <a:pt x="48" y="0"/>
                    </a:lnTo>
                    <a:lnTo>
                      <a:pt x="83" y="15"/>
                    </a:lnTo>
                    <a:lnTo>
                      <a:pt x="107" y="44"/>
                    </a:lnTo>
                    <a:lnTo>
                      <a:pt x="119" y="83"/>
                    </a:lnTo>
                    <a:lnTo>
                      <a:pt x="104" y="54"/>
                    </a:lnTo>
                    <a:lnTo>
                      <a:pt x="80" y="22"/>
                    </a:lnTo>
                    <a:lnTo>
                      <a:pt x="48" y="9"/>
                    </a:lnTo>
                    <a:lnTo>
                      <a:pt x="32" y="9"/>
                    </a:lnTo>
                    <a:lnTo>
                      <a:pt x="14" y="22"/>
                    </a:lnTo>
                    <a:lnTo>
                      <a:pt x="9" y="54"/>
                    </a:lnTo>
                    <a:lnTo>
                      <a:pt x="9" y="83"/>
                    </a:lnTo>
                    <a:lnTo>
                      <a:pt x="18" y="119"/>
                    </a:lnTo>
                    <a:lnTo>
                      <a:pt x="23" y="134"/>
                    </a:lnTo>
                    <a:lnTo>
                      <a:pt x="18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7" name="Freeform 497"/>
              <p:cNvSpPr>
                <a:spLocks/>
              </p:cNvSpPr>
              <p:nvPr/>
            </p:nvSpPr>
            <p:spPr bwMode="auto">
              <a:xfrm>
                <a:off x="3504" y="3004"/>
                <a:ext cx="204" cy="59"/>
              </a:xfrm>
              <a:custGeom>
                <a:avLst/>
                <a:gdLst>
                  <a:gd name="T0" fmla="*/ 0 w 611"/>
                  <a:gd name="T1" fmla="*/ 0 h 178"/>
                  <a:gd name="T2" fmla="*/ 0 w 611"/>
                  <a:gd name="T3" fmla="*/ 0 h 178"/>
                  <a:gd name="T4" fmla="*/ 0 w 611"/>
                  <a:gd name="T5" fmla="*/ 0 h 178"/>
                  <a:gd name="T6" fmla="*/ 0 w 611"/>
                  <a:gd name="T7" fmla="*/ 0 h 178"/>
                  <a:gd name="T8" fmla="*/ 0 w 611"/>
                  <a:gd name="T9" fmla="*/ 0 h 178"/>
                  <a:gd name="T10" fmla="*/ 0 w 611"/>
                  <a:gd name="T11" fmla="*/ 0 h 178"/>
                  <a:gd name="T12" fmla="*/ 0 w 611"/>
                  <a:gd name="T13" fmla="*/ 0 h 178"/>
                  <a:gd name="T14" fmla="*/ 0 w 611"/>
                  <a:gd name="T15" fmla="*/ 0 h 178"/>
                  <a:gd name="T16" fmla="*/ 0 w 611"/>
                  <a:gd name="T17" fmla="*/ 0 h 178"/>
                  <a:gd name="T18" fmla="*/ 0 w 611"/>
                  <a:gd name="T19" fmla="*/ 0 h 178"/>
                  <a:gd name="T20" fmla="*/ 0 w 611"/>
                  <a:gd name="T21" fmla="*/ 0 h 178"/>
                  <a:gd name="T22" fmla="*/ 0 w 611"/>
                  <a:gd name="T23" fmla="*/ 0 h 178"/>
                  <a:gd name="T24" fmla="*/ 0 w 611"/>
                  <a:gd name="T25" fmla="*/ 0 h 178"/>
                  <a:gd name="T26" fmla="*/ 0 w 611"/>
                  <a:gd name="T27" fmla="*/ 0 h 178"/>
                  <a:gd name="T28" fmla="*/ 0 w 611"/>
                  <a:gd name="T29" fmla="*/ 0 h 178"/>
                  <a:gd name="T30" fmla="*/ 0 w 611"/>
                  <a:gd name="T31" fmla="*/ 0 h 178"/>
                  <a:gd name="T32" fmla="*/ 0 w 611"/>
                  <a:gd name="T33" fmla="*/ 0 h 178"/>
                  <a:gd name="T34" fmla="*/ 0 w 611"/>
                  <a:gd name="T35" fmla="*/ 0 h 178"/>
                  <a:gd name="T36" fmla="*/ 0 w 611"/>
                  <a:gd name="T37" fmla="*/ 0 h 178"/>
                  <a:gd name="T38" fmla="*/ 0 w 611"/>
                  <a:gd name="T39" fmla="*/ 0 h 178"/>
                  <a:gd name="T40" fmla="*/ 0 w 611"/>
                  <a:gd name="T41" fmla="*/ 0 h 178"/>
                  <a:gd name="T42" fmla="*/ 0 w 611"/>
                  <a:gd name="T43" fmla="*/ 0 h 178"/>
                  <a:gd name="T44" fmla="*/ 0 w 611"/>
                  <a:gd name="T45" fmla="*/ 0 h 178"/>
                  <a:gd name="T46" fmla="*/ 0 w 611"/>
                  <a:gd name="T47" fmla="*/ 0 h 178"/>
                  <a:gd name="T48" fmla="*/ 0 w 611"/>
                  <a:gd name="T49" fmla="*/ 0 h 178"/>
                  <a:gd name="T50" fmla="*/ 0 w 611"/>
                  <a:gd name="T51" fmla="*/ 0 h 178"/>
                  <a:gd name="T52" fmla="*/ 0 w 611"/>
                  <a:gd name="T53" fmla="*/ 0 h 178"/>
                  <a:gd name="T54" fmla="*/ 0 w 611"/>
                  <a:gd name="T55" fmla="*/ 0 h 178"/>
                  <a:gd name="T56" fmla="*/ 0 w 611"/>
                  <a:gd name="T57" fmla="*/ 0 h 178"/>
                  <a:gd name="T58" fmla="*/ 0 w 611"/>
                  <a:gd name="T59" fmla="*/ 0 h 178"/>
                  <a:gd name="T60" fmla="*/ 0 w 611"/>
                  <a:gd name="T61" fmla="*/ 0 h 178"/>
                  <a:gd name="T62" fmla="*/ 0 w 611"/>
                  <a:gd name="T63" fmla="*/ 0 h 178"/>
                  <a:gd name="T64" fmla="*/ 0 w 611"/>
                  <a:gd name="T65" fmla="*/ 0 h 178"/>
                  <a:gd name="T66" fmla="*/ 0 w 611"/>
                  <a:gd name="T67" fmla="*/ 0 h 178"/>
                  <a:gd name="T68" fmla="*/ 0 w 611"/>
                  <a:gd name="T69" fmla="*/ 0 h 178"/>
                  <a:gd name="T70" fmla="*/ 0 w 611"/>
                  <a:gd name="T71" fmla="*/ 0 h 178"/>
                  <a:gd name="T72" fmla="*/ 0 w 611"/>
                  <a:gd name="T73" fmla="*/ 0 h 178"/>
                  <a:gd name="T74" fmla="*/ 0 w 611"/>
                  <a:gd name="T75" fmla="*/ 0 h 178"/>
                  <a:gd name="T76" fmla="*/ 0 w 611"/>
                  <a:gd name="T77" fmla="*/ 0 h 178"/>
                  <a:gd name="T78" fmla="*/ 0 w 611"/>
                  <a:gd name="T79" fmla="*/ 0 h 178"/>
                  <a:gd name="T80" fmla="*/ 0 w 611"/>
                  <a:gd name="T81" fmla="*/ 0 h 178"/>
                  <a:gd name="T82" fmla="*/ 0 w 611"/>
                  <a:gd name="T83" fmla="*/ 0 h 178"/>
                  <a:gd name="T84" fmla="*/ 0 w 611"/>
                  <a:gd name="T85" fmla="*/ 0 h 178"/>
                  <a:gd name="T86" fmla="*/ 0 w 611"/>
                  <a:gd name="T87" fmla="*/ 0 h 178"/>
                  <a:gd name="T88" fmla="*/ 0 w 611"/>
                  <a:gd name="T89" fmla="*/ 0 h 178"/>
                  <a:gd name="T90" fmla="*/ 0 w 611"/>
                  <a:gd name="T91" fmla="*/ 0 h 178"/>
                  <a:gd name="T92" fmla="*/ 0 w 611"/>
                  <a:gd name="T93" fmla="*/ 0 h 178"/>
                  <a:gd name="T94" fmla="*/ 0 w 611"/>
                  <a:gd name="T95" fmla="*/ 0 h 178"/>
                  <a:gd name="T96" fmla="*/ 0 w 611"/>
                  <a:gd name="T97" fmla="*/ 0 h 178"/>
                  <a:gd name="T98" fmla="*/ 0 w 611"/>
                  <a:gd name="T99" fmla="*/ 0 h 178"/>
                  <a:gd name="T100" fmla="*/ 0 w 611"/>
                  <a:gd name="T101" fmla="*/ 0 h 178"/>
                  <a:gd name="T102" fmla="*/ 0 w 611"/>
                  <a:gd name="T103" fmla="*/ 0 h 178"/>
                  <a:gd name="T104" fmla="*/ 0 w 611"/>
                  <a:gd name="T105" fmla="*/ 0 h 178"/>
                  <a:gd name="T106" fmla="*/ 0 w 611"/>
                  <a:gd name="T107" fmla="*/ 0 h 178"/>
                  <a:gd name="T108" fmla="*/ 0 w 611"/>
                  <a:gd name="T109" fmla="*/ 0 h 178"/>
                  <a:gd name="T110" fmla="*/ 0 w 611"/>
                  <a:gd name="T111" fmla="*/ 0 h 178"/>
                  <a:gd name="T112" fmla="*/ 0 w 611"/>
                  <a:gd name="T113" fmla="*/ 0 h 17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11"/>
                  <a:gd name="T172" fmla="*/ 0 h 178"/>
                  <a:gd name="T173" fmla="*/ 611 w 611"/>
                  <a:gd name="T174" fmla="*/ 178 h 17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11" h="178">
                    <a:moveTo>
                      <a:pt x="4" y="93"/>
                    </a:moveTo>
                    <a:lnTo>
                      <a:pt x="7" y="73"/>
                    </a:lnTo>
                    <a:lnTo>
                      <a:pt x="0" y="25"/>
                    </a:lnTo>
                    <a:lnTo>
                      <a:pt x="21" y="60"/>
                    </a:lnTo>
                    <a:lnTo>
                      <a:pt x="27" y="20"/>
                    </a:lnTo>
                    <a:lnTo>
                      <a:pt x="50" y="52"/>
                    </a:lnTo>
                    <a:lnTo>
                      <a:pt x="60" y="13"/>
                    </a:lnTo>
                    <a:lnTo>
                      <a:pt x="84" y="43"/>
                    </a:lnTo>
                    <a:lnTo>
                      <a:pt x="95" y="7"/>
                    </a:lnTo>
                    <a:lnTo>
                      <a:pt x="117" y="40"/>
                    </a:lnTo>
                    <a:lnTo>
                      <a:pt x="132" y="2"/>
                    </a:lnTo>
                    <a:lnTo>
                      <a:pt x="154" y="35"/>
                    </a:lnTo>
                    <a:lnTo>
                      <a:pt x="169" y="0"/>
                    </a:lnTo>
                    <a:lnTo>
                      <a:pt x="189" y="32"/>
                    </a:lnTo>
                    <a:lnTo>
                      <a:pt x="206" y="0"/>
                    </a:lnTo>
                    <a:lnTo>
                      <a:pt x="220" y="32"/>
                    </a:lnTo>
                    <a:lnTo>
                      <a:pt x="238" y="2"/>
                    </a:lnTo>
                    <a:lnTo>
                      <a:pt x="250" y="35"/>
                    </a:lnTo>
                    <a:lnTo>
                      <a:pt x="272" y="7"/>
                    </a:lnTo>
                    <a:lnTo>
                      <a:pt x="280" y="35"/>
                    </a:lnTo>
                    <a:lnTo>
                      <a:pt x="301" y="13"/>
                    </a:lnTo>
                    <a:lnTo>
                      <a:pt x="307" y="40"/>
                    </a:lnTo>
                    <a:lnTo>
                      <a:pt x="324" y="23"/>
                    </a:lnTo>
                    <a:lnTo>
                      <a:pt x="337" y="45"/>
                    </a:lnTo>
                    <a:lnTo>
                      <a:pt x="354" y="35"/>
                    </a:lnTo>
                    <a:lnTo>
                      <a:pt x="417" y="59"/>
                    </a:lnTo>
                    <a:lnTo>
                      <a:pt x="454" y="73"/>
                    </a:lnTo>
                    <a:lnTo>
                      <a:pt x="510" y="103"/>
                    </a:lnTo>
                    <a:lnTo>
                      <a:pt x="572" y="141"/>
                    </a:lnTo>
                    <a:lnTo>
                      <a:pt x="611" y="163"/>
                    </a:lnTo>
                    <a:lnTo>
                      <a:pt x="599" y="170"/>
                    </a:lnTo>
                    <a:lnTo>
                      <a:pt x="554" y="141"/>
                    </a:lnTo>
                    <a:lnTo>
                      <a:pt x="491" y="111"/>
                    </a:lnTo>
                    <a:lnTo>
                      <a:pt x="441" y="84"/>
                    </a:lnTo>
                    <a:lnTo>
                      <a:pt x="404" y="75"/>
                    </a:lnTo>
                    <a:lnTo>
                      <a:pt x="392" y="79"/>
                    </a:lnTo>
                    <a:lnTo>
                      <a:pt x="397" y="88"/>
                    </a:lnTo>
                    <a:lnTo>
                      <a:pt x="414" y="103"/>
                    </a:lnTo>
                    <a:lnTo>
                      <a:pt x="459" y="129"/>
                    </a:lnTo>
                    <a:lnTo>
                      <a:pt x="471" y="138"/>
                    </a:lnTo>
                    <a:lnTo>
                      <a:pt x="496" y="152"/>
                    </a:lnTo>
                    <a:lnTo>
                      <a:pt x="454" y="170"/>
                    </a:lnTo>
                    <a:lnTo>
                      <a:pt x="427" y="154"/>
                    </a:lnTo>
                    <a:lnTo>
                      <a:pt x="409" y="154"/>
                    </a:lnTo>
                    <a:lnTo>
                      <a:pt x="404" y="163"/>
                    </a:lnTo>
                    <a:lnTo>
                      <a:pt x="409" y="176"/>
                    </a:lnTo>
                    <a:lnTo>
                      <a:pt x="378" y="178"/>
                    </a:lnTo>
                    <a:lnTo>
                      <a:pt x="370" y="150"/>
                    </a:lnTo>
                    <a:lnTo>
                      <a:pt x="351" y="125"/>
                    </a:lnTo>
                    <a:lnTo>
                      <a:pt x="322" y="103"/>
                    </a:lnTo>
                    <a:lnTo>
                      <a:pt x="294" y="88"/>
                    </a:lnTo>
                    <a:lnTo>
                      <a:pt x="250" y="73"/>
                    </a:lnTo>
                    <a:lnTo>
                      <a:pt x="200" y="73"/>
                    </a:lnTo>
                    <a:lnTo>
                      <a:pt x="134" y="84"/>
                    </a:lnTo>
                    <a:lnTo>
                      <a:pt x="89" y="100"/>
                    </a:lnTo>
                    <a:lnTo>
                      <a:pt x="4" y="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8" name="Freeform 498"/>
              <p:cNvSpPr>
                <a:spLocks/>
              </p:cNvSpPr>
              <p:nvPr/>
            </p:nvSpPr>
            <p:spPr bwMode="auto">
              <a:xfrm>
                <a:off x="3713" y="3067"/>
                <a:ext cx="51" cy="53"/>
              </a:xfrm>
              <a:custGeom>
                <a:avLst/>
                <a:gdLst>
                  <a:gd name="T0" fmla="*/ 0 w 155"/>
                  <a:gd name="T1" fmla="*/ 0 h 159"/>
                  <a:gd name="T2" fmla="*/ 0 w 155"/>
                  <a:gd name="T3" fmla="*/ 0 h 159"/>
                  <a:gd name="T4" fmla="*/ 0 w 155"/>
                  <a:gd name="T5" fmla="*/ 0 h 159"/>
                  <a:gd name="T6" fmla="*/ 0 w 155"/>
                  <a:gd name="T7" fmla="*/ 0 h 159"/>
                  <a:gd name="T8" fmla="*/ 0 w 155"/>
                  <a:gd name="T9" fmla="*/ 0 h 159"/>
                  <a:gd name="T10" fmla="*/ 0 w 155"/>
                  <a:gd name="T11" fmla="*/ 0 h 159"/>
                  <a:gd name="T12" fmla="*/ 0 w 155"/>
                  <a:gd name="T13" fmla="*/ 0 h 159"/>
                  <a:gd name="T14" fmla="*/ 0 w 155"/>
                  <a:gd name="T15" fmla="*/ 0 h 159"/>
                  <a:gd name="T16" fmla="*/ 0 w 155"/>
                  <a:gd name="T17" fmla="*/ 0 h 159"/>
                  <a:gd name="T18" fmla="*/ 0 w 155"/>
                  <a:gd name="T19" fmla="*/ 0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5"/>
                  <a:gd name="T31" fmla="*/ 0 h 159"/>
                  <a:gd name="T32" fmla="*/ 155 w 155"/>
                  <a:gd name="T33" fmla="*/ 159 h 15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5" h="159">
                    <a:moveTo>
                      <a:pt x="0" y="3"/>
                    </a:moveTo>
                    <a:lnTo>
                      <a:pt x="47" y="39"/>
                    </a:lnTo>
                    <a:lnTo>
                      <a:pt x="95" y="86"/>
                    </a:lnTo>
                    <a:lnTo>
                      <a:pt x="145" y="159"/>
                    </a:lnTo>
                    <a:lnTo>
                      <a:pt x="155" y="156"/>
                    </a:lnTo>
                    <a:lnTo>
                      <a:pt x="111" y="92"/>
                    </a:lnTo>
                    <a:lnTo>
                      <a:pt x="77" y="56"/>
                    </a:lnTo>
                    <a:lnTo>
                      <a:pt x="1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9" name="Freeform 499"/>
              <p:cNvSpPr>
                <a:spLocks/>
              </p:cNvSpPr>
              <p:nvPr/>
            </p:nvSpPr>
            <p:spPr bwMode="auto">
              <a:xfrm>
                <a:off x="3769" y="3134"/>
                <a:ext cx="35" cy="42"/>
              </a:xfrm>
              <a:custGeom>
                <a:avLst/>
                <a:gdLst>
                  <a:gd name="T0" fmla="*/ 0 w 104"/>
                  <a:gd name="T1" fmla="*/ 0 h 125"/>
                  <a:gd name="T2" fmla="*/ 0 w 104"/>
                  <a:gd name="T3" fmla="*/ 0 h 125"/>
                  <a:gd name="T4" fmla="*/ 0 w 104"/>
                  <a:gd name="T5" fmla="*/ 0 h 125"/>
                  <a:gd name="T6" fmla="*/ 0 w 104"/>
                  <a:gd name="T7" fmla="*/ 0 h 125"/>
                  <a:gd name="T8" fmla="*/ 0 w 104"/>
                  <a:gd name="T9" fmla="*/ 0 h 125"/>
                  <a:gd name="T10" fmla="*/ 0 w 104"/>
                  <a:gd name="T11" fmla="*/ 0 h 125"/>
                  <a:gd name="T12" fmla="*/ 0 w 104"/>
                  <a:gd name="T13" fmla="*/ 0 h 125"/>
                  <a:gd name="T14" fmla="*/ 0 w 104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125"/>
                  <a:gd name="T26" fmla="*/ 104 w 104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125">
                    <a:moveTo>
                      <a:pt x="0" y="0"/>
                    </a:moveTo>
                    <a:lnTo>
                      <a:pt x="33" y="38"/>
                    </a:lnTo>
                    <a:lnTo>
                      <a:pt x="104" y="125"/>
                    </a:lnTo>
                    <a:lnTo>
                      <a:pt x="101" y="114"/>
                    </a:lnTo>
                    <a:lnTo>
                      <a:pt x="39" y="33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0" name="Freeform 500"/>
              <p:cNvSpPr>
                <a:spLocks/>
              </p:cNvSpPr>
              <p:nvPr/>
            </p:nvSpPr>
            <p:spPr bwMode="auto">
              <a:xfrm>
                <a:off x="3780" y="3131"/>
                <a:ext cx="48" cy="65"/>
              </a:xfrm>
              <a:custGeom>
                <a:avLst/>
                <a:gdLst>
                  <a:gd name="T0" fmla="*/ 0 w 142"/>
                  <a:gd name="T1" fmla="*/ 0 h 195"/>
                  <a:gd name="T2" fmla="*/ 0 w 142"/>
                  <a:gd name="T3" fmla="*/ 0 h 195"/>
                  <a:gd name="T4" fmla="*/ 0 w 142"/>
                  <a:gd name="T5" fmla="*/ 0 h 195"/>
                  <a:gd name="T6" fmla="*/ 0 w 142"/>
                  <a:gd name="T7" fmla="*/ 0 h 195"/>
                  <a:gd name="T8" fmla="*/ 0 w 142"/>
                  <a:gd name="T9" fmla="*/ 0 h 195"/>
                  <a:gd name="T10" fmla="*/ 0 w 142"/>
                  <a:gd name="T11" fmla="*/ 0 h 195"/>
                  <a:gd name="T12" fmla="*/ 0 w 142"/>
                  <a:gd name="T13" fmla="*/ 0 h 195"/>
                  <a:gd name="T14" fmla="*/ 0 w 142"/>
                  <a:gd name="T15" fmla="*/ 0 h 195"/>
                  <a:gd name="T16" fmla="*/ 0 w 142"/>
                  <a:gd name="T17" fmla="*/ 0 h 195"/>
                  <a:gd name="T18" fmla="*/ 0 w 142"/>
                  <a:gd name="T19" fmla="*/ 0 h 195"/>
                  <a:gd name="T20" fmla="*/ 0 w 142"/>
                  <a:gd name="T21" fmla="*/ 0 h 195"/>
                  <a:gd name="T22" fmla="*/ 0 w 142"/>
                  <a:gd name="T23" fmla="*/ 0 h 195"/>
                  <a:gd name="T24" fmla="*/ 0 w 142"/>
                  <a:gd name="T25" fmla="*/ 0 h 195"/>
                  <a:gd name="T26" fmla="*/ 0 w 142"/>
                  <a:gd name="T27" fmla="*/ 0 h 1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2"/>
                  <a:gd name="T43" fmla="*/ 0 h 195"/>
                  <a:gd name="T44" fmla="*/ 142 w 142"/>
                  <a:gd name="T45" fmla="*/ 195 h 1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2" h="195">
                    <a:moveTo>
                      <a:pt x="133" y="195"/>
                    </a:moveTo>
                    <a:lnTo>
                      <a:pt x="142" y="195"/>
                    </a:lnTo>
                    <a:lnTo>
                      <a:pt x="140" y="177"/>
                    </a:lnTo>
                    <a:lnTo>
                      <a:pt x="92" y="123"/>
                    </a:lnTo>
                    <a:lnTo>
                      <a:pt x="41" y="53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33" y="53"/>
                    </a:lnTo>
                    <a:lnTo>
                      <a:pt x="71" y="110"/>
                    </a:lnTo>
                    <a:lnTo>
                      <a:pt x="110" y="159"/>
                    </a:lnTo>
                    <a:lnTo>
                      <a:pt x="128" y="179"/>
                    </a:lnTo>
                    <a:lnTo>
                      <a:pt x="124" y="186"/>
                    </a:lnTo>
                    <a:lnTo>
                      <a:pt x="133" y="1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1" name="Freeform 501"/>
              <p:cNvSpPr>
                <a:spLocks/>
              </p:cNvSpPr>
              <p:nvPr/>
            </p:nvSpPr>
            <p:spPr bwMode="auto">
              <a:xfrm>
                <a:off x="3760" y="3096"/>
                <a:ext cx="50" cy="22"/>
              </a:xfrm>
              <a:custGeom>
                <a:avLst/>
                <a:gdLst>
                  <a:gd name="T0" fmla="*/ 0 w 149"/>
                  <a:gd name="T1" fmla="*/ 0 h 66"/>
                  <a:gd name="T2" fmla="*/ 0 w 149"/>
                  <a:gd name="T3" fmla="*/ 0 h 66"/>
                  <a:gd name="T4" fmla="*/ 0 w 149"/>
                  <a:gd name="T5" fmla="*/ 0 h 66"/>
                  <a:gd name="T6" fmla="*/ 0 w 149"/>
                  <a:gd name="T7" fmla="*/ 0 h 66"/>
                  <a:gd name="T8" fmla="*/ 0 w 149"/>
                  <a:gd name="T9" fmla="*/ 0 h 66"/>
                  <a:gd name="T10" fmla="*/ 0 w 149"/>
                  <a:gd name="T11" fmla="*/ 0 h 66"/>
                  <a:gd name="T12" fmla="*/ 0 w 149"/>
                  <a:gd name="T13" fmla="*/ 0 h 66"/>
                  <a:gd name="T14" fmla="*/ 0 w 149"/>
                  <a:gd name="T15" fmla="*/ 0 h 66"/>
                  <a:gd name="T16" fmla="*/ 0 w 149"/>
                  <a:gd name="T17" fmla="*/ 0 h 66"/>
                  <a:gd name="T18" fmla="*/ 0 w 149"/>
                  <a:gd name="T19" fmla="*/ 0 h 66"/>
                  <a:gd name="T20" fmla="*/ 0 w 149"/>
                  <a:gd name="T21" fmla="*/ 0 h 66"/>
                  <a:gd name="T22" fmla="*/ 0 w 149"/>
                  <a:gd name="T23" fmla="*/ 0 h 66"/>
                  <a:gd name="T24" fmla="*/ 0 w 149"/>
                  <a:gd name="T25" fmla="*/ 0 h 66"/>
                  <a:gd name="T26" fmla="*/ 0 w 149"/>
                  <a:gd name="T27" fmla="*/ 0 h 66"/>
                  <a:gd name="T28" fmla="*/ 0 w 149"/>
                  <a:gd name="T29" fmla="*/ 0 h 66"/>
                  <a:gd name="T30" fmla="*/ 0 w 149"/>
                  <a:gd name="T31" fmla="*/ 0 h 6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66"/>
                  <a:gd name="T50" fmla="*/ 149 w 149"/>
                  <a:gd name="T51" fmla="*/ 66 h 6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66">
                    <a:moveTo>
                      <a:pt x="32" y="62"/>
                    </a:moveTo>
                    <a:lnTo>
                      <a:pt x="10" y="34"/>
                    </a:lnTo>
                    <a:lnTo>
                      <a:pt x="2" y="18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4" y="0"/>
                    </a:lnTo>
                    <a:lnTo>
                      <a:pt x="83" y="39"/>
                    </a:lnTo>
                    <a:lnTo>
                      <a:pt x="149" y="66"/>
                    </a:lnTo>
                    <a:lnTo>
                      <a:pt x="128" y="66"/>
                    </a:lnTo>
                    <a:lnTo>
                      <a:pt x="66" y="39"/>
                    </a:lnTo>
                    <a:lnTo>
                      <a:pt x="17" y="10"/>
                    </a:lnTo>
                    <a:lnTo>
                      <a:pt x="12" y="15"/>
                    </a:lnTo>
                    <a:lnTo>
                      <a:pt x="20" y="37"/>
                    </a:lnTo>
                    <a:lnTo>
                      <a:pt x="44" y="66"/>
                    </a:lnTo>
                    <a:lnTo>
                      <a:pt x="32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2" name="Freeform 502"/>
              <p:cNvSpPr>
                <a:spLocks/>
              </p:cNvSpPr>
              <p:nvPr/>
            </p:nvSpPr>
            <p:spPr bwMode="auto">
              <a:xfrm>
                <a:off x="3731" y="3057"/>
                <a:ext cx="116" cy="70"/>
              </a:xfrm>
              <a:custGeom>
                <a:avLst/>
                <a:gdLst>
                  <a:gd name="T0" fmla="*/ 0 w 346"/>
                  <a:gd name="T1" fmla="*/ 0 h 210"/>
                  <a:gd name="T2" fmla="*/ 0 w 346"/>
                  <a:gd name="T3" fmla="*/ 0 h 210"/>
                  <a:gd name="T4" fmla="*/ 0 w 346"/>
                  <a:gd name="T5" fmla="*/ 0 h 210"/>
                  <a:gd name="T6" fmla="*/ 0 w 346"/>
                  <a:gd name="T7" fmla="*/ 0 h 210"/>
                  <a:gd name="T8" fmla="*/ 0 w 346"/>
                  <a:gd name="T9" fmla="*/ 0 h 210"/>
                  <a:gd name="T10" fmla="*/ 0 w 346"/>
                  <a:gd name="T11" fmla="*/ 0 h 210"/>
                  <a:gd name="T12" fmla="*/ 0 w 346"/>
                  <a:gd name="T13" fmla="*/ 0 h 210"/>
                  <a:gd name="T14" fmla="*/ 0 w 346"/>
                  <a:gd name="T15" fmla="*/ 0 h 210"/>
                  <a:gd name="T16" fmla="*/ 0 w 346"/>
                  <a:gd name="T17" fmla="*/ 0 h 210"/>
                  <a:gd name="T18" fmla="*/ 0 w 346"/>
                  <a:gd name="T19" fmla="*/ 0 h 210"/>
                  <a:gd name="T20" fmla="*/ 0 w 346"/>
                  <a:gd name="T21" fmla="*/ 0 h 210"/>
                  <a:gd name="T22" fmla="*/ 0 w 346"/>
                  <a:gd name="T23" fmla="*/ 0 h 210"/>
                  <a:gd name="T24" fmla="*/ 0 w 346"/>
                  <a:gd name="T25" fmla="*/ 0 h 210"/>
                  <a:gd name="T26" fmla="*/ 0 w 346"/>
                  <a:gd name="T27" fmla="*/ 0 h 210"/>
                  <a:gd name="T28" fmla="*/ 0 w 346"/>
                  <a:gd name="T29" fmla="*/ 0 h 2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46"/>
                  <a:gd name="T46" fmla="*/ 0 h 210"/>
                  <a:gd name="T47" fmla="*/ 346 w 346"/>
                  <a:gd name="T48" fmla="*/ 210 h 2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46" h="210">
                    <a:moveTo>
                      <a:pt x="346" y="210"/>
                    </a:moveTo>
                    <a:lnTo>
                      <a:pt x="340" y="210"/>
                    </a:lnTo>
                    <a:lnTo>
                      <a:pt x="275" y="177"/>
                    </a:lnTo>
                    <a:lnTo>
                      <a:pt x="210" y="145"/>
                    </a:lnTo>
                    <a:lnTo>
                      <a:pt x="147" y="104"/>
                    </a:lnTo>
                    <a:lnTo>
                      <a:pt x="97" y="65"/>
                    </a:lnTo>
                    <a:lnTo>
                      <a:pt x="12" y="0"/>
                    </a:lnTo>
                    <a:lnTo>
                      <a:pt x="0" y="7"/>
                    </a:lnTo>
                    <a:lnTo>
                      <a:pt x="66" y="54"/>
                    </a:lnTo>
                    <a:lnTo>
                      <a:pt x="128" y="100"/>
                    </a:lnTo>
                    <a:lnTo>
                      <a:pt x="185" y="138"/>
                    </a:lnTo>
                    <a:lnTo>
                      <a:pt x="229" y="165"/>
                    </a:lnTo>
                    <a:lnTo>
                      <a:pt x="296" y="197"/>
                    </a:lnTo>
                    <a:lnTo>
                      <a:pt x="346" y="2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3" name="Freeform 503"/>
              <p:cNvSpPr>
                <a:spLocks/>
              </p:cNvSpPr>
              <p:nvPr/>
            </p:nvSpPr>
            <p:spPr bwMode="auto">
              <a:xfrm>
                <a:off x="3703" y="3041"/>
                <a:ext cx="35" cy="12"/>
              </a:xfrm>
              <a:custGeom>
                <a:avLst/>
                <a:gdLst>
                  <a:gd name="T0" fmla="*/ 0 w 107"/>
                  <a:gd name="T1" fmla="*/ 0 h 36"/>
                  <a:gd name="T2" fmla="*/ 0 w 107"/>
                  <a:gd name="T3" fmla="*/ 0 h 36"/>
                  <a:gd name="T4" fmla="*/ 0 w 107"/>
                  <a:gd name="T5" fmla="*/ 0 h 36"/>
                  <a:gd name="T6" fmla="*/ 0 w 107"/>
                  <a:gd name="T7" fmla="*/ 0 h 36"/>
                  <a:gd name="T8" fmla="*/ 0 w 107"/>
                  <a:gd name="T9" fmla="*/ 0 h 36"/>
                  <a:gd name="T10" fmla="*/ 0 w 107"/>
                  <a:gd name="T11" fmla="*/ 0 h 36"/>
                  <a:gd name="T12" fmla="*/ 0 w 107"/>
                  <a:gd name="T13" fmla="*/ 0 h 36"/>
                  <a:gd name="T14" fmla="*/ 0 w 107"/>
                  <a:gd name="T15" fmla="*/ 0 h 36"/>
                  <a:gd name="T16" fmla="*/ 0 w 107"/>
                  <a:gd name="T17" fmla="*/ 0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7"/>
                  <a:gd name="T28" fmla="*/ 0 h 36"/>
                  <a:gd name="T29" fmla="*/ 107 w 107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7" h="36">
                    <a:moveTo>
                      <a:pt x="54" y="36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107" y="2"/>
                    </a:lnTo>
                    <a:lnTo>
                      <a:pt x="98" y="12"/>
                    </a:lnTo>
                    <a:lnTo>
                      <a:pt x="30" y="10"/>
                    </a:lnTo>
                    <a:lnTo>
                      <a:pt x="70" y="32"/>
                    </a:lnTo>
                    <a:lnTo>
                      <a:pt x="5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4" name="Freeform 504"/>
              <p:cNvSpPr>
                <a:spLocks/>
              </p:cNvSpPr>
              <p:nvPr/>
            </p:nvSpPr>
            <p:spPr bwMode="auto">
              <a:xfrm>
                <a:off x="3750" y="3039"/>
                <a:ext cx="59" cy="8"/>
              </a:xfrm>
              <a:custGeom>
                <a:avLst/>
                <a:gdLst>
                  <a:gd name="T0" fmla="*/ 0 w 178"/>
                  <a:gd name="T1" fmla="*/ 0 h 24"/>
                  <a:gd name="T2" fmla="*/ 0 w 178"/>
                  <a:gd name="T3" fmla="*/ 0 h 24"/>
                  <a:gd name="T4" fmla="*/ 0 w 178"/>
                  <a:gd name="T5" fmla="*/ 0 h 24"/>
                  <a:gd name="T6" fmla="*/ 0 w 178"/>
                  <a:gd name="T7" fmla="*/ 0 h 24"/>
                  <a:gd name="T8" fmla="*/ 0 w 178"/>
                  <a:gd name="T9" fmla="*/ 0 h 24"/>
                  <a:gd name="T10" fmla="*/ 0 w 178"/>
                  <a:gd name="T11" fmla="*/ 0 h 24"/>
                  <a:gd name="T12" fmla="*/ 0 w 178"/>
                  <a:gd name="T13" fmla="*/ 0 h 24"/>
                  <a:gd name="T14" fmla="*/ 0 w 178"/>
                  <a:gd name="T15" fmla="*/ 0 h 24"/>
                  <a:gd name="T16" fmla="*/ 0 w 178"/>
                  <a:gd name="T17" fmla="*/ 0 h 24"/>
                  <a:gd name="T18" fmla="*/ 0 w 178"/>
                  <a:gd name="T19" fmla="*/ 0 h 24"/>
                  <a:gd name="T20" fmla="*/ 0 w 178"/>
                  <a:gd name="T21" fmla="*/ 0 h 24"/>
                  <a:gd name="T22" fmla="*/ 0 w 178"/>
                  <a:gd name="T23" fmla="*/ 0 h 24"/>
                  <a:gd name="T24" fmla="*/ 0 w 178"/>
                  <a:gd name="T25" fmla="*/ 0 h 24"/>
                  <a:gd name="T26" fmla="*/ 0 w 178"/>
                  <a:gd name="T27" fmla="*/ 0 h 24"/>
                  <a:gd name="T28" fmla="*/ 0 w 178"/>
                  <a:gd name="T29" fmla="*/ 0 h 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8"/>
                  <a:gd name="T46" fmla="*/ 0 h 24"/>
                  <a:gd name="T47" fmla="*/ 178 w 178"/>
                  <a:gd name="T48" fmla="*/ 24 h 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8" h="24">
                    <a:moveTo>
                      <a:pt x="0" y="24"/>
                    </a:moveTo>
                    <a:lnTo>
                      <a:pt x="29" y="20"/>
                    </a:lnTo>
                    <a:lnTo>
                      <a:pt x="94" y="8"/>
                    </a:lnTo>
                    <a:lnTo>
                      <a:pt x="119" y="11"/>
                    </a:lnTo>
                    <a:lnTo>
                      <a:pt x="160" y="24"/>
                    </a:lnTo>
                    <a:lnTo>
                      <a:pt x="178" y="18"/>
                    </a:lnTo>
                    <a:lnTo>
                      <a:pt x="169" y="6"/>
                    </a:lnTo>
                    <a:lnTo>
                      <a:pt x="163" y="16"/>
                    </a:lnTo>
                    <a:lnTo>
                      <a:pt x="119" y="3"/>
                    </a:lnTo>
                    <a:lnTo>
                      <a:pt x="101" y="0"/>
                    </a:lnTo>
                    <a:lnTo>
                      <a:pt x="83" y="0"/>
                    </a:lnTo>
                    <a:lnTo>
                      <a:pt x="22" y="11"/>
                    </a:lnTo>
                    <a:lnTo>
                      <a:pt x="8" y="11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5" name="Freeform 505"/>
              <p:cNvSpPr>
                <a:spLocks/>
              </p:cNvSpPr>
              <p:nvPr/>
            </p:nvSpPr>
            <p:spPr bwMode="auto">
              <a:xfrm>
                <a:off x="3477" y="2986"/>
                <a:ext cx="273" cy="49"/>
              </a:xfrm>
              <a:custGeom>
                <a:avLst/>
                <a:gdLst>
                  <a:gd name="T0" fmla="*/ 0 w 819"/>
                  <a:gd name="T1" fmla="*/ 0 h 147"/>
                  <a:gd name="T2" fmla="*/ 0 w 819"/>
                  <a:gd name="T3" fmla="*/ 0 h 147"/>
                  <a:gd name="T4" fmla="*/ 0 w 819"/>
                  <a:gd name="T5" fmla="*/ 0 h 147"/>
                  <a:gd name="T6" fmla="*/ 0 w 819"/>
                  <a:gd name="T7" fmla="*/ 0 h 147"/>
                  <a:gd name="T8" fmla="*/ 0 w 819"/>
                  <a:gd name="T9" fmla="*/ 0 h 147"/>
                  <a:gd name="T10" fmla="*/ 0 w 819"/>
                  <a:gd name="T11" fmla="*/ 0 h 147"/>
                  <a:gd name="T12" fmla="*/ 0 w 819"/>
                  <a:gd name="T13" fmla="*/ 0 h 147"/>
                  <a:gd name="T14" fmla="*/ 0 w 819"/>
                  <a:gd name="T15" fmla="*/ 0 h 147"/>
                  <a:gd name="T16" fmla="*/ 0 w 819"/>
                  <a:gd name="T17" fmla="*/ 0 h 147"/>
                  <a:gd name="T18" fmla="*/ 0 w 819"/>
                  <a:gd name="T19" fmla="*/ 0 h 147"/>
                  <a:gd name="T20" fmla="*/ 0 w 819"/>
                  <a:gd name="T21" fmla="*/ 0 h 147"/>
                  <a:gd name="T22" fmla="*/ 0 w 819"/>
                  <a:gd name="T23" fmla="*/ 0 h 147"/>
                  <a:gd name="T24" fmla="*/ 0 w 819"/>
                  <a:gd name="T25" fmla="*/ 0 h 147"/>
                  <a:gd name="T26" fmla="*/ 0 w 819"/>
                  <a:gd name="T27" fmla="*/ 0 h 147"/>
                  <a:gd name="T28" fmla="*/ 0 w 819"/>
                  <a:gd name="T29" fmla="*/ 0 h 147"/>
                  <a:gd name="T30" fmla="*/ 0 w 819"/>
                  <a:gd name="T31" fmla="*/ 0 h 147"/>
                  <a:gd name="T32" fmla="*/ 0 w 819"/>
                  <a:gd name="T33" fmla="*/ 0 h 147"/>
                  <a:gd name="T34" fmla="*/ 0 w 819"/>
                  <a:gd name="T35" fmla="*/ 0 h 147"/>
                  <a:gd name="T36" fmla="*/ 0 w 819"/>
                  <a:gd name="T37" fmla="*/ 0 h 147"/>
                  <a:gd name="T38" fmla="*/ 0 w 819"/>
                  <a:gd name="T39" fmla="*/ 0 h 147"/>
                  <a:gd name="T40" fmla="*/ 0 w 819"/>
                  <a:gd name="T41" fmla="*/ 0 h 147"/>
                  <a:gd name="T42" fmla="*/ 0 w 819"/>
                  <a:gd name="T43" fmla="*/ 0 h 1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19"/>
                  <a:gd name="T67" fmla="*/ 0 h 147"/>
                  <a:gd name="T68" fmla="*/ 819 w 819"/>
                  <a:gd name="T69" fmla="*/ 147 h 1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19" h="147">
                    <a:moveTo>
                      <a:pt x="0" y="23"/>
                    </a:moveTo>
                    <a:lnTo>
                      <a:pt x="84" y="8"/>
                    </a:lnTo>
                    <a:lnTo>
                      <a:pt x="190" y="0"/>
                    </a:lnTo>
                    <a:lnTo>
                      <a:pt x="306" y="0"/>
                    </a:lnTo>
                    <a:lnTo>
                      <a:pt x="431" y="23"/>
                    </a:lnTo>
                    <a:lnTo>
                      <a:pt x="524" y="59"/>
                    </a:lnTo>
                    <a:lnTo>
                      <a:pt x="610" y="99"/>
                    </a:lnTo>
                    <a:lnTo>
                      <a:pt x="688" y="127"/>
                    </a:lnTo>
                    <a:lnTo>
                      <a:pt x="753" y="137"/>
                    </a:lnTo>
                    <a:lnTo>
                      <a:pt x="819" y="138"/>
                    </a:lnTo>
                    <a:lnTo>
                      <a:pt x="807" y="147"/>
                    </a:lnTo>
                    <a:lnTo>
                      <a:pt x="730" y="142"/>
                    </a:lnTo>
                    <a:lnTo>
                      <a:pt x="657" y="127"/>
                    </a:lnTo>
                    <a:lnTo>
                      <a:pt x="601" y="106"/>
                    </a:lnTo>
                    <a:lnTo>
                      <a:pt x="519" y="65"/>
                    </a:lnTo>
                    <a:lnTo>
                      <a:pt x="429" y="32"/>
                    </a:lnTo>
                    <a:lnTo>
                      <a:pt x="314" y="11"/>
                    </a:lnTo>
                    <a:lnTo>
                      <a:pt x="234" y="8"/>
                    </a:lnTo>
                    <a:lnTo>
                      <a:pt x="125" y="15"/>
                    </a:lnTo>
                    <a:lnTo>
                      <a:pt x="18" y="32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6" name="Freeform 506"/>
              <p:cNvSpPr>
                <a:spLocks/>
              </p:cNvSpPr>
              <p:nvPr/>
            </p:nvSpPr>
            <p:spPr bwMode="auto">
              <a:xfrm>
                <a:off x="3761" y="3032"/>
                <a:ext cx="41" cy="7"/>
              </a:xfrm>
              <a:custGeom>
                <a:avLst/>
                <a:gdLst>
                  <a:gd name="T0" fmla="*/ 0 w 122"/>
                  <a:gd name="T1" fmla="*/ 0 h 21"/>
                  <a:gd name="T2" fmla="*/ 0 w 122"/>
                  <a:gd name="T3" fmla="*/ 0 h 21"/>
                  <a:gd name="T4" fmla="*/ 0 w 122"/>
                  <a:gd name="T5" fmla="*/ 0 h 21"/>
                  <a:gd name="T6" fmla="*/ 0 w 122"/>
                  <a:gd name="T7" fmla="*/ 0 h 21"/>
                  <a:gd name="T8" fmla="*/ 0 w 122"/>
                  <a:gd name="T9" fmla="*/ 0 h 21"/>
                  <a:gd name="T10" fmla="*/ 0 w 122"/>
                  <a:gd name="T11" fmla="*/ 0 h 21"/>
                  <a:gd name="T12" fmla="*/ 0 w 122"/>
                  <a:gd name="T13" fmla="*/ 0 h 21"/>
                  <a:gd name="T14" fmla="*/ 0 w 122"/>
                  <a:gd name="T15" fmla="*/ 0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2"/>
                  <a:gd name="T25" fmla="*/ 0 h 21"/>
                  <a:gd name="T26" fmla="*/ 122 w 122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2" h="21">
                    <a:moveTo>
                      <a:pt x="0" y="9"/>
                    </a:moveTo>
                    <a:lnTo>
                      <a:pt x="37" y="6"/>
                    </a:lnTo>
                    <a:lnTo>
                      <a:pt x="60" y="6"/>
                    </a:lnTo>
                    <a:lnTo>
                      <a:pt x="122" y="21"/>
                    </a:lnTo>
                    <a:lnTo>
                      <a:pt x="69" y="4"/>
                    </a:lnTo>
                    <a:lnTo>
                      <a:pt x="15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7" name="Freeform 507"/>
              <p:cNvSpPr>
                <a:spLocks/>
              </p:cNvSpPr>
              <p:nvPr/>
            </p:nvSpPr>
            <p:spPr bwMode="auto">
              <a:xfrm>
                <a:off x="3674" y="3076"/>
                <a:ext cx="58" cy="43"/>
              </a:xfrm>
              <a:custGeom>
                <a:avLst/>
                <a:gdLst>
                  <a:gd name="T0" fmla="*/ 0 w 174"/>
                  <a:gd name="T1" fmla="*/ 0 h 128"/>
                  <a:gd name="T2" fmla="*/ 0 w 174"/>
                  <a:gd name="T3" fmla="*/ 0 h 128"/>
                  <a:gd name="T4" fmla="*/ 0 w 174"/>
                  <a:gd name="T5" fmla="*/ 0 h 128"/>
                  <a:gd name="T6" fmla="*/ 0 w 174"/>
                  <a:gd name="T7" fmla="*/ 0 h 128"/>
                  <a:gd name="T8" fmla="*/ 0 w 174"/>
                  <a:gd name="T9" fmla="*/ 0 h 128"/>
                  <a:gd name="T10" fmla="*/ 0 w 174"/>
                  <a:gd name="T11" fmla="*/ 0 h 128"/>
                  <a:gd name="T12" fmla="*/ 0 w 174"/>
                  <a:gd name="T13" fmla="*/ 0 h 128"/>
                  <a:gd name="T14" fmla="*/ 0 w 174"/>
                  <a:gd name="T15" fmla="*/ 0 h 128"/>
                  <a:gd name="T16" fmla="*/ 0 w 174"/>
                  <a:gd name="T17" fmla="*/ 0 h 128"/>
                  <a:gd name="T18" fmla="*/ 0 w 174"/>
                  <a:gd name="T19" fmla="*/ 0 h 128"/>
                  <a:gd name="T20" fmla="*/ 0 w 174"/>
                  <a:gd name="T21" fmla="*/ 0 h 128"/>
                  <a:gd name="T22" fmla="*/ 0 w 174"/>
                  <a:gd name="T23" fmla="*/ 0 h 12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128"/>
                  <a:gd name="T38" fmla="*/ 174 w 174"/>
                  <a:gd name="T39" fmla="*/ 128 h 12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128">
                    <a:moveTo>
                      <a:pt x="0" y="4"/>
                    </a:moveTo>
                    <a:lnTo>
                      <a:pt x="57" y="58"/>
                    </a:lnTo>
                    <a:lnTo>
                      <a:pt x="109" y="110"/>
                    </a:lnTo>
                    <a:lnTo>
                      <a:pt x="131" y="117"/>
                    </a:lnTo>
                    <a:lnTo>
                      <a:pt x="57" y="40"/>
                    </a:lnTo>
                    <a:lnTo>
                      <a:pt x="71" y="32"/>
                    </a:lnTo>
                    <a:lnTo>
                      <a:pt x="168" y="128"/>
                    </a:lnTo>
                    <a:lnTo>
                      <a:pt x="174" y="126"/>
                    </a:lnTo>
                    <a:lnTo>
                      <a:pt x="82" y="26"/>
                    </a:lnTo>
                    <a:lnTo>
                      <a:pt x="5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8" name="Freeform 508"/>
              <p:cNvSpPr>
                <a:spLocks/>
              </p:cNvSpPr>
              <p:nvPr/>
            </p:nvSpPr>
            <p:spPr bwMode="auto">
              <a:xfrm>
                <a:off x="3735" y="3235"/>
                <a:ext cx="50" cy="83"/>
              </a:xfrm>
              <a:custGeom>
                <a:avLst/>
                <a:gdLst>
                  <a:gd name="T0" fmla="*/ 0 w 151"/>
                  <a:gd name="T1" fmla="*/ 0 h 248"/>
                  <a:gd name="T2" fmla="*/ 0 w 151"/>
                  <a:gd name="T3" fmla="*/ 0 h 248"/>
                  <a:gd name="T4" fmla="*/ 0 w 151"/>
                  <a:gd name="T5" fmla="*/ 0 h 248"/>
                  <a:gd name="T6" fmla="*/ 0 w 151"/>
                  <a:gd name="T7" fmla="*/ 0 h 248"/>
                  <a:gd name="T8" fmla="*/ 0 w 151"/>
                  <a:gd name="T9" fmla="*/ 0 h 248"/>
                  <a:gd name="T10" fmla="*/ 0 w 151"/>
                  <a:gd name="T11" fmla="*/ 0 h 248"/>
                  <a:gd name="T12" fmla="*/ 0 w 151"/>
                  <a:gd name="T13" fmla="*/ 0 h 248"/>
                  <a:gd name="T14" fmla="*/ 0 w 151"/>
                  <a:gd name="T15" fmla="*/ 0 h 248"/>
                  <a:gd name="T16" fmla="*/ 0 w 151"/>
                  <a:gd name="T17" fmla="*/ 0 h 248"/>
                  <a:gd name="T18" fmla="*/ 0 w 151"/>
                  <a:gd name="T19" fmla="*/ 0 h 248"/>
                  <a:gd name="T20" fmla="*/ 0 w 151"/>
                  <a:gd name="T21" fmla="*/ 0 h 248"/>
                  <a:gd name="T22" fmla="*/ 0 w 151"/>
                  <a:gd name="T23" fmla="*/ 0 h 248"/>
                  <a:gd name="T24" fmla="*/ 0 w 151"/>
                  <a:gd name="T25" fmla="*/ 0 h 248"/>
                  <a:gd name="T26" fmla="*/ 0 w 151"/>
                  <a:gd name="T27" fmla="*/ 0 h 248"/>
                  <a:gd name="T28" fmla="*/ 0 w 151"/>
                  <a:gd name="T29" fmla="*/ 0 h 248"/>
                  <a:gd name="T30" fmla="*/ 0 w 151"/>
                  <a:gd name="T31" fmla="*/ 0 h 248"/>
                  <a:gd name="T32" fmla="*/ 0 w 151"/>
                  <a:gd name="T33" fmla="*/ 0 h 248"/>
                  <a:gd name="T34" fmla="*/ 0 w 151"/>
                  <a:gd name="T35" fmla="*/ 0 h 24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1"/>
                  <a:gd name="T55" fmla="*/ 0 h 248"/>
                  <a:gd name="T56" fmla="*/ 151 w 151"/>
                  <a:gd name="T57" fmla="*/ 248 h 24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1" h="248">
                    <a:moveTo>
                      <a:pt x="151" y="0"/>
                    </a:moveTo>
                    <a:lnTo>
                      <a:pt x="148" y="35"/>
                    </a:lnTo>
                    <a:lnTo>
                      <a:pt x="139" y="100"/>
                    </a:lnTo>
                    <a:lnTo>
                      <a:pt x="116" y="158"/>
                    </a:lnTo>
                    <a:lnTo>
                      <a:pt x="70" y="207"/>
                    </a:lnTo>
                    <a:lnTo>
                      <a:pt x="15" y="248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50" y="198"/>
                    </a:lnTo>
                    <a:lnTo>
                      <a:pt x="89" y="153"/>
                    </a:lnTo>
                    <a:lnTo>
                      <a:pt x="47" y="215"/>
                    </a:lnTo>
                    <a:lnTo>
                      <a:pt x="74" y="192"/>
                    </a:lnTo>
                    <a:lnTo>
                      <a:pt x="107" y="153"/>
                    </a:lnTo>
                    <a:lnTo>
                      <a:pt x="124" y="116"/>
                    </a:lnTo>
                    <a:lnTo>
                      <a:pt x="137" y="77"/>
                    </a:lnTo>
                    <a:lnTo>
                      <a:pt x="137" y="28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9" name="Freeform 509"/>
              <p:cNvSpPr>
                <a:spLocks/>
              </p:cNvSpPr>
              <p:nvPr/>
            </p:nvSpPr>
            <p:spPr bwMode="auto">
              <a:xfrm>
                <a:off x="3606" y="2720"/>
                <a:ext cx="452" cy="790"/>
              </a:xfrm>
              <a:custGeom>
                <a:avLst/>
                <a:gdLst>
                  <a:gd name="T0" fmla="*/ 0 w 1354"/>
                  <a:gd name="T1" fmla="*/ 0 h 2369"/>
                  <a:gd name="T2" fmla="*/ 0 w 1354"/>
                  <a:gd name="T3" fmla="*/ 0 h 2369"/>
                  <a:gd name="T4" fmla="*/ 0 w 1354"/>
                  <a:gd name="T5" fmla="*/ 0 h 2369"/>
                  <a:gd name="T6" fmla="*/ 0 w 1354"/>
                  <a:gd name="T7" fmla="*/ 0 h 2369"/>
                  <a:gd name="T8" fmla="*/ 0 w 1354"/>
                  <a:gd name="T9" fmla="*/ 0 h 2369"/>
                  <a:gd name="T10" fmla="*/ 0 w 1354"/>
                  <a:gd name="T11" fmla="*/ 0 h 2369"/>
                  <a:gd name="T12" fmla="*/ 0 w 1354"/>
                  <a:gd name="T13" fmla="*/ 0 h 2369"/>
                  <a:gd name="T14" fmla="*/ 0 w 1354"/>
                  <a:gd name="T15" fmla="*/ 0 h 2369"/>
                  <a:gd name="T16" fmla="*/ 0 w 1354"/>
                  <a:gd name="T17" fmla="*/ 0 h 2369"/>
                  <a:gd name="T18" fmla="*/ 0 w 1354"/>
                  <a:gd name="T19" fmla="*/ 0 h 2369"/>
                  <a:gd name="T20" fmla="*/ 0 w 1354"/>
                  <a:gd name="T21" fmla="*/ 0 h 2369"/>
                  <a:gd name="T22" fmla="*/ 0 w 1354"/>
                  <a:gd name="T23" fmla="*/ 0 h 2369"/>
                  <a:gd name="T24" fmla="*/ 0 w 1354"/>
                  <a:gd name="T25" fmla="*/ 0 h 2369"/>
                  <a:gd name="T26" fmla="*/ 0 w 1354"/>
                  <a:gd name="T27" fmla="*/ 0 h 2369"/>
                  <a:gd name="T28" fmla="*/ 0 w 1354"/>
                  <a:gd name="T29" fmla="*/ 0 h 2369"/>
                  <a:gd name="T30" fmla="*/ 0 w 1354"/>
                  <a:gd name="T31" fmla="*/ 0 h 2369"/>
                  <a:gd name="T32" fmla="*/ 0 w 1354"/>
                  <a:gd name="T33" fmla="*/ 0 h 2369"/>
                  <a:gd name="T34" fmla="*/ 0 w 1354"/>
                  <a:gd name="T35" fmla="*/ 0 h 2369"/>
                  <a:gd name="T36" fmla="*/ 0 w 1354"/>
                  <a:gd name="T37" fmla="*/ 0 h 2369"/>
                  <a:gd name="T38" fmla="*/ 0 w 1354"/>
                  <a:gd name="T39" fmla="*/ 0 h 2369"/>
                  <a:gd name="T40" fmla="*/ 0 w 1354"/>
                  <a:gd name="T41" fmla="*/ 0 h 2369"/>
                  <a:gd name="T42" fmla="*/ 0 w 1354"/>
                  <a:gd name="T43" fmla="*/ 0 h 2369"/>
                  <a:gd name="T44" fmla="*/ 0 w 1354"/>
                  <a:gd name="T45" fmla="*/ 0 h 2369"/>
                  <a:gd name="T46" fmla="*/ 0 w 1354"/>
                  <a:gd name="T47" fmla="*/ 0 h 2369"/>
                  <a:gd name="T48" fmla="*/ 0 w 1354"/>
                  <a:gd name="T49" fmla="*/ 0 h 2369"/>
                  <a:gd name="T50" fmla="*/ 0 w 1354"/>
                  <a:gd name="T51" fmla="*/ 0 h 2369"/>
                  <a:gd name="T52" fmla="*/ 0 w 1354"/>
                  <a:gd name="T53" fmla="*/ 0 h 2369"/>
                  <a:gd name="T54" fmla="*/ 0 w 1354"/>
                  <a:gd name="T55" fmla="*/ 0 h 2369"/>
                  <a:gd name="T56" fmla="*/ 0 w 1354"/>
                  <a:gd name="T57" fmla="*/ 0 h 2369"/>
                  <a:gd name="T58" fmla="*/ 0 w 1354"/>
                  <a:gd name="T59" fmla="*/ 0 h 2369"/>
                  <a:gd name="T60" fmla="*/ 0 w 1354"/>
                  <a:gd name="T61" fmla="*/ 0 h 2369"/>
                  <a:gd name="T62" fmla="*/ 0 w 1354"/>
                  <a:gd name="T63" fmla="*/ 0 h 2369"/>
                  <a:gd name="T64" fmla="*/ 0 w 1354"/>
                  <a:gd name="T65" fmla="*/ 0 h 2369"/>
                  <a:gd name="T66" fmla="*/ 0 w 1354"/>
                  <a:gd name="T67" fmla="*/ 0 h 2369"/>
                  <a:gd name="T68" fmla="*/ 0 w 1354"/>
                  <a:gd name="T69" fmla="*/ 0 h 2369"/>
                  <a:gd name="T70" fmla="*/ 0 w 1354"/>
                  <a:gd name="T71" fmla="*/ 0 h 2369"/>
                  <a:gd name="T72" fmla="*/ 0 w 1354"/>
                  <a:gd name="T73" fmla="*/ 0 h 2369"/>
                  <a:gd name="T74" fmla="*/ 0 w 1354"/>
                  <a:gd name="T75" fmla="*/ 0 h 2369"/>
                  <a:gd name="T76" fmla="*/ 0 w 1354"/>
                  <a:gd name="T77" fmla="*/ 0 h 2369"/>
                  <a:gd name="T78" fmla="*/ 0 w 1354"/>
                  <a:gd name="T79" fmla="*/ 0 h 2369"/>
                  <a:gd name="T80" fmla="*/ 0 w 1354"/>
                  <a:gd name="T81" fmla="*/ 0 h 2369"/>
                  <a:gd name="T82" fmla="*/ 0 w 1354"/>
                  <a:gd name="T83" fmla="*/ 0 h 2369"/>
                  <a:gd name="T84" fmla="*/ 0 w 1354"/>
                  <a:gd name="T85" fmla="*/ 0 h 2369"/>
                  <a:gd name="T86" fmla="*/ 0 w 1354"/>
                  <a:gd name="T87" fmla="*/ 0 h 2369"/>
                  <a:gd name="T88" fmla="*/ 0 w 1354"/>
                  <a:gd name="T89" fmla="*/ 0 h 2369"/>
                  <a:gd name="T90" fmla="*/ 0 w 1354"/>
                  <a:gd name="T91" fmla="*/ 0 h 2369"/>
                  <a:gd name="T92" fmla="*/ 0 w 1354"/>
                  <a:gd name="T93" fmla="*/ 0 h 2369"/>
                  <a:gd name="T94" fmla="*/ 0 w 1354"/>
                  <a:gd name="T95" fmla="*/ 0 h 2369"/>
                  <a:gd name="T96" fmla="*/ 0 w 1354"/>
                  <a:gd name="T97" fmla="*/ 0 h 2369"/>
                  <a:gd name="T98" fmla="*/ 0 w 1354"/>
                  <a:gd name="T99" fmla="*/ 0 h 2369"/>
                  <a:gd name="T100" fmla="*/ 0 w 1354"/>
                  <a:gd name="T101" fmla="*/ 0 h 2369"/>
                  <a:gd name="T102" fmla="*/ 0 w 1354"/>
                  <a:gd name="T103" fmla="*/ 0 h 2369"/>
                  <a:gd name="T104" fmla="*/ 0 w 1354"/>
                  <a:gd name="T105" fmla="*/ 0 h 2369"/>
                  <a:gd name="T106" fmla="*/ 0 w 1354"/>
                  <a:gd name="T107" fmla="*/ 0 h 2369"/>
                  <a:gd name="T108" fmla="*/ 0 w 1354"/>
                  <a:gd name="T109" fmla="*/ 0 h 2369"/>
                  <a:gd name="T110" fmla="*/ 0 w 1354"/>
                  <a:gd name="T111" fmla="*/ 0 h 2369"/>
                  <a:gd name="T112" fmla="*/ 0 w 1354"/>
                  <a:gd name="T113" fmla="*/ 0 h 2369"/>
                  <a:gd name="T114" fmla="*/ 0 w 1354"/>
                  <a:gd name="T115" fmla="*/ 0 h 2369"/>
                  <a:gd name="T116" fmla="*/ 0 w 1354"/>
                  <a:gd name="T117" fmla="*/ 0 h 2369"/>
                  <a:gd name="T118" fmla="*/ 0 w 1354"/>
                  <a:gd name="T119" fmla="*/ 0 h 23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354"/>
                  <a:gd name="T181" fmla="*/ 0 h 2369"/>
                  <a:gd name="T182" fmla="*/ 1354 w 1354"/>
                  <a:gd name="T183" fmla="*/ 2369 h 236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354" h="2369">
                    <a:moveTo>
                      <a:pt x="396" y="1517"/>
                    </a:moveTo>
                    <a:lnTo>
                      <a:pt x="336" y="1495"/>
                    </a:lnTo>
                    <a:lnTo>
                      <a:pt x="251" y="1490"/>
                    </a:lnTo>
                    <a:lnTo>
                      <a:pt x="156" y="1511"/>
                    </a:lnTo>
                    <a:lnTo>
                      <a:pt x="77" y="1555"/>
                    </a:lnTo>
                    <a:lnTo>
                      <a:pt x="27" y="1617"/>
                    </a:lnTo>
                    <a:lnTo>
                      <a:pt x="6" y="1677"/>
                    </a:lnTo>
                    <a:lnTo>
                      <a:pt x="0" y="1734"/>
                    </a:lnTo>
                    <a:lnTo>
                      <a:pt x="0" y="1810"/>
                    </a:lnTo>
                    <a:lnTo>
                      <a:pt x="15" y="1938"/>
                    </a:lnTo>
                    <a:lnTo>
                      <a:pt x="55" y="2054"/>
                    </a:lnTo>
                    <a:lnTo>
                      <a:pt x="123" y="2175"/>
                    </a:lnTo>
                    <a:lnTo>
                      <a:pt x="223" y="2270"/>
                    </a:lnTo>
                    <a:lnTo>
                      <a:pt x="363" y="2341"/>
                    </a:lnTo>
                    <a:lnTo>
                      <a:pt x="470" y="2362"/>
                    </a:lnTo>
                    <a:lnTo>
                      <a:pt x="571" y="2369"/>
                    </a:lnTo>
                    <a:lnTo>
                      <a:pt x="676" y="2352"/>
                    </a:lnTo>
                    <a:lnTo>
                      <a:pt x="828" y="2297"/>
                    </a:lnTo>
                    <a:lnTo>
                      <a:pt x="980" y="2192"/>
                    </a:lnTo>
                    <a:lnTo>
                      <a:pt x="1109" y="2065"/>
                    </a:lnTo>
                    <a:lnTo>
                      <a:pt x="1221" y="1881"/>
                    </a:lnTo>
                    <a:lnTo>
                      <a:pt x="1298" y="1684"/>
                    </a:lnTo>
                    <a:lnTo>
                      <a:pt x="1338" y="1506"/>
                    </a:lnTo>
                    <a:lnTo>
                      <a:pt x="1354" y="1351"/>
                    </a:lnTo>
                    <a:lnTo>
                      <a:pt x="1349" y="1201"/>
                    </a:lnTo>
                    <a:lnTo>
                      <a:pt x="1326" y="1029"/>
                    </a:lnTo>
                    <a:lnTo>
                      <a:pt x="1288" y="857"/>
                    </a:lnTo>
                    <a:lnTo>
                      <a:pt x="1209" y="609"/>
                    </a:lnTo>
                    <a:lnTo>
                      <a:pt x="1113" y="409"/>
                    </a:lnTo>
                    <a:lnTo>
                      <a:pt x="1012" y="267"/>
                    </a:lnTo>
                    <a:lnTo>
                      <a:pt x="900" y="144"/>
                    </a:lnTo>
                    <a:lnTo>
                      <a:pt x="766" y="61"/>
                    </a:lnTo>
                    <a:lnTo>
                      <a:pt x="621" y="11"/>
                    </a:lnTo>
                    <a:lnTo>
                      <a:pt x="487" y="0"/>
                    </a:lnTo>
                    <a:lnTo>
                      <a:pt x="363" y="16"/>
                    </a:lnTo>
                    <a:lnTo>
                      <a:pt x="503" y="11"/>
                    </a:lnTo>
                    <a:lnTo>
                      <a:pt x="639" y="27"/>
                    </a:lnTo>
                    <a:lnTo>
                      <a:pt x="789" y="88"/>
                    </a:lnTo>
                    <a:lnTo>
                      <a:pt x="879" y="151"/>
                    </a:lnTo>
                    <a:lnTo>
                      <a:pt x="934" y="238"/>
                    </a:lnTo>
                    <a:lnTo>
                      <a:pt x="980" y="245"/>
                    </a:lnTo>
                    <a:lnTo>
                      <a:pt x="1008" y="344"/>
                    </a:lnTo>
                    <a:lnTo>
                      <a:pt x="1058" y="355"/>
                    </a:lnTo>
                    <a:lnTo>
                      <a:pt x="1052" y="433"/>
                    </a:lnTo>
                    <a:lnTo>
                      <a:pt x="1119" y="447"/>
                    </a:lnTo>
                    <a:lnTo>
                      <a:pt x="1092" y="521"/>
                    </a:lnTo>
                    <a:lnTo>
                      <a:pt x="1159" y="549"/>
                    </a:lnTo>
                    <a:lnTo>
                      <a:pt x="1119" y="609"/>
                    </a:lnTo>
                    <a:lnTo>
                      <a:pt x="1197" y="647"/>
                    </a:lnTo>
                    <a:lnTo>
                      <a:pt x="1153" y="692"/>
                    </a:lnTo>
                    <a:lnTo>
                      <a:pt x="1231" y="753"/>
                    </a:lnTo>
                    <a:lnTo>
                      <a:pt x="1181" y="790"/>
                    </a:lnTo>
                    <a:lnTo>
                      <a:pt x="1260" y="857"/>
                    </a:lnTo>
                    <a:lnTo>
                      <a:pt x="1204" y="891"/>
                    </a:lnTo>
                    <a:lnTo>
                      <a:pt x="1275" y="969"/>
                    </a:lnTo>
                    <a:lnTo>
                      <a:pt x="1215" y="997"/>
                    </a:lnTo>
                    <a:lnTo>
                      <a:pt x="1288" y="1079"/>
                    </a:lnTo>
                    <a:lnTo>
                      <a:pt x="1225" y="1107"/>
                    </a:lnTo>
                    <a:lnTo>
                      <a:pt x="1293" y="1212"/>
                    </a:lnTo>
                    <a:lnTo>
                      <a:pt x="1225" y="1228"/>
                    </a:lnTo>
                    <a:lnTo>
                      <a:pt x="1288" y="1327"/>
                    </a:lnTo>
                    <a:lnTo>
                      <a:pt x="1209" y="1340"/>
                    </a:lnTo>
                    <a:lnTo>
                      <a:pt x="1271" y="1428"/>
                    </a:lnTo>
                    <a:lnTo>
                      <a:pt x="1181" y="1440"/>
                    </a:lnTo>
                    <a:lnTo>
                      <a:pt x="1249" y="1521"/>
                    </a:lnTo>
                    <a:lnTo>
                      <a:pt x="1175" y="1528"/>
                    </a:lnTo>
                    <a:lnTo>
                      <a:pt x="1225" y="1622"/>
                    </a:lnTo>
                    <a:lnTo>
                      <a:pt x="1148" y="1627"/>
                    </a:lnTo>
                    <a:lnTo>
                      <a:pt x="1192" y="1711"/>
                    </a:lnTo>
                    <a:lnTo>
                      <a:pt x="1113" y="1717"/>
                    </a:lnTo>
                    <a:lnTo>
                      <a:pt x="1159" y="1793"/>
                    </a:lnTo>
                    <a:lnTo>
                      <a:pt x="1069" y="1793"/>
                    </a:lnTo>
                    <a:lnTo>
                      <a:pt x="1113" y="1881"/>
                    </a:lnTo>
                    <a:lnTo>
                      <a:pt x="1012" y="1871"/>
                    </a:lnTo>
                    <a:lnTo>
                      <a:pt x="1058" y="1964"/>
                    </a:lnTo>
                    <a:lnTo>
                      <a:pt x="957" y="1942"/>
                    </a:lnTo>
                    <a:lnTo>
                      <a:pt x="991" y="2054"/>
                    </a:lnTo>
                    <a:lnTo>
                      <a:pt x="900" y="2009"/>
                    </a:lnTo>
                    <a:lnTo>
                      <a:pt x="906" y="2130"/>
                    </a:lnTo>
                    <a:lnTo>
                      <a:pt x="828" y="2048"/>
                    </a:lnTo>
                    <a:lnTo>
                      <a:pt x="823" y="2175"/>
                    </a:lnTo>
                    <a:lnTo>
                      <a:pt x="744" y="2076"/>
                    </a:lnTo>
                    <a:lnTo>
                      <a:pt x="728" y="2220"/>
                    </a:lnTo>
                    <a:lnTo>
                      <a:pt x="660" y="2081"/>
                    </a:lnTo>
                    <a:lnTo>
                      <a:pt x="621" y="2230"/>
                    </a:lnTo>
                    <a:lnTo>
                      <a:pt x="555" y="2081"/>
                    </a:lnTo>
                    <a:lnTo>
                      <a:pt x="492" y="2236"/>
                    </a:lnTo>
                    <a:lnTo>
                      <a:pt x="452" y="2076"/>
                    </a:lnTo>
                    <a:lnTo>
                      <a:pt x="363" y="2213"/>
                    </a:lnTo>
                    <a:lnTo>
                      <a:pt x="363" y="2054"/>
                    </a:lnTo>
                    <a:lnTo>
                      <a:pt x="256" y="2164"/>
                    </a:lnTo>
                    <a:lnTo>
                      <a:pt x="284" y="2015"/>
                    </a:lnTo>
                    <a:lnTo>
                      <a:pt x="179" y="2108"/>
                    </a:lnTo>
                    <a:lnTo>
                      <a:pt x="219" y="1964"/>
                    </a:lnTo>
                    <a:lnTo>
                      <a:pt x="106" y="2015"/>
                    </a:lnTo>
                    <a:lnTo>
                      <a:pt x="167" y="1915"/>
                    </a:lnTo>
                    <a:lnTo>
                      <a:pt x="90" y="1931"/>
                    </a:lnTo>
                    <a:lnTo>
                      <a:pt x="134" y="1871"/>
                    </a:lnTo>
                    <a:lnTo>
                      <a:pt x="191" y="1904"/>
                    </a:lnTo>
                    <a:lnTo>
                      <a:pt x="323" y="1948"/>
                    </a:lnTo>
                    <a:lnTo>
                      <a:pt x="443" y="1964"/>
                    </a:lnTo>
                    <a:lnTo>
                      <a:pt x="560" y="1964"/>
                    </a:lnTo>
                    <a:lnTo>
                      <a:pt x="700" y="1955"/>
                    </a:lnTo>
                    <a:lnTo>
                      <a:pt x="851" y="1931"/>
                    </a:lnTo>
                    <a:lnTo>
                      <a:pt x="593" y="1955"/>
                    </a:lnTo>
                    <a:lnTo>
                      <a:pt x="443" y="1948"/>
                    </a:lnTo>
                    <a:lnTo>
                      <a:pt x="319" y="1926"/>
                    </a:lnTo>
                    <a:lnTo>
                      <a:pt x="202" y="1888"/>
                    </a:lnTo>
                    <a:lnTo>
                      <a:pt x="106" y="1827"/>
                    </a:lnTo>
                    <a:lnTo>
                      <a:pt x="50" y="1765"/>
                    </a:lnTo>
                    <a:lnTo>
                      <a:pt x="34" y="1717"/>
                    </a:lnTo>
                    <a:lnTo>
                      <a:pt x="34" y="1677"/>
                    </a:lnTo>
                    <a:lnTo>
                      <a:pt x="44" y="1627"/>
                    </a:lnTo>
                    <a:lnTo>
                      <a:pt x="77" y="1584"/>
                    </a:lnTo>
                    <a:lnTo>
                      <a:pt x="106" y="1560"/>
                    </a:lnTo>
                    <a:lnTo>
                      <a:pt x="172" y="1521"/>
                    </a:lnTo>
                    <a:lnTo>
                      <a:pt x="240" y="1506"/>
                    </a:lnTo>
                    <a:lnTo>
                      <a:pt x="303" y="1506"/>
                    </a:lnTo>
                    <a:lnTo>
                      <a:pt x="352" y="1511"/>
                    </a:lnTo>
                    <a:lnTo>
                      <a:pt x="396" y="1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0" name="Freeform 510"/>
              <p:cNvSpPr>
                <a:spLocks/>
              </p:cNvSpPr>
              <p:nvPr/>
            </p:nvSpPr>
            <p:spPr bwMode="auto">
              <a:xfrm>
                <a:off x="3590" y="2738"/>
                <a:ext cx="145" cy="290"/>
              </a:xfrm>
              <a:custGeom>
                <a:avLst/>
                <a:gdLst>
                  <a:gd name="T0" fmla="*/ 0 w 436"/>
                  <a:gd name="T1" fmla="*/ 0 h 869"/>
                  <a:gd name="T2" fmla="*/ 0 w 436"/>
                  <a:gd name="T3" fmla="*/ 0 h 869"/>
                  <a:gd name="T4" fmla="*/ 0 w 436"/>
                  <a:gd name="T5" fmla="*/ 0 h 869"/>
                  <a:gd name="T6" fmla="*/ 0 w 436"/>
                  <a:gd name="T7" fmla="*/ 0 h 869"/>
                  <a:gd name="T8" fmla="*/ 0 w 436"/>
                  <a:gd name="T9" fmla="*/ 0 h 869"/>
                  <a:gd name="T10" fmla="*/ 0 w 436"/>
                  <a:gd name="T11" fmla="*/ 0 h 869"/>
                  <a:gd name="T12" fmla="*/ 0 w 436"/>
                  <a:gd name="T13" fmla="*/ 0 h 869"/>
                  <a:gd name="T14" fmla="*/ 0 w 436"/>
                  <a:gd name="T15" fmla="*/ 0 h 869"/>
                  <a:gd name="T16" fmla="*/ 0 w 436"/>
                  <a:gd name="T17" fmla="*/ 0 h 869"/>
                  <a:gd name="T18" fmla="*/ 0 w 436"/>
                  <a:gd name="T19" fmla="*/ 0 h 869"/>
                  <a:gd name="T20" fmla="*/ 0 w 436"/>
                  <a:gd name="T21" fmla="*/ 0 h 869"/>
                  <a:gd name="T22" fmla="*/ 0 w 436"/>
                  <a:gd name="T23" fmla="*/ 0 h 869"/>
                  <a:gd name="T24" fmla="*/ 0 w 436"/>
                  <a:gd name="T25" fmla="*/ 0 h 869"/>
                  <a:gd name="T26" fmla="*/ 0 w 436"/>
                  <a:gd name="T27" fmla="*/ 0 h 869"/>
                  <a:gd name="T28" fmla="*/ 0 w 436"/>
                  <a:gd name="T29" fmla="*/ 0 h 869"/>
                  <a:gd name="T30" fmla="*/ 0 w 436"/>
                  <a:gd name="T31" fmla="*/ 0 h 869"/>
                  <a:gd name="T32" fmla="*/ 0 w 436"/>
                  <a:gd name="T33" fmla="*/ 0 h 869"/>
                  <a:gd name="T34" fmla="*/ 0 w 436"/>
                  <a:gd name="T35" fmla="*/ 0 h 869"/>
                  <a:gd name="T36" fmla="*/ 0 w 436"/>
                  <a:gd name="T37" fmla="*/ 0 h 869"/>
                  <a:gd name="T38" fmla="*/ 0 w 436"/>
                  <a:gd name="T39" fmla="*/ 0 h 869"/>
                  <a:gd name="T40" fmla="*/ 0 w 436"/>
                  <a:gd name="T41" fmla="*/ 0 h 869"/>
                  <a:gd name="T42" fmla="*/ 0 w 436"/>
                  <a:gd name="T43" fmla="*/ 0 h 869"/>
                  <a:gd name="T44" fmla="*/ 0 w 436"/>
                  <a:gd name="T45" fmla="*/ 0 h 869"/>
                  <a:gd name="T46" fmla="*/ 0 w 436"/>
                  <a:gd name="T47" fmla="*/ 0 h 869"/>
                  <a:gd name="T48" fmla="*/ 0 w 436"/>
                  <a:gd name="T49" fmla="*/ 0 h 869"/>
                  <a:gd name="T50" fmla="*/ 0 w 436"/>
                  <a:gd name="T51" fmla="*/ 0 h 869"/>
                  <a:gd name="T52" fmla="*/ 0 w 436"/>
                  <a:gd name="T53" fmla="*/ 0 h 869"/>
                  <a:gd name="T54" fmla="*/ 0 w 436"/>
                  <a:gd name="T55" fmla="*/ 0 h 869"/>
                  <a:gd name="T56" fmla="*/ 0 w 436"/>
                  <a:gd name="T57" fmla="*/ 0 h 869"/>
                  <a:gd name="T58" fmla="*/ 0 w 436"/>
                  <a:gd name="T59" fmla="*/ 0 h 869"/>
                  <a:gd name="T60" fmla="*/ 0 w 436"/>
                  <a:gd name="T61" fmla="*/ 0 h 869"/>
                  <a:gd name="T62" fmla="*/ 0 w 436"/>
                  <a:gd name="T63" fmla="*/ 0 h 869"/>
                  <a:gd name="T64" fmla="*/ 0 w 436"/>
                  <a:gd name="T65" fmla="*/ 0 h 869"/>
                  <a:gd name="T66" fmla="*/ 0 w 436"/>
                  <a:gd name="T67" fmla="*/ 0 h 869"/>
                  <a:gd name="T68" fmla="*/ 0 w 436"/>
                  <a:gd name="T69" fmla="*/ 0 h 86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36"/>
                  <a:gd name="T106" fmla="*/ 0 h 869"/>
                  <a:gd name="T107" fmla="*/ 436 w 436"/>
                  <a:gd name="T108" fmla="*/ 869 h 86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36" h="869">
                    <a:moveTo>
                      <a:pt x="280" y="0"/>
                    </a:moveTo>
                    <a:lnTo>
                      <a:pt x="173" y="67"/>
                    </a:lnTo>
                    <a:lnTo>
                      <a:pt x="88" y="162"/>
                    </a:lnTo>
                    <a:lnTo>
                      <a:pt x="33" y="261"/>
                    </a:lnTo>
                    <a:lnTo>
                      <a:pt x="4" y="366"/>
                    </a:lnTo>
                    <a:lnTo>
                      <a:pt x="0" y="437"/>
                    </a:lnTo>
                    <a:lnTo>
                      <a:pt x="16" y="542"/>
                    </a:lnTo>
                    <a:lnTo>
                      <a:pt x="61" y="625"/>
                    </a:lnTo>
                    <a:lnTo>
                      <a:pt x="116" y="703"/>
                    </a:lnTo>
                    <a:lnTo>
                      <a:pt x="189" y="776"/>
                    </a:lnTo>
                    <a:lnTo>
                      <a:pt x="290" y="853"/>
                    </a:lnTo>
                    <a:lnTo>
                      <a:pt x="346" y="869"/>
                    </a:lnTo>
                    <a:lnTo>
                      <a:pt x="391" y="831"/>
                    </a:lnTo>
                    <a:lnTo>
                      <a:pt x="436" y="798"/>
                    </a:lnTo>
                    <a:lnTo>
                      <a:pt x="357" y="831"/>
                    </a:lnTo>
                    <a:lnTo>
                      <a:pt x="306" y="826"/>
                    </a:lnTo>
                    <a:lnTo>
                      <a:pt x="256" y="802"/>
                    </a:lnTo>
                    <a:lnTo>
                      <a:pt x="184" y="731"/>
                    </a:lnTo>
                    <a:lnTo>
                      <a:pt x="156" y="670"/>
                    </a:lnTo>
                    <a:lnTo>
                      <a:pt x="140" y="615"/>
                    </a:lnTo>
                    <a:lnTo>
                      <a:pt x="133" y="554"/>
                    </a:lnTo>
                    <a:lnTo>
                      <a:pt x="133" y="494"/>
                    </a:lnTo>
                    <a:lnTo>
                      <a:pt x="116" y="582"/>
                    </a:lnTo>
                    <a:lnTo>
                      <a:pt x="100" y="466"/>
                    </a:lnTo>
                    <a:lnTo>
                      <a:pt x="77" y="559"/>
                    </a:lnTo>
                    <a:lnTo>
                      <a:pt x="65" y="420"/>
                    </a:lnTo>
                    <a:lnTo>
                      <a:pt x="37" y="520"/>
                    </a:lnTo>
                    <a:lnTo>
                      <a:pt x="44" y="366"/>
                    </a:lnTo>
                    <a:lnTo>
                      <a:pt x="21" y="403"/>
                    </a:lnTo>
                    <a:lnTo>
                      <a:pt x="27" y="315"/>
                    </a:lnTo>
                    <a:lnTo>
                      <a:pt x="56" y="239"/>
                    </a:lnTo>
                    <a:lnTo>
                      <a:pt x="94" y="166"/>
                    </a:lnTo>
                    <a:lnTo>
                      <a:pt x="166" y="79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1" name="Freeform 511"/>
              <p:cNvSpPr>
                <a:spLocks/>
              </p:cNvSpPr>
              <p:nvPr/>
            </p:nvSpPr>
            <p:spPr bwMode="auto">
              <a:xfrm>
                <a:off x="3636" y="2749"/>
                <a:ext cx="312" cy="607"/>
              </a:xfrm>
              <a:custGeom>
                <a:avLst/>
                <a:gdLst>
                  <a:gd name="T0" fmla="*/ 0 w 934"/>
                  <a:gd name="T1" fmla="*/ 0 h 1821"/>
                  <a:gd name="T2" fmla="*/ 0 w 934"/>
                  <a:gd name="T3" fmla="*/ 0 h 1821"/>
                  <a:gd name="T4" fmla="*/ 0 w 934"/>
                  <a:gd name="T5" fmla="*/ 0 h 1821"/>
                  <a:gd name="T6" fmla="*/ 0 w 934"/>
                  <a:gd name="T7" fmla="*/ 0 h 1821"/>
                  <a:gd name="T8" fmla="*/ 0 w 934"/>
                  <a:gd name="T9" fmla="*/ 0 h 1821"/>
                  <a:gd name="T10" fmla="*/ 0 w 934"/>
                  <a:gd name="T11" fmla="*/ 0 h 1821"/>
                  <a:gd name="T12" fmla="*/ 0 w 934"/>
                  <a:gd name="T13" fmla="*/ 0 h 1821"/>
                  <a:gd name="T14" fmla="*/ 0 w 934"/>
                  <a:gd name="T15" fmla="*/ 0 h 1821"/>
                  <a:gd name="T16" fmla="*/ 0 w 934"/>
                  <a:gd name="T17" fmla="*/ 0 h 1821"/>
                  <a:gd name="T18" fmla="*/ 0 w 934"/>
                  <a:gd name="T19" fmla="*/ 0 h 1821"/>
                  <a:gd name="T20" fmla="*/ 0 w 934"/>
                  <a:gd name="T21" fmla="*/ 0 h 1821"/>
                  <a:gd name="T22" fmla="*/ 0 w 934"/>
                  <a:gd name="T23" fmla="*/ 0 h 1821"/>
                  <a:gd name="T24" fmla="*/ 0 w 934"/>
                  <a:gd name="T25" fmla="*/ 0 h 1821"/>
                  <a:gd name="T26" fmla="*/ 0 w 934"/>
                  <a:gd name="T27" fmla="*/ 0 h 1821"/>
                  <a:gd name="T28" fmla="*/ 0 w 934"/>
                  <a:gd name="T29" fmla="*/ 0 h 1821"/>
                  <a:gd name="T30" fmla="*/ 0 w 934"/>
                  <a:gd name="T31" fmla="*/ 0 h 1821"/>
                  <a:gd name="T32" fmla="*/ 0 w 934"/>
                  <a:gd name="T33" fmla="*/ 0 h 1821"/>
                  <a:gd name="T34" fmla="*/ 0 w 934"/>
                  <a:gd name="T35" fmla="*/ 0 h 1821"/>
                  <a:gd name="T36" fmla="*/ 0 w 934"/>
                  <a:gd name="T37" fmla="*/ 0 h 1821"/>
                  <a:gd name="T38" fmla="*/ 0 w 934"/>
                  <a:gd name="T39" fmla="*/ 0 h 1821"/>
                  <a:gd name="T40" fmla="*/ 0 w 934"/>
                  <a:gd name="T41" fmla="*/ 0 h 1821"/>
                  <a:gd name="T42" fmla="*/ 0 w 934"/>
                  <a:gd name="T43" fmla="*/ 0 h 1821"/>
                  <a:gd name="T44" fmla="*/ 0 w 934"/>
                  <a:gd name="T45" fmla="*/ 0 h 1821"/>
                  <a:gd name="T46" fmla="*/ 0 w 934"/>
                  <a:gd name="T47" fmla="*/ 0 h 1821"/>
                  <a:gd name="T48" fmla="*/ 0 w 934"/>
                  <a:gd name="T49" fmla="*/ 0 h 1821"/>
                  <a:gd name="T50" fmla="*/ 0 w 934"/>
                  <a:gd name="T51" fmla="*/ 0 h 1821"/>
                  <a:gd name="T52" fmla="*/ 0 w 934"/>
                  <a:gd name="T53" fmla="*/ 0 h 1821"/>
                  <a:gd name="T54" fmla="*/ 0 w 934"/>
                  <a:gd name="T55" fmla="*/ 0 h 1821"/>
                  <a:gd name="T56" fmla="*/ 0 w 934"/>
                  <a:gd name="T57" fmla="*/ 0 h 1821"/>
                  <a:gd name="T58" fmla="*/ 0 w 934"/>
                  <a:gd name="T59" fmla="*/ 0 h 1821"/>
                  <a:gd name="T60" fmla="*/ 0 w 934"/>
                  <a:gd name="T61" fmla="*/ 0 h 1821"/>
                  <a:gd name="T62" fmla="*/ 0 w 934"/>
                  <a:gd name="T63" fmla="*/ 0 h 1821"/>
                  <a:gd name="T64" fmla="*/ 0 w 934"/>
                  <a:gd name="T65" fmla="*/ 0 h 1821"/>
                  <a:gd name="T66" fmla="*/ 0 w 934"/>
                  <a:gd name="T67" fmla="*/ 0 h 1821"/>
                  <a:gd name="T68" fmla="*/ 0 w 934"/>
                  <a:gd name="T69" fmla="*/ 0 h 1821"/>
                  <a:gd name="T70" fmla="*/ 0 w 934"/>
                  <a:gd name="T71" fmla="*/ 0 h 1821"/>
                  <a:gd name="T72" fmla="*/ 0 w 934"/>
                  <a:gd name="T73" fmla="*/ 0 h 1821"/>
                  <a:gd name="T74" fmla="*/ 0 w 934"/>
                  <a:gd name="T75" fmla="*/ 0 h 1821"/>
                  <a:gd name="T76" fmla="*/ 0 w 934"/>
                  <a:gd name="T77" fmla="*/ 0 h 1821"/>
                  <a:gd name="T78" fmla="*/ 0 w 934"/>
                  <a:gd name="T79" fmla="*/ 0 h 1821"/>
                  <a:gd name="T80" fmla="*/ 0 w 934"/>
                  <a:gd name="T81" fmla="*/ 0 h 1821"/>
                  <a:gd name="T82" fmla="*/ 0 w 934"/>
                  <a:gd name="T83" fmla="*/ 0 h 1821"/>
                  <a:gd name="T84" fmla="*/ 0 w 934"/>
                  <a:gd name="T85" fmla="*/ 0 h 1821"/>
                  <a:gd name="T86" fmla="*/ 0 w 934"/>
                  <a:gd name="T87" fmla="*/ 0 h 1821"/>
                  <a:gd name="T88" fmla="*/ 0 w 934"/>
                  <a:gd name="T89" fmla="*/ 0 h 1821"/>
                  <a:gd name="T90" fmla="*/ 0 w 934"/>
                  <a:gd name="T91" fmla="*/ 0 h 1821"/>
                  <a:gd name="T92" fmla="*/ 0 w 934"/>
                  <a:gd name="T93" fmla="*/ 0 h 1821"/>
                  <a:gd name="T94" fmla="*/ 0 w 934"/>
                  <a:gd name="T95" fmla="*/ 0 h 1821"/>
                  <a:gd name="T96" fmla="*/ 0 w 934"/>
                  <a:gd name="T97" fmla="*/ 0 h 1821"/>
                  <a:gd name="T98" fmla="*/ 0 w 934"/>
                  <a:gd name="T99" fmla="*/ 0 h 1821"/>
                  <a:gd name="T100" fmla="*/ 0 w 934"/>
                  <a:gd name="T101" fmla="*/ 0 h 1821"/>
                  <a:gd name="T102" fmla="*/ 0 w 934"/>
                  <a:gd name="T103" fmla="*/ 0 h 1821"/>
                  <a:gd name="T104" fmla="*/ 0 w 934"/>
                  <a:gd name="T105" fmla="*/ 0 h 1821"/>
                  <a:gd name="T106" fmla="*/ 0 w 934"/>
                  <a:gd name="T107" fmla="*/ 0 h 1821"/>
                  <a:gd name="T108" fmla="*/ 0 w 934"/>
                  <a:gd name="T109" fmla="*/ 0 h 1821"/>
                  <a:gd name="T110" fmla="*/ 0 w 934"/>
                  <a:gd name="T111" fmla="*/ 0 h 1821"/>
                  <a:gd name="T112" fmla="*/ 0 w 934"/>
                  <a:gd name="T113" fmla="*/ 0 h 1821"/>
                  <a:gd name="T114" fmla="*/ 0 w 934"/>
                  <a:gd name="T115" fmla="*/ 0 h 1821"/>
                  <a:gd name="T116" fmla="*/ 0 w 934"/>
                  <a:gd name="T117" fmla="*/ 0 h 1821"/>
                  <a:gd name="T118" fmla="*/ 0 w 934"/>
                  <a:gd name="T119" fmla="*/ 0 h 1821"/>
                  <a:gd name="T120" fmla="*/ 0 w 934"/>
                  <a:gd name="T121" fmla="*/ 0 h 1821"/>
                  <a:gd name="T122" fmla="*/ 0 w 934"/>
                  <a:gd name="T123" fmla="*/ 0 h 1821"/>
                  <a:gd name="T124" fmla="*/ 0 w 934"/>
                  <a:gd name="T125" fmla="*/ 0 h 182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934"/>
                  <a:gd name="T190" fmla="*/ 0 h 1821"/>
                  <a:gd name="T191" fmla="*/ 934 w 934"/>
                  <a:gd name="T192" fmla="*/ 1821 h 182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934" h="1821">
                    <a:moveTo>
                      <a:pt x="0" y="378"/>
                    </a:moveTo>
                    <a:lnTo>
                      <a:pt x="26" y="299"/>
                    </a:lnTo>
                    <a:lnTo>
                      <a:pt x="77" y="217"/>
                    </a:lnTo>
                    <a:lnTo>
                      <a:pt x="150" y="133"/>
                    </a:lnTo>
                    <a:lnTo>
                      <a:pt x="229" y="72"/>
                    </a:lnTo>
                    <a:lnTo>
                      <a:pt x="319" y="29"/>
                    </a:lnTo>
                    <a:lnTo>
                      <a:pt x="413" y="6"/>
                    </a:lnTo>
                    <a:lnTo>
                      <a:pt x="542" y="0"/>
                    </a:lnTo>
                    <a:lnTo>
                      <a:pt x="654" y="105"/>
                    </a:lnTo>
                    <a:lnTo>
                      <a:pt x="771" y="267"/>
                    </a:lnTo>
                    <a:lnTo>
                      <a:pt x="839" y="426"/>
                    </a:lnTo>
                    <a:lnTo>
                      <a:pt x="883" y="599"/>
                    </a:lnTo>
                    <a:lnTo>
                      <a:pt x="918" y="798"/>
                    </a:lnTo>
                    <a:lnTo>
                      <a:pt x="929" y="970"/>
                    </a:lnTo>
                    <a:lnTo>
                      <a:pt x="934" y="1113"/>
                    </a:lnTo>
                    <a:lnTo>
                      <a:pt x="922" y="1296"/>
                    </a:lnTo>
                    <a:lnTo>
                      <a:pt x="890" y="1522"/>
                    </a:lnTo>
                    <a:lnTo>
                      <a:pt x="799" y="1821"/>
                    </a:lnTo>
                    <a:lnTo>
                      <a:pt x="873" y="1556"/>
                    </a:lnTo>
                    <a:lnTo>
                      <a:pt x="905" y="1346"/>
                    </a:lnTo>
                    <a:lnTo>
                      <a:pt x="918" y="1168"/>
                    </a:lnTo>
                    <a:lnTo>
                      <a:pt x="918" y="974"/>
                    </a:lnTo>
                    <a:lnTo>
                      <a:pt x="901" y="765"/>
                    </a:lnTo>
                    <a:lnTo>
                      <a:pt x="867" y="571"/>
                    </a:lnTo>
                    <a:lnTo>
                      <a:pt x="822" y="409"/>
                    </a:lnTo>
                    <a:lnTo>
                      <a:pt x="765" y="278"/>
                    </a:lnTo>
                    <a:lnTo>
                      <a:pt x="665" y="133"/>
                    </a:lnTo>
                    <a:lnTo>
                      <a:pt x="542" y="17"/>
                    </a:lnTo>
                    <a:lnTo>
                      <a:pt x="542" y="51"/>
                    </a:lnTo>
                    <a:lnTo>
                      <a:pt x="413" y="63"/>
                    </a:lnTo>
                    <a:lnTo>
                      <a:pt x="302" y="95"/>
                    </a:lnTo>
                    <a:lnTo>
                      <a:pt x="194" y="162"/>
                    </a:lnTo>
                    <a:lnTo>
                      <a:pt x="129" y="238"/>
                    </a:lnTo>
                    <a:lnTo>
                      <a:pt x="72" y="338"/>
                    </a:lnTo>
                    <a:lnTo>
                      <a:pt x="49" y="422"/>
                    </a:lnTo>
                    <a:lnTo>
                      <a:pt x="44" y="482"/>
                    </a:lnTo>
                    <a:lnTo>
                      <a:pt x="49" y="565"/>
                    </a:lnTo>
                    <a:lnTo>
                      <a:pt x="72" y="642"/>
                    </a:lnTo>
                    <a:lnTo>
                      <a:pt x="105" y="698"/>
                    </a:lnTo>
                    <a:lnTo>
                      <a:pt x="150" y="731"/>
                    </a:lnTo>
                    <a:lnTo>
                      <a:pt x="190" y="748"/>
                    </a:lnTo>
                    <a:lnTo>
                      <a:pt x="240" y="748"/>
                    </a:lnTo>
                    <a:lnTo>
                      <a:pt x="296" y="720"/>
                    </a:lnTo>
                    <a:lnTo>
                      <a:pt x="251" y="754"/>
                    </a:lnTo>
                    <a:lnTo>
                      <a:pt x="194" y="754"/>
                    </a:lnTo>
                    <a:lnTo>
                      <a:pt x="144" y="736"/>
                    </a:lnTo>
                    <a:lnTo>
                      <a:pt x="94" y="698"/>
                    </a:lnTo>
                    <a:lnTo>
                      <a:pt x="54" y="642"/>
                    </a:lnTo>
                    <a:lnTo>
                      <a:pt x="33" y="578"/>
                    </a:lnTo>
                    <a:lnTo>
                      <a:pt x="26" y="476"/>
                    </a:lnTo>
                    <a:lnTo>
                      <a:pt x="44" y="383"/>
                    </a:lnTo>
                    <a:lnTo>
                      <a:pt x="82" y="282"/>
                    </a:lnTo>
                    <a:lnTo>
                      <a:pt x="140" y="200"/>
                    </a:lnTo>
                    <a:lnTo>
                      <a:pt x="201" y="139"/>
                    </a:lnTo>
                    <a:lnTo>
                      <a:pt x="319" y="67"/>
                    </a:lnTo>
                    <a:lnTo>
                      <a:pt x="413" y="38"/>
                    </a:lnTo>
                    <a:lnTo>
                      <a:pt x="397" y="23"/>
                    </a:lnTo>
                    <a:lnTo>
                      <a:pt x="306" y="46"/>
                    </a:lnTo>
                    <a:lnTo>
                      <a:pt x="206" y="101"/>
                    </a:lnTo>
                    <a:lnTo>
                      <a:pt x="112" y="183"/>
                    </a:lnTo>
                    <a:lnTo>
                      <a:pt x="49" y="271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2" name="Freeform 512"/>
              <p:cNvSpPr>
                <a:spLocks/>
              </p:cNvSpPr>
              <p:nvPr/>
            </p:nvSpPr>
            <p:spPr bwMode="auto">
              <a:xfrm>
                <a:off x="3825" y="2773"/>
                <a:ext cx="108" cy="576"/>
              </a:xfrm>
              <a:custGeom>
                <a:avLst/>
                <a:gdLst>
                  <a:gd name="T0" fmla="*/ 0 w 325"/>
                  <a:gd name="T1" fmla="*/ 0 h 1728"/>
                  <a:gd name="T2" fmla="*/ 0 w 325"/>
                  <a:gd name="T3" fmla="*/ 0 h 1728"/>
                  <a:gd name="T4" fmla="*/ 0 w 325"/>
                  <a:gd name="T5" fmla="*/ 0 h 1728"/>
                  <a:gd name="T6" fmla="*/ 0 w 325"/>
                  <a:gd name="T7" fmla="*/ 0 h 1728"/>
                  <a:gd name="T8" fmla="*/ 0 w 325"/>
                  <a:gd name="T9" fmla="*/ 0 h 1728"/>
                  <a:gd name="T10" fmla="*/ 0 w 325"/>
                  <a:gd name="T11" fmla="*/ 0 h 1728"/>
                  <a:gd name="T12" fmla="*/ 0 w 325"/>
                  <a:gd name="T13" fmla="*/ 0 h 1728"/>
                  <a:gd name="T14" fmla="*/ 0 w 325"/>
                  <a:gd name="T15" fmla="*/ 0 h 1728"/>
                  <a:gd name="T16" fmla="*/ 0 w 325"/>
                  <a:gd name="T17" fmla="*/ 0 h 1728"/>
                  <a:gd name="T18" fmla="*/ 0 w 325"/>
                  <a:gd name="T19" fmla="*/ 0 h 1728"/>
                  <a:gd name="T20" fmla="*/ 0 w 325"/>
                  <a:gd name="T21" fmla="*/ 0 h 1728"/>
                  <a:gd name="T22" fmla="*/ 0 w 325"/>
                  <a:gd name="T23" fmla="*/ 0 h 1728"/>
                  <a:gd name="T24" fmla="*/ 0 w 325"/>
                  <a:gd name="T25" fmla="*/ 0 h 1728"/>
                  <a:gd name="T26" fmla="*/ 0 w 325"/>
                  <a:gd name="T27" fmla="*/ 0 h 1728"/>
                  <a:gd name="T28" fmla="*/ 0 w 325"/>
                  <a:gd name="T29" fmla="*/ 0 h 1728"/>
                  <a:gd name="T30" fmla="*/ 0 w 325"/>
                  <a:gd name="T31" fmla="*/ 0 h 1728"/>
                  <a:gd name="T32" fmla="*/ 0 w 325"/>
                  <a:gd name="T33" fmla="*/ 0 h 1728"/>
                  <a:gd name="T34" fmla="*/ 0 w 325"/>
                  <a:gd name="T35" fmla="*/ 0 h 1728"/>
                  <a:gd name="T36" fmla="*/ 0 w 325"/>
                  <a:gd name="T37" fmla="*/ 0 h 1728"/>
                  <a:gd name="T38" fmla="*/ 0 w 325"/>
                  <a:gd name="T39" fmla="*/ 0 h 1728"/>
                  <a:gd name="T40" fmla="*/ 0 w 325"/>
                  <a:gd name="T41" fmla="*/ 0 h 1728"/>
                  <a:gd name="T42" fmla="*/ 0 w 325"/>
                  <a:gd name="T43" fmla="*/ 0 h 1728"/>
                  <a:gd name="T44" fmla="*/ 0 w 325"/>
                  <a:gd name="T45" fmla="*/ 0 h 17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25"/>
                  <a:gd name="T70" fmla="*/ 0 h 1728"/>
                  <a:gd name="T71" fmla="*/ 325 w 325"/>
                  <a:gd name="T72" fmla="*/ 1728 h 172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25" h="1728">
                    <a:moveTo>
                      <a:pt x="0" y="0"/>
                    </a:moveTo>
                    <a:lnTo>
                      <a:pt x="78" y="90"/>
                    </a:lnTo>
                    <a:lnTo>
                      <a:pt x="156" y="206"/>
                    </a:lnTo>
                    <a:lnTo>
                      <a:pt x="240" y="415"/>
                    </a:lnTo>
                    <a:lnTo>
                      <a:pt x="285" y="637"/>
                    </a:lnTo>
                    <a:lnTo>
                      <a:pt x="308" y="881"/>
                    </a:lnTo>
                    <a:lnTo>
                      <a:pt x="314" y="1075"/>
                    </a:lnTo>
                    <a:lnTo>
                      <a:pt x="302" y="1258"/>
                    </a:lnTo>
                    <a:lnTo>
                      <a:pt x="274" y="1450"/>
                    </a:lnTo>
                    <a:lnTo>
                      <a:pt x="234" y="1633"/>
                    </a:lnTo>
                    <a:lnTo>
                      <a:pt x="206" y="1728"/>
                    </a:lnTo>
                    <a:lnTo>
                      <a:pt x="240" y="1645"/>
                    </a:lnTo>
                    <a:lnTo>
                      <a:pt x="285" y="1450"/>
                    </a:lnTo>
                    <a:lnTo>
                      <a:pt x="314" y="1274"/>
                    </a:lnTo>
                    <a:lnTo>
                      <a:pt x="325" y="1068"/>
                    </a:lnTo>
                    <a:lnTo>
                      <a:pt x="325" y="869"/>
                    </a:lnTo>
                    <a:lnTo>
                      <a:pt x="302" y="676"/>
                    </a:lnTo>
                    <a:lnTo>
                      <a:pt x="279" y="532"/>
                    </a:lnTo>
                    <a:lnTo>
                      <a:pt x="251" y="410"/>
                    </a:lnTo>
                    <a:lnTo>
                      <a:pt x="168" y="206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3" name="Freeform 513"/>
              <p:cNvSpPr>
                <a:spLocks/>
              </p:cNvSpPr>
              <p:nvPr/>
            </p:nvSpPr>
            <p:spPr bwMode="auto">
              <a:xfrm>
                <a:off x="3627" y="3226"/>
                <a:ext cx="269" cy="146"/>
              </a:xfrm>
              <a:custGeom>
                <a:avLst/>
                <a:gdLst>
                  <a:gd name="T0" fmla="*/ 0 w 806"/>
                  <a:gd name="T1" fmla="*/ 0 h 438"/>
                  <a:gd name="T2" fmla="*/ 0 w 806"/>
                  <a:gd name="T3" fmla="*/ 0 h 438"/>
                  <a:gd name="T4" fmla="*/ 0 w 806"/>
                  <a:gd name="T5" fmla="*/ 0 h 438"/>
                  <a:gd name="T6" fmla="*/ 0 w 806"/>
                  <a:gd name="T7" fmla="*/ 0 h 438"/>
                  <a:gd name="T8" fmla="*/ 0 w 806"/>
                  <a:gd name="T9" fmla="*/ 0 h 438"/>
                  <a:gd name="T10" fmla="*/ 0 w 806"/>
                  <a:gd name="T11" fmla="*/ 0 h 438"/>
                  <a:gd name="T12" fmla="*/ 0 w 806"/>
                  <a:gd name="T13" fmla="*/ 0 h 438"/>
                  <a:gd name="T14" fmla="*/ 0 w 806"/>
                  <a:gd name="T15" fmla="*/ 0 h 438"/>
                  <a:gd name="T16" fmla="*/ 0 w 806"/>
                  <a:gd name="T17" fmla="*/ 0 h 438"/>
                  <a:gd name="T18" fmla="*/ 0 w 806"/>
                  <a:gd name="T19" fmla="*/ 0 h 438"/>
                  <a:gd name="T20" fmla="*/ 0 w 806"/>
                  <a:gd name="T21" fmla="*/ 0 h 438"/>
                  <a:gd name="T22" fmla="*/ 0 w 806"/>
                  <a:gd name="T23" fmla="*/ 0 h 438"/>
                  <a:gd name="T24" fmla="*/ 0 w 806"/>
                  <a:gd name="T25" fmla="*/ 0 h 438"/>
                  <a:gd name="T26" fmla="*/ 0 w 806"/>
                  <a:gd name="T27" fmla="*/ 0 h 438"/>
                  <a:gd name="T28" fmla="*/ 0 w 806"/>
                  <a:gd name="T29" fmla="*/ 0 h 438"/>
                  <a:gd name="T30" fmla="*/ 0 w 806"/>
                  <a:gd name="T31" fmla="*/ 0 h 438"/>
                  <a:gd name="T32" fmla="*/ 0 w 806"/>
                  <a:gd name="T33" fmla="*/ 0 h 438"/>
                  <a:gd name="T34" fmla="*/ 0 w 806"/>
                  <a:gd name="T35" fmla="*/ 0 h 438"/>
                  <a:gd name="T36" fmla="*/ 0 w 806"/>
                  <a:gd name="T37" fmla="*/ 0 h 438"/>
                  <a:gd name="T38" fmla="*/ 0 w 806"/>
                  <a:gd name="T39" fmla="*/ 0 h 438"/>
                  <a:gd name="T40" fmla="*/ 0 w 806"/>
                  <a:gd name="T41" fmla="*/ 0 h 438"/>
                  <a:gd name="T42" fmla="*/ 0 w 806"/>
                  <a:gd name="T43" fmla="*/ 0 h 438"/>
                  <a:gd name="T44" fmla="*/ 0 w 806"/>
                  <a:gd name="T45" fmla="*/ 0 h 438"/>
                  <a:gd name="T46" fmla="*/ 0 w 806"/>
                  <a:gd name="T47" fmla="*/ 0 h 438"/>
                  <a:gd name="T48" fmla="*/ 0 w 806"/>
                  <a:gd name="T49" fmla="*/ 0 h 438"/>
                  <a:gd name="T50" fmla="*/ 0 w 806"/>
                  <a:gd name="T51" fmla="*/ 0 h 438"/>
                  <a:gd name="T52" fmla="*/ 0 w 806"/>
                  <a:gd name="T53" fmla="*/ 0 h 438"/>
                  <a:gd name="T54" fmla="*/ 0 w 806"/>
                  <a:gd name="T55" fmla="*/ 0 h 438"/>
                  <a:gd name="T56" fmla="*/ 0 w 806"/>
                  <a:gd name="T57" fmla="*/ 0 h 438"/>
                  <a:gd name="T58" fmla="*/ 0 w 806"/>
                  <a:gd name="T59" fmla="*/ 0 h 4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06"/>
                  <a:gd name="T91" fmla="*/ 0 h 438"/>
                  <a:gd name="T92" fmla="*/ 806 w 806"/>
                  <a:gd name="T93" fmla="*/ 438 h 4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06" h="438">
                    <a:moveTo>
                      <a:pt x="806" y="414"/>
                    </a:moveTo>
                    <a:lnTo>
                      <a:pt x="687" y="255"/>
                    </a:lnTo>
                    <a:lnTo>
                      <a:pt x="749" y="387"/>
                    </a:lnTo>
                    <a:lnTo>
                      <a:pt x="643" y="398"/>
                    </a:lnTo>
                    <a:lnTo>
                      <a:pt x="498" y="404"/>
                    </a:lnTo>
                    <a:lnTo>
                      <a:pt x="347" y="392"/>
                    </a:lnTo>
                    <a:lnTo>
                      <a:pt x="212" y="359"/>
                    </a:lnTo>
                    <a:lnTo>
                      <a:pt x="105" y="316"/>
                    </a:lnTo>
                    <a:lnTo>
                      <a:pt x="38" y="259"/>
                    </a:lnTo>
                    <a:lnTo>
                      <a:pt x="10" y="209"/>
                    </a:lnTo>
                    <a:lnTo>
                      <a:pt x="10" y="155"/>
                    </a:lnTo>
                    <a:lnTo>
                      <a:pt x="38" y="93"/>
                    </a:lnTo>
                    <a:lnTo>
                      <a:pt x="72" y="61"/>
                    </a:lnTo>
                    <a:lnTo>
                      <a:pt x="144" y="22"/>
                    </a:lnTo>
                    <a:lnTo>
                      <a:pt x="234" y="4"/>
                    </a:lnTo>
                    <a:lnTo>
                      <a:pt x="334" y="4"/>
                    </a:lnTo>
                    <a:lnTo>
                      <a:pt x="194" y="0"/>
                    </a:lnTo>
                    <a:lnTo>
                      <a:pt x="105" y="27"/>
                    </a:lnTo>
                    <a:lnTo>
                      <a:pt x="38" y="71"/>
                    </a:lnTo>
                    <a:lnTo>
                      <a:pt x="0" y="144"/>
                    </a:lnTo>
                    <a:lnTo>
                      <a:pt x="0" y="209"/>
                    </a:lnTo>
                    <a:lnTo>
                      <a:pt x="28" y="266"/>
                    </a:lnTo>
                    <a:lnTo>
                      <a:pt x="100" y="326"/>
                    </a:lnTo>
                    <a:lnTo>
                      <a:pt x="222" y="381"/>
                    </a:lnTo>
                    <a:lnTo>
                      <a:pt x="352" y="409"/>
                    </a:lnTo>
                    <a:lnTo>
                      <a:pt x="502" y="421"/>
                    </a:lnTo>
                    <a:lnTo>
                      <a:pt x="643" y="414"/>
                    </a:lnTo>
                    <a:lnTo>
                      <a:pt x="626" y="438"/>
                    </a:lnTo>
                    <a:lnTo>
                      <a:pt x="806" y="4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4" name="Freeform 514"/>
              <p:cNvSpPr>
                <a:spLocks/>
              </p:cNvSpPr>
              <p:nvPr/>
            </p:nvSpPr>
            <p:spPr bwMode="auto">
              <a:xfrm>
                <a:off x="3533" y="3097"/>
                <a:ext cx="97" cy="413"/>
              </a:xfrm>
              <a:custGeom>
                <a:avLst/>
                <a:gdLst>
                  <a:gd name="T0" fmla="*/ 0 w 292"/>
                  <a:gd name="T1" fmla="*/ 0 h 1240"/>
                  <a:gd name="T2" fmla="*/ 0 w 292"/>
                  <a:gd name="T3" fmla="*/ 0 h 1240"/>
                  <a:gd name="T4" fmla="*/ 0 w 292"/>
                  <a:gd name="T5" fmla="*/ 0 h 1240"/>
                  <a:gd name="T6" fmla="*/ 0 w 292"/>
                  <a:gd name="T7" fmla="*/ 0 h 1240"/>
                  <a:gd name="T8" fmla="*/ 0 w 292"/>
                  <a:gd name="T9" fmla="*/ 0 h 1240"/>
                  <a:gd name="T10" fmla="*/ 0 w 292"/>
                  <a:gd name="T11" fmla="*/ 0 h 1240"/>
                  <a:gd name="T12" fmla="*/ 0 w 292"/>
                  <a:gd name="T13" fmla="*/ 0 h 1240"/>
                  <a:gd name="T14" fmla="*/ 0 w 292"/>
                  <a:gd name="T15" fmla="*/ 0 h 1240"/>
                  <a:gd name="T16" fmla="*/ 0 w 292"/>
                  <a:gd name="T17" fmla="*/ 0 h 1240"/>
                  <a:gd name="T18" fmla="*/ 0 w 292"/>
                  <a:gd name="T19" fmla="*/ 0 h 1240"/>
                  <a:gd name="T20" fmla="*/ 0 w 292"/>
                  <a:gd name="T21" fmla="*/ 0 h 1240"/>
                  <a:gd name="T22" fmla="*/ 0 w 292"/>
                  <a:gd name="T23" fmla="*/ 0 h 1240"/>
                  <a:gd name="T24" fmla="*/ 0 w 292"/>
                  <a:gd name="T25" fmla="*/ 0 h 1240"/>
                  <a:gd name="T26" fmla="*/ 0 w 292"/>
                  <a:gd name="T27" fmla="*/ 0 h 1240"/>
                  <a:gd name="T28" fmla="*/ 0 w 292"/>
                  <a:gd name="T29" fmla="*/ 0 h 1240"/>
                  <a:gd name="T30" fmla="*/ 0 w 292"/>
                  <a:gd name="T31" fmla="*/ 0 h 1240"/>
                  <a:gd name="T32" fmla="*/ 0 w 292"/>
                  <a:gd name="T33" fmla="*/ 0 h 1240"/>
                  <a:gd name="T34" fmla="*/ 0 w 292"/>
                  <a:gd name="T35" fmla="*/ 0 h 1240"/>
                  <a:gd name="T36" fmla="*/ 0 w 292"/>
                  <a:gd name="T37" fmla="*/ 0 h 1240"/>
                  <a:gd name="T38" fmla="*/ 0 w 292"/>
                  <a:gd name="T39" fmla="*/ 0 h 1240"/>
                  <a:gd name="T40" fmla="*/ 0 w 292"/>
                  <a:gd name="T41" fmla="*/ 0 h 1240"/>
                  <a:gd name="T42" fmla="*/ 0 w 292"/>
                  <a:gd name="T43" fmla="*/ 0 h 1240"/>
                  <a:gd name="T44" fmla="*/ 0 w 292"/>
                  <a:gd name="T45" fmla="*/ 0 h 1240"/>
                  <a:gd name="T46" fmla="*/ 0 w 292"/>
                  <a:gd name="T47" fmla="*/ 0 h 1240"/>
                  <a:gd name="T48" fmla="*/ 0 w 292"/>
                  <a:gd name="T49" fmla="*/ 0 h 1240"/>
                  <a:gd name="T50" fmla="*/ 0 w 292"/>
                  <a:gd name="T51" fmla="*/ 0 h 124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2"/>
                  <a:gd name="T79" fmla="*/ 0 h 1240"/>
                  <a:gd name="T80" fmla="*/ 292 w 292"/>
                  <a:gd name="T81" fmla="*/ 1240 h 124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2" h="1240">
                    <a:moveTo>
                      <a:pt x="267" y="0"/>
                    </a:moveTo>
                    <a:lnTo>
                      <a:pt x="203" y="86"/>
                    </a:lnTo>
                    <a:lnTo>
                      <a:pt x="139" y="183"/>
                    </a:lnTo>
                    <a:lnTo>
                      <a:pt x="94" y="262"/>
                    </a:lnTo>
                    <a:lnTo>
                      <a:pt x="50" y="370"/>
                    </a:lnTo>
                    <a:lnTo>
                      <a:pt x="14" y="513"/>
                    </a:lnTo>
                    <a:lnTo>
                      <a:pt x="0" y="625"/>
                    </a:lnTo>
                    <a:lnTo>
                      <a:pt x="0" y="743"/>
                    </a:lnTo>
                    <a:lnTo>
                      <a:pt x="8" y="846"/>
                    </a:lnTo>
                    <a:lnTo>
                      <a:pt x="31" y="994"/>
                    </a:lnTo>
                    <a:lnTo>
                      <a:pt x="53" y="1117"/>
                    </a:lnTo>
                    <a:lnTo>
                      <a:pt x="85" y="1240"/>
                    </a:lnTo>
                    <a:lnTo>
                      <a:pt x="92" y="1240"/>
                    </a:lnTo>
                    <a:lnTo>
                      <a:pt x="61" y="1108"/>
                    </a:lnTo>
                    <a:lnTo>
                      <a:pt x="45" y="1022"/>
                    </a:lnTo>
                    <a:lnTo>
                      <a:pt x="14" y="829"/>
                    </a:lnTo>
                    <a:lnTo>
                      <a:pt x="11" y="709"/>
                    </a:lnTo>
                    <a:lnTo>
                      <a:pt x="14" y="597"/>
                    </a:lnTo>
                    <a:lnTo>
                      <a:pt x="34" y="475"/>
                    </a:lnTo>
                    <a:lnTo>
                      <a:pt x="68" y="359"/>
                    </a:lnTo>
                    <a:lnTo>
                      <a:pt x="116" y="255"/>
                    </a:lnTo>
                    <a:lnTo>
                      <a:pt x="174" y="155"/>
                    </a:lnTo>
                    <a:lnTo>
                      <a:pt x="226" y="86"/>
                    </a:lnTo>
                    <a:lnTo>
                      <a:pt x="292" y="9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5" name="Freeform 515"/>
              <p:cNvSpPr>
                <a:spLocks/>
              </p:cNvSpPr>
              <p:nvPr/>
            </p:nvSpPr>
            <p:spPr bwMode="auto">
              <a:xfrm>
                <a:off x="3559" y="3194"/>
                <a:ext cx="184" cy="316"/>
              </a:xfrm>
              <a:custGeom>
                <a:avLst/>
                <a:gdLst>
                  <a:gd name="T0" fmla="*/ 0 w 553"/>
                  <a:gd name="T1" fmla="*/ 0 h 947"/>
                  <a:gd name="T2" fmla="*/ 0 w 553"/>
                  <a:gd name="T3" fmla="*/ 0 h 947"/>
                  <a:gd name="T4" fmla="*/ 0 w 553"/>
                  <a:gd name="T5" fmla="*/ 0 h 947"/>
                  <a:gd name="T6" fmla="*/ 0 w 553"/>
                  <a:gd name="T7" fmla="*/ 0 h 947"/>
                  <a:gd name="T8" fmla="*/ 0 w 553"/>
                  <a:gd name="T9" fmla="*/ 0 h 947"/>
                  <a:gd name="T10" fmla="*/ 0 w 553"/>
                  <a:gd name="T11" fmla="*/ 0 h 947"/>
                  <a:gd name="T12" fmla="*/ 0 w 553"/>
                  <a:gd name="T13" fmla="*/ 0 h 947"/>
                  <a:gd name="T14" fmla="*/ 0 w 553"/>
                  <a:gd name="T15" fmla="*/ 0 h 947"/>
                  <a:gd name="T16" fmla="*/ 0 w 553"/>
                  <a:gd name="T17" fmla="*/ 0 h 947"/>
                  <a:gd name="T18" fmla="*/ 0 w 553"/>
                  <a:gd name="T19" fmla="*/ 0 h 947"/>
                  <a:gd name="T20" fmla="*/ 0 w 553"/>
                  <a:gd name="T21" fmla="*/ 0 h 947"/>
                  <a:gd name="T22" fmla="*/ 0 w 553"/>
                  <a:gd name="T23" fmla="*/ 0 h 947"/>
                  <a:gd name="T24" fmla="*/ 0 w 553"/>
                  <a:gd name="T25" fmla="*/ 0 h 947"/>
                  <a:gd name="T26" fmla="*/ 0 w 553"/>
                  <a:gd name="T27" fmla="*/ 0 h 947"/>
                  <a:gd name="T28" fmla="*/ 0 w 553"/>
                  <a:gd name="T29" fmla="*/ 0 h 947"/>
                  <a:gd name="T30" fmla="*/ 0 w 553"/>
                  <a:gd name="T31" fmla="*/ 0 h 947"/>
                  <a:gd name="T32" fmla="*/ 0 w 553"/>
                  <a:gd name="T33" fmla="*/ 0 h 947"/>
                  <a:gd name="T34" fmla="*/ 0 w 553"/>
                  <a:gd name="T35" fmla="*/ 0 h 947"/>
                  <a:gd name="T36" fmla="*/ 0 w 553"/>
                  <a:gd name="T37" fmla="*/ 0 h 947"/>
                  <a:gd name="T38" fmla="*/ 0 w 553"/>
                  <a:gd name="T39" fmla="*/ 0 h 947"/>
                  <a:gd name="T40" fmla="*/ 0 w 553"/>
                  <a:gd name="T41" fmla="*/ 0 h 947"/>
                  <a:gd name="T42" fmla="*/ 0 w 553"/>
                  <a:gd name="T43" fmla="*/ 0 h 947"/>
                  <a:gd name="T44" fmla="*/ 0 w 553"/>
                  <a:gd name="T45" fmla="*/ 0 h 947"/>
                  <a:gd name="T46" fmla="*/ 0 w 553"/>
                  <a:gd name="T47" fmla="*/ 0 h 947"/>
                  <a:gd name="T48" fmla="*/ 0 w 553"/>
                  <a:gd name="T49" fmla="*/ 0 h 947"/>
                  <a:gd name="T50" fmla="*/ 0 w 553"/>
                  <a:gd name="T51" fmla="*/ 0 h 947"/>
                  <a:gd name="T52" fmla="*/ 0 w 553"/>
                  <a:gd name="T53" fmla="*/ 0 h 947"/>
                  <a:gd name="T54" fmla="*/ 0 w 553"/>
                  <a:gd name="T55" fmla="*/ 0 h 947"/>
                  <a:gd name="T56" fmla="*/ 0 w 553"/>
                  <a:gd name="T57" fmla="*/ 0 h 947"/>
                  <a:gd name="T58" fmla="*/ 0 w 553"/>
                  <a:gd name="T59" fmla="*/ 0 h 947"/>
                  <a:gd name="T60" fmla="*/ 0 w 553"/>
                  <a:gd name="T61" fmla="*/ 0 h 947"/>
                  <a:gd name="T62" fmla="*/ 0 w 553"/>
                  <a:gd name="T63" fmla="*/ 0 h 947"/>
                  <a:gd name="T64" fmla="*/ 0 w 553"/>
                  <a:gd name="T65" fmla="*/ 0 h 947"/>
                  <a:gd name="T66" fmla="*/ 0 w 553"/>
                  <a:gd name="T67" fmla="*/ 0 h 947"/>
                  <a:gd name="T68" fmla="*/ 0 w 553"/>
                  <a:gd name="T69" fmla="*/ 0 h 947"/>
                  <a:gd name="T70" fmla="*/ 0 w 553"/>
                  <a:gd name="T71" fmla="*/ 0 h 947"/>
                  <a:gd name="T72" fmla="*/ 0 w 553"/>
                  <a:gd name="T73" fmla="*/ 0 h 947"/>
                  <a:gd name="T74" fmla="*/ 0 w 553"/>
                  <a:gd name="T75" fmla="*/ 0 h 947"/>
                  <a:gd name="T76" fmla="*/ 0 w 553"/>
                  <a:gd name="T77" fmla="*/ 0 h 947"/>
                  <a:gd name="T78" fmla="*/ 0 w 553"/>
                  <a:gd name="T79" fmla="*/ 0 h 947"/>
                  <a:gd name="T80" fmla="*/ 0 w 553"/>
                  <a:gd name="T81" fmla="*/ 0 h 947"/>
                  <a:gd name="T82" fmla="*/ 0 w 553"/>
                  <a:gd name="T83" fmla="*/ 0 h 947"/>
                  <a:gd name="T84" fmla="*/ 0 w 553"/>
                  <a:gd name="T85" fmla="*/ 0 h 947"/>
                  <a:gd name="T86" fmla="*/ 0 w 553"/>
                  <a:gd name="T87" fmla="*/ 0 h 947"/>
                  <a:gd name="T88" fmla="*/ 0 w 553"/>
                  <a:gd name="T89" fmla="*/ 0 h 947"/>
                  <a:gd name="T90" fmla="*/ 0 w 553"/>
                  <a:gd name="T91" fmla="*/ 0 h 947"/>
                  <a:gd name="T92" fmla="*/ 0 w 553"/>
                  <a:gd name="T93" fmla="*/ 0 h 947"/>
                  <a:gd name="T94" fmla="*/ 0 w 553"/>
                  <a:gd name="T95" fmla="*/ 0 h 947"/>
                  <a:gd name="T96" fmla="*/ 0 w 553"/>
                  <a:gd name="T97" fmla="*/ 0 h 947"/>
                  <a:gd name="T98" fmla="*/ 0 w 553"/>
                  <a:gd name="T99" fmla="*/ 0 h 947"/>
                  <a:gd name="T100" fmla="*/ 0 w 553"/>
                  <a:gd name="T101" fmla="*/ 0 h 947"/>
                  <a:gd name="T102" fmla="*/ 0 w 553"/>
                  <a:gd name="T103" fmla="*/ 0 h 947"/>
                  <a:gd name="T104" fmla="*/ 0 w 553"/>
                  <a:gd name="T105" fmla="*/ 0 h 947"/>
                  <a:gd name="T106" fmla="*/ 0 w 553"/>
                  <a:gd name="T107" fmla="*/ 0 h 947"/>
                  <a:gd name="T108" fmla="*/ 0 w 553"/>
                  <a:gd name="T109" fmla="*/ 0 h 947"/>
                  <a:gd name="T110" fmla="*/ 0 w 553"/>
                  <a:gd name="T111" fmla="*/ 0 h 947"/>
                  <a:gd name="T112" fmla="*/ 0 w 553"/>
                  <a:gd name="T113" fmla="*/ 0 h 947"/>
                  <a:gd name="T114" fmla="*/ 0 w 553"/>
                  <a:gd name="T115" fmla="*/ 0 h 947"/>
                  <a:gd name="T116" fmla="*/ 0 w 553"/>
                  <a:gd name="T117" fmla="*/ 0 h 94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53"/>
                  <a:gd name="T178" fmla="*/ 0 h 947"/>
                  <a:gd name="T179" fmla="*/ 553 w 553"/>
                  <a:gd name="T180" fmla="*/ 947 h 94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53" h="947">
                    <a:moveTo>
                      <a:pt x="113" y="947"/>
                    </a:moveTo>
                    <a:lnTo>
                      <a:pt x="81" y="773"/>
                    </a:lnTo>
                    <a:lnTo>
                      <a:pt x="62" y="616"/>
                    </a:lnTo>
                    <a:lnTo>
                      <a:pt x="58" y="508"/>
                    </a:lnTo>
                    <a:lnTo>
                      <a:pt x="67" y="397"/>
                    </a:lnTo>
                    <a:lnTo>
                      <a:pt x="94" y="289"/>
                    </a:lnTo>
                    <a:lnTo>
                      <a:pt x="124" y="215"/>
                    </a:lnTo>
                    <a:lnTo>
                      <a:pt x="172" y="138"/>
                    </a:lnTo>
                    <a:lnTo>
                      <a:pt x="222" y="82"/>
                    </a:lnTo>
                    <a:lnTo>
                      <a:pt x="287" y="38"/>
                    </a:lnTo>
                    <a:lnTo>
                      <a:pt x="363" y="16"/>
                    </a:lnTo>
                    <a:lnTo>
                      <a:pt x="427" y="12"/>
                    </a:lnTo>
                    <a:lnTo>
                      <a:pt x="483" y="24"/>
                    </a:lnTo>
                    <a:lnTo>
                      <a:pt x="522" y="44"/>
                    </a:lnTo>
                    <a:lnTo>
                      <a:pt x="545" y="74"/>
                    </a:lnTo>
                    <a:lnTo>
                      <a:pt x="545" y="88"/>
                    </a:lnTo>
                    <a:lnTo>
                      <a:pt x="537" y="123"/>
                    </a:lnTo>
                    <a:lnTo>
                      <a:pt x="503" y="185"/>
                    </a:lnTo>
                    <a:lnTo>
                      <a:pt x="545" y="119"/>
                    </a:lnTo>
                    <a:lnTo>
                      <a:pt x="553" y="92"/>
                    </a:lnTo>
                    <a:lnTo>
                      <a:pt x="553" y="66"/>
                    </a:lnTo>
                    <a:lnTo>
                      <a:pt x="525" y="35"/>
                    </a:lnTo>
                    <a:lnTo>
                      <a:pt x="483" y="7"/>
                    </a:lnTo>
                    <a:lnTo>
                      <a:pt x="397" y="0"/>
                    </a:lnTo>
                    <a:lnTo>
                      <a:pt x="326" y="12"/>
                    </a:lnTo>
                    <a:lnTo>
                      <a:pt x="265" y="35"/>
                    </a:lnTo>
                    <a:lnTo>
                      <a:pt x="198" y="88"/>
                    </a:lnTo>
                    <a:lnTo>
                      <a:pt x="155" y="146"/>
                    </a:lnTo>
                    <a:lnTo>
                      <a:pt x="124" y="185"/>
                    </a:lnTo>
                    <a:lnTo>
                      <a:pt x="94" y="212"/>
                    </a:lnTo>
                    <a:lnTo>
                      <a:pt x="51" y="227"/>
                    </a:lnTo>
                    <a:lnTo>
                      <a:pt x="89" y="246"/>
                    </a:lnTo>
                    <a:lnTo>
                      <a:pt x="36" y="278"/>
                    </a:lnTo>
                    <a:lnTo>
                      <a:pt x="67" y="301"/>
                    </a:lnTo>
                    <a:lnTo>
                      <a:pt x="19" y="332"/>
                    </a:lnTo>
                    <a:lnTo>
                      <a:pt x="55" y="358"/>
                    </a:lnTo>
                    <a:lnTo>
                      <a:pt x="8" y="388"/>
                    </a:lnTo>
                    <a:lnTo>
                      <a:pt x="46" y="419"/>
                    </a:lnTo>
                    <a:lnTo>
                      <a:pt x="0" y="447"/>
                    </a:lnTo>
                    <a:lnTo>
                      <a:pt x="43" y="481"/>
                    </a:lnTo>
                    <a:lnTo>
                      <a:pt x="0" y="508"/>
                    </a:lnTo>
                    <a:lnTo>
                      <a:pt x="43" y="538"/>
                    </a:lnTo>
                    <a:lnTo>
                      <a:pt x="0" y="566"/>
                    </a:lnTo>
                    <a:lnTo>
                      <a:pt x="43" y="588"/>
                    </a:lnTo>
                    <a:lnTo>
                      <a:pt x="4" y="620"/>
                    </a:lnTo>
                    <a:lnTo>
                      <a:pt x="46" y="642"/>
                    </a:lnTo>
                    <a:lnTo>
                      <a:pt x="11" y="679"/>
                    </a:lnTo>
                    <a:lnTo>
                      <a:pt x="55" y="692"/>
                    </a:lnTo>
                    <a:lnTo>
                      <a:pt x="19" y="728"/>
                    </a:lnTo>
                    <a:lnTo>
                      <a:pt x="58" y="742"/>
                    </a:lnTo>
                    <a:lnTo>
                      <a:pt x="27" y="778"/>
                    </a:lnTo>
                    <a:lnTo>
                      <a:pt x="70" y="789"/>
                    </a:lnTo>
                    <a:lnTo>
                      <a:pt x="36" y="828"/>
                    </a:lnTo>
                    <a:lnTo>
                      <a:pt x="78" y="839"/>
                    </a:lnTo>
                    <a:lnTo>
                      <a:pt x="43" y="878"/>
                    </a:lnTo>
                    <a:lnTo>
                      <a:pt x="89" y="885"/>
                    </a:lnTo>
                    <a:lnTo>
                      <a:pt x="55" y="924"/>
                    </a:lnTo>
                    <a:lnTo>
                      <a:pt x="113" y="9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6" name="Freeform 516"/>
              <p:cNvSpPr>
                <a:spLocks/>
              </p:cNvSpPr>
              <p:nvPr/>
            </p:nvSpPr>
            <p:spPr bwMode="auto">
              <a:xfrm>
                <a:off x="3651" y="3077"/>
                <a:ext cx="59" cy="39"/>
              </a:xfrm>
              <a:custGeom>
                <a:avLst/>
                <a:gdLst>
                  <a:gd name="T0" fmla="*/ 0 w 178"/>
                  <a:gd name="T1" fmla="*/ 0 h 119"/>
                  <a:gd name="T2" fmla="*/ 0 w 178"/>
                  <a:gd name="T3" fmla="*/ 0 h 119"/>
                  <a:gd name="T4" fmla="*/ 0 w 178"/>
                  <a:gd name="T5" fmla="*/ 0 h 119"/>
                  <a:gd name="T6" fmla="*/ 0 w 178"/>
                  <a:gd name="T7" fmla="*/ 0 h 119"/>
                  <a:gd name="T8" fmla="*/ 0 w 178"/>
                  <a:gd name="T9" fmla="*/ 0 h 119"/>
                  <a:gd name="T10" fmla="*/ 0 w 178"/>
                  <a:gd name="T11" fmla="*/ 0 h 119"/>
                  <a:gd name="T12" fmla="*/ 0 w 178"/>
                  <a:gd name="T13" fmla="*/ 0 h 119"/>
                  <a:gd name="T14" fmla="*/ 0 w 178"/>
                  <a:gd name="T15" fmla="*/ 0 h 119"/>
                  <a:gd name="T16" fmla="*/ 0 w 178"/>
                  <a:gd name="T17" fmla="*/ 0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8"/>
                  <a:gd name="T28" fmla="*/ 0 h 119"/>
                  <a:gd name="T29" fmla="*/ 178 w 178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8" h="119">
                    <a:moveTo>
                      <a:pt x="35" y="14"/>
                    </a:moveTo>
                    <a:lnTo>
                      <a:pt x="0" y="40"/>
                    </a:lnTo>
                    <a:lnTo>
                      <a:pt x="73" y="69"/>
                    </a:lnTo>
                    <a:lnTo>
                      <a:pt x="178" y="119"/>
                    </a:lnTo>
                    <a:lnTo>
                      <a:pt x="170" y="99"/>
                    </a:lnTo>
                    <a:lnTo>
                      <a:pt x="80" y="10"/>
                    </a:lnTo>
                    <a:lnTo>
                      <a:pt x="61" y="0"/>
                    </a:lnTo>
                    <a:lnTo>
                      <a:pt x="3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7" name="Freeform 517"/>
              <p:cNvSpPr>
                <a:spLocks/>
              </p:cNvSpPr>
              <p:nvPr/>
            </p:nvSpPr>
            <p:spPr bwMode="auto">
              <a:xfrm>
                <a:off x="3690" y="3073"/>
                <a:ext cx="69" cy="44"/>
              </a:xfrm>
              <a:custGeom>
                <a:avLst/>
                <a:gdLst>
                  <a:gd name="T0" fmla="*/ 0 w 208"/>
                  <a:gd name="T1" fmla="*/ 0 h 133"/>
                  <a:gd name="T2" fmla="*/ 0 w 208"/>
                  <a:gd name="T3" fmla="*/ 0 h 133"/>
                  <a:gd name="T4" fmla="*/ 0 w 208"/>
                  <a:gd name="T5" fmla="*/ 0 h 133"/>
                  <a:gd name="T6" fmla="*/ 0 w 208"/>
                  <a:gd name="T7" fmla="*/ 0 h 133"/>
                  <a:gd name="T8" fmla="*/ 0 w 208"/>
                  <a:gd name="T9" fmla="*/ 0 h 133"/>
                  <a:gd name="T10" fmla="*/ 0 w 208"/>
                  <a:gd name="T11" fmla="*/ 0 h 133"/>
                  <a:gd name="T12" fmla="*/ 0 w 208"/>
                  <a:gd name="T13" fmla="*/ 0 h 133"/>
                  <a:gd name="T14" fmla="*/ 0 w 208"/>
                  <a:gd name="T15" fmla="*/ 0 h 133"/>
                  <a:gd name="T16" fmla="*/ 0 w 208"/>
                  <a:gd name="T17" fmla="*/ 0 h 133"/>
                  <a:gd name="T18" fmla="*/ 0 w 208"/>
                  <a:gd name="T19" fmla="*/ 0 h 133"/>
                  <a:gd name="T20" fmla="*/ 0 w 208"/>
                  <a:gd name="T21" fmla="*/ 0 h 133"/>
                  <a:gd name="T22" fmla="*/ 0 w 208"/>
                  <a:gd name="T23" fmla="*/ 0 h 1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8"/>
                  <a:gd name="T37" fmla="*/ 0 h 133"/>
                  <a:gd name="T38" fmla="*/ 208 w 208"/>
                  <a:gd name="T39" fmla="*/ 133 h 13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8" h="133">
                    <a:moveTo>
                      <a:pt x="208" y="133"/>
                    </a:moveTo>
                    <a:lnTo>
                      <a:pt x="136" y="77"/>
                    </a:lnTo>
                    <a:lnTo>
                      <a:pt x="59" y="31"/>
                    </a:lnTo>
                    <a:lnTo>
                      <a:pt x="28" y="34"/>
                    </a:lnTo>
                    <a:lnTo>
                      <a:pt x="0" y="12"/>
                    </a:lnTo>
                    <a:lnTo>
                      <a:pt x="15" y="0"/>
                    </a:lnTo>
                    <a:lnTo>
                      <a:pt x="46" y="0"/>
                    </a:lnTo>
                    <a:lnTo>
                      <a:pt x="101" y="26"/>
                    </a:lnTo>
                    <a:lnTo>
                      <a:pt x="164" y="69"/>
                    </a:lnTo>
                    <a:lnTo>
                      <a:pt x="185" y="100"/>
                    </a:lnTo>
                    <a:lnTo>
                      <a:pt x="20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8" name="Freeform 518"/>
              <p:cNvSpPr>
                <a:spLocks/>
              </p:cNvSpPr>
              <p:nvPr/>
            </p:nvSpPr>
            <p:spPr bwMode="auto">
              <a:xfrm>
                <a:off x="3565" y="3103"/>
                <a:ext cx="142" cy="135"/>
              </a:xfrm>
              <a:custGeom>
                <a:avLst/>
                <a:gdLst>
                  <a:gd name="T0" fmla="*/ 0 w 425"/>
                  <a:gd name="T1" fmla="*/ 0 h 405"/>
                  <a:gd name="T2" fmla="*/ 0 w 425"/>
                  <a:gd name="T3" fmla="*/ 0 h 405"/>
                  <a:gd name="T4" fmla="*/ 0 w 425"/>
                  <a:gd name="T5" fmla="*/ 0 h 405"/>
                  <a:gd name="T6" fmla="*/ 0 w 425"/>
                  <a:gd name="T7" fmla="*/ 0 h 405"/>
                  <a:gd name="T8" fmla="*/ 0 w 425"/>
                  <a:gd name="T9" fmla="*/ 0 h 405"/>
                  <a:gd name="T10" fmla="*/ 0 w 425"/>
                  <a:gd name="T11" fmla="*/ 0 h 405"/>
                  <a:gd name="T12" fmla="*/ 0 w 425"/>
                  <a:gd name="T13" fmla="*/ 0 h 405"/>
                  <a:gd name="T14" fmla="*/ 0 w 425"/>
                  <a:gd name="T15" fmla="*/ 0 h 405"/>
                  <a:gd name="T16" fmla="*/ 0 w 425"/>
                  <a:gd name="T17" fmla="*/ 0 h 405"/>
                  <a:gd name="T18" fmla="*/ 0 w 425"/>
                  <a:gd name="T19" fmla="*/ 0 h 405"/>
                  <a:gd name="T20" fmla="*/ 0 w 425"/>
                  <a:gd name="T21" fmla="*/ 0 h 405"/>
                  <a:gd name="T22" fmla="*/ 0 w 425"/>
                  <a:gd name="T23" fmla="*/ 0 h 405"/>
                  <a:gd name="T24" fmla="*/ 0 w 425"/>
                  <a:gd name="T25" fmla="*/ 0 h 405"/>
                  <a:gd name="T26" fmla="*/ 0 w 425"/>
                  <a:gd name="T27" fmla="*/ 0 h 405"/>
                  <a:gd name="T28" fmla="*/ 0 w 425"/>
                  <a:gd name="T29" fmla="*/ 0 h 405"/>
                  <a:gd name="T30" fmla="*/ 0 w 425"/>
                  <a:gd name="T31" fmla="*/ 0 h 405"/>
                  <a:gd name="T32" fmla="*/ 0 w 425"/>
                  <a:gd name="T33" fmla="*/ 0 h 405"/>
                  <a:gd name="T34" fmla="*/ 0 w 425"/>
                  <a:gd name="T35" fmla="*/ 0 h 405"/>
                  <a:gd name="T36" fmla="*/ 0 w 425"/>
                  <a:gd name="T37" fmla="*/ 0 h 405"/>
                  <a:gd name="T38" fmla="*/ 0 w 425"/>
                  <a:gd name="T39" fmla="*/ 0 h 405"/>
                  <a:gd name="T40" fmla="*/ 0 w 425"/>
                  <a:gd name="T41" fmla="*/ 0 h 405"/>
                  <a:gd name="T42" fmla="*/ 0 w 425"/>
                  <a:gd name="T43" fmla="*/ 0 h 405"/>
                  <a:gd name="T44" fmla="*/ 0 w 425"/>
                  <a:gd name="T45" fmla="*/ 0 h 405"/>
                  <a:gd name="T46" fmla="*/ 0 w 425"/>
                  <a:gd name="T47" fmla="*/ 0 h 405"/>
                  <a:gd name="T48" fmla="*/ 0 w 425"/>
                  <a:gd name="T49" fmla="*/ 0 h 405"/>
                  <a:gd name="T50" fmla="*/ 0 w 425"/>
                  <a:gd name="T51" fmla="*/ 0 h 405"/>
                  <a:gd name="T52" fmla="*/ 0 w 425"/>
                  <a:gd name="T53" fmla="*/ 0 h 405"/>
                  <a:gd name="T54" fmla="*/ 0 w 425"/>
                  <a:gd name="T55" fmla="*/ 0 h 405"/>
                  <a:gd name="T56" fmla="*/ 0 w 425"/>
                  <a:gd name="T57" fmla="*/ 0 h 405"/>
                  <a:gd name="T58" fmla="*/ 0 w 425"/>
                  <a:gd name="T59" fmla="*/ 0 h 405"/>
                  <a:gd name="T60" fmla="*/ 0 w 425"/>
                  <a:gd name="T61" fmla="*/ 0 h 405"/>
                  <a:gd name="T62" fmla="*/ 0 w 425"/>
                  <a:gd name="T63" fmla="*/ 0 h 405"/>
                  <a:gd name="T64" fmla="*/ 0 w 425"/>
                  <a:gd name="T65" fmla="*/ 0 h 40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5"/>
                  <a:gd name="T100" fmla="*/ 0 h 405"/>
                  <a:gd name="T101" fmla="*/ 425 w 425"/>
                  <a:gd name="T102" fmla="*/ 405 h 40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5" h="405">
                    <a:moveTo>
                      <a:pt x="226" y="0"/>
                    </a:moveTo>
                    <a:lnTo>
                      <a:pt x="164" y="57"/>
                    </a:lnTo>
                    <a:lnTo>
                      <a:pt x="98" y="142"/>
                    </a:lnTo>
                    <a:lnTo>
                      <a:pt x="48" y="223"/>
                    </a:lnTo>
                    <a:lnTo>
                      <a:pt x="5" y="317"/>
                    </a:lnTo>
                    <a:lnTo>
                      <a:pt x="0" y="361"/>
                    </a:lnTo>
                    <a:lnTo>
                      <a:pt x="11" y="389"/>
                    </a:lnTo>
                    <a:lnTo>
                      <a:pt x="36" y="405"/>
                    </a:lnTo>
                    <a:lnTo>
                      <a:pt x="70" y="405"/>
                    </a:lnTo>
                    <a:lnTo>
                      <a:pt x="113" y="386"/>
                    </a:lnTo>
                    <a:lnTo>
                      <a:pt x="83" y="389"/>
                    </a:lnTo>
                    <a:lnTo>
                      <a:pt x="59" y="380"/>
                    </a:lnTo>
                    <a:lnTo>
                      <a:pt x="48" y="365"/>
                    </a:lnTo>
                    <a:lnTo>
                      <a:pt x="39" y="336"/>
                    </a:lnTo>
                    <a:lnTo>
                      <a:pt x="48" y="308"/>
                    </a:lnTo>
                    <a:lnTo>
                      <a:pt x="94" y="350"/>
                    </a:lnTo>
                    <a:lnTo>
                      <a:pt x="70" y="262"/>
                    </a:lnTo>
                    <a:lnTo>
                      <a:pt x="125" y="304"/>
                    </a:lnTo>
                    <a:lnTo>
                      <a:pt x="105" y="211"/>
                    </a:lnTo>
                    <a:lnTo>
                      <a:pt x="164" y="273"/>
                    </a:lnTo>
                    <a:lnTo>
                      <a:pt x="153" y="157"/>
                    </a:lnTo>
                    <a:lnTo>
                      <a:pt x="215" y="235"/>
                    </a:lnTo>
                    <a:lnTo>
                      <a:pt x="207" y="108"/>
                    </a:lnTo>
                    <a:lnTo>
                      <a:pt x="268" y="204"/>
                    </a:lnTo>
                    <a:lnTo>
                      <a:pt x="268" y="66"/>
                    </a:lnTo>
                    <a:lnTo>
                      <a:pt x="344" y="181"/>
                    </a:lnTo>
                    <a:lnTo>
                      <a:pt x="338" y="50"/>
                    </a:lnTo>
                    <a:lnTo>
                      <a:pt x="417" y="166"/>
                    </a:lnTo>
                    <a:lnTo>
                      <a:pt x="425" y="96"/>
                    </a:lnTo>
                    <a:lnTo>
                      <a:pt x="344" y="39"/>
                    </a:lnTo>
                    <a:lnTo>
                      <a:pt x="280" y="8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9" name="Freeform 519"/>
              <p:cNvSpPr>
                <a:spLocks/>
              </p:cNvSpPr>
              <p:nvPr/>
            </p:nvSpPr>
            <p:spPr bwMode="auto">
              <a:xfrm>
                <a:off x="3556" y="3192"/>
                <a:ext cx="44" cy="56"/>
              </a:xfrm>
              <a:custGeom>
                <a:avLst/>
                <a:gdLst>
                  <a:gd name="T0" fmla="*/ 0 w 133"/>
                  <a:gd name="T1" fmla="*/ 0 h 169"/>
                  <a:gd name="T2" fmla="*/ 0 w 133"/>
                  <a:gd name="T3" fmla="*/ 0 h 169"/>
                  <a:gd name="T4" fmla="*/ 0 w 133"/>
                  <a:gd name="T5" fmla="*/ 0 h 169"/>
                  <a:gd name="T6" fmla="*/ 0 w 133"/>
                  <a:gd name="T7" fmla="*/ 0 h 169"/>
                  <a:gd name="T8" fmla="*/ 0 w 133"/>
                  <a:gd name="T9" fmla="*/ 0 h 169"/>
                  <a:gd name="T10" fmla="*/ 0 w 133"/>
                  <a:gd name="T11" fmla="*/ 0 h 169"/>
                  <a:gd name="T12" fmla="*/ 0 w 133"/>
                  <a:gd name="T13" fmla="*/ 0 h 169"/>
                  <a:gd name="T14" fmla="*/ 0 w 133"/>
                  <a:gd name="T15" fmla="*/ 0 h 169"/>
                  <a:gd name="T16" fmla="*/ 0 w 133"/>
                  <a:gd name="T17" fmla="*/ 0 h 169"/>
                  <a:gd name="T18" fmla="*/ 0 w 133"/>
                  <a:gd name="T19" fmla="*/ 0 h 169"/>
                  <a:gd name="T20" fmla="*/ 0 w 133"/>
                  <a:gd name="T21" fmla="*/ 0 h 169"/>
                  <a:gd name="T22" fmla="*/ 0 w 133"/>
                  <a:gd name="T23" fmla="*/ 0 h 169"/>
                  <a:gd name="T24" fmla="*/ 0 w 133"/>
                  <a:gd name="T25" fmla="*/ 0 h 169"/>
                  <a:gd name="T26" fmla="*/ 0 w 133"/>
                  <a:gd name="T27" fmla="*/ 0 h 169"/>
                  <a:gd name="T28" fmla="*/ 0 w 133"/>
                  <a:gd name="T29" fmla="*/ 0 h 1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3"/>
                  <a:gd name="T46" fmla="*/ 0 h 169"/>
                  <a:gd name="T47" fmla="*/ 133 w 133"/>
                  <a:gd name="T48" fmla="*/ 169 h 16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3" h="169">
                    <a:moveTo>
                      <a:pt x="33" y="0"/>
                    </a:moveTo>
                    <a:lnTo>
                      <a:pt x="13" y="61"/>
                    </a:lnTo>
                    <a:lnTo>
                      <a:pt x="13" y="95"/>
                    </a:lnTo>
                    <a:lnTo>
                      <a:pt x="28" y="139"/>
                    </a:lnTo>
                    <a:lnTo>
                      <a:pt x="60" y="158"/>
                    </a:lnTo>
                    <a:lnTo>
                      <a:pt x="94" y="153"/>
                    </a:lnTo>
                    <a:lnTo>
                      <a:pt x="133" y="142"/>
                    </a:lnTo>
                    <a:lnTo>
                      <a:pt x="83" y="169"/>
                    </a:lnTo>
                    <a:lnTo>
                      <a:pt x="48" y="167"/>
                    </a:lnTo>
                    <a:lnTo>
                      <a:pt x="20" y="145"/>
                    </a:lnTo>
                    <a:lnTo>
                      <a:pt x="6" y="120"/>
                    </a:lnTo>
                    <a:lnTo>
                      <a:pt x="0" y="89"/>
                    </a:lnTo>
                    <a:lnTo>
                      <a:pt x="6" y="5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0" name="Freeform 520"/>
              <p:cNvSpPr>
                <a:spLocks/>
              </p:cNvSpPr>
              <p:nvPr/>
            </p:nvSpPr>
            <p:spPr bwMode="auto">
              <a:xfrm>
                <a:off x="3600" y="3183"/>
                <a:ext cx="147" cy="57"/>
              </a:xfrm>
              <a:custGeom>
                <a:avLst/>
                <a:gdLst>
                  <a:gd name="T0" fmla="*/ 0 w 440"/>
                  <a:gd name="T1" fmla="*/ 0 h 172"/>
                  <a:gd name="T2" fmla="*/ 0 w 440"/>
                  <a:gd name="T3" fmla="*/ 0 h 172"/>
                  <a:gd name="T4" fmla="*/ 0 w 440"/>
                  <a:gd name="T5" fmla="*/ 0 h 172"/>
                  <a:gd name="T6" fmla="*/ 0 w 440"/>
                  <a:gd name="T7" fmla="*/ 0 h 172"/>
                  <a:gd name="T8" fmla="*/ 0 w 440"/>
                  <a:gd name="T9" fmla="*/ 0 h 172"/>
                  <a:gd name="T10" fmla="*/ 0 w 440"/>
                  <a:gd name="T11" fmla="*/ 0 h 172"/>
                  <a:gd name="T12" fmla="*/ 0 w 440"/>
                  <a:gd name="T13" fmla="*/ 0 h 172"/>
                  <a:gd name="T14" fmla="*/ 0 w 440"/>
                  <a:gd name="T15" fmla="*/ 0 h 172"/>
                  <a:gd name="T16" fmla="*/ 0 w 440"/>
                  <a:gd name="T17" fmla="*/ 0 h 172"/>
                  <a:gd name="T18" fmla="*/ 0 w 440"/>
                  <a:gd name="T19" fmla="*/ 0 h 172"/>
                  <a:gd name="T20" fmla="*/ 0 w 440"/>
                  <a:gd name="T21" fmla="*/ 0 h 172"/>
                  <a:gd name="T22" fmla="*/ 0 w 440"/>
                  <a:gd name="T23" fmla="*/ 0 h 172"/>
                  <a:gd name="T24" fmla="*/ 0 w 440"/>
                  <a:gd name="T25" fmla="*/ 0 h 172"/>
                  <a:gd name="T26" fmla="*/ 0 w 440"/>
                  <a:gd name="T27" fmla="*/ 0 h 172"/>
                  <a:gd name="T28" fmla="*/ 0 w 440"/>
                  <a:gd name="T29" fmla="*/ 0 h 172"/>
                  <a:gd name="T30" fmla="*/ 0 w 440"/>
                  <a:gd name="T31" fmla="*/ 0 h 172"/>
                  <a:gd name="T32" fmla="*/ 0 w 440"/>
                  <a:gd name="T33" fmla="*/ 0 h 172"/>
                  <a:gd name="T34" fmla="*/ 0 w 440"/>
                  <a:gd name="T35" fmla="*/ 0 h 1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40"/>
                  <a:gd name="T55" fmla="*/ 0 h 172"/>
                  <a:gd name="T56" fmla="*/ 440 w 440"/>
                  <a:gd name="T57" fmla="*/ 172 h 1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40" h="172">
                    <a:moveTo>
                      <a:pt x="25" y="122"/>
                    </a:moveTo>
                    <a:lnTo>
                      <a:pt x="95" y="53"/>
                    </a:lnTo>
                    <a:lnTo>
                      <a:pt x="191" y="12"/>
                    </a:lnTo>
                    <a:lnTo>
                      <a:pt x="289" y="0"/>
                    </a:lnTo>
                    <a:lnTo>
                      <a:pt x="366" y="19"/>
                    </a:lnTo>
                    <a:lnTo>
                      <a:pt x="413" y="50"/>
                    </a:lnTo>
                    <a:lnTo>
                      <a:pt x="440" y="91"/>
                    </a:lnTo>
                    <a:lnTo>
                      <a:pt x="436" y="131"/>
                    </a:lnTo>
                    <a:lnTo>
                      <a:pt x="433" y="97"/>
                    </a:lnTo>
                    <a:lnTo>
                      <a:pt x="409" y="58"/>
                    </a:lnTo>
                    <a:lnTo>
                      <a:pt x="355" y="23"/>
                    </a:lnTo>
                    <a:lnTo>
                      <a:pt x="278" y="15"/>
                    </a:lnTo>
                    <a:lnTo>
                      <a:pt x="183" y="30"/>
                    </a:lnTo>
                    <a:lnTo>
                      <a:pt x="116" y="61"/>
                    </a:lnTo>
                    <a:lnTo>
                      <a:pt x="0" y="172"/>
                    </a:lnTo>
                    <a:lnTo>
                      <a:pt x="105" y="58"/>
                    </a:lnTo>
                    <a:lnTo>
                      <a:pt x="25" y="1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1" name="Freeform 521"/>
              <p:cNvSpPr>
                <a:spLocks/>
              </p:cNvSpPr>
              <p:nvPr/>
            </p:nvSpPr>
            <p:spPr bwMode="auto">
              <a:xfrm>
                <a:off x="3704" y="3170"/>
                <a:ext cx="62" cy="83"/>
              </a:xfrm>
              <a:custGeom>
                <a:avLst/>
                <a:gdLst>
                  <a:gd name="T0" fmla="*/ 0 w 187"/>
                  <a:gd name="T1" fmla="*/ 0 h 249"/>
                  <a:gd name="T2" fmla="*/ 0 w 187"/>
                  <a:gd name="T3" fmla="*/ 0 h 249"/>
                  <a:gd name="T4" fmla="*/ 0 w 187"/>
                  <a:gd name="T5" fmla="*/ 0 h 249"/>
                  <a:gd name="T6" fmla="*/ 0 w 187"/>
                  <a:gd name="T7" fmla="*/ 0 h 249"/>
                  <a:gd name="T8" fmla="*/ 0 w 187"/>
                  <a:gd name="T9" fmla="*/ 0 h 249"/>
                  <a:gd name="T10" fmla="*/ 0 w 187"/>
                  <a:gd name="T11" fmla="*/ 0 h 249"/>
                  <a:gd name="T12" fmla="*/ 0 w 187"/>
                  <a:gd name="T13" fmla="*/ 0 h 249"/>
                  <a:gd name="T14" fmla="*/ 0 w 187"/>
                  <a:gd name="T15" fmla="*/ 0 h 249"/>
                  <a:gd name="T16" fmla="*/ 0 w 187"/>
                  <a:gd name="T17" fmla="*/ 0 h 249"/>
                  <a:gd name="T18" fmla="*/ 0 w 187"/>
                  <a:gd name="T19" fmla="*/ 0 h 249"/>
                  <a:gd name="T20" fmla="*/ 0 w 187"/>
                  <a:gd name="T21" fmla="*/ 0 h 249"/>
                  <a:gd name="T22" fmla="*/ 0 w 187"/>
                  <a:gd name="T23" fmla="*/ 0 h 249"/>
                  <a:gd name="T24" fmla="*/ 0 w 187"/>
                  <a:gd name="T25" fmla="*/ 0 h 249"/>
                  <a:gd name="T26" fmla="*/ 0 w 187"/>
                  <a:gd name="T27" fmla="*/ 0 h 249"/>
                  <a:gd name="T28" fmla="*/ 0 w 187"/>
                  <a:gd name="T29" fmla="*/ 0 h 249"/>
                  <a:gd name="T30" fmla="*/ 0 w 187"/>
                  <a:gd name="T31" fmla="*/ 0 h 249"/>
                  <a:gd name="T32" fmla="*/ 0 w 187"/>
                  <a:gd name="T33" fmla="*/ 0 h 249"/>
                  <a:gd name="T34" fmla="*/ 0 w 187"/>
                  <a:gd name="T35" fmla="*/ 0 h 249"/>
                  <a:gd name="T36" fmla="*/ 0 w 187"/>
                  <a:gd name="T37" fmla="*/ 0 h 249"/>
                  <a:gd name="T38" fmla="*/ 0 w 187"/>
                  <a:gd name="T39" fmla="*/ 0 h 249"/>
                  <a:gd name="T40" fmla="*/ 0 w 187"/>
                  <a:gd name="T41" fmla="*/ 0 h 249"/>
                  <a:gd name="T42" fmla="*/ 0 w 187"/>
                  <a:gd name="T43" fmla="*/ 0 h 249"/>
                  <a:gd name="T44" fmla="*/ 0 w 187"/>
                  <a:gd name="T45" fmla="*/ 0 h 249"/>
                  <a:gd name="T46" fmla="*/ 0 w 187"/>
                  <a:gd name="T47" fmla="*/ 0 h 249"/>
                  <a:gd name="T48" fmla="*/ 0 w 187"/>
                  <a:gd name="T49" fmla="*/ 0 h 249"/>
                  <a:gd name="T50" fmla="*/ 0 w 187"/>
                  <a:gd name="T51" fmla="*/ 0 h 249"/>
                  <a:gd name="T52" fmla="*/ 0 w 187"/>
                  <a:gd name="T53" fmla="*/ 0 h 249"/>
                  <a:gd name="T54" fmla="*/ 0 w 187"/>
                  <a:gd name="T55" fmla="*/ 0 h 249"/>
                  <a:gd name="T56" fmla="*/ 0 w 187"/>
                  <a:gd name="T57" fmla="*/ 0 h 2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87"/>
                  <a:gd name="T88" fmla="*/ 0 h 249"/>
                  <a:gd name="T89" fmla="*/ 187 w 187"/>
                  <a:gd name="T90" fmla="*/ 249 h 2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87" h="249">
                    <a:moveTo>
                      <a:pt x="0" y="50"/>
                    </a:moveTo>
                    <a:lnTo>
                      <a:pt x="8" y="10"/>
                    </a:lnTo>
                    <a:lnTo>
                      <a:pt x="23" y="38"/>
                    </a:lnTo>
                    <a:lnTo>
                      <a:pt x="51" y="0"/>
                    </a:lnTo>
                    <a:lnTo>
                      <a:pt x="54" y="50"/>
                    </a:lnTo>
                    <a:lnTo>
                      <a:pt x="93" y="3"/>
                    </a:lnTo>
                    <a:lnTo>
                      <a:pt x="89" y="53"/>
                    </a:lnTo>
                    <a:lnTo>
                      <a:pt x="132" y="25"/>
                    </a:lnTo>
                    <a:lnTo>
                      <a:pt x="124" y="79"/>
                    </a:lnTo>
                    <a:lnTo>
                      <a:pt x="159" y="72"/>
                    </a:lnTo>
                    <a:lnTo>
                      <a:pt x="165" y="88"/>
                    </a:lnTo>
                    <a:lnTo>
                      <a:pt x="140" y="122"/>
                    </a:lnTo>
                    <a:lnTo>
                      <a:pt x="176" y="122"/>
                    </a:lnTo>
                    <a:lnTo>
                      <a:pt x="182" y="149"/>
                    </a:lnTo>
                    <a:lnTo>
                      <a:pt x="140" y="160"/>
                    </a:lnTo>
                    <a:lnTo>
                      <a:pt x="187" y="185"/>
                    </a:lnTo>
                    <a:lnTo>
                      <a:pt x="132" y="195"/>
                    </a:lnTo>
                    <a:lnTo>
                      <a:pt x="148" y="226"/>
                    </a:lnTo>
                    <a:lnTo>
                      <a:pt x="117" y="223"/>
                    </a:lnTo>
                    <a:lnTo>
                      <a:pt x="117" y="245"/>
                    </a:lnTo>
                    <a:lnTo>
                      <a:pt x="82" y="249"/>
                    </a:lnTo>
                    <a:lnTo>
                      <a:pt x="112" y="204"/>
                    </a:lnTo>
                    <a:lnTo>
                      <a:pt x="124" y="176"/>
                    </a:lnTo>
                    <a:lnTo>
                      <a:pt x="128" y="146"/>
                    </a:lnTo>
                    <a:lnTo>
                      <a:pt x="112" y="110"/>
                    </a:lnTo>
                    <a:lnTo>
                      <a:pt x="82" y="84"/>
                    </a:lnTo>
                    <a:lnTo>
                      <a:pt x="51" y="65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2" name="Freeform 522"/>
              <p:cNvSpPr>
                <a:spLocks/>
              </p:cNvSpPr>
              <p:nvPr/>
            </p:nvSpPr>
            <p:spPr bwMode="auto">
              <a:xfrm>
                <a:off x="3642" y="3255"/>
                <a:ext cx="111" cy="73"/>
              </a:xfrm>
              <a:custGeom>
                <a:avLst/>
                <a:gdLst>
                  <a:gd name="T0" fmla="*/ 0 w 334"/>
                  <a:gd name="T1" fmla="*/ 0 h 218"/>
                  <a:gd name="T2" fmla="*/ 0 w 334"/>
                  <a:gd name="T3" fmla="*/ 0 h 218"/>
                  <a:gd name="T4" fmla="*/ 0 w 334"/>
                  <a:gd name="T5" fmla="*/ 0 h 218"/>
                  <a:gd name="T6" fmla="*/ 0 w 334"/>
                  <a:gd name="T7" fmla="*/ 0 h 218"/>
                  <a:gd name="T8" fmla="*/ 0 w 334"/>
                  <a:gd name="T9" fmla="*/ 0 h 218"/>
                  <a:gd name="T10" fmla="*/ 0 w 334"/>
                  <a:gd name="T11" fmla="*/ 0 h 218"/>
                  <a:gd name="T12" fmla="*/ 0 w 334"/>
                  <a:gd name="T13" fmla="*/ 0 h 218"/>
                  <a:gd name="T14" fmla="*/ 0 w 334"/>
                  <a:gd name="T15" fmla="*/ 0 h 218"/>
                  <a:gd name="T16" fmla="*/ 0 w 334"/>
                  <a:gd name="T17" fmla="*/ 0 h 218"/>
                  <a:gd name="T18" fmla="*/ 0 w 334"/>
                  <a:gd name="T19" fmla="*/ 0 h 218"/>
                  <a:gd name="T20" fmla="*/ 0 w 334"/>
                  <a:gd name="T21" fmla="*/ 0 h 218"/>
                  <a:gd name="T22" fmla="*/ 0 w 334"/>
                  <a:gd name="T23" fmla="*/ 0 h 218"/>
                  <a:gd name="T24" fmla="*/ 0 w 334"/>
                  <a:gd name="T25" fmla="*/ 0 h 218"/>
                  <a:gd name="T26" fmla="*/ 0 w 334"/>
                  <a:gd name="T27" fmla="*/ 0 h 218"/>
                  <a:gd name="T28" fmla="*/ 0 w 334"/>
                  <a:gd name="T29" fmla="*/ 0 h 218"/>
                  <a:gd name="T30" fmla="*/ 0 w 334"/>
                  <a:gd name="T31" fmla="*/ 0 h 218"/>
                  <a:gd name="T32" fmla="*/ 0 w 334"/>
                  <a:gd name="T33" fmla="*/ 0 h 218"/>
                  <a:gd name="T34" fmla="*/ 0 w 334"/>
                  <a:gd name="T35" fmla="*/ 0 h 218"/>
                  <a:gd name="T36" fmla="*/ 0 w 334"/>
                  <a:gd name="T37" fmla="*/ 0 h 218"/>
                  <a:gd name="T38" fmla="*/ 0 w 334"/>
                  <a:gd name="T39" fmla="*/ 0 h 218"/>
                  <a:gd name="T40" fmla="*/ 0 w 334"/>
                  <a:gd name="T41" fmla="*/ 0 h 218"/>
                  <a:gd name="T42" fmla="*/ 0 w 334"/>
                  <a:gd name="T43" fmla="*/ 0 h 21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4"/>
                  <a:gd name="T67" fmla="*/ 0 h 218"/>
                  <a:gd name="T68" fmla="*/ 334 w 334"/>
                  <a:gd name="T69" fmla="*/ 218 h 21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4" h="218">
                    <a:moveTo>
                      <a:pt x="104" y="3"/>
                    </a:moveTo>
                    <a:lnTo>
                      <a:pt x="237" y="0"/>
                    </a:lnTo>
                    <a:lnTo>
                      <a:pt x="287" y="0"/>
                    </a:lnTo>
                    <a:lnTo>
                      <a:pt x="318" y="5"/>
                    </a:lnTo>
                    <a:lnTo>
                      <a:pt x="334" y="22"/>
                    </a:lnTo>
                    <a:lnTo>
                      <a:pt x="334" y="41"/>
                    </a:lnTo>
                    <a:lnTo>
                      <a:pt x="323" y="64"/>
                    </a:lnTo>
                    <a:lnTo>
                      <a:pt x="287" y="96"/>
                    </a:lnTo>
                    <a:lnTo>
                      <a:pt x="135" y="218"/>
                    </a:lnTo>
                    <a:lnTo>
                      <a:pt x="310" y="57"/>
                    </a:lnTo>
                    <a:lnTo>
                      <a:pt x="82" y="203"/>
                    </a:lnTo>
                    <a:lnTo>
                      <a:pt x="283" y="57"/>
                    </a:lnTo>
                    <a:lnTo>
                      <a:pt x="37" y="176"/>
                    </a:lnTo>
                    <a:lnTo>
                      <a:pt x="259" y="49"/>
                    </a:lnTo>
                    <a:lnTo>
                      <a:pt x="3" y="146"/>
                    </a:lnTo>
                    <a:lnTo>
                      <a:pt x="253" y="38"/>
                    </a:lnTo>
                    <a:lnTo>
                      <a:pt x="0" y="90"/>
                    </a:lnTo>
                    <a:lnTo>
                      <a:pt x="248" y="22"/>
                    </a:lnTo>
                    <a:lnTo>
                      <a:pt x="43" y="38"/>
                    </a:lnTo>
                    <a:lnTo>
                      <a:pt x="233" y="5"/>
                    </a:lnTo>
                    <a:lnTo>
                      <a:pt x="104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3" name="Freeform 523"/>
              <p:cNvSpPr>
                <a:spLocks/>
              </p:cNvSpPr>
              <p:nvPr/>
            </p:nvSpPr>
            <p:spPr bwMode="auto">
              <a:xfrm>
                <a:off x="3739" y="3279"/>
                <a:ext cx="18" cy="6"/>
              </a:xfrm>
              <a:custGeom>
                <a:avLst/>
                <a:gdLst>
                  <a:gd name="T0" fmla="*/ 0 w 53"/>
                  <a:gd name="T1" fmla="*/ 0 h 18"/>
                  <a:gd name="T2" fmla="*/ 0 w 53"/>
                  <a:gd name="T3" fmla="*/ 0 h 18"/>
                  <a:gd name="T4" fmla="*/ 0 w 53"/>
                  <a:gd name="T5" fmla="*/ 0 h 18"/>
                  <a:gd name="T6" fmla="*/ 0 w 53"/>
                  <a:gd name="T7" fmla="*/ 0 h 18"/>
                  <a:gd name="T8" fmla="*/ 0 w 53"/>
                  <a:gd name="T9" fmla="*/ 0 h 18"/>
                  <a:gd name="T10" fmla="*/ 0 w 53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18"/>
                  <a:gd name="T20" fmla="*/ 53 w 53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18">
                    <a:moveTo>
                      <a:pt x="0" y="18"/>
                    </a:moveTo>
                    <a:lnTo>
                      <a:pt x="42" y="13"/>
                    </a:lnTo>
                    <a:lnTo>
                      <a:pt x="53" y="0"/>
                    </a:lnTo>
                    <a:lnTo>
                      <a:pt x="15" y="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4" name="Freeform 524"/>
              <p:cNvSpPr>
                <a:spLocks/>
              </p:cNvSpPr>
              <p:nvPr/>
            </p:nvSpPr>
            <p:spPr bwMode="auto">
              <a:xfrm>
                <a:off x="3750" y="3269"/>
                <a:ext cx="14" cy="5"/>
              </a:xfrm>
              <a:custGeom>
                <a:avLst/>
                <a:gdLst>
                  <a:gd name="T0" fmla="*/ 0 w 42"/>
                  <a:gd name="T1" fmla="*/ 0 h 16"/>
                  <a:gd name="T2" fmla="*/ 0 w 42"/>
                  <a:gd name="T3" fmla="*/ 0 h 16"/>
                  <a:gd name="T4" fmla="*/ 0 w 42"/>
                  <a:gd name="T5" fmla="*/ 0 h 16"/>
                  <a:gd name="T6" fmla="*/ 0 w 42"/>
                  <a:gd name="T7" fmla="*/ 0 h 16"/>
                  <a:gd name="T8" fmla="*/ 0 w 42"/>
                  <a:gd name="T9" fmla="*/ 0 h 16"/>
                  <a:gd name="T10" fmla="*/ 0 w 42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6"/>
                  <a:gd name="T20" fmla="*/ 42 w 42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6">
                    <a:moveTo>
                      <a:pt x="0" y="16"/>
                    </a:moveTo>
                    <a:lnTo>
                      <a:pt x="31" y="12"/>
                    </a:lnTo>
                    <a:lnTo>
                      <a:pt x="42" y="0"/>
                    </a:lnTo>
                    <a:lnTo>
                      <a:pt x="5" y="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5" name="Freeform 525"/>
              <p:cNvSpPr>
                <a:spLocks/>
              </p:cNvSpPr>
              <p:nvPr/>
            </p:nvSpPr>
            <p:spPr bwMode="auto">
              <a:xfrm>
                <a:off x="3731" y="3284"/>
                <a:ext cx="100" cy="70"/>
              </a:xfrm>
              <a:custGeom>
                <a:avLst/>
                <a:gdLst>
                  <a:gd name="T0" fmla="*/ 0 w 299"/>
                  <a:gd name="T1" fmla="*/ 0 h 208"/>
                  <a:gd name="T2" fmla="*/ 0 w 299"/>
                  <a:gd name="T3" fmla="*/ 0 h 208"/>
                  <a:gd name="T4" fmla="*/ 0 w 299"/>
                  <a:gd name="T5" fmla="*/ 0 h 208"/>
                  <a:gd name="T6" fmla="*/ 0 w 299"/>
                  <a:gd name="T7" fmla="*/ 0 h 208"/>
                  <a:gd name="T8" fmla="*/ 0 w 299"/>
                  <a:gd name="T9" fmla="*/ 0 h 208"/>
                  <a:gd name="T10" fmla="*/ 0 w 299"/>
                  <a:gd name="T11" fmla="*/ 0 h 208"/>
                  <a:gd name="T12" fmla="*/ 0 w 299"/>
                  <a:gd name="T13" fmla="*/ 0 h 208"/>
                  <a:gd name="T14" fmla="*/ 0 w 299"/>
                  <a:gd name="T15" fmla="*/ 0 h 208"/>
                  <a:gd name="T16" fmla="*/ 0 w 299"/>
                  <a:gd name="T17" fmla="*/ 0 h 208"/>
                  <a:gd name="T18" fmla="*/ 0 w 299"/>
                  <a:gd name="T19" fmla="*/ 0 h 208"/>
                  <a:gd name="T20" fmla="*/ 0 w 299"/>
                  <a:gd name="T21" fmla="*/ 0 h 208"/>
                  <a:gd name="T22" fmla="*/ 0 w 299"/>
                  <a:gd name="T23" fmla="*/ 0 h 208"/>
                  <a:gd name="T24" fmla="*/ 0 w 299"/>
                  <a:gd name="T25" fmla="*/ 0 h 208"/>
                  <a:gd name="T26" fmla="*/ 0 w 299"/>
                  <a:gd name="T27" fmla="*/ 0 h 208"/>
                  <a:gd name="T28" fmla="*/ 0 w 299"/>
                  <a:gd name="T29" fmla="*/ 0 h 208"/>
                  <a:gd name="T30" fmla="*/ 0 w 299"/>
                  <a:gd name="T31" fmla="*/ 0 h 208"/>
                  <a:gd name="T32" fmla="*/ 0 w 299"/>
                  <a:gd name="T33" fmla="*/ 0 h 208"/>
                  <a:gd name="T34" fmla="*/ 0 w 299"/>
                  <a:gd name="T35" fmla="*/ 0 h 208"/>
                  <a:gd name="T36" fmla="*/ 0 w 299"/>
                  <a:gd name="T37" fmla="*/ 0 h 208"/>
                  <a:gd name="T38" fmla="*/ 0 w 299"/>
                  <a:gd name="T39" fmla="*/ 0 h 208"/>
                  <a:gd name="T40" fmla="*/ 0 w 299"/>
                  <a:gd name="T41" fmla="*/ 0 h 208"/>
                  <a:gd name="T42" fmla="*/ 0 w 299"/>
                  <a:gd name="T43" fmla="*/ 0 h 20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9"/>
                  <a:gd name="T67" fmla="*/ 0 h 208"/>
                  <a:gd name="T68" fmla="*/ 299 w 299"/>
                  <a:gd name="T69" fmla="*/ 208 h 20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9" h="208">
                    <a:moveTo>
                      <a:pt x="0" y="168"/>
                    </a:moveTo>
                    <a:lnTo>
                      <a:pt x="83" y="53"/>
                    </a:lnTo>
                    <a:lnTo>
                      <a:pt x="117" y="11"/>
                    </a:lnTo>
                    <a:lnTo>
                      <a:pt x="140" y="0"/>
                    </a:lnTo>
                    <a:lnTo>
                      <a:pt x="167" y="0"/>
                    </a:lnTo>
                    <a:lnTo>
                      <a:pt x="198" y="2"/>
                    </a:lnTo>
                    <a:lnTo>
                      <a:pt x="226" y="22"/>
                    </a:lnTo>
                    <a:lnTo>
                      <a:pt x="245" y="46"/>
                    </a:lnTo>
                    <a:lnTo>
                      <a:pt x="299" y="192"/>
                    </a:lnTo>
                    <a:lnTo>
                      <a:pt x="226" y="50"/>
                    </a:lnTo>
                    <a:lnTo>
                      <a:pt x="245" y="203"/>
                    </a:lnTo>
                    <a:lnTo>
                      <a:pt x="201" y="62"/>
                    </a:lnTo>
                    <a:lnTo>
                      <a:pt x="190" y="208"/>
                    </a:lnTo>
                    <a:lnTo>
                      <a:pt x="171" y="69"/>
                    </a:lnTo>
                    <a:lnTo>
                      <a:pt x="147" y="203"/>
                    </a:lnTo>
                    <a:lnTo>
                      <a:pt x="144" y="69"/>
                    </a:lnTo>
                    <a:lnTo>
                      <a:pt x="105" y="199"/>
                    </a:lnTo>
                    <a:lnTo>
                      <a:pt x="120" y="58"/>
                    </a:lnTo>
                    <a:lnTo>
                      <a:pt x="60" y="180"/>
                    </a:lnTo>
                    <a:lnTo>
                      <a:pt x="100" y="5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6" name="Freeform 526"/>
              <p:cNvSpPr>
                <a:spLocks/>
              </p:cNvSpPr>
              <p:nvPr/>
            </p:nvSpPr>
            <p:spPr bwMode="auto">
              <a:xfrm>
                <a:off x="3794" y="3258"/>
                <a:ext cx="13" cy="29"/>
              </a:xfrm>
              <a:custGeom>
                <a:avLst/>
                <a:gdLst>
                  <a:gd name="T0" fmla="*/ 0 w 39"/>
                  <a:gd name="T1" fmla="*/ 0 h 86"/>
                  <a:gd name="T2" fmla="*/ 0 w 39"/>
                  <a:gd name="T3" fmla="*/ 0 h 86"/>
                  <a:gd name="T4" fmla="*/ 0 w 39"/>
                  <a:gd name="T5" fmla="*/ 0 h 86"/>
                  <a:gd name="T6" fmla="*/ 0 w 39"/>
                  <a:gd name="T7" fmla="*/ 0 h 86"/>
                  <a:gd name="T8" fmla="*/ 0 w 39"/>
                  <a:gd name="T9" fmla="*/ 0 h 86"/>
                  <a:gd name="T10" fmla="*/ 0 w 39"/>
                  <a:gd name="T11" fmla="*/ 0 h 86"/>
                  <a:gd name="T12" fmla="*/ 0 w 39"/>
                  <a:gd name="T13" fmla="*/ 0 h 86"/>
                  <a:gd name="T14" fmla="*/ 0 w 39"/>
                  <a:gd name="T15" fmla="*/ 0 h 86"/>
                  <a:gd name="T16" fmla="*/ 0 w 39"/>
                  <a:gd name="T17" fmla="*/ 0 h 86"/>
                  <a:gd name="T18" fmla="*/ 0 w 39"/>
                  <a:gd name="T19" fmla="*/ 0 h 86"/>
                  <a:gd name="T20" fmla="*/ 0 w 39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86"/>
                  <a:gd name="T35" fmla="*/ 39 w 39"/>
                  <a:gd name="T36" fmla="*/ 86 h 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86">
                    <a:moveTo>
                      <a:pt x="0" y="80"/>
                    </a:moveTo>
                    <a:lnTo>
                      <a:pt x="3" y="54"/>
                    </a:lnTo>
                    <a:lnTo>
                      <a:pt x="11" y="28"/>
                    </a:lnTo>
                    <a:lnTo>
                      <a:pt x="23" y="9"/>
                    </a:lnTo>
                    <a:lnTo>
                      <a:pt x="31" y="0"/>
                    </a:lnTo>
                    <a:lnTo>
                      <a:pt x="39" y="12"/>
                    </a:lnTo>
                    <a:lnTo>
                      <a:pt x="20" y="28"/>
                    </a:lnTo>
                    <a:lnTo>
                      <a:pt x="8" y="62"/>
                    </a:lnTo>
                    <a:lnTo>
                      <a:pt x="8" y="86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7" name="Freeform 527"/>
              <p:cNvSpPr>
                <a:spLocks/>
              </p:cNvSpPr>
              <p:nvPr/>
            </p:nvSpPr>
            <p:spPr bwMode="auto">
              <a:xfrm>
                <a:off x="3803" y="3276"/>
                <a:ext cx="4" cy="19"/>
              </a:xfrm>
              <a:custGeom>
                <a:avLst/>
                <a:gdLst>
                  <a:gd name="T0" fmla="*/ 0 w 12"/>
                  <a:gd name="T1" fmla="*/ 0 h 57"/>
                  <a:gd name="T2" fmla="*/ 0 w 12"/>
                  <a:gd name="T3" fmla="*/ 0 h 57"/>
                  <a:gd name="T4" fmla="*/ 0 w 12"/>
                  <a:gd name="T5" fmla="*/ 0 h 57"/>
                  <a:gd name="T6" fmla="*/ 0 w 12"/>
                  <a:gd name="T7" fmla="*/ 0 h 57"/>
                  <a:gd name="T8" fmla="*/ 0 w 12"/>
                  <a:gd name="T9" fmla="*/ 0 h 57"/>
                  <a:gd name="T10" fmla="*/ 0 w 12"/>
                  <a:gd name="T11" fmla="*/ 0 h 57"/>
                  <a:gd name="T12" fmla="*/ 0 w 12"/>
                  <a:gd name="T13" fmla="*/ 0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57"/>
                  <a:gd name="T23" fmla="*/ 12 w 12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57">
                    <a:moveTo>
                      <a:pt x="12" y="0"/>
                    </a:moveTo>
                    <a:lnTo>
                      <a:pt x="0" y="16"/>
                    </a:lnTo>
                    <a:lnTo>
                      <a:pt x="0" y="46"/>
                    </a:lnTo>
                    <a:lnTo>
                      <a:pt x="12" y="57"/>
                    </a:lnTo>
                    <a:lnTo>
                      <a:pt x="12" y="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8" name="Freeform 528"/>
              <p:cNvSpPr>
                <a:spLocks/>
              </p:cNvSpPr>
              <p:nvPr/>
            </p:nvSpPr>
            <p:spPr bwMode="auto">
              <a:xfrm>
                <a:off x="3816" y="3268"/>
                <a:ext cx="19" cy="8"/>
              </a:xfrm>
              <a:custGeom>
                <a:avLst/>
                <a:gdLst>
                  <a:gd name="T0" fmla="*/ 0 w 57"/>
                  <a:gd name="T1" fmla="*/ 0 h 26"/>
                  <a:gd name="T2" fmla="*/ 0 w 57"/>
                  <a:gd name="T3" fmla="*/ 0 h 26"/>
                  <a:gd name="T4" fmla="*/ 0 w 57"/>
                  <a:gd name="T5" fmla="*/ 0 h 26"/>
                  <a:gd name="T6" fmla="*/ 0 w 57"/>
                  <a:gd name="T7" fmla="*/ 0 h 26"/>
                  <a:gd name="T8" fmla="*/ 0 w 57"/>
                  <a:gd name="T9" fmla="*/ 0 h 26"/>
                  <a:gd name="T10" fmla="*/ 0 w 57"/>
                  <a:gd name="T11" fmla="*/ 0 h 26"/>
                  <a:gd name="T12" fmla="*/ 0 w 57"/>
                  <a:gd name="T13" fmla="*/ 0 h 26"/>
                  <a:gd name="T14" fmla="*/ 0 w 57"/>
                  <a:gd name="T15" fmla="*/ 0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"/>
                  <a:gd name="T25" fmla="*/ 0 h 26"/>
                  <a:gd name="T26" fmla="*/ 57 w 57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" h="26">
                    <a:moveTo>
                      <a:pt x="0" y="7"/>
                    </a:moveTo>
                    <a:lnTo>
                      <a:pt x="19" y="0"/>
                    </a:lnTo>
                    <a:lnTo>
                      <a:pt x="54" y="7"/>
                    </a:lnTo>
                    <a:lnTo>
                      <a:pt x="57" y="22"/>
                    </a:lnTo>
                    <a:lnTo>
                      <a:pt x="26" y="15"/>
                    </a:lnTo>
                    <a:lnTo>
                      <a:pt x="0" y="2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9" name="Freeform 529"/>
              <p:cNvSpPr>
                <a:spLocks/>
              </p:cNvSpPr>
              <p:nvPr/>
            </p:nvSpPr>
            <p:spPr bwMode="auto">
              <a:xfrm>
                <a:off x="3813" y="3255"/>
                <a:ext cx="19" cy="6"/>
              </a:xfrm>
              <a:custGeom>
                <a:avLst/>
                <a:gdLst>
                  <a:gd name="T0" fmla="*/ 0 w 58"/>
                  <a:gd name="T1" fmla="*/ 0 h 19"/>
                  <a:gd name="T2" fmla="*/ 0 w 58"/>
                  <a:gd name="T3" fmla="*/ 0 h 19"/>
                  <a:gd name="T4" fmla="*/ 0 w 58"/>
                  <a:gd name="T5" fmla="*/ 0 h 19"/>
                  <a:gd name="T6" fmla="*/ 0 w 58"/>
                  <a:gd name="T7" fmla="*/ 0 h 19"/>
                  <a:gd name="T8" fmla="*/ 0 w 58"/>
                  <a:gd name="T9" fmla="*/ 0 h 19"/>
                  <a:gd name="T10" fmla="*/ 0 w 58"/>
                  <a:gd name="T11" fmla="*/ 0 h 19"/>
                  <a:gd name="T12" fmla="*/ 0 w 58"/>
                  <a:gd name="T13" fmla="*/ 0 h 19"/>
                  <a:gd name="T14" fmla="*/ 0 w 58"/>
                  <a:gd name="T15" fmla="*/ 0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19"/>
                  <a:gd name="T26" fmla="*/ 58 w 58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19">
                    <a:moveTo>
                      <a:pt x="0" y="3"/>
                    </a:moveTo>
                    <a:lnTo>
                      <a:pt x="23" y="0"/>
                    </a:lnTo>
                    <a:lnTo>
                      <a:pt x="54" y="3"/>
                    </a:lnTo>
                    <a:lnTo>
                      <a:pt x="58" y="19"/>
                    </a:lnTo>
                    <a:lnTo>
                      <a:pt x="33" y="5"/>
                    </a:lnTo>
                    <a:lnTo>
                      <a:pt x="4" y="1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0" name="Freeform 530"/>
              <p:cNvSpPr>
                <a:spLocks/>
              </p:cNvSpPr>
              <p:nvPr/>
            </p:nvSpPr>
            <p:spPr bwMode="auto">
              <a:xfrm>
                <a:off x="3830" y="3235"/>
                <a:ext cx="56" cy="76"/>
              </a:xfrm>
              <a:custGeom>
                <a:avLst/>
                <a:gdLst>
                  <a:gd name="T0" fmla="*/ 0 w 168"/>
                  <a:gd name="T1" fmla="*/ 0 h 228"/>
                  <a:gd name="T2" fmla="*/ 0 w 168"/>
                  <a:gd name="T3" fmla="*/ 0 h 228"/>
                  <a:gd name="T4" fmla="*/ 0 w 168"/>
                  <a:gd name="T5" fmla="*/ 0 h 228"/>
                  <a:gd name="T6" fmla="*/ 0 w 168"/>
                  <a:gd name="T7" fmla="*/ 0 h 228"/>
                  <a:gd name="T8" fmla="*/ 0 w 168"/>
                  <a:gd name="T9" fmla="*/ 0 h 228"/>
                  <a:gd name="T10" fmla="*/ 0 w 168"/>
                  <a:gd name="T11" fmla="*/ 0 h 228"/>
                  <a:gd name="T12" fmla="*/ 0 w 168"/>
                  <a:gd name="T13" fmla="*/ 0 h 228"/>
                  <a:gd name="T14" fmla="*/ 0 w 168"/>
                  <a:gd name="T15" fmla="*/ 0 h 228"/>
                  <a:gd name="T16" fmla="*/ 0 w 168"/>
                  <a:gd name="T17" fmla="*/ 0 h 228"/>
                  <a:gd name="T18" fmla="*/ 0 w 168"/>
                  <a:gd name="T19" fmla="*/ 0 h 228"/>
                  <a:gd name="T20" fmla="*/ 0 w 168"/>
                  <a:gd name="T21" fmla="*/ 0 h 228"/>
                  <a:gd name="T22" fmla="*/ 0 w 168"/>
                  <a:gd name="T23" fmla="*/ 0 h 228"/>
                  <a:gd name="T24" fmla="*/ 0 w 168"/>
                  <a:gd name="T25" fmla="*/ 0 h 228"/>
                  <a:gd name="T26" fmla="*/ 0 w 168"/>
                  <a:gd name="T27" fmla="*/ 0 h 228"/>
                  <a:gd name="T28" fmla="*/ 0 w 168"/>
                  <a:gd name="T29" fmla="*/ 0 h 228"/>
                  <a:gd name="T30" fmla="*/ 0 w 168"/>
                  <a:gd name="T31" fmla="*/ 0 h 228"/>
                  <a:gd name="T32" fmla="*/ 0 w 168"/>
                  <a:gd name="T33" fmla="*/ 0 h 228"/>
                  <a:gd name="T34" fmla="*/ 0 w 168"/>
                  <a:gd name="T35" fmla="*/ 0 h 228"/>
                  <a:gd name="T36" fmla="*/ 0 w 168"/>
                  <a:gd name="T37" fmla="*/ 0 h 2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8"/>
                  <a:gd name="T58" fmla="*/ 0 h 228"/>
                  <a:gd name="T59" fmla="*/ 168 w 168"/>
                  <a:gd name="T60" fmla="*/ 228 h 2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8" h="228">
                    <a:moveTo>
                      <a:pt x="144" y="78"/>
                    </a:moveTo>
                    <a:lnTo>
                      <a:pt x="39" y="5"/>
                    </a:lnTo>
                    <a:lnTo>
                      <a:pt x="7" y="0"/>
                    </a:lnTo>
                    <a:lnTo>
                      <a:pt x="0" y="12"/>
                    </a:lnTo>
                    <a:lnTo>
                      <a:pt x="0" y="39"/>
                    </a:lnTo>
                    <a:lnTo>
                      <a:pt x="3" y="73"/>
                    </a:lnTo>
                    <a:lnTo>
                      <a:pt x="28" y="131"/>
                    </a:lnTo>
                    <a:lnTo>
                      <a:pt x="54" y="197"/>
                    </a:lnTo>
                    <a:lnTo>
                      <a:pt x="31" y="100"/>
                    </a:lnTo>
                    <a:lnTo>
                      <a:pt x="109" y="228"/>
                    </a:lnTo>
                    <a:lnTo>
                      <a:pt x="39" y="89"/>
                    </a:lnTo>
                    <a:lnTo>
                      <a:pt x="155" y="211"/>
                    </a:lnTo>
                    <a:lnTo>
                      <a:pt x="50" y="73"/>
                    </a:lnTo>
                    <a:lnTo>
                      <a:pt x="168" y="174"/>
                    </a:lnTo>
                    <a:lnTo>
                      <a:pt x="62" y="54"/>
                    </a:lnTo>
                    <a:lnTo>
                      <a:pt x="168" y="128"/>
                    </a:lnTo>
                    <a:lnTo>
                      <a:pt x="66" y="39"/>
                    </a:lnTo>
                    <a:lnTo>
                      <a:pt x="144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1" name="Freeform 531"/>
              <p:cNvSpPr>
                <a:spLocks/>
              </p:cNvSpPr>
              <p:nvPr/>
            </p:nvSpPr>
            <p:spPr bwMode="auto">
              <a:xfrm>
                <a:off x="3791" y="3172"/>
                <a:ext cx="44" cy="67"/>
              </a:xfrm>
              <a:custGeom>
                <a:avLst/>
                <a:gdLst>
                  <a:gd name="T0" fmla="*/ 0 w 131"/>
                  <a:gd name="T1" fmla="*/ 0 h 201"/>
                  <a:gd name="T2" fmla="*/ 0 w 131"/>
                  <a:gd name="T3" fmla="*/ 0 h 201"/>
                  <a:gd name="T4" fmla="*/ 0 w 131"/>
                  <a:gd name="T5" fmla="*/ 0 h 201"/>
                  <a:gd name="T6" fmla="*/ 0 w 131"/>
                  <a:gd name="T7" fmla="*/ 0 h 201"/>
                  <a:gd name="T8" fmla="*/ 0 w 131"/>
                  <a:gd name="T9" fmla="*/ 0 h 201"/>
                  <a:gd name="T10" fmla="*/ 0 w 131"/>
                  <a:gd name="T11" fmla="*/ 0 h 201"/>
                  <a:gd name="T12" fmla="*/ 0 w 131"/>
                  <a:gd name="T13" fmla="*/ 0 h 201"/>
                  <a:gd name="T14" fmla="*/ 0 w 131"/>
                  <a:gd name="T15" fmla="*/ 0 h 201"/>
                  <a:gd name="T16" fmla="*/ 0 w 131"/>
                  <a:gd name="T17" fmla="*/ 0 h 201"/>
                  <a:gd name="T18" fmla="*/ 0 w 131"/>
                  <a:gd name="T19" fmla="*/ 0 h 201"/>
                  <a:gd name="T20" fmla="*/ 0 w 131"/>
                  <a:gd name="T21" fmla="*/ 0 h 201"/>
                  <a:gd name="T22" fmla="*/ 0 w 131"/>
                  <a:gd name="T23" fmla="*/ 0 h 201"/>
                  <a:gd name="T24" fmla="*/ 0 w 131"/>
                  <a:gd name="T25" fmla="*/ 0 h 2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1"/>
                  <a:gd name="T40" fmla="*/ 0 h 201"/>
                  <a:gd name="T41" fmla="*/ 131 w 131"/>
                  <a:gd name="T42" fmla="*/ 201 h 2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1" h="201">
                    <a:moveTo>
                      <a:pt x="123" y="201"/>
                    </a:moveTo>
                    <a:lnTo>
                      <a:pt x="77" y="154"/>
                    </a:lnTo>
                    <a:lnTo>
                      <a:pt x="42" y="112"/>
                    </a:lnTo>
                    <a:lnTo>
                      <a:pt x="15" y="70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10" y="7"/>
                    </a:lnTo>
                    <a:lnTo>
                      <a:pt x="10" y="35"/>
                    </a:lnTo>
                    <a:lnTo>
                      <a:pt x="27" y="78"/>
                    </a:lnTo>
                    <a:lnTo>
                      <a:pt x="65" y="132"/>
                    </a:lnTo>
                    <a:lnTo>
                      <a:pt x="131" y="198"/>
                    </a:lnTo>
                    <a:lnTo>
                      <a:pt x="123" y="2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2" name="Freeform 532"/>
              <p:cNvSpPr>
                <a:spLocks/>
              </p:cNvSpPr>
              <p:nvPr/>
            </p:nvSpPr>
            <p:spPr bwMode="auto">
              <a:xfrm>
                <a:off x="3807" y="3191"/>
                <a:ext cx="28" cy="46"/>
              </a:xfrm>
              <a:custGeom>
                <a:avLst/>
                <a:gdLst>
                  <a:gd name="T0" fmla="*/ 0 w 85"/>
                  <a:gd name="T1" fmla="*/ 0 h 139"/>
                  <a:gd name="T2" fmla="*/ 0 w 85"/>
                  <a:gd name="T3" fmla="*/ 0 h 139"/>
                  <a:gd name="T4" fmla="*/ 0 w 85"/>
                  <a:gd name="T5" fmla="*/ 0 h 139"/>
                  <a:gd name="T6" fmla="*/ 0 w 85"/>
                  <a:gd name="T7" fmla="*/ 0 h 139"/>
                  <a:gd name="T8" fmla="*/ 0 w 85"/>
                  <a:gd name="T9" fmla="*/ 0 h 139"/>
                  <a:gd name="T10" fmla="*/ 0 w 85"/>
                  <a:gd name="T11" fmla="*/ 0 h 139"/>
                  <a:gd name="T12" fmla="*/ 0 w 85"/>
                  <a:gd name="T13" fmla="*/ 0 h 139"/>
                  <a:gd name="T14" fmla="*/ 0 w 85"/>
                  <a:gd name="T15" fmla="*/ 0 h 139"/>
                  <a:gd name="T16" fmla="*/ 0 w 85"/>
                  <a:gd name="T17" fmla="*/ 0 h 139"/>
                  <a:gd name="T18" fmla="*/ 0 w 85"/>
                  <a:gd name="T19" fmla="*/ 0 h 139"/>
                  <a:gd name="T20" fmla="*/ 0 w 85"/>
                  <a:gd name="T21" fmla="*/ 0 h 139"/>
                  <a:gd name="T22" fmla="*/ 0 w 85"/>
                  <a:gd name="T23" fmla="*/ 0 h 139"/>
                  <a:gd name="T24" fmla="*/ 0 w 85"/>
                  <a:gd name="T25" fmla="*/ 0 h 139"/>
                  <a:gd name="T26" fmla="*/ 0 w 85"/>
                  <a:gd name="T27" fmla="*/ 0 h 13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39"/>
                  <a:gd name="T44" fmla="*/ 85 w 85"/>
                  <a:gd name="T45" fmla="*/ 139 h 13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39">
                    <a:moveTo>
                      <a:pt x="85" y="139"/>
                    </a:moveTo>
                    <a:lnTo>
                      <a:pt x="77" y="108"/>
                    </a:lnTo>
                    <a:lnTo>
                      <a:pt x="62" y="74"/>
                    </a:lnTo>
                    <a:lnTo>
                      <a:pt x="28" y="38"/>
                    </a:lnTo>
                    <a:lnTo>
                      <a:pt x="15" y="23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7" y="23"/>
                    </a:lnTo>
                    <a:lnTo>
                      <a:pt x="28" y="49"/>
                    </a:lnTo>
                    <a:lnTo>
                      <a:pt x="54" y="77"/>
                    </a:lnTo>
                    <a:lnTo>
                      <a:pt x="73" y="115"/>
                    </a:lnTo>
                    <a:lnTo>
                      <a:pt x="77" y="134"/>
                    </a:lnTo>
                    <a:lnTo>
                      <a:pt x="85" y="1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3" name="Freeform 533"/>
              <p:cNvSpPr>
                <a:spLocks/>
              </p:cNvSpPr>
              <p:nvPr/>
            </p:nvSpPr>
            <p:spPr bwMode="auto">
              <a:xfrm>
                <a:off x="3800" y="3132"/>
                <a:ext cx="37" cy="39"/>
              </a:xfrm>
              <a:custGeom>
                <a:avLst/>
                <a:gdLst>
                  <a:gd name="T0" fmla="*/ 0 w 111"/>
                  <a:gd name="T1" fmla="*/ 0 h 119"/>
                  <a:gd name="T2" fmla="*/ 0 w 111"/>
                  <a:gd name="T3" fmla="*/ 0 h 119"/>
                  <a:gd name="T4" fmla="*/ 0 w 111"/>
                  <a:gd name="T5" fmla="*/ 0 h 119"/>
                  <a:gd name="T6" fmla="*/ 0 w 111"/>
                  <a:gd name="T7" fmla="*/ 0 h 119"/>
                  <a:gd name="T8" fmla="*/ 0 w 111"/>
                  <a:gd name="T9" fmla="*/ 0 h 119"/>
                  <a:gd name="T10" fmla="*/ 0 w 111"/>
                  <a:gd name="T11" fmla="*/ 0 h 119"/>
                  <a:gd name="T12" fmla="*/ 0 w 111"/>
                  <a:gd name="T13" fmla="*/ 0 h 119"/>
                  <a:gd name="T14" fmla="*/ 0 w 111"/>
                  <a:gd name="T15" fmla="*/ 0 h 119"/>
                  <a:gd name="T16" fmla="*/ 0 w 111"/>
                  <a:gd name="T17" fmla="*/ 0 h 119"/>
                  <a:gd name="T18" fmla="*/ 0 w 111"/>
                  <a:gd name="T19" fmla="*/ 0 h 119"/>
                  <a:gd name="T20" fmla="*/ 0 w 111"/>
                  <a:gd name="T21" fmla="*/ 0 h 119"/>
                  <a:gd name="T22" fmla="*/ 0 w 111"/>
                  <a:gd name="T23" fmla="*/ 0 h 119"/>
                  <a:gd name="T24" fmla="*/ 0 w 111"/>
                  <a:gd name="T25" fmla="*/ 0 h 119"/>
                  <a:gd name="T26" fmla="*/ 0 w 111"/>
                  <a:gd name="T27" fmla="*/ 0 h 119"/>
                  <a:gd name="T28" fmla="*/ 0 w 111"/>
                  <a:gd name="T29" fmla="*/ 0 h 119"/>
                  <a:gd name="T30" fmla="*/ 0 w 111"/>
                  <a:gd name="T31" fmla="*/ 0 h 119"/>
                  <a:gd name="T32" fmla="*/ 0 w 111"/>
                  <a:gd name="T33" fmla="*/ 0 h 119"/>
                  <a:gd name="T34" fmla="*/ 0 w 111"/>
                  <a:gd name="T35" fmla="*/ 0 h 119"/>
                  <a:gd name="T36" fmla="*/ 0 w 111"/>
                  <a:gd name="T37" fmla="*/ 0 h 119"/>
                  <a:gd name="T38" fmla="*/ 0 w 111"/>
                  <a:gd name="T39" fmla="*/ 0 h 119"/>
                  <a:gd name="T40" fmla="*/ 0 w 111"/>
                  <a:gd name="T41" fmla="*/ 0 h 119"/>
                  <a:gd name="T42" fmla="*/ 0 w 111"/>
                  <a:gd name="T43" fmla="*/ 0 h 119"/>
                  <a:gd name="T44" fmla="*/ 0 w 111"/>
                  <a:gd name="T45" fmla="*/ 0 h 119"/>
                  <a:gd name="T46" fmla="*/ 0 w 111"/>
                  <a:gd name="T47" fmla="*/ 0 h 119"/>
                  <a:gd name="T48" fmla="*/ 0 w 111"/>
                  <a:gd name="T49" fmla="*/ 0 h 119"/>
                  <a:gd name="T50" fmla="*/ 0 w 111"/>
                  <a:gd name="T51" fmla="*/ 0 h 1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19"/>
                  <a:gd name="T80" fmla="*/ 111 w 111"/>
                  <a:gd name="T81" fmla="*/ 119 h 11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19">
                    <a:moveTo>
                      <a:pt x="0" y="81"/>
                    </a:moveTo>
                    <a:lnTo>
                      <a:pt x="11" y="66"/>
                    </a:lnTo>
                    <a:lnTo>
                      <a:pt x="34" y="53"/>
                    </a:lnTo>
                    <a:lnTo>
                      <a:pt x="77" y="50"/>
                    </a:lnTo>
                    <a:lnTo>
                      <a:pt x="66" y="23"/>
                    </a:lnTo>
                    <a:lnTo>
                      <a:pt x="66" y="0"/>
                    </a:lnTo>
                    <a:lnTo>
                      <a:pt x="81" y="8"/>
                    </a:lnTo>
                    <a:lnTo>
                      <a:pt x="81" y="26"/>
                    </a:lnTo>
                    <a:lnTo>
                      <a:pt x="89" y="53"/>
                    </a:lnTo>
                    <a:lnTo>
                      <a:pt x="108" y="81"/>
                    </a:lnTo>
                    <a:lnTo>
                      <a:pt x="111" y="119"/>
                    </a:lnTo>
                    <a:lnTo>
                      <a:pt x="92" y="110"/>
                    </a:lnTo>
                    <a:lnTo>
                      <a:pt x="50" y="96"/>
                    </a:lnTo>
                    <a:lnTo>
                      <a:pt x="34" y="100"/>
                    </a:lnTo>
                    <a:lnTo>
                      <a:pt x="22" y="110"/>
                    </a:lnTo>
                    <a:lnTo>
                      <a:pt x="15" y="108"/>
                    </a:lnTo>
                    <a:lnTo>
                      <a:pt x="38" y="85"/>
                    </a:lnTo>
                    <a:lnTo>
                      <a:pt x="66" y="85"/>
                    </a:lnTo>
                    <a:lnTo>
                      <a:pt x="92" y="96"/>
                    </a:lnTo>
                    <a:lnTo>
                      <a:pt x="89" y="76"/>
                    </a:lnTo>
                    <a:lnTo>
                      <a:pt x="81" y="66"/>
                    </a:lnTo>
                    <a:lnTo>
                      <a:pt x="38" y="61"/>
                    </a:lnTo>
                    <a:lnTo>
                      <a:pt x="11" y="72"/>
                    </a:lnTo>
                    <a:lnTo>
                      <a:pt x="3" y="88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4" name="Freeform 534"/>
              <p:cNvSpPr>
                <a:spLocks/>
              </p:cNvSpPr>
              <p:nvPr/>
            </p:nvSpPr>
            <p:spPr bwMode="auto">
              <a:xfrm>
                <a:off x="3834" y="3152"/>
                <a:ext cx="80" cy="90"/>
              </a:xfrm>
              <a:custGeom>
                <a:avLst/>
                <a:gdLst>
                  <a:gd name="T0" fmla="*/ 0 w 241"/>
                  <a:gd name="T1" fmla="*/ 0 h 269"/>
                  <a:gd name="T2" fmla="*/ 0 w 241"/>
                  <a:gd name="T3" fmla="*/ 0 h 269"/>
                  <a:gd name="T4" fmla="*/ 0 w 241"/>
                  <a:gd name="T5" fmla="*/ 0 h 269"/>
                  <a:gd name="T6" fmla="*/ 0 w 241"/>
                  <a:gd name="T7" fmla="*/ 0 h 269"/>
                  <a:gd name="T8" fmla="*/ 0 w 241"/>
                  <a:gd name="T9" fmla="*/ 0 h 269"/>
                  <a:gd name="T10" fmla="*/ 0 w 241"/>
                  <a:gd name="T11" fmla="*/ 0 h 269"/>
                  <a:gd name="T12" fmla="*/ 0 w 241"/>
                  <a:gd name="T13" fmla="*/ 0 h 269"/>
                  <a:gd name="T14" fmla="*/ 0 w 241"/>
                  <a:gd name="T15" fmla="*/ 0 h 269"/>
                  <a:gd name="T16" fmla="*/ 0 w 241"/>
                  <a:gd name="T17" fmla="*/ 0 h 269"/>
                  <a:gd name="T18" fmla="*/ 0 w 241"/>
                  <a:gd name="T19" fmla="*/ 0 h 269"/>
                  <a:gd name="T20" fmla="*/ 0 w 241"/>
                  <a:gd name="T21" fmla="*/ 0 h 269"/>
                  <a:gd name="T22" fmla="*/ 0 w 241"/>
                  <a:gd name="T23" fmla="*/ 0 h 269"/>
                  <a:gd name="T24" fmla="*/ 0 w 241"/>
                  <a:gd name="T25" fmla="*/ 0 h 269"/>
                  <a:gd name="T26" fmla="*/ 0 w 241"/>
                  <a:gd name="T27" fmla="*/ 0 h 269"/>
                  <a:gd name="T28" fmla="*/ 0 w 241"/>
                  <a:gd name="T29" fmla="*/ 0 h 269"/>
                  <a:gd name="T30" fmla="*/ 0 w 241"/>
                  <a:gd name="T31" fmla="*/ 0 h 269"/>
                  <a:gd name="T32" fmla="*/ 0 w 241"/>
                  <a:gd name="T33" fmla="*/ 0 h 269"/>
                  <a:gd name="T34" fmla="*/ 0 w 241"/>
                  <a:gd name="T35" fmla="*/ 0 h 269"/>
                  <a:gd name="T36" fmla="*/ 0 w 241"/>
                  <a:gd name="T37" fmla="*/ 0 h 2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1"/>
                  <a:gd name="T58" fmla="*/ 0 h 269"/>
                  <a:gd name="T59" fmla="*/ 241 w 241"/>
                  <a:gd name="T60" fmla="*/ 269 h 26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1" h="269">
                    <a:moveTo>
                      <a:pt x="221" y="0"/>
                    </a:moveTo>
                    <a:lnTo>
                      <a:pt x="27" y="11"/>
                    </a:lnTo>
                    <a:lnTo>
                      <a:pt x="3" y="24"/>
                    </a:lnTo>
                    <a:lnTo>
                      <a:pt x="0" y="43"/>
                    </a:lnTo>
                    <a:lnTo>
                      <a:pt x="10" y="65"/>
                    </a:lnTo>
                    <a:lnTo>
                      <a:pt x="171" y="269"/>
                    </a:lnTo>
                    <a:lnTo>
                      <a:pt x="42" y="85"/>
                    </a:lnTo>
                    <a:lnTo>
                      <a:pt x="195" y="240"/>
                    </a:lnTo>
                    <a:lnTo>
                      <a:pt x="54" y="68"/>
                    </a:lnTo>
                    <a:lnTo>
                      <a:pt x="226" y="190"/>
                    </a:lnTo>
                    <a:lnTo>
                      <a:pt x="65" y="61"/>
                    </a:lnTo>
                    <a:lnTo>
                      <a:pt x="232" y="123"/>
                    </a:lnTo>
                    <a:lnTo>
                      <a:pt x="77" y="47"/>
                    </a:lnTo>
                    <a:lnTo>
                      <a:pt x="241" y="74"/>
                    </a:lnTo>
                    <a:lnTo>
                      <a:pt x="85" y="30"/>
                    </a:lnTo>
                    <a:lnTo>
                      <a:pt x="237" y="35"/>
                    </a:lnTo>
                    <a:lnTo>
                      <a:pt x="85" y="2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5" name="Freeform 535"/>
              <p:cNvSpPr>
                <a:spLocks/>
              </p:cNvSpPr>
              <p:nvPr/>
            </p:nvSpPr>
            <p:spPr bwMode="auto">
              <a:xfrm>
                <a:off x="3835" y="3134"/>
                <a:ext cx="16" cy="23"/>
              </a:xfrm>
              <a:custGeom>
                <a:avLst/>
                <a:gdLst>
                  <a:gd name="T0" fmla="*/ 0 w 47"/>
                  <a:gd name="T1" fmla="*/ 0 h 68"/>
                  <a:gd name="T2" fmla="*/ 0 w 47"/>
                  <a:gd name="T3" fmla="*/ 0 h 68"/>
                  <a:gd name="T4" fmla="*/ 0 w 47"/>
                  <a:gd name="T5" fmla="*/ 0 h 68"/>
                  <a:gd name="T6" fmla="*/ 0 w 47"/>
                  <a:gd name="T7" fmla="*/ 0 h 68"/>
                  <a:gd name="T8" fmla="*/ 0 w 47"/>
                  <a:gd name="T9" fmla="*/ 0 h 68"/>
                  <a:gd name="T10" fmla="*/ 0 w 47"/>
                  <a:gd name="T11" fmla="*/ 0 h 68"/>
                  <a:gd name="T12" fmla="*/ 0 w 47"/>
                  <a:gd name="T13" fmla="*/ 0 h 68"/>
                  <a:gd name="T14" fmla="*/ 0 w 47"/>
                  <a:gd name="T15" fmla="*/ 0 h 68"/>
                  <a:gd name="T16" fmla="*/ 0 w 47"/>
                  <a:gd name="T17" fmla="*/ 0 h 68"/>
                  <a:gd name="T18" fmla="*/ 0 w 47"/>
                  <a:gd name="T19" fmla="*/ 0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7"/>
                  <a:gd name="T31" fmla="*/ 0 h 68"/>
                  <a:gd name="T32" fmla="*/ 47 w 47"/>
                  <a:gd name="T33" fmla="*/ 68 h 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7" h="68">
                    <a:moveTo>
                      <a:pt x="32" y="68"/>
                    </a:moveTo>
                    <a:lnTo>
                      <a:pt x="7" y="37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7" y="18"/>
                    </a:lnTo>
                    <a:lnTo>
                      <a:pt x="19" y="37"/>
                    </a:lnTo>
                    <a:lnTo>
                      <a:pt x="47" y="68"/>
                    </a:lnTo>
                    <a:lnTo>
                      <a:pt x="32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6" name="Freeform 536"/>
              <p:cNvSpPr>
                <a:spLocks/>
              </p:cNvSpPr>
              <p:nvPr/>
            </p:nvSpPr>
            <p:spPr bwMode="auto">
              <a:xfrm>
                <a:off x="3826" y="3104"/>
                <a:ext cx="30" cy="20"/>
              </a:xfrm>
              <a:custGeom>
                <a:avLst/>
                <a:gdLst>
                  <a:gd name="T0" fmla="*/ 0 w 90"/>
                  <a:gd name="T1" fmla="*/ 0 h 60"/>
                  <a:gd name="T2" fmla="*/ 0 w 90"/>
                  <a:gd name="T3" fmla="*/ 0 h 60"/>
                  <a:gd name="T4" fmla="*/ 0 w 90"/>
                  <a:gd name="T5" fmla="*/ 0 h 60"/>
                  <a:gd name="T6" fmla="*/ 0 w 90"/>
                  <a:gd name="T7" fmla="*/ 0 h 60"/>
                  <a:gd name="T8" fmla="*/ 0 w 90"/>
                  <a:gd name="T9" fmla="*/ 0 h 60"/>
                  <a:gd name="T10" fmla="*/ 0 w 90"/>
                  <a:gd name="T11" fmla="*/ 0 h 60"/>
                  <a:gd name="T12" fmla="*/ 0 w 90"/>
                  <a:gd name="T13" fmla="*/ 0 h 60"/>
                  <a:gd name="T14" fmla="*/ 0 w 90"/>
                  <a:gd name="T15" fmla="*/ 0 h 60"/>
                  <a:gd name="T16" fmla="*/ 0 w 90"/>
                  <a:gd name="T17" fmla="*/ 0 h 60"/>
                  <a:gd name="T18" fmla="*/ 0 w 90"/>
                  <a:gd name="T19" fmla="*/ 0 h 60"/>
                  <a:gd name="T20" fmla="*/ 0 w 90"/>
                  <a:gd name="T21" fmla="*/ 0 h 60"/>
                  <a:gd name="T22" fmla="*/ 0 w 90"/>
                  <a:gd name="T23" fmla="*/ 0 h 60"/>
                  <a:gd name="T24" fmla="*/ 0 w 90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0"/>
                  <a:gd name="T40" fmla="*/ 0 h 60"/>
                  <a:gd name="T41" fmla="*/ 90 w 90"/>
                  <a:gd name="T42" fmla="*/ 60 h 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0" h="60">
                    <a:moveTo>
                      <a:pt x="0" y="52"/>
                    </a:moveTo>
                    <a:lnTo>
                      <a:pt x="24" y="27"/>
                    </a:lnTo>
                    <a:lnTo>
                      <a:pt x="52" y="0"/>
                    </a:lnTo>
                    <a:lnTo>
                      <a:pt x="90" y="29"/>
                    </a:lnTo>
                    <a:lnTo>
                      <a:pt x="56" y="52"/>
                    </a:lnTo>
                    <a:lnTo>
                      <a:pt x="46" y="60"/>
                    </a:lnTo>
                    <a:lnTo>
                      <a:pt x="34" y="55"/>
                    </a:lnTo>
                    <a:lnTo>
                      <a:pt x="46" y="52"/>
                    </a:lnTo>
                    <a:lnTo>
                      <a:pt x="75" y="29"/>
                    </a:lnTo>
                    <a:lnTo>
                      <a:pt x="54" y="12"/>
                    </a:lnTo>
                    <a:lnTo>
                      <a:pt x="15" y="5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7" name="Freeform 537"/>
              <p:cNvSpPr>
                <a:spLocks/>
              </p:cNvSpPr>
              <p:nvPr/>
            </p:nvSpPr>
            <p:spPr bwMode="auto">
              <a:xfrm>
                <a:off x="3824" y="3015"/>
                <a:ext cx="90" cy="120"/>
              </a:xfrm>
              <a:custGeom>
                <a:avLst/>
                <a:gdLst>
                  <a:gd name="T0" fmla="*/ 0 w 270"/>
                  <a:gd name="T1" fmla="*/ 0 h 360"/>
                  <a:gd name="T2" fmla="*/ 0 w 270"/>
                  <a:gd name="T3" fmla="*/ 0 h 360"/>
                  <a:gd name="T4" fmla="*/ 0 w 270"/>
                  <a:gd name="T5" fmla="*/ 0 h 360"/>
                  <a:gd name="T6" fmla="*/ 0 w 270"/>
                  <a:gd name="T7" fmla="*/ 0 h 360"/>
                  <a:gd name="T8" fmla="*/ 0 w 270"/>
                  <a:gd name="T9" fmla="*/ 0 h 360"/>
                  <a:gd name="T10" fmla="*/ 0 w 270"/>
                  <a:gd name="T11" fmla="*/ 0 h 360"/>
                  <a:gd name="T12" fmla="*/ 0 w 270"/>
                  <a:gd name="T13" fmla="*/ 0 h 360"/>
                  <a:gd name="T14" fmla="*/ 0 w 270"/>
                  <a:gd name="T15" fmla="*/ 0 h 360"/>
                  <a:gd name="T16" fmla="*/ 0 w 270"/>
                  <a:gd name="T17" fmla="*/ 0 h 360"/>
                  <a:gd name="T18" fmla="*/ 0 w 270"/>
                  <a:gd name="T19" fmla="*/ 0 h 360"/>
                  <a:gd name="T20" fmla="*/ 0 w 270"/>
                  <a:gd name="T21" fmla="*/ 0 h 360"/>
                  <a:gd name="T22" fmla="*/ 0 w 270"/>
                  <a:gd name="T23" fmla="*/ 0 h 360"/>
                  <a:gd name="T24" fmla="*/ 0 w 270"/>
                  <a:gd name="T25" fmla="*/ 0 h 360"/>
                  <a:gd name="T26" fmla="*/ 0 w 270"/>
                  <a:gd name="T27" fmla="*/ 0 h 360"/>
                  <a:gd name="T28" fmla="*/ 0 w 270"/>
                  <a:gd name="T29" fmla="*/ 0 h 360"/>
                  <a:gd name="T30" fmla="*/ 0 w 270"/>
                  <a:gd name="T31" fmla="*/ 0 h 360"/>
                  <a:gd name="T32" fmla="*/ 0 w 270"/>
                  <a:gd name="T33" fmla="*/ 0 h 360"/>
                  <a:gd name="T34" fmla="*/ 0 w 270"/>
                  <a:gd name="T35" fmla="*/ 0 h 360"/>
                  <a:gd name="T36" fmla="*/ 0 w 270"/>
                  <a:gd name="T37" fmla="*/ 0 h 360"/>
                  <a:gd name="T38" fmla="*/ 0 w 270"/>
                  <a:gd name="T39" fmla="*/ 0 h 360"/>
                  <a:gd name="T40" fmla="*/ 0 w 270"/>
                  <a:gd name="T41" fmla="*/ 0 h 360"/>
                  <a:gd name="T42" fmla="*/ 0 w 270"/>
                  <a:gd name="T43" fmla="*/ 0 h 360"/>
                  <a:gd name="T44" fmla="*/ 0 w 270"/>
                  <a:gd name="T45" fmla="*/ 0 h 360"/>
                  <a:gd name="T46" fmla="*/ 0 w 270"/>
                  <a:gd name="T47" fmla="*/ 0 h 360"/>
                  <a:gd name="T48" fmla="*/ 0 w 270"/>
                  <a:gd name="T49" fmla="*/ 0 h 360"/>
                  <a:gd name="T50" fmla="*/ 0 w 270"/>
                  <a:gd name="T51" fmla="*/ 0 h 3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0"/>
                  <a:gd name="T79" fmla="*/ 0 h 360"/>
                  <a:gd name="T80" fmla="*/ 270 w 270"/>
                  <a:gd name="T81" fmla="*/ 360 h 3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0" h="360">
                    <a:moveTo>
                      <a:pt x="18" y="255"/>
                    </a:moveTo>
                    <a:lnTo>
                      <a:pt x="0" y="222"/>
                    </a:lnTo>
                    <a:lnTo>
                      <a:pt x="0" y="195"/>
                    </a:lnTo>
                    <a:lnTo>
                      <a:pt x="6" y="168"/>
                    </a:lnTo>
                    <a:lnTo>
                      <a:pt x="36" y="128"/>
                    </a:lnTo>
                    <a:lnTo>
                      <a:pt x="133" y="2"/>
                    </a:lnTo>
                    <a:lnTo>
                      <a:pt x="46" y="137"/>
                    </a:lnTo>
                    <a:lnTo>
                      <a:pt x="188" y="0"/>
                    </a:lnTo>
                    <a:lnTo>
                      <a:pt x="58" y="150"/>
                    </a:lnTo>
                    <a:lnTo>
                      <a:pt x="225" y="36"/>
                    </a:lnTo>
                    <a:lnTo>
                      <a:pt x="66" y="168"/>
                    </a:lnTo>
                    <a:lnTo>
                      <a:pt x="246" y="87"/>
                    </a:lnTo>
                    <a:lnTo>
                      <a:pt x="70" y="186"/>
                    </a:lnTo>
                    <a:lnTo>
                      <a:pt x="260" y="142"/>
                    </a:lnTo>
                    <a:lnTo>
                      <a:pt x="70" y="204"/>
                    </a:lnTo>
                    <a:lnTo>
                      <a:pt x="270" y="189"/>
                    </a:lnTo>
                    <a:lnTo>
                      <a:pt x="70" y="217"/>
                    </a:lnTo>
                    <a:lnTo>
                      <a:pt x="270" y="237"/>
                    </a:lnTo>
                    <a:lnTo>
                      <a:pt x="62" y="234"/>
                    </a:lnTo>
                    <a:lnTo>
                      <a:pt x="251" y="289"/>
                    </a:lnTo>
                    <a:lnTo>
                      <a:pt x="54" y="250"/>
                    </a:lnTo>
                    <a:lnTo>
                      <a:pt x="220" y="333"/>
                    </a:lnTo>
                    <a:lnTo>
                      <a:pt x="48" y="261"/>
                    </a:lnTo>
                    <a:lnTo>
                      <a:pt x="186" y="360"/>
                    </a:lnTo>
                    <a:lnTo>
                      <a:pt x="18" y="2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8" name="Freeform 538"/>
              <p:cNvSpPr>
                <a:spLocks/>
              </p:cNvSpPr>
              <p:nvPr/>
            </p:nvSpPr>
            <p:spPr bwMode="auto">
              <a:xfrm>
                <a:off x="3828" y="2906"/>
                <a:ext cx="72" cy="89"/>
              </a:xfrm>
              <a:custGeom>
                <a:avLst/>
                <a:gdLst>
                  <a:gd name="T0" fmla="*/ 0 w 216"/>
                  <a:gd name="T1" fmla="*/ 0 h 265"/>
                  <a:gd name="T2" fmla="*/ 0 w 216"/>
                  <a:gd name="T3" fmla="*/ 0 h 265"/>
                  <a:gd name="T4" fmla="*/ 0 w 216"/>
                  <a:gd name="T5" fmla="*/ 0 h 265"/>
                  <a:gd name="T6" fmla="*/ 0 w 216"/>
                  <a:gd name="T7" fmla="*/ 0 h 265"/>
                  <a:gd name="T8" fmla="*/ 0 w 216"/>
                  <a:gd name="T9" fmla="*/ 0 h 265"/>
                  <a:gd name="T10" fmla="*/ 0 w 216"/>
                  <a:gd name="T11" fmla="*/ 0 h 265"/>
                  <a:gd name="T12" fmla="*/ 0 w 216"/>
                  <a:gd name="T13" fmla="*/ 0 h 265"/>
                  <a:gd name="T14" fmla="*/ 0 w 216"/>
                  <a:gd name="T15" fmla="*/ 0 h 265"/>
                  <a:gd name="T16" fmla="*/ 0 w 216"/>
                  <a:gd name="T17" fmla="*/ 0 h 265"/>
                  <a:gd name="T18" fmla="*/ 0 w 216"/>
                  <a:gd name="T19" fmla="*/ 0 h 265"/>
                  <a:gd name="T20" fmla="*/ 0 w 216"/>
                  <a:gd name="T21" fmla="*/ 0 h 265"/>
                  <a:gd name="T22" fmla="*/ 0 w 216"/>
                  <a:gd name="T23" fmla="*/ 0 h 265"/>
                  <a:gd name="T24" fmla="*/ 0 w 216"/>
                  <a:gd name="T25" fmla="*/ 0 h 265"/>
                  <a:gd name="T26" fmla="*/ 0 w 216"/>
                  <a:gd name="T27" fmla="*/ 0 h 265"/>
                  <a:gd name="T28" fmla="*/ 0 w 216"/>
                  <a:gd name="T29" fmla="*/ 0 h 265"/>
                  <a:gd name="T30" fmla="*/ 0 w 216"/>
                  <a:gd name="T31" fmla="*/ 0 h 265"/>
                  <a:gd name="T32" fmla="*/ 0 w 216"/>
                  <a:gd name="T33" fmla="*/ 0 h 265"/>
                  <a:gd name="T34" fmla="*/ 0 w 216"/>
                  <a:gd name="T35" fmla="*/ 0 h 265"/>
                  <a:gd name="T36" fmla="*/ 0 w 216"/>
                  <a:gd name="T37" fmla="*/ 0 h 26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6"/>
                  <a:gd name="T58" fmla="*/ 0 h 265"/>
                  <a:gd name="T59" fmla="*/ 216 w 216"/>
                  <a:gd name="T60" fmla="*/ 265 h 26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6" h="265">
                    <a:moveTo>
                      <a:pt x="12" y="199"/>
                    </a:moveTo>
                    <a:lnTo>
                      <a:pt x="0" y="227"/>
                    </a:lnTo>
                    <a:lnTo>
                      <a:pt x="3" y="245"/>
                    </a:lnTo>
                    <a:lnTo>
                      <a:pt x="15" y="257"/>
                    </a:lnTo>
                    <a:lnTo>
                      <a:pt x="37" y="263"/>
                    </a:lnTo>
                    <a:lnTo>
                      <a:pt x="67" y="265"/>
                    </a:lnTo>
                    <a:lnTo>
                      <a:pt x="209" y="241"/>
                    </a:lnTo>
                    <a:lnTo>
                      <a:pt x="59" y="250"/>
                    </a:lnTo>
                    <a:lnTo>
                      <a:pt x="216" y="203"/>
                    </a:lnTo>
                    <a:lnTo>
                      <a:pt x="43" y="241"/>
                    </a:lnTo>
                    <a:lnTo>
                      <a:pt x="209" y="148"/>
                    </a:lnTo>
                    <a:lnTo>
                      <a:pt x="35" y="227"/>
                    </a:lnTo>
                    <a:lnTo>
                      <a:pt x="191" y="100"/>
                    </a:lnTo>
                    <a:lnTo>
                      <a:pt x="25" y="217"/>
                    </a:lnTo>
                    <a:lnTo>
                      <a:pt x="171" y="54"/>
                    </a:lnTo>
                    <a:lnTo>
                      <a:pt x="19" y="209"/>
                    </a:lnTo>
                    <a:lnTo>
                      <a:pt x="149" y="0"/>
                    </a:lnTo>
                    <a:lnTo>
                      <a:pt x="12" y="1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9" name="Freeform 539"/>
              <p:cNvSpPr>
                <a:spLocks/>
              </p:cNvSpPr>
              <p:nvPr/>
            </p:nvSpPr>
            <p:spPr bwMode="auto">
              <a:xfrm>
                <a:off x="3789" y="2991"/>
                <a:ext cx="48" cy="46"/>
              </a:xfrm>
              <a:custGeom>
                <a:avLst/>
                <a:gdLst>
                  <a:gd name="T0" fmla="*/ 0 w 142"/>
                  <a:gd name="T1" fmla="*/ 0 h 138"/>
                  <a:gd name="T2" fmla="*/ 0 w 142"/>
                  <a:gd name="T3" fmla="*/ 0 h 138"/>
                  <a:gd name="T4" fmla="*/ 0 w 142"/>
                  <a:gd name="T5" fmla="*/ 0 h 138"/>
                  <a:gd name="T6" fmla="*/ 0 w 142"/>
                  <a:gd name="T7" fmla="*/ 0 h 138"/>
                  <a:gd name="T8" fmla="*/ 0 w 142"/>
                  <a:gd name="T9" fmla="*/ 0 h 138"/>
                  <a:gd name="T10" fmla="*/ 0 w 142"/>
                  <a:gd name="T11" fmla="*/ 0 h 138"/>
                  <a:gd name="T12" fmla="*/ 0 w 142"/>
                  <a:gd name="T13" fmla="*/ 0 h 138"/>
                  <a:gd name="T14" fmla="*/ 0 w 142"/>
                  <a:gd name="T15" fmla="*/ 0 h 138"/>
                  <a:gd name="T16" fmla="*/ 0 w 142"/>
                  <a:gd name="T17" fmla="*/ 0 h 138"/>
                  <a:gd name="T18" fmla="*/ 0 w 142"/>
                  <a:gd name="T19" fmla="*/ 0 h 138"/>
                  <a:gd name="T20" fmla="*/ 0 w 142"/>
                  <a:gd name="T21" fmla="*/ 0 h 138"/>
                  <a:gd name="T22" fmla="*/ 0 w 142"/>
                  <a:gd name="T23" fmla="*/ 0 h 138"/>
                  <a:gd name="T24" fmla="*/ 0 w 142"/>
                  <a:gd name="T25" fmla="*/ 0 h 1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2"/>
                  <a:gd name="T40" fmla="*/ 0 h 138"/>
                  <a:gd name="T41" fmla="*/ 142 w 142"/>
                  <a:gd name="T42" fmla="*/ 138 h 13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2" h="138">
                    <a:moveTo>
                      <a:pt x="125" y="0"/>
                    </a:moveTo>
                    <a:lnTo>
                      <a:pt x="127" y="9"/>
                    </a:lnTo>
                    <a:lnTo>
                      <a:pt x="118" y="14"/>
                    </a:lnTo>
                    <a:lnTo>
                      <a:pt x="42" y="74"/>
                    </a:lnTo>
                    <a:lnTo>
                      <a:pt x="6" y="117"/>
                    </a:lnTo>
                    <a:lnTo>
                      <a:pt x="0" y="132"/>
                    </a:lnTo>
                    <a:lnTo>
                      <a:pt x="8" y="138"/>
                    </a:lnTo>
                    <a:lnTo>
                      <a:pt x="23" y="111"/>
                    </a:lnTo>
                    <a:lnTo>
                      <a:pt x="52" y="74"/>
                    </a:lnTo>
                    <a:lnTo>
                      <a:pt x="104" y="32"/>
                    </a:lnTo>
                    <a:lnTo>
                      <a:pt x="142" y="3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0" name="Freeform 540"/>
              <p:cNvSpPr>
                <a:spLocks/>
              </p:cNvSpPr>
              <p:nvPr/>
            </p:nvSpPr>
            <p:spPr bwMode="auto">
              <a:xfrm>
                <a:off x="3788" y="3030"/>
                <a:ext cx="69" cy="28"/>
              </a:xfrm>
              <a:custGeom>
                <a:avLst/>
                <a:gdLst>
                  <a:gd name="T0" fmla="*/ 0 w 207"/>
                  <a:gd name="T1" fmla="*/ 0 h 83"/>
                  <a:gd name="T2" fmla="*/ 0 w 207"/>
                  <a:gd name="T3" fmla="*/ 0 h 83"/>
                  <a:gd name="T4" fmla="*/ 0 w 207"/>
                  <a:gd name="T5" fmla="*/ 0 h 83"/>
                  <a:gd name="T6" fmla="*/ 0 w 207"/>
                  <a:gd name="T7" fmla="*/ 0 h 83"/>
                  <a:gd name="T8" fmla="*/ 0 w 207"/>
                  <a:gd name="T9" fmla="*/ 0 h 83"/>
                  <a:gd name="T10" fmla="*/ 0 w 207"/>
                  <a:gd name="T11" fmla="*/ 0 h 83"/>
                  <a:gd name="T12" fmla="*/ 0 w 207"/>
                  <a:gd name="T13" fmla="*/ 0 h 83"/>
                  <a:gd name="T14" fmla="*/ 0 w 207"/>
                  <a:gd name="T15" fmla="*/ 0 h 83"/>
                  <a:gd name="T16" fmla="*/ 0 w 207"/>
                  <a:gd name="T17" fmla="*/ 0 h 83"/>
                  <a:gd name="T18" fmla="*/ 0 w 207"/>
                  <a:gd name="T19" fmla="*/ 0 h 83"/>
                  <a:gd name="T20" fmla="*/ 0 w 207"/>
                  <a:gd name="T21" fmla="*/ 0 h 83"/>
                  <a:gd name="T22" fmla="*/ 0 w 207"/>
                  <a:gd name="T23" fmla="*/ 0 h 83"/>
                  <a:gd name="T24" fmla="*/ 0 w 207"/>
                  <a:gd name="T25" fmla="*/ 0 h 83"/>
                  <a:gd name="T26" fmla="*/ 0 w 207"/>
                  <a:gd name="T27" fmla="*/ 0 h 83"/>
                  <a:gd name="T28" fmla="*/ 0 w 207"/>
                  <a:gd name="T29" fmla="*/ 0 h 83"/>
                  <a:gd name="T30" fmla="*/ 0 w 207"/>
                  <a:gd name="T31" fmla="*/ 0 h 83"/>
                  <a:gd name="T32" fmla="*/ 0 w 207"/>
                  <a:gd name="T33" fmla="*/ 0 h 8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7"/>
                  <a:gd name="T52" fmla="*/ 0 h 83"/>
                  <a:gd name="T53" fmla="*/ 207 w 207"/>
                  <a:gd name="T54" fmla="*/ 83 h 8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7" h="83">
                    <a:moveTo>
                      <a:pt x="0" y="40"/>
                    </a:moveTo>
                    <a:lnTo>
                      <a:pt x="0" y="54"/>
                    </a:lnTo>
                    <a:lnTo>
                      <a:pt x="9" y="72"/>
                    </a:lnTo>
                    <a:lnTo>
                      <a:pt x="24" y="81"/>
                    </a:lnTo>
                    <a:lnTo>
                      <a:pt x="55" y="83"/>
                    </a:lnTo>
                    <a:lnTo>
                      <a:pt x="94" y="78"/>
                    </a:lnTo>
                    <a:lnTo>
                      <a:pt x="133" y="60"/>
                    </a:lnTo>
                    <a:lnTo>
                      <a:pt x="191" y="24"/>
                    </a:lnTo>
                    <a:lnTo>
                      <a:pt x="207" y="0"/>
                    </a:lnTo>
                    <a:lnTo>
                      <a:pt x="143" y="45"/>
                    </a:lnTo>
                    <a:lnTo>
                      <a:pt x="94" y="72"/>
                    </a:lnTo>
                    <a:lnTo>
                      <a:pt x="55" y="75"/>
                    </a:lnTo>
                    <a:lnTo>
                      <a:pt x="24" y="72"/>
                    </a:lnTo>
                    <a:lnTo>
                      <a:pt x="9" y="58"/>
                    </a:lnTo>
                    <a:lnTo>
                      <a:pt x="9" y="36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1" name="Freeform 541"/>
              <p:cNvSpPr>
                <a:spLocks/>
              </p:cNvSpPr>
              <p:nvPr/>
            </p:nvSpPr>
            <p:spPr bwMode="auto">
              <a:xfrm>
                <a:off x="3779" y="2990"/>
                <a:ext cx="54" cy="44"/>
              </a:xfrm>
              <a:custGeom>
                <a:avLst/>
                <a:gdLst>
                  <a:gd name="T0" fmla="*/ 0 w 160"/>
                  <a:gd name="T1" fmla="*/ 0 h 133"/>
                  <a:gd name="T2" fmla="*/ 0 w 160"/>
                  <a:gd name="T3" fmla="*/ 0 h 133"/>
                  <a:gd name="T4" fmla="*/ 0 w 160"/>
                  <a:gd name="T5" fmla="*/ 0 h 133"/>
                  <a:gd name="T6" fmla="*/ 0 w 160"/>
                  <a:gd name="T7" fmla="*/ 0 h 133"/>
                  <a:gd name="T8" fmla="*/ 0 w 160"/>
                  <a:gd name="T9" fmla="*/ 0 h 133"/>
                  <a:gd name="T10" fmla="*/ 0 w 160"/>
                  <a:gd name="T11" fmla="*/ 0 h 133"/>
                  <a:gd name="T12" fmla="*/ 0 w 160"/>
                  <a:gd name="T13" fmla="*/ 0 h 133"/>
                  <a:gd name="T14" fmla="*/ 0 w 160"/>
                  <a:gd name="T15" fmla="*/ 0 h 133"/>
                  <a:gd name="T16" fmla="*/ 0 w 160"/>
                  <a:gd name="T17" fmla="*/ 0 h 133"/>
                  <a:gd name="T18" fmla="*/ 0 w 160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0"/>
                  <a:gd name="T31" fmla="*/ 0 h 133"/>
                  <a:gd name="T32" fmla="*/ 160 w 160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0" h="133">
                    <a:moveTo>
                      <a:pt x="148" y="0"/>
                    </a:moveTo>
                    <a:lnTo>
                      <a:pt x="72" y="48"/>
                    </a:lnTo>
                    <a:lnTo>
                      <a:pt x="9" y="112"/>
                    </a:lnTo>
                    <a:lnTo>
                      <a:pt x="0" y="133"/>
                    </a:lnTo>
                    <a:lnTo>
                      <a:pt x="9" y="133"/>
                    </a:lnTo>
                    <a:lnTo>
                      <a:pt x="17" y="115"/>
                    </a:lnTo>
                    <a:lnTo>
                      <a:pt x="78" y="52"/>
                    </a:lnTo>
                    <a:lnTo>
                      <a:pt x="16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2" name="Freeform 542"/>
              <p:cNvSpPr>
                <a:spLocks/>
              </p:cNvSpPr>
              <p:nvPr/>
            </p:nvSpPr>
            <p:spPr bwMode="auto">
              <a:xfrm>
                <a:off x="3776" y="3041"/>
                <a:ext cx="71" cy="29"/>
              </a:xfrm>
              <a:custGeom>
                <a:avLst/>
                <a:gdLst>
                  <a:gd name="T0" fmla="*/ 0 w 214"/>
                  <a:gd name="T1" fmla="*/ 0 h 88"/>
                  <a:gd name="T2" fmla="*/ 0 w 214"/>
                  <a:gd name="T3" fmla="*/ 0 h 88"/>
                  <a:gd name="T4" fmla="*/ 0 w 214"/>
                  <a:gd name="T5" fmla="*/ 0 h 88"/>
                  <a:gd name="T6" fmla="*/ 0 w 214"/>
                  <a:gd name="T7" fmla="*/ 0 h 88"/>
                  <a:gd name="T8" fmla="*/ 0 w 214"/>
                  <a:gd name="T9" fmla="*/ 0 h 88"/>
                  <a:gd name="T10" fmla="*/ 0 w 214"/>
                  <a:gd name="T11" fmla="*/ 0 h 88"/>
                  <a:gd name="T12" fmla="*/ 0 w 214"/>
                  <a:gd name="T13" fmla="*/ 0 h 88"/>
                  <a:gd name="T14" fmla="*/ 0 w 214"/>
                  <a:gd name="T15" fmla="*/ 0 h 88"/>
                  <a:gd name="T16" fmla="*/ 0 w 214"/>
                  <a:gd name="T17" fmla="*/ 0 h 88"/>
                  <a:gd name="T18" fmla="*/ 0 w 214"/>
                  <a:gd name="T19" fmla="*/ 0 h 88"/>
                  <a:gd name="T20" fmla="*/ 0 w 214"/>
                  <a:gd name="T21" fmla="*/ 0 h 88"/>
                  <a:gd name="T22" fmla="*/ 0 w 214"/>
                  <a:gd name="T23" fmla="*/ 0 h 88"/>
                  <a:gd name="T24" fmla="*/ 0 w 214"/>
                  <a:gd name="T25" fmla="*/ 0 h 88"/>
                  <a:gd name="T26" fmla="*/ 0 w 214"/>
                  <a:gd name="T27" fmla="*/ 0 h 88"/>
                  <a:gd name="T28" fmla="*/ 0 w 214"/>
                  <a:gd name="T29" fmla="*/ 0 h 88"/>
                  <a:gd name="T30" fmla="*/ 0 w 214"/>
                  <a:gd name="T31" fmla="*/ 0 h 88"/>
                  <a:gd name="T32" fmla="*/ 0 w 214"/>
                  <a:gd name="T33" fmla="*/ 0 h 88"/>
                  <a:gd name="T34" fmla="*/ 0 w 214"/>
                  <a:gd name="T35" fmla="*/ 0 h 88"/>
                  <a:gd name="T36" fmla="*/ 0 w 214"/>
                  <a:gd name="T37" fmla="*/ 0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4"/>
                  <a:gd name="T58" fmla="*/ 0 h 88"/>
                  <a:gd name="T59" fmla="*/ 214 w 21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4" h="88">
                    <a:moveTo>
                      <a:pt x="7" y="0"/>
                    </a:moveTo>
                    <a:lnTo>
                      <a:pt x="0" y="30"/>
                    </a:lnTo>
                    <a:lnTo>
                      <a:pt x="7" y="57"/>
                    </a:lnTo>
                    <a:lnTo>
                      <a:pt x="27" y="78"/>
                    </a:lnTo>
                    <a:lnTo>
                      <a:pt x="54" y="88"/>
                    </a:lnTo>
                    <a:lnTo>
                      <a:pt x="92" y="84"/>
                    </a:lnTo>
                    <a:lnTo>
                      <a:pt x="129" y="75"/>
                    </a:lnTo>
                    <a:lnTo>
                      <a:pt x="165" y="55"/>
                    </a:lnTo>
                    <a:lnTo>
                      <a:pt x="202" y="30"/>
                    </a:lnTo>
                    <a:lnTo>
                      <a:pt x="214" y="12"/>
                    </a:lnTo>
                    <a:lnTo>
                      <a:pt x="131" y="64"/>
                    </a:lnTo>
                    <a:lnTo>
                      <a:pt x="88" y="75"/>
                    </a:lnTo>
                    <a:lnTo>
                      <a:pt x="48" y="75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10" y="27"/>
                    </a:lnTo>
                    <a:lnTo>
                      <a:pt x="1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3" name="Freeform 543"/>
              <p:cNvSpPr>
                <a:spLocks/>
              </p:cNvSpPr>
              <p:nvPr/>
            </p:nvSpPr>
            <p:spPr bwMode="auto">
              <a:xfrm>
                <a:off x="3771" y="2802"/>
                <a:ext cx="90" cy="148"/>
              </a:xfrm>
              <a:custGeom>
                <a:avLst/>
                <a:gdLst>
                  <a:gd name="T0" fmla="*/ 0 w 272"/>
                  <a:gd name="T1" fmla="*/ 0 h 444"/>
                  <a:gd name="T2" fmla="*/ 0 w 272"/>
                  <a:gd name="T3" fmla="*/ 0 h 444"/>
                  <a:gd name="T4" fmla="*/ 0 w 272"/>
                  <a:gd name="T5" fmla="*/ 0 h 444"/>
                  <a:gd name="T6" fmla="*/ 0 w 272"/>
                  <a:gd name="T7" fmla="*/ 0 h 444"/>
                  <a:gd name="T8" fmla="*/ 0 w 272"/>
                  <a:gd name="T9" fmla="*/ 0 h 444"/>
                  <a:gd name="T10" fmla="*/ 0 w 272"/>
                  <a:gd name="T11" fmla="*/ 0 h 444"/>
                  <a:gd name="T12" fmla="*/ 0 w 272"/>
                  <a:gd name="T13" fmla="*/ 0 h 444"/>
                  <a:gd name="T14" fmla="*/ 0 w 272"/>
                  <a:gd name="T15" fmla="*/ 0 h 444"/>
                  <a:gd name="T16" fmla="*/ 0 w 272"/>
                  <a:gd name="T17" fmla="*/ 0 h 444"/>
                  <a:gd name="T18" fmla="*/ 0 w 272"/>
                  <a:gd name="T19" fmla="*/ 0 h 444"/>
                  <a:gd name="T20" fmla="*/ 0 w 272"/>
                  <a:gd name="T21" fmla="*/ 0 h 444"/>
                  <a:gd name="T22" fmla="*/ 0 w 272"/>
                  <a:gd name="T23" fmla="*/ 0 h 444"/>
                  <a:gd name="T24" fmla="*/ 0 w 272"/>
                  <a:gd name="T25" fmla="*/ 0 h 444"/>
                  <a:gd name="T26" fmla="*/ 0 w 272"/>
                  <a:gd name="T27" fmla="*/ 0 h 444"/>
                  <a:gd name="T28" fmla="*/ 0 w 272"/>
                  <a:gd name="T29" fmla="*/ 0 h 444"/>
                  <a:gd name="T30" fmla="*/ 0 w 272"/>
                  <a:gd name="T31" fmla="*/ 0 h 444"/>
                  <a:gd name="T32" fmla="*/ 0 w 272"/>
                  <a:gd name="T33" fmla="*/ 0 h 444"/>
                  <a:gd name="T34" fmla="*/ 0 w 272"/>
                  <a:gd name="T35" fmla="*/ 0 h 444"/>
                  <a:gd name="T36" fmla="*/ 0 w 272"/>
                  <a:gd name="T37" fmla="*/ 0 h 444"/>
                  <a:gd name="T38" fmla="*/ 0 w 272"/>
                  <a:gd name="T39" fmla="*/ 0 h 444"/>
                  <a:gd name="T40" fmla="*/ 0 w 272"/>
                  <a:gd name="T41" fmla="*/ 0 h 44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72"/>
                  <a:gd name="T64" fmla="*/ 0 h 444"/>
                  <a:gd name="T65" fmla="*/ 272 w 272"/>
                  <a:gd name="T66" fmla="*/ 444 h 44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72" h="444">
                    <a:moveTo>
                      <a:pt x="272" y="269"/>
                    </a:moveTo>
                    <a:lnTo>
                      <a:pt x="160" y="435"/>
                    </a:lnTo>
                    <a:lnTo>
                      <a:pt x="126" y="444"/>
                    </a:lnTo>
                    <a:lnTo>
                      <a:pt x="104" y="435"/>
                    </a:lnTo>
                    <a:lnTo>
                      <a:pt x="96" y="417"/>
                    </a:lnTo>
                    <a:lnTo>
                      <a:pt x="0" y="164"/>
                    </a:lnTo>
                    <a:lnTo>
                      <a:pt x="98" y="400"/>
                    </a:lnTo>
                    <a:lnTo>
                      <a:pt x="31" y="101"/>
                    </a:lnTo>
                    <a:lnTo>
                      <a:pt x="110" y="384"/>
                    </a:lnTo>
                    <a:lnTo>
                      <a:pt x="79" y="62"/>
                    </a:lnTo>
                    <a:lnTo>
                      <a:pt x="119" y="368"/>
                    </a:lnTo>
                    <a:lnTo>
                      <a:pt x="138" y="0"/>
                    </a:lnTo>
                    <a:lnTo>
                      <a:pt x="138" y="366"/>
                    </a:lnTo>
                    <a:lnTo>
                      <a:pt x="193" y="77"/>
                    </a:lnTo>
                    <a:lnTo>
                      <a:pt x="152" y="381"/>
                    </a:lnTo>
                    <a:lnTo>
                      <a:pt x="230" y="143"/>
                    </a:lnTo>
                    <a:lnTo>
                      <a:pt x="160" y="400"/>
                    </a:lnTo>
                    <a:lnTo>
                      <a:pt x="253" y="202"/>
                    </a:lnTo>
                    <a:lnTo>
                      <a:pt x="162" y="417"/>
                    </a:lnTo>
                    <a:lnTo>
                      <a:pt x="272" y="2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4" name="Freeform 544"/>
              <p:cNvSpPr>
                <a:spLocks/>
              </p:cNvSpPr>
              <p:nvPr/>
            </p:nvSpPr>
            <p:spPr bwMode="auto">
              <a:xfrm>
                <a:off x="3816" y="2962"/>
                <a:ext cx="16" cy="17"/>
              </a:xfrm>
              <a:custGeom>
                <a:avLst/>
                <a:gdLst>
                  <a:gd name="T0" fmla="*/ 0 w 47"/>
                  <a:gd name="T1" fmla="*/ 0 h 51"/>
                  <a:gd name="T2" fmla="*/ 0 w 47"/>
                  <a:gd name="T3" fmla="*/ 0 h 51"/>
                  <a:gd name="T4" fmla="*/ 0 w 47"/>
                  <a:gd name="T5" fmla="*/ 0 h 51"/>
                  <a:gd name="T6" fmla="*/ 0 w 47"/>
                  <a:gd name="T7" fmla="*/ 0 h 51"/>
                  <a:gd name="T8" fmla="*/ 0 w 47"/>
                  <a:gd name="T9" fmla="*/ 0 h 51"/>
                  <a:gd name="T10" fmla="*/ 0 w 47"/>
                  <a:gd name="T11" fmla="*/ 0 h 51"/>
                  <a:gd name="T12" fmla="*/ 0 w 47"/>
                  <a:gd name="T13" fmla="*/ 0 h 51"/>
                  <a:gd name="T14" fmla="*/ 0 w 47"/>
                  <a:gd name="T15" fmla="*/ 0 h 5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7"/>
                  <a:gd name="T25" fmla="*/ 0 h 51"/>
                  <a:gd name="T26" fmla="*/ 47 w 47"/>
                  <a:gd name="T27" fmla="*/ 51 h 5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7" h="51">
                    <a:moveTo>
                      <a:pt x="45" y="39"/>
                    </a:moveTo>
                    <a:lnTo>
                      <a:pt x="14" y="25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11" y="33"/>
                    </a:lnTo>
                    <a:lnTo>
                      <a:pt x="47" y="51"/>
                    </a:lnTo>
                    <a:lnTo>
                      <a:pt x="45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5" name="Freeform 545"/>
              <p:cNvSpPr>
                <a:spLocks/>
              </p:cNvSpPr>
              <p:nvPr/>
            </p:nvSpPr>
            <p:spPr bwMode="auto">
              <a:xfrm>
                <a:off x="3810" y="2969"/>
                <a:ext cx="21" cy="14"/>
              </a:xfrm>
              <a:custGeom>
                <a:avLst/>
                <a:gdLst>
                  <a:gd name="T0" fmla="*/ 0 w 64"/>
                  <a:gd name="T1" fmla="*/ 0 h 44"/>
                  <a:gd name="T2" fmla="*/ 0 w 64"/>
                  <a:gd name="T3" fmla="*/ 0 h 44"/>
                  <a:gd name="T4" fmla="*/ 0 w 64"/>
                  <a:gd name="T5" fmla="*/ 0 h 44"/>
                  <a:gd name="T6" fmla="*/ 0 w 64"/>
                  <a:gd name="T7" fmla="*/ 0 h 44"/>
                  <a:gd name="T8" fmla="*/ 0 w 64"/>
                  <a:gd name="T9" fmla="*/ 0 h 44"/>
                  <a:gd name="T10" fmla="*/ 0 w 64"/>
                  <a:gd name="T11" fmla="*/ 0 h 44"/>
                  <a:gd name="T12" fmla="*/ 0 w 64"/>
                  <a:gd name="T13" fmla="*/ 0 h 44"/>
                  <a:gd name="T14" fmla="*/ 0 w 64"/>
                  <a:gd name="T15" fmla="*/ 0 h 44"/>
                  <a:gd name="T16" fmla="*/ 0 w 6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44"/>
                  <a:gd name="T29" fmla="*/ 64 w 6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44">
                    <a:moveTo>
                      <a:pt x="54" y="44"/>
                    </a:moveTo>
                    <a:lnTo>
                      <a:pt x="19" y="37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19" y="26"/>
                    </a:lnTo>
                    <a:lnTo>
                      <a:pt x="35" y="37"/>
                    </a:lnTo>
                    <a:lnTo>
                      <a:pt x="64" y="40"/>
                    </a:lnTo>
                    <a:lnTo>
                      <a:pt x="5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6" name="Freeform 546"/>
              <p:cNvSpPr>
                <a:spLocks/>
              </p:cNvSpPr>
              <p:nvPr/>
            </p:nvSpPr>
            <p:spPr bwMode="auto">
              <a:xfrm>
                <a:off x="3769" y="2926"/>
                <a:ext cx="32" cy="20"/>
              </a:xfrm>
              <a:custGeom>
                <a:avLst/>
                <a:gdLst>
                  <a:gd name="T0" fmla="*/ 0 w 96"/>
                  <a:gd name="T1" fmla="*/ 0 h 59"/>
                  <a:gd name="T2" fmla="*/ 0 w 96"/>
                  <a:gd name="T3" fmla="*/ 0 h 59"/>
                  <a:gd name="T4" fmla="*/ 0 w 96"/>
                  <a:gd name="T5" fmla="*/ 0 h 59"/>
                  <a:gd name="T6" fmla="*/ 0 w 96"/>
                  <a:gd name="T7" fmla="*/ 0 h 59"/>
                  <a:gd name="T8" fmla="*/ 0 w 96"/>
                  <a:gd name="T9" fmla="*/ 0 h 59"/>
                  <a:gd name="T10" fmla="*/ 0 w 96"/>
                  <a:gd name="T11" fmla="*/ 0 h 59"/>
                  <a:gd name="T12" fmla="*/ 0 w 96"/>
                  <a:gd name="T13" fmla="*/ 0 h 59"/>
                  <a:gd name="T14" fmla="*/ 0 w 96"/>
                  <a:gd name="T15" fmla="*/ 0 h 59"/>
                  <a:gd name="T16" fmla="*/ 0 w 96"/>
                  <a:gd name="T17" fmla="*/ 0 h 59"/>
                  <a:gd name="T18" fmla="*/ 0 w 96"/>
                  <a:gd name="T19" fmla="*/ 0 h 59"/>
                  <a:gd name="T20" fmla="*/ 0 w 96"/>
                  <a:gd name="T21" fmla="*/ 0 h 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6"/>
                  <a:gd name="T34" fmla="*/ 0 h 59"/>
                  <a:gd name="T35" fmla="*/ 96 w 96"/>
                  <a:gd name="T36" fmla="*/ 59 h 5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6" h="59">
                    <a:moveTo>
                      <a:pt x="81" y="0"/>
                    </a:moveTo>
                    <a:lnTo>
                      <a:pt x="72" y="33"/>
                    </a:lnTo>
                    <a:lnTo>
                      <a:pt x="57" y="48"/>
                    </a:lnTo>
                    <a:lnTo>
                      <a:pt x="17" y="44"/>
                    </a:lnTo>
                    <a:lnTo>
                      <a:pt x="0" y="39"/>
                    </a:lnTo>
                    <a:lnTo>
                      <a:pt x="4" y="51"/>
                    </a:lnTo>
                    <a:lnTo>
                      <a:pt x="52" y="59"/>
                    </a:lnTo>
                    <a:lnTo>
                      <a:pt x="72" y="53"/>
                    </a:lnTo>
                    <a:lnTo>
                      <a:pt x="96" y="2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7" name="Freeform 547"/>
              <p:cNvSpPr>
                <a:spLocks/>
              </p:cNvSpPr>
              <p:nvPr/>
            </p:nvSpPr>
            <p:spPr bwMode="auto">
              <a:xfrm>
                <a:off x="3768" y="2942"/>
                <a:ext cx="39" cy="12"/>
              </a:xfrm>
              <a:custGeom>
                <a:avLst/>
                <a:gdLst>
                  <a:gd name="T0" fmla="*/ 0 w 116"/>
                  <a:gd name="T1" fmla="*/ 0 h 36"/>
                  <a:gd name="T2" fmla="*/ 0 w 116"/>
                  <a:gd name="T3" fmla="*/ 0 h 36"/>
                  <a:gd name="T4" fmla="*/ 0 w 116"/>
                  <a:gd name="T5" fmla="*/ 0 h 36"/>
                  <a:gd name="T6" fmla="*/ 0 w 116"/>
                  <a:gd name="T7" fmla="*/ 0 h 36"/>
                  <a:gd name="T8" fmla="*/ 0 w 116"/>
                  <a:gd name="T9" fmla="*/ 0 h 36"/>
                  <a:gd name="T10" fmla="*/ 0 w 116"/>
                  <a:gd name="T11" fmla="*/ 0 h 36"/>
                  <a:gd name="T12" fmla="*/ 0 w 116"/>
                  <a:gd name="T13" fmla="*/ 0 h 36"/>
                  <a:gd name="T14" fmla="*/ 0 w 116"/>
                  <a:gd name="T15" fmla="*/ 0 h 36"/>
                  <a:gd name="T16" fmla="*/ 0 w 116"/>
                  <a:gd name="T17" fmla="*/ 0 h 36"/>
                  <a:gd name="T18" fmla="*/ 0 w 116"/>
                  <a:gd name="T19" fmla="*/ 0 h 36"/>
                  <a:gd name="T20" fmla="*/ 0 w 116"/>
                  <a:gd name="T21" fmla="*/ 0 h 36"/>
                  <a:gd name="T22" fmla="*/ 0 w 116"/>
                  <a:gd name="T23" fmla="*/ 0 h 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6"/>
                  <a:gd name="T37" fmla="*/ 0 h 36"/>
                  <a:gd name="T38" fmla="*/ 116 w 116"/>
                  <a:gd name="T39" fmla="*/ 36 h 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6" h="36">
                    <a:moveTo>
                      <a:pt x="106" y="0"/>
                    </a:moveTo>
                    <a:lnTo>
                      <a:pt x="85" y="23"/>
                    </a:lnTo>
                    <a:lnTo>
                      <a:pt x="61" y="29"/>
                    </a:lnTo>
                    <a:lnTo>
                      <a:pt x="31" y="26"/>
                    </a:lnTo>
                    <a:lnTo>
                      <a:pt x="4" y="17"/>
                    </a:lnTo>
                    <a:lnTo>
                      <a:pt x="0" y="23"/>
                    </a:lnTo>
                    <a:lnTo>
                      <a:pt x="43" y="36"/>
                    </a:lnTo>
                    <a:lnTo>
                      <a:pt x="72" y="33"/>
                    </a:lnTo>
                    <a:lnTo>
                      <a:pt x="95" y="23"/>
                    </a:lnTo>
                    <a:lnTo>
                      <a:pt x="116" y="3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8" name="Freeform 548"/>
              <p:cNvSpPr>
                <a:spLocks/>
              </p:cNvSpPr>
              <p:nvPr/>
            </p:nvSpPr>
            <p:spPr bwMode="auto">
              <a:xfrm>
                <a:off x="3738" y="2963"/>
                <a:ext cx="10" cy="20"/>
              </a:xfrm>
              <a:custGeom>
                <a:avLst/>
                <a:gdLst>
                  <a:gd name="T0" fmla="*/ 0 w 28"/>
                  <a:gd name="T1" fmla="*/ 0 h 58"/>
                  <a:gd name="T2" fmla="*/ 0 w 28"/>
                  <a:gd name="T3" fmla="*/ 0 h 58"/>
                  <a:gd name="T4" fmla="*/ 0 w 28"/>
                  <a:gd name="T5" fmla="*/ 0 h 58"/>
                  <a:gd name="T6" fmla="*/ 0 w 28"/>
                  <a:gd name="T7" fmla="*/ 0 h 58"/>
                  <a:gd name="T8" fmla="*/ 0 w 28"/>
                  <a:gd name="T9" fmla="*/ 0 h 58"/>
                  <a:gd name="T10" fmla="*/ 0 w 28"/>
                  <a:gd name="T11" fmla="*/ 0 h 58"/>
                  <a:gd name="T12" fmla="*/ 0 w 28"/>
                  <a:gd name="T13" fmla="*/ 0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58"/>
                  <a:gd name="T23" fmla="*/ 28 w 28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58">
                    <a:moveTo>
                      <a:pt x="0" y="58"/>
                    </a:moveTo>
                    <a:lnTo>
                      <a:pt x="7" y="42"/>
                    </a:lnTo>
                    <a:lnTo>
                      <a:pt x="15" y="0"/>
                    </a:lnTo>
                    <a:lnTo>
                      <a:pt x="28" y="5"/>
                    </a:lnTo>
                    <a:lnTo>
                      <a:pt x="15" y="34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9" name="Freeform 549"/>
              <p:cNvSpPr>
                <a:spLocks/>
              </p:cNvSpPr>
              <p:nvPr/>
            </p:nvSpPr>
            <p:spPr bwMode="auto">
              <a:xfrm>
                <a:off x="3745" y="2963"/>
                <a:ext cx="10" cy="25"/>
              </a:xfrm>
              <a:custGeom>
                <a:avLst/>
                <a:gdLst>
                  <a:gd name="T0" fmla="*/ 0 w 30"/>
                  <a:gd name="T1" fmla="*/ 0 h 76"/>
                  <a:gd name="T2" fmla="*/ 0 w 30"/>
                  <a:gd name="T3" fmla="*/ 0 h 76"/>
                  <a:gd name="T4" fmla="*/ 0 w 30"/>
                  <a:gd name="T5" fmla="*/ 0 h 76"/>
                  <a:gd name="T6" fmla="*/ 0 w 30"/>
                  <a:gd name="T7" fmla="*/ 0 h 76"/>
                  <a:gd name="T8" fmla="*/ 0 w 30"/>
                  <a:gd name="T9" fmla="*/ 0 h 76"/>
                  <a:gd name="T10" fmla="*/ 0 w 30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"/>
                  <a:gd name="T19" fmla="*/ 0 h 76"/>
                  <a:gd name="T20" fmla="*/ 30 w 30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" h="76">
                    <a:moveTo>
                      <a:pt x="20" y="2"/>
                    </a:moveTo>
                    <a:lnTo>
                      <a:pt x="0" y="76"/>
                    </a:lnTo>
                    <a:lnTo>
                      <a:pt x="12" y="62"/>
                    </a:lnTo>
                    <a:lnTo>
                      <a:pt x="30" y="0"/>
                    </a:lnTo>
                    <a:lnTo>
                      <a:pt x="2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0" name="Freeform 550"/>
              <p:cNvSpPr>
                <a:spLocks/>
              </p:cNvSpPr>
              <p:nvPr/>
            </p:nvSpPr>
            <p:spPr bwMode="auto">
              <a:xfrm>
                <a:off x="3675" y="2861"/>
                <a:ext cx="96" cy="107"/>
              </a:xfrm>
              <a:custGeom>
                <a:avLst/>
                <a:gdLst>
                  <a:gd name="T0" fmla="*/ 0 w 288"/>
                  <a:gd name="T1" fmla="*/ 0 h 321"/>
                  <a:gd name="T2" fmla="*/ 0 w 288"/>
                  <a:gd name="T3" fmla="*/ 0 h 321"/>
                  <a:gd name="T4" fmla="*/ 0 w 288"/>
                  <a:gd name="T5" fmla="*/ 0 h 321"/>
                  <a:gd name="T6" fmla="*/ 0 w 288"/>
                  <a:gd name="T7" fmla="*/ 0 h 321"/>
                  <a:gd name="T8" fmla="*/ 0 w 288"/>
                  <a:gd name="T9" fmla="*/ 0 h 321"/>
                  <a:gd name="T10" fmla="*/ 0 w 288"/>
                  <a:gd name="T11" fmla="*/ 0 h 321"/>
                  <a:gd name="T12" fmla="*/ 0 w 288"/>
                  <a:gd name="T13" fmla="*/ 0 h 321"/>
                  <a:gd name="T14" fmla="*/ 0 w 288"/>
                  <a:gd name="T15" fmla="*/ 0 h 321"/>
                  <a:gd name="T16" fmla="*/ 0 w 288"/>
                  <a:gd name="T17" fmla="*/ 0 h 321"/>
                  <a:gd name="T18" fmla="*/ 0 w 288"/>
                  <a:gd name="T19" fmla="*/ 0 h 321"/>
                  <a:gd name="T20" fmla="*/ 0 w 288"/>
                  <a:gd name="T21" fmla="*/ 0 h 321"/>
                  <a:gd name="T22" fmla="*/ 0 w 288"/>
                  <a:gd name="T23" fmla="*/ 0 h 321"/>
                  <a:gd name="T24" fmla="*/ 0 w 288"/>
                  <a:gd name="T25" fmla="*/ 0 h 321"/>
                  <a:gd name="T26" fmla="*/ 0 w 288"/>
                  <a:gd name="T27" fmla="*/ 0 h 321"/>
                  <a:gd name="T28" fmla="*/ 0 w 288"/>
                  <a:gd name="T29" fmla="*/ 0 h 321"/>
                  <a:gd name="T30" fmla="*/ 0 w 288"/>
                  <a:gd name="T31" fmla="*/ 0 h 321"/>
                  <a:gd name="T32" fmla="*/ 0 w 288"/>
                  <a:gd name="T33" fmla="*/ 0 h 321"/>
                  <a:gd name="T34" fmla="*/ 0 w 288"/>
                  <a:gd name="T35" fmla="*/ 0 h 321"/>
                  <a:gd name="T36" fmla="*/ 0 w 288"/>
                  <a:gd name="T37" fmla="*/ 0 h 321"/>
                  <a:gd name="T38" fmla="*/ 0 w 288"/>
                  <a:gd name="T39" fmla="*/ 0 h 3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88"/>
                  <a:gd name="T61" fmla="*/ 0 h 321"/>
                  <a:gd name="T62" fmla="*/ 288 w 288"/>
                  <a:gd name="T63" fmla="*/ 321 h 32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88" h="321">
                    <a:moveTo>
                      <a:pt x="219" y="0"/>
                    </a:moveTo>
                    <a:lnTo>
                      <a:pt x="286" y="217"/>
                    </a:lnTo>
                    <a:lnTo>
                      <a:pt x="288" y="249"/>
                    </a:lnTo>
                    <a:lnTo>
                      <a:pt x="277" y="283"/>
                    </a:lnTo>
                    <a:lnTo>
                      <a:pt x="256" y="300"/>
                    </a:lnTo>
                    <a:lnTo>
                      <a:pt x="234" y="306"/>
                    </a:lnTo>
                    <a:lnTo>
                      <a:pt x="45" y="321"/>
                    </a:lnTo>
                    <a:lnTo>
                      <a:pt x="228" y="295"/>
                    </a:lnTo>
                    <a:lnTo>
                      <a:pt x="25" y="277"/>
                    </a:lnTo>
                    <a:lnTo>
                      <a:pt x="222" y="280"/>
                    </a:lnTo>
                    <a:lnTo>
                      <a:pt x="9" y="217"/>
                    </a:lnTo>
                    <a:lnTo>
                      <a:pt x="228" y="258"/>
                    </a:lnTo>
                    <a:lnTo>
                      <a:pt x="0" y="132"/>
                    </a:lnTo>
                    <a:lnTo>
                      <a:pt x="240" y="247"/>
                    </a:lnTo>
                    <a:lnTo>
                      <a:pt x="42" y="55"/>
                    </a:lnTo>
                    <a:lnTo>
                      <a:pt x="253" y="235"/>
                    </a:lnTo>
                    <a:lnTo>
                      <a:pt x="125" y="5"/>
                    </a:lnTo>
                    <a:lnTo>
                      <a:pt x="270" y="22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1" name="Freeform 551"/>
              <p:cNvSpPr>
                <a:spLocks/>
              </p:cNvSpPr>
              <p:nvPr/>
            </p:nvSpPr>
            <p:spPr bwMode="auto">
              <a:xfrm>
                <a:off x="3772" y="3045"/>
                <a:ext cx="71" cy="45"/>
              </a:xfrm>
              <a:custGeom>
                <a:avLst/>
                <a:gdLst>
                  <a:gd name="T0" fmla="*/ 0 w 213"/>
                  <a:gd name="T1" fmla="*/ 0 h 135"/>
                  <a:gd name="T2" fmla="*/ 0 w 213"/>
                  <a:gd name="T3" fmla="*/ 0 h 135"/>
                  <a:gd name="T4" fmla="*/ 0 w 213"/>
                  <a:gd name="T5" fmla="*/ 0 h 135"/>
                  <a:gd name="T6" fmla="*/ 0 w 213"/>
                  <a:gd name="T7" fmla="*/ 0 h 135"/>
                  <a:gd name="T8" fmla="*/ 0 w 213"/>
                  <a:gd name="T9" fmla="*/ 0 h 135"/>
                  <a:gd name="T10" fmla="*/ 0 w 213"/>
                  <a:gd name="T11" fmla="*/ 0 h 135"/>
                  <a:gd name="T12" fmla="*/ 0 w 213"/>
                  <a:gd name="T13" fmla="*/ 0 h 135"/>
                  <a:gd name="T14" fmla="*/ 0 w 213"/>
                  <a:gd name="T15" fmla="*/ 0 h 135"/>
                  <a:gd name="T16" fmla="*/ 0 w 213"/>
                  <a:gd name="T17" fmla="*/ 0 h 135"/>
                  <a:gd name="T18" fmla="*/ 0 w 213"/>
                  <a:gd name="T19" fmla="*/ 0 h 135"/>
                  <a:gd name="T20" fmla="*/ 0 w 213"/>
                  <a:gd name="T21" fmla="*/ 0 h 135"/>
                  <a:gd name="T22" fmla="*/ 0 w 213"/>
                  <a:gd name="T23" fmla="*/ 0 h 135"/>
                  <a:gd name="T24" fmla="*/ 0 w 213"/>
                  <a:gd name="T25" fmla="*/ 0 h 135"/>
                  <a:gd name="T26" fmla="*/ 0 w 213"/>
                  <a:gd name="T27" fmla="*/ 0 h 135"/>
                  <a:gd name="T28" fmla="*/ 0 w 213"/>
                  <a:gd name="T29" fmla="*/ 0 h 135"/>
                  <a:gd name="T30" fmla="*/ 0 w 213"/>
                  <a:gd name="T31" fmla="*/ 0 h 135"/>
                  <a:gd name="T32" fmla="*/ 0 w 213"/>
                  <a:gd name="T33" fmla="*/ 0 h 1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3"/>
                  <a:gd name="T52" fmla="*/ 0 h 135"/>
                  <a:gd name="T53" fmla="*/ 213 w 213"/>
                  <a:gd name="T54" fmla="*/ 135 h 13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3" h="135">
                    <a:moveTo>
                      <a:pt x="17" y="0"/>
                    </a:moveTo>
                    <a:lnTo>
                      <a:pt x="0" y="71"/>
                    </a:lnTo>
                    <a:lnTo>
                      <a:pt x="20" y="55"/>
                    </a:lnTo>
                    <a:lnTo>
                      <a:pt x="24" y="106"/>
                    </a:lnTo>
                    <a:lnTo>
                      <a:pt x="53" y="73"/>
                    </a:lnTo>
                    <a:lnTo>
                      <a:pt x="76" y="130"/>
                    </a:lnTo>
                    <a:lnTo>
                      <a:pt x="97" y="73"/>
                    </a:lnTo>
                    <a:lnTo>
                      <a:pt x="124" y="135"/>
                    </a:lnTo>
                    <a:lnTo>
                      <a:pt x="135" y="66"/>
                    </a:lnTo>
                    <a:lnTo>
                      <a:pt x="162" y="121"/>
                    </a:lnTo>
                    <a:lnTo>
                      <a:pt x="213" y="15"/>
                    </a:lnTo>
                    <a:lnTo>
                      <a:pt x="130" y="59"/>
                    </a:lnTo>
                    <a:lnTo>
                      <a:pt x="84" y="66"/>
                    </a:lnTo>
                    <a:lnTo>
                      <a:pt x="53" y="63"/>
                    </a:lnTo>
                    <a:lnTo>
                      <a:pt x="32" y="45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2" name="Freeform 552"/>
              <p:cNvSpPr>
                <a:spLocks/>
              </p:cNvSpPr>
              <p:nvPr/>
            </p:nvSpPr>
            <p:spPr bwMode="auto">
              <a:xfrm>
                <a:off x="3765" y="3133"/>
                <a:ext cx="17" cy="23"/>
              </a:xfrm>
              <a:custGeom>
                <a:avLst/>
                <a:gdLst>
                  <a:gd name="T0" fmla="*/ 0 w 53"/>
                  <a:gd name="T1" fmla="*/ 0 h 69"/>
                  <a:gd name="T2" fmla="*/ 0 w 53"/>
                  <a:gd name="T3" fmla="*/ 0 h 69"/>
                  <a:gd name="T4" fmla="*/ 0 w 53"/>
                  <a:gd name="T5" fmla="*/ 0 h 69"/>
                  <a:gd name="T6" fmla="*/ 0 w 53"/>
                  <a:gd name="T7" fmla="*/ 0 h 69"/>
                  <a:gd name="T8" fmla="*/ 0 w 53"/>
                  <a:gd name="T9" fmla="*/ 0 h 69"/>
                  <a:gd name="T10" fmla="*/ 0 w 53"/>
                  <a:gd name="T11" fmla="*/ 0 h 69"/>
                  <a:gd name="T12" fmla="*/ 0 w 53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3"/>
                  <a:gd name="T22" fmla="*/ 0 h 69"/>
                  <a:gd name="T23" fmla="*/ 53 w 53"/>
                  <a:gd name="T24" fmla="*/ 69 h 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3" h="69">
                    <a:moveTo>
                      <a:pt x="0" y="0"/>
                    </a:moveTo>
                    <a:lnTo>
                      <a:pt x="38" y="69"/>
                    </a:lnTo>
                    <a:lnTo>
                      <a:pt x="53" y="67"/>
                    </a:lnTo>
                    <a:lnTo>
                      <a:pt x="30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3" name="Freeform 553"/>
              <p:cNvSpPr>
                <a:spLocks/>
              </p:cNvSpPr>
              <p:nvPr/>
            </p:nvSpPr>
            <p:spPr bwMode="auto">
              <a:xfrm>
                <a:off x="3780" y="3168"/>
                <a:ext cx="16" cy="25"/>
              </a:xfrm>
              <a:custGeom>
                <a:avLst/>
                <a:gdLst>
                  <a:gd name="T0" fmla="*/ 0 w 49"/>
                  <a:gd name="T1" fmla="*/ 0 h 74"/>
                  <a:gd name="T2" fmla="*/ 0 w 49"/>
                  <a:gd name="T3" fmla="*/ 0 h 74"/>
                  <a:gd name="T4" fmla="*/ 0 w 49"/>
                  <a:gd name="T5" fmla="*/ 0 h 74"/>
                  <a:gd name="T6" fmla="*/ 0 w 49"/>
                  <a:gd name="T7" fmla="*/ 0 h 74"/>
                  <a:gd name="T8" fmla="*/ 0 w 49"/>
                  <a:gd name="T9" fmla="*/ 0 h 74"/>
                  <a:gd name="T10" fmla="*/ 0 w 49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74"/>
                  <a:gd name="T20" fmla="*/ 49 w 49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74">
                    <a:moveTo>
                      <a:pt x="0" y="0"/>
                    </a:moveTo>
                    <a:lnTo>
                      <a:pt x="49" y="74"/>
                    </a:lnTo>
                    <a:lnTo>
                      <a:pt x="41" y="38"/>
                    </a:lnTo>
                    <a:lnTo>
                      <a:pt x="18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4" name="Freeform 554"/>
              <p:cNvSpPr>
                <a:spLocks/>
              </p:cNvSpPr>
              <p:nvPr/>
            </p:nvSpPr>
            <p:spPr bwMode="auto">
              <a:xfrm>
                <a:off x="3792" y="3129"/>
                <a:ext cx="36" cy="22"/>
              </a:xfrm>
              <a:custGeom>
                <a:avLst/>
                <a:gdLst>
                  <a:gd name="T0" fmla="*/ 0 w 107"/>
                  <a:gd name="T1" fmla="*/ 0 h 64"/>
                  <a:gd name="T2" fmla="*/ 0 w 107"/>
                  <a:gd name="T3" fmla="*/ 0 h 64"/>
                  <a:gd name="T4" fmla="*/ 0 w 107"/>
                  <a:gd name="T5" fmla="*/ 0 h 64"/>
                  <a:gd name="T6" fmla="*/ 0 w 107"/>
                  <a:gd name="T7" fmla="*/ 0 h 64"/>
                  <a:gd name="T8" fmla="*/ 0 w 107"/>
                  <a:gd name="T9" fmla="*/ 0 h 64"/>
                  <a:gd name="T10" fmla="*/ 0 w 107"/>
                  <a:gd name="T11" fmla="*/ 0 h 64"/>
                  <a:gd name="T12" fmla="*/ 0 w 107"/>
                  <a:gd name="T13" fmla="*/ 0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7"/>
                  <a:gd name="T22" fmla="*/ 0 h 64"/>
                  <a:gd name="T23" fmla="*/ 107 w 107"/>
                  <a:gd name="T24" fmla="*/ 64 h 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7" h="64">
                    <a:moveTo>
                      <a:pt x="0" y="5"/>
                    </a:moveTo>
                    <a:lnTo>
                      <a:pt x="101" y="64"/>
                    </a:lnTo>
                    <a:lnTo>
                      <a:pt x="107" y="59"/>
                    </a:lnTo>
                    <a:lnTo>
                      <a:pt x="103" y="45"/>
                    </a:lnTo>
                    <a:lnTo>
                      <a:pt x="2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5" name="Freeform 555"/>
              <p:cNvSpPr>
                <a:spLocks/>
              </p:cNvSpPr>
              <p:nvPr/>
            </p:nvSpPr>
            <p:spPr bwMode="auto">
              <a:xfrm>
                <a:off x="3722" y="3148"/>
                <a:ext cx="7" cy="12"/>
              </a:xfrm>
              <a:custGeom>
                <a:avLst/>
                <a:gdLst>
                  <a:gd name="T0" fmla="*/ 0 w 22"/>
                  <a:gd name="T1" fmla="*/ 0 h 36"/>
                  <a:gd name="T2" fmla="*/ 0 w 22"/>
                  <a:gd name="T3" fmla="*/ 0 h 36"/>
                  <a:gd name="T4" fmla="*/ 0 w 22"/>
                  <a:gd name="T5" fmla="*/ 0 h 36"/>
                  <a:gd name="T6" fmla="*/ 0 w 22"/>
                  <a:gd name="T7" fmla="*/ 0 h 36"/>
                  <a:gd name="T8" fmla="*/ 0 w 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6"/>
                  <a:gd name="T17" fmla="*/ 22 w 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6">
                    <a:moveTo>
                      <a:pt x="0" y="0"/>
                    </a:moveTo>
                    <a:lnTo>
                      <a:pt x="0" y="36"/>
                    </a:lnTo>
                    <a:lnTo>
                      <a:pt x="2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6" name="Freeform 556"/>
              <p:cNvSpPr>
                <a:spLocks/>
              </p:cNvSpPr>
              <p:nvPr/>
            </p:nvSpPr>
            <p:spPr bwMode="auto">
              <a:xfrm>
                <a:off x="3783" y="3242"/>
                <a:ext cx="15" cy="34"/>
              </a:xfrm>
              <a:custGeom>
                <a:avLst/>
                <a:gdLst>
                  <a:gd name="T0" fmla="*/ 0 w 44"/>
                  <a:gd name="T1" fmla="*/ 0 h 103"/>
                  <a:gd name="T2" fmla="*/ 0 w 44"/>
                  <a:gd name="T3" fmla="*/ 0 h 103"/>
                  <a:gd name="T4" fmla="*/ 0 w 44"/>
                  <a:gd name="T5" fmla="*/ 0 h 103"/>
                  <a:gd name="T6" fmla="*/ 0 w 44"/>
                  <a:gd name="T7" fmla="*/ 0 h 103"/>
                  <a:gd name="T8" fmla="*/ 0 w 44"/>
                  <a:gd name="T9" fmla="*/ 0 h 103"/>
                  <a:gd name="T10" fmla="*/ 0 w 44"/>
                  <a:gd name="T11" fmla="*/ 0 h 103"/>
                  <a:gd name="T12" fmla="*/ 0 w 44"/>
                  <a:gd name="T13" fmla="*/ 0 h 103"/>
                  <a:gd name="T14" fmla="*/ 0 w 44"/>
                  <a:gd name="T15" fmla="*/ 0 h 103"/>
                  <a:gd name="T16" fmla="*/ 0 w 44"/>
                  <a:gd name="T17" fmla="*/ 0 h 10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103"/>
                  <a:gd name="T29" fmla="*/ 44 w 44"/>
                  <a:gd name="T30" fmla="*/ 103 h 10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103">
                    <a:moveTo>
                      <a:pt x="33" y="103"/>
                    </a:moveTo>
                    <a:lnTo>
                      <a:pt x="26" y="70"/>
                    </a:lnTo>
                    <a:lnTo>
                      <a:pt x="0" y="30"/>
                    </a:lnTo>
                    <a:lnTo>
                      <a:pt x="2" y="14"/>
                    </a:lnTo>
                    <a:lnTo>
                      <a:pt x="2" y="0"/>
                    </a:lnTo>
                    <a:lnTo>
                      <a:pt x="26" y="38"/>
                    </a:lnTo>
                    <a:lnTo>
                      <a:pt x="44" y="81"/>
                    </a:lnTo>
                    <a:lnTo>
                      <a:pt x="33" y="1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7" name="Freeform 557"/>
              <p:cNvSpPr>
                <a:spLocks/>
              </p:cNvSpPr>
              <p:nvPr/>
            </p:nvSpPr>
            <p:spPr bwMode="auto">
              <a:xfrm>
                <a:off x="3713" y="3076"/>
                <a:ext cx="18" cy="7"/>
              </a:xfrm>
              <a:custGeom>
                <a:avLst/>
                <a:gdLst>
                  <a:gd name="T0" fmla="*/ 0 w 55"/>
                  <a:gd name="T1" fmla="*/ 0 h 21"/>
                  <a:gd name="T2" fmla="*/ 0 w 55"/>
                  <a:gd name="T3" fmla="*/ 0 h 21"/>
                  <a:gd name="T4" fmla="*/ 0 w 55"/>
                  <a:gd name="T5" fmla="*/ 0 h 21"/>
                  <a:gd name="T6" fmla="*/ 0 w 55"/>
                  <a:gd name="T7" fmla="*/ 0 h 21"/>
                  <a:gd name="T8" fmla="*/ 0 w 55"/>
                  <a:gd name="T9" fmla="*/ 0 h 21"/>
                  <a:gd name="T10" fmla="*/ 0 w 55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5"/>
                  <a:gd name="T19" fmla="*/ 0 h 21"/>
                  <a:gd name="T20" fmla="*/ 55 w 55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5" h="21">
                    <a:moveTo>
                      <a:pt x="0" y="10"/>
                    </a:moveTo>
                    <a:lnTo>
                      <a:pt x="41" y="0"/>
                    </a:lnTo>
                    <a:lnTo>
                      <a:pt x="55" y="6"/>
                    </a:lnTo>
                    <a:lnTo>
                      <a:pt x="21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8" name="Freeform 558"/>
              <p:cNvSpPr>
                <a:spLocks/>
              </p:cNvSpPr>
              <p:nvPr/>
            </p:nvSpPr>
            <p:spPr bwMode="auto">
              <a:xfrm>
                <a:off x="3740" y="3043"/>
                <a:ext cx="30" cy="23"/>
              </a:xfrm>
              <a:custGeom>
                <a:avLst/>
                <a:gdLst>
                  <a:gd name="T0" fmla="*/ 0 w 89"/>
                  <a:gd name="T1" fmla="*/ 0 h 69"/>
                  <a:gd name="T2" fmla="*/ 0 w 89"/>
                  <a:gd name="T3" fmla="*/ 0 h 69"/>
                  <a:gd name="T4" fmla="*/ 0 w 89"/>
                  <a:gd name="T5" fmla="*/ 0 h 69"/>
                  <a:gd name="T6" fmla="*/ 0 w 89"/>
                  <a:gd name="T7" fmla="*/ 0 h 69"/>
                  <a:gd name="T8" fmla="*/ 0 w 89"/>
                  <a:gd name="T9" fmla="*/ 0 h 69"/>
                  <a:gd name="T10" fmla="*/ 0 w 89"/>
                  <a:gd name="T11" fmla="*/ 0 h 69"/>
                  <a:gd name="T12" fmla="*/ 0 w 89"/>
                  <a:gd name="T13" fmla="*/ 0 h 69"/>
                  <a:gd name="T14" fmla="*/ 0 w 89"/>
                  <a:gd name="T15" fmla="*/ 0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69"/>
                  <a:gd name="T26" fmla="*/ 89 w 89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69">
                    <a:moveTo>
                      <a:pt x="0" y="61"/>
                    </a:moveTo>
                    <a:lnTo>
                      <a:pt x="33" y="32"/>
                    </a:lnTo>
                    <a:lnTo>
                      <a:pt x="63" y="6"/>
                    </a:lnTo>
                    <a:lnTo>
                      <a:pt x="89" y="0"/>
                    </a:lnTo>
                    <a:lnTo>
                      <a:pt x="57" y="32"/>
                    </a:lnTo>
                    <a:lnTo>
                      <a:pt x="15" y="6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9" name="Freeform 559"/>
              <p:cNvSpPr>
                <a:spLocks/>
              </p:cNvSpPr>
              <p:nvPr/>
            </p:nvSpPr>
            <p:spPr bwMode="auto">
              <a:xfrm>
                <a:off x="3772" y="2972"/>
                <a:ext cx="41" cy="63"/>
              </a:xfrm>
              <a:custGeom>
                <a:avLst/>
                <a:gdLst>
                  <a:gd name="T0" fmla="*/ 0 w 124"/>
                  <a:gd name="T1" fmla="*/ 0 h 190"/>
                  <a:gd name="T2" fmla="*/ 0 w 124"/>
                  <a:gd name="T3" fmla="*/ 0 h 190"/>
                  <a:gd name="T4" fmla="*/ 0 w 124"/>
                  <a:gd name="T5" fmla="*/ 0 h 190"/>
                  <a:gd name="T6" fmla="*/ 0 w 124"/>
                  <a:gd name="T7" fmla="*/ 0 h 190"/>
                  <a:gd name="T8" fmla="*/ 0 w 124"/>
                  <a:gd name="T9" fmla="*/ 0 h 190"/>
                  <a:gd name="T10" fmla="*/ 0 w 124"/>
                  <a:gd name="T11" fmla="*/ 0 h 190"/>
                  <a:gd name="T12" fmla="*/ 0 w 124"/>
                  <a:gd name="T13" fmla="*/ 0 h 190"/>
                  <a:gd name="T14" fmla="*/ 0 w 124"/>
                  <a:gd name="T15" fmla="*/ 0 h 1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4"/>
                  <a:gd name="T25" fmla="*/ 0 h 190"/>
                  <a:gd name="T26" fmla="*/ 124 w 124"/>
                  <a:gd name="T27" fmla="*/ 190 h 1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4" h="190">
                    <a:moveTo>
                      <a:pt x="0" y="179"/>
                    </a:moveTo>
                    <a:lnTo>
                      <a:pt x="56" y="113"/>
                    </a:lnTo>
                    <a:lnTo>
                      <a:pt x="116" y="0"/>
                    </a:lnTo>
                    <a:lnTo>
                      <a:pt x="124" y="11"/>
                    </a:lnTo>
                    <a:lnTo>
                      <a:pt x="65" y="118"/>
                    </a:lnTo>
                    <a:lnTo>
                      <a:pt x="20" y="190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40972" name="Picture 224" descr="vaso bell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28375" y="5762454"/>
              <a:ext cx="822325" cy="76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3" name="Picture 1" descr="adipocyte.jpg"/>
            <p:cNvPicPr>
              <a:picLocks noChangeAspect="1"/>
            </p:cNvPicPr>
            <p:nvPr/>
          </p:nvPicPr>
          <p:blipFill>
            <a:blip r:embed="rId7" cstate="print"/>
            <a:srcRect l="27347" t="27866" r="39973" b="29945"/>
            <a:stretch>
              <a:fillRect/>
            </a:stretch>
          </p:blipFill>
          <p:spPr bwMode="auto">
            <a:xfrm>
              <a:off x="7480868" y="3506207"/>
              <a:ext cx="782826" cy="757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4" name="Picture 3" descr="Muscle Cell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98121" y="1894213"/>
              <a:ext cx="1536171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5" name="Picture 4" descr="pancreas.jpg"/>
            <p:cNvPicPr>
              <a:picLocks noChangeAspect="1"/>
            </p:cNvPicPr>
            <p:nvPr/>
          </p:nvPicPr>
          <p:blipFill>
            <a:blip r:embed="rId9" cstate="print"/>
            <a:srcRect l="28366" t="9306" b="12524"/>
            <a:stretch>
              <a:fillRect/>
            </a:stretch>
          </p:blipFill>
          <p:spPr bwMode="auto">
            <a:xfrm>
              <a:off x="3421323" y="4156836"/>
              <a:ext cx="1114970" cy="122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976" name="Group 6"/>
            <p:cNvGrpSpPr>
              <a:grpSpLocks/>
            </p:cNvGrpSpPr>
            <p:nvPr/>
          </p:nvGrpSpPr>
          <p:grpSpPr bwMode="auto">
            <a:xfrm>
              <a:off x="7480868" y="4960121"/>
              <a:ext cx="943886" cy="890254"/>
              <a:chOff x="251520" y="1988840"/>
              <a:chExt cx="2016224" cy="2062832"/>
            </a:xfrm>
          </p:grpSpPr>
          <p:pic>
            <p:nvPicPr>
              <p:cNvPr id="41029" name="Picture 5" descr="inflammatory.gif"/>
              <p:cNvPicPr>
                <a:picLocks noChangeAspect="1"/>
              </p:cNvPicPr>
              <p:nvPr/>
            </p:nvPicPr>
            <p:blipFill>
              <a:blip r:embed="rId10" cstate="print"/>
              <a:srcRect l="3555" t="16812" r="82443" b="48431"/>
              <a:stretch>
                <a:fillRect/>
              </a:stretch>
            </p:blipFill>
            <p:spPr bwMode="auto">
              <a:xfrm>
                <a:off x="1259632" y="2132856"/>
                <a:ext cx="1008112" cy="1918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030" name="Picture 231" descr="inflammatory.gif"/>
              <p:cNvPicPr>
                <a:picLocks noChangeAspect="1"/>
              </p:cNvPicPr>
              <p:nvPr/>
            </p:nvPicPr>
            <p:blipFill>
              <a:blip r:embed="rId10" cstate="print"/>
              <a:srcRect l="3555" t="83777" r="82443"/>
              <a:stretch>
                <a:fillRect/>
              </a:stretch>
            </p:blipFill>
            <p:spPr bwMode="auto">
              <a:xfrm>
                <a:off x="323528" y="3140968"/>
                <a:ext cx="1008112" cy="895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031" name="Picture 232" descr="inflammatory.gif"/>
              <p:cNvPicPr>
                <a:picLocks noChangeAspect="1"/>
              </p:cNvPicPr>
              <p:nvPr/>
            </p:nvPicPr>
            <p:blipFill>
              <a:blip r:embed="rId10" cstate="print"/>
              <a:srcRect l="3555" t="56171" r="82443" b="24200"/>
              <a:stretch>
                <a:fillRect/>
              </a:stretch>
            </p:blipFill>
            <p:spPr bwMode="auto">
              <a:xfrm>
                <a:off x="251520" y="1988840"/>
                <a:ext cx="1008112" cy="1083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Rounded Rectangle 7"/>
            <p:cNvSpPr/>
            <p:nvPr/>
          </p:nvSpPr>
          <p:spPr>
            <a:xfrm>
              <a:off x="2649472" y="767365"/>
              <a:ext cx="2955843" cy="484631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Sleep loss or disturbance</a:t>
              </a:r>
            </a:p>
          </p:txBody>
        </p:sp>
        <p:cxnSp>
          <p:nvCxnSpPr>
            <p:cNvPr id="244" name="Elbow Connector 243"/>
            <p:cNvCxnSpPr/>
            <p:nvPr/>
          </p:nvCxnSpPr>
          <p:spPr>
            <a:xfrm rot="5400000">
              <a:off x="301892" y="1781799"/>
              <a:ext cx="2895888" cy="1392452"/>
            </a:xfrm>
            <a:prstGeom prst="bentConnector3">
              <a:avLst>
                <a:gd name="adj1" fmla="val 792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Elbow Connector 246"/>
            <p:cNvCxnSpPr/>
            <p:nvPr/>
          </p:nvCxnSpPr>
          <p:spPr>
            <a:xfrm>
              <a:off x="1034898" y="5244246"/>
              <a:ext cx="3037509" cy="1040935"/>
            </a:xfrm>
            <a:prstGeom prst="bentConnector3">
              <a:avLst>
                <a:gd name="adj1" fmla="val -485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/>
            <p:nvPr/>
          </p:nvCxnSpPr>
          <p:spPr>
            <a:xfrm>
              <a:off x="5747091" y="1030081"/>
              <a:ext cx="2418469" cy="86444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42" name="Straight Arrow Connector 10241"/>
            <p:cNvCxnSpPr/>
            <p:nvPr/>
          </p:nvCxnSpPr>
          <p:spPr>
            <a:xfrm>
              <a:off x="8165560" y="2555465"/>
              <a:ext cx="0" cy="10031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46" name="Elbow Connector 10245"/>
            <p:cNvCxnSpPr/>
            <p:nvPr/>
          </p:nvCxnSpPr>
          <p:spPr>
            <a:xfrm>
              <a:off x="4744464" y="1916136"/>
              <a:ext cx="3098321" cy="1037333"/>
            </a:xfrm>
            <a:prstGeom prst="bentConnector3">
              <a:avLst>
                <a:gd name="adj1" fmla="val 79948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69" name="Straight Arrow Connector 10468"/>
            <p:cNvCxnSpPr/>
            <p:nvPr/>
          </p:nvCxnSpPr>
          <p:spPr>
            <a:xfrm>
              <a:off x="7981563" y="4232126"/>
              <a:ext cx="4677" cy="61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74" name="Straight Arrow Connector 10473"/>
            <p:cNvCxnSpPr/>
            <p:nvPr/>
          </p:nvCxnSpPr>
          <p:spPr>
            <a:xfrm>
              <a:off x="4072407" y="1251595"/>
              <a:ext cx="0" cy="5384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84" name="Elbow Connector 10483"/>
            <p:cNvCxnSpPr/>
            <p:nvPr/>
          </p:nvCxnSpPr>
          <p:spPr>
            <a:xfrm rot="5400000">
              <a:off x="4471048" y="5121694"/>
              <a:ext cx="1739694" cy="684531"/>
            </a:xfrm>
            <a:prstGeom prst="bentConnector3">
              <a:avLst>
                <a:gd name="adj1" fmla="val 99945"/>
              </a:avLst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96" name="Elbow Connector 10495"/>
            <p:cNvCxnSpPr/>
            <p:nvPr/>
          </p:nvCxnSpPr>
          <p:spPr>
            <a:xfrm rot="16200000" flipV="1">
              <a:off x="836066" y="2843533"/>
              <a:ext cx="4149332" cy="2323351"/>
            </a:xfrm>
            <a:prstGeom prst="bentConnector3">
              <a:avLst>
                <a:gd name="adj1" fmla="val -764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99" name="Straight Arrow Connector 10498"/>
            <p:cNvCxnSpPr/>
            <p:nvPr/>
          </p:nvCxnSpPr>
          <p:spPr>
            <a:xfrm>
              <a:off x="1749056" y="1930543"/>
              <a:ext cx="167156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08" name="Round Single Corner Rectangle 10507"/>
            <p:cNvSpPr>
              <a:spLocks noChangeArrowheads="1"/>
            </p:cNvSpPr>
            <p:nvPr/>
          </p:nvSpPr>
          <p:spPr bwMode="auto">
            <a:xfrm>
              <a:off x="6205524" y="806766"/>
              <a:ext cx="1776039" cy="291750"/>
            </a:xfrm>
            <a:custGeom>
              <a:avLst/>
              <a:gdLst>
                <a:gd name="T0" fmla="*/ 887818 w 1775636"/>
                <a:gd name="T1" fmla="*/ 0 h 291176"/>
                <a:gd name="T2" fmla="*/ 0 w 1775636"/>
                <a:gd name="T3" fmla="*/ 145588 h 291176"/>
                <a:gd name="T4" fmla="*/ 887818 w 1775636"/>
                <a:gd name="T5" fmla="*/ 291176 h 291176"/>
                <a:gd name="T6" fmla="*/ 1775636 w 1775636"/>
                <a:gd name="T7" fmla="*/ 145588 h 291176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775636"/>
                <a:gd name="T13" fmla="*/ 0 h 291176"/>
                <a:gd name="T14" fmla="*/ 1761422 w 1775636"/>
                <a:gd name="T15" fmla="*/ 291176 h 291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5636" h="291176">
                  <a:moveTo>
                    <a:pt x="0" y="0"/>
                  </a:moveTo>
                  <a:lnTo>
                    <a:pt x="1727106" y="0"/>
                  </a:lnTo>
                  <a:lnTo>
                    <a:pt x="1727106" y="-1"/>
                  </a:lnTo>
                  <a:cubicBezTo>
                    <a:pt x="1753908" y="-1"/>
                    <a:pt x="1775636" y="21727"/>
                    <a:pt x="1775636" y="48530"/>
                  </a:cubicBezTo>
                  <a:lnTo>
                    <a:pt x="1775636" y="291176"/>
                  </a:lnTo>
                  <a:lnTo>
                    <a:pt x="0" y="29117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energy metabolism</a:t>
              </a:r>
            </a:p>
          </p:txBody>
        </p:sp>
        <p:sp>
          <p:nvSpPr>
            <p:cNvPr id="333" name="Round Single Corner Rectangle 332"/>
            <p:cNvSpPr>
              <a:spLocks noChangeArrowheads="1"/>
            </p:cNvSpPr>
            <p:nvPr/>
          </p:nvSpPr>
          <p:spPr bwMode="auto">
            <a:xfrm>
              <a:off x="264606" y="3322659"/>
              <a:ext cx="1272386" cy="226917"/>
            </a:xfrm>
            <a:custGeom>
              <a:avLst/>
              <a:gdLst>
                <a:gd name="T0" fmla="*/ 636538 w 1273075"/>
                <a:gd name="T1" fmla="*/ 0 h 226197"/>
                <a:gd name="T2" fmla="*/ 0 w 1273075"/>
                <a:gd name="T3" fmla="*/ 113099 h 226197"/>
                <a:gd name="T4" fmla="*/ 636538 w 1273075"/>
                <a:gd name="T5" fmla="*/ 226197 h 226197"/>
                <a:gd name="T6" fmla="*/ 1273075 w 1273075"/>
                <a:gd name="T7" fmla="*/ 113099 h 2261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73075"/>
                <a:gd name="T13" fmla="*/ 0 h 226197"/>
                <a:gd name="T14" fmla="*/ 1262033 w 1273075"/>
                <a:gd name="T15" fmla="*/ 226197 h 226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73075" h="226197">
                  <a:moveTo>
                    <a:pt x="0" y="0"/>
                  </a:moveTo>
                  <a:lnTo>
                    <a:pt x="1235375" y="0"/>
                  </a:lnTo>
                  <a:lnTo>
                    <a:pt x="1235375" y="-1"/>
                  </a:lnTo>
                  <a:cubicBezTo>
                    <a:pt x="1256196" y="-1"/>
                    <a:pt x="1273075" y="16878"/>
                    <a:pt x="1273075" y="37700"/>
                  </a:cubicBezTo>
                  <a:lnTo>
                    <a:pt x="1273075" y="226197"/>
                  </a:lnTo>
                  <a:lnTo>
                    <a:pt x="0" y="226197"/>
                  </a:lnTo>
                  <a:close/>
                </a:path>
              </a:pathLst>
            </a:custGeom>
            <a:solidFill>
              <a:srgbClr val="A3A3E0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Na</a:t>
              </a:r>
              <a:r>
                <a:rPr lang="en-US" sz="1200" baseline="30000" dirty="0">
                  <a:solidFill>
                    <a:schemeClr val="dk1"/>
                  </a:solidFill>
                  <a:latin typeface="+mn-lt"/>
                  <a:ea typeface="+mn-ea"/>
                </a:rPr>
                <a:t>+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retention</a:t>
              </a:r>
            </a:p>
          </p:txBody>
        </p:sp>
        <p:sp>
          <p:nvSpPr>
            <p:cNvPr id="334" name="Round Single Corner Rectangle 333"/>
            <p:cNvSpPr>
              <a:spLocks noChangeArrowheads="1"/>
            </p:cNvSpPr>
            <p:nvPr/>
          </p:nvSpPr>
          <p:spPr bwMode="auto">
            <a:xfrm>
              <a:off x="545279" y="1444294"/>
              <a:ext cx="707920" cy="417815"/>
            </a:xfrm>
            <a:custGeom>
              <a:avLst/>
              <a:gdLst>
                <a:gd name="T0" fmla="*/ 354609 w 709217"/>
                <a:gd name="T1" fmla="*/ 0 h 417330"/>
                <a:gd name="T2" fmla="*/ 0 w 709217"/>
                <a:gd name="T3" fmla="*/ 208665 h 417330"/>
                <a:gd name="T4" fmla="*/ 354609 w 709217"/>
                <a:gd name="T5" fmla="*/ 417330 h 417330"/>
                <a:gd name="T6" fmla="*/ 709217 w 709217"/>
                <a:gd name="T7" fmla="*/ 208665 h 41733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709217"/>
                <a:gd name="T13" fmla="*/ 0 h 417330"/>
                <a:gd name="T14" fmla="*/ 688845 w 709217"/>
                <a:gd name="T15" fmla="*/ 417330 h 4173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9217" h="417330">
                  <a:moveTo>
                    <a:pt x="0" y="0"/>
                  </a:moveTo>
                  <a:lnTo>
                    <a:pt x="639661" y="0"/>
                  </a:lnTo>
                  <a:lnTo>
                    <a:pt x="639661" y="-1"/>
                  </a:lnTo>
                  <a:cubicBezTo>
                    <a:pt x="678075" y="-1"/>
                    <a:pt x="709217" y="31141"/>
                    <a:pt x="709217" y="69556"/>
                  </a:cubicBezTo>
                  <a:lnTo>
                    <a:pt x="709217" y="417330"/>
                  </a:lnTo>
                  <a:lnTo>
                    <a:pt x="0" y="41733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SNS</a:t>
              </a:r>
            </a:p>
          </p:txBody>
        </p:sp>
        <p:cxnSp>
          <p:nvCxnSpPr>
            <p:cNvPr id="10514" name="Elbow Connector 10513"/>
            <p:cNvCxnSpPr/>
            <p:nvPr/>
          </p:nvCxnSpPr>
          <p:spPr>
            <a:xfrm rot="16200000" flipH="1">
              <a:off x="1103660" y="2747191"/>
              <a:ext cx="3414555" cy="1219370"/>
            </a:xfrm>
            <a:prstGeom prst="bentConnector3">
              <a:avLst>
                <a:gd name="adj1" fmla="val 99934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19" name="Straight Connector 10518"/>
            <p:cNvCxnSpPr>
              <a:stCxn id="334" idx="3"/>
            </p:cNvCxnSpPr>
            <p:nvPr/>
          </p:nvCxnSpPr>
          <p:spPr>
            <a:xfrm flipV="1">
              <a:off x="1253200" y="1649599"/>
              <a:ext cx="948052" cy="360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7" name="Round Single Corner Rectangle 346"/>
            <p:cNvSpPr>
              <a:spLocks noChangeArrowheads="1"/>
            </p:cNvSpPr>
            <p:nvPr/>
          </p:nvSpPr>
          <p:spPr bwMode="auto">
            <a:xfrm>
              <a:off x="1890952" y="6220348"/>
              <a:ext cx="1442348" cy="268338"/>
            </a:xfrm>
            <a:custGeom>
              <a:avLst/>
              <a:gdLst>
                <a:gd name="T0" fmla="*/ 611230 w 1222459"/>
                <a:gd name="T1" fmla="*/ 0 h 268897"/>
                <a:gd name="T2" fmla="*/ 0 w 1222459"/>
                <a:gd name="T3" fmla="*/ 134449 h 268897"/>
                <a:gd name="T4" fmla="*/ 611230 w 1222459"/>
                <a:gd name="T5" fmla="*/ 268897 h 268897"/>
                <a:gd name="T6" fmla="*/ 1222459 w 1222459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22459"/>
                <a:gd name="T13" fmla="*/ 0 h 268897"/>
                <a:gd name="T14" fmla="*/ 1209333 w 1222459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22459" h="268897">
                  <a:moveTo>
                    <a:pt x="0" y="0"/>
                  </a:moveTo>
                  <a:lnTo>
                    <a:pt x="1177642" y="0"/>
                  </a:lnTo>
                  <a:lnTo>
                    <a:pt x="1177642" y="-1"/>
                  </a:lnTo>
                  <a:cubicBezTo>
                    <a:pt x="1202393" y="-1"/>
                    <a:pt x="1222459" y="20065"/>
                    <a:pt x="1222459" y="44817"/>
                  </a:cubicBezTo>
                  <a:lnTo>
                    <a:pt x="1222459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HYPERTENSION</a:t>
              </a:r>
            </a:p>
          </p:txBody>
        </p:sp>
        <p:sp>
          <p:nvSpPr>
            <p:cNvPr id="349" name="Round Single Corner Rectangle 348"/>
            <p:cNvSpPr>
              <a:spLocks noChangeArrowheads="1"/>
            </p:cNvSpPr>
            <p:nvPr/>
          </p:nvSpPr>
          <p:spPr bwMode="auto">
            <a:xfrm>
              <a:off x="7880208" y="2937261"/>
              <a:ext cx="859173" cy="270139"/>
            </a:xfrm>
            <a:custGeom>
              <a:avLst/>
              <a:gdLst>
                <a:gd name="T0" fmla="*/ 430204 w 860407"/>
                <a:gd name="T1" fmla="*/ 0 h 268897"/>
                <a:gd name="T2" fmla="*/ 0 w 860407"/>
                <a:gd name="T3" fmla="*/ 134449 h 268897"/>
                <a:gd name="T4" fmla="*/ 430204 w 860407"/>
                <a:gd name="T5" fmla="*/ 268897 h 268897"/>
                <a:gd name="T6" fmla="*/ 860407 w 86040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60407"/>
                <a:gd name="T13" fmla="*/ 0 h 268897"/>
                <a:gd name="T14" fmla="*/ 847281 w 86040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0407" h="268897">
                  <a:moveTo>
                    <a:pt x="0" y="0"/>
                  </a:moveTo>
                  <a:lnTo>
                    <a:pt x="815590" y="0"/>
                  </a:lnTo>
                  <a:lnTo>
                    <a:pt x="815590" y="-1"/>
                  </a:lnTo>
                  <a:cubicBezTo>
                    <a:pt x="840341" y="-1"/>
                    <a:pt x="860407" y="20065"/>
                    <a:pt x="860407" y="44817"/>
                  </a:cubicBezTo>
                  <a:lnTo>
                    <a:pt x="86040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OBESITY</a:t>
              </a:r>
            </a:p>
          </p:txBody>
        </p:sp>
        <p:sp>
          <p:nvSpPr>
            <p:cNvPr id="350" name="Round Single Corner Rectangle 349"/>
            <p:cNvSpPr>
              <a:spLocks noChangeArrowheads="1"/>
            </p:cNvSpPr>
            <p:nvPr/>
          </p:nvSpPr>
          <p:spPr bwMode="auto">
            <a:xfrm>
              <a:off x="7619806" y="4307765"/>
              <a:ext cx="1312927" cy="221514"/>
            </a:xfrm>
            <a:custGeom>
              <a:avLst/>
              <a:gdLst>
                <a:gd name="T0" fmla="*/ 656634 w 1313267"/>
                <a:gd name="T1" fmla="*/ 0 h 220882"/>
                <a:gd name="T2" fmla="*/ 0 w 1313267"/>
                <a:gd name="T3" fmla="*/ 110441 h 220882"/>
                <a:gd name="T4" fmla="*/ 656634 w 1313267"/>
                <a:gd name="T5" fmla="*/ 220882 h 220882"/>
                <a:gd name="T6" fmla="*/ 1313267 w 1313267"/>
                <a:gd name="T7" fmla="*/ 110441 h 220882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313267"/>
                <a:gd name="T13" fmla="*/ 0 h 220882"/>
                <a:gd name="T14" fmla="*/ 1302484 w 1313267"/>
                <a:gd name="T15" fmla="*/ 220882 h 2208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3267" h="220882">
                  <a:moveTo>
                    <a:pt x="0" y="0"/>
                  </a:moveTo>
                  <a:lnTo>
                    <a:pt x="1276453" y="0"/>
                  </a:lnTo>
                  <a:lnTo>
                    <a:pt x="1276453" y="-1"/>
                  </a:lnTo>
                  <a:cubicBezTo>
                    <a:pt x="1296784" y="-1"/>
                    <a:pt x="1313267" y="16482"/>
                    <a:pt x="1313267" y="36814"/>
                  </a:cubicBezTo>
                  <a:lnTo>
                    <a:pt x="1313267" y="220882"/>
                  </a:lnTo>
                  <a:lnTo>
                    <a:pt x="0" y="22088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Inflammation</a:t>
              </a:r>
            </a:p>
          </p:txBody>
        </p:sp>
        <p:sp>
          <p:nvSpPr>
            <p:cNvPr id="354" name="Round Single Corner Rectangle 353"/>
            <p:cNvSpPr>
              <a:spLocks noChangeArrowheads="1"/>
            </p:cNvSpPr>
            <p:nvPr/>
          </p:nvSpPr>
          <p:spPr bwMode="auto">
            <a:xfrm>
              <a:off x="1820783" y="4151085"/>
              <a:ext cx="1724581" cy="491652"/>
            </a:xfrm>
            <a:custGeom>
              <a:avLst/>
              <a:gdLst>
                <a:gd name="T0" fmla="*/ 862368 w 1724735"/>
                <a:gd name="T1" fmla="*/ 0 h 491608"/>
                <a:gd name="T2" fmla="*/ 0 w 1724735"/>
                <a:gd name="T3" fmla="*/ 245804 h 491608"/>
                <a:gd name="T4" fmla="*/ 862368 w 1724735"/>
                <a:gd name="T5" fmla="*/ 491608 h 491608"/>
                <a:gd name="T6" fmla="*/ 1724735 w 1724735"/>
                <a:gd name="T7" fmla="*/ 245804 h 49160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724735"/>
                <a:gd name="T13" fmla="*/ 0 h 491608"/>
                <a:gd name="T14" fmla="*/ 1700737 w 1724735"/>
                <a:gd name="T15" fmla="*/ 491608 h 491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4735" h="491608">
                  <a:moveTo>
                    <a:pt x="0" y="0"/>
                  </a:moveTo>
                  <a:lnTo>
                    <a:pt x="1642799" y="0"/>
                  </a:lnTo>
                  <a:lnTo>
                    <a:pt x="1642799" y="-1"/>
                  </a:lnTo>
                  <a:cubicBezTo>
                    <a:pt x="1688051" y="-1"/>
                    <a:pt x="1724735" y="36683"/>
                    <a:pt x="1724735" y="81936"/>
                  </a:cubicBezTo>
                  <a:lnTo>
                    <a:pt x="1724735" y="491608"/>
                  </a:lnTo>
                  <a:lnTo>
                    <a:pt x="0" y="49160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Glucose tolerance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Insulin resistance</a:t>
              </a:r>
            </a:p>
          </p:txBody>
        </p:sp>
        <p:sp>
          <p:nvSpPr>
            <p:cNvPr id="322" name="TextBox 321"/>
            <p:cNvSpPr txBox="1">
              <a:spLocks noChangeArrowheads="1"/>
            </p:cNvSpPr>
            <p:nvPr/>
          </p:nvSpPr>
          <p:spPr bwMode="auto">
            <a:xfrm>
              <a:off x="3589025" y="2953469"/>
              <a:ext cx="1122693" cy="419616"/>
            </a:xfrm>
            <a:prstGeom prst="rect">
              <a:avLst/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6200000"/>
            </a:gradFill>
            <a:ln w="9525">
              <a:solidFill>
                <a:srgbClr val="F9F9F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600" dirty="0">
                  <a:solidFill>
                    <a:schemeClr val="dk1"/>
                  </a:solidFill>
                  <a:latin typeface="+mn-lt"/>
                  <a:ea typeface="+mn-ea"/>
                </a:rPr>
                <a:t>Appetite</a:t>
              </a:r>
            </a:p>
          </p:txBody>
        </p:sp>
        <p:cxnSp>
          <p:nvCxnSpPr>
            <p:cNvPr id="324" name="Elbow Connector 323"/>
            <p:cNvCxnSpPr/>
            <p:nvPr/>
          </p:nvCxnSpPr>
          <p:spPr>
            <a:xfrm rot="16200000" flipH="1">
              <a:off x="2777113" y="2399528"/>
              <a:ext cx="992310" cy="544194"/>
            </a:xfrm>
            <a:prstGeom prst="bentConnector3">
              <a:avLst>
                <a:gd name="adj1" fmla="val 99229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3001171" y="2175469"/>
              <a:ext cx="4194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0" name="Straight Arrow Connector 329"/>
            <p:cNvCxnSpPr/>
            <p:nvPr/>
          </p:nvCxnSpPr>
          <p:spPr>
            <a:xfrm>
              <a:off x="4153490" y="3385691"/>
              <a:ext cx="57694" cy="7653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2" name="Round Single Corner Rectangle 371"/>
            <p:cNvSpPr>
              <a:spLocks noChangeArrowheads="1"/>
            </p:cNvSpPr>
            <p:nvPr/>
          </p:nvSpPr>
          <p:spPr bwMode="auto">
            <a:xfrm>
              <a:off x="3942986" y="3618011"/>
              <a:ext cx="1007305" cy="257532"/>
            </a:xfrm>
            <a:custGeom>
              <a:avLst/>
              <a:gdLst>
                <a:gd name="T0" fmla="*/ 504161 w 1008322"/>
                <a:gd name="T1" fmla="*/ 0 h 256589"/>
                <a:gd name="T2" fmla="*/ 0 w 1008322"/>
                <a:gd name="T3" fmla="*/ 128295 h 256589"/>
                <a:gd name="T4" fmla="*/ 504161 w 1008322"/>
                <a:gd name="T5" fmla="*/ 256589 h 256589"/>
                <a:gd name="T6" fmla="*/ 1008322 w 1008322"/>
                <a:gd name="T7" fmla="*/ 128295 h 256589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08322"/>
                <a:gd name="T13" fmla="*/ 0 h 256589"/>
                <a:gd name="T14" fmla="*/ 995796 w 1008322"/>
                <a:gd name="T15" fmla="*/ 256589 h 2565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322" h="256589">
                  <a:moveTo>
                    <a:pt x="0" y="0"/>
                  </a:moveTo>
                  <a:lnTo>
                    <a:pt x="965556" y="0"/>
                  </a:lnTo>
                  <a:lnTo>
                    <a:pt x="965556" y="-1"/>
                  </a:lnTo>
                  <a:cubicBezTo>
                    <a:pt x="989175" y="-1"/>
                    <a:pt x="1008322" y="19146"/>
                    <a:pt x="1008322" y="42766"/>
                  </a:cubicBezTo>
                  <a:lnTo>
                    <a:pt x="1008322" y="256589"/>
                  </a:lnTo>
                  <a:lnTo>
                    <a:pt x="0" y="25658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Ghrelin</a:t>
              </a:r>
            </a:p>
          </p:txBody>
        </p:sp>
        <p:sp>
          <p:nvSpPr>
            <p:cNvPr id="373" name="Round Single Corner Rectangle 372"/>
            <p:cNvSpPr>
              <a:spLocks noChangeArrowheads="1"/>
            </p:cNvSpPr>
            <p:nvPr/>
          </p:nvSpPr>
          <p:spPr bwMode="auto">
            <a:xfrm>
              <a:off x="2293251" y="2492432"/>
              <a:ext cx="1507839" cy="349380"/>
            </a:xfrm>
            <a:custGeom>
              <a:avLst/>
              <a:gdLst>
                <a:gd name="T0" fmla="*/ 753614 w 1507227"/>
                <a:gd name="T1" fmla="*/ 0 h 349209"/>
                <a:gd name="T2" fmla="*/ 0 w 1507227"/>
                <a:gd name="T3" fmla="*/ 174605 h 349209"/>
                <a:gd name="T4" fmla="*/ 753614 w 1507227"/>
                <a:gd name="T5" fmla="*/ 349209 h 349209"/>
                <a:gd name="T6" fmla="*/ 1507227 w 1507227"/>
                <a:gd name="T7" fmla="*/ 174605 h 349209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507227"/>
                <a:gd name="T13" fmla="*/ 0 h 349209"/>
                <a:gd name="T14" fmla="*/ 1490180 w 1507227"/>
                <a:gd name="T15" fmla="*/ 349209 h 3492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7227" h="349209">
                  <a:moveTo>
                    <a:pt x="0" y="0"/>
                  </a:moveTo>
                  <a:lnTo>
                    <a:pt x="1449024" y="0"/>
                  </a:lnTo>
                  <a:lnTo>
                    <a:pt x="1449024" y="-1"/>
                  </a:lnTo>
                  <a:cubicBezTo>
                    <a:pt x="1481168" y="-1"/>
                    <a:pt x="1507227" y="26058"/>
                    <a:pt x="1507227" y="58203"/>
                  </a:cubicBezTo>
                  <a:lnTo>
                    <a:pt x="1507227" y="349209"/>
                  </a:lnTo>
                  <a:lnTo>
                    <a:pt x="0" y="349209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 err="1">
                  <a:solidFill>
                    <a:schemeClr val="dk1"/>
                  </a:solidFill>
                  <a:latin typeface="+mn-lt"/>
                  <a:ea typeface="+mn-ea"/>
                </a:rPr>
                <a:t>Orexin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</a:t>
              </a: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NPY</a:t>
              </a:r>
            </a:p>
          </p:txBody>
        </p:sp>
        <p:sp>
          <p:nvSpPr>
            <p:cNvPr id="374" name="Round Single Corner Rectangle 373"/>
            <p:cNvSpPr>
              <a:spLocks noChangeArrowheads="1"/>
            </p:cNvSpPr>
            <p:nvPr/>
          </p:nvSpPr>
          <p:spPr bwMode="auto">
            <a:xfrm>
              <a:off x="1183032" y="2323145"/>
              <a:ext cx="849816" cy="244926"/>
            </a:xfrm>
            <a:custGeom>
              <a:avLst/>
              <a:gdLst>
                <a:gd name="T0" fmla="*/ 359909 w 719817"/>
                <a:gd name="T1" fmla="*/ 0 h 268897"/>
                <a:gd name="T2" fmla="*/ 0 w 719817"/>
                <a:gd name="T3" fmla="*/ 134449 h 268897"/>
                <a:gd name="T4" fmla="*/ 359909 w 719817"/>
                <a:gd name="T5" fmla="*/ 268897 h 268897"/>
                <a:gd name="T6" fmla="*/ 719817 w 71981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719817"/>
                <a:gd name="T13" fmla="*/ 0 h 268897"/>
                <a:gd name="T14" fmla="*/ 706691 w 71981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9817" h="268897">
                  <a:moveTo>
                    <a:pt x="0" y="0"/>
                  </a:moveTo>
                  <a:lnTo>
                    <a:pt x="675000" y="0"/>
                  </a:lnTo>
                  <a:lnTo>
                    <a:pt x="675000" y="-1"/>
                  </a:lnTo>
                  <a:cubicBezTo>
                    <a:pt x="699751" y="-1"/>
                    <a:pt x="719817" y="20065"/>
                    <a:pt x="719817" y="44817"/>
                  </a:cubicBezTo>
                  <a:lnTo>
                    <a:pt x="71981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STROKE</a:t>
              </a:r>
            </a:p>
          </p:txBody>
        </p:sp>
        <p:cxnSp>
          <p:nvCxnSpPr>
            <p:cNvPr id="332" name="Straight Arrow Connector 331"/>
            <p:cNvCxnSpPr/>
            <p:nvPr/>
          </p:nvCxnSpPr>
          <p:spPr>
            <a:xfrm flipH="1">
              <a:off x="3977290" y="5377515"/>
              <a:ext cx="1559" cy="2359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7" name="Round Single Corner Rectangle 376"/>
            <p:cNvSpPr>
              <a:spLocks noChangeArrowheads="1"/>
            </p:cNvSpPr>
            <p:nvPr/>
          </p:nvSpPr>
          <p:spPr bwMode="auto">
            <a:xfrm>
              <a:off x="3163338" y="5645853"/>
              <a:ext cx="965204" cy="271939"/>
            </a:xfrm>
            <a:custGeom>
              <a:avLst/>
              <a:gdLst>
                <a:gd name="T0" fmla="*/ 436823 w 873645"/>
                <a:gd name="T1" fmla="*/ 0 h 268897"/>
                <a:gd name="T2" fmla="*/ 0 w 873645"/>
                <a:gd name="T3" fmla="*/ 134449 h 268897"/>
                <a:gd name="T4" fmla="*/ 436823 w 873645"/>
                <a:gd name="T5" fmla="*/ 268897 h 268897"/>
                <a:gd name="T6" fmla="*/ 873645 w 873645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73645"/>
                <a:gd name="T13" fmla="*/ 0 h 268897"/>
                <a:gd name="T14" fmla="*/ 860519 w 873645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3645" h="268897">
                  <a:moveTo>
                    <a:pt x="0" y="0"/>
                  </a:moveTo>
                  <a:lnTo>
                    <a:pt x="828828" y="0"/>
                  </a:lnTo>
                  <a:lnTo>
                    <a:pt x="828828" y="-1"/>
                  </a:lnTo>
                  <a:cubicBezTo>
                    <a:pt x="853579" y="-1"/>
                    <a:pt x="873645" y="20065"/>
                    <a:pt x="873645" y="44817"/>
                  </a:cubicBezTo>
                  <a:lnTo>
                    <a:pt x="873645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DIABETES</a:t>
              </a:r>
            </a:p>
          </p:txBody>
        </p:sp>
        <p:sp>
          <p:nvSpPr>
            <p:cNvPr id="381" name="Round Single Corner Rectangle 380"/>
            <p:cNvSpPr>
              <a:spLocks noChangeArrowheads="1"/>
            </p:cNvSpPr>
            <p:nvPr/>
          </p:nvSpPr>
          <p:spPr bwMode="auto">
            <a:xfrm>
              <a:off x="5393131" y="5229839"/>
              <a:ext cx="859172" cy="268338"/>
            </a:xfrm>
            <a:custGeom>
              <a:avLst/>
              <a:gdLst>
                <a:gd name="T0" fmla="*/ 430204 w 860407"/>
                <a:gd name="T1" fmla="*/ 0 h 268897"/>
                <a:gd name="T2" fmla="*/ 0 w 860407"/>
                <a:gd name="T3" fmla="*/ 134449 h 268897"/>
                <a:gd name="T4" fmla="*/ 430204 w 860407"/>
                <a:gd name="T5" fmla="*/ 268897 h 268897"/>
                <a:gd name="T6" fmla="*/ 860407 w 86040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60407"/>
                <a:gd name="T13" fmla="*/ 0 h 268897"/>
                <a:gd name="T14" fmla="*/ 847281 w 86040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0407" h="268897">
                  <a:moveTo>
                    <a:pt x="0" y="0"/>
                  </a:moveTo>
                  <a:lnTo>
                    <a:pt x="815590" y="0"/>
                  </a:lnTo>
                  <a:lnTo>
                    <a:pt x="815590" y="-1"/>
                  </a:lnTo>
                  <a:cubicBezTo>
                    <a:pt x="840341" y="-1"/>
                    <a:pt x="860407" y="20065"/>
                    <a:pt x="860407" y="44817"/>
                  </a:cubicBezTo>
                  <a:lnTo>
                    <a:pt x="86040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CHD</a:t>
              </a:r>
            </a:p>
          </p:txBody>
        </p:sp>
        <p:cxnSp>
          <p:nvCxnSpPr>
            <p:cNvPr id="358" name="Elbow Connector 357"/>
            <p:cNvCxnSpPr/>
            <p:nvPr/>
          </p:nvCxnSpPr>
          <p:spPr>
            <a:xfrm rot="5400000">
              <a:off x="6726696" y="4871553"/>
              <a:ext cx="482648" cy="2441858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0" name="Straight Arrow Connector 359"/>
            <p:cNvCxnSpPr/>
            <p:nvPr/>
          </p:nvCxnSpPr>
          <p:spPr>
            <a:xfrm>
              <a:off x="3001171" y="3167780"/>
              <a:ext cx="0" cy="9580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9" name="Round Single Corner Rectangle 398"/>
            <p:cNvSpPr>
              <a:spLocks noChangeArrowheads="1"/>
            </p:cNvSpPr>
            <p:nvPr/>
          </p:nvSpPr>
          <p:spPr bwMode="auto">
            <a:xfrm>
              <a:off x="2371215" y="3337067"/>
              <a:ext cx="962085" cy="511463"/>
            </a:xfrm>
            <a:custGeom>
              <a:avLst/>
              <a:gdLst>
                <a:gd name="T0" fmla="*/ 481109 w 962217"/>
                <a:gd name="T1" fmla="*/ 0 h 512008"/>
                <a:gd name="T2" fmla="*/ 0 w 962217"/>
                <a:gd name="T3" fmla="*/ 256004 h 512008"/>
                <a:gd name="T4" fmla="*/ 481109 w 962217"/>
                <a:gd name="T5" fmla="*/ 512008 h 512008"/>
                <a:gd name="T6" fmla="*/ 962217 w 962217"/>
                <a:gd name="T7" fmla="*/ 256004 h 51200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962217"/>
                <a:gd name="T13" fmla="*/ 0 h 512008"/>
                <a:gd name="T14" fmla="*/ 937223 w 962217"/>
                <a:gd name="T15" fmla="*/ 512008 h 5120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2217" h="512008">
                  <a:moveTo>
                    <a:pt x="0" y="0"/>
                  </a:moveTo>
                  <a:lnTo>
                    <a:pt x="876881" y="0"/>
                  </a:lnTo>
                  <a:lnTo>
                    <a:pt x="876881" y="-1"/>
                  </a:lnTo>
                  <a:cubicBezTo>
                    <a:pt x="924010" y="-1"/>
                    <a:pt x="962217" y="38206"/>
                    <a:pt x="962217" y="85336"/>
                  </a:cubicBezTo>
                  <a:lnTo>
                    <a:pt x="962217" y="512008"/>
                  </a:lnTo>
                  <a:lnTo>
                    <a:pt x="0" y="512008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Evening cortisol</a:t>
              </a:r>
            </a:p>
          </p:txBody>
        </p:sp>
        <p:cxnSp>
          <p:nvCxnSpPr>
            <p:cNvPr id="363" name="Elbow Connector 362"/>
            <p:cNvCxnSpPr>
              <a:stCxn id="377" idx="3"/>
            </p:cNvCxnSpPr>
            <p:nvPr/>
          </p:nvCxnSpPr>
          <p:spPr>
            <a:xfrm flipV="1">
              <a:off x="4128542" y="5377515"/>
              <a:ext cx="1244318" cy="4052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Arrow Connector 369"/>
            <p:cNvCxnSpPr>
              <a:stCxn id="377" idx="1"/>
            </p:cNvCxnSpPr>
            <p:nvPr/>
          </p:nvCxnSpPr>
          <p:spPr>
            <a:xfrm flipH="1" flipV="1">
              <a:off x="1749056" y="5780922"/>
              <a:ext cx="1414282" cy="1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5" name="Round Single Corner Rectangle 414"/>
            <p:cNvSpPr>
              <a:spLocks noChangeArrowheads="1"/>
            </p:cNvSpPr>
            <p:nvPr/>
          </p:nvSpPr>
          <p:spPr bwMode="auto">
            <a:xfrm>
              <a:off x="5857801" y="1743247"/>
              <a:ext cx="1041610" cy="363787"/>
            </a:xfrm>
            <a:custGeom>
              <a:avLst/>
              <a:gdLst>
                <a:gd name="T0" fmla="*/ 521365 w 1042729"/>
                <a:gd name="T1" fmla="*/ 0 h 363858"/>
                <a:gd name="T2" fmla="*/ 0 w 1042729"/>
                <a:gd name="T3" fmla="*/ 181929 h 363858"/>
                <a:gd name="T4" fmla="*/ 521365 w 1042729"/>
                <a:gd name="T5" fmla="*/ 363858 h 363858"/>
                <a:gd name="T6" fmla="*/ 1042729 w 1042729"/>
                <a:gd name="T7" fmla="*/ 181929 h 36385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42729"/>
                <a:gd name="T13" fmla="*/ 0 h 363858"/>
                <a:gd name="T14" fmla="*/ 1024967 w 1042729"/>
                <a:gd name="T15" fmla="*/ 363858 h 3638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2729" h="363858">
                  <a:moveTo>
                    <a:pt x="0" y="0"/>
                  </a:moveTo>
                  <a:lnTo>
                    <a:pt x="982085" y="0"/>
                  </a:lnTo>
                  <a:lnTo>
                    <a:pt x="982085" y="-1"/>
                  </a:lnTo>
                  <a:cubicBezTo>
                    <a:pt x="1015577" y="-1"/>
                    <a:pt x="1042729" y="27151"/>
                    <a:pt x="1042729" y="60644"/>
                  </a:cubicBezTo>
                  <a:lnTo>
                    <a:pt x="1042729" y="363858"/>
                  </a:lnTo>
                  <a:lnTo>
                    <a:pt x="0" y="363858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HPA axis</a:t>
              </a:r>
            </a:p>
          </p:txBody>
        </p:sp>
        <p:cxnSp>
          <p:nvCxnSpPr>
            <p:cNvPr id="386" name="Elbow Connector 385"/>
            <p:cNvCxnSpPr/>
            <p:nvPr/>
          </p:nvCxnSpPr>
          <p:spPr>
            <a:xfrm rot="16200000" flipH="1">
              <a:off x="4609624" y="2322784"/>
              <a:ext cx="1161597" cy="866969"/>
            </a:xfrm>
            <a:prstGeom prst="bentConnector3">
              <a:avLst>
                <a:gd name="adj1" fmla="val -117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3" name="Round Single Corner Rectangle 422"/>
            <p:cNvSpPr>
              <a:spLocks noChangeArrowheads="1"/>
            </p:cNvSpPr>
            <p:nvPr/>
          </p:nvSpPr>
          <p:spPr bwMode="auto">
            <a:xfrm>
              <a:off x="3192964" y="1325432"/>
              <a:ext cx="2164303" cy="262935"/>
            </a:xfrm>
            <a:custGeom>
              <a:avLst/>
              <a:gdLst>
                <a:gd name="T0" fmla="*/ 1082311 w 2164621"/>
                <a:gd name="T1" fmla="*/ 0 h 263226"/>
                <a:gd name="T2" fmla="*/ 0 w 2164621"/>
                <a:gd name="T3" fmla="*/ 131613 h 263226"/>
                <a:gd name="T4" fmla="*/ 1082311 w 2164621"/>
                <a:gd name="T5" fmla="*/ 263226 h 263226"/>
                <a:gd name="T6" fmla="*/ 2164621 w 2164621"/>
                <a:gd name="T7" fmla="*/ 131613 h 263226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2164621"/>
                <a:gd name="T13" fmla="*/ 0 h 263226"/>
                <a:gd name="T14" fmla="*/ 2151771 w 2164621"/>
                <a:gd name="T15" fmla="*/ 263226 h 2632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4621" h="263226">
                  <a:moveTo>
                    <a:pt x="0" y="0"/>
                  </a:moveTo>
                  <a:lnTo>
                    <a:pt x="2120749" y="0"/>
                  </a:lnTo>
                  <a:lnTo>
                    <a:pt x="2120749" y="-1"/>
                  </a:lnTo>
                  <a:cubicBezTo>
                    <a:pt x="2144978" y="-1"/>
                    <a:pt x="2164621" y="19642"/>
                    <a:pt x="2164621" y="43872"/>
                  </a:cubicBezTo>
                  <a:lnTo>
                    <a:pt x="2164621" y="263226"/>
                  </a:lnTo>
                  <a:lnTo>
                    <a:pt x="0" y="263226"/>
                  </a:lnTo>
                  <a:close/>
                </a:path>
              </a:pathLst>
            </a:custGeom>
            <a:gradFill rotWithShape="1">
              <a:gsLst>
                <a:gs pos="0">
                  <a:srgbClr val="E4FEFF"/>
                </a:gs>
                <a:gs pos="35001">
                  <a:srgbClr val="EBFEFF"/>
                </a:gs>
                <a:gs pos="100000">
                  <a:srgbClr val="F6FFFF"/>
                </a:gs>
              </a:gsLst>
              <a:lin ang="16200000" scaled="1"/>
            </a:gra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Altered circadian rhythms</a:t>
              </a:r>
            </a:p>
          </p:txBody>
        </p:sp>
        <p:cxnSp>
          <p:nvCxnSpPr>
            <p:cNvPr id="407" name="Straight Arrow Connector 406"/>
            <p:cNvCxnSpPr>
              <a:stCxn id="322" idx="3"/>
            </p:cNvCxnSpPr>
            <p:nvPr/>
          </p:nvCxnSpPr>
          <p:spPr>
            <a:xfrm flipV="1">
              <a:off x="4711718" y="3137163"/>
              <a:ext cx="3126389" cy="25213"/>
            </a:xfrm>
            <a:prstGeom prst="straightConnector1">
              <a:avLst/>
            </a:prstGeom>
            <a:ln w="9525" cmpd="sng">
              <a:prstDash val="soli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7" name="Rounded Rectangle 266"/>
            <p:cNvSpPr/>
            <p:nvPr/>
          </p:nvSpPr>
          <p:spPr>
            <a:xfrm>
              <a:off x="434570" y="104405"/>
              <a:ext cx="3776615" cy="484450"/>
            </a:xfrm>
            <a:prstGeom prst="round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Environment (physical, social, work)</a:t>
              </a:r>
            </a:p>
          </p:txBody>
        </p:sp>
        <p:sp>
          <p:nvSpPr>
            <p:cNvPr id="268" name="Rounded Rectangle 267"/>
            <p:cNvSpPr/>
            <p:nvPr/>
          </p:nvSpPr>
          <p:spPr>
            <a:xfrm>
              <a:off x="7002325" y="104405"/>
              <a:ext cx="1680921" cy="484450"/>
            </a:xfrm>
            <a:prstGeom prst="round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Genetics</a:t>
              </a:r>
            </a:p>
          </p:txBody>
        </p:sp>
        <p:cxnSp>
          <p:nvCxnSpPr>
            <p:cNvPr id="12" name="Elbow Connector 11"/>
            <p:cNvCxnSpPr>
              <a:stCxn id="268" idx="1"/>
            </p:cNvCxnSpPr>
            <p:nvPr/>
          </p:nvCxnSpPr>
          <p:spPr>
            <a:xfrm rot="10800000" flipV="1">
              <a:off x="4903512" y="347531"/>
              <a:ext cx="2098812" cy="419615"/>
            </a:xfrm>
            <a:prstGeom prst="bentConnector3">
              <a:avLst>
                <a:gd name="adj1" fmla="val 100786"/>
              </a:avLst>
            </a:prstGeom>
            <a:ln>
              <a:prstDash val="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rot="16200000" flipH="1">
              <a:off x="4163544" y="395172"/>
              <a:ext cx="419615" cy="324334"/>
            </a:xfrm>
            <a:prstGeom prst="bentConnector3">
              <a:avLst>
                <a:gd name="adj1" fmla="val -2186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 rot="10800000">
              <a:off x="4744464" y="2330349"/>
              <a:ext cx="2736564" cy="155419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4" name="Round Single Corner Rectangle 423"/>
            <p:cNvSpPr>
              <a:spLocks noChangeArrowheads="1"/>
            </p:cNvSpPr>
            <p:nvPr/>
          </p:nvSpPr>
          <p:spPr bwMode="auto">
            <a:xfrm>
              <a:off x="4878563" y="2492432"/>
              <a:ext cx="1822817" cy="239524"/>
            </a:xfrm>
            <a:custGeom>
              <a:avLst/>
              <a:gdLst>
                <a:gd name="T0" fmla="*/ 911075 w 1822149"/>
                <a:gd name="T1" fmla="*/ 0 h 238951"/>
                <a:gd name="T2" fmla="*/ 0 w 1822149"/>
                <a:gd name="T3" fmla="*/ 119476 h 238951"/>
                <a:gd name="T4" fmla="*/ 911075 w 1822149"/>
                <a:gd name="T5" fmla="*/ 238951 h 238951"/>
                <a:gd name="T6" fmla="*/ 1822149 w 1822149"/>
                <a:gd name="T7" fmla="*/ 119476 h 23895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822149"/>
                <a:gd name="T13" fmla="*/ 0 h 238951"/>
                <a:gd name="T14" fmla="*/ 1810484 w 1822149"/>
                <a:gd name="T15" fmla="*/ 238951 h 2389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2149" h="238951">
                  <a:moveTo>
                    <a:pt x="0" y="0"/>
                  </a:moveTo>
                  <a:lnTo>
                    <a:pt x="1782323" y="0"/>
                  </a:lnTo>
                  <a:lnTo>
                    <a:pt x="1782323" y="-1"/>
                  </a:lnTo>
                  <a:cubicBezTo>
                    <a:pt x="1804318" y="-1"/>
                    <a:pt x="1822149" y="17830"/>
                    <a:pt x="1822149" y="39826"/>
                  </a:cubicBezTo>
                  <a:lnTo>
                    <a:pt x="1822149" y="238951"/>
                  </a:lnTo>
                  <a:lnTo>
                    <a:pt x="0" y="23895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BP &amp; HR variability</a:t>
              </a:r>
            </a:p>
          </p:txBody>
        </p:sp>
        <p:sp>
          <p:nvSpPr>
            <p:cNvPr id="444" name="Round Single Corner Rectangle 443"/>
            <p:cNvSpPr>
              <a:spLocks noChangeArrowheads="1"/>
            </p:cNvSpPr>
            <p:nvPr/>
          </p:nvSpPr>
          <p:spPr bwMode="auto">
            <a:xfrm>
              <a:off x="5923292" y="3036312"/>
              <a:ext cx="1264589" cy="185496"/>
            </a:xfrm>
            <a:custGeom>
              <a:avLst/>
              <a:gdLst>
                <a:gd name="T0" fmla="*/ 632879 w 1265757"/>
                <a:gd name="T1" fmla="*/ 0 h 185855"/>
                <a:gd name="T2" fmla="*/ 0 w 1265757"/>
                <a:gd name="T3" fmla="*/ 92928 h 185855"/>
                <a:gd name="T4" fmla="*/ 632879 w 1265757"/>
                <a:gd name="T5" fmla="*/ 185855 h 185855"/>
                <a:gd name="T6" fmla="*/ 1265757 w 1265757"/>
                <a:gd name="T7" fmla="*/ 92928 h 185855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65757"/>
                <a:gd name="T13" fmla="*/ 0 h 185855"/>
                <a:gd name="T14" fmla="*/ 1256684 w 1265757"/>
                <a:gd name="T15" fmla="*/ 185855 h 1858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65757" h="185855">
                  <a:moveTo>
                    <a:pt x="0" y="0"/>
                  </a:moveTo>
                  <a:lnTo>
                    <a:pt x="1234781" y="0"/>
                  </a:lnTo>
                  <a:lnTo>
                    <a:pt x="1234781" y="-1"/>
                  </a:lnTo>
                  <a:cubicBezTo>
                    <a:pt x="1251888" y="-1"/>
                    <a:pt x="1265757" y="13868"/>
                    <a:pt x="1265757" y="30976"/>
                  </a:cubicBezTo>
                  <a:lnTo>
                    <a:pt x="1265757" y="185855"/>
                  </a:lnTo>
                  <a:lnTo>
                    <a:pt x="0" y="185855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Food intake</a:t>
              </a:r>
            </a:p>
          </p:txBody>
        </p:sp>
        <p:sp>
          <p:nvSpPr>
            <p:cNvPr id="289" name="Round Single Corner Rectangle 288"/>
            <p:cNvSpPr>
              <a:spLocks noChangeArrowheads="1"/>
            </p:cNvSpPr>
            <p:nvPr/>
          </p:nvSpPr>
          <p:spPr bwMode="auto">
            <a:xfrm>
              <a:off x="1119100" y="2685132"/>
              <a:ext cx="1043170" cy="455634"/>
            </a:xfrm>
            <a:custGeom>
              <a:avLst/>
              <a:gdLst>
                <a:gd name="T0" fmla="*/ 522280 w 1044559"/>
                <a:gd name="T1" fmla="*/ 0 h 455861"/>
                <a:gd name="T2" fmla="*/ 0 w 1044559"/>
                <a:gd name="T3" fmla="*/ 227931 h 455861"/>
                <a:gd name="T4" fmla="*/ 522280 w 1044559"/>
                <a:gd name="T5" fmla="*/ 455861 h 455861"/>
                <a:gd name="T6" fmla="*/ 1044559 w 1044559"/>
                <a:gd name="T7" fmla="*/ 227931 h 45586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44559"/>
                <a:gd name="T13" fmla="*/ 0 h 455861"/>
                <a:gd name="T14" fmla="*/ 1022306 w 1044559"/>
                <a:gd name="T15" fmla="*/ 455861 h 455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4559" h="455861">
                  <a:moveTo>
                    <a:pt x="0" y="0"/>
                  </a:moveTo>
                  <a:lnTo>
                    <a:pt x="968581" y="0"/>
                  </a:lnTo>
                  <a:lnTo>
                    <a:pt x="968581" y="-1"/>
                  </a:lnTo>
                  <a:cubicBezTo>
                    <a:pt x="1010542" y="-1"/>
                    <a:pt x="1044559" y="34016"/>
                    <a:pt x="1044559" y="75978"/>
                  </a:cubicBezTo>
                  <a:lnTo>
                    <a:pt x="1044559" y="455861"/>
                  </a:lnTo>
                  <a:lnTo>
                    <a:pt x="0" y="455861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b="1" dirty="0">
                  <a:solidFill>
                    <a:schemeClr val="dk1"/>
                  </a:solidFill>
                  <a:latin typeface="+mn-lt"/>
                  <a:ea typeface="+mn-ea"/>
                </a:rPr>
                <a:t>Cognitive function</a:t>
              </a:r>
            </a:p>
          </p:txBody>
        </p:sp>
        <p:sp>
          <p:nvSpPr>
            <p:cNvPr id="369" name="Round Single Corner Rectangle 368"/>
            <p:cNvSpPr>
              <a:spLocks noChangeArrowheads="1"/>
            </p:cNvSpPr>
            <p:nvPr/>
          </p:nvSpPr>
          <p:spPr bwMode="auto">
            <a:xfrm>
              <a:off x="6325590" y="3767487"/>
              <a:ext cx="884120" cy="268338"/>
            </a:xfrm>
            <a:custGeom>
              <a:avLst/>
              <a:gdLst>
                <a:gd name="T0" fmla="*/ 442305 w 884610"/>
                <a:gd name="T1" fmla="*/ 0 h 268897"/>
                <a:gd name="T2" fmla="*/ 0 w 884610"/>
                <a:gd name="T3" fmla="*/ 134449 h 268897"/>
                <a:gd name="T4" fmla="*/ 442305 w 884610"/>
                <a:gd name="T5" fmla="*/ 268897 h 268897"/>
                <a:gd name="T6" fmla="*/ 884610 w 884610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84610"/>
                <a:gd name="T13" fmla="*/ 0 h 268897"/>
                <a:gd name="T14" fmla="*/ 871484 w 884610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4610" h="268897">
                  <a:moveTo>
                    <a:pt x="0" y="0"/>
                  </a:moveTo>
                  <a:lnTo>
                    <a:pt x="839793" y="0"/>
                  </a:lnTo>
                  <a:lnTo>
                    <a:pt x="839793" y="-1"/>
                  </a:lnTo>
                  <a:cubicBezTo>
                    <a:pt x="864544" y="-1"/>
                    <a:pt x="884610" y="20065"/>
                    <a:pt x="884610" y="44817"/>
                  </a:cubicBezTo>
                  <a:lnTo>
                    <a:pt x="884610" y="268897"/>
                  </a:lnTo>
                  <a:lnTo>
                    <a:pt x="0" y="268897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  <a:latin typeface="+mn-lt"/>
                  <a:ea typeface="+mn-ea"/>
                </a:rPr>
                <a:t>Leptin</a:t>
              </a:r>
              <a:endParaRPr lang="en-US" sz="1200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cxnSp>
          <p:nvCxnSpPr>
            <p:cNvPr id="323" name="Straight Arrow Connector 322"/>
            <p:cNvCxnSpPr>
              <a:cxnSpLocks noChangeShapeType="1"/>
            </p:cNvCxnSpPr>
            <p:nvPr/>
          </p:nvCxnSpPr>
          <p:spPr bwMode="auto">
            <a:xfrm rot="10800000" flipV="1">
              <a:off x="1275030" y="1763058"/>
              <a:ext cx="2145591" cy="2701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5" name="Round Single Corner Rectangle 324"/>
            <p:cNvSpPr>
              <a:spLocks noChangeArrowheads="1"/>
            </p:cNvSpPr>
            <p:nvPr/>
          </p:nvSpPr>
          <p:spPr bwMode="auto">
            <a:xfrm>
              <a:off x="2296369" y="1595571"/>
              <a:ext cx="852934" cy="297153"/>
            </a:xfrm>
            <a:custGeom>
              <a:avLst/>
              <a:gdLst>
                <a:gd name="T0" fmla="*/ 426021 w 852041"/>
                <a:gd name="T1" fmla="*/ 0 h 298161"/>
                <a:gd name="T2" fmla="*/ 0 w 852041"/>
                <a:gd name="T3" fmla="*/ 149081 h 298161"/>
                <a:gd name="T4" fmla="*/ 426021 w 852041"/>
                <a:gd name="T5" fmla="*/ 298161 h 298161"/>
                <a:gd name="T6" fmla="*/ 852041 w 852041"/>
                <a:gd name="T7" fmla="*/ 149081 h 29816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52041"/>
                <a:gd name="T13" fmla="*/ 0 h 298161"/>
                <a:gd name="T14" fmla="*/ 837486 w 852041"/>
                <a:gd name="T15" fmla="*/ 298161 h 298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2041" h="298161">
                  <a:moveTo>
                    <a:pt x="0" y="0"/>
                  </a:moveTo>
                  <a:lnTo>
                    <a:pt x="802346" y="0"/>
                  </a:lnTo>
                  <a:lnTo>
                    <a:pt x="802346" y="-1"/>
                  </a:lnTo>
                  <a:cubicBezTo>
                    <a:pt x="829791" y="-1"/>
                    <a:pt x="852041" y="22249"/>
                    <a:pt x="852041" y="49695"/>
                  </a:cubicBezTo>
                  <a:lnTo>
                    <a:pt x="852041" y="298161"/>
                  </a:lnTo>
                  <a:lnTo>
                    <a:pt x="0" y="29816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  <a:latin typeface="+mn-lt"/>
                  <a:ea typeface="+mn-ea"/>
                </a:rPr>
                <a:t> SWS</a:t>
              </a:r>
            </a:p>
          </p:txBody>
        </p:sp>
      </p:grpSp>
      <p:sp>
        <p:nvSpPr>
          <p:cNvPr id="276" name="Round Single Corner Rectangle 275"/>
          <p:cNvSpPr>
            <a:spLocks noChangeArrowheads="1"/>
          </p:cNvSpPr>
          <p:nvPr/>
        </p:nvSpPr>
        <p:spPr bwMode="auto">
          <a:xfrm>
            <a:off x="6372225" y="4551363"/>
            <a:ext cx="1008063" cy="411162"/>
          </a:xfrm>
          <a:custGeom>
            <a:avLst/>
            <a:gdLst>
              <a:gd name="T0" fmla="*/ 576064 w 1152128"/>
              <a:gd name="T1" fmla="*/ 0 h 410754"/>
              <a:gd name="T2" fmla="*/ 0 w 1152128"/>
              <a:gd name="T3" fmla="*/ 205377 h 410754"/>
              <a:gd name="T4" fmla="*/ 576064 w 1152128"/>
              <a:gd name="T5" fmla="*/ 410754 h 410754"/>
              <a:gd name="T6" fmla="*/ 1152128 w 1152128"/>
              <a:gd name="T7" fmla="*/ 205377 h 410754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1152128"/>
              <a:gd name="T13" fmla="*/ 0 h 410754"/>
              <a:gd name="T14" fmla="*/ 1132077 w 1152128"/>
              <a:gd name="T15" fmla="*/ 410754 h 4107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2128" h="410754">
                <a:moveTo>
                  <a:pt x="0" y="0"/>
                </a:moveTo>
                <a:lnTo>
                  <a:pt x="1083668" y="0"/>
                </a:lnTo>
                <a:lnTo>
                  <a:pt x="1083668" y="-1"/>
                </a:lnTo>
                <a:cubicBezTo>
                  <a:pt x="1121477" y="-1"/>
                  <a:pt x="1152128" y="30650"/>
                  <a:pt x="1152128" y="68460"/>
                </a:cubicBezTo>
                <a:lnTo>
                  <a:pt x="1152128" y="410754"/>
                </a:lnTo>
                <a:lnTo>
                  <a:pt x="0" y="410754"/>
                </a:lnTo>
                <a:close/>
              </a:path>
            </a:pathLst>
          </a:custGeom>
          <a:solidFill>
            <a:srgbClr val="A3A3E0"/>
          </a:soli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Coronary</a:t>
            </a:r>
          </a:p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calcification</a:t>
            </a:r>
          </a:p>
        </p:txBody>
      </p:sp>
      <p:sp>
        <p:nvSpPr>
          <p:cNvPr id="277" name="Round Single Corner Rectangle 276"/>
          <p:cNvSpPr>
            <a:spLocks noChangeArrowheads="1"/>
          </p:cNvSpPr>
          <p:nvPr/>
        </p:nvSpPr>
        <p:spPr bwMode="auto">
          <a:xfrm>
            <a:off x="6156325" y="5373688"/>
            <a:ext cx="1439863" cy="409575"/>
          </a:xfrm>
          <a:custGeom>
            <a:avLst/>
            <a:gdLst>
              <a:gd name="T0" fmla="*/ 720080 w 1440160"/>
              <a:gd name="T1" fmla="*/ 0 h 410754"/>
              <a:gd name="T2" fmla="*/ 0 w 1440160"/>
              <a:gd name="T3" fmla="*/ 205377 h 410754"/>
              <a:gd name="T4" fmla="*/ 720080 w 1440160"/>
              <a:gd name="T5" fmla="*/ 410754 h 410754"/>
              <a:gd name="T6" fmla="*/ 1440160 w 1440160"/>
              <a:gd name="T7" fmla="*/ 205377 h 410754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1440160"/>
              <a:gd name="T13" fmla="*/ 0 h 410754"/>
              <a:gd name="T14" fmla="*/ 1420109 w 1440160"/>
              <a:gd name="T15" fmla="*/ 410754 h 4107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160" h="410754">
                <a:moveTo>
                  <a:pt x="0" y="0"/>
                </a:moveTo>
                <a:lnTo>
                  <a:pt x="1371700" y="0"/>
                </a:lnTo>
                <a:lnTo>
                  <a:pt x="1371700" y="-1"/>
                </a:lnTo>
                <a:cubicBezTo>
                  <a:pt x="1409509" y="-1"/>
                  <a:pt x="1440160" y="30650"/>
                  <a:pt x="1440160" y="68460"/>
                </a:cubicBezTo>
                <a:lnTo>
                  <a:pt x="1440160" y="410754"/>
                </a:lnTo>
                <a:lnTo>
                  <a:pt x="0" y="410754"/>
                </a:lnTo>
                <a:close/>
              </a:path>
            </a:pathLst>
          </a:custGeom>
          <a:solidFill>
            <a:srgbClr val="A3A3E0"/>
          </a:soli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chemeClr val="dk1"/>
                </a:solidFill>
                <a:latin typeface="+mn-lt"/>
                <a:ea typeface="+mn-ea"/>
              </a:rPr>
              <a:t>Hyperlipidaemia</a:t>
            </a:r>
            <a:endParaRPr lang="en-US" sz="1200" dirty="0">
              <a:solidFill>
                <a:schemeClr val="dk1"/>
              </a:solidFill>
              <a:latin typeface="+mn-lt"/>
              <a:ea typeface="+mn-ea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  <a:latin typeface="+mn-lt"/>
                <a:ea typeface="+mn-ea"/>
              </a:rPr>
              <a:t>Atherosclerosis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393700" y="6192143"/>
            <a:ext cx="40207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i="1" dirty="0">
                <a:latin typeface="+mn-lt"/>
              </a:rPr>
              <a:t>Miller MA &amp; Cappuccio FP. J Hum </a:t>
            </a:r>
            <a:r>
              <a:rPr lang="en-GB" sz="1200" i="1" dirty="0" err="1">
                <a:latin typeface="+mn-lt"/>
              </a:rPr>
              <a:t>Hypert</a:t>
            </a:r>
            <a:r>
              <a:rPr lang="en-GB" sz="1200" i="1" dirty="0">
                <a:latin typeface="+mn-lt"/>
              </a:rPr>
              <a:t> 2013; 27: 583-8</a:t>
            </a:r>
          </a:p>
          <a:p>
            <a:pPr>
              <a:defRPr/>
            </a:pPr>
            <a:r>
              <a:rPr lang="en-GB" sz="1200" i="1" dirty="0" err="1"/>
              <a:t>Cappuccio</a:t>
            </a:r>
            <a:r>
              <a:rPr lang="en-GB" sz="1200" i="1" dirty="0"/>
              <a:t> FP &amp; Miller MA. </a:t>
            </a:r>
            <a:r>
              <a:rPr lang="en-GB" sz="1200" i="1" dirty="0" err="1"/>
              <a:t>Curr</a:t>
            </a:r>
            <a:r>
              <a:rPr lang="en-GB" sz="1200" i="1" dirty="0"/>
              <a:t> </a:t>
            </a:r>
            <a:r>
              <a:rPr lang="en-GB" sz="1200" i="1" dirty="0" err="1"/>
              <a:t>Cardiol</a:t>
            </a:r>
            <a:r>
              <a:rPr lang="en-GB" sz="1200" i="1" dirty="0"/>
              <a:t> Reports 2017; 19: 110</a:t>
            </a:r>
            <a:endParaRPr lang="en-GB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160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88840"/>
            <a:ext cx="8446003" cy="352839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50825" y="188914"/>
            <a:ext cx="8569647" cy="7699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4000" b="1" dirty="0">
                <a:solidFill>
                  <a:schemeClr val="bg1"/>
                </a:solidFill>
                <a:ea typeface="ＭＳ Ｐゴシック" pitchFamily="34" charset="-128"/>
              </a:rPr>
              <a:t>Why do we sleep less? </a:t>
            </a:r>
          </a:p>
          <a:p>
            <a:pPr>
              <a:defRPr/>
            </a:pPr>
            <a:endParaRPr lang="en-GB" sz="4000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824" y="958887"/>
            <a:ext cx="8569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Reduced sleep duration is associated with delayed bedtime (B) but not with early wake time (A)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3700" y="6192143"/>
            <a:ext cx="278377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i="1" dirty="0" err="1">
                <a:latin typeface="+mn-lt"/>
              </a:rPr>
              <a:t>Walch</a:t>
            </a:r>
            <a:r>
              <a:rPr lang="en-GB" sz="1200" i="1" dirty="0">
                <a:latin typeface="+mn-lt"/>
              </a:rPr>
              <a:t> OJ et al. </a:t>
            </a:r>
            <a:r>
              <a:rPr lang="en-GB" sz="1200" i="1" dirty="0" err="1">
                <a:latin typeface="+mn-lt"/>
              </a:rPr>
              <a:t>Sci</a:t>
            </a:r>
            <a:r>
              <a:rPr lang="en-GB" sz="1200" i="1" dirty="0">
                <a:latin typeface="+mn-lt"/>
              </a:rPr>
              <a:t> </a:t>
            </a:r>
            <a:r>
              <a:rPr lang="en-GB" sz="1200" i="1" dirty="0" err="1">
                <a:latin typeface="+mn-lt"/>
              </a:rPr>
              <a:t>Adv</a:t>
            </a:r>
            <a:r>
              <a:rPr lang="en-GB" sz="1200" i="1" dirty="0">
                <a:latin typeface="+mn-lt"/>
              </a:rPr>
              <a:t> 2016; 2: e1501705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700" y="5915144"/>
            <a:ext cx="2807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On-line data submission via app (n=5,450)</a:t>
            </a:r>
          </a:p>
        </p:txBody>
      </p:sp>
    </p:spTree>
    <p:extLst>
      <p:ext uri="{BB962C8B-B14F-4D97-AF65-F5344CB8AC3E}">
        <p14:creationId xmlns:p14="http://schemas.microsoft.com/office/powerpoint/2010/main" val="222238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sz="3200" b="1" dirty="0">
                <a:solidFill>
                  <a:schemeClr val="bg1"/>
                </a:solidFill>
              </a:rPr>
              <a:t>The 2017 Nobel Prize in Physiology or Medicine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4797152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Nobel Prize in Physiology or Medicine 2017 was awarded jointly to Jeffrey C. Hall, Michael </a:t>
            </a:r>
            <a:r>
              <a:rPr lang="en-US" dirty="0" err="1"/>
              <a:t>Rosbash</a:t>
            </a:r>
            <a:r>
              <a:rPr lang="en-US" dirty="0"/>
              <a:t> and Michael W. Young </a:t>
            </a:r>
            <a:r>
              <a:rPr lang="en-US" b="1" i="1" dirty="0"/>
              <a:t>"for their discoveries of molecular mechanisms controlling the circadian rhythm"</a:t>
            </a:r>
            <a:r>
              <a:rPr lang="en-US" b="1" dirty="0"/>
              <a:t>.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9"/>
          <a:stretch/>
        </p:blipFill>
        <p:spPr>
          <a:xfrm>
            <a:off x="457200" y="1124744"/>
            <a:ext cx="82296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9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0825" y="188913"/>
            <a:ext cx="8569647" cy="71913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4000" b="1" dirty="0">
                <a:solidFill>
                  <a:schemeClr val="bg1"/>
                </a:solidFill>
                <a:ea typeface="ＭＳ Ｐゴシック" pitchFamily="34" charset="-128"/>
              </a:rPr>
              <a:t>Can we sleep anytime?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6C327E-3D67-174F-87E0-E06518D38612}"/>
              </a:ext>
            </a:extLst>
          </p:cNvPr>
          <p:cNvGrpSpPr/>
          <p:nvPr/>
        </p:nvGrpSpPr>
        <p:grpSpPr>
          <a:xfrm>
            <a:off x="4134485" y="1289330"/>
            <a:ext cx="4680520" cy="5046669"/>
            <a:chOff x="3779912" y="1212386"/>
            <a:chExt cx="5145580" cy="5335940"/>
          </a:xfrm>
        </p:grpSpPr>
        <p:sp>
          <p:nvSpPr>
            <p:cNvPr id="3" name="TextBox 2"/>
            <p:cNvSpPr txBox="1"/>
            <p:nvPr/>
          </p:nvSpPr>
          <p:spPr>
            <a:xfrm>
              <a:off x="4133928" y="6271327"/>
              <a:ext cx="318946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i="1" dirty="0">
                  <a:latin typeface="+mn-lt"/>
                </a:rPr>
                <a:t>Fischer D et al. </a:t>
              </a:r>
              <a:r>
                <a:rPr lang="en-GB" sz="1200" i="1" dirty="0" err="1">
                  <a:latin typeface="+mn-lt"/>
                </a:rPr>
                <a:t>PLoS</a:t>
              </a:r>
              <a:r>
                <a:rPr lang="en-GB" sz="1200" i="1" dirty="0">
                  <a:latin typeface="+mn-lt"/>
                </a:rPr>
                <a:t> ONE 2017; 12(6): e0178782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79912" y="1212386"/>
              <a:ext cx="5040560" cy="683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Short and long sleepers are equally frequent among early and late chronotypes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812924" y="2132856"/>
              <a:ext cx="5112568" cy="3512179"/>
              <a:chOff x="1115616" y="1916832"/>
              <a:chExt cx="6480720" cy="387221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t="3454"/>
              <a:stretch/>
            </p:blipFill>
            <p:spPr>
              <a:xfrm>
                <a:off x="1115616" y="1916832"/>
                <a:ext cx="6480720" cy="3872219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3768" y="2420888"/>
                <a:ext cx="504056" cy="64453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68144" y="2416873"/>
                <a:ext cx="553366" cy="648545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5289888" y="5506535"/>
              <a:ext cx="25692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American Time Use Survey (n=53,689)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54615F-1CEC-214F-BB5A-0E24F9CC20B9}"/>
              </a:ext>
            </a:extLst>
          </p:cNvPr>
          <p:cNvGrpSpPr/>
          <p:nvPr/>
        </p:nvGrpSpPr>
        <p:grpSpPr>
          <a:xfrm>
            <a:off x="250825" y="1334201"/>
            <a:ext cx="4052416" cy="5025739"/>
            <a:chOff x="250825" y="1334201"/>
            <a:chExt cx="4052416" cy="502573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92FEFB4-821F-9F43-A203-4315FA545F85}"/>
                </a:ext>
              </a:extLst>
            </p:cNvPr>
            <p:cNvSpPr txBox="1"/>
            <p:nvPr/>
          </p:nvSpPr>
          <p:spPr>
            <a:xfrm>
              <a:off x="250825" y="1334201"/>
              <a:ext cx="4052416" cy="4016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000" dirty="0"/>
                <a:t>Sleep is not a biological constant but a universal necessity.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000" dirty="0"/>
                <a:t>Pre-industrial sleep in Western history was segmented (two intervals at night bridged by an hour or more of wakefulness) and of poor quality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000" dirty="0"/>
                <a:t>Industrial Revolution confined sleep to a single interval for ‘efficiency’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000" dirty="0"/>
                <a:t>Artificial lighting led to later bedtimes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77AB8E-698F-8D44-9C7F-ACAFC74628F9}"/>
                </a:ext>
              </a:extLst>
            </p:cNvPr>
            <p:cNvSpPr txBox="1"/>
            <p:nvPr/>
          </p:nvSpPr>
          <p:spPr>
            <a:xfrm>
              <a:off x="539552" y="6082941"/>
              <a:ext cx="2195601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i="1" dirty="0" err="1">
                  <a:latin typeface="+mn-lt"/>
                </a:rPr>
                <a:t>Ekirch</a:t>
              </a:r>
              <a:r>
                <a:rPr lang="en-GB" sz="1200" i="1" dirty="0">
                  <a:latin typeface="+mn-lt"/>
                </a:rPr>
                <a:t> AR. Sleep 2016; 39: 715-6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603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ext Placeholder 2"/>
          <p:cNvSpPr txBox="1">
            <a:spLocks/>
          </p:cNvSpPr>
          <p:nvPr/>
        </p:nvSpPr>
        <p:spPr bwMode="auto">
          <a:xfrm>
            <a:off x="251520" y="6165304"/>
            <a:ext cx="4644008" cy="28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8600" tIns="0" rIns="22860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 dirty="0">
                <a:latin typeface="Calibri" panose="020F0502020204030204" pitchFamily="34" charset="0"/>
              </a:rPr>
              <a:t>Van </a:t>
            </a:r>
            <a:r>
              <a:rPr lang="en-US" altLang="en-US" sz="1200" i="1" dirty="0" err="1">
                <a:latin typeface="Calibri" panose="020F0502020204030204" pitchFamily="34" charset="0"/>
              </a:rPr>
              <a:t>Laake</a:t>
            </a:r>
            <a:r>
              <a:rPr lang="en-US" altLang="en-US" sz="1200" i="1" dirty="0">
                <a:latin typeface="Calibri" panose="020F0502020204030204" pitchFamily="34" charset="0"/>
              </a:rPr>
              <a:t> LW et al. </a:t>
            </a:r>
            <a:r>
              <a:rPr lang="en-US" altLang="en-US" sz="1200" i="1" dirty="0" err="1">
                <a:latin typeface="Calibri" panose="020F0502020204030204" pitchFamily="34" charset="0"/>
              </a:rPr>
              <a:t>Eur</a:t>
            </a:r>
            <a:r>
              <a:rPr lang="en-US" altLang="en-US" sz="1200" i="1" dirty="0">
                <a:latin typeface="Calibri" panose="020F0502020204030204" pitchFamily="34" charset="0"/>
              </a:rPr>
              <a:t> Heart J. 2017; 39(24): 2326-2329 </a:t>
            </a:r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2820" name="TextBox 3"/>
          <p:cNvSpPr txBox="1">
            <a:spLocks noChangeArrowheads="1"/>
          </p:cNvSpPr>
          <p:nvPr/>
        </p:nvSpPr>
        <p:spPr bwMode="auto">
          <a:xfrm>
            <a:off x="539552" y="244475"/>
            <a:ext cx="8136904" cy="954107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The molecular circadian clock (</a:t>
            </a:r>
            <a:r>
              <a:rPr lang="en-US" alt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centre</a:t>
            </a:r>
            <a:r>
              <a:rPr lang="en-US" alt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) sustains a 24-h rhythm of several </a:t>
            </a:r>
            <a:r>
              <a:rPr lang="en-US" alt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cardiological</a:t>
            </a:r>
            <a:r>
              <a:rPr lang="en-US" alt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functions</a:t>
            </a:r>
          </a:p>
        </p:txBody>
      </p:sp>
      <p:pic>
        <p:nvPicPr>
          <p:cNvPr id="162822" name="Picture 6" descr="Co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62298"/>
            <a:ext cx="5943600" cy="429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562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rgbClr val="F2F2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62822" name="Picture 6" descr="Co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2894"/>
            <a:ext cx="5338961" cy="402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251520" y="6165304"/>
            <a:ext cx="4644008" cy="28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8600" tIns="0" rIns="22860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 dirty="0">
                <a:latin typeface="Calibri" panose="020F0502020204030204" pitchFamily="34" charset="0"/>
              </a:rPr>
              <a:t>Van </a:t>
            </a:r>
            <a:r>
              <a:rPr lang="en-US" altLang="en-US" sz="1200" i="1" dirty="0" err="1">
                <a:latin typeface="Calibri" panose="020F0502020204030204" pitchFamily="34" charset="0"/>
              </a:rPr>
              <a:t>Laake</a:t>
            </a:r>
            <a:r>
              <a:rPr lang="en-US" altLang="en-US" sz="1200" i="1" dirty="0">
                <a:latin typeface="Calibri" panose="020F0502020204030204" pitchFamily="34" charset="0"/>
              </a:rPr>
              <a:t> LW et al. </a:t>
            </a:r>
            <a:r>
              <a:rPr lang="en-US" altLang="en-US" sz="1200" i="1" dirty="0" err="1">
                <a:latin typeface="Calibri" panose="020F0502020204030204" pitchFamily="34" charset="0"/>
              </a:rPr>
              <a:t>Eur</a:t>
            </a:r>
            <a:r>
              <a:rPr lang="en-US" altLang="en-US" sz="1200" i="1" dirty="0">
                <a:latin typeface="Calibri" panose="020F0502020204030204" pitchFamily="34" charset="0"/>
              </a:rPr>
              <a:t> Heart J. 2017; 39(24): 2326-2329 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03548" y="189728"/>
            <a:ext cx="8136904" cy="132343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The circadian clock affects stress tolerance in human stem cell-derived cardiomyocytes and progenitor cells, mouse cardiomyocytes in an </a:t>
            </a:r>
            <a:r>
              <a:rPr lang="en-US" alt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ischaemia</a:t>
            </a:r>
            <a:r>
              <a:rPr lang="en-US" alt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-reperfusion model, and human cardiomyocytes in aortic valve replacement surgery with impact on clinical outcome</a:t>
            </a:r>
          </a:p>
        </p:txBody>
      </p:sp>
    </p:spTree>
    <p:extLst>
      <p:ext uri="{BB962C8B-B14F-4D97-AF65-F5344CB8AC3E}">
        <p14:creationId xmlns:p14="http://schemas.microsoft.com/office/powerpoint/2010/main" val="2516659276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212715"/>
            <a:ext cx="8208912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sz="3600" b="1" dirty="0">
                <a:solidFill>
                  <a:schemeClr val="bg1"/>
                </a:solidFill>
                <a:effectLst/>
                <a:ea typeface="ＭＳ Ｐゴシック" charset="-128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836712"/>
            <a:ext cx="8208912" cy="49859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The association between short duration of sleep and cardio-metabolic risk factors and outcomes may reflect causality as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The effects are </a:t>
            </a: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strong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large relative risks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They are </a:t>
            </a: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consistent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confirmed in different populations for several end-points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They show a </a:t>
            </a: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temporal sequence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short sleep preceding end-points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Dose – response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consistent threshold effects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Biological plausibility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there are several potential mechanisms involved (genetic, molecular, cellular, physiological, …)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400" b="1" dirty="0">
                <a:ea typeface="ＭＳ Ｐゴシック" charset="-128"/>
                <a:cs typeface="Arial" panose="020B0604020202020204" pitchFamily="34" charset="0"/>
              </a:rPr>
              <a:t>Reversibility</a:t>
            </a:r>
            <a:r>
              <a:rPr lang="en-US" sz="2400" dirty="0">
                <a:ea typeface="ＭＳ Ｐゴシック" charset="-128"/>
                <a:cs typeface="Arial" panose="020B0604020202020204" pitchFamily="34" charset="0"/>
              </a:rPr>
              <a:t>: confirmed when tested in controlled trial conditions (at least short-term)</a:t>
            </a:r>
            <a:endParaRPr lang="en-GB" sz="2400" dirty="0">
              <a:ea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6093296"/>
            <a:ext cx="5573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/>
              <a:t>Bradford Hill criteria for causation</a:t>
            </a:r>
            <a:r>
              <a:rPr lang="en-GB" sz="1200" i="1" dirty="0"/>
              <a:t>: Hill AB. Proc Royal </a:t>
            </a:r>
            <a:r>
              <a:rPr lang="en-GB" sz="1200" i="1" dirty="0" err="1"/>
              <a:t>Soc</a:t>
            </a:r>
            <a:r>
              <a:rPr lang="en-GB" sz="1200" i="1" dirty="0"/>
              <a:t> Med 1965; 58(5): 295-300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174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266700" y="188913"/>
            <a:ext cx="8553450" cy="66833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algn="ctr"/>
            <a:r>
              <a:rPr lang="en-GB" sz="3600" b="1" dirty="0">
                <a:solidFill>
                  <a:schemeClr val="bg1"/>
                </a:solidFill>
                <a:latin typeface="Calibri" pitchFamily="34" charset="0"/>
              </a:rPr>
              <a:t>How much sleep do we need?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6700" y="980728"/>
            <a:ext cx="4229100" cy="86409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b="1" dirty="0"/>
              <a:t>U.K.</a:t>
            </a:r>
            <a:br>
              <a:rPr lang="en-GB" sz="2800" b="1" dirty="0"/>
            </a:br>
            <a:r>
              <a:rPr lang="en-GB" sz="1600" b="1" dirty="0"/>
              <a:t>941 men and 1,056 women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6700" y="2444278"/>
            <a:ext cx="4229100" cy="3000946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444278"/>
            <a:ext cx="4171950" cy="3000946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4648200" y="976386"/>
            <a:ext cx="4171950" cy="86843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U.S.A.</a:t>
            </a:r>
          </a:p>
          <a:p>
            <a:r>
              <a:rPr lang="en-GB" sz="1400" b="1" dirty="0"/>
              <a:t>American Time Use Survey (n=53,689)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66700" y="6021288"/>
            <a:ext cx="3027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1200" i="1" dirty="0">
                <a:latin typeface="Calibri" pitchFamily="34" charset="0"/>
              </a:rPr>
              <a:t>JA </a:t>
            </a:r>
            <a:r>
              <a:rPr lang="en-GB" sz="1200" i="1" dirty="0" err="1">
                <a:latin typeface="Calibri" pitchFamily="34" charset="0"/>
              </a:rPr>
              <a:t>Groeger</a:t>
            </a:r>
            <a:r>
              <a:rPr lang="en-GB" sz="1200" i="1" dirty="0">
                <a:latin typeface="Calibri" pitchFamily="34" charset="0"/>
              </a:rPr>
              <a:t> et al. J Sleep Res 2004; 13: 359-71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9992" y="6017041"/>
            <a:ext cx="318946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i="1" dirty="0">
                <a:latin typeface="+mn-lt"/>
              </a:rPr>
              <a:t>Fischer D et al. </a:t>
            </a:r>
            <a:r>
              <a:rPr lang="en-GB" sz="1200" i="1" dirty="0" err="1">
                <a:latin typeface="+mn-lt"/>
              </a:rPr>
              <a:t>PLoS</a:t>
            </a:r>
            <a:r>
              <a:rPr lang="en-GB" sz="1200" i="1" dirty="0">
                <a:latin typeface="+mn-lt"/>
              </a:rPr>
              <a:t> ONE 2017; 12(6): e0178782</a:t>
            </a:r>
          </a:p>
        </p:txBody>
      </p:sp>
    </p:spTree>
    <p:extLst>
      <p:ext uri="{BB962C8B-B14F-4D97-AF65-F5344CB8AC3E}">
        <p14:creationId xmlns:p14="http://schemas.microsoft.com/office/powerpoint/2010/main" val="25284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8600"/>
            <a:ext cx="8280151" cy="82413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GB" sz="28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Sleep duration and self-rated health problems</a:t>
            </a:r>
          </a:p>
        </p:txBody>
      </p:sp>
      <p:graphicFrame>
        <p:nvGraphicFramePr>
          <p:cNvPr id="22530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18070466"/>
              </p:ext>
            </p:extLst>
          </p:nvPr>
        </p:nvGraphicFramePr>
        <p:xfrm>
          <a:off x="99283" y="1069084"/>
          <a:ext cx="8986219" cy="504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3" name="Chart" r:id="rId5" imgW="7772535" imgH="4114800" progId="MSGraph.Chart.8">
                  <p:embed followColorScheme="full"/>
                </p:oleObj>
              </mc:Choice>
              <mc:Fallback>
                <p:oleObj name="Chart" r:id="rId5" imgW="7772535" imgH="41148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83" y="1069084"/>
                        <a:ext cx="8986219" cy="50403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68313" y="6165850"/>
            <a:ext cx="3517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200" i="1" dirty="0">
                <a:latin typeface="Calibri" pitchFamily="34" charset="0"/>
                <a:cs typeface="Arial" pitchFamily="34" charset="0"/>
              </a:rPr>
              <a:t>Steptoe A et al. Arch </a:t>
            </a:r>
            <a:r>
              <a:rPr lang="en-GB" sz="1200" i="1" dirty="0" err="1">
                <a:latin typeface="Calibri" pitchFamily="34" charset="0"/>
                <a:cs typeface="Arial" pitchFamily="34" charset="0"/>
              </a:rPr>
              <a:t>Int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Med 2006;166:1689-92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476375" y="1930227"/>
            <a:ext cx="5762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 dirty="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Japan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2490788" y="3212976"/>
            <a:ext cx="7127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 dirty="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 Taiwan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3136900" y="2060848"/>
            <a:ext cx="571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 dirty="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Korea</a:t>
            </a:r>
          </a:p>
        </p:txBody>
      </p:sp>
      <p:sp>
        <p:nvSpPr>
          <p:cNvPr id="22535" name="Text Box 8"/>
          <p:cNvSpPr txBox="1">
            <a:spLocks noChangeArrowheads="1"/>
          </p:cNvSpPr>
          <p:nvPr/>
        </p:nvSpPr>
        <p:spPr bwMode="auto">
          <a:xfrm>
            <a:off x="3382963" y="2780928"/>
            <a:ext cx="757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 dirty="0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Thailand</a:t>
            </a:r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4267200" y="1484784"/>
            <a:ext cx="2895600" cy="3240088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7497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16632"/>
            <a:ext cx="8352928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effectLst/>
                <a:ea typeface="ＭＳ Ｐゴシック" charset="-128"/>
                <a:cs typeface="Arial" panose="020B0604020202020204" pitchFamily="34" charset="0"/>
              </a:rPr>
              <a:t>Questions to address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340768"/>
            <a:ext cx="8367464" cy="439248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Cause, consequence or symptom? 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Short vs long term effects?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Time in bed vs time asleep vs naps?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Self-report </a:t>
            </a:r>
            <a:r>
              <a:rPr lang="en-GB" dirty="0" err="1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vs</a:t>
            </a: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 direct sleep assessment?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Sleep </a:t>
            </a:r>
            <a:r>
              <a:rPr lang="en-GB" dirty="0" err="1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vs</a:t>
            </a: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 phase of sleep?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ea typeface="ＭＳ Ｐゴシック" charset="-128"/>
                <a:cs typeface="Arial" panose="020B0604020202020204" pitchFamily="34" charset="0"/>
              </a:rPr>
              <a:t>Age and Gender effect?</a:t>
            </a:r>
            <a:endParaRPr lang="en-GB" dirty="0">
              <a:solidFill>
                <a:schemeClr val="tx1"/>
              </a:solidFill>
              <a:ea typeface="ＭＳ Ｐゴシック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Genetic determinants?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ea typeface="ＭＳ Ｐゴシック" charset="-128"/>
                <a:cs typeface="Arial" panose="020B0604020202020204" pitchFamily="34" charset="0"/>
              </a:rPr>
              <a:t>Reversibility of effect? </a:t>
            </a:r>
            <a:endParaRPr lang="en-GB" dirty="0">
              <a:solidFill>
                <a:schemeClr val="tx1"/>
              </a:solidFill>
              <a:ea typeface="ＭＳ Ｐゴシック" charset="-128"/>
              <a:cs typeface="Calibri"/>
            </a:endParaRPr>
          </a:p>
          <a:p>
            <a:pPr marL="0" indent="0">
              <a:spcBef>
                <a:spcPct val="0"/>
              </a:spcBef>
              <a:spcAft>
                <a:spcPct val="30000"/>
              </a:spcAft>
              <a:buNone/>
            </a:pPr>
            <a:endParaRPr lang="en-GB" sz="1800" dirty="0">
              <a:solidFill>
                <a:schemeClr val="tx1"/>
              </a:solidFill>
              <a:latin typeface="Calibri"/>
              <a:ea typeface="ＭＳ Ｐゴシック" charset="-128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67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67045489"/>
              </p:ext>
            </p:extLst>
          </p:nvPr>
        </p:nvGraphicFramePr>
        <p:xfrm>
          <a:off x="1287562" y="836712"/>
          <a:ext cx="7172870" cy="487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2"/>
          <a:stretch>
            <a:fillRect/>
          </a:stretch>
        </p:blipFill>
        <p:spPr bwMode="auto">
          <a:xfrm>
            <a:off x="755577" y="1124745"/>
            <a:ext cx="936104" cy="12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385500"/>
            <a:ext cx="7704856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Focusing on sleep deprivation (short sleep)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6166228"/>
            <a:ext cx="23890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i="1" baseline="30000" dirty="0"/>
              <a:t>© </a:t>
            </a:r>
            <a:r>
              <a:rPr lang="en-GB" sz="1200" i="1" dirty="0"/>
              <a:t>Cappuccio FP &amp; Miller MA (2010).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74315"/>
            <a:ext cx="975776" cy="14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7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514" cy="71913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latin typeface="Calibri"/>
                <a:cs typeface="Calibri"/>
              </a:rPr>
              <a:t>Is prolonged lack of sleep associated with obesity?</a:t>
            </a:r>
            <a:br>
              <a:rPr lang="en-US" sz="2800" b="1" dirty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GB" sz="1800" b="1" i="1" dirty="0">
                <a:solidFill>
                  <a:schemeClr val="bg1"/>
                </a:solidFill>
                <a:latin typeface="Calibri" charset="0"/>
              </a:rPr>
              <a:t>Bi-directional model of the sleep deprivation-obesity association</a:t>
            </a:r>
            <a:r>
              <a:rPr lang="en-GB" sz="1800" b="1" i="1" baseline="30000" dirty="0">
                <a:solidFill>
                  <a:schemeClr val="bg1"/>
                </a:solidFill>
                <a:latin typeface="Calibri" charset="0"/>
              </a:rPr>
              <a:t>1</a:t>
            </a:r>
            <a:endParaRPr lang="en-US" sz="1800" b="1" i="1" baseline="30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024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051"/>
            <a:ext cx="8640514" cy="483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179388" y="6124575"/>
            <a:ext cx="36258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i="1" baseline="30000" dirty="0">
                <a:latin typeface="Calibri" pitchFamily="34" charset="0"/>
              </a:rPr>
              <a:t>1</a:t>
            </a:r>
            <a:r>
              <a:rPr lang="en-US" sz="1200" i="1" dirty="0">
                <a:latin typeface="Calibri" pitchFamily="34" charset="0"/>
              </a:rPr>
              <a:t> Cappuccio FP &amp; Miller MA. Br Med J 2011; 342: d3306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79388" y="6364288"/>
            <a:ext cx="293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2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Cappuccio FP et al. Sleep 2008; 31: 619-26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5816" y="4869160"/>
            <a:ext cx="2695575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Children:    OR = 1.89 (1.46, 2.43)</a:t>
            </a:r>
            <a:r>
              <a:rPr lang="en-GB" sz="1400" b="1" baseline="30000" dirty="0">
                <a:latin typeface="Calibri" pitchFamily="34" charset="0"/>
                <a:cs typeface="Calibri" pitchFamily="34" charset="0"/>
              </a:rPr>
              <a:t>2</a:t>
            </a:r>
          </a:p>
          <a:p>
            <a:pPr>
              <a:defRPr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Adults:        OR = 1.55 (1.43, 1.68)</a:t>
            </a:r>
            <a:r>
              <a:rPr lang="en-GB" sz="1400" b="1" baseline="30000" dirty="0">
                <a:latin typeface="Calibri" pitchFamily="34" charset="0"/>
                <a:cs typeface="Calibri" pitchFamily="34" charset="0"/>
              </a:rPr>
              <a:t>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D99428-FB4A-5D41-9C55-40EE925F9BEF}"/>
              </a:ext>
            </a:extLst>
          </p:cNvPr>
          <p:cNvGrpSpPr/>
          <p:nvPr/>
        </p:nvGrpSpPr>
        <p:grpSpPr>
          <a:xfrm>
            <a:off x="2195736" y="1484784"/>
            <a:ext cx="6408712" cy="3312094"/>
            <a:chOff x="2195736" y="1484784"/>
            <a:chExt cx="6408712" cy="331209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0DDB660-2AA6-A341-B9F3-2308690D578D}"/>
                </a:ext>
              </a:extLst>
            </p:cNvPr>
            <p:cNvSpPr/>
            <p:nvPr/>
          </p:nvSpPr>
          <p:spPr>
            <a:xfrm>
              <a:off x="2195736" y="3573016"/>
              <a:ext cx="4824536" cy="12238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A7FB82-F2EC-BA47-93BB-E582C123E9A5}"/>
                </a:ext>
              </a:extLst>
            </p:cNvPr>
            <p:cNvSpPr/>
            <p:nvPr/>
          </p:nvSpPr>
          <p:spPr>
            <a:xfrm>
              <a:off x="8388424" y="1484784"/>
              <a:ext cx="216024" cy="2952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F72763B-D9C0-A142-927C-BCB6E124B767}"/>
                </a:ext>
              </a:extLst>
            </p:cNvPr>
            <p:cNvSpPr/>
            <p:nvPr/>
          </p:nvSpPr>
          <p:spPr>
            <a:xfrm>
              <a:off x="7596336" y="4221088"/>
              <a:ext cx="792088" cy="216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2915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514" cy="71913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latin typeface="Calibri"/>
                <a:cs typeface="Calibri"/>
              </a:rPr>
              <a:t>Is prolonged lack of sleep associated with obesity?</a:t>
            </a:r>
            <a:br>
              <a:rPr lang="en-US" sz="2800" b="1" dirty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GB" sz="1800" b="1" i="1" dirty="0">
                <a:solidFill>
                  <a:schemeClr val="bg1"/>
                </a:solidFill>
                <a:latin typeface="Calibri" charset="0"/>
              </a:rPr>
              <a:t>Bi-directional model of the sleep deprivation-obesity association</a:t>
            </a:r>
            <a:r>
              <a:rPr lang="en-GB" sz="1800" b="1" i="1" baseline="30000" dirty="0">
                <a:solidFill>
                  <a:schemeClr val="bg1"/>
                </a:solidFill>
                <a:latin typeface="Calibri" charset="0"/>
              </a:rPr>
              <a:t>1</a:t>
            </a:r>
            <a:endParaRPr lang="en-US" sz="1800" b="1" i="1" baseline="30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024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051"/>
            <a:ext cx="8640514" cy="483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179388" y="6124575"/>
            <a:ext cx="36258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i="1" baseline="30000" dirty="0">
                <a:latin typeface="Calibri" pitchFamily="34" charset="0"/>
              </a:rPr>
              <a:t>1</a:t>
            </a:r>
            <a:r>
              <a:rPr lang="en-US" sz="1200" i="1" dirty="0">
                <a:latin typeface="Calibri" pitchFamily="34" charset="0"/>
              </a:rPr>
              <a:t> Cappuccio FP &amp; Miller MA. Br Med J 2011; 342: d3306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79388" y="6364288"/>
            <a:ext cx="293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sz="1200" i="1" baseline="30000" dirty="0">
                <a:latin typeface="Calibri" pitchFamily="34" charset="0"/>
                <a:cs typeface="Arial" pitchFamily="34" charset="0"/>
              </a:rPr>
              <a:t>2</a:t>
            </a:r>
            <a:r>
              <a:rPr lang="en-GB" sz="1200" i="1" dirty="0">
                <a:latin typeface="Calibri" pitchFamily="34" charset="0"/>
                <a:cs typeface="Arial" pitchFamily="34" charset="0"/>
              </a:rPr>
              <a:t> Cappuccio FP et al. Sleep 2008; 31: 619-26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5816" y="4869160"/>
            <a:ext cx="2695575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Children:    OR = 1.89 (1.46, 2.43)</a:t>
            </a:r>
            <a:r>
              <a:rPr lang="en-GB" sz="1400" b="1" baseline="30000" dirty="0">
                <a:latin typeface="Calibri" pitchFamily="34" charset="0"/>
                <a:cs typeface="Calibri" pitchFamily="34" charset="0"/>
              </a:rPr>
              <a:t>2</a:t>
            </a:r>
          </a:p>
          <a:p>
            <a:pPr>
              <a:defRPr/>
            </a:pPr>
            <a:r>
              <a:rPr lang="en-GB" sz="1400" b="1" dirty="0">
                <a:latin typeface="Calibri" pitchFamily="34" charset="0"/>
                <a:cs typeface="Calibri" pitchFamily="34" charset="0"/>
              </a:rPr>
              <a:t>Adults:        OR = 1.55 (1.43, 1.68)</a:t>
            </a:r>
            <a:r>
              <a:rPr lang="en-GB" sz="1400" b="1" baseline="30000" dirty="0">
                <a:latin typeface="Calibri" pitchFamily="34" charset="0"/>
                <a:cs typeface="Calibri" pitchFamily="34" charset="0"/>
              </a:rPr>
              <a:t>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C8FA29-ABF7-604A-AAF5-E804A0AFA51C}"/>
              </a:ext>
            </a:extLst>
          </p:cNvPr>
          <p:cNvGrpSpPr/>
          <p:nvPr/>
        </p:nvGrpSpPr>
        <p:grpSpPr>
          <a:xfrm>
            <a:off x="2915815" y="5438182"/>
            <a:ext cx="4564531" cy="926106"/>
            <a:chOff x="2915815" y="5438182"/>
            <a:chExt cx="4564531" cy="926106"/>
          </a:xfrm>
        </p:grpSpPr>
        <p:sp>
          <p:nvSpPr>
            <p:cNvPr id="7" name="Text Box 149">
              <a:extLst>
                <a:ext uri="{FF2B5EF4-FFF2-40B4-BE49-F238E27FC236}">
                  <a16:creationId xmlns:a16="http://schemas.microsoft.com/office/drawing/2014/main" id="{5C0C96E9-4FA3-A447-8129-AD27C9944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6608" y="6087289"/>
              <a:ext cx="288373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i="1" baseline="30000" dirty="0">
                  <a:latin typeface="Calibri" pitchFamily="34" charset="0"/>
                  <a:cs typeface="Arial" pitchFamily="34" charset="0"/>
                </a:rPr>
                <a:t>3</a:t>
              </a:r>
              <a:r>
                <a:rPr lang="en-GB" sz="1200" i="1" dirty="0">
                  <a:latin typeface="Calibri" pitchFamily="34" charset="0"/>
                  <a:cs typeface="Arial" pitchFamily="34" charset="0"/>
                </a:rPr>
                <a:t> Miller MA et al. Sleep 2018; 41(4): zsy018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2D582D-A983-A04E-8B97-EB1E00C07F28}"/>
                </a:ext>
              </a:extLst>
            </p:cNvPr>
            <p:cNvSpPr txBox="1"/>
            <p:nvPr/>
          </p:nvSpPr>
          <p:spPr>
            <a:xfrm>
              <a:off x="2915815" y="5438182"/>
              <a:ext cx="269779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 dirty="0">
                  <a:latin typeface="Calibri" pitchFamily="34" charset="0"/>
                  <a:cs typeface="Calibri" pitchFamily="34" charset="0"/>
                </a:rPr>
                <a:t>Children:    RR = 1.57 (1.34, 1.85) </a:t>
              </a:r>
              <a:r>
                <a:rPr lang="en-GB" sz="1400" b="1" baseline="30000" dirty="0">
                  <a:latin typeface="Calibri" pitchFamily="34" charset="0"/>
                  <a:cs typeface="Calibri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54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12C3BAC-220C-744E-867A-BFA9DBE8089F}"/>
              </a:ext>
            </a:extLst>
          </p:cNvPr>
          <p:cNvSpPr txBox="1">
            <a:spLocks noChangeArrowheads="1"/>
          </p:cNvSpPr>
          <p:nvPr/>
        </p:nvSpPr>
        <p:spPr>
          <a:xfrm>
            <a:off x="319948" y="116632"/>
            <a:ext cx="8496943" cy="93640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Effects of sleep reduction on cardio-metabolic mechanisms: evidence in healthy volunteers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B2638-CB89-9347-842B-43E3200C7C57}"/>
              </a:ext>
            </a:extLst>
          </p:cNvPr>
          <p:cNvSpPr txBox="1"/>
          <p:nvPr/>
        </p:nvSpPr>
        <p:spPr>
          <a:xfrm>
            <a:off x="319948" y="1196752"/>
            <a:ext cx="849694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two days of 4h sleep vs 10h sleep cause a reduction in serum leptin and an increase in serum ghrelin, </a:t>
            </a:r>
            <a:r>
              <a:rPr lang="en-US" sz="1600" b="1" dirty="0"/>
              <a:t>increasing hunger and appetite</a:t>
            </a:r>
            <a:r>
              <a:rPr lang="en-US" sz="1600" dirty="0"/>
              <a:t>. The effect is dose-dependent and reversible </a:t>
            </a:r>
            <a:r>
              <a:rPr lang="en-US" sz="1200" i="1" dirty="0"/>
              <a:t>(</a:t>
            </a:r>
            <a:r>
              <a:rPr lang="en-GB" sz="1200" i="1" dirty="0"/>
              <a:t>Spiegel K et al. Nat Rev </a:t>
            </a:r>
            <a:r>
              <a:rPr lang="en-GB" sz="1200" i="1" dirty="0" err="1"/>
              <a:t>Endocrinol</a:t>
            </a:r>
            <a:r>
              <a:rPr lang="en-GB" sz="1200" i="1" dirty="0"/>
              <a:t> 2009;5:253-61)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Five nights of 4h sleep vs 10h sleep cause an increase in all indices of </a:t>
            </a:r>
            <a:r>
              <a:rPr lang="en-GB" sz="1600" b="1" dirty="0"/>
              <a:t>glucose intolerance and insulin resistance</a:t>
            </a:r>
            <a:r>
              <a:rPr lang="en-US" sz="1600" i="1" dirty="0"/>
              <a:t> </a:t>
            </a:r>
            <a:r>
              <a:rPr lang="en-US" sz="1200" i="1" dirty="0"/>
              <a:t>(</a:t>
            </a:r>
            <a:r>
              <a:rPr lang="en-GB" sz="1200" i="1" dirty="0" err="1"/>
              <a:t>ibidem</a:t>
            </a:r>
            <a:r>
              <a:rPr lang="en-GB" sz="1200" i="1" dirty="0"/>
              <a:t>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3 weeks of sleep restriction (5.6h </a:t>
            </a:r>
            <a:r>
              <a:rPr lang="en-GB" sz="1600" dirty="0" err="1"/>
              <a:t>pn</a:t>
            </a:r>
            <a:r>
              <a:rPr lang="en-GB" sz="1600" dirty="0"/>
              <a:t>) and concurrent circadian disruption </a:t>
            </a:r>
            <a:r>
              <a:rPr lang="en-GB" sz="1600" b="1" dirty="0"/>
              <a:t>increases post-prandial glucose response </a:t>
            </a:r>
            <a:r>
              <a:rPr lang="en-GB" sz="1600" dirty="0"/>
              <a:t>due to reduced pancreatic insulin secretion </a:t>
            </a:r>
            <a:r>
              <a:rPr lang="en-GB" sz="1200" dirty="0"/>
              <a:t>(</a:t>
            </a:r>
            <a:r>
              <a:rPr lang="en-GB" sz="1200" i="1" dirty="0">
                <a:cs typeface="Calibri" pitchFamily="34" charset="0"/>
              </a:rPr>
              <a:t>Buxton OM et al. </a:t>
            </a:r>
            <a:r>
              <a:rPr lang="en-GB" sz="1200" i="1" dirty="0" err="1">
                <a:cs typeface="Calibri" pitchFamily="34" charset="0"/>
              </a:rPr>
              <a:t>Sci</a:t>
            </a:r>
            <a:r>
              <a:rPr lang="en-GB" sz="1200" i="1" dirty="0">
                <a:cs typeface="Calibri" pitchFamily="34" charset="0"/>
              </a:rPr>
              <a:t> Trans Med 2012; 4: 129ra43)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cs typeface="Calibri" pitchFamily="34" charset="0"/>
              </a:rPr>
              <a:t>4 days of 4.5h vs 8.5h sleep reduces insulin sensitivity due to impaired </a:t>
            </a:r>
            <a:r>
              <a:rPr lang="en-GB" sz="1600" dirty="0" err="1">
                <a:cs typeface="Calibri" pitchFamily="34" charset="0"/>
              </a:rPr>
              <a:t>pAKT</a:t>
            </a:r>
            <a:r>
              <a:rPr lang="en-GB" sz="1600" dirty="0">
                <a:cs typeface="Calibri" pitchFamily="34" charset="0"/>
              </a:rPr>
              <a:t> phosphorylation and </a:t>
            </a:r>
            <a:r>
              <a:rPr lang="en-GB" sz="1600" b="1" dirty="0">
                <a:cs typeface="Calibri" pitchFamily="34" charset="0"/>
              </a:rPr>
              <a:t>reduced insulin-receptor transduction </a:t>
            </a:r>
            <a:r>
              <a:rPr lang="en-GB" sz="1200" i="1" dirty="0">
                <a:cs typeface="Calibri" pitchFamily="34" charset="0"/>
              </a:rPr>
              <a:t>(</a:t>
            </a:r>
            <a:r>
              <a:rPr lang="en-GB" sz="1200" i="1" dirty="0" err="1">
                <a:cs typeface="Calibri" pitchFamily="34" charset="0"/>
              </a:rPr>
              <a:t>Broussanrd</a:t>
            </a:r>
            <a:r>
              <a:rPr lang="en-GB" sz="1200" i="1" dirty="0">
                <a:cs typeface="Calibri" pitchFamily="34" charset="0"/>
              </a:rPr>
              <a:t> JL et al. Ann Intern Med 2012; 157: 549-57)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cs typeface="Calibri" pitchFamily="34" charset="0"/>
              </a:rPr>
              <a:t>One week of 5.7h sleep v 8.5h sleep causes </a:t>
            </a:r>
            <a:r>
              <a:rPr lang="en-GB" sz="1600" b="1" dirty="0">
                <a:cs typeface="Calibri" pitchFamily="34" charset="0"/>
              </a:rPr>
              <a:t>up- and down-regulation of 711 genes </a:t>
            </a:r>
            <a:r>
              <a:rPr lang="en-GB" sz="1600" dirty="0">
                <a:cs typeface="Calibri" pitchFamily="34" charset="0"/>
              </a:rPr>
              <a:t>associated with circadian rhythms, sleep haemostasis, oxidative stress and metabolism </a:t>
            </a:r>
            <a:r>
              <a:rPr lang="en-GB" sz="1200" i="1" dirty="0">
                <a:cs typeface="Calibri" pitchFamily="34" charset="0"/>
              </a:rPr>
              <a:t>(</a:t>
            </a:r>
            <a:r>
              <a:rPr lang="en-GB" sz="1200" i="1" dirty="0" err="1">
                <a:cs typeface="Calibri" pitchFamily="34" charset="0"/>
              </a:rPr>
              <a:t>Möller-Levet</a:t>
            </a:r>
            <a:r>
              <a:rPr lang="en-GB" sz="1200" i="1" dirty="0">
                <a:cs typeface="Calibri" pitchFamily="34" charset="0"/>
              </a:rPr>
              <a:t> CS et al. PNAS 2013; 110: E1132-41) 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Children and adolescents who exhibit late sleep timing are more likely to make poorer dietary choices</a:t>
            </a:r>
            <a:r>
              <a:rPr lang="en-US" sz="1600" dirty="0"/>
              <a:t> (more sugary/caffeinated beverages and high-energy-dense, nutrient-poor foods and more food throughout the day and into the nighttime hours </a:t>
            </a:r>
            <a:r>
              <a:rPr lang="en-US" sz="1200" dirty="0"/>
              <a:t>(</a:t>
            </a:r>
            <a:r>
              <a:rPr lang="en-US" sz="1200" i="1" dirty="0" err="1"/>
              <a:t>Thellman</a:t>
            </a:r>
            <a:r>
              <a:rPr lang="en-US" sz="1200" i="1" dirty="0"/>
              <a:t> KE et al. Sleep Health 2017; 3: 269-75</a:t>
            </a:r>
            <a:r>
              <a:rPr lang="en-US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73154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2613</TotalTime>
  <Words>1846</Words>
  <Application>Microsoft Macintosh PowerPoint</Application>
  <PresentationFormat>On-screen Show (4:3)</PresentationFormat>
  <Paragraphs>236</Paragraphs>
  <Slides>23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ＭＳ Ｐゴシック</vt:lpstr>
      <vt:lpstr>ＭＳ Ｐゴシック</vt:lpstr>
      <vt:lpstr>Arial</vt:lpstr>
      <vt:lpstr>Calibri</vt:lpstr>
      <vt:lpstr>Tahoma</vt:lpstr>
      <vt:lpstr>Times New Roman</vt:lpstr>
      <vt:lpstr>Wingdings</vt:lpstr>
      <vt:lpstr>W line</vt:lpstr>
      <vt:lpstr>Chart</vt:lpstr>
      <vt:lpstr>Clip</vt:lpstr>
      <vt:lpstr>PowerPoint Presentation</vt:lpstr>
      <vt:lpstr>The 2017 Nobel Prize in Physiology or Medicine</vt:lpstr>
      <vt:lpstr>U.K. 941 men and 1,056 women</vt:lpstr>
      <vt:lpstr>Sleep duration and self-rated health problems</vt:lpstr>
      <vt:lpstr>Questions to address</vt:lpstr>
      <vt:lpstr>PowerPoint Presentation</vt:lpstr>
      <vt:lpstr>Is prolonged lack of sleep associated with obesity? Bi-directional model of the sleep deprivation-obesity association1</vt:lpstr>
      <vt:lpstr>Is prolonged lack of sleep associated with obesity? Bi-directional model of the sleep deprivation-obesity association1</vt:lpstr>
      <vt:lpstr>PowerPoint Presentation</vt:lpstr>
      <vt:lpstr>Short sleep and metabolic consequences?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University of Warwick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Cappuccio, Francesco</cp:lastModifiedBy>
  <cp:revision>594</cp:revision>
  <cp:lastPrinted>2019-05-28T09:54:47Z</cp:lastPrinted>
  <dcterms:created xsi:type="dcterms:W3CDTF">2015-04-29T08:55:57Z</dcterms:created>
  <dcterms:modified xsi:type="dcterms:W3CDTF">2020-01-15T09:41:19Z</dcterms:modified>
</cp:coreProperties>
</file>