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8"/>
  </p:handoutMasterIdLst>
  <p:sldIdLst>
    <p:sldId id="256" r:id="rId2"/>
    <p:sldId id="257" r:id="rId3"/>
    <p:sldId id="258" r:id="rId4"/>
    <p:sldId id="259" r:id="rId5"/>
    <p:sldId id="260" r:id="rId6"/>
    <p:sldId id="261" r:id="rId7"/>
    <p:sldId id="262" r:id="rId8"/>
    <p:sldId id="263" r:id="rId9"/>
    <p:sldId id="269" r:id="rId10"/>
    <p:sldId id="270" r:id="rId11"/>
    <p:sldId id="264" r:id="rId12"/>
    <p:sldId id="265" r:id="rId13"/>
    <p:sldId id="266" r:id="rId14"/>
    <p:sldId id="267" r:id="rId15"/>
    <p:sldId id="268" r:id="rId16"/>
    <p:sldId id="271" r:id="rId17"/>
    <p:sldId id="272" r:id="rId18"/>
    <p:sldId id="273" r:id="rId19"/>
    <p:sldId id="296" r:id="rId20"/>
    <p:sldId id="291" r:id="rId21"/>
    <p:sldId id="298" r:id="rId22"/>
    <p:sldId id="282" r:id="rId23"/>
    <p:sldId id="283" r:id="rId24"/>
    <p:sldId id="286" r:id="rId25"/>
    <p:sldId id="285" r:id="rId26"/>
    <p:sldId id="287" r:id="rId27"/>
    <p:sldId id="284" r:id="rId28"/>
    <p:sldId id="292" r:id="rId29"/>
    <p:sldId id="305" r:id="rId30"/>
    <p:sldId id="299" r:id="rId31"/>
    <p:sldId id="300" r:id="rId32"/>
    <p:sldId id="301" r:id="rId33"/>
    <p:sldId id="302" r:id="rId34"/>
    <p:sldId id="303" r:id="rId35"/>
    <p:sldId id="306" r:id="rId36"/>
    <p:sldId id="304"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07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AB3EE7-28ED-40CF-8CEF-3504408224C7}" type="datetimeFigureOut">
              <a:rPr lang="en-GB" smtClean="0"/>
              <a:t>11/01/2011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A0EE7D3-1ABF-464C-BB58-570FE6584E8A}"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A9EEAB09-FF5A-4C85-8E62-B72C9E09B8B6}" type="datetimeFigureOut">
              <a:rPr lang="en-GB"/>
              <a:pPr>
                <a:defRPr/>
              </a:pPr>
              <a:t>11/01/2011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1D3ED55-0A5A-45B6-8286-E291E88FA3FB}"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795B7BF-2A93-4AC7-B035-1C1F41290508}" type="datetimeFigureOut">
              <a:rPr lang="en-GB"/>
              <a:pPr>
                <a:defRPr/>
              </a:pPr>
              <a:t>11/01/2011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9D9942A-9F56-4EE8-9845-FBF59165BC0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FAF23ED-D595-4143-8151-3B865D322398}" type="datetimeFigureOut">
              <a:rPr lang="en-GB"/>
              <a:pPr>
                <a:defRPr/>
              </a:pPr>
              <a:t>11/01/2011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590A96C-E9EB-4D52-B340-9437DF57097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466CA3E-935D-46FF-9E55-816F410431E4}" type="datetimeFigureOut">
              <a:rPr lang="en-GB"/>
              <a:pPr>
                <a:defRPr/>
              </a:pPr>
              <a:t>11/01/2011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CBF62B7-1A8B-4FC9-965C-3C52AE3B5B4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945011C-EB17-476E-A6C4-332BE3DABBCC}" type="datetimeFigureOut">
              <a:rPr lang="en-GB"/>
              <a:pPr>
                <a:defRPr/>
              </a:pPr>
              <a:t>11/01/2011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0F9B4E0-74EF-4479-8796-75CDFC59060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25FF337E-4CA2-4EC6-8E1B-FCC879BCB2D7}" type="datetimeFigureOut">
              <a:rPr lang="en-GB"/>
              <a:pPr>
                <a:defRPr/>
              </a:pPr>
              <a:t>11/01/2011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A1D0FD9-2454-4D3F-B232-42A1D644127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BDE7409C-7DDD-4D2F-8F40-68D72DE53591}" type="datetimeFigureOut">
              <a:rPr lang="en-GB"/>
              <a:pPr>
                <a:defRPr/>
              </a:pPr>
              <a:t>11/01/2011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BD42E3D-F0FD-4806-95AA-81F4B15170B2}"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11286CB-D7C7-456D-8B2B-BEEBB24989C7}" type="datetimeFigureOut">
              <a:rPr lang="en-GB"/>
              <a:pPr>
                <a:defRPr/>
              </a:pPr>
              <a:t>11/01/2011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D192188B-BEB8-4ADF-8ADA-524E4AE5E9E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1C8DDA8-6749-442F-BD39-2E8FAE800F37}" type="datetimeFigureOut">
              <a:rPr lang="en-GB"/>
              <a:pPr>
                <a:defRPr/>
              </a:pPr>
              <a:t>11/01/2011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895560BB-BD98-46DD-9B92-FCD0FBB8834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6558E1E-281F-41DE-97F4-6B0D81C8F876}" type="datetimeFigureOut">
              <a:rPr lang="en-GB"/>
              <a:pPr>
                <a:defRPr/>
              </a:pPr>
              <a:t>11/01/2011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77AF4A2-C555-419A-AF1E-56C1B51DE786}"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E635DE-F0ED-498A-A825-12A7761DA6EB}" type="datetimeFigureOut">
              <a:rPr lang="en-GB"/>
              <a:pPr>
                <a:defRPr/>
              </a:pPr>
              <a:t>11/01/2011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3B3B286-D09B-4428-BB68-5D5CE2DD3788}"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solidFill>
              <a:schemeClr val="tx2"/>
            </a:solid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19158A0-1D7D-491C-AE95-2E49060C25F9}" type="datetimeFigureOut">
              <a:rPr lang="en-GB"/>
              <a:pPr>
                <a:defRPr/>
              </a:pPr>
              <a:t>11/01/2011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37B6831-1BC4-4431-8DC3-CE94A3B212E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solidFill>
              <a:schemeClr val="tx2">
                <a:lumMod val="60000"/>
                <a:lumOff val="40000"/>
              </a:schemeClr>
            </a:solidFill>
          </a:ln>
        </p:spPr>
        <p:txBody>
          <a:bodyPr rtlCol="0">
            <a:normAutofit/>
          </a:bodyPr>
          <a:lstStyle/>
          <a:p>
            <a:pPr fontAlgn="auto">
              <a:spcAft>
                <a:spcPts val="0"/>
              </a:spcAft>
              <a:defRPr/>
            </a:pPr>
            <a:r>
              <a:rPr lang="en-GB" dirty="0" smtClean="0"/>
              <a:t>Dealing with challenging patients</a:t>
            </a:r>
            <a:endParaRPr lang="en-GB" dirty="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GB" dirty="0" smtClean="0"/>
              <a:t>Communication Skills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DNAR (Do Not Attempt Resuscitation) patients</a:t>
            </a:r>
            <a:endParaRPr lang="en-GB" dirty="0"/>
          </a:p>
        </p:txBody>
      </p:sp>
      <p:sp>
        <p:nvSpPr>
          <p:cNvPr id="3" name="Content Placeholder 2"/>
          <p:cNvSpPr>
            <a:spLocks noGrp="1"/>
          </p:cNvSpPr>
          <p:nvPr>
            <p:ph sz="half" idx="1"/>
          </p:nvPr>
        </p:nvSpPr>
        <p:spPr/>
        <p:txBody>
          <a:bodyPr rtlCol="0">
            <a:normAutofit fontScale="70000" lnSpcReduction="20000"/>
          </a:bodyPr>
          <a:lstStyle/>
          <a:p>
            <a:pPr fontAlgn="auto">
              <a:spcAft>
                <a:spcPts val="0"/>
              </a:spcAft>
              <a:buFont typeface="Arial" pitchFamily="34" charset="0"/>
              <a:buNone/>
              <a:defRPr/>
            </a:pPr>
            <a:r>
              <a:rPr lang="en-GB" sz="4000" u="sng" dirty="0" smtClean="0"/>
              <a:t>Challenges:</a:t>
            </a:r>
          </a:p>
          <a:p>
            <a:pPr fontAlgn="auto">
              <a:spcAft>
                <a:spcPts val="0"/>
              </a:spcAft>
              <a:buFont typeface="Arial" pitchFamily="34" charset="0"/>
              <a:buNone/>
              <a:defRPr/>
            </a:pPr>
            <a:endParaRPr lang="en-GB" u="sng" dirty="0" smtClean="0"/>
          </a:p>
          <a:p>
            <a:pPr fontAlgn="auto">
              <a:spcAft>
                <a:spcPts val="0"/>
              </a:spcAft>
              <a:buFont typeface="Arial" pitchFamily="34" charset="0"/>
              <a:buChar char="•"/>
              <a:defRPr/>
            </a:pPr>
            <a:r>
              <a:rPr lang="en-GB" dirty="0" smtClean="0"/>
              <a:t>Patient / family refusal</a:t>
            </a:r>
          </a:p>
          <a:p>
            <a:pPr fontAlgn="auto">
              <a:spcAft>
                <a:spcPts val="0"/>
              </a:spcAft>
              <a:buFont typeface="Arial" pitchFamily="34" charset="0"/>
              <a:buChar char="•"/>
              <a:defRPr/>
            </a:pPr>
            <a:r>
              <a:rPr lang="en-GB" dirty="0" smtClean="0"/>
              <a:t>Conflicting opinions in the team</a:t>
            </a:r>
          </a:p>
          <a:p>
            <a:pPr fontAlgn="auto">
              <a:spcAft>
                <a:spcPts val="0"/>
              </a:spcAft>
              <a:buFont typeface="Arial" pitchFamily="34" charset="0"/>
              <a:buChar char="•"/>
              <a:defRPr/>
            </a:pPr>
            <a:r>
              <a:rPr lang="en-GB" dirty="0" smtClean="0"/>
              <a:t>Patient not fully aware of illness</a:t>
            </a:r>
          </a:p>
          <a:p>
            <a:pPr fontAlgn="auto">
              <a:spcAft>
                <a:spcPts val="0"/>
              </a:spcAft>
              <a:buFont typeface="Arial" pitchFamily="34" charset="0"/>
              <a:buChar char="•"/>
              <a:defRPr/>
            </a:pPr>
            <a:r>
              <a:rPr lang="en-GB" dirty="0" smtClean="0"/>
              <a:t>Respect</a:t>
            </a:r>
          </a:p>
          <a:p>
            <a:pPr fontAlgn="auto">
              <a:spcAft>
                <a:spcPts val="0"/>
              </a:spcAft>
              <a:buFont typeface="Arial" pitchFamily="34" charset="0"/>
              <a:buChar char="•"/>
              <a:defRPr/>
            </a:pPr>
            <a:r>
              <a:rPr lang="en-GB" dirty="0" smtClean="0"/>
              <a:t>Experience &amp; information</a:t>
            </a:r>
          </a:p>
          <a:p>
            <a:pPr fontAlgn="auto">
              <a:spcAft>
                <a:spcPts val="0"/>
              </a:spcAft>
              <a:buFont typeface="Arial" pitchFamily="34" charset="0"/>
              <a:buChar char="•"/>
              <a:defRPr/>
            </a:pPr>
            <a:r>
              <a:rPr lang="en-GB" dirty="0" smtClean="0"/>
              <a:t>Emotional / upsetting</a:t>
            </a:r>
          </a:p>
          <a:p>
            <a:pPr fontAlgn="auto">
              <a:spcAft>
                <a:spcPts val="0"/>
              </a:spcAft>
              <a:buFont typeface="Arial" pitchFamily="34" charset="0"/>
              <a:buChar char="•"/>
              <a:defRPr/>
            </a:pPr>
            <a:r>
              <a:rPr lang="en-GB" dirty="0" smtClean="0"/>
              <a:t>Fear of being misunderstood / passive</a:t>
            </a:r>
          </a:p>
          <a:p>
            <a:pPr fontAlgn="auto">
              <a:spcAft>
                <a:spcPts val="0"/>
              </a:spcAft>
              <a:buFont typeface="Arial" pitchFamily="34" charset="0"/>
              <a:buChar char="•"/>
              <a:defRPr/>
            </a:pPr>
            <a:r>
              <a:rPr lang="en-GB" dirty="0" smtClean="0"/>
              <a:t>Balance between Guidelines and Policies and Ethics</a:t>
            </a:r>
            <a:endParaRPr lang="en-GB" dirty="0"/>
          </a:p>
        </p:txBody>
      </p:sp>
      <p:sp>
        <p:nvSpPr>
          <p:cNvPr id="4" name="Content Placeholder 3"/>
          <p:cNvSpPr>
            <a:spLocks noGrp="1"/>
          </p:cNvSpPr>
          <p:nvPr>
            <p:ph sz="half" idx="2"/>
          </p:nvPr>
        </p:nvSpPr>
        <p:spPr>
          <a:xfrm>
            <a:off x="4648200" y="1600200"/>
            <a:ext cx="4038600" cy="5068888"/>
          </a:xfrm>
        </p:spPr>
        <p:txBody>
          <a:bodyPr rtlCol="0">
            <a:normAutofit fontScale="70000" lnSpcReduction="20000"/>
          </a:bodyPr>
          <a:lstStyle/>
          <a:p>
            <a:pPr fontAlgn="auto">
              <a:spcAft>
                <a:spcPts val="0"/>
              </a:spcAft>
              <a:buFont typeface="Arial" pitchFamily="34" charset="0"/>
              <a:buNone/>
              <a:defRPr/>
            </a:pPr>
            <a:r>
              <a:rPr lang="en-GB" sz="4000" u="sng" dirty="0" smtClean="0"/>
              <a:t>What to do:</a:t>
            </a:r>
          </a:p>
          <a:p>
            <a:pPr fontAlgn="auto">
              <a:spcAft>
                <a:spcPts val="0"/>
              </a:spcAft>
              <a:buFont typeface="Arial" pitchFamily="34" charset="0"/>
              <a:buChar char="•"/>
              <a:defRPr/>
            </a:pPr>
            <a:r>
              <a:rPr lang="en-GB" dirty="0" smtClean="0"/>
              <a:t>Discuss with seniors, MDU/MPS, seniors, family, patient</a:t>
            </a:r>
          </a:p>
          <a:p>
            <a:pPr fontAlgn="auto">
              <a:spcAft>
                <a:spcPts val="0"/>
              </a:spcAft>
              <a:buFont typeface="Arial" pitchFamily="34" charset="0"/>
              <a:buChar char="•"/>
              <a:defRPr/>
            </a:pPr>
            <a:r>
              <a:rPr lang="en-GB" dirty="0" smtClean="0"/>
              <a:t>Have a go</a:t>
            </a:r>
          </a:p>
          <a:p>
            <a:pPr fontAlgn="auto">
              <a:spcAft>
                <a:spcPts val="0"/>
              </a:spcAft>
              <a:buFont typeface="Arial" pitchFamily="34" charset="0"/>
              <a:buChar char="•"/>
              <a:defRPr/>
            </a:pPr>
            <a:r>
              <a:rPr lang="en-GB" dirty="0" smtClean="0"/>
              <a:t>Ensure private setting / chaperone</a:t>
            </a:r>
          </a:p>
          <a:p>
            <a:pPr fontAlgn="auto">
              <a:spcAft>
                <a:spcPts val="0"/>
              </a:spcAft>
              <a:buFont typeface="Arial" pitchFamily="34" charset="0"/>
              <a:buChar char="•"/>
              <a:defRPr/>
            </a:pPr>
            <a:r>
              <a:rPr lang="en-GB" dirty="0" smtClean="0"/>
              <a:t>Document properly, explain clearly, facilitate audit</a:t>
            </a:r>
          </a:p>
          <a:p>
            <a:pPr fontAlgn="auto">
              <a:spcAft>
                <a:spcPts val="0"/>
              </a:spcAft>
              <a:buFont typeface="Arial" pitchFamily="34" charset="0"/>
              <a:buChar char="•"/>
              <a:defRPr/>
            </a:pPr>
            <a:r>
              <a:rPr lang="en-GB" dirty="0" smtClean="0"/>
              <a:t>Take your time, express empathy</a:t>
            </a:r>
          </a:p>
          <a:p>
            <a:pPr fontAlgn="auto">
              <a:spcAft>
                <a:spcPts val="0"/>
              </a:spcAft>
              <a:buFont typeface="Arial" pitchFamily="34" charset="0"/>
              <a:buChar char="•"/>
              <a:defRPr/>
            </a:pPr>
            <a:endParaRPr lang="en-GB" dirty="0"/>
          </a:p>
          <a:p>
            <a:pPr fontAlgn="auto">
              <a:spcAft>
                <a:spcPts val="0"/>
              </a:spcAft>
              <a:buFont typeface="Arial" pitchFamily="34" charset="0"/>
              <a:buNone/>
              <a:defRPr/>
            </a:pPr>
            <a:r>
              <a:rPr lang="en-GB" sz="4000" u="sng" dirty="0" smtClean="0"/>
              <a:t>What not to do:</a:t>
            </a:r>
          </a:p>
          <a:p>
            <a:pPr fontAlgn="auto">
              <a:spcAft>
                <a:spcPts val="0"/>
              </a:spcAft>
              <a:buFont typeface="Arial" pitchFamily="34" charset="0"/>
              <a:buChar char="•"/>
              <a:defRPr/>
            </a:pPr>
            <a:r>
              <a:rPr lang="en-GB" dirty="0" smtClean="0"/>
              <a:t>Don’t make decision alone</a:t>
            </a:r>
          </a:p>
          <a:p>
            <a:pPr fontAlgn="auto">
              <a:spcAft>
                <a:spcPts val="0"/>
              </a:spcAft>
              <a:buFont typeface="Arial" pitchFamily="34" charset="0"/>
              <a:buChar char="•"/>
              <a:defRPr/>
            </a:pPr>
            <a:r>
              <a:rPr lang="en-GB" dirty="0" smtClean="0"/>
              <a:t>Don’t act in public</a:t>
            </a:r>
          </a:p>
          <a:p>
            <a:pPr fontAlgn="auto">
              <a:spcAft>
                <a:spcPts val="0"/>
              </a:spcAft>
              <a:buFont typeface="Arial" pitchFamily="34" charset="0"/>
              <a:buChar char="•"/>
              <a:defRPr/>
            </a:pPr>
            <a:r>
              <a:rPr lang="en-GB" dirty="0" smtClean="0"/>
              <a:t>Don’t be lax with documentation</a:t>
            </a:r>
          </a:p>
          <a:p>
            <a:pPr fontAlgn="auto">
              <a:spcAft>
                <a:spcPts val="0"/>
              </a:spcAft>
              <a:buFont typeface="Arial" pitchFamily="34" charset="0"/>
              <a:buChar char="•"/>
              <a:defRPr/>
            </a:pPr>
            <a:endParaRPr lang="en-GB" u="sng"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Aggressive (especially drunk) patients</a:t>
            </a:r>
            <a:endParaRPr lang="en-GB" dirty="0"/>
          </a:p>
        </p:txBody>
      </p:sp>
      <p:sp>
        <p:nvSpPr>
          <p:cNvPr id="23554" name="Content Placeholder 2"/>
          <p:cNvSpPr>
            <a:spLocks noGrp="1"/>
          </p:cNvSpPr>
          <p:nvPr>
            <p:ph sz="half" idx="1"/>
          </p:nvPr>
        </p:nvSpPr>
        <p:spPr/>
        <p:txBody>
          <a:bodyPr/>
          <a:lstStyle/>
          <a:p>
            <a:pPr>
              <a:buFont typeface="Arial" charset="0"/>
              <a:buNone/>
            </a:pPr>
            <a:r>
              <a:rPr lang="en-GB" u="sng" smtClean="0"/>
              <a:t>Challenges:</a:t>
            </a:r>
          </a:p>
          <a:p>
            <a:pPr>
              <a:buFont typeface="Arial" charset="0"/>
              <a:buNone/>
            </a:pPr>
            <a:endParaRPr lang="en-GB" u="sng" smtClean="0"/>
          </a:p>
          <a:p>
            <a:r>
              <a:rPr lang="en-GB" smtClean="0"/>
              <a:t>Low inhibitions</a:t>
            </a:r>
          </a:p>
          <a:p>
            <a:r>
              <a:rPr lang="en-GB" smtClean="0"/>
              <a:t>Low levels of consciousness</a:t>
            </a:r>
          </a:p>
          <a:p>
            <a:r>
              <a:rPr lang="en-GB" smtClean="0"/>
              <a:t>Difficult to treat / refusals</a:t>
            </a:r>
          </a:p>
        </p:txBody>
      </p:sp>
      <p:sp>
        <p:nvSpPr>
          <p:cNvPr id="23555" name="Content Placeholder 3"/>
          <p:cNvSpPr>
            <a:spLocks noGrp="1"/>
          </p:cNvSpPr>
          <p:nvPr>
            <p:ph sz="half" idx="2"/>
          </p:nvPr>
        </p:nvSpPr>
        <p:spPr/>
        <p:txBody>
          <a:bodyPr/>
          <a:lstStyle/>
          <a:p>
            <a:pPr>
              <a:buFont typeface="Arial" charset="0"/>
              <a:buNone/>
            </a:pPr>
            <a:r>
              <a:rPr lang="en-GB" u="sng" dirty="0" smtClean="0"/>
              <a:t>What to do:</a:t>
            </a:r>
          </a:p>
          <a:p>
            <a:r>
              <a:rPr lang="en-GB" dirty="0" smtClean="0"/>
              <a:t>Protocol</a:t>
            </a:r>
            <a:endParaRPr lang="en-GB" dirty="0" smtClean="0"/>
          </a:p>
          <a:p>
            <a:endParaRPr lang="en-GB" u="sng" dirty="0" smtClean="0"/>
          </a:p>
          <a:p>
            <a:pPr>
              <a:buFont typeface="Arial" charset="0"/>
              <a:buNone/>
            </a:pPr>
            <a:r>
              <a:rPr lang="en-GB" u="sng" dirty="0" smtClean="0"/>
              <a:t>What not to do:</a:t>
            </a:r>
          </a:p>
          <a:p>
            <a:r>
              <a:rPr lang="en-GB" dirty="0" smtClean="0"/>
              <a:t>Don’t rise to the bait</a:t>
            </a:r>
          </a:p>
          <a:p>
            <a:r>
              <a:rPr lang="en-GB" dirty="0" smtClean="0"/>
              <a:t>Don’t miss potential injuries</a:t>
            </a:r>
          </a:p>
          <a:p>
            <a:r>
              <a:rPr lang="en-GB" dirty="0" smtClean="0"/>
              <a:t>Don’t judge them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Child patients / patients with low IQ</a:t>
            </a:r>
            <a:endParaRPr lang="en-GB" dirty="0"/>
          </a:p>
        </p:txBody>
      </p:sp>
      <p:sp>
        <p:nvSpPr>
          <p:cNvPr id="24578" name="Content Placeholder 2"/>
          <p:cNvSpPr>
            <a:spLocks noGrp="1"/>
          </p:cNvSpPr>
          <p:nvPr>
            <p:ph sz="half" idx="1"/>
          </p:nvPr>
        </p:nvSpPr>
        <p:spPr/>
        <p:txBody>
          <a:bodyPr/>
          <a:lstStyle/>
          <a:p>
            <a:pPr>
              <a:buFont typeface="Arial" charset="0"/>
              <a:buNone/>
            </a:pPr>
            <a:r>
              <a:rPr lang="en-GB" u="sng" smtClean="0"/>
              <a:t>What to do:</a:t>
            </a:r>
          </a:p>
          <a:p>
            <a:pPr>
              <a:buFont typeface="Arial" charset="0"/>
              <a:buNone/>
            </a:pPr>
            <a:endParaRPr lang="en-GB" u="sng" smtClean="0"/>
          </a:p>
          <a:p>
            <a:r>
              <a:rPr lang="en-GB" smtClean="0"/>
              <a:t>Non-verbal communication</a:t>
            </a:r>
          </a:p>
          <a:p>
            <a:r>
              <a:rPr lang="en-GB" smtClean="0"/>
              <a:t>Charts, pictures, toys</a:t>
            </a:r>
          </a:p>
          <a:p>
            <a:r>
              <a:rPr lang="en-GB" smtClean="0"/>
              <a:t>Examples, e.g. on teddy</a:t>
            </a:r>
          </a:p>
          <a:p>
            <a:r>
              <a:rPr lang="en-GB" smtClean="0"/>
              <a:t>Use mother / carer</a:t>
            </a:r>
          </a:p>
          <a:p>
            <a:pPr>
              <a:buFont typeface="Arial" charset="0"/>
              <a:buNone/>
            </a:pPr>
            <a:endParaRPr lang="en-GB" u="sng" smtClean="0"/>
          </a:p>
          <a:p>
            <a:pPr>
              <a:buFont typeface="Arial" charset="0"/>
              <a:buNone/>
            </a:pPr>
            <a:endParaRPr lang="en-GB" smtClean="0"/>
          </a:p>
        </p:txBody>
      </p:sp>
      <p:sp>
        <p:nvSpPr>
          <p:cNvPr id="24579" name="Content Placeholder 3"/>
          <p:cNvSpPr>
            <a:spLocks noGrp="1"/>
          </p:cNvSpPr>
          <p:nvPr>
            <p:ph sz="half" idx="2"/>
          </p:nvPr>
        </p:nvSpPr>
        <p:spPr/>
        <p:txBody>
          <a:bodyPr/>
          <a:lstStyle/>
          <a:p>
            <a:pPr>
              <a:buFont typeface="Arial" charset="0"/>
              <a:buNone/>
            </a:pPr>
            <a:r>
              <a:rPr lang="en-GB" u="sng" smtClean="0"/>
              <a:t>What not to do:</a:t>
            </a:r>
          </a:p>
          <a:p>
            <a:pPr>
              <a:buFont typeface="Arial" charset="0"/>
              <a:buNone/>
            </a:pPr>
            <a:endParaRPr lang="en-GB" u="sng" smtClean="0"/>
          </a:p>
          <a:p>
            <a:r>
              <a:rPr lang="en-GB" smtClean="0"/>
              <a:t>Don’t patronise</a:t>
            </a:r>
          </a:p>
          <a:p>
            <a:r>
              <a:rPr lang="en-GB" smtClean="0"/>
              <a:t>Don’t speak really slowly</a:t>
            </a:r>
          </a:p>
          <a:p>
            <a:r>
              <a:rPr lang="en-GB" smtClean="0"/>
              <a:t>Don’t use complicated language / jargon</a:t>
            </a:r>
          </a:p>
          <a:p>
            <a:endParaRPr lang="en-GB" u="sng"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74638"/>
            <a:ext cx="8496300" cy="1143000"/>
          </a:xfrm>
          <a:ln>
            <a:solidFill>
              <a:schemeClr val="tx2">
                <a:lumMod val="60000"/>
                <a:lumOff val="40000"/>
              </a:schemeClr>
            </a:solidFill>
          </a:ln>
        </p:spPr>
        <p:txBody>
          <a:bodyPr rtlCol="0">
            <a:normAutofit fontScale="90000"/>
          </a:bodyPr>
          <a:lstStyle/>
          <a:p>
            <a:pPr fontAlgn="auto">
              <a:spcAft>
                <a:spcPts val="0"/>
              </a:spcAft>
              <a:defRPr/>
            </a:pPr>
            <a:r>
              <a:rPr lang="en-GB" dirty="0" smtClean="0"/>
              <a:t>Patients who speak a different language</a:t>
            </a:r>
            <a:endParaRPr lang="en-GB" dirty="0"/>
          </a:p>
        </p:txBody>
      </p:sp>
      <p:sp>
        <p:nvSpPr>
          <p:cNvPr id="25602" name="Content Placeholder 2"/>
          <p:cNvSpPr>
            <a:spLocks noGrp="1"/>
          </p:cNvSpPr>
          <p:nvPr>
            <p:ph sz="half" idx="1"/>
          </p:nvPr>
        </p:nvSpPr>
        <p:spPr>
          <a:xfrm>
            <a:off x="457200" y="1600200"/>
            <a:ext cx="3970338" cy="4525963"/>
          </a:xfrm>
        </p:spPr>
        <p:txBody>
          <a:bodyPr/>
          <a:lstStyle/>
          <a:p>
            <a:pPr>
              <a:buFont typeface="Arial" charset="0"/>
              <a:buNone/>
            </a:pPr>
            <a:r>
              <a:rPr lang="en-GB" u="sng" smtClean="0"/>
              <a:t>What to do:</a:t>
            </a:r>
          </a:p>
          <a:p>
            <a:pPr>
              <a:buFont typeface="Arial" charset="0"/>
              <a:buNone/>
            </a:pPr>
            <a:endParaRPr lang="en-GB" u="sng" smtClean="0"/>
          </a:p>
          <a:p>
            <a:r>
              <a:rPr lang="en-GB" sz="2600" smtClean="0"/>
              <a:t>Use qualified interpreters</a:t>
            </a:r>
          </a:p>
          <a:p>
            <a:r>
              <a:rPr lang="en-GB" sz="2600" smtClean="0"/>
              <a:t>Ask patient to summarise</a:t>
            </a:r>
          </a:p>
          <a:p>
            <a:r>
              <a:rPr lang="en-GB" sz="2600" smtClean="0"/>
              <a:t>Non-verbal communication</a:t>
            </a:r>
          </a:p>
        </p:txBody>
      </p:sp>
      <p:sp>
        <p:nvSpPr>
          <p:cNvPr id="25603" name="Content Placeholder 3"/>
          <p:cNvSpPr>
            <a:spLocks noGrp="1"/>
          </p:cNvSpPr>
          <p:nvPr>
            <p:ph sz="half" idx="2"/>
          </p:nvPr>
        </p:nvSpPr>
        <p:spPr/>
        <p:txBody>
          <a:bodyPr/>
          <a:lstStyle/>
          <a:p>
            <a:pPr>
              <a:buFont typeface="Arial" charset="0"/>
              <a:buNone/>
            </a:pPr>
            <a:r>
              <a:rPr lang="en-GB" u="sng" smtClean="0"/>
              <a:t>What not to do:</a:t>
            </a:r>
          </a:p>
          <a:p>
            <a:pPr>
              <a:buFont typeface="Arial" charset="0"/>
              <a:buNone/>
            </a:pPr>
            <a:endParaRPr lang="en-GB" u="sng" smtClean="0"/>
          </a:p>
          <a:p>
            <a:r>
              <a:rPr lang="en-GB" sz="2600" smtClean="0"/>
              <a:t>Don’t use children to translate</a:t>
            </a:r>
          </a:p>
          <a:p>
            <a:r>
              <a:rPr lang="en-GB" sz="2600" smtClean="0"/>
              <a:t>Don’t speak only to interpreter</a:t>
            </a:r>
          </a:p>
          <a:p>
            <a:r>
              <a:rPr lang="en-GB" sz="2600" smtClean="0"/>
              <a:t>Don’t use too many closed questions</a:t>
            </a:r>
          </a:p>
          <a:p>
            <a:endParaRPr lang="en-GB" u="sng"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74638"/>
            <a:ext cx="8291512" cy="1143000"/>
          </a:xfrm>
          <a:ln>
            <a:solidFill>
              <a:schemeClr val="tx2">
                <a:lumMod val="60000"/>
                <a:lumOff val="40000"/>
              </a:schemeClr>
            </a:solidFill>
          </a:ln>
        </p:spPr>
        <p:txBody>
          <a:bodyPr rtlCol="0">
            <a:normAutofit fontScale="90000"/>
          </a:bodyPr>
          <a:lstStyle/>
          <a:p>
            <a:pPr fontAlgn="auto">
              <a:spcAft>
                <a:spcPts val="0"/>
              </a:spcAft>
              <a:defRPr/>
            </a:pPr>
            <a:r>
              <a:rPr lang="en-GB" dirty="0" smtClean="0"/>
              <a:t>Patients who have difficulties in expression (e.g. dysphasia, deafness)</a:t>
            </a:r>
            <a:endParaRPr lang="en-GB" dirty="0"/>
          </a:p>
        </p:txBody>
      </p:sp>
      <p:sp>
        <p:nvSpPr>
          <p:cNvPr id="26626" name="Content Placeholder 2"/>
          <p:cNvSpPr>
            <a:spLocks noGrp="1"/>
          </p:cNvSpPr>
          <p:nvPr>
            <p:ph sz="half" idx="1"/>
          </p:nvPr>
        </p:nvSpPr>
        <p:spPr/>
        <p:txBody>
          <a:bodyPr/>
          <a:lstStyle/>
          <a:p>
            <a:pPr>
              <a:buFont typeface="Arial" charset="0"/>
              <a:buNone/>
            </a:pPr>
            <a:r>
              <a:rPr lang="en-GB" u="sng" smtClean="0"/>
              <a:t>What to do:</a:t>
            </a:r>
          </a:p>
          <a:p>
            <a:pPr>
              <a:buFont typeface="Arial" charset="0"/>
              <a:buNone/>
            </a:pPr>
            <a:endParaRPr lang="en-GB" smtClean="0"/>
          </a:p>
          <a:p>
            <a:r>
              <a:rPr lang="en-GB" smtClean="0"/>
              <a:t>Check understanding</a:t>
            </a:r>
          </a:p>
          <a:p>
            <a:r>
              <a:rPr lang="en-GB" smtClean="0"/>
              <a:t>Non-verbal communication, e.g. blinking, writing</a:t>
            </a:r>
          </a:p>
          <a:p>
            <a:r>
              <a:rPr lang="en-GB" smtClean="0"/>
              <a:t>Collateral history</a:t>
            </a:r>
          </a:p>
        </p:txBody>
      </p:sp>
      <p:sp>
        <p:nvSpPr>
          <p:cNvPr id="26627" name="Content Placeholder 3"/>
          <p:cNvSpPr>
            <a:spLocks noGrp="1"/>
          </p:cNvSpPr>
          <p:nvPr>
            <p:ph sz="half" idx="2"/>
          </p:nvPr>
        </p:nvSpPr>
        <p:spPr/>
        <p:txBody>
          <a:bodyPr/>
          <a:lstStyle/>
          <a:p>
            <a:pPr>
              <a:buFont typeface="Arial" charset="0"/>
              <a:buNone/>
            </a:pPr>
            <a:r>
              <a:rPr lang="en-GB" u="sng" smtClean="0"/>
              <a:t>What not to do:</a:t>
            </a:r>
          </a:p>
          <a:p>
            <a:pPr>
              <a:buFont typeface="Arial" charset="0"/>
              <a:buNone/>
            </a:pPr>
            <a:endParaRPr lang="en-GB" smtClean="0"/>
          </a:p>
          <a:p>
            <a:r>
              <a:rPr lang="en-GB" smtClean="0"/>
              <a:t>Don’t rush</a:t>
            </a:r>
          </a:p>
          <a:p>
            <a:r>
              <a:rPr lang="en-GB" smtClean="0"/>
              <a:t>Don’t presume the patient is dumb</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Patients with communication barriers</a:t>
            </a:r>
            <a:endParaRPr lang="en-GB" dirty="0"/>
          </a:p>
        </p:txBody>
      </p:sp>
      <p:sp>
        <p:nvSpPr>
          <p:cNvPr id="3" name="Content Placeholder 2"/>
          <p:cNvSpPr>
            <a:spLocks noGrp="1"/>
          </p:cNvSpPr>
          <p:nvPr>
            <p:ph sz="half" idx="1"/>
          </p:nvPr>
        </p:nvSpPr>
        <p:spPr>
          <a:xfrm>
            <a:off x="457200" y="1600200"/>
            <a:ext cx="4038600" cy="4637088"/>
          </a:xfrm>
        </p:spPr>
        <p:txBody>
          <a:bodyPr rtlCol="0">
            <a:normAutofit lnSpcReduction="10000"/>
          </a:bodyPr>
          <a:lstStyle/>
          <a:p>
            <a:pPr fontAlgn="auto">
              <a:spcAft>
                <a:spcPts val="0"/>
              </a:spcAft>
              <a:buFont typeface="Arial" pitchFamily="34" charset="0"/>
              <a:buNone/>
              <a:defRPr/>
            </a:pPr>
            <a:r>
              <a:rPr lang="en-GB" u="sng" dirty="0" smtClean="0"/>
              <a:t>Challenges:</a:t>
            </a:r>
          </a:p>
          <a:p>
            <a:pPr fontAlgn="auto">
              <a:spcAft>
                <a:spcPts val="0"/>
              </a:spcAft>
              <a:buFont typeface="Arial" pitchFamily="34" charset="0"/>
              <a:buNone/>
              <a:defRPr/>
            </a:pPr>
            <a:endParaRPr lang="en-GB" u="sng" dirty="0"/>
          </a:p>
          <a:p>
            <a:pPr fontAlgn="auto">
              <a:spcAft>
                <a:spcPts val="0"/>
              </a:spcAft>
              <a:buFont typeface="Arial" pitchFamily="34" charset="0"/>
              <a:buChar char="•"/>
              <a:defRPr/>
            </a:pPr>
            <a:r>
              <a:rPr lang="en-GB" dirty="0" smtClean="0"/>
              <a:t>Misunderstandings</a:t>
            </a:r>
          </a:p>
          <a:p>
            <a:pPr fontAlgn="auto">
              <a:spcAft>
                <a:spcPts val="0"/>
              </a:spcAft>
              <a:buFont typeface="Arial" pitchFamily="34" charset="0"/>
              <a:buChar char="•"/>
              <a:defRPr/>
            </a:pPr>
            <a:r>
              <a:rPr lang="en-GB" dirty="0" smtClean="0"/>
              <a:t>Frustration</a:t>
            </a:r>
          </a:p>
          <a:p>
            <a:pPr fontAlgn="auto">
              <a:spcAft>
                <a:spcPts val="0"/>
              </a:spcAft>
              <a:buFont typeface="Arial" pitchFamily="34" charset="0"/>
              <a:buChar char="•"/>
              <a:defRPr/>
            </a:pPr>
            <a:r>
              <a:rPr lang="en-GB" dirty="0" smtClean="0"/>
              <a:t>Harder to build rapport</a:t>
            </a:r>
          </a:p>
          <a:p>
            <a:pPr fontAlgn="auto">
              <a:spcAft>
                <a:spcPts val="0"/>
              </a:spcAft>
              <a:buFont typeface="Arial" pitchFamily="34" charset="0"/>
              <a:buChar char="•"/>
              <a:defRPr/>
            </a:pPr>
            <a:r>
              <a:rPr lang="en-GB" dirty="0" smtClean="0"/>
              <a:t>Time – takes longer</a:t>
            </a:r>
          </a:p>
          <a:p>
            <a:pPr fontAlgn="auto">
              <a:spcAft>
                <a:spcPts val="0"/>
              </a:spcAft>
              <a:buFont typeface="Arial" pitchFamily="34" charset="0"/>
              <a:buChar char="•"/>
              <a:defRPr/>
            </a:pPr>
            <a:r>
              <a:rPr lang="en-GB" dirty="0" smtClean="0"/>
              <a:t>Interpreters (dilution of communication, confidentiality)</a:t>
            </a:r>
          </a:p>
          <a:p>
            <a:pPr fontAlgn="auto">
              <a:spcAft>
                <a:spcPts val="0"/>
              </a:spcAft>
              <a:buFont typeface="Arial" pitchFamily="34" charset="0"/>
              <a:buChar char="•"/>
              <a:defRPr/>
            </a:pPr>
            <a:r>
              <a:rPr lang="en-GB" dirty="0" smtClean="0"/>
              <a:t>Cultural issues</a:t>
            </a:r>
            <a:endParaRPr lang="en-GB" dirty="0"/>
          </a:p>
        </p:txBody>
      </p:sp>
      <p:sp>
        <p:nvSpPr>
          <p:cNvPr id="4" name="Content Placeholder 3"/>
          <p:cNvSpPr>
            <a:spLocks noGrp="1"/>
          </p:cNvSpPr>
          <p:nvPr>
            <p:ph sz="half" idx="2"/>
          </p:nvPr>
        </p:nvSpPr>
        <p:spPr/>
        <p:txBody>
          <a:bodyPr rtlCol="0">
            <a:normAutofit lnSpcReduction="10000"/>
          </a:bodyPr>
          <a:lstStyle/>
          <a:p>
            <a:pPr fontAlgn="auto">
              <a:spcAft>
                <a:spcPts val="0"/>
              </a:spcAft>
              <a:buFont typeface="Arial" pitchFamily="34" charset="0"/>
              <a:buChar char="•"/>
              <a:defRPr/>
            </a:pPr>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85800" y="1484313"/>
            <a:ext cx="7772400" cy="2116137"/>
          </a:xfrm>
        </p:spPr>
        <p:txBody>
          <a:bodyPr>
            <a:normAutofit/>
          </a:bodyPr>
          <a:lstStyle/>
          <a:p>
            <a:r>
              <a:rPr lang="en-GB" sz="4000" smtClean="0"/>
              <a:t>FY2 communication:</a:t>
            </a:r>
            <a:br>
              <a:rPr lang="en-GB" sz="4000" smtClean="0"/>
            </a:br>
            <a:r>
              <a:rPr lang="en-GB" sz="4000" smtClean="0"/>
              <a:t>Useful tools from the field of Psychology</a:t>
            </a:r>
          </a:p>
        </p:txBody>
      </p:sp>
      <p:sp>
        <p:nvSpPr>
          <p:cNvPr id="3" name="Subtitle 2"/>
          <p:cNvSpPr>
            <a:spLocks noGrp="1"/>
          </p:cNvSpPr>
          <p:nvPr>
            <p:ph type="subTitle" idx="4294967295"/>
          </p:nvPr>
        </p:nvSpPr>
        <p:spPr>
          <a:xfrm>
            <a:off x="1371600" y="3886200"/>
            <a:ext cx="6400800" cy="1752600"/>
          </a:xfrm>
        </p:spPr>
        <p:txBody>
          <a:bodyPr>
            <a:normAutofit/>
          </a:bodyPr>
          <a:lstStyle/>
          <a:p>
            <a:pPr marL="0" indent="0" algn="ctr">
              <a:buFont typeface="Arial" charset="0"/>
              <a:buNone/>
            </a:pPr>
            <a:r>
              <a:rPr lang="en-GB" sz="2400" smtClean="0">
                <a:solidFill>
                  <a:srgbClr val="898989"/>
                </a:solidFill>
              </a:rPr>
              <a:t>Dr Julie Highfield</a:t>
            </a:r>
          </a:p>
          <a:p>
            <a:pPr marL="0" indent="0" algn="ctr">
              <a:buFont typeface="Arial" charset="0"/>
              <a:buNone/>
            </a:pPr>
            <a:r>
              <a:rPr lang="en-GB" sz="2400" smtClean="0">
                <a:solidFill>
                  <a:srgbClr val="898989"/>
                </a:solidFill>
              </a:rPr>
              <a:t>Clinical Psychologist</a:t>
            </a:r>
          </a:p>
          <a:p>
            <a:pPr marL="0" indent="0" algn="ctr">
              <a:buFont typeface="Arial" charset="0"/>
              <a:buNone/>
            </a:pPr>
            <a:r>
              <a:rPr lang="en-GB" sz="2400" smtClean="0">
                <a:solidFill>
                  <a:srgbClr val="898989"/>
                </a:solidFill>
              </a:rPr>
              <a:t>Cardiac Rehab and Renal Services- UHCW</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ln/>
        </p:spPr>
        <p:txBody>
          <a:bodyPr/>
          <a:lstStyle/>
          <a:p>
            <a:r>
              <a:rPr lang="en-GB" smtClean="0"/>
              <a:t>Areas covered</a:t>
            </a:r>
          </a:p>
        </p:txBody>
      </p:sp>
      <p:sp>
        <p:nvSpPr>
          <p:cNvPr id="29699" name="Content Placeholder 2"/>
          <p:cNvSpPr>
            <a:spLocks noGrp="1"/>
          </p:cNvSpPr>
          <p:nvPr>
            <p:ph idx="4294967295"/>
          </p:nvPr>
        </p:nvSpPr>
        <p:spPr/>
        <p:txBody>
          <a:bodyPr/>
          <a:lstStyle/>
          <a:p>
            <a:pPr lvl="1">
              <a:buFont typeface="Arial" charset="0"/>
              <a:buNone/>
            </a:pPr>
            <a:r>
              <a:rPr lang="en-GB" smtClean="0"/>
              <a:t>The following are some ideas from the field of clinical psychology which may help you when considering why some interactions with clients can be difficult. It is not intended as an exhaustive list.</a:t>
            </a:r>
          </a:p>
          <a:p>
            <a:pPr lvl="1">
              <a:buFont typeface="Arial" charset="0"/>
              <a:buNone/>
            </a:pPr>
            <a:r>
              <a:rPr lang="en-GB" smtClean="0"/>
              <a:t>The kinds of things covered are:</a:t>
            </a:r>
          </a:p>
          <a:p>
            <a:pPr lvl="1">
              <a:buFont typeface="Arial" charset="0"/>
              <a:buNone/>
            </a:pPr>
            <a:r>
              <a:rPr lang="en-GB" sz="1800" smtClean="0"/>
              <a:t>Some thoughts on why patients may struggle to adhere to your advice. This includes thinking about how patient represent illness (from Leventhal),  and from psychodynamic ideas, and motivation for change (with ideas from motivational interviewing).</a:t>
            </a:r>
          </a:p>
          <a:p>
            <a:pPr lvl="1">
              <a:buFont typeface="Arial" charset="0"/>
              <a:buNone/>
            </a:pPr>
            <a:r>
              <a:rPr lang="en-GB" sz="1800" smtClean="0"/>
              <a:t>Some thoughts on the way in which a patient may act and how this shapes our behaviour and then their behaviour in turn- drawing from Transactional analysis, reciprocal roles (CAT), and transference.</a:t>
            </a:r>
          </a:p>
          <a:p>
            <a:endParaRPr lang="en-GB"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ln/>
        </p:spPr>
        <p:txBody>
          <a:bodyPr/>
          <a:lstStyle/>
          <a:p>
            <a:r>
              <a:rPr lang="en-GB" smtClean="0"/>
              <a:t>To help you think about adherence</a:t>
            </a:r>
          </a:p>
        </p:txBody>
      </p:sp>
      <p:sp>
        <p:nvSpPr>
          <p:cNvPr id="3" name="Content Placeholder 2"/>
          <p:cNvSpPr>
            <a:spLocks noGrp="1"/>
          </p:cNvSpPr>
          <p:nvPr>
            <p:ph idx="4294967295"/>
          </p:nvPr>
        </p:nvSpPr>
        <p:spPr>
          <a:xfrm>
            <a:off x="468313" y="1557338"/>
            <a:ext cx="8229600" cy="4525962"/>
          </a:xfrm>
        </p:spPr>
        <p:txBody>
          <a:bodyPr>
            <a:normAutofit lnSpcReduction="10000"/>
          </a:bodyPr>
          <a:lstStyle/>
          <a:p>
            <a:pPr>
              <a:lnSpc>
                <a:spcPct val="80000"/>
              </a:lnSpc>
            </a:pPr>
            <a:r>
              <a:rPr lang="en-GB" sz="2600" smtClean="0"/>
              <a:t>Self-efficacy: Does the patient believe in her ability to carry out the required action? How can you encourage this?</a:t>
            </a:r>
          </a:p>
          <a:p>
            <a:pPr>
              <a:lnSpc>
                <a:spcPct val="80000"/>
              </a:lnSpc>
            </a:pPr>
            <a:r>
              <a:rPr lang="en-GB" sz="2600" smtClean="0"/>
              <a:t>Locus of control: does the patient believe that his health is his responsibility or down to others? This affects what he would be willing to do for himself, and what he expects of you.</a:t>
            </a:r>
          </a:p>
          <a:p>
            <a:pPr>
              <a:lnSpc>
                <a:spcPct val="80000"/>
              </a:lnSpc>
            </a:pPr>
            <a:r>
              <a:rPr lang="en-GB" sz="2600" smtClean="0"/>
              <a:t>The representation of illness- Leventhal, next slide</a:t>
            </a:r>
          </a:p>
          <a:p>
            <a:pPr>
              <a:lnSpc>
                <a:spcPct val="80000"/>
              </a:lnSpc>
            </a:pPr>
            <a:r>
              <a:rPr lang="en-GB" sz="2600" smtClean="0"/>
              <a:t>Doctor-patient communication (Transactional analysis, cognitive analytical perspective- see later)</a:t>
            </a:r>
          </a:p>
          <a:p>
            <a:pPr>
              <a:lnSpc>
                <a:spcPct val="80000"/>
              </a:lnSpc>
            </a:pPr>
            <a:r>
              <a:rPr lang="en-GB" sz="2600" smtClean="0"/>
              <a:t>Is the experience of psychological distress impacting upon a</a:t>
            </a:r>
            <a:r>
              <a:rPr lang="en-GB" sz="3000" smtClean="0"/>
              <a:t> </a:t>
            </a:r>
            <a:r>
              <a:rPr lang="en-GB" sz="2600" smtClean="0"/>
              <a:t>patient’s ability to self manage? Can you ask for advice from psychology related to you area?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idx="4294967295"/>
          </p:nvPr>
        </p:nvSpPr>
        <p:spPr>
          <a:ln/>
        </p:spPr>
        <p:txBody>
          <a:bodyPr/>
          <a:lstStyle/>
          <a:p>
            <a:r>
              <a:rPr lang="en-GB" sz="2400" smtClean="0"/>
              <a:t>Self-regulatory model of illness behaviour (Leventhal)</a:t>
            </a:r>
            <a:endParaRPr lang="en-US" sz="2400" smtClean="0"/>
          </a:p>
        </p:txBody>
      </p:sp>
      <p:sp>
        <p:nvSpPr>
          <p:cNvPr id="56323" name="AutoShape 3"/>
          <p:cNvSpPr>
            <a:spLocks noChangeArrowheads="1"/>
          </p:cNvSpPr>
          <p:nvPr/>
        </p:nvSpPr>
        <p:spPr bwMode="auto">
          <a:xfrm>
            <a:off x="250825" y="3284538"/>
            <a:ext cx="2159000" cy="1008062"/>
          </a:xfrm>
          <a:prstGeom prst="flowChartAlternateProcess">
            <a:avLst/>
          </a:prstGeom>
          <a:solidFill>
            <a:srgbClr val="CCFFFF"/>
          </a:solidFill>
          <a:ln w="9525">
            <a:solidFill>
              <a:schemeClr val="tx1"/>
            </a:solidFill>
            <a:miter lim="800000"/>
            <a:headEnd/>
            <a:tailEnd/>
          </a:ln>
        </p:spPr>
        <p:txBody>
          <a:bodyPr wrap="none" anchor="ctr"/>
          <a:lstStyle/>
          <a:p>
            <a:r>
              <a:rPr lang="en-US">
                <a:latin typeface="Calibri" pitchFamily="34" charset="0"/>
              </a:rPr>
              <a:t>Stage 1: The patient </a:t>
            </a:r>
          </a:p>
          <a:p>
            <a:r>
              <a:rPr lang="en-US">
                <a:latin typeface="Calibri" pitchFamily="34" charset="0"/>
              </a:rPr>
              <a:t>interprets</a:t>
            </a:r>
          </a:p>
          <a:p>
            <a:r>
              <a:rPr lang="en-US">
                <a:latin typeface="Calibri" pitchFamily="34" charset="0"/>
              </a:rPr>
              <a:t>their illness</a:t>
            </a:r>
          </a:p>
        </p:txBody>
      </p:sp>
      <p:sp>
        <p:nvSpPr>
          <p:cNvPr id="56324" name="AutoShape 4"/>
          <p:cNvSpPr>
            <a:spLocks noChangeArrowheads="1"/>
          </p:cNvSpPr>
          <p:nvPr/>
        </p:nvSpPr>
        <p:spPr bwMode="auto">
          <a:xfrm>
            <a:off x="2627313" y="1412875"/>
            <a:ext cx="2305050" cy="2087563"/>
          </a:xfrm>
          <a:prstGeom prst="flowChartAlternateProcess">
            <a:avLst/>
          </a:prstGeom>
          <a:solidFill>
            <a:srgbClr val="CCFFFF"/>
          </a:solidFill>
          <a:ln w="57150" cmpd="thickThin">
            <a:solidFill>
              <a:schemeClr val="tx1"/>
            </a:solidFill>
            <a:miter lim="800000"/>
            <a:headEnd/>
            <a:tailEnd/>
          </a:ln>
        </p:spPr>
        <p:txBody>
          <a:bodyPr wrap="none" anchor="ctr"/>
          <a:lstStyle/>
          <a:p>
            <a:r>
              <a:rPr lang="en-GB">
                <a:latin typeface="Calibri" pitchFamily="34" charset="0"/>
              </a:rPr>
              <a:t>Thoughts about health </a:t>
            </a:r>
          </a:p>
          <a:p>
            <a:r>
              <a:rPr lang="en-GB">
                <a:latin typeface="Calibri" pitchFamily="34" charset="0"/>
              </a:rPr>
              <a:t>threat:</a:t>
            </a:r>
          </a:p>
          <a:p>
            <a:r>
              <a:rPr lang="en-GB">
                <a:latin typeface="Calibri" pitchFamily="34" charset="0"/>
              </a:rPr>
              <a:t>What is it?</a:t>
            </a:r>
          </a:p>
          <a:p>
            <a:r>
              <a:rPr lang="en-GB">
                <a:latin typeface="Calibri" pitchFamily="34" charset="0"/>
              </a:rPr>
              <a:t>Cause?</a:t>
            </a:r>
          </a:p>
          <a:p>
            <a:r>
              <a:rPr lang="en-GB">
                <a:latin typeface="Calibri" pitchFamily="34" charset="0"/>
              </a:rPr>
              <a:t>Consequences</a:t>
            </a:r>
          </a:p>
          <a:p>
            <a:r>
              <a:rPr lang="en-GB">
                <a:latin typeface="Calibri" pitchFamily="34" charset="0"/>
              </a:rPr>
              <a:t>How long for?</a:t>
            </a:r>
          </a:p>
          <a:p>
            <a:r>
              <a:rPr lang="en-GB">
                <a:latin typeface="Calibri" pitchFamily="34" charset="0"/>
              </a:rPr>
              <a:t>Cure/ control</a:t>
            </a:r>
            <a:endParaRPr lang="en-US">
              <a:latin typeface="Calibri" pitchFamily="34" charset="0"/>
            </a:endParaRPr>
          </a:p>
        </p:txBody>
      </p:sp>
      <p:sp>
        <p:nvSpPr>
          <p:cNvPr id="56325" name="AutoShape 5"/>
          <p:cNvSpPr>
            <a:spLocks noChangeArrowheads="1"/>
          </p:cNvSpPr>
          <p:nvPr/>
        </p:nvSpPr>
        <p:spPr bwMode="auto">
          <a:xfrm>
            <a:off x="2700338" y="4076700"/>
            <a:ext cx="2160587" cy="1800225"/>
          </a:xfrm>
          <a:prstGeom prst="flowChartAlternateProcess">
            <a:avLst/>
          </a:prstGeom>
          <a:solidFill>
            <a:srgbClr val="CCFFFF"/>
          </a:solidFill>
          <a:ln w="9525">
            <a:solidFill>
              <a:schemeClr val="tx1"/>
            </a:solidFill>
            <a:miter lim="800000"/>
            <a:headEnd/>
            <a:tailEnd/>
          </a:ln>
        </p:spPr>
        <p:txBody>
          <a:bodyPr wrap="none" anchor="ctr"/>
          <a:lstStyle/>
          <a:p>
            <a:endParaRPr lang="en-GB">
              <a:latin typeface="Calibri" pitchFamily="34" charset="0"/>
            </a:endParaRPr>
          </a:p>
          <a:p>
            <a:r>
              <a:rPr lang="en-GB">
                <a:latin typeface="Calibri" pitchFamily="34" charset="0"/>
              </a:rPr>
              <a:t>Emotional response</a:t>
            </a:r>
          </a:p>
          <a:p>
            <a:r>
              <a:rPr lang="en-GB">
                <a:latin typeface="Calibri" pitchFamily="34" charset="0"/>
              </a:rPr>
              <a:t>to health threat:</a:t>
            </a:r>
          </a:p>
          <a:p>
            <a:pPr>
              <a:buFontTx/>
              <a:buChar char="-"/>
            </a:pPr>
            <a:r>
              <a:rPr lang="en-GB">
                <a:latin typeface="Calibri" pitchFamily="34" charset="0"/>
              </a:rPr>
              <a:t>Anger</a:t>
            </a:r>
          </a:p>
          <a:p>
            <a:pPr>
              <a:buFontTx/>
              <a:buChar char="-"/>
            </a:pPr>
            <a:r>
              <a:rPr lang="en-GB">
                <a:latin typeface="Calibri" pitchFamily="34" charset="0"/>
              </a:rPr>
              <a:t>Anxiety</a:t>
            </a:r>
          </a:p>
          <a:p>
            <a:pPr>
              <a:buFontTx/>
              <a:buChar char="-"/>
            </a:pPr>
            <a:r>
              <a:rPr lang="en-GB">
                <a:latin typeface="Calibri" pitchFamily="34" charset="0"/>
              </a:rPr>
              <a:t>Depression</a:t>
            </a:r>
          </a:p>
          <a:p>
            <a:pPr>
              <a:buFontTx/>
              <a:buChar char="-"/>
            </a:pPr>
            <a:endParaRPr lang="en-US">
              <a:latin typeface="Calibri" pitchFamily="34" charset="0"/>
            </a:endParaRPr>
          </a:p>
        </p:txBody>
      </p:sp>
      <p:sp>
        <p:nvSpPr>
          <p:cNvPr id="56326" name="AutoShape 6"/>
          <p:cNvSpPr>
            <a:spLocks noChangeArrowheads="1"/>
          </p:cNvSpPr>
          <p:nvPr/>
        </p:nvSpPr>
        <p:spPr bwMode="auto">
          <a:xfrm>
            <a:off x="5219700" y="3068638"/>
            <a:ext cx="1657350" cy="1439862"/>
          </a:xfrm>
          <a:prstGeom prst="flowChartAlternateProcess">
            <a:avLst/>
          </a:prstGeom>
          <a:solidFill>
            <a:srgbClr val="CCFFFF"/>
          </a:solidFill>
          <a:ln w="9525">
            <a:solidFill>
              <a:schemeClr val="tx1"/>
            </a:solidFill>
            <a:miter lim="800000"/>
            <a:headEnd/>
            <a:tailEnd/>
          </a:ln>
        </p:spPr>
        <p:txBody>
          <a:bodyPr wrap="none" anchor="ctr"/>
          <a:lstStyle/>
          <a:p>
            <a:r>
              <a:rPr lang="en-GB">
                <a:latin typeface="Calibri" pitchFamily="34" charset="0"/>
              </a:rPr>
              <a:t>Stage 2:coping</a:t>
            </a:r>
          </a:p>
          <a:p>
            <a:r>
              <a:rPr lang="en-GB">
                <a:latin typeface="Calibri" pitchFamily="34" charset="0"/>
              </a:rPr>
              <a:t>Style:</a:t>
            </a:r>
          </a:p>
          <a:p>
            <a:r>
              <a:rPr lang="en-GB">
                <a:latin typeface="Calibri" pitchFamily="34" charset="0"/>
              </a:rPr>
              <a:t>Approach</a:t>
            </a:r>
          </a:p>
          <a:p>
            <a:r>
              <a:rPr lang="en-GB">
                <a:latin typeface="Calibri" pitchFamily="34" charset="0"/>
              </a:rPr>
              <a:t>Avoidance</a:t>
            </a:r>
            <a:endParaRPr lang="en-US">
              <a:latin typeface="Calibri" pitchFamily="34" charset="0"/>
            </a:endParaRPr>
          </a:p>
        </p:txBody>
      </p:sp>
      <p:sp>
        <p:nvSpPr>
          <p:cNvPr id="56327" name="AutoShape 7"/>
          <p:cNvSpPr>
            <a:spLocks noChangeArrowheads="1"/>
          </p:cNvSpPr>
          <p:nvPr/>
        </p:nvSpPr>
        <p:spPr bwMode="auto">
          <a:xfrm>
            <a:off x="7092950" y="3068638"/>
            <a:ext cx="1800225" cy="1512887"/>
          </a:xfrm>
          <a:prstGeom prst="flowChartAlternateProcess">
            <a:avLst/>
          </a:prstGeom>
          <a:solidFill>
            <a:srgbClr val="CCFFFF"/>
          </a:solidFill>
          <a:ln w="9525">
            <a:solidFill>
              <a:schemeClr val="tx1"/>
            </a:solidFill>
            <a:miter lim="800000"/>
            <a:headEnd/>
            <a:tailEnd/>
          </a:ln>
        </p:spPr>
        <p:txBody>
          <a:bodyPr wrap="none" anchor="ctr"/>
          <a:lstStyle/>
          <a:p>
            <a:r>
              <a:rPr lang="en-GB">
                <a:latin typeface="Calibri" pitchFamily="34" charset="0"/>
              </a:rPr>
              <a:t>Stage 3: </a:t>
            </a:r>
          </a:p>
          <a:p>
            <a:r>
              <a:rPr lang="en-GB">
                <a:latin typeface="Calibri" pitchFamily="34" charset="0"/>
              </a:rPr>
              <a:t>Appraisal</a:t>
            </a:r>
          </a:p>
          <a:p>
            <a:r>
              <a:rPr lang="en-GB">
                <a:latin typeface="Calibri" pitchFamily="34" charset="0"/>
              </a:rPr>
              <a:t>Was my </a:t>
            </a:r>
          </a:p>
          <a:p>
            <a:r>
              <a:rPr lang="en-GB">
                <a:latin typeface="Calibri" pitchFamily="34" charset="0"/>
              </a:rPr>
              <a:t>coping strategy </a:t>
            </a:r>
          </a:p>
          <a:p>
            <a:r>
              <a:rPr lang="en-GB">
                <a:latin typeface="Calibri" pitchFamily="34" charset="0"/>
              </a:rPr>
              <a:t>effective?</a:t>
            </a:r>
            <a:endParaRPr lang="en-US">
              <a:latin typeface="Calibri" pitchFamily="34" charset="0"/>
            </a:endParaRPr>
          </a:p>
        </p:txBody>
      </p:sp>
      <p:cxnSp>
        <p:nvCxnSpPr>
          <p:cNvPr id="56328" name="AutoShape 8"/>
          <p:cNvCxnSpPr>
            <a:cxnSpLocks noChangeShapeType="1"/>
            <a:stCxn id="56323" idx="0"/>
            <a:endCxn id="56324" idx="1"/>
          </p:cNvCxnSpPr>
          <p:nvPr/>
        </p:nvCxnSpPr>
        <p:spPr bwMode="auto">
          <a:xfrm flipV="1">
            <a:off x="1330325" y="2457450"/>
            <a:ext cx="1268413" cy="827088"/>
          </a:xfrm>
          <a:prstGeom prst="straightConnector1">
            <a:avLst/>
          </a:prstGeom>
          <a:noFill/>
          <a:ln w="9525">
            <a:solidFill>
              <a:schemeClr val="tx1"/>
            </a:solidFill>
            <a:round/>
            <a:headEnd type="triangle" w="med" len="med"/>
            <a:tailEnd type="triangle" w="med" len="med"/>
          </a:ln>
        </p:spPr>
      </p:cxnSp>
      <p:cxnSp>
        <p:nvCxnSpPr>
          <p:cNvPr id="56329" name="AutoShape 9"/>
          <p:cNvCxnSpPr>
            <a:cxnSpLocks noChangeShapeType="1"/>
            <a:stCxn id="56323" idx="2"/>
            <a:endCxn id="56325" idx="1"/>
          </p:cNvCxnSpPr>
          <p:nvPr/>
        </p:nvCxnSpPr>
        <p:spPr bwMode="auto">
          <a:xfrm>
            <a:off x="1330325" y="4292600"/>
            <a:ext cx="1370013" cy="684213"/>
          </a:xfrm>
          <a:prstGeom prst="straightConnector1">
            <a:avLst/>
          </a:prstGeom>
          <a:noFill/>
          <a:ln w="9525">
            <a:solidFill>
              <a:schemeClr val="tx1"/>
            </a:solidFill>
            <a:round/>
            <a:headEnd type="triangle" w="med" len="med"/>
            <a:tailEnd type="triangle" w="med" len="med"/>
          </a:ln>
        </p:spPr>
      </p:cxnSp>
      <p:cxnSp>
        <p:nvCxnSpPr>
          <p:cNvPr id="56330" name="AutoShape 10"/>
          <p:cNvCxnSpPr>
            <a:cxnSpLocks noChangeShapeType="1"/>
            <a:stCxn id="56324" idx="2"/>
            <a:endCxn id="56325" idx="0"/>
          </p:cNvCxnSpPr>
          <p:nvPr/>
        </p:nvCxnSpPr>
        <p:spPr bwMode="auto">
          <a:xfrm>
            <a:off x="3779838" y="3529013"/>
            <a:ext cx="1587" cy="547687"/>
          </a:xfrm>
          <a:prstGeom prst="straightConnector1">
            <a:avLst/>
          </a:prstGeom>
          <a:noFill/>
          <a:ln w="9525">
            <a:solidFill>
              <a:schemeClr val="tx1"/>
            </a:solidFill>
            <a:round/>
            <a:headEnd type="triangle" w="med" len="med"/>
            <a:tailEnd type="triangle" w="med" len="med"/>
          </a:ln>
        </p:spPr>
      </p:cxnSp>
      <p:cxnSp>
        <p:nvCxnSpPr>
          <p:cNvPr id="56331" name="AutoShape 11"/>
          <p:cNvCxnSpPr>
            <a:cxnSpLocks noChangeShapeType="1"/>
            <a:stCxn id="56324" idx="3"/>
            <a:endCxn id="56326" idx="0"/>
          </p:cNvCxnSpPr>
          <p:nvPr/>
        </p:nvCxnSpPr>
        <p:spPr bwMode="auto">
          <a:xfrm>
            <a:off x="4960938" y="2457450"/>
            <a:ext cx="1087437" cy="611188"/>
          </a:xfrm>
          <a:prstGeom prst="straightConnector1">
            <a:avLst/>
          </a:prstGeom>
          <a:noFill/>
          <a:ln w="9525">
            <a:solidFill>
              <a:schemeClr val="tx1"/>
            </a:solidFill>
            <a:round/>
            <a:headEnd type="triangle" w="med" len="med"/>
            <a:tailEnd type="triangle" w="med" len="med"/>
          </a:ln>
        </p:spPr>
      </p:cxnSp>
      <p:cxnSp>
        <p:nvCxnSpPr>
          <p:cNvPr id="56332" name="AutoShape 12"/>
          <p:cNvCxnSpPr>
            <a:cxnSpLocks noChangeShapeType="1"/>
            <a:stCxn id="56324" idx="3"/>
            <a:endCxn id="56327" idx="0"/>
          </p:cNvCxnSpPr>
          <p:nvPr/>
        </p:nvCxnSpPr>
        <p:spPr bwMode="auto">
          <a:xfrm>
            <a:off x="4960938" y="2457450"/>
            <a:ext cx="3032125" cy="611188"/>
          </a:xfrm>
          <a:prstGeom prst="straightConnector1">
            <a:avLst/>
          </a:prstGeom>
          <a:noFill/>
          <a:ln w="9525">
            <a:solidFill>
              <a:schemeClr val="tx1"/>
            </a:solidFill>
            <a:round/>
            <a:headEnd type="triangle" w="med" len="med"/>
            <a:tailEnd type="triangle" w="med" len="med"/>
          </a:ln>
        </p:spPr>
      </p:cxnSp>
      <p:cxnSp>
        <p:nvCxnSpPr>
          <p:cNvPr id="56333" name="AutoShape 13"/>
          <p:cNvCxnSpPr>
            <a:cxnSpLocks noChangeShapeType="1"/>
            <a:stCxn id="56325" idx="3"/>
            <a:endCxn id="56326" idx="2"/>
          </p:cNvCxnSpPr>
          <p:nvPr/>
        </p:nvCxnSpPr>
        <p:spPr bwMode="auto">
          <a:xfrm flipV="1">
            <a:off x="4860925" y="4508500"/>
            <a:ext cx="1187450" cy="468313"/>
          </a:xfrm>
          <a:prstGeom prst="straightConnector1">
            <a:avLst/>
          </a:prstGeom>
          <a:noFill/>
          <a:ln w="9525">
            <a:solidFill>
              <a:schemeClr val="tx1"/>
            </a:solidFill>
            <a:round/>
            <a:headEnd type="triangle" w="med" len="med"/>
            <a:tailEnd type="triangle" w="med" len="med"/>
          </a:ln>
        </p:spPr>
      </p:cxnSp>
      <p:cxnSp>
        <p:nvCxnSpPr>
          <p:cNvPr id="56334" name="AutoShape 14"/>
          <p:cNvCxnSpPr>
            <a:cxnSpLocks noChangeShapeType="1"/>
            <a:stCxn id="56325" idx="3"/>
            <a:endCxn id="56327" idx="2"/>
          </p:cNvCxnSpPr>
          <p:nvPr/>
        </p:nvCxnSpPr>
        <p:spPr bwMode="auto">
          <a:xfrm flipV="1">
            <a:off x="4860925" y="4581525"/>
            <a:ext cx="3132138" cy="395288"/>
          </a:xfrm>
          <a:prstGeom prst="straightConnector1">
            <a:avLst/>
          </a:prstGeom>
          <a:noFill/>
          <a:ln w="9525">
            <a:solidFill>
              <a:schemeClr val="tx1"/>
            </a:solidFill>
            <a:round/>
            <a:headEnd type="triangle" w="med" len="med"/>
            <a:tailEnd type="triangle" w="med" len="med"/>
          </a:ln>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Demanding and unreasonable patients (or patients with a high IQ)</a:t>
            </a:r>
            <a:endParaRPr lang="en-GB" dirty="0"/>
          </a:p>
        </p:txBody>
      </p:sp>
      <p:sp>
        <p:nvSpPr>
          <p:cNvPr id="5" name="Content Placeholder 4"/>
          <p:cNvSpPr>
            <a:spLocks noGrp="1"/>
          </p:cNvSpPr>
          <p:nvPr>
            <p:ph sz="half" idx="1"/>
          </p:nvPr>
        </p:nvSpPr>
        <p:spPr>
          <a:xfrm>
            <a:off x="457200" y="1628775"/>
            <a:ext cx="4038600" cy="4895850"/>
          </a:xfrm>
        </p:spPr>
        <p:txBody>
          <a:bodyPr rtlCol="0">
            <a:normAutofit fontScale="70000" lnSpcReduction="20000"/>
          </a:bodyPr>
          <a:lstStyle/>
          <a:p>
            <a:pPr fontAlgn="auto">
              <a:spcAft>
                <a:spcPts val="0"/>
              </a:spcAft>
              <a:buFont typeface="Arial" pitchFamily="34" charset="0"/>
              <a:buNone/>
              <a:defRPr/>
            </a:pPr>
            <a:r>
              <a:rPr lang="en-GB" sz="4000" u="sng" dirty="0" smtClean="0"/>
              <a:t>Challenges:</a:t>
            </a:r>
          </a:p>
          <a:p>
            <a:pPr fontAlgn="auto">
              <a:spcAft>
                <a:spcPts val="0"/>
              </a:spcAft>
              <a:buFont typeface="Arial" pitchFamily="34" charset="0"/>
              <a:buNone/>
              <a:defRPr/>
            </a:pPr>
            <a:endParaRPr lang="en-GB" u="sng" dirty="0" smtClean="0"/>
          </a:p>
          <a:p>
            <a:pPr fontAlgn="auto">
              <a:spcAft>
                <a:spcPts val="0"/>
              </a:spcAft>
              <a:buFont typeface="Arial" pitchFamily="34" charset="0"/>
              <a:buChar char="•"/>
              <a:defRPr/>
            </a:pPr>
            <a:r>
              <a:rPr lang="en-GB" sz="3400" dirty="0" smtClean="0"/>
              <a:t>Lack of experience</a:t>
            </a:r>
          </a:p>
          <a:p>
            <a:pPr fontAlgn="auto">
              <a:spcAft>
                <a:spcPts val="0"/>
              </a:spcAft>
              <a:buFont typeface="Arial" pitchFamily="34" charset="0"/>
              <a:buChar char="•"/>
              <a:defRPr/>
            </a:pPr>
            <a:r>
              <a:rPr lang="en-GB" sz="3400" dirty="0" smtClean="0"/>
              <a:t>Emotional patients</a:t>
            </a:r>
          </a:p>
          <a:p>
            <a:pPr fontAlgn="auto">
              <a:spcAft>
                <a:spcPts val="0"/>
              </a:spcAft>
              <a:buFont typeface="Arial" pitchFamily="34" charset="0"/>
              <a:buChar char="•"/>
              <a:defRPr/>
            </a:pPr>
            <a:r>
              <a:rPr lang="en-GB" sz="3400" dirty="0" smtClean="0"/>
              <a:t>Intimidating patients</a:t>
            </a:r>
          </a:p>
          <a:p>
            <a:pPr fontAlgn="auto">
              <a:spcAft>
                <a:spcPts val="0"/>
              </a:spcAft>
              <a:buFont typeface="Arial" pitchFamily="34" charset="0"/>
              <a:buChar char="•"/>
              <a:defRPr/>
            </a:pPr>
            <a:r>
              <a:rPr lang="en-GB" sz="3400" dirty="0" smtClean="0"/>
              <a:t>Lack of background to patients’ demands</a:t>
            </a:r>
          </a:p>
          <a:p>
            <a:pPr fontAlgn="auto">
              <a:spcAft>
                <a:spcPts val="0"/>
              </a:spcAft>
              <a:buFont typeface="Arial" pitchFamily="34" charset="0"/>
              <a:buChar char="•"/>
              <a:defRPr/>
            </a:pPr>
            <a:r>
              <a:rPr lang="en-GB" sz="3400" dirty="0" smtClean="0"/>
              <a:t>Money</a:t>
            </a:r>
          </a:p>
          <a:p>
            <a:pPr fontAlgn="auto">
              <a:spcAft>
                <a:spcPts val="0"/>
              </a:spcAft>
              <a:buFont typeface="Arial" pitchFamily="34" charset="0"/>
              <a:buChar char="•"/>
              <a:defRPr/>
            </a:pPr>
            <a:r>
              <a:rPr lang="en-GB" sz="3400" dirty="0" smtClean="0"/>
              <a:t>Resources</a:t>
            </a:r>
          </a:p>
          <a:p>
            <a:pPr fontAlgn="auto">
              <a:spcAft>
                <a:spcPts val="0"/>
              </a:spcAft>
              <a:buFont typeface="Arial" pitchFamily="34" charset="0"/>
              <a:buChar char="•"/>
              <a:defRPr/>
            </a:pPr>
            <a:r>
              <a:rPr lang="en-GB" sz="3400" dirty="0" smtClean="0"/>
              <a:t>Conflicting messages from other healthcare professionals</a:t>
            </a:r>
            <a:endParaRPr lang="en-GB" sz="3400" dirty="0"/>
          </a:p>
        </p:txBody>
      </p:sp>
      <p:sp>
        <p:nvSpPr>
          <p:cNvPr id="6" name="Content Placeholder 5"/>
          <p:cNvSpPr>
            <a:spLocks noGrp="1"/>
          </p:cNvSpPr>
          <p:nvPr>
            <p:ph sz="half" idx="2"/>
          </p:nvPr>
        </p:nvSpPr>
        <p:spPr>
          <a:xfrm>
            <a:off x="4648200" y="1600200"/>
            <a:ext cx="4038600" cy="5068888"/>
          </a:xfrm>
        </p:spPr>
        <p:txBody>
          <a:bodyPr rtlCol="0">
            <a:normAutofit fontScale="70000" lnSpcReduction="20000"/>
          </a:bodyPr>
          <a:lstStyle/>
          <a:p>
            <a:pPr fontAlgn="auto">
              <a:spcAft>
                <a:spcPts val="0"/>
              </a:spcAft>
              <a:buFont typeface="Arial" pitchFamily="34" charset="0"/>
              <a:buNone/>
              <a:defRPr/>
            </a:pPr>
            <a:r>
              <a:rPr lang="en-GB" sz="4000" u="sng" dirty="0" smtClean="0"/>
              <a:t>What to do:</a:t>
            </a:r>
          </a:p>
          <a:p>
            <a:pPr fontAlgn="auto">
              <a:spcAft>
                <a:spcPts val="0"/>
              </a:spcAft>
              <a:buFont typeface="Arial" pitchFamily="34" charset="0"/>
              <a:buChar char="•"/>
              <a:defRPr/>
            </a:pPr>
            <a:r>
              <a:rPr lang="en-GB" dirty="0" smtClean="0"/>
              <a:t>Nothing</a:t>
            </a:r>
          </a:p>
          <a:p>
            <a:pPr fontAlgn="auto">
              <a:spcAft>
                <a:spcPts val="0"/>
              </a:spcAft>
              <a:buFont typeface="Arial" pitchFamily="34" charset="0"/>
              <a:buChar char="•"/>
              <a:defRPr/>
            </a:pPr>
            <a:r>
              <a:rPr lang="en-GB" dirty="0" smtClean="0"/>
              <a:t>Document everything</a:t>
            </a:r>
          </a:p>
          <a:p>
            <a:pPr fontAlgn="auto">
              <a:spcAft>
                <a:spcPts val="0"/>
              </a:spcAft>
              <a:buFont typeface="Arial" pitchFamily="34" charset="0"/>
              <a:buChar char="•"/>
              <a:defRPr/>
            </a:pPr>
            <a:r>
              <a:rPr lang="en-GB" dirty="0" smtClean="0"/>
              <a:t>Senior support, second opinion</a:t>
            </a:r>
          </a:p>
          <a:p>
            <a:pPr fontAlgn="auto">
              <a:spcAft>
                <a:spcPts val="0"/>
              </a:spcAft>
              <a:buFont typeface="Arial" pitchFamily="34" charset="0"/>
              <a:buChar char="•"/>
              <a:defRPr/>
            </a:pPr>
            <a:r>
              <a:rPr lang="en-GB" dirty="0" smtClean="0"/>
              <a:t>Access ‘ICE’</a:t>
            </a:r>
          </a:p>
          <a:p>
            <a:pPr fontAlgn="auto">
              <a:spcAft>
                <a:spcPts val="0"/>
              </a:spcAft>
              <a:buFont typeface="Arial" pitchFamily="34" charset="0"/>
              <a:buChar char="•"/>
              <a:defRPr/>
            </a:pPr>
            <a:r>
              <a:rPr lang="en-GB" dirty="0" smtClean="0"/>
              <a:t>Avoid ‘maybes’</a:t>
            </a:r>
          </a:p>
          <a:p>
            <a:pPr fontAlgn="auto">
              <a:spcAft>
                <a:spcPts val="0"/>
              </a:spcAft>
              <a:buFont typeface="Arial" pitchFamily="34" charset="0"/>
              <a:buChar char="•"/>
              <a:defRPr/>
            </a:pPr>
            <a:r>
              <a:rPr lang="en-GB" dirty="0" smtClean="0"/>
              <a:t>Explain why for and not </a:t>
            </a:r>
            <a:r>
              <a:rPr lang="en-GB" dirty="0" smtClean="0"/>
              <a:t>for</a:t>
            </a:r>
            <a:endParaRPr lang="en-GB" dirty="0" smtClean="0">
              <a:solidFill>
                <a:srgbClr val="FF0000"/>
              </a:solidFill>
            </a:endParaRPr>
          </a:p>
          <a:p>
            <a:pPr fontAlgn="auto">
              <a:spcAft>
                <a:spcPts val="0"/>
              </a:spcAft>
              <a:buFont typeface="Arial" pitchFamily="34" charset="0"/>
              <a:buChar char="•"/>
              <a:defRPr/>
            </a:pPr>
            <a:r>
              <a:rPr lang="en-GB" dirty="0" smtClean="0"/>
              <a:t>Avoid personalising conversation</a:t>
            </a:r>
          </a:p>
          <a:p>
            <a:pPr fontAlgn="auto">
              <a:spcAft>
                <a:spcPts val="0"/>
              </a:spcAft>
              <a:buFont typeface="Arial" pitchFamily="34" charset="0"/>
              <a:buChar char="•"/>
              <a:defRPr/>
            </a:pPr>
            <a:endParaRPr lang="en-GB" dirty="0"/>
          </a:p>
          <a:p>
            <a:pPr fontAlgn="auto">
              <a:spcAft>
                <a:spcPts val="0"/>
              </a:spcAft>
              <a:buFont typeface="Arial" pitchFamily="34" charset="0"/>
              <a:buNone/>
              <a:defRPr/>
            </a:pPr>
            <a:r>
              <a:rPr lang="en-GB" sz="4000" u="sng" dirty="0" smtClean="0"/>
              <a:t>What not to do:</a:t>
            </a:r>
          </a:p>
          <a:p>
            <a:pPr fontAlgn="auto">
              <a:spcAft>
                <a:spcPts val="0"/>
              </a:spcAft>
              <a:buFont typeface="Arial" pitchFamily="34" charset="0"/>
              <a:buChar char="•"/>
              <a:defRPr/>
            </a:pPr>
            <a:r>
              <a:rPr lang="en-GB" dirty="0" smtClean="0"/>
              <a:t>Don’t give in to unreasonable demands</a:t>
            </a:r>
          </a:p>
          <a:p>
            <a:pPr fontAlgn="auto">
              <a:spcAft>
                <a:spcPts val="0"/>
              </a:spcAft>
              <a:buFont typeface="Arial" pitchFamily="34" charset="0"/>
              <a:buChar char="•"/>
              <a:defRPr/>
            </a:pPr>
            <a:r>
              <a:rPr lang="en-GB" dirty="0" smtClean="0"/>
              <a:t>Don’t argue</a:t>
            </a:r>
          </a:p>
          <a:p>
            <a:pPr fontAlgn="auto">
              <a:spcAft>
                <a:spcPts val="0"/>
              </a:spcAft>
              <a:buFont typeface="Arial" pitchFamily="34" charset="0"/>
              <a:buChar char="•"/>
              <a:defRPr/>
            </a:pPr>
            <a:r>
              <a:rPr lang="en-GB" dirty="0" smtClean="0"/>
              <a:t>Don’t lie, or blag it</a:t>
            </a:r>
          </a:p>
          <a:p>
            <a:pPr fontAlgn="auto">
              <a:spcAft>
                <a:spcPts val="0"/>
              </a:spcAft>
              <a:buFont typeface="Arial" pitchFamily="34" charset="0"/>
              <a:buChar char="•"/>
              <a:defRPr/>
            </a:pPr>
            <a:r>
              <a:rPr lang="en-GB" dirty="0" smtClean="0"/>
              <a:t>Don’t offer temporary measures</a:t>
            </a:r>
          </a:p>
          <a:p>
            <a:pPr fontAlgn="auto">
              <a:spcAft>
                <a:spcPts val="0"/>
              </a:spcAft>
              <a:buFont typeface="Arial" pitchFamily="34" charset="0"/>
              <a:buChar char="•"/>
              <a:defRPr/>
            </a:pPr>
            <a:r>
              <a:rPr lang="en-GB" dirty="0" smtClean="0"/>
              <a:t>Don’t put yourself in danger</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idx="4294967295"/>
          </p:nvPr>
        </p:nvSpPr>
        <p:spPr>
          <a:ln/>
        </p:spPr>
        <p:txBody>
          <a:bodyPr/>
          <a:lstStyle/>
          <a:p>
            <a:r>
              <a:rPr lang="en-GB" smtClean="0"/>
              <a:t>Leventhal (cont)</a:t>
            </a:r>
          </a:p>
        </p:txBody>
      </p:sp>
      <p:sp>
        <p:nvSpPr>
          <p:cNvPr id="32771" name="Rectangle 3"/>
          <p:cNvSpPr>
            <a:spLocks noGrp="1" noChangeAspect="1"/>
          </p:cNvSpPr>
          <p:nvPr>
            <p:ph type="body" idx="4294967295"/>
          </p:nvPr>
        </p:nvSpPr>
        <p:spPr/>
        <p:txBody>
          <a:bodyPr rtlCol="0">
            <a:normAutofit lnSpcReduction="10000"/>
          </a:bodyPr>
          <a:lstStyle/>
          <a:p>
            <a:pPr fontAlgn="auto">
              <a:spcAft>
                <a:spcPts val="0"/>
              </a:spcAft>
              <a:buFont typeface="Arial" charset="0"/>
              <a:buNone/>
              <a:defRPr/>
            </a:pPr>
            <a:r>
              <a:rPr lang="en-GB" smtClean="0"/>
              <a:t>How the person interprets their illness</a:t>
            </a:r>
          </a:p>
          <a:p>
            <a:pPr fontAlgn="auto">
              <a:spcAft>
                <a:spcPts val="0"/>
              </a:spcAft>
              <a:buFont typeface="Arial" pitchFamily="34" charset="0"/>
              <a:buChar char="•"/>
              <a:defRPr/>
            </a:pPr>
            <a:r>
              <a:rPr lang="en-GB" smtClean="0"/>
              <a:t>Identity “what do I have?”</a:t>
            </a:r>
          </a:p>
          <a:p>
            <a:pPr fontAlgn="auto">
              <a:spcAft>
                <a:spcPts val="0"/>
              </a:spcAft>
              <a:buFont typeface="Arial" pitchFamily="34" charset="0"/>
              <a:buChar char="•"/>
              <a:defRPr/>
            </a:pPr>
            <a:r>
              <a:rPr lang="en-GB" smtClean="0"/>
              <a:t>Cause “why did this happen?”</a:t>
            </a:r>
          </a:p>
          <a:p>
            <a:pPr fontAlgn="auto">
              <a:spcAft>
                <a:spcPts val="0"/>
              </a:spcAft>
              <a:buFont typeface="Arial" pitchFamily="34" charset="0"/>
              <a:buChar char="•"/>
              <a:defRPr/>
            </a:pPr>
            <a:r>
              <a:rPr lang="en-GB" smtClean="0"/>
              <a:t>Timeline “How long will I feel unwell?”</a:t>
            </a:r>
          </a:p>
          <a:p>
            <a:pPr fontAlgn="auto">
              <a:spcAft>
                <a:spcPts val="0"/>
              </a:spcAft>
              <a:buFont typeface="Arial" pitchFamily="34" charset="0"/>
              <a:buChar char="•"/>
              <a:defRPr/>
            </a:pPr>
            <a:r>
              <a:rPr lang="en-GB" smtClean="0"/>
              <a:t>Treatment “What is the treatment?”</a:t>
            </a:r>
          </a:p>
          <a:p>
            <a:pPr fontAlgn="auto">
              <a:spcAft>
                <a:spcPts val="0"/>
              </a:spcAft>
              <a:buFont typeface="Arial" pitchFamily="34" charset="0"/>
              <a:buChar char="•"/>
              <a:defRPr/>
            </a:pPr>
            <a:r>
              <a:rPr lang="en-GB" smtClean="0"/>
              <a:t>Curability “Will I be 100% well again?”</a:t>
            </a:r>
          </a:p>
          <a:p>
            <a:pPr fontAlgn="auto">
              <a:spcAft>
                <a:spcPts val="0"/>
              </a:spcAft>
              <a:buFont typeface="Arial" pitchFamily="34" charset="0"/>
              <a:buChar char="•"/>
              <a:defRPr/>
            </a:pPr>
            <a:endParaRPr lang="en-GB" smtClean="0"/>
          </a:p>
          <a:p>
            <a:pPr fontAlgn="auto">
              <a:spcAft>
                <a:spcPts val="0"/>
              </a:spcAft>
              <a:buFont typeface="Arial" pitchFamily="34" charset="0"/>
              <a:buChar char="•"/>
              <a:defRPr/>
            </a:pPr>
            <a:r>
              <a:rPr lang="en-GB" smtClean="0"/>
              <a:t>These beliefs shape illness behaviours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idx="4294967295"/>
          </p:nvPr>
        </p:nvSpPr>
        <p:spPr>
          <a:ln/>
        </p:spPr>
        <p:txBody>
          <a:bodyPr/>
          <a:lstStyle/>
          <a:p>
            <a:r>
              <a:rPr lang="en-GB" sz="3600" smtClean="0"/>
              <a:t>Patients approach to chronic illness:</a:t>
            </a:r>
            <a:br>
              <a:rPr lang="en-GB" sz="3600" smtClean="0"/>
            </a:br>
            <a:r>
              <a:rPr lang="en-GB" sz="3600" smtClean="0"/>
              <a:t>Ideas from a psychodynamic perspective</a:t>
            </a:r>
          </a:p>
        </p:txBody>
      </p:sp>
      <p:sp>
        <p:nvSpPr>
          <p:cNvPr id="58371" name="Rectangle 3"/>
          <p:cNvSpPr>
            <a:spLocks noGrp="1" noChangeAspect="1"/>
          </p:cNvSpPr>
          <p:nvPr>
            <p:ph type="body" idx="4294967295"/>
          </p:nvPr>
        </p:nvSpPr>
        <p:spPr/>
        <p:txBody>
          <a:bodyPr/>
          <a:lstStyle/>
          <a:p>
            <a:pPr>
              <a:lnSpc>
                <a:spcPct val="80000"/>
              </a:lnSpc>
              <a:buFont typeface="Arial" charset="0"/>
              <a:buNone/>
            </a:pPr>
            <a:r>
              <a:rPr lang="en-GB" sz="1700" smtClean="0"/>
              <a:t>The symbolic nature of treatment:</a:t>
            </a:r>
          </a:p>
          <a:p>
            <a:pPr>
              <a:lnSpc>
                <a:spcPct val="80000"/>
              </a:lnSpc>
              <a:buFont typeface="Arial" charset="0"/>
              <a:buNone/>
            </a:pPr>
            <a:endParaRPr lang="en-GB" sz="1700" smtClean="0"/>
          </a:p>
          <a:p>
            <a:pPr>
              <a:lnSpc>
                <a:spcPct val="80000"/>
              </a:lnSpc>
              <a:buFont typeface="Arial" charset="0"/>
              <a:buNone/>
            </a:pPr>
            <a:r>
              <a:rPr lang="en-GB" sz="1700" smtClean="0"/>
              <a:t>	</a:t>
            </a:r>
            <a:r>
              <a:rPr lang="en-GB" sz="1700" smtClean="0">
                <a:sym typeface="Wingdings" pitchFamily="2" charset="2"/>
              </a:rPr>
              <a:t></a:t>
            </a:r>
            <a:r>
              <a:rPr lang="en-GB" sz="1700" smtClean="0"/>
              <a:t> it makes me feel different (PAST negative experiences of feeling different and being treated badly for this)</a:t>
            </a:r>
          </a:p>
          <a:p>
            <a:pPr>
              <a:lnSpc>
                <a:spcPct val="80000"/>
              </a:lnSpc>
              <a:buFont typeface="Arial" charset="0"/>
              <a:buNone/>
            </a:pPr>
            <a:endParaRPr lang="en-GB" sz="1700" smtClean="0"/>
          </a:p>
          <a:p>
            <a:pPr>
              <a:lnSpc>
                <a:spcPct val="80000"/>
              </a:lnSpc>
              <a:buFont typeface="Arial" charset="0"/>
              <a:buNone/>
            </a:pPr>
            <a:r>
              <a:rPr lang="en-GB" sz="1700" smtClean="0"/>
              <a:t>	</a:t>
            </a:r>
            <a:r>
              <a:rPr lang="en-GB" sz="1700" smtClean="0">
                <a:sym typeface="Wingdings" pitchFamily="2" charset="2"/>
              </a:rPr>
              <a:t></a:t>
            </a:r>
            <a:r>
              <a:rPr lang="en-GB" sz="1700" smtClean="0"/>
              <a:t> it controls my life (PAST negative experiences of being controlled by</a:t>
            </a:r>
          </a:p>
          <a:p>
            <a:pPr>
              <a:lnSpc>
                <a:spcPct val="80000"/>
              </a:lnSpc>
              <a:buFont typeface="Arial" charset="0"/>
              <a:buNone/>
            </a:pPr>
            <a:r>
              <a:rPr lang="en-GB" sz="1700" smtClean="0"/>
              <a:t>others)</a:t>
            </a:r>
          </a:p>
          <a:p>
            <a:pPr>
              <a:lnSpc>
                <a:spcPct val="80000"/>
              </a:lnSpc>
              <a:buFont typeface="Arial" charset="0"/>
              <a:buNone/>
            </a:pPr>
            <a:endParaRPr lang="en-GB" sz="1700" smtClean="0"/>
          </a:p>
          <a:p>
            <a:pPr>
              <a:lnSpc>
                <a:spcPct val="80000"/>
              </a:lnSpc>
              <a:buFont typeface="Arial" charset="0"/>
              <a:buNone/>
            </a:pPr>
            <a:r>
              <a:rPr lang="en-GB" sz="1700" smtClean="0"/>
              <a:t>	</a:t>
            </a:r>
            <a:r>
              <a:rPr lang="en-GB" sz="1700" smtClean="0">
                <a:sym typeface="Wingdings" pitchFamily="2" charset="2"/>
              </a:rPr>
              <a:t></a:t>
            </a:r>
            <a:r>
              <a:rPr lang="en-GB" sz="1700" smtClean="0"/>
              <a:t> it stops me from being able to do what I would like to – (PAST experiences of restriction)</a:t>
            </a:r>
          </a:p>
          <a:p>
            <a:pPr>
              <a:lnSpc>
                <a:spcPct val="80000"/>
              </a:lnSpc>
              <a:buFont typeface="Arial" charset="0"/>
              <a:buNone/>
            </a:pPr>
            <a:endParaRPr lang="en-GB" sz="1700" smtClean="0"/>
          </a:p>
          <a:p>
            <a:pPr>
              <a:lnSpc>
                <a:spcPct val="80000"/>
              </a:lnSpc>
              <a:buFont typeface="Arial" charset="0"/>
              <a:buNone/>
            </a:pPr>
            <a:r>
              <a:rPr lang="en-GB" sz="1700" smtClean="0"/>
              <a:t>	</a:t>
            </a:r>
            <a:r>
              <a:rPr lang="en-GB" sz="1700" smtClean="0">
                <a:sym typeface="Wingdings" pitchFamily="2" charset="2"/>
              </a:rPr>
              <a:t></a:t>
            </a:r>
            <a:r>
              <a:rPr lang="en-GB" sz="1700" smtClean="0"/>
              <a:t> it means that I will be viewed as “less” (PAST experiences of rejection and</a:t>
            </a:r>
          </a:p>
          <a:p>
            <a:pPr>
              <a:lnSpc>
                <a:spcPct val="80000"/>
              </a:lnSpc>
              <a:buFont typeface="Arial" charset="0"/>
              <a:buNone/>
            </a:pPr>
            <a:r>
              <a:rPr lang="en-GB" sz="1700" smtClean="0"/>
              <a:t>abandonment)</a:t>
            </a:r>
          </a:p>
          <a:p>
            <a:pPr>
              <a:lnSpc>
                <a:spcPct val="80000"/>
              </a:lnSpc>
              <a:buFont typeface="Arial" charset="0"/>
              <a:buNone/>
            </a:pPr>
            <a:endParaRPr lang="en-GB" sz="1700" smtClean="0"/>
          </a:p>
          <a:p>
            <a:pPr>
              <a:lnSpc>
                <a:spcPct val="80000"/>
              </a:lnSpc>
              <a:buFont typeface="Arial" charset="0"/>
              <a:buNone/>
            </a:pPr>
            <a:r>
              <a:rPr lang="en-GB" sz="1700" smtClean="0"/>
              <a:t>	</a:t>
            </a:r>
            <a:r>
              <a:rPr lang="en-GB" sz="1700" smtClean="0">
                <a:sym typeface="Wingdings" pitchFamily="2" charset="2"/>
              </a:rPr>
              <a:t></a:t>
            </a:r>
            <a:r>
              <a:rPr lang="en-GB" sz="1700" smtClean="0"/>
              <a:t> it is another punishment (PAST experiences of abuse)</a:t>
            </a:r>
          </a:p>
          <a:p>
            <a:pPr>
              <a:lnSpc>
                <a:spcPct val="80000"/>
              </a:lnSpc>
              <a:buFont typeface="Arial" charset="0"/>
              <a:buNone/>
            </a:pPr>
            <a:endParaRPr lang="en-GB" sz="1700" smtClean="0"/>
          </a:p>
          <a:p>
            <a:pPr>
              <a:lnSpc>
                <a:spcPct val="80000"/>
              </a:lnSpc>
              <a:buFont typeface="Arial" charset="0"/>
              <a:buNone/>
            </a:pPr>
            <a:r>
              <a:rPr lang="en-GB" sz="1700" smtClean="0"/>
              <a:t>Non compliance can also be a way of self-destructing, arising from hopelessness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ln/>
        </p:spPr>
        <p:txBody>
          <a:bodyPr/>
          <a:lstStyle/>
          <a:p>
            <a:r>
              <a:rPr lang="en-GB" smtClean="0"/>
              <a:t>Motivational Interviewing</a:t>
            </a:r>
          </a:p>
        </p:txBody>
      </p:sp>
      <p:sp>
        <p:nvSpPr>
          <p:cNvPr id="3" name="Content Placeholder 2"/>
          <p:cNvSpPr>
            <a:spLocks noGrp="1"/>
          </p:cNvSpPr>
          <p:nvPr>
            <p:ph idx="4294967295"/>
          </p:nvPr>
        </p:nvSpPr>
        <p:spPr/>
        <p:txBody>
          <a:bodyPr>
            <a:normAutofit lnSpcReduction="10000"/>
          </a:bodyPr>
          <a:lstStyle/>
          <a:p>
            <a:pPr>
              <a:lnSpc>
                <a:spcPct val="80000"/>
              </a:lnSpc>
              <a:buFont typeface="Arial" charset="0"/>
              <a:buNone/>
            </a:pPr>
            <a:r>
              <a:rPr lang="en-GB" sz="2000" smtClean="0"/>
              <a:t>Miller and Rollnick</a:t>
            </a:r>
          </a:p>
          <a:p>
            <a:pPr>
              <a:lnSpc>
                <a:spcPct val="80000"/>
              </a:lnSpc>
              <a:buFont typeface="Arial" charset="0"/>
              <a:buNone/>
            </a:pPr>
            <a:r>
              <a:rPr lang="en-GB" sz="2000" i="1" smtClean="0"/>
              <a:t>Motivational interviewing is a directive, client-centered counseling style for eliciting behaviour change by helping clients to explore and resolve ambivalence</a:t>
            </a:r>
          </a:p>
          <a:p>
            <a:pPr>
              <a:lnSpc>
                <a:spcPct val="80000"/>
              </a:lnSpc>
              <a:buFont typeface="Arial" charset="0"/>
              <a:buNone/>
            </a:pPr>
            <a:endParaRPr lang="en-GB" sz="2000" i="1" smtClean="0"/>
          </a:p>
          <a:p>
            <a:pPr>
              <a:lnSpc>
                <a:spcPct val="80000"/>
              </a:lnSpc>
              <a:buFont typeface="Arial" charset="0"/>
              <a:buNone/>
            </a:pPr>
            <a:r>
              <a:rPr lang="en-GB" sz="2000" smtClean="0"/>
              <a:t>The specific strategies of motivational interviewing are designed to elicit, clarify, and resolve ambivalence</a:t>
            </a:r>
          </a:p>
          <a:p>
            <a:pPr>
              <a:lnSpc>
                <a:spcPct val="80000"/>
              </a:lnSpc>
              <a:buFont typeface="Arial" charset="0"/>
              <a:buNone/>
            </a:pPr>
            <a:endParaRPr lang="en-GB" sz="2000" smtClean="0"/>
          </a:p>
          <a:p>
            <a:pPr>
              <a:lnSpc>
                <a:spcPct val="80000"/>
              </a:lnSpc>
              <a:buFont typeface="Arial" charset="0"/>
              <a:buNone/>
            </a:pPr>
            <a:r>
              <a:rPr lang="en-GB" sz="2000" smtClean="0"/>
              <a:t>NOT persuasion</a:t>
            </a:r>
          </a:p>
          <a:p>
            <a:pPr>
              <a:lnSpc>
                <a:spcPct val="80000"/>
              </a:lnSpc>
              <a:buFont typeface="Arial" charset="0"/>
              <a:buNone/>
            </a:pPr>
            <a:r>
              <a:rPr lang="en-GB" sz="2000" smtClean="0"/>
              <a:t>NOT advice giving</a:t>
            </a:r>
          </a:p>
          <a:p>
            <a:pPr>
              <a:lnSpc>
                <a:spcPct val="80000"/>
              </a:lnSpc>
              <a:buFont typeface="Arial" charset="0"/>
              <a:buNone/>
            </a:pPr>
            <a:endParaRPr lang="en-GB" sz="2000" smtClean="0"/>
          </a:p>
          <a:p>
            <a:pPr>
              <a:lnSpc>
                <a:spcPct val="80000"/>
              </a:lnSpc>
              <a:buFont typeface="Arial" charset="0"/>
              <a:buNone/>
            </a:pPr>
            <a:r>
              <a:rPr lang="en-GB" sz="2000" smtClean="0"/>
              <a:t>BUT:</a:t>
            </a:r>
          </a:p>
          <a:p>
            <a:pPr>
              <a:lnSpc>
                <a:spcPct val="80000"/>
              </a:lnSpc>
              <a:buFont typeface="Arial" charset="0"/>
              <a:buNone/>
            </a:pPr>
            <a:r>
              <a:rPr lang="en-GB" sz="2000" smtClean="0"/>
              <a:t>1) Open-ended questions</a:t>
            </a:r>
          </a:p>
          <a:p>
            <a:pPr>
              <a:lnSpc>
                <a:spcPct val="80000"/>
              </a:lnSpc>
              <a:buFont typeface="Arial" charset="0"/>
              <a:buNone/>
            </a:pPr>
            <a:r>
              <a:rPr lang="en-GB" sz="2000" smtClean="0"/>
              <a:t>2) Affirmations</a:t>
            </a:r>
          </a:p>
          <a:p>
            <a:pPr>
              <a:lnSpc>
                <a:spcPct val="80000"/>
              </a:lnSpc>
              <a:buFont typeface="Arial" charset="0"/>
              <a:buNone/>
            </a:pPr>
            <a:r>
              <a:rPr lang="en-GB" sz="2000" smtClean="0"/>
              <a:t>3) Reflective listening </a:t>
            </a:r>
          </a:p>
          <a:p>
            <a:pPr>
              <a:lnSpc>
                <a:spcPct val="80000"/>
              </a:lnSpc>
              <a:buFont typeface="Arial" charset="0"/>
              <a:buNone/>
            </a:pPr>
            <a:r>
              <a:rPr lang="en-GB" sz="2000" smtClean="0"/>
              <a:t>4) Summaries.</a:t>
            </a:r>
          </a:p>
          <a:p>
            <a:pPr>
              <a:lnSpc>
                <a:spcPct val="80000"/>
              </a:lnSpc>
              <a:buFont typeface="Arial" charset="0"/>
              <a:buNone/>
            </a:pPr>
            <a:endParaRPr lang="en-GB" sz="2000" smtClean="0">
              <a:solidFill>
                <a:srgbClr val="FF0000"/>
              </a:solidFill>
            </a:endParaRPr>
          </a:p>
          <a:p>
            <a:pPr>
              <a:lnSpc>
                <a:spcPct val="80000"/>
              </a:lnSpc>
              <a:buFont typeface="Arial" charset="0"/>
              <a:buNone/>
            </a:pPr>
            <a:endParaRPr lang="en-GB" sz="2000" smtClean="0"/>
          </a:p>
          <a:p>
            <a:pPr>
              <a:lnSpc>
                <a:spcPct val="80000"/>
              </a:lnSpc>
            </a:pPr>
            <a:endParaRPr lang="en-GB" sz="2000" smtClean="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ln/>
        </p:spPr>
        <p:txBody>
          <a:bodyPr/>
          <a:lstStyle/>
          <a:p>
            <a:r>
              <a:rPr lang="en-GB" smtClean="0"/>
              <a:t>Principles of MI</a:t>
            </a:r>
          </a:p>
        </p:txBody>
      </p:sp>
      <p:sp>
        <p:nvSpPr>
          <p:cNvPr id="3" name="Content Placeholder 2"/>
          <p:cNvSpPr>
            <a:spLocks noGrp="1"/>
          </p:cNvSpPr>
          <p:nvPr>
            <p:ph idx="4294967295"/>
          </p:nvPr>
        </p:nvSpPr>
        <p:spPr/>
        <p:txBody>
          <a:bodyPr rtlCol="0">
            <a:normAutofit fontScale="77500" lnSpcReduction="20000"/>
          </a:bodyPr>
          <a:lstStyle/>
          <a:p>
            <a:pPr fontAlgn="auto">
              <a:spcAft>
                <a:spcPts val="0"/>
              </a:spcAft>
              <a:buFont typeface="Arial" pitchFamily="34" charset="0"/>
              <a:buChar char="•"/>
              <a:defRPr/>
            </a:pPr>
            <a:r>
              <a:rPr lang="en-GB" i="1" dirty="0" smtClean="0"/>
              <a:t>Motivation to change is elicited from the patient, and not imposed from without.</a:t>
            </a:r>
            <a:r>
              <a:rPr lang="en-GB" dirty="0" smtClean="0"/>
              <a:t> </a:t>
            </a:r>
          </a:p>
          <a:p>
            <a:pPr fontAlgn="auto">
              <a:spcAft>
                <a:spcPts val="0"/>
              </a:spcAft>
              <a:buFont typeface="Arial" pitchFamily="34" charset="0"/>
              <a:buChar char="•"/>
              <a:defRPr/>
            </a:pPr>
            <a:r>
              <a:rPr lang="en-GB" i="1" dirty="0" smtClean="0"/>
              <a:t>It is the patient's task, not the doctors, to articulate and resolve his or her ambivalence.</a:t>
            </a:r>
            <a:r>
              <a:rPr lang="en-GB" dirty="0" smtClean="0"/>
              <a:t>  </a:t>
            </a:r>
          </a:p>
          <a:p>
            <a:pPr fontAlgn="auto">
              <a:spcAft>
                <a:spcPts val="0"/>
              </a:spcAft>
              <a:buFont typeface="Arial" pitchFamily="34" charset="0"/>
              <a:buChar char="•"/>
              <a:defRPr/>
            </a:pPr>
            <a:r>
              <a:rPr lang="en-GB" i="1" dirty="0" smtClean="0"/>
              <a:t>Direct persuasion is not an effective method for resolving ambivalence.</a:t>
            </a:r>
            <a:r>
              <a:rPr lang="en-GB" dirty="0" smtClean="0"/>
              <a:t> </a:t>
            </a:r>
          </a:p>
          <a:p>
            <a:pPr fontAlgn="auto">
              <a:spcAft>
                <a:spcPts val="0"/>
              </a:spcAft>
              <a:buFont typeface="Arial" pitchFamily="34" charset="0"/>
              <a:buChar char="•"/>
              <a:defRPr/>
            </a:pPr>
            <a:r>
              <a:rPr lang="en-GB" i="1" dirty="0" smtClean="0"/>
              <a:t>The style is generally a quiet and eliciting one.</a:t>
            </a:r>
            <a:r>
              <a:rPr lang="en-GB" dirty="0" smtClean="0"/>
              <a:t> </a:t>
            </a:r>
          </a:p>
          <a:p>
            <a:pPr fontAlgn="auto">
              <a:spcAft>
                <a:spcPts val="0"/>
              </a:spcAft>
              <a:buFont typeface="Arial" pitchFamily="34" charset="0"/>
              <a:buChar char="•"/>
              <a:defRPr/>
            </a:pPr>
            <a:r>
              <a:rPr lang="en-GB" i="1" dirty="0" smtClean="0"/>
              <a:t>The doctor is directive in helping the patient to examine and resolve ambivalence</a:t>
            </a:r>
            <a:r>
              <a:rPr lang="en-GB" dirty="0" smtClean="0"/>
              <a:t>.  </a:t>
            </a:r>
          </a:p>
          <a:p>
            <a:pPr fontAlgn="auto">
              <a:spcAft>
                <a:spcPts val="0"/>
              </a:spcAft>
              <a:buFont typeface="Arial" pitchFamily="34" charset="0"/>
              <a:buChar char="•"/>
              <a:defRPr/>
            </a:pPr>
            <a:r>
              <a:rPr lang="en-GB" i="1" dirty="0" smtClean="0"/>
              <a:t>Readiness to change is not a patient trait, but a fluctuating product of interpersonal interaction.</a:t>
            </a:r>
            <a:r>
              <a:rPr lang="en-GB" dirty="0" smtClean="0"/>
              <a:t> </a:t>
            </a:r>
          </a:p>
          <a:p>
            <a:pPr fontAlgn="auto">
              <a:spcAft>
                <a:spcPts val="0"/>
              </a:spcAft>
              <a:buFont typeface="Arial" pitchFamily="34" charset="0"/>
              <a:buChar char="•"/>
              <a:defRPr/>
            </a:pPr>
            <a:r>
              <a:rPr lang="en-GB" i="1" dirty="0" smtClean="0"/>
              <a:t>Emphasis on freedom of choice rather than doctor as expert</a:t>
            </a:r>
            <a:endParaRPr lang="en-GB" dirty="0" smtClean="0"/>
          </a:p>
          <a:p>
            <a:pPr fontAlgn="auto">
              <a:spcAft>
                <a:spcPts val="0"/>
              </a:spcAft>
              <a:buFont typeface="Arial" pitchFamily="34" charset="0"/>
              <a:buChar char="•"/>
              <a:defRPr/>
            </a:pPr>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idx="4294967295"/>
          </p:nvPr>
        </p:nvSpPr>
        <p:spPr>
          <a:ln/>
        </p:spPr>
        <p:txBody>
          <a:bodyPr/>
          <a:lstStyle/>
          <a:p>
            <a:r>
              <a:rPr lang="en-GB" smtClean="0"/>
              <a:t>Stages of Change</a:t>
            </a:r>
          </a:p>
        </p:txBody>
      </p:sp>
      <p:sp>
        <p:nvSpPr>
          <p:cNvPr id="44035" name="Rectangle 3"/>
          <p:cNvSpPr>
            <a:spLocks noGrp="1" noChangeAspect="1"/>
          </p:cNvSpPr>
          <p:nvPr>
            <p:ph type="body" idx="4294967295"/>
          </p:nvPr>
        </p:nvSpPr>
        <p:spPr/>
        <p:txBody>
          <a:bodyPr/>
          <a:lstStyle/>
          <a:p>
            <a:pPr marL="476250" indent="-476250">
              <a:lnSpc>
                <a:spcPct val="80000"/>
              </a:lnSpc>
              <a:buFont typeface="Arial" charset="0"/>
              <a:buNone/>
            </a:pPr>
            <a:r>
              <a:rPr lang="en-GB" sz="2100" smtClean="0"/>
              <a:t>Prochaska and DiClemente (originally 1982) produced a</a:t>
            </a:r>
          </a:p>
          <a:p>
            <a:pPr marL="476250" indent="-476250">
              <a:lnSpc>
                <a:spcPct val="80000"/>
              </a:lnSpc>
              <a:buFont typeface="Arial" charset="0"/>
              <a:buNone/>
            </a:pPr>
            <a:r>
              <a:rPr lang="en-GB" sz="2100" smtClean="0"/>
              <a:t>model of behaviour change that is used within Motivational Interviewing. Not linear, but dynamic:</a:t>
            </a:r>
          </a:p>
          <a:p>
            <a:pPr marL="476250" indent="-476250">
              <a:lnSpc>
                <a:spcPct val="80000"/>
              </a:lnSpc>
              <a:buFont typeface="Arial" charset="0"/>
              <a:buNone/>
            </a:pPr>
            <a:endParaRPr lang="en-GB" sz="2100" smtClean="0"/>
          </a:p>
          <a:p>
            <a:pPr marL="476250" indent="-476250">
              <a:lnSpc>
                <a:spcPct val="80000"/>
              </a:lnSpc>
              <a:buFontTx/>
              <a:buAutoNum type="arabicPeriod"/>
            </a:pPr>
            <a:r>
              <a:rPr lang="en-GB" sz="2100" i="1" smtClean="0"/>
              <a:t>Pre-contemplation:</a:t>
            </a:r>
            <a:r>
              <a:rPr lang="en-GB" sz="2100" smtClean="0"/>
              <a:t> not intending to make changes</a:t>
            </a:r>
          </a:p>
          <a:p>
            <a:pPr marL="476250" indent="-476250">
              <a:lnSpc>
                <a:spcPct val="80000"/>
              </a:lnSpc>
              <a:buFontTx/>
              <a:buAutoNum type="arabicPeriod"/>
            </a:pPr>
            <a:r>
              <a:rPr lang="en-GB" sz="2100" i="1" smtClean="0"/>
              <a:t>Contemplation:</a:t>
            </a:r>
            <a:r>
              <a:rPr lang="en-GB" sz="2100" smtClean="0"/>
              <a:t> considering a change</a:t>
            </a:r>
          </a:p>
          <a:p>
            <a:pPr marL="476250" indent="-476250">
              <a:lnSpc>
                <a:spcPct val="80000"/>
              </a:lnSpc>
              <a:buFontTx/>
              <a:buAutoNum type="arabicPeriod"/>
            </a:pPr>
            <a:r>
              <a:rPr lang="en-GB" sz="2100" i="1" smtClean="0"/>
              <a:t>Preparation:</a:t>
            </a:r>
            <a:r>
              <a:rPr lang="en-GB" sz="2100" smtClean="0"/>
              <a:t> making small changes</a:t>
            </a:r>
          </a:p>
          <a:p>
            <a:pPr marL="476250" indent="-476250">
              <a:lnSpc>
                <a:spcPct val="80000"/>
              </a:lnSpc>
              <a:buFontTx/>
              <a:buAutoNum type="arabicPeriod"/>
            </a:pPr>
            <a:r>
              <a:rPr lang="en-GB" sz="2100" i="1" smtClean="0"/>
              <a:t>Action:</a:t>
            </a:r>
            <a:r>
              <a:rPr lang="en-GB" sz="2100" smtClean="0"/>
              <a:t> engaging in a new behaviour</a:t>
            </a:r>
          </a:p>
          <a:p>
            <a:pPr marL="476250" indent="-476250">
              <a:lnSpc>
                <a:spcPct val="80000"/>
              </a:lnSpc>
              <a:buFontTx/>
              <a:buAutoNum type="arabicPeriod"/>
            </a:pPr>
            <a:r>
              <a:rPr lang="en-GB" sz="2100" i="1" smtClean="0"/>
              <a:t>Maintenance:</a:t>
            </a:r>
            <a:r>
              <a:rPr lang="en-GB" sz="2100" smtClean="0"/>
              <a:t> sustaining the change over time</a:t>
            </a:r>
          </a:p>
          <a:p>
            <a:pPr marL="476250" indent="-476250">
              <a:lnSpc>
                <a:spcPct val="80000"/>
              </a:lnSpc>
              <a:buFontTx/>
              <a:buAutoNum type="arabicPeriod"/>
            </a:pPr>
            <a:endParaRPr lang="en-GB" sz="2100" smtClean="0"/>
          </a:p>
          <a:p>
            <a:pPr marL="476250" indent="-476250">
              <a:lnSpc>
                <a:spcPct val="80000"/>
              </a:lnSpc>
              <a:buFontTx/>
              <a:buNone/>
            </a:pPr>
            <a:r>
              <a:rPr lang="en-GB" sz="2100" smtClean="0"/>
              <a:t>Thus different approaches by HCPs to patients needed</a:t>
            </a:r>
          </a:p>
          <a:p>
            <a:pPr marL="476250" indent="-476250">
              <a:lnSpc>
                <a:spcPct val="80000"/>
              </a:lnSpc>
              <a:buFontTx/>
              <a:buNone/>
            </a:pPr>
            <a:r>
              <a:rPr lang="en-GB" sz="2100" smtClean="0"/>
              <a:t>according to stage. </a:t>
            </a:r>
          </a:p>
          <a:p>
            <a:pPr marL="476250" indent="-476250">
              <a:lnSpc>
                <a:spcPct val="80000"/>
              </a:lnSpc>
              <a:buFontTx/>
              <a:buNone/>
            </a:pPr>
            <a:endParaRPr lang="en-GB" sz="2100" smtClean="0"/>
          </a:p>
          <a:p>
            <a:pPr marL="476250" indent="-476250">
              <a:lnSpc>
                <a:spcPct val="80000"/>
              </a:lnSpc>
              <a:buFontTx/>
              <a:buNone/>
            </a:pPr>
            <a:r>
              <a:rPr lang="en-GB" sz="2100" smtClean="0"/>
              <a:t>The stages of change model is useful when considering poor health behaviours (e.g. smoking, drinking alcohol). A person is unlikely to take your advice and “give up” until they are ready to do so</a:t>
            </a:r>
          </a:p>
          <a:p>
            <a:pPr marL="476250" indent="-476250">
              <a:lnSpc>
                <a:spcPct val="80000"/>
              </a:lnSpc>
            </a:pPr>
            <a:endParaRPr lang="en-GB" sz="21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a:ln/>
        </p:spPr>
        <p:txBody>
          <a:bodyPr/>
          <a:lstStyle/>
          <a:p>
            <a:r>
              <a:rPr lang="en-GB" sz="2400" smtClean="0">
                <a:solidFill>
                  <a:schemeClr val="accent2"/>
                </a:solidFill>
              </a:rPr>
              <a:t>Transtheoretical Model of Change </a:t>
            </a:r>
            <a:br>
              <a:rPr lang="en-GB" sz="2400" smtClean="0">
                <a:solidFill>
                  <a:schemeClr val="accent2"/>
                </a:solidFill>
              </a:rPr>
            </a:br>
            <a:r>
              <a:rPr lang="en-GB" sz="2000" smtClean="0">
                <a:solidFill>
                  <a:schemeClr val="accent2"/>
                </a:solidFill>
              </a:rPr>
              <a:t>(Prochaska &amp; DiClemente, 1983)</a:t>
            </a:r>
          </a:p>
        </p:txBody>
      </p:sp>
      <p:pic>
        <p:nvPicPr>
          <p:cNvPr id="43011" name="Picture 2" descr="http://www.swalcdrugs.com/stagesofchange.jpg"/>
          <p:cNvPicPr>
            <a:picLocks noGrp="1" noChangeAspect="1" noChangeArrowheads="1"/>
          </p:cNvPicPr>
          <p:nvPr>
            <p:ph idx="4294967295"/>
          </p:nvPr>
        </p:nvPicPr>
        <p:blipFill>
          <a:blip r:embed="rId2" cstate="print"/>
          <a:srcRect/>
          <a:stretch>
            <a:fillRect/>
          </a:stretch>
        </p:blipFill>
        <p:spPr>
          <a:xfrm>
            <a:off x="2268538" y="1412875"/>
            <a:ext cx="4905375" cy="4176713"/>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a:ln/>
        </p:spPr>
        <p:txBody>
          <a:bodyPr/>
          <a:lstStyle/>
          <a:p>
            <a:r>
              <a:rPr lang="en-GB" smtClean="0"/>
              <a:t>Stages of change (2)</a:t>
            </a:r>
          </a:p>
        </p:txBody>
      </p:sp>
      <p:sp>
        <p:nvSpPr>
          <p:cNvPr id="45059" name="Rectangle 3"/>
          <p:cNvSpPr>
            <a:spLocks noGrp="1" noChangeAspect="1"/>
          </p:cNvSpPr>
          <p:nvPr>
            <p:ph type="body" idx="4294967295"/>
          </p:nvPr>
        </p:nvSpPr>
        <p:spPr/>
        <p:txBody>
          <a:bodyPr/>
          <a:lstStyle/>
          <a:p>
            <a:pPr>
              <a:lnSpc>
                <a:spcPct val="80000"/>
              </a:lnSpc>
            </a:pPr>
            <a:r>
              <a:rPr lang="en-GB" sz="2100" smtClean="0"/>
              <a:t>At different stages, the individual weighs up the costs and benefits in different ways.</a:t>
            </a:r>
          </a:p>
          <a:p>
            <a:pPr>
              <a:lnSpc>
                <a:spcPct val="80000"/>
              </a:lnSpc>
            </a:pPr>
            <a:r>
              <a:rPr lang="en-GB" sz="2100" smtClean="0"/>
              <a:t>Eg: smoking</a:t>
            </a:r>
          </a:p>
          <a:p>
            <a:pPr>
              <a:lnSpc>
                <a:spcPct val="80000"/>
              </a:lnSpc>
            </a:pPr>
            <a:endParaRPr lang="en-GB" sz="2100" smtClean="0"/>
          </a:p>
          <a:p>
            <a:pPr>
              <a:lnSpc>
                <a:spcPct val="80000"/>
              </a:lnSpc>
              <a:buFontTx/>
              <a:buAutoNum type="arabicPeriod"/>
            </a:pPr>
            <a:r>
              <a:rPr lang="en-GB" sz="2100" i="1" smtClean="0"/>
              <a:t>Precontemplation:</a:t>
            </a:r>
            <a:r>
              <a:rPr lang="en-GB" sz="2100" smtClean="0"/>
              <a:t> “I am happy to be a smoker” “Stopping smoking will make me anxious”</a:t>
            </a:r>
          </a:p>
          <a:p>
            <a:pPr>
              <a:lnSpc>
                <a:spcPct val="80000"/>
              </a:lnSpc>
              <a:buFontTx/>
              <a:buAutoNum type="arabicPeriod"/>
            </a:pPr>
            <a:r>
              <a:rPr lang="en-GB" sz="2100" i="1" smtClean="0"/>
              <a:t>Contemplation: “I’ve been unwell, perhaps I should give up smoking”</a:t>
            </a:r>
            <a:endParaRPr lang="en-GB" sz="2100" smtClean="0"/>
          </a:p>
          <a:p>
            <a:pPr>
              <a:lnSpc>
                <a:spcPct val="80000"/>
              </a:lnSpc>
              <a:buFontTx/>
              <a:buAutoNum type="arabicPeriod"/>
            </a:pPr>
            <a:r>
              <a:rPr lang="en-GB" sz="2100" i="1" smtClean="0"/>
              <a:t>Preparation:</a:t>
            </a:r>
            <a:r>
              <a:rPr lang="en-GB" sz="2100" smtClean="0"/>
              <a:t> “I will cut down on smoking”</a:t>
            </a:r>
          </a:p>
          <a:p>
            <a:pPr>
              <a:lnSpc>
                <a:spcPct val="80000"/>
              </a:lnSpc>
              <a:buFontTx/>
              <a:buAutoNum type="arabicPeriod"/>
            </a:pPr>
            <a:r>
              <a:rPr lang="en-GB" sz="2100" i="1" smtClean="0"/>
              <a:t>Action:</a:t>
            </a:r>
            <a:r>
              <a:rPr lang="en-GB" sz="2100" smtClean="0"/>
              <a:t> “I have stopped smoking”</a:t>
            </a:r>
          </a:p>
          <a:p>
            <a:pPr>
              <a:lnSpc>
                <a:spcPct val="80000"/>
              </a:lnSpc>
              <a:buFontTx/>
              <a:buAutoNum type="arabicPeriod"/>
            </a:pPr>
            <a:r>
              <a:rPr lang="en-GB" sz="2100" i="1" smtClean="0"/>
              <a:t>Maintenance:</a:t>
            </a:r>
            <a:r>
              <a:rPr lang="en-GB" sz="2100" smtClean="0"/>
              <a:t> “I have stopped smoking for several months, and I feel healthier”</a:t>
            </a:r>
          </a:p>
          <a:p>
            <a:pPr>
              <a:lnSpc>
                <a:spcPct val="80000"/>
              </a:lnSpc>
            </a:pPr>
            <a:endParaRPr lang="en-GB" sz="21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ln/>
        </p:spPr>
        <p:txBody>
          <a:bodyPr/>
          <a:lstStyle/>
          <a:p>
            <a:r>
              <a:rPr lang="en-GB" sz="4000" smtClean="0"/>
              <a:t>MI style questions that may be of use</a:t>
            </a:r>
          </a:p>
        </p:txBody>
      </p:sp>
      <p:sp>
        <p:nvSpPr>
          <p:cNvPr id="3" name="Content Placeholder 2"/>
          <p:cNvSpPr>
            <a:spLocks noGrp="1"/>
          </p:cNvSpPr>
          <p:nvPr>
            <p:ph idx="4294967295"/>
          </p:nvPr>
        </p:nvSpPr>
        <p:spPr/>
        <p:txBody>
          <a:bodyPr rtlCol="0">
            <a:normAutofit fontScale="92500"/>
          </a:bodyPr>
          <a:lstStyle/>
          <a:p>
            <a:pPr fontAlgn="auto">
              <a:spcAft>
                <a:spcPts val="0"/>
              </a:spcAft>
              <a:buFont typeface="Arial" pitchFamily="34" charset="0"/>
              <a:buChar char="•"/>
              <a:defRPr/>
            </a:pPr>
            <a:r>
              <a:rPr lang="en-GB" dirty="0" smtClean="0"/>
              <a:t>What concerns you about …. ?</a:t>
            </a:r>
          </a:p>
          <a:p>
            <a:pPr fontAlgn="auto">
              <a:spcAft>
                <a:spcPts val="0"/>
              </a:spcAft>
              <a:buFont typeface="Arial" pitchFamily="34" charset="0"/>
              <a:buChar char="•"/>
              <a:defRPr/>
            </a:pPr>
            <a:r>
              <a:rPr lang="en-GB" dirty="0" smtClean="0"/>
              <a:t>What is good about the way things are at the moment? Not so good?</a:t>
            </a:r>
          </a:p>
          <a:p>
            <a:pPr fontAlgn="auto">
              <a:spcAft>
                <a:spcPts val="0"/>
              </a:spcAft>
              <a:buFont typeface="Arial" pitchFamily="34" charset="0"/>
              <a:buChar char="•"/>
              <a:defRPr/>
            </a:pPr>
            <a:r>
              <a:rPr lang="en-GB" dirty="0" smtClean="0"/>
              <a:t>What would be the worst case scenario if you didn’t make any changes?</a:t>
            </a:r>
          </a:p>
          <a:p>
            <a:pPr fontAlgn="auto">
              <a:spcAft>
                <a:spcPts val="0"/>
              </a:spcAft>
              <a:buFont typeface="Arial" pitchFamily="34" charset="0"/>
              <a:buChar char="•"/>
              <a:defRPr/>
            </a:pPr>
            <a:r>
              <a:rPr lang="en-GB" dirty="0" smtClean="0"/>
              <a:t>If you were going to set a goal, what would it be?</a:t>
            </a:r>
          </a:p>
          <a:p>
            <a:pPr fontAlgn="auto">
              <a:spcAft>
                <a:spcPts val="0"/>
              </a:spcAft>
              <a:buFont typeface="Arial" pitchFamily="34" charset="0"/>
              <a:buChar char="•"/>
              <a:defRPr/>
            </a:pPr>
            <a:r>
              <a:rPr lang="en-GB" dirty="0" smtClean="0"/>
              <a:t>Acknowledge challenges, emphasise personal choice, build confidence based on past success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a:ln/>
        </p:spPr>
        <p:txBody>
          <a:bodyPr/>
          <a:lstStyle/>
          <a:p>
            <a:r>
              <a:rPr lang="en-GB" smtClean="0"/>
              <a:t>Cognitive problems</a:t>
            </a:r>
          </a:p>
        </p:txBody>
      </p:sp>
      <p:sp>
        <p:nvSpPr>
          <p:cNvPr id="50179" name="Rectangle 3"/>
          <p:cNvSpPr>
            <a:spLocks noGrp="1" noChangeAspect="1"/>
          </p:cNvSpPr>
          <p:nvPr>
            <p:ph type="body" idx="4294967295"/>
          </p:nvPr>
        </p:nvSpPr>
        <p:spPr/>
        <p:txBody>
          <a:bodyPr/>
          <a:lstStyle/>
          <a:p>
            <a:r>
              <a:rPr lang="en-GB" sz="2000" b="1" smtClean="0"/>
              <a:t>Memory</a:t>
            </a:r>
          </a:p>
          <a:p>
            <a:pPr lvl="1"/>
            <a:r>
              <a:rPr lang="en-GB" sz="2000" smtClean="0"/>
              <a:t>Present information first</a:t>
            </a:r>
          </a:p>
          <a:p>
            <a:pPr lvl="1"/>
            <a:r>
              <a:rPr lang="en-GB" sz="2000" smtClean="0"/>
              <a:t>Provide specific, not general recommendations</a:t>
            </a:r>
          </a:p>
          <a:p>
            <a:pPr lvl="1"/>
            <a:r>
              <a:rPr lang="en-GB" sz="2000" smtClean="0"/>
              <a:t>Restrict the information to what the patient can process at the time</a:t>
            </a:r>
          </a:p>
          <a:p>
            <a:pPr lvl="1"/>
            <a:r>
              <a:rPr lang="en-GB" sz="2000" smtClean="0"/>
              <a:t>Organize the information e.g. by importance, time (what to do first, second), or type (benefits of treatment, side effects)</a:t>
            </a:r>
          </a:p>
          <a:p>
            <a:pPr lvl="1"/>
            <a:r>
              <a:rPr lang="en-GB" sz="2000" smtClean="0"/>
              <a:t>Use of oral &amp; written information</a:t>
            </a:r>
            <a:endParaRPr lang="en-GB" sz="1800" smtClean="0"/>
          </a:p>
          <a:p>
            <a:pPr lvl="1"/>
            <a:r>
              <a:rPr lang="en-GB" sz="2000" smtClean="0"/>
              <a:t>Repeat important information: if necessary in a follow-up meeting or by providing an audio tape</a:t>
            </a:r>
          </a:p>
          <a:p>
            <a:pPr lvl="1" algn="ctr">
              <a:buFont typeface="Arial" charset="0"/>
              <a:buNone/>
            </a:pPr>
            <a:r>
              <a:rPr lang="en-GB" sz="2000" smtClean="0"/>
              <a:t>						</a:t>
            </a:r>
            <a:endParaRPr lang="en-GB" sz="26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a:ln/>
        </p:spPr>
        <p:txBody>
          <a:bodyPr/>
          <a:lstStyle/>
          <a:p>
            <a:r>
              <a:rPr lang="en-GB" smtClean="0"/>
              <a:t>Considering patient interactions</a:t>
            </a:r>
          </a:p>
        </p:txBody>
      </p:sp>
      <p:sp>
        <p:nvSpPr>
          <p:cNvPr id="65539" name="Rectangle 3"/>
          <p:cNvSpPr>
            <a:spLocks noGrp="1"/>
          </p:cNvSpPr>
          <p:nvPr>
            <p:ph type="body" idx="1"/>
          </p:nvPr>
        </p:nvSpPr>
        <p:spPr/>
        <p:txBody>
          <a:bodyPr/>
          <a:lstStyle/>
          <a:p>
            <a:pPr marL="609600" indent="-609600"/>
            <a:r>
              <a:rPr lang="en-GB" smtClean="0"/>
              <a:t>Their effect upon us and how we affect them!</a:t>
            </a:r>
          </a:p>
          <a:p>
            <a:pPr marL="609600" indent="-609600">
              <a:buFont typeface="Arial" charset="0"/>
              <a:buAutoNum type="arabicPeriod"/>
            </a:pPr>
            <a:r>
              <a:rPr lang="en-GB" smtClean="0"/>
              <a:t>Transactional analysis</a:t>
            </a:r>
          </a:p>
          <a:p>
            <a:pPr marL="609600" indent="-609600">
              <a:buFont typeface="Arial" charset="0"/>
              <a:buAutoNum type="arabicPeriod"/>
            </a:pPr>
            <a:r>
              <a:rPr lang="en-GB" smtClean="0"/>
              <a:t>Reciprocal Roles (CAT)</a:t>
            </a:r>
          </a:p>
          <a:p>
            <a:pPr marL="609600" indent="-609600">
              <a:buFont typeface="Arial" charset="0"/>
              <a:buAutoNum type="arabicPeriod"/>
            </a:pPr>
            <a:r>
              <a:rPr lang="en-GB" smtClean="0"/>
              <a:t>Transference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Patients with dementia or psychosis</a:t>
            </a:r>
            <a:endParaRPr lang="en-GB" dirty="0"/>
          </a:p>
        </p:txBody>
      </p:sp>
      <p:sp>
        <p:nvSpPr>
          <p:cNvPr id="3" name="Content Placeholder 2"/>
          <p:cNvSpPr>
            <a:spLocks noGrp="1"/>
          </p:cNvSpPr>
          <p:nvPr>
            <p:ph sz="half" idx="1"/>
          </p:nvPr>
        </p:nvSpPr>
        <p:spPr/>
        <p:txBody>
          <a:bodyPr rtlCol="0">
            <a:normAutofit fontScale="85000" lnSpcReduction="10000"/>
          </a:bodyPr>
          <a:lstStyle/>
          <a:p>
            <a:pPr fontAlgn="auto">
              <a:spcAft>
                <a:spcPts val="0"/>
              </a:spcAft>
              <a:buFont typeface="Arial" pitchFamily="34" charset="0"/>
              <a:buNone/>
              <a:defRPr/>
            </a:pPr>
            <a:r>
              <a:rPr lang="en-GB" sz="3300" u="sng" dirty="0" smtClean="0"/>
              <a:t>Challenges:</a:t>
            </a:r>
          </a:p>
          <a:p>
            <a:pPr fontAlgn="auto">
              <a:spcAft>
                <a:spcPts val="0"/>
              </a:spcAft>
              <a:buFont typeface="Arial" pitchFamily="34" charset="0"/>
              <a:buNone/>
              <a:defRPr/>
            </a:pPr>
            <a:endParaRPr lang="en-GB" u="sng" dirty="0"/>
          </a:p>
          <a:p>
            <a:pPr fontAlgn="auto">
              <a:spcAft>
                <a:spcPts val="0"/>
              </a:spcAft>
              <a:buFont typeface="Arial" pitchFamily="34" charset="0"/>
              <a:buChar char="•"/>
              <a:defRPr/>
            </a:pPr>
            <a:r>
              <a:rPr lang="en-GB" dirty="0" smtClean="0"/>
              <a:t>Lack of experience</a:t>
            </a:r>
          </a:p>
          <a:p>
            <a:pPr fontAlgn="auto">
              <a:spcAft>
                <a:spcPts val="0"/>
              </a:spcAft>
              <a:buFont typeface="Arial" pitchFamily="34" charset="0"/>
              <a:buChar char="•"/>
              <a:defRPr/>
            </a:pPr>
            <a:r>
              <a:rPr lang="en-GB" dirty="0" smtClean="0"/>
              <a:t>Lack of insight</a:t>
            </a:r>
          </a:p>
          <a:p>
            <a:pPr fontAlgn="auto">
              <a:spcAft>
                <a:spcPts val="0"/>
              </a:spcAft>
              <a:buFont typeface="Arial" pitchFamily="34" charset="0"/>
              <a:buChar char="•"/>
              <a:defRPr/>
            </a:pPr>
            <a:r>
              <a:rPr lang="en-GB" dirty="0" smtClean="0"/>
              <a:t>Aggression – paranoid</a:t>
            </a:r>
          </a:p>
          <a:p>
            <a:pPr fontAlgn="auto">
              <a:spcAft>
                <a:spcPts val="0"/>
              </a:spcAft>
              <a:buFont typeface="Arial" pitchFamily="34" charset="0"/>
              <a:buChar char="•"/>
              <a:defRPr/>
            </a:pPr>
            <a:r>
              <a:rPr lang="en-GB" dirty="0" smtClean="0"/>
              <a:t>Multiple medical problems</a:t>
            </a:r>
          </a:p>
          <a:p>
            <a:pPr fontAlgn="auto">
              <a:spcAft>
                <a:spcPts val="0"/>
              </a:spcAft>
              <a:buFont typeface="Arial" pitchFamily="34" charset="0"/>
              <a:buChar char="•"/>
              <a:defRPr/>
            </a:pPr>
            <a:r>
              <a:rPr lang="en-GB" dirty="0" smtClean="0"/>
              <a:t>Reliance of history from relatives</a:t>
            </a:r>
          </a:p>
          <a:p>
            <a:pPr fontAlgn="auto">
              <a:spcAft>
                <a:spcPts val="0"/>
              </a:spcAft>
              <a:buFont typeface="Arial" pitchFamily="34" charset="0"/>
              <a:buChar char="•"/>
              <a:defRPr/>
            </a:pPr>
            <a:r>
              <a:rPr lang="en-GB" dirty="0" smtClean="0"/>
              <a:t>Lots of social problems, inc. alcohol and drugs</a:t>
            </a:r>
          </a:p>
          <a:p>
            <a:pPr fontAlgn="auto">
              <a:spcAft>
                <a:spcPts val="0"/>
              </a:spcAft>
              <a:buFont typeface="Arial" pitchFamily="34" charset="0"/>
              <a:buChar char="•"/>
              <a:defRPr/>
            </a:pPr>
            <a:r>
              <a:rPr lang="en-GB" dirty="0" smtClean="0"/>
              <a:t>Medico-legal issues</a:t>
            </a:r>
            <a:endParaRPr lang="en-GB" dirty="0"/>
          </a:p>
        </p:txBody>
      </p:sp>
      <p:sp>
        <p:nvSpPr>
          <p:cNvPr id="4" name="Content Placeholder 3"/>
          <p:cNvSpPr>
            <a:spLocks noGrp="1"/>
          </p:cNvSpPr>
          <p:nvPr>
            <p:ph sz="half" idx="2"/>
          </p:nvPr>
        </p:nvSpPr>
        <p:spPr/>
        <p:txBody>
          <a:bodyPr rtlCol="0">
            <a:normAutofit fontScale="85000" lnSpcReduction="10000"/>
          </a:bodyPr>
          <a:lstStyle/>
          <a:p>
            <a:pPr fontAlgn="auto">
              <a:spcAft>
                <a:spcPts val="0"/>
              </a:spcAft>
              <a:buFont typeface="Arial" pitchFamily="34" charset="0"/>
              <a:buNone/>
              <a:defRPr/>
            </a:pPr>
            <a:r>
              <a:rPr lang="en-GB" sz="3300" u="sng" dirty="0" smtClean="0"/>
              <a:t>What to do:</a:t>
            </a:r>
          </a:p>
          <a:p>
            <a:pPr fontAlgn="auto">
              <a:spcAft>
                <a:spcPts val="0"/>
              </a:spcAft>
              <a:buFont typeface="Arial" pitchFamily="34" charset="0"/>
              <a:buChar char="•"/>
              <a:defRPr/>
            </a:pPr>
            <a:r>
              <a:rPr lang="en-GB" dirty="0" smtClean="0"/>
              <a:t>Safe environment</a:t>
            </a:r>
          </a:p>
          <a:p>
            <a:pPr fontAlgn="auto">
              <a:spcAft>
                <a:spcPts val="0"/>
              </a:spcAft>
              <a:buFont typeface="Arial" pitchFamily="34" charset="0"/>
              <a:buChar char="•"/>
              <a:defRPr/>
            </a:pPr>
            <a:r>
              <a:rPr lang="en-GB" dirty="0" smtClean="0"/>
              <a:t>Chaperone</a:t>
            </a:r>
          </a:p>
          <a:p>
            <a:pPr fontAlgn="auto">
              <a:spcAft>
                <a:spcPts val="0"/>
              </a:spcAft>
              <a:buFont typeface="Arial" pitchFamily="34" charset="0"/>
              <a:buChar char="•"/>
              <a:defRPr/>
            </a:pPr>
            <a:r>
              <a:rPr lang="en-GB" dirty="0" smtClean="0"/>
              <a:t>Low stimulus environment</a:t>
            </a:r>
          </a:p>
          <a:p>
            <a:pPr fontAlgn="auto">
              <a:spcAft>
                <a:spcPts val="0"/>
              </a:spcAft>
              <a:buFont typeface="Arial" pitchFamily="34" charset="0"/>
              <a:buChar char="•"/>
              <a:defRPr/>
            </a:pPr>
            <a:r>
              <a:rPr lang="en-GB" dirty="0" smtClean="0"/>
              <a:t>Excellent communication skills and patience</a:t>
            </a:r>
          </a:p>
          <a:p>
            <a:pPr fontAlgn="auto">
              <a:spcAft>
                <a:spcPts val="0"/>
              </a:spcAft>
              <a:buFont typeface="Arial" pitchFamily="34" charset="0"/>
              <a:buChar char="•"/>
              <a:defRPr/>
            </a:pPr>
            <a:r>
              <a:rPr lang="en-GB" dirty="0" smtClean="0"/>
              <a:t>Non-judgemental</a:t>
            </a:r>
          </a:p>
          <a:p>
            <a:pPr fontAlgn="auto">
              <a:spcAft>
                <a:spcPts val="0"/>
              </a:spcAft>
              <a:buFont typeface="Arial" pitchFamily="34" charset="0"/>
              <a:buChar char="•"/>
              <a:defRPr/>
            </a:pPr>
            <a:endParaRPr lang="en-GB" dirty="0"/>
          </a:p>
          <a:p>
            <a:pPr fontAlgn="auto">
              <a:spcAft>
                <a:spcPts val="0"/>
              </a:spcAft>
              <a:buFont typeface="Arial" pitchFamily="34" charset="0"/>
              <a:buNone/>
              <a:defRPr/>
            </a:pPr>
            <a:r>
              <a:rPr lang="en-GB" sz="3300" u="sng" dirty="0" smtClean="0"/>
              <a:t>What not to do:</a:t>
            </a:r>
          </a:p>
          <a:p>
            <a:pPr fontAlgn="auto">
              <a:spcAft>
                <a:spcPts val="0"/>
              </a:spcAft>
              <a:buFont typeface="Arial" pitchFamily="34" charset="0"/>
              <a:buChar char="•"/>
              <a:defRPr/>
            </a:pPr>
            <a:r>
              <a:rPr lang="en-GB" dirty="0" smtClean="0"/>
              <a:t>Don’t ignore physical health</a:t>
            </a:r>
          </a:p>
          <a:p>
            <a:pPr fontAlgn="auto">
              <a:spcAft>
                <a:spcPts val="0"/>
              </a:spcAft>
              <a:buFont typeface="Arial" pitchFamily="34" charset="0"/>
              <a:buChar char="•"/>
              <a:defRPr/>
            </a:pPr>
            <a:r>
              <a:rPr lang="en-GB" dirty="0" smtClean="0"/>
              <a:t>Don’t rush the consultation</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idx="4294967295"/>
          </p:nvPr>
        </p:nvSpPr>
        <p:spPr>
          <a:ln/>
        </p:spPr>
        <p:txBody>
          <a:bodyPr/>
          <a:lstStyle/>
          <a:p>
            <a:r>
              <a:rPr lang="en-GB" smtClean="0"/>
              <a:t>Transactional Analysis</a:t>
            </a:r>
          </a:p>
        </p:txBody>
      </p:sp>
      <p:sp>
        <p:nvSpPr>
          <p:cNvPr id="3" name="Content Placeholder 2"/>
          <p:cNvSpPr>
            <a:spLocks noGrp="1"/>
          </p:cNvSpPr>
          <p:nvPr>
            <p:ph idx="4294967295"/>
          </p:nvPr>
        </p:nvSpPr>
        <p:spPr/>
        <p:txBody>
          <a:bodyPr>
            <a:normAutofit lnSpcReduction="10000"/>
          </a:bodyPr>
          <a:lstStyle/>
          <a:p>
            <a:pPr>
              <a:lnSpc>
                <a:spcPct val="90000"/>
              </a:lnSpc>
            </a:pPr>
            <a:r>
              <a:rPr lang="en-GB" sz="2800" smtClean="0"/>
              <a:t>Arises from Eric Berne</a:t>
            </a:r>
          </a:p>
          <a:p>
            <a:pPr>
              <a:lnSpc>
                <a:spcPct val="90000"/>
              </a:lnSpc>
            </a:pPr>
            <a:r>
              <a:rPr lang="en-GB" sz="2800" smtClean="0"/>
              <a:t>Interactions between people (transactions)</a:t>
            </a:r>
          </a:p>
          <a:p>
            <a:pPr>
              <a:lnSpc>
                <a:spcPct val="90000"/>
              </a:lnSpc>
            </a:pPr>
            <a:r>
              <a:rPr lang="en-GB" sz="2800" smtClean="0"/>
              <a:t>Within transactions, individuals adopt one of three ego states:</a:t>
            </a:r>
          </a:p>
          <a:p>
            <a:pPr marL="971550" lvl="1" indent="-514350">
              <a:lnSpc>
                <a:spcPct val="90000"/>
              </a:lnSpc>
              <a:buFont typeface="Calibri" pitchFamily="34" charset="0"/>
              <a:buAutoNum type="arabicPeriod"/>
            </a:pPr>
            <a:r>
              <a:rPr lang="en-GB" sz="2400" smtClean="0"/>
              <a:t>PARENT (either critical or nurturing)</a:t>
            </a:r>
          </a:p>
          <a:p>
            <a:pPr marL="971550" lvl="1" indent="-514350">
              <a:lnSpc>
                <a:spcPct val="90000"/>
              </a:lnSpc>
              <a:buFont typeface="Calibri" pitchFamily="34" charset="0"/>
              <a:buAutoNum type="arabicPeriod"/>
            </a:pPr>
            <a:r>
              <a:rPr lang="en-GB" sz="2400" smtClean="0"/>
              <a:t>ADULT</a:t>
            </a:r>
          </a:p>
          <a:p>
            <a:pPr marL="971550" lvl="1" indent="-514350">
              <a:lnSpc>
                <a:spcPct val="90000"/>
              </a:lnSpc>
              <a:buFont typeface="Calibri" pitchFamily="34" charset="0"/>
              <a:buAutoNum type="arabicPeriod"/>
            </a:pPr>
            <a:r>
              <a:rPr lang="en-GB" sz="2400" smtClean="0"/>
              <a:t>CHILD (either free child or adapted)</a:t>
            </a:r>
          </a:p>
          <a:p>
            <a:pPr>
              <a:lnSpc>
                <a:spcPct val="90000"/>
              </a:lnSpc>
              <a:buFont typeface="Arial" charset="0"/>
              <a:buNone/>
            </a:pPr>
            <a:r>
              <a:rPr lang="en-GB" sz="2800" smtClean="0"/>
              <a:t>On a ward, health care profs can find themselves becoming parental. This can mean our patients end up acting in a child ego-state.</a:t>
            </a:r>
          </a:p>
          <a:p>
            <a:pPr>
              <a:lnSpc>
                <a:spcPct val="90000"/>
              </a:lnSpc>
              <a:buFont typeface="Arial" charset="0"/>
              <a:buNone/>
            </a:pPr>
            <a:r>
              <a:rPr lang="en-GB" sz="2800" smtClean="0"/>
              <a:t>Adaptive interactions are adult-to-adult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ln/>
        </p:spPr>
        <p:txBody>
          <a:bodyPr/>
          <a:lstStyle/>
          <a:p>
            <a:r>
              <a:rPr lang="en-GB" smtClean="0"/>
              <a:t>TA: ward example</a:t>
            </a:r>
          </a:p>
        </p:txBody>
      </p:sp>
      <p:sp>
        <p:nvSpPr>
          <p:cNvPr id="4" name="Oval 3"/>
          <p:cNvSpPr/>
          <p:nvPr/>
        </p:nvSpPr>
        <p:spPr>
          <a:xfrm>
            <a:off x="1763713" y="1916113"/>
            <a:ext cx="1079500" cy="100806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Oval 6"/>
          <p:cNvSpPr/>
          <p:nvPr/>
        </p:nvSpPr>
        <p:spPr>
          <a:xfrm>
            <a:off x="1763713" y="3429000"/>
            <a:ext cx="1152525" cy="1008063"/>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Oval 7"/>
          <p:cNvSpPr/>
          <p:nvPr/>
        </p:nvSpPr>
        <p:spPr>
          <a:xfrm>
            <a:off x="1763713" y="4868863"/>
            <a:ext cx="1079500" cy="93662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Oval 8"/>
          <p:cNvSpPr/>
          <p:nvPr/>
        </p:nvSpPr>
        <p:spPr>
          <a:xfrm>
            <a:off x="6588125" y="1916113"/>
            <a:ext cx="1079500" cy="1081087"/>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Oval 9"/>
          <p:cNvSpPr/>
          <p:nvPr/>
        </p:nvSpPr>
        <p:spPr>
          <a:xfrm>
            <a:off x="6659563" y="3429000"/>
            <a:ext cx="1081087" cy="1008063"/>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Oval 10"/>
          <p:cNvSpPr/>
          <p:nvPr/>
        </p:nvSpPr>
        <p:spPr>
          <a:xfrm>
            <a:off x="6588125" y="4797425"/>
            <a:ext cx="1079500" cy="1008063"/>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0425" name="TextBox 11"/>
          <p:cNvSpPr txBox="1">
            <a:spLocks noChangeArrowheads="1"/>
          </p:cNvSpPr>
          <p:nvPr/>
        </p:nvSpPr>
        <p:spPr bwMode="auto">
          <a:xfrm>
            <a:off x="1835150" y="2133600"/>
            <a:ext cx="865188" cy="368300"/>
          </a:xfrm>
          <a:prstGeom prst="rect">
            <a:avLst/>
          </a:prstGeom>
          <a:noFill/>
          <a:ln w="9525">
            <a:noFill/>
            <a:miter lim="800000"/>
            <a:headEnd/>
            <a:tailEnd/>
          </a:ln>
        </p:spPr>
        <p:txBody>
          <a:bodyPr>
            <a:spAutoFit/>
          </a:bodyPr>
          <a:lstStyle/>
          <a:p>
            <a:pPr algn="ctr"/>
            <a:r>
              <a:rPr lang="en-GB">
                <a:latin typeface="Calibri" pitchFamily="34" charset="0"/>
              </a:rPr>
              <a:t>parent</a:t>
            </a:r>
          </a:p>
        </p:txBody>
      </p:sp>
      <p:sp>
        <p:nvSpPr>
          <p:cNvPr id="60426" name="TextBox 12"/>
          <p:cNvSpPr txBox="1">
            <a:spLocks noChangeArrowheads="1"/>
          </p:cNvSpPr>
          <p:nvPr/>
        </p:nvSpPr>
        <p:spPr bwMode="auto">
          <a:xfrm flipH="1">
            <a:off x="6804025" y="2133600"/>
            <a:ext cx="855663" cy="368300"/>
          </a:xfrm>
          <a:prstGeom prst="rect">
            <a:avLst/>
          </a:prstGeom>
          <a:noFill/>
          <a:ln w="9525">
            <a:noFill/>
            <a:miter lim="800000"/>
            <a:headEnd/>
            <a:tailEnd/>
          </a:ln>
        </p:spPr>
        <p:txBody>
          <a:bodyPr>
            <a:spAutoFit/>
          </a:bodyPr>
          <a:lstStyle/>
          <a:p>
            <a:r>
              <a:rPr lang="en-GB">
                <a:latin typeface="Calibri" pitchFamily="34" charset="0"/>
              </a:rPr>
              <a:t>parent</a:t>
            </a:r>
          </a:p>
        </p:txBody>
      </p:sp>
      <p:sp>
        <p:nvSpPr>
          <p:cNvPr id="60427" name="TextBox 13"/>
          <p:cNvSpPr txBox="1">
            <a:spLocks noChangeArrowheads="1"/>
          </p:cNvSpPr>
          <p:nvPr/>
        </p:nvSpPr>
        <p:spPr bwMode="auto">
          <a:xfrm>
            <a:off x="1835150" y="3716338"/>
            <a:ext cx="936625" cy="369887"/>
          </a:xfrm>
          <a:prstGeom prst="rect">
            <a:avLst/>
          </a:prstGeom>
          <a:noFill/>
          <a:ln w="9525">
            <a:noFill/>
            <a:miter lim="800000"/>
            <a:headEnd/>
            <a:tailEnd/>
          </a:ln>
        </p:spPr>
        <p:txBody>
          <a:bodyPr>
            <a:spAutoFit/>
          </a:bodyPr>
          <a:lstStyle/>
          <a:p>
            <a:pPr algn="ctr"/>
            <a:r>
              <a:rPr lang="en-GB">
                <a:latin typeface="Calibri" pitchFamily="34" charset="0"/>
              </a:rPr>
              <a:t>adult</a:t>
            </a:r>
          </a:p>
        </p:txBody>
      </p:sp>
      <p:sp>
        <p:nvSpPr>
          <p:cNvPr id="60428" name="TextBox 14"/>
          <p:cNvSpPr txBox="1">
            <a:spLocks noChangeArrowheads="1"/>
          </p:cNvSpPr>
          <p:nvPr/>
        </p:nvSpPr>
        <p:spPr bwMode="auto">
          <a:xfrm>
            <a:off x="6804025" y="3573463"/>
            <a:ext cx="936625" cy="368300"/>
          </a:xfrm>
          <a:prstGeom prst="rect">
            <a:avLst/>
          </a:prstGeom>
          <a:noFill/>
          <a:ln w="9525">
            <a:noFill/>
            <a:miter lim="800000"/>
            <a:headEnd/>
            <a:tailEnd/>
          </a:ln>
        </p:spPr>
        <p:txBody>
          <a:bodyPr>
            <a:spAutoFit/>
          </a:bodyPr>
          <a:lstStyle/>
          <a:p>
            <a:pPr algn="ctr"/>
            <a:r>
              <a:rPr lang="en-GB">
                <a:latin typeface="Calibri" pitchFamily="34" charset="0"/>
              </a:rPr>
              <a:t>adult</a:t>
            </a:r>
          </a:p>
        </p:txBody>
      </p:sp>
      <p:sp>
        <p:nvSpPr>
          <p:cNvPr id="60429" name="TextBox 15"/>
          <p:cNvSpPr txBox="1">
            <a:spLocks noChangeArrowheads="1"/>
          </p:cNvSpPr>
          <p:nvPr/>
        </p:nvSpPr>
        <p:spPr bwMode="auto">
          <a:xfrm>
            <a:off x="1835150" y="5084763"/>
            <a:ext cx="936625" cy="369887"/>
          </a:xfrm>
          <a:prstGeom prst="rect">
            <a:avLst/>
          </a:prstGeom>
          <a:noFill/>
          <a:ln w="9525">
            <a:noFill/>
            <a:miter lim="800000"/>
            <a:headEnd/>
            <a:tailEnd/>
          </a:ln>
        </p:spPr>
        <p:txBody>
          <a:bodyPr>
            <a:spAutoFit/>
          </a:bodyPr>
          <a:lstStyle/>
          <a:p>
            <a:pPr algn="ctr"/>
            <a:r>
              <a:rPr lang="en-GB">
                <a:latin typeface="Calibri" pitchFamily="34" charset="0"/>
              </a:rPr>
              <a:t>child</a:t>
            </a:r>
          </a:p>
        </p:txBody>
      </p:sp>
      <p:sp>
        <p:nvSpPr>
          <p:cNvPr id="60430" name="TextBox 16"/>
          <p:cNvSpPr txBox="1">
            <a:spLocks noChangeArrowheads="1"/>
          </p:cNvSpPr>
          <p:nvPr/>
        </p:nvSpPr>
        <p:spPr bwMode="auto">
          <a:xfrm>
            <a:off x="6804025" y="5013325"/>
            <a:ext cx="936625" cy="369888"/>
          </a:xfrm>
          <a:prstGeom prst="rect">
            <a:avLst/>
          </a:prstGeom>
          <a:noFill/>
          <a:ln w="9525">
            <a:noFill/>
            <a:miter lim="800000"/>
            <a:headEnd/>
            <a:tailEnd/>
          </a:ln>
        </p:spPr>
        <p:txBody>
          <a:bodyPr>
            <a:spAutoFit/>
          </a:bodyPr>
          <a:lstStyle/>
          <a:p>
            <a:r>
              <a:rPr lang="en-GB">
                <a:latin typeface="Calibri" pitchFamily="34" charset="0"/>
              </a:rPr>
              <a:t>child</a:t>
            </a:r>
          </a:p>
        </p:txBody>
      </p:sp>
      <p:cxnSp>
        <p:nvCxnSpPr>
          <p:cNvPr id="19" name="Straight Arrow Connector 18"/>
          <p:cNvCxnSpPr>
            <a:stCxn id="7" idx="6"/>
            <a:endCxn id="10" idx="2"/>
          </p:cNvCxnSpPr>
          <p:nvPr/>
        </p:nvCxnSpPr>
        <p:spPr>
          <a:xfrm>
            <a:off x="2916238" y="3933825"/>
            <a:ext cx="37433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432" name="TextBox 19"/>
          <p:cNvSpPr txBox="1">
            <a:spLocks noChangeArrowheads="1"/>
          </p:cNvSpPr>
          <p:nvPr/>
        </p:nvSpPr>
        <p:spPr bwMode="auto">
          <a:xfrm>
            <a:off x="2916238" y="2997200"/>
            <a:ext cx="2016125" cy="1190625"/>
          </a:xfrm>
          <a:prstGeom prst="rect">
            <a:avLst/>
          </a:prstGeom>
          <a:noFill/>
          <a:ln w="9525">
            <a:noFill/>
            <a:miter lim="800000"/>
            <a:headEnd/>
            <a:tailEnd/>
          </a:ln>
        </p:spPr>
        <p:txBody>
          <a:bodyPr>
            <a:spAutoFit/>
          </a:bodyPr>
          <a:lstStyle/>
          <a:p>
            <a:r>
              <a:rPr lang="en-GB">
                <a:latin typeface="Calibri" pitchFamily="34" charset="0"/>
              </a:rPr>
              <a:t>“Could you explain the procedure again? (I’m frightened)”</a:t>
            </a:r>
          </a:p>
        </p:txBody>
      </p:sp>
      <p:cxnSp>
        <p:nvCxnSpPr>
          <p:cNvPr id="22" name="Straight Arrow Connector 21"/>
          <p:cNvCxnSpPr>
            <a:stCxn id="9" idx="2"/>
            <a:endCxn id="8" idx="6"/>
          </p:cNvCxnSpPr>
          <p:nvPr/>
        </p:nvCxnSpPr>
        <p:spPr>
          <a:xfrm rot="10800000" flipV="1">
            <a:off x="2843213" y="2457450"/>
            <a:ext cx="3744912" cy="28797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434" name="TextBox 22"/>
          <p:cNvSpPr txBox="1">
            <a:spLocks noChangeArrowheads="1"/>
          </p:cNvSpPr>
          <p:nvPr/>
        </p:nvSpPr>
        <p:spPr bwMode="auto">
          <a:xfrm>
            <a:off x="5148263" y="1773238"/>
            <a:ext cx="1439862" cy="1190625"/>
          </a:xfrm>
          <a:prstGeom prst="rect">
            <a:avLst/>
          </a:prstGeom>
          <a:noFill/>
          <a:ln w="9525">
            <a:noFill/>
            <a:miter lim="800000"/>
            <a:headEnd/>
            <a:tailEnd/>
          </a:ln>
        </p:spPr>
        <p:txBody>
          <a:bodyPr>
            <a:spAutoFit/>
          </a:bodyPr>
          <a:lstStyle/>
          <a:p>
            <a:r>
              <a:rPr lang="en-GB">
                <a:latin typeface="Calibri" pitchFamily="34" charset="0"/>
              </a:rPr>
              <a:t>“There really is nothing to worry about!”</a:t>
            </a:r>
          </a:p>
        </p:txBody>
      </p:sp>
      <p:cxnSp>
        <p:nvCxnSpPr>
          <p:cNvPr id="25" name="Straight Arrow Connector 24"/>
          <p:cNvCxnSpPr>
            <a:stCxn id="8" idx="7"/>
            <a:endCxn id="9" idx="1"/>
          </p:cNvCxnSpPr>
          <p:nvPr/>
        </p:nvCxnSpPr>
        <p:spPr>
          <a:xfrm rot="5400000" flipH="1" flipV="1">
            <a:off x="3250407" y="1510506"/>
            <a:ext cx="2932112" cy="4060825"/>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sp>
        <p:nvSpPr>
          <p:cNvPr id="60436" name="Text Box 20"/>
          <p:cNvSpPr txBox="1">
            <a:spLocks noChangeArrowheads="1"/>
          </p:cNvSpPr>
          <p:nvPr/>
        </p:nvSpPr>
        <p:spPr bwMode="auto">
          <a:xfrm>
            <a:off x="1331913" y="1557338"/>
            <a:ext cx="2303462" cy="366712"/>
          </a:xfrm>
          <a:prstGeom prst="rect">
            <a:avLst/>
          </a:prstGeom>
          <a:noFill/>
          <a:ln w="9525">
            <a:noFill/>
            <a:miter lim="800000"/>
            <a:headEnd/>
            <a:tailEnd/>
          </a:ln>
          <a:effectLst/>
        </p:spPr>
        <p:txBody>
          <a:bodyPr>
            <a:spAutoFit/>
          </a:bodyPr>
          <a:lstStyle/>
          <a:p>
            <a:pPr>
              <a:spcBef>
                <a:spcPct val="50000"/>
              </a:spcBef>
            </a:pPr>
            <a:r>
              <a:rPr lang="en-GB"/>
              <a:t>Patient:</a:t>
            </a:r>
          </a:p>
        </p:txBody>
      </p:sp>
      <p:sp>
        <p:nvSpPr>
          <p:cNvPr id="60437" name="Text Box 21"/>
          <p:cNvSpPr txBox="1">
            <a:spLocks noChangeArrowheads="1"/>
          </p:cNvSpPr>
          <p:nvPr/>
        </p:nvSpPr>
        <p:spPr bwMode="auto">
          <a:xfrm>
            <a:off x="7092950" y="1557338"/>
            <a:ext cx="1655763" cy="366712"/>
          </a:xfrm>
          <a:prstGeom prst="rect">
            <a:avLst/>
          </a:prstGeom>
          <a:noFill/>
          <a:ln w="9525">
            <a:noFill/>
            <a:miter lim="800000"/>
            <a:headEnd/>
            <a:tailEnd/>
          </a:ln>
          <a:effectLst/>
        </p:spPr>
        <p:txBody>
          <a:bodyPr>
            <a:spAutoFit/>
          </a:bodyPr>
          <a:lstStyle/>
          <a:p>
            <a:pPr>
              <a:spcBef>
                <a:spcPct val="50000"/>
              </a:spcBef>
            </a:pPr>
            <a:r>
              <a:rPr lang="en-GB"/>
              <a:t>Professional:</a:t>
            </a:r>
          </a:p>
        </p:txBody>
      </p:sp>
      <p:sp>
        <p:nvSpPr>
          <p:cNvPr id="60438" name="Text Box 22"/>
          <p:cNvSpPr txBox="1">
            <a:spLocks noChangeArrowheads="1"/>
          </p:cNvSpPr>
          <p:nvPr/>
        </p:nvSpPr>
        <p:spPr bwMode="auto">
          <a:xfrm>
            <a:off x="539750" y="6165850"/>
            <a:ext cx="8064500" cy="641350"/>
          </a:xfrm>
          <a:prstGeom prst="rect">
            <a:avLst/>
          </a:prstGeom>
          <a:noFill/>
          <a:ln w="9525">
            <a:noFill/>
            <a:miter lim="800000"/>
            <a:headEnd/>
            <a:tailEnd/>
          </a:ln>
          <a:effectLst/>
        </p:spPr>
        <p:txBody>
          <a:bodyPr>
            <a:spAutoFit/>
          </a:bodyPr>
          <a:lstStyle/>
          <a:p>
            <a:pPr>
              <a:spcBef>
                <a:spcPct val="50000"/>
              </a:spcBef>
            </a:pPr>
            <a:r>
              <a:rPr lang="en-GB"/>
              <a:t>The patient asks an adult question, but is dismissed. The patient may then act “childishly” as a result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idx="4294967295"/>
          </p:nvPr>
        </p:nvSpPr>
        <p:spPr>
          <a:ln/>
        </p:spPr>
        <p:txBody>
          <a:bodyPr/>
          <a:lstStyle/>
          <a:p>
            <a:r>
              <a:rPr lang="en-GB" smtClean="0"/>
              <a:t>TA: ward example (part 2)</a:t>
            </a:r>
          </a:p>
        </p:txBody>
      </p:sp>
      <p:sp>
        <p:nvSpPr>
          <p:cNvPr id="4" name="Oval 3"/>
          <p:cNvSpPr/>
          <p:nvPr/>
        </p:nvSpPr>
        <p:spPr>
          <a:xfrm>
            <a:off x="1763713" y="1916113"/>
            <a:ext cx="1079500" cy="100806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7" name="Oval 6"/>
          <p:cNvSpPr/>
          <p:nvPr/>
        </p:nvSpPr>
        <p:spPr>
          <a:xfrm>
            <a:off x="1763713" y="3429000"/>
            <a:ext cx="1152525" cy="1008063"/>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8" name="Oval 7"/>
          <p:cNvSpPr/>
          <p:nvPr/>
        </p:nvSpPr>
        <p:spPr>
          <a:xfrm>
            <a:off x="1763713" y="4868863"/>
            <a:ext cx="1079500" cy="936625"/>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9" name="Oval 8"/>
          <p:cNvSpPr/>
          <p:nvPr/>
        </p:nvSpPr>
        <p:spPr>
          <a:xfrm>
            <a:off x="6588125" y="1916113"/>
            <a:ext cx="1079500" cy="1081087"/>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0" name="Oval 9"/>
          <p:cNvSpPr/>
          <p:nvPr/>
        </p:nvSpPr>
        <p:spPr>
          <a:xfrm>
            <a:off x="6659563" y="3429000"/>
            <a:ext cx="1081087" cy="1008063"/>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Oval 10"/>
          <p:cNvSpPr/>
          <p:nvPr/>
        </p:nvSpPr>
        <p:spPr>
          <a:xfrm>
            <a:off x="6588125" y="4797425"/>
            <a:ext cx="1079500" cy="1008063"/>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1449" name="TextBox 11"/>
          <p:cNvSpPr txBox="1">
            <a:spLocks noChangeArrowheads="1"/>
          </p:cNvSpPr>
          <p:nvPr/>
        </p:nvSpPr>
        <p:spPr bwMode="auto">
          <a:xfrm>
            <a:off x="1835150" y="2133600"/>
            <a:ext cx="865188" cy="368300"/>
          </a:xfrm>
          <a:prstGeom prst="rect">
            <a:avLst/>
          </a:prstGeom>
          <a:noFill/>
          <a:ln w="9525">
            <a:noFill/>
            <a:miter lim="800000"/>
            <a:headEnd/>
            <a:tailEnd/>
          </a:ln>
        </p:spPr>
        <p:txBody>
          <a:bodyPr>
            <a:spAutoFit/>
          </a:bodyPr>
          <a:lstStyle/>
          <a:p>
            <a:pPr algn="ctr"/>
            <a:r>
              <a:rPr lang="en-GB">
                <a:latin typeface="Calibri" pitchFamily="34" charset="0"/>
              </a:rPr>
              <a:t>parent</a:t>
            </a:r>
          </a:p>
        </p:txBody>
      </p:sp>
      <p:sp>
        <p:nvSpPr>
          <p:cNvPr id="61450" name="TextBox 12"/>
          <p:cNvSpPr txBox="1">
            <a:spLocks noChangeArrowheads="1"/>
          </p:cNvSpPr>
          <p:nvPr/>
        </p:nvSpPr>
        <p:spPr bwMode="auto">
          <a:xfrm flipH="1">
            <a:off x="6804025" y="2133600"/>
            <a:ext cx="855663" cy="368300"/>
          </a:xfrm>
          <a:prstGeom prst="rect">
            <a:avLst/>
          </a:prstGeom>
          <a:noFill/>
          <a:ln w="9525">
            <a:noFill/>
            <a:miter lim="800000"/>
            <a:headEnd/>
            <a:tailEnd/>
          </a:ln>
        </p:spPr>
        <p:txBody>
          <a:bodyPr>
            <a:spAutoFit/>
          </a:bodyPr>
          <a:lstStyle/>
          <a:p>
            <a:r>
              <a:rPr lang="en-GB">
                <a:latin typeface="Calibri" pitchFamily="34" charset="0"/>
              </a:rPr>
              <a:t>parent</a:t>
            </a:r>
          </a:p>
        </p:txBody>
      </p:sp>
      <p:sp>
        <p:nvSpPr>
          <p:cNvPr id="61451" name="TextBox 13"/>
          <p:cNvSpPr txBox="1">
            <a:spLocks noChangeArrowheads="1"/>
          </p:cNvSpPr>
          <p:nvPr/>
        </p:nvSpPr>
        <p:spPr bwMode="auto">
          <a:xfrm>
            <a:off x="1835150" y="3716338"/>
            <a:ext cx="936625" cy="369887"/>
          </a:xfrm>
          <a:prstGeom prst="rect">
            <a:avLst/>
          </a:prstGeom>
          <a:noFill/>
          <a:ln w="9525">
            <a:noFill/>
            <a:miter lim="800000"/>
            <a:headEnd/>
            <a:tailEnd/>
          </a:ln>
        </p:spPr>
        <p:txBody>
          <a:bodyPr>
            <a:spAutoFit/>
          </a:bodyPr>
          <a:lstStyle/>
          <a:p>
            <a:pPr algn="ctr"/>
            <a:r>
              <a:rPr lang="en-GB">
                <a:latin typeface="Calibri" pitchFamily="34" charset="0"/>
              </a:rPr>
              <a:t>adult</a:t>
            </a:r>
          </a:p>
        </p:txBody>
      </p:sp>
      <p:sp>
        <p:nvSpPr>
          <p:cNvPr id="61452" name="TextBox 14"/>
          <p:cNvSpPr txBox="1">
            <a:spLocks noChangeArrowheads="1"/>
          </p:cNvSpPr>
          <p:nvPr/>
        </p:nvSpPr>
        <p:spPr bwMode="auto">
          <a:xfrm>
            <a:off x="6804025" y="3573463"/>
            <a:ext cx="936625" cy="368300"/>
          </a:xfrm>
          <a:prstGeom prst="rect">
            <a:avLst/>
          </a:prstGeom>
          <a:noFill/>
          <a:ln w="9525">
            <a:noFill/>
            <a:miter lim="800000"/>
            <a:headEnd/>
            <a:tailEnd/>
          </a:ln>
        </p:spPr>
        <p:txBody>
          <a:bodyPr>
            <a:spAutoFit/>
          </a:bodyPr>
          <a:lstStyle/>
          <a:p>
            <a:pPr algn="ctr"/>
            <a:r>
              <a:rPr lang="en-GB">
                <a:latin typeface="Calibri" pitchFamily="34" charset="0"/>
              </a:rPr>
              <a:t>adult</a:t>
            </a:r>
          </a:p>
        </p:txBody>
      </p:sp>
      <p:sp>
        <p:nvSpPr>
          <p:cNvPr id="61453" name="TextBox 15"/>
          <p:cNvSpPr txBox="1">
            <a:spLocks noChangeArrowheads="1"/>
          </p:cNvSpPr>
          <p:nvPr/>
        </p:nvSpPr>
        <p:spPr bwMode="auto">
          <a:xfrm>
            <a:off x="1835150" y="5084763"/>
            <a:ext cx="936625" cy="369887"/>
          </a:xfrm>
          <a:prstGeom prst="rect">
            <a:avLst/>
          </a:prstGeom>
          <a:noFill/>
          <a:ln w="9525">
            <a:noFill/>
            <a:miter lim="800000"/>
            <a:headEnd/>
            <a:tailEnd/>
          </a:ln>
        </p:spPr>
        <p:txBody>
          <a:bodyPr>
            <a:spAutoFit/>
          </a:bodyPr>
          <a:lstStyle/>
          <a:p>
            <a:pPr algn="ctr"/>
            <a:r>
              <a:rPr lang="en-GB">
                <a:latin typeface="Calibri" pitchFamily="34" charset="0"/>
              </a:rPr>
              <a:t>child</a:t>
            </a:r>
          </a:p>
        </p:txBody>
      </p:sp>
      <p:sp>
        <p:nvSpPr>
          <p:cNvPr id="61454" name="TextBox 16"/>
          <p:cNvSpPr txBox="1">
            <a:spLocks noChangeArrowheads="1"/>
          </p:cNvSpPr>
          <p:nvPr/>
        </p:nvSpPr>
        <p:spPr bwMode="auto">
          <a:xfrm>
            <a:off x="6804025" y="5013325"/>
            <a:ext cx="936625" cy="369888"/>
          </a:xfrm>
          <a:prstGeom prst="rect">
            <a:avLst/>
          </a:prstGeom>
          <a:noFill/>
          <a:ln w="9525">
            <a:noFill/>
            <a:miter lim="800000"/>
            <a:headEnd/>
            <a:tailEnd/>
          </a:ln>
        </p:spPr>
        <p:txBody>
          <a:bodyPr>
            <a:spAutoFit/>
          </a:bodyPr>
          <a:lstStyle/>
          <a:p>
            <a:r>
              <a:rPr lang="en-GB">
                <a:latin typeface="Calibri" pitchFamily="34" charset="0"/>
              </a:rPr>
              <a:t>child</a:t>
            </a:r>
          </a:p>
        </p:txBody>
      </p:sp>
      <p:cxnSp>
        <p:nvCxnSpPr>
          <p:cNvPr id="19" name="Straight Arrow Connector 18"/>
          <p:cNvCxnSpPr>
            <a:stCxn id="7" idx="6"/>
            <a:endCxn id="10" idx="2"/>
          </p:cNvCxnSpPr>
          <p:nvPr/>
        </p:nvCxnSpPr>
        <p:spPr>
          <a:xfrm>
            <a:off x="2916238" y="3933825"/>
            <a:ext cx="37433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456" name="TextBox 19"/>
          <p:cNvSpPr txBox="1">
            <a:spLocks noChangeArrowheads="1"/>
          </p:cNvSpPr>
          <p:nvPr/>
        </p:nvSpPr>
        <p:spPr bwMode="auto">
          <a:xfrm>
            <a:off x="2916238" y="2997200"/>
            <a:ext cx="2016125" cy="1190625"/>
          </a:xfrm>
          <a:prstGeom prst="rect">
            <a:avLst/>
          </a:prstGeom>
          <a:noFill/>
          <a:ln w="9525">
            <a:noFill/>
            <a:miter lim="800000"/>
            <a:headEnd/>
            <a:tailEnd/>
          </a:ln>
        </p:spPr>
        <p:txBody>
          <a:bodyPr>
            <a:spAutoFit/>
          </a:bodyPr>
          <a:lstStyle/>
          <a:p>
            <a:r>
              <a:rPr lang="en-GB">
                <a:latin typeface="Calibri" pitchFamily="34" charset="0"/>
              </a:rPr>
              <a:t>“Could you explain the procedure again? (I’m frightened)”</a:t>
            </a:r>
          </a:p>
        </p:txBody>
      </p:sp>
      <p:cxnSp>
        <p:nvCxnSpPr>
          <p:cNvPr id="22" name="Straight Arrow Connector 21"/>
          <p:cNvCxnSpPr>
            <a:cxnSpLocks noChangeShapeType="1"/>
            <a:stCxn id="10" idx="3"/>
            <a:endCxn id="7" idx="5"/>
          </p:cNvCxnSpPr>
          <p:nvPr/>
        </p:nvCxnSpPr>
        <p:spPr bwMode="auto">
          <a:xfrm flipH="1">
            <a:off x="2747963" y="4302125"/>
            <a:ext cx="4070350" cy="0"/>
          </a:xfrm>
          <a:prstGeom prst="straightConnector1">
            <a:avLst/>
          </a:prstGeom>
          <a:noFill/>
          <a:ln w="9525" algn="ctr">
            <a:solidFill>
              <a:srgbClr val="4A7EBB"/>
            </a:solidFill>
            <a:round/>
            <a:headEnd/>
            <a:tailEnd type="arrow" w="med" len="med"/>
          </a:ln>
        </p:spPr>
      </p:cxnSp>
      <p:sp>
        <p:nvSpPr>
          <p:cNvPr id="61458" name="TextBox 22"/>
          <p:cNvSpPr txBox="1">
            <a:spLocks noChangeArrowheads="1"/>
          </p:cNvSpPr>
          <p:nvPr/>
        </p:nvSpPr>
        <p:spPr bwMode="auto">
          <a:xfrm>
            <a:off x="5148263" y="3068638"/>
            <a:ext cx="1439862" cy="366712"/>
          </a:xfrm>
          <a:prstGeom prst="rect">
            <a:avLst/>
          </a:prstGeom>
          <a:noFill/>
          <a:ln w="9525">
            <a:noFill/>
            <a:miter lim="800000"/>
            <a:headEnd/>
            <a:tailEnd/>
          </a:ln>
        </p:spPr>
        <p:txBody>
          <a:bodyPr>
            <a:spAutoFit/>
          </a:bodyPr>
          <a:lstStyle/>
          <a:p>
            <a:r>
              <a:rPr lang="en-GB">
                <a:latin typeface="Calibri" pitchFamily="34" charset="0"/>
              </a:rPr>
              <a:t>“Certainly…”</a:t>
            </a:r>
          </a:p>
        </p:txBody>
      </p:sp>
      <p:sp>
        <p:nvSpPr>
          <p:cNvPr id="61459" name="Text Box 19"/>
          <p:cNvSpPr txBox="1">
            <a:spLocks noChangeArrowheads="1"/>
          </p:cNvSpPr>
          <p:nvPr/>
        </p:nvSpPr>
        <p:spPr bwMode="auto">
          <a:xfrm>
            <a:off x="1331913" y="1557338"/>
            <a:ext cx="2303462" cy="366712"/>
          </a:xfrm>
          <a:prstGeom prst="rect">
            <a:avLst/>
          </a:prstGeom>
          <a:noFill/>
          <a:ln w="9525">
            <a:noFill/>
            <a:miter lim="800000"/>
            <a:headEnd/>
            <a:tailEnd/>
          </a:ln>
          <a:effectLst/>
        </p:spPr>
        <p:txBody>
          <a:bodyPr>
            <a:spAutoFit/>
          </a:bodyPr>
          <a:lstStyle/>
          <a:p>
            <a:pPr>
              <a:spcBef>
                <a:spcPct val="50000"/>
              </a:spcBef>
            </a:pPr>
            <a:r>
              <a:rPr lang="en-GB"/>
              <a:t>Patient:</a:t>
            </a:r>
          </a:p>
        </p:txBody>
      </p:sp>
      <p:sp>
        <p:nvSpPr>
          <p:cNvPr id="61460" name="Text Box 20"/>
          <p:cNvSpPr txBox="1">
            <a:spLocks noChangeArrowheads="1"/>
          </p:cNvSpPr>
          <p:nvPr/>
        </p:nvSpPr>
        <p:spPr bwMode="auto">
          <a:xfrm>
            <a:off x="7092950" y="1557338"/>
            <a:ext cx="1655763" cy="366712"/>
          </a:xfrm>
          <a:prstGeom prst="rect">
            <a:avLst/>
          </a:prstGeom>
          <a:noFill/>
          <a:ln w="9525">
            <a:noFill/>
            <a:miter lim="800000"/>
            <a:headEnd/>
            <a:tailEnd/>
          </a:ln>
          <a:effectLst/>
        </p:spPr>
        <p:txBody>
          <a:bodyPr>
            <a:spAutoFit/>
          </a:bodyPr>
          <a:lstStyle/>
          <a:p>
            <a:pPr>
              <a:spcBef>
                <a:spcPct val="50000"/>
              </a:spcBef>
            </a:pPr>
            <a:r>
              <a:rPr lang="en-GB"/>
              <a:t>Professional:</a:t>
            </a:r>
          </a:p>
        </p:txBody>
      </p:sp>
      <p:sp>
        <p:nvSpPr>
          <p:cNvPr id="61461" name="Text Box 21"/>
          <p:cNvSpPr txBox="1">
            <a:spLocks noChangeArrowheads="1"/>
          </p:cNvSpPr>
          <p:nvPr/>
        </p:nvSpPr>
        <p:spPr bwMode="auto">
          <a:xfrm>
            <a:off x="539750" y="6165850"/>
            <a:ext cx="8064500" cy="641350"/>
          </a:xfrm>
          <a:prstGeom prst="rect">
            <a:avLst/>
          </a:prstGeom>
          <a:noFill/>
          <a:ln w="9525">
            <a:noFill/>
            <a:miter lim="800000"/>
            <a:headEnd/>
            <a:tailEnd/>
          </a:ln>
          <a:effectLst/>
        </p:spPr>
        <p:txBody>
          <a:bodyPr>
            <a:spAutoFit/>
          </a:bodyPr>
          <a:lstStyle/>
          <a:p>
            <a:pPr>
              <a:spcBef>
                <a:spcPct val="50000"/>
              </a:spcBef>
            </a:pPr>
            <a:r>
              <a:rPr lang="en-GB"/>
              <a:t>The patient asks an adult question, and is treated like an adult. The interaction continues in an adult-adult manor”</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idx="4294967295"/>
          </p:nvPr>
        </p:nvSpPr>
        <p:spPr>
          <a:ln/>
        </p:spPr>
        <p:txBody>
          <a:bodyPr/>
          <a:lstStyle/>
          <a:p>
            <a:r>
              <a:rPr lang="en-GB" sz="4000" smtClean="0"/>
              <a:t>Drama Triangle- part of Transactional</a:t>
            </a:r>
            <a:br>
              <a:rPr lang="en-GB" sz="4000" smtClean="0"/>
            </a:br>
            <a:r>
              <a:rPr lang="en-GB" sz="4000" smtClean="0"/>
              <a:t>Analysis</a:t>
            </a:r>
          </a:p>
        </p:txBody>
      </p:sp>
      <p:pic>
        <p:nvPicPr>
          <p:cNvPr id="62467" name="Picture 2" descr="http://go2.wordpress.com/?id=725X1342&amp;site=relationshiprealities.wordpress.com&amp;url=http%3A%2F%2Frelationshiprealities.files.wordpress.com%2F2010%2F08%2Fvrp-triangle.gif&amp;sref=http%3A%2F%2Frelationshiprealities.wordpress.com%2F"/>
          <p:cNvPicPr>
            <a:picLocks noChangeAspect="1" noChangeArrowheads="1"/>
          </p:cNvPicPr>
          <p:nvPr/>
        </p:nvPicPr>
        <p:blipFill>
          <a:blip r:embed="rId2" cstate="print"/>
          <a:srcRect/>
          <a:stretch>
            <a:fillRect/>
          </a:stretch>
        </p:blipFill>
        <p:spPr bwMode="auto">
          <a:xfrm>
            <a:off x="1979613" y="1916113"/>
            <a:ext cx="4968875" cy="4324350"/>
          </a:xfrm>
          <a:prstGeom prst="rect">
            <a:avLst/>
          </a:prstGeom>
          <a:noFill/>
          <a:ln w="9525">
            <a:noFill/>
            <a:miter lim="800000"/>
            <a:headEnd/>
            <a:tailEnd/>
          </a:ln>
        </p:spPr>
      </p:pic>
      <p:sp>
        <p:nvSpPr>
          <p:cNvPr id="62468" name="Text Box 4"/>
          <p:cNvSpPr txBox="1">
            <a:spLocks noChangeArrowheads="1"/>
          </p:cNvSpPr>
          <p:nvPr/>
        </p:nvSpPr>
        <p:spPr bwMode="auto">
          <a:xfrm>
            <a:off x="250825" y="1700213"/>
            <a:ext cx="2736850" cy="1190625"/>
          </a:xfrm>
          <a:prstGeom prst="rect">
            <a:avLst/>
          </a:prstGeom>
          <a:noFill/>
          <a:ln w="9525">
            <a:noFill/>
            <a:miter lim="800000"/>
            <a:headEnd/>
            <a:tailEnd/>
          </a:ln>
          <a:effectLst/>
        </p:spPr>
        <p:txBody>
          <a:bodyPr>
            <a:spAutoFit/>
          </a:bodyPr>
          <a:lstStyle/>
          <a:p>
            <a:pPr>
              <a:spcBef>
                <a:spcPct val="50000"/>
              </a:spcBef>
            </a:pPr>
            <a:r>
              <a:rPr lang="en-GB"/>
              <a:t>If we go above and beyond the call of duty with patients, we may fall into rescuer role.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idx="4294967295"/>
          </p:nvPr>
        </p:nvSpPr>
        <p:spPr>
          <a:ln/>
        </p:spPr>
        <p:txBody>
          <a:bodyPr/>
          <a:lstStyle/>
          <a:p>
            <a:r>
              <a:rPr lang="en-GB" smtClean="0"/>
              <a:t>Drama Triangle</a:t>
            </a:r>
          </a:p>
        </p:txBody>
      </p:sp>
      <p:sp>
        <p:nvSpPr>
          <p:cNvPr id="63491" name="Content Placeholder 2"/>
          <p:cNvSpPr>
            <a:spLocks noGrp="1"/>
          </p:cNvSpPr>
          <p:nvPr>
            <p:ph idx="4294967295"/>
          </p:nvPr>
        </p:nvSpPr>
        <p:spPr/>
        <p:txBody>
          <a:bodyPr/>
          <a:lstStyle/>
          <a:p>
            <a:pPr>
              <a:buFont typeface="Arial" charset="0"/>
              <a:buNone/>
            </a:pPr>
            <a:r>
              <a:rPr lang="en-GB" smtClean="0"/>
              <a:t>It is useful to be mindful of when you are rescuing.</a:t>
            </a:r>
          </a:p>
          <a:p>
            <a:r>
              <a:rPr lang="en-GB" smtClean="0"/>
              <a:t>Risks of rescuing:</a:t>
            </a:r>
          </a:p>
          <a:p>
            <a:pPr lvl="1"/>
            <a:r>
              <a:rPr lang="en-GB" smtClean="0"/>
              <a:t>End up becoming the victim through constant focus upon others, or the rescued may point the finger of blame</a:t>
            </a:r>
          </a:p>
          <a:p>
            <a:pPr lvl="1"/>
            <a:r>
              <a:rPr lang="en-GB" smtClean="0"/>
              <a:t>Risk ignoring the choices and self-efficacy of others by making decisions for them</a:t>
            </a:r>
          </a:p>
          <a:p>
            <a:pPr lvl="1"/>
            <a:r>
              <a:rPr lang="en-GB" smtClean="0"/>
              <a:t>When rescuers are burnt out they become persecutors- “getting my way”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p:nvPr>
        </p:nvSpPr>
        <p:spPr>
          <a:ln/>
        </p:spPr>
        <p:txBody>
          <a:bodyPr/>
          <a:lstStyle/>
          <a:p>
            <a:r>
              <a:rPr lang="en-GB" sz="4000" smtClean="0"/>
              <a:t>Transference and Counter-transference</a:t>
            </a:r>
          </a:p>
        </p:txBody>
      </p:sp>
      <p:sp>
        <p:nvSpPr>
          <p:cNvPr id="66563" name="Rectangle 3"/>
          <p:cNvSpPr>
            <a:spLocks noGrp="1"/>
          </p:cNvSpPr>
          <p:nvPr>
            <p:ph type="body" idx="1"/>
          </p:nvPr>
        </p:nvSpPr>
        <p:spPr/>
        <p:txBody>
          <a:bodyPr/>
          <a:lstStyle/>
          <a:p>
            <a:pPr>
              <a:lnSpc>
                <a:spcPct val="80000"/>
              </a:lnSpc>
            </a:pPr>
            <a:r>
              <a:rPr lang="en-GB" sz="2000" smtClean="0"/>
              <a:t>This will have been covered in previous teaching, but a reminder…..</a:t>
            </a:r>
          </a:p>
          <a:p>
            <a:pPr>
              <a:lnSpc>
                <a:spcPct val="80000"/>
              </a:lnSpc>
            </a:pPr>
            <a:r>
              <a:rPr lang="en-GB" sz="2000" smtClean="0"/>
              <a:t>In every patient interaction, health care professionals may be perceived as symbolic care givers</a:t>
            </a:r>
          </a:p>
          <a:p>
            <a:pPr>
              <a:lnSpc>
                <a:spcPct val="80000"/>
              </a:lnSpc>
            </a:pPr>
            <a:r>
              <a:rPr lang="en-GB" sz="2000" smtClean="0"/>
              <a:t>They may respond to us </a:t>
            </a:r>
            <a:r>
              <a:rPr lang="en-GB" sz="2000" i="1" smtClean="0"/>
              <a:t>as if</a:t>
            </a:r>
            <a:r>
              <a:rPr lang="en-GB" sz="2000" smtClean="0"/>
              <a:t> we are former/ current people in their lives (e.g. their mother, father, brother etc).</a:t>
            </a:r>
          </a:p>
          <a:p>
            <a:pPr>
              <a:lnSpc>
                <a:spcPct val="80000"/>
              </a:lnSpc>
            </a:pPr>
            <a:r>
              <a:rPr lang="en-GB" sz="2000" smtClean="0"/>
              <a:t>We may in turn respond to this.</a:t>
            </a:r>
          </a:p>
          <a:p>
            <a:pPr>
              <a:lnSpc>
                <a:spcPct val="80000"/>
              </a:lnSpc>
            </a:pPr>
            <a:r>
              <a:rPr lang="en-GB" sz="2000" smtClean="0"/>
              <a:t>It is helpful to be aware of how this may occur, and to not be drawn in to reacting in a non-professional manner.</a:t>
            </a:r>
          </a:p>
          <a:p>
            <a:pPr>
              <a:lnSpc>
                <a:spcPct val="80000"/>
              </a:lnSpc>
            </a:pPr>
            <a:endParaRPr lang="en-GB" sz="2000" smtClean="0"/>
          </a:p>
          <a:p>
            <a:pPr>
              <a:lnSpc>
                <a:spcPct val="80000"/>
              </a:lnSpc>
            </a:pPr>
            <a:endParaRPr lang="en-GB" sz="2000" smtClean="0"/>
          </a:p>
          <a:p>
            <a:pPr>
              <a:lnSpc>
                <a:spcPct val="80000"/>
              </a:lnSpc>
            </a:pPr>
            <a:r>
              <a:rPr lang="en-GB" sz="2000" smtClean="0"/>
              <a:t>The following slide on reciprocal roles will help you consider this.</a:t>
            </a:r>
          </a:p>
          <a:p>
            <a:pPr>
              <a:lnSpc>
                <a:spcPct val="80000"/>
              </a:lnSpc>
            </a:pPr>
            <a:r>
              <a:rPr lang="en-GB" sz="2000" smtClean="0"/>
              <a:t>For example, a person may expect that we will do everything for them, and we may be drawn in by their helplessness. Or a patient may expect that we will let them down, and will be dismissive of our treatment, which may lead us to dismiss them in return.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1"/>
          <p:cNvSpPr>
            <a:spLocks noGrp="1"/>
          </p:cNvSpPr>
          <p:nvPr>
            <p:ph type="title" idx="4294967295"/>
          </p:nvPr>
        </p:nvSpPr>
        <p:spPr>
          <a:xfrm>
            <a:off x="487363" y="134938"/>
            <a:ext cx="8323262" cy="1044575"/>
          </a:xfrm>
          <a:ln/>
        </p:spPr>
        <p:txBody>
          <a:bodyPr/>
          <a:lstStyle/>
          <a:p>
            <a:r>
              <a:rPr lang="en-GB" smtClean="0"/>
              <a:t>Reciprocal Roles (CAT)</a:t>
            </a:r>
          </a:p>
        </p:txBody>
      </p:sp>
      <p:graphicFrame>
        <p:nvGraphicFramePr>
          <p:cNvPr id="33815" name="Group 23"/>
          <p:cNvGraphicFramePr>
            <a:graphicFrameLocks noGrp="1"/>
          </p:cNvGraphicFramePr>
          <p:nvPr>
            <p:ph idx="4294967295"/>
          </p:nvPr>
        </p:nvGraphicFramePr>
        <p:xfrm>
          <a:off x="487363" y="1304925"/>
          <a:ext cx="8323262" cy="4388168"/>
        </p:xfrm>
        <a:graphic>
          <a:graphicData uri="http://schemas.openxmlformats.org/drawingml/2006/table">
            <a:tbl>
              <a:tblPr/>
              <a:tblGrid>
                <a:gridCol w="4162425"/>
                <a:gridCol w="4160837"/>
              </a:tblGrid>
              <a:tr h="600075">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2100" b="1" i="1" u="none" strike="noStrike" cap="none" normalizeH="0" baseline="0" dirty="0" smtClean="0">
                          <a:ln>
                            <a:noFill/>
                          </a:ln>
                          <a:solidFill>
                            <a:schemeClr val="tx1"/>
                          </a:solidFill>
                          <a:effectLst/>
                          <a:latin typeface="Arial" charset="0"/>
                          <a:cs typeface="Times New Roman" pitchFamily="18" charset="0"/>
                        </a:rPr>
                        <a:t>patient:</a:t>
                      </a:r>
                      <a:endParaRPr kumimoji="0" lang="en-US" sz="2100" b="1" i="0" u="none" strike="noStrike" cap="none" normalizeH="0" baseline="0" dirty="0" smtClean="0">
                        <a:ln>
                          <a:noFill/>
                        </a:ln>
                        <a:solidFill>
                          <a:schemeClr val="tx1"/>
                        </a:solidFill>
                        <a:effectLst/>
                        <a:latin typeface="Arial"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2100" b="1" i="1" u="none" strike="noStrike" cap="none" normalizeH="0" baseline="0" smtClean="0">
                          <a:ln>
                            <a:noFill/>
                          </a:ln>
                          <a:solidFill>
                            <a:schemeClr val="tx1"/>
                          </a:solidFill>
                          <a:effectLst/>
                          <a:latin typeface="Arial" charset="0"/>
                          <a:cs typeface="Times New Roman" pitchFamily="18" charset="0"/>
                        </a:rPr>
                        <a:t>Team:</a:t>
                      </a:r>
                      <a:endParaRPr kumimoji="0" lang="en-GB" sz="21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triangle" w="med" len="med"/>
                    </a:lnB>
                    <a:lnTlToBr>
                      <a:noFill/>
                    </a:lnTlToBr>
                    <a:lnBlToTr>
                      <a:noFill/>
                    </a:lnBlToTr>
                    <a:noFill/>
                  </a:tcPr>
                </a:tc>
              </a:tr>
              <a:tr h="9953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non compliant</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sabotage treatment</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demanding</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“rubbish” treatment</a:t>
                      </a:r>
                      <a:endParaRPr kumimoji="0" lang="en-US" sz="1500" b="0" i="0" u="none" strike="noStrike" cap="none" normalizeH="0" baseline="0" smtClean="0">
                        <a:ln>
                          <a:noFill/>
                        </a:ln>
                        <a:solidFill>
                          <a:schemeClr val="tx1"/>
                        </a:solidFill>
                        <a:effectLst/>
                        <a:latin typeface="Arial"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Frustrated</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Irritated</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Rejecting</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Cynical</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Critical of each other</a:t>
                      </a:r>
                      <a:endParaRPr kumimoji="0" lang="en-US" sz="1500" b="0" i="0" u="none" strike="noStrike" cap="none" normalizeH="0" baseline="0" smtClean="0">
                        <a:ln>
                          <a:noFill/>
                        </a:ln>
                        <a:solidFill>
                          <a:schemeClr val="tx1"/>
                        </a:solidFill>
                        <a:effectLst/>
                        <a:latin typeface="Arial" charset="0"/>
                        <a:cs typeface="Times New Roman" pitchFamily="18"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triangle" w="med" len="med"/>
                    </a:lnB>
                    <a:lnTlToBr>
                      <a:noFill/>
                    </a:lnTlToBr>
                    <a:lnBlToTr>
                      <a:noFill/>
                    </a:lnBlToTr>
                    <a:noFill/>
                  </a:tcPr>
                </a:tc>
              </a:tr>
              <a:tr h="13192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High self efficacy</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Internal locus of control</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Empowered</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Able to make choices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Informing</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Non persecutory</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Clear boundaries and contract with patients</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Helpful but not controlling</a:t>
                      </a:r>
                      <a:endParaRPr kumimoji="0" lang="en-US" sz="1500" b="1"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charset="0"/>
                          <a:cs typeface="Times New Roman" pitchFamily="18" charset="0"/>
                        </a:rPr>
                        <a:t>Containing</a:t>
                      </a:r>
                      <a:endParaRPr kumimoji="0" lang="en-GB" sz="15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triangle" w="med" len="med"/>
                    </a:lnT>
                    <a:lnB w="12700" cap="flat" cmpd="sng" algn="ctr">
                      <a:solidFill>
                        <a:srgbClr val="000000"/>
                      </a:solidFill>
                      <a:prstDash val="solid"/>
                      <a:round/>
                      <a:headEnd type="none" w="med" len="med"/>
                      <a:tailEnd type="none" w="med" len="med"/>
                    </a:lnB>
                    <a:lnTlToBr>
                      <a:noFill/>
                    </a:lnTlToBr>
                    <a:lnBlToTr>
                      <a:noFill/>
                    </a:lnBlToTr>
                    <a:noFill/>
                  </a:tcPr>
                </a:tc>
              </a:tr>
              <a:tr h="10525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Helpless</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Needy</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Stringently compliant</a:t>
                      </a:r>
                      <a:endParaRPr kumimoji="0" lang="en-GB" sz="15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triangl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Heroic</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Over-involved</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Break boundaries</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Help too much</a:t>
                      </a:r>
                      <a:endParaRPr kumimoji="0" lang="en-US" sz="1500" b="0" i="0" u="none" strike="noStrike" cap="none" normalizeH="0" baseline="0" smtClean="0">
                        <a:ln>
                          <a:noFill/>
                        </a:ln>
                        <a:solidFill>
                          <a:schemeClr val="tx1"/>
                        </a:solidFill>
                        <a:effectLst/>
                        <a:latin typeface="Arial"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Arial" charset="0"/>
                          <a:cs typeface="Times New Roman" pitchFamily="18" charset="0"/>
                        </a:rPr>
                        <a:t>Foster dependence</a:t>
                      </a:r>
                      <a:endParaRPr kumimoji="0" lang="en-GB" sz="15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triangl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4532" name="TextBox 3"/>
          <p:cNvSpPr txBox="1">
            <a:spLocks noChangeArrowheads="1"/>
          </p:cNvSpPr>
          <p:nvPr/>
        </p:nvSpPr>
        <p:spPr bwMode="auto">
          <a:xfrm>
            <a:off x="755650" y="6021388"/>
            <a:ext cx="7993063" cy="646112"/>
          </a:xfrm>
          <a:prstGeom prst="rect">
            <a:avLst/>
          </a:prstGeom>
          <a:noFill/>
          <a:ln w="9525">
            <a:noFill/>
            <a:miter lim="800000"/>
            <a:headEnd/>
            <a:tailEnd/>
          </a:ln>
        </p:spPr>
        <p:txBody>
          <a:bodyPr>
            <a:spAutoFit/>
          </a:bodyPr>
          <a:lstStyle/>
          <a:p>
            <a:r>
              <a:rPr lang="en-GB">
                <a:latin typeface="Calibri" pitchFamily="34" charset="0"/>
              </a:rPr>
              <a:t>The way in which we respond affects the patient, and the patient’s response affects us. (from Ryle)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fontScale="90000"/>
          </a:bodyPr>
          <a:lstStyle/>
          <a:p>
            <a:pPr fontAlgn="auto">
              <a:spcAft>
                <a:spcPts val="0"/>
              </a:spcAft>
              <a:defRPr/>
            </a:pPr>
            <a:r>
              <a:rPr lang="en-GB" dirty="0" smtClean="0"/>
              <a:t>Patients with multiple or </a:t>
            </a:r>
            <a:br>
              <a:rPr lang="en-GB" dirty="0" smtClean="0"/>
            </a:br>
            <a:r>
              <a:rPr lang="en-GB" dirty="0" smtClean="0"/>
              <a:t>complex problems</a:t>
            </a:r>
            <a:endParaRPr lang="en-GB" dirty="0"/>
          </a:p>
        </p:txBody>
      </p:sp>
      <p:sp>
        <p:nvSpPr>
          <p:cNvPr id="3" name="Content Placeholder 2"/>
          <p:cNvSpPr>
            <a:spLocks noGrp="1"/>
          </p:cNvSpPr>
          <p:nvPr>
            <p:ph sz="half" idx="1"/>
          </p:nvPr>
        </p:nvSpPr>
        <p:spPr/>
        <p:txBody>
          <a:bodyPr rtlCol="0">
            <a:normAutofit fontScale="77500" lnSpcReduction="20000"/>
          </a:bodyPr>
          <a:lstStyle/>
          <a:p>
            <a:pPr fontAlgn="auto">
              <a:spcAft>
                <a:spcPts val="0"/>
              </a:spcAft>
              <a:buFont typeface="Arial" pitchFamily="34" charset="0"/>
              <a:buNone/>
              <a:defRPr/>
            </a:pPr>
            <a:r>
              <a:rPr lang="en-GB" sz="3600" u="sng" dirty="0" smtClean="0"/>
              <a:t>Challenges:</a:t>
            </a:r>
          </a:p>
          <a:p>
            <a:pPr fontAlgn="auto">
              <a:spcAft>
                <a:spcPts val="0"/>
              </a:spcAft>
              <a:buFont typeface="Arial" pitchFamily="34" charset="0"/>
              <a:buNone/>
              <a:defRPr/>
            </a:pPr>
            <a:endParaRPr lang="en-GB" dirty="0"/>
          </a:p>
          <a:p>
            <a:pPr fontAlgn="auto">
              <a:spcAft>
                <a:spcPts val="0"/>
              </a:spcAft>
              <a:buFont typeface="Arial" pitchFamily="34" charset="0"/>
              <a:buChar char="•"/>
              <a:defRPr/>
            </a:pPr>
            <a:r>
              <a:rPr lang="en-GB" sz="3400" dirty="0" smtClean="0"/>
              <a:t>Time limitations</a:t>
            </a:r>
          </a:p>
          <a:p>
            <a:pPr fontAlgn="auto">
              <a:spcAft>
                <a:spcPts val="0"/>
              </a:spcAft>
              <a:buFont typeface="Arial" pitchFamily="34" charset="0"/>
              <a:buChar char="•"/>
              <a:defRPr/>
            </a:pPr>
            <a:r>
              <a:rPr lang="en-GB" sz="3400" dirty="0" smtClean="0"/>
              <a:t>Spotting the red flag</a:t>
            </a:r>
          </a:p>
          <a:p>
            <a:pPr fontAlgn="auto">
              <a:spcAft>
                <a:spcPts val="0"/>
              </a:spcAft>
              <a:buFont typeface="Arial" pitchFamily="34" charset="0"/>
              <a:buChar char="•"/>
              <a:defRPr/>
            </a:pPr>
            <a:r>
              <a:rPr lang="en-GB" sz="3400" dirty="0" smtClean="0"/>
              <a:t>Satisfying the patient</a:t>
            </a:r>
          </a:p>
          <a:p>
            <a:pPr fontAlgn="auto">
              <a:spcAft>
                <a:spcPts val="0"/>
              </a:spcAft>
              <a:buFont typeface="Arial" pitchFamily="34" charset="0"/>
              <a:buChar char="•"/>
              <a:defRPr/>
            </a:pPr>
            <a:r>
              <a:rPr lang="en-GB" sz="3400" dirty="0" smtClean="0"/>
              <a:t>Lack of experience</a:t>
            </a:r>
            <a:endParaRPr lang="en-GB" sz="3400" dirty="0"/>
          </a:p>
        </p:txBody>
      </p:sp>
      <p:sp>
        <p:nvSpPr>
          <p:cNvPr id="4" name="Content Placeholder 3"/>
          <p:cNvSpPr>
            <a:spLocks noGrp="1"/>
          </p:cNvSpPr>
          <p:nvPr>
            <p:ph sz="half" idx="2"/>
          </p:nvPr>
        </p:nvSpPr>
        <p:spPr>
          <a:xfrm>
            <a:off x="4648200" y="1600200"/>
            <a:ext cx="4038600" cy="5068888"/>
          </a:xfrm>
        </p:spPr>
        <p:txBody>
          <a:bodyPr rtlCol="0">
            <a:normAutofit fontScale="77500" lnSpcReduction="20000"/>
          </a:bodyPr>
          <a:lstStyle/>
          <a:p>
            <a:pPr fontAlgn="auto">
              <a:spcAft>
                <a:spcPts val="0"/>
              </a:spcAft>
              <a:buFont typeface="Arial" pitchFamily="34" charset="0"/>
              <a:buNone/>
              <a:defRPr/>
            </a:pPr>
            <a:r>
              <a:rPr lang="en-GB" sz="3600" u="sng" dirty="0" smtClean="0"/>
              <a:t>What to do:</a:t>
            </a:r>
          </a:p>
          <a:p>
            <a:pPr fontAlgn="auto">
              <a:spcAft>
                <a:spcPts val="0"/>
              </a:spcAft>
              <a:buFont typeface="Arial" pitchFamily="34" charset="0"/>
              <a:buChar char="•"/>
              <a:defRPr/>
            </a:pPr>
            <a:r>
              <a:rPr lang="en-GB" dirty="0" smtClean="0"/>
              <a:t>Give wiggle-room</a:t>
            </a:r>
          </a:p>
          <a:p>
            <a:pPr fontAlgn="auto">
              <a:spcAft>
                <a:spcPts val="0"/>
              </a:spcAft>
              <a:buFont typeface="Arial" pitchFamily="34" charset="0"/>
              <a:buChar char="•"/>
              <a:defRPr/>
            </a:pPr>
            <a:r>
              <a:rPr lang="en-GB" dirty="0" smtClean="0"/>
              <a:t>Reassure</a:t>
            </a:r>
          </a:p>
          <a:p>
            <a:pPr fontAlgn="auto">
              <a:spcAft>
                <a:spcPts val="0"/>
              </a:spcAft>
              <a:buFont typeface="Arial" pitchFamily="34" charset="0"/>
              <a:buChar char="•"/>
              <a:defRPr/>
            </a:pPr>
            <a:r>
              <a:rPr lang="en-GB" dirty="0" smtClean="0"/>
              <a:t>Clinical judgment</a:t>
            </a:r>
          </a:p>
          <a:p>
            <a:pPr fontAlgn="auto">
              <a:spcAft>
                <a:spcPts val="0"/>
              </a:spcAft>
              <a:buFont typeface="Arial" pitchFamily="34" charset="0"/>
              <a:buChar char="•"/>
              <a:defRPr/>
            </a:pPr>
            <a:r>
              <a:rPr lang="en-GB" dirty="0" smtClean="0"/>
              <a:t>Prioritise</a:t>
            </a:r>
          </a:p>
          <a:p>
            <a:pPr fontAlgn="auto">
              <a:spcAft>
                <a:spcPts val="0"/>
              </a:spcAft>
              <a:buFont typeface="Arial" pitchFamily="34" charset="0"/>
              <a:buChar char="•"/>
              <a:defRPr/>
            </a:pPr>
            <a:r>
              <a:rPr lang="en-GB" dirty="0" smtClean="0"/>
              <a:t>Bring back</a:t>
            </a:r>
          </a:p>
          <a:p>
            <a:pPr fontAlgn="auto">
              <a:spcAft>
                <a:spcPts val="0"/>
              </a:spcAft>
              <a:buFont typeface="Arial" pitchFamily="34" charset="0"/>
              <a:buChar char="•"/>
              <a:defRPr/>
            </a:pPr>
            <a:r>
              <a:rPr lang="en-GB" dirty="0" smtClean="0"/>
              <a:t>Safety net</a:t>
            </a:r>
          </a:p>
          <a:p>
            <a:pPr fontAlgn="auto">
              <a:spcAft>
                <a:spcPts val="0"/>
              </a:spcAft>
              <a:buFont typeface="Arial" pitchFamily="34" charset="0"/>
              <a:buChar char="•"/>
              <a:defRPr/>
            </a:pPr>
            <a:r>
              <a:rPr lang="en-GB" dirty="0" smtClean="0"/>
              <a:t>Documentation</a:t>
            </a:r>
          </a:p>
          <a:p>
            <a:pPr fontAlgn="auto">
              <a:spcAft>
                <a:spcPts val="0"/>
              </a:spcAft>
              <a:buFont typeface="Arial" pitchFamily="34" charset="0"/>
              <a:buChar char="•"/>
              <a:defRPr/>
            </a:pPr>
            <a:r>
              <a:rPr lang="en-GB" dirty="0" smtClean="0"/>
              <a:t>Double appointments</a:t>
            </a:r>
          </a:p>
          <a:p>
            <a:pPr fontAlgn="auto">
              <a:spcAft>
                <a:spcPts val="0"/>
              </a:spcAft>
              <a:buFont typeface="Arial" pitchFamily="34" charset="0"/>
              <a:buChar char="•"/>
              <a:defRPr/>
            </a:pPr>
            <a:endParaRPr lang="en-GB" dirty="0"/>
          </a:p>
          <a:p>
            <a:pPr fontAlgn="auto">
              <a:spcAft>
                <a:spcPts val="0"/>
              </a:spcAft>
              <a:buFont typeface="Arial" pitchFamily="34" charset="0"/>
              <a:buNone/>
              <a:defRPr/>
            </a:pPr>
            <a:r>
              <a:rPr lang="en-GB" sz="3600" u="sng" dirty="0" smtClean="0"/>
              <a:t>What not to do:</a:t>
            </a:r>
          </a:p>
          <a:p>
            <a:pPr fontAlgn="auto">
              <a:spcAft>
                <a:spcPts val="0"/>
              </a:spcAft>
              <a:buFont typeface="Arial" pitchFamily="34" charset="0"/>
              <a:buChar char="•"/>
              <a:defRPr/>
            </a:pPr>
            <a:r>
              <a:rPr lang="en-GB" dirty="0" smtClean="0"/>
              <a:t>Do not ignore / disregard</a:t>
            </a:r>
          </a:p>
          <a:p>
            <a:pPr fontAlgn="auto">
              <a:spcAft>
                <a:spcPts val="0"/>
              </a:spcAft>
              <a:buFont typeface="Arial" pitchFamily="34" charset="0"/>
              <a:buChar char="•"/>
              <a:defRPr/>
            </a:pPr>
            <a:r>
              <a:rPr lang="en-GB" dirty="0" smtClean="0"/>
              <a:t>Do not get frustrated</a:t>
            </a:r>
          </a:p>
          <a:p>
            <a:pPr fontAlgn="auto">
              <a:spcAft>
                <a:spcPts val="0"/>
              </a:spcAft>
              <a:buFont typeface="Arial" pitchFamily="34" charset="0"/>
              <a:buChar char="•"/>
              <a:defRPr/>
            </a:pPr>
            <a:r>
              <a:rPr lang="en-GB" dirty="0" smtClean="0"/>
              <a:t>Do not argue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a:bodyPr>
          <a:lstStyle/>
          <a:p>
            <a:pPr fontAlgn="auto">
              <a:spcAft>
                <a:spcPts val="0"/>
              </a:spcAft>
              <a:defRPr/>
            </a:pPr>
            <a:r>
              <a:rPr lang="en-GB" dirty="0" smtClean="0"/>
              <a:t>Relatives of patients</a:t>
            </a:r>
            <a:endParaRPr lang="en-GB" dirty="0"/>
          </a:p>
        </p:txBody>
      </p:sp>
      <p:sp>
        <p:nvSpPr>
          <p:cNvPr id="3" name="Content Placeholder 2"/>
          <p:cNvSpPr>
            <a:spLocks noGrp="1"/>
          </p:cNvSpPr>
          <p:nvPr>
            <p:ph sz="half" idx="1"/>
          </p:nvPr>
        </p:nvSpPr>
        <p:spPr/>
        <p:txBody>
          <a:bodyPr rtlCol="0">
            <a:normAutofit fontScale="62500" lnSpcReduction="20000"/>
          </a:bodyPr>
          <a:lstStyle/>
          <a:p>
            <a:pPr fontAlgn="auto">
              <a:spcAft>
                <a:spcPts val="0"/>
              </a:spcAft>
              <a:buFont typeface="Arial" pitchFamily="34" charset="0"/>
              <a:buNone/>
              <a:defRPr/>
            </a:pPr>
            <a:r>
              <a:rPr lang="en-GB" sz="4500" u="sng" dirty="0" smtClean="0"/>
              <a:t>Challenges:</a:t>
            </a:r>
          </a:p>
          <a:p>
            <a:pPr fontAlgn="auto">
              <a:spcAft>
                <a:spcPts val="0"/>
              </a:spcAft>
              <a:buFont typeface="Arial" pitchFamily="34" charset="0"/>
              <a:buNone/>
              <a:defRPr/>
            </a:pPr>
            <a:endParaRPr lang="en-GB" u="sng" dirty="0" smtClean="0"/>
          </a:p>
          <a:p>
            <a:pPr fontAlgn="auto">
              <a:spcAft>
                <a:spcPts val="0"/>
              </a:spcAft>
              <a:buFont typeface="Arial" pitchFamily="34" charset="0"/>
              <a:buChar char="•"/>
              <a:defRPr/>
            </a:pPr>
            <a:r>
              <a:rPr lang="en-GB" sz="4500" dirty="0" smtClean="0"/>
              <a:t>Different agendas</a:t>
            </a:r>
          </a:p>
          <a:p>
            <a:pPr fontAlgn="auto">
              <a:spcAft>
                <a:spcPts val="0"/>
              </a:spcAft>
              <a:buFont typeface="Arial" pitchFamily="34" charset="0"/>
              <a:buChar char="•"/>
              <a:defRPr/>
            </a:pPr>
            <a:r>
              <a:rPr lang="en-GB" sz="4500" dirty="0" smtClean="0"/>
              <a:t>Multiple people present</a:t>
            </a:r>
          </a:p>
          <a:p>
            <a:pPr fontAlgn="auto">
              <a:spcAft>
                <a:spcPts val="0"/>
              </a:spcAft>
              <a:buFont typeface="Arial" pitchFamily="34" charset="0"/>
              <a:buChar char="•"/>
              <a:defRPr/>
            </a:pPr>
            <a:r>
              <a:rPr lang="en-GB" sz="4500" dirty="0" smtClean="0"/>
              <a:t>Family feuds</a:t>
            </a:r>
          </a:p>
          <a:p>
            <a:pPr fontAlgn="auto">
              <a:spcAft>
                <a:spcPts val="0"/>
              </a:spcAft>
              <a:buFont typeface="Arial" pitchFamily="34" charset="0"/>
              <a:buChar char="•"/>
              <a:defRPr/>
            </a:pPr>
            <a:r>
              <a:rPr lang="en-GB" sz="4500" dirty="0" smtClean="0"/>
              <a:t>Emotional state</a:t>
            </a:r>
          </a:p>
          <a:p>
            <a:pPr fontAlgn="auto">
              <a:spcAft>
                <a:spcPts val="0"/>
              </a:spcAft>
              <a:buFont typeface="Arial" pitchFamily="34" charset="0"/>
              <a:buChar char="•"/>
              <a:defRPr/>
            </a:pPr>
            <a:r>
              <a:rPr lang="en-GB" sz="4500" dirty="0" smtClean="0"/>
              <a:t>Unrealistic expectations</a:t>
            </a:r>
            <a:endParaRPr lang="en-GB" sz="4500" dirty="0"/>
          </a:p>
        </p:txBody>
      </p:sp>
      <p:sp>
        <p:nvSpPr>
          <p:cNvPr id="4" name="Content Placeholder 3"/>
          <p:cNvSpPr>
            <a:spLocks noGrp="1"/>
          </p:cNvSpPr>
          <p:nvPr>
            <p:ph sz="half" idx="2"/>
          </p:nvPr>
        </p:nvSpPr>
        <p:spPr>
          <a:xfrm>
            <a:off x="4648200" y="1600200"/>
            <a:ext cx="4038600" cy="5257800"/>
          </a:xfrm>
        </p:spPr>
        <p:txBody>
          <a:bodyPr rtlCol="0">
            <a:normAutofit fontScale="62500" lnSpcReduction="20000"/>
          </a:bodyPr>
          <a:lstStyle/>
          <a:p>
            <a:pPr fontAlgn="auto">
              <a:spcAft>
                <a:spcPts val="0"/>
              </a:spcAft>
              <a:buFont typeface="Arial" pitchFamily="34" charset="0"/>
              <a:buNone/>
              <a:defRPr/>
            </a:pPr>
            <a:r>
              <a:rPr lang="en-GB" sz="4500" u="sng" dirty="0" smtClean="0"/>
              <a:t>What to do:</a:t>
            </a:r>
          </a:p>
          <a:p>
            <a:pPr fontAlgn="auto">
              <a:spcAft>
                <a:spcPts val="0"/>
              </a:spcAft>
              <a:buFont typeface="Arial" pitchFamily="34" charset="0"/>
              <a:buChar char="•"/>
              <a:defRPr/>
            </a:pPr>
            <a:r>
              <a:rPr lang="en-GB" dirty="0" smtClean="0"/>
              <a:t>Preparation</a:t>
            </a:r>
          </a:p>
          <a:p>
            <a:pPr fontAlgn="auto">
              <a:spcAft>
                <a:spcPts val="0"/>
              </a:spcAft>
              <a:buFont typeface="Arial" pitchFamily="34" charset="0"/>
              <a:buChar char="•"/>
              <a:defRPr/>
            </a:pPr>
            <a:r>
              <a:rPr lang="en-GB" dirty="0" smtClean="0"/>
              <a:t>Ask the patient what they want</a:t>
            </a:r>
          </a:p>
          <a:p>
            <a:pPr fontAlgn="auto">
              <a:spcAft>
                <a:spcPts val="0"/>
              </a:spcAft>
              <a:buFont typeface="Arial" pitchFamily="34" charset="0"/>
              <a:buChar char="•"/>
              <a:defRPr/>
            </a:pPr>
            <a:r>
              <a:rPr lang="en-GB" dirty="0" smtClean="0"/>
              <a:t>Try to identify a point to contact</a:t>
            </a:r>
          </a:p>
          <a:p>
            <a:pPr fontAlgn="auto">
              <a:spcAft>
                <a:spcPts val="0"/>
              </a:spcAft>
              <a:buFont typeface="Arial" pitchFamily="34" charset="0"/>
              <a:buChar char="•"/>
              <a:defRPr/>
            </a:pPr>
            <a:r>
              <a:rPr lang="en-GB" dirty="0" smtClean="0"/>
              <a:t>Suggest a formal appointment</a:t>
            </a:r>
          </a:p>
          <a:p>
            <a:pPr fontAlgn="auto">
              <a:spcAft>
                <a:spcPts val="0"/>
              </a:spcAft>
              <a:buFont typeface="Arial" pitchFamily="34" charset="0"/>
              <a:buChar char="•"/>
              <a:defRPr/>
            </a:pPr>
            <a:r>
              <a:rPr lang="en-GB" dirty="0" smtClean="0"/>
              <a:t>Document conversations</a:t>
            </a:r>
          </a:p>
          <a:p>
            <a:pPr fontAlgn="auto">
              <a:spcAft>
                <a:spcPts val="0"/>
              </a:spcAft>
              <a:buFont typeface="Arial" pitchFamily="34" charset="0"/>
              <a:buChar char="•"/>
              <a:defRPr/>
            </a:pPr>
            <a:r>
              <a:rPr lang="en-GB" dirty="0" smtClean="0"/>
              <a:t>Keep them informed</a:t>
            </a:r>
          </a:p>
          <a:p>
            <a:pPr fontAlgn="auto">
              <a:spcAft>
                <a:spcPts val="0"/>
              </a:spcAft>
              <a:buFont typeface="Arial" pitchFamily="34" charset="0"/>
              <a:buChar char="•"/>
              <a:defRPr/>
            </a:pPr>
            <a:r>
              <a:rPr lang="en-GB" dirty="0" smtClean="0"/>
              <a:t>Nurse present</a:t>
            </a:r>
          </a:p>
          <a:p>
            <a:pPr fontAlgn="auto">
              <a:spcAft>
                <a:spcPts val="0"/>
              </a:spcAft>
              <a:buFont typeface="Arial" pitchFamily="34" charset="0"/>
              <a:buChar char="•"/>
              <a:defRPr/>
            </a:pPr>
            <a:r>
              <a:rPr lang="en-GB" dirty="0" smtClean="0"/>
              <a:t>Keep patient main focus of care</a:t>
            </a:r>
          </a:p>
          <a:p>
            <a:pPr fontAlgn="auto">
              <a:spcAft>
                <a:spcPts val="0"/>
              </a:spcAft>
              <a:buFont typeface="Arial" pitchFamily="34" charset="0"/>
              <a:buChar char="•"/>
              <a:defRPr/>
            </a:pPr>
            <a:r>
              <a:rPr lang="en-GB" dirty="0" smtClean="0"/>
              <a:t>Be honest and realistic</a:t>
            </a:r>
          </a:p>
          <a:p>
            <a:pPr fontAlgn="auto">
              <a:spcAft>
                <a:spcPts val="0"/>
              </a:spcAft>
              <a:buFont typeface="Arial" pitchFamily="34" charset="0"/>
              <a:buChar char="•"/>
              <a:defRPr/>
            </a:pPr>
            <a:endParaRPr lang="en-GB" dirty="0"/>
          </a:p>
          <a:p>
            <a:pPr fontAlgn="auto">
              <a:spcAft>
                <a:spcPts val="0"/>
              </a:spcAft>
              <a:buFont typeface="Arial" pitchFamily="34" charset="0"/>
              <a:buNone/>
              <a:defRPr/>
            </a:pPr>
            <a:r>
              <a:rPr lang="en-GB" sz="4500" u="sng" dirty="0" smtClean="0"/>
              <a:t>What not to do:</a:t>
            </a:r>
          </a:p>
          <a:p>
            <a:pPr fontAlgn="auto">
              <a:spcAft>
                <a:spcPts val="0"/>
              </a:spcAft>
              <a:buFont typeface="Arial" pitchFamily="34" charset="0"/>
              <a:buChar char="•"/>
              <a:defRPr/>
            </a:pPr>
            <a:r>
              <a:rPr lang="en-GB" dirty="0" smtClean="0"/>
              <a:t>No transference / counter-transference</a:t>
            </a:r>
          </a:p>
          <a:p>
            <a:pPr fontAlgn="auto">
              <a:spcAft>
                <a:spcPts val="0"/>
              </a:spcAft>
              <a:buFont typeface="Arial" pitchFamily="34" charset="0"/>
              <a:buChar char="•"/>
              <a:defRPr/>
            </a:pPr>
            <a:r>
              <a:rPr lang="en-GB" dirty="0" smtClean="0"/>
              <a:t>Don’t break patient confidentiality</a:t>
            </a:r>
          </a:p>
          <a:p>
            <a:pPr fontAlgn="auto">
              <a:spcAft>
                <a:spcPts val="0"/>
              </a:spcAft>
              <a:buFont typeface="Arial" pitchFamily="34" charset="0"/>
              <a:buChar char="•"/>
              <a:defRPr/>
            </a:pPr>
            <a:r>
              <a:rPr lang="en-GB" dirty="0" smtClean="0"/>
              <a:t>Don’t make unrealistic promises</a:t>
            </a:r>
          </a:p>
          <a:p>
            <a:pPr fontAlgn="auto">
              <a:spcAft>
                <a:spcPts val="0"/>
              </a:spcAft>
              <a:buFont typeface="Arial" pitchFamily="34" charset="0"/>
              <a:buChar char="•"/>
              <a:defRPr/>
            </a:pPr>
            <a:r>
              <a:rPr lang="en-GB" dirty="0" smtClean="0"/>
              <a:t>Don’t take sides</a:t>
            </a:r>
          </a:p>
          <a:p>
            <a:pPr fontAlgn="auto">
              <a:spcAft>
                <a:spcPts val="0"/>
              </a:spcAft>
              <a:buFont typeface="Arial" pitchFamily="34" charset="0"/>
              <a:buChar char="•"/>
              <a:defRPr/>
            </a:pPr>
            <a:endParaRPr lang="en-GB" u="sng" dirty="0" smtClean="0"/>
          </a:p>
          <a:p>
            <a:pPr fontAlgn="auto">
              <a:spcAft>
                <a:spcPts val="0"/>
              </a:spcAft>
              <a:buFont typeface="Arial" pitchFamily="34" charset="0"/>
              <a:buChar char="•"/>
              <a:defRPr/>
            </a:pP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a:bodyPr>
          <a:lstStyle/>
          <a:p>
            <a:pPr fontAlgn="auto">
              <a:spcAft>
                <a:spcPts val="0"/>
              </a:spcAft>
              <a:defRPr/>
            </a:pPr>
            <a:r>
              <a:rPr lang="en-GB" dirty="0" smtClean="0"/>
              <a:t>Patients with personality disorders</a:t>
            </a:r>
            <a:endParaRPr lang="en-GB" dirty="0"/>
          </a:p>
        </p:txBody>
      </p:sp>
      <p:sp>
        <p:nvSpPr>
          <p:cNvPr id="18434" name="Content Placeholder 2"/>
          <p:cNvSpPr>
            <a:spLocks noGrp="1"/>
          </p:cNvSpPr>
          <p:nvPr>
            <p:ph sz="half" idx="1"/>
          </p:nvPr>
        </p:nvSpPr>
        <p:spPr/>
        <p:txBody>
          <a:bodyPr/>
          <a:lstStyle/>
          <a:p>
            <a:pPr>
              <a:buFont typeface="Arial" charset="0"/>
              <a:buNone/>
            </a:pPr>
            <a:r>
              <a:rPr lang="en-GB" u="sng" smtClean="0"/>
              <a:t>Challenges:</a:t>
            </a:r>
          </a:p>
          <a:p>
            <a:pPr>
              <a:buFont typeface="Arial" charset="0"/>
              <a:buNone/>
            </a:pPr>
            <a:endParaRPr lang="en-GB" smtClean="0"/>
          </a:p>
          <a:p>
            <a:r>
              <a:rPr lang="en-GB" smtClean="0"/>
              <a:t>Communication issues</a:t>
            </a:r>
          </a:p>
          <a:p>
            <a:r>
              <a:rPr lang="en-GB" smtClean="0"/>
              <a:t>Consent / capacity</a:t>
            </a:r>
          </a:p>
          <a:p>
            <a:r>
              <a:rPr lang="en-GB" smtClean="0"/>
              <a:t>Unpredictable</a:t>
            </a:r>
          </a:p>
          <a:p>
            <a:r>
              <a:rPr lang="en-GB" smtClean="0"/>
              <a:t>Staff safety</a:t>
            </a:r>
          </a:p>
        </p:txBody>
      </p:sp>
      <p:sp>
        <p:nvSpPr>
          <p:cNvPr id="18435" name="Content Placeholder 3"/>
          <p:cNvSpPr>
            <a:spLocks noGrp="1"/>
          </p:cNvSpPr>
          <p:nvPr>
            <p:ph sz="half" idx="2"/>
          </p:nvPr>
        </p:nvSpPr>
        <p:spPr/>
        <p:txBody>
          <a:bodyPr/>
          <a:lstStyle/>
          <a:p>
            <a:pPr>
              <a:buFont typeface="Arial" charset="0"/>
              <a:buNone/>
            </a:pPr>
            <a:r>
              <a:rPr lang="en-GB" u="sng" smtClean="0"/>
              <a:t>What to do:</a:t>
            </a:r>
          </a:p>
          <a:p>
            <a:r>
              <a:rPr lang="en-GB" smtClean="0"/>
              <a:t>Stay very calm</a:t>
            </a:r>
          </a:p>
          <a:p>
            <a:r>
              <a:rPr lang="en-GB" smtClean="0"/>
              <a:t>Involve Psychiatry</a:t>
            </a:r>
          </a:p>
          <a:p>
            <a:endParaRPr lang="en-GB" u="sng" smtClean="0"/>
          </a:p>
          <a:p>
            <a:pPr>
              <a:buFont typeface="Arial" charset="0"/>
              <a:buNone/>
            </a:pPr>
            <a:r>
              <a:rPr lang="en-GB" u="sng" smtClean="0"/>
              <a:t>What not to do:</a:t>
            </a:r>
          </a:p>
          <a:p>
            <a:r>
              <a:rPr lang="en-GB" smtClean="0"/>
              <a:t>Don’t confront patient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a:bodyPr>
          <a:lstStyle/>
          <a:p>
            <a:pPr fontAlgn="auto">
              <a:spcAft>
                <a:spcPts val="0"/>
              </a:spcAft>
              <a:defRPr/>
            </a:pPr>
            <a:r>
              <a:rPr lang="en-GB" dirty="0" smtClean="0"/>
              <a:t>Prejudiced patients</a:t>
            </a:r>
            <a:endParaRPr lang="en-GB" dirty="0"/>
          </a:p>
        </p:txBody>
      </p:sp>
      <p:sp>
        <p:nvSpPr>
          <p:cNvPr id="19458" name="Content Placeholder 2"/>
          <p:cNvSpPr>
            <a:spLocks noGrp="1"/>
          </p:cNvSpPr>
          <p:nvPr>
            <p:ph sz="half" idx="1"/>
          </p:nvPr>
        </p:nvSpPr>
        <p:spPr/>
        <p:txBody>
          <a:bodyPr/>
          <a:lstStyle/>
          <a:p>
            <a:pPr>
              <a:buFont typeface="Arial" charset="0"/>
              <a:buNone/>
            </a:pPr>
            <a:r>
              <a:rPr lang="en-GB" u="sng" smtClean="0"/>
              <a:t>Challenges:</a:t>
            </a:r>
          </a:p>
          <a:p>
            <a:pPr>
              <a:buFont typeface="Arial" charset="0"/>
              <a:buNone/>
            </a:pPr>
            <a:endParaRPr lang="en-GB" u="sng" smtClean="0"/>
          </a:p>
          <a:p>
            <a:r>
              <a:rPr lang="en-GB" smtClean="0"/>
              <a:t>Might not agree with treatment</a:t>
            </a:r>
          </a:p>
          <a:p>
            <a:r>
              <a:rPr lang="en-GB" smtClean="0"/>
              <a:t>May compromise their care</a:t>
            </a:r>
          </a:p>
          <a:p>
            <a:r>
              <a:rPr lang="en-GB" smtClean="0"/>
              <a:t>May think they know better</a:t>
            </a:r>
          </a:p>
        </p:txBody>
      </p:sp>
      <p:sp>
        <p:nvSpPr>
          <p:cNvPr id="19459" name="Content Placeholder 3"/>
          <p:cNvSpPr>
            <a:spLocks noGrp="1"/>
          </p:cNvSpPr>
          <p:nvPr>
            <p:ph sz="half" idx="2"/>
          </p:nvPr>
        </p:nvSpPr>
        <p:spPr>
          <a:xfrm>
            <a:off x="4648200" y="1600200"/>
            <a:ext cx="4038600" cy="4637088"/>
          </a:xfrm>
        </p:spPr>
        <p:txBody>
          <a:bodyPr/>
          <a:lstStyle/>
          <a:p>
            <a:pPr>
              <a:buFont typeface="Arial" charset="0"/>
              <a:buNone/>
            </a:pPr>
            <a:r>
              <a:rPr lang="en-GB" u="sng" smtClean="0"/>
              <a:t>What to do:</a:t>
            </a:r>
          </a:p>
          <a:p>
            <a:r>
              <a:rPr lang="en-GB" smtClean="0"/>
              <a:t>Educate them</a:t>
            </a:r>
          </a:p>
          <a:p>
            <a:r>
              <a:rPr lang="en-GB" smtClean="0"/>
              <a:t>Time to think</a:t>
            </a:r>
          </a:p>
          <a:p>
            <a:r>
              <a:rPr lang="en-GB" smtClean="0"/>
              <a:t>Offer alternative care</a:t>
            </a:r>
          </a:p>
          <a:p>
            <a:r>
              <a:rPr lang="en-GB" smtClean="0"/>
              <a:t>Remain unbiased</a:t>
            </a:r>
          </a:p>
          <a:p>
            <a:endParaRPr lang="en-GB" smtClean="0"/>
          </a:p>
          <a:p>
            <a:pPr>
              <a:buFont typeface="Arial" charset="0"/>
              <a:buNone/>
            </a:pPr>
            <a:r>
              <a:rPr lang="en-GB" u="sng" smtClean="0"/>
              <a:t>What not to do:</a:t>
            </a:r>
          </a:p>
          <a:p>
            <a:r>
              <a:rPr lang="en-GB" smtClean="0"/>
              <a:t>React to prejudices</a:t>
            </a:r>
          </a:p>
          <a:p>
            <a:r>
              <a:rPr lang="en-GB" smtClean="0"/>
              <a:t>Take it personally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a:bodyPr>
          <a:lstStyle/>
          <a:p>
            <a:pPr fontAlgn="auto">
              <a:spcAft>
                <a:spcPts val="0"/>
              </a:spcAft>
              <a:defRPr/>
            </a:pPr>
            <a:r>
              <a:rPr lang="en-GB" dirty="0" smtClean="0"/>
              <a:t>Manipulative patients</a:t>
            </a:r>
            <a:endParaRPr lang="en-GB" dirty="0"/>
          </a:p>
        </p:txBody>
      </p:sp>
      <p:sp>
        <p:nvSpPr>
          <p:cNvPr id="3" name="Content Placeholder 2"/>
          <p:cNvSpPr>
            <a:spLocks noGrp="1"/>
          </p:cNvSpPr>
          <p:nvPr>
            <p:ph sz="half" idx="1"/>
          </p:nvPr>
        </p:nvSpPr>
        <p:spPr/>
        <p:txBody>
          <a:bodyPr rtlCol="0">
            <a:normAutofit lnSpcReduction="10000"/>
          </a:bodyPr>
          <a:lstStyle/>
          <a:p>
            <a:pPr fontAlgn="auto">
              <a:spcAft>
                <a:spcPts val="0"/>
              </a:spcAft>
              <a:buFont typeface="Arial" pitchFamily="34" charset="0"/>
              <a:buNone/>
              <a:defRPr/>
            </a:pPr>
            <a:r>
              <a:rPr lang="en-GB" u="sng" dirty="0" smtClean="0"/>
              <a:t>Challenges:</a:t>
            </a:r>
          </a:p>
          <a:p>
            <a:pPr fontAlgn="auto">
              <a:spcAft>
                <a:spcPts val="0"/>
              </a:spcAft>
              <a:buFont typeface="Arial" pitchFamily="34" charset="0"/>
              <a:buNone/>
              <a:defRPr/>
            </a:pPr>
            <a:endParaRPr lang="en-GB" u="sng" dirty="0" smtClean="0"/>
          </a:p>
          <a:p>
            <a:pPr fontAlgn="auto">
              <a:spcAft>
                <a:spcPts val="0"/>
              </a:spcAft>
              <a:buFont typeface="Arial" pitchFamily="34" charset="0"/>
              <a:buChar char="•"/>
              <a:defRPr/>
            </a:pPr>
            <a:r>
              <a:rPr lang="en-GB" dirty="0" smtClean="0"/>
              <a:t>They say the right things to get what they want</a:t>
            </a:r>
          </a:p>
          <a:p>
            <a:pPr fontAlgn="auto">
              <a:spcAft>
                <a:spcPts val="0"/>
              </a:spcAft>
              <a:buFont typeface="Arial" pitchFamily="34" charset="0"/>
              <a:buChar char="•"/>
              <a:defRPr/>
            </a:pPr>
            <a:r>
              <a:rPr lang="en-GB" dirty="0" smtClean="0"/>
              <a:t>They have knowledge of the system</a:t>
            </a:r>
            <a:endParaRPr lang="en-GB" dirty="0"/>
          </a:p>
        </p:txBody>
      </p:sp>
      <p:sp>
        <p:nvSpPr>
          <p:cNvPr id="4" name="Content Placeholder 3"/>
          <p:cNvSpPr>
            <a:spLocks noGrp="1"/>
          </p:cNvSpPr>
          <p:nvPr>
            <p:ph sz="half" idx="2"/>
          </p:nvPr>
        </p:nvSpPr>
        <p:spPr>
          <a:xfrm>
            <a:off x="4648200" y="1600200"/>
            <a:ext cx="4038600" cy="4708525"/>
          </a:xfrm>
        </p:spPr>
        <p:txBody>
          <a:bodyPr rtlCol="0">
            <a:normAutofit lnSpcReduction="10000"/>
          </a:bodyPr>
          <a:lstStyle/>
          <a:p>
            <a:pPr fontAlgn="auto">
              <a:spcAft>
                <a:spcPts val="0"/>
              </a:spcAft>
              <a:buFont typeface="Arial" pitchFamily="34" charset="0"/>
              <a:buNone/>
              <a:defRPr/>
            </a:pPr>
            <a:r>
              <a:rPr lang="en-GB" u="sng" dirty="0" smtClean="0"/>
              <a:t>What to do:</a:t>
            </a:r>
          </a:p>
          <a:p>
            <a:pPr fontAlgn="auto">
              <a:spcAft>
                <a:spcPts val="0"/>
              </a:spcAft>
              <a:buFont typeface="Arial" pitchFamily="34" charset="0"/>
              <a:buChar char="•"/>
              <a:defRPr/>
            </a:pPr>
            <a:r>
              <a:rPr lang="en-GB" dirty="0" smtClean="0"/>
              <a:t>Make team members aware</a:t>
            </a:r>
          </a:p>
          <a:p>
            <a:pPr fontAlgn="auto">
              <a:spcAft>
                <a:spcPts val="0"/>
              </a:spcAft>
              <a:buFont typeface="Arial" pitchFamily="34" charset="0"/>
              <a:buChar char="•"/>
              <a:defRPr/>
            </a:pPr>
            <a:r>
              <a:rPr lang="en-GB" dirty="0" smtClean="0"/>
              <a:t>Involve other healthcare professionals</a:t>
            </a:r>
          </a:p>
          <a:p>
            <a:pPr fontAlgn="auto">
              <a:spcAft>
                <a:spcPts val="0"/>
              </a:spcAft>
              <a:buFont typeface="Arial" pitchFamily="34" charset="0"/>
              <a:buChar char="•"/>
              <a:defRPr/>
            </a:pPr>
            <a:r>
              <a:rPr lang="en-GB" dirty="0" smtClean="0"/>
              <a:t>Negotiate</a:t>
            </a:r>
          </a:p>
          <a:p>
            <a:pPr fontAlgn="auto">
              <a:spcAft>
                <a:spcPts val="0"/>
              </a:spcAft>
              <a:buFont typeface="Arial" pitchFamily="34" charset="0"/>
              <a:buChar char="•"/>
              <a:defRPr/>
            </a:pPr>
            <a:endParaRPr lang="en-GB" dirty="0"/>
          </a:p>
          <a:p>
            <a:pPr fontAlgn="auto">
              <a:spcAft>
                <a:spcPts val="0"/>
              </a:spcAft>
              <a:buFont typeface="Arial" pitchFamily="34" charset="0"/>
              <a:buNone/>
              <a:defRPr/>
            </a:pPr>
            <a:r>
              <a:rPr lang="en-GB" u="sng" dirty="0" smtClean="0"/>
              <a:t>What not to do:</a:t>
            </a:r>
          </a:p>
          <a:p>
            <a:pPr fontAlgn="auto">
              <a:spcAft>
                <a:spcPts val="0"/>
              </a:spcAft>
              <a:buFont typeface="Arial" pitchFamily="34" charset="0"/>
              <a:buChar char="•"/>
              <a:defRPr/>
            </a:pPr>
            <a:r>
              <a:rPr lang="en-GB" dirty="0" smtClean="0"/>
              <a:t>Don’t confront them</a:t>
            </a:r>
          </a:p>
          <a:p>
            <a:pPr fontAlgn="auto">
              <a:spcAft>
                <a:spcPts val="0"/>
              </a:spcAft>
              <a:buFont typeface="Arial" pitchFamily="34" charset="0"/>
              <a:buChar char="•"/>
              <a:defRPr/>
            </a:pPr>
            <a:r>
              <a:rPr lang="en-GB" dirty="0" smtClean="0"/>
              <a:t>Don’t pander</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2">
                <a:lumMod val="60000"/>
                <a:lumOff val="40000"/>
              </a:schemeClr>
            </a:solidFill>
          </a:ln>
        </p:spPr>
        <p:txBody>
          <a:bodyPr rtlCol="0">
            <a:normAutofit/>
          </a:bodyPr>
          <a:lstStyle/>
          <a:p>
            <a:pPr fontAlgn="auto">
              <a:spcAft>
                <a:spcPts val="0"/>
              </a:spcAft>
              <a:defRPr/>
            </a:pPr>
            <a:r>
              <a:rPr lang="en-GB" dirty="0" smtClean="0"/>
              <a:t>Suicidal patients </a:t>
            </a:r>
            <a:endParaRPr lang="en-GB" dirty="0"/>
          </a:p>
        </p:txBody>
      </p:sp>
      <p:sp>
        <p:nvSpPr>
          <p:cNvPr id="3" name="Content Placeholder 2"/>
          <p:cNvSpPr>
            <a:spLocks noGrp="1"/>
          </p:cNvSpPr>
          <p:nvPr>
            <p:ph sz="half" idx="1"/>
          </p:nvPr>
        </p:nvSpPr>
        <p:spPr/>
        <p:txBody>
          <a:bodyPr rtlCol="0">
            <a:normAutofit fontScale="70000" lnSpcReduction="20000"/>
          </a:bodyPr>
          <a:lstStyle/>
          <a:p>
            <a:pPr fontAlgn="auto">
              <a:spcAft>
                <a:spcPts val="0"/>
              </a:spcAft>
              <a:buFont typeface="Arial" pitchFamily="34" charset="0"/>
              <a:buNone/>
              <a:defRPr/>
            </a:pPr>
            <a:r>
              <a:rPr lang="en-GB" sz="4000" u="sng" dirty="0" smtClean="0"/>
              <a:t>Challenges:</a:t>
            </a:r>
          </a:p>
          <a:p>
            <a:pPr fontAlgn="auto">
              <a:spcAft>
                <a:spcPts val="0"/>
              </a:spcAft>
              <a:buFont typeface="Arial" pitchFamily="34" charset="0"/>
              <a:buNone/>
              <a:defRPr/>
            </a:pPr>
            <a:endParaRPr lang="en-GB" u="sng" dirty="0"/>
          </a:p>
          <a:p>
            <a:pPr fontAlgn="auto">
              <a:spcAft>
                <a:spcPts val="0"/>
              </a:spcAft>
              <a:buFont typeface="Arial" pitchFamily="34" charset="0"/>
              <a:buChar char="•"/>
              <a:defRPr/>
            </a:pPr>
            <a:r>
              <a:rPr lang="en-GB" sz="4000" dirty="0" smtClean="0"/>
              <a:t>Defensive medicine</a:t>
            </a:r>
          </a:p>
          <a:p>
            <a:pPr fontAlgn="auto">
              <a:spcAft>
                <a:spcPts val="0"/>
              </a:spcAft>
              <a:buFont typeface="Arial" pitchFamily="34" charset="0"/>
              <a:buChar char="•"/>
              <a:defRPr/>
            </a:pPr>
            <a:r>
              <a:rPr lang="en-GB" sz="4000" dirty="0" smtClean="0"/>
              <a:t>Risk</a:t>
            </a:r>
          </a:p>
          <a:p>
            <a:pPr fontAlgn="auto">
              <a:spcAft>
                <a:spcPts val="0"/>
              </a:spcAft>
              <a:buFont typeface="Arial" pitchFamily="34" charset="0"/>
              <a:buChar char="•"/>
              <a:defRPr/>
            </a:pPr>
            <a:r>
              <a:rPr lang="en-GB" sz="4000" dirty="0" smtClean="0"/>
              <a:t>Sustaining empathy</a:t>
            </a:r>
          </a:p>
          <a:p>
            <a:pPr fontAlgn="auto">
              <a:spcAft>
                <a:spcPts val="0"/>
              </a:spcAft>
              <a:buFont typeface="Arial" pitchFamily="34" charset="0"/>
              <a:buChar char="•"/>
              <a:defRPr/>
            </a:pPr>
            <a:r>
              <a:rPr lang="en-GB" sz="4000" dirty="0" smtClean="0"/>
              <a:t>Prejudice</a:t>
            </a:r>
          </a:p>
          <a:p>
            <a:pPr fontAlgn="auto">
              <a:spcAft>
                <a:spcPts val="0"/>
              </a:spcAft>
              <a:buFont typeface="Arial" pitchFamily="34" charset="0"/>
              <a:buChar char="•"/>
              <a:defRPr/>
            </a:pPr>
            <a:r>
              <a:rPr lang="en-GB" sz="4000" dirty="0" smtClean="0"/>
              <a:t>Establishing trust</a:t>
            </a:r>
            <a:endParaRPr lang="en-GB" sz="4000" dirty="0"/>
          </a:p>
        </p:txBody>
      </p:sp>
      <p:sp>
        <p:nvSpPr>
          <p:cNvPr id="4" name="Content Placeholder 3"/>
          <p:cNvSpPr>
            <a:spLocks noGrp="1"/>
          </p:cNvSpPr>
          <p:nvPr>
            <p:ph sz="half" idx="2"/>
          </p:nvPr>
        </p:nvSpPr>
        <p:spPr>
          <a:xfrm>
            <a:off x="4648200" y="1600200"/>
            <a:ext cx="4244975" cy="5500688"/>
          </a:xfrm>
        </p:spPr>
        <p:txBody>
          <a:bodyPr rtlCol="0">
            <a:normAutofit fontScale="70000" lnSpcReduction="20000"/>
          </a:bodyPr>
          <a:lstStyle/>
          <a:p>
            <a:pPr fontAlgn="auto">
              <a:spcAft>
                <a:spcPts val="0"/>
              </a:spcAft>
              <a:buFont typeface="Arial" pitchFamily="34" charset="0"/>
              <a:buNone/>
              <a:defRPr/>
            </a:pPr>
            <a:r>
              <a:rPr lang="en-GB" sz="4000" u="sng" dirty="0" smtClean="0"/>
              <a:t>What to do:</a:t>
            </a:r>
            <a:endParaRPr lang="en-GB" sz="4000" dirty="0" smtClean="0"/>
          </a:p>
          <a:p>
            <a:pPr fontAlgn="auto">
              <a:spcAft>
                <a:spcPts val="0"/>
              </a:spcAft>
              <a:buFont typeface="Arial" pitchFamily="34" charset="0"/>
              <a:buChar char="•"/>
              <a:defRPr/>
            </a:pPr>
            <a:r>
              <a:rPr lang="en-GB" sz="3000" dirty="0" smtClean="0"/>
              <a:t>D/</a:t>
            </a:r>
            <a:r>
              <a:rPr lang="en-GB" sz="3000" dirty="0" err="1" smtClean="0"/>
              <a:t>w</a:t>
            </a:r>
            <a:r>
              <a:rPr lang="en-GB" sz="3000" dirty="0" smtClean="0"/>
              <a:t> another medical professional</a:t>
            </a:r>
          </a:p>
          <a:p>
            <a:pPr fontAlgn="auto">
              <a:spcAft>
                <a:spcPts val="0"/>
              </a:spcAft>
              <a:buFont typeface="Arial" pitchFamily="34" charset="0"/>
              <a:buChar char="•"/>
              <a:defRPr/>
            </a:pPr>
            <a:r>
              <a:rPr lang="en-GB" sz="3000" dirty="0" smtClean="0"/>
              <a:t>Risk assessment scoring</a:t>
            </a:r>
          </a:p>
          <a:p>
            <a:pPr fontAlgn="auto">
              <a:spcAft>
                <a:spcPts val="0"/>
              </a:spcAft>
              <a:buFont typeface="Arial" pitchFamily="34" charset="0"/>
              <a:buChar char="•"/>
              <a:defRPr/>
            </a:pPr>
            <a:r>
              <a:rPr lang="en-GB" sz="3000" dirty="0" smtClean="0"/>
              <a:t>Advice from </a:t>
            </a:r>
            <a:r>
              <a:rPr lang="en-GB" sz="3000" dirty="0"/>
              <a:t>C</a:t>
            </a:r>
            <a:r>
              <a:rPr lang="en-GB" sz="3000" dirty="0" smtClean="0"/>
              <a:t>risis team</a:t>
            </a:r>
          </a:p>
          <a:p>
            <a:pPr fontAlgn="auto">
              <a:spcAft>
                <a:spcPts val="0"/>
              </a:spcAft>
              <a:buFont typeface="Arial" pitchFamily="34" charset="0"/>
              <a:buChar char="•"/>
              <a:defRPr/>
            </a:pPr>
            <a:r>
              <a:rPr lang="en-GB" sz="3000" dirty="0" smtClean="0"/>
              <a:t>Check previous notes</a:t>
            </a:r>
          </a:p>
          <a:p>
            <a:pPr fontAlgn="auto">
              <a:spcAft>
                <a:spcPts val="0"/>
              </a:spcAft>
              <a:buFont typeface="Arial" pitchFamily="34" charset="0"/>
              <a:buChar char="•"/>
              <a:defRPr/>
            </a:pPr>
            <a:r>
              <a:rPr lang="en-GB" sz="3000" dirty="0" smtClean="0"/>
              <a:t>Ask about protective factors</a:t>
            </a:r>
          </a:p>
          <a:p>
            <a:pPr fontAlgn="auto">
              <a:spcAft>
                <a:spcPts val="0"/>
              </a:spcAft>
              <a:buFont typeface="Arial" pitchFamily="34" charset="0"/>
              <a:buChar char="•"/>
              <a:defRPr/>
            </a:pPr>
            <a:r>
              <a:rPr lang="en-GB" sz="3000" dirty="0" smtClean="0"/>
              <a:t>Let them talk</a:t>
            </a:r>
          </a:p>
          <a:p>
            <a:pPr fontAlgn="auto">
              <a:spcAft>
                <a:spcPts val="0"/>
              </a:spcAft>
              <a:buFont typeface="Arial" pitchFamily="34" charset="0"/>
              <a:buChar char="•"/>
              <a:defRPr/>
            </a:pPr>
            <a:r>
              <a:rPr lang="en-GB" sz="3000" dirty="0" smtClean="0"/>
              <a:t>Good documentation</a:t>
            </a:r>
          </a:p>
          <a:p>
            <a:pPr fontAlgn="auto">
              <a:spcAft>
                <a:spcPts val="0"/>
              </a:spcAft>
              <a:buFont typeface="Arial" pitchFamily="34" charset="0"/>
              <a:buChar char="•"/>
              <a:defRPr/>
            </a:pPr>
            <a:r>
              <a:rPr lang="en-GB" sz="3000" dirty="0" smtClean="0"/>
              <a:t>Keep an open mind</a:t>
            </a:r>
          </a:p>
          <a:p>
            <a:pPr fontAlgn="auto">
              <a:spcAft>
                <a:spcPts val="0"/>
              </a:spcAft>
              <a:buFont typeface="Arial" pitchFamily="34" charset="0"/>
              <a:buChar char="•"/>
              <a:defRPr/>
            </a:pPr>
            <a:endParaRPr lang="en-GB" u="sng" dirty="0"/>
          </a:p>
          <a:p>
            <a:pPr fontAlgn="auto">
              <a:spcAft>
                <a:spcPts val="0"/>
              </a:spcAft>
              <a:buFont typeface="Arial" pitchFamily="34" charset="0"/>
              <a:buNone/>
              <a:defRPr/>
            </a:pPr>
            <a:r>
              <a:rPr lang="en-GB" sz="4000" u="sng" dirty="0" smtClean="0"/>
              <a:t>What not to do:</a:t>
            </a:r>
          </a:p>
          <a:p>
            <a:pPr fontAlgn="auto">
              <a:spcAft>
                <a:spcPts val="0"/>
              </a:spcAft>
              <a:buFont typeface="Arial" pitchFamily="34" charset="0"/>
              <a:buChar char="•"/>
              <a:defRPr/>
            </a:pPr>
            <a:r>
              <a:rPr lang="en-GB" sz="3000" dirty="0" smtClean="0"/>
              <a:t>Don’t give tips</a:t>
            </a:r>
          </a:p>
          <a:p>
            <a:pPr fontAlgn="auto">
              <a:spcAft>
                <a:spcPts val="0"/>
              </a:spcAft>
              <a:buFont typeface="Arial" pitchFamily="34" charset="0"/>
              <a:buChar char="•"/>
              <a:defRPr/>
            </a:pPr>
            <a:r>
              <a:rPr lang="en-GB" sz="3000" dirty="0" smtClean="0"/>
              <a:t>Don’t dismiss concerns</a:t>
            </a:r>
          </a:p>
          <a:p>
            <a:pPr fontAlgn="auto">
              <a:spcAft>
                <a:spcPts val="0"/>
              </a:spcAft>
              <a:buFont typeface="Arial" pitchFamily="34" charset="0"/>
              <a:buChar char="•"/>
              <a:defRPr/>
            </a:pPr>
            <a:r>
              <a:rPr lang="en-GB" sz="3000" dirty="0" smtClean="0"/>
              <a:t>Don’t be judgmental</a:t>
            </a:r>
          </a:p>
          <a:p>
            <a:pPr fontAlgn="auto">
              <a:spcAft>
                <a:spcPts val="0"/>
              </a:spcAft>
              <a:buFont typeface="Arial" pitchFamily="34" charset="0"/>
              <a:buChar char="•"/>
              <a:defRPr/>
            </a:pPr>
            <a:r>
              <a:rPr lang="en-GB" sz="3000" dirty="0" smtClean="0"/>
              <a:t>Care with prescribing</a:t>
            </a:r>
            <a:endParaRPr lang="en-GB" sz="3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2125</Words>
  <Application>Microsoft Office PowerPoint</Application>
  <PresentationFormat>On-screen Show (4:3)</PresentationFormat>
  <Paragraphs>447</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Dealing with challenging patients</vt:lpstr>
      <vt:lpstr>Demanding and unreasonable patients (or patients with a high IQ)</vt:lpstr>
      <vt:lpstr>Patients with dementia or psychosis</vt:lpstr>
      <vt:lpstr>Patients with multiple or  complex problems</vt:lpstr>
      <vt:lpstr>Relatives of patients</vt:lpstr>
      <vt:lpstr>Patients with personality disorders</vt:lpstr>
      <vt:lpstr>Prejudiced patients</vt:lpstr>
      <vt:lpstr>Manipulative patients</vt:lpstr>
      <vt:lpstr>Suicidal patients </vt:lpstr>
      <vt:lpstr>DNAR (Do Not Attempt Resuscitation) patients</vt:lpstr>
      <vt:lpstr>Aggressive (especially drunk) patients</vt:lpstr>
      <vt:lpstr>Child patients / patients with low IQ</vt:lpstr>
      <vt:lpstr>Patients who speak a different language</vt:lpstr>
      <vt:lpstr>Patients who have difficulties in expression (e.g. dysphasia, deafness)</vt:lpstr>
      <vt:lpstr>Patients with communication barriers</vt:lpstr>
      <vt:lpstr>FY2 communication: Useful tools from the field of Psychology</vt:lpstr>
      <vt:lpstr>Areas covered</vt:lpstr>
      <vt:lpstr>To help you think about adherence</vt:lpstr>
      <vt:lpstr>Self-regulatory model of illness behaviour (Leventhal)</vt:lpstr>
      <vt:lpstr>Leventhal (cont)</vt:lpstr>
      <vt:lpstr>Patients approach to chronic illness: Ideas from a psychodynamic perspective</vt:lpstr>
      <vt:lpstr>Motivational Interviewing</vt:lpstr>
      <vt:lpstr>Principles of MI</vt:lpstr>
      <vt:lpstr>Stages of Change</vt:lpstr>
      <vt:lpstr>Transtheoretical Model of Change  (Prochaska &amp; DiClemente, 1983)</vt:lpstr>
      <vt:lpstr>Stages of change (2)</vt:lpstr>
      <vt:lpstr>MI style questions that may be of use</vt:lpstr>
      <vt:lpstr>Cognitive problems</vt:lpstr>
      <vt:lpstr>Considering patient interactions</vt:lpstr>
      <vt:lpstr>Transactional Analysis</vt:lpstr>
      <vt:lpstr>TA: ward example</vt:lpstr>
      <vt:lpstr>TA: ward example (part 2)</vt:lpstr>
      <vt:lpstr>Drama Triangle- part of Transactional Analysis</vt:lpstr>
      <vt:lpstr>Drama Triangle</vt:lpstr>
      <vt:lpstr>Transference and Counter-transference</vt:lpstr>
      <vt:lpstr>Reciprocal Roles (CAT)</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Dealing with challenging patients</dc:title>
  <dc:creator>mdsjaq</dc:creator>
  <cp:lastModifiedBy>IT Services</cp:lastModifiedBy>
  <cp:revision>22</cp:revision>
  <dcterms:created xsi:type="dcterms:W3CDTF">2010-10-25T10:20:40Z</dcterms:created>
  <dcterms:modified xsi:type="dcterms:W3CDTF">2011-01-11T12:19:45Z</dcterms:modified>
</cp:coreProperties>
</file>