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6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98" r:id="rId4"/>
    <p:sldMasterId id="2147483813" r:id="rId5"/>
    <p:sldMasterId id="2147483828" r:id="rId6"/>
    <p:sldMasterId id="2147483843" r:id="rId7"/>
    <p:sldMasterId id="2147483858" r:id="rId8"/>
    <p:sldMasterId id="2147483873" r:id="rId9"/>
    <p:sldMasterId id="2147483888" r:id="rId10"/>
  </p:sldMasterIdLst>
  <p:notesMasterIdLst>
    <p:notesMasterId r:id="rId21"/>
  </p:notesMasterIdLst>
  <p:handoutMasterIdLst>
    <p:handoutMasterId r:id="rId22"/>
  </p:handoutMasterIdLst>
  <p:sldIdLst>
    <p:sldId id="256" r:id="rId11"/>
    <p:sldId id="280" r:id="rId12"/>
    <p:sldId id="338" r:id="rId13"/>
    <p:sldId id="400" r:id="rId14"/>
    <p:sldId id="401" r:id="rId15"/>
    <p:sldId id="402" r:id="rId16"/>
    <p:sldId id="407" r:id="rId17"/>
    <p:sldId id="404" r:id="rId18"/>
    <p:sldId id="405" r:id="rId19"/>
    <p:sldId id="40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avender" id="{DF27C7D5-B301-0F4B-AA0B-9F4B850547A4}">
          <p14:sldIdLst>
            <p14:sldId id="256"/>
            <p14:sldId id="280"/>
            <p14:sldId id="338"/>
            <p14:sldId id="400"/>
            <p14:sldId id="401"/>
            <p14:sldId id="402"/>
            <p14:sldId id="407"/>
            <p14:sldId id="404"/>
            <p14:sldId id="405"/>
            <p14:sldId id="40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4"/>
    <p:restoredTop sz="94719"/>
  </p:normalViewPr>
  <p:slideViewPr>
    <p:cSldViewPr snapToGrid="0">
      <p:cViewPr>
        <p:scale>
          <a:sx n="66" d="100"/>
          <a:sy n="66" d="100"/>
        </p:scale>
        <p:origin x="648" y="-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20C7AF-13DE-471D-B4BA-4025EED50349}" type="doc">
      <dgm:prSet loTypeId="urn:microsoft.com/office/officeart/2005/8/layout/cycle2" loCatId="cycle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7F48E6A0-9EB7-4B50-BDDE-90C83AEBC4E5}">
      <dgm:prSet phldrT="[Text]" phldr="0" custT="1"/>
      <dgm:spPr/>
      <dgm:t>
        <a:bodyPr/>
        <a:lstStyle/>
        <a:p>
          <a:r>
            <a:rPr lang="en-GB" sz="1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Disability adviser appointment, study skills or mentoring</a:t>
          </a:r>
        </a:p>
      </dgm:t>
    </dgm:pt>
    <dgm:pt modelId="{563544A7-8414-45E0-A223-C0404603FE0F}" type="parTrans" cxnId="{87A4C3A6-BA30-4DE5-94D7-D4002BC14E93}">
      <dgm:prSet/>
      <dgm:spPr/>
      <dgm:t>
        <a:bodyPr/>
        <a:lstStyle/>
        <a:p>
          <a:endParaRPr lang="en-GB"/>
        </a:p>
      </dgm:t>
    </dgm:pt>
    <dgm:pt modelId="{79CE90C3-6B1F-4FFF-A409-86A04D0FD604}" type="sibTrans" cxnId="{87A4C3A6-BA30-4DE5-94D7-D4002BC14E93}">
      <dgm:prSet/>
      <dgm:spPr/>
      <dgm:t>
        <a:bodyPr/>
        <a:lstStyle/>
        <a:p>
          <a:endParaRPr lang="en-GB"/>
        </a:p>
      </dgm:t>
    </dgm:pt>
    <dgm:pt modelId="{6CCDDF09-6DF8-40AA-AC02-FCD9F5AAC079}">
      <dgm:prSet phldrT="[Text]" custT="1"/>
      <dgm:spPr/>
      <dgm:t>
        <a:bodyPr/>
        <a:lstStyle/>
        <a:p>
          <a:r>
            <a:rPr lang="en-GB" sz="1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Referral to relevant team(s) for appropriate support</a:t>
          </a:r>
          <a:endParaRPr lang="en-GB" sz="9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EAF9BBE-42D0-4591-8B67-701890B1B6CF}" type="parTrans" cxnId="{6ED6A100-27DB-4F2C-B210-5C2EBCD0DFA8}">
      <dgm:prSet/>
      <dgm:spPr/>
      <dgm:t>
        <a:bodyPr/>
        <a:lstStyle/>
        <a:p>
          <a:endParaRPr lang="en-GB"/>
        </a:p>
      </dgm:t>
    </dgm:pt>
    <dgm:pt modelId="{16FB1113-CDD7-4FB7-8DC7-031CDD3C770B}" type="sibTrans" cxnId="{6ED6A100-27DB-4F2C-B210-5C2EBCD0DFA8}">
      <dgm:prSet/>
      <dgm:spPr/>
      <dgm:t>
        <a:bodyPr/>
        <a:lstStyle/>
        <a:p>
          <a:endParaRPr lang="en-GB"/>
        </a:p>
      </dgm:t>
    </dgm:pt>
    <dgm:pt modelId="{0B6FACB7-4A74-420D-9C19-C63584368608}">
      <dgm:prSet custT="1"/>
      <dgm:spPr/>
      <dgm:t>
        <a:bodyPr/>
        <a:lstStyle/>
        <a:p>
          <a:r>
            <a:rPr lang="en-GB" sz="16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Department signposting or student self referring to WSS</a:t>
          </a:r>
          <a:endParaRPr lang="en-GB" sz="16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14DDE1F-882A-4113-B0A8-94FD87EDA2C5}" type="parTrans" cxnId="{3C2848C1-EA38-4A02-B04C-35C5F10B6132}">
      <dgm:prSet/>
      <dgm:spPr/>
      <dgm:t>
        <a:bodyPr/>
        <a:lstStyle/>
        <a:p>
          <a:endParaRPr lang="en-GB"/>
        </a:p>
      </dgm:t>
    </dgm:pt>
    <dgm:pt modelId="{783AF863-7609-497F-ADA0-91A74212F78D}" type="sibTrans" cxnId="{3C2848C1-EA38-4A02-B04C-35C5F10B6132}">
      <dgm:prSet/>
      <dgm:spPr/>
      <dgm:t>
        <a:bodyPr/>
        <a:lstStyle/>
        <a:p>
          <a:endParaRPr lang="en-GB"/>
        </a:p>
      </dgm:t>
    </dgm:pt>
    <dgm:pt modelId="{F6DFF74D-5ED1-47AA-850B-E31E73471164}">
      <dgm:prSet custT="1"/>
      <dgm:spPr/>
      <dgm:t>
        <a:bodyPr/>
        <a:lstStyle/>
        <a:p>
          <a:r>
            <a:rPr lang="en-GB" sz="1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Wellbeing portal - single point of entry with daily initial consultations   </a:t>
          </a:r>
        </a:p>
      </dgm:t>
    </dgm:pt>
    <dgm:pt modelId="{8022AA8A-2753-479A-BCDE-F6857C79CF5F}" type="parTrans" cxnId="{CCC964DB-EBD0-4A27-B303-6762064863DD}">
      <dgm:prSet/>
      <dgm:spPr/>
      <dgm:t>
        <a:bodyPr/>
        <a:lstStyle/>
        <a:p>
          <a:endParaRPr lang="en-GB"/>
        </a:p>
      </dgm:t>
    </dgm:pt>
    <dgm:pt modelId="{64E5B10A-AF36-4EB3-9472-9BD6A98CDBC5}" type="sibTrans" cxnId="{CCC964DB-EBD0-4A27-B303-6762064863DD}">
      <dgm:prSet/>
      <dgm:spPr/>
      <dgm:t>
        <a:bodyPr/>
        <a:lstStyle/>
        <a:p>
          <a:endParaRPr lang="en-GB"/>
        </a:p>
      </dgm:t>
    </dgm:pt>
    <dgm:pt modelId="{07993AE6-F077-4769-9E97-A364F2EFFDE4}">
      <dgm:prSet custT="1"/>
      <dgm:spPr/>
      <dgm:t>
        <a:bodyPr/>
        <a:lstStyle/>
        <a:p>
          <a:r>
            <a:rPr lang="en-GB" sz="12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Self-help resources </a:t>
          </a:r>
        </a:p>
      </dgm:t>
    </dgm:pt>
    <dgm:pt modelId="{4E36C840-1C09-4903-81D0-69842FA9430B}" type="parTrans" cxnId="{4DD7B9B2-6E7C-4EF3-829D-3049F4DD3601}">
      <dgm:prSet/>
      <dgm:spPr/>
      <dgm:t>
        <a:bodyPr/>
        <a:lstStyle/>
        <a:p>
          <a:endParaRPr lang="en-GB"/>
        </a:p>
      </dgm:t>
    </dgm:pt>
    <dgm:pt modelId="{01DDD888-2271-4A22-8434-40CE02529A72}" type="sibTrans" cxnId="{4DD7B9B2-6E7C-4EF3-829D-3049F4DD3601}">
      <dgm:prSet/>
      <dgm:spPr/>
      <dgm:t>
        <a:bodyPr/>
        <a:lstStyle/>
        <a:p>
          <a:endParaRPr lang="en-GB"/>
        </a:p>
      </dgm:t>
    </dgm:pt>
    <dgm:pt modelId="{71387B0A-2B84-4400-91B3-D4DEAD054E88}">
      <dgm:prSet custT="1"/>
      <dgm:spPr/>
      <dgm:t>
        <a:bodyPr/>
        <a:lstStyle/>
        <a:p>
          <a:r>
            <a:rPr lang="en-GB" sz="1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Ongoing support,  follow up, liaising with Dep and other services </a:t>
          </a:r>
        </a:p>
      </dgm:t>
    </dgm:pt>
    <dgm:pt modelId="{F80A2215-8089-4841-B2CA-452E6FBC741A}" type="parTrans" cxnId="{2D88E876-F274-48DC-8542-1ACD7408E275}">
      <dgm:prSet/>
      <dgm:spPr/>
      <dgm:t>
        <a:bodyPr/>
        <a:lstStyle/>
        <a:p>
          <a:endParaRPr lang="en-GB"/>
        </a:p>
      </dgm:t>
    </dgm:pt>
    <dgm:pt modelId="{0EA59559-5852-4F34-9F2A-7577F14CEDA0}" type="sibTrans" cxnId="{2D88E876-F274-48DC-8542-1ACD7408E275}">
      <dgm:prSet/>
      <dgm:spPr/>
      <dgm:t>
        <a:bodyPr/>
        <a:lstStyle/>
        <a:p>
          <a:endParaRPr lang="en-GB"/>
        </a:p>
      </dgm:t>
    </dgm:pt>
    <dgm:pt modelId="{0EF1623E-53AD-41FB-B5A6-6EAB1EC7F1C1}">
      <dgm:prSet/>
      <dgm:spPr/>
      <dgm:t>
        <a:bodyPr/>
        <a:lstStyle/>
        <a:p>
          <a:r>
            <a:rPr lang="en-GB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(Disability, MH Nurses, CAPIT, Statutory Services, sexual and domestic violence adviser, student funding etc. )</a:t>
          </a:r>
          <a:endParaRPr lang="en-GB" dirty="0"/>
        </a:p>
      </dgm:t>
    </dgm:pt>
    <dgm:pt modelId="{80BD104A-7901-4A5C-A95E-BF6EAA67F33D}" type="parTrans" cxnId="{8FAD5ACD-4FE0-4B42-ABB6-0F5459FD150D}">
      <dgm:prSet/>
      <dgm:spPr/>
      <dgm:t>
        <a:bodyPr/>
        <a:lstStyle/>
        <a:p>
          <a:endParaRPr lang="en-GB"/>
        </a:p>
      </dgm:t>
    </dgm:pt>
    <dgm:pt modelId="{E76D2086-794D-480D-98D2-6F66A2F2409A}" type="sibTrans" cxnId="{8FAD5ACD-4FE0-4B42-ABB6-0F5459FD150D}">
      <dgm:prSet/>
      <dgm:spPr/>
      <dgm:t>
        <a:bodyPr/>
        <a:lstStyle/>
        <a:p>
          <a:endParaRPr lang="en-GB"/>
        </a:p>
      </dgm:t>
    </dgm:pt>
    <dgm:pt modelId="{05941A71-CC04-47D8-9347-82551694DED0}" type="pres">
      <dgm:prSet presAssocID="{8B20C7AF-13DE-471D-B4BA-4025EED50349}" presName="cycle" presStyleCnt="0">
        <dgm:presLayoutVars>
          <dgm:dir/>
          <dgm:resizeHandles val="exact"/>
        </dgm:presLayoutVars>
      </dgm:prSet>
      <dgm:spPr/>
    </dgm:pt>
    <dgm:pt modelId="{F1D75E2E-61E4-4221-90EE-027662E5B240}" type="pres">
      <dgm:prSet presAssocID="{0B6FACB7-4A74-420D-9C19-C63584368608}" presName="node" presStyleLbl="node1" presStyleIdx="0" presStyleCnt="7" custScaleX="146410" custScaleY="146410" custRadScaleRad="104393" custRadScaleInc="-59990">
        <dgm:presLayoutVars>
          <dgm:bulletEnabled val="1"/>
        </dgm:presLayoutVars>
      </dgm:prSet>
      <dgm:spPr/>
    </dgm:pt>
    <dgm:pt modelId="{88628596-1E12-47FB-8FF1-453D5F385738}" type="pres">
      <dgm:prSet presAssocID="{783AF863-7609-497F-ADA0-91A74212F78D}" presName="sibTrans" presStyleLbl="sibTrans2D1" presStyleIdx="0" presStyleCnt="7"/>
      <dgm:spPr/>
    </dgm:pt>
    <dgm:pt modelId="{63A11AB8-5CBD-4B8A-8A9C-A01C7EF85824}" type="pres">
      <dgm:prSet presAssocID="{783AF863-7609-497F-ADA0-91A74212F78D}" presName="connectorText" presStyleLbl="sibTrans2D1" presStyleIdx="0" presStyleCnt="7"/>
      <dgm:spPr/>
    </dgm:pt>
    <dgm:pt modelId="{29525634-A1BC-4B00-AF1A-A64DAC9447AF}" type="pres">
      <dgm:prSet presAssocID="{F6DFF74D-5ED1-47AA-850B-E31E73471164}" presName="node" presStyleLbl="node1" presStyleIdx="1" presStyleCnt="7" custScaleX="146410" custScaleY="146410" custRadScaleRad="141551" custRadScaleInc="19621">
        <dgm:presLayoutVars>
          <dgm:bulletEnabled val="1"/>
        </dgm:presLayoutVars>
      </dgm:prSet>
      <dgm:spPr/>
    </dgm:pt>
    <dgm:pt modelId="{B11AD75C-9A59-4FFF-B40D-96A7A24F4B77}" type="pres">
      <dgm:prSet presAssocID="{64E5B10A-AF36-4EB3-9472-9BD6A98CDBC5}" presName="sibTrans" presStyleLbl="sibTrans2D1" presStyleIdx="1" presStyleCnt="7"/>
      <dgm:spPr/>
    </dgm:pt>
    <dgm:pt modelId="{917F7FAB-63B4-4F6E-B19D-B5AC33402C3A}" type="pres">
      <dgm:prSet presAssocID="{64E5B10A-AF36-4EB3-9472-9BD6A98CDBC5}" presName="connectorText" presStyleLbl="sibTrans2D1" presStyleIdx="1" presStyleCnt="7"/>
      <dgm:spPr/>
    </dgm:pt>
    <dgm:pt modelId="{1FAE2202-F8D5-49FC-8823-6E77766DECC6}" type="pres">
      <dgm:prSet presAssocID="{07993AE6-F077-4769-9E97-A364F2EFFDE4}" presName="node" presStyleLbl="node1" presStyleIdx="2" presStyleCnt="7" custScaleX="100000" custScaleY="100000" custRadScaleRad="148403" custRadScaleInc="12024">
        <dgm:presLayoutVars>
          <dgm:bulletEnabled val="1"/>
        </dgm:presLayoutVars>
      </dgm:prSet>
      <dgm:spPr/>
    </dgm:pt>
    <dgm:pt modelId="{A8E92F84-C688-4E4E-80B6-9E451725842C}" type="pres">
      <dgm:prSet presAssocID="{01DDD888-2271-4A22-8434-40CE02529A72}" presName="sibTrans" presStyleLbl="sibTrans2D1" presStyleIdx="2" presStyleCnt="7" custFlipVert="0" custFlipHor="0" custScaleX="102637" custScaleY="100343" custLinFactNeighborX="-20817" custLinFactNeighborY="-17634"/>
      <dgm:spPr/>
    </dgm:pt>
    <dgm:pt modelId="{AB1F2081-45A2-43B9-A52B-02D3B72A98AA}" type="pres">
      <dgm:prSet presAssocID="{01DDD888-2271-4A22-8434-40CE02529A72}" presName="connectorText" presStyleLbl="sibTrans2D1" presStyleIdx="2" presStyleCnt="7"/>
      <dgm:spPr/>
    </dgm:pt>
    <dgm:pt modelId="{C814B065-743F-4A6D-8FA7-E85862D96D58}" type="pres">
      <dgm:prSet presAssocID="{7F48E6A0-9EB7-4B50-BDDE-90C83AEBC4E5}" presName="node" presStyleLbl="node1" presStyleIdx="3" presStyleCnt="7" custScaleX="146410" custScaleY="146410" custRadScaleRad="72565" custRadScaleInc="-25410">
        <dgm:presLayoutVars>
          <dgm:bulletEnabled val="1"/>
        </dgm:presLayoutVars>
      </dgm:prSet>
      <dgm:spPr/>
    </dgm:pt>
    <dgm:pt modelId="{218F3CBB-535D-45BB-B513-2DAA5298F7EB}" type="pres">
      <dgm:prSet presAssocID="{79CE90C3-6B1F-4FFF-A409-86A04D0FD604}" presName="sibTrans" presStyleLbl="sibTrans2D1" presStyleIdx="3" presStyleCnt="7"/>
      <dgm:spPr/>
    </dgm:pt>
    <dgm:pt modelId="{B4E497CA-DB2E-4FD3-9020-431836334E96}" type="pres">
      <dgm:prSet presAssocID="{79CE90C3-6B1F-4FFF-A409-86A04D0FD604}" presName="connectorText" presStyleLbl="sibTrans2D1" presStyleIdx="3" presStyleCnt="7"/>
      <dgm:spPr/>
    </dgm:pt>
    <dgm:pt modelId="{96E04289-1716-4E1D-AE68-16124CC69044}" type="pres">
      <dgm:prSet presAssocID="{6CCDDF09-6DF8-40AA-AC02-FCD9F5AAC079}" presName="node" presStyleLbl="node1" presStyleIdx="4" presStyleCnt="7" custScaleX="146410" custScaleY="146410" custRadScaleRad="136935" custRadScaleInc="144838">
        <dgm:presLayoutVars>
          <dgm:bulletEnabled val="1"/>
        </dgm:presLayoutVars>
      </dgm:prSet>
      <dgm:spPr/>
    </dgm:pt>
    <dgm:pt modelId="{C3E42189-3ECE-487A-A2E0-9D8E109007A7}" type="pres">
      <dgm:prSet presAssocID="{16FB1113-CDD7-4FB7-8DC7-031CDD3C770B}" presName="sibTrans" presStyleLbl="sibTrans2D1" presStyleIdx="4" presStyleCnt="7"/>
      <dgm:spPr/>
    </dgm:pt>
    <dgm:pt modelId="{27DAE978-1AA6-48DA-9F70-DC76BBBACAF1}" type="pres">
      <dgm:prSet presAssocID="{16FB1113-CDD7-4FB7-8DC7-031CDD3C770B}" presName="connectorText" presStyleLbl="sibTrans2D1" presStyleIdx="4" presStyleCnt="7"/>
      <dgm:spPr/>
    </dgm:pt>
    <dgm:pt modelId="{2FE5DABD-6BB2-4028-9D3E-5FF99CE1A264}" type="pres">
      <dgm:prSet presAssocID="{0EF1623E-53AD-41FB-B5A6-6EAB1EC7F1C1}" presName="node" presStyleLbl="node1" presStyleIdx="5" presStyleCnt="7" custRadScaleRad="240185" custRadScaleInc="15972">
        <dgm:presLayoutVars>
          <dgm:bulletEnabled val="1"/>
        </dgm:presLayoutVars>
      </dgm:prSet>
      <dgm:spPr/>
    </dgm:pt>
    <dgm:pt modelId="{40EBE72C-3B6D-42AD-8339-6F54E84FEDFE}" type="pres">
      <dgm:prSet presAssocID="{E76D2086-794D-480D-98D2-6F66A2F2409A}" presName="sibTrans" presStyleLbl="sibTrans2D1" presStyleIdx="5" presStyleCnt="7" custAng="18492437" custScaleX="133455" custScaleY="98852" custLinFactX="77629" custLinFactNeighborX="100000" custLinFactNeighborY="25231"/>
      <dgm:spPr/>
    </dgm:pt>
    <dgm:pt modelId="{813ED96E-7D27-4B76-9D09-62B4B2A65194}" type="pres">
      <dgm:prSet presAssocID="{E76D2086-794D-480D-98D2-6F66A2F2409A}" presName="connectorText" presStyleLbl="sibTrans2D1" presStyleIdx="5" presStyleCnt="7"/>
      <dgm:spPr/>
    </dgm:pt>
    <dgm:pt modelId="{717780EE-48BE-48D3-B8DA-D5601CCD1672}" type="pres">
      <dgm:prSet presAssocID="{71387B0A-2B84-4400-91B3-D4DEAD054E88}" presName="node" presStyleLbl="node1" presStyleIdx="6" presStyleCnt="7" custScaleX="146410" custScaleY="146410" custRadScaleRad="192585" custRadScaleInc="-52956">
        <dgm:presLayoutVars>
          <dgm:bulletEnabled val="1"/>
        </dgm:presLayoutVars>
      </dgm:prSet>
      <dgm:spPr/>
    </dgm:pt>
    <dgm:pt modelId="{D918E53E-DAD8-491C-98AD-A08FD1435270}" type="pres">
      <dgm:prSet presAssocID="{0EA59559-5852-4F34-9F2A-7577F14CEDA0}" presName="sibTrans" presStyleLbl="sibTrans2D1" presStyleIdx="6" presStyleCnt="7"/>
      <dgm:spPr/>
    </dgm:pt>
    <dgm:pt modelId="{9DC2F7B1-EA75-4EF2-911B-BCCF880E09A4}" type="pres">
      <dgm:prSet presAssocID="{0EA59559-5852-4F34-9F2A-7577F14CEDA0}" presName="connectorText" presStyleLbl="sibTrans2D1" presStyleIdx="6" presStyleCnt="7"/>
      <dgm:spPr/>
    </dgm:pt>
  </dgm:ptLst>
  <dgm:cxnLst>
    <dgm:cxn modelId="{6ED6A100-27DB-4F2C-B210-5C2EBCD0DFA8}" srcId="{8B20C7AF-13DE-471D-B4BA-4025EED50349}" destId="{6CCDDF09-6DF8-40AA-AC02-FCD9F5AAC079}" srcOrd="4" destOrd="0" parTransId="{EEAF9BBE-42D0-4591-8B67-701890B1B6CF}" sibTransId="{16FB1113-CDD7-4FB7-8DC7-031CDD3C770B}"/>
    <dgm:cxn modelId="{E5080702-45FC-4346-AF10-2FADE319DF5B}" type="presOf" srcId="{783AF863-7609-497F-ADA0-91A74212F78D}" destId="{63A11AB8-5CBD-4B8A-8A9C-A01C7EF85824}" srcOrd="1" destOrd="0" presId="urn:microsoft.com/office/officeart/2005/8/layout/cycle2"/>
    <dgm:cxn modelId="{B2441610-7E97-4344-A70C-618E0E403E88}" type="presOf" srcId="{F6DFF74D-5ED1-47AA-850B-E31E73471164}" destId="{29525634-A1BC-4B00-AF1A-A64DAC9447AF}" srcOrd="0" destOrd="0" presId="urn:microsoft.com/office/officeart/2005/8/layout/cycle2"/>
    <dgm:cxn modelId="{2D983412-BC93-4A08-A391-07E0FD4FC0D5}" type="presOf" srcId="{6CCDDF09-6DF8-40AA-AC02-FCD9F5AAC079}" destId="{96E04289-1716-4E1D-AE68-16124CC69044}" srcOrd="0" destOrd="0" presId="urn:microsoft.com/office/officeart/2005/8/layout/cycle2"/>
    <dgm:cxn modelId="{C5EA1D18-8435-40BC-8BA5-60F657DE6609}" type="presOf" srcId="{79CE90C3-6B1F-4FFF-A409-86A04D0FD604}" destId="{B4E497CA-DB2E-4FD3-9020-431836334E96}" srcOrd="1" destOrd="0" presId="urn:microsoft.com/office/officeart/2005/8/layout/cycle2"/>
    <dgm:cxn modelId="{F26AE72E-7066-4AE6-BFFB-618A62365335}" type="presOf" srcId="{64E5B10A-AF36-4EB3-9472-9BD6A98CDBC5}" destId="{B11AD75C-9A59-4FFF-B40D-96A7A24F4B77}" srcOrd="0" destOrd="0" presId="urn:microsoft.com/office/officeart/2005/8/layout/cycle2"/>
    <dgm:cxn modelId="{0A184135-20FC-46C7-BC7C-80975433050D}" type="presOf" srcId="{783AF863-7609-497F-ADA0-91A74212F78D}" destId="{88628596-1E12-47FB-8FF1-453D5F385738}" srcOrd="0" destOrd="0" presId="urn:microsoft.com/office/officeart/2005/8/layout/cycle2"/>
    <dgm:cxn modelId="{2A070241-74FA-4B2B-A4C7-FC0A8F321AA5}" type="presOf" srcId="{01DDD888-2271-4A22-8434-40CE02529A72}" destId="{A8E92F84-C688-4E4E-80B6-9E451725842C}" srcOrd="0" destOrd="0" presId="urn:microsoft.com/office/officeart/2005/8/layout/cycle2"/>
    <dgm:cxn modelId="{85A62149-39EB-4408-93B9-0149E5F1DD6F}" type="presOf" srcId="{E76D2086-794D-480D-98D2-6F66A2F2409A}" destId="{40EBE72C-3B6D-42AD-8339-6F54E84FEDFE}" srcOrd="0" destOrd="0" presId="urn:microsoft.com/office/officeart/2005/8/layout/cycle2"/>
    <dgm:cxn modelId="{0DC2D34A-6C75-4E6C-A00E-08F9BDB0A76C}" type="presOf" srcId="{07993AE6-F077-4769-9E97-A364F2EFFDE4}" destId="{1FAE2202-F8D5-49FC-8823-6E77766DECC6}" srcOrd="0" destOrd="0" presId="urn:microsoft.com/office/officeart/2005/8/layout/cycle2"/>
    <dgm:cxn modelId="{2D88E876-F274-48DC-8542-1ACD7408E275}" srcId="{8B20C7AF-13DE-471D-B4BA-4025EED50349}" destId="{71387B0A-2B84-4400-91B3-D4DEAD054E88}" srcOrd="6" destOrd="0" parTransId="{F80A2215-8089-4841-B2CA-452E6FBC741A}" sibTransId="{0EA59559-5852-4F34-9F2A-7577F14CEDA0}"/>
    <dgm:cxn modelId="{52774A57-8574-4D73-AD9F-B9C5F67529E7}" type="presOf" srcId="{16FB1113-CDD7-4FB7-8DC7-031CDD3C770B}" destId="{27DAE978-1AA6-48DA-9F70-DC76BBBACAF1}" srcOrd="1" destOrd="0" presId="urn:microsoft.com/office/officeart/2005/8/layout/cycle2"/>
    <dgm:cxn modelId="{5C030158-B35A-4ECA-AE22-E25D02E75A3B}" type="presOf" srcId="{E76D2086-794D-480D-98D2-6F66A2F2409A}" destId="{813ED96E-7D27-4B76-9D09-62B4B2A65194}" srcOrd="1" destOrd="0" presId="urn:microsoft.com/office/officeart/2005/8/layout/cycle2"/>
    <dgm:cxn modelId="{16ACDD7C-2EDF-484A-AFB1-901A5B2FC0AC}" type="presOf" srcId="{8B20C7AF-13DE-471D-B4BA-4025EED50349}" destId="{05941A71-CC04-47D8-9347-82551694DED0}" srcOrd="0" destOrd="0" presId="urn:microsoft.com/office/officeart/2005/8/layout/cycle2"/>
    <dgm:cxn modelId="{F7588C8C-AEFE-417B-9C91-6B42E1EB1086}" type="presOf" srcId="{0EA59559-5852-4F34-9F2A-7577F14CEDA0}" destId="{9DC2F7B1-EA75-4EF2-911B-BCCF880E09A4}" srcOrd="1" destOrd="0" presId="urn:microsoft.com/office/officeart/2005/8/layout/cycle2"/>
    <dgm:cxn modelId="{1D15F491-CC1A-4FD4-8587-A132773EEB9F}" type="presOf" srcId="{79CE90C3-6B1F-4FFF-A409-86A04D0FD604}" destId="{218F3CBB-535D-45BB-B513-2DAA5298F7EB}" srcOrd="0" destOrd="0" presId="urn:microsoft.com/office/officeart/2005/8/layout/cycle2"/>
    <dgm:cxn modelId="{D06904A6-70A0-4F6F-9486-A0ED8D7345DE}" type="presOf" srcId="{7F48E6A0-9EB7-4B50-BDDE-90C83AEBC4E5}" destId="{C814B065-743F-4A6D-8FA7-E85862D96D58}" srcOrd="0" destOrd="0" presId="urn:microsoft.com/office/officeart/2005/8/layout/cycle2"/>
    <dgm:cxn modelId="{87A4C3A6-BA30-4DE5-94D7-D4002BC14E93}" srcId="{8B20C7AF-13DE-471D-B4BA-4025EED50349}" destId="{7F48E6A0-9EB7-4B50-BDDE-90C83AEBC4E5}" srcOrd="3" destOrd="0" parTransId="{563544A7-8414-45E0-A223-C0404603FE0F}" sibTransId="{79CE90C3-6B1F-4FFF-A409-86A04D0FD604}"/>
    <dgm:cxn modelId="{4DD7B9B2-6E7C-4EF3-829D-3049F4DD3601}" srcId="{8B20C7AF-13DE-471D-B4BA-4025EED50349}" destId="{07993AE6-F077-4769-9E97-A364F2EFFDE4}" srcOrd="2" destOrd="0" parTransId="{4E36C840-1C09-4903-81D0-69842FA9430B}" sibTransId="{01DDD888-2271-4A22-8434-40CE02529A72}"/>
    <dgm:cxn modelId="{3C2848C1-EA38-4A02-B04C-35C5F10B6132}" srcId="{8B20C7AF-13DE-471D-B4BA-4025EED50349}" destId="{0B6FACB7-4A74-420D-9C19-C63584368608}" srcOrd="0" destOrd="0" parTransId="{914DDE1F-882A-4113-B0A8-94FD87EDA2C5}" sibTransId="{783AF863-7609-497F-ADA0-91A74212F78D}"/>
    <dgm:cxn modelId="{F22681CA-A05E-4017-9FF6-D1DCE22167DD}" type="presOf" srcId="{71387B0A-2B84-4400-91B3-D4DEAD054E88}" destId="{717780EE-48BE-48D3-B8DA-D5601CCD1672}" srcOrd="0" destOrd="0" presId="urn:microsoft.com/office/officeart/2005/8/layout/cycle2"/>
    <dgm:cxn modelId="{C5662DCB-ED47-49D9-93AE-CCF4B493DB9C}" type="presOf" srcId="{64E5B10A-AF36-4EB3-9472-9BD6A98CDBC5}" destId="{917F7FAB-63B4-4F6E-B19D-B5AC33402C3A}" srcOrd="1" destOrd="0" presId="urn:microsoft.com/office/officeart/2005/8/layout/cycle2"/>
    <dgm:cxn modelId="{8FAD5ACD-4FE0-4B42-ABB6-0F5459FD150D}" srcId="{8B20C7AF-13DE-471D-B4BA-4025EED50349}" destId="{0EF1623E-53AD-41FB-B5A6-6EAB1EC7F1C1}" srcOrd="5" destOrd="0" parTransId="{80BD104A-7901-4A5C-A95E-BF6EAA67F33D}" sibTransId="{E76D2086-794D-480D-98D2-6F66A2F2409A}"/>
    <dgm:cxn modelId="{41803CD0-7233-458D-A361-97C9D1270503}" type="presOf" srcId="{0B6FACB7-4A74-420D-9C19-C63584368608}" destId="{F1D75E2E-61E4-4221-90EE-027662E5B240}" srcOrd="0" destOrd="0" presId="urn:microsoft.com/office/officeart/2005/8/layout/cycle2"/>
    <dgm:cxn modelId="{CCC964DB-EBD0-4A27-B303-6762064863DD}" srcId="{8B20C7AF-13DE-471D-B4BA-4025EED50349}" destId="{F6DFF74D-5ED1-47AA-850B-E31E73471164}" srcOrd="1" destOrd="0" parTransId="{8022AA8A-2753-479A-BCDE-F6857C79CF5F}" sibTransId="{64E5B10A-AF36-4EB3-9472-9BD6A98CDBC5}"/>
    <dgm:cxn modelId="{3868AEE9-F6F6-40EF-A6CC-EC24369D38BA}" type="presOf" srcId="{0EA59559-5852-4F34-9F2A-7577F14CEDA0}" destId="{D918E53E-DAD8-491C-98AD-A08FD1435270}" srcOrd="0" destOrd="0" presId="urn:microsoft.com/office/officeart/2005/8/layout/cycle2"/>
    <dgm:cxn modelId="{E68C0AF6-38BD-44C2-AAED-E5874CBFDFB2}" type="presOf" srcId="{01DDD888-2271-4A22-8434-40CE02529A72}" destId="{AB1F2081-45A2-43B9-A52B-02D3B72A98AA}" srcOrd="1" destOrd="0" presId="urn:microsoft.com/office/officeart/2005/8/layout/cycle2"/>
    <dgm:cxn modelId="{7CDA27FB-85AD-4322-B4C2-E40D3F6EFB72}" type="presOf" srcId="{16FB1113-CDD7-4FB7-8DC7-031CDD3C770B}" destId="{C3E42189-3ECE-487A-A2E0-9D8E109007A7}" srcOrd="0" destOrd="0" presId="urn:microsoft.com/office/officeart/2005/8/layout/cycle2"/>
    <dgm:cxn modelId="{AAE192FF-3C60-49C1-8444-1FD53D4962E5}" type="presOf" srcId="{0EF1623E-53AD-41FB-B5A6-6EAB1EC7F1C1}" destId="{2FE5DABD-6BB2-4028-9D3E-5FF99CE1A264}" srcOrd="0" destOrd="0" presId="urn:microsoft.com/office/officeart/2005/8/layout/cycle2"/>
    <dgm:cxn modelId="{B2910133-C593-4999-934D-4FB2D95CE461}" type="presParOf" srcId="{05941A71-CC04-47D8-9347-82551694DED0}" destId="{F1D75E2E-61E4-4221-90EE-027662E5B240}" srcOrd="0" destOrd="0" presId="urn:microsoft.com/office/officeart/2005/8/layout/cycle2"/>
    <dgm:cxn modelId="{933CBDBE-9106-41DB-A9E4-A5E62B001F64}" type="presParOf" srcId="{05941A71-CC04-47D8-9347-82551694DED0}" destId="{88628596-1E12-47FB-8FF1-453D5F385738}" srcOrd="1" destOrd="0" presId="urn:microsoft.com/office/officeart/2005/8/layout/cycle2"/>
    <dgm:cxn modelId="{3A4159B2-FF7E-41E5-A2B8-E08749A2B865}" type="presParOf" srcId="{88628596-1E12-47FB-8FF1-453D5F385738}" destId="{63A11AB8-5CBD-4B8A-8A9C-A01C7EF85824}" srcOrd="0" destOrd="0" presId="urn:microsoft.com/office/officeart/2005/8/layout/cycle2"/>
    <dgm:cxn modelId="{30FA9E82-4E60-4124-8155-1228BEC21D56}" type="presParOf" srcId="{05941A71-CC04-47D8-9347-82551694DED0}" destId="{29525634-A1BC-4B00-AF1A-A64DAC9447AF}" srcOrd="2" destOrd="0" presId="urn:microsoft.com/office/officeart/2005/8/layout/cycle2"/>
    <dgm:cxn modelId="{CCC85816-D6B2-4FD5-8873-CFBDEA2F116F}" type="presParOf" srcId="{05941A71-CC04-47D8-9347-82551694DED0}" destId="{B11AD75C-9A59-4FFF-B40D-96A7A24F4B77}" srcOrd="3" destOrd="0" presId="urn:microsoft.com/office/officeart/2005/8/layout/cycle2"/>
    <dgm:cxn modelId="{A6CA09F1-2E50-4984-92D1-23E3765170C5}" type="presParOf" srcId="{B11AD75C-9A59-4FFF-B40D-96A7A24F4B77}" destId="{917F7FAB-63B4-4F6E-B19D-B5AC33402C3A}" srcOrd="0" destOrd="0" presId="urn:microsoft.com/office/officeart/2005/8/layout/cycle2"/>
    <dgm:cxn modelId="{9AD96BBB-9B34-4F89-9E88-46BAF04B6779}" type="presParOf" srcId="{05941A71-CC04-47D8-9347-82551694DED0}" destId="{1FAE2202-F8D5-49FC-8823-6E77766DECC6}" srcOrd="4" destOrd="0" presId="urn:microsoft.com/office/officeart/2005/8/layout/cycle2"/>
    <dgm:cxn modelId="{4F62005F-996E-4659-A34F-1A4039E3A10F}" type="presParOf" srcId="{05941A71-CC04-47D8-9347-82551694DED0}" destId="{A8E92F84-C688-4E4E-80B6-9E451725842C}" srcOrd="5" destOrd="0" presId="urn:microsoft.com/office/officeart/2005/8/layout/cycle2"/>
    <dgm:cxn modelId="{C10BF8EA-6780-4599-8660-0F36A46DEB65}" type="presParOf" srcId="{A8E92F84-C688-4E4E-80B6-9E451725842C}" destId="{AB1F2081-45A2-43B9-A52B-02D3B72A98AA}" srcOrd="0" destOrd="0" presId="urn:microsoft.com/office/officeart/2005/8/layout/cycle2"/>
    <dgm:cxn modelId="{1D67F05F-7622-444B-B58B-8CEA808F8BD8}" type="presParOf" srcId="{05941A71-CC04-47D8-9347-82551694DED0}" destId="{C814B065-743F-4A6D-8FA7-E85862D96D58}" srcOrd="6" destOrd="0" presId="urn:microsoft.com/office/officeart/2005/8/layout/cycle2"/>
    <dgm:cxn modelId="{CDC22398-94B4-404B-BFA7-EA10F1748222}" type="presParOf" srcId="{05941A71-CC04-47D8-9347-82551694DED0}" destId="{218F3CBB-535D-45BB-B513-2DAA5298F7EB}" srcOrd="7" destOrd="0" presId="urn:microsoft.com/office/officeart/2005/8/layout/cycle2"/>
    <dgm:cxn modelId="{326B51AC-C55D-4261-BE39-A3D9B2227EE7}" type="presParOf" srcId="{218F3CBB-535D-45BB-B513-2DAA5298F7EB}" destId="{B4E497CA-DB2E-4FD3-9020-431836334E96}" srcOrd="0" destOrd="0" presId="urn:microsoft.com/office/officeart/2005/8/layout/cycle2"/>
    <dgm:cxn modelId="{E46FD53D-1BD6-4D74-B80E-F5C70A28A784}" type="presParOf" srcId="{05941A71-CC04-47D8-9347-82551694DED0}" destId="{96E04289-1716-4E1D-AE68-16124CC69044}" srcOrd="8" destOrd="0" presId="urn:microsoft.com/office/officeart/2005/8/layout/cycle2"/>
    <dgm:cxn modelId="{2294494F-531B-43C7-A4C5-A9185C410357}" type="presParOf" srcId="{05941A71-CC04-47D8-9347-82551694DED0}" destId="{C3E42189-3ECE-487A-A2E0-9D8E109007A7}" srcOrd="9" destOrd="0" presId="urn:microsoft.com/office/officeart/2005/8/layout/cycle2"/>
    <dgm:cxn modelId="{1123CCB6-C77F-4674-9688-10C438C8AE15}" type="presParOf" srcId="{C3E42189-3ECE-487A-A2E0-9D8E109007A7}" destId="{27DAE978-1AA6-48DA-9F70-DC76BBBACAF1}" srcOrd="0" destOrd="0" presId="urn:microsoft.com/office/officeart/2005/8/layout/cycle2"/>
    <dgm:cxn modelId="{3D6758CC-8E80-47B5-894F-4ED4DFE3FB08}" type="presParOf" srcId="{05941A71-CC04-47D8-9347-82551694DED0}" destId="{2FE5DABD-6BB2-4028-9D3E-5FF99CE1A264}" srcOrd="10" destOrd="0" presId="urn:microsoft.com/office/officeart/2005/8/layout/cycle2"/>
    <dgm:cxn modelId="{27E3C55F-E446-4A19-A385-3F714A57E386}" type="presParOf" srcId="{05941A71-CC04-47D8-9347-82551694DED0}" destId="{40EBE72C-3B6D-42AD-8339-6F54E84FEDFE}" srcOrd="11" destOrd="0" presId="urn:microsoft.com/office/officeart/2005/8/layout/cycle2"/>
    <dgm:cxn modelId="{7657E029-F15B-4C52-8A0B-270CBCEE0CC1}" type="presParOf" srcId="{40EBE72C-3B6D-42AD-8339-6F54E84FEDFE}" destId="{813ED96E-7D27-4B76-9D09-62B4B2A65194}" srcOrd="0" destOrd="0" presId="urn:microsoft.com/office/officeart/2005/8/layout/cycle2"/>
    <dgm:cxn modelId="{8D263DCA-E884-43CD-A499-8F6EF19E924E}" type="presParOf" srcId="{05941A71-CC04-47D8-9347-82551694DED0}" destId="{717780EE-48BE-48D3-B8DA-D5601CCD1672}" srcOrd="12" destOrd="0" presId="urn:microsoft.com/office/officeart/2005/8/layout/cycle2"/>
    <dgm:cxn modelId="{4166BA66-49D2-4572-87C8-9BC703399551}" type="presParOf" srcId="{05941A71-CC04-47D8-9347-82551694DED0}" destId="{D918E53E-DAD8-491C-98AD-A08FD1435270}" srcOrd="13" destOrd="0" presId="urn:microsoft.com/office/officeart/2005/8/layout/cycle2"/>
    <dgm:cxn modelId="{3F4AAFF3-AF0C-4E0C-9EAE-C10B15DFEE04}" type="presParOf" srcId="{D918E53E-DAD8-491C-98AD-A08FD1435270}" destId="{9DC2F7B1-EA75-4EF2-911B-BCCF880E09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75E2E-61E4-4221-90EE-027662E5B240}">
      <dsp:nvSpPr>
        <dsp:cNvPr id="0" name=""/>
        <dsp:cNvSpPr/>
      </dsp:nvSpPr>
      <dsp:spPr>
        <a:xfrm>
          <a:off x="4520388" y="-260478"/>
          <a:ext cx="1654934" cy="1654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Department signposting or student self referring to WSS</a:t>
          </a:r>
          <a:endParaRPr lang="en-GB" sz="16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762747" y="-18119"/>
        <a:ext cx="1170216" cy="1170216"/>
      </dsp:txXfrm>
    </dsp:sp>
    <dsp:sp modelId="{88628596-1E12-47FB-8FF1-453D5F385738}">
      <dsp:nvSpPr>
        <dsp:cNvPr id="0" name=""/>
        <dsp:cNvSpPr/>
      </dsp:nvSpPr>
      <dsp:spPr>
        <a:xfrm rot="510778">
          <a:off x="6429186" y="586694"/>
          <a:ext cx="649313" cy="38149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6429816" y="654521"/>
        <a:ext cx="534866" cy="228894"/>
      </dsp:txXfrm>
    </dsp:sp>
    <dsp:sp modelId="{29525634-A1BC-4B00-AF1A-A64DAC9447AF}">
      <dsp:nvSpPr>
        <dsp:cNvPr id="0" name=""/>
        <dsp:cNvSpPr/>
      </dsp:nvSpPr>
      <dsp:spPr>
        <a:xfrm>
          <a:off x="7368711" y="165864"/>
          <a:ext cx="1654934" cy="1654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Wellbeing portal - single point of entry with daily initial consultations   </a:t>
          </a:r>
        </a:p>
      </dsp:txBody>
      <dsp:txXfrm>
        <a:off x="7611070" y="408223"/>
        <a:ext cx="1170216" cy="1170216"/>
      </dsp:txXfrm>
    </dsp:sp>
    <dsp:sp modelId="{B11AD75C-9A59-4FFF-B40D-96A7A24F4B77}">
      <dsp:nvSpPr>
        <dsp:cNvPr id="0" name=""/>
        <dsp:cNvSpPr/>
      </dsp:nvSpPr>
      <dsp:spPr>
        <a:xfrm rot="4696523">
          <a:off x="8200987" y="2078810"/>
          <a:ext cx="520112" cy="38149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8246582" y="2099078"/>
        <a:ext cx="405665" cy="228894"/>
      </dsp:txXfrm>
    </dsp:sp>
    <dsp:sp modelId="{1FAE2202-F8D5-49FC-8823-6E77766DECC6}">
      <dsp:nvSpPr>
        <dsp:cNvPr id="0" name=""/>
        <dsp:cNvSpPr/>
      </dsp:nvSpPr>
      <dsp:spPr>
        <a:xfrm>
          <a:off x="8113419" y="2752611"/>
          <a:ext cx="1130342" cy="113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Self-help resources </a:t>
          </a:r>
        </a:p>
      </dsp:txBody>
      <dsp:txXfrm>
        <a:off x="8278954" y="2918146"/>
        <a:ext cx="799272" cy="799272"/>
      </dsp:txXfrm>
    </dsp:sp>
    <dsp:sp modelId="{A8E92F84-C688-4E4E-80B6-9E451725842C}">
      <dsp:nvSpPr>
        <dsp:cNvPr id="0" name=""/>
        <dsp:cNvSpPr/>
      </dsp:nvSpPr>
      <dsp:spPr>
        <a:xfrm rot="10127803">
          <a:off x="7542071" y="3232844"/>
          <a:ext cx="369032" cy="38279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 rot="10800000">
        <a:off x="7651726" y="3298649"/>
        <a:ext cx="258322" cy="229679"/>
      </dsp:txXfrm>
    </dsp:sp>
    <dsp:sp modelId="{C814B065-743F-4A6D-8FA7-E85862D96D58}">
      <dsp:nvSpPr>
        <dsp:cNvPr id="0" name=""/>
        <dsp:cNvSpPr/>
      </dsp:nvSpPr>
      <dsp:spPr>
        <a:xfrm>
          <a:off x="5819551" y="2892698"/>
          <a:ext cx="1654934" cy="1654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Disability adviser appointment, study skills or mentoring</a:t>
          </a:r>
        </a:p>
      </dsp:txBody>
      <dsp:txXfrm>
        <a:off x="6061910" y="3135057"/>
        <a:ext cx="1170216" cy="1170216"/>
      </dsp:txXfrm>
    </dsp:sp>
    <dsp:sp modelId="{218F3CBB-535D-45BB-B513-2DAA5298F7EB}">
      <dsp:nvSpPr>
        <dsp:cNvPr id="0" name=""/>
        <dsp:cNvSpPr/>
      </dsp:nvSpPr>
      <dsp:spPr>
        <a:xfrm rot="10781077">
          <a:off x="4705921" y="3537939"/>
          <a:ext cx="786981" cy="38149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 rot="10800000">
        <a:off x="4820367" y="3613922"/>
        <a:ext cx="672534" cy="228894"/>
      </dsp:txXfrm>
    </dsp:sp>
    <dsp:sp modelId="{96E04289-1716-4E1D-AE68-16124CC69044}">
      <dsp:nvSpPr>
        <dsp:cNvPr id="0" name=""/>
        <dsp:cNvSpPr/>
      </dsp:nvSpPr>
      <dsp:spPr>
        <a:xfrm>
          <a:off x="2679793" y="2909981"/>
          <a:ext cx="1654934" cy="1654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Referral to relevant team(s) for appropriate support</a:t>
          </a:r>
          <a:endParaRPr lang="en-GB" sz="9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922152" y="3152340"/>
        <a:ext cx="1170216" cy="1170216"/>
      </dsp:txXfrm>
    </dsp:sp>
    <dsp:sp modelId="{C3E42189-3ECE-487A-A2E0-9D8E109007A7}">
      <dsp:nvSpPr>
        <dsp:cNvPr id="0" name=""/>
        <dsp:cNvSpPr/>
      </dsp:nvSpPr>
      <dsp:spPr>
        <a:xfrm rot="11553656">
          <a:off x="2021715" y="3269914"/>
          <a:ext cx="486568" cy="38149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 rot="10800000">
        <a:off x="2134792" y="3358657"/>
        <a:ext cx="372121" cy="228894"/>
      </dsp:txXfrm>
    </dsp:sp>
    <dsp:sp modelId="{2FE5DABD-6BB2-4028-9D3E-5FF99CE1A264}">
      <dsp:nvSpPr>
        <dsp:cNvPr id="0" name=""/>
        <dsp:cNvSpPr/>
      </dsp:nvSpPr>
      <dsp:spPr>
        <a:xfrm>
          <a:off x="686702" y="2669752"/>
          <a:ext cx="1130342" cy="113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(Disability, MH Nurses, CAPIT, Statutory Services, sexual and domestic violence adviser, student funding etc. )</a:t>
          </a:r>
          <a:endParaRPr lang="en-GB" sz="700" kern="1200" dirty="0"/>
        </a:p>
      </dsp:txBody>
      <dsp:txXfrm>
        <a:off x="852237" y="2835287"/>
        <a:ext cx="799272" cy="799272"/>
      </dsp:txXfrm>
    </dsp:sp>
    <dsp:sp modelId="{40EBE72C-3B6D-42AD-8339-6F54E84FEDFE}">
      <dsp:nvSpPr>
        <dsp:cNvPr id="0" name=""/>
        <dsp:cNvSpPr/>
      </dsp:nvSpPr>
      <dsp:spPr>
        <a:xfrm rot="14775941">
          <a:off x="2509421" y="2123661"/>
          <a:ext cx="859711" cy="37711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588755" y="2250865"/>
        <a:ext cx="746578" cy="226267"/>
      </dsp:txXfrm>
    </dsp:sp>
    <dsp:sp modelId="{717780EE-48BE-48D3-B8DA-D5601CCD1672}">
      <dsp:nvSpPr>
        <dsp:cNvPr id="0" name=""/>
        <dsp:cNvSpPr/>
      </dsp:nvSpPr>
      <dsp:spPr>
        <a:xfrm>
          <a:off x="1651183" y="105887"/>
          <a:ext cx="1654934" cy="16549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Ongoing support,  follow up, liaising with Dep and other services </a:t>
          </a:r>
        </a:p>
      </dsp:txBody>
      <dsp:txXfrm>
        <a:off x="1893542" y="348246"/>
        <a:ext cx="1170216" cy="1170216"/>
      </dsp:txXfrm>
    </dsp:sp>
    <dsp:sp modelId="{D918E53E-DAD8-491C-98AD-A08FD1435270}">
      <dsp:nvSpPr>
        <dsp:cNvPr id="0" name=""/>
        <dsp:cNvSpPr/>
      </dsp:nvSpPr>
      <dsp:spPr>
        <a:xfrm rot="21163399">
          <a:off x="3566884" y="561777"/>
          <a:ext cx="655910" cy="38149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3567345" y="645323"/>
        <a:ext cx="541463" cy="228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svg"/><Relationship Id="rId4" Type="http://schemas.openxmlformats.org/officeDocument/2006/relationships/image" Target="../media/image9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F418D34-AA8E-4C99-3102-43E12059DF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D7BF2ED-E99A-D2EF-2890-A53F927BF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58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A911AAD-4208-8246-6AB8-9DCDFD5B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EDB3FE-29B0-955B-6F8E-FE051344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0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6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1DC5-77ED-1128-2382-8A5E015C8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B0A0-49FC-C371-5B5A-33B1F5347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1DBD9-EBBE-9171-3AA4-352B52A4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719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7BCE634-ACEE-FFB5-E0D7-9D56B011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CBC7E4-9C3A-0FAB-A51A-2ADF61DE1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134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E7A86D-8F1D-D88D-2E13-791D64D8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476C45-3BB1-C759-2CEC-03705A4A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45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3A231-C99C-C6FF-B4C9-43E5D4A90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7C9CD-7603-D725-4916-6660C84EE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6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8D36ED-B780-0F62-B431-999778793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DD79F2-69A0-AD15-9D88-B2A99ECF6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07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31139F-D5F0-415D-9896-0DE665299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E6DFEA-229D-07AD-37AC-67FD7E360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5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AD42AABE-4FE9-A141-624D-E44E67F8FBA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118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BF02B868-6115-47A1-7D39-F1E61DEA8B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1DD6D0-860D-BE7D-BC4C-E226372316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F82DC80-0538-92AF-341F-E870691B8A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66CEB78-2398-0144-603C-0ED8A19548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C2299EA-FCE7-AFFC-5759-F01FE04B373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5C4D8C3-25AF-36F5-6AF6-C76ABC3F06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C647F01-51C1-2272-A03F-6C86EA881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907D16D-B8EC-A815-8846-CC790C337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0209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B8984DF6-A1FE-D622-A441-CCD458F0F2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32D5F7EE-2D6F-F20E-5AFD-7C470CE8D0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0B76B560-08A6-15E4-4527-FACBE9037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58695BCB-0C2C-A89C-C87D-F43A9F01BBA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BDD9912-76FB-0977-3EEB-9319478B9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4FBA892-4AE7-3C6D-35F6-6D8734858E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F3E0872F-75AF-C5BB-C052-616FD8488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B6749FB4-179F-027F-9BE9-9ADEC4B6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662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1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9EAFD1C-F405-88E0-28B0-8071B95223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48BCE1-1E88-B057-3BAE-860FB0678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B7D6261-77FB-2E09-A67C-E9CC3B14C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6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C45C280B-4D32-AF2A-95A4-738B32B4B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57653-8164-6DEC-E9BE-54DA0FF9E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AD766-B795-CEA0-17D5-CFF0AC875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30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AE0ECF-7FD0-796A-2323-5E793784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66F893-DB8C-2932-E98A-E860C127B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54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8769719-C365-1034-77ED-D3B1ACDC1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1E67D21-2834-FB76-C441-0440A6334F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431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A75AEC-C41C-BFAB-96B1-80581DDF1A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57B473-A786-0A68-6A97-AA566502DD6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6ED615C-BA52-DE54-6E80-D65CEA344F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B01B66-5EB2-C395-D920-6AC9A14F9B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95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8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62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1688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5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91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DB55-15B8-121C-9A95-E50F7B5D8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9629B-2E3D-8D47-E492-E4A5A92D9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DA95B-F761-5DAE-DA12-BB84C347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C56F5-70C7-6B90-D9C5-30B098A22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2F16-8026-9430-DFC0-2804BED2C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8242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CE34-40F0-EC27-F6DC-A9DFD33FD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A899-6463-CF85-2673-DC139035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D91D9-CCA9-A9B9-5586-20666977E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ABDC7-BB7A-5EDA-21BA-97E1A0205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266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A34389-1F12-66E3-6C69-B610591E5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4017DD-C813-3043-7FB0-A35D3B5C7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962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B0015-6C6D-3EC4-6761-F5A070AC6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DC7190-6158-888C-B0C7-CDFA1C4B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55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2BE15D2-428D-7220-9547-DA01AED31F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941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45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640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A6F6C75-D2A5-E05B-2BCE-798B8F09BB8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CAFEC1-AE66-D8B4-E6D2-27C8EB892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426AEF-67DB-0719-C906-7D7AB502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836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F8CEB787-490E-53D2-9EBC-81E529CEA4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4DFF7-D728-A0BD-BB56-56B0DBF6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431-194F-E6E0-3EF3-3906DCBCA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969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2D668-9298-B429-8245-1BC16281F6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ABA17-7B7D-899F-84F8-292CA768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84091-69C6-4322-83B8-C2BD563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026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DA39D1-C067-433E-BEEB-1E5A3359C1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89796-979E-8AF1-9D58-7D0FDF3D416A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DFDF015-8CB2-7AE0-CC71-02DC2C8A9D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CE45D-5663-1B62-E264-FE43A462B86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C196A81-C5EF-AD47-CDBF-98F74EE14A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11389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5ED1A46-D6DD-5265-ACD4-B99C67E04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27340E-4B53-CC7A-7B58-E4712BCE07C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06FCE97C-D04A-21AE-E2D4-C31176C5CE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27618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87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53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44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6F234A-02BD-CEA1-53B6-A3CBD82D9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4FD2369-CA15-45D0-6135-4B67E4FCCD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554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FAD600-88E4-8EA1-EA4A-51A35A21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AF68AB-F850-E589-CE1A-0CA73952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78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F0B37E-1851-C4C9-6600-DBA2A6B5C6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972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BE98-0E22-15AB-65C2-C9AE1F66A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51A74-FD7C-83D5-AE8A-B170E2565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CF1B-F604-B3B2-27A6-880F400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211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F0805D-7AC6-DB66-3B58-C71820789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D5DF8-DAFE-B042-8CE9-DF893AC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820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98-F735-E4E3-DC6D-10CE25D6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71E6F-1396-52E5-82BD-6506E1A9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9968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ED21-5FF2-403A-ACD9-35D71678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77FA-076F-357B-040E-A4496664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354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5625F-7166-08D0-823D-AE6132CE7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5DE84D-61FF-419F-38A2-5DF443C1E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415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EB4DE8A-BD61-46DB-0E87-D7E80473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06EEC-BB4E-2CDD-13A7-E2E502448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435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55ED7E7-6451-3D92-ECF5-AFFF791A07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453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E7036E6-159B-AB30-471E-A525D94FE3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84444D-D7CD-F3A0-868D-95881EA5F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218285-2698-5C06-A51E-A0FFE918152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30773AF-350E-9246-0106-1674358DA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68010EB-8939-A926-E01E-C52CAC459C5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F5F358D9-5074-CF75-C0F2-7287DD66EA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4B1EFBF-74E2-F771-E37B-D73A4D75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6AFB09-C3AE-5C6D-3811-9837472D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1538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37681FC-CB57-A783-CC7B-A0690E432F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0EF9FEF-9FC7-2805-A3DA-842211415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27B3970F-CF32-6E7B-7127-270E1D57E14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C002011-9DF8-0527-2C13-C31990238C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C967279-7395-2E12-0B5F-67B8B30A58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717DBAC-3492-825A-FA55-FE65E816A2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4D852ED-6CD1-D7AB-F875-B6E3F846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BF4FFC7-C85D-E46B-91C8-33DF6F26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642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B3FE2586-8C93-CEE4-B087-8FC1B211DE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67E19A-5C25-CFA7-A2BC-1883830A1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5DBAF6C-E7A5-A1E8-93F9-5D3F6723B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175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F506A8E-EC3A-3A31-6F7F-FF188F7AFB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5E1D-62B0-8AAB-F8E3-5B928309E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2DA3-A500-C2F7-C489-D1DEB5D98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119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42FACE8-73C3-8FB5-2BE9-8642456AFD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5E892E4-0A73-1495-1FA7-86BF8EFB3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5F3E8F-51DF-36FC-E0BE-ECE62906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372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8BF768-3ABC-598A-48EA-3A5080732E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69B04C-11B0-5E65-D8D1-75CB7E249202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07AB48F-2309-4BCF-D6E7-CB2C561E76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06EB4F-26D7-0089-2D17-9DD0A7C9DD5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76C3E90E-924C-F377-FA80-136D95D735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76781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BCB37D1-2523-762E-6DC4-DB31CB5807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C4DA4C-74B7-CB10-4D45-A09EBDA21DE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D0A2580-0001-9F70-6612-E3C46B31FB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763226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05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8563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5D323A-2B78-EEBC-DA85-0E4EEC46D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7E3B281-6DA1-3BF1-68F7-E4CBC8D292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07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AE35719-FA44-A163-BB88-1B8A4A445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09AF1F-D92E-6A9B-3F0C-EFF7A5E31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394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B8516D-47D9-14C7-8A37-4D8EBA2DA1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CD01A2E-B837-A6F6-D4AB-D9E7B47110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708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EA4A-9A60-48E7-C783-1DF04B063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2F90A-D115-B139-91F8-349D3090A6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C6D58-B907-2304-3A73-FE43477E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3949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6548-23BD-98E4-9CD2-2878F47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7592-F46C-B92A-942C-96C668B8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075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373-250A-B2CA-1130-B203D8FB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A7372-2C15-57D9-2B2B-79BD2F774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005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8172A-3973-112E-D77F-1638E34F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971DC-1654-C4EA-4403-B24156FC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407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7F04A8-0659-0BC0-1F60-0CA420722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12AB3F-B3C5-4D72-D499-17479169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11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CC283C8-455F-B22C-BEA9-755168596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0A80B36-076B-4AA7-3AB4-F70EB3072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552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8AAB078F-C61F-F400-75D1-C0E650759B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802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7D8562E8-8EE1-F707-0B55-391E672885F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BE6469-5230-F5E7-5350-4413AD462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CAD50C-5473-7D00-E9F5-402EEA3767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9888C3B-D4C0-FCF9-B65B-9548EC0BC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1283586-8F79-3E56-6709-FA9D1E6159B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D49DF9A-7E25-18BB-6501-FA58CEF9F9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01B4DAC-4FDE-E171-9C79-FF47ACD4B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3C7CB9D-FF0F-140C-45B7-E43A53DB6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895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F92AAE4-E1DF-DFF2-3A75-00998EF26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A977D85-B4DF-47E5-6C71-68A171043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AA1373D1-1158-3D20-DC3D-0FA72752B9E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908BB2D-E9C9-5813-EBA4-18F79E8EB0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E33571-634F-C20F-9F05-D717F78D32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511362B-B5AD-3EE7-533E-A4F1F576E2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7B9D4EA-0328-4677-CC9B-EAD14819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6430A9F-7417-2F65-0374-C906EBF0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561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2AD944FB-0179-DD12-A466-F07875F378A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A33BE5-B184-D376-8DF7-2B1964933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793601-8B4C-CFE5-553C-99E510782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931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EE8C31F9-4188-ABD5-E59C-BFECC762CDE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199E5-97A7-BECE-B5FB-AA0E589FB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23F9-0289-6176-39D6-A10C7311D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76215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4C8669-4406-D169-EC0D-D6A27A2F23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0C231-FE73-E51A-3F12-69B193BBF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CE1066-E500-2767-8998-5A150A7EC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4129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D03EE39-10B2-73D2-1393-27923655DB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D327CD-3202-365A-43EA-E7A1F8E96B3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08E20F9-2E66-AE56-346F-E4B145573C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EA7794-4B4F-F598-A175-44B2B16E0EE9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2977DE28-957E-B147-E156-648406ABC7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8376552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ABEBCFA-51F6-E69F-BE22-155AFF9542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9AB000-5357-40B7-095A-4090EA2B73B7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0A8F6F1-9EB1-1E30-5F3D-4D45417E41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457059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3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05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7675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DA70695-2501-E77B-EFCA-F8982C3AF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573EA90-025A-92E5-9459-5C7BEE7EA5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100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7AF688-F2F4-5A61-7DEC-E4536AC76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A0E0DF3-0C51-3B21-3B96-9D21D6373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6583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868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0092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1530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86F01CE-863C-2545-F359-8EA7DA242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00F38-9E19-2837-5541-00EE5F9E9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1925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4D0E-28C6-7F57-EE08-455ACB20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2581-57BF-3501-A81B-FE662EA3E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707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511903-CB70-1128-6EEE-9FF21DD89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EB83CE-0CDC-FE94-D907-C47260ACA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552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483C78-BC28-1830-F13E-92BD8D4DB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E5F5AA-B1A2-E9D6-D14D-2F3AD3C51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8823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3B91A3E3-F049-5B54-8336-88231750EE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982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2CACF877-98EB-C504-2170-B2D84E90BF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B27849B-CB10-F1E0-A5A8-5B05A3F3F9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4178E48-5E26-7133-CEE5-105663E56B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9933AFB-C5B9-05B3-AA63-1283AF192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BE189048-A4DC-8194-6856-2E45B35726C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0D125F2-CF42-C81F-11C5-AAA95CDA9F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375886-2AF5-4107-AE31-D263FB07C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2CB9AFF-7FE6-A460-A0CB-BB9914948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314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040CE-A94D-AA9F-2647-AFA5B8425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20F49C91-0553-D74D-2497-E699C53932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D63F3000-138E-2A82-B6ED-0E923DAF35B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2230340E-87C8-BAF7-89D1-25433C9E3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2E724E-A288-EFC3-E3BB-BE3CABCA3A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2BB48BA-E4D7-01A5-235A-B675AB1414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DC605D0-8A67-116B-F38D-738685542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9C74E85-CCD9-756F-E57A-18800071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175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CB57F59-3C57-C85A-4795-3FD9AD5D848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BE81EC-17A2-AF37-8B15-8B6D9CEC6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D633C40-011D-9E95-0EE5-FEDBCC39F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672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C30E919-61CD-A0E3-FBE6-8B10FDC911E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FB6437F4-92A5-139A-A9C4-A697581FC0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2B071D6-2E80-5842-B9C1-E84C09937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66678E-B6BC-A6EA-D020-113EF97B1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9369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3FFC4DE-4136-486C-252C-5AD4A80810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2996C-6DB5-A199-8218-F2160223F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3A5009-B28B-F2B8-8E32-188E9E05E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0053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A4667DD-C338-BED4-997B-55E10BCF3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1911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84AF844-7532-EA26-6DF9-7821D6DAAA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3443A7-ED34-25B2-4D80-A6F4038F79F9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E34DAB9-73AF-CCFF-D154-A20EF66F3E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257176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2103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0B7C26A-DD06-48F4-6F84-2D4126BA4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0346784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35773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629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4328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760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9059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368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02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9755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8822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5278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9395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479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2339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4545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4535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0398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60520788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5615071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803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30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50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slideLayout" Target="../slideLayouts/slideLayout126.xml"/><Relationship Id="rId39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21.xml"/><Relationship Id="rId34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29" Type="http://schemas.openxmlformats.org/officeDocument/2006/relationships/slideLayout" Target="../slideLayouts/slideLayout129.xml"/><Relationship Id="rId41" Type="http://schemas.openxmlformats.org/officeDocument/2006/relationships/theme" Target="../theme/theme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24.xml"/><Relationship Id="rId32" Type="http://schemas.openxmlformats.org/officeDocument/2006/relationships/slideLayout" Target="../slideLayouts/slideLayout132.xml"/><Relationship Id="rId37" Type="http://schemas.openxmlformats.org/officeDocument/2006/relationships/slideLayout" Target="../slideLayouts/slideLayout137.xml"/><Relationship Id="rId40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28" Type="http://schemas.openxmlformats.org/officeDocument/2006/relationships/slideLayout" Target="../slideLayouts/slideLayout128.xml"/><Relationship Id="rId36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31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slideLayout" Target="../slideLayouts/slideLayout127.xml"/><Relationship Id="rId30" Type="http://schemas.openxmlformats.org/officeDocument/2006/relationships/slideLayout" Target="../slideLayouts/slideLayout130.xml"/><Relationship Id="rId35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slideLayout" Target="../slideLayouts/slideLayout125.xml"/><Relationship Id="rId33" Type="http://schemas.openxmlformats.org/officeDocument/2006/relationships/slideLayout" Target="../slideLayouts/slideLayout133.xml"/><Relationship Id="rId38" Type="http://schemas.openxmlformats.org/officeDocument/2006/relationships/slideLayout" Target="../slideLayouts/slideLayout13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4251766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932" r:id="rId4"/>
    <p:sldLayoutId id="2147483818" r:id="rId5"/>
    <p:sldLayoutId id="2147483817" r:id="rId6"/>
    <p:sldLayoutId id="2147483906" r:id="rId7"/>
    <p:sldLayoutId id="2147483907" r:id="rId8"/>
    <p:sldLayoutId id="2147483908" r:id="rId9"/>
    <p:sldLayoutId id="2147483827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952" r:id="rId16"/>
    <p:sldLayoutId id="2147483953" r:id="rId17"/>
    <p:sldLayoutId id="2147483954" r:id="rId18"/>
    <p:sldLayoutId id="2147483937" r:id="rId19"/>
    <p:sldLayoutId id="214748395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DBD2B0-55F3-A63B-D200-9AE2F1458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1CF57D-73B6-439E-2ADE-A41FA70D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931" r:id="rId4"/>
    <p:sldLayoutId id="2147483833" r:id="rId5"/>
    <p:sldLayoutId id="2147483832" r:id="rId6"/>
    <p:sldLayoutId id="2147483909" r:id="rId7"/>
    <p:sldLayoutId id="2147483910" r:id="rId8"/>
    <p:sldLayoutId id="2147483911" r:id="rId9"/>
    <p:sldLayoutId id="2147483842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957" r:id="rId16"/>
    <p:sldLayoutId id="2147483958" r:id="rId17"/>
    <p:sldLayoutId id="2147483959" r:id="rId18"/>
    <p:sldLayoutId id="2147483938" r:id="rId19"/>
    <p:sldLayoutId id="214748396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93378A-6677-05CC-756F-EFA23F9CB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29DDE8-8C80-2680-ADC4-5D69C5A89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930" r:id="rId4"/>
    <p:sldLayoutId id="2147483848" r:id="rId5"/>
    <p:sldLayoutId id="2147483847" r:id="rId6"/>
    <p:sldLayoutId id="2147483912" r:id="rId7"/>
    <p:sldLayoutId id="2147483913" r:id="rId8"/>
    <p:sldLayoutId id="2147483914" r:id="rId9"/>
    <p:sldLayoutId id="2147483857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977" r:id="rId16"/>
    <p:sldLayoutId id="2147483978" r:id="rId17"/>
    <p:sldLayoutId id="2147483979" r:id="rId18"/>
    <p:sldLayoutId id="2147483939" r:id="rId19"/>
    <p:sldLayoutId id="214748398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C4EDBF-2CB8-82EC-24AE-78509B283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BE6DE3-225D-4767-1F5E-38B5898ED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929" r:id="rId4"/>
    <p:sldLayoutId id="2147483863" r:id="rId5"/>
    <p:sldLayoutId id="2147483862" r:id="rId6"/>
    <p:sldLayoutId id="2147483915" r:id="rId7"/>
    <p:sldLayoutId id="2147483916" r:id="rId8"/>
    <p:sldLayoutId id="2147483917" r:id="rId9"/>
    <p:sldLayoutId id="2147483872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972" r:id="rId16"/>
    <p:sldLayoutId id="2147483973" r:id="rId17"/>
    <p:sldLayoutId id="2147483974" r:id="rId18"/>
    <p:sldLayoutId id="2147483940" r:id="rId19"/>
    <p:sldLayoutId id="214748397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  <p:sldLayoutId id="2147483649" r:id="rId21"/>
    <p:sldLayoutId id="2147483658" r:id="rId22"/>
    <p:sldLayoutId id="2147483694" r:id="rId23"/>
    <p:sldLayoutId id="2147483934" r:id="rId24"/>
    <p:sldLayoutId id="2147483780" r:id="rId25"/>
    <p:sldLayoutId id="2147483702" r:id="rId26"/>
    <p:sldLayoutId id="2147483741" r:id="rId27"/>
    <p:sldLayoutId id="2147483742" r:id="rId28"/>
    <p:sldLayoutId id="2147483743" r:id="rId29"/>
    <p:sldLayoutId id="2147483710" r:id="rId30"/>
    <p:sldLayoutId id="2147483762" r:id="rId31"/>
    <p:sldLayoutId id="2147483796" r:id="rId32"/>
    <p:sldLayoutId id="2147483772" r:id="rId33"/>
    <p:sldLayoutId id="2147483797" r:id="rId34"/>
    <p:sldLayoutId id="2147483788" r:id="rId35"/>
    <p:sldLayoutId id="2147483943" r:id="rId36"/>
    <p:sldLayoutId id="2147483944" r:id="rId37"/>
    <p:sldLayoutId id="2147483945" r:id="rId38"/>
    <p:sldLayoutId id="2147483935" r:id="rId39"/>
    <p:sldLayoutId id="2147483950" r:id="rId4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924" r:id="rId4"/>
    <p:sldLayoutId id="2147483893" r:id="rId5"/>
    <p:sldLayoutId id="2147483892" r:id="rId6"/>
    <p:sldLayoutId id="2147483921" r:id="rId7"/>
    <p:sldLayoutId id="2147483922" r:id="rId8"/>
    <p:sldLayoutId id="2147483923" r:id="rId9"/>
    <p:sldLayoutId id="2147483902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62" r:id="rId16"/>
    <p:sldLayoutId id="2147483963" r:id="rId17"/>
    <p:sldLayoutId id="2147483964" r:id="rId18"/>
    <p:sldLayoutId id="2147483942" r:id="rId19"/>
    <p:sldLayoutId id="214748396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disability" TargetMode="External"/><Relationship Id="rId2" Type="http://schemas.openxmlformats.org/officeDocument/2006/relationships/hyperlink" Target="mailto:disability@warwick.ac.uk" TargetMode="Externa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03F4157-55B0-FE86-3580-E331778EFA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0500" cy="1706562"/>
          </a:xfrm>
        </p:spPr>
        <p:txBody>
          <a:bodyPr wrap="square">
            <a:normAutofit/>
          </a:bodyPr>
          <a:lstStyle/>
          <a:p>
            <a:pPr>
              <a:lnSpc>
                <a:spcPct val="94000"/>
              </a:lnSpc>
              <a:spcAft>
                <a:spcPts val="600"/>
              </a:spcAft>
            </a:pPr>
            <a:r>
              <a:rPr lang="en-US" dirty="0"/>
              <a:t>Offering advice, guidance and support to students </a:t>
            </a:r>
            <a:endParaRPr lang="en-US"/>
          </a:p>
          <a:p>
            <a:pPr>
              <a:lnSpc>
                <a:spcPct val="94000"/>
              </a:lnSpc>
              <a:spcAft>
                <a:spcPts val="600"/>
              </a:spcAft>
            </a:pPr>
            <a:r>
              <a:rPr lang="en-US" dirty="0"/>
              <a:t>with disabilities at the University</a:t>
            </a:r>
            <a:endParaRPr lang="en-US"/>
          </a:p>
          <a:p>
            <a:pPr>
              <a:lnSpc>
                <a:spcPct val="94000"/>
              </a:lnSpc>
              <a:spcAft>
                <a:spcPts val="600"/>
              </a:spcAft>
            </a:pPr>
            <a:endParaRPr lang="en-US"/>
          </a:p>
          <a:p>
            <a:pPr>
              <a:lnSpc>
                <a:spcPct val="94000"/>
              </a:lnSpc>
              <a:spcAft>
                <a:spcPts val="600"/>
              </a:spcAft>
            </a:pPr>
            <a:endParaRPr lang="en-GB"/>
          </a:p>
          <a:p>
            <a:pPr>
              <a:lnSpc>
                <a:spcPct val="94000"/>
              </a:lnSpc>
              <a:spcAft>
                <a:spcPts val="600"/>
              </a:spcAft>
            </a:pPr>
            <a:r>
              <a:rPr lang="en-GB" dirty="0"/>
              <a:t>Sarah Corbett – Head of Disability Service</a:t>
            </a:r>
            <a:endParaRPr lang="en-GB"/>
          </a:p>
          <a:p>
            <a:pPr>
              <a:lnSpc>
                <a:spcPct val="94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974AB4BE-A300-D67C-1EEE-23535A37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r>
              <a:rPr lang="en-GB" dirty="0"/>
              <a:t>Disability Services</a:t>
            </a:r>
            <a:endParaRPr lang="en-US" dirty="0"/>
          </a:p>
        </p:txBody>
      </p:sp>
      <p:pic>
        <p:nvPicPr>
          <p:cNvPr id="8" name="Picture 2" descr="pink and white box">
            <a:extLst>
              <a:ext uri="{FF2B5EF4-FFF2-40B4-BE49-F238E27FC236}">
                <a16:creationId xmlns:a16="http://schemas.microsoft.com/office/drawing/2014/main" id="{D6A38796-A278-1061-4E59-3EF6B293E6F2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26318"/>
          <a:stretch>
            <a:fillRect/>
          </a:stretch>
        </p:blipFill>
        <p:spPr bwMode="auto"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69315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ntent Placeholder 74">
            <a:extLst>
              <a:ext uri="{FF2B5EF4-FFF2-40B4-BE49-F238E27FC236}">
                <a16:creationId xmlns:a16="http://schemas.microsoft.com/office/drawing/2014/main" id="{CC81F574-99A2-E61F-6F4D-43B4060CAB0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263229"/>
            <a:ext cx="5076000" cy="2866276"/>
          </a:xfrm>
        </p:spPr>
        <p:txBody>
          <a:bodyPr/>
          <a:lstStyle/>
          <a:p>
            <a:r>
              <a:rPr lang="en-GB" sz="2400" dirty="0">
                <a:solidFill>
                  <a:srgbClr val="0B0C0C"/>
                </a:solidFill>
              </a:rPr>
              <a:t>You’re disabled under the Equality Act 2010 if you have a physical or mental impairment that has a ‘substantial’ and ‘long-term’ negative effect on your ability to do normal daily activities.</a:t>
            </a:r>
          </a:p>
          <a:p>
            <a:endParaRPr lang="en-GB" dirty="0"/>
          </a:p>
        </p:txBody>
      </p:sp>
      <p:sp>
        <p:nvSpPr>
          <p:cNvPr id="76" name="Content Placeholder 75">
            <a:extLst>
              <a:ext uri="{FF2B5EF4-FFF2-40B4-BE49-F238E27FC236}">
                <a16:creationId xmlns:a16="http://schemas.microsoft.com/office/drawing/2014/main" id="{AB117BAB-09AA-8140-09A3-1E58CB19406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998793"/>
            <a:ext cx="5073091" cy="54999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Neurodevelopmental, Social, Communication differences, Autism Spectrum, Asperger’s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Blind or a serious visual condition uncorrected by glasses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D/deaf, other hearing issues or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A long-standing physical illness or health condition (such as ME/chronic fatigue, epilepsy, diabetes, digestive conditions, or HIV)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 A mental health condition, such as depression, anxiety, OCD, or schizophrenia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 Neurodiverse, specific learning differences (such as dyslexia, dyspraxia, or ADHD)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 A physical or mobility issue, use of mobility aids or difficulty using 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 A disability or medical condition that is not listed above, such as speech difficulties/stammer </a:t>
            </a:r>
          </a:p>
          <a:p>
            <a:endParaRPr lang="en-GB" sz="1800" dirty="0"/>
          </a:p>
        </p:txBody>
      </p:sp>
      <p:sp>
        <p:nvSpPr>
          <p:cNvPr id="72" name="Title 71">
            <a:extLst>
              <a:ext uri="{FF2B5EF4-FFF2-40B4-BE49-F238E27FC236}">
                <a16:creationId xmlns:a16="http://schemas.microsoft.com/office/drawing/2014/main" id="{768A6A80-91C8-09E0-D669-3008ECB9C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460254"/>
          </a:xfrm>
        </p:spPr>
        <p:txBody>
          <a:bodyPr/>
          <a:lstStyle/>
          <a:p>
            <a:r>
              <a:rPr lang="en-US" sz="3600" dirty="0"/>
              <a:t>Diversity of disability</a:t>
            </a:r>
            <a:endParaRPr lang="en-GB" sz="3600" dirty="0"/>
          </a:p>
        </p:txBody>
      </p:sp>
      <p:sp>
        <p:nvSpPr>
          <p:cNvPr id="69" name="Slide Number Placeholder 68">
            <a:extLst>
              <a:ext uri="{FF2B5EF4-FFF2-40B4-BE49-F238E27FC236}">
                <a16:creationId xmlns:a16="http://schemas.microsoft.com/office/drawing/2014/main" id="{11C4CE70-E2B7-D8AC-5F64-4AA599B7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43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4441A-F6E4-8D0A-F035-23B9FE24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B3D4A9-EF99-5452-C9D4-62A33F0B2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33" y="815923"/>
            <a:ext cx="11192534" cy="383567"/>
          </a:xfrm>
        </p:spPr>
        <p:txBody>
          <a:bodyPr wrap="square" anchor="ctr">
            <a:normAutofit fontScale="90000"/>
          </a:bodyPr>
          <a:lstStyle/>
          <a:p>
            <a:r>
              <a:rPr lang="en-US" sz="4000" dirty="0"/>
              <a:t>Who are the Disability Team?</a:t>
            </a:r>
            <a:br>
              <a:rPr lang="en-US" sz="1800" dirty="0"/>
            </a:br>
            <a:endParaRPr lang="en-GB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85EA55-E7E0-F76E-B58F-B79D7AEB945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24542" y="1614488"/>
            <a:ext cx="4980895" cy="43529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kern="1200" dirty="0"/>
              <a:t>We are made up of: </a:t>
            </a:r>
            <a:r>
              <a:rPr lang="en-US" sz="2400" kern="1200" dirty="0"/>
              <a:t> </a:t>
            </a:r>
          </a:p>
          <a:p>
            <a:pPr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kern="1200" dirty="0"/>
              <a:t>Heads of Disability Services</a:t>
            </a:r>
          </a:p>
          <a:p>
            <a:pPr>
              <a:spcAft>
                <a:spcPts val="600"/>
              </a:spcAft>
            </a:pPr>
            <a:endParaRPr lang="en-US" sz="2400" kern="1200" dirty="0"/>
          </a:p>
          <a:p>
            <a:pPr>
              <a:spcAft>
                <a:spcPts val="600"/>
              </a:spcAft>
            </a:pPr>
            <a:r>
              <a:rPr lang="en-US" sz="2400" kern="1200" dirty="0"/>
              <a:t>Disability Advisers</a:t>
            </a:r>
          </a:p>
          <a:p>
            <a:pPr>
              <a:spcAft>
                <a:spcPts val="600"/>
              </a:spcAft>
            </a:pPr>
            <a:r>
              <a:rPr lang="en-US" sz="2400" kern="1200" dirty="0"/>
              <a:t>Specialist Study Skills Tutors</a:t>
            </a:r>
          </a:p>
          <a:p>
            <a:pPr>
              <a:spcAft>
                <a:spcPts val="600"/>
              </a:spcAft>
            </a:pPr>
            <a:r>
              <a:rPr lang="en-US" sz="2400" kern="1200" dirty="0"/>
              <a:t>Autism Mentors</a:t>
            </a:r>
          </a:p>
          <a:p>
            <a:pPr>
              <a:spcAft>
                <a:spcPts val="600"/>
              </a:spcAft>
            </a:pPr>
            <a:r>
              <a:rPr lang="en-US" sz="2400" kern="1200" dirty="0"/>
              <a:t>Mental Health Mentors</a:t>
            </a:r>
          </a:p>
          <a:p>
            <a:pPr>
              <a:spcAft>
                <a:spcPts val="600"/>
              </a:spcAft>
            </a:pPr>
            <a:endParaRPr lang="en-US" kern="1200" dirty="0"/>
          </a:p>
        </p:txBody>
      </p:sp>
      <p:sp>
        <p:nvSpPr>
          <p:cNvPr id="39" name="Slide Number Placeholder 38" hidden="1">
            <a:extLst>
              <a:ext uri="{FF2B5EF4-FFF2-40B4-BE49-F238E27FC236}">
                <a16:creationId xmlns:a16="http://schemas.microsoft.com/office/drawing/2014/main" id="{3F81006C-4670-73B9-A3B5-28ABF51926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994400"/>
            <a:ext cx="360363" cy="360363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2" name="Picture 2" descr="ilustraciones, imágenes clip art, dibujos animados e iconos de stock de concepto de un grupo de personas de aspecto feliz y una persona discapacitada. una ilustración vectorial de varios personajes de diferente género, etnia y condición física, conjunto vectorial plano de personas. - disabled students">
            <a:extLst>
              <a:ext uri="{FF2B5EF4-FFF2-40B4-BE49-F238E27FC236}">
                <a16:creationId xmlns:a16="http://schemas.microsoft.com/office/drawing/2014/main" id="{88DE7981-3A51-A040-5345-2F0900EB7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18168" b="-1"/>
          <a:stretch>
            <a:fillRect/>
          </a:stretch>
        </p:blipFill>
        <p:spPr bwMode="auto">
          <a:xfrm>
            <a:off x="5338646" y="1465652"/>
            <a:ext cx="5405767" cy="364644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063235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DF3EC8-956A-88AD-A2A2-7DAA7ADEA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533" y="1533293"/>
            <a:ext cx="2602612" cy="1727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5DD838-4E10-1C70-4E06-0D38D18FA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451" y="4039825"/>
            <a:ext cx="2598775" cy="1727718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D520CB-D698-A9B1-C324-A143ABBC06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1214" y="1072918"/>
            <a:ext cx="4859337" cy="920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733" dirty="0"/>
              <a:t>Who do we support?</a:t>
            </a:r>
            <a:endParaRPr lang="en-US" sz="2133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A0363-1434-E6DA-3728-4A03035E2B12}"/>
              </a:ext>
            </a:extLst>
          </p:cNvPr>
          <p:cNvSpPr txBox="1"/>
          <p:nvPr/>
        </p:nvSpPr>
        <p:spPr>
          <a:xfrm>
            <a:off x="727311" y="2105561"/>
            <a:ext cx="60941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dirty="0">
                <a:solidFill>
                  <a:srgbClr val="0B0C0C"/>
                </a:solidFill>
                <a:effectLst/>
              </a:rPr>
              <a:t>All students, including:</a:t>
            </a:r>
          </a:p>
          <a:p>
            <a:pPr algn="l"/>
            <a:endParaRPr lang="en-GB" sz="2400" b="1" dirty="0">
              <a:solidFill>
                <a:srgbClr val="0B0C0C"/>
              </a:solidFill>
            </a:endParaRPr>
          </a:p>
          <a:p>
            <a:pPr algn="l"/>
            <a:r>
              <a:rPr lang="en-GB" sz="2400" i="0" dirty="0">
                <a:solidFill>
                  <a:srgbClr val="0B0C0C"/>
                </a:solidFill>
                <a:effectLst/>
              </a:rPr>
              <a:t>Two plus two</a:t>
            </a:r>
          </a:p>
          <a:p>
            <a:pPr algn="l"/>
            <a:r>
              <a:rPr lang="en-GB" sz="2400" dirty="0">
                <a:solidFill>
                  <a:srgbClr val="0B0C0C"/>
                </a:solidFill>
              </a:rPr>
              <a:t>Foundation</a:t>
            </a:r>
            <a:endParaRPr lang="en-GB" sz="2400" i="0" dirty="0">
              <a:solidFill>
                <a:srgbClr val="0B0C0C"/>
              </a:solidFill>
              <a:effectLst/>
            </a:endParaRPr>
          </a:p>
          <a:p>
            <a:pPr algn="l"/>
            <a:r>
              <a:rPr lang="en-GB" sz="2400" i="0" dirty="0">
                <a:solidFill>
                  <a:srgbClr val="0B0C0C"/>
                </a:solidFill>
                <a:effectLst/>
              </a:rPr>
              <a:t>Undergraduate </a:t>
            </a:r>
          </a:p>
          <a:p>
            <a:pPr algn="l"/>
            <a:r>
              <a:rPr lang="en-GB" sz="2400" dirty="0">
                <a:solidFill>
                  <a:srgbClr val="0B0C0C"/>
                </a:solidFill>
              </a:rPr>
              <a:t>PGCE</a:t>
            </a:r>
          </a:p>
          <a:p>
            <a:pPr algn="l"/>
            <a:r>
              <a:rPr lang="en-GB" sz="2400" i="0" dirty="0">
                <a:solidFill>
                  <a:srgbClr val="0B0C0C"/>
                </a:solidFill>
                <a:effectLst/>
              </a:rPr>
              <a:t>Degree apprenticeships</a:t>
            </a:r>
          </a:p>
          <a:p>
            <a:pPr algn="l"/>
            <a:r>
              <a:rPr lang="en-GB" sz="2400" dirty="0">
                <a:solidFill>
                  <a:srgbClr val="0B0C0C"/>
                </a:solidFill>
              </a:rPr>
              <a:t>Postgraduate Taught</a:t>
            </a:r>
          </a:p>
          <a:p>
            <a:pPr algn="l"/>
            <a:r>
              <a:rPr lang="en-GB" sz="2400" i="0" dirty="0">
                <a:solidFill>
                  <a:srgbClr val="0B0C0C"/>
                </a:solidFill>
                <a:effectLst/>
              </a:rPr>
              <a:t>Postgraduate Research</a:t>
            </a:r>
          </a:p>
        </p:txBody>
      </p:sp>
    </p:spTree>
    <p:extLst>
      <p:ext uri="{BB962C8B-B14F-4D97-AF65-F5344CB8AC3E}">
        <p14:creationId xmlns:p14="http://schemas.microsoft.com/office/powerpoint/2010/main" val="3692163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8138-B702-0543-2047-1BA41C2C3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730" y="743633"/>
            <a:ext cx="5633438" cy="1806905"/>
          </a:xfrm>
        </p:spPr>
        <p:txBody>
          <a:bodyPr/>
          <a:lstStyle/>
          <a:p>
            <a:r>
              <a:rPr lang="en-US" sz="3600" dirty="0"/>
              <a:t>What support do we offer?</a:t>
            </a:r>
            <a:br>
              <a:rPr lang="en-US" sz="4800" dirty="0"/>
            </a:br>
            <a:endParaRPr lang="en-GB" dirty="0"/>
          </a:p>
        </p:txBody>
      </p:sp>
      <p:pic>
        <p:nvPicPr>
          <p:cNvPr id="3" name="Picture 2" descr="Britain's social mobility problem has been misunderstood – education is not  the great leveller">
            <a:extLst>
              <a:ext uri="{FF2B5EF4-FFF2-40B4-BE49-F238E27FC236}">
                <a16:creationId xmlns:a16="http://schemas.microsoft.com/office/drawing/2014/main" id="{105ED52B-12E2-4679-AC5A-04792B7BA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513" y="2026227"/>
            <a:ext cx="3745547" cy="280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A9201A-098C-3189-C54C-4387B4695A14}"/>
              </a:ext>
            </a:extLst>
          </p:cNvPr>
          <p:cNvSpPr txBox="1"/>
          <p:nvPr/>
        </p:nvSpPr>
        <p:spPr>
          <a:xfrm>
            <a:off x="440373" y="1469046"/>
            <a:ext cx="60941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800" dirty="0"/>
              <a:t>Guidance, support and advice to disabled students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Transition programme offered to autistic students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Supporting with accommodation requirements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Putting in place reasonable adjustments, including exam arrangements, informed by supporting evidence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Advice about the Disabled Student Allowances and other available funding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Specialist study skills support, specialist (AS and MH) mentoring and other enabling support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Neurodivergence Advice Discussion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Advice on assistive technology and productivity tools</a:t>
            </a:r>
          </a:p>
        </p:txBody>
      </p:sp>
    </p:spTree>
    <p:extLst>
      <p:ext uri="{BB962C8B-B14F-4D97-AF65-F5344CB8AC3E}">
        <p14:creationId xmlns:p14="http://schemas.microsoft.com/office/powerpoint/2010/main" val="79313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43C8-0B66-4FAA-6F29-38FFD1E87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821" y="302756"/>
            <a:ext cx="4860000" cy="1314462"/>
          </a:xfrm>
        </p:spPr>
        <p:txBody>
          <a:bodyPr/>
          <a:lstStyle/>
          <a:p>
            <a:r>
              <a:rPr lang="en-US" sz="3200" dirty="0"/>
              <a:t>Student groups</a:t>
            </a:r>
            <a:br>
              <a:rPr lang="en-US" sz="4800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27E565-D5BA-008C-B9D2-9964A65C5644}"/>
              </a:ext>
            </a:extLst>
          </p:cNvPr>
          <p:cNvSpPr txBox="1"/>
          <p:nvPr/>
        </p:nvSpPr>
        <p:spPr>
          <a:xfrm>
            <a:off x="161567" y="3429000"/>
            <a:ext cx="31962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Societies at Warwick:</a:t>
            </a:r>
          </a:p>
          <a:p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err="1"/>
              <a:t>Autism@Warwick</a:t>
            </a: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Warwick Enable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ADHD Society</a:t>
            </a:r>
          </a:p>
        </p:txBody>
      </p:sp>
      <p:pic>
        <p:nvPicPr>
          <p:cNvPr id="5" name="Picture 2" descr="Autism at Warwick logo">
            <a:extLst>
              <a:ext uri="{FF2B5EF4-FFF2-40B4-BE49-F238E27FC236}">
                <a16:creationId xmlns:a16="http://schemas.microsoft.com/office/drawing/2014/main" id="{B3159050-AEA6-3310-57C1-42841C0C4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7" y="31235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Warwick Enable logo">
            <a:extLst>
              <a:ext uri="{FF2B5EF4-FFF2-40B4-BE49-F238E27FC236}">
                <a16:creationId xmlns:a16="http://schemas.microsoft.com/office/drawing/2014/main" id="{F5C7F6A5-3D41-94F7-A28E-9D8C0E1F3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372" y="283769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F06903-8F48-0884-100D-73763B92765F}"/>
              </a:ext>
            </a:extLst>
          </p:cNvPr>
          <p:cNvSpPr txBox="1"/>
          <p:nvPr/>
        </p:nvSpPr>
        <p:spPr>
          <a:xfrm>
            <a:off x="6096000" y="1324766"/>
            <a:ext cx="4823205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Wellbeing and Disability Services Groups:</a:t>
            </a:r>
          </a:p>
          <a:p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ADHD Support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Face-to-face individual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Compassion-Focused Therapy (CFT) for Perfectionism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Interpersonal Relations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Beyond Trauma Group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37979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591DA-8174-0CE7-17B4-3E28A88B9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B6FC1-1AB0-CFBC-486D-AE44A158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85" y="649293"/>
            <a:ext cx="10339253" cy="1003865"/>
          </a:xfrm>
        </p:spPr>
        <p:txBody>
          <a:bodyPr/>
          <a:lstStyle/>
          <a:p>
            <a:pPr algn="ctr"/>
            <a:r>
              <a:rPr lang="en-GB" sz="4000" dirty="0"/>
              <a:t>Wellbeing Support Services- The Student Journey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BCD20EB-4640-CBEE-4F86-5595EC27A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3156288"/>
              </p:ext>
            </p:extLst>
          </p:nvPr>
        </p:nvGraphicFramePr>
        <p:xfrm>
          <a:off x="276448" y="2009553"/>
          <a:ext cx="11780874" cy="4848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4937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D87E-81E6-1E93-5BD7-B32897E5A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39" y="1619448"/>
            <a:ext cx="7361877" cy="1905393"/>
          </a:xfrm>
        </p:spPr>
        <p:txBody>
          <a:bodyPr/>
          <a:lstStyle/>
          <a:p>
            <a:r>
              <a:rPr lang="en-GB" sz="4000" dirty="0"/>
              <a:t>Students are encouraged to </a:t>
            </a:r>
            <a:br>
              <a:rPr lang="en-US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8140F-6DC3-CC73-A24E-117E9A4FEE7B}"/>
              </a:ext>
            </a:extLst>
          </p:cNvPr>
          <p:cNvSpPr txBox="1"/>
          <p:nvPr/>
        </p:nvSpPr>
        <p:spPr>
          <a:xfrm>
            <a:off x="1028700" y="2248739"/>
            <a:ext cx="939769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GB" sz="2000" dirty="0">
              <a:solidFill>
                <a:srgbClr val="408555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Be open and share information about a disability at an early stage</a:t>
            </a:r>
          </a:p>
          <a:p>
            <a:pPr marL="0" indent="0">
              <a:buNone/>
              <a:defRPr/>
            </a:pPr>
            <a:endParaRPr lang="en-GB" sz="2000" strike="sngStrik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Consider in advance and reflect early on the impact any difficulties might have on their academic and clinical performance </a:t>
            </a:r>
          </a:p>
          <a:p>
            <a:pPr marL="0" indent="0">
              <a:buNone/>
              <a:defRPr/>
            </a:pPr>
            <a:endParaRPr lang="en-GB" sz="2000" strike="sngStrike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Engage with the Disability team and the WMS support team to explore support options suitable to their needs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sz="2000" dirty="0"/>
              <a:t>Communicate any concerns and discuss any issues as promptly as possible</a:t>
            </a:r>
          </a:p>
        </p:txBody>
      </p:sp>
    </p:spTree>
    <p:extLst>
      <p:ext uri="{BB962C8B-B14F-4D97-AF65-F5344CB8AC3E}">
        <p14:creationId xmlns:p14="http://schemas.microsoft.com/office/powerpoint/2010/main" val="3486131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6AD9-471D-C5BD-930A-663A1F57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85" y="1106492"/>
            <a:ext cx="6046034" cy="1905393"/>
          </a:xfrm>
        </p:spPr>
        <p:txBody>
          <a:bodyPr/>
          <a:lstStyle/>
          <a:p>
            <a:r>
              <a:rPr lang="en-GB" sz="4000" dirty="0"/>
              <a:t>Other support services</a:t>
            </a:r>
            <a:br>
              <a:rPr lang="en-US" sz="4800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9DAE3-EC45-6EC8-C96D-3C6E031E5E72}"/>
              </a:ext>
            </a:extLst>
          </p:cNvPr>
          <p:cNvSpPr txBox="1"/>
          <p:nvPr/>
        </p:nvSpPr>
        <p:spPr>
          <a:xfrm>
            <a:off x="533185" y="2136339"/>
            <a:ext cx="860802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WMS support team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Wellbeing Support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Library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SU Disabled students’ officer and advice centre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Student Societies and Networks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Student Funding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International Office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Residential Community team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Community Safety team</a:t>
            </a:r>
          </a:p>
        </p:txBody>
      </p:sp>
    </p:spTree>
    <p:extLst>
      <p:ext uri="{BB962C8B-B14F-4D97-AF65-F5344CB8AC3E}">
        <p14:creationId xmlns:p14="http://schemas.microsoft.com/office/powerpoint/2010/main" val="101708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E4DE5-841E-65C2-F0F3-E16A94D8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235" y="571234"/>
            <a:ext cx="4860000" cy="1806905"/>
          </a:xfrm>
        </p:spPr>
        <p:txBody>
          <a:bodyPr/>
          <a:lstStyle/>
          <a:p>
            <a:r>
              <a:rPr lang="en-GB" altLang="en-US" sz="3600" dirty="0"/>
              <a:t>Further information on accessing our services</a:t>
            </a:r>
            <a:br>
              <a:rPr lang="en-US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E6FF71-3B77-63F6-35EB-52244BFA84FD}"/>
              </a:ext>
            </a:extLst>
          </p:cNvPr>
          <p:cNvSpPr txBox="1"/>
          <p:nvPr/>
        </p:nvSpPr>
        <p:spPr>
          <a:xfrm>
            <a:off x="2648165" y="2033644"/>
            <a:ext cx="60941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2400" dirty="0">
                <a:sym typeface="Wingdings" panose="05000000000000000000" pitchFamily="2" charset="2"/>
              </a:rPr>
              <a:t>  </a:t>
            </a:r>
            <a:r>
              <a:rPr lang="en-GB" sz="2400" dirty="0"/>
              <a:t>024 7657 5570	</a:t>
            </a:r>
          </a:p>
          <a:p>
            <a:pPr algn="ctr">
              <a:buFont typeface="Wingdings" panose="05000000000000000000" pitchFamily="2" charset="2"/>
              <a:buChar char="8"/>
            </a:pPr>
            <a:r>
              <a:rPr lang="en-GB" sz="2400" dirty="0">
                <a:hlinkClick r:id="rId2"/>
              </a:rPr>
              <a:t>disability@warwick.ac.uk</a:t>
            </a:r>
            <a:r>
              <a:rPr lang="en-GB" sz="2400" dirty="0"/>
              <a:t> </a:t>
            </a:r>
          </a:p>
          <a:p>
            <a:pPr marL="0" indent="0" algn="ctr">
              <a:buNone/>
            </a:pPr>
            <a:r>
              <a:rPr lang="en-GB" sz="2400" dirty="0">
                <a:hlinkClick r:id="rId3"/>
              </a:rPr>
              <a:t>https://warwick.ac.uk/services/disability</a:t>
            </a:r>
            <a:endParaRPr lang="en-GB" sz="2400" dirty="0"/>
          </a:p>
          <a:p>
            <a:pPr marL="0" indent="0">
              <a:buNone/>
            </a:pPr>
            <a:endParaRPr lang="en-GB" sz="24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GB" sz="2400" dirty="0">
                <a:sym typeface="Wingdings" panose="05000000000000000000" pitchFamily="2" charset="2"/>
              </a:rPr>
              <a:t>Wellbeing Support Reception is based at Senate House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C2D6F9-4549-B545-D24D-3898AD11B4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0758" y="4449336"/>
            <a:ext cx="2588421" cy="21572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A37DBE-5C11-925C-4C48-A69DD4761D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85918" y="4449336"/>
            <a:ext cx="2740071" cy="2246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1D5C17-1A3F-0556-D5CE-7C39775FF2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13394" y="4449334"/>
            <a:ext cx="2588423" cy="22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7441"/>
      </p:ext>
    </p:extLst>
  </p:cSld>
  <p:clrMapOvr>
    <a:masterClrMapping/>
  </p:clrMapOvr>
</p:sld>
</file>

<file path=ppt/theme/theme1.xml><?xml version="1.0" encoding="utf-8"?>
<a:theme xmlns:a="http://schemas.openxmlformats.org/drawingml/2006/main" name="UoW_Template_Black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oW_Template_Purpl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UoW_Template_Lavender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UoW_Template_Blu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UoW_Template_Green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UoW_Template_Yellow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UoW_Template_Coral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BF2393C4EA04AB7F96C5D4020735B" ma:contentTypeVersion="16" ma:contentTypeDescription="Create a new document." ma:contentTypeScope="" ma:versionID="455c2161f5b73f2a698616d02f07aa47">
  <xsd:schema xmlns:xsd="http://www.w3.org/2001/XMLSchema" xmlns:xs="http://www.w3.org/2001/XMLSchema" xmlns:p="http://schemas.microsoft.com/office/2006/metadata/properties" xmlns:ns2="2457cae1-bbb3-49df-91d0-3eeeba63d323" xmlns:ns3="ef19808f-d5e4-40cd-93fa-31b8700ee2cf" targetNamespace="http://schemas.microsoft.com/office/2006/metadata/properties" ma:root="true" ma:fieldsID="f888cfaeb3c0a23ff9de9fddae14e9fe" ns2:_="" ns3:_="">
    <xsd:import namespace="2457cae1-bbb3-49df-91d0-3eeeba63d323"/>
    <xsd:import namespace="ef19808f-d5e4-40cd-93fa-31b8700ee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57cae1-bbb3-49df-91d0-3eeeba63d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9808f-d5e4-40cd-93fa-31b8700ee2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d093c4e-51e7-44f8-921c-27a14d3f10ee}" ma:internalName="TaxCatchAll" ma:showField="CatchAllData" ma:web="ef19808f-d5e4-40cd-93fa-31b8700ee2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57cae1-bbb3-49df-91d0-3eeeba63d323">
      <Terms xmlns="http://schemas.microsoft.com/office/infopath/2007/PartnerControls"/>
    </lcf76f155ced4ddcb4097134ff3c332f>
    <TaxCatchAll xmlns="ef19808f-d5e4-40cd-93fa-31b8700ee2cf" xsi:nil="true"/>
  </documentManagement>
</p:properties>
</file>

<file path=customXml/itemProps1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E1CF70-444F-436E-BCF7-3A0908B68954}">
  <ds:schemaRefs>
    <ds:schemaRef ds:uri="2457cae1-bbb3-49df-91d0-3eeeba63d323"/>
    <ds:schemaRef ds:uri="ef19808f-d5e4-40cd-93fa-31b8700ee2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4299F2F-53D8-4F04-89F8-F8961CB59FBC}">
  <ds:schemaRefs>
    <ds:schemaRef ds:uri="2457cae1-bbb3-49df-91d0-3eeeba63d323"/>
    <ds:schemaRef ds:uri="ef19808f-d5e4-40cd-93fa-31b8700ee2cf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4657</TotalTime>
  <Words>563</Words>
  <Application>Microsoft Office PowerPoint</Application>
  <PresentationFormat>Widescreen</PresentationFormat>
  <Paragraphs>105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Wingdings</vt:lpstr>
      <vt:lpstr>Aptos</vt:lpstr>
      <vt:lpstr>Arial</vt:lpstr>
      <vt:lpstr>Calibri</vt:lpstr>
      <vt:lpstr>UoW_Template_Black</vt:lpstr>
      <vt:lpstr>UoW_Template_Purple</vt:lpstr>
      <vt:lpstr>UoW_Template_Lavender</vt:lpstr>
      <vt:lpstr>UoW_Template_Blue</vt:lpstr>
      <vt:lpstr>UoW_Template_Green</vt:lpstr>
      <vt:lpstr>UoW_Template_Yellow</vt:lpstr>
      <vt:lpstr>UoW_Template_Coral</vt:lpstr>
      <vt:lpstr>Disability Services</vt:lpstr>
      <vt:lpstr>Diversity of disability</vt:lpstr>
      <vt:lpstr>Who are the Disability Team? </vt:lpstr>
      <vt:lpstr>Who do we support?</vt:lpstr>
      <vt:lpstr>What support do we offer? </vt:lpstr>
      <vt:lpstr>Student groups </vt:lpstr>
      <vt:lpstr>Wellbeing Support Services- The Student Journey </vt:lpstr>
      <vt:lpstr>Students are encouraged to  </vt:lpstr>
      <vt:lpstr>Other support services </vt:lpstr>
      <vt:lpstr>Further information on accessing our services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Seawright</dc:creator>
  <cp:lastModifiedBy>Corbett, Sarah</cp:lastModifiedBy>
  <cp:revision>7</cp:revision>
  <dcterms:created xsi:type="dcterms:W3CDTF">2025-03-11T16:19:18Z</dcterms:created>
  <dcterms:modified xsi:type="dcterms:W3CDTF">2026-03-26T16:29:03Z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0x010100138BF2393C4EA04AB7F96C5D4020735B</vt:lpwstr>
  </property>
  <property fmtid="{D5CDD505-2E9C-101B-9397-08002B2CF9AE}" pid="3" name="MediaServiceImageTags">
    <vt:lpwstr/>
  </property>
</Properties>
</file>