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autoCompressPictures="0">
  <p:sldMasterIdLst>
    <p:sldMasterId id="2147483843" r:id="rId4"/>
    <p:sldMasterId id="2147483990" r:id="rId5"/>
  </p:sldMasterIdLst>
  <p:notesMasterIdLst>
    <p:notesMasterId r:id="rId36"/>
  </p:notesMasterIdLst>
  <p:handoutMasterIdLst>
    <p:handoutMasterId r:id="rId37"/>
  </p:handoutMasterIdLst>
  <p:sldIdLst>
    <p:sldId id="413" r:id="rId6"/>
    <p:sldId id="403" r:id="rId7"/>
    <p:sldId id="499" r:id="rId8"/>
    <p:sldId id="508" r:id="rId9"/>
    <p:sldId id="501" r:id="rId10"/>
    <p:sldId id="503" r:id="rId11"/>
    <p:sldId id="502" r:id="rId12"/>
    <p:sldId id="504" r:id="rId13"/>
    <p:sldId id="506" r:id="rId14"/>
    <p:sldId id="505" r:id="rId15"/>
    <p:sldId id="405" r:id="rId16"/>
    <p:sldId id="511" r:id="rId17"/>
    <p:sldId id="512" r:id="rId18"/>
    <p:sldId id="513" r:id="rId19"/>
    <p:sldId id="390" r:id="rId20"/>
    <p:sldId id="514" r:id="rId21"/>
    <p:sldId id="507" r:id="rId22"/>
    <p:sldId id="515" r:id="rId23"/>
    <p:sldId id="516" r:id="rId24"/>
    <p:sldId id="524" r:id="rId25"/>
    <p:sldId id="518" r:id="rId26"/>
    <p:sldId id="517" r:id="rId27"/>
    <p:sldId id="519" r:id="rId28"/>
    <p:sldId id="523" r:id="rId29"/>
    <p:sldId id="520" r:id="rId30"/>
    <p:sldId id="521" r:id="rId31"/>
    <p:sldId id="522" r:id="rId32"/>
    <p:sldId id="510" r:id="rId33"/>
    <p:sldId id="496" r:id="rId34"/>
    <p:sldId id="498" r:id="rId35"/>
  </p:sldIdLst>
  <p:sldSz cx="12192000" cy="6858000"/>
  <p:notesSz cx="6858000" cy="9144000"/>
  <p:embeddedFontLst>
    <p:embeddedFont>
      <p:font typeface="ＭＳ Ｐゴシック" panose="020B0600070205080204" pitchFamily="34" charset="-128"/>
      <p:regular r:id="rId38"/>
    </p:embeddedFont>
    <p:embeddedFont>
      <p:font typeface="Open Sans" panose="020B0606030504020204" pitchFamily="34" charset="0"/>
      <p:regular r:id="rId39"/>
      <p:bold r:id="rId40"/>
      <p:italic r:id="rId41"/>
      <p:boldItalic r:id="rId42"/>
    </p:embeddedFont>
    <p:embeddedFont>
      <p:font typeface="Segoe UI" panose="020B0502040204020203"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2B6F1D-ED99-5349-7F51-0CB9D3AA4303}" name="Kelleher, Lucy" initials="KL" userId="S::u1774172@live.warwick.ac.uk::a7d460b6-a904-4b89-9e64-58119e2e7618" providerId="AD"/>
  <p188:author id="{FC9FCF26-F0F8-4972-3715-BDE043EC4023}" name="Lawson, Holly" initials="LH" userId="S::u2271473@live.warwick.ac.uk::0de7dddd-20ce-43a4-8d85-02704f67e7b2" providerId="AD"/>
  <p188:author id="{F73A01AF-3AAF-8A96-B34A-4ECD0F6DD2D2}" name="Bodely, Ana" initials="BA" userId="S::u2172734@live.warwick.ac.uk::08ec00ae-aea7-4bf9-9869-9b75fae083f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9F6"/>
    <a:srgbClr val="F7F7F7"/>
    <a:srgbClr val="EBF5FF"/>
    <a:srgbClr val="F7FBFF"/>
    <a:srgbClr val="E9F5DB"/>
    <a:srgbClr val="E1F2CE"/>
    <a:srgbClr val="D6EDBD"/>
    <a:srgbClr val="CEEAB0"/>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FEFD39-E5D2-4A3B-B7C1-9DBD4F562ED8}" v="743" dt="2026-03-24T15:19:55.430"/>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2.fntdata"/><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5.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handoutMaster" Target="handoutMasters/handout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7.fntdata"/><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6.fntdata"/><Relationship Id="rId48" Type="http://schemas.openxmlformats.org/officeDocument/2006/relationships/viewProps" Target="viewProps.xml"/><Relationship Id="rId8" Type="http://schemas.openxmlformats.org/officeDocument/2006/relationships/slide" Target="slides/slide3.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5.xml"/><Relationship Id="rId41"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00F2F9-46FA-4D7D-A23E-F05A4564A40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1D5E79A-54DE-4E55-83D7-322DBCAF1514}">
      <dgm:prSet/>
      <dgm:spPr/>
      <dgm:t>
        <a:bodyPr/>
        <a:lstStyle/>
        <a:p>
          <a:r>
            <a:rPr lang="en-GB"/>
            <a:t>Student Support Team</a:t>
          </a:r>
          <a:endParaRPr lang="en-US"/>
        </a:p>
      </dgm:t>
    </dgm:pt>
    <dgm:pt modelId="{19AD742B-0D7F-4282-838A-14E235344E0B}" type="parTrans" cxnId="{CD0DF49E-E9E1-4F9D-AE40-20465D3D8906}">
      <dgm:prSet/>
      <dgm:spPr/>
      <dgm:t>
        <a:bodyPr/>
        <a:lstStyle/>
        <a:p>
          <a:endParaRPr lang="en-US"/>
        </a:p>
      </dgm:t>
    </dgm:pt>
    <dgm:pt modelId="{0008EB22-F7A3-4C44-87D4-FC2CE91321F2}" type="sibTrans" cxnId="{CD0DF49E-E9E1-4F9D-AE40-20465D3D8906}">
      <dgm:prSet/>
      <dgm:spPr/>
      <dgm:t>
        <a:bodyPr/>
        <a:lstStyle/>
        <a:p>
          <a:endParaRPr lang="en-US"/>
        </a:p>
      </dgm:t>
    </dgm:pt>
    <dgm:pt modelId="{F56D17F5-8F72-487D-A8CE-C4AA21ED8B81}">
      <dgm:prSet/>
      <dgm:spPr/>
      <dgm:t>
        <a:bodyPr/>
        <a:lstStyle/>
        <a:p>
          <a:r>
            <a:rPr lang="en-GB"/>
            <a:t>Administrative Team</a:t>
          </a:r>
          <a:endParaRPr lang="en-US"/>
        </a:p>
      </dgm:t>
    </dgm:pt>
    <dgm:pt modelId="{09D843F9-8F06-4FC4-ACCA-2478E671F978}" type="parTrans" cxnId="{D108925A-26F4-47B1-ABD7-2FF37818B6D1}">
      <dgm:prSet/>
      <dgm:spPr/>
      <dgm:t>
        <a:bodyPr/>
        <a:lstStyle/>
        <a:p>
          <a:endParaRPr lang="en-US"/>
        </a:p>
      </dgm:t>
    </dgm:pt>
    <dgm:pt modelId="{35ABF3C4-E15D-4A57-BB51-024387D66672}" type="sibTrans" cxnId="{D108925A-26F4-47B1-ABD7-2FF37818B6D1}">
      <dgm:prSet/>
      <dgm:spPr/>
      <dgm:t>
        <a:bodyPr/>
        <a:lstStyle/>
        <a:p>
          <a:endParaRPr lang="en-US"/>
        </a:p>
      </dgm:t>
    </dgm:pt>
    <dgm:pt modelId="{294D4308-AD43-4854-B22D-1D82F34FD98D}">
      <dgm:prSet/>
      <dgm:spPr/>
      <dgm:t>
        <a:bodyPr/>
        <a:lstStyle/>
        <a:p>
          <a:r>
            <a:rPr lang="en-GB"/>
            <a:t>Core Teaching Staff</a:t>
          </a:r>
          <a:endParaRPr lang="en-US"/>
        </a:p>
      </dgm:t>
    </dgm:pt>
    <dgm:pt modelId="{D5CF2B8C-570B-4B64-9B9A-EF32203BEE18}" type="parTrans" cxnId="{CCC03AA1-8E36-4316-AEEC-C0A3F8D5DBEE}">
      <dgm:prSet/>
      <dgm:spPr/>
      <dgm:t>
        <a:bodyPr/>
        <a:lstStyle/>
        <a:p>
          <a:endParaRPr lang="en-US"/>
        </a:p>
      </dgm:t>
    </dgm:pt>
    <dgm:pt modelId="{2069E443-8C92-4D5F-9060-1DC1B1C04B8A}" type="sibTrans" cxnId="{CCC03AA1-8E36-4316-AEEC-C0A3F8D5DBEE}">
      <dgm:prSet/>
      <dgm:spPr/>
      <dgm:t>
        <a:bodyPr/>
        <a:lstStyle/>
        <a:p>
          <a:endParaRPr lang="en-US"/>
        </a:p>
      </dgm:t>
    </dgm:pt>
    <dgm:pt modelId="{3C69CEAD-6135-4EF3-950E-E5CE89D2CABA}">
      <dgm:prSet/>
      <dgm:spPr/>
      <dgm:t>
        <a:bodyPr/>
        <a:lstStyle/>
        <a:p>
          <a:r>
            <a:rPr lang="en-GB"/>
            <a:t>University Wellbeing Services</a:t>
          </a:r>
          <a:endParaRPr lang="en-US"/>
        </a:p>
      </dgm:t>
    </dgm:pt>
    <dgm:pt modelId="{EC017E23-457B-41A9-8EA8-1769342DFDF0}" type="parTrans" cxnId="{CE63032F-D3D7-41D9-8EF4-1022E127F155}">
      <dgm:prSet/>
      <dgm:spPr/>
      <dgm:t>
        <a:bodyPr/>
        <a:lstStyle/>
        <a:p>
          <a:endParaRPr lang="en-US"/>
        </a:p>
      </dgm:t>
    </dgm:pt>
    <dgm:pt modelId="{AE00CCF2-2ADC-457C-87C4-0150201E7B0B}" type="sibTrans" cxnId="{CE63032F-D3D7-41D9-8EF4-1022E127F155}">
      <dgm:prSet/>
      <dgm:spPr/>
      <dgm:t>
        <a:bodyPr/>
        <a:lstStyle/>
        <a:p>
          <a:endParaRPr lang="en-US"/>
        </a:p>
      </dgm:t>
    </dgm:pt>
    <dgm:pt modelId="{3995F97B-9233-4E48-81F7-CC754386E8B4}">
      <dgm:prSet/>
      <dgm:spPr/>
      <dgm:t>
        <a:bodyPr/>
        <a:lstStyle/>
        <a:p>
          <a:r>
            <a:rPr lang="en-GB"/>
            <a:t>Student Union</a:t>
          </a:r>
          <a:endParaRPr lang="en-US"/>
        </a:p>
      </dgm:t>
    </dgm:pt>
    <dgm:pt modelId="{D09D5F1D-AFEA-460B-BB09-E8372D6C5537}" type="parTrans" cxnId="{195841C4-7A18-4EBE-9CBC-8DFF4FBD87E4}">
      <dgm:prSet/>
      <dgm:spPr/>
      <dgm:t>
        <a:bodyPr/>
        <a:lstStyle/>
        <a:p>
          <a:endParaRPr lang="en-US"/>
        </a:p>
      </dgm:t>
    </dgm:pt>
    <dgm:pt modelId="{C378E570-633D-444C-BC28-6E20FE2E3C0A}" type="sibTrans" cxnId="{195841C4-7A18-4EBE-9CBC-8DFF4FBD87E4}">
      <dgm:prSet/>
      <dgm:spPr/>
      <dgm:t>
        <a:bodyPr/>
        <a:lstStyle/>
        <a:p>
          <a:endParaRPr lang="en-US"/>
        </a:p>
      </dgm:t>
    </dgm:pt>
    <dgm:pt modelId="{B89DA6A3-605B-4785-B2D1-8B6078C14ECD}">
      <dgm:prSet/>
      <dgm:spPr/>
      <dgm:t>
        <a:bodyPr/>
        <a:lstStyle/>
        <a:p>
          <a:r>
            <a:rPr lang="en-GB"/>
            <a:t>Peers</a:t>
          </a:r>
          <a:endParaRPr lang="en-US"/>
        </a:p>
      </dgm:t>
    </dgm:pt>
    <dgm:pt modelId="{BE5B48F5-587A-45C2-BD63-F17FF35D1996}" type="parTrans" cxnId="{3B526F06-73AA-4F91-93BB-5B773B0806D2}">
      <dgm:prSet/>
      <dgm:spPr/>
      <dgm:t>
        <a:bodyPr/>
        <a:lstStyle/>
        <a:p>
          <a:endParaRPr lang="en-US"/>
        </a:p>
      </dgm:t>
    </dgm:pt>
    <dgm:pt modelId="{C97D16AC-B767-40AA-A4E3-AE8717B52908}" type="sibTrans" cxnId="{3B526F06-73AA-4F91-93BB-5B773B0806D2}">
      <dgm:prSet/>
      <dgm:spPr/>
      <dgm:t>
        <a:bodyPr/>
        <a:lstStyle/>
        <a:p>
          <a:endParaRPr lang="en-US"/>
        </a:p>
      </dgm:t>
    </dgm:pt>
    <dgm:pt modelId="{469B5EDB-2219-49D9-B16C-39E2083FB2C1}" type="pres">
      <dgm:prSet presAssocID="{0D00F2F9-46FA-4D7D-A23E-F05A4564A40A}" presName="linear" presStyleCnt="0">
        <dgm:presLayoutVars>
          <dgm:animLvl val="lvl"/>
          <dgm:resizeHandles val="exact"/>
        </dgm:presLayoutVars>
      </dgm:prSet>
      <dgm:spPr/>
    </dgm:pt>
    <dgm:pt modelId="{982D8DF3-3135-4F3A-9B2A-F254E7ADB2BA}" type="pres">
      <dgm:prSet presAssocID="{81D5E79A-54DE-4E55-83D7-322DBCAF1514}" presName="parentText" presStyleLbl="node1" presStyleIdx="0" presStyleCnt="6">
        <dgm:presLayoutVars>
          <dgm:chMax val="0"/>
          <dgm:bulletEnabled val="1"/>
        </dgm:presLayoutVars>
      </dgm:prSet>
      <dgm:spPr/>
    </dgm:pt>
    <dgm:pt modelId="{52F966B0-98A5-4433-8D90-44C171B815CA}" type="pres">
      <dgm:prSet presAssocID="{0008EB22-F7A3-4C44-87D4-FC2CE91321F2}" presName="spacer" presStyleCnt="0"/>
      <dgm:spPr/>
    </dgm:pt>
    <dgm:pt modelId="{52CB2AE4-2A3E-41A0-90B2-E12432E8BB03}" type="pres">
      <dgm:prSet presAssocID="{F56D17F5-8F72-487D-A8CE-C4AA21ED8B81}" presName="parentText" presStyleLbl="node1" presStyleIdx="1" presStyleCnt="6">
        <dgm:presLayoutVars>
          <dgm:chMax val="0"/>
          <dgm:bulletEnabled val="1"/>
        </dgm:presLayoutVars>
      </dgm:prSet>
      <dgm:spPr/>
    </dgm:pt>
    <dgm:pt modelId="{07CFAEF7-D3ED-4019-B260-96A61B018A8A}" type="pres">
      <dgm:prSet presAssocID="{35ABF3C4-E15D-4A57-BB51-024387D66672}" presName="spacer" presStyleCnt="0"/>
      <dgm:spPr/>
    </dgm:pt>
    <dgm:pt modelId="{114D5ACF-2103-40BF-AD06-A798E9C087B5}" type="pres">
      <dgm:prSet presAssocID="{294D4308-AD43-4854-B22D-1D82F34FD98D}" presName="parentText" presStyleLbl="node1" presStyleIdx="2" presStyleCnt="6">
        <dgm:presLayoutVars>
          <dgm:chMax val="0"/>
          <dgm:bulletEnabled val="1"/>
        </dgm:presLayoutVars>
      </dgm:prSet>
      <dgm:spPr/>
    </dgm:pt>
    <dgm:pt modelId="{5930888D-EEFC-41C6-ACA0-9481DAEE0A1D}" type="pres">
      <dgm:prSet presAssocID="{2069E443-8C92-4D5F-9060-1DC1B1C04B8A}" presName="spacer" presStyleCnt="0"/>
      <dgm:spPr/>
    </dgm:pt>
    <dgm:pt modelId="{5EB21889-0875-4B16-B4CD-6C65C6264B6E}" type="pres">
      <dgm:prSet presAssocID="{3C69CEAD-6135-4EF3-950E-E5CE89D2CABA}" presName="parentText" presStyleLbl="node1" presStyleIdx="3" presStyleCnt="6">
        <dgm:presLayoutVars>
          <dgm:chMax val="0"/>
          <dgm:bulletEnabled val="1"/>
        </dgm:presLayoutVars>
      </dgm:prSet>
      <dgm:spPr/>
    </dgm:pt>
    <dgm:pt modelId="{D1CE7439-C7EA-44DC-B8FF-8884E3D5C831}" type="pres">
      <dgm:prSet presAssocID="{AE00CCF2-2ADC-457C-87C4-0150201E7B0B}" presName="spacer" presStyleCnt="0"/>
      <dgm:spPr/>
    </dgm:pt>
    <dgm:pt modelId="{98457AC0-B550-4F10-A61F-7E4C0B61DEC7}" type="pres">
      <dgm:prSet presAssocID="{3995F97B-9233-4E48-81F7-CC754386E8B4}" presName="parentText" presStyleLbl="node1" presStyleIdx="4" presStyleCnt="6">
        <dgm:presLayoutVars>
          <dgm:chMax val="0"/>
          <dgm:bulletEnabled val="1"/>
        </dgm:presLayoutVars>
      </dgm:prSet>
      <dgm:spPr/>
    </dgm:pt>
    <dgm:pt modelId="{21498159-C681-4ECF-89C8-EB000E495FBD}" type="pres">
      <dgm:prSet presAssocID="{C378E570-633D-444C-BC28-6E20FE2E3C0A}" presName="spacer" presStyleCnt="0"/>
      <dgm:spPr/>
    </dgm:pt>
    <dgm:pt modelId="{80CBFA16-2187-4E5C-A1E0-A6340D899B76}" type="pres">
      <dgm:prSet presAssocID="{B89DA6A3-605B-4785-B2D1-8B6078C14ECD}" presName="parentText" presStyleLbl="node1" presStyleIdx="5" presStyleCnt="6">
        <dgm:presLayoutVars>
          <dgm:chMax val="0"/>
          <dgm:bulletEnabled val="1"/>
        </dgm:presLayoutVars>
      </dgm:prSet>
      <dgm:spPr/>
    </dgm:pt>
  </dgm:ptLst>
  <dgm:cxnLst>
    <dgm:cxn modelId="{179F7A03-9960-4560-A531-C604D9522CF8}" type="presOf" srcId="{81D5E79A-54DE-4E55-83D7-322DBCAF1514}" destId="{982D8DF3-3135-4F3A-9B2A-F254E7ADB2BA}" srcOrd="0" destOrd="0" presId="urn:microsoft.com/office/officeart/2005/8/layout/vList2"/>
    <dgm:cxn modelId="{3B526F06-73AA-4F91-93BB-5B773B0806D2}" srcId="{0D00F2F9-46FA-4D7D-A23E-F05A4564A40A}" destId="{B89DA6A3-605B-4785-B2D1-8B6078C14ECD}" srcOrd="5" destOrd="0" parTransId="{BE5B48F5-587A-45C2-BD63-F17FF35D1996}" sibTransId="{C97D16AC-B767-40AA-A4E3-AE8717B52908}"/>
    <dgm:cxn modelId="{CE63032F-D3D7-41D9-8EF4-1022E127F155}" srcId="{0D00F2F9-46FA-4D7D-A23E-F05A4564A40A}" destId="{3C69CEAD-6135-4EF3-950E-E5CE89D2CABA}" srcOrd="3" destOrd="0" parTransId="{EC017E23-457B-41A9-8EA8-1769342DFDF0}" sibTransId="{AE00CCF2-2ADC-457C-87C4-0150201E7B0B}"/>
    <dgm:cxn modelId="{81BABB69-BEAB-4169-A437-4758706659AD}" type="presOf" srcId="{3C69CEAD-6135-4EF3-950E-E5CE89D2CABA}" destId="{5EB21889-0875-4B16-B4CD-6C65C6264B6E}" srcOrd="0" destOrd="0" presId="urn:microsoft.com/office/officeart/2005/8/layout/vList2"/>
    <dgm:cxn modelId="{DEA4A76F-4FC6-44D6-A940-1367AE21E6E5}" type="presOf" srcId="{3995F97B-9233-4E48-81F7-CC754386E8B4}" destId="{98457AC0-B550-4F10-A61F-7E4C0B61DEC7}" srcOrd="0" destOrd="0" presId="urn:microsoft.com/office/officeart/2005/8/layout/vList2"/>
    <dgm:cxn modelId="{D108925A-26F4-47B1-ABD7-2FF37818B6D1}" srcId="{0D00F2F9-46FA-4D7D-A23E-F05A4564A40A}" destId="{F56D17F5-8F72-487D-A8CE-C4AA21ED8B81}" srcOrd="1" destOrd="0" parTransId="{09D843F9-8F06-4FC4-ACCA-2478E671F978}" sibTransId="{35ABF3C4-E15D-4A57-BB51-024387D66672}"/>
    <dgm:cxn modelId="{CD0DF49E-E9E1-4F9D-AE40-20465D3D8906}" srcId="{0D00F2F9-46FA-4D7D-A23E-F05A4564A40A}" destId="{81D5E79A-54DE-4E55-83D7-322DBCAF1514}" srcOrd="0" destOrd="0" parTransId="{19AD742B-0D7F-4282-838A-14E235344E0B}" sibTransId="{0008EB22-F7A3-4C44-87D4-FC2CE91321F2}"/>
    <dgm:cxn modelId="{CCC03AA1-8E36-4316-AEEC-C0A3F8D5DBEE}" srcId="{0D00F2F9-46FA-4D7D-A23E-F05A4564A40A}" destId="{294D4308-AD43-4854-B22D-1D82F34FD98D}" srcOrd="2" destOrd="0" parTransId="{D5CF2B8C-570B-4B64-9B9A-EF32203BEE18}" sibTransId="{2069E443-8C92-4D5F-9060-1DC1B1C04B8A}"/>
    <dgm:cxn modelId="{DD210DA2-2A51-4198-815E-464952247C2D}" type="presOf" srcId="{0D00F2F9-46FA-4D7D-A23E-F05A4564A40A}" destId="{469B5EDB-2219-49D9-B16C-39E2083FB2C1}" srcOrd="0" destOrd="0" presId="urn:microsoft.com/office/officeart/2005/8/layout/vList2"/>
    <dgm:cxn modelId="{195841C4-7A18-4EBE-9CBC-8DFF4FBD87E4}" srcId="{0D00F2F9-46FA-4D7D-A23E-F05A4564A40A}" destId="{3995F97B-9233-4E48-81F7-CC754386E8B4}" srcOrd="4" destOrd="0" parTransId="{D09D5F1D-AFEA-460B-BB09-E8372D6C5537}" sibTransId="{C378E570-633D-444C-BC28-6E20FE2E3C0A}"/>
    <dgm:cxn modelId="{1D7C5FCA-7979-4F37-9DDA-AF5133D29D49}" type="presOf" srcId="{B89DA6A3-605B-4785-B2D1-8B6078C14ECD}" destId="{80CBFA16-2187-4E5C-A1E0-A6340D899B76}" srcOrd="0" destOrd="0" presId="urn:microsoft.com/office/officeart/2005/8/layout/vList2"/>
    <dgm:cxn modelId="{342D64CA-9DA6-45AC-8B2E-2F6B43DD68B9}" type="presOf" srcId="{294D4308-AD43-4854-B22D-1D82F34FD98D}" destId="{114D5ACF-2103-40BF-AD06-A798E9C087B5}" srcOrd="0" destOrd="0" presId="urn:microsoft.com/office/officeart/2005/8/layout/vList2"/>
    <dgm:cxn modelId="{F8EC5ED3-A16F-4659-8591-81569A572112}" type="presOf" srcId="{F56D17F5-8F72-487D-A8CE-C4AA21ED8B81}" destId="{52CB2AE4-2A3E-41A0-90B2-E12432E8BB03}" srcOrd="0" destOrd="0" presId="urn:microsoft.com/office/officeart/2005/8/layout/vList2"/>
    <dgm:cxn modelId="{12B275C4-5847-4C9F-A05D-9DEEC50E8A34}" type="presParOf" srcId="{469B5EDB-2219-49D9-B16C-39E2083FB2C1}" destId="{982D8DF3-3135-4F3A-9B2A-F254E7ADB2BA}" srcOrd="0" destOrd="0" presId="urn:microsoft.com/office/officeart/2005/8/layout/vList2"/>
    <dgm:cxn modelId="{600A1595-C11A-439A-95C1-E8C22F9803C4}" type="presParOf" srcId="{469B5EDB-2219-49D9-B16C-39E2083FB2C1}" destId="{52F966B0-98A5-4433-8D90-44C171B815CA}" srcOrd="1" destOrd="0" presId="urn:microsoft.com/office/officeart/2005/8/layout/vList2"/>
    <dgm:cxn modelId="{CE900785-8A7A-41D8-A6C1-7B6B64D0C3B0}" type="presParOf" srcId="{469B5EDB-2219-49D9-B16C-39E2083FB2C1}" destId="{52CB2AE4-2A3E-41A0-90B2-E12432E8BB03}" srcOrd="2" destOrd="0" presId="urn:microsoft.com/office/officeart/2005/8/layout/vList2"/>
    <dgm:cxn modelId="{23FF6BFC-C792-4B08-8AA9-9E6C40A1C05B}" type="presParOf" srcId="{469B5EDB-2219-49D9-B16C-39E2083FB2C1}" destId="{07CFAEF7-D3ED-4019-B260-96A61B018A8A}" srcOrd="3" destOrd="0" presId="urn:microsoft.com/office/officeart/2005/8/layout/vList2"/>
    <dgm:cxn modelId="{9CF9DDD1-1564-44CC-BE3D-AC96B505FD30}" type="presParOf" srcId="{469B5EDB-2219-49D9-B16C-39E2083FB2C1}" destId="{114D5ACF-2103-40BF-AD06-A798E9C087B5}" srcOrd="4" destOrd="0" presId="urn:microsoft.com/office/officeart/2005/8/layout/vList2"/>
    <dgm:cxn modelId="{89A738C2-133B-478D-BA7C-6ADFF1F2DF12}" type="presParOf" srcId="{469B5EDB-2219-49D9-B16C-39E2083FB2C1}" destId="{5930888D-EEFC-41C6-ACA0-9481DAEE0A1D}" srcOrd="5" destOrd="0" presId="urn:microsoft.com/office/officeart/2005/8/layout/vList2"/>
    <dgm:cxn modelId="{895C9349-8F3E-45C9-833D-AD2EBCB3A470}" type="presParOf" srcId="{469B5EDB-2219-49D9-B16C-39E2083FB2C1}" destId="{5EB21889-0875-4B16-B4CD-6C65C6264B6E}" srcOrd="6" destOrd="0" presId="urn:microsoft.com/office/officeart/2005/8/layout/vList2"/>
    <dgm:cxn modelId="{3938F3D0-E523-4ED3-ADFE-C69A02875772}" type="presParOf" srcId="{469B5EDB-2219-49D9-B16C-39E2083FB2C1}" destId="{D1CE7439-C7EA-44DC-B8FF-8884E3D5C831}" srcOrd="7" destOrd="0" presId="urn:microsoft.com/office/officeart/2005/8/layout/vList2"/>
    <dgm:cxn modelId="{8761CADA-195F-4C6A-90C5-04F788870E15}" type="presParOf" srcId="{469B5EDB-2219-49D9-B16C-39E2083FB2C1}" destId="{98457AC0-B550-4F10-A61F-7E4C0B61DEC7}" srcOrd="8" destOrd="0" presId="urn:microsoft.com/office/officeart/2005/8/layout/vList2"/>
    <dgm:cxn modelId="{9BC79C5E-0920-4CB3-849D-6610D8C2C9A9}" type="presParOf" srcId="{469B5EDB-2219-49D9-B16C-39E2083FB2C1}" destId="{21498159-C681-4ECF-89C8-EB000E495FBD}" srcOrd="9" destOrd="0" presId="urn:microsoft.com/office/officeart/2005/8/layout/vList2"/>
    <dgm:cxn modelId="{D37ACF6C-F9E5-4E1F-9109-D9F8BA74C1DE}" type="presParOf" srcId="{469B5EDB-2219-49D9-B16C-39E2083FB2C1}" destId="{80CBFA16-2187-4E5C-A1E0-A6340D899B76}"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C10A4E3-0AE0-4071-B21D-B0F28957DF8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7B42770-2810-431A-BE11-0E216F4D6F2D}">
      <dgm:prSet/>
      <dgm:spPr/>
      <dgm:t>
        <a:bodyPr/>
        <a:lstStyle/>
        <a:p>
          <a:r>
            <a:rPr lang="en-GB"/>
            <a:t>Existing diagnoses of physical health, mental health issues or learning differences and neurodiversity</a:t>
          </a:r>
          <a:endParaRPr lang="en-US"/>
        </a:p>
      </dgm:t>
    </dgm:pt>
    <dgm:pt modelId="{F9E37F28-0094-4D17-ACC0-897390A3FFE2}" type="parTrans" cxnId="{86E70717-FF7C-416B-A172-8086C3D0FF4B}">
      <dgm:prSet/>
      <dgm:spPr/>
      <dgm:t>
        <a:bodyPr/>
        <a:lstStyle/>
        <a:p>
          <a:endParaRPr lang="en-US"/>
        </a:p>
      </dgm:t>
    </dgm:pt>
    <dgm:pt modelId="{043115BA-FB80-42EC-A505-83A36117022E}" type="sibTrans" cxnId="{86E70717-FF7C-416B-A172-8086C3D0FF4B}">
      <dgm:prSet/>
      <dgm:spPr/>
      <dgm:t>
        <a:bodyPr/>
        <a:lstStyle/>
        <a:p>
          <a:endParaRPr lang="en-US"/>
        </a:p>
      </dgm:t>
    </dgm:pt>
    <dgm:pt modelId="{34734070-6FD0-49C8-89E8-953307738D32}">
      <dgm:prSet/>
      <dgm:spPr/>
      <dgm:t>
        <a:bodyPr/>
        <a:lstStyle/>
        <a:p>
          <a:r>
            <a:rPr lang="en-GB"/>
            <a:t>New diagnoses at medical school</a:t>
          </a:r>
          <a:endParaRPr lang="en-US"/>
        </a:p>
      </dgm:t>
    </dgm:pt>
    <dgm:pt modelId="{E93231C6-D99C-4329-902E-B5FA47152099}" type="parTrans" cxnId="{F400FCEF-5266-4B20-9200-6CE4C8A88C12}">
      <dgm:prSet/>
      <dgm:spPr/>
      <dgm:t>
        <a:bodyPr/>
        <a:lstStyle/>
        <a:p>
          <a:endParaRPr lang="en-US"/>
        </a:p>
      </dgm:t>
    </dgm:pt>
    <dgm:pt modelId="{D93E9E8F-59B3-4E8D-8EB1-3AAC6A4C4982}" type="sibTrans" cxnId="{F400FCEF-5266-4B20-9200-6CE4C8A88C12}">
      <dgm:prSet/>
      <dgm:spPr/>
      <dgm:t>
        <a:bodyPr/>
        <a:lstStyle/>
        <a:p>
          <a:endParaRPr lang="en-US"/>
        </a:p>
      </dgm:t>
    </dgm:pt>
    <dgm:pt modelId="{8FA60C95-5BC5-4085-88F6-F5976872471E}">
      <dgm:prSet/>
      <dgm:spPr/>
      <dgm:t>
        <a:bodyPr/>
        <a:lstStyle/>
        <a:p>
          <a:r>
            <a:rPr lang="en-GB"/>
            <a:t>Importance of managing these alongside studies</a:t>
          </a:r>
          <a:endParaRPr lang="en-US"/>
        </a:p>
      </dgm:t>
    </dgm:pt>
    <dgm:pt modelId="{BF6E137F-518E-4AAE-A822-9B9CCA08A0CA}" type="parTrans" cxnId="{64BCED1F-BE37-4672-8FEE-FB1FA7E051C3}">
      <dgm:prSet/>
      <dgm:spPr/>
      <dgm:t>
        <a:bodyPr/>
        <a:lstStyle/>
        <a:p>
          <a:endParaRPr lang="en-US"/>
        </a:p>
      </dgm:t>
    </dgm:pt>
    <dgm:pt modelId="{7FEA283D-152B-4ED8-9636-720355172132}" type="sibTrans" cxnId="{64BCED1F-BE37-4672-8FEE-FB1FA7E051C3}">
      <dgm:prSet/>
      <dgm:spPr/>
      <dgm:t>
        <a:bodyPr/>
        <a:lstStyle/>
        <a:p>
          <a:endParaRPr lang="en-US"/>
        </a:p>
      </dgm:t>
    </dgm:pt>
    <dgm:pt modelId="{69BDE49C-918B-466E-BF6F-BF201B3D1709}">
      <dgm:prSet/>
      <dgm:spPr/>
      <dgm:t>
        <a:bodyPr/>
        <a:lstStyle/>
        <a:p>
          <a:r>
            <a:rPr lang="en-GB"/>
            <a:t>Access to reasonable adjustments, and extra support from the University (e.g. study skills support, Disabled Student Allowance)</a:t>
          </a:r>
          <a:endParaRPr lang="en-US"/>
        </a:p>
      </dgm:t>
    </dgm:pt>
    <dgm:pt modelId="{7AE87CD8-F6A1-4B91-8B8F-C176490DA128}" type="parTrans" cxnId="{090734CE-C317-494B-A885-2346230D7F26}">
      <dgm:prSet/>
      <dgm:spPr/>
      <dgm:t>
        <a:bodyPr/>
        <a:lstStyle/>
        <a:p>
          <a:endParaRPr lang="en-US"/>
        </a:p>
      </dgm:t>
    </dgm:pt>
    <dgm:pt modelId="{D8BCBFE8-671E-4956-BFB9-532141EEF67C}" type="sibTrans" cxnId="{090734CE-C317-494B-A885-2346230D7F26}">
      <dgm:prSet/>
      <dgm:spPr/>
      <dgm:t>
        <a:bodyPr/>
        <a:lstStyle/>
        <a:p>
          <a:endParaRPr lang="en-US"/>
        </a:p>
      </dgm:t>
    </dgm:pt>
    <dgm:pt modelId="{20120A72-7B4D-42B8-BDEB-768DE2D673EE}" type="pres">
      <dgm:prSet presAssocID="{4C10A4E3-0AE0-4071-B21D-B0F28957DF82}" presName="linear" presStyleCnt="0">
        <dgm:presLayoutVars>
          <dgm:animLvl val="lvl"/>
          <dgm:resizeHandles val="exact"/>
        </dgm:presLayoutVars>
      </dgm:prSet>
      <dgm:spPr/>
    </dgm:pt>
    <dgm:pt modelId="{85830846-E08A-4AFB-A2C1-9E82B0A3A372}" type="pres">
      <dgm:prSet presAssocID="{E7B42770-2810-431A-BE11-0E216F4D6F2D}" presName="parentText" presStyleLbl="node1" presStyleIdx="0" presStyleCnt="4">
        <dgm:presLayoutVars>
          <dgm:chMax val="0"/>
          <dgm:bulletEnabled val="1"/>
        </dgm:presLayoutVars>
      </dgm:prSet>
      <dgm:spPr/>
    </dgm:pt>
    <dgm:pt modelId="{03051BAE-BD89-47BA-8A85-253154693059}" type="pres">
      <dgm:prSet presAssocID="{043115BA-FB80-42EC-A505-83A36117022E}" presName="spacer" presStyleCnt="0"/>
      <dgm:spPr/>
    </dgm:pt>
    <dgm:pt modelId="{B87B848F-688A-484E-BD21-F595CE2F4537}" type="pres">
      <dgm:prSet presAssocID="{34734070-6FD0-49C8-89E8-953307738D32}" presName="parentText" presStyleLbl="node1" presStyleIdx="1" presStyleCnt="4">
        <dgm:presLayoutVars>
          <dgm:chMax val="0"/>
          <dgm:bulletEnabled val="1"/>
        </dgm:presLayoutVars>
      </dgm:prSet>
      <dgm:spPr/>
    </dgm:pt>
    <dgm:pt modelId="{11EC58A9-6630-4AFA-883B-555ADEDF2704}" type="pres">
      <dgm:prSet presAssocID="{D93E9E8F-59B3-4E8D-8EB1-3AAC6A4C4982}" presName="spacer" presStyleCnt="0"/>
      <dgm:spPr/>
    </dgm:pt>
    <dgm:pt modelId="{7CE5B810-4C74-4FAE-9843-CAF3838F4A12}" type="pres">
      <dgm:prSet presAssocID="{8FA60C95-5BC5-4085-88F6-F5976872471E}" presName="parentText" presStyleLbl="node1" presStyleIdx="2" presStyleCnt="4">
        <dgm:presLayoutVars>
          <dgm:chMax val="0"/>
          <dgm:bulletEnabled val="1"/>
        </dgm:presLayoutVars>
      </dgm:prSet>
      <dgm:spPr/>
    </dgm:pt>
    <dgm:pt modelId="{52E799C3-F7EF-4D28-9E47-09BD1805C950}" type="pres">
      <dgm:prSet presAssocID="{7FEA283D-152B-4ED8-9636-720355172132}" presName="spacer" presStyleCnt="0"/>
      <dgm:spPr/>
    </dgm:pt>
    <dgm:pt modelId="{9514F934-7A6B-43F8-B73A-9E20D81CBD08}" type="pres">
      <dgm:prSet presAssocID="{69BDE49C-918B-466E-BF6F-BF201B3D1709}" presName="parentText" presStyleLbl="node1" presStyleIdx="3" presStyleCnt="4">
        <dgm:presLayoutVars>
          <dgm:chMax val="0"/>
          <dgm:bulletEnabled val="1"/>
        </dgm:presLayoutVars>
      </dgm:prSet>
      <dgm:spPr/>
    </dgm:pt>
  </dgm:ptLst>
  <dgm:cxnLst>
    <dgm:cxn modelId="{97243B16-651C-4595-9A99-3C7E28172B7C}" type="presOf" srcId="{8FA60C95-5BC5-4085-88F6-F5976872471E}" destId="{7CE5B810-4C74-4FAE-9843-CAF3838F4A12}" srcOrd="0" destOrd="0" presId="urn:microsoft.com/office/officeart/2005/8/layout/vList2"/>
    <dgm:cxn modelId="{86E70717-FF7C-416B-A172-8086C3D0FF4B}" srcId="{4C10A4E3-0AE0-4071-B21D-B0F28957DF82}" destId="{E7B42770-2810-431A-BE11-0E216F4D6F2D}" srcOrd="0" destOrd="0" parTransId="{F9E37F28-0094-4D17-ACC0-897390A3FFE2}" sibTransId="{043115BA-FB80-42EC-A505-83A36117022E}"/>
    <dgm:cxn modelId="{64BCED1F-BE37-4672-8FEE-FB1FA7E051C3}" srcId="{4C10A4E3-0AE0-4071-B21D-B0F28957DF82}" destId="{8FA60C95-5BC5-4085-88F6-F5976872471E}" srcOrd="2" destOrd="0" parTransId="{BF6E137F-518E-4AAE-A822-9B9CCA08A0CA}" sibTransId="{7FEA283D-152B-4ED8-9636-720355172132}"/>
    <dgm:cxn modelId="{A094F485-B6EB-495D-B520-B54C943E8719}" type="presOf" srcId="{E7B42770-2810-431A-BE11-0E216F4D6F2D}" destId="{85830846-E08A-4AFB-A2C1-9E82B0A3A372}" srcOrd="0" destOrd="0" presId="urn:microsoft.com/office/officeart/2005/8/layout/vList2"/>
    <dgm:cxn modelId="{08BF34BF-45B4-47D3-9A2E-D98E5E6B4E04}" type="presOf" srcId="{4C10A4E3-0AE0-4071-B21D-B0F28957DF82}" destId="{20120A72-7B4D-42B8-BDEB-768DE2D673EE}" srcOrd="0" destOrd="0" presId="urn:microsoft.com/office/officeart/2005/8/layout/vList2"/>
    <dgm:cxn modelId="{090734CE-C317-494B-A885-2346230D7F26}" srcId="{4C10A4E3-0AE0-4071-B21D-B0F28957DF82}" destId="{69BDE49C-918B-466E-BF6F-BF201B3D1709}" srcOrd="3" destOrd="0" parTransId="{7AE87CD8-F6A1-4B91-8B8F-C176490DA128}" sibTransId="{D8BCBFE8-671E-4956-BFB9-532141EEF67C}"/>
    <dgm:cxn modelId="{04237DD2-B4D8-4475-94BA-FEE6DDFB3FF1}" type="presOf" srcId="{34734070-6FD0-49C8-89E8-953307738D32}" destId="{B87B848F-688A-484E-BD21-F595CE2F4537}" srcOrd="0" destOrd="0" presId="urn:microsoft.com/office/officeart/2005/8/layout/vList2"/>
    <dgm:cxn modelId="{F400FCEF-5266-4B20-9200-6CE4C8A88C12}" srcId="{4C10A4E3-0AE0-4071-B21D-B0F28957DF82}" destId="{34734070-6FD0-49C8-89E8-953307738D32}" srcOrd="1" destOrd="0" parTransId="{E93231C6-D99C-4329-902E-B5FA47152099}" sibTransId="{D93E9E8F-59B3-4E8D-8EB1-3AAC6A4C4982}"/>
    <dgm:cxn modelId="{013A23F6-45F0-4ABF-B1E2-C9C99CC153DC}" type="presOf" srcId="{69BDE49C-918B-466E-BF6F-BF201B3D1709}" destId="{9514F934-7A6B-43F8-B73A-9E20D81CBD08}" srcOrd="0" destOrd="0" presId="urn:microsoft.com/office/officeart/2005/8/layout/vList2"/>
    <dgm:cxn modelId="{108D7E76-DD90-4BAE-AC3B-4A711E0D9F45}" type="presParOf" srcId="{20120A72-7B4D-42B8-BDEB-768DE2D673EE}" destId="{85830846-E08A-4AFB-A2C1-9E82B0A3A372}" srcOrd="0" destOrd="0" presId="urn:microsoft.com/office/officeart/2005/8/layout/vList2"/>
    <dgm:cxn modelId="{BED7E116-4953-4B34-A9CF-43385C3DEAD8}" type="presParOf" srcId="{20120A72-7B4D-42B8-BDEB-768DE2D673EE}" destId="{03051BAE-BD89-47BA-8A85-253154693059}" srcOrd="1" destOrd="0" presId="urn:microsoft.com/office/officeart/2005/8/layout/vList2"/>
    <dgm:cxn modelId="{B0C6D150-2402-45BF-B8C2-DE167E266BC1}" type="presParOf" srcId="{20120A72-7B4D-42B8-BDEB-768DE2D673EE}" destId="{B87B848F-688A-484E-BD21-F595CE2F4537}" srcOrd="2" destOrd="0" presId="urn:microsoft.com/office/officeart/2005/8/layout/vList2"/>
    <dgm:cxn modelId="{6C414C8F-3CEC-435E-9049-CB92D4223FF8}" type="presParOf" srcId="{20120A72-7B4D-42B8-BDEB-768DE2D673EE}" destId="{11EC58A9-6630-4AFA-883B-555ADEDF2704}" srcOrd="3" destOrd="0" presId="urn:microsoft.com/office/officeart/2005/8/layout/vList2"/>
    <dgm:cxn modelId="{BDDC79BB-8A0E-4DAE-AC56-93AA6B6981C9}" type="presParOf" srcId="{20120A72-7B4D-42B8-BDEB-768DE2D673EE}" destId="{7CE5B810-4C74-4FAE-9843-CAF3838F4A12}" srcOrd="4" destOrd="0" presId="urn:microsoft.com/office/officeart/2005/8/layout/vList2"/>
    <dgm:cxn modelId="{DCCCE4FA-A899-45BB-B146-1082928FAA21}" type="presParOf" srcId="{20120A72-7B4D-42B8-BDEB-768DE2D673EE}" destId="{52E799C3-F7EF-4D28-9E47-09BD1805C950}" srcOrd="5" destOrd="0" presId="urn:microsoft.com/office/officeart/2005/8/layout/vList2"/>
    <dgm:cxn modelId="{555CBB40-9099-4E7E-B1D4-9FDE612C6FB3}" type="presParOf" srcId="{20120A72-7B4D-42B8-BDEB-768DE2D673EE}" destId="{9514F934-7A6B-43F8-B73A-9E20D81CBD08}"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2D8DF3-3135-4F3A-9B2A-F254E7ADB2BA}">
      <dsp:nvSpPr>
        <dsp:cNvPr id="0" name=""/>
        <dsp:cNvSpPr/>
      </dsp:nvSpPr>
      <dsp:spPr>
        <a:xfrm>
          <a:off x="0" y="72008"/>
          <a:ext cx="6026240" cy="6388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a:t>Student Support Team</a:t>
          </a:r>
          <a:endParaRPr lang="en-US" sz="2600" kern="1200"/>
        </a:p>
      </dsp:txBody>
      <dsp:txXfrm>
        <a:off x="31185" y="103193"/>
        <a:ext cx="5963870" cy="576450"/>
      </dsp:txXfrm>
    </dsp:sp>
    <dsp:sp modelId="{52CB2AE4-2A3E-41A0-90B2-E12432E8BB03}">
      <dsp:nvSpPr>
        <dsp:cNvPr id="0" name=""/>
        <dsp:cNvSpPr/>
      </dsp:nvSpPr>
      <dsp:spPr>
        <a:xfrm>
          <a:off x="0" y="785709"/>
          <a:ext cx="6026240" cy="6388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a:t>Administrative Team</a:t>
          </a:r>
          <a:endParaRPr lang="en-US" sz="2600" kern="1200"/>
        </a:p>
      </dsp:txBody>
      <dsp:txXfrm>
        <a:off x="31185" y="816894"/>
        <a:ext cx="5963870" cy="576450"/>
      </dsp:txXfrm>
    </dsp:sp>
    <dsp:sp modelId="{114D5ACF-2103-40BF-AD06-A798E9C087B5}">
      <dsp:nvSpPr>
        <dsp:cNvPr id="0" name=""/>
        <dsp:cNvSpPr/>
      </dsp:nvSpPr>
      <dsp:spPr>
        <a:xfrm>
          <a:off x="0" y="1499409"/>
          <a:ext cx="6026240" cy="6388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a:t>Core Teaching Staff</a:t>
          </a:r>
          <a:endParaRPr lang="en-US" sz="2600" kern="1200"/>
        </a:p>
      </dsp:txBody>
      <dsp:txXfrm>
        <a:off x="31185" y="1530594"/>
        <a:ext cx="5963870" cy="576450"/>
      </dsp:txXfrm>
    </dsp:sp>
    <dsp:sp modelId="{5EB21889-0875-4B16-B4CD-6C65C6264B6E}">
      <dsp:nvSpPr>
        <dsp:cNvPr id="0" name=""/>
        <dsp:cNvSpPr/>
      </dsp:nvSpPr>
      <dsp:spPr>
        <a:xfrm>
          <a:off x="0" y="2213109"/>
          <a:ext cx="6026240" cy="6388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a:t>University Wellbeing Services</a:t>
          </a:r>
          <a:endParaRPr lang="en-US" sz="2600" kern="1200"/>
        </a:p>
      </dsp:txBody>
      <dsp:txXfrm>
        <a:off x="31185" y="2244294"/>
        <a:ext cx="5963870" cy="576450"/>
      </dsp:txXfrm>
    </dsp:sp>
    <dsp:sp modelId="{98457AC0-B550-4F10-A61F-7E4C0B61DEC7}">
      <dsp:nvSpPr>
        <dsp:cNvPr id="0" name=""/>
        <dsp:cNvSpPr/>
      </dsp:nvSpPr>
      <dsp:spPr>
        <a:xfrm>
          <a:off x="0" y="2926809"/>
          <a:ext cx="6026240" cy="6388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a:t>Student Union</a:t>
          </a:r>
          <a:endParaRPr lang="en-US" sz="2600" kern="1200"/>
        </a:p>
      </dsp:txBody>
      <dsp:txXfrm>
        <a:off x="31185" y="2957994"/>
        <a:ext cx="5963870" cy="576450"/>
      </dsp:txXfrm>
    </dsp:sp>
    <dsp:sp modelId="{80CBFA16-2187-4E5C-A1E0-A6340D899B76}">
      <dsp:nvSpPr>
        <dsp:cNvPr id="0" name=""/>
        <dsp:cNvSpPr/>
      </dsp:nvSpPr>
      <dsp:spPr>
        <a:xfrm>
          <a:off x="0" y="3640509"/>
          <a:ext cx="6026240" cy="6388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a:t>Peers</a:t>
          </a:r>
          <a:endParaRPr lang="en-US" sz="2600" kern="1200"/>
        </a:p>
      </dsp:txBody>
      <dsp:txXfrm>
        <a:off x="31185" y="3671694"/>
        <a:ext cx="5963870" cy="5764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830846-E08A-4AFB-A2C1-9E82B0A3A372}">
      <dsp:nvSpPr>
        <dsp:cNvPr id="0" name=""/>
        <dsp:cNvSpPr/>
      </dsp:nvSpPr>
      <dsp:spPr>
        <a:xfrm>
          <a:off x="0" y="414189"/>
          <a:ext cx="7945193" cy="83537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t>Existing diagnoses of physical health, mental health issues or learning differences and neurodiversity</a:t>
          </a:r>
          <a:endParaRPr lang="en-US" sz="2100" kern="1200"/>
        </a:p>
      </dsp:txBody>
      <dsp:txXfrm>
        <a:off x="40780" y="454969"/>
        <a:ext cx="7863633" cy="753819"/>
      </dsp:txXfrm>
    </dsp:sp>
    <dsp:sp modelId="{B87B848F-688A-484E-BD21-F595CE2F4537}">
      <dsp:nvSpPr>
        <dsp:cNvPr id="0" name=""/>
        <dsp:cNvSpPr/>
      </dsp:nvSpPr>
      <dsp:spPr>
        <a:xfrm>
          <a:off x="0" y="1310049"/>
          <a:ext cx="7945193" cy="83537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t>New diagnoses at medical school</a:t>
          </a:r>
          <a:endParaRPr lang="en-US" sz="2100" kern="1200"/>
        </a:p>
      </dsp:txBody>
      <dsp:txXfrm>
        <a:off x="40780" y="1350829"/>
        <a:ext cx="7863633" cy="753819"/>
      </dsp:txXfrm>
    </dsp:sp>
    <dsp:sp modelId="{7CE5B810-4C74-4FAE-9843-CAF3838F4A12}">
      <dsp:nvSpPr>
        <dsp:cNvPr id="0" name=""/>
        <dsp:cNvSpPr/>
      </dsp:nvSpPr>
      <dsp:spPr>
        <a:xfrm>
          <a:off x="0" y="2205909"/>
          <a:ext cx="7945193" cy="83537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t>Importance of managing these alongside studies</a:t>
          </a:r>
          <a:endParaRPr lang="en-US" sz="2100" kern="1200"/>
        </a:p>
      </dsp:txBody>
      <dsp:txXfrm>
        <a:off x="40780" y="2246689"/>
        <a:ext cx="7863633" cy="753819"/>
      </dsp:txXfrm>
    </dsp:sp>
    <dsp:sp modelId="{9514F934-7A6B-43F8-B73A-9E20D81CBD08}">
      <dsp:nvSpPr>
        <dsp:cNvPr id="0" name=""/>
        <dsp:cNvSpPr/>
      </dsp:nvSpPr>
      <dsp:spPr>
        <a:xfrm>
          <a:off x="0" y="3101769"/>
          <a:ext cx="7945193" cy="83537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t>Access to reasonable adjustments, and extra support from the University (e.g. study skills support, Disabled Student Allowance)</a:t>
          </a:r>
          <a:endParaRPr lang="en-US" sz="2100" kern="1200"/>
        </a:p>
      </dsp:txBody>
      <dsp:txXfrm>
        <a:off x="40780" y="3142549"/>
        <a:ext cx="7863633" cy="75381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116622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681825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a:t>Challenges:</a:t>
            </a:r>
          </a:p>
          <a:p>
            <a:pPr>
              <a:lnSpc>
                <a:spcPct val="150000"/>
              </a:lnSpc>
            </a:pPr>
            <a:r>
              <a:rPr lang="en-GB"/>
              <a:t>“</a:t>
            </a:r>
            <a:r>
              <a:rPr lang="en-GB" i="1"/>
              <a:t>there’s so much to learn”</a:t>
            </a:r>
          </a:p>
          <a:p>
            <a:pPr>
              <a:lnSpc>
                <a:spcPct val="150000"/>
              </a:lnSpc>
            </a:pPr>
            <a:r>
              <a:rPr lang="en-GB"/>
              <a:t>“</a:t>
            </a:r>
            <a:r>
              <a:rPr lang="en-GB" i="1"/>
              <a:t>there’s not enough time to do everything”</a:t>
            </a:r>
          </a:p>
          <a:p>
            <a:pPr>
              <a:lnSpc>
                <a:spcPct val="150000"/>
              </a:lnSpc>
            </a:pPr>
            <a:r>
              <a:rPr lang="en-GB" i="1"/>
              <a:t>“how can we discuss things in CBL if we haven’t had a lecture on it yet?”</a:t>
            </a:r>
            <a:endParaRPr lang="en-GB"/>
          </a:p>
          <a:p>
            <a:pPr>
              <a:lnSpc>
                <a:spcPct val="150000"/>
              </a:lnSpc>
            </a:pPr>
            <a:r>
              <a:rPr lang="en-GB" i="1"/>
              <a:t>“not efficient way for me to learn”</a:t>
            </a:r>
          </a:p>
          <a:p>
            <a:pPr>
              <a:lnSpc>
                <a:spcPct val="150000"/>
              </a:lnSpc>
            </a:pPr>
            <a:r>
              <a:rPr lang="en-GB" i="1"/>
              <a:t>“too far to travel…takes too long to travel…cost of parking…”</a:t>
            </a:r>
          </a:p>
          <a:p>
            <a:pPr>
              <a:lnSpc>
                <a:spcPct val="150000"/>
              </a:lnSpc>
            </a:pPr>
            <a:r>
              <a:rPr lang="en-GB" i="1"/>
              <a:t>“we need more time to revise”</a:t>
            </a:r>
          </a:p>
          <a:p>
            <a:endParaRPr lang="en-GB"/>
          </a:p>
          <a:p>
            <a:endParaRPr lang="en-GB"/>
          </a:p>
          <a:p>
            <a:r>
              <a:rPr lang="en-GB"/>
              <a:t>Accelerated – yes, there is a lot to learn. You have opted for an accelerated graduate entry medicine course. </a:t>
            </a:r>
          </a:p>
          <a:p>
            <a:r>
              <a:rPr lang="en-GB"/>
              <a:t>There is a compressed “pre-clinical” phase, with heavy amounts of fundamental sciences. </a:t>
            </a:r>
          </a:p>
          <a:p>
            <a:r>
              <a:rPr lang="en-GB"/>
              <a:t>Please engage in the information given to you in advance, particularly those coming from a non-science background, to make sure you are up to speed with what to expect. </a:t>
            </a:r>
          </a:p>
          <a:p>
            <a:endParaRPr lang="en-GB"/>
          </a:p>
          <a:p>
            <a:r>
              <a:rPr lang="en-GB"/>
              <a:t>Synchronous &amp; asynchronous learning</a:t>
            </a:r>
          </a:p>
          <a:p>
            <a:r>
              <a:rPr lang="en-GB"/>
              <a:t>Face to face – CBL, group work, workshops, clinical placements</a:t>
            </a:r>
          </a:p>
          <a:p>
            <a:r>
              <a:rPr lang="en-GB"/>
              <a:t>Asynchronous – recordings, interactive workbooks, SDL tasks, quizzes etc</a:t>
            </a:r>
          </a:p>
          <a:p>
            <a:endParaRPr lang="en-GB"/>
          </a:p>
          <a:p>
            <a:r>
              <a:rPr lang="en-GB"/>
              <a:t>Varied methods of delivery – there will be some things that suit you better than others. You need to engage with everything, and find out what is the best way for you to learn.</a:t>
            </a:r>
          </a:p>
          <a:p>
            <a:endParaRPr lang="en-GB"/>
          </a:p>
        </p:txBody>
      </p:sp>
    </p:spTree>
    <p:extLst>
      <p:ext uri="{BB962C8B-B14F-4D97-AF65-F5344CB8AC3E}">
        <p14:creationId xmlns:p14="http://schemas.microsoft.com/office/powerpoint/2010/main" val="790802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a:t>Welcome week 2026 = Monday 21</a:t>
            </a:r>
            <a:r>
              <a:rPr lang="en-GB" baseline="30000"/>
              <a:t>st</a:t>
            </a:r>
            <a:r>
              <a:rPr lang="en-GB"/>
              <a:t> September </a:t>
            </a:r>
          </a:p>
        </p:txBody>
      </p:sp>
    </p:spTree>
    <p:extLst>
      <p:ext uri="{BB962C8B-B14F-4D97-AF65-F5344CB8AC3E}">
        <p14:creationId xmlns:p14="http://schemas.microsoft.com/office/powerpoint/2010/main" val="1077973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2448668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SYNCHRONOUS – THEORY (or practical)</a:t>
            </a:r>
            <a:endParaRPr lang="en-US"/>
          </a:p>
          <a:p>
            <a:endParaRPr lang="en-GB"/>
          </a:p>
        </p:txBody>
      </p:sp>
    </p:spTree>
    <p:extLst>
      <p:ext uri="{BB962C8B-B14F-4D97-AF65-F5344CB8AC3E}">
        <p14:creationId xmlns:p14="http://schemas.microsoft.com/office/powerpoint/2010/main" val="2418837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a:t>SYNCHRONOUS – (theory) or PRACTICAL</a:t>
            </a:r>
          </a:p>
          <a:p>
            <a:endParaRPr lang="en-GB"/>
          </a:p>
          <a:p>
            <a:endParaRPr lang="en-GB"/>
          </a:p>
          <a:p>
            <a:r>
              <a:rPr lang="en-GB"/>
              <a:t>Varied methods of delivery – there will be some things that suit you better than others. You need to engage with everything, and find out what is the best way for you to learn.</a:t>
            </a:r>
          </a:p>
          <a:p>
            <a:endParaRPr lang="en-GB"/>
          </a:p>
        </p:txBody>
      </p:sp>
    </p:spTree>
    <p:extLst>
      <p:ext uri="{BB962C8B-B14F-4D97-AF65-F5344CB8AC3E}">
        <p14:creationId xmlns:p14="http://schemas.microsoft.com/office/powerpoint/2010/main" val="1855659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a:p>
          <a:p>
            <a:r>
              <a:rPr lang="en-GB"/>
              <a:t>Synchronous &amp; asynchronous learning</a:t>
            </a:r>
          </a:p>
          <a:p>
            <a:r>
              <a:rPr lang="en-GB"/>
              <a:t>Face to face – CBL, group work, workshops, clinical placements</a:t>
            </a:r>
          </a:p>
          <a:p>
            <a:r>
              <a:rPr lang="en-GB"/>
              <a:t>Asynchronous – recordings, interactive workbooks, SDL tasks, quizzes etc</a:t>
            </a:r>
          </a:p>
          <a:p>
            <a:endParaRPr lang="en-GB"/>
          </a:p>
          <a:p>
            <a:r>
              <a:rPr lang="en-GB"/>
              <a:t>Varied methods of delivery – there will be some things that suit you better than others. You need to engage with everything, and find out what is the best way for you to learn.</a:t>
            </a:r>
          </a:p>
          <a:p>
            <a:endParaRPr lang="en-GB"/>
          </a:p>
        </p:txBody>
      </p:sp>
    </p:spTree>
    <p:extLst>
      <p:ext uri="{BB962C8B-B14F-4D97-AF65-F5344CB8AC3E}">
        <p14:creationId xmlns:p14="http://schemas.microsoft.com/office/powerpoint/2010/main" val="4040237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a:t>Add WMS location marker</a:t>
            </a:r>
          </a:p>
          <a:p>
            <a:endParaRPr lang="en-GB"/>
          </a:p>
          <a:p>
            <a:pPr rtl="0" fontAlgn="base"/>
            <a:r>
              <a:rPr lang="en-GB" sz="1200" b="0" i="0" kern="1200">
                <a:solidFill>
                  <a:schemeClr val="tx1"/>
                </a:solidFill>
                <a:effectLst/>
                <a:latin typeface="+mn-lt"/>
                <a:ea typeface="+mn-ea"/>
                <a:cs typeface="+mn-cs"/>
              </a:rPr>
              <a:t>​</a:t>
            </a:r>
          </a:p>
          <a:p>
            <a:pPr rtl="0" fontAlgn="base"/>
            <a:r>
              <a:rPr lang="en-GB" sz="1200" b="0" i="0" u="none" strike="noStrike" kern="1200">
                <a:solidFill>
                  <a:schemeClr val="tx1"/>
                </a:solidFill>
                <a:effectLst/>
                <a:latin typeface="+mn-lt"/>
                <a:ea typeface="+mn-ea"/>
                <a:cs typeface="+mn-cs"/>
              </a:rPr>
              <a:t>Main hospital placements, across 3 sites Warwick (7.2m), UHCW (9.3m), GEH (16.9m)</a:t>
            </a:r>
            <a:r>
              <a:rPr lang="en-US" sz="1200" b="0" i="0" kern="1200">
                <a:solidFill>
                  <a:schemeClr val="tx1"/>
                </a:solidFill>
                <a:effectLst/>
                <a:latin typeface="+mn-lt"/>
                <a:ea typeface="+mn-ea"/>
                <a:cs typeface="+mn-cs"/>
              </a:rPr>
              <a:t>​</a:t>
            </a:r>
          </a:p>
          <a:p>
            <a:pPr rtl="0" fontAlgn="base"/>
            <a:r>
              <a:rPr lang="en-GB" sz="1200" b="0" i="0" kern="1200">
                <a:solidFill>
                  <a:schemeClr val="tx1"/>
                </a:solidFill>
                <a:effectLst/>
                <a:latin typeface="+mn-lt"/>
                <a:ea typeface="+mn-ea"/>
                <a:cs typeface="+mn-cs"/>
              </a:rPr>
              <a:t>​</a:t>
            </a:r>
          </a:p>
          <a:p>
            <a:pPr rtl="0" fontAlgn="base"/>
            <a:r>
              <a:rPr lang="en-GB" sz="1200" b="0" i="0" u="none" strike="noStrike" kern="1200">
                <a:solidFill>
                  <a:schemeClr val="tx1"/>
                </a:solidFill>
                <a:effectLst/>
                <a:latin typeface="+mn-lt"/>
                <a:ea typeface="+mn-ea"/>
                <a:cs typeface="+mn-cs"/>
              </a:rPr>
              <a:t>Compare to other Midland Medical Schools </a:t>
            </a:r>
            <a:r>
              <a:rPr lang="en-GB" sz="1200" b="0" i="0" u="none" strike="noStrike" kern="1200" err="1">
                <a:solidFill>
                  <a:schemeClr val="tx1"/>
                </a:solidFill>
                <a:effectLst/>
                <a:latin typeface="+mn-lt"/>
                <a:ea typeface="+mn-ea"/>
                <a:cs typeface="+mn-cs"/>
              </a:rPr>
              <a:t>UoB</a:t>
            </a:r>
            <a:r>
              <a:rPr lang="en-GB" sz="1200" b="0" i="0" u="none" strike="noStrike" kern="1200">
                <a:solidFill>
                  <a:schemeClr val="tx1"/>
                </a:solidFill>
                <a:effectLst/>
                <a:latin typeface="+mn-lt"/>
                <a:ea typeface="+mn-ea"/>
                <a:cs typeface="+mn-cs"/>
              </a:rPr>
              <a:t>/</a:t>
            </a:r>
            <a:r>
              <a:rPr lang="en-GB" sz="1200" b="0" i="0" u="none" strike="noStrike" kern="1200" err="1">
                <a:solidFill>
                  <a:schemeClr val="tx1"/>
                </a:solidFill>
                <a:effectLst/>
                <a:latin typeface="+mn-lt"/>
                <a:ea typeface="+mn-ea"/>
                <a:cs typeface="+mn-cs"/>
              </a:rPr>
              <a:t>Leic</a:t>
            </a:r>
            <a:r>
              <a:rPr lang="en-GB" sz="1200" b="0" i="0" u="none" strike="noStrike" kern="1200">
                <a:solidFill>
                  <a:schemeClr val="tx1"/>
                </a:solidFill>
                <a:effectLst/>
                <a:latin typeface="+mn-lt"/>
                <a:ea typeface="+mn-ea"/>
                <a:cs typeface="+mn-cs"/>
              </a:rPr>
              <a:t>: 7-8 hospitals, Wolverhampton (19.6m) Worcester (26.3m), Hereford (55.8m); Helen Boston (65.9m)</a:t>
            </a:r>
            <a:r>
              <a:rPr lang="en-US" sz="1200" b="0" i="0" kern="1200">
                <a:solidFill>
                  <a:schemeClr val="tx1"/>
                </a:solidFill>
                <a:effectLst/>
                <a:latin typeface="+mn-lt"/>
                <a:ea typeface="+mn-ea"/>
                <a:cs typeface="+mn-cs"/>
              </a:rPr>
              <a:t>​</a:t>
            </a:r>
          </a:p>
          <a:p>
            <a:pPr rtl="0" fontAlgn="base"/>
            <a:r>
              <a:rPr lang="en-GB" sz="1200" b="0" i="0" kern="1200">
                <a:solidFill>
                  <a:schemeClr val="tx1"/>
                </a:solidFill>
                <a:effectLst/>
                <a:latin typeface="+mn-lt"/>
                <a:ea typeface="+mn-ea"/>
                <a:cs typeface="+mn-cs"/>
              </a:rPr>
              <a:t>​</a:t>
            </a:r>
          </a:p>
          <a:p>
            <a:pPr rtl="0" fontAlgn="base"/>
            <a:r>
              <a:rPr lang="en-GB" sz="1200" b="0" i="0" u="none" strike="noStrike" kern="1200">
                <a:solidFill>
                  <a:schemeClr val="tx1"/>
                </a:solidFill>
                <a:effectLst/>
                <a:latin typeface="+mn-lt"/>
                <a:ea typeface="+mn-ea"/>
                <a:cs typeface="+mn-cs"/>
              </a:rPr>
              <a:t>Cardiff – placements in north </a:t>
            </a:r>
            <a:r>
              <a:rPr lang="en-GB" sz="1200" b="0" i="0" u="none" strike="noStrike" kern="1200" err="1">
                <a:solidFill>
                  <a:schemeClr val="tx1"/>
                </a:solidFill>
                <a:effectLst/>
                <a:latin typeface="+mn-lt"/>
                <a:ea typeface="+mn-ea"/>
                <a:cs typeface="+mn-cs"/>
              </a:rPr>
              <a:t>wales</a:t>
            </a:r>
            <a:r>
              <a:rPr lang="en-GB" sz="1200" b="0" i="0" u="none" strike="noStrike" kern="1200">
                <a:solidFill>
                  <a:schemeClr val="tx1"/>
                </a:solidFill>
                <a:effectLst/>
                <a:latin typeface="+mn-lt"/>
                <a:ea typeface="+mn-ea"/>
                <a:cs typeface="+mn-cs"/>
              </a:rPr>
              <a:t> Bangor~175m</a:t>
            </a:r>
            <a:r>
              <a:rPr lang="en-US" sz="1200" b="0" i="0" kern="1200">
                <a:solidFill>
                  <a:schemeClr val="tx1"/>
                </a:solidFill>
                <a:effectLst/>
                <a:latin typeface="+mn-lt"/>
                <a:ea typeface="+mn-ea"/>
                <a:cs typeface="+mn-cs"/>
              </a:rPr>
              <a:t>​</a:t>
            </a:r>
          </a:p>
          <a:p>
            <a:pPr rtl="0" fontAlgn="base"/>
            <a:r>
              <a:rPr lang="en-GB" sz="1200" b="0" i="0" kern="1200">
                <a:solidFill>
                  <a:schemeClr val="tx1"/>
                </a:solidFill>
                <a:effectLst/>
                <a:latin typeface="+mn-lt"/>
                <a:ea typeface="+mn-ea"/>
                <a:cs typeface="+mn-cs"/>
              </a:rPr>
              <a:t>​</a:t>
            </a:r>
          </a:p>
          <a:p>
            <a:pPr rtl="0" fontAlgn="base"/>
            <a:r>
              <a:rPr lang="en-GB" sz="1200" b="0" i="0" kern="1200">
                <a:solidFill>
                  <a:schemeClr val="tx1"/>
                </a:solidFill>
                <a:effectLst/>
                <a:latin typeface="+mn-lt"/>
                <a:ea typeface="+mn-ea"/>
                <a:cs typeface="+mn-cs"/>
              </a:rPr>
              <a:t>​</a:t>
            </a:r>
          </a:p>
          <a:p>
            <a:pPr rtl="0" fontAlgn="base"/>
            <a:r>
              <a:rPr lang="en-GB" sz="1200" b="0" i="0" u="none" strike="noStrike" kern="1200">
                <a:solidFill>
                  <a:schemeClr val="tx1"/>
                </a:solidFill>
                <a:effectLst/>
                <a:latin typeface="+mn-lt"/>
                <a:ea typeface="+mn-ea"/>
                <a:cs typeface="+mn-cs"/>
              </a:rPr>
              <a:t>SCRUBS: </a:t>
            </a:r>
            <a:r>
              <a:rPr lang="en-US" sz="1200" b="0" i="0" kern="1200">
                <a:solidFill>
                  <a:schemeClr val="tx1"/>
                </a:solidFill>
                <a:effectLst/>
                <a:latin typeface="+mn-lt"/>
                <a:ea typeface="+mn-ea"/>
                <a:cs typeface="+mn-cs"/>
              </a:rPr>
              <a:t>​</a:t>
            </a:r>
          </a:p>
          <a:p>
            <a:pPr rtl="0" fontAlgn="base"/>
            <a:r>
              <a:rPr lang="en-GB" sz="1200" b="0" i="0" u="none" strike="noStrike" kern="1200">
                <a:solidFill>
                  <a:schemeClr val="tx1"/>
                </a:solidFill>
                <a:effectLst/>
                <a:latin typeface="+mn-lt"/>
                <a:ea typeface="+mn-ea"/>
                <a:cs typeface="+mn-cs"/>
              </a:rPr>
              <a:t>You will notice the students wearing their navy blue WMS scrubs. </a:t>
            </a:r>
            <a:r>
              <a:rPr lang="en-US" sz="1200" b="0" i="0" kern="1200">
                <a:solidFill>
                  <a:schemeClr val="tx1"/>
                </a:solidFill>
                <a:effectLst/>
                <a:latin typeface="+mn-lt"/>
                <a:ea typeface="+mn-ea"/>
                <a:cs typeface="+mn-cs"/>
              </a:rPr>
              <a:t>​</a:t>
            </a:r>
          </a:p>
          <a:p>
            <a:pPr rtl="0" fontAlgn="base"/>
            <a:r>
              <a:rPr lang="en-GB" sz="1200" b="0" i="0" u="none" strike="noStrike" kern="1200">
                <a:solidFill>
                  <a:schemeClr val="tx1"/>
                </a:solidFill>
                <a:effectLst/>
                <a:latin typeface="+mn-lt"/>
                <a:ea typeface="+mn-ea"/>
                <a:cs typeface="+mn-cs"/>
              </a:rPr>
              <a:t>These are required for lab based teaching (e.g. CAI in the Beehive) and clinical/bedside teaching.</a:t>
            </a:r>
            <a:r>
              <a:rPr lang="en-US" sz="1200" b="0" i="0" kern="1200">
                <a:solidFill>
                  <a:schemeClr val="tx1"/>
                </a:solidFill>
                <a:effectLst/>
                <a:latin typeface="+mn-lt"/>
                <a:ea typeface="+mn-ea"/>
                <a:cs typeface="+mn-cs"/>
              </a:rPr>
              <a:t>​</a:t>
            </a:r>
          </a:p>
          <a:p>
            <a:endParaRPr lang="en-GB"/>
          </a:p>
        </p:txBody>
      </p:sp>
    </p:spTree>
    <p:extLst>
      <p:ext uri="{BB962C8B-B14F-4D97-AF65-F5344CB8AC3E}">
        <p14:creationId xmlns:p14="http://schemas.microsoft.com/office/powerpoint/2010/main" val="32147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a:ea typeface="+mn-ea"/>
                <a:cs typeface="+mn-cs"/>
              </a:rPr>
              <a:t>Things to think about – realistic expectations…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a:ea typeface="+mn-ea"/>
                <a:cs typeface="+mn-cs"/>
              </a:rPr>
              <a:t>We expect you to be available for timetabled activities during normal working hours on weekdays (Monday-Friday 9-6pm). There may be occasions where there are short notice timetable changes, you need to be available to attend timetabled sessions.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a:ea typeface="+mn-ea"/>
                <a:cs typeface="+mn-cs"/>
              </a:rPr>
              <a:t>We expect you to live within a reasonable commuting distance to University Campus/local clinical placement sites. From experience, we know that students commuting &gt;1 hour can struggle with maintaining attendance &amp; punctuality to sessions. (please be wary of advice from higher year students, as they may have had a different balance of teaching (with more on-line sessions during previous covid adjustments, which may have made commuting easier))</a:t>
            </a:r>
          </a:p>
          <a:p>
            <a:pPr>
              <a:defRPr/>
            </a:pPr>
            <a:r>
              <a:rPr kumimoji="0" lang="en-GB" sz="1200" b="0" i="0" u="none" strike="noStrike" kern="1200" cap="none" spc="0" normalizeH="0" baseline="0" noProof="0">
                <a:ln>
                  <a:noFill/>
                </a:ln>
                <a:solidFill>
                  <a:prstClr val="black"/>
                </a:solidFill>
                <a:effectLst/>
                <a:uLnTx/>
                <a:uFillTx/>
                <a:latin typeface="Calibri"/>
                <a:ea typeface="+mn-ea"/>
                <a:cs typeface="+mn-cs"/>
              </a:rPr>
              <a:t>Travelling by car: Please note that c</a:t>
            </a:r>
            <a:r>
              <a:rPr lang="en-GB" b="0" i="0" err="1">
                <a:solidFill>
                  <a:srgbClr val="242424"/>
                </a:solidFill>
                <a:effectLst/>
                <a:highlight>
                  <a:srgbClr val="FFFFFF"/>
                </a:highlight>
                <a:latin typeface="Segoe UI"/>
                <a:cs typeface="Segoe UI"/>
              </a:rPr>
              <a:t>ar</a:t>
            </a:r>
            <a:r>
              <a:rPr lang="en-GB" b="0" i="0">
                <a:solidFill>
                  <a:srgbClr val="242424"/>
                </a:solidFill>
                <a:effectLst/>
                <a:highlight>
                  <a:srgbClr val="FFFFFF"/>
                </a:highlight>
                <a:latin typeface="Segoe UI"/>
                <a:cs typeface="Segoe UI"/>
              </a:rPr>
              <a:t> parking spaces are limited at </a:t>
            </a:r>
            <a:r>
              <a:rPr lang="en-GB" b="0" i="0" err="1">
                <a:solidFill>
                  <a:srgbClr val="242424"/>
                </a:solidFill>
                <a:effectLst/>
                <a:highlight>
                  <a:srgbClr val="FFFFFF"/>
                </a:highlight>
                <a:latin typeface="Segoe UI"/>
                <a:cs typeface="Segoe UI"/>
              </a:rPr>
              <a:t>Gibbett</a:t>
            </a:r>
            <a:r>
              <a:rPr lang="en-GB" b="0" i="0">
                <a:solidFill>
                  <a:srgbClr val="242424"/>
                </a:solidFill>
                <a:effectLst/>
                <a:highlight>
                  <a:srgbClr val="FFFFFF"/>
                </a:highlight>
                <a:latin typeface="Segoe UI"/>
                <a:cs typeface="Segoe UI"/>
              </a:rPr>
              <a:t> Hill Campus. A parking permit does not guarantee a space (this applies to all users, students and staff). If you are driving to campus, please allow plenty of time to arrive for your sessions to allow you to locate an appropriate parking space - during busy periods this may mean parking on MAIN CAMPUS and walking up to Gibbet Hill. A lot of students will choose to car share if living in similar locations, and there are good public transport options available if living in the local area. Campus accommodation is available, within walking distance to </a:t>
            </a:r>
            <a:r>
              <a:rPr lang="en-GB" b="0" i="0" err="1">
                <a:solidFill>
                  <a:srgbClr val="242424"/>
                </a:solidFill>
                <a:effectLst/>
                <a:highlight>
                  <a:srgbClr val="FFFFFF"/>
                </a:highlight>
                <a:latin typeface="Segoe UI"/>
                <a:cs typeface="Segoe UI"/>
              </a:rPr>
              <a:t>Gibbett</a:t>
            </a:r>
            <a:r>
              <a:rPr lang="en-GB" b="0" i="0">
                <a:solidFill>
                  <a:srgbClr val="242424"/>
                </a:solidFill>
                <a:effectLst/>
                <a:highlight>
                  <a:srgbClr val="FFFFFF"/>
                </a:highlight>
                <a:latin typeface="Segoe UI"/>
                <a:cs typeface="Segoe UI"/>
              </a:rPr>
              <a:t> Hill Campus and Clinical Education Hub</a:t>
            </a:r>
            <a:r>
              <a:rPr lang="en-GB">
                <a:solidFill>
                  <a:srgbClr val="242424"/>
                </a:solidFill>
                <a:highlight>
                  <a:srgbClr val="FFFFFF"/>
                </a:highlight>
                <a:latin typeface="Segoe UI"/>
                <a:cs typeface="Segoe UI"/>
              </a:rPr>
              <a:t> </a:t>
            </a:r>
            <a:endParaRPr kumimoji="0" lang="en-GB"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a:p>
            <a:pPr>
              <a:defRPr/>
            </a:pPr>
            <a:r>
              <a:rPr kumimoji="0" lang="en-GB" sz="1200" b="0" i="0" u="none" strike="noStrike" kern="1200" cap="none" spc="0" normalizeH="0" baseline="0" noProof="0">
                <a:ln>
                  <a:noFill/>
                </a:ln>
                <a:solidFill>
                  <a:prstClr val="black"/>
                </a:solidFill>
                <a:effectLst/>
                <a:uLnTx/>
                <a:uFillTx/>
                <a:latin typeface="Calibri"/>
                <a:ea typeface="+mn-ea"/>
                <a:cs typeface="+mn-cs"/>
              </a:rPr>
              <a:t>Full time course. We expect you to be spending ~40 hours a week (contact hours + self-directed learning)</a:t>
            </a:r>
            <a:r>
              <a:rPr lang="en-GB">
                <a:solidFill>
                  <a:prstClr val="black"/>
                </a:solidFill>
                <a:latin typeface="Calibri"/>
              </a:rPr>
              <a:t> *link to next slide with hours graph</a:t>
            </a:r>
            <a:endParaRPr lang="en-GB" sz="1200" b="0" i="0" u="none" strike="noStrike" kern="1200" cap="none" spc="0" normalizeH="0" baseline="0" noProof="0">
              <a:ln>
                <a:noFill/>
              </a:ln>
              <a:solidFill>
                <a:prstClr val="black"/>
              </a:solidFill>
              <a:effectLst/>
              <a:uLnTx/>
              <a:uFillTx/>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a:ea typeface="+mn-ea"/>
                <a:cs typeface="+mn-cs"/>
              </a:rPr>
              <a:t>There are some students/situations where you might find that you need to spend more time than this…e.g. non-science background, time out of studying, learning differences (e.g. dyslexia, ADHD)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a:ea typeface="+mn-ea"/>
                <a:cs typeface="+mn-cs"/>
              </a:rPr>
              <a:t>We advise </a:t>
            </a:r>
            <a:r>
              <a:rPr lang="en-GB" b="0" i="0">
                <a:solidFill>
                  <a:srgbClr val="242424"/>
                </a:solidFill>
                <a:effectLst/>
                <a:highlight>
                  <a:srgbClr val="FFFFFF"/>
                </a:highlight>
                <a:latin typeface="Segoe UI" panose="020B0502040204020203" pitchFamily="34" charset="0"/>
              </a:rPr>
              <a:t>you should not work more than 16hrs or two ordinary length shifts per week.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a:ea typeface="+mn-ea"/>
                <a:cs typeface="+mn-cs"/>
              </a:rPr>
              <a:t>Professionalism: GMC says: Medical students must engage fully with course by attending all educational activities and by completing coursework.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a:ea typeface="+mn-ea"/>
                <a:cs typeface="+mn-cs"/>
              </a:rPr>
              <a:t>Treat this like a job. Attendance is not optional. Complete absence forms honestly, and in a timely manner.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a:ea typeface="+mn-ea"/>
                <a:cs typeface="+mn-cs"/>
              </a:rPr>
              <a:t>Learning to learn again – how, where, what resources? who to help?</a:t>
            </a:r>
          </a:p>
          <a:p>
            <a:endParaRPr lang="en-GB"/>
          </a:p>
        </p:txBody>
      </p:sp>
    </p:spTree>
    <p:extLst>
      <p:ext uri="{BB962C8B-B14F-4D97-AF65-F5344CB8AC3E}">
        <p14:creationId xmlns:p14="http://schemas.microsoft.com/office/powerpoint/2010/main" val="2670741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a:t>Sessions in welcome week “Learning to Learn”</a:t>
            </a:r>
          </a:p>
          <a:p>
            <a:endParaRPr lang="en-GB"/>
          </a:p>
          <a:p>
            <a:r>
              <a:rPr lang="en-GB"/>
              <a:t>Multiple theories model of learning (Taylor and Hamdy 2013). https://www.tandfonline.com/doi/full/10.3109/0142159X.2013.828153</a:t>
            </a:r>
          </a:p>
          <a:p>
            <a:r>
              <a:rPr lang="en-GB" b="0" i="0">
                <a:solidFill>
                  <a:srgbClr val="333333"/>
                </a:solidFill>
                <a:effectLst/>
                <a:latin typeface="Open Sans" panose="020B0606030504020204" pitchFamily="34" charset="0"/>
              </a:rPr>
              <a:t>“Each of our students will have their own individual constraints, experiences and preferences. The educator's task is to provide an environment and the resources in which each learner can flourish.”</a:t>
            </a:r>
          </a:p>
          <a:p>
            <a:r>
              <a:rPr lang="en-GB" b="0" i="0">
                <a:solidFill>
                  <a:srgbClr val="333333"/>
                </a:solidFill>
                <a:effectLst/>
                <a:latin typeface="Open Sans" panose="020B0606030504020204" pitchFamily="34" charset="0"/>
              </a:rPr>
              <a:t>“learning” includes the acquisition of three domains: knowledge, skills and attitudes</a:t>
            </a:r>
          </a:p>
          <a:p>
            <a:endParaRPr lang="en-GB" b="0" i="0">
              <a:solidFill>
                <a:srgbClr val="333333"/>
              </a:solidFill>
              <a:effectLst/>
              <a:latin typeface="Open Sans" panose="020B0606030504020204" pitchFamily="34" charset="0"/>
            </a:endParaRPr>
          </a:p>
          <a:p>
            <a:r>
              <a:rPr lang="en-GB" b="0" i="0">
                <a:solidFill>
                  <a:srgbClr val="333333"/>
                </a:solidFill>
                <a:effectLst/>
                <a:latin typeface="Open Sans" panose="020B0606030504020204" pitchFamily="34" charset="0"/>
              </a:rPr>
              <a:t>“The process of learning new things is not just about acquiring knowledge (surface learning), it includes being able to make sense of it, and hopefully making use of it.”</a:t>
            </a:r>
            <a:endParaRPr lang="en-GB"/>
          </a:p>
          <a:p>
            <a:endParaRPr lang="en-GB"/>
          </a:p>
          <a:p>
            <a:r>
              <a:rPr lang="en-GB"/>
              <a:t>Deep learning is not easy, can cause uncertainty/upset…it requires effort on your part</a:t>
            </a:r>
          </a:p>
          <a:p>
            <a:r>
              <a:rPr lang="en-GB"/>
              <a:t>You need to ACTIVELY PROCESS information…takes time and effort</a:t>
            </a:r>
          </a:p>
          <a:p>
            <a:r>
              <a:rPr lang="en-GB"/>
              <a:t>Be careful of quick wins, e.g. inherited flash card decks. Recall=learning.</a:t>
            </a:r>
          </a:p>
          <a:p>
            <a:endParaRPr lang="en-GB"/>
          </a:p>
        </p:txBody>
      </p:sp>
    </p:spTree>
    <p:extLst>
      <p:ext uri="{BB962C8B-B14F-4D97-AF65-F5344CB8AC3E}">
        <p14:creationId xmlns:p14="http://schemas.microsoft.com/office/powerpoint/2010/main" val="21344881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1B7AD-41A9-CE4D-846C-B9DE68AFD2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A4E215-47D0-E0D5-314E-99DBA56CE8D1}"/>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8A6DCB9A-A2C5-645E-19E4-6519573E9D7A}"/>
              </a:ext>
            </a:extLst>
          </p:cNvPr>
          <p:cNvSpPr>
            <a:spLocks noGrp="1"/>
          </p:cNvSpPr>
          <p:nvPr>
            <p:ph type="body" idx="1"/>
          </p:nvPr>
        </p:nvSpPr>
        <p:spPr>
          <a:xfrm>
            <a:off x="685800" y="4400550"/>
            <a:ext cx="5486400" cy="3600450"/>
          </a:xfrm>
          <a:prstGeom prst="rect">
            <a:avLst/>
          </a:prstGeom>
        </p:spPr>
        <p:txBody>
          <a:bodyPr/>
          <a:lstStyle/>
          <a:p>
            <a:r>
              <a:rPr lang="en-GB"/>
              <a:t>Learning medicine for exams vs learning to be a doctor</a:t>
            </a:r>
          </a:p>
          <a:p>
            <a:endParaRPr lang="en-GB"/>
          </a:p>
          <a:p>
            <a:r>
              <a:rPr lang="en-GB"/>
              <a:t>Knowledge is not enough…need to understand, and apply/analyse…perform &amp; do (Blooms taxonomy/Millers pyramid)</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a:solidFill>
                  <a:srgbClr val="333333"/>
                </a:solidFill>
                <a:effectLst/>
                <a:latin typeface="Open Sans" panose="020B0606030504020204" pitchFamily="34" charset="0"/>
              </a:rPr>
              <a:t>You also need to “learn” (develop) the appropriate skills and professional attitudes it takes to become a doctor</a:t>
            </a:r>
          </a:p>
          <a:p>
            <a:endParaRPr lang="en-GB"/>
          </a:p>
        </p:txBody>
      </p:sp>
    </p:spTree>
    <p:extLst>
      <p:ext uri="{BB962C8B-B14F-4D97-AF65-F5344CB8AC3E}">
        <p14:creationId xmlns:p14="http://schemas.microsoft.com/office/powerpoint/2010/main" val="1600130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4A897-2515-0B0E-B196-88C70E6B21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C0F2CB-EEB0-5AB5-4150-B108698BFBD8}"/>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F32EBACA-6A9A-023B-DED2-540662D48137}"/>
              </a:ext>
            </a:extLst>
          </p:cNvPr>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35566138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B6324-C943-6797-A89B-1FC13DBC45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607A5D-60FF-187C-C884-1D6FA1BE5BEE}"/>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ABD1241B-2F32-E84B-6881-54801306B62A}"/>
              </a:ext>
            </a:extLst>
          </p:cNvPr>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29318024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B2447-BEB4-7EB6-5C3D-A154B45080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7EEE65-3DE4-7710-A209-71AF9D728BF9}"/>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B44A272F-ED3D-6D93-1AA2-1F1E6B4459F5}"/>
              </a:ext>
            </a:extLst>
          </p:cNvPr>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7887857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BA24A-234F-2537-FA76-C7265A40DC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AC74F5-C375-E9F3-3BC9-6F364E7874EA}"/>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254AF899-ADC7-E15B-6D12-2E69EFC360F8}"/>
              </a:ext>
            </a:extLst>
          </p:cNvPr>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21176483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AAD1E-005D-6FFB-5F3C-874A936676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716A47-99C7-98D9-EA6B-9BF91E8A2F3E}"/>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EEFBCCFF-C0ED-3788-AFF1-EB96DA2A6E4C}"/>
              </a:ext>
            </a:extLst>
          </p:cNvPr>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13090485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2406F-499C-092E-023B-2F647E4CDB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8C90F1-F2EA-4E9A-9641-7E50CE9C5F40}"/>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DF0F7F9C-FE42-E38C-9B18-5EA4BFEA8485}"/>
              </a:ext>
            </a:extLst>
          </p:cNvPr>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31831423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0CD62-C9BD-D596-71BE-1871B4B48E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09851A-22DB-E9B2-178B-B5D81013EA8A}"/>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78F8F542-FFB6-E6FC-9728-C15DCEB3C50A}"/>
              </a:ext>
            </a:extLst>
          </p:cNvPr>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17504271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0A6F234A-02BD-CEA1-53B6-A3CBD82D9D9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4" name="Graphic 3">
            <a:extLst>
              <a:ext uri="{FF2B5EF4-FFF2-40B4-BE49-F238E27FC236}">
                <a16:creationId xmlns:a16="http://schemas.microsoft.com/office/drawing/2014/main" id="{D4FD2369-CA15-45D0-6135-4B67E4FCCDD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
        <p:nvSpPr>
          <p:cNvPr id="7" name="Text Placeholder 6">
            <a:extLst>
              <a:ext uri="{FF2B5EF4-FFF2-40B4-BE49-F238E27FC236}">
                <a16:creationId xmlns:a16="http://schemas.microsoft.com/office/drawing/2014/main" id="{E3DB6CA8-527A-3BF3-5D21-1184F949EA41}"/>
              </a:ext>
            </a:extLst>
          </p:cNvPr>
          <p:cNvSpPr>
            <a:spLocks noGrp="1"/>
          </p:cNvSpPr>
          <p:nvPr>
            <p:ph type="body" sz="quarter" idx="10" hasCustomPrompt="1"/>
          </p:nvPr>
        </p:nvSpPr>
        <p:spPr>
          <a:xfrm>
            <a:off x="500063" y="4168775"/>
            <a:ext cx="9263062" cy="920750"/>
          </a:xfrm>
        </p:spPr>
        <p:txBody>
          <a:bodyPr/>
          <a:lstStyle>
            <a:lvl1pPr>
              <a:defRPr sz="2400"/>
            </a:lvl1pPr>
          </a:lstStyle>
          <a:p>
            <a:pPr lvl="0"/>
            <a:r>
              <a:rPr lang="en-GB"/>
              <a:t>Educator (Educator email address)</a:t>
            </a:r>
          </a:p>
        </p:txBody>
      </p:sp>
      <p:sp>
        <p:nvSpPr>
          <p:cNvPr id="5" name="Text Placeholder 6">
            <a:extLst>
              <a:ext uri="{FF2B5EF4-FFF2-40B4-BE49-F238E27FC236}">
                <a16:creationId xmlns:a16="http://schemas.microsoft.com/office/drawing/2014/main" id="{6BC1BC5A-398C-3866-1B19-91C9D53517C1}"/>
              </a:ext>
            </a:extLst>
          </p:cNvPr>
          <p:cNvSpPr>
            <a:spLocks noGrp="1"/>
          </p:cNvSpPr>
          <p:nvPr>
            <p:ph type="body" sz="quarter" idx="11" hasCustomPrompt="1"/>
          </p:nvPr>
        </p:nvSpPr>
        <p:spPr>
          <a:xfrm>
            <a:off x="499732" y="1608570"/>
            <a:ext cx="6732672" cy="2161309"/>
          </a:xfrm>
        </p:spPr>
        <p:txBody>
          <a:bodyPr/>
          <a:lstStyle>
            <a:lvl1pPr>
              <a:defRPr lang="en-GB" sz="7200" b="1" i="0" kern="1200" dirty="0">
                <a:solidFill>
                  <a:schemeClr val="tx1"/>
                </a:solidFill>
                <a:latin typeface="Aptos" panose="020B0004020202020204" pitchFamily="34" charset="0"/>
                <a:ea typeface="+mj-ea"/>
                <a:cs typeface="Calibri" panose="020F0502020204030204" pitchFamily="34" charset="0"/>
              </a:defRPr>
            </a:lvl1pPr>
          </a:lstStyle>
          <a:p>
            <a:pPr lvl="0"/>
            <a:r>
              <a:rPr lang="en-GB"/>
              <a:t>Lecture title</a:t>
            </a:r>
          </a:p>
        </p:txBody>
      </p:sp>
    </p:spTree>
    <p:extLst>
      <p:ext uri="{BB962C8B-B14F-4D97-AF65-F5344CB8AC3E}">
        <p14:creationId xmlns:p14="http://schemas.microsoft.com/office/powerpoint/2010/main" val="2093255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EBF5FF"/>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0A6F234A-02BD-CEA1-53B6-A3CBD82D9D9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4" name="Graphic 3">
            <a:extLst>
              <a:ext uri="{FF2B5EF4-FFF2-40B4-BE49-F238E27FC236}">
                <a16:creationId xmlns:a16="http://schemas.microsoft.com/office/drawing/2014/main" id="{D4FD2369-CA15-45D0-6135-4B67E4FCCDD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
        <p:nvSpPr>
          <p:cNvPr id="7" name="Text Placeholder 6">
            <a:extLst>
              <a:ext uri="{FF2B5EF4-FFF2-40B4-BE49-F238E27FC236}">
                <a16:creationId xmlns:a16="http://schemas.microsoft.com/office/drawing/2014/main" id="{E3DB6CA8-527A-3BF3-5D21-1184F949EA41}"/>
              </a:ext>
            </a:extLst>
          </p:cNvPr>
          <p:cNvSpPr>
            <a:spLocks noGrp="1"/>
          </p:cNvSpPr>
          <p:nvPr>
            <p:ph type="body" sz="quarter" idx="10" hasCustomPrompt="1"/>
          </p:nvPr>
        </p:nvSpPr>
        <p:spPr>
          <a:xfrm>
            <a:off x="500063" y="4168775"/>
            <a:ext cx="9263062" cy="920750"/>
          </a:xfrm>
        </p:spPr>
        <p:txBody>
          <a:bodyPr/>
          <a:lstStyle>
            <a:lvl1pPr>
              <a:defRPr sz="2400"/>
            </a:lvl1pPr>
          </a:lstStyle>
          <a:p>
            <a:pPr lvl="0"/>
            <a:r>
              <a:rPr lang="en-GB"/>
              <a:t>Educator (Educator email address)</a:t>
            </a:r>
          </a:p>
        </p:txBody>
      </p:sp>
      <p:sp>
        <p:nvSpPr>
          <p:cNvPr id="5" name="Text Placeholder 6">
            <a:extLst>
              <a:ext uri="{FF2B5EF4-FFF2-40B4-BE49-F238E27FC236}">
                <a16:creationId xmlns:a16="http://schemas.microsoft.com/office/drawing/2014/main" id="{370C66F7-C25F-12DC-16F3-393D07791B2B}"/>
              </a:ext>
            </a:extLst>
          </p:cNvPr>
          <p:cNvSpPr>
            <a:spLocks noGrp="1"/>
          </p:cNvSpPr>
          <p:nvPr>
            <p:ph type="body" sz="quarter" idx="11" hasCustomPrompt="1"/>
          </p:nvPr>
        </p:nvSpPr>
        <p:spPr>
          <a:xfrm>
            <a:off x="499732" y="1608570"/>
            <a:ext cx="6732672" cy="2161309"/>
          </a:xfrm>
        </p:spPr>
        <p:txBody>
          <a:bodyPr/>
          <a:lstStyle>
            <a:lvl1pPr>
              <a:defRPr lang="en-GB" sz="7200" b="1" i="0" kern="1200" dirty="0">
                <a:solidFill>
                  <a:schemeClr val="tx1"/>
                </a:solidFill>
                <a:latin typeface="Aptos" panose="020B0004020202020204" pitchFamily="34" charset="0"/>
                <a:ea typeface="+mj-ea"/>
                <a:cs typeface="Calibri" panose="020F0502020204030204" pitchFamily="34" charset="0"/>
              </a:defRPr>
            </a:lvl1pPr>
          </a:lstStyle>
          <a:p>
            <a:pPr lvl="0"/>
            <a:r>
              <a:rPr lang="en-GB"/>
              <a:t>Lecture title</a:t>
            </a:r>
          </a:p>
        </p:txBody>
      </p:sp>
    </p:spTree>
    <p:extLst>
      <p:ext uri="{BB962C8B-B14F-4D97-AF65-F5344CB8AC3E}">
        <p14:creationId xmlns:p14="http://schemas.microsoft.com/office/powerpoint/2010/main" val="941838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EBF5FF"/>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0A6F234A-02BD-CEA1-53B6-A3CBD82D9D9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sp>
        <p:nvSpPr>
          <p:cNvPr id="7" name="Text Placeholder 6">
            <a:extLst>
              <a:ext uri="{FF2B5EF4-FFF2-40B4-BE49-F238E27FC236}">
                <a16:creationId xmlns:a16="http://schemas.microsoft.com/office/drawing/2014/main" id="{E3DB6CA8-527A-3BF3-5D21-1184F949EA41}"/>
              </a:ext>
            </a:extLst>
          </p:cNvPr>
          <p:cNvSpPr>
            <a:spLocks noGrp="1"/>
          </p:cNvSpPr>
          <p:nvPr>
            <p:ph type="body" sz="quarter" idx="10" hasCustomPrompt="1"/>
          </p:nvPr>
        </p:nvSpPr>
        <p:spPr>
          <a:xfrm>
            <a:off x="416936" y="3023465"/>
            <a:ext cx="6722773" cy="643371"/>
          </a:xfrm>
        </p:spPr>
        <p:txBody>
          <a:bodyPr/>
          <a:lstStyle>
            <a:lvl1pPr>
              <a:defRPr sz="2400"/>
            </a:lvl1pPr>
          </a:lstStyle>
          <a:p>
            <a:pPr lvl="0"/>
            <a:r>
              <a:rPr lang="en-GB"/>
              <a:t>Educator (Educator email address)</a:t>
            </a:r>
          </a:p>
        </p:txBody>
      </p:sp>
      <p:sp>
        <p:nvSpPr>
          <p:cNvPr id="5" name="Text Placeholder 6">
            <a:extLst>
              <a:ext uri="{FF2B5EF4-FFF2-40B4-BE49-F238E27FC236}">
                <a16:creationId xmlns:a16="http://schemas.microsoft.com/office/drawing/2014/main" id="{E67C0F62-D199-D8F2-82D0-65C7462095D0}"/>
              </a:ext>
            </a:extLst>
          </p:cNvPr>
          <p:cNvSpPr>
            <a:spLocks noGrp="1"/>
          </p:cNvSpPr>
          <p:nvPr>
            <p:ph type="body" sz="quarter" idx="11" hasCustomPrompt="1"/>
          </p:nvPr>
        </p:nvSpPr>
        <p:spPr>
          <a:xfrm>
            <a:off x="407037" y="646546"/>
            <a:ext cx="6732672" cy="2161309"/>
          </a:xfrm>
        </p:spPr>
        <p:txBody>
          <a:bodyPr/>
          <a:lstStyle>
            <a:lvl1pPr>
              <a:defRPr lang="en-GB" sz="7200" b="1" i="0" kern="1200" dirty="0">
                <a:solidFill>
                  <a:schemeClr val="tx1"/>
                </a:solidFill>
                <a:latin typeface="Aptos" panose="020B0004020202020204" pitchFamily="34" charset="0"/>
                <a:ea typeface="+mj-ea"/>
                <a:cs typeface="Calibri" panose="020F0502020204030204" pitchFamily="34" charset="0"/>
              </a:defRPr>
            </a:lvl1pPr>
          </a:lstStyle>
          <a:p>
            <a:pPr lvl="0"/>
            <a:r>
              <a:rPr lang="en-GB"/>
              <a:t>Lecture title</a:t>
            </a:r>
          </a:p>
        </p:txBody>
      </p:sp>
      <p:sp>
        <p:nvSpPr>
          <p:cNvPr id="6" name="Picture Placeholder 11">
            <a:extLst>
              <a:ext uri="{FF2B5EF4-FFF2-40B4-BE49-F238E27FC236}">
                <a16:creationId xmlns:a16="http://schemas.microsoft.com/office/drawing/2014/main" id="{6BAC7426-9F29-0EA9-6DE2-F03ACB84197D}"/>
              </a:ext>
            </a:extLst>
          </p:cNvPr>
          <p:cNvSpPr>
            <a:spLocks noGrp="1"/>
          </p:cNvSpPr>
          <p:nvPr>
            <p:ph type="pic" sz="quarter" idx="12" hasCustomPrompt="1"/>
          </p:nvPr>
        </p:nvSpPr>
        <p:spPr>
          <a:xfrm>
            <a:off x="7638000"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Tree>
    <p:extLst>
      <p:ext uri="{BB962C8B-B14F-4D97-AF65-F5344CB8AC3E}">
        <p14:creationId xmlns:p14="http://schemas.microsoft.com/office/powerpoint/2010/main" val="3740757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earning outcomes">
    <p:bg>
      <p:bgPr>
        <a:solidFill>
          <a:srgbClr val="EBF5FF"/>
        </a:solidFill>
        <a:effectLst/>
      </p:bgPr>
    </p:bg>
    <p:spTree>
      <p:nvGrpSpPr>
        <p:cNvPr id="1" name=""/>
        <p:cNvGrpSpPr/>
        <p:nvPr/>
      </p:nvGrpSpPr>
      <p:grpSpPr>
        <a:xfrm>
          <a:off x="0" y="0"/>
          <a:ext cx="0" cy="0"/>
          <a:chOff x="0" y="0"/>
          <a:chExt cx="0" cy="0"/>
        </a:xfrm>
      </p:grpSpPr>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2000" b="0" i="0"/>
            </a:lvl1pPr>
          </a:lstStyle>
          <a:p>
            <a:r>
              <a:rPr lang="en-GB"/>
              <a:t>Add learning outcome</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462182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2000" b="0" i="0"/>
            </a:lvl1pPr>
          </a:lstStyle>
          <a:p>
            <a:r>
              <a:rPr lang="en-GB"/>
              <a:t>Add learning outcome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2000" b="0" i="0"/>
            </a:lvl1pPr>
          </a:lstStyle>
          <a:p>
            <a:r>
              <a:rPr lang="en-GB"/>
              <a:t>Add learning outcome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2000" b="0" i="0"/>
            </a:lvl1pPr>
          </a:lstStyle>
          <a:p>
            <a:r>
              <a:rPr lang="en-GB"/>
              <a:t>Add learning outcome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2000" b="0" i="0"/>
            </a:lvl1pPr>
          </a:lstStyle>
          <a:p>
            <a:r>
              <a:rPr lang="en-GB"/>
              <a:t>Add learning outcome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2000" b="0" i="0"/>
            </a:lvl1pPr>
          </a:lstStyle>
          <a:p>
            <a:r>
              <a:rPr lang="en-GB"/>
              <a:t>Add learning outcome</a:t>
            </a:r>
          </a:p>
        </p:txBody>
      </p:sp>
      <p:sp>
        <p:nvSpPr>
          <p:cNvPr id="3" name="Text Placeholder 20">
            <a:extLst>
              <a:ext uri="{FF2B5EF4-FFF2-40B4-BE49-F238E27FC236}">
                <a16:creationId xmlns:a16="http://schemas.microsoft.com/office/drawing/2014/main" id="{07A08637-24D2-EF79-F218-57CAC3B146AA}"/>
              </a:ext>
            </a:extLst>
          </p:cNvPr>
          <p:cNvSpPr>
            <a:spLocks noGrp="1"/>
          </p:cNvSpPr>
          <p:nvPr>
            <p:ph type="body" sz="quarter" idx="33" hasCustomPrompt="1"/>
          </p:nvPr>
        </p:nvSpPr>
        <p:spPr>
          <a:xfrm>
            <a:off x="1337481" y="5638928"/>
            <a:ext cx="10354781" cy="493200"/>
          </a:xfrm>
          <a:prstGeom prst="rect">
            <a:avLst/>
          </a:prstGeom>
        </p:spPr>
        <p:txBody>
          <a:bodyPr>
            <a:noAutofit/>
          </a:bodyPr>
          <a:lstStyle>
            <a:lvl1pPr>
              <a:lnSpc>
                <a:spcPct val="104000"/>
              </a:lnSpc>
              <a:defRPr sz="2000" b="0" i="0"/>
            </a:lvl1pPr>
          </a:lstStyle>
          <a:p>
            <a:r>
              <a:rPr lang="en-GB"/>
              <a:t>Add learning outcome</a:t>
            </a:r>
          </a:p>
        </p:txBody>
      </p:sp>
      <p:sp>
        <p:nvSpPr>
          <p:cNvPr id="13" name="TextBox 12">
            <a:extLst>
              <a:ext uri="{FF2B5EF4-FFF2-40B4-BE49-F238E27FC236}">
                <a16:creationId xmlns:a16="http://schemas.microsoft.com/office/drawing/2014/main" id="{ADC3BC04-B8FA-1DD6-E60E-1F5D86AA3A68}"/>
              </a:ext>
            </a:extLst>
          </p:cNvPr>
          <p:cNvSpPr txBox="1"/>
          <p:nvPr userDrawn="1"/>
        </p:nvSpPr>
        <p:spPr>
          <a:xfrm>
            <a:off x="499733" y="508000"/>
            <a:ext cx="11192521" cy="553998"/>
          </a:xfrm>
          <a:prstGeom prst="rect">
            <a:avLst/>
          </a:prstGeom>
          <a:noFill/>
        </p:spPr>
        <p:txBody>
          <a:bodyPr wrap="square" rtlCol="0">
            <a:spAutoFit/>
          </a:bodyPr>
          <a:lstStyle>
            <a:defPPr>
              <a:defRPr lang="en-US"/>
            </a:defPPr>
            <a:lvl1pPr>
              <a:defRPr/>
            </a:lvl1pPr>
          </a:lstStyle>
          <a:p>
            <a:pPr lvl="0"/>
            <a:r>
              <a:rPr lang="en-GB" sz="3000" b="1" i="0" kern="1200">
                <a:solidFill>
                  <a:schemeClr val="tx1"/>
                </a:solidFill>
                <a:latin typeface="Aptos" panose="020B0004020202020204" pitchFamily="34" charset="0"/>
                <a:ea typeface="+mj-ea"/>
                <a:cs typeface="Calibri" panose="020F0502020204030204" pitchFamily="34" charset="0"/>
              </a:rPr>
              <a:t>Learning</a:t>
            </a:r>
            <a:r>
              <a:rPr lang="en-GB" sz="3000" b="1">
                <a:latin typeface="+mj-lt"/>
              </a:rPr>
              <a:t> outcomes</a:t>
            </a:r>
          </a:p>
        </p:txBody>
      </p:sp>
      <p:sp>
        <p:nvSpPr>
          <p:cNvPr id="15" name="TextBox 14">
            <a:extLst>
              <a:ext uri="{FF2B5EF4-FFF2-40B4-BE49-F238E27FC236}">
                <a16:creationId xmlns:a16="http://schemas.microsoft.com/office/drawing/2014/main" id="{91765312-A4BE-08D2-DD52-837B183A9860}"/>
              </a:ext>
            </a:extLst>
          </p:cNvPr>
          <p:cNvSpPr txBox="1"/>
          <p:nvPr userDrawn="1"/>
        </p:nvSpPr>
        <p:spPr>
          <a:xfrm>
            <a:off x="499733" y="1461594"/>
            <a:ext cx="453123" cy="400110"/>
          </a:xfrm>
          <a:prstGeom prst="rect">
            <a:avLst/>
          </a:prstGeom>
          <a:noFill/>
        </p:spPr>
        <p:txBody>
          <a:bodyPr wrap="square" rtlCol="0">
            <a:spAutoFit/>
          </a:bodyPr>
          <a:lstStyle/>
          <a:p>
            <a:r>
              <a:rPr lang="en-GB" sz="2000" b="1"/>
              <a:t>01</a:t>
            </a:r>
          </a:p>
        </p:txBody>
      </p:sp>
      <p:sp>
        <p:nvSpPr>
          <p:cNvPr id="16" name="TextBox 15">
            <a:extLst>
              <a:ext uri="{FF2B5EF4-FFF2-40B4-BE49-F238E27FC236}">
                <a16:creationId xmlns:a16="http://schemas.microsoft.com/office/drawing/2014/main" id="{1F517B97-74B8-BC71-4AF0-11B9297F31A0}"/>
              </a:ext>
            </a:extLst>
          </p:cNvPr>
          <p:cNvSpPr txBox="1"/>
          <p:nvPr userDrawn="1"/>
        </p:nvSpPr>
        <p:spPr>
          <a:xfrm>
            <a:off x="499733" y="2160343"/>
            <a:ext cx="453122" cy="400110"/>
          </a:xfrm>
          <a:prstGeom prst="rect">
            <a:avLst/>
          </a:prstGeom>
          <a:noFill/>
        </p:spPr>
        <p:txBody>
          <a:bodyPr wrap="square" rtlCol="0">
            <a:spAutoFit/>
          </a:bodyPr>
          <a:lstStyle/>
          <a:p>
            <a:r>
              <a:rPr lang="en-GB" sz="2000" b="1"/>
              <a:t>02</a:t>
            </a:r>
          </a:p>
        </p:txBody>
      </p:sp>
      <p:sp>
        <p:nvSpPr>
          <p:cNvPr id="17" name="TextBox 16">
            <a:extLst>
              <a:ext uri="{FF2B5EF4-FFF2-40B4-BE49-F238E27FC236}">
                <a16:creationId xmlns:a16="http://schemas.microsoft.com/office/drawing/2014/main" id="{0B7BA6CC-FD01-C731-4EAC-8BC5E4A9DB3C}"/>
              </a:ext>
            </a:extLst>
          </p:cNvPr>
          <p:cNvSpPr txBox="1"/>
          <p:nvPr userDrawn="1"/>
        </p:nvSpPr>
        <p:spPr>
          <a:xfrm>
            <a:off x="499734" y="3568668"/>
            <a:ext cx="453120" cy="400110"/>
          </a:xfrm>
          <a:prstGeom prst="rect">
            <a:avLst/>
          </a:prstGeom>
          <a:noFill/>
        </p:spPr>
        <p:txBody>
          <a:bodyPr wrap="square" rtlCol="0">
            <a:spAutoFit/>
          </a:bodyPr>
          <a:lstStyle/>
          <a:p>
            <a:r>
              <a:rPr lang="en-GB" sz="2000" b="1"/>
              <a:t>04</a:t>
            </a:r>
          </a:p>
        </p:txBody>
      </p:sp>
      <p:sp>
        <p:nvSpPr>
          <p:cNvPr id="18" name="TextBox 17">
            <a:extLst>
              <a:ext uri="{FF2B5EF4-FFF2-40B4-BE49-F238E27FC236}">
                <a16:creationId xmlns:a16="http://schemas.microsoft.com/office/drawing/2014/main" id="{183B9A0D-F932-C584-DD19-2CD9F15A75A1}"/>
              </a:ext>
            </a:extLst>
          </p:cNvPr>
          <p:cNvSpPr txBox="1"/>
          <p:nvPr userDrawn="1"/>
        </p:nvSpPr>
        <p:spPr>
          <a:xfrm>
            <a:off x="488565" y="2859092"/>
            <a:ext cx="453121" cy="400110"/>
          </a:xfrm>
          <a:prstGeom prst="rect">
            <a:avLst/>
          </a:prstGeom>
          <a:noFill/>
        </p:spPr>
        <p:txBody>
          <a:bodyPr wrap="square" rtlCol="0">
            <a:spAutoFit/>
          </a:bodyPr>
          <a:lstStyle/>
          <a:p>
            <a:r>
              <a:rPr lang="en-GB" sz="2000" b="1"/>
              <a:t>03</a:t>
            </a:r>
          </a:p>
        </p:txBody>
      </p:sp>
      <p:sp>
        <p:nvSpPr>
          <p:cNvPr id="19" name="TextBox 18">
            <a:extLst>
              <a:ext uri="{FF2B5EF4-FFF2-40B4-BE49-F238E27FC236}">
                <a16:creationId xmlns:a16="http://schemas.microsoft.com/office/drawing/2014/main" id="{C14B4AFC-6766-F3EB-2C88-9AEFBDC98CE8}"/>
              </a:ext>
            </a:extLst>
          </p:cNvPr>
          <p:cNvSpPr txBox="1"/>
          <p:nvPr userDrawn="1"/>
        </p:nvSpPr>
        <p:spPr>
          <a:xfrm>
            <a:off x="488565" y="4278244"/>
            <a:ext cx="453120" cy="400110"/>
          </a:xfrm>
          <a:prstGeom prst="rect">
            <a:avLst/>
          </a:prstGeom>
          <a:noFill/>
        </p:spPr>
        <p:txBody>
          <a:bodyPr wrap="square" rtlCol="0">
            <a:spAutoFit/>
          </a:bodyPr>
          <a:lstStyle/>
          <a:p>
            <a:r>
              <a:rPr lang="en-GB" sz="2000" b="1"/>
              <a:t>05</a:t>
            </a:r>
          </a:p>
        </p:txBody>
      </p:sp>
      <p:sp>
        <p:nvSpPr>
          <p:cNvPr id="21" name="TextBox 20">
            <a:extLst>
              <a:ext uri="{FF2B5EF4-FFF2-40B4-BE49-F238E27FC236}">
                <a16:creationId xmlns:a16="http://schemas.microsoft.com/office/drawing/2014/main" id="{0EFCFF7C-9A4C-C337-7001-FBE4AB10872F}"/>
              </a:ext>
            </a:extLst>
          </p:cNvPr>
          <p:cNvSpPr txBox="1"/>
          <p:nvPr userDrawn="1"/>
        </p:nvSpPr>
        <p:spPr>
          <a:xfrm>
            <a:off x="488568" y="4995836"/>
            <a:ext cx="464283" cy="400110"/>
          </a:xfrm>
          <a:prstGeom prst="rect">
            <a:avLst/>
          </a:prstGeom>
          <a:noFill/>
        </p:spPr>
        <p:txBody>
          <a:bodyPr wrap="square" rtlCol="0">
            <a:spAutoFit/>
          </a:bodyPr>
          <a:lstStyle/>
          <a:p>
            <a:r>
              <a:rPr lang="en-GB" sz="2000" b="1"/>
              <a:t>06</a:t>
            </a:r>
          </a:p>
        </p:txBody>
      </p:sp>
      <p:sp>
        <p:nvSpPr>
          <p:cNvPr id="22" name="TextBox 21">
            <a:extLst>
              <a:ext uri="{FF2B5EF4-FFF2-40B4-BE49-F238E27FC236}">
                <a16:creationId xmlns:a16="http://schemas.microsoft.com/office/drawing/2014/main" id="{D13ACA6C-F31F-AE56-0F06-EACA5EDED3EB}"/>
              </a:ext>
            </a:extLst>
          </p:cNvPr>
          <p:cNvSpPr txBox="1"/>
          <p:nvPr userDrawn="1"/>
        </p:nvSpPr>
        <p:spPr>
          <a:xfrm>
            <a:off x="488565" y="5685473"/>
            <a:ext cx="453125" cy="400110"/>
          </a:xfrm>
          <a:prstGeom prst="rect">
            <a:avLst/>
          </a:prstGeom>
          <a:noFill/>
        </p:spPr>
        <p:txBody>
          <a:bodyPr wrap="square" rtlCol="0">
            <a:spAutoFit/>
          </a:bodyPr>
          <a:lstStyle/>
          <a:p>
            <a:r>
              <a:rPr lang="en-GB" sz="2000" b="1"/>
              <a:t>07</a:t>
            </a:r>
          </a:p>
        </p:txBody>
      </p:sp>
    </p:spTree>
    <p:extLst>
      <p:ext uri="{BB962C8B-B14F-4D97-AF65-F5344CB8AC3E}">
        <p14:creationId xmlns:p14="http://schemas.microsoft.com/office/powerpoint/2010/main" val="318357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slide with subheading and footer">
    <p:bg>
      <p:bgPr>
        <a:solidFill>
          <a:srgbClr val="EBF5FF"/>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24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2000" b="0" i="0"/>
            </a:lvl1pPr>
          </a:lstStyle>
          <a:p>
            <a:pPr lvl="0"/>
            <a:endParaRPr lang="en-GB"/>
          </a:p>
        </p:txBody>
      </p:sp>
      <p:sp>
        <p:nvSpPr>
          <p:cNvPr id="6" name="Footer Placeholder 4">
            <a:extLst>
              <a:ext uri="{FF2B5EF4-FFF2-40B4-BE49-F238E27FC236}">
                <a16:creationId xmlns:a16="http://schemas.microsoft.com/office/drawing/2014/main" id="{72F0805D-7AC6-DB66-3B58-C718207890EB}"/>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11ED5DF8-DAFE-B042-8CE9-DF893AC6240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590482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only slide ">
    <p:bg>
      <p:bgPr>
        <a:solidFill>
          <a:srgbClr val="EBF5FF"/>
        </a:solidFill>
        <a:effectLst/>
      </p:bgPr>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647869"/>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292088"/>
            <a:ext cx="11192534" cy="4918044"/>
          </a:xfrm>
          <a:prstGeom prst="rect">
            <a:avLst/>
          </a:prstGeom>
        </p:spPr>
        <p:txBody>
          <a:bodyPr vert="horz" lIns="0" tIns="0" rIns="0" bIns="0" rtlCol="0">
            <a:noAutofit/>
          </a:bodyPr>
          <a:lstStyle>
            <a:lvl1pPr>
              <a:defRPr sz="2000" b="0" i="0"/>
            </a:lvl1pPr>
          </a:lstStyle>
          <a:p>
            <a:pPr lvl="0"/>
            <a:endParaRPr lang="en-GB"/>
          </a:p>
        </p:txBody>
      </p:sp>
    </p:spTree>
    <p:extLst>
      <p:ext uri="{BB962C8B-B14F-4D97-AF65-F5344CB8AC3E}">
        <p14:creationId xmlns:p14="http://schemas.microsoft.com/office/powerpoint/2010/main" val="38505832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stainable healthcare">
    <p:bg>
      <p:bgPr>
        <a:solidFill>
          <a:srgbClr val="E9F5DB"/>
        </a:solidFill>
        <a:effectLst/>
      </p:bgPr>
    </p:bg>
    <p:spTree>
      <p:nvGrpSpPr>
        <p:cNvPr id="1" name=""/>
        <p:cNvGrpSpPr/>
        <p:nvPr/>
      </p:nvGrpSpPr>
      <p:grpSpPr>
        <a:xfrm>
          <a:off x="0" y="0"/>
          <a:ext cx="0" cy="0"/>
          <a:chOff x="0" y="0"/>
          <a:chExt cx="0" cy="0"/>
        </a:xfrm>
      </p:grpSpPr>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321905"/>
            <a:ext cx="11192534" cy="4629810"/>
          </a:xfrm>
          <a:prstGeom prst="rect">
            <a:avLst/>
          </a:prstGeom>
        </p:spPr>
        <p:txBody>
          <a:bodyPr vert="horz" lIns="0" tIns="0" rIns="0" bIns="0" rtlCol="0">
            <a:noAutofit/>
          </a:bodyPr>
          <a:lstStyle>
            <a:lvl1pPr>
              <a:defRPr sz="2000" b="0" i="0"/>
            </a:lvl1pPr>
          </a:lstStyle>
          <a:p>
            <a:pPr lvl="0"/>
            <a:endParaRPr lang="en-GB"/>
          </a:p>
        </p:txBody>
      </p:sp>
      <p:pic>
        <p:nvPicPr>
          <p:cNvPr id="2" name="Picture 1" descr="A black background with a black square&#10;&#10;Description automatically generated with medium confidence">
            <a:extLst>
              <a:ext uri="{FF2B5EF4-FFF2-40B4-BE49-F238E27FC236}">
                <a16:creationId xmlns:a16="http://schemas.microsoft.com/office/drawing/2014/main" id="{B6921F04-B650-44C0-70E7-A146DAB970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54359" y="5477391"/>
            <a:ext cx="1015484" cy="1015484"/>
          </a:xfrm>
          <a:prstGeom prst="rect">
            <a:avLst/>
          </a:prstGeom>
        </p:spPr>
      </p:pic>
      <p:sp>
        <p:nvSpPr>
          <p:cNvPr id="3" name="TextBox 2">
            <a:extLst>
              <a:ext uri="{FF2B5EF4-FFF2-40B4-BE49-F238E27FC236}">
                <a16:creationId xmlns:a16="http://schemas.microsoft.com/office/drawing/2014/main" id="{6DED5823-96EE-627F-AAA2-9C8CA9A33303}"/>
              </a:ext>
            </a:extLst>
          </p:cNvPr>
          <p:cNvSpPr txBox="1"/>
          <p:nvPr userDrawn="1"/>
        </p:nvSpPr>
        <p:spPr>
          <a:xfrm>
            <a:off x="499733" y="508000"/>
            <a:ext cx="11192521" cy="553998"/>
          </a:xfrm>
          <a:prstGeom prst="rect">
            <a:avLst/>
          </a:prstGeom>
          <a:noFill/>
        </p:spPr>
        <p:txBody>
          <a:bodyPr wrap="square" rtlCol="0">
            <a:spAutoFit/>
          </a:bodyPr>
          <a:lstStyle>
            <a:defPPr>
              <a:defRPr lang="en-US"/>
            </a:defPPr>
            <a:lvl1pPr>
              <a:defRPr/>
            </a:lvl1pPr>
          </a:lstStyle>
          <a:p>
            <a:pPr lvl="0"/>
            <a:r>
              <a:rPr lang="en-GB" sz="3000" b="1" i="0" kern="1200">
                <a:solidFill>
                  <a:schemeClr val="tx1"/>
                </a:solidFill>
                <a:latin typeface="Aptos" panose="020B0004020202020204" pitchFamily="34" charset="0"/>
                <a:ea typeface="+mj-ea"/>
                <a:cs typeface="Calibri" panose="020F0502020204030204" pitchFamily="34" charset="0"/>
              </a:rPr>
              <a:t>Sustainable healthcare</a:t>
            </a:r>
          </a:p>
        </p:txBody>
      </p:sp>
    </p:spTree>
    <p:extLst>
      <p:ext uri="{BB962C8B-B14F-4D97-AF65-F5344CB8AC3E}">
        <p14:creationId xmlns:p14="http://schemas.microsoft.com/office/powerpoint/2010/main" val="1799080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atient safety">
    <p:bg>
      <p:bgPr>
        <a:solidFill>
          <a:srgbClr val="EBF5FF"/>
        </a:solidFill>
        <a:effectLst/>
      </p:bgPr>
    </p:bg>
    <p:spTree>
      <p:nvGrpSpPr>
        <p:cNvPr id="1" name=""/>
        <p:cNvGrpSpPr/>
        <p:nvPr/>
      </p:nvGrpSpPr>
      <p:grpSpPr>
        <a:xfrm>
          <a:off x="0" y="0"/>
          <a:ext cx="0" cy="0"/>
          <a:chOff x="0" y="0"/>
          <a:chExt cx="0" cy="0"/>
        </a:xfrm>
      </p:grpSpPr>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321905"/>
            <a:ext cx="11192534" cy="4629810"/>
          </a:xfrm>
          <a:prstGeom prst="rect">
            <a:avLst/>
          </a:prstGeom>
        </p:spPr>
        <p:txBody>
          <a:bodyPr vert="horz" lIns="0" tIns="0" rIns="0" bIns="0" rtlCol="0">
            <a:noAutofit/>
          </a:bodyPr>
          <a:lstStyle>
            <a:lvl1pPr>
              <a:defRPr sz="2000" b="0" i="0"/>
            </a:lvl1pPr>
          </a:lstStyle>
          <a:p>
            <a:pPr lvl="0"/>
            <a:endParaRPr lang="en-GB"/>
          </a:p>
        </p:txBody>
      </p:sp>
      <p:pic>
        <p:nvPicPr>
          <p:cNvPr id="3" name="Picture 2" descr="A black background with a black square&#10;&#10;Description automatically generated with medium confidence">
            <a:extLst>
              <a:ext uri="{FF2B5EF4-FFF2-40B4-BE49-F238E27FC236}">
                <a16:creationId xmlns:a16="http://schemas.microsoft.com/office/drawing/2014/main" id="{8BD782B4-F9A1-FCC9-04B1-573680B92C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287" y="5311610"/>
            <a:ext cx="1181265" cy="1181265"/>
          </a:xfrm>
          <a:prstGeom prst="rect">
            <a:avLst/>
          </a:prstGeom>
        </p:spPr>
      </p:pic>
      <p:sp>
        <p:nvSpPr>
          <p:cNvPr id="2" name="TextBox 1">
            <a:extLst>
              <a:ext uri="{FF2B5EF4-FFF2-40B4-BE49-F238E27FC236}">
                <a16:creationId xmlns:a16="http://schemas.microsoft.com/office/drawing/2014/main" id="{9567A72F-7874-7123-EC6B-0ECB94124073}"/>
              </a:ext>
            </a:extLst>
          </p:cNvPr>
          <p:cNvSpPr txBox="1"/>
          <p:nvPr userDrawn="1"/>
        </p:nvSpPr>
        <p:spPr>
          <a:xfrm>
            <a:off x="499733" y="508000"/>
            <a:ext cx="11192521" cy="553998"/>
          </a:xfrm>
          <a:prstGeom prst="rect">
            <a:avLst/>
          </a:prstGeom>
          <a:noFill/>
        </p:spPr>
        <p:txBody>
          <a:bodyPr wrap="square" rtlCol="0">
            <a:spAutoFit/>
          </a:bodyPr>
          <a:lstStyle>
            <a:defPPr>
              <a:defRPr lang="en-US"/>
            </a:defPPr>
            <a:lvl1pPr>
              <a:defRPr/>
            </a:lvl1pPr>
          </a:lstStyle>
          <a:p>
            <a:pPr lvl="0"/>
            <a:r>
              <a:rPr lang="en-GB" sz="3000" b="1" i="0" kern="1200">
                <a:solidFill>
                  <a:schemeClr val="tx1"/>
                </a:solidFill>
                <a:latin typeface="Aptos" panose="020B0004020202020204" pitchFamily="34" charset="0"/>
                <a:ea typeface="+mj-ea"/>
                <a:cs typeface="Calibri" panose="020F0502020204030204" pitchFamily="34" charset="0"/>
              </a:rPr>
              <a:t>Patient safety</a:t>
            </a:r>
          </a:p>
        </p:txBody>
      </p:sp>
    </p:spTree>
    <p:extLst>
      <p:ext uri="{BB962C8B-B14F-4D97-AF65-F5344CB8AC3E}">
        <p14:creationId xmlns:p14="http://schemas.microsoft.com/office/powerpoint/2010/main" val="2221055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pter slide">
    <p:bg>
      <p:bgPr>
        <a:solidFill>
          <a:srgbClr val="EBF5FF"/>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90" name="Graphic 89">
            <a:extLst>
              <a:ext uri="{FF2B5EF4-FFF2-40B4-BE49-F238E27FC236}">
                <a16:creationId xmlns:a16="http://schemas.microsoft.com/office/drawing/2014/main" id="{DEABD41F-F2D1-68DD-A891-4162D21E5E5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065" y="5418450"/>
            <a:ext cx="651959" cy="936000"/>
          </a:xfrm>
          <a:prstGeom prst="rect">
            <a:avLst/>
          </a:prstGeom>
        </p:spPr>
      </p:pic>
      <p:pic>
        <p:nvPicPr>
          <p:cNvPr id="3" name="Graphic 2">
            <a:extLst>
              <a:ext uri="{FF2B5EF4-FFF2-40B4-BE49-F238E27FC236}">
                <a16:creationId xmlns:a16="http://schemas.microsoft.com/office/drawing/2014/main" id="{1AF0B37E-1851-C4C9-6600-DBA2A6B5C6D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3162697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slide">
    <p:bg>
      <p:bgPr>
        <a:solidFill>
          <a:srgbClr val="EBF5FF"/>
        </a:solidFill>
        <a:effectLst/>
      </p:bgPr>
    </p:bg>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24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3729662"/>
          </a:xfrm>
          <a:prstGeom prst="rect">
            <a:avLst/>
          </a:prstGeom>
        </p:spPr>
        <p:txBody>
          <a:bodyPr/>
          <a:lstStyle>
            <a:lvl1pPr>
              <a:lnSpc>
                <a:spcPct val="104000"/>
              </a:lnSpc>
              <a:defRPr sz="20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20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3729662"/>
          </a:xfrm>
          <a:prstGeom prst="rect">
            <a:avLst/>
          </a:prstGeom>
        </p:spPr>
        <p:txBody>
          <a:bodyPr/>
          <a:lstStyle>
            <a:lvl1pPr>
              <a:lnSpc>
                <a:spcPct val="104000"/>
              </a:lnSpc>
              <a:defRPr sz="20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20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448899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Tree>
    <p:extLst>
      <p:ext uri="{BB962C8B-B14F-4D97-AF65-F5344CB8AC3E}">
        <p14:creationId xmlns:p14="http://schemas.microsoft.com/office/powerpoint/2010/main" val="605996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nd graph slide">
    <p:bg>
      <p:bgPr>
        <a:solidFill>
          <a:srgbClr val="EBF5FF"/>
        </a:solid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4181086"/>
          </a:xfrm>
          <a:prstGeom prst="rect">
            <a:avLst/>
          </a:prstGeom>
        </p:spPr>
        <p:txBody>
          <a:bodyPr/>
          <a:lstStyle>
            <a:lvl1pPr>
              <a:lnSpc>
                <a:spcPct val="104000"/>
              </a:lnSpc>
              <a:defRPr sz="20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20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910692"/>
          </a:xfrm>
          <a:prstGeom prst="rect">
            <a:avLst/>
          </a:prstGeom>
        </p:spPr>
        <p:txBody>
          <a:bodyPr/>
          <a:lstStyle>
            <a:lvl1pPr>
              <a:defRPr sz="2000" b="0" i="0"/>
            </a:lvl1pPr>
          </a:lstStyle>
          <a:p>
            <a:endParaRPr lang="en-GB"/>
          </a:p>
        </p:txBody>
      </p:sp>
    </p:spTree>
    <p:extLst>
      <p:ext uri="{BB962C8B-B14F-4D97-AF65-F5344CB8AC3E}">
        <p14:creationId xmlns:p14="http://schemas.microsoft.com/office/powerpoint/2010/main" val="2552641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 page image or video">
    <p:bg>
      <p:bgPr>
        <a:solidFill>
          <a:srgbClr val="EBF5FF"/>
        </a:solidFill>
        <a:effectLst/>
      </p:bgPr>
    </p:bg>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F55ED7E7-6451-3D92-ECF5-AFFF791A07CC}"/>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29027453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and text v1">
    <p:bg>
      <p:bgPr>
        <a:solidFill>
          <a:srgbClr val="EBF5FF"/>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AE7036E6-159B-AB30-471E-A525D94FE308}"/>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0384444D-D7CD-F3A0-868D-95881EA5F7A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8" name="Graphic 7">
            <a:extLst>
              <a:ext uri="{FF2B5EF4-FFF2-40B4-BE49-F238E27FC236}">
                <a16:creationId xmlns:a16="http://schemas.microsoft.com/office/drawing/2014/main" id="{5E218285-2698-5C06-A51E-A0FFE918152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1" name="Title Placeholder 1">
            <a:extLst>
              <a:ext uri="{FF2B5EF4-FFF2-40B4-BE49-F238E27FC236}">
                <a16:creationId xmlns:a16="http://schemas.microsoft.com/office/drawing/2014/main" id="{230773AF-350E-9246-0106-1674358DA5DB}"/>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2" name="Content Placeholder 15">
            <a:extLst>
              <a:ext uri="{FF2B5EF4-FFF2-40B4-BE49-F238E27FC236}">
                <a16:creationId xmlns:a16="http://schemas.microsoft.com/office/drawing/2014/main" id="{D68010EB-8939-A926-E01E-C52CAC459C58}"/>
              </a:ext>
            </a:extLst>
          </p:cNvPr>
          <p:cNvSpPr>
            <a:spLocks noGrp="1"/>
          </p:cNvSpPr>
          <p:nvPr>
            <p:ph sz="quarter" idx="20"/>
          </p:nvPr>
        </p:nvSpPr>
        <p:spPr>
          <a:xfrm>
            <a:off x="499733" y="2138375"/>
            <a:ext cx="4860001" cy="4299369"/>
          </a:xfrm>
          <a:prstGeom prst="rect">
            <a:avLst/>
          </a:prstGeom>
        </p:spPr>
        <p:txBody>
          <a:bodyPr/>
          <a:lstStyle>
            <a:lvl1pPr>
              <a:lnSpc>
                <a:spcPct val="104000"/>
              </a:lnSpc>
              <a:defRPr sz="2000" b="0" i="0"/>
            </a:lvl1pPr>
          </a:lstStyle>
          <a:p>
            <a:endParaRPr lang="en-GB"/>
          </a:p>
        </p:txBody>
      </p:sp>
      <p:sp>
        <p:nvSpPr>
          <p:cNvPr id="13" name="Text Placeholder 13">
            <a:extLst>
              <a:ext uri="{FF2B5EF4-FFF2-40B4-BE49-F238E27FC236}">
                <a16:creationId xmlns:a16="http://schemas.microsoft.com/office/drawing/2014/main" id="{F5F358D9-5074-CF75-C0F2-7287DD66EA57}"/>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2000" b="1" i="0"/>
            </a:lvl1pPr>
          </a:lstStyle>
          <a:p>
            <a:r>
              <a:rPr lang="en-GB"/>
              <a:t>Add heading (two lines max)</a:t>
            </a:r>
          </a:p>
        </p:txBody>
      </p:sp>
    </p:spTree>
    <p:extLst>
      <p:ext uri="{BB962C8B-B14F-4D97-AF65-F5344CB8AC3E}">
        <p14:creationId xmlns:p14="http://schemas.microsoft.com/office/powerpoint/2010/main" val="20421538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artner Logo v1">
    <p:bg>
      <p:bgPr>
        <a:solidFill>
          <a:srgbClr val="EBF5FF"/>
        </a:solidFill>
        <a:effectLst/>
      </p:bgPr>
    </p:bg>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20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AA8BF768-3ABC-598A-48EA-3A5080732E9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B069B04C-11B0-5E65-D8D1-75CB7E249202}"/>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E07AB48F-2309-4BCF-D6E7-CB2C561E7687}"/>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spTree>
    <p:extLst>
      <p:ext uri="{BB962C8B-B14F-4D97-AF65-F5344CB8AC3E}">
        <p14:creationId xmlns:p14="http://schemas.microsoft.com/office/powerpoint/2010/main" val="767811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ank you v1">
    <p:bg>
      <p:bgPr>
        <a:solidFill>
          <a:srgbClr val="EBF5FF"/>
        </a:solid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2" name="Graphic 1">
            <a:extLst>
              <a:ext uri="{FF2B5EF4-FFF2-40B4-BE49-F238E27FC236}">
                <a16:creationId xmlns:a16="http://schemas.microsoft.com/office/drawing/2014/main" id="{D51D06E0-59F9-89D6-ACF8-6C5311E802C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21D1B6CD-BEBA-A389-2AF7-B83C17ED8B1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7" name="Text Placeholder 6">
            <a:extLst>
              <a:ext uri="{FF2B5EF4-FFF2-40B4-BE49-F238E27FC236}">
                <a16:creationId xmlns:a16="http://schemas.microsoft.com/office/drawing/2014/main" id="{3080F140-E95A-BEC7-B490-0A8246270E4B}"/>
              </a:ext>
            </a:extLst>
          </p:cNvPr>
          <p:cNvSpPr>
            <a:spLocks noGrp="1"/>
          </p:cNvSpPr>
          <p:nvPr>
            <p:ph type="body" sz="quarter" idx="10" hasCustomPrompt="1"/>
          </p:nvPr>
        </p:nvSpPr>
        <p:spPr>
          <a:xfrm>
            <a:off x="500063" y="4168775"/>
            <a:ext cx="9263062" cy="920750"/>
          </a:xfrm>
        </p:spPr>
        <p:txBody>
          <a:bodyPr/>
          <a:lstStyle>
            <a:lvl1pPr>
              <a:defRPr sz="2000"/>
            </a:lvl1pPr>
          </a:lstStyle>
          <a:p>
            <a:pPr lvl="0"/>
            <a:r>
              <a:rPr lang="en-GB"/>
              <a:t>Educator (Educator email address)</a:t>
            </a:r>
          </a:p>
        </p:txBody>
      </p:sp>
    </p:spTree>
    <p:extLst>
      <p:ext uri="{BB962C8B-B14F-4D97-AF65-F5344CB8AC3E}">
        <p14:creationId xmlns:p14="http://schemas.microsoft.com/office/powerpoint/2010/main" val="279724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ank you v2">
    <p:bg>
      <p:bgPr>
        <a:solidFill>
          <a:srgbClr val="EBF5FF"/>
        </a:solid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716971"/>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
        <p:nvSpPr>
          <p:cNvPr id="4" name="Text Placeholder 6">
            <a:extLst>
              <a:ext uri="{FF2B5EF4-FFF2-40B4-BE49-F238E27FC236}">
                <a16:creationId xmlns:a16="http://schemas.microsoft.com/office/drawing/2014/main" id="{A38337C5-E0D8-28FA-570C-5F9D8C0363BA}"/>
              </a:ext>
            </a:extLst>
          </p:cNvPr>
          <p:cNvSpPr>
            <a:spLocks noGrp="1"/>
          </p:cNvSpPr>
          <p:nvPr>
            <p:ph type="body" sz="quarter" idx="10" hasCustomPrompt="1"/>
          </p:nvPr>
        </p:nvSpPr>
        <p:spPr>
          <a:xfrm>
            <a:off x="499732" y="3922968"/>
            <a:ext cx="4860000" cy="920750"/>
          </a:xfrm>
        </p:spPr>
        <p:txBody>
          <a:bodyPr/>
          <a:lstStyle>
            <a:lvl1pPr>
              <a:defRPr sz="2000"/>
            </a:lvl1pPr>
          </a:lstStyle>
          <a:p>
            <a:pPr lvl="0"/>
            <a:r>
              <a:rPr lang="en-GB"/>
              <a:t>Educator (Educator email address)</a:t>
            </a:r>
          </a:p>
        </p:txBody>
      </p:sp>
    </p:spTree>
    <p:extLst>
      <p:ext uri="{BB962C8B-B14F-4D97-AF65-F5344CB8AC3E}">
        <p14:creationId xmlns:p14="http://schemas.microsoft.com/office/powerpoint/2010/main" val="3676105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ustom Layout">
    <p:bg>
      <p:bgPr>
        <a:solidFill>
          <a:srgbClr val="EBF5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8563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solidFill>
          <a:srgbClr val="EBF5FF"/>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C9757B1A-9AA1-18C1-2B27-5BA384EE05E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48001" y="1416586"/>
            <a:ext cx="6095998" cy="4024828"/>
          </a:xfrm>
          <a:prstGeom prst="rect">
            <a:avLst/>
          </a:prstGeom>
        </p:spPr>
      </p:pic>
    </p:spTree>
    <p:extLst>
      <p:ext uri="{BB962C8B-B14F-4D97-AF65-F5344CB8AC3E}">
        <p14:creationId xmlns:p14="http://schemas.microsoft.com/office/powerpoint/2010/main" val="24689921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C9757B1A-9AA1-18C1-2B27-5BA384EE05E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48001" y="1416586"/>
            <a:ext cx="6095998" cy="4024828"/>
          </a:xfrm>
          <a:prstGeom prst="rect">
            <a:avLst/>
          </a:prstGeom>
        </p:spPr>
      </p:pic>
    </p:spTree>
    <p:extLst>
      <p:ext uri="{BB962C8B-B14F-4D97-AF65-F5344CB8AC3E}">
        <p14:creationId xmlns:p14="http://schemas.microsoft.com/office/powerpoint/2010/main" val="13602720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6DC7223-AA7A-F8E7-97C1-BD16A2480AF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50717" y="231310"/>
            <a:ext cx="12493433" cy="2102016"/>
          </a:xfrm>
          <a:prstGeom prst="rect">
            <a:avLst/>
          </a:prstGeom>
        </p:spPr>
      </p:pic>
      <p:sp>
        <p:nvSpPr>
          <p:cNvPr id="2" name="Title 1">
            <a:extLst>
              <a:ext uri="{FF2B5EF4-FFF2-40B4-BE49-F238E27FC236}">
                <a16:creationId xmlns:a16="http://schemas.microsoft.com/office/drawing/2014/main" id="{0F0E344D-0F87-94C6-26A9-1A1E8B9F9746}"/>
              </a:ext>
            </a:extLst>
          </p:cNvPr>
          <p:cNvSpPr>
            <a:spLocks noGrp="1"/>
          </p:cNvSpPr>
          <p:nvPr>
            <p:ph type="title" hasCustomPrompt="1"/>
          </p:nvPr>
        </p:nvSpPr>
        <p:spPr>
          <a:xfrm>
            <a:off x="838199" y="814852"/>
            <a:ext cx="8720580" cy="1325563"/>
          </a:xfrm>
        </p:spPr>
        <p:txBody>
          <a:bodyPr/>
          <a:lstStyle>
            <a:lvl1pPr>
              <a:defRPr/>
            </a:lvl1pPr>
          </a:lstStyle>
          <a:p>
            <a:r>
              <a:rPr lang="en-US"/>
              <a:t>Heading</a:t>
            </a:r>
            <a:endParaRPr lang="en-GB"/>
          </a:p>
        </p:txBody>
      </p:sp>
      <p:sp>
        <p:nvSpPr>
          <p:cNvPr id="3" name="Content Placeholder 2">
            <a:extLst>
              <a:ext uri="{FF2B5EF4-FFF2-40B4-BE49-F238E27FC236}">
                <a16:creationId xmlns:a16="http://schemas.microsoft.com/office/drawing/2014/main" id="{48DD7EB7-9347-D7D8-0E7F-BF3E1DC30E99}"/>
              </a:ext>
            </a:extLst>
          </p:cNvPr>
          <p:cNvSpPr>
            <a:spLocks noGrp="1"/>
          </p:cNvSpPr>
          <p:nvPr>
            <p:ph idx="1" hasCustomPrompt="1"/>
          </p:nvPr>
        </p:nvSpPr>
        <p:spPr>
          <a:xfrm>
            <a:off x="838199" y="2275352"/>
            <a:ext cx="10515600" cy="4351338"/>
          </a:xfrm>
        </p:spPr>
        <p:txBody>
          <a:bodyPr/>
          <a:lstStyle>
            <a:lvl1pPr>
              <a:defRPr/>
            </a:lvl1pPr>
          </a:lstStyle>
          <a:p>
            <a:pPr lvl="0"/>
            <a:r>
              <a:rPr lang="en-US"/>
              <a:t>Text</a:t>
            </a:r>
            <a:endParaRPr lang="en-GB"/>
          </a:p>
        </p:txBody>
      </p:sp>
    </p:spTree>
    <p:extLst>
      <p:ext uri="{BB962C8B-B14F-4D97-AF65-F5344CB8AC3E}">
        <p14:creationId xmlns:p14="http://schemas.microsoft.com/office/powerpoint/2010/main" val="41733877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AF9F6"/>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0A6F234A-02BD-CEA1-53B6-A3CBD82D9D9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4" name="Graphic 3">
            <a:extLst>
              <a:ext uri="{FF2B5EF4-FFF2-40B4-BE49-F238E27FC236}">
                <a16:creationId xmlns:a16="http://schemas.microsoft.com/office/drawing/2014/main" id="{D4FD2369-CA15-45D0-6135-4B67E4FCCDD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
        <p:nvSpPr>
          <p:cNvPr id="7" name="Text Placeholder 6">
            <a:extLst>
              <a:ext uri="{FF2B5EF4-FFF2-40B4-BE49-F238E27FC236}">
                <a16:creationId xmlns:a16="http://schemas.microsoft.com/office/drawing/2014/main" id="{E3DB6CA8-527A-3BF3-5D21-1184F949EA41}"/>
              </a:ext>
            </a:extLst>
          </p:cNvPr>
          <p:cNvSpPr>
            <a:spLocks noGrp="1"/>
          </p:cNvSpPr>
          <p:nvPr>
            <p:ph type="body" sz="quarter" idx="10" hasCustomPrompt="1"/>
          </p:nvPr>
        </p:nvSpPr>
        <p:spPr>
          <a:xfrm>
            <a:off x="500063" y="4168775"/>
            <a:ext cx="9263062" cy="920750"/>
          </a:xfrm>
        </p:spPr>
        <p:txBody>
          <a:bodyPr/>
          <a:lstStyle>
            <a:lvl1pPr>
              <a:defRPr sz="2400"/>
            </a:lvl1pPr>
          </a:lstStyle>
          <a:p>
            <a:pPr lvl="0"/>
            <a:r>
              <a:rPr lang="en-GB"/>
              <a:t>Educator (Educator email address)</a:t>
            </a:r>
          </a:p>
        </p:txBody>
      </p:sp>
      <p:sp>
        <p:nvSpPr>
          <p:cNvPr id="5" name="Text Placeholder 6">
            <a:extLst>
              <a:ext uri="{FF2B5EF4-FFF2-40B4-BE49-F238E27FC236}">
                <a16:creationId xmlns:a16="http://schemas.microsoft.com/office/drawing/2014/main" id="{2008081D-7F79-6932-A858-6B913F678728}"/>
              </a:ext>
            </a:extLst>
          </p:cNvPr>
          <p:cNvSpPr>
            <a:spLocks noGrp="1"/>
          </p:cNvSpPr>
          <p:nvPr>
            <p:ph type="body" sz="quarter" idx="11" hasCustomPrompt="1"/>
          </p:nvPr>
        </p:nvSpPr>
        <p:spPr>
          <a:xfrm>
            <a:off x="499732" y="1645499"/>
            <a:ext cx="6732672" cy="2161309"/>
          </a:xfrm>
        </p:spPr>
        <p:txBody>
          <a:bodyPr/>
          <a:lstStyle>
            <a:lvl1pPr>
              <a:defRPr lang="en-GB" sz="7200" b="1" i="0" kern="1200" dirty="0">
                <a:solidFill>
                  <a:schemeClr val="tx1"/>
                </a:solidFill>
                <a:latin typeface="Aptos" panose="020B0004020202020204" pitchFamily="34" charset="0"/>
                <a:ea typeface="+mj-ea"/>
                <a:cs typeface="Calibri" panose="020F0502020204030204" pitchFamily="34" charset="0"/>
              </a:defRPr>
            </a:lvl1pPr>
          </a:lstStyle>
          <a:p>
            <a:pPr lvl="0"/>
            <a:r>
              <a:rPr lang="en-GB"/>
              <a:t>Lecture title</a:t>
            </a:r>
          </a:p>
        </p:txBody>
      </p:sp>
    </p:spTree>
    <p:extLst>
      <p:ext uri="{BB962C8B-B14F-4D97-AF65-F5344CB8AC3E}">
        <p14:creationId xmlns:p14="http://schemas.microsoft.com/office/powerpoint/2010/main" val="38461923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FAF9F6"/>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0A6F234A-02BD-CEA1-53B6-A3CBD82D9D9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sp>
        <p:nvSpPr>
          <p:cNvPr id="7" name="Text Placeholder 6">
            <a:extLst>
              <a:ext uri="{FF2B5EF4-FFF2-40B4-BE49-F238E27FC236}">
                <a16:creationId xmlns:a16="http://schemas.microsoft.com/office/drawing/2014/main" id="{E3DB6CA8-527A-3BF3-5D21-1184F949EA41}"/>
              </a:ext>
            </a:extLst>
          </p:cNvPr>
          <p:cNvSpPr>
            <a:spLocks noGrp="1"/>
          </p:cNvSpPr>
          <p:nvPr>
            <p:ph type="body" sz="quarter" idx="10" hasCustomPrompt="1"/>
          </p:nvPr>
        </p:nvSpPr>
        <p:spPr>
          <a:xfrm>
            <a:off x="416936" y="3023465"/>
            <a:ext cx="6722773" cy="643371"/>
          </a:xfrm>
        </p:spPr>
        <p:txBody>
          <a:bodyPr/>
          <a:lstStyle>
            <a:lvl1pPr>
              <a:defRPr sz="2400"/>
            </a:lvl1pPr>
          </a:lstStyle>
          <a:p>
            <a:pPr lvl="0"/>
            <a:r>
              <a:rPr lang="en-GB"/>
              <a:t>Educator (Educator email address)</a:t>
            </a:r>
          </a:p>
        </p:txBody>
      </p:sp>
      <p:sp>
        <p:nvSpPr>
          <p:cNvPr id="5" name="Text Placeholder 6">
            <a:extLst>
              <a:ext uri="{FF2B5EF4-FFF2-40B4-BE49-F238E27FC236}">
                <a16:creationId xmlns:a16="http://schemas.microsoft.com/office/drawing/2014/main" id="{E67C0F62-D199-D8F2-82D0-65C7462095D0}"/>
              </a:ext>
            </a:extLst>
          </p:cNvPr>
          <p:cNvSpPr>
            <a:spLocks noGrp="1"/>
          </p:cNvSpPr>
          <p:nvPr>
            <p:ph type="body" sz="quarter" idx="11" hasCustomPrompt="1"/>
          </p:nvPr>
        </p:nvSpPr>
        <p:spPr>
          <a:xfrm>
            <a:off x="407037" y="646546"/>
            <a:ext cx="6732672" cy="2161309"/>
          </a:xfrm>
        </p:spPr>
        <p:txBody>
          <a:bodyPr/>
          <a:lstStyle>
            <a:lvl1pPr>
              <a:defRPr lang="en-GB" sz="7200" b="1" i="0" kern="1200" dirty="0">
                <a:solidFill>
                  <a:schemeClr val="tx1"/>
                </a:solidFill>
                <a:latin typeface="Aptos" panose="020B0004020202020204" pitchFamily="34" charset="0"/>
                <a:ea typeface="+mj-ea"/>
                <a:cs typeface="Calibri" panose="020F0502020204030204" pitchFamily="34" charset="0"/>
              </a:defRPr>
            </a:lvl1pPr>
          </a:lstStyle>
          <a:p>
            <a:pPr lvl="0"/>
            <a:r>
              <a:rPr lang="en-GB"/>
              <a:t>Lecture title</a:t>
            </a:r>
          </a:p>
        </p:txBody>
      </p:sp>
      <p:sp>
        <p:nvSpPr>
          <p:cNvPr id="6" name="Picture Placeholder 11">
            <a:extLst>
              <a:ext uri="{FF2B5EF4-FFF2-40B4-BE49-F238E27FC236}">
                <a16:creationId xmlns:a16="http://schemas.microsoft.com/office/drawing/2014/main" id="{6BAC7426-9F29-0EA9-6DE2-F03ACB84197D}"/>
              </a:ext>
            </a:extLst>
          </p:cNvPr>
          <p:cNvSpPr>
            <a:spLocks noGrp="1"/>
          </p:cNvSpPr>
          <p:nvPr>
            <p:ph type="pic" sz="quarter" idx="12" hasCustomPrompt="1"/>
          </p:nvPr>
        </p:nvSpPr>
        <p:spPr>
          <a:xfrm>
            <a:off x="7638000"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Tree>
    <p:extLst>
      <p:ext uri="{BB962C8B-B14F-4D97-AF65-F5344CB8AC3E}">
        <p14:creationId xmlns:p14="http://schemas.microsoft.com/office/powerpoint/2010/main" val="11652931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earning outcomes">
    <p:bg>
      <p:bgPr>
        <a:solidFill>
          <a:srgbClr val="FAF9F6"/>
        </a:solidFill>
        <a:effectLst/>
      </p:bgPr>
    </p:bg>
    <p:spTree>
      <p:nvGrpSpPr>
        <p:cNvPr id="1" name=""/>
        <p:cNvGrpSpPr/>
        <p:nvPr/>
      </p:nvGrpSpPr>
      <p:grpSpPr>
        <a:xfrm>
          <a:off x="0" y="0"/>
          <a:ext cx="0" cy="0"/>
          <a:chOff x="0" y="0"/>
          <a:chExt cx="0" cy="0"/>
        </a:xfrm>
      </p:grpSpPr>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2000" b="0" i="0"/>
            </a:lvl1pPr>
          </a:lstStyle>
          <a:p>
            <a:r>
              <a:rPr lang="en-GB"/>
              <a:t>Add learning outcome</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462182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2000" b="0" i="0"/>
            </a:lvl1pPr>
          </a:lstStyle>
          <a:p>
            <a:r>
              <a:rPr lang="en-GB"/>
              <a:t>Add learning outcome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2000" b="0" i="0"/>
            </a:lvl1pPr>
          </a:lstStyle>
          <a:p>
            <a:r>
              <a:rPr lang="en-GB"/>
              <a:t>Add learning outcome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2000" b="0" i="0"/>
            </a:lvl1pPr>
          </a:lstStyle>
          <a:p>
            <a:r>
              <a:rPr lang="en-GB"/>
              <a:t>Add learning outcome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2000" b="0" i="0"/>
            </a:lvl1pPr>
          </a:lstStyle>
          <a:p>
            <a:r>
              <a:rPr lang="en-GB"/>
              <a:t>Add learning outcome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2000" b="0" i="0"/>
            </a:lvl1pPr>
          </a:lstStyle>
          <a:p>
            <a:r>
              <a:rPr lang="en-GB"/>
              <a:t>Add learning outcome</a:t>
            </a:r>
          </a:p>
        </p:txBody>
      </p:sp>
      <p:sp>
        <p:nvSpPr>
          <p:cNvPr id="3" name="Text Placeholder 20">
            <a:extLst>
              <a:ext uri="{FF2B5EF4-FFF2-40B4-BE49-F238E27FC236}">
                <a16:creationId xmlns:a16="http://schemas.microsoft.com/office/drawing/2014/main" id="{07A08637-24D2-EF79-F218-57CAC3B146AA}"/>
              </a:ext>
            </a:extLst>
          </p:cNvPr>
          <p:cNvSpPr>
            <a:spLocks noGrp="1"/>
          </p:cNvSpPr>
          <p:nvPr>
            <p:ph type="body" sz="quarter" idx="33" hasCustomPrompt="1"/>
          </p:nvPr>
        </p:nvSpPr>
        <p:spPr>
          <a:xfrm>
            <a:off x="1337481" y="5638928"/>
            <a:ext cx="10354781" cy="493200"/>
          </a:xfrm>
          <a:prstGeom prst="rect">
            <a:avLst/>
          </a:prstGeom>
        </p:spPr>
        <p:txBody>
          <a:bodyPr>
            <a:noAutofit/>
          </a:bodyPr>
          <a:lstStyle>
            <a:lvl1pPr>
              <a:lnSpc>
                <a:spcPct val="104000"/>
              </a:lnSpc>
              <a:defRPr sz="2000" b="0" i="0"/>
            </a:lvl1pPr>
          </a:lstStyle>
          <a:p>
            <a:r>
              <a:rPr lang="en-GB"/>
              <a:t>Add learning outcome</a:t>
            </a:r>
          </a:p>
        </p:txBody>
      </p:sp>
      <p:sp>
        <p:nvSpPr>
          <p:cNvPr id="13" name="TextBox 12">
            <a:extLst>
              <a:ext uri="{FF2B5EF4-FFF2-40B4-BE49-F238E27FC236}">
                <a16:creationId xmlns:a16="http://schemas.microsoft.com/office/drawing/2014/main" id="{ADC3BC04-B8FA-1DD6-E60E-1F5D86AA3A68}"/>
              </a:ext>
            </a:extLst>
          </p:cNvPr>
          <p:cNvSpPr txBox="1"/>
          <p:nvPr userDrawn="1"/>
        </p:nvSpPr>
        <p:spPr>
          <a:xfrm>
            <a:off x="499733" y="508000"/>
            <a:ext cx="11192521" cy="553998"/>
          </a:xfrm>
          <a:prstGeom prst="rect">
            <a:avLst/>
          </a:prstGeom>
          <a:noFill/>
        </p:spPr>
        <p:txBody>
          <a:bodyPr wrap="square" rtlCol="0">
            <a:spAutoFit/>
          </a:bodyPr>
          <a:lstStyle>
            <a:defPPr>
              <a:defRPr lang="en-US"/>
            </a:defPPr>
            <a:lvl1pPr>
              <a:defRPr/>
            </a:lvl1pPr>
          </a:lstStyle>
          <a:p>
            <a:pPr lvl="0"/>
            <a:r>
              <a:rPr lang="en-GB" sz="3000" b="1" i="0" kern="1200">
                <a:solidFill>
                  <a:schemeClr val="tx1"/>
                </a:solidFill>
                <a:latin typeface="Aptos" panose="020B0004020202020204" pitchFamily="34" charset="0"/>
                <a:ea typeface="+mj-ea"/>
                <a:cs typeface="Calibri" panose="020F0502020204030204" pitchFamily="34" charset="0"/>
              </a:rPr>
              <a:t>Learning</a:t>
            </a:r>
            <a:r>
              <a:rPr lang="en-GB" sz="3000" b="1">
                <a:latin typeface="+mj-lt"/>
              </a:rPr>
              <a:t> outcomes</a:t>
            </a:r>
          </a:p>
        </p:txBody>
      </p:sp>
      <p:sp>
        <p:nvSpPr>
          <p:cNvPr id="15" name="TextBox 14">
            <a:extLst>
              <a:ext uri="{FF2B5EF4-FFF2-40B4-BE49-F238E27FC236}">
                <a16:creationId xmlns:a16="http://schemas.microsoft.com/office/drawing/2014/main" id="{91765312-A4BE-08D2-DD52-837B183A9860}"/>
              </a:ext>
            </a:extLst>
          </p:cNvPr>
          <p:cNvSpPr txBox="1"/>
          <p:nvPr userDrawn="1"/>
        </p:nvSpPr>
        <p:spPr>
          <a:xfrm>
            <a:off x="499733" y="1461594"/>
            <a:ext cx="453123" cy="400110"/>
          </a:xfrm>
          <a:prstGeom prst="rect">
            <a:avLst/>
          </a:prstGeom>
          <a:noFill/>
        </p:spPr>
        <p:txBody>
          <a:bodyPr wrap="square" rtlCol="0">
            <a:spAutoFit/>
          </a:bodyPr>
          <a:lstStyle/>
          <a:p>
            <a:r>
              <a:rPr lang="en-GB" sz="2000" b="1"/>
              <a:t>01</a:t>
            </a:r>
          </a:p>
        </p:txBody>
      </p:sp>
      <p:sp>
        <p:nvSpPr>
          <p:cNvPr id="16" name="TextBox 15">
            <a:extLst>
              <a:ext uri="{FF2B5EF4-FFF2-40B4-BE49-F238E27FC236}">
                <a16:creationId xmlns:a16="http://schemas.microsoft.com/office/drawing/2014/main" id="{1F517B97-74B8-BC71-4AF0-11B9297F31A0}"/>
              </a:ext>
            </a:extLst>
          </p:cNvPr>
          <p:cNvSpPr txBox="1"/>
          <p:nvPr userDrawn="1"/>
        </p:nvSpPr>
        <p:spPr>
          <a:xfrm>
            <a:off x="499733" y="2160343"/>
            <a:ext cx="453122" cy="400110"/>
          </a:xfrm>
          <a:prstGeom prst="rect">
            <a:avLst/>
          </a:prstGeom>
          <a:noFill/>
        </p:spPr>
        <p:txBody>
          <a:bodyPr wrap="square" rtlCol="0">
            <a:spAutoFit/>
          </a:bodyPr>
          <a:lstStyle/>
          <a:p>
            <a:r>
              <a:rPr lang="en-GB" sz="2000" b="1"/>
              <a:t>02</a:t>
            </a:r>
          </a:p>
        </p:txBody>
      </p:sp>
      <p:sp>
        <p:nvSpPr>
          <p:cNvPr id="17" name="TextBox 16">
            <a:extLst>
              <a:ext uri="{FF2B5EF4-FFF2-40B4-BE49-F238E27FC236}">
                <a16:creationId xmlns:a16="http://schemas.microsoft.com/office/drawing/2014/main" id="{0B7BA6CC-FD01-C731-4EAC-8BC5E4A9DB3C}"/>
              </a:ext>
            </a:extLst>
          </p:cNvPr>
          <p:cNvSpPr txBox="1"/>
          <p:nvPr userDrawn="1"/>
        </p:nvSpPr>
        <p:spPr>
          <a:xfrm>
            <a:off x="499734" y="3568668"/>
            <a:ext cx="453120" cy="400110"/>
          </a:xfrm>
          <a:prstGeom prst="rect">
            <a:avLst/>
          </a:prstGeom>
          <a:noFill/>
        </p:spPr>
        <p:txBody>
          <a:bodyPr wrap="square" rtlCol="0">
            <a:spAutoFit/>
          </a:bodyPr>
          <a:lstStyle/>
          <a:p>
            <a:r>
              <a:rPr lang="en-GB" sz="2000" b="1"/>
              <a:t>04</a:t>
            </a:r>
          </a:p>
        </p:txBody>
      </p:sp>
      <p:sp>
        <p:nvSpPr>
          <p:cNvPr id="18" name="TextBox 17">
            <a:extLst>
              <a:ext uri="{FF2B5EF4-FFF2-40B4-BE49-F238E27FC236}">
                <a16:creationId xmlns:a16="http://schemas.microsoft.com/office/drawing/2014/main" id="{183B9A0D-F932-C584-DD19-2CD9F15A75A1}"/>
              </a:ext>
            </a:extLst>
          </p:cNvPr>
          <p:cNvSpPr txBox="1"/>
          <p:nvPr userDrawn="1"/>
        </p:nvSpPr>
        <p:spPr>
          <a:xfrm>
            <a:off x="488565" y="2859092"/>
            <a:ext cx="453121" cy="400110"/>
          </a:xfrm>
          <a:prstGeom prst="rect">
            <a:avLst/>
          </a:prstGeom>
          <a:noFill/>
        </p:spPr>
        <p:txBody>
          <a:bodyPr wrap="square" rtlCol="0">
            <a:spAutoFit/>
          </a:bodyPr>
          <a:lstStyle/>
          <a:p>
            <a:r>
              <a:rPr lang="en-GB" sz="2000" b="1"/>
              <a:t>03</a:t>
            </a:r>
          </a:p>
        </p:txBody>
      </p:sp>
      <p:sp>
        <p:nvSpPr>
          <p:cNvPr id="19" name="TextBox 18">
            <a:extLst>
              <a:ext uri="{FF2B5EF4-FFF2-40B4-BE49-F238E27FC236}">
                <a16:creationId xmlns:a16="http://schemas.microsoft.com/office/drawing/2014/main" id="{C14B4AFC-6766-F3EB-2C88-9AEFBDC98CE8}"/>
              </a:ext>
            </a:extLst>
          </p:cNvPr>
          <p:cNvSpPr txBox="1"/>
          <p:nvPr userDrawn="1"/>
        </p:nvSpPr>
        <p:spPr>
          <a:xfrm>
            <a:off x="488565" y="4278244"/>
            <a:ext cx="453120" cy="400110"/>
          </a:xfrm>
          <a:prstGeom prst="rect">
            <a:avLst/>
          </a:prstGeom>
          <a:noFill/>
        </p:spPr>
        <p:txBody>
          <a:bodyPr wrap="square" rtlCol="0">
            <a:spAutoFit/>
          </a:bodyPr>
          <a:lstStyle/>
          <a:p>
            <a:r>
              <a:rPr lang="en-GB" sz="2000" b="1"/>
              <a:t>05</a:t>
            </a:r>
          </a:p>
        </p:txBody>
      </p:sp>
      <p:sp>
        <p:nvSpPr>
          <p:cNvPr id="21" name="TextBox 20">
            <a:extLst>
              <a:ext uri="{FF2B5EF4-FFF2-40B4-BE49-F238E27FC236}">
                <a16:creationId xmlns:a16="http://schemas.microsoft.com/office/drawing/2014/main" id="{0EFCFF7C-9A4C-C337-7001-FBE4AB10872F}"/>
              </a:ext>
            </a:extLst>
          </p:cNvPr>
          <p:cNvSpPr txBox="1"/>
          <p:nvPr userDrawn="1"/>
        </p:nvSpPr>
        <p:spPr>
          <a:xfrm>
            <a:off x="488568" y="4995836"/>
            <a:ext cx="464283" cy="400110"/>
          </a:xfrm>
          <a:prstGeom prst="rect">
            <a:avLst/>
          </a:prstGeom>
          <a:noFill/>
        </p:spPr>
        <p:txBody>
          <a:bodyPr wrap="square" rtlCol="0">
            <a:spAutoFit/>
          </a:bodyPr>
          <a:lstStyle/>
          <a:p>
            <a:r>
              <a:rPr lang="en-GB" sz="2000" b="1"/>
              <a:t>06</a:t>
            </a:r>
          </a:p>
        </p:txBody>
      </p:sp>
      <p:sp>
        <p:nvSpPr>
          <p:cNvPr id="22" name="TextBox 21">
            <a:extLst>
              <a:ext uri="{FF2B5EF4-FFF2-40B4-BE49-F238E27FC236}">
                <a16:creationId xmlns:a16="http://schemas.microsoft.com/office/drawing/2014/main" id="{D13ACA6C-F31F-AE56-0F06-EACA5EDED3EB}"/>
              </a:ext>
            </a:extLst>
          </p:cNvPr>
          <p:cNvSpPr txBox="1"/>
          <p:nvPr userDrawn="1"/>
        </p:nvSpPr>
        <p:spPr>
          <a:xfrm>
            <a:off x="488565" y="5685473"/>
            <a:ext cx="453125" cy="400110"/>
          </a:xfrm>
          <a:prstGeom prst="rect">
            <a:avLst/>
          </a:prstGeom>
          <a:noFill/>
        </p:spPr>
        <p:txBody>
          <a:bodyPr wrap="square" rtlCol="0">
            <a:spAutoFit/>
          </a:bodyPr>
          <a:lstStyle/>
          <a:p>
            <a:r>
              <a:rPr lang="en-GB" sz="2000" b="1"/>
              <a:t>07</a:t>
            </a:r>
          </a:p>
        </p:txBody>
      </p:sp>
    </p:spTree>
    <p:extLst>
      <p:ext uri="{BB962C8B-B14F-4D97-AF65-F5344CB8AC3E}">
        <p14:creationId xmlns:p14="http://schemas.microsoft.com/office/powerpoint/2010/main" val="35310111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only slide with subheading and footer">
    <p:bg>
      <p:bgPr>
        <a:solidFill>
          <a:srgbClr val="FAF9F6"/>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24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2000" b="0" i="0"/>
            </a:lvl1pPr>
          </a:lstStyle>
          <a:p>
            <a:pPr lvl="0"/>
            <a:endParaRPr lang="en-GB"/>
          </a:p>
        </p:txBody>
      </p:sp>
      <p:sp>
        <p:nvSpPr>
          <p:cNvPr id="6" name="Footer Placeholder 4">
            <a:extLst>
              <a:ext uri="{FF2B5EF4-FFF2-40B4-BE49-F238E27FC236}">
                <a16:creationId xmlns:a16="http://schemas.microsoft.com/office/drawing/2014/main" id="{72F0805D-7AC6-DB66-3B58-C718207890EB}"/>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11ED5DF8-DAFE-B042-8CE9-DF893AC6240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8902873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only slide ">
    <p:bg>
      <p:bgPr>
        <a:solidFill>
          <a:srgbClr val="FAF9F6"/>
        </a:solidFill>
        <a:effectLst/>
      </p:bgPr>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647869"/>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292088"/>
            <a:ext cx="11192534" cy="4918044"/>
          </a:xfrm>
          <a:prstGeom prst="rect">
            <a:avLst/>
          </a:prstGeom>
        </p:spPr>
        <p:txBody>
          <a:bodyPr vert="horz" lIns="0" tIns="0" rIns="0" bIns="0" rtlCol="0">
            <a:noAutofit/>
          </a:bodyPr>
          <a:lstStyle>
            <a:lvl1pPr>
              <a:defRPr sz="2000" b="0" i="0"/>
            </a:lvl1pPr>
          </a:lstStyle>
          <a:p>
            <a:pPr lvl="0"/>
            <a:endParaRPr lang="en-GB"/>
          </a:p>
        </p:txBody>
      </p:sp>
    </p:spTree>
    <p:extLst>
      <p:ext uri="{BB962C8B-B14F-4D97-AF65-F5344CB8AC3E}">
        <p14:creationId xmlns:p14="http://schemas.microsoft.com/office/powerpoint/2010/main" val="23145447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pter slide">
    <p:bg>
      <p:bgPr>
        <a:solidFill>
          <a:srgbClr val="FAF9F6"/>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90" name="Graphic 89">
            <a:extLst>
              <a:ext uri="{FF2B5EF4-FFF2-40B4-BE49-F238E27FC236}">
                <a16:creationId xmlns:a16="http://schemas.microsoft.com/office/drawing/2014/main" id="{DEABD41F-F2D1-68DD-A891-4162D21E5E5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065" y="5418450"/>
            <a:ext cx="651959" cy="936000"/>
          </a:xfrm>
          <a:prstGeom prst="rect">
            <a:avLst/>
          </a:prstGeom>
        </p:spPr>
      </p:pic>
      <p:pic>
        <p:nvPicPr>
          <p:cNvPr id="3" name="Graphic 2">
            <a:extLst>
              <a:ext uri="{FF2B5EF4-FFF2-40B4-BE49-F238E27FC236}">
                <a16:creationId xmlns:a16="http://schemas.microsoft.com/office/drawing/2014/main" id="{1AF0B37E-1851-C4C9-6600-DBA2A6B5C6D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24943309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lumn slide">
    <p:bg>
      <p:bgPr>
        <a:solidFill>
          <a:srgbClr val="FAF9F6"/>
        </a:solidFill>
        <a:effectLst/>
      </p:bgPr>
    </p:bg>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24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3857182"/>
          </a:xfrm>
          <a:prstGeom prst="rect">
            <a:avLst/>
          </a:prstGeom>
        </p:spPr>
        <p:txBody>
          <a:bodyPr/>
          <a:lstStyle>
            <a:lvl1pPr>
              <a:lnSpc>
                <a:spcPct val="104000"/>
              </a:lnSpc>
              <a:defRPr sz="20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20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3857182"/>
          </a:xfrm>
          <a:prstGeom prst="rect">
            <a:avLst/>
          </a:prstGeom>
        </p:spPr>
        <p:txBody>
          <a:bodyPr/>
          <a:lstStyle>
            <a:lvl1pPr>
              <a:lnSpc>
                <a:spcPct val="104000"/>
              </a:lnSpc>
              <a:defRPr sz="20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20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461651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Tree>
    <p:extLst>
      <p:ext uri="{BB962C8B-B14F-4D97-AF65-F5344CB8AC3E}">
        <p14:creationId xmlns:p14="http://schemas.microsoft.com/office/powerpoint/2010/main" val="32591723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and chart slide">
    <p:bg>
      <p:bgPr>
        <a:solidFill>
          <a:srgbClr val="FAF9F6"/>
        </a:solidFill>
        <a:effectLst/>
      </p:bgPr>
    </p:bg>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5019738"/>
          </a:xfrm>
          <a:prstGeom prst="rect">
            <a:avLst/>
          </a:prstGeom>
        </p:spPr>
        <p:txBody>
          <a:bodyPr/>
          <a:lstStyle>
            <a:lvl1pPr>
              <a:defRPr sz="20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5"/>
            <a:ext cx="6542090" cy="4290133"/>
          </a:xfrm>
          <a:prstGeom prst="rect">
            <a:avLst/>
          </a:prstGeom>
        </p:spPr>
        <p:txBody>
          <a:bodyPr/>
          <a:lstStyle>
            <a:lvl1pPr>
              <a:lnSpc>
                <a:spcPct val="104000"/>
              </a:lnSpc>
              <a:defRPr sz="20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2000" b="1" i="0"/>
            </a:lvl1pPr>
          </a:lstStyle>
          <a:p>
            <a:r>
              <a:rPr lang="en-GB"/>
              <a:t>Add heading (two lines max)</a:t>
            </a:r>
          </a:p>
        </p:txBody>
      </p:sp>
    </p:spTree>
    <p:extLst>
      <p:ext uri="{BB962C8B-B14F-4D97-AF65-F5344CB8AC3E}">
        <p14:creationId xmlns:p14="http://schemas.microsoft.com/office/powerpoint/2010/main" val="18082237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ull page image or video">
    <p:bg>
      <p:bgPr>
        <a:solidFill>
          <a:srgbClr val="FAF9F6"/>
        </a:solidFill>
        <a:effectLst/>
      </p:bgPr>
    </p:bg>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F55ED7E7-6451-3D92-ECF5-AFFF791A07CC}"/>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36487510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mage and text v1">
    <p:bg>
      <p:bgPr>
        <a:solidFill>
          <a:srgbClr val="FAF9F6"/>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AE7036E6-159B-AB30-471E-A525D94FE308}"/>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0384444D-D7CD-F3A0-868D-95881EA5F7A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8" name="Graphic 7">
            <a:extLst>
              <a:ext uri="{FF2B5EF4-FFF2-40B4-BE49-F238E27FC236}">
                <a16:creationId xmlns:a16="http://schemas.microsoft.com/office/drawing/2014/main" id="{5E218285-2698-5C06-A51E-A0FFE918152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1" name="Title Placeholder 1">
            <a:extLst>
              <a:ext uri="{FF2B5EF4-FFF2-40B4-BE49-F238E27FC236}">
                <a16:creationId xmlns:a16="http://schemas.microsoft.com/office/drawing/2014/main" id="{230773AF-350E-9246-0106-1674358DA5DB}"/>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2" name="Content Placeholder 15">
            <a:extLst>
              <a:ext uri="{FF2B5EF4-FFF2-40B4-BE49-F238E27FC236}">
                <a16:creationId xmlns:a16="http://schemas.microsoft.com/office/drawing/2014/main" id="{D68010EB-8939-A926-E01E-C52CAC459C58}"/>
              </a:ext>
            </a:extLst>
          </p:cNvPr>
          <p:cNvSpPr>
            <a:spLocks noGrp="1"/>
          </p:cNvSpPr>
          <p:nvPr>
            <p:ph sz="quarter" idx="20"/>
          </p:nvPr>
        </p:nvSpPr>
        <p:spPr>
          <a:xfrm>
            <a:off x="499733" y="2138375"/>
            <a:ext cx="4860001" cy="4299369"/>
          </a:xfrm>
          <a:prstGeom prst="rect">
            <a:avLst/>
          </a:prstGeom>
        </p:spPr>
        <p:txBody>
          <a:bodyPr/>
          <a:lstStyle>
            <a:lvl1pPr>
              <a:lnSpc>
                <a:spcPct val="104000"/>
              </a:lnSpc>
              <a:defRPr sz="2000" b="0" i="0"/>
            </a:lvl1pPr>
          </a:lstStyle>
          <a:p>
            <a:endParaRPr lang="en-GB"/>
          </a:p>
        </p:txBody>
      </p:sp>
      <p:sp>
        <p:nvSpPr>
          <p:cNvPr id="13" name="Text Placeholder 13">
            <a:extLst>
              <a:ext uri="{FF2B5EF4-FFF2-40B4-BE49-F238E27FC236}">
                <a16:creationId xmlns:a16="http://schemas.microsoft.com/office/drawing/2014/main" id="{F5F358D9-5074-CF75-C0F2-7287DD66EA57}"/>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2000" b="1" i="0"/>
            </a:lvl1pPr>
          </a:lstStyle>
          <a:p>
            <a:r>
              <a:rPr lang="en-GB"/>
              <a:t>Add heading (two lines max)</a:t>
            </a:r>
          </a:p>
        </p:txBody>
      </p:sp>
    </p:spTree>
    <p:extLst>
      <p:ext uri="{BB962C8B-B14F-4D97-AF65-F5344CB8AC3E}">
        <p14:creationId xmlns:p14="http://schemas.microsoft.com/office/powerpoint/2010/main" val="31943206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artner Logo v1">
    <p:bg>
      <p:bgPr>
        <a:solidFill>
          <a:srgbClr val="FAF9F6"/>
        </a:solidFill>
        <a:effectLst/>
      </p:bgPr>
    </p:bg>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20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AA8BF768-3ABC-598A-48EA-3A5080732E9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B069B04C-11B0-5E65-D8D1-75CB7E249202}"/>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E07AB48F-2309-4BCF-D6E7-CB2C561E7687}"/>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spTree>
    <p:extLst>
      <p:ext uri="{BB962C8B-B14F-4D97-AF65-F5344CB8AC3E}">
        <p14:creationId xmlns:p14="http://schemas.microsoft.com/office/powerpoint/2010/main" val="27750852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ank you v1">
    <p:bg>
      <p:bgPr>
        <a:solidFill>
          <a:srgbClr val="FAF9F6"/>
        </a:solid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2" name="Graphic 1">
            <a:extLst>
              <a:ext uri="{FF2B5EF4-FFF2-40B4-BE49-F238E27FC236}">
                <a16:creationId xmlns:a16="http://schemas.microsoft.com/office/drawing/2014/main" id="{D51D06E0-59F9-89D6-ACF8-6C5311E802C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21D1B6CD-BEBA-A389-2AF7-B83C17ED8B1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7" name="Text Placeholder 6">
            <a:extLst>
              <a:ext uri="{FF2B5EF4-FFF2-40B4-BE49-F238E27FC236}">
                <a16:creationId xmlns:a16="http://schemas.microsoft.com/office/drawing/2014/main" id="{3080F140-E95A-BEC7-B490-0A8246270E4B}"/>
              </a:ext>
            </a:extLst>
          </p:cNvPr>
          <p:cNvSpPr>
            <a:spLocks noGrp="1"/>
          </p:cNvSpPr>
          <p:nvPr>
            <p:ph type="body" sz="quarter" idx="10" hasCustomPrompt="1"/>
          </p:nvPr>
        </p:nvSpPr>
        <p:spPr>
          <a:xfrm>
            <a:off x="500063" y="4168775"/>
            <a:ext cx="9263062" cy="920750"/>
          </a:xfrm>
        </p:spPr>
        <p:txBody>
          <a:bodyPr/>
          <a:lstStyle>
            <a:lvl1pPr>
              <a:defRPr sz="2000"/>
            </a:lvl1pPr>
          </a:lstStyle>
          <a:p>
            <a:pPr lvl="0"/>
            <a:r>
              <a:rPr lang="en-GB"/>
              <a:t>Educator (Educator email address)</a:t>
            </a:r>
          </a:p>
        </p:txBody>
      </p:sp>
    </p:spTree>
    <p:extLst>
      <p:ext uri="{BB962C8B-B14F-4D97-AF65-F5344CB8AC3E}">
        <p14:creationId xmlns:p14="http://schemas.microsoft.com/office/powerpoint/2010/main" val="18382708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ank you v2">
    <p:bg>
      <p:bgPr>
        <a:solidFill>
          <a:srgbClr val="FAF9F6"/>
        </a:solid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716971"/>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
        <p:nvSpPr>
          <p:cNvPr id="4" name="Text Placeholder 6">
            <a:extLst>
              <a:ext uri="{FF2B5EF4-FFF2-40B4-BE49-F238E27FC236}">
                <a16:creationId xmlns:a16="http://schemas.microsoft.com/office/drawing/2014/main" id="{A38337C5-E0D8-28FA-570C-5F9D8C0363BA}"/>
              </a:ext>
            </a:extLst>
          </p:cNvPr>
          <p:cNvSpPr>
            <a:spLocks noGrp="1"/>
          </p:cNvSpPr>
          <p:nvPr>
            <p:ph type="body" sz="quarter" idx="10" hasCustomPrompt="1"/>
          </p:nvPr>
        </p:nvSpPr>
        <p:spPr>
          <a:xfrm>
            <a:off x="499732" y="3922968"/>
            <a:ext cx="4860000" cy="920750"/>
          </a:xfrm>
        </p:spPr>
        <p:txBody>
          <a:bodyPr/>
          <a:lstStyle>
            <a:lvl1pPr>
              <a:defRPr sz="2000"/>
            </a:lvl1pPr>
          </a:lstStyle>
          <a:p>
            <a:pPr lvl="0"/>
            <a:r>
              <a:rPr lang="en-GB"/>
              <a:t>Educator (Educator email address)</a:t>
            </a:r>
          </a:p>
        </p:txBody>
      </p:sp>
    </p:spTree>
    <p:extLst>
      <p:ext uri="{BB962C8B-B14F-4D97-AF65-F5344CB8AC3E}">
        <p14:creationId xmlns:p14="http://schemas.microsoft.com/office/powerpoint/2010/main" val="18954817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ustom Layout">
    <p:bg>
      <p:bgPr>
        <a:solidFill>
          <a:srgbClr val="FAF9F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3047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C9757B1A-9AA1-18C1-2B27-5BA384EE05E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48001" y="1416586"/>
            <a:ext cx="6095998" cy="4024828"/>
          </a:xfrm>
          <a:prstGeom prst="rect">
            <a:avLst/>
          </a:prstGeom>
        </p:spPr>
      </p:pic>
    </p:spTree>
    <p:extLst>
      <p:ext uri="{BB962C8B-B14F-4D97-AF65-F5344CB8AC3E}">
        <p14:creationId xmlns:p14="http://schemas.microsoft.com/office/powerpoint/2010/main" val="2003846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6" Type="http://schemas.openxmlformats.org/officeDocument/2006/relationships/theme" Target="../theme/theme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5C93378A-6677-05CC-756F-EFA23F9CBC95}"/>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5A29DDE8-8C80-2680-ADC4-5D69C5A89F6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857150439"/>
      </p:ext>
    </p:extLst>
  </p:cSld>
  <p:clrMap bg1="lt1" tx1="dk1" bg2="lt2" tx2="dk2" accent1="accent1" accent2="accent2" accent3="accent3" accent4="accent4" accent5="accent5" accent6="accent6" hlink="hlink" folHlink="folHlink"/>
  <p:sldLayoutIdLst>
    <p:sldLayoutId id="2147483844" r:id="rId1"/>
    <p:sldLayoutId id="2147483988" r:id="rId2"/>
    <p:sldLayoutId id="2147483989" r:id="rId3"/>
    <p:sldLayoutId id="2147483845" r:id="rId4"/>
    <p:sldLayoutId id="2147483848" r:id="rId5"/>
    <p:sldLayoutId id="2147483986" r:id="rId6"/>
    <p:sldLayoutId id="2147483984" r:id="rId7"/>
    <p:sldLayoutId id="2147483985" r:id="rId8"/>
    <p:sldLayoutId id="2147483846" r:id="rId9"/>
    <p:sldLayoutId id="2147483847" r:id="rId10"/>
    <p:sldLayoutId id="2147483913" r:id="rId11"/>
    <p:sldLayoutId id="2147483857" r:id="rId12"/>
    <p:sldLayoutId id="2147483852" r:id="rId13"/>
    <p:sldLayoutId id="2147483977" r:id="rId14"/>
    <p:sldLayoutId id="2147483979" r:id="rId15"/>
    <p:sldLayoutId id="2147483939" r:id="rId16"/>
    <p:sldLayoutId id="2147483981" r:id="rId17"/>
    <p:sldLayoutId id="2147483983" r:id="rId18"/>
    <p:sldLayoutId id="2147483987" r:id="rId19"/>
    <p:sldLayoutId id="2147484014" r:id="rId20"/>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20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AF9F6"/>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5C93378A-6677-05CC-756F-EFA23F9CBC95}"/>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5A29DDE8-8C80-2680-ADC4-5D69C5A89F6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684720169"/>
      </p:ext>
    </p:extLst>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9" r:id="rId6"/>
    <p:sldLayoutId id="2147484000" r:id="rId7"/>
    <p:sldLayoutId id="2147484001" r:id="rId8"/>
    <p:sldLayoutId id="2147484004" r:id="rId9"/>
    <p:sldLayoutId id="2147484005" r:id="rId10"/>
    <p:sldLayoutId id="2147484006" r:id="rId11"/>
    <p:sldLayoutId id="2147484008" r:id="rId12"/>
    <p:sldLayoutId id="2147484009" r:id="rId13"/>
    <p:sldLayoutId id="2147484010" r:id="rId14"/>
    <p:sldLayoutId id="2147484012" r:id="rId15"/>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20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2.png"/><Relationship Id="rId7" Type="http://schemas.openxmlformats.org/officeDocument/2006/relationships/image" Target="../media/image13.jpeg"/><Relationship Id="rId2" Type="http://schemas.openxmlformats.org/officeDocument/2006/relationships/image" Target="../media/image11.png"/><Relationship Id="rId1" Type="http://schemas.openxmlformats.org/officeDocument/2006/relationships/slideLayout" Target="../slideLayouts/slideLayout15.xml"/><Relationship Id="rId6" Type="http://schemas.openxmlformats.org/officeDocument/2006/relationships/hyperlink" Target="mailto:L.Cranshaw@warwick.ac.uk" TargetMode="External"/><Relationship Id="rId5" Type="http://schemas.openxmlformats.org/officeDocument/2006/relationships/hyperlink" Target="mailto:katherine.owen@warwick.ac.uk" TargetMode="External"/><Relationship Id="rId4" Type="http://schemas.openxmlformats.org/officeDocument/2006/relationships/hyperlink" Target="mailto:colin.macdougall@warwick.ac.uk" TargetMode="External"/><Relationship Id="rId9" Type="http://schemas.openxmlformats.org/officeDocument/2006/relationships/hyperlink" Target="mailto:A.Kang@warwick.ac.uk"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1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5.xml"/><Relationship Id="rId6" Type="http://schemas.openxmlformats.org/officeDocument/2006/relationships/image" Target="../media/image24.emf"/><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6.xml"/><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32.jpeg"/><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39.jpeg"/><Relationship Id="rId4" Type="http://schemas.openxmlformats.org/officeDocument/2006/relationships/image" Target="../media/image38.jpeg"/></Relationships>
</file>

<file path=ppt/slides/_rels/slide1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42.svg"/><Relationship Id="rId5" Type="http://schemas.openxmlformats.org/officeDocument/2006/relationships/image" Target="../media/image41.jpe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9.xml"/><Relationship Id="rId1" Type="http://schemas.openxmlformats.org/officeDocument/2006/relationships/slideLayout" Target="../slideLayouts/slideLayout15.xml"/><Relationship Id="rId5" Type="http://schemas.openxmlformats.org/officeDocument/2006/relationships/hyperlink" Target="https://www.tandfonline.com/doi/full/10.3109/0142159X.2013.828153" TargetMode="External"/><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55.svg"/><Relationship Id="rId5" Type="http://schemas.openxmlformats.org/officeDocument/2006/relationships/image" Target="../media/image54.svg"/><Relationship Id="rId4" Type="http://schemas.openxmlformats.org/officeDocument/2006/relationships/image" Target="../media/image53.svg"/></Relationships>
</file>

<file path=ppt/slides/_rels/slide25.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8.svg"/><Relationship Id="rId7" Type="http://schemas.openxmlformats.org/officeDocument/2006/relationships/diagramColors" Target="../diagrams/colors2.xml"/><Relationship Id="rId2" Type="http://schemas.openxmlformats.org/officeDocument/2006/relationships/notesSlide" Target="../notesSlides/notesSlide17.xml"/><Relationship Id="rId1" Type="http://schemas.openxmlformats.org/officeDocument/2006/relationships/slideLayout" Target="../slideLayouts/slideLayout15.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59.sv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3" Type="http://schemas.openxmlformats.org/officeDocument/2006/relationships/hyperlink" Target="mailto:helen.poulton@warwick.ac.uk" TargetMode="External"/><Relationship Id="rId2" Type="http://schemas.openxmlformats.org/officeDocument/2006/relationships/hyperlink" Target="mailto:G.Moorlock@warwick.ac.uk" TargetMode="External"/><Relationship Id="rId1" Type="http://schemas.openxmlformats.org/officeDocument/2006/relationships/slideLayout" Target="../slideLayouts/slideLayout15.xml"/><Relationship Id="rId6" Type="http://schemas.openxmlformats.org/officeDocument/2006/relationships/image" Target="../media/image62.svg"/><Relationship Id="rId5" Type="http://schemas.openxmlformats.org/officeDocument/2006/relationships/hyperlink" Target="mailto:mbchbphase1@warwick.ac.uk" TargetMode="External"/><Relationship Id="rId4" Type="http://schemas.openxmlformats.org/officeDocument/2006/relationships/hyperlink" Target="mailto:mark.richards.1@warwick.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A800F73-9A42-789B-D846-C35A2918BE8F}"/>
              </a:ext>
            </a:extLst>
          </p:cNvPr>
          <p:cNvSpPr>
            <a:spLocks noGrp="1"/>
          </p:cNvSpPr>
          <p:nvPr>
            <p:ph type="body" sz="quarter" idx="10"/>
          </p:nvPr>
        </p:nvSpPr>
        <p:spPr>
          <a:xfrm>
            <a:off x="500062" y="4168775"/>
            <a:ext cx="11622527" cy="1272358"/>
          </a:xfrm>
        </p:spPr>
        <p:txBody>
          <a:bodyPr/>
          <a:lstStyle/>
          <a:p>
            <a:pPr lvl="0">
              <a:lnSpc>
                <a:spcPct val="100000"/>
              </a:lnSpc>
              <a:spcBef>
                <a:spcPct val="20000"/>
              </a:spcBef>
              <a:defRPr/>
            </a:pPr>
            <a:r>
              <a:rPr lang="en-US" sz="2000" spc="0">
                <a:latin typeface="Calibri"/>
              </a:rPr>
              <a:t>Dr Greg </a:t>
            </a:r>
            <a:r>
              <a:rPr lang="en-US" sz="2000" spc="0" err="1">
                <a:latin typeface="Calibri"/>
              </a:rPr>
              <a:t>Moorlock</a:t>
            </a:r>
            <a:r>
              <a:rPr lang="en-US" sz="2000" spc="0">
                <a:latin typeface="Calibri"/>
              </a:rPr>
              <a:t> – Phase 1 Academic Lead</a:t>
            </a:r>
          </a:p>
          <a:p>
            <a:pPr lvl="0">
              <a:lnSpc>
                <a:spcPct val="100000"/>
              </a:lnSpc>
              <a:spcBef>
                <a:spcPct val="20000"/>
              </a:spcBef>
              <a:defRPr/>
            </a:pPr>
            <a:r>
              <a:rPr lang="en-US" sz="2000" spc="0">
                <a:latin typeface="Calibri"/>
              </a:rPr>
              <a:t>Dr Helen Poulton &amp; Dr Mark Richards – Phase 1 Academic Deputies | Phase 1 Deputy Senior Tutor</a:t>
            </a:r>
          </a:p>
          <a:p>
            <a:pPr lvl="0">
              <a:lnSpc>
                <a:spcPct val="100000"/>
              </a:lnSpc>
              <a:spcBef>
                <a:spcPts val="1200"/>
              </a:spcBef>
              <a:defRPr/>
            </a:pPr>
            <a:r>
              <a:rPr lang="en-US" sz="2000" spc="0">
                <a:latin typeface="Calibri"/>
              </a:rPr>
              <a:t>Warwick Medical School</a:t>
            </a:r>
          </a:p>
          <a:p>
            <a:pPr lvl="0">
              <a:lnSpc>
                <a:spcPct val="100000"/>
              </a:lnSpc>
              <a:spcBef>
                <a:spcPct val="20000"/>
              </a:spcBef>
              <a:defRPr/>
            </a:pPr>
            <a:r>
              <a:rPr lang="en-US" sz="2000">
                <a:latin typeface="Calibri"/>
              </a:rPr>
              <a:t>March </a:t>
            </a:r>
            <a:r>
              <a:rPr lang="en-US" sz="2000" spc="0">
                <a:latin typeface="Calibri"/>
              </a:rPr>
              <a:t>2026</a:t>
            </a:r>
          </a:p>
          <a:p>
            <a:endParaRPr lang="en-GB"/>
          </a:p>
        </p:txBody>
      </p:sp>
      <p:sp>
        <p:nvSpPr>
          <p:cNvPr id="3" name="Text Placeholder 2">
            <a:extLst>
              <a:ext uri="{FF2B5EF4-FFF2-40B4-BE49-F238E27FC236}">
                <a16:creationId xmlns:a16="http://schemas.microsoft.com/office/drawing/2014/main" id="{BBE5C5CA-9B1C-9C8B-7DA0-A569AE5940A1}"/>
              </a:ext>
            </a:extLst>
          </p:cNvPr>
          <p:cNvSpPr>
            <a:spLocks noGrp="1"/>
          </p:cNvSpPr>
          <p:nvPr>
            <p:ph type="body" sz="quarter" idx="11"/>
          </p:nvPr>
        </p:nvSpPr>
        <p:spPr>
          <a:xfrm>
            <a:off x="499731" y="1608570"/>
            <a:ext cx="11296933" cy="2161309"/>
          </a:xfrm>
        </p:spPr>
        <p:txBody>
          <a:bodyPr/>
          <a:lstStyle/>
          <a:p>
            <a:r>
              <a:rPr lang="en-GB" sz="4800"/>
              <a:t>Phase 1 Curriculum</a:t>
            </a:r>
          </a:p>
          <a:p>
            <a:endParaRPr lang="en-GB" sz="4800"/>
          </a:p>
          <a:p>
            <a:r>
              <a:rPr lang="en-GB" sz="4800"/>
              <a:t>Studying for a medical degree at WMS</a:t>
            </a:r>
          </a:p>
        </p:txBody>
      </p:sp>
      <p:pic>
        <p:nvPicPr>
          <p:cNvPr id="4" name="Picture 3" descr="A photo of Greg Moorlock's unfortunate face">
            <a:extLst>
              <a:ext uri="{FF2B5EF4-FFF2-40B4-BE49-F238E27FC236}">
                <a16:creationId xmlns:a16="http://schemas.microsoft.com/office/drawing/2014/main" id="{1D9E18F2-0117-B881-7488-8801AA9032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0362" y="5441133"/>
            <a:ext cx="1150209" cy="1120334"/>
          </a:xfrm>
          <a:prstGeom prst="rect">
            <a:avLst/>
          </a:prstGeom>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35F9129F-5662-3215-5DE7-776E40531A3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748507" y="5410701"/>
            <a:ext cx="1120333" cy="1120333"/>
          </a:xfrm>
          <a:prstGeom prst="rect">
            <a:avLst/>
          </a:prstGeom>
          <a:effectLst>
            <a:outerShdw blurRad="50800" dist="38100" dir="2700000" algn="br">
              <a:srgbClr val="000000">
                <a:alpha val="43000"/>
              </a:srgbClr>
            </a:outerShdw>
          </a:effectLst>
        </p:spPr>
      </p:pic>
      <p:pic>
        <p:nvPicPr>
          <p:cNvPr id="6" name="Picture 5">
            <a:extLst>
              <a:ext uri="{FF2B5EF4-FFF2-40B4-BE49-F238E27FC236}">
                <a16:creationId xmlns:a16="http://schemas.microsoft.com/office/drawing/2014/main" id="{36A45B6B-2C35-3ECA-D138-3030A9B2725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415996" y="5441133"/>
            <a:ext cx="1120333" cy="1120333"/>
          </a:xfrm>
          <a:prstGeom prst="rect">
            <a:avLst/>
          </a:prstGeom>
          <a:blipFill>
            <a:blip r:embed="rId5"/>
            <a:tile tx="0" ty="0" sx="100000" sy="100000" flip="none" algn="tl"/>
          </a:blipFill>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54013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3574D0A9-6FF4-D287-4E90-AFC0B21C3262}"/>
              </a:ext>
            </a:extLst>
          </p:cNvPr>
          <p:cNvSpPr txBox="1">
            <a:spLocks/>
          </p:cNvSpPr>
          <p:nvPr/>
        </p:nvSpPr>
        <p:spPr>
          <a:xfrm>
            <a:off x="178863" y="873186"/>
            <a:ext cx="11233355" cy="6488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400">
                <a:latin typeface="+mn-lt"/>
              </a:rPr>
              <a:t>MBChB Team</a:t>
            </a:r>
          </a:p>
          <a:p>
            <a:endParaRPr lang="en-US"/>
          </a:p>
        </p:txBody>
      </p:sp>
      <p:pic>
        <p:nvPicPr>
          <p:cNvPr id="14" name="Picture 13" descr="A photo of Professor Macdougall">
            <a:extLst>
              <a:ext uri="{FF2B5EF4-FFF2-40B4-BE49-F238E27FC236}">
                <a16:creationId xmlns:a16="http://schemas.microsoft.com/office/drawing/2014/main" id="{A079E034-AD66-41F9-4155-15844795C2A8}"/>
              </a:ext>
            </a:extLst>
          </p:cNvPr>
          <p:cNvPicPr>
            <a:picLocks noChangeAspect="1"/>
          </p:cNvPicPr>
          <p:nvPr/>
        </p:nvPicPr>
        <p:blipFill>
          <a:blip r:embed="rId2"/>
          <a:stretch>
            <a:fillRect/>
          </a:stretch>
        </p:blipFill>
        <p:spPr>
          <a:xfrm>
            <a:off x="4439816" y="2252014"/>
            <a:ext cx="1282460" cy="1282460"/>
          </a:xfrm>
          <a:prstGeom prst="rect">
            <a:avLst/>
          </a:prstGeom>
          <a:effectLst>
            <a:outerShdw blurRad="50800" dist="38100" dir="2700000" algn="br">
              <a:srgbClr val="000000">
                <a:alpha val="43000"/>
              </a:srgbClr>
            </a:outerShdw>
          </a:effectLst>
        </p:spPr>
      </p:pic>
      <p:pic>
        <p:nvPicPr>
          <p:cNvPr id="15" name="Picture 14" descr="A photo of Professor Owen">
            <a:extLst>
              <a:ext uri="{FF2B5EF4-FFF2-40B4-BE49-F238E27FC236}">
                <a16:creationId xmlns:a16="http://schemas.microsoft.com/office/drawing/2014/main" id="{A016AE53-8CEC-99EC-BB0A-9236A9D0F37B}"/>
              </a:ext>
            </a:extLst>
          </p:cNvPr>
          <p:cNvPicPr>
            <a:picLocks noChangeAspect="1"/>
          </p:cNvPicPr>
          <p:nvPr/>
        </p:nvPicPr>
        <p:blipFill>
          <a:blip r:embed="rId3"/>
          <a:stretch>
            <a:fillRect/>
          </a:stretch>
        </p:blipFill>
        <p:spPr>
          <a:xfrm>
            <a:off x="9709090" y="2252014"/>
            <a:ext cx="1371600" cy="1371600"/>
          </a:xfrm>
          <a:prstGeom prst="rect">
            <a:avLst/>
          </a:prstGeom>
          <a:effectLst>
            <a:outerShdw blurRad="50800" dist="38100" dir="2700000" algn="br">
              <a:srgbClr val="000000">
                <a:alpha val="43000"/>
              </a:srgbClr>
            </a:outerShdw>
          </a:effectLst>
        </p:spPr>
      </p:pic>
      <p:sp>
        <p:nvSpPr>
          <p:cNvPr id="16" name="Rectangle 15">
            <a:extLst>
              <a:ext uri="{FF2B5EF4-FFF2-40B4-BE49-F238E27FC236}">
                <a16:creationId xmlns:a16="http://schemas.microsoft.com/office/drawing/2014/main" id="{7B8F1655-8F73-353D-EFBC-BD77C7C759E2}"/>
              </a:ext>
            </a:extLst>
          </p:cNvPr>
          <p:cNvSpPr/>
          <p:nvPr/>
        </p:nvSpPr>
        <p:spPr>
          <a:xfrm>
            <a:off x="159830" y="2450270"/>
            <a:ext cx="6096000" cy="1354282"/>
          </a:xfrm>
          <a:prstGeom prst="rect">
            <a:avLst/>
          </a:prstGeom>
        </p:spPr>
        <p:txBody>
          <a:bodyPr>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GB" b="0" i="0" u="none" strike="noStrike" kern="1200" cap="none" spc="0" normalizeH="0" baseline="0" noProof="0">
                <a:ln>
                  <a:noFill/>
                </a:ln>
                <a:effectLst/>
                <a:uLnTx/>
                <a:uFillTx/>
                <a:ea typeface="+mn-ea"/>
                <a:cs typeface="+mn-cs"/>
              </a:rPr>
              <a:t>Associate Dean (Medical Education)</a:t>
            </a:r>
          </a:p>
          <a:p>
            <a:pPr marL="0" marR="0" lvl="0" indent="0" algn="l" defTabSz="914400" rtl="0" eaLnBrk="1" fontAlgn="auto" latinLnBrk="0" hangingPunct="1">
              <a:lnSpc>
                <a:spcPct val="150000"/>
              </a:lnSpc>
              <a:spcBef>
                <a:spcPct val="20000"/>
              </a:spcBef>
              <a:spcAft>
                <a:spcPts val="0"/>
              </a:spcAft>
              <a:buClrTx/>
              <a:buSzTx/>
              <a:buFontTx/>
              <a:buNone/>
              <a:tabLst/>
              <a:defRPr/>
            </a:pPr>
            <a:r>
              <a:rPr kumimoji="0" lang="en-GB" altLang="en-US" b="0" i="0" u="none" strike="noStrike" kern="0" cap="none" spc="0" normalizeH="0" baseline="0" noProof="0">
                <a:ln>
                  <a:noFill/>
                </a:ln>
                <a:effectLst/>
                <a:uLnTx/>
                <a:uFillTx/>
                <a:ea typeface="+mn-ea"/>
                <a:cs typeface="+mn-cs"/>
              </a:rPr>
              <a:t>Prof Colin Macdougall</a:t>
            </a:r>
          </a:p>
          <a:p>
            <a:pPr marL="0" marR="0" lvl="0" indent="0" algn="l" defTabSz="914400" rtl="0" eaLnBrk="1" fontAlgn="auto" latinLnBrk="0" hangingPunct="1">
              <a:lnSpc>
                <a:spcPct val="150000"/>
              </a:lnSpc>
              <a:spcBef>
                <a:spcPts val="0"/>
              </a:spcBef>
              <a:spcAft>
                <a:spcPts val="1200"/>
              </a:spcAft>
              <a:buClrTx/>
              <a:buSzTx/>
              <a:buFontTx/>
              <a:buNone/>
              <a:tabLst/>
              <a:defRPr/>
            </a:pPr>
            <a:r>
              <a:rPr kumimoji="0" lang="en-GB" altLang="en-US" b="0" i="0" u="none" strike="noStrike" kern="0" cap="none" spc="0" normalizeH="0" baseline="0" noProof="0">
                <a:ln>
                  <a:noFill/>
                </a:ln>
                <a:effectLst/>
                <a:uLnTx/>
                <a:uFillTx/>
                <a:ea typeface="+mn-ea"/>
                <a:cs typeface="+mn-cs"/>
              </a:rPr>
              <a:t>Email: </a:t>
            </a:r>
            <a:r>
              <a:rPr kumimoji="0" lang="en-US" altLang="en-US" b="0" i="0" u="none" strike="noStrike" kern="0" cap="none" spc="0" normalizeH="0" baseline="0" noProof="0">
                <a:ln>
                  <a:noFill/>
                </a:ln>
                <a:effectLst/>
                <a:uLnTx/>
                <a:uFillTx/>
                <a:ea typeface="+mn-ea"/>
                <a:cs typeface="+mn-cs"/>
                <a:hlinkClick r:id="rId4">
                  <a:extLst>
                    <a:ext uri="{A12FA001-AC4F-418D-AE19-62706E023703}">
                      <ahyp:hlinkClr xmlns:ahyp="http://schemas.microsoft.com/office/drawing/2018/hyperlinkcolor" val="tx"/>
                    </a:ext>
                  </a:extLst>
                </a:hlinkClick>
              </a:rPr>
              <a:t>colin.macdougall@warwick.ac.uk</a:t>
            </a:r>
            <a:endParaRPr kumimoji="0" lang="en-US" altLang="en-US" b="0" i="0" u="none" strike="noStrike" kern="0" cap="none" spc="0" normalizeH="0" baseline="0" noProof="0">
              <a:ln>
                <a:noFill/>
              </a:ln>
              <a:effectLst/>
              <a:uLnTx/>
              <a:uFillTx/>
              <a:ea typeface="+mn-ea"/>
              <a:cs typeface="+mn-cs"/>
            </a:endParaRPr>
          </a:p>
        </p:txBody>
      </p:sp>
      <p:sp>
        <p:nvSpPr>
          <p:cNvPr id="17" name="Rectangle 16">
            <a:extLst>
              <a:ext uri="{FF2B5EF4-FFF2-40B4-BE49-F238E27FC236}">
                <a16:creationId xmlns:a16="http://schemas.microsoft.com/office/drawing/2014/main" id="{EEDB5338-0429-EFC5-9276-10968327A3B9}"/>
              </a:ext>
            </a:extLst>
          </p:cNvPr>
          <p:cNvSpPr/>
          <p:nvPr/>
        </p:nvSpPr>
        <p:spPr>
          <a:xfrm>
            <a:off x="5914934" y="2445612"/>
            <a:ext cx="6096000" cy="1354282"/>
          </a:xfrm>
          <a:prstGeom prst="rect">
            <a:avLst/>
          </a:prstGeom>
        </p:spPr>
        <p:txBody>
          <a:bodyPr>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GB" sz="1800" b="0" i="0" u="none" strike="noStrike" kern="1200" cap="none" spc="0" normalizeH="0" baseline="0" noProof="0">
                <a:ln>
                  <a:noFill/>
                </a:ln>
                <a:effectLst/>
                <a:uLnTx/>
                <a:uFillTx/>
                <a:latin typeface="+mj-lt"/>
                <a:ea typeface="+mn-ea"/>
                <a:cs typeface="+mn-cs"/>
              </a:rPr>
              <a:t>Director of Medical Studies</a:t>
            </a:r>
          </a:p>
          <a:p>
            <a:pPr marL="0" marR="0" lvl="0" indent="0" algn="l" defTabSz="914400" rtl="0" eaLnBrk="1" fontAlgn="auto" latinLnBrk="0" hangingPunct="1">
              <a:lnSpc>
                <a:spcPct val="150000"/>
              </a:lnSpc>
              <a:spcBef>
                <a:spcPct val="20000"/>
              </a:spcBef>
              <a:spcAft>
                <a:spcPts val="0"/>
              </a:spcAft>
              <a:buClrTx/>
              <a:buSzTx/>
              <a:buFontTx/>
              <a:buNone/>
              <a:tabLst/>
              <a:defRPr/>
            </a:pPr>
            <a:r>
              <a:rPr kumimoji="0" lang="en-GB" altLang="en-US" sz="1800" b="0" i="0" u="none" strike="noStrike" kern="0" cap="none" spc="0" normalizeH="0" baseline="0" noProof="0">
                <a:ln>
                  <a:noFill/>
                </a:ln>
                <a:effectLst/>
                <a:uLnTx/>
                <a:uFillTx/>
                <a:latin typeface="+mj-lt"/>
                <a:ea typeface="+mn-ea"/>
                <a:cs typeface="+mn-cs"/>
              </a:rPr>
              <a:t>Prof Kate Owen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GB" altLang="en-US" sz="1800" b="0" i="0" u="none" strike="noStrike" kern="0" cap="none" spc="0" normalizeH="0" baseline="0" noProof="0">
                <a:ln>
                  <a:noFill/>
                </a:ln>
                <a:effectLst/>
                <a:uLnTx/>
                <a:uFillTx/>
                <a:latin typeface="+mj-lt"/>
                <a:ea typeface="+mn-ea"/>
                <a:cs typeface="+mn-cs"/>
              </a:rPr>
              <a:t>Email: </a:t>
            </a:r>
            <a:r>
              <a:rPr kumimoji="0" lang="en-US" altLang="en-US" sz="1800" b="0" i="0" u="none" strike="noStrike" kern="0" cap="none" spc="0" normalizeH="0" baseline="0" noProof="0">
                <a:ln>
                  <a:noFill/>
                </a:ln>
                <a:effectLst/>
                <a:uLnTx/>
                <a:uFillTx/>
                <a:latin typeface="+mj-lt"/>
                <a:ea typeface="+mn-ea"/>
                <a:cs typeface="+mn-cs"/>
                <a:hlinkClick r:id="rId5">
                  <a:extLst>
                    <a:ext uri="{A12FA001-AC4F-418D-AE19-62706E023703}">
                      <ahyp:hlinkClr xmlns:ahyp="http://schemas.microsoft.com/office/drawing/2018/hyperlinkcolor" val="tx"/>
                    </a:ext>
                  </a:extLst>
                </a:hlinkClick>
              </a:rPr>
              <a:t>katherine.owen@warwick.ac.uk</a:t>
            </a:r>
            <a:endParaRPr kumimoji="0" lang="en-US" altLang="en-US" sz="1800" b="0" i="0" u="none" strike="noStrike" kern="0" cap="none" spc="0" normalizeH="0" baseline="0" noProof="0">
              <a:ln>
                <a:noFill/>
              </a:ln>
              <a:effectLst/>
              <a:uLnTx/>
              <a:uFillTx/>
              <a:latin typeface="+mj-lt"/>
              <a:ea typeface="+mn-ea"/>
              <a:cs typeface="+mn-cs"/>
            </a:endParaRPr>
          </a:p>
        </p:txBody>
      </p:sp>
      <p:sp>
        <p:nvSpPr>
          <p:cNvPr id="18" name="Text Placeholder 4">
            <a:extLst>
              <a:ext uri="{FF2B5EF4-FFF2-40B4-BE49-F238E27FC236}">
                <a16:creationId xmlns:a16="http://schemas.microsoft.com/office/drawing/2014/main" id="{4A982284-1221-C9B4-B780-A607877F5921}"/>
              </a:ext>
            </a:extLst>
          </p:cNvPr>
          <p:cNvSpPr txBox="1">
            <a:spLocks/>
          </p:cNvSpPr>
          <p:nvPr/>
        </p:nvSpPr>
        <p:spPr>
          <a:xfrm>
            <a:off x="159830" y="4412226"/>
            <a:ext cx="4176464" cy="178022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GB" sz="1800">
                <a:latin typeface="+mn-lt"/>
              </a:rPr>
              <a:t>Phase 1 Programme Manager</a:t>
            </a:r>
          </a:p>
          <a:p>
            <a:pPr marL="0" indent="0">
              <a:lnSpc>
                <a:spcPct val="150000"/>
              </a:lnSpc>
              <a:spcBef>
                <a:spcPct val="20000"/>
              </a:spcBef>
              <a:buNone/>
              <a:defRPr/>
            </a:pPr>
            <a:r>
              <a:rPr lang="en-GB" altLang="en-US" sz="1800" kern="0">
                <a:latin typeface="+mn-lt"/>
              </a:rPr>
              <a:t>Laura Cranshaw</a:t>
            </a:r>
          </a:p>
          <a:p>
            <a:pPr marL="0" indent="0">
              <a:lnSpc>
                <a:spcPct val="150000"/>
              </a:lnSpc>
              <a:spcAft>
                <a:spcPts val="1200"/>
              </a:spcAft>
              <a:buNone/>
              <a:defRPr/>
            </a:pPr>
            <a:r>
              <a:rPr lang="en-GB" altLang="en-US" sz="1800" kern="0">
                <a:latin typeface="+mn-lt"/>
              </a:rPr>
              <a:t>Email: </a:t>
            </a:r>
            <a:r>
              <a:rPr lang="en-GB" altLang="en-US" sz="1800" kern="0">
                <a:latin typeface="+mn-lt"/>
                <a:hlinkClick r:id="rId6">
                  <a:extLst>
                    <a:ext uri="{A12FA001-AC4F-418D-AE19-62706E023703}">
                      <ahyp:hlinkClr xmlns:ahyp="http://schemas.microsoft.com/office/drawing/2018/hyperlinkcolor" val="tx"/>
                    </a:ext>
                  </a:extLst>
                </a:hlinkClick>
              </a:rPr>
              <a:t>L.Cranshaw@warwick.ac.uk</a:t>
            </a:r>
            <a:endParaRPr lang="en-GB" altLang="en-US" sz="1800" kern="0">
              <a:latin typeface="+mn-lt"/>
            </a:endParaRPr>
          </a:p>
          <a:p>
            <a:pPr>
              <a:lnSpc>
                <a:spcPct val="150000"/>
              </a:lnSpc>
            </a:pPr>
            <a:endParaRPr lang="en-GB" sz="1800">
              <a:solidFill>
                <a:schemeClr val="accent6">
                  <a:lumMod val="75000"/>
                </a:schemeClr>
              </a:solidFill>
              <a:latin typeface="+mn-lt"/>
            </a:endParaRPr>
          </a:p>
          <a:p>
            <a:pPr>
              <a:lnSpc>
                <a:spcPct val="150000"/>
              </a:lnSpc>
            </a:pPr>
            <a:endParaRPr lang="en-GB" sz="1800">
              <a:solidFill>
                <a:schemeClr val="accent6">
                  <a:lumMod val="75000"/>
                </a:schemeClr>
              </a:solidFill>
              <a:latin typeface="+mn-lt"/>
            </a:endParaRPr>
          </a:p>
          <a:p>
            <a:pPr>
              <a:lnSpc>
                <a:spcPct val="150000"/>
              </a:lnSpc>
            </a:pPr>
            <a:endParaRPr lang="en-GB" sz="1800">
              <a:latin typeface="+mn-lt"/>
            </a:endParaRPr>
          </a:p>
        </p:txBody>
      </p:sp>
      <p:pic>
        <p:nvPicPr>
          <p:cNvPr id="19" name="Picture 1" descr="A photo of Laura Cranshaw">
            <a:extLst>
              <a:ext uri="{FF2B5EF4-FFF2-40B4-BE49-F238E27FC236}">
                <a16:creationId xmlns:a16="http://schemas.microsoft.com/office/drawing/2014/main" id="{201B3520-7C2B-A9A7-0003-B8034FEABC00}"/>
              </a:ext>
              <a:ext uri="{C183D7F6-B498-43B3-948B-1728B52AA6E4}">
                <adec:decorative xmlns:adec="http://schemas.microsoft.com/office/drawing/2017/decorative" val="0"/>
              </a:ext>
            </a:extLst>
          </p:cNvPr>
          <p:cNvPicPr>
            <a:picLocks noChangeAspect="1"/>
          </p:cNvPicPr>
          <p:nvPr/>
        </p:nvPicPr>
        <p:blipFill>
          <a:blip r:embed="rId7">
            <a:extLst>
              <a:ext uri="{28A0092B-C50C-407E-A947-70E740481C1C}">
                <a14:useLocalDpi xmlns:a14="http://schemas.microsoft.com/office/drawing/2010/main" val="0"/>
              </a:ext>
            </a:extLst>
          </a:blip>
          <a:srcRect r="32730"/>
          <a:stretch>
            <a:fillRect/>
          </a:stretch>
        </p:blipFill>
        <p:spPr bwMode="auto">
          <a:xfrm>
            <a:off x="4439816" y="4223414"/>
            <a:ext cx="1355725" cy="134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 descr="A photo of Anj Kang">
            <a:extLst>
              <a:ext uri="{FF2B5EF4-FFF2-40B4-BE49-F238E27FC236}">
                <a16:creationId xmlns:a16="http://schemas.microsoft.com/office/drawing/2014/main" id="{16AEB6E3-92D6-0035-E8A7-325FF8911557}"/>
              </a:ext>
              <a:ext uri="{C183D7F6-B498-43B3-948B-1728B52AA6E4}">
                <adec:decorative xmlns:adec="http://schemas.microsoft.com/office/drawing/2017/decorative" val="0"/>
              </a:ext>
            </a:extLst>
          </p:cNvPr>
          <p:cNvPicPr>
            <a:picLocks noChangeAspect="1"/>
          </p:cNvPicPr>
          <p:nvPr/>
        </p:nvPicPr>
        <p:blipFill>
          <a:blip r:embed="rId8">
            <a:extLst>
              <a:ext uri="{28A0092B-C50C-407E-A947-70E740481C1C}">
                <a14:useLocalDpi xmlns:a14="http://schemas.microsoft.com/office/drawing/2010/main" val="0"/>
              </a:ext>
            </a:extLst>
          </a:blip>
          <a:srcRect r="35146"/>
          <a:stretch>
            <a:fillRect/>
          </a:stretch>
        </p:blipFill>
        <p:spPr bwMode="auto">
          <a:xfrm>
            <a:off x="9709090" y="4222386"/>
            <a:ext cx="132715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a:extLst>
              <a:ext uri="{FF2B5EF4-FFF2-40B4-BE49-F238E27FC236}">
                <a16:creationId xmlns:a16="http://schemas.microsoft.com/office/drawing/2014/main" id="{25916C14-C230-885E-3538-F1C734C48FC1}"/>
              </a:ext>
            </a:extLst>
          </p:cNvPr>
          <p:cNvSpPr txBox="1"/>
          <p:nvPr/>
        </p:nvSpPr>
        <p:spPr>
          <a:xfrm>
            <a:off x="5914934" y="4389913"/>
            <a:ext cx="6245524" cy="1354282"/>
          </a:xfrm>
          <a:prstGeom prst="rect">
            <a:avLst/>
          </a:prstGeom>
          <a:noFill/>
        </p:spPr>
        <p:txBody>
          <a:bodyPr wrap="square">
            <a:spAutoFit/>
          </a:bodyPr>
          <a:lstStyle/>
          <a:p>
            <a:pPr>
              <a:lnSpc>
                <a:spcPct val="150000"/>
              </a:lnSpc>
            </a:pPr>
            <a:r>
              <a:rPr lang="en-GB"/>
              <a:t>Phase 1 Programme Co-ordinator</a:t>
            </a:r>
          </a:p>
          <a:p>
            <a:pPr>
              <a:lnSpc>
                <a:spcPct val="150000"/>
              </a:lnSpc>
              <a:spcBef>
                <a:spcPct val="20000"/>
              </a:spcBef>
              <a:defRPr/>
            </a:pPr>
            <a:r>
              <a:rPr lang="en-GB" altLang="en-US" kern="0"/>
              <a:t>Anjula Kang</a:t>
            </a:r>
          </a:p>
          <a:p>
            <a:pPr>
              <a:lnSpc>
                <a:spcPct val="150000"/>
              </a:lnSpc>
              <a:spcAft>
                <a:spcPts val="1200"/>
              </a:spcAft>
              <a:defRPr/>
            </a:pPr>
            <a:r>
              <a:rPr lang="en-GB" altLang="en-US" kern="0"/>
              <a:t>Email: </a:t>
            </a:r>
            <a:r>
              <a:rPr lang="en-GB" altLang="en-US" kern="0">
                <a:hlinkClick r:id="rId9">
                  <a:extLst>
                    <a:ext uri="{A12FA001-AC4F-418D-AE19-62706E023703}">
                      <ahyp:hlinkClr xmlns:ahyp="http://schemas.microsoft.com/office/drawing/2018/hyperlinkcolor" val="tx"/>
                    </a:ext>
                  </a:extLst>
                </a:hlinkClick>
              </a:rPr>
              <a:t>A.Kang@warwick.ac.uk</a:t>
            </a:r>
            <a:endParaRPr lang="en-GB" altLang="en-US" kern="0"/>
          </a:p>
        </p:txBody>
      </p:sp>
    </p:spTree>
    <p:extLst>
      <p:ext uri="{BB962C8B-B14F-4D97-AF65-F5344CB8AC3E}">
        <p14:creationId xmlns:p14="http://schemas.microsoft.com/office/powerpoint/2010/main" val="2270939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DBBAD-0E3A-B360-5800-C44C3D889538}"/>
            </a:ext>
          </a:extLst>
        </p:cNvPr>
        <p:cNvGrpSpPr/>
        <p:nvPr/>
      </p:nvGrpSpPr>
      <p:grpSpPr>
        <a:xfrm>
          <a:off x="0" y="0"/>
          <a:ext cx="0" cy="0"/>
          <a:chOff x="0" y="0"/>
          <a:chExt cx="0" cy="0"/>
        </a:xfrm>
      </p:grpSpPr>
      <p:sp>
        <p:nvSpPr>
          <p:cNvPr id="13" name="Text Placeholder 2">
            <a:extLst>
              <a:ext uri="{FF2B5EF4-FFF2-40B4-BE49-F238E27FC236}">
                <a16:creationId xmlns:a16="http://schemas.microsoft.com/office/drawing/2014/main" id="{581BE851-0398-EB07-3C64-3F1E95EE5892}"/>
              </a:ext>
            </a:extLst>
          </p:cNvPr>
          <p:cNvSpPr txBox="1">
            <a:spLocks/>
          </p:cNvSpPr>
          <p:nvPr/>
        </p:nvSpPr>
        <p:spPr>
          <a:xfrm>
            <a:off x="178863" y="873186"/>
            <a:ext cx="11233355" cy="6488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a:latin typeface="+mn-lt"/>
              </a:rPr>
              <a:t>MBChB Phase 1 – Academic Block Leads</a:t>
            </a:r>
          </a:p>
          <a:p>
            <a:endParaRPr lang="en-US" sz="2400"/>
          </a:p>
        </p:txBody>
      </p:sp>
      <p:sp>
        <p:nvSpPr>
          <p:cNvPr id="2" name="Text Placeholder 4">
            <a:extLst>
              <a:ext uri="{FF2B5EF4-FFF2-40B4-BE49-F238E27FC236}">
                <a16:creationId xmlns:a16="http://schemas.microsoft.com/office/drawing/2014/main" id="{874EE3BE-BC90-27AA-17FD-B96423C0DB42}"/>
              </a:ext>
            </a:extLst>
          </p:cNvPr>
          <p:cNvSpPr txBox="1">
            <a:spLocks/>
          </p:cNvSpPr>
          <p:nvPr/>
        </p:nvSpPr>
        <p:spPr>
          <a:xfrm>
            <a:off x="914400" y="2106955"/>
            <a:ext cx="2596795" cy="3224966"/>
          </a:xfrm>
          <a:prstGeom prst="rect">
            <a:avLst/>
          </a:prstGeom>
        </p:spPr>
        <p:txBody>
          <a:bodyPr vert="horz" lIns="91440" tIns="45720" rIns="91440" bIns="45720" rtlCol="0">
            <a:normAutofit fontScale="2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defRPr/>
            </a:pPr>
            <a:r>
              <a:rPr lang="en-US" altLang="en-US" sz="6400" kern="0"/>
              <a:t>Block 1 Lead</a:t>
            </a:r>
          </a:p>
          <a:p>
            <a:pPr>
              <a:lnSpc>
                <a:spcPct val="170000"/>
              </a:lnSpc>
              <a:defRPr/>
            </a:pPr>
            <a:r>
              <a:rPr lang="en-US" altLang="en-US" sz="6400" kern="0"/>
              <a:t>Dr Clare Garcin</a:t>
            </a:r>
          </a:p>
          <a:p>
            <a:pPr>
              <a:lnSpc>
                <a:spcPct val="170000"/>
              </a:lnSpc>
              <a:defRPr/>
            </a:pPr>
            <a:endParaRPr lang="en-US" altLang="en-US" sz="6400" kern="0"/>
          </a:p>
          <a:p>
            <a:pPr>
              <a:lnSpc>
                <a:spcPct val="170000"/>
              </a:lnSpc>
              <a:defRPr/>
            </a:pPr>
            <a:r>
              <a:rPr lang="en-US" altLang="en-US" sz="6400" kern="0"/>
              <a:t>Block 2 Lead</a:t>
            </a:r>
          </a:p>
          <a:p>
            <a:pPr>
              <a:lnSpc>
                <a:spcPct val="170000"/>
              </a:lnSpc>
              <a:defRPr/>
            </a:pPr>
            <a:r>
              <a:rPr lang="en-US" altLang="en-US" sz="6400" kern="0"/>
              <a:t>Dr Helen Strachan Jones</a:t>
            </a:r>
          </a:p>
          <a:p>
            <a:pPr>
              <a:lnSpc>
                <a:spcPct val="170000"/>
              </a:lnSpc>
              <a:defRPr/>
            </a:pPr>
            <a:endParaRPr lang="en-US" altLang="en-US" sz="6400" kern="0"/>
          </a:p>
          <a:p>
            <a:pPr>
              <a:lnSpc>
                <a:spcPct val="170000"/>
              </a:lnSpc>
              <a:defRPr/>
            </a:pPr>
            <a:r>
              <a:rPr lang="en-US" altLang="en-US" sz="6400" kern="0"/>
              <a:t>Block 3 Lead</a:t>
            </a:r>
          </a:p>
          <a:p>
            <a:pPr>
              <a:lnSpc>
                <a:spcPct val="170000"/>
              </a:lnSpc>
              <a:defRPr/>
            </a:pPr>
            <a:r>
              <a:rPr lang="en-US" altLang="en-US" sz="6400" kern="0"/>
              <a:t>Dr Crispin Wiles</a:t>
            </a:r>
            <a:endParaRPr lang="en-GB" altLang="en-US" sz="6400" kern="0"/>
          </a:p>
          <a:p>
            <a:endParaRPr lang="en-GB"/>
          </a:p>
          <a:p>
            <a:endParaRPr lang="en-GB"/>
          </a:p>
          <a:p>
            <a:endParaRPr lang="en-GB"/>
          </a:p>
        </p:txBody>
      </p:sp>
      <p:sp>
        <p:nvSpPr>
          <p:cNvPr id="3" name="Text Placeholder 4">
            <a:extLst>
              <a:ext uri="{FF2B5EF4-FFF2-40B4-BE49-F238E27FC236}">
                <a16:creationId xmlns:a16="http://schemas.microsoft.com/office/drawing/2014/main" id="{14502E59-809B-CD14-A295-F803529F57E4}"/>
              </a:ext>
            </a:extLst>
          </p:cNvPr>
          <p:cNvSpPr txBox="1">
            <a:spLocks/>
          </p:cNvSpPr>
          <p:nvPr/>
        </p:nvSpPr>
        <p:spPr>
          <a:xfrm>
            <a:off x="5613721" y="2106955"/>
            <a:ext cx="4977114" cy="3224966"/>
          </a:xfrm>
          <a:prstGeom prst="rect">
            <a:avLst/>
          </a:prstGeom>
        </p:spPr>
        <p:txBody>
          <a:bodyPr vert="horz" lIns="91440" tIns="45720" rIns="91440" bIns="45720" anchor="t"/>
          <a:lstStyle>
            <a:lvl1pPr marL="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ct val="20000"/>
              </a:spcBef>
              <a:spcAft>
                <a:spcPts val="0"/>
              </a:spcAft>
              <a:buClrTx/>
              <a:buSzTx/>
              <a:buFont typeface="Arial" panose="020B0604020202020204" pitchFamily="34" charset="0"/>
              <a:buNone/>
              <a:tabLst/>
              <a:defRPr/>
            </a:pPr>
            <a:r>
              <a:rPr kumimoji="0" lang="en-US" altLang="en-US" sz="1600" b="0" i="0" u="none" strike="noStrike" kern="0" cap="none" spc="0" normalizeH="0" baseline="0" noProof="0">
                <a:ln>
                  <a:noFill/>
                </a:ln>
                <a:effectLst/>
                <a:uLnTx/>
                <a:uFillTx/>
                <a:latin typeface="Aptos"/>
              </a:rPr>
              <a:t>Block 4 Lead (CAI co-lead)</a:t>
            </a:r>
            <a:endParaRPr lang="en-US" altLang="en-US" sz="1600" b="0" i="0" u="none" strike="noStrike" kern="0" cap="none" spc="0" normalizeH="0" baseline="0" noProof="0">
              <a:ln>
                <a:noFill/>
              </a:ln>
              <a:effectLst/>
              <a:uLnTx/>
              <a:uFillTx/>
              <a:latin typeface="Aptos"/>
            </a:endParaRPr>
          </a:p>
          <a:p>
            <a:pPr marL="0" marR="0" lvl="0" indent="0" algn="l" defTabSz="914400" rtl="0" eaLnBrk="1" fontAlgn="auto" latinLnBrk="0" hangingPunct="1">
              <a:lnSpc>
                <a:spcPct val="150000"/>
              </a:lnSpc>
              <a:spcBef>
                <a:spcPct val="20000"/>
              </a:spcBef>
              <a:spcAft>
                <a:spcPts val="0"/>
              </a:spcAft>
              <a:buClrTx/>
              <a:buSzTx/>
              <a:buFont typeface="Arial" panose="020B0604020202020204" pitchFamily="34" charset="0"/>
              <a:buNone/>
              <a:tabLst/>
              <a:defRPr/>
            </a:pPr>
            <a:r>
              <a:rPr kumimoji="0" lang="en-US" altLang="en-US" sz="1600" b="0" i="0" u="none" strike="noStrike" kern="0" cap="none" spc="0" normalizeH="0" baseline="0" noProof="0">
                <a:ln>
                  <a:noFill/>
                </a:ln>
                <a:effectLst/>
                <a:uLnTx/>
                <a:uFillTx/>
                <a:latin typeface="Aptos"/>
              </a:rPr>
              <a:t>Dr Natalie Keough</a:t>
            </a:r>
            <a:endParaRPr lang="en-US" altLang="en-US" sz="1600" b="0" i="0" u="none" strike="noStrike" kern="0" cap="none" spc="0" normalizeH="0" baseline="0" noProof="0">
              <a:ln>
                <a:noFill/>
              </a:ln>
              <a:effectLst/>
              <a:uLnTx/>
              <a:uFillTx/>
              <a:latin typeface="Aptos"/>
            </a:endParaRPr>
          </a:p>
          <a:p>
            <a:pPr marL="0" marR="0" lvl="0" indent="0" algn="l" defTabSz="914400" rtl="0" eaLnBrk="1" fontAlgn="auto" latinLnBrk="0" hangingPunct="1">
              <a:lnSpc>
                <a:spcPct val="150000"/>
              </a:lnSpc>
              <a:spcBef>
                <a:spcPct val="20000"/>
              </a:spcBef>
              <a:spcAft>
                <a:spcPts val="0"/>
              </a:spcAft>
              <a:buClrTx/>
              <a:buSzTx/>
              <a:buFont typeface="Arial" panose="020B0604020202020204" pitchFamily="34" charset="0"/>
              <a:buNone/>
              <a:tabLst/>
              <a:defRPr/>
            </a:pPr>
            <a:endParaRPr lang="en-US" altLang="en-US" sz="1600" kern="0">
              <a:latin typeface="Aptos"/>
            </a:endParaRPr>
          </a:p>
          <a:p>
            <a:pPr marL="0" marR="0" lvl="0" indent="0" algn="l" defTabSz="914400" rtl="0" eaLnBrk="1" fontAlgn="auto" latinLnBrk="0" hangingPunct="1">
              <a:lnSpc>
                <a:spcPct val="150000"/>
              </a:lnSpc>
              <a:spcBef>
                <a:spcPct val="20000"/>
              </a:spcBef>
              <a:spcAft>
                <a:spcPts val="0"/>
              </a:spcAft>
              <a:buClrTx/>
              <a:buSzTx/>
              <a:buFont typeface="Arial" panose="020B0604020202020204" pitchFamily="34" charset="0"/>
              <a:buNone/>
              <a:tabLst/>
              <a:defRPr/>
            </a:pPr>
            <a:endParaRPr kumimoji="0" lang="en-US" altLang="en-US" sz="1600" b="0" i="0" u="none" strike="noStrike" kern="0" cap="none" spc="0" normalizeH="0" baseline="0" noProof="0">
              <a:ln>
                <a:noFill/>
              </a:ln>
              <a:effectLst/>
              <a:uLnTx/>
              <a:uFillTx/>
              <a:latin typeface="Aptos"/>
            </a:endParaRPr>
          </a:p>
          <a:p>
            <a:pPr marL="0" marR="0" lvl="0" indent="0" algn="l" defTabSz="914400" rtl="0" eaLnBrk="1" fontAlgn="auto" latinLnBrk="0" hangingPunct="1">
              <a:lnSpc>
                <a:spcPct val="150000"/>
              </a:lnSpc>
              <a:spcBef>
                <a:spcPct val="20000"/>
              </a:spcBef>
              <a:spcAft>
                <a:spcPts val="0"/>
              </a:spcAft>
              <a:buClrTx/>
              <a:buSzTx/>
              <a:buFont typeface="Arial" panose="020B0604020202020204" pitchFamily="34" charset="0"/>
              <a:buNone/>
              <a:tabLst/>
              <a:defRPr/>
            </a:pPr>
            <a:r>
              <a:rPr kumimoji="0" lang="en-US" altLang="en-US" sz="1600" b="0" i="0" u="none" strike="noStrike" kern="0" cap="none" spc="0" normalizeH="0" baseline="0" noProof="0">
                <a:ln>
                  <a:noFill/>
                </a:ln>
                <a:effectLst/>
                <a:uLnTx/>
                <a:uFillTx/>
                <a:latin typeface="Aptos"/>
              </a:rPr>
              <a:t>Block 5 Lead </a:t>
            </a:r>
            <a:r>
              <a:rPr lang="en-US" altLang="en-US" sz="1600" kern="0">
                <a:latin typeface="Aptos"/>
              </a:rPr>
              <a:t> (</a:t>
            </a:r>
            <a:r>
              <a:rPr kumimoji="0" lang="en-US" altLang="en-US" sz="1600" b="0" i="0" strike="noStrike" kern="0" cap="none" spc="0" normalizeH="0" baseline="0" noProof="0">
                <a:ln>
                  <a:noFill/>
                </a:ln>
                <a:effectLst/>
                <a:uLnTx/>
                <a:uFillTx/>
                <a:latin typeface="Aptos"/>
              </a:rPr>
              <a:t>Deputy</a:t>
            </a:r>
            <a:r>
              <a:rPr lang="en-US" altLang="en-US" sz="1600" kern="0">
                <a:latin typeface="Aptos"/>
              </a:rPr>
              <a:t> </a:t>
            </a:r>
            <a:r>
              <a:rPr kumimoji="0" lang="en-US" altLang="en-US" sz="1600" b="0" i="0" strike="noStrike" kern="0" cap="none" spc="0" normalizeH="0" baseline="0" noProof="0">
                <a:ln>
                  <a:noFill/>
                </a:ln>
                <a:effectLst/>
                <a:uLnTx/>
                <a:uFillTx/>
                <a:latin typeface="Aptos"/>
              </a:rPr>
              <a:t>Phase 1 Lead)</a:t>
            </a:r>
            <a:endParaRPr lang="en-US" altLang="en-US" sz="1600" b="0" i="0" strike="noStrike" kern="0" cap="none" spc="0" normalizeH="0" baseline="0" noProof="0">
              <a:ln>
                <a:noFill/>
              </a:ln>
              <a:effectLst/>
              <a:uLnTx/>
              <a:uFillTx/>
              <a:latin typeface="Aptos"/>
            </a:endParaRPr>
          </a:p>
          <a:p>
            <a:pPr marL="0" marR="0" lvl="0" indent="0" algn="l" defTabSz="914400" rtl="0" eaLnBrk="1" fontAlgn="auto" latinLnBrk="0" hangingPunct="1">
              <a:lnSpc>
                <a:spcPct val="150000"/>
              </a:lnSpc>
              <a:spcBef>
                <a:spcPct val="20000"/>
              </a:spcBef>
              <a:spcAft>
                <a:spcPts val="0"/>
              </a:spcAft>
              <a:buClrTx/>
              <a:buSzTx/>
              <a:buFont typeface="Arial" panose="020B0604020202020204" pitchFamily="34" charset="0"/>
              <a:buNone/>
              <a:tabLst/>
              <a:defRPr/>
            </a:pPr>
            <a:r>
              <a:rPr kumimoji="0" lang="en-US" altLang="en-US" sz="1600" b="0" i="0" u="none" strike="noStrike" kern="0" cap="none" spc="0" normalizeH="0" baseline="0" noProof="0">
                <a:ln>
                  <a:noFill/>
                </a:ln>
                <a:effectLst/>
                <a:uLnTx/>
                <a:uFillTx/>
                <a:latin typeface="Aptos"/>
              </a:rPr>
              <a:t>Dr Helen Poulton</a:t>
            </a:r>
            <a:endParaRPr lang="en-US" altLang="en-US" sz="1600" b="0" i="0" u="none" strike="noStrike" kern="0" cap="none" spc="0" normalizeH="0" baseline="0" noProof="0">
              <a:ln>
                <a:noFill/>
              </a:ln>
              <a:effectLst/>
              <a:uLnTx/>
              <a:uFillTx/>
              <a:latin typeface="Apto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altLang="en-US" sz="1800" b="0" i="0" u="none" strike="noStrike" kern="0" cap="none" spc="0" normalizeH="0" baseline="0" noProof="0">
              <a:ln>
                <a:noFill/>
              </a:ln>
              <a:effectLst/>
              <a:uLnTx/>
              <a:uFillTx/>
              <a:latin typeface="Aptos Body"/>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GB" altLang="en-US" sz="2000" b="0" i="0" u="none" strike="noStrike" kern="0" cap="none" spc="0" normalizeH="0" baseline="0" noProof="0">
              <a:ln>
                <a:noFill/>
              </a:ln>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GB" altLang="en-US" sz="2000" b="0" i="0" u="none" strike="noStrike" kern="0" cap="none" spc="0" normalizeH="0" baseline="0" noProof="0">
              <a:ln>
                <a:noFill/>
              </a:ln>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GB" sz="2000" b="0" i="0" u="none" strike="noStrike" kern="1200" cap="none" spc="0" normalizeH="0" baseline="0" noProof="0">
              <a:ln>
                <a:noFill/>
              </a:ln>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GB" sz="2000" b="0" i="0" u="none" strike="noStrike" kern="1200" cap="none" spc="0" normalizeH="0" baseline="0" noProof="0">
              <a:ln>
                <a:noFill/>
              </a:ln>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GB" sz="2000" b="0" i="0" u="none" strike="noStrike" kern="1200" cap="none" spc="0" normalizeH="0" baseline="0" noProof="0">
              <a:ln>
                <a:noFill/>
              </a:ln>
              <a:effectLst/>
              <a:uLnTx/>
              <a:uFillTx/>
              <a:latin typeface="Calibri"/>
              <a:ea typeface="+mn-ea"/>
              <a:cs typeface="+mn-cs"/>
            </a:endParaRPr>
          </a:p>
        </p:txBody>
      </p:sp>
      <p:pic>
        <p:nvPicPr>
          <p:cNvPr id="6" name="Picture 5">
            <a:extLst>
              <a:ext uri="{FF2B5EF4-FFF2-40B4-BE49-F238E27FC236}">
                <a16:creationId xmlns:a16="http://schemas.microsoft.com/office/drawing/2014/main" id="{5A5C45D9-BD9A-14A0-6592-91BC3454A09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059743" y="3844802"/>
            <a:ext cx="1117158" cy="1117158"/>
          </a:xfrm>
          <a:prstGeom prst="rect">
            <a:avLst/>
          </a:prstGeom>
          <a:blipFill>
            <a:blip r:embed="rId3"/>
            <a:tile tx="0" ty="0" sx="100000" sy="100000" flip="none" algn="tl"/>
          </a:blipFill>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0FB90003-D052-A2B6-6854-8AE48BEFA98B}"/>
              </a:ext>
            </a:extLst>
          </p:cNvPr>
          <p:cNvPicPr>
            <a:picLocks noChangeAspect="1"/>
          </p:cNvPicPr>
          <p:nvPr/>
        </p:nvPicPr>
        <p:blipFill>
          <a:blip r:embed="rId4"/>
          <a:srcRect l="25362" t="8316" r="35048" b="54059"/>
          <a:stretch>
            <a:fillRect/>
          </a:stretch>
        </p:blipFill>
        <p:spPr>
          <a:xfrm>
            <a:off x="9059743" y="2106955"/>
            <a:ext cx="1051525" cy="1079865"/>
          </a:xfrm>
          <a:prstGeom prst="rect">
            <a:avLst/>
          </a:prstGeom>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46A02C17-EC9F-5123-3B9D-CD5B9CC524E8}"/>
              </a:ext>
            </a:extLst>
          </p:cNvPr>
          <p:cNvPicPr>
            <a:picLocks noChangeAspect="1"/>
          </p:cNvPicPr>
          <p:nvPr/>
        </p:nvPicPr>
        <p:blipFill>
          <a:blip r:embed="rId5"/>
          <a:srcRect l="37923" t="11749" r="23171" b="53531"/>
          <a:stretch>
            <a:fillRect/>
          </a:stretch>
        </p:blipFill>
        <p:spPr>
          <a:xfrm>
            <a:off x="3927098" y="5110678"/>
            <a:ext cx="1113027" cy="1005931"/>
          </a:xfrm>
          <a:prstGeom prst="rect">
            <a:avLst/>
          </a:prstGeom>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8CCAF111-493B-7B09-7501-A1E1A20041EF}"/>
              </a:ext>
            </a:extLst>
          </p:cNvPr>
          <p:cNvPicPr>
            <a:picLocks noChangeAspect="1"/>
          </p:cNvPicPr>
          <p:nvPr/>
        </p:nvPicPr>
        <p:blipFill>
          <a:blip r:embed="rId6"/>
          <a:stretch>
            <a:fillRect/>
          </a:stretch>
        </p:blipFill>
        <p:spPr>
          <a:xfrm>
            <a:off x="3960260" y="2106955"/>
            <a:ext cx="1079865" cy="1079865"/>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AB46B58E-227D-C41C-292F-64708B6354DD}"/>
              </a:ext>
            </a:extLst>
          </p:cNvPr>
          <p:cNvPicPr>
            <a:picLocks noChangeAspect="1"/>
          </p:cNvPicPr>
          <p:nvPr/>
        </p:nvPicPr>
        <p:blipFill>
          <a:blip r:embed="rId7"/>
          <a:stretch>
            <a:fillRect/>
          </a:stretch>
        </p:blipFill>
        <p:spPr>
          <a:xfrm>
            <a:off x="3927098" y="3585062"/>
            <a:ext cx="1146187" cy="110461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19257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B6390-D423-DA0C-12BE-6F33D0DB3BB0}"/>
            </a:ext>
          </a:extLst>
        </p:cNvPr>
        <p:cNvGrpSpPr/>
        <p:nvPr/>
      </p:nvGrpSpPr>
      <p:grpSpPr>
        <a:xfrm>
          <a:off x="0" y="0"/>
          <a:ext cx="0" cy="0"/>
          <a:chOff x="0" y="0"/>
          <a:chExt cx="0" cy="0"/>
        </a:xfrm>
      </p:grpSpPr>
      <p:sp>
        <p:nvSpPr>
          <p:cNvPr id="8" name="Title 5">
            <a:extLst>
              <a:ext uri="{FF2B5EF4-FFF2-40B4-BE49-F238E27FC236}">
                <a16:creationId xmlns:a16="http://schemas.microsoft.com/office/drawing/2014/main" id="{F1510B00-8FD3-0486-E2A0-31F7BCBE0969}"/>
              </a:ext>
            </a:extLst>
          </p:cNvPr>
          <p:cNvSpPr>
            <a:spLocks noGrp="1"/>
          </p:cNvSpPr>
          <p:nvPr>
            <p:ph type="title"/>
          </p:nvPr>
        </p:nvSpPr>
        <p:spPr>
          <a:xfrm>
            <a:off x="499733" y="538538"/>
            <a:ext cx="10036266" cy="409151"/>
          </a:xfrm>
        </p:spPr>
        <p:txBody>
          <a:bodyPr/>
          <a:lstStyle/>
          <a:p>
            <a:r>
              <a:rPr lang="en-GB" sz="3200"/>
              <a:t>How will I learn medicine???</a:t>
            </a:r>
          </a:p>
        </p:txBody>
      </p:sp>
      <p:sp>
        <p:nvSpPr>
          <p:cNvPr id="14" name="Content Placeholder 6">
            <a:extLst>
              <a:ext uri="{FF2B5EF4-FFF2-40B4-BE49-F238E27FC236}">
                <a16:creationId xmlns:a16="http://schemas.microsoft.com/office/drawing/2014/main" id="{5A4760C8-FB54-BA01-26C9-9A099F9DA7B2}"/>
              </a:ext>
            </a:extLst>
          </p:cNvPr>
          <p:cNvSpPr txBox="1">
            <a:spLocks/>
          </p:cNvSpPr>
          <p:nvPr/>
        </p:nvSpPr>
        <p:spPr>
          <a:xfrm>
            <a:off x="499733" y="1200727"/>
            <a:ext cx="10036266" cy="4255349"/>
          </a:xfrm>
          <a:prstGeom prst="rect">
            <a:avLst/>
          </a:prstGeom>
        </p:spPr>
        <p:txBody>
          <a:bodyPr/>
          <a:lstStyle>
            <a:lvl1pPr marL="0" indent="0" algn="l" defTabSz="914400" rtl="0" eaLnBrk="1" latinLnBrk="0" hangingPunct="1">
              <a:lnSpc>
                <a:spcPct val="104000"/>
              </a:lnSpc>
              <a:spcBef>
                <a:spcPts val="0"/>
              </a:spcBef>
              <a:buFont typeface="Arial" panose="020B0604020202020204" pitchFamily="34" charset="0"/>
              <a:buNone/>
              <a:defRPr sz="20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GB" sz="2400"/>
              <a:t>Accelerated 4-year course</a:t>
            </a:r>
          </a:p>
          <a:p>
            <a:pPr>
              <a:lnSpc>
                <a:spcPct val="150000"/>
              </a:lnSpc>
            </a:pPr>
            <a:r>
              <a:rPr lang="en-GB" sz="2400"/>
              <a:t>CBL curriculum</a:t>
            </a:r>
          </a:p>
          <a:p>
            <a:pPr>
              <a:lnSpc>
                <a:spcPct val="150000"/>
              </a:lnSpc>
            </a:pPr>
            <a:r>
              <a:rPr lang="en-GB" sz="2400"/>
              <a:t>Synchronous &amp; asynchronous learning</a:t>
            </a:r>
          </a:p>
          <a:p>
            <a:pPr>
              <a:lnSpc>
                <a:spcPct val="150000"/>
              </a:lnSpc>
            </a:pPr>
            <a:r>
              <a:rPr lang="en-GB" sz="2400"/>
              <a:t>Early patient contact</a:t>
            </a:r>
          </a:p>
          <a:p>
            <a:pPr>
              <a:lnSpc>
                <a:spcPct val="150000"/>
              </a:lnSpc>
            </a:pPr>
            <a:r>
              <a:rPr lang="en-GB" sz="2400"/>
              <a:t>Clinical placements across Coventry &amp; Warwickshire, and beyond</a:t>
            </a:r>
          </a:p>
          <a:p>
            <a:pPr>
              <a:lnSpc>
                <a:spcPct val="150000"/>
              </a:lnSpc>
            </a:pPr>
            <a:r>
              <a:rPr lang="en-GB" sz="2400"/>
              <a:t>Assessment across every Phase</a:t>
            </a:r>
          </a:p>
        </p:txBody>
      </p:sp>
      <p:pic>
        <p:nvPicPr>
          <p:cNvPr id="2" name="Picture 1" descr="Hourglass and a calendar">
            <a:extLst>
              <a:ext uri="{FF2B5EF4-FFF2-40B4-BE49-F238E27FC236}">
                <a16:creationId xmlns:a16="http://schemas.microsoft.com/office/drawing/2014/main" id="{5FC2896F-DDBA-BF92-5ADD-D7BCE15A5FEF}"/>
              </a:ext>
            </a:extLst>
          </p:cNvPr>
          <p:cNvPicPr>
            <a:picLocks noChangeAspect="1"/>
          </p:cNvPicPr>
          <p:nvPr/>
        </p:nvPicPr>
        <p:blipFill>
          <a:blip r:embed="rId3">
            <a:alphaModFix amt="25000"/>
            <a:extLst>
              <a:ext uri="{28A0092B-C50C-407E-A947-70E740481C1C}">
                <a14:useLocalDpi xmlns:a14="http://schemas.microsoft.com/office/drawing/2010/main" val="0"/>
              </a:ext>
            </a:extLst>
          </a:blip>
          <a:stretch>
            <a:fillRect/>
          </a:stretch>
        </p:blipFill>
        <p:spPr>
          <a:xfrm>
            <a:off x="5351428" y="2275352"/>
            <a:ext cx="6840572" cy="4582648"/>
          </a:xfrm>
          <a:prstGeom prst="rect">
            <a:avLst/>
          </a:prstGeom>
        </p:spPr>
      </p:pic>
    </p:spTree>
    <p:extLst>
      <p:ext uri="{BB962C8B-B14F-4D97-AF65-F5344CB8AC3E}">
        <p14:creationId xmlns:p14="http://schemas.microsoft.com/office/powerpoint/2010/main" val="459761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8D67B-189E-71B6-D5E2-80AA3202E66F}"/>
            </a:ext>
          </a:extLst>
        </p:cNvPr>
        <p:cNvGrpSpPr/>
        <p:nvPr/>
      </p:nvGrpSpPr>
      <p:grpSpPr>
        <a:xfrm>
          <a:off x="0" y="0"/>
          <a:ext cx="0" cy="0"/>
          <a:chOff x="0" y="0"/>
          <a:chExt cx="0" cy="0"/>
        </a:xfrm>
      </p:grpSpPr>
      <p:sp>
        <p:nvSpPr>
          <p:cNvPr id="8" name="Title 5">
            <a:extLst>
              <a:ext uri="{FF2B5EF4-FFF2-40B4-BE49-F238E27FC236}">
                <a16:creationId xmlns:a16="http://schemas.microsoft.com/office/drawing/2014/main" id="{CC001FFA-1436-B98C-C011-E918A93F1FF6}"/>
              </a:ext>
            </a:extLst>
          </p:cNvPr>
          <p:cNvSpPr>
            <a:spLocks noGrp="1"/>
          </p:cNvSpPr>
          <p:nvPr>
            <p:ph type="title"/>
          </p:nvPr>
        </p:nvSpPr>
        <p:spPr>
          <a:xfrm>
            <a:off x="499733" y="538538"/>
            <a:ext cx="10036266" cy="409151"/>
          </a:xfrm>
        </p:spPr>
        <p:txBody>
          <a:bodyPr/>
          <a:lstStyle/>
          <a:p>
            <a:r>
              <a:rPr lang="en-GB" sz="3200"/>
              <a:t>Phase 1 Overview</a:t>
            </a:r>
          </a:p>
        </p:txBody>
      </p:sp>
      <p:sp>
        <p:nvSpPr>
          <p:cNvPr id="14" name="Content Placeholder 6">
            <a:extLst>
              <a:ext uri="{FF2B5EF4-FFF2-40B4-BE49-F238E27FC236}">
                <a16:creationId xmlns:a16="http://schemas.microsoft.com/office/drawing/2014/main" id="{2449D967-4BF1-38BD-3D42-37F3C2B59432}"/>
              </a:ext>
            </a:extLst>
          </p:cNvPr>
          <p:cNvSpPr txBox="1">
            <a:spLocks/>
          </p:cNvSpPr>
          <p:nvPr/>
        </p:nvSpPr>
        <p:spPr>
          <a:xfrm>
            <a:off x="499733" y="1200727"/>
            <a:ext cx="10589182" cy="4255349"/>
          </a:xfrm>
          <a:prstGeom prst="rect">
            <a:avLst/>
          </a:prstGeom>
        </p:spPr>
        <p:txBody>
          <a:bodyPr/>
          <a:lstStyle>
            <a:lvl1pPr marL="0" indent="0" algn="l" defTabSz="914400" rtl="0" eaLnBrk="1" latinLnBrk="0" hangingPunct="1">
              <a:lnSpc>
                <a:spcPct val="104000"/>
              </a:lnSpc>
              <a:spcBef>
                <a:spcPts val="0"/>
              </a:spcBef>
              <a:buFont typeface="Arial" panose="020B0604020202020204" pitchFamily="34" charset="0"/>
              <a:buNone/>
              <a:defRPr sz="20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a:t>3 terms</a:t>
            </a:r>
          </a:p>
          <a:p>
            <a:endParaRPr lang="en-US" sz="2400" b="1"/>
          </a:p>
          <a:p>
            <a:pPr>
              <a:lnSpc>
                <a:spcPct val="150000"/>
              </a:lnSpc>
            </a:pPr>
            <a:r>
              <a:rPr lang="en-US" sz="2400"/>
              <a:t>September – December</a:t>
            </a:r>
          </a:p>
          <a:p>
            <a:pPr>
              <a:lnSpc>
                <a:spcPct val="150000"/>
              </a:lnSpc>
            </a:pPr>
            <a:r>
              <a:rPr lang="en-US" sz="2400"/>
              <a:t>January – March</a:t>
            </a:r>
          </a:p>
          <a:p>
            <a:pPr>
              <a:lnSpc>
                <a:spcPct val="150000"/>
              </a:lnSpc>
            </a:pPr>
            <a:r>
              <a:rPr lang="en-US" sz="2400"/>
              <a:t>April – June</a:t>
            </a:r>
          </a:p>
          <a:p>
            <a:pPr>
              <a:lnSpc>
                <a:spcPct val="150000"/>
              </a:lnSpc>
            </a:pPr>
            <a:endParaRPr lang="en-US" sz="2400">
              <a:solidFill>
                <a:schemeClr val="accent6">
                  <a:lumMod val="75000"/>
                </a:schemeClr>
              </a:solidFill>
            </a:endParaRPr>
          </a:p>
        </p:txBody>
      </p:sp>
      <p:sp>
        <p:nvSpPr>
          <p:cNvPr id="4" name="TextBox 3">
            <a:extLst>
              <a:ext uri="{FF2B5EF4-FFF2-40B4-BE49-F238E27FC236}">
                <a16:creationId xmlns:a16="http://schemas.microsoft.com/office/drawing/2014/main" id="{29515527-C997-9C89-64F4-875286C395AA}"/>
              </a:ext>
            </a:extLst>
          </p:cNvPr>
          <p:cNvSpPr txBox="1"/>
          <p:nvPr/>
        </p:nvSpPr>
        <p:spPr>
          <a:xfrm rot="517190">
            <a:off x="4799096" y="3144592"/>
            <a:ext cx="2971965" cy="2776209"/>
          </a:xfrm>
          <a:prstGeom prst="rect">
            <a:avLst/>
          </a:prstGeom>
          <a:solidFill>
            <a:schemeClr val="accent1">
              <a:lumMod val="40000"/>
              <a:lumOff val="60000"/>
            </a:schemeClr>
          </a:solidFill>
          <a:effectLst>
            <a:outerShdw blurRad="63500" sx="102000" sy="102000" algn="ctr" rotWithShape="0">
              <a:prstClr val="black">
                <a:alpha val="40000"/>
              </a:prstClr>
            </a:outerShdw>
          </a:effectLst>
        </p:spPr>
        <p:txBody>
          <a:bodyPr wrap="square" rtlCol="0">
            <a:spAutoFit/>
          </a:bodyPr>
          <a:lstStyle/>
          <a:p>
            <a:pPr algn="ctr">
              <a:lnSpc>
                <a:spcPct val="150000"/>
              </a:lnSpc>
            </a:pPr>
            <a:r>
              <a:rPr lang="en-US" sz="2000" b="1"/>
              <a:t>Please note: </a:t>
            </a:r>
          </a:p>
          <a:p>
            <a:pPr algn="ctr">
              <a:lnSpc>
                <a:spcPct val="150000"/>
              </a:lnSpc>
            </a:pPr>
            <a:endParaRPr lang="en-US" sz="2000" b="1"/>
          </a:p>
          <a:p>
            <a:pPr algn="ctr">
              <a:lnSpc>
                <a:spcPct val="150000"/>
              </a:lnSpc>
            </a:pPr>
            <a:r>
              <a:rPr lang="en-US" sz="2000" b="1"/>
              <a:t>MB ChB course operates outside the University term dates</a:t>
            </a:r>
          </a:p>
          <a:p>
            <a:pPr algn="ctr">
              <a:lnSpc>
                <a:spcPct val="150000"/>
              </a:lnSpc>
            </a:pPr>
            <a:endParaRPr lang="en-US" b="1"/>
          </a:p>
        </p:txBody>
      </p:sp>
    </p:spTree>
    <p:extLst>
      <p:ext uri="{BB962C8B-B14F-4D97-AF65-F5344CB8AC3E}">
        <p14:creationId xmlns:p14="http://schemas.microsoft.com/office/powerpoint/2010/main" val="1259752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E74BA-2CD2-86E5-D89F-CCB151750097}"/>
            </a:ext>
          </a:extLst>
        </p:cNvPr>
        <p:cNvGrpSpPr/>
        <p:nvPr/>
      </p:nvGrpSpPr>
      <p:grpSpPr>
        <a:xfrm>
          <a:off x="0" y="0"/>
          <a:ext cx="0" cy="0"/>
          <a:chOff x="0" y="0"/>
          <a:chExt cx="0" cy="0"/>
        </a:xfrm>
      </p:grpSpPr>
      <p:sp>
        <p:nvSpPr>
          <p:cNvPr id="8" name="Title 5">
            <a:extLst>
              <a:ext uri="{FF2B5EF4-FFF2-40B4-BE49-F238E27FC236}">
                <a16:creationId xmlns:a16="http://schemas.microsoft.com/office/drawing/2014/main" id="{226DDCEC-2F1D-1E91-089A-5DE179F53924}"/>
              </a:ext>
            </a:extLst>
          </p:cNvPr>
          <p:cNvSpPr>
            <a:spLocks noGrp="1"/>
          </p:cNvSpPr>
          <p:nvPr>
            <p:ph type="title"/>
          </p:nvPr>
        </p:nvSpPr>
        <p:spPr>
          <a:xfrm>
            <a:off x="499733" y="538538"/>
            <a:ext cx="10036266" cy="409151"/>
          </a:xfrm>
        </p:spPr>
        <p:txBody>
          <a:bodyPr/>
          <a:lstStyle/>
          <a:p>
            <a:r>
              <a:rPr lang="en-US" sz="3200"/>
              <a:t>Where will I study?</a:t>
            </a:r>
          </a:p>
        </p:txBody>
      </p:sp>
      <p:sp>
        <p:nvSpPr>
          <p:cNvPr id="14" name="Content Placeholder 6">
            <a:extLst>
              <a:ext uri="{FF2B5EF4-FFF2-40B4-BE49-F238E27FC236}">
                <a16:creationId xmlns:a16="http://schemas.microsoft.com/office/drawing/2014/main" id="{804D20FC-2C21-9628-E2B8-EAFD5B869B85}"/>
              </a:ext>
            </a:extLst>
          </p:cNvPr>
          <p:cNvSpPr txBox="1">
            <a:spLocks/>
          </p:cNvSpPr>
          <p:nvPr/>
        </p:nvSpPr>
        <p:spPr>
          <a:xfrm>
            <a:off x="425513" y="1200727"/>
            <a:ext cx="10110486" cy="4255349"/>
          </a:xfrm>
          <a:prstGeom prst="rect">
            <a:avLst/>
          </a:prstGeom>
        </p:spPr>
        <p:txBody>
          <a:bodyPr/>
          <a:lstStyle>
            <a:lvl1pPr marL="0" indent="0" algn="l" defTabSz="914400" rtl="0" eaLnBrk="1" latinLnBrk="0" hangingPunct="1">
              <a:lnSpc>
                <a:spcPct val="104000"/>
              </a:lnSpc>
              <a:spcBef>
                <a:spcPts val="0"/>
              </a:spcBef>
              <a:buFont typeface="Arial" panose="020B0604020202020204" pitchFamily="34" charset="0"/>
              <a:buNone/>
              <a:defRPr sz="20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400" b="1" dirty="0"/>
              <a:t>University of Warwick - Gibbet Hill Campus</a:t>
            </a:r>
          </a:p>
          <a:p>
            <a:pPr marL="342900" indent="-342900">
              <a:lnSpc>
                <a:spcPct val="150000"/>
              </a:lnSpc>
              <a:buFont typeface="Arial" panose="020B0604020202020204" pitchFamily="34" charset="0"/>
              <a:buChar char="•"/>
            </a:pPr>
            <a:r>
              <a:rPr lang="en-US" dirty="0"/>
              <a:t>Medical Teaching Centre (MTC)</a:t>
            </a:r>
          </a:p>
          <a:p>
            <a:pPr marL="342900" indent="-342900">
              <a:lnSpc>
                <a:spcPct val="150000"/>
              </a:lnSpc>
              <a:buFont typeface="Arial" panose="020B0604020202020204" pitchFamily="34" charset="0"/>
              <a:buChar char="•"/>
            </a:pPr>
            <a:r>
              <a:rPr lang="en-US" dirty="0"/>
              <a:t>Medical School Building (MSB)</a:t>
            </a:r>
          </a:p>
          <a:p>
            <a:pPr marL="342900" indent="-342900">
              <a:lnSpc>
                <a:spcPct val="150000"/>
              </a:lnSpc>
              <a:buFont typeface="Arial" panose="020B0604020202020204" pitchFamily="34" charset="0"/>
              <a:buChar char="•"/>
            </a:pPr>
            <a:r>
              <a:rPr lang="en-GB" dirty="0"/>
              <a:t>Interdisciplinary Biomedical Research Building (</a:t>
            </a:r>
            <a:r>
              <a:rPr lang="en-US" dirty="0"/>
              <a:t>IBRB)</a:t>
            </a:r>
          </a:p>
          <a:p>
            <a:pPr>
              <a:lnSpc>
                <a:spcPct val="100000"/>
              </a:lnSpc>
            </a:pPr>
            <a:endParaRPr lang="en-US" dirty="0"/>
          </a:p>
          <a:p>
            <a:pPr>
              <a:lnSpc>
                <a:spcPct val="100000"/>
              </a:lnSpc>
            </a:pPr>
            <a:r>
              <a:rPr lang="en-US" sz="2400" b="1" dirty="0"/>
              <a:t>University of Warwick - Clinical Education Hub</a:t>
            </a:r>
          </a:p>
          <a:p>
            <a:pPr marL="342900" indent="-342900">
              <a:lnSpc>
                <a:spcPct val="150000"/>
              </a:lnSpc>
              <a:buFont typeface="Arial" panose="020B0604020202020204" pitchFamily="34" charset="0"/>
              <a:buChar char="•"/>
            </a:pPr>
            <a:r>
              <a:rPr lang="en-US" dirty="0"/>
              <a:t>Clinical Anatomy</a:t>
            </a:r>
          </a:p>
          <a:p>
            <a:pPr marL="342900" indent="-342900">
              <a:lnSpc>
                <a:spcPct val="150000"/>
              </a:lnSpc>
              <a:buFont typeface="Arial" panose="020B0604020202020204" pitchFamily="34" charset="0"/>
              <a:buChar char="•"/>
            </a:pPr>
            <a:r>
              <a:rPr lang="en-US" dirty="0"/>
              <a:t>Clinical Skills</a:t>
            </a:r>
          </a:p>
          <a:p>
            <a:pPr>
              <a:lnSpc>
                <a:spcPct val="100000"/>
              </a:lnSpc>
            </a:pPr>
            <a:endParaRPr lang="en-US" sz="2400" b="1" dirty="0"/>
          </a:p>
          <a:p>
            <a:pPr>
              <a:lnSpc>
                <a:spcPct val="100000"/>
              </a:lnSpc>
            </a:pPr>
            <a:r>
              <a:rPr lang="en-US" sz="2400" b="1" dirty="0"/>
              <a:t>Clinical Placements</a:t>
            </a:r>
          </a:p>
          <a:p>
            <a:pPr marL="342900" indent="-342900">
              <a:lnSpc>
                <a:spcPct val="150000"/>
              </a:lnSpc>
              <a:buFont typeface="Arial" panose="020B0604020202020204" pitchFamily="34" charset="0"/>
              <a:buChar char="•"/>
            </a:pPr>
            <a:r>
              <a:rPr lang="en-US" dirty="0"/>
              <a:t>Community</a:t>
            </a:r>
          </a:p>
          <a:p>
            <a:pPr marL="342900" indent="-342900">
              <a:lnSpc>
                <a:spcPct val="150000"/>
              </a:lnSpc>
              <a:buFont typeface="Arial" panose="020B0604020202020204" pitchFamily="34" charset="0"/>
              <a:buChar char="•"/>
            </a:pPr>
            <a:r>
              <a:rPr lang="en-US" dirty="0"/>
              <a:t>Hospital trusts</a:t>
            </a:r>
          </a:p>
        </p:txBody>
      </p:sp>
      <p:pic>
        <p:nvPicPr>
          <p:cNvPr id="2" name="Picture 1" descr="A group of people walking in front of UHCW&#10;&#10;">
            <a:extLst>
              <a:ext uri="{FF2B5EF4-FFF2-40B4-BE49-F238E27FC236}">
                <a16:creationId xmlns:a16="http://schemas.microsoft.com/office/drawing/2014/main" id="{B40C82E4-93AE-FEEF-225A-21DD52664384}"/>
              </a:ext>
            </a:extLst>
          </p:cNvPr>
          <p:cNvPicPr>
            <a:picLocks noChangeAspect="1"/>
          </p:cNvPicPr>
          <p:nvPr/>
        </p:nvPicPr>
        <p:blipFill>
          <a:blip r:embed="rId2"/>
          <a:stretch>
            <a:fillRect/>
          </a:stretch>
        </p:blipFill>
        <p:spPr>
          <a:xfrm>
            <a:off x="8313931" y="4860576"/>
            <a:ext cx="2550302" cy="1593394"/>
          </a:xfrm>
          <a:prstGeom prst="rect">
            <a:avLst/>
          </a:prstGeom>
        </p:spPr>
      </p:pic>
      <p:pic>
        <p:nvPicPr>
          <p:cNvPr id="4" name="Picture 3" descr="A photo of the Medical Teaching Centre main entrance">
            <a:extLst>
              <a:ext uri="{FF2B5EF4-FFF2-40B4-BE49-F238E27FC236}">
                <a16:creationId xmlns:a16="http://schemas.microsoft.com/office/drawing/2014/main" id="{F1E521F9-006A-DEC9-FBB8-83587DB721F5}"/>
              </a:ext>
            </a:extLst>
          </p:cNvPr>
          <p:cNvPicPr>
            <a:picLocks noChangeAspect="1"/>
          </p:cNvPicPr>
          <p:nvPr/>
        </p:nvPicPr>
        <p:blipFill>
          <a:blip r:embed="rId3"/>
          <a:stretch>
            <a:fillRect/>
          </a:stretch>
        </p:blipFill>
        <p:spPr>
          <a:xfrm>
            <a:off x="7253237" y="213832"/>
            <a:ext cx="2326846" cy="1745134"/>
          </a:xfrm>
          <a:prstGeom prst="rect">
            <a:avLst/>
          </a:prstGeom>
        </p:spPr>
      </p:pic>
      <p:pic>
        <p:nvPicPr>
          <p:cNvPr id="6" name="Picture 5">
            <a:extLst>
              <a:ext uri="{FF2B5EF4-FFF2-40B4-BE49-F238E27FC236}">
                <a16:creationId xmlns:a16="http://schemas.microsoft.com/office/drawing/2014/main" id="{99BB7A4D-19CB-1C60-6B8B-EE72ED929A6A}"/>
              </a:ext>
            </a:extLst>
          </p:cNvPr>
          <p:cNvPicPr>
            <a:picLocks noChangeAspect="1"/>
          </p:cNvPicPr>
          <p:nvPr/>
        </p:nvPicPr>
        <p:blipFill>
          <a:blip r:embed="rId4"/>
          <a:stretch>
            <a:fillRect/>
          </a:stretch>
        </p:blipFill>
        <p:spPr>
          <a:xfrm>
            <a:off x="9666272" y="1722486"/>
            <a:ext cx="2395922" cy="1605915"/>
          </a:xfrm>
          <a:prstGeom prst="rect">
            <a:avLst/>
          </a:prstGeom>
        </p:spPr>
      </p:pic>
      <p:pic>
        <p:nvPicPr>
          <p:cNvPr id="3" name="Picture 2">
            <a:extLst>
              <a:ext uri="{FF2B5EF4-FFF2-40B4-BE49-F238E27FC236}">
                <a16:creationId xmlns:a16="http://schemas.microsoft.com/office/drawing/2014/main" id="{2DC355CC-AFA9-F8F9-7E18-84B7C4355B67}"/>
              </a:ext>
            </a:extLst>
          </p:cNvPr>
          <p:cNvPicPr>
            <a:picLocks noChangeAspect="1"/>
          </p:cNvPicPr>
          <p:nvPr/>
        </p:nvPicPr>
        <p:blipFill>
          <a:blip r:embed="rId5"/>
          <a:stretch>
            <a:fillRect/>
          </a:stretch>
        </p:blipFill>
        <p:spPr>
          <a:xfrm>
            <a:off x="7171210" y="3096719"/>
            <a:ext cx="2408873" cy="1605915"/>
          </a:xfrm>
          <a:prstGeom prst="rect">
            <a:avLst/>
          </a:prstGeom>
        </p:spPr>
      </p:pic>
      <p:pic>
        <p:nvPicPr>
          <p:cNvPr id="5" name="Picture Placeholder 12">
            <a:extLst>
              <a:ext uri="{FF2B5EF4-FFF2-40B4-BE49-F238E27FC236}">
                <a16:creationId xmlns:a16="http://schemas.microsoft.com/office/drawing/2014/main" id="{FE69D580-2F8B-1E8C-7CB8-9F995B553C7A}"/>
              </a:ext>
            </a:extLst>
          </p:cNvPr>
          <p:cNvPicPr>
            <a:picLocks noChangeAspect="1"/>
          </p:cNvPicPr>
          <p:nvPr/>
        </p:nvPicPr>
        <p:blipFill>
          <a:blip r:embed="rId6"/>
          <a:srcRect l="89" r="89"/>
          <a:stretch/>
        </p:blipFill>
        <p:spPr>
          <a:xfrm>
            <a:off x="10167676" y="6187680"/>
            <a:ext cx="697383" cy="28303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Tree>
    <p:extLst>
      <p:ext uri="{BB962C8B-B14F-4D97-AF65-F5344CB8AC3E}">
        <p14:creationId xmlns:p14="http://schemas.microsoft.com/office/powerpoint/2010/main" val="2929080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B5378-4436-789C-E222-E7C63E01A0F5}"/>
            </a:ext>
          </a:extLst>
        </p:cNvPr>
        <p:cNvGrpSpPr/>
        <p:nvPr/>
      </p:nvGrpSpPr>
      <p:grpSpPr>
        <a:xfrm>
          <a:off x="0" y="0"/>
          <a:ext cx="0" cy="0"/>
          <a:chOff x="0" y="0"/>
          <a:chExt cx="0" cy="0"/>
        </a:xfrm>
      </p:grpSpPr>
      <p:sp>
        <p:nvSpPr>
          <p:cNvPr id="8" name="Title 5">
            <a:extLst>
              <a:ext uri="{FF2B5EF4-FFF2-40B4-BE49-F238E27FC236}">
                <a16:creationId xmlns:a16="http://schemas.microsoft.com/office/drawing/2014/main" id="{9E54300D-193C-1B5D-96A4-B3F5D2E06B8B}"/>
              </a:ext>
            </a:extLst>
          </p:cNvPr>
          <p:cNvSpPr>
            <a:spLocks noGrp="1"/>
          </p:cNvSpPr>
          <p:nvPr>
            <p:ph type="title"/>
          </p:nvPr>
        </p:nvSpPr>
        <p:spPr>
          <a:xfrm>
            <a:off x="499733" y="538538"/>
            <a:ext cx="10036266" cy="409151"/>
          </a:xfrm>
        </p:spPr>
        <p:txBody>
          <a:bodyPr/>
          <a:lstStyle/>
          <a:p>
            <a:r>
              <a:rPr lang="en-GB" sz="3200"/>
              <a:t>Phase 1 Overview</a:t>
            </a:r>
          </a:p>
        </p:txBody>
      </p:sp>
      <p:sp>
        <p:nvSpPr>
          <p:cNvPr id="14" name="Content Placeholder 6">
            <a:extLst>
              <a:ext uri="{FF2B5EF4-FFF2-40B4-BE49-F238E27FC236}">
                <a16:creationId xmlns:a16="http://schemas.microsoft.com/office/drawing/2014/main" id="{45BD5727-E404-C9C0-EDD9-76A19C97C545}"/>
              </a:ext>
            </a:extLst>
          </p:cNvPr>
          <p:cNvSpPr txBox="1">
            <a:spLocks/>
          </p:cNvSpPr>
          <p:nvPr/>
        </p:nvSpPr>
        <p:spPr>
          <a:xfrm>
            <a:off x="499733" y="1200727"/>
            <a:ext cx="10036266" cy="4255349"/>
          </a:xfrm>
          <a:prstGeom prst="rect">
            <a:avLst/>
          </a:prstGeom>
        </p:spPr>
        <p:txBody>
          <a:bodyPr/>
          <a:lstStyle>
            <a:lvl1pPr marL="0" indent="0" algn="l" defTabSz="914400" rtl="0" eaLnBrk="1" latinLnBrk="0" hangingPunct="1">
              <a:lnSpc>
                <a:spcPct val="104000"/>
              </a:lnSpc>
              <a:spcBef>
                <a:spcPts val="0"/>
              </a:spcBef>
              <a:buFont typeface="Arial" panose="020B0604020202020204" pitchFamily="34" charset="0"/>
              <a:buNone/>
              <a:defRPr sz="20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2400"/>
              <a:t>Foundations of science and medicine</a:t>
            </a:r>
          </a:p>
          <a:p>
            <a:pPr>
              <a:lnSpc>
                <a:spcPct val="150000"/>
              </a:lnSpc>
            </a:pPr>
            <a:r>
              <a:rPr lang="en-US" sz="2400"/>
              <a:t>Blended learning</a:t>
            </a:r>
          </a:p>
          <a:p>
            <a:pPr>
              <a:lnSpc>
                <a:spcPct val="150000"/>
              </a:lnSpc>
            </a:pPr>
            <a:r>
              <a:rPr lang="en-US" sz="2400"/>
              <a:t>Early interaction with patients</a:t>
            </a:r>
          </a:p>
          <a:p>
            <a:pPr>
              <a:lnSpc>
                <a:spcPct val="150000"/>
              </a:lnSpc>
            </a:pPr>
            <a:r>
              <a:rPr lang="en-US" sz="2400"/>
              <a:t>Preparation and foundation for clinical Phases 2/3</a:t>
            </a:r>
          </a:p>
        </p:txBody>
      </p:sp>
    </p:spTree>
    <p:extLst>
      <p:ext uri="{BB962C8B-B14F-4D97-AF65-F5344CB8AC3E}">
        <p14:creationId xmlns:p14="http://schemas.microsoft.com/office/powerpoint/2010/main" val="91584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07786-C6FD-1F3E-0A93-1ADC69D7FE36}"/>
            </a:ext>
          </a:extLst>
        </p:cNvPr>
        <p:cNvGrpSpPr/>
        <p:nvPr/>
      </p:nvGrpSpPr>
      <p:grpSpPr>
        <a:xfrm>
          <a:off x="0" y="0"/>
          <a:ext cx="0" cy="0"/>
          <a:chOff x="0" y="0"/>
          <a:chExt cx="0" cy="0"/>
        </a:xfrm>
      </p:grpSpPr>
      <p:sp>
        <p:nvSpPr>
          <p:cNvPr id="8" name="Title 5">
            <a:extLst>
              <a:ext uri="{FF2B5EF4-FFF2-40B4-BE49-F238E27FC236}">
                <a16:creationId xmlns:a16="http://schemas.microsoft.com/office/drawing/2014/main" id="{FDDEE0FE-CCC6-8612-F13D-EA29270CDFE8}"/>
              </a:ext>
            </a:extLst>
          </p:cNvPr>
          <p:cNvSpPr>
            <a:spLocks noGrp="1"/>
          </p:cNvSpPr>
          <p:nvPr>
            <p:ph type="title"/>
          </p:nvPr>
        </p:nvSpPr>
        <p:spPr>
          <a:xfrm>
            <a:off x="499733" y="538538"/>
            <a:ext cx="10036266" cy="409151"/>
          </a:xfrm>
        </p:spPr>
        <p:txBody>
          <a:bodyPr/>
          <a:lstStyle/>
          <a:p>
            <a:r>
              <a:rPr lang="en-GB" sz="3200"/>
              <a:t>Phase 1 Structure</a:t>
            </a:r>
          </a:p>
        </p:txBody>
      </p:sp>
      <p:pic>
        <p:nvPicPr>
          <p:cNvPr id="2" name="Picture 1" descr="An image outlining the structure of Phase 1">
            <a:extLst>
              <a:ext uri="{FF2B5EF4-FFF2-40B4-BE49-F238E27FC236}">
                <a16:creationId xmlns:a16="http://schemas.microsoft.com/office/drawing/2014/main" id="{B3F430CC-41F6-B9ED-B58C-C240C23D6A46}"/>
              </a:ext>
            </a:extLst>
          </p:cNvPr>
          <p:cNvPicPr>
            <a:picLocks noChangeAspect="1"/>
          </p:cNvPicPr>
          <p:nvPr/>
        </p:nvPicPr>
        <p:blipFill>
          <a:blip r:embed="rId2"/>
          <a:stretch>
            <a:fillRect/>
          </a:stretch>
        </p:blipFill>
        <p:spPr>
          <a:xfrm>
            <a:off x="613597" y="2090551"/>
            <a:ext cx="10379985" cy="2534124"/>
          </a:xfrm>
          <a:prstGeom prst="rect">
            <a:avLst/>
          </a:prstGeom>
        </p:spPr>
      </p:pic>
    </p:spTree>
    <p:extLst>
      <p:ext uri="{BB962C8B-B14F-4D97-AF65-F5344CB8AC3E}">
        <p14:creationId xmlns:p14="http://schemas.microsoft.com/office/powerpoint/2010/main" val="3132813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07211-2E2B-5783-6B8F-DB76B468435B}"/>
            </a:ext>
          </a:extLst>
        </p:cNvPr>
        <p:cNvGrpSpPr/>
        <p:nvPr/>
      </p:nvGrpSpPr>
      <p:grpSpPr>
        <a:xfrm>
          <a:off x="0" y="0"/>
          <a:ext cx="0" cy="0"/>
          <a:chOff x="0" y="0"/>
          <a:chExt cx="0" cy="0"/>
        </a:xfrm>
      </p:grpSpPr>
      <p:sp>
        <p:nvSpPr>
          <p:cNvPr id="8" name="Title 5">
            <a:extLst>
              <a:ext uri="{FF2B5EF4-FFF2-40B4-BE49-F238E27FC236}">
                <a16:creationId xmlns:a16="http://schemas.microsoft.com/office/drawing/2014/main" id="{20465EA7-2D30-605D-E0C1-6318C72E1906}"/>
              </a:ext>
            </a:extLst>
          </p:cNvPr>
          <p:cNvSpPr>
            <a:spLocks noGrp="1"/>
          </p:cNvSpPr>
          <p:nvPr>
            <p:ph type="title"/>
          </p:nvPr>
        </p:nvSpPr>
        <p:spPr>
          <a:xfrm>
            <a:off x="499733" y="538538"/>
            <a:ext cx="10036266" cy="1197059"/>
          </a:xfrm>
        </p:spPr>
        <p:txBody>
          <a:bodyPr/>
          <a:lstStyle/>
          <a:p>
            <a:r>
              <a:rPr lang="en-GB" sz="3200"/>
              <a:t>Welcome Week 2026</a:t>
            </a:r>
            <a:br>
              <a:rPr lang="en-GB" sz="3200"/>
            </a:br>
            <a:r>
              <a:rPr lang="en-GB" sz="3200"/>
              <a:t>Monday 21</a:t>
            </a:r>
            <a:r>
              <a:rPr lang="en-GB" sz="3200" baseline="30000"/>
              <a:t>st</a:t>
            </a:r>
            <a:r>
              <a:rPr lang="en-GB" sz="3200"/>
              <a:t> September - Friday 25</a:t>
            </a:r>
            <a:r>
              <a:rPr lang="en-GB" sz="3200" baseline="30000"/>
              <a:t>th</a:t>
            </a:r>
            <a:r>
              <a:rPr lang="en-GB" sz="3200"/>
              <a:t> September</a:t>
            </a:r>
            <a:br>
              <a:rPr lang="en-GB" sz="3200"/>
            </a:br>
            <a:endParaRPr lang="en-GB" sz="3200"/>
          </a:p>
        </p:txBody>
      </p:sp>
      <p:sp>
        <p:nvSpPr>
          <p:cNvPr id="14" name="Content Placeholder 6">
            <a:extLst>
              <a:ext uri="{FF2B5EF4-FFF2-40B4-BE49-F238E27FC236}">
                <a16:creationId xmlns:a16="http://schemas.microsoft.com/office/drawing/2014/main" id="{6512F05C-6AF0-2428-BFED-B18FA67080C1}"/>
              </a:ext>
            </a:extLst>
          </p:cNvPr>
          <p:cNvSpPr txBox="1">
            <a:spLocks/>
          </p:cNvSpPr>
          <p:nvPr/>
        </p:nvSpPr>
        <p:spPr>
          <a:xfrm>
            <a:off x="499733" y="2483427"/>
            <a:ext cx="5018133" cy="4042063"/>
          </a:xfrm>
          <a:prstGeom prst="rect">
            <a:avLst/>
          </a:prstGeom>
        </p:spPr>
        <p:txBody>
          <a:bodyPr/>
          <a:lstStyle>
            <a:lvl1pPr marL="0" indent="0" algn="l" defTabSz="914400" rtl="0" eaLnBrk="1" latinLnBrk="0" hangingPunct="1">
              <a:lnSpc>
                <a:spcPct val="104000"/>
              </a:lnSpc>
              <a:spcBef>
                <a:spcPts val="0"/>
              </a:spcBef>
              <a:buFont typeface="Arial" panose="020B0604020202020204" pitchFamily="34" charset="0"/>
              <a:buNone/>
              <a:defRPr sz="20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50000"/>
              </a:lnSpc>
              <a:spcBef>
                <a:spcPts val="600"/>
              </a:spcBef>
              <a:buFont typeface="Arial" panose="020B0604020202020204" pitchFamily="34" charset="0"/>
              <a:buChar char="•"/>
              <a:defRPr/>
            </a:pPr>
            <a:r>
              <a:rPr lang="en-GB" altLang="en-US" sz="1600" kern="0">
                <a:ea typeface="ＭＳ Ｐゴシック" panose="020B0600070205080204" pitchFamily="34" charset="-128"/>
                <a:cs typeface="Arial" panose="020B0604020202020204" pitchFamily="34" charset="0"/>
              </a:rPr>
              <a:t>Welcome to MBChB and Phase 1</a:t>
            </a:r>
          </a:p>
          <a:p>
            <a:pPr marL="285750" indent="-285750">
              <a:lnSpc>
                <a:spcPct val="150000"/>
              </a:lnSpc>
              <a:spcBef>
                <a:spcPts val="600"/>
              </a:spcBef>
              <a:buFont typeface="Arial" panose="020B0604020202020204" pitchFamily="34" charset="0"/>
              <a:buChar char="•"/>
              <a:defRPr/>
            </a:pPr>
            <a:r>
              <a:rPr lang="en-GB" altLang="en-US" sz="1600" kern="0">
                <a:ea typeface="ＭＳ Ｐゴシック" panose="020B0600070205080204" pitchFamily="34" charset="-128"/>
                <a:cs typeface="Arial" panose="020B0604020202020204" pitchFamily="34" charset="0"/>
              </a:rPr>
              <a:t>Opportunities to meet current students and staff</a:t>
            </a:r>
          </a:p>
          <a:p>
            <a:pPr marL="285750" indent="-285750">
              <a:lnSpc>
                <a:spcPct val="150000"/>
              </a:lnSpc>
              <a:spcBef>
                <a:spcPts val="600"/>
              </a:spcBef>
              <a:buFont typeface="Arial" panose="020B0604020202020204" pitchFamily="34" charset="0"/>
              <a:buChar char="•"/>
              <a:defRPr/>
            </a:pPr>
            <a:r>
              <a:rPr lang="en-GB" altLang="en-US" sz="1600" kern="0">
                <a:ea typeface="ＭＳ Ｐゴシック" panose="020B0600070205080204" pitchFamily="34" charset="-128"/>
                <a:cs typeface="Arial" panose="020B0604020202020204" pitchFamily="34" charset="0"/>
              </a:rPr>
              <a:t>Meet your personal tutor and tutor group</a:t>
            </a:r>
          </a:p>
          <a:p>
            <a:pPr marL="285750" indent="-285750">
              <a:lnSpc>
                <a:spcPct val="150000"/>
              </a:lnSpc>
              <a:spcBef>
                <a:spcPts val="600"/>
              </a:spcBef>
              <a:buFont typeface="Arial" panose="020B0604020202020204" pitchFamily="34" charset="0"/>
              <a:buChar char="•"/>
              <a:defRPr/>
            </a:pPr>
            <a:r>
              <a:rPr lang="en-GB" altLang="en-US" sz="1600" kern="0">
                <a:ea typeface="ＭＳ Ｐゴシック" panose="020B0600070205080204" pitchFamily="34" charset="-128"/>
                <a:cs typeface="Arial" panose="020B0604020202020204" pitchFamily="34" charset="0"/>
              </a:rPr>
              <a:t>Introduction to Case Based Learning and your first case</a:t>
            </a:r>
          </a:p>
          <a:p>
            <a:pPr marL="285750" indent="-285750">
              <a:lnSpc>
                <a:spcPct val="150000"/>
              </a:lnSpc>
              <a:spcBef>
                <a:spcPts val="600"/>
              </a:spcBef>
              <a:buFont typeface="Arial" panose="020B0604020202020204" pitchFamily="34" charset="0"/>
              <a:buChar char="•"/>
              <a:defRPr/>
            </a:pPr>
            <a:r>
              <a:rPr lang="en-GB" altLang="en-US" sz="1600" kern="0">
                <a:ea typeface="ＭＳ Ｐゴシック" panose="020B0600070205080204" pitchFamily="34" charset="-128"/>
                <a:cs typeface="Arial" panose="020B0604020202020204" pitchFamily="34" charset="0"/>
              </a:rPr>
              <a:t>Drop-in sessions to support your asynchronous learning</a:t>
            </a:r>
          </a:p>
          <a:p>
            <a:pPr marL="285750" indent="-285750">
              <a:lnSpc>
                <a:spcPct val="150000"/>
              </a:lnSpc>
              <a:spcBef>
                <a:spcPts val="600"/>
              </a:spcBef>
              <a:buFont typeface="Arial" panose="020B0604020202020204" pitchFamily="34" charset="0"/>
              <a:buChar char="•"/>
              <a:defRPr/>
            </a:pPr>
            <a:r>
              <a:rPr lang="en-GB" altLang="en-US" sz="1600" kern="0">
                <a:ea typeface="ＭＳ Ｐゴシック" panose="020B0600070205080204" pitchFamily="34" charset="-128"/>
                <a:cs typeface="Arial" panose="020B0604020202020204" pitchFamily="34" charset="0"/>
              </a:rPr>
              <a:t>Introduction to the core values of WMS and the Warwick Doctor</a:t>
            </a:r>
          </a:p>
        </p:txBody>
      </p:sp>
      <p:pic>
        <p:nvPicPr>
          <p:cNvPr id="2" name="Picture 1" descr="The Warwick Doctor logo, listing the various values">
            <a:extLst>
              <a:ext uri="{FF2B5EF4-FFF2-40B4-BE49-F238E27FC236}">
                <a16:creationId xmlns:a16="http://schemas.microsoft.com/office/drawing/2014/main" id="{B409A916-878F-21BF-C1AB-C73006E7E7D9}"/>
              </a:ext>
            </a:extLst>
          </p:cNvPr>
          <p:cNvPicPr>
            <a:picLocks noChangeAspect="1"/>
          </p:cNvPicPr>
          <p:nvPr/>
        </p:nvPicPr>
        <p:blipFill>
          <a:blip r:embed="rId2"/>
          <a:stretch>
            <a:fillRect/>
          </a:stretch>
        </p:blipFill>
        <p:spPr>
          <a:xfrm>
            <a:off x="5517864" y="2381928"/>
            <a:ext cx="5319221" cy="3758916"/>
          </a:xfrm>
          <a:prstGeom prst="rect">
            <a:avLst/>
          </a:prstGeom>
        </p:spPr>
      </p:pic>
      <p:sp>
        <p:nvSpPr>
          <p:cNvPr id="4" name="TextBox 3">
            <a:extLst>
              <a:ext uri="{FF2B5EF4-FFF2-40B4-BE49-F238E27FC236}">
                <a16:creationId xmlns:a16="http://schemas.microsoft.com/office/drawing/2014/main" id="{D70DDFF9-F20E-61C7-D69A-13E7E971C5F3}"/>
              </a:ext>
            </a:extLst>
          </p:cNvPr>
          <p:cNvSpPr txBox="1"/>
          <p:nvPr/>
        </p:nvSpPr>
        <p:spPr>
          <a:xfrm>
            <a:off x="499732" y="1735597"/>
            <a:ext cx="10036265" cy="830997"/>
          </a:xfrm>
          <a:prstGeom prst="rect">
            <a:avLst/>
          </a:prstGeom>
          <a:noFill/>
        </p:spPr>
        <p:txBody>
          <a:bodyPr wrap="square">
            <a:spAutoFit/>
          </a:bodyPr>
          <a:lstStyle/>
          <a:p>
            <a:r>
              <a:rPr lang="en-GB" altLang="en-US" sz="2400" kern="0">
                <a:ea typeface="ＭＳ Ｐゴシック" panose="020B0600070205080204" pitchFamily="34" charset="-128"/>
              </a:rPr>
              <a:t>Learn about what the next 4 years will hold in store for you through an exciting range of introductory activities: </a:t>
            </a:r>
          </a:p>
        </p:txBody>
      </p:sp>
    </p:spTree>
    <p:extLst>
      <p:ext uri="{BB962C8B-B14F-4D97-AF65-F5344CB8AC3E}">
        <p14:creationId xmlns:p14="http://schemas.microsoft.com/office/powerpoint/2010/main" val="1805231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602E9-D218-8BEF-B1CB-9262EC7F7C94}"/>
            </a:ext>
          </a:extLst>
        </p:cNvPr>
        <p:cNvGrpSpPr/>
        <p:nvPr/>
      </p:nvGrpSpPr>
      <p:grpSpPr>
        <a:xfrm>
          <a:off x="0" y="0"/>
          <a:ext cx="0" cy="0"/>
          <a:chOff x="0" y="0"/>
          <a:chExt cx="0" cy="0"/>
        </a:xfrm>
      </p:grpSpPr>
      <p:sp>
        <p:nvSpPr>
          <p:cNvPr id="8" name="Title 5">
            <a:extLst>
              <a:ext uri="{FF2B5EF4-FFF2-40B4-BE49-F238E27FC236}">
                <a16:creationId xmlns:a16="http://schemas.microsoft.com/office/drawing/2014/main" id="{BDE8BE96-41A0-48F8-87E0-D92E2896DB11}"/>
              </a:ext>
            </a:extLst>
          </p:cNvPr>
          <p:cNvSpPr>
            <a:spLocks noGrp="1"/>
          </p:cNvSpPr>
          <p:nvPr>
            <p:ph type="title"/>
          </p:nvPr>
        </p:nvSpPr>
        <p:spPr>
          <a:xfrm>
            <a:off x="499733" y="538538"/>
            <a:ext cx="10036266" cy="409151"/>
          </a:xfrm>
        </p:spPr>
        <p:txBody>
          <a:bodyPr/>
          <a:lstStyle/>
          <a:p>
            <a:r>
              <a:rPr lang="en-US" sz="3200"/>
              <a:t>Phase 1 Structure: Blocks and Themes</a:t>
            </a:r>
            <a:endParaRPr lang="en-GB" sz="3200"/>
          </a:p>
        </p:txBody>
      </p:sp>
      <p:sp>
        <p:nvSpPr>
          <p:cNvPr id="14" name="Content Placeholder 6">
            <a:extLst>
              <a:ext uri="{FF2B5EF4-FFF2-40B4-BE49-F238E27FC236}">
                <a16:creationId xmlns:a16="http://schemas.microsoft.com/office/drawing/2014/main" id="{8CC068B1-4CED-2DEC-0CB3-825217E19347}"/>
              </a:ext>
            </a:extLst>
          </p:cNvPr>
          <p:cNvSpPr txBox="1">
            <a:spLocks/>
          </p:cNvSpPr>
          <p:nvPr/>
        </p:nvSpPr>
        <p:spPr>
          <a:xfrm>
            <a:off x="408292" y="1200727"/>
            <a:ext cx="10669010" cy="4255349"/>
          </a:xfrm>
          <a:prstGeom prst="rect">
            <a:avLst/>
          </a:prstGeom>
        </p:spPr>
        <p:txBody>
          <a:bodyPr numCol="2"/>
          <a:lstStyle>
            <a:lvl1pPr marL="0" indent="0" algn="l" defTabSz="914400" rtl="0" eaLnBrk="1" latinLnBrk="0" hangingPunct="1">
              <a:lnSpc>
                <a:spcPct val="104000"/>
              </a:lnSpc>
              <a:spcBef>
                <a:spcPts val="0"/>
              </a:spcBef>
              <a:buFont typeface="Arial" panose="020B0604020202020204" pitchFamily="34" charset="0"/>
              <a:buNone/>
              <a:defRPr sz="20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a:t>Led by WMS academic staff</a:t>
            </a:r>
            <a:endParaRPr lang="en-US">
              <a:solidFill>
                <a:schemeClr val="accent6">
                  <a:lumMod val="75000"/>
                </a:schemeClr>
              </a:solidFill>
            </a:endParaRPr>
          </a:p>
          <a:p>
            <a:pPr>
              <a:lnSpc>
                <a:spcPct val="150000"/>
              </a:lnSpc>
            </a:pPr>
            <a:r>
              <a:rPr lang="en-US" b="1"/>
              <a:t>Blocks:</a:t>
            </a:r>
            <a:endParaRPr lang="en-US"/>
          </a:p>
          <a:p>
            <a:pPr marL="342900" indent="-342900">
              <a:lnSpc>
                <a:spcPct val="150000"/>
              </a:lnSpc>
              <a:buFont typeface="Arial" panose="020B0604020202020204" pitchFamily="34" charset="0"/>
              <a:buChar char="•"/>
            </a:pPr>
            <a:r>
              <a:rPr lang="en-US"/>
              <a:t>Welcome Week</a:t>
            </a:r>
          </a:p>
          <a:p>
            <a:pPr marL="342900" indent="-342900">
              <a:lnSpc>
                <a:spcPct val="150000"/>
              </a:lnSpc>
              <a:buFont typeface="Arial" panose="020B0604020202020204" pitchFamily="34" charset="0"/>
              <a:buChar char="•"/>
            </a:pPr>
            <a:r>
              <a:rPr lang="en-GB" kern="0"/>
              <a:t>Health, Metabolism and Homeostasis</a:t>
            </a:r>
          </a:p>
          <a:p>
            <a:pPr marL="342900" indent="-342900">
              <a:lnSpc>
                <a:spcPct val="150000"/>
              </a:lnSpc>
              <a:buFont typeface="Arial" panose="020B0604020202020204" pitchFamily="34" charset="0"/>
              <a:buChar char="•"/>
            </a:pPr>
            <a:r>
              <a:rPr lang="en-GB" kern="0"/>
              <a:t>Blood, Lungs and Heart</a:t>
            </a:r>
          </a:p>
          <a:p>
            <a:pPr marL="342900" indent="-342900">
              <a:lnSpc>
                <a:spcPct val="150000"/>
              </a:lnSpc>
              <a:buFont typeface="Arial" panose="020B0604020202020204" pitchFamily="34" charset="0"/>
              <a:buChar char="•"/>
            </a:pPr>
            <a:r>
              <a:rPr lang="en-GB" kern="0"/>
              <a:t>Brain and Behaviour</a:t>
            </a:r>
          </a:p>
          <a:p>
            <a:pPr marL="342900" indent="-342900">
              <a:lnSpc>
                <a:spcPct val="150000"/>
              </a:lnSpc>
              <a:buFont typeface="Arial" panose="020B0604020202020204" pitchFamily="34" charset="0"/>
              <a:buChar char="•"/>
            </a:pPr>
            <a:r>
              <a:rPr lang="en-GB" kern="0"/>
              <a:t>Locomotion</a:t>
            </a:r>
          </a:p>
          <a:p>
            <a:pPr marL="342900" indent="-342900">
              <a:lnSpc>
                <a:spcPct val="150000"/>
              </a:lnSpc>
              <a:buFont typeface="Arial" panose="020B0604020202020204" pitchFamily="34" charset="0"/>
              <a:buChar char="•"/>
            </a:pPr>
            <a:r>
              <a:rPr lang="en-GB" kern="0"/>
              <a:t>Reproduction and Child Health</a:t>
            </a:r>
          </a:p>
          <a:p>
            <a:endParaRPr lang="en-GB" kern="0"/>
          </a:p>
          <a:p>
            <a:pPr lvl="0">
              <a:lnSpc>
                <a:spcPct val="100000"/>
              </a:lnSpc>
              <a:spcBef>
                <a:spcPct val="20000"/>
              </a:spcBef>
              <a:defRPr/>
            </a:pPr>
            <a:endParaRPr lang="en-US" b="1" spc="0">
              <a:cs typeface="Calibri"/>
            </a:endParaRPr>
          </a:p>
          <a:p>
            <a:pPr lvl="0">
              <a:lnSpc>
                <a:spcPct val="100000"/>
              </a:lnSpc>
              <a:spcBef>
                <a:spcPct val="20000"/>
              </a:spcBef>
              <a:defRPr/>
            </a:pPr>
            <a:endParaRPr lang="en-US" b="1" spc="0">
              <a:cs typeface="Calibri"/>
            </a:endParaRPr>
          </a:p>
          <a:p>
            <a:pPr lvl="0">
              <a:lnSpc>
                <a:spcPct val="100000"/>
              </a:lnSpc>
              <a:spcBef>
                <a:spcPct val="20000"/>
              </a:spcBef>
              <a:defRPr/>
            </a:pPr>
            <a:endParaRPr lang="en-US" b="1" spc="0">
              <a:cs typeface="Calibri"/>
            </a:endParaRPr>
          </a:p>
          <a:p>
            <a:pPr lvl="0">
              <a:lnSpc>
                <a:spcPct val="100000"/>
              </a:lnSpc>
              <a:spcBef>
                <a:spcPct val="20000"/>
              </a:spcBef>
              <a:defRPr/>
            </a:pPr>
            <a:endParaRPr lang="en-US" b="1" spc="0">
              <a:cs typeface="Calibri"/>
            </a:endParaRPr>
          </a:p>
          <a:p>
            <a:pPr lvl="0">
              <a:lnSpc>
                <a:spcPct val="100000"/>
              </a:lnSpc>
              <a:spcBef>
                <a:spcPct val="20000"/>
              </a:spcBef>
              <a:defRPr/>
            </a:pPr>
            <a:endParaRPr lang="en-US" b="1" spc="0">
              <a:cs typeface="Calibri"/>
            </a:endParaRPr>
          </a:p>
          <a:p>
            <a:pPr lvl="0">
              <a:lnSpc>
                <a:spcPct val="100000"/>
              </a:lnSpc>
              <a:spcBef>
                <a:spcPct val="20000"/>
              </a:spcBef>
              <a:defRPr/>
            </a:pPr>
            <a:r>
              <a:rPr lang="en-US" b="1" spc="0">
                <a:cs typeface="Calibri"/>
              </a:rPr>
              <a:t>Integrated Themes:</a:t>
            </a:r>
            <a:endParaRPr lang="en-US" spc="0">
              <a:cs typeface="Calibri"/>
            </a:endParaRPr>
          </a:p>
          <a:p>
            <a:pPr marL="342900" lvl="0" indent="-342900">
              <a:lnSpc>
                <a:spcPct val="150000"/>
              </a:lnSpc>
              <a:spcBef>
                <a:spcPct val="20000"/>
              </a:spcBef>
              <a:buFont typeface="Arial" panose="020B0604020202020204" pitchFamily="34" charset="0"/>
              <a:buChar char="•"/>
              <a:defRPr/>
            </a:pPr>
            <a:r>
              <a:rPr lang="en-GB" kern="0" spc="0">
                <a:cs typeface="Calibri"/>
              </a:rPr>
              <a:t>Cell and Tissue Biomedicine</a:t>
            </a:r>
          </a:p>
          <a:p>
            <a:pPr marL="342900" lvl="0" indent="-342900">
              <a:lnSpc>
                <a:spcPct val="150000"/>
              </a:lnSpc>
              <a:spcBef>
                <a:spcPct val="20000"/>
              </a:spcBef>
              <a:buFont typeface="Arial" panose="020B0604020202020204" pitchFamily="34" charset="0"/>
              <a:buChar char="•"/>
              <a:defRPr/>
            </a:pPr>
            <a:r>
              <a:rPr lang="en-GB" kern="0" spc="0">
                <a:cs typeface="Calibri"/>
              </a:rPr>
              <a:t>Clinical Anatomy and Imaging</a:t>
            </a:r>
          </a:p>
          <a:p>
            <a:pPr marL="342900" lvl="0" indent="-342900">
              <a:lnSpc>
                <a:spcPct val="150000"/>
              </a:lnSpc>
              <a:spcBef>
                <a:spcPct val="20000"/>
              </a:spcBef>
              <a:buFont typeface="Arial" panose="020B0604020202020204" pitchFamily="34" charset="0"/>
              <a:buChar char="•"/>
              <a:defRPr/>
            </a:pPr>
            <a:r>
              <a:rPr lang="en-GB" kern="0" spc="0">
                <a:cs typeface="Calibri"/>
              </a:rPr>
              <a:t>Clinical Skills</a:t>
            </a:r>
          </a:p>
          <a:p>
            <a:pPr marL="342900" lvl="0" indent="-342900">
              <a:lnSpc>
                <a:spcPct val="150000"/>
              </a:lnSpc>
              <a:spcBef>
                <a:spcPct val="20000"/>
              </a:spcBef>
              <a:buFont typeface="Arial" panose="020B0604020202020204" pitchFamily="34" charset="0"/>
              <a:buChar char="•"/>
              <a:defRPr/>
            </a:pPr>
            <a:r>
              <a:rPr lang="en-GB" kern="0"/>
              <a:t>Communication</a:t>
            </a:r>
            <a:r>
              <a:rPr lang="en-GB" kern="0" spc="0">
                <a:cs typeface="Calibri"/>
              </a:rPr>
              <a:t> and Lived Experience</a:t>
            </a:r>
          </a:p>
          <a:p>
            <a:pPr marL="342900" lvl="0" indent="-342900">
              <a:lnSpc>
                <a:spcPct val="150000"/>
              </a:lnSpc>
              <a:spcBef>
                <a:spcPct val="20000"/>
              </a:spcBef>
              <a:buFont typeface="Arial" panose="020B0604020202020204" pitchFamily="34" charset="0"/>
              <a:buChar char="•"/>
              <a:defRPr/>
            </a:pPr>
            <a:r>
              <a:rPr lang="en-GB" kern="0" spc="0">
                <a:cs typeface="Calibri"/>
              </a:rPr>
              <a:t>Community Learning</a:t>
            </a:r>
          </a:p>
          <a:p>
            <a:pPr marL="342900" indent="-342900">
              <a:lnSpc>
                <a:spcPct val="150000"/>
              </a:lnSpc>
              <a:buFont typeface="Arial" panose="020B0604020202020204" pitchFamily="34" charset="0"/>
              <a:buChar char="•"/>
              <a:defRPr/>
            </a:pPr>
            <a:r>
              <a:rPr lang="en-GB" kern="0" spc="0">
                <a:cs typeface="Calibri"/>
              </a:rPr>
              <a:t>Personal and Professional Development</a:t>
            </a:r>
            <a:r>
              <a:rPr lang="en-GB" kern="0"/>
              <a:t> </a:t>
            </a:r>
            <a:endParaRPr lang="en-GB" kern="0" spc="0">
              <a:cs typeface="Calibri"/>
            </a:endParaRPr>
          </a:p>
          <a:p>
            <a:pPr marL="342900" lvl="0" indent="-342900">
              <a:lnSpc>
                <a:spcPct val="150000"/>
              </a:lnSpc>
              <a:spcBef>
                <a:spcPct val="20000"/>
              </a:spcBef>
              <a:buFont typeface="Arial" panose="020B0604020202020204" pitchFamily="34" charset="0"/>
              <a:buChar char="•"/>
              <a:defRPr/>
            </a:pPr>
            <a:r>
              <a:rPr lang="en-GB" kern="0" spc="0">
                <a:cs typeface="Calibri"/>
              </a:rPr>
              <a:t>Pharmacology, Prescribing and Therapeutics</a:t>
            </a:r>
          </a:p>
          <a:p>
            <a:pPr marL="342900" indent="-342900">
              <a:lnSpc>
                <a:spcPct val="150000"/>
              </a:lnSpc>
              <a:buFont typeface="Arial" panose="020B0604020202020204" pitchFamily="34" charset="0"/>
              <a:buChar char="•"/>
              <a:defRPr/>
            </a:pPr>
            <a:r>
              <a:rPr lang="en-GB" kern="0" spc="0">
                <a:cs typeface="Calibri"/>
              </a:rPr>
              <a:t>Social</a:t>
            </a:r>
            <a:r>
              <a:rPr lang="en-GB" kern="0"/>
              <a:t> and</a:t>
            </a:r>
            <a:r>
              <a:rPr lang="en-GB" kern="0" spc="0">
                <a:cs typeface="Calibri"/>
              </a:rPr>
              <a:t> Population</a:t>
            </a:r>
            <a:r>
              <a:rPr lang="en-GB" kern="0"/>
              <a:t> </a:t>
            </a:r>
            <a:r>
              <a:rPr lang="en-GB" kern="0" spc="0">
                <a:cs typeface="Calibri"/>
              </a:rPr>
              <a:t>Perspectives</a:t>
            </a:r>
          </a:p>
          <a:p>
            <a:pPr marL="342900" lvl="0" indent="-342900">
              <a:lnSpc>
                <a:spcPct val="150000"/>
              </a:lnSpc>
              <a:spcBef>
                <a:spcPct val="20000"/>
              </a:spcBef>
              <a:buFont typeface="Arial" panose="020B0604020202020204" pitchFamily="34" charset="0"/>
              <a:buChar char="•"/>
              <a:defRPr/>
            </a:pPr>
            <a:r>
              <a:rPr lang="en-GB" kern="0" spc="0">
                <a:cs typeface="Calibri"/>
              </a:rPr>
              <a:t>Values, Law and Ethics</a:t>
            </a:r>
          </a:p>
          <a:p>
            <a:endParaRPr lang="en-GB" sz="2400" kern="0"/>
          </a:p>
        </p:txBody>
      </p:sp>
    </p:spTree>
    <p:extLst>
      <p:ext uri="{BB962C8B-B14F-4D97-AF65-F5344CB8AC3E}">
        <p14:creationId xmlns:p14="http://schemas.microsoft.com/office/powerpoint/2010/main" val="4187860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sitting at a table&#10;&#10;Description automatically generated">
            <a:extLst>
              <a:ext uri="{FF2B5EF4-FFF2-40B4-BE49-F238E27FC236}">
                <a16:creationId xmlns:a16="http://schemas.microsoft.com/office/drawing/2014/main" id="{AE1B61C4-98ED-6B78-DA0D-D70DFFF6A958}"/>
              </a:ext>
            </a:extLst>
          </p:cNvPr>
          <p:cNvPicPr>
            <a:picLocks noChangeAspect="1"/>
          </p:cNvPicPr>
          <p:nvPr/>
        </p:nvPicPr>
        <p:blipFill rotWithShape="1">
          <a:blip r:embed="rId2">
            <a:alphaModFix amt="40000"/>
          </a:blip>
          <a:srcRect b="15730"/>
          <a:stretch/>
        </p:blipFill>
        <p:spPr>
          <a:xfrm>
            <a:off x="-19" y="-6"/>
            <a:ext cx="12192000" cy="6858000"/>
          </a:xfrm>
          <a:prstGeom prst="rect">
            <a:avLst/>
          </a:prstGeom>
        </p:spPr>
      </p:pic>
      <p:pic>
        <p:nvPicPr>
          <p:cNvPr id="5" name="Picture 4" descr="A person sitting at a desk with a computer and a bottle of water&#10;&#10;Description automatically generated">
            <a:extLst>
              <a:ext uri="{FF2B5EF4-FFF2-40B4-BE49-F238E27FC236}">
                <a16:creationId xmlns:a16="http://schemas.microsoft.com/office/drawing/2014/main" id="{B0F8C607-D9FF-AD93-9A9D-3469D3B05CC8}"/>
              </a:ext>
            </a:extLst>
          </p:cNvPr>
          <p:cNvPicPr>
            <a:picLocks noChangeAspect="1"/>
          </p:cNvPicPr>
          <p:nvPr/>
        </p:nvPicPr>
        <p:blipFill rotWithShape="1">
          <a:blip r:embed="rId3"/>
          <a:srcRect l="28847" r="5855" b="1"/>
          <a:stretch/>
        </p:blipFill>
        <p:spPr>
          <a:xfrm>
            <a:off x="20" y="10"/>
            <a:ext cx="5624331" cy="5714635"/>
          </a:xfrm>
          <a:custGeom>
            <a:avLst/>
            <a:gdLst/>
            <a:ahLst/>
            <a:cxnLst/>
            <a:rect l="l" t="t" r="r" b="b"/>
            <a:pathLst>
              <a:path w="6105136" h="6240787">
                <a:moveTo>
                  <a:pt x="0" y="0"/>
                </a:moveTo>
                <a:lnTo>
                  <a:pt x="4523152" y="0"/>
                </a:lnTo>
                <a:lnTo>
                  <a:pt x="4608623" y="39946"/>
                </a:lnTo>
                <a:cubicBezTo>
                  <a:pt x="4678991" y="74838"/>
                  <a:pt x="4748927" y="110669"/>
                  <a:pt x="4823827" y="132755"/>
                </a:cubicBezTo>
                <a:cubicBezTo>
                  <a:pt x="4855776" y="142154"/>
                  <a:pt x="4894198" y="175047"/>
                  <a:pt x="4905422" y="207003"/>
                </a:cubicBezTo>
                <a:cubicBezTo>
                  <a:pt x="4941685" y="310386"/>
                  <a:pt x="5665659" y="600325"/>
                  <a:pt x="5580181" y="692427"/>
                </a:cubicBezTo>
                <a:cubicBezTo>
                  <a:pt x="5544781" y="730492"/>
                  <a:pt x="5499020" y="757748"/>
                  <a:pt x="5451100" y="795341"/>
                </a:cubicBezTo>
                <a:cubicBezTo>
                  <a:pt x="5523197" y="866299"/>
                  <a:pt x="5604356" y="897314"/>
                  <a:pt x="5690699" y="918459"/>
                </a:cubicBezTo>
                <a:cubicBezTo>
                  <a:pt x="5716602" y="925039"/>
                  <a:pt x="5742073" y="938195"/>
                  <a:pt x="5744662" y="970151"/>
                </a:cubicBezTo>
                <a:cubicBezTo>
                  <a:pt x="5747252" y="1003514"/>
                  <a:pt x="5720917" y="1016670"/>
                  <a:pt x="5698902" y="1032179"/>
                </a:cubicBezTo>
                <a:cubicBezTo>
                  <a:pt x="5668250" y="1053794"/>
                  <a:pt x="5638462" y="1072593"/>
                  <a:pt x="5599609" y="1075412"/>
                </a:cubicBezTo>
                <a:cubicBezTo>
                  <a:pt x="5535715" y="1079641"/>
                  <a:pt x="5505065" y="1139790"/>
                  <a:pt x="5467939" y="1184902"/>
                </a:cubicBezTo>
                <a:cubicBezTo>
                  <a:pt x="5447216" y="1210280"/>
                  <a:pt x="5436855" y="1261499"/>
                  <a:pt x="5473118" y="1270428"/>
                </a:cubicBezTo>
                <a:cubicBezTo>
                  <a:pt x="5560323" y="1292044"/>
                  <a:pt x="5553415" y="1354544"/>
                  <a:pt x="5551259" y="1425502"/>
                </a:cubicBezTo>
                <a:cubicBezTo>
                  <a:pt x="5548236" y="1513377"/>
                  <a:pt x="5496862" y="1553789"/>
                  <a:pt x="5433832" y="1587625"/>
                </a:cubicBezTo>
                <a:cubicBezTo>
                  <a:pt x="5412247" y="1599371"/>
                  <a:pt x="5381597" y="1598900"/>
                  <a:pt x="5373392" y="1635554"/>
                </a:cubicBezTo>
                <a:cubicBezTo>
                  <a:pt x="5408793" y="1670331"/>
                  <a:pt x="5451964" y="1642134"/>
                  <a:pt x="5489956" y="1652001"/>
                </a:cubicBezTo>
                <a:cubicBezTo>
                  <a:pt x="5521470" y="1659991"/>
                  <a:pt x="5573707" y="1655762"/>
                  <a:pt x="5530536" y="1719670"/>
                </a:cubicBezTo>
                <a:cubicBezTo>
                  <a:pt x="5518014" y="1737997"/>
                  <a:pt x="5532692" y="1752096"/>
                  <a:pt x="5548668" y="1753506"/>
                </a:cubicBezTo>
                <a:cubicBezTo>
                  <a:pt x="5676454" y="1768073"/>
                  <a:pt x="5617741" y="1897301"/>
                  <a:pt x="5658753" y="1965440"/>
                </a:cubicBezTo>
                <a:cubicBezTo>
                  <a:pt x="5669976" y="1984234"/>
                  <a:pt x="5657889" y="2016659"/>
                  <a:pt x="5640189" y="2024647"/>
                </a:cubicBezTo>
                <a:cubicBezTo>
                  <a:pt x="5527080" y="2077279"/>
                  <a:pt x="5511540" y="2202748"/>
                  <a:pt x="5456712" y="2310829"/>
                </a:cubicBezTo>
                <a:cubicBezTo>
                  <a:pt x="5516289" y="2353591"/>
                  <a:pt x="5587520" y="2362989"/>
                  <a:pt x="5651844" y="2390715"/>
                </a:cubicBezTo>
                <a:cubicBezTo>
                  <a:pt x="5718760" y="2419850"/>
                  <a:pt x="5718760" y="2441466"/>
                  <a:pt x="5663501" y="2526050"/>
                </a:cubicBezTo>
                <a:cubicBezTo>
                  <a:pt x="5807259" y="2544380"/>
                  <a:pt x="5807259" y="2544380"/>
                  <a:pt x="5762794" y="2677365"/>
                </a:cubicBezTo>
                <a:cubicBezTo>
                  <a:pt x="5883243" y="2689583"/>
                  <a:pt x="5962676" y="2752552"/>
                  <a:pt x="5981237" y="2890238"/>
                </a:cubicBezTo>
                <a:cubicBezTo>
                  <a:pt x="5990305" y="2956967"/>
                  <a:pt x="6044700" y="2988450"/>
                  <a:pt x="6105136" y="3033093"/>
                </a:cubicBezTo>
                <a:cubicBezTo>
                  <a:pt x="6030022" y="3076327"/>
                  <a:pt x="5979081" y="3166550"/>
                  <a:pt x="5891443" y="3071156"/>
                </a:cubicBezTo>
                <a:cubicBezTo>
                  <a:pt x="5859498" y="3036383"/>
                  <a:pt x="5862517" y="3080554"/>
                  <a:pt x="5858202" y="3093243"/>
                </a:cubicBezTo>
                <a:cubicBezTo>
                  <a:pt x="5847842" y="3124256"/>
                  <a:pt x="5869424" y="3144934"/>
                  <a:pt x="5883673" y="3168428"/>
                </a:cubicBezTo>
                <a:cubicBezTo>
                  <a:pt x="5897486" y="3191926"/>
                  <a:pt x="5913893" y="3216830"/>
                  <a:pt x="5917778" y="3243149"/>
                </a:cubicBezTo>
                <a:cubicBezTo>
                  <a:pt x="5920365" y="3261475"/>
                  <a:pt x="5907848" y="3288257"/>
                  <a:pt x="5894034" y="3301887"/>
                </a:cubicBezTo>
                <a:cubicBezTo>
                  <a:pt x="5821506" y="3373784"/>
                  <a:pt x="5864677" y="3535437"/>
                  <a:pt x="5727393" y="3556115"/>
                </a:cubicBezTo>
                <a:cubicBezTo>
                  <a:pt x="5665659" y="3565510"/>
                  <a:pt x="5635872" y="3624721"/>
                  <a:pt x="5590543" y="3657145"/>
                </a:cubicBezTo>
                <a:cubicBezTo>
                  <a:pt x="5432970" y="3770396"/>
                  <a:pt x="5327632" y="3916071"/>
                  <a:pt x="5278850" y="4116255"/>
                </a:cubicBezTo>
                <a:cubicBezTo>
                  <a:pt x="5265468" y="4171705"/>
                  <a:pt x="5214092" y="4216350"/>
                  <a:pt x="5180851" y="4265220"/>
                </a:cubicBezTo>
                <a:cubicBezTo>
                  <a:pt x="5196826" y="4300933"/>
                  <a:pt x="5284029" y="4223867"/>
                  <a:pt x="5253380" y="4317849"/>
                </a:cubicBezTo>
                <a:cubicBezTo>
                  <a:pt x="5230067" y="4388339"/>
                  <a:pt x="5170490" y="4432042"/>
                  <a:pt x="5114368" y="4473866"/>
                </a:cubicBezTo>
                <a:cubicBezTo>
                  <a:pt x="5050475" y="4521325"/>
                  <a:pt x="4979676" y="4559388"/>
                  <a:pt x="4950749" y="4647262"/>
                </a:cubicBezTo>
                <a:cubicBezTo>
                  <a:pt x="4944706" y="4666061"/>
                  <a:pt x="4925279" y="4685796"/>
                  <a:pt x="4908013" y="4693317"/>
                </a:cubicBezTo>
                <a:cubicBezTo>
                  <a:pt x="4007468" y="6239820"/>
                  <a:pt x="1790648" y="6250156"/>
                  <a:pt x="1535079" y="6239347"/>
                </a:cubicBezTo>
                <a:cubicBezTo>
                  <a:pt x="1225543" y="6225721"/>
                  <a:pt x="932844" y="6130326"/>
                  <a:pt x="645760" y="6011438"/>
                </a:cubicBezTo>
                <a:cubicBezTo>
                  <a:pt x="524448" y="5961158"/>
                  <a:pt x="411775" y="5889730"/>
                  <a:pt x="293915" y="5834280"/>
                </a:cubicBezTo>
                <a:cubicBezTo>
                  <a:pt x="212539" y="5795981"/>
                  <a:pt x="140444" y="5740295"/>
                  <a:pt x="68403" y="5686489"/>
                </a:cubicBezTo>
                <a:lnTo>
                  <a:pt x="0" y="5638313"/>
                </a:lnTo>
                <a:close/>
              </a:path>
            </a:pathLst>
          </a:custGeom>
        </p:spPr>
      </p:pic>
      <p:sp>
        <p:nvSpPr>
          <p:cNvPr id="6" name="Title 1">
            <a:extLst>
              <a:ext uri="{FF2B5EF4-FFF2-40B4-BE49-F238E27FC236}">
                <a16:creationId xmlns:a16="http://schemas.microsoft.com/office/drawing/2014/main" id="{AAA5AE42-1977-0147-7308-57E7D685F1BD}"/>
              </a:ext>
            </a:extLst>
          </p:cNvPr>
          <p:cNvSpPr>
            <a:spLocks noGrp="1"/>
          </p:cNvSpPr>
          <p:nvPr>
            <p:ph type="title"/>
          </p:nvPr>
        </p:nvSpPr>
        <p:spPr>
          <a:xfrm>
            <a:off x="5065595" y="4224938"/>
            <a:ext cx="6288199" cy="1459355"/>
          </a:xfrm>
        </p:spPr>
        <p:txBody>
          <a:bodyPr vert="horz" lIns="91440" tIns="45720" rIns="91440" bIns="45720" rtlCol="0" anchor="b">
            <a:normAutofit/>
          </a:bodyPr>
          <a:lstStyle/>
          <a:p>
            <a:pPr algn="r"/>
            <a:r>
              <a:rPr lang="en-US" kern="1200">
                <a:solidFill>
                  <a:schemeClr val="tx1"/>
                </a:solidFill>
                <a:latin typeface="+mj-lt"/>
                <a:ea typeface="+mj-ea"/>
                <a:cs typeface="+mj-cs"/>
              </a:rPr>
              <a:t>Case Based Learning</a:t>
            </a:r>
          </a:p>
        </p:txBody>
      </p:sp>
      <p:pic>
        <p:nvPicPr>
          <p:cNvPr id="7" name="Picture 6" descr="A group of women sitting at a desk&#10;&#10;Description automatically generated">
            <a:extLst>
              <a:ext uri="{FF2B5EF4-FFF2-40B4-BE49-F238E27FC236}">
                <a16:creationId xmlns:a16="http://schemas.microsoft.com/office/drawing/2014/main" id="{DB223C08-B6D6-1727-7B93-507AC3A65E00}"/>
              </a:ext>
            </a:extLst>
          </p:cNvPr>
          <p:cNvPicPr>
            <a:picLocks noChangeAspect="1"/>
          </p:cNvPicPr>
          <p:nvPr/>
        </p:nvPicPr>
        <p:blipFill rotWithShape="1">
          <a:blip r:embed="rId4"/>
          <a:srcRect l="5965" r="8966"/>
          <a:stretch/>
        </p:blipFill>
        <p:spPr>
          <a:xfrm>
            <a:off x="6427301" y="349944"/>
            <a:ext cx="4941485" cy="3877363"/>
          </a:xfrm>
          <a:custGeom>
            <a:avLst/>
            <a:gdLst/>
            <a:ahLst/>
            <a:cxnLst/>
            <a:rect l="l" t="t" r="r" b="b"/>
            <a:pathLst>
              <a:path w="4569568" h="3877363">
                <a:moveTo>
                  <a:pt x="3843224" y="17"/>
                </a:moveTo>
                <a:cubicBezTo>
                  <a:pt x="3853657" y="-269"/>
                  <a:pt x="3863732" y="3160"/>
                  <a:pt x="3872078" y="16745"/>
                </a:cubicBezTo>
                <a:cubicBezTo>
                  <a:pt x="3827725" y="52547"/>
                  <a:pt x="3771210" y="39089"/>
                  <a:pt x="3711358" y="79463"/>
                </a:cubicBezTo>
                <a:cubicBezTo>
                  <a:pt x="3808648" y="66766"/>
                  <a:pt x="3885671" y="56609"/>
                  <a:pt x="3962692" y="46454"/>
                </a:cubicBezTo>
                <a:cubicBezTo>
                  <a:pt x="3964124" y="53563"/>
                  <a:pt x="3965554" y="60673"/>
                  <a:pt x="3966984" y="67782"/>
                </a:cubicBezTo>
                <a:cubicBezTo>
                  <a:pt x="3868502" y="82763"/>
                  <a:pt x="3777410" y="121359"/>
                  <a:pt x="3681550" y="148529"/>
                </a:cubicBezTo>
                <a:cubicBezTo>
                  <a:pt x="3690374" y="165289"/>
                  <a:pt x="3699196" y="161987"/>
                  <a:pt x="3707066" y="160972"/>
                </a:cubicBezTo>
                <a:cubicBezTo>
                  <a:pt x="3758334" y="154369"/>
                  <a:pt x="3809602" y="147768"/>
                  <a:pt x="3858724" y="129739"/>
                </a:cubicBezTo>
                <a:cubicBezTo>
                  <a:pt x="3869693" y="125675"/>
                  <a:pt x="3883047" y="125675"/>
                  <a:pt x="3889247" y="137864"/>
                </a:cubicBezTo>
                <a:cubicBezTo>
                  <a:pt x="3898070" y="155131"/>
                  <a:pt x="3885433" y="166304"/>
                  <a:pt x="3874225" y="175697"/>
                </a:cubicBezTo>
                <a:cubicBezTo>
                  <a:pt x="3854670" y="191949"/>
                  <a:pt x="3831064" y="187379"/>
                  <a:pt x="3808410" y="190425"/>
                </a:cubicBezTo>
                <a:cubicBezTo>
                  <a:pt x="3748081" y="198297"/>
                  <a:pt x="3719226" y="222927"/>
                  <a:pt x="3705872" y="279299"/>
                </a:cubicBezTo>
                <a:cubicBezTo>
                  <a:pt x="3758811" y="256445"/>
                  <a:pt x="3809842" y="284631"/>
                  <a:pt x="3861109" y="268633"/>
                </a:cubicBezTo>
                <a:cubicBezTo>
                  <a:pt x="3874463" y="264571"/>
                  <a:pt x="3895685" y="270664"/>
                  <a:pt x="3888532" y="290216"/>
                </a:cubicBezTo>
                <a:cubicBezTo>
                  <a:pt x="3881854" y="308499"/>
                  <a:pt x="3859678" y="321702"/>
                  <a:pt x="3899025" y="318148"/>
                </a:cubicBezTo>
                <a:cubicBezTo>
                  <a:pt x="3927162" y="315608"/>
                  <a:pt x="3982246" y="336176"/>
                  <a:pt x="3959116" y="341254"/>
                </a:cubicBezTo>
                <a:cubicBezTo>
                  <a:pt x="3930024" y="347603"/>
                  <a:pt x="3901646" y="356744"/>
                  <a:pt x="3864685" y="367154"/>
                </a:cubicBezTo>
                <a:cubicBezTo>
                  <a:pt x="3905463" y="384166"/>
                  <a:pt x="3934793" y="380611"/>
                  <a:pt x="3965554" y="367154"/>
                </a:cubicBezTo>
                <a:cubicBezTo>
                  <a:pt x="4002753" y="350903"/>
                  <a:pt x="4051161" y="331098"/>
                  <a:pt x="4081445" y="349381"/>
                </a:cubicBezTo>
                <a:cubicBezTo>
                  <a:pt x="4126752" y="376803"/>
                  <a:pt x="4164428" y="359536"/>
                  <a:pt x="4204966" y="354966"/>
                </a:cubicBezTo>
                <a:cubicBezTo>
                  <a:pt x="4287472" y="345570"/>
                  <a:pt x="4369264" y="329827"/>
                  <a:pt x="4452008" y="322211"/>
                </a:cubicBezTo>
                <a:cubicBezTo>
                  <a:pt x="4485154" y="319164"/>
                  <a:pt x="4520922" y="304691"/>
                  <a:pt x="4569568" y="324495"/>
                </a:cubicBezTo>
                <a:cubicBezTo>
                  <a:pt x="4349232" y="425810"/>
                  <a:pt x="4112683" y="419463"/>
                  <a:pt x="3915955" y="544899"/>
                </a:cubicBezTo>
                <a:cubicBezTo>
                  <a:pt x="3924301" y="556833"/>
                  <a:pt x="3966745" y="590858"/>
                  <a:pt x="3949339" y="593397"/>
                </a:cubicBezTo>
                <a:cubicBezTo>
                  <a:pt x="3900455" y="600761"/>
                  <a:pt x="3857056" y="625645"/>
                  <a:pt x="3812464" y="646212"/>
                </a:cubicBezTo>
                <a:cubicBezTo>
                  <a:pt x="3793148" y="655100"/>
                  <a:pt x="3769780" y="666781"/>
                  <a:pt x="3778841" y="698520"/>
                </a:cubicBezTo>
                <a:cubicBezTo>
                  <a:pt x="3795295" y="707407"/>
                  <a:pt x="3807456" y="694965"/>
                  <a:pt x="3821047" y="693950"/>
                </a:cubicBezTo>
                <a:cubicBezTo>
                  <a:pt x="3834878" y="692935"/>
                  <a:pt x="3865879" y="699535"/>
                  <a:pt x="3857293" y="703852"/>
                </a:cubicBezTo>
                <a:cubicBezTo>
                  <a:pt x="3818186" y="723405"/>
                  <a:pt x="3888532" y="770380"/>
                  <a:pt x="3842271" y="770380"/>
                </a:cubicBezTo>
                <a:cubicBezTo>
                  <a:pt x="3764772" y="770633"/>
                  <a:pt x="3723519" y="853919"/>
                  <a:pt x="3648882" y="856205"/>
                </a:cubicBezTo>
                <a:cubicBezTo>
                  <a:pt x="3636960" y="856458"/>
                  <a:pt x="3631236" y="871185"/>
                  <a:pt x="3631474" y="884136"/>
                </a:cubicBezTo>
                <a:cubicBezTo>
                  <a:pt x="3631474" y="899626"/>
                  <a:pt x="3642444" y="902418"/>
                  <a:pt x="3654605" y="903942"/>
                </a:cubicBezTo>
                <a:cubicBezTo>
                  <a:pt x="3673205" y="906226"/>
                  <a:pt x="3692520" y="884136"/>
                  <a:pt x="3717081" y="914098"/>
                </a:cubicBezTo>
                <a:cubicBezTo>
                  <a:pt x="3672966" y="931618"/>
                  <a:pt x="3628852" y="949140"/>
                  <a:pt x="3629568" y="1009319"/>
                </a:cubicBezTo>
                <a:cubicBezTo>
                  <a:pt x="3629805" y="1025569"/>
                  <a:pt x="3611444" y="1031663"/>
                  <a:pt x="3597613" y="1035726"/>
                </a:cubicBezTo>
                <a:cubicBezTo>
                  <a:pt x="3574721" y="1042329"/>
                  <a:pt x="3555408" y="1054009"/>
                  <a:pt x="3543006" y="1076608"/>
                </a:cubicBezTo>
                <a:cubicBezTo>
                  <a:pt x="3543246" y="1080925"/>
                  <a:pt x="3543484" y="1085495"/>
                  <a:pt x="3542052" y="1089050"/>
                </a:cubicBezTo>
                <a:cubicBezTo>
                  <a:pt x="3546106" y="1143642"/>
                  <a:pt x="3579490" y="1142118"/>
                  <a:pt x="3616451" y="1132978"/>
                </a:cubicBezTo>
                <a:cubicBezTo>
                  <a:pt x="3660566" y="1121805"/>
                  <a:pt x="3704204" y="1101491"/>
                  <a:pt x="3750703" y="1121043"/>
                </a:cubicBezTo>
                <a:cubicBezTo>
                  <a:pt x="3685126" y="1147197"/>
                  <a:pt x="3613828" y="1149228"/>
                  <a:pt x="3552307" y="1186555"/>
                </a:cubicBezTo>
                <a:cubicBezTo>
                  <a:pt x="3777410" y="1193411"/>
                  <a:pt x="3976284" y="1075591"/>
                  <a:pt x="4194473" y="1030395"/>
                </a:cubicBezTo>
                <a:cubicBezTo>
                  <a:pt x="4187082" y="1060610"/>
                  <a:pt x="4169436" y="1066704"/>
                  <a:pt x="4153459" y="1071275"/>
                </a:cubicBezTo>
                <a:cubicBezTo>
                  <a:pt x="4072860" y="1094129"/>
                  <a:pt x="4002278" y="1139581"/>
                  <a:pt x="3928831" y="1178936"/>
                </a:cubicBezTo>
                <a:cubicBezTo>
                  <a:pt x="3898548" y="1195188"/>
                  <a:pt x="3876608" y="1211440"/>
                  <a:pt x="3865164" y="1246481"/>
                </a:cubicBezTo>
                <a:cubicBezTo>
                  <a:pt x="3854908" y="1278221"/>
                  <a:pt x="3835117" y="1292948"/>
                  <a:pt x="3798395" y="1283806"/>
                </a:cubicBezTo>
                <a:cubicBezTo>
                  <a:pt x="3768588" y="1276188"/>
                  <a:pt x="3735920" y="1280251"/>
                  <a:pt x="3704681" y="1283045"/>
                </a:cubicBezTo>
                <a:cubicBezTo>
                  <a:pt x="3668674" y="1286092"/>
                  <a:pt x="3628374" y="1321895"/>
                  <a:pt x="3638151" y="1340431"/>
                </a:cubicBezTo>
                <a:cubicBezTo>
                  <a:pt x="3654843" y="1371917"/>
                  <a:pt x="3682743" y="1356174"/>
                  <a:pt x="3707542" y="1352619"/>
                </a:cubicBezTo>
                <a:cubicBezTo>
                  <a:pt x="3735681" y="1348303"/>
                  <a:pt x="3787902" y="1339415"/>
                  <a:pt x="3788856" y="1343224"/>
                </a:cubicBezTo>
                <a:cubicBezTo>
                  <a:pt x="3807219" y="1422193"/>
                  <a:pt x="3936463" y="1353382"/>
                  <a:pt x="3964363" y="1346270"/>
                </a:cubicBezTo>
                <a:cubicBezTo>
                  <a:pt x="3999176" y="1337384"/>
                  <a:pt x="4031845" y="1353635"/>
                  <a:pt x="4064991" y="1357443"/>
                </a:cubicBezTo>
                <a:cubicBezTo>
                  <a:pt x="4094560" y="1360998"/>
                  <a:pt x="4261720" y="1371917"/>
                  <a:pt x="4296295" y="1338398"/>
                </a:cubicBezTo>
                <a:cubicBezTo>
                  <a:pt x="4301064" y="1364552"/>
                  <a:pt x="4291050" y="1375217"/>
                  <a:pt x="4282702" y="1387152"/>
                </a:cubicBezTo>
                <a:cubicBezTo>
                  <a:pt x="4271019" y="1404164"/>
                  <a:pt x="4269110" y="1416099"/>
                  <a:pt x="4291288" y="1429556"/>
                </a:cubicBezTo>
                <a:cubicBezTo>
                  <a:pt x="4354480" y="1468154"/>
                  <a:pt x="4353524" y="1469422"/>
                  <a:pt x="4294626" y="1521730"/>
                </a:cubicBezTo>
                <a:cubicBezTo>
                  <a:pt x="4291763" y="1524015"/>
                  <a:pt x="4292957" y="1531633"/>
                  <a:pt x="4292480" y="1536712"/>
                </a:cubicBezTo>
                <a:cubicBezTo>
                  <a:pt x="4307980" y="1544836"/>
                  <a:pt x="4326102" y="1524523"/>
                  <a:pt x="4344224" y="1546361"/>
                </a:cubicBezTo>
                <a:cubicBezTo>
                  <a:pt x="4265296" y="1642341"/>
                  <a:pt x="4144874" y="1665955"/>
                  <a:pt x="4035898" y="1738070"/>
                </a:cubicBezTo>
                <a:cubicBezTo>
                  <a:pt x="4124128" y="1761938"/>
                  <a:pt x="4177066" y="1678652"/>
                  <a:pt x="4241926" y="1689317"/>
                </a:cubicBezTo>
                <a:cubicBezTo>
                  <a:pt x="4274357" y="1715471"/>
                  <a:pt x="4178020" y="1757368"/>
                  <a:pt x="4269826" y="1769810"/>
                </a:cubicBezTo>
                <a:cubicBezTo>
                  <a:pt x="4230002" y="1792663"/>
                  <a:pt x="4200434" y="1815006"/>
                  <a:pt x="4173012" y="1841415"/>
                </a:cubicBezTo>
                <a:cubicBezTo>
                  <a:pt x="4124128" y="1888644"/>
                  <a:pt x="4114590" y="1919623"/>
                  <a:pt x="4137244" y="1983103"/>
                </a:cubicBezTo>
                <a:cubicBezTo>
                  <a:pt x="4152029" y="2024746"/>
                  <a:pt x="4173728" y="2063089"/>
                  <a:pt x="4154652" y="2112602"/>
                </a:cubicBezTo>
                <a:cubicBezTo>
                  <a:pt x="4141298" y="2146628"/>
                  <a:pt x="4146544" y="2168972"/>
                  <a:pt x="4196142" y="2153737"/>
                </a:cubicBezTo>
                <a:cubicBezTo>
                  <a:pt x="4249557" y="2137485"/>
                  <a:pt x="4269587" y="2167956"/>
                  <a:pt x="4256234" y="2227627"/>
                </a:cubicBezTo>
                <a:cubicBezTo>
                  <a:pt x="4247650" y="2265970"/>
                  <a:pt x="4256712" y="2277649"/>
                  <a:pt x="4293433" y="2273333"/>
                </a:cubicBezTo>
                <a:cubicBezTo>
                  <a:pt x="4333972" y="2268509"/>
                  <a:pt x="4372602" y="2243370"/>
                  <a:pt x="4422678" y="2255559"/>
                </a:cubicBezTo>
                <a:cubicBezTo>
                  <a:pt x="4382618" y="2325134"/>
                  <a:pt x="4297010" y="2305328"/>
                  <a:pt x="4250272" y="2371602"/>
                </a:cubicBezTo>
                <a:cubicBezTo>
                  <a:pt x="4306072" y="2371854"/>
                  <a:pt x="4348756" y="2371602"/>
                  <a:pt x="4390009" y="2357127"/>
                </a:cubicBezTo>
                <a:cubicBezTo>
                  <a:pt x="4407179" y="2351286"/>
                  <a:pt x="4426018" y="2345194"/>
                  <a:pt x="4435554" y="2365252"/>
                </a:cubicBezTo>
                <a:cubicBezTo>
                  <a:pt x="4446762" y="2389375"/>
                  <a:pt x="4423632" y="2398516"/>
                  <a:pt x="4409562" y="2402832"/>
                </a:cubicBezTo>
                <a:cubicBezTo>
                  <a:pt x="4369978" y="2415021"/>
                  <a:pt x="4339695" y="2443968"/>
                  <a:pt x="4307026" y="2466566"/>
                </a:cubicBezTo>
                <a:cubicBezTo>
                  <a:pt x="4235250" y="2516082"/>
                  <a:pt x="4156558" y="2557470"/>
                  <a:pt x="4095751" y="2639233"/>
                </a:cubicBezTo>
                <a:cubicBezTo>
                  <a:pt x="4172297" y="2618411"/>
                  <a:pt x="4229288" y="2569913"/>
                  <a:pt x="4300350" y="2560010"/>
                </a:cubicBezTo>
                <a:cubicBezTo>
                  <a:pt x="4238826" y="2634409"/>
                  <a:pt x="4159659" y="2683415"/>
                  <a:pt x="4084784" y="2737500"/>
                </a:cubicBezTo>
                <a:cubicBezTo>
                  <a:pt x="4063322" y="2752735"/>
                  <a:pt x="4041622" y="2763146"/>
                  <a:pt x="4036853" y="2796409"/>
                </a:cubicBezTo>
                <a:cubicBezTo>
                  <a:pt x="4027552" y="2860905"/>
                  <a:pt x="3999653" y="2914228"/>
                  <a:pt x="3940039" y="2942666"/>
                </a:cubicBezTo>
                <a:cubicBezTo>
                  <a:pt x="3939562" y="2942922"/>
                  <a:pt x="3942900" y="2952571"/>
                  <a:pt x="3944808" y="2959171"/>
                </a:cubicBezTo>
                <a:cubicBezTo>
                  <a:pt x="3981292" y="2961204"/>
                  <a:pt x="4010145" y="2923115"/>
                  <a:pt x="4056645" y="2935557"/>
                </a:cubicBezTo>
                <a:cubicBezTo>
                  <a:pt x="4012052" y="2987356"/>
                  <a:pt x="3974853" y="3033825"/>
                  <a:pt x="3911662" y="3058455"/>
                </a:cubicBezTo>
                <a:cubicBezTo>
                  <a:pt x="3861109" y="3078006"/>
                  <a:pt x="3798633" y="3089433"/>
                  <a:pt x="3761910" y="3152912"/>
                </a:cubicBezTo>
                <a:cubicBezTo>
                  <a:pt x="3804594" y="3165356"/>
                  <a:pt x="3836310" y="3149613"/>
                  <a:pt x="3868264" y="3138440"/>
                </a:cubicBezTo>
                <a:cubicBezTo>
                  <a:pt x="3917147" y="3121173"/>
                  <a:pt x="3965554" y="3101622"/>
                  <a:pt x="4014438" y="3084354"/>
                </a:cubicBezTo>
                <a:cubicBezTo>
                  <a:pt x="4033038" y="3077753"/>
                  <a:pt x="4053307" y="3073181"/>
                  <a:pt x="4065229" y="3104668"/>
                </a:cubicBezTo>
                <a:cubicBezTo>
                  <a:pt x="4002991" y="3111271"/>
                  <a:pt x="3965792" y="3153929"/>
                  <a:pt x="3926686" y="3194048"/>
                </a:cubicBezTo>
                <a:cubicBezTo>
                  <a:pt x="3904746" y="3216647"/>
                  <a:pt x="3886862" y="3246864"/>
                  <a:pt x="3847279" y="3235438"/>
                </a:cubicBezTo>
                <a:cubicBezTo>
                  <a:pt x="3826532" y="3229344"/>
                  <a:pt x="3813418" y="3246355"/>
                  <a:pt x="3815565" y="3267177"/>
                </a:cubicBezTo>
                <a:cubicBezTo>
                  <a:pt x="3823433" y="3340561"/>
                  <a:pt x="3775026" y="3366206"/>
                  <a:pt x="3724950" y="3380425"/>
                </a:cubicBezTo>
                <a:cubicBezTo>
                  <a:pt x="3630043" y="3407087"/>
                  <a:pt x="3551113" y="3469805"/>
                  <a:pt x="3458831" y="3504084"/>
                </a:cubicBezTo>
                <a:cubicBezTo>
                  <a:pt x="3369170" y="3537348"/>
                  <a:pt x="3299779" y="3616317"/>
                  <a:pt x="3209882" y="3657707"/>
                </a:cubicBezTo>
                <a:cubicBezTo>
                  <a:pt x="3144781" y="3687670"/>
                  <a:pt x="3082544" y="3726265"/>
                  <a:pt x="3015536" y="3753434"/>
                </a:cubicBezTo>
                <a:cubicBezTo>
                  <a:pt x="2856963" y="3817676"/>
                  <a:pt x="2695288" y="3869222"/>
                  <a:pt x="2524314" y="3876585"/>
                </a:cubicBezTo>
                <a:cubicBezTo>
                  <a:pt x="2383147" y="3882426"/>
                  <a:pt x="1158667" y="3876841"/>
                  <a:pt x="661243" y="3041189"/>
                </a:cubicBezTo>
                <a:cubicBezTo>
                  <a:pt x="651705" y="3037125"/>
                  <a:pt x="640975" y="3026461"/>
                  <a:pt x="637637" y="3016303"/>
                </a:cubicBezTo>
                <a:cubicBezTo>
                  <a:pt x="621659" y="2968820"/>
                  <a:pt x="582552" y="2948253"/>
                  <a:pt x="547261" y="2922608"/>
                </a:cubicBezTo>
                <a:cubicBezTo>
                  <a:pt x="516261" y="2900009"/>
                  <a:pt x="483353" y="2876394"/>
                  <a:pt x="470476" y="2838305"/>
                </a:cubicBezTo>
                <a:cubicBezTo>
                  <a:pt x="453546" y="2787522"/>
                  <a:pt x="501714" y="2829165"/>
                  <a:pt x="510538" y="2809867"/>
                </a:cubicBezTo>
                <a:cubicBezTo>
                  <a:pt x="492177" y="2783460"/>
                  <a:pt x="463799" y="2759336"/>
                  <a:pt x="456407" y="2729374"/>
                </a:cubicBezTo>
                <a:cubicBezTo>
                  <a:pt x="429463" y="2621204"/>
                  <a:pt x="371278" y="2542489"/>
                  <a:pt x="284241" y="2481294"/>
                </a:cubicBezTo>
                <a:cubicBezTo>
                  <a:pt x="259203" y="2463774"/>
                  <a:pt x="242750" y="2431779"/>
                  <a:pt x="208651" y="2426702"/>
                </a:cubicBezTo>
                <a:cubicBezTo>
                  <a:pt x="132821" y="2415529"/>
                  <a:pt x="156667" y="2328180"/>
                  <a:pt x="116605" y="2289331"/>
                </a:cubicBezTo>
                <a:cubicBezTo>
                  <a:pt x="108974" y="2281966"/>
                  <a:pt x="102060" y="2267494"/>
                  <a:pt x="103490" y="2257592"/>
                </a:cubicBezTo>
                <a:cubicBezTo>
                  <a:pt x="105635" y="2243370"/>
                  <a:pt x="114698" y="2229913"/>
                  <a:pt x="122328" y="2217216"/>
                </a:cubicBezTo>
                <a:cubicBezTo>
                  <a:pt x="130198" y="2204521"/>
                  <a:pt x="142119" y="2193348"/>
                  <a:pt x="136397" y="2176590"/>
                </a:cubicBezTo>
                <a:cubicBezTo>
                  <a:pt x="134014" y="2169734"/>
                  <a:pt x="135681" y="2145866"/>
                  <a:pt x="118036" y="2164655"/>
                </a:cubicBezTo>
                <a:cubicBezTo>
                  <a:pt x="69629" y="2216201"/>
                  <a:pt x="41491" y="2167450"/>
                  <a:pt x="0" y="2144088"/>
                </a:cubicBezTo>
                <a:cubicBezTo>
                  <a:pt x="33383" y="2119965"/>
                  <a:pt x="63429" y="2102953"/>
                  <a:pt x="68437" y="2066897"/>
                </a:cubicBezTo>
                <a:cubicBezTo>
                  <a:pt x="78690" y="1992498"/>
                  <a:pt x="122565" y="1958473"/>
                  <a:pt x="189096" y="1951871"/>
                </a:cubicBezTo>
                <a:cubicBezTo>
                  <a:pt x="164535" y="1880012"/>
                  <a:pt x="164535" y="1880012"/>
                  <a:pt x="243942" y="1870107"/>
                </a:cubicBezTo>
                <a:cubicBezTo>
                  <a:pt x="213419" y="1824403"/>
                  <a:pt x="213419" y="1812722"/>
                  <a:pt x="250381" y="1796979"/>
                </a:cubicBezTo>
                <a:cubicBezTo>
                  <a:pt x="285911" y="1781998"/>
                  <a:pt x="325255" y="1776919"/>
                  <a:pt x="358164" y="1753813"/>
                </a:cubicBezTo>
                <a:cubicBezTo>
                  <a:pt x="327879" y="1695412"/>
                  <a:pt x="319295" y="1627615"/>
                  <a:pt x="256819" y="1599175"/>
                </a:cubicBezTo>
                <a:cubicBezTo>
                  <a:pt x="247042" y="1594859"/>
                  <a:pt x="240366" y="1577338"/>
                  <a:pt x="246564" y="1567182"/>
                </a:cubicBezTo>
                <a:cubicBezTo>
                  <a:pt x="269218" y="1530364"/>
                  <a:pt x="236788" y="1460535"/>
                  <a:pt x="307371" y="1452664"/>
                </a:cubicBezTo>
                <a:cubicBezTo>
                  <a:pt x="316195" y="1451902"/>
                  <a:pt x="324303" y="1444284"/>
                  <a:pt x="317387" y="1434381"/>
                </a:cubicBezTo>
                <a:cubicBezTo>
                  <a:pt x="293540" y="1399848"/>
                  <a:pt x="322394" y="1402133"/>
                  <a:pt x="339801" y="1397816"/>
                </a:cubicBezTo>
                <a:cubicBezTo>
                  <a:pt x="360787" y="1392485"/>
                  <a:pt x="384632" y="1407720"/>
                  <a:pt x="404186" y="1388929"/>
                </a:cubicBezTo>
                <a:cubicBezTo>
                  <a:pt x="399654" y="1369123"/>
                  <a:pt x="382725" y="1369377"/>
                  <a:pt x="370802" y="1363030"/>
                </a:cubicBezTo>
                <a:cubicBezTo>
                  <a:pt x="335987" y="1344747"/>
                  <a:pt x="307609" y="1322911"/>
                  <a:pt x="305940" y="1275427"/>
                </a:cubicBezTo>
                <a:cubicBezTo>
                  <a:pt x="304749" y="1237085"/>
                  <a:pt x="300933" y="1203314"/>
                  <a:pt x="349102" y="1191633"/>
                </a:cubicBezTo>
                <a:cubicBezTo>
                  <a:pt x="369132" y="1186808"/>
                  <a:pt x="363408" y="1159132"/>
                  <a:pt x="351962" y="1145419"/>
                </a:cubicBezTo>
                <a:cubicBezTo>
                  <a:pt x="331455" y="1121043"/>
                  <a:pt x="314526" y="1088542"/>
                  <a:pt x="279233" y="1086257"/>
                </a:cubicBezTo>
                <a:cubicBezTo>
                  <a:pt x="257772" y="1084734"/>
                  <a:pt x="241318" y="1074575"/>
                  <a:pt x="224388" y="1062896"/>
                </a:cubicBezTo>
                <a:cubicBezTo>
                  <a:pt x="212228" y="1054515"/>
                  <a:pt x="197681" y="1047406"/>
                  <a:pt x="199111" y="1029379"/>
                </a:cubicBezTo>
                <a:cubicBezTo>
                  <a:pt x="200542" y="1012112"/>
                  <a:pt x="214610" y="1005002"/>
                  <a:pt x="228919" y="1001447"/>
                </a:cubicBezTo>
                <a:cubicBezTo>
                  <a:pt x="276611" y="990021"/>
                  <a:pt x="321440" y="973262"/>
                  <a:pt x="361264" y="934920"/>
                </a:cubicBezTo>
                <a:cubicBezTo>
                  <a:pt x="334794" y="914607"/>
                  <a:pt x="309518" y="899879"/>
                  <a:pt x="289964" y="879311"/>
                </a:cubicBezTo>
                <a:cubicBezTo>
                  <a:pt x="242750" y="829544"/>
                  <a:pt x="642644" y="672875"/>
                  <a:pt x="662674" y="617012"/>
                </a:cubicBezTo>
                <a:cubicBezTo>
                  <a:pt x="668873" y="599745"/>
                  <a:pt x="690096" y="581971"/>
                  <a:pt x="707744" y="576892"/>
                </a:cubicBezTo>
                <a:cubicBezTo>
                  <a:pt x="790487" y="553024"/>
                  <a:pt x="862262" y="499446"/>
                  <a:pt x="946915" y="479640"/>
                </a:cubicBezTo>
                <a:cubicBezTo>
                  <a:pt x="1026799" y="460851"/>
                  <a:pt x="1105490" y="435712"/>
                  <a:pt x="1193003" y="410829"/>
                </a:cubicBezTo>
                <a:cubicBezTo>
                  <a:pt x="1139351" y="348364"/>
                  <a:pt x="1044206" y="355728"/>
                  <a:pt x="1022030" y="265586"/>
                </a:cubicBezTo>
                <a:cubicBezTo>
                  <a:pt x="1108590" y="242225"/>
                  <a:pt x="1199679" y="268888"/>
                  <a:pt x="1283141" y="231814"/>
                </a:cubicBezTo>
                <a:cubicBezTo>
                  <a:pt x="1290295" y="228514"/>
                  <a:pt x="1300072" y="231814"/>
                  <a:pt x="1308655" y="232831"/>
                </a:cubicBezTo>
                <a:cubicBezTo>
                  <a:pt x="1480584" y="252636"/>
                  <a:pt x="1651797" y="235371"/>
                  <a:pt x="1821341" y="210485"/>
                </a:cubicBezTo>
                <a:cubicBezTo>
                  <a:pt x="2065522" y="174938"/>
                  <a:pt x="2310657" y="152338"/>
                  <a:pt x="2556268" y="136340"/>
                </a:cubicBezTo>
                <a:cubicBezTo>
                  <a:pt x="2759196" y="123136"/>
                  <a:pt x="2962599" y="117297"/>
                  <a:pt x="3164574" y="91905"/>
                </a:cubicBezTo>
                <a:cubicBezTo>
                  <a:pt x="3380616" y="64736"/>
                  <a:pt x="3596420" y="34011"/>
                  <a:pt x="3812226" y="5572"/>
                </a:cubicBezTo>
                <a:cubicBezTo>
                  <a:pt x="3822002" y="4301"/>
                  <a:pt x="3832792" y="302"/>
                  <a:pt x="3843224" y="17"/>
                </a:cubicBezTo>
                <a:close/>
              </a:path>
            </a:pathLst>
          </a:custGeom>
        </p:spPr>
      </p:pic>
    </p:spTree>
    <p:extLst>
      <p:ext uri="{BB962C8B-B14F-4D97-AF65-F5344CB8AC3E}">
        <p14:creationId xmlns:p14="http://schemas.microsoft.com/office/powerpoint/2010/main" val="1798670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64DA2-4B72-CE85-8D60-A7B51650E73F}"/>
            </a:ext>
          </a:extLst>
        </p:cNvPr>
        <p:cNvGrpSpPr/>
        <p:nvPr/>
      </p:nvGrpSpPr>
      <p:grpSpPr>
        <a:xfrm>
          <a:off x="0" y="0"/>
          <a:ext cx="0" cy="0"/>
          <a:chOff x="0" y="0"/>
          <a:chExt cx="0" cy="0"/>
        </a:xfrm>
      </p:grpSpPr>
      <p:pic>
        <p:nvPicPr>
          <p:cNvPr id="4" name="Picture 3" descr="A group of people sitting in a lecture hall&#10;&#10;Description automatically generated">
            <a:extLst>
              <a:ext uri="{FF2B5EF4-FFF2-40B4-BE49-F238E27FC236}">
                <a16:creationId xmlns:a16="http://schemas.microsoft.com/office/drawing/2014/main" id="{35F05643-5EBE-A728-3A9A-5586D03071C7}"/>
              </a:ext>
            </a:extLst>
          </p:cNvPr>
          <p:cNvPicPr>
            <a:picLocks noChangeAspect="1"/>
          </p:cNvPicPr>
          <p:nvPr/>
        </p:nvPicPr>
        <p:blipFill rotWithShape="1">
          <a:blip r:embed="rId3">
            <a:alphaModFix amt="40000"/>
          </a:blip>
          <a:srcRect/>
          <a:stretch/>
        </p:blipFill>
        <p:spPr>
          <a:xfrm>
            <a:off x="-19" y="-6"/>
            <a:ext cx="12192000" cy="6858000"/>
          </a:xfrm>
          <a:prstGeom prst="rect">
            <a:avLst/>
          </a:prstGeom>
        </p:spPr>
      </p:pic>
      <p:pic>
        <p:nvPicPr>
          <p:cNvPr id="5" name="Picture 4" descr="A group of women in scrubs looking at a piece of paper&#10;&#10;Description automatically generated">
            <a:extLst>
              <a:ext uri="{FF2B5EF4-FFF2-40B4-BE49-F238E27FC236}">
                <a16:creationId xmlns:a16="http://schemas.microsoft.com/office/drawing/2014/main" id="{EDB1B4E7-9DEA-5C9B-8201-3B765F469D8F}"/>
              </a:ext>
            </a:extLst>
          </p:cNvPr>
          <p:cNvPicPr>
            <a:picLocks noChangeAspect="1"/>
          </p:cNvPicPr>
          <p:nvPr/>
        </p:nvPicPr>
        <p:blipFill rotWithShape="1">
          <a:blip r:embed="rId4"/>
          <a:srcRect l="13386" r="21316" b="1"/>
          <a:stretch/>
        </p:blipFill>
        <p:spPr>
          <a:xfrm>
            <a:off x="20" y="10"/>
            <a:ext cx="6105116" cy="6240777"/>
          </a:xfrm>
          <a:custGeom>
            <a:avLst/>
            <a:gdLst/>
            <a:ahLst/>
            <a:cxnLst/>
            <a:rect l="l" t="t" r="r" b="b"/>
            <a:pathLst>
              <a:path w="6105136" h="6240787">
                <a:moveTo>
                  <a:pt x="0" y="0"/>
                </a:moveTo>
                <a:lnTo>
                  <a:pt x="4523152" y="0"/>
                </a:lnTo>
                <a:lnTo>
                  <a:pt x="4608623" y="39946"/>
                </a:lnTo>
                <a:cubicBezTo>
                  <a:pt x="4678991" y="74838"/>
                  <a:pt x="4748927" y="110669"/>
                  <a:pt x="4823827" y="132755"/>
                </a:cubicBezTo>
                <a:cubicBezTo>
                  <a:pt x="4855776" y="142154"/>
                  <a:pt x="4894198" y="175047"/>
                  <a:pt x="4905422" y="207003"/>
                </a:cubicBezTo>
                <a:cubicBezTo>
                  <a:pt x="4941685" y="310386"/>
                  <a:pt x="5665659" y="600325"/>
                  <a:pt x="5580181" y="692427"/>
                </a:cubicBezTo>
                <a:cubicBezTo>
                  <a:pt x="5544781" y="730492"/>
                  <a:pt x="5499020" y="757748"/>
                  <a:pt x="5451100" y="795341"/>
                </a:cubicBezTo>
                <a:cubicBezTo>
                  <a:pt x="5523197" y="866299"/>
                  <a:pt x="5604356" y="897314"/>
                  <a:pt x="5690699" y="918459"/>
                </a:cubicBezTo>
                <a:cubicBezTo>
                  <a:pt x="5716602" y="925039"/>
                  <a:pt x="5742073" y="938195"/>
                  <a:pt x="5744662" y="970151"/>
                </a:cubicBezTo>
                <a:cubicBezTo>
                  <a:pt x="5747252" y="1003514"/>
                  <a:pt x="5720917" y="1016670"/>
                  <a:pt x="5698902" y="1032179"/>
                </a:cubicBezTo>
                <a:cubicBezTo>
                  <a:pt x="5668250" y="1053794"/>
                  <a:pt x="5638462" y="1072593"/>
                  <a:pt x="5599609" y="1075412"/>
                </a:cubicBezTo>
                <a:cubicBezTo>
                  <a:pt x="5535715" y="1079641"/>
                  <a:pt x="5505065" y="1139790"/>
                  <a:pt x="5467939" y="1184902"/>
                </a:cubicBezTo>
                <a:cubicBezTo>
                  <a:pt x="5447216" y="1210280"/>
                  <a:pt x="5436855" y="1261499"/>
                  <a:pt x="5473118" y="1270428"/>
                </a:cubicBezTo>
                <a:cubicBezTo>
                  <a:pt x="5560323" y="1292044"/>
                  <a:pt x="5553415" y="1354544"/>
                  <a:pt x="5551259" y="1425502"/>
                </a:cubicBezTo>
                <a:cubicBezTo>
                  <a:pt x="5548236" y="1513377"/>
                  <a:pt x="5496862" y="1553789"/>
                  <a:pt x="5433832" y="1587625"/>
                </a:cubicBezTo>
                <a:cubicBezTo>
                  <a:pt x="5412247" y="1599371"/>
                  <a:pt x="5381597" y="1598900"/>
                  <a:pt x="5373392" y="1635554"/>
                </a:cubicBezTo>
                <a:cubicBezTo>
                  <a:pt x="5408793" y="1670331"/>
                  <a:pt x="5451964" y="1642134"/>
                  <a:pt x="5489956" y="1652001"/>
                </a:cubicBezTo>
                <a:cubicBezTo>
                  <a:pt x="5521470" y="1659991"/>
                  <a:pt x="5573707" y="1655762"/>
                  <a:pt x="5530536" y="1719670"/>
                </a:cubicBezTo>
                <a:cubicBezTo>
                  <a:pt x="5518014" y="1737997"/>
                  <a:pt x="5532692" y="1752096"/>
                  <a:pt x="5548668" y="1753506"/>
                </a:cubicBezTo>
                <a:cubicBezTo>
                  <a:pt x="5676454" y="1768073"/>
                  <a:pt x="5617741" y="1897301"/>
                  <a:pt x="5658753" y="1965440"/>
                </a:cubicBezTo>
                <a:cubicBezTo>
                  <a:pt x="5669976" y="1984234"/>
                  <a:pt x="5657889" y="2016659"/>
                  <a:pt x="5640189" y="2024647"/>
                </a:cubicBezTo>
                <a:cubicBezTo>
                  <a:pt x="5527080" y="2077279"/>
                  <a:pt x="5511540" y="2202748"/>
                  <a:pt x="5456712" y="2310829"/>
                </a:cubicBezTo>
                <a:cubicBezTo>
                  <a:pt x="5516289" y="2353591"/>
                  <a:pt x="5587520" y="2362989"/>
                  <a:pt x="5651844" y="2390715"/>
                </a:cubicBezTo>
                <a:cubicBezTo>
                  <a:pt x="5718760" y="2419850"/>
                  <a:pt x="5718760" y="2441466"/>
                  <a:pt x="5663501" y="2526050"/>
                </a:cubicBezTo>
                <a:cubicBezTo>
                  <a:pt x="5807259" y="2544380"/>
                  <a:pt x="5807259" y="2544380"/>
                  <a:pt x="5762794" y="2677365"/>
                </a:cubicBezTo>
                <a:cubicBezTo>
                  <a:pt x="5883243" y="2689583"/>
                  <a:pt x="5962676" y="2752552"/>
                  <a:pt x="5981237" y="2890238"/>
                </a:cubicBezTo>
                <a:cubicBezTo>
                  <a:pt x="5990305" y="2956967"/>
                  <a:pt x="6044700" y="2988450"/>
                  <a:pt x="6105136" y="3033093"/>
                </a:cubicBezTo>
                <a:cubicBezTo>
                  <a:pt x="6030022" y="3076327"/>
                  <a:pt x="5979081" y="3166550"/>
                  <a:pt x="5891443" y="3071156"/>
                </a:cubicBezTo>
                <a:cubicBezTo>
                  <a:pt x="5859498" y="3036383"/>
                  <a:pt x="5862517" y="3080554"/>
                  <a:pt x="5858202" y="3093243"/>
                </a:cubicBezTo>
                <a:cubicBezTo>
                  <a:pt x="5847842" y="3124256"/>
                  <a:pt x="5869424" y="3144934"/>
                  <a:pt x="5883673" y="3168428"/>
                </a:cubicBezTo>
                <a:cubicBezTo>
                  <a:pt x="5897486" y="3191926"/>
                  <a:pt x="5913893" y="3216830"/>
                  <a:pt x="5917778" y="3243149"/>
                </a:cubicBezTo>
                <a:cubicBezTo>
                  <a:pt x="5920365" y="3261475"/>
                  <a:pt x="5907848" y="3288257"/>
                  <a:pt x="5894034" y="3301887"/>
                </a:cubicBezTo>
                <a:cubicBezTo>
                  <a:pt x="5821506" y="3373784"/>
                  <a:pt x="5864677" y="3535437"/>
                  <a:pt x="5727393" y="3556115"/>
                </a:cubicBezTo>
                <a:cubicBezTo>
                  <a:pt x="5665659" y="3565510"/>
                  <a:pt x="5635872" y="3624721"/>
                  <a:pt x="5590543" y="3657145"/>
                </a:cubicBezTo>
                <a:cubicBezTo>
                  <a:pt x="5432970" y="3770396"/>
                  <a:pt x="5327632" y="3916071"/>
                  <a:pt x="5278850" y="4116255"/>
                </a:cubicBezTo>
                <a:cubicBezTo>
                  <a:pt x="5265468" y="4171705"/>
                  <a:pt x="5214092" y="4216350"/>
                  <a:pt x="5180851" y="4265220"/>
                </a:cubicBezTo>
                <a:cubicBezTo>
                  <a:pt x="5196826" y="4300933"/>
                  <a:pt x="5284029" y="4223867"/>
                  <a:pt x="5253380" y="4317849"/>
                </a:cubicBezTo>
                <a:cubicBezTo>
                  <a:pt x="5230067" y="4388339"/>
                  <a:pt x="5170490" y="4432042"/>
                  <a:pt x="5114368" y="4473866"/>
                </a:cubicBezTo>
                <a:cubicBezTo>
                  <a:pt x="5050475" y="4521325"/>
                  <a:pt x="4979676" y="4559388"/>
                  <a:pt x="4950749" y="4647262"/>
                </a:cubicBezTo>
                <a:cubicBezTo>
                  <a:pt x="4944706" y="4666061"/>
                  <a:pt x="4925279" y="4685796"/>
                  <a:pt x="4908013" y="4693317"/>
                </a:cubicBezTo>
                <a:cubicBezTo>
                  <a:pt x="4007468" y="6239820"/>
                  <a:pt x="1790648" y="6250156"/>
                  <a:pt x="1535079" y="6239347"/>
                </a:cubicBezTo>
                <a:cubicBezTo>
                  <a:pt x="1225543" y="6225721"/>
                  <a:pt x="932844" y="6130326"/>
                  <a:pt x="645760" y="6011438"/>
                </a:cubicBezTo>
                <a:cubicBezTo>
                  <a:pt x="524448" y="5961158"/>
                  <a:pt x="411775" y="5889730"/>
                  <a:pt x="293915" y="5834280"/>
                </a:cubicBezTo>
                <a:cubicBezTo>
                  <a:pt x="212539" y="5795981"/>
                  <a:pt x="140444" y="5740295"/>
                  <a:pt x="68403" y="5686489"/>
                </a:cubicBezTo>
                <a:lnTo>
                  <a:pt x="0" y="5638313"/>
                </a:lnTo>
                <a:close/>
              </a:path>
            </a:pathLst>
          </a:custGeom>
        </p:spPr>
      </p:pic>
      <p:sp>
        <p:nvSpPr>
          <p:cNvPr id="6" name="Title 1">
            <a:extLst>
              <a:ext uri="{FF2B5EF4-FFF2-40B4-BE49-F238E27FC236}">
                <a16:creationId xmlns:a16="http://schemas.microsoft.com/office/drawing/2014/main" id="{250CB845-F7A9-AD31-876F-E6AB3679B118}"/>
              </a:ext>
            </a:extLst>
          </p:cNvPr>
          <p:cNvSpPr>
            <a:spLocks noGrp="1"/>
          </p:cNvSpPr>
          <p:nvPr>
            <p:ph type="title"/>
          </p:nvPr>
        </p:nvSpPr>
        <p:spPr>
          <a:xfrm>
            <a:off x="4663441" y="4224938"/>
            <a:ext cx="6690354" cy="1459355"/>
          </a:xfrm>
        </p:spPr>
        <p:txBody>
          <a:bodyPr vert="horz" lIns="91440" tIns="45720" rIns="91440" bIns="45720" rtlCol="0" anchor="b">
            <a:normAutofit/>
          </a:bodyPr>
          <a:lstStyle/>
          <a:p>
            <a:pPr algn="r"/>
            <a:r>
              <a:rPr lang="en-US" b="1" kern="1200">
                <a:solidFill>
                  <a:schemeClr val="tx1"/>
                </a:solidFill>
                <a:latin typeface="+mj-lt"/>
                <a:ea typeface="+mj-ea"/>
                <a:cs typeface="+mj-cs"/>
              </a:rPr>
              <a:t>Synchronous</a:t>
            </a:r>
            <a:r>
              <a:rPr lang="en-US" kern="1200">
                <a:solidFill>
                  <a:schemeClr val="tx1"/>
                </a:solidFill>
                <a:latin typeface="+mj-lt"/>
                <a:ea typeface="+mj-ea"/>
                <a:cs typeface="+mj-cs"/>
              </a:rPr>
              <a:t> &amp; Asynchronous </a:t>
            </a:r>
            <a:r>
              <a:rPr lang="en-US">
                <a:latin typeface="+mj-lt"/>
                <a:cs typeface="+mj-cs"/>
              </a:rPr>
              <a:t>L</a:t>
            </a:r>
            <a:r>
              <a:rPr lang="en-US" kern="1200">
                <a:solidFill>
                  <a:schemeClr val="tx1"/>
                </a:solidFill>
                <a:latin typeface="+mj-lt"/>
                <a:ea typeface="+mj-ea"/>
                <a:cs typeface="+mj-cs"/>
              </a:rPr>
              <a:t>earning</a:t>
            </a:r>
          </a:p>
        </p:txBody>
      </p:sp>
      <p:pic>
        <p:nvPicPr>
          <p:cNvPr id="7" name="Picture 6" descr="A group of people sitting at tables with laptops&#10;&#10;Description automatically generated">
            <a:extLst>
              <a:ext uri="{FF2B5EF4-FFF2-40B4-BE49-F238E27FC236}">
                <a16:creationId xmlns:a16="http://schemas.microsoft.com/office/drawing/2014/main" id="{6721514B-8EA8-6416-9D23-2F1126274842}"/>
              </a:ext>
            </a:extLst>
          </p:cNvPr>
          <p:cNvPicPr>
            <a:picLocks noChangeAspect="1"/>
          </p:cNvPicPr>
          <p:nvPr/>
        </p:nvPicPr>
        <p:blipFill rotWithShape="1">
          <a:blip r:embed="rId5"/>
          <a:srcRect l="11965" r="2966"/>
          <a:stretch/>
        </p:blipFill>
        <p:spPr>
          <a:xfrm>
            <a:off x="6862729" y="-3842"/>
            <a:ext cx="4941485" cy="3877363"/>
          </a:xfrm>
          <a:custGeom>
            <a:avLst/>
            <a:gdLst/>
            <a:ahLst/>
            <a:cxnLst/>
            <a:rect l="l" t="t" r="r" b="b"/>
            <a:pathLst>
              <a:path w="4569568" h="3877363">
                <a:moveTo>
                  <a:pt x="3843224" y="17"/>
                </a:moveTo>
                <a:cubicBezTo>
                  <a:pt x="3853657" y="-269"/>
                  <a:pt x="3863732" y="3160"/>
                  <a:pt x="3872078" y="16745"/>
                </a:cubicBezTo>
                <a:cubicBezTo>
                  <a:pt x="3827725" y="52547"/>
                  <a:pt x="3771210" y="39089"/>
                  <a:pt x="3711358" y="79463"/>
                </a:cubicBezTo>
                <a:cubicBezTo>
                  <a:pt x="3808648" y="66766"/>
                  <a:pt x="3885671" y="56609"/>
                  <a:pt x="3962692" y="46454"/>
                </a:cubicBezTo>
                <a:cubicBezTo>
                  <a:pt x="3964124" y="53563"/>
                  <a:pt x="3965554" y="60673"/>
                  <a:pt x="3966984" y="67782"/>
                </a:cubicBezTo>
                <a:cubicBezTo>
                  <a:pt x="3868502" y="82763"/>
                  <a:pt x="3777410" y="121359"/>
                  <a:pt x="3681550" y="148529"/>
                </a:cubicBezTo>
                <a:cubicBezTo>
                  <a:pt x="3690374" y="165289"/>
                  <a:pt x="3699196" y="161987"/>
                  <a:pt x="3707066" y="160972"/>
                </a:cubicBezTo>
                <a:cubicBezTo>
                  <a:pt x="3758334" y="154369"/>
                  <a:pt x="3809602" y="147768"/>
                  <a:pt x="3858724" y="129739"/>
                </a:cubicBezTo>
                <a:cubicBezTo>
                  <a:pt x="3869693" y="125675"/>
                  <a:pt x="3883047" y="125675"/>
                  <a:pt x="3889247" y="137864"/>
                </a:cubicBezTo>
                <a:cubicBezTo>
                  <a:pt x="3898070" y="155131"/>
                  <a:pt x="3885433" y="166304"/>
                  <a:pt x="3874225" y="175697"/>
                </a:cubicBezTo>
                <a:cubicBezTo>
                  <a:pt x="3854670" y="191949"/>
                  <a:pt x="3831064" y="187379"/>
                  <a:pt x="3808410" y="190425"/>
                </a:cubicBezTo>
                <a:cubicBezTo>
                  <a:pt x="3748081" y="198297"/>
                  <a:pt x="3719226" y="222927"/>
                  <a:pt x="3705872" y="279299"/>
                </a:cubicBezTo>
                <a:cubicBezTo>
                  <a:pt x="3758811" y="256445"/>
                  <a:pt x="3809842" y="284631"/>
                  <a:pt x="3861109" y="268633"/>
                </a:cubicBezTo>
                <a:cubicBezTo>
                  <a:pt x="3874463" y="264571"/>
                  <a:pt x="3895685" y="270664"/>
                  <a:pt x="3888532" y="290216"/>
                </a:cubicBezTo>
                <a:cubicBezTo>
                  <a:pt x="3881854" y="308499"/>
                  <a:pt x="3859678" y="321702"/>
                  <a:pt x="3899025" y="318148"/>
                </a:cubicBezTo>
                <a:cubicBezTo>
                  <a:pt x="3927162" y="315608"/>
                  <a:pt x="3982246" y="336176"/>
                  <a:pt x="3959116" y="341254"/>
                </a:cubicBezTo>
                <a:cubicBezTo>
                  <a:pt x="3930024" y="347603"/>
                  <a:pt x="3901646" y="356744"/>
                  <a:pt x="3864685" y="367154"/>
                </a:cubicBezTo>
                <a:cubicBezTo>
                  <a:pt x="3905463" y="384166"/>
                  <a:pt x="3934793" y="380611"/>
                  <a:pt x="3965554" y="367154"/>
                </a:cubicBezTo>
                <a:cubicBezTo>
                  <a:pt x="4002753" y="350903"/>
                  <a:pt x="4051161" y="331098"/>
                  <a:pt x="4081445" y="349381"/>
                </a:cubicBezTo>
                <a:cubicBezTo>
                  <a:pt x="4126752" y="376803"/>
                  <a:pt x="4164428" y="359536"/>
                  <a:pt x="4204966" y="354966"/>
                </a:cubicBezTo>
                <a:cubicBezTo>
                  <a:pt x="4287472" y="345570"/>
                  <a:pt x="4369264" y="329827"/>
                  <a:pt x="4452008" y="322211"/>
                </a:cubicBezTo>
                <a:cubicBezTo>
                  <a:pt x="4485154" y="319164"/>
                  <a:pt x="4520922" y="304691"/>
                  <a:pt x="4569568" y="324495"/>
                </a:cubicBezTo>
                <a:cubicBezTo>
                  <a:pt x="4349232" y="425810"/>
                  <a:pt x="4112683" y="419463"/>
                  <a:pt x="3915955" y="544899"/>
                </a:cubicBezTo>
                <a:cubicBezTo>
                  <a:pt x="3924301" y="556833"/>
                  <a:pt x="3966745" y="590858"/>
                  <a:pt x="3949339" y="593397"/>
                </a:cubicBezTo>
                <a:cubicBezTo>
                  <a:pt x="3900455" y="600761"/>
                  <a:pt x="3857056" y="625645"/>
                  <a:pt x="3812464" y="646212"/>
                </a:cubicBezTo>
                <a:cubicBezTo>
                  <a:pt x="3793148" y="655100"/>
                  <a:pt x="3769780" y="666781"/>
                  <a:pt x="3778841" y="698520"/>
                </a:cubicBezTo>
                <a:cubicBezTo>
                  <a:pt x="3795295" y="707407"/>
                  <a:pt x="3807456" y="694965"/>
                  <a:pt x="3821047" y="693950"/>
                </a:cubicBezTo>
                <a:cubicBezTo>
                  <a:pt x="3834878" y="692935"/>
                  <a:pt x="3865879" y="699535"/>
                  <a:pt x="3857293" y="703852"/>
                </a:cubicBezTo>
                <a:cubicBezTo>
                  <a:pt x="3818186" y="723405"/>
                  <a:pt x="3888532" y="770380"/>
                  <a:pt x="3842271" y="770380"/>
                </a:cubicBezTo>
                <a:cubicBezTo>
                  <a:pt x="3764772" y="770633"/>
                  <a:pt x="3723519" y="853919"/>
                  <a:pt x="3648882" y="856205"/>
                </a:cubicBezTo>
                <a:cubicBezTo>
                  <a:pt x="3636960" y="856458"/>
                  <a:pt x="3631236" y="871185"/>
                  <a:pt x="3631474" y="884136"/>
                </a:cubicBezTo>
                <a:cubicBezTo>
                  <a:pt x="3631474" y="899626"/>
                  <a:pt x="3642444" y="902418"/>
                  <a:pt x="3654605" y="903942"/>
                </a:cubicBezTo>
                <a:cubicBezTo>
                  <a:pt x="3673205" y="906226"/>
                  <a:pt x="3692520" y="884136"/>
                  <a:pt x="3717081" y="914098"/>
                </a:cubicBezTo>
                <a:cubicBezTo>
                  <a:pt x="3672966" y="931618"/>
                  <a:pt x="3628852" y="949140"/>
                  <a:pt x="3629568" y="1009319"/>
                </a:cubicBezTo>
                <a:cubicBezTo>
                  <a:pt x="3629805" y="1025569"/>
                  <a:pt x="3611444" y="1031663"/>
                  <a:pt x="3597613" y="1035726"/>
                </a:cubicBezTo>
                <a:cubicBezTo>
                  <a:pt x="3574721" y="1042329"/>
                  <a:pt x="3555408" y="1054009"/>
                  <a:pt x="3543006" y="1076608"/>
                </a:cubicBezTo>
                <a:cubicBezTo>
                  <a:pt x="3543246" y="1080925"/>
                  <a:pt x="3543484" y="1085495"/>
                  <a:pt x="3542052" y="1089050"/>
                </a:cubicBezTo>
                <a:cubicBezTo>
                  <a:pt x="3546106" y="1143642"/>
                  <a:pt x="3579490" y="1142118"/>
                  <a:pt x="3616451" y="1132978"/>
                </a:cubicBezTo>
                <a:cubicBezTo>
                  <a:pt x="3660566" y="1121805"/>
                  <a:pt x="3704204" y="1101491"/>
                  <a:pt x="3750703" y="1121043"/>
                </a:cubicBezTo>
                <a:cubicBezTo>
                  <a:pt x="3685126" y="1147197"/>
                  <a:pt x="3613828" y="1149228"/>
                  <a:pt x="3552307" y="1186555"/>
                </a:cubicBezTo>
                <a:cubicBezTo>
                  <a:pt x="3777410" y="1193411"/>
                  <a:pt x="3976284" y="1075591"/>
                  <a:pt x="4194473" y="1030395"/>
                </a:cubicBezTo>
                <a:cubicBezTo>
                  <a:pt x="4187082" y="1060610"/>
                  <a:pt x="4169436" y="1066704"/>
                  <a:pt x="4153459" y="1071275"/>
                </a:cubicBezTo>
                <a:cubicBezTo>
                  <a:pt x="4072860" y="1094129"/>
                  <a:pt x="4002278" y="1139581"/>
                  <a:pt x="3928831" y="1178936"/>
                </a:cubicBezTo>
                <a:cubicBezTo>
                  <a:pt x="3898548" y="1195188"/>
                  <a:pt x="3876608" y="1211440"/>
                  <a:pt x="3865164" y="1246481"/>
                </a:cubicBezTo>
                <a:cubicBezTo>
                  <a:pt x="3854908" y="1278221"/>
                  <a:pt x="3835117" y="1292948"/>
                  <a:pt x="3798395" y="1283806"/>
                </a:cubicBezTo>
                <a:cubicBezTo>
                  <a:pt x="3768588" y="1276188"/>
                  <a:pt x="3735920" y="1280251"/>
                  <a:pt x="3704681" y="1283045"/>
                </a:cubicBezTo>
                <a:cubicBezTo>
                  <a:pt x="3668674" y="1286092"/>
                  <a:pt x="3628374" y="1321895"/>
                  <a:pt x="3638151" y="1340431"/>
                </a:cubicBezTo>
                <a:cubicBezTo>
                  <a:pt x="3654843" y="1371917"/>
                  <a:pt x="3682743" y="1356174"/>
                  <a:pt x="3707542" y="1352619"/>
                </a:cubicBezTo>
                <a:cubicBezTo>
                  <a:pt x="3735681" y="1348303"/>
                  <a:pt x="3787902" y="1339415"/>
                  <a:pt x="3788856" y="1343224"/>
                </a:cubicBezTo>
                <a:cubicBezTo>
                  <a:pt x="3807219" y="1422193"/>
                  <a:pt x="3936463" y="1353382"/>
                  <a:pt x="3964363" y="1346270"/>
                </a:cubicBezTo>
                <a:cubicBezTo>
                  <a:pt x="3999176" y="1337384"/>
                  <a:pt x="4031845" y="1353635"/>
                  <a:pt x="4064991" y="1357443"/>
                </a:cubicBezTo>
                <a:cubicBezTo>
                  <a:pt x="4094560" y="1360998"/>
                  <a:pt x="4261720" y="1371917"/>
                  <a:pt x="4296295" y="1338398"/>
                </a:cubicBezTo>
                <a:cubicBezTo>
                  <a:pt x="4301064" y="1364552"/>
                  <a:pt x="4291050" y="1375217"/>
                  <a:pt x="4282702" y="1387152"/>
                </a:cubicBezTo>
                <a:cubicBezTo>
                  <a:pt x="4271019" y="1404164"/>
                  <a:pt x="4269110" y="1416099"/>
                  <a:pt x="4291288" y="1429556"/>
                </a:cubicBezTo>
                <a:cubicBezTo>
                  <a:pt x="4354480" y="1468154"/>
                  <a:pt x="4353524" y="1469422"/>
                  <a:pt x="4294626" y="1521730"/>
                </a:cubicBezTo>
                <a:cubicBezTo>
                  <a:pt x="4291763" y="1524015"/>
                  <a:pt x="4292957" y="1531633"/>
                  <a:pt x="4292480" y="1536712"/>
                </a:cubicBezTo>
                <a:cubicBezTo>
                  <a:pt x="4307980" y="1544836"/>
                  <a:pt x="4326102" y="1524523"/>
                  <a:pt x="4344224" y="1546361"/>
                </a:cubicBezTo>
                <a:cubicBezTo>
                  <a:pt x="4265296" y="1642341"/>
                  <a:pt x="4144874" y="1665955"/>
                  <a:pt x="4035898" y="1738070"/>
                </a:cubicBezTo>
                <a:cubicBezTo>
                  <a:pt x="4124128" y="1761938"/>
                  <a:pt x="4177066" y="1678652"/>
                  <a:pt x="4241926" y="1689317"/>
                </a:cubicBezTo>
                <a:cubicBezTo>
                  <a:pt x="4274357" y="1715471"/>
                  <a:pt x="4178020" y="1757368"/>
                  <a:pt x="4269826" y="1769810"/>
                </a:cubicBezTo>
                <a:cubicBezTo>
                  <a:pt x="4230002" y="1792663"/>
                  <a:pt x="4200434" y="1815006"/>
                  <a:pt x="4173012" y="1841415"/>
                </a:cubicBezTo>
                <a:cubicBezTo>
                  <a:pt x="4124128" y="1888644"/>
                  <a:pt x="4114590" y="1919623"/>
                  <a:pt x="4137244" y="1983103"/>
                </a:cubicBezTo>
                <a:cubicBezTo>
                  <a:pt x="4152029" y="2024746"/>
                  <a:pt x="4173728" y="2063089"/>
                  <a:pt x="4154652" y="2112602"/>
                </a:cubicBezTo>
                <a:cubicBezTo>
                  <a:pt x="4141298" y="2146628"/>
                  <a:pt x="4146544" y="2168972"/>
                  <a:pt x="4196142" y="2153737"/>
                </a:cubicBezTo>
                <a:cubicBezTo>
                  <a:pt x="4249557" y="2137485"/>
                  <a:pt x="4269587" y="2167956"/>
                  <a:pt x="4256234" y="2227627"/>
                </a:cubicBezTo>
                <a:cubicBezTo>
                  <a:pt x="4247650" y="2265970"/>
                  <a:pt x="4256712" y="2277649"/>
                  <a:pt x="4293433" y="2273333"/>
                </a:cubicBezTo>
                <a:cubicBezTo>
                  <a:pt x="4333972" y="2268509"/>
                  <a:pt x="4372602" y="2243370"/>
                  <a:pt x="4422678" y="2255559"/>
                </a:cubicBezTo>
                <a:cubicBezTo>
                  <a:pt x="4382618" y="2325134"/>
                  <a:pt x="4297010" y="2305328"/>
                  <a:pt x="4250272" y="2371602"/>
                </a:cubicBezTo>
                <a:cubicBezTo>
                  <a:pt x="4306072" y="2371854"/>
                  <a:pt x="4348756" y="2371602"/>
                  <a:pt x="4390009" y="2357127"/>
                </a:cubicBezTo>
                <a:cubicBezTo>
                  <a:pt x="4407179" y="2351286"/>
                  <a:pt x="4426018" y="2345194"/>
                  <a:pt x="4435554" y="2365252"/>
                </a:cubicBezTo>
                <a:cubicBezTo>
                  <a:pt x="4446762" y="2389375"/>
                  <a:pt x="4423632" y="2398516"/>
                  <a:pt x="4409562" y="2402832"/>
                </a:cubicBezTo>
                <a:cubicBezTo>
                  <a:pt x="4369978" y="2415021"/>
                  <a:pt x="4339695" y="2443968"/>
                  <a:pt x="4307026" y="2466566"/>
                </a:cubicBezTo>
                <a:cubicBezTo>
                  <a:pt x="4235250" y="2516082"/>
                  <a:pt x="4156558" y="2557470"/>
                  <a:pt x="4095751" y="2639233"/>
                </a:cubicBezTo>
                <a:cubicBezTo>
                  <a:pt x="4172297" y="2618411"/>
                  <a:pt x="4229288" y="2569913"/>
                  <a:pt x="4300350" y="2560010"/>
                </a:cubicBezTo>
                <a:cubicBezTo>
                  <a:pt x="4238826" y="2634409"/>
                  <a:pt x="4159659" y="2683415"/>
                  <a:pt x="4084784" y="2737500"/>
                </a:cubicBezTo>
                <a:cubicBezTo>
                  <a:pt x="4063322" y="2752735"/>
                  <a:pt x="4041622" y="2763146"/>
                  <a:pt x="4036853" y="2796409"/>
                </a:cubicBezTo>
                <a:cubicBezTo>
                  <a:pt x="4027552" y="2860905"/>
                  <a:pt x="3999653" y="2914228"/>
                  <a:pt x="3940039" y="2942666"/>
                </a:cubicBezTo>
                <a:cubicBezTo>
                  <a:pt x="3939562" y="2942922"/>
                  <a:pt x="3942900" y="2952571"/>
                  <a:pt x="3944808" y="2959171"/>
                </a:cubicBezTo>
                <a:cubicBezTo>
                  <a:pt x="3981292" y="2961204"/>
                  <a:pt x="4010145" y="2923115"/>
                  <a:pt x="4056645" y="2935557"/>
                </a:cubicBezTo>
                <a:cubicBezTo>
                  <a:pt x="4012052" y="2987356"/>
                  <a:pt x="3974853" y="3033825"/>
                  <a:pt x="3911662" y="3058455"/>
                </a:cubicBezTo>
                <a:cubicBezTo>
                  <a:pt x="3861109" y="3078006"/>
                  <a:pt x="3798633" y="3089433"/>
                  <a:pt x="3761910" y="3152912"/>
                </a:cubicBezTo>
                <a:cubicBezTo>
                  <a:pt x="3804594" y="3165356"/>
                  <a:pt x="3836310" y="3149613"/>
                  <a:pt x="3868264" y="3138440"/>
                </a:cubicBezTo>
                <a:cubicBezTo>
                  <a:pt x="3917147" y="3121173"/>
                  <a:pt x="3965554" y="3101622"/>
                  <a:pt x="4014438" y="3084354"/>
                </a:cubicBezTo>
                <a:cubicBezTo>
                  <a:pt x="4033038" y="3077753"/>
                  <a:pt x="4053307" y="3073181"/>
                  <a:pt x="4065229" y="3104668"/>
                </a:cubicBezTo>
                <a:cubicBezTo>
                  <a:pt x="4002991" y="3111271"/>
                  <a:pt x="3965792" y="3153929"/>
                  <a:pt x="3926686" y="3194048"/>
                </a:cubicBezTo>
                <a:cubicBezTo>
                  <a:pt x="3904746" y="3216647"/>
                  <a:pt x="3886862" y="3246864"/>
                  <a:pt x="3847279" y="3235438"/>
                </a:cubicBezTo>
                <a:cubicBezTo>
                  <a:pt x="3826532" y="3229344"/>
                  <a:pt x="3813418" y="3246355"/>
                  <a:pt x="3815565" y="3267177"/>
                </a:cubicBezTo>
                <a:cubicBezTo>
                  <a:pt x="3823433" y="3340561"/>
                  <a:pt x="3775026" y="3366206"/>
                  <a:pt x="3724950" y="3380425"/>
                </a:cubicBezTo>
                <a:cubicBezTo>
                  <a:pt x="3630043" y="3407087"/>
                  <a:pt x="3551113" y="3469805"/>
                  <a:pt x="3458831" y="3504084"/>
                </a:cubicBezTo>
                <a:cubicBezTo>
                  <a:pt x="3369170" y="3537348"/>
                  <a:pt x="3299779" y="3616317"/>
                  <a:pt x="3209882" y="3657707"/>
                </a:cubicBezTo>
                <a:cubicBezTo>
                  <a:pt x="3144781" y="3687670"/>
                  <a:pt x="3082544" y="3726265"/>
                  <a:pt x="3015536" y="3753434"/>
                </a:cubicBezTo>
                <a:cubicBezTo>
                  <a:pt x="2856963" y="3817676"/>
                  <a:pt x="2695288" y="3869222"/>
                  <a:pt x="2524314" y="3876585"/>
                </a:cubicBezTo>
                <a:cubicBezTo>
                  <a:pt x="2383147" y="3882426"/>
                  <a:pt x="1158667" y="3876841"/>
                  <a:pt x="661243" y="3041189"/>
                </a:cubicBezTo>
                <a:cubicBezTo>
                  <a:pt x="651705" y="3037125"/>
                  <a:pt x="640975" y="3026461"/>
                  <a:pt x="637637" y="3016303"/>
                </a:cubicBezTo>
                <a:cubicBezTo>
                  <a:pt x="621659" y="2968820"/>
                  <a:pt x="582552" y="2948253"/>
                  <a:pt x="547261" y="2922608"/>
                </a:cubicBezTo>
                <a:cubicBezTo>
                  <a:pt x="516261" y="2900009"/>
                  <a:pt x="483353" y="2876394"/>
                  <a:pt x="470476" y="2838305"/>
                </a:cubicBezTo>
                <a:cubicBezTo>
                  <a:pt x="453546" y="2787522"/>
                  <a:pt x="501714" y="2829165"/>
                  <a:pt x="510538" y="2809867"/>
                </a:cubicBezTo>
                <a:cubicBezTo>
                  <a:pt x="492177" y="2783460"/>
                  <a:pt x="463799" y="2759336"/>
                  <a:pt x="456407" y="2729374"/>
                </a:cubicBezTo>
                <a:cubicBezTo>
                  <a:pt x="429463" y="2621204"/>
                  <a:pt x="371278" y="2542489"/>
                  <a:pt x="284241" y="2481294"/>
                </a:cubicBezTo>
                <a:cubicBezTo>
                  <a:pt x="259203" y="2463774"/>
                  <a:pt x="242750" y="2431779"/>
                  <a:pt x="208651" y="2426702"/>
                </a:cubicBezTo>
                <a:cubicBezTo>
                  <a:pt x="132821" y="2415529"/>
                  <a:pt x="156667" y="2328180"/>
                  <a:pt x="116605" y="2289331"/>
                </a:cubicBezTo>
                <a:cubicBezTo>
                  <a:pt x="108974" y="2281966"/>
                  <a:pt x="102060" y="2267494"/>
                  <a:pt x="103490" y="2257592"/>
                </a:cubicBezTo>
                <a:cubicBezTo>
                  <a:pt x="105635" y="2243370"/>
                  <a:pt x="114698" y="2229913"/>
                  <a:pt x="122328" y="2217216"/>
                </a:cubicBezTo>
                <a:cubicBezTo>
                  <a:pt x="130198" y="2204521"/>
                  <a:pt x="142119" y="2193348"/>
                  <a:pt x="136397" y="2176590"/>
                </a:cubicBezTo>
                <a:cubicBezTo>
                  <a:pt x="134014" y="2169734"/>
                  <a:pt x="135681" y="2145866"/>
                  <a:pt x="118036" y="2164655"/>
                </a:cubicBezTo>
                <a:cubicBezTo>
                  <a:pt x="69629" y="2216201"/>
                  <a:pt x="41491" y="2167450"/>
                  <a:pt x="0" y="2144088"/>
                </a:cubicBezTo>
                <a:cubicBezTo>
                  <a:pt x="33383" y="2119965"/>
                  <a:pt x="63429" y="2102953"/>
                  <a:pt x="68437" y="2066897"/>
                </a:cubicBezTo>
                <a:cubicBezTo>
                  <a:pt x="78690" y="1992498"/>
                  <a:pt x="122565" y="1958473"/>
                  <a:pt x="189096" y="1951871"/>
                </a:cubicBezTo>
                <a:cubicBezTo>
                  <a:pt x="164535" y="1880012"/>
                  <a:pt x="164535" y="1880012"/>
                  <a:pt x="243942" y="1870107"/>
                </a:cubicBezTo>
                <a:cubicBezTo>
                  <a:pt x="213419" y="1824403"/>
                  <a:pt x="213419" y="1812722"/>
                  <a:pt x="250381" y="1796979"/>
                </a:cubicBezTo>
                <a:cubicBezTo>
                  <a:pt x="285911" y="1781998"/>
                  <a:pt x="325255" y="1776919"/>
                  <a:pt x="358164" y="1753813"/>
                </a:cubicBezTo>
                <a:cubicBezTo>
                  <a:pt x="327879" y="1695412"/>
                  <a:pt x="319295" y="1627615"/>
                  <a:pt x="256819" y="1599175"/>
                </a:cubicBezTo>
                <a:cubicBezTo>
                  <a:pt x="247042" y="1594859"/>
                  <a:pt x="240366" y="1577338"/>
                  <a:pt x="246564" y="1567182"/>
                </a:cubicBezTo>
                <a:cubicBezTo>
                  <a:pt x="269218" y="1530364"/>
                  <a:pt x="236788" y="1460535"/>
                  <a:pt x="307371" y="1452664"/>
                </a:cubicBezTo>
                <a:cubicBezTo>
                  <a:pt x="316195" y="1451902"/>
                  <a:pt x="324303" y="1444284"/>
                  <a:pt x="317387" y="1434381"/>
                </a:cubicBezTo>
                <a:cubicBezTo>
                  <a:pt x="293540" y="1399848"/>
                  <a:pt x="322394" y="1402133"/>
                  <a:pt x="339801" y="1397816"/>
                </a:cubicBezTo>
                <a:cubicBezTo>
                  <a:pt x="360787" y="1392485"/>
                  <a:pt x="384632" y="1407720"/>
                  <a:pt x="404186" y="1388929"/>
                </a:cubicBezTo>
                <a:cubicBezTo>
                  <a:pt x="399654" y="1369123"/>
                  <a:pt x="382725" y="1369377"/>
                  <a:pt x="370802" y="1363030"/>
                </a:cubicBezTo>
                <a:cubicBezTo>
                  <a:pt x="335987" y="1344747"/>
                  <a:pt x="307609" y="1322911"/>
                  <a:pt x="305940" y="1275427"/>
                </a:cubicBezTo>
                <a:cubicBezTo>
                  <a:pt x="304749" y="1237085"/>
                  <a:pt x="300933" y="1203314"/>
                  <a:pt x="349102" y="1191633"/>
                </a:cubicBezTo>
                <a:cubicBezTo>
                  <a:pt x="369132" y="1186808"/>
                  <a:pt x="363408" y="1159132"/>
                  <a:pt x="351962" y="1145419"/>
                </a:cubicBezTo>
                <a:cubicBezTo>
                  <a:pt x="331455" y="1121043"/>
                  <a:pt x="314526" y="1088542"/>
                  <a:pt x="279233" y="1086257"/>
                </a:cubicBezTo>
                <a:cubicBezTo>
                  <a:pt x="257772" y="1084734"/>
                  <a:pt x="241318" y="1074575"/>
                  <a:pt x="224388" y="1062896"/>
                </a:cubicBezTo>
                <a:cubicBezTo>
                  <a:pt x="212228" y="1054515"/>
                  <a:pt x="197681" y="1047406"/>
                  <a:pt x="199111" y="1029379"/>
                </a:cubicBezTo>
                <a:cubicBezTo>
                  <a:pt x="200542" y="1012112"/>
                  <a:pt x="214610" y="1005002"/>
                  <a:pt x="228919" y="1001447"/>
                </a:cubicBezTo>
                <a:cubicBezTo>
                  <a:pt x="276611" y="990021"/>
                  <a:pt x="321440" y="973262"/>
                  <a:pt x="361264" y="934920"/>
                </a:cubicBezTo>
                <a:cubicBezTo>
                  <a:pt x="334794" y="914607"/>
                  <a:pt x="309518" y="899879"/>
                  <a:pt x="289964" y="879311"/>
                </a:cubicBezTo>
                <a:cubicBezTo>
                  <a:pt x="242750" y="829544"/>
                  <a:pt x="642644" y="672875"/>
                  <a:pt x="662674" y="617012"/>
                </a:cubicBezTo>
                <a:cubicBezTo>
                  <a:pt x="668873" y="599745"/>
                  <a:pt x="690096" y="581971"/>
                  <a:pt x="707744" y="576892"/>
                </a:cubicBezTo>
                <a:cubicBezTo>
                  <a:pt x="790487" y="553024"/>
                  <a:pt x="862262" y="499446"/>
                  <a:pt x="946915" y="479640"/>
                </a:cubicBezTo>
                <a:cubicBezTo>
                  <a:pt x="1026799" y="460851"/>
                  <a:pt x="1105490" y="435712"/>
                  <a:pt x="1193003" y="410829"/>
                </a:cubicBezTo>
                <a:cubicBezTo>
                  <a:pt x="1139351" y="348364"/>
                  <a:pt x="1044206" y="355728"/>
                  <a:pt x="1022030" y="265586"/>
                </a:cubicBezTo>
                <a:cubicBezTo>
                  <a:pt x="1108590" y="242225"/>
                  <a:pt x="1199679" y="268888"/>
                  <a:pt x="1283141" y="231814"/>
                </a:cubicBezTo>
                <a:cubicBezTo>
                  <a:pt x="1290295" y="228514"/>
                  <a:pt x="1300072" y="231814"/>
                  <a:pt x="1308655" y="232831"/>
                </a:cubicBezTo>
                <a:cubicBezTo>
                  <a:pt x="1480584" y="252636"/>
                  <a:pt x="1651797" y="235371"/>
                  <a:pt x="1821341" y="210485"/>
                </a:cubicBezTo>
                <a:cubicBezTo>
                  <a:pt x="2065522" y="174938"/>
                  <a:pt x="2310657" y="152338"/>
                  <a:pt x="2556268" y="136340"/>
                </a:cubicBezTo>
                <a:cubicBezTo>
                  <a:pt x="2759196" y="123136"/>
                  <a:pt x="2962599" y="117297"/>
                  <a:pt x="3164574" y="91905"/>
                </a:cubicBezTo>
                <a:cubicBezTo>
                  <a:pt x="3380616" y="64736"/>
                  <a:pt x="3596420" y="34011"/>
                  <a:pt x="3812226" y="5572"/>
                </a:cubicBezTo>
                <a:cubicBezTo>
                  <a:pt x="3822002" y="4301"/>
                  <a:pt x="3832792" y="302"/>
                  <a:pt x="3843224" y="17"/>
                </a:cubicBezTo>
                <a:close/>
              </a:path>
            </a:pathLst>
          </a:custGeom>
        </p:spPr>
      </p:pic>
    </p:spTree>
    <p:extLst>
      <p:ext uri="{BB962C8B-B14F-4D97-AF65-F5344CB8AC3E}">
        <p14:creationId xmlns:p14="http://schemas.microsoft.com/office/powerpoint/2010/main" val="2965977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42CE6-0377-432E-AEEA-45DC99228C16}"/>
            </a:ext>
          </a:extLst>
        </p:cNvPr>
        <p:cNvGrpSpPr/>
        <p:nvPr/>
      </p:nvGrpSpPr>
      <p:grpSpPr>
        <a:xfrm>
          <a:off x="0" y="0"/>
          <a:ext cx="0" cy="0"/>
          <a:chOff x="0" y="0"/>
          <a:chExt cx="0" cy="0"/>
        </a:xfrm>
      </p:grpSpPr>
      <p:pic>
        <p:nvPicPr>
          <p:cNvPr id="4" name="Picture 3" descr="A group of people looking at a skeleton&#10;&#10;Description automatically generated">
            <a:extLst>
              <a:ext uri="{FF2B5EF4-FFF2-40B4-BE49-F238E27FC236}">
                <a16:creationId xmlns:a16="http://schemas.microsoft.com/office/drawing/2014/main" id="{D0A20D24-196A-7C4F-1A6A-59408E0294E5}"/>
              </a:ext>
            </a:extLst>
          </p:cNvPr>
          <p:cNvPicPr>
            <a:picLocks noChangeAspect="1"/>
          </p:cNvPicPr>
          <p:nvPr/>
        </p:nvPicPr>
        <p:blipFill rotWithShape="1">
          <a:blip r:embed="rId3">
            <a:alphaModFix amt="40000"/>
          </a:blip>
          <a:srcRect t="1593" b="14115"/>
          <a:stretch/>
        </p:blipFill>
        <p:spPr>
          <a:xfrm>
            <a:off x="20" y="-3"/>
            <a:ext cx="12188762" cy="6858000"/>
          </a:xfrm>
          <a:prstGeom prst="rect">
            <a:avLst/>
          </a:prstGeom>
        </p:spPr>
      </p:pic>
      <p:pic>
        <p:nvPicPr>
          <p:cNvPr id="5" name="Picture 4" descr="A person pointing at a screen&#10;&#10;Description automatically generated">
            <a:extLst>
              <a:ext uri="{FF2B5EF4-FFF2-40B4-BE49-F238E27FC236}">
                <a16:creationId xmlns:a16="http://schemas.microsoft.com/office/drawing/2014/main" id="{378B0878-7EBC-844B-347A-12E28FF9F3D6}"/>
              </a:ext>
            </a:extLst>
          </p:cNvPr>
          <p:cNvPicPr>
            <a:picLocks noChangeAspect="1"/>
          </p:cNvPicPr>
          <p:nvPr/>
        </p:nvPicPr>
        <p:blipFill rotWithShape="1">
          <a:blip r:embed="rId4"/>
          <a:srcRect l="19101" t="11448" r="843" b="-848"/>
          <a:stretch/>
        </p:blipFill>
        <p:spPr>
          <a:xfrm>
            <a:off x="4047411" y="-14107"/>
            <a:ext cx="4100176" cy="3056252"/>
          </a:xfrm>
          <a:custGeom>
            <a:avLst/>
            <a:gdLst/>
            <a:ahLst/>
            <a:cxnLst/>
            <a:rect l="l" t="t" r="r" b="b"/>
            <a:pathLst>
              <a:path w="4101288" h="3418797">
                <a:moveTo>
                  <a:pt x="989912" y="0"/>
                </a:moveTo>
                <a:lnTo>
                  <a:pt x="3844502" y="0"/>
                </a:lnTo>
                <a:lnTo>
                  <a:pt x="3760850" y="25406"/>
                </a:lnTo>
                <a:cubicBezTo>
                  <a:pt x="3711615" y="43967"/>
                  <a:pt x="3663870" y="67007"/>
                  <a:pt x="3618425" y="98254"/>
                </a:cubicBezTo>
                <a:cubicBezTo>
                  <a:pt x="3626136" y="110145"/>
                  <a:pt x="3665355" y="144049"/>
                  <a:pt x="3649272" y="146579"/>
                </a:cubicBezTo>
                <a:cubicBezTo>
                  <a:pt x="3604102" y="153917"/>
                  <a:pt x="3564000" y="178711"/>
                  <a:pt x="3522797" y="199205"/>
                </a:cubicBezTo>
                <a:cubicBezTo>
                  <a:pt x="3504948" y="208060"/>
                  <a:pt x="3483356" y="219700"/>
                  <a:pt x="3491728" y="251325"/>
                </a:cubicBezTo>
                <a:cubicBezTo>
                  <a:pt x="3506932" y="260181"/>
                  <a:pt x="3518169" y="247783"/>
                  <a:pt x="3530727" y="246772"/>
                </a:cubicBezTo>
                <a:cubicBezTo>
                  <a:pt x="3543507" y="245761"/>
                  <a:pt x="3572153" y="252336"/>
                  <a:pt x="3564219" y="256638"/>
                </a:cubicBezTo>
                <a:cubicBezTo>
                  <a:pt x="3528083" y="276121"/>
                  <a:pt x="3593085" y="322928"/>
                  <a:pt x="3550339" y="322928"/>
                </a:cubicBezTo>
                <a:cubicBezTo>
                  <a:pt x="3478728" y="323181"/>
                  <a:pt x="3440609" y="406169"/>
                  <a:pt x="3371643" y="408447"/>
                </a:cubicBezTo>
                <a:cubicBezTo>
                  <a:pt x="3360627" y="408698"/>
                  <a:pt x="3355338" y="423373"/>
                  <a:pt x="3355558" y="436278"/>
                </a:cubicBezTo>
                <a:cubicBezTo>
                  <a:pt x="3355558" y="451712"/>
                  <a:pt x="3365694" y="454494"/>
                  <a:pt x="3376931" y="456013"/>
                </a:cubicBezTo>
                <a:cubicBezTo>
                  <a:pt x="3394118" y="458289"/>
                  <a:pt x="3411965" y="436278"/>
                  <a:pt x="3434660" y="466133"/>
                </a:cubicBezTo>
                <a:cubicBezTo>
                  <a:pt x="3393898" y="483590"/>
                  <a:pt x="3353135" y="501049"/>
                  <a:pt x="3353797" y="561013"/>
                </a:cubicBezTo>
                <a:cubicBezTo>
                  <a:pt x="3354015" y="577205"/>
                  <a:pt x="3337050" y="583277"/>
                  <a:pt x="3324270" y="587325"/>
                </a:cubicBezTo>
                <a:cubicBezTo>
                  <a:pt x="3303117" y="593904"/>
                  <a:pt x="3285272" y="605543"/>
                  <a:pt x="3273812" y="628061"/>
                </a:cubicBezTo>
                <a:cubicBezTo>
                  <a:pt x="3274033" y="632362"/>
                  <a:pt x="3274254" y="636917"/>
                  <a:pt x="3272930" y="640459"/>
                </a:cubicBezTo>
                <a:cubicBezTo>
                  <a:pt x="3276676" y="694855"/>
                  <a:pt x="3307523" y="693336"/>
                  <a:pt x="3341676" y="684230"/>
                </a:cubicBezTo>
                <a:cubicBezTo>
                  <a:pt x="3382439" y="673096"/>
                  <a:pt x="3422762" y="652855"/>
                  <a:pt x="3465728" y="672338"/>
                </a:cubicBezTo>
                <a:cubicBezTo>
                  <a:pt x="3405133" y="698397"/>
                  <a:pt x="3339253" y="700422"/>
                  <a:pt x="3282405" y="737615"/>
                </a:cubicBezTo>
                <a:cubicBezTo>
                  <a:pt x="3490406" y="744447"/>
                  <a:pt x="3674169" y="627048"/>
                  <a:pt x="3875781" y="582013"/>
                </a:cubicBezTo>
                <a:cubicBezTo>
                  <a:pt x="3868951" y="612120"/>
                  <a:pt x="3852646" y="618193"/>
                  <a:pt x="3837883" y="622747"/>
                </a:cubicBezTo>
                <a:cubicBezTo>
                  <a:pt x="3763408" y="645519"/>
                  <a:pt x="3698188" y="690809"/>
                  <a:pt x="3630322" y="730023"/>
                </a:cubicBezTo>
                <a:cubicBezTo>
                  <a:pt x="3602340" y="746216"/>
                  <a:pt x="3582066" y="762411"/>
                  <a:pt x="3571492" y="797327"/>
                </a:cubicBezTo>
                <a:cubicBezTo>
                  <a:pt x="3562015" y="828953"/>
                  <a:pt x="3543728" y="843628"/>
                  <a:pt x="3509797" y="834518"/>
                </a:cubicBezTo>
                <a:cubicBezTo>
                  <a:pt x="3482254" y="826927"/>
                  <a:pt x="3452068" y="830975"/>
                  <a:pt x="3423203" y="833760"/>
                </a:cubicBezTo>
                <a:cubicBezTo>
                  <a:pt x="3389931" y="836796"/>
                  <a:pt x="3352693" y="872470"/>
                  <a:pt x="3361728" y="890941"/>
                </a:cubicBezTo>
                <a:cubicBezTo>
                  <a:pt x="3377151" y="922314"/>
                  <a:pt x="3402931" y="906627"/>
                  <a:pt x="3425847" y="903084"/>
                </a:cubicBezTo>
                <a:cubicBezTo>
                  <a:pt x="3451848" y="898784"/>
                  <a:pt x="3500100" y="889927"/>
                  <a:pt x="3500982" y="893723"/>
                </a:cubicBezTo>
                <a:cubicBezTo>
                  <a:pt x="3517950" y="972410"/>
                  <a:pt x="3637374" y="903845"/>
                  <a:pt x="3663154" y="896758"/>
                </a:cubicBezTo>
                <a:cubicBezTo>
                  <a:pt x="3695322" y="887904"/>
                  <a:pt x="3725509" y="904097"/>
                  <a:pt x="3756136" y="907891"/>
                </a:cubicBezTo>
                <a:cubicBezTo>
                  <a:pt x="3783459" y="911433"/>
                  <a:pt x="3937918" y="922314"/>
                  <a:pt x="3969866" y="888915"/>
                </a:cubicBezTo>
                <a:cubicBezTo>
                  <a:pt x="3974273" y="914976"/>
                  <a:pt x="3965020" y="925602"/>
                  <a:pt x="3957306" y="937494"/>
                </a:cubicBezTo>
                <a:cubicBezTo>
                  <a:pt x="3946511" y="954445"/>
                  <a:pt x="3944747" y="966337"/>
                  <a:pt x="3965239" y="979747"/>
                </a:cubicBezTo>
                <a:cubicBezTo>
                  <a:pt x="4023630" y="1018206"/>
                  <a:pt x="4022747" y="1019470"/>
                  <a:pt x="3968324" y="1071591"/>
                </a:cubicBezTo>
                <a:cubicBezTo>
                  <a:pt x="3965678" y="1073867"/>
                  <a:pt x="3966782" y="1081459"/>
                  <a:pt x="3966341" y="1086519"/>
                </a:cubicBezTo>
                <a:cubicBezTo>
                  <a:pt x="3980663" y="1094615"/>
                  <a:pt x="3997409" y="1074373"/>
                  <a:pt x="4014153" y="1096133"/>
                </a:cubicBezTo>
                <a:cubicBezTo>
                  <a:pt x="3941222" y="1191771"/>
                  <a:pt x="3829950" y="1215299"/>
                  <a:pt x="3729254" y="1287157"/>
                </a:cubicBezTo>
                <a:cubicBezTo>
                  <a:pt x="3810780" y="1310939"/>
                  <a:pt x="3859696" y="1227952"/>
                  <a:pt x="3919628" y="1238578"/>
                </a:cubicBezTo>
                <a:cubicBezTo>
                  <a:pt x="3949596" y="1264639"/>
                  <a:pt x="3860577" y="1306386"/>
                  <a:pt x="3945409" y="1318784"/>
                </a:cubicBezTo>
                <a:cubicBezTo>
                  <a:pt x="3908610" y="1341555"/>
                  <a:pt x="3881289" y="1363817"/>
                  <a:pt x="3855951" y="1390133"/>
                </a:cubicBezTo>
                <a:cubicBezTo>
                  <a:pt x="3810780" y="1437192"/>
                  <a:pt x="3801967" y="1468060"/>
                  <a:pt x="3822900" y="1531314"/>
                </a:cubicBezTo>
                <a:cubicBezTo>
                  <a:pt x="3836562" y="1572808"/>
                  <a:pt x="3856611" y="1611013"/>
                  <a:pt x="3838986" y="1660349"/>
                </a:cubicBezTo>
                <a:cubicBezTo>
                  <a:pt x="3826646" y="1694254"/>
                  <a:pt x="3831494" y="1716517"/>
                  <a:pt x="3877323" y="1701337"/>
                </a:cubicBezTo>
                <a:cubicBezTo>
                  <a:pt x="3926679" y="1685144"/>
                  <a:pt x="3945187" y="1715505"/>
                  <a:pt x="3932849" y="1774963"/>
                </a:cubicBezTo>
                <a:cubicBezTo>
                  <a:pt x="3924917" y="1813169"/>
                  <a:pt x="3933291" y="1824806"/>
                  <a:pt x="3967221" y="1820505"/>
                </a:cubicBezTo>
                <a:cubicBezTo>
                  <a:pt x="4004680" y="1815698"/>
                  <a:pt x="4040375" y="1790649"/>
                  <a:pt x="4086646" y="1802795"/>
                </a:cubicBezTo>
                <a:cubicBezTo>
                  <a:pt x="4049631" y="1872120"/>
                  <a:pt x="3970527" y="1852385"/>
                  <a:pt x="3927340" y="1918423"/>
                </a:cubicBezTo>
                <a:cubicBezTo>
                  <a:pt x="3978900" y="1918674"/>
                  <a:pt x="4018341" y="1918423"/>
                  <a:pt x="4056460" y="1903999"/>
                </a:cubicBezTo>
                <a:cubicBezTo>
                  <a:pt x="4072325" y="1898179"/>
                  <a:pt x="4089732" y="1892109"/>
                  <a:pt x="4098545" y="1912096"/>
                </a:cubicBezTo>
                <a:cubicBezTo>
                  <a:pt x="4108901" y="1936132"/>
                  <a:pt x="4087529" y="1945241"/>
                  <a:pt x="4074527" y="1949542"/>
                </a:cubicBezTo>
                <a:cubicBezTo>
                  <a:pt x="4037951" y="1961686"/>
                  <a:pt x="4009969" y="1990529"/>
                  <a:pt x="3979782" y="2013047"/>
                </a:cubicBezTo>
                <a:cubicBezTo>
                  <a:pt x="3913460" y="2062386"/>
                  <a:pt x="3840746" y="2103626"/>
                  <a:pt x="3784559" y="2185097"/>
                </a:cubicBezTo>
                <a:cubicBezTo>
                  <a:pt x="3855290" y="2164349"/>
                  <a:pt x="3907951" y="2116025"/>
                  <a:pt x="3973612" y="2106157"/>
                </a:cubicBezTo>
                <a:cubicBezTo>
                  <a:pt x="3916764" y="2180290"/>
                  <a:pt x="3843611" y="2229120"/>
                  <a:pt x="3774426" y="2283011"/>
                </a:cubicBezTo>
                <a:cubicBezTo>
                  <a:pt x="3754594" y="2298192"/>
                  <a:pt x="3734543" y="2308566"/>
                  <a:pt x="3730136" y="2341710"/>
                </a:cubicBezTo>
                <a:cubicBezTo>
                  <a:pt x="3721542" y="2405976"/>
                  <a:pt x="3695763" y="2459107"/>
                  <a:pt x="3640678" y="2487444"/>
                </a:cubicBezTo>
                <a:cubicBezTo>
                  <a:pt x="3640238" y="2487699"/>
                  <a:pt x="3643322" y="2497314"/>
                  <a:pt x="3645085" y="2503890"/>
                </a:cubicBezTo>
                <a:cubicBezTo>
                  <a:pt x="3678797" y="2505916"/>
                  <a:pt x="3705458" y="2467963"/>
                  <a:pt x="3748425" y="2480360"/>
                </a:cubicBezTo>
                <a:cubicBezTo>
                  <a:pt x="3707220" y="2531974"/>
                  <a:pt x="3672847" y="2578277"/>
                  <a:pt x="3614458" y="2602819"/>
                </a:cubicBezTo>
                <a:cubicBezTo>
                  <a:pt x="3567745" y="2622300"/>
                  <a:pt x="3510016" y="2633686"/>
                  <a:pt x="3476083" y="2696937"/>
                </a:cubicBezTo>
                <a:cubicBezTo>
                  <a:pt x="3515524" y="2709337"/>
                  <a:pt x="3544831" y="2693651"/>
                  <a:pt x="3574357" y="2682517"/>
                </a:cubicBezTo>
                <a:cubicBezTo>
                  <a:pt x="3619525" y="2665312"/>
                  <a:pt x="3664255" y="2645832"/>
                  <a:pt x="3709425" y="2628625"/>
                </a:cubicBezTo>
                <a:cubicBezTo>
                  <a:pt x="3726611" y="2622047"/>
                  <a:pt x="3745340" y="2617491"/>
                  <a:pt x="3756357" y="2648866"/>
                </a:cubicBezTo>
                <a:cubicBezTo>
                  <a:pt x="3698847" y="2655446"/>
                  <a:pt x="3664475" y="2697951"/>
                  <a:pt x="3628340" y="2737926"/>
                </a:cubicBezTo>
                <a:cubicBezTo>
                  <a:pt x="3608067" y="2760445"/>
                  <a:pt x="3591541" y="2790554"/>
                  <a:pt x="3554967" y="2779169"/>
                </a:cubicBezTo>
                <a:cubicBezTo>
                  <a:pt x="3535796" y="2773097"/>
                  <a:pt x="3523678" y="2790046"/>
                  <a:pt x="3525662" y="2810794"/>
                </a:cubicBezTo>
                <a:cubicBezTo>
                  <a:pt x="3532932" y="2883915"/>
                  <a:pt x="3488203" y="2909469"/>
                  <a:pt x="3441932" y="2923637"/>
                </a:cubicBezTo>
                <a:cubicBezTo>
                  <a:pt x="3354236" y="2950204"/>
                  <a:pt x="3281303" y="3012697"/>
                  <a:pt x="3196032" y="3046854"/>
                </a:cubicBezTo>
                <a:cubicBezTo>
                  <a:pt x="3113184" y="3079999"/>
                  <a:pt x="3049065" y="3158685"/>
                  <a:pt x="2965998" y="3199927"/>
                </a:cubicBezTo>
                <a:cubicBezTo>
                  <a:pt x="2905843" y="3229783"/>
                  <a:pt x="2848335" y="3268239"/>
                  <a:pt x="2786418" y="3295311"/>
                </a:cubicBezTo>
                <a:cubicBezTo>
                  <a:pt x="2639894" y="3359324"/>
                  <a:pt x="2490503" y="3410685"/>
                  <a:pt x="2332519" y="3418022"/>
                </a:cubicBezTo>
                <a:cubicBezTo>
                  <a:pt x="2202077" y="3423842"/>
                  <a:pt x="1070633" y="3418277"/>
                  <a:pt x="611003" y="2585615"/>
                </a:cubicBezTo>
                <a:cubicBezTo>
                  <a:pt x="602189" y="2581565"/>
                  <a:pt x="592275" y="2570939"/>
                  <a:pt x="589190" y="2560818"/>
                </a:cubicBezTo>
                <a:cubicBezTo>
                  <a:pt x="574427" y="2513505"/>
                  <a:pt x="538291" y="2493011"/>
                  <a:pt x="505681" y="2467457"/>
                </a:cubicBezTo>
                <a:cubicBezTo>
                  <a:pt x="477036" y="2444939"/>
                  <a:pt x="446628" y="2421409"/>
                  <a:pt x="434730" y="2383456"/>
                </a:cubicBezTo>
                <a:cubicBezTo>
                  <a:pt x="419086" y="2332854"/>
                  <a:pt x="463594" y="2374348"/>
                  <a:pt x="471748" y="2355119"/>
                </a:cubicBezTo>
                <a:cubicBezTo>
                  <a:pt x="454782" y="2328807"/>
                  <a:pt x="428560" y="2304770"/>
                  <a:pt x="421730" y="2274915"/>
                </a:cubicBezTo>
                <a:cubicBezTo>
                  <a:pt x="396833" y="2167131"/>
                  <a:pt x="343069" y="2088698"/>
                  <a:pt x="262645" y="2027722"/>
                </a:cubicBezTo>
                <a:cubicBezTo>
                  <a:pt x="239509" y="2010264"/>
                  <a:pt x="224307" y="1978384"/>
                  <a:pt x="192799" y="1973326"/>
                </a:cubicBezTo>
                <a:cubicBezTo>
                  <a:pt x="122730" y="1962193"/>
                  <a:pt x="144764" y="1875156"/>
                  <a:pt x="107746" y="1836446"/>
                </a:cubicBezTo>
                <a:cubicBezTo>
                  <a:pt x="100695" y="1829107"/>
                  <a:pt x="94306" y="1814687"/>
                  <a:pt x="95627" y="1804821"/>
                </a:cubicBezTo>
                <a:cubicBezTo>
                  <a:pt x="97609" y="1790649"/>
                  <a:pt x="105983" y="1777240"/>
                  <a:pt x="113034" y="1764589"/>
                </a:cubicBezTo>
                <a:cubicBezTo>
                  <a:pt x="120306" y="1751939"/>
                  <a:pt x="131322" y="1740806"/>
                  <a:pt x="126034" y="1724108"/>
                </a:cubicBezTo>
                <a:cubicBezTo>
                  <a:pt x="123833" y="1717277"/>
                  <a:pt x="125373" y="1693494"/>
                  <a:pt x="109068" y="1712215"/>
                </a:cubicBezTo>
                <a:cubicBezTo>
                  <a:pt x="64340" y="1763578"/>
                  <a:pt x="38339" y="1715001"/>
                  <a:pt x="0" y="1691723"/>
                </a:cubicBezTo>
                <a:cubicBezTo>
                  <a:pt x="30848" y="1667686"/>
                  <a:pt x="58610" y="1650735"/>
                  <a:pt x="63238" y="1614808"/>
                </a:cubicBezTo>
                <a:cubicBezTo>
                  <a:pt x="72712" y="1540674"/>
                  <a:pt x="113253" y="1506772"/>
                  <a:pt x="174729" y="1500192"/>
                </a:cubicBezTo>
                <a:cubicBezTo>
                  <a:pt x="152034" y="1428591"/>
                  <a:pt x="152034" y="1428591"/>
                  <a:pt x="225408" y="1418722"/>
                </a:cubicBezTo>
                <a:cubicBezTo>
                  <a:pt x="197204" y="1373181"/>
                  <a:pt x="197204" y="1361542"/>
                  <a:pt x="231358" y="1345855"/>
                </a:cubicBezTo>
                <a:cubicBezTo>
                  <a:pt x="264188" y="1330927"/>
                  <a:pt x="300543" y="1325867"/>
                  <a:pt x="330952" y="1302844"/>
                </a:cubicBezTo>
                <a:cubicBezTo>
                  <a:pt x="302967" y="1244651"/>
                  <a:pt x="295035" y="1177097"/>
                  <a:pt x="237307" y="1148758"/>
                </a:cubicBezTo>
                <a:cubicBezTo>
                  <a:pt x="228273" y="1144458"/>
                  <a:pt x="222103" y="1127000"/>
                  <a:pt x="227831" y="1116880"/>
                </a:cubicBezTo>
                <a:cubicBezTo>
                  <a:pt x="248764" y="1080194"/>
                  <a:pt x="218798" y="1010614"/>
                  <a:pt x="284017" y="1002772"/>
                </a:cubicBezTo>
                <a:cubicBezTo>
                  <a:pt x="292171" y="1002013"/>
                  <a:pt x="299663" y="994421"/>
                  <a:pt x="293273" y="984554"/>
                </a:cubicBezTo>
                <a:cubicBezTo>
                  <a:pt x="271238" y="950145"/>
                  <a:pt x="297900" y="952421"/>
                  <a:pt x="313983" y="948120"/>
                </a:cubicBezTo>
                <a:cubicBezTo>
                  <a:pt x="333375" y="942809"/>
                  <a:pt x="355409" y="957988"/>
                  <a:pt x="373477" y="939265"/>
                </a:cubicBezTo>
                <a:cubicBezTo>
                  <a:pt x="369289" y="919530"/>
                  <a:pt x="353646" y="919783"/>
                  <a:pt x="342629" y="913458"/>
                </a:cubicBezTo>
                <a:cubicBezTo>
                  <a:pt x="310460" y="895240"/>
                  <a:pt x="284238" y="873483"/>
                  <a:pt x="282695" y="826169"/>
                </a:cubicBezTo>
                <a:cubicBezTo>
                  <a:pt x="281595" y="787964"/>
                  <a:pt x="278069" y="754314"/>
                  <a:pt x="322578" y="742675"/>
                </a:cubicBezTo>
                <a:cubicBezTo>
                  <a:pt x="341086" y="737866"/>
                  <a:pt x="335797" y="710289"/>
                  <a:pt x="325221" y="696626"/>
                </a:cubicBezTo>
                <a:cubicBezTo>
                  <a:pt x="306272" y="672338"/>
                  <a:pt x="290629" y="639953"/>
                  <a:pt x="258017" y="637675"/>
                </a:cubicBezTo>
                <a:cubicBezTo>
                  <a:pt x="238187" y="636158"/>
                  <a:pt x="222983" y="626035"/>
                  <a:pt x="207340" y="614398"/>
                </a:cubicBezTo>
                <a:cubicBezTo>
                  <a:pt x="196103" y="606047"/>
                  <a:pt x="182662" y="598964"/>
                  <a:pt x="183983" y="581001"/>
                </a:cubicBezTo>
                <a:cubicBezTo>
                  <a:pt x="185306" y="563795"/>
                  <a:pt x="198305" y="556711"/>
                  <a:pt x="211526" y="553169"/>
                </a:cubicBezTo>
                <a:cubicBezTo>
                  <a:pt x="255595" y="541784"/>
                  <a:pt x="297017" y="525085"/>
                  <a:pt x="333816" y="486880"/>
                </a:cubicBezTo>
                <a:cubicBezTo>
                  <a:pt x="309357" y="466639"/>
                  <a:pt x="286001" y="451964"/>
                  <a:pt x="267934" y="431469"/>
                </a:cubicBezTo>
                <a:cubicBezTo>
                  <a:pt x="224307" y="381881"/>
                  <a:pt x="593817" y="225772"/>
                  <a:pt x="612325" y="170108"/>
                </a:cubicBezTo>
                <a:cubicBezTo>
                  <a:pt x="618054" y="152904"/>
                  <a:pt x="637663" y="135194"/>
                  <a:pt x="653971" y="130133"/>
                </a:cubicBezTo>
                <a:cubicBezTo>
                  <a:pt x="730427" y="106350"/>
                  <a:pt x="796748" y="52963"/>
                  <a:pt x="874970" y="33228"/>
                </a:cubicBezTo>
                <a:cubicBezTo>
                  <a:pt x="911877" y="23867"/>
                  <a:pt x="948509" y="12925"/>
                  <a:pt x="986021" y="1223"/>
                </a:cubicBezTo>
                <a:close/>
              </a:path>
            </a:pathLst>
          </a:custGeom>
        </p:spPr>
      </p:pic>
      <p:pic>
        <p:nvPicPr>
          <p:cNvPr id="6" name="Picture 5" descr="A group of people in blue uniforms&#10;&#10;Description automatically generated">
            <a:extLst>
              <a:ext uri="{FF2B5EF4-FFF2-40B4-BE49-F238E27FC236}">
                <a16:creationId xmlns:a16="http://schemas.microsoft.com/office/drawing/2014/main" id="{FD9493C7-9D29-0051-A75C-C24D903A46C9}"/>
              </a:ext>
            </a:extLst>
          </p:cNvPr>
          <p:cNvPicPr>
            <a:picLocks noChangeAspect="1"/>
          </p:cNvPicPr>
          <p:nvPr/>
        </p:nvPicPr>
        <p:blipFill rotWithShape="1">
          <a:blip r:embed="rId5"/>
          <a:srcRect l="31069" r="17823" b="-2"/>
          <a:stretch/>
        </p:blipFill>
        <p:spPr>
          <a:xfrm>
            <a:off x="20" y="277469"/>
            <a:ext cx="4552718" cy="5946218"/>
          </a:xfrm>
          <a:custGeom>
            <a:avLst/>
            <a:gdLst/>
            <a:ahLst/>
            <a:cxnLst/>
            <a:rect l="l" t="t" r="r" b="b"/>
            <a:pathLst>
              <a:path w="4552738" h="5946218">
                <a:moveTo>
                  <a:pt x="0" y="0"/>
                </a:moveTo>
                <a:lnTo>
                  <a:pt x="193217" y="10418"/>
                </a:lnTo>
                <a:cubicBezTo>
                  <a:pt x="612089" y="35802"/>
                  <a:pt x="1030148" y="71660"/>
                  <a:pt x="1446580" y="128061"/>
                </a:cubicBezTo>
                <a:cubicBezTo>
                  <a:pt x="1735723" y="167547"/>
                  <a:pt x="2027715" y="194943"/>
                  <a:pt x="2320927" y="163517"/>
                </a:cubicBezTo>
                <a:cubicBezTo>
                  <a:pt x="2335563" y="161905"/>
                  <a:pt x="2352239" y="156669"/>
                  <a:pt x="2364438" y="161905"/>
                </a:cubicBezTo>
                <a:cubicBezTo>
                  <a:pt x="2506776" y="220729"/>
                  <a:pt x="2662121" y="178424"/>
                  <a:pt x="2809744" y="215490"/>
                </a:cubicBezTo>
                <a:cubicBezTo>
                  <a:pt x="2771925" y="358517"/>
                  <a:pt x="2609662" y="346832"/>
                  <a:pt x="2518162" y="445944"/>
                </a:cubicBezTo>
                <a:cubicBezTo>
                  <a:pt x="2667409" y="485424"/>
                  <a:pt x="2801610" y="525312"/>
                  <a:pt x="2937846" y="555124"/>
                </a:cubicBezTo>
                <a:cubicBezTo>
                  <a:pt x="3082216" y="586550"/>
                  <a:pt x="3204622" y="671561"/>
                  <a:pt x="3345734" y="709433"/>
                </a:cubicBezTo>
                <a:cubicBezTo>
                  <a:pt x="3375832" y="717492"/>
                  <a:pt x="3412025" y="745693"/>
                  <a:pt x="3422598" y="773089"/>
                </a:cubicBezTo>
                <a:cubicBezTo>
                  <a:pt x="3456757" y="861726"/>
                  <a:pt x="4138745" y="1110310"/>
                  <a:pt x="4058225" y="1189273"/>
                </a:cubicBezTo>
                <a:cubicBezTo>
                  <a:pt x="4024878" y="1221909"/>
                  <a:pt x="3981773" y="1245276"/>
                  <a:pt x="3936629" y="1277508"/>
                </a:cubicBezTo>
                <a:cubicBezTo>
                  <a:pt x="4004547" y="1338344"/>
                  <a:pt x="4080998" y="1364935"/>
                  <a:pt x="4162334" y="1383065"/>
                </a:cubicBezTo>
                <a:cubicBezTo>
                  <a:pt x="4186736" y="1388705"/>
                  <a:pt x="4210728" y="1399986"/>
                  <a:pt x="4213168" y="1427383"/>
                </a:cubicBezTo>
                <a:cubicBezTo>
                  <a:pt x="4215607" y="1455987"/>
                  <a:pt x="4190800" y="1467266"/>
                  <a:pt x="4170061" y="1480564"/>
                </a:cubicBezTo>
                <a:cubicBezTo>
                  <a:pt x="4141188" y="1499095"/>
                  <a:pt x="4113127" y="1515214"/>
                  <a:pt x="4076527" y="1517630"/>
                </a:cubicBezTo>
                <a:cubicBezTo>
                  <a:pt x="4016337" y="1521257"/>
                  <a:pt x="3987466" y="1572826"/>
                  <a:pt x="3952493" y="1611502"/>
                </a:cubicBezTo>
                <a:cubicBezTo>
                  <a:pt x="3932973" y="1633259"/>
                  <a:pt x="3923211" y="1677172"/>
                  <a:pt x="3957370" y="1684828"/>
                </a:cubicBezTo>
                <a:cubicBezTo>
                  <a:pt x="4039518" y="1703363"/>
                  <a:pt x="4033011" y="1756946"/>
                  <a:pt x="4030981" y="1817782"/>
                </a:cubicBezTo>
                <a:cubicBezTo>
                  <a:pt x="4028133" y="1893124"/>
                  <a:pt x="3979737" y="1927770"/>
                  <a:pt x="3920363" y="1956780"/>
                </a:cubicBezTo>
                <a:cubicBezTo>
                  <a:pt x="3900029" y="1966851"/>
                  <a:pt x="3871158" y="1966449"/>
                  <a:pt x="3863429" y="1997874"/>
                </a:cubicBezTo>
                <a:cubicBezTo>
                  <a:pt x="3896777" y="2027688"/>
                  <a:pt x="3937444" y="2003517"/>
                  <a:pt x="3973233" y="2011975"/>
                </a:cubicBezTo>
                <a:cubicBezTo>
                  <a:pt x="4002918" y="2018824"/>
                  <a:pt x="4052127" y="2015199"/>
                  <a:pt x="4011458" y="2069991"/>
                </a:cubicBezTo>
                <a:cubicBezTo>
                  <a:pt x="3999664" y="2085704"/>
                  <a:pt x="4013491" y="2097792"/>
                  <a:pt x="4028540" y="2099000"/>
                </a:cubicBezTo>
                <a:cubicBezTo>
                  <a:pt x="4148913" y="2111489"/>
                  <a:pt x="4093606" y="2222285"/>
                  <a:pt x="4132241" y="2280703"/>
                </a:cubicBezTo>
                <a:cubicBezTo>
                  <a:pt x="4142812" y="2296818"/>
                  <a:pt x="4131425" y="2324618"/>
                  <a:pt x="4114752" y="2331466"/>
                </a:cubicBezTo>
                <a:cubicBezTo>
                  <a:pt x="4008205" y="2376592"/>
                  <a:pt x="3993565" y="2484163"/>
                  <a:pt x="3941916" y="2576828"/>
                </a:cubicBezTo>
                <a:cubicBezTo>
                  <a:pt x="3998039" y="2613488"/>
                  <a:pt x="4065138" y="2621547"/>
                  <a:pt x="4125732" y="2645318"/>
                </a:cubicBezTo>
                <a:cubicBezTo>
                  <a:pt x="4188768" y="2670298"/>
                  <a:pt x="4188768" y="2688831"/>
                  <a:pt x="4136714" y="2761349"/>
                </a:cubicBezTo>
                <a:cubicBezTo>
                  <a:pt x="4272135" y="2777064"/>
                  <a:pt x="4272135" y="2777064"/>
                  <a:pt x="4230249" y="2891080"/>
                </a:cubicBezTo>
                <a:cubicBezTo>
                  <a:pt x="4343713" y="2901557"/>
                  <a:pt x="4418537" y="2955542"/>
                  <a:pt x="4436023" y="3073591"/>
                </a:cubicBezTo>
                <a:cubicBezTo>
                  <a:pt x="4444564" y="3130800"/>
                  <a:pt x="4495804" y="3157792"/>
                  <a:pt x="4552738" y="3196068"/>
                </a:cubicBezTo>
                <a:cubicBezTo>
                  <a:pt x="4481978" y="3233136"/>
                  <a:pt x="4433989" y="3310489"/>
                  <a:pt x="4351436" y="3228700"/>
                </a:cubicBezTo>
                <a:cubicBezTo>
                  <a:pt x="4321344" y="3198888"/>
                  <a:pt x="4324186" y="3236761"/>
                  <a:pt x="4320122" y="3247637"/>
                </a:cubicBezTo>
                <a:cubicBezTo>
                  <a:pt x="4310364" y="3274227"/>
                  <a:pt x="4330695" y="3291956"/>
                  <a:pt x="4344116" y="3312099"/>
                </a:cubicBezTo>
                <a:cubicBezTo>
                  <a:pt x="4357130" y="3332244"/>
                  <a:pt x="4372586" y="3353596"/>
                  <a:pt x="4376244" y="3376163"/>
                </a:cubicBezTo>
                <a:cubicBezTo>
                  <a:pt x="4378682" y="3391874"/>
                  <a:pt x="4366890" y="3414835"/>
                  <a:pt x="4353877" y="3426522"/>
                </a:cubicBezTo>
                <a:cubicBezTo>
                  <a:pt x="4285554" y="3488163"/>
                  <a:pt x="4326221" y="3626757"/>
                  <a:pt x="4196898" y="3644486"/>
                </a:cubicBezTo>
                <a:cubicBezTo>
                  <a:pt x="4138745" y="3652541"/>
                  <a:pt x="4110687" y="3703306"/>
                  <a:pt x="4067986" y="3731106"/>
                </a:cubicBezTo>
                <a:cubicBezTo>
                  <a:pt x="3919551" y="3828201"/>
                  <a:pt x="3820322" y="3953097"/>
                  <a:pt x="3774370" y="4124729"/>
                </a:cubicBezTo>
                <a:cubicBezTo>
                  <a:pt x="3761764" y="4172269"/>
                  <a:pt x="3713368" y="4210546"/>
                  <a:pt x="3682054" y="4252444"/>
                </a:cubicBezTo>
                <a:cubicBezTo>
                  <a:pt x="3697103" y="4283064"/>
                  <a:pt x="3779250" y="4216990"/>
                  <a:pt x="3750377" y="4297567"/>
                </a:cubicBezTo>
                <a:cubicBezTo>
                  <a:pt x="3728417" y="4358002"/>
                  <a:pt x="3672294" y="4395470"/>
                  <a:pt x="3619425" y="4431328"/>
                </a:cubicBezTo>
                <a:cubicBezTo>
                  <a:pt x="3559239" y="4472019"/>
                  <a:pt x="3492545" y="4504653"/>
                  <a:pt x="3465296" y="4579993"/>
                </a:cubicBezTo>
                <a:cubicBezTo>
                  <a:pt x="3459603" y="4596110"/>
                  <a:pt x="3441305" y="4613031"/>
                  <a:pt x="3425038" y="4619479"/>
                </a:cubicBezTo>
                <a:cubicBezTo>
                  <a:pt x="2576720" y="5945389"/>
                  <a:pt x="488463" y="5954251"/>
                  <a:pt x="247714" y="5944983"/>
                </a:cubicBezTo>
                <a:cubicBezTo>
                  <a:pt x="174818" y="5942062"/>
                  <a:pt x="102913" y="5934760"/>
                  <a:pt x="31834" y="5923857"/>
                </a:cubicBezTo>
                <a:lnTo>
                  <a:pt x="0" y="5917408"/>
                </a:lnTo>
                <a:close/>
              </a:path>
            </a:pathLst>
          </a:custGeom>
        </p:spPr>
      </p:pic>
      <p:pic>
        <p:nvPicPr>
          <p:cNvPr id="7" name="Picture 6" descr="A person holding a person&amp;#39;s hand&#10;&#10;Description automatically generated">
            <a:extLst>
              <a:ext uri="{FF2B5EF4-FFF2-40B4-BE49-F238E27FC236}">
                <a16:creationId xmlns:a16="http://schemas.microsoft.com/office/drawing/2014/main" id="{DC326DEA-AEA0-D36C-34FB-4E57DB32AF14}"/>
              </a:ext>
            </a:extLst>
          </p:cNvPr>
          <p:cNvPicPr>
            <a:picLocks noChangeAspect="1"/>
          </p:cNvPicPr>
          <p:nvPr/>
        </p:nvPicPr>
        <p:blipFill rotWithShape="1">
          <a:blip r:embed="rId6"/>
          <a:srcRect l="22366" t="-3051" r="22796" b="3051"/>
          <a:stretch/>
        </p:blipFill>
        <p:spPr>
          <a:xfrm>
            <a:off x="8509301" y="-2"/>
            <a:ext cx="3667756" cy="4247016"/>
          </a:xfrm>
          <a:custGeom>
            <a:avLst/>
            <a:gdLst/>
            <a:ahLst/>
            <a:cxnLst/>
            <a:rect l="l" t="t" r="r" b="b"/>
            <a:pathLst>
              <a:path w="3538926" h="4290182">
                <a:moveTo>
                  <a:pt x="1370437" y="0"/>
                </a:moveTo>
                <a:lnTo>
                  <a:pt x="3538926" y="0"/>
                </a:lnTo>
                <a:lnTo>
                  <a:pt x="3538926" y="4256362"/>
                </a:lnTo>
                <a:lnTo>
                  <a:pt x="3455334" y="4273195"/>
                </a:lnTo>
                <a:cubicBezTo>
                  <a:pt x="3401009" y="4281478"/>
                  <a:pt x="3346052" y="4287025"/>
                  <a:pt x="3290337" y="4289244"/>
                </a:cubicBezTo>
                <a:cubicBezTo>
                  <a:pt x="3106332" y="4296285"/>
                  <a:pt x="1510274" y="4289552"/>
                  <a:pt x="861903" y="3282295"/>
                </a:cubicBezTo>
                <a:cubicBezTo>
                  <a:pt x="849470" y="3277397"/>
                  <a:pt x="835485" y="3264542"/>
                  <a:pt x="831133" y="3252299"/>
                </a:cubicBezTo>
                <a:cubicBezTo>
                  <a:pt x="810307" y="3195065"/>
                  <a:pt x="759333" y="3170274"/>
                  <a:pt x="713332" y="3139362"/>
                </a:cubicBezTo>
                <a:cubicBezTo>
                  <a:pt x="672925" y="3112122"/>
                  <a:pt x="630030" y="3083658"/>
                  <a:pt x="613246" y="3037747"/>
                </a:cubicBezTo>
                <a:cubicBezTo>
                  <a:pt x="591178" y="2976535"/>
                  <a:pt x="653963" y="3026730"/>
                  <a:pt x="665465" y="3003469"/>
                </a:cubicBezTo>
                <a:cubicBezTo>
                  <a:pt x="641532" y="2971640"/>
                  <a:pt x="604543" y="2942562"/>
                  <a:pt x="594908" y="2906447"/>
                </a:cubicBezTo>
                <a:cubicBezTo>
                  <a:pt x="559787" y="2776063"/>
                  <a:pt x="483946" y="2681183"/>
                  <a:pt x="370497" y="2607422"/>
                </a:cubicBezTo>
                <a:cubicBezTo>
                  <a:pt x="337860" y="2586304"/>
                  <a:pt x="316415" y="2547739"/>
                  <a:pt x="271969" y="2541620"/>
                </a:cubicBezTo>
                <a:cubicBezTo>
                  <a:pt x="173127" y="2528152"/>
                  <a:pt x="204209" y="2422866"/>
                  <a:pt x="151990" y="2376038"/>
                </a:cubicBezTo>
                <a:cubicBezTo>
                  <a:pt x="142044" y="2367161"/>
                  <a:pt x="133031" y="2349717"/>
                  <a:pt x="134895" y="2337782"/>
                </a:cubicBezTo>
                <a:cubicBezTo>
                  <a:pt x="137691" y="2320639"/>
                  <a:pt x="149504" y="2304419"/>
                  <a:pt x="159450" y="2289115"/>
                </a:cubicBezTo>
                <a:cubicBezTo>
                  <a:pt x="169707" y="2273813"/>
                  <a:pt x="185247" y="2260344"/>
                  <a:pt x="177788" y="2240145"/>
                </a:cubicBezTo>
                <a:cubicBezTo>
                  <a:pt x="174683" y="2231882"/>
                  <a:pt x="176855" y="2203112"/>
                  <a:pt x="153855" y="2225759"/>
                </a:cubicBezTo>
                <a:cubicBezTo>
                  <a:pt x="90759" y="2287892"/>
                  <a:pt x="54081" y="2229129"/>
                  <a:pt x="0" y="2200970"/>
                </a:cubicBezTo>
                <a:cubicBezTo>
                  <a:pt x="43514" y="2171892"/>
                  <a:pt x="82677" y="2151388"/>
                  <a:pt x="89205" y="2107927"/>
                </a:cubicBezTo>
                <a:cubicBezTo>
                  <a:pt x="102570" y="2018249"/>
                  <a:pt x="159758" y="1977237"/>
                  <a:pt x="246479" y="1969279"/>
                </a:cubicBezTo>
                <a:cubicBezTo>
                  <a:pt x="214465" y="1882663"/>
                  <a:pt x="214465" y="1882663"/>
                  <a:pt x="317968" y="1870725"/>
                </a:cubicBezTo>
                <a:cubicBezTo>
                  <a:pt x="278183" y="1815635"/>
                  <a:pt x="278183" y="1801556"/>
                  <a:pt x="326361" y="1782580"/>
                </a:cubicBezTo>
                <a:cubicBezTo>
                  <a:pt x="372673" y="1764521"/>
                  <a:pt x="423957" y="1758400"/>
                  <a:pt x="466852" y="1730550"/>
                </a:cubicBezTo>
                <a:cubicBezTo>
                  <a:pt x="427377" y="1660155"/>
                  <a:pt x="416187" y="1578436"/>
                  <a:pt x="334753" y="1544155"/>
                </a:cubicBezTo>
                <a:cubicBezTo>
                  <a:pt x="322010" y="1538952"/>
                  <a:pt x="313307" y="1517834"/>
                  <a:pt x="321386" y="1505592"/>
                </a:cubicBezTo>
                <a:cubicBezTo>
                  <a:pt x="350915" y="1461214"/>
                  <a:pt x="308644" y="1377045"/>
                  <a:pt x="400645" y="1367557"/>
                </a:cubicBezTo>
                <a:cubicBezTo>
                  <a:pt x="412147" y="1366640"/>
                  <a:pt x="422716" y="1357456"/>
                  <a:pt x="413701" y="1345520"/>
                </a:cubicBezTo>
                <a:cubicBezTo>
                  <a:pt x="382618" y="1303896"/>
                  <a:pt x="420228" y="1306649"/>
                  <a:pt x="442916" y="1301447"/>
                </a:cubicBezTo>
                <a:cubicBezTo>
                  <a:pt x="470270" y="1295021"/>
                  <a:pt x="501352" y="1313384"/>
                  <a:pt x="526840" y="1290735"/>
                </a:cubicBezTo>
                <a:cubicBezTo>
                  <a:pt x="520932" y="1266862"/>
                  <a:pt x="498866" y="1267167"/>
                  <a:pt x="483325" y="1259517"/>
                </a:cubicBezTo>
                <a:cubicBezTo>
                  <a:pt x="437945" y="1237479"/>
                  <a:pt x="400956" y="1211159"/>
                  <a:pt x="398780" y="1153924"/>
                </a:cubicBezTo>
                <a:cubicBezTo>
                  <a:pt x="397228" y="1107708"/>
                  <a:pt x="392254" y="1067003"/>
                  <a:pt x="455041" y="1052922"/>
                </a:cubicBezTo>
                <a:cubicBezTo>
                  <a:pt x="481149" y="1047106"/>
                  <a:pt x="473687" y="1013747"/>
                  <a:pt x="458768" y="997218"/>
                </a:cubicBezTo>
                <a:cubicBezTo>
                  <a:pt x="432038" y="967837"/>
                  <a:pt x="409972" y="928661"/>
                  <a:pt x="363968" y="925907"/>
                </a:cubicBezTo>
                <a:cubicBezTo>
                  <a:pt x="335995" y="924071"/>
                  <a:pt x="314548" y="911826"/>
                  <a:pt x="292481" y="897749"/>
                </a:cubicBezTo>
                <a:cubicBezTo>
                  <a:pt x="276630" y="887646"/>
                  <a:pt x="257670" y="879078"/>
                  <a:pt x="259533" y="857348"/>
                </a:cubicBezTo>
                <a:cubicBezTo>
                  <a:pt x="261399" y="836535"/>
                  <a:pt x="279736" y="827966"/>
                  <a:pt x="298387" y="823681"/>
                </a:cubicBezTo>
                <a:cubicBezTo>
                  <a:pt x="360552" y="809909"/>
                  <a:pt x="418983" y="789708"/>
                  <a:pt x="470893" y="743493"/>
                </a:cubicBezTo>
                <a:cubicBezTo>
                  <a:pt x="436390" y="719007"/>
                  <a:pt x="403444" y="701256"/>
                  <a:pt x="377957" y="676463"/>
                </a:cubicBezTo>
                <a:cubicBezTo>
                  <a:pt x="316415" y="616477"/>
                  <a:pt x="837660" y="427634"/>
                  <a:pt x="863768" y="360299"/>
                </a:cubicBezTo>
                <a:cubicBezTo>
                  <a:pt x="871849" y="339488"/>
                  <a:pt x="899511" y="318064"/>
                  <a:pt x="922515" y="311942"/>
                </a:cubicBezTo>
                <a:cubicBezTo>
                  <a:pt x="1030367" y="283171"/>
                  <a:pt x="1123922" y="218591"/>
                  <a:pt x="1234265" y="194718"/>
                </a:cubicBezTo>
                <a:cubicBezTo>
                  <a:pt x="1338390" y="172070"/>
                  <a:pt x="1440960" y="141768"/>
                  <a:pt x="1555030" y="111776"/>
                </a:cubicBezTo>
                <a:cubicBezTo>
                  <a:pt x="1520063" y="74130"/>
                  <a:pt x="1471575" y="57526"/>
                  <a:pt x="1428216" y="36752"/>
                </a:cubicBezTo>
                <a:close/>
              </a:path>
            </a:pathLst>
          </a:custGeom>
        </p:spPr>
      </p:pic>
      <p:sp>
        <p:nvSpPr>
          <p:cNvPr id="8" name="Title 1">
            <a:extLst>
              <a:ext uri="{FF2B5EF4-FFF2-40B4-BE49-F238E27FC236}">
                <a16:creationId xmlns:a16="http://schemas.microsoft.com/office/drawing/2014/main" id="{3BB536F0-A69A-F191-7EA7-CD26E7E54B47}"/>
              </a:ext>
            </a:extLst>
          </p:cNvPr>
          <p:cNvSpPr>
            <a:spLocks noGrp="1"/>
          </p:cNvSpPr>
          <p:nvPr>
            <p:ph type="title"/>
          </p:nvPr>
        </p:nvSpPr>
        <p:spPr>
          <a:xfrm>
            <a:off x="4552739" y="4224938"/>
            <a:ext cx="6801056" cy="1459355"/>
          </a:xfrm>
        </p:spPr>
        <p:txBody>
          <a:bodyPr vert="horz" lIns="91440" tIns="45720" rIns="91440" bIns="45720" rtlCol="0" anchor="b">
            <a:normAutofit/>
          </a:bodyPr>
          <a:lstStyle/>
          <a:p>
            <a:r>
              <a:rPr lang="en-US" b="1" kern="1200">
                <a:solidFill>
                  <a:schemeClr val="tx1"/>
                </a:solidFill>
                <a:latin typeface="+mj-lt"/>
                <a:ea typeface="+mj-ea"/>
                <a:cs typeface="+mj-cs"/>
              </a:rPr>
              <a:t>Synchronous</a:t>
            </a:r>
            <a:r>
              <a:rPr lang="en-US" kern="1200">
                <a:solidFill>
                  <a:schemeClr val="tx1"/>
                </a:solidFill>
                <a:latin typeface="+mj-lt"/>
                <a:ea typeface="+mj-ea"/>
                <a:cs typeface="+mj-cs"/>
              </a:rPr>
              <a:t> &amp; Asynchronous </a:t>
            </a:r>
            <a:r>
              <a:rPr lang="en-US">
                <a:latin typeface="+mj-lt"/>
                <a:cs typeface="+mj-cs"/>
              </a:rPr>
              <a:t>L</a:t>
            </a:r>
            <a:r>
              <a:rPr lang="en-US" kern="1200">
                <a:solidFill>
                  <a:schemeClr val="tx1"/>
                </a:solidFill>
                <a:latin typeface="+mj-lt"/>
                <a:ea typeface="+mj-ea"/>
                <a:cs typeface="+mj-cs"/>
              </a:rPr>
              <a:t>earning</a:t>
            </a:r>
          </a:p>
        </p:txBody>
      </p:sp>
    </p:spTree>
    <p:extLst>
      <p:ext uri="{BB962C8B-B14F-4D97-AF65-F5344CB8AC3E}">
        <p14:creationId xmlns:p14="http://schemas.microsoft.com/office/powerpoint/2010/main" val="1567930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E7874-BEE9-F0C0-0C0A-01B800AD67BD}"/>
            </a:ext>
          </a:extLst>
        </p:cNvPr>
        <p:cNvGrpSpPr/>
        <p:nvPr/>
      </p:nvGrpSpPr>
      <p:grpSpPr>
        <a:xfrm>
          <a:off x="0" y="0"/>
          <a:ext cx="0" cy="0"/>
          <a:chOff x="0" y="0"/>
          <a:chExt cx="0" cy="0"/>
        </a:xfrm>
      </p:grpSpPr>
      <p:pic>
        <p:nvPicPr>
          <p:cNvPr id="2" name="Picture 1" descr="A room with a long table and chairs&#10;&#10;Description automatically generated">
            <a:extLst>
              <a:ext uri="{FF2B5EF4-FFF2-40B4-BE49-F238E27FC236}">
                <a16:creationId xmlns:a16="http://schemas.microsoft.com/office/drawing/2014/main" id="{6959AEBF-0BD8-74C3-7790-3F30F4108BB6}"/>
              </a:ext>
            </a:extLst>
          </p:cNvPr>
          <p:cNvPicPr>
            <a:picLocks noChangeAspect="1"/>
          </p:cNvPicPr>
          <p:nvPr/>
        </p:nvPicPr>
        <p:blipFill rotWithShape="1">
          <a:blip r:embed="rId3">
            <a:alphaModFix amt="40000"/>
          </a:blip>
          <a:srcRect t="3352" b="12379"/>
          <a:stretch/>
        </p:blipFill>
        <p:spPr>
          <a:xfrm>
            <a:off x="-19" y="-6"/>
            <a:ext cx="12192000" cy="6858000"/>
          </a:xfrm>
          <a:prstGeom prst="rect">
            <a:avLst/>
          </a:prstGeom>
        </p:spPr>
      </p:pic>
      <p:pic>
        <p:nvPicPr>
          <p:cNvPr id="3" name="Picture 2" descr="A person sitting at a desk with a computer and a computer&#10;&#10;Description automatically generated">
            <a:extLst>
              <a:ext uri="{FF2B5EF4-FFF2-40B4-BE49-F238E27FC236}">
                <a16:creationId xmlns:a16="http://schemas.microsoft.com/office/drawing/2014/main" id="{43F75987-9AA8-9E43-213D-CADFC7DE57CB}"/>
              </a:ext>
            </a:extLst>
          </p:cNvPr>
          <p:cNvPicPr>
            <a:picLocks noChangeAspect="1"/>
          </p:cNvPicPr>
          <p:nvPr/>
        </p:nvPicPr>
        <p:blipFill rotWithShape="1">
          <a:blip r:embed="rId4"/>
          <a:srcRect l="29826" r="4876" b="1"/>
          <a:stretch/>
        </p:blipFill>
        <p:spPr>
          <a:xfrm>
            <a:off x="20" y="10"/>
            <a:ext cx="6105116" cy="6240777"/>
          </a:xfrm>
          <a:custGeom>
            <a:avLst/>
            <a:gdLst/>
            <a:ahLst/>
            <a:cxnLst/>
            <a:rect l="l" t="t" r="r" b="b"/>
            <a:pathLst>
              <a:path w="6105136" h="6240787">
                <a:moveTo>
                  <a:pt x="0" y="0"/>
                </a:moveTo>
                <a:lnTo>
                  <a:pt x="4523152" y="0"/>
                </a:lnTo>
                <a:lnTo>
                  <a:pt x="4608623" y="39946"/>
                </a:lnTo>
                <a:cubicBezTo>
                  <a:pt x="4678991" y="74838"/>
                  <a:pt x="4748927" y="110669"/>
                  <a:pt x="4823827" y="132755"/>
                </a:cubicBezTo>
                <a:cubicBezTo>
                  <a:pt x="4855776" y="142154"/>
                  <a:pt x="4894198" y="175047"/>
                  <a:pt x="4905422" y="207003"/>
                </a:cubicBezTo>
                <a:cubicBezTo>
                  <a:pt x="4941685" y="310386"/>
                  <a:pt x="5665659" y="600325"/>
                  <a:pt x="5580181" y="692427"/>
                </a:cubicBezTo>
                <a:cubicBezTo>
                  <a:pt x="5544781" y="730492"/>
                  <a:pt x="5499020" y="757748"/>
                  <a:pt x="5451100" y="795341"/>
                </a:cubicBezTo>
                <a:cubicBezTo>
                  <a:pt x="5523197" y="866299"/>
                  <a:pt x="5604356" y="897314"/>
                  <a:pt x="5690699" y="918459"/>
                </a:cubicBezTo>
                <a:cubicBezTo>
                  <a:pt x="5716602" y="925039"/>
                  <a:pt x="5742073" y="938195"/>
                  <a:pt x="5744662" y="970151"/>
                </a:cubicBezTo>
                <a:cubicBezTo>
                  <a:pt x="5747252" y="1003514"/>
                  <a:pt x="5720917" y="1016670"/>
                  <a:pt x="5698902" y="1032179"/>
                </a:cubicBezTo>
                <a:cubicBezTo>
                  <a:pt x="5668250" y="1053794"/>
                  <a:pt x="5638462" y="1072593"/>
                  <a:pt x="5599609" y="1075412"/>
                </a:cubicBezTo>
                <a:cubicBezTo>
                  <a:pt x="5535715" y="1079641"/>
                  <a:pt x="5505065" y="1139790"/>
                  <a:pt x="5467939" y="1184902"/>
                </a:cubicBezTo>
                <a:cubicBezTo>
                  <a:pt x="5447216" y="1210280"/>
                  <a:pt x="5436855" y="1261499"/>
                  <a:pt x="5473118" y="1270428"/>
                </a:cubicBezTo>
                <a:cubicBezTo>
                  <a:pt x="5560323" y="1292044"/>
                  <a:pt x="5553415" y="1354544"/>
                  <a:pt x="5551259" y="1425502"/>
                </a:cubicBezTo>
                <a:cubicBezTo>
                  <a:pt x="5548236" y="1513377"/>
                  <a:pt x="5496862" y="1553789"/>
                  <a:pt x="5433832" y="1587625"/>
                </a:cubicBezTo>
                <a:cubicBezTo>
                  <a:pt x="5412247" y="1599371"/>
                  <a:pt x="5381597" y="1598900"/>
                  <a:pt x="5373392" y="1635554"/>
                </a:cubicBezTo>
                <a:cubicBezTo>
                  <a:pt x="5408793" y="1670331"/>
                  <a:pt x="5451964" y="1642134"/>
                  <a:pt x="5489956" y="1652001"/>
                </a:cubicBezTo>
                <a:cubicBezTo>
                  <a:pt x="5521470" y="1659991"/>
                  <a:pt x="5573707" y="1655762"/>
                  <a:pt x="5530536" y="1719670"/>
                </a:cubicBezTo>
                <a:cubicBezTo>
                  <a:pt x="5518014" y="1737997"/>
                  <a:pt x="5532692" y="1752096"/>
                  <a:pt x="5548668" y="1753506"/>
                </a:cubicBezTo>
                <a:cubicBezTo>
                  <a:pt x="5676454" y="1768073"/>
                  <a:pt x="5617741" y="1897301"/>
                  <a:pt x="5658753" y="1965440"/>
                </a:cubicBezTo>
                <a:cubicBezTo>
                  <a:pt x="5669976" y="1984234"/>
                  <a:pt x="5657889" y="2016659"/>
                  <a:pt x="5640189" y="2024647"/>
                </a:cubicBezTo>
                <a:cubicBezTo>
                  <a:pt x="5527080" y="2077279"/>
                  <a:pt x="5511540" y="2202748"/>
                  <a:pt x="5456712" y="2310829"/>
                </a:cubicBezTo>
                <a:cubicBezTo>
                  <a:pt x="5516289" y="2353591"/>
                  <a:pt x="5587520" y="2362989"/>
                  <a:pt x="5651844" y="2390715"/>
                </a:cubicBezTo>
                <a:cubicBezTo>
                  <a:pt x="5718760" y="2419850"/>
                  <a:pt x="5718760" y="2441466"/>
                  <a:pt x="5663501" y="2526050"/>
                </a:cubicBezTo>
                <a:cubicBezTo>
                  <a:pt x="5807259" y="2544380"/>
                  <a:pt x="5807259" y="2544380"/>
                  <a:pt x="5762794" y="2677365"/>
                </a:cubicBezTo>
                <a:cubicBezTo>
                  <a:pt x="5883243" y="2689583"/>
                  <a:pt x="5962676" y="2752552"/>
                  <a:pt x="5981237" y="2890238"/>
                </a:cubicBezTo>
                <a:cubicBezTo>
                  <a:pt x="5990305" y="2956967"/>
                  <a:pt x="6044700" y="2988450"/>
                  <a:pt x="6105136" y="3033093"/>
                </a:cubicBezTo>
                <a:cubicBezTo>
                  <a:pt x="6030022" y="3076327"/>
                  <a:pt x="5979081" y="3166550"/>
                  <a:pt x="5891443" y="3071156"/>
                </a:cubicBezTo>
                <a:cubicBezTo>
                  <a:pt x="5859498" y="3036383"/>
                  <a:pt x="5862517" y="3080554"/>
                  <a:pt x="5858202" y="3093243"/>
                </a:cubicBezTo>
                <a:cubicBezTo>
                  <a:pt x="5847842" y="3124256"/>
                  <a:pt x="5869424" y="3144934"/>
                  <a:pt x="5883673" y="3168428"/>
                </a:cubicBezTo>
                <a:cubicBezTo>
                  <a:pt x="5897486" y="3191926"/>
                  <a:pt x="5913893" y="3216830"/>
                  <a:pt x="5917778" y="3243149"/>
                </a:cubicBezTo>
                <a:cubicBezTo>
                  <a:pt x="5920365" y="3261475"/>
                  <a:pt x="5907848" y="3288257"/>
                  <a:pt x="5894034" y="3301887"/>
                </a:cubicBezTo>
                <a:cubicBezTo>
                  <a:pt x="5821506" y="3373784"/>
                  <a:pt x="5864677" y="3535437"/>
                  <a:pt x="5727393" y="3556115"/>
                </a:cubicBezTo>
                <a:cubicBezTo>
                  <a:pt x="5665659" y="3565510"/>
                  <a:pt x="5635872" y="3624721"/>
                  <a:pt x="5590543" y="3657145"/>
                </a:cubicBezTo>
                <a:cubicBezTo>
                  <a:pt x="5432970" y="3770396"/>
                  <a:pt x="5327632" y="3916071"/>
                  <a:pt x="5278850" y="4116255"/>
                </a:cubicBezTo>
                <a:cubicBezTo>
                  <a:pt x="5265468" y="4171705"/>
                  <a:pt x="5214092" y="4216350"/>
                  <a:pt x="5180851" y="4265220"/>
                </a:cubicBezTo>
                <a:cubicBezTo>
                  <a:pt x="5196826" y="4300933"/>
                  <a:pt x="5284029" y="4223867"/>
                  <a:pt x="5253380" y="4317849"/>
                </a:cubicBezTo>
                <a:cubicBezTo>
                  <a:pt x="5230067" y="4388339"/>
                  <a:pt x="5170490" y="4432042"/>
                  <a:pt x="5114368" y="4473866"/>
                </a:cubicBezTo>
                <a:cubicBezTo>
                  <a:pt x="5050475" y="4521325"/>
                  <a:pt x="4979676" y="4559388"/>
                  <a:pt x="4950749" y="4647262"/>
                </a:cubicBezTo>
                <a:cubicBezTo>
                  <a:pt x="4944706" y="4666061"/>
                  <a:pt x="4925279" y="4685796"/>
                  <a:pt x="4908013" y="4693317"/>
                </a:cubicBezTo>
                <a:cubicBezTo>
                  <a:pt x="4007468" y="6239820"/>
                  <a:pt x="1790648" y="6250156"/>
                  <a:pt x="1535079" y="6239347"/>
                </a:cubicBezTo>
                <a:cubicBezTo>
                  <a:pt x="1225543" y="6225721"/>
                  <a:pt x="932844" y="6130326"/>
                  <a:pt x="645760" y="6011438"/>
                </a:cubicBezTo>
                <a:cubicBezTo>
                  <a:pt x="524448" y="5961158"/>
                  <a:pt x="411775" y="5889730"/>
                  <a:pt x="293915" y="5834280"/>
                </a:cubicBezTo>
                <a:cubicBezTo>
                  <a:pt x="212539" y="5795981"/>
                  <a:pt x="140444" y="5740295"/>
                  <a:pt x="68403" y="5686489"/>
                </a:cubicBezTo>
                <a:lnTo>
                  <a:pt x="0" y="5638313"/>
                </a:lnTo>
                <a:close/>
              </a:path>
            </a:pathLst>
          </a:custGeom>
        </p:spPr>
      </p:pic>
      <p:sp>
        <p:nvSpPr>
          <p:cNvPr id="4" name="Title 1">
            <a:extLst>
              <a:ext uri="{FF2B5EF4-FFF2-40B4-BE49-F238E27FC236}">
                <a16:creationId xmlns:a16="http://schemas.microsoft.com/office/drawing/2014/main" id="{B2DDA8BD-CF1A-1F4B-40FA-F5E0D7189936}"/>
              </a:ext>
            </a:extLst>
          </p:cNvPr>
          <p:cNvSpPr>
            <a:spLocks noGrp="1"/>
          </p:cNvSpPr>
          <p:nvPr>
            <p:ph type="title"/>
          </p:nvPr>
        </p:nvSpPr>
        <p:spPr>
          <a:xfrm>
            <a:off x="4754881" y="4224938"/>
            <a:ext cx="6598914" cy="1459355"/>
          </a:xfrm>
        </p:spPr>
        <p:txBody>
          <a:bodyPr vert="horz" lIns="91440" tIns="45720" rIns="91440" bIns="45720" rtlCol="0" anchor="b">
            <a:normAutofit/>
          </a:bodyPr>
          <a:lstStyle/>
          <a:p>
            <a:pPr algn="r"/>
            <a:r>
              <a:rPr lang="en-US" kern="1200">
                <a:solidFill>
                  <a:schemeClr val="tx1"/>
                </a:solidFill>
                <a:latin typeface="+mj-lt"/>
                <a:ea typeface="+mj-ea"/>
                <a:cs typeface="+mj-cs"/>
              </a:rPr>
              <a:t>Synchronous &amp; </a:t>
            </a:r>
            <a:r>
              <a:rPr lang="en-US">
                <a:latin typeface="+mj-lt"/>
                <a:cs typeface="+mj-cs"/>
              </a:rPr>
              <a:t>A</a:t>
            </a:r>
            <a:r>
              <a:rPr lang="en-US" b="1" kern="1200">
                <a:solidFill>
                  <a:schemeClr val="tx1"/>
                </a:solidFill>
                <a:latin typeface="+mj-lt"/>
                <a:ea typeface="+mj-ea"/>
                <a:cs typeface="+mj-cs"/>
              </a:rPr>
              <a:t>synchronous</a:t>
            </a:r>
            <a:r>
              <a:rPr lang="en-US" kern="1200">
                <a:solidFill>
                  <a:schemeClr val="tx1"/>
                </a:solidFill>
                <a:latin typeface="+mj-lt"/>
                <a:ea typeface="+mj-ea"/>
                <a:cs typeface="+mj-cs"/>
              </a:rPr>
              <a:t> Learning</a:t>
            </a:r>
          </a:p>
        </p:txBody>
      </p:sp>
      <p:pic>
        <p:nvPicPr>
          <p:cNvPr id="5" name="Picture 4" descr="A person using a tablet&#10;&#10;Description automatically generated">
            <a:extLst>
              <a:ext uri="{FF2B5EF4-FFF2-40B4-BE49-F238E27FC236}">
                <a16:creationId xmlns:a16="http://schemas.microsoft.com/office/drawing/2014/main" id="{D928919A-55E7-DCAA-9C49-904370778BE5}"/>
              </a:ext>
            </a:extLst>
          </p:cNvPr>
          <p:cNvPicPr>
            <a:picLocks noChangeAspect="1"/>
          </p:cNvPicPr>
          <p:nvPr/>
        </p:nvPicPr>
        <p:blipFill rotWithShape="1">
          <a:blip r:embed="rId5"/>
          <a:srcRect l="14931"/>
          <a:stretch/>
        </p:blipFill>
        <p:spPr>
          <a:xfrm>
            <a:off x="6155158" y="232015"/>
            <a:ext cx="4941485" cy="3877363"/>
          </a:xfrm>
          <a:custGeom>
            <a:avLst/>
            <a:gdLst/>
            <a:ahLst/>
            <a:cxnLst/>
            <a:rect l="l" t="t" r="r" b="b"/>
            <a:pathLst>
              <a:path w="4569568" h="3877363">
                <a:moveTo>
                  <a:pt x="3843224" y="17"/>
                </a:moveTo>
                <a:cubicBezTo>
                  <a:pt x="3853657" y="-269"/>
                  <a:pt x="3863732" y="3160"/>
                  <a:pt x="3872078" y="16745"/>
                </a:cubicBezTo>
                <a:cubicBezTo>
                  <a:pt x="3827725" y="52547"/>
                  <a:pt x="3771210" y="39089"/>
                  <a:pt x="3711358" y="79463"/>
                </a:cubicBezTo>
                <a:cubicBezTo>
                  <a:pt x="3808648" y="66766"/>
                  <a:pt x="3885671" y="56609"/>
                  <a:pt x="3962692" y="46454"/>
                </a:cubicBezTo>
                <a:cubicBezTo>
                  <a:pt x="3964124" y="53563"/>
                  <a:pt x="3965554" y="60673"/>
                  <a:pt x="3966984" y="67782"/>
                </a:cubicBezTo>
                <a:cubicBezTo>
                  <a:pt x="3868502" y="82763"/>
                  <a:pt x="3777410" y="121359"/>
                  <a:pt x="3681550" y="148529"/>
                </a:cubicBezTo>
                <a:cubicBezTo>
                  <a:pt x="3690374" y="165289"/>
                  <a:pt x="3699196" y="161987"/>
                  <a:pt x="3707066" y="160972"/>
                </a:cubicBezTo>
                <a:cubicBezTo>
                  <a:pt x="3758334" y="154369"/>
                  <a:pt x="3809602" y="147768"/>
                  <a:pt x="3858724" y="129739"/>
                </a:cubicBezTo>
                <a:cubicBezTo>
                  <a:pt x="3869693" y="125675"/>
                  <a:pt x="3883047" y="125675"/>
                  <a:pt x="3889247" y="137864"/>
                </a:cubicBezTo>
                <a:cubicBezTo>
                  <a:pt x="3898070" y="155131"/>
                  <a:pt x="3885433" y="166304"/>
                  <a:pt x="3874225" y="175697"/>
                </a:cubicBezTo>
                <a:cubicBezTo>
                  <a:pt x="3854670" y="191949"/>
                  <a:pt x="3831064" y="187379"/>
                  <a:pt x="3808410" y="190425"/>
                </a:cubicBezTo>
                <a:cubicBezTo>
                  <a:pt x="3748081" y="198297"/>
                  <a:pt x="3719226" y="222927"/>
                  <a:pt x="3705872" y="279299"/>
                </a:cubicBezTo>
                <a:cubicBezTo>
                  <a:pt x="3758811" y="256445"/>
                  <a:pt x="3809842" y="284631"/>
                  <a:pt x="3861109" y="268633"/>
                </a:cubicBezTo>
                <a:cubicBezTo>
                  <a:pt x="3874463" y="264571"/>
                  <a:pt x="3895685" y="270664"/>
                  <a:pt x="3888532" y="290216"/>
                </a:cubicBezTo>
                <a:cubicBezTo>
                  <a:pt x="3881854" y="308499"/>
                  <a:pt x="3859678" y="321702"/>
                  <a:pt x="3899025" y="318148"/>
                </a:cubicBezTo>
                <a:cubicBezTo>
                  <a:pt x="3927162" y="315608"/>
                  <a:pt x="3982246" y="336176"/>
                  <a:pt x="3959116" y="341254"/>
                </a:cubicBezTo>
                <a:cubicBezTo>
                  <a:pt x="3930024" y="347603"/>
                  <a:pt x="3901646" y="356744"/>
                  <a:pt x="3864685" y="367154"/>
                </a:cubicBezTo>
                <a:cubicBezTo>
                  <a:pt x="3905463" y="384166"/>
                  <a:pt x="3934793" y="380611"/>
                  <a:pt x="3965554" y="367154"/>
                </a:cubicBezTo>
                <a:cubicBezTo>
                  <a:pt x="4002753" y="350903"/>
                  <a:pt x="4051161" y="331098"/>
                  <a:pt x="4081445" y="349381"/>
                </a:cubicBezTo>
                <a:cubicBezTo>
                  <a:pt x="4126752" y="376803"/>
                  <a:pt x="4164428" y="359536"/>
                  <a:pt x="4204966" y="354966"/>
                </a:cubicBezTo>
                <a:cubicBezTo>
                  <a:pt x="4287472" y="345570"/>
                  <a:pt x="4369264" y="329827"/>
                  <a:pt x="4452008" y="322211"/>
                </a:cubicBezTo>
                <a:cubicBezTo>
                  <a:pt x="4485154" y="319164"/>
                  <a:pt x="4520922" y="304691"/>
                  <a:pt x="4569568" y="324495"/>
                </a:cubicBezTo>
                <a:cubicBezTo>
                  <a:pt x="4349232" y="425810"/>
                  <a:pt x="4112683" y="419463"/>
                  <a:pt x="3915955" y="544899"/>
                </a:cubicBezTo>
                <a:cubicBezTo>
                  <a:pt x="3924301" y="556833"/>
                  <a:pt x="3966745" y="590858"/>
                  <a:pt x="3949339" y="593397"/>
                </a:cubicBezTo>
                <a:cubicBezTo>
                  <a:pt x="3900455" y="600761"/>
                  <a:pt x="3857056" y="625645"/>
                  <a:pt x="3812464" y="646212"/>
                </a:cubicBezTo>
                <a:cubicBezTo>
                  <a:pt x="3793148" y="655100"/>
                  <a:pt x="3769780" y="666781"/>
                  <a:pt x="3778841" y="698520"/>
                </a:cubicBezTo>
                <a:cubicBezTo>
                  <a:pt x="3795295" y="707407"/>
                  <a:pt x="3807456" y="694965"/>
                  <a:pt x="3821047" y="693950"/>
                </a:cubicBezTo>
                <a:cubicBezTo>
                  <a:pt x="3834878" y="692935"/>
                  <a:pt x="3865879" y="699535"/>
                  <a:pt x="3857293" y="703852"/>
                </a:cubicBezTo>
                <a:cubicBezTo>
                  <a:pt x="3818186" y="723405"/>
                  <a:pt x="3888532" y="770380"/>
                  <a:pt x="3842271" y="770380"/>
                </a:cubicBezTo>
                <a:cubicBezTo>
                  <a:pt x="3764772" y="770633"/>
                  <a:pt x="3723519" y="853919"/>
                  <a:pt x="3648882" y="856205"/>
                </a:cubicBezTo>
                <a:cubicBezTo>
                  <a:pt x="3636960" y="856458"/>
                  <a:pt x="3631236" y="871185"/>
                  <a:pt x="3631474" y="884136"/>
                </a:cubicBezTo>
                <a:cubicBezTo>
                  <a:pt x="3631474" y="899626"/>
                  <a:pt x="3642444" y="902418"/>
                  <a:pt x="3654605" y="903942"/>
                </a:cubicBezTo>
                <a:cubicBezTo>
                  <a:pt x="3673205" y="906226"/>
                  <a:pt x="3692520" y="884136"/>
                  <a:pt x="3717081" y="914098"/>
                </a:cubicBezTo>
                <a:cubicBezTo>
                  <a:pt x="3672966" y="931618"/>
                  <a:pt x="3628852" y="949140"/>
                  <a:pt x="3629568" y="1009319"/>
                </a:cubicBezTo>
                <a:cubicBezTo>
                  <a:pt x="3629805" y="1025569"/>
                  <a:pt x="3611444" y="1031663"/>
                  <a:pt x="3597613" y="1035726"/>
                </a:cubicBezTo>
                <a:cubicBezTo>
                  <a:pt x="3574721" y="1042329"/>
                  <a:pt x="3555408" y="1054009"/>
                  <a:pt x="3543006" y="1076608"/>
                </a:cubicBezTo>
                <a:cubicBezTo>
                  <a:pt x="3543246" y="1080925"/>
                  <a:pt x="3543484" y="1085495"/>
                  <a:pt x="3542052" y="1089050"/>
                </a:cubicBezTo>
                <a:cubicBezTo>
                  <a:pt x="3546106" y="1143642"/>
                  <a:pt x="3579490" y="1142118"/>
                  <a:pt x="3616451" y="1132978"/>
                </a:cubicBezTo>
                <a:cubicBezTo>
                  <a:pt x="3660566" y="1121805"/>
                  <a:pt x="3704204" y="1101491"/>
                  <a:pt x="3750703" y="1121043"/>
                </a:cubicBezTo>
                <a:cubicBezTo>
                  <a:pt x="3685126" y="1147197"/>
                  <a:pt x="3613828" y="1149228"/>
                  <a:pt x="3552307" y="1186555"/>
                </a:cubicBezTo>
                <a:cubicBezTo>
                  <a:pt x="3777410" y="1193411"/>
                  <a:pt x="3976284" y="1075591"/>
                  <a:pt x="4194473" y="1030395"/>
                </a:cubicBezTo>
                <a:cubicBezTo>
                  <a:pt x="4187082" y="1060610"/>
                  <a:pt x="4169436" y="1066704"/>
                  <a:pt x="4153459" y="1071275"/>
                </a:cubicBezTo>
                <a:cubicBezTo>
                  <a:pt x="4072860" y="1094129"/>
                  <a:pt x="4002278" y="1139581"/>
                  <a:pt x="3928831" y="1178936"/>
                </a:cubicBezTo>
                <a:cubicBezTo>
                  <a:pt x="3898548" y="1195188"/>
                  <a:pt x="3876608" y="1211440"/>
                  <a:pt x="3865164" y="1246481"/>
                </a:cubicBezTo>
                <a:cubicBezTo>
                  <a:pt x="3854908" y="1278221"/>
                  <a:pt x="3835117" y="1292948"/>
                  <a:pt x="3798395" y="1283806"/>
                </a:cubicBezTo>
                <a:cubicBezTo>
                  <a:pt x="3768588" y="1276188"/>
                  <a:pt x="3735920" y="1280251"/>
                  <a:pt x="3704681" y="1283045"/>
                </a:cubicBezTo>
                <a:cubicBezTo>
                  <a:pt x="3668674" y="1286092"/>
                  <a:pt x="3628374" y="1321895"/>
                  <a:pt x="3638151" y="1340431"/>
                </a:cubicBezTo>
                <a:cubicBezTo>
                  <a:pt x="3654843" y="1371917"/>
                  <a:pt x="3682743" y="1356174"/>
                  <a:pt x="3707542" y="1352619"/>
                </a:cubicBezTo>
                <a:cubicBezTo>
                  <a:pt x="3735681" y="1348303"/>
                  <a:pt x="3787902" y="1339415"/>
                  <a:pt x="3788856" y="1343224"/>
                </a:cubicBezTo>
                <a:cubicBezTo>
                  <a:pt x="3807219" y="1422193"/>
                  <a:pt x="3936463" y="1353382"/>
                  <a:pt x="3964363" y="1346270"/>
                </a:cubicBezTo>
                <a:cubicBezTo>
                  <a:pt x="3999176" y="1337384"/>
                  <a:pt x="4031845" y="1353635"/>
                  <a:pt x="4064991" y="1357443"/>
                </a:cubicBezTo>
                <a:cubicBezTo>
                  <a:pt x="4094560" y="1360998"/>
                  <a:pt x="4261720" y="1371917"/>
                  <a:pt x="4296295" y="1338398"/>
                </a:cubicBezTo>
                <a:cubicBezTo>
                  <a:pt x="4301064" y="1364552"/>
                  <a:pt x="4291050" y="1375217"/>
                  <a:pt x="4282702" y="1387152"/>
                </a:cubicBezTo>
                <a:cubicBezTo>
                  <a:pt x="4271019" y="1404164"/>
                  <a:pt x="4269110" y="1416099"/>
                  <a:pt x="4291288" y="1429556"/>
                </a:cubicBezTo>
                <a:cubicBezTo>
                  <a:pt x="4354480" y="1468154"/>
                  <a:pt x="4353524" y="1469422"/>
                  <a:pt x="4294626" y="1521730"/>
                </a:cubicBezTo>
                <a:cubicBezTo>
                  <a:pt x="4291763" y="1524015"/>
                  <a:pt x="4292957" y="1531633"/>
                  <a:pt x="4292480" y="1536712"/>
                </a:cubicBezTo>
                <a:cubicBezTo>
                  <a:pt x="4307980" y="1544836"/>
                  <a:pt x="4326102" y="1524523"/>
                  <a:pt x="4344224" y="1546361"/>
                </a:cubicBezTo>
                <a:cubicBezTo>
                  <a:pt x="4265296" y="1642341"/>
                  <a:pt x="4144874" y="1665955"/>
                  <a:pt x="4035898" y="1738070"/>
                </a:cubicBezTo>
                <a:cubicBezTo>
                  <a:pt x="4124128" y="1761938"/>
                  <a:pt x="4177066" y="1678652"/>
                  <a:pt x="4241926" y="1689317"/>
                </a:cubicBezTo>
                <a:cubicBezTo>
                  <a:pt x="4274357" y="1715471"/>
                  <a:pt x="4178020" y="1757368"/>
                  <a:pt x="4269826" y="1769810"/>
                </a:cubicBezTo>
                <a:cubicBezTo>
                  <a:pt x="4230002" y="1792663"/>
                  <a:pt x="4200434" y="1815006"/>
                  <a:pt x="4173012" y="1841415"/>
                </a:cubicBezTo>
                <a:cubicBezTo>
                  <a:pt x="4124128" y="1888644"/>
                  <a:pt x="4114590" y="1919623"/>
                  <a:pt x="4137244" y="1983103"/>
                </a:cubicBezTo>
                <a:cubicBezTo>
                  <a:pt x="4152029" y="2024746"/>
                  <a:pt x="4173728" y="2063089"/>
                  <a:pt x="4154652" y="2112602"/>
                </a:cubicBezTo>
                <a:cubicBezTo>
                  <a:pt x="4141298" y="2146628"/>
                  <a:pt x="4146544" y="2168972"/>
                  <a:pt x="4196142" y="2153737"/>
                </a:cubicBezTo>
                <a:cubicBezTo>
                  <a:pt x="4249557" y="2137485"/>
                  <a:pt x="4269587" y="2167956"/>
                  <a:pt x="4256234" y="2227627"/>
                </a:cubicBezTo>
                <a:cubicBezTo>
                  <a:pt x="4247650" y="2265970"/>
                  <a:pt x="4256712" y="2277649"/>
                  <a:pt x="4293433" y="2273333"/>
                </a:cubicBezTo>
                <a:cubicBezTo>
                  <a:pt x="4333972" y="2268509"/>
                  <a:pt x="4372602" y="2243370"/>
                  <a:pt x="4422678" y="2255559"/>
                </a:cubicBezTo>
                <a:cubicBezTo>
                  <a:pt x="4382618" y="2325134"/>
                  <a:pt x="4297010" y="2305328"/>
                  <a:pt x="4250272" y="2371602"/>
                </a:cubicBezTo>
                <a:cubicBezTo>
                  <a:pt x="4306072" y="2371854"/>
                  <a:pt x="4348756" y="2371602"/>
                  <a:pt x="4390009" y="2357127"/>
                </a:cubicBezTo>
                <a:cubicBezTo>
                  <a:pt x="4407179" y="2351286"/>
                  <a:pt x="4426018" y="2345194"/>
                  <a:pt x="4435554" y="2365252"/>
                </a:cubicBezTo>
                <a:cubicBezTo>
                  <a:pt x="4446762" y="2389375"/>
                  <a:pt x="4423632" y="2398516"/>
                  <a:pt x="4409562" y="2402832"/>
                </a:cubicBezTo>
                <a:cubicBezTo>
                  <a:pt x="4369978" y="2415021"/>
                  <a:pt x="4339695" y="2443968"/>
                  <a:pt x="4307026" y="2466566"/>
                </a:cubicBezTo>
                <a:cubicBezTo>
                  <a:pt x="4235250" y="2516082"/>
                  <a:pt x="4156558" y="2557470"/>
                  <a:pt x="4095751" y="2639233"/>
                </a:cubicBezTo>
                <a:cubicBezTo>
                  <a:pt x="4172297" y="2618411"/>
                  <a:pt x="4229288" y="2569913"/>
                  <a:pt x="4300350" y="2560010"/>
                </a:cubicBezTo>
                <a:cubicBezTo>
                  <a:pt x="4238826" y="2634409"/>
                  <a:pt x="4159659" y="2683415"/>
                  <a:pt x="4084784" y="2737500"/>
                </a:cubicBezTo>
                <a:cubicBezTo>
                  <a:pt x="4063322" y="2752735"/>
                  <a:pt x="4041622" y="2763146"/>
                  <a:pt x="4036853" y="2796409"/>
                </a:cubicBezTo>
                <a:cubicBezTo>
                  <a:pt x="4027552" y="2860905"/>
                  <a:pt x="3999653" y="2914228"/>
                  <a:pt x="3940039" y="2942666"/>
                </a:cubicBezTo>
                <a:cubicBezTo>
                  <a:pt x="3939562" y="2942922"/>
                  <a:pt x="3942900" y="2952571"/>
                  <a:pt x="3944808" y="2959171"/>
                </a:cubicBezTo>
                <a:cubicBezTo>
                  <a:pt x="3981292" y="2961204"/>
                  <a:pt x="4010145" y="2923115"/>
                  <a:pt x="4056645" y="2935557"/>
                </a:cubicBezTo>
                <a:cubicBezTo>
                  <a:pt x="4012052" y="2987356"/>
                  <a:pt x="3974853" y="3033825"/>
                  <a:pt x="3911662" y="3058455"/>
                </a:cubicBezTo>
                <a:cubicBezTo>
                  <a:pt x="3861109" y="3078006"/>
                  <a:pt x="3798633" y="3089433"/>
                  <a:pt x="3761910" y="3152912"/>
                </a:cubicBezTo>
                <a:cubicBezTo>
                  <a:pt x="3804594" y="3165356"/>
                  <a:pt x="3836310" y="3149613"/>
                  <a:pt x="3868264" y="3138440"/>
                </a:cubicBezTo>
                <a:cubicBezTo>
                  <a:pt x="3917147" y="3121173"/>
                  <a:pt x="3965554" y="3101622"/>
                  <a:pt x="4014438" y="3084354"/>
                </a:cubicBezTo>
                <a:cubicBezTo>
                  <a:pt x="4033038" y="3077753"/>
                  <a:pt x="4053307" y="3073181"/>
                  <a:pt x="4065229" y="3104668"/>
                </a:cubicBezTo>
                <a:cubicBezTo>
                  <a:pt x="4002991" y="3111271"/>
                  <a:pt x="3965792" y="3153929"/>
                  <a:pt x="3926686" y="3194048"/>
                </a:cubicBezTo>
                <a:cubicBezTo>
                  <a:pt x="3904746" y="3216647"/>
                  <a:pt x="3886862" y="3246864"/>
                  <a:pt x="3847279" y="3235438"/>
                </a:cubicBezTo>
                <a:cubicBezTo>
                  <a:pt x="3826532" y="3229344"/>
                  <a:pt x="3813418" y="3246355"/>
                  <a:pt x="3815565" y="3267177"/>
                </a:cubicBezTo>
                <a:cubicBezTo>
                  <a:pt x="3823433" y="3340561"/>
                  <a:pt x="3775026" y="3366206"/>
                  <a:pt x="3724950" y="3380425"/>
                </a:cubicBezTo>
                <a:cubicBezTo>
                  <a:pt x="3630043" y="3407087"/>
                  <a:pt x="3551113" y="3469805"/>
                  <a:pt x="3458831" y="3504084"/>
                </a:cubicBezTo>
                <a:cubicBezTo>
                  <a:pt x="3369170" y="3537348"/>
                  <a:pt x="3299779" y="3616317"/>
                  <a:pt x="3209882" y="3657707"/>
                </a:cubicBezTo>
                <a:cubicBezTo>
                  <a:pt x="3144781" y="3687670"/>
                  <a:pt x="3082544" y="3726265"/>
                  <a:pt x="3015536" y="3753434"/>
                </a:cubicBezTo>
                <a:cubicBezTo>
                  <a:pt x="2856963" y="3817676"/>
                  <a:pt x="2695288" y="3869222"/>
                  <a:pt x="2524314" y="3876585"/>
                </a:cubicBezTo>
                <a:cubicBezTo>
                  <a:pt x="2383147" y="3882426"/>
                  <a:pt x="1158667" y="3876841"/>
                  <a:pt x="661243" y="3041189"/>
                </a:cubicBezTo>
                <a:cubicBezTo>
                  <a:pt x="651705" y="3037125"/>
                  <a:pt x="640975" y="3026461"/>
                  <a:pt x="637637" y="3016303"/>
                </a:cubicBezTo>
                <a:cubicBezTo>
                  <a:pt x="621659" y="2968820"/>
                  <a:pt x="582552" y="2948253"/>
                  <a:pt x="547261" y="2922608"/>
                </a:cubicBezTo>
                <a:cubicBezTo>
                  <a:pt x="516261" y="2900009"/>
                  <a:pt x="483353" y="2876394"/>
                  <a:pt x="470476" y="2838305"/>
                </a:cubicBezTo>
                <a:cubicBezTo>
                  <a:pt x="453546" y="2787522"/>
                  <a:pt x="501714" y="2829165"/>
                  <a:pt x="510538" y="2809867"/>
                </a:cubicBezTo>
                <a:cubicBezTo>
                  <a:pt x="492177" y="2783460"/>
                  <a:pt x="463799" y="2759336"/>
                  <a:pt x="456407" y="2729374"/>
                </a:cubicBezTo>
                <a:cubicBezTo>
                  <a:pt x="429463" y="2621204"/>
                  <a:pt x="371278" y="2542489"/>
                  <a:pt x="284241" y="2481294"/>
                </a:cubicBezTo>
                <a:cubicBezTo>
                  <a:pt x="259203" y="2463774"/>
                  <a:pt x="242750" y="2431779"/>
                  <a:pt x="208651" y="2426702"/>
                </a:cubicBezTo>
                <a:cubicBezTo>
                  <a:pt x="132821" y="2415529"/>
                  <a:pt x="156667" y="2328180"/>
                  <a:pt x="116605" y="2289331"/>
                </a:cubicBezTo>
                <a:cubicBezTo>
                  <a:pt x="108974" y="2281966"/>
                  <a:pt x="102060" y="2267494"/>
                  <a:pt x="103490" y="2257592"/>
                </a:cubicBezTo>
                <a:cubicBezTo>
                  <a:pt x="105635" y="2243370"/>
                  <a:pt x="114698" y="2229913"/>
                  <a:pt x="122328" y="2217216"/>
                </a:cubicBezTo>
                <a:cubicBezTo>
                  <a:pt x="130198" y="2204521"/>
                  <a:pt x="142119" y="2193348"/>
                  <a:pt x="136397" y="2176590"/>
                </a:cubicBezTo>
                <a:cubicBezTo>
                  <a:pt x="134014" y="2169734"/>
                  <a:pt x="135681" y="2145866"/>
                  <a:pt x="118036" y="2164655"/>
                </a:cubicBezTo>
                <a:cubicBezTo>
                  <a:pt x="69629" y="2216201"/>
                  <a:pt x="41491" y="2167450"/>
                  <a:pt x="0" y="2144088"/>
                </a:cubicBezTo>
                <a:cubicBezTo>
                  <a:pt x="33383" y="2119965"/>
                  <a:pt x="63429" y="2102953"/>
                  <a:pt x="68437" y="2066897"/>
                </a:cubicBezTo>
                <a:cubicBezTo>
                  <a:pt x="78690" y="1992498"/>
                  <a:pt x="122565" y="1958473"/>
                  <a:pt x="189096" y="1951871"/>
                </a:cubicBezTo>
                <a:cubicBezTo>
                  <a:pt x="164535" y="1880012"/>
                  <a:pt x="164535" y="1880012"/>
                  <a:pt x="243942" y="1870107"/>
                </a:cubicBezTo>
                <a:cubicBezTo>
                  <a:pt x="213419" y="1824403"/>
                  <a:pt x="213419" y="1812722"/>
                  <a:pt x="250381" y="1796979"/>
                </a:cubicBezTo>
                <a:cubicBezTo>
                  <a:pt x="285911" y="1781998"/>
                  <a:pt x="325255" y="1776919"/>
                  <a:pt x="358164" y="1753813"/>
                </a:cubicBezTo>
                <a:cubicBezTo>
                  <a:pt x="327879" y="1695412"/>
                  <a:pt x="319295" y="1627615"/>
                  <a:pt x="256819" y="1599175"/>
                </a:cubicBezTo>
                <a:cubicBezTo>
                  <a:pt x="247042" y="1594859"/>
                  <a:pt x="240366" y="1577338"/>
                  <a:pt x="246564" y="1567182"/>
                </a:cubicBezTo>
                <a:cubicBezTo>
                  <a:pt x="269218" y="1530364"/>
                  <a:pt x="236788" y="1460535"/>
                  <a:pt x="307371" y="1452664"/>
                </a:cubicBezTo>
                <a:cubicBezTo>
                  <a:pt x="316195" y="1451902"/>
                  <a:pt x="324303" y="1444284"/>
                  <a:pt x="317387" y="1434381"/>
                </a:cubicBezTo>
                <a:cubicBezTo>
                  <a:pt x="293540" y="1399848"/>
                  <a:pt x="322394" y="1402133"/>
                  <a:pt x="339801" y="1397816"/>
                </a:cubicBezTo>
                <a:cubicBezTo>
                  <a:pt x="360787" y="1392485"/>
                  <a:pt x="384632" y="1407720"/>
                  <a:pt x="404186" y="1388929"/>
                </a:cubicBezTo>
                <a:cubicBezTo>
                  <a:pt x="399654" y="1369123"/>
                  <a:pt x="382725" y="1369377"/>
                  <a:pt x="370802" y="1363030"/>
                </a:cubicBezTo>
                <a:cubicBezTo>
                  <a:pt x="335987" y="1344747"/>
                  <a:pt x="307609" y="1322911"/>
                  <a:pt x="305940" y="1275427"/>
                </a:cubicBezTo>
                <a:cubicBezTo>
                  <a:pt x="304749" y="1237085"/>
                  <a:pt x="300933" y="1203314"/>
                  <a:pt x="349102" y="1191633"/>
                </a:cubicBezTo>
                <a:cubicBezTo>
                  <a:pt x="369132" y="1186808"/>
                  <a:pt x="363408" y="1159132"/>
                  <a:pt x="351962" y="1145419"/>
                </a:cubicBezTo>
                <a:cubicBezTo>
                  <a:pt x="331455" y="1121043"/>
                  <a:pt x="314526" y="1088542"/>
                  <a:pt x="279233" y="1086257"/>
                </a:cubicBezTo>
                <a:cubicBezTo>
                  <a:pt x="257772" y="1084734"/>
                  <a:pt x="241318" y="1074575"/>
                  <a:pt x="224388" y="1062896"/>
                </a:cubicBezTo>
                <a:cubicBezTo>
                  <a:pt x="212228" y="1054515"/>
                  <a:pt x="197681" y="1047406"/>
                  <a:pt x="199111" y="1029379"/>
                </a:cubicBezTo>
                <a:cubicBezTo>
                  <a:pt x="200542" y="1012112"/>
                  <a:pt x="214610" y="1005002"/>
                  <a:pt x="228919" y="1001447"/>
                </a:cubicBezTo>
                <a:cubicBezTo>
                  <a:pt x="276611" y="990021"/>
                  <a:pt x="321440" y="973262"/>
                  <a:pt x="361264" y="934920"/>
                </a:cubicBezTo>
                <a:cubicBezTo>
                  <a:pt x="334794" y="914607"/>
                  <a:pt x="309518" y="899879"/>
                  <a:pt x="289964" y="879311"/>
                </a:cubicBezTo>
                <a:cubicBezTo>
                  <a:pt x="242750" y="829544"/>
                  <a:pt x="642644" y="672875"/>
                  <a:pt x="662674" y="617012"/>
                </a:cubicBezTo>
                <a:cubicBezTo>
                  <a:pt x="668873" y="599745"/>
                  <a:pt x="690096" y="581971"/>
                  <a:pt x="707744" y="576892"/>
                </a:cubicBezTo>
                <a:cubicBezTo>
                  <a:pt x="790487" y="553024"/>
                  <a:pt x="862262" y="499446"/>
                  <a:pt x="946915" y="479640"/>
                </a:cubicBezTo>
                <a:cubicBezTo>
                  <a:pt x="1026799" y="460851"/>
                  <a:pt x="1105490" y="435712"/>
                  <a:pt x="1193003" y="410829"/>
                </a:cubicBezTo>
                <a:cubicBezTo>
                  <a:pt x="1139351" y="348364"/>
                  <a:pt x="1044206" y="355728"/>
                  <a:pt x="1022030" y="265586"/>
                </a:cubicBezTo>
                <a:cubicBezTo>
                  <a:pt x="1108590" y="242225"/>
                  <a:pt x="1199679" y="268888"/>
                  <a:pt x="1283141" y="231814"/>
                </a:cubicBezTo>
                <a:cubicBezTo>
                  <a:pt x="1290295" y="228514"/>
                  <a:pt x="1300072" y="231814"/>
                  <a:pt x="1308655" y="232831"/>
                </a:cubicBezTo>
                <a:cubicBezTo>
                  <a:pt x="1480584" y="252636"/>
                  <a:pt x="1651797" y="235371"/>
                  <a:pt x="1821341" y="210485"/>
                </a:cubicBezTo>
                <a:cubicBezTo>
                  <a:pt x="2065522" y="174938"/>
                  <a:pt x="2310657" y="152338"/>
                  <a:pt x="2556268" y="136340"/>
                </a:cubicBezTo>
                <a:cubicBezTo>
                  <a:pt x="2759196" y="123136"/>
                  <a:pt x="2962599" y="117297"/>
                  <a:pt x="3164574" y="91905"/>
                </a:cubicBezTo>
                <a:cubicBezTo>
                  <a:pt x="3380616" y="64736"/>
                  <a:pt x="3596420" y="34011"/>
                  <a:pt x="3812226" y="5572"/>
                </a:cubicBezTo>
                <a:cubicBezTo>
                  <a:pt x="3822002" y="4301"/>
                  <a:pt x="3832792" y="302"/>
                  <a:pt x="3843224" y="17"/>
                </a:cubicBezTo>
                <a:close/>
              </a:path>
            </a:pathLst>
          </a:custGeom>
        </p:spPr>
      </p:pic>
    </p:spTree>
    <p:extLst>
      <p:ext uri="{BB962C8B-B14F-4D97-AF65-F5344CB8AC3E}">
        <p14:creationId xmlns:p14="http://schemas.microsoft.com/office/powerpoint/2010/main" val="3530697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BF851-4932-139F-5760-88020BC00397}"/>
            </a:ext>
          </a:extLst>
        </p:cNvPr>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968750D2-431A-B7C6-6382-76E616F34DF4}"/>
              </a:ext>
            </a:extLst>
          </p:cNvPr>
          <p:cNvPicPr>
            <a:picLocks noGrp="1" noChangeAspect="1"/>
          </p:cNvPicPr>
          <p:nvPr>
            <p:ph type="pic" sz="quarter" idx="12"/>
          </p:nvPr>
        </p:nvPicPr>
        <p:blipFill>
          <a:blip r:embed="rId3"/>
          <a:srcRect l="89" r="89"/>
          <a:stretch/>
        </p:blipFill>
        <p:spPr>
          <a:xfrm>
            <a:off x="2949023" y="5813459"/>
            <a:ext cx="1330540" cy="540000"/>
          </a:xfrm>
        </p:spPr>
      </p:pic>
      <p:sp>
        <p:nvSpPr>
          <p:cNvPr id="16" name="Title 1">
            <a:extLst>
              <a:ext uri="{FF2B5EF4-FFF2-40B4-BE49-F238E27FC236}">
                <a16:creationId xmlns:a16="http://schemas.microsoft.com/office/drawing/2014/main" id="{0F86BBD2-7813-23FB-611C-3A88D4AFF3EC}"/>
              </a:ext>
            </a:extLst>
          </p:cNvPr>
          <p:cNvSpPr>
            <a:spLocks noGrp="1"/>
          </p:cNvSpPr>
          <p:nvPr>
            <p:ph type="title"/>
          </p:nvPr>
        </p:nvSpPr>
        <p:spPr>
          <a:xfrm>
            <a:off x="514351" y="663942"/>
            <a:ext cx="6275144" cy="1113963"/>
          </a:xfrm>
        </p:spPr>
        <p:txBody>
          <a:bodyPr/>
          <a:lstStyle/>
          <a:p>
            <a:r>
              <a:rPr lang="en-GB" sz="4000">
                <a:latin typeface="Arial"/>
                <a:cs typeface="Arial"/>
              </a:rPr>
              <a:t>Clinical Placements</a:t>
            </a:r>
            <a:endParaRPr lang="en-GB" sz="4000"/>
          </a:p>
        </p:txBody>
      </p:sp>
      <p:pic>
        <p:nvPicPr>
          <p:cNvPr id="17" name="Picture 16" descr="A map of a city&#10;&#10;Description automatically generated">
            <a:extLst>
              <a:ext uri="{FF2B5EF4-FFF2-40B4-BE49-F238E27FC236}">
                <a16:creationId xmlns:a16="http://schemas.microsoft.com/office/drawing/2014/main" id="{EB51FA0C-5903-EE70-3606-20A6692EA35E}"/>
              </a:ext>
            </a:extLst>
          </p:cNvPr>
          <p:cNvPicPr>
            <a:picLocks noChangeAspect="1"/>
          </p:cNvPicPr>
          <p:nvPr/>
        </p:nvPicPr>
        <p:blipFill>
          <a:blip r:embed="rId4"/>
          <a:stretch>
            <a:fillRect/>
          </a:stretch>
        </p:blipFill>
        <p:spPr>
          <a:xfrm>
            <a:off x="6944092" y="507633"/>
            <a:ext cx="3688374" cy="5686425"/>
          </a:xfrm>
          <a:prstGeom prst="rect">
            <a:avLst/>
          </a:prstGeom>
        </p:spPr>
      </p:pic>
      <p:sp>
        <p:nvSpPr>
          <p:cNvPr id="18" name="TextBox 17">
            <a:extLst>
              <a:ext uri="{FF2B5EF4-FFF2-40B4-BE49-F238E27FC236}">
                <a16:creationId xmlns:a16="http://schemas.microsoft.com/office/drawing/2014/main" id="{7B37089E-761F-EC32-CA7B-6AF22544927A}"/>
              </a:ext>
            </a:extLst>
          </p:cNvPr>
          <p:cNvSpPr txBox="1"/>
          <p:nvPr/>
        </p:nvSpPr>
        <p:spPr>
          <a:xfrm>
            <a:off x="7504601" y="6076460"/>
            <a:ext cx="750278" cy="276999"/>
          </a:xfrm>
          <a:prstGeom prst="rect">
            <a:avLst/>
          </a:prstGeom>
          <a:solidFill>
            <a:schemeClr val="bg1"/>
          </a:solidFill>
          <a:ln>
            <a:solidFill>
              <a:srgbClr val="7030A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a:t>Warwick</a:t>
            </a:r>
            <a:endParaRPr lang="en-US"/>
          </a:p>
        </p:txBody>
      </p:sp>
      <p:sp>
        <p:nvSpPr>
          <p:cNvPr id="19" name="TextBox 18">
            <a:extLst>
              <a:ext uri="{FF2B5EF4-FFF2-40B4-BE49-F238E27FC236}">
                <a16:creationId xmlns:a16="http://schemas.microsoft.com/office/drawing/2014/main" id="{B591718D-347C-3E04-4147-8CE2288EFAF8}"/>
              </a:ext>
            </a:extLst>
          </p:cNvPr>
          <p:cNvSpPr txBox="1"/>
          <p:nvPr/>
        </p:nvSpPr>
        <p:spPr>
          <a:xfrm>
            <a:off x="10083678" y="2805721"/>
            <a:ext cx="703385" cy="276999"/>
          </a:xfrm>
          <a:prstGeom prst="rect">
            <a:avLst/>
          </a:prstGeom>
          <a:solidFill>
            <a:schemeClr val="bg1"/>
          </a:solidFill>
          <a:ln>
            <a:solidFill>
              <a:srgbClr val="7030A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a:t>UHCW</a:t>
            </a:r>
            <a:endParaRPr lang="en-US"/>
          </a:p>
        </p:txBody>
      </p:sp>
      <p:sp>
        <p:nvSpPr>
          <p:cNvPr id="20" name="TextBox 19">
            <a:extLst>
              <a:ext uri="{FF2B5EF4-FFF2-40B4-BE49-F238E27FC236}">
                <a16:creationId xmlns:a16="http://schemas.microsoft.com/office/drawing/2014/main" id="{A2929DA6-A7F6-63D5-ACBC-B86F4072F573}"/>
              </a:ext>
            </a:extLst>
          </p:cNvPr>
          <p:cNvSpPr txBox="1"/>
          <p:nvPr/>
        </p:nvSpPr>
        <p:spPr>
          <a:xfrm>
            <a:off x="8688631" y="742459"/>
            <a:ext cx="562709" cy="276999"/>
          </a:xfrm>
          <a:prstGeom prst="rect">
            <a:avLst/>
          </a:prstGeom>
          <a:solidFill>
            <a:schemeClr val="bg1"/>
          </a:solidFill>
          <a:ln>
            <a:solidFill>
              <a:srgbClr val="7030A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a:t>GEH</a:t>
            </a:r>
            <a:endParaRPr lang="en-US"/>
          </a:p>
        </p:txBody>
      </p:sp>
      <p:sp>
        <p:nvSpPr>
          <p:cNvPr id="21" name="TextBox 20">
            <a:extLst>
              <a:ext uri="{FF2B5EF4-FFF2-40B4-BE49-F238E27FC236}">
                <a16:creationId xmlns:a16="http://schemas.microsoft.com/office/drawing/2014/main" id="{95BB9070-9A48-497F-1062-D2B6E9B581BD}"/>
              </a:ext>
            </a:extLst>
          </p:cNvPr>
          <p:cNvSpPr txBox="1"/>
          <p:nvPr/>
        </p:nvSpPr>
        <p:spPr>
          <a:xfrm>
            <a:off x="7657000" y="3778735"/>
            <a:ext cx="597878" cy="276999"/>
          </a:xfrm>
          <a:prstGeom prst="rect">
            <a:avLst/>
          </a:prstGeom>
          <a:solidFill>
            <a:schemeClr val="bg1"/>
          </a:solidFill>
          <a:ln>
            <a:solidFill>
              <a:srgbClr val="7030A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a:t>WMS</a:t>
            </a:r>
            <a:endParaRPr lang="en-US"/>
          </a:p>
        </p:txBody>
      </p:sp>
      <p:pic>
        <p:nvPicPr>
          <p:cNvPr id="22" name="Picture 21" descr="A group of people in scrubs walking in a hallway&#10;&#10;Description automatically generated">
            <a:extLst>
              <a:ext uri="{FF2B5EF4-FFF2-40B4-BE49-F238E27FC236}">
                <a16:creationId xmlns:a16="http://schemas.microsoft.com/office/drawing/2014/main" id="{B87E6A8B-6A4B-81A1-A605-350EFF459D93}"/>
              </a:ext>
            </a:extLst>
          </p:cNvPr>
          <p:cNvPicPr>
            <a:picLocks noChangeAspect="1"/>
          </p:cNvPicPr>
          <p:nvPr/>
        </p:nvPicPr>
        <p:blipFill>
          <a:blip r:embed="rId5"/>
          <a:stretch>
            <a:fillRect/>
          </a:stretch>
        </p:blipFill>
        <p:spPr>
          <a:xfrm>
            <a:off x="514351" y="1559971"/>
            <a:ext cx="5554700" cy="3581747"/>
          </a:xfrm>
          <a:prstGeom prst="rect">
            <a:avLst/>
          </a:prstGeom>
        </p:spPr>
      </p:pic>
      <p:pic>
        <p:nvPicPr>
          <p:cNvPr id="2" name="Graphic 17" descr="Flag outline">
            <a:extLst>
              <a:ext uri="{FF2B5EF4-FFF2-40B4-BE49-F238E27FC236}">
                <a16:creationId xmlns:a16="http://schemas.microsoft.com/office/drawing/2014/main" id="{1EAC279C-A908-EF2F-0C04-C8FEFA44C17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21905" y="3778735"/>
            <a:ext cx="375139" cy="304800"/>
          </a:xfrm>
          <a:prstGeom prst="rect">
            <a:avLst/>
          </a:prstGeom>
        </p:spPr>
      </p:pic>
    </p:spTree>
    <p:extLst>
      <p:ext uri="{BB962C8B-B14F-4D97-AF65-F5344CB8AC3E}">
        <p14:creationId xmlns:p14="http://schemas.microsoft.com/office/powerpoint/2010/main" val="904606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8982A-5E13-4796-A2F9-4787299CAF54}"/>
            </a:ext>
          </a:extLst>
        </p:cNvPr>
        <p:cNvGrpSpPr/>
        <p:nvPr/>
      </p:nvGrpSpPr>
      <p:grpSpPr>
        <a:xfrm>
          <a:off x="0" y="0"/>
          <a:ext cx="0" cy="0"/>
          <a:chOff x="0" y="0"/>
          <a:chExt cx="0" cy="0"/>
        </a:xfrm>
      </p:grpSpPr>
      <p:sp>
        <p:nvSpPr>
          <p:cNvPr id="8" name="Title 5">
            <a:extLst>
              <a:ext uri="{FF2B5EF4-FFF2-40B4-BE49-F238E27FC236}">
                <a16:creationId xmlns:a16="http://schemas.microsoft.com/office/drawing/2014/main" id="{658ECF67-B355-63C7-5CE9-84A2812E8A13}"/>
              </a:ext>
            </a:extLst>
          </p:cNvPr>
          <p:cNvSpPr>
            <a:spLocks noGrp="1"/>
          </p:cNvSpPr>
          <p:nvPr>
            <p:ph type="title"/>
          </p:nvPr>
        </p:nvSpPr>
        <p:spPr>
          <a:xfrm>
            <a:off x="499733" y="538538"/>
            <a:ext cx="10036266" cy="409151"/>
          </a:xfrm>
        </p:spPr>
        <p:txBody>
          <a:bodyPr/>
          <a:lstStyle/>
          <a:p>
            <a:r>
              <a:rPr lang="en-GB" sz="3200"/>
              <a:t>Blending learning</a:t>
            </a:r>
          </a:p>
        </p:txBody>
      </p:sp>
      <p:sp>
        <p:nvSpPr>
          <p:cNvPr id="14" name="Content Placeholder 6">
            <a:extLst>
              <a:ext uri="{FF2B5EF4-FFF2-40B4-BE49-F238E27FC236}">
                <a16:creationId xmlns:a16="http://schemas.microsoft.com/office/drawing/2014/main" id="{C3113E19-581F-78FD-2C1F-EBDA17BA670A}"/>
              </a:ext>
            </a:extLst>
          </p:cNvPr>
          <p:cNvSpPr txBox="1">
            <a:spLocks/>
          </p:cNvSpPr>
          <p:nvPr/>
        </p:nvSpPr>
        <p:spPr>
          <a:xfrm>
            <a:off x="499733" y="1200727"/>
            <a:ext cx="10036266" cy="5300086"/>
          </a:xfrm>
          <a:prstGeom prst="rect">
            <a:avLst/>
          </a:prstGeom>
        </p:spPr>
        <p:txBody>
          <a:bodyPr numCol="2"/>
          <a:lstStyle>
            <a:lvl1pPr marL="0" indent="0" algn="l" defTabSz="914400" rtl="0" eaLnBrk="1" latinLnBrk="0" hangingPunct="1">
              <a:lnSpc>
                <a:spcPct val="104000"/>
              </a:lnSpc>
              <a:spcBef>
                <a:spcPts val="0"/>
              </a:spcBef>
              <a:buFont typeface="Arial" panose="020B0604020202020204" pitchFamily="34" charset="0"/>
              <a:buNone/>
              <a:defRPr sz="20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GB"/>
              <a:t>Benefits</a:t>
            </a:r>
          </a:p>
          <a:p>
            <a:pPr lvl="1">
              <a:lnSpc>
                <a:spcPct val="150000"/>
              </a:lnSpc>
            </a:pPr>
            <a:r>
              <a:rPr lang="en-GB"/>
              <a:t>Varied schedule</a:t>
            </a:r>
          </a:p>
          <a:p>
            <a:pPr lvl="1">
              <a:lnSpc>
                <a:spcPct val="150000"/>
              </a:lnSpc>
            </a:pPr>
            <a:r>
              <a:rPr lang="en-GB"/>
              <a:t>(some) flexibility</a:t>
            </a:r>
          </a:p>
          <a:p>
            <a:pPr lvl="2">
              <a:lnSpc>
                <a:spcPct val="150000"/>
              </a:lnSpc>
            </a:pPr>
            <a:r>
              <a:rPr lang="en-GB"/>
              <a:t>Control over your day/week schedule</a:t>
            </a:r>
          </a:p>
          <a:p>
            <a:pPr lvl="2">
              <a:lnSpc>
                <a:spcPct val="150000"/>
              </a:lnSpc>
            </a:pPr>
            <a:r>
              <a:rPr lang="en-GB"/>
              <a:t>Reduced travelling time/cost</a:t>
            </a:r>
          </a:p>
          <a:p>
            <a:pPr lvl="2">
              <a:lnSpc>
                <a:spcPct val="150000"/>
              </a:lnSpc>
            </a:pPr>
            <a:r>
              <a:rPr lang="en-GB"/>
              <a:t>Time for wellbeing – sleep/exercise/socialising</a:t>
            </a:r>
          </a:p>
          <a:p>
            <a:pPr lvl="1">
              <a:lnSpc>
                <a:spcPct val="150000"/>
              </a:lnSpc>
            </a:pPr>
            <a:r>
              <a:rPr lang="en-GB"/>
              <a:t>Self-paced learning</a:t>
            </a:r>
          </a:p>
          <a:p>
            <a:pPr lvl="1">
              <a:lnSpc>
                <a:spcPct val="150000"/>
              </a:lnSpc>
            </a:pPr>
            <a:r>
              <a:rPr lang="en-GB"/>
              <a:t>Value of F2F sessions</a:t>
            </a:r>
          </a:p>
          <a:p>
            <a:pPr>
              <a:lnSpc>
                <a:spcPct val="150000"/>
              </a:lnSpc>
            </a:pPr>
            <a:endParaRPr lang="en-GB"/>
          </a:p>
          <a:p>
            <a:pPr>
              <a:lnSpc>
                <a:spcPct val="150000"/>
              </a:lnSpc>
            </a:pPr>
            <a:endParaRPr lang="en-GB"/>
          </a:p>
          <a:p>
            <a:pPr>
              <a:lnSpc>
                <a:spcPct val="150000"/>
              </a:lnSpc>
            </a:pPr>
            <a:endParaRPr lang="en-GB"/>
          </a:p>
          <a:p>
            <a:pPr>
              <a:lnSpc>
                <a:spcPct val="150000"/>
              </a:lnSpc>
            </a:pPr>
            <a:endParaRPr lang="en-GB"/>
          </a:p>
          <a:p>
            <a:pPr>
              <a:lnSpc>
                <a:spcPct val="150000"/>
              </a:lnSpc>
            </a:pPr>
            <a:r>
              <a:rPr lang="en-GB"/>
              <a:t>Challenges</a:t>
            </a:r>
          </a:p>
          <a:p>
            <a:pPr lvl="1">
              <a:lnSpc>
                <a:spcPct val="150000"/>
              </a:lnSpc>
            </a:pPr>
            <a:r>
              <a:rPr lang="en-GB"/>
              <a:t>Varied schedule</a:t>
            </a:r>
          </a:p>
          <a:p>
            <a:pPr lvl="1">
              <a:lnSpc>
                <a:spcPct val="150000"/>
              </a:lnSpc>
            </a:pPr>
            <a:r>
              <a:rPr lang="en-GB"/>
              <a:t>Lack of structure</a:t>
            </a:r>
          </a:p>
          <a:p>
            <a:pPr lvl="2">
              <a:lnSpc>
                <a:spcPct val="150000"/>
              </a:lnSpc>
            </a:pPr>
            <a:r>
              <a:rPr lang="en-GB"/>
              <a:t>Need for self-regulation</a:t>
            </a:r>
          </a:p>
          <a:p>
            <a:pPr lvl="2">
              <a:lnSpc>
                <a:spcPct val="150000"/>
              </a:lnSpc>
            </a:pPr>
            <a:r>
              <a:rPr lang="en-GB"/>
              <a:t>Attending for partial days</a:t>
            </a:r>
          </a:p>
          <a:p>
            <a:pPr lvl="2">
              <a:lnSpc>
                <a:spcPct val="150000"/>
              </a:lnSpc>
            </a:pPr>
            <a:r>
              <a:rPr lang="en-GB"/>
              <a:t>Gaps between sessions</a:t>
            </a:r>
          </a:p>
          <a:p>
            <a:pPr lvl="2">
              <a:lnSpc>
                <a:spcPct val="150000"/>
              </a:lnSpc>
            </a:pPr>
            <a:endParaRPr lang="en-GB"/>
          </a:p>
          <a:p>
            <a:pPr lvl="1">
              <a:lnSpc>
                <a:spcPct val="150000"/>
              </a:lnSpc>
            </a:pPr>
            <a:r>
              <a:rPr lang="en-GB"/>
              <a:t>Perceived value of attending F2F</a:t>
            </a:r>
          </a:p>
        </p:txBody>
      </p:sp>
      <p:sp>
        <p:nvSpPr>
          <p:cNvPr id="2" name="TextBox 1">
            <a:extLst>
              <a:ext uri="{FF2B5EF4-FFF2-40B4-BE49-F238E27FC236}">
                <a16:creationId xmlns:a16="http://schemas.microsoft.com/office/drawing/2014/main" id="{3376DD1D-EC34-57F6-7B1C-D3663156889C}"/>
              </a:ext>
            </a:extLst>
          </p:cNvPr>
          <p:cNvSpPr txBox="1"/>
          <p:nvPr/>
        </p:nvSpPr>
        <p:spPr>
          <a:xfrm rot="258727">
            <a:off x="3820575" y="5074837"/>
            <a:ext cx="3025566" cy="1164871"/>
          </a:xfrm>
          <a:prstGeom prst="rect">
            <a:avLst/>
          </a:prstGeom>
          <a:solidFill>
            <a:schemeClr val="accent1">
              <a:lumMod val="40000"/>
              <a:lumOff val="60000"/>
            </a:schemeClr>
          </a:solidFill>
          <a:effectLst>
            <a:outerShdw blurRad="63500" sx="102000" sy="102000" algn="ctr" rotWithShape="0">
              <a:prstClr val="black">
                <a:alpha val="40000"/>
              </a:prstClr>
            </a:outerShdw>
          </a:effectLst>
        </p:spPr>
        <p:txBody>
          <a:bodyPr wrap="square" rtlCol="0">
            <a:spAutoFit/>
          </a:bodyPr>
          <a:lstStyle/>
          <a:p>
            <a:pPr algn="ctr">
              <a:lnSpc>
                <a:spcPct val="150000"/>
              </a:lnSpc>
              <a:spcBef>
                <a:spcPts val="600"/>
              </a:spcBef>
              <a:spcAft>
                <a:spcPts val="1200"/>
              </a:spcAft>
            </a:pPr>
            <a:r>
              <a:rPr lang="en-US" sz="1600" b="1"/>
              <a:t>Think about how you will manage different approaches to learning</a:t>
            </a:r>
          </a:p>
        </p:txBody>
      </p:sp>
    </p:spTree>
    <p:extLst>
      <p:ext uri="{BB962C8B-B14F-4D97-AF65-F5344CB8AC3E}">
        <p14:creationId xmlns:p14="http://schemas.microsoft.com/office/powerpoint/2010/main" val="1332908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60235-C38E-4057-A31C-71344420F060}"/>
            </a:ext>
          </a:extLst>
        </p:cNvPr>
        <p:cNvGrpSpPr/>
        <p:nvPr/>
      </p:nvGrpSpPr>
      <p:grpSpPr>
        <a:xfrm>
          <a:off x="0" y="0"/>
          <a:ext cx="0" cy="0"/>
          <a:chOff x="0" y="0"/>
          <a:chExt cx="0" cy="0"/>
        </a:xfrm>
      </p:grpSpPr>
      <p:sp>
        <p:nvSpPr>
          <p:cNvPr id="8" name="Title 5">
            <a:extLst>
              <a:ext uri="{FF2B5EF4-FFF2-40B4-BE49-F238E27FC236}">
                <a16:creationId xmlns:a16="http://schemas.microsoft.com/office/drawing/2014/main" id="{1EB68F48-EE79-CC4C-95F8-22EA57247E6F}"/>
              </a:ext>
            </a:extLst>
          </p:cNvPr>
          <p:cNvSpPr>
            <a:spLocks noGrp="1"/>
          </p:cNvSpPr>
          <p:nvPr>
            <p:ph type="title"/>
          </p:nvPr>
        </p:nvSpPr>
        <p:spPr>
          <a:xfrm>
            <a:off x="499733" y="538538"/>
            <a:ext cx="10036266" cy="409151"/>
          </a:xfrm>
        </p:spPr>
        <p:txBody>
          <a:bodyPr/>
          <a:lstStyle/>
          <a:p>
            <a:r>
              <a:rPr lang="en-GB" sz="3200"/>
              <a:t>A typical week…</a:t>
            </a:r>
          </a:p>
        </p:txBody>
      </p:sp>
      <p:pic>
        <p:nvPicPr>
          <p:cNvPr id="6" name="Picture 5">
            <a:extLst>
              <a:ext uri="{FF2B5EF4-FFF2-40B4-BE49-F238E27FC236}">
                <a16:creationId xmlns:a16="http://schemas.microsoft.com/office/drawing/2014/main" id="{56740BE1-7B58-1FAA-43E5-CBCC5B95C6CE}"/>
              </a:ext>
            </a:extLst>
          </p:cNvPr>
          <p:cNvPicPr>
            <a:picLocks noChangeAspect="1"/>
          </p:cNvPicPr>
          <p:nvPr/>
        </p:nvPicPr>
        <p:blipFill>
          <a:blip r:embed="rId2"/>
          <a:srcRect l="28554" t="35502" r="28253" b="19357"/>
          <a:stretch>
            <a:fillRect/>
          </a:stretch>
        </p:blipFill>
        <p:spPr>
          <a:xfrm>
            <a:off x="498234" y="1068637"/>
            <a:ext cx="9335160" cy="5487822"/>
          </a:xfrm>
          <a:prstGeom prst="rect">
            <a:avLst/>
          </a:prstGeom>
        </p:spPr>
      </p:pic>
      <p:pic>
        <p:nvPicPr>
          <p:cNvPr id="9" name="Picture 8">
            <a:extLst>
              <a:ext uri="{FF2B5EF4-FFF2-40B4-BE49-F238E27FC236}">
                <a16:creationId xmlns:a16="http://schemas.microsoft.com/office/drawing/2014/main" id="{2E5FC374-63F1-367B-F4F7-F2E1D22B2D1E}"/>
              </a:ext>
            </a:extLst>
          </p:cNvPr>
          <p:cNvPicPr>
            <a:picLocks noChangeAspect="1"/>
          </p:cNvPicPr>
          <p:nvPr/>
        </p:nvPicPr>
        <p:blipFill>
          <a:blip r:embed="rId3"/>
          <a:srcRect l="28916" t="33357" r="28352" b="21125"/>
          <a:stretch>
            <a:fillRect/>
          </a:stretch>
        </p:blipFill>
        <p:spPr>
          <a:xfrm>
            <a:off x="595907" y="947689"/>
            <a:ext cx="9490485" cy="5686376"/>
          </a:xfrm>
          <a:prstGeom prst="rect">
            <a:avLst/>
          </a:prstGeom>
        </p:spPr>
      </p:pic>
    </p:spTree>
    <p:extLst>
      <p:ext uri="{BB962C8B-B14F-4D97-AF65-F5344CB8AC3E}">
        <p14:creationId xmlns:p14="http://schemas.microsoft.com/office/powerpoint/2010/main" val="2674184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483D0-1F98-A7EF-580E-8AED4C453C91}"/>
            </a:ext>
          </a:extLst>
        </p:cNvPr>
        <p:cNvGrpSpPr/>
        <p:nvPr/>
      </p:nvGrpSpPr>
      <p:grpSpPr>
        <a:xfrm>
          <a:off x="0" y="0"/>
          <a:ext cx="0" cy="0"/>
          <a:chOff x="0" y="0"/>
          <a:chExt cx="0" cy="0"/>
        </a:xfrm>
      </p:grpSpPr>
      <p:sp>
        <p:nvSpPr>
          <p:cNvPr id="8" name="Title 5">
            <a:extLst>
              <a:ext uri="{FF2B5EF4-FFF2-40B4-BE49-F238E27FC236}">
                <a16:creationId xmlns:a16="http://schemas.microsoft.com/office/drawing/2014/main" id="{02524CC5-33C7-1121-B1C3-32D74376B2D2}"/>
              </a:ext>
            </a:extLst>
          </p:cNvPr>
          <p:cNvSpPr>
            <a:spLocks noGrp="1"/>
          </p:cNvSpPr>
          <p:nvPr>
            <p:ph type="title"/>
          </p:nvPr>
        </p:nvSpPr>
        <p:spPr>
          <a:xfrm>
            <a:off x="499733" y="538538"/>
            <a:ext cx="10036266" cy="409151"/>
          </a:xfrm>
        </p:spPr>
        <p:txBody>
          <a:bodyPr/>
          <a:lstStyle/>
          <a:p>
            <a:r>
              <a:rPr lang="en-GB" sz="3200"/>
              <a:t>Things to think about…</a:t>
            </a:r>
          </a:p>
        </p:txBody>
      </p:sp>
      <p:sp>
        <p:nvSpPr>
          <p:cNvPr id="14" name="Content Placeholder 6">
            <a:extLst>
              <a:ext uri="{FF2B5EF4-FFF2-40B4-BE49-F238E27FC236}">
                <a16:creationId xmlns:a16="http://schemas.microsoft.com/office/drawing/2014/main" id="{7344E20D-B8DF-7979-17BD-BA19C7802221}"/>
              </a:ext>
            </a:extLst>
          </p:cNvPr>
          <p:cNvSpPr txBox="1">
            <a:spLocks/>
          </p:cNvSpPr>
          <p:nvPr/>
        </p:nvSpPr>
        <p:spPr>
          <a:xfrm>
            <a:off x="499732" y="2011680"/>
            <a:ext cx="10631563" cy="3444396"/>
          </a:xfrm>
          <a:prstGeom prst="rect">
            <a:avLst/>
          </a:prstGeom>
        </p:spPr>
        <p:txBody>
          <a:bodyPr/>
          <a:lstStyle>
            <a:lvl1pPr marL="0" indent="0" algn="l" defTabSz="914400" rtl="0" eaLnBrk="1" latinLnBrk="0" hangingPunct="1">
              <a:lnSpc>
                <a:spcPct val="104000"/>
              </a:lnSpc>
              <a:spcBef>
                <a:spcPts val="0"/>
              </a:spcBef>
              <a:buFont typeface="Arial" panose="020B0604020202020204" pitchFamily="34" charset="0"/>
              <a:buNone/>
              <a:defRPr sz="20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GB" sz="2400">
                <a:latin typeface="+mn-lt"/>
              </a:rPr>
              <a:t>Timetable changes</a:t>
            </a:r>
          </a:p>
          <a:p>
            <a:pPr>
              <a:lnSpc>
                <a:spcPct val="150000"/>
              </a:lnSpc>
            </a:pPr>
            <a:r>
              <a:rPr lang="en-GB" sz="2400">
                <a:latin typeface="+mn-lt"/>
              </a:rPr>
              <a:t>Proximity to University</a:t>
            </a:r>
          </a:p>
          <a:p>
            <a:pPr>
              <a:lnSpc>
                <a:spcPct val="150000"/>
              </a:lnSpc>
            </a:pPr>
            <a:r>
              <a:rPr lang="en-GB" sz="2400">
                <a:latin typeface="+mn-lt"/>
              </a:rPr>
              <a:t>Transport whilst at University</a:t>
            </a:r>
          </a:p>
          <a:p>
            <a:pPr>
              <a:lnSpc>
                <a:spcPct val="150000"/>
              </a:lnSpc>
            </a:pPr>
            <a:r>
              <a:rPr lang="en-GB" sz="2400">
                <a:latin typeface="+mn-lt"/>
                <a:cs typeface="Arial"/>
              </a:rPr>
              <a:t>Working whilst attending a full-time* course</a:t>
            </a:r>
          </a:p>
          <a:p>
            <a:pPr>
              <a:lnSpc>
                <a:spcPct val="150000"/>
              </a:lnSpc>
            </a:pPr>
            <a:r>
              <a:rPr lang="en-GB" sz="2400">
                <a:latin typeface="+mn-lt"/>
              </a:rPr>
              <a:t>Professionalism on the course</a:t>
            </a:r>
          </a:p>
          <a:p>
            <a:pPr>
              <a:lnSpc>
                <a:spcPct val="150000"/>
              </a:lnSpc>
            </a:pPr>
            <a:r>
              <a:rPr lang="en-GB" sz="2400">
                <a:latin typeface="+mn-lt"/>
              </a:rPr>
              <a:t>Learning to learn again</a:t>
            </a:r>
          </a:p>
        </p:txBody>
      </p:sp>
      <p:pic>
        <p:nvPicPr>
          <p:cNvPr id="2" name="Picture 1" descr="Locator flag on a city map">
            <a:extLst>
              <a:ext uri="{FF2B5EF4-FFF2-40B4-BE49-F238E27FC236}">
                <a16:creationId xmlns:a16="http://schemas.microsoft.com/office/drawing/2014/main" id="{2B872A60-0B91-6E24-2755-EE294DC7E1E9}"/>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r="32137"/>
          <a:stretch/>
        </p:blipFill>
        <p:spPr>
          <a:xfrm>
            <a:off x="6808183" y="2220429"/>
            <a:ext cx="4172605" cy="4099033"/>
          </a:xfrm>
          <a:prstGeom prst="rect">
            <a:avLst/>
          </a:prstGeom>
          <a:scene3d>
            <a:camera prst="orthographicFront">
              <a:rot lat="0" lon="10799977" rev="0"/>
            </a:camera>
            <a:lightRig rig="threePt" dir="t"/>
          </a:scene3d>
        </p:spPr>
      </p:pic>
      <p:sp>
        <p:nvSpPr>
          <p:cNvPr id="4" name="TextBox 3">
            <a:extLst>
              <a:ext uri="{FF2B5EF4-FFF2-40B4-BE49-F238E27FC236}">
                <a16:creationId xmlns:a16="http://schemas.microsoft.com/office/drawing/2014/main" id="{901B9C35-2EC5-1213-260B-B90E26ADDE26}"/>
              </a:ext>
            </a:extLst>
          </p:cNvPr>
          <p:cNvSpPr txBox="1"/>
          <p:nvPr/>
        </p:nvSpPr>
        <p:spPr>
          <a:xfrm rot="258727">
            <a:off x="7060406" y="615825"/>
            <a:ext cx="2085714" cy="795539"/>
          </a:xfrm>
          <a:prstGeom prst="rect">
            <a:avLst/>
          </a:prstGeom>
          <a:solidFill>
            <a:schemeClr val="accent1">
              <a:lumMod val="40000"/>
              <a:lumOff val="60000"/>
            </a:schemeClr>
          </a:solidFill>
          <a:effectLst>
            <a:outerShdw blurRad="63500" sx="102000" sy="102000" algn="ctr" rotWithShape="0">
              <a:prstClr val="black">
                <a:alpha val="40000"/>
              </a:prstClr>
            </a:outerShdw>
          </a:effectLst>
        </p:spPr>
        <p:txBody>
          <a:bodyPr wrap="square" rtlCol="0">
            <a:spAutoFit/>
          </a:bodyPr>
          <a:lstStyle/>
          <a:p>
            <a:pPr algn="ctr">
              <a:lnSpc>
                <a:spcPct val="150000"/>
              </a:lnSpc>
              <a:spcBef>
                <a:spcPts val="600"/>
              </a:spcBef>
              <a:spcAft>
                <a:spcPts val="1200"/>
              </a:spcAft>
            </a:pPr>
            <a:r>
              <a:rPr lang="en-US" sz="1600" b="1"/>
              <a:t>Treat this like your full-time job!</a:t>
            </a:r>
          </a:p>
        </p:txBody>
      </p:sp>
    </p:spTree>
    <p:extLst>
      <p:ext uri="{BB962C8B-B14F-4D97-AF65-F5344CB8AC3E}">
        <p14:creationId xmlns:p14="http://schemas.microsoft.com/office/powerpoint/2010/main" val="3137574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F23DE-4191-F1F4-7983-6BA2B919EDAC}"/>
            </a:ext>
          </a:extLst>
        </p:cNvPr>
        <p:cNvGrpSpPr/>
        <p:nvPr/>
      </p:nvGrpSpPr>
      <p:grpSpPr>
        <a:xfrm>
          <a:off x="0" y="0"/>
          <a:ext cx="0" cy="0"/>
          <a:chOff x="0" y="0"/>
          <a:chExt cx="0" cy="0"/>
        </a:xfrm>
      </p:grpSpPr>
      <p:sp>
        <p:nvSpPr>
          <p:cNvPr id="8" name="Title 5">
            <a:extLst>
              <a:ext uri="{FF2B5EF4-FFF2-40B4-BE49-F238E27FC236}">
                <a16:creationId xmlns:a16="http://schemas.microsoft.com/office/drawing/2014/main" id="{9FFAA0F2-B293-2CBD-2EAF-BCE3C299ED5A}"/>
              </a:ext>
            </a:extLst>
          </p:cNvPr>
          <p:cNvSpPr>
            <a:spLocks noGrp="1"/>
          </p:cNvSpPr>
          <p:nvPr>
            <p:ph type="title"/>
          </p:nvPr>
        </p:nvSpPr>
        <p:spPr>
          <a:xfrm>
            <a:off x="499733" y="538538"/>
            <a:ext cx="10036266" cy="409151"/>
          </a:xfrm>
        </p:spPr>
        <p:txBody>
          <a:bodyPr/>
          <a:lstStyle/>
          <a:p>
            <a:r>
              <a:rPr lang="en-GB" sz="3200"/>
              <a:t>Re-learning how you learn</a:t>
            </a:r>
          </a:p>
        </p:txBody>
      </p:sp>
      <p:sp>
        <p:nvSpPr>
          <p:cNvPr id="14" name="Content Placeholder 6">
            <a:extLst>
              <a:ext uri="{FF2B5EF4-FFF2-40B4-BE49-F238E27FC236}">
                <a16:creationId xmlns:a16="http://schemas.microsoft.com/office/drawing/2014/main" id="{61BB9BE7-44D8-8678-EA6B-D4A2EDDD8549}"/>
              </a:ext>
            </a:extLst>
          </p:cNvPr>
          <p:cNvSpPr txBox="1">
            <a:spLocks/>
          </p:cNvSpPr>
          <p:nvPr/>
        </p:nvSpPr>
        <p:spPr>
          <a:xfrm>
            <a:off x="499733" y="1548384"/>
            <a:ext cx="6303403" cy="3907692"/>
          </a:xfrm>
          <a:prstGeom prst="rect">
            <a:avLst/>
          </a:prstGeom>
        </p:spPr>
        <p:txBody>
          <a:bodyPr/>
          <a:lstStyle>
            <a:lvl1pPr marL="0" indent="0" algn="l" defTabSz="914400" rtl="0" eaLnBrk="1" latinLnBrk="0" hangingPunct="1">
              <a:lnSpc>
                <a:spcPct val="104000"/>
              </a:lnSpc>
              <a:spcBef>
                <a:spcPts val="0"/>
              </a:spcBef>
              <a:buFont typeface="Arial" panose="020B0604020202020204" pitchFamily="34" charset="0"/>
              <a:buNone/>
              <a:defRPr sz="20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Reflect on your previous learning and assessment</a:t>
            </a:r>
          </a:p>
          <a:p>
            <a:pPr lvl="1">
              <a:lnSpc>
                <a:spcPct val="150000"/>
              </a:lnSpc>
            </a:pPr>
            <a:r>
              <a:rPr lang="en-GB"/>
              <a:t>How did you study?</a:t>
            </a:r>
          </a:p>
          <a:p>
            <a:pPr lvl="1">
              <a:lnSpc>
                <a:spcPct val="150000"/>
              </a:lnSpc>
            </a:pPr>
            <a:r>
              <a:rPr lang="en-GB"/>
              <a:t>How did you optimise learning?</a:t>
            </a:r>
          </a:p>
          <a:p>
            <a:pPr lvl="1">
              <a:lnSpc>
                <a:spcPct val="150000"/>
              </a:lnSpc>
            </a:pPr>
            <a:r>
              <a:rPr lang="en-GB"/>
              <a:t>How do you process information to learn?</a:t>
            </a:r>
          </a:p>
          <a:p>
            <a:pPr>
              <a:lnSpc>
                <a:spcPct val="150000"/>
              </a:lnSpc>
            </a:pPr>
            <a:r>
              <a:rPr lang="en-GB"/>
              <a:t>How will you learn medicine?</a:t>
            </a:r>
          </a:p>
          <a:p>
            <a:pPr lvl="1">
              <a:lnSpc>
                <a:spcPct val="150000"/>
              </a:lnSpc>
            </a:pPr>
            <a:r>
              <a:rPr lang="en-GB"/>
              <a:t>Didactic vs Enquiry- based learning</a:t>
            </a:r>
          </a:p>
          <a:p>
            <a:pPr lvl="1">
              <a:lnSpc>
                <a:spcPct val="150000"/>
              </a:lnSpc>
            </a:pPr>
            <a:r>
              <a:rPr lang="en-GB"/>
              <a:t>Be open to different formats of resources, and learning opportunities</a:t>
            </a:r>
          </a:p>
          <a:p>
            <a:pPr lvl="1">
              <a:lnSpc>
                <a:spcPct val="150000"/>
              </a:lnSpc>
            </a:pPr>
            <a:r>
              <a:rPr lang="en-GB"/>
              <a:t>Dissonance</a:t>
            </a:r>
          </a:p>
        </p:txBody>
      </p:sp>
      <p:pic>
        <p:nvPicPr>
          <p:cNvPr id="2" name="Picture 2">
            <a:extLst>
              <a:ext uri="{FF2B5EF4-FFF2-40B4-BE49-F238E27FC236}">
                <a16:creationId xmlns:a16="http://schemas.microsoft.com/office/drawing/2014/main" id="{50BB9E29-E5A7-EFEF-29FC-4AD2B8EF3183}"/>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l="6758"/>
          <a:stretch/>
        </p:blipFill>
        <p:spPr bwMode="auto">
          <a:xfrm>
            <a:off x="5680528" y="2014209"/>
            <a:ext cx="5157952" cy="368568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C673B78-EA0E-CDDC-8859-3026C75BBC7E}"/>
              </a:ext>
            </a:extLst>
          </p:cNvPr>
          <p:cNvSpPr txBox="1"/>
          <p:nvPr/>
        </p:nvSpPr>
        <p:spPr>
          <a:xfrm rot="517190">
            <a:off x="8475981" y="5011335"/>
            <a:ext cx="2305319" cy="923330"/>
          </a:xfrm>
          <a:prstGeom prst="rect">
            <a:avLst/>
          </a:prstGeom>
          <a:solidFill>
            <a:schemeClr val="accent1">
              <a:lumMod val="40000"/>
              <a:lumOff val="60000"/>
            </a:schemeClr>
          </a:solidFill>
          <a:effectLst>
            <a:outerShdw blurRad="63500" sx="102000" sy="102000" algn="ctr" rotWithShape="0">
              <a:prstClr val="black">
                <a:alpha val="40000"/>
              </a:prstClr>
            </a:outerShdw>
          </a:effectLst>
        </p:spPr>
        <p:txBody>
          <a:bodyPr wrap="square" lIns="91440" tIns="45720" rIns="91440" bIns="45720" rtlCol="0" anchor="t">
            <a:spAutoFit/>
          </a:bodyPr>
          <a:lstStyle/>
          <a:p>
            <a:pPr algn="ctr"/>
            <a:r>
              <a:rPr lang="en-GB" b="1"/>
              <a:t>Welcome Week Session: "Learning to Learn"</a:t>
            </a:r>
            <a:endParaRPr lang="en-US"/>
          </a:p>
        </p:txBody>
      </p:sp>
      <p:pic>
        <p:nvPicPr>
          <p:cNvPr id="4" name="Picture 3" descr="A qr code with black squares&#10;&#10;Description automatically generated">
            <a:extLst>
              <a:ext uri="{FF2B5EF4-FFF2-40B4-BE49-F238E27FC236}">
                <a16:creationId xmlns:a16="http://schemas.microsoft.com/office/drawing/2014/main" id="{95963020-7E08-B4A2-062B-2B2246D2E775}"/>
              </a:ext>
            </a:extLst>
          </p:cNvPr>
          <p:cNvPicPr>
            <a:picLocks noChangeAspect="1"/>
          </p:cNvPicPr>
          <p:nvPr/>
        </p:nvPicPr>
        <p:blipFill>
          <a:blip r:embed="rId4"/>
          <a:stretch>
            <a:fillRect/>
          </a:stretch>
        </p:blipFill>
        <p:spPr>
          <a:xfrm>
            <a:off x="0" y="5458169"/>
            <a:ext cx="1351644" cy="1351644"/>
          </a:xfrm>
          <a:prstGeom prst="rect">
            <a:avLst/>
          </a:prstGeom>
        </p:spPr>
      </p:pic>
      <p:sp>
        <p:nvSpPr>
          <p:cNvPr id="5" name="TextBox 4">
            <a:extLst>
              <a:ext uri="{FF2B5EF4-FFF2-40B4-BE49-F238E27FC236}">
                <a16:creationId xmlns:a16="http://schemas.microsoft.com/office/drawing/2014/main" id="{40FAB43C-82EC-E2A2-A2AD-87295CFA4D08}"/>
              </a:ext>
            </a:extLst>
          </p:cNvPr>
          <p:cNvSpPr txBox="1"/>
          <p:nvPr/>
        </p:nvSpPr>
        <p:spPr>
          <a:xfrm>
            <a:off x="1349829" y="6493328"/>
            <a:ext cx="43306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hlinkClick r:id="rId5"/>
              </a:rPr>
              <a:t>Multiple theories model of learning (Taylor and Hamdy 2013)</a:t>
            </a:r>
            <a:endParaRPr lang="en-US"/>
          </a:p>
        </p:txBody>
      </p:sp>
    </p:spTree>
    <p:extLst>
      <p:ext uri="{BB962C8B-B14F-4D97-AF65-F5344CB8AC3E}">
        <p14:creationId xmlns:p14="http://schemas.microsoft.com/office/powerpoint/2010/main" val="2023323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AE4EB-8144-463D-89D4-4FA89E7DF859}"/>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4FCCB5A2-7DBA-4BA4-757A-7AC2F2FE197A}"/>
              </a:ext>
            </a:extLst>
          </p:cNvPr>
          <p:cNvSpPr>
            <a:spLocks noGrp="1"/>
          </p:cNvSpPr>
          <p:nvPr>
            <p:ph type="title"/>
          </p:nvPr>
        </p:nvSpPr>
        <p:spPr>
          <a:xfrm>
            <a:off x="838199" y="814852"/>
            <a:ext cx="8720580" cy="409151"/>
          </a:xfrm>
        </p:spPr>
        <p:txBody>
          <a:bodyPr/>
          <a:lstStyle/>
          <a:p>
            <a:r>
              <a:rPr lang="en-GB" sz="3200"/>
              <a:t>Re-learning how you learn</a:t>
            </a:r>
          </a:p>
        </p:txBody>
      </p:sp>
      <p:sp>
        <p:nvSpPr>
          <p:cNvPr id="6" name="Content Placeholder 2">
            <a:extLst>
              <a:ext uri="{FF2B5EF4-FFF2-40B4-BE49-F238E27FC236}">
                <a16:creationId xmlns:a16="http://schemas.microsoft.com/office/drawing/2014/main" id="{A37B517A-95DE-67B3-D635-222F4036E008}"/>
              </a:ext>
            </a:extLst>
          </p:cNvPr>
          <p:cNvSpPr txBox="1">
            <a:spLocks/>
          </p:cNvSpPr>
          <p:nvPr/>
        </p:nvSpPr>
        <p:spPr>
          <a:xfrm>
            <a:off x="852577" y="2011680"/>
            <a:ext cx="4865471" cy="4615010"/>
          </a:xfrm>
          <a:prstGeom prst="rect">
            <a:avLst/>
          </a:prstGeom>
        </p:spPr>
        <p:txBody>
          <a:bodyPr vert="horz" lIns="91440" tIns="45720" rIns="91440" bIns="45720" rtlCol="0" anchor="t">
            <a:normAutofit/>
          </a:bodyPr>
          <a:lstStyle>
            <a:lvl1pPr marL="0" indent="0" algn="l" defTabSz="914400" rtl="0" eaLnBrk="1" latinLnBrk="0" hangingPunct="1">
              <a:lnSpc>
                <a:spcPct val="104000"/>
              </a:lnSpc>
              <a:spcBef>
                <a:spcPts val="0"/>
              </a:spcBef>
              <a:buFont typeface="Arial" panose="020B0604020202020204" pitchFamily="34" charset="0"/>
              <a:buNone/>
              <a:defRPr sz="20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400">
                <a:latin typeface="+mn-lt"/>
                <a:cs typeface="Arial"/>
              </a:rPr>
              <a:t>Learning medicine </a:t>
            </a:r>
            <a:endParaRPr lang="en-US" sz="2400">
              <a:latin typeface="+mn-lt"/>
              <a:cs typeface="Arial"/>
            </a:endParaRPr>
          </a:p>
          <a:p>
            <a:pPr algn="ctr"/>
            <a:r>
              <a:rPr lang="en-GB" sz="2400">
                <a:latin typeface="+mn-lt"/>
                <a:cs typeface="Arial"/>
              </a:rPr>
              <a:t>vs </a:t>
            </a:r>
            <a:endParaRPr lang="en-US" sz="2400">
              <a:latin typeface="+mn-lt"/>
              <a:cs typeface="Arial"/>
            </a:endParaRPr>
          </a:p>
          <a:p>
            <a:pPr algn="ctr"/>
            <a:r>
              <a:rPr lang="en-GB" sz="2400">
                <a:latin typeface="+mn-lt"/>
                <a:cs typeface="Arial"/>
              </a:rPr>
              <a:t>Learning to be a doctor</a:t>
            </a:r>
            <a:endParaRPr lang="en-US" sz="2400">
              <a:latin typeface="+mn-lt"/>
              <a:cs typeface="Arial"/>
            </a:endParaRPr>
          </a:p>
          <a:p>
            <a:pPr lvl="1"/>
            <a:endParaRPr lang="en-GB" sz="1800">
              <a:latin typeface="+mn-lt"/>
            </a:endParaRPr>
          </a:p>
        </p:txBody>
      </p:sp>
      <p:pic>
        <p:nvPicPr>
          <p:cNvPr id="9" name="Picture 8" descr="A group of people holding signs&#10;&#10;Description automatically generated">
            <a:extLst>
              <a:ext uri="{FF2B5EF4-FFF2-40B4-BE49-F238E27FC236}">
                <a16:creationId xmlns:a16="http://schemas.microsoft.com/office/drawing/2014/main" id="{7EF7149B-1586-0A2F-69B4-0F1D79A91451}"/>
              </a:ext>
            </a:extLst>
          </p:cNvPr>
          <p:cNvPicPr>
            <a:picLocks noChangeAspect="1"/>
          </p:cNvPicPr>
          <p:nvPr/>
        </p:nvPicPr>
        <p:blipFill rotWithShape="1">
          <a:blip r:embed="rId3"/>
          <a:srcRect r="4956" b="135"/>
          <a:stretch/>
        </p:blipFill>
        <p:spPr>
          <a:xfrm>
            <a:off x="5874571" y="1336924"/>
            <a:ext cx="4513013" cy="3174116"/>
          </a:xfrm>
          <a:prstGeom prst="rect">
            <a:avLst/>
          </a:prstGeom>
        </p:spPr>
      </p:pic>
      <p:pic>
        <p:nvPicPr>
          <p:cNvPr id="10" name="Picture 9" descr="The Warwick Doctor logo, listing the various values">
            <a:extLst>
              <a:ext uri="{FF2B5EF4-FFF2-40B4-BE49-F238E27FC236}">
                <a16:creationId xmlns:a16="http://schemas.microsoft.com/office/drawing/2014/main" id="{0AB983CB-53E6-A350-12DB-0EC97C155494}"/>
              </a:ext>
            </a:extLst>
          </p:cNvPr>
          <p:cNvPicPr>
            <a:picLocks noChangeAspect="1"/>
          </p:cNvPicPr>
          <p:nvPr/>
        </p:nvPicPr>
        <p:blipFill>
          <a:blip r:embed="rId4"/>
          <a:srcRect t="59690"/>
          <a:stretch>
            <a:fillRect/>
          </a:stretch>
        </p:blipFill>
        <p:spPr>
          <a:xfrm>
            <a:off x="3041832" y="4733540"/>
            <a:ext cx="6646047" cy="1893150"/>
          </a:xfrm>
          <a:prstGeom prst="rect">
            <a:avLst/>
          </a:prstGeom>
        </p:spPr>
      </p:pic>
      <p:pic>
        <p:nvPicPr>
          <p:cNvPr id="11" name="Picture 10" descr="The Warwick Doctor logo, listing the various values">
            <a:extLst>
              <a:ext uri="{FF2B5EF4-FFF2-40B4-BE49-F238E27FC236}">
                <a16:creationId xmlns:a16="http://schemas.microsoft.com/office/drawing/2014/main" id="{5C67E2CC-5D17-4633-0E78-CE1DE189CF9B}"/>
              </a:ext>
            </a:extLst>
          </p:cNvPr>
          <p:cNvPicPr>
            <a:picLocks noChangeAspect="1"/>
          </p:cNvPicPr>
          <p:nvPr/>
        </p:nvPicPr>
        <p:blipFill>
          <a:blip r:embed="rId4"/>
          <a:srcRect l="31268" r="31601" b="38039"/>
          <a:stretch>
            <a:fillRect/>
          </a:stretch>
        </p:blipFill>
        <p:spPr>
          <a:xfrm>
            <a:off x="1425340" y="4185275"/>
            <a:ext cx="1822917" cy="2149600"/>
          </a:xfrm>
          <a:prstGeom prst="rect">
            <a:avLst/>
          </a:prstGeom>
        </p:spPr>
      </p:pic>
    </p:spTree>
    <p:extLst>
      <p:ext uri="{BB962C8B-B14F-4D97-AF65-F5344CB8AC3E}">
        <p14:creationId xmlns:p14="http://schemas.microsoft.com/office/powerpoint/2010/main" val="600095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fade">
                                      <p:cBhvr>
                                        <p:cTn id="11" dur="500"/>
                                        <p:tgtEl>
                                          <p:spTgt spid="6">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66F54-1E0D-3BEA-820E-AD6EAC43EDC6}"/>
            </a:ext>
          </a:extLst>
        </p:cNvPr>
        <p:cNvGrpSpPr/>
        <p:nvPr/>
      </p:nvGrpSpPr>
      <p:grpSpPr>
        <a:xfrm>
          <a:off x="0" y="0"/>
          <a:ext cx="0" cy="0"/>
          <a:chOff x="0" y="0"/>
          <a:chExt cx="0" cy="0"/>
        </a:xfrm>
      </p:grpSpPr>
      <p:sp>
        <p:nvSpPr>
          <p:cNvPr id="8" name="Title 5">
            <a:extLst>
              <a:ext uri="{FF2B5EF4-FFF2-40B4-BE49-F238E27FC236}">
                <a16:creationId xmlns:a16="http://schemas.microsoft.com/office/drawing/2014/main" id="{2F3B61DC-A8F0-E7B4-5A28-A3C68CD3CFA2}"/>
              </a:ext>
            </a:extLst>
          </p:cNvPr>
          <p:cNvSpPr>
            <a:spLocks noGrp="1"/>
          </p:cNvSpPr>
          <p:nvPr>
            <p:ph type="title"/>
          </p:nvPr>
        </p:nvSpPr>
        <p:spPr>
          <a:xfrm>
            <a:off x="499733" y="538538"/>
            <a:ext cx="10036266" cy="409151"/>
          </a:xfrm>
        </p:spPr>
        <p:txBody>
          <a:bodyPr/>
          <a:lstStyle/>
          <a:p>
            <a:r>
              <a:rPr lang="en-GB" sz="3200">
                <a:solidFill>
                  <a:srgbClr val="511C6C"/>
                </a:solidFill>
              </a:rPr>
              <a:t>Student support at WMS</a:t>
            </a:r>
            <a:endParaRPr lang="en-GB" sz="3200"/>
          </a:p>
        </p:txBody>
      </p:sp>
      <p:sp>
        <p:nvSpPr>
          <p:cNvPr id="14" name="Content Placeholder 6">
            <a:extLst>
              <a:ext uri="{FF2B5EF4-FFF2-40B4-BE49-F238E27FC236}">
                <a16:creationId xmlns:a16="http://schemas.microsoft.com/office/drawing/2014/main" id="{83A7BD35-BF25-7A0F-758C-61DE292E3567}"/>
              </a:ext>
            </a:extLst>
          </p:cNvPr>
          <p:cNvSpPr txBox="1">
            <a:spLocks/>
          </p:cNvSpPr>
          <p:nvPr/>
        </p:nvSpPr>
        <p:spPr>
          <a:xfrm>
            <a:off x="1232468" y="5242997"/>
            <a:ext cx="7379269" cy="1076465"/>
          </a:xfrm>
          <a:prstGeom prst="rect">
            <a:avLst/>
          </a:prstGeom>
        </p:spPr>
        <p:txBody>
          <a:bodyPr numCol="1"/>
          <a:lstStyle>
            <a:lvl1pPr marL="0" indent="0" algn="l" defTabSz="914400" rtl="0" eaLnBrk="1" latinLnBrk="0" hangingPunct="1">
              <a:lnSpc>
                <a:spcPct val="104000"/>
              </a:lnSpc>
              <a:spcBef>
                <a:spcPts val="0"/>
              </a:spcBef>
              <a:buFont typeface="Arial" panose="020B0604020202020204" pitchFamily="34" charset="0"/>
              <a:buNone/>
              <a:defRPr sz="20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00000"/>
              </a:lnSpc>
            </a:pPr>
            <a:r>
              <a:rPr lang="en-GB" sz="2400"/>
              <a:t>Dr Mark Richards</a:t>
            </a:r>
          </a:p>
          <a:p>
            <a:pPr algn="r">
              <a:lnSpc>
                <a:spcPct val="100000"/>
              </a:lnSpc>
            </a:pPr>
            <a:r>
              <a:rPr lang="en-GB" sz="2400"/>
              <a:t>Deputy Senior Tutor (Phase 1)</a:t>
            </a:r>
          </a:p>
          <a:p>
            <a:pPr>
              <a:lnSpc>
                <a:spcPct val="100000"/>
              </a:lnSpc>
            </a:pPr>
            <a:endParaRPr lang="en-GB"/>
          </a:p>
          <a:p>
            <a:pPr>
              <a:lnSpc>
                <a:spcPct val="150000"/>
              </a:lnSpc>
            </a:pPr>
            <a:endParaRPr lang="en-GB" kern="0" spc="0">
              <a:cs typeface="Calibri"/>
            </a:endParaRPr>
          </a:p>
          <a:p>
            <a:endParaRPr lang="en-GB" sz="2400" kern="0"/>
          </a:p>
        </p:txBody>
      </p:sp>
      <p:pic>
        <p:nvPicPr>
          <p:cNvPr id="2" name="Picture 2">
            <a:extLst>
              <a:ext uri="{FF2B5EF4-FFF2-40B4-BE49-F238E27FC236}">
                <a16:creationId xmlns:a16="http://schemas.microsoft.com/office/drawing/2014/main" id="{93FDB67D-57F7-68C2-D3BD-8E3FF6AC7E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1045" y="4472402"/>
            <a:ext cx="1785752" cy="178575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426234D-9E8D-1336-72F3-42E0CA07ED61}"/>
              </a:ext>
            </a:extLst>
          </p:cNvPr>
          <p:cNvSpPr txBox="1"/>
          <p:nvPr/>
        </p:nvSpPr>
        <p:spPr>
          <a:xfrm>
            <a:off x="1943867" y="1725449"/>
            <a:ext cx="7820054" cy="1969193"/>
          </a:xfrm>
          <a:prstGeom prst="rect">
            <a:avLst/>
          </a:prstGeom>
          <a:solidFill>
            <a:schemeClr val="accent1">
              <a:lumMod val="40000"/>
              <a:lumOff val="60000"/>
            </a:schemeClr>
          </a:solidFill>
          <a:effectLst>
            <a:outerShdw blurRad="63500" sx="102000" sy="102000" algn="ctr" rotWithShape="0">
              <a:prstClr val="black">
                <a:alpha val="40000"/>
              </a:prstClr>
            </a:outerShdw>
          </a:effectLst>
        </p:spPr>
        <p:txBody>
          <a:bodyPr wrap="square" rtlCol="0">
            <a:spAutoFit/>
          </a:bodyPr>
          <a:lstStyle/>
          <a:p>
            <a:pPr algn="ctr">
              <a:lnSpc>
                <a:spcPct val="150000"/>
              </a:lnSpc>
            </a:pPr>
            <a:r>
              <a:rPr lang="en-GB" sz="2800" b="1"/>
              <a:t>Aim:</a:t>
            </a:r>
            <a:r>
              <a:rPr lang="en-GB" sz="2800"/>
              <a:t> to help you maintain good wellbeing, and support current and arising needs so you can: </a:t>
            </a:r>
          </a:p>
          <a:p>
            <a:pPr algn="ctr">
              <a:lnSpc>
                <a:spcPct val="150000"/>
              </a:lnSpc>
            </a:pPr>
            <a:r>
              <a:rPr lang="en-GB" sz="2800" b="1"/>
              <a:t>“be well, study well”</a:t>
            </a:r>
          </a:p>
        </p:txBody>
      </p:sp>
    </p:spTree>
    <p:extLst>
      <p:ext uri="{BB962C8B-B14F-4D97-AF65-F5344CB8AC3E}">
        <p14:creationId xmlns:p14="http://schemas.microsoft.com/office/powerpoint/2010/main" val="1720794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08B7C-9816-93A0-86D2-5F7C0671B231}"/>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3E7A9E5A-4D0A-A380-B0EE-8143D9920651}"/>
              </a:ext>
            </a:extLst>
          </p:cNvPr>
          <p:cNvSpPr txBox="1">
            <a:spLocks/>
          </p:cNvSpPr>
          <p:nvPr/>
        </p:nvSpPr>
        <p:spPr>
          <a:xfrm>
            <a:off x="249181" y="4832484"/>
            <a:ext cx="10748003" cy="1923916"/>
          </a:xfrm>
          <a:prstGeom prst="rect">
            <a:avLst/>
          </a:prstGeom>
          <a:noFill/>
        </p:spPr>
        <p:txBody>
          <a:bodyPr>
            <a:normAutofit/>
          </a:bodyPr>
          <a:lstStyle>
            <a:lvl1pPr marL="0" indent="0" algn="l" defTabSz="914400" rtl="0" eaLnBrk="1" latinLnBrk="0" hangingPunct="1">
              <a:lnSpc>
                <a:spcPct val="104000"/>
              </a:lnSpc>
              <a:spcBef>
                <a:spcPts val="0"/>
              </a:spcBef>
              <a:buFont typeface="Arial" panose="020B0604020202020204" pitchFamily="34" charset="0"/>
              <a:buNone/>
              <a:defRPr sz="20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en-GB" sz="3200"/>
              <a:t>“I will attend to my own health, well-being, and abilities, in order to provide care of the highest standard”</a:t>
            </a:r>
          </a:p>
        </p:txBody>
      </p:sp>
      <p:sp>
        <p:nvSpPr>
          <p:cNvPr id="3" name="Title 1">
            <a:extLst>
              <a:ext uri="{FF2B5EF4-FFF2-40B4-BE49-F238E27FC236}">
                <a16:creationId xmlns:a16="http://schemas.microsoft.com/office/drawing/2014/main" id="{2436199C-2CCD-5C11-7209-214F2791D878}"/>
              </a:ext>
            </a:extLst>
          </p:cNvPr>
          <p:cNvSpPr txBox="1">
            <a:spLocks/>
          </p:cNvSpPr>
          <p:nvPr/>
        </p:nvSpPr>
        <p:spPr>
          <a:xfrm>
            <a:off x="6311900" y="2552700"/>
            <a:ext cx="5613400" cy="1308100"/>
          </a:xfrm>
          <a:prstGeom prst="rect">
            <a:avLst/>
          </a:prstGeom>
          <a:noFill/>
        </p:spPr>
        <p:txBody>
          <a:bodyPr vert="horz" wrap="square" lIns="0" tIns="0" rIns="0" bIns="0" rtlCol="0" anchor="t">
            <a:normAutofit fontScale="55000" lnSpcReduction="20000"/>
          </a:bodyPr>
          <a:lstStyle>
            <a:lvl1pPr algn="l" defTabSz="914400" rtl="0" eaLnBrk="1" latinLnBrk="0" hangingPunct="1">
              <a:lnSpc>
                <a:spcPct val="80000"/>
              </a:lnSpc>
              <a:spcBef>
                <a:spcPct val="0"/>
              </a:spcBef>
              <a:buNone/>
              <a:defRPr sz="7200" b="1" i="0" kern="1200">
                <a:solidFill>
                  <a:schemeClr val="tx1"/>
                </a:solidFill>
                <a:latin typeface="Aptos" panose="020B0004020202020204" pitchFamily="34" charset="0"/>
                <a:ea typeface="+mj-ea"/>
                <a:cs typeface="Calibri" panose="020F0502020204030204" pitchFamily="34" charset="0"/>
              </a:defRPr>
            </a:lvl1pPr>
          </a:lstStyle>
          <a:p>
            <a:pPr algn="ctr">
              <a:lnSpc>
                <a:spcPct val="150000"/>
              </a:lnSpc>
            </a:pPr>
            <a:r>
              <a:rPr lang="en-GB">
                <a:solidFill>
                  <a:srgbClr val="511C6C"/>
                </a:solidFill>
              </a:rPr>
              <a:t>Declaration of Geneva</a:t>
            </a:r>
          </a:p>
        </p:txBody>
      </p:sp>
      <p:pic>
        <p:nvPicPr>
          <p:cNvPr id="4" name="Picture 3" descr="Man wearing a mask">
            <a:extLst>
              <a:ext uri="{FF2B5EF4-FFF2-40B4-BE49-F238E27FC236}">
                <a16:creationId xmlns:a16="http://schemas.microsoft.com/office/drawing/2014/main" id="{6292C16A-325D-D1F7-8C4E-FC64BB1EE703}"/>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266700" y="509126"/>
            <a:ext cx="6130721" cy="4087147"/>
          </a:xfrm>
          <a:prstGeom prst="flowChartDelay">
            <a:avLst/>
          </a:prstGeom>
        </p:spPr>
      </p:pic>
    </p:spTree>
    <p:extLst>
      <p:ext uri="{BB962C8B-B14F-4D97-AF65-F5344CB8AC3E}">
        <p14:creationId xmlns:p14="http://schemas.microsoft.com/office/powerpoint/2010/main" val="3936720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3702F-BE50-5D50-269D-6C206F8C324A}"/>
            </a:ext>
          </a:extLst>
        </p:cNvPr>
        <p:cNvGrpSpPr/>
        <p:nvPr/>
      </p:nvGrpSpPr>
      <p:grpSpPr>
        <a:xfrm>
          <a:off x="0" y="0"/>
          <a:ext cx="0" cy="0"/>
          <a:chOff x="0" y="0"/>
          <a:chExt cx="0" cy="0"/>
        </a:xfrm>
      </p:grpSpPr>
      <p:sp>
        <p:nvSpPr>
          <p:cNvPr id="8" name="Title 5">
            <a:extLst>
              <a:ext uri="{FF2B5EF4-FFF2-40B4-BE49-F238E27FC236}">
                <a16:creationId xmlns:a16="http://schemas.microsoft.com/office/drawing/2014/main" id="{F09F2385-F9D5-7B2E-E32C-918BFFC0A4D6}"/>
              </a:ext>
            </a:extLst>
          </p:cNvPr>
          <p:cNvSpPr>
            <a:spLocks noGrp="1"/>
          </p:cNvSpPr>
          <p:nvPr>
            <p:ph type="title"/>
          </p:nvPr>
        </p:nvSpPr>
        <p:spPr>
          <a:xfrm>
            <a:off x="499733" y="538538"/>
            <a:ext cx="10036266" cy="409151"/>
          </a:xfrm>
        </p:spPr>
        <p:txBody>
          <a:bodyPr/>
          <a:lstStyle/>
          <a:p>
            <a:r>
              <a:rPr lang="en-GB" sz="3200">
                <a:solidFill>
                  <a:srgbClr val="511C6C"/>
                </a:solidFill>
              </a:rPr>
              <a:t>Be well, study well</a:t>
            </a:r>
            <a:endParaRPr lang="en-GB" sz="3200"/>
          </a:p>
        </p:txBody>
      </p:sp>
      <p:sp>
        <p:nvSpPr>
          <p:cNvPr id="14" name="Content Placeholder 6">
            <a:extLst>
              <a:ext uri="{FF2B5EF4-FFF2-40B4-BE49-F238E27FC236}">
                <a16:creationId xmlns:a16="http://schemas.microsoft.com/office/drawing/2014/main" id="{3F66D43A-AB42-0E8E-5E93-82172C8BE520}"/>
              </a:ext>
            </a:extLst>
          </p:cNvPr>
          <p:cNvSpPr txBox="1">
            <a:spLocks/>
          </p:cNvSpPr>
          <p:nvPr/>
        </p:nvSpPr>
        <p:spPr>
          <a:xfrm>
            <a:off x="499733" y="1200727"/>
            <a:ext cx="10036266" cy="5400675"/>
          </a:xfrm>
          <a:prstGeom prst="rect">
            <a:avLst/>
          </a:prstGeom>
        </p:spPr>
        <p:txBody>
          <a:bodyPr numCol="2"/>
          <a:lstStyle>
            <a:lvl1pPr marL="0" indent="0" algn="l" defTabSz="914400" rtl="0" eaLnBrk="1" latinLnBrk="0" hangingPunct="1">
              <a:lnSpc>
                <a:spcPct val="104000"/>
              </a:lnSpc>
              <a:spcBef>
                <a:spcPts val="0"/>
              </a:spcBef>
              <a:buFont typeface="Arial" panose="020B0604020202020204" pitchFamily="34" charset="0"/>
              <a:buNone/>
              <a:defRPr sz="20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GB" sz="2400" b="1">
                <a:latin typeface="+mn-lt"/>
                <a:cs typeface="Arial"/>
              </a:rPr>
              <a:t>Why would you need support?</a:t>
            </a:r>
          </a:p>
          <a:p>
            <a:pPr>
              <a:lnSpc>
                <a:spcPct val="150000"/>
              </a:lnSpc>
            </a:pPr>
            <a:endParaRPr lang="en-GB" sz="2400">
              <a:latin typeface="+mn-lt"/>
              <a:cs typeface="Arial"/>
            </a:endParaRPr>
          </a:p>
          <a:p>
            <a:pPr>
              <a:lnSpc>
                <a:spcPct val="150000"/>
              </a:lnSpc>
            </a:pPr>
            <a:r>
              <a:rPr lang="en-GB" sz="2400">
                <a:latin typeface="+mn-lt"/>
              </a:rPr>
              <a:t>Intensive course</a:t>
            </a:r>
          </a:p>
          <a:p>
            <a:pPr lvl="1">
              <a:lnSpc>
                <a:spcPct val="150000"/>
              </a:lnSpc>
            </a:pPr>
            <a:r>
              <a:rPr lang="en-GB" sz="2400">
                <a:latin typeface="+mn-lt"/>
              </a:rPr>
              <a:t>Vast subject</a:t>
            </a:r>
          </a:p>
          <a:p>
            <a:pPr lvl="1">
              <a:lnSpc>
                <a:spcPct val="150000"/>
              </a:lnSpc>
            </a:pPr>
            <a:r>
              <a:rPr lang="en-GB" sz="2400">
                <a:latin typeface="+mn-lt"/>
              </a:rPr>
              <a:t>Constantly changing</a:t>
            </a:r>
          </a:p>
          <a:p>
            <a:pPr lvl="1">
              <a:lnSpc>
                <a:spcPct val="150000"/>
              </a:lnSpc>
            </a:pPr>
            <a:r>
              <a:rPr lang="en-GB" sz="2400">
                <a:latin typeface="+mn-lt"/>
              </a:rPr>
              <a:t>Multiple dimensions</a:t>
            </a:r>
          </a:p>
          <a:p>
            <a:pPr>
              <a:lnSpc>
                <a:spcPct val="150000"/>
              </a:lnSpc>
            </a:pPr>
            <a:r>
              <a:rPr lang="en-GB" sz="2400">
                <a:latin typeface="+mn-lt"/>
              </a:rPr>
              <a:t>Graduate students</a:t>
            </a:r>
          </a:p>
          <a:p>
            <a:pPr lvl="1">
              <a:lnSpc>
                <a:spcPct val="150000"/>
              </a:lnSpc>
            </a:pPr>
            <a:r>
              <a:rPr lang="en-GB" sz="2400">
                <a:latin typeface="+mn-lt"/>
              </a:rPr>
              <a:t>Financial pressures</a:t>
            </a:r>
          </a:p>
          <a:p>
            <a:pPr lvl="1">
              <a:lnSpc>
                <a:spcPct val="150000"/>
              </a:lnSpc>
            </a:pPr>
            <a:r>
              <a:rPr lang="en-GB" sz="2400">
                <a:latin typeface="+mn-lt"/>
              </a:rPr>
              <a:t>Different life stages</a:t>
            </a:r>
          </a:p>
          <a:p>
            <a:pPr>
              <a:lnSpc>
                <a:spcPct val="150000"/>
              </a:lnSpc>
            </a:pPr>
            <a:endParaRPr lang="en-US"/>
          </a:p>
          <a:p>
            <a:endParaRPr lang="en-GB" sz="2400" kern="0"/>
          </a:p>
        </p:txBody>
      </p:sp>
      <p:pic>
        <p:nvPicPr>
          <p:cNvPr id="2" name="Picture 2">
            <a:extLst>
              <a:ext uri="{FF2B5EF4-FFF2-40B4-BE49-F238E27FC236}">
                <a16:creationId xmlns:a16="http://schemas.microsoft.com/office/drawing/2014/main" id="{60BEAABB-4206-19AB-17A0-5AD4294438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1567" y="838649"/>
            <a:ext cx="5576349" cy="5576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602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2E03D-4553-0D75-EF9E-60D4B4C5DFAB}"/>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C3871B96-4755-CC5A-9FF6-98E85A074DAE}"/>
              </a:ext>
            </a:extLst>
          </p:cNvPr>
          <p:cNvSpPr txBox="1">
            <a:spLocks/>
          </p:cNvSpPr>
          <p:nvPr/>
        </p:nvSpPr>
        <p:spPr>
          <a:xfrm>
            <a:off x="161547" y="2009783"/>
            <a:ext cx="2436786" cy="193899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a:lstStyle>
          <a:p>
            <a:pPr algn="r">
              <a:lnSpc>
                <a:spcPct val="100000"/>
              </a:lnSpc>
              <a:spcBef>
                <a:spcPts val="0"/>
              </a:spcBef>
              <a:defRPr/>
            </a:pPr>
            <a:r>
              <a:rPr lang="en-US" sz="4000">
                <a:solidFill>
                  <a:srgbClr val="511C6C"/>
                </a:solidFill>
                <a:latin typeface="+mn-lt"/>
                <a:ea typeface="+mn-ea"/>
                <a:cs typeface="Arial" panose="020B0604020202020204" pitchFamily="34" charset="0"/>
              </a:rPr>
              <a:t>What Support is for…</a:t>
            </a:r>
          </a:p>
        </p:txBody>
      </p:sp>
      <p:cxnSp>
        <p:nvCxnSpPr>
          <p:cNvPr id="5" name="Straight Connector 4">
            <a:extLst>
              <a:ext uri="{FF2B5EF4-FFF2-40B4-BE49-F238E27FC236}">
                <a16:creationId xmlns:a16="http://schemas.microsoft.com/office/drawing/2014/main" id="{02085F8D-D68C-89B0-D4BA-CE6669717776}"/>
              </a:ext>
            </a:extLst>
          </p:cNvPr>
          <p:cNvCxnSpPr>
            <a:cxnSpLocks/>
          </p:cNvCxnSpPr>
          <p:nvPr/>
        </p:nvCxnSpPr>
        <p:spPr>
          <a:xfrm>
            <a:off x="3183922" y="1418928"/>
            <a:ext cx="0" cy="3346936"/>
          </a:xfrm>
          <a:prstGeom prst="line">
            <a:avLst/>
          </a:prstGeom>
          <a:ln w="57150">
            <a:solidFill>
              <a:srgbClr val="511C6C"/>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F9E252A3-CC28-157E-5E42-E7BBCC373A46}"/>
              </a:ext>
            </a:extLst>
          </p:cNvPr>
          <p:cNvGrpSpPr/>
          <p:nvPr/>
        </p:nvGrpSpPr>
        <p:grpSpPr>
          <a:xfrm>
            <a:off x="3726370" y="1493370"/>
            <a:ext cx="6319659" cy="720627"/>
            <a:chOff x="3945826" y="2127354"/>
            <a:chExt cx="6319659" cy="720627"/>
          </a:xfrm>
        </p:grpSpPr>
        <p:pic>
          <p:nvPicPr>
            <p:cNvPr id="7" name="Graphic 6" descr="Plant with solid fill">
              <a:extLst>
                <a:ext uri="{FF2B5EF4-FFF2-40B4-BE49-F238E27FC236}">
                  <a16:creationId xmlns:a16="http://schemas.microsoft.com/office/drawing/2014/main" id="{C0325702-5A96-9494-DBEE-BB76CE60C5C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945826" y="2127354"/>
              <a:ext cx="720627" cy="720627"/>
            </a:xfrm>
            <a:prstGeom prst="rect">
              <a:avLst/>
            </a:prstGeom>
          </p:spPr>
        </p:pic>
        <p:sp>
          <p:nvSpPr>
            <p:cNvPr id="9" name="TextBox 8">
              <a:extLst>
                <a:ext uri="{FF2B5EF4-FFF2-40B4-BE49-F238E27FC236}">
                  <a16:creationId xmlns:a16="http://schemas.microsoft.com/office/drawing/2014/main" id="{B5028BD3-A8A1-C8D4-B381-7594F0E188B5}"/>
                </a:ext>
              </a:extLst>
            </p:cNvPr>
            <p:cNvSpPr txBox="1"/>
            <p:nvPr/>
          </p:nvSpPr>
          <p:spPr>
            <a:xfrm>
              <a:off x="5024529" y="2226058"/>
              <a:ext cx="5240956" cy="523220"/>
            </a:xfrm>
            <a:prstGeom prst="rect">
              <a:avLst/>
            </a:prstGeom>
            <a:noFill/>
          </p:spPr>
          <p:txBody>
            <a:bodyPr wrap="square">
              <a:spAutoFit/>
            </a:bodyPr>
            <a:lstStyle/>
            <a:p>
              <a:r>
                <a:rPr lang="en-GB" sz="2800">
                  <a:latin typeface="+mj-lt"/>
                  <a:cs typeface="Arial" panose="020B0604020202020204" pitchFamily="34" charset="0"/>
                </a:rPr>
                <a:t>Help you achieve your potential</a:t>
              </a:r>
            </a:p>
          </p:txBody>
        </p:sp>
      </p:grpSp>
      <p:grpSp>
        <p:nvGrpSpPr>
          <p:cNvPr id="10" name="Group 9">
            <a:extLst>
              <a:ext uri="{FF2B5EF4-FFF2-40B4-BE49-F238E27FC236}">
                <a16:creationId xmlns:a16="http://schemas.microsoft.com/office/drawing/2014/main" id="{6CCA4277-051E-F06B-2936-F5B809FF15A6}"/>
              </a:ext>
            </a:extLst>
          </p:cNvPr>
          <p:cNvGrpSpPr/>
          <p:nvPr/>
        </p:nvGrpSpPr>
        <p:grpSpPr>
          <a:xfrm>
            <a:off x="3773790" y="2569176"/>
            <a:ext cx="6691717" cy="625785"/>
            <a:chOff x="3993246" y="3203160"/>
            <a:chExt cx="6691717" cy="625785"/>
          </a:xfrm>
        </p:grpSpPr>
        <p:pic>
          <p:nvPicPr>
            <p:cNvPr id="11" name="Graphic 10" descr="Classroom outline">
              <a:extLst>
                <a:ext uri="{FF2B5EF4-FFF2-40B4-BE49-F238E27FC236}">
                  <a16:creationId xmlns:a16="http://schemas.microsoft.com/office/drawing/2014/main" id="{D1FE359E-BAAD-F9D1-4DBD-EACE85352D1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993246" y="3203160"/>
              <a:ext cx="625785" cy="625785"/>
            </a:xfrm>
            <a:prstGeom prst="rect">
              <a:avLst/>
            </a:prstGeom>
          </p:spPr>
        </p:pic>
        <p:sp>
          <p:nvSpPr>
            <p:cNvPr id="12" name="TextBox 11">
              <a:extLst>
                <a:ext uri="{FF2B5EF4-FFF2-40B4-BE49-F238E27FC236}">
                  <a16:creationId xmlns:a16="http://schemas.microsoft.com/office/drawing/2014/main" id="{1E80F6E8-9ADD-5CDD-9C75-641676668A26}"/>
                </a:ext>
              </a:extLst>
            </p:cNvPr>
            <p:cNvSpPr txBox="1"/>
            <p:nvPr/>
          </p:nvSpPr>
          <p:spPr>
            <a:xfrm>
              <a:off x="5024529" y="3203160"/>
              <a:ext cx="5660434" cy="523220"/>
            </a:xfrm>
            <a:prstGeom prst="rect">
              <a:avLst/>
            </a:prstGeom>
            <a:noFill/>
          </p:spPr>
          <p:txBody>
            <a:bodyPr wrap="square">
              <a:spAutoFit/>
            </a:bodyPr>
            <a:lstStyle/>
            <a:p>
              <a:r>
                <a:rPr lang="en-GB" sz="2800">
                  <a:latin typeface="+mj-lt"/>
                  <a:cs typeface="Arial" panose="020B0604020202020204" pitchFamily="34" charset="0"/>
                </a:rPr>
                <a:t>Foster habits for lifelong learning</a:t>
              </a:r>
            </a:p>
          </p:txBody>
        </p:sp>
      </p:grpSp>
      <p:grpSp>
        <p:nvGrpSpPr>
          <p:cNvPr id="13" name="Group 12">
            <a:extLst>
              <a:ext uri="{FF2B5EF4-FFF2-40B4-BE49-F238E27FC236}">
                <a16:creationId xmlns:a16="http://schemas.microsoft.com/office/drawing/2014/main" id="{EFEF351A-F8DE-3584-F8D1-CECE056D5193}"/>
              </a:ext>
            </a:extLst>
          </p:cNvPr>
          <p:cNvGrpSpPr/>
          <p:nvPr/>
        </p:nvGrpSpPr>
        <p:grpSpPr>
          <a:xfrm>
            <a:off x="3787981" y="4458353"/>
            <a:ext cx="6514316" cy="609032"/>
            <a:chOff x="4007437" y="5092337"/>
            <a:chExt cx="6514316" cy="609032"/>
          </a:xfrm>
        </p:grpSpPr>
        <p:sp>
          <p:nvSpPr>
            <p:cNvPr id="15" name="TextBox 14">
              <a:extLst>
                <a:ext uri="{FF2B5EF4-FFF2-40B4-BE49-F238E27FC236}">
                  <a16:creationId xmlns:a16="http://schemas.microsoft.com/office/drawing/2014/main" id="{71EB6238-8F36-1378-8C62-091777E7F02B}"/>
                </a:ext>
              </a:extLst>
            </p:cNvPr>
            <p:cNvSpPr txBox="1"/>
            <p:nvPr/>
          </p:nvSpPr>
          <p:spPr>
            <a:xfrm>
              <a:off x="5024529" y="5151328"/>
              <a:ext cx="5497224" cy="523220"/>
            </a:xfrm>
            <a:prstGeom prst="rect">
              <a:avLst/>
            </a:prstGeom>
            <a:noFill/>
          </p:spPr>
          <p:txBody>
            <a:bodyPr wrap="square">
              <a:spAutoFit/>
            </a:bodyPr>
            <a:lstStyle/>
            <a:p>
              <a:r>
                <a:rPr lang="en-GB" sz="2800">
                  <a:latin typeface="+mj-lt"/>
                  <a:cs typeface="Arial" panose="020B0604020202020204" pitchFamily="34" charset="0"/>
                </a:rPr>
                <a:t>Ensure you’re at your best</a:t>
              </a:r>
            </a:p>
          </p:txBody>
        </p:sp>
        <p:pic>
          <p:nvPicPr>
            <p:cNvPr id="16" name="Graphic 2" descr="Ribbon outline">
              <a:extLst>
                <a:ext uri="{FF2B5EF4-FFF2-40B4-BE49-F238E27FC236}">
                  <a16:creationId xmlns:a16="http://schemas.microsoft.com/office/drawing/2014/main" id="{89DB11BD-FC05-6E6F-F02B-BF9C99705E56}"/>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793807">
              <a:off x="4007437" y="5092337"/>
              <a:ext cx="609032" cy="609032"/>
            </a:xfrm>
            <a:prstGeom prst="rect">
              <a:avLst/>
            </a:prstGeom>
          </p:spPr>
        </p:pic>
      </p:grpSp>
      <p:grpSp>
        <p:nvGrpSpPr>
          <p:cNvPr id="17" name="Group 16">
            <a:extLst>
              <a:ext uri="{FF2B5EF4-FFF2-40B4-BE49-F238E27FC236}">
                <a16:creationId xmlns:a16="http://schemas.microsoft.com/office/drawing/2014/main" id="{C2711361-3648-DA6D-0A52-6989827FB22A}"/>
              </a:ext>
            </a:extLst>
          </p:cNvPr>
          <p:cNvGrpSpPr/>
          <p:nvPr/>
        </p:nvGrpSpPr>
        <p:grpSpPr>
          <a:xfrm>
            <a:off x="3715969" y="3434157"/>
            <a:ext cx="8056589" cy="741425"/>
            <a:chOff x="3935425" y="4068141"/>
            <a:chExt cx="8056589" cy="741425"/>
          </a:xfrm>
        </p:grpSpPr>
        <p:sp>
          <p:nvSpPr>
            <p:cNvPr id="18" name="TextBox 17">
              <a:extLst>
                <a:ext uri="{FF2B5EF4-FFF2-40B4-BE49-F238E27FC236}">
                  <a16:creationId xmlns:a16="http://schemas.microsoft.com/office/drawing/2014/main" id="{A09AA9BF-3309-2BAB-A480-6351EA18539C}"/>
                </a:ext>
              </a:extLst>
            </p:cNvPr>
            <p:cNvSpPr txBox="1"/>
            <p:nvPr/>
          </p:nvSpPr>
          <p:spPr>
            <a:xfrm>
              <a:off x="5024529" y="4177244"/>
              <a:ext cx="6967485" cy="523220"/>
            </a:xfrm>
            <a:prstGeom prst="rect">
              <a:avLst/>
            </a:prstGeom>
            <a:noFill/>
          </p:spPr>
          <p:txBody>
            <a:bodyPr wrap="square">
              <a:spAutoFit/>
            </a:bodyPr>
            <a:lstStyle/>
            <a:p>
              <a:r>
                <a:rPr lang="en-GB" sz="2800">
                  <a:latin typeface="+mj-lt"/>
                  <a:cs typeface="Arial" panose="020B0604020202020204" pitchFamily="34" charset="0"/>
                </a:rPr>
                <a:t>Ensure patient and student/doctor safety</a:t>
              </a:r>
            </a:p>
          </p:txBody>
        </p:sp>
        <p:pic>
          <p:nvPicPr>
            <p:cNvPr id="19" name="Graphic 18" descr="Doctor male with solid fill">
              <a:extLst>
                <a:ext uri="{FF2B5EF4-FFF2-40B4-BE49-F238E27FC236}">
                  <a16:creationId xmlns:a16="http://schemas.microsoft.com/office/drawing/2014/main" id="{5EA6DDD1-69AA-1ED9-8DF2-9C8085FEF16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935425" y="4068141"/>
              <a:ext cx="741425" cy="741425"/>
            </a:xfrm>
            <a:prstGeom prst="rect">
              <a:avLst/>
            </a:prstGeom>
          </p:spPr>
        </p:pic>
      </p:grpSp>
    </p:spTree>
    <p:extLst>
      <p:ext uri="{BB962C8B-B14F-4D97-AF65-F5344CB8AC3E}">
        <p14:creationId xmlns:p14="http://schemas.microsoft.com/office/powerpoint/2010/main" val="438579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20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518D3-B937-4C68-4FDE-B36F10B7C02A}"/>
            </a:ext>
          </a:extLst>
        </p:cNvPr>
        <p:cNvGrpSpPr/>
        <p:nvPr/>
      </p:nvGrpSpPr>
      <p:grpSpPr>
        <a:xfrm>
          <a:off x="0" y="0"/>
          <a:ext cx="0" cy="0"/>
          <a:chOff x="0" y="0"/>
          <a:chExt cx="0" cy="0"/>
        </a:xfrm>
      </p:grpSpPr>
      <p:sp>
        <p:nvSpPr>
          <p:cNvPr id="8" name="Title 5">
            <a:extLst>
              <a:ext uri="{FF2B5EF4-FFF2-40B4-BE49-F238E27FC236}">
                <a16:creationId xmlns:a16="http://schemas.microsoft.com/office/drawing/2014/main" id="{BA858C50-A2E8-F836-54D9-2141B478A662}"/>
              </a:ext>
            </a:extLst>
          </p:cNvPr>
          <p:cNvSpPr>
            <a:spLocks noGrp="1"/>
          </p:cNvSpPr>
          <p:nvPr>
            <p:ph type="title"/>
          </p:nvPr>
        </p:nvSpPr>
        <p:spPr>
          <a:xfrm>
            <a:off x="499733" y="538538"/>
            <a:ext cx="10036266" cy="409151"/>
          </a:xfrm>
        </p:spPr>
        <p:txBody>
          <a:bodyPr/>
          <a:lstStyle/>
          <a:p>
            <a:r>
              <a:rPr lang="en-GB" sz="3200">
                <a:solidFill>
                  <a:srgbClr val="511C6C"/>
                </a:solidFill>
              </a:rPr>
              <a:t>Seek support early</a:t>
            </a:r>
            <a:endParaRPr lang="en-GB" sz="3200"/>
          </a:p>
        </p:txBody>
      </p:sp>
      <p:graphicFrame>
        <p:nvGraphicFramePr>
          <p:cNvPr id="2" name="Content Placeholder 2">
            <a:extLst>
              <a:ext uri="{FF2B5EF4-FFF2-40B4-BE49-F238E27FC236}">
                <a16:creationId xmlns:a16="http://schemas.microsoft.com/office/drawing/2014/main" id="{4CB636BC-7C1E-D80F-DA60-08AB17A17F9F}"/>
              </a:ext>
            </a:extLst>
          </p:cNvPr>
          <p:cNvGraphicFramePr>
            <a:graphicFrameLocks/>
          </p:cNvGraphicFramePr>
          <p:nvPr/>
        </p:nvGraphicFramePr>
        <p:xfrm>
          <a:off x="609598" y="1861015"/>
          <a:ext cx="602624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Graphic 2" descr="Connections outline">
            <a:extLst>
              <a:ext uri="{FF2B5EF4-FFF2-40B4-BE49-F238E27FC236}">
                <a16:creationId xmlns:a16="http://schemas.microsoft.com/office/drawing/2014/main" id="{D1538907-02B2-D83C-ADA3-2342ADF318D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285965" y="2140415"/>
            <a:ext cx="4182134" cy="4182134"/>
          </a:xfrm>
          <a:prstGeom prst="rect">
            <a:avLst/>
          </a:prstGeom>
        </p:spPr>
      </p:pic>
    </p:spTree>
    <p:extLst>
      <p:ext uri="{BB962C8B-B14F-4D97-AF65-F5344CB8AC3E}">
        <p14:creationId xmlns:p14="http://schemas.microsoft.com/office/powerpoint/2010/main" val="7699057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E68DA-6BCD-1F45-8B65-CBF205691661}"/>
            </a:ext>
          </a:extLst>
        </p:cNvPr>
        <p:cNvGrpSpPr/>
        <p:nvPr/>
      </p:nvGrpSpPr>
      <p:grpSpPr>
        <a:xfrm>
          <a:off x="0" y="0"/>
          <a:ext cx="0" cy="0"/>
          <a:chOff x="0" y="0"/>
          <a:chExt cx="0" cy="0"/>
        </a:xfrm>
      </p:grpSpPr>
      <p:sp>
        <p:nvSpPr>
          <p:cNvPr id="8" name="Title 5">
            <a:extLst>
              <a:ext uri="{FF2B5EF4-FFF2-40B4-BE49-F238E27FC236}">
                <a16:creationId xmlns:a16="http://schemas.microsoft.com/office/drawing/2014/main" id="{2A6BECF0-BA4A-8776-DA01-1C369B1973BA}"/>
              </a:ext>
            </a:extLst>
          </p:cNvPr>
          <p:cNvSpPr>
            <a:spLocks noGrp="1"/>
          </p:cNvSpPr>
          <p:nvPr>
            <p:ph type="title"/>
          </p:nvPr>
        </p:nvSpPr>
        <p:spPr>
          <a:xfrm>
            <a:off x="499733" y="538538"/>
            <a:ext cx="10036266" cy="409151"/>
          </a:xfrm>
        </p:spPr>
        <p:txBody>
          <a:bodyPr/>
          <a:lstStyle/>
          <a:p>
            <a:r>
              <a:rPr lang="en-GB" sz="3200">
                <a:solidFill>
                  <a:srgbClr val="511C6C"/>
                </a:solidFill>
              </a:rPr>
              <a:t>Student Support Team</a:t>
            </a:r>
            <a:endParaRPr lang="en-GB" sz="3200"/>
          </a:p>
        </p:txBody>
      </p:sp>
      <p:sp>
        <p:nvSpPr>
          <p:cNvPr id="14" name="Content Placeholder 6">
            <a:extLst>
              <a:ext uri="{FF2B5EF4-FFF2-40B4-BE49-F238E27FC236}">
                <a16:creationId xmlns:a16="http://schemas.microsoft.com/office/drawing/2014/main" id="{25BD2D8C-FA19-BA11-268E-A2CBE7D6EBA8}"/>
              </a:ext>
            </a:extLst>
          </p:cNvPr>
          <p:cNvSpPr txBox="1">
            <a:spLocks/>
          </p:cNvSpPr>
          <p:nvPr/>
        </p:nvSpPr>
        <p:spPr>
          <a:xfrm>
            <a:off x="499732" y="1200727"/>
            <a:ext cx="10486715" cy="4255349"/>
          </a:xfrm>
          <a:prstGeom prst="rect">
            <a:avLst/>
          </a:prstGeom>
        </p:spPr>
        <p:txBody>
          <a:bodyPr numCol="2"/>
          <a:lstStyle>
            <a:lvl1pPr marL="0" indent="0" algn="l" defTabSz="914400" rtl="0" eaLnBrk="1" latinLnBrk="0" hangingPunct="1">
              <a:lnSpc>
                <a:spcPct val="104000"/>
              </a:lnSpc>
              <a:spcBef>
                <a:spcPts val="0"/>
              </a:spcBef>
              <a:buFont typeface="Arial" panose="020B0604020202020204" pitchFamily="34" charset="0"/>
              <a:buNone/>
              <a:defRPr sz="20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2400" b="1" dirty="0">
                <a:solidFill>
                  <a:srgbClr val="511C6C"/>
                </a:solidFill>
                <a:latin typeface="+mn-lt"/>
              </a:rPr>
              <a:t>Personal Tutor</a:t>
            </a:r>
          </a:p>
          <a:p>
            <a:pPr marL="457200" indent="-457200">
              <a:lnSpc>
                <a:spcPct val="150000"/>
              </a:lnSpc>
              <a:buFont typeface="Arial" panose="020B0604020202020204" pitchFamily="34" charset="0"/>
              <a:buChar char="•"/>
            </a:pPr>
            <a:r>
              <a:rPr lang="en-GB" sz="2400" dirty="0">
                <a:latin typeface="+mn-lt"/>
                <a:cs typeface="Arial" panose="020B0604020202020204" pitchFamily="34" charset="0"/>
              </a:rPr>
              <a:t>A member of academic staff </a:t>
            </a:r>
          </a:p>
          <a:p>
            <a:pPr marL="457200" indent="-457200">
              <a:lnSpc>
                <a:spcPct val="150000"/>
              </a:lnSpc>
              <a:buFont typeface="Arial" panose="020B0604020202020204" pitchFamily="34" charset="0"/>
              <a:buChar char="•"/>
            </a:pPr>
            <a:r>
              <a:rPr lang="en-GB" sz="2400" dirty="0">
                <a:latin typeface="+mn-lt"/>
                <a:cs typeface="Arial" panose="020B0604020202020204" pitchFamily="34" charset="0"/>
              </a:rPr>
              <a:t>Volunteered and trained for role</a:t>
            </a:r>
          </a:p>
          <a:p>
            <a:pPr marL="457200" indent="-457200">
              <a:lnSpc>
                <a:spcPct val="150000"/>
              </a:lnSpc>
              <a:buFont typeface="Arial" panose="020B0604020202020204" pitchFamily="34" charset="0"/>
              <a:buChar char="•"/>
            </a:pPr>
            <a:r>
              <a:rPr lang="en-GB" sz="2400" dirty="0">
                <a:latin typeface="+mn-lt"/>
                <a:cs typeface="Arial" panose="020B0604020202020204" pitchFamily="34" charset="0"/>
              </a:rPr>
              <a:t>Your </a:t>
            </a:r>
            <a:r>
              <a:rPr lang="en-GB" sz="2400" b="1" dirty="0">
                <a:latin typeface="+mn-lt"/>
                <a:cs typeface="Arial" panose="020B0604020202020204" pitchFamily="34" charset="0"/>
              </a:rPr>
              <a:t>first point of contact </a:t>
            </a:r>
            <a:r>
              <a:rPr lang="en-GB" sz="2400" dirty="0">
                <a:latin typeface="+mn-lt"/>
                <a:cs typeface="Arial" panose="020B0604020202020204" pitchFamily="34" charset="0"/>
              </a:rPr>
              <a:t>for support</a:t>
            </a:r>
          </a:p>
          <a:p>
            <a:pPr marL="457200" indent="-457200">
              <a:lnSpc>
                <a:spcPct val="150000"/>
              </a:lnSpc>
              <a:buFont typeface="Arial" panose="020B0604020202020204" pitchFamily="34" charset="0"/>
              <a:buChar char="•"/>
            </a:pPr>
            <a:endParaRPr lang="en-GB" sz="2400" dirty="0">
              <a:latin typeface="+mn-lt"/>
              <a:cs typeface="Arial" panose="020B0604020202020204" pitchFamily="34" charset="0"/>
            </a:endParaRPr>
          </a:p>
          <a:p>
            <a:pPr>
              <a:lnSpc>
                <a:spcPct val="150000"/>
              </a:lnSpc>
            </a:pPr>
            <a:endParaRPr lang="en-US" sz="2400" b="1" dirty="0">
              <a:solidFill>
                <a:srgbClr val="511C6C"/>
              </a:solidFill>
              <a:latin typeface="+mn-lt"/>
            </a:endParaRPr>
          </a:p>
          <a:p>
            <a:pPr>
              <a:lnSpc>
                <a:spcPct val="150000"/>
              </a:lnSpc>
            </a:pPr>
            <a:endParaRPr lang="en-US" sz="2400" b="1" dirty="0">
              <a:solidFill>
                <a:srgbClr val="511C6C"/>
              </a:solidFill>
              <a:latin typeface="+mn-lt"/>
            </a:endParaRPr>
          </a:p>
          <a:p>
            <a:pPr>
              <a:lnSpc>
                <a:spcPct val="150000"/>
              </a:lnSpc>
            </a:pPr>
            <a:endParaRPr lang="en-US" sz="2400" b="1" dirty="0">
              <a:solidFill>
                <a:srgbClr val="511C6C"/>
              </a:solidFill>
              <a:latin typeface="+mn-lt"/>
            </a:endParaRPr>
          </a:p>
          <a:p>
            <a:pPr>
              <a:lnSpc>
                <a:spcPct val="150000"/>
              </a:lnSpc>
            </a:pPr>
            <a:r>
              <a:rPr lang="en-US" sz="2400" b="1" dirty="0">
                <a:solidFill>
                  <a:srgbClr val="511C6C"/>
                </a:solidFill>
                <a:latin typeface="+mn-lt"/>
              </a:rPr>
              <a:t>MBChB Core Student Support Team</a:t>
            </a:r>
          </a:p>
          <a:p>
            <a:pPr marL="457200" indent="-457200">
              <a:lnSpc>
                <a:spcPct val="150000"/>
              </a:lnSpc>
              <a:buFont typeface="Arial" panose="020B0604020202020204" pitchFamily="34" charset="0"/>
              <a:buChar char="•"/>
            </a:pPr>
            <a:r>
              <a:rPr lang="en-GB" sz="2400" dirty="0">
                <a:latin typeface="+mn-lt"/>
                <a:cs typeface="Arial" panose="020B0604020202020204" pitchFamily="34" charset="0"/>
              </a:rPr>
              <a:t>Student Support Officer</a:t>
            </a:r>
          </a:p>
          <a:p>
            <a:pPr marL="457200" indent="-457200">
              <a:lnSpc>
                <a:spcPct val="150000"/>
              </a:lnSpc>
              <a:buFont typeface="Arial" panose="020B0604020202020204" pitchFamily="34" charset="0"/>
              <a:buChar char="•"/>
            </a:pPr>
            <a:r>
              <a:rPr lang="en-GB" sz="2400" dirty="0">
                <a:latin typeface="+mn-lt"/>
                <a:cs typeface="Arial" panose="020B0604020202020204" pitchFamily="34" charset="0"/>
              </a:rPr>
              <a:t>Senior Tutor</a:t>
            </a:r>
          </a:p>
          <a:p>
            <a:pPr marL="457200" indent="-457200">
              <a:lnSpc>
                <a:spcPct val="150000"/>
              </a:lnSpc>
              <a:buFont typeface="Arial" panose="020B0604020202020204" pitchFamily="34" charset="0"/>
              <a:buChar char="•"/>
            </a:pPr>
            <a:r>
              <a:rPr lang="en-GB" sz="2400" dirty="0">
                <a:latin typeface="+mn-lt"/>
                <a:cs typeface="Arial" panose="020B0604020202020204" pitchFamily="34" charset="0"/>
              </a:rPr>
              <a:t>Deputy Senior Tutor for each year group</a:t>
            </a:r>
          </a:p>
          <a:p>
            <a:pPr marL="457200" indent="-457200">
              <a:lnSpc>
                <a:spcPct val="150000"/>
              </a:lnSpc>
              <a:buFont typeface="Arial" panose="020B0604020202020204" pitchFamily="34" charset="0"/>
              <a:buChar char="•"/>
            </a:pPr>
            <a:r>
              <a:rPr lang="en-GB" sz="2400" dirty="0">
                <a:latin typeface="+mn-lt"/>
                <a:cs typeface="Arial" panose="020B0604020202020204" pitchFamily="34" charset="0"/>
              </a:rPr>
              <a:t>Disability Champions</a:t>
            </a:r>
          </a:p>
          <a:p>
            <a:pPr>
              <a:lnSpc>
                <a:spcPct val="150000"/>
              </a:lnSpc>
            </a:pPr>
            <a:endParaRPr lang="en-GB" dirty="0">
              <a:latin typeface="Arial" panose="020B0604020202020204" pitchFamily="34" charset="0"/>
              <a:cs typeface="Arial" panose="020B0604020202020204" pitchFamily="34" charset="0"/>
            </a:endParaRPr>
          </a:p>
          <a:p>
            <a:pPr>
              <a:lnSpc>
                <a:spcPct val="150000"/>
              </a:lnSpc>
            </a:pPr>
            <a:endParaRPr lang="en-US" b="1" dirty="0">
              <a:solidFill>
                <a:srgbClr val="511C6C"/>
              </a:solidFill>
            </a:endParaRPr>
          </a:p>
          <a:p>
            <a:pPr>
              <a:lnSpc>
                <a:spcPct val="150000"/>
              </a:lnSpc>
            </a:pPr>
            <a:endParaRPr lang="en-GB" kern="0" spc="0" dirty="0">
              <a:cs typeface="Calibri"/>
            </a:endParaRPr>
          </a:p>
          <a:p>
            <a:endParaRPr lang="en-GB" sz="2400" kern="0" dirty="0"/>
          </a:p>
        </p:txBody>
      </p:sp>
      <p:pic>
        <p:nvPicPr>
          <p:cNvPr id="2" name="Picture 1">
            <a:extLst>
              <a:ext uri="{FF2B5EF4-FFF2-40B4-BE49-F238E27FC236}">
                <a16:creationId xmlns:a16="http://schemas.microsoft.com/office/drawing/2014/main" id="{D70EF706-6617-A881-3A2B-362C66604DC7}"/>
              </a:ext>
            </a:extLst>
          </p:cNvPr>
          <p:cNvPicPr>
            <a:picLocks noChangeAspect="1"/>
          </p:cNvPicPr>
          <p:nvPr/>
        </p:nvPicPr>
        <p:blipFill>
          <a:blip r:embed="rId3"/>
          <a:stretch>
            <a:fillRect/>
          </a:stretch>
        </p:blipFill>
        <p:spPr>
          <a:xfrm>
            <a:off x="356104" y="4211224"/>
            <a:ext cx="3138534" cy="2353901"/>
          </a:xfrm>
          <a:prstGeom prst="rect">
            <a:avLst/>
          </a:prstGeom>
        </p:spPr>
      </p:pic>
      <p:sp>
        <p:nvSpPr>
          <p:cNvPr id="4" name="TextBox 3">
            <a:extLst>
              <a:ext uri="{FF2B5EF4-FFF2-40B4-BE49-F238E27FC236}">
                <a16:creationId xmlns:a16="http://schemas.microsoft.com/office/drawing/2014/main" id="{0E9E16B8-F284-72EC-E698-04149D3398B2}"/>
              </a:ext>
            </a:extLst>
          </p:cNvPr>
          <p:cNvSpPr txBox="1"/>
          <p:nvPr/>
        </p:nvSpPr>
        <p:spPr>
          <a:xfrm>
            <a:off x="3494637" y="6097240"/>
            <a:ext cx="5916439" cy="509627"/>
          </a:xfrm>
          <a:prstGeom prst="rect">
            <a:avLst/>
          </a:prstGeom>
          <a:noFill/>
        </p:spPr>
        <p:txBody>
          <a:bodyPr wrap="square">
            <a:spAutoFit/>
          </a:bodyPr>
          <a:lstStyle/>
          <a:p>
            <a:pPr>
              <a:lnSpc>
                <a:spcPct val="150000"/>
              </a:lnSpc>
            </a:pPr>
            <a:r>
              <a:rPr lang="en-US" sz="2000" b="1" dirty="0">
                <a:solidFill>
                  <a:srgbClr val="511C6C"/>
                </a:solidFill>
                <a:latin typeface="+mn-lt"/>
              </a:rPr>
              <a:t>MTC Student Support Hub MTC 1.13</a:t>
            </a:r>
          </a:p>
        </p:txBody>
      </p:sp>
    </p:spTree>
    <p:extLst>
      <p:ext uri="{BB962C8B-B14F-4D97-AF65-F5344CB8AC3E}">
        <p14:creationId xmlns:p14="http://schemas.microsoft.com/office/powerpoint/2010/main" val="2991846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F91EC-376A-89F8-424A-A9161B80A8EE}"/>
            </a:ext>
          </a:extLst>
        </p:cNvPr>
        <p:cNvGrpSpPr/>
        <p:nvPr/>
      </p:nvGrpSpPr>
      <p:grpSpPr>
        <a:xfrm>
          <a:off x="0" y="0"/>
          <a:ext cx="0" cy="0"/>
          <a:chOff x="0" y="0"/>
          <a:chExt cx="0" cy="0"/>
        </a:xfrm>
      </p:grpSpPr>
      <p:sp>
        <p:nvSpPr>
          <p:cNvPr id="8" name="Title 5">
            <a:extLst>
              <a:ext uri="{FF2B5EF4-FFF2-40B4-BE49-F238E27FC236}">
                <a16:creationId xmlns:a16="http://schemas.microsoft.com/office/drawing/2014/main" id="{4CB23538-E566-0542-F1AC-E7E80BDF601D}"/>
              </a:ext>
            </a:extLst>
          </p:cNvPr>
          <p:cNvSpPr>
            <a:spLocks noGrp="1"/>
          </p:cNvSpPr>
          <p:nvPr>
            <p:ph type="title"/>
          </p:nvPr>
        </p:nvSpPr>
        <p:spPr>
          <a:xfrm>
            <a:off x="1975103" y="538538"/>
            <a:ext cx="8560895" cy="1401859"/>
          </a:xfrm>
        </p:spPr>
        <p:txBody>
          <a:bodyPr/>
          <a:lstStyle/>
          <a:p>
            <a:pPr>
              <a:lnSpc>
                <a:spcPct val="150000"/>
              </a:lnSpc>
            </a:pPr>
            <a:r>
              <a:rPr lang="en-GB" sz="3200">
                <a:solidFill>
                  <a:srgbClr val="511C6C"/>
                </a:solidFill>
                <a:latin typeface="Arial"/>
                <a:cs typeface="Arial"/>
              </a:rPr>
              <a:t>Managing health, and specific learning differences (</a:t>
            </a:r>
            <a:r>
              <a:rPr lang="en-GB" sz="3200" err="1">
                <a:solidFill>
                  <a:srgbClr val="511C6C"/>
                </a:solidFill>
                <a:latin typeface="Arial"/>
                <a:cs typeface="Arial"/>
              </a:rPr>
              <a:t>SpLD</a:t>
            </a:r>
            <a:r>
              <a:rPr lang="en-GB" sz="3200">
                <a:solidFill>
                  <a:srgbClr val="511C6C"/>
                </a:solidFill>
                <a:latin typeface="Arial"/>
                <a:cs typeface="Arial"/>
              </a:rPr>
              <a:t>)</a:t>
            </a:r>
            <a:endParaRPr lang="en-GB" sz="3200"/>
          </a:p>
        </p:txBody>
      </p:sp>
      <p:pic>
        <p:nvPicPr>
          <p:cNvPr id="2" name="Graphic 1" descr="Head with gears with solid fill">
            <a:extLst>
              <a:ext uri="{FF2B5EF4-FFF2-40B4-BE49-F238E27FC236}">
                <a16:creationId xmlns:a16="http://schemas.microsoft.com/office/drawing/2014/main" id="{A3B0F88F-39A2-A78D-7719-6C8266090FB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2909" y="526332"/>
            <a:ext cx="1749020" cy="1749020"/>
          </a:xfrm>
          <a:prstGeom prst="rect">
            <a:avLst/>
          </a:prstGeom>
        </p:spPr>
      </p:pic>
      <p:graphicFrame>
        <p:nvGraphicFramePr>
          <p:cNvPr id="3" name="Content Placeholder 2">
            <a:extLst>
              <a:ext uri="{FF2B5EF4-FFF2-40B4-BE49-F238E27FC236}">
                <a16:creationId xmlns:a16="http://schemas.microsoft.com/office/drawing/2014/main" id="{07BFF0E1-0AEF-305E-A32D-EAC75ABD33F2}"/>
              </a:ext>
            </a:extLst>
          </p:cNvPr>
          <p:cNvGraphicFramePr>
            <a:graphicFrameLocks/>
          </p:cNvGraphicFramePr>
          <p:nvPr>
            <p:extLst>
              <p:ext uri="{D42A27DB-BD31-4B8C-83A1-F6EECF244321}">
                <p14:modId xmlns:p14="http://schemas.microsoft.com/office/powerpoint/2010/main" val="866178643"/>
              </p:ext>
            </p:extLst>
          </p:nvPr>
        </p:nvGraphicFramePr>
        <p:xfrm>
          <a:off x="534055" y="2275352"/>
          <a:ext cx="7945193"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extBox 3">
            <a:extLst>
              <a:ext uri="{FF2B5EF4-FFF2-40B4-BE49-F238E27FC236}">
                <a16:creationId xmlns:a16="http://schemas.microsoft.com/office/drawing/2014/main" id="{7BB181FF-DDC2-9D9D-83A9-90F3E14EF45C}"/>
              </a:ext>
            </a:extLst>
          </p:cNvPr>
          <p:cNvSpPr txBox="1"/>
          <p:nvPr/>
        </p:nvSpPr>
        <p:spPr>
          <a:xfrm rot="517190">
            <a:off x="8507159" y="3228842"/>
            <a:ext cx="2305319" cy="2585323"/>
          </a:xfrm>
          <a:prstGeom prst="rect">
            <a:avLst/>
          </a:prstGeom>
          <a:solidFill>
            <a:schemeClr val="accent1">
              <a:lumMod val="40000"/>
              <a:lumOff val="60000"/>
            </a:schemeClr>
          </a:solidFill>
          <a:effectLst>
            <a:outerShdw blurRad="63500" sx="102000" sy="102000" algn="ctr" rotWithShape="0">
              <a:prstClr val="black">
                <a:alpha val="40000"/>
              </a:prstClr>
            </a:outerShdw>
          </a:effectLst>
        </p:spPr>
        <p:txBody>
          <a:bodyPr wrap="square" rtlCol="0">
            <a:spAutoFit/>
          </a:bodyPr>
          <a:lstStyle/>
          <a:p>
            <a:r>
              <a:rPr lang="en-GB" b="1"/>
              <a:t>DECLARE</a:t>
            </a:r>
          </a:p>
          <a:p>
            <a:pPr marL="285750" indent="-285750">
              <a:buFontTx/>
              <a:buChar char="-"/>
            </a:pPr>
            <a:r>
              <a:rPr lang="en-GB"/>
              <a:t>HWP</a:t>
            </a:r>
          </a:p>
          <a:p>
            <a:pPr marL="285750" indent="-285750">
              <a:buFontTx/>
              <a:buChar char="-"/>
            </a:pPr>
            <a:r>
              <a:rPr lang="en-GB"/>
              <a:t>Disability Services</a:t>
            </a:r>
          </a:p>
          <a:p>
            <a:pPr marL="285750" indent="-285750">
              <a:buFontTx/>
              <a:buChar char="-"/>
            </a:pPr>
            <a:r>
              <a:rPr lang="en-GB"/>
              <a:t>Personal tutor</a:t>
            </a:r>
          </a:p>
          <a:p>
            <a:pPr marL="285750" indent="-285750">
              <a:buFontTx/>
              <a:buChar char="-"/>
            </a:pPr>
            <a:endParaRPr lang="en-GB"/>
          </a:p>
          <a:p>
            <a:r>
              <a:rPr lang="en-GB" b="1"/>
              <a:t>ACCESS</a:t>
            </a:r>
          </a:p>
          <a:p>
            <a:pPr marL="285750" indent="-285750">
              <a:buFontTx/>
              <a:buChar char="-"/>
            </a:pPr>
            <a:r>
              <a:rPr lang="en-GB"/>
              <a:t>Support</a:t>
            </a:r>
          </a:p>
          <a:p>
            <a:pPr marL="285750" indent="-285750">
              <a:buFontTx/>
              <a:buChar char="-"/>
            </a:pPr>
            <a:r>
              <a:rPr lang="en-GB"/>
              <a:t>Reasonable adjustments</a:t>
            </a:r>
          </a:p>
        </p:txBody>
      </p:sp>
      <p:sp>
        <p:nvSpPr>
          <p:cNvPr id="7" name="TextBox 6">
            <a:extLst>
              <a:ext uri="{FF2B5EF4-FFF2-40B4-BE49-F238E27FC236}">
                <a16:creationId xmlns:a16="http://schemas.microsoft.com/office/drawing/2014/main" id="{284F23E8-1F09-D146-11A1-DEC0278D8334}"/>
              </a:ext>
            </a:extLst>
          </p:cNvPr>
          <p:cNvSpPr txBox="1"/>
          <p:nvPr/>
        </p:nvSpPr>
        <p:spPr>
          <a:xfrm>
            <a:off x="9573772" y="2052736"/>
            <a:ext cx="2305319" cy="369332"/>
          </a:xfrm>
          <a:prstGeom prst="rect">
            <a:avLst/>
          </a:prstGeom>
          <a:solidFill>
            <a:schemeClr val="accent1">
              <a:lumMod val="40000"/>
              <a:lumOff val="60000"/>
            </a:schemeClr>
          </a:solidFill>
          <a:effectLst>
            <a:outerShdw blurRad="63500" sx="102000" sy="102000" algn="ctr" rotWithShape="0">
              <a:prstClr val="black">
                <a:alpha val="40000"/>
              </a:prstClr>
            </a:outerShdw>
          </a:effectLst>
        </p:spPr>
        <p:txBody>
          <a:bodyPr wrap="square" rtlCol="0">
            <a:spAutoFit/>
          </a:bodyPr>
          <a:lstStyle/>
          <a:p>
            <a:r>
              <a:rPr lang="en-GB" b="1"/>
              <a:t>Disability Services</a:t>
            </a:r>
            <a:endParaRPr lang="en-GB"/>
          </a:p>
        </p:txBody>
      </p:sp>
      <p:pic>
        <p:nvPicPr>
          <p:cNvPr id="9" name="Graphic 8" descr="Signpost outline">
            <a:extLst>
              <a:ext uri="{FF2B5EF4-FFF2-40B4-BE49-F238E27FC236}">
                <a16:creationId xmlns:a16="http://schemas.microsoft.com/office/drawing/2014/main" id="{BEA345B0-CC81-8F87-2C07-35E1DCC8559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669682" y="1780202"/>
            <a:ext cx="914400" cy="914400"/>
          </a:xfrm>
          <a:prstGeom prst="rect">
            <a:avLst/>
          </a:prstGeom>
        </p:spPr>
      </p:pic>
    </p:spTree>
    <p:extLst>
      <p:ext uri="{BB962C8B-B14F-4D97-AF65-F5344CB8AC3E}">
        <p14:creationId xmlns:p14="http://schemas.microsoft.com/office/powerpoint/2010/main" val="23249577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3E69A-1E72-EBA6-4D4A-0541C2C9C2F5}"/>
            </a:ext>
          </a:extLst>
        </p:cNvPr>
        <p:cNvGrpSpPr/>
        <p:nvPr/>
      </p:nvGrpSpPr>
      <p:grpSpPr>
        <a:xfrm>
          <a:off x="0" y="0"/>
          <a:ext cx="0" cy="0"/>
          <a:chOff x="0" y="0"/>
          <a:chExt cx="0" cy="0"/>
        </a:xfrm>
      </p:grpSpPr>
      <p:sp>
        <p:nvSpPr>
          <p:cNvPr id="8" name="Title 5">
            <a:extLst>
              <a:ext uri="{FF2B5EF4-FFF2-40B4-BE49-F238E27FC236}">
                <a16:creationId xmlns:a16="http://schemas.microsoft.com/office/drawing/2014/main" id="{3E426F33-84A1-A378-9FD7-47B7C99493B2}"/>
              </a:ext>
            </a:extLst>
          </p:cNvPr>
          <p:cNvSpPr>
            <a:spLocks noGrp="1"/>
          </p:cNvSpPr>
          <p:nvPr>
            <p:ph type="title"/>
          </p:nvPr>
        </p:nvSpPr>
        <p:spPr>
          <a:xfrm>
            <a:off x="499733" y="538538"/>
            <a:ext cx="10036266" cy="409151"/>
          </a:xfrm>
        </p:spPr>
        <p:txBody>
          <a:bodyPr/>
          <a:lstStyle/>
          <a:p>
            <a:r>
              <a:rPr lang="en-GB" sz="3200"/>
              <a:t>Some key take home messages…</a:t>
            </a:r>
          </a:p>
        </p:txBody>
      </p:sp>
      <p:sp>
        <p:nvSpPr>
          <p:cNvPr id="2" name="TextBox 1">
            <a:extLst>
              <a:ext uri="{FF2B5EF4-FFF2-40B4-BE49-F238E27FC236}">
                <a16:creationId xmlns:a16="http://schemas.microsoft.com/office/drawing/2014/main" id="{0BFE6C75-A238-434A-0B6A-38A8B095D08D}"/>
              </a:ext>
            </a:extLst>
          </p:cNvPr>
          <p:cNvSpPr txBox="1"/>
          <p:nvPr/>
        </p:nvSpPr>
        <p:spPr>
          <a:xfrm>
            <a:off x="115161" y="1157220"/>
            <a:ext cx="2476730" cy="1631216"/>
          </a:xfrm>
          <a:prstGeom prst="rect">
            <a:avLst/>
          </a:prstGeom>
          <a:solidFill>
            <a:schemeClr val="accent6">
              <a:lumMod val="60000"/>
              <a:lumOff val="40000"/>
            </a:schemeClr>
          </a:solidFill>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mj-lt"/>
                <a:ea typeface="Calibri" panose="020F0502020204030204" pitchFamily="34" charset="0"/>
                <a:cs typeface="Times New Roman" panose="02020603050405020304" pitchFamily="18" charset="0"/>
              </a:rPr>
              <a:t>This is a full-time course – you may need</a:t>
            </a:r>
            <a:r>
              <a:rPr kumimoji="0" lang="en-GB" sz="2000" b="0" i="0" u="none" strike="noStrike" kern="1200" cap="none" spc="0" normalizeH="0" noProof="0" dirty="0">
                <a:ln>
                  <a:noFill/>
                </a:ln>
                <a:solidFill>
                  <a:prstClr val="black"/>
                </a:solidFill>
                <a:effectLst/>
                <a:uLnTx/>
                <a:uFillTx/>
                <a:latin typeface="+mj-lt"/>
                <a:ea typeface="Calibri" panose="020F0502020204030204" pitchFamily="34" charset="0"/>
                <a:cs typeface="Times New Roman" panose="02020603050405020304" pitchFamily="18" charset="0"/>
              </a:rPr>
              <a:t> to be on campus/placement Mon - Fri</a:t>
            </a:r>
            <a:endParaRPr kumimoji="0" lang="en-GB" sz="2000" b="0" i="0" u="none" strike="noStrike" kern="1200" cap="none" spc="0" normalizeH="0" baseline="0" noProof="0" dirty="0">
              <a:ln>
                <a:noFill/>
              </a:ln>
              <a:solidFill>
                <a:prstClr val="black"/>
              </a:solidFill>
              <a:effectLst/>
              <a:uLnTx/>
              <a:uFillTx/>
              <a:latin typeface="+mj-lt"/>
              <a:ea typeface="+mn-ea"/>
              <a:cs typeface="+mn-cs"/>
            </a:endParaRPr>
          </a:p>
        </p:txBody>
      </p:sp>
      <p:sp>
        <p:nvSpPr>
          <p:cNvPr id="3" name="TextBox 2">
            <a:extLst>
              <a:ext uri="{FF2B5EF4-FFF2-40B4-BE49-F238E27FC236}">
                <a16:creationId xmlns:a16="http://schemas.microsoft.com/office/drawing/2014/main" id="{306AF8F9-E780-865C-4E37-D3790725F350}"/>
              </a:ext>
            </a:extLst>
          </p:cNvPr>
          <p:cNvSpPr txBox="1"/>
          <p:nvPr/>
        </p:nvSpPr>
        <p:spPr>
          <a:xfrm>
            <a:off x="2281567" y="2490135"/>
            <a:ext cx="2476730" cy="1015663"/>
          </a:xfrm>
          <a:prstGeom prst="rect">
            <a:avLst/>
          </a:prstGeom>
          <a:solidFill>
            <a:schemeClr val="accent6">
              <a:lumMod val="60000"/>
              <a:lumOff val="40000"/>
            </a:schemeClr>
          </a:solidFill>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mj-lt"/>
                <a:ea typeface="+mn-ea"/>
                <a:cs typeface="Times New Roman" panose="02020603050405020304" pitchFamily="18" charset="0"/>
              </a:rPr>
              <a:t>Professional course - Attendance expectations</a:t>
            </a:r>
            <a:endParaRPr kumimoji="0" lang="en-GB" sz="2000" b="0" i="0" u="none" strike="noStrike" kern="1200" cap="none" spc="0" normalizeH="0" baseline="0" noProof="0" dirty="0">
              <a:ln>
                <a:noFill/>
              </a:ln>
              <a:solidFill>
                <a:prstClr val="black"/>
              </a:solidFill>
              <a:effectLst/>
              <a:uLnTx/>
              <a:uFillTx/>
              <a:latin typeface="+mj-lt"/>
              <a:ea typeface="+mn-ea"/>
              <a:cs typeface="+mn-cs"/>
            </a:endParaRPr>
          </a:p>
        </p:txBody>
      </p:sp>
      <p:sp>
        <p:nvSpPr>
          <p:cNvPr id="4" name="TextBox 3">
            <a:extLst>
              <a:ext uri="{FF2B5EF4-FFF2-40B4-BE49-F238E27FC236}">
                <a16:creationId xmlns:a16="http://schemas.microsoft.com/office/drawing/2014/main" id="{A593A96F-A527-264E-6E8E-75FFAC36005D}"/>
              </a:ext>
            </a:extLst>
          </p:cNvPr>
          <p:cNvSpPr txBox="1"/>
          <p:nvPr/>
        </p:nvSpPr>
        <p:spPr>
          <a:xfrm>
            <a:off x="4447973" y="3294945"/>
            <a:ext cx="2476730" cy="1015663"/>
          </a:xfrm>
          <a:prstGeom prst="rect">
            <a:avLst/>
          </a:prstGeom>
          <a:solidFill>
            <a:schemeClr val="accent6">
              <a:lumMod val="60000"/>
              <a:lumOff val="40000"/>
            </a:schemeClr>
          </a:solidFill>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mj-lt"/>
                <a:ea typeface="+mn-ea"/>
                <a:cs typeface="+mn-cs"/>
              </a:rPr>
              <a:t>We</a:t>
            </a:r>
            <a:r>
              <a:rPr kumimoji="0" lang="en-GB" sz="2000" b="0" i="0" u="none" strike="noStrike" kern="1200" cap="none" spc="0" normalizeH="0" noProof="0" dirty="0">
                <a:ln>
                  <a:noFill/>
                </a:ln>
                <a:solidFill>
                  <a:prstClr val="black"/>
                </a:solidFill>
                <a:effectLst/>
                <a:uLnTx/>
                <a:uFillTx/>
                <a:latin typeface="+mj-lt"/>
                <a:ea typeface="+mn-ea"/>
                <a:cs typeface="+mn-cs"/>
              </a:rPr>
              <a:t> value the expertise that you all bring to the course</a:t>
            </a:r>
            <a:endParaRPr kumimoji="0" lang="en-GB" sz="2000" b="0" i="0" u="none" strike="noStrike" kern="1200" cap="none" spc="0" normalizeH="0" baseline="0" noProof="0" dirty="0">
              <a:ln>
                <a:noFill/>
              </a:ln>
              <a:solidFill>
                <a:prstClr val="black"/>
              </a:solidFill>
              <a:effectLst/>
              <a:uLnTx/>
              <a:uFillTx/>
              <a:latin typeface="+mj-lt"/>
              <a:ea typeface="+mn-ea"/>
              <a:cs typeface="+mn-cs"/>
            </a:endParaRPr>
          </a:p>
        </p:txBody>
      </p:sp>
      <p:sp>
        <p:nvSpPr>
          <p:cNvPr id="5" name="TextBox 4">
            <a:extLst>
              <a:ext uri="{FF2B5EF4-FFF2-40B4-BE49-F238E27FC236}">
                <a16:creationId xmlns:a16="http://schemas.microsoft.com/office/drawing/2014/main" id="{A9AB5F7A-FDB6-D977-556C-C61ED121E0E2}"/>
              </a:ext>
            </a:extLst>
          </p:cNvPr>
          <p:cNvSpPr txBox="1"/>
          <p:nvPr/>
        </p:nvSpPr>
        <p:spPr>
          <a:xfrm>
            <a:off x="6785923" y="4185917"/>
            <a:ext cx="2476730" cy="707886"/>
          </a:xfrm>
          <a:prstGeom prst="rect">
            <a:avLst/>
          </a:prstGeom>
          <a:solidFill>
            <a:schemeClr val="accent6">
              <a:lumMod val="60000"/>
              <a:lumOff val="40000"/>
            </a:schemeClr>
          </a:solidFill>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mj-lt"/>
                <a:ea typeface="+mn-ea"/>
                <a:cs typeface="+mn-cs"/>
              </a:rPr>
              <a:t>We</a:t>
            </a:r>
            <a:r>
              <a:rPr kumimoji="0" lang="en-GB" sz="2000" b="0" i="0" u="none" strike="noStrike" kern="1200" cap="none" spc="0" normalizeH="0" noProof="0" dirty="0">
                <a:ln>
                  <a:noFill/>
                </a:ln>
                <a:solidFill>
                  <a:prstClr val="black"/>
                </a:solidFill>
                <a:effectLst/>
                <a:uLnTx/>
                <a:uFillTx/>
                <a:latin typeface="+mj-lt"/>
                <a:ea typeface="+mn-ea"/>
                <a:cs typeface="+mn-cs"/>
              </a:rPr>
              <a:t> are all here to support you</a:t>
            </a:r>
            <a:endParaRPr kumimoji="0" lang="en-GB" sz="2000" b="0" i="0" u="none" strike="noStrike" kern="1200" cap="none" spc="0" normalizeH="0" baseline="0" noProof="0" dirty="0">
              <a:ln>
                <a:noFill/>
              </a:ln>
              <a:solidFill>
                <a:prstClr val="black"/>
              </a:solidFill>
              <a:effectLst/>
              <a:uLnTx/>
              <a:uFillTx/>
              <a:latin typeface="+mj-lt"/>
              <a:ea typeface="+mn-ea"/>
              <a:cs typeface="+mn-cs"/>
            </a:endParaRPr>
          </a:p>
        </p:txBody>
      </p:sp>
      <p:sp>
        <p:nvSpPr>
          <p:cNvPr id="6" name="TextBox 5">
            <a:extLst>
              <a:ext uri="{FF2B5EF4-FFF2-40B4-BE49-F238E27FC236}">
                <a16:creationId xmlns:a16="http://schemas.microsoft.com/office/drawing/2014/main" id="{7D6659C5-5319-9191-7A36-98820129AE69}"/>
              </a:ext>
            </a:extLst>
          </p:cNvPr>
          <p:cNvSpPr txBox="1"/>
          <p:nvPr/>
        </p:nvSpPr>
        <p:spPr>
          <a:xfrm>
            <a:off x="9032927" y="4728546"/>
            <a:ext cx="1960655" cy="707886"/>
          </a:xfrm>
          <a:prstGeom prst="rect">
            <a:avLst/>
          </a:prstGeom>
          <a:solidFill>
            <a:schemeClr val="accent6">
              <a:lumMod val="60000"/>
              <a:lumOff val="40000"/>
            </a:schemeClr>
          </a:solidFill>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mj-lt"/>
                <a:ea typeface="+mn-ea"/>
                <a:cs typeface="+mn-cs"/>
              </a:rPr>
              <a:t>2026/27 will be the best year yet. </a:t>
            </a:r>
          </a:p>
        </p:txBody>
      </p:sp>
    </p:spTree>
    <p:extLst>
      <p:ext uri="{BB962C8B-B14F-4D97-AF65-F5344CB8AC3E}">
        <p14:creationId xmlns:p14="http://schemas.microsoft.com/office/powerpoint/2010/main" val="223580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pic>
        <p:nvPicPr>
          <p:cNvPr id="5" name="Picture 4" descr="A group of people throwing graduation caps in the air&#10;&#10;Description automatically generated">
            <a:extLst>
              <a:ext uri="{FF2B5EF4-FFF2-40B4-BE49-F238E27FC236}">
                <a16:creationId xmlns:a16="http://schemas.microsoft.com/office/drawing/2014/main" id="{BC797F8C-C72D-D8D5-6717-B0362680D066}"/>
              </a:ext>
            </a:extLst>
          </p:cNvPr>
          <p:cNvPicPr>
            <a:picLocks noChangeAspect="1"/>
          </p:cNvPicPr>
          <p:nvPr/>
        </p:nvPicPr>
        <p:blipFill rotWithShape="1">
          <a:blip r:embed="rId2"/>
          <a:srcRect l="20333" r="20333" b="-1"/>
          <a:stretch/>
        </p:blipFill>
        <p:spPr>
          <a:xfrm>
            <a:off x="6096010" y="10"/>
            <a:ext cx="6095999" cy="6857990"/>
          </a:xfrm>
          <a:custGeom>
            <a:avLst/>
            <a:gdLst/>
            <a:ahLst/>
            <a:cxnLst/>
            <a:rect l="l" t="t" r="r" b="b"/>
            <a:pathLst>
              <a:path w="6095999" h="6858000">
                <a:moveTo>
                  <a:pt x="0" y="0"/>
                </a:moveTo>
                <a:lnTo>
                  <a:pt x="6095999" y="0"/>
                </a:lnTo>
                <a:lnTo>
                  <a:pt x="6095999" y="6858000"/>
                </a:lnTo>
                <a:lnTo>
                  <a:pt x="0" y="6858000"/>
                </a:lnTo>
                <a:lnTo>
                  <a:pt x="0" y="6857999"/>
                </a:lnTo>
                <a:lnTo>
                  <a:pt x="4220980" y="6857999"/>
                </a:lnTo>
                <a:lnTo>
                  <a:pt x="4213164" y="6851010"/>
                </a:lnTo>
                <a:cubicBezTo>
                  <a:pt x="4181666" y="6825777"/>
                  <a:pt x="4066661" y="6744343"/>
                  <a:pt x="4062999" y="6737842"/>
                </a:cubicBezTo>
                <a:cubicBezTo>
                  <a:pt x="4024279" y="6693220"/>
                  <a:pt x="4060463" y="6731339"/>
                  <a:pt x="3994350" y="6686435"/>
                </a:cubicBezTo>
                <a:cubicBezTo>
                  <a:pt x="3947033" y="6670674"/>
                  <a:pt x="3899856" y="6566625"/>
                  <a:pt x="3859426" y="6512643"/>
                </a:cubicBezTo>
                <a:cubicBezTo>
                  <a:pt x="3843619" y="6494605"/>
                  <a:pt x="3819111" y="6476220"/>
                  <a:pt x="3795266" y="6469055"/>
                </a:cubicBezTo>
                <a:cubicBezTo>
                  <a:pt x="3772240" y="6479507"/>
                  <a:pt x="3769424" y="6446115"/>
                  <a:pt x="3752228" y="6440526"/>
                </a:cubicBezTo>
                <a:cubicBezTo>
                  <a:pt x="3742060" y="6447641"/>
                  <a:pt x="3719048" y="6424775"/>
                  <a:pt x="3716355" y="6414007"/>
                </a:cubicBezTo>
                <a:cubicBezTo>
                  <a:pt x="3729286" y="6392352"/>
                  <a:pt x="3629924" y="6387100"/>
                  <a:pt x="3629916" y="6370687"/>
                </a:cubicBezTo>
                <a:cubicBezTo>
                  <a:pt x="3600280" y="6362353"/>
                  <a:pt x="3495200" y="6368444"/>
                  <a:pt x="3479034" y="6339494"/>
                </a:cubicBezTo>
                <a:cubicBezTo>
                  <a:pt x="3420435" y="6317314"/>
                  <a:pt x="3345614" y="6290932"/>
                  <a:pt x="3319627" y="6285893"/>
                </a:cubicBezTo>
                <a:cubicBezTo>
                  <a:pt x="3282294" y="6327705"/>
                  <a:pt x="3185936" y="6185255"/>
                  <a:pt x="3075494" y="6164273"/>
                </a:cubicBezTo>
                <a:cubicBezTo>
                  <a:pt x="3059427" y="6166243"/>
                  <a:pt x="3051440" y="6164859"/>
                  <a:pt x="3050019" y="6153683"/>
                </a:cubicBezTo>
                <a:cubicBezTo>
                  <a:pt x="3016030" y="6146243"/>
                  <a:pt x="2991340" y="6114870"/>
                  <a:pt x="2963636" y="6123708"/>
                </a:cubicBezTo>
                <a:cubicBezTo>
                  <a:pt x="2928425" y="6105855"/>
                  <a:pt x="2947049" y="6092097"/>
                  <a:pt x="2914912" y="6078439"/>
                </a:cubicBezTo>
                <a:lnTo>
                  <a:pt x="2770812" y="6041758"/>
                </a:lnTo>
                <a:cubicBezTo>
                  <a:pt x="2750466" y="6034724"/>
                  <a:pt x="2729222" y="6014032"/>
                  <a:pt x="2708585" y="6007728"/>
                </a:cubicBezTo>
                <a:lnTo>
                  <a:pt x="2687072" y="6003931"/>
                </a:lnTo>
                <a:lnTo>
                  <a:pt x="2674457" y="5991515"/>
                </a:lnTo>
                <a:cubicBezTo>
                  <a:pt x="2668773" y="5988707"/>
                  <a:pt x="2661696" y="5988167"/>
                  <a:pt x="2652298" y="5991525"/>
                </a:cubicBezTo>
                <a:cubicBezTo>
                  <a:pt x="2634345" y="5986939"/>
                  <a:pt x="2583809" y="5969299"/>
                  <a:pt x="2566743" y="5963996"/>
                </a:cubicBezTo>
                <a:lnTo>
                  <a:pt x="2549903" y="5959709"/>
                </a:lnTo>
                <a:lnTo>
                  <a:pt x="2542177" y="5951723"/>
                </a:lnTo>
                <a:cubicBezTo>
                  <a:pt x="2529898" y="5945994"/>
                  <a:pt x="2498812" y="5935402"/>
                  <a:pt x="2476225" y="5925338"/>
                </a:cubicBezTo>
                <a:cubicBezTo>
                  <a:pt x="2457810" y="5911056"/>
                  <a:pt x="2433846" y="5899348"/>
                  <a:pt x="2406656" y="5891344"/>
                </a:cubicBezTo>
                <a:cubicBezTo>
                  <a:pt x="2400991" y="5896275"/>
                  <a:pt x="2393612" y="5885783"/>
                  <a:pt x="2389160" y="5883030"/>
                </a:cubicBezTo>
                <a:cubicBezTo>
                  <a:pt x="2387458" y="5886701"/>
                  <a:pt x="2375233" y="5885881"/>
                  <a:pt x="2372540" y="5881920"/>
                </a:cubicBezTo>
                <a:cubicBezTo>
                  <a:pt x="2293168" y="5849488"/>
                  <a:pt x="2325743" y="5894734"/>
                  <a:pt x="2283811" y="5862541"/>
                </a:cubicBezTo>
                <a:cubicBezTo>
                  <a:pt x="2275730" y="5859531"/>
                  <a:pt x="2268484" y="5859925"/>
                  <a:pt x="2261759" y="5861764"/>
                </a:cubicBezTo>
                <a:lnTo>
                  <a:pt x="2219265" y="5849327"/>
                </a:lnTo>
                <a:cubicBezTo>
                  <a:pt x="2203078" y="5842651"/>
                  <a:pt x="2185672" y="5837119"/>
                  <a:pt x="2167456" y="5832891"/>
                </a:cubicBezTo>
                <a:cubicBezTo>
                  <a:pt x="2161387" y="5839963"/>
                  <a:pt x="2149583" y="5826532"/>
                  <a:pt x="2143288" y="5823218"/>
                </a:cubicBezTo>
                <a:cubicBezTo>
                  <a:pt x="2141966" y="5828274"/>
                  <a:pt x="2126227" y="5828196"/>
                  <a:pt x="2121889" y="5823116"/>
                </a:cubicBezTo>
                <a:cubicBezTo>
                  <a:pt x="2013448" y="5786297"/>
                  <a:pt x="2065303" y="5844161"/>
                  <a:pt x="2004548" y="5804552"/>
                </a:cubicBezTo>
                <a:cubicBezTo>
                  <a:pt x="1993575" y="5801194"/>
                  <a:pt x="1984449" y="5802325"/>
                  <a:pt x="1976317" y="5805346"/>
                </a:cubicBezTo>
                <a:lnTo>
                  <a:pt x="1960968" y="5813703"/>
                </a:lnTo>
                <a:lnTo>
                  <a:pt x="1951886" y="5808313"/>
                </a:lnTo>
                <a:cubicBezTo>
                  <a:pt x="1914205" y="5801767"/>
                  <a:pt x="1900427" y="5810657"/>
                  <a:pt x="1881129" y="5796205"/>
                </a:cubicBezTo>
                <a:cubicBezTo>
                  <a:pt x="1847467" y="5788576"/>
                  <a:pt x="1808824" y="5783942"/>
                  <a:pt x="1778393" y="5776687"/>
                </a:cubicBezTo>
                <a:cubicBezTo>
                  <a:pt x="1764338" y="5756704"/>
                  <a:pt x="1721542" y="5761928"/>
                  <a:pt x="1698544" y="5752677"/>
                </a:cubicBezTo>
                <a:cubicBezTo>
                  <a:pt x="1688689" y="5744367"/>
                  <a:pt x="1680710" y="5741898"/>
                  <a:pt x="1667763" y="5746936"/>
                </a:cubicBezTo>
                <a:cubicBezTo>
                  <a:pt x="1622782" y="5706970"/>
                  <a:pt x="1636232" y="5740258"/>
                  <a:pt x="1589890" y="5720079"/>
                </a:cubicBezTo>
                <a:cubicBezTo>
                  <a:pt x="1550522" y="5700408"/>
                  <a:pt x="1504390" y="5684235"/>
                  <a:pt x="1470745" y="5647268"/>
                </a:cubicBezTo>
                <a:cubicBezTo>
                  <a:pt x="1465307" y="5637473"/>
                  <a:pt x="1447590" y="5631171"/>
                  <a:pt x="1431171" y="5633192"/>
                </a:cubicBezTo>
                <a:cubicBezTo>
                  <a:pt x="1428344" y="5633540"/>
                  <a:pt x="1425665" y="5634127"/>
                  <a:pt x="1423215" y="5634934"/>
                </a:cubicBezTo>
                <a:cubicBezTo>
                  <a:pt x="1404063" y="5609561"/>
                  <a:pt x="1384477" y="5616951"/>
                  <a:pt x="1377158" y="5600720"/>
                </a:cubicBezTo>
                <a:cubicBezTo>
                  <a:pt x="1337416" y="5587406"/>
                  <a:pt x="1299119" y="5594952"/>
                  <a:pt x="1292001" y="5580595"/>
                </a:cubicBezTo>
                <a:cubicBezTo>
                  <a:pt x="1270404" y="5577445"/>
                  <a:pt x="1236263" y="5586393"/>
                  <a:pt x="1224877" y="5570207"/>
                </a:cubicBezTo>
                <a:cubicBezTo>
                  <a:pt x="1218892" y="5580643"/>
                  <a:pt x="1203320" y="5557444"/>
                  <a:pt x="1188481" y="5562311"/>
                </a:cubicBezTo>
                <a:cubicBezTo>
                  <a:pt x="1177571" y="5566931"/>
                  <a:pt x="1170302" y="5560971"/>
                  <a:pt x="1160620" y="5558862"/>
                </a:cubicBezTo>
                <a:cubicBezTo>
                  <a:pt x="1146504" y="5561577"/>
                  <a:pt x="1106544" y="5545833"/>
                  <a:pt x="1097113" y="5537725"/>
                </a:cubicBezTo>
                <a:cubicBezTo>
                  <a:pt x="1076260" y="5511528"/>
                  <a:pt x="1012618" y="5517876"/>
                  <a:pt x="994944" y="5497522"/>
                </a:cubicBezTo>
                <a:cubicBezTo>
                  <a:pt x="987638" y="5493756"/>
                  <a:pt x="980141" y="5491480"/>
                  <a:pt x="972567" y="5490138"/>
                </a:cubicBezTo>
                <a:lnTo>
                  <a:pt x="927036" y="5488921"/>
                </a:lnTo>
                <a:lnTo>
                  <a:pt x="905198" y="5488488"/>
                </a:lnTo>
                <a:cubicBezTo>
                  <a:pt x="920127" y="5466532"/>
                  <a:pt x="847550" y="5479119"/>
                  <a:pt x="871473" y="5463326"/>
                </a:cubicBezTo>
                <a:cubicBezTo>
                  <a:pt x="835241" y="5455796"/>
                  <a:pt x="824844" y="5441869"/>
                  <a:pt x="787335" y="5431076"/>
                </a:cubicBezTo>
                <a:lnTo>
                  <a:pt x="646418" y="5398569"/>
                </a:lnTo>
                <a:cubicBezTo>
                  <a:pt x="594533" y="5378172"/>
                  <a:pt x="569175" y="5376706"/>
                  <a:pt x="522316" y="5365133"/>
                </a:cubicBezTo>
                <a:cubicBezTo>
                  <a:pt x="485699" y="5316148"/>
                  <a:pt x="451396" y="5327743"/>
                  <a:pt x="425051" y="5295085"/>
                </a:cubicBezTo>
                <a:cubicBezTo>
                  <a:pt x="373115" y="5280721"/>
                  <a:pt x="376598" y="5265782"/>
                  <a:pt x="318461" y="5265657"/>
                </a:cubicBezTo>
                <a:lnTo>
                  <a:pt x="266536" y="5232252"/>
                </a:lnTo>
                <a:cubicBezTo>
                  <a:pt x="254867" y="5225616"/>
                  <a:pt x="251642" y="5227516"/>
                  <a:pt x="248444" y="5225838"/>
                </a:cubicBezTo>
                <a:lnTo>
                  <a:pt x="247345" y="5222181"/>
                </a:lnTo>
                <a:lnTo>
                  <a:pt x="237345" y="5217023"/>
                </a:lnTo>
                <a:lnTo>
                  <a:pt x="219603" y="5204977"/>
                </a:lnTo>
                <a:lnTo>
                  <a:pt x="214443" y="5204489"/>
                </a:lnTo>
                <a:lnTo>
                  <a:pt x="184816" y="5189073"/>
                </a:lnTo>
                <a:lnTo>
                  <a:pt x="183534" y="5189699"/>
                </a:lnTo>
                <a:cubicBezTo>
                  <a:pt x="179981" y="5190754"/>
                  <a:pt x="176085" y="5190869"/>
                  <a:pt x="171363" y="5189023"/>
                </a:cubicBezTo>
                <a:cubicBezTo>
                  <a:pt x="165797" y="5204157"/>
                  <a:pt x="163531" y="5192594"/>
                  <a:pt x="150096" y="5185813"/>
                </a:cubicBezTo>
                <a:lnTo>
                  <a:pt x="59253" y="5172817"/>
                </a:lnTo>
                <a:lnTo>
                  <a:pt x="52526" y="5170052"/>
                </a:lnTo>
                <a:lnTo>
                  <a:pt x="52188" y="5170183"/>
                </a:lnTo>
                <a:cubicBezTo>
                  <a:pt x="50293" y="5169980"/>
                  <a:pt x="47917" y="5169219"/>
                  <a:pt x="44687" y="5167637"/>
                </a:cubicBezTo>
                <a:lnTo>
                  <a:pt x="40261" y="5165012"/>
                </a:lnTo>
                <a:lnTo>
                  <a:pt x="27209" y="5159648"/>
                </a:lnTo>
                <a:lnTo>
                  <a:pt x="21368" y="5159036"/>
                </a:lnTo>
                <a:lnTo>
                  <a:pt x="0" y="5158850"/>
                </a:lnTo>
                <a:close/>
              </a:path>
            </a:pathLst>
          </a:custGeom>
        </p:spPr>
      </p:pic>
      <p:sp>
        <p:nvSpPr>
          <p:cNvPr id="2" name="Title 1">
            <a:extLst>
              <a:ext uri="{FF2B5EF4-FFF2-40B4-BE49-F238E27FC236}">
                <a16:creationId xmlns:a16="http://schemas.microsoft.com/office/drawing/2014/main" id="{D7B08EB9-6E65-F0CF-C3B3-54D679DE685E}"/>
              </a:ext>
            </a:extLst>
          </p:cNvPr>
          <p:cNvSpPr>
            <a:spLocks noGrp="1"/>
          </p:cNvSpPr>
          <p:nvPr>
            <p:ph type="title"/>
          </p:nvPr>
        </p:nvSpPr>
        <p:spPr>
          <a:xfrm>
            <a:off x="1133218" y="5632316"/>
            <a:ext cx="6931319" cy="752217"/>
          </a:xfrm>
        </p:spPr>
        <p:txBody>
          <a:bodyPr vert="horz" lIns="91440" tIns="45720" rIns="91440" bIns="45720" rtlCol="0" anchor="b">
            <a:noAutofit/>
          </a:bodyPr>
          <a:lstStyle/>
          <a:p>
            <a:r>
              <a:rPr lang="en-US" sz="5400" b="1" kern="1200"/>
              <a:t>Have fun!</a:t>
            </a:r>
          </a:p>
        </p:txBody>
      </p:sp>
      <p:pic>
        <p:nvPicPr>
          <p:cNvPr id="3" name="Picture 2" descr="A group of people posing for a photo&#10;&#10;Description automatically generated">
            <a:extLst>
              <a:ext uri="{FF2B5EF4-FFF2-40B4-BE49-F238E27FC236}">
                <a16:creationId xmlns:a16="http://schemas.microsoft.com/office/drawing/2014/main" id="{1EEE38FB-B65F-E8AC-A1EA-DFBBCEF48045}"/>
              </a:ext>
            </a:extLst>
          </p:cNvPr>
          <p:cNvPicPr>
            <a:picLocks noChangeAspect="1"/>
          </p:cNvPicPr>
          <p:nvPr/>
        </p:nvPicPr>
        <p:blipFill rotWithShape="1">
          <a:blip r:embed="rId3"/>
          <a:srcRect l="10086" r="10085" b="-3"/>
          <a:stretch/>
        </p:blipFill>
        <p:spPr>
          <a:xfrm>
            <a:off x="-5388" y="10"/>
            <a:ext cx="6169518" cy="5158840"/>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p:spPr>
      </p:pic>
    </p:spTree>
    <p:extLst>
      <p:ext uri="{BB962C8B-B14F-4D97-AF65-F5344CB8AC3E}">
        <p14:creationId xmlns:p14="http://schemas.microsoft.com/office/powerpoint/2010/main" val="3809815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DB03C-9B12-465E-DA0E-F71A3A0C82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87EAEF-4FF6-BB45-4CC6-BE1D9A1B07B1}"/>
              </a:ext>
            </a:extLst>
          </p:cNvPr>
          <p:cNvSpPr>
            <a:spLocks noGrp="1"/>
          </p:cNvSpPr>
          <p:nvPr>
            <p:ph type="title"/>
          </p:nvPr>
        </p:nvSpPr>
        <p:spPr/>
        <p:txBody>
          <a:bodyPr/>
          <a:lstStyle/>
          <a:p>
            <a:r>
              <a:rPr lang="en-GB"/>
              <a:t>Thank you</a:t>
            </a:r>
          </a:p>
        </p:txBody>
      </p:sp>
      <p:sp>
        <p:nvSpPr>
          <p:cNvPr id="3" name="Text Placeholder 2">
            <a:extLst>
              <a:ext uri="{FF2B5EF4-FFF2-40B4-BE49-F238E27FC236}">
                <a16:creationId xmlns:a16="http://schemas.microsoft.com/office/drawing/2014/main" id="{165234E4-6024-552D-606F-5A307D5BA61D}"/>
              </a:ext>
            </a:extLst>
          </p:cNvPr>
          <p:cNvSpPr>
            <a:spLocks noGrp="1"/>
          </p:cNvSpPr>
          <p:nvPr>
            <p:ph type="body" sz="quarter" idx="4294967295"/>
          </p:nvPr>
        </p:nvSpPr>
        <p:spPr>
          <a:xfrm>
            <a:off x="499732" y="4087337"/>
            <a:ext cx="8170442" cy="855299"/>
          </a:xfrm>
        </p:spPr>
        <p:txBody>
          <a:bodyPr/>
          <a:lstStyle/>
          <a:p>
            <a:r>
              <a:rPr lang="en-GB"/>
              <a:t>Contact</a:t>
            </a:r>
          </a:p>
          <a:p>
            <a:pPr>
              <a:lnSpc>
                <a:spcPct val="150000"/>
              </a:lnSpc>
            </a:pPr>
            <a:r>
              <a:rPr lang="en-GB">
                <a:latin typeface="Arial"/>
                <a:cs typeface="Arial"/>
              </a:rPr>
              <a:t>Dr Greg </a:t>
            </a:r>
            <a:r>
              <a:rPr lang="en-GB" err="1">
                <a:latin typeface="Arial"/>
                <a:cs typeface="Arial"/>
              </a:rPr>
              <a:t>Moorlock</a:t>
            </a:r>
            <a:r>
              <a:rPr lang="en-GB">
                <a:latin typeface="Arial"/>
                <a:cs typeface="Arial"/>
              </a:rPr>
              <a:t>: </a:t>
            </a:r>
            <a:r>
              <a:rPr lang="en-GB">
                <a:latin typeface="Arial"/>
                <a:cs typeface="Arial"/>
                <a:hlinkClick r:id="rId2"/>
              </a:rPr>
              <a:t>G.Moorlock@warwick.ac.uk</a:t>
            </a:r>
            <a:endParaRPr lang="en-GB">
              <a:latin typeface="Arial"/>
              <a:cs typeface="Arial"/>
            </a:endParaRPr>
          </a:p>
          <a:p>
            <a:pPr>
              <a:lnSpc>
                <a:spcPct val="150000"/>
              </a:lnSpc>
            </a:pPr>
            <a:r>
              <a:rPr lang="en-GB">
                <a:latin typeface="Arial"/>
                <a:cs typeface="Arial"/>
              </a:rPr>
              <a:t>Dr Helen Poulton: </a:t>
            </a:r>
            <a:r>
              <a:rPr lang="en-GB">
                <a:latin typeface="Arial"/>
                <a:cs typeface="Arial"/>
                <a:hlinkClick r:id="rId3"/>
              </a:rPr>
              <a:t>helen.poulton@warwick.ac.uk</a:t>
            </a:r>
            <a:endParaRPr lang="en-US">
              <a:latin typeface="Arial"/>
              <a:cs typeface="Arial"/>
            </a:endParaRPr>
          </a:p>
          <a:p>
            <a:pPr>
              <a:lnSpc>
                <a:spcPct val="150000"/>
              </a:lnSpc>
            </a:pPr>
            <a:r>
              <a:rPr lang="en-GB">
                <a:latin typeface="Arial"/>
                <a:cs typeface="Arial"/>
              </a:rPr>
              <a:t>Dr Mark Richards: </a:t>
            </a:r>
            <a:r>
              <a:rPr lang="en-GB">
                <a:latin typeface="Arial"/>
                <a:cs typeface="Arial"/>
                <a:hlinkClick r:id="rId4"/>
              </a:rPr>
              <a:t>mark.richards.1@warwick.ac.uk</a:t>
            </a:r>
            <a:endParaRPr lang="en-GB">
              <a:latin typeface="Arial"/>
              <a:cs typeface="Arial"/>
            </a:endParaRPr>
          </a:p>
          <a:p>
            <a:pPr>
              <a:lnSpc>
                <a:spcPct val="150000"/>
              </a:lnSpc>
            </a:pPr>
            <a:endParaRPr lang="en-GB">
              <a:latin typeface="Arial"/>
              <a:cs typeface="Arial"/>
            </a:endParaRPr>
          </a:p>
          <a:p>
            <a:pPr>
              <a:lnSpc>
                <a:spcPct val="150000"/>
              </a:lnSpc>
            </a:pPr>
            <a:r>
              <a:rPr lang="en-GB">
                <a:latin typeface="Arial"/>
                <a:cs typeface="Arial"/>
              </a:rPr>
              <a:t>General Phase 1 queries: </a:t>
            </a:r>
            <a:r>
              <a:rPr lang="en-GB">
                <a:latin typeface="Arial"/>
                <a:cs typeface="Arial"/>
                <a:hlinkClick r:id="rId5"/>
              </a:rPr>
              <a:t>mbchbphase1@warwick.ac.uk</a:t>
            </a:r>
            <a:endParaRPr lang="en-GB">
              <a:latin typeface="Arial"/>
              <a:cs typeface="Arial"/>
            </a:endParaRPr>
          </a:p>
          <a:p>
            <a:endParaRPr lang="en-GB"/>
          </a:p>
        </p:txBody>
      </p:sp>
      <p:pic>
        <p:nvPicPr>
          <p:cNvPr id="6" name="Graphic 5" descr="Questions outline">
            <a:extLst>
              <a:ext uri="{FF2B5EF4-FFF2-40B4-BE49-F238E27FC236}">
                <a16:creationId xmlns:a16="http://schemas.microsoft.com/office/drawing/2014/main" id="{572F4D6A-9BC6-17FA-FFA4-F9B788D6115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994476" y="3806855"/>
            <a:ext cx="2633808" cy="2633808"/>
          </a:xfrm>
          <a:prstGeom prst="rect">
            <a:avLst/>
          </a:prstGeom>
        </p:spPr>
      </p:pic>
    </p:spTree>
    <p:extLst>
      <p:ext uri="{BB962C8B-B14F-4D97-AF65-F5344CB8AC3E}">
        <p14:creationId xmlns:p14="http://schemas.microsoft.com/office/powerpoint/2010/main" val="363308497"/>
      </p:ext>
    </p:extLst>
  </p:cSld>
  <p:clrMapOvr>
    <a:masterClrMapping/>
  </p:clrMapOvr>
</p:sld>
</file>

<file path=ppt/theme/theme1.xml><?xml version="1.0" encoding="utf-8"?>
<a:theme xmlns:a="http://schemas.openxmlformats.org/drawingml/2006/main" name="Blue_light blue">
  <a:themeElements>
    <a:clrScheme name="Custom 3">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0C0C0C"/>
      </a:hlink>
      <a:folHlink>
        <a:srgbClr val="0C0C0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81C2D150-72DD-46DA-8A44-191D241425C8}" vid="{D7AB012B-C77B-4D3F-BC11-16E8CB230C54}"/>
    </a:ext>
  </a:extLst>
</a:theme>
</file>

<file path=ppt/theme/theme2.xml><?xml version="1.0" encoding="utf-8"?>
<a:theme xmlns:a="http://schemas.openxmlformats.org/drawingml/2006/main" name="Off white">
  <a:themeElements>
    <a:clrScheme name="Custom 3">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0C0C0C"/>
      </a:hlink>
      <a:folHlink>
        <a:srgbClr val="0C0C0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81C2D150-72DD-46DA-8A44-191D241425C8}" vid="{D7AB012B-C77B-4D3F-BC11-16E8CB230C5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11aa1b6-8224-469d-a5ed-282d2de3c8aa">
      <Terms xmlns="http://schemas.microsoft.com/office/infopath/2007/PartnerControls"/>
    </lcf76f155ced4ddcb4097134ff3c332f>
    <TaxCatchAll xmlns="f565402d-26a2-4c9f-a0b8-e8285aa29b6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6009315BE3E1544BA77B7E9573FA42F" ma:contentTypeVersion="18" ma:contentTypeDescription="Create a new document." ma:contentTypeScope="" ma:versionID="a1f544000a2fe6ab74b83a4cc4508eb6">
  <xsd:schema xmlns:xsd="http://www.w3.org/2001/XMLSchema" xmlns:xs="http://www.w3.org/2001/XMLSchema" xmlns:p="http://schemas.microsoft.com/office/2006/metadata/properties" xmlns:ns2="811aa1b6-8224-469d-a5ed-282d2de3c8aa" xmlns:ns3="f565402d-26a2-4c9f-a0b8-e8285aa29b6c" targetNamespace="http://schemas.microsoft.com/office/2006/metadata/properties" ma:root="true" ma:fieldsID="996699c6e007fd842781022bd636427b" ns2:_="" ns3:_="">
    <xsd:import namespace="811aa1b6-8224-469d-a5ed-282d2de3c8aa"/>
    <xsd:import namespace="f565402d-26a2-4c9f-a0b8-e8285aa29b6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1aa1b6-8224-469d-a5ed-282d2de3c8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55cd427-a42c-44c8-816a-2405638e27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565402d-26a2-4c9f-a0b8-e8285aa29b6c"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a110be6a-1fb0-404b-b710-748f5b013ffe}" ma:internalName="TaxCatchAll" ma:showField="CatchAllData" ma:web="f565402d-26a2-4c9f-a0b8-e8285aa29b6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889AE9-2A76-4CF2-8699-356903226B0A}">
  <ds:schemaRefs>
    <ds:schemaRef ds:uri="http://schemas.microsoft.com/sharepoint/v3/contenttype/forms"/>
  </ds:schemaRefs>
</ds:datastoreItem>
</file>

<file path=customXml/itemProps2.xml><?xml version="1.0" encoding="utf-8"?>
<ds:datastoreItem xmlns:ds="http://schemas.openxmlformats.org/officeDocument/2006/customXml" ds:itemID="{74299F2F-53D8-4F04-89F8-F8961CB59FBC}">
  <ds:schemaRefs>
    <ds:schemaRef ds:uri="f565402d-26a2-4c9f-a0b8-e8285aa29b6c"/>
    <ds:schemaRef ds:uri="http://www.w3.org/XML/1998/namespace"/>
    <ds:schemaRef ds:uri="http://purl.org/dc/dcmitype/"/>
    <ds:schemaRef ds:uri="http://schemas.microsoft.com/office/2006/metadata/properties"/>
    <ds:schemaRef ds:uri="http://schemas.microsoft.com/office/infopath/2007/PartnerControls"/>
    <ds:schemaRef ds:uri="http://schemas.openxmlformats.org/package/2006/metadata/core-properties"/>
    <ds:schemaRef ds:uri="http://purl.org/dc/elements/1.1/"/>
    <ds:schemaRef ds:uri="http://schemas.microsoft.com/office/2006/documentManagement/types"/>
    <ds:schemaRef ds:uri="http://purl.org/dc/terms/"/>
    <ds:schemaRef ds:uri="811aa1b6-8224-469d-a5ed-282d2de3c8aa"/>
  </ds:schemaRefs>
</ds:datastoreItem>
</file>

<file path=customXml/itemProps3.xml><?xml version="1.0" encoding="utf-8"?>
<ds:datastoreItem xmlns:ds="http://schemas.openxmlformats.org/officeDocument/2006/customXml" ds:itemID="{95D9DE1B-1616-4E8B-B19D-251929929DB0}">
  <ds:schemaRefs>
    <ds:schemaRef ds:uri="811aa1b6-8224-469d-a5ed-282d2de3c8aa"/>
    <ds:schemaRef ds:uri="f565402d-26a2-4c9f-a0b8-e8285aa29b6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wms-powerpoint-template (1)</Template>
  <TotalTime>0</TotalTime>
  <Words>2088</Words>
  <Application>Microsoft Office PowerPoint</Application>
  <PresentationFormat>Widescreen</PresentationFormat>
  <Paragraphs>313</Paragraphs>
  <Slides>30</Slides>
  <Notes>17</Notes>
  <HiddenSlides>0</HiddenSlides>
  <MMClips>0</MMClip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Blue_light blue</vt:lpstr>
      <vt:lpstr>Off white</vt:lpstr>
      <vt:lpstr>PowerPoint Presentation</vt:lpstr>
      <vt:lpstr>PowerPoint Presentation</vt:lpstr>
      <vt:lpstr>PowerPoint Presentation</vt:lpstr>
      <vt:lpstr>How will I learn medicine???</vt:lpstr>
      <vt:lpstr>Phase 1 Overview</vt:lpstr>
      <vt:lpstr>Where will I study?</vt:lpstr>
      <vt:lpstr>Phase 1 Overview</vt:lpstr>
      <vt:lpstr>Phase 1 Structure</vt:lpstr>
      <vt:lpstr>Welcome Week 2026 Monday 21st September - Friday 25th September </vt:lpstr>
      <vt:lpstr>Phase 1 Structure: Blocks and Themes</vt:lpstr>
      <vt:lpstr>Case Based Learning</vt:lpstr>
      <vt:lpstr>Synchronous &amp; Asynchronous Learning</vt:lpstr>
      <vt:lpstr>Synchronous &amp; Asynchronous Learning</vt:lpstr>
      <vt:lpstr>Synchronous &amp; Asynchronous Learning</vt:lpstr>
      <vt:lpstr>Clinical Placements</vt:lpstr>
      <vt:lpstr>Blending learning</vt:lpstr>
      <vt:lpstr>A typical week…</vt:lpstr>
      <vt:lpstr>Things to think about…</vt:lpstr>
      <vt:lpstr>Re-learning how you learn</vt:lpstr>
      <vt:lpstr>Re-learning how you learn</vt:lpstr>
      <vt:lpstr>Student support at WMS</vt:lpstr>
      <vt:lpstr>PowerPoint Presentation</vt:lpstr>
      <vt:lpstr>Be well, study well</vt:lpstr>
      <vt:lpstr>PowerPoint Presentation</vt:lpstr>
      <vt:lpstr>Seek support early</vt:lpstr>
      <vt:lpstr>Student Support Team</vt:lpstr>
      <vt:lpstr>Managing health, and specific learning differences (SpLD)</vt:lpstr>
      <vt:lpstr>Some key take home messages…</vt:lpstr>
      <vt:lpstr>Have fun!</vt:lpstr>
      <vt:lpstr>Thank you</vt:lpstr>
    </vt:vector>
  </TitlesOfParts>
  <Company>University of Warwick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Thein, Hannah</dc:creator>
  <cp:lastModifiedBy>Poulton, Helen</cp:lastModifiedBy>
  <cp:revision>2</cp:revision>
  <dcterms:created xsi:type="dcterms:W3CDTF">2025-12-03T10:57:38Z</dcterms:created>
  <dcterms:modified xsi:type="dcterms:W3CDTF">2026-03-24T15:25:33Z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0x01010006009315BE3E1544BA77B7E9573FA42F</vt:lpwstr>
  </property>
  <property fmtid="{D5CDD505-2E9C-101B-9397-08002B2CF9AE}" pid="3" name="MediaServiceImageTags">
    <vt:lpwstr/>
  </property>
</Properties>
</file>