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0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0" r:id="rId4"/>
  </p:sldMasterIdLst>
  <p:notesMasterIdLst>
    <p:notesMasterId r:id="rId27"/>
  </p:notesMasterIdLst>
  <p:sldIdLst>
    <p:sldId id="261" r:id="rId5"/>
    <p:sldId id="257" r:id="rId6"/>
    <p:sldId id="262" r:id="rId7"/>
    <p:sldId id="263" r:id="rId8"/>
    <p:sldId id="280" r:id="rId9"/>
    <p:sldId id="264" r:id="rId10"/>
    <p:sldId id="281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60" r:id="rId25"/>
    <p:sldId id="279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  <a:srgbClr val="FDFDFD"/>
    <a:srgbClr val="F5F5F5"/>
    <a:srgbClr val="FBFBFB"/>
    <a:srgbClr val="FEFFF8"/>
    <a:srgbClr val="3C1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6B6406-6ED8-97E5-133F-E5C6569B21E4}" v="3" dt="2024-06-25T10:30:41.2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3" autoAdjust="0"/>
    <p:restoredTop sz="73381" autoAdjust="0"/>
  </p:normalViewPr>
  <p:slideViewPr>
    <p:cSldViewPr snapToGrid="0">
      <p:cViewPr varScale="1">
        <p:scale>
          <a:sx n="72" d="100"/>
          <a:sy n="72" d="100"/>
        </p:scale>
        <p:origin x="1493" y="2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rachan-Jones, Helen" userId="S::u1673630@live.warwick.ac.uk::f110f698-69e1-43a1-bf68-bf8c33f815d8" providerId="AD" clId="Web-{936B6406-6ED8-97E5-133F-E5C6569B21E4}"/>
    <pc:docChg chg="modSld">
      <pc:chgData name="Strachan-Jones, Helen" userId="S::u1673630@live.warwick.ac.uk::f110f698-69e1-43a1-bf68-bf8c33f815d8" providerId="AD" clId="Web-{936B6406-6ED8-97E5-133F-E5C6569B21E4}" dt="2024-06-25T10:30:39.848" v="1" actId="20577"/>
      <pc:docMkLst>
        <pc:docMk/>
      </pc:docMkLst>
      <pc:sldChg chg="modSp">
        <pc:chgData name="Strachan-Jones, Helen" userId="S::u1673630@live.warwick.ac.uk::f110f698-69e1-43a1-bf68-bf8c33f815d8" providerId="AD" clId="Web-{936B6406-6ED8-97E5-133F-E5C6569B21E4}" dt="2024-06-25T10:30:39.848" v="1" actId="20577"/>
        <pc:sldMkLst>
          <pc:docMk/>
          <pc:sldMk cId="4010588202" sldId="260"/>
        </pc:sldMkLst>
        <pc:spChg chg="mod">
          <ac:chgData name="Strachan-Jones, Helen" userId="S::u1673630@live.warwick.ac.uk::f110f698-69e1-43a1-bf68-bf8c33f815d8" providerId="AD" clId="Web-{936B6406-6ED8-97E5-133F-E5C6569B21E4}" dt="2024-06-25T10:30:39.848" v="1" actId="20577"/>
          <ac:spMkLst>
            <pc:docMk/>
            <pc:sldMk cId="4010588202" sldId="260"/>
            <ac:spMk id="3" creationId="{0AD30DB9-5055-7B12-9B0A-0D88D06F7A13}"/>
          </ac:spMkLst>
        </pc:spChg>
      </pc:sldChg>
    </pc:docChg>
  </pc:docChgLst>
  <pc:docChgLst>
    <pc:chgData name="Garcin, Clare" userId="da29a9f5-bf9e-42f2-94df-a0bc1740b405" providerId="ADAL" clId="{7009F14D-812A-49D2-8973-46BD2D8149DE}"/>
    <pc:docChg chg="modSld">
      <pc:chgData name="Garcin, Clare" userId="da29a9f5-bf9e-42f2-94df-a0bc1740b405" providerId="ADAL" clId="{7009F14D-812A-49D2-8973-46BD2D8149DE}" dt="2024-06-19T15:21:34.460" v="3369" actId="962"/>
      <pc:docMkLst>
        <pc:docMk/>
      </pc:docMkLst>
      <pc:sldChg chg="delSp modSp mod modTransition modAnim">
        <pc:chgData name="Garcin, Clare" userId="da29a9f5-bf9e-42f2-94df-a0bc1740b405" providerId="ADAL" clId="{7009F14D-812A-49D2-8973-46BD2D8149DE}" dt="2024-06-19T15:14:13.824" v="1339" actId="962"/>
        <pc:sldMkLst>
          <pc:docMk/>
          <pc:sldMk cId="885214697" sldId="257"/>
        </pc:sldMkLst>
        <pc:picChg chg="mod">
          <ac:chgData name="Garcin, Clare" userId="da29a9f5-bf9e-42f2-94df-a0bc1740b405" providerId="ADAL" clId="{7009F14D-812A-49D2-8973-46BD2D8149DE}" dt="2024-06-19T15:14:13.824" v="1339" actId="962"/>
          <ac:picMkLst>
            <pc:docMk/>
            <pc:sldMk cId="885214697" sldId="257"/>
            <ac:picMk id="16" creationId="{3481EEDB-89E1-7E9E-ECD4-F90AEEDF3E53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885214697" sldId="257"/>
            <ac:picMk id="24" creationId="{F64E0318-5C3F-A16B-D6CB-1C33DEDA2FAD}"/>
          </ac:picMkLst>
        </pc:picChg>
      </pc:sldChg>
      <pc:sldChg chg="delSp modTransition modAnim">
        <pc:chgData name="Garcin, Clare" userId="da29a9f5-bf9e-42f2-94df-a0bc1740b405" providerId="ADAL" clId="{7009F14D-812A-49D2-8973-46BD2D8149DE}" dt="2024-06-19T15:10:18.934" v="0"/>
        <pc:sldMkLst>
          <pc:docMk/>
          <pc:sldMk cId="4010588202" sldId="260"/>
        </pc:sldMkLst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4010588202" sldId="260"/>
            <ac:picMk id="12" creationId="{DF498171-BD06-9424-6FAA-E56CF0DADD7A}"/>
          </ac:picMkLst>
        </pc:picChg>
      </pc:sldChg>
      <pc:sldChg chg="delSp modTransition modAnim">
        <pc:chgData name="Garcin, Clare" userId="da29a9f5-bf9e-42f2-94df-a0bc1740b405" providerId="ADAL" clId="{7009F14D-812A-49D2-8973-46BD2D8149DE}" dt="2024-06-19T15:10:18.934" v="0"/>
        <pc:sldMkLst>
          <pc:docMk/>
          <pc:sldMk cId="1224708077" sldId="261"/>
        </pc:sldMkLst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1224708077" sldId="261"/>
            <ac:picMk id="24" creationId="{0EA049B8-F75F-7373-A22F-8831E64393ED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1:32.576" v="366" actId="962"/>
        <pc:sldMkLst>
          <pc:docMk/>
          <pc:sldMk cId="2940125499" sldId="262"/>
        </pc:sldMkLst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2940125499" sldId="262"/>
            <ac:picMk id="19" creationId="{82410166-CBF4-D06F-0D8F-1DE3A87197C9}"/>
          </ac:picMkLst>
        </pc:picChg>
        <pc:picChg chg="mod">
          <ac:chgData name="Garcin, Clare" userId="da29a9f5-bf9e-42f2-94df-a0bc1740b405" providerId="ADAL" clId="{7009F14D-812A-49D2-8973-46BD2D8149DE}" dt="2024-06-19T15:11:22.694" v="294" actId="962"/>
          <ac:picMkLst>
            <pc:docMk/>
            <pc:sldMk cId="2940125499" sldId="262"/>
            <ac:picMk id="79" creationId="{589C5C00-7D1C-A765-E4AD-3E5C2CE4EF91}"/>
          </ac:picMkLst>
        </pc:picChg>
        <pc:picChg chg="mod">
          <ac:chgData name="Garcin, Clare" userId="da29a9f5-bf9e-42f2-94df-a0bc1740b405" providerId="ADAL" clId="{7009F14D-812A-49D2-8973-46BD2D8149DE}" dt="2024-06-19T15:11:32.576" v="366" actId="962"/>
          <ac:picMkLst>
            <pc:docMk/>
            <pc:sldMk cId="2940125499" sldId="262"/>
            <ac:picMk id="81" creationId="{B2AC123F-7F1E-6476-DAF7-EDB2CDB14BF9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1:40.465" v="369" actId="962"/>
        <pc:sldMkLst>
          <pc:docMk/>
          <pc:sldMk cId="2299632139" sldId="263"/>
        </pc:sldMkLst>
        <pc:picChg chg="mod">
          <ac:chgData name="Garcin, Clare" userId="da29a9f5-bf9e-42f2-94df-a0bc1740b405" providerId="ADAL" clId="{7009F14D-812A-49D2-8973-46BD2D8149DE}" dt="2024-06-19T15:11:40.465" v="369" actId="962"/>
          <ac:picMkLst>
            <pc:docMk/>
            <pc:sldMk cId="2299632139" sldId="263"/>
            <ac:picMk id="9" creationId="{9259F408-2AD0-1FAF-0B7F-213C868F274E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2299632139" sldId="263"/>
            <ac:picMk id="13" creationId="{C18C2521-8DDE-A556-F6E0-9BF2D85F5850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2:09.948" v="499" actId="962"/>
        <pc:sldMkLst>
          <pc:docMk/>
          <pc:sldMk cId="3866545095" sldId="264"/>
        </pc:sldMkLst>
        <pc:picChg chg="mod">
          <ac:chgData name="Garcin, Clare" userId="da29a9f5-bf9e-42f2-94df-a0bc1740b405" providerId="ADAL" clId="{7009F14D-812A-49D2-8973-46BD2D8149DE}" dt="2024-06-19T15:12:09.948" v="499" actId="962"/>
          <ac:picMkLst>
            <pc:docMk/>
            <pc:sldMk cId="3866545095" sldId="264"/>
            <ac:picMk id="5" creationId="{67566258-2ADF-65AA-6C9A-9FBB1BE18C69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3866545095" sldId="264"/>
            <ac:picMk id="20" creationId="{7FD9CD59-39AC-161C-75B7-C354A3A4D2DC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2:54.499" v="923" actId="962"/>
        <pc:sldMkLst>
          <pc:docMk/>
          <pc:sldMk cId="1501832705" sldId="266"/>
        </pc:sldMkLst>
        <pc:picChg chg="mod">
          <ac:chgData name="Garcin, Clare" userId="da29a9f5-bf9e-42f2-94df-a0bc1740b405" providerId="ADAL" clId="{7009F14D-812A-49D2-8973-46BD2D8149DE}" dt="2024-06-19T15:12:54.499" v="923" actId="962"/>
          <ac:picMkLst>
            <pc:docMk/>
            <pc:sldMk cId="1501832705" sldId="266"/>
            <ac:picMk id="6" creationId="{80E46AD5-F38F-DD6C-524A-2A349C1028D6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1501832705" sldId="266"/>
            <ac:picMk id="9" creationId="{011AE606-7E9D-12CE-8C78-0D2BD3912979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3:23.875" v="1153" actId="962"/>
        <pc:sldMkLst>
          <pc:docMk/>
          <pc:sldMk cId="3122989912" sldId="267"/>
        </pc:sldMkLst>
        <pc:picChg chg="mod">
          <ac:chgData name="Garcin, Clare" userId="da29a9f5-bf9e-42f2-94df-a0bc1740b405" providerId="ADAL" clId="{7009F14D-812A-49D2-8973-46BD2D8149DE}" dt="2024-06-19T15:13:23.875" v="1153" actId="962"/>
          <ac:picMkLst>
            <pc:docMk/>
            <pc:sldMk cId="3122989912" sldId="267"/>
            <ac:picMk id="4" creationId="{3FEB8CC9-1DF6-D1FA-81EA-C28B0862E3EB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3122989912" sldId="267"/>
            <ac:picMk id="9" creationId="{FAA62DF7-6727-DCCE-655B-3A1D1600C87B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4:38.348" v="1471" actId="962"/>
        <pc:sldMkLst>
          <pc:docMk/>
          <pc:sldMk cId="1254165633" sldId="268"/>
        </pc:sldMkLst>
        <pc:picChg chg="mod">
          <ac:chgData name="Garcin, Clare" userId="da29a9f5-bf9e-42f2-94df-a0bc1740b405" providerId="ADAL" clId="{7009F14D-812A-49D2-8973-46BD2D8149DE}" dt="2024-06-19T15:14:38.348" v="1471" actId="962"/>
          <ac:picMkLst>
            <pc:docMk/>
            <pc:sldMk cId="1254165633" sldId="268"/>
            <ac:picMk id="4" creationId="{382A08F9-D8EA-B42B-13C7-50C37C5503E4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1254165633" sldId="268"/>
            <ac:picMk id="11" creationId="{2E3C9E1E-C9CE-D45A-626D-56726C6F6D92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5:04.153" v="1577" actId="962"/>
        <pc:sldMkLst>
          <pc:docMk/>
          <pc:sldMk cId="75056934" sldId="269"/>
        </pc:sldMkLst>
        <pc:picChg chg="mod">
          <ac:chgData name="Garcin, Clare" userId="da29a9f5-bf9e-42f2-94df-a0bc1740b405" providerId="ADAL" clId="{7009F14D-812A-49D2-8973-46BD2D8149DE}" dt="2024-06-19T15:15:04.153" v="1577" actId="962"/>
          <ac:picMkLst>
            <pc:docMk/>
            <pc:sldMk cId="75056934" sldId="269"/>
            <ac:picMk id="5" creationId="{351D1C2A-4DC6-53D7-C57F-C22D596DD4CD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75056934" sldId="269"/>
            <ac:picMk id="18" creationId="{17CCDECF-459A-C8F4-833B-5CC5AFE5E502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5:28.676" v="1717" actId="962"/>
        <pc:sldMkLst>
          <pc:docMk/>
          <pc:sldMk cId="951733565" sldId="270"/>
        </pc:sldMkLst>
        <pc:picChg chg="mod">
          <ac:chgData name="Garcin, Clare" userId="da29a9f5-bf9e-42f2-94df-a0bc1740b405" providerId="ADAL" clId="{7009F14D-812A-49D2-8973-46BD2D8149DE}" dt="2024-06-19T15:15:28.676" v="1717" actId="962"/>
          <ac:picMkLst>
            <pc:docMk/>
            <pc:sldMk cId="951733565" sldId="270"/>
            <ac:picMk id="4" creationId="{885078D4-6ADF-CE75-9898-DF8F35F3025C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951733565" sldId="270"/>
            <ac:picMk id="25" creationId="{B84B1633-84EA-4468-8EC6-A7D5946F8299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5:55.594" v="1831" actId="962"/>
        <pc:sldMkLst>
          <pc:docMk/>
          <pc:sldMk cId="2382366023" sldId="271"/>
        </pc:sldMkLst>
        <pc:picChg chg="mod">
          <ac:chgData name="Garcin, Clare" userId="da29a9f5-bf9e-42f2-94df-a0bc1740b405" providerId="ADAL" clId="{7009F14D-812A-49D2-8973-46BD2D8149DE}" dt="2024-06-19T15:15:35.974" v="1741" actId="962"/>
          <ac:picMkLst>
            <pc:docMk/>
            <pc:sldMk cId="2382366023" sldId="271"/>
            <ac:picMk id="4" creationId="{4ACD3A87-2194-C386-3D76-036AA0E950BF}"/>
          </ac:picMkLst>
        </pc:picChg>
        <pc:picChg chg="mod">
          <ac:chgData name="Garcin, Clare" userId="da29a9f5-bf9e-42f2-94df-a0bc1740b405" providerId="ADAL" clId="{7009F14D-812A-49D2-8973-46BD2D8149DE}" dt="2024-06-19T15:15:55.594" v="1831" actId="962"/>
          <ac:picMkLst>
            <pc:docMk/>
            <pc:sldMk cId="2382366023" sldId="271"/>
            <ac:picMk id="5" creationId="{8D84FAA1-9A5B-4AD1-ECA5-A599925D1F73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2382366023" sldId="271"/>
            <ac:picMk id="16" creationId="{7854CF33-8462-C6D6-1A8C-2E69E75E462A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6:10.368" v="1913" actId="962"/>
        <pc:sldMkLst>
          <pc:docMk/>
          <pc:sldMk cId="4210980078" sldId="272"/>
        </pc:sldMkLst>
        <pc:picChg chg="mod">
          <ac:chgData name="Garcin, Clare" userId="da29a9f5-bf9e-42f2-94df-a0bc1740b405" providerId="ADAL" clId="{7009F14D-812A-49D2-8973-46BD2D8149DE}" dt="2024-06-19T15:16:10.368" v="1913" actId="962"/>
          <ac:picMkLst>
            <pc:docMk/>
            <pc:sldMk cId="4210980078" sldId="272"/>
            <ac:picMk id="4" creationId="{AB4278F9-A1B1-B91F-9967-852FFBC18D62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4210980078" sldId="272"/>
            <ac:picMk id="9" creationId="{EE013B4F-119D-3573-C1CE-45CF9522E4E8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6:44.295" v="2151" actId="962"/>
        <pc:sldMkLst>
          <pc:docMk/>
          <pc:sldMk cId="256312085" sldId="273"/>
        </pc:sldMkLst>
        <pc:picChg chg="mod">
          <ac:chgData name="Garcin, Clare" userId="da29a9f5-bf9e-42f2-94df-a0bc1740b405" providerId="ADAL" clId="{7009F14D-812A-49D2-8973-46BD2D8149DE}" dt="2024-06-19T15:16:44.295" v="2151" actId="962"/>
          <ac:picMkLst>
            <pc:docMk/>
            <pc:sldMk cId="256312085" sldId="273"/>
            <ac:picMk id="4" creationId="{A5FD5FEA-2B16-39A3-09C7-730814310A27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256312085" sldId="273"/>
            <ac:picMk id="9" creationId="{A189C840-9A57-7B4E-C70B-72CC6C48A714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9:33.655" v="2451" actId="962"/>
        <pc:sldMkLst>
          <pc:docMk/>
          <pc:sldMk cId="2114367590" sldId="274"/>
        </pc:sldMkLst>
        <pc:picChg chg="mod">
          <ac:chgData name="Garcin, Clare" userId="da29a9f5-bf9e-42f2-94df-a0bc1740b405" providerId="ADAL" clId="{7009F14D-812A-49D2-8973-46BD2D8149DE}" dt="2024-06-19T15:19:17.020" v="2323" actId="962"/>
          <ac:picMkLst>
            <pc:docMk/>
            <pc:sldMk cId="2114367590" sldId="274"/>
            <ac:picMk id="6" creationId="{2A83EEC9-0AEE-1FB4-DDA8-655A790FD3A6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2114367590" sldId="274"/>
            <ac:picMk id="8" creationId="{344EE0A2-FC4E-20F5-717B-FD6B0E9E838A}"/>
          </ac:picMkLst>
        </pc:picChg>
        <pc:picChg chg="mod">
          <ac:chgData name="Garcin, Clare" userId="da29a9f5-bf9e-42f2-94df-a0bc1740b405" providerId="ADAL" clId="{7009F14D-812A-49D2-8973-46BD2D8149DE}" dt="2024-06-19T15:19:33.655" v="2451" actId="962"/>
          <ac:picMkLst>
            <pc:docMk/>
            <pc:sldMk cId="2114367590" sldId="274"/>
            <ac:picMk id="11" creationId="{98B523BA-6E02-5203-A16C-A2EEC5C85D7E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20:07.762" v="2717" actId="962"/>
        <pc:sldMkLst>
          <pc:docMk/>
          <pc:sldMk cId="3427004012" sldId="275"/>
        </pc:sldMkLst>
        <pc:picChg chg="mod">
          <ac:chgData name="Garcin, Clare" userId="da29a9f5-bf9e-42f2-94df-a0bc1740b405" providerId="ADAL" clId="{7009F14D-812A-49D2-8973-46BD2D8149DE}" dt="2024-06-19T15:20:07.762" v="2717" actId="962"/>
          <ac:picMkLst>
            <pc:docMk/>
            <pc:sldMk cId="3427004012" sldId="275"/>
            <ac:picMk id="4" creationId="{A66E8BFB-D5A0-AF8C-4FCD-5CBD6F033133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3427004012" sldId="275"/>
            <ac:picMk id="19" creationId="{8E613398-2AED-051D-D88B-602C1E0EA7B2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20:44.212" v="2963" actId="962"/>
        <pc:sldMkLst>
          <pc:docMk/>
          <pc:sldMk cId="2475624925" sldId="276"/>
        </pc:sldMkLst>
        <pc:grpChg chg="mod">
          <ac:chgData name="Garcin, Clare" userId="da29a9f5-bf9e-42f2-94df-a0bc1740b405" providerId="ADAL" clId="{7009F14D-812A-49D2-8973-46BD2D8149DE}" dt="2024-06-19T15:14:46.779" v="1473" actId="962"/>
          <ac:grpSpMkLst>
            <pc:docMk/>
            <pc:sldMk cId="2475624925" sldId="276"/>
            <ac:grpSpMk id="4" creationId="{A25D7C81-0100-F1E6-65B4-0F20413A7DAF}"/>
          </ac:grpSpMkLst>
        </pc:grpChg>
        <pc:picChg chg="mod">
          <ac:chgData name="Garcin, Clare" userId="da29a9f5-bf9e-42f2-94df-a0bc1740b405" providerId="ADAL" clId="{7009F14D-812A-49D2-8973-46BD2D8149DE}" dt="2024-06-19T15:20:44.212" v="2963" actId="962"/>
          <ac:picMkLst>
            <pc:docMk/>
            <pc:sldMk cId="2475624925" sldId="276"/>
            <ac:picMk id="12" creationId="{B32C8443-CB2D-58D7-CAC9-4475B75FD308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2475624925" sldId="276"/>
            <ac:picMk id="17" creationId="{A9B80C00-820B-6100-A84F-3602D5EDBF0C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21:02.246" v="3117" actId="962"/>
        <pc:sldMkLst>
          <pc:docMk/>
          <pc:sldMk cId="477858840" sldId="277"/>
        </pc:sldMkLst>
        <pc:grpChg chg="mod">
          <ac:chgData name="Garcin, Clare" userId="da29a9f5-bf9e-42f2-94df-a0bc1740b405" providerId="ADAL" clId="{7009F14D-812A-49D2-8973-46BD2D8149DE}" dt="2024-06-19T15:21:02.246" v="3117" actId="962"/>
          <ac:grpSpMkLst>
            <pc:docMk/>
            <pc:sldMk cId="477858840" sldId="277"/>
            <ac:grpSpMk id="4" creationId="{E42F403D-7468-4F86-7A48-5B32F6FD959D}"/>
          </ac:grpSpMkLst>
        </pc:grp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477858840" sldId="277"/>
            <ac:picMk id="21" creationId="{E43F3162-9F3E-5A43-F718-D93B2E910243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21:34.460" v="3369" actId="962"/>
        <pc:sldMkLst>
          <pc:docMk/>
          <pc:sldMk cId="181776042" sldId="278"/>
        </pc:sldMkLst>
        <pc:grpChg chg="mod">
          <ac:chgData name="Garcin, Clare" userId="da29a9f5-bf9e-42f2-94df-a0bc1740b405" providerId="ADAL" clId="{7009F14D-812A-49D2-8973-46BD2D8149DE}" dt="2024-06-19T15:21:34.460" v="3369" actId="962"/>
          <ac:grpSpMkLst>
            <pc:docMk/>
            <pc:sldMk cId="181776042" sldId="278"/>
            <ac:grpSpMk id="4" creationId="{527011D0-5673-24F2-7238-CEA5FD7A197F}"/>
          </ac:grpSpMkLst>
        </pc:grp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181776042" sldId="278"/>
            <ac:picMk id="11" creationId="{B4EDD51F-C1CC-6780-BBE6-0891F70AD479}"/>
          </ac:picMkLst>
        </pc:picChg>
      </pc:sldChg>
      <pc:sldChg chg="modTransition">
        <pc:chgData name="Garcin, Clare" userId="da29a9f5-bf9e-42f2-94df-a0bc1740b405" providerId="ADAL" clId="{7009F14D-812A-49D2-8973-46BD2D8149DE}" dt="2024-06-19T15:10:18.934" v="0"/>
        <pc:sldMkLst>
          <pc:docMk/>
          <pc:sldMk cId="4085026254" sldId="279"/>
        </pc:sldMkLst>
      </pc:sldChg>
      <pc:sldChg chg="delSp modTransition modAnim">
        <pc:chgData name="Garcin, Clare" userId="da29a9f5-bf9e-42f2-94df-a0bc1740b405" providerId="ADAL" clId="{7009F14D-812A-49D2-8973-46BD2D8149DE}" dt="2024-06-19T15:10:18.934" v="0"/>
        <pc:sldMkLst>
          <pc:docMk/>
          <pc:sldMk cId="3059304957" sldId="280"/>
        </pc:sldMkLst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3059304957" sldId="280"/>
            <ac:picMk id="16" creationId="{4F9E4DEE-E455-31D3-EFE8-74552FBA1480}"/>
          </ac:picMkLst>
        </pc:picChg>
      </pc:sldChg>
      <pc:sldChg chg="delSp modSp mod modTransition modAnim">
        <pc:chgData name="Garcin, Clare" userId="da29a9f5-bf9e-42f2-94df-a0bc1740b405" providerId="ADAL" clId="{7009F14D-812A-49D2-8973-46BD2D8149DE}" dt="2024-06-19T15:12:36.559" v="749" actId="962"/>
        <pc:sldMkLst>
          <pc:docMk/>
          <pc:sldMk cId="1916524209" sldId="281"/>
        </pc:sldMkLst>
        <pc:picChg chg="mod">
          <ac:chgData name="Garcin, Clare" userId="da29a9f5-bf9e-42f2-94df-a0bc1740b405" providerId="ADAL" clId="{7009F14D-812A-49D2-8973-46BD2D8149DE}" dt="2024-06-19T15:12:36.559" v="749" actId="962"/>
          <ac:picMkLst>
            <pc:docMk/>
            <pc:sldMk cId="1916524209" sldId="281"/>
            <ac:picMk id="5" creationId="{3D36FF2B-8289-1F9B-AF1F-F9D244E8234A}"/>
          </ac:picMkLst>
        </pc:picChg>
        <pc:picChg chg="del">
          <ac:chgData name="Garcin, Clare" userId="da29a9f5-bf9e-42f2-94df-a0bc1740b405" providerId="ADAL" clId="{7009F14D-812A-49D2-8973-46BD2D8149DE}" dt="2024-06-19T15:10:18.934" v="0"/>
          <ac:picMkLst>
            <pc:docMk/>
            <pc:sldMk cId="1916524209" sldId="281"/>
            <ac:picMk id="9" creationId="{206557CC-0CAF-7EBE-1CC0-220651CB4D0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EE708-A9E2-EB45-A7FB-6F7DF3060ADF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6FA16-8E5E-144C-A8CF-37909F500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5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12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492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722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581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457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708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902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312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640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688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77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15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78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377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81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38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037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63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837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DCF6C8B-8C4B-ECFA-B27E-C27EF42E5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ketchy line">
            <a:extLst>
              <a:ext uri="{FF2B5EF4-FFF2-40B4-BE49-F238E27FC236}">
                <a16:creationId xmlns:a16="http://schemas.microsoft.com/office/drawing/2014/main" id="{CB965398-0C42-3497-ED36-10FDF56E2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close-up of a sign&#10;&#10;Description automatically generated">
            <a:extLst>
              <a:ext uri="{FF2B5EF4-FFF2-40B4-BE49-F238E27FC236}">
                <a16:creationId xmlns:a16="http://schemas.microsoft.com/office/drawing/2014/main" id="{26225782-CD8B-E483-AA69-E231A1987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2825" y="989076"/>
            <a:ext cx="3556000" cy="1333500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6293F61-2929-F939-E416-9E9A339E99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6606" y="2329325"/>
            <a:ext cx="4658140" cy="1941512"/>
          </a:xfrm>
        </p:spPr>
        <p:txBody>
          <a:bodyPr>
            <a:noAutofit/>
          </a:bodyPr>
          <a:lstStyle>
            <a:lvl1pPr marL="0" indent="0">
              <a:buNone/>
              <a:defRPr sz="5400"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2A2B34-2310-C3DC-BDD5-6170C83E81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6138" y="4803775"/>
            <a:ext cx="5249862" cy="1414463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Name and email</a:t>
            </a:r>
          </a:p>
          <a:p>
            <a:pPr lvl="0"/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1A397F5-2836-673D-887D-A2399F8527C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175" y="0"/>
            <a:ext cx="6088253" cy="6858000"/>
          </a:xfrm>
          <a:custGeom>
            <a:avLst/>
            <a:gdLst>
              <a:gd name="connsiteX0" fmla="*/ 2308733 w 6088253"/>
              <a:gd name="connsiteY0" fmla="*/ 0 h 6858000"/>
              <a:gd name="connsiteX1" fmla="*/ 6088253 w 6088253"/>
              <a:gd name="connsiteY1" fmla="*/ 0 h 6858000"/>
              <a:gd name="connsiteX2" fmla="*/ 6088253 w 6088253"/>
              <a:gd name="connsiteY2" fmla="*/ 6857999 h 6858000"/>
              <a:gd name="connsiteX3" fmla="*/ 2341333 w 6088253"/>
              <a:gd name="connsiteY3" fmla="*/ 6857999 h 6858000"/>
              <a:gd name="connsiteX4" fmla="*/ 2341305 w 6088253"/>
              <a:gd name="connsiteY4" fmla="*/ 6858000 h 6858000"/>
              <a:gd name="connsiteX5" fmla="*/ 2341277 w 6088253"/>
              <a:gd name="connsiteY5" fmla="*/ 6857999 h 6858000"/>
              <a:gd name="connsiteX6" fmla="*/ 2308733 w 6088253"/>
              <a:gd name="connsiteY6" fmla="*/ 6857999 h 6858000"/>
              <a:gd name="connsiteX7" fmla="*/ 2308733 w 6088253"/>
              <a:gd name="connsiteY7" fmla="*/ 6856798 h 6858000"/>
              <a:gd name="connsiteX8" fmla="*/ 2220423 w 6088253"/>
              <a:gd name="connsiteY8" fmla="*/ 6853538 h 6858000"/>
              <a:gd name="connsiteX9" fmla="*/ 3641 w 6088253"/>
              <a:gd name="connsiteY9" fmla="*/ 3768784 h 6858000"/>
              <a:gd name="connsiteX10" fmla="*/ 0 w 6088253"/>
              <a:gd name="connsiteY10" fmla="*/ 3660158 h 6858000"/>
              <a:gd name="connsiteX11" fmla="*/ 0 w 6088253"/>
              <a:gd name="connsiteY11" fmla="*/ 3197844 h 6858000"/>
              <a:gd name="connsiteX12" fmla="*/ 3641 w 6088253"/>
              <a:gd name="connsiteY12" fmla="*/ 3089217 h 6858000"/>
              <a:gd name="connsiteX13" fmla="*/ 2220423 w 6088253"/>
              <a:gd name="connsiteY13" fmla="*/ 4463 h 6858000"/>
              <a:gd name="connsiteX14" fmla="*/ 2308733 w 6088253"/>
              <a:gd name="connsiteY14" fmla="*/ 120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88253" h="6858000">
                <a:moveTo>
                  <a:pt x="2308733" y="0"/>
                </a:moveTo>
                <a:lnTo>
                  <a:pt x="6088253" y="0"/>
                </a:lnTo>
                <a:lnTo>
                  <a:pt x="6088253" y="6857999"/>
                </a:lnTo>
                <a:lnTo>
                  <a:pt x="2341333" y="6857999"/>
                </a:lnTo>
                <a:lnTo>
                  <a:pt x="2341305" y="6858000"/>
                </a:lnTo>
                <a:lnTo>
                  <a:pt x="2341277" y="6857999"/>
                </a:lnTo>
                <a:lnTo>
                  <a:pt x="2308733" y="6857999"/>
                </a:lnTo>
                <a:lnTo>
                  <a:pt x="2308733" y="6856798"/>
                </a:lnTo>
                <a:lnTo>
                  <a:pt x="2220423" y="6853538"/>
                </a:lnTo>
                <a:cubicBezTo>
                  <a:pt x="1056828" y="6767439"/>
                  <a:pt x="116621" y="5445372"/>
                  <a:pt x="3641" y="3768784"/>
                </a:cubicBezTo>
                <a:lnTo>
                  <a:pt x="0" y="3660158"/>
                </a:lnTo>
                <a:lnTo>
                  <a:pt x="0" y="3197844"/>
                </a:lnTo>
                <a:lnTo>
                  <a:pt x="3641" y="3089217"/>
                </a:lnTo>
                <a:cubicBezTo>
                  <a:pt x="116621" y="1412629"/>
                  <a:pt x="1056828" y="90562"/>
                  <a:pt x="2220423" y="4463"/>
                </a:cubicBezTo>
                <a:lnTo>
                  <a:pt x="2308733" y="1203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6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56003-4EC7-1130-0FC0-61F743E352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4636239" cy="1325563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Learning outcomes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0B31E04-25F3-DBCF-59BE-118B328E8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DA25D79-38A8-B727-7B96-00EA77F38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F7A731-ABE9-4FA0-A2D5-E07D88DD1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61C9AFD-D08C-A66F-2D19-4C3082403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066925"/>
            <a:ext cx="4635500" cy="4035425"/>
          </a:xfrm>
        </p:spPr>
        <p:txBody>
          <a:bodyPr>
            <a:normAutofit/>
          </a:bodyPr>
          <a:lstStyle>
            <a:lvl1pPr marL="342000" indent="-342000">
              <a:lnSpc>
                <a:spcPct val="87000"/>
              </a:lnSpc>
              <a:spcAft>
                <a:spcPts val="800"/>
              </a:spcAft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246BB5D-7A07-3E16-653E-04FFDB3D75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3999" y="1401556"/>
            <a:ext cx="4883150" cy="43926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09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035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8CC18-3CC4-46C0-EBF9-716B2DDB6C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549274"/>
          </a:xfrm>
        </p:spPr>
        <p:txBody>
          <a:bodyPr anchor="t">
            <a:normAutofit/>
          </a:bodyPr>
          <a:lstStyle>
            <a:lvl1pPr algn="ctr"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883223-FD8A-8C0C-F8AB-85E41D410B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074738"/>
            <a:ext cx="10515600" cy="555625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3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16441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E76BF-3DFD-C12C-F80C-AA63168080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Images references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B17400E-A0FA-DD8F-7B5C-B7A36EE236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89138"/>
            <a:ext cx="10617200" cy="3941762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16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92466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D5205-3F8A-D18B-8962-07D4E35B4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2161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28BBB1F-75AF-F238-0A56-9361229A55A3}"/>
              </a:ext>
            </a:extLst>
          </p:cNvPr>
          <p:cNvSpPr/>
          <p:nvPr userDrawn="1"/>
        </p:nvSpPr>
        <p:spPr>
          <a:xfrm>
            <a:off x="838200" y="1873568"/>
            <a:ext cx="4149090" cy="2297430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2BE065D-EFC1-1444-34A8-042749B3B9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9690" y="1168358"/>
            <a:ext cx="5027612" cy="465138"/>
          </a:xfrm>
        </p:spPr>
        <p:txBody>
          <a:bodyPr/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Learning outcomes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A6F139-1BE7-DC70-6871-6CA6227EAD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9690" y="1873568"/>
            <a:ext cx="5027612" cy="4225925"/>
          </a:xfrm>
        </p:spPr>
        <p:txBody>
          <a:bodyPr>
            <a:normAutofit/>
          </a:bodyPr>
          <a:lstStyle>
            <a:lvl1pPr marL="342000" indent="-342000">
              <a:lnSpc>
                <a:spcPct val="87000"/>
              </a:lnSpc>
              <a:spcAft>
                <a:spcPts val="800"/>
              </a:spcAft>
              <a:defRPr sz="17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A1CF44E-1FC6-81D5-C3F4-7222FB3A2A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4429" y="2057876"/>
            <a:ext cx="3597275" cy="1928813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GB" dirty="0"/>
              <a:t>X.1: Video and transcript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X.2: Accompanying reading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X.3: Worksheet</a:t>
            </a:r>
          </a:p>
          <a:p>
            <a:pPr lvl="0"/>
            <a:endParaRPr lang="en-GB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51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1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54" r:id="rId2"/>
    <p:sldLayoutId id="2147483755" r:id="rId3"/>
    <p:sldLayoutId id="2147483756" r:id="rId4"/>
    <p:sldLayoutId id="2147483757" r:id="rId5"/>
    <p:sldLayoutId id="214748375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16.t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5" Type="http://schemas.openxmlformats.org/officeDocument/2006/relationships/image" Target="../media/image27.jpg"/><Relationship Id="rId4" Type="http://schemas.openxmlformats.org/officeDocument/2006/relationships/image" Target="../media/image16.t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scitable/topicpage/microtubules-and-filaments-14052932/" TargetMode="External"/><Relationship Id="rId2" Type="http://schemas.openxmlformats.org/officeDocument/2006/relationships/hyperlink" Target="https://pdb101.rcsb.org/sci-art/goodsell-gallery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8E529-715D-C895-155C-DD6016C448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6606" y="2329325"/>
            <a:ext cx="4880426" cy="1941512"/>
          </a:xfrm>
        </p:spPr>
        <p:txBody>
          <a:bodyPr/>
          <a:lstStyle/>
          <a:p>
            <a:r>
              <a:rPr lang="en-GB" dirty="0"/>
              <a:t>Basic Cell Structure	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EBF978-D8F6-F504-B40B-772DE8AA27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Dr Clare Garcin	</a:t>
            </a:r>
          </a:p>
          <a:p>
            <a:r>
              <a:rPr lang="en-GB" dirty="0"/>
              <a:t>c.garcin@warwick.ac.uk</a:t>
            </a:r>
          </a:p>
        </p:txBody>
      </p:sp>
      <p:pic>
        <p:nvPicPr>
          <p:cNvPr id="12" name="Picture Placeholder 11" descr="Microscopic view of a suspended bubble-like material with water in it">
            <a:extLst>
              <a:ext uri="{FF2B5EF4-FFF2-40B4-BE49-F238E27FC236}">
                <a16:creationId xmlns:a16="http://schemas.microsoft.com/office/drawing/2014/main" id="{9E94E722-EEF0-A28C-BA96-7D366671AF6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0409" r="204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24708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F536E-6E3F-61E6-0A4E-FE1A97AA4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Once inside the cell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E9383-C60D-916F-B054-E63B39A76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cytoplasm/cytosol</a:t>
            </a:r>
          </a:p>
        </p:txBody>
      </p:sp>
      <p:pic>
        <p:nvPicPr>
          <p:cNvPr id="4" name="Picture Placeholder 5" descr="A colorful illustration of the components of the cytoplasm, including cytoskeletal components">
            <a:extLst>
              <a:ext uri="{FF2B5EF4-FFF2-40B4-BE49-F238E27FC236}">
                <a16:creationId xmlns:a16="http://schemas.microsoft.com/office/drawing/2014/main" id="{382A08F9-D8EA-B42B-13C7-50C37C5503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76" b="5076"/>
          <a:stretch>
            <a:fillRect/>
          </a:stretch>
        </p:blipFill>
        <p:spPr>
          <a:xfrm>
            <a:off x="6858424" y="1527995"/>
            <a:ext cx="4883150" cy="439261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5A6F82B-8824-831C-8B34-7CE0D55FF27E}"/>
              </a:ext>
            </a:extLst>
          </p:cNvPr>
          <p:cNvSpPr/>
          <p:nvPr/>
        </p:nvSpPr>
        <p:spPr>
          <a:xfrm>
            <a:off x="450426" y="1606809"/>
            <a:ext cx="2590801" cy="11574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The </a:t>
            </a:r>
            <a:r>
              <a:rPr lang="en-GB" b="1" dirty="0">
                <a:solidFill>
                  <a:schemeClr val="accent1"/>
                </a:solidFill>
              </a:rPr>
              <a:t>cytoplasm</a:t>
            </a:r>
            <a:r>
              <a:rPr lang="en-GB" dirty="0">
                <a:solidFill>
                  <a:schemeClr val="accent1"/>
                </a:solidFill>
              </a:rPr>
              <a:t> is the term given to the inside of the cell.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585B92F-089D-E791-FDF9-A19A9EA244C9}"/>
              </a:ext>
            </a:extLst>
          </p:cNvPr>
          <p:cNvSpPr/>
          <p:nvPr/>
        </p:nvSpPr>
        <p:spPr>
          <a:xfrm>
            <a:off x="287138" y="5330005"/>
            <a:ext cx="2590801" cy="11574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The fluid component is called the </a:t>
            </a:r>
            <a:r>
              <a:rPr lang="en-GB" b="1" dirty="0">
                <a:solidFill>
                  <a:schemeClr val="accent1"/>
                </a:solidFill>
              </a:rPr>
              <a:t>cytosol.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0BDA03-2A38-73BE-20BB-031CC6B0F857}"/>
              </a:ext>
            </a:extLst>
          </p:cNvPr>
          <p:cNvSpPr/>
          <p:nvPr/>
        </p:nvSpPr>
        <p:spPr>
          <a:xfrm>
            <a:off x="5995768" y="5842017"/>
            <a:ext cx="6117699" cy="9430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The cytoplasm is packed with cellular components, and is where many cellular reactions take place.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466DC1-57AD-6319-B1A5-D71DFFBCD13F}"/>
              </a:ext>
            </a:extLst>
          </p:cNvPr>
          <p:cNvGrpSpPr/>
          <p:nvPr/>
        </p:nvGrpSpPr>
        <p:grpSpPr>
          <a:xfrm>
            <a:off x="2534528" y="2277906"/>
            <a:ext cx="4078514" cy="3672114"/>
            <a:chOff x="1045028" y="2423886"/>
            <a:chExt cx="4078514" cy="367211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9C4F23C-8D26-262C-3A29-64F7F0D700E0}"/>
                </a:ext>
              </a:extLst>
            </p:cNvPr>
            <p:cNvSpPr/>
            <p:nvPr/>
          </p:nvSpPr>
          <p:spPr>
            <a:xfrm>
              <a:off x="1045028" y="2423886"/>
              <a:ext cx="4078514" cy="3672114"/>
            </a:xfrm>
            <a:prstGeom prst="ellipse">
              <a:avLst/>
            </a:prstGeom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01445BC-269F-FE19-0A14-8EE929C780A5}"/>
                </a:ext>
              </a:extLst>
            </p:cNvPr>
            <p:cNvSpPr/>
            <p:nvPr/>
          </p:nvSpPr>
          <p:spPr>
            <a:xfrm>
              <a:off x="1741714" y="3120571"/>
              <a:ext cx="1451429" cy="140788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FD3EAB0-E48B-CA69-DC92-2E7244D64C9E}"/>
              </a:ext>
            </a:extLst>
          </p:cNvPr>
          <p:cNvSpPr/>
          <p:nvPr/>
        </p:nvSpPr>
        <p:spPr>
          <a:xfrm>
            <a:off x="4036757" y="4802710"/>
            <a:ext cx="1291772" cy="36353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accent1"/>
                </a:solidFill>
              </a:rPr>
              <a:t>Cytoplasm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5FC813C-E482-B3D0-FCD9-960D5DC1CB8A}"/>
              </a:ext>
            </a:extLst>
          </p:cNvPr>
          <p:cNvCxnSpPr>
            <a:cxnSpLocks/>
          </p:cNvCxnSpPr>
          <p:nvPr/>
        </p:nvCxnSpPr>
        <p:spPr>
          <a:xfrm flipH="1">
            <a:off x="4097609" y="1527995"/>
            <a:ext cx="2760815" cy="32747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A1AF026-8A9A-8F93-05FC-777DBE716D9A}"/>
              </a:ext>
            </a:extLst>
          </p:cNvPr>
          <p:cNvCxnSpPr>
            <a:cxnSpLocks/>
          </p:cNvCxnSpPr>
          <p:nvPr/>
        </p:nvCxnSpPr>
        <p:spPr>
          <a:xfrm flipH="1" flipV="1">
            <a:off x="4036757" y="5186902"/>
            <a:ext cx="2829594" cy="6378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5416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14E56-90FA-62D8-F67B-3F6AACB2A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Genetic material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5B190C-CFFE-CC18-BCE6-45429358AD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instruction manual</a:t>
            </a:r>
          </a:p>
        </p:txBody>
      </p:sp>
      <p:pic>
        <p:nvPicPr>
          <p:cNvPr id="4" name="Picture 3" descr="A diagram of dna and chromatin&#10;&#10;Description automatically generated">
            <a:extLst>
              <a:ext uri="{FF2B5EF4-FFF2-40B4-BE49-F238E27FC236}">
                <a16:creationId xmlns:a16="http://schemas.microsoft.com/office/drawing/2014/main" id="{9291B290-3BCD-ED3A-8788-A448F423E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7577" y="1790701"/>
            <a:ext cx="3954932" cy="3882232"/>
          </a:xfrm>
          <a:prstGeom prst="rect">
            <a:avLst/>
          </a:prstGeom>
        </p:spPr>
      </p:pic>
      <p:pic>
        <p:nvPicPr>
          <p:cNvPr id="5" name="Picture 4" descr="A diagram of a prokaryotic cell, showing the genetic material">
            <a:extLst>
              <a:ext uri="{FF2B5EF4-FFF2-40B4-BE49-F238E27FC236}">
                <a16:creationId xmlns:a16="http://schemas.microsoft.com/office/drawing/2014/main" id="{351D1C2A-4DC6-53D7-C57F-C22D596DD4C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402" y="3123090"/>
            <a:ext cx="5588444" cy="279422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CBBC2D1-A9C8-36B3-1158-759847A6C53B}"/>
              </a:ext>
            </a:extLst>
          </p:cNvPr>
          <p:cNvSpPr/>
          <p:nvPr/>
        </p:nvSpPr>
        <p:spPr>
          <a:xfrm>
            <a:off x="277402" y="1900462"/>
            <a:ext cx="5588444" cy="11574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In prokaryotic cells, genetic material is found as a circular strand in the cytoplasm, or within the ‘nucleoid’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F4E3762-93E2-1B54-D525-583A1A484967}"/>
              </a:ext>
            </a:extLst>
          </p:cNvPr>
          <p:cNvSpPr/>
          <p:nvPr/>
        </p:nvSpPr>
        <p:spPr>
          <a:xfrm>
            <a:off x="6477797" y="5757379"/>
            <a:ext cx="5262979" cy="99766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In eukaryotic cells, genetic material is stored as </a:t>
            </a:r>
            <a:r>
              <a:rPr lang="en-GB" b="1" dirty="0">
                <a:solidFill>
                  <a:schemeClr val="accent1"/>
                </a:solidFill>
              </a:rPr>
              <a:t>chromosomes</a:t>
            </a:r>
            <a:r>
              <a:rPr lang="en-GB" dirty="0">
                <a:solidFill>
                  <a:schemeClr val="accent1"/>
                </a:solidFill>
              </a:rPr>
              <a:t> within a true </a:t>
            </a:r>
            <a:r>
              <a:rPr lang="en-GB" b="1" dirty="0">
                <a:solidFill>
                  <a:schemeClr val="accent1"/>
                </a:solidFill>
              </a:rPr>
              <a:t>nucleus.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05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769D7-8EC1-D975-6691-1C2E32AC7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Ribosomes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B9CC02-3321-08A2-ABE6-532FB4488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assembly room</a:t>
            </a:r>
          </a:p>
        </p:txBody>
      </p:sp>
      <p:pic>
        <p:nvPicPr>
          <p:cNvPr id="4" name="Picture Placeholder 5" descr="A diagram of a ribosome 'reading' mRNA and generating a polypeptide chain">
            <a:extLst>
              <a:ext uri="{FF2B5EF4-FFF2-40B4-BE49-F238E27FC236}">
                <a16:creationId xmlns:a16="http://schemas.microsoft.com/office/drawing/2014/main" id="{885078D4-6ADF-CE75-9898-DF8F35F302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15" r="-1855"/>
          <a:stretch/>
        </p:blipFill>
        <p:spPr>
          <a:xfrm>
            <a:off x="3427912" y="1616075"/>
            <a:ext cx="5532474" cy="439261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5E32433-438A-DAA0-DF88-C46A670E2789}"/>
              </a:ext>
            </a:extLst>
          </p:cNvPr>
          <p:cNvSpPr/>
          <p:nvPr/>
        </p:nvSpPr>
        <p:spPr>
          <a:xfrm>
            <a:off x="484742" y="1531345"/>
            <a:ext cx="2588964" cy="168558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Ribosomes ‘read’ the genetic material and ‘translate’ it into a string of amino acids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8B63CB1-22F7-76D0-12AF-2B7C89762BE8}"/>
              </a:ext>
            </a:extLst>
          </p:cNvPr>
          <p:cNvSpPr/>
          <p:nvPr/>
        </p:nvSpPr>
        <p:spPr>
          <a:xfrm>
            <a:off x="8960386" y="2969591"/>
            <a:ext cx="2588964" cy="168558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Ribosomes consist of a small subunit and a large subunit.</a:t>
            </a:r>
          </a:p>
        </p:txBody>
      </p:sp>
    </p:spTree>
    <p:extLst>
      <p:ext uri="{BB962C8B-B14F-4D97-AF65-F5344CB8AC3E}">
        <p14:creationId xmlns:p14="http://schemas.microsoft.com/office/powerpoint/2010/main" val="951733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F0FE8-F5A9-CE29-27F0-17B4F9916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Prokaryotic versus eukaryotic cells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CAF2-3365-6436-7A41-AE16315BC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What are the differences?</a:t>
            </a:r>
          </a:p>
        </p:txBody>
      </p:sp>
      <p:pic>
        <p:nvPicPr>
          <p:cNvPr id="4" name="Picture 3" descr="A diagram of a prokaryotic cell">
            <a:extLst>
              <a:ext uri="{FF2B5EF4-FFF2-40B4-BE49-F238E27FC236}">
                <a16:creationId xmlns:a16="http://schemas.microsoft.com/office/drawing/2014/main" id="{4ACD3A87-2194-C386-3D76-036AA0E950B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029" y="2168811"/>
            <a:ext cx="5249110" cy="3676307"/>
          </a:xfrm>
          <a:prstGeom prst="rect">
            <a:avLst/>
          </a:prstGeom>
        </p:spPr>
      </p:pic>
      <p:pic>
        <p:nvPicPr>
          <p:cNvPr id="5" name="Picture 4" descr="A labelled diagram of a eukaryptic cell ">
            <a:extLst>
              <a:ext uri="{FF2B5EF4-FFF2-40B4-BE49-F238E27FC236}">
                <a16:creationId xmlns:a16="http://schemas.microsoft.com/office/drawing/2014/main" id="{8D84FAA1-9A5B-4AD1-ECA5-A599925D1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7929" y="1521057"/>
            <a:ext cx="4395865" cy="497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366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B8605-A3F1-F0AD-FB96-948A79CCD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Nucleus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35321-579B-A48B-C8F8-E465370F2F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Houses the instruction manual</a:t>
            </a:r>
          </a:p>
        </p:txBody>
      </p:sp>
      <p:pic>
        <p:nvPicPr>
          <p:cNvPr id="4" name="Picture Placeholder 5" descr="Labelled diagram of a nucleus">
            <a:extLst>
              <a:ext uri="{FF2B5EF4-FFF2-40B4-BE49-F238E27FC236}">
                <a16:creationId xmlns:a16="http://schemas.microsoft.com/office/drawing/2014/main" id="{AB4278F9-A1B1-B91F-9967-852FFBC18D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8" r="-3391"/>
          <a:stretch/>
        </p:blipFill>
        <p:spPr>
          <a:xfrm>
            <a:off x="5624002" y="1655888"/>
            <a:ext cx="6312629" cy="412737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4374012-E73F-4000-7462-9CABA0F01C41}"/>
              </a:ext>
            </a:extLst>
          </p:cNvPr>
          <p:cNvSpPr/>
          <p:nvPr/>
        </p:nvSpPr>
        <p:spPr>
          <a:xfrm>
            <a:off x="401245" y="2876785"/>
            <a:ext cx="4788665" cy="168558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The nucleus is surrounded by a double membrane called the </a:t>
            </a:r>
            <a:r>
              <a:rPr lang="en-GB" b="1" dirty="0">
                <a:solidFill>
                  <a:schemeClr val="accent1"/>
                </a:solidFill>
              </a:rPr>
              <a:t>nuclear envelope</a:t>
            </a:r>
            <a:r>
              <a:rPr lang="en-GB" dirty="0">
                <a:solidFill>
                  <a:schemeClr val="accent1"/>
                </a:solidFill>
              </a:rPr>
              <a:t>.</a:t>
            </a:r>
          </a:p>
          <a:p>
            <a:pPr algn="ctr"/>
            <a:r>
              <a:rPr lang="en-GB" dirty="0">
                <a:solidFill>
                  <a:schemeClr val="accent1"/>
                </a:solidFill>
              </a:rPr>
              <a:t>The nuclear envelope contains pores, to allow the exchange of molecules between the nucleoplasm and the cytoplasm.</a:t>
            </a:r>
          </a:p>
        </p:txBody>
      </p:sp>
    </p:spTree>
    <p:extLst>
      <p:ext uri="{BB962C8B-B14F-4D97-AF65-F5344CB8AC3E}">
        <p14:creationId xmlns:p14="http://schemas.microsoft.com/office/powerpoint/2010/main" val="4210980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C37DB-A254-8D24-83EC-932363B02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Endoplasmic Reticulum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BD7C1-3F09-72C5-641D-CAF301F2F3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wrapping station</a:t>
            </a:r>
          </a:p>
        </p:txBody>
      </p:sp>
      <p:pic>
        <p:nvPicPr>
          <p:cNvPr id="4" name="Picture Placeholder 9" descr="A diagram and micrographs of the endoplasmic reticulum, showing rough and smooth endoplasmic reticulum">
            <a:extLst>
              <a:ext uri="{FF2B5EF4-FFF2-40B4-BE49-F238E27FC236}">
                <a16:creationId xmlns:a16="http://schemas.microsoft.com/office/drawing/2014/main" id="{A5FD5FEA-2B16-39A3-09C7-730814310A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481" r="-596"/>
          <a:stretch/>
        </p:blipFill>
        <p:spPr>
          <a:xfrm>
            <a:off x="5380074" y="1541526"/>
            <a:ext cx="6389849" cy="511594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C7CC282-D110-821C-FED3-BEEC3389D975}"/>
              </a:ext>
            </a:extLst>
          </p:cNvPr>
          <p:cNvSpPr/>
          <p:nvPr/>
        </p:nvSpPr>
        <p:spPr>
          <a:xfrm>
            <a:off x="433329" y="2586210"/>
            <a:ext cx="4788665" cy="168558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The endoplasmic reticulum is often continuous with the nuclear envelope.</a:t>
            </a:r>
          </a:p>
          <a:p>
            <a:pPr algn="ctr"/>
            <a:r>
              <a:rPr lang="en-GB" dirty="0">
                <a:solidFill>
                  <a:schemeClr val="accent1"/>
                </a:solidFill>
              </a:rPr>
              <a:t>Here, proteins are modified, and new phospholipids are made in the endoplasmic reticulum.</a:t>
            </a:r>
          </a:p>
        </p:txBody>
      </p:sp>
    </p:spTree>
    <p:extLst>
      <p:ext uri="{BB962C8B-B14F-4D97-AF65-F5344CB8AC3E}">
        <p14:creationId xmlns:p14="http://schemas.microsoft.com/office/powerpoint/2010/main" val="256312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C3168-E3CE-B773-DCF1-0A51FE1AF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Golgi Apparatus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FA8642-4530-CCD3-8B6B-9651A68B57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sorting office</a:t>
            </a:r>
          </a:p>
        </p:txBody>
      </p:sp>
      <p:pic>
        <p:nvPicPr>
          <p:cNvPr id="6" name="Picture 5" descr="Diagram showing the nucleus, endoplasmic reticulum, and golgi apparatus closely associated">
            <a:extLst>
              <a:ext uri="{FF2B5EF4-FFF2-40B4-BE49-F238E27FC236}">
                <a16:creationId xmlns:a16="http://schemas.microsoft.com/office/drawing/2014/main" id="{2A83EEC9-0AEE-1FB4-DDA8-655A790FD3A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1504950"/>
            <a:ext cx="3572256" cy="5090160"/>
          </a:xfrm>
          <a:prstGeom prst="rect">
            <a:avLst/>
          </a:prstGeom>
        </p:spPr>
      </p:pic>
      <p:pic>
        <p:nvPicPr>
          <p:cNvPr id="11" name="Picture 10" descr="A diagram showing the stack of sacs in a golgi apparatus">
            <a:extLst>
              <a:ext uri="{FF2B5EF4-FFF2-40B4-BE49-F238E27FC236}">
                <a16:creationId xmlns:a16="http://schemas.microsoft.com/office/drawing/2014/main" id="{98B523BA-6E02-5203-A16C-A2EEC5C85D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7606" y="1458875"/>
            <a:ext cx="5227671" cy="4476787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3D6CABC-45C5-1DC6-3675-C8948A926FE6}"/>
              </a:ext>
            </a:extLst>
          </p:cNvPr>
          <p:cNvSpPr/>
          <p:nvPr/>
        </p:nvSpPr>
        <p:spPr>
          <a:xfrm>
            <a:off x="4838612" y="5222237"/>
            <a:ext cx="3977127" cy="160570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The </a:t>
            </a:r>
            <a:r>
              <a:rPr lang="en-GB" dirty="0" err="1">
                <a:solidFill>
                  <a:schemeClr val="accent1"/>
                </a:solidFill>
              </a:rPr>
              <a:t>golgi</a:t>
            </a:r>
            <a:r>
              <a:rPr lang="en-GB" dirty="0">
                <a:solidFill>
                  <a:schemeClr val="accent1"/>
                </a:solidFill>
              </a:rPr>
              <a:t> apparatus ‘packages’ and ‘tags’ newly synthesised proteins to ensure they arrive at the correct destination.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4367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A7394-333F-FEC6-809D-A5AB56B8F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Vesicles and Lysosomes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1647C-D2CC-19BA-7E6E-27DAE881B7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Transport and Rubbish Disposal</a:t>
            </a:r>
          </a:p>
        </p:txBody>
      </p:sp>
      <p:pic>
        <p:nvPicPr>
          <p:cNvPr id="4" name="Picture 3" descr="A diagram showing the invagination and budding of the cell membrane to form a vesicle, and the fusion of a vesicle with the cell membrane">
            <a:extLst>
              <a:ext uri="{FF2B5EF4-FFF2-40B4-BE49-F238E27FC236}">
                <a16:creationId xmlns:a16="http://schemas.microsoft.com/office/drawing/2014/main" id="{A66E8BFB-D5A0-AF8C-4FCD-5CBD6F0331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4410" b="17533"/>
          <a:stretch/>
        </p:blipFill>
        <p:spPr>
          <a:xfrm>
            <a:off x="1522958" y="1570518"/>
            <a:ext cx="9146084" cy="371696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CD030C2-022E-2784-CE39-AA9D25AEE6E7}"/>
              </a:ext>
            </a:extLst>
          </p:cNvPr>
          <p:cNvSpPr/>
          <p:nvPr/>
        </p:nvSpPr>
        <p:spPr>
          <a:xfrm>
            <a:off x="1522958" y="4692172"/>
            <a:ext cx="4109291" cy="169592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Vesicles are sacs surrounded by lipid bilayers, meaning they can fuse with the cell membrane either to expel products, in </a:t>
            </a:r>
            <a:r>
              <a:rPr lang="en-GB" b="1" dirty="0">
                <a:solidFill>
                  <a:schemeClr val="accent1"/>
                </a:solidFill>
              </a:rPr>
              <a:t>exocytosis</a:t>
            </a:r>
            <a:r>
              <a:rPr lang="en-GB" dirty="0">
                <a:solidFill>
                  <a:schemeClr val="accent1"/>
                </a:solidFill>
              </a:rPr>
              <a:t>, or take substances into the cell, in </a:t>
            </a:r>
            <a:r>
              <a:rPr lang="en-GB" b="1" dirty="0">
                <a:solidFill>
                  <a:schemeClr val="accent1"/>
                </a:solidFill>
              </a:rPr>
              <a:t>endocytosis</a:t>
            </a:r>
            <a:r>
              <a:rPr lang="en-GB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D9BD4C4-9657-5814-B67E-BB83574F0F34}"/>
              </a:ext>
            </a:extLst>
          </p:cNvPr>
          <p:cNvSpPr/>
          <p:nvPr/>
        </p:nvSpPr>
        <p:spPr>
          <a:xfrm>
            <a:off x="5808016" y="5072126"/>
            <a:ext cx="4109291" cy="93601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Lysosomes are specialised vesicles that contain digestive enzymes.</a:t>
            </a:r>
          </a:p>
        </p:txBody>
      </p:sp>
    </p:spTree>
    <p:extLst>
      <p:ext uri="{BB962C8B-B14F-4D97-AF65-F5344CB8AC3E}">
        <p14:creationId xmlns:p14="http://schemas.microsoft.com/office/powerpoint/2010/main" val="3427004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38DA4-51E2-3DEB-5D56-51508B820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cytoskeleton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FDCC0-F550-E73D-3175-C7B1E51D37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conveyor belts and steel girders</a:t>
            </a:r>
          </a:p>
        </p:txBody>
      </p:sp>
      <p:grpSp>
        <p:nvGrpSpPr>
          <p:cNvPr id="4" name="Group 3" descr="A colorful illustration of the components of the cytoplasm, including cytoskeletal components">
            <a:extLst>
              <a:ext uri="{FF2B5EF4-FFF2-40B4-BE49-F238E27FC236}">
                <a16:creationId xmlns:a16="http://schemas.microsoft.com/office/drawing/2014/main" id="{A25D7C81-0100-F1E6-65B4-0F20413A7DAF}"/>
              </a:ext>
            </a:extLst>
          </p:cNvPr>
          <p:cNvGrpSpPr/>
          <p:nvPr/>
        </p:nvGrpSpPr>
        <p:grpSpPr>
          <a:xfrm>
            <a:off x="325592" y="1809881"/>
            <a:ext cx="7781082" cy="4392613"/>
            <a:chOff x="415466" y="1790701"/>
            <a:chExt cx="7781082" cy="4392613"/>
          </a:xfrm>
        </p:grpSpPr>
        <p:pic>
          <p:nvPicPr>
            <p:cNvPr id="5" name="Picture Placeholder 5" descr="A close-up of a colorful drawing&#10;&#10;Description automatically generated">
              <a:extLst>
                <a:ext uri="{FF2B5EF4-FFF2-40B4-BE49-F238E27FC236}">
                  <a16:creationId xmlns:a16="http://schemas.microsoft.com/office/drawing/2014/main" id="{E2B30EFE-9CDC-869A-CBE4-28748D895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5076" b="5076"/>
            <a:stretch>
              <a:fillRect/>
            </a:stretch>
          </p:blipFill>
          <p:spPr>
            <a:xfrm>
              <a:off x="415466" y="1790701"/>
              <a:ext cx="4883150" cy="4392613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8E77D24-F979-7C8C-D91B-EEBDB8509D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38949" y="4263528"/>
              <a:ext cx="2049138" cy="0"/>
            </a:xfrm>
            <a:prstGeom prst="line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BA6C07-7BE8-8F3A-29EF-7408066847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72779" y="5466937"/>
              <a:ext cx="2248359" cy="0"/>
            </a:xfrm>
            <a:prstGeom prst="line">
              <a:avLst/>
            </a:prstGeom>
            <a:ln w="38100"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56E3404-3AC3-3CAD-A096-0860618409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91369" y="3394113"/>
              <a:ext cx="4496718" cy="0"/>
            </a:xfrm>
            <a:prstGeom prst="line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C83B35A-80CE-BBBB-D19C-B061AA0477A7}"/>
                </a:ext>
              </a:extLst>
            </p:cNvPr>
            <p:cNvSpPr/>
            <p:nvPr/>
          </p:nvSpPr>
          <p:spPr>
            <a:xfrm>
              <a:off x="6588087" y="3161381"/>
              <a:ext cx="1499633" cy="465463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1"/>
                  </a:solidFill>
                </a:rPr>
                <a:t>Microtubule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CBBAEA0-B4DC-90CF-1A7D-59FCC0011875}"/>
                </a:ext>
              </a:extLst>
            </p:cNvPr>
            <p:cNvSpPr/>
            <p:nvPr/>
          </p:nvSpPr>
          <p:spPr>
            <a:xfrm>
              <a:off x="6466900" y="3977090"/>
              <a:ext cx="1729648" cy="545612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1"/>
                  </a:solidFill>
                </a:rPr>
                <a:t>Intermediate</a:t>
              </a:r>
            </a:p>
            <a:p>
              <a:pPr algn="ctr"/>
              <a:r>
                <a:rPr lang="en-GB" dirty="0">
                  <a:solidFill>
                    <a:schemeClr val="accent1"/>
                  </a:solidFill>
                </a:rPr>
                <a:t>Filament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DF02D2F-CB94-C0F0-1027-CCF43AB6202F}"/>
                </a:ext>
              </a:extLst>
            </p:cNvPr>
            <p:cNvSpPr/>
            <p:nvPr/>
          </p:nvSpPr>
          <p:spPr>
            <a:xfrm>
              <a:off x="6588087" y="5234205"/>
              <a:ext cx="1499633" cy="465463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1"/>
                  </a:solidFill>
                </a:rPr>
                <a:t>Actin</a:t>
              </a:r>
            </a:p>
          </p:txBody>
        </p:sp>
      </p:grpSp>
      <p:pic>
        <p:nvPicPr>
          <p:cNvPr id="12" name="Picture 11" descr="A diagram depicting structures involving the cytoskeleton within cells.">
            <a:extLst>
              <a:ext uri="{FF2B5EF4-FFF2-40B4-BE49-F238E27FC236}">
                <a16:creationId xmlns:a16="http://schemas.microsoft.com/office/drawing/2014/main" id="{B32C8443-CB2D-58D7-CAC9-4475B75FD30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1850" y="1497376"/>
            <a:ext cx="4653588" cy="16330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73D7D3C-4EC7-1077-6C11-8FEF0E8EC826}"/>
              </a:ext>
            </a:extLst>
          </p:cNvPr>
          <p:cNvSpPr txBox="1"/>
          <p:nvPr/>
        </p:nvSpPr>
        <p:spPr>
          <a:xfrm>
            <a:off x="325592" y="6309284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https://www.youtube.com/watch?v=y-uuk4Pr2i8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624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FAD14-A55E-4086-05A5-46C358CD9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Mitochondria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3E7605-E51D-8D27-9C2F-7E0DF12274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engine room</a:t>
            </a:r>
          </a:p>
        </p:txBody>
      </p:sp>
      <p:grpSp>
        <p:nvGrpSpPr>
          <p:cNvPr id="4" name="Group 3" descr="A labelled diagram showing mitochondrial structure.">
            <a:extLst>
              <a:ext uri="{FF2B5EF4-FFF2-40B4-BE49-F238E27FC236}">
                <a16:creationId xmlns:a16="http://schemas.microsoft.com/office/drawing/2014/main" id="{E42F403D-7468-4F86-7A48-5B32F6FD959D}"/>
              </a:ext>
            </a:extLst>
          </p:cNvPr>
          <p:cNvGrpSpPr/>
          <p:nvPr/>
        </p:nvGrpSpPr>
        <p:grpSpPr>
          <a:xfrm>
            <a:off x="1186935" y="1833334"/>
            <a:ext cx="10358928" cy="4741183"/>
            <a:chOff x="1170607" y="1751691"/>
            <a:chExt cx="10358928" cy="4741183"/>
          </a:xfrm>
        </p:grpSpPr>
        <p:pic>
          <p:nvPicPr>
            <p:cNvPr id="5" name="Picture 4" descr="A cartoon of a plant cell&#10;&#10;Description automatically generated">
              <a:extLst>
                <a:ext uri="{FF2B5EF4-FFF2-40B4-BE49-F238E27FC236}">
                  <a16:creationId xmlns:a16="http://schemas.microsoft.com/office/drawing/2014/main" id="{0D1B6C23-3B23-3111-1369-7AFCDADCBC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2225" t="23033" r="31994" b="25105"/>
            <a:stretch/>
          </p:blipFill>
          <p:spPr>
            <a:xfrm>
              <a:off x="4463902" y="2270568"/>
              <a:ext cx="3264195" cy="3311847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FDFDE2D-8F5B-4475-A7D6-B626CB4E95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51650" y="2981058"/>
              <a:ext cx="152165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9174EEB-D7CC-3DED-D230-492A6490F7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51650" y="3082247"/>
              <a:ext cx="1603844" cy="164386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25120D-BFE4-DB0C-FAE3-8A0FF22794A4}"/>
                </a:ext>
              </a:extLst>
            </p:cNvPr>
            <p:cNvSpPr txBox="1"/>
            <p:nvPr/>
          </p:nvSpPr>
          <p:spPr>
            <a:xfrm>
              <a:off x="8973301" y="2781202"/>
              <a:ext cx="25562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Outer membrane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6E6CBFD-60BF-688B-E260-02EADCE1CF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9780" y="3429000"/>
              <a:ext cx="1987829" cy="204712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E2EDC2-951F-BA62-B68F-4C1FC46393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1699" y="4593504"/>
              <a:ext cx="2026994" cy="98891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CAD2957-19C3-DEDE-7DF3-C79ED74BD001}"/>
                </a:ext>
              </a:extLst>
            </p:cNvPr>
            <p:cNvSpPr txBox="1"/>
            <p:nvPr/>
          </p:nvSpPr>
          <p:spPr>
            <a:xfrm>
              <a:off x="1170607" y="5344605"/>
              <a:ext cx="25562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Inner membrane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46C5EC1-31DE-E147-4CF6-4763C10343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10345" y="1993618"/>
              <a:ext cx="967054" cy="10287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61EDE13-46B8-6FF0-B494-2686F8F5EFD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81127" y="2029684"/>
              <a:ext cx="1405050" cy="242287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D888DDB-F4EE-11FE-0DA5-EE65A990B91B}"/>
                </a:ext>
              </a:extLst>
            </p:cNvPr>
            <p:cNvSpPr txBox="1"/>
            <p:nvPr/>
          </p:nvSpPr>
          <p:spPr>
            <a:xfrm>
              <a:off x="3699492" y="1751691"/>
              <a:ext cx="25562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Cristae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5EE4746-560C-63E2-88C7-B58614DBE2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20020" y="3082247"/>
              <a:ext cx="1110560" cy="341062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7A7CBD2-1A74-CFEA-6F48-75775C0736C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379812" y="4593504"/>
              <a:ext cx="1192242" cy="189937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AC2E979-0990-ABF8-C28A-F3A465EF0FE0}"/>
              </a:ext>
            </a:extLst>
          </p:cNvPr>
          <p:cNvSpPr txBox="1"/>
          <p:nvPr/>
        </p:nvSpPr>
        <p:spPr>
          <a:xfrm>
            <a:off x="7668791" y="6363922"/>
            <a:ext cx="2556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Matrix</a:t>
            </a:r>
          </a:p>
        </p:txBody>
      </p:sp>
    </p:spTree>
    <p:extLst>
      <p:ext uri="{BB962C8B-B14F-4D97-AF65-F5344CB8AC3E}">
        <p14:creationId xmlns:p14="http://schemas.microsoft.com/office/powerpoint/2010/main" val="477858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85E70-D726-4661-6948-A8AA5EAD6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82B4C-1F76-FA12-0D30-7E9B4B8D82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</a:pPr>
            <a:r>
              <a:rPr lang="en-US" dirty="0"/>
              <a:t>Distinguish between eukaryotic cells and prokaryotic cells </a:t>
            </a:r>
          </a:p>
          <a:p>
            <a:pPr indent="-228600">
              <a:lnSpc>
                <a:spcPct val="90000"/>
              </a:lnSpc>
            </a:pPr>
            <a:r>
              <a:rPr lang="en-US" dirty="0"/>
              <a:t>Define the terms cytoplasm and cytosol</a:t>
            </a:r>
          </a:p>
          <a:p>
            <a:pPr indent="-228600">
              <a:lnSpc>
                <a:spcPct val="90000"/>
              </a:lnSpc>
            </a:pPr>
            <a:r>
              <a:rPr lang="en-US" dirty="0"/>
              <a:t>Describe the main constituents and features of the plasma membrane</a:t>
            </a:r>
          </a:p>
          <a:p>
            <a:pPr indent="-228600">
              <a:lnSpc>
                <a:spcPct val="90000"/>
              </a:lnSpc>
            </a:pPr>
            <a:r>
              <a:rPr lang="en-US" dirty="0"/>
              <a:t>List the main organelles found in the cytoplasm of human cells and describe their function</a:t>
            </a:r>
          </a:p>
          <a:p>
            <a:pPr marL="341630" indent="-341630"/>
            <a:endParaRPr lang="en-GB" dirty="0"/>
          </a:p>
        </p:txBody>
      </p:sp>
      <p:pic>
        <p:nvPicPr>
          <p:cNvPr id="16" name="Picture Placeholder 15" descr="A colorful illustration showing a section through a cell and the extracellular environment.">
            <a:extLst>
              <a:ext uri="{FF2B5EF4-FFF2-40B4-BE49-F238E27FC236}">
                <a16:creationId xmlns:a16="http://schemas.microsoft.com/office/drawing/2014/main" id="{3481EEDB-89E1-7E9E-ECD4-F90AEEDF3E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8751" r="187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852146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7EDCC-4FDD-A6E8-D7D3-A1B829017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Endosymbiotic theory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6459E-A330-099F-841D-29E107F23A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evolution of complex cells</a:t>
            </a:r>
          </a:p>
        </p:txBody>
      </p:sp>
      <p:grpSp>
        <p:nvGrpSpPr>
          <p:cNvPr id="4" name="Group 3" descr="A diagram showing the process of endosymbiosis, the incorporation of mitochondria into a cell.">
            <a:extLst>
              <a:ext uri="{FF2B5EF4-FFF2-40B4-BE49-F238E27FC236}">
                <a16:creationId xmlns:a16="http://schemas.microsoft.com/office/drawing/2014/main" id="{527011D0-5673-24F2-7238-CEA5FD7A197F}"/>
              </a:ext>
            </a:extLst>
          </p:cNvPr>
          <p:cNvGrpSpPr/>
          <p:nvPr/>
        </p:nvGrpSpPr>
        <p:grpSpPr>
          <a:xfrm>
            <a:off x="909778" y="1817936"/>
            <a:ext cx="10372444" cy="3062288"/>
            <a:chOff x="2483081" y="1807663"/>
            <a:chExt cx="6753225" cy="1993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0D299DA-49FC-658F-5337-F26298DC9C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48060"/>
            <a:stretch/>
          </p:blipFill>
          <p:spPr>
            <a:xfrm>
              <a:off x="2483081" y="1807663"/>
              <a:ext cx="6753225" cy="1993775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3B0B1A7-5780-06D6-651B-1A19E096CE16}"/>
                </a:ext>
              </a:extLst>
            </p:cNvPr>
            <p:cNvSpPr/>
            <p:nvPr/>
          </p:nvSpPr>
          <p:spPr>
            <a:xfrm>
              <a:off x="5145640" y="3606229"/>
              <a:ext cx="1900719" cy="195209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1776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A3449-ED84-592B-C3F4-FE1151DE8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Cell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30DB9-5055-7B12-9B0A-0D88D06F7A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Learning outcomes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E8885A-D5F0-CD2A-026B-3262C06331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indent="-228600">
              <a:lnSpc>
                <a:spcPct val="90000"/>
              </a:lnSpc>
            </a:pPr>
            <a:r>
              <a:rPr lang="en-US" dirty="0"/>
              <a:t>Distinguish between eukaryotic cells and prokaryotic cells </a:t>
            </a:r>
          </a:p>
          <a:p>
            <a:pPr indent="-228600">
              <a:lnSpc>
                <a:spcPct val="90000"/>
              </a:lnSpc>
            </a:pPr>
            <a:r>
              <a:rPr lang="en-US" dirty="0"/>
              <a:t>Define the terms cytoplasm and cytosol</a:t>
            </a:r>
          </a:p>
          <a:p>
            <a:pPr indent="-228600">
              <a:lnSpc>
                <a:spcPct val="90000"/>
              </a:lnSpc>
            </a:pPr>
            <a:r>
              <a:rPr lang="en-US" dirty="0"/>
              <a:t>Describe the main constituents and features of the plasma membrane</a:t>
            </a:r>
          </a:p>
          <a:p>
            <a:pPr indent="-228600">
              <a:lnSpc>
                <a:spcPct val="90000"/>
              </a:lnSpc>
            </a:pPr>
            <a:r>
              <a:rPr lang="en-US" dirty="0"/>
              <a:t>List the main organelles found in the cytoplasm of human cells and describe their function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64A0-8DEE-8F8F-21D8-14C04D95B5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5.1 – Video and transcript</a:t>
            </a:r>
          </a:p>
          <a:p>
            <a:endParaRPr lang="en-GB" dirty="0"/>
          </a:p>
          <a:p>
            <a:r>
              <a:rPr lang="en-GB" dirty="0"/>
              <a:t>5.2 – Accompanying reading</a:t>
            </a:r>
          </a:p>
          <a:p>
            <a:endParaRPr lang="en-GB" dirty="0"/>
          </a:p>
          <a:p>
            <a:r>
              <a:rPr lang="en-GB" dirty="0"/>
              <a:t>5.3 - Worksheet</a:t>
            </a:r>
          </a:p>
        </p:txBody>
      </p:sp>
    </p:spTree>
    <p:extLst>
      <p:ext uri="{BB962C8B-B14F-4D97-AF65-F5344CB8AC3E}">
        <p14:creationId xmlns:p14="http://schemas.microsoft.com/office/powerpoint/2010/main" val="4010588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0E4AA-1D10-14C8-7E7B-8E4F57E44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Images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6DAC97-1A7F-80ED-FFFC-AC418A9978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rgbClr val="F7F7F7"/>
          </a:solidFill>
        </p:spPr>
        <p:txBody>
          <a:bodyPr>
            <a:normAutofit/>
          </a:bodyPr>
          <a:lstStyle/>
          <a:p>
            <a:r>
              <a:rPr lang="en-GB" dirty="0"/>
              <a:t>Slide 2 – Image ‘Red Blood Cell Cytoskeleton’ by David </a:t>
            </a:r>
            <a:r>
              <a:rPr lang="en-GB" dirty="0" err="1"/>
              <a:t>Goodsell</a:t>
            </a:r>
            <a:r>
              <a:rPr lang="en-GB" dirty="0"/>
              <a:t> free for use under CC-BY-4.0 license. </a:t>
            </a:r>
            <a:r>
              <a:rPr lang="en-GB" dirty="0">
                <a:hlinkClick r:id="rId2"/>
              </a:rPr>
              <a:t>https://pdb101.rcsb.org/sci-art/goodsell-gallery</a:t>
            </a:r>
            <a:endParaRPr lang="en-GB" dirty="0"/>
          </a:p>
          <a:p>
            <a:r>
              <a:rPr lang="en-GB" dirty="0"/>
              <a:t>Slide 3 – Medicine Libre Texts – Image credit: ‘Muscle Tissue Overview’ by Virginia Commonwealth University licensed under CC BY-NC-SA 4.0</a:t>
            </a:r>
            <a:endParaRPr lang="en-GB" b="0" i="0" u="none" strike="noStrike" dirty="0">
              <a:solidFill>
                <a:srgbClr val="337AC7"/>
              </a:solidFill>
              <a:effectLst/>
              <a:highlight>
                <a:srgbClr val="FFFFFF"/>
              </a:highlight>
              <a:latin typeface="Helvetica Neue"/>
            </a:endParaRPr>
          </a:p>
          <a:p>
            <a:r>
              <a:rPr lang="en-GB" dirty="0"/>
              <a:t>Slides 5-8, 10-15 – Images shared under hared under a CC BY-SA 4.0 license and were authored, remixed, and/or curated by Boundless</a:t>
            </a:r>
          </a:p>
          <a:p>
            <a:r>
              <a:rPr lang="en-GB" dirty="0"/>
              <a:t>Slide 9 – Image ‘</a:t>
            </a:r>
            <a:r>
              <a:rPr lang="en-GB" dirty="0" err="1"/>
              <a:t>Biosites</a:t>
            </a:r>
            <a:r>
              <a:rPr lang="en-GB" dirty="0"/>
              <a:t>: Cytoplasm’ by David </a:t>
            </a:r>
            <a:r>
              <a:rPr lang="en-GB" dirty="0" err="1"/>
              <a:t>Goodsell</a:t>
            </a:r>
            <a:r>
              <a:rPr lang="en-GB" dirty="0"/>
              <a:t> free for use under CC-BY-4.0 License</a:t>
            </a:r>
          </a:p>
          <a:p>
            <a:r>
              <a:rPr lang="en-GB" dirty="0"/>
              <a:t>Slide 16 – Images created in </a:t>
            </a:r>
            <a:r>
              <a:rPr lang="en-GB" dirty="0" err="1"/>
              <a:t>Biorender</a:t>
            </a:r>
            <a:endParaRPr lang="en-GB" dirty="0"/>
          </a:p>
          <a:p>
            <a:r>
              <a:rPr lang="en-GB" dirty="0"/>
              <a:t>Slide 17 - Image ‘</a:t>
            </a:r>
            <a:r>
              <a:rPr lang="en-GB" dirty="0" err="1"/>
              <a:t>Biosites</a:t>
            </a:r>
            <a:r>
              <a:rPr lang="en-GB" dirty="0"/>
              <a:t>: Cytoplasm’ by David </a:t>
            </a:r>
            <a:r>
              <a:rPr lang="en-GB" dirty="0" err="1"/>
              <a:t>Goodsell</a:t>
            </a:r>
            <a:r>
              <a:rPr lang="en-GB" dirty="0"/>
              <a:t> free for use under CC-BY-4.0 License and cells image: </a:t>
            </a:r>
            <a:r>
              <a:rPr lang="en-GB" dirty="0">
                <a:hlinkClick r:id="rId3"/>
              </a:rPr>
              <a:t>https://www.nature.com/scitable/topicpage/microtubules-and-filaments-14052932/</a:t>
            </a:r>
            <a:endParaRPr lang="en-GB" dirty="0"/>
          </a:p>
          <a:p>
            <a:r>
              <a:rPr lang="en-GB" dirty="0"/>
              <a:t>Slide 18 – Image created in </a:t>
            </a:r>
            <a:r>
              <a:rPr lang="en-GB" dirty="0" err="1"/>
              <a:t>Biorender</a:t>
            </a:r>
            <a:endParaRPr lang="en-GB" dirty="0"/>
          </a:p>
          <a:p>
            <a:r>
              <a:rPr lang="en-GB" dirty="0"/>
              <a:t>Slide 19 – Image from Reiter et al. Cell Mol Life Sci. 2017; 74(21):3863-3881 – 10.1007/s00018-017-2609-7</a:t>
            </a:r>
          </a:p>
        </p:txBody>
      </p:sp>
    </p:spTree>
    <p:extLst>
      <p:ext uri="{BB962C8B-B14F-4D97-AF65-F5344CB8AC3E}">
        <p14:creationId xmlns:p14="http://schemas.microsoft.com/office/powerpoint/2010/main" val="4085026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76147-45E0-E145-4062-0B840AB76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Cells are building blocks</a:t>
            </a:r>
          </a:p>
        </p:txBody>
      </p:sp>
      <p:pic>
        <p:nvPicPr>
          <p:cNvPr id="78" name="Picture 77" descr="Multi-colored toy blocks">
            <a:extLst>
              <a:ext uri="{FF2B5EF4-FFF2-40B4-BE49-F238E27FC236}">
                <a16:creationId xmlns:a16="http://schemas.microsoft.com/office/drawing/2014/main" id="{B1ABE17C-36EB-9EA1-6D64-40D18D1AB1A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102" y="1399602"/>
            <a:ext cx="6763796" cy="4508096"/>
          </a:xfrm>
          <a:prstGeom prst="rect">
            <a:avLst/>
          </a:prstGeom>
        </p:spPr>
      </p:pic>
      <p:pic>
        <p:nvPicPr>
          <p:cNvPr id="74" name="Picture 73" descr="3D neurons connecting">
            <a:extLst>
              <a:ext uri="{FF2B5EF4-FFF2-40B4-BE49-F238E27FC236}">
                <a16:creationId xmlns:a16="http://schemas.microsoft.com/office/drawing/2014/main" id="{0EE7AFF6-944C-4835-38B0-3BD31CA9F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008" y="950302"/>
            <a:ext cx="3525716" cy="2350477"/>
          </a:xfrm>
          <a:prstGeom prst="rect">
            <a:avLst/>
          </a:prstGeom>
        </p:spPr>
      </p:pic>
      <p:pic>
        <p:nvPicPr>
          <p:cNvPr id="76" name="Picture 75" descr="Red blood cells suspended in mid-air">
            <a:extLst>
              <a:ext uri="{FF2B5EF4-FFF2-40B4-BE49-F238E27FC236}">
                <a16:creationId xmlns:a16="http://schemas.microsoft.com/office/drawing/2014/main" id="{F3E3FC67-C4D5-3C3A-92FC-552A742E0E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009" y="3467221"/>
            <a:ext cx="3525716" cy="2203573"/>
          </a:xfrm>
          <a:prstGeom prst="rect">
            <a:avLst/>
          </a:prstGeom>
        </p:spPr>
      </p:pic>
      <p:pic>
        <p:nvPicPr>
          <p:cNvPr id="79" name="Picture 78" descr="Illustrations of different types of muscle tissue">
            <a:extLst>
              <a:ext uri="{FF2B5EF4-FFF2-40B4-BE49-F238E27FC236}">
                <a16:creationId xmlns:a16="http://schemas.microsoft.com/office/drawing/2014/main" id="{589C5C00-7D1C-A765-E4AD-3E5C2CE4EF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5841" y="1855485"/>
            <a:ext cx="4301632" cy="2890587"/>
          </a:xfrm>
          <a:prstGeom prst="rect">
            <a:avLst/>
          </a:prstGeom>
        </p:spPr>
      </p:pic>
      <p:pic>
        <p:nvPicPr>
          <p:cNvPr id="80" name="Picture 79" descr="A human heart with blood vessels and veins&#10;&#10;Description automatically generated">
            <a:extLst>
              <a:ext uri="{FF2B5EF4-FFF2-40B4-BE49-F238E27FC236}">
                <a16:creationId xmlns:a16="http://schemas.microsoft.com/office/drawing/2014/main" id="{8E6EA76A-A55B-0DEF-C1EE-BFCCEB5900E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85112" y="174649"/>
            <a:ext cx="2968690" cy="2968690"/>
          </a:xfrm>
          <a:prstGeom prst="rect">
            <a:avLst/>
          </a:prstGeom>
        </p:spPr>
      </p:pic>
      <p:pic>
        <p:nvPicPr>
          <p:cNvPr id="81" name="Picture 80" descr="A diagram of a human body showing the cardiovascular system">
            <a:extLst>
              <a:ext uri="{FF2B5EF4-FFF2-40B4-BE49-F238E27FC236}">
                <a16:creationId xmlns:a16="http://schemas.microsoft.com/office/drawing/2014/main" id="{B2AC123F-7F1E-6476-DAF7-EDB2CDB14BF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69369" y="3333816"/>
            <a:ext cx="1400175" cy="32575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012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28786-20E5-96A7-BF41-E01620E72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Prokaryotic versus eukaryotic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554D5-0C1E-3BDF-EF52-685C179FAD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All cells have certain things in common</a:t>
            </a:r>
          </a:p>
        </p:txBody>
      </p:sp>
      <p:pic>
        <p:nvPicPr>
          <p:cNvPr id="9" name="Picture 8" descr="3D rendering of DNA">
            <a:extLst>
              <a:ext uri="{FF2B5EF4-FFF2-40B4-BE49-F238E27FC236}">
                <a16:creationId xmlns:a16="http://schemas.microsoft.com/office/drawing/2014/main" id="{9259F408-2AD0-1FAF-0B7F-213C868F274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1918" y="1790700"/>
            <a:ext cx="4702173" cy="4702173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BF3DA5F-3FF2-1ED1-DD99-CEE8066C1E84}"/>
              </a:ext>
            </a:extLst>
          </p:cNvPr>
          <p:cNvSpPr/>
          <p:nvPr/>
        </p:nvSpPr>
        <p:spPr>
          <a:xfrm>
            <a:off x="229136" y="1790700"/>
            <a:ext cx="5866864" cy="376603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A plasma membrane to separate intracellular and extracellular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Cytoplasm (containing cellular components)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Genetic material (DNA)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Ribosomes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963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DECA0-0F6D-E3B1-8AF3-27DA038AA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plasma membrane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E3A42-A798-041C-BB1C-C9A0E709DF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walls – with doors and windows</a:t>
            </a:r>
          </a:p>
          <a:p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EDFCFE-BA88-1ADF-A58F-B880277E2E73}"/>
              </a:ext>
            </a:extLst>
          </p:cNvPr>
          <p:cNvGrpSpPr/>
          <p:nvPr/>
        </p:nvGrpSpPr>
        <p:grpSpPr>
          <a:xfrm>
            <a:off x="838200" y="2314348"/>
            <a:ext cx="4078514" cy="3672114"/>
            <a:chOff x="1045028" y="2423886"/>
            <a:chExt cx="4078514" cy="367211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30DF716-8458-A1F3-04B6-3B0DAB5BB779}"/>
                </a:ext>
              </a:extLst>
            </p:cNvPr>
            <p:cNvSpPr/>
            <p:nvPr/>
          </p:nvSpPr>
          <p:spPr>
            <a:xfrm>
              <a:off x="1045028" y="2423886"/>
              <a:ext cx="4078514" cy="3672114"/>
            </a:xfrm>
            <a:prstGeom prst="ellipse">
              <a:avLst/>
            </a:prstGeom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1D9549B-ED91-4143-6DD9-640D320B3A5C}"/>
                </a:ext>
              </a:extLst>
            </p:cNvPr>
            <p:cNvSpPr/>
            <p:nvPr/>
          </p:nvSpPr>
          <p:spPr>
            <a:xfrm>
              <a:off x="1741714" y="3120571"/>
              <a:ext cx="1451429" cy="140788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1C97895-86A3-26D7-99C3-2A754FFF8BD4}"/>
              </a:ext>
            </a:extLst>
          </p:cNvPr>
          <p:cNvCxnSpPr>
            <a:cxnSpLocks/>
          </p:cNvCxnSpPr>
          <p:nvPr/>
        </p:nvCxnSpPr>
        <p:spPr>
          <a:xfrm flipH="1">
            <a:off x="4717143" y="3011033"/>
            <a:ext cx="2558145" cy="21113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72AE587-61B2-9B9A-2969-455049083314}"/>
              </a:ext>
            </a:extLst>
          </p:cNvPr>
          <p:cNvSpPr/>
          <p:nvPr/>
        </p:nvSpPr>
        <p:spPr>
          <a:xfrm>
            <a:off x="7510687" y="2432327"/>
            <a:ext cx="2590801" cy="11574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Cell membrane </a:t>
            </a:r>
          </a:p>
          <a:p>
            <a:pPr algn="ctr"/>
            <a:r>
              <a:rPr lang="en-GB" dirty="0">
                <a:solidFill>
                  <a:schemeClr val="accent1"/>
                </a:solidFill>
              </a:rPr>
              <a:t>‘The factory walls’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3AA50C4-6CF8-9566-EDDE-8F4CAB9829BB}"/>
              </a:ext>
            </a:extLst>
          </p:cNvPr>
          <p:cNvSpPr/>
          <p:nvPr/>
        </p:nvSpPr>
        <p:spPr>
          <a:xfrm>
            <a:off x="7510686" y="3840213"/>
            <a:ext cx="2590801" cy="11574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Gives the cell shape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03FB5E0-CB16-18EC-F6E9-1E7716A78FCE}"/>
              </a:ext>
            </a:extLst>
          </p:cNvPr>
          <p:cNvSpPr/>
          <p:nvPr/>
        </p:nvSpPr>
        <p:spPr>
          <a:xfrm>
            <a:off x="1669142" y="5102904"/>
            <a:ext cx="1291772" cy="36353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accent1"/>
                </a:solidFill>
              </a:rPr>
              <a:t>intracellular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C9C3074-3E72-7722-FEFE-D7A26DB42CAE}"/>
              </a:ext>
            </a:extLst>
          </p:cNvPr>
          <p:cNvSpPr/>
          <p:nvPr/>
        </p:nvSpPr>
        <p:spPr>
          <a:xfrm>
            <a:off x="1367971" y="6094046"/>
            <a:ext cx="1291772" cy="36353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accent1"/>
                </a:solidFill>
              </a:rPr>
              <a:t>extracellular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1D684FF-1229-24A4-0266-64B6474C826B}"/>
              </a:ext>
            </a:extLst>
          </p:cNvPr>
          <p:cNvSpPr/>
          <p:nvPr/>
        </p:nvSpPr>
        <p:spPr>
          <a:xfrm>
            <a:off x="7510685" y="5248099"/>
            <a:ext cx="2590801" cy="11574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Controls the passage of substances across</a:t>
            </a:r>
          </a:p>
        </p:txBody>
      </p:sp>
    </p:spTree>
    <p:extLst>
      <p:ext uri="{BB962C8B-B14F-4D97-AF65-F5344CB8AC3E}">
        <p14:creationId xmlns:p14="http://schemas.microsoft.com/office/powerpoint/2010/main" val="3059304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08A58-7C29-006F-A384-AFEC35E79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plasma membrane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307B8-40F4-142B-7185-74DA42BF68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 phospholipid bilayer</a:t>
            </a:r>
          </a:p>
        </p:txBody>
      </p:sp>
      <p:pic>
        <p:nvPicPr>
          <p:cNvPr id="4" name="Picture Placeholder 5" descr="A diagram of a cell membrane, showing a phospholipid bilyaer and embedded proteins, forming channels across the bilayer.">
            <a:extLst>
              <a:ext uri="{FF2B5EF4-FFF2-40B4-BE49-F238E27FC236}">
                <a16:creationId xmlns:a16="http://schemas.microsoft.com/office/drawing/2014/main" id="{C792F629-0736-5788-2ADB-7FE8362487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197" r="-244"/>
          <a:stretch/>
        </p:blipFill>
        <p:spPr>
          <a:xfrm>
            <a:off x="3548340" y="1861311"/>
            <a:ext cx="6000750" cy="2942419"/>
          </a:xfrm>
          <a:prstGeom prst="rect">
            <a:avLst/>
          </a:prstGeom>
        </p:spPr>
      </p:pic>
      <p:pic>
        <p:nvPicPr>
          <p:cNvPr id="5" name="Picture 4" descr="A diagram of a phospholipid bilayer">
            <a:extLst>
              <a:ext uri="{FF2B5EF4-FFF2-40B4-BE49-F238E27FC236}">
                <a16:creationId xmlns:a16="http://schemas.microsoft.com/office/drawing/2014/main" id="{67566258-2ADF-65AA-6C9A-9FBB1BE18C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206"/>
          <a:stretch/>
        </p:blipFill>
        <p:spPr>
          <a:xfrm>
            <a:off x="346054" y="3081322"/>
            <a:ext cx="2986355" cy="195617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6BE3D79-C0E3-9131-7E1A-1A685164CF24}"/>
              </a:ext>
            </a:extLst>
          </p:cNvPr>
          <p:cNvSpPr/>
          <p:nvPr/>
        </p:nvSpPr>
        <p:spPr>
          <a:xfrm>
            <a:off x="9356333" y="2399581"/>
            <a:ext cx="2835667" cy="1530849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The phospholipid bilayer is </a:t>
            </a:r>
            <a:r>
              <a:rPr lang="en-GB" b="1" dirty="0">
                <a:solidFill>
                  <a:schemeClr val="accent1"/>
                </a:solidFill>
              </a:rPr>
              <a:t>selectively permeable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83AFD9D-6892-C52B-FC28-E56937DF5FC4}"/>
              </a:ext>
            </a:extLst>
          </p:cNvPr>
          <p:cNvSpPr/>
          <p:nvPr/>
        </p:nvSpPr>
        <p:spPr>
          <a:xfrm>
            <a:off x="543830" y="1780950"/>
            <a:ext cx="2590801" cy="11574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Phospholipids are </a:t>
            </a:r>
            <a:r>
              <a:rPr lang="en-GB" b="1" dirty="0">
                <a:solidFill>
                  <a:schemeClr val="accent1"/>
                </a:solidFill>
              </a:rPr>
              <a:t>amphipathic </a:t>
            </a:r>
            <a:r>
              <a:rPr lang="en-GB" dirty="0">
                <a:solidFill>
                  <a:schemeClr val="accent1"/>
                </a:solidFill>
              </a:rPr>
              <a:t>and arrange themselves ‘tail to tail’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A3E35A-9FB9-6800-608D-DB19EC463477}"/>
              </a:ext>
            </a:extLst>
          </p:cNvPr>
          <p:cNvSpPr/>
          <p:nvPr/>
        </p:nvSpPr>
        <p:spPr>
          <a:xfrm>
            <a:off x="3486696" y="5017837"/>
            <a:ext cx="6062394" cy="1530849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Embedded within the membrane are proteins that form </a:t>
            </a:r>
            <a:r>
              <a:rPr lang="en-GB" b="1" dirty="0">
                <a:solidFill>
                  <a:schemeClr val="accent1"/>
                </a:solidFill>
              </a:rPr>
              <a:t>channels </a:t>
            </a:r>
            <a:r>
              <a:rPr lang="en-GB" dirty="0">
                <a:solidFill>
                  <a:schemeClr val="accent1"/>
                </a:solidFill>
              </a:rPr>
              <a:t>or </a:t>
            </a:r>
            <a:r>
              <a:rPr lang="en-GB" b="1" dirty="0">
                <a:solidFill>
                  <a:schemeClr val="accent1"/>
                </a:solidFill>
              </a:rPr>
              <a:t>transporters</a:t>
            </a:r>
            <a:r>
              <a:rPr lang="en-GB" dirty="0">
                <a:solidFill>
                  <a:schemeClr val="accent1"/>
                </a:solidFill>
              </a:rPr>
              <a:t>, and </a:t>
            </a:r>
            <a:r>
              <a:rPr lang="en-GB" b="1" dirty="0">
                <a:solidFill>
                  <a:schemeClr val="accent1"/>
                </a:solidFill>
              </a:rPr>
              <a:t>glycoproteins and glycolipids</a:t>
            </a:r>
            <a:r>
              <a:rPr lang="en-GB" dirty="0">
                <a:solidFill>
                  <a:schemeClr val="accent1"/>
                </a:solidFill>
              </a:rPr>
              <a:t>, which are important for cell recognition.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654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E75FC-255C-6912-A89D-D759E6784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Crossing the cell membrane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7BDDA-96AC-BFD5-81E1-2C144556E2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Passive versus active transport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0BF74E-0CD9-0A0C-4633-7F3C4785C9A2}"/>
              </a:ext>
            </a:extLst>
          </p:cNvPr>
          <p:cNvSpPr/>
          <p:nvPr/>
        </p:nvSpPr>
        <p:spPr>
          <a:xfrm>
            <a:off x="3064803" y="4400331"/>
            <a:ext cx="6062394" cy="172007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Passive transport is </a:t>
            </a:r>
            <a:r>
              <a:rPr lang="en-GB" dirty="0">
                <a:solidFill>
                  <a:schemeClr val="accent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the movement of molecules </a:t>
            </a:r>
            <a:r>
              <a:rPr lang="en-GB" sz="1800" dirty="0">
                <a:solidFill>
                  <a:schemeClr val="accent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down a concentration gradient, i.e. from an area of high concentration to an area of low concentration.</a:t>
            </a:r>
          </a:p>
          <a:p>
            <a:pPr algn="ctr"/>
            <a:r>
              <a:rPr lang="en-GB" dirty="0">
                <a:solidFill>
                  <a:schemeClr val="accent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Small, non-polar, or hydrophobic molecules such as steroids can diffuse into the cell across the plasma membrane.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5" name="Picture 4" descr="A diagram of a cell membrane illustrating the process of diffusion, with molecules moving across the membrane down a concentration gradient over time">
            <a:extLst>
              <a:ext uri="{FF2B5EF4-FFF2-40B4-BE49-F238E27FC236}">
                <a16:creationId xmlns:a16="http://schemas.microsoft.com/office/drawing/2014/main" id="{3D36FF2B-8289-1F9B-AF1F-F9D244E823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568"/>
          <a:stretch/>
        </p:blipFill>
        <p:spPr>
          <a:xfrm>
            <a:off x="2860824" y="1757713"/>
            <a:ext cx="6470352" cy="244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24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EE12A-577E-8F9C-E764-0B447FF1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Crossing the cell membrane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D8E1F5-2E78-A473-9010-C5227F6D15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Passive versus active transport</a:t>
            </a:r>
          </a:p>
        </p:txBody>
      </p:sp>
      <p:pic>
        <p:nvPicPr>
          <p:cNvPr id="6" name="Picture 5" descr="A diagram of a cell membrane showing facilitated diffusion, with molecules moving through protein channels.">
            <a:extLst>
              <a:ext uri="{FF2B5EF4-FFF2-40B4-BE49-F238E27FC236}">
                <a16:creationId xmlns:a16="http://schemas.microsoft.com/office/drawing/2014/main" id="{80E46AD5-F38F-DD6C-524A-2A349C1028D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0824" y="1630363"/>
            <a:ext cx="6470351" cy="316788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B3B5A4B-5FB9-C945-468D-D86506DDEA0C}"/>
              </a:ext>
            </a:extLst>
          </p:cNvPr>
          <p:cNvSpPr/>
          <p:nvPr/>
        </p:nvSpPr>
        <p:spPr>
          <a:xfrm>
            <a:off x="3064802" y="4923226"/>
            <a:ext cx="6062394" cy="172007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Facilitated diffusion is where molecules cannot cross the plasma membrane by simple diffusion, so travel through channels or via carrier proteins.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832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30D94-33B8-0BB0-6D87-ECC7835ED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Crossing the cell membrane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3496F-CAB6-4293-AFFE-A3965E382A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Passive versus active transport</a:t>
            </a:r>
          </a:p>
        </p:txBody>
      </p:sp>
      <p:pic>
        <p:nvPicPr>
          <p:cNvPr id="4" name="Picture 3" descr="A diagram of a cell membrane showing active transport, with molecules being transported via pumps requiring ATP">
            <a:extLst>
              <a:ext uri="{FF2B5EF4-FFF2-40B4-BE49-F238E27FC236}">
                <a16:creationId xmlns:a16="http://schemas.microsoft.com/office/drawing/2014/main" id="{3FEB8CC9-1DF6-D1FA-81EA-C28B0862E3E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342" y="1748679"/>
            <a:ext cx="6763315" cy="312400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8C9BB50-4506-0691-F221-01780FBDB01C}"/>
              </a:ext>
            </a:extLst>
          </p:cNvPr>
          <p:cNvSpPr/>
          <p:nvPr/>
        </p:nvSpPr>
        <p:spPr>
          <a:xfrm>
            <a:off x="3064802" y="4991002"/>
            <a:ext cx="6062394" cy="172007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Active transport requires energy expenditure (in the form of ATP) to move material, often against a concentration gradient.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29899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920614a6-ac86-4189-8b2b-e9787f2a4c9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|18|11.1|6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8|7.9|8.8|3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8|2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7"/>
</p:tagLst>
</file>

<file path=ppt/theme/theme1.xml><?xml version="1.0" encoding="utf-8"?>
<a:theme xmlns:a="http://schemas.openxmlformats.org/drawingml/2006/main" name="1_Office Theme">
  <a:themeElements>
    <a:clrScheme name="Warwick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3C0F52"/>
      </a:accent1>
      <a:accent2>
        <a:srgbClr val="6CCCB8"/>
      </a:accent2>
      <a:accent3>
        <a:srgbClr val="CA323A"/>
      </a:accent3>
      <a:accent4>
        <a:srgbClr val="F1BE47"/>
      </a:accent4>
      <a:accent5>
        <a:srgbClr val="E77622"/>
      </a:accent5>
      <a:accent6>
        <a:srgbClr val="00A8CD"/>
      </a:accent6>
      <a:hlink>
        <a:srgbClr val="00A8CD"/>
      </a:hlink>
      <a:folHlink>
        <a:srgbClr val="CA323A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009315BE3E1544BA77B7E9573FA42F" ma:contentTypeVersion="14" ma:contentTypeDescription="Create a new document." ma:contentTypeScope="" ma:versionID="66156ffb408c4a4cd5af37ff0ec7426d">
  <xsd:schema xmlns:xsd="http://www.w3.org/2001/XMLSchema" xmlns:xs="http://www.w3.org/2001/XMLSchema" xmlns:p="http://schemas.microsoft.com/office/2006/metadata/properties" xmlns:ns2="811aa1b6-8224-469d-a5ed-282d2de3c8aa" xmlns:ns3="f565402d-26a2-4c9f-a0b8-e8285aa29b6c" targetNamespace="http://schemas.microsoft.com/office/2006/metadata/properties" ma:root="true" ma:fieldsID="e3921a0425ef2a7608225efc299ced9a" ns2:_="" ns3:_="">
    <xsd:import namespace="811aa1b6-8224-469d-a5ed-282d2de3c8aa"/>
    <xsd:import namespace="f565402d-26a2-4c9f-a0b8-e8285aa29b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1aa1b6-8224-469d-a5ed-282d2de3c8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65402d-26a2-4c9f-a0b8-e8285aa29b6c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EFB94F-95A3-4918-96D0-F378A4C3E5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1aa1b6-8224-469d-a5ed-282d2de3c8aa"/>
    <ds:schemaRef ds:uri="f565402d-26a2-4c9f-a0b8-e8285aa29b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D4233E6-4570-4176-B72C-3F8CF1C457C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4C8DEA2-A0E7-4A55-B60F-D8573690D3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2842</TotalTime>
  <Words>856</Words>
  <Application>Microsoft Office PowerPoint</Application>
  <PresentationFormat>Widescreen</PresentationFormat>
  <Paragraphs>126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Helvetica Neue</vt:lpstr>
      <vt:lpstr>1_Office Theme</vt:lpstr>
      <vt:lpstr>PowerPoint Presentation</vt:lpstr>
      <vt:lpstr>Learning Outcomes</vt:lpstr>
      <vt:lpstr>Cells are building blocks</vt:lpstr>
      <vt:lpstr>Prokaryotic versus eukaryotic</vt:lpstr>
      <vt:lpstr>The plasma membrane</vt:lpstr>
      <vt:lpstr>The plasma membrane</vt:lpstr>
      <vt:lpstr>Crossing the cell membrane</vt:lpstr>
      <vt:lpstr>Crossing the cell membrane</vt:lpstr>
      <vt:lpstr>Crossing the cell membrane</vt:lpstr>
      <vt:lpstr>Once inside the cell</vt:lpstr>
      <vt:lpstr>Genetic material</vt:lpstr>
      <vt:lpstr>Ribosomes</vt:lpstr>
      <vt:lpstr>Prokaryotic versus eukaryotic cells</vt:lpstr>
      <vt:lpstr>The Nucleus</vt:lpstr>
      <vt:lpstr>Endoplasmic Reticulum</vt:lpstr>
      <vt:lpstr>The Golgi Apparatus</vt:lpstr>
      <vt:lpstr>Vesicles and Lysosomes</vt:lpstr>
      <vt:lpstr>The cytoskeleton</vt:lpstr>
      <vt:lpstr>Mitochondria</vt:lpstr>
      <vt:lpstr>Endosymbiotic theory</vt:lpstr>
      <vt:lpstr>Basic Cell Structure</vt:lpstr>
      <vt:lpstr>Images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Atoms and Molecules</dc:title>
  <dc:creator>Strachan-Jones, Helen</dc:creator>
  <cp:lastModifiedBy>Strachan-Jones, Helen</cp:lastModifiedBy>
  <cp:revision>10</cp:revision>
  <dcterms:created xsi:type="dcterms:W3CDTF">2024-03-15T14:42:09Z</dcterms:created>
  <dcterms:modified xsi:type="dcterms:W3CDTF">2024-06-27T14:56:12Z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0x01010006009315BE3E1544BA77B7E9573FA42F</vt:lpwstr>
  </property>
</Properties>
</file>