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82" r:id="rId5"/>
  </p:sldMasterIdLst>
  <p:notesMasterIdLst>
    <p:notesMasterId r:id="rId40"/>
  </p:notesMasterIdLst>
  <p:sldIdLst>
    <p:sldId id="257" r:id="rId6"/>
    <p:sldId id="258" r:id="rId7"/>
    <p:sldId id="264" r:id="rId8"/>
    <p:sldId id="269" r:id="rId9"/>
    <p:sldId id="268" r:id="rId10"/>
    <p:sldId id="267" r:id="rId11"/>
    <p:sldId id="270" r:id="rId12"/>
    <p:sldId id="271" r:id="rId13"/>
    <p:sldId id="272" r:id="rId14"/>
    <p:sldId id="273" r:id="rId15"/>
    <p:sldId id="275" r:id="rId16"/>
    <p:sldId id="277" r:id="rId17"/>
    <p:sldId id="296" r:id="rId18"/>
    <p:sldId id="286" r:id="rId19"/>
    <p:sldId id="276" r:id="rId20"/>
    <p:sldId id="274" r:id="rId21"/>
    <p:sldId id="289" r:id="rId22"/>
    <p:sldId id="290" r:id="rId23"/>
    <p:sldId id="295" r:id="rId24"/>
    <p:sldId id="291" r:id="rId25"/>
    <p:sldId id="292" r:id="rId26"/>
    <p:sldId id="278" r:id="rId27"/>
    <p:sldId id="280" r:id="rId28"/>
    <p:sldId id="297" r:id="rId29"/>
    <p:sldId id="279" r:id="rId30"/>
    <p:sldId id="281" r:id="rId31"/>
    <p:sldId id="287" r:id="rId32"/>
    <p:sldId id="262" r:id="rId33"/>
    <p:sldId id="293" r:id="rId34"/>
    <p:sldId id="265" r:id="rId35"/>
    <p:sldId id="263" r:id="rId36"/>
    <p:sldId id="294" r:id="rId37"/>
    <p:sldId id="266" r:id="rId38"/>
    <p:sldId id="298" r:id="rId39"/>
  </p:sldIdLst>
  <p:sldSz cx="12192000" cy="6858000"/>
  <p:notesSz cx="6858000" cy="9144000"/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CE"/>
    <a:srgbClr val="FDFEF4"/>
    <a:srgbClr val="FFFFFF"/>
    <a:srgbClr val="FEFEFE"/>
    <a:srgbClr val="41748D"/>
    <a:srgbClr val="D7E3F5"/>
    <a:srgbClr val="FEFFF7"/>
    <a:srgbClr val="FFFFF7"/>
    <a:srgbClr val="FFFFF2"/>
    <a:srgbClr val="FFFF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82493" autoAdjust="0"/>
  </p:normalViewPr>
  <p:slideViewPr>
    <p:cSldViewPr snapToGrid="0">
      <p:cViewPr varScale="1">
        <p:scale>
          <a:sx n="53" d="100"/>
          <a:sy n="53" d="100"/>
        </p:scale>
        <p:origin x="115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4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337B75-1B2A-4DD9-B729-E9A683CE444D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EDC62A-DE4D-40E2-8025-7DA8358040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915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6168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481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2408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4976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1026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0007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29347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160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2499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602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9446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4895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4035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7931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2700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i="0" dirty="0">
              <a:solidFill>
                <a:srgbClr val="2C2C2C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3601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i="0" dirty="0">
              <a:solidFill>
                <a:srgbClr val="2C2C2C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7078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5533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4455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7766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08234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751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1365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5365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147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444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50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907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914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DC62A-DE4D-40E2-8025-7DA83580400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469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80764-0BE7-4F38-B5F8-2E4A37B58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002631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00A9CE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B47B2B-0BD9-C19C-ACA8-2841EF4B040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5148262"/>
            <a:ext cx="8765077" cy="48341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Name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F97697-BB2C-C5A5-6BA5-CBAE2B386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0717" y="231310"/>
            <a:ext cx="12493433" cy="2102016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DAE29B2-33E1-ED55-BE00-DBF31D0FF2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42488" y="5110163"/>
            <a:ext cx="1604962" cy="151606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CE871DE-617B-B884-9416-C427E477D1DE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831849" y="5760557"/>
            <a:ext cx="8765077" cy="48341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Email</a:t>
            </a:r>
          </a:p>
        </p:txBody>
      </p:sp>
    </p:spTree>
    <p:extLst>
      <p:ext uri="{BB962C8B-B14F-4D97-AF65-F5344CB8AC3E}">
        <p14:creationId xmlns:p14="http://schemas.microsoft.com/office/powerpoint/2010/main" val="3385058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E344D-0F87-94C6-26A9-1A1E8B9F97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14852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Heading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D7EB7-9347-D7D8-0E7F-BF3E1DC30E9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2275352"/>
            <a:ext cx="10515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9767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for ima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C590A-3B7E-302A-075F-B6EC0EEDC6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40297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A55CB5-FC94-EB76-906D-37DA1F782B3A}"/>
              </a:ext>
            </a:extLst>
          </p:cNvPr>
          <p:cNvSpPr txBox="1"/>
          <p:nvPr userDrawn="1"/>
        </p:nvSpPr>
        <p:spPr>
          <a:xfrm>
            <a:off x="838199" y="5558164"/>
            <a:ext cx="856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804E90D-CEC5-998B-4F9D-C793B6D482A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8" y="2070605"/>
            <a:ext cx="10515600" cy="323668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664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528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tient Safe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E344D-0F87-94C6-26A9-1A1E8B9F97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14852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Patient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D7EB7-9347-D7D8-0E7F-BF3E1DC30E9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2275352"/>
            <a:ext cx="10515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Text</a:t>
            </a:r>
            <a:endParaRPr lang="en-GB"/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771D29C-09CA-7241-2FEF-1993A96807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0287" y="5311610"/>
            <a:ext cx="1181265" cy="118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1638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stainable health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E344D-0F87-94C6-26A9-1A1E8B9F97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14852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Sustainable healthcare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D7EB7-9347-D7D8-0E7F-BF3E1DC30E9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2275352"/>
            <a:ext cx="10515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Text</a:t>
            </a:r>
            <a:endParaRPr lang="en-GB"/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891703B-A34B-3FCC-3F67-9E406D40CA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4359" y="5477391"/>
            <a:ext cx="1015484" cy="1015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660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Outcomes/Key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DC7223-AA7A-F8E7-97C1-BD16A2480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0717" y="231310"/>
            <a:ext cx="12493433" cy="210201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D7EB7-9347-D7D8-0E7F-BF3E1DC30E9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2275352"/>
            <a:ext cx="10515600" cy="316532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Text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33C6CEC-4184-E4A4-1311-4030940C01A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5727700"/>
            <a:ext cx="10552113" cy="663575"/>
          </a:xfrm>
        </p:spPr>
        <p:txBody>
          <a:bodyPr/>
          <a:lstStyle>
            <a:lvl1pPr marL="0" indent="0">
              <a:buNone/>
              <a:defRPr sz="2000">
                <a:solidFill>
                  <a:srgbClr val="41748D"/>
                </a:solidFill>
              </a:defRPr>
            </a:lvl1pPr>
          </a:lstStyle>
          <a:p>
            <a:pPr lvl="0"/>
            <a:r>
              <a:rPr lang="en-GB" dirty="0"/>
              <a:t>Learning links: 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E4ED9FE-0D0A-35D8-97B1-FBAF4B7D8A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Learning Outcomes/Key Points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003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Outcom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80764-0BE7-4F38-B5F8-2E4A37B58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002631"/>
            <a:ext cx="10515600" cy="2852737"/>
          </a:xfrm>
        </p:spPr>
        <p:txBody>
          <a:bodyPr anchor="ctr"/>
          <a:lstStyle>
            <a:lvl1pPr>
              <a:defRPr sz="6000">
                <a:solidFill>
                  <a:srgbClr val="00A9CE"/>
                </a:solidFill>
              </a:defRPr>
            </a:lvl1pPr>
          </a:lstStyle>
          <a:p>
            <a:r>
              <a:rPr lang="en-US"/>
              <a:t>Learning outcome</a:t>
            </a:r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F97697-BB2C-C5A5-6BA5-CBAE2B386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0717" y="231310"/>
            <a:ext cx="12493433" cy="210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449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DC7223-AA7A-F8E7-97C1-BD16A2480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0717" y="231310"/>
            <a:ext cx="12493433" cy="21020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0E344D-0F87-94C6-26A9-1A1E8B9F97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14852"/>
            <a:ext cx="8720580" cy="1325563"/>
          </a:xfrm>
        </p:spPr>
        <p:txBody>
          <a:bodyPr/>
          <a:lstStyle>
            <a:lvl1pPr>
              <a:defRPr>
                <a:solidFill>
                  <a:srgbClr val="00A9CE"/>
                </a:solidFill>
              </a:defRPr>
            </a:lvl1pPr>
          </a:lstStyle>
          <a:p>
            <a:r>
              <a:rPr lang="en-US"/>
              <a:t>Slide Heading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D7EB7-9347-D7D8-0E7F-BF3E1DC30E9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2275352"/>
            <a:ext cx="10515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Text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19ABE6-6CFF-7CCC-6F00-6C38FBB3E379}"/>
              </a:ext>
            </a:extLst>
          </p:cNvPr>
          <p:cNvSpPr/>
          <p:nvPr userDrawn="1"/>
        </p:nvSpPr>
        <p:spPr>
          <a:xfrm>
            <a:off x="9605913" y="1121790"/>
            <a:ext cx="2168165" cy="980387"/>
          </a:xfrm>
          <a:prstGeom prst="rect">
            <a:avLst/>
          </a:prstGeom>
          <a:solidFill>
            <a:srgbClr val="FFFF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820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d of Part Questi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DC7223-AA7A-F8E7-97C1-BD16A2480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0717" y="231310"/>
            <a:ext cx="12493433" cy="21020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0E344D-0F87-94C6-26A9-1A1E8B9F97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14852"/>
            <a:ext cx="8720580" cy="1325563"/>
          </a:xfrm>
        </p:spPr>
        <p:txBody>
          <a:bodyPr/>
          <a:lstStyle>
            <a:lvl1pPr>
              <a:defRPr>
                <a:solidFill>
                  <a:srgbClr val="41748D"/>
                </a:solidFill>
              </a:defRPr>
            </a:lvl1pPr>
          </a:lstStyle>
          <a:p>
            <a:r>
              <a:rPr lang="en-US"/>
              <a:t>End of Part Questions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D7EB7-9347-D7D8-0E7F-BF3E1DC30E9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2275352"/>
            <a:ext cx="10515600" cy="43513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</a:lstStyle>
          <a:p>
            <a:pPr lvl="0"/>
            <a:r>
              <a:rPr lang="en-US"/>
              <a:t>Text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19ABE6-6CFF-7CCC-6F00-6C38FBB3E379}"/>
              </a:ext>
            </a:extLst>
          </p:cNvPr>
          <p:cNvSpPr/>
          <p:nvPr userDrawn="1"/>
        </p:nvSpPr>
        <p:spPr>
          <a:xfrm>
            <a:off x="9605913" y="1121790"/>
            <a:ext cx="2168165" cy="980387"/>
          </a:xfrm>
          <a:prstGeom prst="rect">
            <a:avLst/>
          </a:prstGeom>
          <a:solidFill>
            <a:srgbClr val="FFFF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033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d of Part Questions: Answers sld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DC7223-AA7A-F8E7-97C1-BD16A2480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0717" y="231310"/>
            <a:ext cx="12493433" cy="21020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0E344D-0F87-94C6-26A9-1A1E8B9F97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14852"/>
            <a:ext cx="8720580" cy="1325563"/>
          </a:xfrm>
        </p:spPr>
        <p:txBody>
          <a:bodyPr/>
          <a:lstStyle>
            <a:lvl1pPr>
              <a:defRPr>
                <a:solidFill>
                  <a:srgbClr val="41748D"/>
                </a:solidFill>
              </a:defRPr>
            </a:lvl1pPr>
          </a:lstStyle>
          <a:p>
            <a:r>
              <a:rPr lang="en-US"/>
              <a:t>End of Part Questions: Answers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D7EB7-9347-D7D8-0E7F-BF3E1DC30E9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2275352"/>
            <a:ext cx="10515600" cy="43513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</a:lstStyle>
          <a:p>
            <a:pPr lvl="0"/>
            <a:r>
              <a:rPr lang="en-US"/>
              <a:t>Text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19ABE6-6CFF-7CCC-6F00-6C38FBB3E379}"/>
              </a:ext>
            </a:extLst>
          </p:cNvPr>
          <p:cNvSpPr/>
          <p:nvPr userDrawn="1"/>
        </p:nvSpPr>
        <p:spPr>
          <a:xfrm>
            <a:off x="9605913" y="1121790"/>
            <a:ext cx="2168165" cy="980387"/>
          </a:xfrm>
          <a:prstGeom prst="rect">
            <a:avLst/>
          </a:prstGeom>
          <a:solidFill>
            <a:srgbClr val="FFFF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663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tient Safe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DC7223-AA7A-F8E7-97C1-BD16A2480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0717" y="231310"/>
            <a:ext cx="12493433" cy="21020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0E344D-0F87-94C6-26A9-1A1E8B9F97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14852"/>
            <a:ext cx="8607459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Patient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D7EB7-9347-D7D8-0E7F-BF3E1DC30E9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2275352"/>
            <a:ext cx="10515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Text</a:t>
            </a:r>
            <a:endParaRPr lang="en-GB"/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771D29C-09CA-7241-2FEF-1993A96807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992" y="5292756"/>
            <a:ext cx="1181265" cy="118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358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stainable health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DC7223-AA7A-F8E7-97C1-BD16A2480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0717" y="231310"/>
            <a:ext cx="12493433" cy="21020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0E344D-0F87-94C6-26A9-1A1E8B9F97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14852"/>
            <a:ext cx="8635739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Sustainable healthcare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D7EB7-9347-D7D8-0E7F-BF3E1DC30E9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2275352"/>
            <a:ext cx="10515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Text</a:t>
            </a:r>
            <a:endParaRPr lang="en-GB"/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891703B-A34B-3FCC-3F67-9E406D40CA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2774" y="5477391"/>
            <a:ext cx="1015484" cy="1015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926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80764-0BE7-4F38-B5F8-2E4A37B58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00263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B47B2B-0BD9-C19C-ACA8-2841EF4B040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5148262"/>
            <a:ext cx="10515600" cy="9413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Subtitle</a:t>
            </a:r>
          </a:p>
          <a:p>
            <a:pPr lvl="0"/>
            <a:r>
              <a:rPr lang="en-US"/>
              <a:t>Date and Speaker</a:t>
            </a:r>
          </a:p>
        </p:txBody>
      </p:sp>
    </p:spTree>
    <p:extLst>
      <p:ext uri="{BB962C8B-B14F-4D97-AF65-F5344CB8AC3E}">
        <p14:creationId xmlns:p14="http://schemas.microsoft.com/office/powerpoint/2010/main" val="3378810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E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39B54B-3B73-856E-8516-0AE4E2AB6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485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B89AF2-13DD-BCF6-55E8-28AD5A44F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7535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501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95" r:id="rId3"/>
    <p:sldLayoutId id="2147483692" r:id="rId4"/>
    <p:sldLayoutId id="2147483693" r:id="rId5"/>
    <p:sldLayoutId id="2147483694" r:id="rId6"/>
    <p:sldLayoutId id="2147483653" r:id="rId7"/>
    <p:sldLayoutId id="2147483654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A9CE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DFE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39B54B-3B73-856E-8516-0AE4E2AB6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485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B89AF2-13DD-BCF6-55E8-28AD5A44F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7535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417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9" r:id="rId3"/>
    <p:sldLayoutId id="2147483690" r:id="rId4"/>
    <p:sldLayoutId id="2147483687" r:id="rId5"/>
    <p:sldLayoutId id="214748368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A9CE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mailto:Mark.richards.1@warwick.ac.uk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7FAAE-B698-0421-FC6B-7621E2573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680" y="2002631"/>
            <a:ext cx="7909769" cy="2852737"/>
          </a:xfrm>
        </p:spPr>
        <p:txBody>
          <a:bodyPr/>
          <a:lstStyle/>
          <a:p>
            <a:r>
              <a:rPr lang="en-US" dirty="0"/>
              <a:t>Cell </a:t>
            </a:r>
            <a:r>
              <a:rPr lang="en-US" dirty="0" err="1"/>
              <a:t>Signalling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B0DD50-21C6-B37D-B6DD-957E4EC787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Dr Mark Richards</a:t>
            </a:r>
          </a:p>
        </p:txBody>
      </p:sp>
      <p:pic>
        <p:nvPicPr>
          <p:cNvPr id="7" name="Picture Placeholder 6" descr="A person wearing glasses and a sweater&#10;&#10;Description automatically generated">
            <a:extLst>
              <a:ext uri="{FF2B5EF4-FFF2-40B4-BE49-F238E27FC236}">
                <a16:creationId xmlns:a16="http://schemas.microsoft.com/office/drawing/2014/main" id="{01F7030D-AF67-0E57-0F3B-5C88B1A1E04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41" b="13341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ACFEB6-99C5-E70A-C870-7FCC72E864AB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GB" dirty="0">
                <a:hlinkClick r:id="rId4"/>
              </a:rPr>
              <a:t>mark.richards.1@warwick.ac.uk</a:t>
            </a:r>
            <a:endParaRPr lang="en-GB" dirty="0"/>
          </a:p>
        </p:txBody>
      </p:sp>
      <p:pic>
        <p:nvPicPr>
          <p:cNvPr id="9" name="Picture 8" descr="A logo for a cell and tissue biomedicine&#10;&#10;Description automatically generated">
            <a:extLst>
              <a:ext uri="{FF2B5EF4-FFF2-40B4-BE49-F238E27FC236}">
                <a16:creationId xmlns:a16="http://schemas.microsoft.com/office/drawing/2014/main" id="{24115F45-68BE-077E-87EE-4C8A33DA4A9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6DCDB8"/>
              </a:clrFrom>
              <a:clrTo>
                <a:srgbClr val="6DCDB8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49" y="2428248"/>
            <a:ext cx="2247017" cy="224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835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B4CFE-3046-0BDB-C1B4-BC17EABD9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Juxtacrine</a:t>
            </a:r>
            <a:r>
              <a:rPr lang="en-GB" dirty="0"/>
              <a:t> signalling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335CB-9546-F939-55CE-48A3DDAA7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049" y="2140415"/>
            <a:ext cx="6488925" cy="4433113"/>
          </a:xfrm>
        </p:spPr>
        <p:txBody>
          <a:bodyPr>
            <a:normAutofit/>
          </a:bodyPr>
          <a:lstStyle/>
          <a:p>
            <a:r>
              <a:rPr lang="en-GB" sz="2400" dirty="0"/>
              <a:t>Cell signals transmitted between physically connected cells</a:t>
            </a:r>
          </a:p>
          <a:p>
            <a:r>
              <a:rPr lang="en-GB" sz="2400" dirty="0"/>
              <a:t>Neighbouring cells can be electrically and metabolically coupled by means of </a:t>
            </a:r>
            <a:r>
              <a:rPr lang="en-GB" sz="2400" b="1" dirty="0"/>
              <a:t>gap junctions</a:t>
            </a:r>
            <a:r>
              <a:rPr lang="en-GB" sz="2400" dirty="0"/>
              <a:t>.</a:t>
            </a:r>
          </a:p>
          <a:p>
            <a:r>
              <a:rPr lang="en-GB" sz="2400" dirty="0"/>
              <a:t>Signals can be transferred from cell to cell without leaving the cytoplasmic compartments.</a:t>
            </a:r>
          </a:p>
          <a:p>
            <a:r>
              <a:rPr lang="en-GB" sz="2400" dirty="0"/>
              <a:t>Example: electrical signal propagation through cardiac muscle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98D1B53-E80D-D5AE-6F90-C0AF1EDA8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410" y="1448124"/>
            <a:ext cx="4970307" cy="359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954FAE-F50E-9C34-8C43-64E0675366D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83745">
            <a:off x="10223498" y="5191410"/>
            <a:ext cx="1505694" cy="13146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66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FA9CC994-F85C-C920-BFB6-342C7D456A19}"/>
              </a:ext>
            </a:extLst>
          </p:cNvPr>
          <p:cNvSpPr txBox="1"/>
          <p:nvPr/>
        </p:nvSpPr>
        <p:spPr>
          <a:xfrm rot="441487">
            <a:off x="10092396" y="5729401"/>
            <a:ext cx="16944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b="1" dirty="0"/>
              <a:t>Movement across the cell membrane</a:t>
            </a:r>
          </a:p>
        </p:txBody>
      </p:sp>
      <p:pic>
        <p:nvPicPr>
          <p:cNvPr id="7" name="Picture 6" descr="Sort Your Digital Presence Out!">
            <a:extLst>
              <a:ext uri="{FF2B5EF4-FFF2-40B4-BE49-F238E27FC236}">
                <a16:creationId xmlns:a16="http://schemas.microsoft.com/office/drawing/2014/main" id="{69FFBCF7-DCD0-0D6A-F7B3-6F1E5D4830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7305">
            <a:off x="10604240" y="5102530"/>
            <a:ext cx="876046" cy="59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534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9DEE3-20DC-B1AD-E0C5-67FD631CC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822" y="2342873"/>
            <a:ext cx="9197163" cy="2431145"/>
          </a:xfrm>
        </p:spPr>
        <p:txBody>
          <a:bodyPr>
            <a:noAutofit/>
          </a:bodyPr>
          <a:lstStyle/>
          <a:p>
            <a:r>
              <a:rPr lang="en-GB" sz="4800" dirty="0"/>
              <a:t>Define the terms: </a:t>
            </a:r>
            <a:br>
              <a:rPr lang="en-GB" sz="4800" dirty="0"/>
            </a:br>
            <a:r>
              <a:rPr lang="en-GB" sz="4800" dirty="0"/>
              <a:t>ligand, receptor, agonist, antagonist and second messenger</a:t>
            </a:r>
          </a:p>
        </p:txBody>
      </p:sp>
    </p:spTree>
    <p:extLst>
      <p:ext uri="{BB962C8B-B14F-4D97-AF65-F5344CB8AC3E}">
        <p14:creationId xmlns:p14="http://schemas.microsoft.com/office/powerpoint/2010/main" val="3144112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36124-2E7D-5EAC-9E55-602CC8E40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Ligands and receptors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2B08F-7C27-E7B3-6A2C-C2A886F4C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75352"/>
            <a:ext cx="5732722" cy="4351338"/>
          </a:xfrm>
        </p:spPr>
        <p:txBody>
          <a:bodyPr>
            <a:normAutofit lnSpcReduction="10000"/>
          </a:bodyPr>
          <a:lstStyle/>
          <a:p>
            <a:r>
              <a:rPr lang="en-GB" sz="2400" dirty="0"/>
              <a:t>Ligands are signalling molecules that bind to a receptor</a:t>
            </a:r>
          </a:p>
          <a:p>
            <a:r>
              <a:rPr lang="en-GB" sz="2400" dirty="0"/>
              <a:t>Ligands are hugely varied, from small proteins to small molecules to Ca</a:t>
            </a:r>
            <a:r>
              <a:rPr lang="en-GB" sz="2400" baseline="30000" dirty="0"/>
              <a:t>2+</a:t>
            </a:r>
            <a:r>
              <a:rPr lang="en-GB" sz="2400" dirty="0"/>
              <a:t> ions.</a:t>
            </a:r>
          </a:p>
          <a:p>
            <a:r>
              <a:rPr lang="en-GB" sz="2400" dirty="0"/>
              <a:t>Receptors are proteins of the target cell that selectively bind specific ligands</a:t>
            </a:r>
          </a:p>
          <a:p>
            <a:r>
              <a:rPr lang="en-GB" sz="2400" dirty="0"/>
              <a:t>Ligands bind to receptors in a specific manner due to complementary binding</a:t>
            </a:r>
          </a:p>
          <a:p>
            <a:r>
              <a:rPr lang="en-GB" sz="2400" dirty="0"/>
              <a:t>Receptors are most often found on the cell membrane but can also exist in the cytoplasm of the target cell</a:t>
            </a:r>
          </a:p>
          <a:p>
            <a:endParaRPr lang="en-GB" dirty="0"/>
          </a:p>
        </p:txBody>
      </p:sp>
      <p:pic>
        <p:nvPicPr>
          <p:cNvPr id="7" name="Picture 6" descr="A diagram of a graph&#10;&#10;Description automatically generated with medium confidence">
            <a:extLst>
              <a:ext uri="{FF2B5EF4-FFF2-40B4-BE49-F238E27FC236}">
                <a16:creationId xmlns:a16="http://schemas.microsoft.com/office/drawing/2014/main" id="{BE05D6AE-78F5-EFEE-98C1-28C6279F72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35" r="66352" b="61971"/>
          <a:stretch/>
        </p:blipFill>
        <p:spPr>
          <a:xfrm>
            <a:off x="6732649" y="2010819"/>
            <a:ext cx="4738398" cy="18265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diagram of a graph&#10;&#10;Description automatically generated with medium confidence">
            <a:extLst>
              <a:ext uri="{FF2B5EF4-FFF2-40B4-BE49-F238E27FC236}">
                <a16:creationId xmlns:a16="http://schemas.microsoft.com/office/drawing/2014/main" id="{E860907B-7F95-F68A-53A7-041B7DA70E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9" t="15435" r="32722" b="61971"/>
          <a:stretch/>
        </p:blipFill>
        <p:spPr>
          <a:xfrm>
            <a:off x="6732649" y="4216581"/>
            <a:ext cx="4738398" cy="18265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5281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36124-2E7D-5EAC-9E55-602CC8E40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Agonists and antagonists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2B08F-7C27-E7B3-6A2C-C2A886F4C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40415"/>
            <a:ext cx="4999075" cy="4351338"/>
          </a:xfrm>
        </p:spPr>
        <p:txBody>
          <a:bodyPr>
            <a:normAutofit fontScale="92500"/>
          </a:bodyPr>
          <a:lstStyle/>
          <a:p>
            <a:r>
              <a:rPr lang="en-GB" dirty="0"/>
              <a:t>Ligands can be agonists or antagonists to a receptor</a:t>
            </a:r>
          </a:p>
          <a:p>
            <a:endParaRPr lang="en-GB" dirty="0"/>
          </a:p>
          <a:p>
            <a:r>
              <a:rPr lang="en-GB" dirty="0"/>
              <a:t>Agonists elicit a response in the target cell by activating the receptor</a:t>
            </a:r>
          </a:p>
          <a:p>
            <a:endParaRPr lang="en-GB" dirty="0"/>
          </a:p>
          <a:p>
            <a:r>
              <a:rPr lang="en-GB" dirty="0"/>
              <a:t>Antagonists do not elicit a response but can prevent an agonist binding to the receptor</a:t>
            </a:r>
          </a:p>
        </p:txBody>
      </p:sp>
      <p:pic>
        <p:nvPicPr>
          <p:cNvPr id="4" name="Content Placeholder 11" descr="A diagram of transduction mechanisms">
            <a:extLst>
              <a:ext uri="{FF2B5EF4-FFF2-40B4-BE49-F238E27FC236}">
                <a16:creationId xmlns:a16="http://schemas.microsoft.com/office/drawing/2014/main" id="{EBAADFB2-8F1D-1487-4AD9-C16F4A7B3B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540686"/>
            <a:ext cx="6029440" cy="31518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3596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36124-2E7D-5EAC-9E55-602CC8E40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Second messengers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2B08F-7C27-E7B3-6A2C-C2A886F4C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230" y="1974410"/>
            <a:ext cx="5443800" cy="4351338"/>
          </a:xfrm>
        </p:spPr>
        <p:txBody>
          <a:bodyPr>
            <a:noAutofit/>
          </a:bodyPr>
          <a:lstStyle/>
          <a:p>
            <a:r>
              <a:rPr lang="en-GB" sz="2400" dirty="0"/>
              <a:t>Receptor activation by a ligand can activate intracellular enzymes which synthesise second messengers</a:t>
            </a:r>
          </a:p>
          <a:p>
            <a:r>
              <a:rPr lang="en-GB" sz="2400" dirty="0"/>
              <a:t>Second messengers are soluble small molecules that move through the cytoplasm of a cell to propagate a signal</a:t>
            </a:r>
          </a:p>
          <a:p>
            <a:r>
              <a:rPr lang="en-GB" sz="2400" dirty="0"/>
              <a:t>Second messengers are typically present at low concentrations in resting cells and can be rapidly produced or released when cells are stimulated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709E245-7E16-9684-2C9C-6668FC2DB8F1}"/>
              </a:ext>
            </a:extLst>
          </p:cNvPr>
          <p:cNvGrpSpPr>
            <a:grpSpLocks noChangeAspect="1"/>
          </p:cNvGrpSpPr>
          <p:nvPr/>
        </p:nvGrpSpPr>
        <p:grpSpPr>
          <a:xfrm>
            <a:off x="6475226" y="2140415"/>
            <a:ext cx="5083275" cy="3774708"/>
            <a:chOff x="3219190" y="1039660"/>
            <a:chExt cx="6352783" cy="47174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" name="Picture 4" descr="A diagram of a cell structure&#10;&#10;Description automatically generated">
              <a:extLst>
                <a:ext uri="{FF2B5EF4-FFF2-40B4-BE49-F238E27FC236}">
                  <a16:creationId xmlns:a16="http://schemas.microsoft.com/office/drawing/2014/main" id="{ECDDB6DE-3D3B-C682-68D9-858EE4CE8F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915" r="36608" b="69680"/>
            <a:stretch/>
          </p:blipFill>
          <p:spPr>
            <a:xfrm>
              <a:off x="3219190" y="1039660"/>
              <a:ext cx="6350695" cy="4717412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07A3699-0DD7-964D-B0CB-650326288220}"/>
                </a:ext>
              </a:extLst>
            </p:cNvPr>
            <p:cNvSpPr/>
            <p:nvPr/>
          </p:nvSpPr>
          <p:spPr>
            <a:xfrm>
              <a:off x="9068844" y="2730674"/>
              <a:ext cx="501041" cy="388307"/>
            </a:xfrm>
            <a:prstGeom prst="rect">
              <a:avLst/>
            </a:prstGeom>
            <a:solidFill>
              <a:srgbClr val="EEF1E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B0C89D-3F0A-5C2A-CD4B-C2C0EC1BC290}"/>
                </a:ext>
              </a:extLst>
            </p:cNvPr>
            <p:cNvSpPr/>
            <p:nvPr/>
          </p:nvSpPr>
          <p:spPr>
            <a:xfrm>
              <a:off x="9261927" y="4010414"/>
              <a:ext cx="310046" cy="586638"/>
            </a:xfrm>
            <a:prstGeom prst="rect">
              <a:avLst/>
            </a:prstGeom>
            <a:solidFill>
              <a:srgbClr val="DDE6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582663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9DEE3-20DC-B1AD-E0C5-67FD631CC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822" y="2342873"/>
            <a:ext cx="9197163" cy="2431145"/>
          </a:xfrm>
        </p:spPr>
        <p:txBody>
          <a:bodyPr>
            <a:noAutofit/>
          </a:bodyPr>
          <a:lstStyle/>
          <a:p>
            <a:r>
              <a:rPr lang="en-GB" sz="4800" dirty="0"/>
              <a:t>Describe the mechanisms of the main types of receptors</a:t>
            </a:r>
          </a:p>
        </p:txBody>
      </p:sp>
    </p:spTree>
    <p:extLst>
      <p:ext uri="{BB962C8B-B14F-4D97-AF65-F5344CB8AC3E}">
        <p14:creationId xmlns:p14="http://schemas.microsoft.com/office/powerpoint/2010/main" val="37778584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36124-2E7D-5EAC-9E55-602CC8E40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Receptor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2B08F-7C27-E7B3-6A2C-C2A886F4C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75352"/>
            <a:ext cx="10698127" cy="4351338"/>
          </a:xfrm>
        </p:spPr>
        <p:txBody>
          <a:bodyPr>
            <a:normAutofit/>
          </a:bodyPr>
          <a:lstStyle/>
          <a:p>
            <a:r>
              <a:rPr lang="en-GB" sz="2400" dirty="0"/>
              <a:t>The majority of receptors involved in cell signalling are transmembrane proteins, as most ligands are water-soluble and do not cross cell membranes.</a:t>
            </a:r>
          </a:p>
          <a:p>
            <a:r>
              <a:rPr lang="en-GB" sz="2400" dirty="0"/>
              <a:t>Cellular receptors are grouped into several types based on the signalling mechanisms they use and the intracellular biochemical pathways they activate.</a:t>
            </a:r>
          </a:p>
          <a:p>
            <a:r>
              <a:rPr lang="en-GB" sz="2400" dirty="0"/>
              <a:t>There are 4 main superfamilies of receptor:</a:t>
            </a:r>
          </a:p>
          <a:p>
            <a:pPr lvl="1"/>
            <a:r>
              <a:rPr lang="en-GB" dirty="0"/>
              <a:t>Ionotropic receptors</a:t>
            </a:r>
          </a:p>
          <a:p>
            <a:pPr lvl="1"/>
            <a:r>
              <a:rPr lang="en-GB" dirty="0"/>
              <a:t>G-protein coupled receptors</a:t>
            </a:r>
          </a:p>
          <a:p>
            <a:pPr lvl="1"/>
            <a:r>
              <a:rPr lang="en-GB" dirty="0"/>
              <a:t>Enzyme-linked receptors</a:t>
            </a:r>
          </a:p>
          <a:p>
            <a:pPr lvl="1"/>
            <a:r>
              <a:rPr lang="en-GB" dirty="0"/>
              <a:t>Nuclear receptors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0728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36124-2E7D-5EAC-9E55-602CC8E40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Ionotropic receptors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2B08F-7C27-E7B3-6A2C-C2A886F4C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743200"/>
            <a:ext cx="6396991" cy="3883490"/>
          </a:xfrm>
        </p:spPr>
        <p:txBody>
          <a:bodyPr>
            <a:normAutofit/>
          </a:bodyPr>
          <a:lstStyle/>
          <a:p>
            <a:r>
              <a:rPr lang="en-GB" sz="2400" dirty="0"/>
              <a:t>Ionotropic receptors are ligand-gated ion channels</a:t>
            </a:r>
          </a:p>
          <a:p>
            <a:r>
              <a:rPr lang="en-GB" sz="2400" dirty="0"/>
              <a:t>Leads to movement of ions across the cell membrane</a:t>
            </a:r>
          </a:p>
          <a:p>
            <a:r>
              <a:rPr lang="en-GB" sz="2400" dirty="0"/>
              <a:t>Response is extremely fast</a:t>
            </a:r>
          </a:p>
          <a:p>
            <a:r>
              <a:rPr lang="en-GB" sz="2400" dirty="0"/>
              <a:t>Most often involved in electrical activity of excitable cells</a:t>
            </a:r>
          </a:p>
          <a:p>
            <a:endParaRPr lang="en-GB" dirty="0"/>
          </a:p>
        </p:txBody>
      </p:sp>
      <p:pic>
        <p:nvPicPr>
          <p:cNvPr id="5" name="Picture 4" descr="A diagram of a cell membrane&#10;&#10;Description automatically generated">
            <a:extLst>
              <a:ext uri="{FF2B5EF4-FFF2-40B4-BE49-F238E27FC236}">
                <a16:creationId xmlns:a16="http://schemas.microsoft.com/office/drawing/2014/main" id="{33D433A8-9EFF-FD93-6AA0-6874DED0CC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593" b="13426"/>
          <a:stretch/>
        </p:blipFill>
        <p:spPr>
          <a:xfrm>
            <a:off x="7381260" y="639460"/>
            <a:ext cx="2370349" cy="59872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C25D40D-C585-23C7-550B-47F0C081FB3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83745">
            <a:off x="10287893" y="1830024"/>
            <a:ext cx="1505694" cy="13146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66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6C252703-5047-1649-0F2B-A4D965A4559D}"/>
              </a:ext>
            </a:extLst>
          </p:cNvPr>
          <p:cNvSpPr txBox="1"/>
          <p:nvPr/>
        </p:nvSpPr>
        <p:spPr>
          <a:xfrm rot="441487">
            <a:off x="10156791" y="2368015"/>
            <a:ext cx="16944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b="1" dirty="0"/>
              <a:t>Movement across the cell membrane</a:t>
            </a:r>
          </a:p>
        </p:txBody>
      </p:sp>
      <p:pic>
        <p:nvPicPr>
          <p:cNvPr id="8" name="Picture 7" descr="Sort Your Digital Presence Out!">
            <a:extLst>
              <a:ext uri="{FF2B5EF4-FFF2-40B4-BE49-F238E27FC236}">
                <a16:creationId xmlns:a16="http://schemas.microsoft.com/office/drawing/2014/main" id="{9D9D3DD2-D1D9-4A56-2E77-9F8FB369A2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7305">
            <a:off x="10668635" y="1741144"/>
            <a:ext cx="876046" cy="5995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1E906D-381F-D8F5-3FD9-71402F310FD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83745">
            <a:off x="10330229" y="5158849"/>
            <a:ext cx="1505694" cy="13146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66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TextBox 2">
            <a:extLst>
              <a:ext uri="{FF2B5EF4-FFF2-40B4-BE49-F238E27FC236}">
                <a16:creationId xmlns:a16="http://schemas.microsoft.com/office/drawing/2014/main" id="{E07AA413-9ABA-4AC5-B4F3-3B368802189D}"/>
              </a:ext>
            </a:extLst>
          </p:cNvPr>
          <p:cNvSpPr txBox="1"/>
          <p:nvPr/>
        </p:nvSpPr>
        <p:spPr>
          <a:xfrm rot="441487">
            <a:off x="10199127" y="5696840"/>
            <a:ext cx="16944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b="1" dirty="0"/>
              <a:t>Electrochemical equilibrium and action potentials</a:t>
            </a:r>
          </a:p>
        </p:txBody>
      </p:sp>
      <p:pic>
        <p:nvPicPr>
          <p:cNvPr id="10" name="Picture 9" descr="Sort Your Digital Presence Out!">
            <a:extLst>
              <a:ext uri="{FF2B5EF4-FFF2-40B4-BE49-F238E27FC236}">
                <a16:creationId xmlns:a16="http://schemas.microsoft.com/office/drawing/2014/main" id="{298454AD-E68A-8C1A-45F0-E35DA93C91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7305">
            <a:off x="10710971" y="5069969"/>
            <a:ext cx="876046" cy="59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831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36124-2E7D-5EAC-9E55-602CC8E40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 protein-coupled receptors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2B08F-7C27-E7B3-6A2C-C2A886F4C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519916"/>
            <a:ext cx="6742815" cy="4106774"/>
          </a:xfrm>
        </p:spPr>
        <p:txBody>
          <a:bodyPr>
            <a:normAutofit/>
          </a:bodyPr>
          <a:lstStyle/>
          <a:p>
            <a:r>
              <a:rPr lang="en-GB" sz="2400" dirty="0"/>
              <a:t>Also known as metabotropic receptors</a:t>
            </a:r>
          </a:p>
          <a:p>
            <a:r>
              <a:rPr lang="en-GB" sz="2400" dirty="0"/>
              <a:t>Use a second messenger system via activation of a G protein</a:t>
            </a:r>
          </a:p>
          <a:p>
            <a:r>
              <a:rPr lang="en-GB" sz="2400" dirty="0"/>
              <a:t>G protein-coupled receptors can activate one or several intracellular enzymes that synthesize or activate second messengers to produce a diversity of responses to a specific ligand</a:t>
            </a:r>
          </a:p>
          <a:p>
            <a:r>
              <a:rPr lang="en-GB" sz="2400" dirty="0"/>
              <a:t>Signalling is slow, but can be long-lasting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12" name="Picture 11" descr="A diagram of the structure of a G protein">
            <a:extLst>
              <a:ext uri="{FF2B5EF4-FFF2-40B4-BE49-F238E27FC236}">
                <a16:creationId xmlns:a16="http://schemas.microsoft.com/office/drawing/2014/main" id="{17C04B6F-A6DC-33B2-60A9-BD4415A208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61" b="59539"/>
          <a:stretch/>
        </p:blipFill>
        <p:spPr>
          <a:xfrm>
            <a:off x="7805296" y="2140415"/>
            <a:ext cx="3986212" cy="375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00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36124-2E7D-5EAC-9E55-602CC8E40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14852"/>
            <a:ext cx="5828415" cy="1325563"/>
          </a:xfrm>
        </p:spPr>
        <p:txBody>
          <a:bodyPr/>
          <a:lstStyle/>
          <a:p>
            <a:r>
              <a:rPr lang="en-GB" dirty="0"/>
              <a:t>G protein-coupled receptors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2B08F-7C27-E7B3-6A2C-C2A886F4C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892056"/>
            <a:ext cx="4945913" cy="3734634"/>
          </a:xfrm>
        </p:spPr>
        <p:txBody>
          <a:bodyPr>
            <a:normAutofit/>
          </a:bodyPr>
          <a:lstStyle/>
          <a:p>
            <a:r>
              <a:rPr lang="en-GB" sz="2400" dirty="0"/>
              <a:t>When an agonist binds it causes a conformational change in the receptor which activates the G-protein. </a:t>
            </a:r>
          </a:p>
          <a:p>
            <a:r>
              <a:rPr lang="en-GB" sz="2400" dirty="0"/>
              <a:t>The signalling sequence follows a cycle as long as the agonist is bound.</a:t>
            </a:r>
          </a:p>
        </p:txBody>
      </p:sp>
      <p:pic>
        <p:nvPicPr>
          <p:cNvPr id="7" name="Picture 6" descr="A diagram of a cell&#10;&#10;Description automatically generated">
            <a:extLst>
              <a:ext uri="{FF2B5EF4-FFF2-40B4-BE49-F238E27FC236}">
                <a16:creationId xmlns:a16="http://schemas.microsoft.com/office/drawing/2014/main" id="{44AB834C-3E06-7AB1-3D78-96E6D17C80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209" y="244546"/>
            <a:ext cx="5621541" cy="651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7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DE744AD-D8DB-9D6E-96CC-B7134A966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80363"/>
            <a:ext cx="10515600" cy="3399229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Outline the functions of cell signalling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Define the terms autocrine, paracrine and endocrine signalling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Define the terms ligand, receptor, agonist, antagonist, and second messenger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Describe the mechanisms of the main types of receptors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Explain the role of second messengers in cellular signalling and the role of signalling cascades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Describe the role of Ca</a:t>
            </a:r>
            <a:r>
              <a:rPr lang="en-GB" baseline="30000" dirty="0"/>
              <a:t>2+</a:t>
            </a:r>
            <a:r>
              <a:rPr lang="en-GB" dirty="0"/>
              <a:t> in cell signalling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847BE8A-9E42-B7C6-4A89-D5D0022C8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30889576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36124-2E7D-5EAC-9E55-602CC8E40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Enzyme-linked receptors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2B08F-7C27-E7B3-6A2C-C2A886F4C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764464"/>
            <a:ext cx="6774713" cy="3862225"/>
          </a:xfrm>
        </p:spPr>
        <p:txBody>
          <a:bodyPr>
            <a:normAutofit/>
          </a:bodyPr>
          <a:lstStyle/>
          <a:p>
            <a:r>
              <a:rPr lang="en-GB" sz="2400" dirty="0"/>
              <a:t>Transmembrane receptor linked to intracellular enzyme activation</a:t>
            </a:r>
          </a:p>
          <a:p>
            <a:r>
              <a:rPr lang="en-GB" sz="2400" dirty="0"/>
              <a:t>Linked enzymes are often kinases</a:t>
            </a:r>
          </a:p>
          <a:p>
            <a:r>
              <a:rPr lang="en-GB" sz="2400" dirty="0"/>
              <a:t>Kinases phosphorylate other intracellular proteins to elicit a physiological response</a:t>
            </a:r>
          </a:p>
          <a:p>
            <a:r>
              <a:rPr lang="en-GB" sz="2400" dirty="0"/>
              <a:t>Responses are slow but long-lasting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200BC3F-243F-0E49-06F5-C7E6EDFCDC69}"/>
              </a:ext>
            </a:extLst>
          </p:cNvPr>
          <p:cNvGrpSpPr>
            <a:grpSpLocks noChangeAspect="1"/>
          </p:cNvGrpSpPr>
          <p:nvPr/>
        </p:nvGrpSpPr>
        <p:grpSpPr>
          <a:xfrm>
            <a:off x="7783034" y="1190847"/>
            <a:ext cx="2819930" cy="5552802"/>
            <a:chOff x="7325831" y="1062341"/>
            <a:chExt cx="2743202" cy="5401714"/>
          </a:xfrm>
        </p:grpSpPr>
        <p:pic>
          <p:nvPicPr>
            <p:cNvPr id="8" name="Picture 7" descr="Diagram of a diagram showing different types of protein&#10;&#10;Description automatically generated">
              <a:extLst>
                <a:ext uri="{FF2B5EF4-FFF2-40B4-BE49-F238E27FC236}">
                  <a16:creationId xmlns:a16="http://schemas.microsoft.com/office/drawing/2014/main" id="{F9820F86-6791-36E6-D375-A3B3AC4DF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58" r="53756"/>
            <a:stretch/>
          </p:blipFill>
          <p:spPr>
            <a:xfrm>
              <a:off x="7325831" y="1062341"/>
              <a:ext cx="2636875" cy="540171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780EF95-274B-B256-A3B2-86C09E4231BA}"/>
                </a:ext>
              </a:extLst>
            </p:cNvPr>
            <p:cNvSpPr/>
            <p:nvPr/>
          </p:nvSpPr>
          <p:spPr>
            <a:xfrm>
              <a:off x="9558779" y="1063256"/>
              <a:ext cx="510254" cy="4508204"/>
            </a:xfrm>
            <a:prstGeom prst="rect">
              <a:avLst/>
            </a:prstGeom>
            <a:solidFill>
              <a:srgbClr val="FDFE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886699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36124-2E7D-5EAC-9E55-602CC8E40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Intracellular receptors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2B08F-7C27-E7B3-6A2C-C2A886F4C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75352"/>
            <a:ext cx="6391941" cy="4351338"/>
          </a:xfrm>
        </p:spPr>
        <p:txBody>
          <a:bodyPr>
            <a:normAutofit/>
          </a:bodyPr>
          <a:lstStyle/>
          <a:p>
            <a:r>
              <a:rPr lang="en-GB" sz="2400" dirty="0"/>
              <a:t>Ligands are lipid-soluble and can cross the cell membrane</a:t>
            </a:r>
          </a:p>
          <a:p>
            <a:r>
              <a:rPr lang="en-GB" sz="2400" dirty="0"/>
              <a:t>Receptors are located in the cytoplasm or the nucleus of target cells</a:t>
            </a:r>
          </a:p>
          <a:p>
            <a:r>
              <a:rPr lang="en-GB" sz="2400" dirty="0"/>
              <a:t>Many intracellular receptors are transcription factors that interact with DNA in the nucleus and regulate gene expression.</a:t>
            </a:r>
          </a:p>
          <a:p>
            <a:r>
              <a:rPr lang="en-GB" sz="2400" dirty="0"/>
              <a:t>Very slow response, but very long-lasting</a:t>
            </a:r>
          </a:p>
          <a:p>
            <a:endParaRPr lang="en-GB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9ACCB0-36C9-688B-7AFF-C78A6ACD7C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15"/>
          <a:stretch/>
        </p:blipFill>
        <p:spPr>
          <a:xfrm>
            <a:off x="7689274" y="666806"/>
            <a:ext cx="2202872" cy="595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7167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9DEE3-20DC-B1AD-E0C5-67FD631CC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822" y="2342873"/>
            <a:ext cx="9197163" cy="2431145"/>
          </a:xfrm>
        </p:spPr>
        <p:txBody>
          <a:bodyPr>
            <a:noAutofit/>
          </a:bodyPr>
          <a:lstStyle/>
          <a:p>
            <a:r>
              <a:rPr lang="en-GB" sz="4800" dirty="0"/>
              <a:t>Explain the role of second messengers in cellular signalling and the role of signalling cascades</a:t>
            </a:r>
          </a:p>
        </p:txBody>
      </p:sp>
    </p:spTree>
    <p:extLst>
      <p:ext uri="{BB962C8B-B14F-4D97-AF65-F5344CB8AC3E}">
        <p14:creationId xmlns:p14="http://schemas.microsoft.com/office/powerpoint/2010/main" val="1277974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36124-2E7D-5EAC-9E55-602CC8E40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Signalling cascades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2B08F-7C27-E7B3-6A2C-C2A886F4C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189" y="2275352"/>
            <a:ext cx="6349679" cy="4351338"/>
          </a:xfrm>
        </p:spPr>
        <p:txBody>
          <a:bodyPr>
            <a:normAutofit/>
          </a:bodyPr>
          <a:lstStyle/>
          <a:p>
            <a:r>
              <a:rPr lang="en-GB" sz="2400" dirty="0"/>
              <a:t>Advantages of signalling cascades:</a:t>
            </a:r>
          </a:p>
          <a:p>
            <a:pPr lvl="1"/>
            <a:r>
              <a:rPr lang="en-GB" dirty="0"/>
              <a:t>amplification of the signal</a:t>
            </a:r>
          </a:p>
          <a:p>
            <a:pPr lvl="1"/>
            <a:r>
              <a:rPr lang="en-GB" dirty="0"/>
              <a:t>the ability to adapt the response at each step by modulating the effector protein activity via mediators outside the cascade</a:t>
            </a:r>
          </a:p>
          <a:p>
            <a:pPr lvl="1"/>
            <a:r>
              <a:rPr lang="en-GB" dirty="0"/>
              <a:t>The ability to provide negative or positive feedback into the system via several mediators within the cascade</a:t>
            </a:r>
          </a:p>
          <a:p>
            <a:pPr lvl="1"/>
            <a:r>
              <a:rPr lang="en-GB" dirty="0"/>
              <a:t>The ability to terminate the signalling process at several points in the cascade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C7EA27-97E5-DBA4-CE93-A750BD47A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276" y="2140415"/>
            <a:ext cx="5498398" cy="329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4486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162D7-97D2-C375-699A-5ABE5DB46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Phosphorylation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B7271-0CB7-A64D-C818-E244B5C12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412" y="1939685"/>
            <a:ext cx="8958805" cy="4692608"/>
          </a:xfrm>
        </p:spPr>
        <p:txBody>
          <a:bodyPr>
            <a:noAutofit/>
          </a:bodyPr>
          <a:lstStyle/>
          <a:p>
            <a:r>
              <a:rPr lang="en-GB" sz="2200" b="1" dirty="0"/>
              <a:t>Kinase</a:t>
            </a:r>
          </a:p>
          <a:p>
            <a:pPr lvl="1"/>
            <a:r>
              <a:rPr lang="en-GB" sz="2200" dirty="0"/>
              <a:t>add phosphate group – phosphorylation</a:t>
            </a:r>
          </a:p>
          <a:p>
            <a:r>
              <a:rPr lang="en-GB" sz="2200" b="1" dirty="0"/>
              <a:t>Phosphatase</a:t>
            </a:r>
          </a:p>
          <a:p>
            <a:pPr lvl="1"/>
            <a:r>
              <a:rPr lang="en-GB" sz="2200" dirty="0"/>
              <a:t>remove phosphate group – dephosphorylation</a:t>
            </a:r>
          </a:p>
          <a:p>
            <a:pPr lvl="1"/>
            <a:endParaRPr lang="en-GB" sz="2200" dirty="0"/>
          </a:p>
          <a:p>
            <a:r>
              <a:rPr lang="en-GB" sz="2200" dirty="0"/>
              <a:t>It happens quickly</a:t>
            </a:r>
          </a:p>
          <a:p>
            <a:r>
              <a:rPr lang="en-GB" sz="2200" dirty="0"/>
              <a:t>It’s quickly reversible</a:t>
            </a:r>
          </a:p>
          <a:p>
            <a:r>
              <a:rPr lang="en-GB" sz="2200" dirty="0"/>
              <a:t>It can cause a lasting effect</a:t>
            </a:r>
          </a:p>
          <a:p>
            <a:r>
              <a:rPr lang="en-GB" sz="2200" dirty="0"/>
              <a:t>It allows for signal amplification: one kinase can phosphorylate, or a phosphatase dephosphorylate, many copies of a target protein.</a:t>
            </a:r>
          </a:p>
          <a:p>
            <a:r>
              <a:rPr lang="en-GB" sz="2200" dirty="0"/>
              <a:t>It allows for signal integration: one kinase can phosphorylate, or a phosphatase dephosphorylate, many different target proteins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0840F2-AB71-A156-6C1D-8ED129175A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671" t="19535" r="64019" b="37595"/>
          <a:stretch/>
        </p:blipFill>
        <p:spPr>
          <a:xfrm>
            <a:off x="7252511" y="2131831"/>
            <a:ext cx="4784662" cy="258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2606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9DEE3-20DC-B1AD-E0C5-67FD631CC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822" y="2342873"/>
            <a:ext cx="9197163" cy="2431145"/>
          </a:xfrm>
        </p:spPr>
        <p:txBody>
          <a:bodyPr>
            <a:noAutofit/>
          </a:bodyPr>
          <a:lstStyle/>
          <a:p>
            <a:r>
              <a:rPr lang="en-GB" sz="4800" dirty="0"/>
              <a:t>Describe the role of Ca</a:t>
            </a:r>
            <a:r>
              <a:rPr lang="en-GB" sz="4800" baseline="30000" dirty="0"/>
              <a:t>2+</a:t>
            </a:r>
            <a:r>
              <a:rPr lang="en-GB" sz="4800" dirty="0"/>
              <a:t> in cell signalling</a:t>
            </a:r>
          </a:p>
        </p:txBody>
      </p:sp>
    </p:spTree>
    <p:extLst>
      <p:ext uri="{BB962C8B-B14F-4D97-AF65-F5344CB8AC3E}">
        <p14:creationId xmlns:p14="http://schemas.microsoft.com/office/powerpoint/2010/main" val="12889226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36124-2E7D-5EAC-9E55-602CC8E40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</a:t>
            </a:r>
            <a:r>
              <a:rPr lang="en-GB" baseline="30000" dirty="0"/>
              <a:t>2+</a:t>
            </a:r>
            <a:r>
              <a:rPr lang="en-GB" dirty="0"/>
              <a:t> signalling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2B08F-7C27-E7B3-6A2C-C2A886F4C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75352"/>
            <a:ext cx="5597325" cy="4351338"/>
          </a:xfrm>
        </p:spPr>
        <p:txBody>
          <a:bodyPr>
            <a:normAutofit/>
          </a:bodyPr>
          <a:lstStyle/>
          <a:p>
            <a:r>
              <a:rPr lang="en-GB" sz="2400" dirty="0"/>
              <a:t>Free Ca</a:t>
            </a:r>
            <a:r>
              <a:rPr lang="en-GB" sz="2400" baseline="30000" dirty="0"/>
              <a:t>2+</a:t>
            </a:r>
            <a:r>
              <a:rPr lang="en-GB" sz="2400" dirty="0"/>
              <a:t> in the cytoplasm is involved in the regulation of many intracellular enzymes and effector proteins</a:t>
            </a:r>
          </a:p>
          <a:p>
            <a:endParaRPr lang="en-GB" sz="2400" dirty="0"/>
          </a:p>
          <a:p>
            <a:r>
              <a:rPr lang="en-GB" sz="2400" dirty="0"/>
              <a:t>Ca</a:t>
            </a:r>
            <a:r>
              <a:rPr lang="en-GB" sz="2400" baseline="30000" dirty="0"/>
              <a:t>2+</a:t>
            </a:r>
            <a:r>
              <a:rPr lang="en-GB" sz="2400" dirty="0"/>
              <a:t> is usually maintained at very low concentrations in the cytoplasm</a:t>
            </a:r>
          </a:p>
          <a:p>
            <a:endParaRPr lang="en-GB" sz="2400" dirty="0"/>
          </a:p>
          <a:p>
            <a:r>
              <a:rPr lang="en-GB" sz="2400" dirty="0"/>
              <a:t>Effects of changes in intracellular Ca</a:t>
            </a:r>
            <a:r>
              <a:rPr lang="en-GB" sz="2400" baseline="30000" dirty="0"/>
              <a:t>2+</a:t>
            </a:r>
            <a:r>
              <a:rPr lang="en-GB" sz="2400" dirty="0"/>
              <a:t> are mediated by Ca</a:t>
            </a:r>
            <a:r>
              <a:rPr lang="en-GB" sz="2400" baseline="30000" dirty="0"/>
              <a:t>2+</a:t>
            </a:r>
            <a:r>
              <a:rPr lang="en-GB" sz="2400" dirty="0"/>
              <a:t>-binding proteins</a:t>
            </a:r>
          </a:p>
        </p:txBody>
      </p:sp>
      <p:pic>
        <p:nvPicPr>
          <p:cNvPr id="5" name="Picture 4" descr="A diagram of a protein formation&#10;&#10;Description automatically generated">
            <a:extLst>
              <a:ext uri="{FF2B5EF4-FFF2-40B4-BE49-F238E27FC236}">
                <a16:creationId xmlns:a16="http://schemas.microsoft.com/office/drawing/2014/main" id="{706105D2-D658-50EE-09A9-4060A9B4AF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823" y="2275352"/>
            <a:ext cx="5213078" cy="292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379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82D9B-E8F6-A4B1-0E6E-E3CB04453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Extracellular signalling</a:t>
            </a:r>
            <a:br>
              <a:rPr lang="en-GB" dirty="0"/>
            </a:br>
            <a:r>
              <a:rPr lang="en-GB" dirty="0"/>
              <a:t>Sequence of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C3075-3C5D-601C-222A-E52920C9E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86000"/>
            <a:ext cx="9347792" cy="4263656"/>
          </a:xfrm>
        </p:spPr>
        <p:txBody>
          <a:bodyPr>
            <a:normAutofit lnSpcReduction="10000"/>
          </a:bodyPr>
          <a:lstStyle/>
          <a:p>
            <a:r>
              <a:rPr lang="en-GB" sz="2400" b="1" dirty="0"/>
              <a:t>Step 1:</a:t>
            </a:r>
            <a:r>
              <a:rPr lang="en-GB" sz="2400" dirty="0"/>
              <a:t> </a:t>
            </a:r>
            <a:r>
              <a:rPr lang="en-GB" sz="2400" b="1" dirty="0">
                <a:solidFill>
                  <a:srgbClr val="00A9CE"/>
                </a:solidFill>
              </a:rPr>
              <a:t>Recognition</a:t>
            </a:r>
            <a:r>
              <a:rPr lang="en-GB" sz="2400" dirty="0"/>
              <a:t> of the signal </a:t>
            </a:r>
            <a:r>
              <a:rPr lang="en-GB" sz="2400" b="1" dirty="0"/>
              <a:t>ligand</a:t>
            </a:r>
            <a:r>
              <a:rPr lang="en-GB" sz="2400" dirty="0"/>
              <a:t> by its </a:t>
            </a:r>
            <a:r>
              <a:rPr lang="en-GB" sz="2400" b="1" dirty="0"/>
              <a:t>receptor</a:t>
            </a:r>
            <a:r>
              <a:rPr lang="en-GB" sz="2400" dirty="0"/>
              <a:t>. </a:t>
            </a:r>
          </a:p>
          <a:p>
            <a:r>
              <a:rPr lang="en-GB" sz="2400" b="1" dirty="0"/>
              <a:t>Step 2:</a:t>
            </a:r>
            <a:r>
              <a:rPr lang="en-GB" sz="2400" dirty="0"/>
              <a:t> </a:t>
            </a:r>
            <a:r>
              <a:rPr lang="en-GB" sz="2400" b="1" dirty="0">
                <a:solidFill>
                  <a:srgbClr val="00A9CE"/>
                </a:solidFill>
              </a:rPr>
              <a:t>Transduction</a:t>
            </a:r>
            <a:r>
              <a:rPr lang="en-GB" sz="2400" dirty="0"/>
              <a:t> of the extracellular stimulus into an intracellular signal by </a:t>
            </a:r>
            <a:r>
              <a:rPr lang="en-GB" sz="2400" b="1" dirty="0"/>
              <a:t>receptor</a:t>
            </a:r>
            <a:r>
              <a:rPr lang="en-GB" sz="2400" dirty="0"/>
              <a:t> activation.</a:t>
            </a:r>
          </a:p>
          <a:p>
            <a:r>
              <a:rPr lang="en-GB" sz="2400" b="1" dirty="0"/>
              <a:t>Step 3:</a:t>
            </a:r>
            <a:r>
              <a:rPr lang="en-GB" sz="2400" dirty="0"/>
              <a:t> </a:t>
            </a:r>
            <a:r>
              <a:rPr lang="en-GB" sz="2400" b="1" dirty="0">
                <a:solidFill>
                  <a:srgbClr val="00A9CE"/>
                </a:solidFill>
              </a:rPr>
              <a:t>Transmission</a:t>
            </a:r>
            <a:r>
              <a:rPr lang="en-GB" sz="2400" dirty="0"/>
              <a:t> of an intracellular </a:t>
            </a:r>
            <a:r>
              <a:rPr lang="en-GB" sz="2400" b="1" dirty="0"/>
              <a:t>second messenger</a:t>
            </a:r>
            <a:r>
              <a:rPr lang="en-GB" sz="2400" dirty="0"/>
              <a:t> signal to the appropriate </a:t>
            </a:r>
            <a:r>
              <a:rPr lang="en-GB" sz="2400" b="1" dirty="0"/>
              <a:t>effector.</a:t>
            </a:r>
            <a:r>
              <a:rPr lang="en-GB" sz="2400" dirty="0"/>
              <a:t> </a:t>
            </a:r>
          </a:p>
          <a:p>
            <a:r>
              <a:rPr lang="en-GB" sz="2400" b="1" dirty="0"/>
              <a:t>Step 4:</a:t>
            </a:r>
            <a:r>
              <a:rPr lang="en-GB" sz="2400" dirty="0"/>
              <a:t> </a:t>
            </a:r>
            <a:r>
              <a:rPr lang="en-GB" sz="2400" b="1" dirty="0">
                <a:solidFill>
                  <a:srgbClr val="00A9CE"/>
                </a:solidFill>
              </a:rPr>
              <a:t>Modulation</a:t>
            </a:r>
            <a:r>
              <a:rPr lang="en-GB" sz="2400" dirty="0"/>
              <a:t> of the expression or activity of </a:t>
            </a:r>
            <a:r>
              <a:rPr lang="en-GB" sz="2400" b="1" dirty="0"/>
              <a:t>effector</a:t>
            </a:r>
            <a:r>
              <a:rPr lang="en-GB" sz="2400" dirty="0"/>
              <a:t>s such as enzymes, ion channels, cytoskeletal components, and transcription factors.</a:t>
            </a:r>
          </a:p>
          <a:p>
            <a:r>
              <a:rPr lang="en-GB" sz="2400" b="1" dirty="0"/>
              <a:t>Step 5:</a:t>
            </a:r>
            <a:r>
              <a:rPr lang="en-GB" sz="2400" dirty="0"/>
              <a:t> </a:t>
            </a:r>
            <a:r>
              <a:rPr lang="en-GB" sz="2400" b="1" dirty="0">
                <a:solidFill>
                  <a:srgbClr val="00A9CE"/>
                </a:solidFill>
              </a:rPr>
              <a:t>Response</a:t>
            </a:r>
            <a:r>
              <a:rPr lang="en-GB" sz="2400" dirty="0"/>
              <a:t> of the cell to the initial stimulus via the </a:t>
            </a:r>
            <a:r>
              <a:rPr lang="en-GB" sz="2400" b="1" dirty="0"/>
              <a:t>effector</a:t>
            </a:r>
            <a:r>
              <a:rPr lang="en-GB" sz="2400" dirty="0"/>
              <a:t>s.</a:t>
            </a:r>
          </a:p>
          <a:p>
            <a:r>
              <a:rPr lang="en-GB" sz="2400" b="1" dirty="0"/>
              <a:t>Step 6:</a:t>
            </a:r>
            <a:r>
              <a:rPr lang="en-GB" sz="2400" dirty="0"/>
              <a:t> </a:t>
            </a:r>
            <a:r>
              <a:rPr lang="en-GB" sz="2400" b="1" dirty="0">
                <a:solidFill>
                  <a:srgbClr val="00A9CE"/>
                </a:solidFill>
              </a:rPr>
              <a:t>Termination</a:t>
            </a:r>
            <a:r>
              <a:rPr lang="en-GB" sz="2400" dirty="0"/>
              <a:t> of the response by removal or degradation of the signalling molecules.</a:t>
            </a:r>
          </a:p>
        </p:txBody>
      </p:sp>
    </p:spTree>
    <p:extLst>
      <p:ext uri="{BB962C8B-B14F-4D97-AF65-F5344CB8AC3E}">
        <p14:creationId xmlns:p14="http://schemas.microsoft.com/office/powerpoint/2010/main" val="13615714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08EB9-6E65-F0CF-C3B3-54D679DE6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14852"/>
            <a:ext cx="8720580" cy="1325563"/>
          </a:xfrm>
        </p:spPr>
        <p:txBody>
          <a:bodyPr/>
          <a:lstStyle/>
          <a:p>
            <a:r>
              <a:rPr lang="en-GB"/>
              <a:t>Key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6CBE8-6575-1B15-346A-AEAF4F779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021" y="2140415"/>
            <a:ext cx="11195958" cy="3782548"/>
          </a:xfrm>
        </p:spPr>
        <p:txBody>
          <a:bodyPr>
            <a:normAutofit/>
          </a:bodyPr>
          <a:lstStyle/>
          <a:p>
            <a:r>
              <a:rPr lang="en-GB" sz="2400" dirty="0"/>
              <a:t>Cells can receive a message, transfer the information across the plasma membrane, and then produce a response to the message.</a:t>
            </a:r>
          </a:p>
          <a:p>
            <a:r>
              <a:rPr lang="en-GB" sz="2400" b="0" i="0" dirty="0">
                <a:solidFill>
                  <a:srgbClr val="000000"/>
                </a:solidFill>
                <a:effectLst/>
              </a:rPr>
              <a:t>There are three main types of signalling: Autocrine, endocrine and paracrine</a:t>
            </a:r>
          </a:p>
          <a:p>
            <a:r>
              <a:rPr lang="en-GB" sz="2400" dirty="0"/>
              <a:t>There are 4 main superfamilies of receptor that provide mechanisms to produce different types of response to a ligand</a:t>
            </a:r>
          </a:p>
          <a:p>
            <a:r>
              <a:rPr lang="en-GB" sz="2400" b="0" i="0" dirty="0">
                <a:solidFill>
                  <a:srgbClr val="000000"/>
                </a:solidFill>
                <a:effectLst/>
              </a:rPr>
              <a:t>Signalling cascades use second messengers to amplify and produce a variety of re</a:t>
            </a:r>
            <a:r>
              <a:rPr lang="en-GB" sz="2400" dirty="0">
                <a:solidFill>
                  <a:srgbClr val="000000"/>
                </a:solidFill>
              </a:rPr>
              <a:t>sponses to a ligand</a:t>
            </a:r>
          </a:p>
          <a:p>
            <a:r>
              <a:rPr lang="en-GB" sz="2400" b="0" i="0" dirty="0">
                <a:solidFill>
                  <a:srgbClr val="000000"/>
                </a:solidFill>
                <a:effectLst/>
              </a:rPr>
              <a:t>Phosphorylation is a key mechanism </a:t>
            </a:r>
            <a:r>
              <a:rPr lang="en-GB" sz="2400" dirty="0">
                <a:solidFill>
                  <a:srgbClr val="000000"/>
                </a:solidFill>
              </a:rPr>
              <a:t>to produce intracellular responses</a:t>
            </a:r>
          </a:p>
          <a:p>
            <a:r>
              <a:rPr lang="en-GB" sz="2400" dirty="0"/>
              <a:t>Ca</a:t>
            </a:r>
            <a:r>
              <a:rPr lang="en-GB" sz="2400" baseline="30000" dirty="0"/>
              <a:t>2+</a:t>
            </a:r>
            <a:r>
              <a:rPr lang="en-GB" sz="2400" dirty="0"/>
              <a:t> is an important intracellular signalling mediator</a:t>
            </a:r>
            <a:endParaRPr lang="en-GB" sz="2400" b="0" i="0" dirty="0">
              <a:solidFill>
                <a:srgbClr val="000000"/>
              </a:solidFill>
              <a:effectLst/>
            </a:endParaRPr>
          </a:p>
          <a:p>
            <a:endParaRPr lang="en-GB" sz="2400" b="0" i="0" dirty="0">
              <a:solidFill>
                <a:srgbClr val="000000"/>
              </a:solidFill>
              <a:effectLst/>
            </a:endParaRP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9988444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DD97F-3F0B-C745-7EE5-F4F622B7D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End of session questions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AFE36-2028-BA1A-FFDA-90BD1967E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2275352"/>
            <a:ext cx="11127379" cy="494912"/>
          </a:xfrm>
        </p:spPr>
        <p:txBody>
          <a:bodyPr>
            <a:normAutofit fontScale="85000" lnSpcReduction="10000"/>
          </a:bodyPr>
          <a:lstStyle/>
          <a:p>
            <a:r>
              <a:rPr lang="en-GB" b="0" i="0" dirty="0">
                <a:solidFill>
                  <a:srgbClr val="2C2C2C"/>
                </a:solidFill>
                <a:effectLst/>
                <a:latin typeface="Open Sans" panose="020B0606030504020204" pitchFamily="34" charset="0"/>
              </a:rPr>
              <a:t>Can you match the signalling events to the correct mode of signalling?</a:t>
            </a:r>
          </a:p>
          <a:p>
            <a:pPr marL="0" indent="0">
              <a:buNone/>
            </a:pPr>
            <a:endParaRPr lang="en-GB" dirty="0">
              <a:solidFill>
                <a:srgbClr val="2C2C2C"/>
              </a:solidFill>
              <a:latin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345CCD-14EE-EF59-6DD8-14658051FE63}"/>
              </a:ext>
            </a:extLst>
          </p:cNvPr>
          <p:cNvSpPr txBox="1"/>
          <p:nvPr/>
        </p:nvSpPr>
        <p:spPr>
          <a:xfrm>
            <a:off x="733695" y="3002062"/>
            <a:ext cx="4622077" cy="830997"/>
          </a:xfrm>
          <a:custGeom>
            <a:avLst/>
            <a:gdLst>
              <a:gd name="connsiteX0" fmla="*/ 0 w 4622077"/>
              <a:gd name="connsiteY0" fmla="*/ 0 h 830997"/>
              <a:gd name="connsiteX1" fmla="*/ 531539 w 4622077"/>
              <a:gd name="connsiteY1" fmla="*/ 0 h 830997"/>
              <a:gd name="connsiteX2" fmla="*/ 970636 w 4622077"/>
              <a:gd name="connsiteY2" fmla="*/ 0 h 830997"/>
              <a:gd name="connsiteX3" fmla="*/ 1640837 w 4622077"/>
              <a:gd name="connsiteY3" fmla="*/ 0 h 830997"/>
              <a:gd name="connsiteX4" fmla="*/ 2172376 w 4622077"/>
              <a:gd name="connsiteY4" fmla="*/ 0 h 830997"/>
              <a:gd name="connsiteX5" fmla="*/ 2703915 w 4622077"/>
              <a:gd name="connsiteY5" fmla="*/ 0 h 830997"/>
              <a:gd name="connsiteX6" fmla="*/ 3374116 w 4622077"/>
              <a:gd name="connsiteY6" fmla="*/ 0 h 830997"/>
              <a:gd name="connsiteX7" fmla="*/ 3859434 w 4622077"/>
              <a:gd name="connsiteY7" fmla="*/ 0 h 830997"/>
              <a:gd name="connsiteX8" fmla="*/ 4622077 w 4622077"/>
              <a:gd name="connsiteY8" fmla="*/ 0 h 830997"/>
              <a:gd name="connsiteX9" fmla="*/ 4622077 w 4622077"/>
              <a:gd name="connsiteY9" fmla="*/ 432118 h 830997"/>
              <a:gd name="connsiteX10" fmla="*/ 4622077 w 4622077"/>
              <a:gd name="connsiteY10" fmla="*/ 830997 h 830997"/>
              <a:gd name="connsiteX11" fmla="*/ 4044317 w 4622077"/>
              <a:gd name="connsiteY11" fmla="*/ 830997 h 830997"/>
              <a:gd name="connsiteX12" fmla="*/ 3512779 w 4622077"/>
              <a:gd name="connsiteY12" fmla="*/ 830997 h 830997"/>
              <a:gd name="connsiteX13" fmla="*/ 2842577 w 4622077"/>
              <a:gd name="connsiteY13" fmla="*/ 830997 h 830997"/>
              <a:gd name="connsiteX14" fmla="*/ 2172376 w 4622077"/>
              <a:gd name="connsiteY14" fmla="*/ 830997 h 830997"/>
              <a:gd name="connsiteX15" fmla="*/ 1687058 w 4622077"/>
              <a:gd name="connsiteY15" fmla="*/ 830997 h 830997"/>
              <a:gd name="connsiteX16" fmla="*/ 1109298 w 4622077"/>
              <a:gd name="connsiteY16" fmla="*/ 830997 h 830997"/>
              <a:gd name="connsiteX17" fmla="*/ 0 w 4622077"/>
              <a:gd name="connsiteY17" fmla="*/ 830997 h 830997"/>
              <a:gd name="connsiteX18" fmla="*/ 0 w 4622077"/>
              <a:gd name="connsiteY18" fmla="*/ 415499 h 830997"/>
              <a:gd name="connsiteX19" fmla="*/ 0 w 4622077"/>
              <a:gd name="connsiteY19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622077" h="830997" extrusionOk="0">
                <a:moveTo>
                  <a:pt x="0" y="0"/>
                </a:moveTo>
                <a:cubicBezTo>
                  <a:pt x="218788" y="-42403"/>
                  <a:pt x="384302" y="36036"/>
                  <a:pt x="531539" y="0"/>
                </a:cubicBezTo>
                <a:cubicBezTo>
                  <a:pt x="678776" y="-36036"/>
                  <a:pt x="836661" y="15720"/>
                  <a:pt x="970636" y="0"/>
                </a:cubicBezTo>
                <a:cubicBezTo>
                  <a:pt x="1104611" y="-15720"/>
                  <a:pt x="1341460" y="17043"/>
                  <a:pt x="1640837" y="0"/>
                </a:cubicBezTo>
                <a:cubicBezTo>
                  <a:pt x="1940214" y="-17043"/>
                  <a:pt x="1946919" y="37771"/>
                  <a:pt x="2172376" y="0"/>
                </a:cubicBezTo>
                <a:cubicBezTo>
                  <a:pt x="2397833" y="-37771"/>
                  <a:pt x="2457072" y="27324"/>
                  <a:pt x="2703915" y="0"/>
                </a:cubicBezTo>
                <a:cubicBezTo>
                  <a:pt x="2950758" y="-27324"/>
                  <a:pt x="3203738" y="36799"/>
                  <a:pt x="3374116" y="0"/>
                </a:cubicBezTo>
                <a:cubicBezTo>
                  <a:pt x="3544494" y="-36799"/>
                  <a:pt x="3674430" y="8409"/>
                  <a:pt x="3859434" y="0"/>
                </a:cubicBezTo>
                <a:cubicBezTo>
                  <a:pt x="4044438" y="-8409"/>
                  <a:pt x="4317491" y="30747"/>
                  <a:pt x="4622077" y="0"/>
                </a:cubicBezTo>
                <a:cubicBezTo>
                  <a:pt x="4644216" y="211418"/>
                  <a:pt x="4583871" y="266614"/>
                  <a:pt x="4622077" y="432118"/>
                </a:cubicBezTo>
                <a:cubicBezTo>
                  <a:pt x="4660283" y="597622"/>
                  <a:pt x="4620200" y="668066"/>
                  <a:pt x="4622077" y="830997"/>
                </a:cubicBezTo>
                <a:cubicBezTo>
                  <a:pt x="4461375" y="871415"/>
                  <a:pt x="4318151" y="828259"/>
                  <a:pt x="4044317" y="830997"/>
                </a:cubicBezTo>
                <a:cubicBezTo>
                  <a:pt x="3770483" y="833735"/>
                  <a:pt x="3744650" y="774626"/>
                  <a:pt x="3512779" y="830997"/>
                </a:cubicBezTo>
                <a:cubicBezTo>
                  <a:pt x="3280908" y="887368"/>
                  <a:pt x="3148185" y="810469"/>
                  <a:pt x="2842577" y="830997"/>
                </a:cubicBezTo>
                <a:cubicBezTo>
                  <a:pt x="2536969" y="851525"/>
                  <a:pt x="2461606" y="824357"/>
                  <a:pt x="2172376" y="830997"/>
                </a:cubicBezTo>
                <a:cubicBezTo>
                  <a:pt x="1883146" y="837637"/>
                  <a:pt x="1858516" y="812394"/>
                  <a:pt x="1687058" y="830997"/>
                </a:cubicBezTo>
                <a:cubicBezTo>
                  <a:pt x="1515600" y="849600"/>
                  <a:pt x="1305393" y="803010"/>
                  <a:pt x="1109298" y="830997"/>
                </a:cubicBezTo>
                <a:cubicBezTo>
                  <a:pt x="913203" y="858984"/>
                  <a:pt x="532895" y="714038"/>
                  <a:pt x="0" y="830997"/>
                </a:cubicBezTo>
                <a:cubicBezTo>
                  <a:pt x="-13735" y="661463"/>
                  <a:pt x="39378" y="601886"/>
                  <a:pt x="0" y="415499"/>
                </a:cubicBezTo>
                <a:cubicBezTo>
                  <a:pt x="-39378" y="229112"/>
                  <a:pt x="1442" y="182545"/>
                  <a:pt x="0" y="0"/>
                </a:cubicBezTo>
                <a:close/>
              </a:path>
            </a:pathLst>
          </a:custGeom>
          <a:noFill/>
          <a:ln w="57150" cap="rnd">
            <a:solidFill>
              <a:srgbClr val="41748D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 dirty="0"/>
              <a:t>The signal enters the circulation and acts on a distant tissue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88EBD1-4CE9-BEBB-4727-85DB28200BE5}"/>
              </a:ext>
            </a:extLst>
          </p:cNvPr>
          <p:cNvSpPr txBox="1"/>
          <p:nvPr/>
        </p:nvSpPr>
        <p:spPr>
          <a:xfrm>
            <a:off x="733693" y="4247737"/>
            <a:ext cx="4622078" cy="830997"/>
          </a:xfrm>
          <a:custGeom>
            <a:avLst/>
            <a:gdLst>
              <a:gd name="connsiteX0" fmla="*/ 0 w 4622078"/>
              <a:gd name="connsiteY0" fmla="*/ 0 h 830997"/>
              <a:gd name="connsiteX1" fmla="*/ 623981 w 4622078"/>
              <a:gd name="connsiteY1" fmla="*/ 0 h 830997"/>
              <a:gd name="connsiteX2" fmla="*/ 1155520 w 4622078"/>
              <a:gd name="connsiteY2" fmla="*/ 0 h 830997"/>
              <a:gd name="connsiteX3" fmla="*/ 1825721 w 4622078"/>
              <a:gd name="connsiteY3" fmla="*/ 0 h 830997"/>
              <a:gd name="connsiteX4" fmla="*/ 2264818 w 4622078"/>
              <a:gd name="connsiteY4" fmla="*/ 0 h 830997"/>
              <a:gd name="connsiteX5" fmla="*/ 2842578 w 4622078"/>
              <a:gd name="connsiteY5" fmla="*/ 0 h 830997"/>
              <a:gd name="connsiteX6" fmla="*/ 3512779 w 4622078"/>
              <a:gd name="connsiteY6" fmla="*/ 0 h 830997"/>
              <a:gd name="connsiteX7" fmla="*/ 4044318 w 4622078"/>
              <a:gd name="connsiteY7" fmla="*/ 0 h 830997"/>
              <a:gd name="connsiteX8" fmla="*/ 4622078 w 4622078"/>
              <a:gd name="connsiteY8" fmla="*/ 0 h 830997"/>
              <a:gd name="connsiteX9" fmla="*/ 4622078 w 4622078"/>
              <a:gd name="connsiteY9" fmla="*/ 423808 h 830997"/>
              <a:gd name="connsiteX10" fmla="*/ 4622078 w 4622078"/>
              <a:gd name="connsiteY10" fmla="*/ 830997 h 830997"/>
              <a:gd name="connsiteX11" fmla="*/ 4182981 w 4622078"/>
              <a:gd name="connsiteY11" fmla="*/ 830997 h 830997"/>
              <a:gd name="connsiteX12" fmla="*/ 3605221 w 4622078"/>
              <a:gd name="connsiteY12" fmla="*/ 830997 h 830997"/>
              <a:gd name="connsiteX13" fmla="*/ 3027461 w 4622078"/>
              <a:gd name="connsiteY13" fmla="*/ 830997 h 830997"/>
              <a:gd name="connsiteX14" fmla="*/ 2588364 w 4622078"/>
              <a:gd name="connsiteY14" fmla="*/ 830997 h 830997"/>
              <a:gd name="connsiteX15" fmla="*/ 2056825 w 4622078"/>
              <a:gd name="connsiteY15" fmla="*/ 830997 h 830997"/>
              <a:gd name="connsiteX16" fmla="*/ 1525286 w 4622078"/>
              <a:gd name="connsiteY16" fmla="*/ 830997 h 830997"/>
              <a:gd name="connsiteX17" fmla="*/ 855084 w 4622078"/>
              <a:gd name="connsiteY17" fmla="*/ 830997 h 830997"/>
              <a:gd name="connsiteX18" fmla="*/ 0 w 4622078"/>
              <a:gd name="connsiteY18" fmla="*/ 830997 h 830997"/>
              <a:gd name="connsiteX19" fmla="*/ 0 w 4622078"/>
              <a:gd name="connsiteY19" fmla="*/ 423808 h 830997"/>
              <a:gd name="connsiteX20" fmla="*/ 0 w 4622078"/>
              <a:gd name="connsiteY20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622078" h="830997" extrusionOk="0">
                <a:moveTo>
                  <a:pt x="0" y="0"/>
                </a:moveTo>
                <a:cubicBezTo>
                  <a:pt x="241730" y="-29978"/>
                  <a:pt x="357888" y="62396"/>
                  <a:pt x="623981" y="0"/>
                </a:cubicBezTo>
                <a:cubicBezTo>
                  <a:pt x="890074" y="-62396"/>
                  <a:pt x="922174" y="49691"/>
                  <a:pt x="1155520" y="0"/>
                </a:cubicBezTo>
                <a:cubicBezTo>
                  <a:pt x="1388866" y="-49691"/>
                  <a:pt x="1632156" y="75191"/>
                  <a:pt x="1825721" y="0"/>
                </a:cubicBezTo>
                <a:cubicBezTo>
                  <a:pt x="2019286" y="-75191"/>
                  <a:pt x="2077437" y="21529"/>
                  <a:pt x="2264818" y="0"/>
                </a:cubicBezTo>
                <a:cubicBezTo>
                  <a:pt x="2452199" y="-21529"/>
                  <a:pt x="2655344" y="32303"/>
                  <a:pt x="2842578" y="0"/>
                </a:cubicBezTo>
                <a:cubicBezTo>
                  <a:pt x="3029812" y="-32303"/>
                  <a:pt x="3259052" y="64835"/>
                  <a:pt x="3512779" y="0"/>
                </a:cubicBezTo>
                <a:cubicBezTo>
                  <a:pt x="3766506" y="-64835"/>
                  <a:pt x="3923552" y="51429"/>
                  <a:pt x="4044318" y="0"/>
                </a:cubicBezTo>
                <a:cubicBezTo>
                  <a:pt x="4165084" y="-51429"/>
                  <a:pt x="4501258" y="40772"/>
                  <a:pt x="4622078" y="0"/>
                </a:cubicBezTo>
                <a:cubicBezTo>
                  <a:pt x="4664929" y="179024"/>
                  <a:pt x="4612599" y="273579"/>
                  <a:pt x="4622078" y="423808"/>
                </a:cubicBezTo>
                <a:cubicBezTo>
                  <a:pt x="4631557" y="574037"/>
                  <a:pt x="4617028" y="655234"/>
                  <a:pt x="4622078" y="830997"/>
                </a:cubicBezTo>
                <a:cubicBezTo>
                  <a:pt x="4484823" y="842624"/>
                  <a:pt x="4319563" y="813264"/>
                  <a:pt x="4182981" y="830997"/>
                </a:cubicBezTo>
                <a:cubicBezTo>
                  <a:pt x="4046399" y="848730"/>
                  <a:pt x="3827921" y="791469"/>
                  <a:pt x="3605221" y="830997"/>
                </a:cubicBezTo>
                <a:cubicBezTo>
                  <a:pt x="3382521" y="870525"/>
                  <a:pt x="3209269" y="829533"/>
                  <a:pt x="3027461" y="830997"/>
                </a:cubicBezTo>
                <a:cubicBezTo>
                  <a:pt x="2845653" y="832461"/>
                  <a:pt x="2749814" y="808755"/>
                  <a:pt x="2588364" y="830997"/>
                </a:cubicBezTo>
                <a:cubicBezTo>
                  <a:pt x="2426914" y="853239"/>
                  <a:pt x="2304583" y="826535"/>
                  <a:pt x="2056825" y="830997"/>
                </a:cubicBezTo>
                <a:cubicBezTo>
                  <a:pt x="1809067" y="835459"/>
                  <a:pt x="1722431" y="814242"/>
                  <a:pt x="1525286" y="830997"/>
                </a:cubicBezTo>
                <a:cubicBezTo>
                  <a:pt x="1328141" y="847752"/>
                  <a:pt x="1084978" y="786212"/>
                  <a:pt x="855084" y="830997"/>
                </a:cubicBezTo>
                <a:cubicBezTo>
                  <a:pt x="625190" y="875782"/>
                  <a:pt x="213094" y="814284"/>
                  <a:pt x="0" y="830997"/>
                </a:cubicBezTo>
                <a:cubicBezTo>
                  <a:pt x="-27107" y="742570"/>
                  <a:pt x="12662" y="618993"/>
                  <a:pt x="0" y="423808"/>
                </a:cubicBezTo>
                <a:cubicBezTo>
                  <a:pt x="-12662" y="228623"/>
                  <a:pt x="34040" y="92456"/>
                  <a:pt x="0" y="0"/>
                </a:cubicBezTo>
                <a:close/>
              </a:path>
            </a:pathLst>
          </a:custGeom>
          <a:noFill/>
          <a:ln w="57150" cap="rnd">
            <a:solidFill>
              <a:srgbClr val="41748D"/>
            </a:solidFill>
            <a:round/>
            <a:extLst>
              <a:ext uri="{C807C97D-BFC1-408E-A445-0C87EB9F89A2}">
                <ask:lineSketchStyleProps xmlns:ask="http://schemas.microsoft.com/office/drawing/2018/sketchyshapes" sd="136388792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 dirty="0"/>
              <a:t>The signal acts on a neighbouring cell in the same tissue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7C4A97-AA31-C2D4-3043-EDC215497C98}"/>
              </a:ext>
            </a:extLst>
          </p:cNvPr>
          <p:cNvSpPr txBox="1"/>
          <p:nvPr/>
        </p:nvSpPr>
        <p:spPr>
          <a:xfrm>
            <a:off x="733694" y="5527587"/>
            <a:ext cx="4622078" cy="830997"/>
          </a:xfrm>
          <a:custGeom>
            <a:avLst/>
            <a:gdLst>
              <a:gd name="connsiteX0" fmla="*/ 0 w 4622078"/>
              <a:gd name="connsiteY0" fmla="*/ 0 h 830997"/>
              <a:gd name="connsiteX1" fmla="*/ 485318 w 4622078"/>
              <a:gd name="connsiteY1" fmla="*/ 0 h 830997"/>
              <a:gd name="connsiteX2" fmla="*/ 1109299 w 4622078"/>
              <a:gd name="connsiteY2" fmla="*/ 0 h 830997"/>
              <a:gd name="connsiteX3" fmla="*/ 1548396 w 4622078"/>
              <a:gd name="connsiteY3" fmla="*/ 0 h 830997"/>
              <a:gd name="connsiteX4" fmla="*/ 1987494 w 4622078"/>
              <a:gd name="connsiteY4" fmla="*/ 0 h 830997"/>
              <a:gd name="connsiteX5" fmla="*/ 2426591 w 4622078"/>
              <a:gd name="connsiteY5" fmla="*/ 0 h 830997"/>
              <a:gd name="connsiteX6" fmla="*/ 3004351 w 4622078"/>
              <a:gd name="connsiteY6" fmla="*/ 0 h 830997"/>
              <a:gd name="connsiteX7" fmla="*/ 3535890 w 4622078"/>
              <a:gd name="connsiteY7" fmla="*/ 0 h 830997"/>
              <a:gd name="connsiteX8" fmla="*/ 4622078 w 4622078"/>
              <a:gd name="connsiteY8" fmla="*/ 0 h 830997"/>
              <a:gd name="connsiteX9" fmla="*/ 4622078 w 4622078"/>
              <a:gd name="connsiteY9" fmla="*/ 415499 h 830997"/>
              <a:gd name="connsiteX10" fmla="*/ 4622078 w 4622078"/>
              <a:gd name="connsiteY10" fmla="*/ 830997 h 830997"/>
              <a:gd name="connsiteX11" fmla="*/ 3998097 w 4622078"/>
              <a:gd name="connsiteY11" fmla="*/ 830997 h 830997"/>
              <a:gd name="connsiteX12" fmla="*/ 3512779 w 4622078"/>
              <a:gd name="connsiteY12" fmla="*/ 830997 h 830997"/>
              <a:gd name="connsiteX13" fmla="*/ 2842578 w 4622078"/>
              <a:gd name="connsiteY13" fmla="*/ 830997 h 830997"/>
              <a:gd name="connsiteX14" fmla="*/ 2311039 w 4622078"/>
              <a:gd name="connsiteY14" fmla="*/ 830997 h 830997"/>
              <a:gd name="connsiteX15" fmla="*/ 1733279 w 4622078"/>
              <a:gd name="connsiteY15" fmla="*/ 830997 h 830997"/>
              <a:gd name="connsiteX16" fmla="*/ 1063078 w 4622078"/>
              <a:gd name="connsiteY16" fmla="*/ 830997 h 830997"/>
              <a:gd name="connsiteX17" fmla="*/ 577760 w 4622078"/>
              <a:gd name="connsiteY17" fmla="*/ 830997 h 830997"/>
              <a:gd name="connsiteX18" fmla="*/ 0 w 4622078"/>
              <a:gd name="connsiteY18" fmla="*/ 830997 h 830997"/>
              <a:gd name="connsiteX19" fmla="*/ 0 w 4622078"/>
              <a:gd name="connsiteY19" fmla="*/ 398879 h 830997"/>
              <a:gd name="connsiteX20" fmla="*/ 0 w 4622078"/>
              <a:gd name="connsiteY20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622078" h="830997" extrusionOk="0">
                <a:moveTo>
                  <a:pt x="0" y="0"/>
                </a:moveTo>
                <a:cubicBezTo>
                  <a:pt x="126556" y="-24912"/>
                  <a:pt x="259186" y="49283"/>
                  <a:pt x="485318" y="0"/>
                </a:cubicBezTo>
                <a:cubicBezTo>
                  <a:pt x="711450" y="-49283"/>
                  <a:pt x="906128" y="46666"/>
                  <a:pt x="1109299" y="0"/>
                </a:cubicBezTo>
                <a:cubicBezTo>
                  <a:pt x="1312470" y="-46666"/>
                  <a:pt x="1445487" y="26267"/>
                  <a:pt x="1548396" y="0"/>
                </a:cubicBezTo>
                <a:cubicBezTo>
                  <a:pt x="1651305" y="-26267"/>
                  <a:pt x="1835999" y="51483"/>
                  <a:pt x="1987494" y="0"/>
                </a:cubicBezTo>
                <a:cubicBezTo>
                  <a:pt x="2138989" y="-51483"/>
                  <a:pt x="2326909" y="27516"/>
                  <a:pt x="2426591" y="0"/>
                </a:cubicBezTo>
                <a:cubicBezTo>
                  <a:pt x="2526273" y="-27516"/>
                  <a:pt x="2772687" y="37780"/>
                  <a:pt x="3004351" y="0"/>
                </a:cubicBezTo>
                <a:cubicBezTo>
                  <a:pt x="3236015" y="-37780"/>
                  <a:pt x="3318919" y="29936"/>
                  <a:pt x="3535890" y="0"/>
                </a:cubicBezTo>
                <a:cubicBezTo>
                  <a:pt x="3752861" y="-29936"/>
                  <a:pt x="4175252" y="44582"/>
                  <a:pt x="4622078" y="0"/>
                </a:cubicBezTo>
                <a:cubicBezTo>
                  <a:pt x="4636769" y="148925"/>
                  <a:pt x="4586725" y="320319"/>
                  <a:pt x="4622078" y="415499"/>
                </a:cubicBezTo>
                <a:cubicBezTo>
                  <a:pt x="4657431" y="510679"/>
                  <a:pt x="4591971" y="652990"/>
                  <a:pt x="4622078" y="830997"/>
                </a:cubicBezTo>
                <a:cubicBezTo>
                  <a:pt x="4439497" y="872696"/>
                  <a:pt x="4148204" y="801371"/>
                  <a:pt x="3998097" y="830997"/>
                </a:cubicBezTo>
                <a:cubicBezTo>
                  <a:pt x="3847990" y="860623"/>
                  <a:pt x="3731016" y="830300"/>
                  <a:pt x="3512779" y="830997"/>
                </a:cubicBezTo>
                <a:cubicBezTo>
                  <a:pt x="3294542" y="831694"/>
                  <a:pt x="3106740" y="774073"/>
                  <a:pt x="2842578" y="830997"/>
                </a:cubicBezTo>
                <a:cubicBezTo>
                  <a:pt x="2578416" y="887921"/>
                  <a:pt x="2440705" y="792182"/>
                  <a:pt x="2311039" y="830997"/>
                </a:cubicBezTo>
                <a:cubicBezTo>
                  <a:pt x="2181373" y="869812"/>
                  <a:pt x="1855649" y="765374"/>
                  <a:pt x="1733279" y="830997"/>
                </a:cubicBezTo>
                <a:cubicBezTo>
                  <a:pt x="1610909" y="896620"/>
                  <a:pt x="1348385" y="774445"/>
                  <a:pt x="1063078" y="830997"/>
                </a:cubicBezTo>
                <a:cubicBezTo>
                  <a:pt x="777771" y="887549"/>
                  <a:pt x="802571" y="781142"/>
                  <a:pt x="577760" y="830997"/>
                </a:cubicBezTo>
                <a:cubicBezTo>
                  <a:pt x="352949" y="880852"/>
                  <a:pt x="283335" y="805268"/>
                  <a:pt x="0" y="830997"/>
                </a:cubicBezTo>
                <a:cubicBezTo>
                  <a:pt x="-6804" y="701593"/>
                  <a:pt x="42502" y="609613"/>
                  <a:pt x="0" y="398879"/>
                </a:cubicBezTo>
                <a:cubicBezTo>
                  <a:pt x="-42502" y="188145"/>
                  <a:pt x="34522" y="161445"/>
                  <a:pt x="0" y="0"/>
                </a:cubicBezTo>
                <a:close/>
              </a:path>
            </a:pathLst>
          </a:custGeom>
          <a:noFill/>
          <a:ln w="57150" cap="rnd">
            <a:solidFill>
              <a:srgbClr val="41748D"/>
            </a:solidFill>
            <a:round/>
            <a:extLst>
              <a:ext uri="{C807C97D-BFC1-408E-A445-0C87EB9F89A2}">
                <ask:lineSketchStyleProps xmlns:ask="http://schemas.microsoft.com/office/drawing/2018/sketchyshapes" sd="198901666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 dirty="0"/>
              <a:t>The signal stimulates the same cell that released the chemical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267CB0-AFD1-AB00-54E0-BFC39EDE6285}"/>
              </a:ext>
            </a:extLst>
          </p:cNvPr>
          <p:cNvSpPr txBox="1"/>
          <p:nvPr/>
        </p:nvSpPr>
        <p:spPr>
          <a:xfrm>
            <a:off x="8403421" y="3167390"/>
            <a:ext cx="2310716" cy="523220"/>
          </a:xfrm>
          <a:custGeom>
            <a:avLst/>
            <a:gdLst>
              <a:gd name="connsiteX0" fmla="*/ 0 w 2310716"/>
              <a:gd name="connsiteY0" fmla="*/ 0 h 523220"/>
              <a:gd name="connsiteX1" fmla="*/ 554572 w 2310716"/>
              <a:gd name="connsiteY1" fmla="*/ 0 h 523220"/>
              <a:gd name="connsiteX2" fmla="*/ 1062929 w 2310716"/>
              <a:gd name="connsiteY2" fmla="*/ 0 h 523220"/>
              <a:gd name="connsiteX3" fmla="*/ 1686823 w 2310716"/>
              <a:gd name="connsiteY3" fmla="*/ 0 h 523220"/>
              <a:gd name="connsiteX4" fmla="*/ 2310716 w 2310716"/>
              <a:gd name="connsiteY4" fmla="*/ 0 h 523220"/>
              <a:gd name="connsiteX5" fmla="*/ 2310716 w 2310716"/>
              <a:gd name="connsiteY5" fmla="*/ 523220 h 523220"/>
              <a:gd name="connsiteX6" fmla="*/ 1779251 w 2310716"/>
              <a:gd name="connsiteY6" fmla="*/ 523220 h 523220"/>
              <a:gd name="connsiteX7" fmla="*/ 1247787 w 2310716"/>
              <a:gd name="connsiteY7" fmla="*/ 523220 h 523220"/>
              <a:gd name="connsiteX8" fmla="*/ 623893 w 2310716"/>
              <a:gd name="connsiteY8" fmla="*/ 523220 h 523220"/>
              <a:gd name="connsiteX9" fmla="*/ 0 w 2310716"/>
              <a:gd name="connsiteY9" fmla="*/ 523220 h 523220"/>
              <a:gd name="connsiteX10" fmla="*/ 0 w 2310716"/>
              <a:gd name="connsiteY10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0716" h="523220" extrusionOk="0">
                <a:moveTo>
                  <a:pt x="0" y="0"/>
                </a:moveTo>
                <a:cubicBezTo>
                  <a:pt x="231432" y="19763"/>
                  <a:pt x="317018" y="19945"/>
                  <a:pt x="554572" y="0"/>
                </a:cubicBezTo>
                <a:cubicBezTo>
                  <a:pt x="792126" y="-19945"/>
                  <a:pt x="832291" y="16841"/>
                  <a:pt x="1062929" y="0"/>
                </a:cubicBezTo>
                <a:cubicBezTo>
                  <a:pt x="1293567" y="-16841"/>
                  <a:pt x="1420558" y="10025"/>
                  <a:pt x="1686823" y="0"/>
                </a:cubicBezTo>
                <a:cubicBezTo>
                  <a:pt x="1953088" y="-10025"/>
                  <a:pt x="2096308" y="-9952"/>
                  <a:pt x="2310716" y="0"/>
                </a:cubicBezTo>
                <a:cubicBezTo>
                  <a:pt x="2333828" y="254862"/>
                  <a:pt x="2328305" y="310615"/>
                  <a:pt x="2310716" y="523220"/>
                </a:cubicBezTo>
                <a:cubicBezTo>
                  <a:pt x="2143655" y="547222"/>
                  <a:pt x="1948287" y="503291"/>
                  <a:pt x="1779251" y="523220"/>
                </a:cubicBezTo>
                <a:cubicBezTo>
                  <a:pt x="1610216" y="543149"/>
                  <a:pt x="1384855" y="547437"/>
                  <a:pt x="1247787" y="523220"/>
                </a:cubicBezTo>
                <a:cubicBezTo>
                  <a:pt x="1110719" y="499003"/>
                  <a:pt x="787769" y="509811"/>
                  <a:pt x="623893" y="523220"/>
                </a:cubicBezTo>
                <a:cubicBezTo>
                  <a:pt x="460017" y="536629"/>
                  <a:pt x="303958" y="546732"/>
                  <a:pt x="0" y="523220"/>
                </a:cubicBezTo>
                <a:cubicBezTo>
                  <a:pt x="20967" y="296089"/>
                  <a:pt x="-10113" y="248443"/>
                  <a:pt x="0" y="0"/>
                </a:cubicBezTo>
                <a:close/>
              </a:path>
            </a:pathLst>
          </a:custGeom>
          <a:noFill/>
          <a:ln w="38100" cmpd="sng">
            <a:solidFill>
              <a:srgbClr val="00A9CE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n-GB" sz="2800" dirty="0"/>
              <a:t>Autocrine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07C50C-AFB4-F1D6-4494-FE8F4EA6110B}"/>
              </a:ext>
            </a:extLst>
          </p:cNvPr>
          <p:cNvSpPr txBox="1"/>
          <p:nvPr/>
        </p:nvSpPr>
        <p:spPr>
          <a:xfrm>
            <a:off x="8403421" y="5681475"/>
            <a:ext cx="2310716" cy="523220"/>
          </a:xfrm>
          <a:custGeom>
            <a:avLst/>
            <a:gdLst>
              <a:gd name="connsiteX0" fmla="*/ 0 w 2310716"/>
              <a:gd name="connsiteY0" fmla="*/ 0 h 523220"/>
              <a:gd name="connsiteX1" fmla="*/ 577679 w 2310716"/>
              <a:gd name="connsiteY1" fmla="*/ 0 h 523220"/>
              <a:gd name="connsiteX2" fmla="*/ 1109144 w 2310716"/>
              <a:gd name="connsiteY2" fmla="*/ 0 h 523220"/>
              <a:gd name="connsiteX3" fmla="*/ 1663716 w 2310716"/>
              <a:gd name="connsiteY3" fmla="*/ 0 h 523220"/>
              <a:gd name="connsiteX4" fmla="*/ 2310716 w 2310716"/>
              <a:gd name="connsiteY4" fmla="*/ 0 h 523220"/>
              <a:gd name="connsiteX5" fmla="*/ 2310716 w 2310716"/>
              <a:gd name="connsiteY5" fmla="*/ 523220 h 523220"/>
              <a:gd name="connsiteX6" fmla="*/ 1756144 w 2310716"/>
              <a:gd name="connsiteY6" fmla="*/ 523220 h 523220"/>
              <a:gd name="connsiteX7" fmla="*/ 1201572 w 2310716"/>
              <a:gd name="connsiteY7" fmla="*/ 523220 h 523220"/>
              <a:gd name="connsiteX8" fmla="*/ 647000 w 2310716"/>
              <a:gd name="connsiteY8" fmla="*/ 523220 h 523220"/>
              <a:gd name="connsiteX9" fmla="*/ 0 w 2310716"/>
              <a:gd name="connsiteY9" fmla="*/ 523220 h 523220"/>
              <a:gd name="connsiteX10" fmla="*/ 0 w 2310716"/>
              <a:gd name="connsiteY10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0716" h="523220" extrusionOk="0">
                <a:moveTo>
                  <a:pt x="0" y="0"/>
                </a:moveTo>
                <a:cubicBezTo>
                  <a:pt x="263293" y="-4543"/>
                  <a:pt x="389902" y="-24659"/>
                  <a:pt x="577679" y="0"/>
                </a:cubicBezTo>
                <a:cubicBezTo>
                  <a:pt x="765456" y="24659"/>
                  <a:pt x="946553" y="-446"/>
                  <a:pt x="1109144" y="0"/>
                </a:cubicBezTo>
                <a:cubicBezTo>
                  <a:pt x="1271736" y="446"/>
                  <a:pt x="1520818" y="-17858"/>
                  <a:pt x="1663716" y="0"/>
                </a:cubicBezTo>
                <a:cubicBezTo>
                  <a:pt x="1806614" y="17858"/>
                  <a:pt x="2151787" y="2567"/>
                  <a:pt x="2310716" y="0"/>
                </a:cubicBezTo>
                <a:cubicBezTo>
                  <a:pt x="2307031" y="254270"/>
                  <a:pt x="2298941" y="344774"/>
                  <a:pt x="2310716" y="523220"/>
                </a:cubicBezTo>
                <a:cubicBezTo>
                  <a:pt x="2034590" y="515118"/>
                  <a:pt x="1951473" y="506836"/>
                  <a:pt x="1756144" y="523220"/>
                </a:cubicBezTo>
                <a:cubicBezTo>
                  <a:pt x="1560815" y="539604"/>
                  <a:pt x="1397729" y="538852"/>
                  <a:pt x="1201572" y="523220"/>
                </a:cubicBezTo>
                <a:cubicBezTo>
                  <a:pt x="1005415" y="507588"/>
                  <a:pt x="915153" y="526360"/>
                  <a:pt x="647000" y="523220"/>
                </a:cubicBezTo>
                <a:cubicBezTo>
                  <a:pt x="378847" y="520080"/>
                  <a:pt x="285978" y="527739"/>
                  <a:pt x="0" y="523220"/>
                </a:cubicBezTo>
                <a:cubicBezTo>
                  <a:pt x="-25715" y="401239"/>
                  <a:pt x="2012" y="126515"/>
                  <a:pt x="0" y="0"/>
                </a:cubicBezTo>
                <a:close/>
              </a:path>
            </a:pathLst>
          </a:custGeom>
          <a:noFill/>
          <a:ln w="38100" cmpd="sng">
            <a:solidFill>
              <a:srgbClr val="00A9CE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n-GB" sz="2800" dirty="0"/>
              <a:t>Paracrine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8DE91F-4151-FF71-33FA-DAEF1D19E834}"/>
              </a:ext>
            </a:extLst>
          </p:cNvPr>
          <p:cNvSpPr txBox="1"/>
          <p:nvPr/>
        </p:nvSpPr>
        <p:spPr>
          <a:xfrm>
            <a:off x="8403421" y="4401625"/>
            <a:ext cx="2310716" cy="523220"/>
          </a:xfrm>
          <a:custGeom>
            <a:avLst/>
            <a:gdLst>
              <a:gd name="connsiteX0" fmla="*/ 0 w 2310716"/>
              <a:gd name="connsiteY0" fmla="*/ 0 h 523220"/>
              <a:gd name="connsiteX1" fmla="*/ 508358 w 2310716"/>
              <a:gd name="connsiteY1" fmla="*/ 0 h 523220"/>
              <a:gd name="connsiteX2" fmla="*/ 1039822 w 2310716"/>
              <a:gd name="connsiteY2" fmla="*/ 0 h 523220"/>
              <a:gd name="connsiteX3" fmla="*/ 1663716 w 2310716"/>
              <a:gd name="connsiteY3" fmla="*/ 0 h 523220"/>
              <a:gd name="connsiteX4" fmla="*/ 2310716 w 2310716"/>
              <a:gd name="connsiteY4" fmla="*/ 0 h 523220"/>
              <a:gd name="connsiteX5" fmla="*/ 2310716 w 2310716"/>
              <a:gd name="connsiteY5" fmla="*/ 523220 h 523220"/>
              <a:gd name="connsiteX6" fmla="*/ 1686823 w 2310716"/>
              <a:gd name="connsiteY6" fmla="*/ 523220 h 523220"/>
              <a:gd name="connsiteX7" fmla="*/ 1178465 w 2310716"/>
              <a:gd name="connsiteY7" fmla="*/ 523220 h 523220"/>
              <a:gd name="connsiteX8" fmla="*/ 647000 w 2310716"/>
              <a:gd name="connsiteY8" fmla="*/ 523220 h 523220"/>
              <a:gd name="connsiteX9" fmla="*/ 0 w 2310716"/>
              <a:gd name="connsiteY9" fmla="*/ 523220 h 523220"/>
              <a:gd name="connsiteX10" fmla="*/ 0 w 2310716"/>
              <a:gd name="connsiteY10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0716" h="523220" extrusionOk="0">
                <a:moveTo>
                  <a:pt x="0" y="0"/>
                </a:moveTo>
                <a:cubicBezTo>
                  <a:pt x="152214" y="-14221"/>
                  <a:pt x="273848" y="21615"/>
                  <a:pt x="508358" y="0"/>
                </a:cubicBezTo>
                <a:cubicBezTo>
                  <a:pt x="742868" y="-21615"/>
                  <a:pt x="795834" y="-1141"/>
                  <a:pt x="1039822" y="0"/>
                </a:cubicBezTo>
                <a:cubicBezTo>
                  <a:pt x="1283810" y="1141"/>
                  <a:pt x="1377097" y="-18322"/>
                  <a:pt x="1663716" y="0"/>
                </a:cubicBezTo>
                <a:cubicBezTo>
                  <a:pt x="1950335" y="18322"/>
                  <a:pt x="2146513" y="12778"/>
                  <a:pt x="2310716" y="0"/>
                </a:cubicBezTo>
                <a:cubicBezTo>
                  <a:pt x="2330739" y="166734"/>
                  <a:pt x="2308148" y="308302"/>
                  <a:pt x="2310716" y="523220"/>
                </a:cubicBezTo>
                <a:cubicBezTo>
                  <a:pt x="2145139" y="493024"/>
                  <a:pt x="1884122" y="515660"/>
                  <a:pt x="1686823" y="523220"/>
                </a:cubicBezTo>
                <a:cubicBezTo>
                  <a:pt x="1489524" y="530780"/>
                  <a:pt x="1347239" y="540079"/>
                  <a:pt x="1178465" y="523220"/>
                </a:cubicBezTo>
                <a:cubicBezTo>
                  <a:pt x="1009691" y="506361"/>
                  <a:pt x="809457" y="539740"/>
                  <a:pt x="647000" y="523220"/>
                </a:cubicBezTo>
                <a:cubicBezTo>
                  <a:pt x="484544" y="506700"/>
                  <a:pt x="130096" y="537459"/>
                  <a:pt x="0" y="523220"/>
                </a:cubicBezTo>
                <a:cubicBezTo>
                  <a:pt x="3976" y="279002"/>
                  <a:pt x="-3091" y="133607"/>
                  <a:pt x="0" y="0"/>
                </a:cubicBezTo>
                <a:close/>
              </a:path>
            </a:pathLst>
          </a:custGeom>
          <a:noFill/>
          <a:ln w="38100" cmpd="sng">
            <a:solidFill>
              <a:srgbClr val="00A9CE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n-GB" sz="2800" dirty="0"/>
              <a:t>Endocrine</a:t>
            </a:r>
          </a:p>
        </p:txBody>
      </p:sp>
    </p:spTree>
    <p:extLst>
      <p:ext uri="{BB962C8B-B14F-4D97-AF65-F5344CB8AC3E}">
        <p14:creationId xmlns:p14="http://schemas.microsoft.com/office/powerpoint/2010/main" val="2087362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201CC-22BC-4C25-F104-F6E1E770A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790" y="2991459"/>
            <a:ext cx="10515600" cy="1686867"/>
          </a:xfrm>
        </p:spPr>
        <p:txBody>
          <a:bodyPr>
            <a:normAutofit fontScale="90000"/>
          </a:bodyPr>
          <a:lstStyle/>
          <a:p>
            <a:r>
              <a:rPr lang="en-GB" dirty="0"/>
              <a:t>Outline the functions of cell signalling</a:t>
            </a:r>
          </a:p>
        </p:txBody>
      </p:sp>
    </p:spTree>
    <p:extLst>
      <p:ext uri="{BB962C8B-B14F-4D97-AF65-F5344CB8AC3E}">
        <p14:creationId xmlns:p14="http://schemas.microsoft.com/office/powerpoint/2010/main" val="20701196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DD97F-3F0B-C745-7EE5-F4F622B7D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End of session questions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AFE36-2028-BA1A-FFDA-90BD1967E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AutoNum type="arabicPeriod" startAt="2"/>
            </a:pPr>
            <a:r>
              <a:rPr lang="en-GB" sz="2800" dirty="0">
                <a:solidFill>
                  <a:schemeClr val="tx1"/>
                </a:solidFill>
              </a:rPr>
              <a:t>What is the definition of a target cell?</a:t>
            </a:r>
          </a:p>
          <a:p>
            <a:pPr>
              <a:buFont typeface="+mj-lt"/>
              <a:buAutoNum type="arabicPeriod" startAt="3"/>
            </a:pPr>
            <a:r>
              <a:rPr lang="en-GB" dirty="0"/>
              <a:t>G-protein signalling uses the hydrolysis of which molecule as an energy source?</a:t>
            </a:r>
          </a:p>
          <a:p>
            <a:pPr>
              <a:buAutoNum type="arabicPeriod" startAt="3"/>
            </a:pPr>
            <a:r>
              <a:rPr lang="en-GB" dirty="0"/>
              <a:t>Why are steroid hormones ideal signalling molecules for targeting nuclear receptors?</a:t>
            </a:r>
          </a:p>
          <a:p>
            <a:pPr>
              <a:buAutoNum type="arabicPeriod" startAt="3"/>
            </a:pPr>
            <a:r>
              <a:rPr lang="en-GB" dirty="0"/>
              <a:t>What do the receptors with associated kinase activity do to downstream targets?</a:t>
            </a:r>
          </a:p>
          <a:p>
            <a:pPr lvl="1"/>
            <a:endParaRPr lang="en-GB" dirty="0">
              <a:solidFill>
                <a:schemeClr val="tx1"/>
              </a:solidFill>
            </a:endParaRPr>
          </a:p>
          <a:p>
            <a:pPr>
              <a:buAutoNum type="arabicPeriod" startAt="2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70235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B9960-4E3B-83E3-D17C-FA9CF7D4F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14852"/>
            <a:ext cx="8720580" cy="1325563"/>
          </a:xfrm>
        </p:spPr>
        <p:txBody>
          <a:bodyPr/>
          <a:lstStyle/>
          <a:p>
            <a:r>
              <a:rPr lang="en-GB" dirty="0"/>
              <a:t>Contact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F05BB-0128-EFED-D682-E0D2B5B13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361235"/>
            <a:ext cx="5257801" cy="3079445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Dr Mark Richards</a:t>
            </a:r>
          </a:p>
          <a:p>
            <a:pPr marL="0" indent="0">
              <a:buNone/>
            </a:pPr>
            <a:r>
              <a:rPr lang="en-GB" dirty="0"/>
              <a:t>mark.richards.1@warwick.ac.uk</a:t>
            </a:r>
          </a:p>
        </p:txBody>
      </p:sp>
      <p:pic>
        <p:nvPicPr>
          <p:cNvPr id="5" name="Picture 4" descr="A person wearing glasses and a sweater&#10;&#10;Description automatically generated">
            <a:extLst>
              <a:ext uri="{FF2B5EF4-FFF2-40B4-BE49-F238E27FC236}">
                <a16:creationId xmlns:a16="http://schemas.microsoft.com/office/drawing/2014/main" id="{D72B4C2A-AA29-F841-A55D-D3CF0798D0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47"/>
          <a:stretch/>
        </p:blipFill>
        <p:spPr>
          <a:xfrm>
            <a:off x="1802481" y="3710850"/>
            <a:ext cx="2005590" cy="2122792"/>
          </a:xfrm>
          <a:prstGeom prst="rect">
            <a:avLst/>
          </a:prstGeom>
        </p:spPr>
      </p:pic>
      <p:pic>
        <p:nvPicPr>
          <p:cNvPr id="6" name="Picture 5" descr="A logo for a cell and tissue biomedicine&#10;&#10;Description automatically generated">
            <a:extLst>
              <a:ext uri="{FF2B5EF4-FFF2-40B4-BE49-F238E27FC236}">
                <a16:creationId xmlns:a16="http://schemas.microsoft.com/office/drawing/2014/main" id="{D0BA9E48-A0EA-EC3C-031B-BDCDBC1C262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6DCDB8"/>
              </a:clrFrom>
              <a:clrTo>
                <a:srgbClr val="6DCDB8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557" y="3710850"/>
            <a:ext cx="2122792" cy="212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3761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E0737-2CE2-DB5E-F235-BEB19D17C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End of session questions: Answers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FC8A6E0-3876-BA9B-EA02-B0E40F83B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2275352"/>
            <a:ext cx="11127379" cy="494912"/>
          </a:xfrm>
        </p:spPr>
        <p:txBody>
          <a:bodyPr>
            <a:normAutofit fontScale="85000" lnSpcReduction="10000"/>
          </a:bodyPr>
          <a:lstStyle/>
          <a:p>
            <a:r>
              <a:rPr lang="en-GB" b="0" i="0" dirty="0">
                <a:solidFill>
                  <a:srgbClr val="2C2C2C"/>
                </a:solidFill>
                <a:effectLst/>
                <a:latin typeface="Open Sans" panose="020B0606030504020204" pitchFamily="34" charset="0"/>
              </a:rPr>
              <a:t>Can you match the signalling events to the correct mode of signalling?</a:t>
            </a:r>
          </a:p>
          <a:p>
            <a:pPr marL="0" indent="0">
              <a:buNone/>
            </a:pPr>
            <a:endParaRPr lang="en-GB" dirty="0">
              <a:solidFill>
                <a:srgbClr val="2C2C2C"/>
              </a:solidFill>
              <a:latin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FA3706-D0E2-F4AF-2A8E-459369CFACE8}"/>
              </a:ext>
            </a:extLst>
          </p:cNvPr>
          <p:cNvSpPr txBox="1"/>
          <p:nvPr/>
        </p:nvSpPr>
        <p:spPr>
          <a:xfrm>
            <a:off x="733695" y="3002062"/>
            <a:ext cx="4622077" cy="830997"/>
          </a:xfrm>
          <a:custGeom>
            <a:avLst/>
            <a:gdLst>
              <a:gd name="connsiteX0" fmla="*/ 0 w 4622077"/>
              <a:gd name="connsiteY0" fmla="*/ 0 h 830997"/>
              <a:gd name="connsiteX1" fmla="*/ 531539 w 4622077"/>
              <a:gd name="connsiteY1" fmla="*/ 0 h 830997"/>
              <a:gd name="connsiteX2" fmla="*/ 970636 w 4622077"/>
              <a:gd name="connsiteY2" fmla="*/ 0 h 830997"/>
              <a:gd name="connsiteX3" fmla="*/ 1640837 w 4622077"/>
              <a:gd name="connsiteY3" fmla="*/ 0 h 830997"/>
              <a:gd name="connsiteX4" fmla="*/ 2172376 w 4622077"/>
              <a:gd name="connsiteY4" fmla="*/ 0 h 830997"/>
              <a:gd name="connsiteX5" fmla="*/ 2703915 w 4622077"/>
              <a:gd name="connsiteY5" fmla="*/ 0 h 830997"/>
              <a:gd name="connsiteX6" fmla="*/ 3374116 w 4622077"/>
              <a:gd name="connsiteY6" fmla="*/ 0 h 830997"/>
              <a:gd name="connsiteX7" fmla="*/ 3859434 w 4622077"/>
              <a:gd name="connsiteY7" fmla="*/ 0 h 830997"/>
              <a:gd name="connsiteX8" fmla="*/ 4622077 w 4622077"/>
              <a:gd name="connsiteY8" fmla="*/ 0 h 830997"/>
              <a:gd name="connsiteX9" fmla="*/ 4622077 w 4622077"/>
              <a:gd name="connsiteY9" fmla="*/ 432118 h 830997"/>
              <a:gd name="connsiteX10" fmla="*/ 4622077 w 4622077"/>
              <a:gd name="connsiteY10" fmla="*/ 830997 h 830997"/>
              <a:gd name="connsiteX11" fmla="*/ 4044317 w 4622077"/>
              <a:gd name="connsiteY11" fmla="*/ 830997 h 830997"/>
              <a:gd name="connsiteX12" fmla="*/ 3512779 w 4622077"/>
              <a:gd name="connsiteY12" fmla="*/ 830997 h 830997"/>
              <a:gd name="connsiteX13" fmla="*/ 2842577 w 4622077"/>
              <a:gd name="connsiteY13" fmla="*/ 830997 h 830997"/>
              <a:gd name="connsiteX14" fmla="*/ 2172376 w 4622077"/>
              <a:gd name="connsiteY14" fmla="*/ 830997 h 830997"/>
              <a:gd name="connsiteX15" fmla="*/ 1687058 w 4622077"/>
              <a:gd name="connsiteY15" fmla="*/ 830997 h 830997"/>
              <a:gd name="connsiteX16" fmla="*/ 1109298 w 4622077"/>
              <a:gd name="connsiteY16" fmla="*/ 830997 h 830997"/>
              <a:gd name="connsiteX17" fmla="*/ 0 w 4622077"/>
              <a:gd name="connsiteY17" fmla="*/ 830997 h 830997"/>
              <a:gd name="connsiteX18" fmla="*/ 0 w 4622077"/>
              <a:gd name="connsiteY18" fmla="*/ 415499 h 830997"/>
              <a:gd name="connsiteX19" fmla="*/ 0 w 4622077"/>
              <a:gd name="connsiteY19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622077" h="830997" extrusionOk="0">
                <a:moveTo>
                  <a:pt x="0" y="0"/>
                </a:moveTo>
                <a:cubicBezTo>
                  <a:pt x="218788" y="-42403"/>
                  <a:pt x="384302" y="36036"/>
                  <a:pt x="531539" y="0"/>
                </a:cubicBezTo>
                <a:cubicBezTo>
                  <a:pt x="678776" y="-36036"/>
                  <a:pt x="836661" y="15720"/>
                  <a:pt x="970636" y="0"/>
                </a:cubicBezTo>
                <a:cubicBezTo>
                  <a:pt x="1104611" y="-15720"/>
                  <a:pt x="1341460" y="17043"/>
                  <a:pt x="1640837" y="0"/>
                </a:cubicBezTo>
                <a:cubicBezTo>
                  <a:pt x="1940214" y="-17043"/>
                  <a:pt x="1946919" y="37771"/>
                  <a:pt x="2172376" y="0"/>
                </a:cubicBezTo>
                <a:cubicBezTo>
                  <a:pt x="2397833" y="-37771"/>
                  <a:pt x="2457072" y="27324"/>
                  <a:pt x="2703915" y="0"/>
                </a:cubicBezTo>
                <a:cubicBezTo>
                  <a:pt x="2950758" y="-27324"/>
                  <a:pt x="3203738" y="36799"/>
                  <a:pt x="3374116" y="0"/>
                </a:cubicBezTo>
                <a:cubicBezTo>
                  <a:pt x="3544494" y="-36799"/>
                  <a:pt x="3674430" y="8409"/>
                  <a:pt x="3859434" y="0"/>
                </a:cubicBezTo>
                <a:cubicBezTo>
                  <a:pt x="4044438" y="-8409"/>
                  <a:pt x="4317491" y="30747"/>
                  <a:pt x="4622077" y="0"/>
                </a:cubicBezTo>
                <a:cubicBezTo>
                  <a:pt x="4644216" y="211418"/>
                  <a:pt x="4583871" y="266614"/>
                  <a:pt x="4622077" y="432118"/>
                </a:cubicBezTo>
                <a:cubicBezTo>
                  <a:pt x="4660283" y="597622"/>
                  <a:pt x="4620200" y="668066"/>
                  <a:pt x="4622077" y="830997"/>
                </a:cubicBezTo>
                <a:cubicBezTo>
                  <a:pt x="4461375" y="871415"/>
                  <a:pt x="4318151" y="828259"/>
                  <a:pt x="4044317" y="830997"/>
                </a:cubicBezTo>
                <a:cubicBezTo>
                  <a:pt x="3770483" y="833735"/>
                  <a:pt x="3744650" y="774626"/>
                  <a:pt x="3512779" y="830997"/>
                </a:cubicBezTo>
                <a:cubicBezTo>
                  <a:pt x="3280908" y="887368"/>
                  <a:pt x="3148185" y="810469"/>
                  <a:pt x="2842577" y="830997"/>
                </a:cubicBezTo>
                <a:cubicBezTo>
                  <a:pt x="2536969" y="851525"/>
                  <a:pt x="2461606" y="824357"/>
                  <a:pt x="2172376" y="830997"/>
                </a:cubicBezTo>
                <a:cubicBezTo>
                  <a:pt x="1883146" y="837637"/>
                  <a:pt x="1858516" y="812394"/>
                  <a:pt x="1687058" y="830997"/>
                </a:cubicBezTo>
                <a:cubicBezTo>
                  <a:pt x="1515600" y="849600"/>
                  <a:pt x="1305393" y="803010"/>
                  <a:pt x="1109298" y="830997"/>
                </a:cubicBezTo>
                <a:cubicBezTo>
                  <a:pt x="913203" y="858984"/>
                  <a:pt x="532895" y="714038"/>
                  <a:pt x="0" y="830997"/>
                </a:cubicBezTo>
                <a:cubicBezTo>
                  <a:pt x="-13735" y="661463"/>
                  <a:pt x="39378" y="601886"/>
                  <a:pt x="0" y="415499"/>
                </a:cubicBezTo>
                <a:cubicBezTo>
                  <a:pt x="-39378" y="229112"/>
                  <a:pt x="1442" y="182545"/>
                  <a:pt x="0" y="0"/>
                </a:cubicBezTo>
                <a:close/>
              </a:path>
            </a:pathLst>
          </a:custGeom>
          <a:noFill/>
          <a:ln w="57150" cap="rnd">
            <a:solidFill>
              <a:srgbClr val="41748D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 dirty="0"/>
              <a:t>The signal enters the circulation and acts on a distant tissue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C196E3-0806-8C17-A739-76B1EE49F58C}"/>
              </a:ext>
            </a:extLst>
          </p:cNvPr>
          <p:cNvSpPr txBox="1"/>
          <p:nvPr/>
        </p:nvSpPr>
        <p:spPr>
          <a:xfrm>
            <a:off x="733693" y="4247737"/>
            <a:ext cx="4622078" cy="830997"/>
          </a:xfrm>
          <a:custGeom>
            <a:avLst/>
            <a:gdLst>
              <a:gd name="connsiteX0" fmla="*/ 0 w 4622078"/>
              <a:gd name="connsiteY0" fmla="*/ 0 h 830997"/>
              <a:gd name="connsiteX1" fmla="*/ 623981 w 4622078"/>
              <a:gd name="connsiteY1" fmla="*/ 0 h 830997"/>
              <a:gd name="connsiteX2" fmla="*/ 1155520 w 4622078"/>
              <a:gd name="connsiteY2" fmla="*/ 0 h 830997"/>
              <a:gd name="connsiteX3" fmla="*/ 1825721 w 4622078"/>
              <a:gd name="connsiteY3" fmla="*/ 0 h 830997"/>
              <a:gd name="connsiteX4" fmla="*/ 2264818 w 4622078"/>
              <a:gd name="connsiteY4" fmla="*/ 0 h 830997"/>
              <a:gd name="connsiteX5" fmla="*/ 2842578 w 4622078"/>
              <a:gd name="connsiteY5" fmla="*/ 0 h 830997"/>
              <a:gd name="connsiteX6" fmla="*/ 3512779 w 4622078"/>
              <a:gd name="connsiteY6" fmla="*/ 0 h 830997"/>
              <a:gd name="connsiteX7" fmla="*/ 4044318 w 4622078"/>
              <a:gd name="connsiteY7" fmla="*/ 0 h 830997"/>
              <a:gd name="connsiteX8" fmla="*/ 4622078 w 4622078"/>
              <a:gd name="connsiteY8" fmla="*/ 0 h 830997"/>
              <a:gd name="connsiteX9" fmla="*/ 4622078 w 4622078"/>
              <a:gd name="connsiteY9" fmla="*/ 423808 h 830997"/>
              <a:gd name="connsiteX10" fmla="*/ 4622078 w 4622078"/>
              <a:gd name="connsiteY10" fmla="*/ 830997 h 830997"/>
              <a:gd name="connsiteX11" fmla="*/ 4182981 w 4622078"/>
              <a:gd name="connsiteY11" fmla="*/ 830997 h 830997"/>
              <a:gd name="connsiteX12" fmla="*/ 3605221 w 4622078"/>
              <a:gd name="connsiteY12" fmla="*/ 830997 h 830997"/>
              <a:gd name="connsiteX13" fmla="*/ 3027461 w 4622078"/>
              <a:gd name="connsiteY13" fmla="*/ 830997 h 830997"/>
              <a:gd name="connsiteX14" fmla="*/ 2588364 w 4622078"/>
              <a:gd name="connsiteY14" fmla="*/ 830997 h 830997"/>
              <a:gd name="connsiteX15" fmla="*/ 2056825 w 4622078"/>
              <a:gd name="connsiteY15" fmla="*/ 830997 h 830997"/>
              <a:gd name="connsiteX16" fmla="*/ 1525286 w 4622078"/>
              <a:gd name="connsiteY16" fmla="*/ 830997 h 830997"/>
              <a:gd name="connsiteX17" fmla="*/ 855084 w 4622078"/>
              <a:gd name="connsiteY17" fmla="*/ 830997 h 830997"/>
              <a:gd name="connsiteX18" fmla="*/ 0 w 4622078"/>
              <a:gd name="connsiteY18" fmla="*/ 830997 h 830997"/>
              <a:gd name="connsiteX19" fmla="*/ 0 w 4622078"/>
              <a:gd name="connsiteY19" fmla="*/ 423808 h 830997"/>
              <a:gd name="connsiteX20" fmla="*/ 0 w 4622078"/>
              <a:gd name="connsiteY20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622078" h="830997" extrusionOk="0">
                <a:moveTo>
                  <a:pt x="0" y="0"/>
                </a:moveTo>
                <a:cubicBezTo>
                  <a:pt x="241730" y="-29978"/>
                  <a:pt x="357888" y="62396"/>
                  <a:pt x="623981" y="0"/>
                </a:cubicBezTo>
                <a:cubicBezTo>
                  <a:pt x="890074" y="-62396"/>
                  <a:pt x="922174" y="49691"/>
                  <a:pt x="1155520" y="0"/>
                </a:cubicBezTo>
                <a:cubicBezTo>
                  <a:pt x="1388866" y="-49691"/>
                  <a:pt x="1632156" y="75191"/>
                  <a:pt x="1825721" y="0"/>
                </a:cubicBezTo>
                <a:cubicBezTo>
                  <a:pt x="2019286" y="-75191"/>
                  <a:pt x="2077437" y="21529"/>
                  <a:pt x="2264818" y="0"/>
                </a:cubicBezTo>
                <a:cubicBezTo>
                  <a:pt x="2452199" y="-21529"/>
                  <a:pt x="2655344" y="32303"/>
                  <a:pt x="2842578" y="0"/>
                </a:cubicBezTo>
                <a:cubicBezTo>
                  <a:pt x="3029812" y="-32303"/>
                  <a:pt x="3259052" y="64835"/>
                  <a:pt x="3512779" y="0"/>
                </a:cubicBezTo>
                <a:cubicBezTo>
                  <a:pt x="3766506" y="-64835"/>
                  <a:pt x="3923552" y="51429"/>
                  <a:pt x="4044318" y="0"/>
                </a:cubicBezTo>
                <a:cubicBezTo>
                  <a:pt x="4165084" y="-51429"/>
                  <a:pt x="4501258" y="40772"/>
                  <a:pt x="4622078" y="0"/>
                </a:cubicBezTo>
                <a:cubicBezTo>
                  <a:pt x="4664929" y="179024"/>
                  <a:pt x="4612599" y="273579"/>
                  <a:pt x="4622078" y="423808"/>
                </a:cubicBezTo>
                <a:cubicBezTo>
                  <a:pt x="4631557" y="574037"/>
                  <a:pt x="4617028" y="655234"/>
                  <a:pt x="4622078" y="830997"/>
                </a:cubicBezTo>
                <a:cubicBezTo>
                  <a:pt x="4484823" y="842624"/>
                  <a:pt x="4319563" y="813264"/>
                  <a:pt x="4182981" y="830997"/>
                </a:cubicBezTo>
                <a:cubicBezTo>
                  <a:pt x="4046399" y="848730"/>
                  <a:pt x="3827921" y="791469"/>
                  <a:pt x="3605221" y="830997"/>
                </a:cubicBezTo>
                <a:cubicBezTo>
                  <a:pt x="3382521" y="870525"/>
                  <a:pt x="3209269" y="829533"/>
                  <a:pt x="3027461" y="830997"/>
                </a:cubicBezTo>
                <a:cubicBezTo>
                  <a:pt x="2845653" y="832461"/>
                  <a:pt x="2749814" y="808755"/>
                  <a:pt x="2588364" y="830997"/>
                </a:cubicBezTo>
                <a:cubicBezTo>
                  <a:pt x="2426914" y="853239"/>
                  <a:pt x="2304583" y="826535"/>
                  <a:pt x="2056825" y="830997"/>
                </a:cubicBezTo>
                <a:cubicBezTo>
                  <a:pt x="1809067" y="835459"/>
                  <a:pt x="1722431" y="814242"/>
                  <a:pt x="1525286" y="830997"/>
                </a:cubicBezTo>
                <a:cubicBezTo>
                  <a:pt x="1328141" y="847752"/>
                  <a:pt x="1084978" y="786212"/>
                  <a:pt x="855084" y="830997"/>
                </a:cubicBezTo>
                <a:cubicBezTo>
                  <a:pt x="625190" y="875782"/>
                  <a:pt x="213094" y="814284"/>
                  <a:pt x="0" y="830997"/>
                </a:cubicBezTo>
                <a:cubicBezTo>
                  <a:pt x="-27107" y="742570"/>
                  <a:pt x="12662" y="618993"/>
                  <a:pt x="0" y="423808"/>
                </a:cubicBezTo>
                <a:cubicBezTo>
                  <a:pt x="-12662" y="228623"/>
                  <a:pt x="34040" y="92456"/>
                  <a:pt x="0" y="0"/>
                </a:cubicBezTo>
                <a:close/>
              </a:path>
            </a:pathLst>
          </a:custGeom>
          <a:noFill/>
          <a:ln w="57150" cap="rnd">
            <a:solidFill>
              <a:srgbClr val="41748D"/>
            </a:solidFill>
            <a:round/>
            <a:extLst>
              <a:ext uri="{C807C97D-BFC1-408E-A445-0C87EB9F89A2}">
                <ask:lineSketchStyleProps xmlns:ask="http://schemas.microsoft.com/office/drawing/2018/sketchyshapes" sd="136388792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 dirty="0"/>
              <a:t>The signal acts on a neighbouring cell in the same tissue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B3959C-21DA-8907-BBAB-56BD43B48A5C}"/>
              </a:ext>
            </a:extLst>
          </p:cNvPr>
          <p:cNvSpPr txBox="1"/>
          <p:nvPr/>
        </p:nvSpPr>
        <p:spPr>
          <a:xfrm>
            <a:off x="733694" y="5527587"/>
            <a:ext cx="4622078" cy="830997"/>
          </a:xfrm>
          <a:custGeom>
            <a:avLst/>
            <a:gdLst>
              <a:gd name="connsiteX0" fmla="*/ 0 w 4622078"/>
              <a:gd name="connsiteY0" fmla="*/ 0 h 830997"/>
              <a:gd name="connsiteX1" fmla="*/ 485318 w 4622078"/>
              <a:gd name="connsiteY1" fmla="*/ 0 h 830997"/>
              <a:gd name="connsiteX2" fmla="*/ 1109299 w 4622078"/>
              <a:gd name="connsiteY2" fmla="*/ 0 h 830997"/>
              <a:gd name="connsiteX3" fmla="*/ 1548396 w 4622078"/>
              <a:gd name="connsiteY3" fmla="*/ 0 h 830997"/>
              <a:gd name="connsiteX4" fmla="*/ 1987494 w 4622078"/>
              <a:gd name="connsiteY4" fmla="*/ 0 h 830997"/>
              <a:gd name="connsiteX5" fmla="*/ 2426591 w 4622078"/>
              <a:gd name="connsiteY5" fmla="*/ 0 h 830997"/>
              <a:gd name="connsiteX6" fmla="*/ 3004351 w 4622078"/>
              <a:gd name="connsiteY6" fmla="*/ 0 h 830997"/>
              <a:gd name="connsiteX7" fmla="*/ 3535890 w 4622078"/>
              <a:gd name="connsiteY7" fmla="*/ 0 h 830997"/>
              <a:gd name="connsiteX8" fmla="*/ 4622078 w 4622078"/>
              <a:gd name="connsiteY8" fmla="*/ 0 h 830997"/>
              <a:gd name="connsiteX9" fmla="*/ 4622078 w 4622078"/>
              <a:gd name="connsiteY9" fmla="*/ 415499 h 830997"/>
              <a:gd name="connsiteX10" fmla="*/ 4622078 w 4622078"/>
              <a:gd name="connsiteY10" fmla="*/ 830997 h 830997"/>
              <a:gd name="connsiteX11" fmla="*/ 3998097 w 4622078"/>
              <a:gd name="connsiteY11" fmla="*/ 830997 h 830997"/>
              <a:gd name="connsiteX12" fmla="*/ 3512779 w 4622078"/>
              <a:gd name="connsiteY12" fmla="*/ 830997 h 830997"/>
              <a:gd name="connsiteX13" fmla="*/ 2842578 w 4622078"/>
              <a:gd name="connsiteY13" fmla="*/ 830997 h 830997"/>
              <a:gd name="connsiteX14" fmla="*/ 2311039 w 4622078"/>
              <a:gd name="connsiteY14" fmla="*/ 830997 h 830997"/>
              <a:gd name="connsiteX15" fmla="*/ 1733279 w 4622078"/>
              <a:gd name="connsiteY15" fmla="*/ 830997 h 830997"/>
              <a:gd name="connsiteX16" fmla="*/ 1063078 w 4622078"/>
              <a:gd name="connsiteY16" fmla="*/ 830997 h 830997"/>
              <a:gd name="connsiteX17" fmla="*/ 577760 w 4622078"/>
              <a:gd name="connsiteY17" fmla="*/ 830997 h 830997"/>
              <a:gd name="connsiteX18" fmla="*/ 0 w 4622078"/>
              <a:gd name="connsiteY18" fmla="*/ 830997 h 830997"/>
              <a:gd name="connsiteX19" fmla="*/ 0 w 4622078"/>
              <a:gd name="connsiteY19" fmla="*/ 398879 h 830997"/>
              <a:gd name="connsiteX20" fmla="*/ 0 w 4622078"/>
              <a:gd name="connsiteY20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622078" h="830997" extrusionOk="0">
                <a:moveTo>
                  <a:pt x="0" y="0"/>
                </a:moveTo>
                <a:cubicBezTo>
                  <a:pt x="126556" y="-24912"/>
                  <a:pt x="259186" y="49283"/>
                  <a:pt x="485318" y="0"/>
                </a:cubicBezTo>
                <a:cubicBezTo>
                  <a:pt x="711450" y="-49283"/>
                  <a:pt x="906128" y="46666"/>
                  <a:pt x="1109299" y="0"/>
                </a:cubicBezTo>
                <a:cubicBezTo>
                  <a:pt x="1312470" y="-46666"/>
                  <a:pt x="1445487" y="26267"/>
                  <a:pt x="1548396" y="0"/>
                </a:cubicBezTo>
                <a:cubicBezTo>
                  <a:pt x="1651305" y="-26267"/>
                  <a:pt x="1835999" y="51483"/>
                  <a:pt x="1987494" y="0"/>
                </a:cubicBezTo>
                <a:cubicBezTo>
                  <a:pt x="2138989" y="-51483"/>
                  <a:pt x="2326909" y="27516"/>
                  <a:pt x="2426591" y="0"/>
                </a:cubicBezTo>
                <a:cubicBezTo>
                  <a:pt x="2526273" y="-27516"/>
                  <a:pt x="2772687" y="37780"/>
                  <a:pt x="3004351" y="0"/>
                </a:cubicBezTo>
                <a:cubicBezTo>
                  <a:pt x="3236015" y="-37780"/>
                  <a:pt x="3318919" y="29936"/>
                  <a:pt x="3535890" y="0"/>
                </a:cubicBezTo>
                <a:cubicBezTo>
                  <a:pt x="3752861" y="-29936"/>
                  <a:pt x="4175252" y="44582"/>
                  <a:pt x="4622078" y="0"/>
                </a:cubicBezTo>
                <a:cubicBezTo>
                  <a:pt x="4636769" y="148925"/>
                  <a:pt x="4586725" y="320319"/>
                  <a:pt x="4622078" y="415499"/>
                </a:cubicBezTo>
                <a:cubicBezTo>
                  <a:pt x="4657431" y="510679"/>
                  <a:pt x="4591971" y="652990"/>
                  <a:pt x="4622078" y="830997"/>
                </a:cubicBezTo>
                <a:cubicBezTo>
                  <a:pt x="4439497" y="872696"/>
                  <a:pt x="4148204" y="801371"/>
                  <a:pt x="3998097" y="830997"/>
                </a:cubicBezTo>
                <a:cubicBezTo>
                  <a:pt x="3847990" y="860623"/>
                  <a:pt x="3731016" y="830300"/>
                  <a:pt x="3512779" y="830997"/>
                </a:cubicBezTo>
                <a:cubicBezTo>
                  <a:pt x="3294542" y="831694"/>
                  <a:pt x="3106740" y="774073"/>
                  <a:pt x="2842578" y="830997"/>
                </a:cubicBezTo>
                <a:cubicBezTo>
                  <a:pt x="2578416" y="887921"/>
                  <a:pt x="2440705" y="792182"/>
                  <a:pt x="2311039" y="830997"/>
                </a:cubicBezTo>
                <a:cubicBezTo>
                  <a:pt x="2181373" y="869812"/>
                  <a:pt x="1855649" y="765374"/>
                  <a:pt x="1733279" y="830997"/>
                </a:cubicBezTo>
                <a:cubicBezTo>
                  <a:pt x="1610909" y="896620"/>
                  <a:pt x="1348385" y="774445"/>
                  <a:pt x="1063078" y="830997"/>
                </a:cubicBezTo>
                <a:cubicBezTo>
                  <a:pt x="777771" y="887549"/>
                  <a:pt x="802571" y="781142"/>
                  <a:pt x="577760" y="830997"/>
                </a:cubicBezTo>
                <a:cubicBezTo>
                  <a:pt x="352949" y="880852"/>
                  <a:pt x="283335" y="805268"/>
                  <a:pt x="0" y="830997"/>
                </a:cubicBezTo>
                <a:cubicBezTo>
                  <a:pt x="-6804" y="701593"/>
                  <a:pt x="42502" y="609613"/>
                  <a:pt x="0" y="398879"/>
                </a:cubicBezTo>
                <a:cubicBezTo>
                  <a:pt x="-42502" y="188145"/>
                  <a:pt x="34522" y="161445"/>
                  <a:pt x="0" y="0"/>
                </a:cubicBezTo>
                <a:close/>
              </a:path>
            </a:pathLst>
          </a:custGeom>
          <a:noFill/>
          <a:ln w="57150" cap="rnd">
            <a:solidFill>
              <a:srgbClr val="41748D"/>
            </a:solidFill>
            <a:round/>
            <a:extLst>
              <a:ext uri="{C807C97D-BFC1-408E-A445-0C87EB9F89A2}">
                <ask:lineSketchStyleProps xmlns:ask="http://schemas.microsoft.com/office/drawing/2018/sketchyshapes" sd="198901666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 dirty="0"/>
              <a:t>The signal stimulates the same cell that released the chemical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988322-5CB7-9FD4-05E3-9C812EF66FD9}"/>
              </a:ext>
            </a:extLst>
          </p:cNvPr>
          <p:cNvSpPr txBox="1"/>
          <p:nvPr/>
        </p:nvSpPr>
        <p:spPr>
          <a:xfrm>
            <a:off x="8403421" y="3167390"/>
            <a:ext cx="2310716" cy="523220"/>
          </a:xfrm>
          <a:custGeom>
            <a:avLst/>
            <a:gdLst>
              <a:gd name="connsiteX0" fmla="*/ 0 w 2310716"/>
              <a:gd name="connsiteY0" fmla="*/ 0 h 523220"/>
              <a:gd name="connsiteX1" fmla="*/ 554572 w 2310716"/>
              <a:gd name="connsiteY1" fmla="*/ 0 h 523220"/>
              <a:gd name="connsiteX2" fmla="*/ 1062929 w 2310716"/>
              <a:gd name="connsiteY2" fmla="*/ 0 h 523220"/>
              <a:gd name="connsiteX3" fmla="*/ 1686823 w 2310716"/>
              <a:gd name="connsiteY3" fmla="*/ 0 h 523220"/>
              <a:gd name="connsiteX4" fmla="*/ 2310716 w 2310716"/>
              <a:gd name="connsiteY4" fmla="*/ 0 h 523220"/>
              <a:gd name="connsiteX5" fmla="*/ 2310716 w 2310716"/>
              <a:gd name="connsiteY5" fmla="*/ 523220 h 523220"/>
              <a:gd name="connsiteX6" fmla="*/ 1779251 w 2310716"/>
              <a:gd name="connsiteY6" fmla="*/ 523220 h 523220"/>
              <a:gd name="connsiteX7" fmla="*/ 1247787 w 2310716"/>
              <a:gd name="connsiteY7" fmla="*/ 523220 h 523220"/>
              <a:gd name="connsiteX8" fmla="*/ 623893 w 2310716"/>
              <a:gd name="connsiteY8" fmla="*/ 523220 h 523220"/>
              <a:gd name="connsiteX9" fmla="*/ 0 w 2310716"/>
              <a:gd name="connsiteY9" fmla="*/ 523220 h 523220"/>
              <a:gd name="connsiteX10" fmla="*/ 0 w 2310716"/>
              <a:gd name="connsiteY10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0716" h="523220" extrusionOk="0">
                <a:moveTo>
                  <a:pt x="0" y="0"/>
                </a:moveTo>
                <a:cubicBezTo>
                  <a:pt x="231432" y="19763"/>
                  <a:pt x="317018" y="19945"/>
                  <a:pt x="554572" y="0"/>
                </a:cubicBezTo>
                <a:cubicBezTo>
                  <a:pt x="792126" y="-19945"/>
                  <a:pt x="832291" y="16841"/>
                  <a:pt x="1062929" y="0"/>
                </a:cubicBezTo>
                <a:cubicBezTo>
                  <a:pt x="1293567" y="-16841"/>
                  <a:pt x="1420558" y="10025"/>
                  <a:pt x="1686823" y="0"/>
                </a:cubicBezTo>
                <a:cubicBezTo>
                  <a:pt x="1953088" y="-10025"/>
                  <a:pt x="2096308" y="-9952"/>
                  <a:pt x="2310716" y="0"/>
                </a:cubicBezTo>
                <a:cubicBezTo>
                  <a:pt x="2333828" y="254862"/>
                  <a:pt x="2328305" y="310615"/>
                  <a:pt x="2310716" y="523220"/>
                </a:cubicBezTo>
                <a:cubicBezTo>
                  <a:pt x="2143655" y="547222"/>
                  <a:pt x="1948287" y="503291"/>
                  <a:pt x="1779251" y="523220"/>
                </a:cubicBezTo>
                <a:cubicBezTo>
                  <a:pt x="1610216" y="543149"/>
                  <a:pt x="1384855" y="547437"/>
                  <a:pt x="1247787" y="523220"/>
                </a:cubicBezTo>
                <a:cubicBezTo>
                  <a:pt x="1110719" y="499003"/>
                  <a:pt x="787769" y="509811"/>
                  <a:pt x="623893" y="523220"/>
                </a:cubicBezTo>
                <a:cubicBezTo>
                  <a:pt x="460017" y="536629"/>
                  <a:pt x="303958" y="546732"/>
                  <a:pt x="0" y="523220"/>
                </a:cubicBezTo>
                <a:cubicBezTo>
                  <a:pt x="20967" y="296089"/>
                  <a:pt x="-10113" y="248443"/>
                  <a:pt x="0" y="0"/>
                </a:cubicBezTo>
                <a:close/>
              </a:path>
            </a:pathLst>
          </a:custGeom>
          <a:noFill/>
          <a:ln w="38100" cmpd="sng">
            <a:solidFill>
              <a:srgbClr val="00A9CE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n-GB" sz="2800" dirty="0"/>
              <a:t>Autocrine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147020-424C-92B1-6F4E-922696A47BF8}"/>
              </a:ext>
            </a:extLst>
          </p:cNvPr>
          <p:cNvSpPr txBox="1"/>
          <p:nvPr/>
        </p:nvSpPr>
        <p:spPr>
          <a:xfrm>
            <a:off x="8403421" y="5681475"/>
            <a:ext cx="2310716" cy="523220"/>
          </a:xfrm>
          <a:custGeom>
            <a:avLst/>
            <a:gdLst>
              <a:gd name="connsiteX0" fmla="*/ 0 w 2310716"/>
              <a:gd name="connsiteY0" fmla="*/ 0 h 523220"/>
              <a:gd name="connsiteX1" fmla="*/ 577679 w 2310716"/>
              <a:gd name="connsiteY1" fmla="*/ 0 h 523220"/>
              <a:gd name="connsiteX2" fmla="*/ 1109144 w 2310716"/>
              <a:gd name="connsiteY2" fmla="*/ 0 h 523220"/>
              <a:gd name="connsiteX3" fmla="*/ 1663716 w 2310716"/>
              <a:gd name="connsiteY3" fmla="*/ 0 h 523220"/>
              <a:gd name="connsiteX4" fmla="*/ 2310716 w 2310716"/>
              <a:gd name="connsiteY4" fmla="*/ 0 h 523220"/>
              <a:gd name="connsiteX5" fmla="*/ 2310716 w 2310716"/>
              <a:gd name="connsiteY5" fmla="*/ 523220 h 523220"/>
              <a:gd name="connsiteX6" fmla="*/ 1756144 w 2310716"/>
              <a:gd name="connsiteY6" fmla="*/ 523220 h 523220"/>
              <a:gd name="connsiteX7" fmla="*/ 1201572 w 2310716"/>
              <a:gd name="connsiteY7" fmla="*/ 523220 h 523220"/>
              <a:gd name="connsiteX8" fmla="*/ 647000 w 2310716"/>
              <a:gd name="connsiteY8" fmla="*/ 523220 h 523220"/>
              <a:gd name="connsiteX9" fmla="*/ 0 w 2310716"/>
              <a:gd name="connsiteY9" fmla="*/ 523220 h 523220"/>
              <a:gd name="connsiteX10" fmla="*/ 0 w 2310716"/>
              <a:gd name="connsiteY10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0716" h="523220" extrusionOk="0">
                <a:moveTo>
                  <a:pt x="0" y="0"/>
                </a:moveTo>
                <a:cubicBezTo>
                  <a:pt x="263293" y="-4543"/>
                  <a:pt x="389902" y="-24659"/>
                  <a:pt x="577679" y="0"/>
                </a:cubicBezTo>
                <a:cubicBezTo>
                  <a:pt x="765456" y="24659"/>
                  <a:pt x="946553" y="-446"/>
                  <a:pt x="1109144" y="0"/>
                </a:cubicBezTo>
                <a:cubicBezTo>
                  <a:pt x="1271736" y="446"/>
                  <a:pt x="1520818" y="-17858"/>
                  <a:pt x="1663716" y="0"/>
                </a:cubicBezTo>
                <a:cubicBezTo>
                  <a:pt x="1806614" y="17858"/>
                  <a:pt x="2151787" y="2567"/>
                  <a:pt x="2310716" y="0"/>
                </a:cubicBezTo>
                <a:cubicBezTo>
                  <a:pt x="2307031" y="254270"/>
                  <a:pt x="2298941" y="344774"/>
                  <a:pt x="2310716" y="523220"/>
                </a:cubicBezTo>
                <a:cubicBezTo>
                  <a:pt x="2034590" y="515118"/>
                  <a:pt x="1951473" y="506836"/>
                  <a:pt x="1756144" y="523220"/>
                </a:cubicBezTo>
                <a:cubicBezTo>
                  <a:pt x="1560815" y="539604"/>
                  <a:pt x="1397729" y="538852"/>
                  <a:pt x="1201572" y="523220"/>
                </a:cubicBezTo>
                <a:cubicBezTo>
                  <a:pt x="1005415" y="507588"/>
                  <a:pt x="915153" y="526360"/>
                  <a:pt x="647000" y="523220"/>
                </a:cubicBezTo>
                <a:cubicBezTo>
                  <a:pt x="378847" y="520080"/>
                  <a:pt x="285978" y="527739"/>
                  <a:pt x="0" y="523220"/>
                </a:cubicBezTo>
                <a:cubicBezTo>
                  <a:pt x="-25715" y="401239"/>
                  <a:pt x="2012" y="126515"/>
                  <a:pt x="0" y="0"/>
                </a:cubicBezTo>
                <a:close/>
              </a:path>
            </a:pathLst>
          </a:custGeom>
          <a:noFill/>
          <a:ln w="38100" cmpd="sng">
            <a:solidFill>
              <a:srgbClr val="00A9CE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n-GB" sz="2800" dirty="0"/>
              <a:t>Paracrine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DFD2C5-2993-E322-7BEC-348E2EAF910B}"/>
              </a:ext>
            </a:extLst>
          </p:cNvPr>
          <p:cNvSpPr txBox="1"/>
          <p:nvPr/>
        </p:nvSpPr>
        <p:spPr>
          <a:xfrm>
            <a:off x="8403421" y="4401625"/>
            <a:ext cx="2310716" cy="523220"/>
          </a:xfrm>
          <a:custGeom>
            <a:avLst/>
            <a:gdLst>
              <a:gd name="connsiteX0" fmla="*/ 0 w 2310716"/>
              <a:gd name="connsiteY0" fmla="*/ 0 h 523220"/>
              <a:gd name="connsiteX1" fmla="*/ 508358 w 2310716"/>
              <a:gd name="connsiteY1" fmla="*/ 0 h 523220"/>
              <a:gd name="connsiteX2" fmla="*/ 1039822 w 2310716"/>
              <a:gd name="connsiteY2" fmla="*/ 0 h 523220"/>
              <a:gd name="connsiteX3" fmla="*/ 1663716 w 2310716"/>
              <a:gd name="connsiteY3" fmla="*/ 0 h 523220"/>
              <a:gd name="connsiteX4" fmla="*/ 2310716 w 2310716"/>
              <a:gd name="connsiteY4" fmla="*/ 0 h 523220"/>
              <a:gd name="connsiteX5" fmla="*/ 2310716 w 2310716"/>
              <a:gd name="connsiteY5" fmla="*/ 523220 h 523220"/>
              <a:gd name="connsiteX6" fmla="*/ 1686823 w 2310716"/>
              <a:gd name="connsiteY6" fmla="*/ 523220 h 523220"/>
              <a:gd name="connsiteX7" fmla="*/ 1178465 w 2310716"/>
              <a:gd name="connsiteY7" fmla="*/ 523220 h 523220"/>
              <a:gd name="connsiteX8" fmla="*/ 647000 w 2310716"/>
              <a:gd name="connsiteY8" fmla="*/ 523220 h 523220"/>
              <a:gd name="connsiteX9" fmla="*/ 0 w 2310716"/>
              <a:gd name="connsiteY9" fmla="*/ 523220 h 523220"/>
              <a:gd name="connsiteX10" fmla="*/ 0 w 2310716"/>
              <a:gd name="connsiteY10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0716" h="523220" extrusionOk="0">
                <a:moveTo>
                  <a:pt x="0" y="0"/>
                </a:moveTo>
                <a:cubicBezTo>
                  <a:pt x="152214" y="-14221"/>
                  <a:pt x="273848" y="21615"/>
                  <a:pt x="508358" y="0"/>
                </a:cubicBezTo>
                <a:cubicBezTo>
                  <a:pt x="742868" y="-21615"/>
                  <a:pt x="795834" y="-1141"/>
                  <a:pt x="1039822" y="0"/>
                </a:cubicBezTo>
                <a:cubicBezTo>
                  <a:pt x="1283810" y="1141"/>
                  <a:pt x="1377097" y="-18322"/>
                  <a:pt x="1663716" y="0"/>
                </a:cubicBezTo>
                <a:cubicBezTo>
                  <a:pt x="1950335" y="18322"/>
                  <a:pt x="2146513" y="12778"/>
                  <a:pt x="2310716" y="0"/>
                </a:cubicBezTo>
                <a:cubicBezTo>
                  <a:pt x="2330739" y="166734"/>
                  <a:pt x="2308148" y="308302"/>
                  <a:pt x="2310716" y="523220"/>
                </a:cubicBezTo>
                <a:cubicBezTo>
                  <a:pt x="2145139" y="493024"/>
                  <a:pt x="1884122" y="515660"/>
                  <a:pt x="1686823" y="523220"/>
                </a:cubicBezTo>
                <a:cubicBezTo>
                  <a:pt x="1489524" y="530780"/>
                  <a:pt x="1347239" y="540079"/>
                  <a:pt x="1178465" y="523220"/>
                </a:cubicBezTo>
                <a:cubicBezTo>
                  <a:pt x="1009691" y="506361"/>
                  <a:pt x="809457" y="539740"/>
                  <a:pt x="647000" y="523220"/>
                </a:cubicBezTo>
                <a:cubicBezTo>
                  <a:pt x="484544" y="506700"/>
                  <a:pt x="130096" y="537459"/>
                  <a:pt x="0" y="523220"/>
                </a:cubicBezTo>
                <a:cubicBezTo>
                  <a:pt x="3976" y="279002"/>
                  <a:pt x="-3091" y="133607"/>
                  <a:pt x="0" y="0"/>
                </a:cubicBezTo>
                <a:close/>
              </a:path>
            </a:pathLst>
          </a:custGeom>
          <a:noFill/>
          <a:ln w="38100" cmpd="sng">
            <a:solidFill>
              <a:srgbClr val="00A9CE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n-GB" sz="2800" dirty="0"/>
              <a:t>Endocrine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D284BC6-51E9-DE9A-AF73-2768597482A6}"/>
              </a:ext>
            </a:extLst>
          </p:cNvPr>
          <p:cNvSpPr/>
          <p:nvPr/>
        </p:nvSpPr>
        <p:spPr>
          <a:xfrm>
            <a:off x="5387546" y="3361038"/>
            <a:ext cx="3002692" cy="1322801"/>
          </a:xfrm>
          <a:custGeom>
            <a:avLst/>
            <a:gdLst>
              <a:gd name="connsiteX0" fmla="*/ 0 w 3002692"/>
              <a:gd name="connsiteY0" fmla="*/ 0 h 1322801"/>
              <a:gd name="connsiteX1" fmla="*/ 333632 w 3002692"/>
              <a:gd name="connsiteY1" fmla="*/ 135924 h 1322801"/>
              <a:gd name="connsiteX2" fmla="*/ 630195 w 3002692"/>
              <a:gd name="connsiteY2" fmla="*/ 284205 h 1322801"/>
              <a:gd name="connsiteX3" fmla="*/ 1075038 w 3002692"/>
              <a:gd name="connsiteY3" fmla="*/ 444843 h 1322801"/>
              <a:gd name="connsiteX4" fmla="*/ 1223319 w 3002692"/>
              <a:gd name="connsiteY4" fmla="*/ 518984 h 1322801"/>
              <a:gd name="connsiteX5" fmla="*/ 1334530 w 3002692"/>
              <a:gd name="connsiteY5" fmla="*/ 556054 h 1322801"/>
              <a:gd name="connsiteX6" fmla="*/ 1581665 w 3002692"/>
              <a:gd name="connsiteY6" fmla="*/ 667265 h 1322801"/>
              <a:gd name="connsiteX7" fmla="*/ 1668162 w 3002692"/>
              <a:gd name="connsiteY7" fmla="*/ 741405 h 1322801"/>
              <a:gd name="connsiteX8" fmla="*/ 1742303 w 3002692"/>
              <a:gd name="connsiteY8" fmla="*/ 790832 h 1322801"/>
              <a:gd name="connsiteX9" fmla="*/ 1853513 w 3002692"/>
              <a:gd name="connsiteY9" fmla="*/ 889686 h 1322801"/>
              <a:gd name="connsiteX10" fmla="*/ 2113005 w 3002692"/>
              <a:gd name="connsiteY10" fmla="*/ 1025611 h 1322801"/>
              <a:gd name="connsiteX11" fmla="*/ 2248930 w 3002692"/>
              <a:gd name="connsiteY11" fmla="*/ 1087394 h 1322801"/>
              <a:gd name="connsiteX12" fmla="*/ 2323070 w 3002692"/>
              <a:gd name="connsiteY12" fmla="*/ 1112108 h 1322801"/>
              <a:gd name="connsiteX13" fmla="*/ 2372497 w 3002692"/>
              <a:gd name="connsiteY13" fmla="*/ 1136821 h 1322801"/>
              <a:gd name="connsiteX14" fmla="*/ 2434281 w 3002692"/>
              <a:gd name="connsiteY14" fmla="*/ 1173892 h 1322801"/>
              <a:gd name="connsiteX15" fmla="*/ 2557849 w 3002692"/>
              <a:gd name="connsiteY15" fmla="*/ 1198605 h 1322801"/>
              <a:gd name="connsiteX16" fmla="*/ 2681416 w 3002692"/>
              <a:gd name="connsiteY16" fmla="*/ 1248032 h 1322801"/>
              <a:gd name="connsiteX17" fmla="*/ 2743200 w 3002692"/>
              <a:gd name="connsiteY17" fmla="*/ 1272746 h 1322801"/>
              <a:gd name="connsiteX18" fmla="*/ 2928551 w 3002692"/>
              <a:gd name="connsiteY18" fmla="*/ 1297459 h 1322801"/>
              <a:gd name="connsiteX19" fmla="*/ 3002692 w 3002692"/>
              <a:gd name="connsiteY19" fmla="*/ 1322173 h 1322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02692" h="1322801">
                <a:moveTo>
                  <a:pt x="0" y="0"/>
                </a:moveTo>
                <a:cubicBezTo>
                  <a:pt x="157413" y="44974"/>
                  <a:pt x="107183" y="26131"/>
                  <a:pt x="333632" y="135924"/>
                </a:cubicBezTo>
                <a:cubicBezTo>
                  <a:pt x="480399" y="207084"/>
                  <a:pt x="486119" y="229117"/>
                  <a:pt x="630195" y="284205"/>
                </a:cubicBezTo>
                <a:cubicBezTo>
                  <a:pt x="744181" y="327788"/>
                  <a:pt x="949137" y="389446"/>
                  <a:pt x="1075038" y="444843"/>
                </a:cubicBezTo>
                <a:cubicBezTo>
                  <a:pt x="1125619" y="467099"/>
                  <a:pt x="1172526" y="497216"/>
                  <a:pt x="1223319" y="518984"/>
                </a:cubicBezTo>
                <a:cubicBezTo>
                  <a:pt x="1259235" y="534377"/>
                  <a:pt x="1297864" y="542545"/>
                  <a:pt x="1334530" y="556054"/>
                </a:cubicBezTo>
                <a:cubicBezTo>
                  <a:pt x="1399006" y="579808"/>
                  <a:pt x="1524145" y="630046"/>
                  <a:pt x="1581665" y="667265"/>
                </a:cubicBezTo>
                <a:cubicBezTo>
                  <a:pt x="1613547" y="687895"/>
                  <a:pt x="1638063" y="718252"/>
                  <a:pt x="1668162" y="741405"/>
                </a:cubicBezTo>
                <a:cubicBezTo>
                  <a:pt x="1691705" y="759515"/>
                  <a:pt x="1719110" y="772277"/>
                  <a:pt x="1742303" y="790832"/>
                </a:cubicBezTo>
                <a:cubicBezTo>
                  <a:pt x="1781033" y="821816"/>
                  <a:pt x="1813153" y="860858"/>
                  <a:pt x="1853513" y="889686"/>
                </a:cubicBezTo>
                <a:cubicBezTo>
                  <a:pt x="1960580" y="966163"/>
                  <a:pt x="2003564" y="974539"/>
                  <a:pt x="2113005" y="1025611"/>
                </a:cubicBezTo>
                <a:cubicBezTo>
                  <a:pt x="2198954" y="1065720"/>
                  <a:pt x="2167939" y="1057943"/>
                  <a:pt x="2248930" y="1087394"/>
                </a:cubicBezTo>
                <a:cubicBezTo>
                  <a:pt x="2273412" y="1096296"/>
                  <a:pt x="2298883" y="1102433"/>
                  <a:pt x="2323070" y="1112108"/>
                </a:cubicBezTo>
                <a:cubicBezTo>
                  <a:pt x="2340173" y="1118949"/>
                  <a:pt x="2356395" y="1127875"/>
                  <a:pt x="2372497" y="1136821"/>
                </a:cubicBezTo>
                <a:cubicBezTo>
                  <a:pt x="2393492" y="1148485"/>
                  <a:pt x="2411496" y="1166297"/>
                  <a:pt x="2434281" y="1173892"/>
                </a:cubicBezTo>
                <a:cubicBezTo>
                  <a:pt x="2474130" y="1187175"/>
                  <a:pt x="2516660" y="1190367"/>
                  <a:pt x="2557849" y="1198605"/>
                </a:cubicBezTo>
                <a:lnTo>
                  <a:pt x="2681416" y="1248032"/>
                </a:lnTo>
                <a:cubicBezTo>
                  <a:pt x="2702011" y="1256270"/>
                  <a:pt x="2721190" y="1269995"/>
                  <a:pt x="2743200" y="1272746"/>
                </a:cubicBezTo>
                <a:cubicBezTo>
                  <a:pt x="2870954" y="1288716"/>
                  <a:pt x="2809180" y="1280407"/>
                  <a:pt x="2928551" y="1297459"/>
                </a:cubicBezTo>
                <a:cubicBezTo>
                  <a:pt x="2975903" y="1329027"/>
                  <a:pt x="2950771" y="1322173"/>
                  <a:pt x="3002692" y="1322173"/>
                </a:cubicBezTo>
              </a:path>
            </a:pathLst>
          </a:cu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C217EEC-A0EF-71A0-90E5-1F06C21810C2}"/>
              </a:ext>
            </a:extLst>
          </p:cNvPr>
          <p:cNvSpPr/>
          <p:nvPr/>
        </p:nvSpPr>
        <p:spPr>
          <a:xfrm>
            <a:off x="5375189" y="4670854"/>
            <a:ext cx="3002692" cy="1149178"/>
          </a:xfrm>
          <a:custGeom>
            <a:avLst/>
            <a:gdLst>
              <a:gd name="connsiteX0" fmla="*/ 0 w 3002692"/>
              <a:gd name="connsiteY0" fmla="*/ 0 h 1149178"/>
              <a:gd name="connsiteX1" fmla="*/ 284206 w 3002692"/>
              <a:gd name="connsiteY1" fmla="*/ 172995 h 1149178"/>
              <a:gd name="connsiteX2" fmla="*/ 432487 w 3002692"/>
              <a:gd name="connsiteY2" fmla="*/ 271849 h 1149178"/>
              <a:gd name="connsiteX3" fmla="*/ 543697 w 3002692"/>
              <a:gd name="connsiteY3" fmla="*/ 358346 h 1149178"/>
              <a:gd name="connsiteX4" fmla="*/ 593125 w 3002692"/>
              <a:gd name="connsiteY4" fmla="*/ 407773 h 1149178"/>
              <a:gd name="connsiteX5" fmla="*/ 642552 w 3002692"/>
              <a:gd name="connsiteY5" fmla="*/ 432487 h 1149178"/>
              <a:gd name="connsiteX6" fmla="*/ 729049 w 3002692"/>
              <a:gd name="connsiteY6" fmla="*/ 481914 h 1149178"/>
              <a:gd name="connsiteX7" fmla="*/ 827903 w 3002692"/>
              <a:gd name="connsiteY7" fmla="*/ 518984 h 1149178"/>
              <a:gd name="connsiteX8" fmla="*/ 864973 w 3002692"/>
              <a:gd name="connsiteY8" fmla="*/ 543697 h 1149178"/>
              <a:gd name="connsiteX9" fmla="*/ 988541 w 3002692"/>
              <a:gd name="connsiteY9" fmla="*/ 605481 h 1149178"/>
              <a:gd name="connsiteX10" fmla="*/ 988541 w 3002692"/>
              <a:gd name="connsiteY10" fmla="*/ 605481 h 1149178"/>
              <a:gd name="connsiteX11" fmla="*/ 1099752 w 3002692"/>
              <a:gd name="connsiteY11" fmla="*/ 630195 h 1149178"/>
              <a:gd name="connsiteX12" fmla="*/ 1235676 w 3002692"/>
              <a:gd name="connsiteY12" fmla="*/ 691978 h 1149178"/>
              <a:gd name="connsiteX13" fmla="*/ 1346887 w 3002692"/>
              <a:gd name="connsiteY13" fmla="*/ 716692 h 1149178"/>
              <a:gd name="connsiteX14" fmla="*/ 1445741 w 3002692"/>
              <a:gd name="connsiteY14" fmla="*/ 753762 h 1149178"/>
              <a:gd name="connsiteX15" fmla="*/ 1631092 w 3002692"/>
              <a:gd name="connsiteY15" fmla="*/ 827903 h 1149178"/>
              <a:gd name="connsiteX16" fmla="*/ 1692876 w 3002692"/>
              <a:gd name="connsiteY16" fmla="*/ 852616 h 1149178"/>
              <a:gd name="connsiteX17" fmla="*/ 1767016 w 3002692"/>
              <a:gd name="connsiteY17" fmla="*/ 877330 h 1149178"/>
              <a:gd name="connsiteX18" fmla="*/ 1841157 w 3002692"/>
              <a:gd name="connsiteY18" fmla="*/ 926757 h 1149178"/>
              <a:gd name="connsiteX19" fmla="*/ 1927654 w 3002692"/>
              <a:gd name="connsiteY19" fmla="*/ 976184 h 1149178"/>
              <a:gd name="connsiteX20" fmla="*/ 2162433 w 3002692"/>
              <a:gd name="connsiteY20" fmla="*/ 1062681 h 1149178"/>
              <a:gd name="connsiteX21" fmla="*/ 2248930 w 3002692"/>
              <a:gd name="connsiteY21" fmla="*/ 1087395 h 1149178"/>
              <a:gd name="connsiteX22" fmla="*/ 2347784 w 3002692"/>
              <a:gd name="connsiteY22" fmla="*/ 1099751 h 1149178"/>
              <a:gd name="connsiteX23" fmla="*/ 2557849 w 3002692"/>
              <a:gd name="connsiteY23" fmla="*/ 1136822 h 1149178"/>
              <a:gd name="connsiteX24" fmla="*/ 3002692 w 3002692"/>
              <a:gd name="connsiteY24" fmla="*/ 1149178 h 114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002692" h="1149178">
                <a:moveTo>
                  <a:pt x="0" y="0"/>
                </a:moveTo>
                <a:lnTo>
                  <a:pt x="284206" y="172995"/>
                </a:lnTo>
                <a:cubicBezTo>
                  <a:pt x="334499" y="204608"/>
                  <a:pt x="390482" y="229844"/>
                  <a:pt x="432487" y="271849"/>
                </a:cubicBezTo>
                <a:cubicBezTo>
                  <a:pt x="515837" y="355199"/>
                  <a:pt x="473471" y="334937"/>
                  <a:pt x="543697" y="358346"/>
                </a:cubicBezTo>
                <a:cubicBezTo>
                  <a:pt x="560173" y="374822"/>
                  <a:pt x="574485" y="393793"/>
                  <a:pt x="593125" y="407773"/>
                </a:cubicBezTo>
                <a:cubicBezTo>
                  <a:pt x="607861" y="418825"/>
                  <a:pt x="628401" y="420694"/>
                  <a:pt x="642552" y="432487"/>
                </a:cubicBezTo>
                <a:cubicBezTo>
                  <a:pt x="717192" y="494688"/>
                  <a:pt x="598570" y="455818"/>
                  <a:pt x="729049" y="481914"/>
                </a:cubicBezTo>
                <a:cubicBezTo>
                  <a:pt x="815984" y="539870"/>
                  <a:pt x="705749" y="473177"/>
                  <a:pt x="827903" y="518984"/>
                </a:cubicBezTo>
                <a:cubicBezTo>
                  <a:pt x="841808" y="524198"/>
                  <a:pt x="851897" y="536656"/>
                  <a:pt x="864973" y="543697"/>
                </a:cubicBezTo>
                <a:cubicBezTo>
                  <a:pt x="905520" y="565530"/>
                  <a:pt x="947352" y="584886"/>
                  <a:pt x="988541" y="605481"/>
                </a:cubicBezTo>
                <a:lnTo>
                  <a:pt x="988541" y="605481"/>
                </a:lnTo>
                <a:cubicBezTo>
                  <a:pt x="1023819" y="612537"/>
                  <a:pt x="1064848" y="619724"/>
                  <a:pt x="1099752" y="630195"/>
                </a:cubicBezTo>
                <a:cubicBezTo>
                  <a:pt x="1272569" y="682040"/>
                  <a:pt x="1081584" y="623493"/>
                  <a:pt x="1235676" y="691978"/>
                </a:cubicBezTo>
                <a:cubicBezTo>
                  <a:pt x="1249955" y="698324"/>
                  <a:pt x="1337116" y="714738"/>
                  <a:pt x="1346887" y="716692"/>
                </a:cubicBezTo>
                <a:cubicBezTo>
                  <a:pt x="1466253" y="776374"/>
                  <a:pt x="1327968" y="711700"/>
                  <a:pt x="1445741" y="753762"/>
                </a:cubicBezTo>
                <a:cubicBezTo>
                  <a:pt x="1445769" y="753772"/>
                  <a:pt x="1600187" y="815541"/>
                  <a:pt x="1631092" y="827903"/>
                </a:cubicBezTo>
                <a:cubicBezTo>
                  <a:pt x="1651687" y="836141"/>
                  <a:pt x="1671833" y="845602"/>
                  <a:pt x="1692876" y="852616"/>
                </a:cubicBezTo>
                <a:cubicBezTo>
                  <a:pt x="1717589" y="860854"/>
                  <a:pt x="1743716" y="865680"/>
                  <a:pt x="1767016" y="877330"/>
                </a:cubicBezTo>
                <a:cubicBezTo>
                  <a:pt x="1793582" y="890613"/>
                  <a:pt x="1815861" y="911190"/>
                  <a:pt x="1841157" y="926757"/>
                </a:cubicBezTo>
                <a:cubicBezTo>
                  <a:pt x="1869439" y="944161"/>
                  <a:pt x="1897607" y="962044"/>
                  <a:pt x="1927654" y="976184"/>
                </a:cubicBezTo>
                <a:cubicBezTo>
                  <a:pt x="1993196" y="1007027"/>
                  <a:pt x="2092204" y="1040734"/>
                  <a:pt x="2162433" y="1062681"/>
                </a:cubicBezTo>
                <a:cubicBezTo>
                  <a:pt x="2191054" y="1071625"/>
                  <a:pt x="2219526" y="1081514"/>
                  <a:pt x="2248930" y="1087395"/>
                </a:cubicBezTo>
                <a:cubicBezTo>
                  <a:pt x="2281493" y="1093908"/>
                  <a:pt x="2314833" y="1095632"/>
                  <a:pt x="2347784" y="1099751"/>
                </a:cubicBezTo>
                <a:cubicBezTo>
                  <a:pt x="2440007" y="1122807"/>
                  <a:pt x="2459898" y="1132469"/>
                  <a:pt x="2557849" y="1136822"/>
                </a:cubicBezTo>
                <a:cubicBezTo>
                  <a:pt x="2706041" y="1143408"/>
                  <a:pt x="3002692" y="1149178"/>
                  <a:pt x="3002692" y="1149178"/>
                </a:cubicBezTo>
              </a:path>
            </a:pathLst>
          </a:cu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6473DC2-14B5-62B3-0E4D-61C1491658AB}"/>
              </a:ext>
            </a:extLst>
          </p:cNvPr>
          <p:cNvSpPr/>
          <p:nvPr/>
        </p:nvSpPr>
        <p:spPr>
          <a:xfrm>
            <a:off x="5375189" y="3385751"/>
            <a:ext cx="3064476" cy="2730844"/>
          </a:xfrm>
          <a:custGeom>
            <a:avLst/>
            <a:gdLst>
              <a:gd name="connsiteX0" fmla="*/ 0 w 3064476"/>
              <a:gd name="connsiteY0" fmla="*/ 2730844 h 2730844"/>
              <a:gd name="connsiteX1" fmla="*/ 61784 w 3064476"/>
              <a:gd name="connsiteY1" fmla="*/ 2669060 h 2730844"/>
              <a:gd name="connsiteX2" fmla="*/ 247135 w 3064476"/>
              <a:gd name="connsiteY2" fmla="*/ 2545492 h 2730844"/>
              <a:gd name="connsiteX3" fmla="*/ 654908 w 3064476"/>
              <a:gd name="connsiteY3" fmla="*/ 2038865 h 2730844"/>
              <a:gd name="connsiteX4" fmla="*/ 926757 w 3064476"/>
              <a:gd name="connsiteY4" fmla="*/ 1717590 h 2730844"/>
              <a:gd name="connsiteX5" fmla="*/ 1037968 w 3064476"/>
              <a:gd name="connsiteY5" fmla="*/ 1581665 h 2730844"/>
              <a:gd name="connsiteX6" fmla="*/ 1260389 w 3064476"/>
              <a:gd name="connsiteY6" fmla="*/ 1248033 h 2730844"/>
              <a:gd name="connsiteX7" fmla="*/ 1383957 w 3064476"/>
              <a:gd name="connsiteY7" fmla="*/ 1087395 h 2730844"/>
              <a:gd name="connsiteX8" fmla="*/ 1717589 w 3064476"/>
              <a:gd name="connsiteY8" fmla="*/ 605481 h 2730844"/>
              <a:gd name="connsiteX9" fmla="*/ 2026508 w 3064476"/>
              <a:gd name="connsiteY9" fmla="*/ 345990 h 2730844"/>
              <a:gd name="connsiteX10" fmla="*/ 2125362 w 3064476"/>
              <a:gd name="connsiteY10" fmla="*/ 284206 h 2730844"/>
              <a:gd name="connsiteX11" fmla="*/ 2174789 w 3064476"/>
              <a:gd name="connsiteY11" fmla="*/ 234779 h 2730844"/>
              <a:gd name="connsiteX12" fmla="*/ 2248930 w 3064476"/>
              <a:gd name="connsiteY12" fmla="*/ 197708 h 2730844"/>
              <a:gd name="connsiteX13" fmla="*/ 2323070 w 3064476"/>
              <a:gd name="connsiteY13" fmla="*/ 148281 h 2730844"/>
              <a:gd name="connsiteX14" fmla="*/ 2533135 w 3064476"/>
              <a:gd name="connsiteY14" fmla="*/ 61784 h 2730844"/>
              <a:gd name="connsiteX15" fmla="*/ 2607276 w 3064476"/>
              <a:gd name="connsiteY15" fmla="*/ 49427 h 2730844"/>
              <a:gd name="connsiteX16" fmla="*/ 2669060 w 3064476"/>
              <a:gd name="connsiteY16" fmla="*/ 24714 h 2730844"/>
              <a:gd name="connsiteX17" fmla="*/ 2718487 w 3064476"/>
              <a:gd name="connsiteY17" fmla="*/ 0 h 2730844"/>
              <a:gd name="connsiteX18" fmla="*/ 3027406 w 3064476"/>
              <a:gd name="connsiteY18" fmla="*/ 12357 h 2730844"/>
              <a:gd name="connsiteX19" fmla="*/ 3064476 w 3064476"/>
              <a:gd name="connsiteY19" fmla="*/ 12357 h 2730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64476" h="2730844">
                <a:moveTo>
                  <a:pt x="0" y="2730844"/>
                </a:moveTo>
                <a:cubicBezTo>
                  <a:pt x="20595" y="2710249"/>
                  <a:pt x="38484" y="2686535"/>
                  <a:pt x="61784" y="2669060"/>
                </a:cubicBezTo>
                <a:cubicBezTo>
                  <a:pt x="121188" y="2624507"/>
                  <a:pt x="192113" y="2595356"/>
                  <a:pt x="247135" y="2545492"/>
                </a:cubicBezTo>
                <a:cubicBezTo>
                  <a:pt x="439448" y="2371209"/>
                  <a:pt x="494094" y="2241999"/>
                  <a:pt x="654908" y="2038865"/>
                </a:cubicBezTo>
                <a:cubicBezTo>
                  <a:pt x="741984" y="1928875"/>
                  <a:pt x="836663" y="1825121"/>
                  <a:pt x="926757" y="1717590"/>
                </a:cubicBezTo>
                <a:cubicBezTo>
                  <a:pt x="964353" y="1672717"/>
                  <a:pt x="1005495" y="1630374"/>
                  <a:pt x="1037968" y="1581665"/>
                </a:cubicBezTo>
                <a:cubicBezTo>
                  <a:pt x="1112108" y="1470454"/>
                  <a:pt x="1178896" y="1353974"/>
                  <a:pt x="1260389" y="1248033"/>
                </a:cubicBezTo>
                <a:cubicBezTo>
                  <a:pt x="1301578" y="1194487"/>
                  <a:pt x="1345858" y="1143182"/>
                  <a:pt x="1383957" y="1087395"/>
                </a:cubicBezTo>
                <a:cubicBezTo>
                  <a:pt x="1565003" y="822292"/>
                  <a:pt x="1550743" y="791958"/>
                  <a:pt x="1717589" y="605481"/>
                </a:cubicBezTo>
                <a:cubicBezTo>
                  <a:pt x="1803240" y="509753"/>
                  <a:pt x="1922304" y="411118"/>
                  <a:pt x="2026508" y="345990"/>
                </a:cubicBezTo>
                <a:cubicBezTo>
                  <a:pt x="2059459" y="325395"/>
                  <a:pt x="2094276" y="307521"/>
                  <a:pt x="2125362" y="284206"/>
                </a:cubicBezTo>
                <a:cubicBezTo>
                  <a:pt x="2144002" y="270226"/>
                  <a:pt x="2155701" y="248141"/>
                  <a:pt x="2174789" y="234779"/>
                </a:cubicBezTo>
                <a:cubicBezTo>
                  <a:pt x="2197425" y="218934"/>
                  <a:pt x="2225063" y="211630"/>
                  <a:pt x="2248930" y="197708"/>
                </a:cubicBezTo>
                <a:cubicBezTo>
                  <a:pt x="2274586" y="182742"/>
                  <a:pt x="2297282" y="163017"/>
                  <a:pt x="2323070" y="148281"/>
                </a:cubicBezTo>
                <a:cubicBezTo>
                  <a:pt x="2376519" y="117739"/>
                  <a:pt x="2472204" y="71939"/>
                  <a:pt x="2533135" y="61784"/>
                </a:cubicBezTo>
                <a:lnTo>
                  <a:pt x="2607276" y="49427"/>
                </a:lnTo>
                <a:cubicBezTo>
                  <a:pt x="2627871" y="41189"/>
                  <a:pt x="2648791" y="33723"/>
                  <a:pt x="2669060" y="24714"/>
                </a:cubicBezTo>
                <a:cubicBezTo>
                  <a:pt x="2685893" y="17233"/>
                  <a:pt x="2700078" y="635"/>
                  <a:pt x="2718487" y="0"/>
                </a:cubicBezTo>
                <a:lnTo>
                  <a:pt x="3027406" y="12357"/>
                </a:lnTo>
                <a:cubicBezTo>
                  <a:pt x="3039755" y="12798"/>
                  <a:pt x="3052119" y="12357"/>
                  <a:pt x="3064476" y="12357"/>
                </a:cubicBezTo>
              </a:path>
            </a:pathLst>
          </a:cu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1054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E0737-2CE2-DB5E-F235-BEB19D17C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End of session questions: Answers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7C10A2-2DF1-FADD-412A-8DE3B8980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974573"/>
            <a:ext cx="10515600" cy="4359965"/>
          </a:xfrm>
        </p:spPr>
        <p:txBody>
          <a:bodyPr>
            <a:normAutofit/>
          </a:bodyPr>
          <a:lstStyle/>
          <a:p>
            <a:pPr>
              <a:buAutoNum type="arabicPeriod" startAt="2"/>
            </a:pPr>
            <a:r>
              <a:rPr lang="en-GB" dirty="0">
                <a:solidFill>
                  <a:schemeClr val="tx1"/>
                </a:solidFill>
              </a:rPr>
              <a:t>What is the definition of a target cell?</a:t>
            </a:r>
          </a:p>
          <a:p>
            <a:pPr lvl="1"/>
            <a:r>
              <a:rPr lang="en-GB" sz="2800" b="0" i="0" dirty="0">
                <a:solidFill>
                  <a:srgbClr val="00A9CE"/>
                </a:solidFill>
                <a:effectLst/>
              </a:rPr>
              <a:t>The </a:t>
            </a:r>
            <a:r>
              <a:rPr lang="en-GB" sz="2800" b="1" i="0" dirty="0">
                <a:solidFill>
                  <a:srgbClr val="00A9CE"/>
                </a:solidFill>
                <a:effectLst/>
              </a:rPr>
              <a:t>target cell</a:t>
            </a:r>
            <a:r>
              <a:rPr lang="en-GB" sz="2800" b="0" i="0" dirty="0">
                <a:solidFill>
                  <a:srgbClr val="00A9CE"/>
                </a:solidFill>
                <a:effectLst/>
              </a:rPr>
              <a:t> is the cell that produces the physiological response to the secreted signalling molecules.</a:t>
            </a:r>
          </a:p>
          <a:p>
            <a:pPr>
              <a:buFont typeface="+mj-lt"/>
              <a:buAutoNum type="arabicPeriod" startAt="2"/>
            </a:pPr>
            <a:endParaRPr lang="en-GB" dirty="0"/>
          </a:p>
          <a:p>
            <a:pPr>
              <a:buFont typeface="+mj-lt"/>
              <a:buAutoNum type="arabicPeriod" startAt="2"/>
            </a:pPr>
            <a:r>
              <a:rPr lang="en-GB" dirty="0"/>
              <a:t>G-protein signalling uses the hydrolysis of which molecule as an energy source?</a:t>
            </a:r>
          </a:p>
          <a:p>
            <a:pPr lvl="1"/>
            <a:r>
              <a:rPr lang="en-GB" sz="2800" dirty="0">
                <a:solidFill>
                  <a:srgbClr val="00A9CE"/>
                </a:solidFill>
              </a:rPr>
              <a:t>G proteins utilise the hydrolysis of GTP to produce energy for the transduction process</a:t>
            </a:r>
          </a:p>
        </p:txBody>
      </p:sp>
    </p:spTree>
    <p:extLst>
      <p:ext uri="{BB962C8B-B14F-4D97-AF65-F5344CB8AC3E}">
        <p14:creationId xmlns:p14="http://schemas.microsoft.com/office/powerpoint/2010/main" val="8100001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E0737-2CE2-DB5E-F235-BEB19D17C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End of session questions: Answers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7C10A2-2DF1-FADD-412A-8DE3B8980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954884"/>
            <a:ext cx="10889975" cy="4486275"/>
          </a:xfrm>
        </p:spPr>
        <p:txBody>
          <a:bodyPr>
            <a:noAutofit/>
          </a:bodyPr>
          <a:lstStyle/>
          <a:p>
            <a:pPr>
              <a:buFont typeface="+mj-lt"/>
              <a:buAutoNum type="arabicPeriod" startAt="4"/>
            </a:pPr>
            <a:r>
              <a:rPr lang="en-GB" dirty="0"/>
              <a:t>Why are steroid hormones ideal signalling molecules for targeting nuclear receptors?</a:t>
            </a:r>
          </a:p>
          <a:p>
            <a:pPr lvl="1"/>
            <a:r>
              <a:rPr lang="en-GB" dirty="0">
                <a:solidFill>
                  <a:srgbClr val="00A9CE"/>
                </a:solidFill>
              </a:rPr>
              <a:t>Steroid ligands such as </a:t>
            </a:r>
            <a:r>
              <a:rPr lang="en-GB" b="1" dirty="0">
                <a:solidFill>
                  <a:srgbClr val="00A9CE"/>
                </a:solidFill>
              </a:rPr>
              <a:t>oestrogens</a:t>
            </a:r>
            <a:r>
              <a:rPr lang="en-GB" dirty="0">
                <a:solidFill>
                  <a:srgbClr val="00A9CE"/>
                </a:solidFill>
              </a:rPr>
              <a:t>, </a:t>
            </a:r>
            <a:r>
              <a:rPr lang="en-GB" b="1" dirty="0">
                <a:solidFill>
                  <a:srgbClr val="00A9CE"/>
                </a:solidFill>
              </a:rPr>
              <a:t>androgens</a:t>
            </a:r>
            <a:r>
              <a:rPr lang="en-GB" dirty="0">
                <a:solidFill>
                  <a:srgbClr val="00A9CE"/>
                </a:solidFill>
              </a:rPr>
              <a:t>, and </a:t>
            </a:r>
            <a:r>
              <a:rPr lang="en-GB" b="1" dirty="0">
                <a:solidFill>
                  <a:srgbClr val="00A9CE"/>
                </a:solidFill>
              </a:rPr>
              <a:t>glucocorticoids</a:t>
            </a:r>
            <a:r>
              <a:rPr lang="en-GB" dirty="0">
                <a:solidFill>
                  <a:srgbClr val="00A9CE"/>
                </a:solidFill>
              </a:rPr>
              <a:t> are highly hydrophobic molecules that can diffuse through the lipid bilayer of the cell membrane and directly interact with intracellular receptors.</a:t>
            </a:r>
          </a:p>
          <a:p>
            <a:pPr>
              <a:buFont typeface="+mj-lt"/>
              <a:buAutoNum type="arabicPeriod" startAt="5"/>
            </a:pPr>
            <a:endParaRPr lang="en-GB" dirty="0"/>
          </a:p>
          <a:p>
            <a:pPr>
              <a:buFont typeface="+mj-lt"/>
              <a:buAutoNum type="arabicPeriod" startAt="5"/>
            </a:pPr>
            <a:r>
              <a:rPr lang="en-GB" dirty="0"/>
              <a:t>What do the receptors with associated kinase activity do to downstream targets?</a:t>
            </a:r>
          </a:p>
          <a:p>
            <a:pPr lvl="1"/>
            <a:r>
              <a:rPr lang="en-GB" dirty="0">
                <a:solidFill>
                  <a:srgbClr val="00A9CE"/>
                </a:solidFill>
              </a:rPr>
              <a:t>Receptors with kinase activity activate the kinase when activated by an agonist. Kinases are enzymes that phosphorylate (add a phosphate group (PO</a:t>
            </a:r>
            <a:r>
              <a:rPr lang="en-GB" baseline="-25000" dirty="0">
                <a:solidFill>
                  <a:srgbClr val="00A9CE"/>
                </a:solidFill>
              </a:rPr>
              <a:t>4</a:t>
            </a:r>
            <a:r>
              <a:rPr lang="en-GB" dirty="0">
                <a:solidFill>
                  <a:srgbClr val="00A9CE"/>
                </a:solidFill>
              </a:rPr>
              <a:t>) to target proteins. This generally activates proteins to elicit a physiological response.</a:t>
            </a:r>
          </a:p>
        </p:txBody>
      </p:sp>
    </p:spTree>
    <p:extLst>
      <p:ext uri="{BB962C8B-B14F-4D97-AF65-F5344CB8AC3E}">
        <p14:creationId xmlns:p14="http://schemas.microsoft.com/office/powerpoint/2010/main" val="43798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10BAB-ED72-C0C3-12B9-37035B01B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Cell-to-cell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7EC3D-DEFC-FDFF-58CA-07C0B6FA0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75352"/>
            <a:ext cx="7220713" cy="3984923"/>
          </a:xfrm>
        </p:spPr>
        <p:txBody>
          <a:bodyPr>
            <a:normAutofit/>
          </a:bodyPr>
          <a:lstStyle/>
          <a:p>
            <a:r>
              <a:rPr lang="en-GB" sz="2400" dirty="0"/>
              <a:t>Cell-to-cell communication is essential for multicellular organisms</a:t>
            </a:r>
          </a:p>
          <a:p>
            <a:r>
              <a:rPr lang="en-GB" sz="2400" dirty="0"/>
              <a:t>Cells have developed complex mechanisms of communication that can receive a message appropriate responses to that message</a:t>
            </a:r>
          </a:p>
          <a:p>
            <a:r>
              <a:rPr lang="en-GB" sz="2400" dirty="0"/>
              <a:t>Cell signalling mechanisms allow the various cell types to send, receive and integrate biological information</a:t>
            </a:r>
          </a:p>
          <a:p>
            <a:r>
              <a:rPr lang="en-GB" sz="2400" dirty="0"/>
              <a:t>Dysfunctional signalling provides the mechanism for many pathologies</a:t>
            </a:r>
          </a:p>
          <a:p>
            <a:endParaRPr lang="en-GB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D71A2D-22C4-FFA1-6288-E230F26D21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700" t="16356" r="53300" b="26978"/>
          <a:stretch/>
        </p:blipFill>
        <p:spPr>
          <a:xfrm>
            <a:off x="8144256" y="2275352"/>
            <a:ext cx="3681712" cy="325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21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042AC-15BD-C545-62EF-18AB5A28C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Types of cell signalling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EC1C9-2323-9D26-FCCE-4FD68E491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75352"/>
            <a:ext cx="9329930" cy="3849001"/>
          </a:xfrm>
        </p:spPr>
        <p:txBody>
          <a:bodyPr>
            <a:normAutofit lnSpcReduction="10000"/>
          </a:bodyPr>
          <a:lstStyle/>
          <a:p>
            <a:r>
              <a:rPr lang="en-GB" sz="2400" dirty="0"/>
              <a:t>Most signalling between cells occurs via the use of secreted chemicals termed </a:t>
            </a:r>
            <a:r>
              <a:rPr lang="en-GB" sz="2400" b="1" dirty="0"/>
              <a:t>signalling molecules</a:t>
            </a:r>
            <a:r>
              <a:rPr lang="en-GB" sz="2400" dirty="0"/>
              <a:t>. </a:t>
            </a:r>
          </a:p>
          <a:p>
            <a:r>
              <a:rPr lang="en-GB" sz="2400" dirty="0"/>
              <a:t>This process of cell communication aims to induce a physiological response in a </a:t>
            </a:r>
            <a:r>
              <a:rPr lang="en-GB" sz="2400" b="1" dirty="0"/>
              <a:t>target cell.</a:t>
            </a:r>
            <a:r>
              <a:rPr lang="en-GB" sz="2400" dirty="0"/>
              <a:t> </a:t>
            </a:r>
          </a:p>
          <a:p>
            <a:r>
              <a:rPr lang="en-GB" sz="2400" dirty="0"/>
              <a:t>There are three main signalling pathways classified by the spatial relationships between the sending and receiving cells.</a:t>
            </a:r>
          </a:p>
          <a:p>
            <a:endParaRPr lang="en-GB" sz="2400" dirty="0"/>
          </a:p>
          <a:p>
            <a:pPr lvl="1"/>
            <a:r>
              <a:rPr lang="en-GB" dirty="0"/>
              <a:t>Autocrine</a:t>
            </a:r>
          </a:p>
          <a:p>
            <a:pPr lvl="1"/>
            <a:r>
              <a:rPr lang="en-GB" dirty="0"/>
              <a:t>Endocrine</a:t>
            </a:r>
          </a:p>
          <a:p>
            <a:pPr lvl="1"/>
            <a:r>
              <a:rPr lang="en-GB" dirty="0"/>
              <a:t>Paracrine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0305419-867C-28DC-1B2E-702DC90F09C1}"/>
              </a:ext>
            </a:extLst>
          </p:cNvPr>
          <p:cNvGrpSpPr/>
          <p:nvPr/>
        </p:nvGrpSpPr>
        <p:grpSpPr>
          <a:xfrm>
            <a:off x="8497867" y="5433495"/>
            <a:ext cx="3456158" cy="919401"/>
            <a:chOff x="8593428" y="5545641"/>
            <a:chExt cx="3456158" cy="83803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1F21355-943D-ED07-D8F4-23060F322757}"/>
                </a:ext>
              </a:extLst>
            </p:cNvPr>
            <p:cNvSpPr txBox="1"/>
            <p:nvPr/>
          </p:nvSpPr>
          <p:spPr>
            <a:xfrm>
              <a:off x="8593428" y="5545641"/>
              <a:ext cx="3456158" cy="838037"/>
            </a:xfrm>
            <a:prstGeom prst="roundRect">
              <a:avLst/>
            </a:prstGeom>
            <a:solidFill>
              <a:srgbClr val="41748D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GB" sz="2400" dirty="0">
                  <a:solidFill>
                    <a:schemeClr val="tx1"/>
                  </a:solidFill>
                </a:rPr>
                <a:t>What is the definition of a </a:t>
              </a:r>
              <a:r>
                <a:rPr lang="en-GB" sz="2400" b="1" dirty="0">
                  <a:solidFill>
                    <a:schemeClr val="tx1"/>
                  </a:solidFill>
                </a:rPr>
                <a:t>target cell</a:t>
              </a:r>
              <a:r>
                <a:rPr lang="en-GB" sz="2400" dirty="0">
                  <a:solidFill>
                    <a:schemeClr val="tx1"/>
                  </a:solidFill>
                </a:rPr>
                <a:t>?</a:t>
              </a:r>
            </a:p>
          </p:txBody>
        </p:sp>
        <p:pic>
          <p:nvPicPr>
            <p:cNvPr id="6" name="Graphic 5" descr="Badge Question Mark outline">
              <a:extLst>
                <a:ext uri="{FF2B5EF4-FFF2-40B4-BE49-F238E27FC236}">
                  <a16:creationId xmlns:a16="http://schemas.microsoft.com/office/drawing/2014/main" id="{7F7DFAE7-0353-077F-82C9-5651F387CA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622514" y="5937237"/>
              <a:ext cx="362016" cy="3620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6389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9DEE3-20DC-B1AD-E0C5-67FD631CC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704381"/>
            <a:ext cx="10374866" cy="1708132"/>
          </a:xfrm>
        </p:spPr>
        <p:txBody>
          <a:bodyPr>
            <a:normAutofit fontScale="90000"/>
          </a:bodyPr>
          <a:lstStyle/>
          <a:p>
            <a:r>
              <a:rPr lang="en-GB" dirty="0"/>
              <a:t>Define the terms autocrine, paracrine and endocrine signalling</a:t>
            </a:r>
          </a:p>
        </p:txBody>
      </p:sp>
    </p:spTree>
    <p:extLst>
      <p:ext uri="{BB962C8B-B14F-4D97-AF65-F5344CB8AC3E}">
        <p14:creationId xmlns:p14="http://schemas.microsoft.com/office/powerpoint/2010/main" val="2948668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042AC-15BD-C545-62EF-18AB5A28C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Autocrine signalling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EC1C9-2323-9D26-FCCE-4FD68E491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75352"/>
            <a:ext cx="7033056" cy="3849001"/>
          </a:xfrm>
        </p:spPr>
        <p:txBody>
          <a:bodyPr>
            <a:normAutofit/>
          </a:bodyPr>
          <a:lstStyle/>
          <a:p>
            <a:r>
              <a:rPr lang="en-GB" sz="2400" dirty="0"/>
              <a:t>The prefix ‘Auto’ means ‘self’</a:t>
            </a:r>
          </a:p>
          <a:p>
            <a:r>
              <a:rPr lang="en-GB" sz="2400" dirty="0"/>
              <a:t>Autocrine signals act on the same cells that produce the secreted extracellular signalling molecules</a:t>
            </a:r>
          </a:p>
          <a:p>
            <a:r>
              <a:rPr lang="en-GB" sz="2400" dirty="0"/>
              <a:t>Examples:</a:t>
            </a:r>
          </a:p>
          <a:p>
            <a:pPr lvl="1"/>
            <a:r>
              <a:rPr lang="en-GB" dirty="0"/>
              <a:t>Embryological development</a:t>
            </a:r>
          </a:p>
          <a:p>
            <a:pPr lvl="1"/>
            <a:r>
              <a:rPr lang="en-GB" dirty="0"/>
              <a:t>Inflammation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837FB9A-1476-38F7-9668-836693118D11}"/>
              </a:ext>
            </a:extLst>
          </p:cNvPr>
          <p:cNvGrpSpPr/>
          <p:nvPr/>
        </p:nvGrpSpPr>
        <p:grpSpPr>
          <a:xfrm>
            <a:off x="8005949" y="1735861"/>
            <a:ext cx="3547242" cy="4296654"/>
            <a:chOff x="8005949" y="1735861"/>
            <a:chExt cx="3547242" cy="429665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3052D8D-93E5-1058-245E-3C62AE789E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3033" t="21159" r="7873" b="16190"/>
            <a:stretch/>
          </p:blipFill>
          <p:spPr>
            <a:xfrm>
              <a:off x="8005949" y="1735861"/>
              <a:ext cx="3547242" cy="429665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4793096-F59B-14DF-1E58-ECD20046DFAA}"/>
                </a:ext>
              </a:extLst>
            </p:cNvPr>
            <p:cNvSpPr txBox="1"/>
            <p:nvPr/>
          </p:nvSpPr>
          <p:spPr>
            <a:xfrm>
              <a:off x="8005949" y="1754133"/>
              <a:ext cx="1169095" cy="584775"/>
            </a:xfrm>
            <a:prstGeom prst="rect">
              <a:avLst/>
            </a:prstGeom>
            <a:solidFill>
              <a:srgbClr val="D7E3F5"/>
            </a:solidFill>
          </p:spPr>
          <p:txBody>
            <a:bodyPr wrap="square" rtlCol="0">
              <a:spAutoFit/>
            </a:bodyPr>
            <a:lstStyle/>
            <a:p>
              <a:r>
                <a:rPr lang="en-GB" sz="1600" dirty="0"/>
                <a:t>Signalling molecules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0022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640BA-F08F-5E19-0BA3-C28CB1DEA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Paracrine signalling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478FB9-800E-ABFD-7CF8-6B70399C1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75353"/>
            <a:ext cx="6760780" cy="4082917"/>
          </a:xfrm>
        </p:spPr>
        <p:txBody>
          <a:bodyPr>
            <a:normAutofit/>
          </a:bodyPr>
          <a:lstStyle/>
          <a:p>
            <a:r>
              <a:rPr lang="en-GB" sz="2400" dirty="0"/>
              <a:t>Signalling between cells that are closely situated</a:t>
            </a:r>
          </a:p>
          <a:p>
            <a:r>
              <a:rPr lang="en-GB" sz="2400" dirty="0"/>
              <a:t>Signals are quick but short-lived</a:t>
            </a:r>
          </a:p>
          <a:p>
            <a:r>
              <a:rPr lang="en-GB" sz="2400" dirty="0"/>
              <a:t>Signals are terminated by removing the signalling molecules rapidly</a:t>
            </a:r>
          </a:p>
          <a:p>
            <a:endParaRPr lang="en-GB" sz="2400" dirty="0"/>
          </a:p>
          <a:p>
            <a:r>
              <a:rPr lang="en-GB" sz="2400" dirty="0"/>
              <a:t>Example: neurotransmission - the communication between nerve cells via the release of neurotransmitters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FC1BBC-0177-ACB5-F58E-FAA45565D9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66" t="21158" r="38968" b="15969"/>
          <a:stretch/>
        </p:blipFill>
        <p:spPr>
          <a:xfrm>
            <a:off x="7977321" y="1962256"/>
            <a:ext cx="3665482" cy="43118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5412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BAF5E-AC65-61B6-A799-5FDB6EF66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Endocrine signalling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98D22-4241-D266-E111-2EB560271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75352"/>
            <a:ext cx="6421822" cy="4351338"/>
          </a:xfrm>
        </p:spPr>
        <p:txBody>
          <a:bodyPr>
            <a:normAutofit/>
          </a:bodyPr>
          <a:lstStyle/>
          <a:p>
            <a:r>
              <a:rPr lang="en-GB" sz="2400" dirty="0"/>
              <a:t>Endocrine signalling produces physiological responses in distant tissues</a:t>
            </a:r>
          </a:p>
          <a:p>
            <a:r>
              <a:rPr lang="en-GB" sz="2400" dirty="0"/>
              <a:t>Endocrine cells secrete signalling molecules that travel through the bloodstream to reach target cells – hormones</a:t>
            </a:r>
          </a:p>
          <a:p>
            <a:r>
              <a:rPr lang="en-GB" sz="2400" dirty="0"/>
              <a:t>Slow response, but longer-lasting</a:t>
            </a:r>
          </a:p>
          <a:p>
            <a:r>
              <a:rPr lang="en-GB" sz="2400" dirty="0"/>
              <a:t>Example: systemic effects of adrenaline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26D6F5-893E-96B1-6D3E-B04A340CD2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24" t="21246" r="62012" b="15881"/>
          <a:stretch/>
        </p:blipFill>
        <p:spPr>
          <a:xfrm>
            <a:off x="8245367" y="1797269"/>
            <a:ext cx="3665482" cy="43118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58004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960f00ae-3d15-4651-ab91-9948300d0ee8"/>
</p:tagLst>
</file>

<file path=ppt/theme/theme1.xml><?xml version="1.0" encoding="utf-8"?>
<a:theme xmlns:a="http://schemas.openxmlformats.org/drawingml/2006/main" name="Office Theme">
  <a:themeElements>
    <a:clrScheme name="Warwick">
      <a:dk1>
        <a:srgbClr val="000000"/>
      </a:dk1>
      <a:lt1>
        <a:srgbClr val="FFFFFF"/>
      </a:lt1>
      <a:dk2>
        <a:srgbClr val="373545"/>
      </a:dk2>
      <a:lt2>
        <a:srgbClr val="DCD8DC"/>
      </a:lt2>
      <a:accent1>
        <a:srgbClr val="3C0F52"/>
      </a:accent1>
      <a:accent2>
        <a:srgbClr val="6CCCB8"/>
      </a:accent2>
      <a:accent3>
        <a:srgbClr val="CA323A"/>
      </a:accent3>
      <a:accent4>
        <a:srgbClr val="F1BE47"/>
      </a:accent4>
      <a:accent5>
        <a:srgbClr val="E77622"/>
      </a:accent5>
      <a:accent6>
        <a:srgbClr val="00A8CD"/>
      </a:accent6>
      <a:hlink>
        <a:srgbClr val="00A8CD"/>
      </a:hlink>
      <a:folHlink>
        <a:srgbClr val="CA323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B6D4B1A-04F8-4491-A5C0-29C3F9494CF9}">
  <we:reference id="3e0fcce7-415c-4081-926c-b4e449c650e4" version="1.1.0.2" store="EXCatalog" storeType="EXCatalog"/>
  <we:alternateReferences>
    <we:reference id="WA200004709" version="1.1.0.2" store="en-GB" storeType="OMEX"/>
  </we:alternateReferences>
  <we:properties>
    <we:property name="Office.AutoShowTaskpaneWithDocument" value="true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009315BE3E1544BA77B7E9573FA42F" ma:contentTypeVersion="17" ma:contentTypeDescription="Create a new document." ma:contentTypeScope="" ma:versionID="bb4e753d4d39c21bc357a22957fe70da">
  <xsd:schema xmlns:xsd="http://www.w3.org/2001/XMLSchema" xmlns:xs="http://www.w3.org/2001/XMLSchema" xmlns:p="http://schemas.microsoft.com/office/2006/metadata/properties" xmlns:ns2="811aa1b6-8224-469d-a5ed-282d2de3c8aa" xmlns:ns3="f565402d-26a2-4c9f-a0b8-e8285aa29b6c" targetNamespace="http://schemas.microsoft.com/office/2006/metadata/properties" ma:root="true" ma:fieldsID="86522ae2d15c06f4b4b21737d3079573" ns2:_="" ns3:_="">
    <xsd:import namespace="811aa1b6-8224-469d-a5ed-282d2de3c8aa"/>
    <xsd:import namespace="f565402d-26a2-4c9f-a0b8-e8285aa29b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1aa1b6-8224-469d-a5ed-282d2de3c8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955cd427-a42c-44c8-816a-2405638e27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65402d-26a2-4c9f-a0b8-e8285aa29b6c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e858b154-6ca5-420b-8bb6-13f5679e78c6}" ma:internalName="TaxCatchAll" ma:showField="CatchAllData" ma:web="f565402d-26a2-4c9f-a0b8-e8285aa29b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11aa1b6-8224-469d-a5ed-282d2de3c8aa">
      <Terms xmlns="http://schemas.microsoft.com/office/infopath/2007/PartnerControls"/>
    </lcf76f155ced4ddcb4097134ff3c332f>
    <TaxCatchAll xmlns="f565402d-26a2-4c9f-a0b8-e8285aa29b6c" xsi:nil="true"/>
  </documentManagement>
</p:properties>
</file>

<file path=customXml/itemProps1.xml><?xml version="1.0" encoding="utf-8"?>
<ds:datastoreItem xmlns:ds="http://schemas.openxmlformats.org/officeDocument/2006/customXml" ds:itemID="{D9A0970D-4712-4682-A5A3-5CA8553B96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DD179CA-8819-4764-8F1E-E3A1CE168A65}">
  <ds:schemaRefs>
    <ds:schemaRef ds:uri="811aa1b6-8224-469d-a5ed-282d2de3c8aa"/>
    <ds:schemaRef ds:uri="f565402d-26a2-4c9f-a0b8-e8285aa29b6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862389C-28C2-4C91-A596-21CCC29EF2AD}">
  <ds:schemaRefs>
    <ds:schemaRef ds:uri="http://purl.org/dc/dcmitype/"/>
    <ds:schemaRef ds:uri="811aa1b6-8224-469d-a5ed-282d2de3c8aa"/>
    <ds:schemaRef ds:uri="http://schemas.microsoft.com/office/2006/metadata/properties"/>
    <ds:schemaRef ds:uri="http://purl.org/dc/terms/"/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f565402d-26a2-4c9f-a0b8-e8285aa29b6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11111</TotalTime>
  <Words>1588</Words>
  <Application>Microsoft Office PowerPoint</Application>
  <PresentationFormat>Widescreen</PresentationFormat>
  <Paragraphs>208</Paragraphs>
  <Slides>34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Aptos</vt:lpstr>
      <vt:lpstr>Aptos Display</vt:lpstr>
      <vt:lpstr>Arial</vt:lpstr>
      <vt:lpstr>Open Sans</vt:lpstr>
      <vt:lpstr>Office Theme</vt:lpstr>
      <vt:lpstr>1_Office Theme</vt:lpstr>
      <vt:lpstr>Cell Signalling</vt:lpstr>
      <vt:lpstr>Learning Outcomes</vt:lpstr>
      <vt:lpstr>Outline the functions of cell signalling</vt:lpstr>
      <vt:lpstr>Cell-to-cell communication</vt:lpstr>
      <vt:lpstr>Types of cell signalling</vt:lpstr>
      <vt:lpstr>Define the terms autocrine, paracrine and endocrine signalling</vt:lpstr>
      <vt:lpstr>Autocrine signalling</vt:lpstr>
      <vt:lpstr>Paracrine signalling</vt:lpstr>
      <vt:lpstr>Endocrine signalling</vt:lpstr>
      <vt:lpstr>Juxtacrine signalling</vt:lpstr>
      <vt:lpstr>Define the terms:  ligand, receptor, agonist, antagonist and second messenger</vt:lpstr>
      <vt:lpstr>Ligands and receptors</vt:lpstr>
      <vt:lpstr>Agonists and antagonists</vt:lpstr>
      <vt:lpstr>Second messengers</vt:lpstr>
      <vt:lpstr>Describe the mechanisms of the main types of receptors</vt:lpstr>
      <vt:lpstr>Receptor classification</vt:lpstr>
      <vt:lpstr>Ionotropic receptors</vt:lpstr>
      <vt:lpstr>G protein-coupled receptors 1</vt:lpstr>
      <vt:lpstr>G protein-coupled receptors 2</vt:lpstr>
      <vt:lpstr>Enzyme-linked receptors</vt:lpstr>
      <vt:lpstr>Intracellular receptors</vt:lpstr>
      <vt:lpstr>Explain the role of second messengers in cellular signalling and the role of signalling cascades</vt:lpstr>
      <vt:lpstr>Signalling cascades</vt:lpstr>
      <vt:lpstr>Phosphorylation</vt:lpstr>
      <vt:lpstr>Describe the role of Ca2+ in cell signalling</vt:lpstr>
      <vt:lpstr>Ca2+ signalling</vt:lpstr>
      <vt:lpstr>Extracellular signalling Sequence of events</vt:lpstr>
      <vt:lpstr>Key points</vt:lpstr>
      <vt:lpstr>End of session questions 1</vt:lpstr>
      <vt:lpstr>End of session questions 2</vt:lpstr>
      <vt:lpstr>Contact</vt:lpstr>
      <vt:lpstr>End of session questions: Answers</vt:lpstr>
      <vt:lpstr>End of session questions: Answers</vt:lpstr>
      <vt:lpstr>End of session questions: Answers</vt:lpstr>
    </vt:vector>
  </TitlesOfParts>
  <Company>University of Warwick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Let’s make your teaching more effective</dc:title>
  <dc:creator>Thein, Hannah</dc:creator>
  <cp:lastModifiedBy>Richards, Mark</cp:lastModifiedBy>
  <cp:revision>168</cp:revision>
  <dcterms:created xsi:type="dcterms:W3CDTF">2024-04-15T11:16:55Z</dcterms:created>
  <dcterms:modified xsi:type="dcterms:W3CDTF">2025-09-11T14:31:13Z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0x01010006009315BE3E1544BA77B7E9573FA42F</vt:lpwstr>
  </property>
  <property fmtid="{D5CDD505-2E9C-101B-9397-08002B2CF9AE}" pid="3" name="MediaServiceImageTags">
    <vt:lpwstr/>
  </property>
</Properties>
</file>