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324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492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A44F77-50BA-4210-9E7B-BB969D5FC06F}" type="datetimeFigureOut">
              <a:rPr lang="en-GB" smtClean="0"/>
              <a:t>11/09/2025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C2FD61-624A-46AA-88F1-4D9365B8D6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03887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8B6ED8-9D91-5E4C-8236-27D5494AAD9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24238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A56CA6-A1FC-7DE5-A3B6-92335802415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9D7DB49-A41C-C690-780D-E8D7D57F841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F71398-B80F-88AA-413A-F87AD202C0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E29D85-00CA-41AC-9EF9-73AADD2AC22D}" type="datetimeFigureOut">
              <a:rPr lang="en-GB" smtClean="0"/>
              <a:t>11/09/2025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020768-B3BC-7C66-387F-D7DA6CF0DA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D89203-35FA-24E8-DA73-14DC327C6F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3A9A7-C284-4345-ABFF-5ED144F3969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13671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416A1A-3DCC-1F05-A969-69D6F3523B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4B56198-C831-C84A-87A4-B3B71A6E7F5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E16242-C114-FA4A-9673-F81309E593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E29D85-00CA-41AC-9EF9-73AADD2AC22D}" type="datetimeFigureOut">
              <a:rPr lang="en-GB" smtClean="0"/>
              <a:t>11/09/2025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41DD62-8FB5-7221-FB89-3DD063DB40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5856E9-D0C0-A911-8947-5C1F262EEE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3A9A7-C284-4345-ABFF-5ED144F3969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92100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52E18B1-2B27-7E19-8FB9-EEA4F85E14F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91E689A-9A7E-0BD2-A9E4-2E5DCB60DFF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0AC7A9-858C-549E-A722-7B3A77747A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E29D85-00CA-41AC-9EF9-73AADD2AC22D}" type="datetimeFigureOut">
              <a:rPr lang="en-GB" smtClean="0"/>
              <a:t>11/09/2025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547C81-6483-E282-9C08-0F1547A7DF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C81B12-AFDD-8B4E-EE47-CC5CC4C04F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3A9A7-C284-4345-ABFF-5ED144F3969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35735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1AD5DB-06A0-37BD-6F2E-3115C1A12E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A30384-5CF3-CE84-BBE2-DE42E520CF7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EB14BD-4452-5769-9230-DFAD7D44F0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E29D85-00CA-41AC-9EF9-73AADD2AC22D}" type="datetimeFigureOut">
              <a:rPr lang="en-GB" smtClean="0"/>
              <a:t>11/09/2025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A44D16-1FB0-070E-29A1-136CA9B430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C609E6-7DC2-92BC-4E04-39B62FCD9C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3A9A7-C284-4345-ABFF-5ED144F3969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94745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90BAED-1249-259E-3D63-43C99C3E61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D5B3112-FFFB-A6FD-A638-B9AB5CE2565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C0B10D-F4F2-FA9C-661C-88E346A57D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E29D85-00CA-41AC-9EF9-73AADD2AC22D}" type="datetimeFigureOut">
              <a:rPr lang="en-GB" smtClean="0"/>
              <a:t>11/09/2025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4FD7FCB-78DD-5F8A-5DE9-6DD937A3CA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FFCEF0-1D59-FD66-F04A-E4E3885FB7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3A9A7-C284-4345-ABFF-5ED144F3969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04087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960DAA-2641-24DE-2BCE-59D2998276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A4AAAC-1B96-0944-11D0-E2D2C1E13B7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5571E88-D04D-A53D-8754-753E5B3004B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D3489E1-B52A-F13B-813B-71CF07F76F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E29D85-00CA-41AC-9EF9-73AADD2AC22D}" type="datetimeFigureOut">
              <a:rPr lang="en-GB" smtClean="0"/>
              <a:t>11/09/2025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B836E4-6889-6F8F-E181-22643235AE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7D9AFE8-2117-5FCD-AAA3-34529C0473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3A9A7-C284-4345-ABFF-5ED144F3969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71281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226E50-CB37-17C8-7394-B767BD2C02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0B13B86-D7EC-8487-2B5C-2D5E0495A90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E841F5C-E73F-884E-4CA6-5A5E4CE4322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27CA3AE-C705-F8CB-6298-611B2966F84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5805444-6DDC-C394-316B-EAC5730E239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FC7D31C-6FD0-D394-0D48-3EA24FB191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E29D85-00CA-41AC-9EF9-73AADD2AC22D}" type="datetimeFigureOut">
              <a:rPr lang="en-GB" smtClean="0"/>
              <a:t>11/09/2025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4BE42C3-265E-5CF8-720D-437EA25D2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129C2B4-2846-3BF2-9715-3DBFDD821F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3A9A7-C284-4345-ABFF-5ED144F3969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13215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50CFB4-7AFB-B4C1-2718-67AF8AF719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E8C8A1C-DAAF-283A-F691-6B7E345E4C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E29D85-00CA-41AC-9EF9-73AADD2AC22D}" type="datetimeFigureOut">
              <a:rPr lang="en-GB" smtClean="0"/>
              <a:t>11/09/2025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6E00F06-AAAF-65FE-AFDC-DCE668C8CE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F2FDE32-0025-FC39-F5A6-A44D6770E7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3A9A7-C284-4345-ABFF-5ED144F3969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44084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000B23B-D098-19AE-104E-CB1E49EE09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E29D85-00CA-41AC-9EF9-73AADD2AC22D}" type="datetimeFigureOut">
              <a:rPr lang="en-GB" smtClean="0"/>
              <a:t>11/09/2025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741E659-08E3-05A7-B4F9-BA28517F90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C9C60E8-382F-FC72-895F-AF758D46EA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3A9A7-C284-4345-ABFF-5ED144F3969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61887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D2BB3C-8163-BB59-D3AD-8CD2854ECE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47E71E-DF98-7114-95B9-C2715DCA14F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A343F2D-4873-8CC5-1E07-BB668327D51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9F2E2ED-C2CF-714E-BB88-B66DAC407F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E29D85-00CA-41AC-9EF9-73AADD2AC22D}" type="datetimeFigureOut">
              <a:rPr lang="en-GB" smtClean="0"/>
              <a:t>11/09/2025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A9E44EA-EC39-682A-76D0-437B8FA40A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20AD12-54E8-4640-C4EE-3C8BE8054A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3A9A7-C284-4345-ABFF-5ED144F3969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87416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2B8DC6-2500-97BF-1E1E-5994241AC8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0936122-005D-74AA-5A3F-8891A9CE925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A3FA438-579A-A2C1-6620-53D57C851EE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56D6E0D-5B68-1ECD-1652-E0F82FA841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E29D85-00CA-41AC-9EF9-73AADD2AC22D}" type="datetimeFigureOut">
              <a:rPr lang="en-GB" smtClean="0"/>
              <a:t>11/09/2025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566FE4B-4FB0-EFCD-C626-1B62982A3E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FE11FF9-CC5E-011F-3664-FC9F18A7D6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3A9A7-C284-4345-ABFF-5ED144F3969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25038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6FA32EB-4341-D5E9-65F4-5AA210E4E9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060F691-0100-F2C5-DE54-3FD271FA31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485073-E93B-A6BC-3967-2D877B08FFE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E29D85-00CA-41AC-9EF9-73AADD2AC22D}" type="datetimeFigureOut">
              <a:rPr lang="en-GB" smtClean="0"/>
              <a:t>11/09/2025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386670-8010-C631-C0B8-77E26172AD2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B3850A-90E2-37D1-1260-35BAE7FA91F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A3A9A7-C284-4345-ABFF-5ED144F3969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7678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s://warwick.ac.uk/fac/sci/med/study/ugr/applying/entryreqs/workex/" TargetMode="External"/><Relationship Id="rId3" Type="http://schemas.openxmlformats.org/officeDocument/2006/relationships/image" Target="../media/image1.jpg"/><Relationship Id="rId7" Type="http://schemas.openxmlformats.org/officeDocument/2006/relationships/hyperlink" Target="https://warwick.ac.uk/fac/sci/med/study/ugr/applying/entryreqs/academic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warwick.ac.uk/fac/sci/med/study/ugr/applying/entryreqs/ucat/" TargetMode="External"/><Relationship Id="rId11" Type="http://schemas.openxmlformats.org/officeDocument/2006/relationships/hyperlink" Target="https://warwick.ac.uk/fac/sci/med/study/ugr/applying/additional" TargetMode="External"/><Relationship Id="rId5" Type="http://schemas.openxmlformats.org/officeDocument/2006/relationships/hyperlink" Target="https://www.ucas.com/" TargetMode="External"/><Relationship Id="rId10" Type="http://schemas.openxmlformats.org/officeDocument/2006/relationships/hyperlink" Target="https://warwick.ac.uk/fac/sci/med/study/ugr/applying/entryreqs/references/" TargetMode="External"/><Relationship Id="rId4" Type="http://schemas.openxmlformats.org/officeDocument/2006/relationships/image" Target="../media/image2.emf"/><Relationship Id="rId9" Type="http://schemas.openxmlformats.org/officeDocument/2006/relationships/hyperlink" Target="https://warwick.ac.uk/fac/sci/med/study/ugr/applying/applicationprocess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8EF8DA2E-36CD-344A-A0A9-8B7DACE98AA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" y="-2452567"/>
            <a:ext cx="12191996" cy="8125005"/>
          </a:xfrm>
          <a:prstGeom prst="rect">
            <a:avLst/>
          </a:prstGeom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EB632B3E-950B-614E-942E-93A5C6454B4A}"/>
              </a:ext>
            </a:extLst>
          </p:cNvPr>
          <p:cNvGrpSpPr/>
          <p:nvPr/>
        </p:nvGrpSpPr>
        <p:grpSpPr>
          <a:xfrm>
            <a:off x="-147485" y="1214668"/>
            <a:ext cx="12488167" cy="5652568"/>
            <a:chOff x="-110614" y="904074"/>
            <a:chExt cx="9366125" cy="4239426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EA43AD10-829E-0846-BA43-939A804A9FB1}"/>
                </a:ext>
              </a:extLst>
            </p:cNvPr>
            <p:cNvSpPr/>
            <p:nvPr/>
          </p:nvSpPr>
          <p:spPr>
            <a:xfrm>
              <a:off x="0" y="1748118"/>
              <a:ext cx="9144000" cy="339538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A0D61588-3CCF-B342-B82E-C1AC6C6273C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-110614" y="904074"/>
              <a:ext cx="9366125" cy="1575847"/>
            </a:xfrm>
            <a:prstGeom prst="rect">
              <a:avLst/>
            </a:prstGeom>
          </p:spPr>
        </p:pic>
      </p:grp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7EE5F96-0929-5448-913E-F8B982B64437}"/>
              </a:ext>
            </a:extLst>
          </p:cNvPr>
          <p:cNvSpPr txBox="1">
            <a:spLocks/>
          </p:cNvSpPr>
          <p:nvPr/>
        </p:nvSpPr>
        <p:spPr>
          <a:xfrm>
            <a:off x="151378" y="1832237"/>
            <a:ext cx="7669447" cy="507823"/>
          </a:xfrm>
          <a:prstGeom prst="rect">
            <a:avLst/>
          </a:prstGeom>
        </p:spPr>
        <p:txBody>
          <a:bodyPr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3200" b="1" dirty="0">
                <a:solidFill>
                  <a:srgbClr val="511C6C"/>
                </a:solidFill>
              </a:rPr>
              <a:t>Summary of MBChB Admissions process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B4EEDBB8-F189-FBBE-FA38-FBA5B0448E92}"/>
              </a:ext>
            </a:extLst>
          </p:cNvPr>
          <p:cNvGraphicFramePr>
            <a:graphicFrameLocks noGrp="1" noDrilldown="1" noMove="1" noResize="1"/>
          </p:cNvGraphicFramePr>
          <p:nvPr>
            <p:extLst>
              <p:ext uri="{D42A27DB-BD31-4B8C-83A1-F6EECF244321}">
                <p14:modId xmlns:p14="http://schemas.microsoft.com/office/powerpoint/2010/main" val="1773368659"/>
              </p:ext>
            </p:extLst>
          </p:nvPr>
        </p:nvGraphicFramePr>
        <p:xfrm>
          <a:off x="947956" y="3248025"/>
          <a:ext cx="10515600" cy="338953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39875">
                  <a:extLst>
                    <a:ext uri="{9D8B030D-6E8A-4147-A177-3AD203B41FA5}">
                      <a16:colId xmlns:a16="http://schemas.microsoft.com/office/drawing/2014/main" val="1234226741"/>
                    </a:ext>
                  </a:extLst>
                </a:gridCol>
                <a:gridCol w="157361">
                  <a:extLst>
                    <a:ext uri="{9D8B030D-6E8A-4147-A177-3AD203B41FA5}">
                      <a16:colId xmlns:a16="http://schemas.microsoft.com/office/drawing/2014/main" val="1821420518"/>
                    </a:ext>
                  </a:extLst>
                </a:gridCol>
                <a:gridCol w="157361">
                  <a:extLst>
                    <a:ext uri="{9D8B030D-6E8A-4147-A177-3AD203B41FA5}">
                      <a16:colId xmlns:a16="http://schemas.microsoft.com/office/drawing/2014/main" val="1130594435"/>
                    </a:ext>
                  </a:extLst>
                </a:gridCol>
                <a:gridCol w="157361">
                  <a:extLst>
                    <a:ext uri="{9D8B030D-6E8A-4147-A177-3AD203B41FA5}">
                      <a16:colId xmlns:a16="http://schemas.microsoft.com/office/drawing/2014/main" val="4047957472"/>
                    </a:ext>
                  </a:extLst>
                </a:gridCol>
                <a:gridCol w="739875">
                  <a:extLst>
                    <a:ext uri="{9D8B030D-6E8A-4147-A177-3AD203B41FA5}">
                      <a16:colId xmlns:a16="http://schemas.microsoft.com/office/drawing/2014/main" val="2936033978"/>
                    </a:ext>
                  </a:extLst>
                </a:gridCol>
                <a:gridCol w="157361">
                  <a:extLst>
                    <a:ext uri="{9D8B030D-6E8A-4147-A177-3AD203B41FA5}">
                      <a16:colId xmlns:a16="http://schemas.microsoft.com/office/drawing/2014/main" val="4279493553"/>
                    </a:ext>
                  </a:extLst>
                </a:gridCol>
                <a:gridCol w="157361">
                  <a:extLst>
                    <a:ext uri="{9D8B030D-6E8A-4147-A177-3AD203B41FA5}">
                      <a16:colId xmlns:a16="http://schemas.microsoft.com/office/drawing/2014/main" val="2133083953"/>
                    </a:ext>
                  </a:extLst>
                </a:gridCol>
                <a:gridCol w="157361">
                  <a:extLst>
                    <a:ext uri="{9D8B030D-6E8A-4147-A177-3AD203B41FA5}">
                      <a16:colId xmlns:a16="http://schemas.microsoft.com/office/drawing/2014/main" val="4214821546"/>
                    </a:ext>
                  </a:extLst>
                </a:gridCol>
                <a:gridCol w="739875">
                  <a:extLst>
                    <a:ext uri="{9D8B030D-6E8A-4147-A177-3AD203B41FA5}">
                      <a16:colId xmlns:a16="http://schemas.microsoft.com/office/drawing/2014/main" val="1934401020"/>
                    </a:ext>
                  </a:extLst>
                </a:gridCol>
                <a:gridCol w="157361">
                  <a:extLst>
                    <a:ext uri="{9D8B030D-6E8A-4147-A177-3AD203B41FA5}">
                      <a16:colId xmlns:a16="http://schemas.microsoft.com/office/drawing/2014/main" val="1117506406"/>
                    </a:ext>
                  </a:extLst>
                </a:gridCol>
                <a:gridCol w="157361">
                  <a:extLst>
                    <a:ext uri="{9D8B030D-6E8A-4147-A177-3AD203B41FA5}">
                      <a16:colId xmlns:a16="http://schemas.microsoft.com/office/drawing/2014/main" val="1038043232"/>
                    </a:ext>
                  </a:extLst>
                </a:gridCol>
                <a:gridCol w="157361">
                  <a:extLst>
                    <a:ext uri="{9D8B030D-6E8A-4147-A177-3AD203B41FA5}">
                      <a16:colId xmlns:a16="http://schemas.microsoft.com/office/drawing/2014/main" val="1023581633"/>
                    </a:ext>
                  </a:extLst>
                </a:gridCol>
                <a:gridCol w="739875">
                  <a:extLst>
                    <a:ext uri="{9D8B030D-6E8A-4147-A177-3AD203B41FA5}">
                      <a16:colId xmlns:a16="http://schemas.microsoft.com/office/drawing/2014/main" val="4059978938"/>
                    </a:ext>
                  </a:extLst>
                </a:gridCol>
                <a:gridCol w="157361">
                  <a:extLst>
                    <a:ext uri="{9D8B030D-6E8A-4147-A177-3AD203B41FA5}">
                      <a16:colId xmlns:a16="http://schemas.microsoft.com/office/drawing/2014/main" val="1565220745"/>
                    </a:ext>
                  </a:extLst>
                </a:gridCol>
                <a:gridCol w="157361">
                  <a:extLst>
                    <a:ext uri="{9D8B030D-6E8A-4147-A177-3AD203B41FA5}">
                      <a16:colId xmlns:a16="http://schemas.microsoft.com/office/drawing/2014/main" val="2970488903"/>
                    </a:ext>
                  </a:extLst>
                </a:gridCol>
                <a:gridCol w="157361">
                  <a:extLst>
                    <a:ext uri="{9D8B030D-6E8A-4147-A177-3AD203B41FA5}">
                      <a16:colId xmlns:a16="http://schemas.microsoft.com/office/drawing/2014/main" val="3444075093"/>
                    </a:ext>
                  </a:extLst>
                </a:gridCol>
                <a:gridCol w="839261">
                  <a:extLst>
                    <a:ext uri="{9D8B030D-6E8A-4147-A177-3AD203B41FA5}">
                      <a16:colId xmlns:a16="http://schemas.microsoft.com/office/drawing/2014/main" val="3966361869"/>
                    </a:ext>
                  </a:extLst>
                </a:gridCol>
                <a:gridCol w="157361">
                  <a:extLst>
                    <a:ext uri="{9D8B030D-6E8A-4147-A177-3AD203B41FA5}">
                      <a16:colId xmlns:a16="http://schemas.microsoft.com/office/drawing/2014/main" val="272048161"/>
                    </a:ext>
                  </a:extLst>
                </a:gridCol>
                <a:gridCol w="157361">
                  <a:extLst>
                    <a:ext uri="{9D8B030D-6E8A-4147-A177-3AD203B41FA5}">
                      <a16:colId xmlns:a16="http://schemas.microsoft.com/office/drawing/2014/main" val="801314575"/>
                    </a:ext>
                  </a:extLst>
                </a:gridCol>
                <a:gridCol w="157361">
                  <a:extLst>
                    <a:ext uri="{9D8B030D-6E8A-4147-A177-3AD203B41FA5}">
                      <a16:colId xmlns:a16="http://schemas.microsoft.com/office/drawing/2014/main" val="217792574"/>
                    </a:ext>
                  </a:extLst>
                </a:gridCol>
                <a:gridCol w="739875">
                  <a:extLst>
                    <a:ext uri="{9D8B030D-6E8A-4147-A177-3AD203B41FA5}">
                      <a16:colId xmlns:a16="http://schemas.microsoft.com/office/drawing/2014/main" val="2185969662"/>
                    </a:ext>
                  </a:extLst>
                </a:gridCol>
                <a:gridCol w="157361">
                  <a:extLst>
                    <a:ext uri="{9D8B030D-6E8A-4147-A177-3AD203B41FA5}">
                      <a16:colId xmlns:a16="http://schemas.microsoft.com/office/drawing/2014/main" val="3949318173"/>
                    </a:ext>
                  </a:extLst>
                </a:gridCol>
                <a:gridCol w="157361">
                  <a:extLst>
                    <a:ext uri="{9D8B030D-6E8A-4147-A177-3AD203B41FA5}">
                      <a16:colId xmlns:a16="http://schemas.microsoft.com/office/drawing/2014/main" val="4051056089"/>
                    </a:ext>
                  </a:extLst>
                </a:gridCol>
                <a:gridCol w="157361">
                  <a:extLst>
                    <a:ext uri="{9D8B030D-6E8A-4147-A177-3AD203B41FA5}">
                      <a16:colId xmlns:a16="http://schemas.microsoft.com/office/drawing/2014/main" val="3967459665"/>
                    </a:ext>
                  </a:extLst>
                </a:gridCol>
                <a:gridCol w="739875">
                  <a:extLst>
                    <a:ext uri="{9D8B030D-6E8A-4147-A177-3AD203B41FA5}">
                      <a16:colId xmlns:a16="http://schemas.microsoft.com/office/drawing/2014/main" val="381197420"/>
                    </a:ext>
                  </a:extLst>
                </a:gridCol>
                <a:gridCol w="157361">
                  <a:extLst>
                    <a:ext uri="{9D8B030D-6E8A-4147-A177-3AD203B41FA5}">
                      <a16:colId xmlns:a16="http://schemas.microsoft.com/office/drawing/2014/main" val="3384635650"/>
                    </a:ext>
                  </a:extLst>
                </a:gridCol>
                <a:gridCol w="157361">
                  <a:extLst>
                    <a:ext uri="{9D8B030D-6E8A-4147-A177-3AD203B41FA5}">
                      <a16:colId xmlns:a16="http://schemas.microsoft.com/office/drawing/2014/main" val="131691379"/>
                    </a:ext>
                  </a:extLst>
                </a:gridCol>
                <a:gridCol w="157361">
                  <a:extLst>
                    <a:ext uri="{9D8B030D-6E8A-4147-A177-3AD203B41FA5}">
                      <a16:colId xmlns:a16="http://schemas.microsoft.com/office/drawing/2014/main" val="1866810930"/>
                    </a:ext>
                  </a:extLst>
                </a:gridCol>
                <a:gridCol w="739875">
                  <a:extLst>
                    <a:ext uri="{9D8B030D-6E8A-4147-A177-3AD203B41FA5}">
                      <a16:colId xmlns:a16="http://schemas.microsoft.com/office/drawing/2014/main" val="1645766153"/>
                    </a:ext>
                  </a:extLst>
                </a:gridCol>
                <a:gridCol w="132515">
                  <a:extLst>
                    <a:ext uri="{9D8B030D-6E8A-4147-A177-3AD203B41FA5}">
                      <a16:colId xmlns:a16="http://schemas.microsoft.com/office/drawing/2014/main" val="2241805970"/>
                    </a:ext>
                  </a:extLst>
                </a:gridCol>
                <a:gridCol w="530059">
                  <a:extLst>
                    <a:ext uri="{9D8B030D-6E8A-4147-A177-3AD203B41FA5}">
                      <a16:colId xmlns:a16="http://schemas.microsoft.com/office/drawing/2014/main" val="2370046254"/>
                    </a:ext>
                  </a:extLst>
                </a:gridCol>
                <a:gridCol w="530059">
                  <a:extLst>
                    <a:ext uri="{9D8B030D-6E8A-4147-A177-3AD203B41FA5}">
                      <a16:colId xmlns:a16="http://schemas.microsoft.com/office/drawing/2014/main" val="751221080"/>
                    </a:ext>
                  </a:extLst>
                </a:gridCol>
              </a:tblGrid>
              <a:tr h="166562"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43458595"/>
                  </a:ext>
                </a:extLst>
              </a:tr>
              <a:tr h="1332494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effectLst/>
                          <a:hlinkClick r:id="rId5"/>
                        </a:rPr>
                        <a:t>Did you apply on time?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effectLst/>
                        </a:rPr>
                        <a:t>Y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effectLst/>
                          <a:hlinkClick r:id="rId6"/>
                        </a:rPr>
                        <a:t>Is your UCAT VR score &gt; test takers' mean?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Y</a:t>
                      </a:r>
                      <a:endParaRPr lang="en-GB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effectLst/>
                          <a:hlinkClick r:id="rId7"/>
                        </a:rPr>
                        <a:t>Do you have a predicted/ achieved 2:1 or above, or 2:2 with a held Masters/PhD</a:t>
                      </a:r>
                      <a:r>
                        <a:rPr lang="en-GB" sz="1000" u="none" strike="noStrike" dirty="0">
                          <a:effectLst/>
                        </a:rPr>
                        <a:t>?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Y</a:t>
                      </a:r>
                      <a:endParaRPr lang="en-GB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effectLst/>
                        </a:rPr>
                        <a:t>Are you one of the top-ranked candidates based on UCAT total* and degree score?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Y</a:t>
                      </a:r>
                      <a:endParaRPr lang="en-GB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effectLst/>
                          <a:hlinkClick r:id="rId8"/>
                        </a:rPr>
                        <a:t>Does your work experience meet our requirements</a:t>
                      </a:r>
                      <a:r>
                        <a:rPr lang="en-GB" sz="1000" u="none" strike="noStrike" dirty="0">
                          <a:effectLst/>
                        </a:rPr>
                        <a:t>?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Y</a:t>
                      </a:r>
                      <a:endParaRPr lang="en-GB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effectLst/>
                          <a:hlinkClick r:id="rId9"/>
                        </a:rPr>
                        <a:t>Are you one of the best MMI candidates?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Y</a:t>
                      </a:r>
                      <a:endParaRPr lang="en-GB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effectLst/>
                          <a:hlinkClick r:id="rId10"/>
                        </a:rPr>
                        <a:t>Is your UCAS reference acceptable?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Y</a:t>
                      </a:r>
                      <a:endParaRPr lang="en-GB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u="none" strike="noStrike" dirty="0">
                          <a:effectLst/>
                          <a:hlinkClick r:id="rId11"/>
                        </a:rPr>
                        <a:t>Receive an offer subject to relevant conditions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02061218"/>
                  </a:ext>
                </a:extLst>
              </a:tr>
              <a:tr h="166562"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60125286"/>
                  </a:ext>
                </a:extLst>
              </a:tr>
              <a:tr h="166562"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</a:rPr>
                        <a:t>N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</a:rPr>
                        <a:t>N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</a:rPr>
                        <a:t>N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</a:rPr>
                        <a:t>N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</a:rPr>
                        <a:t>N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</a:rPr>
                        <a:t>N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</a:rPr>
                        <a:t>N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02195386"/>
                  </a:ext>
                </a:extLst>
              </a:tr>
              <a:tr h="166562"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98805739"/>
                  </a:ext>
                </a:extLst>
              </a:tr>
              <a:tr h="499685">
                <a:tc gridSpan="25"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effectLst/>
                        </a:rPr>
                        <a:t>Application will be rejected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85833479"/>
                  </a:ext>
                </a:extLst>
              </a:tr>
              <a:tr h="166562"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88601639"/>
                  </a:ext>
                </a:extLst>
              </a:tr>
              <a:tr h="224858">
                <a:tc gridSpan="25">
                  <a:txBody>
                    <a:bodyPr/>
                    <a:lstStyle/>
                    <a:p>
                      <a:pPr algn="l" fontAlgn="t"/>
                      <a:r>
                        <a:rPr lang="en-GB" sz="1000" u="none" strike="noStrike">
                          <a:effectLst/>
                        </a:rPr>
                        <a:t>* verbal reasoning + quantiative reasoning + abstract reasoning + decision making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91470521"/>
                  </a:ext>
                </a:extLst>
              </a:tr>
              <a:tr h="166562"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44600348"/>
                  </a:ext>
                </a:extLst>
              </a:tr>
              <a:tr h="166562"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03803177"/>
                  </a:ext>
                </a:extLst>
              </a:tr>
              <a:tr h="166562"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88904760"/>
                  </a:ext>
                </a:extLst>
              </a:tr>
            </a:tbl>
          </a:graphicData>
        </a:graphic>
      </p:graphicFrame>
      <p:sp>
        <p:nvSpPr>
          <p:cNvPr id="5" name="Arrow: Right 4">
            <a:extLst>
              <a:ext uri="{FF2B5EF4-FFF2-40B4-BE49-F238E27FC236}">
                <a16:creationId xmlns:a16="http://schemas.microsoft.com/office/drawing/2014/main" id="{797FBE7D-C3FE-4AF9-A178-83D2EF15832A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1720326" y="4439441"/>
            <a:ext cx="419955" cy="20955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GB" sz="1100" dirty="0"/>
          </a:p>
        </p:txBody>
      </p:sp>
      <p:sp>
        <p:nvSpPr>
          <p:cNvPr id="8" name="Arrow: Right 7">
            <a:extLst>
              <a:ext uri="{FF2B5EF4-FFF2-40B4-BE49-F238E27FC236}">
                <a16:creationId xmlns:a16="http://schemas.microsoft.com/office/drawing/2014/main" id="{70CE5DBB-3A04-406D-8BBF-07D5A013BE1C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9093666" y="4403156"/>
            <a:ext cx="419955" cy="20955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GB" sz="1100"/>
          </a:p>
        </p:txBody>
      </p:sp>
      <p:sp>
        <p:nvSpPr>
          <p:cNvPr id="9" name="Arrow: Right 8">
            <a:extLst>
              <a:ext uri="{FF2B5EF4-FFF2-40B4-BE49-F238E27FC236}">
                <a16:creationId xmlns:a16="http://schemas.microsoft.com/office/drawing/2014/main" id="{5DB26645-01F3-4020-8C91-BC0E9F9E8C74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7886600" y="4439441"/>
            <a:ext cx="419955" cy="20955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GB" sz="1100"/>
          </a:p>
        </p:txBody>
      </p:sp>
      <p:sp>
        <p:nvSpPr>
          <p:cNvPr id="11" name="Arrow: Right 10">
            <a:extLst>
              <a:ext uri="{FF2B5EF4-FFF2-40B4-BE49-F238E27FC236}">
                <a16:creationId xmlns:a16="http://schemas.microsoft.com/office/drawing/2014/main" id="{2CFB3257-3AAA-4D82-B5F7-96041ABE6BDC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6679534" y="4439441"/>
            <a:ext cx="419955" cy="20955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GB" sz="1100"/>
          </a:p>
        </p:txBody>
      </p:sp>
      <p:sp>
        <p:nvSpPr>
          <p:cNvPr id="13" name="Arrow: Right 12">
            <a:extLst>
              <a:ext uri="{FF2B5EF4-FFF2-40B4-BE49-F238E27FC236}">
                <a16:creationId xmlns:a16="http://schemas.microsoft.com/office/drawing/2014/main" id="{1919FC8C-DE05-47E4-9D77-6CD4E8005389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5365094" y="4443029"/>
            <a:ext cx="419955" cy="20955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GB" sz="1100"/>
          </a:p>
        </p:txBody>
      </p:sp>
      <p:sp>
        <p:nvSpPr>
          <p:cNvPr id="14" name="Arrow: Right 13">
            <a:extLst>
              <a:ext uri="{FF2B5EF4-FFF2-40B4-BE49-F238E27FC236}">
                <a16:creationId xmlns:a16="http://schemas.microsoft.com/office/drawing/2014/main" id="{6BD3305F-26D2-48D2-8BAC-842366289F8C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4134458" y="4443029"/>
            <a:ext cx="443525" cy="20955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GB" sz="1100"/>
          </a:p>
        </p:txBody>
      </p:sp>
      <p:sp>
        <p:nvSpPr>
          <p:cNvPr id="15" name="Arrow: Right 14">
            <a:extLst>
              <a:ext uri="{FF2B5EF4-FFF2-40B4-BE49-F238E27FC236}">
                <a16:creationId xmlns:a16="http://schemas.microsoft.com/office/drawing/2014/main" id="{2C997E4B-FF11-48BC-989E-D43718110313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2927392" y="4439441"/>
            <a:ext cx="419955" cy="20955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GB" sz="1100"/>
          </a:p>
        </p:txBody>
      </p:sp>
      <p:sp>
        <p:nvSpPr>
          <p:cNvPr id="16" name="Arrow: Down 15">
            <a:extLst>
              <a:ext uri="{FF2B5EF4-FFF2-40B4-BE49-F238E27FC236}">
                <a16:creationId xmlns:a16="http://schemas.microsoft.com/office/drawing/2014/main" id="{01BEEB9C-A2E9-4C22-84AC-56029D5497E1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1048012" y="4733241"/>
            <a:ext cx="180975" cy="51435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GB" sz="1100"/>
          </a:p>
        </p:txBody>
      </p:sp>
      <p:sp>
        <p:nvSpPr>
          <p:cNvPr id="17" name="Arrow: Down 16">
            <a:extLst>
              <a:ext uri="{FF2B5EF4-FFF2-40B4-BE49-F238E27FC236}">
                <a16:creationId xmlns:a16="http://schemas.microsoft.com/office/drawing/2014/main" id="{C5EA7E8F-F7B1-4B08-8BD3-D83DF393ADFE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844794" y="4761842"/>
            <a:ext cx="180975" cy="51435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GB" sz="1100"/>
          </a:p>
        </p:txBody>
      </p:sp>
      <p:sp>
        <p:nvSpPr>
          <p:cNvPr id="18" name="Arrow: Down 17">
            <a:extLst>
              <a:ext uri="{FF2B5EF4-FFF2-40B4-BE49-F238E27FC236}">
                <a16:creationId xmlns:a16="http://schemas.microsoft.com/office/drawing/2014/main" id="{864F5778-C9FA-4717-9A17-ADEB396E7C5A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7639850" y="4746714"/>
            <a:ext cx="180975" cy="51435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GB" sz="1100"/>
          </a:p>
        </p:txBody>
      </p:sp>
      <p:sp>
        <p:nvSpPr>
          <p:cNvPr id="19" name="Arrow: Down 18">
            <a:extLst>
              <a:ext uri="{FF2B5EF4-FFF2-40B4-BE49-F238E27FC236}">
                <a16:creationId xmlns:a16="http://schemas.microsoft.com/office/drawing/2014/main" id="{DF9AFC5E-13A8-4530-8BF9-50004795B12A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6344418" y="4722659"/>
            <a:ext cx="180975" cy="51435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GB" sz="1100"/>
          </a:p>
        </p:txBody>
      </p:sp>
      <p:sp>
        <p:nvSpPr>
          <p:cNvPr id="20" name="Arrow: Down 19">
            <a:extLst>
              <a:ext uri="{FF2B5EF4-FFF2-40B4-BE49-F238E27FC236}">
                <a16:creationId xmlns:a16="http://schemas.microsoft.com/office/drawing/2014/main" id="{0CCCD3B8-FDA4-4497-8ABE-0687D1B27F10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5067366" y="4733241"/>
            <a:ext cx="180975" cy="51435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GB" sz="1100"/>
          </a:p>
        </p:txBody>
      </p:sp>
      <p:sp>
        <p:nvSpPr>
          <p:cNvPr id="21" name="Arrow: Down 20">
            <a:extLst>
              <a:ext uri="{FF2B5EF4-FFF2-40B4-BE49-F238E27FC236}">
                <a16:creationId xmlns:a16="http://schemas.microsoft.com/office/drawing/2014/main" id="{5B470738-0069-49B1-954D-851F1AE2D866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3492133" y="4733241"/>
            <a:ext cx="180975" cy="51435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GB" sz="1100"/>
          </a:p>
        </p:txBody>
      </p:sp>
      <p:sp>
        <p:nvSpPr>
          <p:cNvPr id="22" name="Arrow: Down 21">
            <a:extLst>
              <a:ext uri="{FF2B5EF4-FFF2-40B4-BE49-F238E27FC236}">
                <a16:creationId xmlns:a16="http://schemas.microsoft.com/office/drawing/2014/main" id="{674705DE-AECE-441D-A435-943C8B9C86E6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2222601" y="4722659"/>
            <a:ext cx="180975" cy="51435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GB" sz="1100"/>
          </a:p>
        </p:txBody>
      </p:sp>
    </p:spTree>
    <p:extLst>
      <p:ext uri="{BB962C8B-B14F-4D97-AF65-F5344CB8AC3E}">
        <p14:creationId xmlns:p14="http://schemas.microsoft.com/office/powerpoint/2010/main" val="16821621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</TotalTime>
  <Words>119</Words>
  <Application>Microsoft Office PowerPoint</Application>
  <PresentationFormat>Widescreen</PresentationFormat>
  <Paragraphs>26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Brown, Celia</dc:creator>
  <cp:lastModifiedBy>Cranshaw, Laura</cp:lastModifiedBy>
  <cp:revision>6</cp:revision>
  <dcterms:created xsi:type="dcterms:W3CDTF">2023-03-20T11:32:48Z</dcterms:created>
  <dcterms:modified xsi:type="dcterms:W3CDTF">2025-09-11T13:34:15Z</dcterms:modified>
</cp:coreProperties>
</file>