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>
      <p:cViewPr varScale="1">
        <p:scale>
          <a:sx n="67" d="100"/>
          <a:sy n="67" d="100"/>
        </p:scale>
        <p:origin x="62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3242-6619-9856-A421-54B34C907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24286C-89AB-B808-9BCA-8FBCA093E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38A54-7025-F9D4-74E3-3AC2A381A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82A12-6C18-3798-0F12-A39DA7F05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EE131-C93E-8AAC-B37C-D6BA7D5D9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5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D8B35-26B1-77E7-7249-AD2BE77B1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F7297-CFCB-625D-BCA0-D264AF17D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C05F7-B0E5-46FA-EC7F-B5302BB16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D9F90-537F-9928-386D-834F591D4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FBFCC-420B-5AC3-A336-F06CB7CD2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6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9094C1-52A8-3954-ADF3-B4C4CFFE0B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B29336-EAD5-C165-3B80-84BBE74DE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07440-BC2C-7CF2-D669-F542B5D80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516E7-3556-8ACF-68B2-966B974CB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9EE3A-E52C-4F86-DE95-2936C6B1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B43ED-A304-DF70-D692-DB4FD3F5D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07135-3CFD-D98E-ECDC-BF611C551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603D2-F7FB-BA60-B23B-0564E5E14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C7E22-150A-7E90-7F75-1A60D7C17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482B8-1690-42CB-5743-3CE1CAC48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A8542-140B-EDFF-C4CB-BD8C73A4F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AFF55-1E38-0CF0-F6D6-B61BB99BD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F7DDD-E351-F507-C9E0-1C820D422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C64BA-5F83-3DED-9A24-A85ED2D5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85CC7-8C37-CD09-1DF1-313D83263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4367-03EA-BF05-4658-172D95B9E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6F127-DC5A-223A-ED69-CEBB860B1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4CFDC9-B095-2C7D-DDD4-906A5A321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FECA9-CA4B-AD1B-BFB0-28D695501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1C194-69F2-758D-1724-CBB9B964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909E3-4C11-C6D8-DD9A-AC67BDF2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0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ED73E-4D80-D178-5635-2A78BE056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2C234-01EA-D2A1-F4B6-BE32AF7AE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F3A6D-24AB-62C7-1217-77AB33EF5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CBB9BF-6CA9-053A-8647-B0D29E3FBC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61919-C61E-C1A8-531B-DE80463C84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8E6DD9-D2B1-9F73-FEEF-D8418A229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102F93-F2A7-8AE5-C9DC-0E7399AF4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F3EC97-12CA-7CDF-4F92-16E896A28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65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09036-4A98-560D-BEFA-1816B6EF8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CB0CB3-08E9-DA46-834B-EFF353305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DB2D7B-2F83-FC21-A792-326B02956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CF0EE-4411-FC90-90D2-01C635904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3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6FC34E-66A4-474E-93BB-F521F6071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ED2047-4841-4635-14F8-954C69EE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85C14-1986-16E4-5195-A1511C6F7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6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6CBCA-7AF4-724B-77AF-3101DF292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1EBE8-128F-10F7-5486-300AA60E2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11337-062C-EA0E-8C8E-94F6586CA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92F3C-712C-D981-14AD-6A8C2DF01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639FEE-7060-3B5E-7183-59968BED3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9EC347-76F5-DE58-4317-5BDCA33CE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4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797BE-9FEC-8EDD-45BD-3B55685D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52E8E2-53D9-4140-5C5B-0D3EC3E77D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06F32-220A-3FC7-F8EC-4A727DCDF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415EDD-0B27-2DC6-1BB2-83554A048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1C5CF-3691-66C3-7D08-E7E9BDE35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B0BD29-01CB-C884-ECFD-0B0203F0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0F0162-17E2-C60F-42E8-EA93BF9AF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8D1F1-8520-EEA1-42F6-1C1C63B7E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208B7-E132-D6E0-DA35-C2C01BA141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79996-3DA8-5D4B-9902-1DA040A5BD82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9752B-1D5D-F425-FA01-DE2D8DD05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E2FBE-5C72-C38B-6493-36D0AE8B9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F6B79-2E99-5C4C-8A6D-7C37C075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3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study/ugr/applying/entryreqs/workex/work_experience_reference_template_letter_2024_entry.pdf" TargetMode="External"/><Relationship Id="rId2" Type="http://schemas.openxmlformats.org/officeDocument/2006/relationships/hyperlink" Target="https://www.cqc.org.uk/what-we-do/services-we-regulate/services-we-regulat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s://warwick.ac.uk/fac/sci/med/study/ugr/applying/entryreqs/workex/#recommend" TargetMode="External"/><Relationship Id="rId4" Type="http://schemas.openxmlformats.org/officeDocument/2006/relationships/hyperlink" Target="https://warwick.ac.uk/fac/sci/med/study/ugr/applying/entryreqs/workex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710D1862-C182-ED3D-EBD0-34D9F884D115}"/>
              </a:ext>
            </a:extLst>
          </p:cNvPr>
          <p:cNvGrpSpPr/>
          <p:nvPr/>
        </p:nvGrpSpPr>
        <p:grpSpPr>
          <a:xfrm>
            <a:off x="2393321" y="240235"/>
            <a:ext cx="7736221" cy="6392161"/>
            <a:chOff x="639931" y="336630"/>
            <a:chExt cx="7736221" cy="6392161"/>
          </a:xfrm>
        </p:grpSpPr>
        <p:sp>
          <p:nvSpPr>
            <p:cNvPr id="4" name="Flowchart: Process 1">
              <a:extLst>
                <a:ext uri="{FF2B5EF4-FFF2-40B4-BE49-F238E27FC236}">
                  <a16:creationId xmlns:a16="http://schemas.microsoft.com/office/drawing/2014/main" id="{CA4F5B92-C3D3-7E6D-977A-904918117BC6}"/>
                </a:ext>
              </a:extLst>
            </p:cNvPr>
            <p:cNvSpPr/>
            <p:nvPr/>
          </p:nvSpPr>
          <p:spPr>
            <a:xfrm>
              <a:off x="656422" y="339506"/>
              <a:ext cx="2655187" cy="771525"/>
            </a:xfrm>
            <a:prstGeom prst="flowChartProcess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Have you done at least 70 hours work </a:t>
              </a: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xperience with </a:t>
              </a:r>
              <a:r>
                <a:rPr lang="en-GB" sz="1100" u="sng" dirty="0">
                  <a:solidFill>
                    <a:srgbClr val="FFFF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Health and Social Care Organisations</a:t>
              </a: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within the last 3 years?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CABAC46-809C-DB9F-8800-76202A2B125C}"/>
                </a:ext>
              </a:extLst>
            </p:cNvPr>
            <p:cNvCxnSpPr>
              <a:cxnSpLocks/>
            </p:cNvCxnSpPr>
            <p:nvPr/>
          </p:nvCxnSpPr>
          <p:spPr>
            <a:xfrm>
              <a:off x="1769052" y="1093522"/>
              <a:ext cx="0" cy="515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A4D6FC4-3B95-0A40-96D3-5F508FFF9B3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757566" y="312694"/>
              <a:ext cx="0" cy="825489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" name="Flowchart: Decision 15">
              <a:extLst>
                <a:ext uri="{FF2B5EF4-FFF2-40B4-BE49-F238E27FC236}">
                  <a16:creationId xmlns:a16="http://schemas.microsoft.com/office/drawing/2014/main" id="{4F8B96D9-1E0F-2BE5-E3BC-15D33B41FF31}"/>
                </a:ext>
              </a:extLst>
            </p:cNvPr>
            <p:cNvSpPr/>
            <p:nvPr/>
          </p:nvSpPr>
          <p:spPr>
            <a:xfrm>
              <a:off x="1128496" y="1015352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</p:txBody>
        </p:sp>
        <p:sp>
          <p:nvSpPr>
            <p:cNvPr id="11" name="Flowchart: Decision 15">
              <a:extLst>
                <a:ext uri="{FF2B5EF4-FFF2-40B4-BE49-F238E27FC236}">
                  <a16:creationId xmlns:a16="http://schemas.microsoft.com/office/drawing/2014/main" id="{454D6E01-252E-6A83-6329-683ACE3D8267}"/>
                </a:ext>
              </a:extLst>
            </p:cNvPr>
            <p:cNvSpPr/>
            <p:nvPr/>
          </p:nvSpPr>
          <p:spPr>
            <a:xfrm>
              <a:off x="3397769" y="336630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Flowchart: Process 2">
              <a:extLst>
                <a:ext uri="{FF2B5EF4-FFF2-40B4-BE49-F238E27FC236}">
                  <a16:creationId xmlns:a16="http://schemas.microsoft.com/office/drawing/2014/main" id="{3789D55C-0864-D059-FDB1-992D22E0ACB2}"/>
                </a:ext>
              </a:extLst>
            </p:cNvPr>
            <p:cNvSpPr/>
            <p:nvPr/>
          </p:nvSpPr>
          <p:spPr>
            <a:xfrm>
              <a:off x="639933" y="1638100"/>
              <a:ext cx="2704886" cy="934332"/>
            </a:xfrm>
            <a:prstGeom prst="flowChartProcess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Do you have work experience from at least 2 different health and social organisations and 2 different roles/professions? (Each experience must be a minimum of 7 hours.)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4CFECC7-5B66-A797-4FC8-97CF5FD636E5}"/>
                </a:ext>
              </a:extLst>
            </p:cNvPr>
            <p:cNvCxnSpPr>
              <a:cxnSpLocks/>
            </p:cNvCxnSpPr>
            <p:nvPr/>
          </p:nvCxnSpPr>
          <p:spPr>
            <a:xfrm>
              <a:off x="1769052" y="2509955"/>
              <a:ext cx="0" cy="5724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8" name="Flowchart: Decision 15">
              <a:extLst>
                <a:ext uri="{FF2B5EF4-FFF2-40B4-BE49-F238E27FC236}">
                  <a16:creationId xmlns:a16="http://schemas.microsoft.com/office/drawing/2014/main" id="{A4B8AAF1-F36A-DE0B-F24A-6AD0F645FB08}"/>
                </a:ext>
              </a:extLst>
            </p:cNvPr>
            <p:cNvSpPr/>
            <p:nvPr/>
          </p:nvSpPr>
          <p:spPr>
            <a:xfrm>
              <a:off x="1128496" y="2512331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18ABEF1-BC50-2F70-76B3-1B8FDBFA8A03}"/>
                </a:ext>
              </a:extLst>
            </p:cNvPr>
            <p:cNvCxnSpPr>
              <a:cxnSpLocks/>
            </p:cNvCxnSpPr>
            <p:nvPr/>
          </p:nvCxnSpPr>
          <p:spPr>
            <a:xfrm>
              <a:off x="1264555" y="3737912"/>
              <a:ext cx="0" cy="6120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Flowchart: Process 4">
              <a:extLst>
                <a:ext uri="{FF2B5EF4-FFF2-40B4-BE49-F238E27FC236}">
                  <a16:creationId xmlns:a16="http://schemas.microsoft.com/office/drawing/2014/main" id="{CCFAD039-D68B-1FA8-4FB3-59E276A31A66}"/>
                </a:ext>
              </a:extLst>
            </p:cNvPr>
            <p:cNvSpPr/>
            <p:nvPr/>
          </p:nvSpPr>
          <p:spPr>
            <a:xfrm>
              <a:off x="639932" y="4350009"/>
              <a:ext cx="2352675" cy="771525"/>
            </a:xfrm>
            <a:prstGeom prst="flowChartProcess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Do you have a reference letter to confirm </a:t>
              </a: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your</a:t>
              </a: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work experiences?</a:t>
              </a:r>
              <a:r>
                <a:rPr lang="en-GB" sz="11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100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You can use our </a:t>
              </a:r>
              <a:r>
                <a:rPr lang="en-GB" sz="1100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  <a:hlinkClick r:id="rId3"/>
                </a:rPr>
                <a:t>template.</a:t>
              </a:r>
              <a:endParaRPr lang="en-GB" sz="1100" dirty="0">
                <a:solidFill>
                  <a:schemeClr val="accent5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A637C1-D05C-53E9-BAB5-EA4D332E899F}"/>
                </a:ext>
              </a:extLst>
            </p:cNvPr>
            <p:cNvSpPr txBox="1"/>
            <p:nvPr/>
          </p:nvSpPr>
          <p:spPr>
            <a:xfrm>
              <a:off x="639931" y="3137748"/>
              <a:ext cx="2704885" cy="60016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Between all your work experiences, do you meet the 5 </a:t>
              </a:r>
              <a:r>
                <a:rPr lang="en-US" sz="1100" dirty="0">
                  <a:hlinkClick r:id="rId4"/>
                </a:rPr>
                <a:t>expected work experience outcomes? </a:t>
              </a:r>
              <a:endParaRPr lang="en-US" sz="1100" dirty="0"/>
            </a:p>
          </p:txBody>
        </p:sp>
        <p:sp>
          <p:nvSpPr>
            <p:cNvPr id="26" name="Flowchart: Decision 15">
              <a:extLst>
                <a:ext uri="{FF2B5EF4-FFF2-40B4-BE49-F238E27FC236}">
                  <a16:creationId xmlns:a16="http://schemas.microsoft.com/office/drawing/2014/main" id="{FE88CAC8-F69D-8D4A-7895-61B5B642AC65}"/>
                </a:ext>
              </a:extLst>
            </p:cNvPr>
            <p:cNvSpPr/>
            <p:nvPr/>
          </p:nvSpPr>
          <p:spPr>
            <a:xfrm>
              <a:off x="695108" y="3790391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B32ECE9-78F7-E7C5-4B3F-477474E2F323}"/>
                </a:ext>
              </a:extLst>
            </p:cNvPr>
            <p:cNvCxnSpPr>
              <a:cxnSpLocks/>
            </p:cNvCxnSpPr>
            <p:nvPr/>
          </p:nvCxnSpPr>
          <p:spPr>
            <a:xfrm>
              <a:off x="1264555" y="5114323"/>
              <a:ext cx="0" cy="6573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9" name="Flowchart: Decision 15">
              <a:extLst>
                <a:ext uri="{FF2B5EF4-FFF2-40B4-BE49-F238E27FC236}">
                  <a16:creationId xmlns:a16="http://schemas.microsoft.com/office/drawing/2014/main" id="{0D1EB8A9-3462-C7AC-99A0-1F035563933B}"/>
                </a:ext>
              </a:extLst>
            </p:cNvPr>
            <p:cNvSpPr/>
            <p:nvPr/>
          </p:nvSpPr>
          <p:spPr>
            <a:xfrm>
              <a:off x="695108" y="5166802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</p:txBody>
        </p:sp>
        <p:sp>
          <p:nvSpPr>
            <p:cNvPr id="30" name="Flowchart: Process 27">
              <a:extLst>
                <a:ext uri="{FF2B5EF4-FFF2-40B4-BE49-F238E27FC236}">
                  <a16:creationId xmlns:a16="http://schemas.microsoft.com/office/drawing/2014/main" id="{FCA34D8D-ABEC-8218-E861-BA394DA3AED7}"/>
                </a:ext>
              </a:extLst>
            </p:cNvPr>
            <p:cNvSpPr/>
            <p:nvPr/>
          </p:nvSpPr>
          <p:spPr>
            <a:xfrm>
              <a:off x="924612" y="5764477"/>
              <a:ext cx="3261820" cy="77152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You have met the work experience requirements.</a:t>
              </a:r>
              <a:endPara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Flowchart: Process 13">
              <a:extLst>
                <a:ext uri="{FF2B5EF4-FFF2-40B4-BE49-F238E27FC236}">
                  <a16:creationId xmlns:a16="http://schemas.microsoft.com/office/drawing/2014/main" id="{8DA5B8DB-D0BE-2312-156D-988C72D1BD7E}"/>
                </a:ext>
              </a:extLst>
            </p:cNvPr>
            <p:cNvSpPr/>
            <p:nvPr/>
          </p:nvSpPr>
          <p:spPr>
            <a:xfrm>
              <a:off x="4185130" y="1883150"/>
              <a:ext cx="3133725" cy="624833"/>
            </a:xfrm>
            <a:prstGeom prst="flowChartProces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You must have a variety of experiences; further information on the </a:t>
              </a: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  <a:hlinkClick r:id="rId5"/>
                </a:rPr>
                <a:t>experiences we recommend </a:t>
              </a: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can be found here. 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FA49D95-9E79-5491-5DE7-18DA13A7FA16}"/>
                </a:ext>
              </a:extLst>
            </p:cNvPr>
            <p:cNvCxnSpPr>
              <a:cxnSpLocks/>
            </p:cNvCxnSpPr>
            <p:nvPr/>
          </p:nvCxnSpPr>
          <p:spPr>
            <a:xfrm>
              <a:off x="3394844" y="2204367"/>
              <a:ext cx="775467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Flowchart: Decision 15">
              <a:extLst>
                <a:ext uri="{FF2B5EF4-FFF2-40B4-BE49-F238E27FC236}">
                  <a16:creationId xmlns:a16="http://schemas.microsoft.com/office/drawing/2014/main" id="{A8BD9CEE-6FDB-6C3B-1AE5-0513E85AEEFB}"/>
                </a:ext>
              </a:extLst>
            </p:cNvPr>
            <p:cNvSpPr/>
            <p:nvPr/>
          </p:nvSpPr>
          <p:spPr>
            <a:xfrm>
              <a:off x="3394844" y="1756541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A75E004-49BE-D70C-63B8-8ECCDBBE620E}"/>
                </a:ext>
              </a:extLst>
            </p:cNvPr>
            <p:cNvCxnSpPr>
              <a:cxnSpLocks/>
            </p:cNvCxnSpPr>
            <p:nvPr/>
          </p:nvCxnSpPr>
          <p:spPr>
            <a:xfrm>
              <a:off x="2992607" y="4725873"/>
              <a:ext cx="684157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3" name="Flowchart: Decision 15">
              <a:extLst>
                <a:ext uri="{FF2B5EF4-FFF2-40B4-BE49-F238E27FC236}">
                  <a16:creationId xmlns:a16="http://schemas.microsoft.com/office/drawing/2014/main" id="{2DD61DFA-AE02-2019-2084-60C13DB6C8FF}"/>
                </a:ext>
              </a:extLst>
            </p:cNvPr>
            <p:cNvSpPr/>
            <p:nvPr/>
          </p:nvSpPr>
          <p:spPr>
            <a:xfrm>
              <a:off x="2878222" y="4303228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Flowchart: Process 3">
              <a:extLst>
                <a:ext uri="{FF2B5EF4-FFF2-40B4-BE49-F238E27FC236}">
                  <a16:creationId xmlns:a16="http://schemas.microsoft.com/office/drawing/2014/main" id="{FA2A9648-6863-5406-EB59-97CBB01B5377}"/>
                </a:ext>
              </a:extLst>
            </p:cNvPr>
            <p:cNvSpPr/>
            <p:nvPr/>
          </p:nvSpPr>
          <p:spPr>
            <a:xfrm>
              <a:off x="3690704" y="4350009"/>
              <a:ext cx="2962275" cy="771525"/>
            </a:xfrm>
            <a:prstGeom prst="flowChartProcess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Can you provide timesheets/payslips/contracts which confirm your experiences, including hours worked?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D52B1E1-E403-5AC7-639F-1724255FD0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26701" y="5132366"/>
              <a:ext cx="7318" cy="6393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6" name="Flowchart: Decision 15">
              <a:extLst>
                <a:ext uri="{FF2B5EF4-FFF2-40B4-BE49-F238E27FC236}">
                  <a16:creationId xmlns:a16="http://schemas.microsoft.com/office/drawing/2014/main" id="{67B3E056-312D-E0B9-EF4B-D51F767882CE}"/>
                </a:ext>
              </a:extLst>
            </p:cNvPr>
            <p:cNvSpPr/>
            <p:nvPr/>
          </p:nvSpPr>
          <p:spPr>
            <a:xfrm>
              <a:off x="3344822" y="5185831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Yes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EC218914-47F3-036C-7169-0831DC330C4E}"/>
                </a:ext>
              </a:extLst>
            </p:cNvPr>
            <p:cNvCxnSpPr>
              <a:cxnSpLocks/>
            </p:cNvCxnSpPr>
            <p:nvPr/>
          </p:nvCxnSpPr>
          <p:spPr>
            <a:xfrm>
              <a:off x="5537011" y="5145519"/>
              <a:ext cx="0" cy="504437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Flowchart: Decision 15">
              <a:extLst>
                <a:ext uri="{FF2B5EF4-FFF2-40B4-BE49-F238E27FC236}">
                  <a16:creationId xmlns:a16="http://schemas.microsoft.com/office/drawing/2014/main" id="{F92368CA-3F01-E5BF-A400-6C718B303224}"/>
                </a:ext>
              </a:extLst>
            </p:cNvPr>
            <p:cNvSpPr/>
            <p:nvPr/>
          </p:nvSpPr>
          <p:spPr>
            <a:xfrm>
              <a:off x="4954653" y="5185831"/>
              <a:ext cx="866775" cy="5143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Flowchart: Process 3">
              <a:extLst>
                <a:ext uri="{FF2B5EF4-FFF2-40B4-BE49-F238E27FC236}">
                  <a16:creationId xmlns:a16="http://schemas.microsoft.com/office/drawing/2014/main" id="{3E1526FD-830E-1352-78A0-6A1E1D49EB45}"/>
                </a:ext>
              </a:extLst>
            </p:cNvPr>
            <p:cNvSpPr/>
            <p:nvPr/>
          </p:nvSpPr>
          <p:spPr>
            <a:xfrm>
              <a:off x="4929805" y="5664502"/>
              <a:ext cx="3446347" cy="1064289"/>
            </a:xfrm>
            <a:prstGeom prst="flowChartProces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You have not met the work experience requirements.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W</a:t>
              </a:r>
              <a:r>
                <a:rPr lang="en-GB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ork experience that is not evidenced will be excluded and not count towards the minimum requirement of  70 hours.</a:t>
              </a:r>
            </a:p>
          </p:txBody>
        </p:sp>
        <p:sp>
          <p:nvSpPr>
            <p:cNvPr id="9" name="Flowchart: Decision 15">
              <a:extLst>
                <a:ext uri="{FF2B5EF4-FFF2-40B4-BE49-F238E27FC236}">
                  <a16:creationId xmlns:a16="http://schemas.microsoft.com/office/drawing/2014/main" id="{69DF0599-0D3D-90A8-A1F0-4E0DD4DD4883}"/>
                </a:ext>
              </a:extLst>
            </p:cNvPr>
            <p:cNvSpPr/>
            <p:nvPr/>
          </p:nvSpPr>
          <p:spPr>
            <a:xfrm>
              <a:off x="3383221" y="3056091"/>
              <a:ext cx="779606" cy="459449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a typeface="Calibri" panose="020F0502020204030204" pitchFamily="34" charset="0"/>
                  <a:cs typeface="Times New Roman" panose="02020603050405020304" pitchFamily="18" charset="0"/>
                </a:rPr>
                <a:t>No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lowchart: Process 24">
              <a:extLst>
                <a:ext uri="{FF2B5EF4-FFF2-40B4-BE49-F238E27FC236}">
                  <a16:creationId xmlns:a16="http://schemas.microsoft.com/office/drawing/2014/main" id="{5A8ABB33-D8C7-591E-C798-1376376A1F3A}"/>
                </a:ext>
              </a:extLst>
            </p:cNvPr>
            <p:cNvSpPr/>
            <p:nvPr/>
          </p:nvSpPr>
          <p:spPr>
            <a:xfrm>
              <a:off x="4170310" y="3171647"/>
              <a:ext cx="3058371" cy="657225"/>
            </a:xfrm>
            <a:prstGeom prst="flowChartProces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You must be able to explain how your work experiences meet the 5 expected outcomes at MMI.</a:t>
              </a:r>
            </a:p>
          </p:txBody>
        </p:sp>
      </p:grpSp>
      <p:sp>
        <p:nvSpPr>
          <p:cNvPr id="2" name="Flowchart: Process 13">
            <a:extLst>
              <a:ext uri="{FF2B5EF4-FFF2-40B4-BE49-F238E27FC236}">
                <a16:creationId xmlns:a16="http://schemas.microsoft.com/office/drawing/2014/main" id="{E260C46B-08AF-EFCA-E692-56FB1E346187}"/>
              </a:ext>
            </a:extLst>
          </p:cNvPr>
          <p:cNvSpPr/>
          <p:nvPr/>
        </p:nvSpPr>
        <p:spPr>
          <a:xfrm>
            <a:off x="5938520" y="426941"/>
            <a:ext cx="3133725" cy="438150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You must do 70 hours; further information on the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experiences we recommend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can be found here.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04C780-106A-868A-CF0F-7096FD4B03C2}"/>
              </a:ext>
            </a:extLst>
          </p:cNvPr>
          <p:cNvSpPr txBox="1"/>
          <p:nvPr/>
        </p:nvSpPr>
        <p:spPr>
          <a:xfrm>
            <a:off x="68355" y="5982909"/>
            <a:ext cx="23266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Please use this flowchart in conjunction with the </a:t>
            </a:r>
            <a:r>
              <a:rPr lang="en-GB" sz="1100" u="sng" dirty="0">
                <a:solidFill>
                  <a:srgbClr val="0563C1"/>
                </a:solidFill>
                <a:cs typeface="Times New Roman" panose="02020603050405020304" pitchFamily="18" charset="0"/>
              </a:rPr>
              <a:t>s</a:t>
            </a:r>
            <a:r>
              <a:rPr lang="en-GB" sz="1100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pecific guidance on work experience requirements on this page.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D9FF8A-BA90-0F04-8037-A1F3FA631814}"/>
              </a:ext>
            </a:extLst>
          </p:cNvPr>
          <p:cNvSpPr txBox="1"/>
          <p:nvPr/>
        </p:nvSpPr>
        <p:spPr>
          <a:xfrm>
            <a:off x="68355" y="118556"/>
            <a:ext cx="2326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WMS MBChB</a:t>
            </a:r>
          </a:p>
          <a:p>
            <a:r>
              <a:rPr lang="en-GB" b="1" dirty="0"/>
              <a:t>Work experience requirements summary flowchart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20FDB8E-D43F-1862-7C48-EB68B6373C6D}"/>
              </a:ext>
            </a:extLst>
          </p:cNvPr>
          <p:cNvCxnSpPr>
            <a:cxnSpLocks/>
          </p:cNvCxnSpPr>
          <p:nvPr/>
        </p:nvCxnSpPr>
        <p:spPr>
          <a:xfrm>
            <a:off x="5163053" y="3450997"/>
            <a:ext cx="77546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2" name="Picture 31" descr="Logo, company name&#10;&#10;Description automatically generated">
            <a:extLst>
              <a:ext uri="{FF2B5EF4-FFF2-40B4-BE49-F238E27FC236}">
                <a16:creationId xmlns:a16="http://schemas.microsoft.com/office/drawing/2014/main" id="{B1DC9EAD-1D2E-B5F0-5E15-B32B9BBBFC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9881" y="5668082"/>
            <a:ext cx="1299139" cy="106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38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232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Chouhan, Gurpreet</dc:creator>
  <cp:lastModifiedBy>Cranshaw, Laura</cp:lastModifiedBy>
  <cp:revision>9</cp:revision>
  <dcterms:created xsi:type="dcterms:W3CDTF">2023-03-20T15:40:32Z</dcterms:created>
  <dcterms:modified xsi:type="dcterms:W3CDTF">2023-03-21T09:41:31Z</dcterms:modified>
</cp:coreProperties>
</file>