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3" d="100"/>
          <a:sy n="63" d="100"/>
        </p:scale>
        <p:origin x="84"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7AF243-CBC6-4872-AFD1-A2C81FE5CB58}" type="datetimeFigureOut">
              <a:rPr lang="en-GB" smtClean="0"/>
              <a:t>19/03/2021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691612-4ED4-4004-A652-740253041365}" type="slidenum">
              <a:rPr lang="en-GB" smtClean="0"/>
              <a:t>‹#›</a:t>
            </a:fld>
            <a:endParaRPr lang="en-GB"/>
          </a:p>
        </p:txBody>
      </p:sp>
    </p:spTree>
    <p:extLst>
      <p:ext uri="{BB962C8B-B14F-4D97-AF65-F5344CB8AC3E}">
        <p14:creationId xmlns:p14="http://schemas.microsoft.com/office/powerpoint/2010/main" val="39995151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65FD74-E8D0-4F9A-B6A0-FFCEC55CB645}"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153413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layout 1">
    <p:bg>
      <p:bgPr>
        <a:solidFill>
          <a:schemeClr val="bg1">
            <a:alpha val="100000"/>
          </a:schemeClr>
        </a:solidFill>
        <a:effectLst/>
      </p:bgPr>
    </p:bg>
    <p:spTree>
      <p:nvGrpSpPr>
        <p:cNvPr id="1" name=""/>
        <p:cNvGrpSpPr/>
        <p:nvPr/>
      </p:nvGrpSpPr>
      <p:grpSpPr>
        <a:xfrm>
          <a:off x="0" y="0"/>
          <a:ext cx="0" cy="0"/>
          <a:chOff x="0" y="0"/>
          <a:chExt cx="0" cy="0"/>
        </a:xfrm>
      </p:grpSpPr>
      <p:sp>
        <p:nvSpPr>
          <p:cNvPr id="4" name="Text Placeholder 3"/>
          <p:cNvSpPr>
            <a:spLocks noGrp="1"/>
          </p:cNvSpPr>
          <p:nvPr>
            <p:ph type="body" idx="10"/>
          </p:nvPr>
        </p:nvSpPr>
        <p:spPr>
          <a:xfrm>
            <a:off x="0" y="2945130"/>
            <a:ext cx="12192000" cy="2546985"/>
          </a:xfrm>
          <a:prstGeom prst="rect">
            <a:avLst/>
          </a:prstGeom>
          <a:noFill/>
          <a:ln w="0" cmpd="sng">
            <a:noFill/>
            <a:prstDash val="solid"/>
          </a:ln>
        </p:spPr>
        <p:txBody>
          <a:bodyPr vert="horz" lIns="0" tIns="85090" rIns="0" bIns="0" anchor="t"/>
          <a:lstStyle/>
          <a:p>
            <a:pPr marL="914400" marR="0" indent="0" algn="l">
              <a:lnSpc>
                <a:spcPts val="6600"/>
              </a:lnSpc>
              <a:spcAft>
                <a:spcPts val="0"/>
              </a:spcAft>
            </a:pPr>
            <a:r>
              <a:rPr lang="en-US" sz="6300" b="1" spc="15">
                <a:solidFill>
                  <a:srgbClr val="00B2DF"/>
                </a:solidFill>
                <a:latin typeface="Calibri" panose="02020603050405020304" pitchFamily="2"/>
              </a:rPr>
              <a:t>NSS 2020 at WMS MB </a:t>
            </a:r>
          </a:p>
          <a:p>
            <a:pPr marL="914400" marR="0" indent="0" algn="l">
              <a:lnSpc>
                <a:spcPts val="6600"/>
              </a:lnSpc>
              <a:spcBef>
                <a:spcPts val="0"/>
              </a:spcBef>
              <a:spcAft>
                <a:spcPts val="0"/>
              </a:spcAft>
            </a:pPr>
            <a:r>
              <a:rPr lang="en-US" sz="6300" b="1" spc="-60">
                <a:solidFill>
                  <a:srgbClr val="00B2DF"/>
                </a:solidFill>
                <a:latin typeface="Calibri" panose="02020603050405020304" pitchFamily="2"/>
              </a:rPr>
              <a:t>ChB </a:t>
            </a:r>
          </a:p>
          <a:p>
            <a:pPr marL="914400" marR="0" indent="0" algn="l">
              <a:lnSpc>
                <a:spcPts val="2700"/>
              </a:lnSpc>
              <a:spcBef>
                <a:spcPts val="2010"/>
              </a:spcBef>
              <a:spcAft>
                <a:spcPts val="1445"/>
              </a:spcAft>
            </a:pPr>
            <a:r>
              <a:rPr lang="en-US" sz="2650" spc="-10">
                <a:solidFill>
                  <a:srgbClr val="00B2DF"/>
                </a:solidFill>
                <a:latin typeface="Calibri" panose="02020603050405020304" pitchFamily="2"/>
              </a:rPr>
              <a:t>MB ChB LTQC, September 2020 </a:t>
            </a:r>
          </a:p>
        </p:txBody>
      </p:sp>
      <p:sp>
        <p:nvSpPr>
          <p:cNvPr id="5" name="Text Placeholder 4"/>
          <p:cNvSpPr>
            <a:spLocks noGrp="1"/>
          </p:cNvSpPr>
          <p:nvPr>
            <p:ph type="body" idx="10"/>
          </p:nvPr>
        </p:nvSpPr>
        <p:spPr>
          <a:xfrm>
            <a:off x="0" y="5492115"/>
            <a:ext cx="12192000" cy="527685"/>
          </a:xfrm>
          <a:prstGeom prst="rect">
            <a:avLst/>
          </a:prstGeom>
          <a:noFill/>
          <a:ln w="0" cmpd="sng">
            <a:noFill/>
            <a:prstDash val="solid"/>
          </a:ln>
        </p:spPr>
        <p:txBody>
          <a:bodyPr vert="horz" lIns="0" tIns="238760" rIns="0" bIns="0" anchor="t"/>
          <a:lstStyle/>
          <a:p>
            <a:pPr marL="914400" marR="0" indent="0" algn="l">
              <a:lnSpc>
                <a:spcPts val="2200"/>
              </a:lnSpc>
              <a:spcAft>
                <a:spcPts val="40"/>
              </a:spcAft>
            </a:pPr>
            <a:r>
              <a:rPr lang="en-US" sz="2000" spc="-15">
                <a:solidFill>
                  <a:srgbClr val="00B2DF"/>
                </a:solidFill>
                <a:latin typeface="Calibri" panose="02020603050405020304" pitchFamily="2"/>
              </a:rPr>
              <a:t>Dr Helen Nolan </a:t>
            </a:r>
          </a:p>
        </p:txBody>
      </p:sp>
    </p:spTree>
    <p:extLst>
      <p:ext uri="{BB962C8B-B14F-4D97-AF65-F5344CB8AC3E}">
        <p14:creationId xmlns:p14="http://schemas.microsoft.com/office/powerpoint/2010/main" val="36158356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layout 10">
    <p:bg>
      <p:bgPr>
        <a:solidFill>
          <a:schemeClr val="bg1">
            <a:alpha val="100000"/>
          </a:schemeClr>
        </a:solidFill>
        <a:effectLst/>
      </p:bgPr>
    </p:bg>
    <p:spTree>
      <p:nvGrpSpPr>
        <p:cNvPr id="1" name=""/>
        <p:cNvGrpSpPr/>
        <p:nvPr/>
      </p:nvGrpSpPr>
      <p:grpSpPr>
        <a:xfrm>
          <a:off x="0" y="0"/>
          <a:ext cx="0" cy="0"/>
          <a:chOff x="0" y="0"/>
          <a:chExt cx="0" cy="0"/>
        </a:xfrm>
      </p:grpSpPr>
      <p:sp>
        <p:nvSpPr>
          <p:cNvPr id="5" name="Text Placeholder 4"/>
          <p:cNvSpPr>
            <a:spLocks noGrp="1"/>
          </p:cNvSpPr>
          <p:nvPr>
            <p:ph type="body" idx="10"/>
          </p:nvPr>
        </p:nvSpPr>
        <p:spPr>
          <a:xfrm>
            <a:off x="948055" y="1812925"/>
            <a:ext cx="10629900" cy="3635375"/>
          </a:xfrm>
          <a:prstGeom prst="rect">
            <a:avLst/>
          </a:prstGeom>
          <a:noFill/>
          <a:ln w="0" cmpd="sng">
            <a:noFill/>
            <a:prstDash val="solid"/>
          </a:ln>
        </p:spPr>
        <p:txBody>
          <a:bodyPr vert="horz" lIns="0" tIns="180340" rIns="0" bIns="0" anchor="t"/>
          <a:lstStyle/>
          <a:p>
            <a:pPr marL="0" marR="0" indent="228600" algn="l">
              <a:lnSpc>
                <a:spcPts val="3000"/>
              </a:lnSpc>
              <a:spcAft>
                <a:spcPts val="0"/>
              </a:spcAft>
              <a:buFont typeface="Symbol"/>
              <a:buChar char="·"/>
            </a:pPr>
            <a:r>
              <a:rPr lang="en-US" sz="2800" spc="0">
                <a:solidFill>
                  <a:srgbClr val="000000"/>
                </a:solidFill>
                <a:latin typeface="Calibri" panose="02020603050405020304" pitchFamily="2"/>
              </a:rPr>
              <a:t>Clinical learning experiences, early clinical exposure, opportunities to </a:t>
            </a:r>
          </a:p>
          <a:p>
            <a:pPr marL="228600" marR="0" indent="0" algn="l">
              <a:lnSpc>
                <a:spcPts val="3000"/>
              </a:lnSpc>
              <a:spcBef>
                <a:spcPts val="0"/>
              </a:spcBef>
              <a:spcAft>
                <a:spcPts val="0"/>
              </a:spcAft>
            </a:pPr>
            <a:r>
              <a:rPr lang="en-US" sz="2800" spc="-5">
                <a:solidFill>
                  <a:srgbClr val="000000"/>
                </a:solidFill>
                <a:latin typeface="Calibri" panose="02020603050405020304" pitchFamily="2"/>
              </a:rPr>
              <a:t>apply knowledge and practice skills </a:t>
            </a:r>
          </a:p>
          <a:p>
            <a:pPr marL="0" marR="0" indent="228600" algn="l">
              <a:lnSpc>
                <a:spcPts val="3000"/>
              </a:lnSpc>
              <a:spcBef>
                <a:spcPts val="1005"/>
              </a:spcBef>
              <a:spcAft>
                <a:spcPts val="0"/>
              </a:spcAft>
              <a:buFont typeface="Symbol"/>
              <a:buChar char="·"/>
            </a:pPr>
            <a:r>
              <a:rPr lang="en-US" sz="2800" spc="0">
                <a:solidFill>
                  <a:srgbClr val="000000"/>
                </a:solidFill>
                <a:latin typeface="Calibri" panose="02020603050405020304" pitchFamily="2"/>
              </a:rPr>
              <a:t>Comments were variable - many students reported a very positive </a:t>
            </a:r>
          </a:p>
          <a:p>
            <a:pPr marL="228600" marR="0" indent="0" algn="l">
              <a:lnSpc>
                <a:spcPts val="3000"/>
              </a:lnSpc>
              <a:spcBef>
                <a:spcPts val="0"/>
              </a:spcBef>
              <a:spcAft>
                <a:spcPts val="0"/>
              </a:spcAft>
            </a:pPr>
            <a:r>
              <a:rPr lang="en-US" sz="2800" spc="-30">
                <a:solidFill>
                  <a:srgbClr val="000000"/>
                </a:solidFill>
                <a:latin typeface="Calibri" panose="02020603050405020304" pitchFamily="2"/>
              </a:rPr>
              <a:t>experience. </a:t>
            </a:r>
          </a:p>
          <a:p>
            <a:pPr marL="0" marR="0" indent="228600" algn="l">
              <a:lnSpc>
                <a:spcPts val="3000"/>
              </a:lnSpc>
              <a:spcBef>
                <a:spcPts val="985"/>
              </a:spcBef>
              <a:spcAft>
                <a:spcPts val="0"/>
              </a:spcAft>
              <a:buFont typeface="Symbol"/>
              <a:buChar char="·"/>
            </a:pPr>
            <a:r>
              <a:rPr lang="en-US" sz="2800" spc="-5">
                <a:solidFill>
                  <a:srgbClr val="000000"/>
                </a:solidFill>
                <a:latin typeface="Calibri" panose="02020603050405020304" pitchFamily="2"/>
              </a:rPr>
              <a:t>Variety of clinical specialties and care settings - primary care, district </a:t>
            </a:r>
          </a:p>
          <a:p>
            <a:pPr marL="228600" marR="0" indent="0" algn="l">
              <a:lnSpc>
                <a:spcPts val="3000"/>
              </a:lnSpc>
              <a:spcBef>
                <a:spcPts val="0"/>
              </a:spcBef>
              <a:spcAft>
                <a:spcPts val="0"/>
              </a:spcAft>
            </a:pPr>
            <a:r>
              <a:rPr lang="en-US" sz="2800" spc="-10">
                <a:solidFill>
                  <a:srgbClr val="000000"/>
                </a:solidFill>
                <a:latin typeface="Calibri" panose="02020603050405020304" pitchFamily="2"/>
              </a:rPr>
              <a:t>general hospitals, tertiary settings. </a:t>
            </a:r>
          </a:p>
          <a:p>
            <a:pPr marL="0" marR="0" indent="228600" algn="l">
              <a:lnSpc>
                <a:spcPts val="3000"/>
              </a:lnSpc>
              <a:spcBef>
                <a:spcPts val="1010"/>
              </a:spcBef>
              <a:spcAft>
                <a:spcPts val="0"/>
              </a:spcAft>
              <a:buFont typeface="Symbol"/>
              <a:buChar char="·"/>
            </a:pPr>
            <a:r>
              <a:rPr lang="en-US" sz="2800" spc="0">
                <a:solidFill>
                  <a:srgbClr val="000000"/>
                </a:solidFill>
                <a:latin typeface="Calibri" panose="02020603050405020304" pitchFamily="2"/>
              </a:rPr>
              <a:t>Consultants, CEFs and junior doctors provided high quality teaching </a:t>
            </a:r>
          </a:p>
          <a:p>
            <a:pPr marL="228600" marR="0" indent="0" algn="l">
              <a:lnSpc>
                <a:spcPts val="3000"/>
              </a:lnSpc>
              <a:spcBef>
                <a:spcPts val="0"/>
              </a:spcBef>
              <a:spcAft>
                <a:spcPts val="0"/>
              </a:spcAft>
            </a:pPr>
            <a:r>
              <a:rPr lang="en-US" sz="2800" spc="-15">
                <a:solidFill>
                  <a:srgbClr val="000000"/>
                </a:solidFill>
                <a:latin typeface="Calibri" panose="02020603050405020304" pitchFamily="2"/>
              </a:rPr>
              <a:t>and feedback </a:t>
            </a:r>
          </a:p>
        </p:txBody>
      </p:sp>
    </p:spTree>
    <p:extLst>
      <p:ext uri="{BB962C8B-B14F-4D97-AF65-F5344CB8AC3E}">
        <p14:creationId xmlns:p14="http://schemas.microsoft.com/office/powerpoint/2010/main" val="591522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layout 11">
    <p:bg>
      <p:bgPr>
        <a:solidFill>
          <a:schemeClr val="bg1">
            <a:alpha val="100000"/>
          </a:schemeClr>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932815" y="749300"/>
            <a:ext cx="10317480" cy="5219700"/>
          </a:xfrm>
          <a:prstGeom prst="rect">
            <a:avLst/>
          </a:prstGeom>
          <a:noFill/>
          <a:ln w="0" cmpd="sng">
            <a:noFill/>
            <a:prstDash val="solid"/>
          </a:ln>
        </p:spPr>
        <p:txBody>
          <a:bodyPr vert="horz" lIns="0" tIns="27305" rIns="0" bIns="0" anchor="t">
            <a:normAutofit fontScale="95000"/>
          </a:bodyPr>
          <a:lstStyle/>
          <a:p>
            <a:pPr marL="0" marR="0" indent="228600" algn="l">
              <a:lnSpc>
                <a:spcPts val="2500"/>
              </a:lnSpc>
              <a:spcAft>
                <a:spcPts val="0"/>
              </a:spcAft>
              <a:buFont typeface="Symbol"/>
              <a:buChar char="·"/>
            </a:pPr>
            <a:r>
              <a:rPr lang="en-US" sz="2200" spc="0">
                <a:solidFill>
                  <a:srgbClr val="000000"/>
                </a:solidFill>
                <a:latin typeface="Calibri" panose="02020603050405020304" pitchFamily="2"/>
              </a:rPr>
              <a:t>Placements </a:t>
            </a:r>
          </a:p>
          <a:p>
            <a:pPr marL="0" marR="0" indent="228600" algn="l">
              <a:lnSpc>
                <a:spcPts val="1800"/>
              </a:lnSpc>
              <a:spcBef>
                <a:spcPts val="805"/>
              </a:spcBef>
              <a:spcAft>
                <a:spcPts val="0"/>
              </a:spcAft>
              <a:buFont typeface="Symbol"/>
              <a:buChar char="·"/>
            </a:pPr>
            <a:r>
              <a:rPr lang="en-US" sz="2100" b="1" i="1" spc="80">
                <a:solidFill>
                  <a:srgbClr val="000000"/>
                </a:solidFill>
                <a:latin typeface="Calibri" panose="02020603050405020304" pitchFamily="2"/>
              </a:rPr>
              <a:t>A lot of opportunity for learning once in the clinical part of the course with some very </a:t>
            </a:r>
          </a:p>
          <a:p>
            <a:pPr marL="228600" marR="0" indent="0" algn="l">
              <a:lnSpc>
                <a:spcPts val="1800"/>
              </a:lnSpc>
              <a:spcBef>
                <a:spcPts val="0"/>
              </a:spcBef>
              <a:spcAft>
                <a:spcPts val="0"/>
              </a:spcAft>
            </a:pPr>
            <a:r>
              <a:rPr lang="en-US" sz="2100" b="1" i="1" spc="70">
                <a:solidFill>
                  <a:srgbClr val="000000"/>
                </a:solidFill>
                <a:latin typeface="Calibri" panose="02020603050405020304" pitchFamily="2"/>
              </a:rPr>
              <a:t>good teachers that have taken a keen interest in my learning and development ???, ??? </a:t>
            </a:r>
          </a:p>
          <a:p>
            <a:pPr marL="228600" marR="0" indent="0" algn="l">
              <a:lnSpc>
                <a:spcPts val="1800"/>
              </a:lnSpc>
              <a:spcBef>
                <a:spcPts val="5"/>
              </a:spcBef>
              <a:spcAft>
                <a:spcPts val="0"/>
              </a:spcAft>
            </a:pPr>
            <a:r>
              <a:rPr lang="en-US" sz="2100" b="1" i="1" spc="70">
                <a:solidFill>
                  <a:srgbClr val="000000"/>
                </a:solidFill>
                <a:latin typeface="Calibri" panose="02020603050405020304" pitchFamily="2"/>
              </a:rPr>
              <a:t>to name a couple. </a:t>
            </a:r>
          </a:p>
          <a:p>
            <a:pPr marL="0" marR="0" indent="228600" algn="l">
              <a:lnSpc>
                <a:spcPts val="1800"/>
              </a:lnSpc>
              <a:spcBef>
                <a:spcPts val="1010"/>
              </a:spcBef>
              <a:spcAft>
                <a:spcPts val="0"/>
              </a:spcAft>
              <a:buFont typeface="Symbol"/>
              <a:buChar char="·"/>
            </a:pPr>
            <a:r>
              <a:rPr lang="en-US" sz="2100" b="1" i="1" spc="90">
                <a:solidFill>
                  <a:srgbClr val="000000"/>
                </a:solidFill>
                <a:latin typeface="Calibri" panose="02020603050405020304" pitchFamily="2"/>
              </a:rPr>
              <a:t>Adequate opportunity to apply knowledge in clinical area as most of course is made </a:t>
            </a:r>
          </a:p>
          <a:p>
            <a:pPr marL="228600" marR="0" indent="0" algn="l">
              <a:lnSpc>
                <a:spcPts val="1800"/>
              </a:lnSpc>
              <a:spcBef>
                <a:spcPts val="5"/>
              </a:spcBef>
              <a:spcAft>
                <a:spcPts val="0"/>
              </a:spcAft>
            </a:pPr>
            <a:r>
              <a:rPr lang="en-US" sz="2100" b="1" i="1" spc="70">
                <a:solidFill>
                  <a:srgbClr val="000000"/>
                </a:solidFill>
                <a:latin typeface="Calibri" panose="02020603050405020304" pitchFamily="2"/>
              </a:rPr>
              <a:t>up of clinical placements. </a:t>
            </a:r>
          </a:p>
          <a:p>
            <a:pPr marL="0" marR="0" indent="228600" algn="l">
              <a:lnSpc>
                <a:spcPts val="1800"/>
              </a:lnSpc>
              <a:spcBef>
                <a:spcPts val="1010"/>
              </a:spcBef>
              <a:spcAft>
                <a:spcPts val="0"/>
              </a:spcAft>
              <a:buFont typeface="Symbol"/>
              <a:buChar char="·"/>
            </a:pPr>
            <a:r>
              <a:rPr lang="en-US" sz="2100" b="1" i="1" spc="85">
                <a:solidFill>
                  <a:srgbClr val="000000"/>
                </a:solidFill>
                <a:latin typeface="Calibri" panose="02020603050405020304" pitchFamily="2"/>
              </a:rPr>
              <a:t>The local trusts are (on the whole) very welcoming and inclusive towards medical </a:t>
            </a:r>
          </a:p>
          <a:p>
            <a:pPr marL="228600" marR="0" indent="0" algn="l">
              <a:lnSpc>
                <a:spcPts val="1800"/>
              </a:lnSpc>
              <a:spcBef>
                <a:spcPts val="5"/>
              </a:spcBef>
              <a:spcAft>
                <a:spcPts val="0"/>
              </a:spcAft>
            </a:pPr>
            <a:r>
              <a:rPr lang="en-US" sz="2100" b="1" i="1" spc="80">
                <a:solidFill>
                  <a:srgbClr val="000000"/>
                </a:solidFill>
                <a:latin typeface="Calibri" panose="02020603050405020304" pitchFamily="2"/>
              </a:rPr>
              <a:t>student and many clinicians are happy to teach </a:t>
            </a:r>
          </a:p>
          <a:p>
            <a:pPr marL="0" marR="0" indent="228600" algn="l">
              <a:lnSpc>
                <a:spcPts val="1800"/>
              </a:lnSpc>
              <a:spcBef>
                <a:spcPts val="985"/>
              </a:spcBef>
              <a:spcAft>
                <a:spcPts val="0"/>
              </a:spcAft>
              <a:buFont typeface="Symbol"/>
              <a:buChar char="·"/>
            </a:pPr>
            <a:r>
              <a:rPr lang="en-US" sz="2100" b="1" i="1" spc="80">
                <a:solidFill>
                  <a:srgbClr val="000000"/>
                </a:solidFill>
                <a:latin typeface="Calibri" panose="02020603050405020304" pitchFamily="2"/>
              </a:rPr>
              <a:t>Each hospital has its own strengths (??? for the CEFs and teaching, Warwick for the </a:t>
            </a:r>
          </a:p>
          <a:p>
            <a:pPr marL="228600" marR="0" indent="0" algn="l">
              <a:lnSpc>
                <a:spcPts val="1800"/>
              </a:lnSpc>
              <a:spcBef>
                <a:spcPts val="5"/>
              </a:spcBef>
              <a:spcAft>
                <a:spcPts val="0"/>
              </a:spcAft>
            </a:pPr>
            <a:r>
              <a:rPr lang="en-US" sz="2100" b="1" i="1" spc="80">
                <a:solidFill>
                  <a:srgbClr val="000000"/>
                </a:solidFill>
                <a:latin typeface="Calibri" panose="02020603050405020304" pitchFamily="2"/>
              </a:rPr>
              <a:t>time that clinicians spend with students, UHCW for seeing more specialist areas of </a:t>
            </a:r>
          </a:p>
          <a:p>
            <a:pPr marL="228600" marR="0" indent="0" algn="l">
              <a:lnSpc>
                <a:spcPts val="1800"/>
              </a:lnSpc>
              <a:spcBef>
                <a:spcPts val="0"/>
              </a:spcBef>
              <a:spcAft>
                <a:spcPts val="0"/>
              </a:spcAft>
            </a:pPr>
            <a:r>
              <a:rPr lang="en-US" sz="2100" b="1" i="1" spc="80">
                <a:solidFill>
                  <a:srgbClr val="000000"/>
                </a:solidFill>
                <a:latin typeface="Calibri" panose="02020603050405020304" pitchFamily="2"/>
              </a:rPr>
              <a:t>medicine and a huge range of conditions) and being placed at each hospital has given </a:t>
            </a:r>
          </a:p>
          <a:p>
            <a:pPr marL="228600" marR="0" indent="0" algn="l">
              <a:lnSpc>
                <a:spcPts val="1800"/>
              </a:lnSpc>
              <a:spcBef>
                <a:spcPts val="5"/>
              </a:spcBef>
              <a:spcAft>
                <a:spcPts val="0"/>
              </a:spcAft>
            </a:pPr>
            <a:r>
              <a:rPr lang="en-US" sz="2100" b="1" i="1" spc="75">
                <a:solidFill>
                  <a:srgbClr val="000000"/>
                </a:solidFill>
                <a:latin typeface="Calibri" panose="02020603050405020304" pitchFamily="2"/>
              </a:rPr>
              <a:t>me an insight into the pros and cons of working in DGHs and large tertiary care centres </a:t>
            </a:r>
          </a:p>
          <a:p>
            <a:pPr marL="0" marR="0" indent="320040" algn="l">
              <a:lnSpc>
                <a:spcPts val="1800"/>
              </a:lnSpc>
              <a:spcBef>
                <a:spcPts val="1010"/>
              </a:spcBef>
              <a:spcAft>
                <a:spcPts val="0"/>
              </a:spcAft>
              <a:buFont typeface="Symbol"/>
              <a:buChar char="·"/>
            </a:pPr>
            <a:r>
              <a:rPr lang="en-US" sz="2100" b="1" i="1" spc="70">
                <a:solidFill>
                  <a:srgbClr val="000000"/>
                </a:solidFill>
                <a:latin typeface="Calibri" panose="02020603050405020304" pitchFamily="2"/>
              </a:rPr>
              <a:t>The main teaching hospital is good to train at, and there are top quality consultants to </a:t>
            </a:r>
          </a:p>
          <a:p>
            <a:pPr marL="228600" marR="0" indent="0" algn="l">
              <a:lnSpc>
                <a:spcPts val="1800"/>
              </a:lnSpc>
              <a:spcBef>
                <a:spcPts val="5"/>
              </a:spcBef>
              <a:spcAft>
                <a:spcPts val="0"/>
              </a:spcAft>
            </a:pPr>
            <a:r>
              <a:rPr lang="en-US" sz="2100" b="1" i="1" spc="60">
                <a:solidFill>
                  <a:srgbClr val="000000"/>
                </a:solidFill>
                <a:latin typeface="Calibri" panose="02020603050405020304" pitchFamily="2"/>
              </a:rPr>
              <a:t>learn from. </a:t>
            </a:r>
          </a:p>
          <a:p>
            <a:pPr marL="0" marR="0" indent="320040" algn="l">
              <a:lnSpc>
                <a:spcPts val="1800"/>
              </a:lnSpc>
              <a:spcBef>
                <a:spcPts val="1010"/>
              </a:spcBef>
              <a:spcAft>
                <a:spcPts val="0"/>
              </a:spcAft>
              <a:buFont typeface="Symbol"/>
              <a:buChar char="·"/>
            </a:pPr>
            <a:r>
              <a:rPr lang="en-US" sz="2100" b="1" i="1" spc="80">
                <a:solidFill>
                  <a:srgbClr val="000000"/>
                </a:solidFill>
                <a:latin typeface="Calibri" panose="02020603050405020304" pitchFamily="2"/>
              </a:rPr>
              <a:t>The clinical aspects of the course run very smoothly and being given the freedom to </a:t>
            </a:r>
          </a:p>
          <a:p>
            <a:pPr marL="228600" marR="0" indent="0" algn="l">
              <a:lnSpc>
                <a:spcPts val="1800"/>
              </a:lnSpc>
              <a:spcBef>
                <a:spcPts val="0"/>
              </a:spcBef>
              <a:spcAft>
                <a:spcPts val="0"/>
              </a:spcAft>
            </a:pPr>
            <a:r>
              <a:rPr lang="en-US" sz="2100" b="1" i="1" spc="80">
                <a:solidFill>
                  <a:srgbClr val="000000"/>
                </a:solidFill>
                <a:latin typeface="Calibri" panose="02020603050405020304" pitchFamily="2"/>
              </a:rPr>
              <a:t>'choose your own adventure' through the world of hospital medicine fosters a love of </a:t>
            </a:r>
          </a:p>
          <a:p>
            <a:pPr marL="228600" marR="0" indent="0" algn="l">
              <a:lnSpc>
                <a:spcPts val="1800"/>
              </a:lnSpc>
              <a:spcBef>
                <a:spcPts val="5"/>
              </a:spcBef>
              <a:spcAft>
                <a:spcPts val="0"/>
              </a:spcAft>
            </a:pPr>
            <a:r>
              <a:rPr lang="en-US" sz="2100" b="1" i="1" spc="65">
                <a:solidFill>
                  <a:srgbClr val="000000"/>
                </a:solidFill>
                <a:latin typeface="Calibri" panose="02020603050405020304" pitchFamily="2"/>
              </a:rPr>
              <a:t>learning. </a:t>
            </a:r>
          </a:p>
          <a:p>
            <a:pPr marL="0" marR="0" indent="228600" algn="l">
              <a:lnSpc>
                <a:spcPts val="1800"/>
              </a:lnSpc>
              <a:spcBef>
                <a:spcPts val="985"/>
              </a:spcBef>
              <a:spcAft>
                <a:spcPts val="70"/>
              </a:spcAft>
              <a:buFont typeface="Symbol"/>
              <a:buChar char="·"/>
            </a:pPr>
            <a:r>
              <a:rPr lang="en-US" sz="2100" b="1" i="1" spc="75">
                <a:solidFill>
                  <a:srgbClr val="000000"/>
                </a:solidFill>
                <a:latin typeface="Calibri" panose="02020603050405020304" pitchFamily="2"/>
              </a:rPr>
              <a:t>The speciality placement blocks were particularly useful in our training. </a:t>
            </a:r>
          </a:p>
        </p:txBody>
      </p:sp>
    </p:spTree>
    <p:extLst>
      <p:ext uri="{BB962C8B-B14F-4D97-AF65-F5344CB8AC3E}">
        <p14:creationId xmlns:p14="http://schemas.microsoft.com/office/powerpoint/2010/main" val="39127400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layout 12">
    <p:bg>
      <p:bgPr>
        <a:solidFill>
          <a:schemeClr val="bg1">
            <a:alpha val="100000"/>
          </a:schemeClr>
        </a:solidFill>
        <a:effectLst/>
      </p:bgPr>
    </p:bg>
    <p:spTree>
      <p:nvGrpSpPr>
        <p:cNvPr id="1" name=""/>
        <p:cNvGrpSpPr/>
        <p:nvPr/>
      </p:nvGrpSpPr>
      <p:grpSpPr>
        <a:xfrm>
          <a:off x="0" y="0"/>
          <a:ext cx="0" cy="0"/>
          <a:chOff x="0" y="0"/>
          <a:chExt cx="0" cy="0"/>
        </a:xfrm>
      </p:grpSpPr>
      <p:sp>
        <p:nvSpPr>
          <p:cNvPr id="4" name="Text Placeholder 3"/>
          <p:cNvSpPr>
            <a:spLocks noGrp="1"/>
          </p:cNvSpPr>
          <p:nvPr>
            <p:ph type="body" idx="10"/>
          </p:nvPr>
        </p:nvSpPr>
        <p:spPr>
          <a:xfrm>
            <a:off x="925195" y="951230"/>
            <a:ext cx="10317480" cy="4801870"/>
          </a:xfrm>
          <a:prstGeom prst="rect">
            <a:avLst/>
          </a:prstGeom>
          <a:noFill/>
          <a:ln w="0" cmpd="sng">
            <a:noFill/>
            <a:prstDash val="solid"/>
          </a:ln>
        </p:spPr>
        <p:txBody>
          <a:bodyPr vert="horz" lIns="0" tIns="0" rIns="0" bIns="0" anchor="t">
            <a:normAutofit fontScale="95000"/>
          </a:bodyPr>
          <a:lstStyle/>
          <a:p>
            <a:pPr marL="45720" marR="0" indent="182880" algn="l">
              <a:lnSpc>
                <a:spcPts val="2400"/>
              </a:lnSpc>
              <a:spcAft>
                <a:spcPts val="0"/>
              </a:spcAft>
              <a:buFont typeface="Symbol"/>
              <a:buChar char="·"/>
            </a:pPr>
            <a:r>
              <a:rPr lang="en-US" sz="2800" spc="-50">
                <a:solidFill>
                  <a:srgbClr val="000000"/>
                </a:solidFill>
                <a:latin typeface="Calibri" panose="02020603050405020304" pitchFamily="2"/>
              </a:rPr>
              <a:t>However...inconsistencies amongst clinical placements and clinical </a:t>
            </a:r>
          </a:p>
          <a:p>
            <a:pPr marL="228600" marR="0" indent="0" algn="l">
              <a:lnSpc>
                <a:spcPts val="2800"/>
              </a:lnSpc>
              <a:spcBef>
                <a:spcPts val="0"/>
              </a:spcBef>
              <a:spcAft>
                <a:spcPts val="0"/>
              </a:spcAft>
            </a:pPr>
            <a:r>
              <a:rPr lang="en-US" sz="2800" spc="-10">
                <a:solidFill>
                  <a:srgbClr val="000000"/>
                </a:solidFill>
                <a:latin typeface="Calibri" panose="02020603050405020304" pitchFamily="2"/>
              </a:rPr>
              <a:t>supervisors </a:t>
            </a:r>
          </a:p>
          <a:p>
            <a:pPr marL="45720" marR="0" indent="182880" algn="l">
              <a:lnSpc>
                <a:spcPts val="2700"/>
              </a:lnSpc>
              <a:spcBef>
                <a:spcPts val="1010"/>
              </a:spcBef>
              <a:spcAft>
                <a:spcPts val="0"/>
              </a:spcAft>
              <a:buFont typeface="Symbol"/>
              <a:buChar char="·"/>
            </a:pPr>
            <a:r>
              <a:rPr lang="en-US" sz="2700" i="1" spc="70">
                <a:solidFill>
                  <a:srgbClr val="000000"/>
                </a:solidFill>
                <a:latin typeface="Calibri" panose="02020603050405020304" pitchFamily="2"/>
              </a:rPr>
              <a:t>The quality of placements </a:t>
            </a:r>
            <a:r>
              <a:rPr lang="en-US" sz="2700" b="1" i="1" spc="70">
                <a:solidFill>
                  <a:srgbClr val="000000"/>
                </a:solidFill>
                <a:latin typeface="Calibri" panose="02020603050405020304" pitchFamily="2"/>
              </a:rPr>
              <a:t>varies wildly from hospital to hospital </a:t>
            </a:r>
            <a:r>
              <a:rPr lang="en-US" sz="2700" i="1" spc="70">
                <a:solidFill>
                  <a:srgbClr val="000000"/>
                </a:solidFill>
                <a:latin typeface="Calibri" panose="02020603050405020304" pitchFamily="2"/>
              </a:rPr>
              <a:t>(or </a:t>
            </a:r>
          </a:p>
          <a:p>
            <a:pPr marL="228600" marR="0" indent="0" algn="l">
              <a:lnSpc>
                <a:spcPts val="2700"/>
              </a:lnSpc>
              <a:spcBef>
                <a:spcPts val="5"/>
              </a:spcBef>
              <a:spcAft>
                <a:spcPts val="0"/>
              </a:spcAft>
            </a:pPr>
            <a:r>
              <a:rPr lang="en-US" sz="2700" i="1" spc="45">
                <a:solidFill>
                  <a:srgbClr val="000000"/>
                </a:solidFill>
                <a:latin typeface="Calibri" panose="02020603050405020304" pitchFamily="2"/>
              </a:rPr>
              <a:t>surgery to surgery, in the case of GP), so I often felt </a:t>
            </a:r>
            <a:r>
              <a:rPr lang="en-US" sz="2700" b="1" i="1" spc="45">
                <a:solidFill>
                  <a:srgbClr val="000000"/>
                </a:solidFill>
                <a:latin typeface="Calibri" panose="02020603050405020304" pitchFamily="2"/>
              </a:rPr>
              <a:t>short-changed in </a:t>
            </a:r>
          </a:p>
          <a:p>
            <a:pPr marL="228600" marR="0" indent="0" algn="l">
              <a:lnSpc>
                <a:spcPts val="2700"/>
              </a:lnSpc>
              <a:spcBef>
                <a:spcPts val="0"/>
              </a:spcBef>
              <a:spcAft>
                <a:spcPts val="0"/>
              </a:spcAft>
            </a:pPr>
            <a:r>
              <a:rPr lang="en-US" sz="2700" b="1" i="1" spc="90">
                <a:solidFill>
                  <a:srgbClr val="000000"/>
                </a:solidFill>
                <a:latin typeface="Calibri" panose="02020603050405020304" pitchFamily="2"/>
              </a:rPr>
              <a:t>my learning opportunities compared to my colleagues. </a:t>
            </a:r>
          </a:p>
          <a:p>
            <a:pPr marL="45720" marR="0" indent="228600" algn="l">
              <a:lnSpc>
                <a:spcPts val="2700"/>
              </a:lnSpc>
              <a:spcBef>
                <a:spcPts val="990"/>
              </a:spcBef>
              <a:spcAft>
                <a:spcPts val="0"/>
              </a:spcAft>
              <a:buFont typeface="Symbol"/>
              <a:buChar char="·"/>
            </a:pPr>
            <a:r>
              <a:rPr lang="en-US" sz="2700" b="1" i="1" spc="70">
                <a:solidFill>
                  <a:srgbClr val="000000"/>
                </a:solidFill>
                <a:latin typeface="Calibri" panose="02020603050405020304" pitchFamily="2"/>
              </a:rPr>
              <a:t>Consultant </a:t>
            </a:r>
            <a:r>
              <a:rPr lang="en-US" sz="2700" i="1" spc="70">
                <a:solidFill>
                  <a:srgbClr val="000000"/>
                </a:solidFill>
                <a:latin typeface="Calibri" panose="02020603050405020304" pitchFamily="2"/>
              </a:rPr>
              <a:t>supervisors in the hospital </a:t>
            </a:r>
            <a:r>
              <a:rPr lang="en-US" sz="2700" b="1" i="1" spc="70">
                <a:solidFill>
                  <a:srgbClr val="000000"/>
                </a:solidFill>
                <a:latin typeface="Calibri" panose="02020603050405020304" pitchFamily="2"/>
              </a:rPr>
              <a:t>vary massively</a:t>
            </a:r>
            <a:r>
              <a:rPr lang="en-US" sz="2700" i="1" spc="70">
                <a:solidFill>
                  <a:srgbClr val="000000"/>
                </a:solidFill>
                <a:latin typeface="Calibri" panose="02020603050405020304" pitchFamily="2"/>
              </a:rPr>
              <a:t>, and </a:t>
            </a:r>
            <a:r>
              <a:rPr lang="en-US" sz="2700" b="1" i="1" spc="70">
                <a:solidFill>
                  <a:srgbClr val="000000"/>
                </a:solidFill>
                <a:latin typeface="Calibri" panose="02020603050405020304" pitchFamily="2"/>
              </a:rPr>
              <a:t>can really </a:t>
            </a:r>
          </a:p>
          <a:p>
            <a:pPr marL="228600" marR="0" indent="0" algn="l">
              <a:lnSpc>
                <a:spcPts val="2700"/>
              </a:lnSpc>
              <a:spcBef>
                <a:spcPts val="0"/>
              </a:spcBef>
              <a:spcAft>
                <a:spcPts val="0"/>
              </a:spcAft>
            </a:pPr>
            <a:r>
              <a:rPr lang="en-US" sz="2700" b="1" i="1" spc="60">
                <a:solidFill>
                  <a:srgbClr val="000000"/>
                </a:solidFill>
                <a:latin typeface="Calibri" panose="02020603050405020304" pitchFamily="2"/>
              </a:rPr>
              <a:t>make or break placements</a:t>
            </a:r>
            <a:r>
              <a:rPr lang="en-US" sz="2700" i="1" spc="60">
                <a:solidFill>
                  <a:srgbClr val="000000"/>
                </a:solidFill>
                <a:latin typeface="Calibri" panose="02020603050405020304" pitchFamily="2"/>
              </a:rPr>
              <a:t>. I had a few poor ones over the years, and </a:t>
            </a:r>
          </a:p>
          <a:p>
            <a:pPr marL="228600" marR="0" indent="0" algn="l">
              <a:lnSpc>
                <a:spcPts val="2700"/>
              </a:lnSpc>
              <a:spcBef>
                <a:spcPts val="5"/>
              </a:spcBef>
              <a:spcAft>
                <a:spcPts val="0"/>
              </a:spcAft>
            </a:pPr>
            <a:r>
              <a:rPr lang="en-US" sz="2700" i="1" spc="35">
                <a:solidFill>
                  <a:srgbClr val="000000"/>
                </a:solidFill>
                <a:latin typeface="Calibri" panose="02020603050405020304" pitchFamily="2"/>
              </a:rPr>
              <a:t>it really harmed my engagement with the course and the subject. </a:t>
            </a:r>
          </a:p>
          <a:p>
            <a:pPr marL="45720" marR="0" indent="320040" algn="l">
              <a:lnSpc>
                <a:spcPts val="2700"/>
              </a:lnSpc>
              <a:spcBef>
                <a:spcPts val="1010"/>
              </a:spcBef>
              <a:spcAft>
                <a:spcPts val="0"/>
              </a:spcAft>
              <a:buFont typeface="Symbol"/>
              <a:buChar char="·"/>
            </a:pPr>
            <a:r>
              <a:rPr lang="en-US" sz="2700" i="1" spc="30">
                <a:solidFill>
                  <a:srgbClr val="000000"/>
                </a:solidFill>
                <a:latin typeface="Calibri" panose="02020603050405020304" pitchFamily="2"/>
              </a:rPr>
              <a:t>Too much variation in the quality of clinical teaching - this is mainly </a:t>
            </a:r>
          </a:p>
          <a:p>
            <a:pPr marL="228600" marR="0" indent="0" algn="l">
              <a:lnSpc>
                <a:spcPts val="2700"/>
              </a:lnSpc>
              <a:spcBef>
                <a:spcPts val="5"/>
              </a:spcBef>
              <a:spcAft>
                <a:spcPts val="0"/>
              </a:spcAft>
            </a:pPr>
            <a:r>
              <a:rPr lang="en-US" sz="2700" i="1" spc="20">
                <a:solidFill>
                  <a:srgbClr val="000000"/>
                </a:solidFill>
                <a:latin typeface="Calibri" panose="02020603050405020304" pitchFamily="2"/>
              </a:rPr>
              <a:t>'assigned consultants', a significant proportion of whom do not offer a </a:t>
            </a:r>
          </a:p>
          <a:p>
            <a:pPr marL="228600" marR="0" indent="0" algn="l">
              <a:lnSpc>
                <a:spcPts val="2700"/>
              </a:lnSpc>
              <a:spcBef>
                <a:spcPts val="0"/>
              </a:spcBef>
              <a:spcAft>
                <a:spcPts val="0"/>
              </a:spcAft>
            </a:pPr>
            <a:r>
              <a:rPr lang="en-US" sz="2700" i="1" spc="50">
                <a:solidFill>
                  <a:srgbClr val="000000"/>
                </a:solidFill>
                <a:latin typeface="Calibri" panose="02020603050405020304" pitchFamily="2"/>
              </a:rPr>
              <a:t>good enough clinical experience during placements. </a:t>
            </a:r>
            <a:r>
              <a:rPr lang="en-US" sz="2700" b="1" i="1" spc="50">
                <a:solidFill>
                  <a:srgbClr val="000000"/>
                </a:solidFill>
                <a:latin typeface="Calibri" panose="02020603050405020304" pitchFamily="2"/>
              </a:rPr>
              <a:t>Many of my </a:t>
            </a:r>
          </a:p>
          <a:p>
            <a:pPr marL="228600" marR="0" indent="0" algn="l">
              <a:lnSpc>
                <a:spcPts val="2700"/>
              </a:lnSpc>
              <a:spcBef>
                <a:spcPts val="5"/>
              </a:spcBef>
              <a:spcAft>
                <a:spcPts val="0"/>
              </a:spcAft>
            </a:pPr>
            <a:r>
              <a:rPr lang="en-US" sz="2700" b="1" i="1" spc="95">
                <a:solidFill>
                  <a:srgbClr val="000000"/>
                </a:solidFill>
                <a:latin typeface="Calibri" panose="02020603050405020304" pitchFamily="2"/>
              </a:rPr>
              <a:t>consultant mentors were uninterested in my learning and gave me </a:t>
            </a:r>
          </a:p>
          <a:p>
            <a:pPr marL="228600" marR="0" indent="0" algn="l">
              <a:lnSpc>
                <a:spcPts val="2700"/>
              </a:lnSpc>
              <a:spcBef>
                <a:spcPts val="5"/>
              </a:spcBef>
              <a:spcAft>
                <a:spcPts val="90"/>
              </a:spcAft>
            </a:pPr>
            <a:r>
              <a:rPr lang="en-US" sz="2700" b="1" i="1" spc="85">
                <a:solidFill>
                  <a:srgbClr val="000000"/>
                </a:solidFill>
                <a:latin typeface="Calibri" panose="02020603050405020304" pitchFamily="2"/>
              </a:rPr>
              <a:t>zero teaching or guidance. </a:t>
            </a:r>
          </a:p>
        </p:txBody>
      </p:sp>
    </p:spTree>
    <p:extLst>
      <p:ext uri="{BB962C8B-B14F-4D97-AF65-F5344CB8AC3E}">
        <p14:creationId xmlns:p14="http://schemas.microsoft.com/office/powerpoint/2010/main" val="13946562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layout 13">
    <p:bg>
      <p:bgPr>
        <a:solidFill>
          <a:schemeClr val="bg1">
            <a:alpha val="100000"/>
          </a:schemeClr>
        </a:solidFill>
        <a:effectLst/>
      </p:bgPr>
    </p:bg>
    <p:spTree>
      <p:nvGrpSpPr>
        <p:cNvPr id="1" name=""/>
        <p:cNvGrpSpPr/>
        <p:nvPr/>
      </p:nvGrpSpPr>
      <p:grpSpPr>
        <a:xfrm>
          <a:off x="0" y="0"/>
          <a:ext cx="0" cy="0"/>
          <a:chOff x="0" y="0"/>
          <a:chExt cx="0" cy="0"/>
        </a:xfrm>
      </p:grpSpPr>
      <p:sp>
        <p:nvSpPr>
          <p:cNvPr id="4" name="Text Placeholder 3"/>
          <p:cNvSpPr>
            <a:spLocks noGrp="1"/>
          </p:cNvSpPr>
          <p:nvPr>
            <p:ph type="body" idx="10"/>
          </p:nvPr>
        </p:nvSpPr>
        <p:spPr>
          <a:xfrm>
            <a:off x="909955" y="508000"/>
            <a:ext cx="10317480" cy="988695"/>
          </a:xfrm>
          <a:prstGeom prst="rect">
            <a:avLst/>
          </a:prstGeom>
          <a:noFill/>
          <a:ln w="0" cmpd="sng">
            <a:noFill/>
            <a:prstDash val="solid"/>
          </a:ln>
        </p:spPr>
        <p:txBody>
          <a:bodyPr vert="horz" lIns="0" tIns="268605" rIns="0" bIns="0" anchor="t"/>
          <a:lstStyle/>
          <a:p>
            <a:pPr marL="45720" marR="0" indent="0" algn="l">
              <a:lnSpc>
                <a:spcPts val="4400"/>
              </a:lnSpc>
              <a:spcAft>
                <a:spcPts val="1220"/>
              </a:spcAft>
            </a:pPr>
            <a:r>
              <a:rPr lang="en-US" sz="3950" spc="5">
                <a:solidFill>
                  <a:srgbClr val="000000"/>
                </a:solidFill>
                <a:latin typeface="Calibri Light" panose="02020603050405020304" pitchFamily="2"/>
              </a:rPr>
              <a:t>Assessment and Feedback </a:t>
            </a:r>
          </a:p>
        </p:txBody>
      </p:sp>
      <p:sp>
        <p:nvSpPr>
          <p:cNvPr id="5" name="Text Placeholder 4"/>
          <p:cNvSpPr>
            <a:spLocks noGrp="1"/>
          </p:cNvSpPr>
          <p:nvPr>
            <p:ph type="body" idx="10"/>
          </p:nvPr>
        </p:nvSpPr>
        <p:spPr>
          <a:xfrm>
            <a:off x="909955" y="1496695"/>
            <a:ext cx="10317480" cy="4700905"/>
          </a:xfrm>
          <a:prstGeom prst="rect">
            <a:avLst/>
          </a:prstGeom>
          <a:noFill/>
          <a:ln w="0" cmpd="sng">
            <a:noFill/>
            <a:prstDash val="solid"/>
          </a:ln>
        </p:spPr>
        <p:txBody>
          <a:bodyPr vert="horz" lIns="0" tIns="0" rIns="0" bIns="0" anchor="t">
            <a:normAutofit fontScale="95000"/>
          </a:bodyPr>
          <a:lstStyle/>
          <a:p>
            <a:pPr marL="274320" marR="0" indent="228600" algn="l">
              <a:lnSpc>
                <a:spcPts val="2500"/>
              </a:lnSpc>
              <a:spcAft>
                <a:spcPts val="0"/>
              </a:spcAft>
              <a:buFont typeface="Symbol"/>
              <a:buChar char="·"/>
            </a:pPr>
            <a:r>
              <a:rPr lang="en-US" sz="2550" b="1" spc="10">
                <a:solidFill>
                  <a:srgbClr val="000000"/>
                </a:solidFill>
                <a:latin typeface="Calibri" panose="02020603050405020304" pitchFamily="2"/>
              </a:rPr>
              <a:t>Substantial gains were noted in some questions </a:t>
            </a:r>
          </a:p>
          <a:p>
            <a:pPr marL="274320" marR="0" indent="228600" algn="l">
              <a:lnSpc>
                <a:spcPts val="2500"/>
              </a:lnSpc>
              <a:spcBef>
                <a:spcPts val="995"/>
              </a:spcBef>
              <a:spcAft>
                <a:spcPts val="0"/>
              </a:spcAft>
              <a:buFont typeface="Symbol"/>
              <a:buChar char="·"/>
            </a:pPr>
            <a:r>
              <a:rPr lang="en-US" sz="2550" b="1" spc="0">
                <a:solidFill>
                  <a:srgbClr val="000000"/>
                </a:solidFill>
                <a:latin typeface="Calibri" panose="02020603050405020304" pitchFamily="2"/>
              </a:rPr>
              <a:t>Positive comments </a:t>
            </a:r>
            <a:r>
              <a:rPr lang="en-US" sz="2750" b="1" spc="0">
                <a:solidFill>
                  <a:srgbClr val="000000"/>
                </a:solidFill>
                <a:latin typeface="Calibri" panose="02020603050405020304" pitchFamily="2"/>
              </a:rPr>
              <a:t>– </a:t>
            </a:r>
            <a:r>
              <a:rPr lang="en-US" sz="2500" spc="0">
                <a:solidFill>
                  <a:srgbClr val="000000"/>
                </a:solidFill>
                <a:latin typeface="Calibri" panose="02020603050405020304" pitchFamily="2"/>
              </a:rPr>
              <a:t>mocks and clinical assessments, removal of SAQs, use of MSCCA question bank. </a:t>
            </a:r>
          </a:p>
          <a:p>
            <a:pPr marL="274320" marR="0" indent="228600" algn="l">
              <a:lnSpc>
                <a:spcPts val="2800"/>
              </a:lnSpc>
              <a:spcBef>
                <a:spcPts val="540"/>
              </a:spcBef>
              <a:spcAft>
                <a:spcPts val="0"/>
              </a:spcAft>
              <a:buFont typeface="Symbol"/>
              <a:buChar char="·"/>
            </a:pPr>
            <a:r>
              <a:rPr lang="en-US" sz="2600" i="1" spc="40">
                <a:solidFill>
                  <a:srgbClr val="000000"/>
                </a:solidFill>
                <a:latin typeface="Calibri" panose="02020603050405020304" pitchFamily="2"/>
              </a:rPr>
              <a:t>Lots of practise for exams - formative assessments, clinical assessments, </a:t>
            </a:r>
          </a:p>
          <a:p>
            <a:pPr marL="274320" marR="0" indent="228600" algn="l">
              <a:lnSpc>
                <a:spcPts val="2500"/>
              </a:lnSpc>
              <a:spcBef>
                <a:spcPts val="1210"/>
              </a:spcBef>
              <a:spcAft>
                <a:spcPts val="0"/>
              </a:spcAft>
              <a:buFont typeface="Symbol"/>
              <a:buChar char="·"/>
            </a:pPr>
            <a:r>
              <a:rPr lang="en-US" sz="2550" b="1" spc="0">
                <a:solidFill>
                  <a:srgbClr val="000000"/>
                </a:solidFill>
                <a:latin typeface="Calibri" panose="02020603050405020304" pitchFamily="2"/>
              </a:rPr>
              <a:t>Positive comments</a:t>
            </a:r>
            <a:r>
              <a:rPr lang="en-US" sz="2500" spc="0">
                <a:solidFill>
                  <a:srgbClr val="000000"/>
                </a:solidFill>
                <a:latin typeface="Calibri" panose="02020603050405020304" pitchFamily="2"/>
              </a:rPr>
              <a:t>; </a:t>
            </a:r>
          </a:p>
          <a:p>
            <a:pPr marL="274320" marR="0" indent="228600" algn="l">
              <a:lnSpc>
                <a:spcPts val="2300"/>
              </a:lnSpc>
              <a:spcBef>
                <a:spcPts val="1010"/>
              </a:spcBef>
              <a:spcAft>
                <a:spcPts val="0"/>
              </a:spcAft>
              <a:buFont typeface="Symbol"/>
              <a:buChar char="·"/>
            </a:pPr>
            <a:r>
              <a:rPr lang="en-US" sz="2550" b="1" i="1" spc="15">
                <a:solidFill>
                  <a:srgbClr val="000000"/>
                </a:solidFill>
                <a:latin typeface="Calibri" panose="02020603050405020304" pitchFamily="2"/>
              </a:rPr>
              <a:t>Opportunities for examination practice at formatives</a:t>
            </a:r>
            <a:r>
              <a:rPr lang="en-US" sz="2550" b="1" spc="15">
                <a:solidFill>
                  <a:srgbClr val="000000"/>
                </a:solidFill>
                <a:latin typeface="Calibri" panose="02020603050405020304" pitchFamily="2"/>
              </a:rPr>
              <a:t>, o</a:t>
            </a:r>
            <a:r>
              <a:rPr lang="en-US" sz="2550" b="1" i="1" spc="15">
                <a:solidFill>
                  <a:srgbClr val="000000"/>
                </a:solidFill>
                <a:latin typeface="Calibri" panose="02020603050405020304" pitchFamily="2"/>
              </a:rPr>
              <a:t>rganised mocks. </a:t>
            </a:r>
          </a:p>
          <a:p>
            <a:pPr marL="274320" marR="0" indent="0" algn="l">
              <a:lnSpc>
                <a:spcPts val="2500"/>
              </a:lnSpc>
              <a:spcBef>
                <a:spcPts val="0"/>
              </a:spcBef>
              <a:spcAft>
                <a:spcPts val="0"/>
              </a:spcAft>
            </a:pPr>
            <a:r>
              <a:rPr lang="en-US" sz="2550" b="1" i="1" spc="15">
                <a:solidFill>
                  <a:srgbClr val="000000"/>
                </a:solidFill>
                <a:latin typeface="Calibri" panose="02020603050405020304" pitchFamily="2"/>
              </a:rPr>
              <a:t>Most of breadth of medicine and specialties covered </a:t>
            </a:r>
          </a:p>
          <a:p>
            <a:pPr marL="274320" marR="0" indent="228600" algn="l">
              <a:lnSpc>
                <a:spcPts val="2500"/>
              </a:lnSpc>
              <a:spcBef>
                <a:spcPts val="985"/>
              </a:spcBef>
              <a:spcAft>
                <a:spcPts val="0"/>
              </a:spcAft>
              <a:buFont typeface="Symbol"/>
              <a:buChar char="·"/>
            </a:pPr>
            <a:r>
              <a:rPr lang="en-US" sz="2550" b="1" i="1" spc="15">
                <a:solidFill>
                  <a:srgbClr val="000000"/>
                </a:solidFill>
                <a:latin typeface="Calibri" panose="02020603050405020304" pitchFamily="2"/>
              </a:rPr>
              <a:t>Removal of SAQ's to get in line with all other medical schools. Using a </a:t>
            </a:r>
          </a:p>
          <a:p>
            <a:pPr marL="274320" marR="0" indent="0" algn="l">
              <a:lnSpc>
                <a:spcPts val="2500"/>
              </a:lnSpc>
              <a:spcBef>
                <a:spcPts val="5"/>
              </a:spcBef>
              <a:spcAft>
                <a:spcPts val="0"/>
              </a:spcAft>
            </a:pPr>
            <a:r>
              <a:rPr lang="en-US" sz="2550" b="1" i="1" spc="10">
                <a:solidFill>
                  <a:srgbClr val="000000"/>
                </a:solidFill>
                <a:latin typeface="Calibri" panose="02020603050405020304" pitchFamily="2"/>
              </a:rPr>
              <a:t>national bank of questions rather than Warwick written. </a:t>
            </a:r>
          </a:p>
          <a:p>
            <a:pPr marL="274320" marR="0" indent="228600" algn="l">
              <a:lnSpc>
                <a:spcPts val="2500"/>
              </a:lnSpc>
              <a:spcBef>
                <a:spcPts val="1210"/>
              </a:spcBef>
              <a:spcAft>
                <a:spcPts val="0"/>
              </a:spcAft>
              <a:buFont typeface="Symbol"/>
              <a:buChar char="·"/>
            </a:pPr>
            <a:r>
              <a:rPr lang="en-US" sz="2550" b="1" i="1" spc="10">
                <a:solidFill>
                  <a:srgbClr val="000000"/>
                </a:solidFill>
                <a:latin typeface="Calibri" panose="02020603050405020304" pitchFamily="2"/>
              </a:rPr>
              <a:t>The structure and marking of all exams was quite clear</a:t>
            </a:r>
            <a:r>
              <a:rPr lang="en-US" sz="2550" b="1" spc="10">
                <a:solidFill>
                  <a:srgbClr val="000000"/>
                </a:solidFill>
                <a:latin typeface="Calibri" panose="02020603050405020304" pitchFamily="2"/>
              </a:rPr>
              <a:t>. </a:t>
            </a:r>
          </a:p>
          <a:p>
            <a:pPr marL="274320" marR="320040" indent="228600" algn="l">
              <a:lnSpc>
                <a:spcPts val="2500"/>
              </a:lnSpc>
              <a:spcBef>
                <a:spcPts val="995"/>
              </a:spcBef>
              <a:spcAft>
                <a:spcPts val="0"/>
              </a:spcAft>
              <a:buFont typeface="Symbol"/>
              <a:buChar char="·"/>
            </a:pPr>
            <a:r>
              <a:rPr lang="en-US" sz="2500" spc="0">
                <a:solidFill>
                  <a:srgbClr val="000000"/>
                </a:solidFill>
                <a:latin typeface="Calibri" panose="02020603050405020304" pitchFamily="2"/>
              </a:rPr>
              <a:t>A few respondents mentioned the </a:t>
            </a:r>
            <a:r>
              <a:rPr lang="en-US" sz="2550" b="1" spc="0">
                <a:solidFill>
                  <a:srgbClr val="000000"/>
                </a:solidFill>
                <a:latin typeface="Calibri" panose="02020603050405020304" pitchFamily="2"/>
              </a:rPr>
              <a:t>valuable feedback received on </a:t>
            </a:r>
            <a:r>
              <a:rPr lang="en-US" sz="2500" spc="0">
                <a:solidFill>
                  <a:srgbClr val="000000"/>
                </a:solidFill>
                <a:latin typeface="Calibri" panose="02020603050405020304" pitchFamily="2"/>
              </a:rPr>
              <a:t>during clinical placements </a:t>
            </a:r>
          </a:p>
        </p:txBody>
      </p:sp>
    </p:spTree>
    <p:extLst>
      <p:ext uri="{BB962C8B-B14F-4D97-AF65-F5344CB8AC3E}">
        <p14:creationId xmlns:p14="http://schemas.microsoft.com/office/powerpoint/2010/main" val="28639019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layout 14">
    <p:bg>
      <p:bgPr>
        <a:solidFill>
          <a:schemeClr val="bg1">
            <a:alpha val="100000"/>
          </a:schemeClr>
        </a:solidFill>
        <a:effectLst/>
      </p:bgPr>
    </p:bg>
    <p:spTree>
      <p:nvGrpSpPr>
        <p:cNvPr id="1" name=""/>
        <p:cNvGrpSpPr/>
        <p:nvPr/>
      </p:nvGrpSpPr>
      <p:grpSpPr>
        <a:xfrm>
          <a:off x="0" y="0"/>
          <a:ext cx="0" cy="0"/>
          <a:chOff x="0" y="0"/>
          <a:chExt cx="0" cy="0"/>
        </a:xfrm>
      </p:grpSpPr>
      <p:sp>
        <p:nvSpPr>
          <p:cNvPr id="4" name="Text Placeholder 3"/>
          <p:cNvSpPr>
            <a:spLocks noGrp="1"/>
          </p:cNvSpPr>
          <p:nvPr>
            <p:ph type="body" idx="10"/>
          </p:nvPr>
        </p:nvSpPr>
        <p:spPr>
          <a:xfrm>
            <a:off x="934085" y="508000"/>
            <a:ext cx="10317480" cy="5892800"/>
          </a:xfrm>
          <a:prstGeom prst="rect">
            <a:avLst/>
          </a:prstGeom>
          <a:noFill/>
          <a:ln w="0" cmpd="sng">
            <a:noFill/>
            <a:prstDash val="solid"/>
          </a:ln>
        </p:spPr>
        <p:txBody>
          <a:bodyPr vert="horz" lIns="0" tIns="168275" rIns="0" bIns="0" anchor="t"/>
          <a:lstStyle/>
          <a:p>
            <a:pPr marL="0" marR="0" indent="228600" algn="l">
              <a:lnSpc>
                <a:spcPts val="2100"/>
              </a:lnSpc>
              <a:spcAft>
                <a:spcPts val="0"/>
              </a:spcAft>
              <a:buFont typeface="Symbol"/>
              <a:buChar char="·"/>
            </a:pPr>
            <a:r>
              <a:rPr lang="en-US" sz="1800" b="1" spc="-5">
                <a:solidFill>
                  <a:srgbClr val="000000"/>
                </a:solidFill>
                <a:latin typeface="Calibri" panose="02020603050405020304" pitchFamily="2"/>
              </a:rPr>
              <a:t>Negative comments</a:t>
            </a:r>
            <a:r>
              <a:rPr lang="en-US" sz="1800" spc="-10">
                <a:solidFill>
                  <a:srgbClr val="000000"/>
                </a:solidFill>
                <a:latin typeface="Calibri" panose="02020603050405020304" pitchFamily="2"/>
              </a:rPr>
              <a:t>; excessive assessment burden at WMS e.g. </a:t>
            </a:r>
            <a:r>
              <a:rPr lang="en-US" sz="1800" i="1" spc="-10">
                <a:solidFill>
                  <a:srgbClr val="000000"/>
                </a:solidFill>
                <a:latin typeface="Calibri" panose="02020603050405020304" pitchFamily="2"/>
              </a:rPr>
              <a:t>both </a:t>
            </a:r>
            <a:r>
              <a:rPr lang="en-US" sz="1800" spc="-10">
                <a:solidFill>
                  <a:srgbClr val="000000"/>
                </a:solidFill>
                <a:latin typeface="Calibri" panose="02020603050405020304" pitchFamily="2"/>
              </a:rPr>
              <a:t>OSCEs and OSLERS. </a:t>
            </a:r>
          </a:p>
          <a:p>
            <a:pPr marL="0" marR="0" indent="228600" algn="l">
              <a:lnSpc>
                <a:spcPts val="2100"/>
              </a:lnSpc>
              <a:spcBef>
                <a:spcPts val="860"/>
              </a:spcBef>
              <a:spcAft>
                <a:spcPts val="0"/>
              </a:spcAft>
              <a:buFont typeface="Symbol"/>
              <a:buChar char="·"/>
            </a:pPr>
            <a:r>
              <a:rPr lang="en-US" sz="1800" spc="0">
                <a:solidFill>
                  <a:srgbClr val="000000"/>
                </a:solidFill>
                <a:latin typeface="Calibri" panose="02020603050405020304" pitchFamily="2"/>
              </a:rPr>
              <a:t>Assessment </a:t>
            </a:r>
            <a:r>
              <a:rPr lang="en-US" sz="1800" b="1" spc="0">
                <a:solidFill>
                  <a:srgbClr val="000000"/>
                </a:solidFill>
                <a:latin typeface="Calibri" panose="02020603050405020304" pitchFamily="2"/>
              </a:rPr>
              <a:t>criteria </a:t>
            </a:r>
            <a:r>
              <a:rPr lang="en-US" sz="1800" spc="0">
                <a:solidFill>
                  <a:srgbClr val="000000"/>
                </a:solidFill>
                <a:latin typeface="Calibri" panose="02020603050405020304" pitchFamily="2"/>
              </a:rPr>
              <a:t>could be more transparent - although satisfaction was high for this question. </a:t>
            </a:r>
          </a:p>
          <a:p>
            <a:pPr marL="0" marR="0" indent="228600" algn="l">
              <a:lnSpc>
                <a:spcPts val="2100"/>
              </a:lnSpc>
              <a:spcBef>
                <a:spcPts val="855"/>
              </a:spcBef>
              <a:spcAft>
                <a:spcPts val="0"/>
              </a:spcAft>
              <a:buFont typeface="Symbol"/>
              <a:buChar char="·"/>
            </a:pPr>
            <a:r>
              <a:rPr lang="en-US" sz="1800" spc="0">
                <a:solidFill>
                  <a:srgbClr val="000000"/>
                </a:solidFill>
                <a:latin typeface="Calibri" panose="02020603050405020304" pitchFamily="2"/>
              </a:rPr>
              <a:t>Assessment </a:t>
            </a:r>
            <a:r>
              <a:rPr lang="en-US" sz="1800" b="1" spc="0">
                <a:solidFill>
                  <a:srgbClr val="000000"/>
                </a:solidFill>
                <a:latin typeface="Calibri" panose="02020603050405020304" pitchFamily="2"/>
              </a:rPr>
              <a:t>focus </a:t>
            </a:r>
            <a:r>
              <a:rPr lang="en-US" sz="1800" spc="0">
                <a:solidFill>
                  <a:srgbClr val="000000"/>
                </a:solidFill>
                <a:latin typeface="Calibri" panose="02020603050405020304" pitchFamily="2"/>
              </a:rPr>
              <a:t>- more clearly aligned to knowledge and skills for FY practice (one comment). </a:t>
            </a:r>
          </a:p>
          <a:p>
            <a:pPr marL="0" marR="0" indent="228600" algn="l">
              <a:lnSpc>
                <a:spcPts val="2100"/>
              </a:lnSpc>
              <a:spcBef>
                <a:spcPts val="835"/>
              </a:spcBef>
              <a:spcAft>
                <a:spcPts val="0"/>
              </a:spcAft>
              <a:buFont typeface="Symbol"/>
              <a:buChar char="·"/>
            </a:pPr>
            <a:r>
              <a:rPr lang="en-US" sz="1800" spc="-10">
                <a:solidFill>
                  <a:srgbClr val="000000"/>
                </a:solidFill>
                <a:latin typeface="Calibri" panose="02020603050405020304" pitchFamily="2"/>
              </a:rPr>
              <a:t>Assessment </a:t>
            </a:r>
            <a:r>
              <a:rPr lang="en-US" sz="1800" b="1" spc="-5">
                <a:solidFill>
                  <a:srgbClr val="000000"/>
                </a:solidFill>
                <a:latin typeface="Calibri" panose="02020603050405020304" pitchFamily="2"/>
              </a:rPr>
              <a:t>strategy </a:t>
            </a:r>
            <a:r>
              <a:rPr lang="en-US" sz="1800" spc="-10">
                <a:solidFill>
                  <a:srgbClr val="000000"/>
                </a:solidFill>
                <a:latin typeface="Calibri" panose="02020603050405020304" pitchFamily="2"/>
              </a:rPr>
              <a:t>needed to be reviewed and updated </a:t>
            </a:r>
          </a:p>
          <a:p>
            <a:pPr marL="0" marR="0" indent="228600" algn="l">
              <a:lnSpc>
                <a:spcPts val="1900"/>
              </a:lnSpc>
              <a:spcBef>
                <a:spcPts val="3810"/>
              </a:spcBef>
              <a:spcAft>
                <a:spcPts val="0"/>
              </a:spcAft>
              <a:buFont typeface="Symbol"/>
              <a:buChar char="·"/>
            </a:pPr>
            <a:r>
              <a:rPr lang="en-US" sz="1800" b="1" i="1" spc="0">
                <a:solidFill>
                  <a:srgbClr val="000000"/>
                </a:solidFill>
                <a:latin typeface="Calibri" panose="02020603050405020304" pitchFamily="2"/>
              </a:rPr>
              <a:t>Exams as a whole need to be reviewed in the medical school. OSCEs need to me more transparent and </a:t>
            </a:r>
          </a:p>
          <a:p>
            <a:pPr marL="228600" marR="0" indent="0" algn="l">
              <a:lnSpc>
                <a:spcPts val="1900"/>
              </a:lnSpc>
              <a:spcBef>
                <a:spcPts val="0"/>
              </a:spcBef>
              <a:spcAft>
                <a:spcPts val="0"/>
              </a:spcAft>
            </a:pPr>
            <a:r>
              <a:rPr lang="en-US" sz="1800" b="1" i="1" spc="0">
                <a:solidFill>
                  <a:srgbClr val="000000"/>
                </a:solidFill>
                <a:latin typeface="Calibri" panose="02020603050405020304" pitchFamily="2"/>
              </a:rPr>
              <a:t>students should be given the ability to get more constructive feedback. Students aren't able to see </a:t>
            </a:r>
          </a:p>
          <a:p>
            <a:pPr marL="228600" marR="0" indent="0" algn="l">
              <a:lnSpc>
                <a:spcPts val="1900"/>
              </a:lnSpc>
              <a:spcBef>
                <a:spcPts val="0"/>
              </a:spcBef>
              <a:spcAft>
                <a:spcPts val="0"/>
              </a:spcAft>
            </a:pPr>
            <a:r>
              <a:rPr lang="en-US" sz="1800" b="1" i="1" spc="0">
                <a:solidFill>
                  <a:srgbClr val="000000"/>
                </a:solidFill>
                <a:latin typeface="Calibri" panose="02020603050405020304" pitchFamily="2"/>
              </a:rPr>
              <a:t>markers comments and where they dropped marks. </a:t>
            </a:r>
          </a:p>
          <a:p>
            <a:pPr marL="0" marR="0" indent="228600" algn="l">
              <a:lnSpc>
                <a:spcPts val="1900"/>
              </a:lnSpc>
              <a:spcBef>
                <a:spcPts val="985"/>
              </a:spcBef>
              <a:spcAft>
                <a:spcPts val="0"/>
              </a:spcAft>
              <a:buFont typeface="Symbol"/>
              <a:buChar char="·"/>
            </a:pPr>
            <a:r>
              <a:rPr lang="en-US" sz="1800" b="1" i="1" spc="0">
                <a:solidFill>
                  <a:srgbClr val="000000"/>
                </a:solidFill>
                <a:latin typeface="Calibri" panose="02020603050405020304" pitchFamily="2"/>
              </a:rPr>
              <a:t>Examinations are much harder than other UK medical schools and I feel disadvantaged as a result. </a:t>
            </a:r>
          </a:p>
          <a:p>
            <a:pPr marL="0" marR="0" indent="228600" algn="l">
              <a:lnSpc>
                <a:spcPts val="1900"/>
              </a:lnSpc>
              <a:spcBef>
                <a:spcPts val="1005"/>
              </a:spcBef>
              <a:spcAft>
                <a:spcPts val="0"/>
              </a:spcAft>
              <a:buFont typeface="Symbol"/>
              <a:buChar char="·"/>
            </a:pPr>
            <a:r>
              <a:rPr lang="en-US" sz="1800" b="1" i="1" spc="0">
                <a:solidFill>
                  <a:srgbClr val="000000"/>
                </a:solidFill>
                <a:latin typeface="Calibri" panose="02020603050405020304" pitchFamily="2"/>
              </a:rPr>
              <a:t>Assessments are outdated and detrimental to the development of good doctors. They need to test key </a:t>
            </a:r>
          </a:p>
          <a:p>
            <a:pPr marL="228600" marR="0" indent="0" algn="l">
              <a:lnSpc>
                <a:spcPts val="1900"/>
              </a:lnSpc>
              <a:spcBef>
                <a:spcPts val="0"/>
              </a:spcBef>
              <a:spcAft>
                <a:spcPts val="0"/>
              </a:spcAft>
            </a:pPr>
            <a:r>
              <a:rPr lang="en-US" sz="1800" b="1" i="1" spc="0">
                <a:solidFill>
                  <a:srgbClr val="000000"/>
                </a:solidFill>
                <a:latin typeface="Calibri" panose="02020603050405020304" pitchFamily="2"/>
              </a:rPr>
              <a:t>qualities of a foundation Year 1 doctor, not niche information that is not useful in clinical practice </a:t>
            </a:r>
          </a:p>
          <a:p>
            <a:pPr marL="0" marR="0" indent="228600" algn="l">
              <a:lnSpc>
                <a:spcPts val="2100"/>
              </a:lnSpc>
              <a:spcBef>
                <a:spcPts val="3935"/>
              </a:spcBef>
              <a:spcAft>
                <a:spcPts val="0"/>
              </a:spcAft>
              <a:buFont typeface="Symbol"/>
              <a:buChar char="·"/>
            </a:pPr>
            <a:r>
              <a:rPr lang="en-US" sz="1800" b="1" spc="-10">
                <a:solidFill>
                  <a:srgbClr val="000000"/>
                </a:solidFill>
                <a:latin typeface="Calibri" panose="02020603050405020304" pitchFamily="2"/>
              </a:rPr>
              <a:t>Administrative errors, </a:t>
            </a:r>
            <a:r>
              <a:rPr lang="en-US" sz="1800" spc="-15">
                <a:solidFill>
                  <a:srgbClr val="000000"/>
                </a:solidFill>
                <a:latin typeface="Calibri" panose="02020603050405020304" pitchFamily="2"/>
              </a:rPr>
              <a:t>adverse impact on students at a stressful time. </a:t>
            </a:r>
          </a:p>
          <a:p>
            <a:pPr marL="0" marR="0" indent="228600" algn="l">
              <a:lnSpc>
                <a:spcPts val="1900"/>
              </a:lnSpc>
              <a:spcBef>
                <a:spcPts val="855"/>
              </a:spcBef>
              <a:spcAft>
                <a:spcPts val="0"/>
              </a:spcAft>
              <a:buFont typeface="Symbol"/>
              <a:buChar char="·"/>
            </a:pPr>
            <a:r>
              <a:rPr lang="en-US" sz="1800" b="1" i="1" spc="0">
                <a:solidFill>
                  <a:srgbClr val="000000"/>
                </a:solidFill>
                <a:latin typeface="Calibri" panose="02020603050405020304" pitchFamily="2"/>
              </a:rPr>
              <a:t>The exams team consistently make mistakes. In our phase 1 results, we were given the final year past list. </a:t>
            </a:r>
          </a:p>
          <a:p>
            <a:pPr marL="228600" marR="0" indent="0" algn="l">
              <a:lnSpc>
                <a:spcPts val="1900"/>
              </a:lnSpc>
              <a:spcBef>
                <a:spcPts val="0"/>
              </a:spcBef>
              <a:spcAft>
                <a:spcPts val="0"/>
              </a:spcAft>
            </a:pPr>
            <a:r>
              <a:rPr lang="en-US" sz="1800" b="1" i="1" spc="0">
                <a:solidFill>
                  <a:srgbClr val="000000"/>
                </a:solidFill>
                <a:latin typeface="Calibri" panose="02020603050405020304" pitchFamily="2"/>
              </a:rPr>
              <a:t>In our finals, our results were uploaded to the phase 2 list instead of the phase 3 pass list. I would </a:t>
            </a:r>
          </a:p>
          <a:p>
            <a:pPr marL="228600" marR="0" indent="0" algn="l">
              <a:lnSpc>
                <a:spcPts val="1900"/>
              </a:lnSpc>
              <a:spcBef>
                <a:spcPts val="0"/>
              </a:spcBef>
              <a:spcAft>
                <a:spcPts val="0"/>
              </a:spcAft>
            </a:pPr>
            <a:r>
              <a:rPr lang="en-US" sz="1800" b="1" i="1" spc="-5">
                <a:solidFill>
                  <a:srgbClr val="000000"/>
                </a:solidFill>
                <a:latin typeface="Calibri" panose="02020603050405020304" pitchFamily="2"/>
              </a:rPr>
              <a:t>understand if this was a genuine mistake, but they keep happening to our year and other years - it's a very </a:t>
            </a:r>
          </a:p>
          <a:p>
            <a:pPr marL="228600" marR="0" indent="0" algn="l">
              <a:lnSpc>
                <a:spcPts val="1900"/>
              </a:lnSpc>
              <a:spcBef>
                <a:spcPts val="0"/>
              </a:spcBef>
              <a:spcAft>
                <a:spcPts val="0"/>
              </a:spcAft>
            </a:pPr>
            <a:r>
              <a:rPr lang="en-US" sz="1800" b="1" i="1" spc="0">
                <a:solidFill>
                  <a:srgbClr val="000000"/>
                </a:solidFill>
                <a:latin typeface="Calibri" panose="02020603050405020304" pitchFamily="2"/>
              </a:rPr>
              <a:t>anxious time for people and these mistakes are not good for our mental health at such a tense moment, </a:t>
            </a:r>
          </a:p>
          <a:p>
            <a:pPr marL="228600" marR="0" indent="0" algn="l">
              <a:lnSpc>
                <a:spcPts val="1900"/>
              </a:lnSpc>
              <a:spcBef>
                <a:spcPts val="0"/>
              </a:spcBef>
              <a:spcAft>
                <a:spcPts val="70"/>
              </a:spcAft>
            </a:pPr>
            <a:r>
              <a:rPr lang="en-US" sz="1800" b="1" i="1" spc="0">
                <a:solidFill>
                  <a:srgbClr val="000000"/>
                </a:solidFill>
                <a:latin typeface="Calibri" panose="02020603050405020304" pitchFamily="2"/>
              </a:rPr>
              <a:t>therefore I believe there needs to be an investigation of why this keeps happening. </a:t>
            </a:r>
          </a:p>
        </p:txBody>
      </p:sp>
    </p:spTree>
    <p:extLst>
      <p:ext uri="{BB962C8B-B14F-4D97-AF65-F5344CB8AC3E}">
        <p14:creationId xmlns:p14="http://schemas.microsoft.com/office/powerpoint/2010/main" val="34990486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layout 15">
    <p:bg>
      <p:bgPr>
        <a:solidFill>
          <a:schemeClr val="bg1">
            <a:alpha val="100000"/>
          </a:schemeClr>
        </a:solidFill>
        <a:effectLst/>
      </p:bgPr>
    </p:bg>
    <p:spTree>
      <p:nvGrpSpPr>
        <p:cNvPr id="1" name=""/>
        <p:cNvGrpSpPr/>
        <p:nvPr/>
      </p:nvGrpSpPr>
      <p:grpSpPr>
        <a:xfrm>
          <a:off x="0" y="0"/>
          <a:ext cx="0" cy="0"/>
          <a:chOff x="0" y="0"/>
          <a:chExt cx="0" cy="0"/>
        </a:xfrm>
      </p:grpSpPr>
      <p:sp>
        <p:nvSpPr>
          <p:cNvPr id="4" name="Text Placeholder 3"/>
          <p:cNvSpPr>
            <a:spLocks noGrp="1"/>
          </p:cNvSpPr>
          <p:nvPr>
            <p:ph type="body" idx="10"/>
          </p:nvPr>
        </p:nvSpPr>
        <p:spPr>
          <a:xfrm>
            <a:off x="838200" y="508000"/>
            <a:ext cx="10317480" cy="1207770"/>
          </a:xfrm>
          <a:prstGeom prst="rect">
            <a:avLst/>
          </a:prstGeom>
          <a:noFill/>
          <a:ln w="0" cmpd="sng">
            <a:noFill/>
            <a:prstDash val="solid"/>
          </a:ln>
        </p:spPr>
        <p:txBody>
          <a:bodyPr vert="horz" lIns="0" tIns="368300" rIns="0" bIns="0" anchor="t"/>
          <a:lstStyle/>
          <a:p>
            <a:pPr marL="91440" marR="0" indent="0" algn="l">
              <a:lnSpc>
                <a:spcPts val="4500"/>
              </a:lnSpc>
              <a:spcAft>
                <a:spcPts val="2110"/>
              </a:spcAft>
            </a:pPr>
            <a:r>
              <a:rPr lang="en-US" sz="4350" spc="15">
                <a:solidFill>
                  <a:srgbClr val="000000"/>
                </a:solidFill>
                <a:latin typeface="Calibri Light" panose="02020603050405020304" pitchFamily="2"/>
              </a:rPr>
              <a:t>Academic Support and Student Support </a:t>
            </a:r>
          </a:p>
        </p:txBody>
      </p:sp>
      <p:sp>
        <p:nvSpPr>
          <p:cNvPr id="5" name="Text Placeholder 4"/>
          <p:cNvSpPr>
            <a:spLocks noGrp="1"/>
          </p:cNvSpPr>
          <p:nvPr>
            <p:ph type="body" idx="10"/>
          </p:nvPr>
        </p:nvSpPr>
        <p:spPr>
          <a:xfrm>
            <a:off x="838200" y="1715770"/>
            <a:ext cx="10317480" cy="4545330"/>
          </a:xfrm>
          <a:prstGeom prst="rect">
            <a:avLst/>
          </a:prstGeom>
          <a:noFill/>
          <a:ln w="0" cmpd="sng">
            <a:noFill/>
            <a:prstDash val="solid"/>
          </a:ln>
        </p:spPr>
        <p:txBody>
          <a:bodyPr vert="horz" lIns="0" tIns="12700" rIns="0" bIns="0" anchor="t">
            <a:normAutofit fontScale="95000"/>
          </a:bodyPr>
          <a:lstStyle/>
          <a:p>
            <a:pPr marL="91440" marR="0" indent="274320" algn="l">
              <a:lnSpc>
                <a:spcPts val="2200"/>
              </a:lnSpc>
              <a:spcAft>
                <a:spcPts val="0"/>
              </a:spcAft>
              <a:buFont typeface="Symbol"/>
              <a:buChar char="·"/>
            </a:pPr>
            <a:r>
              <a:rPr lang="en-US" sz="2500" spc="75">
                <a:solidFill>
                  <a:srgbClr val="000000"/>
                </a:solidFill>
                <a:latin typeface="Calibri" panose="02020603050405020304" pitchFamily="2"/>
              </a:rPr>
              <a:t>Substantial improvements in scores for some questions, in relation to </a:t>
            </a:r>
          </a:p>
          <a:p>
            <a:pPr marL="365760" marR="0" indent="0" algn="l">
              <a:lnSpc>
                <a:spcPts val="2200"/>
              </a:lnSpc>
              <a:spcBef>
                <a:spcPts val="5"/>
              </a:spcBef>
              <a:spcAft>
                <a:spcPts val="0"/>
              </a:spcAft>
            </a:pPr>
            <a:r>
              <a:rPr lang="en-US" sz="2500" spc="80">
                <a:solidFill>
                  <a:srgbClr val="000000"/>
                </a:solidFill>
                <a:latin typeface="Calibri" panose="02020603050405020304" pitchFamily="2"/>
              </a:rPr>
              <a:t>academic advice and guidance </a:t>
            </a:r>
          </a:p>
          <a:p>
            <a:pPr marL="91440" marR="0" indent="274320" algn="l">
              <a:lnSpc>
                <a:spcPts val="2200"/>
              </a:lnSpc>
              <a:spcBef>
                <a:spcPts val="1015"/>
              </a:spcBef>
              <a:spcAft>
                <a:spcPts val="0"/>
              </a:spcAft>
              <a:buFont typeface="Symbol"/>
              <a:buChar char="·"/>
            </a:pPr>
            <a:r>
              <a:rPr lang="en-US" sz="2500" spc="80">
                <a:solidFill>
                  <a:srgbClr val="000000"/>
                </a:solidFill>
                <a:latin typeface="Calibri" panose="02020603050405020304" pitchFamily="2"/>
              </a:rPr>
              <a:t>Dedication, commitment, expertise and enthusiasm of some staff is highly </a:t>
            </a:r>
          </a:p>
          <a:p>
            <a:pPr marL="365760" marR="0" indent="0" algn="l">
              <a:lnSpc>
                <a:spcPts val="2200"/>
              </a:lnSpc>
              <a:spcBef>
                <a:spcPts val="0"/>
              </a:spcBef>
              <a:spcAft>
                <a:spcPts val="0"/>
              </a:spcAft>
            </a:pPr>
            <a:r>
              <a:rPr lang="en-US" sz="2500" spc="90">
                <a:solidFill>
                  <a:srgbClr val="000000"/>
                </a:solidFill>
                <a:latin typeface="Calibri" panose="02020603050405020304" pitchFamily="2"/>
              </a:rPr>
              <a:t>valued - large volume of positive comments inc. Student Support and </a:t>
            </a:r>
          </a:p>
          <a:p>
            <a:pPr marL="365760" marR="0" indent="0" algn="l">
              <a:lnSpc>
                <a:spcPts val="2200"/>
              </a:lnSpc>
              <a:spcBef>
                <a:spcPts val="5"/>
              </a:spcBef>
              <a:spcAft>
                <a:spcPts val="0"/>
              </a:spcAft>
            </a:pPr>
            <a:r>
              <a:rPr lang="en-US" sz="2500" spc="55">
                <a:solidFill>
                  <a:srgbClr val="000000"/>
                </a:solidFill>
                <a:latin typeface="Calibri" panose="02020603050405020304" pitchFamily="2"/>
              </a:rPr>
              <a:t>careers support </a:t>
            </a:r>
          </a:p>
          <a:p>
            <a:pPr marL="91440" marR="0" indent="274320" algn="l">
              <a:lnSpc>
                <a:spcPts val="2000"/>
              </a:lnSpc>
              <a:spcBef>
                <a:spcPts val="1015"/>
              </a:spcBef>
              <a:spcAft>
                <a:spcPts val="0"/>
              </a:spcAft>
              <a:buFont typeface="Symbol"/>
              <a:buChar char="·"/>
            </a:pPr>
            <a:r>
              <a:rPr lang="en-US" sz="2500" spc="80">
                <a:solidFill>
                  <a:srgbClr val="000000"/>
                </a:solidFill>
                <a:latin typeface="Calibri" panose="02020603050405020304" pitchFamily="2"/>
              </a:rPr>
              <a:t>Staff, both at WMS and on placements, committed to ensuring that </a:t>
            </a:r>
          </a:p>
          <a:p>
            <a:pPr marL="365760" marR="0" indent="0" algn="l">
              <a:lnSpc>
                <a:spcPts val="2400"/>
              </a:lnSpc>
              <a:spcBef>
                <a:spcPts val="0"/>
              </a:spcBef>
              <a:spcAft>
                <a:spcPts val="0"/>
              </a:spcAft>
            </a:pPr>
            <a:r>
              <a:rPr lang="en-US" sz="2500" spc="55">
                <a:solidFill>
                  <a:srgbClr val="000000"/>
                </a:solidFill>
                <a:latin typeface="Calibri" panose="02020603050405020304" pitchFamily="2"/>
              </a:rPr>
              <a:t>students succeed </a:t>
            </a:r>
          </a:p>
          <a:p>
            <a:pPr marL="91440" marR="0" indent="274320" algn="l">
              <a:lnSpc>
                <a:spcPts val="2200"/>
              </a:lnSpc>
              <a:spcBef>
                <a:spcPts val="1005"/>
              </a:spcBef>
              <a:spcAft>
                <a:spcPts val="0"/>
              </a:spcAft>
              <a:buFont typeface="Symbol"/>
              <a:buChar char="·"/>
            </a:pPr>
            <a:r>
              <a:rPr lang="en-US" sz="2450" b="1" i="1" spc="55">
                <a:solidFill>
                  <a:srgbClr val="000000"/>
                </a:solidFill>
                <a:latin typeface="Calibri" panose="02020603050405020304" pitchFamily="2"/>
              </a:rPr>
              <a:t>There have been some excellent and dedicated members of staff who </a:t>
            </a:r>
          </a:p>
          <a:p>
            <a:pPr marL="365760" marR="0" indent="0" algn="l">
              <a:lnSpc>
                <a:spcPts val="2200"/>
              </a:lnSpc>
              <a:spcBef>
                <a:spcPts val="0"/>
              </a:spcBef>
              <a:spcAft>
                <a:spcPts val="0"/>
              </a:spcAft>
            </a:pPr>
            <a:r>
              <a:rPr lang="en-US" sz="2450" b="1" i="1" spc="55">
                <a:solidFill>
                  <a:srgbClr val="000000"/>
                </a:solidFill>
                <a:latin typeface="Calibri" panose="02020603050405020304" pitchFamily="2"/>
              </a:rPr>
              <a:t>have gone out of their way to help students. As are the clinical skill </a:t>
            </a:r>
          </a:p>
          <a:p>
            <a:pPr marL="365760" marR="0" indent="0" algn="l">
              <a:lnSpc>
                <a:spcPts val="2200"/>
              </a:lnSpc>
              <a:spcBef>
                <a:spcPts val="0"/>
              </a:spcBef>
              <a:spcAft>
                <a:spcPts val="0"/>
              </a:spcAft>
            </a:pPr>
            <a:r>
              <a:rPr lang="en-US" sz="2450" b="1" i="1" spc="35">
                <a:solidFill>
                  <a:srgbClr val="000000"/>
                </a:solidFill>
                <a:latin typeface="Calibri" panose="02020603050405020304" pitchFamily="2"/>
              </a:rPr>
              <a:t>teachers across the trusts. </a:t>
            </a:r>
          </a:p>
          <a:p>
            <a:pPr marL="91440" marR="0" indent="274320" algn="l">
              <a:lnSpc>
                <a:spcPts val="2200"/>
              </a:lnSpc>
              <a:spcBef>
                <a:spcPts val="1005"/>
              </a:spcBef>
              <a:spcAft>
                <a:spcPts val="0"/>
              </a:spcAft>
              <a:buFont typeface="Symbol"/>
              <a:buChar char="·"/>
            </a:pPr>
            <a:r>
              <a:rPr lang="en-US" sz="2450" b="1" i="1" spc="65">
                <a:solidFill>
                  <a:srgbClr val="000000"/>
                </a:solidFill>
                <a:latin typeface="Calibri" panose="02020603050405020304" pitchFamily="2"/>
              </a:rPr>
              <a:t>There have also been numerous consultants who have been truly </a:t>
            </a:r>
          </a:p>
          <a:p>
            <a:pPr marL="365760" marR="0" indent="0" algn="l">
              <a:lnSpc>
                <a:spcPts val="2200"/>
              </a:lnSpc>
              <a:spcBef>
                <a:spcPts val="0"/>
              </a:spcBef>
              <a:spcAft>
                <a:spcPts val="0"/>
              </a:spcAft>
            </a:pPr>
            <a:r>
              <a:rPr lang="en-US" sz="2450" b="1" i="1" spc="45">
                <a:solidFill>
                  <a:srgbClr val="000000"/>
                </a:solidFill>
                <a:latin typeface="Calibri" panose="02020603050405020304" pitchFamily="2"/>
              </a:rPr>
              <a:t>committed to teaching and a joy to learn from. </a:t>
            </a:r>
          </a:p>
          <a:p>
            <a:pPr marL="91440" marR="0" indent="274320" algn="l">
              <a:lnSpc>
                <a:spcPts val="2200"/>
              </a:lnSpc>
              <a:spcBef>
                <a:spcPts val="1030"/>
              </a:spcBef>
              <a:spcAft>
                <a:spcPts val="0"/>
              </a:spcAft>
              <a:buFont typeface="Symbol"/>
              <a:buChar char="·"/>
            </a:pPr>
            <a:r>
              <a:rPr lang="en-US" sz="2450" b="1" i="1" spc="50">
                <a:solidFill>
                  <a:srgbClr val="000000"/>
                </a:solidFill>
                <a:latin typeface="Calibri" panose="02020603050405020304" pitchFamily="2"/>
              </a:rPr>
              <a:t>The clinical staff that we see in hospital really cares about the students </a:t>
            </a:r>
          </a:p>
          <a:p>
            <a:pPr marL="365760" marR="0" indent="0" algn="l">
              <a:lnSpc>
                <a:spcPts val="2200"/>
              </a:lnSpc>
              <a:spcBef>
                <a:spcPts val="0"/>
              </a:spcBef>
              <a:spcAft>
                <a:spcPts val="20"/>
              </a:spcAft>
            </a:pPr>
            <a:r>
              <a:rPr lang="en-US" sz="2450" b="1" i="1" spc="55">
                <a:solidFill>
                  <a:srgbClr val="000000"/>
                </a:solidFill>
                <a:latin typeface="Calibri" panose="02020603050405020304" pitchFamily="2"/>
              </a:rPr>
              <a:t>and their teaching - there are always a lot of feedback opportunities </a:t>
            </a:r>
          </a:p>
        </p:txBody>
      </p:sp>
    </p:spTree>
    <p:extLst>
      <p:ext uri="{BB962C8B-B14F-4D97-AF65-F5344CB8AC3E}">
        <p14:creationId xmlns:p14="http://schemas.microsoft.com/office/powerpoint/2010/main" val="20803008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layout 16">
    <p:bg>
      <p:bgPr>
        <a:solidFill>
          <a:schemeClr val="bg1">
            <a:alpha val="100000"/>
          </a:schemeClr>
        </a:solidFill>
        <a:effectLst/>
      </p:bgPr>
    </p:bg>
    <p:spTree>
      <p:nvGrpSpPr>
        <p:cNvPr id="1" name=""/>
        <p:cNvGrpSpPr/>
        <p:nvPr/>
      </p:nvGrpSpPr>
      <p:grpSpPr>
        <a:xfrm>
          <a:off x="0" y="0"/>
          <a:ext cx="0" cy="0"/>
          <a:chOff x="0" y="0"/>
          <a:chExt cx="0" cy="0"/>
        </a:xfrm>
      </p:grpSpPr>
      <p:sp>
        <p:nvSpPr>
          <p:cNvPr id="4" name="Text Placeholder 3"/>
          <p:cNvSpPr>
            <a:spLocks noGrp="1"/>
          </p:cNvSpPr>
          <p:nvPr>
            <p:ph type="body" idx="10"/>
          </p:nvPr>
        </p:nvSpPr>
        <p:spPr>
          <a:xfrm>
            <a:off x="619125" y="410845"/>
            <a:ext cx="10317480" cy="5494655"/>
          </a:xfrm>
          <a:prstGeom prst="rect">
            <a:avLst/>
          </a:prstGeom>
          <a:noFill/>
          <a:ln w="0" cmpd="sng">
            <a:noFill/>
            <a:prstDash val="solid"/>
          </a:ln>
        </p:spPr>
        <p:txBody>
          <a:bodyPr vert="horz" lIns="0" tIns="873125" rIns="0" bIns="0" anchor="t">
            <a:normAutofit fontScale="95000"/>
          </a:bodyPr>
          <a:lstStyle/>
          <a:p>
            <a:pPr marL="320040" marR="0" indent="228600" algn="l">
              <a:lnSpc>
                <a:spcPts val="3300"/>
              </a:lnSpc>
              <a:spcAft>
                <a:spcPts val="0"/>
              </a:spcAft>
              <a:buFont typeface="Symbol"/>
              <a:buChar char="·"/>
            </a:pPr>
            <a:r>
              <a:rPr lang="en-US" sz="2800" spc="-100">
                <a:solidFill>
                  <a:srgbClr val="000000"/>
                </a:solidFill>
                <a:latin typeface="Calibri" panose="02020603050405020304" pitchFamily="2"/>
              </a:rPr>
              <a:t>Continued.... </a:t>
            </a:r>
          </a:p>
          <a:p>
            <a:pPr marL="320040" marR="0" indent="228600" algn="l">
              <a:lnSpc>
                <a:spcPts val="3000"/>
              </a:lnSpc>
              <a:spcBef>
                <a:spcPts val="760"/>
              </a:spcBef>
              <a:spcAft>
                <a:spcPts val="0"/>
              </a:spcAft>
              <a:buFont typeface="Symbol"/>
              <a:buChar char="·"/>
            </a:pPr>
            <a:r>
              <a:rPr lang="en-US" sz="2800" b="1" i="1" spc="50">
                <a:solidFill>
                  <a:srgbClr val="000000"/>
                </a:solidFill>
                <a:latin typeface="Calibri" panose="02020603050405020304" pitchFamily="2"/>
              </a:rPr>
              <a:t>There are some really dedicated and enthusiastic staff who </a:t>
            </a:r>
          </a:p>
          <a:p>
            <a:pPr marL="548640" marR="0" indent="0" algn="l">
              <a:lnSpc>
                <a:spcPts val="3000"/>
              </a:lnSpc>
              <a:spcBef>
                <a:spcPts val="0"/>
              </a:spcBef>
              <a:spcAft>
                <a:spcPts val="0"/>
              </a:spcAft>
            </a:pPr>
            <a:r>
              <a:rPr lang="en-US" sz="2800" b="1" i="1" spc="45">
                <a:solidFill>
                  <a:srgbClr val="000000"/>
                </a:solidFill>
                <a:latin typeface="Calibri" panose="02020603050405020304" pitchFamily="2"/>
              </a:rPr>
              <a:t>genuinely care about us and want us to succeed. </a:t>
            </a:r>
          </a:p>
          <a:p>
            <a:pPr marL="320040" marR="0" indent="320040" algn="l">
              <a:lnSpc>
                <a:spcPts val="3000"/>
              </a:lnSpc>
              <a:spcBef>
                <a:spcPts val="1005"/>
              </a:spcBef>
              <a:spcAft>
                <a:spcPts val="0"/>
              </a:spcAft>
              <a:buFont typeface="Symbol"/>
              <a:buChar char="·"/>
            </a:pPr>
            <a:r>
              <a:rPr lang="en-US" sz="2800" b="1" i="1" spc="35">
                <a:solidFill>
                  <a:srgbClr val="000000"/>
                </a:solidFill>
                <a:latin typeface="Calibri" panose="02020603050405020304" pitchFamily="2"/>
              </a:rPr>
              <a:t>Some excellent and enthusiastic staff. </a:t>
            </a:r>
          </a:p>
          <a:p>
            <a:pPr marL="320040" marR="0" indent="320040" algn="l">
              <a:lnSpc>
                <a:spcPts val="3000"/>
              </a:lnSpc>
              <a:spcBef>
                <a:spcPts val="985"/>
              </a:spcBef>
              <a:spcAft>
                <a:spcPts val="0"/>
              </a:spcAft>
              <a:buFont typeface="Symbol"/>
              <a:buChar char="·"/>
            </a:pPr>
            <a:r>
              <a:rPr lang="en-US" sz="2800" b="1" i="1" spc="50">
                <a:solidFill>
                  <a:srgbClr val="000000"/>
                </a:solidFill>
                <a:latin typeface="Calibri" panose="02020603050405020304" pitchFamily="2"/>
              </a:rPr>
              <a:t>Staff have generally been excellent, a supportive learning </a:t>
            </a:r>
          </a:p>
          <a:p>
            <a:pPr marL="548640" marR="0" indent="0" algn="l">
              <a:lnSpc>
                <a:spcPts val="3000"/>
              </a:lnSpc>
              <a:spcBef>
                <a:spcPts val="0"/>
              </a:spcBef>
              <a:spcAft>
                <a:spcPts val="0"/>
              </a:spcAft>
            </a:pPr>
            <a:r>
              <a:rPr lang="en-US" sz="2800" b="1" i="1" spc="55">
                <a:solidFill>
                  <a:srgbClr val="000000"/>
                </a:solidFill>
                <a:latin typeface="Calibri" panose="02020603050405020304" pitchFamily="2"/>
              </a:rPr>
              <a:t>environment and a well-organised course </a:t>
            </a:r>
          </a:p>
          <a:p>
            <a:pPr marL="320040" marR="0" indent="320040" algn="l">
              <a:lnSpc>
                <a:spcPts val="3000"/>
              </a:lnSpc>
              <a:spcBef>
                <a:spcPts val="1005"/>
              </a:spcBef>
              <a:spcAft>
                <a:spcPts val="0"/>
              </a:spcAft>
              <a:buFont typeface="Symbol"/>
              <a:buChar char="·"/>
            </a:pPr>
            <a:r>
              <a:rPr lang="en-US" sz="2800" b="1" i="1" spc="50">
                <a:solidFill>
                  <a:srgbClr val="000000"/>
                </a:solidFill>
                <a:latin typeface="Calibri" panose="02020603050405020304" pitchFamily="2"/>
              </a:rPr>
              <a:t>Some staff have been excellent in providing support with career </a:t>
            </a:r>
          </a:p>
          <a:p>
            <a:pPr marL="548640" marR="0" indent="0" algn="l">
              <a:lnSpc>
                <a:spcPts val="3000"/>
              </a:lnSpc>
              <a:spcBef>
                <a:spcPts val="0"/>
              </a:spcBef>
              <a:spcAft>
                <a:spcPts val="0"/>
              </a:spcAft>
            </a:pPr>
            <a:r>
              <a:rPr lang="en-US" sz="2800" b="1" i="1" spc="35">
                <a:solidFill>
                  <a:srgbClr val="000000"/>
                </a:solidFill>
                <a:latin typeface="Calibri" panose="02020603050405020304" pitchFamily="2"/>
              </a:rPr>
              <a:t>development. </a:t>
            </a:r>
          </a:p>
          <a:p>
            <a:pPr marL="320040" marR="0" indent="228600" algn="l">
              <a:lnSpc>
                <a:spcPts val="3000"/>
              </a:lnSpc>
              <a:spcBef>
                <a:spcPts val="1005"/>
              </a:spcBef>
              <a:spcAft>
                <a:spcPts val="0"/>
              </a:spcAft>
              <a:buFont typeface="Symbol"/>
              <a:buChar char="·"/>
            </a:pPr>
            <a:r>
              <a:rPr lang="en-US" sz="2800" b="1" i="1" spc="50">
                <a:solidFill>
                  <a:srgbClr val="000000"/>
                </a:solidFill>
                <a:latin typeface="Calibri" panose="02020603050405020304" pitchFamily="2"/>
              </a:rPr>
              <a:t>The team are always there and respond quickly to any queries. </a:t>
            </a:r>
          </a:p>
          <a:p>
            <a:pPr marL="320040" marR="0" indent="228600" algn="l">
              <a:lnSpc>
                <a:spcPts val="3000"/>
              </a:lnSpc>
              <a:spcBef>
                <a:spcPts val="985"/>
              </a:spcBef>
              <a:spcAft>
                <a:spcPts val="95"/>
              </a:spcAft>
              <a:buFont typeface="Symbol"/>
              <a:buChar char="·"/>
            </a:pPr>
            <a:r>
              <a:rPr lang="en-US" sz="2800" b="1" i="1" spc="50">
                <a:solidFill>
                  <a:srgbClr val="000000"/>
                </a:solidFill>
                <a:latin typeface="Calibri" panose="02020603050405020304" pitchFamily="2"/>
              </a:rPr>
              <a:t>The Careers Support is particularly useful for AFP applications. </a:t>
            </a:r>
          </a:p>
        </p:txBody>
      </p:sp>
    </p:spTree>
    <p:extLst>
      <p:ext uri="{BB962C8B-B14F-4D97-AF65-F5344CB8AC3E}">
        <p14:creationId xmlns:p14="http://schemas.microsoft.com/office/powerpoint/2010/main" val="41130425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layout 17">
    <p:bg>
      <p:bgPr>
        <a:solidFill>
          <a:schemeClr val="bg1">
            <a:alpha val="100000"/>
          </a:schemeClr>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774700" y="711200"/>
            <a:ext cx="10317480" cy="5473700"/>
          </a:xfrm>
          <a:prstGeom prst="rect">
            <a:avLst/>
          </a:prstGeom>
          <a:noFill/>
          <a:ln w="0" cmpd="sng">
            <a:noFill/>
            <a:prstDash val="solid"/>
          </a:ln>
        </p:spPr>
        <p:txBody>
          <a:bodyPr vert="horz" lIns="0" tIns="69215" rIns="0" bIns="0" anchor="t">
            <a:normAutofit fontScale="95000"/>
          </a:bodyPr>
          <a:lstStyle/>
          <a:p>
            <a:pPr marL="228600" marR="0" indent="228600" algn="l">
              <a:lnSpc>
                <a:spcPts val="2500"/>
              </a:lnSpc>
              <a:spcAft>
                <a:spcPts val="0"/>
              </a:spcAft>
              <a:buFont typeface="Symbol"/>
              <a:buChar char="·"/>
            </a:pPr>
            <a:r>
              <a:rPr lang="en-US" sz="2550" b="1" spc="65">
                <a:solidFill>
                  <a:srgbClr val="000000"/>
                </a:solidFill>
                <a:latin typeface="Calibri" panose="02020603050405020304" pitchFamily="2"/>
              </a:rPr>
              <a:t>Negative comments</a:t>
            </a:r>
            <a:r>
              <a:rPr lang="en-US" sz="2500" spc="65">
                <a:solidFill>
                  <a:srgbClr val="000000"/>
                </a:solidFill>
                <a:latin typeface="Calibri" panose="02020603050405020304" pitchFamily="2"/>
              </a:rPr>
              <a:t>; insufficient guidance when support was requested. </a:t>
            </a:r>
          </a:p>
          <a:p>
            <a:pPr marL="228600" marR="0" indent="228600" algn="l">
              <a:lnSpc>
                <a:spcPts val="2500"/>
              </a:lnSpc>
              <a:spcBef>
                <a:spcPts val="1010"/>
              </a:spcBef>
              <a:spcAft>
                <a:spcPts val="0"/>
              </a:spcAft>
              <a:buFont typeface="Symbol"/>
              <a:buChar char="·"/>
            </a:pPr>
            <a:r>
              <a:rPr lang="en-US" sz="2500" spc="95">
                <a:solidFill>
                  <a:srgbClr val="000000"/>
                </a:solidFill>
                <a:latin typeface="Calibri" panose="02020603050405020304" pitchFamily="2"/>
              </a:rPr>
              <a:t>Learning outcomes presented - too vague. </a:t>
            </a:r>
          </a:p>
          <a:p>
            <a:pPr marL="228600" marR="182880" indent="228600" algn="l">
              <a:lnSpc>
                <a:spcPts val="2500"/>
              </a:lnSpc>
              <a:spcBef>
                <a:spcPts val="985"/>
              </a:spcBef>
              <a:spcAft>
                <a:spcPts val="0"/>
              </a:spcAft>
              <a:buFont typeface="Symbol"/>
              <a:buChar char="·"/>
            </a:pPr>
            <a:r>
              <a:rPr lang="en-US" sz="2500" spc="80">
                <a:solidFill>
                  <a:srgbClr val="000000"/>
                </a:solidFill>
                <a:latin typeface="Calibri" panose="02020603050405020304" pitchFamily="2"/>
              </a:rPr>
              <a:t>Reluctance amongst some staff at the school to provide sufficient information and supportive teaching so that students could reach learning outcomes. </a:t>
            </a:r>
          </a:p>
          <a:p>
            <a:pPr marL="228600" marR="1097280" indent="228600" algn="l">
              <a:lnSpc>
                <a:spcPts val="2500"/>
              </a:lnSpc>
              <a:spcBef>
                <a:spcPts val="1010"/>
              </a:spcBef>
              <a:spcAft>
                <a:spcPts val="0"/>
              </a:spcAft>
              <a:buFont typeface="Symbol"/>
              <a:buChar char="·"/>
            </a:pPr>
            <a:r>
              <a:rPr lang="en-US" sz="2500" spc="0">
                <a:solidFill>
                  <a:srgbClr val="000000"/>
                </a:solidFill>
                <a:latin typeface="Calibri" panose="02020603050405020304" pitchFamily="2"/>
              </a:rPr>
              <a:t>Others commented on a lack of regular contact from school staff to students throughout the course. </a:t>
            </a:r>
          </a:p>
          <a:p>
            <a:pPr marL="0" marR="0" indent="320040" algn="l">
              <a:lnSpc>
                <a:spcPts val="2500"/>
              </a:lnSpc>
              <a:spcBef>
                <a:spcPts val="1005"/>
              </a:spcBef>
              <a:spcAft>
                <a:spcPts val="0"/>
              </a:spcAft>
              <a:buFont typeface="Symbol"/>
              <a:buChar char="·"/>
            </a:pPr>
            <a:r>
              <a:rPr lang="en-US" sz="2550" b="1" i="1" spc="15">
                <a:solidFill>
                  <a:srgbClr val="000000"/>
                </a:solidFill>
                <a:latin typeface="Calibri" panose="02020603050405020304" pitchFamily="2"/>
              </a:rPr>
              <a:t>Learning outcomes were very unclear, I understand that this has been </a:t>
            </a:r>
          </a:p>
          <a:p>
            <a:pPr marL="228600" marR="0" indent="0" algn="l">
              <a:lnSpc>
                <a:spcPts val="2400"/>
              </a:lnSpc>
              <a:spcBef>
                <a:spcPts val="20"/>
              </a:spcBef>
              <a:spcAft>
                <a:spcPts val="0"/>
              </a:spcAft>
            </a:pPr>
            <a:r>
              <a:rPr lang="en-US" sz="2550" b="1" i="1" spc="20">
                <a:solidFill>
                  <a:srgbClr val="000000"/>
                </a:solidFill>
                <a:latin typeface="Calibri" panose="02020603050405020304" pitchFamily="2"/>
              </a:rPr>
              <a:t>changed, but I didn't have clear guidance on what to study or in how </a:t>
            </a:r>
          </a:p>
          <a:p>
            <a:pPr marL="228600" marR="0" indent="0" algn="l">
              <a:lnSpc>
                <a:spcPts val="2600"/>
              </a:lnSpc>
              <a:spcBef>
                <a:spcPts val="0"/>
              </a:spcBef>
              <a:spcAft>
                <a:spcPts val="0"/>
              </a:spcAft>
            </a:pPr>
            <a:r>
              <a:rPr lang="en-US" sz="2550" b="1" i="1" spc="15">
                <a:solidFill>
                  <a:srgbClr val="000000"/>
                </a:solidFill>
                <a:latin typeface="Calibri" panose="02020603050405020304" pitchFamily="2"/>
              </a:rPr>
              <a:t>much detail. Advice given by the academic staff when asking what we </a:t>
            </a:r>
          </a:p>
          <a:p>
            <a:pPr marL="228600" marR="0" indent="0" algn="l">
              <a:lnSpc>
                <a:spcPts val="2500"/>
              </a:lnSpc>
              <a:spcBef>
                <a:spcPts val="20"/>
              </a:spcBef>
              <a:spcAft>
                <a:spcPts val="0"/>
              </a:spcAft>
            </a:pPr>
            <a:r>
              <a:rPr lang="en-US" sz="2550" b="1" i="1" spc="10">
                <a:solidFill>
                  <a:srgbClr val="000000"/>
                </a:solidFill>
                <a:latin typeface="Calibri" panose="02020603050405020304" pitchFamily="2"/>
              </a:rPr>
              <a:t>need to know was incredibly vague, so much so it wasn't worth asking for </a:t>
            </a:r>
          </a:p>
          <a:p>
            <a:pPr marL="228600" marR="0" indent="0" algn="l">
              <a:lnSpc>
                <a:spcPts val="2500"/>
              </a:lnSpc>
              <a:spcBef>
                <a:spcPts val="0"/>
              </a:spcBef>
              <a:spcAft>
                <a:spcPts val="0"/>
              </a:spcAft>
            </a:pPr>
            <a:r>
              <a:rPr lang="en-US" sz="2550" b="1" i="1" spc="-10">
                <a:solidFill>
                  <a:srgbClr val="000000"/>
                </a:solidFill>
                <a:latin typeface="Calibri" panose="02020603050405020304" pitchFamily="2"/>
              </a:rPr>
              <a:t>guidance. </a:t>
            </a:r>
          </a:p>
          <a:p>
            <a:pPr marL="0" marR="0" indent="320040" algn="l">
              <a:lnSpc>
                <a:spcPts val="2500"/>
              </a:lnSpc>
              <a:spcBef>
                <a:spcPts val="980"/>
              </a:spcBef>
              <a:spcAft>
                <a:spcPts val="0"/>
              </a:spcAft>
              <a:buFont typeface="Symbol"/>
              <a:buChar char="·"/>
            </a:pPr>
            <a:r>
              <a:rPr lang="en-US" sz="2550" b="1" i="1" spc="10">
                <a:solidFill>
                  <a:srgbClr val="000000"/>
                </a:solidFill>
                <a:latin typeface="Calibri" panose="02020603050405020304" pitchFamily="2"/>
              </a:rPr>
              <a:t>There is a feeling sometimes that the school things teaching is cheating. </a:t>
            </a:r>
          </a:p>
          <a:p>
            <a:pPr marL="228600" marR="0" indent="0" algn="l">
              <a:lnSpc>
                <a:spcPts val="2500"/>
              </a:lnSpc>
              <a:spcBef>
                <a:spcPts val="0"/>
              </a:spcBef>
              <a:spcAft>
                <a:spcPts val="0"/>
              </a:spcAft>
            </a:pPr>
            <a:r>
              <a:rPr lang="en-US" sz="2550" b="1" i="1" spc="10">
                <a:solidFill>
                  <a:srgbClr val="000000"/>
                </a:solidFill>
                <a:latin typeface="Calibri" panose="02020603050405020304" pitchFamily="2"/>
              </a:rPr>
              <a:t>Teach us the material - I guarantee we will learn it, if you just tell us the </a:t>
            </a:r>
          </a:p>
          <a:p>
            <a:pPr marL="228600" marR="0" indent="0" algn="l">
              <a:lnSpc>
                <a:spcPts val="2500"/>
              </a:lnSpc>
              <a:spcBef>
                <a:spcPts val="0"/>
              </a:spcBef>
              <a:spcAft>
                <a:spcPts val="70"/>
              </a:spcAft>
            </a:pPr>
            <a:r>
              <a:rPr lang="en-US" sz="2550" b="1" i="1" spc="0">
                <a:solidFill>
                  <a:srgbClr val="000000"/>
                </a:solidFill>
                <a:latin typeface="Calibri" panose="02020603050405020304" pitchFamily="2"/>
              </a:rPr>
              <a:t>information. </a:t>
            </a:r>
          </a:p>
        </p:txBody>
      </p:sp>
    </p:spTree>
    <p:extLst>
      <p:ext uri="{BB962C8B-B14F-4D97-AF65-F5344CB8AC3E}">
        <p14:creationId xmlns:p14="http://schemas.microsoft.com/office/powerpoint/2010/main" val="11475858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layout 18">
    <p:bg>
      <p:bgPr>
        <a:solidFill>
          <a:schemeClr val="bg1">
            <a:alpha val="100000"/>
          </a:schemeClr>
        </a:solidFill>
        <a:effectLst/>
      </p:bgPr>
    </p:bg>
    <p:spTree>
      <p:nvGrpSpPr>
        <p:cNvPr id="1" name=""/>
        <p:cNvGrpSpPr/>
        <p:nvPr/>
      </p:nvGrpSpPr>
      <p:grpSpPr>
        <a:xfrm>
          <a:off x="0" y="0"/>
          <a:ext cx="0" cy="0"/>
          <a:chOff x="0" y="0"/>
          <a:chExt cx="0" cy="0"/>
        </a:xfrm>
      </p:grpSpPr>
      <p:sp>
        <p:nvSpPr>
          <p:cNvPr id="4" name="Text Placeholder 3"/>
          <p:cNvSpPr>
            <a:spLocks noGrp="1"/>
          </p:cNvSpPr>
          <p:nvPr>
            <p:ph type="body" idx="10"/>
          </p:nvPr>
        </p:nvSpPr>
        <p:spPr>
          <a:xfrm>
            <a:off x="833755" y="523240"/>
            <a:ext cx="8249285" cy="956310"/>
          </a:xfrm>
          <a:prstGeom prst="rect">
            <a:avLst/>
          </a:prstGeom>
          <a:noFill/>
          <a:ln w="0" cmpd="sng">
            <a:noFill/>
            <a:prstDash val="solid"/>
          </a:ln>
        </p:spPr>
        <p:txBody>
          <a:bodyPr vert="horz" lIns="0" tIns="220345" rIns="0" bIns="0" anchor="t"/>
          <a:lstStyle/>
          <a:p>
            <a:pPr marL="365760" marR="0" indent="274320" algn="l">
              <a:lnSpc>
                <a:spcPts val="1700"/>
              </a:lnSpc>
              <a:spcAft>
                <a:spcPts val="0"/>
              </a:spcAft>
              <a:buFont typeface="Symbol"/>
              <a:buChar char="·"/>
            </a:pPr>
            <a:r>
              <a:rPr lang="en-US" sz="1600" b="1" spc="-15">
                <a:solidFill>
                  <a:srgbClr val="000000"/>
                </a:solidFill>
                <a:latin typeface="Calibri" panose="02020603050405020304" pitchFamily="2"/>
              </a:rPr>
              <a:t>Student support </a:t>
            </a:r>
          </a:p>
          <a:p>
            <a:pPr marL="365760" marR="0" indent="0" algn="l">
              <a:lnSpc>
                <a:spcPts val="1600"/>
              </a:lnSpc>
              <a:spcBef>
                <a:spcPts val="420"/>
              </a:spcBef>
              <a:spcAft>
                <a:spcPts val="0"/>
              </a:spcAft>
            </a:pPr>
            <a:r>
              <a:rPr lang="en-US" sz="1600" spc="-15">
                <a:solidFill>
                  <a:srgbClr val="000000"/>
                </a:solidFill>
                <a:latin typeface="Calibri" panose="02020603050405020304" pitchFamily="2"/>
              </a:rPr>
              <a:t>Several strongly positive comments in relation to student support and individual personal tutors. </a:t>
            </a:r>
          </a:p>
        </p:txBody>
      </p:sp>
      <p:sp>
        <p:nvSpPr>
          <p:cNvPr id="5" name="Text Placeholder 4"/>
          <p:cNvSpPr>
            <a:spLocks noGrp="1"/>
          </p:cNvSpPr>
          <p:nvPr>
            <p:ph type="body" idx="10"/>
          </p:nvPr>
        </p:nvSpPr>
        <p:spPr>
          <a:xfrm>
            <a:off x="833755" y="1479550"/>
            <a:ext cx="2546350" cy="1035050"/>
          </a:xfrm>
          <a:prstGeom prst="rect">
            <a:avLst/>
          </a:prstGeom>
          <a:noFill/>
          <a:ln w="0" cmpd="sng">
            <a:noFill/>
            <a:prstDash val="solid"/>
          </a:ln>
        </p:spPr>
        <p:txBody>
          <a:bodyPr vert="horz" lIns="0" tIns="56515" rIns="0" bIns="0" anchor="t"/>
          <a:lstStyle/>
          <a:p>
            <a:pPr marL="365760" marR="0" indent="274320" algn="l">
              <a:lnSpc>
                <a:spcPts val="1700"/>
              </a:lnSpc>
              <a:spcAft>
                <a:spcPts val="0"/>
              </a:spcAft>
              <a:buFont typeface="Symbol"/>
              <a:buChar char="·"/>
            </a:pPr>
            <a:r>
              <a:rPr lang="en-US" sz="1600" b="1" i="1" spc="-10">
                <a:solidFill>
                  <a:srgbClr val="000000"/>
                </a:solidFill>
                <a:latin typeface="Calibri" panose="02020603050405020304" pitchFamily="2"/>
              </a:rPr>
              <a:t>Great student support </a:t>
            </a:r>
          </a:p>
          <a:p>
            <a:pPr marL="365760" marR="0" indent="274320" algn="l">
              <a:lnSpc>
                <a:spcPts val="1700"/>
              </a:lnSpc>
              <a:spcBef>
                <a:spcPts val="2135"/>
              </a:spcBef>
              <a:spcAft>
                <a:spcPts val="0"/>
              </a:spcAft>
              <a:buFont typeface="Symbol"/>
              <a:buChar char="·"/>
            </a:pPr>
            <a:r>
              <a:rPr lang="en-US" sz="1600" b="1" i="1" spc="-40">
                <a:solidFill>
                  <a:srgbClr val="000000"/>
                </a:solidFill>
                <a:latin typeface="Calibri" panose="02020603050405020304" pitchFamily="2"/>
              </a:rPr>
              <a:t>Excellent pastoral support. </a:t>
            </a:r>
          </a:p>
        </p:txBody>
      </p:sp>
      <p:sp>
        <p:nvSpPr>
          <p:cNvPr id="6" name="Text Placeholder 5"/>
          <p:cNvSpPr>
            <a:spLocks noGrp="1"/>
          </p:cNvSpPr>
          <p:nvPr>
            <p:ph type="body" idx="10"/>
          </p:nvPr>
        </p:nvSpPr>
        <p:spPr>
          <a:xfrm>
            <a:off x="833755" y="2514600"/>
            <a:ext cx="10317480" cy="3187700"/>
          </a:xfrm>
          <a:prstGeom prst="rect">
            <a:avLst/>
          </a:prstGeom>
          <a:noFill/>
          <a:ln w="0" cmpd="sng">
            <a:noFill/>
            <a:prstDash val="solid"/>
          </a:ln>
        </p:spPr>
        <p:txBody>
          <a:bodyPr vert="horz" lIns="0" tIns="3175" rIns="0" bIns="0" anchor="t"/>
          <a:lstStyle/>
          <a:p>
            <a:pPr marL="365760" marR="0" indent="274320" algn="l">
              <a:lnSpc>
                <a:spcPts val="1700"/>
              </a:lnSpc>
              <a:spcAft>
                <a:spcPts val="0"/>
              </a:spcAft>
              <a:buFont typeface="Symbol"/>
              <a:buChar char="·"/>
            </a:pPr>
            <a:r>
              <a:rPr lang="en-US" sz="1600" b="1" i="1" spc="0">
                <a:solidFill>
                  <a:srgbClr val="000000"/>
                </a:solidFill>
                <a:latin typeface="Calibri" panose="02020603050405020304" pitchFamily="2"/>
              </a:rPr>
              <a:t>Student support has been superb, in my experience. ???, ???, ???, ??? are all superb and are assets to the team </a:t>
            </a:r>
          </a:p>
          <a:p>
            <a:pPr marL="365760" marR="0" indent="274320" algn="l">
              <a:lnSpc>
                <a:spcPts val="1700"/>
              </a:lnSpc>
              <a:spcBef>
                <a:spcPts val="2135"/>
              </a:spcBef>
              <a:spcAft>
                <a:spcPts val="0"/>
              </a:spcAft>
              <a:buFont typeface="Symbol"/>
              <a:buChar char="·"/>
            </a:pPr>
            <a:r>
              <a:rPr lang="en-US" sz="1600" b="1" i="1" spc="0">
                <a:solidFill>
                  <a:srgbClr val="000000"/>
                </a:solidFill>
                <a:latin typeface="Calibri" panose="02020603050405020304" pitchFamily="2"/>
              </a:rPr>
              <a:t>Many faculty members are incredibly supportive and care about the welfare of the students. </a:t>
            </a:r>
          </a:p>
          <a:p>
            <a:pPr marL="365760" marR="0" indent="274320" algn="l">
              <a:lnSpc>
                <a:spcPts val="1700"/>
              </a:lnSpc>
              <a:spcBef>
                <a:spcPts val="2110"/>
              </a:spcBef>
              <a:spcAft>
                <a:spcPts val="0"/>
              </a:spcAft>
              <a:buFont typeface="Symbol"/>
              <a:buChar char="·"/>
            </a:pPr>
            <a:r>
              <a:rPr lang="en-US" sz="1600" b="1" i="1" spc="-10">
                <a:solidFill>
                  <a:srgbClr val="000000"/>
                </a:solidFill>
                <a:latin typeface="Calibri" panose="02020603050405020304" pitchFamily="2"/>
              </a:rPr>
              <a:t>Wellbeing services at Warwick are excellent. </a:t>
            </a:r>
          </a:p>
          <a:p>
            <a:pPr marL="365760" marR="548640" indent="274320" algn="l">
              <a:lnSpc>
                <a:spcPts val="2100"/>
              </a:lnSpc>
              <a:spcBef>
                <a:spcPts val="1825"/>
              </a:spcBef>
              <a:spcAft>
                <a:spcPts val="0"/>
              </a:spcAft>
              <a:buFont typeface="Symbol"/>
              <a:buChar char="·"/>
            </a:pPr>
            <a:r>
              <a:rPr lang="en-US" sz="1600" b="1" i="1" spc="0">
                <a:solidFill>
                  <a:srgbClr val="000000"/>
                </a:solidFill>
                <a:latin typeface="Calibri" panose="02020603050405020304" pitchFamily="2"/>
              </a:rPr>
              <a:t>The student support network especially the senior personal tutors are very accessible and helpful when personal problems arise. They understand that people have lives outside of medicine and work hard to make flexible arrangements. </a:t>
            </a:r>
          </a:p>
          <a:p>
            <a:pPr marL="365760" marR="91440" indent="274320" algn="l">
              <a:lnSpc>
                <a:spcPts val="2100"/>
              </a:lnSpc>
              <a:spcBef>
                <a:spcPts val="1780"/>
              </a:spcBef>
              <a:spcAft>
                <a:spcPts val="0"/>
              </a:spcAft>
              <a:buFont typeface="Symbol"/>
              <a:buChar char="·"/>
            </a:pPr>
            <a:r>
              <a:rPr lang="en-US" sz="1600" b="1" i="1" spc="0">
                <a:solidFill>
                  <a:srgbClr val="000000"/>
                </a:solidFill>
                <a:latin typeface="Calibri" panose="02020603050405020304" pitchFamily="2"/>
              </a:rPr>
              <a:t>Wellbeing support at the medical school have been absolutely exceptional over the last few years, I can't praise them enough! The course staff and personal tutors are very approachable and I have felt that my personal tutors genuinely care about me as a personal as well as a medical student. </a:t>
            </a:r>
          </a:p>
        </p:txBody>
      </p:sp>
    </p:spTree>
    <p:extLst>
      <p:ext uri="{BB962C8B-B14F-4D97-AF65-F5344CB8AC3E}">
        <p14:creationId xmlns:p14="http://schemas.microsoft.com/office/powerpoint/2010/main" val="23567938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layout 19">
    <p:bg>
      <p:bgPr>
        <a:solidFill>
          <a:schemeClr val="bg1">
            <a:alpha val="100000"/>
          </a:schemeClr>
        </a:solidFill>
        <a:effectLst/>
      </p:bgPr>
    </p:bg>
    <p:spTree>
      <p:nvGrpSpPr>
        <p:cNvPr id="1" name=""/>
        <p:cNvGrpSpPr/>
        <p:nvPr/>
      </p:nvGrpSpPr>
      <p:grpSpPr>
        <a:xfrm>
          <a:off x="0" y="0"/>
          <a:ext cx="0" cy="0"/>
          <a:chOff x="0" y="0"/>
          <a:chExt cx="0" cy="0"/>
        </a:xfrm>
      </p:grpSpPr>
      <p:sp>
        <p:nvSpPr>
          <p:cNvPr id="4" name="Text Placeholder 3"/>
          <p:cNvSpPr>
            <a:spLocks noGrp="1"/>
          </p:cNvSpPr>
          <p:nvPr>
            <p:ph type="body" idx="10"/>
          </p:nvPr>
        </p:nvSpPr>
        <p:spPr>
          <a:xfrm>
            <a:off x="804545" y="508000"/>
            <a:ext cx="10317480" cy="5359400"/>
          </a:xfrm>
          <a:prstGeom prst="rect">
            <a:avLst/>
          </a:prstGeom>
          <a:noFill/>
          <a:ln w="0" cmpd="sng">
            <a:noFill/>
            <a:prstDash val="solid"/>
          </a:ln>
        </p:spPr>
        <p:txBody>
          <a:bodyPr vert="horz" lIns="0" tIns="1369060" rIns="0" bIns="0" anchor="t">
            <a:normAutofit fontScale="95000"/>
          </a:bodyPr>
          <a:lstStyle/>
          <a:p>
            <a:pPr marL="137160" marR="0" indent="228600" algn="l">
              <a:lnSpc>
                <a:spcPts val="2600"/>
              </a:lnSpc>
              <a:spcAft>
                <a:spcPts val="0"/>
              </a:spcAft>
              <a:buFont typeface="Symbol"/>
              <a:buChar char="·"/>
            </a:pPr>
            <a:r>
              <a:rPr lang="en-US" sz="2350" spc="15">
                <a:solidFill>
                  <a:srgbClr val="000000"/>
                </a:solidFill>
                <a:latin typeface="Calibri" panose="02020603050405020304" pitchFamily="2"/>
              </a:rPr>
              <a:t>By contrast a few other respondents </a:t>
            </a:r>
            <a:r>
              <a:rPr lang="en-US" sz="2350" b="1" spc="15">
                <a:solidFill>
                  <a:srgbClr val="000000"/>
                </a:solidFill>
                <a:latin typeface="Calibri" panose="02020603050405020304" pitchFamily="2"/>
              </a:rPr>
              <a:t>less satisfactory experiences with their </a:t>
            </a:r>
          </a:p>
          <a:p>
            <a:pPr marL="365760" marR="0" indent="0" algn="l">
              <a:lnSpc>
                <a:spcPts val="2500"/>
              </a:lnSpc>
              <a:spcBef>
                <a:spcPts val="330"/>
              </a:spcBef>
              <a:spcAft>
                <a:spcPts val="0"/>
              </a:spcAft>
            </a:pPr>
            <a:r>
              <a:rPr lang="en-US" sz="2400" b="1" spc="30">
                <a:solidFill>
                  <a:srgbClr val="000000"/>
                </a:solidFill>
                <a:latin typeface="Calibri" panose="02020603050405020304" pitchFamily="2"/>
              </a:rPr>
              <a:t>personal tutors; </a:t>
            </a:r>
          </a:p>
          <a:p>
            <a:pPr marL="137160" marR="0" indent="228600" algn="l">
              <a:lnSpc>
                <a:spcPts val="2500"/>
              </a:lnSpc>
              <a:spcBef>
                <a:spcPts val="2065"/>
              </a:spcBef>
              <a:spcAft>
                <a:spcPts val="0"/>
              </a:spcAft>
              <a:buFont typeface="Symbol"/>
              <a:buChar char="·"/>
            </a:pPr>
            <a:r>
              <a:rPr lang="en-US" sz="2350" b="1" i="1" spc="20">
                <a:solidFill>
                  <a:srgbClr val="000000"/>
                </a:solidFill>
                <a:latin typeface="Calibri" panose="02020603050405020304" pitchFamily="2"/>
              </a:rPr>
              <a:t>Pastoral care for me was poor. My ??? tutor was changed and was poor both </a:t>
            </a:r>
          </a:p>
          <a:p>
            <a:pPr marL="365760" marR="0" indent="0" algn="l">
              <a:lnSpc>
                <a:spcPts val="2400"/>
              </a:lnSpc>
              <a:spcBef>
                <a:spcPts val="360"/>
              </a:spcBef>
              <a:spcAft>
                <a:spcPts val="0"/>
              </a:spcAft>
            </a:pPr>
            <a:r>
              <a:rPr lang="en-US" sz="2350" b="1" i="1" spc="10">
                <a:solidFill>
                  <a:srgbClr val="000000"/>
                </a:solidFill>
                <a:latin typeface="Calibri" panose="02020603050405020304" pitchFamily="2"/>
              </a:rPr>
              <a:t>times. I never felt I would go to either for advice at any time. It was an </a:t>
            </a:r>
          </a:p>
          <a:p>
            <a:pPr marL="365760" marR="0" indent="0" algn="l">
              <a:lnSpc>
                <a:spcPts val="2400"/>
              </a:lnSpc>
              <a:spcBef>
                <a:spcPts val="385"/>
              </a:spcBef>
              <a:spcAft>
                <a:spcPts val="0"/>
              </a:spcAft>
            </a:pPr>
            <a:r>
              <a:rPr lang="en-US" sz="2350" b="1" i="1" spc="15">
                <a:solidFill>
                  <a:srgbClr val="000000"/>
                </a:solidFill>
                <a:latin typeface="Calibri" panose="02020603050405020304" pitchFamily="2"/>
              </a:rPr>
              <a:t>additional obligation on me rather than a help. There is a feeling sometimes </a:t>
            </a:r>
          </a:p>
          <a:p>
            <a:pPr marL="365760" marR="0" indent="0" algn="l">
              <a:lnSpc>
                <a:spcPts val="2400"/>
              </a:lnSpc>
              <a:spcBef>
                <a:spcPts val="390"/>
              </a:spcBef>
              <a:spcAft>
                <a:spcPts val="0"/>
              </a:spcAft>
            </a:pPr>
            <a:r>
              <a:rPr lang="en-US" sz="2350" b="1" i="1" spc="10">
                <a:solidFill>
                  <a:srgbClr val="000000"/>
                </a:solidFill>
                <a:latin typeface="Calibri" panose="02020603050405020304" pitchFamily="2"/>
              </a:rPr>
              <a:t>that the school things teaching is cheating. </a:t>
            </a:r>
          </a:p>
          <a:p>
            <a:pPr marL="137160" marR="0" indent="228600" algn="l">
              <a:lnSpc>
                <a:spcPts val="2800"/>
              </a:lnSpc>
              <a:spcBef>
                <a:spcPts val="2000"/>
              </a:spcBef>
              <a:spcAft>
                <a:spcPts val="0"/>
              </a:spcAft>
              <a:buFont typeface="Symbol"/>
              <a:buChar char="·"/>
            </a:pPr>
            <a:r>
              <a:rPr lang="en-US" sz="2400" b="1" i="1" spc="-5">
                <a:solidFill>
                  <a:srgbClr val="000000"/>
                </a:solidFill>
                <a:latin typeface="Calibri" panose="02020603050405020304" pitchFamily="2"/>
              </a:rPr>
              <a:t>Medical school support tutors need to be less inclined to push students to take </a:t>
            </a:r>
          </a:p>
          <a:p>
            <a:pPr marL="365760" marR="0" indent="0" algn="l">
              <a:lnSpc>
                <a:spcPts val="2400"/>
              </a:lnSpc>
              <a:spcBef>
                <a:spcPts val="175"/>
              </a:spcBef>
              <a:spcAft>
                <a:spcPts val="0"/>
              </a:spcAft>
            </a:pPr>
            <a:r>
              <a:rPr lang="en-US" sz="2350" b="1" i="1" spc="15">
                <a:solidFill>
                  <a:srgbClr val="000000"/>
                </a:solidFill>
                <a:latin typeface="Calibri" panose="02020603050405020304" pitchFamily="2"/>
              </a:rPr>
              <a:t>gap years between their studies. I understand this may be a solution for some </a:t>
            </a:r>
          </a:p>
          <a:p>
            <a:pPr marL="365760" marR="0" indent="0" algn="l">
              <a:lnSpc>
                <a:spcPts val="2700"/>
              </a:lnSpc>
              <a:spcBef>
                <a:spcPts val="335"/>
              </a:spcBef>
              <a:spcAft>
                <a:spcPts val="0"/>
              </a:spcAft>
            </a:pPr>
            <a:r>
              <a:rPr lang="en-US" sz="2400" b="1" i="1" spc="0">
                <a:solidFill>
                  <a:srgbClr val="000000"/>
                </a:solidFill>
                <a:latin typeface="Calibri" panose="02020603050405020304" pitchFamily="2"/>
              </a:rPr>
              <a:t>students, and of course, it should remain an option, but sometimes it feels like </a:t>
            </a:r>
          </a:p>
          <a:p>
            <a:pPr marL="365760" marR="0" indent="0" algn="l">
              <a:lnSpc>
                <a:spcPts val="2400"/>
              </a:lnSpc>
              <a:spcBef>
                <a:spcPts val="170"/>
              </a:spcBef>
              <a:spcAft>
                <a:spcPts val="45"/>
              </a:spcAft>
            </a:pPr>
            <a:r>
              <a:rPr lang="en-US" sz="2350" b="1" i="1" spc="15">
                <a:solidFill>
                  <a:srgbClr val="000000"/>
                </a:solidFill>
                <a:latin typeface="Calibri" panose="02020603050405020304" pitchFamily="2"/>
              </a:rPr>
              <a:t>this is the 'go to' option that is presented to students when they have an issue </a:t>
            </a:r>
          </a:p>
        </p:txBody>
      </p:sp>
    </p:spTree>
    <p:extLst>
      <p:ext uri="{BB962C8B-B14F-4D97-AF65-F5344CB8AC3E}">
        <p14:creationId xmlns:p14="http://schemas.microsoft.com/office/powerpoint/2010/main" val="2689346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layout 2">
    <p:bg>
      <p:bgPr>
        <a:solidFill>
          <a:schemeClr val="bg1">
            <a:alpha val="100000"/>
          </a:schemeClr>
        </a:solidFill>
        <a:effectLst/>
      </p:bgPr>
    </p:bg>
    <p:spTree>
      <p:nvGrpSpPr>
        <p:cNvPr id="1" name=""/>
        <p:cNvGrpSpPr/>
        <p:nvPr/>
      </p:nvGrpSpPr>
      <p:grpSpPr>
        <a:xfrm>
          <a:off x="0" y="0"/>
          <a:ext cx="0" cy="0"/>
          <a:chOff x="0" y="0"/>
          <a:chExt cx="0" cy="0"/>
        </a:xfrm>
      </p:grpSpPr>
      <p:sp>
        <p:nvSpPr>
          <p:cNvPr id="4" name="Text Placeholder 3"/>
          <p:cNvSpPr>
            <a:spLocks noGrp="1"/>
          </p:cNvSpPr>
          <p:nvPr>
            <p:ph type="body" idx="10"/>
          </p:nvPr>
        </p:nvSpPr>
        <p:spPr>
          <a:xfrm>
            <a:off x="0" y="485140"/>
            <a:ext cx="9662160" cy="1004570"/>
          </a:xfrm>
          <a:prstGeom prst="rect">
            <a:avLst/>
          </a:prstGeom>
          <a:noFill/>
          <a:ln w="0" cmpd="sng">
            <a:noFill/>
            <a:prstDash val="solid"/>
          </a:ln>
        </p:spPr>
        <p:txBody>
          <a:bodyPr vert="horz" lIns="0" tIns="391160" rIns="0" bIns="0" anchor="t">
            <a:normAutofit fontScale="95000"/>
          </a:bodyPr>
          <a:lstStyle/>
          <a:p>
            <a:pPr marL="960120" marR="0" indent="0" algn="l">
              <a:lnSpc>
                <a:spcPts val="4800"/>
              </a:lnSpc>
              <a:spcAft>
                <a:spcPts val="0"/>
              </a:spcAft>
            </a:pPr>
            <a:r>
              <a:rPr lang="en-US" sz="4350" spc="35">
                <a:solidFill>
                  <a:srgbClr val="000000"/>
                </a:solidFill>
                <a:latin typeface="Calibri Light" panose="02020603050405020304" pitchFamily="2"/>
              </a:rPr>
              <a:t>Context </a:t>
            </a:r>
          </a:p>
        </p:txBody>
      </p:sp>
      <p:sp>
        <p:nvSpPr>
          <p:cNvPr id="5" name="Text Placeholder 4"/>
          <p:cNvSpPr>
            <a:spLocks noGrp="1"/>
          </p:cNvSpPr>
          <p:nvPr>
            <p:ph type="body" idx="10"/>
          </p:nvPr>
        </p:nvSpPr>
        <p:spPr>
          <a:xfrm>
            <a:off x="948055" y="1489710"/>
            <a:ext cx="7105015" cy="1323340"/>
          </a:xfrm>
          <a:prstGeom prst="rect">
            <a:avLst/>
          </a:prstGeom>
          <a:noFill/>
          <a:ln w="0" cmpd="sng">
            <a:noFill/>
            <a:prstDash val="solid"/>
          </a:ln>
        </p:spPr>
        <p:txBody>
          <a:bodyPr vert="horz" lIns="0" tIns="387985" rIns="0" bIns="0" anchor="t">
            <a:normAutofit fontScale="90000"/>
          </a:bodyPr>
          <a:lstStyle/>
          <a:p>
            <a:pPr marL="0" marR="0" indent="228600" algn="l">
              <a:lnSpc>
                <a:spcPts val="2700"/>
              </a:lnSpc>
              <a:spcAft>
                <a:spcPts val="0"/>
              </a:spcAft>
              <a:buFont typeface="Symbol"/>
              <a:buChar char="·"/>
            </a:pPr>
            <a:r>
              <a:rPr lang="en-US" sz="2700" spc="10">
                <a:solidFill>
                  <a:srgbClr val="000000"/>
                </a:solidFill>
                <a:latin typeface="Calibri" panose="02020603050405020304" pitchFamily="2"/>
              </a:rPr>
              <a:t>Response rate 75% (130 students)</a:t>
            </a:r>
            <a:r>
              <a:rPr lang="en-US" sz="3000" spc="10">
                <a:solidFill>
                  <a:srgbClr val="000000"/>
                </a:solidFill>
                <a:latin typeface="Calibri" panose="02020603050405020304" pitchFamily="2"/>
              </a:rPr>
              <a:t>– </a:t>
            </a:r>
            <a:r>
              <a:rPr lang="en-US" sz="2700" spc="10">
                <a:solidFill>
                  <a:srgbClr val="000000"/>
                </a:solidFill>
                <a:latin typeface="Calibri" panose="02020603050405020304" pitchFamily="2"/>
              </a:rPr>
              <a:t>early launch </a:t>
            </a:r>
          </a:p>
          <a:p>
            <a:pPr marL="0" marR="0" indent="228600" algn="l">
              <a:lnSpc>
                <a:spcPts val="2700"/>
              </a:lnSpc>
              <a:spcBef>
                <a:spcPts val="710"/>
              </a:spcBef>
              <a:spcAft>
                <a:spcPts val="0"/>
              </a:spcAft>
              <a:buFont typeface="Symbol"/>
              <a:buChar char="·"/>
            </a:pPr>
            <a:r>
              <a:rPr lang="en-US" sz="2700" spc="30">
                <a:solidFill>
                  <a:srgbClr val="000000"/>
                </a:solidFill>
                <a:latin typeface="Calibri" panose="02020603050405020304" pitchFamily="2"/>
              </a:rPr>
              <a:t>Continuing general upward trend since 2018 </a:t>
            </a:r>
          </a:p>
        </p:txBody>
      </p:sp>
      <p:sp>
        <p:nvSpPr>
          <p:cNvPr id="6" name="Text Placeholder 5"/>
          <p:cNvSpPr>
            <a:spLocks noGrp="1"/>
          </p:cNvSpPr>
          <p:nvPr>
            <p:ph type="body" idx="10"/>
          </p:nvPr>
        </p:nvSpPr>
        <p:spPr>
          <a:xfrm>
            <a:off x="948055" y="2813050"/>
            <a:ext cx="9829800" cy="3092450"/>
          </a:xfrm>
          <a:prstGeom prst="rect">
            <a:avLst/>
          </a:prstGeom>
          <a:noFill/>
          <a:ln w="0" cmpd="sng">
            <a:noFill/>
            <a:prstDash val="solid"/>
          </a:ln>
        </p:spPr>
        <p:txBody>
          <a:bodyPr vert="horz" lIns="0" tIns="3175" rIns="0" bIns="0" anchor="t">
            <a:normAutofit fontScale="95000"/>
          </a:bodyPr>
          <a:lstStyle/>
          <a:p>
            <a:pPr marL="0" marR="0" indent="228600" algn="l">
              <a:lnSpc>
                <a:spcPts val="2500"/>
              </a:lnSpc>
              <a:spcAft>
                <a:spcPts val="0"/>
              </a:spcAft>
              <a:buFont typeface="Symbol"/>
              <a:buChar char="·"/>
            </a:pPr>
            <a:r>
              <a:rPr lang="en-US" sz="2700" spc="30">
                <a:solidFill>
                  <a:srgbClr val="000000"/>
                </a:solidFill>
                <a:latin typeface="Calibri" panose="02020603050405020304" pitchFamily="2"/>
              </a:rPr>
              <a:t>Overall student satisfaction </a:t>
            </a:r>
            <a:r>
              <a:rPr lang="en-US" sz="3000" spc="30">
                <a:solidFill>
                  <a:srgbClr val="000000"/>
                </a:solidFill>
                <a:latin typeface="Calibri" panose="02020603050405020304" pitchFamily="2"/>
              </a:rPr>
              <a:t>– </a:t>
            </a:r>
            <a:r>
              <a:rPr lang="en-US" sz="2700" spc="30">
                <a:solidFill>
                  <a:srgbClr val="000000"/>
                </a:solidFill>
                <a:latin typeface="Calibri" panose="02020603050405020304" pitchFamily="2"/>
              </a:rPr>
              <a:t>very significant increase from </a:t>
            </a:r>
            <a:r>
              <a:rPr lang="en-US" sz="2800" b="1" spc="30">
                <a:solidFill>
                  <a:srgbClr val="000000"/>
                </a:solidFill>
                <a:latin typeface="Calibri" panose="02020603050405020304" pitchFamily="2"/>
              </a:rPr>
              <a:t>67% in </a:t>
            </a:r>
          </a:p>
          <a:p>
            <a:pPr marL="228600" marR="0" indent="0" algn="l">
              <a:lnSpc>
                <a:spcPts val="2600"/>
              </a:lnSpc>
              <a:spcBef>
                <a:spcPts val="0"/>
              </a:spcBef>
              <a:spcAft>
                <a:spcPts val="0"/>
              </a:spcAft>
            </a:pPr>
            <a:r>
              <a:rPr lang="en-US" sz="2800" b="1" spc="50">
                <a:solidFill>
                  <a:srgbClr val="000000"/>
                </a:solidFill>
                <a:latin typeface="Calibri" panose="02020603050405020304" pitchFamily="2"/>
              </a:rPr>
              <a:t>2019 to 81% in 2020 </a:t>
            </a:r>
          </a:p>
          <a:p>
            <a:pPr marL="0" marR="0" indent="228600" algn="l">
              <a:lnSpc>
                <a:spcPts val="2700"/>
              </a:lnSpc>
              <a:spcBef>
                <a:spcPts val="1035"/>
              </a:spcBef>
              <a:spcAft>
                <a:spcPts val="0"/>
              </a:spcAft>
              <a:buFont typeface="Symbol"/>
              <a:buChar char="·"/>
            </a:pPr>
            <a:r>
              <a:rPr lang="en-US" sz="2700" spc="40">
                <a:solidFill>
                  <a:srgbClr val="000000"/>
                </a:solidFill>
                <a:latin typeface="Calibri" panose="02020603050405020304" pitchFamily="2"/>
              </a:rPr>
              <a:t>Improved satisfaction in </a:t>
            </a:r>
            <a:r>
              <a:rPr lang="en-US" sz="2800" b="1" spc="40">
                <a:solidFill>
                  <a:srgbClr val="000000"/>
                </a:solidFill>
                <a:latin typeface="Calibri" panose="02020603050405020304" pitchFamily="2"/>
              </a:rPr>
              <a:t>all but two question areas </a:t>
            </a:r>
          </a:p>
          <a:p>
            <a:pPr marL="0" marR="0" indent="228600" algn="l">
              <a:lnSpc>
                <a:spcPts val="2700"/>
              </a:lnSpc>
              <a:spcBef>
                <a:spcPts val="1015"/>
              </a:spcBef>
              <a:spcAft>
                <a:spcPts val="0"/>
              </a:spcAft>
              <a:buFont typeface="Symbol"/>
              <a:buChar char="·"/>
            </a:pPr>
            <a:r>
              <a:rPr lang="en-US" sz="2700" spc="40">
                <a:solidFill>
                  <a:srgbClr val="000000"/>
                </a:solidFill>
                <a:latin typeface="Calibri" panose="02020603050405020304" pitchFamily="2"/>
              </a:rPr>
              <a:t>Question areas with </a:t>
            </a:r>
            <a:r>
              <a:rPr lang="en-US" sz="2800" b="1" spc="40">
                <a:solidFill>
                  <a:srgbClr val="000000"/>
                </a:solidFill>
                <a:latin typeface="Calibri" panose="02020603050405020304" pitchFamily="2"/>
              </a:rPr>
              <a:t>greatest improvements</a:t>
            </a:r>
            <a:r>
              <a:rPr lang="en-US" sz="2700" spc="40">
                <a:solidFill>
                  <a:srgbClr val="000000"/>
                </a:solidFill>
                <a:latin typeface="Calibri" panose="02020603050405020304" pitchFamily="2"/>
              </a:rPr>
              <a:t>: Ass &amp;FB (11%), Acad </a:t>
            </a:r>
          </a:p>
          <a:p>
            <a:pPr marL="228600" marR="0" indent="0" algn="l">
              <a:lnSpc>
                <a:spcPts val="2700"/>
              </a:lnSpc>
              <a:spcBef>
                <a:spcPts val="0"/>
              </a:spcBef>
              <a:spcAft>
                <a:spcPts val="0"/>
              </a:spcAft>
            </a:pPr>
            <a:r>
              <a:rPr lang="en-US" sz="2700" spc="35">
                <a:solidFill>
                  <a:srgbClr val="000000"/>
                </a:solidFill>
                <a:latin typeface="Calibri" panose="02020603050405020304" pitchFamily="2"/>
              </a:rPr>
              <a:t>Support (13%), Student Voice (13%), Org &amp; Mgmt (12%), Overall </a:t>
            </a:r>
          </a:p>
          <a:p>
            <a:pPr marL="228600" marR="0" indent="0" algn="l">
              <a:lnSpc>
                <a:spcPts val="2700"/>
              </a:lnSpc>
              <a:spcBef>
                <a:spcPts val="0"/>
              </a:spcBef>
              <a:spcAft>
                <a:spcPts val="0"/>
              </a:spcAft>
            </a:pPr>
            <a:r>
              <a:rPr lang="en-US" sz="2700" spc="15">
                <a:solidFill>
                  <a:srgbClr val="000000"/>
                </a:solidFill>
                <a:latin typeface="Calibri" panose="02020603050405020304" pitchFamily="2"/>
              </a:rPr>
              <a:t>satisfaction (14%) </a:t>
            </a:r>
          </a:p>
          <a:p>
            <a:pPr marL="0" marR="0" indent="228600" algn="l">
              <a:lnSpc>
                <a:spcPts val="2700"/>
              </a:lnSpc>
              <a:spcBef>
                <a:spcPts val="1000"/>
              </a:spcBef>
              <a:spcAft>
                <a:spcPts val="0"/>
              </a:spcAft>
              <a:buFont typeface="Symbol"/>
              <a:buChar char="·"/>
            </a:pPr>
            <a:r>
              <a:rPr lang="en-US" sz="2700" spc="15">
                <a:solidFill>
                  <a:srgbClr val="000000"/>
                </a:solidFill>
                <a:latin typeface="Calibri" panose="02020603050405020304" pitchFamily="2"/>
              </a:rPr>
              <a:t>Satisfaction levels now comparable to the University averages in all </a:t>
            </a:r>
          </a:p>
          <a:p>
            <a:pPr marL="228600" marR="0" indent="0" algn="l">
              <a:lnSpc>
                <a:spcPts val="2700"/>
              </a:lnSpc>
              <a:spcBef>
                <a:spcPts val="5"/>
              </a:spcBef>
              <a:spcAft>
                <a:spcPts val="0"/>
              </a:spcAft>
            </a:pPr>
            <a:r>
              <a:rPr lang="en-US" sz="2700" spc="35">
                <a:solidFill>
                  <a:srgbClr val="000000"/>
                </a:solidFill>
                <a:latin typeface="Calibri" panose="02020603050405020304" pitchFamily="2"/>
              </a:rPr>
              <a:t>question areas, apart from organisation and management </a:t>
            </a:r>
          </a:p>
        </p:txBody>
      </p:sp>
    </p:spTree>
    <p:extLst>
      <p:ext uri="{BB962C8B-B14F-4D97-AF65-F5344CB8AC3E}">
        <p14:creationId xmlns:p14="http://schemas.microsoft.com/office/powerpoint/2010/main" val="412520428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layout 20">
    <p:bg>
      <p:bgPr>
        <a:solidFill>
          <a:schemeClr val="bg1">
            <a:alpha val="100000"/>
          </a:schemeClr>
        </a:solidFill>
        <a:effectLst/>
      </p:bgPr>
    </p:bg>
    <p:spTree>
      <p:nvGrpSpPr>
        <p:cNvPr id="1" name=""/>
        <p:cNvGrpSpPr/>
        <p:nvPr/>
      </p:nvGrpSpPr>
      <p:grpSpPr>
        <a:xfrm>
          <a:off x="0" y="0"/>
          <a:ext cx="0" cy="0"/>
          <a:chOff x="0" y="0"/>
          <a:chExt cx="0" cy="0"/>
        </a:xfrm>
      </p:grpSpPr>
      <p:sp>
        <p:nvSpPr>
          <p:cNvPr id="4" name="Text Placeholder 3"/>
          <p:cNvSpPr>
            <a:spLocks noGrp="1"/>
          </p:cNvSpPr>
          <p:nvPr>
            <p:ph type="body" idx="10"/>
          </p:nvPr>
        </p:nvSpPr>
        <p:spPr>
          <a:xfrm>
            <a:off x="934085" y="508000"/>
            <a:ext cx="8328660" cy="756920"/>
          </a:xfrm>
          <a:prstGeom prst="rect">
            <a:avLst/>
          </a:prstGeom>
          <a:noFill/>
          <a:ln w="0" cmpd="sng">
            <a:noFill/>
            <a:prstDash val="solid"/>
          </a:ln>
        </p:spPr>
        <p:txBody>
          <a:bodyPr vert="horz" lIns="0" tIns="290830" rIns="0" bIns="0" anchor="t"/>
          <a:lstStyle/>
          <a:p>
            <a:pPr marL="0" marR="0" indent="0" algn="l">
              <a:lnSpc>
                <a:spcPts val="3600"/>
              </a:lnSpc>
              <a:spcAft>
                <a:spcPts val="0"/>
              </a:spcAft>
            </a:pPr>
            <a:r>
              <a:rPr lang="en-US" sz="3550" b="1" spc="5">
                <a:solidFill>
                  <a:srgbClr val="000000"/>
                </a:solidFill>
                <a:latin typeface="Calibri Light" panose="02020603050405020304" pitchFamily="2"/>
              </a:rPr>
              <a:t>Organisation and Management </a:t>
            </a:r>
          </a:p>
        </p:txBody>
      </p:sp>
      <p:sp>
        <p:nvSpPr>
          <p:cNvPr id="5" name="Text Placeholder 4"/>
          <p:cNvSpPr>
            <a:spLocks noGrp="1"/>
          </p:cNvSpPr>
          <p:nvPr>
            <p:ph type="body" idx="10"/>
          </p:nvPr>
        </p:nvSpPr>
        <p:spPr>
          <a:xfrm>
            <a:off x="934085" y="1264920"/>
            <a:ext cx="8328660" cy="405765"/>
          </a:xfrm>
          <a:prstGeom prst="rect">
            <a:avLst/>
          </a:prstGeom>
          <a:noFill/>
          <a:ln w="0" cmpd="sng">
            <a:noFill/>
            <a:prstDash val="solid"/>
          </a:ln>
        </p:spPr>
        <p:txBody>
          <a:bodyPr vert="horz" lIns="0" tIns="88265" rIns="0" bIns="0" anchor="t"/>
          <a:lstStyle/>
          <a:p>
            <a:pPr marL="228600" marR="0" indent="228600" algn="l">
              <a:lnSpc>
                <a:spcPts val="1900"/>
              </a:lnSpc>
              <a:spcAft>
                <a:spcPts val="0"/>
              </a:spcAft>
              <a:buFont typeface="Symbol"/>
              <a:buChar char="·"/>
            </a:pPr>
            <a:r>
              <a:rPr lang="en-US" sz="1800" spc="-5">
                <a:solidFill>
                  <a:srgbClr val="000000"/>
                </a:solidFill>
                <a:latin typeface="Calibri" panose="02020603050405020304" pitchFamily="2"/>
              </a:rPr>
              <a:t>Comments here varied. </a:t>
            </a:r>
          </a:p>
        </p:txBody>
      </p:sp>
      <p:sp>
        <p:nvSpPr>
          <p:cNvPr id="6" name="Text Placeholder 5"/>
          <p:cNvSpPr>
            <a:spLocks noGrp="1"/>
          </p:cNvSpPr>
          <p:nvPr>
            <p:ph type="body" idx="10"/>
          </p:nvPr>
        </p:nvSpPr>
        <p:spPr>
          <a:xfrm>
            <a:off x="934085" y="1670685"/>
            <a:ext cx="8374380" cy="410845"/>
          </a:xfrm>
          <a:prstGeom prst="rect">
            <a:avLst/>
          </a:prstGeom>
          <a:noFill/>
          <a:ln w="0" cmpd="sng">
            <a:noFill/>
            <a:prstDash val="solid"/>
          </a:ln>
        </p:spPr>
        <p:txBody>
          <a:bodyPr vert="horz" lIns="0" tIns="103505" rIns="0" bIns="0" anchor="t"/>
          <a:lstStyle/>
          <a:p>
            <a:pPr marL="228600" marR="0" indent="228600" algn="l">
              <a:lnSpc>
                <a:spcPts val="1900"/>
              </a:lnSpc>
              <a:spcAft>
                <a:spcPts val="0"/>
              </a:spcAft>
              <a:buFont typeface="Symbol"/>
              <a:buChar char="·"/>
            </a:pPr>
            <a:r>
              <a:rPr lang="en-US" sz="1800" spc="-10">
                <a:solidFill>
                  <a:srgbClr val="000000"/>
                </a:solidFill>
                <a:latin typeface="Calibri" panose="02020603050405020304" pitchFamily="2"/>
              </a:rPr>
              <a:t>Some discussed a well organised course, staff committed to ensure course ran smoothly </a:t>
            </a:r>
          </a:p>
        </p:txBody>
      </p:sp>
      <p:sp>
        <p:nvSpPr>
          <p:cNvPr id="7" name="Text Placeholder 6"/>
          <p:cNvSpPr>
            <a:spLocks noGrp="1"/>
          </p:cNvSpPr>
          <p:nvPr>
            <p:ph type="body" idx="10"/>
          </p:nvPr>
        </p:nvSpPr>
        <p:spPr>
          <a:xfrm>
            <a:off x="934085" y="2081530"/>
            <a:ext cx="10317480" cy="4674870"/>
          </a:xfrm>
          <a:prstGeom prst="rect">
            <a:avLst/>
          </a:prstGeom>
          <a:noFill/>
          <a:ln w="0" cmpd="sng">
            <a:noFill/>
            <a:prstDash val="solid"/>
          </a:ln>
        </p:spPr>
        <p:txBody>
          <a:bodyPr vert="horz" lIns="0" tIns="3175" rIns="0" bIns="0" anchor="t"/>
          <a:lstStyle/>
          <a:p>
            <a:pPr marL="457200" marR="0" indent="228600" algn="l">
              <a:lnSpc>
                <a:spcPts val="1900"/>
              </a:lnSpc>
              <a:spcAft>
                <a:spcPts val="0"/>
              </a:spcAft>
              <a:buFont typeface="Symbol"/>
              <a:buChar char="·"/>
            </a:pPr>
            <a:r>
              <a:rPr lang="en-US" sz="1800" b="1" i="1" spc="5">
                <a:solidFill>
                  <a:srgbClr val="000000"/>
                </a:solidFill>
                <a:latin typeface="Calibri" panose="02020603050405020304" pitchFamily="2"/>
              </a:rPr>
              <a:t>Staff have generally been excellent, a supportive learning environment and a well-organised course </a:t>
            </a:r>
          </a:p>
          <a:p>
            <a:pPr marL="457200" marR="0" indent="228600" algn="l">
              <a:lnSpc>
                <a:spcPts val="1900"/>
              </a:lnSpc>
              <a:spcBef>
                <a:spcPts val="505"/>
              </a:spcBef>
              <a:spcAft>
                <a:spcPts val="0"/>
              </a:spcAft>
              <a:buFont typeface="Symbol"/>
              <a:buChar char="·"/>
            </a:pPr>
            <a:r>
              <a:rPr lang="en-US" sz="1800" b="1" i="1" spc="0">
                <a:solidFill>
                  <a:srgbClr val="000000"/>
                </a:solidFill>
                <a:latin typeface="Calibri" panose="02020603050405020304" pitchFamily="2"/>
              </a:rPr>
              <a:t>While the organization of the course was sloppy at times it was excellent when needed </a:t>
            </a:r>
          </a:p>
          <a:p>
            <a:pPr marL="457200" marR="0" indent="228600" algn="l">
              <a:lnSpc>
                <a:spcPts val="1900"/>
              </a:lnSpc>
              <a:spcBef>
                <a:spcPts val="475"/>
              </a:spcBef>
              <a:spcAft>
                <a:spcPts val="0"/>
              </a:spcAft>
              <a:buFont typeface="Symbol"/>
              <a:buChar char="·"/>
            </a:pPr>
            <a:r>
              <a:rPr lang="en-US" sz="1800" b="1" i="1" spc="0">
                <a:solidFill>
                  <a:srgbClr val="000000"/>
                </a:solidFill>
                <a:latin typeface="Calibri" panose="02020603050405020304" pitchFamily="2"/>
              </a:rPr>
              <a:t>Majority of placements have been well led and run suitably </a:t>
            </a:r>
          </a:p>
          <a:p>
            <a:pPr marL="228600" marR="0" indent="228600" algn="l">
              <a:lnSpc>
                <a:spcPts val="1900"/>
              </a:lnSpc>
              <a:spcBef>
                <a:spcPts val="3960"/>
              </a:spcBef>
              <a:spcAft>
                <a:spcPts val="0"/>
              </a:spcAft>
              <a:buFont typeface="Symbol"/>
              <a:buChar char="·"/>
            </a:pPr>
            <a:r>
              <a:rPr lang="en-US" sz="1750" b="1" spc="0">
                <a:solidFill>
                  <a:srgbClr val="000000"/>
                </a:solidFill>
                <a:latin typeface="Calibri" panose="02020603050405020304" pitchFamily="2"/>
              </a:rPr>
              <a:t>Timetabling; </a:t>
            </a:r>
            <a:r>
              <a:rPr lang="en-US" sz="1800" spc="-5">
                <a:solidFill>
                  <a:srgbClr val="000000"/>
                </a:solidFill>
                <a:latin typeface="Calibri" panose="02020603050405020304" pitchFamily="2"/>
              </a:rPr>
              <a:t>errors, late release of timetables, WMS and clinical placements. </a:t>
            </a:r>
          </a:p>
          <a:p>
            <a:pPr marL="228600" marR="0" indent="228600" algn="l">
              <a:lnSpc>
                <a:spcPts val="1900"/>
              </a:lnSpc>
              <a:spcBef>
                <a:spcPts val="985"/>
              </a:spcBef>
              <a:spcAft>
                <a:spcPts val="0"/>
              </a:spcAft>
              <a:buFont typeface="Symbol"/>
              <a:buChar char="·"/>
            </a:pPr>
            <a:r>
              <a:rPr lang="en-US" sz="1800" spc="0">
                <a:solidFill>
                  <a:srgbClr val="000000"/>
                </a:solidFill>
                <a:latin typeface="Calibri" panose="02020603050405020304" pitchFamily="2"/>
              </a:rPr>
              <a:t>Comments were fewer than noted in previous surveys. </a:t>
            </a:r>
          </a:p>
          <a:p>
            <a:pPr marL="457200" marR="0" indent="228600" algn="l">
              <a:lnSpc>
                <a:spcPts val="1900"/>
              </a:lnSpc>
              <a:spcBef>
                <a:spcPts val="500"/>
              </a:spcBef>
              <a:spcAft>
                <a:spcPts val="0"/>
              </a:spcAft>
              <a:buFont typeface="Symbol"/>
              <a:buChar char="·"/>
            </a:pPr>
            <a:r>
              <a:rPr lang="en-US" sz="1800" b="1" i="1" spc="5">
                <a:solidFill>
                  <a:srgbClr val="000000"/>
                </a:solidFill>
                <a:latin typeface="Calibri" panose="02020603050405020304" pitchFamily="2"/>
              </a:rPr>
              <a:t>The timetable needs to be communicated much better and much earlier on - we are grown adults </a:t>
            </a:r>
          </a:p>
          <a:p>
            <a:pPr marL="685800" marR="0" indent="0" algn="l">
              <a:lnSpc>
                <a:spcPts val="1900"/>
              </a:lnSpc>
              <a:spcBef>
                <a:spcPts val="0"/>
              </a:spcBef>
              <a:spcAft>
                <a:spcPts val="0"/>
              </a:spcAft>
            </a:pPr>
            <a:r>
              <a:rPr lang="en-US" sz="1800" b="1" i="1" spc="0">
                <a:solidFill>
                  <a:srgbClr val="000000"/>
                </a:solidFill>
                <a:latin typeface="Calibri" panose="02020603050405020304" pitchFamily="2"/>
              </a:rPr>
              <a:t>with lots of other things to consider, i.e., jobs, children, etc. Commonly, we have organised very good </a:t>
            </a:r>
          </a:p>
          <a:p>
            <a:pPr marL="685800" marR="0" indent="0" algn="l">
              <a:lnSpc>
                <a:spcPts val="1900"/>
              </a:lnSpc>
              <a:spcBef>
                <a:spcPts val="0"/>
              </a:spcBef>
              <a:spcAft>
                <a:spcPts val="0"/>
              </a:spcAft>
            </a:pPr>
            <a:r>
              <a:rPr lang="en-US" sz="1800" b="1" i="1" spc="0">
                <a:solidFill>
                  <a:srgbClr val="000000"/>
                </a:solidFill>
                <a:latin typeface="Calibri" panose="02020603050405020304" pitchFamily="2"/>
              </a:rPr>
              <a:t>clinical experiences but have to cancel due to sign-ins being rearranged at the last minute. </a:t>
            </a:r>
          </a:p>
          <a:p>
            <a:pPr marL="457200" marR="0" indent="228600" algn="l">
              <a:lnSpc>
                <a:spcPts val="1900"/>
              </a:lnSpc>
              <a:spcBef>
                <a:spcPts val="505"/>
              </a:spcBef>
              <a:spcAft>
                <a:spcPts val="0"/>
              </a:spcAft>
              <a:buFont typeface="Symbol"/>
              <a:buChar char="·"/>
            </a:pPr>
            <a:r>
              <a:rPr lang="en-US" sz="1800" b="1" i="1" spc="0">
                <a:solidFill>
                  <a:srgbClr val="000000"/>
                </a:solidFill>
                <a:latin typeface="Calibri" panose="02020603050405020304" pitchFamily="2"/>
              </a:rPr>
              <a:t>Improvements have been made to providing timetables in advance, but there are still big problems. </a:t>
            </a:r>
          </a:p>
          <a:p>
            <a:pPr marL="685800" marR="0" indent="0" algn="l">
              <a:lnSpc>
                <a:spcPts val="1900"/>
              </a:lnSpc>
              <a:spcBef>
                <a:spcPts val="0"/>
              </a:spcBef>
              <a:spcAft>
                <a:spcPts val="0"/>
              </a:spcAft>
            </a:pPr>
            <a:r>
              <a:rPr lang="en-US" sz="1800" b="1" i="1" spc="-10">
                <a:solidFill>
                  <a:srgbClr val="000000"/>
                </a:solidFill>
                <a:latin typeface="Calibri" panose="02020603050405020304" pitchFamily="2"/>
              </a:rPr>
              <a:t>For example, we are due to start our Finals next week and I only so far know when one of my exams is </a:t>
            </a:r>
          </a:p>
          <a:p>
            <a:pPr marL="685800" marR="0" indent="0" algn="l">
              <a:lnSpc>
                <a:spcPts val="1900"/>
              </a:lnSpc>
              <a:spcBef>
                <a:spcPts val="0"/>
              </a:spcBef>
              <a:spcAft>
                <a:spcPts val="0"/>
              </a:spcAft>
            </a:pPr>
            <a:r>
              <a:rPr lang="en-US" sz="1800" b="1" i="1" spc="0">
                <a:solidFill>
                  <a:srgbClr val="000000"/>
                </a:solidFill>
                <a:latin typeface="Calibri" panose="02020603050405020304" pitchFamily="2"/>
              </a:rPr>
              <a:t>actually going to start and where it is. I have no idea where my written exams will be, I don't even </a:t>
            </a:r>
          </a:p>
          <a:p>
            <a:pPr marL="685800" marR="0" indent="0" algn="l">
              <a:lnSpc>
                <a:spcPts val="1900"/>
              </a:lnSpc>
              <a:spcBef>
                <a:spcPts val="0"/>
              </a:spcBef>
              <a:spcAft>
                <a:spcPts val="0"/>
              </a:spcAft>
            </a:pPr>
            <a:r>
              <a:rPr lang="en-US" sz="1800" b="1" i="1" spc="0">
                <a:solidFill>
                  <a:srgbClr val="000000"/>
                </a:solidFill>
                <a:latin typeface="Calibri" panose="02020603050405020304" pitchFamily="2"/>
              </a:rPr>
              <a:t>know what days my OSLERs will be - let alone the venue and time. It adds unnecessary stress at an </a:t>
            </a:r>
          </a:p>
          <a:p>
            <a:pPr marL="685800" marR="0" indent="0" algn="l">
              <a:lnSpc>
                <a:spcPts val="1900"/>
              </a:lnSpc>
              <a:spcBef>
                <a:spcPts val="0"/>
              </a:spcBef>
              <a:spcAft>
                <a:spcPts val="0"/>
              </a:spcAft>
            </a:pPr>
            <a:r>
              <a:rPr lang="en-US" sz="1800" b="1" i="1" spc="-5">
                <a:solidFill>
                  <a:srgbClr val="000000"/>
                </a:solidFill>
                <a:latin typeface="Calibri" panose="02020603050405020304" pitchFamily="2"/>
              </a:rPr>
              <a:t>unbelievably stressful time. </a:t>
            </a:r>
          </a:p>
          <a:p>
            <a:pPr marL="228600" marR="365760" indent="228600" algn="just">
              <a:lnSpc>
                <a:spcPts val="1900"/>
              </a:lnSpc>
              <a:spcBef>
                <a:spcPts val="970"/>
              </a:spcBef>
              <a:spcAft>
                <a:spcPts val="10"/>
              </a:spcAft>
              <a:buFont typeface="Symbol"/>
              <a:buChar char="·"/>
            </a:pPr>
            <a:r>
              <a:rPr lang="en-US" sz="1800" spc="0">
                <a:solidFill>
                  <a:srgbClr val="000000"/>
                </a:solidFill>
                <a:latin typeface="Calibri" panose="02020603050405020304" pitchFamily="2"/>
              </a:rPr>
              <a:t>Other specific areas affected; </a:t>
            </a:r>
            <a:r>
              <a:rPr lang="en-US" sz="1750" b="1" spc="0">
                <a:solidFill>
                  <a:srgbClr val="000000"/>
                </a:solidFill>
                <a:latin typeface="Calibri" panose="02020603050405020304" pitchFamily="2"/>
              </a:rPr>
              <a:t>some placements, student selected components and elective placements, exams </a:t>
            </a:r>
          </a:p>
        </p:txBody>
      </p:sp>
    </p:spTree>
    <p:extLst>
      <p:ext uri="{BB962C8B-B14F-4D97-AF65-F5344CB8AC3E}">
        <p14:creationId xmlns:p14="http://schemas.microsoft.com/office/powerpoint/2010/main" val="16382693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layout 21">
    <p:bg>
      <p:bgPr>
        <a:solidFill>
          <a:schemeClr val="bg1">
            <a:alpha val="100000"/>
          </a:schemeClr>
        </a:solidFill>
        <a:effectLst/>
      </p:bgPr>
    </p:bg>
    <p:spTree>
      <p:nvGrpSpPr>
        <p:cNvPr id="1" name=""/>
        <p:cNvGrpSpPr/>
        <p:nvPr/>
      </p:nvGrpSpPr>
      <p:grpSpPr>
        <a:xfrm>
          <a:off x="0" y="0"/>
          <a:ext cx="0" cy="0"/>
          <a:chOff x="0" y="0"/>
          <a:chExt cx="0" cy="0"/>
        </a:xfrm>
      </p:grpSpPr>
      <p:sp>
        <p:nvSpPr>
          <p:cNvPr id="4" name="Text Placeholder 3"/>
          <p:cNvSpPr>
            <a:spLocks noGrp="1"/>
          </p:cNvSpPr>
          <p:nvPr>
            <p:ph type="body" idx="10"/>
          </p:nvPr>
        </p:nvSpPr>
        <p:spPr>
          <a:xfrm>
            <a:off x="902335" y="508000"/>
            <a:ext cx="8378825" cy="1710690"/>
          </a:xfrm>
          <a:prstGeom prst="rect">
            <a:avLst/>
          </a:prstGeom>
          <a:noFill/>
          <a:ln w="0" cmpd="sng">
            <a:noFill/>
            <a:prstDash val="solid"/>
          </a:ln>
        </p:spPr>
        <p:txBody>
          <a:bodyPr vert="horz" lIns="0" tIns="375285" rIns="0" bIns="0" anchor="t">
            <a:normAutofit fontScale="95000"/>
          </a:bodyPr>
          <a:lstStyle/>
          <a:p>
            <a:pPr marL="274320" marR="0" indent="228600" algn="l">
              <a:lnSpc>
                <a:spcPts val="2500"/>
              </a:lnSpc>
              <a:spcAft>
                <a:spcPts val="0"/>
              </a:spcAft>
              <a:buFont typeface="Symbol"/>
              <a:buChar char="·"/>
            </a:pPr>
            <a:r>
              <a:rPr lang="en-US" sz="2200" b="1" spc="30">
                <a:solidFill>
                  <a:srgbClr val="000000"/>
                </a:solidFill>
                <a:latin typeface="Calibri" panose="02020603050405020304" pitchFamily="2"/>
              </a:rPr>
              <a:t>Course structure </a:t>
            </a:r>
          </a:p>
          <a:p>
            <a:pPr marL="274320" marR="0" indent="228600" algn="l">
              <a:lnSpc>
                <a:spcPts val="2500"/>
              </a:lnSpc>
              <a:spcBef>
                <a:spcPts val="820"/>
              </a:spcBef>
              <a:spcAft>
                <a:spcPts val="0"/>
              </a:spcAft>
              <a:buFont typeface="Symbol"/>
              <a:buChar char="·"/>
            </a:pPr>
            <a:r>
              <a:rPr lang="en-US" sz="2200" b="1" spc="-5">
                <a:solidFill>
                  <a:srgbClr val="000000"/>
                </a:solidFill>
                <a:latin typeface="Calibri" panose="02020603050405020304" pitchFamily="2"/>
              </a:rPr>
              <a:t>Positive comments</a:t>
            </a:r>
            <a:r>
              <a:rPr lang="en-US" sz="2200" spc="0">
                <a:solidFill>
                  <a:srgbClr val="000000"/>
                </a:solidFill>
                <a:latin typeface="Calibri" panose="02020603050405020304" pitchFamily="2"/>
              </a:rPr>
              <a:t>; amount of </a:t>
            </a:r>
            <a:r>
              <a:rPr lang="en-US" sz="2200" b="1" spc="-5">
                <a:solidFill>
                  <a:srgbClr val="000000"/>
                </a:solidFill>
                <a:latin typeface="Calibri" panose="02020603050405020304" pitchFamily="2"/>
              </a:rPr>
              <a:t>clinical placement, </a:t>
            </a:r>
            <a:r>
              <a:rPr lang="en-US" sz="1950" b="1" spc="0">
                <a:solidFill>
                  <a:srgbClr val="000000"/>
                </a:solidFill>
                <a:latin typeface="Calibri" panose="02020603050405020304" pitchFamily="2"/>
              </a:rPr>
              <a:t>early clinical exposure </a:t>
            </a:r>
          </a:p>
          <a:p>
            <a:pPr marL="274320" marR="0" indent="228600" algn="l">
              <a:lnSpc>
                <a:spcPts val="2400"/>
              </a:lnSpc>
              <a:spcBef>
                <a:spcPts val="845"/>
              </a:spcBef>
              <a:spcAft>
                <a:spcPts val="0"/>
              </a:spcAft>
              <a:buFont typeface="Symbol"/>
              <a:buChar char="·"/>
            </a:pPr>
            <a:r>
              <a:rPr lang="en-US" sz="2200" b="1" i="1" spc="0">
                <a:solidFill>
                  <a:srgbClr val="000000"/>
                </a:solidFill>
                <a:latin typeface="Calibri" panose="02020603050405020304" pitchFamily="2"/>
              </a:rPr>
              <a:t>The course is very well structured for a postgraduate student </a:t>
            </a:r>
          </a:p>
        </p:txBody>
      </p:sp>
      <p:sp>
        <p:nvSpPr>
          <p:cNvPr id="5" name="Text Placeholder 4"/>
          <p:cNvSpPr>
            <a:spLocks noGrp="1"/>
          </p:cNvSpPr>
          <p:nvPr>
            <p:ph type="body" idx="10"/>
          </p:nvPr>
        </p:nvSpPr>
        <p:spPr>
          <a:xfrm>
            <a:off x="902335" y="2218690"/>
            <a:ext cx="10317480" cy="4182110"/>
          </a:xfrm>
          <a:prstGeom prst="rect">
            <a:avLst/>
          </a:prstGeom>
          <a:noFill/>
          <a:ln w="0" cmpd="sng">
            <a:noFill/>
            <a:prstDash val="solid"/>
          </a:ln>
        </p:spPr>
        <p:txBody>
          <a:bodyPr vert="horz" lIns="0" tIns="0" rIns="0" bIns="0" anchor="t">
            <a:normAutofit fontScale="95000"/>
          </a:bodyPr>
          <a:lstStyle/>
          <a:p>
            <a:pPr marL="274320" marR="0" indent="228600" algn="l">
              <a:lnSpc>
                <a:spcPts val="2200"/>
              </a:lnSpc>
              <a:spcAft>
                <a:spcPts val="0"/>
              </a:spcAft>
              <a:buFont typeface="Symbol"/>
              <a:buChar char="·"/>
            </a:pPr>
            <a:r>
              <a:rPr lang="en-US" sz="1950" b="1" i="1" spc="0">
                <a:solidFill>
                  <a:srgbClr val="000000"/>
                </a:solidFill>
                <a:latin typeface="Calibri" panose="02020603050405020304" pitchFamily="2"/>
              </a:rPr>
              <a:t>The course feels well organised and the way the curriculum spirals has given us opportunities to revisit key topics and consolidate and build on our learning. </a:t>
            </a:r>
          </a:p>
          <a:p>
            <a:pPr marL="274320" marR="0" indent="228600" algn="l">
              <a:lnSpc>
                <a:spcPts val="2400"/>
              </a:lnSpc>
              <a:spcBef>
                <a:spcPts val="1000"/>
              </a:spcBef>
              <a:spcAft>
                <a:spcPts val="0"/>
              </a:spcAft>
              <a:buFont typeface="Symbol"/>
              <a:buChar char="·"/>
            </a:pPr>
            <a:r>
              <a:rPr lang="en-US" sz="2200" b="1" i="1" spc="0">
                <a:solidFill>
                  <a:srgbClr val="000000"/>
                </a:solidFill>
                <a:latin typeface="Calibri" panose="02020603050405020304" pitchFamily="2"/>
              </a:rPr>
              <a:t>Good exposure to clinical practice from the beginning of the course </a:t>
            </a:r>
          </a:p>
          <a:p>
            <a:pPr marL="274320" marR="0" indent="228600" algn="l">
              <a:lnSpc>
                <a:spcPts val="2400"/>
              </a:lnSpc>
              <a:spcBef>
                <a:spcPts val="1025"/>
              </a:spcBef>
              <a:spcAft>
                <a:spcPts val="0"/>
              </a:spcAft>
              <a:buFont typeface="Symbol"/>
              <a:buChar char="·"/>
            </a:pPr>
            <a:r>
              <a:rPr lang="en-US" sz="2200" b="1" i="1" spc="0">
                <a:solidFill>
                  <a:srgbClr val="000000"/>
                </a:solidFill>
                <a:latin typeface="Calibri" panose="02020603050405020304" pitchFamily="2"/>
              </a:rPr>
              <a:t>Amount of placement is fantastic, although tiring I think it is essential to our course </a:t>
            </a:r>
          </a:p>
          <a:p>
            <a:pPr marL="274320" marR="0" indent="228600" algn="l">
              <a:lnSpc>
                <a:spcPts val="2500"/>
              </a:lnSpc>
              <a:spcBef>
                <a:spcPts val="4385"/>
              </a:spcBef>
              <a:spcAft>
                <a:spcPts val="0"/>
              </a:spcAft>
              <a:buFont typeface="Symbol"/>
              <a:buChar char="·"/>
            </a:pPr>
            <a:r>
              <a:rPr lang="en-US" sz="2200" spc="-15">
                <a:solidFill>
                  <a:srgbClr val="000000"/>
                </a:solidFill>
                <a:latin typeface="Calibri" panose="02020603050405020304" pitchFamily="2"/>
              </a:rPr>
              <a:t>Other respondents appreciated the ability to be </a:t>
            </a:r>
            <a:r>
              <a:rPr lang="en-US" sz="2200" b="1" spc="-20">
                <a:solidFill>
                  <a:srgbClr val="000000"/>
                </a:solidFill>
                <a:latin typeface="Calibri" panose="02020603050405020304" pitchFamily="2"/>
              </a:rPr>
              <a:t>self-directed and flexible </a:t>
            </a:r>
            <a:r>
              <a:rPr lang="en-US" sz="2200" spc="-15">
                <a:solidFill>
                  <a:srgbClr val="000000"/>
                </a:solidFill>
                <a:latin typeface="Calibri" panose="02020603050405020304" pitchFamily="2"/>
              </a:rPr>
              <a:t>in addressing </a:t>
            </a:r>
          </a:p>
          <a:p>
            <a:pPr marL="274320" marR="0" indent="0" algn="l">
              <a:lnSpc>
                <a:spcPts val="2400"/>
              </a:lnSpc>
              <a:spcBef>
                <a:spcPts val="0"/>
              </a:spcBef>
              <a:spcAft>
                <a:spcPts val="0"/>
              </a:spcAft>
            </a:pPr>
            <a:r>
              <a:rPr lang="en-US" sz="2200" spc="0">
                <a:solidFill>
                  <a:srgbClr val="000000"/>
                </a:solidFill>
                <a:latin typeface="Calibri" panose="02020603050405020304" pitchFamily="2"/>
              </a:rPr>
              <a:t>personal learning needs, </a:t>
            </a:r>
            <a:r>
              <a:rPr lang="en-US" sz="2200" b="1" spc="0">
                <a:solidFill>
                  <a:srgbClr val="000000"/>
                </a:solidFill>
                <a:latin typeface="Calibri" panose="02020603050405020304" pitchFamily="2"/>
              </a:rPr>
              <a:t>small group teaching sessions e.g. in V</a:t>
            </a:r>
            <a:r>
              <a:rPr lang="en-US" sz="1900" b="1" spc="0">
                <a:solidFill>
                  <a:srgbClr val="000000"/>
                </a:solidFill>
                <a:latin typeface="Verdana" panose="02020603050405020304" pitchFamily="2"/>
              </a:rPr>
              <a:t>I</a:t>
            </a:r>
            <a:r>
              <a:rPr lang="en-US" sz="2200" b="1" spc="0">
                <a:solidFill>
                  <a:srgbClr val="000000"/>
                </a:solidFill>
                <a:latin typeface="Calibri" panose="02020603050405020304" pitchFamily="2"/>
              </a:rPr>
              <a:t>E</a:t>
            </a:r>
            <a:r>
              <a:rPr lang="en-US" sz="2200" spc="0">
                <a:solidFill>
                  <a:srgbClr val="000000"/>
                </a:solidFill>
                <a:latin typeface="Calibri" panose="02020603050405020304" pitchFamily="2"/>
              </a:rPr>
              <a:t>. </a:t>
            </a:r>
          </a:p>
          <a:p>
            <a:pPr marL="274320" marR="0" indent="228600" algn="l">
              <a:lnSpc>
                <a:spcPts val="2400"/>
              </a:lnSpc>
              <a:spcBef>
                <a:spcPts val="845"/>
              </a:spcBef>
              <a:spcAft>
                <a:spcPts val="0"/>
              </a:spcAft>
              <a:buFont typeface="Symbol"/>
              <a:buChar char="·"/>
            </a:pPr>
            <a:r>
              <a:rPr lang="en-US" sz="2200" b="1" i="1" spc="0">
                <a:solidFill>
                  <a:srgbClr val="000000"/>
                </a:solidFill>
                <a:latin typeface="Calibri" panose="02020603050405020304" pitchFamily="2"/>
              </a:rPr>
              <a:t>It's a very flexible course that suits different styles of learning. </a:t>
            </a:r>
          </a:p>
          <a:p>
            <a:pPr marL="274320" marR="0" indent="228600" algn="l">
              <a:lnSpc>
                <a:spcPts val="2400"/>
              </a:lnSpc>
              <a:spcBef>
                <a:spcPts val="1050"/>
              </a:spcBef>
              <a:spcAft>
                <a:spcPts val="0"/>
              </a:spcAft>
              <a:buFont typeface="Symbol"/>
              <a:buChar char="·"/>
            </a:pPr>
            <a:r>
              <a:rPr lang="en-US" sz="2200" b="1" i="1" spc="5">
                <a:solidFill>
                  <a:srgbClr val="000000"/>
                </a:solidFill>
                <a:latin typeface="Calibri" panose="02020603050405020304" pitchFamily="2"/>
              </a:rPr>
              <a:t>I really appreciate the spiral curriculum </a:t>
            </a:r>
          </a:p>
          <a:p>
            <a:pPr marL="274320" marR="0" indent="228600" algn="l">
              <a:lnSpc>
                <a:spcPts val="2400"/>
              </a:lnSpc>
              <a:spcBef>
                <a:spcPts val="1000"/>
              </a:spcBef>
              <a:spcAft>
                <a:spcPts val="0"/>
              </a:spcAft>
              <a:buFont typeface="Symbol"/>
              <a:buChar char="·"/>
            </a:pPr>
            <a:r>
              <a:rPr lang="en-US" sz="2200" b="1" i="1" spc="0">
                <a:solidFill>
                  <a:srgbClr val="000000"/>
                </a:solidFill>
                <a:latin typeface="Calibri" panose="02020603050405020304" pitchFamily="2"/>
              </a:rPr>
              <a:t>I like their move towards smaller teaching group seminar sessions e.g., with our ethics </a:t>
            </a:r>
          </a:p>
          <a:p>
            <a:pPr marL="274320" marR="0" indent="0" algn="l">
              <a:lnSpc>
                <a:spcPts val="2400"/>
              </a:lnSpc>
              <a:spcBef>
                <a:spcPts val="135"/>
              </a:spcBef>
              <a:spcAft>
                <a:spcPts val="440"/>
              </a:spcAft>
            </a:pPr>
            <a:r>
              <a:rPr lang="en-US" sz="2200" b="1" i="1" spc="-20">
                <a:solidFill>
                  <a:srgbClr val="000000"/>
                </a:solidFill>
                <a:latin typeface="Calibri" panose="02020603050405020304" pitchFamily="2"/>
              </a:rPr>
              <a:t>teaching</a:t>
            </a:r>
            <a:r>
              <a:rPr lang="en-US" sz="2200" b="1" spc="-20">
                <a:solidFill>
                  <a:srgbClr val="000000"/>
                </a:solidFill>
                <a:latin typeface="Calibri" panose="02020603050405020304" pitchFamily="2"/>
              </a:rPr>
              <a:t>. </a:t>
            </a:r>
          </a:p>
        </p:txBody>
      </p:sp>
    </p:spTree>
    <p:extLst>
      <p:ext uri="{BB962C8B-B14F-4D97-AF65-F5344CB8AC3E}">
        <p14:creationId xmlns:p14="http://schemas.microsoft.com/office/powerpoint/2010/main" val="33257459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layout 22">
    <p:bg>
      <p:bgPr>
        <a:solidFill>
          <a:schemeClr val="bg1">
            <a:alpha val="100000"/>
          </a:schemeClr>
        </a:solidFill>
        <a:effectLst/>
      </p:bgPr>
    </p:bg>
    <p:spTree>
      <p:nvGrpSpPr>
        <p:cNvPr id="1" name=""/>
        <p:cNvGrpSpPr/>
        <p:nvPr/>
      </p:nvGrpSpPr>
      <p:grpSpPr>
        <a:xfrm>
          <a:off x="0" y="0"/>
          <a:ext cx="0" cy="0"/>
          <a:chOff x="0" y="0"/>
          <a:chExt cx="0" cy="0"/>
        </a:xfrm>
      </p:grpSpPr>
      <p:sp>
        <p:nvSpPr>
          <p:cNvPr id="4" name="Text Placeholder 3"/>
          <p:cNvSpPr>
            <a:spLocks noGrp="1"/>
          </p:cNvSpPr>
          <p:nvPr>
            <p:ph type="body" idx="10"/>
          </p:nvPr>
        </p:nvSpPr>
        <p:spPr>
          <a:xfrm>
            <a:off x="934085" y="508000"/>
            <a:ext cx="10317480" cy="1016000"/>
          </a:xfrm>
          <a:prstGeom prst="rect">
            <a:avLst/>
          </a:prstGeom>
          <a:noFill/>
          <a:ln w="0" cmpd="sng">
            <a:noFill/>
            <a:prstDash val="solid"/>
          </a:ln>
        </p:spPr>
        <p:txBody>
          <a:bodyPr vert="horz" lIns="0" tIns="332740" rIns="0" bIns="0" anchor="t"/>
          <a:lstStyle/>
          <a:p>
            <a:pPr marL="0" marR="0" indent="228600" algn="l">
              <a:lnSpc>
                <a:spcPts val="2000"/>
              </a:lnSpc>
              <a:spcAft>
                <a:spcPts val="3380"/>
              </a:spcAft>
              <a:buFont typeface="Symbol"/>
              <a:buChar char="·"/>
            </a:pPr>
            <a:r>
              <a:rPr lang="en-US" sz="1800" b="1" spc="0">
                <a:solidFill>
                  <a:srgbClr val="000000"/>
                </a:solidFill>
                <a:latin typeface="Calibri" panose="02020603050405020304" pitchFamily="2"/>
              </a:rPr>
              <a:t>Course structure, negative comments</a:t>
            </a:r>
            <a:r>
              <a:rPr lang="en-US" sz="1800" spc="0">
                <a:solidFill>
                  <a:srgbClr val="000000"/>
                </a:solidFill>
                <a:latin typeface="Calibri" panose="02020603050405020304" pitchFamily="2"/>
              </a:rPr>
              <a:t>: pace of Year 1, Year 2. ILOs -not clear enough </a:t>
            </a:r>
          </a:p>
        </p:txBody>
      </p:sp>
      <p:sp>
        <p:nvSpPr>
          <p:cNvPr id="5" name="Text Placeholder 4"/>
          <p:cNvSpPr>
            <a:spLocks noGrp="1"/>
          </p:cNvSpPr>
          <p:nvPr>
            <p:ph type="body" idx="10"/>
          </p:nvPr>
        </p:nvSpPr>
        <p:spPr>
          <a:xfrm>
            <a:off x="934085" y="1524000"/>
            <a:ext cx="10317480" cy="2047240"/>
          </a:xfrm>
          <a:prstGeom prst="rect">
            <a:avLst/>
          </a:prstGeom>
          <a:noFill/>
          <a:ln w="0" cmpd="sng">
            <a:noFill/>
            <a:prstDash val="solid"/>
          </a:ln>
        </p:spPr>
        <p:txBody>
          <a:bodyPr vert="horz" lIns="0" tIns="29210" rIns="0" bIns="0" anchor="t"/>
          <a:lstStyle/>
          <a:p>
            <a:pPr marL="0" marR="0" indent="228600" algn="l">
              <a:lnSpc>
                <a:spcPts val="1300"/>
              </a:lnSpc>
              <a:spcAft>
                <a:spcPts val="0"/>
              </a:spcAft>
              <a:buFont typeface="Symbol"/>
              <a:buChar char="·"/>
            </a:pPr>
            <a:r>
              <a:rPr lang="en-US" sz="1700" b="1" i="1" spc="35">
                <a:solidFill>
                  <a:srgbClr val="000000"/>
                </a:solidFill>
                <a:latin typeface="Calibri" panose="02020603050405020304" pitchFamily="2"/>
              </a:rPr>
              <a:t>Some aspects of the organisational set up of the course, particularly in the second year, didn't </a:t>
            </a:r>
            <a:r>
              <a:rPr lang="en-US" sz="1750" b="1" i="1" u="sng" spc="35">
                <a:solidFill>
                  <a:srgbClr val="000000"/>
                </a:solidFill>
                <a:latin typeface="Calibri" panose="02020603050405020304" pitchFamily="2"/>
              </a:rPr>
              <a:t>make sens</a:t>
            </a:r>
            <a:r>
              <a:rPr lang="en-US" sz="1700" b="1" i="1" spc="35">
                <a:solidFill>
                  <a:srgbClr val="000000"/>
                </a:solidFill>
                <a:latin typeface="Calibri" panose="02020603050405020304" pitchFamily="2"/>
              </a:rPr>
              <a:t>e</a:t>
            </a:r>
          </a:p>
          <a:p>
            <a:pPr marL="228600" marR="0" indent="0" algn="l">
              <a:lnSpc>
                <a:spcPts val="1600"/>
              </a:lnSpc>
              <a:spcBef>
                <a:spcPts val="0"/>
              </a:spcBef>
              <a:spcAft>
                <a:spcPts val="0"/>
              </a:spcAft>
            </a:pPr>
            <a:r>
              <a:rPr lang="en-US" sz="1700" b="1" i="1" spc="30">
                <a:solidFill>
                  <a:srgbClr val="000000"/>
                </a:solidFill>
                <a:latin typeface="Calibri" panose="02020603050405020304" pitchFamily="2"/>
              </a:rPr>
              <a:t>in terms of how our course was structured. There is a big emphasis on learning outcomes, and I don't think </a:t>
            </a:r>
          </a:p>
          <a:p>
            <a:pPr marL="228600" marR="0" indent="0" algn="l">
              <a:lnSpc>
                <a:spcPts val="1500"/>
              </a:lnSpc>
              <a:spcBef>
                <a:spcPts val="0"/>
              </a:spcBef>
              <a:spcAft>
                <a:spcPts val="0"/>
              </a:spcAft>
            </a:pPr>
            <a:r>
              <a:rPr lang="en-US" sz="1700" b="1" i="1" spc="35">
                <a:solidFill>
                  <a:srgbClr val="000000"/>
                </a:solidFill>
                <a:latin typeface="Calibri" panose="02020603050405020304" pitchFamily="2"/>
              </a:rPr>
              <a:t>they're a good basis as they are quite vague and don't give a good outline for further study. </a:t>
            </a:r>
          </a:p>
          <a:p>
            <a:pPr marL="0" marR="0" indent="228600" algn="l">
              <a:lnSpc>
                <a:spcPts val="1500"/>
              </a:lnSpc>
              <a:spcBef>
                <a:spcPts val="990"/>
              </a:spcBef>
              <a:spcAft>
                <a:spcPts val="0"/>
              </a:spcAft>
              <a:buFont typeface="Symbol"/>
              <a:buChar char="·"/>
            </a:pPr>
            <a:r>
              <a:rPr lang="en-US" sz="1700" b="1" i="1" spc="40">
                <a:solidFill>
                  <a:srgbClr val="000000"/>
                </a:solidFill>
                <a:latin typeface="Calibri" panose="02020603050405020304" pitchFamily="2"/>
              </a:rPr>
              <a:t>I am not sure if this has now changed; however, the entire reason why Warwick Med grads are unhappy </a:t>
            </a:r>
          </a:p>
          <a:p>
            <a:pPr marL="228600" marR="0" indent="0" algn="l">
              <a:lnSpc>
                <a:spcPts val="1500"/>
              </a:lnSpc>
              <a:spcBef>
                <a:spcPts val="0"/>
              </a:spcBef>
              <a:spcAft>
                <a:spcPts val="0"/>
              </a:spcAft>
            </a:pPr>
            <a:r>
              <a:rPr lang="en-US" sz="1700" b="1" i="1" spc="40">
                <a:solidFill>
                  <a:srgbClr val="000000"/>
                </a:solidFill>
                <a:latin typeface="Calibri" panose="02020603050405020304" pitchFamily="2"/>
              </a:rPr>
              <a:t>with the course is the time pressure. No other postgrad course operates within the time constraints of the </a:t>
            </a:r>
          </a:p>
          <a:p>
            <a:pPr marL="228600" marR="0" indent="0" algn="l">
              <a:lnSpc>
                <a:spcPts val="1500"/>
              </a:lnSpc>
              <a:spcBef>
                <a:spcPts val="0"/>
              </a:spcBef>
              <a:spcAft>
                <a:spcPts val="0"/>
              </a:spcAft>
            </a:pPr>
            <a:r>
              <a:rPr lang="en-US" sz="1700" b="1" i="1" spc="40">
                <a:solidFill>
                  <a:srgbClr val="000000"/>
                </a:solidFill>
                <a:latin typeface="Calibri" panose="02020603050405020304" pitchFamily="2"/>
              </a:rPr>
              <a:t>undergrad course...Here, we are trying to cram 2 years' worth of material down people throats over the </a:t>
            </a:r>
          </a:p>
          <a:p>
            <a:pPr marL="228600" marR="0" indent="0" algn="l">
              <a:lnSpc>
                <a:spcPts val="1500"/>
              </a:lnSpc>
              <a:spcBef>
                <a:spcPts val="5"/>
              </a:spcBef>
              <a:spcAft>
                <a:spcPts val="0"/>
              </a:spcAft>
            </a:pPr>
            <a:r>
              <a:rPr lang="en-US" sz="1700" b="1" i="1" spc="40">
                <a:solidFill>
                  <a:srgbClr val="000000"/>
                </a:solidFill>
                <a:latin typeface="Calibri" panose="02020603050405020304" pitchFamily="2"/>
              </a:rPr>
              <a:t>course of 7 months. It's unattainable and having this schedule in my 1st year not only drove me into a </a:t>
            </a:r>
          </a:p>
          <a:p>
            <a:pPr marL="228600" marR="0" indent="0" algn="l">
              <a:lnSpc>
                <a:spcPts val="1500"/>
              </a:lnSpc>
              <a:spcBef>
                <a:spcPts val="0"/>
              </a:spcBef>
              <a:spcAft>
                <a:spcPts val="2905"/>
              </a:spcAft>
            </a:pPr>
            <a:r>
              <a:rPr lang="en-US" sz="1700" b="1" i="1" spc="40">
                <a:solidFill>
                  <a:srgbClr val="000000"/>
                </a:solidFill>
                <a:latin typeface="Calibri" panose="02020603050405020304" pitchFamily="2"/>
              </a:rPr>
              <a:t>spirally depression, but made me resent the medical school for the rest of my time here. </a:t>
            </a:r>
          </a:p>
        </p:txBody>
      </p:sp>
      <p:sp>
        <p:nvSpPr>
          <p:cNvPr id="6" name="Text Placeholder 5"/>
          <p:cNvSpPr>
            <a:spLocks noGrp="1"/>
          </p:cNvSpPr>
          <p:nvPr>
            <p:ph type="body" idx="10"/>
          </p:nvPr>
        </p:nvSpPr>
        <p:spPr>
          <a:xfrm>
            <a:off x="934085" y="3571240"/>
            <a:ext cx="10317480" cy="2829560"/>
          </a:xfrm>
          <a:prstGeom prst="rect">
            <a:avLst/>
          </a:prstGeom>
          <a:noFill/>
          <a:ln w="0" cmpd="sng">
            <a:noFill/>
            <a:prstDash val="solid"/>
          </a:ln>
        </p:spPr>
        <p:txBody>
          <a:bodyPr vert="horz" lIns="0" tIns="19050" rIns="0" bIns="0" anchor="t"/>
          <a:lstStyle/>
          <a:p>
            <a:pPr marL="0" marR="0" indent="228600" algn="l">
              <a:lnSpc>
                <a:spcPts val="1900"/>
              </a:lnSpc>
              <a:spcAft>
                <a:spcPts val="0"/>
              </a:spcAft>
              <a:buFont typeface="Symbol"/>
              <a:buChar char="·"/>
            </a:pPr>
            <a:r>
              <a:rPr lang="en-US" sz="1800" b="1" spc="0">
                <a:solidFill>
                  <a:srgbClr val="000000"/>
                </a:solidFill>
                <a:latin typeface="Calibri" panose="02020603050405020304" pitchFamily="2"/>
              </a:rPr>
              <a:t>Holidays- </a:t>
            </a:r>
            <a:r>
              <a:rPr lang="en-US" sz="1800" spc="0">
                <a:solidFill>
                  <a:srgbClr val="000000"/>
                </a:solidFill>
                <a:latin typeface="Calibri" panose="02020603050405020304" pitchFamily="2"/>
              </a:rPr>
              <a:t>not evenly distributed over 4 years. Don’t have regular annual leave. </a:t>
            </a:r>
          </a:p>
          <a:p>
            <a:pPr marL="0" marR="0" indent="228600" algn="l">
              <a:lnSpc>
                <a:spcPts val="1500"/>
              </a:lnSpc>
              <a:spcBef>
                <a:spcPts val="985"/>
              </a:spcBef>
              <a:spcAft>
                <a:spcPts val="0"/>
              </a:spcAft>
              <a:buFont typeface="Symbol"/>
              <a:buChar char="·"/>
            </a:pPr>
            <a:r>
              <a:rPr lang="en-US" sz="1700" b="1" i="1" spc="40">
                <a:solidFill>
                  <a:srgbClr val="000000"/>
                </a:solidFill>
                <a:latin typeface="Calibri" panose="02020603050405020304" pitchFamily="2"/>
              </a:rPr>
              <a:t>There is no need for our first year to be aligned with the university's timetable. It would make much more </a:t>
            </a:r>
          </a:p>
          <a:p>
            <a:pPr marL="228600" marR="0" indent="0" algn="l">
              <a:lnSpc>
                <a:spcPts val="1500"/>
              </a:lnSpc>
              <a:spcBef>
                <a:spcPts val="5"/>
              </a:spcBef>
              <a:spcAft>
                <a:spcPts val="0"/>
              </a:spcAft>
            </a:pPr>
            <a:r>
              <a:rPr lang="en-US" sz="1700" b="1" i="1" spc="40">
                <a:solidFill>
                  <a:srgbClr val="000000"/>
                </a:solidFill>
                <a:latin typeface="Calibri" panose="02020603050405020304" pitchFamily="2"/>
              </a:rPr>
              <a:t>sense to cut our summer and Easter shorter and spread out our teaching more. This would include </a:t>
            </a:r>
          </a:p>
          <a:p>
            <a:pPr marL="228600" marR="0" indent="0" algn="l">
              <a:lnSpc>
                <a:spcPts val="1500"/>
              </a:lnSpc>
              <a:spcBef>
                <a:spcPts val="0"/>
              </a:spcBef>
              <a:spcAft>
                <a:spcPts val="0"/>
              </a:spcAft>
            </a:pPr>
            <a:r>
              <a:rPr lang="en-US" sz="1700" b="1" i="1" spc="35">
                <a:solidFill>
                  <a:srgbClr val="000000"/>
                </a:solidFill>
                <a:latin typeface="Calibri" panose="02020603050405020304" pitchFamily="2"/>
              </a:rPr>
              <a:t>changing AC1 to put these main lectures in our first year.... This would allow our holidays to be spread out </a:t>
            </a:r>
          </a:p>
          <a:p>
            <a:pPr marL="228600" marR="0" indent="0" algn="l">
              <a:lnSpc>
                <a:spcPts val="1500"/>
              </a:lnSpc>
              <a:spcBef>
                <a:spcPts val="5"/>
              </a:spcBef>
              <a:spcAft>
                <a:spcPts val="0"/>
              </a:spcAft>
            </a:pPr>
            <a:r>
              <a:rPr lang="en-US" sz="1700" b="1" i="1" spc="40">
                <a:solidFill>
                  <a:srgbClr val="000000"/>
                </a:solidFill>
                <a:latin typeface="Calibri" panose="02020603050405020304" pitchFamily="2"/>
              </a:rPr>
              <a:t>more across the whole 4 years, and would lead to less stress as a result </a:t>
            </a:r>
          </a:p>
          <a:p>
            <a:pPr marL="0" marR="0" indent="228600" algn="l">
              <a:lnSpc>
                <a:spcPts val="2100"/>
              </a:lnSpc>
              <a:spcBef>
                <a:spcPts val="3220"/>
              </a:spcBef>
              <a:spcAft>
                <a:spcPts val="0"/>
              </a:spcAft>
              <a:buFont typeface="Symbol"/>
              <a:buChar char="·"/>
            </a:pPr>
            <a:r>
              <a:rPr lang="en-US" sz="1950" spc="10">
                <a:solidFill>
                  <a:srgbClr val="000000"/>
                </a:solidFill>
                <a:latin typeface="Calibri" panose="02020603050405020304" pitchFamily="2"/>
              </a:rPr>
              <a:t>Some issues with annual leave system </a:t>
            </a:r>
          </a:p>
          <a:p>
            <a:pPr marL="0" marR="0" indent="228600" algn="l">
              <a:lnSpc>
                <a:spcPts val="1700"/>
              </a:lnSpc>
              <a:spcBef>
                <a:spcPts val="1030"/>
              </a:spcBef>
              <a:spcAft>
                <a:spcPts val="0"/>
              </a:spcAft>
              <a:buFont typeface="Symbol"/>
              <a:buChar char="·"/>
            </a:pPr>
            <a:r>
              <a:rPr lang="en-US" sz="1850" b="1" i="1" spc="55">
                <a:solidFill>
                  <a:srgbClr val="000000"/>
                </a:solidFill>
                <a:latin typeface="Calibri" panose="02020603050405020304" pitchFamily="2"/>
              </a:rPr>
              <a:t>Course attempts to allow a mature group of students some freedom but the system for taking </a:t>
            </a:r>
          </a:p>
          <a:p>
            <a:pPr marL="228600" marR="0" indent="0" algn="l">
              <a:lnSpc>
                <a:spcPts val="1700"/>
              </a:lnSpc>
              <a:spcBef>
                <a:spcPts val="0"/>
              </a:spcBef>
              <a:spcAft>
                <a:spcPts val="0"/>
              </a:spcAft>
            </a:pPr>
            <a:r>
              <a:rPr lang="en-US" sz="1850" b="1" i="1" spc="55">
                <a:solidFill>
                  <a:srgbClr val="000000"/>
                </a:solidFill>
                <a:latin typeface="Calibri" panose="02020603050405020304" pitchFamily="2"/>
              </a:rPr>
              <a:t>leave amongst very long terms is unhelpful. It punishes you for following the rules while others </a:t>
            </a:r>
          </a:p>
          <a:p>
            <a:pPr marL="228600" marR="0" indent="0" algn="l">
              <a:lnSpc>
                <a:spcPts val="1700"/>
              </a:lnSpc>
              <a:spcBef>
                <a:spcPts val="0"/>
              </a:spcBef>
              <a:spcAft>
                <a:spcPts val="0"/>
              </a:spcAft>
            </a:pPr>
            <a:r>
              <a:rPr lang="en-US" sz="1850" b="1" i="1" spc="55">
                <a:solidFill>
                  <a:srgbClr val="000000"/>
                </a:solidFill>
                <a:latin typeface="Calibri" panose="02020603050405020304" pitchFamily="2"/>
              </a:rPr>
              <a:t>abuse the system - it makes a fool of everyone. Should be more oversight over student's </a:t>
            </a:r>
          </a:p>
          <a:p>
            <a:pPr marL="228600" marR="0" indent="0" algn="l">
              <a:lnSpc>
                <a:spcPts val="1700"/>
              </a:lnSpc>
              <a:spcBef>
                <a:spcPts val="0"/>
              </a:spcBef>
              <a:spcAft>
                <a:spcPts val="50"/>
              </a:spcAft>
            </a:pPr>
            <a:r>
              <a:rPr lang="en-US" sz="1850" b="1" i="1" spc="50">
                <a:solidFill>
                  <a:srgbClr val="000000"/>
                </a:solidFill>
                <a:latin typeface="Calibri" panose="02020603050405020304" pitchFamily="2"/>
              </a:rPr>
              <a:t>attendance so that people who do the right thing aren't penalized. </a:t>
            </a:r>
          </a:p>
        </p:txBody>
      </p:sp>
    </p:spTree>
    <p:extLst>
      <p:ext uri="{BB962C8B-B14F-4D97-AF65-F5344CB8AC3E}">
        <p14:creationId xmlns:p14="http://schemas.microsoft.com/office/powerpoint/2010/main" val="314730212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layout 23">
    <p:bg>
      <p:bgPr>
        <a:solidFill>
          <a:schemeClr val="bg1">
            <a:alpha val="100000"/>
          </a:schemeClr>
        </a:solidFill>
        <a:effectLst/>
      </p:bgPr>
    </p:bg>
    <p:spTree>
      <p:nvGrpSpPr>
        <p:cNvPr id="1" name=""/>
        <p:cNvGrpSpPr/>
        <p:nvPr/>
      </p:nvGrpSpPr>
      <p:grpSpPr>
        <a:xfrm>
          <a:off x="0" y="0"/>
          <a:ext cx="0" cy="0"/>
          <a:chOff x="0" y="0"/>
          <a:chExt cx="0" cy="0"/>
        </a:xfrm>
      </p:grpSpPr>
      <p:sp>
        <p:nvSpPr>
          <p:cNvPr id="5" name="Text Placeholder 4"/>
          <p:cNvSpPr>
            <a:spLocks noGrp="1"/>
          </p:cNvSpPr>
          <p:nvPr>
            <p:ph type="body" idx="10"/>
          </p:nvPr>
        </p:nvSpPr>
        <p:spPr>
          <a:xfrm>
            <a:off x="0" y="1972310"/>
            <a:ext cx="12192000" cy="4796790"/>
          </a:xfrm>
          <a:prstGeom prst="rect">
            <a:avLst/>
          </a:prstGeom>
          <a:noFill/>
          <a:ln w="0" cmpd="sng">
            <a:noFill/>
            <a:prstDash val="solid"/>
          </a:ln>
        </p:spPr>
        <p:txBody>
          <a:bodyPr vert="horz" lIns="0" tIns="55245" rIns="0" bIns="0" anchor="t"/>
          <a:lstStyle/>
          <a:p>
            <a:pPr marL="960120" marR="0" indent="228600" algn="l">
              <a:lnSpc>
                <a:spcPts val="2200"/>
              </a:lnSpc>
              <a:spcAft>
                <a:spcPts val="0"/>
              </a:spcAft>
              <a:buFont typeface="Symbol"/>
              <a:buChar char="·"/>
            </a:pPr>
            <a:r>
              <a:rPr lang="en-US" sz="2000" spc="-10">
                <a:solidFill>
                  <a:srgbClr val="000000"/>
                </a:solidFill>
                <a:latin typeface="Calibri" panose="02020603050405020304" pitchFamily="2"/>
              </a:rPr>
              <a:t>Small number of positive comments in relation to facilities - </a:t>
            </a:r>
            <a:r>
              <a:rPr lang="en-US" sz="1950" b="1" spc="-5">
                <a:solidFill>
                  <a:srgbClr val="000000"/>
                </a:solidFill>
                <a:latin typeface="Calibri" panose="02020603050405020304" pitchFamily="2"/>
              </a:rPr>
              <a:t>common room, MTC, private study </a:t>
            </a:r>
          </a:p>
          <a:p>
            <a:pPr marL="1188720" marR="0" indent="0" algn="l">
              <a:lnSpc>
                <a:spcPts val="2000"/>
              </a:lnSpc>
              <a:spcBef>
                <a:spcPts val="0"/>
              </a:spcBef>
              <a:spcAft>
                <a:spcPts val="0"/>
              </a:spcAft>
            </a:pPr>
            <a:r>
              <a:rPr lang="en-US" sz="1950" b="1" spc="-35">
                <a:solidFill>
                  <a:srgbClr val="000000"/>
                </a:solidFill>
                <a:latin typeface="Calibri" panose="02020603050405020304" pitchFamily="2"/>
              </a:rPr>
              <a:t>space, iPads </a:t>
            </a:r>
          </a:p>
          <a:p>
            <a:pPr marL="960120" marR="0" indent="228600" algn="l">
              <a:lnSpc>
                <a:spcPts val="2200"/>
              </a:lnSpc>
              <a:spcBef>
                <a:spcPts val="1160"/>
              </a:spcBef>
              <a:spcAft>
                <a:spcPts val="0"/>
              </a:spcAft>
              <a:buFont typeface="Symbol"/>
              <a:buChar char="·"/>
            </a:pPr>
            <a:r>
              <a:rPr lang="en-US" sz="2000" spc="-15">
                <a:solidFill>
                  <a:srgbClr val="000000"/>
                </a:solidFill>
                <a:latin typeface="Calibri" panose="02020603050405020304" pitchFamily="2"/>
              </a:rPr>
              <a:t>Larger number of negative comments; </a:t>
            </a:r>
            <a:r>
              <a:rPr lang="en-US" sz="1950" b="1" spc="-10">
                <a:solidFill>
                  <a:srgbClr val="000000"/>
                </a:solidFill>
                <a:latin typeface="Calibri" panose="02020603050405020304" pitchFamily="2"/>
              </a:rPr>
              <a:t>spaces and facilities</a:t>
            </a:r>
            <a:r>
              <a:rPr lang="en-US" sz="2000" spc="-15">
                <a:solidFill>
                  <a:srgbClr val="000000"/>
                </a:solidFill>
                <a:latin typeface="Calibri" panose="02020603050405020304" pitchFamily="2"/>
              </a:rPr>
              <a:t>, </a:t>
            </a:r>
            <a:r>
              <a:rPr lang="en-US" sz="1950" b="1" spc="-10">
                <a:solidFill>
                  <a:srgbClr val="000000"/>
                </a:solidFill>
                <a:latin typeface="Calibri" panose="02020603050405020304" pitchFamily="2"/>
              </a:rPr>
              <a:t>both at the medical school and </a:t>
            </a:r>
          </a:p>
          <a:p>
            <a:pPr marL="1188720" marR="0" indent="0" algn="l">
              <a:lnSpc>
                <a:spcPts val="2000"/>
              </a:lnSpc>
              <a:spcBef>
                <a:spcPts val="0"/>
              </a:spcBef>
              <a:spcAft>
                <a:spcPts val="0"/>
              </a:spcAft>
            </a:pPr>
            <a:r>
              <a:rPr lang="en-US" sz="1950" b="1" spc="-25">
                <a:solidFill>
                  <a:srgbClr val="000000"/>
                </a:solidFill>
                <a:latin typeface="Calibri" panose="02020603050405020304" pitchFamily="2"/>
              </a:rPr>
              <a:t>across the University </a:t>
            </a:r>
          </a:p>
          <a:p>
            <a:pPr marL="960120" marR="0" indent="228600" algn="l">
              <a:lnSpc>
                <a:spcPts val="2200"/>
              </a:lnSpc>
              <a:spcBef>
                <a:spcPts val="1185"/>
              </a:spcBef>
              <a:spcAft>
                <a:spcPts val="0"/>
              </a:spcAft>
              <a:buFont typeface="Symbol"/>
              <a:buChar char="·"/>
            </a:pPr>
            <a:r>
              <a:rPr lang="en-US" sz="1950" b="1" spc="-15">
                <a:solidFill>
                  <a:srgbClr val="000000"/>
                </a:solidFill>
                <a:latin typeface="Calibri" panose="02020603050405020304" pitchFamily="2"/>
              </a:rPr>
              <a:t>Insufficient library space</a:t>
            </a:r>
            <a:r>
              <a:rPr lang="en-US" sz="2000" spc="-20">
                <a:solidFill>
                  <a:srgbClr val="000000"/>
                </a:solidFill>
                <a:latin typeface="Calibri" panose="02020603050405020304" pitchFamily="2"/>
              </a:rPr>
              <a:t>, no </a:t>
            </a:r>
            <a:r>
              <a:rPr lang="en-US" sz="1950" b="1" spc="-15">
                <a:solidFill>
                  <a:srgbClr val="000000"/>
                </a:solidFill>
                <a:latin typeface="Calibri" panose="02020603050405020304" pitchFamily="2"/>
              </a:rPr>
              <a:t>dedicated clinical skills lab or an anatomy suite </a:t>
            </a:r>
            <a:r>
              <a:rPr lang="en-US" sz="2000" spc="-20">
                <a:solidFill>
                  <a:srgbClr val="000000"/>
                </a:solidFill>
                <a:latin typeface="Calibri" panose="02020603050405020304" pitchFamily="2"/>
              </a:rPr>
              <a:t>on campus. </a:t>
            </a:r>
          </a:p>
          <a:p>
            <a:pPr marL="960120" marR="0" indent="228600" algn="l">
              <a:lnSpc>
                <a:spcPts val="2200"/>
              </a:lnSpc>
              <a:spcBef>
                <a:spcPts val="830"/>
              </a:spcBef>
              <a:spcAft>
                <a:spcPts val="0"/>
              </a:spcAft>
              <a:buFont typeface="Symbol"/>
              <a:buChar char="·"/>
            </a:pPr>
            <a:r>
              <a:rPr lang="en-US" sz="1950" b="1" i="1" spc="15">
                <a:solidFill>
                  <a:srgbClr val="000000"/>
                </a:solidFill>
                <a:latin typeface="Calibri" panose="02020603050405020304" pitchFamily="2"/>
              </a:rPr>
              <a:t>Medical School itself is uninspiring and cramped. Poorly functional working and social space </a:t>
            </a:r>
          </a:p>
          <a:p>
            <a:pPr marL="1188720" marR="0" indent="0" algn="l">
              <a:lnSpc>
                <a:spcPts val="2200"/>
              </a:lnSpc>
              <a:spcBef>
                <a:spcPts val="0"/>
              </a:spcBef>
              <a:spcAft>
                <a:spcPts val="0"/>
              </a:spcAft>
            </a:pPr>
            <a:r>
              <a:rPr lang="en-US" sz="1950" b="1" i="1" spc="10">
                <a:solidFill>
                  <a:srgbClr val="000000"/>
                </a:solidFill>
                <a:latin typeface="Calibri" panose="02020603050405020304" pitchFamily="2"/>
              </a:rPr>
              <a:t>makes it seem flawed. Would really benefit from some art, colour, and life. </a:t>
            </a:r>
          </a:p>
          <a:p>
            <a:pPr marL="960120" marR="0" indent="228600" algn="l">
              <a:lnSpc>
                <a:spcPts val="2200"/>
              </a:lnSpc>
              <a:spcBef>
                <a:spcPts val="985"/>
              </a:spcBef>
              <a:spcAft>
                <a:spcPts val="0"/>
              </a:spcAft>
              <a:buFont typeface="Symbol"/>
              <a:buChar char="·"/>
            </a:pPr>
            <a:r>
              <a:rPr lang="en-US" sz="1950" b="1" i="1" spc="15">
                <a:solidFill>
                  <a:srgbClr val="000000"/>
                </a:solidFill>
                <a:latin typeface="Calibri" panose="02020603050405020304" pitchFamily="2"/>
              </a:rPr>
              <a:t>The university feels like a corporation that is there to make money and doesn't care about the </a:t>
            </a:r>
          </a:p>
          <a:p>
            <a:pPr marL="1188720" marR="0" indent="0" algn="l">
              <a:lnSpc>
                <a:spcPts val="2200"/>
              </a:lnSpc>
              <a:spcBef>
                <a:spcPts val="0"/>
              </a:spcBef>
              <a:spcAft>
                <a:spcPts val="0"/>
              </a:spcAft>
            </a:pPr>
            <a:r>
              <a:rPr lang="en-US" sz="1950" b="1" i="1" spc="15">
                <a:solidFill>
                  <a:srgbClr val="000000"/>
                </a:solidFill>
                <a:latin typeface="Calibri" panose="02020603050405020304" pitchFamily="2"/>
              </a:rPr>
              <a:t>students at all. All the things, I care about on campus are completely ignored: there are never </a:t>
            </a:r>
          </a:p>
          <a:p>
            <a:pPr marL="1188720" marR="0" indent="0" algn="l">
              <a:lnSpc>
                <a:spcPts val="2200"/>
              </a:lnSpc>
              <a:spcBef>
                <a:spcPts val="0"/>
              </a:spcBef>
              <a:spcAft>
                <a:spcPts val="0"/>
              </a:spcAft>
            </a:pPr>
            <a:r>
              <a:rPr lang="en-US" sz="1950" b="1" i="1" spc="10">
                <a:solidFill>
                  <a:srgbClr val="000000"/>
                </a:solidFill>
                <a:latin typeface="Calibri" panose="02020603050405020304" pitchFamily="2"/>
              </a:rPr>
              <a:t>ever enough seats at the library, public transport to get there is rubbish (but then car parking </a:t>
            </a:r>
          </a:p>
          <a:p>
            <a:pPr marL="1188720" marR="0" indent="0" algn="l">
              <a:lnSpc>
                <a:spcPts val="2200"/>
              </a:lnSpc>
              <a:spcBef>
                <a:spcPts val="0"/>
              </a:spcBef>
              <a:spcAft>
                <a:spcPts val="0"/>
              </a:spcAft>
            </a:pPr>
            <a:r>
              <a:rPr lang="en-US" sz="1950" b="1" i="1" spc="10">
                <a:solidFill>
                  <a:srgbClr val="000000"/>
                </a:solidFill>
                <a:latin typeface="Calibri" panose="02020603050405020304" pitchFamily="2"/>
              </a:rPr>
              <a:t>not affordable for students, but the public transport is also even more expensive!). I used to be </a:t>
            </a:r>
          </a:p>
          <a:p>
            <a:pPr marL="1188720" marR="0" indent="0" algn="l">
              <a:lnSpc>
                <a:spcPts val="2200"/>
              </a:lnSpc>
              <a:spcBef>
                <a:spcPts val="0"/>
              </a:spcBef>
              <a:spcAft>
                <a:spcPts val="0"/>
              </a:spcAft>
            </a:pPr>
            <a:r>
              <a:rPr lang="en-US" sz="1950" b="1" i="1" spc="15">
                <a:solidFill>
                  <a:srgbClr val="000000"/>
                </a:solidFill>
                <a:latin typeface="Calibri" panose="02020603050405020304" pitchFamily="2"/>
              </a:rPr>
              <a:t>able to afford membership to the Sports Centre (to keep mentally and physically well), but now </a:t>
            </a:r>
          </a:p>
          <a:p>
            <a:pPr marL="1188720" marR="0" indent="0" algn="l">
              <a:lnSpc>
                <a:spcPts val="2200"/>
              </a:lnSpc>
              <a:spcBef>
                <a:spcPts val="0"/>
              </a:spcBef>
              <a:spcAft>
                <a:spcPts val="0"/>
              </a:spcAft>
            </a:pPr>
            <a:r>
              <a:rPr lang="en-US" sz="1950" b="1" i="1" spc="10">
                <a:solidFill>
                  <a:srgbClr val="000000"/>
                </a:solidFill>
                <a:latin typeface="Calibri" panose="02020603050405020304" pitchFamily="2"/>
              </a:rPr>
              <a:t>the prices have gone up by 270% from when I started so I can no longer afford membership. </a:t>
            </a:r>
          </a:p>
          <a:p>
            <a:pPr marL="960120" marR="0" indent="228600" algn="l">
              <a:lnSpc>
                <a:spcPts val="2200"/>
              </a:lnSpc>
              <a:spcBef>
                <a:spcPts val="1010"/>
              </a:spcBef>
              <a:spcAft>
                <a:spcPts val="0"/>
              </a:spcAft>
              <a:buFont typeface="Symbol"/>
              <a:buChar char="·"/>
            </a:pPr>
            <a:r>
              <a:rPr lang="en-US" sz="1950" b="1" i="1" spc="15">
                <a:solidFill>
                  <a:srgbClr val="000000"/>
                </a:solidFill>
                <a:latin typeface="Calibri" panose="02020603050405020304" pitchFamily="2"/>
              </a:rPr>
              <a:t>We have no access to a dedicated Clinical Skills Lab on campus. This has become a desperately </a:t>
            </a:r>
          </a:p>
          <a:p>
            <a:pPr marL="1188720" marR="0" indent="0" algn="l">
              <a:lnSpc>
                <a:spcPts val="2200"/>
              </a:lnSpc>
              <a:spcBef>
                <a:spcPts val="0"/>
              </a:spcBef>
              <a:spcAft>
                <a:spcPts val="95"/>
              </a:spcAft>
            </a:pPr>
            <a:r>
              <a:rPr lang="en-US" sz="1950" b="1" i="1" spc="10">
                <a:solidFill>
                  <a:srgbClr val="000000"/>
                </a:solidFill>
                <a:latin typeface="Calibri" panose="02020603050405020304" pitchFamily="2"/>
              </a:rPr>
              <a:t>obvious weakness in the course in the run-up to finals. </a:t>
            </a:r>
          </a:p>
        </p:txBody>
      </p:sp>
    </p:spTree>
    <p:extLst>
      <p:ext uri="{BB962C8B-B14F-4D97-AF65-F5344CB8AC3E}">
        <p14:creationId xmlns:p14="http://schemas.microsoft.com/office/powerpoint/2010/main" val="9010384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layout 24">
    <p:bg>
      <p:bgPr>
        <a:solidFill>
          <a:schemeClr val="bg1">
            <a:alpha val="100000"/>
          </a:schemeClr>
        </a:solidFill>
        <a:effectLst/>
      </p:bgPr>
    </p:bg>
    <p:spTree>
      <p:nvGrpSpPr>
        <p:cNvPr id="1" name=""/>
        <p:cNvGrpSpPr/>
        <p:nvPr/>
      </p:nvGrpSpPr>
      <p:grpSpPr>
        <a:xfrm>
          <a:off x="0" y="0"/>
          <a:ext cx="0" cy="0"/>
          <a:chOff x="0" y="0"/>
          <a:chExt cx="0" cy="0"/>
        </a:xfrm>
      </p:grpSpPr>
      <p:sp>
        <p:nvSpPr>
          <p:cNvPr id="4" name="Text Placeholder 3"/>
          <p:cNvSpPr>
            <a:spLocks noGrp="1"/>
          </p:cNvSpPr>
          <p:nvPr>
            <p:ph type="body" idx="10"/>
          </p:nvPr>
        </p:nvSpPr>
        <p:spPr>
          <a:xfrm>
            <a:off x="0" y="508000"/>
            <a:ext cx="12192000" cy="5080000"/>
          </a:xfrm>
          <a:prstGeom prst="rect">
            <a:avLst/>
          </a:prstGeom>
          <a:noFill/>
          <a:ln w="0" cmpd="sng">
            <a:noFill/>
            <a:prstDash val="solid"/>
          </a:ln>
        </p:spPr>
        <p:txBody>
          <a:bodyPr vert="horz" lIns="0" tIns="295910" rIns="0" bIns="0" anchor="t">
            <a:normAutofit fontScale="85000"/>
          </a:bodyPr>
          <a:lstStyle/>
          <a:p>
            <a:pPr marL="960120" marR="0" indent="228600" algn="l">
              <a:lnSpc>
                <a:spcPts val="2700"/>
              </a:lnSpc>
              <a:spcAft>
                <a:spcPts val="0"/>
              </a:spcAft>
              <a:buFont typeface="Symbol"/>
              <a:buChar char="·"/>
            </a:pPr>
            <a:r>
              <a:rPr lang="en-US" sz="1950" b="1" spc="-20">
                <a:solidFill>
                  <a:srgbClr val="000000"/>
                </a:solidFill>
                <a:latin typeface="Calibri" panose="02020603050405020304" pitchFamily="2"/>
              </a:rPr>
              <a:t>Transport, travel requirements and parking </a:t>
            </a:r>
            <a:r>
              <a:rPr lang="en-US" sz="2350" b="1" spc="-25">
                <a:solidFill>
                  <a:srgbClr val="000000"/>
                </a:solidFill>
                <a:latin typeface="Calibri" panose="02020603050405020304" pitchFamily="2"/>
              </a:rPr>
              <a:t>– </a:t>
            </a:r>
            <a:r>
              <a:rPr lang="en-US" sz="1950" b="1" spc="-20">
                <a:solidFill>
                  <a:srgbClr val="000000"/>
                </a:solidFill>
                <a:latin typeface="Calibri" panose="02020603050405020304" pitchFamily="2"/>
              </a:rPr>
              <a:t>significant area of dissatisfaction </a:t>
            </a:r>
          </a:p>
          <a:p>
            <a:pPr marL="960120" marR="0" indent="228600" algn="l">
              <a:lnSpc>
                <a:spcPts val="2100"/>
              </a:lnSpc>
              <a:spcBef>
                <a:spcPts val="760"/>
              </a:spcBef>
              <a:spcAft>
                <a:spcPts val="0"/>
              </a:spcAft>
              <a:buFont typeface="Symbol"/>
              <a:buChar char="·"/>
            </a:pPr>
            <a:r>
              <a:rPr lang="en-US" sz="2000" spc="0">
                <a:solidFill>
                  <a:srgbClr val="000000"/>
                </a:solidFill>
                <a:latin typeface="Calibri" panose="02020603050405020304" pitchFamily="2"/>
              </a:rPr>
              <a:t>Evening and weekend parking - attendance at attend peer-led teaching activities or activities for </a:t>
            </a:r>
          </a:p>
          <a:p>
            <a:pPr marL="1188720" marR="0" indent="0" algn="l">
              <a:lnSpc>
                <a:spcPts val="2000"/>
              </a:lnSpc>
              <a:spcBef>
                <a:spcPts val="125"/>
              </a:spcBef>
              <a:spcAft>
                <a:spcPts val="0"/>
              </a:spcAft>
            </a:pPr>
            <a:r>
              <a:rPr lang="en-US" sz="2000" spc="-15">
                <a:solidFill>
                  <a:srgbClr val="000000"/>
                </a:solidFill>
                <a:latin typeface="Calibri" panose="02020603050405020304" pitchFamily="2"/>
              </a:rPr>
              <a:t>health and wellbeing. </a:t>
            </a:r>
          </a:p>
          <a:p>
            <a:pPr marL="960120" marR="0" indent="228600" algn="l">
              <a:lnSpc>
                <a:spcPts val="2200"/>
              </a:lnSpc>
              <a:spcBef>
                <a:spcPts val="985"/>
              </a:spcBef>
              <a:spcAft>
                <a:spcPts val="0"/>
              </a:spcAft>
              <a:buFont typeface="Symbol"/>
              <a:buChar char="·"/>
            </a:pPr>
            <a:r>
              <a:rPr lang="en-US" sz="1950" b="1" i="1" spc="15">
                <a:solidFill>
                  <a:srgbClr val="000000"/>
                </a:solidFill>
                <a:latin typeface="Calibri" panose="02020603050405020304" pitchFamily="2"/>
              </a:rPr>
              <a:t>Parking on campus and getting to campus has proven a real difficulty, as a medical student who </a:t>
            </a:r>
          </a:p>
          <a:p>
            <a:pPr marL="1188720" marR="0" indent="0" algn="l">
              <a:lnSpc>
                <a:spcPts val="2200"/>
              </a:lnSpc>
              <a:spcBef>
                <a:spcPts val="0"/>
              </a:spcBef>
              <a:spcAft>
                <a:spcPts val="0"/>
              </a:spcAft>
            </a:pPr>
            <a:r>
              <a:rPr lang="en-US" sz="1950" b="1" i="1" spc="10">
                <a:solidFill>
                  <a:srgbClr val="000000"/>
                </a:solidFill>
                <a:latin typeface="Calibri" panose="02020603050405020304" pitchFamily="2"/>
              </a:rPr>
              <a:t>is expected to travel for placement long distances and then attend university too it has been </a:t>
            </a:r>
          </a:p>
          <a:p>
            <a:pPr marL="1188720" marR="0" indent="0" algn="l">
              <a:lnSpc>
                <a:spcPts val="2200"/>
              </a:lnSpc>
              <a:spcBef>
                <a:spcPts val="0"/>
              </a:spcBef>
              <a:spcAft>
                <a:spcPts val="0"/>
              </a:spcAft>
            </a:pPr>
            <a:r>
              <a:rPr lang="en-US" sz="1950" b="1" i="1" spc="15">
                <a:solidFill>
                  <a:srgbClr val="000000"/>
                </a:solidFill>
                <a:latin typeface="Calibri" panose="02020603050405020304" pitchFamily="2"/>
              </a:rPr>
              <a:t>very challenging. I am put off using campus to study on due to lack of affordable parking and </a:t>
            </a:r>
          </a:p>
          <a:p>
            <a:pPr marL="1188720" marR="0" indent="0" algn="l">
              <a:lnSpc>
                <a:spcPts val="2200"/>
              </a:lnSpc>
              <a:spcBef>
                <a:spcPts val="0"/>
              </a:spcBef>
              <a:spcAft>
                <a:spcPts val="0"/>
              </a:spcAft>
            </a:pPr>
            <a:r>
              <a:rPr lang="en-US" sz="1950" b="1" i="1" spc="15">
                <a:solidFill>
                  <a:srgbClr val="000000"/>
                </a:solidFill>
                <a:latin typeface="Calibri" panose="02020603050405020304" pitchFamily="2"/>
              </a:rPr>
              <a:t>too busy public transport, which often leaves me wondering what I am actually using the </a:t>
            </a:r>
          </a:p>
          <a:p>
            <a:pPr marL="1188720" marR="0" indent="0" algn="l">
              <a:lnSpc>
                <a:spcPts val="2200"/>
              </a:lnSpc>
              <a:spcBef>
                <a:spcPts val="0"/>
              </a:spcBef>
              <a:spcAft>
                <a:spcPts val="0"/>
              </a:spcAft>
            </a:pPr>
            <a:r>
              <a:rPr lang="en-US" sz="1950" b="1" i="1" spc="5">
                <a:solidFill>
                  <a:srgbClr val="000000"/>
                </a:solidFill>
                <a:latin typeface="Calibri" panose="02020603050405020304" pitchFamily="2"/>
              </a:rPr>
              <a:t>university campus for </a:t>
            </a:r>
          </a:p>
          <a:p>
            <a:pPr marL="960120" marR="0" indent="228600" algn="l">
              <a:lnSpc>
                <a:spcPts val="2200"/>
              </a:lnSpc>
              <a:spcBef>
                <a:spcPts val="1005"/>
              </a:spcBef>
              <a:spcAft>
                <a:spcPts val="0"/>
              </a:spcAft>
              <a:buFont typeface="Symbol"/>
              <a:buChar char="·"/>
            </a:pPr>
            <a:r>
              <a:rPr lang="en-US" sz="1950" b="1" i="1" spc="20">
                <a:solidFill>
                  <a:srgbClr val="000000"/>
                </a:solidFill>
                <a:latin typeface="Calibri" panose="02020603050405020304" pitchFamily="2"/>
              </a:rPr>
              <a:t>No spaces for parking on campus - given that the campus is in the middle of nowhere, this is </a:t>
            </a:r>
          </a:p>
          <a:p>
            <a:pPr marL="1188720" marR="0" indent="0" algn="l">
              <a:lnSpc>
                <a:spcPts val="2200"/>
              </a:lnSpc>
              <a:spcBef>
                <a:spcPts val="0"/>
              </a:spcBef>
              <a:spcAft>
                <a:spcPts val="0"/>
              </a:spcAft>
            </a:pPr>
            <a:r>
              <a:rPr lang="en-US" sz="1950" b="1" i="1" spc="-10">
                <a:solidFill>
                  <a:srgbClr val="000000"/>
                </a:solidFill>
                <a:latin typeface="Calibri" panose="02020603050405020304" pitchFamily="2"/>
              </a:rPr>
              <a:t>problematic. </a:t>
            </a:r>
          </a:p>
          <a:p>
            <a:pPr marL="960120" marR="0" indent="228600" algn="l">
              <a:lnSpc>
                <a:spcPts val="2200"/>
              </a:lnSpc>
              <a:spcBef>
                <a:spcPts val="1010"/>
              </a:spcBef>
              <a:spcAft>
                <a:spcPts val="0"/>
              </a:spcAft>
              <a:buFont typeface="Symbol"/>
              <a:buChar char="·"/>
            </a:pPr>
            <a:r>
              <a:rPr lang="en-US" sz="1950" b="1" i="1" spc="25">
                <a:solidFill>
                  <a:srgbClr val="000000"/>
                </a:solidFill>
                <a:latin typeface="Calibri" panose="02020603050405020304" pitchFamily="2"/>
              </a:rPr>
              <a:t>Their parking is atrocious </a:t>
            </a:r>
          </a:p>
          <a:p>
            <a:pPr marL="960120" marR="0" indent="228600" algn="l">
              <a:lnSpc>
                <a:spcPts val="2200"/>
              </a:lnSpc>
              <a:spcBef>
                <a:spcPts val="985"/>
              </a:spcBef>
              <a:spcAft>
                <a:spcPts val="0"/>
              </a:spcAft>
              <a:buFont typeface="Symbol"/>
              <a:buChar char="·"/>
            </a:pPr>
            <a:r>
              <a:rPr lang="en-US" sz="1950" b="1" i="1" spc="10">
                <a:solidFill>
                  <a:srgbClr val="000000"/>
                </a:solidFill>
                <a:latin typeface="Calibri" panose="02020603050405020304" pitchFamily="2"/>
              </a:rPr>
              <a:t>The Warwick Uni parking situation is prohibitive to learning. Not enough spaces and too </a:t>
            </a:r>
          </a:p>
          <a:p>
            <a:pPr marL="1188720" marR="0" indent="0" algn="l">
              <a:lnSpc>
                <a:spcPts val="2200"/>
              </a:lnSpc>
              <a:spcBef>
                <a:spcPts val="0"/>
              </a:spcBef>
              <a:spcAft>
                <a:spcPts val="0"/>
              </a:spcAft>
            </a:pPr>
            <a:r>
              <a:rPr lang="en-US" sz="1950" b="1" i="1" spc="15">
                <a:solidFill>
                  <a:srgbClr val="000000"/>
                </a:solidFill>
                <a:latin typeface="Calibri" panose="02020603050405020304" pitchFamily="2"/>
              </a:rPr>
              <a:t>expensive. It forces people to park 30 minutes away and walk in, therefore disrupting nearby </a:t>
            </a:r>
          </a:p>
          <a:p>
            <a:pPr marL="1188720" marR="0" indent="0" algn="l">
              <a:lnSpc>
                <a:spcPts val="2200"/>
              </a:lnSpc>
              <a:spcBef>
                <a:spcPts val="0"/>
              </a:spcBef>
              <a:spcAft>
                <a:spcPts val="0"/>
              </a:spcAft>
            </a:pPr>
            <a:r>
              <a:rPr lang="en-US" sz="1950" b="1" i="1" spc="15">
                <a:solidFill>
                  <a:srgbClr val="000000"/>
                </a:solidFill>
                <a:latin typeface="Calibri" panose="02020603050405020304" pitchFamily="2"/>
              </a:rPr>
              <a:t>communities. Furthermore, although we can claim back for NHS parking, the upfront cost is far </a:t>
            </a:r>
          </a:p>
          <a:p>
            <a:pPr marL="1188720" marR="0" indent="0" algn="l">
              <a:lnSpc>
                <a:spcPts val="2200"/>
              </a:lnSpc>
              <a:spcBef>
                <a:spcPts val="0"/>
              </a:spcBef>
              <a:spcAft>
                <a:spcPts val="20"/>
              </a:spcAft>
            </a:pPr>
            <a:r>
              <a:rPr lang="en-US" sz="1950" b="1" i="1" spc="5">
                <a:solidFill>
                  <a:srgbClr val="000000"/>
                </a:solidFill>
                <a:latin typeface="Calibri" panose="02020603050405020304" pitchFamily="2"/>
              </a:rPr>
              <a:t>too much for students to be able to afford. </a:t>
            </a:r>
          </a:p>
        </p:txBody>
      </p:sp>
    </p:spTree>
    <p:extLst>
      <p:ext uri="{BB962C8B-B14F-4D97-AF65-F5344CB8AC3E}">
        <p14:creationId xmlns:p14="http://schemas.microsoft.com/office/powerpoint/2010/main" val="420437320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layout 25">
    <p:bg>
      <p:bgPr>
        <a:solidFill>
          <a:schemeClr val="bg1">
            <a:alpha val="100000"/>
          </a:schemeClr>
        </a:solidFill>
        <a:effectLst/>
      </p:bgPr>
    </p:bg>
    <p:spTree>
      <p:nvGrpSpPr>
        <p:cNvPr id="1" name=""/>
        <p:cNvGrpSpPr/>
        <p:nvPr/>
      </p:nvGrpSpPr>
      <p:grpSpPr>
        <a:xfrm>
          <a:off x="0" y="0"/>
          <a:ext cx="0" cy="0"/>
          <a:chOff x="0" y="0"/>
          <a:chExt cx="0" cy="0"/>
        </a:xfrm>
      </p:grpSpPr>
      <p:sp>
        <p:nvSpPr>
          <p:cNvPr id="5" name="Text Placeholder 4"/>
          <p:cNvSpPr>
            <a:spLocks noGrp="1"/>
          </p:cNvSpPr>
          <p:nvPr>
            <p:ph type="body" idx="10"/>
          </p:nvPr>
        </p:nvSpPr>
        <p:spPr>
          <a:xfrm>
            <a:off x="938530" y="1212850"/>
            <a:ext cx="10642600" cy="5238750"/>
          </a:xfrm>
          <a:prstGeom prst="rect">
            <a:avLst/>
          </a:prstGeom>
          <a:noFill/>
          <a:ln w="0" cmpd="sng">
            <a:noFill/>
            <a:prstDash val="solid"/>
          </a:ln>
        </p:spPr>
        <p:txBody>
          <a:bodyPr vert="horz" lIns="0" tIns="91440" rIns="0" bIns="0" anchor="t">
            <a:normAutofit fontScale="90000"/>
          </a:bodyPr>
          <a:lstStyle/>
          <a:p>
            <a:pPr marL="274320" marR="0" indent="274320" algn="l">
              <a:lnSpc>
                <a:spcPts val="1700"/>
              </a:lnSpc>
              <a:spcAft>
                <a:spcPts val="0"/>
              </a:spcAft>
              <a:buFont typeface="Symbol"/>
              <a:buChar char="·"/>
            </a:pPr>
            <a:r>
              <a:rPr lang="en-US" sz="1600" b="1" spc="-5">
                <a:solidFill>
                  <a:srgbClr val="000000"/>
                </a:solidFill>
                <a:latin typeface="Calibri" panose="02020603050405020304" pitchFamily="2"/>
              </a:rPr>
              <a:t>Strong culture of peer support: </a:t>
            </a:r>
            <a:r>
              <a:rPr lang="en-US" sz="1600" spc="-5">
                <a:solidFill>
                  <a:srgbClr val="000000"/>
                </a:solidFill>
                <a:latin typeface="Calibri" panose="02020603050405020304" pitchFamily="2"/>
              </a:rPr>
              <a:t>culture of sharing, supportive learning environment. </a:t>
            </a:r>
          </a:p>
          <a:p>
            <a:pPr marL="274320" marR="731520" indent="274320" algn="l">
              <a:lnSpc>
                <a:spcPts val="1700"/>
              </a:lnSpc>
              <a:spcBef>
                <a:spcPts val="1015"/>
              </a:spcBef>
              <a:spcAft>
                <a:spcPts val="0"/>
              </a:spcAft>
              <a:buFont typeface="Symbol"/>
              <a:buChar char="·"/>
            </a:pPr>
            <a:r>
              <a:rPr lang="en-US" sz="1600" b="1" i="1" spc="0">
                <a:solidFill>
                  <a:srgbClr val="000000"/>
                </a:solidFill>
                <a:latin typeface="Calibri" panose="02020603050405020304" pitchFamily="2"/>
              </a:rPr>
              <a:t>Peer support (e.g., student seminars, peer support, Warwick GEP Anki FB page) have all been great! Great support from the years above, both academically and pastorally (medic families). </a:t>
            </a:r>
          </a:p>
          <a:p>
            <a:pPr marL="274320" marR="457200" indent="274320" algn="l">
              <a:lnSpc>
                <a:spcPts val="1700"/>
              </a:lnSpc>
              <a:spcBef>
                <a:spcPts val="1040"/>
              </a:spcBef>
              <a:spcAft>
                <a:spcPts val="0"/>
              </a:spcAft>
              <a:buFont typeface="Symbol"/>
              <a:buChar char="·"/>
            </a:pPr>
            <a:r>
              <a:rPr lang="en-US" sz="1600" b="1" i="1" spc="0">
                <a:solidFill>
                  <a:srgbClr val="000000"/>
                </a:solidFill>
                <a:latin typeface="Calibri" panose="02020603050405020304" pitchFamily="2"/>
              </a:rPr>
              <a:t>A lot of very useful advice and peer to peer teaching. The community within the medical school has been consistently supportive from both staff and other students. Warwick had an amazing culture of peer to peer teaching which fosters a real spirit of camaraderie between students </a:t>
            </a:r>
          </a:p>
          <a:p>
            <a:pPr marL="274320" marR="0" indent="274320" algn="l">
              <a:lnSpc>
                <a:spcPts val="1700"/>
              </a:lnSpc>
              <a:spcBef>
                <a:spcPts val="3720"/>
              </a:spcBef>
              <a:spcAft>
                <a:spcPts val="0"/>
              </a:spcAft>
              <a:buFont typeface="Symbol"/>
              <a:buChar char="·"/>
            </a:pPr>
            <a:r>
              <a:rPr lang="en-US" sz="1600" spc="-5">
                <a:solidFill>
                  <a:srgbClr val="000000"/>
                </a:solidFill>
                <a:latin typeface="Calibri" panose="02020603050405020304" pitchFamily="2"/>
              </a:rPr>
              <a:t>Sense of </a:t>
            </a:r>
            <a:r>
              <a:rPr lang="en-US" sz="1600" b="1" spc="-5">
                <a:solidFill>
                  <a:srgbClr val="000000"/>
                </a:solidFill>
                <a:latin typeface="Calibri" panose="02020603050405020304" pitchFamily="2"/>
              </a:rPr>
              <a:t>community amongst staff and students. </a:t>
            </a:r>
          </a:p>
          <a:p>
            <a:pPr marL="274320" marR="0" indent="274320" algn="l">
              <a:lnSpc>
                <a:spcPts val="1700"/>
              </a:lnSpc>
              <a:spcBef>
                <a:spcPts val="1010"/>
              </a:spcBef>
              <a:spcAft>
                <a:spcPts val="0"/>
              </a:spcAft>
              <a:buFont typeface="Symbol"/>
              <a:buChar char="·"/>
            </a:pPr>
            <a:r>
              <a:rPr lang="en-US" sz="1600" b="1" i="1" spc="0">
                <a:solidFill>
                  <a:srgbClr val="000000"/>
                </a:solidFill>
                <a:latin typeface="Calibri" panose="02020603050405020304" pitchFamily="2"/>
              </a:rPr>
              <a:t>Staff have generally been excellent, a supportive learning environment and a well-organised course </a:t>
            </a:r>
          </a:p>
          <a:p>
            <a:pPr marL="274320" marR="0" indent="274320" algn="l">
              <a:lnSpc>
                <a:spcPts val="1700"/>
              </a:lnSpc>
              <a:spcBef>
                <a:spcPts val="985"/>
              </a:spcBef>
              <a:spcAft>
                <a:spcPts val="0"/>
              </a:spcAft>
              <a:buFont typeface="Symbol"/>
              <a:buChar char="·"/>
            </a:pPr>
            <a:r>
              <a:rPr lang="en-US" sz="1600" b="1" i="1" spc="0">
                <a:solidFill>
                  <a:srgbClr val="000000"/>
                </a:solidFill>
                <a:latin typeface="Calibri" panose="02020603050405020304" pitchFamily="2"/>
              </a:rPr>
              <a:t>Real sense of community amongst staff and students. </a:t>
            </a:r>
          </a:p>
          <a:p>
            <a:pPr marL="274320" marR="0" indent="274320" algn="l">
              <a:lnSpc>
                <a:spcPts val="1700"/>
              </a:lnSpc>
              <a:spcBef>
                <a:spcPts val="1010"/>
              </a:spcBef>
              <a:spcAft>
                <a:spcPts val="0"/>
              </a:spcAft>
              <a:buFont typeface="Symbol"/>
              <a:buChar char="·"/>
            </a:pPr>
            <a:r>
              <a:rPr lang="en-US" sz="1600" b="1" i="1" spc="0">
                <a:solidFill>
                  <a:srgbClr val="000000"/>
                </a:solidFill>
                <a:latin typeface="Calibri" panose="02020603050405020304" pitchFamily="2"/>
              </a:rPr>
              <a:t>The culture at the medical school is very supportive. </a:t>
            </a:r>
          </a:p>
          <a:p>
            <a:pPr marL="274320" marR="0" indent="274320" algn="l">
              <a:lnSpc>
                <a:spcPts val="1700"/>
              </a:lnSpc>
              <a:spcBef>
                <a:spcPts val="1220"/>
              </a:spcBef>
              <a:spcAft>
                <a:spcPts val="0"/>
              </a:spcAft>
              <a:buFont typeface="Symbol"/>
              <a:buChar char="·"/>
            </a:pPr>
            <a:r>
              <a:rPr lang="en-US" sz="1600" b="1" i="1" spc="0">
                <a:solidFill>
                  <a:srgbClr val="000000"/>
                </a:solidFill>
                <a:latin typeface="Calibri" panose="02020603050405020304" pitchFamily="2"/>
              </a:rPr>
              <a:t>The community within the medical school has been consistently supportive from both staff and other students</a:t>
            </a:r>
            <a:r>
              <a:rPr lang="en-US" sz="1850" i="1" spc="0">
                <a:solidFill>
                  <a:srgbClr val="000000"/>
                </a:solidFill>
                <a:latin typeface="Calibri" panose="02020603050405020304" pitchFamily="2"/>
              </a:rPr>
              <a:t>. </a:t>
            </a:r>
          </a:p>
          <a:p>
            <a:pPr marL="0" marR="0" indent="0" algn="l">
              <a:lnSpc>
                <a:spcPts val="2800"/>
              </a:lnSpc>
              <a:spcBef>
                <a:spcPts val="3105"/>
              </a:spcBef>
              <a:spcAft>
                <a:spcPts val="0"/>
              </a:spcAft>
            </a:pPr>
            <a:r>
              <a:rPr lang="en-US" sz="3950" b="1" i="1" spc="0">
                <a:solidFill>
                  <a:srgbClr val="000000"/>
                </a:solidFill>
                <a:latin typeface="Arial" panose="02020603050405020304" pitchFamily="2"/>
              </a:rPr>
              <a:t>• </a:t>
            </a:r>
            <a:r>
              <a:rPr lang="en-US" sz="1600" spc="0">
                <a:solidFill>
                  <a:srgbClr val="000000"/>
                </a:solidFill>
                <a:latin typeface="Calibri" panose="02020603050405020304" pitchFamily="2"/>
              </a:rPr>
              <a:t>A smaller number of </a:t>
            </a:r>
            <a:r>
              <a:rPr lang="en-US" sz="1600" b="1" spc="0">
                <a:solidFill>
                  <a:srgbClr val="000000"/>
                </a:solidFill>
                <a:latin typeface="Calibri" panose="02020603050405020304" pitchFamily="2"/>
              </a:rPr>
              <a:t>negative comments </a:t>
            </a:r>
            <a:r>
              <a:rPr lang="en-US" sz="1600" spc="0">
                <a:solidFill>
                  <a:srgbClr val="000000"/>
                </a:solidFill>
                <a:latin typeface="Calibri" panose="02020603050405020304" pitchFamily="2"/>
              </a:rPr>
              <a:t>re: </a:t>
            </a:r>
            <a:r>
              <a:rPr lang="en-US" sz="1600" b="1" spc="0">
                <a:solidFill>
                  <a:srgbClr val="000000"/>
                </a:solidFill>
                <a:latin typeface="Calibri" panose="02020603050405020304" pitchFamily="2"/>
              </a:rPr>
              <a:t>relationship between students and staff </a:t>
            </a:r>
          </a:p>
          <a:p>
            <a:pPr marL="274320" marR="548640" indent="274320" algn="l">
              <a:lnSpc>
                <a:spcPts val="1700"/>
              </a:lnSpc>
              <a:spcBef>
                <a:spcPts val="340"/>
              </a:spcBef>
              <a:spcAft>
                <a:spcPts val="70"/>
              </a:spcAft>
              <a:buFont typeface="Symbol"/>
              <a:buChar char="·"/>
            </a:pPr>
            <a:r>
              <a:rPr lang="en-US" sz="1600" b="1" i="1" spc="0">
                <a:solidFill>
                  <a:srgbClr val="000000"/>
                </a:solidFill>
                <a:latin typeface="Calibri" panose="02020603050405020304" pitchFamily="2"/>
              </a:rPr>
              <a:t>Sometimes, the choices from the senior team within the medical school are not as transparent as they need to be and there are still some key issues such as racism and parking which are still yet to be approached or dealt with by the senior staff. </a:t>
            </a:r>
          </a:p>
        </p:txBody>
      </p:sp>
    </p:spTree>
    <p:extLst>
      <p:ext uri="{BB962C8B-B14F-4D97-AF65-F5344CB8AC3E}">
        <p14:creationId xmlns:p14="http://schemas.microsoft.com/office/powerpoint/2010/main" val="23961782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layout 26">
    <p:bg>
      <p:bgPr>
        <a:solidFill>
          <a:schemeClr val="bg1">
            <a:alpha val="100000"/>
          </a:schemeClr>
        </a:solidFill>
        <a:effectLst/>
      </p:bgPr>
    </p:bg>
    <p:spTree>
      <p:nvGrpSpPr>
        <p:cNvPr id="1" name=""/>
        <p:cNvGrpSpPr/>
        <p:nvPr/>
      </p:nvGrpSpPr>
      <p:grpSpPr>
        <a:xfrm>
          <a:off x="0" y="0"/>
          <a:ext cx="0" cy="0"/>
          <a:chOff x="0" y="0"/>
          <a:chExt cx="0" cy="0"/>
        </a:xfrm>
      </p:grpSpPr>
      <p:sp>
        <p:nvSpPr>
          <p:cNvPr id="4" name="Text Placeholder 3"/>
          <p:cNvSpPr>
            <a:spLocks noGrp="1"/>
          </p:cNvSpPr>
          <p:nvPr>
            <p:ph type="body" idx="10"/>
          </p:nvPr>
        </p:nvSpPr>
        <p:spPr>
          <a:xfrm>
            <a:off x="674370" y="624205"/>
            <a:ext cx="10642600" cy="5192395"/>
          </a:xfrm>
          <a:prstGeom prst="rect">
            <a:avLst/>
          </a:prstGeom>
          <a:noFill/>
          <a:ln w="0" cmpd="sng">
            <a:noFill/>
            <a:prstDash val="solid"/>
          </a:ln>
        </p:spPr>
        <p:txBody>
          <a:bodyPr vert="horz" lIns="0" tIns="213995" rIns="0" bIns="0" anchor="t"/>
          <a:lstStyle/>
          <a:p>
            <a:pPr marL="548640" marR="0" indent="274320" algn="l">
              <a:lnSpc>
                <a:spcPts val="2100"/>
              </a:lnSpc>
              <a:spcAft>
                <a:spcPts val="0"/>
              </a:spcAft>
              <a:buFont typeface="Symbol"/>
              <a:buChar char="·"/>
            </a:pPr>
            <a:r>
              <a:rPr lang="en-US" sz="1750" b="1" spc="-20">
                <a:solidFill>
                  <a:srgbClr val="000000"/>
                </a:solidFill>
                <a:latin typeface="Calibri" panose="02020603050405020304" pitchFamily="2"/>
              </a:rPr>
              <a:t>In general contrast</a:t>
            </a:r>
            <a:r>
              <a:rPr lang="en-US" sz="1800" spc="-20">
                <a:solidFill>
                  <a:srgbClr val="000000"/>
                </a:solidFill>
                <a:latin typeface="Calibri" panose="02020603050405020304" pitchFamily="2"/>
              </a:rPr>
              <a:t>, </a:t>
            </a:r>
            <a:r>
              <a:rPr lang="en-US" sz="1750" b="1" spc="-20">
                <a:solidFill>
                  <a:srgbClr val="000000"/>
                </a:solidFill>
                <a:latin typeface="Calibri" panose="02020603050405020304" pitchFamily="2"/>
              </a:rPr>
              <a:t>poor sense of integration and relationship with the broader University</a:t>
            </a:r>
            <a:r>
              <a:rPr lang="en-US" sz="1800" spc="-20">
                <a:solidFill>
                  <a:srgbClr val="000000"/>
                </a:solidFill>
                <a:latin typeface="Calibri" panose="02020603050405020304" pitchFamily="2"/>
              </a:rPr>
              <a:t>. </a:t>
            </a:r>
          </a:p>
          <a:p>
            <a:pPr marL="548640" marR="0" indent="274320" algn="l">
              <a:lnSpc>
                <a:spcPts val="2100"/>
              </a:lnSpc>
              <a:spcBef>
                <a:spcPts val="855"/>
              </a:spcBef>
              <a:spcAft>
                <a:spcPts val="0"/>
              </a:spcAft>
              <a:buFont typeface="Symbol"/>
              <a:buChar char="·"/>
            </a:pPr>
            <a:r>
              <a:rPr lang="en-US" sz="1800" spc="-25">
                <a:solidFill>
                  <a:srgbClr val="000000"/>
                </a:solidFill>
                <a:latin typeface="Calibri" panose="02020603050405020304" pitchFamily="2"/>
              </a:rPr>
              <a:t>Influenced by </a:t>
            </a:r>
            <a:r>
              <a:rPr lang="en-US" sz="1750" b="1" spc="-25">
                <a:solidFill>
                  <a:srgbClr val="000000"/>
                </a:solidFill>
                <a:latin typeface="Calibri" panose="02020603050405020304" pitchFamily="2"/>
              </a:rPr>
              <a:t>a number of factors; </a:t>
            </a:r>
            <a:r>
              <a:rPr lang="en-US" sz="1800" spc="-25">
                <a:solidFill>
                  <a:srgbClr val="000000"/>
                </a:solidFill>
                <a:latin typeface="Calibri" panose="02020603050405020304" pitchFamily="2"/>
              </a:rPr>
              <a:t>students’ timetable, location, University services not aligned to medical </a:t>
            </a:r>
          </a:p>
          <a:p>
            <a:pPr marL="502920" marR="0" indent="0" algn="l">
              <a:lnSpc>
                <a:spcPts val="2000"/>
              </a:lnSpc>
              <a:spcBef>
                <a:spcPts val="0"/>
              </a:spcBef>
              <a:spcAft>
                <a:spcPts val="0"/>
              </a:spcAft>
            </a:pPr>
            <a:r>
              <a:rPr lang="en-US" sz="1800" spc="-30">
                <a:solidFill>
                  <a:srgbClr val="000000"/>
                </a:solidFill>
                <a:latin typeface="Calibri" panose="02020603050405020304" pitchFamily="2"/>
              </a:rPr>
              <a:t>students’ needs, prohibitive cost </a:t>
            </a:r>
          </a:p>
          <a:p>
            <a:pPr marL="548640" marR="0" indent="274320" algn="l">
              <a:lnSpc>
                <a:spcPts val="1900"/>
              </a:lnSpc>
              <a:spcBef>
                <a:spcPts val="3790"/>
              </a:spcBef>
              <a:spcAft>
                <a:spcPts val="0"/>
              </a:spcAft>
              <a:buFont typeface="Symbol"/>
              <a:buChar char="·"/>
            </a:pPr>
            <a:r>
              <a:rPr lang="en-US" sz="1750" b="1" i="1" spc="5">
                <a:solidFill>
                  <a:srgbClr val="000000"/>
                </a:solidFill>
                <a:latin typeface="Calibri" panose="02020603050405020304" pitchFamily="2"/>
              </a:rPr>
              <a:t>Feels very segregated from the rest of the university. </a:t>
            </a:r>
          </a:p>
          <a:p>
            <a:pPr marL="548640" marR="365760" indent="274320" algn="l">
              <a:lnSpc>
                <a:spcPts val="1900"/>
              </a:lnSpc>
              <a:spcBef>
                <a:spcPts val="1015"/>
              </a:spcBef>
              <a:spcAft>
                <a:spcPts val="0"/>
              </a:spcAft>
              <a:buFont typeface="Symbol"/>
              <a:buChar char="·"/>
            </a:pPr>
            <a:r>
              <a:rPr lang="en-US" sz="1750" b="1" i="1" spc="0">
                <a:solidFill>
                  <a:srgbClr val="000000"/>
                </a:solidFill>
                <a:latin typeface="Calibri" panose="02020603050405020304" pitchFamily="2"/>
              </a:rPr>
              <a:t>Warwick University is an awful institution, trying to make business out of everyone, luckily the medical part was separate. </a:t>
            </a:r>
          </a:p>
          <a:p>
            <a:pPr marL="548640" marR="685800" indent="274320" algn="l">
              <a:lnSpc>
                <a:spcPts val="1900"/>
              </a:lnSpc>
              <a:spcBef>
                <a:spcPts val="1015"/>
              </a:spcBef>
              <a:spcAft>
                <a:spcPts val="0"/>
              </a:spcAft>
              <a:buFont typeface="Symbol"/>
              <a:buChar char="·"/>
            </a:pPr>
            <a:r>
              <a:rPr lang="en-US" sz="1750" b="1" i="1" spc="0">
                <a:solidFill>
                  <a:srgbClr val="000000"/>
                </a:solidFill>
                <a:latin typeface="Calibri" panose="02020603050405020304" pitchFamily="2"/>
              </a:rPr>
              <a:t>Facilities on campus are too expensive. Sports are prohibitively expensive. Transport is difficult. The library is overcrowded. </a:t>
            </a:r>
          </a:p>
          <a:p>
            <a:pPr marL="548640" marR="274320" indent="274320" algn="l">
              <a:lnSpc>
                <a:spcPts val="1900"/>
              </a:lnSpc>
              <a:spcBef>
                <a:spcPts val="995"/>
              </a:spcBef>
              <a:spcAft>
                <a:spcPts val="0"/>
              </a:spcAft>
              <a:buFont typeface="Symbol"/>
              <a:buChar char="·"/>
            </a:pPr>
            <a:r>
              <a:rPr lang="en-US" sz="1750" b="1" i="1" spc="0">
                <a:solidFill>
                  <a:srgbClr val="000000"/>
                </a:solidFill>
                <a:latin typeface="Calibri" panose="02020603050405020304" pitchFamily="2"/>
              </a:rPr>
              <a:t>The University itself is completely alienating to students, and I would never recommend it to any future students (I would recommend the graduate medicine course specifically, but would advise against any other course). The university feels like a corporation that is there to make money and doesn't care about the students at all. </a:t>
            </a:r>
          </a:p>
          <a:p>
            <a:pPr marL="548640" marR="320040" indent="274320" algn="just">
              <a:lnSpc>
                <a:spcPts val="1900"/>
              </a:lnSpc>
              <a:spcBef>
                <a:spcPts val="1025"/>
              </a:spcBef>
              <a:spcAft>
                <a:spcPts val="0"/>
              </a:spcAft>
              <a:buFont typeface="Symbol"/>
              <a:buChar char="·"/>
            </a:pPr>
            <a:r>
              <a:rPr lang="en-US" sz="1750" b="1" i="1" spc="0">
                <a:solidFill>
                  <a:srgbClr val="000000"/>
                </a:solidFill>
                <a:latin typeface="Calibri" panose="02020603050405020304" pitchFamily="2"/>
              </a:rPr>
              <a:t>With the university as a whole, it doesn't seem very student friendly compared to other universities I've attended regarding expectations with travel into university and the cost of things on campus. </a:t>
            </a:r>
          </a:p>
          <a:p>
            <a:pPr marL="548640" marR="0" indent="274320" algn="just">
              <a:lnSpc>
                <a:spcPts val="1900"/>
              </a:lnSpc>
              <a:spcBef>
                <a:spcPts val="1010"/>
              </a:spcBef>
              <a:spcAft>
                <a:spcPts val="70"/>
              </a:spcAft>
              <a:buFont typeface="Symbol"/>
              <a:buChar char="·"/>
            </a:pPr>
            <a:r>
              <a:rPr lang="en-US" sz="1750" b="1" i="1" spc="15">
                <a:solidFill>
                  <a:srgbClr val="000000"/>
                </a:solidFill>
                <a:latin typeface="Calibri" panose="02020603050405020304" pitchFamily="2"/>
              </a:rPr>
              <a:t>The main university doesn't seem to care about the medical school at all. </a:t>
            </a:r>
          </a:p>
        </p:txBody>
      </p:sp>
    </p:spTree>
    <p:extLst>
      <p:ext uri="{BB962C8B-B14F-4D97-AF65-F5344CB8AC3E}">
        <p14:creationId xmlns:p14="http://schemas.microsoft.com/office/powerpoint/2010/main" val="30462171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layout 27">
    <p:bg>
      <p:bgPr>
        <a:solidFill>
          <a:schemeClr val="bg1">
            <a:alpha val="100000"/>
          </a:schemeClr>
        </a:solidFill>
        <a:effectLst/>
      </p:bgPr>
    </p:bg>
    <p:spTree>
      <p:nvGrpSpPr>
        <p:cNvPr id="1" name=""/>
        <p:cNvGrpSpPr/>
        <p:nvPr/>
      </p:nvGrpSpPr>
      <p:grpSpPr>
        <a:xfrm>
          <a:off x="0" y="0"/>
          <a:ext cx="0" cy="0"/>
          <a:chOff x="0" y="0"/>
          <a:chExt cx="0" cy="0"/>
        </a:xfrm>
      </p:grpSpPr>
      <p:sp>
        <p:nvSpPr>
          <p:cNvPr id="4" name="Text Placeholder 3"/>
          <p:cNvSpPr>
            <a:spLocks noGrp="1"/>
          </p:cNvSpPr>
          <p:nvPr>
            <p:ph type="body" idx="10"/>
          </p:nvPr>
        </p:nvSpPr>
        <p:spPr>
          <a:xfrm>
            <a:off x="755015" y="508000"/>
            <a:ext cx="10642600" cy="787400"/>
          </a:xfrm>
          <a:prstGeom prst="rect">
            <a:avLst/>
          </a:prstGeom>
          <a:noFill/>
          <a:ln w="0" cmpd="sng">
            <a:noFill/>
            <a:prstDash val="solid"/>
          </a:ln>
        </p:spPr>
        <p:txBody>
          <a:bodyPr vert="horz" lIns="0" tIns="161925" rIns="0" bIns="0" anchor="t"/>
          <a:lstStyle/>
          <a:p>
            <a:pPr marL="182880" marR="0" indent="0" algn="l">
              <a:lnSpc>
                <a:spcPts val="4400"/>
              </a:lnSpc>
              <a:spcAft>
                <a:spcPts val="475"/>
              </a:spcAft>
            </a:pPr>
            <a:r>
              <a:rPr lang="en-US" sz="3950" b="1" spc="-15">
                <a:solidFill>
                  <a:srgbClr val="000000"/>
                </a:solidFill>
                <a:latin typeface="Calibri Light" panose="02020603050405020304" pitchFamily="2"/>
              </a:rPr>
              <a:t>Student Voice </a:t>
            </a:r>
          </a:p>
        </p:txBody>
      </p:sp>
      <p:sp>
        <p:nvSpPr>
          <p:cNvPr id="5" name="Text Placeholder 4"/>
          <p:cNvSpPr>
            <a:spLocks noGrp="1"/>
          </p:cNvSpPr>
          <p:nvPr>
            <p:ph type="body" idx="10"/>
          </p:nvPr>
        </p:nvSpPr>
        <p:spPr>
          <a:xfrm>
            <a:off x="755015" y="1295400"/>
            <a:ext cx="10642600" cy="4758055"/>
          </a:xfrm>
          <a:prstGeom prst="rect">
            <a:avLst/>
          </a:prstGeom>
          <a:noFill/>
          <a:ln w="0" cmpd="sng">
            <a:noFill/>
            <a:prstDash val="solid"/>
          </a:ln>
        </p:spPr>
        <p:txBody>
          <a:bodyPr vert="horz" lIns="0" tIns="0" rIns="0" bIns="0" anchor="t">
            <a:normAutofit fontScale="95000"/>
          </a:bodyPr>
          <a:lstStyle/>
          <a:p>
            <a:pPr marL="182880" marR="0" indent="228600" algn="l">
              <a:lnSpc>
                <a:spcPts val="1600"/>
              </a:lnSpc>
              <a:spcAft>
                <a:spcPts val="0"/>
              </a:spcAft>
              <a:buFont typeface="Symbol"/>
              <a:buChar char="·"/>
            </a:pPr>
            <a:r>
              <a:rPr lang="en-US" sz="1800" spc="0">
                <a:solidFill>
                  <a:srgbClr val="000000"/>
                </a:solidFill>
                <a:latin typeface="Calibri" panose="02020603050405020304" pitchFamily="2"/>
              </a:rPr>
              <a:t>Increases in satisfaction were noted in all questions </a:t>
            </a:r>
          </a:p>
          <a:p>
            <a:pPr marL="182880" marR="0" indent="228600" algn="l">
              <a:lnSpc>
                <a:spcPts val="2000"/>
              </a:lnSpc>
              <a:spcBef>
                <a:spcPts val="570"/>
              </a:spcBef>
              <a:spcAft>
                <a:spcPts val="0"/>
              </a:spcAft>
              <a:buFont typeface="Symbol"/>
              <a:buChar char="·"/>
            </a:pPr>
            <a:r>
              <a:rPr lang="en-US" sz="1800" spc="0">
                <a:solidFill>
                  <a:srgbClr val="000000"/>
                </a:solidFill>
                <a:latin typeface="Calibri" panose="02020603050405020304" pitchFamily="2"/>
              </a:rPr>
              <a:t>Comments noting commitment to gathering students’ feedback - and responding . </a:t>
            </a:r>
          </a:p>
          <a:p>
            <a:pPr marL="182880" marR="0" indent="228600" algn="l">
              <a:lnSpc>
                <a:spcPts val="1500"/>
              </a:lnSpc>
              <a:spcBef>
                <a:spcPts val="1010"/>
              </a:spcBef>
              <a:spcAft>
                <a:spcPts val="0"/>
              </a:spcAft>
              <a:buFont typeface="Symbol"/>
              <a:buChar char="·"/>
            </a:pPr>
            <a:r>
              <a:rPr lang="en-US" sz="1700" b="1" i="1" spc="40">
                <a:solidFill>
                  <a:srgbClr val="000000"/>
                </a:solidFill>
                <a:latin typeface="Calibri" panose="02020603050405020304" pitchFamily="2"/>
              </a:rPr>
              <a:t>The school are always keen for feedback, and will often give detailed responses to this, making clear what </a:t>
            </a:r>
          </a:p>
          <a:p>
            <a:pPr marL="411480" marR="0" indent="0" algn="l">
              <a:lnSpc>
                <a:spcPts val="1500"/>
              </a:lnSpc>
              <a:spcBef>
                <a:spcPts val="0"/>
              </a:spcBef>
              <a:spcAft>
                <a:spcPts val="0"/>
              </a:spcAft>
            </a:pPr>
            <a:r>
              <a:rPr lang="en-US" sz="1700" b="1" i="1" spc="35">
                <a:solidFill>
                  <a:srgbClr val="000000"/>
                </a:solidFill>
                <a:latin typeface="Calibri" panose="02020603050405020304" pitchFamily="2"/>
              </a:rPr>
              <a:t>changes (if any) have been brought about as a result. </a:t>
            </a:r>
          </a:p>
          <a:p>
            <a:pPr marL="182880" marR="0" indent="228600" algn="l">
              <a:lnSpc>
                <a:spcPts val="1500"/>
              </a:lnSpc>
              <a:spcBef>
                <a:spcPts val="985"/>
              </a:spcBef>
              <a:spcAft>
                <a:spcPts val="0"/>
              </a:spcAft>
              <a:buFont typeface="Symbol"/>
              <a:buChar char="·"/>
            </a:pPr>
            <a:r>
              <a:rPr lang="en-US" sz="1700" b="1" i="1" spc="40">
                <a:solidFill>
                  <a:srgbClr val="000000"/>
                </a:solidFill>
                <a:latin typeface="Calibri" panose="02020603050405020304" pitchFamily="2"/>
              </a:rPr>
              <a:t>Very responsive to feedback and willing to make major changes when things are seen to work poorly for </a:t>
            </a:r>
          </a:p>
          <a:p>
            <a:pPr marL="411480" marR="0" indent="0" algn="l">
              <a:lnSpc>
                <a:spcPts val="1500"/>
              </a:lnSpc>
              <a:spcBef>
                <a:spcPts val="5"/>
              </a:spcBef>
              <a:spcAft>
                <a:spcPts val="0"/>
              </a:spcAft>
            </a:pPr>
            <a:r>
              <a:rPr lang="en-US" sz="1700" b="1" i="1" spc="35">
                <a:solidFill>
                  <a:srgbClr val="000000"/>
                </a:solidFill>
                <a:latin typeface="Calibri" panose="02020603050405020304" pitchFamily="2"/>
              </a:rPr>
              <a:t>students. I am left with a desire to make things better and help with medical school continue to improve. </a:t>
            </a:r>
          </a:p>
          <a:p>
            <a:pPr marL="182880" marR="0" indent="228600" algn="l">
              <a:lnSpc>
                <a:spcPts val="1500"/>
              </a:lnSpc>
              <a:spcBef>
                <a:spcPts val="1010"/>
              </a:spcBef>
              <a:spcAft>
                <a:spcPts val="0"/>
              </a:spcAft>
              <a:buFont typeface="Symbol"/>
              <a:buChar char="·"/>
            </a:pPr>
            <a:r>
              <a:rPr lang="en-US" sz="1700" b="1" i="1" spc="45">
                <a:solidFill>
                  <a:srgbClr val="000000"/>
                </a:solidFill>
                <a:latin typeface="Calibri" panose="02020603050405020304" pitchFamily="2"/>
              </a:rPr>
              <a:t>When I first started, there was a lack of Afro-Caribbean representation in the medical school and there </a:t>
            </a:r>
          </a:p>
          <a:p>
            <a:pPr marL="411480" marR="0" indent="0" algn="l">
              <a:lnSpc>
                <a:spcPts val="1500"/>
              </a:lnSpc>
              <a:spcBef>
                <a:spcPts val="0"/>
              </a:spcBef>
              <a:spcAft>
                <a:spcPts val="0"/>
              </a:spcAft>
            </a:pPr>
            <a:r>
              <a:rPr lang="en-US" sz="1700" b="1" i="1" spc="40">
                <a:solidFill>
                  <a:srgbClr val="000000"/>
                </a:solidFill>
                <a:latin typeface="Calibri" panose="02020603050405020304" pitchFamily="2"/>
              </a:rPr>
              <a:t>were no societies for BAME students. These factors have both changed during my time at medical school </a:t>
            </a:r>
          </a:p>
          <a:p>
            <a:pPr marL="411480" marR="0" indent="0" algn="l">
              <a:lnSpc>
                <a:spcPts val="1500"/>
              </a:lnSpc>
              <a:spcBef>
                <a:spcPts val="0"/>
              </a:spcBef>
              <a:spcAft>
                <a:spcPts val="0"/>
              </a:spcAft>
            </a:pPr>
            <a:r>
              <a:rPr lang="en-US" sz="1700" b="1" i="1" spc="40">
                <a:solidFill>
                  <a:srgbClr val="000000"/>
                </a:solidFill>
                <a:latin typeface="Calibri" panose="02020603050405020304" pitchFamily="2"/>
              </a:rPr>
              <a:t>and great steps forward have been made </a:t>
            </a:r>
          </a:p>
          <a:p>
            <a:pPr marL="182880" marR="0" indent="228600" algn="l">
              <a:lnSpc>
                <a:spcPts val="1500"/>
              </a:lnSpc>
              <a:spcBef>
                <a:spcPts val="1010"/>
              </a:spcBef>
              <a:spcAft>
                <a:spcPts val="0"/>
              </a:spcAft>
              <a:buFont typeface="Symbol"/>
              <a:buChar char="·"/>
            </a:pPr>
            <a:r>
              <a:rPr lang="en-US" sz="1700" b="1" i="1" spc="40">
                <a:solidFill>
                  <a:srgbClr val="000000"/>
                </a:solidFill>
                <a:latin typeface="Calibri" panose="02020603050405020304" pitchFamily="2"/>
              </a:rPr>
              <a:t>I think the majority of staff at the medical school care about the students and their experience, are will </a:t>
            </a:r>
          </a:p>
          <a:p>
            <a:pPr marL="411480" marR="0" indent="0" algn="l">
              <a:lnSpc>
                <a:spcPts val="1500"/>
              </a:lnSpc>
              <a:spcBef>
                <a:spcPts val="5"/>
              </a:spcBef>
              <a:spcAft>
                <a:spcPts val="0"/>
              </a:spcAft>
            </a:pPr>
            <a:r>
              <a:rPr lang="en-US" sz="1700" b="1" i="1" spc="40">
                <a:solidFill>
                  <a:srgbClr val="000000"/>
                </a:solidFill>
                <a:latin typeface="Calibri" panose="02020603050405020304" pitchFamily="2"/>
              </a:rPr>
              <a:t>and keen to receive feedback and to support students. For the most part when something is not possible </a:t>
            </a:r>
          </a:p>
          <a:p>
            <a:pPr marL="411480" marR="0" indent="0" algn="l">
              <a:lnSpc>
                <a:spcPts val="1500"/>
              </a:lnSpc>
              <a:spcBef>
                <a:spcPts val="0"/>
              </a:spcBef>
              <a:spcAft>
                <a:spcPts val="0"/>
              </a:spcAft>
            </a:pPr>
            <a:r>
              <a:rPr lang="en-US" sz="1700" b="1" i="1" spc="35">
                <a:solidFill>
                  <a:srgbClr val="000000"/>
                </a:solidFill>
                <a:latin typeface="Calibri" panose="02020603050405020304" pitchFamily="2"/>
              </a:rPr>
              <a:t>for bureaucratic reasons/tick box reasons this is explained. </a:t>
            </a:r>
          </a:p>
          <a:p>
            <a:pPr marL="182880" marR="0" indent="228600" algn="l">
              <a:lnSpc>
                <a:spcPts val="1500"/>
              </a:lnSpc>
              <a:spcBef>
                <a:spcPts val="985"/>
              </a:spcBef>
              <a:spcAft>
                <a:spcPts val="0"/>
              </a:spcAft>
              <a:buFont typeface="Symbol"/>
              <a:buChar char="·"/>
            </a:pPr>
            <a:r>
              <a:rPr lang="en-US" sz="1700" b="1" i="1" spc="45">
                <a:solidFill>
                  <a:srgbClr val="000000"/>
                </a:solidFill>
                <a:latin typeface="Calibri" panose="02020603050405020304" pitchFamily="2"/>
              </a:rPr>
              <a:t>The Medical School have clearly acted on our feedback to improve the layout for future cohorts. Such as </a:t>
            </a:r>
          </a:p>
          <a:p>
            <a:pPr marL="411480" marR="0" indent="0" algn="l">
              <a:lnSpc>
                <a:spcPts val="1500"/>
              </a:lnSpc>
              <a:spcBef>
                <a:spcPts val="5"/>
              </a:spcBef>
              <a:spcAft>
                <a:spcPts val="0"/>
              </a:spcAft>
            </a:pPr>
            <a:r>
              <a:rPr lang="en-US" sz="1700" b="1" i="1" spc="35">
                <a:solidFill>
                  <a:srgbClr val="000000"/>
                </a:solidFill>
                <a:latin typeface="Calibri" panose="02020603050405020304" pitchFamily="2"/>
              </a:rPr>
              <a:t>the start of CCE and the addition of consolidation weeks into 1st year. </a:t>
            </a:r>
          </a:p>
          <a:p>
            <a:pPr marL="182880" marR="0" indent="228600" algn="l">
              <a:lnSpc>
                <a:spcPts val="1900"/>
              </a:lnSpc>
              <a:spcBef>
                <a:spcPts val="3095"/>
              </a:spcBef>
              <a:spcAft>
                <a:spcPts val="0"/>
              </a:spcAft>
              <a:buFont typeface="Symbol"/>
              <a:buChar char="·"/>
            </a:pPr>
            <a:r>
              <a:rPr lang="en-US" sz="1800" spc="-5">
                <a:solidFill>
                  <a:srgbClr val="000000"/>
                </a:solidFill>
                <a:latin typeface="Calibri" panose="02020603050405020304" pitchFamily="2"/>
              </a:rPr>
              <a:t>Smaller number of negative comments here: </a:t>
            </a:r>
          </a:p>
          <a:p>
            <a:pPr marL="182880" marR="0" indent="228600" algn="l">
              <a:lnSpc>
                <a:spcPts val="1500"/>
              </a:lnSpc>
              <a:spcBef>
                <a:spcPts val="985"/>
              </a:spcBef>
              <a:spcAft>
                <a:spcPts val="0"/>
              </a:spcAft>
              <a:buFont typeface="Symbol"/>
              <a:buChar char="·"/>
            </a:pPr>
            <a:r>
              <a:rPr lang="en-US" sz="1700" b="1" i="1" spc="40">
                <a:solidFill>
                  <a:srgbClr val="000000"/>
                </a:solidFill>
                <a:latin typeface="Calibri" panose="02020603050405020304" pitchFamily="2"/>
              </a:rPr>
              <a:t>Although broad feedback is sometimes acted on, where concerns are raised regarding course, enablement </a:t>
            </a:r>
          </a:p>
          <a:p>
            <a:pPr marL="411480" marR="0" indent="0" algn="l">
              <a:lnSpc>
                <a:spcPts val="1500"/>
              </a:lnSpc>
              <a:spcBef>
                <a:spcPts val="215"/>
              </a:spcBef>
              <a:spcAft>
                <a:spcPts val="935"/>
              </a:spcAft>
            </a:pPr>
            <a:r>
              <a:rPr lang="en-US" sz="1700" b="1" i="1" spc="40">
                <a:solidFill>
                  <a:srgbClr val="000000"/>
                </a:solidFill>
                <a:latin typeface="Calibri" panose="02020603050405020304" pitchFamily="2"/>
              </a:rPr>
              <a:t>of engagement, attitude of staff there is no acknowledgment of this and nothing changes</a:t>
            </a:r>
            <a:r>
              <a:rPr lang="en-US" sz="2050" i="1" spc="40">
                <a:solidFill>
                  <a:srgbClr val="000000"/>
                </a:solidFill>
                <a:latin typeface="Calibri" panose="02020603050405020304" pitchFamily="2"/>
              </a:rPr>
              <a:t>. </a:t>
            </a:r>
          </a:p>
        </p:txBody>
      </p:sp>
      <p:sp>
        <p:nvSpPr>
          <p:cNvPr id="6" name="Text Placeholder 5"/>
          <p:cNvSpPr>
            <a:spLocks noGrp="1"/>
          </p:cNvSpPr>
          <p:nvPr>
            <p:ph type="body" idx="10"/>
          </p:nvPr>
        </p:nvSpPr>
        <p:spPr>
          <a:xfrm>
            <a:off x="938530" y="6053455"/>
            <a:ext cx="1485900" cy="588645"/>
          </a:xfrm>
          <a:prstGeom prst="rect">
            <a:avLst/>
          </a:prstGeom>
          <a:noFill/>
          <a:ln w="0" cmpd="sng">
            <a:noFill/>
            <a:prstDash val="solid"/>
          </a:ln>
        </p:spPr>
        <p:txBody>
          <a:bodyPr vert="horz" lIns="0" tIns="249555" rIns="0" bIns="0" anchor="t"/>
          <a:lstStyle/>
          <a:p>
            <a:pPr marL="0" marR="0" indent="228600" algn="l">
              <a:lnSpc>
                <a:spcPts val="1900"/>
              </a:lnSpc>
              <a:spcAft>
                <a:spcPts val="695"/>
              </a:spcAft>
              <a:buFont typeface="Symbol"/>
              <a:buChar char="·"/>
            </a:pPr>
            <a:r>
              <a:rPr lang="en-US" sz="1800" spc="-60">
                <a:solidFill>
                  <a:srgbClr val="000000"/>
                </a:solidFill>
                <a:latin typeface="Calibri" panose="02020603050405020304" pitchFamily="2"/>
              </a:rPr>
              <a:t>Effective SSLC </a:t>
            </a:r>
          </a:p>
        </p:txBody>
      </p:sp>
    </p:spTree>
    <p:extLst>
      <p:ext uri="{BB962C8B-B14F-4D97-AF65-F5344CB8AC3E}">
        <p14:creationId xmlns:p14="http://schemas.microsoft.com/office/powerpoint/2010/main" val="11948318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layout 28">
    <p:bg>
      <p:bgPr>
        <a:solidFill>
          <a:schemeClr val="bg1">
            <a:alpha val="100000"/>
          </a:schemeClr>
        </a:solidFill>
        <a:effectLst/>
      </p:bgPr>
    </p:bg>
    <p:spTree>
      <p:nvGrpSpPr>
        <p:cNvPr id="1" name=""/>
        <p:cNvGrpSpPr/>
        <p:nvPr/>
      </p:nvGrpSpPr>
      <p:grpSpPr>
        <a:xfrm>
          <a:off x="0" y="0"/>
          <a:ext cx="0" cy="0"/>
          <a:chOff x="0" y="0"/>
          <a:chExt cx="0" cy="0"/>
        </a:xfrm>
      </p:grpSpPr>
      <p:sp>
        <p:nvSpPr>
          <p:cNvPr id="4" name="Text Placeholder 3"/>
          <p:cNvSpPr>
            <a:spLocks noGrp="1"/>
          </p:cNvSpPr>
          <p:nvPr>
            <p:ph type="body" idx="10"/>
          </p:nvPr>
        </p:nvSpPr>
        <p:spPr>
          <a:xfrm>
            <a:off x="686435" y="508000"/>
            <a:ext cx="10642600" cy="1405890"/>
          </a:xfrm>
          <a:prstGeom prst="rect">
            <a:avLst/>
          </a:prstGeom>
          <a:noFill/>
          <a:ln w="0" cmpd="sng">
            <a:noFill/>
            <a:prstDash val="solid"/>
          </a:ln>
        </p:spPr>
        <p:txBody>
          <a:bodyPr vert="horz" lIns="0" tIns="368300" rIns="0" bIns="0" anchor="t"/>
          <a:lstStyle/>
          <a:p>
            <a:pPr marL="274320" marR="0" indent="0" algn="l">
              <a:lnSpc>
                <a:spcPts val="4500"/>
              </a:lnSpc>
              <a:spcAft>
                <a:spcPts val="3695"/>
              </a:spcAft>
            </a:pPr>
            <a:r>
              <a:rPr lang="en-US" sz="4350" spc="-20">
                <a:solidFill>
                  <a:srgbClr val="000000"/>
                </a:solidFill>
                <a:latin typeface="Calibri Light" panose="02020603050405020304" pitchFamily="2"/>
              </a:rPr>
              <a:t>Prepared for practice </a:t>
            </a:r>
          </a:p>
        </p:txBody>
      </p:sp>
      <p:sp>
        <p:nvSpPr>
          <p:cNvPr id="5" name="Text Placeholder 4"/>
          <p:cNvSpPr>
            <a:spLocks noGrp="1"/>
          </p:cNvSpPr>
          <p:nvPr>
            <p:ph type="body" idx="10"/>
          </p:nvPr>
        </p:nvSpPr>
        <p:spPr>
          <a:xfrm>
            <a:off x="686435" y="1913890"/>
            <a:ext cx="10642600" cy="4042410"/>
          </a:xfrm>
          <a:prstGeom prst="rect">
            <a:avLst/>
          </a:prstGeom>
          <a:noFill/>
          <a:ln w="0" cmpd="sng">
            <a:noFill/>
            <a:prstDash val="solid"/>
          </a:ln>
        </p:spPr>
        <p:txBody>
          <a:bodyPr vert="horz" lIns="0" tIns="0" rIns="0" bIns="0" anchor="t">
            <a:normAutofit fontScale="95000"/>
          </a:bodyPr>
          <a:lstStyle/>
          <a:p>
            <a:pPr marL="274320" marR="0" indent="182880" algn="l">
              <a:lnSpc>
                <a:spcPts val="2500"/>
              </a:lnSpc>
              <a:spcAft>
                <a:spcPts val="0"/>
              </a:spcAft>
              <a:buFont typeface="Symbol"/>
              <a:buChar char="·"/>
            </a:pPr>
            <a:r>
              <a:rPr lang="en-US" sz="2800" spc="10">
                <a:solidFill>
                  <a:srgbClr val="000000"/>
                </a:solidFill>
                <a:latin typeface="Calibri" panose="02020603050405020304" pitchFamily="2"/>
              </a:rPr>
              <a:t>A number of respondents acknowledged feeling </a:t>
            </a:r>
            <a:r>
              <a:rPr lang="en-US" sz="2800" b="1" spc="10">
                <a:solidFill>
                  <a:srgbClr val="000000"/>
                </a:solidFill>
                <a:latin typeface="Calibri" panose="02020603050405020304" pitchFamily="2"/>
              </a:rPr>
              <a:t>well prepared and </a:t>
            </a:r>
          </a:p>
          <a:p>
            <a:pPr marL="457200" marR="0" indent="0" algn="l">
              <a:lnSpc>
                <a:spcPts val="2800"/>
              </a:lnSpc>
              <a:spcBef>
                <a:spcPts val="180"/>
              </a:spcBef>
              <a:spcAft>
                <a:spcPts val="0"/>
              </a:spcAft>
            </a:pPr>
            <a:r>
              <a:rPr lang="en-US" sz="2800" b="1" spc="25">
                <a:solidFill>
                  <a:srgbClr val="000000"/>
                </a:solidFill>
                <a:latin typeface="Calibri" panose="02020603050405020304" pitchFamily="2"/>
              </a:rPr>
              <a:t>ready to undertake clinical practice </a:t>
            </a:r>
            <a:r>
              <a:rPr lang="en-US" sz="2800" spc="25">
                <a:solidFill>
                  <a:srgbClr val="000000"/>
                </a:solidFill>
                <a:latin typeface="Calibri" panose="02020603050405020304" pitchFamily="2"/>
              </a:rPr>
              <a:t>as a result of their learning </a:t>
            </a:r>
          </a:p>
          <a:p>
            <a:pPr marL="457200" marR="0" indent="0" algn="l">
              <a:lnSpc>
                <a:spcPts val="2800"/>
              </a:lnSpc>
              <a:spcBef>
                <a:spcPts val="180"/>
              </a:spcBef>
              <a:spcAft>
                <a:spcPts val="0"/>
              </a:spcAft>
            </a:pPr>
            <a:r>
              <a:rPr lang="en-US" sz="2800" spc="-25">
                <a:solidFill>
                  <a:srgbClr val="000000"/>
                </a:solidFill>
                <a:latin typeface="Calibri" panose="02020603050405020304" pitchFamily="2"/>
              </a:rPr>
              <a:t>experience. </a:t>
            </a:r>
          </a:p>
          <a:p>
            <a:pPr marL="274320" marR="0" indent="182880" algn="l">
              <a:lnSpc>
                <a:spcPts val="3000"/>
              </a:lnSpc>
              <a:spcBef>
                <a:spcPts val="1000"/>
              </a:spcBef>
              <a:spcAft>
                <a:spcPts val="0"/>
              </a:spcAft>
              <a:buFont typeface="Symbol"/>
              <a:buChar char="·"/>
            </a:pPr>
            <a:r>
              <a:rPr lang="en-US" sz="2800" i="1" spc="15">
                <a:solidFill>
                  <a:srgbClr val="000000"/>
                </a:solidFill>
                <a:latin typeface="Calibri" panose="02020603050405020304" pitchFamily="2"/>
              </a:rPr>
              <a:t>The university prepares us well clinically and </a:t>
            </a:r>
            <a:r>
              <a:rPr lang="en-US" sz="2800" b="1" i="1" spc="15">
                <a:solidFill>
                  <a:srgbClr val="000000"/>
                </a:solidFill>
                <a:latin typeface="Calibri" panose="02020603050405020304" pitchFamily="2"/>
              </a:rPr>
              <a:t>I feel like I have an </a:t>
            </a:r>
          </a:p>
          <a:p>
            <a:pPr marL="457200" marR="0" indent="0" algn="l">
              <a:lnSpc>
                <a:spcPts val="3000"/>
              </a:lnSpc>
              <a:spcBef>
                <a:spcPts val="20"/>
              </a:spcBef>
              <a:spcAft>
                <a:spcPts val="0"/>
              </a:spcAft>
            </a:pPr>
            <a:r>
              <a:rPr lang="en-US" sz="2800" b="1" i="1" spc="50">
                <a:solidFill>
                  <a:srgbClr val="000000"/>
                </a:solidFill>
                <a:latin typeface="Calibri" panose="02020603050405020304" pitchFamily="2"/>
              </a:rPr>
              <a:t>advantage over graduates from non-graduate entry courses. </a:t>
            </a:r>
            <a:r>
              <a:rPr lang="en-US" sz="2800" i="1" spc="50">
                <a:solidFill>
                  <a:srgbClr val="000000"/>
                </a:solidFill>
                <a:latin typeface="Calibri" panose="02020603050405020304" pitchFamily="2"/>
              </a:rPr>
              <a:t>We </a:t>
            </a:r>
          </a:p>
          <a:p>
            <a:pPr marL="457200" marR="0" indent="0" algn="l">
              <a:lnSpc>
                <a:spcPts val="3000"/>
              </a:lnSpc>
              <a:spcBef>
                <a:spcPts val="0"/>
              </a:spcBef>
              <a:spcAft>
                <a:spcPts val="0"/>
              </a:spcAft>
            </a:pPr>
            <a:r>
              <a:rPr lang="en-US" sz="2800" i="1" spc="45">
                <a:solidFill>
                  <a:srgbClr val="000000"/>
                </a:solidFill>
                <a:latin typeface="Calibri" panose="02020603050405020304" pitchFamily="2"/>
              </a:rPr>
              <a:t>have a </a:t>
            </a:r>
            <a:r>
              <a:rPr lang="en-US" sz="2800" b="1" i="1" spc="45">
                <a:solidFill>
                  <a:srgbClr val="000000"/>
                </a:solidFill>
                <a:latin typeface="Calibri" panose="02020603050405020304" pitchFamily="2"/>
              </a:rPr>
              <a:t>strong knowledge of ethics and values of patients and a </a:t>
            </a:r>
          </a:p>
          <a:p>
            <a:pPr marL="457200" marR="0" indent="0" algn="l">
              <a:lnSpc>
                <a:spcPts val="3000"/>
              </a:lnSpc>
              <a:spcBef>
                <a:spcPts val="0"/>
              </a:spcBef>
              <a:spcAft>
                <a:spcPts val="0"/>
              </a:spcAft>
            </a:pPr>
            <a:r>
              <a:rPr lang="en-US" sz="2800" b="1" i="1" spc="55">
                <a:solidFill>
                  <a:srgbClr val="000000"/>
                </a:solidFill>
                <a:latin typeface="Calibri" panose="02020603050405020304" pitchFamily="2"/>
              </a:rPr>
              <a:t>heavy emphasis is placed on the holistic approach to care, which I </a:t>
            </a:r>
          </a:p>
          <a:p>
            <a:pPr marL="457200" marR="0" indent="0" algn="l">
              <a:lnSpc>
                <a:spcPts val="3000"/>
              </a:lnSpc>
              <a:spcBef>
                <a:spcPts val="0"/>
              </a:spcBef>
              <a:spcAft>
                <a:spcPts val="0"/>
              </a:spcAft>
            </a:pPr>
            <a:r>
              <a:rPr lang="en-US" sz="2800" b="1" i="1" spc="30">
                <a:solidFill>
                  <a:srgbClr val="000000"/>
                </a:solidFill>
                <a:latin typeface="Calibri" panose="02020603050405020304" pitchFamily="2"/>
              </a:rPr>
              <a:t>think Warwick excels in. </a:t>
            </a:r>
          </a:p>
          <a:p>
            <a:pPr marL="274320" marR="0" indent="182880" algn="l">
              <a:lnSpc>
                <a:spcPts val="3000"/>
              </a:lnSpc>
              <a:spcBef>
                <a:spcPts val="1015"/>
              </a:spcBef>
              <a:spcAft>
                <a:spcPts val="0"/>
              </a:spcAft>
              <a:buFont typeface="Symbol"/>
              <a:buChar char="·"/>
            </a:pPr>
            <a:r>
              <a:rPr lang="en-US" sz="2800" i="1" spc="0">
                <a:solidFill>
                  <a:srgbClr val="000000"/>
                </a:solidFill>
                <a:latin typeface="Calibri" panose="02020603050405020304" pitchFamily="2"/>
              </a:rPr>
              <a:t>Overall, I've been taught well enough and feel comfortable/confident </a:t>
            </a:r>
          </a:p>
          <a:p>
            <a:pPr marL="457200" marR="0" indent="0" algn="l">
              <a:lnSpc>
                <a:spcPts val="3000"/>
              </a:lnSpc>
              <a:spcBef>
                <a:spcPts val="5"/>
              </a:spcBef>
              <a:spcAft>
                <a:spcPts val="95"/>
              </a:spcAft>
            </a:pPr>
            <a:r>
              <a:rPr lang="en-US" sz="2800" i="1" spc="-10">
                <a:solidFill>
                  <a:srgbClr val="000000"/>
                </a:solidFill>
                <a:latin typeface="Calibri" panose="02020603050405020304" pitchFamily="2"/>
              </a:rPr>
              <a:t>enough to finish exams and start work. </a:t>
            </a:r>
          </a:p>
        </p:txBody>
      </p:sp>
    </p:spTree>
    <p:extLst>
      <p:ext uri="{BB962C8B-B14F-4D97-AF65-F5344CB8AC3E}">
        <p14:creationId xmlns:p14="http://schemas.microsoft.com/office/powerpoint/2010/main" val="9056172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layout 29">
    <p:bg>
      <p:bgPr>
        <a:solidFill>
          <a:schemeClr val="bg1">
            <a:alpha val="100000"/>
          </a:schemeClr>
        </a:solidFill>
        <a:effectLst/>
      </p:bgPr>
    </p:bg>
    <p:spTree>
      <p:nvGrpSpPr>
        <p:cNvPr id="1" name=""/>
        <p:cNvGrpSpPr/>
        <p:nvPr/>
      </p:nvGrpSpPr>
      <p:grpSpPr>
        <a:xfrm>
          <a:off x="0" y="0"/>
          <a:ext cx="0" cy="0"/>
          <a:chOff x="0" y="0"/>
          <a:chExt cx="0" cy="0"/>
        </a:xfrm>
      </p:grpSpPr>
      <p:sp>
        <p:nvSpPr>
          <p:cNvPr id="17" name="Text Placeholder 16"/>
          <p:cNvSpPr>
            <a:spLocks noGrp="1"/>
          </p:cNvSpPr>
          <p:nvPr>
            <p:ph type="body" idx="10"/>
          </p:nvPr>
        </p:nvSpPr>
        <p:spPr>
          <a:xfrm>
            <a:off x="637540" y="647700"/>
            <a:ext cx="10642600" cy="1508125"/>
          </a:xfrm>
          <a:prstGeom prst="rect">
            <a:avLst/>
          </a:prstGeom>
          <a:noFill/>
          <a:ln w="0" cmpd="sng">
            <a:noFill/>
            <a:prstDash val="solid"/>
          </a:ln>
        </p:spPr>
        <p:txBody>
          <a:bodyPr vert="horz" lIns="0" tIns="28575" rIns="0" bIns="0" anchor="t"/>
          <a:lstStyle/>
          <a:p>
            <a:pPr marL="0" marR="0" indent="0" algn="l">
              <a:lnSpc>
                <a:spcPts val="2000"/>
              </a:lnSpc>
              <a:spcAft>
                <a:spcPts val="0"/>
              </a:spcAft>
            </a:pPr>
            <a:r>
              <a:rPr lang="en-US" sz="1800" b="1" spc="-5">
                <a:solidFill>
                  <a:srgbClr val="000000"/>
                </a:solidFill>
                <a:latin typeface="Calibri" panose="02020603050405020304" pitchFamily="2"/>
              </a:rPr>
              <a:t>Overall satisfaction vs sector: </a:t>
            </a:r>
          </a:p>
          <a:p>
            <a:pPr marL="0" marR="0" indent="0" algn="l">
              <a:lnSpc>
                <a:spcPts val="1900"/>
              </a:lnSpc>
              <a:spcBef>
                <a:spcPts val="160"/>
              </a:spcBef>
              <a:spcAft>
                <a:spcPts val="0"/>
              </a:spcAft>
            </a:pPr>
            <a:r>
              <a:rPr lang="en-US" sz="1800" spc="-5">
                <a:solidFill>
                  <a:srgbClr val="000000"/>
                </a:solidFill>
                <a:latin typeface="Calibri" panose="02020603050405020304" pitchFamily="2"/>
              </a:rPr>
              <a:t>Graduate entry schools or schools with a significant number of GEM students combined with larger UG cohort – all </a:t>
            </a:r>
          </a:p>
          <a:p>
            <a:pPr marL="0" marR="0" indent="0" algn="l">
              <a:lnSpc>
                <a:spcPts val="1900"/>
              </a:lnSpc>
              <a:spcBef>
                <a:spcPts val="310"/>
              </a:spcBef>
              <a:spcAft>
                <a:spcPts val="0"/>
              </a:spcAft>
            </a:pPr>
            <a:r>
              <a:rPr lang="en-US" sz="1800" spc="0">
                <a:solidFill>
                  <a:srgbClr val="000000"/>
                </a:solidFill>
                <a:latin typeface="Calibri" panose="02020603050405020304" pitchFamily="2"/>
              </a:rPr>
              <a:t>schools who typically admit 40+ students annually to a GEM programme </a:t>
            </a:r>
          </a:p>
          <a:p>
            <a:pPr marL="0" marR="0" indent="0" algn="ctr">
              <a:lnSpc>
                <a:spcPts val="1500"/>
              </a:lnSpc>
              <a:spcBef>
                <a:spcPts val="3295"/>
              </a:spcBef>
              <a:spcAft>
                <a:spcPts val="585"/>
              </a:spcAft>
            </a:pPr>
            <a:r>
              <a:rPr lang="en-US" sz="1400" b="1" spc="-10">
                <a:solidFill>
                  <a:srgbClr val="585858"/>
                </a:solidFill>
                <a:latin typeface="Calibri" panose="02020603050405020304" pitchFamily="2"/>
              </a:rPr>
              <a:t>Overall Satisfaction </a:t>
            </a:r>
          </a:p>
        </p:txBody>
      </p:sp>
      <p:sp>
        <p:nvSpPr>
          <p:cNvPr id="18" name="Text Placeholder 17"/>
          <p:cNvSpPr>
            <a:spLocks noGrp="1"/>
          </p:cNvSpPr>
          <p:nvPr>
            <p:ph type="body" idx="10"/>
          </p:nvPr>
        </p:nvSpPr>
        <p:spPr>
          <a:xfrm>
            <a:off x="637540" y="2155825"/>
            <a:ext cx="10642600" cy="209550"/>
          </a:xfrm>
          <a:prstGeom prst="rect">
            <a:avLst/>
          </a:prstGeom>
          <a:noFill/>
          <a:ln w="0" cmpd="sng">
            <a:noFill/>
            <a:prstDash val="solid"/>
          </a:ln>
        </p:spPr>
        <p:txBody>
          <a:bodyPr vert="horz" lIns="0" tIns="12700" rIns="0" bIns="0" anchor="t"/>
          <a:lstStyle/>
          <a:p>
            <a:pPr marL="137160" marR="0" indent="0" algn="l">
              <a:lnSpc>
                <a:spcPts val="900"/>
              </a:lnSpc>
              <a:spcAft>
                <a:spcPts val="575"/>
              </a:spcAft>
            </a:pPr>
            <a:r>
              <a:rPr lang="en-US" sz="900" spc="110">
                <a:solidFill>
                  <a:srgbClr val="585858"/>
                </a:solidFill>
                <a:latin typeface="Calibri" panose="02020603050405020304" pitchFamily="2"/>
              </a:rPr>
              <a:t>100% </a:t>
            </a:r>
          </a:p>
        </p:txBody>
      </p:sp>
      <p:sp>
        <p:nvSpPr>
          <p:cNvPr id="19" name="Text Placeholder 18"/>
          <p:cNvSpPr>
            <a:spLocks noGrp="1"/>
          </p:cNvSpPr>
          <p:nvPr>
            <p:ph type="body" idx="10"/>
          </p:nvPr>
        </p:nvSpPr>
        <p:spPr>
          <a:xfrm>
            <a:off x="637540" y="2365375"/>
            <a:ext cx="10642600" cy="149225"/>
          </a:xfrm>
          <a:prstGeom prst="rect">
            <a:avLst/>
          </a:prstGeom>
          <a:noFill/>
          <a:ln w="0" cmpd="sng">
            <a:noFill/>
            <a:prstDash val="solid"/>
          </a:ln>
        </p:spPr>
        <p:txBody>
          <a:bodyPr vert="horz" lIns="0" tIns="0" rIns="0" bIns="0" anchor="t"/>
          <a:lstStyle/>
          <a:p>
            <a:pPr marL="1280160" marR="0" indent="0" algn="l">
              <a:lnSpc>
                <a:spcPts val="1200"/>
              </a:lnSpc>
              <a:spcAft>
                <a:spcPts val="25"/>
              </a:spcAft>
              <a:tabLst>
                <a:tab pos="2926080" algn="l"/>
              </a:tabLst>
            </a:pPr>
            <a:r>
              <a:rPr lang="en-US" sz="900" spc="0">
                <a:solidFill>
                  <a:srgbClr val="404040"/>
                </a:solidFill>
                <a:latin typeface="Calibri" panose="02020603050405020304" pitchFamily="2"/>
              </a:rPr>
              <a:t>91% 89% </a:t>
            </a:r>
          </a:p>
        </p:txBody>
      </p:sp>
      <p:sp>
        <p:nvSpPr>
          <p:cNvPr id="20" name="Text Placeholder 19"/>
          <p:cNvSpPr>
            <a:spLocks noGrp="1"/>
          </p:cNvSpPr>
          <p:nvPr>
            <p:ph type="body" idx="10"/>
          </p:nvPr>
        </p:nvSpPr>
        <p:spPr>
          <a:xfrm>
            <a:off x="637540" y="2514600"/>
            <a:ext cx="464185" cy="104140"/>
          </a:xfrm>
          <a:prstGeom prst="rect">
            <a:avLst/>
          </a:prstGeom>
          <a:noFill/>
          <a:ln w="0" cmpd="sng">
            <a:noFill/>
            <a:prstDash val="solid"/>
          </a:ln>
        </p:spPr>
        <p:txBody>
          <a:bodyPr vert="horz" lIns="0" tIns="0" rIns="0" bIns="0" anchor="t"/>
          <a:lstStyle/>
          <a:p>
            <a:pPr marL="0" marR="0" indent="0" algn="r">
              <a:lnSpc>
                <a:spcPts val="800"/>
              </a:lnSpc>
              <a:spcAft>
                <a:spcPts val="0"/>
              </a:spcAft>
            </a:pPr>
            <a:r>
              <a:rPr lang="en-US" sz="900" spc="114">
                <a:solidFill>
                  <a:srgbClr val="585858"/>
                </a:solidFill>
                <a:latin typeface="Calibri" panose="02020603050405020304" pitchFamily="2"/>
              </a:rPr>
              <a:t>90% </a:t>
            </a:r>
          </a:p>
        </p:txBody>
      </p:sp>
      <p:sp>
        <p:nvSpPr>
          <p:cNvPr id="21" name="Text Placeholder 20"/>
          <p:cNvSpPr>
            <a:spLocks noGrp="1"/>
          </p:cNvSpPr>
          <p:nvPr>
            <p:ph type="body" idx="10"/>
          </p:nvPr>
        </p:nvSpPr>
        <p:spPr>
          <a:xfrm>
            <a:off x="5111750" y="2618740"/>
            <a:ext cx="6168390" cy="161290"/>
          </a:xfrm>
          <a:prstGeom prst="rect">
            <a:avLst/>
          </a:prstGeom>
          <a:noFill/>
          <a:ln w="0" cmpd="sng">
            <a:noFill/>
            <a:prstDash val="solid"/>
          </a:ln>
        </p:spPr>
        <p:txBody>
          <a:bodyPr vert="horz" lIns="0" tIns="34290" rIns="0" bIns="0" anchor="t"/>
          <a:lstStyle/>
          <a:p>
            <a:pPr marL="91440" marR="0" indent="0" algn="l">
              <a:lnSpc>
                <a:spcPts val="1000"/>
              </a:lnSpc>
              <a:spcAft>
                <a:spcPts val="20"/>
              </a:spcAft>
              <a:tabLst>
                <a:tab pos="1783080" algn="l"/>
                <a:tab pos="3429000" algn="l"/>
              </a:tabLst>
            </a:pPr>
            <a:r>
              <a:rPr lang="en-US" sz="900" spc="-15">
                <a:solidFill>
                  <a:srgbClr val="404040"/>
                </a:solidFill>
                <a:latin typeface="Calibri" panose="02020603050405020304" pitchFamily="2"/>
              </a:rPr>
              <a:t>82% 82% 81% </a:t>
            </a:r>
          </a:p>
        </p:txBody>
      </p:sp>
      <p:sp>
        <p:nvSpPr>
          <p:cNvPr id="22" name="Text Placeholder 21"/>
          <p:cNvSpPr>
            <a:spLocks noGrp="1"/>
          </p:cNvSpPr>
          <p:nvPr>
            <p:ph type="body" idx="10"/>
          </p:nvPr>
        </p:nvSpPr>
        <p:spPr>
          <a:xfrm>
            <a:off x="637540" y="2780030"/>
            <a:ext cx="464185" cy="170815"/>
          </a:xfrm>
          <a:prstGeom prst="rect">
            <a:avLst/>
          </a:prstGeom>
          <a:noFill/>
          <a:ln w="0" cmpd="sng">
            <a:noFill/>
            <a:prstDash val="solid"/>
          </a:ln>
        </p:spPr>
        <p:txBody>
          <a:bodyPr vert="horz" lIns="0" tIns="53340" rIns="0" bIns="0" anchor="t"/>
          <a:lstStyle/>
          <a:p>
            <a:pPr marL="0" marR="0" indent="0" algn="r">
              <a:lnSpc>
                <a:spcPts val="900"/>
              </a:lnSpc>
              <a:spcAft>
                <a:spcPts val="0"/>
              </a:spcAft>
            </a:pPr>
            <a:r>
              <a:rPr lang="en-US" sz="900" spc="114">
                <a:solidFill>
                  <a:srgbClr val="585858"/>
                </a:solidFill>
                <a:latin typeface="Calibri" panose="02020603050405020304" pitchFamily="2"/>
              </a:rPr>
              <a:t>80% </a:t>
            </a:r>
          </a:p>
        </p:txBody>
      </p:sp>
      <p:sp>
        <p:nvSpPr>
          <p:cNvPr id="23" name="Text Placeholder 22"/>
          <p:cNvSpPr>
            <a:spLocks noGrp="1"/>
          </p:cNvSpPr>
          <p:nvPr>
            <p:ph type="body" idx="10"/>
          </p:nvPr>
        </p:nvSpPr>
        <p:spPr>
          <a:xfrm>
            <a:off x="10198735" y="2995930"/>
            <a:ext cx="194945" cy="82550"/>
          </a:xfrm>
          <a:prstGeom prst="rect">
            <a:avLst/>
          </a:prstGeom>
          <a:noFill/>
          <a:ln w="0" cmpd="sng">
            <a:noFill/>
            <a:prstDash val="solid"/>
          </a:ln>
        </p:spPr>
        <p:txBody>
          <a:bodyPr vert="horz" lIns="0" tIns="0" rIns="0" bIns="0" anchor="t"/>
          <a:lstStyle/>
          <a:p>
            <a:pPr marL="0" marR="0" indent="0" algn="l">
              <a:lnSpc>
                <a:spcPts val="600"/>
              </a:lnSpc>
              <a:spcAft>
                <a:spcPts val="0"/>
              </a:spcAft>
            </a:pPr>
            <a:r>
              <a:rPr lang="en-US" sz="900" spc="-145">
                <a:solidFill>
                  <a:srgbClr val="404040"/>
                </a:solidFill>
                <a:latin typeface="Calibri" panose="02020603050405020304" pitchFamily="2"/>
              </a:rPr>
              <a:t>72% </a:t>
            </a:r>
          </a:p>
        </p:txBody>
      </p:sp>
      <p:sp>
        <p:nvSpPr>
          <p:cNvPr id="24" name="Text Placeholder 23"/>
          <p:cNvSpPr>
            <a:spLocks noGrp="1"/>
          </p:cNvSpPr>
          <p:nvPr>
            <p:ph type="body" idx="10"/>
          </p:nvPr>
        </p:nvSpPr>
        <p:spPr>
          <a:xfrm>
            <a:off x="637540" y="2950845"/>
            <a:ext cx="509905" cy="332105"/>
          </a:xfrm>
          <a:prstGeom prst="rect">
            <a:avLst/>
          </a:prstGeom>
          <a:noFill/>
          <a:ln w="0" cmpd="sng">
            <a:noFill/>
            <a:prstDash val="solid"/>
          </a:ln>
        </p:spPr>
        <p:txBody>
          <a:bodyPr vert="horz" lIns="0" tIns="214630" rIns="0" bIns="0" anchor="t"/>
          <a:lstStyle/>
          <a:p>
            <a:pPr marL="0" marR="0" indent="0" algn="r">
              <a:lnSpc>
                <a:spcPts val="900"/>
              </a:lnSpc>
              <a:spcAft>
                <a:spcPts val="0"/>
              </a:spcAft>
            </a:pPr>
            <a:r>
              <a:rPr lang="en-US" sz="900" spc="150">
                <a:solidFill>
                  <a:srgbClr val="585858"/>
                </a:solidFill>
                <a:latin typeface="Calibri" panose="02020603050405020304" pitchFamily="2"/>
              </a:rPr>
              <a:t>70% </a:t>
            </a:r>
          </a:p>
        </p:txBody>
      </p:sp>
      <p:sp>
        <p:nvSpPr>
          <p:cNvPr id="25" name="Text Placeholder 24"/>
          <p:cNvSpPr>
            <a:spLocks noGrp="1"/>
          </p:cNvSpPr>
          <p:nvPr>
            <p:ph type="body" idx="10"/>
          </p:nvPr>
        </p:nvSpPr>
        <p:spPr>
          <a:xfrm>
            <a:off x="824230" y="3282950"/>
            <a:ext cx="317500" cy="328930"/>
          </a:xfrm>
          <a:prstGeom prst="rect">
            <a:avLst/>
          </a:prstGeom>
          <a:noFill/>
          <a:ln w="0" cmpd="sng">
            <a:noFill/>
            <a:prstDash val="solid"/>
          </a:ln>
        </p:spPr>
        <p:txBody>
          <a:bodyPr vert="horz" lIns="0" tIns="211455" rIns="0" bIns="0" anchor="t"/>
          <a:lstStyle/>
          <a:p>
            <a:pPr marL="0" marR="0" indent="0" algn="l">
              <a:lnSpc>
                <a:spcPts val="900"/>
              </a:lnSpc>
              <a:spcAft>
                <a:spcPts val="0"/>
              </a:spcAft>
            </a:pPr>
            <a:r>
              <a:rPr lang="en-US" sz="900" spc="95">
                <a:solidFill>
                  <a:srgbClr val="585858"/>
                </a:solidFill>
                <a:latin typeface="Calibri" panose="02020603050405020304" pitchFamily="2"/>
              </a:rPr>
              <a:t>60% </a:t>
            </a:r>
          </a:p>
        </p:txBody>
      </p:sp>
      <p:sp>
        <p:nvSpPr>
          <p:cNvPr id="26" name="Text Placeholder 25"/>
          <p:cNvSpPr>
            <a:spLocks noGrp="1"/>
          </p:cNvSpPr>
          <p:nvPr>
            <p:ph type="body" idx="10"/>
          </p:nvPr>
        </p:nvSpPr>
        <p:spPr>
          <a:xfrm>
            <a:off x="824230" y="3614420"/>
            <a:ext cx="317500" cy="330200"/>
          </a:xfrm>
          <a:prstGeom prst="rect">
            <a:avLst/>
          </a:prstGeom>
          <a:noFill/>
          <a:ln w="0" cmpd="sng">
            <a:noFill/>
            <a:prstDash val="solid"/>
          </a:ln>
        </p:spPr>
        <p:txBody>
          <a:bodyPr vert="horz" lIns="0" tIns="212725" rIns="0" bIns="0" anchor="t"/>
          <a:lstStyle/>
          <a:p>
            <a:pPr marL="0" marR="0" indent="0" algn="l">
              <a:lnSpc>
                <a:spcPts val="900"/>
              </a:lnSpc>
              <a:spcAft>
                <a:spcPts val="0"/>
              </a:spcAft>
            </a:pPr>
            <a:r>
              <a:rPr lang="en-US" sz="900" spc="95">
                <a:solidFill>
                  <a:srgbClr val="585858"/>
                </a:solidFill>
                <a:latin typeface="Calibri" panose="02020603050405020304" pitchFamily="2"/>
              </a:rPr>
              <a:t>50% </a:t>
            </a:r>
          </a:p>
        </p:txBody>
      </p:sp>
      <p:sp>
        <p:nvSpPr>
          <p:cNvPr id="27" name="Text Placeholder 26"/>
          <p:cNvSpPr>
            <a:spLocks noGrp="1"/>
          </p:cNvSpPr>
          <p:nvPr>
            <p:ph type="body" idx="10"/>
          </p:nvPr>
        </p:nvSpPr>
        <p:spPr>
          <a:xfrm>
            <a:off x="821055" y="3946525"/>
            <a:ext cx="320675" cy="330200"/>
          </a:xfrm>
          <a:prstGeom prst="rect">
            <a:avLst/>
          </a:prstGeom>
          <a:noFill/>
          <a:ln w="0" cmpd="sng">
            <a:noFill/>
            <a:prstDash val="solid"/>
          </a:ln>
        </p:spPr>
        <p:txBody>
          <a:bodyPr vert="horz" lIns="0" tIns="212725" rIns="0" bIns="0" anchor="t"/>
          <a:lstStyle/>
          <a:p>
            <a:pPr marL="0" marR="0" indent="0" algn="l">
              <a:lnSpc>
                <a:spcPts val="900"/>
              </a:lnSpc>
              <a:spcAft>
                <a:spcPts val="0"/>
              </a:spcAft>
            </a:pPr>
            <a:r>
              <a:rPr lang="en-US" sz="900" spc="105">
                <a:solidFill>
                  <a:srgbClr val="585858"/>
                </a:solidFill>
                <a:latin typeface="Calibri" panose="02020603050405020304" pitchFamily="2"/>
              </a:rPr>
              <a:t>40% </a:t>
            </a:r>
          </a:p>
        </p:txBody>
      </p:sp>
      <p:sp>
        <p:nvSpPr>
          <p:cNvPr id="28" name="Text Placeholder 27"/>
          <p:cNvSpPr>
            <a:spLocks noGrp="1"/>
          </p:cNvSpPr>
          <p:nvPr>
            <p:ph type="body" idx="10"/>
          </p:nvPr>
        </p:nvSpPr>
        <p:spPr>
          <a:xfrm>
            <a:off x="824230" y="4278630"/>
            <a:ext cx="317500" cy="330200"/>
          </a:xfrm>
          <a:prstGeom prst="rect">
            <a:avLst/>
          </a:prstGeom>
          <a:noFill/>
          <a:ln w="0" cmpd="sng">
            <a:noFill/>
            <a:prstDash val="solid"/>
          </a:ln>
        </p:spPr>
        <p:txBody>
          <a:bodyPr vert="horz" lIns="0" tIns="212725" rIns="0" bIns="0" anchor="t"/>
          <a:lstStyle/>
          <a:p>
            <a:pPr marL="0" marR="0" indent="0" algn="l">
              <a:lnSpc>
                <a:spcPts val="900"/>
              </a:lnSpc>
              <a:spcAft>
                <a:spcPts val="0"/>
              </a:spcAft>
            </a:pPr>
            <a:r>
              <a:rPr lang="en-US" sz="900" spc="95">
                <a:solidFill>
                  <a:srgbClr val="585858"/>
                </a:solidFill>
                <a:latin typeface="Calibri" panose="02020603050405020304" pitchFamily="2"/>
              </a:rPr>
              <a:t>30% </a:t>
            </a:r>
          </a:p>
        </p:txBody>
      </p:sp>
      <p:sp>
        <p:nvSpPr>
          <p:cNvPr id="29" name="Text Placeholder 28"/>
          <p:cNvSpPr>
            <a:spLocks noGrp="1"/>
          </p:cNvSpPr>
          <p:nvPr>
            <p:ph type="body" idx="10"/>
          </p:nvPr>
        </p:nvSpPr>
        <p:spPr>
          <a:xfrm>
            <a:off x="827405" y="4610735"/>
            <a:ext cx="314325" cy="330200"/>
          </a:xfrm>
          <a:prstGeom prst="rect">
            <a:avLst/>
          </a:prstGeom>
          <a:noFill/>
          <a:ln w="0" cmpd="sng">
            <a:noFill/>
            <a:prstDash val="solid"/>
          </a:ln>
        </p:spPr>
        <p:txBody>
          <a:bodyPr vert="horz" lIns="0" tIns="212725" rIns="0" bIns="0" anchor="t"/>
          <a:lstStyle/>
          <a:p>
            <a:pPr marL="0" marR="0" indent="0" algn="l">
              <a:lnSpc>
                <a:spcPts val="900"/>
              </a:lnSpc>
              <a:spcAft>
                <a:spcPts val="0"/>
              </a:spcAft>
            </a:pPr>
            <a:r>
              <a:rPr lang="en-US" sz="900" spc="85">
                <a:solidFill>
                  <a:srgbClr val="585858"/>
                </a:solidFill>
                <a:latin typeface="Calibri" panose="02020603050405020304" pitchFamily="2"/>
              </a:rPr>
              <a:t>20% </a:t>
            </a:r>
          </a:p>
        </p:txBody>
      </p:sp>
      <p:sp>
        <p:nvSpPr>
          <p:cNvPr id="30" name="Text Placeholder 29"/>
          <p:cNvSpPr>
            <a:spLocks noGrp="1"/>
          </p:cNvSpPr>
          <p:nvPr>
            <p:ph type="body" idx="10"/>
          </p:nvPr>
        </p:nvSpPr>
        <p:spPr>
          <a:xfrm>
            <a:off x="829945" y="4940935"/>
            <a:ext cx="317500" cy="332105"/>
          </a:xfrm>
          <a:prstGeom prst="rect">
            <a:avLst/>
          </a:prstGeom>
          <a:noFill/>
          <a:ln w="0" cmpd="sng">
            <a:noFill/>
            <a:prstDash val="solid"/>
          </a:ln>
        </p:spPr>
        <p:txBody>
          <a:bodyPr vert="horz" lIns="0" tIns="214630" rIns="0" bIns="0" anchor="t"/>
          <a:lstStyle/>
          <a:p>
            <a:pPr marL="0" marR="0" indent="0" algn="l">
              <a:lnSpc>
                <a:spcPts val="900"/>
              </a:lnSpc>
              <a:spcAft>
                <a:spcPts val="0"/>
              </a:spcAft>
            </a:pPr>
            <a:r>
              <a:rPr lang="en-US" sz="900" spc="85">
                <a:solidFill>
                  <a:srgbClr val="585858"/>
                </a:solidFill>
                <a:latin typeface="Calibri" panose="02020603050405020304" pitchFamily="2"/>
              </a:rPr>
              <a:t>10% </a:t>
            </a:r>
          </a:p>
        </p:txBody>
      </p:sp>
      <p:sp>
        <p:nvSpPr>
          <p:cNvPr id="31" name="Text Placeholder 30"/>
          <p:cNvSpPr>
            <a:spLocks noGrp="1"/>
          </p:cNvSpPr>
          <p:nvPr>
            <p:ph type="body" idx="10"/>
          </p:nvPr>
        </p:nvSpPr>
        <p:spPr>
          <a:xfrm>
            <a:off x="829945" y="5273040"/>
            <a:ext cx="317500" cy="348615"/>
          </a:xfrm>
          <a:prstGeom prst="rect">
            <a:avLst/>
          </a:prstGeom>
          <a:noFill/>
          <a:ln w="0" cmpd="sng">
            <a:noFill/>
            <a:prstDash val="solid"/>
          </a:ln>
        </p:spPr>
        <p:txBody>
          <a:bodyPr vert="horz" lIns="0" tIns="212090" rIns="0" bIns="0" anchor="t"/>
          <a:lstStyle/>
          <a:p>
            <a:pPr marL="45720" marR="0" indent="0" algn="l">
              <a:lnSpc>
                <a:spcPts val="900"/>
              </a:lnSpc>
              <a:spcAft>
                <a:spcPts val="90"/>
              </a:spcAft>
            </a:pPr>
            <a:r>
              <a:rPr lang="en-US" sz="900" spc="165">
                <a:solidFill>
                  <a:srgbClr val="585858"/>
                </a:solidFill>
                <a:latin typeface="Calibri" panose="02020603050405020304" pitchFamily="2"/>
              </a:rPr>
              <a:t>0% </a:t>
            </a:r>
          </a:p>
        </p:txBody>
      </p:sp>
      <p:sp>
        <p:nvSpPr>
          <p:cNvPr id="32" name="Text Placeholder 31"/>
          <p:cNvSpPr>
            <a:spLocks noGrp="1"/>
          </p:cNvSpPr>
          <p:nvPr>
            <p:ph type="body" idx="10"/>
          </p:nvPr>
        </p:nvSpPr>
        <p:spPr>
          <a:xfrm>
            <a:off x="1816735" y="5621655"/>
            <a:ext cx="8763000" cy="347345"/>
          </a:xfrm>
          <a:prstGeom prst="rect">
            <a:avLst/>
          </a:prstGeom>
          <a:noFill/>
          <a:ln w="0" cmpd="sng">
            <a:noFill/>
            <a:prstDash val="solid"/>
          </a:ln>
        </p:spPr>
        <p:txBody>
          <a:bodyPr vert="horz" lIns="0" tIns="12700" rIns="0" bIns="0" anchor="t"/>
          <a:lstStyle/>
          <a:p>
            <a:pPr marL="0" marR="0" indent="0" algn="l">
              <a:lnSpc>
                <a:spcPts val="900"/>
              </a:lnSpc>
              <a:spcAft>
                <a:spcPts val="0"/>
              </a:spcAft>
              <a:tabLst>
                <a:tab pos="1600200" algn="l"/>
                <a:tab pos="3246120" algn="l"/>
                <a:tab pos="4846320" algn="l"/>
                <a:tab pos="6629400" algn="l"/>
                <a:tab pos="8778240" algn="r"/>
              </a:tabLst>
            </a:pPr>
            <a:r>
              <a:rPr lang="en-US" sz="900" spc="0">
                <a:solidFill>
                  <a:srgbClr val="585858"/>
                </a:solidFill>
                <a:latin typeface="Calibri" panose="02020603050405020304" pitchFamily="2"/>
              </a:rPr>
              <a:t>Swansea Birmingham St George's Southampton Warwick Nottingham </a:t>
            </a:r>
          </a:p>
          <a:p>
            <a:pPr marL="0" marR="0" indent="0" algn="ctr">
              <a:lnSpc>
                <a:spcPts val="1100"/>
              </a:lnSpc>
              <a:spcBef>
                <a:spcPts val="480"/>
              </a:spcBef>
              <a:spcAft>
                <a:spcPts val="30"/>
              </a:spcAft>
            </a:pPr>
            <a:r>
              <a:rPr lang="en-US" sz="1050" spc="-25">
                <a:solidFill>
                  <a:srgbClr val="585858"/>
                </a:solidFill>
                <a:latin typeface="Calibri" panose="02020603050405020304" pitchFamily="2"/>
              </a:rPr>
              <a:t>Medical School </a:t>
            </a:r>
          </a:p>
        </p:txBody>
      </p:sp>
    </p:spTree>
    <p:extLst>
      <p:ext uri="{BB962C8B-B14F-4D97-AF65-F5344CB8AC3E}">
        <p14:creationId xmlns:p14="http://schemas.microsoft.com/office/powerpoint/2010/main" val="3365916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layout 3">
    <p:bg>
      <p:bgPr>
        <a:solidFill>
          <a:schemeClr val="bg1">
            <a:alpha val="100000"/>
          </a:schemeClr>
        </a:solidFill>
        <a:effectLst/>
      </p:bgPr>
    </p:bg>
    <p:spTree>
      <p:nvGrpSpPr>
        <p:cNvPr id="1" name=""/>
        <p:cNvGrpSpPr/>
        <p:nvPr/>
      </p:nvGrpSpPr>
      <p:grpSpPr>
        <a:xfrm>
          <a:off x="0" y="0"/>
          <a:ext cx="0" cy="0"/>
          <a:chOff x="0" y="0"/>
          <a:chExt cx="0" cy="0"/>
        </a:xfrm>
      </p:grpSpPr>
      <p:sp>
        <p:nvSpPr>
          <p:cNvPr id="4" name="Text Placeholder 3"/>
          <p:cNvSpPr>
            <a:spLocks noGrp="1"/>
          </p:cNvSpPr>
          <p:nvPr>
            <p:ph type="body" idx="10"/>
          </p:nvPr>
        </p:nvSpPr>
        <p:spPr>
          <a:xfrm>
            <a:off x="938530" y="574040"/>
            <a:ext cx="8376285" cy="1120775"/>
          </a:xfrm>
          <a:prstGeom prst="rect">
            <a:avLst/>
          </a:prstGeom>
          <a:noFill/>
          <a:ln w="0" cmpd="sng">
            <a:noFill/>
            <a:prstDash val="solid"/>
          </a:ln>
        </p:spPr>
        <p:txBody>
          <a:bodyPr vert="horz" lIns="0" tIns="53340" rIns="0" bIns="0" anchor="t"/>
          <a:lstStyle/>
          <a:p>
            <a:pPr marL="0" marR="0" indent="0" algn="l">
              <a:lnSpc>
                <a:spcPts val="4100"/>
              </a:lnSpc>
              <a:spcAft>
                <a:spcPts val="0"/>
              </a:spcAft>
            </a:pPr>
            <a:r>
              <a:rPr lang="en-US" sz="3950" spc="-15">
                <a:solidFill>
                  <a:srgbClr val="000000"/>
                </a:solidFill>
                <a:latin typeface="Calibri Light" panose="02020603050405020304" pitchFamily="2"/>
              </a:rPr>
              <a:t>Yearly comparison (2016 - 2020) – overall </a:t>
            </a:r>
          </a:p>
          <a:p>
            <a:pPr marL="0" marR="0" indent="0" algn="l">
              <a:lnSpc>
                <a:spcPts val="4100"/>
              </a:lnSpc>
              <a:spcBef>
                <a:spcPts val="260"/>
              </a:spcBef>
              <a:spcAft>
                <a:spcPts val="0"/>
              </a:spcAft>
            </a:pPr>
            <a:r>
              <a:rPr lang="en-US" sz="3950" spc="0">
                <a:solidFill>
                  <a:srgbClr val="000000"/>
                </a:solidFill>
                <a:latin typeface="Calibri Light" panose="02020603050405020304" pitchFamily="2"/>
              </a:rPr>
              <a:t>satisfaction by question area </a:t>
            </a:r>
          </a:p>
        </p:txBody>
      </p:sp>
      <p:sp>
        <p:nvSpPr>
          <p:cNvPr id="5" name="Text Placeholder 4"/>
          <p:cNvSpPr>
            <a:spLocks noGrp="1"/>
          </p:cNvSpPr>
          <p:nvPr>
            <p:ph type="body" idx="10"/>
          </p:nvPr>
        </p:nvSpPr>
        <p:spPr>
          <a:xfrm>
            <a:off x="5419090" y="1924685"/>
            <a:ext cx="1353820" cy="217170"/>
          </a:xfrm>
          <a:prstGeom prst="rect">
            <a:avLst/>
          </a:prstGeom>
          <a:noFill/>
          <a:ln w="0" cmpd="sng">
            <a:noFill/>
            <a:prstDash val="solid"/>
          </a:ln>
        </p:spPr>
        <p:txBody>
          <a:bodyPr vert="horz" lIns="0" tIns="20955" rIns="0" bIns="0" anchor="t"/>
          <a:lstStyle/>
          <a:p>
            <a:pPr marL="0" marR="0" indent="0" algn="ctr">
              <a:lnSpc>
                <a:spcPts val="1500"/>
              </a:lnSpc>
              <a:spcAft>
                <a:spcPts val="0"/>
              </a:spcAft>
            </a:pPr>
            <a:r>
              <a:rPr lang="en-US" sz="1400" spc="-40">
                <a:solidFill>
                  <a:srgbClr val="585858"/>
                </a:solidFill>
                <a:latin typeface="Calibri" panose="02020603050405020304" pitchFamily="2"/>
              </a:rPr>
              <a:t>Overall satisfaction </a:t>
            </a:r>
          </a:p>
        </p:txBody>
      </p:sp>
      <p:sp>
        <p:nvSpPr>
          <p:cNvPr id="6" name="Text Placeholder 5"/>
          <p:cNvSpPr>
            <a:spLocks noGrp="1"/>
          </p:cNvSpPr>
          <p:nvPr>
            <p:ph type="body" idx="10"/>
          </p:nvPr>
        </p:nvSpPr>
        <p:spPr>
          <a:xfrm>
            <a:off x="866775" y="2216785"/>
            <a:ext cx="369570" cy="136525"/>
          </a:xfrm>
          <a:prstGeom prst="rect">
            <a:avLst/>
          </a:prstGeom>
          <a:noFill/>
          <a:ln w="0" cmpd="sng">
            <a:noFill/>
            <a:prstDash val="solid"/>
          </a:ln>
        </p:spPr>
        <p:txBody>
          <a:bodyPr vert="horz" lIns="0" tIns="17145" rIns="0" bIns="0" anchor="t"/>
          <a:lstStyle/>
          <a:p>
            <a:pPr marL="0" marR="0" indent="0" algn="l">
              <a:lnSpc>
                <a:spcPts val="900"/>
              </a:lnSpc>
              <a:spcAft>
                <a:spcPts val="0"/>
              </a:spcAft>
            </a:pPr>
            <a:r>
              <a:rPr lang="en-US" sz="950" spc="35">
                <a:solidFill>
                  <a:srgbClr val="585858"/>
                </a:solidFill>
                <a:latin typeface="Calibri" panose="02020603050405020304" pitchFamily="2"/>
              </a:rPr>
              <a:t>100% </a:t>
            </a:r>
          </a:p>
        </p:txBody>
      </p:sp>
      <p:sp>
        <p:nvSpPr>
          <p:cNvPr id="7" name="Text Placeholder 6"/>
          <p:cNvSpPr>
            <a:spLocks noGrp="1"/>
          </p:cNvSpPr>
          <p:nvPr>
            <p:ph type="body" idx="10"/>
          </p:nvPr>
        </p:nvSpPr>
        <p:spPr>
          <a:xfrm>
            <a:off x="918845" y="2533650"/>
            <a:ext cx="317500" cy="136525"/>
          </a:xfrm>
          <a:prstGeom prst="rect">
            <a:avLst/>
          </a:prstGeom>
          <a:noFill/>
          <a:ln w="0" cmpd="sng">
            <a:noFill/>
            <a:prstDash val="solid"/>
          </a:ln>
        </p:spPr>
        <p:txBody>
          <a:bodyPr vert="horz" lIns="0" tIns="17145" rIns="0" bIns="0" anchor="t"/>
          <a:lstStyle/>
          <a:p>
            <a:pPr marL="0" marR="0" indent="0" algn="l">
              <a:lnSpc>
                <a:spcPts val="900"/>
              </a:lnSpc>
              <a:spcAft>
                <a:spcPts val="0"/>
              </a:spcAft>
            </a:pPr>
            <a:r>
              <a:rPr lang="en-US" sz="950" spc="75">
                <a:solidFill>
                  <a:srgbClr val="585858"/>
                </a:solidFill>
                <a:latin typeface="Calibri" panose="02020603050405020304" pitchFamily="2"/>
              </a:rPr>
              <a:t>90% </a:t>
            </a:r>
          </a:p>
        </p:txBody>
      </p:sp>
      <p:sp>
        <p:nvSpPr>
          <p:cNvPr id="8" name="Text Placeholder 7"/>
          <p:cNvSpPr>
            <a:spLocks noGrp="1"/>
          </p:cNvSpPr>
          <p:nvPr>
            <p:ph type="body" idx="10"/>
          </p:nvPr>
        </p:nvSpPr>
        <p:spPr>
          <a:xfrm>
            <a:off x="918845" y="2847975"/>
            <a:ext cx="317500" cy="136525"/>
          </a:xfrm>
          <a:prstGeom prst="rect">
            <a:avLst/>
          </a:prstGeom>
          <a:noFill/>
          <a:ln w="0" cmpd="sng">
            <a:noFill/>
            <a:prstDash val="solid"/>
          </a:ln>
        </p:spPr>
        <p:txBody>
          <a:bodyPr vert="horz" lIns="0" tIns="17145" rIns="0" bIns="0" anchor="t"/>
          <a:lstStyle/>
          <a:p>
            <a:pPr marL="0" marR="0" indent="0" algn="l">
              <a:lnSpc>
                <a:spcPts val="900"/>
              </a:lnSpc>
              <a:spcAft>
                <a:spcPts val="0"/>
              </a:spcAft>
            </a:pPr>
            <a:r>
              <a:rPr lang="en-US" sz="950" spc="75">
                <a:solidFill>
                  <a:srgbClr val="585858"/>
                </a:solidFill>
                <a:latin typeface="Calibri" panose="02020603050405020304" pitchFamily="2"/>
              </a:rPr>
              <a:t>80% </a:t>
            </a:r>
          </a:p>
        </p:txBody>
      </p:sp>
      <p:sp>
        <p:nvSpPr>
          <p:cNvPr id="9" name="Text Placeholder 8"/>
          <p:cNvSpPr>
            <a:spLocks noGrp="1"/>
          </p:cNvSpPr>
          <p:nvPr>
            <p:ph type="body" idx="10"/>
          </p:nvPr>
        </p:nvSpPr>
        <p:spPr>
          <a:xfrm>
            <a:off x="918845" y="3164840"/>
            <a:ext cx="317500" cy="136525"/>
          </a:xfrm>
          <a:prstGeom prst="rect">
            <a:avLst/>
          </a:prstGeom>
          <a:noFill/>
          <a:ln w="0" cmpd="sng">
            <a:noFill/>
            <a:prstDash val="solid"/>
          </a:ln>
        </p:spPr>
        <p:txBody>
          <a:bodyPr vert="horz" lIns="0" tIns="17145" rIns="0" bIns="0" anchor="t"/>
          <a:lstStyle/>
          <a:p>
            <a:pPr marL="0" marR="0" indent="0" algn="l">
              <a:lnSpc>
                <a:spcPts val="900"/>
              </a:lnSpc>
              <a:spcAft>
                <a:spcPts val="0"/>
              </a:spcAft>
            </a:pPr>
            <a:r>
              <a:rPr lang="en-US" sz="950" spc="70">
                <a:solidFill>
                  <a:srgbClr val="585858"/>
                </a:solidFill>
                <a:latin typeface="Calibri" panose="02020603050405020304" pitchFamily="2"/>
              </a:rPr>
              <a:t>70% </a:t>
            </a:r>
          </a:p>
        </p:txBody>
      </p:sp>
      <p:sp>
        <p:nvSpPr>
          <p:cNvPr id="10" name="Text Placeholder 9"/>
          <p:cNvSpPr>
            <a:spLocks noGrp="1"/>
          </p:cNvSpPr>
          <p:nvPr>
            <p:ph type="body" idx="10"/>
          </p:nvPr>
        </p:nvSpPr>
        <p:spPr>
          <a:xfrm>
            <a:off x="918845" y="3478530"/>
            <a:ext cx="317500" cy="136525"/>
          </a:xfrm>
          <a:prstGeom prst="rect">
            <a:avLst/>
          </a:prstGeom>
          <a:noFill/>
          <a:ln w="0" cmpd="sng">
            <a:noFill/>
            <a:prstDash val="solid"/>
          </a:ln>
        </p:spPr>
        <p:txBody>
          <a:bodyPr vert="horz" lIns="0" tIns="17145" rIns="0" bIns="0" anchor="t"/>
          <a:lstStyle/>
          <a:p>
            <a:pPr marL="0" marR="0" indent="0" algn="l">
              <a:lnSpc>
                <a:spcPts val="900"/>
              </a:lnSpc>
              <a:spcAft>
                <a:spcPts val="0"/>
              </a:spcAft>
            </a:pPr>
            <a:r>
              <a:rPr lang="en-US" sz="950" spc="70">
                <a:solidFill>
                  <a:srgbClr val="585858"/>
                </a:solidFill>
                <a:latin typeface="Calibri" panose="02020603050405020304" pitchFamily="2"/>
              </a:rPr>
              <a:t>60% </a:t>
            </a:r>
          </a:p>
        </p:txBody>
      </p:sp>
      <p:sp>
        <p:nvSpPr>
          <p:cNvPr id="11" name="Text Placeholder 10"/>
          <p:cNvSpPr>
            <a:spLocks noGrp="1"/>
          </p:cNvSpPr>
          <p:nvPr>
            <p:ph type="body" idx="10"/>
          </p:nvPr>
        </p:nvSpPr>
        <p:spPr>
          <a:xfrm>
            <a:off x="918845" y="3795395"/>
            <a:ext cx="317500" cy="136525"/>
          </a:xfrm>
          <a:prstGeom prst="rect">
            <a:avLst/>
          </a:prstGeom>
          <a:noFill/>
          <a:ln w="0" cmpd="sng">
            <a:noFill/>
            <a:prstDash val="solid"/>
          </a:ln>
        </p:spPr>
        <p:txBody>
          <a:bodyPr vert="horz" lIns="0" tIns="17145" rIns="0" bIns="0" anchor="t"/>
          <a:lstStyle/>
          <a:p>
            <a:pPr marL="0" marR="0" indent="0" algn="l">
              <a:lnSpc>
                <a:spcPts val="900"/>
              </a:lnSpc>
              <a:spcAft>
                <a:spcPts val="0"/>
              </a:spcAft>
            </a:pPr>
            <a:r>
              <a:rPr lang="en-US" sz="950" spc="70">
                <a:solidFill>
                  <a:srgbClr val="585858"/>
                </a:solidFill>
                <a:latin typeface="Calibri" panose="02020603050405020304" pitchFamily="2"/>
              </a:rPr>
              <a:t>50% </a:t>
            </a:r>
          </a:p>
        </p:txBody>
      </p:sp>
      <p:sp>
        <p:nvSpPr>
          <p:cNvPr id="12" name="Text Placeholder 11"/>
          <p:cNvSpPr>
            <a:spLocks noGrp="1"/>
          </p:cNvSpPr>
          <p:nvPr>
            <p:ph type="body" idx="10"/>
          </p:nvPr>
        </p:nvSpPr>
        <p:spPr>
          <a:xfrm>
            <a:off x="915670" y="4109720"/>
            <a:ext cx="320675" cy="136525"/>
          </a:xfrm>
          <a:prstGeom prst="rect">
            <a:avLst/>
          </a:prstGeom>
          <a:noFill/>
          <a:ln w="0" cmpd="sng">
            <a:noFill/>
            <a:prstDash val="solid"/>
          </a:ln>
        </p:spPr>
        <p:txBody>
          <a:bodyPr vert="horz" lIns="0" tIns="17145" rIns="0" bIns="0" anchor="t"/>
          <a:lstStyle/>
          <a:p>
            <a:pPr marL="0" marR="0" indent="0" algn="l">
              <a:lnSpc>
                <a:spcPts val="900"/>
              </a:lnSpc>
              <a:spcAft>
                <a:spcPts val="0"/>
              </a:spcAft>
            </a:pPr>
            <a:r>
              <a:rPr lang="en-US" sz="950" spc="85">
                <a:solidFill>
                  <a:srgbClr val="585858"/>
                </a:solidFill>
                <a:latin typeface="Calibri" panose="02020603050405020304" pitchFamily="2"/>
              </a:rPr>
              <a:t>40% </a:t>
            </a:r>
          </a:p>
        </p:txBody>
      </p:sp>
      <p:sp>
        <p:nvSpPr>
          <p:cNvPr id="13" name="Text Placeholder 12"/>
          <p:cNvSpPr>
            <a:spLocks noGrp="1"/>
          </p:cNvSpPr>
          <p:nvPr>
            <p:ph type="body" idx="10"/>
          </p:nvPr>
        </p:nvSpPr>
        <p:spPr>
          <a:xfrm>
            <a:off x="918845" y="4426585"/>
            <a:ext cx="317500" cy="136525"/>
          </a:xfrm>
          <a:prstGeom prst="rect">
            <a:avLst/>
          </a:prstGeom>
          <a:noFill/>
          <a:ln w="0" cmpd="sng">
            <a:noFill/>
            <a:prstDash val="solid"/>
          </a:ln>
        </p:spPr>
        <p:txBody>
          <a:bodyPr vert="horz" lIns="0" tIns="17145" rIns="0" bIns="0" anchor="t"/>
          <a:lstStyle/>
          <a:p>
            <a:pPr marL="0" marR="0" indent="0" algn="l">
              <a:lnSpc>
                <a:spcPts val="900"/>
              </a:lnSpc>
              <a:spcAft>
                <a:spcPts val="0"/>
              </a:spcAft>
            </a:pPr>
            <a:r>
              <a:rPr lang="en-US" sz="950" spc="70">
                <a:solidFill>
                  <a:srgbClr val="585858"/>
                </a:solidFill>
                <a:latin typeface="Calibri" panose="02020603050405020304" pitchFamily="2"/>
              </a:rPr>
              <a:t>30% </a:t>
            </a:r>
          </a:p>
        </p:txBody>
      </p:sp>
      <p:sp>
        <p:nvSpPr>
          <p:cNvPr id="14" name="Text Placeholder 13"/>
          <p:cNvSpPr>
            <a:spLocks noGrp="1"/>
          </p:cNvSpPr>
          <p:nvPr>
            <p:ph type="body" idx="10"/>
          </p:nvPr>
        </p:nvSpPr>
        <p:spPr>
          <a:xfrm>
            <a:off x="921385" y="4740275"/>
            <a:ext cx="314960" cy="136525"/>
          </a:xfrm>
          <a:prstGeom prst="rect">
            <a:avLst/>
          </a:prstGeom>
          <a:noFill/>
          <a:ln w="0" cmpd="sng">
            <a:noFill/>
            <a:prstDash val="solid"/>
          </a:ln>
        </p:spPr>
        <p:txBody>
          <a:bodyPr vert="horz" lIns="0" tIns="17145" rIns="0" bIns="0" anchor="t"/>
          <a:lstStyle/>
          <a:p>
            <a:pPr marL="0" marR="0" indent="0" algn="l">
              <a:lnSpc>
                <a:spcPts val="900"/>
              </a:lnSpc>
              <a:spcAft>
                <a:spcPts val="0"/>
              </a:spcAft>
            </a:pPr>
            <a:r>
              <a:rPr lang="en-US" sz="950" spc="65">
                <a:solidFill>
                  <a:srgbClr val="585858"/>
                </a:solidFill>
                <a:latin typeface="Calibri" panose="02020603050405020304" pitchFamily="2"/>
              </a:rPr>
              <a:t>20% </a:t>
            </a:r>
          </a:p>
        </p:txBody>
      </p:sp>
      <p:sp>
        <p:nvSpPr>
          <p:cNvPr id="15" name="Text Placeholder 14"/>
          <p:cNvSpPr>
            <a:spLocks noGrp="1"/>
          </p:cNvSpPr>
          <p:nvPr>
            <p:ph type="body" idx="10"/>
          </p:nvPr>
        </p:nvSpPr>
        <p:spPr>
          <a:xfrm>
            <a:off x="924560" y="5057775"/>
            <a:ext cx="311785" cy="136525"/>
          </a:xfrm>
          <a:prstGeom prst="rect">
            <a:avLst/>
          </a:prstGeom>
          <a:noFill/>
          <a:ln w="0" cmpd="sng">
            <a:noFill/>
            <a:prstDash val="solid"/>
          </a:ln>
        </p:spPr>
        <p:txBody>
          <a:bodyPr vert="horz" lIns="0" tIns="17145" rIns="0" bIns="0" anchor="t"/>
          <a:lstStyle/>
          <a:p>
            <a:pPr marL="0" marR="0" indent="0" algn="l">
              <a:lnSpc>
                <a:spcPts val="900"/>
              </a:lnSpc>
              <a:spcAft>
                <a:spcPts val="0"/>
              </a:spcAft>
            </a:pPr>
            <a:r>
              <a:rPr lang="en-US" sz="950" spc="50">
                <a:solidFill>
                  <a:srgbClr val="585858"/>
                </a:solidFill>
                <a:latin typeface="Calibri" panose="02020603050405020304" pitchFamily="2"/>
              </a:rPr>
              <a:t>10% </a:t>
            </a:r>
          </a:p>
        </p:txBody>
      </p:sp>
      <p:sp>
        <p:nvSpPr>
          <p:cNvPr id="16" name="Text Placeholder 15"/>
          <p:cNvSpPr>
            <a:spLocks noGrp="1"/>
          </p:cNvSpPr>
          <p:nvPr>
            <p:ph type="body" idx="10"/>
          </p:nvPr>
        </p:nvSpPr>
        <p:spPr>
          <a:xfrm>
            <a:off x="976630" y="5374640"/>
            <a:ext cx="259715" cy="136525"/>
          </a:xfrm>
          <a:prstGeom prst="rect">
            <a:avLst/>
          </a:prstGeom>
          <a:noFill/>
          <a:ln w="0" cmpd="sng">
            <a:noFill/>
            <a:prstDash val="solid"/>
          </a:ln>
        </p:spPr>
        <p:txBody>
          <a:bodyPr vert="horz" lIns="0" tIns="17145" rIns="0" bIns="0" anchor="t"/>
          <a:lstStyle/>
          <a:p>
            <a:pPr marL="0" marR="0" indent="0" algn="l">
              <a:lnSpc>
                <a:spcPts val="900"/>
              </a:lnSpc>
              <a:spcAft>
                <a:spcPts val="0"/>
              </a:spcAft>
            </a:pPr>
            <a:r>
              <a:rPr lang="en-US" sz="950" spc="110">
                <a:solidFill>
                  <a:srgbClr val="585858"/>
                </a:solidFill>
                <a:latin typeface="Calibri" panose="02020603050405020304" pitchFamily="2"/>
              </a:rPr>
              <a:t>0% </a:t>
            </a:r>
          </a:p>
        </p:txBody>
      </p:sp>
      <p:sp>
        <p:nvSpPr>
          <p:cNvPr id="17" name="Text Placeholder 16"/>
          <p:cNvSpPr>
            <a:spLocks noGrp="1"/>
          </p:cNvSpPr>
          <p:nvPr>
            <p:ph type="body" idx="10"/>
          </p:nvPr>
        </p:nvSpPr>
        <p:spPr>
          <a:xfrm>
            <a:off x="3392170" y="5520690"/>
            <a:ext cx="746760" cy="276860"/>
          </a:xfrm>
          <a:prstGeom prst="rect">
            <a:avLst/>
          </a:prstGeom>
          <a:noFill/>
          <a:ln w="0" cmpd="sng">
            <a:noFill/>
            <a:prstDash val="solid"/>
          </a:ln>
        </p:spPr>
        <p:txBody>
          <a:bodyPr vert="horz" lIns="0" tIns="0" rIns="0" bIns="0" anchor="t"/>
          <a:lstStyle/>
          <a:p>
            <a:pPr marL="137160" marR="0" indent="0" algn="l">
              <a:lnSpc>
                <a:spcPts val="1100"/>
              </a:lnSpc>
              <a:spcAft>
                <a:spcPts val="0"/>
              </a:spcAft>
            </a:pPr>
            <a:r>
              <a:rPr lang="en-US" sz="950" spc="-30">
                <a:solidFill>
                  <a:srgbClr val="585858"/>
                </a:solidFill>
                <a:latin typeface="Calibri" panose="02020603050405020304" pitchFamily="2"/>
              </a:rPr>
              <a:t>Assessment and feedback </a:t>
            </a:r>
          </a:p>
        </p:txBody>
      </p:sp>
      <p:sp>
        <p:nvSpPr>
          <p:cNvPr id="18" name="Text Placeholder 17"/>
          <p:cNvSpPr>
            <a:spLocks noGrp="1"/>
          </p:cNvSpPr>
          <p:nvPr>
            <p:ph type="body" idx="10"/>
          </p:nvPr>
        </p:nvSpPr>
        <p:spPr>
          <a:xfrm>
            <a:off x="1322705" y="5520690"/>
            <a:ext cx="914400" cy="276860"/>
          </a:xfrm>
          <a:prstGeom prst="rect">
            <a:avLst/>
          </a:prstGeom>
          <a:noFill/>
          <a:ln w="0" cmpd="sng">
            <a:noFill/>
            <a:prstDash val="solid"/>
          </a:ln>
        </p:spPr>
        <p:txBody>
          <a:bodyPr vert="horz" lIns="0" tIns="0" rIns="0" bIns="0" anchor="t"/>
          <a:lstStyle/>
          <a:p>
            <a:pPr marL="274320" marR="0" indent="0" algn="l">
              <a:lnSpc>
                <a:spcPts val="1100"/>
              </a:lnSpc>
              <a:spcAft>
                <a:spcPts val="0"/>
              </a:spcAft>
            </a:pPr>
            <a:r>
              <a:rPr lang="en-US" sz="950" spc="-20">
                <a:solidFill>
                  <a:srgbClr val="585858"/>
                </a:solidFill>
                <a:latin typeface="Calibri" panose="02020603050405020304" pitchFamily="2"/>
              </a:rPr>
              <a:t>The teaching on my course </a:t>
            </a:r>
          </a:p>
        </p:txBody>
      </p:sp>
      <p:sp>
        <p:nvSpPr>
          <p:cNvPr id="19" name="Text Placeholder 18"/>
          <p:cNvSpPr>
            <a:spLocks noGrp="1"/>
          </p:cNvSpPr>
          <p:nvPr>
            <p:ph type="body" idx="10"/>
          </p:nvPr>
        </p:nvSpPr>
        <p:spPr>
          <a:xfrm>
            <a:off x="4340225" y="5520690"/>
            <a:ext cx="1807845" cy="279400"/>
          </a:xfrm>
          <a:prstGeom prst="rect">
            <a:avLst/>
          </a:prstGeom>
          <a:noFill/>
          <a:ln w="0" cmpd="sng">
            <a:noFill/>
            <a:prstDash val="solid"/>
          </a:ln>
        </p:spPr>
        <p:txBody>
          <a:bodyPr vert="horz" lIns="0" tIns="17145" rIns="0" bIns="0" anchor="t"/>
          <a:lstStyle/>
          <a:p>
            <a:pPr marL="0" marR="0" indent="0" algn="l">
              <a:lnSpc>
                <a:spcPts val="900"/>
              </a:lnSpc>
              <a:spcAft>
                <a:spcPts val="0"/>
              </a:spcAft>
              <a:tabLst>
                <a:tab pos="1828800" algn="r"/>
              </a:tabLst>
            </a:pPr>
            <a:r>
              <a:rPr lang="en-US" sz="950" spc="0">
                <a:solidFill>
                  <a:srgbClr val="585858"/>
                </a:solidFill>
                <a:latin typeface="Calibri" panose="02020603050405020304" pitchFamily="2"/>
              </a:rPr>
              <a:t>Academic support Organisation and </a:t>
            </a:r>
          </a:p>
          <a:p>
            <a:pPr marL="0" marR="45720" indent="0" algn="r">
              <a:lnSpc>
                <a:spcPts val="900"/>
              </a:lnSpc>
              <a:spcBef>
                <a:spcPts val="165"/>
              </a:spcBef>
              <a:spcAft>
                <a:spcPts val="0"/>
              </a:spcAft>
            </a:pPr>
            <a:r>
              <a:rPr lang="en-US" sz="950" spc="-25">
                <a:solidFill>
                  <a:srgbClr val="585858"/>
                </a:solidFill>
                <a:latin typeface="Calibri" panose="02020603050405020304" pitchFamily="2"/>
              </a:rPr>
              <a:t>management </a:t>
            </a:r>
          </a:p>
        </p:txBody>
      </p:sp>
      <p:sp>
        <p:nvSpPr>
          <p:cNvPr id="20" name="Text Placeholder 19"/>
          <p:cNvSpPr>
            <a:spLocks noGrp="1"/>
          </p:cNvSpPr>
          <p:nvPr>
            <p:ph type="body" idx="10"/>
          </p:nvPr>
        </p:nvSpPr>
        <p:spPr>
          <a:xfrm>
            <a:off x="6315710" y="5520690"/>
            <a:ext cx="4848860" cy="139700"/>
          </a:xfrm>
          <a:prstGeom prst="rect">
            <a:avLst/>
          </a:prstGeom>
          <a:noFill/>
          <a:ln w="0" cmpd="sng">
            <a:noFill/>
            <a:prstDash val="solid"/>
          </a:ln>
        </p:spPr>
        <p:txBody>
          <a:bodyPr vert="horz" lIns="0" tIns="17145" rIns="0" bIns="0" anchor="t"/>
          <a:lstStyle/>
          <a:p>
            <a:pPr marL="0" marR="0" indent="0" algn="l">
              <a:lnSpc>
                <a:spcPts val="900"/>
              </a:lnSpc>
              <a:spcAft>
                <a:spcPts val="20"/>
              </a:spcAft>
              <a:tabLst>
                <a:tab pos="2103120" algn="l"/>
                <a:tab pos="3063240" algn="l"/>
                <a:tab pos="4846320" algn="r"/>
              </a:tabLst>
            </a:pPr>
            <a:r>
              <a:rPr lang="en-US" sz="950" spc="0">
                <a:solidFill>
                  <a:srgbClr val="585858"/>
                </a:solidFill>
                <a:latin typeface="Calibri" panose="02020603050405020304" pitchFamily="2"/>
              </a:rPr>
              <a:t>Learning resources Learning community Student Voice Students' Union Overall Satisfaction </a:t>
            </a:r>
          </a:p>
        </p:txBody>
      </p:sp>
      <p:sp>
        <p:nvSpPr>
          <p:cNvPr id="21" name="Text Placeholder 20"/>
          <p:cNvSpPr>
            <a:spLocks noGrp="1"/>
          </p:cNvSpPr>
          <p:nvPr>
            <p:ph type="body" idx="10"/>
          </p:nvPr>
        </p:nvSpPr>
        <p:spPr>
          <a:xfrm>
            <a:off x="2459990" y="5520690"/>
            <a:ext cx="627380" cy="279400"/>
          </a:xfrm>
          <a:prstGeom prst="rect">
            <a:avLst/>
          </a:prstGeom>
          <a:noFill/>
          <a:ln w="0" cmpd="sng">
            <a:noFill/>
            <a:prstDash val="solid"/>
          </a:ln>
        </p:spPr>
        <p:txBody>
          <a:bodyPr vert="horz" lIns="0" tIns="0" rIns="0" bIns="0" anchor="t"/>
          <a:lstStyle/>
          <a:p>
            <a:pPr marL="0" marR="0" indent="0" algn="l">
              <a:lnSpc>
                <a:spcPts val="1100"/>
              </a:lnSpc>
              <a:spcAft>
                <a:spcPts val="0"/>
              </a:spcAft>
            </a:pPr>
            <a:r>
              <a:rPr lang="en-US" sz="950" spc="-30">
                <a:solidFill>
                  <a:srgbClr val="585858"/>
                </a:solidFill>
                <a:latin typeface="Calibri" panose="02020603050405020304" pitchFamily="2"/>
              </a:rPr>
              <a:t>Learning opportunities </a:t>
            </a:r>
          </a:p>
        </p:txBody>
      </p:sp>
      <p:sp>
        <p:nvSpPr>
          <p:cNvPr id="22" name="Text Placeholder 21"/>
          <p:cNvSpPr>
            <a:spLocks noGrp="1"/>
          </p:cNvSpPr>
          <p:nvPr>
            <p:ph type="body" idx="10"/>
          </p:nvPr>
        </p:nvSpPr>
        <p:spPr>
          <a:xfrm>
            <a:off x="4065905" y="5913755"/>
            <a:ext cx="4203065" cy="139700"/>
          </a:xfrm>
          <a:prstGeom prst="rect">
            <a:avLst/>
          </a:prstGeom>
          <a:noFill/>
          <a:ln w="0" cmpd="sng">
            <a:noFill/>
            <a:prstDash val="solid"/>
          </a:ln>
        </p:spPr>
        <p:txBody>
          <a:bodyPr vert="horz" lIns="0" tIns="17145" rIns="0" bIns="0" anchor="t"/>
          <a:lstStyle/>
          <a:p>
            <a:pPr marL="0" marR="0" indent="0" algn="l">
              <a:lnSpc>
                <a:spcPts val="900"/>
              </a:lnSpc>
              <a:spcAft>
                <a:spcPts val="20"/>
              </a:spcAft>
              <a:tabLst>
                <a:tab pos="868680" algn="l"/>
                <a:tab pos="1783080" algn="l"/>
                <a:tab pos="2651760" algn="l"/>
                <a:tab pos="4206240" algn="r"/>
              </a:tabLst>
            </a:pPr>
            <a:r>
              <a:rPr lang="en-US" sz="950" spc="0">
                <a:solidFill>
                  <a:srgbClr val="585858"/>
                </a:solidFill>
                <a:latin typeface="Calibri" panose="02020603050405020304" pitchFamily="2"/>
              </a:rPr>
              <a:t>% Agree 2016  % Agree 2017  % Agree 2018  % Agree 2019  % Agree 2020 </a:t>
            </a:r>
          </a:p>
        </p:txBody>
      </p:sp>
    </p:spTree>
    <p:extLst>
      <p:ext uri="{BB962C8B-B14F-4D97-AF65-F5344CB8AC3E}">
        <p14:creationId xmlns:p14="http://schemas.microsoft.com/office/powerpoint/2010/main" val="295957826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layout 30">
    <p:bg>
      <p:bgPr>
        <a:solidFill>
          <a:schemeClr val="bg1">
            <a:alpha val="10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442258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 y="3"/>
            <a:ext cx="12191545" cy="6857999"/>
          </a:xfrm>
          <a:prstGeom prst="rect">
            <a:avLst/>
          </a:prstGeom>
        </p:spPr>
      </p:pic>
      <p:sp>
        <p:nvSpPr>
          <p:cNvPr id="22" name="Text Placeholder 21"/>
          <p:cNvSpPr>
            <a:spLocks noGrp="1"/>
          </p:cNvSpPr>
          <p:nvPr>
            <p:ph type="body" sz="quarter" idx="13" hasCustomPrompt="1"/>
          </p:nvPr>
        </p:nvSpPr>
        <p:spPr>
          <a:xfrm>
            <a:off x="1178990" y="3099144"/>
            <a:ext cx="10189521" cy="3283944"/>
          </a:xfrm>
          <a:prstGeom prst="rect">
            <a:avLst/>
          </a:prstGeom>
        </p:spPr>
        <p:txBody>
          <a:bodyPr/>
          <a:lstStyle>
            <a:lvl1pPr marL="228594" marR="0" indent="-228594" algn="l" defTabSz="914377" rtl="0" eaLnBrk="1" fontAlgn="auto" latinLnBrk="0" hangingPunct="1">
              <a:lnSpc>
                <a:spcPct val="100000"/>
              </a:lnSpc>
              <a:spcBef>
                <a:spcPts val="0"/>
              </a:spcBef>
              <a:spcAft>
                <a:spcPts val="1600"/>
              </a:spcAft>
              <a:buClr>
                <a:srgbClr val="00B2DD"/>
              </a:buClr>
              <a:buSzPct val="120000"/>
              <a:buFont typeface="Arial" charset="0"/>
              <a:buChar char="•"/>
              <a:tabLst/>
              <a:defRPr sz="2667"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Important parts of the bullet can be highlighted in a bold weight for added impact.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1178989" y="2188021"/>
            <a:ext cx="6707712" cy="507823"/>
          </a:xfrm>
          <a:prstGeom prst="rect">
            <a:avLst/>
          </a:prstGeom>
        </p:spPr>
        <p:txBody>
          <a:bodyPr/>
          <a:lstStyle>
            <a:lvl1pPr marL="0" indent="0">
              <a:buFontTx/>
              <a:buNone/>
              <a:defRPr sz="2667" b="1" i="0" baseline="0">
                <a:solidFill>
                  <a:srgbClr val="00B2DD"/>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(minimal text as bullet points)</a:t>
            </a:r>
          </a:p>
          <a:p>
            <a:pPr lvl="0"/>
            <a:endParaRPr lang="en-US" dirty="0"/>
          </a:p>
        </p:txBody>
      </p:sp>
    </p:spTree>
    <p:extLst>
      <p:ext uri="{BB962C8B-B14F-4D97-AF65-F5344CB8AC3E}">
        <p14:creationId xmlns:p14="http://schemas.microsoft.com/office/powerpoint/2010/main" val="103383228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746EF4-9E7D-014D-80BA-FAA1AE153807}" type="datetimeFigureOut">
              <a:rPr lang="en-US" smtClean="0"/>
              <a:t>3/19/2021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32B06BC-6764-914A-B316-88AC909F0DFA}" type="slidenum">
              <a:rPr lang="en-US" smtClean="0"/>
              <a:t>‹#›</a:t>
            </a:fld>
            <a:endParaRPr lang="en-US" dirty="0"/>
          </a:p>
        </p:txBody>
      </p:sp>
    </p:spTree>
    <p:extLst>
      <p:ext uri="{BB962C8B-B14F-4D97-AF65-F5344CB8AC3E}">
        <p14:creationId xmlns:p14="http://schemas.microsoft.com/office/powerpoint/2010/main" val="23138392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Blank slide for graphs and large illustrations">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3034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layout 4">
    <p:bg>
      <p:bgPr>
        <a:solidFill>
          <a:schemeClr val="bg1">
            <a:alpha val="100000"/>
          </a:schemeClr>
        </a:solidFill>
        <a:effectLst/>
      </p:bgPr>
    </p:bg>
    <p:spTree>
      <p:nvGrpSpPr>
        <p:cNvPr id="1" name=""/>
        <p:cNvGrpSpPr/>
        <p:nvPr/>
      </p:nvGrpSpPr>
      <p:grpSpPr>
        <a:xfrm>
          <a:off x="0" y="0"/>
          <a:ext cx="0" cy="0"/>
          <a:chOff x="0" y="0"/>
          <a:chExt cx="0" cy="0"/>
        </a:xfrm>
      </p:grpSpPr>
      <p:sp>
        <p:nvSpPr>
          <p:cNvPr id="4" name="Text Placeholder 3"/>
          <p:cNvSpPr>
            <a:spLocks noGrp="1"/>
          </p:cNvSpPr>
          <p:nvPr>
            <p:ph type="body" idx="10"/>
          </p:nvPr>
        </p:nvSpPr>
        <p:spPr>
          <a:xfrm>
            <a:off x="938530" y="508000"/>
            <a:ext cx="6400800" cy="981710"/>
          </a:xfrm>
          <a:prstGeom prst="rect">
            <a:avLst/>
          </a:prstGeom>
          <a:noFill/>
          <a:ln w="0" cmpd="sng">
            <a:noFill/>
            <a:prstDash val="solid"/>
          </a:ln>
        </p:spPr>
        <p:txBody>
          <a:bodyPr vert="horz" lIns="0" tIns="368300" rIns="0" bIns="0" anchor="t"/>
          <a:lstStyle/>
          <a:p>
            <a:pPr marL="0" marR="0" indent="0" algn="l">
              <a:lnSpc>
                <a:spcPts val="4800"/>
              </a:lnSpc>
              <a:spcAft>
                <a:spcPts val="0"/>
              </a:spcAft>
            </a:pPr>
            <a:r>
              <a:rPr lang="en-US" sz="4350" spc="-10">
                <a:solidFill>
                  <a:srgbClr val="000000"/>
                </a:solidFill>
                <a:latin typeface="Calibri Light" panose="02020603050405020304" pitchFamily="2"/>
              </a:rPr>
              <a:t>Question areas </a:t>
            </a:r>
          </a:p>
        </p:txBody>
      </p:sp>
      <p:sp>
        <p:nvSpPr>
          <p:cNvPr id="5" name="Text Placeholder 4"/>
          <p:cNvSpPr>
            <a:spLocks noGrp="1"/>
          </p:cNvSpPr>
          <p:nvPr>
            <p:ph type="body" idx="10"/>
          </p:nvPr>
        </p:nvSpPr>
        <p:spPr>
          <a:xfrm>
            <a:off x="938530" y="1489710"/>
            <a:ext cx="6400800" cy="4530090"/>
          </a:xfrm>
          <a:prstGeom prst="rect">
            <a:avLst/>
          </a:prstGeom>
          <a:noFill/>
          <a:ln w="0" cmpd="sng">
            <a:noFill/>
            <a:prstDash val="solid"/>
          </a:ln>
        </p:spPr>
        <p:txBody>
          <a:bodyPr vert="horz" lIns="0" tIns="299720" rIns="0" bIns="0" anchor="t"/>
          <a:lstStyle/>
          <a:p>
            <a:pPr marL="0" marR="0" indent="274320" algn="l">
              <a:lnSpc>
                <a:spcPts val="1700"/>
              </a:lnSpc>
              <a:spcAft>
                <a:spcPts val="0"/>
              </a:spcAft>
              <a:buFont typeface="Symbol"/>
              <a:buChar char="·"/>
            </a:pPr>
            <a:r>
              <a:rPr lang="en-US" sz="1600" spc="-5">
                <a:solidFill>
                  <a:srgbClr val="000000"/>
                </a:solidFill>
                <a:latin typeface="Calibri" panose="02020603050405020304" pitchFamily="2"/>
              </a:rPr>
              <a:t>Twenty-seven questions, relating to eight areas of the learning experience </a:t>
            </a:r>
          </a:p>
          <a:p>
            <a:pPr marL="0" marR="0" indent="274320" algn="l">
              <a:lnSpc>
                <a:spcPts val="1700"/>
              </a:lnSpc>
              <a:spcBef>
                <a:spcPts val="3000"/>
              </a:spcBef>
              <a:spcAft>
                <a:spcPts val="0"/>
              </a:spcAft>
              <a:buFont typeface="Symbol"/>
              <a:buChar char="·"/>
            </a:pPr>
            <a:r>
              <a:rPr lang="en-US" sz="1600" b="1" spc="-5">
                <a:solidFill>
                  <a:srgbClr val="000000"/>
                </a:solidFill>
                <a:latin typeface="Calibri" panose="02020603050405020304" pitchFamily="2"/>
              </a:rPr>
              <a:t>Teaching (4 questions) </a:t>
            </a:r>
          </a:p>
          <a:p>
            <a:pPr marL="0" marR="0" indent="274320" algn="l">
              <a:lnSpc>
                <a:spcPts val="1700"/>
              </a:lnSpc>
              <a:spcBef>
                <a:spcPts val="575"/>
              </a:spcBef>
              <a:spcAft>
                <a:spcPts val="0"/>
              </a:spcAft>
              <a:buFont typeface="Symbol"/>
              <a:buChar char="·"/>
            </a:pPr>
            <a:r>
              <a:rPr lang="en-US" sz="1600" b="1" spc="0">
                <a:solidFill>
                  <a:srgbClr val="000000"/>
                </a:solidFill>
                <a:latin typeface="Calibri" panose="02020603050405020304" pitchFamily="2"/>
              </a:rPr>
              <a:t>Learning Opportunities (3 questions) </a:t>
            </a:r>
          </a:p>
          <a:p>
            <a:pPr marL="0" marR="0" indent="274320" algn="l">
              <a:lnSpc>
                <a:spcPts val="1700"/>
              </a:lnSpc>
              <a:spcBef>
                <a:spcPts val="645"/>
              </a:spcBef>
              <a:spcAft>
                <a:spcPts val="0"/>
              </a:spcAft>
              <a:buFont typeface="Symbol"/>
              <a:buChar char="·"/>
            </a:pPr>
            <a:r>
              <a:rPr lang="en-US" sz="1600" b="1" spc="0">
                <a:solidFill>
                  <a:srgbClr val="000000"/>
                </a:solidFill>
                <a:latin typeface="Calibri" panose="02020603050405020304" pitchFamily="2"/>
              </a:rPr>
              <a:t>Assessment and Feedback (4 questions) </a:t>
            </a:r>
          </a:p>
          <a:p>
            <a:pPr marL="0" marR="0" indent="274320" algn="l">
              <a:lnSpc>
                <a:spcPts val="1700"/>
              </a:lnSpc>
              <a:spcBef>
                <a:spcPts val="625"/>
              </a:spcBef>
              <a:spcAft>
                <a:spcPts val="0"/>
              </a:spcAft>
              <a:buFont typeface="Symbol"/>
              <a:buChar char="·"/>
            </a:pPr>
            <a:r>
              <a:rPr lang="en-US" sz="1600" b="1" spc="0">
                <a:solidFill>
                  <a:srgbClr val="000000"/>
                </a:solidFill>
                <a:latin typeface="Calibri" panose="02020603050405020304" pitchFamily="2"/>
              </a:rPr>
              <a:t>Academic Support (3 questions) </a:t>
            </a:r>
          </a:p>
          <a:p>
            <a:pPr marL="0" marR="0" indent="274320" algn="l">
              <a:lnSpc>
                <a:spcPts val="1700"/>
              </a:lnSpc>
              <a:spcBef>
                <a:spcPts val="600"/>
              </a:spcBef>
              <a:spcAft>
                <a:spcPts val="0"/>
              </a:spcAft>
              <a:buFont typeface="Symbol"/>
              <a:buChar char="·"/>
            </a:pPr>
            <a:r>
              <a:rPr lang="en-US" sz="1600" b="1" spc="0">
                <a:solidFill>
                  <a:srgbClr val="000000"/>
                </a:solidFill>
                <a:latin typeface="Calibri" panose="02020603050405020304" pitchFamily="2"/>
              </a:rPr>
              <a:t>Organisation and Management (3 questions) </a:t>
            </a:r>
          </a:p>
          <a:p>
            <a:pPr marL="0" marR="0" indent="274320" algn="l">
              <a:lnSpc>
                <a:spcPts val="1700"/>
              </a:lnSpc>
              <a:spcBef>
                <a:spcPts val="625"/>
              </a:spcBef>
              <a:spcAft>
                <a:spcPts val="0"/>
              </a:spcAft>
              <a:buFont typeface="Symbol"/>
              <a:buChar char="·"/>
            </a:pPr>
            <a:r>
              <a:rPr lang="en-US" sz="1600" b="1" spc="0">
                <a:solidFill>
                  <a:srgbClr val="000000"/>
                </a:solidFill>
                <a:latin typeface="Calibri" panose="02020603050405020304" pitchFamily="2"/>
              </a:rPr>
              <a:t>Learning Resources (3 questions) </a:t>
            </a:r>
          </a:p>
          <a:p>
            <a:pPr marL="0" marR="0" indent="274320" algn="l">
              <a:lnSpc>
                <a:spcPts val="1700"/>
              </a:lnSpc>
              <a:spcBef>
                <a:spcPts val="625"/>
              </a:spcBef>
              <a:spcAft>
                <a:spcPts val="0"/>
              </a:spcAft>
              <a:buFont typeface="Symbol"/>
              <a:buChar char="·"/>
            </a:pPr>
            <a:r>
              <a:rPr lang="en-US" sz="1600" b="1" spc="0">
                <a:solidFill>
                  <a:srgbClr val="000000"/>
                </a:solidFill>
                <a:latin typeface="Calibri" panose="02020603050405020304" pitchFamily="2"/>
              </a:rPr>
              <a:t>Learning Community (2 questions) </a:t>
            </a:r>
          </a:p>
          <a:p>
            <a:pPr marL="0" marR="0" indent="274320" algn="l">
              <a:lnSpc>
                <a:spcPts val="1700"/>
              </a:lnSpc>
              <a:spcBef>
                <a:spcPts val="600"/>
              </a:spcBef>
              <a:spcAft>
                <a:spcPts val="0"/>
              </a:spcAft>
              <a:buFont typeface="Symbol"/>
              <a:buChar char="·"/>
            </a:pPr>
            <a:r>
              <a:rPr lang="en-US" sz="1600" b="1" spc="-15">
                <a:solidFill>
                  <a:srgbClr val="000000"/>
                </a:solidFill>
                <a:latin typeface="Calibri" panose="02020603050405020304" pitchFamily="2"/>
              </a:rPr>
              <a:t>Student Voice (4 questions) </a:t>
            </a:r>
          </a:p>
          <a:p>
            <a:pPr marL="0" marR="0" indent="274320" algn="l">
              <a:lnSpc>
                <a:spcPts val="1700"/>
              </a:lnSpc>
              <a:spcBef>
                <a:spcPts val="2975"/>
              </a:spcBef>
              <a:spcAft>
                <a:spcPts val="0"/>
              </a:spcAft>
              <a:buFont typeface="Symbol"/>
              <a:buChar char="·"/>
            </a:pPr>
            <a:r>
              <a:rPr lang="en-US" sz="1600" spc="-30">
                <a:solidFill>
                  <a:srgbClr val="000000"/>
                </a:solidFill>
                <a:latin typeface="Calibri" panose="02020603050405020304" pitchFamily="2"/>
              </a:rPr>
              <a:t>Overall satisfaction </a:t>
            </a:r>
          </a:p>
          <a:p>
            <a:pPr marL="0" marR="0" indent="274320" algn="l">
              <a:lnSpc>
                <a:spcPts val="1700"/>
              </a:lnSpc>
              <a:spcBef>
                <a:spcPts val="2960"/>
              </a:spcBef>
              <a:spcAft>
                <a:spcPts val="1055"/>
              </a:spcAft>
              <a:buFont typeface="Symbol"/>
              <a:buChar char="·"/>
            </a:pPr>
            <a:r>
              <a:rPr lang="en-US" sz="1600" spc="-10">
                <a:solidFill>
                  <a:srgbClr val="000000"/>
                </a:solidFill>
                <a:latin typeface="Calibri" panose="02020603050405020304" pitchFamily="2"/>
              </a:rPr>
              <a:t>(Optional question – placement/ year abroad) </a:t>
            </a:r>
          </a:p>
        </p:txBody>
      </p:sp>
    </p:spTree>
    <p:extLst>
      <p:ext uri="{BB962C8B-B14F-4D97-AF65-F5344CB8AC3E}">
        <p14:creationId xmlns:p14="http://schemas.microsoft.com/office/powerpoint/2010/main" val="4947973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layout 5">
    <p:bg>
      <p:bgPr>
        <a:solidFill>
          <a:schemeClr val="bg1">
            <a:alpha val="100000"/>
          </a:schemeClr>
        </a:solidFill>
        <a:effectLst/>
      </p:bgPr>
    </p:bg>
    <p:spTree>
      <p:nvGrpSpPr>
        <p:cNvPr id="1" name=""/>
        <p:cNvGrpSpPr/>
        <p:nvPr/>
      </p:nvGrpSpPr>
      <p:grpSpPr>
        <a:xfrm>
          <a:off x="0" y="0"/>
          <a:ext cx="0" cy="0"/>
          <a:chOff x="0" y="0"/>
          <a:chExt cx="0" cy="0"/>
        </a:xfrm>
      </p:grpSpPr>
      <p:sp>
        <p:nvSpPr>
          <p:cNvPr id="4" name="Text Placeholder 3"/>
          <p:cNvSpPr>
            <a:spLocks noGrp="1"/>
          </p:cNvSpPr>
          <p:nvPr>
            <p:ph type="body" idx="10"/>
          </p:nvPr>
        </p:nvSpPr>
        <p:spPr>
          <a:xfrm>
            <a:off x="932815" y="508000"/>
            <a:ext cx="6595745" cy="823595"/>
          </a:xfrm>
          <a:prstGeom prst="rect">
            <a:avLst/>
          </a:prstGeom>
          <a:noFill/>
          <a:ln w="0" cmpd="sng">
            <a:noFill/>
            <a:prstDash val="solid"/>
          </a:ln>
        </p:spPr>
        <p:txBody>
          <a:bodyPr vert="horz" lIns="0" tIns="231140" rIns="0" bIns="0" anchor="t"/>
          <a:lstStyle/>
          <a:p>
            <a:pPr marL="0" marR="0" indent="0" algn="l">
              <a:lnSpc>
                <a:spcPts val="4500"/>
              </a:lnSpc>
              <a:spcAft>
                <a:spcPts val="170"/>
              </a:spcAft>
            </a:pPr>
            <a:r>
              <a:rPr lang="en-US" sz="4350" spc="0">
                <a:solidFill>
                  <a:srgbClr val="000000"/>
                </a:solidFill>
                <a:latin typeface="Calibri Light" panose="02020603050405020304" pitchFamily="2"/>
              </a:rPr>
              <a:t>The teaching on my course </a:t>
            </a:r>
          </a:p>
        </p:txBody>
      </p:sp>
      <p:sp>
        <p:nvSpPr>
          <p:cNvPr id="5" name="Text Placeholder 4"/>
          <p:cNvSpPr>
            <a:spLocks noGrp="1"/>
          </p:cNvSpPr>
          <p:nvPr>
            <p:ph type="body" idx="10"/>
          </p:nvPr>
        </p:nvSpPr>
        <p:spPr>
          <a:xfrm>
            <a:off x="932815" y="1331595"/>
            <a:ext cx="6641465" cy="765175"/>
          </a:xfrm>
          <a:prstGeom prst="rect">
            <a:avLst/>
          </a:prstGeom>
          <a:noFill/>
          <a:ln w="0" cmpd="sng">
            <a:noFill/>
            <a:prstDash val="solid"/>
          </a:ln>
        </p:spPr>
        <p:txBody>
          <a:bodyPr vert="horz" lIns="0" tIns="180340" rIns="0" bIns="0" anchor="t"/>
          <a:lstStyle/>
          <a:p>
            <a:pPr marL="0" marR="0" indent="274320" algn="l">
              <a:lnSpc>
                <a:spcPts val="3000"/>
              </a:lnSpc>
              <a:spcAft>
                <a:spcPts val="0"/>
              </a:spcAft>
              <a:buFont typeface="Symbol"/>
              <a:buChar char="·"/>
            </a:pPr>
            <a:r>
              <a:rPr lang="en-US" sz="2800" spc="-35">
                <a:solidFill>
                  <a:srgbClr val="000000"/>
                </a:solidFill>
                <a:latin typeface="Calibri" panose="02020603050405020304" pitchFamily="2"/>
              </a:rPr>
              <a:t>Improvements noted in all but one question. </a:t>
            </a:r>
          </a:p>
        </p:txBody>
      </p:sp>
      <p:sp>
        <p:nvSpPr>
          <p:cNvPr id="6" name="Text Placeholder 5"/>
          <p:cNvSpPr>
            <a:spLocks noGrp="1"/>
          </p:cNvSpPr>
          <p:nvPr>
            <p:ph type="body" idx="10"/>
          </p:nvPr>
        </p:nvSpPr>
        <p:spPr>
          <a:xfrm>
            <a:off x="932815" y="2096770"/>
            <a:ext cx="9855200" cy="2881630"/>
          </a:xfrm>
          <a:prstGeom prst="rect">
            <a:avLst/>
          </a:prstGeom>
          <a:noFill/>
          <a:ln w="0" cmpd="sng">
            <a:noFill/>
            <a:prstDash val="solid"/>
          </a:ln>
        </p:spPr>
        <p:txBody>
          <a:bodyPr vert="horz" lIns="0" tIns="3175" rIns="0" bIns="0" anchor="t"/>
          <a:lstStyle/>
          <a:p>
            <a:pPr marL="0" marR="0" indent="274320" algn="l">
              <a:lnSpc>
                <a:spcPts val="3000"/>
              </a:lnSpc>
              <a:spcAft>
                <a:spcPts val="0"/>
              </a:spcAft>
              <a:buFont typeface="Symbol"/>
              <a:buChar char="·"/>
            </a:pPr>
            <a:r>
              <a:rPr lang="en-US" sz="2800" spc="-10">
                <a:solidFill>
                  <a:srgbClr val="000000"/>
                </a:solidFill>
                <a:latin typeface="Calibri" panose="02020603050405020304" pitchFamily="2"/>
              </a:rPr>
              <a:t>Several positive comments: school-based teaching and clinical </a:t>
            </a:r>
          </a:p>
          <a:p>
            <a:pPr marL="274320" marR="0" indent="0" algn="l">
              <a:lnSpc>
                <a:spcPts val="3000"/>
              </a:lnSpc>
              <a:spcBef>
                <a:spcPts val="0"/>
              </a:spcBef>
              <a:spcAft>
                <a:spcPts val="0"/>
              </a:spcAft>
            </a:pPr>
            <a:r>
              <a:rPr lang="en-US" sz="2800" spc="-50">
                <a:solidFill>
                  <a:srgbClr val="000000"/>
                </a:solidFill>
                <a:latin typeface="Calibri" panose="02020603050405020304" pitchFamily="2"/>
              </a:rPr>
              <a:t>placements. </a:t>
            </a:r>
          </a:p>
          <a:p>
            <a:pPr marL="0" marR="0" indent="274320" algn="l">
              <a:lnSpc>
                <a:spcPts val="3000"/>
              </a:lnSpc>
              <a:spcBef>
                <a:spcPts val="1005"/>
              </a:spcBef>
              <a:spcAft>
                <a:spcPts val="0"/>
              </a:spcAft>
              <a:buFont typeface="Symbol"/>
              <a:buChar char="·"/>
            </a:pPr>
            <a:r>
              <a:rPr lang="en-US" sz="2800" spc="-25">
                <a:solidFill>
                  <a:srgbClr val="000000"/>
                </a:solidFill>
                <a:latin typeface="Calibri" panose="02020603050405020304" pitchFamily="2"/>
              </a:rPr>
              <a:t>Phase 1 - intense pace, but at a high standard, suitable preparation </a:t>
            </a:r>
          </a:p>
          <a:p>
            <a:pPr marL="274320" marR="0" indent="0" algn="l">
              <a:lnSpc>
                <a:spcPts val="3000"/>
              </a:lnSpc>
              <a:spcBef>
                <a:spcPts val="0"/>
              </a:spcBef>
              <a:spcAft>
                <a:spcPts val="0"/>
              </a:spcAft>
            </a:pPr>
            <a:r>
              <a:rPr lang="en-US" sz="2800" spc="-25">
                <a:solidFill>
                  <a:srgbClr val="000000"/>
                </a:solidFill>
                <a:latin typeface="Calibri" panose="02020603050405020304" pitchFamily="2"/>
              </a:rPr>
              <a:t>for later clinical years. </a:t>
            </a:r>
          </a:p>
          <a:p>
            <a:pPr marL="0" marR="0" indent="274320" algn="l">
              <a:lnSpc>
                <a:spcPts val="3000"/>
              </a:lnSpc>
              <a:spcBef>
                <a:spcPts val="985"/>
              </a:spcBef>
              <a:spcAft>
                <a:spcPts val="0"/>
              </a:spcAft>
              <a:buFont typeface="Symbol"/>
              <a:buChar char="·"/>
            </a:pPr>
            <a:r>
              <a:rPr lang="en-US" sz="2800" spc="-5">
                <a:solidFill>
                  <a:srgbClr val="000000"/>
                </a:solidFill>
                <a:latin typeface="Calibri" panose="02020603050405020304" pitchFamily="2"/>
              </a:rPr>
              <a:t>Features valued - </a:t>
            </a:r>
            <a:r>
              <a:rPr lang="en-US" sz="2800" b="1" spc="-5">
                <a:solidFill>
                  <a:srgbClr val="000000"/>
                </a:solidFill>
                <a:latin typeface="Calibri" panose="02020603050405020304" pitchFamily="2"/>
              </a:rPr>
              <a:t>spiral curriculum, flexibility to be self-directed, </a:t>
            </a:r>
          </a:p>
          <a:p>
            <a:pPr marL="274320" marR="0" indent="0" algn="l">
              <a:lnSpc>
                <a:spcPts val="3000"/>
              </a:lnSpc>
              <a:spcBef>
                <a:spcPts val="0"/>
              </a:spcBef>
              <a:spcAft>
                <a:spcPts val="0"/>
              </a:spcAft>
            </a:pPr>
            <a:r>
              <a:rPr lang="en-US" sz="2800" spc="-5">
                <a:solidFill>
                  <a:srgbClr val="000000"/>
                </a:solidFill>
                <a:latin typeface="Calibri" panose="02020603050405020304" pitchFamily="2"/>
              </a:rPr>
              <a:t>variety of learning experiences </a:t>
            </a:r>
            <a:r>
              <a:rPr lang="en-US" sz="2800" b="1" spc="-5">
                <a:solidFill>
                  <a:srgbClr val="000000"/>
                </a:solidFill>
                <a:latin typeface="Calibri" panose="02020603050405020304" pitchFamily="2"/>
              </a:rPr>
              <a:t>including lectures, small group </a:t>
            </a:r>
          </a:p>
          <a:p>
            <a:pPr marL="274320" marR="0" indent="0" algn="l">
              <a:lnSpc>
                <a:spcPts val="2800"/>
              </a:lnSpc>
              <a:spcBef>
                <a:spcPts val="180"/>
              </a:spcBef>
              <a:spcAft>
                <a:spcPts val="70"/>
              </a:spcAft>
            </a:pPr>
            <a:r>
              <a:rPr lang="en-US" sz="2800" b="1" spc="-10">
                <a:solidFill>
                  <a:srgbClr val="000000"/>
                </a:solidFill>
                <a:latin typeface="Calibri" panose="02020603050405020304" pitchFamily="2"/>
              </a:rPr>
              <a:t>teaching and placement learning. </a:t>
            </a:r>
          </a:p>
        </p:txBody>
      </p:sp>
    </p:spTree>
    <p:extLst>
      <p:ext uri="{BB962C8B-B14F-4D97-AF65-F5344CB8AC3E}">
        <p14:creationId xmlns:p14="http://schemas.microsoft.com/office/powerpoint/2010/main" val="3780052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layout 6">
    <p:bg>
      <p:bgPr>
        <a:solidFill>
          <a:schemeClr val="bg1">
            <a:alpha val="100000"/>
          </a:schemeClr>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636905" y="342900"/>
            <a:ext cx="10299700" cy="5803900"/>
          </a:xfrm>
          <a:prstGeom prst="rect">
            <a:avLst/>
          </a:prstGeom>
          <a:noFill/>
          <a:ln w="0" cmpd="sng">
            <a:noFill/>
            <a:prstDash val="solid"/>
          </a:ln>
        </p:spPr>
        <p:txBody>
          <a:bodyPr vert="horz" lIns="0" tIns="31115" rIns="0" bIns="0" anchor="t">
            <a:normAutofit fontScale="95000"/>
          </a:bodyPr>
          <a:lstStyle/>
          <a:p>
            <a:pPr marL="0" marR="0" indent="228600" algn="l">
              <a:lnSpc>
                <a:spcPts val="2400"/>
              </a:lnSpc>
              <a:spcAft>
                <a:spcPts val="0"/>
              </a:spcAft>
              <a:buFont typeface="Symbol"/>
              <a:buChar char="·"/>
            </a:pPr>
            <a:r>
              <a:rPr lang="en-US" sz="2200" b="1" spc="35">
                <a:solidFill>
                  <a:srgbClr val="000000"/>
                </a:solidFill>
                <a:latin typeface="Calibri" panose="02020603050405020304" pitchFamily="2"/>
              </a:rPr>
              <a:t>Academic day teaching and lectures; </a:t>
            </a:r>
          </a:p>
          <a:p>
            <a:pPr marL="457200" marR="0" indent="228600" algn="l">
              <a:lnSpc>
                <a:spcPts val="2400"/>
              </a:lnSpc>
              <a:spcBef>
                <a:spcPts val="520"/>
              </a:spcBef>
              <a:spcAft>
                <a:spcPts val="0"/>
              </a:spcAft>
              <a:buFont typeface="Symbol"/>
              <a:buChar char="·"/>
            </a:pPr>
            <a:r>
              <a:rPr lang="en-US" sz="2200" spc="-35">
                <a:solidFill>
                  <a:srgbClr val="000000"/>
                </a:solidFill>
                <a:latin typeface="Calibri" panose="02020603050405020304" pitchFamily="2"/>
              </a:rPr>
              <a:t>Lectures - poor standard, unnecessary repetition between lectures </a:t>
            </a:r>
          </a:p>
          <a:p>
            <a:pPr marL="457200" marR="0" indent="228600" algn="l">
              <a:lnSpc>
                <a:spcPts val="2400"/>
              </a:lnSpc>
              <a:spcBef>
                <a:spcPts val="495"/>
              </a:spcBef>
              <a:spcAft>
                <a:spcPts val="0"/>
              </a:spcAft>
              <a:buFont typeface="Symbol"/>
              <a:buChar char="·"/>
            </a:pPr>
            <a:r>
              <a:rPr lang="en-US" sz="2200" spc="-40">
                <a:solidFill>
                  <a:srgbClr val="000000"/>
                </a:solidFill>
                <a:latin typeface="Calibri" panose="02020603050405020304" pitchFamily="2"/>
              </a:rPr>
              <a:t>External lecturers - more lectures should be delivered by university-based staff. </a:t>
            </a:r>
          </a:p>
          <a:p>
            <a:pPr marL="457200" marR="0" indent="228600" algn="l">
              <a:lnSpc>
                <a:spcPts val="2400"/>
              </a:lnSpc>
              <a:spcBef>
                <a:spcPts val="520"/>
              </a:spcBef>
              <a:spcAft>
                <a:spcPts val="0"/>
              </a:spcAft>
              <a:buFont typeface="Symbol"/>
              <a:buChar char="·"/>
            </a:pPr>
            <a:r>
              <a:rPr lang="en-US" sz="2200" spc="-40">
                <a:solidFill>
                  <a:srgbClr val="000000"/>
                </a:solidFill>
                <a:latin typeface="Calibri" panose="02020603050405020304" pitchFamily="2"/>
              </a:rPr>
              <a:t>Oversight by the medical school of academic days </a:t>
            </a:r>
          </a:p>
          <a:p>
            <a:pPr marL="0" marR="0" indent="228600" algn="l">
              <a:lnSpc>
                <a:spcPts val="2400"/>
              </a:lnSpc>
              <a:spcBef>
                <a:spcPts val="3890"/>
              </a:spcBef>
              <a:spcAft>
                <a:spcPts val="0"/>
              </a:spcAft>
              <a:buFont typeface="Symbol"/>
              <a:buChar char="·"/>
            </a:pPr>
            <a:r>
              <a:rPr lang="en-US" sz="2200" b="1" i="1" spc="35">
                <a:solidFill>
                  <a:srgbClr val="000000"/>
                </a:solidFill>
                <a:latin typeface="Calibri" panose="02020603050405020304" pitchFamily="2"/>
              </a:rPr>
              <a:t>The teaching provided on the academic days in phase 3 was generally poor. </a:t>
            </a:r>
            <a:r>
              <a:rPr lang="en-US" sz="2150" i="1" spc="35">
                <a:solidFill>
                  <a:srgbClr val="000000"/>
                </a:solidFill>
                <a:latin typeface="Calibri" panose="02020603050405020304" pitchFamily="2"/>
              </a:rPr>
              <a:t>I believe </a:t>
            </a:r>
          </a:p>
          <a:p>
            <a:pPr marL="228600" marR="0" indent="0" algn="l">
              <a:lnSpc>
                <a:spcPts val="2400"/>
              </a:lnSpc>
              <a:spcBef>
                <a:spcPts val="0"/>
              </a:spcBef>
              <a:spcAft>
                <a:spcPts val="0"/>
              </a:spcAft>
            </a:pPr>
            <a:r>
              <a:rPr lang="en-US" sz="2150" i="1" spc="35">
                <a:solidFill>
                  <a:srgbClr val="000000"/>
                </a:solidFill>
                <a:latin typeface="Calibri" panose="02020603050405020304" pitchFamily="2"/>
              </a:rPr>
              <a:t>that allowing </a:t>
            </a:r>
            <a:r>
              <a:rPr lang="en-US" sz="2200" b="1" i="1" spc="35">
                <a:solidFill>
                  <a:srgbClr val="000000"/>
                </a:solidFill>
                <a:latin typeface="Calibri" panose="02020603050405020304" pitchFamily="2"/>
              </a:rPr>
              <a:t>CEFs and specialist lecturers from the university to deliver more of the </a:t>
            </a:r>
          </a:p>
          <a:p>
            <a:pPr marL="228600" marR="0" indent="0" algn="l">
              <a:lnSpc>
                <a:spcPts val="2400"/>
              </a:lnSpc>
              <a:spcBef>
                <a:spcPts val="0"/>
              </a:spcBef>
              <a:spcAft>
                <a:spcPts val="0"/>
              </a:spcAft>
            </a:pPr>
            <a:r>
              <a:rPr lang="en-US" sz="2200" b="1" i="1" spc="30">
                <a:solidFill>
                  <a:srgbClr val="000000"/>
                </a:solidFill>
                <a:latin typeface="Calibri" panose="02020603050405020304" pitchFamily="2"/>
              </a:rPr>
              <a:t>teaching would be very beneficial, </a:t>
            </a:r>
            <a:r>
              <a:rPr lang="en-US" sz="2150" i="1" spc="30">
                <a:solidFill>
                  <a:srgbClr val="000000"/>
                </a:solidFill>
                <a:latin typeface="Calibri" panose="02020603050405020304" pitchFamily="2"/>
              </a:rPr>
              <a:t>as the teaching delivered by </a:t>
            </a:r>
            <a:r>
              <a:rPr lang="en-US" sz="2200" b="1" i="1" spc="30">
                <a:solidFill>
                  <a:srgbClr val="000000"/>
                </a:solidFill>
                <a:latin typeface="Calibri" panose="02020603050405020304" pitchFamily="2"/>
              </a:rPr>
              <a:t>consultants does not </a:t>
            </a:r>
          </a:p>
          <a:p>
            <a:pPr marL="228600" marR="0" indent="0" algn="l">
              <a:lnSpc>
                <a:spcPts val="2400"/>
              </a:lnSpc>
              <a:spcBef>
                <a:spcPts val="0"/>
              </a:spcBef>
              <a:spcAft>
                <a:spcPts val="0"/>
              </a:spcAft>
            </a:pPr>
            <a:r>
              <a:rPr lang="en-US" sz="2200" b="1" i="1" spc="35">
                <a:solidFill>
                  <a:srgbClr val="000000"/>
                </a:solidFill>
                <a:latin typeface="Calibri" panose="02020603050405020304" pitchFamily="2"/>
              </a:rPr>
              <a:t>usually reflect what is required for us to learn. </a:t>
            </a:r>
          </a:p>
          <a:p>
            <a:pPr marL="0" marR="0" indent="228600" algn="l">
              <a:lnSpc>
                <a:spcPts val="2400"/>
              </a:lnSpc>
              <a:spcBef>
                <a:spcPts val="985"/>
              </a:spcBef>
              <a:spcAft>
                <a:spcPts val="0"/>
              </a:spcAft>
              <a:buFont typeface="Symbol"/>
              <a:buChar char="·"/>
            </a:pPr>
            <a:r>
              <a:rPr lang="en-US" sz="2200" b="1" i="1" spc="40">
                <a:solidFill>
                  <a:srgbClr val="000000"/>
                </a:solidFill>
                <a:latin typeface="Calibri" panose="02020603050405020304" pitchFamily="2"/>
              </a:rPr>
              <a:t>Lectures sometimes feel like a waste of time, perhaps they should be looked at so that </a:t>
            </a:r>
          </a:p>
          <a:p>
            <a:pPr marL="228600" marR="0" indent="0" algn="l">
              <a:lnSpc>
                <a:spcPts val="2400"/>
              </a:lnSpc>
              <a:spcBef>
                <a:spcPts val="5"/>
              </a:spcBef>
              <a:spcAft>
                <a:spcPts val="0"/>
              </a:spcAft>
            </a:pPr>
            <a:r>
              <a:rPr lang="en-US" sz="2200" b="1" i="1" spc="40">
                <a:solidFill>
                  <a:srgbClr val="000000"/>
                </a:solidFill>
                <a:latin typeface="Calibri" panose="02020603050405020304" pitchFamily="2"/>
              </a:rPr>
              <a:t>they meet our learning outcomes before they are presented. Some consultants present </a:t>
            </a:r>
          </a:p>
          <a:p>
            <a:pPr marL="228600" marR="0" indent="0" algn="l">
              <a:lnSpc>
                <a:spcPts val="2400"/>
              </a:lnSpc>
              <a:spcBef>
                <a:spcPts val="25"/>
              </a:spcBef>
              <a:spcAft>
                <a:spcPts val="0"/>
              </a:spcAft>
            </a:pPr>
            <a:r>
              <a:rPr lang="en-US" sz="2200" b="1" i="1" spc="40">
                <a:solidFill>
                  <a:srgbClr val="000000"/>
                </a:solidFill>
                <a:latin typeface="Calibri" panose="02020603050405020304" pitchFamily="2"/>
              </a:rPr>
              <a:t>us lectures which meet none of our learning outcomes and are, quite frankly, a waste </a:t>
            </a:r>
          </a:p>
          <a:p>
            <a:pPr marL="228600" marR="0" indent="0" algn="l">
              <a:lnSpc>
                <a:spcPts val="2400"/>
              </a:lnSpc>
              <a:spcBef>
                <a:spcPts val="0"/>
              </a:spcBef>
              <a:spcAft>
                <a:spcPts val="0"/>
              </a:spcAft>
            </a:pPr>
            <a:r>
              <a:rPr lang="en-US" sz="2200" b="1" i="1" spc="10">
                <a:solidFill>
                  <a:srgbClr val="000000"/>
                </a:solidFill>
                <a:latin typeface="Calibri" panose="02020603050405020304" pitchFamily="2"/>
              </a:rPr>
              <a:t>of time. </a:t>
            </a:r>
          </a:p>
          <a:p>
            <a:pPr marL="0" marR="0" indent="228600" algn="l">
              <a:lnSpc>
                <a:spcPts val="2400"/>
              </a:lnSpc>
              <a:spcBef>
                <a:spcPts val="1010"/>
              </a:spcBef>
              <a:spcAft>
                <a:spcPts val="0"/>
              </a:spcAft>
              <a:buFont typeface="Symbol"/>
              <a:buChar char="·"/>
            </a:pPr>
            <a:r>
              <a:rPr lang="en-US" sz="2200" b="1" i="1" spc="40">
                <a:solidFill>
                  <a:srgbClr val="000000"/>
                </a:solidFill>
                <a:latin typeface="Calibri" panose="02020603050405020304" pitchFamily="2"/>
              </a:rPr>
              <a:t>Some lectures can be tedious. They are either just reading off a slide with no </a:t>
            </a:r>
          </a:p>
          <a:p>
            <a:pPr marL="228600" marR="0" indent="0" algn="l">
              <a:lnSpc>
                <a:spcPts val="2400"/>
              </a:lnSpc>
              <a:spcBef>
                <a:spcPts val="0"/>
              </a:spcBef>
              <a:spcAft>
                <a:spcPts val="0"/>
              </a:spcAft>
            </a:pPr>
            <a:r>
              <a:rPr lang="en-US" sz="2200" b="1" i="1" spc="30">
                <a:solidFill>
                  <a:srgbClr val="000000"/>
                </a:solidFill>
                <a:latin typeface="Calibri" panose="02020603050405020304" pitchFamily="2"/>
              </a:rPr>
              <a:t>enthusiasm whatsoever, or explaining concepts that we as medical students/F1s simply </a:t>
            </a:r>
          </a:p>
          <a:p>
            <a:pPr marL="228600" marR="0" indent="0" algn="l">
              <a:lnSpc>
                <a:spcPts val="2400"/>
              </a:lnSpc>
              <a:spcBef>
                <a:spcPts val="0"/>
              </a:spcBef>
              <a:spcAft>
                <a:spcPts val="0"/>
              </a:spcAft>
            </a:pPr>
            <a:r>
              <a:rPr lang="en-US" sz="2200" b="1" i="1" spc="40">
                <a:solidFill>
                  <a:srgbClr val="000000"/>
                </a:solidFill>
                <a:latin typeface="Calibri" panose="02020603050405020304" pitchFamily="2"/>
              </a:rPr>
              <a:t>do not need to know. More coverage on key topics and exact management of key </a:t>
            </a:r>
          </a:p>
          <a:p>
            <a:pPr marL="228600" marR="0" indent="0" algn="l">
              <a:lnSpc>
                <a:spcPts val="2400"/>
              </a:lnSpc>
              <a:spcBef>
                <a:spcPts val="0"/>
              </a:spcBef>
              <a:spcAft>
                <a:spcPts val="45"/>
              </a:spcAft>
            </a:pPr>
            <a:r>
              <a:rPr lang="en-US" sz="2200" b="1" i="1" spc="35">
                <a:solidFill>
                  <a:srgbClr val="000000"/>
                </a:solidFill>
                <a:latin typeface="Calibri" panose="02020603050405020304" pitchFamily="2"/>
              </a:rPr>
              <a:t>conditions across all lectures would be great. </a:t>
            </a:r>
          </a:p>
        </p:txBody>
      </p:sp>
    </p:spTree>
    <p:extLst>
      <p:ext uri="{BB962C8B-B14F-4D97-AF65-F5344CB8AC3E}">
        <p14:creationId xmlns:p14="http://schemas.microsoft.com/office/powerpoint/2010/main" val="2951246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layout 7">
    <p:bg>
      <p:bgPr>
        <a:solidFill>
          <a:schemeClr val="bg1">
            <a:alpha val="100000"/>
          </a:schemeClr>
        </a:solidFill>
        <a:effectLst/>
      </p:bgPr>
    </p:bg>
    <p:spTree>
      <p:nvGrpSpPr>
        <p:cNvPr id="1" name=""/>
        <p:cNvGrpSpPr/>
        <p:nvPr/>
      </p:nvGrpSpPr>
      <p:grpSpPr>
        <a:xfrm>
          <a:off x="0" y="0"/>
          <a:ext cx="0" cy="0"/>
          <a:chOff x="0" y="0"/>
          <a:chExt cx="0" cy="0"/>
        </a:xfrm>
      </p:grpSpPr>
      <p:sp>
        <p:nvSpPr>
          <p:cNvPr id="5" name="Text Placeholder 4"/>
          <p:cNvSpPr>
            <a:spLocks noGrp="1"/>
          </p:cNvSpPr>
          <p:nvPr>
            <p:ph type="body" idx="10"/>
          </p:nvPr>
        </p:nvSpPr>
        <p:spPr>
          <a:xfrm>
            <a:off x="0" y="2111375"/>
            <a:ext cx="12192000" cy="3933825"/>
          </a:xfrm>
          <a:prstGeom prst="rect">
            <a:avLst/>
          </a:prstGeom>
          <a:noFill/>
          <a:ln w="0" cmpd="sng">
            <a:noFill/>
            <a:prstDash val="solid"/>
          </a:ln>
        </p:spPr>
        <p:txBody>
          <a:bodyPr vert="horz" lIns="0" tIns="83820" rIns="0" bIns="0" anchor="t">
            <a:normAutofit fontScale="95000"/>
          </a:bodyPr>
          <a:lstStyle/>
          <a:p>
            <a:pPr marL="960120" marR="0" indent="228600" algn="l">
              <a:lnSpc>
                <a:spcPts val="2200"/>
              </a:lnSpc>
              <a:spcAft>
                <a:spcPts val="0"/>
              </a:spcAft>
              <a:buFont typeface="Symbol"/>
              <a:buChar char="·"/>
            </a:pPr>
            <a:r>
              <a:rPr lang="en-US" sz="2450" b="1" i="1" spc="50">
                <a:solidFill>
                  <a:srgbClr val="000000"/>
                </a:solidFill>
                <a:latin typeface="Calibri" panose="02020603050405020304" pitchFamily="2"/>
              </a:rPr>
              <a:t>Phase II is a difficult period due to the lack of structure. It is quite </a:t>
            </a:r>
          </a:p>
          <a:p>
            <a:pPr marL="1188720" marR="0" indent="0" algn="l">
              <a:lnSpc>
                <a:spcPts val="2200"/>
              </a:lnSpc>
              <a:spcBef>
                <a:spcPts val="5"/>
              </a:spcBef>
              <a:spcAft>
                <a:spcPts val="0"/>
              </a:spcAft>
            </a:pPr>
            <a:r>
              <a:rPr lang="en-US" sz="2450" b="1" i="1" spc="55">
                <a:solidFill>
                  <a:srgbClr val="000000"/>
                </a:solidFill>
                <a:latin typeface="Calibri" panose="02020603050405020304" pitchFamily="2"/>
              </a:rPr>
              <a:t>daunting trying to navigate hospitals and find learning opportunities at </a:t>
            </a:r>
          </a:p>
          <a:p>
            <a:pPr marL="1188720" marR="0" indent="0" algn="l">
              <a:lnSpc>
                <a:spcPts val="2200"/>
              </a:lnSpc>
              <a:spcBef>
                <a:spcPts val="0"/>
              </a:spcBef>
              <a:spcAft>
                <a:spcPts val="0"/>
              </a:spcAft>
            </a:pPr>
            <a:r>
              <a:rPr lang="en-US" sz="2450" b="1" i="1" spc="55">
                <a:solidFill>
                  <a:srgbClr val="000000"/>
                </a:solidFill>
                <a:latin typeface="Calibri" panose="02020603050405020304" pitchFamily="2"/>
              </a:rPr>
              <a:t>that stage in the course. It might be helpful to have a session on finding </a:t>
            </a:r>
          </a:p>
          <a:p>
            <a:pPr marL="1188720" marR="0" indent="0" algn="l">
              <a:lnSpc>
                <a:spcPts val="2200"/>
              </a:lnSpc>
              <a:spcBef>
                <a:spcPts val="5"/>
              </a:spcBef>
              <a:spcAft>
                <a:spcPts val="0"/>
              </a:spcAft>
            </a:pPr>
            <a:r>
              <a:rPr lang="en-US" sz="2450" b="1" i="1" spc="50">
                <a:solidFill>
                  <a:srgbClr val="000000"/>
                </a:solidFill>
                <a:latin typeface="Calibri" panose="02020603050405020304" pitchFamily="2"/>
              </a:rPr>
              <a:t>learning experiences in hospital before starting Phase II. </a:t>
            </a:r>
          </a:p>
          <a:p>
            <a:pPr marL="960120" marR="0" indent="228600" algn="l">
              <a:lnSpc>
                <a:spcPts val="2200"/>
              </a:lnSpc>
              <a:spcBef>
                <a:spcPts val="1015"/>
              </a:spcBef>
              <a:spcAft>
                <a:spcPts val="0"/>
              </a:spcAft>
              <a:buFont typeface="Symbol"/>
              <a:buChar char="·"/>
            </a:pPr>
            <a:r>
              <a:rPr lang="en-US" sz="2450" b="1" i="1" spc="60">
                <a:solidFill>
                  <a:srgbClr val="000000"/>
                </a:solidFill>
                <a:latin typeface="Calibri" panose="02020603050405020304" pitchFamily="2"/>
              </a:rPr>
              <a:t>CCE was far too unguided and made you dread clinical work. More </a:t>
            </a:r>
          </a:p>
          <a:p>
            <a:pPr marL="1188720" marR="0" indent="0" algn="l">
              <a:lnSpc>
                <a:spcPts val="2200"/>
              </a:lnSpc>
              <a:spcBef>
                <a:spcPts val="0"/>
              </a:spcBef>
              <a:spcAft>
                <a:spcPts val="0"/>
              </a:spcAft>
            </a:pPr>
            <a:r>
              <a:rPr lang="en-US" sz="2450" b="1" i="1" spc="55">
                <a:solidFill>
                  <a:srgbClr val="000000"/>
                </a:solidFill>
                <a:latin typeface="Calibri" panose="02020603050405020304" pitchFamily="2"/>
              </a:rPr>
              <a:t>guidance is needed on how to maximise your time as currently, it feels </a:t>
            </a:r>
          </a:p>
          <a:p>
            <a:pPr marL="1188720" marR="0" indent="0" algn="l">
              <a:lnSpc>
                <a:spcPts val="2200"/>
              </a:lnSpc>
              <a:spcBef>
                <a:spcPts val="5"/>
              </a:spcBef>
              <a:spcAft>
                <a:spcPts val="0"/>
              </a:spcAft>
            </a:pPr>
            <a:r>
              <a:rPr lang="en-US" sz="2450" b="1" i="1" spc="30">
                <a:solidFill>
                  <a:srgbClr val="000000"/>
                </a:solidFill>
                <a:latin typeface="Calibri" panose="02020603050405020304" pitchFamily="2"/>
              </a:rPr>
              <a:t>pointless at times. </a:t>
            </a:r>
          </a:p>
          <a:p>
            <a:pPr marL="960120" marR="0" indent="228600" algn="l">
              <a:lnSpc>
                <a:spcPts val="2200"/>
              </a:lnSpc>
              <a:spcBef>
                <a:spcPts val="1015"/>
              </a:spcBef>
              <a:spcAft>
                <a:spcPts val="0"/>
              </a:spcAft>
              <a:buFont typeface="Symbol"/>
              <a:buChar char="·"/>
            </a:pPr>
            <a:r>
              <a:rPr lang="en-US" sz="2450" b="1" i="1" spc="60">
                <a:solidFill>
                  <a:srgbClr val="000000"/>
                </a:solidFill>
                <a:latin typeface="Calibri" panose="02020603050405020304" pitchFamily="2"/>
              </a:rPr>
              <a:t>Phase 2 was very challenging, due to timetabling, amount of time and </a:t>
            </a:r>
          </a:p>
          <a:p>
            <a:pPr marL="1188720" marR="0" indent="0" algn="l">
              <a:lnSpc>
                <a:spcPts val="2200"/>
              </a:lnSpc>
              <a:spcBef>
                <a:spcPts val="0"/>
              </a:spcBef>
              <a:spcAft>
                <a:spcPts val="0"/>
              </a:spcAft>
            </a:pPr>
            <a:r>
              <a:rPr lang="en-US" sz="2450" b="1" i="1" spc="55">
                <a:solidFill>
                  <a:srgbClr val="000000"/>
                </a:solidFill>
                <a:latin typeface="Calibri" panose="02020603050405020304" pitchFamily="2"/>
              </a:rPr>
              <a:t>the scope of examination at the end of the phase - it knocked the stuffing </a:t>
            </a:r>
          </a:p>
          <a:p>
            <a:pPr marL="1188720" marR="0" indent="0" algn="l">
              <a:lnSpc>
                <a:spcPts val="2200"/>
              </a:lnSpc>
              <a:spcBef>
                <a:spcPts val="5"/>
              </a:spcBef>
              <a:spcAft>
                <a:spcPts val="0"/>
              </a:spcAft>
            </a:pPr>
            <a:r>
              <a:rPr lang="en-US" sz="2450" b="1" i="1" spc="50">
                <a:solidFill>
                  <a:srgbClr val="000000"/>
                </a:solidFill>
                <a:latin typeface="Calibri" panose="02020603050405020304" pitchFamily="2"/>
              </a:rPr>
              <a:t>out of me, and I never completely recovered. </a:t>
            </a:r>
          </a:p>
          <a:p>
            <a:pPr marL="960120" marR="0" indent="228600" algn="l">
              <a:lnSpc>
                <a:spcPts val="2800"/>
              </a:lnSpc>
              <a:spcBef>
                <a:spcPts val="3560"/>
              </a:spcBef>
              <a:spcAft>
                <a:spcPts val="95"/>
              </a:spcAft>
              <a:buFont typeface="Symbol"/>
              <a:buChar char="·"/>
            </a:pPr>
            <a:r>
              <a:rPr lang="en-US" sz="2600" spc="40">
                <a:solidFill>
                  <a:srgbClr val="000000"/>
                </a:solidFill>
                <a:latin typeface="Calibri" panose="02020603050405020304" pitchFamily="2"/>
              </a:rPr>
              <a:t>Fewer comments here by comparison to previous years’ surveys. </a:t>
            </a:r>
          </a:p>
        </p:txBody>
      </p:sp>
    </p:spTree>
    <p:extLst>
      <p:ext uri="{BB962C8B-B14F-4D97-AF65-F5344CB8AC3E}">
        <p14:creationId xmlns:p14="http://schemas.microsoft.com/office/powerpoint/2010/main" val="4083877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layout 8">
    <p:bg>
      <p:bgPr>
        <a:solidFill>
          <a:schemeClr val="bg1">
            <a:alpha val="100000"/>
          </a:schemeClr>
        </a:solidFill>
        <a:effectLst/>
      </p:bgPr>
    </p:bg>
    <p:spTree>
      <p:nvGrpSpPr>
        <p:cNvPr id="1" name=""/>
        <p:cNvGrpSpPr/>
        <p:nvPr/>
      </p:nvGrpSpPr>
      <p:grpSpPr>
        <a:xfrm>
          <a:off x="0" y="0"/>
          <a:ext cx="0" cy="0"/>
          <a:chOff x="0" y="0"/>
          <a:chExt cx="0" cy="0"/>
        </a:xfrm>
      </p:grpSpPr>
      <p:sp>
        <p:nvSpPr>
          <p:cNvPr id="4" name="Text Placeholder 3"/>
          <p:cNvSpPr>
            <a:spLocks noGrp="1"/>
          </p:cNvSpPr>
          <p:nvPr>
            <p:ph type="body" idx="10"/>
          </p:nvPr>
        </p:nvSpPr>
        <p:spPr>
          <a:xfrm>
            <a:off x="937260" y="703580"/>
            <a:ext cx="10317480" cy="5341620"/>
          </a:xfrm>
          <a:prstGeom prst="rect">
            <a:avLst/>
          </a:prstGeom>
          <a:noFill/>
          <a:ln w="0" cmpd="sng">
            <a:noFill/>
            <a:prstDash val="solid"/>
          </a:ln>
        </p:spPr>
        <p:txBody>
          <a:bodyPr vert="horz" lIns="0" tIns="386715" rIns="0" bIns="0" anchor="t">
            <a:normAutofit fontScale="95000"/>
          </a:bodyPr>
          <a:lstStyle/>
          <a:p>
            <a:pPr marL="228600" marR="0" indent="228600" algn="l">
              <a:lnSpc>
                <a:spcPts val="2400"/>
              </a:lnSpc>
              <a:spcAft>
                <a:spcPts val="0"/>
              </a:spcAft>
              <a:buFont typeface="Symbol"/>
              <a:buChar char="·"/>
            </a:pPr>
            <a:r>
              <a:rPr lang="en-US" sz="2200" b="1" spc="35">
                <a:solidFill>
                  <a:srgbClr val="000000"/>
                </a:solidFill>
                <a:latin typeface="Calibri" panose="02020603050405020304" pitchFamily="2"/>
              </a:rPr>
              <a:t>SSCs and Electives </a:t>
            </a:r>
          </a:p>
          <a:p>
            <a:pPr marL="228600" marR="0" indent="228600" algn="l">
              <a:lnSpc>
                <a:spcPts val="2200"/>
              </a:lnSpc>
              <a:spcBef>
                <a:spcPts val="485"/>
              </a:spcBef>
              <a:spcAft>
                <a:spcPts val="0"/>
              </a:spcAft>
              <a:buFont typeface="Symbol"/>
              <a:buChar char="·"/>
            </a:pPr>
            <a:r>
              <a:rPr lang="en-US" sz="2200" spc="-10">
                <a:solidFill>
                  <a:srgbClr val="000000"/>
                </a:solidFill>
                <a:latin typeface="Calibri" panose="02020603050405020304" pitchFamily="2"/>
              </a:rPr>
              <a:t>A number of comments discussed difficulties with the </a:t>
            </a:r>
            <a:r>
              <a:rPr lang="en-US" sz="2200" b="1" spc="-15">
                <a:solidFill>
                  <a:srgbClr val="000000"/>
                </a:solidFill>
                <a:latin typeface="Calibri" panose="02020603050405020304" pitchFamily="2"/>
              </a:rPr>
              <a:t>SSC and electives approval </a:t>
            </a:r>
          </a:p>
          <a:p>
            <a:pPr marL="228600" marR="0" indent="0" algn="l">
              <a:lnSpc>
                <a:spcPts val="2100"/>
              </a:lnSpc>
              <a:spcBef>
                <a:spcPts val="0"/>
              </a:spcBef>
              <a:spcAft>
                <a:spcPts val="0"/>
              </a:spcAft>
            </a:pPr>
            <a:r>
              <a:rPr lang="en-US" sz="2200" b="1" spc="20">
                <a:solidFill>
                  <a:srgbClr val="000000"/>
                </a:solidFill>
                <a:latin typeface="Calibri" panose="02020603050405020304" pitchFamily="2"/>
              </a:rPr>
              <a:t>processes. </a:t>
            </a:r>
          </a:p>
          <a:p>
            <a:pPr marL="228600" marR="0" indent="228600" algn="l">
              <a:lnSpc>
                <a:spcPts val="2400"/>
              </a:lnSpc>
              <a:spcBef>
                <a:spcPts val="495"/>
              </a:spcBef>
              <a:spcAft>
                <a:spcPts val="0"/>
              </a:spcAft>
              <a:buFont typeface="Symbol"/>
              <a:buChar char="·"/>
            </a:pPr>
            <a:r>
              <a:rPr lang="en-US" sz="2200" b="1" spc="-25">
                <a:solidFill>
                  <a:srgbClr val="000000"/>
                </a:solidFill>
                <a:latin typeface="Calibri" panose="02020603050405020304" pitchFamily="2"/>
              </a:rPr>
              <a:t>Complex </a:t>
            </a:r>
            <a:r>
              <a:rPr lang="en-US" sz="2200" spc="-20">
                <a:solidFill>
                  <a:srgbClr val="000000"/>
                </a:solidFill>
                <a:latin typeface="Calibri" panose="02020603050405020304" pitchFamily="2"/>
              </a:rPr>
              <a:t>and protracted </a:t>
            </a:r>
            <a:r>
              <a:rPr lang="en-US" sz="2200" b="1" spc="-25">
                <a:solidFill>
                  <a:srgbClr val="000000"/>
                </a:solidFill>
                <a:latin typeface="Calibri" panose="02020603050405020304" pitchFamily="2"/>
              </a:rPr>
              <a:t>process, </a:t>
            </a:r>
            <a:r>
              <a:rPr lang="en-US" sz="2200" spc="-20">
                <a:solidFill>
                  <a:srgbClr val="000000"/>
                </a:solidFill>
                <a:latin typeface="Calibri" panose="02020603050405020304" pitchFamily="2"/>
              </a:rPr>
              <a:t>communication was slow. </a:t>
            </a:r>
          </a:p>
          <a:p>
            <a:pPr marL="228600" marR="0" indent="228600" algn="l">
              <a:lnSpc>
                <a:spcPts val="2200"/>
              </a:lnSpc>
              <a:spcBef>
                <a:spcPts val="500"/>
              </a:spcBef>
              <a:spcAft>
                <a:spcPts val="0"/>
              </a:spcAft>
              <a:buFont typeface="Symbol"/>
              <a:buChar char="·"/>
            </a:pPr>
            <a:r>
              <a:rPr lang="en-US" sz="2200" spc="-35">
                <a:solidFill>
                  <a:srgbClr val="000000"/>
                </a:solidFill>
                <a:latin typeface="Calibri" panose="02020603050405020304" pitchFamily="2"/>
              </a:rPr>
              <a:t>Respondents did not value these learning experiences, felt that this time wasn't well </a:t>
            </a:r>
          </a:p>
          <a:p>
            <a:pPr marL="228600" marR="0" indent="0" algn="l">
              <a:lnSpc>
                <a:spcPts val="2100"/>
              </a:lnSpc>
              <a:spcBef>
                <a:spcPts val="0"/>
              </a:spcBef>
              <a:spcAft>
                <a:spcPts val="0"/>
              </a:spcAft>
            </a:pPr>
            <a:r>
              <a:rPr lang="en-US" sz="2200" spc="-55">
                <a:solidFill>
                  <a:srgbClr val="000000"/>
                </a:solidFill>
                <a:latin typeface="Calibri" panose="02020603050405020304" pitchFamily="2"/>
              </a:rPr>
              <a:t>spent. </a:t>
            </a:r>
          </a:p>
          <a:p>
            <a:pPr marL="228600" marR="0" indent="228600" algn="just">
              <a:lnSpc>
                <a:spcPts val="1800"/>
              </a:lnSpc>
              <a:spcBef>
                <a:spcPts val="3845"/>
              </a:spcBef>
              <a:spcAft>
                <a:spcPts val="0"/>
              </a:spcAft>
              <a:buFont typeface="Symbol"/>
              <a:buChar char="·"/>
            </a:pPr>
            <a:r>
              <a:rPr lang="en-US" sz="2100" b="1" i="1" spc="0">
                <a:solidFill>
                  <a:srgbClr val="000000"/>
                </a:solidFill>
                <a:latin typeface="Calibri" panose="02020603050405020304" pitchFamily="2"/>
              </a:rPr>
              <a:t>Elective, SSC1 and SSC2 are organised extremely badly. Attempts to hold up every stage of the process and makes it far more bother than it is worth... </a:t>
            </a:r>
          </a:p>
          <a:p>
            <a:pPr marL="228600" marR="0" indent="228600" algn="l">
              <a:lnSpc>
                <a:spcPts val="1800"/>
              </a:lnSpc>
              <a:spcBef>
                <a:spcPts val="1025"/>
              </a:spcBef>
              <a:spcAft>
                <a:spcPts val="0"/>
              </a:spcAft>
              <a:buFont typeface="Symbol"/>
              <a:buChar char="·"/>
            </a:pPr>
            <a:r>
              <a:rPr lang="en-US" sz="2100" b="1" i="1" spc="0">
                <a:solidFill>
                  <a:srgbClr val="000000"/>
                </a:solidFill>
                <a:latin typeface="Calibri" panose="02020603050405020304" pitchFamily="2"/>
              </a:rPr>
              <a:t>There are two modules, SSC1 and SSC2, which are by far the biggest waste of time I have ever experienced in a university course. Awful guidance, not clinically relevant, no objectives and frustrating hoops to jump through. Teaching during these periods would have been crucial but instead for months, my mind melted away, forgetting large chunks of medicine </a:t>
            </a:r>
          </a:p>
          <a:p>
            <a:pPr marL="228600" marR="91440" indent="228600" algn="l">
              <a:lnSpc>
                <a:spcPts val="1800"/>
              </a:lnSpc>
              <a:spcBef>
                <a:spcPts val="1015"/>
              </a:spcBef>
              <a:spcAft>
                <a:spcPts val="70"/>
              </a:spcAft>
              <a:buFont typeface="Symbol"/>
              <a:buChar char="·"/>
            </a:pPr>
            <a:r>
              <a:rPr lang="en-US" sz="2100" b="1" i="1" spc="0">
                <a:solidFill>
                  <a:srgbClr val="000000"/>
                </a:solidFill>
                <a:latin typeface="Calibri" panose="02020603050405020304" pitchFamily="2"/>
              </a:rPr>
              <a:t>The electives module is a complete shambles. Extremely long and pointless application criteria, impossible to complete within the timeframe and the lead is most unhelpful, often replying to emails months later. </a:t>
            </a:r>
          </a:p>
        </p:txBody>
      </p:sp>
    </p:spTree>
    <p:extLst>
      <p:ext uri="{BB962C8B-B14F-4D97-AF65-F5344CB8AC3E}">
        <p14:creationId xmlns:p14="http://schemas.microsoft.com/office/powerpoint/2010/main" val="12785026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layout 9">
    <p:bg>
      <p:bgPr>
        <a:solidFill>
          <a:schemeClr val="bg1">
            <a:alpha val="100000"/>
          </a:schemeClr>
        </a:solidFill>
        <a:effectLst/>
      </p:bgPr>
    </p:bg>
    <p:spTree>
      <p:nvGrpSpPr>
        <p:cNvPr id="1" name=""/>
        <p:cNvGrpSpPr/>
        <p:nvPr/>
      </p:nvGrpSpPr>
      <p:grpSpPr>
        <a:xfrm>
          <a:off x="0" y="0"/>
          <a:ext cx="0" cy="0"/>
          <a:chOff x="0" y="0"/>
          <a:chExt cx="0" cy="0"/>
        </a:xfrm>
      </p:grpSpPr>
      <p:sp>
        <p:nvSpPr>
          <p:cNvPr id="4" name="Text Placeholder 3"/>
          <p:cNvSpPr>
            <a:spLocks noGrp="1"/>
          </p:cNvSpPr>
          <p:nvPr>
            <p:ph type="body" idx="10"/>
          </p:nvPr>
        </p:nvSpPr>
        <p:spPr>
          <a:xfrm>
            <a:off x="848995" y="508000"/>
            <a:ext cx="10317480" cy="3975100"/>
          </a:xfrm>
          <a:prstGeom prst="rect">
            <a:avLst/>
          </a:prstGeom>
          <a:noFill/>
          <a:ln w="0" cmpd="sng">
            <a:noFill/>
            <a:prstDash val="solid"/>
          </a:ln>
        </p:spPr>
        <p:txBody>
          <a:bodyPr vert="horz" lIns="0" tIns="510540" rIns="0" bIns="0" anchor="t">
            <a:normAutofit fontScale="95000"/>
          </a:bodyPr>
          <a:lstStyle/>
          <a:p>
            <a:pPr marL="91440" marR="0" indent="228600" algn="l">
              <a:lnSpc>
                <a:spcPts val="3000"/>
              </a:lnSpc>
              <a:spcAft>
                <a:spcPts val="0"/>
              </a:spcAft>
              <a:buFont typeface="Symbol"/>
              <a:buChar char="·"/>
            </a:pPr>
            <a:r>
              <a:rPr lang="en-US" sz="2800" b="1" spc="-30">
                <a:solidFill>
                  <a:srgbClr val="000000"/>
                </a:solidFill>
                <a:latin typeface="Calibri" panose="02020603050405020304" pitchFamily="2"/>
              </a:rPr>
              <a:t>Clinical skills - </a:t>
            </a:r>
            <a:r>
              <a:rPr lang="en-US" sz="2800" spc="-25">
                <a:solidFill>
                  <a:srgbClr val="000000"/>
                </a:solidFill>
                <a:latin typeface="Calibri" panose="02020603050405020304" pitchFamily="2"/>
              </a:rPr>
              <a:t>inconsistencies in teaching, and limited opportunities </a:t>
            </a:r>
          </a:p>
          <a:p>
            <a:pPr marL="320040" marR="0" indent="0" algn="l">
              <a:lnSpc>
                <a:spcPts val="2800"/>
              </a:lnSpc>
              <a:spcBef>
                <a:spcPts val="180"/>
              </a:spcBef>
              <a:spcAft>
                <a:spcPts val="0"/>
              </a:spcAft>
            </a:pPr>
            <a:r>
              <a:rPr lang="en-US" sz="2800" spc="-45">
                <a:solidFill>
                  <a:srgbClr val="000000"/>
                </a:solidFill>
                <a:latin typeface="Calibri" panose="02020603050405020304" pitchFamily="2"/>
              </a:rPr>
              <a:t>to practice clinical skills. </a:t>
            </a:r>
          </a:p>
          <a:p>
            <a:pPr marL="91440" marR="0" indent="228600" algn="l">
              <a:lnSpc>
                <a:spcPts val="3000"/>
              </a:lnSpc>
              <a:spcBef>
                <a:spcPts val="1040"/>
              </a:spcBef>
              <a:spcAft>
                <a:spcPts val="0"/>
              </a:spcAft>
              <a:buFont typeface="Symbol"/>
              <a:buChar char="·"/>
            </a:pPr>
            <a:r>
              <a:rPr lang="en-US" sz="2800" b="1" spc="-20">
                <a:solidFill>
                  <a:srgbClr val="000000"/>
                </a:solidFill>
                <a:latin typeface="Calibri" panose="02020603050405020304" pitchFamily="2"/>
              </a:rPr>
              <a:t>Case based learning </a:t>
            </a:r>
            <a:r>
              <a:rPr lang="en-US" sz="2800" spc="-15">
                <a:solidFill>
                  <a:srgbClr val="000000"/>
                </a:solidFill>
                <a:latin typeface="Calibri" panose="02020603050405020304" pitchFamily="2"/>
              </a:rPr>
              <a:t>- difficulties in engaging with the model </a:t>
            </a:r>
          </a:p>
          <a:p>
            <a:pPr marL="91440" marR="0" indent="228600" algn="l">
              <a:lnSpc>
                <a:spcPts val="3000"/>
              </a:lnSpc>
              <a:spcBef>
                <a:spcPts val="1040"/>
              </a:spcBef>
              <a:spcAft>
                <a:spcPts val="0"/>
              </a:spcAft>
              <a:buFont typeface="Symbol"/>
              <a:buChar char="·"/>
            </a:pPr>
            <a:r>
              <a:rPr lang="en-US" sz="2800" i="1" spc="0">
                <a:solidFill>
                  <a:srgbClr val="000000"/>
                </a:solidFill>
                <a:latin typeface="Calibri" panose="02020603050405020304" pitchFamily="2"/>
              </a:rPr>
              <a:t>The CBL model did not always work for me, especially in the later </a:t>
            </a:r>
          </a:p>
          <a:p>
            <a:pPr marL="320040" marR="0" indent="0" algn="l">
              <a:lnSpc>
                <a:spcPts val="3000"/>
              </a:lnSpc>
              <a:spcBef>
                <a:spcPts val="0"/>
              </a:spcBef>
              <a:spcAft>
                <a:spcPts val="0"/>
              </a:spcAft>
            </a:pPr>
            <a:r>
              <a:rPr lang="en-US" sz="2800" i="1" spc="0">
                <a:solidFill>
                  <a:srgbClr val="000000"/>
                </a:solidFill>
                <a:latin typeface="Calibri" panose="02020603050405020304" pitchFamily="2"/>
              </a:rPr>
              <a:t>years. It would be helpful if they released the key learning points (not </a:t>
            </a:r>
          </a:p>
          <a:p>
            <a:pPr marL="320040" marR="0" indent="0" algn="l">
              <a:lnSpc>
                <a:spcPts val="3000"/>
              </a:lnSpc>
              <a:spcBef>
                <a:spcPts val="5"/>
              </a:spcBef>
              <a:spcAft>
                <a:spcPts val="0"/>
              </a:spcAft>
            </a:pPr>
            <a:r>
              <a:rPr lang="en-US" sz="2800" i="1" spc="0">
                <a:solidFill>
                  <a:srgbClr val="000000"/>
                </a:solidFill>
                <a:latin typeface="Calibri" panose="02020603050405020304" pitchFamily="2"/>
              </a:rPr>
              <a:t>just the learning aims) towards the end of the year. This is to ensure </a:t>
            </a:r>
          </a:p>
          <a:p>
            <a:pPr marL="320040" marR="0" indent="0" algn="l">
              <a:lnSpc>
                <a:spcPts val="2700"/>
              </a:lnSpc>
              <a:spcBef>
                <a:spcPts val="325"/>
              </a:spcBef>
              <a:spcAft>
                <a:spcPts val="0"/>
              </a:spcAft>
            </a:pPr>
            <a:r>
              <a:rPr lang="en-US" sz="2800" i="1" spc="-55">
                <a:solidFill>
                  <a:srgbClr val="000000"/>
                </a:solidFill>
                <a:latin typeface="Calibri" panose="02020603050405020304" pitchFamily="2"/>
              </a:rPr>
              <a:t>we have the correct information... </a:t>
            </a:r>
          </a:p>
          <a:p>
            <a:pPr marL="91440" marR="0" indent="228600" algn="l">
              <a:lnSpc>
                <a:spcPts val="3000"/>
              </a:lnSpc>
              <a:spcBef>
                <a:spcPts val="1015"/>
              </a:spcBef>
              <a:spcAft>
                <a:spcPts val="70"/>
              </a:spcAft>
              <a:buFont typeface="Symbol"/>
              <a:buChar char="·"/>
            </a:pPr>
            <a:r>
              <a:rPr lang="en-US" sz="2800" b="1" spc="10">
                <a:solidFill>
                  <a:srgbClr val="000000"/>
                </a:solidFill>
                <a:latin typeface="Calibri" panose="02020603050405020304" pitchFamily="2"/>
              </a:rPr>
              <a:t>Anatomy teaching </a:t>
            </a:r>
            <a:r>
              <a:rPr lang="en-US" sz="2800" spc="10">
                <a:solidFill>
                  <a:srgbClr val="000000"/>
                </a:solidFill>
                <a:latin typeface="Calibri" panose="02020603050405020304" pitchFamily="2"/>
              </a:rPr>
              <a:t>- high quality. </a:t>
            </a:r>
          </a:p>
        </p:txBody>
      </p:sp>
    </p:spTree>
    <p:extLst>
      <p:ext uri="{BB962C8B-B14F-4D97-AF65-F5344CB8AC3E}">
        <p14:creationId xmlns:p14="http://schemas.microsoft.com/office/powerpoint/2010/main" val="278963970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61077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Lst>
  <p:txStyles>
    <p:titleStyle/>
    <p:bodyStyle/>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33.xml"/><Relationship Id="rId6" Type="http://schemas.openxmlformats.org/officeDocument/2006/relationships/image" Target="../media/image4.png"/><Relationship Id="rId5" Type="http://schemas.openxmlformats.org/officeDocument/2006/relationships/image" Target="../media/image3.png"/><Relationship Id="rId10" Type="http://schemas.microsoft.com/office/2007/relationships/hdphoto" Target="../media/hdphoto2.wdp"/><Relationship Id="rId4" Type="http://schemas.microsoft.com/office/2007/relationships/hdphoto" Target="../media/hdphoto1.wdp"/><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12695" b="90778" l="19015" r="81070">
                        <a14:foregroundMark x1="34805" y1="17844" x2="34805" y2="17844"/>
                        <a14:foregroundMark x1="34295" y1="12695" x2="34295" y2="12695"/>
                        <a14:foregroundMark x1="22750" y1="47066" x2="22750" y2="47066"/>
                        <a14:foregroundMark x1="19100" y1="46228" x2="19100" y2="46228"/>
                        <a14:foregroundMark x1="31324" y1="90778" x2="31324" y2="90778"/>
                      </a14:backgroundRemoval>
                    </a14:imgEffect>
                  </a14:imgLayer>
                </a14:imgProps>
              </a:ext>
              <a:ext uri="{28A0092B-C50C-407E-A947-70E740481C1C}">
                <a14:useLocalDpi xmlns:a14="http://schemas.microsoft.com/office/drawing/2010/main" val="0"/>
              </a:ext>
            </a:extLst>
          </a:blip>
          <a:srcRect l="3112" t="6857" r="10202" b="4229"/>
          <a:stretch/>
        </p:blipFill>
        <p:spPr bwMode="auto">
          <a:xfrm>
            <a:off x="2407507" y="1082798"/>
            <a:ext cx="6209081" cy="45146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21407" y="146196"/>
            <a:ext cx="11708041" cy="58477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A00054"/>
                </a:solidFill>
                <a:effectLst/>
                <a:uLnTx/>
                <a:uFillTx/>
                <a:latin typeface="Calibri"/>
                <a:ea typeface="+mn-ea"/>
                <a:cs typeface="+mn-cs"/>
              </a:rPr>
              <a:t>Selected actions in relation to GMC Excellence Framework</a:t>
            </a:r>
          </a:p>
        </p:txBody>
      </p:sp>
      <p:grpSp>
        <p:nvGrpSpPr>
          <p:cNvPr id="6" name="Group 5"/>
          <p:cNvGrpSpPr/>
          <p:nvPr/>
        </p:nvGrpSpPr>
        <p:grpSpPr>
          <a:xfrm>
            <a:off x="279980" y="783978"/>
            <a:ext cx="4458275" cy="1181100"/>
            <a:chOff x="316926" y="876341"/>
            <a:chExt cx="4458275" cy="1181100"/>
          </a:xfrm>
        </p:grpSpPr>
        <p:sp>
          <p:nvSpPr>
            <p:cNvPr id="7" name="TextBox 6"/>
            <p:cNvSpPr txBox="1"/>
            <p:nvPr/>
          </p:nvSpPr>
          <p:spPr>
            <a:xfrm>
              <a:off x="1773382" y="950168"/>
              <a:ext cx="3001819" cy="954107"/>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a:ea typeface="+mn-ea"/>
                  <a:cs typeface="+mn-cs"/>
                </a:rPr>
                <a:t>Anti-Racism in Medicine Module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a:ea typeface="+mn-ea"/>
                  <a:cs typeface="+mn-cs"/>
                </a:rPr>
                <a:t>Active Bystander training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a:ea typeface="+mn-ea"/>
                  <a:cs typeface="+mn-cs"/>
                </a:rPr>
                <a:t>Raising awareness in student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a:ea typeface="+mn-ea"/>
                  <a:cs typeface="+mn-cs"/>
                </a:rPr>
                <a:t>       body</a:t>
              </a:r>
            </a:p>
          </p:txBody>
        </p:sp>
        <p:pic>
          <p:nvPicPr>
            <p:cNvPr id="8" name="Picture 7"/>
            <p:cNvPicPr>
              <a:picLocks noChangeAspect="1"/>
            </p:cNvPicPr>
            <p:nvPr/>
          </p:nvPicPr>
          <p:blipFill>
            <a:blip r:embed="rId5"/>
            <a:stretch>
              <a:fillRect/>
            </a:stretch>
          </p:blipFill>
          <p:spPr>
            <a:xfrm>
              <a:off x="316926" y="876341"/>
              <a:ext cx="1457325" cy="1181100"/>
            </a:xfrm>
            <a:prstGeom prst="rect">
              <a:avLst/>
            </a:prstGeom>
          </p:spPr>
        </p:pic>
      </p:grpSp>
      <p:grpSp>
        <p:nvGrpSpPr>
          <p:cNvPr id="9" name="Group 8"/>
          <p:cNvGrpSpPr/>
          <p:nvPr/>
        </p:nvGrpSpPr>
        <p:grpSpPr>
          <a:xfrm>
            <a:off x="7477945" y="785932"/>
            <a:ext cx="4446199" cy="1854590"/>
            <a:chOff x="562647" y="2790239"/>
            <a:chExt cx="4175607" cy="1343025"/>
          </a:xfrm>
        </p:grpSpPr>
        <p:pic>
          <p:nvPicPr>
            <p:cNvPr id="10" name="Picture 9"/>
            <p:cNvPicPr>
              <a:picLocks noChangeAspect="1"/>
            </p:cNvPicPr>
            <p:nvPr/>
          </p:nvPicPr>
          <p:blipFill>
            <a:blip r:embed="rId6"/>
            <a:stretch>
              <a:fillRect/>
            </a:stretch>
          </p:blipFill>
          <p:spPr>
            <a:xfrm>
              <a:off x="562647" y="2790239"/>
              <a:ext cx="1343025" cy="1343025"/>
            </a:xfrm>
            <a:prstGeom prst="rect">
              <a:avLst/>
            </a:prstGeom>
          </p:spPr>
        </p:pic>
        <p:sp>
          <p:nvSpPr>
            <p:cNvPr id="11" name="Rectangle 10"/>
            <p:cNvSpPr/>
            <p:nvPr/>
          </p:nvSpPr>
          <p:spPr>
            <a:xfrm>
              <a:off x="1911928" y="2967703"/>
              <a:ext cx="2826326" cy="1158978"/>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a:ea typeface="+mn-ea"/>
                  <a:cs typeface="+mn-cs"/>
                </a:rPr>
                <a:t>Attainment Gap working group (Senior Leadership)</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a:ea typeface="+mn-ea"/>
                  <a:cs typeface="+mn-cs"/>
                </a:rPr>
                <a:t>University Social Inclusion Committee / Race Equality Charter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a:ea typeface="+mn-ea"/>
                  <a:cs typeface="+mn-cs"/>
                </a:rPr>
                <a:t>BMA Charter for </a:t>
              </a:r>
              <a:r>
                <a:rPr kumimoji="0" lang="en-GB" sz="1400" b="0" i="0" u="none" strike="noStrike" kern="1200" cap="none" spc="0" normalizeH="0" baseline="0" noProof="0">
                  <a:ln>
                    <a:noFill/>
                  </a:ln>
                  <a:solidFill>
                    <a:prstClr val="black"/>
                  </a:solidFill>
                  <a:effectLst/>
                  <a:uLnTx/>
                  <a:uFillTx/>
                  <a:latin typeface="Calibri"/>
                  <a:ea typeface="+mn-ea"/>
                  <a:cs typeface="+mn-cs"/>
                </a:rPr>
                <a:t>Medical Schools</a:t>
              </a:r>
              <a:endParaRPr kumimoji="0" lang="en-GB" sz="14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a:ea typeface="+mn-ea"/>
                  <a:cs typeface="+mn-cs"/>
                </a:rPr>
                <a:t>Raising concerns process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a:ea typeface="+mn-ea"/>
                  <a:cs typeface="+mn-cs"/>
                </a:rPr>
                <a:t>Diversity data collection</a:t>
              </a:r>
            </a:p>
          </p:txBody>
        </p:sp>
      </p:grpSp>
      <p:grpSp>
        <p:nvGrpSpPr>
          <p:cNvPr id="12" name="Group 11"/>
          <p:cNvGrpSpPr/>
          <p:nvPr/>
        </p:nvGrpSpPr>
        <p:grpSpPr>
          <a:xfrm>
            <a:off x="7760081" y="2872509"/>
            <a:ext cx="4164064" cy="1983528"/>
            <a:chOff x="574190" y="4335715"/>
            <a:chExt cx="4164064" cy="1298136"/>
          </a:xfrm>
        </p:grpSpPr>
        <p:pic>
          <p:nvPicPr>
            <p:cNvPr id="13" name="Picture 12"/>
            <p:cNvPicPr>
              <a:picLocks noChangeAspect="1"/>
            </p:cNvPicPr>
            <p:nvPr/>
          </p:nvPicPr>
          <p:blipFill>
            <a:blip r:embed="rId7"/>
            <a:stretch>
              <a:fillRect/>
            </a:stretch>
          </p:blipFill>
          <p:spPr>
            <a:xfrm>
              <a:off x="574190" y="4335715"/>
              <a:ext cx="1209675" cy="885825"/>
            </a:xfrm>
            <a:prstGeom prst="rect">
              <a:avLst/>
            </a:prstGeom>
          </p:spPr>
        </p:pic>
        <p:sp>
          <p:nvSpPr>
            <p:cNvPr id="14" name="Rectangle 13"/>
            <p:cNvSpPr/>
            <p:nvPr/>
          </p:nvSpPr>
          <p:spPr>
            <a:xfrm>
              <a:off x="1783866" y="4445432"/>
              <a:ext cx="2954388" cy="1188419"/>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a:ea typeface="+mn-ea"/>
                  <a:cs typeface="+mn-cs"/>
                </a:rPr>
                <a:t>BME Student Network</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a:ea typeface="+mn-ea"/>
                  <a:cs typeface="+mn-cs"/>
                </a:rPr>
                <a:t>BME Mentoring Scheme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a:ea typeface="+mn-ea"/>
                  <a:cs typeface="+mn-cs"/>
                </a:rPr>
                <a:t>Training: Melanin Medics, Communication training on challenging inappropriate behaviour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a:ea typeface="+mn-ea"/>
                  <a:cs typeface="+mn-cs"/>
                </a:rPr>
                <a:t>Financial support: </a:t>
              </a:r>
              <a:r>
                <a:rPr kumimoji="0" lang="en-GB" sz="1400" b="0" i="0" u="none" strike="noStrike" kern="1200" cap="none" spc="0" normalizeH="0" baseline="0" noProof="0" dirty="0" err="1">
                  <a:ln>
                    <a:noFill/>
                  </a:ln>
                  <a:solidFill>
                    <a:prstClr val="black"/>
                  </a:solidFill>
                  <a:effectLst/>
                  <a:uLnTx/>
                  <a:uFillTx/>
                  <a:latin typeface="Calibri"/>
                  <a:ea typeface="+mn-ea"/>
                  <a:cs typeface="+mn-cs"/>
                </a:rPr>
                <a:t>Covid</a:t>
              </a:r>
              <a:r>
                <a:rPr kumimoji="0" lang="en-GB" sz="1400" b="0" i="0" u="none" strike="noStrike" kern="1200" cap="none" spc="0" normalizeH="0" baseline="0" noProof="0" dirty="0">
                  <a:ln>
                    <a:noFill/>
                  </a:ln>
                  <a:solidFill>
                    <a:prstClr val="black"/>
                  </a:solidFill>
                  <a:effectLst/>
                  <a:uLnTx/>
                  <a:uFillTx/>
                  <a:latin typeface="Calibri"/>
                  <a:ea typeface="+mn-ea"/>
                  <a:cs typeface="+mn-cs"/>
                </a:rPr>
                <a:t> fund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a:ea typeface="+mn-ea"/>
                  <a:cs typeface="+mn-cs"/>
                </a:rPr>
                <a:t>Reflection writing</a:t>
              </a:r>
            </a:p>
          </p:txBody>
        </p:sp>
      </p:grpSp>
      <p:grpSp>
        <p:nvGrpSpPr>
          <p:cNvPr id="5" name="Group 4"/>
          <p:cNvGrpSpPr/>
          <p:nvPr/>
        </p:nvGrpSpPr>
        <p:grpSpPr>
          <a:xfrm>
            <a:off x="3237345" y="5217672"/>
            <a:ext cx="8686799" cy="773890"/>
            <a:chOff x="3237345" y="5217672"/>
            <a:chExt cx="8686799" cy="773890"/>
          </a:xfrm>
        </p:grpSpPr>
        <p:sp>
          <p:nvSpPr>
            <p:cNvPr id="15" name="Rectangle 14"/>
            <p:cNvSpPr/>
            <p:nvPr/>
          </p:nvSpPr>
          <p:spPr>
            <a:xfrm>
              <a:off x="5309032" y="5217672"/>
              <a:ext cx="6615112" cy="768800"/>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a:ea typeface="+mn-ea"/>
                  <a:cs typeface="+mn-cs"/>
                </a:rPr>
                <a:t>Working and Teaching with Active Racial Awareness workshops</a:t>
              </a:r>
            </a:p>
            <a:p>
              <a:pPr marL="285750" marR="0" lvl="0" indent="-2857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Challenging Racism: Improving medical students' experiences in the clinical learning environment. IATL/WMS joint funded film project</a:t>
              </a:r>
            </a:p>
          </p:txBody>
        </p:sp>
        <p:pic>
          <p:nvPicPr>
            <p:cNvPr id="16" name="Picture 15"/>
            <p:cNvPicPr>
              <a:picLocks noChangeAspect="1"/>
            </p:cNvPicPr>
            <p:nvPr/>
          </p:nvPicPr>
          <p:blipFill>
            <a:blip r:embed="rId8"/>
            <a:stretch>
              <a:fillRect/>
            </a:stretch>
          </p:blipFill>
          <p:spPr>
            <a:xfrm>
              <a:off x="3237345" y="5458162"/>
              <a:ext cx="2009775" cy="533400"/>
            </a:xfrm>
            <a:prstGeom prst="rect">
              <a:avLst/>
            </a:prstGeom>
          </p:spPr>
        </p:pic>
      </p:grpSp>
      <p:grpSp>
        <p:nvGrpSpPr>
          <p:cNvPr id="17" name="Group 16"/>
          <p:cNvGrpSpPr/>
          <p:nvPr/>
        </p:nvGrpSpPr>
        <p:grpSpPr>
          <a:xfrm>
            <a:off x="238950" y="2702489"/>
            <a:ext cx="4005021" cy="2777460"/>
            <a:chOff x="238950" y="2702489"/>
            <a:chExt cx="4005021" cy="2320197"/>
          </a:xfrm>
        </p:grpSpPr>
        <p:sp>
          <p:nvSpPr>
            <p:cNvPr id="18" name="Rectangle 17"/>
            <p:cNvSpPr/>
            <p:nvPr/>
          </p:nvSpPr>
          <p:spPr>
            <a:xfrm>
              <a:off x="238950" y="3606137"/>
              <a:ext cx="4005021" cy="1416549"/>
            </a:xfrm>
            <a:prstGeom prst="rect">
              <a:avLst/>
            </a:prstGeom>
          </p:spPr>
          <p:txBody>
            <a:bodyPr wrap="square">
              <a:spAutoFit/>
            </a:bodyPr>
            <a:lstStyle/>
            <a:p>
              <a:pPr marL="285750" marR="0" lvl="0" indent="-2857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Decolonising the Curriculum: Content analysis of the curriculum – audit of teaching to assess content for diversity.</a:t>
              </a:r>
            </a:p>
            <a:p>
              <a:pPr marL="285750" marR="0" lvl="0" indent="-2857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CBL review of cases / ethnic stereotyping</a:t>
              </a:r>
            </a:p>
            <a:p>
              <a:pPr marL="285750" marR="0" lvl="0" indent="-2857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Collect and analyse assessment data annually.</a:t>
              </a:r>
            </a:p>
            <a:p>
              <a:pPr marL="285750" marR="0" lvl="0" indent="-2857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Survey of all students on inclusion and intercultural diversity within MB ChB </a:t>
              </a:r>
            </a:p>
          </p:txBody>
        </p:sp>
        <p:pic>
          <p:nvPicPr>
            <p:cNvPr id="19" name="Picture 18"/>
            <p:cNvPicPr>
              <a:picLocks noChangeAspect="1"/>
            </p:cNvPicPr>
            <p:nvPr/>
          </p:nvPicPr>
          <p:blipFill>
            <a:blip r:embed="rId9">
              <a:extLst>
                <a:ext uri="{BEBA8EAE-BF5A-486C-A8C5-ECC9F3942E4B}">
                  <a14:imgProps xmlns:a14="http://schemas.microsoft.com/office/drawing/2010/main">
                    <a14:imgLayer r:embed="rId10">
                      <a14:imgEffect>
                        <a14:backgroundRemoval t="4636" b="89404" l="1024" r="97952">
                          <a14:foregroundMark x1="32423" y1="35762" x2="32423" y2="35762"/>
                          <a14:foregroundMark x1="24573" y1="37086" x2="24573" y2="37086"/>
                          <a14:foregroundMark x1="17747" y1="37086" x2="17747" y2="37086"/>
                          <a14:foregroundMark x1="11263" y1="35762" x2="11263" y2="35762"/>
                          <a14:foregroundMark x1="6485" y1="35099" x2="6485" y2="35099"/>
                          <a14:foregroundMark x1="37201" y1="34437" x2="37201" y2="34437"/>
                          <a14:foregroundMark x1="39932" y1="34437" x2="39932" y2="34437"/>
                          <a14:foregroundMark x1="46416" y1="34437" x2="46416" y2="34437"/>
                          <a14:foregroundMark x1="55631" y1="34437" x2="55631" y2="34437"/>
                          <a14:foregroundMark x1="60410" y1="34437" x2="60410" y2="34437"/>
                          <a14:foregroundMark x1="65529" y1="34437" x2="65529" y2="34437"/>
                          <a14:foregroundMark x1="34471" y1="7947" x2="34471" y2="7947"/>
                          <a14:foregroundMark x1="28328" y1="7947" x2="28328" y2="7947"/>
                          <a14:foregroundMark x1="23549" y1="7947" x2="23549" y2="7947"/>
                          <a14:foregroundMark x1="16382" y1="9272" x2="16382" y2="9272"/>
                          <a14:foregroundMark x1="11604" y1="9272" x2="11604" y2="9272"/>
                          <a14:foregroundMark x1="6485" y1="9934" x2="6485" y2="9934"/>
                          <a14:foregroundMark x1="4437" y1="59603" x2="4437" y2="59603"/>
                          <a14:foregroundMark x1="6143" y1="58940" x2="6143" y2="58940"/>
                          <a14:foregroundMark x1="17747" y1="60265" x2="17747" y2="60265"/>
                          <a14:foregroundMark x1="19454" y1="60265" x2="19454" y2="60265"/>
                          <a14:foregroundMark x1="25256" y1="59603" x2="25256" y2="59603"/>
                          <a14:foregroundMark x1="30717" y1="58278" x2="30717" y2="58278"/>
                          <a14:foregroundMark x1="36519" y1="57616" x2="36519" y2="57616"/>
                          <a14:foregroundMark x1="43345" y1="57616" x2="43345" y2="57616"/>
                          <a14:foregroundMark x1="48123" y1="57616" x2="48123" y2="57616"/>
                          <a14:foregroundMark x1="52560" y1="56954" x2="52560" y2="56954"/>
                          <a14:foregroundMark x1="64505" y1="56291" x2="64505" y2="56291"/>
                          <a14:foregroundMark x1="49147" y1="50993" x2="49147" y2="50993"/>
                          <a14:foregroundMark x1="38225" y1="29801" x2="38225" y2="29801"/>
                          <a14:foregroundMark x1="68942" y1="62252" x2="68942" y2="62252"/>
                          <a14:foregroundMark x1="75427" y1="60265" x2="75427" y2="60265"/>
                          <a14:foregroundMark x1="72355" y1="57616" x2="72355" y2="57616"/>
                          <a14:foregroundMark x1="79181" y1="56954" x2="79181" y2="56954"/>
                          <a14:foregroundMark x1="84642" y1="56954" x2="84642" y2="56954"/>
                          <a14:foregroundMark x1="93857" y1="56954" x2="93857" y2="56954"/>
                          <a14:foregroundMark x1="92150" y1="56954" x2="92150" y2="56954"/>
                          <a14:foregroundMark x1="68601" y1="80132" x2="68601" y2="80132"/>
                          <a14:foregroundMark x1="66894" y1="80132" x2="66894" y2="80132"/>
                          <a14:foregroundMark x1="61775" y1="80795" x2="61775" y2="80795"/>
                          <a14:foregroundMark x1="59727" y1="82119" x2="59727" y2="82119"/>
                          <a14:foregroundMark x1="55631" y1="82781" x2="55631" y2="82781"/>
                          <a14:foregroundMark x1="51536" y1="82781" x2="51536" y2="82781"/>
                          <a14:foregroundMark x1="43686" y1="82781" x2="43686" y2="82781"/>
                          <a14:foregroundMark x1="40614" y1="82781" x2="40614" y2="82781"/>
                          <a14:foregroundMark x1="34130" y1="82781" x2="34130" y2="82781"/>
                          <a14:foregroundMark x1="27645" y1="82781" x2="27645" y2="82781"/>
                          <a14:foregroundMark x1="29693" y1="81457" x2="29693" y2="81457"/>
                          <a14:foregroundMark x1="21502" y1="81457" x2="21502" y2="81457"/>
                          <a14:foregroundMark x1="13652" y1="81457" x2="13652" y2="81457"/>
                          <a14:foregroundMark x1="10239" y1="81457" x2="10239" y2="81457"/>
                          <a14:foregroundMark x1="5461" y1="81457" x2="5461" y2="81457"/>
                          <a14:foregroundMark x1="4096" y1="52980" x2="4096" y2="52980"/>
                        </a14:backgroundRemoval>
                      </a14:imgEffect>
                    </a14:imgLayer>
                  </a14:imgProps>
                </a:ext>
              </a:extLst>
            </a:blip>
            <a:stretch>
              <a:fillRect/>
            </a:stretch>
          </p:blipFill>
          <p:spPr>
            <a:xfrm>
              <a:off x="454602" y="2702489"/>
              <a:ext cx="2617062" cy="986651"/>
            </a:xfrm>
            <a:prstGeom prst="rect">
              <a:avLst/>
            </a:prstGeom>
          </p:spPr>
        </p:pic>
      </p:grpSp>
    </p:spTree>
    <p:extLst>
      <p:ext uri="{BB962C8B-B14F-4D97-AF65-F5344CB8AC3E}">
        <p14:creationId xmlns:p14="http://schemas.microsoft.com/office/powerpoint/2010/main" val="2056008310"/>
      </p:ext>
    </p:extLst>
  </p:cSld>
  <p:clrMapOvr>
    <a:masterClrMapping/>
  </p:clrMapOvr>
</p:sld>
</file>

<file path=ppt/theme/theme1.xml><?xml version="1.0" encoding="utf-8"?>
<a:theme xmlns:a="http://schemas.openxmlformats.org/drawingml/2006/main" name="default layou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Arab" typeface="Arial"/>
      </a:majorFont>
      <a:minorFont>
        <a:latin typeface="Calibri"/>
        <a:ea typeface=""/>
        <a:cs typeface=""/>
        <a:font script="Arab" typeface="Arial"/>
      </a:minorFont>
    </a:fontScheme>
    <a:fmtScheme name="Office">
      <a:fillStyleLst>
        <a:solidFill>
          <a:schemeClr val="bg1">
            <a:alpha val="0"/>
          </a:schemeClr>
        </a:solidFill>
        <a:gradFill/>
        <a:gradFill/>
      </a:fillStyleLst>
      <a:lnStyleLst>
        <a:ln/>
        <a:ln/>
        <a:ln/>
      </a:lnStyleLst>
      <a:effectStyleLst>
        <a:effectStyle>
          <a:effectLst/>
        </a:effectStyle>
        <a:effectStyle>
          <a:effectLst/>
        </a:effectStyle>
        <a:effectStyle>
          <a:effectLst/>
          <a:scene3d>
            <a:camera prst="orthographicFront"/>
            <a:lightRig rig="threePt" dir="t"/>
          </a:scene3d>
        </a:effectStyle>
      </a:effectStyleLst>
      <a:bgFillStyleLst>
        <a:solidFill>
          <a:schemeClr val="bg1">
            <a:alpha val="0"/>
          </a:schemeClr>
        </a:solidFill>
        <a:gradFill/>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147</Words>
  <Application>Microsoft Office PowerPoint</Application>
  <PresentationFormat>Widescreen</PresentationFormat>
  <Paragraphs>22</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Avenir Next Demi Bold</vt:lpstr>
      <vt:lpstr>Calibri</vt:lpstr>
      <vt:lpstr>Calibri Light</vt:lpstr>
      <vt:lpstr>Symbol</vt:lpstr>
      <vt:lpstr>Verdana</vt:lpstr>
      <vt:lpstr>default layout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Sorinola, Olanrewaju</dc:creator>
  <cp:lastModifiedBy>Sorinola, Olanrewaju</cp:lastModifiedBy>
  <cp:revision>2</cp:revision>
  <dcterms:created xsi:type="dcterms:W3CDTF">2021-03-19T14:57:14Z</dcterms:created>
  <dcterms:modified xsi:type="dcterms:W3CDTF">2021-03-19T15:03:33Z</dcterms:modified>
</cp:coreProperties>
</file>