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0" r:id="rId4"/>
  </p:sldMasterIdLst>
  <p:notesMasterIdLst>
    <p:notesMasterId r:id="rId21"/>
  </p:notesMasterIdLst>
  <p:sldIdLst>
    <p:sldId id="275" r:id="rId5"/>
    <p:sldId id="276" r:id="rId6"/>
    <p:sldId id="262" r:id="rId7"/>
    <p:sldId id="263" r:id="rId8"/>
    <p:sldId id="264" r:id="rId9"/>
    <p:sldId id="265" r:id="rId10"/>
    <p:sldId id="272" r:id="rId11"/>
    <p:sldId id="273" r:id="rId12"/>
    <p:sldId id="277" r:id="rId13"/>
    <p:sldId id="266" r:id="rId14"/>
    <p:sldId id="267" r:id="rId15"/>
    <p:sldId id="269" r:id="rId16"/>
    <p:sldId id="270" r:id="rId17"/>
    <p:sldId id="271" r:id="rId18"/>
    <p:sldId id="278" r:id="rId19"/>
    <p:sldId id="279" r:id="rId20"/>
  </p:sldIdLst>
  <p:sldSz cx="12192000" cy="6858000"/>
  <p:notesSz cx="6858000" cy="9144000"/>
  <p:custDataLst>
    <p:tags r:id="rId2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art 1" id="{12424F5D-7FEF-C645-9783-F5021FA48E2B}">
          <p14:sldIdLst>
            <p14:sldId id="275"/>
            <p14:sldId id="276"/>
            <p14:sldId id="262"/>
            <p14:sldId id="263"/>
            <p14:sldId id="264"/>
            <p14:sldId id="265"/>
            <p14:sldId id="272"/>
            <p14:sldId id="273"/>
          </p14:sldIdLst>
        </p14:section>
        <p14:section name="Part 2" id="{B4E42025-B8A6-7348-98CE-81B9DD32DB6B}">
          <p14:sldIdLst>
            <p14:sldId id="277"/>
            <p14:sldId id="266"/>
            <p14:sldId id="267"/>
            <p14:sldId id="269"/>
            <p14:sldId id="270"/>
            <p14:sldId id="271"/>
            <p14:sldId id="278"/>
            <p14:sldId id="27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7F7"/>
    <a:srgbClr val="FDFDFD"/>
    <a:srgbClr val="F5F5F5"/>
    <a:srgbClr val="FBFBFB"/>
    <a:srgbClr val="FEFFF8"/>
    <a:srgbClr val="3C105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83" autoAdjust="0"/>
    <p:restoredTop sz="77676" autoAdjust="0"/>
  </p:normalViewPr>
  <p:slideViewPr>
    <p:cSldViewPr snapToGrid="0">
      <p:cViewPr varScale="1">
        <p:scale>
          <a:sx n="94" d="100"/>
          <a:sy n="94" d="100"/>
        </p:scale>
        <p:origin x="1016" y="19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4EE708-A9E2-EB45-A7FB-6F7DF3060ADF}" type="datetimeFigureOut">
              <a:rPr lang="en-US" smtClean="0"/>
              <a:t>6/11/24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06FA16-8E5E-144C-A8CF-37909F5000A9}" type="slidenum">
              <a:rPr lang="en-US" smtClean="0"/>
              <a:t>‹#›</a:t>
            </a:fld>
            <a:endParaRPr lang="en-US"/>
          </a:p>
        </p:txBody>
      </p:sp>
    </p:spTree>
    <p:extLst>
      <p:ext uri="{BB962C8B-B14F-4D97-AF65-F5344CB8AC3E}">
        <p14:creationId xmlns:p14="http://schemas.microsoft.com/office/powerpoint/2010/main" val="6277542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chemwiki.ucdavis.edu/@api/deki/files/8232/=639px-PH_scale.png?revision=1"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creativecommons.org/licenses/by-nc-sa/3.0/us/"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B06FA16-8E5E-144C-A8CF-37909F5000A9}" type="slidenum">
              <a:rPr lang="en-US" smtClean="0"/>
              <a:t>3</a:t>
            </a:fld>
            <a:endParaRPr lang="en-US"/>
          </a:p>
        </p:txBody>
      </p:sp>
    </p:spTree>
    <p:extLst>
      <p:ext uri="{BB962C8B-B14F-4D97-AF65-F5344CB8AC3E}">
        <p14:creationId xmlns:p14="http://schemas.microsoft.com/office/powerpoint/2010/main" val="2713599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B06FA16-8E5E-144C-A8CF-37909F5000A9}" type="slidenum">
              <a:rPr lang="en-US" smtClean="0"/>
              <a:t>5</a:t>
            </a:fld>
            <a:endParaRPr lang="en-US"/>
          </a:p>
        </p:txBody>
      </p:sp>
    </p:spTree>
    <p:extLst>
      <p:ext uri="{BB962C8B-B14F-4D97-AF65-F5344CB8AC3E}">
        <p14:creationId xmlns:p14="http://schemas.microsoft.com/office/powerpoint/2010/main" val="42614413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1" dirty="0">
                <a:effectLst/>
                <a:highlight>
                  <a:srgbClr val="FFFFFF"/>
                </a:highlight>
                <a:latin typeface="Lato" panose="020F0502020204030203" pitchFamily="34" charset="0"/>
              </a:rPr>
              <a:t>The pH scale. Acidic solutions have pH values less than 7, and basic solutions have pH values greater than 7. </a:t>
            </a:r>
            <a:r>
              <a:rPr lang="en-GB" b="0" i="1" dirty="0">
                <a:solidFill>
                  <a:srgbClr val="005987"/>
                </a:solidFill>
                <a:effectLst/>
                <a:highlight>
                  <a:srgbClr val="FFFFFF"/>
                </a:highlight>
                <a:latin typeface="Lato" panose="020F0502020204030203" pitchFamily="34" charset="0"/>
                <a:hlinkClick r:id="rId3"/>
              </a:rPr>
              <a:t>Image</a:t>
            </a:r>
            <a:r>
              <a:rPr lang="en-GB" b="0" i="1" dirty="0">
                <a:effectLst/>
                <a:highlight>
                  <a:srgbClr val="FFFFFF"/>
                </a:highlight>
                <a:latin typeface="Lato" panose="020F0502020204030203" pitchFamily="34" charset="0"/>
              </a:rPr>
              <a:t> from </a:t>
            </a:r>
            <a:r>
              <a:rPr lang="en-GB" b="0" i="1" dirty="0" err="1">
                <a:effectLst/>
                <a:highlight>
                  <a:srgbClr val="FFFFFF"/>
                </a:highlight>
                <a:latin typeface="Lato" panose="020F0502020204030203" pitchFamily="34" charset="0"/>
              </a:rPr>
              <a:t>UCDavis</a:t>
            </a:r>
            <a:r>
              <a:rPr lang="en-GB" b="0" i="1" dirty="0">
                <a:effectLst/>
                <a:highlight>
                  <a:srgbClr val="FFFFFF"/>
                </a:highlight>
                <a:latin typeface="Lato" panose="020F0502020204030203" pitchFamily="34" charset="0"/>
              </a:rPr>
              <a:t> </a:t>
            </a:r>
            <a:r>
              <a:rPr lang="en-GB" b="0" i="1" dirty="0" err="1">
                <a:effectLst/>
                <a:highlight>
                  <a:srgbClr val="FFFFFF"/>
                </a:highlight>
                <a:latin typeface="Lato" panose="020F0502020204030203" pitchFamily="34" charset="0"/>
              </a:rPr>
              <a:t>ChemWiki</a:t>
            </a:r>
            <a:r>
              <a:rPr lang="en-GB" b="0" i="1" dirty="0">
                <a:effectLst/>
                <a:highlight>
                  <a:srgbClr val="FFFFFF"/>
                </a:highlight>
                <a:latin typeface="Lato" panose="020F0502020204030203" pitchFamily="34" charset="0"/>
              </a:rPr>
              <a:t>, </a:t>
            </a:r>
            <a:r>
              <a:rPr lang="en-GB" b="0" i="1" dirty="0">
                <a:solidFill>
                  <a:srgbClr val="005987"/>
                </a:solidFill>
                <a:effectLst/>
                <a:highlight>
                  <a:srgbClr val="FFFFFF"/>
                </a:highlight>
                <a:latin typeface="Lato" panose="020F0502020204030203" pitchFamily="34" charset="0"/>
                <a:hlinkClick r:id="rId4"/>
              </a:rPr>
              <a:t>CC BY-NC-SA 3.0 US(Opens in a new window)</a:t>
            </a:r>
            <a:r>
              <a:rPr lang="en-GB" b="0" i="1" dirty="0">
                <a:effectLst/>
                <a:highlight>
                  <a:srgbClr val="FFFFFF"/>
                </a:highlight>
                <a:latin typeface="Lato" panose="020F0502020204030203" pitchFamily="34" charset="0"/>
              </a:rPr>
              <a:t>.</a:t>
            </a:r>
            <a:endParaRPr lang="en-GB" dirty="0"/>
          </a:p>
        </p:txBody>
      </p:sp>
      <p:sp>
        <p:nvSpPr>
          <p:cNvPr id="4" name="Slide Number Placeholder 3"/>
          <p:cNvSpPr>
            <a:spLocks noGrp="1"/>
          </p:cNvSpPr>
          <p:nvPr>
            <p:ph type="sldNum" sz="quarter" idx="5"/>
          </p:nvPr>
        </p:nvSpPr>
        <p:spPr/>
        <p:txBody>
          <a:bodyPr/>
          <a:lstStyle/>
          <a:p>
            <a:fld id="{CB06FA16-8E5E-144C-A8CF-37909F5000A9}" type="slidenum">
              <a:rPr lang="en-US" smtClean="0"/>
              <a:t>8</a:t>
            </a:fld>
            <a:endParaRPr lang="en-US"/>
          </a:p>
        </p:txBody>
      </p:sp>
    </p:spTree>
    <p:extLst>
      <p:ext uri="{BB962C8B-B14F-4D97-AF65-F5344CB8AC3E}">
        <p14:creationId xmlns:p14="http://schemas.microsoft.com/office/powerpoint/2010/main" val="23913265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Cosmed, CC BY-SA 3.0 &lt;https://creativecommons.org/licenses/by-sa/3.0&gt;, via Wikimedia Commons</a:t>
            </a:r>
          </a:p>
          <a:p>
            <a:r>
              <a:rPr lang="en-GB"/>
              <a:t>Adapted from: </a:t>
            </a:r>
            <a:r>
              <a:rPr lang="en-US" sz="1200">
                <a:latin typeface="Arial"/>
              </a:rPr>
              <a:t>Kasfiki, Eirini V., 250 Cases in Clinical Medicine, Chapter 1, 2-5. Typical spirometry. FEV1, forced expiratory volume in 1 s; FVC, forced vital capacity. Copyright © 2024 © 2024, Elsevier Limited. All rights reserved</a:t>
            </a:r>
            <a:endParaRPr lang="en-GB" dirty="0"/>
          </a:p>
        </p:txBody>
      </p:sp>
      <p:sp>
        <p:nvSpPr>
          <p:cNvPr id="4" name="Slide Number Placeholder 3"/>
          <p:cNvSpPr>
            <a:spLocks noGrp="1"/>
          </p:cNvSpPr>
          <p:nvPr>
            <p:ph type="sldNum" sz="quarter" idx="5"/>
          </p:nvPr>
        </p:nvSpPr>
        <p:spPr/>
        <p:txBody>
          <a:bodyPr/>
          <a:lstStyle/>
          <a:p>
            <a:fld id="{CB06FA16-8E5E-144C-A8CF-37909F5000A9}" type="slidenum">
              <a:rPr lang="en-US" smtClean="0"/>
              <a:t>14</a:t>
            </a:fld>
            <a:endParaRPr lang="en-US"/>
          </a:p>
        </p:txBody>
      </p:sp>
    </p:spTree>
    <p:extLst>
      <p:ext uri="{BB962C8B-B14F-4D97-AF65-F5344CB8AC3E}">
        <p14:creationId xmlns:p14="http://schemas.microsoft.com/office/powerpoint/2010/main" val="24196822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7F7F7"/>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42DDDF7-9DD7-ED42-81EC-9E0846EDE852}" type="datetimeFigureOut">
              <a:rPr lang="en-US" smtClean="0"/>
              <a:t>6/11/24</a:t>
            </a:fld>
            <a:endParaRPr lang="en-US"/>
          </a:p>
        </p:txBody>
      </p:sp>
      <p:sp useBgFill="1">
        <p:nvSpPr>
          <p:cNvPr id="7" name="Rectangle 6">
            <a:extLst>
              <a:ext uri="{FF2B5EF4-FFF2-40B4-BE49-F238E27FC236}">
                <a16:creationId xmlns:a16="http://schemas.microsoft.com/office/drawing/2014/main" id="{1DCF6C8B-8C4B-ECFA-B27E-C27EF42E5192}"/>
              </a:ext>
              <a:ext uri="{C183D7F6-B498-43B3-948B-1728B52AA6E4}">
                <adec:decorative xmlns:adec="http://schemas.microsoft.com/office/drawing/2017/decorative" val="1"/>
              </a:ext>
            </a:extLst>
          </p:cNvPr>
          <p:cNvSpPr/>
          <p:nvPr userDrawn="1">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ketchy line">
            <a:extLst>
              <a:ext uri="{FF2B5EF4-FFF2-40B4-BE49-F238E27FC236}">
                <a16:creationId xmlns:a16="http://schemas.microsoft.com/office/drawing/2014/main" id="{CB965398-0C42-3497-ED36-10FDF56E2DB0}"/>
              </a:ext>
              <a:ext uri="{C183D7F6-B498-43B3-948B-1728B52AA6E4}">
                <adec:decorative xmlns:adec="http://schemas.microsoft.com/office/drawing/2017/decorative" val="1"/>
              </a:ext>
            </a:extLst>
          </p:cNvPr>
          <p:cNvSpPr/>
          <p:nvPr userDrawn="1">
            <p:extLst>
              <p:ext uri="{386F3935-93C4-4BCD-93E2-E3B085C9AB24}">
                <p16:designElem xmlns:p16="http://schemas.microsoft.com/office/powerpoint/2015/main" val="1"/>
              </p:ext>
            </p:extLst>
          </p:nvPr>
        </p:nvSpPr>
        <p:spPr>
          <a:xfrm>
            <a:off x="890338" y="4409267"/>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close-up of a sign&#10;&#10;Description automatically generated">
            <a:extLst>
              <a:ext uri="{FF2B5EF4-FFF2-40B4-BE49-F238E27FC236}">
                <a16:creationId xmlns:a16="http://schemas.microsoft.com/office/drawing/2014/main" id="{26225782-CD8B-E483-AA69-E231A1987173}"/>
              </a:ext>
            </a:extLst>
          </p:cNvPr>
          <p:cNvPicPr>
            <a:picLocks noChangeAspect="1"/>
          </p:cNvPicPr>
          <p:nvPr userDrawn="1"/>
        </p:nvPicPr>
        <p:blipFill>
          <a:blip r:embed="rId2">
            <a:clrChange>
              <a:clrFrom>
                <a:srgbClr val="FFFFFF"/>
              </a:clrFrom>
              <a:clrTo>
                <a:srgbClr val="FFFFFF">
                  <a:alpha val="0"/>
                </a:srgbClr>
              </a:clrTo>
            </a:clrChange>
          </a:blip>
          <a:stretch>
            <a:fillRect/>
          </a:stretch>
        </p:blipFill>
        <p:spPr>
          <a:xfrm>
            <a:off x="1082825" y="989076"/>
            <a:ext cx="3556000" cy="1333500"/>
          </a:xfrm>
          <a:prstGeom prst="rect">
            <a:avLst/>
          </a:prstGeom>
        </p:spPr>
      </p:pic>
      <p:sp>
        <p:nvSpPr>
          <p:cNvPr id="20" name="Text Placeholder 19">
            <a:extLst>
              <a:ext uri="{FF2B5EF4-FFF2-40B4-BE49-F238E27FC236}">
                <a16:creationId xmlns:a16="http://schemas.microsoft.com/office/drawing/2014/main" id="{36293F61-2929-F939-E416-9E9A339E9906}"/>
              </a:ext>
            </a:extLst>
          </p:cNvPr>
          <p:cNvSpPr>
            <a:spLocks noGrp="1"/>
          </p:cNvSpPr>
          <p:nvPr>
            <p:ph type="body" sz="quarter" idx="13" hasCustomPrompt="1"/>
          </p:nvPr>
        </p:nvSpPr>
        <p:spPr>
          <a:xfrm>
            <a:off x="846606" y="2329325"/>
            <a:ext cx="4658140" cy="1941512"/>
          </a:xfrm>
        </p:spPr>
        <p:txBody>
          <a:bodyPr>
            <a:noAutofit/>
          </a:bodyPr>
          <a:lstStyle>
            <a:lvl1pPr marL="0" indent="0">
              <a:buNone/>
              <a:defRPr sz="5400">
                <a:latin typeface="+mj-lt"/>
              </a:defRPr>
            </a:lvl1pPr>
          </a:lstStyle>
          <a:p>
            <a:pPr lvl="0"/>
            <a:r>
              <a:rPr lang="en-GB" dirty="0"/>
              <a:t>Title</a:t>
            </a:r>
          </a:p>
        </p:txBody>
      </p:sp>
      <p:sp>
        <p:nvSpPr>
          <p:cNvPr id="8" name="Text Placeholder 7">
            <a:extLst>
              <a:ext uri="{FF2B5EF4-FFF2-40B4-BE49-F238E27FC236}">
                <a16:creationId xmlns:a16="http://schemas.microsoft.com/office/drawing/2014/main" id="{E82A2B34-2310-C3DC-BDD5-6170C83E812E}"/>
              </a:ext>
            </a:extLst>
          </p:cNvPr>
          <p:cNvSpPr>
            <a:spLocks noGrp="1"/>
          </p:cNvSpPr>
          <p:nvPr>
            <p:ph type="body" sz="quarter" idx="14" hasCustomPrompt="1"/>
          </p:nvPr>
        </p:nvSpPr>
        <p:spPr>
          <a:xfrm>
            <a:off x="846138" y="4803775"/>
            <a:ext cx="5249862" cy="1414463"/>
          </a:xfrm>
        </p:spPr>
        <p:txBody>
          <a:bodyPr/>
          <a:lstStyle>
            <a:lvl1pPr marL="0" indent="0">
              <a:buNone/>
              <a:defRPr sz="2400"/>
            </a:lvl1pPr>
          </a:lstStyle>
          <a:p>
            <a:pPr lvl="0"/>
            <a:r>
              <a:rPr lang="en-US" dirty="0"/>
              <a:t>Name and email</a:t>
            </a:r>
          </a:p>
          <a:p>
            <a:pPr lvl="0"/>
            <a:endParaRPr lang="en-US" dirty="0"/>
          </a:p>
        </p:txBody>
      </p:sp>
      <p:sp>
        <p:nvSpPr>
          <p:cNvPr id="23" name="Picture Placeholder 22">
            <a:extLst>
              <a:ext uri="{FF2B5EF4-FFF2-40B4-BE49-F238E27FC236}">
                <a16:creationId xmlns:a16="http://schemas.microsoft.com/office/drawing/2014/main" id="{E1A397F5-2836-673D-887D-A2399F8527CB}"/>
              </a:ext>
            </a:extLst>
          </p:cNvPr>
          <p:cNvSpPr>
            <a:spLocks noGrp="1"/>
          </p:cNvSpPr>
          <p:nvPr>
            <p:ph type="pic" sz="quarter" idx="15"/>
          </p:nvPr>
        </p:nvSpPr>
        <p:spPr>
          <a:xfrm>
            <a:off x="6099175" y="0"/>
            <a:ext cx="6088253" cy="6858000"/>
          </a:xfrm>
          <a:custGeom>
            <a:avLst/>
            <a:gdLst>
              <a:gd name="connsiteX0" fmla="*/ 2308733 w 6088253"/>
              <a:gd name="connsiteY0" fmla="*/ 0 h 6858000"/>
              <a:gd name="connsiteX1" fmla="*/ 6088253 w 6088253"/>
              <a:gd name="connsiteY1" fmla="*/ 0 h 6858000"/>
              <a:gd name="connsiteX2" fmla="*/ 6088253 w 6088253"/>
              <a:gd name="connsiteY2" fmla="*/ 6857999 h 6858000"/>
              <a:gd name="connsiteX3" fmla="*/ 2341333 w 6088253"/>
              <a:gd name="connsiteY3" fmla="*/ 6857999 h 6858000"/>
              <a:gd name="connsiteX4" fmla="*/ 2341305 w 6088253"/>
              <a:gd name="connsiteY4" fmla="*/ 6858000 h 6858000"/>
              <a:gd name="connsiteX5" fmla="*/ 2341277 w 6088253"/>
              <a:gd name="connsiteY5" fmla="*/ 6857999 h 6858000"/>
              <a:gd name="connsiteX6" fmla="*/ 2308733 w 6088253"/>
              <a:gd name="connsiteY6" fmla="*/ 6857999 h 6858000"/>
              <a:gd name="connsiteX7" fmla="*/ 2308733 w 6088253"/>
              <a:gd name="connsiteY7" fmla="*/ 6856798 h 6858000"/>
              <a:gd name="connsiteX8" fmla="*/ 2220423 w 6088253"/>
              <a:gd name="connsiteY8" fmla="*/ 6853538 h 6858000"/>
              <a:gd name="connsiteX9" fmla="*/ 3641 w 6088253"/>
              <a:gd name="connsiteY9" fmla="*/ 3768784 h 6858000"/>
              <a:gd name="connsiteX10" fmla="*/ 0 w 6088253"/>
              <a:gd name="connsiteY10" fmla="*/ 3660158 h 6858000"/>
              <a:gd name="connsiteX11" fmla="*/ 0 w 6088253"/>
              <a:gd name="connsiteY11" fmla="*/ 3197844 h 6858000"/>
              <a:gd name="connsiteX12" fmla="*/ 3641 w 6088253"/>
              <a:gd name="connsiteY12" fmla="*/ 3089217 h 6858000"/>
              <a:gd name="connsiteX13" fmla="*/ 2220423 w 6088253"/>
              <a:gd name="connsiteY13" fmla="*/ 4463 h 6858000"/>
              <a:gd name="connsiteX14" fmla="*/ 2308733 w 6088253"/>
              <a:gd name="connsiteY14" fmla="*/ 120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088253" h="6858000">
                <a:moveTo>
                  <a:pt x="2308733" y="0"/>
                </a:moveTo>
                <a:lnTo>
                  <a:pt x="6088253" y="0"/>
                </a:lnTo>
                <a:lnTo>
                  <a:pt x="6088253" y="6857999"/>
                </a:lnTo>
                <a:lnTo>
                  <a:pt x="2341333" y="6857999"/>
                </a:lnTo>
                <a:lnTo>
                  <a:pt x="2341305" y="6858000"/>
                </a:lnTo>
                <a:lnTo>
                  <a:pt x="2341277" y="6857999"/>
                </a:lnTo>
                <a:lnTo>
                  <a:pt x="2308733" y="6857999"/>
                </a:lnTo>
                <a:lnTo>
                  <a:pt x="2308733" y="6856798"/>
                </a:lnTo>
                <a:lnTo>
                  <a:pt x="2220423" y="6853538"/>
                </a:lnTo>
                <a:cubicBezTo>
                  <a:pt x="1056828" y="6767439"/>
                  <a:pt x="116621" y="5445372"/>
                  <a:pt x="3641" y="3768784"/>
                </a:cubicBezTo>
                <a:lnTo>
                  <a:pt x="0" y="3660158"/>
                </a:lnTo>
                <a:lnTo>
                  <a:pt x="0" y="3197844"/>
                </a:lnTo>
                <a:lnTo>
                  <a:pt x="3641" y="3089217"/>
                </a:lnTo>
                <a:cubicBezTo>
                  <a:pt x="116621" y="1412629"/>
                  <a:pt x="1056828" y="90562"/>
                  <a:pt x="2220423" y="4463"/>
                </a:cubicBezTo>
                <a:lnTo>
                  <a:pt x="2308733" y="1203"/>
                </a:lnTo>
                <a:close/>
              </a:path>
            </a:pathLst>
          </a:custGeom>
          <a:ln>
            <a:noFill/>
          </a:ln>
        </p:spPr>
        <p:txBody>
          <a:bodyPr wrap="square">
            <a:noAutofit/>
          </a:bodyPr>
          <a:lstStyle/>
          <a:p>
            <a:endParaRPr lang="en-GB"/>
          </a:p>
        </p:txBody>
      </p:sp>
    </p:spTree>
    <p:extLst>
      <p:ext uri="{BB962C8B-B14F-4D97-AF65-F5344CB8AC3E}">
        <p14:creationId xmlns:p14="http://schemas.microsoft.com/office/powerpoint/2010/main" val="405362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56003-4EC7-1130-0FC0-61F743E352EB}"/>
              </a:ext>
            </a:extLst>
          </p:cNvPr>
          <p:cNvSpPr>
            <a:spLocks noGrp="1"/>
          </p:cNvSpPr>
          <p:nvPr>
            <p:ph type="title" hasCustomPrompt="1"/>
          </p:nvPr>
        </p:nvSpPr>
        <p:spPr>
          <a:xfrm>
            <a:off x="838200" y="365125"/>
            <a:ext cx="4636239" cy="1325563"/>
          </a:xfrm>
        </p:spPr>
        <p:txBody>
          <a:bodyPr anchor="b">
            <a:normAutofit/>
          </a:bodyPr>
          <a:lstStyle>
            <a:lvl1pPr>
              <a:defRPr sz="3200">
                <a:solidFill>
                  <a:schemeClr val="accent1"/>
                </a:solidFill>
              </a:defRPr>
            </a:lvl1pPr>
          </a:lstStyle>
          <a:p>
            <a:r>
              <a:rPr lang="en-GB" dirty="0"/>
              <a:t>Learning outcomes</a:t>
            </a:r>
            <a:endParaRPr lang="en-US" dirty="0"/>
          </a:p>
        </p:txBody>
      </p:sp>
      <p:grpSp>
        <p:nvGrpSpPr>
          <p:cNvPr id="9" name="Group 8">
            <a:extLst>
              <a:ext uri="{FF2B5EF4-FFF2-40B4-BE49-F238E27FC236}">
                <a16:creationId xmlns:a16="http://schemas.microsoft.com/office/drawing/2014/main" id="{80B31E04-25F3-DBCF-59BE-118B328E86D4}"/>
              </a:ext>
              <a:ext uri="{C183D7F6-B498-43B3-948B-1728B52AA6E4}">
                <adec:decorative xmlns:adec="http://schemas.microsoft.com/office/drawing/2017/decorative" val="1"/>
              </a:ext>
            </a:extLst>
          </p:cNvPr>
          <p:cNvGrpSpPr/>
          <p:nvPr userDrawn="1">
            <p:extLst>
              <p:ext uri="{386F3935-93C4-4BCD-93E2-E3B085C9AB24}">
                <p16:designElem xmlns:p16="http://schemas.microsoft.com/office/powerpoint/2015/main" val="1"/>
              </p:ext>
            </p:extLst>
          </p:nvPr>
        </p:nvGrpSpPr>
        <p:grpSpPr>
          <a:xfrm>
            <a:off x="-5025" y="6737718"/>
            <a:ext cx="12207200" cy="123363"/>
            <a:chOff x="-5025" y="6737718"/>
            <a:chExt cx="12207200" cy="123363"/>
          </a:xfrm>
        </p:grpSpPr>
        <p:sp>
          <p:nvSpPr>
            <p:cNvPr id="10" name="Rectangle 9">
              <a:extLst>
                <a:ext uri="{FF2B5EF4-FFF2-40B4-BE49-F238E27FC236}">
                  <a16:creationId xmlns:a16="http://schemas.microsoft.com/office/drawing/2014/main" id="{6DA25D79-38A8-B727-7B96-00EA77F38D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6036894" y="695800"/>
              <a:ext cx="123362" cy="12207199"/>
            </a:xfrm>
            <a:prstGeom prst="rect">
              <a:avLst/>
            </a:prstGeom>
            <a:gradFill>
              <a:gsLst>
                <a:gs pos="0">
                  <a:schemeClr val="accent5"/>
                </a:gs>
                <a:gs pos="10000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AF7A731-ABE9-4FA0-A2D5-E07D88DD13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76406" y="3835311"/>
              <a:ext cx="123362" cy="5928176"/>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 Placeholder 13">
            <a:extLst>
              <a:ext uri="{FF2B5EF4-FFF2-40B4-BE49-F238E27FC236}">
                <a16:creationId xmlns:a16="http://schemas.microsoft.com/office/drawing/2014/main" id="{161C9AFD-D08C-A66F-2D19-4C30824033AC}"/>
              </a:ext>
            </a:extLst>
          </p:cNvPr>
          <p:cNvSpPr>
            <a:spLocks noGrp="1"/>
          </p:cNvSpPr>
          <p:nvPr>
            <p:ph type="body" sz="quarter" idx="13"/>
          </p:nvPr>
        </p:nvSpPr>
        <p:spPr>
          <a:xfrm>
            <a:off x="838200" y="2066925"/>
            <a:ext cx="4635500" cy="4035425"/>
          </a:xfrm>
        </p:spPr>
        <p:txBody>
          <a:bodyPr>
            <a:normAutofit/>
          </a:bodyPr>
          <a:lstStyle>
            <a:lvl1pPr marL="342000" indent="-342000">
              <a:lnSpc>
                <a:spcPct val="87000"/>
              </a:lnSpc>
              <a:spcAft>
                <a:spcPts val="800"/>
              </a:spcAft>
              <a:defRPr sz="1600"/>
            </a:lvl1pPr>
          </a:lstStyle>
          <a:p>
            <a:pPr lvl="0"/>
            <a:r>
              <a:rPr lang="en-GB" dirty="0"/>
              <a:t>Click to edit Master text styles</a:t>
            </a:r>
          </a:p>
        </p:txBody>
      </p:sp>
      <p:sp>
        <p:nvSpPr>
          <p:cNvPr id="16" name="Picture Placeholder 15">
            <a:extLst>
              <a:ext uri="{FF2B5EF4-FFF2-40B4-BE49-F238E27FC236}">
                <a16:creationId xmlns:a16="http://schemas.microsoft.com/office/drawing/2014/main" id="{F246BB5D-7A07-3E16-653E-04FFDB3D7526}"/>
              </a:ext>
            </a:extLst>
          </p:cNvPr>
          <p:cNvSpPr>
            <a:spLocks noGrp="1"/>
          </p:cNvSpPr>
          <p:nvPr>
            <p:ph type="pic" sz="quarter" idx="14"/>
          </p:nvPr>
        </p:nvSpPr>
        <p:spPr>
          <a:xfrm>
            <a:off x="6273999" y="1401556"/>
            <a:ext cx="4883150" cy="4392613"/>
          </a:xfrm>
        </p:spPr>
        <p:txBody>
          <a:bodyPr/>
          <a:lstStyle/>
          <a:p>
            <a:endParaRPr lang="en-US"/>
          </a:p>
        </p:txBody>
      </p:sp>
    </p:spTree>
    <p:extLst>
      <p:ext uri="{BB962C8B-B14F-4D97-AF65-F5344CB8AC3E}">
        <p14:creationId xmlns:p14="http://schemas.microsoft.com/office/powerpoint/2010/main" val="1361309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9035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8CC18-3CC4-46C0-EBF9-716B2DDB6CD6}"/>
              </a:ext>
            </a:extLst>
          </p:cNvPr>
          <p:cNvSpPr>
            <a:spLocks noGrp="1"/>
          </p:cNvSpPr>
          <p:nvPr>
            <p:ph type="title" hasCustomPrompt="1"/>
          </p:nvPr>
        </p:nvSpPr>
        <p:spPr>
          <a:xfrm>
            <a:off x="838200" y="365126"/>
            <a:ext cx="10515600" cy="549274"/>
          </a:xfrm>
        </p:spPr>
        <p:txBody>
          <a:bodyPr anchor="t">
            <a:normAutofit/>
          </a:bodyPr>
          <a:lstStyle>
            <a:lvl1pPr algn="ctr">
              <a:defRPr sz="2600">
                <a:solidFill>
                  <a:schemeClr val="accent1"/>
                </a:solidFill>
              </a:defRPr>
            </a:lvl1pPr>
          </a:lstStyle>
          <a:p>
            <a:r>
              <a:rPr lang="en-GB" dirty="0"/>
              <a:t>Title</a:t>
            </a:r>
            <a:endParaRPr lang="en-US" dirty="0"/>
          </a:p>
        </p:txBody>
      </p:sp>
      <p:sp>
        <p:nvSpPr>
          <p:cNvPr id="9" name="Text Placeholder 8">
            <a:extLst>
              <a:ext uri="{FF2B5EF4-FFF2-40B4-BE49-F238E27FC236}">
                <a16:creationId xmlns:a16="http://schemas.microsoft.com/office/drawing/2014/main" id="{84883223-FD8A-8C0C-F8AB-85E41D410B44}"/>
              </a:ext>
            </a:extLst>
          </p:cNvPr>
          <p:cNvSpPr>
            <a:spLocks noGrp="1"/>
          </p:cNvSpPr>
          <p:nvPr>
            <p:ph type="body" sz="quarter" idx="13" hasCustomPrompt="1"/>
          </p:nvPr>
        </p:nvSpPr>
        <p:spPr>
          <a:xfrm>
            <a:off x="838200" y="1074738"/>
            <a:ext cx="10515600" cy="555625"/>
          </a:xfrm>
        </p:spPr>
        <p:txBody>
          <a:bodyPr>
            <a:normAutofit/>
          </a:bodyPr>
          <a:lstStyle>
            <a:lvl1pPr marL="0" indent="0" algn="ctr">
              <a:buFontTx/>
              <a:buNone/>
              <a:defRPr sz="2300">
                <a:solidFill>
                  <a:schemeClr val="accent2"/>
                </a:solidFill>
              </a:defRPr>
            </a:lvl1pPr>
          </a:lstStyle>
          <a:p>
            <a:pPr lvl="0"/>
            <a:r>
              <a:rPr lang="en-GB" dirty="0"/>
              <a:t>Subtitle</a:t>
            </a:r>
          </a:p>
        </p:txBody>
      </p:sp>
    </p:spTree>
    <p:extLst>
      <p:ext uri="{BB962C8B-B14F-4D97-AF65-F5344CB8AC3E}">
        <p14:creationId xmlns:p14="http://schemas.microsoft.com/office/powerpoint/2010/main" val="1164419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E76BF-3DFD-C12C-F80C-AA631680805C}"/>
              </a:ext>
            </a:extLst>
          </p:cNvPr>
          <p:cNvSpPr>
            <a:spLocks noGrp="1"/>
          </p:cNvSpPr>
          <p:nvPr>
            <p:ph type="title" hasCustomPrompt="1"/>
          </p:nvPr>
        </p:nvSpPr>
        <p:spPr/>
        <p:txBody>
          <a:bodyPr anchor="b">
            <a:normAutofit/>
          </a:bodyPr>
          <a:lstStyle>
            <a:lvl1pPr>
              <a:defRPr sz="2600">
                <a:solidFill>
                  <a:schemeClr val="accent1"/>
                </a:solidFill>
              </a:defRPr>
            </a:lvl1pPr>
          </a:lstStyle>
          <a:p>
            <a:r>
              <a:rPr lang="en-GB" dirty="0"/>
              <a:t>Images references</a:t>
            </a:r>
            <a:endParaRPr lang="en-US" dirty="0"/>
          </a:p>
        </p:txBody>
      </p:sp>
      <p:sp>
        <p:nvSpPr>
          <p:cNvPr id="7" name="Text Placeholder 6">
            <a:extLst>
              <a:ext uri="{FF2B5EF4-FFF2-40B4-BE49-F238E27FC236}">
                <a16:creationId xmlns:a16="http://schemas.microsoft.com/office/drawing/2014/main" id="{BB17400E-A0FA-DD8F-7B5C-B7A36EE236F4}"/>
              </a:ext>
            </a:extLst>
          </p:cNvPr>
          <p:cNvSpPr>
            <a:spLocks noGrp="1"/>
          </p:cNvSpPr>
          <p:nvPr>
            <p:ph type="body" sz="quarter" idx="10"/>
          </p:nvPr>
        </p:nvSpPr>
        <p:spPr>
          <a:xfrm>
            <a:off x="838200" y="1989138"/>
            <a:ext cx="10617200" cy="3941762"/>
          </a:xfrm>
        </p:spPr>
        <p:txBody>
          <a:bodyPr/>
          <a:lstStyle>
            <a:lvl1pPr marL="0" indent="0">
              <a:buNone/>
              <a:defRPr sz="1600"/>
            </a:lvl1pPr>
            <a:lvl2pPr>
              <a:defRPr sz="1600"/>
            </a:lvl2pPr>
          </a:lstStyle>
          <a:p>
            <a:pPr lvl="0"/>
            <a:r>
              <a:rPr lang="en-GB" dirty="0"/>
              <a:t>Click to edit Master text styles</a:t>
            </a:r>
          </a:p>
          <a:p>
            <a:pPr lvl="1"/>
            <a:r>
              <a:rPr lang="en-GB" dirty="0"/>
              <a:t>Second level</a:t>
            </a:r>
          </a:p>
        </p:txBody>
      </p:sp>
    </p:spTree>
    <p:extLst>
      <p:ext uri="{BB962C8B-B14F-4D97-AF65-F5344CB8AC3E}">
        <p14:creationId xmlns:p14="http://schemas.microsoft.com/office/powerpoint/2010/main" val="10924665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D5205-3F8A-D18B-8962-07D4E35B490D}"/>
              </a:ext>
            </a:extLst>
          </p:cNvPr>
          <p:cNvSpPr>
            <a:spLocks noGrp="1"/>
          </p:cNvSpPr>
          <p:nvPr>
            <p:ph type="title" hasCustomPrompt="1"/>
          </p:nvPr>
        </p:nvSpPr>
        <p:spPr>
          <a:xfrm>
            <a:off x="838200" y="182161"/>
            <a:ext cx="10515600" cy="1325563"/>
          </a:xfrm>
        </p:spPr>
        <p:txBody>
          <a:bodyPr/>
          <a:lstStyle>
            <a:lvl1pPr>
              <a:defRPr>
                <a:solidFill>
                  <a:schemeClr val="accent1"/>
                </a:solidFill>
              </a:defRPr>
            </a:lvl1pPr>
          </a:lstStyle>
          <a:p>
            <a:r>
              <a:rPr lang="en-GB" dirty="0"/>
              <a:t>Title</a:t>
            </a:r>
            <a:endParaRPr lang="en-US" dirty="0"/>
          </a:p>
        </p:txBody>
      </p:sp>
      <p:sp>
        <p:nvSpPr>
          <p:cNvPr id="6" name="Rounded Rectangle 5">
            <a:extLst>
              <a:ext uri="{FF2B5EF4-FFF2-40B4-BE49-F238E27FC236}">
                <a16:creationId xmlns:a16="http://schemas.microsoft.com/office/drawing/2014/main" id="{128BBB1F-75AF-F238-0A56-9361229A55A3}"/>
              </a:ext>
            </a:extLst>
          </p:cNvPr>
          <p:cNvSpPr/>
          <p:nvPr userDrawn="1"/>
        </p:nvSpPr>
        <p:spPr>
          <a:xfrm>
            <a:off x="838200" y="1873568"/>
            <a:ext cx="4149090" cy="2297430"/>
          </a:xfrm>
          <a:prstGeom prst="roundRect">
            <a:avLst/>
          </a:prstGeom>
          <a:solidFill>
            <a:schemeClr val="accent1">
              <a:lumMod val="10000"/>
              <a:lumOff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42BE065D-EFC1-1444-34A8-042749B3B9E9}"/>
              </a:ext>
            </a:extLst>
          </p:cNvPr>
          <p:cNvSpPr>
            <a:spLocks noGrp="1"/>
          </p:cNvSpPr>
          <p:nvPr>
            <p:ph type="body" sz="quarter" idx="10" hasCustomPrompt="1"/>
          </p:nvPr>
        </p:nvSpPr>
        <p:spPr>
          <a:xfrm>
            <a:off x="6239690" y="1168358"/>
            <a:ext cx="5027612" cy="465138"/>
          </a:xfrm>
        </p:spPr>
        <p:txBody>
          <a:bodyPr/>
          <a:lstStyle>
            <a:lvl1pPr marL="0" indent="0">
              <a:buNone/>
              <a:defRPr sz="2200" b="0">
                <a:solidFill>
                  <a:schemeClr val="accent2"/>
                </a:solidFill>
              </a:defRPr>
            </a:lvl1pPr>
          </a:lstStyle>
          <a:p>
            <a:pPr lvl="0"/>
            <a:r>
              <a:rPr lang="en-GB" dirty="0"/>
              <a:t>Learning outcomes</a:t>
            </a:r>
          </a:p>
        </p:txBody>
      </p:sp>
      <p:sp>
        <p:nvSpPr>
          <p:cNvPr id="14" name="Text Placeholder 13">
            <a:extLst>
              <a:ext uri="{FF2B5EF4-FFF2-40B4-BE49-F238E27FC236}">
                <a16:creationId xmlns:a16="http://schemas.microsoft.com/office/drawing/2014/main" id="{ADA6F139-1BE7-DC70-6871-6CA6227EADAD}"/>
              </a:ext>
            </a:extLst>
          </p:cNvPr>
          <p:cNvSpPr>
            <a:spLocks noGrp="1"/>
          </p:cNvSpPr>
          <p:nvPr>
            <p:ph type="body" sz="quarter" idx="11"/>
          </p:nvPr>
        </p:nvSpPr>
        <p:spPr>
          <a:xfrm>
            <a:off x="6239690" y="1873568"/>
            <a:ext cx="5027612" cy="4225925"/>
          </a:xfrm>
        </p:spPr>
        <p:txBody>
          <a:bodyPr>
            <a:normAutofit/>
          </a:bodyPr>
          <a:lstStyle>
            <a:lvl1pPr marL="342000" indent="-342000">
              <a:lnSpc>
                <a:spcPct val="87000"/>
              </a:lnSpc>
              <a:spcAft>
                <a:spcPts val="800"/>
              </a:spcAft>
              <a:defRPr sz="1700"/>
            </a:lvl1pPr>
          </a:lstStyle>
          <a:p>
            <a:pPr lvl="0"/>
            <a:r>
              <a:rPr lang="en-GB" dirty="0"/>
              <a:t>Click to edit Master text styles</a:t>
            </a:r>
          </a:p>
        </p:txBody>
      </p:sp>
      <p:sp>
        <p:nvSpPr>
          <p:cNvPr id="16" name="Text Placeholder 15">
            <a:extLst>
              <a:ext uri="{FF2B5EF4-FFF2-40B4-BE49-F238E27FC236}">
                <a16:creationId xmlns:a16="http://schemas.microsoft.com/office/drawing/2014/main" id="{DA1CF44E-1FC6-81D5-C3F4-7222FB3A2AA0}"/>
              </a:ext>
            </a:extLst>
          </p:cNvPr>
          <p:cNvSpPr>
            <a:spLocks noGrp="1"/>
          </p:cNvSpPr>
          <p:nvPr>
            <p:ph type="body" sz="quarter" idx="12" hasCustomPrompt="1"/>
          </p:nvPr>
        </p:nvSpPr>
        <p:spPr>
          <a:xfrm>
            <a:off x="1034429" y="2057876"/>
            <a:ext cx="3597275" cy="1928813"/>
          </a:xfrm>
        </p:spPr>
        <p:txBody>
          <a:bodyPr/>
          <a:lstStyle>
            <a:lvl1pPr>
              <a:defRPr sz="2000"/>
            </a:lvl1pPr>
          </a:lstStyle>
          <a:p>
            <a:pPr lvl="0"/>
            <a:r>
              <a:rPr lang="en-GB" dirty="0"/>
              <a:t>X.1: Video and transcript</a:t>
            </a:r>
          </a:p>
          <a:p>
            <a:pPr lvl="0"/>
            <a:endParaRPr lang="en-GB" dirty="0"/>
          </a:p>
          <a:p>
            <a:pPr lvl="0"/>
            <a:r>
              <a:rPr lang="en-GB" dirty="0"/>
              <a:t>X.2: Accompanying reading</a:t>
            </a:r>
          </a:p>
          <a:p>
            <a:pPr lvl="0"/>
            <a:endParaRPr lang="en-GB" dirty="0"/>
          </a:p>
          <a:p>
            <a:pPr lvl="0"/>
            <a:r>
              <a:rPr lang="en-GB" dirty="0"/>
              <a:t>X.3: Worksheet</a:t>
            </a:r>
          </a:p>
          <a:p>
            <a:pPr lvl="0"/>
            <a:endParaRPr lang="en-GB" dirty="0"/>
          </a:p>
          <a:p>
            <a:pPr lvl="1"/>
            <a:endParaRPr lang="en-US" dirty="0"/>
          </a:p>
        </p:txBody>
      </p:sp>
    </p:spTree>
    <p:extLst>
      <p:ext uri="{BB962C8B-B14F-4D97-AF65-F5344CB8AC3E}">
        <p14:creationId xmlns:p14="http://schemas.microsoft.com/office/powerpoint/2010/main" val="27565119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7F7F7"/>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2DDDF7-9DD7-ED42-81EC-9E0846EDE852}" type="datetimeFigureOut">
              <a:rPr lang="en-US" smtClean="0"/>
              <a:t>6/11/24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5D84FE0-9954-4545-B18C-421A1A3C25B8}" type="slidenum">
              <a:rPr lang="en-US" smtClean="0"/>
              <a:t>‹#›</a:t>
            </a:fld>
            <a:endParaRPr lang="en-US"/>
          </a:p>
        </p:txBody>
      </p:sp>
    </p:spTree>
    <p:extLst>
      <p:ext uri="{BB962C8B-B14F-4D97-AF65-F5344CB8AC3E}">
        <p14:creationId xmlns:p14="http://schemas.microsoft.com/office/powerpoint/2010/main" val="1539610391"/>
      </p:ext>
    </p:extLst>
  </p:cSld>
  <p:clrMap bg1="lt1" tx1="dk1" bg2="lt2" tx2="dk2" accent1="accent1" accent2="accent2" accent3="accent3" accent4="accent4" accent5="accent5" accent6="accent6" hlink="hlink" folHlink="folHlink"/>
  <p:sldLayoutIdLst>
    <p:sldLayoutId id="2147483741" r:id="rId1"/>
    <p:sldLayoutId id="2147483754" r:id="rId2"/>
    <p:sldLayoutId id="2147483755" r:id="rId3"/>
    <p:sldLayoutId id="2147483756" r:id="rId4"/>
    <p:sldLayoutId id="2147483757" r:id="rId5"/>
    <p:sldLayoutId id="2147483758"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mailto:helen.Strachan-jones@warwick.ac.uk"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7" Type="http://schemas.openxmlformats.org/officeDocument/2006/relationships/image" Target="../media/image100.png"/><Relationship Id="rId2" Type="http://schemas.openxmlformats.org/officeDocument/2006/relationships/slideLayout" Target="../slideLayouts/slideLayout4.xml"/><Relationship Id="rId1" Type="http://schemas.openxmlformats.org/officeDocument/2006/relationships/tags" Target="../tags/tag8.xml"/><Relationship Id="rId6" Type="http://schemas.openxmlformats.org/officeDocument/2006/relationships/image" Target="../media/image90.png"/><Relationship Id="rId11" Type="http://schemas.openxmlformats.org/officeDocument/2006/relationships/image" Target="../media/image14.png"/><Relationship Id="rId5" Type="http://schemas.openxmlformats.org/officeDocument/2006/relationships/image" Target="../media/image80.png"/><Relationship Id="rId10" Type="http://schemas.openxmlformats.org/officeDocument/2006/relationships/image" Target="../media/image13.png"/><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7" Type="http://schemas.openxmlformats.org/officeDocument/2006/relationships/image" Target="../media/image17.png"/><Relationship Id="rId2" Type="http://schemas.openxmlformats.org/officeDocument/2006/relationships/slideLayout" Target="../slideLayouts/slideLayout4.xml"/><Relationship Id="rId1" Type="http://schemas.openxmlformats.org/officeDocument/2006/relationships/tags" Target="../tags/tag9.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png"/><Relationship Id="rId9" Type="http://schemas.openxmlformats.org/officeDocument/2006/relationships/image" Target="../media/image19.png"/></Relationships>
</file>

<file path=ppt/slides/_rels/slide12.xml.rels><?xml version="1.0" encoding="UTF-8" standalone="yes"?>
<Relationships xmlns="http://schemas.openxmlformats.org/package/2006/relationships"><Relationship Id="rId8" Type="http://schemas.openxmlformats.org/officeDocument/2006/relationships/image" Target="../media/image24.png"/><Relationship Id="rId7" Type="http://schemas.openxmlformats.org/officeDocument/2006/relationships/image" Target="../media/image23.png"/><Relationship Id="rId2" Type="http://schemas.openxmlformats.org/officeDocument/2006/relationships/slideLayout" Target="../slideLayouts/slideLayout4.xml"/><Relationship Id="rId1" Type="http://schemas.openxmlformats.org/officeDocument/2006/relationships/tags" Target="../tags/tag10.xml"/><Relationship Id="rId6" Type="http://schemas.openxmlformats.org/officeDocument/2006/relationships/image" Target="../media/image22.png"/><Relationship Id="rId5" Type="http://schemas.openxmlformats.org/officeDocument/2006/relationships/image" Target="../media/image210.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1.xml"/><Relationship Id="rId5" Type="http://schemas.openxmlformats.org/officeDocument/2006/relationships/image" Target="../media/image25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12.xml"/><Relationship Id="rId5" Type="http://schemas.openxmlformats.org/officeDocument/2006/relationships/image" Target="../media/image7.jpg"/><Relationship Id="rId4" Type="http://schemas.openxmlformats.org/officeDocument/2006/relationships/image" Target="../media/image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1.xml"/><Relationship Id="rId7" Type="http://schemas.openxmlformats.org/officeDocument/2006/relationships/image" Target="../media/image50.png"/><Relationship Id="rId2" Type="http://schemas.openxmlformats.org/officeDocument/2006/relationships/slideLayout" Target="../slideLayouts/slideLayout4.xml"/><Relationship Id="rId1" Type="http://schemas.openxmlformats.org/officeDocument/2006/relationships/tags" Target="../tags/tag2.xml"/><Relationship Id="rId6"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8" Type="http://schemas.openxmlformats.org/officeDocument/2006/relationships/image" Target="../media/image31.png"/><Relationship Id="rId7" Type="http://schemas.openxmlformats.org/officeDocument/2006/relationships/image" Target="../media/image30.png"/><Relationship Id="rId2" Type="http://schemas.openxmlformats.org/officeDocument/2006/relationships/slideLayout" Target="../slideLayouts/slideLayout4.xml"/><Relationship Id="rId1" Type="http://schemas.openxmlformats.org/officeDocument/2006/relationships/tags" Target="../tags/tag6.xml"/><Relationship Id="rId6" Type="http://schemas.openxmlformats.org/officeDocument/2006/relationships/image" Target="../media/image29.png"/><Relationship Id="rId5"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7.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208E529-715D-C895-155C-DD6016C448F1}"/>
              </a:ext>
            </a:extLst>
          </p:cNvPr>
          <p:cNvSpPr>
            <a:spLocks noGrp="1"/>
          </p:cNvSpPr>
          <p:nvPr>
            <p:ph type="body" sz="quarter" idx="13"/>
          </p:nvPr>
        </p:nvSpPr>
        <p:spPr/>
        <p:txBody>
          <a:bodyPr/>
          <a:lstStyle/>
          <a:p>
            <a:r>
              <a:rPr lang="en-GB" sz="4500" dirty="0"/>
              <a:t>1 Fundamental Mathematical Concepts</a:t>
            </a:r>
          </a:p>
        </p:txBody>
      </p:sp>
      <p:sp>
        <p:nvSpPr>
          <p:cNvPr id="5" name="Text Placeholder 4">
            <a:extLst>
              <a:ext uri="{FF2B5EF4-FFF2-40B4-BE49-F238E27FC236}">
                <a16:creationId xmlns:a16="http://schemas.microsoft.com/office/drawing/2014/main" id="{CAEBF978-D8F6-F504-B40B-772DE8AA27C3}"/>
              </a:ext>
            </a:extLst>
          </p:cNvPr>
          <p:cNvSpPr>
            <a:spLocks noGrp="1"/>
          </p:cNvSpPr>
          <p:nvPr>
            <p:ph type="body" sz="quarter" idx="14"/>
          </p:nvPr>
        </p:nvSpPr>
        <p:spPr/>
        <p:txBody>
          <a:bodyPr/>
          <a:lstStyle/>
          <a:p>
            <a:r>
              <a:rPr lang="en-GB" dirty="0"/>
              <a:t>Dr Helen Strachan-Jones</a:t>
            </a:r>
          </a:p>
          <a:p>
            <a:r>
              <a:rPr lang="en-GB" dirty="0">
                <a:hlinkClick r:id="rId2"/>
              </a:rPr>
              <a:t>helen.strachan-jones@warwick.ac.uk</a:t>
            </a:r>
            <a:r>
              <a:rPr lang="en-GB" dirty="0"/>
              <a:t> </a:t>
            </a:r>
          </a:p>
        </p:txBody>
      </p:sp>
      <p:pic>
        <p:nvPicPr>
          <p:cNvPr id="3" name="Picture Placeholder 2" descr="Blue abacus">
            <a:extLst>
              <a:ext uri="{FF2B5EF4-FFF2-40B4-BE49-F238E27FC236}">
                <a16:creationId xmlns:a16="http://schemas.microsoft.com/office/drawing/2014/main" id="{87785716-4EDF-32E8-E173-D620E9520987}"/>
              </a:ext>
            </a:extLst>
          </p:cNvPr>
          <p:cNvPicPr>
            <a:picLocks noGrp="1" noChangeAspect="1"/>
          </p:cNvPicPr>
          <p:nvPr>
            <p:ph type="pic" sz="quarter" idx="15"/>
          </p:nvPr>
        </p:nvPicPr>
        <p:blipFill>
          <a:blip r:embed="rId3">
            <a:duotone>
              <a:prstClr val="black"/>
              <a:schemeClr val="accent2">
                <a:tint val="45000"/>
                <a:satMod val="400000"/>
              </a:schemeClr>
            </a:duotone>
          </a:blip>
          <a:srcRect l="23368" r="23368"/>
          <a:stretch/>
        </p:blipFill>
        <p:spPr/>
      </p:pic>
    </p:spTree>
    <p:extLst>
      <p:ext uri="{BB962C8B-B14F-4D97-AF65-F5344CB8AC3E}">
        <p14:creationId xmlns:p14="http://schemas.microsoft.com/office/powerpoint/2010/main" val="21470040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2EC9A-FE73-69BE-5193-C7C85140F08F}"/>
              </a:ext>
            </a:extLst>
          </p:cNvPr>
          <p:cNvSpPr>
            <a:spLocks noGrp="1"/>
          </p:cNvSpPr>
          <p:nvPr>
            <p:ph type="title"/>
          </p:nvPr>
        </p:nvSpPr>
        <p:spPr>
          <a:xfrm>
            <a:off x="838200" y="365126"/>
            <a:ext cx="10515600" cy="1015100"/>
          </a:xfrm>
        </p:spPr>
        <p:txBody>
          <a:bodyPr>
            <a:noAutofit/>
          </a:bodyPr>
          <a:lstStyle/>
          <a:p>
            <a:r>
              <a:rPr lang="en-GB" dirty="0"/>
              <a:t>Algebra is the branch of mathematics which uses symbols to represent numbers. It helps us represent relationships between different physiological variables.</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AA539AA-61A4-3370-4D90-C744607D2865}"/>
                  </a:ext>
                </a:extLst>
              </p:cNvPr>
              <p:cNvSpPr txBox="1"/>
              <p:nvPr/>
            </p:nvSpPr>
            <p:spPr>
              <a:xfrm>
                <a:off x="4293071" y="1693220"/>
                <a:ext cx="3833614" cy="74719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en-GB" sz="2600">
                          <a:solidFill>
                            <a:schemeClr val="accent1"/>
                          </a:solidFill>
                        </a:rPr>
                        <m:t>F</m:t>
                      </m:r>
                      <m:r>
                        <m:rPr>
                          <m:nor/>
                        </m:rPr>
                        <a:rPr lang="en-GB" sz="2600" b="0" i="0" smtClean="0">
                          <a:solidFill>
                            <a:schemeClr val="accent1"/>
                          </a:solidFill>
                        </a:rPr>
                        <m:t>low</m:t>
                      </m:r>
                      <m:r>
                        <m:rPr>
                          <m:nor/>
                        </m:rPr>
                        <a:rPr lang="en-GB" sz="2600" b="0" i="0" smtClean="0">
                          <a:solidFill>
                            <a:schemeClr val="accent1"/>
                          </a:solidFill>
                        </a:rPr>
                        <m:t> </m:t>
                      </m:r>
                      <m:r>
                        <a:rPr lang="en-GB" sz="2600" b="0" i="1" smtClean="0">
                          <a:solidFill>
                            <a:schemeClr val="accent1"/>
                          </a:solidFill>
                          <a:latin typeface="Cambria Math" panose="02040503050406030204" pitchFamily="18" charset="0"/>
                          <a:ea typeface="Cambria Math" panose="02040503050406030204" pitchFamily="18" charset="0"/>
                        </a:rPr>
                        <m:t>= </m:t>
                      </m:r>
                      <m:f>
                        <m:fPr>
                          <m:ctrlPr>
                            <a:rPr lang="en-GB" sz="2600" b="0" i="1" smtClean="0">
                              <a:solidFill>
                                <a:schemeClr val="accent1"/>
                              </a:solidFill>
                              <a:latin typeface="Cambria Math" panose="02040503050406030204" pitchFamily="18" charset="0"/>
                              <a:ea typeface="Cambria Math" panose="02040503050406030204" pitchFamily="18" charset="0"/>
                            </a:rPr>
                          </m:ctrlPr>
                        </m:fPr>
                        <m:num>
                          <m:r>
                            <m:rPr>
                              <m:nor/>
                            </m:rPr>
                            <a:rPr lang="en-GB" sz="2600" b="0" i="0" smtClean="0">
                              <a:solidFill>
                                <a:schemeClr val="accent1"/>
                              </a:solidFill>
                              <a:ea typeface="Cambria Math" panose="02040503050406030204" pitchFamily="18" charset="0"/>
                            </a:rPr>
                            <m:t>pressure</m:t>
                          </m:r>
                          <m:r>
                            <m:rPr>
                              <m:nor/>
                            </m:rPr>
                            <a:rPr lang="en-GB" sz="2600" b="0" i="0" smtClean="0">
                              <a:solidFill>
                                <a:schemeClr val="accent1"/>
                              </a:solidFill>
                              <a:ea typeface="Cambria Math" panose="02040503050406030204" pitchFamily="18" charset="0"/>
                            </a:rPr>
                            <m:t> </m:t>
                          </m:r>
                          <m:r>
                            <m:rPr>
                              <m:nor/>
                            </m:rPr>
                            <a:rPr lang="en-GB" sz="2600" b="0" i="0" smtClean="0">
                              <a:solidFill>
                                <a:schemeClr val="accent1"/>
                              </a:solidFill>
                              <a:ea typeface="Cambria Math" panose="02040503050406030204" pitchFamily="18" charset="0"/>
                            </a:rPr>
                            <m:t>gradient</m:t>
                          </m:r>
                        </m:num>
                        <m:den>
                          <m:r>
                            <m:rPr>
                              <m:nor/>
                            </m:rPr>
                            <a:rPr lang="en-GB" sz="2600" b="0" i="0" smtClean="0">
                              <a:solidFill>
                                <a:schemeClr val="accent1"/>
                              </a:solidFill>
                              <a:ea typeface="Cambria Math" panose="02040503050406030204" pitchFamily="18" charset="0"/>
                            </a:rPr>
                            <m:t>resistance</m:t>
                          </m:r>
                        </m:den>
                      </m:f>
                    </m:oMath>
                  </m:oMathPara>
                </a14:m>
                <a:endParaRPr lang="en-GB" sz="2600" dirty="0">
                  <a:solidFill>
                    <a:schemeClr val="accent1"/>
                  </a:solidFill>
                </a:endParaRPr>
              </a:p>
            </p:txBody>
          </p:sp>
        </mc:Choice>
        <mc:Fallback xmlns="">
          <p:sp>
            <p:nvSpPr>
              <p:cNvPr id="10" name="TextBox 9">
                <a:extLst>
                  <a:ext uri="{FF2B5EF4-FFF2-40B4-BE49-F238E27FC236}">
                    <a16:creationId xmlns:a16="http://schemas.microsoft.com/office/drawing/2014/main" id="{9AA539AA-61A4-3370-4D90-C744607D2865}"/>
                  </a:ext>
                </a:extLst>
              </p:cNvPr>
              <p:cNvSpPr txBox="1">
                <a:spLocks noRot="1" noChangeAspect="1" noMove="1" noResize="1" noEditPoints="1" noAdjustHandles="1" noChangeArrowheads="1" noChangeShapeType="1" noTextEdit="1"/>
              </p:cNvSpPr>
              <p:nvPr/>
            </p:nvSpPr>
            <p:spPr>
              <a:xfrm>
                <a:off x="4293071" y="1693220"/>
                <a:ext cx="3833614" cy="747192"/>
              </a:xfrm>
              <a:prstGeom prst="rect">
                <a:avLst/>
              </a:prstGeom>
              <a:blipFill>
                <a:blip r:embed="rId5"/>
                <a:stretch>
                  <a:fillRect l="-1320" t="-16949" r="-2310" b="-1694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6B195BDC-14C6-1086-BBD6-83AF19E9B737}"/>
                  </a:ext>
                </a:extLst>
              </p:cNvPr>
              <p:cNvSpPr txBox="1"/>
              <p:nvPr/>
            </p:nvSpPr>
            <p:spPr>
              <a:xfrm>
                <a:off x="8833734" y="1730086"/>
                <a:ext cx="1275221" cy="7434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en-GB" sz="2600" b="0" i="0" smtClean="0">
                          <a:solidFill>
                            <a:schemeClr val="accent1"/>
                          </a:solidFill>
                        </a:rPr>
                        <m:t>Q</m:t>
                      </m:r>
                      <m:r>
                        <m:rPr>
                          <m:nor/>
                        </m:rPr>
                        <a:rPr lang="en-GB" sz="2600" b="0" i="0" smtClean="0">
                          <a:solidFill>
                            <a:schemeClr val="accent1"/>
                          </a:solidFill>
                        </a:rPr>
                        <m:t> </m:t>
                      </m:r>
                      <m:r>
                        <a:rPr lang="en-GB" sz="2600" b="0" i="1" smtClean="0">
                          <a:solidFill>
                            <a:schemeClr val="accent1"/>
                          </a:solidFill>
                          <a:latin typeface="Cambria Math" panose="02040503050406030204" pitchFamily="18" charset="0"/>
                          <a:ea typeface="Cambria Math" panose="02040503050406030204" pitchFamily="18" charset="0"/>
                        </a:rPr>
                        <m:t>= </m:t>
                      </m:r>
                      <m:f>
                        <m:fPr>
                          <m:ctrlPr>
                            <a:rPr lang="en-GB" sz="2600" b="0" i="1" smtClean="0">
                              <a:solidFill>
                                <a:schemeClr val="accent1"/>
                              </a:solidFill>
                              <a:latin typeface="Cambria Math" panose="02040503050406030204" pitchFamily="18" charset="0"/>
                              <a:ea typeface="Cambria Math" panose="02040503050406030204" pitchFamily="18" charset="0"/>
                            </a:rPr>
                          </m:ctrlPr>
                        </m:fPr>
                        <m:num>
                          <m:r>
                            <m:rPr>
                              <m:nor/>
                            </m:rPr>
                            <a:rPr lang="en-GB" sz="2600" b="0" smtClean="0">
                              <a:solidFill>
                                <a:schemeClr val="accent1"/>
                              </a:solidFill>
                              <a:ea typeface="Cambria Math" panose="02040503050406030204" pitchFamily="18" charset="0"/>
                            </a:rPr>
                            <m:t>∆</m:t>
                          </m:r>
                          <m:r>
                            <m:rPr>
                              <m:nor/>
                            </m:rPr>
                            <a:rPr lang="en-GB" sz="2600" b="0" i="0" smtClean="0">
                              <a:solidFill>
                                <a:schemeClr val="accent1"/>
                              </a:solidFill>
                              <a:ea typeface="Cambria Math" panose="02040503050406030204" pitchFamily="18" charset="0"/>
                            </a:rPr>
                            <m:t>P</m:t>
                          </m:r>
                        </m:num>
                        <m:den>
                          <m:r>
                            <m:rPr>
                              <m:nor/>
                            </m:rPr>
                            <a:rPr lang="en-GB" sz="2600" b="0" i="0" smtClean="0">
                              <a:solidFill>
                                <a:schemeClr val="accent1"/>
                              </a:solidFill>
                              <a:ea typeface="Cambria Math" panose="02040503050406030204" pitchFamily="18" charset="0"/>
                            </a:rPr>
                            <m:t>R</m:t>
                          </m:r>
                        </m:den>
                      </m:f>
                    </m:oMath>
                  </m:oMathPara>
                </a14:m>
                <a:endParaRPr lang="en-GB" sz="2600" dirty="0">
                  <a:solidFill>
                    <a:schemeClr val="accent1"/>
                  </a:solidFill>
                </a:endParaRPr>
              </a:p>
            </p:txBody>
          </p:sp>
        </mc:Choice>
        <mc:Fallback xmlns="">
          <p:sp>
            <p:nvSpPr>
              <p:cNvPr id="11" name="TextBox 10">
                <a:extLst>
                  <a:ext uri="{FF2B5EF4-FFF2-40B4-BE49-F238E27FC236}">
                    <a16:creationId xmlns:a16="http://schemas.microsoft.com/office/drawing/2014/main" id="{6B195BDC-14C6-1086-BBD6-83AF19E9B737}"/>
                  </a:ext>
                </a:extLst>
              </p:cNvPr>
              <p:cNvSpPr txBox="1">
                <a:spLocks noRot="1" noChangeAspect="1" noMove="1" noResize="1" noEditPoints="1" noAdjustHandles="1" noChangeArrowheads="1" noChangeShapeType="1" noTextEdit="1"/>
              </p:cNvSpPr>
              <p:nvPr/>
            </p:nvSpPr>
            <p:spPr>
              <a:xfrm>
                <a:off x="8833734" y="1730086"/>
                <a:ext cx="1275221" cy="743473"/>
              </a:xfrm>
              <a:prstGeom prst="rect">
                <a:avLst/>
              </a:prstGeom>
              <a:blipFill>
                <a:blip r:embed="rId6"/>
                <a:stretch>
                  <a:fillRect l="-7921" t="-1695" r="-5941" b="-15254"/>
                </a:stretch>
              </a:blipFill>
            </p:spPr>
            <p:txBody>
              <a:bodyPr/>
              <a:lstStyle/>
              <a:p>
                <a:r>
                  <a:rPr lang="en-US">
                    <a:noFill/>
                  </a:rPr>
                  <a:t> </a:t>
                </a:r>
              </a:p>
            </p:txBody>
          </p:sp>
        </mc:Fallback>
      </mc:AlternateContent>
      <p:grpSp>
        <p:nvGrpSpPr>
          <p:cNvPr id="16" name="Group 15">
            <a:extLst>
              <a:ext uri="{FF2B5EF4-FFF2-40B4-BE49-F238E27FC236}">
                <a16:creationId xmlns:a16="http://schemas.microsoft.com/office/drawing/2014/main" id="{5F56911F-BE3E-D407-11A3-CCC48F2EA771}"/>
              </a:ext>
            </a:extLst>
          </p:cNvPr>
          <p:cNvGrpSpPr/>
          <p:nvPr/>
        </p:nvGrpSpPr>
        <p:grpSpPr>
          <a:xfrm>
            <a:off x="4293071" y="3103021"/>
            <a:ext cx="5684566" cy="411658"/>
            <a:chOff x="2618685" y="3287032"/>
            <a:chExt cx="5684566" cy="411658"/>
          </a:xfrm>
        </p:grpSpPr>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6B52EBEE-C029-A0FD-6D14-6593EAB577ED}"/>
                    </a:ext>
                  </a:extLst>
                </p:cNvPr>
                <p:cNvSpPr txBox="1"/>
                <p:nvPr/>
              </p:nvSpPr>
              <p:spPr>
                <a:xfrm>
                  <a:off x="2618685" y="3287032"/>
                  <a:ext cx="3735830" cy="40011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en-GB" sz="2600" b="0" i="0" smtClean="0">
                            <a:solidFill>
                              <a:schemeClr val="accent1"/>
                            </a:solidFill>
                          </a:rPr>
                          <m:t>Flow</m:t>
                        </m:r>
                        <m:r>
                          <a:rPr lang="en-GB" sz="2600" b="0" i="1" smtClean="0">
                            <a:solidFill>
                              <a:schemeClr val="accent1"/>
                            </a:solidFill>
                            <a:latin typeface="Cambria Math" panose="02040503050406030204" pitchFamily="18" charset="0"/>
                            <a:ea typeface="Cambria Math" panose="02040503050406030204" pitchFamily="18" charset="0"/>
                          </a:rPr>
                          <m:t>∝</m:t>
                        </m:r>
                        <m:r>
                          <m:rPr>
                            <m:nor/>
                          </m:rPr>
                          <a:rPr lang="en-GB" sz="2600" b="0" i="0" smtClean="0">
                            <a:solidFill>
                              <a:schemeClr val="accent1"/>
                            </a:solidFill>
                            <a:ea typeface="Cambria Math" panose="02040503050406030204" pitchFamily="18" charset="0"/>
                          </a:rPr>
                          <m:t>pressure</m:t>
                        </m:r>
                        <m:r>
                          <m:rPr>
                            <m:nor/>
                          </m:rPr>
                          <a:rPr lang="en-GB" sz="2600" b="0" i="0" smtClean="0">
                            <a:solidFill>
                              <a:schemeClr val="accent1"/>
                            </a:solidFill>
                            <a:ea typeface="Cambria Math" panose="02040503050406030204" pitchFamily="18" charset="0"/>
                          </a:rPr>
                          <m:t> </m:t>
                        </m:r>
                        <m:r>
                          <m:rPr>
                            <m:nor/>
                          </m:rPr>
                          <a:rPr lang="en-GB" sz="2600" b="0" i="0" smtClean="0">
                            <a:solidFill>
                              <a:schemeClr val="accent1"/>
                            </a:solidFill>
                            <a:ea typeface="Cambria Math" panose="02040503050406030204" pitchFamily="18" charset="0"/>
                          </a:rPr>
                          <m:t>gradient</m:t>
                        </m:r>
                        <m:r>
                          <m:rPr>
                            <m:nor/>
                          </m:rPr>
                          <a:rPr lang="en-GB" sz="2600" b="0" i="0" smtClean="0">
                            <a:solidFill>
                              <a:schemeClr val="accent1"/>
                            </a:solidFill>
                          </a:rPr>
                          <m:t> </m:t>
                        </m:r>
                      </m:oMath>
                    </m:oMathPara>
                  </a14:m>
                  <a:endParaRPr lang="en-GB" sz="2600" dirty="0">
                    <a:solidFill>
                      <a:schemeClr val="accent1"/>
                    </a:solidFill>
                  </a:endParaRPr>
                </a:p>
              </p:txBody>
            </p:sp>
          </mc:Choice>
          <mc:Fallback xmlns="">
            <p:sp>
              <p:nvSpPr>
                <p:cNvPr id="12" name="TextBox 11">
                  <a:extLst>
                    <a:ext uri="{FF2B5EF4-FFF2-40B4-BE49-F238E27FC236}">
                      <a16:creationId xmlns:a16="http://schemas.microsoft.com/office/drawing/2014/main" id="{6B52EBEE-C029-A0FD-6D14-6593EAB577ED}"/>
                    </a:ext>
                  </a:extLst>
                </p:cNvPr>
                <p:cNvSpPr txBox="1">
                  <a:spLocks noRot="1" noChangeAspect="1" noMove="1" noResize="1" noEditPoints="1" noAdjustHandles="1" noChangeArrowheads="1" noChangeShapeType="1" noTextEdit="1"/>
                </p:cNvSpPr>
                <p:nvPr/>
              </p:nvSpPr>
              <p:spPr>
                <a:xfrm>
                  <a:off x="2618685" y="3287032"/>
                  <a:ext cx="3735830" cy="400110"/>
                </a:xfrm>
                <a:prstGeom prst="rect">
                  <a:avLst/>
                </a:prstGeom>
                <a:blipFill>
                  <a:blip r:embed="rId7"/>
                  <a:stretch>
                    <a:fillRect l="-1351" t="-21875" r="-3041" b="-4062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E3D5F54-A87A-381C-5334-082514C0736E}"/>
                    </a:ext>
                  </a:extLst>
                </p:cNvPr>
                <p:cNvSpPr txBox="1"/>
                <p:nvPr/>
              </p:nvSpPr>
              <p:spPr>
                <a:xfrm>
                  <a:off x="7159348" y="3298580"/>
                  <a:ext cx="1143903" cy="40011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en-GB" sz="2600" smtClean="0">
                            <a:solidFill>
                              <a:schemeClr val="accent1"/>
                            </a:solidFill>
                          </a:rPr>
                          <m:t>Q</m:t>
                        </m:r>
                        <m:r>
                          <a:rPr lang="en-GB" sz="2600" b="0" i="0" smtClean="0">
                            <a:solidFill>
                              <a:schemeClr val="accent1"/>
                            </a:solidFill>
                            <a:latin typeface="Cambria Math" panose="02040503050406030204" pitchFamily="18" charset="0"/>
                            <a:ea typeface="Cambria Math" panose="02040503050406030204" pitchFamily="18" charset="0"/>
                          </a:rPr>
                          <m:t>∝∆</m:t>
                        </m:r>
                        <m:r>
                          <m:rPr>
                            <m:sty m:val="p"/>
                          </m:rPr>
                          <a:rPr lang="en-GB" sz="2600" b="0" i="0" smtClean="0">
                            <a:solidFill>
                              <a:schemeClr val="accent1"/>
                            </a:solidFill>
                            <a:latin typeface="Cambria Math" panose="02040503050406030204" pitchFamily="18" charset="0"/>
                            <a:ea typeface="Cambria Math" panose="02040503050406030204" pitchFamily="18" charset="0"/>
                          </a:rPr>
                          <m:t>P</m:t>
                        </m:r>
                      </m:oMath>
                    </m:oMathPara>
                  </a14:m>
                  <a:endParaRPr lang="en-GB" sz="2600" dirty="0">
                    <a:solidFill>
                      <a:schemeClr val="accent1"/>
                    </a:solidFill>
                  </a:endParaRPr>
                </a:p>
              </p:txBody>
            </p:sp>
          </mc:Choice>
          <mc:Fallback xmlns="">
            <p:sp>
              <p:nvSpPr>
                <p:cNvPr id="13" name="TextBox 12">
                  <a:extLst>
                    <a:ext uri="{FF2B5EF4-FFF2-40B4-BE49-F238E27FC236}">
                      <a16:creationId xmlns:a16="http://schemas.microsoft.com/office/drawing/2014/main" id="{2E3D5F54-A87A-381C-5334-082514C0736E}"/>
                    </a:ext>
                  </a:extLst>
                </p:cNvPr>
                <p:cNvSpPr txBox="1">
                  <a:spLocks noRot="1" noChangeAspect="1" noMove="1" noResize="1" noEditPoints="1" noAdjustHandles="1" noChangeArrowheads="1" noChangeShapeType="1" noTextEdit="1"/>
                </p:cNvSpPr>
                <p:nvPr/>
              </p:nvSpPr>
              <p:spPr>
                <a:xfrm>
                  <a:off x="7159348" y="3298580"/>
                  <a:ext cx="1143903" cy="400110"/>
                </a:xfrm>
                <a:prstGeom prst="rect">
                  <a:avLst/>
                </a:prstGeom>
                <a:blipFill>
                  <a:blip r:embed="rId8"/>
                  <a:stretch>
                    <a:fillRect l="-7692" r="-5495" b="-25000"/>
                  </a:stretch>
                </a:blipFill>
              </p:spPr>
              <p:txBody>
                <a:bodyPr/>
                <a:lstStyle/>
                <a:p>
                  <a:r>
                    <a:rPr lang="en-US">
                      <a:noFill/>
                    </a:rPr>
                    <a:t> </a:t>
                  </a:r>
                </a:p>
              </p:txBody>
            </p:sp>
          </mc:Fallback>
        </mc:AlternateContent>
      </p:grpSp>
      <p:grpSp>
        <p:nvGrpSpPr>
          <p:cNvPr id="17" name="Group 16">
            <a:extLst>
              <a:ext uri="{FF2B5EF4-FFF2-40B4-BE49-F238E27FC236}">
                <a16:creationId xmlns:a16="http://schemas.microsoft.com/office/drawing/2014/main" id="{A594F25A-5BFD-6484-2133-5C6E6D54A611}"/>
              </a:ext>
            </a:extLst>
          </p:cNvPr>
          <p:cNvGrpSpPr/>
          <p:nvPr/>
        </p:nvGrpSpPr>
        <p:grpSpPr>
          <a:xfrm>
            <a:off x="4293071" y="4049567"/>
            <a:ext cx="5684566" cy="752775"/>
            <a:chOff x="2618685" y="4233578"/>
            <a:chExt cx="5684566" cy="752775"/>
          </a:xfrm>
        </p:grpSpPr>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2A19A506-8BBD-CBC3-00A5-606B689A1A9B}"/>
                    </a:ext>
                  </a:extLst>
                </p:cNvPr>
                <p:cNvSpPr txBox="1"/>
                <p:nvPr/>
              </p:nvSpPr>
              <p:spPr>
                <a:xfrm>
                  <a:off x="2618685" y="4233578"/>
                  <a:ext cx="2828530" cy="75206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en-GB" sz="2600" smtClean="0">
                            <a:solidFill>
                              <a:schemeClr val="accent1"/>
                            </a:solidFill>
                          </a:rPr>
                          <m:t>F</m:t>
                        </m:r>
                        <m:r>
                          <m:rPr>
                            <m:nor/>
                          </m:rPr>
                          <a:rPr lang="en-GB" sz="2600" b="0" i="0" smtClean="0">
                            <a:solidFill>
                              <a:schemeClr val="accent1"/>
                            </a:solidFill>
                          </a:rPr>
                          <m:t>low</m:t>
                        </m:r>
                        <m:r>
                          <a:rPr lang="en-GB" sz="2600" b="0" i="1" smtClean="0">
                            <a:solidFill>
                              <a:schemeClr val="accent1"/>
                            </a:solidFill>
                            <a:latin typeface="Cambria Math" panose="02040503050406030204" pitchFamily="18" charset="0"/>
                            <a:ea typeface="Cambria Math" panose="02040503050406030204" pitchFamily="18" charset="0"/>
                          </a:rPr>
                          <m:t>∝ </m:t>
                        </m:r>
                        <m:f>
                          <m:fPr>
                            <m:ctrlPr>
                              <a:rPr lang="en-GB" sz="2600" b="0" i="1" smtClean="0">
                                <a:solidFill>
                                  <a:schemeClr val="accent1"/>
                                </a:solidFill>
                                <a:latin typeface="Cambria Math" panose="02040503050406030204" pitchFamily="18" charset="0"/>
                                <a:ea typeface="Cambria Math" panose="02040503050406030204" pitchFamily="18" charset="0"/>
                              </a:rPr>
                            </m:ctrlPr>
                          </m:fPr>
                          <m:num>
                            <m:r>
                              <a:rPr lang="en-GB" sz="2600" b="0" i="1" smtClean="0">
                                <a:solidFill>
                                  <a:schemeClr val="accent1"/>
                                </a:solidFill>
                                <a:latin typeface="Cambria Math" panose="02040503050406030204" pitchFamily="18" charset="0"/>
                                <a:ea typeface="Cambria Math" panose="02040503050406030204" pitchFamily="18" charset="0"/>
                              </a:rPr>
                              <m:t>1</m:t>
                            </m:r>
                          </m:num>
                          <m:den>
                            <m:r>
                              <m:rPr>
                                <m:nor/>
                              </m:rPr>
                              <a:rPr lang="en-GB" sz="2600" b="0" i="0" smtClean="0">
                                <a:solidFill>
                                  <a:schemeClr val="accent1"/>
                                </a:solidFill>
                                <a:ea typeface="Cambria Math" panose="02040503050406030204" pitchFamily="18" charset="0"/>
                              </a:rPr>
                              <m:t>resistance</m:t>
                            </m:r>
                          </m:den>
                        </m:f>
                        <m:r>
                          <a:rPr lang="en-GB" sz="2600" b="0" i="1" smtClean="0">
                            <a:solidFill>
                              <a:schemeClr val="accent1"/>
                            </a:solidFill>
                            <a:latin typeface="Cambria Math" panose="02040503050406030204" pitchFamily="18" charset="0"/>
                            <a:ea typeface="Cambria Math" panose="02040503050406030204" pitchFamily="18" charset="0"/>
                          </a:rPr>
                          <m:t> </m:t>
                        </m:r>
                      </m:oMath>
                    </m:oMathPara>
                  </a14:m>
                  <a:endParaRPr lang="en-GB" sz="2600" dirty="0">
                    <a:solidFill>
                      <a:schemeClr val="accent1"/>
                    </a:solidFill>
                  </a:endParaRPr>
                </a:p>
              </p:txBody>
            </p:sp>
          </mc:Choice>
          <mc:Fallback xmlns="">
            <p:sp>
              <p:nvSpPr>
                <p:cNvPr id="14" name="TextBox 13">
                  <a:extLst>
                    <a:ext uri="{FF2B5EF4-FFF2-40B4-BE49-F238E27FC236}">
                      <a16:creationId xmlns:a16="http://schemas.microsoft.com/office/drawing/2014/main" id="{2A19A506-8BBD-CBC3-00A5-606B689A1A9B}"/>
                    </a:ext>
                  </a:extLst>
                </p:cNvPr>
                <p:cNvSpPr txBox="1">
                  <a:spLocks noRot="1" noChangeAspect="1" noMove="1" noResize="1" noEditPoints="1" noAdjustHandles="1" noChangeArrowheads="1" noChangeShapeType="1" noTextEdit="1"/>
                </p:cNvSpPr>
                <p:nvPr/>
              </p:nvSpPr>
              <p:spPr>
                <a:xfrm>
                  <a:off x="2618685" y="4233578"/>
                  <a:ext cx="2828530" cy="752065"/>
                </a:xfrm>
                <a:prstGeom prst="rect">
                  <a:avLst/>
                </a:prstGeom>
                <a:blipFill>
                  <a:blip r:embed="rId9"/>
                  <a:stretch>
                    <a:fillRect l="-1786" t="-1639" r="-4018"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0A0D8D91-78F3-F267-68C2-CFB28B595804}"/>
                    </a:ext>
                  </a:extLst>
                </p:cNvPr>
                <p:cNvSpPr txBox="1"/>
                <p:nvPr/>
              </p:nvSpPr>
              <p:spPr>
                <a:xfrm>
                  <a:off x="7223596" y="4237237"/>
                  <a:ext cx="1079655" cy="74911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en-GB" sz="2600" b="0" i="0" smtClean="0">
                            <a:solidFill>
                              <a:schemeClr val="accent1"/>
                            </a:solidFill>
                          </a:rPr>
                          <m:t>Q</m:t>
                        </m:r>
                        <m:r>
                          <a:rPr lang="en-GB" sz="2600" b="0" i="1" smtClean="0">
                            <a:solidFill>
                              <a:schemeClr val="accent1"/>
                            </a:solidFill>
                            <a:latin typeface="Cambria Math" panose="02040503050406030204" pitchFamily="18" charset="0"/>
                            <a:ea typeface="Cambria Math" panose="02040503050406030204" pitchFamily="18" charset="0"/>
                          </a:rPr>
                          <m:t>∝ </m:t>
                        </m:r>
                        <m:f>
                          <m:fPr>
                            <m:ctrlPr>
                              <a:rPr lang="en-GB" sz="2600" b="0" i="1" smtClean="0">
                                <a:solidFill>
                                  <a:schemeClr val="accent1"/>
                                </a:solidFill>
                                <a:latin typeface="Cambria Math" panose="02040503050406030204" pitchFamily="18" charset="0"/>
                                <a:ea typeface="Cambria Math" panose="02040503050406030204" pitchFamily="18" charset="0"/>
                              </a:rPr>
                            </m:ctrlPr>
                          </m:fPr>
                          <m:num>
                            <m:r>
                              <a:rPr lang="en-GB" sz="2600" b="0" i="1" smtClean="0">
                                <a:solidFill>
                                  <a:schemeClr val="accent1"/>
                                </a:solidFill>
                                <a:latin typeface="Cambria Math" panose="02040503050406030204" pitchFamily="18" charset="0"/>
                                <a:ea typeface="Cambria Math" panose="02040503050406030204" pitchFamily="18" charset="0"/>
                              </a:rPr>
                              <m:t>1</m:t>
                            </m:r>
                          </m:num>
                          <m:den>
                            <m:r>
                              <m:rPr>
                                <m:nor/>
                              </m:rPr>
                              <a:rPr lang="en-GB" sz="2600" b="0" i="0" smtClean="0">
                                <a:solidFill>
                                  <a:schemeClr val="accent1"/>
                                </a:solidFill>
                                <a:ea typeface="Cambria Math" panose="02040503050406030204" pitchFamily="18" charset="0"/>
                              </a:rPr>
                              <m:t>R</m:t>
                            </m:r>
                          </m:den>
                        </m:f>
                        <m:r>
                          <a:rPr lang="en-GB" sz="2600" b="0" i="1" smtClean="0">
                            <a:solidFill>
                              <a:schemeClr val="accent1"/>
                            </a:solidFill>
                            <a:latin typeface="Cambria Math" panose="02040503050406030204" pitchFamily="18" charset="0"/>
                            <a:ea typeface="Cambria Math" panose="02040503050406030204" pitchFamily="18" charset="0"/>
                          </a:rPr>
                          <m:t> </m:t>
                        </m:r>
                      </m:oMath>
                    </m:oMathPara>
                  </a14:m>
                  <a:endParaRPr lang="en-GB" sz="2600" dirty="0">
                    <a:solidFill>
                      <a:schemeClr val="accent1"/>
                    </a:solidFill>
                  </a:endParaRPr>
                </a:p>
              </p:txBody>
            </p:sp>
          </mc:Choice>
          <mc:Fallback xmlns="">
            <p:sp>
              <p:nvSpPr>
                <p:cNvPr id="15" name="TextBox 14">
                  <a:extLst>
                    <a:ext uri="{FF2B5EF4-FFF2-40B4-BE49-F238E27FC236}">
                      <a16:creationId xmlns:a16="http://schemas.microsoft.com/office/drawing/2014/main" id="{0A0D8D91-78F3-F267-68C2-CFB28B595804}"/>
                    </a:ext>
                  </a:extLst>
                </p:cNvPr>
                <p:cNvSpPr txBox="1">
                  <a:spLocks noRot="1" noChangeAspect="1" noMove="1" noResize="1" noEditPoints="1" noAdjustHandles="1" noChangeArrowheads="1" noChangeShapeType="1" noTextEdit="1"/>
                </p:cNvSpPr>
                <p:nvPr/>
              </p:nvSpPr>
              <p:spPr>
                <a:xfrm>
                  <a:off x="7223596" y="4237237"/>
                  <a:ext cx="1079655" cy="749116"/>
                </a:xfrm>
                <a:prstGeom prst="rect">
                  <a:avLst/>
                </a:prstGeom>
                <a:blipFill>
                  <a:blip r:embed="rId10"/>
                  <a:stretch>
                    <a:fillRect l="-8140" t="-3333" r="-11628" b="-13333"/>
                  </a:stretch>
                </a:blipFill>
              </p:spPr>
              <p:txBody>
                <a:bodyPr/>
                <a:lstStyle/>
                <a:p>
                  <a:r>
                    <a:rPr lang="en-US">
                      <a:noFill/>
                    </a:rPr>
                    <a:t> </a:t>
                  </a:r>
                </a:p>
              </p:txBody>
            </p:sp>
          </mc:Fallback>
        </mc:AlternateContent>
      </p:grpSp>
      <p:sp>
        <p:nvSpPr>
          <p:cNvPr id="18" name="Text Placeholder 2">
            <a:extLst>
              <a:ext uri="{FF2B5EF4-FFF2-40B4-BE49-F238E27FC236}">
                <a16:creationId xmlns:a16="http://schemas.microsoft.com/office/drawing/2014/main" id="{7DEFEA77-A645-5DB5-1434-CEA605183A84}"/>
              </a:ext>
            </a:extLst>
          </p:cNvPr>
          <p:cNvSpPr txBox="1">
            <a:spLocks/>
          </p:cNvSpPr>
          <p:nvPr/>
        </p:nvSpPr>
        <p:spPr>
          <a:xfrm>
            <a:off x="523661" y="2625243"/>
            <a:ext cx="3310485" cy="1338024"/>
          </a:xfrm>
          <a:prstGeom prst="roundRect">
            <a:avLst/>
          </a:prstGeom>
          <a:solidFill>
            <a:schemeClr val="accent2">
              <a:alpha val="44000"/>
            </a:schemeClr>
          </a:solidFill>
        </p:spPr>
        <p:txBody>
          <a:bodyPr vert="horz" lIns="91440" tIns="45720" rIns="91440" bIns="45720"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b="1" dirty="0">
                <a:solidFill>
                  <a:schemeClr val="accent1"/>
                </a:solidFill>
              </a:rPr>
              <a:t>Directly proportional </a:t>
            </a:r>
            <a:r>
              <a:rPr lang="en-GB" dirty="0">
                <a:solidFill>
                  <a:schemeClr val="accent1"/>
                </a:solidFill>
              </a:rPr>
              <a:t>- as one quantity increases, the other quantity also increases at the same rate. </a:t>
            </a:r>
          </a:p>
        </p:txBody>
      </p:sp>
      <p:sp>
        <p:nvSpPr>
          <p:cNvPr id="19" name="Text Placeholder 2">
            <a:extLst>
              <a:ext uri="{FF2B5EF4-FFF2-40B4-BE49-F238E27FC236}">
                <a16:creationId xmlns:a16="http://schemas.microsoft.com/office/drawing/2014/main" id="{E412EB1A-8A51-F5DB-39D9-F285A3C31A97}"/>
              </a:ext>
            </a:extLst>
          </p:cNvPr>
          <p:cNvSpPr txBox="1">
            <a:spLocks/>
          </p:cNvSpPr>
          <p:nvPr/>
        </p:nvSpPr>
        <p:spPr>
          <a:xfrm>
            <a:off x="523662" y="4100814"/>
            <a:ext cx="3310485" cy="1338024"/>
          </a:xfrm>
          <a:prstGeom prst="roundRect">
            <a:avLst/>
          </a:prstGeom>
          <a:solidFill>
            <a:schemeClr val="accent2">
              <a:alpha val="44000"/>
            </a:schemeClr>
          </a:solidFill>
        </p:spPr>
        <p:txBody>
          <a:bodyPr vert="horz" lIns="91440" tIns="45720" rIns="91440" bIns="45720"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b="1" dirty="0">
                <a:solidFill>
                  <a:schemeClr val="accent1"/>
                </a:solidFill>
              </a:rPr>
              <a:t>Inversely proportional </a:t>
            </a:r>
            <a:r>
              <a:rPr lang="en-GB" dirty="0">
                <a:solidFill>
                  <a:schemeClr val="accent1"/>
                </a:solidFill>
              </a:rPr>
              <a:t>– as one quantity increases, the other quantity decreases at the same rate</a:t>
            </a: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E13215A6-B5B4-657B-9006-544321CAF659}"/>
                  </a:ext>
                </a:extLst>
              </p:cNvPr>
              <p:cNvSpPr txBox="1"/>
              <p:nvPr/>
            </p:nvSpPr>
            <p:spPr>
              <a:xfrm>
                <a:off x="4293072" y="5583505"/>
                <a:ext cx="3924985" cy="74719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en-GB" sz="2600" b="0" i="0" smtClean="0">
                          <a:solidFill>
                            <a:schemeClr val="accent1"/>
                          </a:solidFill>
                        </a:rPr>
                        <m:t>Flow</m:t>
                      </m:r>
                      <m:r>
                        <m:rPr>
                          <m:nor/>
                        </m:rPr>
                        <a:rPr lang="en-GB" sz="2600" b="0" i="0" smtClean="0">
                          <a:solidFill>
                            <a:schemeClr val="accent1"/>
                          </a:solidFill>
                        </a:rPr>
                        <m:t> </m:t>
                      </m:r>
                      <m:r>
                        <a:rPr lang="en-GB" sz="2600" b="0" i="1" smtClean="0">
                          <a:solidFill>
                            <a:schemeClr val="accent1"/>
                          </a:solidFill>
                          <a:latin typeface="Cambria Math" panose="02040503050406030204" pitchFamily="18" charset="0"/>
                          <a:ea typeface="Cambria Math" panose="02040503050406030204" pitchFamily="18" charset="0"/>
                        </a:rPr>
                        <m:t>= </m:t>
                      </m:r>
                      <m:f>
                        <m:fPr>
                          <m:ctrlPr>
                            <a:rPr lang="en-GB" sz="2600" b="0" i="1" smtClean="0">
                              <a:solidFill>
                                <a:schemeClr val="accent1"/>
                              </a:solidFill>
                              <a:latin typeface="Cambria Math" panose="02040503050406030204" pitchFamily="18" charset="0"/>
                              <a:ea typeface="Cambria Math" panose="02040503050406030204" pitchFamily="18" charset="0"/>
                            </a:rPr>
                          </m:ctrlPr>
                        </m:fPr>
                        <m:num>
                          <m:r>
                            <m:rPr>
                              <m:nor/>
                            </m:rPr>
                            <a:rPr lang="en-GB" sz="2600" b="0" i="0" smtClean="0">
                              <a:solidFill>
                                <a:schemeClr val="accent1"/>
                              </a:solidFill>
                              <a:ea typeface="Cambria Math" panose="02040503050406030204" pitchFamily="18" charset="0"/>
                            </a:rPr>
                            <m:t>pressure</m:t>
                          </m:r>
                          <m:r>
                            <m:rPr>
                              <m:nor/>
                            </m:rPr>
                            <a:rPr lang="en-GB" sz="2600" b="0" i="0" smtClean="0">
                              <a:solidFill>
                                <a:schemeClr val="accent1"/>
                              </a:solidFill>
                              <a:ea typeface="Cambria Math" panose="02040503050406030204" pitchFamily="18" charset="0"/>
                            </a:rPr>
                            <m:t> </m:t>
                          </m:r>
                          <m:r>
                            <m:rPr>
                              <m:nor/>
                            </m:rPr>
                            <a:rPr lang="en-GB" sz="2600" b="0" i="0" smtClean="0">
                              <a:solidFill>
                                <a:schemeClr val="accent1"/>
                              </a:solidFill>
                              <a:ea typeface="Cambria Math" panose="02040503050406030204" pitchFamily="18" charset="0"/>
                            </a:rPr>
                            <m:t>gradient</m:t>
                          </m:r>
                        </m:num>
                        <m:den>
                          <m:r>
                            <m:rPr>
                              <m:nor/>
                            </m:rPr>
                            <a:rPr lang="en-GB" sz="2600" b="0" i="0" smtClean="0">
                              <a:solidFill>
                                <a:schemeClr val="accent1"/>
                              </a:solidFill>
                              <a:ea typeface="Cambria Math" panose="02040503050406030204" pitchFamily="18" charset="0"/>
                            </a:rPr>
                            <m:t>resistance</m:t>
                          </m:r>
                        </m:den>
                      </m:f>
                    </m:oMath>
                  </m:oMathPara>
                </a14:m>
                <a:endParaRPr lang="en-GB" sz="2600" dirty="0">
                  <a:solidFill>
                    <a:schemeClr val="accent1"/>
                  </a:solidFill>
                </a:endParaRPr>
              </a:p>
            </p:txBody>
          </p:sp>
        </mc:Choice>
        <mc:Fallback xmlns="">
          <p:sp>
            <p:nvSpPr>
              <p:cNvPr id="20" name="TextBox 19">
                <a:extLst>
                  <a:ext uri="{FF2B5EF4-FFF2-40B4-BE49-F238E27FC236}">
                    <a16:creationId xmlns:a16="http://schemas.microsoft.com/office/drawing/2014/main" id="{E13215A6-B5B4-657B-9006-544321CAF659}"/>
                  </a:ext>
                </a:extLst>
              </p:cNvPr>
              <p:cNvSpPr txBox="1">
                <a:spLocks noRot="1" noChangeAspect="1" noMove="1" noResize="1" noEditPoints="1" noAdjustHandles="1" noChangeArrowheads="1" noChangeShapeType="1" noTextEdit="1"/>
              </p:cNvSpPr>
              <p:nvPr/>
            </p:nvSpPr>
            <p:spPr>
              <a:xfrm>
                <a:off x="4293072" y="5583505"/>
                <a:ext cx="3924985" cy="747192"/>
              </a:xfrm>
              <a:prstGeom prst="rect">
                <a:avLst/>
              </a:prstGeom>
              <a:blipFill>
                <a:blip r:embed="rId11"/>
                <a:stretch>
                  <a:fillRect t="-16667" r="-643" b="-15000"/>
                </a:stretch>
              </a:blipFill>
            </p:spPr>
            <p:txBody>
              <a:bodyPr/>
              <a:lstStyle/>
              <a:p>
                <a:r>
                  <a:rPr lang="en-US">
                    <a:noFill/>
                  </a:rPr>
                  <a:t> </a:t>
                </a:r>
              </a:p>
            </p:txBody>
          </p:sp>
        </mc:Fallback>
      </mc:AlternateContent>
      <p:sp>
        <p:nvSpPr>
          <p:cNvPr id="21" name="Text Placeholder 2">
            <a:extLst>
              <a:ext uri="{FF2B5EF4-FFF2-40B4-BE49-F238E27FC236}">
                <a16:creationId xmlns:a16="http://schemas.microsoft.com/office/drawing/2014/main" id="{8B5CB21A-30A7-DD90-8BB0-0349229ABA29}"/>
              </a:ext>
            </a:extLst>
          </p:cNvPr>
          <p:cNvSpPr txBox="1">
            <a:spLocks/>
          </p:cNvSpPr>
          <p:nvPr/>
        </p:nvSpPr>
        <p:spPr>
          <a:xfrm>
            <a:off x="8453712" y="5301947"/>
            <a:ext cx="3310485" cy="1338024"/>
          </a:xfrm>
          <a:prstGeom prst="roundRect">
            <a:avLst/>
          </a:prstGeom>
          <a:noFill/>
        </p:spPr>
        <p:txBody>
          <a:bodyPr vert="horz" lIns="91440" tIns="45720" rIns="91440" bIns="45720"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solidFill>
                  <a:schemeClr val="accent1"/>
                </a:solidFill>
              </a:rPr>
              <a:t>If pressure gradient and resistance change in opposite directions at the same rate, flow will stay the same.</a:t>
            </a:r>
          </a:p>
        </p:txBody>
      </p:sp>
    </p:spTree>
    <p:custDataLst>
      <p:tags r:id="rId1"/>
    </p:custDataLst>
    <p:extLst>
      <p:ext uri="{BB962C8B-B14F-4D97-AF65-F5344CB8AC3E}">
        <p14:creationId xmlns:p14="http://schemas.microsoft.com/office/powerpoint/2010/main" val="3760216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8" grpId="0" animBg="1"/>
      <p:bldP spid="19" grpId="0" animBg="1"/>
      <p:bldP spid="20" grpId="0"/>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8E5AD-ABAB-963D-154C-FBDCB63BA7C8}"/>
              </a:ext>
            </a:extLst>
          </p:cNvPr>
          <p:cNvSpPr>
            <a:spLocks noGrp="1"/>
          </p:cNvSpPr>
          <p:nvPr>
            <p:ph type="title"/>
          </p:nvPr>
        </p:nvSpPr>
        <p:spPr/>
        <p:txBody>
          <a:bodyPr/>
          <a:lstStyle/>
          <a:p>
            <a:r>
              <a:rPr lang="en-GB" dirty="0"/>
              <a:t>Rearranging an equation can change the subject of the equation. </a:t>
            </a:r>
          </a:p>
        </p:txBody>
      </p:sp>
      <p:sp>
        <p:nvSpPr>
          <p:cNvPr id="3" name="Text Placeholder 2">
            <a:extLst>
              <a:ext uri="{FF2B5EF4-FFF2-40B4-BE49-F238E27FC236}">
                <a16:creationId xmlns:a16="http://schemas.microsoft.com/office/drawing/2014/main" id="{56834A67-2476-9BB9-471D-02B238B6A32C}"/>
              </a:ext>
            </a:extLst>
          </p:cNvPr>
          <p:cNvSpPr>
            <a:spLocks noGrp="1"/>
          </p:cNvSpPr>
          <p:nvPr>
            <p:ph type="body" sz="quarter" idx="13"/>
          </p:nvPr>
        </p:nvSpPr>
        <p:spPr>
          <a:xfrm>
            <a:off x="838200" y="914400"/>
            <a:ext cx="10515600" cy="868362"/>
          </a:xfrm>
        </p:spPr>
        <p:txBody>
          <a:bodyPr>
            <a:normAutofit/>
          </a:bodyPr>
          <a:lstStyle/>
          <a:p>
            <a:r>
              <a:rPr lang="en-GB" dirty="0"/>
              <a:t>Whatever is done to one side of the equation (add, subtract, multiply, or divide) must be done to the whole of the other side.</a:t>
            </a:r>
          </a:p>
        </p:txBody>
      </p:sp>
      <p:grpSp>
        <p:nvGrpSpPr>
          <p:cNvPr id="21" name="Group 20">
            <a:extLst>
              <a:ext uri="{FF2B5EF4-FFF2-40B4-BE49-F238E27FC236}">
                <a16:creationId xmlns:a16="http://schemas.microsoft.com/office/drawing/2014/main" id="{C2CB03F2-9A8E-CB46-1775-7A53F80762E0}"/>
              </a:ext>
            </a:extLst>
          </p:cNvPr>
          <p:cNvGrpSpPr/>
          <p:nvPr/>
        </p:nvGrpSpPr>
        <p:grpSpPr>
          <a:xfrm>
            <a:off x="596215" y="5390658"/>
            <a:ext cx="10174189" cy="400110"/>
            <a:chOff x="596215" y="5390658"/>
            <a:chExt cx="10174189" cy="400110"/>
          </a:xfrm>
        </p:grpSpPr>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AAA0533E-2037-59A7-4766-F39D491A95D8}"/>
                    </a:ext>
                  </a:extLst>
                </p:cNvPr>
                <p:cNvSpPr txBox="1"/>
                <p:nvPr/>
              </p:nvSpPr>
              <p:spPr>
                <a:xfrm>
                  <a:off x="596215" y="5390658"/>
                  <a:ext cx="5576848" cy="40011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en-GB" sz="2600" smtClean="0">
                            <a:solidFill>
                              <a:schemeClr val="accent1"/>
                            </a:solidFill>
                            <a:ea typeface="Cambria Math" panose="02040503050406030204" pitchFamily="18" charset="0"/>
                          </a:rPr>
                          <m:t>P</m:t>
                        </m:r>
                        <m:r>
                          <m:rPr>
                            <m:nor/>
                          </m:rPr>
                          <a:rPr lang="en-GB" sz="2600" b="0" i="0" smtClean="0">
                            <a:solidFill>
                              <a:schemeClr val="accent1"/>
                            </a:solidFill>
                            <a:ea typeface="Cambria Math" panose="02040503050406030204" pitchFamily="18" charset="0"/>
                          </a:rPr>
                          <m:t>ressure</m:t>
                        </m:r>
                        <m:r>
                          <m:rPr>
                            <m:nor/>
                          </m:rPr>
                          <a:rPr lang="en-GB" sz="2600" b="0" i="0" smtClean="0">
                            <a:solidFill>
                              <a:schemeClr val="accent1"/>
                            </a:solidFill>
                            <a:ea typeface="Cambria Math" panose="02040503050406030204" pitchFamily="18" charset="0"/>
                          </a:rPr>
                          <m:t> </m:t>
                        </m:r>
                        <m:r>
                          <m:rPr>
                            <m:nor/>
                          </m:rPr>
                          <a:rPr lang="en-GB" sz="2600" b="0" i="0" smtClean="0">
                            <a:solidFill>
                              <a:schemeClr val="accent1"/>
                            </a:solidFill>
                            <a:ea typeface="Cambria Math" panose="02040503050406030204" pitchFamily="18" charset="0"/>
                          </a:rPr>
                          <m:t>gradient</m:t>
                        </m:r>
                        <m:r>
                          <a:rPr lang="en-GB" sz="2600" b="0" i="1" smtClean="0">
                            <a:solidFill>
                              <a:schemeClr val="accent1"/>
                            </a:solidFill>
                            <a:latin typeface="Cambria Math" panose="02040503050406030204" pitchFamily="18" charset="0"/>
                            <a:ea typeface="Cambria Math" panose="02040503050406030204" pitchFamily="18" charset="0"/>
                          </a:rPr>
                          <m:t>= </m:t>
                        </m:r>
                        <m:r>
                          <m:rPr>
                            <m:nor/>
                          </m:rPr>
                          <a:rPr lang="en-GB" sz="2600" b="0" i="0" smtClean="0">
                            <a:solidFill>
                              <a:schemeClr val="accent1"/>
                            </a:solidFill>
                            <a:ea typeface="Cambria Math" panose="02040503050406030204" pitchFamily="18" charset="0"/>
                          </a:rPr>
                          <m:t>flow</m:t>
                        </m:r>
                        <m:r>
                          <a:rPr lang="en-GB" sz="2600" b="0" i="1" smtClean="0">
                            <a:solidFill>
                              <a:schemeClr val="accent1"/>
                            </a:solidFill>
                            <a:latin typeface="Cambria Math" panose="02040503050406030204" pitchFamily="18" charset="0"/>
                            <a:ea typeface="Cambria Math" panose="02040503050406030204" pitchFamily="18" charset="0"/>
                          </a:rPr>
                          <m:t> × </m:t>
                        </m:r>
                        <m:r>
                          <m:rPr>
                            <m:nor/>
                          </m:rPr>
                          <a:rPr lang="en-GB" sz="2600" b="0" i="0" smtClean="0">
                            <a:solidFill>
                              <a:schemeClr val="accent1"/>
                            </a:solidFill>
                            <a:ea typeface="Cambria Math" panose="02040503050406030204" pitchFamily="18" charset="0"/>
                          </a:rPr>
                          <m:t>resistance</m:t>
                        </m:r>
                      </m:oMath>
                    </m:oMathPara>
                  </a14:m>
                  <a:endParaRPr lang="en-GB" sz="2600" dirty="0">
                    <a:solidFill>
                      <a:schemeClr val="accent1"/>
                    </a:solidFill>
                  </a:endParaRPr>
                </a:p>
              </p:txBody>
            </p:sp>
          </mc:Choice>
          <mc:Fallback xmlns="">
            <p:sp>
              <p:nvSpPr>
                <p:cNvPr id="9" name="TextBox 8">
                  <a:extLst>
                    <a:ext uri="{FF2B5EF4-FFF2-40B4-BE49-F238E27FC236}">
                      <a16:creationId xmlns:a16="http://schemas.microsoft.com/office/drawing/2014/main" id="{AAA0533E-2037-59A7-4766-F39D491A95D8}"/>
                    </a:ext>
                  </a:extLst>
                </p:cNvPr>
                <p:cNvSpPr txBox="1">
                  <a:spLocks noRot="1" noChangeAspect="1" noMove="1" noResize="1" noEditPoints="1" noAdjustHandles="1" noChangeArrowheads="1" noChangeShapeType="1" noTextEdit="1"/>
                </p:cNvSpPr>
                <p:nvPr/>
              </p:nvSpPr>
              <p:spPr>
                <a:xfrm>
                  <a:off x="596215" y="5390658"/>
                  <a:ext cx="5576848" cy="400110"/>
                </a:xfrm>
                <a:prstGeom prst="rect">
                  <a:avLst/>
                </a:prstGeom>
                <a:blipFill>
                  <a:blip r:embed="rId5"/>
                  <a:stretch>
                    <a:fillRect l="-909" t="-21212" r="-909" b="-3636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F363ABA-FDBF-3554-B118-F24EB7843677}"/>
                    </a:ext>
                  </a:extLst>
                </p:cNvPr>
                <p:cNvSpPr txBox="1"/>
                <p:nvPr/>
              </p:nvSpPr>
              <p:spPr>
                <a:xfrm>
                  <a:off x="8979016" y="5390658"/>
                  <a:ext cx="1791388" cy="40011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600" b="0" i="1" smtClean="0">
                            <a:solidFill>
                              <a:schemeClr val="accent1"/>
                            </a:solidFill>
                            <a:latin typeface="Cambria Math" panose="02040503050406030204" pitchFamily="18" charset="0"/>
                            <a:ea typeface="Cambria Math" panose="02040503050406030204" pitchFamily="18" charset="0"/>
                          </a:rPr>
                          <m:t>∆</m:t>
                        </m:r>
                        <m:r>
                          <m:rPr>
                            <m:nor/>
                          </m:rPr>
                          <a:rPr lang="en-GB" sz="2600" b="0" i="0" smtClean="0">
                            <a:solidFill>
                              <a:schemeClr val="accent1"/>
                            </a:solidFill>
                            <a:ea typeface="Cambria Math" panose="02040503050406030204" pitchFamily="18" charset="0"/>
                          </a:rPr>
                          <m:t>P</m:t>
                        </m:r>
                        <m:r>
                          <a:rPr lang="en-GB" sz="2600" b="0" i="1" smtClean="0">
                            <a:solidFill>
                              <a:schemeClr val="accent1"/>
                            </a:solidFill>
                            <a:latin typeface="Cambria Math" panose="02040503050406030204" pitchFamily="18" charset="0"/>
                            <a:ea typeface="Cambria Math" panose="02040503050406030204" pitchFamily="18" charset="0"/>
                          </a:rPr>
                          <m:t>= </m:t>
                        </m:r>
                        <m:r>
                          <m:rPr>
                            <m:nor/>
                          </m:rPr>
                          <a:rPr lang="en-GB" sz="2600" b="0" i="0" smtClean="0">
                            <a:solidFill>
                              <a:schemeClr val="accent1"/>
                            </a:solidFill>
                            <a:ea typeface="Cambria Math" panose="02040503050406030204" pitchFamily="18" charset="0"/>
                          </a:rPr>
                          <m:t>Q</m:t>
                        </m:r>
                        <m:r>
                          <m:rPr>
                            <m:nor/>
                          </m:rPr>
                          <a:rPr lang="en-GB" sz="2600" b="0" i="0" smtClean="0">
                            <a:solidFill>
                              <a:schemeClr val="accent1"/>
                            </a:solidFill>
                            <a:ea typeface="Cambria Math" panose="02040503050406030204" pitchFamily="18" charset="0"/>
                          </a:rPr>
                          <m:t> </m:t>
                        </m:r>
                        <m:r>
                          <a:rPr lang="en-GB" sz="2600" b="0" i="1" smtClean="0">
                            <a:solidFill>
                              <a:schemeClr val="accent1"/>
                            </a:solidFill>
                            <a:latin typeface="Cambria Math" panose="02040503050406030204" pitchFamily="18" charset="0"/>
                            <a:ea typeface="Cambria Math" panose="02040503050406030204" pitchFamily="18" charset="0"/>
                          </a:rPr>
                          <m:t>×</m:t>
                        </m:r>
                        <m:r>
                          <m:rPr>
                            <m:nor/>
                          </m:rPr>
                          <a:rPr lang="en-GB" sz="2600" b="0" i="0" smtClean="0">
                            <a:solidFill>
                              <a:schemeClr val="accent1"/>
                            </a:solidFill>
                            <a:latin typeface="Cambria Math" panose="02040503050406030204" pitchFamily="18" charset="0"/>
                            <a:ea typeface="Cambria Math" panose="02040503050406030204" pitchFamily="18" charset="0"/>
                          </a:rPr>
                          <m:t> </m:t>
                        </m:r>
                        <m:r>
                          <m:rPr>
                            <m:nor/>
                          </m:rPr>
                          <a:rPr lang="en-GB" sz="2600" b="0" i="0" smtClean="0">
                            <a:solidFill>
                              <a:schemeClr val="accent1"/>
                            </a:solidFill>
                            <a:ea typeface="Cambria Math" panose="02040503050406030204" pitchFamily="18" charset="0"/>
                          </a:rPr>
                          <m:t>R</m:t>
                        </m:r>
                      </m:oMath>
                    </m:oMathPara>
                  </a14:m>
                  <a:endParaRPr lang="en-GB" sz="2600" dirty="0">
                    <a:solidFill>
                      <a:schemeClr val="accent1"/>
                    </a:solidFill>
                  </a:endParaRPr>
                </a:p>
              </p:txBody>
            </p:sp>
          </mc:Choice>
          <mc:Fallback xmlns="">
            <p:sp>
              <p:nvSpPr>
                <p:cNvPr id="10" name="TextBox 9">
                  <a:extLst>
                    <a:ext uri="{FF2B5EF4-FFF2-40B4-BE49-F238E27FC236}">
                      <a16:creationId xmlns:a16="http://schemas.microsoft.com/office/drawing/2014/main" id="{0F363ABA-FDBF-3554-B118-F24EB7843677}"/>
                    </a:ext>
                  </a:extLst>
                </p:cNvPr>
                <p:cNvSpPr txBox="1">
                  <a:spLocks noRot="1" noChangeAspect="1" noMove="1" noResize="1" noEditPoints="1" noAdjustHandles="1" noChangeArrowheads="1" noChangeShapeType="1" noTextEdit="1"/>
                </p:cNvSpPr>
                <p:nvPr/>
              </p:nvSpPr>
              <p:spPr>
                <a:xfrm>
                  <a:off x="8979016" y="5390658"/>
                  <a:ext cx="1791388" cy="400110"/>
                </a:xfrm>
                <a:prstGeom prst="rect">
                  <a:avLst/>
                </a:prstGeom>
                <a:blipFill>
                  <a:blip r:embed="rId6"/>
                  <a:stretch>
                    <a:fillRect l="-4225" t="-21212" r="-3521" b="-36364"/>
                  </a:stretch>
                </a:blipFill>
              </p:spPr>
              <p:txBody>
                <a:bodyPr/>
                <a:lstStyle/>
                <a:p>
                  <a:r>
                    <a:rPr lang="en-US">
                      <a:noFill/>
                    </a:rPr>
                    <a:t> </a:t>
                  </a:r>
                </a:p>
              </p:txBody>
            </p:sp>
          </mc:Fallback>
        </mc:AlternateContent>
      </p:grpSp>
      <p:grpSp>
        <p:nvGrpSpPr>
          <p:cNvPr id="6" name="Group 5">
            <a:extLst>
              <a:ext uri="{FF2B5EF4-FFF2-40B4-BE49-F238E27FC236}">
                <a16:creationId xmlns:a16="http://schemas.microsoft.com/office/drawing/2014/main" id="{76744B7E-B5DC-EF08-89E9-AC9862FF9D77}"/>
              </a:ext>
            </a:extLst>
          </p:cNvPr>
          <p:cNvGrpSpPr/>
          <p:nvPr/>
        </p:nvGrpSpPr>
        <p:grpSpPr>
          <a:xfrm>
            <a:off x="2405324" y="2080083"/>
            <a:ext cx="7924586" cy="792236"/>
            <a:chOff x="2062424" y="2152577"/>
            <a:chExt cx="7924586" cy="792236"/>
          </a:xfrm>
        </p:grpSpPr>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8A648AD9-8704-6D2E-497B-E8B7BDCE1D00}"/>
                    </a:ext>
                  </a:extLst>
                </p:cNvPr>
                <p:cNvSpPr txBox="1"/>
                <p:nvPr/>
              </p:nvSpPr>
              <p:spPr>
                <a:xfrm>
                  <a:off x="2062424" y="2152577"/>
                  <a:ext cx="3833614" cy="74719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en-GB" sz="2600">
                            <a:solidFill>
                              <a:schemeClr val="accent1"/>
                            </a:solidFill>
                          </a:rPr>
                          <m:t>F</m:t>
                        </m:r>
                        <m:r>
                          <m:rPr>
                            <m:nor/>
                          </m:rPr>
                          <a:rPr lang="en-GB" sz="2600" b="0" i="0" smtClean="0">
                            <a:solidFill>
                              <a:schemeClr val="accent1"/>
                            </a:solidFill>
                          </a:rPr>
                          <m:t>low</m:t>
                        </m:r>
                        <m:r>
                          <m:rPr>
                            <m:nor/>
                          </m:rPr>
                          <a:rPr lang="en-GB" sz="2600" b="0" i="0" smtClean="0">
                            <a:solidFill>
                              <a:schemeClr val="accent1"/>
                            </a:solidFill>
                          </a:rPr>
                          <m:t> </m:t>
                        </m:r>
                        <m:r>
                          <a:rPr lang="en-GB" sz="2600" b="0" i="1" smtClean="0">
                            <a:solidFill>
                              <a:schemeClr val="accent1"/>
                            </a:solidFill>
                            <a:latin typeface="Cambria Math" panose="02040503050406030204" pitchFamily="18" charset="0"/>
                            <a:ea typeface="Cambria Math" panose="02040503050406030204" pitchFamily="18" charset="0"/>
                          </a:rPr>
                          <m:t>= </m:t>
                        </m:r>
                        <m:f>
                          <m:fPr>
                            <m:ctrlPr>
                              <a:rPr lang="en-GB" sz="2600" b="0" i="1" smtClean="0">
                                <a:solidFill>
                                  <a:schemeClr val="accent1"/>
                                </a:solidFill>
                                <a:latin typeface="Cambria Math" panose="02040503050406030204" pitchFamily="18" charset="0"/>
                                <a:ea typeface="Cambria Math" panose="02040503050406030204" pitchFamily="18" charset="0"/>
                              </a:rPr>
                            </m:ctrlPr>
                          </m:fPr>
                          <m:num>
                            <m:r>
                              <m:rPr>
                                <m:nor/>
                              </m:rPr>
                              <a:rPr lang="en-GB" sz="2600" b="0" i="0" smtClean="0">
                                <a:solidFill>
                                  <a:schemeClr val="accent1"/>
                                </a:solidFill>
                                <a:ea typeface="Cambria Math" panose="02040503050406030204" pitchFamily="18" charset="0"/>
                              </a:rPr>
                              <m:t>pressure</m:t>
                            </m:r>
                            <m:r>
                              <m:rPr>
                                <m:nor/>
                              </m:rPr>
                              <a:rPr lang="en-GB" sz="2600" b="0" i="0" smtClean="0">
                                <a:solidFill>
                                  <a:schemeClr val="accent1"/>
                                </a:solidFill>
                                <a:ea typeface="Cambria Math" panose="02040503050406030204" pitchFamily="18" charset="0"/>
                              </a:rPr>
                              <m:t> </m:t>
                            </m:r>
                            <m:r>
                              <m:rPr>
                                <m:nor/>
                              </m:rPr>
                              <a:rPr lang="en-GB" sz="2600" b="0" i="0" smtClean="0">
                                <a:solidFill>
                                  <a:schemeClr val="accent1"/>
                                </a:solidFill>
                                <a:ea typeface="Cambria Math" panose="02040503050406030204" pitchFamily="18" charset="0"/>
                              </a:rPr>
                              <m:t>gradient</m:t>
                            </m:r>
                          </m:num>
                          <m:den>
                            <m:r>
                              <m:rPr>
                                <m:nor/>
                              </m:rPr>
                              <a:rPr lang="en-GB" sz="2600" b="0" i="0" smtClean="0">
                                <a:solidFill>
                                  <a:schemeClr val="accent1"/>
                                </a:solidFill>
                                <a:ea typeface="Cambria Math" panose="02040503050406030204" pitchFamily="18" charset="0"/>
                              </a:rPr>
                              <m:t>resistance</m:t>
                            </m:r>
                          </m:den>
                        </m:f>
                      </m:oMath>
                    </m:oMathPara>
                  </a14:m>
                  <a:endParaRPr lang="en-GB" sz="2600" dirty="0">
                    <a:solidFill>
                      <a:schemeClr val="accent1"/>
                    </a:solidFill>
                  </a:endParaRPr>
                </a:p>
              </p:txBody>
            </p:sp>
          </mc:Choice>
          <mc:Fallback xmlns="">
            <p:sp>
              <p:nvSpPr>
                <p:cNvPr id="4" name="TextBox 3">
                  <a:extLst>
                    <a:ext uri="{FF2B5EF4-FFF2-40B4-BE49-F238E27FC236}">
                      <a16:creationId xmlns:a16="http://schemas.microsoft.com/office/drawing/2014/main" id="{8A648AD9-8704-6D2E-497B-E8B7BDCE1D00}"/>
                    </a:ext>
                  </a:extLst>
                </p:cNvPr>
                <p:cNvSpPr txBox="1">
                  <a:spLocks noRot="1" noChangeAspect="1" noMove="1" noResize="1" noEditPoints="1" noAdjustHandles="1" noChangeArrowheads="1" noChangeShapeType="1" noTextEdit="1"/>
                </p:cNvSpPr>
                <p:nvPr/>
              </p:nvSpPr>
              <p:spPr>
                <a:xfrm>
                  <a:off x="2062424" y="2152577"/>
                  <a:ext cx="3833614" cy="747192"/>
                </a:xfrm>
                <a:prstGeom prst="rect">
                  <a:avLst/>
                </a:prstGeom>
                <a:blipFill>
                  <a:blip r:embed="rId7"/>
                  <a:stretch>
                    <a:fillRect l="-1320" t="-15000" r="-1980" b="-1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E3C95B70-6752-0D6C-FF21-C0344C872BCD}"/>
                    </a:ext>
                  </a:extLst>
                </p:cNvPr>
                <p:cNvSpPr txBox="1"/>
                <p:nvPr/>
              </p:nvSpPr>
              <p:spPr>
                <a:xfrm>
                  <a:off x="8711789" y="2201340"/>
                  <a:ext cx="1275221" cy="7434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en-GB" sz="2600" b="0" i="0" smtClean="0">
                            <a:solidFill>
                              <a:schemeClr val="accent1"/>
                            </a:solidFill>
                          </a:rPr>
                          <m:t>Q</m:t>
                        </m:r>
                        <m:r>
                          <m:rPr>
                            <m:nor/>
                          </m:rPr>
                          <a:rPr lang="en-GB" sz="2600" b="0" i="0" smtClean="0">
                            <a:solidFill>
                              <a:schemeClr val="accent1"/>
                            </a:solidFill>
                          </a:rPr>
                          <m:t> </m:t>
                        </m:r>
                        <m:r>
                          <a:rPr lang="en-GB" sz="2600" b="0" i="1" smtClean="0">
                            <a:solidFill>
                              <a:schemeClr val="accent1"/>
                            </a:solidFill>
                            <a:latin typeface="Cambria Math" panose="02040503050406030204" pitchFamily="18" charset="0"/>
                            <a:ea typeface="Cambria Math" panose="02040503050406030204" pitchFamily="18" charset="0"/>
                          </a:rPr>
                          <m:t>= </m:t>
                        </m:r>
                        <m:f>
                          <m:fPr>
                            <m:ctrlPr>
                              <a:rPr lang="en-GB" sz="2600" b="0" i="1" smtClean="0">
                                <a:solidFill>
                                  <a:schemeClr val="accent1"/>
                                </a:solidFill>
                                <a:latin typeface="Cambria Math" panose="02040503050406030204" pitchFamily="18" charset="0"/>
                                <a:ea typeface="Cambria Math" panose="02040503050406030204" pitchFamily="18" charset="0"/>
                              </a:rPr>
                            </m:ctrlPr>
                          </m:fPr>
                          <m:num>
                            <m:r>
                              <m:rPr>
                                <m:nor/>
                              </m:rPr>
                              <a:rPr lang="en-GB" sz="2600" b="0" smtClean="0">
                                <a:solidFill>
                                  <a:schemeClr val="accent1"/>
                                </a:solidFill>
                                <a:ea typeface="Cambria Math" panose="02040503050406030204" pitchFamily="18" charset="0"/>
                              </a:rPr>
                              <m:t>∆</m:t>
                            </m:r>
                            <m:r>
                              <m:rPr>
                                <m:nor/>
                              </m:rPr>
                              <a:rPr lang="en-GB" sz="2600" b="0" i="0" smtClean="0">
                                <a:solidFill>
                                  <a:schemeClr val="accent1"/>
                                </a:solidFill>
                                <a:ea typeface="Cambria Math" panose="02040503050406030204" pitchFamily="18" charset="0"/>
                              </a:rPr>
                              <m:t>P</m:t>
                            </m:r>
                          </m:num>
                          <m:den>
                            <m:r>
                              <m:rPr>
                                <m:nor/>
                              </m:rPr>
                              <a:rPr lang="en-GB" sz="2600" b="0" i="0" smtClean="0">
                                <a:solidFill>
                                  <a:schemeClr val="accent1"/>
                                </a:solidFill>
                                <a:ea typeface="Cambria Math" panose="02040503050406030204" pitchFamily="18" charset="0"/>
                              </a:rPr>
                              <m:t>R</m:t>
                            </m:r>
                          </m:den>
                        </m:f>
                      </m:oMath>
                    </m:oMathPara>
                  </a14:m>
                  <a:endParaRPr lang="en-GB" sz="2600" dirty="0">
                    <a:solidFill>
                      <a:schemeClr val="accent1"/>
                    </a:solidFill>
                  </a:endParaRPr>
                </a:p>
              </p:txBody>
            </p:sp>
          </mc:Choice>
          <mc:Fallback xmlns="">
            <p:sp>
              <p:nvSpPr>
                <p:cNvPr id="5" name="TextBox 4">
                  <a:extLst>
                    <a:ext uri="{FF2B5EF4-FFF2-40B4-BE49-F238E27FC236}">
                      <a16:creationId xmlns:a16="http://schemas.microsoft.com/office/drawing/2014/main" id="{E3C95B70-6752-0D6C-FF21-C0344C872BCD}"/>
                    </a:ext>
                  </a:extLst>
                </p:cNvPr>
                <p:cNvSpPr txBox="1">
                  <a:spLocks noRot="1" noChangeAspect="1" noMove="1" noResize="1" noEditPoints="1" noAdjustHandles="1" noChangeArrowheads="1" noChangeShapeType="1" noTextEdit="1"/>
                </p:cNvSpPr>
                <p:nvPr/>
              </p:nvSpPr>
              <p:spPr>
                <a:xfrm>
                  <a:off x="8711789" y="2201340"/>
                  <a:ext cx="1275221" cy="743473"/>
                </a:xfrm>
                <a:prstGeom prst="rect">
                  <a:avLst/>
                </a:prstGeom>
                <a:blipFill>
                  <a:blip r:embed="rId8"/>
                  <a:stretch>
                    <a:fillRect l="-6863" r="-4902" b="-13333"/>
                  </a:stretch>
                </a:blipFill>
              </p:spPr>
              <p:txBody>
                <a:bodyPr/>
                <a:lstStyle/>
                <a:p>
                  <a:r>
                    <a:rPr lang="en-US">
                      <a:noFill/>
                    </a:rPr>
                    <a:t> </a:t>
                  </a:r>
                </a:p>
              </p:txBody>
            </p:sp>
          </mc:Fallback>
        </mc:AlternateContent>
      </p:grpSp>
      <p:grpSp>
        <p:nvGrpSpPr>
          <p:cNvPr id="23" name="Group 22">
            <a:extLst>
              <a:ext uri="{FF2B5EF4-FFF2-40B4-BE49-F238E27FC236}">
                <a16:creationId xmlns:a16="http://schemas.microsoft.com/office/drawing/2014/main" id="{7F038962-46E0-F0CC-1D06-855D3D96D814}"/>
              </a:ext>
            </a:extLst>
          </p:cNvPr>
          <p:cNvGrpSpPr/>
          <p:nvPr/>
        </p:nvGrpSpPr>
        <p:grpSpPr>
          <a:xfrm>
            <a:off x="2405324" y="3028950"/>
            <a:ext cx="3690676" cy="298213"/>
            <a:chOff x="2405324" y="3028950"/>
            <a:chExt cx="3690676" cy="298213"/>
          </a:xfrm>
        </p:grpSpPr>
        <p:cxnSp>
          <p:nvCxnSpPr>
            <p:cNvPr id="12" name="Straight Connector 11">
              <a:extLst>
                <a:ext uri="{FF2B5EF4-FFF2-40B4-BE49-F238E27FC236}">
                  <a16:creationId xmlns:a16="http://schemas.microsoft.com/office/drawing/2014/main" id="{ADFBCB1E-5279-64C9-E38B-F9FD7BD9871B}"/>
                </a:ext>
              </a:extLst>
            </p:cNvPr>
            <p:cNvCxnSpPr>
              <a:cxnSpLocks/>
            </p:cNvCxnSpPr>
            <p:nvPr/>
          </p:nvCxnSpPr>
          <p:spPr>
            <a:xfrm>
              <a:off x="2405324" y="3028950"/>
              <a:ext cx="3690676" cy="0"/>
            </a:xfrm>
            <a:prstGeom prst="line">
              <a:avLst/>
            </a:prstGeom>
          </p:spPr>
          <p:style>
            <a:lnRef idx="3">
              <a:schemeClr val="accent1"/>
            </a:lnRef>
            <a:fillRef idx="0">
              <a:schemeClr val="accent1"/>
            </a:fillRef>
            <a:effectRef idx="2">
              <a:schemeClr val="accent1"/>
            </a:effectRef>
            <a:fontRef idx="minor">
              <a:schemeClr val="tx1"/>
            </a:fontRef>
          </p:style>
        </p:cxnSp>
        <p:sp>
          <p:nvSpPr>
            <p:cNvPr id="14" name="Isosceles Triangle 13">
              <a:extLst>
                <a:ext uri="{FF2B5EF4-FFF2-40B4-BE49-F238E27FC236}">
                  <a16:creationId xmlns:a16="http://schemas.microsoft.com/office/drawing/2014/main" id="{0BA2FB4D-0D5C-22D2-3CCE-54B0551E252C}"/>
                </a:ext>
              </a:extLst>
            </p:cNvPr>
            <p:cNvSpPr/>
            <p:nvPr/>
          </p:nvSpPr>
          <p:spPr>
            <a:xfrm>
              <a:off x="3248025" y="3060435"/>
              <a:ext cx="209550" cy="266728"/>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 name="Group 19">
            <a:extLst>
              <a:ext uri="{FF2B5EF4-FFF2-40B4-BE49-F238E27FC236}">
                <a16:creationId xmlns:a16="http://schemas.microsoft.com/office/drawing/2014/main" id="{477F5742-1D55-9C3B-EF59-6950F8BC436D}"/>
              </a:ext>
            </a:extLst>
          </p:cNvPr>
          <p:cNvGrpSpPr/>
          <p:nvPr/>
        </p:nvGrpSpPr>
        <p:grpSpPr>
          <a:xfrm>
            <a:off x="596215" y="3829050"/>
            <a:ext cx="10251914" cy="1174281"/>
            <a:chOff x="596215" y="3829050"/>
            <a:chExt cx="10251914" cy="1174281"/>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AAA93F5-3F75-3C41-287F-DBEDE34A6301}"/>
                    </a:ext>
                  </a:extLst>
                </p:cNvPr>
                <p:cNvSpPr txBox="1"/>
                <p:nvPr/>
              </p:nvSpPr>
              <p:spPr>
                <a:xfrm>
                  <a:off x="8531341" y="3829050"/>
                  <a:ext cx="2316788" cy="74911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en-GB" sz="2600" smtClean="0">
                            <a:solidFill>
                              <a:schemeClr val="accent1"/>
                            </a:solidFill>
                          </a:rPr>
                          <m:t>Q</m:t>
                        </m:r>
                        <m:r>
                          <a:rPr lang="en-GB" sz="2600" b="0" i="1" smtClean="0">
                            <a:solidFill>
                              <a:schemeClr val="accent1"/>
                            </a:solidFill>
                            <a:latin typeface="Cambria Math" panose="02040503050406030204" pitchFamily="18" charset="0"/>
                          </a:rPr>
                          <m:t> </m:t>
                        </m:r>
                        <m:r>
                          <a:rPr lang="en-GB" sz="2600" b="0" i="1" smtClean="0">
                            <a:solidFill>
                              <a:schemeClr val="accent1"/>
                            </a:solidFill>
                            <a:latin typeface="Cambria Math" panose="02040503050406030204" pitchFamily="18" charset="0"/>
                            <a:ea typeface="Cambria Math" panose="02040503050406030204" pitchFamily="18" charset="0"/>
                          </a:rPr>
                          <m:t>× </m:t>
                        </m:r>
                        <m:r>
                          <m:rPr>
                            <m:nor/>
                          </m:rPr>
                          <a:rPr lang="en-GB" sz="2600" b="0" i="0" smtClean="0">
                            <a:solidFill>
                              <a:schemeClr val="accent1"/>
                            </a:solidFill>
                            <a:ea typeface="Cambria Math" panose="02040503050406030204" pitchFamily="18" charset="0"/>
                          </a:rPr>
                          <m:t>R</m:t>
                        </m:r>
                        <m:r>
                          <a:rPr lang="en-GB" sz="2600" b="0" i="1" smtClean="0">
                            <a:solidFill>
                              <a:schemeClr val="accent1"/>
                            </a:solidFill>
                            <a:latin typeface="Cambria Math" panose="02040503050406030204" pitchFamily="18" charset="0"/>
                            <a:ea typeface="Cambria Math" panose="02040503050406030204" pitchFamily="18" charset="0"/>
                          </a:rPr>
                          <m:t>=</m:t>
                        </m:r>
                        <m:f>
                          <m:fPr>
                            <m:ctrlPr>
                              <a:rPr lang="en-GB" sz="2600" b="0" i="1" smtClean="0">
                                <a:solidFill>
                                  <a:schemeClr val="accent1"/>
                                </a:solidFill>
                                <a:latin typeface="Cambria Math" panose="02040503050406030204" pitchFamily="18" charset="0"/>
                                <a:ea typeface="Cambria Math" panose="02040503050406030204" pitchFamily="18" charset="0"/>
                              </a:rPr>
                            </m:ctrlPr>
                          </m:fPr>
                          <m:num>
                            <m:r>
                              <a:rPr lang="en-GB" sz="2600" b="0" i="1" smtClean="0">
                                <a:solidFill>
                                  <a:schemeClr val="accent1"/>
                                </a:solidFill>
                                <a:latin typeface="Cambria Math" panose="02040503050406030204" pitchFamily="18" charset="0"/>
                                <a:ea typeface="Cambria Math" panose="02040503050406030204" pitchFamily="18" charset="0"/>
                              </a:rPr>
                              <m:t>∆</m:t>
                            </m:r>
                            <m:r>
                              <a:rPr lang="en-GB" sz="2600" b="0" i="1" smtClean="0">
                                <a:solidFill>
                                  <a:schemeClr val="accent1"/>
                                </a:solidFill>
                                <a:latin typeface="Cambria Math" panose="02040503050406030204" pitchFamily="18" charset="0"/>
                                <a:ea typeface="Cambria Math" panose="02040503050406030204" pitchFamily="18" charset="0"/>
                              </a:rPr>
                              <m:t>𝑃</m:t>
                            </m:r>
                          </m:num>
                          <m:den>
                            <m:r>
                              <m:rPr>
                                <m:nor/>
                              </m:rPr>
                              <a:rPr lang="en-GB" sz="2600" b="0" i="0" smtClean="0">
                                <a:solidFill>
                                  <a:schemeClr val="accent1"/>
                                </a:solidFill>
                                <a:ea typeface="Cambria Math" panose="02040503050406030204" pitchFamily="18" charset="0"/>
                              </a:rPr>
                              <m:t>R</m:t>
                            </m:r>
                          </m:den>
                        </m:f>
                        <m:r>
                          <a:rPr lang="en-GB" sz="2600" b="0" i="1" smtClean="0">
                            <a:solidFill>
                              <a:schemeClr val="accent1"/>
                            </a:solidFill>
                            <a:latin typeface="Cambria Math" panose="02040503050406030204" pitchFamily="18" charset="0"/>
                            <a:ea typeface="Cambria Math" panose="02040503050406030204" pitchFamily="18" charset="0"/>
                          </a:rPr>
                          <m:t>×</m:t>
                        </m:r>
                        <m:r>
                          <m:rPr>
                            <m:nor/>
                          </m:rPr>
                          <a:rPr lang="en-GB" sz="2600" b="0" i="0" smtClean="0">
                            <a:solidFill>
                              <a:schemeClr val="accent1"/>
                            </a:solidFill>
                            <a:latin typeface="Cambria Math" panose="02040503050406030204" pitchFamily="18" charset="0"/>
                            <a:ea typeface="Cambria Math" panose="02040503050406030204" pitchFamily="18" charset="0"/>
                          </a:rPr>
                          <m:t> </m:t>
                        </m:r>
                        <m:r>
                          <m:rPr>
                            <m:nor/>
                          </m:rPr>
                          <a:rPr lang="en-GB" sz="2600" b="0" i="0" smtClean="0">
                            <a:solidFill>
                              <a:schemeClr val="accent1"/>
                            </a:solidFill>
                            <a:ea typeface="Cambria Math" panose="02040503050406030204" pitchFamily="18" charset="0"/>
                          </a:rPr>
                          <m:t>R</m:t>
                        </m:r>
                      </m:oMath>
                    </m:oMathPara>
                  </a14:m>
                  <a:endParaRPr lang="en-GB" sz="2600" dirty="0">
                    <a:solidFill>
                      <a:schemeClr val="accent1"/>
                    </a:solidFill>
                  </a:endParaRPr>
                </a:p>
              </p:txBody>
            </p:sp>
          </mc:Choice>
          <mc:Fallback xmlns="">
            <p:sp>
              <p:nvSpPr>
                <p:cNvPr id="8" name="TextBox 7">
                  <a:extLst>
                    <a:ext uri="{FF2B5EF4-FFF2-40B4-BE49-F238E27FC236}">
                      <a16:creationId xmlns:a16="http://schemas.microsoft.com/office/drawing/2014/main" id="{8AAA93F5-3F75-3C41-287F-DBEDE34A6301}"/>
                    </a:ext>
                  </a:extLst>
                </p:cNvPr>
                <p:cNvSpPr txBox="1">
                  <a:spLocks noRot="1" noChangeAspect="1" noMove="1" noResize="1" noEditPoints="1" noAdjustHandles="1" noChangeArrowheads="1" noChangeShapeType="1" noTextEdit="1"/>
                </p:cNvSpPr>
                <p:nvPr/>
              </p:nvSpPr>
              <p:spPr>
                <a:xfrm>
                  <a:off x="8531341" y="3829050"/>
                  <a:ext cx="2316788" cy="749116"/>
                </a:xfrm>
                <a:prstGeom prst="rect">
                  <a:avLst/>
                </a:prstGeom>
                <a:blipFill>
                  <a:blip r:embed="rId9"/>
                  <a:stretch>
                    <a:fillRect l="-3804" t="-1667" r="-2717" b="-13333"/>
                  </a:stretch>
                </a:blipFill>
              </p:spPr>
              <p:txBody>
                <a:bodyPr/>
                <a:lstStyle/>
                <a:p>
                  <a:r>
                    <a:rPr lang="en-US">
                      <a:noFill/>
                    </a:rPr>
                    <a:t> </a:t>
                  </a:r>
                </a:p>
              </p:txBody>
            </p:sp>
          </mc:Fallback>
        </mc:AlternateContent>
        <p:grpSp>
          <p:nvGrpSpPr>
            <p:cNvPr id="19" name="Group 18">
              <a:extLst>
                <a:ext uri="{FF2B5EF4-FFF2-40B4-BE49-F238E27FC236}">
                  <a16:creationId xmlns:a16="http://schemas.microsoft.com/office/drawing/2014/main" id="{39AF1FEA-5B8D-53BA-4F63-EFE81296F7ED}"/>
                </a:ext>
              </a:extLst>
            </p:cNvPr>
            <p:cNvGrpSpPr/>
            <p:nvPr/>
          </p:nvGrpSpPr>
          <p:grpSpPr>
            <a:xfrm>
              <a:off x="596215" y="3829050"/>
              <a:ext cx="7409849" cy="1174281"/>
              <a:chOff x="596215" y="3829050"/>
              <a:chExt cx="7409849" cy="1174281"/>
            </a:xfrm>
          </p:grpSpPr>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6F333B8-D0C2-D226-7A3B-7D7E40D4D01E}"/>
                      </a:ext>
                    </a:extLst>
                  </p:cNvPr>
                  <p:cNvSpPr txBox="1"/>
                  <p:nvPr/>
                </p:nvSpPr>
                <p:spPr>
                  <a:xfrm>
                    <a:off x="596215" y="3829050"/>
                    <a:ext cx="7409849" cy="7598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en-GB" sz="2600" smtClean="0">
                              <a:solidFill>
                                <a:schemeClr val="accent1"/>
                              </a:solidFill>
                            </a:rPr>
                            <m:t>f</m:t>
                          </m:r>
                          <m:r>
                            <m:rPr>
                              <m:nor/>
                            </m:rPr>
                            <a:rPr lang="en-GB" sz="2600" b="0" i="0" smtClean="0">
                              <a:solidFill>
                                <a:schemeClr val="accent1"/>
                              </a:solidFill>
                            </a:rPr>
                            <m:t>low</m:t>
                          </m:r>
                          <m:r>
                            <a:rPr lang="en-GB" sz="2600" b="0" i="1" smtClean="0">
                              <a:solidFill>
                                <a:schemeClr val="accent1"/>
                              </a:solidFill>
                              <a:latin typeface="Cambria Math" panose="02040503050406030204" pitchFamily="18" charset="0"/>
                            </a:rPr>
                            <m:t> </m:t>
                          </m:r>
                          <m:r>
                            <a:rPr lang="en-GB" sz="2600" b="0" i="1" smtClean="0">
                              <a:solidFill>
                                <a:schemeClr val="accent1"/>
                              </a:solidFill>
                              <a:latin typeface="Cambria Math" panose="02040503050406030204" pitchFamily="18" charset="0"/>
                              <a:ea typeface="Cambria Math" panose="02040503050406030204" pitchFamily="18" charset="0"/>
                            </a:rPr>
                            <m:t>× </m:t>
                          </m:r>
                          <m:r>
                            <m:rPr>
                              <m:nor/>
                            </m:rPr>
                            <a:rPr lang="en-GB" sz="2600" b="0" i="0" smtClean="0">
                              <a:solidFill>
                                <a:schemeClr val="accent1"/>
                              </a:solidFill>
                              <a:ea typeface="Cambria Math" panose="02040503050406030204" pitchFamily="18" charset="0"/>
                            </a:rPr>
                            <m:t>resistance</m:t>
                          </m:r>
                          <m:r>
                            <a:rPr lang="en-GB" sz="2600" b="0" i="1" smtClean="0">
                              <a:solidFill>
                                <a:schemeClr val="accent1"/>
                              </a:solidFill>
                              <a:latin typeface="Cambria Math" panose="02040503050406030204" pitchFamily="18" charset="0"/>
                              <a:ea typeface="Cambria Math" panose="02040503050406030204" pitchFamily="18" charset="0"/>
                            </a:rPr>
                            <m:t>=</m:t>
                          </m:r>
                          <m:f>
                            <m:fPr>
                              <m:ctrlPr>
                                <a:rPr lang="en-GB" sz="2600" b="0" i="1" smtClean="0">
                                  <a:solidFill>
                                    <a:schemeClr val="accent1"/>
                                  </a:solidFill>
                                  <a:latin typeface="Cambria Math" panose="02040503050406030204" pitchFamily="18" charset="0"/>
                                  <a:ea typeface="Cambria Math" panose="02040503050406030204" pitchFamily="18" charset="0"/>
                                </a:rPr>
                              </m:ctrlPr>
                            </m:fPr>
                            <m:num>
                              <m:r>
                                <m:rPr>
                                  <m:nor/>
                                </m:rPr>
                                <a:rPr lang="en-GB" sz="2600" b="0" i="0" smtClean="0">
                                  <a:solidFill>
                                    <a:schemeClr val="accent1"/>
                                  </a:solidFill>
                                  <a:ea typeface="Cambria Math" panose="02040503050406030204" pitchFamily="18" charset="0"/>
                                </a:rPr>
                                <m:t>pressure</m:t>
                              </m:r>
                              <m:r>
                                <m:rPr>
                                  <m:nor/>
                                </m:rPr>
                                <a:rPr lang="en-GB" sz="2600" b="0" i="0" smtClean="0">
                                  <a:solidFill>
                                    <a:schemeClr val="accent1"/>
                                  </a:solidFill>
                                  <a:ea typeface="Cambria Math" panose="02040503050406030204" pitchFamily="18" charset="0"/>
                                </a:rPr>
                                <m:t> </m:t>
                              </m:r>
                              <m:r>
                                <m:rPr>
                                  <m:nor/>
                                </m:rPr>
                                <a:rPr lang="en-GB" sz="2600" b="0" i="0" smtClean="0">
                                  <a:solidFill>
                                    <a:schemeClr val="accent1"/>
                                  </a:solidFill>
                                  <a:ea typeface="Cambria Math" panose="02040503050406030204" pitchFamily="18" charset="0"/>
                                </a:rPr>
                                <m:t>gradient</m:t>
                              </m:r>
                            </m:num>
                            <m:den>
                              <m:r>
                                <m:rPr>
                                  <m:nor/>
                                </m:rPr>
                                <a:rPr lang="en-GB" sz="2600" b="0" i="0" smtClean="0">
                                  <a:solidFill>
                                    <a:schemeClr val="accent1"/>
                                  </a:solidFill>
                                  <a:ea typeface="Cambria Math" panose="02040503050406030204" pitchFamily="18" charset="0"/>
                                </a:rPr>
                                <m:t>resistance</m:t>
                              </m:r>
                            </m:den>
                          </m:f>
                          <m:r>
                            <a:rPr lang="en-GB" sz="2600" b="0" i="1" smtClean="0">
                              <a:solidFill>
                                <a:schemeClr val="accent1"/>
                              </a:solidFill>
                              <a:latin typeface="Cambria Math" panose="02040503050406030204" pitchFamily="18" charset="0"/>
                              <a:ea typeface="Cambria Math" panose="02040503050406030204" pitchFamily="18" charset="0"/>
                            </a:rPr>
                            <m:t>× </m:t>
                          </m:r>
                          <m:r>
                            <m:rPr>
                              <m:nor/>
                            </m:rPr>
                            <a:rPr lang="en-GB" sz="2600" b="0" i="0" smtClean="0">
                              <a:solidFill>
                                <a:schemeClr val="accent1"/>
                              </a:solidFill>
                              <a:ea typeface="Cambria Math" panose="02040503050406030204" pitchFamily="18" charset="0"/>
                            </a:rPr>
                            <m:t>resistance</m:t>
                          </m:r>
                        </m:oMath>
                      </m:oMathPara>
                    </a14:m>
                    <a:endParaRPr lang="en-GB" sz="2600" dirty="0">
                      <a:solidFill>
                        <a:schemeClr val="accent1"/>
                      </a:solidFill>
                    </a:endParaRPr>
                  </a:p>
                </p:txBody>
              </p:sp>
            </mc:Choice>
            <mc:Fallback xmlns="">
              <p:sp>
                <p:nvSpPr>
                  <p:cNvPr id="7" name="TextBox 6">
                    <a:extLst>
                      <a:ext uri="{FF2B5EF4-FFF2-40B4-BE49-F238E27FC236}">
                        <a16:creationId xmlns:a16="http://schemas.microsoft.com/office/drawing/2014/main" id="{E6F333B8-D0C2-D226-7A3B-7D7E40D4D01E}"/>
                      </a:ext>
                    </a:extLst>
                  </p:cNvPr>
                  <p:cNvSpPr txBox="1">
                    <a:spLocks noRot="1" noChangeAspect="1" noMove="1" noResize="1" noEditPoints="1" noAdjustHandles="1" noChangeArrowheads="1" noChangeShapeType="1" noTextEdit="1"/>
                  </p:cNvSpPr>
                  <p:nvPr/>
                </p:nvSpPr>
                <p:spPr>
                  <a:xfrm>
                    <a:off x="596215" y="3829050"/>
                    <a:ext cx="7409849" cy="759888"/>
                  </a:xfrm>
                  <a:prstGeom prst="rect">
                    <a:avLst/>
                  </a:prstGeom>
                  <a:blipFill>
                    <a:blip r:embed="rId10"/>
                    <a:stretch>
                      <a:fillRect l="-342" t="-16393" r="-342" b="-13115"/>
                    </a:stretch>
                  </a:blipFill>
                </p:spPr>
                <p:txBody>
                  <a:bodyPr/>
                  <a:lstStyle/>
                  <a:p>
                    <a:r>
                      <a:rPr lang="en-US">
                        <a:noFill/>
                      </a:rPr>
                      <a:t> </a:t>
                    </a:r>
                  </a:p>
                </p:txBody>
              </p:sp>
            </mc:Fallback>
          </mc:AlternateContent>
          <p:cxnSp>
            <p:nvCxnSpPr>
              <p:cNvPr id="16" name="Straight Connector 15">
                <a:extLst>
                  <a:ext uri="{FF2B5EF4-FFF2-40B4-BE49-F238E27FC236}">
                    <a16:creationId xmlns:a16="http://schemas.microsoft.com/office/drawing/2014/main" id="{02F4F8D1-7687-764A-B74E-C2DA1AEAA165}"/>
                  </a:ext>
                </a:extLst>
              </p:cNvPr>
              <p:cNvCxnSpPr>
                <a:cxnSpLocks/>
              </p:cNvCxnSpPr>
              <p:nvPr/>
            </p:nvCxnSpPr>
            <p:spPr>
              <a:xfrm>
                <a:off x="596215" y="4705350"/>
                <a:ext cx="7409849" cy="0"/>
              </a:xfrm>
              <a:prstGeom prst="line">
                <a:avLst/>
              </a:prstGeom>
            </p:spPr>
            <p:style>
              <a:lnRef idx="3">
                <a:schemeClr val="accent1"/>
              </a:lnRef>
              <a:fillRef idx="0">
                <a:schemeClr val="accent1"/>
              </a:fillRef>
              <a:effectRef idx="2">
                <a:schemeClr val="accent1"/>
              </a:effectRef>
              <a:fontRef idx="minor">
                <a:schemeClr val="tx1"/>
              </a:fontRef>
            </p:style>
          </p:cxnSp>
          <p:sp>
            <p:nvSpPr>
              <p:cNvPr id="18" name="Isosceles Triangle 17">
                <a:extLst>
                  <a:ext uri="{FF2B5EF4-FFF2-40B4-BE49-F238E27FC236}">
                    <a16:creationId xmlns:a16="http://schemas.microsoft.com/office/drawing/2014/main" id="{219F1764-1C5A-83CE-DD9D-8EE96AA958D9}"/>
                  </a:ext>
                </a:extLst>
              </p:cNvPr>
              <p:cNvSpPr/>
              <p:nvPr/>
            </p:nvSpPr>
            <p:spPr>
              <a:xfrm>
                <a:off x="3248025" y="4736603"/>
                <a:ext cx="209550" cy="266728"/>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Tree>
    <p:custDataLst>
      <p:tags r:id="rId1"/>
    </p:custDataLst>
    <p:extLst>
      <p:ext uri="{BB962C8B-B14F-4D97-AF65-F5344CB8AC3E}">
        <p14:creationId xmlns:p14="http://schemas.microsoft.com/office/powerpoint/2010/main" val="695456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6C894-3560-8AA4-551C-591DCE10708D}"/>
              </a:ext>
            </a:extLst>
          </p:cNvPr>
          <p:cNvSpPr>
            <a:spLocks noGrp="1"/>
          </p:cNvSpPr>
          <p:nvPr>
            <p:ph type="title"/>
          </p:nvPr>
        </p:nvSpPr>
        <p:spPr>
          <a:xfrm>
            <a:off x="838200" y="365125"/>
            <a:ext cx="10515600" cy="1006475"/>
          </a:xfrm>
        </p:spPr>
        <p:txBody>
          <a:bodyPr>
            <a:normAutofit/>
          </a:bodyPr>
          <a:lstStyle/>
          <a:p>
            <a:r>
              <a:rPr lang="en-GB" dirty="0"/>
              <a:t>Rearranging equations can help us explain physiological relationships in the most logical way</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9CCB4AE-25BF-4C2F-BA39-7DD6B39A4479}"/>
                  </a:ext>
                </a:extLst>
              </p:cNvPr>
              <p:cNvSpPr txBox="1"/>
              <p:nvPr/>
            </p:nvSpPr>
            <p:spPr>
              <a:xfrm>
                <a:off x="2921000" y="1367924"/>
                <a:ext cx="6096000" cy="1177758"/>
              </a:xfrm>
              <a:prstGeom prst="rect">
                <a:avLst/>
              </a:prstGeom>
              <a:noFill/>
            </p:spPr>
            <p:txBody>
              <a:bodyPr wrap="square">
                <a:sp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GB" sz="2600" i="1" kern="100" smtClean="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sSubPr>
                        <m:e>
                          <m:acc>
                            <m:accPr>
                              <m:chr m:val="̇"/>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accPr>
                            <m:e>
                              <m:r>
                                <m:rPr>
                                  <m:nor/>
                                </m:rPr>
                                <a:rPr lang="en-GB" sz="2600" i="0" kern="100">
                                  <a:solidFill>
                                    <a:schemeClr val="accent1"/>
                                  </a:solidFill>
                                  <a:effectLst/>
                                  <a:ea typeface="Aptos" panose="020B0004020202020204" pitchFamily="34" charset="0"/>
                                  <a:cs typeface="Aptos" panose="020B0004020202020204" pitchFamily="34" charset="0"/>
                                </a:rPr>
                                <m:t>V</m:t>
                              </m:r>
                            </m:e>
                          </m:acc>
                        </m:e>
                        <m:sub>
                          <m:r>
                            <m:rPr>
                              <m:nor/>
                            </m:rPr>
                            <a:rPr lang="en-GB" sz="2600" i="0" kern="100">
                              <a:solidFill>
                                <a:schemeClr val="accent1"/>
                              </a:solidFill>
                              <a:effectLst/>
                              <a:ea typeface="Aptos" panose="020B0004020202020204" pitchFamily="34" charset="0"/>
                              <a:cs typeface="Aptos" panose="020B0004020202020204" pitchFamily="34" charset="0"/>
                            </a:rPr>
                            <m:t>A</m:t>
                          </m:r>
                        </m:sub>
                      </m:sSub>
                      <m:r>
                        <m:rPr>
                          <m:nor/>
                        </m:rPr>
                        <a:rPr lang="en-GB" sz="2600" i="0" kern="100">
                          <a:solidFill>
                            <a:schemeClr val="accent1"/>
                          </a:solidFill>
                          <a:effectLst/>
                          <a:ea typeface="Aptos" panose="020B0004020202020204" pitchFamily="34" charset="0"/>
                          <a:cs typeface="Aptos" panose="020B0004020202020204" pitchFamily="34" charset="0"/>
                        </a:rPr>
                        <m:t>=</m:t>
                      </m:r>
                      <m:f>
                        <m:fPr>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fPr>
                        <m:num>
                          <m:d>
                            <m:dPr>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dPr>
                            <m:e>
                              <m:acc>
                                <m:accPr>
                                  <m:chr m:val="̇"/>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accPr>
                                <m:e>
                                  <m:r>
                                    <m:rPr>
                                      <m:nor/>
                                    </m:rPr>
                                    <a:rPr lang="en-GB" sz="2600" i="0" kern="100">
                                      <a:solidFill>
                                        <a:schemeClr val="accent1"/>
                                      </a:solidFill>
                                      <a:effectLst/>
                                      <a:ea typeface="Aptos" panose="020B0004020202020204" pitchFamily="34" charset="0"/>
                                      <a:cs typeface="Aptos" panose="020B0004020202020204" pitchFamily="34" charset="0"/>
                                    </a:rPr>
                                    <m:t>V</m:t>
                                  </m:r>
                                </m:e>
                              </m:acc>
                              <m:sSub>
                                <m:sSubPr>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sSubPr>
                                <m:e>
                                  <m:r>
                                    <m:rPr>
                                      <m:nor/>
                                    </m:rPr>
                                    <a:rPr lang="en-GB" sz="2600" i="0" kern="100">
                                      <a:solidFill>
                                        <a:schemeClr val="accent1"/>
                                      </a:solidFill>
                                      <a:effectLst/>
                                      <a:ea typeface="Aptos" panose="020B0004020202020204" pitchFamily="34" charset="0"/>
                                      <a:cs typeface="Aptos" panose="020B0004020202020204" pitchFamily="34" charset="0"/>
                                    </a:rPr>
                                    <m:t>CO</m:t>
                                  </m:r>
                                </m:e>
                                <m:sub>
                                  <m:r>
                                    <m:rPr>
                                      <m:nor/>
                                    </m:rPr>
                                    <a:rPr lang="en-GB" sz="2600" i="0" kern="100">
                                      <a:solidFill>
                                        <a:schemeClr val="accent1"/>
                                      </a:solidFill>
                                      <a:effectLst/>
                                      <a:ea typeface="Aptos" panose="020B0004020202020204" pitchFamily="34" charset="0"/>
                                      <a:cs typeface="Aptos" panose="020B0004020202020204" pitchFamily="34" charset="0"/>
                                    </a:rPr>
                                    <m:t>2</m:t>
                                  </m:r>
                                </m:sub>
                              </m:sSub>
                              <m:r>
                                <a:rPr lang="en-GB" sz="2600" b="0" i="1" kern="100" smtClean="0">
                                  <a:solidFill>
                                    <a:schemeClr val="accent1"/>
                                  </a:solidFill>
                                  <a:effectLst/>
                                  <a:latin typeface="Cambria Math" panose="02040503050406030204" pitchFamily="18" charset="0"/>
                                  <a:ea typeface="Aptos" panose="020B0004020202020204" pitchFamily="34" charset="0"/>
                                  <a:cs typeface="Aptos" panose="020B0004020202020204" pitchFamily="34" charset="0"/>
                                </a:rPr>
                                <m:t> </m:t>
                              </m:r>
                              <m:r>
                                <m:rPr>
                                  <m:nor/>
                                </m:rPr>
                                <a:rPr lang="en-GB" sz="2600" i="0" kern="100">
                                  <a:solidFill>
                                    <a:schemeClr val="accent1"/>
                                  </a:solidFill>
                                  <a:effectLst/>
                                  <a:ea typeface="Aptos" panose="020B0004020202020204" pitchFamily="34" charset="0"/>
                                  <a:cs typeface="Aptos" panose="020B0004020202020204" pitchFamily="34" charset="0"/>
                                </a:rPr>
                                <m:t>×</m:t>
                              </m:r>
                              <m:r>
                                <m:rPr>
                                  <m:nor/>
                                </m:rPr>
                                <a:rPr lang="en-GB" sz="2600" b="0" i="0" kern="100" smtClean="0">
                                  <a:solidFill>
                                    <a:schemeClr val="accent1"/>
                                  </a:solidFill>
                                  <a:effectLst/>
                                  <a:ea typeface="Aptos" panose="020B0004020202020204" pitchFamily="34" charset="0"/>
                                  <a:cs typeface="Aptos" panose="020B0004020202020204" pitchFamily="34" charset="0"/>
                                </a:rPr>
                                <m:t> </m:t>
                              </m:r>
                              <m:r>
                                <m:rPr>
                                  <m:nor/>
                                </m:rPr>
                                <a:rPr lang="en-GB" sz="2600" kern="100">
                                  <a:solidFill>
                                    <a:schemeClr val="accent1"/>
                                  </a:solidFill>
                                  <a:effectLst/>
                                  <a:ea typeface="Aptos" panose="020B0004020202020204" pitchFamily="34" charset="0"/>
                                  <a:cs typeface="Aptos" panose="020B0004020202020204" pitchFamily="34" charset="0"/>
                                </a:rPr>
                                <m:t>K</m:t>
                              </m:r>
                            </m:e>
                          </m:d>
                        </m:num>
                        <m:den>
                          <m:sSub>
                            <m:sSubPr>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sSubPr>
                            <m:e>
                              <m:r>
                                <m:rPr>
                                  <m:nor/>
                                </m:rPr>
                                <a:rPr lang="en-GB" sz="2600" i="0" kern="100">
                                  <a:solidFill>
                                    <a:schemeClr val="accent1"/>
                                  </a:solidFill>
                                  <a:effectLst/>
                                  <a:ea typeface="Aptos" panose="020B0004020202020204" pitchFamily="34" charset="0"/>
                                  <a:cs typeface="Aptos" panose="020B0004020202020204" pitchFamily="34" charset="0"/>
                                </a:rPr>
                                <m:t>P</m:t>
                              </m:r>
                            </m:e>
                            <m:sub>
                              <m:r>
                                <m:rPr>
                                  <m:nor/>
                                </m:rPr>
                                <a:rPr lang="en-GB" sz="2600" i="0" kern="100">
                                  <a:solidFill>
                                    <a:schemeClr val="accent1"/>
                                  </a:solidFill>
                                  <a:effectLst/>
                                  <a:ea typeface="Aptos" panose="020B0004020202020204" pitchFamily="34" charset="0"/>
                                  <a:cs typeface="Aptos" panose="020B0004020202020204" pitchFamily="34" charset="0"/>
                                </a:rPr>
                                <m:t>A</m:t>
                              </m:r>
                            </m:sub>
                          </m:sSub>
                          <m:sSub>
                            <m:sSubPr>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sSubPr>
                            <m:e>
                              <m:r>
                                <m:rPr>
                                  <m:nor/>
                                </m:rPr>
                                <a:rPr lang="en-GB" sz="2600" i="0" kern="100">
                                  <a:solidFill>
                                    <a:schemeClr val="accent1"/>
                                  </a:solidFill>
                                  <a:effectLst/>
                                  <a:ea typeface="Aptos" panose="020B0004020202020204" pitchFamily="34" charset="0"/>
                                  <a:cs typeface="Aptos" panose="020B0004020202020204" pitchFamily="34" charset="0"/>
                                </a:rPr>
                                <m:t>CO</m:t>
                              </m:r>
                            </m:e>
                            <m:sub>
                              <m:r>
                                <m:rPr>
                                  <m:nor/>
                                </m:rPr>
                                <a:rPr lang="en-GB" sz="2600" i="0" kern="100">
                                  <a:solidFill>
                                    <a:schemeClr val="accent1"/>
                                  </a:solidFill>
                                  <a:effectLst/>
                                  <a:ea typeface="Aptos" panose="020B0004020202020204" pitchFamily="34" charset="0"/>
                                  <a:cs typeface="Aptos" panose="020B0004020202020204" pitchFamily="34" charset="0"/>
                                </a:rPr>
                                <m:t>2</m:t>
                              </m:r>
                            </m:sub>
                          </m:sSub>
                        </m:den>
                      </m:f>
                    </m:oMath>
                  </m:oMathPara>
                </a14:m>
                <a:endParaRPr lang="en-GB" sz="2600" kern="100" dirty="0">
                  <a:solidFill>
                    <a:schemeClr val="accent1"/>
                  </a:solidFill>
                  <a:effectLst/>
                  <a:ea typeface="Aptos" panose="020B0004020202020204" pitchFamily="34" charset="0"/>
                  <a:cs typeface="Times New Roman" panose="02020603050405020304" pitchFamily="18" charset="0"/>
                </a:endParaRPr>
              </a:p>
            </p:txBody>
          </p:sp>
        </mc:Choice>
        <mc:Fallback xmlns="">
          <p:sp>
            <p:nvSpPr>
              <p:cNvPr id="8" name="TextBox 7">
                <a:extLst>
                  <a:ext uri="{FF2B5EF4-FFF2-40B4-BE49-F238E27FC236}">
                    <a16:creationId xmlns:a16="http://schemas.microsoft.com/office/drawing/2014/main" id="{79CCB4AE-25BF-4C2F-BA39-7DD6B39A4479}"/>
                  </a:ext>
                </a:extLst>
              </p:cNvPr>
              <p:cNvSpPr txBox="1">
                <a:spLocks noRot="1" noChangeAspect="1" noMove="1" noResize="1" noEditPoints="1" noAdjustHandles="1" noChangeArrowheads="1" noChangeShapeType="1" noTextEdit="1"/>
              </p:cNvSpPr>
              <p:nvPr/>
            </p:nvSpPr>
            <p:spPr>
              <a:xfrm>
                <a:off x="2921000" y="1367924"/>
                <a:ext cx="6096000" cy="1177758"/>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934D6C15-F1F3-6CB2-A8C8-A7DBD51EC3F1}"/>
                  </a:ext>
                </a:extLst>
              </p:cNvPr>
              <p:cNvSpPr txBox="1"/>
              <p:nvPr/>
            </p:nvSpPr>
            <p:spPr>
              <a:xfrm>
                <a:off x="2921000" y="2655304"/>
                <a:ext cx="6096000" cy="1177758"/>
              </a:xfrm>
              <a:prstGeom prst="rect">
                <a:avLst/>
              </a:prstGeom>
              <a:noFill/>
            </p:spPr>
            <p:txBody>
              <a:bodyPr wrap="square">
                <a:sp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GB" sz="2600" i="1" kern="100" smtClean="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sSubPr>
                        <m:e>
                          <m:acc>
                            <m:accPr>
                              <m:chr m:val="̇"/>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accPr>
                            <m:e>
                              <m:r>
                                <m:rPr>
                                  <m:nor/>
                                </m:rPr>
                                <a:rPr lang="en-GB" sz="2600" i="0" kern="100">
                                  <a:solidFill>
                                    <a:schemeClr val="accent1"/>
                                  </a:solidFill>
                                  <a:effectLst/>
                                  <a:ea typeface="Aptos" panose="020B0004020202020204" pitchFamily="34" charset="0"/>
                                  <a:cs typeface="Aptos" panose="020B0004020202020204" pitchFamily="34" charset="0"/>
                                </a:rPr>
                                <m:t>V</m:t>
                              </m:r>
                            </m:e>
                          </m:acc>
                        </m:e>
                        <m:sub>
                          <m:r>
                            <m:rPr>
                              <m:nor/>
                            </m:rPr>
                            <a:rPr lang="en-GB" sz="2600" i="0" kern="100">
                              <a:solidFill>
                                <a:schemeClr val="accent1"/>
                              </a:solidFill>
                              <a:effectLst/>
                              <a:ea typeface="Aptos" panose="020B0004020202020204" pitchFamily="34" charset="0"/>
                              <a:cs typeface="Aptos" panose="020B0004020202020204" pitchFamily="34" charset="0"/>
                            </a:rPr>
                            <m:t>A</m:t>
                          </m:r>
                        </m:sub>
                      </m:sSub>
                      <m:r>
                        <a:rPr lang="en-GB" sz="2600" b="0" i="1" kern="100" smtClean="0">
                          <a:solidFill>
                            <a:schemeClr val="accent1"/>
                          </a:solidFill>
                          <a:effectLst/>
                          <a:latin typeface="Cambria Math" panose="02040503050406030204" pitchFamily="18" charset="0"/>
                          <a:ea typeface="Aptos" panose="020B0004020202020204" pitchFamily="34" charset="0"/>
                          <a:cs typeface="Aptos" panose="020B0004020202020204" pitchFamily="34" charset="0"/>
                        </a:rPr>
                        <m:t> </m:t>
                      </m:r>
                      <m:r>
                        <a:rPr lang="en-GB" sz="2600" i="1" kern="100" smtClean="0">
                          <a:solidFill>
                            <a:schemeClr val="accent1"/>
                          </a:solidFill>
                          <a:effectLst/>
                          <a:latin typeface="Cambria Math" panose="02040503050406030204" pitchFamily="18" charset="0"/>
                          <a:ea typeface="Cambria Math" panose="02040503050406030204" pitchFamily="18" charset="0"/>
                          <a:cs typeface="Aptos" panose="020B0004020202020204" pitchFamily="34" charset="0"/>
                        </a:rPr>
                        <m:t>×</m:t>
                      </m:r>
                      <m:r>
                        <a:rPr lang="en-GB" sz="2600" b="0" i="1" kern="100" smtClean="0">
                          <a:solidFill>
                            <a:schemeClr val="accent1"/>
                          </a:solidFill>
                          <a:effectLst/>
                          <a:latin typeface="Cambria Math" panose="02040503050406030204" pitchFamily="18" charset="0"/>
                          <a:ea typeface="Cambria Math" panose="02040503050406030204" pitchFamily="18" charset="0"/>
                          <a:cs typeface="Aptos" panose="020B0004020202020204" pitchFamily="34" charset="0"/>
                        </a:rPr>
                        <m:t> </m:t>
                      </m:r>
                      <m:sSub>
                        <m:sSubPr>
                          <m:ctrlPr>
                            <a:rPr lang="en-GB" sz="2600" i="1" kern="100">
                              <a:solidFill>
                                <a:schemeClr val="accent1"/>
                              </a:solidFill>
                              <a:latin typeface="Cambria Math" panose="02040503050406030204" pitchFamily="18" charset="0"/>
                              <a:ea typeface="Aptos" panose="020B0004020202020204" pitchFamily="34" charset="0"/>
                              <a:cs typeface="Aptos" panose="020B0004020202020204" pitchFamily="34" charset="0"/>
                            </a:rPr>
                          </m:ctrlPr>
                        </m:sSubPr>
                        <m:e>
                          <m:r>
                            <m:rPr>
                              <m:nor/>
                            </m:rPr>
                            <a:rPr lang="en-GB" sz="2600" kern="100">
                              <a:solidFill>
                                <a:schemeClr val="accent1"/>
                              </a:solidFill>
                              <a:ea typeface="Aptos" panose="020B0004020202020204" pitchFamily="34" charset="0"/>
                              <a:cs typeface="Aptos" panose="020B0004020202020204" pitchFamily="34" charset="0"/>
                            </a:rPr>
                            <m:t>P</m:t>
                          </m:r>
                        </m:e>
                        <m:sub>
                          <m:r>
                            <m:rPr>
                              <m:nor/>
                            </m:rPr>
                            <a:rPr lang="en-GB" sz="2600" kern="100">
                              <a:solidFill>
                                <a:schemeClr val="accent1"/>
                              </a:solidFill>
                              <a:ea typeface="Aptos" panose="020B0004020202020204" pitchFamily="34" charset="0"/>
                              <a:cs typeface="Aptos" panose="020B0004020202020204" pitchFamily="34" charset="0"/>
                            </a:rPr>
                            <m:t>A</m:t>
                          </m:r>
                        </m:sub>
                      </m:sSub>
                      <m:sSub>
                        <m:sSubPr>
                          <m:ctrlPr>
                            <a:rPr lang="en-GB" sz="2600" i="1" kern="100">
                              <a:solidFill>
                                <a:schemeClr val="accent1"/>
                              </a:solidFill>
                              <a:latin typeface="Cambria Math" panose="02040503050406030204" pitchFamily="18" charset="0"/>
                              <a:ea typeface="Aptos" panose="020B0004020202020204" pitchFamily="34" charset="0"/>
                              <a:cs typeface="Aptos" panose="020B0004020202020204" pitchFamily="34" charset="0"/>
                            </a:rPr>
                          </m:ctrlPr>
                        </m:sSubPr>
                        <m:e>
                          <m:r>
                            <m:rPr>
                              <m:nor/>
                            </m:rPr>
                            <a:rPr lang="en-GB" sz="2600" kern="100">
                              <a:solidFill>
                                <a:schemeClr val="accent1"/>
                              </a:solidFill>
                              <a:ea typeface="Aptos" panose="020B0004020202020204" pitchFamily="34" charset="0"/>
                              <a:cs typeface="Aptos" panose="020B0004020202020204" pitchFamily="34" charset="0"/>
                            </a:rPr>
                            <m:t>CO</m:t>
                          </m:r>
                        </m:e>
                        <m:sub>
                          <m:r>
                            <m:rPr>
                              <m:nor/>
                            </m:rPr>
                            <a:rPr lang="en-GB" sz="2600" kern="100">
                              <a:solidFill>
                                <a:schemeClr val="accent1"/>
                              </a:solidFill>
                              <a:ea typeface="Aptos" panose="020B0004020202020204" pitchFamily="34" charset="0"/>
                              <a:cs typeface="Aptos" panose="020B0004020202020204" pitchFamily="34" charset="0"/>
                            </a:rPr>
                            <m:t>2</m:t>
                          </m:r>
                        </m:sub>
                      </m:sSub>
                      <m:r>
                        <m:rPr>
                          <m:nor/>
                        </m:rPr>
                        <a:rPr lang="en-GB" sz="2600" i="0" kern="100">
                          <a:solidFill>
                            <a:schemeClr val="accent1"/>
                          </a:solidFill>
                          <a:effectLst/>
                          <a:ea typeface="Aptos" panose="020B0004020202020204" pitchFamily="34" charset="0"/>
                          <a:cs typeface="Aptos" panose="020B0004020202020204" pitchFamily="34" charset="0"/>
                        </a:rPr>
                        <m:t>=</m:t>
                      </m:r>
                      <m:f>
                        <m:fPr>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fPr>
                        <m:num>
                          <m:d>
                            <m:dPr>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dPr>
                            <m:e>
                              <m:acc>
                                <m:accPr>
                                  <m:chr m:val="̇"/>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accPr>
                                <m:e>
                                  <m:r>
                                    <m:rPr>
                                      <m:nor/>
                                    </m:rPr>
                                    <a:rPr lang="en-GB" sz="2600" i="0" kern="100">
                                      <a:solidFill>
                                        <a:schemeClr val="accent1"/>
                                      </a:solidFill>
                                      <a:effectLst/>
                                      <a:ea typeface="Aptos" panose="020B0004020202020204" pitchFamily="34" charset="0"/>
                                      <a:cs typeface="Aptos" panose="020B0004020202020204" pitchFamily="34" charset="0"/>
                                    </a:rPr>
                                    <m:t>V</m:t>
                                  </m:r>
                                </m:e>
                              </m:acc>
                              <m:sSub>
                                <m:sSubPr>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sSubPr>
                                <m:e>
                                  <m:r>
                                    <m:rPr>
                                      <m:nor/>
                                    </m:rPr>
                                    <a:rPr lang="en-GB" sz="2600" i="0" kern="100">
                                      <a:solidFill>
                                        <a:schemeClr val="accent1"/>
                                      </a:solidFill>
                                      <a:effectLst/>
                                      <a:ea typeface="Aptos" panose="020B0004020202020204" pitchFamily="34" charset="0"/>
                                      <a:cs typeface="Aptos" panose="020B0004020202020204" pitchFamily="34" charset="0"/>
                                    </a:rPr>
                                    <m:t>CO</m:t>
                                  </m:r>
                                </m:e>
                                <m:sub>
                                  <m:r>
                                    <m:rPr>
                                      <m:nor/>
                                    </m:rPr>
                                    <a:rPr lang="en-GB" sz="2600" i="0" kern="100">
                                      <a:solidFill>
                                        <a:schemeClr val="accent1"/>
                                      </a:solidFill>
                                      <a:effectLst/>
                                      <a:ea typeface="Aptos" panose="020B0004020202020204" pitchFamily="34" charset="0"/>
                                      <a:cs typeface="Aptos" panose="020B0004020202020204" pitchFamily="34" charset="0"/>
                                    </a:rPr>
                                    <m:t>2</m:t>
                                  </m:r>
                                </m:sub>
                              </m:sSub>
                              <m:r>
                                <m:rPr>
                                  <m:nor/>
                                </m:rPr>
                                <a:rPr lang="en-GB" sz="2600" b="0" i="0" kern="100" smtClean="0">
                                  <a:solidFill>
                                    <a:schemeClr val="accent1"/>
                                  </a:solidFill>
                                  <a:effectLst/>
                                  <a:latin typeface="Cambria Math" panose="02040503050406030204" pitchFamily="18" charset="0"/>
                                  <a:ea typeface="Aptos" panose="020B0004020202020204" pitchFamily="34" charset="0"/>
                                  <a:cs typeface="Aptos" panose="020B0004020202020204" pitchFamily="34" charset="0"/>
                                </a:rPr>
                                <m:t> </m:t>
                              </m:r>
                              <m:r>
                                <m:rPr>
                                  <m:nor/>
                                </m:rPr>
                                <a:rPr lang="en-GB" sz="2600" i="0" kern="100">
                                  <a:solidFill>
                                    <a:schemeClr val="accent1"/>
                                  </a:solidFill>
                                  <a:effectLst/>
                                  <a:ea typeface="Aptos" panose="020B0004020202020204" pitchFamily="34" charset="0"/>
                                  <a:cs typeface="Aptos" panose="020B0004020202020204" pitchFamily="34" charset="0"/>
                                </a:rPr>
                                <m:t>×</m:t>
                              </m:r>
                              <m:r>
                                <m:rPr>
                                  <m:nor/>
                                </m:rPr>
                                <a:rPr lang="en-GB" sz="2600" b="0" i="0" kern="100" smtClean="0">
                                  <a:solidFill>
                                    <a:schemeClr val="accent1"/>
                                  </a:solidFill>
                                  <a:effectLst/>
                                  <a:ea typeface="Aptos" panose="020B0004020202020204" pitchFamily="34" charset="0"/>
                                  <a:cs typeface="Aptos" panose="020B0004020202020204" pitchFamily="34" charset="0"/>
                                </a:rPr>
                                <m:t> </m:t>
                              </m:r>
                              <m:r>
                                <m:rPr>
                                  <m:nor/>
                                </m:rPr>
                                <a:rPr lang="en-GB" sz="2600" kern="100">
                                  <a:solidFill>
                                    <a:schemeClr val="accent1"/>
                                  </a:solidFill>
                                  <a:effectLst/>
                                  <a:ea typeface="Aptos" panose="020B0004020202020204" pitchFamily="34" charset="0"/>
                                  <a:cs typeface="Aptos" panose="020B0004020202020204" pitchFamily="34" charset="0"/>
                                </a:rPr>
                                <m:t>K</m:t>
                              </m:r>
                            </m:e>
                          </m:d>
                        </m:num>
                        <m:den>
                          <m:sSub>
                            <m:sSubPr>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sSubPr>
                            <m:e>
                              <m:r>
                                <m:rPr>
                                  <m:nor/>
                                </m:rPr>
                                <a:rPr lang="en-GB" sz="2600" i="0" kern="100">
                                  <a:solidFill>
                                    <a:schemeClr val="accent1"/>
                                  </a:solidFill>
                                  <a:effectLst/>
                                  <a:ea typeface="Aptos" panose="020B0004020202020204" pitchFamily="34" charset="0"/>
                                  <a:cs typeface="Aptos" panose="020B0004020202020204" pitchFamily="34" charset="0"/>
                                </a:rPr>
                                <m:t>P</m:t>
                              </m:r>
                            </m:e>
                            <m:sub>
                              <m:r>
                                <m:rPr>
                                  <m:nor/>
                                </m:rPr>
                                <a:rPr lang="en-GB" sz="2600" i="0" kern="100">
                                  <a:solidFill>
                                    <a:schemeClr val="accent1"/>
                                  </a:solidFill>
                                  <a:effectLst/>
                                  <a:ea typeface="Aptos" panose="020B0004020202020204" pitchFamily="34" charset="0"/>
                                  <a:cs typeface="Aptos" panose="020B0004020202020204" pitchFamily="34" charset="0"/>
                                </a:rPr>
                                <m:t>A</m:t>
                              </m:r>
                            </m:sub>
                          </m:sSub>
                          <m:sSub>
                            <m:sSubPr>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sSubPr>
                            <m:e>
                              <m:r>
                                <m:rPr>
                                  <m:nor/>
                                </m:rPr>
                                <a:rPr lang="en-GB" sz="2600" i="0" kern="100">
                                  <a:solidFill>
                                    <a:schemeClr val="accent1"/>
                                  </a:solidFill>
                                  <a:effectLst/>
                                  <a:ea typeface="Aptos" panose="020B0004020202020204" pitchFamily="34" charset="0"/>
                                  <a:cs typeface="Aptos" panose="020B0004020202020204" pitchFamily="34" charset="0"/>
                                </a:rPr>
                                <m:t>CO</m:t>
                              </m:r>
                            </m:e>
                            <m:sub>
                              <m:r>
                                <m:rPr>
                                  <m:nor/>
                                </m:rPr>
                                <a:rPr lang="en-GB" sz="2600" i="0" kern="100">
                                  <a:solidFill>
                                    <a:schemeClr val="accent1"/>
                                  </a:solidFill>
                                  <a:effectLst/>
                                  <a:ea typeface="Aptos" panose="020B0004020202020204" pitchFamily="34" charset="0"/>
                                  <a:cs typeface="Aptos" panose="020B0004020202020204" pitchFamily="34" charset="0"/>
                                </a:rPr>
                                <m:t>2</m:t>
                              </m:r>
                            </m:sub>
                          </m:sSub>
                        </m:den>
                      </m:f>
                      <m:r>
                        <a:rPr lang="en-GB" sz="2600" i="1" kern="100" smtClean="0">
                          <a:solidFill>
                            <a:schemeClr val="accent1"/>
                          </a:solidFill>
                          <a:effectLst/>
                          <a:latin typeface="Cambria Math" panose="02040503050406030204" pitchFamily="18" charset="0"/>
                          <a:ea typeface="Cambria Math" panose="02040503050406030204" pitchFamily="18" charset="0"/>
                          <a:cs typeface="Aptos" panose="020B0004020202020204" pitchFamily="34" charset="0"/>
                        </a:rPr>
                        <m:t>×</m:t>
                      </m:r>
                      <m:r>
                        <a:rPr lang="en-GB" sz="2600" b="0" i="1" kern="100" smtClean="0">
                          <a:solidFill>
                            <a:schemeClr val="accent1"/>
                          </a:solidFill>
                          <a:effectLst/>
                          <a:latin typeface="Cambria Math" panose="02040503050406030204" pitchFamily="18" charset="0"/>
                          <a:ea typeface="Cambria Math" panose="02040503050406030204" pitchFamily="18" charset="0"/>
                          <a:cs typeface="Aptos" panose="020B0004020202020204" pitchFamily="34" charset="0"/>
                        </a:rPr>
                        <m:t> </m:t>
                      </m:r>
                      <m:sSub>
                        <m:sSubPr>
                          <m:ctrlPr>
                            <a:rPr lang="en-GB" sz="2600" i="1" kern="100">
                              <a:solidFill>
                                <a:schemeClr val="accent1"/>
                              </a:solidFill>
                              <a:latin typeface="Cambria Math" panose="02040503050406030204" pitchFamily="18" charset="0"/>
                              <a:ea typeface="Aptos" panose="020B0004020202020204" pitchFamily="34" charset="0"/>
                              <a:cs typeface="Aptos" panose="020B0004020202020204" pitchFamily="34" charset="0"/>
                            </a:rPr>
                          </m:ctrlPr>
                        </m:sSubPr>
                        <m:e>
                          <m:r>
                            <m:rPr>
                              <m:nor/>
                            </m:rPr>
                            <a:rPr lang="en-GB" sz="2600" kern="100">
                              <a:solidFill>
                                <a:schemeClr val="accent1"/>
                              </a:solidFill>
                              <a:ea typeface="Aptos" panose="020B0004020202020204" pitchFamily="34" charset="0"/>
                              <a:cs typeface="Aptos" panose="020B0004020202020204" pitchFamily="34" charset="0"/>
                            </a:rPr>
                            <m:t>P</m:t>
                          </m:r>
                        </m:e>
                        <m:sub>
                          <m:r>
                            <m:rPr>
                              <m:nor/>
                            </m:rPr>
                            <a:rPr lang="en-GB" sz="2600" kern="100">
                              <a:solidFill>
                                <a:schemeClr val="accent1"/>
                              </a:solidFill>
                              <a:ea typeface="Aptos" panose="020B0004020202020204" pitchFamily="34" charset="0"/>
                              <a:cs typeface="Aptos" panose="020B0004020202020204" pitchFamily="34" charset="0"/>
                            </a:rPr>
                            <m:t>A</m:t>
                          </m:r>
                        </m:sub>
                      </m:sSub>
                      <m:sSub>
                        <m:sSubPr>
                          <m:ctrlPr>
                            <a:rPr lang="en-GB" sz="2600" i="1" kern="100">
                              <a:solidFill>
                                <a:schemeClr val="accent1"/>
                              </a:solidFill>
                              <a:latin typeface="Cambria Math" panose="02040503050406030204" pitchFamily="18" charset="0"/>
                              <a:ea typeface="Aptos" panose="020B0004020202020204" pitchFamily="34" charset="0"/>
                              <a:cs typeface="Aptos" panose="020B0004020202020204" pitchFamily="34" charset="0"/>
                            </a:rPr>
                          </m:ctrlPr>
                        </m:sSubPr>
                        <m:e>
                          <m:r>
                            <m:rPr>
                              <m:nor/>
                            </m:rPr>
                            <a:rPr lang="en-GB" sz="2600" kern="100">
                              <a:solidFill>
                                <a:schemeClr val="accent1"/>
                              </a:solidFill>
                              <a:ea typeface="Aptos" panose="020B0004020202020204" pitchFamily="34" charset="0"/>
                              <a:cs typeface="Aptos" panose="020B0004020202020204" pitchFamily="34" charset="0"/>
                            </a:rPr>
                            <m:t>CO</m:t>
                          </m:r>
                        </m:e>
                        <m:sub>
                          <m:r>
                            <m:rPr>
                              <m:nor/>
                            </m:rPr>
                            <a:rPr lang="en-GB" sz="2600" kern="100">
                              <a:solidFill>
                                <a:schemeClr val="accent1"/>
                              </a:solidFill>
                              <a:ea typeface="Aptos" panose="020B0004020202020204" pitchFamily="34" charset="0"/>
                              <a:cs typeface="Aptos" panose="020B0004020202020204" pitchFamily="34" charset="0"/>
                            </a:rPr>
                            <m:t>2</m:t>
                          </m:r>
                        </m:sub>
                      </m:sSub>
                    </m:oMath>
                  </m:oMathPara>
                </a14:m>
                <a:endParaRPr lang="en-GB" sz="2600" kern="100" dirty="0">
                  <a:solidFill>
                    <a:schemeClr val="accent1"/>
                  </a:solidFill>
                  <a:effectLst/>
                  <a:ea typeface="Aptos" panose="020B0004020202020204" pitchFamily="34" charset="0"/>
                  <a:cs typeface="Times New Roman" panose="02020603050405020304" pitchFamily="18" charset="0"/>
                </a:endParaRPr>
              </a:p>
            </p:txBody>
          </p:sp>
        </mc:Choice>
        <mc:Fallback xmlns="">
          <p:sp>
            <p:nvSpPr>
              <p:cNvPr id="9" name="TextBox 8">
                <a:extLst>
                  <a:ext uri="{FF2B5EF4-FFF2-40B4-BE49-F238E27FC236}">
                    <a16:creationId xmlns:a16="http://schemas.microsoft.com/office/drawing/2014/main" id="{934D6C15-F1F3-6CB2-A8C8-A7DBD51EC3F1}"/>
                  </a:ext>
                </a:extLst>
              </p:cNvPr>
              <p:cNvSpPr txBox="1">
                <a:spLocks noRot="1" noChangeAspect="1" noMove="1" noResize="1" noEditPoints="1" noAdjustHandles="1" noChangeArrowheads="1" noChangeShapeType="1" noTextEdit="1"/>
              </p:cNvSpPr>
              <p:nvPr/>
            </p:nvSpPr>
            <p:spPr>
              <a:xfrm>
                <a:off x="2921000" y="2655304"/>
                <a:ext cx="6096000" cy="1177758"/>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BC837A8-E7CA-58EF-A357-ED8EC7F591E0}"/>
                  </a:ext>
                </a:extLst>
              </p:cNvPr>
              <p:cNvSpPr txBox="1"/>
              <p:nvPr/>
            </p:nvSpPr>
            <p:spPr>
              <a:xfrm>
                <a:off x="2184400" y="3988335"/>
                <a:ext cx="6096000" cy="1200842"/>
              </a:xfrm>
              <a:prstGeom prst="rect">
                <a:avLst/>
              </a:prstGeom>
              <a:noFill/>
            </p:spPr>
            <p:txBody>
              <a:bodyPr wrap="square">
                <a:sp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f>
                        <m:fPr>
                          <m:ctrlPr>
                            <a:rPr lang="en-GB" sz="2600" i="1" kern="100" smtClean="0">
                              <a:solidFill>
                                <a:schemeClr val="accent1"/>
                              </a:solidFill>
                              <a:effectLst/>
                              <a:latin typeface="Cambria Math" panose="02040503050406030204" pitchFamily="18" charset="0"/>
                            </a:rPr>
                          </m:ctrlPr>
                        </m:fPr>
                        <m:num>
                          <m:sSub>
                            <m:sSubPr>
                              <m:ctrlPr>
                                <a:rPr lang="en-GB" sz="2600" i="1" kern="100">
                                  <a:solidFill>
                                    <a:schemeClr val="accent1"/>
                                  </a:solidFill>
                                  <a:latin typeface="Cambria Math" panose="02040503050406030204" pitchFamily="18" charset="0"/>
                                  <a:ea typeface="Aptos" panose="020B0004020202020204" pitchFamily="34" charset="0"/>
                                  <a:cs typeface="Aptos" panose="020B0004020202020204" pitchFamily="34" charset="0"/>
                                </a:rPr>
                              </m:ctrlPr>
                            </m:sSubPr>
                            <m:e>
                              <m:acc>
                                <m:accPr>
                                  <m:chr m:val="̇"/>
                                  <m:ctrlPr>
                                    <a:rPr lang="en-GB" sz="2600" i="1" kern="100">
                                      <a:solidFill>
                                        <a:schemeClr val="accent1"/>
                                      </a:solidFill>
                                      <a:latin typeface="Cambria Math" panose="02040503050406030204" pitchFamily="18" charset="0"/>
                                      <a:ea typeface="Aptos" panose="020B0004020202020204" pitchFamily="34" charset="0"/>
                                      <a:cs typeface="Aptos" panose="020B0004020202020204" pitchFamily="34" charset="0"/>
                                    </a:rPr>
                                  </m:ctrlPr>
                                </m:accPr>
                                <m:e>
                                  <m:r>
                                    <m:rPr>
                                      <m:nor/>
                                    </m:rPr>
                                    <a:rPr lang="en-GB" sz="2600" kern="100">
                                      <a:solidFill>
                                        <a:schemeClr val="accent1"/>
                                      </a:solidFill>
                                      <a:ea typeface="Aptos" panose="020B0004020202020204" pitchFamily="34" charset="0"/>
                                      <a:cs typeface="Aptos" panose="020B0004020202020204" pitchFamily="34" charset="0"/>
                                    </a:rPr>
                                    <m:t>V</m:t>
                                  </m:r>
                                </m:e>
                              </m:acc>
                            </m:e>
                            <m:sub>
                              <m:r>
                                <m:rPr>
                                  <m:nor/>
                                </m:rPr>
                                <a:rPr lang="en-GB" sz="2600" kern="100">
                                  <a:solidFill>
                                    <a:schemeClr val="accent1"/>
                                  </a:solidFill>
                                  <a:ea typeface="Aptos" panose="020B0004020202020204" pitchFamily="34" charset="0"/>
                                  <a:cs typeface="Aptos" panose="020B0004020202020204" pitchFamily="34" charset="0"/>
                                </a:rPr>
                                <m:t>A</m:t>
                              </m:r>
                            </m:sub>
                          </m:sSub>
                          <m:r>
                            <a:rPr lang="en-GB" sz="2600" b="0" i="1" kern="100" smtClean="0">
                              <a:solidFill>
                                <a:schemeClr val="accent1"/>
                              </a:solidFill>
                              <a:latin typeface="Cambria Math" panose="02040503050406030204" pitchFamily="18" charset="0"/>
                              <a:ea typeface="Aptos" panose="020B0004020202020204" pitchFamily="34" charset="0"/>
                              <a:cs typeface="Aptos" panose="020B0004020202020204" pitchFamily="34" charset="0"/>
                            </a:rPr>
                            <m:t> </m:t>
                          </m:r>
                          <m:r>
                            <a:rPr lang="en-GB" sz="2600" i="1" kern="100">
                              <a:solidFill>
                                <a:schemeClr val="accent1"/>
                              </a:solidFill>
                              <a:latin typeface="Cambria Math" panose="02040503050406030204" pitchFamily="18" charset="0"/>
                              <a:ea typeface="Cambria Math" panose="02040503050406030204" pitchFamily="18" charset="0"/>
                              <a:cs typeface="Aptos" panose="020B0004020202020204" pitchFamily="34" charset="0"/>
                            </a:rPr>
                            <m:t>×</m:t>
                          </m:r>
                          <m:sSub>
                            <m:sSubPr>
                              <m:ctrlPr>
                                <a:rPr lang="en-GB" sz="2600" i="1" kern="100">
                                  <a:solidFill>
                                    <a:schemeClr val="accent1"/>
                                  </a:solidFill>
                                  <a:latin typeface="Cambria Math" panose="02040503050406030204" pitchFamily="18" charset="0"/>
                                  <a:ea typeface="Aptos" panose="020B0004020202020204" pitchFamily="34" charset="0"/>
                                  <a:cs typeface="Aptos" panose="020B0004020202020204" pitchFamily="34" charset="0"/>
                                </a:rPr>
                              </m:ctrlPr>
                            </m:sSubPr>
                            <m:e>
                              <m:r>
                                <m:rPr>
                                  <m:nor/>
                                </m:rPr>
                                <a:rPr lang="en-GB" sz="2600" b="0" i="0" kern="100" smtClean="0">
                                  <a:solidFill>
                                    <a:schemeClr val="accent1"/>
                                  </a:solidFill>
                                  <a:latin typeface="Cambria Math" panose="02040503050406030204" pitchFamily="18" charset="0"/>
                                  <a:ea typeface="Aptos" panose="020B0004020202020204" pitchFamily="34" charset="0"/>
                                  <a:cs typeface="Aptos" panose="020B0004020202020204" pitchFamily="34" charset="0"/>
                                </a:rPr>
                                <m:t> </m:t>
                              </m:r>
                              <m:r>
                                <m:rPr>
                                  <m:nor/>
                                </m:rPr>
                                <a:rPr lang="en-GB" sz="2600" kern="100">
                                  <a:solidFill>
                                    <a:schemeClr val="accent1"/>
                                  </a:solidFill>
                                  <a:ea typeface="Aptos" panose="020B0004020202020204" pitchFamily="34" charset="0"/>
                                  <a:cs typeface="Aptos" panose="020B0004020202020204" pitchFamily="34" charset="0"/>
                                </a:rPr>
                                <m:t>P</m:t>
                              </m:r>
                            </m:e>
                            <m:sub>
                              <m:r>
                                <m:rPr>
                                  <m:nor/>
                                </m:rPr>
                                <a:rPr lang="en-GB" sz="2600" kern="100">
                                  <a:solidFill>
                                    <a:schemeClr val="accent1"/>
                                  </a:solidFill>
                                  <a:ea typeface="Aptos" panose="020B0004020202020204" pitchFamily="34" charset="0"/>
                                  <a:cs typeface="Aptos" panose="020B0004020202020204" pitchFamily="34" charset="0"/>
                                </a:rPr>
                                <m:t>A</m:t>
                              </m:r>
                            </m:sub>
                          </m:sSub>
                          <m:sSub>
                            <m:sSubPr>
                              <m:ctrlPr>
                                <a:rPr lang="en-GB" sz="2600" i="1" kern="100">
                                  <a:solidFill>
                                    <a:schemeClr val="accent1"/>
                                  </a:solidFill>
                                  <a:latin typeface="Cambria Math" panose="02040503050406030204" pitchFamily="18" charset="0"/>
                                  <a:ea typeface="Aptos" panose="020B0004020202020204" pitchFamily="34" charset="0"/>
                                  <a:cs typeface="Aptos" panose="020B0004020202020204" pitchFamily="34" charset="0"/>
                                </a:rPr>
                              </m:ctrlPr>
                            </m:sSubPr>
                            <m:e>
                              <m:r>
                                <m:rPr>
                                  <m:nor/>
                                </m:rPr>
                                <a:rPr lang="en-GB" sz="2600" kern="100">
                                  <a:solidFill>
                                    <a:schemeClr val="accent1"/>
                                  </a:solidFill>
                                  <a:ea typeface="Aptos" panose="020B0004020202020204" pitchFamily="34" charset="0"/>
                                  <a:cs typeface="Aptos" panose="020B0004020202020204" pitchFamily="34" charset="0"/>
                                </a:rPr>
                                <m:t>CO</m:t>
                              </m:r>
                            </m:e>
                            <m:sub>
                              <m:r>
                                <m:rPr>
                                  <m:nor/>
                                </m:rPr>
                                <a:rPr lang="en-GB" sz="2600" kern="100">
                                  <a:solidFill>
                                    <a:schemeClr val="accent1"/>
                                  </a:solidFill>
                                  <a:ea typeface="Aptos" panose="020B0004020202020204" pitchFamily="34" charset="0"/>
                                  <a:cs typeface="Aptos" panose="020B0004020202020204" pitchFamily="34" charset="0"/>
                                </a:rPr>
                                <m:t>2</m:t>
                              </m:r>
                            </m:sub>
                          </m:sSub>
                        </m:num>
                        <m:den>
                          <m:sSub>
                            <m:sSubPr>
                              <m:ctrlPr>
                                <a:rPr lang="en-GB" sz="2600" i="1" kern="100">
                                  <a:solidFill>
                                    <a:schemeClr val="accent1"/>
                                  </a:solidFill>
                                  <a:latin typeface="Cambria Math" panose="02040503050406030204" pitchFamily="18" charset="0"/>
                                  <a:ea typeface="Aptos" panose="020B0004020202020204" pitchFamily="34" charset="0"/>
                                  <a:cs typeface="Aptos" panose="020B0004020202020204" pitchFamily="34" charset="0"/>
                                </a:rPr>
                              </m:ctrlPr>
                            </m:sSubPr>
                            <m:e>
                              <m:acc>
                                <m:accPr>
                                  <m:chr m:val="̇"/>
                                  <m:ctrlPr>
                                    <a:rPr lang="en-GB" sz="2600" i="1" kern="100">
                                      <a:solidFill>
                                        <a:schemeClr val="accent1"/>
                                      </a:solidFill>
                                      <a:latin typeface="Cambria Math" panose="02040503050406030204" pitchFamily="18" charset="0"/>
                                      <a:ea typeface="Aptos" panose="020B0004020202020204" pitchFamily="34" charset="0"/>
                                      <a:cs typeface="Aptos" panose="020B0004020202020204" pitchFamily="34" charset="0"/>
                                    </a:rPr>
                                  </m:ctrlPr>
                                </m:accPr>
                                <m:e>
                                  <m:r>
                                    <m:rPr>
                                      <m:nor/>
                                    </m:rPr>
                                    <a:rPr lang="en-GB" sz="2600" kern="100">
                                      <a:solidFill>
                                        <a:schemeClr val="accent1"/>
                                      </a:solidFill>
                                      <a:ea typeface="Aptos" panose="020B0004020202020204" pitchFamily="34" charset="0"/>
                                      <a:cs typeface="Aptos" panose="020B0004020202020204" pitchFamily="34" charset="0"/>
                                    </a:rPr>
                                    <m:t>V</m:t>
                                  </m:r>
                                </m:e>
                              </m:acc>
                            </m:e>
                            <m:sub>
                              <m:r>
                                <m:rPr>
                                  <m:nor/>
                                </m:rPr>
                                <a:rPr lang="en-GB" sz="2600" kern="100">
                                  <a:solidFill>
                                    <a:schemeClr val="accent1"/>
                                  </a:solidFill>
                                  <a:ea typeface="Aptos" panose="020B0004020202020204" pitchFamily="34" charset="0"/>
                                  <a:cs typeface="Aptos" panose="020B0004020202020204" pitchFamily="34" charset="0"/>
                                </a:rPr>
                                <m:t>A</m:t>
                              </m:r>
                            </m:sub>
                          </m:sSub>
                        </m:den>
                      </m:f>
                      <m:r>
                        <m:rPr>
                          <m:nor/>
                        </m:rPr>
                        <a:rPr lang="en-GB" sz="2600" i="0" kern="100">
                          <a:solidFill>
                            <a:schemeClr val="accent1"/>
                          </a:solidFill>
                          <a:effectLst/>
                          <a:ea typeface="Aptos" panose="020B0004020202020204" pitchFamily="34" charset="0"/>
                          <a:cs typeface="Aptos" panose="020B0004020202020204" pitchFamily="34" charset="0"/>
                        </a:rPr>
                        <m:t>=</m:t>
                      </m:r>
                      <m:f>
                        <m:fPr>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fPr>
                        <m:num>
                          <m:d>
                            <m:dPr>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dPr>
                            <m:e>
                              <m:acc>
                                <m:accPr>
                                  <m:chr m:val="̇"/>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accPr>
                                <m:e>
                                  <m:r>
                                    <m:rPr>
                                      <m:nor/>
                                    </m:rPr>
                                    <a:rPr lang="en-GB" sz="2600" i="0" kern="100">
                                      <a:solidFill>
                                        <a:schemeClr val="accent1"/>
                                      </a:solidFill>
                                      <a:effectLst/>
                                      <a:ea typeface="Aptos" panose="020B0004020202020204" pitchFamily="34" charset="0"/>
                                      <a:cs typeface="Aptos" panose="020B0004020202020204" pitchFamily="34" charset="0"/>
                                    </a:rPr>
                                    <m:t>V</m:t>
                                  </m:r>
                                </m:e>
                              </m:acc>
                              <m:sSub>
                                <m:sSubPr>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sSubPr>
                                <m:e>
                                  <m:r>
                                    <m:rPr>
                                      <m:nor/>
                                    </m:rPr>
                                    <a:rPr lang="en-GB" sz="2600" i="0" kern="100">
                                      <a:solidFill>
                                        <a:schemeClr val="accent1"/>
                                      </a:solidFill>
                                      <a:effectLst/>
                                      <a:ea typeface="Aptos" panose="020B0004020202020204" pitchFamily="34" charset="0"/>
                                      <a:cs typeface="Aptos" panose="020B0004020202020204" pitchFamily="34" charset="0"/>
                                    </a:rPr>
                                    <m:t>CO</m:t>
                                  </m:r>
                                </m:e>
                                <m:sub>
                                  <m:r>
                                    <m:rPr>
                                      <m:nor/>
                                    </m:rPr>
                                    <a:rPr lang="en-GB" sz="2600" i="0" kern="100">
                                      <a:solidFill>
                                        <a:schemeClr val="accent1"/>
                                      </a:solidFill>
                                      <a:effectLst/>
                                      <a:ea typeface="Aptos" panose="020B0004020202020204" pitchFamily="34" charset="0"/>
                                      <a:cs typeface="Aptos" panose="020B0004020202020204" pitchFamily="34" charset="0"/>
                                    </a:rPr>
                                    <m:t>2</m:t>
                                  </m:r>
                                </m:sub>
                              </m:sSub>
                              <m:r>
                                <m:rPr>
                                  <m:nor/>
                                </m:rPr>
                                <a:rPr lang="en-GB" sz="2600" b="0" i="0" kern="100" smtClean="0">
                                  <a:solidFill>
                                    <a:schemeClr val="accent1"/>
                                  </a:solidFill>
                                  <a:effectLst/>
                                  <a:latin typeface="Cambria Math" panose="02040503050406030204" pitchFamily="18" charset="0"/>
                                  <a:ea typeface="Aptos" panose="020B0004020202020204" pitchFamily="34" charset="0"/>
                                  <a:cs typeface="Aptos" panose="020B0004020202020204" pitchFamily="34" charset="0"/>
                                </a:rPr>
                                <m:t> </m:t>
                              </m:r>
                              <m:r>
                                <m:rPr>
                                  <m:nor/>
                                </m:rPr>
                                <a:rPr lang="en-GB" sz="2600" i="0" kern="100">
                                  <a:solidFill>
                                    <a:schemeClr val="accent1"/>
                                  </a:solidFill>
                                  <a:effectLst/>
                                  <a:ea typeface="Aptos" panose="020B0004020202020204" pitchFamily="34" charset="0"/>
                                  <a:cs typeface="Aptos" panose="020B0004020202020204" pitchFamily="34" charset="0"/>
                                </a:rPr>
                                <m:t>×</m:t>
                              </m:r>
                              <m:r>
                                <m:rPr>
                                  <m:nor/>
                                </m:rPr>
                                <a:rPr lang="en-GB" sz="2600" b="0" i="0" kern="100" smtClean="0">
                                  <a:solidFill>
                                    <a:schemeClr val="accent1"/>
                                  </a:solidFill>
                                  <a:effectLst/>
                                  <a:ea typeface="Aptos" panose="020B0004020202020204" pitchFamily="34" charset="0"/>
                                  <a:cs typeface="Aptos" panose="020B0004020202020204" pitchFamily="34" charset="0"/>
                                </a:rPr>
                                <m:t> </m:t>
                              </m:r>
                              <m:r>
                                <m:rPr>
                                  <m:nor/>
                                </m:rPr>
                                <a:rPr lang="en-GB" sz="2600" kern="100">
                                  <a:solidFill>
                                    <a:schemeClr val="accent1"/>
                                  </a:solidFill>
                                  <a:effectLst/>
                                  <a:ea typeface="Aptos" panose="020B0004020202020204" pitchFamily="34" charset="0"/>
                                  <a:cs typeface="Aptos" panose="020B0004020202020204" pitchFamily="34" charset="0"/>
                                </a:rPr>
                                <m:t>K</m:t>
                              </m:r>
                            </m:e>
                          </m:d>
                        </m:num>
                        <m:den>
                          <m:sSub>
                            <m:sSubPr>
                              <m:ctrlPr>
                                <a:rPr lang="en-GB" sz="2600" i="1" kern="100">
                                  <a:solidFill>
                                    <a:schemeClr val="accent1"/>
                                  </a:solidFill>
                                  <a:latin typeface="Cambria Math" panose="02040503050406030204" pitchFamily="18" charset="0"/>
                                  <a:ea typeface="Aptos" panose="020B0004020202020204" pitchFamily="34" charset="0"/>
                                  <a:cs typeface="Aptos" panose="020B0004020202020204" pitchFamily="34" charset="0"/>
                                </a:rPr>
                              </m:ctrlPr>
                            </m:sSubPr>
                            <m:e>
                              <m:acc>
                                <m:accPr>
                                  <m:chr m:val="̇"/>
                                  <m:ctrlPr>
                                    <a:rPr lang="en-GB" sz="2600" i="1" kern="100">
                                      <a:solidFill>
                                        <a:schemeClr val="accent1"/>
                                      </a:solidFill>
                                      <a:latin typeface="Cambria Math" panose="02040503050406030204" pitchFamily="18" charset="0"/>
                                      <a:ea typeface="Aptos" panose="020B0004020202020204" pitchFamily="34" charset="0"/>
                                      <a:cs typeface="Aptos" panose="020B0004020202020204" pitchFamily="34" charset="0"/>
                                    </a:rPr>
                                  </m:ctrlPr>
                                </m:accPr>
                                <m:e>
                                  <m:r>
                                    <m:rPr>
                                      <m:nor/>
                                    </m:rPr>
                                    <a:rPr lang="en-GB" sz="2600" kern="100">
                                      <a:solidFill>
                                        <a:schemeClr val="accent1"/>
                                      </a:solidFill>
                                      <a:ea typeface="Aptos" panose="020B0004020202020204" pitchFamily="34" charset="0"/>
                                      <a:cs typeface="Aptos" panose="020B0004020202020204" pitchFamily="34" charset="0"/>
                                    </a:rPr>
                                    <m:t>V</m:t>
                                  </m:r>
                                </m:e>
                              </m:acc>
                            </m:e>
                            <m:sub>
                              <m:r>
                                <m:rPr>
                                  <m:nor/>
                                </m:rPr>
                                <a:rPr lang="en-GB" sz="2600" kern="100">
                                  <a:solidFill>
                                    <a:schemeClr val="accent1"/>
                                  </a:solidFill>
                                  <a:ea typeface="Aptos" panose="020B0004020202020204" pitchFamily="34" charset="0"/>
                                  <a:cs typeface="Aptos" panose="020B0004020202020204" pitchFamily="34" charset="0"/>
                                </a:rPr>
                                <m:t>A</m:t>
                              </m:r>
                            </m:sub>
                          </m:sSub>
                        </m:den>
                      </m:f>
                    </m:oMath>
                  </m:oMathPara>
                </a14:m>
                <a:endParaRPr lang="en-GB" sz="2600" kern="100" dirty="0">
                  <a:solidFill>
                    <a:schemeClr val="accent1"/>
                  </a:solidFill>
                  <a:effectLst/>
                  <a:ea typeface="Aptos" panose="020B0004020202020204" pitchFamily="34" charset="0"/>
                  <a:cs typeface="Times New Roman" panose="02020603050405020304" pitchFamily="18" charset="0"/>
                </a:endParaRPr>
              </a:p>
            </p:txBody>
          </p:sp>
        </mc:Choice>
        <mc:Fallback xmlns="">
          <p:sp>
            <p:nvSpPr>
              <p:cNvPr id="10" name="TextBox 9">
                <a:extLst>
                  <a:ext uri="{FF2B5EF4-FFF2-40B4-BE49-F238E27FC236}">
                    <a16:creationId xmlns:a16="http://schemas.microsoft.com/office/drawing/2014/main" id="{EBC837A8-E7CA-58EF-A357-ED8EC7F591E0}"/>
                  </a:ext>
                </a:extLst>
              </p:cNvPr>
              <p:cNvSpPr txBox="1">
                <a:spLocks noRot="1" noChangeAspect="1" noMove="1" noResize="1" noEditPoints="1" noAdjustHandles="1" noChangeArrowheads="1" noChangeShapeType="1" noTextEdit="1"/>
              </p:cNvSpPr>
              <p:nvPr/>
            </p:nvSpPr>
            <p:spPr>
              <a:xfrm>
                <a:off x="2184400" y="3988335"/>
                <a:ext cx="6096000" cy="1200842"/>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F2776E25-AEDC-9A50-ECA4-B1F1DDE54FE7}"/>
                  </a:ext>
                </a:extLst>
              </p:cNvPr>
              <p:cNvSpPr txBox="1"/>
              <p:nvPr/>
            </p:nvSpPr>
            <p:spPr>
              <a:xfrm>
                <a:off x="2573867" y="5139000"/>
                <a:ext cx="6096000" cy="1200842"/>
              </a:xfrm>
              <a:prstGeom prst="rect">
                <a:avLst/>
              </a:prstGeom>
              <a:noFill/>
            </p:spPr>
            <p:txBody>
              <a:bodyPr wrap="square">
                <a:sp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GB" sz="2600" i="1" kern="100">
                              <a:solidFill>
                                <a:schemeClr val="accent1"/>
                              </a:solidFill>
                              <a:latin typeface="Cambria Math" panose="02040503050406030204" pitchFamily="18" charset="0"/>
                              <a:ea typeface="Aptos" panose="020B0004020202020204" pitchFamily="34" charset="0"/>
                              <a:cs typeface="Aptos" panose="020B0004020202020204" pitchFamily="34" charset="0"/>
                            </a:rPr>
                          </m:ctrlPr>
                        </m:sSubPr>
                        <m:e>
                          <m:r>
                            <m:rPr>
                              <m:nor/>
                            </m:rPr>
                            <a:rPr lang="en-GB" sz="2600" kern="100">
                              <a:solidFill>
                                <a:schemeClr val="accent1"/>
                              </a:solidFill>
                              <a:ea typeface="Aptos" panose="020B0004020202020204" pitchFamily="34" charset="0"/>
                              <a:cs typeface="Aptos" panose="020B0004020202020204" pitchFamily="34" charset="0"/>
                            </a:rPr>
                            <m:t>P</m:t>
                          </m:r>
                        </m:e>
                        <m:sub>
                          <m:r>
                            <m:rPr>
                              <m:nor/>
                            </m:rPr>
                            <a:rPr lang="en-GB" sz="2600" kern="100">
                              <a:solidFill>
                                <a:schemeClr val="accent1"/>
                              </a:solidFill>
                              <a:ea typeface="Aptos" panose="020B0004020202020204" pitchFamily="34" charset="0"/>
                              <a:cs typeface="Aptos" panose="020B0004020202020204" pitchFamily="34" charset="0"/>
                            </a:rPr>
                            <m:t>A</m:t>
                          </m:r>
                        </m:sub>
                      </m:sSub>
                      <m:sSub>
                        <m:sSubPr>
                          <m:ctrlPr>
                            <a:rPr lang="en-GB" sz="2600" i="1" kern="100">
                              <a:solidFill>
                                <a:schemeClr val="accent1"/>
                              </a:solidFill>
                              <a:latin typeface="Cambria Math" panose="02040503050406030204" pitchFamily="18" charset="0"/>
                              <a:ea typeface="Aptos" panose="020B0004020202020204" pitchFamily="34" charset="0"/>
                              <a:cs typeface="Aptos" panose="020B0004020202020204" pitchFamily="34" charset="0"/>
                            </a:rPr>
                          </m:ctrlPr>
                        </m:sSubPr>
                        <m:e>
                          <m:r>
                            <m:rPr>
                              <m:nor/>
                            </m:rPr>
                            <a:rPr lang="en-GB" sz="2600" kern="100">
                              <a:solidFill>
                                <a:schemeClr val="accent1"/>
                              </a:solidFill>
                              <a:ea typeface="Aptos" panose="020B0004020202020204" pitchFamily="34" charset="0"/>
                              <a:cs typeface="Aptos" panose="020B0004020202020204" pitchFamily="34" charset="0"/>
                            </a:rPr>
                            <m:t>CO</m:t>
                          </m:r>
                        </m:e>
                        <m:sub>
                          <m:r>
                            <m:rPr>
                              <m:nor/>
                            </m:rPr>
                            <a:rPr lang="en-GB" sz="2600" kern="100">
                              <a:solidFill>
                                <a:schemeClr val="accent1"/>
                              </a:solidFill>
                              <a:ea typeface="Aptos" panose="020B0004020202020204" pitchFamily="34" charset="0"/>
                              <a:cs typeface="Aptos" panose="020B0004020202020204" pitchFamily="34" charset="0"/>
                            </a:rPr>
                            <m:t>2</m:t>
                          </m:r>
                        </m:sub>
                      </m:sSub>
                      <m:r>
                        <a:rPr lang="en-GB" sz="2600" i="1" kern="100">
                          <a:solidFill>
                            <a:schemeClr val="accent1"/>
                          </a:solidFill>
                          <a:latin typeface="Cambria Math" panose="02040503050406030204" pitchFamily="18" charset="0"/>
                          <a:ea typeface="Aptos" panose="020B0004020202020204" pitchFamily="34" charset="0"/>
                          <a:cs typeface="Aptos" panose="020B0004020202020204" pitchFamily="34" charset="0"/>
                        </a:rPr>
                        <m:t> </m:t>
                      </m:r>
                      <m:r>
                        <m:rPr>
                          <m:nor/>
                        </m:rPr>
                        <a:rPr lang="en-GB" sz="2600" i="0" kern="100">
                          <a:solidFill>
                            <a:schemeClr val="accent1"/>
                          </a:solidFill>
                          <a:effectLst/>
                          <a:ea typeface="Aptos" panose="020B0004020202020204" pitchFamily="34" charset="0"/>
                          <a:cs typeface="Aptos" panose="020B0004020202020204" pitchFamily="34" charset="0"/>
                        </a:rPr>
                        <m:t>=</m:t>
                      </m:r>
                      <m:f>
                        <m:fPr>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fPr>
                        <m:num>
                          <m:d>
                            <m:dPr>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dPr>
                            <m:e>
                              <m:acc>
                                <m:accPr>
                                  <m:chr m:val="̇"/>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accPr>
                                <m:e>
                                  <m:r>
                                    <m:rPr>
                                      <m:nor/>
                                    </m:rPr>
                                    <a:rPr lang="en-GB" sz="2600" i="0" kern="100">
                                      <a:solidFill>
                                        <a:schemeClr val="accent1"/>
                                      </a:solidFill>
                                      <a:effectLst/>
                                      <a:ea typeface="Aptos" panose="020B0004020202020204" pitchFamily="34" charset="0"/>
                                      <a:cs typeface="Aptos" panose="020B0004020202020204" pitchFamily="34" charset="0"/>
                                    </a:rPr>
                                    <m:t>V</m:t>
                                  </m:r>
                                </m:e>
                              </m:acc>
                              <m:sSub>
                                <m:sSubPr>
                                  <m:ctrlPr>
                                    <a:rPr lang="en-GB" sz="2600" i="1" kern="100">
                                      <a:solidFill>
                                        <a:schemeClr val="accent1"/>
                                      </a:solidFill>
                                      <a:effectLst/>
                                      <a:latin typeface="Cambria Math" panose="02040503050406030204" pitchFamily="18" charset="0"/>
                                      <a:ea typeface="Aptos" panose="020B0004020202020204" pitchFamily="34" charset="0"/>
                                      <a:cs typeface="Aptos" panose="020B0004020202020204" pitchFamily="34" charset="0"/>
                                    </a:rPr>
                                  </m:ctrlPr>
                                </m:sSubPr>
                                <m:e>
                                  <m:r>
                                    <m:rPr>
                                      <m:nor/>
                                    </m:rPr>
                                    <a:rPr lang="en-GB" sz="2600" i="0" kern="100">
                                      <a:solidFill>
                                        <a:schemeClr val="accent1"/>
                                      </a:solidFill>
                                      <a:effectLst/>
                                      <a:ea typeface="Aptos" panose="020B0004020202020204" pitchFamily="34" charset="0"/>
                                      <a:cs typeface="Aptos" panose="020B0004020202020204" pitchFamily="34" charset="0"/>
                                    </a:rPr>
                                    <m:t>CO</m:t>
                                  </m:r>
                                </m:e>
                                <m:sub>
                                  <m:r>
                                    <m:rPr>
                                      <m:nor/>
                                    </m:rPr>
                                    <a:rPr lang="en-GB" sz="2600" i="0" kern="100">
                                      <a:solidFill>
                                        <a:schemeClr val="accent1"/>
                                      </a:solidFill>
                                      <a:effectLst/>
                                      <a:ea typeface="Aptos" panose="020B0004020202020204" pitchFamily="34" charset="0"/>
                                      <a:cs typeface="Aptos" panose="020B0004020202020204" pitchFamily="34" charset="0"/>
                                    </a:rPr>
                                    <m:t>2</m:t>
                                  </m:r>
                                </m:sub>
                              </m:sSub>
                              <m:r>
                                <m:rPr>
                                  <m:nor/>
                                </m:rPr>
                                <a:rPr lang="en-GB" sz="2600" b="0" i="0" kern="100" smtClean="0">
                                  <a:solidFill>
                                    <a:schemeClr val="accent1"/>
                                  </a:solidFill>
                                  <a:effectLst/>
                                  <a:latin typeface="Cambria Math" panose="02040503050406030204" pitchFamily="18" charset="0"/>
                                  <a:ea typeface="Aptos" panose="020B0004020202020204" pitchFamily="34" charset="0"/>
                                  <a:cs typeface="Aptos" panose="020B0004020202020204" pitchFamily="34" charset="0"/>
                                </a:rPr>
                                <m:t> </m:t>
                              </m:r>
                              <m:r>
                                <m:rPr>
                                  <m:nor/>
                                </m:rPr>
                                <a:rPr lang="en-GB" sz="2600" i="0" kern="100">
                                  <a:solidFill>
                                    <a:schemeClr val="accent1"/>
                                  </a:solidFill>
                                  <a:effectLst/>
                                  <a:ea typeface="Aptos" panose="020B0004020202020204" pitchFamily="34" charset="0"/>
                                  <a:cs typeface="Aptos" panose="020B0004020202020204" pitchFamily="34" charset="0"/>
                                </a:rPr>
                                <m:t>×</m:t>
                              </m:r>
                              <m:r>
                                <m:rPr>
                                  <m:nor/>
                                </m:rPr>
                                <a:rPr lang="en-GB" sz="2600" b="0" i="0" kern="100" smtClean="0">
                                  <a:solidFill>
                                    <a:schemeClr val="accent1"/>
                                  </a:solidFill>
                                  <a:effectLst/>
                                  <a:ea typeface="Aptos" panose="020B0004020202020204" pitchFamily="34" charset="0"/>
                                  <a:cs typeface="Aptos" panose="020B0004020202020204" pitchFamily="34" charset="0"/>
                                </a:rPr>
                                <m:t> </m:t>
                              </m:r>
                              <m:r>
                                <m:rPr>
                                  <m:nor/>
                                </m:rPr>
                                <a:rPr lang="en-GB" sz="2600" kern="100">
                                  <a:solidFill>
                                    <a:schemeClr val="accent1"/>
                                  </a:solidFill>
                                  <a:effectLst/>
                                  <a:ea typeface="Aptos" panose="020B0004020202020204" pitchFamily="34" charset="0"/>
                                  <a:cs typeface="Aptos" panose="020B0004020202020204" pitchFamily="34" charset="0"/>
                                </a:rPr>
                                <m:t>K</m:t>
                              </m:r>
                            </m:e>
                          </m:d>
                        </m:num>
                        <m:den>
                          <m:sSub>
                            <m:sSubPr>
                              <m:ctrlPr>
                                <a:rPr lang="en-GB" sz="2600" i="1" kern="100">
                                  <a:solidFill>
                                    <a:schemeClr val="accent1"/>
                                  </a:solidFill>
                                  <a:latin typeface="Cambria Math" panose="02040503050406030204" pitchFamily="18" charset="0"/>
                                  <a:ea typeface="Aptos" panose="020B0004020202020204" pitchFamily="34" charset="0"/>
                                  <a:cs typeface="Aptos" panose="020B0004020202020204" pitchFamily="34" charset="0"/>
                                </a:rPr>
                              </m:ctrlPr>
                            </m:sSubPr>
                            <m:e>
                              <m:acc>
                                <m:accPr>
                                  <m:chr m:val="̇"/>
                                  <m:ctrlPr>
                                    <a:rPr lang="en-GB" sz="2600" i="1" kern="100">
                                      <a:solidFill>
                                        <a:schemeClr val="accent1"/>
                                      </a:solidFill>
                                      <a:latin typeface="Cambria Math" panose="02040503050406030204" pitchFamily="18" charset="0"/>
                                      <a:ea typeface="Aptos" panose="020B0004020202020204" pitchFamily="34" charset="0"/>
                                      <a:cs typeface="Aptos" panose="020B0004020202020204" pitchFamily="34" charset="0"/>
                                    </a:rPr>
                                  </m:ctrlPr>
                                </m:accPr>
                                <m:e>
                                  <m:r>
                                    <m:rPr>
                                      <m:nor/>
                                    </m:rPr>
                                    <a:rPr lang="en-GB" sz="2600" kern="100">
                                      <a:solidFill>
                                        <a:schemeClr val="accent1"/>
                                      </a:solidFill>
                                      <a:ea typeface="Aptos" panose="020B0004020202020204" pitchFamily="34" charset="0"/>
                                      <a:cs typeface="Aptos" panose="020B0004020202020204" pitchFamily="34" charset="0"/>
                                    </a:rPr>
                                    <m:t>V</m:t>
                                  </m:r>
                                </m:e>
                              </m:acc>
                            </m:e>
                            <m:sub>
                              <m:r>
                                <m:rPr>
                                  <m:nor/>
                                </m:rPr>
                                <a:rPr lang="en-GB" sz="2600" kern="100">
                                  <a:solidFill>
                                    <a:schemeClr val="accent1"/>
                                  </a:solidFill>
                                  <a:ea typeface="Aptos" panose="020B0004020202020204" pitchFamily="34" charset="0"/>
                                  <a:cs typeface="Aptos" panose="020B0004020202020204" pitchFamily="34" charset="0"/>
                                </a:rPr>
                                <m:t>A</m:t>
                              </m:r>
                            </m:sub>
                          </m:sSub>
                        </m:den>
                      </m:f>
                    </m:oMath>
                  </m:oMathPara>
                </a14:m>
                <a:endParaRPr lang="en-GB" sz="2600" kern="100" dirty="0">
                  <a:solidFill>
                    <a:schemeClr val="accent1"/>
                  </a:solidFill>
                  <a:effectLst/>
                  <a:ea typeface="Aptos" panose="020B0004020202020204" pitchFamily="34" charset="0"/>
                  <a:cs typeface="Times New Roman" panose="02020603050405020304" pitchFamily="18" charset="0"/>
                </a:endParaRPr>
              </a:p>
            </p:txBody>
          </p:sp>
        </mc:Choice>
        <mc:Fallback xmlns="">
          <p:sp>
            <p:nvSpPr>
              <p:cNvPr id="11" name="TextBox 10">
                <a:extLst>
                  <a:ext uri="{FF2B5EF4-FFF2-40B4-BE49-F238E27FC236}">
                    <a16:creationId xmlns:a16="http://schemas.microsoft.com/office/drawing/2014/main" id="{F2776E25-AEDC-9A50-ECA4-B1F1DDE54FE7}"/>
                  </a:ext>
                </a:extLst>
              </p:cNvPr>
              <p:cNvSpPr txBox="1">
                <a:spLocks noRot="1" noChangeAspect="1" noMove="1" noResize="1" noEditPoints="1" noAdjustHandles="1" noChangeArrowheads="1" noChangeShapeType="1" noTextEdit="1"/>
              </p:cNvSpPr>
              <p:nvPr/>
            </p:nvSpPr>
            <p:spPr>
              <a:xfrm>
                <a:off x="2573867" y="5139000"/>
                <a:ext cx="6096000" cy="1200842"/>
              </a:xfrm>
              <a:prstGeom prst="rect">
                <a:avLst/>
              </a:prstGeom>
              <a:blipFill>
                <a:blip r:embed="rId8"/>
                <a:stretch>
                  <a:fillRect/>
                </a:stretch>
              </a:blipFill>
            </p:spPr>
            <p:txBody>
              <a:bodyPr/>
              <a:lstStyle/>
              <a:p>
                <a:r>
                  <a:rPr lang="en-US">
                    <a:noFill/>
                  </a:rPr>
                  <a:t> </a:t>
                </a:r>
              </a:p>
            </p:txBody>
          </p:sp>
        </mc:Fallback>
      </mc:AlternateContent>
      <p:sp>
        <p:nvSpPr>
          <p:cNvPr id="13" name="Text Placeholder 2">
            <a:extLst>
              <a:ext uri="{FF2B5EF4-FFF2-40B4-BE49-F238E27FC236}">
                <a16:creationId xmlns:a16="http://schemas.microsoft.com/office/drawing/2014/main" id="{47DA3B0C-0409-F9C9-821F-BF84CB944CE6}"/>
              </a:ext>
            </a:extLst>
          </p:cNvPr>
          <p:cNvSpPr txBox="1">
            <a:spLocks/>
          </p:cNvSpPr>
          <p:nvPr/>
        </p:nvSpPr>
        <p:spPr>
          <a:xfrm>
            <a:off x="8824376" y="4312319"/>
            <a:ext cx="3020492" cy="2258973"/>
          </a:xfrm>
          <a:prstGeom prst="roundRect">
            <a:avLst/>
          </a:prstGeom>
          <a:solidFill>
            <a:schemeClr val="accent2">
              <a:alpha val="44000"/>
            </a:schemeClr>
          </a:solidFill>
        </p:spPr>
        <p:txBody>
          <a:bodyPr vert="horz" lIns="91440" tIns="45720" rIns="91440" bIns="45720"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solidFill>
                  <a:schemeClr val="accent1"/>
                </a:solidFill>
              </a:rPr>
              <a:t>Reference box</a:t>
            </a:r>
          </a:p>
          <a:p>
            <a:r>
              <a:rPr lang="en-GB" dirty="0">
                <a:solidFill>
                  <a:schemeClr val="accent1"/>
                </a:solidFill>
                <a:cs typeface="Arial" panose="020B0604020202020204" pitchFamily="34" charset="0"/>
              </a:rPr>
              <a:t>V̇</a:t>
            </a:r>
            <a:r>
              <a:rPr lang="en-GB" baseline="-25000" dirty="0">
                <a:solidFill>
                  <a:schemeClr val="accent1"/>
                </a:solidFill>
                <a:cs typeface="Arial" panose="020B0604020202020204" pitchFamily="34" charset="0"/>
              </a:rPr>
              <a:t>A</a:t>
            </a:r>
            <a:r>
              <a:rPr lang="en-GB" dirty="0">
                <a:solidFill>
                  <a:schemeClr val="accent1"/>
                </a:solidFill>
                <a:cs typeface="Arial" panose="020B0604020202020204" pitchFamily="34" charset="0"/>
              </a:rPr>
              <a:t>: Alveolar ventilation</a:t>
            </a:r>
          </a:p>
          <a:p>
            <a:r>
              <a:rPr lang="en-GB" dirty="0">
                <a:solidFill>
                  <a:schemeClr val="accent1"/>
                </a:solidFill>
                <a:cs typeface="Arial" panose="020B0604020202020204" pitchFamily="34" charset="0"/>
              </a:rPr>
              <a:t>V̇CO</a:t>
            </a:r>
            <a:r>
              <a:rPr lang="en-GB" baseline="-25000" dirty="0">
                <a:solidFill>
                  <a:schemeClr val="accent1"/>
                </a:solidFill>
                <a:cs typeface="Arial" panose="020B0604020202020204" pitchFamily="34" charset="0"/>
              </a:rPr>
              <a:t>2</a:t>
            </a:r>
            <a:r>
              <a:rPr lang="en-GB" dirty="0">
                <a:solidFill>
                  <a:schemeClr val="accent1"/>
                </a:solidFill>
                <a:cs typeface="Arial" panose="020B0604020202020204" pitchFamily="34" charset="0"/>
              </a:rPr>
              <a:t>: Rate of CO</a:t>
            </a:r>
            <a:r>
              <a:rPr lang="en-GB" baseline="-25000" dirty="0">
                <a:solidFill>
                  <a:schemeClr val="accent1"/>
                </a:solidFill>
                <a:cs typeface="Arial" panose="020B0604020202020204" pitchFamily="34" charset="0"/>
              </a:rPr>
              <a:t>2</a:t>
            </a:r>
            <a:r>
              <a:rPr lang="en-GB" dirty="0">
                <a:solidFill>
                  <a:schemeClr val="accent1"/>
                </a:solidFill>
                <a:cs typeface="Arial" panose="020B0604020202020204" pitchFamily="34" charset="0"/>
              </a:rPr>
              <a:t> production</a:t>
            </a:r>
            <a:endParaRPr lang="en-GB" baseline="-25000" dirty="0">
              <a:solidFill>
                <a:schemeClr val="accent1"/>
              </a:solidFill>
              <a:cs typeface="Arial" panose="020B0604020202020204" pitchFamily="34" charset="0"/>
            </a:endParaRPr>
          </a:p>
          <a:p>
            <a:r>
              <a:rPr lang="en-GB" dirty="0">
                <a:solidFill>
                  <a:schemeClr val="accent1"/>
                </a:solidFill>
                <a:cs typeface="Arial" panose="020B0604020202020204" pitchFamily="34" charset="0"/>
              </a:rPr>
              <a:t>K: A constant</a:t>
            </a:r>
          </a:p>
          <a:p>
            <a:r>
              <a:rPr lang="en-US" dirty="0">
                <a:solidFill>
                  <a:schemeClr val="accent1"/>
                </a:solidFill>
              </a:rPr>
              <a:t>P</a:t>
            </a:r>
            <a:r>
              <a:rPr lang="en-US" baseline="-25000" dirty="0">
                <a:solidFill>
                  <a:schemeClr val="accent1"/>
                </a:solidFill>
              </a:rPr>
              <a:t>A</a:t>
            </a:r>
            <a:r>
              <a:rPr lang="en-US" dirty="0">
                <a:solidFill>
                  <a:schemeClr val="accent1"/>
                </a:solidFill>
              </a:rPr>
              <a:t>CO</a:t>
            </a:r>
            <a:r>
              <a:rPr lang="en-US" baseline="-25000" dirty="0">
                <a:solidFill>
                  <a:schemeClr val="accent1"/>
                </a:solidFill>
              </a:rPr>
              <a:t>2</a:t>
            </a:r>
            <a:r>
              <a:rPr lang="en-US" dirty="0">
                <a:solidFill>
                  <a:schemeClr val="accent1"/>
                </a:solidFill>
              </a:rPr>
              <a:t>: Partial pressure of CO</a:t>
            </a:r>
            <a:r>
              <a:rPr lang="en-US" baseline="-25000" dirty="0">
                <a:solidFill>
                  <a:schemeClr val="accent1"/>
                </a:solidFill>
              </a:rPr>
              <a:t>2</a:t>
            </a:r>
            <a:r>
              <a:rPr lang="en-US" dirty="0">
                <a:solidFill>
                  <a:schemeClr val="accent1"/>
                </a:solidFill>
              </a:rPr>
              <a:t> in alveolar air </a:t>
            </a:r>
          </a:p>
        </p:txBody>
      </p:sp>
    </p:spTree>
    <p:custDataLst>
      <p:tags r:id="rId1"/>
    </p:custDataLst>
    <p:extLst>
      <p:ext uri="{BB962C8B-B14F-4D97-AF65-F5344CB8AC3E}">
        <p14:creationId xmlns:p14="http://schemas.microsoft.com/office/powerpoint/2010/main" val="2422288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03D2-5344-3A62-48A7-87F690DCCC39}"/>
              </a:ext>
            </a:extLst>
          </p:cNvPr>
          <p:cNvSpPr>
            <a:spLocks noGrp="1"/>
          </p:cNvSpPr>
          <p:nvPr>
            <p:ph type="title"/>
          </p:nvPr>
        </p:nvSpPr>
        <p:spPr>
          <a:xfrm>
            <a:off x="838200" y="365125"/>
            <a:ext cx="10515600" cy="456251"/>
          </a:xfrm>
        </p:spPr>
        <p:txBody>
          <a:bodyPr>
            <a:normAutofit/>
          </a:bodyPr>
          <a:lstStyle/>
          <a:p>
            <a:r>
              <a:rPr lang="en-GB" dirty="0">
                <a:latin typeface="+mn-lt"/>
              </a:rPr>
              <a:t>A graph with two axes can be used to compare to variables.</a:t>
            </a:r>
          </a:p>
        </p:txBody>
      </p:sp>
      <p:sp>
        <p:nvSpPr>
          <p:cNvPr id="3" name="Text Placeholder 2">
            <a:extLst>
              <a:ext uri="{FF2B5EF4-FFF2-40B4-BE49-F238E27FC236}">
                <a16:creationId xmlns:a16="http://schemas.microsoft.com/office/drawing/2014/main" id="{0BB615F5-5FB7-F330-F70F-3CD8170EDD20}"/>
              </a:ext>
            </a:extLst>
          </p:cNvPr>
          <p:cNvSpPr>
            <a:spLocks noGrp="1"/>
          </p:cNvSpPr>
          <p:nvPr>
            <p:ph type="body" sz="quarter" idx="13"/>
          </p:nvPr>
        </p:nvSpPr>
        <p:spPr>
          <a:xfrm>
            <a:off x="845495" y="877417"/>
            <a:ext cx="10515600" cy="982663"/>
          </a:xfrm>
        </p:spPr>
        <p:txBody>
          <a:bodyPr>
            <a:normAutofit/>
          </a:bodyPr>
          <a:lstStyle/>
          <a:p>
            <a:r>
              <a:rPr lang="en-GB" dirty="0"/>
              <a:t>The </a:t>
            </a:r>
            <a:r>
              <a:rPr lang="en-GB" b="1" dirty="0"/>
              <a:t>independent variable </a:t>
            </a:r>
            <a:r>
              <a:rPr lang="en-GB" dirty="0"/>
              <a:t>is plotted on the </a:t>
            </a:r>
            <a:r>
              <a:rPr lang="en-GB" b="1" dirty="0"/>
              <a:t>x axis. </a:t>
            </a:r>
            <a:r>
              <a:rPr lang="en-GB" dirty="0"/>
              <a:t>The </a:t>
            </a:r>
            <a:r>
              <a:rPr lang="en-GB" b="1" dirty="0"/>
              <a:t>dependent variable </a:t>
            </a:r>
            <a:r>
              <a:rPr lang="en-GB" dirty="0"/>
              <a:t>is plotted on the </a:t>
            </a:r>
            <a:r>
              <a:rPr lang="en-GB" b="1" dirty="0"/>
              <a:t>y axis</a:t>
            </a:r>
            <a:r>
              <a:rPr lang="en-GB" dirty="0"/>
              <a:t>. </a:t>
            </a:r>
          </a:p>
        </p:txBody>
      </p:sp>
      <p:sp>
        <p:nvSpPr>
          <p:cNvPr id="44" name="TextBox 43">
            <a:extLst>
              <a:ext uri="{FF2B5EF4-FFF2-40B4-BE49-F238E27FC236}">
                <a16:creationId xmlns:a16="http://schemas.microsoft.com/office/drawing/2014/main" id="{0E2BEDE7-5C6F-6C2D-5A0A-0BA4A3782002}"/>
              </a:ext>
            </a:extLst>
          </p:cNvPr>
          <p:cNvSpPr txBox="1"/>
          <p:nvPr/>
        </p:nvSpPr>
        <p:spPr>
          <a:xfrm>
            <a:off x="5492286" y="6283668"/>
            <a:ext cx="341760" cy="307777"/>
          </a:xfrm>
          <a:prstGeom prst="rect">
            <a:avLst/>
          </a:prstGeom>
          <a:noFill/>
        </p:spPr>
        <p:txBody>
          <a:bodyPr wrap="none" rtlCol="0">
            <a:spAutoFit/>
          </a:bodyPr>
          <a:lstStyle/>
          <a:p>
            <a:r>
              <a:rPr lang="en-GB" sz="1400" dirty="0">
                <a:solidFill>
                  <a:schemeClr val="accent1"/>
                </a:solidFill>
              </a:rPr>
              <a:t>-4</a:t>
            </a:r>
          </a:p>
        </p:txBody>
      </p:sp>
      <p:grpSp>
        <p:nvGrpSpPr>
          <p:cNvPr id="49" name="Group 48">
            <a:extLst>
              <a:ext uri="{FF2B5EF4-FFF2-40B4-BE49-F238E27FC236}">
                <a16:creationId xmlns:a16="http://schemas.microsoft.com/office/drawing/2014/main" id="{AD2598F9-4A57-3A5A-DDF0-EDD8D36171B5}"/>
              </a:ext>
            </a:extLst>
          </p:cNvPr>
          <p:cNvGrpSpPr/>
          <p:nvPr/>
        </p:nvGrpSpPr>
        <p:grpSpPr>
          <a:xfrm>
            <a:off x="3543446" y="1998228"/>
            <a:ext cx="4637064" cy="4459358"/>
            <a:chOff x="3639499" y="2011067"/>
            <a:chExt cx="4637064" cy="4459358"/>
          </a:xfrm>
        </p:grpSpPr>
        <p:grpSp>
          <p:nvGrpSpPr>
            <p:cNvPr id="30" name="Group 29">
              <a:extLst>
                <a:ext uri="{FF2B5EF4-FFF2-40B4-BE49-F238E27FC236}">
                  <a16:creationId xmlns:a16="http://schemas.microsoft.com/office/drawing/2014/main" id="{759975DC-2ABC-8E6A-2CAE-D0D5125EC78C}"/>
                </a:ext>
              </a:extLst>
            </p:cNvPr>
            <p:cNvGrpSpPr/>
            <p:nvPr/>
          </p:nvGrpSpPr>
          <p:grpSpPr>
            <a:xfrm>
              <a:off x="3834400" y="2147675"/>
              <a:ext cx="4320000" cy="4322750"/>
              <a:chOff x="3834400" y="2147675"/>
              <a:chExt cx="4320000" cy="4322750"/>
            </a:xfrm>
          </p:grpSpPr>
          <p:cxnSp>
            <p:nvCxnSpPr>
              <p:cNvPr id="5" name="Straight Connector 4">
                <a:extLst>
                  <a:ext uri="{FF2B5EF4-FFF2-40B4-BE49-F238E27FC236}">
                    <a16:creationId xmlns:a16="http://schemas.microsoft.com/office/drawing/2014/main" id="{3050DC40-9A29-F10E-9AEB-5A64F23E9388}"/>
                  </a:ext>
                </a:extLst>
              </p:cNvPr>
              <p:cNvCxnSpPr>
                <a:cxnSpLocks/>
              </p:cNvCxnSpPr>
              <p:nvPr/>
            </p:nvCxnSpPr>
            <p:spPr>
              <a:xfrm>
                <a:off x="5994400" y="2147675"/>
                <a:ext cx="0" cy="4320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5AE5AA85-4B31-9B2F-B485-C5AE72441E4C}"/>
                  </a:ext>
                </a:extLst>
              </p:cNvPr>
              <p:cNvCxnSpPr>
                <a:cxnSpLocks/>
              </p:cNvCxnSpPr>
              <p:nvPr/>
            </p:nvCxnSpPr>
            <p:spPr>
              <a:xfrm flipH="1">
                <a:off x="3834400" y="4307675"/>
                <a:ext cx="4320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DC4CE459-B2D5-D456-86F6-FEEA57024241}"/>
                  </a:ext>
                </a:extLst>
              </p:cNvPr>
              <p:cNvCxnSpPr/>
              <p:nvPr/>
            </p:nvCxnSpPr>
            <p:spPr>
              <a:xfrm flipH="1">
                <a:off x="5852160" y="6470425"/>
                <a:ext cx="14224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C7F50610-92C8-770D-7C94-C9BD8CFA52AD}"/>
                  </a:ext>
                </a:extLst>
              </p:cNvPr>
              <p:cNvCxnSpPr/>
              <p:nvPr/>
            </p:nvCxnSpPr>
            <p:spPr>
              <a:xfrm flipH="1">
                <a:off x="5852160" y="2150095"/>
                <a:ext cx="14224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CBC6E01E-BA71-2C0A-A917-653BC241AD20}"/>
                  </a:ext>
                </a:extLst>
              </p:cNvPr>
              <p:cNvCxnSpPr/>
              <p:nvPr/>
            </p:nvCxnSpPr>
            <p:spPr>
              <a:xfrm flipH="1">
                <a:off x="5852160" y="4307675"/>
                <a:ext cx="14224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D41EEEE1-EB9E-5CA0-C6D6-ED97DF5FC808}"/>
                  </a:ext>
                </a:extLst>
              </p:cNvPr>
              <p:cNvCxnSpPr/>
              <p:nvPr/>
            </p:nvCxnSpPr>
            <p:spPr>
              <a:xfrm flipH="1">
                <a:off x="5852160" y="3227675"/>
                <a:ext cx="14224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95DCA10E-A728-5186-8301-1001C3404A6B}"/>
                  </a:ext>
                </a:extLst>
              </p:cNvPr>
              <p:cNvCxnSpPr/>
              <p:nvPr/>
            </p:nvCxnSpPr>
            <p:spPr>
              <a:xfrm flipH="1">
                <a:off x="5852160" y="5387675"/>
                <a:ext cx="14224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4366E48E-3C79-B356-A06F-DFE886E965A0}"/>
                  </a:ext>
                </a:extLst>
              </p:cNvPr>
              <p:cNvCxnSpPr/>
              <p:nvPr/>
            </p:nvCxnSpPr>
            <p:spPr>
              <a:xfrm flipH="1">
                <a:off x="5852160" y="2687675"/>
                <a:ext cx="14224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8F25C11C-EE57-F7A4-06B0-37A283C171B5}"/>
                  </a:ext>
                </a:extLst>
              </p:cNvPr>
              <p:cNvCxnSpPr/>
              <p:nvPr/>
            </p:nvCxnSpPr>
            <p:spPr>
              <a:xfrm flipH="1">
                <a:off x="5852160" y="3764470"/>
                <a:ext cx="14224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816B21D7-E7ED-185B-35FB-2DF67FC126F1}"/>
                  </a:ext>
                </a:extLst>
              </p:cNvPr>
              <p:cNvCxnSpPr/>
              <p:nvPr/>
            </p:nvCxnSpPr>
            <p:spPr>
              <a:xfrm flipH="1">
                <a:off x="5852160" y="4854110"/>
                <a:ext cx="14224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0D9AF13A-2940-98B4-9E7E-8BA4C0B3A24E}"/>
                  </a:ext>
                </a:extLst>
              </p:cNvPr>
              <p:cNvCxnSpPr/>
              <p:nvPr/>
            </p:nvCxnSpPr>
            <p:spPr>
              <a:xfrm flipH="1">
                <a:off x="5852160" y="5927675"/>
                <a:ext cx="14224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4374835E-166A-C210-079B-BC3EEF194D71}"/>
                  </a:ext>
                </a:extLst>
              </p:cNvPr>
              <p:cNvCxnSpPr>
                <a:cxnSpLocks/>
              </p:cNvCxnSpPr>
              <p:nvPr/>
            </p:nvCxnSpPr>
            <p:spPr>
              <a:xfrm flipV="1">
                <a:off x="5456440" y="4314420"/>
                <a:ext cx="0" cy="144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00F6BE01-44E6-3267-BAD7-DB24BEC840DF}"/>
                  </a:ext>
                </a:extLst>
              </p:cNvPr>
              <p:cNvCxnSpPr>
                <a:cxnSpLocks/>
              </p:cNvCxnSpPr>
              <p:nvPr/>
            </p:nvCxnSpPr>
            <p:spPr>
              <a:xfrm flipV="1">
                <a:off x="7086600" y="4305305"/>
                <a:ext cx="0" cy="144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34A41640-B77F-C85B-8DB5-FE102DD3572A}"/>
                  </a:ext>
                </a:extLst>
              </p:cNvPr>
              <p:cNvCxnSpPr>
                <a:cxnSpLocks/>
              </p:cNvCxnSpPr>
              <p:nvPr/>
            </p:nvCxnSpPr>
            <p:spPr>
              <a:xfrm flipV="1">
                <a:off x="6546600" y="4305305"/>
                <a:ext cx="0" cy="144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5FA9572E-826C-2684-03D2-78D71BAA1AA3}"/>
                  </a:ext>
                </a:extLst>
              </p:cNvPr>
              <p:cNvCxnSpPr>
                <a:cxnSpLocks/>
              </p:cNvCxnSpPr>
              <p:nvPr/>
            </p:nvCxnSpPr>
            <p:spPr>
              <a:xfrm flipV="1">
                <a:off x="7626600" y="4305305"/>
                <a:ext cx="0" cy="144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5E64F9D1-0A30-4A95-F857-ACC15F0A052D}"/>
                  </a:ext>
                </a:extLst>
              </p:cNvPr>
              <p:cNvCxnSpPr>
                <a:cxnSpLocks/>
              </p:cNvCxnSpPr>
              <p:nvPr/>
            </p:nvCxnSpPr>
            <p:spPr>
              <a:xfrm flipV="1">
                <a:off x="8154400" y="4305305"/>
                <a:ext cx="0" cy="144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B695567E-2593-B200-0B60-03AA3D07AC3A}"/>
                  </a:ext>
                </a:extLst>
              </p:cNvPr>
              <p:cNvCxnSpPr>
                <a:cxnSpLocks/>
              </p:cNvCxnSpPr>
              <p:nvPr/>
            </p:nvCxnSpPr>
            <p:spPr>
              <a:xfrm flipV="1">
                <a:off x="4916440" y="4314420"/>
                <a:ext cx="0" cy="144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2546CFB4-A4E7-5855-6886-1C2819ED8659}"/>
                  </a:ext>
                </a:extLst>
              </p:cNvPr>
              <p:cNvCxnSpPr>
                <a:cxnSpLocks/>
              </p:cNvCxnSpPr>
              <p:nvPr/>
            </p:nvCxnSpPr>
            <p:spPr>
              <a:xfrm flipV="1">
                <a:off x="4376440" y="4305305"/>
                <a:ext cx="0" cy="144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DF2EA05D-2C5F-8332-09E7-C1AA23CA1F97}"/>
                  </a:ext>
                </a:extLst>
              </p:cNvPr>
              <p:cNvCxnSpPr>
                <a:cxnSpLocks/>
              </p:cNvCxnSpPr>
              <p:nvPr/>
            </p:nvCxnSpPr>
            <p:spPr>
              <a:xfrm flipV="1">
                <a:off x="3839480" y="4309340"/>
                <a:ext cx="0" cy="144000"/>
              </a:xfrm>
              <a:prstGeom prst="line">
                <a:avLst/>
              </a:prstGeom>
            </p:spPr>
            <p:style>
              <a:lnRef idx="2">
                <a:schemeClr val="accent1"/>
              </a:lnRef>
              <a:fillRef idx="0">
                <a:schemeClr val="accent1"/>
              </a:fillRef>
              <a:effectRef idx="1">
                <a:schemeClr val="accent1"/>
              </a:effectRef>
              <a:fontRef idx="minor">
                <a:schemeClr val="tx1"/>
              </a:fontRef>
            </p:style>
          </p:cxnSp>
        </p:grpSp>
        <p:sp>
          <p:nvSpPr>
            <p:cNvPr id="31" name="TextBox 30">
              <a:extLst>
                <a:ext uri="{FF2B5EF4-FFF2-40B4-BE49-F238E27FC236}">
                  <a16:creationId xmlns:a16="http://schemas.microsoft.com/office/drawing/2014/main" id="{827286A3-0065-D887-11E8-36884B0806EB}"/>
                </a:ext>
              </a:extLst>
            </p:cNvPr>
            <p:cNvSpPr txBox="1"/>
            <p:nvPr/>
          </p:nvSpPr>
          <p:spPr>
            <a:xfrm>
              <a:off x="5737955" y="4273116"/>
              <a:ext cx="280846" cy="307777"/>
            </a:xfrm>
            <a:prstGeom prst="rect">
              <a:avLst/>
            </a:prstGeom>
            <a:noFill/>
          </p:spPr>
          <p:txBody>
            <a:bodyPr wrap="none" rtlCol="0">
              <a:spAutoFit/>
            </a:bodyPr>
            <a:lstStyle/>
            <a:p>
              <a:r>
                <a:rPr lang="en-GB" sz="1400" dirty="0">
                  <a:solidFill>
                    <a:schemeClr val="accent1"/>
                  </a:solidFill>
                </a:rPr>
                <a:t>0</a:t>
              </a:r>
            </a:p>
          </p:txBody>
        </p:sp>
        <p:sp>
          <p:nvSpPr>
            <p:cNvPr id="33" name="TextBox 32">
              <a:extLst>
                <a:ext uri="{FF2B5EF4-FFF2-40B4-BE49-F238E27FC236}">
                  <a16:creationId xmlns:a16="http://schemas.microsoft.com/office/drawing/2014/main" id="{15E4DFD4-7273-20A1-3CBB-27A95233E5CA}"/>
                </a:ext>
              </a:extLst>
            </p:cNvPr>
            <p:cNvSpPr txBox="1"/>
            <p:nvPr/>
          </p:nvSpPr>
          <p:spPr>
            <a:xfrm>
              <a:off x="5642434" y="3607351"/>
              <a:ext cx="280846" cy="307777"/>
            </a:xfrm>
            <a:prstGeom prst="rect">
              <a:avLst/>
            </a:prstGeom>
            <a:noFill/>
          </p:spPr>
          <p:txBody>
            <a:bodyPr wrap="none" rtlCol="0">
              <a:spAutoFit/>
            </a:bodyPr>
            <a:lstStyle/>
            <a:p>
              <a:r>
                <a:rPr lang="en-GB" sz="1400" dirty="0">
                  <a:solidFill>
                    <a:schemeClr val="accent1"/>
                  </a:solidFill>
                </a:rPr>
                <a:t>1</a:t>
              </a:r>
            </a:p>
          </p:txBody>
        </p:sp>
        <p:sp>
          <p:nvSpPr>
            <p:cNvPr id="34" name="TextBox 33">
              <a:extLst>
                <a:ext uri="{FF2B5EF4-FFF2-40B4-BE49-F238E27FC236}">
                  <a16:creationId xmlns:a16="http://schemas.microsoft.com/office/drawing/2014/main" id="{AF016B31-CD0D-D61E-8F09-2114BC3C5E7D}"/>
                </a:ext>
              </a:extLst>
            </p:cNvPr>
            <p:cNvSpPr txBox="1"/>
            <p:nvPr/>
          </p:nvSpPr>
          <p:spPr>
            <a:xfrm>
              <a:off x="5642434" y="3074786"/>
              <a:ext cx="280846" cy="307777"/>
            </a:xfrm>
            <a:prstGeom prst="rect">
              <a:avLst/>
            </a:prstGeom>
            <a:noFill/>
          </p:spPr>
          <p:txBody>
            <a:bodyPr wrap="none" rtlCol="0">
              <a:spAutoFit/>
            </a:bodyPr>
            <a:lstStyle/>
            <a:p>
              <a:r>
                <a:rPr lang="en-GB" sz="1400" dirty="0">
                  <a:solidFill>
                    <a:schemeClr val="accent1"/>
                  </a:solidFill>
                </a:rPr>
                <a:t>2</a:t>
              </a:r>
            </a:p>
          </p:txBody>
        </p:sp>
        <p:sp>
          <p:nvSpPr>
            <p:cNvPr id="35" name="TextBox 34">
              <a:extLst>
                <a:ext uri="{FF2B5EF4-FFF2-40B4-BE49-F238E27FC236}">
                  <a16:creationId xmlns:a16="http://schemas.microsoft.com/office/drawing/2014/main" id="{F1BFDDF0-69B9-8C67-73FA-D3DBCB731684}"/>
                </a:ext>
              </a:extLst>
            </p:cNvPr>
            <p:cNvSpPr txBox="1"/>
            <p:nvPr/>
          </p:nvSpPr>
          <p:spPr>
            <a:xfrm>
              <a:off x="5642434" y="2530603"/>
              <a:ext cx="280846" cy="307777"/>
            </a:xfrm>
            <a:prstGeom prst="rect">
              <a:avLst/>
            </a:prstGeom>
            <a:noFill/>
          </p:spPr>
          <p:txBody>
            <a:bodyPr wrap="none" rtlCol="0">
              <a:spAutoFit/>
            </a:bodyPr>
            <a:lstStyle/>
            <a:p>
              <a:r>
                <a:rPr lang="en-GB" sz="1400" dirty="0">
                  <a:solidFill>
                    <a:schemeClr val="accent1"/>
                  </a:solidFill>
                </a:rPr>
                <a:t>3</a:t>
              </a:r>
            </a:p>
          </p:txBody>
        </p:sp>
        <p:sp>
          <p:nvSpPr>
            <p:cNvPr id="36" name="TextBox 35">
              <a:extLst>
                <a:ext uri="{FF2B5EF4-FFF2-40B4-BE49-F238E27FC236}">
                  <a16:creationId xmlns:a16="http://schemas.microsoft.com/office/drawing/2014/main" id="{2954407E-2A4B-C4C5-A551-A68EA14E0F74}"/>
                </a:ext>
              </a:extLst>
            </p:cNvPr>
            <p:cNvSpPr txBox="1"/>
            <p:nvPr/>
          </p:nvSpPr>
          <p:spPr>
            <a:xfrm>
              <a:off x="5642434" y="2011067"/>
              <a:ext cx="280846" cy="307777"/>
            </a:xfrm>
            <a:prstGeom prst="rect">
              <a:avLst/>
            </a:prstGeom>
            <a:noFill/>
          </p:spPr>
          <p:txBody>
            <a:bodyPr wrap="none" rtlCol="0">
              <a:spAutoFit/>
            </a:bodyPr>
            <a:lstStyle/>
            <a:p>
              <a:r>
                <a:rPr lang="en-GB" sz="1400" dirty="0">
                  <a:solidFill>
                    <a:schemeClr val="accent1"/>
                  </a:solidFill>
                </a:rPr>
                <a:t>4</a:t>
              </a:r>
            </a:p>
          </p:txBody>
        </p:sp>
        <p:sp>
          <p:nvSpPr>
            <p:cNvPr id="37" name="TextBox 36">
              <a:extLst>
                <a:ext uri="{FF2B5EF4-FFF2-40B4-BE49-F238E27FC236}">
                  <a16:creationId xmlns:a16="http://schemas.microsoft.com/office/drawing/2014/main" id="{A5F5E7DA-3CBE-C36D-5F98-2EC86EB2928A}"/>
                </a:ext>
              </a:extLst>
            </p:cNvPr>
            <p:cNvSpPr txBox="1"/>
            <p:nvPr/>
          </p:nvSpPr>
          <p:spPr>
            <a:xfrm>
              <a:off x="6406177" y="4445504"/>
              <a:ext cx="280846" cy="307777"/>
            </a:xfrm>
            <a:prstGeom prst="rect">
              <a:avLst/>
            </a:prstGeom>
            <a:noFill/>
          </p:spPr>
          <p:txBody>
            <a:bodyPr wrap="none" rtlCol="0">
              <a:spAutoFit/>
            </a:bodyPr>
            <a:lstStyle/>
            <a:p>
              <a:r>
                <a:rPr lang="en-GB" sz="1400" dirty="0">
                  <a:solidFill>
                    <a:schemeClr val="accent1"/>
                  </a:solidFill>
                </a:rPr>
                <a:t>1</a:t>
              </a:r>
            </a:p>
          </p:txBody>
        </p:sp>
        <p:sp>
          <p:nvSpPr>
            <p:cNvPr id="38" name="TextBox 37">
              <a:extLst>
                <a:ext uri="{FF2B5EF4-FFF2-40B4-BE49-F238E27FC236}">
                  <a16:creationId xmlns:a16="http://schemas.microsoft.com/office/drawing/2014/main" id="{C405712F-9279-47B8-36FB-2D6DAA9E744F}"/>
                </a:ext>
              </a:extLst>
            </p:cNvPr>
            <p:cNvSpPr txBox="1"/>
            <p:nvPr/>
          </p:nvSpPr>
          <p:spPr>
            <a:xfrm>
              <a:off x="6946177" y="4441360"/>
              <a:ext cx="280846" cy="307777"/>
            </a:xfrm>
            <a:prstGeom prst="rect">
              <a:avLst/>
            </a:prstGeom>
            <a:noFill/>
          </p:spPr>
          <p:txBody>
            <a:bodyPr wrap="none" rtlCol="0">
              <a:spAutoFit/>
            </a:bodyPr>
            <a:lstStyle/>
            <a:p>
              <a:r>
                <a:rPr lang="en-GB" sz="1400" dirty="0">
                  <a:solidFill>
                    <a:schemeClr val="accent1"/>
                  </a:solidFill>
                </a:rPr>
                <a:t>2</a:t>
              </a:r>
            </a:p>
          </p:txBody>
        </p:sp>
        <p:sp>
          <p:nvSpPr>
            <p:cNvPr id="39" name="TextBox 38">
              <a:extLst>
                <a:ext uri="{FF2B5EF4-FFF2-40B4-BE49-F238E27FC236}">
                  <a16:creationId xmlns:a16="http://schemas.microsoft.com/office/drawing/2014/main" id="{672A1D67-565D-2E9F-B3A0-9867F113AB21}"/>
                </a:ext>
              </a:extLst>
            </p:cNvPr>
            <p:cNvSpPr txBox="1"/>
            <p:nvPr/>
          </p:nvSpPr>
          <p:spPr>
            <a:xfrm>
              <a:off x="7481097" y="4441359"/>
              <a:ext cx="280846" cy="307777"/>
            </a:xfrm>
            <a:prstGeom prst="rect">
              <a:avLst/>
            </a:prstGeom>
            <a:noFill/>
          </p:spPr>
          <p:txBody>
            <a:bodyPr wrap="none" rtlCol="0">
              <a:spAutoFit/>
            </a:bodyPr>
            <a:lstStyle/>
            <a:p>
              <a:r>
                <a:rPr lang="en-GB" sz="1400" dirty="0">
                  <a:solidFill>
                    <a:schemeClr val="accent1"/>
                  </a:solidFill>
                </a:rPr>
                <a:t>3</a:t>
              </a:r>
            </a:p>
          </p:txBody>
        </p:sp>
        <p:sp>
          <p:nvSpPr>
            <p:cNvPr id="40" name="TextBox 39">
              <a:extLst>
                <a:ext uri="{FF2B5EF4-FFF2-40B4-BE49-F238E27FC236}">
                  <a16:creationId xmlns:a16="http://schemas.microsoft.com/office/drawing/2014/main" id="{F43308AE-017C-15CD-BEBE-59CA29978D27}"/>
                </a:ext>
              </a:extLst>
            </p:cNvPr>
            <p:cNvSpPr txBox="1"/>
            <p:nvPr/>
          </p:nvSpPr>
          <p:spPr>
            <a:xfrm>
              <a:off x="7995717" y="4427004"/>
              <a:ext cx="280846" cy="307777"/>
            </a:xfrm>
            <a:prstGeom prst="rect">
              <a:avLst/>
            </a:prstGeom>
            <a:noFill/>
          </p:spPr>
          <p:txBody>
            <a:bodyPr wrap="none" rtlCol="0">
              <a:spAutoFit/>
            </a:bodyPr>
            <a:lstStyle/>
            <a:p>
              <a:r>
                <a:rPr lang="en-GB" sz="1400" dirty="0">
                  <a:solidFill>
                    <a:schemeClr val="accent1"/>
                  </a:solidFill>
                </a:rPr>
                <a:t>4</a:t>
              </a:r>
            </a:p>
          </p:txBody>
        </p:sp>
        <p:sp>
          <p:nvSpPr>
            <p:cNvPr id="41" name="TextBox 40">
              <a:extLst>
                <a:ext uri="{FF2B5EF4-FFF2-40B4-BE49-F238E27FC236}">
                  <a16:creationId xmlns:a16="http://schemas.microsoft.com/office/drawing/2014/main" id="{6E72DBB4-32FA-1F6A-5C89-D14910D97068}"/>
                </a:ext>
              </a:extLst>
            </p:cNvPr>
            <p:cNvSpPr txBox="1"/>
            <p:nvPr/>
          </p:nvSpPr>
          <p:spPr>
            <a:xfrm>
              <a:off x="5607841" y="4689583"/>
              <a:ext cx="328231" cy="307777"/>
            </a:xfrm>
            <a:prstGeom prst="rect">
              <a:avLst/>
            </a:prstGeom>
            <a:noFill/>
          </p:spPr>
          <p:txBody>
            <a:bodyPr wrap="none" rtlCol="0">
              <a:spAutoFit/>
            </a:bodyPr>
            <a:lstStyle/>
            <a:p>
              <a:r>
                <a:rPr lang="en-GB" sz="1400" dirty="0">
                  <a:solidFill>
                    <a:schemeClr val="accent1"/>
                  </a:solidFill>
                </a:rPr>
                <a:t>-1</a:t>
              </a:r>
            </a:p>
          </p:txBody>
        </p:sp>
        <p:sp>
          <p:nvSpPr>
            <p:cNvPr id="42" name="TextBox 41">
              <a:extLst>
                <a:ext uri="{FF2B5EF4-FFF2-40B4-BE49-F238E27FC236}">
                  <a16:creationId xmlns:a16="http://schemas.microsoft.com/office/drawing/2014/main" id="{4A5E058D-EB3B-2787-31AB-61F056666415}"/>
                </a:ext>
              </a:extLst>
            </p:cNvPr>
            <p:cNvSpPr txBox="1"/>
            <p:nvPr/>
          </p:nvSpPr>
          <p:spPr>
            <a:xfrm>
              <a:off x="5582596" y="5240221"/>
              <a:ext cx="341760" cy="307777"/>
            </a:xfrm>
            <a:prstGeom prst="rect">
              <a:avLst/>
            </a:prstGeom>
            <a:noFill/>
          </p:spPr>
          <p:txBody>
            <a:bodyPr wrap="none" rtlCol="0">
              <a:spAutoFit/>
            </a:bodyPr>
            <a:lstStyle/>
            <a:p>
              <a:r>
                <a:rPr lang="en-GB" sz="1400" dirty="0">
                  <a:solidFill>
                    <a:schemeClr val="accent1"/>
                  </a:solidFill>
                </a:rPr>
                <a:t>-2</a:t>
              </a:r>
            </a:p>
          </p:txBody>
        </p:sp>
        <p:sp>
          <p:nvSpPr>
            <p:cNvPr id="43" name="TextBox 42">
              <a:extLst>
                <a:ext uri="{FF2B5EF4-FFF2-40B4-BE49-F238E27FC236}">
                  <a16:creationId xmlns:a16="http://schemas.microsoft.com/office/drawing/2014/main" id="{57AE065C-9924-4C39-744C-5CB3FD773F34}"/>
                </a:ext>
              </a:extLst>
            </p:cNvPr>
            <p:cNvSpPr txBox="1"/>
            <p:nvPr/>
          </p:nvSpPr>
          <p:spPr>
            <a:xfrm>
              <a:off x="5581520" y="5777032"/>
              <a:ext cx="341760" cy="307777"/>
            </a:xfrm>
            <a:prstGeom prst="rect">
              <a:avLst/>
            </a:prstGeom>
            <a:noFill/>
          </p:spPr>
          <p:txBody>
            <a:bodyPr wrap="none" rtlCol="0">
              <a:spAutoFit/>
            </a:bodyPr>
            <a:lstStyle/>
            <a:p>
              <a:r>
                <a:rPr lang="en-GB" sz="1400" dirty="0">
                  <a:solidFill>
                    <a:schemeClr val="accent1"/>
                  </a:solidFill>
                </a:rPr>
                <a:t>-3</a:t>
              </a:r>
            </a:p>
          </p:txBody>
        </p:sp>
        <p:sp>
          <p:nvSpPr>
            <p:cNvPr id="45" name="TextBox 44">
              <a:extLst>
                <a:ext uri="{FF2B5EF4-FFF2-40B4-BE49-F238E27FC236}">
                  <a16:creationId xmlns:a16="http://schemas.microsoft.com/office/drawing/2014/main" id="{A7D94619-2D67-9B56-815A-8861251701EA}"/>
                </a:ext>
              </a:extLst>
            </p:cNvPr>
            <p:cNvSpPr txBox="1"/>
            <p:nvPr/>
          </p:nvSpPr>
          <p:spPr>
            <a:xfrm>
              <a:off x="5304806" y="4448305"/>
              <a:ext cx="328231" cy="307777"/>
            </a:xfrm>
            <a:prstGeom prst="rect">
              <a:avLst/>
            </a:prstGeom>
            <a:noFill/>
          </p:spPr>
          <p:txBody>
            <a:bodyPr wrap="none" rtlCol="0">
              <a:spAutoFit/>
            </a:bodyPr>
            <a:lstStyle/>
            <a:p>
              <a:r>
                <a:rPr lang="en-GB" sz="1400" dirty="0">
                  <a:solidFill>
                    <a:schemeClr val="accent1"/>
                  </a:solidFill>
                </a:rPr>
                <a:t>-1</a:t>
              </a:r>
            </a:p>
          </p:txBody>
        </p:sp>
        <p:sp>
          <p:nvSpPr>
            <p:cNvPr id="46" name="TextBox 45">
              <a:extLst>
                <a:ext uri="{FF2B5EF4-FFF2-40B4-BE49-F238E27FC236}">
                  <a16:creationId xmlns:a16="http://schemas.microsoft.com/office/drawing/2014/main" id="{53539030-FB93-4605-CBED-75C1395DD50C}"/>
                </a:ext>
              </a:extLst>
            </p:cNvPr>
            <p:cNvSpPr txBox="1"/>
            <p:nvPr/>
          </p:nvSpPr>
          <p:spPr>
            <a:xfrm>
              <a:off x="4723169" y="4437990"/>
              <a:ext cx="341760" cy="307777"/>
            </a:xfrm>
            <a:prstGeom prst="rect">
              <a:avLst/>
            </a:prstGeom>
            <a:noFill/>
          </p:spPr>
          <p:txBody>
            <a:bodyPr wrap="none" rtlCol="0">
              <a:spAutoFit/>
            </a:bodyPr>
            <a:lstStyle/>
            <a:p>
              <a:r>
                <a:rPr lang="en-GB" sz="1400" dirty="0">
                  <a:solidFill>
                    <a:schemeClr val="accent1"/>
                  </a:solidFill>
                </a:rPr>
                <a:t>-2</a:t>
              </a:r>
            </a:p>
          </p:txBody>
        </p:sp>
        <p:sp>
          <p:nvSpPr>
            <p:cNvPr id="47" name="TextBox 46">
              <a:extLst>
                <a:ext uri="{FF2B5EF4-FFF2-40B4-BE49-F238E27FC236}">
                  <a16:creationId xmlns:a16="http://schemas.microsoft.com/office/drawing/2014/main" id="{BC4FB306-6D26-01C5-DEAE-BC17603A1524}"/>
                </a:ext>
              </a:extLst>
            </p:cNvPr>
            <p:cNvSpPr txBox="1"/>
            <p:nvPr/>
          </p:nvSpPr>
          <p:spPr>
            <a:xfrm>
              <a:off x="4183470" y="4437989"/>
              <a:ext cx="341760" cy="307777"/>
            </a:xfrm>
            <a:prstGeom prst="rect">
              <a:avLst/>
            </a:prstGeom>
            <a:noFill/>
          </p:spPr>
          <p:txBody>
            <a:bodyPr wrap="none" rtlCol="0">
              <a:spAutoFit/>
            </a:bodyPr>
            <a:lstStyle/>
            <a:p>
              <a:r>
                <a:rPr lang="en-GB" sz="1400" dirty="0">
                  <a:solidFill>
                    <a:schemeClr val="accent1"/>
                  </a:solidFill>
                </a:rPr>
                <a:t>-3</a:t>
              </a:r>
            </a:p>
          </p:txBody>
        </p:sp>
        <p:sp>
          <p:nvSpPr>
            <p:cNvPr id="48" name="TextBox 47">
              <a:extLst>
                <a:ext uri="{FF2B5EF4-FFF2-40B4-BE49-F238E27FC236}">
                  <a16:creationId xmlns:a16="http://schemas.microsoft.com/office/drawing/2014/main" id="{00ABD72E-E760-2A56-5FEC-31B404CE497F}"/>
                </a:ext>
              </a:extLst>
            </p:cNvPr>
            <p:cNvSpPr txBox="1"/>
            <p:nvPr/>
          </p:nvSpPr>
          <p:spPr>
            <a:xfrm>
              <a:off x="3639499" y="4420104"/>
              <a:ext cx="341760" cy="307777"/>
            </a:xfrm>
            <a:prstGeom prst="rect">
              <a:avLst/>
            </a:prstGeom>
            <a:noFill/>
          </p:spPr>
          <p:txBody>
            <a:bodyPr wrap="none" rtlCol="0">
              <a:spAutoFit/>
            </a:bodyPr>
            <a:lstStyle/>
            <a:p>
              <a:r>
                <a:rPr lang="en-GB" sz="1400" dirty="0">
                  <a:solidFill>
                    <a:schemeClr val="accent1"/>
                  </a:solidFill>
                </a:rPr>
                <a:t>-4</a:t>
              </a:r>
            </a:p>
          </p:txBody>
        </p:sp>
      </p:grpSp>
      <p:grpSp>
        <p:nvGrpSpPr>
          <p:cNvPr id="53" name="Group 52">
            <a:extLst>
              <a:ext uri="{FF2B5EF4-FFF2-40B4-BE49-F238E27FC236}">
                <a16:creationId xmlns:a16="http://schemas.microsoft.com/office/drawing/2014/main" id="{98B30DF2-AB15-B7A3-F8F0-7542D9E07CB7}"/>
              </a:ext>
            </a:extLst>
          </p:cNvPr>
          <p:cNvGrpSpPr/>
          <p:nvPr/>
        </p:nvGrpSpPr>
        <p:grpSpPr>
          <a:xfrm>
            <a:off x="7473147" y="4721942"/>
            <a:ext cx="817879" cy="488661"/>
            <a:chOff x="7569200" y="4734781"/>
            <a:chExt cx="817879" cy="488661"/>
          </a:xfrm>
        </p:grpSpPr>
        <p:sp>
          <p:nvSpPr>
            <p:cNvPr id="50" name="TextBox 49">
              <a:extLst>
                <a:ext uri="{FF2B5EF4-FFF2-40B4-BE49-F238E27FC236}">
                  <a16:creationId xmlns:a16="http://schemas.microsoft.com/office/drawing/2014/main" id="{45EE47B8-B048-DF2E-0EE4-550FB4D3508C}"/>
                </a:ext>
              </a:extLst>
            </p:cNvPr>
            <p:cNvSpPr txBox="1"/>
            <p:nvPr/>
          </p:nvSpPr>
          <p:spPr>
            <a:xfrm>
              <a:off x="7569200" y="4854110"/>
              <a:ext cx="817879" cy="369332"/>
            </a:xfrm>
            <a:prstGeom prst="rect">
              <a:avLst/>
            </a:prstGeom>
            <a:noFill/>
          </p:spPr>
          <p:txBody>
            <a:bodyPr wrap="square" rtlCol="0">
              <a:spAutoFit/>
            </a:bodyPr>
            <a:lstStyle/>
            <a:p>
              <a:r>
                <a:rPr lang="en-GB" dirty="0">
                  <a:solidFill>
                    <a:schemeClr val="accent1"/>
                  </a:solidFill>
                </a:rPr>
                <a:t>x axis</a:t>
              </a:r>
            </a:p>
          </p:txBody>
        </p:sp>
        <p:cxnSp>
          <p:nvCxnSpPr>
            <p:cNvPr id="52" name="Straight Arrow Connector 51">
              <a:extLst>
                <a:ext uri="{FF2B5EF4-FFF2-40B4-BE49-F238E27FC236}">
                  <a16:creationId xmlns:a16="http://schemas.microsoft.com/office/drawing/2014/main" id="{C9832B62-55B5-C825-1829-EA58E9D4F33D}"/>
                </a:ext>
              </a:extLst>
            </p:cNvPr>
            <p:cNvCxnSpPr/>
            <p:nvPr/>
          </p:nvCxnSpPr>
          <p:spPr>
            <a:xfrm flipV="1">
              <a:off x="7924800" y="4734781"/>
              <a:ext cx="0" cy="21495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61" name="Group 60">
            <a:extLst>
              <a:ext uri="{FF2B5EF4-FFF2-40B4-BE49-F238E27FC236}">
                <a16:creationId xmlns:a16="http://schemas.microsoft.com/office/drawing/2014/main" id="{3C5E1EAF-1CC8-3BDD-B653-FF49DEAF30A2}"/>
              </a:ext>
            </a:extLst>
          </p:cNvPr>
          <p:cNvGrpSpPr/>
          <p:nvPr/>
        </p:nvGrpSpPr>
        <p:grpSpPr>
          <a:xfrm>
            <a:off x="4711180" y="2224408"/>
            <a:ext cx="928704" cy="369332"/>
            <a:chOff x="4376099" y="2316965"/>
            <a:chExt cx="928704" cy="369332"/>
          </a:xfrm>
        </p:grpSpPr>
        <p:sp>
          <p:nvSpPr>
            <p:cNvPr id="55" name="TextBox 54">
              <a:extLst>
                <a:ext uri="{FF2B5EF4-FFF2-40B4-BE49-F238E27FC236}">
                  <a16:creationId xmlns:a16="http://schemas.microsoft.com/office/drawing/2014/main" id="{2E433E5E-25C8-4BF8-4C09-5CCB80AC43E8}"/>
                </a:ext>
              </a:extLst>
            </p:cNvPr>
            <p:cNvSpPr txBox="1"/>
            <p:nvPr/>
          </p:nvSpPr>
          <p:spPr>
            <a:xfrm>
              <a:off x="4376099" y="2316965"/>
              <a:ext cx="928704" cy="369332"/>
            </a:xfrm>
            <a:prstGeom prst="rect">
              <a:avLst/>
            </a:prstGeom>
            <a:noFill/>
          </p:spPr>
          <p:txBody>
            <a:bodyPr wrap="square" rtlCol="0">
              <a:spAutoFit/>
            </a:bodyPr>
            <a:lstStyle/>
            <a:p>
              <a:r>
                <a:rPr lang="en-GB" dirty="0">
                  <a:solidFill>
                    <a:schemeClr val="accent1"/>
                  </a:solidFill>
                </a:rPr>
                <a:t>y axis</a:t>
              </a:r>
            </a:p>
          </p:txBody>
        </p:sp>
        <p:cxnSp>
          <p:nvCxnSpPr>
            <p:cNvPr id="60" name="Straight Arrow Connector 59">
              <a:extLst>
                <a:ext uri="{FF2B5EF4-FFF2-40B4-BE49-F238E27FC236}">
                  <a16:creationId xmlns:a16="http://schemas.microsoft.com/office/drawing/2014/main" id="{72B203C2-A97B-9D21-27B8-9F8867E3F22B}"/>
                </a:ext>
              </a:extLst>
            </p:cNvPr>
            <p:cNvCxnSpPr>
              <a:cxnSpLocks/>
            </p:cNvCxnSpPr>
            <p:nvPr/>
          </p:nvCxnSpPr>
          <p:spPr>
            <a:xfrm>
              <a:off x="5029200" y="2500886"/>
              <a:ext cx="2160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graphicFrame>
        <p:nvGraphicFramePr>
          <p:cNvPr id="62" name="Table 61">
            <a:extLst>
              <a:ext uri="{FF2B5EF4-FFF2-40B4-BE49-F238E27FC236}">
                <a16:creationId xmlns:a16="http://schemas.microsoft.com/office/drawing/2014/main" id="{A90872FB-6D02-AEC2-0296-565ADE6EBD80}"/>
              </a:ext>
            </a:extLst>
          </p:cNvPr>
          <p:cNvGraphicFramePr>
            <a:graphicFrameLocks noGrp="1"/>
          </p:cNvGraphicFramePr>
          <p:nvPr>
            <p:extLst>
              <p:ext uri="{D42A27DB-BD31-4B8C-83A1-F6EECF244321}">
                <p14:modId xmlns:p14="http://schemas.microsoft.com/office/powerpoint/2010/main" val="2611842475"/>
              </p:ext>
            </p:extLst>
          </p:nvPr>
        </p:nvGraphicFramePr>
        <p:xfrm>
          <a:off x="357055" y="5240221"/>
          <a:ext cx="3186391" cy="1182946"/>
        </p:xfrm>
        <a:graphic>
          <a:graphicData uri="http://schemas.openxmlformats.org/drawingml/2006/table">
            <a:tbl>
              <a:tblPr firstRow="1" bandRow="1">
                <a:tableStyleId>{5C22544A-7EE6-4342-B048-85BDC9FD1C3A}</a:tableStyleId>
              </a:tblPr>
              <a:tblGrid>
                <a:gridCol w="1247976">
                  <a:extLst>
                    <a:ext uri="{9D8B030D-6E8A-4147-A177-3AD203B41FA5}">
                      <a16:colId xmlns:a16="http://schemas.microsoft.com/office/drawing/2014/main" val="2199695809"/>
                    </a:ext>
                  </a:extLst>
                </a:gridCol>
                <a:gridCol w="387683">
                  <a:extLst>
                    <a:ext uri="{9D8B030D-6E8A-4147-A177-3AD203B41FA5}">
                      <a16:colId xmlns:a16="http://schemas.microsoft.com/office/drawing/2014/main" val="1298791572"/>
                    </a:ext>
                  </a:extLst>
                </a:gridCol>
                <a:gridCol w="387683">
                  <a:extLst>
                    <a:ext uri="{9D8B030D-6E8A-4147-A177-3AD203B41FA5}">
                      <a16:colId xmlns:a16="http://schemas.microsoft.com/office/drawing/2014/main" val="825391069"/>
                    </a:ext>
                  </a:extLst>
                </a:gridCol>
                <a:gridCol w="387683">
                  <a:extLst>
                    <a:ext uri="{9D8B030D-6E8A-4147-A177-3AD203B41FA5}">
                      <a16:colId xmlns:a16="http://schemas.microsoft.com/office/drawing/2014/main" val="1774355197"/>
                    </a:ext>
                  </a:extLst>
                </a:gridCol>
                <a:gridCol w="387683">
                  <a:extLst>
                    <a:ext uri="{9D8B030D-6E8A-4147-A177-3AD203B41FA5}">
                      <a16:colId xmlns:a16="http://schemas.microsoft.com/office/drawing/2014/main" val="2782008949"/>
                    </a:ext>
                  </a:extLst>
                </a:gridCol>
                <a:gridCol w="387683">
                  <a:extLst>
                    <a:ext uri="{9D8B030D-6E8A-4147-A177-3AD203B41FA5}">
                      <a16:colId xmlns:a16="http://schemas.microsoft.com/office/drawing/2014/main" val="2728218465"/>
                    </a:ext>
                  </a:extLst>
                </a:gridCol>
              </a:tblGrid>
              <a:tr h="377152">
                <a:tc gridSpan="6">
                  <a:txBody>
                    <a:bodyPr/>
                    <a:lstStyle/>
                    <a:p>
                      <a:r>
                        <a:rPr lang="en-GB" dirty="0"/>
                        <a:t>Table of x and y values</a:t>
                      </a:r>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3083270853"/>
                  </a:ext>
                </a:extLst>
              </a:tr>
              <a:tr h="402594">
                <a:tc>
                  <a:txBody>
                    <a:bodyPr/>
                    <a:lstStyle/>
                    <a:p>
                      <a:r>
                        <a:rPr lang="en-GB" dirty="0">
                          <a:solidFill>
                            <a:schemeClr val="accent1"/>
                          </a:solidFill>
                        </a:rPr>
                        <a:t>Value for x</a:t>
                      </a:r>
                    </a:p>
                  </a:txBody>
                  <a:tcPr/>
                </a:tc>
                <a:tc>
                  <a:txBody>
                    <a:bodyPr/>
                    <a:lstStyle/>
                    <a:p>
                      <a:pPr algn="ctr"/>
                      <a:r>
                        <a:rPr lang="en-GB" dirty="0">
                          <a:solidFill>
                            <a:schemeClr val="accent1"/>
                          </a:solidFill>
                        </a:rPr>
                        <a:t>0</a:t>
                      </a:r>
                    </a:p>
                  </a:txBody>
                  <a:tcPr/>
                </a:tc>
                <a:tc>
                  <a:txBody>
                    <a:bodyPr/>
                    <a:lstStyle/>
                    <a:p>
                      <a:pPr algn="ctr"/>
                      <a:r>
                        <a:rPr lang="en-GB" dirty="0">
                          <a:solidFill>
                            <a:schemeClr val="accent1"/>
                          </a:solidFill>
                        </a:rPr>
                        <a:t>1</a:t>
                      </a:r>
                    </a:p>
                  </a:txBody>
                  <a:tcPr/>
                </a:tc>
                <a:tc>
                  <a:txBody>
                    <a:bodyPr/>
                    <a:lstStyle/>
                    <a:p>
                      <a:pPr algn="ctr"/>
                      <a:r>
                        <a:rPr lang="en-GB" dirty="0">
                          <a:solidFill>
                            <a:schemeClr val="accent1"/>
                          </a:solidFill>
                        </a:rPr>
                        <a:t>2</a:t>
                      </a:r>
                    </a:p>
                  </a:txBody>
                  <a:tcPr/>
                </a:tc>
                <a:tc>
                  <a:txBody>
                    <a:bodyPr/>
                    <a:lstStyle/>
                    <a:p>
                      <a:pPr algn="ctr"/>
                      <a:r>
                        <a:rPr lang="en-GB" dirty="0">
                          <a:solidFill>
                            <a:schemeClr val="accent1"/>
                          </a:solidFill>
                        </a:rPr>
                        <a:t>3</a:t>
                      </a:r>
                    </a:p>
                  </a:txBody>
                  <a:tcPr/>
                </a:tc>
                <a:tc>
                  <a:txBody>
                    <a:bodyPr/>
                    <a:lstStyle/>
                    <a:p>
                      <a:pPr algn="ctr"/>
                      <a:r>
                        <a:rPr lang="en-GB" dirty="0">
                          <a:solidFill>
                            <a:schemeClr val="accent1"/>
                          </a:solidFill>
                        </a:rPr>
                        <a:t>4</a:t>
                      </a:r>
                    </a:p>
                  </a:txBody>
                  <a:tcPr/>
                </a:tc>
                <a:extLst>
                  <a:ext uri="{0D108BD9-81ED-4DB2-BD59-A6C34878D82A}">
                    <a16:rowId xmlns:a16="http://schemas.microsoft.com/office/drawing/2014/main" val="2988029345"/>
                  </a:ext>
                </a:extLst>
              </a:tr>
              <a:tr h="403200">
                <a:tc>
                  <a:txBody>
                    <a:bodyPr/>
                    <a:lstStyle/>
                    <a:p>
                      <a:r>
                        <a:rPr lang="en-GB" dirty="0">
                          <a:solidFill>
                            <a:schemeClr val="accent1"/>
                          </a:solidFill>
                        </a:rPr>
                        <a:t>Value for y</a:t>
                      </a:r>
                    </a:p>
                  </a:txBody>
                  <a:tcPr/>
                </a:tc>
                <a:tc>
                  <a:txBody>
                    <a:bodyPr/>
                    <a:lstStyle/>
                    <a:p>
                      <a:pPr algn="ctr"/>
                      <a:r>
                        <a:rPr lang="en-GB" dirty="0">
                          <a:solidFill>
                            <a:schemeClr val="accent1"/>
                          </a:solidFill>
                        </a:rPr>
                        <a:t>0</a:t>
                      </a:r>
                    </a:p>
                  </a:txBody>
                  <a:tcPr/>
                </a:tc>
                <a:tc>
                  <a:txBody>
                    <a:bodyPr/>
                    <a:lstStyle/>
                    <a:p>
                      <a:pPr algn="ctr"/>
                      <a:r>
                        <a:rPr lang="en-GB" dirty="0">
                          <a:solidFill>
                            <a:schemeClr val="accent1"/>
                          </a:solidFill>
                        </a:rPr>
                        <a:t>1</a:t>
                      </a:r>
                    </a:p>
                  </a:txBody>
                  <a:tcPr/>
                </a:tc>
                <a:tc>
                  <a:txBody>
                    <a:bodyPr/>
                    <a:lstStyle/>
                    <a:p>
                      <a:pPr algn="ctr"/>
                      <a:r>
                        <a:rPr lang="en-GB" dirty="0">
                          <a:solidFill>
                            <a:schemeClr val="accent1"/>
                          </a:solidFill>
                        </a:rPr>
                        <a:t>2</a:t>
                      </a:r>
                    </a:p>
                  </a:txBody>
                  <a:tcPr/>
                </a:tc>
                <a:tc>
                  <a:txBody>
                    <a:bodyPr/>
                    <a:lstStyle/>
                    <a:p>
                      <a:pPr algn="ctr"/>
                      <a:r>
                        <a:rPr lang="en-GB" dirty="0">
                          <a:solidFill>
                            <a:schemeClr val="accent1"/>
                          </a:solidFill>
                        </a:rPr>
                        <a:t>3</a:t>
                      </a:r>
                    </a:p>
                  </a:txBody>
                  <a:tcPr/>
                </a:tc>
                <a:tc>
                  <a:txBody>
                    <a:bodyPr/>
                    <a:lstStyle/>
                    <a:p>
                      <a:pPr algn="ctr"/>
                      <a:r>
                        <a:rPr lang="en-GB" dirty="0">
                          <a:solidFill>
                            <a:schemeClr val="accent1"/>
                          </a:solidFill>
                        </a:rPr>
                        <a:t>4</a:t>
                      </a:r>
                    </a:p>
                  </a:txBody>
                  <a:tcPr/>
                </a:tc>
                <a:extLst>
                  <a:ext uri="{0D108BD9-81ED-4DB2-BD59-A6C34878D82A}">
                    <a16:rowId xmlns:a16="http://schemas.microsoft.com/office/drawing/2014/main" val="4231448611"/>
                  </a:ext>
                </a:extLst>
              </a:tr>
            </a:tbl>
          </a:graphicData>
        </a:graphic>
      </p:graphicFrame>
      <p:sp>
        <p:nvSpPr>
          <p:cNvPr id="68" name="Text Placeholder 2">
            <a:extLst>
              <a:ext uri="{FF2B5EF4-FFF2-40B4-BE49-F238E27FC236}">
                <a16:creationId xmlns:a16="http://schemas.microsoft.com/office/drawing/2014/main" id="{2D3DEE69-FCB8-2F69-460A-BC74B6742AF3}"/>
              </a:ext>
            </a:extLst>
          </p:cNvPr>
          <p:cNvSpPr txBox="1">
            <a:spLocks/>
          </p:cNvSpPr>
          <p:nvPr/>
        </p:nvSpPr>
        <p:spPr>
          <a:xfrm>
            <a:off x="469513" y="2099659"/>
            <a:ext cx="2807122" cy="2799995"/>
          </a:xfrm>
          <a:prstGeom prst="roundRect">
            <a:avLst/>
          </a:prstGeom>
          <a:solidFill>
            <a:schemeClr val="accent2">
              <a:alpha val="44000"/>
            </a:schemeClr>
          </a:solidFill>
        </p:spPr>
        <p:txBody>
          <a:bodyPr vert="horz" lIns="91440" tIns="45720" rIns="91440" bIns="45720"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solidFill>
                  <a:schemeClr val="accent1"/>
                </a:solidFill>
              </a:rPr>
              <a:t>Variables are </a:t>
            </a:r>
            <a:r>
              <a:rPr lang="en-GB" b="1" dirty="0">
                <a:solidFill>
                  <a:schemeClr val="accent1"/>
                </a:solidFill>
              </a:rPr>
              <a:t>directly proportional </a:t>
            </a:r>
            <a:r>
              <a:rPr lang="en-GB" dirty="0">
                <a:solidFill>
                  <a:schemeClr val="accent1"/>
                </a:solidFill>
              </a:rPr>
              <a:t>if:</a:t>
            </a:r>
          </a:p>
          <a:p>
            <a:pPr marL="285750" indent="-285750">
              <a:buFont typeface="Arial" panose="020B0604020202020204" pitchFamily="34" charset="0"/>
              <a:buChar char="•"/>
            </a:pPr>
            <a:r>
              <a:rPr lang="en-GB" dirty="0">
                <a:solidFill>
                  <a:schemeClr val="accent1"/>
                </a:solidFill>
              </a:rPr>
              <a:t>When one variable is zero, the other is also zero</a:t>
            </a:r>
          </a:p>
          <a:p>
            <a:pPr marL="285750" indent="-285750">
              <a:buFont typeface="Arial" panose="020B0604020202020204" pitchFamily="34" charset="0"/>
              <a:buChar char="•"/>
            </a:pPr>
            <a:r>
              <a:rPr lang="en-GB" dirty="0">
                <a:solidFill>
                  <a:schemeClr val="accent1"/>
                </a:solidFill>
              </a:rPr>
              <a:t>When on variable changes, the other changes in the same ratio</a:t>
            </a:r>
          </a:p>
        </p:txBody>
      </p:sp>
      <p:sp>
        <p:nvSpPr>
          <p:cNvPr id="70" name="TextBox 69">
            <a:extLst>
              <a:ext uri="{FF2B5EF4-FFF2-40B4-BE49-F238E27FC236}">
                <a16:creationId xmlns:a16="http://schemas.microsoft.com/office/drawing/2014/main" id="{68021572-3806-EE4D-A8E0-BC375ECB8B85}"/>
              </a:ext>
            </a:extLst>
          </p:cNvPr>
          <p:cNvSpPr txBox="1"/>
          <p:nvPr/>
        </p:nvSpPr>
        <p:spPr>
          <a:xfrm rot="2742464">
            <a:off x="5589291" y="4324252"/>
            <a:ext cx="1207008" cy="523220"/>
          </a:xfrm>
          <a:prstGeom prst="rect">
            <a:avLst/>
          </a:prstGeom>
          <a:noFill/>
        </p:spPr>
        <p:txBody>
          <a:bodyPr wrap="square" rtlCol="0">
            <a:spAutoFit/>
          </a:bodyPr>
          <a:lstStyle/>
          <a:p>
            <a:r>
              <a:rPr lang="en-GB" sz="2800" dirty="0">
                <a:solidFill>
                  <a:schemeClr val="accent1"/>
                </a:solidFill>
              </a:rPr>
              <a:t>+</a:t>
            </a:r>
          </a:p>
        </p:txBody>
      </p:sp>
      <p:sp>
        <p:nvSpPr>
          <p:cNvPr id="71" name="TextBox 70">
            <a:extLst>
              <a:ext uri="{FF2B5EF4-FFF2-40B4-BE49-F238E27FC236}">
                <a16:creationId xmlns:a16="http://schemas.microsoft.com/office/drawing/2014/main" id="{80D2B499-8B3C-1934-4AB0-6C408F604F40}"/>
              </a:ext>
            </a:extLst>
          </p:cNvPr>
          <p:cNvSpPr txBox="1"/>
          <p:nvPr/>
        </p:nvSpPr>
        <p:spPr>
          <a:xfrm rot="2742464">
            <a:off x="6130002" y="3796739"/>
            <a:ext cx="1207008" cy="523220"/>
          </a:xfrm>
          <a:prstGeom prst="rect">
            <a:avLst/>
          </a:prstGeom>
          <a:noFill/>
        </p:spPr>
        <p:txBody>
          <a:bodyPr wrap="square" rtlCol="0">
            <a:spAutoFit/>
          </a:bodyPr>
          <a:lstStyle/>
          <a:p>
            <a:r>
              <a:rPr lang="en-GB" sz="2800" dirty="0">
                <a:solidFill>
                  <a:schemeClr val="accent1"/>
                </a:solidFill>
              </a:rPr>
              <a:t>+</a:t>
            </a:r>
          </a:p>
        </p:txBody>
      </p:sp>
      <p:sp>
        <p:nvSpPr>
          <p:cNvPr id="72" name="TextBox 71">
            <a:extLst>
              <a:ext uri="{FF2B5EF4-FFF2-40B4-BE49-F238E27FC236}">
                <a16:creationId xmlns:a16="http://schemas.microsoft.com/office/drawing/2014/main" id="{3E849A05-E045-1811-A39B-E00820FD49A6}"/>
              </a:ext>
            </a:extLst>
          </p:cNvPr>
          <p:cNvSpPr txBox="1"/>
          <p:nvPr/>
        </p:nvSpPr>
        <p:spPr>
          <a:xfrm rot="2742464">
            <a:off x="6661889" y="3249304"/>
            <a:ext cx="1207008" cy="523220"/>
          </a:xfrm>
          <a:prstGeom prst="rect">
            <a:avLst/>
          </a:prstGeom>
          <a:noFill/>
        </p:spPr>
        <p:txBody>
          <a:bodyPr wrap="square" rtlCol="0">
            <a:spAutoFit/>
          </a:bodyPr>
          <a:lstStyle/>
          <a:p>
            <a:r>
              <a:rPr lang="en-GB" sz="2800" dirty="0">
                <a:solidFill>
                  <a:schemeClr val="accent1"/>
                </a:solidFill>
              </a:rPr>
              <a:t>+</a:t>
            </a:r>
          </a:p>
        </p:txBody>
      </p:sp>
      <p:sp>
        <p:nvSpPr>
          <p:cNvPr id="78" name="TextBox 77">
            <a:extLst>
              <a:ext uri="{FF2B5EF4-FFF2-40B4-BE49-F238E27FC236}">
                <a16:creationId xmlns:a16="http://schemas.microsoft.com/office/drawing/2014/main" id="{7D2683E4-0A7E-744B-C0E4-DAF3C03F2590}"/>
              </a:ext>
            </a:extLst>
          </p:cNvPr>
          <p:cNvSpPr txBox="1"/>
          <p:nvPr/>
        </p:nvSpPr>
        <p:spPr>
          <a:xfrm rot="2742464">
            <a:off x="7194264" y="2721792"/>
            <a:ext cx="1207008" cy="523220"/>
          </a:xfrm>
          <a:prstGeom prst="rect">
            <a:avLst/>
          </a:prstGeom>
          <a:noFill/>
        </p:spPr>
        <p:txBody>
          <a:bodyPr wrap="square" rtlCol="0">
            <a:spAutoFit/>
          </a:bodyPr>
          <a:lstStyle/>
          <a:p>
            <a:r>
              <a:rPr lang="en-GB" sz="2800" dirty="0">
                <a:solidFill>
                  <a:schemeClr val="accent1"/>
                </a:solidFill>
              </a:rPr>
              <a:t>+</a:t>
            </a:r>
          </a:p>
        </p:txBody>
      </p:sp>
      <p:sp>
        <p:nvSpPr>
          <p:cNvPr id="79" name="TextBox 78">
            <a:extLst>
              <a:ext uri="{FF2B5EF4-FFF2-40B4-BE49-F238E27FC236}">
                <a16:creationId xmlns:a16="http://schemas.microsoft.com/office/drawing/2014/main" id="{81DB61B3-A5FD-2CB4-96A6-615DC0819639}"/>
              </a:ext>
            </a:extLst>
          </p:cNvPr>
          <p:cNvSpPr txBox="1"/>
          <p:nvPr/>
        </p:nvSpPr>
        <p:spPr>
          <a:xfrm rot="2742464">
            <a:off x="7740112" y="2172281"/>
            <a:ext cx="1207008" cy="523220"/>
          </a:xfrm>
          <a:prstGeom prst="rect">
            <a:avLst/>
          </a:prstGeom>
          <a:noFill/>
        </p:spPr>
        <p:txBody>
          <a:bodyPr wrap="square" rtlCol="0">
            <a:spAutoFit/>
          </a:bodyPr>
          <a:lstStyle/>
          <a:p>
            <a:r>
              <a:rPr lang="en-GB" sz="2800" dirty="0">
                <a:solidFill>
                  <a:schemeClr val="accent1"/>
                </a:solidFill>
              </a:rPr>
              <a:t>+</a:t>
            </a:r>
          </a:p>
        </p:txBody>
      </p:sp>
      <p:cxnSp>
        <p:nvCxnSpPr>
          <p:cNvPr id="81" name="Straight Connector 80">
            <a:extLst>
              <a:ext uri="{FF2B5EF4-FFF2-40B4-BE49-F238E27FC236}">
                <a16:creationId xmlns:a16="http://schemas.microsoft.com/office/drawing/2014/main" id="{25C43FDD-B26A-5030-59DF-2F089E232B7E}"/>
              </a:ext>
            </a:extLst>
          </p:cNvPr>
          <p:cNvCxnSpPr/>
          <p:nvPr/>
        </p:nvCxnSpPr>
        <p:spPr>
          <a:xfrm flipV="1">
            <a:off x="5898347" y="2070297"/>
            <a:ext cx="2210977" cy="2231284"/>
          </a:xfrm>
          <a:prstGeom prst="line">
            <a:avLst/>
          </a:prstGeom>
        </p:spPr>
        <p:style>
          <a:lnRef idx="2">
            <a:schemeClr val="accent2"/>
          </a:lnRef>
          <a:fillRef idx="0">
            <a:schemeClr val="accent2"/>
          </a:fillRef>
          <a:effectRef idx="1">
            <a:schemeClr val="accent2"/>
          </a:effectRef>
          <a:fontRef idx="minor">
            <a:schemeClr val="tx1"/>
          </a:fontRef>
        </p:style>
      </p:cxnSp>
      <p:cxnSp>
        <p:nvCxnSpPr>
          <p:cNvPr id="83" name="Straight Connector 82">
            <a:extLst>
              <a:ext uri="{FF2B5EF4-FFF2-40B4-BE49-F238E27FC236}">
                <a16:creationId xmlns:a16="http://schemas.microsoft.com/office/drawing/2014/main" id="{DF0383B3-8FEC-F574-639B-0DFBF2FC14D0}"/>
              </a:ext>
            </a:extLst>
          </p:cNvPr>
          <p:cNvCxnSpPr>
            <a:cxnSpLocks/>
          </p:cNvCxnSpPr>
          <p:nvPr/>
        </p:nvCxnSpPr>
        <p:spPr>
          <a:xfrm flipV="1">
            <a:off x="7525467" y="2710805"/>
            <a:ext cx="0" cy="1048107"/>
          </a:xfrm>
          <a:prstGeom prst="line">
            <a:avLst/>
          </a:prstGeom>
          <a:ln w="1905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91" name="Straight Connector 90">
            <a:extLst>
              <a:ext uri="{FF2B5EF4-FFF2-40B4-BE49-F238E27FC236}">
                <a16:creationId xmlns:a16="http://schemas.microsoft.com/office/drawing/2014/main" id="{F14F2DD5-9A41-78E7-D879-2A28AB2C9B5C}"/>
              </a:ext>
            </a:extLst>
          </p:cNvPr>
          <p:cNvCxnSpPr>
            <a:cxnSpLocks/>
          </p:cNvCxnSpPr>
          <p:nvPr/>
        </p:nvCxnSpPr>
        <p:spPr>
          <a:xfrm>
            <a:off x="6440160" y="3758912"/>
            <a:ext cx="1085307" cy="0"/>
          </a:xfrm>
          <a:prstGeom prst="line">
            <a:avLst/>
          </a:prstGeom>
          <a:ln w="1905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nvGrpSpPr>
          <p:cNvPr id="106" name="Group 105">
            <a:extLst>
              <a:ext uri="{FF2B5EF4-FFF2-40B4-BE49-F238E27FC236}">
                <a16:creationId xmlns:a16="http://schemas.microsoft.com/office/drawing/2014/main" id="{EC70C843-74DF-BC44-06E1-18CCB24D6A60}"/>
              </a:ext>
            </a:extLst>
          </p:cNvPr>
          <p:cNvGrpSpPr/>
          <p:nvPr/>
        </p:nvGrpSpPr>
        <p:grpSpPr>
          <a:xfrm>
            <a:off x="6440160" y="3769335"/>
            <a:ext cx="1530542" cy="475576"/>
            <a:chOff x="6536213" y="3782174"/>
            <a:chExt cx="1530542" cy="475576"/>
          </a:xfrm>
        </p:grpSpPr>
        <p:sp>
          <p:nvSpPr>
            <p:cNvPr id="98" name="TextBox 97">
              <a:extLst>
                <a:ext uri="{FF2B5EF4-FFF2-40B4-BE49-F238E27FC236}">
                  <a16:creationId xmlns:a16="http://schemas.microsoft.com/office/drawing/2014/main" id="{66818749-9C8D-C977-259E-761ACEE24B9A}"/>
                </a:ext>
              </a:extLst>
            </p:cNvPr>
            <p:cNvSpPr txBox="1"/>
            <p:nvPr/>
          </p:nvSpPr>
          <p:spPr>
            <a:xfrm>
              <a:off x="6536213" y="3919196"/>
              <a:ext cx="1530542" cy="338554"/>
            </a:xfrm>
            <a:prstGeom prst="rect">
              <a:avLst/>
            </a:prstGeom>
            <a:noFill/>
          </p:spPr>
          <p:txBody>
            <a:bodyPr wrap="square" rtlCol="0">
              <a:spAutoFit/>
            </a:bodyPr>
            <a:lstStyle/>
            <a:p>
              <a:r>
                <a:rPr lang="en-GB" sz="1600" dirty="0">
                  <a:solidFill>
                    <a:schemeClr val="accent1"/>
                  </a:solidFill>
                </a:rPr>
                <a:t>Change in x</a:t>
              </a:r>
            </a:p>
          </p:txBody>
        </p:sp>
        <p:cxnSp>
          <p:nvCxnSpPr>
            <p:cNvPr id="99" name="Straight Arrow Connector 98">
              <a:extLst>
                <a:ext uri="{FF2B5EF4-FFF2-40B4-BE49-F238E27FC236}">
                  <a16:creationId xmlns:a16="http://schemas.microsoft.com/office/drawing/2014/main" id="{651B9DC0-F70D-9F9D-7DF5-61A0F44DCE82}"/>
                </a:ext>
              </a:extLst>
            </p:cNvPr>
            <p:cNvCxnSpPr/>
            <p:nvPr/>
          </p:nvCxnSpPr>
          <p:spPr>
            <a:xfrm flipV="1">
              <a:off x="7099888" y="3782174"/>
              <a:ext cx="0" cy="21495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103" name="Group 102">
            <a:extLst>
              <a:ext uri="{FF2B5EF4-FFF2-40B4-BE49-F238E27FC236}">
                <a16:creationId xmlns:a16="http://schemas.microsoft.com/office/drawing/2014/main" id="{1A898BD1-C434-CD37-8742-D2ACAAB26AB3}"/>
              </a:ext>
            </a:extLst>
          </p:cNvPr>
          <p:cNvGrpSpPr/>
          <p:nvPr/>
        </p:nvGrpSpPr>
        <p:grpSpPr>
          <a:xfrm>
            <a:off x="7561481" y="3077607"/>
            <a:ext cx="1713863" cy="338554"/>
            <a:chOff x="7657534" y="3090446"/>
            <a:chExt cx="1713863" cy="338554"/>
          </a:xfrm>
        </p:grpSpPr>
        <p:sp>
          <p:nvSpPr>
            <p:cNvPr id="97" name="TextBox 96">
              <a:extLst>
                <a:ext uri="{FF2B5EF4-FFF2-40B4-BE49-F238E27FC236}">
                  <a16:creationId xmlns:a16="http://schemas.microsoft.com/office/drawing/2014/main" id="{9E62F801-6D7F-F0A6-3D29-ED7C07C51AFE}"/>
                </a:ext>
              </a:extLst>
            </p:cNvPr>
            <p:cNvSpPr txBox="1"/>
            <p:nvPr/>
          </p:nvSpPr>
          <p:spPr>
            <a:xfrm>
              <a:off x="7840855" y="3090446"/>
              <a:ext cx="1530542" cy="338554"/>
            </a:xfrm>
            <a:prstGeom prst="rect">
              <a:avLst/>
            </a:prstGeom>
            <a:noFill/>
          </p:spPr>
          <p:txBody>
            <a:bodyPr wrap="square" rtlCol="0">
              <a:spAutoFit/>
            </a:bodyPr>
            <a:lstStyle/>
            <a:p>
              <a:r>
                <a:rPr lang="en-GB" sz="1600" dirty="0">
                  <a:solidFill>
                    <a:schemeClr val="accent1"/>
                  </a:solidFill>
                </a:rPr>
                <a:t>Change in y</a:t>
              </a:r>
            </a:p>
          </p:txBody>
        </p:sp>
        <p:cxnSp>
          <p:nvCxnSpPr>
            <p:cNvPr id="100" name="Straight Arrow Connector 99">
              <a:extLst>
                <a:ext uri="{FF2B5EF4-FFF2-40B4-BE49-F238E27FC236}">
                  <a16:creationId xmlns:a16="http://schemas.microsoft.com/office/drawing/2014/main" id="{4B054688-A981-E6F7-072E-565DFE70C28E}"/>
                </a:ext>
              </a:extLst>
            </p:cNvPr>
            <p:cNvCxnSpPr>
              <a:cxnSpLocks/>
            </p:cNvCxnSpPr>
            <p:nvPr/>
          </p:nvCxnSpPr>
          <p:spPr>
            <a:xfrm flipH="1">
              <a:off x="7657534" y="3256139"/>
              <a:ext cx="2520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mc:AlternateContent xmlns:mc="http://schemas.openxmlformats.org/markup-compatibility/2006" xmlns:a14="http://schemas.microsoft.com/office/drawing/2010/main">
        <mc:Choice Requires="a14">
          <p:sp>
            <p:nvSpPr>
              <p:cNvPr id="108" name="Text Placeholder 2">
                <a:extLst>
                  <a:ext uri="{FF2B5EF4-FFF2-40B4-BE49-F238E27FC236}">
                    <a16:creationId xmlns:a16="http://schemas.microsoft.com/office/drawing/2014/main" id="{6BB85D8D-C6C4-58F1-01E0-2B0EACEBDC50}"/>
                  </a:ext>
                </a:extLst>
              </p:cNvPr>
              <p:cNvSpPr txBox="1">
                <a:spLocks/>
              </p:cNvSpPr>
              <p:nvPr/>
            </p:nvSpPr>
            <p:spPr>
              <a:xfrm>
                <a:off x="8343616" y="4984521"/>
                <a:ext cx="3693763" cy="1513808"/>
              </a:xfrm>
              <a:prstGeom prst="roundRect">
                <a:avLst/>
              </a:prstGeom>
              <a:solidFill>
                <a:schemeClr val="accent2">
                  <a:alpha val="44000"/>
                </a:schemeClr>
              </a:solidFill>
            </p:spPr>
            <p:txBody>
              <a:bodyPr vert="horz" lIns="91440" tIns="45720" rIns="91440" bIns="45720"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solidFill>
                      <a:schemeClr val="accent1"/>
                    </a:solidFill>
                  </a:rPr>
                  <a:t>The </a:t>
                </a:r>
                <a:r>
                  <a:rPr lang="en-GB" b="1" dirty="0">
                    <a:solidFill>
                      <a:schemeClr val="accent1"/>
                    </a:solidFill>
                  </a:rPr>
                  <a:t>gradient</a:t>
                </a:r>
                <a:r>
                  <a:rPr lang="en-GB" dirty="0">
                    <a:solidFill>
                      <a:schemeClr val="accent1"/>
                    </a:solidFill>
                  </a:rPr>
                  <a:t> (slope) = </a:t>
                </a:r>
                <a14:m>
                  <m:oMath xmlns:m="http://schemas.openxmlformats.org/officeDocument/2006/math">
                    <m:f>
                      <m:fPr>
                        <m:ctrlPr>
                          <a:rPr lang="en-GB" i="1" smtClean="0">
                            <a:solidFill>
                              <a:schemeClr val="accent1"/>
                            </a:solidFill>
                            <a:latin typeface="Cambria Math" panose="02040503050406030204" pitchFamily="18" charset="0"/>
                          </a:rPr>
                        </m:ctrlPr>
                      </m:fPr>
                      <m:num>
                        <m:r>
                          <m:rPr>
                            <m:nor/>
                          </m:rPr>
                          <a:rPr lang="en-GB" b="0" i="0" smtClean="0">
                            <a:solidFill>
                              <a:schemeClr val="accent1"/>
                            </a:solidFill>
                          </a:rPr>
                          <m:t>change</m:t>
                        </m:r>
                        <m:r>
                          <m:rPr>
                            <m:nor/>
                          </m:rPr>
                          <a:rPr lang="en-GB" b="0" i="0" smtClean="0">
                            <a:solidFill>
                              <a:schemeClr val="accent1"/>
                            </a:solidFill>
                          </a:rPr>
                          <m:t> </m:t>
                        </m:r>
                        <m:r>
                          <m:rPr>
                            <m:nor/>
                          </m:rPr>
                          <a:rPr lang="en-GB" b="0" i="0" smtClean="0">
                            <a:solidFill>
                              <a:schemeClr val="accent1"/>
                            </a:solidFill>
                          </a:rPr>
                          <m:t>in</m:t>
                        </m:r>
                        <m:r>
                          <m:rPr>
                            <m:nor/>
                          </m:rPr>
                          <a:rPr lang="en-GB" b="0" i="0" smtClean="0">
                            <a:solidFill>
                              <a:schemeClr val="accent1"/>
                            </a:solidFill>
                          </a:rPr>
                          <m:t> </m:t>
                        </m:r>
                        <m:r>
                          <m:rPr>
                            <m:nor/>
                          </m:rPr>
                          <a:rPr lang="en-GB" b="0" i="0" smtClean="0">
                            <a:solidFill>
                              <a:schemeClr val="accent1"/>
                            </a:solidFill>
                          </a:rPr>
                          <m:t>y</m:t>
                        </m:r>
                      </m:num>
                      <m:den>
                        <m:r>
                          <m:rPr>
                            <m:nor/>
                          </m:rPr>
                          <a:rPr lang="en-GB" b="0" i="0" smtClean="0">
                            <a:solidFill>
                              <a:schemeClr val="accent1"/>
                            </a:solidFill>
                          </a:rPr>
                          <m:t>change</m:t>
                        </m:r>
                        <m:r>
                          <m:rPr>
                            <m:nor/>
                          </m:rPr>
                          <a:rPr lang="en-GB" b="0" i="0" smtClean="0">
                            <a:solidFill>
                              <a:schemeClr val="accent1"/>
                            </a:solidFill>
                          </a:rPr>
                          <m:t> </m:t>
                        </m:r>
                        <m:r>
                          <m:rPr>
                            <m:nor/>
                          </m:rPr>
                          <a:rPr lang="en-GB" b="0" i="0" smtClean="0">
                            <a:solidFill>
                              <a:schemeClr val="accent1"/>
                            </a:solidFill>
                          </a:rPr>
                          <m:t>in</m:t>
                        </m:r>
                        <m:r>
                          <m:rPr>
                            <m:nor/>
                          </m:rPr>
                          <a:rPr lang="en-GB" b="0" i="0" smtClean="0">
                            <a:solidFill>
                              <a:schemeClr val="accent1"/>
                            </a:solidFill>
                          </a:rPr>
                          <m:t> </m:t>
                        </m:r>
                        <m:r>
                          <m:rPr>
                            <m:nor/>
                          </m:rPr>
                          <a:rPr lang="en-GB" b="0" i="0" smtClean="0">
                            <a:solidFill>
                              <a:schemeClr val="accent1"/>
                            </a:solidFill>
                          </a:rPr>
                          <m:t>x</m:t>
                        </m:r>
                      </m:den>
                    </m:f>
                  </m:oMath>
                </a14:m>
                <a:endParaRPr lang="en-GB" dirty="0">
                  <a:solidFill>
                    <a:schemeClr val="accent1"/>
                  </a:solidFill>
                </a:endParaRPr>
              </a:p>
              <a:p>
                <a:endParaRPr lang="en-GB" dirty="0">
                  <a:solidFill>
                    <a:schemeClr val="accent1"/>
                  </a:solidFill>
                </a:endParaRPr>
              </a:p>
              <a:p>
                <a:r>
                  <a:rPr lang="en-GB" dirty="0">
                    <a:solidFill>
                      <a:schemeClr val="accent1"/>
                    </a:solidFill>
                  </a:rPr>
                  <a:t>The steeper the graph, the larger the value for the gradient. </a:t>
                </a:r>
              </a:p>
            </p:txBody>
          </p:sp>
        </mc:Choice>
        <mc:Fallback xmlns="">
          <p:sp>
            <p:nvSpPr>
              <p:cNvPr id="108" name="Text Placeholder 2">
                <a:extLst>
                  <a:ext uri="{FF2B5EF4-FFF2-40B4-BE49-F238E27FC236}">
                    <a16:creationId xmlns:a16="http://schemas.microsoft.com/office/drawing/2014/main" id="{6BB85D8D-C6C4-58F1-01E0-2B0EACEBDC50}"/>
                  </a:ext>
                </a:extLst>
              </p:cNvPr>
              <p:cNvSpPr txBox="1">
                <a:spLocks noRot="1" noChangeAspect="1" noMove="1" noResize="1" noEditPoints="1" noAdjustHandles="1" noChangeArrowheads="1" noChangeShapeType="1" noTextEdit="1"/>
              </p:cNvSpPr>
              <p:nvPr/>
            </p:nvSpPr>
            <p:spPr>
              <a:xfrm>
                <a:off x="8343616" y="4984521"/>
                <a:ext cx="3693763" cy="1513808"/>
              </a:xfrm>
              <a:prstGeom prst="roundRect">
                <a:avLst/>
              </a:prstGeom>
              <a:blipFill>
                <a:blip r:embed="rId5"/>
                <a:stretch>
                  <a:fillRect b="-3333"/>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171135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fade">
                                      <p:cBhvr>
                                        <p:cTn id="15" dur="500"/>
                                        <p:tgtEl>
                                          <p:spTgt spid="5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5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fade">
                                      <p:cBhvr>
                                        <p:cTn id="25" dur="500"/>
                                        <p:tgtEl>
                                          <p:spTgt spid="6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fade">
                                      <p:cBhvr>
                                        <p:cTn id="30" dur="500"/>
                                        <p:tgtEl>
                                          <p:spTgt spid="6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fade">
                                      <p:cBhvr>
                                        <p:cTn id="35" dur="500"/>
                                        <p:tgtEl>
                                          <p:spTgt spid="7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1"/>
                                        </p:tgtEl>
                                        <p:attrNameLst>
                                          <p:attrName>style.visibility</p:attrName>
                                        </p:attrNameLst>
                                      </p:cBhvr>
                                      <p:to>
                                        <p:strVal val="visible"/>
                                      </p:to>
                                    </p:set>
                                    <p:animEffect transition="in" filter="fade">
                                      <p:cBhvr>
                                        <p:cTn id="40" dur="500"/>
                                        <p:tgtEl>
                                          <p:spTgt spid="71"/>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72"/>
                                        </p:tgtEl>
                                        <p:attrNameLst>
                                          <p:attrName>style.visibility</p:attrName>
                                        </p:attrNameLst>
                                      </p:cBhvr>
                                      <p:to>
                                        <p:strVal val="visible"/>
                                      </p:to>
                                    </p:set>
                                    <p:animEffect transition="in" filter="fade">
                                      <p:cBhvr>
                                        <p:cTn id="45" dur="500"/>
                                        <p:tgtEl>
                                          <p:spTgt spid="72"/>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78"/>
                                        </p:tgtEl>
                                        <p:attrNameLst>
                                          <p:attrName>style.visibility</p:attrName>
                                        </p:attrNameLst>
                                      </p:cBhvr>
                                      <p:to>
                                        <p:strVal val="visible"/>
                                      </p:to>
                                    </p:set>
                                    <p:animEffect transition="in" filter="fade">
                                      <p:cBhvr>
                                        <p:cTn id="50" dur="500"/>
                                        <p:tgtEl>
                                          <p:spTgt spid="78"/>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79"/>
                                        </p:tgtEl>
                                        <p:attrNameLst>
                                          <p:attrName>style.visibility</p:attrName>
                                        </p:attrNameLst>
                                      </p:cBhvr>
                                      <p:to>
                                        <p:strVal val="visible"/>
                                      </p:to>
                                    </p:set>
                                    <p:animEffect transition="in" filter="fade">
                                      <p:cBhvr>
                                        <p:cTn id="55" dur="500"/>
                                        <p:tgtEl>
                                          <p:spTgt spid="79"/>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81"/>
                                        </p:tgtEl>
                                        <p:attrNameLst>
                                          <p:attrName>style.visibility</p:attrName>
                                        </p:attrNameLst>
                                      </p:cBhvr>
                                      <p:to>
                                        <p:strVal val="visible"/>
                                      </p:to>
                                    </p:set>
                                    <p:animEffect transition="in" filter="fade">
                                      <p:cBhvr>
                                        <p:cTn id="60" dur="500"/>
                                        <p:tgtEl>
                                          <p:spTgt spid="81"/>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68"/>
                                        </p:tgtEl>
                                        <p:attrNameLst>
                                          <p:attrName>style.visibility</p:attrName>
                                        </p:attrNameLst>
                                      </p:cBhvr>
                                      <p:to>
                                        <p:strVal val="visible"/>
                                      </p:to>
                                    </p:set>
                                    <p:animEffect transition="in" filter="fade">
                                      <p:cBhvr>
                                        <p:cTn id="65" dur="500"/>
                                        <p:tgtEl>
                                          <p:spTgt spid="68"/>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83"/>
                                        </p:tgtEl>
                                        <p:attrNameLst>
                                          <p:attrName>style.visibility</p:attrName>
                                        </p:attrNameLst>
                                      </p:cBhvr>
                                      <p:to>
                                        <p:strVal val="visible"/>
                                      </p:to>
                                    </p:set>
                                    <p:animEffect transition="in" filter="fade">
                                      <p:cBhvr>
                                        <p:cTn id="70" dur="500"/>
                                        <p:tgtEl>
                                          <p:spTgt spid="83"/>
                                        </p:tgtEl>
                                      </p:cBhvr>
                                    </p:animEffect>
                                  </p:childTnLst>
                                </p:cTn>
                              </p:par>
                              <p:par>
                                <p:cTn id="71" presetID="10" presetClass="entr" presetSubtype="0" fill="hold" nodeType="withEffect">
                                  <p:stCondLst>
                                    <p:cond delay="0"/>
                                  </p:stCondLst>
                                  <p:childTnLst>
                                    <p:set>
                                      <p:cBhvr>
                                        <p:cTn id="72" dur="1" fill="hold">
                                          <p:stCondLst>
                                            <p:cond delay="0"/>
                                          </p:stCondLst>
                                        </p:cTn>
                                        <p:tgtEl>
                                          <p:spTgt spid="103"/>
                                        </p:tgtEl>
                                        <p:attrNameLst>
                                          <p:attrName>style.visibility</p:attrName>
                                        </p:attrNameLst>
                                      </p:cBhvr>
                                      <p:to>
                                        <p:strVal val="visible"/>
                                      </p:to>
                                    </p:set>
                                    <p:animEffect transition="in" filter="fade">
                                      <p:cBhvr>
                                        <p:cTn id="73" dur="500"/>
                                        <p:tgtEl>
                                          <p:spTgt spid="103"/>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91"/>
                                        </p:tgtEl>
                                        <p:attrNameLst>
                                          <p:attrName>style.visibility</p:attrName>
                                        </p:attrNameLst>
                                      </p:cBhvr>
                                      <p:to>
                                        <p:strVal val="visible"/>
                                      </p:to>
                                    </p:set>
                                    <p:animEffect transition="in" filter="fade">
                                      <p:cBhvr>
                                        <p:cTn id="78" dur="500"/>
                                        <p:tgtEl>
                                          <p:spTgt spid="91"/>
                                        </p:tgtEl>
                                      </p:cBhvr>
                                    </p:animEffect>
                                  </p:childTnLst>
                                </p:cTn>
                              </p:par>
                              <p:par>
                                <p:cTn id="79" presetID="10" presetClass="entr" presetSubtype="0" fill="hold" nodeType="withEffect">
                                  <p:stCondLst>
                                    <p:cond delay="0"/>
                                  </p:stCondLst>
                                  <p:childTnLst>
                                    <p:set>
                                      <p:cBhvr>
                                        <p:cTn id="80" dur="1" fill="hold">
                                          <p:stCondLst>
                                            <p:cond delay="0"/>
                                          </p:stCondLst>
                                        </p:cTn>
                                        <p:tgtEl>
                                          <p:spTgt spid="106"/>
                                        </p:tgtEl>
                                        <p:attrNameLst>
                                          <p:attrName>style.visibility</p:attrName>
                                        </p:attrNameLst>
                                      </p:cBhvr>
                                      <p:to>
                                        <p:strVal val="visible"/>
                                      </p:to>
                                    </p:set>
                                    <p:animEffect transition="in" filter="fade">
                                      <p:cBhvr>
                                        <p:cTn id="81" dur="500"/>
                                        <p:tgtEl>
                                          <p:spTgt spid="106"/>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108"/>
                                        </p:tgtEl>
                                        <p:attrNameLst>
                                          <p:attrName>style.visibility</p:attrName>
                                        </p:attrNameLst>
                                      </p:cBhvr>
                                      <p:to>
                                        <p:strVal val="visible"/>
                                      </p:to>
                                    </p:set>
                                    <p:animEffect transition="in" filter="fade">
                                      <p:cBhvr>
                                        <p:cTn id="86"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4" grpId="0"/>
      <p:bldP spid="68" grpId="0" animBg="1"/>
      <p:bldP spid="70" grpId="0"/>
      <p:bldP spid="71" grpId="0"/>
      <p:bldP spid="72" grpId="0"/>
      <p:bldP spid="78" grpId="0"/>
      <p:bldP spid="79" grpId="0"/>
      <p:bldP spid="10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F7CB5-F649-64DE-CFDB-EB60B1EE20A5}"/>
              </a:ext>
            </a:extLst>
          </p:cNvPr>
          <p:cNvSpPr>
            <a:spLocks noGrp="1"/>
          </p:cNvSpPr>
          <p:nvPr>
            <p:ph type="title"/>
          </p:nvPr>
        </p:nvSpPr>
        <p:spPr/>
        <p:txBody>
          <a:bodyPr>
            <a:normAutofit fontScale="90000"/>
          </a:bodyPr>
          <a:lstStyle/>
          <a:p>
            <a:r>
              <a:rPr lang="en-GB" sz="2900" dirty="0">
                <a:latin typeface="+mn-lt"/>
              </a:rPr>
              <a:t>Graphs are used to depict </a:t>
            </a:r>
            <a:r>
              <a:rPr lang="en-GB" sz="2900" dirty="0">
                <a:effectLst/>
                <a:latin typeface="+mn-lt"/>
                <a:ea typeface="Aptos" panose="020B0004020202020204" pitchFamily="34" charset="0"/>
                <a:cs typeface="Times New Roman" panose="02020603050405020304" pitchFamily="18" charset="0"/>
              </a:rPr>
              <a:t>physiological relationships, represent pathological patterns, and display patient results</a:t>
            </a:r>
            <a:r>
              <a:rPr lang="en-GB" dirty="0">
                <a:effectLst/>
                <a:latin typeface="+mn-lt"/>
                <a:ea typeface="Aptos" panose="020B0004020202020204" pitchFamily="34" charset="0"/>
                <a:cs typeface="Times New Roman" panose="02020603050405020304" pitchFamily="18" charset="0"/>
              </a:rPr>
              <a:t>. </a:t>
            </a:r>
            <a:endParaRPr lang="en-GB" dirty="0"/>
          </a:p>
        </p:txBody>
      </p:sp>
      <p:sp>
        <p:nvSpPr>
          <p:cNvPr id="5" name="Text Placeholder 4">
            <a:extLst>
              <a:ext uri="{FF2B5EF4-FFF2-40B4-BE49-F238E27FC236}">
                <a16:creationId xmlns:a16="http://schemas.microsoft.com/office/drawing/2014/main" id="{687E1577-4C4B-0DB4-52BD-785609246C33}"/>
              </a:ext>
            </a:extLst>
          </p:cNvPr>
          <p:cNvSpPr>
            <a:spLocks noGrp="1"/>
          </p:cNvSpPr>
          <p:nvPr>
            <p:ph type="body" sz="quarter" idx="13"/>
          </p:nvPr>
        </p:nvSpPr>
        <p:spPr>
          <a:xfrm>
            <a:off x="838200" y="1153115"/>
            <a:ext cx="10515600" cy="842516"/>
          </a:xfrm>
        </p:spPr>
        <p:txBody>
          <a:bodyPr>
            <a:normAutofit/>
          </a:bodyPr>
          <a:lstStyle/>
          <a:p>
            <a:r>
              <a:rPr lang="en-US" dirty="0"/>
              <a:t>Calculating a value for the gradient of a curve requires a different equation, but the shape gives us information about the physiological variables being measured.</a:t>
            </a:r>
          </a:p>
        </p:txBody>
      </p:sp>
      <p:pic>
        <p:nvPicPr>
          <p:cNvPr id="72" name="Picture 71" descr="A person holding a device&#10;&#10;Description automatically generated">
            <a:extLst>
              <a:ext uri="{FF2B5EF4-FFF2-40B4-BE49-F238E27FC236}">
                <a16:creationId xmlns:a16="http://schemas.microsoft.com/office/drawing/2014/main" id="{0C98A4B4-7D1A-A00A-7E78-28C1ECEDD68A}"/>
              </a:ext>
            </a:extLst>
          </p:cNvPr>
          <p:cNvPicPr>
            <a:picLocks noChangeAspect="1"/>
          </p:cNvPicPr>
          <p:nvPr/>
        </p:nvPicPr>
        <p:blipFill>
          <a:blip r:embed="rId4"/>
          <a:stretch>
            <a:fillRect/>
          </a:stretch>
        </p:blipFill>
        <p:spPr>
          <a:xfrm>
            <a:off x="1688128" y="2628167"/>
            <a:ext cx="2722323" cy="2671015"/>
          </a:xfrm>
          <a:prstGeom prst="rect">
            <a:avLst/>
          </a:prstGeom>
        </p:spPr>
      </p:pic>
      <p:pic>
        <p:nvPicPr>
          <p:cNvPr id="4" name="Picture 3" descr="A line drawing of a curve&#10;&#10;Description automatically generated">
            <a:extLst>
              <a:ext uri="{FF2B5EF4-FFF2-40B4-BE49-F238E27FC236}">
                <a16:creationId xmlns:a16="http://schemas.microsoft.com/office/drawing/2014/main" id="{AA4B6EBB-F8A9-6535-C2EA-05D1A2FAFE0C}"/>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5497011" y="2234347"/>
            <a:ext cx="4882588" cy="4097562"/>
          </a:xfrm>
          <a:prstGeom prst="rect">
            <a:avLst/>
          </a:prstGeom>
        </p:spPr>
      </p:pic>
    </p:spTree>
    <p:custDataLst>
      <p:tags r:id="rId1"/>
    </p:custDataLst>
    <p:extLst>
      <p:ext uri="{BB962C8B-B14F-4D97-AF65-F5344CB8AC3E}">
        <p14:creationId xmlns:p14="http://schemas.microsoft.com/office/powerpoint/2010/main" val="2761463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A3449-ED84-592B-C3F4-FE1151DE88EA}"/>
              </a:ext>
            </a:extLst>
          </p:cNvPr>
          <p:cNvSpPr>
            <a:spLocks noGrp="1"/>
          </p:cNvSpPr>
          <p:nvPr>
            <p:ph type="title"/>
          </p:nvPr>
        </p:nvSpPr>
        <p:spPr/>
        <p:txBody>
          <a:bodyPr/>
          <a:lstStyle/>
          <a:p>
            <a:r>
              <a:rPr lang="en-GB" dirty="0"/>
              <a:t>Fundamental mathematical concepts</a:t>
            </a:r>
          </a:p>
        </p:txBody>
      </p:sp>
      <p:sp>
        <p:nvSpPr>
          <p:cNvPr id="3" name="Text Placeholder 2">
            <a:extLst>
              <a:ext uri="{FF2B5EF4-FFF2-40B4-BE49-F238E27FC236}">
                <a16:creationId xmlns:a16="http://schemas.microsoft.com/office/drawing/2014/main" id="{0AD30DB9-5055-7B12-9B0A-0D88D06F7A13}"/>
              </a:ext>
            </a:extLst>
          </p:cNvPr>
          <p:cNvSpPr>
            <a:spLocks noGrp="1"/>
          </p:cNvSpPr>
          <p:nvPr>
            <p:ph type="body" sz="quarter" idx="10"/>
          </p:nvPr>
        </p:nvSpPr>
        <p:spPr>
          <a:xfrm>
            <a:off x="6239690" y="1275155"/>
            <a:ext cx="5027612" cy="465138"/>
          </a:xfrm>
        </p:spPr>
        <p:txBody>
          <a:bodyPr/>
          <a:lstStyle/>
          <a:p>
            <a:r>
              <a:rPr lang="en-GB" dirty="0"/>
              <a:t>Learning outcomes</a:t>
            </a:r>
          </a:p>
        </p:txBody>
      </p:sp>
      <p:sp>
        <p:nvSpPr>
          <p:cNvPr id="4" name="Text Placeholder 3">
            <a:extLst>
              <a:ext uri="{FF2B5EF4-FFF2-40B4-BE49-F238E27FC236}">
                <a16:creationId xmlns:a16="http://schemas.microsoft.com/office/drawing/2014/main" id="{F9E8885A-D5F0-CD2A-026B-3262C06331F7}"/>
              </a:ext>
            </a:extLst>
          </p:cNvPr>
          <p:cNvSpPr>
            <a:spLocks noGrp="1"/>
          </p:cNvSpPr>
          <p:nvPr>
            <p:ph type="body" sz="quarter" idx="11"/>
          </p:nvPr>
        </p:nvSpPr>
        <p:spPr>
          <a:xfrm>
            <a:off x="6239690" y="1873568"/>
            <a:ext cx="5027612" cy="4802271"/>
          </a:xfrm>
        </p:spPr>
        <p:txBody>
          <a:bodyPr>
            <a:normAutofit fontScale="92500" lnSpcReduction="10000"/>
          </a:bodyPr>
          <a:lstStyle/>
          <a:p>
            <a:pPr marL="0" indent="0">
              <a:lnSpc>
                <a:spcPct val="107000"/>
              </a:lnSpc>
              <a:spcBef>
                <a:spcPts val="0"/>
              </a:spcBef>
              <a:spcAft>
                <a:spcPts val="0"/>
              </a:spcAft>
              <a:buNone/>
            </a:pPr>
            <a:r>
              <a:rPr lang="en-GB" sz="1700" kern="100" dirty="0">
                <a:latin typeface="Aptos" panose="020B0004020202020204" pitchFamily="34" charset="0"/>
                <a:ea typeface="Aptos" panose="020B0004020202020204" pitchFamily="34" charset="0"/>
                <a:cs typeface="Times New Roman" panose="02020603050405020304" pitchFamily="18" charset="0"/>
              </a:rPr>
              <a:t>Video part 1:</a:t>
            </a:r>
            <a:endParaRPr lang="en-GB" sz="17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Perform calculations following the BIDMAS order of mathematical operations. </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Describe the role of powers in describing small and large </a:t>
            </a:r>
            <a:r>
              <a:rPr lang="en-GB" sz="1700" kern="100" dirty="0">
                <a:latin typeface="Aptos" panose="020B0004020202020204" pitchFamily="34" charset="0"/>
                <a:ea typeface="Aptos" panose="020B0004020202020204" pitchFamily="34" charset="0"/>
                <a:cs typeface="Times New Roman" panose="02020603050405020304" pitchFamily="18" charset="0"/>
              </a:rPr>
              <a:t>and e</a:t>
            </a:r>
            <a:r>
              <a:rPr lang="en-GB" sz="1700" kern="100" dirty="0">
                <a:effectLst/>
                <a:latin typeface="Aptos" panose="020B0004020202020204" pitchFamily="34" charset="0"/>
                <a:ea typeface="Aptos" panose="020B0004020202020204" pitchFamily="34" charset="0"/>
                <a:cs typeface="Times New Roman" panose="02020603050405020304" pitchFamily="18" charset="0"/>
              </a:rPr>
              <a:t>xpress numbers in standard form. </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Describe standard ways of approximating numbers.</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Distinguish between exponential and logarithmic equations. </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Describe the role of the negative logarithmic scale in measuring pH.</a:t>
            </a:r>
          </a:p>
          <a:p>
            <a:pPr>
              <a:lnSpc>
                <a:spcPct val="107000"/>
              </a:lnSpc>
              <a:spcBef>
                <a:spcPts val="0"/>
              </a:spcBef>
              <a:spcAft>
                <a:spcPts val="0"/>
              </a:spcAft>
            </a:pPr>
            <a:endParaRPr lang="en-GB" sz="17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lnSpc>
                <a:spcPct val="107000"/>
              </a:lnSpc>
              <a:spcBef>
                <a:spcPts val="0"/>
              </a:spcBef>
              <a:spcAft>
                <a:spcPts val="0"/>
              </a:spcAft>
              <a:buNone/>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Video part 2:</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Distinguish between directly proportional and indirectly proportional relationships. </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Rearrange equations to change the subject. </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Distinguish between independent and dependent variables and be able to plot them on a two-dimensional graph. </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Calculate the gradient of a straight-line graph. </a:t>
            </a:r>
          </a:p>
        </p:txBody>
      </p:sp>
      <p:sp>
        <p:nvSpPr>
          <p:cNvPr id="5" name="Text Placeholder 4">
            <a:extLst>
              <a:ext uri="{FF2B5EF4-FFF2-40B4-BE49-F238E27FC236}">
                <a16:creationId xmlns:a16="http://schemas.microsoft.com/office/drawing/2014/main" id="{E2F164A0-8DEE-8F8F-21D8-14C04D95B564}"/>
              </a:ext>
            </a:extLst>
          </p:cNvPr>
          <p:cNvSpPr>
            <a:spLocks noGrp="1"/>
          </p:cNvSpPr>
          <p:nvPr>
            <p:ph type="body" sz="quarter" idx="12"/>
          </p:nvPr>
        </p:nvSpPr>
        <p:spPr/>
        <p:txBody>
          <a:bodyPr>
            <a:normAutofit lnSpcReduction="10000"/>
          </a:bodyPr>
          <a:lstStyle/>
          <a:p>
            <a:r>
              <a:rPr lang="en-GB" dirty="0"/>
              <a:t>1.1: Video and transcript</a:t>
            </a:r>
          </a:p>
          <a:p>
            <a:endParaRPr lang="en-GB" dirty="0"/>
          </a:p>
          <a:p>
            <a:r>
              <a:rPr lang="en-GB" dirty="0"/>
              <a:t>1.2: Accompanying reading</a:t>
            </a:r>
          </a:p>
          <a:p>
            <a:endParaRPr lang="en-GB" dirty="0"/>
          </a:p>
          <a:p>
            <a:r>
              <a:rPr lang="en-GB" dirty="0"/>
              <a:t>1.3: Worksheet</a:t>
            </a:r>
          </a:p>
        </p:txBody>
      </p:sp>
    </p:spTree>
    <p:extLst>
      <p:ext uri="{BB962C8B-B14F-4D97-AF65-F5344CB8AC3E}">
        <p14:creationId xmlns:p14="http://schemas.microsoft.com/office/powerpoint/2010/main" val="27306895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9A975-55A8-CFE3-5664-A9C84D2F459D}"/>
              </a:ext>
            </a:extLst>
          </p:cNvPr>
          <p:cNvSpPr>
            <a:spLocks noGrp="1"/>
          </p:cNvSpPr>
          <p:nvPr>
            <p:ph type="title"/>
          </p:nvPr>
        </p:nvSpPr>
        <p:spPr/>
        <p:txBody>
          <a:bodyPr/>
          <a:lstStyle/>
          <a:p>
            <a:r>
              <a:rPr lang="en-GB" dirty="0"/>
              <a:t>Image references</a:t>
            </a:r>
          </a:p>
        </p:txBody>
      </p:sp>
      <p:sp>
        <p:nvSpPr>
          <p:cNvPr id="3" name="Text Placeholder 2">
            <a:extLst>
              <a:ext uri="{FF2B5EF4-FFF2-40B4-BE49-F238E27FC236}">
                <a16:creationId xmlns:a16="http://schemas.microsoft.com/office/drawing/2014/main" id="{21A27DCD-055D-3CC5-F7E1-703EC001E2A0}"/>
              </a:ext>
            </a:extLst>
          </p:cNvPr>
          <p:cNvSpPr>
            <a:spLocks noGrp="1"/>
          </p:cNvSpPr>
          <p:nvPr>
            <p:ph type="body" sz="quarter" idx="10"/>
          </p:nvPr>
        </p:nvSpPr>
        <p:spPr/>
        <p:txBody>
          <a:bodyPr/>
          <a:lstStyle/>
          <a:p>
            <a:r>
              <a:rPr lang="en-GB" dirty="0"/>
              <a:t>Slide 8: </a:t>
            </a:r>
            <a:r>
              <a:rPr lang="en-GB" dirty="0" err="1"/>
              <a:t>UCDavis</a:t>
            </a:r>
            <a:r>
              <a:rPr lang="en-GB" dirty="0"/>
              <a:t> </a:t>
            </a:r>
            <a:r>
              <a:rPr lang="en-GB" dirty="0" err="1"/>
              <a:t>ChemWiki</a:t>
            </a:r>
            <a:r>
              <a:rPr lang="en-GB" dirty="0"/>
              <a:t>, CC BY-NC-SA 3.0 US</a:t>
            </a:r>
          </a:p>
          <a:p>
            <a:r>
              <a:rPr lang="en-GB" dirty="0"/>
              <a:t>Slide 14: </a:t>
            </a:r>
          </a:p>
          <a:p>
            <a:pPr marL="285750" indent="-285750">
              <a:buFont typeface="Arial" panose="020B0604020202020204" pitchFamily="34" charset="0"/>
              <a:buChar char="•"/>
            </a:pPr>
            <a:r>
              <a:rPr lang="en-GB" dirty="0" err="1"/>
              <a:t>Cosmed</a:t>
            </a:r>
            <a:r>
              <a:rPr lang="en-GB" dirty="0"/>
              <a:t>, CC BY-SA 3.0 &lt;https://creativecommons.org/licenses/by-sa/3.0&gt;, via Wikimedia Commons</a:t>
            </a:r>
          </a:p>
          <a:p>
            <a:pPr marL="285750" indent="-285750">
              <a:buFont typeface="Arial" panose="020B0604020202020204" pitchFamily="34" charset="0"/>
              <a:buChar char="•"/>
            </a:pPr>
            <a:r>
              <a:rPr lang="en-GB" dirty="0"/>
              <a:t>Adapted from: </a:t>
            </a:r>
            <a:r>
              <a:rPr lang="en-US" dirty="0" err="1"/>
              <a:t>Kasfiki</a:t>
            </a:r>
            <a:r>
              <a:rPr lang="en-US" dirty="0"/>
              <a:t>, Eirini V., 250 Cases in Clinical Medicine, Chapter 1, 2-5. Typical spirometry. FEV1, forced expiratory volume in 1 s; FVC, forced vital capacity. Copyright © 2024 © 2024, Elsevier Limited. All rights reserved</a:t>
            </a:r>
            <a:endParaRPr lang="en-GB" dirty="0"/>
          </a:p>
        </p:txBody>
      </p:sp>
    </p:spTree>
    <p:extLst>
      <p:ext uri="{BB962C8B-B14F-4D97-AF65-F5344CB8AC3E}">
        <p14:creationId xmlns:p14="http://schemas.microsoft.com/office/powerpoint/2010/main" val="2518236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85E70-D726-4661-6948-A8AA5EAD60FF}"/>
              </a:ext>
            </a:extLst>
          </p:cNvPr>
          <p:cNvSpPr>
            <a:spLocks noGrp="1"/>
          </p:cNvSpPr>
          <p:nvPr>
            <p:ph type="title"/>
          </p:nvPr>
        </p:nvSpPr>
        <p:spPr>
          <a:xfrm>
            <a:off x="838200" y="75993"/>
            <a:ext cx="4636239" cy="1325563"/>
          </a:xfrm>
        </p:spPr>
        <p:txBody>
          <a:bodyPr/>
          <a:lstStyle/>
          <a:p>
            <a:r>
              <a:rPr lang="en-GB" dirty="0"/>
              <a:t>Learning outcomes</a:t>
            </a:r>
          </a:p>
        </p:txBody>
      </p:sp>
      <p:sp>
        <p:nvSpPr>
          <p:cNvPr id="3" name="Text Placeholder 2">
            <a:extLst>
              <a:ext uri="{FF2B5EF4-FFF2-40B4-BE49-F238E27FC236}">
                <a16:creationId xmlns:a16="http://schemas.microsoft.com/office/drawing/2014/main" id="{83682B4C-1F76-FA12-0D30-7E9B4B8D82FC}"/>
              </a:ext>
            </a:extLst>
          </p:cNvPr>
          <p:cNvSpPr>
            <a:spLocks noGrp="1"/>
          </p:cNvSpPr>
          <p:nvPr>
            <p:ph type="body" sz="quarter" idx="13"/>
          </p:nvPr>
        </p:nvSpPr>
        <p:spPr>
          <a:xfrm>
            <a:off x="838200" y="1401555"/>
            <a:ext cx="4883150" cy="5040187"/>
          </a:xfrm>
        </p:spPr>
        <p:txBody>
          <a:bodyPr vert="horz" lIns="91440" tIns="45720" rIns="91440" bIns="45720" rtlCol="0" anchor="t">
            <a:normAutofit fontScale="92500" lnSpcReduction="10000"/>
          </a:bodyPr>
          <a:lstStyle/>
          <a:p>
            <a:pPr marL="0" indent="0">
              <a:lnSpc>
                <a:spcPct val="107000"/>
              </a:lnSpc>
              <a:spcBef>
                <a:spcPts val="0"/>
              </a:spcBef>
              <a:spcAft>
                <a:spcPts val="0"/>
              </a:spcAft>
              <a:buNone/>
            </a:pPr>
            <a:r>
              <a:rPr lang="en-GB" sz="1700" kern="100" dirty="0">
                <a:latin typeface="Aptos" panose="020B0004020202020204" pitchFamily="34" charset="0"/>
                <a:ea typeface="Aptos" panose="020B0004020202020204" pitchFamily="34" charset="0"/>
                <a:cs typeface="Times New Roman" panose="02020603050405020304" pitchFamily="18" charset="0"/>
              </a:rPr>
              <a:t>Part 1:</a:t>
            </a:r>
            <a:endParaRPr lang="en-GB" sz="17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Perform calculations following the BIDMAS order of mathematical operations. </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Describe the role of powers in describing small and large </a:t>
            </a:r>
            <a:r>
              <a:rPr lang="en-GB" sz="1700" kern="100" dirty="0">
                <a:latin typeface="Aptos" panose="020B0004020202020204" pitchFamily="34" charset="0"/>
                <a:ea typeface="Aptos" panose="020B0004020202020204" pitchFamily="34" charset="0"/>
                <a:cs typeface="Times New Roman" panose="02020603050405020304" pitchFamily="18" charset="0"/>
              </a:rPr>
              <a:t>and e</a:t>
            </a:r>
            <a:r>
              <a:rPr lang="en-GB" sz="1700" kern="100" dirty="0">
                <a:effectLst/>
                <a:latin typeface="Aptos" panose="020B0004020202020204" pitchFamily="34" charset="0"/>
                <a:ea typeface="Aptos" panose="020B0004020202020204" pitchFamily="34" charset="0"/>
                <a:cs typeface="Times New Roman" panose="02020603050405020304" pitchFamily="18" charset="0"/>
              </a:rPr>
              <a:t>xpress numbers in standard form. </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Describe standard ways of approximating numbers.</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Distinguish between exponential and logarithmic equations. </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Describe the role of the negative logarithmic scale in measuring pH.</a:t>
            </a:r>
          </a:p>
          <a:p>
            <a:pPr>
              <a:lnSpc>
                <a:spcPct val="107000"/>
              </a:lnSpc>
              <a:spcBef>
                <a:spcPts val="0"/>
              </a:spcBef>
              <a:spcAft>
                <a:spcPts val="0"/>
              </a:spcAft>
            </a:pPr>
            <a:endParaRPr lang="en-GB" sz="17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lnSpc>
                <a:spcPct val="107000"/>
              </a:lnSpc>
              <a:spcBef>
                <a:spcPts val="0"/>
              </a:spcBef>
              <a:spcAft>
                <a:spcPts val="0"/>
              </a:spcAft>
              <a:buNone/>
            </a:pPr>
            <a:r>
              <a:rPr lang="en-GB" sz="1700" kern="100" dirty="0">
                <a:latin typeface="Aptos" panose="020B0004020202020204" pitchFamily="34" charset="0"/>
                <a:ea typeface="Aptos" panose="020B0004020202020204" pitchFamily="34" charset="0"/>
                <a:cs typeface="Times New Roman" panose="02020603050405020304" pitchFamily="18" charset="0"/>
              </a:rPr>
              <a:t>P</a:t>
            </a:r>
            <a:r>
              <a:rPr lang="en-GB" sz="1700" kern="100" dirty="0">
                <a:effectLst/>
                <a:latin typeface="Aptos" panose="020B0004020202020204" pitchFamily="34" charset="0"/>
                <a:ea typeface="Aptos" panose="020B0004020202020204" pitchFamily="34" charset="0"/>
                <a:cs typeface="Times New Roman" panose="02020603050405020304" pitchFamily="18" charset="0"/>
              </a:rPr>
              <a:t>art 2:</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Distinguish between directly proportional and indirectly proportional relationships. </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Rearrange equations to change the subject. </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Distinguish between independent and dependent variables and be able to plot them on a two-dimensional graph. </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Calculate the gradient of a straight-line graph. </a:t>
            </a:r>
          </a:p>
        </p:txBody>
      </p:sp>
      <p:pic>
        <p:nvPicPr>
          <p:cNvPr id="6" name="Picture Placeholder 5" descr="Calculator keypad">
            <a:extLst>
              <a:ext uri="{FF2B5EF4-FFF2-40B4-BE49-F238E27FC236}">
                <a16:creationId xmlns:a16="http://schemas.microsoft.com/office/drawing/2014/main" id="{92BB6BF3-60AA-7A39-C810-525FD42E11F8}"/>
              </a:ext>
            </a:extLst>
          </p:cNvPr>
          <p:cNvPicPr>
            <a:picLocks noGrp="1" noChangeAspect="1"/>
          </p:cNvPicPr>
          <p:nvPr>
            <p:ph type="pic" sz="quarter" idx="14"/>
          </p:nvPr>
        </p:nvPicPr>
        <p:blipFill>
          <a:blip r:embed="rId2"/>
          <a:srcRect l="15087" r="15087"/>
          <a:stretch>
            <a:fillRect/>
          </a:stretch>
        </p:blipFill>
        <p:spPr/>
      </p:pic>
    </p:spTree>
    <p:extLst>
      <p:ext uri="{BB962C8B-B14F-4D97-AF65-F5344CB8AC3E}">
        <p14:creationId xmlns:p14="http://schemas.microsoft.com/office/powerpoint/2010/main" val="4080689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76147-45E0-E145-4062-0B840AB76C5F}"/>
              </a:ext>
            </a:extLst>
          </p:cNvPr>
          <p:cNvSpPr>
            <a:spLocks noGrp="1"/>
          </p:cNvSpPr>
          <p:nvPr>
            <p:ph type="title"/>
          </p:nvPr>
        </p:nvSpPr>
        <p:spPr/>
        <p:txBody>
          <a:bodyPr/>
          <a:lstStyle/>
          <a:p>
            <a:r>
              <a:rPr lang="en-GB" dirty="0"/>
              <a:t>The order of calculations in a mathematical expression should follow </a:t>
            </a:r>
            <a:r>
              <a:rPr lang="en-GB" b="1" dirty="0"/>
              <a:t>BIDMAS</a:t>
            </a:r>
          </a:p>
        </p:txBody>
      </p:sp>
      <p:sp>
        <p:nvSpPr>
          <p:cNvPr id="3" name="Text Placeholder 2">
            <a:extLst>
              <a:ext uri="{FF2B5EF4-FFF2-40B4-BE49-F238E27FC236}">
                <a16:creationId xmlns:a16="http://schemas.microsoft.com/office/drawing/2014/main" id="{BDB9B2BF-94E8-E2C5-941F-1016FE5FAAB2}"/>
              </a:ext>
            </a:extLst>
          </p:cNvPr>
          <p:cNvSpPr>
            <a:spLocks noGrp="1"/>
          </p:cNvSpPr>
          <p:nvPr>
            <p:ph type="body" sz="quarter" idx="13"/>
          </p:nvPr>
        </p:nvSpPr>
        <p:spPr>
          <a:xfrm>
            <a:off x="930761" y="874784"/>
            <a:ext cx="10515600" cy="555625"/>
          </a:xfrm>
        </p:spPr>
        <p:txBody>
          <a:bodyPr/>
          <a:lstStyle/>
          <a:p>
            <a:r>
              <a:rPr lang="en-GB" dirty="0"/>
              <a:t>Contents of brackets are always worked out first. </a:t>
            </a:r>
          </a:p>
        </p:txBody>
      </p:sp>
      <p:sp>
        <p:nvSpPr>
          <p:cNvPr id="9" name="Text Placeholder 2">
            <a:extLst>
              <a:ext uri="{FF2B5EF4-FFF2-40B4-BE49-F238E27FC236}">
                <a16:creationId xmlns:a16="http://schemas.microsoft.com/office/drawing/2014/main" id="{78B7FEAB-4259-3E63-40DF-58D8C72EC6EE}"/>
              </a:ext>
            </a:extLst>
          </p:cNvPr>
          <p:cNvSpPr txBox="1">
            <a:spLocks/>
          </p:cNvSpPr>
          <p:nvPr/>
        </p:nvSpPr>
        <p:spPr>
          <a:xfrm>
            <a:off x="1489432" y="2442304"/>
            <a:ext cx="2400114" cy="3619498"/>
          </a:xfrm>
          <a:prstGeom prst="roundRect">
            <a:avLst/>
          </a:prstGeom>
          <a:solidFill>
            <a:schemeClr val="accent2">
              <a:alpha val="44000"/>
            </a:schemeClr>
          </a:solidFill>
        </p:spPr>
        <p:txBody>
          <a:bodyPr vert="horz" lIns="91440" tIns="45720" rIns="91440" bIns="45720" rtlCol="0">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400" b="1" dirty="0">
                <a:solidFill>
                  <a:schemeClr val="accent1"/>
                </a:solidFill>
              </a:rPr>
              <a:t>B</a:t>
            </a:r>
            <a:r>
              <a:rPr lang="en-GB" sz="2400" dirty="0">
                <a:solidFill>
                  <a:schemeClr val="accent1"/>
                </a:solidFill>
              </a:rPr>
              <a:t>rackets</a:t>
            </a:r>
          </a:p>
          <a:p>
            <a:endParaRPr lang="en-GB" sz="2400" dirty="0">
              <a:solidFill>
                <a:schemeClr val="accent1"/>
              </a:solidFill>
            </a:endParaRPr>
          </a:p>
          <a:p>
            <a:r>
              <a:rPr lang="en-GB" sz="2400" b="1" dirty="0">
                <a:solidFill>
                  <a:schemeClr val="accent1"/>
                </a:solidFill>
              </a:rPr>
              <a:t>I</a:t>
            </a:r>
            <a:r>
              <a:rPr lang="en-GB" sz="2400" dirty="0">
                <a:solidFill>
                  <a:schemeClr val="accent1"/>
                </a:solidFill>
              </a:rPr>
              <a:t>ndices</a:t>
            </a:r>
          </a:p>
          <a:p>
            <a:endParaRPr lang="en-GB" sz="2400" dirty="0">
              <a:solidFill>
                <a:schemeClr val="accent1"/>
              </a:solidFill>
            </a:endParaRPr>
          </a:p>
          <a:p>
            <a:r>
              <a:rPr lang="en-GB" sz="2400" b="1" dirty="0">
                <a:solidFill>
                  <a:schemeClr val="accent1"/>
                </a:solidFill>
              </a:rPr>
              <a:t>D</a:t>
            </a:r>
            <a:r>
              <a:rPr lang="en-GB" sz="2400" dirty="0">
                <a:solidFill>
                  <a:schemeClr val="accent1"/>
                </a:solidFill>
              </a:rPr>
              <a:t>ivision and </a:t>
            </a:r>
            <a:r>
              <a:rPr lang="en-GB" sz="2400" b="1" dirty="0">
                <a:solidFill>
                  <a:schemeClr val="accent1"/>
                </a:solidFill>
              </a:rPr>
              <a:t>m</a:t>
            </a:r>
            <a:r>
              <a:rPr lang="en-GB" sz="2400" dirty="0">
                <a:solidFill>
                  <a:schemeClr val="accent1"/>
                </a:solidFill>
              </a:rPr>
              <a:t>ultiplication</a:t>
            </a:r>
          </a:p>
          <a:p>
            <a:endParaRPr lang="en-GB" sz="2400" dirty="0">
              <a:solidFill>
                <a:schemeClr val="accent1"/>
              </a:solidFill>
            </a:endParaRPr>
          </a:p>
          <a:p>
            <a:r>
              <a:rPr lang="en-GB" sz="2400" b="1" dirty="0">
                <a:solidFill>
                  <a:schemeClr val="accent1"/>
                </a:solidFill>
              </a:rPr>
              <a:t>A</a:t>
            </a:r>
            <a:r>
              <a:rPr lang="en-GB" sz="2400" dirty="0">
                <a:solidFill>
                  <a:schemeClr val="accent1"/>
                </a:solidFill>
              </a:rPr>
              <a:t>ddition and </a:t>
            </a:r>
            <a:r>
              <a:rPr lang="en-GB" sz="2400" b="1" dirty="0">
                <a:solidFill>
                  <a:schemeClr val="accent1"/>
                </a:solidFill>
              </a:rPr>
              <a:t>s</a:t>
            </a:r>
            <a:r>
              <a:rPr lang="en-GB" sz="2400" dirty="0">
                <a:solidFill>
                  <a:schemeClr val="accent1"/>
                </a:solidFill>
              </a:rPr>
              <a:t>ubtraction</a:t>
            </a:r>
          </a:p>
        </p:txBody>
      </p:sp>
      <p:sp>
        <p:nvSpPr>
          <p:cNvPr id="10" name="TextBox 9">
            <a:extLst>
              <a:ext uri="{FF2B5EF4-FFF2-40B4-BE49-F238E27FC236}">
                <a16:creationId xmlns:a16="http://schemas.microsoft.com/office/drawing/2014/main" id="{9E72368B-B070-0273-7391-B54FCE45C430}"/>
              </a:ext>
            </a:extLst>
          </p:cNvPr>
          <p:cNvSpPr txBox="1"/>
          <p:nvPr/>
        </p:nvSpPr>
        <p:spPr>
          <a:xfrm>
            <a:off x="4802005" y="1726570"/>
            <a:ext cx="3456878" cy="492443"/>
          </a:xfrm>
          <a:prstGeom prst="rect">
            <a:avLst/>
          </a:prstGeom>
          <a:noFill/>
        </p:spPr>
        <p:txBody>
          <a:bodyPr wrap="square" rtlCol="0">
            <a:spAutoFit/>
          </a:bodyPr>
          <a:lstStyle/>
          <a:p>
            <a:r>
              <a:rPr lang="en-GB" sz="2600" dirty="0">
                <a:solidFill>
                  <a:schemeClr val="accent1"/>
                </a:solidFill>
              </a:rPr>
              <a:t>E.g., 9 + 6 - 8(7 + 5) ÷ 4</a:t>
            </a:r>
          </a:p>
        </p:txBody>
      </p:sp>
      <p:sp>
        <p:nvSpPr>
          <p:cNvPr id="11" name="TextBox 10">
            <a:extLst>
              <a:ext uri="{FF2B5EF4-FFF2-40B4-BE49-F238E27FC236}">
                <a16:creationId xmlns:a16="http://schemas.microsoft.com/office/drawing/2014/main" id="{048E7A58-4D1B-8BF5-974D-7CA6DB7B8E64}"/>
              </a:ext>
            </a:extLst>
          </p:cNvPr>
          <p:cNvSpPr txBox="1"/>
          <p:nvPr/>
        </p:nvSpPr>
        <p:spPr>
          <a:xfrm>
            <a:off x="5441794" y="2502085"/>
            <a:ext cx="2698595" cy="492443"/>
          </a:xfrm>
          <a:prstGeom prst="rect">
            <a:avLst/>
          </a:prstGeom>
          <a:noFill/>
        </p:spPr>
        <p:txBody>
          <a:bodyPr wrap="square" rtlCol="0">
            <a:spAutoFit/>
          </a:bodyPr>
          <a:lstStyle/>
          <a:p>
            <a:r>
              <a:rPr lang="en-GB" sz="2600" dirty="0">
                <a:solidFill>
                  <a:schemeClr val="accent1"/>
                </a:solidFill>
              </a:rPr>
              <a:t>9 + 6 - 8(12) ÷ 4</a:t>
            </a:r>
          </a:p>
        </p:txBody>
      </p:sp>
      <p:sp>
        <p:nvSpPr>
          <p:cNvPr id="12" name="TextBox 11">
            <a:extLst>
              <a:ext uri="{FF2B5EF4-FFF2-40B4-BE49-F238E27FC236}">
                <a16:creationId xmlns:a16="http://schemas.microsoft.com/office/drawing/2014/main" id="{A3D66D0A-ED64-2E3D-E180-504F6BF57513}"/>
              </a:ext>
            </a:extLst>
          </p:cNvPr>
          <p:cNvSpPr txBox="1"/>
          <p:nvPr/>
        </p:nvSpPr>
        <p:spPr>
          <a:xfrm>
            <a:off x="5441794" y="3996932"/>
            <a:ext cx="2698595" cy="492443"/>
          </a:xfrm>
          <a:prstGeom prst="rect">
            <a:avLst/>
          </a:prstGeom>
          <a:noFill/>
        </p:spPr>
        <p:txBody>
          <a:bodyPr wrap="square" rtlCol="0">
            <a:spAutoFit/>
          </a:bodyPr>
          <a:lstStyle/>
          <a:p>
            <a:r>
              <a:rPr lang="en-GB" sz="2600" dirty="0">
                <a:solidFill>
                  <a:schemeClr val="accent1"/>
                </a:solidFill>
              </a:rPr>
              <a:t>9 + 6 - 96 ÷ 4</a:t>
            </a:r>
          </a:p>
        </p:txBody>
      </p:sp>
      <p:sp>
        <p:nvSpPr>
          <p:cNvPr id="13" name="TextBox 12">
            <a:extLst>
              <a:ext uri="{FF2B5EF4-FFF2-40B4-BE49-F238E27FC236}">
                <a16:creationId xmlns:a16="http://schemas.microsoft.com/office/drawing/2014/main" id="{72BAB768-4A52-F128-B981-83060F4ADBCC}"/>
              </a:ext>
            </a:extLst>
          </p:cNvPr>
          <p:cNvSpPr txBox="1"/>
          <p:nvPr/>
        </p:nvSpPr>
        <p:spPr>
          <a:xfrm>
            <a:off x="5441793" y="5070874"/>
            <a:ext cx="2698595" cy="492443"/>
          </a:xfrm>
          <a:prstGeom prst="rect">
            <a:avLst/>
          </a:prstGeom>
          <a:noFill/>
        </p:spPr>
        <p:txBody>
          <a:bodyPr wrap="square" rtlCol="0">
            <a:spAutoFit/>
          </a:bodyPr>
          <a:lstStyle/>
          <a:p>
            <a:r>
              <a:rPr lang="en-GB" sz="2600" dirty="0">
                <a:solidFill>
                  <a:schemeClr val="accent1"/>
                </a:solidFill>
              </a:rPr>
              <a:t>15 - 24</a:t>
            </a:r>
          </a:p>
        </p:txBody>
      </p:sp>
      <p:sp>
        <p:nvSpPr>
          <p:cNvPr id="14" name="TextBox 13">
            <a:extLst>
              <a:ext uri="{FF2B5EF4-FFF2-40B4-BE49-F238E27FC236}">
                <a16:creationId xmlns:a16="http://schemas.microsoft.com/office/drawing/2014/main" id="{82B23EA3-6AD3-E2FC-A45D-A891D9D98D97}"/>
              </a:ext>
            </a:extLst>
          </p:cNvPr>
          <p:cNvSpPr txBox="1"/>
          <p:nvPr/>
        </p:nvSpPr>
        <p:spPr>
          <a:xfrm>
            <a:off x="5441793" y="4332821"/>
            <a:ext cx="2698595" cy="492443"/>
          </a:xfrm>
          <a:prstGeom prst="rect">
            <a:avLst/>
          </a:prstGeom>
          <a:noFill/>
        </p:spPr>
        <p:txBody>
          <a:bodyPr wrap="square" rtlCol="0">
            <a:spAutoFit/>
          </a:bodyPr>
          <a:lstStyle/>
          <a:p>
            <a:r>
              <a:rPr lang="en-GB" sz="2600" dirty="0">
                <a:solidFill>
                  <a:schemeClr val="accent1"/>
                </a:solidFill>
              </a:rPr>
              <a:t>9 + 6 - 24</a:t>
            </a:r>
          </a:p>
        </p:txBody>
      </p:sp>
      <p:sp>
        <p:nvSpPr>
          <p:cNvPr id="15" name="TextBox 14">
            <a:extLst>
              <a:ext uri="{FF2B5EF4-FFF2-40B4-BE49-F238E27FC236}">
                <a16:creationId xmlns:a16="http://schemas.microsoft.com/office/drawing/2014/main" id="{50E83288-7A35-C81B-3970-8453C682EF8B}"/>
              </a:ext>
            </a:extLst>
          </p:cNvPr>
          <p:cNvSpPr txBox="1"/>
          <p:nvPr/>
        </p:nvSpPr>
        <p:spPr>
          <a:xfrm>
            <a:off x="5481937" y="5474856"/>
            <a:ext cx="2698595" cy="492443"/>
          </a:xfrm>
          <a:prstGeom prst="rect">
            <a:avLst/>
          </a:prstGeom>
          <a:noFill/>
        </p:spPr>
        <p:txBody>
          <a:bodyPr wrap="square" rtlCol="0">
            <a:spAutoFit/>
          </a:bodyPr>
          <a:lstStyle/>
          <a:p>
            <a:r>
              <a:rPr lang="en-GB" sz="2600" dirty="0">
                <a:solidFill>
                  <a:schemeClr val="accent1"/>
                </a:solidFill>
              </a:rPr>
              <a:t>= -9</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7C658FF-7F72-F9FD-D980-BEEADE2FEE98}"/>
                  </a:ext>
                </a:extLst>
              </p:cNvPr>
              <p:cNvSpPr txBox="1"/>
              <p:nvPr/>
            </p:nvSpPr>
            <p:spPr>
              <a:xfrm>
                <a:off x="8870821" y="1496508"/>
                <a:ext cx="1643628" cy="722505"/>
              </a:xfrm>
              <a:prstGeom prst="rect">
                <a:avLst/>
              </a:prstGeom>
              <a:noFill/>
            </p:spPr>
            <p:txBody>
              <a:bodyPr wrap="square" rtlCol="0">
                <a:spAutoFit/>
              </a:bodyPr>
              <a:lstStyle/>
              <a:p>
                <a:r>
                  <a:rPr lang="en-GB" sz="2600" dirty="0">
                    <a:solidFill>
                      <a:schemeClr val="accent1"/>
                    </a:solidFill>
                  </a:rPr>
                  <a:t>E.g., </a:t>
                </a:r>
                <a14:m>
                  <m:oMath xmlns:m="http://schemas.openxmlformats.org/officeDocument/2006/math">
                    <m:f>
                      <m:fPr>
                        <m:ctrlPr>
                          <a:rPr lang="en-GB" sz="2600" i="1" smtClean="0">
                            <a:solidFill>
                              <a:schemeClr val="accent1"/>
                            </a:solidFill>
                            <a:latin typeface="Cambria Math" panose="02040503050406030204" pitchFamily="18" charset="0"/>
                          </a:rPr>
                        </m:ctrlPr>
                      </m:fPr>
                      <m:num>
                        <m:r>
                          <m:rPr>
                            <m:nor/>
                          </m:rPr>
                          <a:rPr lang="en-GB" sz="2600" b="0" i="0" smtClean="0">
                            <a:solidFill>
                              <a:schemeClr val="accent1"/>
                            </a:solidFill>
                          </a:rPr>
                          <m:t>2</m:t>
                        </m:r>
                        <m:r>
                          <m:rPr>
                            <m:nor/>
                          </m:rPr>
                          <a:rPr lang="en-GB" sz="2600" b="0" i="0" smtClean="0">
                            <a:solidFill>
                              <a:schemeClr val="accent1"/>
                            </a:solidFill>
                            <a:ea typeface="Cambria Math" panose="02040503050406030204" pitchFamily="18" charset="0"/>
                          </a:rPr>
                          <m:t>+3</m:t>
                        </m:r>
                      </m:num>
                      <m:den>
                        <m:r>
                          <m:rPr>
                            <m:nor/>
                          </m:rPr>
                          <a:rPr lang="en-GB" sz="2600" b="0" i="0" smtClean="0">
                            <a:solidFill>
                              <a:schemeClr val="accent1"/>
                            </a:solidFill>
                          </a:rPr>
                          <m:t>4</m:t>
                        </m:r>
                        <m:r>
                          <m:rPr>
                            <m:nor/>
                          </m:rPr>
                          <a:rPr lang="en-GB" sz="2600" b="0" i="0" smtClean="0">
                            <a:solidFill>
                              <a:schemeClr val="accent1"/>
                            </a:solidFill>
                            <a:ea typeface="Cambria Math" panose="02040503050406030204" pitchFamily="18" charset="0"/>
                          </a:rPr>
                          <m:t>+6</m:t>
                        </m:r>
                      </m:den>
                    </m:f>
                  </m:oMath>
                </a14:m>
                <a:r>
                  <a:rPr lang="en-GB" sz="2600" dirty="0">
                    <a:solidFill>
                      <a:schemeClr val="accent1"/>
                    </a:solidFill>
                  </a:rPr>
                  <a:t>  </a:t>
                </a:r>
              </a:p>
            </p:txBody>
          </p:sp>
        </mc:Choice>
        <mc:Fallback xmlns="">
          <p:sp>
            <p:nvSpPr>
              <p:cNvPr id="4" name="TextBox 3">
                <a:extLst>
                  <a:ext uri="{FF2B5EF4-FFF2-40B4-BE49-F238E27FC236}">
                    <a16:creationId xmlns:a16="http://schemas.microsoft.com/office/drawing/2014/main" id="{E7C658FF-7F72-F9FD-D980-BEEADE2FEE98}"/>
                  </a:ext>
                </a:extLst>
              </p:cNvPr>
              <p:cNvSpPr txBox="1">
                <a:spLocks noRot="1" noChangeAspect="1" noMove="1" noResize="1" noEditPoints="1" noAdjustHandles="1" noChangeArrowheads="1" noChangeShapeType="1" noTextEdit="1"/>
              </p:cNvSpPr>
              <p:nvPr/>
            </p:nvSpPr>
            <p:spPr>
              <a:xfrm>
                <a:off x="8870821" y="1496508"/>
                <a:ext cx="1643628" cy="722505"/>
              </a:xfrm>
              <a:prstGeom prst="rect">
                <a:avLst/>
              </a:prstGeom>
              <a:blipFill>
                <a:blip r:embed="rId6"/>
                <a:stretch>
                  <a:fillRect l="-6667" b="-1008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ABC3957-4CAB-0709-B78B-3FD9162B5B84}"/>
                  </a:ext>
                </a:extLst>
              </p:cNvPr>
              <p:cNvSpPr txBox="1"/>
              <p:nvPr/>
            </p:nvSpPr>
            <p:spPr>
              <a:xfrm>
                <a:off x="9468890" y="2321015"/>
                <a:ext cx="1643628" cy="782778"/>
              </a:xfrm>
              <a:prstGeom prst="rect">
                <a:avLst/>
              </a:prstGeom>
              <a:noFill/>
            </p:spPr>
            <p:txBody>
              <a:bodyPr wrap="square" rtlCol="0">
                <a:spAutoFit/>
              </a:bodyPr>
              <a:lstStyle/>
              <a:p>
                <a14:m>
                  <m:oMath xmlns:m="http://schemas.openxmlformats.org/officeDocument/2006/math">
                    <m:f>
                      <m:fPr>
                        <m:ctrlPr>
                          <a:rPr lang="en-GB" sz="2600" i="1" smtClean="0">
                            <a:solidFill>
                              <a:schemeClr val="accent1"/>
                            </a:solidFill>
                            <a:latin typeface="Cambria Math" panose="02040503050406030204" pitchFamily="18" charset="0"/>
                          </a:rPr>
                        </m:ctrlPr>
                      </m:fPr>
                      <m:num>
                        <m:r>
                          <m:rPr>
                            <m:nor/>
                          </m:rPr>
                          <a:rPr lang="en-GB" sz="2600" b="0" i="0" smtClean="0">
                            <a:solidFill>
                              <a:schemeClr val="accent1"/>
                            </a:solidFill>
                          </a:rPr>
                          <m:t>(2</m:t>
                        </m:r>
                        <m:r>
                          <m:rPr>
                            <m:nor/>
                          </m:rPr>
                          <a:rPr lang="en-GB" sz="2600" b="0" i="0" smtClean="0">
                            <a:solidFill>
                              <a:schemeClr val="accent1"/>
                            </a:solidFill>
                            <a:ea typeface="Cambria Math" panose="02040503050406030204" pitchFamily="18" charset="0"/>
                          </a:rPr>
                          <m:t>+3)</m:t>
                        </m:r>
                      </m:num>
                      <m:den>
                        <m:r>
                          <m:rPr>
                            <m:nor/>
                          </m:rPr>
                          <a:rPr lang="en-GB" sz="2600" b="0" i="0" smtClean="0">
                            <a:solidFill>
                              <a:schemeClr val="accent1"/>
                            </a:solidFill>
                          </a:rPr>
                          <m:t>(4</m:t>
                        </m:r>
                        <m:r>
                          <m:rPr>
                            <m:nor/>
                          </m:rPr>
                          <a:rPr lang="en-GB" sz="2600" b="0" i="0" smtClean="0">
                            <a:solidFill>
                              <a:schemeClr val="accent1"/>
                            </a:solidFill>
                            <a:ea typeface="Cambria Math" panose="02040503050406030204" pitchFamily="18" charset="0"/>
                          </a:rPr>
                          <m:t>+6)</m:t>
                        </m:r>
                      </m:den>
                    </m:f>
                  </m:oMath>
                </a14:m>
                <a:r>
                  <a:rPr lang="en-GB" sz="2600" dirty="0">
                    <a:solidFill>
                      <a:schemeClr val="accent1"/>
                    </a:solidFill>
                  </a:rPr>
                  <a:t>  </a:t>
                </a:r>
              </a:p>
            </p:txBody>
          </p:sp>
        </mc:Choice>
        <mc:Fallback xmlns="">
          <p:sp>
            <p:nvSpPr>
              <p:cNvPr id="5" name="TextBox 4">
                <a:extLst>
                  <a:ext uri="{FF2B5EF4-FFF2-40B4-BE49-F238E27FC236}">
                    <a16:creationId xmlns:a16="http://schemas.microsoft.com/office/drawing/2014/main" id="{3ABC3957-4CAB-0709-B78B-3FD9162B5B84}"/>
                  </a:ext>
                </a:extLst>
              </p:cNvPr>
              <p:cNvSpPr txBox="1">
                <a:spLocks noRot="1" noChangeAspect="1" noMove="1" noResize="1" noEditPoints="1" noAdjustHandles="1" noChangeArrowheads="1" noChangeShapeType="1" noTextEdit="1"/>
              </p:cNvSpPr>
              <p:nvPr/>
            </p:nvSpPr>
            <p:spPr>
              <a:xfrm>
                <a:off x="9468890" y="2321015"/>
                <a:ext cx="1643628" cy="782778"/>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A448801-0FD7-772D-3E87-D702F931645D}"/>
                  </a:ext>
                </a:extLst>
              </p:cNvPr>
              <p:cNvSpPr txBox="1"/>
              <p:nvPr/>
            </p:nvSpPr>
            <p:spPr>
              <a:xfrm>
                <a:off x="9520491" y="3877633"/>
                <a:ext cx="779233" cy="716671"/>
              </a:xfrm>
              <a:prstGeom prst="rect">
                <a:avLst/>
              </a:prstGeom>
              <a:noFill/>
            </p:spPr>
            <p:txBody>
              <a:bodyPr wrap="square" rtlCol="0">
                <a:spAutoFit/>
              </a:bodyPr>
              <a:lstStyle/>
              <a:p>
                <a14:m>
                  <m:oMath xmlns:m="http://schemas.openxmlformats.org/officeDocument/2006/math">
                    <m:f>
                      <m:fPr>
                        <m:ctrlPr>
                          <a:rPr lang="en-GB" sz="2600" i="1" smtClean="0">
                            <a:solidFill>
                              <a:schemeClr val="accent1"/>
                            </a:solidFill>
                            <a:latin typeface="Cambria Math" panose="02040503050406030204" pitchFamily="18" charset="0"/>
                          </a:rPr>
                        </m:ctrlPr>
                      </m:fPr>
                      <m:num>
                        <m:r>
                          <m:rPr>
                            <m:nor/>
                          </m:rPr>
                          <a:rPr lang="en-GB" sz="2600" b="0" i="0" smtClean="0">
                            <a:solidFill>
                              <a:schemeClr val="accent1"/>
                            </a:solidFill>
                          </a:rPr>
                          <m:t>5</m:t>
                        </m:r>
                      </m:num>
                      <m:den>
                        <m:r>
                          <m:rPr>
                            <m:nor/>
                          </m:rPr>
                          <a:rPr lang="en-GB" sz="2600" b="0" i="0" smtClean="0">
                            <a:solidFill>
                              <a:schemeClr val="accent1"/>
                            </a:solidFill>
                          </a:rPr>
                          <m:t>10</m:t>
                        </m:r>
                      </m:den>
                    </m:f>
                  </m:oMath>
                </a14:m>
                <a:r>
                  <a:rPr lang="en-GB" sz="2600" dirty="0">
                    <a:solidFill>
                      <a:schemeClr val="accent1"/>
                    </a:solidFill>
                  </a:rPr>
                  <a:t>  </a:t>
                </a:r>
              </a:p>
            </p:txBody>
          </p:sp>
        </mc:Choice>
        <mc:Fallback xmlns="">
          <p:sp>
            <p:nvSpPr>
              <p:cNvPr id="6" name="TextBox 5">
                <a:extLst>
                  <a:ext uri="{FF2B5EF4-FFF2-40B4-BE49-F238E27FC236}">
                    <a16:creationId xmlns:a16="http://schemas.microsoft.com/office/drawing/2014/main" id="{EA448801-0FD7-772D-3E87-D702F931645D}"/>
                  </a:ext>
                </a:extLst>
              </p:cNvPr>
              <p:cNvSpPr txBox="1">
                <a:spLocks noRot="1" noChangeAspect="1" noMove="1" noResize="1" noEditPoints="1" noAdjustHandles="1" noChangeArrowheads="1" noChangeShapeType="1" noTextEdit="1"/>
              </p:cNvSpPr>
              <p:nvPr/>
            </p:nvSpPr>
            <p:spPr>
              <a:xfrm>
                <a:off x="9520491" y="3877633"/>
                <a:ext cx="779233" cy="716671"/>
              </a:xfrm>
              <a:prstGeom prst="rect">
                <a:avLst/>
              </a:prstGeom>
              <a:blipFill>
                <a:blip r:embed="rId8"/>
                <a:stretch>
                  <a:fillRect/>
                </a:stretch>
              </a:blipFill>
            </p:spPr>
            <p:txBody>
              <a:bodyPr/>
              <a:lstStyle/>
              <a:p>
                <a:r>
                  <a:rPr lang="en-GB">
                    <a:noFill/>
                  </a:rPr>
                  <a:t> </a:t>
                </a:r>
              </a:p>
            </p:txBody>
          </p:sp>
        </mc:Fallback>
      </mc:AlternateContent>
      <p:sp>
        <p:nvSpPr>
          <p:cNvPr id="8" name="TextBox 7">
            <a:extLst>
              <a:ext uri="{FF2B5EF4-FFF2-40B4-BE49-F238E27FC236}">
                <a16:creationId xmlns:a16="http://schemas.microsoft.com/office/drawing/2014/main" id="{F8CB12B7-DACE-D61C-564C-B831A5E991DC}"/>
              </a:ext>
            </a:extLst>
          </p:cNvPr>
          <p:cNvSpPr txBox="1"/>
          <p:nvPr/>
        </p:nvSpPr>
        <p:spPr>
          <a:xfrm>
            <a:off x="9520491" y="5361492"/>
            <a:ext cx="2698595" cy="492443"/>
          </a:xfrm>
          <a:prstGeom prst="rect">
            <a:avLst/>
          </a:prstGeom>
          <a:noFill/>
        </p:spPr>
        <p:txBody>
          <a:bodyPr wrap="square" rtlCol="0">
            <a:spAutoFit/>
          </a:bodyPr>
          <a:lstStyle/>
          <a:p>
            <a:r>
              <a:rPr lang="en-GB" sz="2600" dirty="0">
                <a:solidFill>
                  <a:schemeClr val="accent1"/>
                </a:solidFill>
              </a:rPr>
              <a:t>= 0.5</a:t>
            </a:r>
          </a:p>
        </p:txBody>
      </p:sp>
    </p:spTree>
    <p:custDataLst>
      <p:tags r:id="rId1"/>
    </p:custDataLst>
    <p:extLst>
      <p:ext uri="{BB962C8B-B14F-4D97-AF65-F5344CB8AC3E}">
        <p14:creationId xmlns:p14="http://schemas.microsoft.com/office/powerpoint/2010/main" val="2940125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500"/>
                                        <p:tgtEl>
                                          <p:spTgt spid="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500"/>
                                        <p:tgtEl>
                                          <p:spTgt spid="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animBg="1"/>
      <p:bldP spid="10" grpId="0"/>
      <p:bldP spid="11" grpId="0"/>
      <p:bldP spid="12" grpId="0"/>
      <p:bldP spid="13" grpId="0"/>
      <p:bldP spid="14" grpId="0"/>
      <p:bldP spid="15" grpId="0"/>
      <p:bldP spid="4" grpId="0"/>
      <p:bldP spid="5" grpId="0"/>
      <p:bldP spid="6"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D5382-D622-FE49-1B08-4095955DD344}"/>
              </a:ext>
            </a:extLst>
          </p:cNvPr>
          <p:cNvSpPr>
            <a:spLocks noGrp="1"/>
          </p:cNvSpPr>
          <p:nvPr>
            <p:ph type="title"/>
          </p:nvPr>
        </p:nvSpPr>
        <p:spPr>
          <a:xfrm>
            <a:off x="838200" y="365126"/>
            <a:ext cx="10515600" cy="843666"/>
          </a:xfrm>
        </p:spPr>
        <p:txBody>
          <a:bodyPr>
            <a:normAutofit fontScale="90000"/>
          </a:bodyPr>
          <a:lstStyle/>
          <a:p>
            <a:r>
              <a:rPr lang="en-GB" dirty="0">
                <a:latin typeface="+mn-lt"/>
              </a:rPr>
              <a:t>Powers is </a:t>
            </a:r>
            <a:r>
              <a:rPr lang="en-GB" b="0" i="0" dirty="0">
                <a:effectLst/>
                <a:latin typeface="+mn-lt"/>
              </a:rPr>
              <a:t>shorthand way </a:t>
            </a:r>
            <a:r>
              <a:rPr lang="en-GB" kern="100" dirty="0">
                <a:effectLst/>
                <a:latin typeface="+mn-lt"/>
                <a:ea typeface="Aptos" panose="020B0004020202020204" pitchFamily="34" charset="0"/>
                <a:cs typeface="Helvetica" panose="020B0604020202020204" pitchFamily="34" charset="0"/>
              </a:rPr>
              <a:t>of writing repeated multiplication using the same number.</a:t>
            </a:r>
            <a:br>
              <a:rPr lang="en-GB" sz="1800" kern="100" dirty="0">
                <a:effectLst/>
                <a:latin typeface="Aptos" panose="020B0004020202020204" pitchFamily="34" charset="0"/>
                <a:ea typeface="Aptos" panose="020B0004020202020204" pitchFamily="34" charset="0"/>
                <a:cs typeface="Times New Roman" panose="02020603050405020304" pitchFamily="18" charset="0"/>
              </a:rPr>
            </a:br>
            <a:endParaRPr lang="en-GB" dirty="0">
              <a:latin typeface="+mn-lt"/>
            </a:endParaRPr>
          </a:p>
        </p:txBody>
      </p:sp>
      <p:sp>
        <p:nvSpPr>
          <p:cNvPr id="4" name="Text Placeholder 2">
            <a:extLst>
              <a:ext uri="{FF2B5EF4-FFF2-40B4-BE49-F238E27FC236}">
                <a16:creationId xmlns:a16="http://schemas.microsoft.com/office/drawing/2014/main" id="{15D6E080-0338-A78E-9BFC-8BA295746229}"/>
              </a:ext>
            </a:extLst>
          </p:cNvPr>
          <p:cNvSpPr txBox="1">
            <a:spLocks/>
          </p:cNvSpPr>
          <p:nvPr/>
        </p:nvSpPr>
        <p:spPr>
          <a:xfrm>
            <a:off x="554156" y="1887515"/>
            <a:ext cx="3057724" cy="1433132"/>
          </a:xfrm>
          <a:prstGeom prst="roundRect">
            <a:avLst/>
          </a:prstGeom>
          <a:noFill/>
        </p:spPr>
        <p:txBody>
          <a:bodyPr vert="horz" lIns="91440" tIns="45720" rIns="91440" bIns="45720" rtlCol="0">
            <a:normAutofit fontScale="85000" lnSpcReduction="100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400" dirty="0">
                <a:solidFill>
                  <a:schemeClr val="accent1"/>
                </a:solidFill>
              </a:rPr>
              <a:t>2 x 2 </a:t>
            </a:r>
          </a:p>
          <a:p>
            <a:r>
              <a:rPr lang="en-GB" sz="2400" dirty="0">
                <a:solidFill>
                  <a:schemeClr val="accent1"/>
                </a:solidFill>
              </a:rPr>
              <a:t>2 x 2 x 2</a:t>
            </a:r>
          </a:p>
          <a:p>
            <a:r>
              <a:rPr lang="en-GB" sz="2400" dirty="0">
                <a:solidFill>
                  <a:schemeClr val="accent1"/>
                </a:solidFill>
              </a:rPr>
              <a:t>2 x 2 x 2 x 2 </a:t>
            </a:r>
          </a:p>
          <a:p>
            <a:r>
              <a:rPr lang="en-GB" sz="2400" dirty="0">
                <a:solidFill>
                  <a:schemeClr val="accent1"/>
                </a:solidFill>
              </a:rPr>
              <a:t>2 x 2 x 2 x 2 x 2 x 2 x 2 x 2</a:t>
            </a:r>
          </a:p>
        </p:txBody>
      </p:sp>
      <p:grpSp>
        <p:nvGrpSpPr>
          <p:cNvPr id="16" name="Group 15">
            <a:extLst>
              <a:ext uri="{FF2B5EF4-FFF2-40B4-BE49-F238E27FC236}">
                <a16:creationId xmlns:a16="http://schemas.microsoft.com/office/drawing/2014/main" id="{E195886B-A885-056C-6E02-B2381F24D43E}"/>
              </a:ext>
            </a:extLst>
          </p:cNvPr>
          <p:cNvGrpSpPr/>
          <p:nvPr/>
        </p:nvGrpSpPr>
        <p:grpSpPr>
          <a:xfrm>
            <a:off x="6630174" y="1080479"/>
            <a:ext cx="5007670" cy="2376213"/>
            <a:chOff x="5210058" y="1618015"/>
            <a:chExt cx="4363021" cy="2376213"/>
          </a:xfrm>
        </p:grpSpPr>
        <p:sp>
          <p:nvSpPr>
            <p:cNvPr id="5" name="TextBox 4">
              <a:extLst>
                <a:ext uri="{FF2B5EF4-FFF2-40B4-BE49-F238E27FC236}">
                  <a16:creationId xmlns:a16="http://schemas.microsoft.com/office/drawing/2014/main" id="{DE8BE17B-4430-C99A-9F53-0E44BD969345}"/>
                </a:ext>
              </a:extLst>
            </p:cNvPr>
            <p:cNvSpPr txBox="1"/>
            <p:nvPr/>
          </p:nvSpPr>
          <p:spPr>
            <a:xfrm>
              <a:off x="5517624" y="2395614"/>
              <a:ext cx="2707516" cy="646331"/>
            </a:xfrm>
            <a:prstGeom prst="rect">
              <a:avLst/>
            </a:prstGeom>
            <a:noFill/>
          </p:spPr>
          <p:txBody>
            <a:bodyPr wrap="square" rtlCol="0">
              <a:spAutoFit/>
            </a:bodyPr>
            <a:lstStyle/>
            <a:p>
              <a:r>
                <a:rPr lang="en-GB" sz="3600" dirty="0">
                  <a:solidFill>
                    <a:schemeClr val="accent1"/>
                  </a:solidFill>
                </a:rPr>
                <a:t>2</a:t>
              </a:r>
              <a:r>
                <a:rPr lang="en-GB" sz="3600" baseline="30000" dirty="0">
                  <a:solidFill>
                    <a:schemeClr val="accent1"/>
                  </a:solidFill>
                </a:rPr>
                <a:t>2</a:t>
              </a:r>
              <a:endParaRPr lang="en-GB" sz="3600" dirty="0">
                <a:solidFill>
                  <a:schemeClr val="accent1"/>
                </a:solidFill>
              </a:endParaRPr>
            </a:p>
          </p:txBody>
        </p:sp>
        <p:cxnSp>
          <p:nvCxnSpPr>
            <p:cNvPr id="7" name="Straight Arrow Connector 6">
              <a:extLst>
                <a:ext uri="{FF2B5EF4-FFF2-40B4-BE49-F238E27FC236}">
                  <a16:creationId xmlns:a16="http://schemas.microsoft.com/office/drawing/2014/main" id="{D827FADA-F625-BACF-CEFA-CC3A961507B6}"/>
                </a:ext>
              </a:extLst>
            </p:cNvPr>
            <p:cNvCxnSpPr>
              <a:cxnSpLocks/>
            </p:cNvCxnSpPr>
            <p:nvPr/>
          </p:nvCxnSpPr>
          <p:spPr>
            <a:xfrm flipH="1">
              <a:off x="6026119" y="2356550"/>
              <a:ext cx="303313" cy="18288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11" name="TextBox 10">
              <a:extLst>
                <a:ext uri="{FF2B5EF4-FFF2-40B4-BE49-F238E27FC236}">
                  <a16:creationId xmlns:a16="http://schemas.microsoft.com/office/drawing/2014/main" id="{171B0D76-FE86-DDA8-C8F4-0B57F2E002ED}"/>
                </a:ext>
              </a:extLst>
            </p:cNvPr>
            <p:cNvSpPr txBox="1"/>
            <p:nvPr/>
          </p:nvSpPr>
          <p:spPr>
            <a:xfrm>
              <a:off x="5210058" y="3194009"/>
              <a:ext cx="3854528" cy="800219"/>
            </a:xfrm>
            <a:prstGeom prst="rect">
              <a:avLst/>
            </a:prstGeom>
            <a:noFill/>
          </p:spPr>
          <p:txBody>
            <a:bodyPr wrap="square" rtlCol="0">
              <a:spAutoFit/>
            </a:bodyPr>
            <a:lstStyle/>
            <a:p>
              <a:r>
                <a:rPr lang="en-GB" sz="2300" dirty="0">
                  <a:solidFill>
                    <a:schemeClr val="accent2"/>
                  </a:solidFill>
                </a:rPr>
                <a:t>Base – the number being multiplied by itself.</a:t>
              </a:r>
            </a:p>
          </p:txBody>
        </p:sp>
        <p:sp>
          <p:nvSpPr>
            <p:cNvPr id="12" name="TextBox 11">
              <a:extLst>
                <a:ext uri="{FF2B5EF4-FFF2-40B4-BE49-F238E27FC236}">
                  <a16:creationId xmlns:a16="http://schemas.microsoft.com/office/drawing/2014/main" id="{33C59DB9-7F6B-98E6-5BCB-D456187D23D2}"/>
                </a:ext>
              </a:extLst>
            </p:cNvPr>
            <p:cNvSpPr txBox="1"/>
            <p:nvPr/>
          </p:nvSpPr>
          <p:spPr>
            <a:xfrm>
              <a:off x="6306771" y="1618015"/>
              <a:ext cx="3266308" cy="1154162"/>
            </a:xfrm>
            <a:prstGeom prst="rect">
              <a:avLst/>
            </a:prstGeom>
            <a:noFill/>
          </p:spPr>
          <p:txBody>
            <a:bodyPr wrap="square" rtlCol="0">
              <a:spAutoFit/>
            </a:bodyPr>
            <a:lstStyle/>
            <a:p>
              <a:r>
                <a:rPr lang="en-GB" sz="2300" dirty="0">
                  <a:solidFill>
                    <a:schemeClr val="accent2"/>
                  </a:solidFill>
                </a:rPr>
                <a:t>Index or exponent- h</a:t>
              </a:r>
              <a:r>
                <a:rPr lang="en-GB" sz="2300" b="0" i="0" dirty="0">
                  <a:solidFill>
                    <a:schemeClr val="accent2"/>
                  </a:solidFill>
                  <a:effectLst/>
                </a:rPr>
                <a:t>ow many times a value has been multiplied by itself</a:t>
              </a:r>
              <a:endParaRPr lang="en-GB" sz="2300" dirty="0">
                <a:solidFill>
                  <a:schemeClr val="accent2"/>
                </a:solidFill>
              </a:endParaRPr>
            </a:p>
          </p:txBody>
        </p:sp>
        <p:cxnSp>
          <p:nvCxnSpPr>
            <p:cNvPr id="13" name="Straight Arrow Connector 12">
              <a:extLst>
                <a:ext uri="{FF2B5EF4-FFF2-40B4-BE49-F238E27FC236}">
                  <a16:creationId xmlns:a16="http://schemas.microsoft.com/office/drawing/2014/main" id="{FFF835E4-E415-ECBF-D046-485D85646485}"/>
                </a:ext>
              </a:extLst>
            </p:cNvPr>
            <p:cNvCxnSpPr>
              <a:cxnSpLocks/>
            </p:cNvCxnSpPr>
            <p:nvPr/>
          </p:nvCxnSpPr>
          <p:spPr>
            <a:xfrm flipV="1">
              <a:off x="5725261" y="2967678"/>
              <a:ext cx="0" cy="336379"/>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grpSp>
      <p:sp>
        <p:nvSpPr>
          <p:cNvPr id="17" name="Text Placeholder 2">
            <a:extLst>
              <a:ext uri="{FF2B5EF4-FFF2-40B4-BE49-F238E27FC236}">
                <a16:creationId xmlns:a16="http://schemas.microsoft.com/office/drawing/2014/main" id="{C3DB408F-04D7-AD4C-55D0-FC6D7E4A4921}"/>
              </a:ext>
            </a:extLst>
          </p:cNvPr>
          <p:cNvSpPr txBox="1">
            <a:spLocks/>
          </p:cNvSpPr>
          <p:nvPr/>
        </p:nvSpPr>
        <p:spPr>
          <a:xfrm>
            <a:off x="905853" y="3834778"/>
            <a:ext cx="8524364" cy="2494699"/>
          </a:xfrm>
          <a:prstGeom prst="roundRect">
            <a:avLst/>
          </a:prstGeom>
          <a:solidFill>
            <a:schemeClr val="accent2">
              <a:alpha val="44000"/>
            </a:schemeClr>
          </a:solidFill>
        </p:spPr>
        <p:txBody>
          <a:bodyPr vert="horz" lIns="91440" tIns="45720" rIns="91440" bIns="45720" rtlCol="0">
            <a:normAutofit lnSpcReduction="100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400" b="1" dirty="0">
                <a:solidFill>
                  <a:schemeClr val="accent1"/>
                </a:solidFill>
              </a:rPr>
              <a:t>10</a:t>
            </a:r>
            <a:r>
              <a:rPr lang="en-GB" sz="2400" b="1" baseline="30000" dirty="0">
                <a:solidFill>
                  <a:schemeClr val="accent1"/>
                </a:solidFill>
              </a:rPr>
              <a:t>1</a:t>
            </a:r>
            <a:r>
              <a:rPr lang="en-GB" sz="2400" dirty="0">
                <a:solidFill>
                  <a:schemeClr val="accent1"/>
                </a:solidFill>
              </a:rPr>
              <a:t> = 10</a:t>
            </a:r>
          </a:p>
          <a:p>
            <a:r>
              <a:rPr lang="en-GB" sz="2400" b="1" dirty="0">
                <a:solidFill>
                  <a:schemeClr val="accent1"/>
                </a:solidFill>
              </a:rPr>
              <a:t>10</a:t>
            </a:r>
            <a:r>
              <a:rPr lang="en-GB" sz="2400" b="1" baseline="30000" dirty="0">
                <a:solidFill>
                  <a:schemeClr val="accent1"/>
                </a:solidFill>
              </a:rPr>
              <a:t>2</a:t>
            </a:r>
            <a:r>
              <a:rPr lang="en-GB" sz="2400" dirty="0">
                <a:solidFill>
                  <a:schemeClr val="accent1"/>
                </a:solidFill>
              </a:rPr>
              <a:t> = 10 x 10 = 100 (one hundred)</a:t>
            </a:r>
          </a:p>
          <a:p>
            <a:r>
              <a:rPr lang="en-GB" sz="2400" b="1" dirty="0">
                <a:solidFill>
                  <a:schemeClr val="accent1"/>
                </a:solidFill>
              </a:rPr>
              <a:t>10</a:t>
            </a:r>
            <a:r>
              <a:rPr lang="en-GB" sz="2400" b="1" baseline="30000" dirty="0">
                <a:solidFill>
                  <a:schemeClr val="accent1"/>
                </a:solidFill>
              </a:rPr>
              <a:t>3</a:t>
            </a:r>
            <a:r>
              <a:rPr lang="en-GB" sz="2400" dirty="0">
                <a:solidFill>
                  <a:schemeClr val="accent1"/>
                </a:solidFill>
              </a:rPr>
              <a:t> = 10 x 10 x 10 = 1000 (one thousand)</a:t>
            </a:r>
          </a:p>
          <a:p>
            <a:r>
              <a:rPr lang="en-GB" sz="2400" b="1" dirty="0">
                <a:solidFill>
                  <a:schemeClr val="accent1"/>
                </a:solidFill>
              </a:rPr>
              <a:t>10</a:t>
            </a:r>
            <a:r>
              <a:rPr lang="en-GB" sz="2400" b="1" baseline="30000" dirty="0">
                <a:solidFill>
                  <a:schemeClr val="accent1"/>
                </a:solidFill>
              </a:rPr>
              <a:t>4</a:t>
            </a:r>
            <a:r>
              <a:rPr lang="en-GB" sz="2400" dirty="0">
                <a:solidFill>
                  <a:schemeClr val="accent1"/>
                </a:solidFill>
              </a:rPr>
              <a:t> = 10 x 10 x 10 x 10 = 10 000 (ten thousand)</a:t>
            </a:r>
          </a:p>
          <a:p>
            <a:r>
              <a:rPr lang="en-GB" sz="2400" b="1" dirty="0">
                <a:solidFill>
                  <a:schemeClr val="accent1"/>
                </a:solidFill>
              </a:rPr>
              <a:t>10</a:t>
            </a:r>
            <a:r>
              <a:rPr lang="en-GB" sz="2400" b="1" baseline="30000" dirty="0">
                <a:solidFill>
                  <a:schemeClr val="accent1"/>
                </a:solidFill>
              </a:rPr>
              <a:t>5</a:t>
            </a:r>
            <a:r>
              <a:rPr lang="en-GB" sz="2400" dirty="0">
                <a:solidFill>
                  <a:schemeClr val="accent1"/>
                </a:solidFill>
              </a:rPr>
              <a:t> = 10 x 10 x 10 x 10 x 10 = 100 000 (one hundred thousand)</a:t>
            </a:r>
          </a:p>
          <a:p>
            <a:r>
              <a:rPr lang="en-GB" sz="2400" b="1" dirty="0">
                <a:solidFill>
                  <a:schemeClr val="accent1"/>
                </a:solidFill>
              </a:rPr>
              <a:t>10</a:t>
            </a:r>
            <a:r>
              <a:rPr lang="en-GB" sz="2400" b="1" baseline="30000" dirty="0">
                <a:solidFill>
                  <a:schemeClr val="accent1"/>
                </a:solidFill>
              </a:rPr>
              <a:t>6</a:t>
            </a:r>
            <a:r>
              <a:rPr lang="en-GB" sz="2400" dirty="0">
                <a:solidFill>
                  <a:schemeClr val="accent1"/>
                </a:solidFill>
              </a:rPr>
              <a:t> = 10 x 10 x 10 x 10 x 10 x 10 = 1 000 000 (one million)</a:t>
            </a:r>
          </a:p>
          <a:p>
            <a:endParaRPr lang="en-GB" sz="2400" dirty="0">
              <a:solidFill>
                <a:schemeClr val="accent1"/>
              </a:solidFill>
            </a:endParaRPr>
          </a:p>
          <a:p>
            <a:endParaRPr lang="en-GB" sz="2400" dirty="0">
              <a:solidFill>
                <a:schemeClr val="accent1"/>
              </a:solidFill>
            </a:endParaRPr>
          </a:p>
          <a:p>
            <a:endParaRPr lang="en-GB" sz="2400" dirty="0">
              <a:solidFill>
                <a:schemeClr val="accent1"/>
              </a:solidFill>
            </a:endParaRPr>
          </a:p>
          <a:p>
            <a:endParaRPr lang="en-GB" sz="2400" dirty="0">
              <a:solidFill>
                <a:schemeClr val="accent1"/>
              </a:solidFill>
            </a:endParaRPr>
          </a:p>
          <a:p>
            <a:endParaRPr lang="en-GB" sz="2400" dirty="0">
              <a:solidFill>
                <a:schemeClr val="accent1"/>
              </a:solidFill>
            </a:endParaRPr>
          </a:p>
        </p:txBody>
      </p:sp>
      <p:sp>
        <p:nvSpPr>
          <p:cNvPr id="6" name="TextBox 5">
            <a:extLst>
              <a:ext uri="{FF2B5EF4-FFF2-40B4-BE49-F238E27FC236}">
                <a16:creationId xmlns:a16="http://schemas.microsoft.com/office/drawing/2014/main" id="{C580BD3C-E62A-0F78-72F9-CA758DAA6F33}"/>
              </a:ext>
            </a:extLst>
          </p:cNvPr>
          <p:cNvSpPr txBox="1"/>
          <p:nvPr/>
        </p:nvSpPr>
        <p:spPr>
          <a:xfrm>
            <a:off x="1141831" y="1944665"/>
            <a:ext cx="5114925" cy="400110"/>
          </a:xfrm>
          <a:prstGeom prst="rect">
            <a:avLst/>
          </a:prstGeom>
          <a:noFill/>
        </p:spPr>
        <p:txBody>
          <a:bodyPr wrap="square" rtlCol="0">
            <a:spAutoFit/>
          </a:bodyPr>
          <a:lstStyle/>
          <a:p>
            <a:r>
              <a:rPr lang="en-GB" sz="2000" dirty="0">
                <a:solidFill>
                  <a:schemeClr val="accent1"/>
                </a:solidFill>
              </a:rPr>
              <a:t>= </a:t>
            </a:r>
            <a:r>
              <a:rPr lang="en-GB" sz="2000" b="1" dirty="0">
                <a:solidFill>
                  <a:schemeClr val="accent1"/>
                </a:solidFill>
              </a:rPr>
              <a:t>2</a:t>
            </a:r>
            <a:r>
              <a:rPr lang="en-GB" sz="2000" b="1" baseline="30000" dirty="0">
                <a:solidFill>
                  <a:schemeClr val="accent1"/>
                </a:solidFill>
              </a:rPr>
              <a:t>2</a:t>
            </a:r>
            <a:r>
              <a:rPr lang="en-GB" sz="2000" baseline="30000" dirty="0">
                <a:solidFill>
                  <a:schemeClr val="accent1"/>
                </a:solidFill>
              </a:rPr>
              <a:t> </a:t>
            </a:r>
            <a:r>
              <a:rPr lang="en-GB" sz="2000" dirty="0">
                <a:solidFill>
                  <a:schemeClr val="accent1"/>
                </a:solidFill>
              </a:rPr>
              <a:t>= “2 squared” or “2 to the power of 2” </a:t>
            </a:r>
          </a:p>
        </p:txBody>
      </p:sp>
      <p:sp>
        <p:nvSpPr>
          <p:cNvPr id="8" name="TextBox 7">
            <a:extLst>
              <a:ext uri="{FF2B5EF4-FFF2-40B4-BE49-F238E27FC236}">
                <a16:creationId xmlns:a16="http://schemas.microsoft.com/office/drawing/2014/main" id="{DC90146C-3714-E2E6-08A9-576620200420}"/>
              </a:ext>
            </a:extLst>
          </p:cNvPr>
          <p:cNvSpPr txBox="1"/>
          <p:nvPr/>
        </p:nvSpPr>
        <p:spPr>
          <a:xfrm>
            <a:off x="1534255" y="2216927"/>
            <a:ext cx="5075353" cy="400110"/>
          </a:xfrm>
          <a:prstGeom prst="rect">
            <a:avLst/>
          </a:prstGeom>
          <a:noFill/>
        </p:spPr>
        <p:txBody>
          <a:bodyPr wrap="square" rtlCol="0">
            <a:spAutoFit/>
          </a:bodyPr>
          <a:lstStyle/>
          <a:p>
            <a:r>
              <a:rPr lang="en-GB" sz="2000" dirty="0">
                <a:solidFill>
                  <a:schemeClr val="accent1"/>
                </a:solidFill>
              </a:rPr>
              <a:t>= </a:t>
            </a:r>
            <a:r>
              <a:rPr lang="en-GB" sz="2000" b="1" dirty="0">
                <a:solidFill>
                  <a:schemeClr val="accent1"/>
                </a:solidFill>
              </a:rPr>
              <a:t>2</a:t>
            </a:r>
            <a:r>
              <a:rPr lang="en-GB" sz="2000" b="1" baseline="30000" dirty="0">
                <a:solidFill>
                  <a:schemeClr val="accent1"/>
                </a:solidFill>
              </a:rPr>
              <a:t>3 </a:t>
            </a:r>
            <a:r>
              <a:rPr lang="en-GB" sz="2000" dirty="0">
                <a:solidFill>
                  <a:schemeClr val="accent1"/>
                </a:solidFill>
              </a:rPr>
              <a:t>= “2 cubed” or “2 to the power of 3”</a:t>
            </a:r>
            <a:endParaRPr lang="en-GB" sz="2000" dirty="0"/>
          </a:p>
        </p:txBody>
      </p:sp>
      <p:sp>
        <p:nvSpPr>
          <p:cNvPr id="9" name="TextBox 8">
            <a:extLst>
              <a:ext uri="{FF2B5EF4-FFF2-40B4-BE49-F238E27FC236}">
                <a16:creationId xmlns:a16="http://schemas.microsoft.com/office/drawing/2014/main" id="{1937786E-466C-CB30-535B-3E1E45461A06}"/>
              </a:ext>
            </a:extLst>
          </p:cNvPr>
          <p:cNvSpPr txBox="1"/>
          <p:nvPr/>
        </p:nvSpPr>
        <p:spPr>
          <a:xfrm>
            <a:off x="1883294" y="2487000"/>
            <a:ext cx="4680955" cy="400110"/>
          </a:xfrm>
          <a:prstGeom prst="rect">
            <a:avLst/>
          </a:prstGeom>
          <a:noFill/>
        </p:spPr>
        <p:txBody>
          <a:bodyPr wrap="square" rtlCol="0">
            <a:spAutoFit/>
          </a:bodyPr>
          <a:lstStyle/>
          <a:p>
            <a:r>
              <a:rPr lang="en-GB" sz="2000" dirty="0">
                <a:solidFill>
                  <a:schemeClr val="accent1"/>
                </a:solidFill>
              </a:rPr>
              <a:t>= </a:t>
            </a:r>
            <a:r>
              <a:rPr lang="en-GB" sz="2000" b="1" dirty="0">
                <a:solidFill>
                  <a:schemeClr val="accent1"/>
                </a:solidFill>
              </a:rPr>
              <a:t>2</a:t>
            </a:r>
            <a:r>
              <a:rPr lang="en-GB" sz="2000" b="1" baseline="30000" dirty="0">
                <a:solidFill>
                  <a:schemeClr val="accent1"/>
                </a:solidFill>
              </a:rPr>
              <a:t>4</a:t>
            </a:r>
            <a:r>
              <a:rPr lang="en-GB" sz="2000" baseline="30000" dirty="0">
                <a:solidFill>
                  <a:schemeClr val="accent1"/>
                </a:solidFill>
              </a:rPr>
              <a:t> </a:t>
            </a:r>
            <a:r>
              <a:rPr lang="en-GB" sz="2000" dirty="0">
                <a:solidFill>
                  <a:schemeClr val="accent1"/>
                </a:solidFill>
              </a:rPr>
              <a:t>= “2 to the power of 4”</a:t>
            </a:r>
            <a:endParaRPr lang="en-GB" sz="2000" dirty="0"/>
          </a:p>
        </p:txBody>
      </p:sp>
      <p:sp>
        <p:nvSpPr>
          <p:cNvPr id="10" name="TextBox 9">
            <a:extLst>
              <a:ext uri="{FF2B5EF4-FFF2-40B4-BE49-F238E27FC236}">
                <a16:creationId xmlns:a16="http://schemas.microsoft.com/office/drawing/2014/main" id="{2F622881-94D1-FA40-8171-B7C00EBB53B4}"/>
              </a:ext>
            </a:extLst>
          </p:cNvPr>
          <p:cNvSpPr txBox="1"/>
          <p:nvPr/>
        </p:nvSpPr>
        <p:spPr>
          <a:xfrm>
            <a:off x="3250107" y="2750762"/>
            <a:ext cx="3705262" cy="400110"/>
          </a:xfrm>
          <a:prstGeom prst="rect">
            <a:avLst/>
          </a:prstGeom>
          <a:noFill/>
        </p:spPr>
        <p:txBody>
          <a:bodyPr wrap="square" rtlCol="0">
            <a:spAutoFit/>
          </a:bodyPr>
          <a:lstStyle/>
          <a:p>
            <a:r>
              <a:rPr lang="en-GB" sz="2000" dirty="0">
                <a:solidFill>
                  <a:schemeClr val="accent1"/>
                </a:solidFill>
              </a:rPr>
              <a:t>= </a:t>
            </a:r>
            <a:r>
              <a:rPr lang="en-GB" sz="2000" b="1" dirty="0">
                <a:solidFill>
                  <a:schemeClr val="accent1"/>
                </a:solidFill>
              </a:rPr>
              <a:t>2</a:t>
            </a:r>
            <a:r>
              <a:rPr lang="en-GB" sz="2000" b="1" baseline="30000" dirty="0">
                <a:solidFill>
                  <a:schemeClr val="accent1"/>
                </a:solidFill>
              </a:rPr>
              <a:t>8 </a:t>
            </a:r>
            <a:r>
              <a:rPr lang="en-GB" sz="2000" dirty="0">
                <a:solidFill>
                  <a:schemeClr val="accent1"/>
                </a:solidFill>
              </a:rPr>
              <a:t>= “2 to the power of 8”</a:t>
            </a:r>
            <a:endParaRPr lang="en-GB" sz="2000" dirty="0"/>
          </a:p>
        </p:txBody>
      </p:sp>
    </p:spTree>
    <p:custDataLst>
      <p:tags r:id="rId1"/>
    </p:custDataLst>
    <p:extLst>
      <p:ext uri="{BB962C8B-B14F-4D97-AF65-F5344CB8AC3E}">
        <p14:creationId xmlns:p14="http://schemas.microsoft.com/office/powerpoint/2010/main" val="1810773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500"/>
                                        <p:tgtEl>
                                          <p:spTgt spid="10"/>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par>
                                <p:cTn id="58" presetID="10" presetClass="entr" presetSubtype="0" fill="hold" nodeType="withEffect">
                                  <p:stCondLst>
                                    <p:cond delay="0"/>
                                  </p:stCondLst>
                                  <p:childTnLst>
                                    <p:set>
                                      <p:cBhvr>
                                        <p:cTn id="59" dur="1" fill="hold">
                                          <p:stCondLst>
                                            <p:cond delay="0"/>
                                          </p:stCondLst>
                                        </p:cTn>
                                        <p:tgtEl>
                                          <p:spTgt spid="17">
                                            <p:txEl>
                                              <p:pRg st="0" end="0"/>
                                            </p:txEl>
                                          </p:spTgt>
                                        </p:tgtEl>
                                        <p:attrNameLst>
                                          <p:attrName>style.visibility</p:attrName>
                                        </p:attrNameLst>
                                      </p:cBhvr>
                                      <p:to>
                                        <p:strVal val="visible"/>
                                      </p:to>
                                    </p:set>
                                    <p:animEffect transition="in" filter="fade">
                                      <p:cBhvr>
                                        <p:cTn id="60" dur="500"/>
                                        <p:tgtEl>
                                          <p:spTgt spid="17">
                                            <p:txEl>
                                              <p:pRg st="0" end="0"/>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17">
                                            <p:txEl>
                                              <p:pRg st="1" end="1"/>
                                            </p:txEl>
                                          </p:spTgt>
                                        </p:tgtEl>
                                        <p:attrNameLst>
                                          <p:attrName>style.visibility</p:attrName>
                                        </p:attrNameLst>
                                      </p:cBhvr>
                                      <p:to>
                                        <p:strVal val="visible"/>
                                      </p:to>
                                    </p:set>
                                    <p:animEffect transition="in" filter="fade">
                                      <p:cBhvr>
                                        <p:cTn id="65" dur="500"/>
                                        <p:tgtEl>
                                          <p:spTgt spid="17">
                                            <p:txEl>
                                              <p:pRg st="1" end="1"/>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17">
                                            <p:txEl>
                                              <p:pRg st="2" end="2"/>
                                            </p:txEl>
                                          </p:spTgt>
                                        </p:tgtEl>
                                        <p:attrNameLst>
                                          <p:attrName>style.visibility</p:attrName>
                                        </p:attrNameLst>
                                      </p:cBhvr>
                                      <p:to>
                                        <p:strVal val="visible"/>
                                      </p:to>
                                    </p:set>
                                    <p:animEffect transition="in" filter="fade">
                                      <p:cBhvr>
                                        <p:cTn id="70" dur="500"/>
                                        <p:tgtEl>
                                          <p:spTgt spid="17">
                                            <p:txEl>
                                              <p:pRg st="2" end="2"/>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17">
                                            <p:txEl>
                                              <p:pRg st="3" end="3"/>
                                            </p:txEl>
                                          </p:spTgt>
                                        </p:tgtEl>
                                        <p:attrNameLst>
                                          <p:attrName>style.visibility</p:attrName>
                                        </p:attrNameLst>
                                      </p:cBhvr>
                                      <p:to>
                                        <p:strVal val="visible"/>
                                      </p:to>
                                    </p:set>
                                    <p:animEffect transition="in" filter="fade">
                                      <p:cBhvr>
                                        <p:cTn id="75" dur="500"/>
                                        <p:tgtEl>
                                          <p:spTgt spid="17">
                                            <p:txEl>
                                              <p:pRg st="3" end="3"/>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17">
                                            <p:txEl>
                                              <p:pRg st="4" end="4"/>
                                            </p:txEl>
                                          </p:spTgt>
                                        </p:tgtEl>
                                        <p:attrNameLst>
                                          <p:attrName>style.visibility</p:attrName>
                                        </p:attrNameLst>
                                      </p:cBhvr>
                                      <p:to>
                                        <p:strVal val="visible"/>
                                      </p:to>
                                    </p:set>
                                    <p:animEffect transition="in" filter="fade">
                                      <p:cBhvr>
                                        <p:cTn id="80" dur="500"/>
                                        <p:tgtEl>
                                          <p:spTgt spid="17">
                                            <p:txEl>
                                              <p:pRg st="4" end="4"/>
                                            </p:txEl>
                                          </p:spTgt>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nodeType="clickEffect">
                                  <p:stCondLst>
                                    <p:cond delay="0"/>
                                  </p:stCondLst>
                                  <p:childTnLst>
                                    <p:set>
                                      <p:cBhvr>
                                        <p:cTn id="84" dur="1" fill="hold">
                                          <p:stCondLst>
                                            <p:cond delay="0"/>
                                          </p:stCondLst>
                                        </p:cTn>
                                        <p:tgtEl>
                                          <p:spTgt spid="17">
                                            <p:txEl>
                                              <p:pRg st="5" end="5"/>
                                            </p:txEl>
                                          </p:spTgt>
                                        </p:tgtEl>
                                        <p:attrNameLst>
                                          <p:attrName>style.visibility</p:attrName>
                                        </p:attrNameLst>
                                      </p:cBhvr>
                                      <p:to>
                                        <p:strVal val="visible"/>
                                      </p:to>
                                    </p:set>
                                    <p:animEffect transition="in" filter="fade">
                                      <p:cBhvr>
                                        <p:cTn id="85" dur="500"/>
                                        <p:tgtEl>
                                          <p:spTgt spid="1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 grpId="0" animBg="1"/>
      <p:bldP spid="6" grpId="0"/>
      <p:bldP spid="8" grpId="0"/>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3F507-3C7B-DEDE-D28D-E70A747C3BB9}"/>
              </a:ext>
            </a:extLst>
          </p:cNvPr>
          <p:cNvSpPr>
            <a:spLocks noGrp="1"/>
          </p:cNvSpPr>
          <p:nvPr>
            <p:ph type="title"/>
          </p:nvPr>
        </p:nvSpPr>
        <p:spPr>
          <a:xfrm>
            <a:off x="838200" y="365126"/>
            <a:ext cx="10515600" cy="821364"/>
          </a:xfrm>
        </p:spPr>
        <p:txBody>
          <a:bodyPr>
            <a:normAutofit/>
          </a:bodyPr>
          <a:lstStyle/>
          <a:p>
            <a:r>
              <a:rPr lang="en-GB" dirty="0"/>
              <a:t>In science, we use the power of 10 to describe very large or very small numbers</a:t>
            </a:r>
          </a:p>
        </p:txBody>
      </p:sp>
      <p:sp>
        <p:nvSpPr>
          <p:cNvPr id="3" name="Text Placeholder 2">
            <a:extLst>
              <a:ext uri="{FF2B5EF4-FFF2-40B4-BE49-F238E27FC236}">
                <a16:creationId xmlns:a16="http://schemas.microsoft.com/office/drawing/2014/main" id="{A5023FF1-A52D-4172-0711-7B4224A5FE66}"/>
              </a:ext>
            </a:extLst>
          </p:cNvPr>
          <p:cNvSpPr>
            <a:spLocks noGrp="1"/>
          </p:cNvSpPr>
          <p:nvPr>
            <p:ph type="body" sz="quarter" idx="13"/>
          </p:nvPr>
        </p:nvSpPr>
        <p:spPr>
          <a:xfrm>
            <a:off x="838200" y="1166488"/>
            <a:ext cx="10515600" cy="741066"/>
          </a:xfrm>
        </p:spPr>
        <p:txBody>
          <a:bodyPr>
            <a:noAutofit/>
          </a:bodyPr>
          <a:lstStyle/>
          <a:p>
            <a:r>
              <a:rPr lang="en-GB" dirty="0">
                <a:effectLst/>
                <a:latin typeface="Aptos" panose="020B0004020202020204" pitchFamily="34" charset="0"/>
                <a:ea typeface="Aptos" panose="020B0004020202020204" pitchFamily="34" charset="0"/>
                <a:cs typeface="Times New Roman" panose="02020603050405020304" pitchFamily="18" charset="0"/>
              </a:rPr>
              <a:t>For each move of the decimal point to the left, the power of 10 increases by 1. And for each move to the right, the power of 10 decreases by 1. </a:t>
            </a:r>
            <a:endParaRPr lang="en-GB" dirty="0"/>
          </a:p>
        </p:txBody>
      </p:sp>
      <p:grpSp>
        <p:nvGrpSpPr>
          <p:cNvPr id="13" name="Group 12">
            <a:extLst>
              <a:ext uri="{FF2B5EF4-FFF2-40B4-BE49-F238E27FC236}">
                <a16:creationId xmlns:a16="http://schemas.microsoft.com/office/drawing/2014/main" id="{15702DA6-5F46-348B-F095-5E4C35CD7BB4}"/>
              </a:ext>
            </a:extLst>
          </p:cNvPr>
          <p:cNvGrpSpPr/>
          <p:nvPr/>
        </p:nvGrpSpPr>
        <p:grpSpPr>
          <a:xfrm>
            <a:off x="656433" y="2216861"/>
            <a:ext cx="4941480" cy="523220"/>
            <a:chOff x="656433" y="2216861"/>
            <a:chExt cx="4941480" cy="523220"/>
          </a:xfrm>
        </p:grpSpPr>
        <p:sp>
          <p:nvSpPr>
            <p:cNvPr id="4" name="TextBox 3">
              <a:extLst>
                <a:ext uri="{FF2B5EF4-FFF2-40B4-BE49-F238E27FC236}">
                  <a16:creationId xmlns:a16="http://schemas.microsoft.com/office/drawing/2014/main" id="{0E62BF74-AD10-B49B-25D5-7B03E595EBDD}"/>
                </a:ext>
              </a:extLst>
            </p:cNvPr>
            <p:cNvSpPr txBox="1"/>
            <p:nvPr/>
          </p:nvSpPr>
          <p:spPr>
            <a:xfrm>
              <a:off x="2801187" y="2216861"/>
              <a:ext cx="2796726" cy="523220"/>
            </a:xfrm>
            <a:prstGeom prst="rect">
              <a:avLst/>
            </a:prstGeom>
            <a:noFill/>
          </p:spPr>
          <p:txBody>
            <a:bodyPr wrap="square" rtlCol="0">
              <a:spAutoFit/>
            </a:bodyPr>
            <a:lstStyle/>
            <a:p>
              <a:r>
                <a:rPr lang="en-GB" sz="2800" dirty="0">
                  <a:solidFill>
                    <a:schemeClr val="accent1"/>
                  </a:solidFill>
                </a:rPr>
                <a:t>E.g., 2 380 000</a:t>
              </a:r>
            </a:p>
          </p:txBody>
        </p:sp>
        <p:sp>
          <p:nvSpPr>
            <p:cNvPr id="6" name="TextBox 14">
              <a:extLst>
                <a:ext uri="{FF2B5EF4-FFF2-40B4-BE49-F238E27FC236}">
                  <a16:creationId xmlns:a16="http://schemas.microsoft.com/office/drawing/2014/main" id="{1D5A8470-E5A7-EDAB-555C-828860045B16}"/>
                </a:ext>
              </a:extLst>
            </p:cNvPr>
            <p:cNvSpPr txBox="1"/>
            <p:nvPr/>
          </p:nvSpPr>
          <p:spPr>
            <a:xfrm>
              <a:off x="656433" y="2279962"/>
              <a:ext cx="2119130" cy="408623"/>
            </a:xfrm>
            <a:prstGeom prst="roundRect">
              <a:avLst/>
            </a:prstGeom>
            <a:solidFill>
              <a:schemeClr val="accent2">
                <a:alpha val="44000"/>
              </a:schemeClr>
            </a:solid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solidFill>
                    <a:schemeClr val="accent1"/>
                  </a:solidFill>
                </a:rPr>
                <a:t>Ordinary form</a:t>
              </a:r>
              <a:endParaRPr lang="en-US" dirty="0">
                <a:solidFill>
                  <a:schemeClr val="accent1"/>
                </a:solidFill>
              </a:endParaRPr>
            </a:p>
          </p:txBody>
        </p:sp>
      </p:grpSp>
      <p:grpSp>
        <p:nvGrpSpPr>
          <p:cNvPr id="14" name="Group 13">
            <a:extLst>
              <a:ext uri="{FF2B5EF4-FFF2-40B4-BE49-F238E27FC236}">
                <a16:creationId xmlns:a16="http://schemas.microsoft.com/office/drawing/2014/main" id="{E3F2FABE-8907-8F36-24C3-9BB0499841DB}"/>
              </a:ext>
            </a:extLst>
          </p:cNvPr>
          <p:cNvGrpSpPr/>
          <p:nvPr/>
        </p:nvGrpSpPr>
        <p:grpSpPr>
          <a:xfrm>
            <a:off x="656433" y="2949552"/>
            <a:ext cx="6614906" cy="954107"/>
            <a:chOff x="656433" y="2949552"/>
            <a:chExt cx="6614906" cy="954107"/>
          </a:xfrm>
        </p:grpSpPr>
        <p:sp>
          <p:nvSpPr>
            <p:cNvPr id="5" name="TextBox 4">
              <a:extLst>
                <a:ext uri="{FF2B5EF4-FFF2-40B4-BE49-F238E27FC236}">
                  <a16:creationId xmlns:a16="http://schemas.microsoft.com/office/drawing/2014/main" id="{FFF26ACE-AD1A-25D8-45E3-A9455906AB53}"/>
                </a:ext>
              </a:extLst>
            </p:cNvPr>
            <p:cNvSpPr txBox="1"/>
            <p:nvPr/>
          </p:nvSpPr>
          <p:spPr>
            <a:xfrm>
              <a:off x="3537167" y="2949552"/>
              <a:ext cx="3734172" cy="954107"/>
            </a:xfrm>
            <a:prstGeom prst="rect">
              <a:avLst/>
            </a:prstGeom>
            <a:noFill/>
          </p:spPr>
          <p:txBody>
            <a:bodyPr wrap="square" rtlCol="0">
              <a:spAutoFit/>
            </a:bodyPr>
            <a:lstStyle/>
            <a:p>
              <a:r>
                <a:rPr lang="en-GB" sz="2800" dirty="0">
                  <a:solidFill>
                    <a:schemeClr val="accent1"/>
                  </a:solidFill>
                </a:rPr>
                <a:t>2.38 x 10</a:t>
              </a:r>
              <a:r>
                <a:rPr lang="en-GB" sz="2800" baseline="30000" dirty="0">
                  <a:solidFill>
                    <a:schemeClr val="accent1"/>
                  </a:solidFill>
                </a:rPr>
                <a:t>6</a:t>
              </a:r>
            </a:p>
            <a:p>
              <a:r>
                <a:rPr lang="en-GB" sz="2800" baseline="30000" dirty="0">
                  <a:solidFill>
                    <a:schemeClr val="accent1"/>
                  </a:solidFill>
                </a:rPr>
                <a:t>“2.38 times 10 to the power of 6”</a:t>
              </a:r>
              <a:endParaRPr lang="en-GB" sz="2800" dirty="0">
                <a:solidFill>
                  <a:schemeClr val="accent1"/>
                </a:solidFill>
              </a:endParaRPr>
            </a:p>
          </p:txBody>
        </p:sp>
        <p:sp>
          <p:nvSpPr>
            <p:cNvPr id="7" name="TextBox 14">
              <a:extLst>
                <a:ext uri="{FF2B5EF4-FFF2-40B4-BE49-F238E27FC236}">
                  <a16:creationId xmlns:a16="http://schemas.microsoft.com/office/drawing/2014/main" id="{E13FE6D7-5C6D-A7FA-74D0-DEF44DC950AA}"/>
                </a:ext>
              </a:extLst>
            </p:cNvPr>
            <p:cNvSpPr txBox="1"/>
            <p:nvPr/>
          </p:nvSpPr>
          <p:spPr>
            <a:xfrm>
              <a:off x="656433" y="2983930"/>
              <a:ext cx="2144754" cy="885349"/>
            </a:xfrm>
            <a:prstGeom prst="roundRect">
              <a:avLst/>
            </a:prstGeom>
            <a:solidFill>
              <a:schemeClr val="accent2">
                <a:alpha val="44000"/>
              </a:schemeClr>
            </a:solid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solidFill>
                    <a:schemeClr val="accent1"/>
                  </a:solidFill>
                </a:rPr>
                <a:t>Standard form</a:t>
              </a:r>
            </a:p>
            <a:p>
              <a:r>
                <a:rPr lang="en-US" sz="1400" dirty="0">
                  <a:solidFill>
                    <a:schemeClr val="accent1"/>
                  </a:solidFill>
                </a:rPr>
                <a:t>One (non-zero) digit before the decimal point</a:t>
              </a:r>
            </a:p>
          </p:txBody>
        </p:sp>
      </p:grpSp>
      <p:sp>
        <p:nvSpPr>
          <p:cNvPr id="8" name="TextBox 7">
            <a:extLst>
              <a:ext uri="{FF2B5EF4-FFF2-40B4-BE49-F238E27FC236}">
                <a16:creationId xmlns:a16="http://schemas.microsoft.com/office/drawing/2014/main" id="{17817358-0722-3D75-02AE-02D830061338}"/>
              </a:ext>
            </a:extLst>
          </p:cNvPr>
          <p:cNvSpPr txBox="1"/>
          <p:nvPr/>
        </p:nvSpPr>
        <p:spPr>
          <a:xfrm>
            <a:off x="7271339" y="2165365"/>
            <a:ext cx="2796726" cy="523220"/>
          </a:xfrm>
          <a:prstGeom prst="rect">
            <a:avLst/>
          </a:prstGeom>
          <a:noFill/>
        </p:spPr>
        <p:txBody>
          <a:bodyPr wrap="square" rtlCol="0">
            <a:spAutoFit/>
          </a:bodyPr>
          <a:lstStyle/>
          <a:p>
            <a:r>
              <a:rPr lang="en-GB" sz="2800" dirty="0">
                <a:solidFill>
                  <a:schemeClr val="accent1"/>
                </a:solidFill>
              </a:rPr>
              <a:t>E.g., 0.0056</a:t>
            </a:r>
          </a:p>
        </p:txBody>
      </p:sp>
      <p:sp>
        <p:nvSpPr>
          <p:cNvPr id="9" name="TextBox 8">
            <a:extLst>
              <a:ext uri="{FF2B5EF4-FFF2-40B4-BE49-F238E27FC236}">
                <a16:creationId xmlns:a16="http://schemas.microsoft.com/office/drawing/2014/main" id="{08861101-BE9B-45CF-7149-7B233814A56C}"/>
              </a:ext>
            </a:extLst>
          </p:cNvPr>
          <p:cNvSpPr txBox="1"/>
          <p:nvPr/>
        </p:nvSpPr>
        <p:spPr>
          <a:xfrm>
            <a:off x="8032944" y="2956703"/>
            <a:ext cx="3684364" cy="954107"/>
          </a:xfrm>
          <a:prstGeom prst="rect">
            <a:avLst/>
          </a:prstGeom>
          <a:noFill/>
        </p:spPr>
        <p:txBody>
          <a:bodyPr wrap="square" rtlCol="0">
            <a:spAutoFit/>
          </a:bodyPr>
          <a:lstStyle/>
          <a:p>
            <a:r>
              <a:rPr lang="en-GB" sz="2800" dirty="0">
                <a:solidFill>
                  <a:schemeClr val="accent1"/>
                </a:solidFill>
              </a:rPr>
              <a:t>5.6 x 10</a:t>
            </a:r>
            <a:r>
              <a:rPr lang="en-GB" sz="2800" baseline="30000" dirty="0">
                <a:solidFill>
                  <a:schemeClr val="accent1"/>
                </a:solidFill>
              </a:rPr>
              <a:t>-3</a:t>
            </a:r>
          </a:p>
          <a:p>
            <a:r>
              <a:rPr lang="en-GB" sz="2800" baseline="30000" dirty="0">
                <a:solidFill>
                  <a:schemeClr val="accent1"/>
                </a:solidFill>
              </a:rPr>
              <a:t>“5.6 times 10 to the power of -3”</a:t>
            </a:r>
            <a:endParaRPr lang="en-GB" sz="2800" dirty="0">
              <a:solidFill>
                <a:schemeClr val="accent1"/>
              </a:solidFill>
            </a:endParaRPr>
          </a:p>
        </p:txBody>
      </p:sp>
      <p:graphicFrame>
        <p:nvGraphicFramePr>
          <p:cNvPr id="11" name="Table 10">
            <a:extLst>
              <a:ext uri="{FF2B5EF4-FFF2-40B4-BE49-F238E27FC236}">
                <a16:creationId xmlns:a16="http://schemas.microsoft.com/office/drawing/2014/main" id="{71A72591-7210-8673-50F4-EEF874F2A77D}"/>
              </a:ext>
            </a:extLst>
          </p:cNvPr>
          <p:cNvGraphicFramePr>
            <a:graphicFrameLocks noGrp="1"/>
          </p:cNvGraphicFramePr>
          <p:nvPr>
            <p:extLst>
              <p:ext uri="{D42A27DB-BD31-4B8C-83A1-F6EECF244321}">
                <p14:modId xmlns:p14="http://schemas.microsoft.com/office/powerpoint/2010/main" val="2256936878"/>
              </p:ext>
            </p:extLst>
          </p:nvPr>
        </p:nvGraphicFramePr>
        <p:xfrm>
          <a:off x="1190846" y="4154659"/>
          <a:ext cx="9972847" cy="1981200"/>
        </p:xfrm>
        <a:graphic>
          <a:graphicData uri="http://schemas.openxmlformats.org/drawingml/2006/table">
            <a:tbl>
              <a:tblPr firstRow="1" bandRow="1">
                <a:tableStyleId>{5C22544A-7EE6-4342-B048-85BDC9FD1C3A}</a:tableStyleId>
              </a:tblPr>
              <a:tblGrid>
                <a:gridCol w="2090982">
                  <a:extLst>
                    <a:ext uri="{9D8B030D-6E8A-4147-A177-3AD203B41FA5}">
                      <a16:colId xmlns:a16="http://schemas.microsoft.com/office/drawing/2014/main" val="1582230048"/>
                    </a:ext>
                  </a:extLst>
                </a:gridCol>
                <a:gridCol w="2090982">
                  <a:extLst>
                    <a:ext uri="{9D8B030D-6E8A-4147-A177-3AD203B41FA5}">
                      <a16:colId xmlns:a16="http://schemas.microsoft.com/office/drawing/2014/main" val="3988503956"/>
                    </a:ext>
                  </a:extLst>
                </a:gridCol>
                <a:gridCol w="2090982">
                  <a:extLst>
                    <a:ext uri="{9D8B030D-6E8A-4147-A177-3AD203B41FA5}">
                      <a16:colId xmlns:a16="http://schemas.microsoft.com/office/drawing/2014/main" val="4241818450"/>
                    </a:ext>
                  </a:extLst>
                </a:gridCol>
                <a:gridCol w="3699901">
                  <a:extLst>
                    <a:ext uri="{9D8B030D-6E8A-4147-A177-3AD203B41FA5}">
                      <a16:colId xmlns:a16="http://schemas.microsoft.com/office/drawing/2014/main" val="2527722214"/>
                    </a:ext>
                  </a:extLst>
                </a:gridCol>
              </a:tblGrid>
              <a:tr h="370840">
                <a:tc>
                  <a:txBody>
                    <a:bodyPr/>
                    <a:lstStyle/>
                    <a:p>
                      <a:pPr algn="ctr"/>
                      <a:r>
                        <a:rPr lang="en-GB" sz="2000" dirty="0"/>
                        <a:t>Power</a:t>
                      </a:r>
                    </a:p>
                  </a:txBody>
                  <a:tcPr/>
                </a:tc>
                <a:tc>
                  <a:txBody>
                    <a:bodyPr/>
                    <a:lstStyle/>
                    <a:p>
                      <a:pPr algn="ctr"/>
                      <a:r>
                        <a:rPr lang="en-GB" sz="2000" dirty="0"/>
                        <a:t>Prefix</a:t>
                      </a:r>
                    </a:p>
                  </a:txBody>
                  <a:tcPr/>
                </a:tc>
                <a:tc>
                  <a:txBody>
                    <a:bodyPr/>
                    <a:lstStyle/>
                    <a:p>
                      <a:pPr algn="ctr"/>
                      <a:r>
                        <a:rPr lang="en-GB" sz="2000" dirty="0"/>
                        <a:t>Symbol</a:t>
                      </a:r>
                    </a:p>
                  </a:txBody>
                  <a:tcPr/>
                </a:tc>
                <a:tc>
                  <a:txBody>
                    <a:bodyPr/>
                    <a:lstStyle/>
                    <a:p>
                      <a:pPr algn="ctr"/>
                      <a:r>
                        <a:rPr lang="en-GB" sz="2000" dirty="0"/>
                        <a:t>Example</a:t>
                      </a:r>
                    </a:p>
                  </a:txBody>
                  <a:tcPr/>
                </a:tc>
                <a:extLst>
                  <a:ext uri="{0D108BD9-81ED-4DB2-BD59-A6C34878D82A}">
                    <a16:rowId xmlns:a16="http://schemas.microsoft.com/office/drawing/2014/main" val="2127415758"/>
                  </a:ext>
                </a:extLst>
              </a:tr>
              <a:tr h="370840">
                <a:tc>
                  <a:txBody>
                    <a:bodyPr/>
                    <a:lstStyle/>
                    <a:p>
                      <a:pPr algn="ctr"/>
                      <a:r>
                        <a:rPr lang="en-GB" sz="2000" b="1" dirty="0">
                          <a:solidFill>
                            <a:schemeClr val="accent1"/>
                          </a:solidFill>
                        </a:rPr>
                        <a:t>10</a:t>
                      </a:r>
                      <a:r>
                        <a:rPr lang="en-GB" sz="2000" b="1" baseline="30000" dirty="0">
                          <a:solidFill>
                            <a:schemeClr val="accent1"/>
                          </a:solidFill>
                        </a:rPr>
                        <a:t>3</a:t>
                      </a:r>
                      <a:endParaRPr lang="en-GB" sz="2000" dirty="0"/>
                    </a:p>
                  </a:txBody>
                  <a:tcPr/>
                </a:tc>
                <a:tc>
                  <a:txBody>
                    <a:bodyPr/>
                    <a:lstStyle/>
                    <a:p>
                      <a:pPr algn="ctr"/>
                      <a:r>
                        <a:rPr lang="en-GB" sz="2000" b="1" dirty="0">
                          <a:solidFill>
                            <a:schemeClr val="accent1"/>
                          </a:solidFill>
                        </a:rPr>
                        <a:t>kilo-</a:t>
                      </a:r>
                      <a:endParaRPr lang="en-GB"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a:solidFill>
                            <a:schemeClr val="accent1"/>
                          </a:solidFill>
                        </a:rPr>
                        <a:t>k</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a:solidFill>
                            <a:schemeClr val="accent1"/>
                          </a:solidFill>
                        </a:rPr>
                        <a:t>1 </a:t>
                      </a:r>
                      <a:r>
                        <a:rPr lang="en-GB" sz="2000" b="1" dirty="0">
                          <a:solidFill>
                            <a:schemeClr val="accent1"/>
                          </a:solidFill>
                        </a:rPr>
                        <a:t>km</a:t>
                      </a:r>
                      <a:r>
                        <a:rPr lang="en-GB" sz="2000" dirty="0">
                          <a:solidFill>
                            <a:schemeClr val="accent1"/>
                          </a:solidFill>
                        </a:rPr>
                        <a:t> = 1000 m or 1 x </a:t>
                      </a:r>
                      <a:r>
                        <a:rPr lang="en-GB" sz="2000" b="0" dirty="0">
                          <a:solidFill>
                            <a:schemeClr val="accent1"/>
                          </a:solidFill>
                        </a:rPr>
                        <a:t>10</a:t>
                      </a:r>
                      <a:r>
                        <a:rPr lang="en-GB" sz="2000" b="1" baseline="30000" dirty="0">
                          <a:solidFill>
                            <a:schemeClr val="accent1"/>
                          </a:solidFill>
                        </a:rPr>
                        <a:t>3</a:t>
                      </a:r>
                      <a:r>
                        <a:rPr lang="en-GB" sz="2000" b="0" baseline="30000" dirty="0">
                          <a:solidFill>
                            <a:schemeClr val="accent1"/>
                          </a:solidFill>
                        </a:rPr>
                        <a:t> </a:t>
                      </a:r>
                      <a:r>
                        <a:rPr lang="en-GB" sz="2000" dirty="0">
                          <a:solidFill>
                            <a:schemeClr val="accent1"/>
                          </a:solidFill>
                        </a:rPr>
                        <a:t>m</a:t>
                      </a:r>
                    </a:p>
                  </a:txBody>
                  <a:tcPr/>
                </a:tc>
                <a:extLst>
                  <a:ext uri="{0D108BD9-81ED-4DB2-BD59-A6C34878D82A}">
                    <a16:rowId xmlns:a16="http://schemas.microsoft.com/office/drawing/2014/main" val="1828531005"/>
                  </a:ext>
                </a:extLst>
              </a:tr>
              <a:tr h="370840">
                <a:tc>
                  <a:txBody>
                    <a:bodyPr/>
                    <a:lstStyle/>
                    <a:p>
                      <a:pPr algn="ctr"/>
                      <a:r>
                        <a:rPr lang="en-GB" sz="2000" b="1" dirty="0">
                          <a:solidFill>
                            <a:schemeClr val="accent1"/>
                          </a:solidFill>
                        </a:rPr>
                        <a:t>10</a:t>
                      </a:r>
                      <a:r>
                        <a:rPr lang="en-GB" sz="2000" b="1" baseline="30000" dirty="0">
                          <a:solidFill>
                            <a:schemeClr val="accent1"/>
                          </a:solidFill>
                        </a:rPr>
                        <a:t>-2</a:t>
                      </a:r>
                      <a:endParaRPr lang="en-GB" sz="2000" dirty="0"/>
                    </a:p>
                  </a:txBody>
                  <a:tcPr/>
                </a:tc>
                <a:tc>
                  <a:txBody>
                    <a:bodyPr/>
                    <a:lstStyle/>
                    <a:p>
                      <a:pPr algn="ctr"/>
                      <a:r>
                        <a:rPr lang="en-GB" sz="2000" b="1" dirty="0">
                          <a:solidFill>
                            <a:schemeClr val="accent1"/>
                          </a:solidFill>
                        </a:rPr>
                        <a:t>centi-</a:t>
                      </a:r>
                      <a:endParaRPr lang="en-GB" sz="2000" dirty="0"/>
                    </a:p>
                  </a:txBody>
                  <a:tcPr/>
                </a:tc>
                <a:tc>
                  <a:txBody>
                    <a:bodyPr/>
                    <a:lstStyle/>
                    <a:p>
                      <a:pPr algn="ctr"/>
                      <a:r>
                        <a:rPr lang="en-GB" sz="2000" dirty="0"/>
                        <a:t>c</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a:solidFill>
                            <a:schemeClr val="accent1"/>
                          </a:solidFill>
                        </a:rPr>
                        <a:t>1 </a:t>
                      </a:r>
                      <a:r>
                        <a:rPr lang="en-GB" sz="2000" b="1" dirty="0">
                          <a:solidFill>
                            <a:schemeClr val="accent1"/>
                          </a:solidFill>
                        </a:rPr>
                        <a:t>cm</a:t>
                      </a:r>
                      <a:r>
                        <a:rPr lang="en-GB" sz="2000" dirty="0">
                          <a:solidFill>
                            <a:schemeClr val="accent1"/>
                          </a:solidFill>
                        </a:rPr>
                        <a:t> = 0.01 m or 1 x 10</a:t>
                      </a:r>
                      <a:r>
                        <a:rPr lang="en-GB" sz="2000" b="1" baseline="30000" dirty="0">
                          <a:solidFill>
                            <a:schemeClr val="accent1"/>
                          </a:solidFill>
                        </a:rPr>
                        <a:t>-2</a:t>
                      </a:r>
                      <a:r>
                        <a:rPr lang="en-GB" sz="2000" baseline="30000" dirty="0">
                          <a:solidFill>
                            <a:schemeClr val="accent1"/>
                          </a:solidFill>
                        </a:rPr>
                        <a:t> </a:t>
                      </a:r>
                      <a:r>
                        <a:rPr lang="en-GB" sz="2000" baseline="0" dirty="0">
                          <a:solidFill>
                            <a:schemeClr val="accent1"/>
                          </a:solidFill>
                        </a:rPr>
                        <a:t>m</a:t>
                      </a:r>
                      <a:endParaRPr lang="en-GB" sz="2000" dirty="0"/>
                    </a:p>
                  </a:txBody>
                  <a:tcPr/>
                </a:tc>
                <a:extLst>
                  <a:ext uri="{0D108BD9-81ED-4DB2-BD59-A6C34878D82A}">
                    <a16:rowId xmlns:a16="http://schemas.microsoft.com/office/drawing/2014/main" val="4021504360"/>
                  </a:ext>
                </a:extLst>
              </a:tr>
              <a:tr h="370840">
                <a:tc>
                  <a:txBody>
                    <a:bodyPr/>
                    <a:lstStyle/>
                    <a:p>
                      <a:pPr algn="ctr"/>
                      <a:r>
                        <a:rPr lang="en-GB" sz="2000" b="1" dirty="0">
                          <a:solidFill>
                            <a:schemeClr val="accent1"/>
                          </a:solidFill>
                        </a:rPr>
                        <a:t>10</a:t>
                      </a:r>
                      <a:r>
                        <a:rPr lang="en-GB" sz="2000" b="1" baseline="30000" dirty="0">
                          <a:solidFill>
                            <a:schemeClr val="accent1"/>
                          </a:solidFill>
                        </a:rPr>
                        <a:t>-3</a:t>
                      </a:r>
                      <a:endParaRPr lang="en-GB" sz="2000" dirty="0"/>
                    </a:p>
                  </a:txBody>
                  <a:tcPr/>
                </a:tc>
                <a:tc>
                  <a:txBody>
                    <a:bodyPr/>
                    <a:lstStyle/>
                    <a:p>
                      <a:pPr algn="ctr"/>
                      <a:r>
                        <a:rPr lang="en-GB" sz="2000" b="1" dirty="0">
                          <a:solidFill>
                            <a:schemeClr val="accent1"/>
                          </a:solidFill>
                        </a:rPr>
                        <a:t>milli-</a:t>
                      </a:r>
                      <a:endParaRPr lang="en-GB"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a:solidFill>
                            <a:schemeClr val="accent1"/>
                          </a:solidFill>
                        </a:rPr>
                        <a:t>m</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a:solidFill>
                            <a:schemeClr val="accent1"/>
                          </a:solidFill>
                        </a:rPr>
                        <a:t>1 </a:t>
                      </a:r>
                      <a:r>
                        <a:rPr lang="en-GB" sz="2000" b="1" dirty="0">
                          <a:solidFill>
                            <a:schemeClr val="accent1"/>
                          </a:solidFill>
                        </a:rPr>
                        <a:t>mg </a:t>
                      </a:r>
                      <a:r>
                        <a:rPr lang="en-GB" sz="2000" dirty="0">
                          <a:solidFill>
                            <a:schemeClr val="accent1"/>
                          </a:solidFill>
                        </a:rPr>
                        <a:t>= 0.001 g or 1 x 10</a:t>
                      </a:r>
                      <a:r>
                        <a:rPr lang="en-GB" sz="2000" b="1" baseline="30000" dirty="0">
                          <a:solidFill>
                            <a:schemeClr val="accent1"/>
                          </a:solidFill>
                        </a:rPr>
                        <a:t>-3</a:t>
                      </a:r>
                      <a:r>
                        <a:rPr lang="en-GB" sz="2000" baseline="0" dirty="0">
                          <a:solidFill>
                            <a:schemeClr val="accent1"/>
                          </a:solidFill>
                        </a:rPr>
                        <a:t> g</a:t>
                      </a:r>
                      <a:endParaRPr lang="en-GB" sz="2000" dirty="0"/>
                    </a:p>
                  </a:txBody>
                  <a:tcPr/>
                </a:tc>
                <a:extLst>
                  <a:ext uri="{0D108BD9-81ED-4DB2-BD59-A6C34878D82A}">
                    <a16:rowId xmlns:a16="http://schemas.microsoft.com/office/drawing/2014/main" val="3594404623"/>
                  </a:ext>
                </a:extLst>
              </a:tr>
              <a:tr h="370840">
                <a:tc>
                  <a:txBody>
                    <a:bodyPr/>
                    <a:lstStyle/>
                    <a:p>
                      <a:pPr algn="ctr"/>
                      <a:r>
                        <a:rPr lang="en-GB" sz="2000" b="1" dirty="0">
                          <a:solidFill>
                            <a:schemeClr val="accent1"/>
                          </a:solidFill>
                        </a:rPr>
                        <a:t>10</a:t>
                      </a:r>
                      <a:r>
                        <a:rPr lang="en-GB" sz="2000" b="1" baseline="30000" dirty="0">
                          <a:solidFill>
                            <a:schemeClr val="accent1"/>
                          </a:solidFill>
                        </a:rPr>
                        <a:t>-6</a:t>
                      </a:r>
                      <a:r>
                        <a:rPr lang="en-GB" sz="2000" dirty="0">
                          <a:solidFill>
                            <a:schemeClr val="accent1"/>
                          </a:solidFill>
                        </a:rPr>
                        <a:t> </a:t>
                      </a:r>
                      <a:endParaRPr lang="en-GB" sz="2000" dirty="0"/>
                    </a:p>
                  </a:txBody>
                  <a:tcPr/>
                </a:tc>
                <a:tc>
                  <a:txBody>
                    <a:bodyPr/>
                    <a:lstStyle/>
                    <a:p>
                      <a:pPr algn="ctr"/>
                      <a:r>
                        <a:rPr lang="en-GB" sz="2000" b="1" dirty="0">
                          <a:solidFill>
                            <a:schemeClr val="accent1"/>
                          </a:solidFill>
                        </a:rPr>
                        <a:t>micro-</a:t>
                      </a:r>
                      <a:endParaRPr lang="en-GB"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kern="1200" dirty="0">
                          <a:solidFill>
                            <a:schemeClr val="accent1"/>
                          </a:solidFill>
                          <a:effectLst/>
                          <a:latin typeface="+mn-lt"/>
                          <a:ea typeface="+mn-ea"/>
                          <a:cs typeface="+mn-cs"/>
                        </a:rPr>
                        <a:t>µ or mc</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a:solidFill>
                            <a:schemeClr val="accent1"/>
                          </a:solidFill>
                        </a:rPr>
                        <a:t>1 </a:t>
                      </a:r>
                      <a:r>
                        <a:rPr lang="en-GB" sz="2000" b="1" kern="1200" dirty="0">
                          <a:solidFill>
                            <a:schemeClr val="accent1"/>
                          </a:solidFill>
                          <a:effectLst/>
                          <a:latin typeface="+mn-lt"/>
                          <a:ea typeface="+mn-ea"/>
                          <a:cs typeface="+mn-cs"/>
                        </a:rPr>
                        <a:t>µg</a:t>
                      </a:r>
                      <a:r>
                        <a:rPr lang="en-GB" sz="2000" kern="1200" dirty="0">
                          <a:solidFill>
                            <a:schemeClr val="accent1"/>
                          </a:solidFill>
                          <a:effectLst/>
                          <a:latin typeface="+mn-lt"/>
                          <a:ea typeface="+mn-ea"/>
                          <a:cs typeface="+mn-cs"/>
                        </a:rPr>
                        <a:t> = </a:t>
                      </a:r>
                      <a:r>
                        <a:rPr lang="en-GB" sz="2000" dirty="0">
                          <a:solidFill>
                            <a:schemeClr val="accent1"/>
                          </a:solidFill>
                        </a:rPr>
                        <a:t>0.000001 g or 1 x 10</a:t>
                      </a:r>
                      <a:r>
                        <a:rPr lang="en-GB" sz="2000" b="1" baseline="30000" dirty="0">
                          <a:solidFill>
                            <a:schemeClr val="accent1"/>
                          </a:solidFill>
                        </a:rPr>
                        <a:t>-6</a:t>
                      </a:r>
                      <a:r>
                        <a:rPr lang="en-GB" sz="2000" dirty="0">
                          <a:solidFill>
                            <a:schemeClr val="accent1"/>
                          </a:solidFill>
                        </a:rPr>
                        <a:t> g</a:t>
                      </a:r>
                      <a:endParaRPr lang="en-GB" sz="2000" dirty="0"/>
                    </a:p>
                  </a:txBody>
                  <a:tcPr/>
                </a:tc>
                <a:extLst>
                  <a:ext uri="{0D108BD9-81ED-4DB2-BD59-A6C34878D82A}">
                    <a16:rowId xmlns:a16="http://schemas.microsoft.com/office/drawing/2014/main" val="1959034140"/>
                  </a:ext>
                </a:extLst>
              </a:tr>
            </a:tbl>
          </a:graphicData>
        </a:graphic>
      </p:graphicFrame>
    </p:spTree>
    <p:custDataLst>
      <p:tags r:id="rId1"/>
    </p:custDataLst>
    <p:extLst>
      <p:ext uri="{BB962C8B-B14F-4D97-AF65-F5344CB8AC3E}">
        <p14:creationId xmlns:p14="http://schemas.microsoft.com/office/powerpoint/2010/main" val="3269960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50E66-19EC-944F-C6AF-487CDF6B6C93}"/>
              </a:ext>
            </a:extLst>
          </p:cNvPr>
          <p:cNvSpPr>
            <a:spLocks noGrp="1"/>
          </p:cNvSpPr>
          <p:nvPr>
            <p:ph type="title"/>
          </p:nvPr>
        </p:nvSpPr>
        <p:spPr>
          <a:xfrm>
            <a:off x="838200" y="365126"/>
            <a:ext cx="10515600" cy="917748"/>
          </a:xfrm>
        </p:spPr>
        <p:txBody>
          <a:bodyPr>
            <a:normAutofit/>
          </a:bodyPr>
          <a:lstStyle/>
          <a:p>
            <a:r>
              <a:rPr lang="en-GB" dirty="0"/>
              <a:t>Numbers can be approximated (rounded) to the nearest whole number, the number of decimal places or the number of significant figures </a:t>
            </a:r>
          </a:p>
        </p:txBody>
      </p:sp>
      <p:sp>
        <p:nvSpPr>
          <p:cNvPr id="14" name="Text Placeholder 13">
            <a:extLst>
              <a:ext uri="{FF2B5EF4-FFF2-40B4-BE49-F238E27FC236}">
                <a16:creationId xmlns:a16="http://schemas.microsoft.com/office/drawing/2014/main" id="{4CCF858E-8C5C-D1AB-0337-F8510C7F314F}"/>
              </a:ext>
            </a:extLst>
          </p:cNvPr>
          <p:cNvSpPr>
            <a:spLocks noGrp="1"/>
          </p:cNvSpPr>
          <p:nvPr>
            <p:ph type="body" sz="quarter" idx="13"/>
          </p:nvPr>
        </p:nvSpPr>
        <p:spPr>
          <a:xfrm>
            <a:off x="838200" y="1200960"/>
            <a:ext cx="10515600" cy="917748"/>
          </a:xfrm>
        </p:spPr>
        <p:txBody>
          <a:bodyPr>
            <a:normAutofit/>
          </a:bodyPr>
          <a:lstStyle/>
          <a:p>
            <a:r>
              <a:rPr lang="en-GB" dirty="0"/>
              <a:t>In significant figures, 0s within a number or after a decimal number are significant; 0s at the end of a whole number or before a decimal number are not. </a:t>
            </a:r>
          </a:p>
        </p:txBody>
      </p:sp>
      <p:sp>
        <p:nvSpPr>
          <p:cNvPr id="4" name="Text Placeholder 2">
            <a:extLst>
              <a:ext uri="{FF2B5EF4-FFF2-40B4-BE49-F238E27FC236}">
                <a16:creationId xmlns:a16="http://schemas.microsoft.com/office/drawing/2014/main" id="{C4B9EA50-19CC-29C2-F2D2-A6B0B2214DEF}"/>
              </a:ext>
            </a:extLst>
          </p:cNvPr>
          <p:cNvSpPr txBox="1">
            <a:spLocks/>
          </p:cNvSpPr>
          <p:nvPr/>
        </p:nvSpPr>
        <p:spPr>
          <a:xfrm>
            <a:off x="397460" y="2840784"/>
            <a:ext cx="2901814" cy="938850"/>
          </a:xfrm>
          <a:prstGeom prst="roundRect">
            <a:avLst/>
          </a:prstGeom>
          <a:solidFill>
            <a:schemeClr val="accent2">
              <a:alpha val="44000"/>
            </a:schemeClr>
          </a:solidFill>
        </p:spPr>
        <p:txBody>
          <a:bodyPr vert="horz" lIns="91440" tIns="45720" rIns="91440" bIns="45720" rtlCol="0">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400" dirty="0">
                <a:solidFill>
                  <a:schemeClr val="accent1"/>
                </a:solidFill>
              </a:rPr>
              <a:t>Nearest whole number</a:t>
            </a:r>
          </a:p>
        </p:txBody>
      </p:sp>
      <p:sp>
        <p:nvSpPr>
          <p:cNvPr id="5" name="Text Placeholder 2">
            <a:extLst>
              <a:ext uri="{FF2B5EF4-FFF2-40B4-BE49-F238E27FC236}">
                <a16:creationId xmlns:a16="http://schemas.microsoft.com/office/drawing/2014/main" id="{5452FECA-B9B5-0374-CFD5-9A9069DC8D32}"/>
              </a:ext>
            </a:extLst>
          </p:cNvPr>
          <p:cNvSpPr txBox="1">
            <a:spLocks/>
          </p:cNvSpPr>
          <p:nvPr/>
        </p:nvSpPr>
        <p:spPr>
          <a:xfrm>
            <a:off x="397460" y="3959439"/>
            <a:ext cx="2901814" cy="938850"/>
          </a:xfrm>
          <a:prstGeom prst="roundRect">
            <a:avLst/>
          </a:prstGeom>
          <a:solidFill>
            <a:schemeClr val="accent2">
              <a:alpha val="44000"/>
            </a:schemeClr>
          </a:solidFill>
        </p:spPr>
        <p:txBody>
          <a:bodyPr vert="horz" lIns="91440" tIns="45720" rIns="91440" bIns="45720" rtlCol="0">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400" dirty="0">
                <a:solidFill>
                  <a:schemeClr val="accent1"/>
                </a:solidFill>
              </a:rPr>
              <a:t>Number of decimal places</a:t>
            </a:r>
          </a:p>
        </p:txBody>
      </p:sp>
      <p:sp>
        <p:nvSpPr>
          <p:cNvPr id="6" name="Text Placeholder 2">
            <a:extLst>
              <a:ext uri="{FF2B5EF4-FFF2-40B4-BE49-F238E27FC236}">
                <a16:creationId xmlns:a16="http://schemas.microsoft.com/office/drawing/2014/main" id="{BAE2C91A-546E-D935-AE47-249DD7EE8159}"/>
              </a:ext>
            </a:extLst>
          </p:cNvPr>
          <p:cNvSpPr txBox="1">
            <a:spLocks/>
          </p:cNvSpPr>
          <p:nvPr/>
        </p:nvSpPr>
        <p:spPr>
          <a:xfrm>
            <a:off x="397460" y="5078094"/>
            <a:ext cx="2901814" cy="938850"/>
          </a:xfrm>
          <a:prstGeom prst="roundRect">
            <a:avLst/>
          </a:prstGeom>
          <a:solidFill>
            <a:schemeClr val="accent2">
              <a:alpha val="44000"/>
            </a:schemeClr>
          </a:solidFill>
        </p:spPr>
        <p:txBody>
          <a:bodyPr vert="horz" lIns="91440" tIns="45720" rIns="91440" bIns="45720" rtlCol="0">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400" dirty="0">
                <a:solidFill>
                  <a:schemeClr val="accent1"/>
                </a:solidFill>
              </a:rPr>
              <a:t>Number of significant figures</a:t>
            </a:r>
          </a:p>
        </p:txBody>
      </p:sp>
      <p:sp>
        <p:nvSpPr>
          <p:cNvPr id="8" name="TextBox 7">
            <a:extLst>
              <a:ext uri="{FF2B5EF4-FFF2-40B4-BE49-F238E27FC236}">
                <a16:creationId xmlns:a16="http://schemas.microsoft.com/office/drawing/2014/main" id="{5CD34D78-ABE2-4B5E-597C-275E8E0BC473}"/>
              </a:ext>
            </a:extLst>
          </p:cNvPr>
          <p:cNvSpPr txBox="1"/>
          <p:nvPr/>
        </p:nvSpPr>
        <p:spPr>
          <a:xfrm>
            <a:off x="3599011" y="2976004"/>
            <a:ext cx="2796726" cy="523220"/>
          </a:xfrm>
          <a:prstGeom prst="rect">
            <a:avLst/>
          </a:prstGeom>
          <a:noFill/>
        </p:spPr>
        <p:txBody>
          <a:bodyPr wrap="square" rtlCol="0">
            <a:spAutoFit/>
          </a:bodyPr>
          <a:lstStyle/>
          <a:p>
            <a:r>
              <a:rPr lang="en-GB" sz="2800" dirty="0">
                <a:solidFill>
                  <a:schemeClr val="accent1"/>
                </a:solidFill>
              </a:rPr>
              <a:t>3</a:t>
            </a:r>
          </a:p>
        </p:txBody>
      </p:sp>
      <p:sp>
        <p:nvSpPr>
          <p:cNvPr id="9" name="TextBox 8">
            <a:extLst>
              <a:ext uri="{FF2B5EF4-FFF2-40B4-BE49-F238E27FC236}">
                <a16:creationId xmlns:a16="http://schemas.microsoft.com/office/drawing/2014/main" id="{8F323418-C242-955A-FC2C-EEDB5E02DCC0}"/>
              </a:ext>
            </a:extLst>
          </p:cNvPr>
          <p:cNvSpPr txBox="1"/>
          <p:nvPr/>
        </p:nvSpPr>
        <p:spPr>
          <a:xfrm>
            <a:off x="3599011" y="4098443"/>
            <a:ext cx="4882610" cy="523220"/>
          </a:xfrm>
          <a:prstGeom prst="rect">
            <a:avLst/>
          </a:prstGeom>
          <a:noFill/>
        </p:spPr>
        <p:txBody>
          <a:bodyPr wrap="square" rtlCol="0">
            <a:spAutoFit/>
          </a:bodyPr>
          <a:lstStyle/>
          <a:p>
            <a:r>
              <a:rPr lang="en-GB" sz="2800" dirty="0">
                <a:solidFill>
                  <a:schemeClr val="accent1"/>
                </a:solidFill>
              </a:rPr>
              <a:t>3.14 to two decimal places</a:t>
            </a:r>
          </a:p>
        </p:txBody>
      </p:sp>
      <p:sp>
        <p:nvSpPr>
          <p:cNvPr id="10" name="TextBox 9">
            <a:extLst>
              <a:ext uri="{FF2B5EF4-FFF2-40B4-BE49-F238E27FC236}">
                <a16:creationId xmlns:a16="http://schemas.microsoft.com/office/drawing/2014/main" id="{C2CF51B8-9430-9568-1DF9-F8A8014D19A4}"/>
              </a:ext>
            </a:extLst>
          </p:cNvPr>
          <p:cNvSpPr txBox="1"/>
          <p:nvPr/>
        </p:nvSpPr>
        <p:spPr>
          <a:xfrm>
            <a:off x="3599011" y="5286804"/>
            <a:ext cx="4882610" cy="523220"/>
          </a:xfrm>
          <a:prstGeom prst="rect">
            <a:avLst/>
          </a:prstGeom>
          <a:noFill/>
        </p:spPr>
        <p:txBody>
          <a:bodyPr wrap="square" rtlCol="0">
            <a:spAutoFit/>
          </a:bodyPr>
          <a:lstStyle/>
          <a:p>
            <a:r>
              <a:rPr lang="en-GB" sz="2800" dirty="0">
                <a:solidFill>
                  <a:schemeClr val="accent1"/>
                </a:solidFill>
              </a:rPr>
              <a:t>3.14 to three significant figures</a:t>
            </a:r>
          </a:p>
        </p:txBody>
      </p:sp>
      <p:sp>
        <p:nvSpPr>
          <p:cNvPr id="15" name="TextBox 14">
            <a:extLst>
              <a:ext uri="{FF2B5EF4-FFF2-40B4-BE49-F238E27FC236}">
                <a16:creationId xmlns:a16="http://schemas.microsoft.com/office/drawing/2014/main" id="{915FA49B-D75D-AB44-4C07-492967F5DCB2}"/>
              </a:ext>
            </a:extLst>
          </p:cNvPr>
          <p:cNvSpPr txBox="1"/>
          <p:nvPr/>
        </p:nvSpPr>
        <p:spPr>
          <a:xfrm>
            <a:off x="2842074" y="2317564"/>
            <a:ext cx="2796726" cy="523220"/>
          </a:xfrm>
          <a:prstGeom prst="rect">
            <a:avLst/>
          </a:prstGeom>
          <a:noFill/>
        </p:spPr>
        <p:txBody>
          <a:bodyPr wrap="square" rtlCol="0">
            <a:spAutoFit/>
          </a:bodyPr>
          <a:lstStyle/>
          <a:p>
            <a:r>
              <a:rPr lang="en-GB" sz="2800" dirty="0">
                <a:solidFill>
                  <a:schemeClr val="accent1"/>
                </a:solidFill>
              </a:rPr>
              <a:t>E.g., 3.141592</a:t>
            </a:r>
          </a:p>
        </p:txBody>
      </p:sp>
      <p:sp>
        <p:nvSpPr>
          <p:cNvPr id="17" name="TextBox 16">
            <a:extLst>
              <a:ext uri="{FF2B5EF4-FFF2-40B4-BE49-F238E27FC236}">
                <a16:creationId xmlns:a16="http://schemas.microsoft.com/office/drawing/2014/main" id="{EE63668C-34AA-F37C-E4B5-4DCB166DA48A}"/>
              </a:ext>
            </a:extLst>
          </p:cNvPr>
          <p:cNvSpPr txBox="1"/>
          <p:nvPr/>
        </p:nvSpPr>
        <p:spPr>
          <a:xfrm>
            <a:off x="8892728" y="2035176"/>
            <a:ext cx="2901814" cy="4457698"/>
          </a:xfrm>
          <a:prstGeom prst="roundRect">
            <a:avLst/>
          </a:prstGeom>
          <a:solidFill>
            <a:schemeClr val="accent2">
              <a:alpha val="44000"/>
            </a:schemeClr>
          </a:solidFill>
        </p:spPr>
        <p:txBody>
          <a:bodyPr wrap="square">
            <a:spAutoFit/>
          </a:bodyPr>
          <a:lstStyle/>
          <a:p>
            <a:pPr>
              <a:lnSpc>
                <a:spcPct val="107000"/>
              </a:lnSpc>
              <a:spcAft>
                <a:spcPts val="800"/>
              </a:spcAft>
            </a:pPr>
            <a:r>
              <a:rPr lang="en-GB" sz="2800" dirty="0">
                <a:solidFill>
                  <a:schemeClr val="accent1"/>
                </a:solidFill>
              </a:rPr>
              <a:t>E.g., All these numbers are to four significant figures: </a:t>
            </a:r>
          </a:p>
          <a:p>
            <a:pPr marL="457200" indent="-457200">
              <a:lnSpc>
                <a:spcPct val="107000"/>
              </a:lnSpc>
              <a:spcAft>
                <a:spcPts val="800"/>
              </a:spcAft>
              <a:buFont typeface="Arial" panose="020B0604020202020204" pitchFamily="34" charset="0"/>
              <a:buChar char="•"/>
            </a:pPr>
            <a:r>
              <a:rPr lang="en-GB" sz="2800" dirty="0">
                <a:solidFill>
                  <a:schemeClr val="accent1"/>
                </a:solidFill>
              </a:rPr>
              <a:t>10.54</a:t>
            </a:r>
          </a:p>
          <a:p>
            <a:pPr marL="457200" indent="-457200">
              <a:lnSpc>
                <a:spcPct val="107000"/>
              </a:lnSpc>
              <a:spcAft>
                <a:spcPts val="800"/>
              </a:spcAft>
              <a:buFont typeface="Arial" panose="020B0604020202020204" pitchFamily="34" charset="0"/>
              <a:buChar char="•"/>
            </a:pPr>
            <a:r>
              <a:rPr lang="en-GB" sz="2800" dirty="0">
                <a:solidFill>
                  <a:schemeClr val="accent1"/>
                </a:solidFill>
              </a:rPr>
              <a:t>0.8760 </a:t>
            </a:r>
          </a:p>
          <a:p>
            <a:pPr marL="457200" indent="-457200">
              <a:lnSpc>
                <a:spcPct val="107000"/>
              </a:lnSpc>
              <a:spcAft>
                <a:spcPts val="800"/>
              </a:spcAft>
              <a:buFont typeface="Arial" panose="020B0604020202020204" pitchFamily="34" charset="0"/>
              <a:buChar char="•"/>
            </a:pPr>
            <a:r>
              <a:rPr lang="en-GB" sz="2800" dirty="0">
                <a:solidFill>
                  <a:schemeClr val="accent1"/>
                </a:solidFill>
              </a:rPr>
              <a:t>6754000</a:t>
            </a:r>
          </a:p>
          <a:p>
            <a:pPr marL="457200" indent="-457200">
              <a:lnSpc>
                <a:spcPct val="107000"/>
              </a:lnSpc>
              <a:spcAft>
                <a:spcPts val="800"/>
              </a:spcAft>
              <a:buFont typeface="Arial" panose="020B0604020202020204" pitchFamily="34" charset="0"/>
              <a:buChar char="•"/>
            </a:pPr>
            <a:r>
              <a:rPr lang="en-GB" sz="2800" dirty="0">
                <a:solidFill>
                  <a:schemeClr val="accent1"/>
                </a:solidFill>
              </a:rPr>
              <a:t>0.0004832</a:t>
            </a:r>
          </a:p>
        </p:txBody>
      </p:sp>
    </p:spTree>
    <p:custDataLst>
      <p:tags r:id="rId1"/>
    </p:custDataLst>
    <p:extLst>
      <p:ext uri="{BB962C8B-B14F-4D97-AF65-F5344CB8AC3E}">
        <p14:creationId xmlns:p14="http://schemas.microsoft.com/office/powerpoint/2010/main" val="3432010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nodeType="with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500"/>
                                        <p:tgtEl>
                                          <p:spTgt spid="9">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4">
                                            <p:txEl>
                                              <p:pRg st="0" end="0"/>
                                            </p:txEl>
                                          </p:spTgt>
                                        </p:tgtEl>
                                        <p:attrNameLst>
                                          <p:attrName>style.visibility</p:attrName>
                                        </p:attrNameLst>
                                      </p:cBhvr>
                                      <p:to>
                                        <p:strVal val="visible"/>
                                      </p:to>
                                    </p:set>
                                    <p:animEffect transition="in" filter="fade">
                                      <p:cBhvr>
                                        <p:cTn id="34" dur="500"/>
                                        <p:tgtEl>
                                          <p:spTgt spid="14">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P spid="4" grpId="0" animBg="1"/>
      <p:bldP spid="5" grpId="0" animBg="1"/>
      <p:bldP spid="6" grpId="0" animBg="1"/>
      <p:bldP spid="8" grpId="0"/>
      <p:bldP spid="10" grpId="0"/>
      <p:bldP spid="15" grpId="0"/>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1E735EBA-2D46-E115-514B-287AE9868671}"/>
                  </a:ext>
                </a:extLst>
              </p:cNvPr>
              <p:cNvSpPr>
                <a:spLocks noGrp="1"/>
              </p:cNvSpPr>
              <p:nvPr>
                <p:ph type="title"/>
              </p:nvPr>
            </p:nvSpPr>
            <p:spPr>
              <a:xfrm>
                <a:off x="838200" y="365126"/>
                <a:ext cx="10515600" cy="782636"/>
              </a:xfrm>
            </p:spPr>
            <p:txBody>
              <a:bodyPr>
                <a:noAutofit/>
              </a:bodyPr>
              <a:lstStyle/>
              <a:p>
                <a:r>
                  <a:rPr lang="en-GB" dirty="0">
                    <a:latin typeface="+mn-lt"/>
                  </a:rPr>
                  <a:t>Logarithmic equations ask the question “what power of </a:t>
                </a:r>
                <a14:m>
                  <m:oMath xmlns:m="http://schemas.openxmlformats.org/officeDocument/2006/math">
                    <m:r>
                      <a:rPr lang="en-GB" b="0" i="1" smtClean="0">
                        <a:latin typeface="Cambria Math" panose="02040503050406030204" pitchFamily="18" charset="0"/>
                      </a:rPr>
                      <m:t>𝑎</m:t>
                    </m:r>
                  </m:oMath>
                </a14:m>
                <a:r>
                  <a:rPr lang="en-GB" dirty="0">
                    <a:latin typeface="+mn-lt"/>
                  </a:rPr>
                  <a:t> gives </a:t>
                </a:r>
                <a14:m>
                  <m:oMath xmlns:m="http://schemas.openxmlformats.org/officeDocument/2006/math">
                    <m:r>
                      <a:rPr lang="en-GB" b="0" i="1" smtClean="0">
                        <a:latin typeface="Cambria Math" panose="02040503050406030204" pitchFamily="18" charset="0"/>
                      </a:rPr>
                      <m:t>𝑥</m:t>
                    </m:r>
                  </m:oMath>
                </a14:m>
                <a:r>
                  <a:rPr lang="en-GB" dirty="0">
                    <a:latin typeface="+mn-lt"/>
                  </a:rPr>
                  <a:t>?” written as </a:t>
                </a:r>
                <a14:m>
                  <m:oMath xmlns:m="http://schemas.openxmlformats.org/officeDocument/2006/math">
                    <m:func>
                      <m:funcPr>
                        <m:ctrlPr>
                          <a:rPr lang="en-GB" i="1" smtClean="0">
                            <a:latin typeface="Cambria Math" panose="02040503050406030204" pitchFamily="18" charset="0"/>
                          </a:rPr>
                        </m:ctrlPr>
                      </m:funcPr>
                      <m:fName>
                        <m:sSub>
                          <m:sSubPr>
                            <m:ctrlPr>
                              <a:rPr lang="en-GB" i="1" smtClean="0">
                                <a:latin typeface="Cambria Math" panose="02040503050406030204" pitchFamily="18" charset="0"/>
                              </a:rPr>
                            </m:ctrlPr>
                          </m:sSubPr>
                          <m:e>
                            <m:r>
                              <m:rPr>
                                <m:sty m:val="p"/>
                              </m:rPr>
                              <a:rPr lang="en-GB" i="0" smtClean="0">
                                <a:latin typeface="Cambria Math" panose="02040503050406030204" pitchFamily="18" charset="0"/>
                              </a:rPr>
                              <m:t>log</m:t>
                            </m:r>
                          </m:e>
                          <m:sub>
                            <m:r>
                              <a:rPr lang="en-GB" b="0" i="1" smtClean="0">
                                <a:latin typeface="Cambria Math" panose="02040503050406030204" pitchFamily="18" charset="0"/>
                              </a:rPr>
                              <m:t>𝑎</m:t>
                            </m:r>
                          </m:sub>
                        </m:sSub>
                      </m:fName>
                      <m:e>
                        <m:r>
                          <a:rPr lang="en-GB" b="0" i="1" smtClean="0">
                            <a:latin typeface="Cambria Math" panose="02040503050406030204" pitchFamily="18" charset="0"/>
                          </a:rPr>
                          <m:t>(</m:t>
                        </m:r>
                        <m:r>
                          <a:rPr lang="en-GB" b="0" i="1" smtClean="0">
                            <a:latin typeface="Cambria Math" panose="02040503050406030204" pitchFamily="18" charset="0"/>
                          </a:rPr>
                          <m:t>𝑥</m:t>
                        </m:r>
                        <m:r>
                          <a:rPr lang="en-GB" b="0" i="1" smtClean="0">
                            <a:latin typeface="Cambria Math" panose="02040503050406030204" pitchFamily="18" charset="0"/>
                          </a:rPr>
                          <m:t>)</m:t>
                        </m:r>
                      </m:e>
                    </m:func>
                  </m:oMath>
                </a14:m>
                <a:r>
                  <a:rPr lang="en-GB" dirty="0">
                    <a:latin typeface="+mn-lt"/>
                  </a:rPr>
                  <a:t> </a:t>
                </a:r>
              </a:p>
            </p:txBody>
          </p:sp>
        </mc:Choice>
        <mc:Fallback xmlns="">
          <p:sp>
            <p:nvSpPr>
              <p:cNvPr id="2" name="Title 1">
                <a:extLst>
                  <a:ext uri="{FF2B5EF4-FFF2-40B4-BE49-F238E27FC236}">
                    <a16:creationId xmlns:a16="http://schemas.microsoft.com/office/drawing/2014/main" id="{1E735EBA-2D46-E115-514B-287AE9868671}"/>
                  </a:ext>
                </a:extLst>
              </p:cNvPr>
              <p:cNvSpPr>
                <a:spLocks noGrp="1" noRot="1" noChangeAspect="1" noMove="1" noResize="1" noEditPoints="1" noAdjustHandles="1" noChangeArrowheads="1" noChangeShapeType="1" noTextEdit="1"/>
              </p:cNvSpPr>
              <p:nvPr>
                <p:ph type="title"/>
              </p:nvPr>
            </p:nvSpPr>
            <p:spPr>
              <a:xfrm>
                <a:off x="838200" y="365126"/>
                <a:ext cx="10515600" cy="782636"/>
              </a:xfrm>
              <a:blipFill>
                <a:blip r:embed="rId5"/>
                <a:stretch>
                  <a:fillRect t="-11111" b="-22222"/>
                </a:stretch>
              </a:blipFill>
            </p:spPr>
            <p:txBody>
              <a:bodyPr/>
              <a:lstStyle/>
              <a:p>
                <a:r>
                  <a:rPr lang="en-US">
                    <a:noFill/>
                  </a:rPr>
                  <a:t> </a:t>
                </a:r>
              </a:p>
            </p:txBody>
          </p:sp>
        </mc:Fallback>
      </mc:AlternateContent>
      <p:sp>
        <p:nvSpPr>
          <p:cNvPr id="3" name="Text Placeholder 2">
            <a:extLst>
              <a:ext uri="{FF2B5EF4-FFF2-40B4-BE49-F238E27FC236}">
                <a16:creationId xmlns:a16="http://schemas.microsoft.com/office/drawing/2014/main" id="{B189AFE2-D537-251C-0CB7-E915FD94A1F7}"/>
              </a:ext>
            </a:extLst>
          </p:cNvPr>
          <p:cNvSpPr>
            <a:spLocks noGrp="1"/>
          </p:cNvSpPr>
          <p:nvPr>
            <p:ph type="body" sz="quarter" idx="13"/>
          </p:nvPr>
        </p:nvSpPr>
        <p:spPr>
          <a:xfrm>
            <a:off x="838200" y="1110903"/>
            <a:ext cx="10515600" cy="782637"/>
          </a:xfrm>
        </p:spPr>
        <p:txBody>
          <a:bodyPr>
            <a:normAutofit/>
          </a:bodyPr>
          <a:lstStyle/>
          <a:p>
            <a:r>
              <a:rPr lang="en-GB" dirty="0"/>
              <a:t>Exponential equations isolate the power. Logarithmic equations isolate the exponent.</a:t>
            </a:r>
          </a:p>
        </p:txBody>
      </p:sp>
      <p:sp>
        <p:nvSpPr>
          <p:cNvPr id="5" name="TextBox 4">
            <a:extLst>
              <a:ext uri="{FF2B5EF4-FFF2-40B4-BE49-F238E27FC236}">
                <a16:creationId xmlns:a16="http://schemas.microsoft.com/office/drawing/2014/main" id="{7EA8D405-8D3E-F900-75A8-DA21F2B0B0C8}"/>
              </a:ext>
            </a:extLst>
          </p:cNvPr>
          <p:cNvSpPr txBox="1"/>
          <p:nvPr/>
        </p:nvSpPr>
        <p:spPr>
          <a:xfrm>
            <a:off x="2791662" y="2571238"/>
            <a:ext cx="1332663" cy="523220"/>
          </a:xfrm>
          <a:prstGeom prst="rect">
            <a:avLst/>
          </a:prstGeom>
          <a:noFill/>
        </p:spPr>
        <p:txBody>
          <a:bodyPr wrap="square" rtlCol="0">
            <a:spAutoFit/>
          </a:bodyPr>
          <a:lstStyle/>
          <a:p>
            <a:r>
              <a:rPr lang="en-GB" sz="2800" dirty="0">
                <a:solidFill>
                  <a:schemeClr val="accent1"/>
                </a:solidFill>
              </a:rPr>
              <a:t>2</a:t>
            </a:r>
            <a:r>
              <a:rPr lang="en-GB" sz="2800" baseline="30000" dirty="0">
                <a:solidFill>
                  <a:schemeClr val="accent1"/>
                </a:solidFill>
              </a:rPr>
              <a:t>4</a:t>
            </a:r>
            <a:r>
              <a:rPr lang="en-GB" sz="2800" dirty="0">
                <a:solidFill>
                  <a:schemeClr val="accent1"/>
                </a:solidFill>
              </a:rPr>
              <a:t> = 16</a:t>
            </a:r>
          </a:p>
        </p:txBody>
      </p:sp>
      <p:sp>
        <p:nvSpPr>
          <p:cNvPr id="6" name="TextBox 14">
            <a:extLst>
              <a:ext uri="{FF2B5EF4-FFF2-40B4-BE49-F238E27FC236}">
                <a16:creationId xmlns:a16="http://schemas.microsoft.com/office/drawing/2014/main" id="{99CFC679-B2DC-331C-CE20-4A78F7BBADF5}"/>
              </a:ext>
            </a:extLst>
          </p:cNvPr>
          <p:cNvSpPr txBox="1"/>
          <p:nvPr/>
        </p:nvSpPr>
        <p:spPr>
          <a:xfrm>
            <a:off x="727771" y="2520126"/>
            <a:ext cx="1725497" cy="715089"/>
          </a:xfrm>
          <a:prstGeom prst="roundRect">
            <a:avLst/>
          </a:prstGeom>
          <a:solidFill>
            <a:schemeClr val="accent2">
              <a:alpha val="44000"/>
            </a:schemeClr>
          </a:solid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solidFill>
                  <a:schemeClr val="accent1"/>
                </a:solidFill>
              </a:rPr>
              <a:t>Exponential equation</a:t>
            </a:r>
            <a:endParaRPr lang="en-US" dirty="0">
              <a:solidFill>
                <a:schemeClr val="accent1"/>
              </a:solidFill>
            </a:endParaRPr>
          </a:p>
        </p:txBody>
      </p:sp>
      <p:grpSp>
        <p:nvGrpSpPr>
          <p:cNvPr id="7" name="Group 6">
            <a:extLst>
              <a:ext uri="{FF2B5EF4-FFF2-40B4-BE49-F238E27FC236}">
                <a16:creationId xmlns:a16="http://schemas.microsoft.com/office/drawing/2014/main" id="{066CF84B-F93B-D72B-436D-31D2043FC05B}"/>
              </a:ext>
            </a:extLst>
          </p:cNvPr>
          <p:cNvGrpSpPr/>
          <p:nvPr/>
        </p:nvGrpSpPr>
        <p:grpSpPr>
          <a:xfrm>
            <a:off x="727770" y="3186560"/>
            <a:ext cx="5798064" cy="783520"/>
            <a:chOff x="727770" y="2946396"/>
            <a:chExt cx="5798064" cy="783520"/>
          </a:xfrm>
        </p:grpSpPr>
        <p:sp>
          <p:nvSpPr>
            <p:cNvPr id="8" name="TextBox 7">
              <a:extLst>
                <a:ext uri="{FF2B5EF4-FFF2-40B4-BE49-F238E27FC236}">
                  <a16:creationId xmlns:a16="http://schemas.microsoft.com/office/drawing/2014/main" id="{986F7044-8DC7-822C-A4AA-68040CFC15E4}"/>
                </a:ext>
              </a:extLst>
            </p:cNvPr>
            <p:cNvSpPr txBox="1"/>
            <p:nvPr/>
          </p:nvSpPr>
          <p:spPr>
            <a:xfrm>
              <a:off x="2791662" y="2946396"/>
              <a:ext cx="3734172" cy="523220"/>
            </a:xfrm>
            <a:prstGeom prst="rect">
              <a:avLst/>
            </a:prstGeom>
            <a:noFill/>
          </p:spPr>
          <p:txBody>
            <a:bodyPr wrap="square" rtlCol="0">
              <a:spAutoFit/>
            </a:bodyPr>
            <a:lstStyle/>
            <a:p>
              <a:r>
                <a:rPr lang="en-GB" sz="2800">
                  <a:solidFill>
                    <a:schemeClr val="accent1"/>
                  </a:solidFill>
                </a:rPr>
                <a:t>Log</a:t>
              </a:r>
              <a:r>
                <a:rPr lang="en-GB" sz="2800" baseline="-25000">
                  <a:solidFill>
                    <a:schemeClr val="accent1"/>
                  </a:solidFill>
                </a:rPr>
                <a:t>2</a:t>
              </a:r>
              <a:r>
                <a:rPr lang="en-GB" sz="2800">
                  <a:solidFill>
                    <a:schemeClr val="accent1"/>
                  </a:solidFill>
                </a:rPr>
                <a:t>(16</a:t>
              </a:r>
              <a:r>
                <a:rPr lang="en-GB" sz="2800" dirty="0">
                  <a:solidFill>
                    <a:schemeClr val="accent1"/>
                  </a:solidFill>
                </a:rPr>
                <a:t>) = 4</a:t>
              </a:r>
            </a:p>
          </p:txBody>
        </p:sp>
        <p:sp>
          <p:nvSpPr>
            <p:cNvPr id="9" name="TextBox 14">
              <a:extLst>
                <a:ext uri="{FF2B5EF4-FFF2-40B4-BE49-F238E27FC236}">
                  <a16:creationId xmlns:a16="http://schemas.microsoft.com/office/drawing/2014/main" id="{5033CFE8-5D4C-A2A4-F714-F022E05EBD01}"/>
                </a:ext>
              </a:extLst>
            </p:cNvPr>
            <p:cNvSpPr txBox="1"/>
            <p:nvPr/>
          </p:nvSpPr>
          <p:spPr>
            <a:xfrm>
              <a:off x="727770" y="3014827"/>
              <a:ext cx="1725497" cy="715089"/>
            </a:xfrm>
            <a:prstGeom prst="roundRect">
              <a:avLst/>
            </a:prstGeom>
            <a:solidFill>
              <a:schemeClr val="accent2">
                <a:alpha val="44000"/>
              </a:schemeClr>
            </a:solid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solidFill>
                    <a:schemeClr val="accent1"/>
                  </a:solidFill>
                </a:rPr>
                <a:t>Logarithmic equation</a:t>
              </a:r>
              <a:endParaRPr lang="en-US" dirty="0">
                <a:solidFill>
                  <a:schemeClr val="accent1"/>
                </a:solidFill>
              </a:endParaRPr>
            </a:p>
          </p:txBody>
        </p:sp>
      </p:grpSp>
      <p:sp>
        <p:nvSpPr>
          <p:cNvPr id="11" name="TextBox 10">
            <a:extLst>
              <a:ext uri="{FF2B5EF4-FFF2-40B4-BE49-F238E27FC236}">
                <a16:creationId xmlns:a16="http://schemas.microsoft.com/office/drawing/2014/main" id="{32F2AD70-CCBF-29F5-8582-D9C7F3AE2229}"/>
              </a:ext>
            </a:extLst>
          </p:cNvPr>
          <p:cNvSpPr txBox="1"/>
          <p:nvPr/>
        </p:nvSpPr>
        <p:spPr>
          <a:xfrm>
            <a:off x="4800599" y="2571238"/>
            <a:ext cx="5629275" cy="461665"/>
          </a:xfrm>
          <a:prstGeom prst="rect">
            <a:avLst/>
          </a:prstGeom>
          <a:noFill/>
        </p:spPr>
        <p:txBody>
          <a:bodyPr wrap="square" rtlCol="0">
            <a:spAutoFit/>
          </a:bodyPr>
          <a:lstStyle/>
          <a:p>
            <a:r>
              <a:rPr lang="en-GB" sz="2300" dirty="0">
                <a:solidFill>
                  <a:schemeClr val="accent1"/>
                </a:solidFill>
              </a:rPr>
              <a:t>“Two to the power of four equals sixteen”</a:t>
            </a:r>
          </a:p>
        </p:txBody>
      </p:sp>
      <p:sp>
        <p:nvSpPr>
          <p:cNvPr id="13" name="TextBox 12">
            <a:extLst>
              <a:ext uri="{FF2B5EF4-FFF2-40B4-BE49-F238E27FC236}">
                <a16:creationId xmlns:a16="http://schemas.microsoft.com/office/drawing/2014/main" id="{3C41023A-BD61-93E8-8179-4791D1A04328}"/>
              </a:ext>
            </a:extLst>
          </p:cNvPr>
          <p:cNvSpPr txBox="1"/>
          <p:nvPr/>
        </p:nvSpPr>
        <p:spPr>
          <a:xfrm>
            <a:off x="4800599" y="3254991"/>
            <a:ext cx="5629275" cy="446276"/>
          </a:xfrm>
          <a:prstGeom prst="rect">
            <a:avLst/>
          </a:prstGeom>
          <a:noFill/>
        </p:spPr>
        <p:txBody>
          <a:bodyPr wrap="square" rtlCol="0">
            <a:spAutoFit/>
          </a:bodyPr>
          <a:lstStyle/>
          <a:p>
            <a:r>
              <a:rPr lang="en-GB" sz="2300" dirty="0">
                <a:solidFill>
                  <a:schemeClr val="accent1"/>
                </a:solidFill>
              </a:rPr>
              <a:t>“Log base two of sixteen is four”</a:t>
            </a:r>
          </a:p>
        </p:txBody>
      </p:sp>
      <mc:AlternateContent xmlns:mc="http://schemas.openxmlformats.org/markup-compatibility/2006" xmlns:a14="http://schemas.microsoft.com/office/drawing/2010/main">
        <mc:Choice Requires="a14">
          <p:sp>
            <p:nvSpPr>
              <p:cNvPr id="17" name="Text Placeholder 2">
                <a:extLst>
                  <a:ext uri="{FF2B5EF4-FFF2-40B4-BE49-F238E27FC236}">
                    <a16:creationId xmlns:a16="http://schemas.microsoft.com/office/drawing/2014/main" id="{4B499C6F-865C-E3D6-F5AF-A3927912C8CB}"/>
                  </a:ext>
                </a:extLst>
              </p:cNvPr>
              <p:cNvSpPr txBox="1">
                <a:spLocks/>
              </p:cNvSpPr>
              <p:nvPr/>
            </p:nvSpPr>
            <p:spPr>
              <a:xfrm>
                <a:off x="727770" y="4918772"/>
                <a:ext cx="3533775" cy="1778590"/>
              </a:xfrm>
              <a:prstGeom prst="roundRect">
                <a:avLst/>
              </a:prstGeom>
              <a:solidFill>
                <a:schemeClr val="accent2">
                  <a:alpha val="44000"/>
                </a:schemeClr>
              </a:solidFill>
            </p:spPr>
            <p:txBody>
              <a:bodyPr vert="horz" lIns="91440" tIns="45720" rIns="91440" bIns="45720" rtlCol="0">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300" dirty="0">
                    <a:solidFill>
                      <a:schemeClr val="accent1"/>
                    </a:solidFill>
                  </a:rPr>
                  <a:t>Base-10 logarithm </a:t>
                </a:r>
              </a:p>
              <a:p>
                <a:r>
                  <a:rPr lang="en-GB" sz="2400" dirty="0">
                    <a:solidFill>
                      <a:schemeClr val="accent1"/>
                    </a:solidFill>
                  </a:rPr>
                  <a:t>	Log</a:t>
                </a:r>
                <a:r>
                  <a:rPr lang="en-GB" sz="2400" baseline="-25000" dirty="0">
                    <a:solidFill>
                      <a:schemeClr val="accent1"/>
                    </a:solidFill>
                  </a:rPr>
                  <a:t>10</a:t>
                </a:r>
                <a14:m>
                  <m:oMath xmlns:m="http://schemas.openxmlformats.org/officeDocument/2006/math">
                    <m:r>
                      <a:rPr lang="en-GB" sz="2400" i="1">
                        <a:solidFill>
                          <a:schemeClr val="accent1"/>
                        </a:solidFill>
                        <a:latin typeface="Cambria Math" panose="02040503050406030204" pitchFamily="18" charset="0"/>
                      </a:rPr>
                      <m:t>(</m:t>
                    </m:r>
                    <m:r>
                      <a:rPr lang="en-GB" sz="2400" i="1">
                        <a:solidFill>
                          <a:schemeClr val="accent1"/>
                        </a:solidFill>
                        <a:latin typeface="Cambria Math" panose="02040503050406030204" pitchFamily="18" charset="0"/>
                      </a:rPr>
                      <m:t>𝑥</m:t>
                    </m:r>
                    <m:r>
                      <a:rPr lang="en-GB" sz="2400" i="1">
                        <a:solidFill>
                          <a:schemeClr val="accent1"/>
                        </a:solidFill>
                        <a:latin typeface="Cambria Math" panose="02040503050406030204" pitchFamily="18" charset="0"/>
                      </a:rPr>
                      <m:t>)=</m:t>
                    </m:r>
                  </m:oMath>
                </a14:m>
                <a:r>
                  <a:rPr lang="en-GB" sz="2400" dirty="0">
                    <a:solidFill>
                      <a:schemeClr val="accent1"/>
                    </a:solidFill>
                  </a:rPr>
                  <a:t> Log</a:t>
                </a:r>
                <a14:m>
                  <m:oMath xmlns:m="http://schemas.openxmlformats.org/officeDocument/2006/math">
                    <m:d>
                      <m:dPr>
                        <m:ctrlPr>
                          <a:rPr lang="en-GB" sz="2400" i="1">
                            <a:solidFill>
                              <a:schemeClr val="accent1"/>
                            </a:solidFill>
                            <a:latin typeface="Cambria Math" panose="02040503050406030204" pitchFamily="18" charset="0"/>
                          </a:rPr>
                        </m:ctrlPr>
                      </m:dPr>
                      <m:e>
                        <m:r>
                          <a:rPr lang="en-GB" sz="2400" i="1">
                            <a:solidFill>
                              <a:schemeClr val="accent1"/>
                            </a:solidFill>
                            <a:latin typeface="Cambria Math" panose="02040503050406030204" pitchFamily="18" charset="0"/>
                          </a:rPr>
                          <m:t>𝑥</m:t>
                        </m:r>
                      </m:e>
                    </m:d>
                  </m:oMath>
                </a14:m>
                <a:endParaRPr lang="en-GB" sz="2400" dirty="0">
                  <a:solidFill>
                    <a:schemeClr val="accent1"/>
                  </a:solidFill>
                </a:endParaRPr>
              </a:p>
              <a:p>
                <a:r>
                  <a:rPr lang="en-GB" sz="2300" dirty="0">
                    <a:solidFill>
                      <a:schemeClr val="accent1"/>
                    </a:solidFill>
                  </a:rPr>
                  <a:t>	E.g., log (100) = 2</a:t>
                </a:r>
              </a:p>
              <a:p>
                <a:r>
                  <a:rPr lang="en-GB" sz="2300" dirty="0">
                    <a:solidFill>
                      <a:schemeClr val="accent1"/>
                    </a:solidFill>
                  </a:rPr>
                  <a:t>	           log (1000) = 3</a:t>
                </a:r>
              </a:p>
              <a:p>
                <a:pPr algn="ctr"/>
                <a:endParaRPr lang="en-GB" sz="2300" dirty="0">
                  <a:solidFill>
                    <a:schemeClr val="accent1"/>
                  </a:solidFill>
                </a:endParaRPr>
              </a:p>
              <a:p>
                <a:pPr algn="ctr"/>
                <a:endParaRPr lang="en-GB" sz="2300" dirty="0">
                  <a:solidFill>
                    <a:schemeClr val="accent1"/>
                  </a:solidFill>
                </a:endParaRPr>
              </a:p>
              <a:p>
                <a:endParaRPr lang="en-GB" sz="2400" dirty="0">
                  <a:solidFill>
                    <a:schemeClr val="accent1"/>
                  </a:solidFill>
                </a:endParaRPr>
              </a:p>
              <a:p>
                <a:endParaRPr lang="en-GB" sz="2400" dirty="0">
                  <a:solidFill>
                    <a:schemeClr val="accent1"/>
                  </a:solidFill>
                </a:endParaRPr>
              </a:p>
              <a:p>
                <a:endParaRPr lang="en-GB" sz="2400" dirty="0">
                  <a:solidFill>
                    <a:schemeClr val="accent1"/>
                  </a:solidFill>
                </a:endParaRPr>
              </a:p>
            </p:txBody>
          </p:sp>
        </mc:Choice>
        <mc:Fallback xmlns="">
          <p:sp>
            <p:nvSpPr>
              <p:cNvPr id="17" name="Text Placeholder 2">
                <a:extLst>
                  <a:ext uri="{FF2B5EF4-FFF2-40B4-BE49-F238E27FC236}">
                    <a16:creationId xmlns:a16="http://schemas.microsoft.com/office/drawing/2014/main" id="{4B499C6F-865C-E3D6-F5AF-A3927912C8CB}"/>
                  </a:ext>
                </a:extLst>
              </p:cNvPr>
              <p:cNvSpPr txBox="1">
                <a:spLocks noRot="1" noChangeAspect="1" noMove="1" noResize="1" noEditPoints="1" noAdjustHandles="1" noChangeArrowheads="1" noChangeShapeType="1" noTextEdit="1"/>
              </p:cNvSpPr>
              <p:nvPr/>
            </p:nvSpPr>
            <p:spPr>
              <a:xfrm>
                <a:off x="727770" y="4918772"/>
                <a:ext cx="3533775" cy="1778590"/>
              </a:xfrm>
              <a:prstGeom prst="roundRect">
                <a:avLst/>
              </a:prstGeom>
              <a:blipFill>
                <a:blip r:embed="rId6"/>
                <a:stretch>
                  <a:fillRect/>
                </a:stretch>
              </a:blipFill>
            </p:spPr>
            <p:txBody>
              <a:bodyPr/>
              <a:lstStyle/>
              <a:p>
                <a:r>
                  <a:rPr lang="en-US">
                    <a:noFill/>
                  </a:rPr>
                  <a:t> </a:t>
                </a:r>
              </a:p>
            </p:txBody>
          </p:sp>
        </mc:Fallback>
      </mc:AlternateContent>
      <p:grpSp>
        <p:nvGrpSpPr>
          <p:cNvPr id="20" name="Group 19">
            <a:extLst>
              <a:ext uri="{FF2B5EF4-FFF2-40B4-BE49-F238E27FC236}">
                <a16:creationId xmlns:a16="http://schemas.microsoft.com/office/drawing/2014/main" id="{5591281F-CDDA-4539-8D92-7CF037C14A28}"/>
              </a:ext>
            </a:extLst>
          </p:cNvPr>
          <p:cNvGrpSpPr/>
          <p:nvPr/>
        </p:nvGrpSpPr>
        <p:grpSpPr>
          <a:xfrm>
            <a:off x="4714368" y="4918772"/>
            <a:ext cx="6001207" cy="430888"/>
            <a:chOff x="2494657" y="3957549"/>
            <a:chExt cx="6001207" cy="430888"/>
          </a:xfrm>
        </p:grpSpPr>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6001BBB7-599B-5CA0-0A6B-58CC60768C63}"/>
                    </a:ext>
                  </a:extLst>
                </p:cNvPr>
                <p:cNvSpPr txBox="1"/>
                <p:nvPr/>
              </p:nvSpPr>
              <p:spPr>
                <a:xfrm>
                  <a:off x="2494657" y="3957550"/>
                  <a:ext cx="3425731" cy="430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unc>
                          <m:funcPr>
                            <m:ctrlPr>
                              <a:rPr lang="en-GB" sz="2800" b="1" i="1" smtClean="0">
                                <a:solidFill>
                                  <a:schemeClr val="accent1"/>
                                </a:solidFill>
                                <a:latin typeface="Cambria Math" panose="02040503050406030204" pitchFamily="18" charset="0"/>
                              </a:rPr>
                            </m:ctrlPr>
                          </m:funcPr>
                          <m:fName>
                            <m:sSub>
                              <m:sSubPr>
                                <m:ctrlPr>
                                  <a:rPr lang="en-GB" sz="2800" b="1" i="1" smtClean="0">
                                    <a:solidFill>
                                      <a:schemeClr val="accent1"/>
                                    </a:solidFill>
                                    <a:latin typeface="Cambria Math" panose="02040503050406030204" pitchFamily="18" charset="0"/>
                                  </a:rPr>
                                </m:ctrlPr>
                              </m:sSubPr>
                              <m:e>
                                <m:r>
                                  <a:rPr lang="en-GB" sz="2800" b="1" i="0" smtClean="0">
                                    <a:solidFill>
                                      <a:schemeClr val="accent1"/>
                                    </a:solidFill>
                                    <a:latin typeface="Cambria Math" panose="02040503050406030204" pitchFamily="18" charset="0"/>
                                  </a:rPr>
                                  <m:t>𝐥𝐨𝐠</m:t>
                                </m:r>
                              </m:e>
                              <m:sub>
                                <m:r>
                                  <a:rPr lang="en-GB" sz="2800" b="1" i="1" smtClean="0">
                                    <a:solidFill>
                                      <a:schemeClr val="accent1"/>
                                    </a:solidFill>
                                    <a:latin typeface="Cambria Math" panose="02040503050406030204" pitchFamily="18" charset="0"/>
                                  </a:rPr>
                                  <m:t>𝒂</m:t>
                                </m:r>
                              </m:sub>
                            </m:sSub>
                          </m:fName>
                          <m:e>
                            <m:r>
                              <a:rPr lang="en-GB" sz="2800" b="1" i="1" smtClean="0">
                                <a:solidFill>
                                  <a:schemeClr val="accent1"/>
                                </a:solidFill>
                                <a:latin typeface="Cambria Math" panose="02040503050406030204" pitchFamily="18" charset="0"/>
                              </a:rPr>
                              <m:t>(</m:t>
                            </m:r>
                            <m:r>
                              <a:rPr lang="en-GB" sz="2800" b="1" i="1" smtClean="0">
                                <a:solidFill>
                                  <a:schemeClr val="accent1"/>
                                </a:solidFill>
                                <a:latin typeface="Cambria Math" panose="02040503050406030204" pitchFamily="18" charset="0"/>
                              </a:rPr>
                              <m:t>𝒙</m:t>
                            </m:r>
                            <m:r>
                              <a:rPr lang="en-GB" sz="2800" b="1" i="1" smtClean="0">
                                <a:solidFill>
                                  <a:schemeClr val="accent1"/>
                                </a:solidFill>
                                <a:latin typeface="Cambria Math" panose="02040503050406030204" pitchFamily="18" charset="0"/>
                              </a:rPr>
                              <m:t>)=</m:t>
                            </m:r>
                            <m:r>
                              <a:rPr lang="en-GB" sz="2800" b="1" i="1" smtClean="0">
                                <a:solidFill>
                                  <a:schemeClr val="accent1"/>
                                </a:solidFill>
                                <a:latin typeface="Cambria Math" panose="02040503050406030204" pitchFamily="18" charset="0"/>
                                <a:ea typeface="Cambria Math" panose="02040503050406030204" pitchFamily="18" charset="0"/>
                              </a:rPr>
                              <m:t>𝒚</m:t>
                            </m:r>
                          </m:e>
                        </m:func>
                      </m:oMath>
                    </m:oMathPara>
                  </a14:m>
                  <a:endParaRPr lang="en-GB" sz="2800" b="1" dirty="0">
                    <a:solidFill>
                      <a:schemeClr val="accent1"/>
                    </a:solidFill>
                  </a:endParaRPr>
                </a:p>
              </p:txBody>
            </p:sp>
          </mc:Choice>
          <mc:Fallback xmlns="">
            <p:sp>
              <p:nvSpPr>
                <p:cNvPr id="14" name="TextBox 13">
                  <a:extLst>
                    <a:ext uri="{FF2B5EF4-FFF2-40B4-BE49-F238E27FC236}">
                      <a16:creationId xmlns:a16="http://schemas.microsoft.com/office/drawing/2014/main" id="{6001BBB7-599B-5CA0-0A6B-58CC60768C63}"/>
                    </a:ext>
                  </a:extLst>
                </p:cNvPr>
                <p:cNvSpPr txBox="1">
                  <a:spLocks noRot="1" noChangeAspect="1" noMove="1" noResize="1" noEditPoints="1" noAdjustHandles="1" noChangeArrowheads="1" noChangeShapeType="1" noTextEdit="1"/>
                </p:cNvSpPr>
                <p:nvPr/>
              </p:nvSpPr>
              <p:spPr>
                <a:xfrm>
                  <a:off x="2494657" y="3957550"/>
                  <a:ext cx="3425731" cy="430887"/>
                </a:xfrm>
                <a:prstGeom prst="rect">
                  <a:avLst/>
                </a:prstGeom>
                <a:blipFill>
                  <a:blip r:embed="rId7"/>
                  <a:stretch>
                    <a:fillRect t="-2857" b="-3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19EA719-C472-EDA7-2D48-064FEE7EF1DA}"/>
                    </a:ext>
                  </a:extLst>
                </p:cNvPr>
                <p:cNvSpPr txBox="1"/>
                <p:nvPr/>
              </p:nvSpPr>
              <p:spPr>
                <a:xfrm>
                  <a:off x="6443330" y="3957549"/>
                  <a:ext cx="2052534" cy="430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2800" b="1" i="1">
                            <a:solidFill>
                              <a:schemeClr val="accent1"/>
                            </a:solidFill>
                            <a:latin typeface="Cambria Math" panose="02040503050406030204" pitchFamily="18" charset="0"/>
                          </a:rPr>
                          <m:t>𝒙</m:t>
                        </m:r>
                        <m:r>
                          <a:rPr lang="en-GB" sz="2800" b="1" i="1">
                            <a:solidFill>
                              <a:schemeClr val="accent1"/>
                            </a:solidFill>
                            <a:latin typeface="Cambria Math" panose="02040503050406030204" pitchFamily="18" charset="0"/>
                            <a:ea typeface="Cambria Math" panose="02040503050406030204" pitchFamily="18" charset="0"/>
                          </a:rPr>
                          <m:t>=</m:t>
                        </m:r>
                        <m:sSup>
                          <m:sSupPr>
                            <m:ctrlPr>
                              <a:rPr lang="en-GB" sz="2800" b="1" i="1">
                                <a:solidFill>
                                  <a:schemeClr val="accent1"/>
                                </a:solidFill>
                                <a:latin typeface="Cambria Math" panose="02040503050406030204" pitchFamily="18" charset="0"/>
                                <a:ea typeface="Cambria Math" panose="02040503050406030204" pitchFamily="18" charset="0"/>
                              </a:rPr>
                            </m:ctrlPr>
                          </m:sSupPr>
                          <m:e>
                            <m:r>
                              <a:rPr lang="en-GB" sz="2800" b="1" i="1">
                                <a:solidFill>
                                  <a:schemeClr val="accent1"/>
                                </a:solidFill>
                                <a:latin typeface="Cambria Math" panose="02040503050406030204" pitchFamily="18" charset="0"/>
                                <a:ea typeface="Cambria Math" panose="02040503050406030204" pitchFamily="18" charset="0"/>
                              </a:rPr>
                              <m:t>𝒂</m:t>
                            </m:r>
                          </m:e>
                          <m:sup>
                            <m:r>
                              <a:rPr lang="en-GB" sz="2800" b="1" i="1">
                                <a:solidFill>
                                  <a:schemeClr val="accent1"/>
                                </a:solidFill>
                                <a:latin typeface="Cambria Math" panose="02040503050406030204" pitchFamily="18" charset="0"/>
                                <a:ea typeface="Cambria Math" panose="02040503050406030204" pitchFamily="18" charset="0"/>
                              </a:rPr>
                              <m:t>𝒚</m:t>
                            </m:r>
                          </m:sup>
                        </m:sSup>
                      </m:oMath>
                    </m:oMathPara>
                  </a14:m>
                  <a:endParaRPr lang="en-GB" sz="2800" b="1" dirty="0">
                    <a:solidFill>
                      <a:schemeClr val="accent1"/>
                    </a:solidFill>
                  </a:endParaRPr>
                </a:p>
              </p:txBody>
            </p:sp>
          </mc:Choice>
          <mc:Fallback xmlns="">
            <p:sp>
              <p:nvSpPr>
                <p:cNvPr id="10" name="TextBox 9">
                  <a:extLst>
                    <a:ext uri="{FF2B5EF4-FFF2-40B4-BE49-F238E27FC236}">
                      <a16:creationId xmlns:a16="http://schemas.microsoft.com/office/drawing/2014/main" id="{019EA719-C472-EDA7-2D48-064FEE7EF1DA}"/>
                    </a:ext>
                  </a:extLst>
                </p:cNvPr>
                <p:cNvSpPr txBox="1">
                  <a:spLocks noRot="1" noChangeAspect="1" noMove="1" noResize="1" noEditPoints="1" noAdjustHandles="1" noChangeArrowheads="1" noChangeShapeType="1" noTextEdit="1"/>
                </p:cNvSpPr>
                <p:nvPr/>
              </p:nvSpPr>
              <p:spPr>
                <a:xfrm>
                  <a:off x="6443330" y="3957549"/>
                  <a:ext cx="2052534" cy="430887"/>
                </a:xfrm>
                <a:prstGeom prst="rect">
                  <a:avLst/>
                </a:prstGeom>
                <a:blipFill>
                  <a:blip r:embed="rId8"/>
                  <a:stretch>
                    <a:fillRect/>
                  </a:stretch>
                </a:blipFill>
              </p:spPr>
              <p:txBody>
                <a:bodyPr/>
                <a:lstStyle/>
                <a:p>
                  <a:r>
                    <a:rPr lang="en-US">
                      <a:noFill/>
                    </a:rPr>
                    <a:t> </a:t>
                  </a:r>
                </a:p>
              </p:txBody>
            </p:sp>
          </mc:Fallback>
        </mc:AlternateContent>
        <p:cxnSp>
          <p:nvCxnSpPr>
            <p:cNvPr id="15" name="Straight Arrow Connector 14">
              <a:extLst>
                <a:ext uri="{FF2B5EF4-FFF2-40B4-BE49-F238E27FC236}">
                  <a16:creationId xmlns:a16="http://schemas.microsoft.com/office/drawing/2014/main" id="{EBC87495-CA01-9997-1CDE-3B0B608472A8}"/>
                </a:ext>
              </a:extLst>
            </p:cNvPr>
            <p:cNvCxnSpPr>
              <a:cxnSpLocks/>
            </p:cNvCxnSpPr>
            <p:nvPr/>
          </p:nvCxnSpPr>
          <p:spPr>
            <a:xfrm>
              <a:off x="5341194" y="4172993"/>
              <a:ext cx="1354761"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grpSp>
      <p:grpSp>
        <p:nvGrpSpPr>
          <p:cNvPr id="18" name="Group 17">
            <a:extLst>
              <a:ext uri="{FF2B5EF4-FFF2-40B4-BE49-F238E27FC236}">
                <a16:creationId xmlns:a16="http://schemas.microsoft.com/office/drawing/2014/main" id="{A2AC17BA-095B-D6D4-7020-A4F949CFEF32}"/>
              </a:ext>
            </a:extLst>
          </p:cNvPr>
          <p:cNvGrpSpPr/>
          <p:nvPr/>
        </p:nvGrpSpPr>
        <p:grpSpPr>
          <a:xfrm>
            <a:off x="3095548" y="3721337"/>
            <a:ext cx="1139204" cy="711540"/>
            <a:chOff x="3082197" y="3469616"/>
            <a:chExt cx="1139204" cy="711540"/>
          </a:xfrm>
        </p:grpSpPr>
        <p:cxnSp>
          <p:nvCxnSpPr>
            <p:cNvPr id="12" name="Straight Arrow Connector 11">
              <a:extLst>
                <a:ext uri="{FF2B5EF4-FFF2-40B4-BE49-F238E27FC236}">
                  <a16:creationId xmlns:a16="http://schemas.microsoft.com/office/drawing/2014/main" id="{7B3D22E6-82D6-5E7D-500D-26B5D00E017A}"/>
                </a:ext>
              </a:extLst>
            </p:cNvPr>
            <p:cNvCxnSpPr>
              <a:cxnSpLocks/>
            </p:cNvCxnSpPr>
            <p:nvPr/>
          </p:nvCxnSpPr>
          <p:spPr>
            <a:xfrm flipV="1">
              <a:off x="3501453" y="3469616"/>
              <a:ext cx="0" cy="336379"/>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16" name="TextBox 15">
              <a:extLst>
                <a:ext uri="{FF2B5EF4-FFF2-40B4-BE49-F238E27FC236}">
                  <a16:creationId xmlns:a16="http://schemas.microsoft.com/office/drawing/2014/main" id="{9B100DF6-A828-F755-3612-F4E710EEA007}"/>
                </a:ext>
              </a:extLst>
            </p:cNvPr>
            <p:cNvSpPr txBox="1"/>
            <p:nvPr/>
          </p:nvSpPr>
          <p:spPr>
            <a:xfrm>
              <a:off x="3082197" y="3734880"/>
              <a:ext cx="1139204" cy="446276"/>
            </a:xfrm>
            <a:prstGeom prst="rect">
              <a:avLst/>
            </a:prstGeom>
            <a:noFill/>
          </p:spPr>
          <p:txBody>
            <a:bodyPr wrap="square" rtlCol="0">
              <a:spAutoFit/>
            </a:bodyPr>
            <a:lstStyle/>
            <a:p>
              <a:r>
                <a:rPr lang="en-GB" sz="2300" dirty="0">
                  <a:solidFill>
                    <a:schemeClr val="accent2"/>
                  </a:solidFill>
                </a:rPr>
                <a:t>Base</a:t>
              </a:r>
            </a:p>
          </p:txBody>
        </p:sp>
      </p:grpSp>
      <p:grpSp>
        <p:nvGrpSpPr>
          <p:cNvPr id="21" name="Group 20">
            <a:extLst>
              <a:ext uri="{FF2B5EF4-FFF2-40B4-BE49-F238E27FC236}">
                <a16:creationId xmlns:a16="http://schemas.microsoft.com/office/drawing/2014/main" id="{DC627673-11CB-7C84-F780-964AC31285B1}"/>
              </a:ext>
            </a:extLst>
          </p:cNvPr>
          <p:cNvGrpSpPr/>
          <p:nvPr/>
        </p:nvGrpSpPr>
        <p:grpSpPr>
          <a:xfrm>
            <a:off x="2596747" y="1972907"/>
            <a:ext cx="1128061" cy="714781"/>
            <a:chOff x="1253309" y="3263260"/>
            <a:chExt cx="1139204" cy="714781"/>
          </a:xfrm>
        </p:grpSpPr>
        <p:cxnSp>
          <p:nvCxnSpPr>
            <p:cNvPr id="22" name="Straight Arrow Connector 21">
              <a:extLst>
                <a:ext uri="{FF2B5EF4-FFF2-40B4-BE49-F238E27FC236}">
                  <a16:creationId xmlns:a16="http://schemas.microsoft.com/office/drawing/2014/main" id="{822679CB-5861-EED0-0F84-0F95AF3DCAD4}"/>
                </a:ext>
              </a:extLst>
            </p:cNvPr>
            <p:cNvCxnSpPr>
              <a:cxnSpLocks/>
            </p:cNvCxnSpPr>
            <p:nvPr/>
          </p:nvCxnSpPr>
          <p:spPr>
            <a:xfrm flipH="1">
              <a:off x="1654588" y="3643241"/>
              <a:ext cx="1" cy="33480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23" name="TextBox 22">
              <a:extLst>
                <a:ext uri="{FF2B5EF4-FFF2-40B4-BE49-F238E27FC236}">
                  <a16:creationId xmlns:a16="http://schemas.microsoft.com/office/drawing/2014/main" id="{4B9F9836-8F6F-99EA-CEFE-0CFB1B49BF57}"/>
                </a:ext>
              </a:extLst>
            </p:cNvPr>
            <p:cNvSpPr txBox="1"/>
            <p:nvPr/>
          </p:nvSpPr>
          <p:spPr>
            <a:xfrm>
              <a:off x="1253309" y="3263260"/>
              <a:ext cx="1139204" cy="446276"/>
            </a:xfrm>
            <a:prstGeom prst="rect">
              <a:avLst/>
            </a:prstGeom>
            <a:noFill/>
          </p:spPr>
          <p:txBody>
            <a:bodyPr wrap="square" rtlCol="0">
              <a:spAutoFit/>
            </a:bodyPr>
            <a:lstStyle/>
            <a:p>
              <a:r>
                <a:rPr lang="en-GB" sz="2300" dirty="0">
                  <a:solidFill>
                    <a:schemeClr val="accent2"/>
                  </a:solidFill>
                </a:rPr>
                <a:t>Base</a:t>
              </a:r>
            </a:p>
          </p:txBody>
        </p:sp>
      </p:grpSp>
      <p:grpSp>
        <p:nvGrpSpPr>
          <p:cNvPr id="25" name="Group 24">
            <a:extLst>
              <a:ext uri="{FF2B5EF4-FFF2-40B4-BE49-F238E27FC236}">
                <a16:creationId xmlns:a16="http://schemas.microsoft.com/office/drawing/2014/main" id="{70229A71-2386-913F-689F-397DD7EBFD05}"/>
              </a:ext>
            </a:extLst>
          </p:cNvPr>
          <p:cNvGrpSpPr/>
          <p:nvPr/>
        </p:nvGrpSpPr>
        <p:grpSpPr>
          <a:xfrm>
            <a:off x="3207190" y="2052485"/>
            <a:ext cx="1818827" cy="631962"/>
            <a:chOff x="2674961" y="3725287"/>
            <a:chExt cx="1818827" cy="631962"/>
          </a:xfrm>
        </p:grpSpPr>
        <p:cxnSp>
          <p:nvCxnSpPr>
            <p:cNvPr id="26" name="Straight Arrow Connector 25">
              <a:extLst>
                <a:ext uri="{FF2B5EF4-FFF2-40B4-BE49-F238E27FC236}">
                  <a16:creationId xmlns:a16="http://schemas.microsoft.com/office/drawing/2014/main" id="{ADCFCE47-4FF2-79B8-D68C-BDFBD2C97530}"/>
                </a:ext>
              </a:extLst>
            </p:cNvPr>
            <p:cNvCxnSpPr>
              <a:cxnSpLocks/>
            </p:cNvCxnSpPr>
            <p:nvPr/>
          </p:nvCxnSpPr>
          <p:spPr>
            <a:xfrm flipH="1">
              <a:off x="2674961" y="4071259"/>
              <a:ext cx="368532" cy="28599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27" name="TextBox 26">
              <a:extLst>
                <a:ext uri="{FF2B5EF4-FFF2-40B4-BE49-F238E27FC236}">
                  <a16:creationId xmlns:a16="http://schemas.microsoft.com/office/drawing/2014/main" id="{BBEB16CE-D374-4013-F2BC-AA8DB0F9C50A}"/>
                </a:ext>
              </a:extLst>
            </p:cNvPr>
            <p:cNvSpPr txBox="1"/>
            <p:nvPr/>
          </p:nvSpPr>
          <p:spPr>
            <a:xfrm>
              <a:off x="2818076" y="3725287"/>
              <a:ext cx="1675712" cy="446276"/>
            </a:xfrm>
            <a:prstGeom prst="rect">
              <a:avLst/>
            </a:prstGeom>
            <a:noFill/>
          </p:spPr>
          <p:txBody>
            <a:bodyPr wrap="square" rtlCol="0">
              <a:spAutoFit/>
            </a:bodyPr>
            <a:lstStyle/>
            <a:p>
              <a:pPr algn="ctr"/>
              <a:r>
                <a:rPr lang="en-GB" sz="2300" dirty="0">
                  <a:solidFill>
                    <a:schemeClr val="accent2"/>
                  </a:solidFill>
                </a:rPr>
                <a:t>Exponent</a:t>
              </a:r>
            </a:p>
          </p:txBody>
        </p:sp>
      </p:grpSp>
      <p:grpSp>
        <p:nvGrpSpPr>
          <p:cNvPr id="30" name="Group 29">
            <a:extLst>
              <a:ext uri="{FF2B5EF4-FFF2-40B4-BE49-F238E27FC236}">
                <a16:creationId xmlns:a16="http://schemas.microsoft.com/office/drawing/2014/main" id="{73BFF1C2-1DB2-772D-B67E-5B39812F75D2}"/>
              </a:ext>
            </a:extLst>
          </p:cNvPr>
          <p:cNvGrpSpPr/>
          <p:nvPr/>
        </p:nvGrpSpPr>
        <p:grpSpPr>
          <a:xfrm>
            <a:off x="3876512" y="3714800"/>
            <a:ext cx="1675712" cy="726604"/>
            <a:chOff x="2474619" y="3368838"/>
            <a:chExt cx="1675712" cy="726604"/>
          </a:xfrm>
        </p:grpSpPr>
        <p:cxnSp>
          <p:nvCxnSpPr>
            <p:cNvPr id="31" name="Straight Arrow Connector 30">
              <a:extLst>
                <a:ext uri="{FF2B5EF4-FFF2-40B4-BE49-F238E27FC236}">
                  <a16:creationId xmlns:a16="http://schemas.microsoft.com/office/drawing/2014/main" id="{F58EE9DD-C202-0D3B-BD59-2A2A2DE1B381}"/>
                </a:ext>
              </a:extLst>
            </p:cNvPr>
            <p:cNvCxnSpPr>
              <a:cxnSpLocks/>
            </p:cNvCxnSpPr>
            <p:nvPr/>
          </p:nvCxnSpPr>
          <p:spPr>
            <a:xfrm flipV="1">
              <a:off x="3170499" y="3368838"/>
              <a:ext cx="0" cy="33480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32" name="TextBox 31">
              <a:extLst>
                <a:ext uri="{FF2B5EF4-FFF2-40B4-BE49-F238E27FC236}">
                  <a16:creationId xmlns:a16="http://schemas.microsoft.com/office/drawing/2014/main" id="{3B94A45A-1304-4216-D475-BBB3F2009EB3}"/>
                </a:ext>
              </a:extLst>
            </p:cNvPr>
            <p:cNvSpPr txBox="1"/>
            <p:nvPr/>
          </p:nvSpPr>
          <p:spPr>
            <a:xfrm>
              <a:off x="2474619" y="3649166"/>
              <a:ext cx="1675712" cy="446276"/>
            </a:xfrm>
            <a:prstGeom prst="rect">
              <a:avLst/>
            </a:prstGeom>
            <a:noFill/>
          </p:spPr>
          <p:txBody>
            <a:bodyPr wrap="square" rtlCol="0">
              <a:spAutoFit/>
            </a:bodyPr>
            <a:lstStyle/>
            <a:p>
              <a:pPr algn="ctr"/>
              <a:r>
                <a:rPr lang="en-GB" sz="2300" dirty="0">
                  <a:solidFill>
                    <a:schemeClr val="accent2"/>
                  </a:solidFill>
                </a:rPr>
                <a:t>Exponent</a:t>
              </a:r>
            </a:p>
          </p:txBody>
        </p:sp>
      </p:grpSp>
    </p:spTree>
    <p:custDataLst>
      <p:tags r:id="rId1"/>
    </p:custDataLst>
    <p:extLst>
      <p:ext uri="{BB962C8B-B14F-4D97-AF65-F5344CB8AC3E}">
        <p14:creationId xmlns:p14="http://schemas.microsoft.com/office/powerpoint/2010/main" val="232851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500"/>
                                        <p:tgtEl>
                                          <p:spTgt spid="30"/>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3">
                                            <p:txEl>
                                              <p:pRg st="0" end="0"/>
                                            </p:txEl>
                                          </p:spTgt>
                                        </p:tgtEl>
                                        <p:attrNameLst>
                                          <p:attrName>style.visibility</p:attrName>
                                        </p:attrNameLst>
                                      </p:cBhvr>
                                      <p:to>
                                        <p:strVal val="visible"/>
                                      </p:to>
                                    </p:set>
                                    <p:animEffect transition="in" filter="fade">
                                      <p:cBhvr>
                                        <p:cTn id="53" dur="500"/>
                                        <p:tgtEl>
                                          <p:spTgt spid="3">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500"/>
                                        <p:tgtEl>
                                          <p:spTgt spid="20"/>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P spid="6" grpId="0" animBg="1"/>
      <p:bldP spid="11" grpId="0"/>
      <p:bldP spid="13" grpId="0"/>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AA640-8FB7-E11A-DD67-FDAA5CC9352B}"/>
              </a:ext>
            </a:extLst>
          </p:cNvPr>
          <p:cNvSpPr>
            <a:spLocks noGrp="1"/>
          </p:cNvSpPr>
          <p:nvPr>
            <p:ph type="title"/>
          </p:nvPr>
        </p:nvSpPr>
        <p:spPr>
          <a:xfrm>
            <a:off x="807164" y="352334"/>
            <a:ext cx="10913076" cy="932046"/>
          </a:xfrm>
        </p:spPr>
        <p:txBody>
          <a:bodyPr>
            <a:normAutofit/>
          </a:bodyPr>
          <a:lstStyle/>
          <a:p>
            <a:r>
              <a:rPr lang="en-GB" dirty="0">
                <a:latin typeface="+mn-lt"/>
              </a:rPr>
              <a:t>The pH scale is a negative logarithmic scale of hydrogen ion concentration. </a:t>
            </a:r>
          </a:p>
        </p:txBody>
      </p:sp>
      <p:sp>
        <p:nvSpPr>
          <p:cNvPr id="8" name="Text Placeholder 7">
            <a:extLst>
              <a:ext uri="{FF2B5EF4-FFF2-40B4-BE49-F238E27FC236}">
                <a16:creationId xmlns:a16="http://schemas.microsoft.com/office/drawing/2014/main" id="{B468B860-2F0C-FFD5-3BD5-EF84ECFED851}"/>
              </a:ext>
            </a:extLst>
          </p:cNvPr>
          <p:cNvSpPr>
            <a:spLocks noGrp="1"/>
          </p:cNvSpPr>
          <p:nvPr>
            <p:ph type="body" sz="quarter" idx="13"/>
          </p:nvPr>
        </p:nvSpPr>
        <p:spPr>
          <a:xfrm>
            <a:off x="807164" y="885569"/>
            <a:ext cx="10515600" cy="555625"/>
          </a:xfrm>
        </p:spPr>
        <p:txBody>
          <a:bodyPr/>
          <a:lstStyle/>
          <a:p>
            <a:r>
              <a:rPr lang="en-GB" dirty="0"/>
              <a:t>The normal range for physiological pH is 7.35-7.45</a:t>
            </a:r>
          </a:p>
        </p:txBody>
      </p:sp>
      <p:pic>
        <p:nvPicPr>
          <p:cNvPr id="5" name="Picture 4" descr="A measuring thermometer with text&#10;&#10;Description automatically generated">
            <a:extLst>
              <a:ext uri="{FF2B5EF4-FFF2-40B4-BE49-F238E27FC236}">
                <a16:creationId xmlns:a16="http://schemas.microsoft.com/office/drawing/2014/main" id="{D54F0B3B-CD34-DC74-6347-77DF5021F8EA}"/>
              </a:ext>
            </a:extLst>
          </p:cNvPr>
          <p:cNvPicPr>
            <a:picLocks noChangeAspect="1"/>
          </p:cNvPicPr>
          <p:nvPr/>
        </p:nvPicPr>
        <p:blipFill>
          <a:blip r:embed="rId4"/>
          <a:stretch>
            <a:fillRect/>
          </a:stretch>
        </p:blipFill>
        <p:spPr>
          <a:xfrm>
            <a:off x="5343446" y="1678305"/>
            <a:ext cx="4823886" cy="4529470"/>
          </a:xfrm>
          <a:prstGeom prst="rect">
            <a:avLst/>
          </a:prstGeom>
        </p:spPr>
      </p:pic>
      <p:sp>
        <p:nvSpPr>
          <p:cNvPr id="6" name="TextBox 5">
            <a:extLst>
              <a:ext uri="{FF2B5EF4-FFF2-40B4-BE49-F238E27FC236}">
                <a16:creationId xmlns:a16="http://schemas.microsoft.com/office/drawing/2014/main" id="{DD8CF2E1-13B9-6210-7670-B98FA7E053D2}"/>
              </a:ext>
            </a:extLst>
          </p:cNvPr>
          <p:cNvSpPr txBox="1"/>
          <p:nvPr/>
        </p:nvSpPr>
        <p:spPr>
          <a:xfrm>
            <a:off x="632243" y="1867946"/>
            <a:ext cx="4457256" cy="430887"/>
          </a:xfrm>
          <a:prstGeom prst="rect">
            <a:avLst/>
          </a:prstGeom>
          <a:noFill/>
        </p:spPr>
        <p:txBody>
          <a:bodyPr wrap="square" lIns="0" tIns="0" rIns="0" bIns="0" rtlCol="0">
            <a:spAutoFit/>
          </a:bodyPr>
          <a:lstStyle/>
          <a:p>
            <a:pPr algn="ctr"/>
            <a:r>
              <a:rPr lang="en-GB" sz="2800" b="1" dirty="0">
                <a:solidFill>
                  <a:schemeClr val="accent1"/>
                </a:solidFill>
              </a:rPr>
              <a:t>- log [H</a:t>
            </a:r>
            <a:r>
              <a:rPr lang="en-GB" sz="2800" b="1" baseline="30000" dirty="0">
                <a:solidFill>
                  <a:schemeClr val="accent1"/>
                </a:solidFill>
              </a:rPr>
              <a:t>+</a:t>
            </a:r>
            <a:r>
              <a:rPr lang="en-GB" sz="2800" b="1" dirty="0">
                <a:solidFill>
                  <a:schemeClr val="accent1"/>
                </a:solidFill>
              </a:rPr>
              <a:t>] = pH</a:t>
            </a:r>
          </a:p>
        </p:txBody>
      </p:sp>
      <p:sp>
        <p:nvSpPr>
          <p:cNvPr id="4" name="Text Placeholder 2">
            <a:extLst>
              <a:ext uri="{FF2B5EF4-FFF2-40B4-BE49-F238E27FC236}">
                <a16:creationId xmlns:a16="http://schemas.microsoft.com/office/drawing/2014/main" id="{FF54E559-BA4C-1568-08AE-C5DBD04E494D}"/>
              </a:ext>
            </a:extLst>
          </p:cNvPr>
          <p:cNvSpPr txBox="1">
            <a:spLocks/>
          </p:cNvSpPr>
          <p:nvPr/>
        </p:nvSpPr>
        <p:spPr>
          <a:xfrm>
            <a:off x="696908" y="2725585"/>
            <a:ext cx="4191044" cy="3482190"/>
          </a:xfrm>
          <a:prstGeom prst="roundRect">
            <a:avLst/>
          </a:prstGeom>
          <a:solidFill>
            <a:schemeClr val="accent2">
              <a:alpha val="44000"/>
            </a:schemeClr>
          </a:solidFill>
        </p:spPr>
        <p:txBody>
          <a:bodyPr vert="horz" lIns="91440" tIns="45720" rIns="91440" bIns="45720"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GB" sz="2200" dirty="0">
                <a:solidFill>
                  <a:schemeClr val="accent1"/>
                </a:solidFill>
              </a:rPr>
              <a:t>Each whole number increase or decrease represents a 10-fold change in hydrogen ion concentration</a:t>
            </a:r>
          </a:p>
          <a:p>
            <a:pPr marL="342900" indent="-342900">
              <a:buFont typeface="Arial" panose="020B0604020202020204" pitchFamily="34" charset="0"/>
              <a:buChar char="•"/>
            </a:pPr>
            <a:r>
              <a:rPr lang="en-GB" sz="2200" dirty="0">
                <a:solidFill>
                  <a:schemeClr val="accent1"/>
                </a:solidFill>
              </a:rPr>
              <a:t>There is an inverse relationship between pH and hydrogen ion concentration</a:t>
            </a:r>
          </a:p>
        </p:txBody>
      </p:sp>
      <p:cxnSp>
        <p:nvCxnSpPr>
          <p:cNvPr id="7" name="Straight Arrow Connector 6">
            <a:extLst>
              <a:ext uri="{FF2B5EF4-FFF2-40B4-BE49-F238E27FC236}">
                <a16:creationId xmlns:a16="http://schemas.microsoft.com/office/drawing/2014/main" id="{28E33172-9DA4-2AE6-E77F-86A9A9D63681}"/>
              </a:ext>
            </a:extLst>
          </p:cNvPr>
          <p:cNvCxnSpPr/>
          <p:nvPr/>
        </p:nvCxnSpPr>
        <p:spPr>
          <a:xfrm flipV="1">
            <a:off x="10368879" y="1857002"/>
            <a:ext cx="0" cy="18396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2" name="Straight Arrow Connector 11">
            <a:extLst>
              <a:ext uri="{FF2B5EF4-FFF2-40B4-BE49-F238E27FC236}">
                <a16:creationId xmlns:a16="http://schemas.microsoft.com/office/drawing/2014/main" id="{2862E0EA-5DCB-0BFE-E807-4590C5A6A0F1}"/>
              </a:ext>
            </a:extLst>
          </p:cNvPr>
          <p:cNvCxnSpPr>
            <a:cxnSpLocks/>
          </p:cNvCxnSpPr>
          <p:nvPr/>
        </p:nvCxnSpPr>
        <p:spPr>
          <a:xfrm>
            <a:off x="10388757" y="4189480"/>
            <a:ext cx="0" cy="1839622"/>
          </a:xfrm>
          <a:prstGeom prst="straightConnector1">
            <a:avLst/>
          </a:prstGeom>
          <a:ln>
            <a:solidFill>
              <a:schemeClr val="accent1"/>
            </a:solidFill>
            <a:tailEnd type="triangle"/>
          </a:ln>
        </p:spPr>
        <p:style>
          <a:lnRef idx="3">
            <a:schemeClr val="accent1"/>
          </a:lnRef>
          <a:fillRef idx="0">
            <a:schemeClr val="accent1"/>
          </a:fillRef>
          <a:effectRef idx="2">
            <a:schemeClr val="accent1"/>
          </a:effectRef>
          <a:fontRef idx="minor">
            <a:schemeClr val="tx1"/>
          </a:fontRef>
        </p:style>
      </p:cxnSp>
      <p:sp>
        <p:nvSpPr>
          <p:cNvPr id="15" name="TextBox 14">
            <a:extLst>
              <a:ext uri="{FF2B5EF4-FFF2-40B4-BE49-F238E27FC236}">
                <a16:creationId xmlns:a16="http://schemas.microsoft.com/office/drawing/2014/main" id="{A155122E-F322-8BD1-03C9-A684E9940320}"/>
              </a:ext>
            </a:extLst>
          </p:cNvPr>
          <p:cNvSpPr txBox="1"/>
          <p:nvPr/>
        </p:nvSpPr>
        <p:spPr>
          <a:xfrm>
            <a:off x="10249078" y="3738729"/>
            <a:ext cx="1643414" cy="408623"/>
          </a:xfrm>
          <a:prstGeom prst="roundRect">
            <a:avLst/>
          </a:prstGeom>
          <a:solidFill>
            <a:schemeClr val="accent2">
              <a:alpha val="44000"/>
            </a:schemeClr>
          </a:solidFill>
        </p:spPr>
        <p:txBody>
          <a:bodyPr wrap="square" rtlCol="0">
            <a:spAutoFit/>
          </a:bodyPr>
          <a:lstStyle/>
          <a:p>
            <a:r>
              <a:rPr lang="en-US" dirty="0">
                <a:solidFill>
                  <a:schemeClr val="accent1"/>
                </a:solidFill>
              </a:rPr>
              <a:t>pH 7 is neutral</a:t>
            </a:r>
          </a:p>
        </p:txBody>
      </p:sp>
      <p:sp>
        <p:nvSpPr>
          <p:cNvPr id="17" name="TextBox 16">
            <a:extLst>
              <a:ext uri="{FF2B5EF4-FFF2-40B4-BE49-F238E27FC236}">
                <a16:creationId xmlns:a16="http://schemas.microsoft.com/office/drawing/2014/main" id="{AD182695-B3AB-5D07-6292-D7C229AA6775}"/>
              </a:ext>
            </a:extLst>
          </p:cNvPr>
          <p:cNvSpPr txBox="1"/>
          <p:nvPr/>
        </p:nvSpPr>
        <p:spPr>
          <a:xfrm>
            <a:off x="10495113" y="2844620"/>
            <a:ext cx="1397379" cy="715089"/>
          </a:xfrm>
          <a:prstGeom prst="roundRect">
            <a:avLst/>
          </a:prstGeom>
          <a:solidFill>
            <a:schemeClr val="accent2">
              <a:alpha val="44000"/>
            </a:schemeClr>
          </a:solidFill>
        </p:spPr>
        <p:txBody>
          <a:bodyPr wrap="square" rtlCol="0">
            <a:spAutoFit/>
          </a:bodyPr>
          <a:lstStyle/>
          <a:p>
            <a:r>
              <a:rPr lang="en-US" dirty="0">
                <a:solidFill>
                  <a:schemeClr val="accent1"/>
                </a:solidFill>
              </a:rPr>
              <a:t>pH &lt;7 is acidic</a:t>
            </a:r>
          </a:p>
        </p:txBody>
      </p:sp>
      <p:sp>
        <p:nvSpPr>
          <p:cNvPr id="18" name="TextBox 17">
            <a:extLst>
              <a:ext uri="{FF2B5EF4-FFF2-40B4-BE49-F238E27FC236}">
                <a16:creationId xmlns:a16="http://schemas.microsoft.com/office/drawing/2014/main" id="{8A023C51-CE42-4F67-CE0C-65469645D926}"/>
              </a:ext>
            </a:extLst>
          </p:cNvPr>
          <p:cNvSpPr txBox="1"/>
          <p:nvPr/>
        </p:nvSpPr>
        <p:spPr>
          <a:xfrm>
            <a:off x="10495112" y="4326372"/>
            <a:ext cx="1397379" cy="715089"/>
          </a:xfrm>
          <a:prstGeom prst="roundRect">
            <a:avLst/>
          </a:prstGeom>
          <a:solidFill>
            <a:schemeClr val="accent2">
              <a:alpha val="44000"/>
            </a:schemeClr>
          </a:solidFill>
        </p:spPr>
        <p:txBody>
          <a:bodyPr wrap="square" rtlCol="0">
            <a:spAutoFit/>
          </a:bodyPr>
          <a:lstStyle/>
          <a:p>
            <a:r>
              <a:rPr lang="en-US" dirty="0">
                <a:solidFill>
                  <a:schemeClr val="accent1"/>
                </a:solidFill>
              </a:rPr>
              <a:t>pH &gt;7 is basic</a:t>
            </a:r>
          </a:p>
        </p:txBody>
      </p:sp>
      <p:sp>
        <p:nvSpPr>
          <p:cNvPr id="19" name="TextBox 18">
            <a:extLst>
              <a:ext uri="{FF2B5EF4-FFF2-40B4-BE49-F238E27FC236}">
                <a16:creationId xmlns:a16="http://schemas.microsoft.com/office/drawing/2014/main" id="{078560AD-2105-8A4F-8DDB-E14FE7D3DF3B}"/>
              </a:ext>
            </a:extLst>
          </p:cNvPr>
          <p:cNvSpPr txBox="1"/>
          <p:nvPr/>
        </p:nvSpPr>
        <p:spPr>
          <a:xfrm>
            <a:off x="10495113" y="1852192"/>
            <a:ext cx="1397378" cy="923330"/>
          </a:xfrm>
          <a:prstGeom prst="rect">
            <a:avLst/>
          </a:prstGeom>
          <a:noFill/>
        </p:spPr>
        <p:txBody>
          <a:bodyPr wrap="square" rtlCol="0">
            <a:spAutoFit/>
          </a:bodyPr>
          <a:lstStyle/>
          <a:p>
            <a:r>
              <a:rPr lang="en-US" dirty="0">
                <a:solidFill>
                  <a:schemeClr val="accent1"/>
                </a:solidFill>
              </a:rPr>
              <a:t>More hydrogen ions</a:t>
            </a:r>
          </a:p>
        </p:txBody>
      </p:sp>
      <p:sp>
        <p:nvSpPr>
          <p:cNvPr id="20" name="TextBox 19">
            <a:extLst>
              <a:ext uri="{FF2B5EF4-FFF2-40B4-BE49-F238E27FC236}">
                <a16:creationId xmlns:a16="http://schemas.microsoft.com/office/drawing/2014/main" id="{B7106D59-C42C-7C6A-20A5-B021FCEFC67B}"/>
              </a:ext>
            </a:extLst>
          </p:cNvPr>
          <p:cNvSpPr txBox="1"/>
          <p:nvPr/>
        </p:nvSpPr>
        <p:spPr>
          <a:xfrm>
            <a:off x="10495112" y="5105772"/>
            <a:ext cx="1397378" cy="923330"/>
          </a:xfrm>
          <a:prstGeom prst="rect">
            <a:avLst/>
          </a:prstGeom>
          <a:noFill/>
        </p:spPr>
        <p:txBody>
          <a:bodyPr wrap="square" rtlCol="0">
            <a:spAutoFit/>
          </a:bodyPr>
          <a:lstStyle/>
          <a:p>
            <a:r>
              <a:rPr lang="en-US" dirty="0">
                <a:solidFill>
                  <a:schemeClr val="accent1"/>
                </a:solidFill>
              </a:rPr>
              <a:t>Less hydrogen ions</a:t>
            </a:r>
          </a:p>
        </p:txBody>
      </p:sp>
    </p:spTree>
    <p:custDataLst>
      <p:tags r:id="rId1"/>
    </p:custDataLst>
    <p:extLst>
      <p:ext uri="{BB962C8B-B14F-4D97-AF65-F5344CB8AC3E}">
        <p14:creationId xmlns:p14="http://schemas.microsoft.com/office/powerpoint/2010/main" val="3508786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500"/>
                                        <p:tgtEl>
                                          <p:spTgt spid="2"/>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fade">
                                      <p:cBhvr>
                                        <p:cTn id="48" dur="500"/>
                                        <p:tgtEl>
                                          <p:spTgt spid="4"/>
                                        </p:tgtEl>
                                      </p:cBhvr>
                                    </p:animEffect>
                                  </p:childTnLst>
                                </p:cTn>
                              </p:par>
                              <p:par>
                                <p:cTn id="49" presetID="10" presetClass="entr" presetSubtype="0" fill="hold" nodeType="withEffect">
                                  <p:stCondLst>
                                    <p:cond delay="0"/>
                                  </p:stCondLst>
                                  <p:childTnLst>
                                    <p:set>
                                      <p:cBhvr>
                                        <p:cTn id="50" dur="1" fill="hold">
                                          <p:stCondLst>
                                            <p:cond delay="0"/>
                                          </p:stCondLst>
                                        </p:cTn>
                                        <p:tgtEl>
                                          <p:spTgt spid="4">
                                            <p:txEl>
                                              <p:pRg st="0" end="0"/>
                                            </p:txEl>
                                          </p:spTgt>
                                        </p:tgtEl>
                                        <p:attrNameLst>
                                          <p:attrName>style.visibility</p:attrName>
                                        </p:attrNameLst>
                                      </p:cBhvr>
                                      <p:to>
                                        <p:strVal val="visible"/>
                                      </p:to>
                                    </p:set>
                                    <p:animEffect transition="in" filter="fade">
                                      <p:cBhvr>
                                        <p:cTn id="51" dur="500"/>
                                        <p:tgtEl>
                                          <p:spTgt spid="4">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4">
                                            <p:txEl>
                                              <p:pRg st="1" end="1"/>
                                            </p:txEl>
                                          </p:spTgt>
                                        </p:tgtEl>
                                        <p:attrNameLst>
                                          <p:attrName>style.visibility</p:attrName>
                                        </p:attrNameLst>
                                      </p:cBhvr>
                                      <p:to>
                                        <p:strVal val="visible"/>
                                      </p:to>
                                    </p:set>
                                    <p:animEffect transition="in" filter="fade">
                                      <p:cBhvr>
                                        <p:cTn id="56" dur="500"/>
                                        <p:tgtEl>
                                          <p:spTgt spid="4">
                                            <p:txEl>
                                              <p:pRg st="1" end="1"/>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8">
                                            <p:txEl>
                                              <p:pRg st="0" end="0"/>
                                            </p:txEl>
                                          </p:spTgt>
                                        </p:tgtEl>
                                        <p:attrNameLst>
                                          <p:attrName>style.visibility</p:attrName>
                                        </p:attrNameLst>
                                      </p:cBhvr>
                                      <p:to>
                                        <p:strVal val="visible"/>
                                      </p:to>
                                    </p:set>
                                    <p:animEffect transition="in" filter="fade">
                                      <p:cBhvr>
                                        <p:cTn id="61"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bldP spid="6" grpId="0"/>
      <p:bldP spid="4" grpId="0" animBg="1"/>
      <p:bldP spid="15" grpId="0" animBg="1"/>
      <p:bldP spid="17" grpId="0" animBg="1"/>
      <p:bldP spid="18" grpId="0" animBg="1"/>
      <p:bldP spid="19"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85E70-D726-4661-6948-A8AA5EAD60FF}"/>
              </a:ext>
            </a:extLst>
          </p:cNvPr>
          <p:cNvSpPr>
            <a:spLocks noGrp="1"/>
          </p:cNvSpPr>
          <p:nvPr>
            <p:ph type="title"/>
          </p:nvPr>
        </p:nvSpPr>
        <p:spPr>
          <a:xfrm>
            <a:off x="838200" y="75993"/>
            <a:ext cx="4636239" cy="1325563"/>
          </a:xfrm>
        </p:spPr>
        <p:txBody>
          <a:bodyPr/>
          <a:lstStyle/>
          <a:p>
            <a:r>
              <a:rPr lang="en-GB" dirty="0"/>
              <a:t>Learning outcomes</a:t>
            </a:r>
          </a:p>
        </p:txBody>
      </p:sp>
      <p:sp>
        <p:nvSpPr>
          <p:cNvPr id="3" name="Text Placeholder 2">
            <a:extLst>
              <a:ext uri="{FF2B5EF4-FFF2-40B4-BE49-F238E27FC236}">
                <a16:creationId xmlns:a16="http://schemas.microsoft.com/office/drawing/2014/main" id="{83682B4C-1F76-FA12-0D30-7E9B4B8D82FC}"/>
              </a:ext>
            </a:extLst>
          </p:cNvPr>
          <p:cNvSpPr>
            <a:spLocks noGrp="1"/>
          </p:cNvSpPr>
          <p:nvPr>
            <p:ph type="body" sz="quarter" idx="13"/>
          </p:nvPr>
        </p:nvSpPr>
        <p:spPr>
          <a:xfrm>
            <a:off x="838200" y="1401555"/>
            <a:ext cx="4883150" cy="5040187"/>
          </a:xfrm>
        </p:spPr>
        <p:txBody>
          <a:bodyPr vert="horz" lIns="91440" tIns="45720" rIns="91440" bIns="45720" rtlCol="0" anchor="t">
            <a:normAutofit fontScale="92500" lnSpcReduction="10000"/>
          </a:bodyPr>
          <a:lstStyle/>
          <a:p>
            <a:pPr marL="0" indent="0">
              <a:lnSpc>
                <a:spcPct val="107000"/>
              </a:lnSpc>
              <a:spcBef>
                <a:spcPts val="0"/>
              </a:spcBef>
              <a:spcAft>
                <a:spcPts val="0"/>
              </a:spcAft>
              <a:buNone/>
            </a:pPr>
            <a:r>
              <a:rPr lang="en-GB" sz="1700" kern="100" dirty="0">
                <a:latin typeface="Aptos" panose="020B0004020202020204" pitchFamily="34" charset="0"/>
                <a:ea typeface="Aptos" panose="020B0004020202020204" pitchFamily="34" charset="0"/>
                <a:cs typeface="Times New Roman" panose="02020603050405020304" pitchFamily="18" charset="0"/>
              </a:rPr>
              <a:t>Part 1:</a:t>
            </a:r>
            <a:endParaRPr lang="en-GB" sz="17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Perform calculations following the BIDMAS order of mathematical operations. </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Describe the role of powers in describing small and large </a:t>
            </a:r>
            <a:r>
              <a:rPr lang="en-GB" sz="1700" kern="100" dirty="0">
                <a:latin typeface="Aptos" panose="020B0004020202020204" pitchFamily="34" charset="0"/>
                <a:ea typeface="Aptos" panose="020B0004020202020204" pitchFamily="34" charset="0"/>
                <a:cs typeface="Times New Roman" panose="02020603050405020304" pitchFamily="18" charset="0"/>
              </a:rPr>
              <a:t>and e</a:t>
            </a:r>
            <a:r>
              <a:rPr lang="en-GB" sz="1700" kern="100" dirty="0">
                <a:effectLst/>
                <a:latin typeface="Aptos" panose="020B0004020202020204" pitchFamily="34" charset="0"/>
                <a:ea typeface="Aptos" panose="020B0004020202020204" pitchFamily="34" charset="0"/>
                <a:cs typeface="Times New Roman" panose="02020603050405020304" pitchFamily="18" charset="0"/>
              </a:rPr>
              <a:t>xpress numbers in standard form. </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Describe standard ways of approximating numbers.</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Distinguish between exponential and logarithmic equations. </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Describe the role of the negative logarithmic scale in measuring pH.</a:t>
            </a:r>
          </a:p>
          <a:p>
            <a:pPr>
              <a:lnSpc>
                <a:spcPct val="107000"/>
              </a:lnSpc>
              <a:spcBef>
                <a:spcPts val="0"/>
              </a:spcBef>
              <a:spcAft>
                <a:spcPts val="0"/>
              </a:spcAft>
            </a:pPr>
            <a:endParaRPr lang="en-GB" sz="17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lnSpc>
                <a:spcPct val="107000"/>
              </a:lnSpc>
              <a:spcBef>
                <a:spcPts val="0"/>
              </a:spcBef>
              <a:spcAft>
                <a:spcPts val="0"/>
              </a:spcAft>
              <a:buNone/>
            </a:pPr>
            <a:r>
              <a:rPr lang="en-GB" sz="1700" kern="100" dirty="0">
                <a:latin typeface="Aptos" panose="020B0004020202020204" pitchFamily="34" charset="0"/>
                <a:ea typeface="Aptos" panose="020B0004020202020204" pitchFamily="34" charset="0"/>
                <a:cs typeface="Times New Roman" panose="02020603050405020304" pitchFamily="18" charset="0"/>
              </a:rPr>
              <a:t>P</a:t>
            </a:r>
            <a:r>
              <a:rPr lang="en-GB" sz="1700" kern="100" dirty="0">
                <a:effectLst/>
                <a:latin typeface="Aptos" panose="020B0004020202020204" pitchFamily="34" charset="0"/>
                <a:ea typeface="Aptos" panose="020B0004020202020204" pitchFamily="34" charset="0"/>
                <a:cs typeface="Times New Roman" panose="02020603050405020304" pitchFamily="18" charset="0"/>
              </a:rPr>
              <a:t>art 2:</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Distinguish between directly proportional and indirectly proportional relationships. </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Rearrange equations to change the subject. </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Distinguish between independent and dependent variables and be able to plot them on a two-dimensional graph. </a:t>
            </a:r>
          </a:p>
          <a:p>
            <a:pPr>
              <a:lnSpc>
                <a:spcPct val="107000"/>
              </a:lnSpc>
              <a:spcBef>
                <a:spcPts val="0"/>
              </a:spcBef>
              <a:spcAft>
                <a:spcPts val="0"/>
              </a:spcAft>
            </a:pPr>
            <a:r>
              <a:rPr lang="en-GB" sz="1700" kern="100" dirty="0">
                <a:effectLst/>
                <a:latin typeface="Aptos" panose="020B0004020202020204" pitchFamily="34" charset="0"/>
                <a:ea typeface="Aptos" panose="020B0004020202020204" pitchFamily="34" charset="0"/>
                <a:cs typeface="Times New Roman" panose="02020603050405020304" pitchFamily="18" charset="0"/>
              </a:rPr>
              <a:t>Calculate the gradient of a straight-line graph. </a:t>
            </a:r>
          </a:p>
        </p:txBody>
      </p:sp>
      <p:pic>
        <p:nvPicPr>
          <p:cNvPr id="6" name="Picture Placeholder 5" descr="Calculator keypad">
            <a:extLst>
              <a:ext uri="{FF2B5EF4-FFF2-40B4-BE49-F238E27FC236}">
                <a16:creationId xmlns:a16="http://schemas.microsoft.com/office/drawing/2014/main" id="{92BB6BF3-60AA-7A39-C810-525FD42E11F8}"/>
              </a:ext>
            </a:extLst>
          </p:cNvPr>
          <p:cNvPicPr>
            <a:picLocks noGrp="1" noChangeAspect="1"/>
          </p:cNvPicPr>
          <p:nvPr>
            <p:ph type="pic" sz="quarter" idx="14"/>
          </p:nvPr>
        </p:nvPicPr>
        <p:blipFill>
          <a:blip r:embed="rId2"/>
          <a:srcRect l="15087" r="15087"/>
          <a:stretch>
            <a:fillRect/>
          </a:stretch>
        </p:blipFill>
        <p:spPr/>
      </p:pic>
    </p:spTree>
    <p:extLst>
      <p:ext uri="{BB962C8B-B14F-4D97-AF65-F5344CB8AC3E}">
        <p14:creationId xmlns:p14="http://schemas.microsoft.com/office/powerpoint/2010/main" val="27296817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c0a295f0-c65c-4d3e-8ace-7c49de4e2389"/>
</p:tagLst>
</file>

<file path=ppt/tags/tag10.xml><?xml version="1.0" encoding="utf-8"?>
<p:tagLst xmlns:a="http://schemas.openxmlformats.org/drawingml/2006/main" xmlns:r="http://schemas.openxmlformats.org/officeDocument/2006/relationships" xmlns:p="http://schemas.openxmlformats.org/presentationml/2006/main">
  <p:tag name="TIMING" val="|4.1|38.6|30.4|25.1"/>
</p:tagLst>
</file>

<file path=ppt/tags/tag11.xml><?xml version="1.0" encoding="utf-8"?>
<p:tagLst xmlns:a="http://schemas.openxmlformats.org/drawingml/2006/main" xmlns:r="http://schemas.openxmlformats.org/officeDocument/2006/relationships" xmlns:p="http://schemas.openxmlformats.org/presentationml/2006/main">
  <p:tag name="TIMING" val="|13.3|6.1|7.2|4.1|21.6|9.1|7.3|2.8|1.8|1.2|4.5|7.5|43.4|3.9|32.1"/>
</p:tagLst>
</file>

<file path=ppt/tags/tag12.xml><?xml version="1.0" encoding="utf-8"?>
<p:tagLst xmlns:a="http://schemas.openxmlformats.org/drawingml/2006/main" xmlns:r="http://schemas.openxmlformats.org/officeDocument/2006/relationships" xmlns:p="http://schemas.openxmlformats.org/presentationml/2006/main">
  <p:tag name="TIMING" val="|20.9|52.4"/>
</p:tagLst>
</file>

<file path=ppt/tags/tag2.xml><?xml version="1.0" encoding="utf-8"?>
<p:tagLst xmlns:a="http://schemas.openxmlformats.org/drawingml/2006/main" xmlns:r="http://schemas.openxmlformats.org/officeDocument/2006/relationships" xmlns:p="http://schemas.openxmlformats.org/presentationml/2006/main">
  <p:tag name="TIMING" val="|21.3|11.7|16.9|40.5|10.1|15.9|9.2|5.1|13.8|15|6.7|10.2"/>
</p:tagLst>
</file>

<file path=ppt/tags/tag3.xml><?xml version="1.0" encoding="utf-8"?>
<p:tagLst xmlns:a="http://schemas.openxmlformats.org/drawingml/2006/main" xmlns:r="http://schemas.openxmlformats.org/officeDocument/2006/relationships" xmlns:p="http://schemas.openxmlformats.org/presentationml/2006/main">
  <p:tag name="TIMING" val="|10.4|7.6|5.5|6.2|12.1|6.8|17|6.3|6.8|3.8|23.6|10.2|7.2|4.1|3.9|4"/>
</p:tagLst>
</file>

<file path=ppt/tags/tag4.xml><?xml version="1.0" encoding="utf-8"?>
<p:tagLst xmlns:a="http://schemas.openxmlformats.org/drawingml/2006/main" xmlns:r="http://schemas.openxmlformats.org/officeDocument/2006/relationships" xmlns:p="http://schemas.openxmlformats.org/presentationml/2006/main">
  <p:tag name="TIMING" val="|6.8|12.7|73.5|27.9|28.4|41.4"/>
</p:tagLst>
</file>

<file path=ppt/tags/tag5.xml><?xml version="1.0" encoding="utf-8"?>
<p:tagLst xmlns:a="http://schemas.openxmlformats.org/drawingml/2006/main" xmlns:r="http://schemas.openxmlformats.org/officeDocument/2006/relationships" xmlns:p="http://schemas.openxmlformats.org/presentationml/2006/main">
  <p:tag name="TIMING" val="|9.8|29.3|16.9|13.3"/>
</p:tagLst>
</file>

<file path=ppt/tags/tag6.xml><?xml version="1.0" encoding="utf-8"?>
<p:tagLst xmlns:a="http://schemas.openxmlformats.org/drawingml/2006/main" xmlns:r="http://schemas.openxmlformats.org/officeDocument/2006/relationships" xmlns:p="http://schemas.openxmlformats.org/presentationml/2006/main">
  <p:tag name="TIMING" val="|12.5|14.3|4.3|8.7|17.5|5.4|17.4|8.3|16.7|2.1|14.6"/>
</p:tagLst>
</file>

<file path=ppt/tags/tag7.xml><?xml version="1.0" encoding="utf-8"?>
<p:tagLst xmlns:a="http://schemas.openxmlformats.org/drawingml/2006/main" xmlns:r="http://schemas.openxmlformats.org/officeDocument/2006/relationships" xmlns:p="http://schemas.openxmlformats.org/presentationml/2006/main">
  <p:tag name="TIMING" val="|11.3|4|8.2|35|6.2|6.7|5.6|16.6|38|18.7"/>
</p:tagLst>
</file>

<file path=ppt/tags/tag8.xml><?xml version="1.0" encoding="utf-8"?>
<p:tagLst xmlns:a="http://schemas.openxmlformats.org/drawingml/2006/main" xmlns:r="http://schemas.openxmlformats.org/officeDocument/2006/relationships" xmlns:p="http://schemas.openxmlformats.org/presentationml/2006/main">
  <p:tag name="TIMING" val="|28.5|10.4|72.8|11.3|25.9|10.7|19.4|15"/>
</p:tagLst>
</file>

<file path=ppt/tags/tag9.xml><?xml version="1.0" encoding="utf-8"?>
<p:tagLst xmlns:a="http://schemas.openxmlformats.org/drawingml/2006/main" xmlns:r="http://schemas.openxmlformats.org/officeDocument/2006/relationships" xmlns:p="http://schemas.openxmlformats.org/presentationml/2006/main">
  <p:tag name="TIMING" val="|8.1|4.4|43|44"/>
</p:tagLst>
</file>

<file path=ppt/theme/theme1.xml><?xml version="1.0" encoding="utf-8"?>
<a:theme xmlns:a="http://schemas.openxmlformats.org/drawingml/2006/main" name="1_Office Theme">
  <a:themeElements>
    <a:clrScheme name="Warwick">
      <a:dk1>
        <a:srgbClr val="000000"/>
      </a:dk1>
      <a:lt1>
        <a:srgbClr val="FFFFFF"/>
      </a:lt1>
      <a:dk2>
        <a:srgbClr val="373545"/>
      </a:dk2>
      <a:lt2>
        <a:srgbClr val="DCD8DC"/>
      </a:lt2>
      <a:accent1>
        <a:srgbClr val="3C0F52"/>
      </a:accent1>
      <a:accent2>
        <a:srgbClr val="6CCCB8"/>
      </a:accent2>
      <a:accent3>
        <a:srgbClr val="CA323A"/>
      </a:accent3>
      <a:accent4>
        <a:srgbClr val="F1BE47"/>
      </a:accent4>
      <a:accent5>
        <a:srgbClr val="E77622"/>
      </a:accent5>
      <a:accent6>
        <a:srgbClr val="00A8CD"/>
      </a:accent6>
      <a:hlink>
        <a:srgbClr val="00A8CD"/>
      </a:hlink>
      <a:folHlink>
        <a:srgbClr val="CA323A"/>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97E0A228-C590-4D20-B05F-A6BF04A0544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6009315BE3E1544BA77B7E9573FA42F" ma:contentTypeVersion="17" ma:contentTypeDescription="Create a new document." ma:contentTypeScope="" ma:versionID="bb4e753d4d39c21bc357a22957fe70da">
  <xsd:schema xmlns:xsd="http://www.w3.org/2001/XMLSchema" xmlns:xs="http://www.w3.org/2001/XMLSchema" xmlns:p="http://schemas.microsoft.com/office/2006/metadata/properties" xmlns:ns2="811aa1b6-8224-469d-a5ed-282d2de3c8aa" xmlns:ns3="f565402d-26a2-4c9f-a0b8-e8285aa29b6c" targetNamespace="http://schemas.microsoft.com/office/2006/metadata/properties" ma:root="true" ma:fieldsID="86522ae2d15c06f4b4b21737d3079573" ns2:_="" ns3:_="">
    <xsd:import namespace="811aa1b6-8224-469d-a5ed-282d2de3c8aa"/>
    <xsd:import namespace="f565402d-26a2-4c9f-a0b8-e8285aa29b6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LengthInSeconds"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1aa1b6-8224-469d-a5ed-282d2de3c8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565402d-26a2-4c9f-a0b8-e8285aa29b6c"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e858b154-6ca5-420b-8bb6-13f5679e78c6}" ma:internalName="TaxCatchAll" ma:showField="CatchAllData" ma:web="f565402d-26a2-4c9f-a0b8-e8285aa29b6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11aa1b6-8224-469d-a5ed-282d2de3c8aa">
      <Terms xmlns="http://schemas.microsoft.com/office/infopath/2007/PartnerControls"/>
    </lcf76f155ced4ddcb4097134ff3c332f>
    <TaxCatchAll xmlns="f565402d-26a2-4c9f-a0b8-e8285aa29b6c" xsi:nil="true"/>
  </documentManagement>
</p:properties>
</file>

<file path=customXml/itemProps1.xml><?xml version="1.0" encoding="utf-8"?>
<ds:datastoreItem xmlns:ds="http://schemas.openxmlformats.org/officeDocument/2006/customXml" ds:itemID="{072B0333-6FF1-4306-B4CF-92824FF740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11aa1b6-8224-469d-a5ed-282d2de3c8aa"/>
    <ds:schemaRef ds:uri="f565402d-26a2-4c9f-a0b8-e8285aa29b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4C8DEA2-A0E7-4A55-B60F-D8573690D349}">
  <ds:schemaRefs>
    <ds:schemaRef ds:uri="http://schemas.microsoft.com/sharepoint/v3/contenttype/forms"/>
  </ds:schemaRefs>
</ds:datastoreItem>
</file>

<file path=customXml/itemProps3.xml><?xml version="1.0" encoding="utf-8"?>
<ds:datastoreItem xmlns:ds="http://schemas.openxmlformats.org/officeDocument/2006/customXml" ds:itemID="{5D4233E6-4570-4176-B72C-3F8CF1C457CD}">
  <ds:schemaRefs>
    <ds:schemaRef ds:uri="http://schemas.microsoft.com/office/2006/documentManagement/types"/>
    <ds:schemaRef ds:uri="811aa1b6-8224-469d-a5ed-282d2de3c8aa"/>
    <ds:schemaRef ds:uri="http://purl.org/dc/dcmitype/"/>
    <ds:schemaRef ds:uri="http://purl.org/dc/terms/"/>
    <ds:schemaRef ds:uri="http://schemas.microsoft.com/office/2006/metadata/properties"/>
    <ds:schemaRef ds:uri="http://schemas.microsoft.com/office/infopath/2007/PartnerControls"/>
    <ds:schemaRef ds:uri="http://purl.org/dc/elements/1.1/"/>
    <ds:schemaRef ds:uri="http://schemas.openxmlformats.org/package/2006/metadata/core-properties"/>
    <ds:schemaRef ds:uri="f565402d-26a2-4c9f-a0b8-e8285aa29b6c"/>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2536</TotalTime>
  <Words>1668</Words>
  <Application>Microsoft Macintosh PowerPoint</Application>
  <PresentationFormat>Widescreen</PresentationFormat>
  <Paragraphs>254</Paragraphs>
  <Slides>16</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Aptos</vt:lpstr>
      <vt:lpstr>Aptos Display</vt:lpstr>
      <vt:lpstr>Arial</vt:lpstr>
      <vt:lpstr>Cambria Math</vt:lpstr>
      <vt:lpstr>Lato</vt:lpstr>
      <vt:lpstr>1_Office Theme</vt:lpstr>
      <vt:lpstr>PowerPoint Presentation</vt:lpstr>
      <vt:lpstr>Learning outcomes</vt:lpstr>
      <vt:lpstr>The order of calculations in a mathematical expression should follow BIDMAS</vt:lpstr>
      <vt:lpstr>Powers is shorthand way of writing repeated multiplication using the same number. </vt:lpstr>
      <vt:lpstr>In science, we use the power of 10 to describe very large or very small numbers</vt:lpstr>
      <vt:lpstr>Numbers can be approximated (rounded) to the nearest whole number, the number of decimal places or the number of significant figures </vt:lpstr>
      <vt:lpstr>Logarithmic equations ask the question “what power of a gives x?” written as log_a⁡〖(x)〗 </vt:lpstr>
      <vt:lpstr>The pH scale is a negative logarithmic scale of hydrogen ion concentration. </vt:lpstr>
      <vt:lpstr>Learning outcomes</vt:lpstr>
      <vt:lpstr>Algebra is the branch of mathematics which uses symbols to represent numbers. It helps us represent relationships between different physiological variables.</vt:lpstr>
      <vt:lpstr>Rearranging an equation can change the subject of the equation. </vt:lpstr>
      <vt:lpstr>Rearranging equations can help us explain physiological relationships in the most logical way</vt:lpstr>
      <vt:lpstr>A graph with two axes can be used to compare to variables.</vt:lpstr>
      <vt:lpstr>Graphs are used to depict physiological relationships, represent pathological patterns, and display patient results. </vt:lpstr>
      <vt:lpstr>Fundamental mathematical concepts</vt:lpstr>
      <vt:lpstr>Image 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Atoms and Molecules</dc:title>
  <dc:creator>Strachan-Jones, Helen</dc:creator>
  <cp:lastModifiedBy>Jones, Helen</cp:lastModifiedBy>
  <cp:revision>7</cp:revision>
  <dcterms:created xsi:type="dcterms:W3CDTF">2024-03-15T14:42:09Z</dcterms:created>
  <dcterms:modified xsi:type="dcterms:W3CDTF">2024-06-11T20:42:49Z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0x01010006009315BE3E1544BA77B7E9573FA42F</vt:lpwstr>
  </property>
</Properties>
</file>