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notesMasterIdLst>
    <p:notesMasterId r:id="rId16"/>
  </p:notesMasterIdLst>
  <p:sldIdLst>
    <p:sldId id="273" r:id="rId2"/>
    <p:sldId id="274" r:id="rId3"/>
    <p:sldId id="259" r:id="rId4"/>
    <p:sldId id="260" r:id="rId5"/>
    <p:sldId id="261" r:id="rId6"/>
    <p:sldId id="263" r:id="rId7"/>
    <p:sldId id="272" r:id="rId8"/>
    <p:sldId id="262" r:id="rId9"/>
    <p:sldId id="264" r:id="rId10"/>
    <p:sldId id="265" r:id="rId11"/>
    <p:sldId id="270" r:id="rId12"/>
    <p:sldId id="271" r:id="rId13"/>
    <p:sldId id="275" r:id="rId14"/>
    <p:sldId id="268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FBFBFB"/>
    <a:srgbClr val="FDFDFD"/>
    <a:srgbClr val="3C1053"/>
    <a:srgbClr val="FEF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55A8E5-D577-4453-9AC2-D81F3D57440B}" v="1" dt="2024-06-24T14:52:23.4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93"/>
    <p:restoredTop sz="65173" autoAdjust="0"/>
  </p:normalViewPr>
  <p:slideViewPr>
    <p:cSldViewPr snapToGrid="0">
      <p:cViewPr varScale="1">
        <p:scale>
          <a:sx n="64" d="100"/>
          <a:sy n="64" d="100"/>
        </p:scale>
        <p:origin x="2011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achan-Jones, Helen" userId="f110f698-69e1-43a1-bf68-bf8c33f815d8" providerId="ADAL" clId="{8955A8E5-D577-4453-9AC2-D81F3D57440B}"/>
    <pc:docChg chg="custSel modSld replTag delTag">
      <pc:chgData name="Strachan-Jones, Helen" userId="f110f698-69e1-43a1-bf68-bf8c33f815d8" providerId="ADAL" clId="{8955A8E5-D577-4453-9AC2-D81F3D57440B}" dt="2024-06-24T14:55:05.389" v="201"/>
      <pc:docMkLst>
        <pc:docMk/>
      </pc:docMkLst>
      <pc:sldChg chg="delSp modTransition modAnim">
        <pc:chgData name="Strachan-Jones, Helen" userId="f110f698-69e1-43a1-bf68-bf8c33f815d8" providerId="ADAL" clId="{8955A8E5-D577-4453-9AC2-D81F3D57440B}" dt="2024-06-24T14:52:23.459" v="0"/>
        <pc:sldMkLst>
          <pc:docMk/>
          <pc:sldMk cId="1518030316" sldId="259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1518030316" sldId="259"/>
            <ac:picMk id="11" creationId="{34E3FFE3-661B-8FFC-EAE5-81D990D3CABF}"/>
          </ac:picMkLst>
        </pc:picChg>
      </pc:sldChg>
      <pc:sldChg chg="delSp modTransition modAnim modNotesTx">
        <pc:chgData name="Strachan-Jones, Helen" userId="f110f698-69e1-43a1-bf68-bf8c33f815d8" providerId="ADAL" clId="{8955A8E5-D577-4453-9AC2-D81F3D57440B}" dt="2024-06-24T14:52:39.208" v="4" actId="20577"/>
        <pc:sldMkLst>
          <pc:docMk/>
          <pc:sldMk cId="2104097295" sldId="260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2104097295" sldId="260"/>
            <ac:picMk id="4" creationId="{A5AA00EE-1DB9-9E7A-BD46-09083EC65F83}"/>
          </ac:picMkLst>
        </pc:picChg>
      </pc:sldChg>
      <pc:sldChg chg="delSp modTransition modAnim modNotesTx">
        <pc:chgData name="Strachan-Jones, Helen" userId="f110f698-69e1-43a1-bf68-bf8c33f815d8" providerId="ADAL" clId="{8955A8E5-D577-4453-9AC2-D81F3D57440B}" dt="2024-06-24T14:52:48.861" v="9" actId="13926"/>
        <pc:sldMkLst>
          <pc:docMk/>
          <pc:sldMk cId="768933108" sldId="261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768933108" sldId="261"/>
            <ac:picMk id="11" creationId="{34D1D091-CF00-D1FF-C1EF-4170422E54AD}"/>
          </ac:picMkLst>
        </pc:picChg>
      </pc:sldChg>
      <pc:sldChg chg="delSp modTransition modAnim modNotesTx">
        <pc:chgData name="Strachan-Jones, Helen" userId="f110f698-69e1-43a1-bf68-bf8c33f815d8" providerId="ADAL" clId="{8955A8E5-D577-4453-9AC2-D81F3D57440B}" dt="2024-06-24T14:54:30.034" v="129" actId="20577"/>
        <pc:sldMkLst>
          <pc:docMk/>
          <pc:sldMk cId="2821297406" sldId="262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2821297406" sldId="262"/>
            <ac:picMk id="14" creationId="{988D35AB-31A6-0439-D114-F9828FC77CD6}"/>
          </ac:picMkLst>
        </pc:picChg>
      </pc:sldChg>
      <pc:sldChg chg="delSp modTransition modAnim modNotesTx">
        <pc:chgData name="Strachan-Jones, Helen" userId="f110f698-69e1-43a1-bf68-bf8c33f815d8" providerId="ADAL" clId="{8955A8E5-D577-4453-9AC2-D81F3D57440B}" dt="2024-06-24T14:52:57.356" v="14" actId="20577"/>
        <pc:sldMkLst>
          <pc:docMk/>
          <pc:sldMk cId="4251575703" sldId="263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4251575703" sldId="263"/>
            <ac:picMk id="5" creationId="{28135934-63E6-3A85-E702-EB07BD57D584}"/>
          </ac:picMkLst>
        </pc:picChg>
      </pc:sldChg>
      <pc:sldChg chg="delSp modTransition modAnim modNotesTx">
        <pc:chgData name="Strachan-Jones, Helen" userId="f110f698-69e1-43a1-bf68-bf8c33f815d8" providerId="ADAL" clId="{8955A8E5-D577-4453-9AC2-D81F3D57440B}" dt="2024-06-24T14:55:05.012" v="198" actId="2711"/>
        <pc:sldMkLst>
          <pc:docMk/>
          <pc:sldMk cId="78083377" sldId="264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78083377" sldId="264"/>
            <ac:picMk id="27" creationId="{C5B995B2-B0BB-CD5E-F076-93194BBC8365}"/>
          </ac:picMkLst>
        </pc:picChg>
      </pc:sldChg>
      <pc:sldChg chg="delSp modTransition modAnim modNotesTx">
        <pc:chgData name="Strachan-Jones, Helen" userId="f110f698-69e1-43a1-bf68-bf8c33f815d8" providerId="ADAL" clId="{8955A8E5-D577-4453-9AC2-D81F3D57440B}" dt="2024-06-24T14:53:19.480" v="27" actId="20577"/>
        <pc:sldMkLst>
          <pc:docMk/>
          <pc:sldMk cId="1954926221" sldId="265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1954926221" sldId="265"/>
            <ac:picMk id="7" creationId="{E0969381-4091-DCA7-5E58-1A6054D5CE79}"/>
          </ac:picMkLst>
        </pc:picChg>
        <pc:inkChg chg="del">
          <ac:chgData name="Strachan-Jones, Helen" userId="f110f698-69e1-43a1-bf68-bf8c33f815d8" providerId="ADAL" clId="{8955A8E5-D577-4453-9AC2-D81F3D57440B}" dt="2024-06-24T14:52:23.459" v="0"/>
          <ac:inkMkLst>
            <pc:docMk/>
            <pc:sldMk cId="1954926221" sldId="265"/>
            <ac:inkMk id="6" creationId="{A9F54AEF-4ADE-8BA2-3FC3-C90B12E934B1}"/>
          </ac:inkMkLst>
        </pc:inkChg>
      </pc:sldChg>
      <pc:sldChg chg="modTransition">
        <pc:chgData name="Strachan-Jones, Helen" userId="f110f698-69e1-43a1-bf68-bf8c33f815d8" providerId="ADAL" clId="{8955A8E5-D577-4453-9AC2-D81F3D57440B}" dt="2024-06-24T14:52:23.459" v="0"/>
        <pc:sldMkLst>
          <pc:docMk/>
          <pc:sldMk cId="3424779535" sldId="268"/>
        </pc:sldMkLst>
      </pc:sldChg>
      <pc:sldChg chg="delSp modTransition modAnim modNotesTx">
        <pc:chgData name="Strachan-Jones, Helen" userId="f110f698-69e1-43a1-bf68-bf8c33f815d8" providerId="ADAL" clId="{8955A8E5-D577-4453-9AC2-D81F3D57440B}" dt="2024-06-24T14:53:21.891" v="31" actId="20577"/>
        <pc:sldMkLst>
          <pc:docMk/>
          <pc:sldMk cId="4055541500" sldId="270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4055541500" sldId="270"/>
            <ac:picMk id="38" creationId="{7E20128E-9366-859D-1256-379D5D988A00}"/>
          </ac:picMkLst>
        </pc:picChg>
        <pc:inkChg chg="del">
          <ac:chgData name="Strachan-Jones, Helen" userId="f110f698-69e1-43a1-bf68-bf8c33f815d8" providerId="ADAL" clId="{8955A8E5-D577-4453-9AC2-D81F3D57440B}" dt="2024-06-24T14:52:23.459" v="0"/>
          <ac:inkMkLst>
            <pc:docMk/>
            <pc:sldMk cId="4055541500" sldId="270"/>
            <ac:inkMk id="37" creationId="{FEDF891A-01FF-38A6-779D-5CBED6AEE58B}"/>
          </ac:inkMkLst>
        </pc:inkChg>
      </pc:sldChg>
      <pc:sldChg chg="delSp modTransition modAnim modNotesTx">
        <pc:chgData name="Strachan-Jones, Helen" userId="f110f698-69e1-43a1-bf68-bf8c33f815d8" providerId="ADAL" clId="{8955A8E5-D577-4453-9AC2-D81F3D57440B}" dt="2024-06-24T14:53:24.954" v="32" actId="20577"/>
        <pc:sldMkLst>
          <pc:docMk/>
          <pc:sldMk cId="2398380551" sldId="271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2398380551" sldId="271"/>
            <ac:picMk id="51" creationId="{A8D74CF7-32DD-2360-D1C4-D07F01910423}"/>
          </ac:picMkLst>
        </pc:picChg>
        <pc:inkChg chg="del">
          <ac:chgData name="Strachan-Jones, Helen" userId="f110f698-69e1-43a1-bf68-bf8c33f815d8" providerId="ADAL" clId="{8955A8E5-D577-4453-9AC2-D81F3D57440B}" dt="2024-06-24T14:52:23.459" v="0"/>
          <ac:inkMkLst>
            <pc:docMk/>
            <pc:sldMk cId="2398380551" sldId="271"/>
            <ac:inkMk id="50" creationId="{565FA291-FE9A-D70B-757A-9FE7C46F835F}"/>
          </ac:inkMkLst>
        </pc:inkChg>
      </pc:sldChg>
      <pc:sldChg chg="delSp modTransition modAnim modNotesTx">
        <pc:chgData name="Strachan-Jones, Helen" userId="f110f698-69e1-43a1-bf68-bf8c33f815d8" providerId="ADAL" clId="{8955A8E5-D577-4453-9AC2-D81F3D57440B}" dt="2024-06-24T14:54:16.405" v="72" actId="20577"/>
        <pc:sldMkLst>
          <pc:docMk/>
          <pc:sldMk cId="3357244690" sldId="272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3357244690" sldId="272"/>
            <ac:picMk id="22" creationId="{C0058E4B-F9D9-6F1B-4A36-2E6FF5F638F8}"/>
          </ac:picMkLst>
        </pc:picChg>
      </pc:sldChg>
      <pc:sldChg chg="delSp modTransition modAnim">
        <pc:chgData name="Strachan-Jones, Helen" userId="f110f698-69e1-43a1-bf68-bf8c33f815d8" providerId="ADAL" clId="{8955A8E5-D577-4453-9AC2-D81F3D57440B}" dt="2024-06-24T14:52:23.459" v="0"/>
        <pc:sldMkLst>
          <pc:docMk/>
          <pc:sldMk cId="3992472867" sldId="273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3992472867" sldId="273"/>
            <ac:picMk id="8" creationId="{B8AFBA68-5395-3EA7-08B1-0530D9E4E5DF}"/>
          </ac:picMkLst>
        </pc:picChg>
      </pc:sldChg>
      <pc:sldChg chg="delSp modTransition modAnim">
        <pc:chgData name="Strachan-Jones, Helen" userId="f110f698-69e1-43a1-bf68-bf8c33f815d8" providerId="ADAL" clId="{8955A8E5-D577-4453-9AC2-D81F3D57440B}" dt="2024-06-24T14:52:23.459" v="0"/>
        <pc:sldMkLst>
          <pc:docMk/>
          <pc:sldMk cId="3904602649" sldId="274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3904602649" sldId="274"/>
            <ac:picMk id="12" creationId="{BCF4544F-AB31-DEB8-D137-EE8864879305}"/>
          </ac:picMkLst>
        </pc:picChg>
      </pc:sldChg>
      <pc:sldChg chg="delSp modTransition modAnim">
        <pc:chgData name="Strachan-Jones, Helen" userId="f110f698-69e1-43a1-bf68-bf8c33f815d8" providerId="ADAL" clId="{8955A8E5-D577-4453-9AC2-D81F3D57440B}" dt="2024-06-24T14:52:23.459" v="0"/>
        <pc:sldMkLst>
          <pc:docMk/>
          <pc:sldMk cId="663004430" sldId="275"/>
        </pc:sldMkLst>
        <pc:picChg chg="del">
          <ac:chgData name="Strachan-Jones, Helen" userId="f110f698-69e1-43a1-bf68-bf8c33f815d8" providerId="ADAL" clId="{8955A8E5-D577-4453-9AC2-D81F3D57440B}" dt="2024-06-24T14:52:23.459" v="0"/>
          <ac:picMkLst>
            <pc:docMk/>
            <pc:sldMk cId="663004430" sldId="275"/>
            <ac:picMk id="15" creationId="{BB8E733C-A43D-5601-9301-8B27E2FD291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EE708-A9E2-EB45-A7FB-6F7DF3060ADF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6FA16-8E5E-144C-A8CF-37909F500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54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sn1cks/3631728569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io.libretexts.org/Bookshelves/Introductory_and_General_Biology/Book%3A_General_Biology_(Boundless)/02%3A_The_Chemical_Foundation_of_Life/2.04%3A__Atoms_Isotopes_Ions_and_Molecules_-_The_Periodic_Tabl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bio.libretexts.org/" TargetMode="External"/><Relationship Id="rId4" Type="http://schemas.openxmlformats.org/officeDocument/2006/relationships/hyperlink" Target="https://creativecommons.org/licenses/by-sa/4.0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io.libretexts.org/Bookshelves/Introductory_and_General_Biology/Book%3A_General_Biology_(Boundless)/02%3A_The_Chemical_Foundation_of_Life/2.04%3A__Atoms_Isotopes_Ions_and_Molecules_-_The_Periodic_Tabl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bio.libretexts.org/" TargetMode="External"/><Relationship Id="rId4" Type="http://schemas.openxmlformats.org/officeDocument/2006/relationships/hyperlink" Target="https://creativecommons.org/licenses/by-sa/4.0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io.libretexts.org/Bookshelves/Introductory_and_General_Biology/Book%3A_General_Biology_(Boundless)/02%3A_The_Chemical_Foundation_of_Life/2.04%3A__Atoms_Isotopes_Ions_and_Molecules_-_The_Periodic_Table" TargetMode="External"/><Relationship Id="rId7" Type="http://schemas.openxmlformats.org/officeDocument/2006/relationships/hyperlink" Target="https://creativecommons.org/licenses/by/4.0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cnx.org/contents/185cbf87-c72e-48f5-b51e-f14f21b5eabd@10.8" TargetMode="External"/><Relationship Id="rId5" Type="http://schemas.openxmlformats.org/officeDocument/2006/relationships/hyperlink" Target="https://bio.libretexts.org/" TargetMode="External"/><Relationship Id="rId4" Type="http://schemas.openxmlformats.org/officeDocument/2006/relationships/hyperlink" Target="https://creativecommons.org/licenses/by-sa/4.0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F3B1C2-A064-4160-8FFF-CE0DDFF86A3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0556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40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Image: Adapted from László </a:t>
            </a:r>
            <a:r>
              <a:rPr lang="en-US" dirty="0" err="1"/>
              <a:t>Németh</a:t>
            </a:r>
            <a:r>
              <a:rPr lang="en-US" dirty="0"/>
              <a:t>, CC0, via Wikimedia Commons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79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https://www.pickpik.com/salt-nature-eat-food-spice-white-43357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19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49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None/>
              <a:tabLst>
                <a:tab pos="457200" algn="l"/>
              </a:tabLst>
            </a:pPr>
            <a:endParaRPr lang="en-GB" sz="18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F3B1C2-A064-4160-8FFF-CE0DDFF86A3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103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Image 1: Mikael </a:t>
            </a:r>
            <a:r>
              <a:rPr lang="en-US" err="1"/>
              <a:t>Häggström</a:t>
            </a:r>
            <a:r>
              <a:rPr lang="en-US"/>
              <a:t>, CC0, via Wikimedia Commons</a:t>
            </a:r>
          </a:p>
          <a:p>
            <a:endParaRPr lang="en-US"/>
          </a:p>
          <a:p>
            <a:r>
              <a:rPr lang="en-US"/>
              <a:t>Image 2: Artwork by Holly Fischer, CC BY 3.0 &lt;https://</a:t>
            </a:r>
            <a:r>
              <a:rPr lang="en-US" err="1"/>
              <a:t>creativecommons.org</a:t>
            </a:r>
            <a:r>
              <a:rPr lang="en-US"/>
              <a:t>/licenses/by/3.0&gt;, via Wikimedia Commons</a:t>
            </a:r>
          </a:p>
          <a:p>
            <a:endParaRPr lang="en-US"/>
          </a:p>
          <a:p>
            <a:r>
              <a:rPr lang="en-US"/>
              <a:t>Image 3: </a:t>
            </a:r>
            <a:r>
              <a:rPr lang="en-US" err="1"/>
              <a:t>Mediran</a:t>
            </a:r>
            <a:r>
              <a:rPr lang="en-US"/>
              <a:t>, CC BY-SA 3.0 &lt;https://</a:t>
            </a:r>
            <a:r>
              <a:rPr lang="en-US" err="1"/>
              <a:t>creativecommons.org</a:t>
            </a:r>
            <a:r>
              <a:rPr lang="en-US"/>
              <a:t>/licenses/by-</a:t>
            </a:r>
            <a:r>
              <a:rPr lang="en-US" err="1"/>
              <a:t>sa</a:t>
            </a:r>
            <a:r>
              <a:rPr lang="en-US"/>
              <a:t>/3.0&gt;, via Wikimedia Commons</a:t>
            </a:r>
          </a:p>
          <a:p>
            <a:endParaRPr lang="en-US"/>
          </a:p>
          <a:p>
            <a:r>
              <a:rPr lang="en-US"/>
              <a:t>Image 4: Adapted from: </a:t>
            </a:r>
            <a:r>
              <a:rPr lang="en-US" err="1"/>
              <a:t>Sponk</a:t>
            </a:r>
            <a:r>
              <a:rPr lang="en-US"/>
              <a:t>, </a:t>
            </a:r>
            <a:r>
              <a:rPr lang="en-US" err="1"/>
              <a:t>Tryphon</a:t>
            </a:r>
            <a:r>
              <a:rPr lang="en-US"/>
              <a:t>, Magnus </a:t>
            </a:r>
            <a:r>
              <a:rPr lang="en-US" err="1"/>
              <a:t>Manske</a:t>
            </a:r>
            <a:r>
              <a:rPr lang="en-US"/>
              <a:t>, User:Dietzel65, </a:t>
            </a:r>
            <a:r>
              <a:rPr lang="en-US" err="1"/>
              <a:t>LadyofHats</a:t>
            </a:r>
            <a:r>
              <a:rPr lang="en-US"/>
              <a:t> (Mariana Ruiz), Radio89, CC BY-SA 3.0 &lt;https://</a:t>
            </a:r>
            <a:r>
              <a:rPr lang="en-US" err="1"/>
              <a:t>creativecommons.org</a:t>
            </a:r>
            <a:r>
              <a:rPr lang="en-US"/>
              <a:t>/licenses/by-</a:t>
            </a:r>
            <a:r>
              <a:rPr lang="en-US" err="1"/>
              <a:t>sa</a:t>
            </a:r>
            <a:r>
              <a:rPr lang="en-US"/>
              <a:t>/3.0&gt;, via Wikimedia Commons </a:t>
            </a:r>
          </a:p>
          <a:p>
            <a:endParaRPr lang="en-US"/>
          </a:p>
          <a:p>
            <a:r>
              <a:rPr lang="en-US"/>
              <a:t>Image 5: </a:t>
            </a:r>
            <a:r>
              <a:rPr lang="en-US" err="1"/>
              <a:t>Gorkhs</a:t>
            </a:r>
            <a:r>
              <a:rPr lang="en-US"/>
              <a:t> on </a:t>
            </a:r>
            <a:r>
              <a:rPr lang="en-US" err="1"/>
              <a:t>pixabay</a:t>
            </a:r>
            <a:r>
              <a:rPr lang="en-US"/>
              <a:t>, CC0, via Wikimedia Commons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88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Image: </a:t>
            </a:r>
            <a:r>
              <a:rPr lang="en-US" dirty="0" err="1"/>
              <a:t>nshepheard</a:t>
            </a:r>
            <a:r>
              <a:rPr lang="en-US" dirty="0"/>
              <a:t>, </a:t>
            </a:r>
            <a:r>
              <a:rPr lang="en-GB" i="0" cap="all" dirty="0">
                <a:effectLst/>
              </a:rPr>
              <a:t>CC BY-SA 2.0 DEED, </a:t>
            </a:r>
            <a:r>
              <a:rPr lang="en-GB" i="0" dirty="0">
                <a:effectLst/>
              </a:rPr>
              <a:t>via </a:t>
            </a:r>
            <a:r>
              <a:rPr lang="en-GB" i="0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https://www.flickr.com/photos/sn1cks/3631728569</a:t>
            </a:r>
            <a:r>
              <a:rPr lang="en-GB" i="0" dirty="0">
                <a:effectLst/>
              </a:rPr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32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Periodic table image: László </a:t>
            </a:r>
            <a:r>
              <a:rPr lang="en-US" dirty="0" err="1"/>
              <a:t>Németh</a:t>
            </a:r>
            <a:r>
              <a:rPr lang="en-US" dirty="0"/>
              <a:t>, CC0, via Wikimedia Commons</a:t>
            </a:r>
          </a:p>
          <a:p>
            <a:r>
              <a:rPr lang="en-US" dirty="0"/>
              <a:t>Hydrogen image: 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latin typeface="Tahoma" panose="020B0604030504040204" pitchFamily="34" charset="0"/>
                <a:hlinkClick r:id="rId3"/>
              </a:rPr>
              <a:t>Boundless</a:t>
            </a:r>
            <a:r>
              <a:rPr lang="en-GB" u="none" strike="noStrike" dirty="0">
                <a:solidFill>
                  <a:srgbClr val="000000"/>
                </a:solidFill>
                <a:latin typeface="Tahoma" panose="020B0604030504040204" pitchFamily="34" charset="0"/>
              </a:rPr>
              <a:t>, 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latin typeface="Tahoma" panose="020B0604030504040204" pitchFamily="34" charset="0"/>
                <a:hlinkClick r:id="rId4"/>
              </a:rPr>
              <a:t>CC BY-SA 4.0</a:t>
            </a:r>
            <a:r>
              <a:rPr lang="en-GB" u="none" strike="noStrike" dirty="0">
                <a:solidFill>
                  <a:srgbClr val="000000"/>
                </a:solidFill>
                <a:latin typeface="Tahoma" panose="020B0604030504040204" pitchFamily="34" charset="0"/>
              </a:rPr>
              <a:t>, via </a:t>
            </a:r>
            <a:r>
              <a:rPr lang="en-GB" u="none" strike="noStrike" dirty="0">
                <a:solidFill>
                  <a:srgbClr val="000000"/>
                </a:solidFill>
                <a:latin typeface="Tahoma" panose="020B0604030504040204" pitchFamily="34" charset="0"/>
                <a:hlinkClick r:id="rId5"/>
              </a:rPr>
              <a:t>https://bio.libretexts.org/</a:t>
            </a:r>
            <a:r>
              <a:rPr lang="en-GB" u="none" strike="noStrike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56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Image: </a:t>
            </a:r>
            <a:r>
              <a:rPr lang="en-GB" b="0" i="0" dirty="0">
                <a:solidFill>
                  <a:srgbClr val="75757A"/>
                </a:solidFill>
                <a:effectLst/>
                <a:latin typeface="arial" panose="020B0604020202020204" pitchFamily="34" charset="0"/>
              </a:rPr>
              <a:t>Creator: </a:t>
            </a:r>
            <a:r>
              <a:rPr lang="en-GB" b="0" i="0" dirty="0" err="1">
                <a:solidFill>
                  <a:srgbClr val="75757A"/>
                </a:solidFill>
                <a:effectLst/>
                <a:latin typeface="arial" panose="020B0604020202020204" pitchFamily="34" charset="0"/>
              </a:rPr>
              <a:t>tesskou</a:t>
            </a:r>
            <a:r>
              <a:rPr lang="en-GB" b="0" i="0" dirty="0">
                <a:solidFill>
                  <a:srgbClr val="75757A"/>
                </a:solidFill>
                <a:effectLst/>
                <a:latin typeface="arial" panose="020B0604020202020204" pitchFamily="34" charset="0"/>
              </a:rPr>
              <a:t> | Credit: </a:t>
            </a:r>
            <a:r>
              <a:rPr lang="en-GB" b="0" i="0" dirty="0" err="1">
                <a:solidFill>
                  <a:srgbClr val="75757A"/>
                </a:solidFill>
                <a:effectLst/>
                <a:latin typeface="arial" panose="020B0604020202020204" pitchFamily="34" charset="0"/>
              </a:rPr>
              <a:t>tesskou</a:t>
            </a:r>
            <a:r>
              <a:rPr lang="en-GB" b="0" i="0" dirty="0">
                <a:solidFill>
                  <a:srgbClr val="75757A"/>
                </a:solidFill>
                <a:effectLst/>
                <a:latin typeface="arial" panose="020B0604020202020204" pitchFamily="34" charset="0"/>
              </a:rPr>
              <a:t> on DeviantArt, </a:t>
            </a:r>
            <a:r>
              <a:rPr lang="en-GB" b="0" i="0" cap="all" dirty="0">
                <a:solidFill>
                  <a:srgbClr val="000000"/>
                </a:solidFill>
                <a:effectLst/>
                <a:latin typeface="roboto condensed" panose="020F0502020204030204" pitchFamily="34" charset="0"/>
              </a:rPr>
              <a:t>CC BY-NC-ND 3.0 DEED, </a:t>
            </a:r>
            <a:r>
              <a:rPr lang="en-GB" b="0" i="0" cap="none" dirty="0">
                <a:solidFill>
                  <a:srgbClr val="000000"/>
                </a:solidFill>
                <a:effectLst/>
                <a:latin typeface="roboto condensed" panose="020F0502020204030204" pitchFamily="34" charset="0"/>
              </a:rPr>
              <a:t>via </a:t>
            </a:r>
            <a:r>
              <a:rPr lang="en-US" dirty="0"/>
              <a:t>https://</a:t>
            </a:r>
            <a:r>
              <a:rPr lang="en-US" dirty="0" err="1"/>
              <a:t>www.deviantart.com</a:t>
            </a:r>
            <a:r>
              <a:rPr lang="en-US" dirty="0"/>
              <a:t>/</a:t>
            </a:r>
            <a:r>
              <a:rPr lang="en-US" dirty="0" err="1"/>
              <a:t>tesskou</a:t>
            </a:r>
            <a:r>
              <a:rPr lang="en-US" dirty="0"/>
              <a:t>/art/Carbon-Isotopes-and-Beta-decay-351064306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09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latin typeface="Tahoma" panose="020B0604030504040204" pitchFamily="34" charset="0"/>
                <a:hlinkClick r:id="rId3"/>
              </a:rPr>
              <a:t>Boundless</a:t>
            </a:r>
            <a:r>
              <a:rPr lang="en-GB" u="none" strike="noStrike" dirty="0">
                <a:solidFill>
                  <a:srgbClr val="000000"/>
                </a:solidFill>
                <a:latin typeface="Tahoma" panose="020B0604030504040204" pitchFamily="34" charset="0"/>
              </a:rPr>
              <a:t>, 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latin typeface="Tahoma" panose="020B0604030504040204" pitchFamily="34" charset="0"/>
                <a:hlinkClick r:id="rId4"/>
              </a:rPr>
              <a:t>CC BY-SA 4.0</a:t>
            </a:r>
            <a:r>
              <a:rPr lang="en-GB" u="none" strike="noStrike" dirty="0">
                <a:solidFill>
                  <a:srgbClr val="000000"/>
                </a:solidFill>
                <a:latin typeface="Tahoma" panose="020B0604030504040204" pitchFamily="34" charset="0"/>
              </a:rPr>
              <a:t>, via </a:t>
            </a:r>
            <a:r>
              <a:rPr lang="en-GB" u="none" strike="noStrike" dirty="0">
                <a:solidFill>
                  <a:srgbClr val="000000"/>
                </a:solidFill>
                <a:latin typeface="Tahoma" panose="020B0604030504040204" pitchFamily="34" charset="0"/>
                <a:hlinkClick r:id="rId5"/>
              </a:rPr>
              <a:t>https://bio.libretexts.org/</a:t>
            </a:r>
            <a:r>
              <a:rPr lang="en-GB" u="none" strike="noStrike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45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200" dirty="0"/>
              <a:t>Images: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/>
              <a:t>Image 1: CNX Anatomy &amp; Physiology, CC BY-SA 4.0 &lt;https://creativecommons.org/licenses/by-sa/4.0&gt;, via Wikimedia Commons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/>
              <a:t>Periodic table image: Adapted from: László </a:t>
            </a:r>
            <a:r>
              <a:rPr lang="en-US" sz="1200" dirty="0" err="1"/>
              <a:t>Németh</a:t>
            </a:r>
            <a:r>
              <a:rPr lang="en-US" sz="1200" dirty="0"/>
              <a:t>, CC0, via Wikimedia Commons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08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n-lt"/>
              </a:rPr>
              <a:t>Top left image: </a:t>
            </a:r>
            <a:r>
              <a:rPr lang="en-GB" b="0" i="0" u="none" strike="noStrike" dirty="0">
                <a:effectLst/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Boundless</a:t>
            </a:r>
            <a:r>
              <a:rPr lang="en-GB" u="none" strike="noStrike" dirty="0">
                <a:latin typeface="+mn-lt"/>
              </a:rPr>
              <a:t>, </a:t>
            </a:r>
            <a:r>
              <a:rPr lang="en-GB" b="0" i="0" u="none" strike="noStrike" dirty="0">
                <a:effectLst/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4.0</a:t>
            </a:r>
            <a:r>
              <a:rPr lang="en-GB" u="none" strike="noStrike" dirty="0">
                <a:latin typeface="+mn-lt"/>
              </a:rPr>
              <a:t>, via </a:t>
            </a:r>
            <a:r>
              <a:rPr lang="en-GB" u="none" strike="noStrike" dirty="0"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https://bio.libretexts.org/</a:t>
            </a:r>
            <a:r>
              <a:rPr lang="en-GB" u="none" strike="noStrike" dirty="0">
                <a:latin typeface="+mn-lt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u="none" strike="noStrike" dirty="0">
                <a:latin typeface="+mn-lt"/>
              </a:rPr>
              <a:t>Bottom left image: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b="0" i="0" dirty="0">
                <a:solidFill>
                  <a:srgbClr val="000000"/>
                </a:solidFill>
                <a:effectLst/>
                <a:latin typeface="+mn-lt"/>
              </a:rPr>
              <a:t>Biology. </a:t>
            </a:r>
            <a:r>
              <a:rPr lang="en-GB" b="1" i="0" dirty="0">
                <a:solidFill>
                  <a:srgbClr val="000000"/>
                </a:solidFill>
                <a:effectLst/>
                <a:latin typeface="+mn-lt"/>
              </a:rPr>
              <a:t>Provided by</a:t>
            </a:r>
            <a:r>
              <a:rPr lang="en-GB" b="0" i="0" dirty="0">
                <a:solidFill>
                  <a:srgbClr val="000000"/>
                </a:solidFill>
                <a:effectLst/>
                <a:latin typeface="+mn-lt"/>
              </a:rPr>
              <a:t>: OpenStax CNX. </a:t>
            </a:r>
            <a:r>
              <a:rPr lang="en-GB" b="1" i="0" dirty="0">
                <a:solidFill>
                  <a:srgbClr val="000000"/>
                </a:solidFill>
                <a:effectLst/>
                <a:latin typeface="+mn-lt"/>
              </a:rPr>
              <a:t>Located at</a:t>
            </a:r>
            <a:r>
              <a:rPr lang="en-GB" b="0" i="0" dirty="0">
                <a:solidFill>
                  <a:srgbClr val="000000"/>
                </a:solidFill>
                <a:effectLst/>
                <a:latin typeface="+mn-lt"/>
              </a:rPr>
              <a:t>: 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latin typeface="+mn-lt"/>
                <a:hlinkClick r:id="rId6"/>
              </a:rPr>
              <a:t>http://cnx.org/contents/185cbf87-c72e-48f5-b51e-f14f21b5eabd@10.8</a:t>
            </a:r>
            <a:r>
              <a:rPr lang="en-GB" b="0" i="0" dirty="0">
                <a:solidFill>
                  <a:srgbClr val="000000"/>
                </a:solidFill>
                <a:effectLst/>
                <a:latin typeface="+mn-lt"/>
              </a:rPr>
              <a:t>. </a:t>
            </a:r>
            <a:r>
              <a:rPr lang="en-GB" b="1" i="0" dirty="0">
                <a:solidFill>
                  <a:srgbClr val="000000"/>
                </a:solidFill>
                <a:effectLst/>
                <a:latin typeface="+mn-lt"/>
              </a:rPr>
              <a:t>License</a:t>
            </a:r>
            <a:r>
              <a:rPr lang="en-GB" b="0" i="0" dirty="0">
                <a:solidFill>
                  <a:srgbClr val="000000"/>
                </a:solidFill>
                <a:effectLst/>
                <a:latin typeface="+mn-lt"/>
              </a:rPr>
              <a:t>: </a:t>
            </a:r>
            <a:r>
              <a:rPr lang="en-GB" b="0" i="1" u="none" strike="noStrike" dirty="0">
                <a:solidFill>
                  <a:srgbClr val="0372A6"/>
                </a:solidFill>
                <a:effectLst/>
                <a:latin typeface="+mn-lt"/>
                <a:hlinkClick r:id="rId7"/>
              </a:rPr>
              <a:t>CC BY: Attribution</a:t>
            </a:r>
            <a:r>
              <a:rPr lang="en-GB" b="0" i="0" dirty="0">
                <a:solidFill>
                  <a:srgbClr val="000000"/>
                </a:solidFill>
                <a:effectLst/>
                <a:latin typeface="+mn-lt"/>
              </a:rPr>
              <a:t>. </a:t>
            </a:r>
            <a:r>
              <a:rPr lang="en-GB" b="1" i="0" dirty="0">
                <a:solidFill>
                  <a:srgbClr val="000000"/>
                </a:solidFill>
                <a:effectLst/>
                <a:latin typeface="+mn-lt"/>
              </a:rPr>
              <a:t>License Terms</a:t>
            </a:r>
            <a:r>
              <a:rPr lang="en-GB" b="0" i="0" dirty="0">
                <a:solidFill>
                  <a:srgbClr val="000000"/>
                </a:solidFill>
                <a:effectLst/>
                <a:latin typeface="+mn-lt"/>
              </a:rPr>
              <a:t>: Download for free at </a:t>
            </a:r>
            <a:r>
              <a:rPr lang="en-GB" b="0" i="0" u="none" strike="noStrike" dirty="0">
                <a:solidFill>
                  <a:srgbClr val="0372A6"/>
                </a:solidFill>
                <a:effectLst/>
                <a:latin typeface="+mn-lt"/>
                <a:hlinkClick r:id="rId6" tooltip="http://cnx.org/contents/185cbf87-c72e-48f5-b51e-f14f21b5eabd@10.8"/>
              </a:rPr>
              <a:t>http://cnx.org/contents/185cbf87-c72...f21b5eabd@10.8</a:t>
            </a:r>
            <a:endParaRPr lang="en-GB" u="none" strike="noStrike" dirty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65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1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7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6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/12 un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4725144"/>
            <a:ext cx="885395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14A3D5"/>
                </a:solidFill>
                <a:latin typeface="Aptos" panose="020B0004020202020204" pitchFamily="34" charset="0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31371" y="5805264"/>
            <a:ext cx="8736971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4684C8"/>
                </a:solidFill>
                <a:latin typeface="Aptos" panose="020B0004020202020204" pitchFamily="34" charset="0"/>
                <a:cs typeface="Calibri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 Helen Strachan-Jones: </a:t>
            </a:r>
            <a:r>
              <a:rPr lang="en-US" err="1"/>
              <a:t>helen.strachan-jones@warwick.ac.uk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1621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14A3D5"/>
                </a:solidFill>
                <a:latin typeface="Aptos" panose="020B0004020202020204" pitchFamily="34" charset="0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Aptos" panose="020B0004020202020204" pitchFamily="34" charset="0"/>
                <a:cs typeface="Calibri"/>
              </a:defRPr>
            </a:lvl1pPr>
          </a:lstStyle>
          <a:p>
            <a:pPr lvl="0"/>
            <a:r>
              <a:rPr lang="en-GB"/>
              <a:t>Medical School bullet point</a:t>
            </a:r>
          </a:p>
          <a:p>
            <a:pPr lvl="0"/>
            <a:r>
              <a:rPr lang="en-GB"/>
              <a:t>Medical School bullet point</a:t>
            </a:r>
          </a:p>
          <a:p>
            <a:pPr lvl="0"/>
            <a:r>
              <a:rPr lang="en-GB"/>
              <a:t>Medical School bullet point</a:t>
            </a:r>
          </a:p>
          <a:p>
            <a:pPr lvl="0"/>
            <a:r>
              <a:rPr lang="en-GB"/>
              <a:t>Medical School bullet point</a:t>
            </a:r>
          </a:p>
          <a:p>
            <a:pPr lvl="0"/>
            <a:r>
              <a:rPr lang="en-GB"/>
              <a:t>Medical School bullet point</a:t>
            </a:r>
          </a:p>
          <a:p>
            <a:pPr lvl="0"/>
            <a:r>
              <a:rPr lang="en-GB"/>
              <a:t>Medical School bullet point</a:t>
            </a:r>
          </a:p>
          <a:p>
            <a:pPr lvl="0"/>
            <a:r>
              <a:rPr lang="en-GB"/>
              <a:t>Medical School bullet point</a:t>
            </a:r>
          </a:p>
        </p:txBody>
      </p:sp>
    </p:spTree>
    <p:extLst>
      <p:ext uri="{BB962C8B-B14F-4D97-AF65-F5344CB8AC3E}">
        <p14:creationId xmlns:p14="http://schemas.microsoft.com/office/powerpoint/2010/main" val="245898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2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35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75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9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60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1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32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16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helen.strachan-jones@warwick.ac.uk" TargetMode="Externa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cnx.org/contents/185cbf87-c72e-48f5-b51e-f14f21b5eabd@10.8" TargetMode="External"/><Relationship Id="rId3" Type="http://schemas.openxmlformats.org/officeDocument/2006/relationships/hyperlink" Target="https://www.flickr.com/photos/sn1cks/3631728569" TargetMode="External"/><Relationship Id="rId7" Type="http://schemas.openxmlformats.org/officeDocument/2006/relationships/hyperlink" Target="https://www.deviantart.com/tesskou/art/Carbon-Isotopes-and-Beta-decay-351064306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bio.libretexts.org/" TargetMode="External"/><Relationship Id="rId5" Type="http://schemas.openxmlformats.org/officeDocument/2006/relationships/hyperlink" Target="https://creativecommons.org/licenses/by-sa/4.0" TargetMode="External"/><Relationship Id="rId4" Type="http://schemas.openxmlformats.org/officeDocument/2006/relationships/hyperlink" Target="https://bio.libretexts.org/Bookshelves/Introductory_and_General_Biology/Book%3A_General_Biology_(Boundless)/02%3A_The_Chemical_Foundation_of_Life/2.04%3A__Atoms_Isotopes_Ions_and_Molecules_-_The_Periodic_Table" TargetMode="External"/><Relationship Id="rId9" Type="http://schemas.openxmlformats.org/officeDocument/2006/relationships/hyperlink" Target="https://creativecommons.org/licenses/by/4.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13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6" Type="http://schemas.openxmlformats.org/officeDocument/2006/relationships/image" Target="../media/image16.jp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102A87E-B053-B453-B694-E011C6BE6FA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03253" y="665653"/>
            <a:ext cx="4778942" cy="356616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fontAlgn="auto"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54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2.1: Atoms and Ions</a:t>
            </a:r>
          </a:p>
        </p:txBody>
      </p:sp>
      <p:sp>
        <p:nvSpPr>
          <p:cNvPr id="2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n example of a molecular structure">
            <a:extLst>
              <a:ext uri="{FF2B5EF4-FFF2-40B4-BE49-F238E27FC236}">
                <a16:creationId xmlns:a16="http://schemas.microsoft.com/office/drawing/2014/main" id="{902B9887-E47C-1AFF-3A29-8851C5F674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l="6314" r="24727" b="-1"/>
          <a:stretch/>
        </p:blipFill>
        <p:spPr>
          <a:xfrm>
            <a:off x="6054754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344D7090-7027-C2F4-389C-1E813CC1851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825" y="989076"/>
            <a:ext cx="3556000" cy="1333500"/>
          </a:xfrm>
          <a:prstGeom prst="rect">
            <a:avLst/>
          </a:prstGeom>
        </p:spPr>
      </p:pic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BD1D20C1-56B6-CA5E-837B-D447AA045C66}"/>
              </a:ext>
            </a:extLst>
          </p:cNvPr>
          <p:cNvSpPr txBox="1">
            <a:spLocks/>
          </p:cNvSpPr>
          <p:nvPr/>
        </p:nvSpPr>
        <p:spPr>
          <a:xfrm>
            <a:off x="809058" y="4645152"/>
            <a:ext cx="6878774" cy="1572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rgbClr val="303236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>
                <a:solidFill>
                  <a:schemeClr val="tx1"/>
                </a:solidFill>
                <a:latin typeface="+mn-lt"/>
                <a:cs typeface="+mn-cs"/>
              </a:rPr>
              <a:t>Dr Helen Strachan-Jones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>
                <a:solidFill>
                  <a:schemeClr val="tx1"/>
                </a:solidFill>
                <a:latin typeface="+mn-lt"/>
                <a:cs typeface="+mn-cs"/>
                <a:hlinkClick r:id="rId6"/>
              </a:rPr>
              <a:t>helen.strachan-jones@warwick.ac.uk</a:t>
            </a:r>
            <a:r>
              <a:rPr lang="en-US" sz="2400">
                <a:solidFill>
                  <a:schemeClr val="tx1"/>
                </a:solidFill>
                <a:latin typeface="+mn-lt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2472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F876EE-05BE-9BAA-414F-5937FF75A6EE}"/>
              </a:ext>
            </a:extLst>
          </p:cNvPr>
          <p:cNvSpPr txBox="1"/>
          <p:nvPr/>
        </p:nvSpPr>
        <p:spPr>
          <a:xfrm>
            <a:off x="980405" y="266282"/>
            <a:ext cx="105092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1"/>
                </a:solidFill>
              </a:rPr>
              <a:t>An</a:t>
            </a:r>
            <a:r>
              <a:rPr lang="en-US" sz="2600" b="1" dirty="0">
                <a:solidFill>
                  <a:schemeClr val="accent1"/>
                </a:solidFill>
              </a:rPr>
              <a:t> ion</a:t>
            </a:r>
            <a:r>
              <a:rPr lang="en-US" sz="2600" dirty="0">
                <a:solidFill>
                  <a:schemeClr val="accent1"/>
                </a:solidFill>
              </a:rPr>
              <a:t> is an atom or group of atoms with a net negative or positive charge</a:t>
            </a:r>
            <a:endParaRPr lang="en-US" sz="2300" dirty="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215CFD-8DF4-100B-89D8-812782400847}"/>
              </a:ext>
            </a:extLst>
          </p:cNvPr>
          <p:cNvSpPr txBox="1"/>
          <p:nvPr/>
        </p:nvSpPr>
        <p:spPr>
          <a:xfrm>
            <a:off x="1102723" y="6194011"/>
            <a:ext cx="3960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Cation – ion with a positive charge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D69C07-E81B-FBC8-0BA8-ECEE3CFD1029}"/>
              </a:ext>
            </a:extLst>
          </p:cNvPr>
          <p:cNvSpPr txBox="1"/>
          <p:nvPr/>
        </p:nvSpPr>
        <p:spPr>
          <a:xfrm>
            <a:off x="7089893" y="6188075"/>
            <a:ext cx="3960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Anion – ion with a negative charge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5B436E9-C956-4220-6E62-17326C21CC1F}"/>
              </a:ext>
            </a:extLst>
          </p:cNvPr>
          <p:cNvSpPr txBox="1"/>
          <p:nvPr/>
        </p:nvSpPr>
        <p:spPr>
          <a:xfrm>
            <a:off x="2301268" y="5450208"/>
            <a:ext cx="162256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" dirty="0">
                <a:solidFill>
                  <a:schemeClr val="accent1"/>
                </a:solidFill>
              </a:rPr>
              <a:t>Na</a:t>
            </a:r>
            <a:r>
              <a:rPr lang="en-US" sz="2300" baseline="30000" dirty="0">
                <a:solidFill>
                  <a:schemeClr val="accent1"/>
                </a:solidFill>
              </a:rPr>
              <a:t>+</a:t>
            </a:r>
            <a:endParaRPr lang="en-US" sz="2300" dirty="0">
              <a:solidFill>
                <a:schemeClr val="accent1"/>
              </a:solidFill>
            </a:endParaRPr>
          </a:p>
          <a:p>
            <a:pPr algn="ctr"/>
            <a:r>
              <a:rPr lang="en-US" sz="2300" dirty="0">
                <a:solidFill>
                  <a:schemeClr val="accent1"/>
                </a:solidFill>
              </a:rPr>
              <a:t>Sodium 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58E023-ED10-F688-8005-CCB65FA3E515}"/>
              </a:ext>
            </a:extLst>
          </p:cNvPr>
          <p:cNvSpPr txBox="1"/>
          <p:nvPr/>
        </p:nvSpPr>
        <p:spPr>
          <a:xfrm>
            <a:off x="8192475" y="5449952"/>
            <a:ext cx="173637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" dirty="0">
                <a:solidFill>
                  <a:schemeClr val="accent1"/>
                </a:solidFill>
              </a:rPr>
              <a:t>Cl</a:t>
            </a:r>
            <a:r>
              <a:rPr lang="en-US" sz="2300" baseline="30000" dirty="0">
                <a:solidFill>
                  <a:schemeClr val="accent1"/>
                </a:solidFill>
              </a:rPr>
              <a:t>-</a:t>
            </a:r>
            <a:endParaRPr lang="en-US" sz="2300" dirty="0">
              <a:solidFill>
                <a:schemeClr val="accent1"/>
              </a:solidFill>
            </a:endParaRPr>
          </a:p>
          <a:p>
            <a:pPr algn="ctr"/>
            <a:r>
              <a:rPr lang="en-US" sz="2300" dirty="0">
                <a:solidFill>
                  <a:schemeClr val="accent1"/>
                </a:solidFill>
              </a:rPr>
              <a:t>Chloride ion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8881248-B593-5435-1A8C-8E8E2C32E58E}"/>
              </a:ext>
            </a:extLst>
          </p:cNvPr>
          <p:cNvSpPr/>
          <p:nvPr/>
        </p:nvSpPr>
        <p:spPr>
          <a:xfrm>
            <a:off x="2781004" y="2977247"/>
            <a:ext cx="720000" cy="720000"/>
          </a:xfrm>
          <a:prstGeom prst="ellipse">
            <a:avLst/>
          </a:prstGeom>
          <a:solidFill>
            <a:schemeClr val="accent3">
              <a:alpha val="34000"/>
            </a:scheme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Na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CC5A119-A2F2-ACE2-549A-BD43609E833A}"/>
              </a:ext>
            </a:extLst>
          </p:cNvPr>
          <p:cNvSpPr/>
          <p:nvPr/>
        </p:nvSpPr>
        <p:spPr>
          <a:xfrm>
            <a:off x="2241004" y="2407986"/>
            <a:ext cx="1800000" cy="1800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8C4813C5-59FB-4924-99C2-B51C49C9DBDC}"/>
              </a:ext>
            </a:extLst>
          </p:cNvPr>
          <p:cNvSpPr/>
          <p:nvPr/>
        </p:nvSpPr>
        <p:spPr>
          <a:xfrm>
            <a:off x="1701004" y="1897247"/>
            <a:ext cx="2880000" cy="2880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56AB851-8F8B-88C1-C5EA-6DCE88DD1A13}"/>
              </a:ext>
            </a:extLst>
          </p:cNvPr>
          <p:cNvSpPr/>
          <p:nvPr/>
        </p:nvSpPr>
        <p:spPr>
          <a:xfrm>
            <a:off x="1161004" y="1327986"/>
            <a:ext cx="3960000" cy="3960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7FE517E2-9FBA-E435-5613-F811D7DFE23B}"/>
              </a:ext>
            </a:extLst>
          </p:cNvPr>
          <p:cNvSpPr/>
          <p:nvPr/>
        </p:nvSpPr>
        <p:spPr>
          <a:xfrm>
            <a:off x="2871004" y="2316878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5B9372-388A-98A6-A3B9-0A5C25A65F52}"/>
              </a:ext>
            </a:extLst>
          </p:cNvPr>
          <p:cNvSpPr/>
          <p:nvPr/>
        </p:nvSpPr>
        <p:spPr>
          <a:xfrm>
            <a:off x="3188299" y="2316878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6B85883-5B14-0332-754A-78F2B12CE10C}"/>
              </a:ext>
            </a:extLst>
          </p:cNvPr>
          <p:cNvSpPr/>
          <p:nvPr/>
        </p:nvSpPr>
        <p:spPr>
          <a:xfrm>
            <a:off x="2888289" y="1764873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65E63B3-85E2-606F-0D68-97704FEC0C5F}"/>
              </a:ext>
            </a:extLst>
          </p:cNvPr>
          <p:cNvSpPr/>
          <p:nvPr/>
        </p:nvSpPr>
        <p:spPr>
          <a:xfrm>
            <a:off x="3190594" y="1759822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8CA4C85-5F3A-8F47-94FA-34F529B3868C}"/>
              </a:ext>
            </a:extLst>
          </p:cNvPr>
          <p:cNvSpPr/>
          <p:nvPr/>
        </p:nvSpPr>
        <p:spPr>
          <a:xfrm>
            <a:off x="4446004" y="2980848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8597468-6DAE-5207-B3E9-F7AC6F757B57}"/>
              </a:ext>
            </a:extLst>
          </p:cNvPr>
          <p:cNvSpPr/>
          <p:nvPr/>
        </p:nvSpPr>
        <p:spPr>
          <a:xfrm>
            <a:off x="4446004" y="3292996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688FCA6-DC00-0E7B-6F6A-87BE1D57E350}"/>
              </a:ext>
            </a:extLst>
          </p:cNvPr>
          <p:cNvSpPr/>
          <p:nvPr/>
        </p:nvSpPr>
        <p:spPr>
          <a:xfrm>
            <a:off x="3188299" y="4598355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330A292-B40B-8EFC-EF61-AF42CB827905}"/>
              </a:ext>
            </a:extLst>
          </p:cNvPr>
          <p:cNvSpPr/>
          <p:nvPr/>
        </p:nvSpPr>
        <p:spPr>
          <a:xfrm>
            <a:off x="2871004" y="4601237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A4A30F1-BEBB-4E02-C822-F2A5EA699DC8}"/>
              </a:ext>
            </a:extLst>
          </p:cNvPr>
          <p:cNvSpPr/>
          <p:nvPr/>
        </p:nvSpPr>
        <p:spPr>
          <a:xfrm>
            <a:off x="1566004" y="2980848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89B1F77-87E6-A6E6-6CC3-03282CEC1D58}"/>
              </a:ext>
            </a:extLst>
          </p:cNvPr>
          <p:cNvSpPr/>
          <p:nvPr/>
        </p:nvSpPr>
        <p:spPr>
          <a:xfrm>
            <a:off x="1566004" y="3292996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D021F61-5C9A-571A-55A3-AA7BC3A0BB33}"/>
              </a:ext>
            </a:extLst>
          </p:cNvPr>
          <p:cNvSpPr/>
          <p:nvPr/>
        </p:nvSpPr>
        <p:spPr>
          <a:xfrm>
            <a:off x="3008211" y="1158327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3A83243-D77D-3927-0F52-3071EA7FE97F}"/>
              </a:ext>
            </a:extLst>
          </p:cNvPr>
          <p:cNvGrpSpPr/>
          <p:nvPr/>
        </p:nvGrpSpPr>
        <p:grpSpPr>
          <a:xfrm>
            <a:off x="6936857" y="984831"/>
            <a:ext cx="4247608" cy="4262033"/>
            <a:chOff x="6937827" y="433111"/>
            <a:chExt cx="4247608" cy="4262033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38AC38B7-BBC4-5CED-14AC-2819D21151CD}"/>
                </a:ext>
              </a:extLst>
            </p:cNvPr>
            <p:cNvSpPr/>
            <p:nvPr/>
          </p:nvSpPr>
          <p:spPr>
            <a:xfrm>
              <a:off x="8704869" y="2237041"/>
              <a:ext cx="720000" cy="720000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Cl</a:t>
              </a: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E5A8387-7AE0-BD2E-29F8-FE00C1F06403}"/>
                </a:ext>
              </a:extLst>
            </p:cNvPr>
            <p:cNvSpPr/>
            <p:nvPr/>
          </p:nvSpPr>
          <p:spPr>
            <a:xfrm>
              <a:off x="8164869" y="1667780"/>
              <a:ext cx="1800000" cy="180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3523AAD-9D84-1BEC-3768-A44E251D0E71}"/>
                </a:ext>
              </a:extLst>
            </p:cNvPr>
            <p:cNvSpPr/>
            <p:nvPr/>
          </p:nvSpPr>
          <p:spPr>
            <a:xfrm>
              <a:off x="7624869" y="1157041"/>
              <a:ext cx="2880000" cy="28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DB59F6C-0D14-E793-50EE-BC3B27FDA111}"/>
                </a:ext>
              </a:extLst>
            </p:cNvPr>
            <p:cNvSpPr/>
            <p:nvPr/>
          </p:nvSpPr>
          <p:spPr>
            <a:xfrm>
              <a:off x="7084869" y="587780"/>
              <a:ext cx="3960000" cy="396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83BA3F83-A9F1-C789-5CF9-FE7E7788996E}"/>
                </a:ext>
              </a:extLst>
            </p:cNvPr>
            <p:cNvSpPr/>
            <p:nvPr/>
          </p:nvSpPr>
          <p:spPr>
            <a:xfrm>
              <a:off x="8794869" y="157667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BDFB5D0-766D-2EAD-CDF9-F5847AEB1187}"/>
                </a:ext>
              </a:extLst>
            </p:cNvPr>
            <p:cNvSpPr/>
            <p:nvPr/>
          </p:nvSpPr>
          <p:spPr>
            <a:xfrm>
              <a:off x="9112164" y="157667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BD789AF-25A0-F7E5-5232-DCA84EBDEA11}"/>
                </a:ext>
              </a:extLst>
            </p:cNvPr>
            <p:cNvSpPr/>
            <p:nvPr/>
          </p:nvSpPr>
          <p:spPr>
            <a:xfrm>
              <a:off x="8812154" y="1024667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E80F28D-5C23-4AB6-FB61-9A015BA9618F}"/>
                </a:ext>
              </a:extLst>
            </p:cNvPr>
            <p:cNvSpPr/>
            <p:nvPr/>
          </p:nvSpPr>
          <p:spPr>
            <a:xfrm>
              <a:off x="9114459" y="1009677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6BD37ECA-53B7-69F8-108A-0AEB5B5265E6}"/>
                </a:ext>
              </a:extLst>
            </p:cNvPr>
            <p:cNvSpPr/>
            <p:nvPr/>
          </p:nvSpPr>
          <p:spPr>
            <a:xfrm>
              <a:off x="10369869" y="224064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D324D1B-2AFF-F8C8-FB6B-9CDBB01BAA9C}"/>
                </a:ext>
              </a:extLst>
            </p:cNvPr>
            <p:cNvSpPr/>
            <p:nvPr/>
          </p:nvSpPr>
          <p:spPr>
            <a:xfrm>
              <a:off x="10369869" y="2552790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504AB2A-A41F-DB01-8357-1A85486812B6}"/>
                </a:ext>
              </a:extLst>
            </p:cNvPr>
            <p:cNvSpPr/>
            <p:nvPr/>
          </p:nvSpPr>
          <p:spPr>
            <a:xfrm>
              <a:off x="9112164" y="3858149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B2854EE-C683-C394-FAA6-3C632F9A53CF}"/>
                </a:ext>
              </a:extLst>
            </p:cNvPr>
            <p:cNvSpPr/>
            <p:nvPr/>
          </p:nvSpPr>
          <p:spPr>
            <a:xfrm>
              <a:off x="8794869" y="386103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B06E71AD-5C3F-4AEB-6E7D-80F4335A4676}"/>
                </a:ext>
              </a:extLst>
            </p:cNvPr>
            <p:cNvSpPr/>
            <p:nvPr/>
          </p:nvSpPr>
          <p:spPr>
            <a:xfrm>
              <a:off x="7489869" y="224064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EFD6FD9B-DB51-2D12-9ACB-BEB298FD25CE}"/>
                </a:ext>
              </a:extLst>
            </p:cNvPr>
            <p:cNvSpPr/>
            <p:nvPr/>
          </p:nvSpPr>
          <p:spPr>
            <a:xfrm>
              <a:off x="7489869" y="2552790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40D7DD73-5CF7-4BEF-0277-42D7B662788B}"/>
                </a:ext>
              </a:extLst>
            </p:cNvPr>
            <p:cNvSpPr/>
            <p:nvPr/>
          </p:nvSpPr>
          <p:spPr>
            <a:xfrm>
              <a:off x="8794869" y="43311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F343986C-E43C-A084-8996-81B2643A97F6}"/>
                </a:ext>
              </a:extLst>
            </p:cNvPr>
            <p:cNvSpPr/>
            <p:nvPr/>
          </p:nvSpPr>
          <p:spPr>
            <a:xfrm>
              <a:off x="9110455" y="437790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CCED635-E3F0-120D-2D2B-E6588EB42D40}"/>
                </a:ext>
              </a:extLst>
            </p:cNvPr>
            <p:cNvSpPr/>
            <p:nvPr/>
          </p:nvSpPr>
          <p:spPr>
            <a:xfrm>
              <a:off x="10915435" y="226702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2F83552D-EC27-59D7-C01A-EFC7AAB7907C}"/>
                </a:ext>
              </a:extLst>
            </p:cNvPr>
            <p:cNvSpPr/>
            <p:nvPr/>
          </p:nvSpPr>
          <p:spPr>
            <a:xfrm>
              <a:off x="10909869" y="255705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DE1D7896-D8F5-90D1-A64E-1126259A1BB8}"/>
                </a:ext>
              </a:extLst>
            </p:cNvPr>
            <p:cNvSpPr/>
            <p:nvPr/>
          </p:nvSpPr>
          <p:spPr>
            <a:xfrm>
              <a:off x="9110455" y="4425144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C7CA745F-F0C5-96B2-5B7E-E34F180FAF81}"/>
                </a:ext>
              </a:extLst>
            </p:cNvPr>
            <p:cNvSpPr/>
            <p:nvPr/>
          </p:nvSpPr>
          <p:spPr>
            <a:xfrm>
              <a:off x="8792662" y="4425144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961BDB81-3DF1-8388-D6BE-4D85E53E1EC5}"/>
                </a:ext>
              </a:extLst>
            </p:cNvPr>
            <p:cNvSpPr/>
            <p:nvPr/>
          </p:nvSpPr>
          <p:spPr>
            <a:xfrm>
              <a:off x="6937827" y="244705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5492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48" grpId="0"/>
      <p:bldP spid="49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iodic table of elements&#10;&#10;Description automatically generated">
            <a:extLst>
              <a:ext uri="{FF2B5EF4-FFF2-40B4-BE49-F238E27FC236}">
                <a16:creationId xmlns:a16="http://schemas.microsoft.com/office/drawing/2014/main" id="{9FFE2EB3-91DD-F254-11B8-4E49D8F325C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61567" y="663577"/>
            <a:ext cx="8746154" cy="5825091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7B5ECEE-6C9C-54A5-9F81-8B43FAD1F36D}"/>
              </a:ext>
            </a:extLst>
          </p:cNvPr>
          <p:cNvSpPr/>
          <p:nvPr/>
        </p:nvSpPr>
        <p:spPr>
          <a:xfrm>
            <a:off x="1756991" y="772110"/>
            <a:ext cx="734787" cy="626348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C647B80-847F-ED76-5FAF-7B8FC4023A93}"/>
              </a:ext>
            </a:extLst>
          </p:cNvPr>
          <p:cNvSpPr/>
          <p:nvPr/>
        </p:nvSpPr>
        <p:spPr>
          <a:xfrm>
            <a:off x="1785025" y="1947071"/>
            <a:ext cx="599972" cy="626348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C9E0DC6-1E32-3983-7B05-C86CB891548F}"/>
              </a:ext>
            </a:extLst>
          </p:cNvPr>
          <p:cNvSpPr/>
          <p:nvPr/>
        </p:nvSpPr>
        <p:spPr>
          <a:xfrm>
            <a:off x="1785025" y="2495684"/>
            <a:ext cx="599972" cy="626348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FDEEDDE-D467-0132-3732-6A3D9310597E}"/>
              </a:ext>
            </a:extLst>
          </p:cNvPr>
          <p:cNvSpPr/>
          <p:nvPr/>
        </p:nvSpPr>
        <p:spPr>
          <a:xfrm>
            <a:off x="2300471" y="2495684"/>
            <a:ext cx="599972" cy="626348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24088F-C7C4-3689-B5D0-E87399E22E71}"/>
              </a:ext>
            </a:extLst>
          </p:cNvPr>
          <p:cNvSpPr/>
          <p:nvPr/>
        </p:nvSpPr>
        <p:spPr>
          <a:xfrm>
            <a:off x="2900443" y="318541"/>
            <a:ext cx="8297484" cy="6220918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9D9006D-8DA9-E4B3-5842-4276CE3F0DEE}"/>
              </a:ext>
            </a:extLst>
          </p:cNvPr>
          <p:cNvGrpSpPr/>
          <p:nvPr/>
        </p:nvGrpSpPr>
        <p:grpSpPr>
          <a:xfrm>
            <a:off x="4988420" y="609699"/>
            <a:ext cx="5040000" cy="5040000"/>
            <a:chOff x="4988420" y="609699"/>
            <a:chExt cx="5040000" cy="504000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5F723D-A71C-7C25-44B5-7CC3D022FA58}"/>
                </a:ext>
              </a:extLst>
            </p:cNvPr>
            <p:cNvSpPr/>
            <p:nvPr/>
          </p:nvSpPr>
          <p:spPr>
            <a:xfrm>
              <a:off x="7148420" y="2769699"/>
              <a:ext cx="720000" cy="720000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Ca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9518B73-D3B9-2CF0-EDEB-A3C77347D96E}"/>
                </a:ext>
              </a:extLst>
            </p:cNvPr>
            <p:cNvSpPr/>
            <p:nvPr/>
          </p:nvSpPr>
          <p:spPr>
            <a:xfrm>
              <a:off x="6608420" y="2200438"/>
              <a:ext cx="1800000" cy="180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8E3911D-4976-3C8B-4F09-E3B5C6F72CE9}"/>
                </a:ext>
              </a:extLst>
            </p:cNvPr>
            <p:cNvSpPr/>
            <p:nvPr/>
          </p:nvSpPr>
          <p:spPr>
            <a:xfrm>
              <a:off x="6068420" y="1689699"/>
              <a:ext cx="2880000" cy="28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90A5DB2-6F96-F64C-C008-702D722D45F8}"/>
                </a:ext>
              </a:extLst>
            </p:cNvPr>
            <p:cNvSpPr/>
            <p:nvPr/>
          </p:nvSpPr>
          <p:spPr>
            <a:xfrm>
              <a:off x="5528420" y="1120438"/>
              <a:ext cx="3960000" cy="396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9C39EE0-320E-36FC-59CE-5CF9CA9E9F74}"/>
                </a:ext>
              </a:extLst>
            </p:cNvPr>
            <p:cNvSpPr/>
            <p:nvPr/>
          </p:nvSpPr>
          <p:spPr>
            <a:xfrm>
              <a:off x="4988420" y="609699"/>
              <a:ext cx="5040000" cy="504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C1A01438-0730-6162-22EB-75E4C63757B9}"/>
              </a:ext>
            </a:extLst>
          </p:cNvPr>
          <p:cNvSpPr/>
          <p:nvPr/>
        </p:nvSpPr>
        <p:spPr>
          <a:xfrm>
            <a:off x="7267454" y="2064729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F79441F-A6B7-C134-770B-C4666072AD0C}"/>
              </a:ext>
            </a:extLst>
          </p:cNvPr>
          <p:cNvSpPr/>
          <p:nvPr/>
        </p:nvSpPr>
        <p:spPr>
          <a:xfrm>
            <a:off x="7575725" y="2065438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4B79BB9-EEC1-6490-0008-AAE8FB5D8AE5}"/>
              </a:ext>
            </a:extLst>
          </p:cNvPr>
          <p:cNvSpPr/>
          <p:nvPr/>
        </p:nvSpPr>
        <p:spPr>
          <a:xfrm>
            <a:off x="7267454" y="155399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8A1A4EC-622D-7488-3947-BC195FEE27EE}"/>
              </a:ext>
            </a:extLst>
          </p:cNvPr>
          <p:cNvSpPr/>
          <p:nvPr/>
        </p:nvSpPr>
        <p:spPr>
          <a:xfrm>
            <a:off x="7569402" y="1555694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49E809C-E76C-47EC-D451-BDB8562C5246}"/>
              </a:ext>
            </a:extLst>
          </p:cNvPr>
          <p:cNvSpPr/>
          <p:nvPr/>
        </p:nvSpPr>
        <p:spPr>
          <a:xfrm>
            <a:off x="8817448" y="2769699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DAC7823-4D46-F1D1-EC8D-080A2F6F1389}"/>
              </a:ext>
            </a:extLst>
          </p:cNvPr>
          <p:cNvSpPr/>
          <p:nvPr/>
        </p:nvSpPr>
        <p:spPr>
          <a:xfrm>
            <a:off x="8819326" y="3073102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54DDC0-DD68-D8EA-88CC-9A734D64F359}"/>
              </a:ext>
            </a:extLst>
          </p:cNvPr>
          <p:cNvSpPr/>
          <p:nvPr/>
        </p:nvSpPr>
        <p:spPr>
          <a:xfrm>
            <a:off x="7598420" y="4461572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3636C25-8F03-4DBB-4EF3-0C8633E5AF86}"/>
              </a:ext>
            </a:extLst>
          </p:cNvPr>
          <p:cNvSpPr/>
          <p:nvPr/>
        </p:nvSpPr>
        <p:spPr>
          <a:xfrm>
            <a:off x="7305725" y="4449329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13C4587-45A5-10FE-855C-6050BC3F10C4}"/>
              </a:ext>
            </a:extLst>
          </p:cNvPr>
          <p:cNvSpPr/>
          <p:nvPr/>
        </p:nvSpPr>
        <p:spPr>
          <a:xfrm>
            <a:off x="5958546" y="2803499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E7CCA3B-6C50-06A2-261C-0167C10DAB0E}"/>
              </a:ext>
            </a:extLst>
          </p:cNvPr>
          <p:cNvSpPr/>
          <p:nvPr/>
        </p:nvSpPr>
        <p:spPr>
          <a:xfrm>
            <a:off x="5958546" y="3100438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E9DDE75-1047-09F8-D65C-E25CEF442661}"/>
              </a:ext>
            </a:extLst>
          </p:cNvPr>
          <p:cNvSpPr/>
          <p:nvPr/>
        </p:nvSpPr>
        <p:spPr>
          <a:xfrm>
            <a:off x="7267454" y="982111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3A990C2-CCE8-EA3E-C8F3-DDE8BF5F896E}"/>
              </a:ext>
            </a:extLst>
          </p:cNvPr>
          <p:cNvSpPr/>
          <p:nvPr/>
        </p:nvSpPr>
        <p:spPr>
          <a:xfrm>
            <a:off x="7573942" y="982111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E3DD9C0-1541-91F2-4E46-C33708511391}"/>
              </a:ext>
            </a:extLst>
          </p:cNvPr>
          <p:cNvSpPr/>
          <p:nvPr/>
        </p:nvSpPr>
        <p:spPr>
          <a:xfrm>
            <a:off x="9350688" y="2769699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98B74A-59DB-F60E-F500-E58C812AFC24}"/>
              </a:ext>
            </a:extLst>
          </p:cNvPr>
          <p:cNvSpPr/>
          <p:nvPr/>
        </p:nvSpPr>
        <p:spPr>
          <a:xfrm>
            <a:off x="9360983" y="3073102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596F19E-8FCA-BC55-BFC8-108B620EFE97}"/>
              </a:ext>
            </a:extLst>
          </p:cNvPr>
          <p:cNvSpPr/>
          <p:nvPr/>
        </p:nvSpPr>
        <p:spPr>
          <a:xfrm>
            <a:off x="7598420" y="4930807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166E535-4C22-F516-1BF2-A44D29732F98}"/>
              </a:ext>
            </a:extLst>
          </p:cNvPr>
          <p:cNvSpPr/>
          <p:nvPr/>
        </p:nvSpPr>
        <p:spPr>
          <a:xfrm>
            <a:off x="7299402" y="4929286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08063E1-8584-5A88-E303-49D47A879657}"/>
              </a:ext>
            </a:extLst>
          </p:cNvPr>
          <p:cNvSpPr/>
          <p:nvPr/>
        </p:nvSpPr>
        <p:spPr>
          <a:xfrm>
            <a:off x="4848620" y="2803102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0481FD3-8053-7ED8-133B-34F50BAF64BE}"/>
              </a:ext>
            </a:extLst>
          </p:cNvPr>
          <p:cNvSpPr/>
          <p:nvPr/>
        </p:nvSpPr>
        <p:spPr>
          <a:xfrm>
            <a:off x="4848620" y="309426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15AFF82-D6EB-F9B3-0867-B84949EC56EB}"/>
              </a:ext>
            </a:extLst>
          </p:cNvPr>
          <p:cNvSpPr/>
          <p:nvPr/>
        </p:nvSpPr>
        <p:spPr>
          <a:xfrm>
            <a:off x="7267454" y="471372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550C2BD-76CA-4A92-04EA-4781D6B9D1A4}"/>
              </a:ext>
            </a:extLst>
          </p:cNvPr>
          <p:cNvSpPr/>
          <p:nvPr/>
        </p:nvSpPr>
        <p:spPr>
          <a:xfrm>
            <a:off x="7570645" y="471372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F425DE6-2172-59EB-EB9D-58C1F23A59D7}"/>
              </a:ext>
            </a:extLst>
          </p:cNvPr>
          <p:cNvSpPr txBox="1"/>
          <p:nvPr/>
        </p:nvSpPr>
        <p:spPr>
          <a:xfrm>
            <a:off x="6708594" y="5769385"/>
            <a:ext cx="177965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" dirty="0">
                <a:solidFill>
                  <a:schemeClr val="accent1"/>
                </a:solidFill>
              </a:rPr>
              <a:t>Ca</a:t>
            </a:r>
            <a:r>
              <a:rPr lang="en-US" sz="2300" baseline="30000" dirty="0">
                <a:solidFill>
                  <a:schemeClr val="accent1"/>
                </a:solidFill>
              </a:rPr>
              <a:t>2+</a:t>
            </a:r>
            <a:endParaRPr lang="en-US" sz="2300" dirty="0">
              <a:solidFill>
                <a:schemeClr val="accent1"/>
              </a:solidFill>
            </a:endParaRPr>
          </a:p>
          <a:p>
            <a:pPr algn="ctr"/>
            <a:r>
              <a:rPr lang="en-US" sz="2300" dirty="0">
                <a:solidFill>
                  <a:schemeClr val="accent1"/>
                </a:solidFill>
              </a:rPr>
              <a:t>Calcium ion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E595D05-639E-B4B5-1A7E-CB2C7215BE23}"/>
              </a:ext>
            </a:extLst>
          </p:cNvPr>
          <p:cNvGrpSpPr/>
          <p:nvPr/>
        </p:nvGrpSpPr>
        <p:grpSpPr>
          <a:xfrm>
            <a:off x="1021933" y="862146"/>
            <a:ext cx="735058" cy="446276"/>
            <a:chOff x="1021933" y="862146"/>
            <a:chExt cx="735058" cy="44627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8EDAA4C-99A7-9E11-47DA-25A003E3E5EA}"/>
                </a:ext>
              </a:extLst>
            </p:cNvPr>
            <p:cNvSpPr txBox="1"/>
            <p:nvPr/>
          </p:nvSpPr>
          <p:spPr>
            <a:xfrm>
              <a:off x="1021933" y="862146"/>
              <a:ext cx="498855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300" dirty="0">
                  <a:solidFill>
                    <a:schemeClr val="accent1"/>
                  </a:solidFill>
                </a:rPr>
                <a:t>H</a:t>
              </a:r>
              <a:r>
                <a:rPr lang="en-US" sz="2300" baseline="30000" dirty="0">
                  <a:solidFill>
                    <a:schemeClr val="accent1"/>
                  </a:solidFill>
                </a:rPr>
                <a:t>+</a:t>
              </a:r>
              <a:endParaRPr lang="en-US" sz="2300" dirty="0">
                <a:solidFill>
                  <a:schemeClr val="accent1"/>
                </a:solidFill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E820B073-1B96-C477-13CB-471BD509D4BA}"/>
                </a:ext>
              </a:extLst>
            </p:cNvPr>
            <p:cNvCxnSpPr>
              <a:stCxn id="3" idx="1"/>
            </p:cNvCxnSpPr>
            <p:nvPr/>
          </p:nvCxnSpPr>
          <p:spPr>
            <a:xfrm flipH="1">
              <a:off x="1426029" y="1085284"/>
              <a:ext cx="3309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801D109-05F3-86FF-C54F-2533CB87F495}"/>
              </a:ext>
            </a:extLst>
          </p:cNvPr>
          <p:cNvGrpSpPr/>
          <p:nvPr/>
        </p:nvGrpSpPr>
        <p:grpSpPr>
          <a:xfrm>
            <a:off x="902435" y="2037107"/>
            <a:ext cx="887372" cy="446276"/>
            <a:chOff x="869619" y="847704"/>
            <a:chExt cx="887372" cy="44627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BA3F5A0-B68B-AA21-173B-B5B0DF3A6778}"/>
                </a:ext>
              </a:extLst>
            </p:cNvPr>
            <p:cNvSpPr txBox="1"/>
            <p:nvPr/>
          </p:nvSpPr>
          <p:spPr>
            <a:xfrm>
              <a:off x="869619" y="847704"/>
              <a:ext cx="655949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300" dirty="0">
                  <a:solidFill>
                    <a:schemeClr val="accent1"/>
                  </a:solidFill>
                </a:rPr>
                <a:t>Na</a:t>
              </a:r>
              <a:r>
                <a:rPr lang="en-US" sz="2300" baseline="30000" dirty="0">
                  <a:solidFill>
                    <a:schemeClr val="accent1"/>
                  </a:solidFill>
                </a:rPr>
                <a:t>+</a:t>
              </a:r>
              <a:endParaRPr lang="en-US" sz="2300" dirty="0">
                <a:solidFill>
                  <a:schemeClr val="accent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B4A9E7D2-AD10-C99A-5C21-41EAEBC2D047}"/>
                </a:ext>
              </a:extLst>
            </p:cNvPr>
            <p:cNvCxnSpPr/>
            <p:nvPr/>
          </p:nvCxnSpPr>
          <p:spPr>
            <a:xfrm flipH="1">
              <a:off x="1426029" y="1085284"/>
              <a:ext cx="3309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AAAD942-7BA1-5A9D-BCD7-FAA3D02A7101}"/>
              </a:ext>
            </a:extLst>
          </p:cNvPr>
          <p:cNvGrpSpPr/>
          <p:nvPr/>
        </p:nvGrpSpPr>
        <p:grpSpPr>
          <a:xfrm>
            <a:off x="1045975" y="2618402"/>
            <a:ext cx="735058" cy="446276"/>
            <a:chOff x="1021933" y="862146"/>
            <a:chExt cx="735058" cy="44627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8CB2F10-8EA9-4248-4EC0-2433B82457CA}"/>
                </a:ext>
              </a:extLst>
            </p:cNvPr>
            <p:cNvSpPr txBox="1"/>
            <p:nvPr/>
          </p:nvSpPr>
          <p:spPr>
            <a:xfrm>
              <a:off x="1021933" y="862146"/>
              <a:ext cx="458780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300" dirty="0">
                  <a:solidFill>
                    <a:schemeClr val="accent1"/>
                  </a:solidFill>
                </a:rPr>
                <a:t>K</a:t>
              </a:r>
              <a:r>
                <a:rPr lang="en-US" sz="2300" baseline="30000" dirty="0">
                  <a:solidFill>
                    <a:schemeClr val="accent1"/>
                  </a:solidFill>
                </a:rPr>
                <a:t>+</a:t>
              </a:r>
              <a:endParaRPr lang="en-US" sz="2300" dirty="0">
                <a:solidFill>
                  <a:schemeClr val="accent1"/>
                </a:solidFill>
              </a:endParaRP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38E3E749-C874-FA4A-9810-E80830F01AC8}"/>
                </a:ext>
              </a:extLst>
            </p:cNvPr>
            <p:cNvCxnSpPr/>
            <p:nvPr/>
          </p:nvCxnSpPr>
          <p:spPr>
            <a:xfrm flipH="1">
              <a:off x="1426029" y="1085284"/>
              <a:ext cx="3309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5554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9BA8F10-A255-A278-AFB5-5E94434184BE}"/>
              </a:ext>
            </a:extLst>
          </p:cNvPr>
          <p:cNvGrpSpPr/>
          <p:nvPr/>
        </p:nvGrpSpPr>
        <p:grpSpPr>
          <a:xfrm>
            <a:off x="1095279" y="433111"/>
            <a:ext cx="3960000" cy="4129659"/>
            <a:chOff x="1095279" y="433111"/>
            <a:chExt cx="3960000" cy="412965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72BDB4B-C57E-F170-A1F8-F8D95EF861F8}"/>
                </a:ext>
              </a:extLst>
            </p:cNvPr>
            <p:cNvSpPr/>
            <p:nvPr/>
          </p:nvSpPr>
          <p:spPr>
            <a:xfrm>
              <a:off x="2715279" y="2252031"/>
              <a:ext cx="720000" cy="720000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Na</a:t>
              </a: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F1381CB7-8AEC-BFC6-9A24-F9D3D52EC882}"/>
                </a:ext>
              </a:extLst>
            </p:cNvPr>
            <p:cNvSpPr/>
            <p:nvPr/>
          </p:nvSpPr>
          <p:spPr>
            <a:xfrm>
              <a:off x="2175279" y="1682770"/>
              <a:ext cx="1800000" cy="180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A79D4D5-DF79-F943-FB7A-C97F8EFD1371}"/>
                </a:ext>
              </a:extLst>
            </p:cNvPr>
            <p:cNvSpPr/>
            <p:nvPr/>
          </p:nvSpPr>
          <p:spPr>
            <a:xfrm>
              <a:off x="1635279" y="1172031"/>
              <a:ext cx="2880000" cy="28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9EC03BD-6F00-AA44-2D0C-1CC2D6D7A56A}"/>
                </a:ext>
              </a:extLst>
            </p:cNvPr>
            <p:cNvSpPr/>
            <p:nvPr/>
          </p:nvSpPr>
          <p:spPr>
            <a:xfrm>
              <a:off x="1095279" y="602770"/>
              <a:ext cx="3960000" cy="396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7B8E107-47CC-5352-1636-5D3CDFA4438A}"/>
                </a:ext>
              </a:extLst>
            </p:cNvPr>
            <p:cNvSpPr/>
            <p:nvPr/>
          </p:nvSpPr>
          <p:spPr>
            <a:xfrm>
              <a:off x="2805279" y="159166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7536777-82C6-6EBB-43CF-FF505F4E5596}"/>
                </a:ext>
              </a:extLst>
            </p:cNvPr>
            <p:cNvSpPr/>
            <p:nvPr/>
          </p:nvSpPr>
          <p:spPr>
            <a:xfrm>
              <a:off x="3122574" y="159166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12E9D67-2BD2-64CA-B1B3-19CCCA196383}"/>
                </a:ext>
              </a:extLst>
            </p:cNvPr>
            <p:cNvSpPr/>
            <p:nvPr/>
          </p:nvSpPr>
          <p:spPr>
            <a:xfrm>
              <a:off x="2822564" y="1039657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1745848-67AD-7083-2D72-4726459C4A8C}"/>
                </a:ext>
              </a:extLst>
            </p:cNvPr>
            <p:cNvSpPr/>
            <p:nvPr/>
          </p:nvSpPr>
          <p:spPr>
            <a:xfrm>
              <a:off x="3124869" y="1024667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77FC-A802-B954-969D-A7B8E4729FC3}"/>
                </a:ext>
              </a:extLst>
            </p:cNvPr>
            <p:cNvSpPr/>
            <p:nvPr/>
          </p:nvSpPr>
          <p:spPr>
            <a:xfrm>
              <a:off x="4380279" y="225563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B5191C8-2D96-6766-E43F-667264835B9C}"/>
                </a:ext>
              </a:extLst>
            </p:cNvPr>
            <p:cNvSpPr/>
            <p:nvPr/>
          </p:nvSpPr>
          <p:spPr>
            <a:xfrm>
              <a:off x="4380279" y="2567780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4964C5E-CD66-2A53-ED13-2A0E8137ECA2}"/>
                </a:ext>
              </a:extLst>
            </p:cNvPr>
            <p:cNvSpPr/>
            <p:nvPr/>
          </p:nvSpPr>
          <p:spPr>
            <a:xfrm>
              <a:off x="3122574" y="3873139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C8DD18D-F724-8288-0B18-A888D71A6C0A}"/>
                </a:ext>
              </a:extLst>
            </p:cNvPr>
            <p:cNvSpPr/>
            <p:nvPr/>
          </p:nvSpPr>
          <p:spPr>
            <a:xfrm>
              <a:off x="2805279" y="387602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AF29D47-3F52-3154-2B26-6F82F57349DB}"/>
                </a:ext>
              </a:extLst>
            </p:cNvPr>
            <p:cNvSpPr/>
            <p:nvPr/>
          </p:nvSpPr>
          <p:spPr>
            <a:xfrm>
              <a:off x="1500279" y="225563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AE567D-A5F6-C8BB-3706-24966630F37C}"/>
                </a:ext>
              </a:extLst>
            </p:cNvPr>
            <p:cNvSpPr/>
            <p:nvPr/>
          </p:nvSpPr>
          <p:spPr>
            <a:xfrm>
              <a:off x="1500279" y="2567780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A029C88-9D89-DD28-6A25-273D348E5A29}"/>
                </a:ext>
              </a:extLst>
            </p:cNvPr>
            <p:cNvSpPr/>
            <p:nvPr/>
          </p:nvSpPr>
          <p:spPr>
            <a:xfrm>
              <a:off x="2942486" y="43311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573734B-C3BA-DA85-B7D5-1C59EAA2C1B1}"/>
              </a:ext>
            </a:extLst>
          </p:cNvPr>
          <p:cNvGrpSpPr/>
          <p:nvPr/>
        </p:nvGrpSpPr>
        <p:grpSpPr>
          <a:xfrm>
            <a:off x="6937827" y="433111"/>
            <a:ext cx="4247608" cy="4262033"/>
            <a:chOff x="6937827" y="433111"/>
            <a:chExt cx="4247608" cy="426203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EAB8753-B66D-5C94-BC05-642CBAD6E427}"/>
                </a:ext>
              </a:extLst>
            </p:cNvPr>
            <p:cNvSpPr/>
            <p:nvPr/>
          </p:nvSpPr>
          <p:spPr>
            <a:xfrm>
              <a:off x="8704869" y="2237041"/>
              <a:ext cx="720000" cy="720000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solidFill>
                    <a:schemeClr val="accent2">
                      <a:lumMod val="50000"/>
                    </a:schemeClr>
                  </a:solidFill>
                </a:rPr>
                <a:t>Cl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663F303-3806-8C0A-1668-080A87BFE237}"/>
                </a:ext>
              </a:extLst>
            </p:cNvPr>
            <p:cNvSpPr/>
            <p:nvPr/>
          </p:nvSpPr>
          <p:spPr>
            <a:xfrm>
              <a:off x="8164869" y="1667780"/>
              <a:ext cx="1800000" cy="180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C7BB8DC-CC65-A3B7-98E6-8D8EA47B5AAD}"/>
                </a:ext>
              </a:extLst>
            </p:cNvPr>
            <p:cNvSpPr/>
            <p:nvPr/>
          </p:nvSpPr>
          <p:spPr>
            <a:xfrm>
              <a:off x="7624869" y="1157041"/>
              <a:ext cx="2880000" cy="28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FF36942-D850-AEF8-99CC-6E7FB516B5AF}"/>
                </a:ext>
              </a:extLst>
            </p:cNvPr>
            <p:cNvSpPr/>
            <p:nvPr/>
          </p:nvSpPr>
          <p:spPr>
            <a:xfrm>
              <a:off x="7084869" y="587780"/>
              <a:ext cx="3960000" cy="396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52077F0-FBCA-A4C4-F3C3-47BF86296348}"/>
                </a:ext>
              </a:extLst>
            </p:cNvPr>
            <p:cNvSpPr/>
            <p:nvPr/>
          </p:nvSpPr>
          <p:spPr>
            <a:xfrm>
              <a:off x="8794869" y="157667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883BF80-3175-1169-C1A8-013E01160C8C}"/>
                </a:ext>
              </a:extLst>
            </p:cNvPr>
            <p:cNvSpPr/>
            <p:nvPr/>
          </p:nvSpPr>
          <p:spPr>
            <a:xfrm>
              <a:off x="9112164" y="157667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01C4768-83A7-E726-7BE2-6418EC12DA26}"/>
                </a:ext>
              </a:extLst>
            </p:cNvPr>
            <p:cNvSpPr/>
            <p:nvPr/>
          </p:nvSpPr>
          <p:spPr>
            <a:xfrm>
              <a:off x="8812154" y="1024667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07B366E-9105-B62D-2094-AE24A5DF4E64}"/>
                </a:ext>
              </a:extLst>
            </p:cNvPr>
            <p:cNvSpPr/>
            <p:nvPr/>
          </p:nvSpPr>
          <p:spPr>
            <a:xfrm>
              <a:off x="9114459" y="1009677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6F33C09-8020-39F2-41E6-8C082D22FA92}"/>
                </a:ext>
              </a:extLst>
            </p:cNvPr>
            <p:cNvSpPr/>
            <p:nvPr/>
          </p:nvSpPr>
          <p:spPr>
            <a:xfrm>
              <a:off x="10369869" y="224064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500C8E9-BF19-FD37-4C6B-9E8270DF3FCE}"/>
                </a:ext>
              </a:extLst>
            </p:cNvPr>
            <p:cNvSpPr/>
            <p:nvPr/>
          </p:nvSpPr>
          <p:spPr>
            <a:xfrm>
              <a:off x="10369869" y="2552790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445EF30-342B-6CFC-F741-5057621C0977}"/>
                </a:ext>
              </a:extLst>
            </p:cNvPr>
            <p:cNvSpPr/>
            <p:nvPr/>
          </p:nvSpPr>
          <p:spPr>
            <a:xfrm>
              <a:off x="9112164" y="3858149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455B688-D0E6-23F4-6BB0-FB9595956766}"/>
                </a:ext>
              </a:extLst>
            </p:cNvPr>
            <p:cNvSpPr/>
            <p:nvPr/>
          </p:nvSpPr>
          <p:spPr>
            <a:xfrm>
              <a:off x="8794869" y="386103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1DBCEB0-2794-EB86-BBBC-30FB6A9EBD40}"/>
                </a:ext>
              </a:extLst>
            </p:cNvPr>
            <p:cNvSpPr/>
            <p:nvPr/>
          </p:nvSpPr>
          <p:spPr>
            <a:xfrm>
              <a:off x="7489869" y="224064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06B84E1-EE0E-213C-50DC-BA46AA915087}"/>
                </a:ext>
              </a:extLst>
            </p:cNvPr>
            <p:cNvSpPr/>
            <p:nvPr/>
          </p:nvSpPr>
          <p:spPr>
            <a:xfrm>
              <a:off x="7489869" y="2552790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6EBBD21-82AE-82A1-0FB1-D8CB7C98FF65}"/>
                </a:ext>
              </a:extLst>
            </p:cNvPr>
            <p:cNvSpPr/>
            <p:nvPr/>
          </p:nvSpPr>
          <p:spPr>
            <a:xfrm>
              <a:off x="8794869" y="43311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AE29EC6-3437-77AC-99DF-048DAF0FF555}"/>
                </a:ext>
              </a:extLst>
            </p:cNvPr>
            <p:cNvSpPr/>
            <p:nvPr/>
          </p:nvSpPr>
          <p:spPr>
            <a:xfrm>
              <a:off x="9110455" y="437790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3100D89-89D6-240F-AB55-332F364D3505}"/>
                </a:ext>
              </a:extLst>
            </p:cNvPr>
            <p:cNvSpPr/>
            <p:nvPr/>
          </p:nvSpPr>
          <p:spPr>
            <a:xfrm>
              <a:off x="10915435" y="226702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FA65008-5AE8-65BE-82DE-C97FF94D7C0A}"/>
                </a:ext>
              </a:extLst>
            </p:cNvPr>
            <p:cNvSpPr/>
            <p:nvPr/>
          </p:nvSpPr>
          <p:spPr>
            <a:xfrm>
              <a:off x="10909869" y="2557052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89659EF-8028-A796-FB8E-26514EDEB934}"/>
                </a:ext>
              </a:extLst>
            </p:cNvPr>
            <p:cNvSpPr/>
            <p:nvPr/>
          </p:nvSpPr>
          <p:spPr>
            <a:xfrm>
              <a:off x="9110455" y="4425144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2ABBE6A-5F84-A4E3-3525-DBEF4A91A975}"/>
                </a:ext>
              </a:extLst>
            </p:cNvPr>
            <p:cNvSpPr/>
            <p:nvPr/>
          </p:nvSpPr>
          <p:spPr>
            <a:xfrm>
              <a:off x="8792662" y="4425144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1923BE2-81AA-7090-100D-B7307BC32047}"/>
                </a:ext>
              </a:extLst>
            </p:cNvPr>
            <p:cNvSpPr/>
            <p:nvPr/>
          </p:nvSpPr>
          <p:spPr>
            <a:xfrm>
              <a:off x="6937827" y="2447051"/>
              <a:ext cx="270000" cy="27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Picture 44" descr="A mortar and pestle with salt in it&#10;&#10;Description automatically generated">
            <a:extLst>
              <a:ext uri="{FF2B5EF4-FFF2-40B4-BE49-F238E27FC236}">
                <a16:creationId xmlns:a16="http://schemas.microsoft.com/office/drawing/2014/main" id="{E62688D2-24DC-DE78-BD71-FAC51FD0B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610" y="4865436"/>
            <a:ext cx="2840052" cy="18840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28B76B-FC76-9C43-BEFB-2AB60431551B}"/>
              </a:ext>
            </a:extLst>
          </p:cNvPr>
          <p:cNvSpPr txBox="1"/>
          <p:nvPr/>
        </p:nvSpPr>
        <p:spPr>
          <a:xfrm>
            <a:off x="2433237" y="5371712"/>
            <a:ext cx="47745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solidFill>
                  <a:schemeClr val="accent1"/>
                </a:solidFill>
              </a:rPr>
              <a:t>NaCl </a:t>
            </a:r>
          </a:p>
          <a:p>
            <a:pPr algn="ctr"/>
            <a:r>
              <a:rPr lang="en-US" sz="2300" dirty="0">
                <a:solidFill>
                  <a:schemeClr val="accent1"/>
                </a:solidFill>
              </a:rPr>
              <a:t>Sodium chloride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838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6F5322B-F1D9-3530-79EF-8C9C1E9917D7}"/>
              </a:ext>
            </a:extLst>
          </p:cNvPr>
          <p:cNvSpPr/>
          <p:nvPr/>
        </p:nvSpPr>
        <p:spPr>
          <a:xfrm>
            <a:off x="838200" y="1873568"/>
            <a:ext cx="4149090" cy="2297430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D294B8-5586-09FC-1AD4-C5EC8D34E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Atoms and 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35ED8-DE37-84CB-40FE-D9558EBEDB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4149090" cy="2594610"/>
          </a:xfrm>
          <a:noFill/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1200"/>
              </a:spcBef>
              <a:buNone/>
            </a:pPr>
            <a:endParaRPr lang="en-US"/>
          </a:p>
          <a:p>
            <a:pPr>
              <a:spcBef>
                <a:spcPts val="1200"/>
              </a:spcBef>
            </a:pPr>
            <a:r>
              <a:rPr lang="en-US"/>
              <a:t>2.1: Video and transcript</a:t>
            </a:r>
          </a:p>
          <a:p>
            <a:endParaRPr lang="en-US"/>
          </a:p>
          <a:p>
            <a:r>
              <a:rPr lang="en-US"/>
              <a:t>2.2: Accompanying reading </a:t>
            </a:r>
          </a:p>
          <a:p>
            <a:endParaRPr lang="en-US"/>
          </a:p>
          <a:p>
            <a:r>
              <a:rPr lang="en-US"/>
              <a:t>2.3: Worksheet</a:t>
            </a:r>
          </a:p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C3E156-C3F7-47DF-0B6C-CC83B501C4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07478"/>
            <a:ext cx="5181600" cy="5085397"/>
          </a:xfrm>
        </p:spPr>
        <p:txBody>
          <a:bodyPr>
            <a:normAutofit fontScale="77500" lnSpcReduction="20000"/>
          </a:bodyPr>
          <a:lstStyle/>
          <a:p>
            <a:pPr marL="0" lvl="0" indent="0" fontAlgn="ctr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US" b="1" kern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Learning outcomes </a:t>
            </a: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2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Define the terms atom and element. </a:t>
            </a:r>
            <a:endParaRPr lang="en-GB" sz="2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2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Describe the basic structure of atoms including the arrangement of protons, neutrons, and electrons.</a:t>
            </a:r>
            <a:endParaRPr lang="en-GB" sz="2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2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Describe the charge on protons, neutrons and electrons.</a:t>
            </a:r>
            <a:endParaRPr lang="en-GB" sz="2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2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Define the term isotope. </a:t>
            </a:r>
            <a:endParaRPr lang="en-GB" sz="2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2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Define the term ion and describe how atoms can become positively or negatively charged. </a:t>
            </a:r>
            <a:endParaRPr lang="en-GB" sz="2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2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Define the terms cation and anion.	</a:t>
            </a:r>
            <a:endParaRPr lang="en-GB" sz="2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22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Identify common elements used in biological processes in the body.</a:t>
            </a:r>
            <a:endParaRPr lang="en-GB" sz="2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04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6DAD1D-A751-CFDE-076A-7FC7D00B3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229" y="403122"/>
            <a:ext cx="10515600" cy="1325563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Image references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C88BB5-AAA1-ED9F-0CD2-7E570CBCA3E3}"/>
              </a:ext>
            </a:extLst>
          </p:cNvPr>
          <p:cNvSpPr txBox="1"/>
          <p:nvPr/>
        </p:nvSpPr>
        <p:spPr>
          <a:xfrm>
            <a:off x="838200" y="1413063"/>
            <a:ext cx="103656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3 (left to right):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Mikael </a:t>
            </a:r>
            <a:r>
              <a:rPr lang="en-US" sz="1400" dirty="0" err="1"/>
              <a:t>Häggström</a:t>
            </a:r>
            <a:r>
              <a:rPr lang="en-US" sz="1400" dirty="0"/>
              <a:t>, CC0, via 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Artwork by Holly Fischer, CC BY 3.0 &lt;https://</a:t>
            </a:r>
            <a:r>
              <a:rPr lang="en-US" sz="1400" dirty="0" err="1"/>
              <a:t>creativecommons.org</a:t>
            </a:r>
            <a:r>
              <a:rPr lang="en-US" sz="1400" dirty="0"/>
              <a:t>/licenses/by/3.0&gt;, via 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Mediran</a:t>
            </a:r>
            <a:r>
              <a:rPr lang="en-US" sz="1400" dirty="0"/>
              <a:t>, CC BY-SA 3.0 &lt;https://</a:t>
            </a:r>
            <a:r>
              <a:rPr lang="en-US" sz="1400" dirty="0" err="1"/>
              <a:t>creativecommons.org</a:t>
            </a:r>
            <a:r>
              <a:rPr lang="en-US" sz="1400" dirty="0"/>
              <a:t>/licenses/by-</a:t>
            </a:r>
            <a:r>
              <a:rPr lang="en-US" sz="1400" dirty="0" err="1"/>
              <a:t>sa</a:t>
            </a:r>
            <a:r>
              <a:rPr lang="en-US" sz="1400" dirty="0"/>
              <a:t>/3.0&gt;, via 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Adapted from: </a:t>
            </a:r>
            <a:r>
              <a:rPr lang="en-US" sz="1400" dirty="0" err="1"/>
              <a:t>Sponk</a:t>
            </a:r>
            <a:r>
              <a:rPr lang="en-US" sz="1400" dirty="0"/>
              <a:t>, </a:t>
            </a:r>
            <a:r>
              <a:rPr lang="en-US" sz="1400" dirty="0" err="1"/>
              <a:t>Tryphon</a:t>
            </a:r>
            <a:r>
              <a:rPr lang="en-US" sz="1400" dirty="0"/>
              <a:t>, Magnus </a:t>
            </a:r>
            <a:r>
              <a:rPr lang="en-US" sz="1400" dirty="0" err="1"/>
              <a:t>Manske</a:t>
            </a:r>
            <a:r>
              <a:rPr lang="en-US" sz="1400" dirty="0"/>
              <a:t>, User:Dietzel65, </a:t>
            </a:r>
            <a:r>
              <a:rPr lang="en-US" sz="1400" dirty="0" err="1"/>
              <a:t>LadyofHats</a:t>
            </a:r>
            <a:r>
              <a:rPr lang="en-US" sz="1400" dirty="0"/>
              <a:t> (Mariana Ruiz), Radio89, CC BY-SA 3.0 &lt;https://</a:t>
            </a:r>
            <a:r>
              <a:rPr lang="en-US" sz="1400" dirty="0" err="1"/>
              <a:t>creativecommons.org</a:t>
            </a:r>
            <a:r>
              <a:rPr lang="en-US" sz="1400" dirty="0"/>
              <a:t>/licenses/by-</a:t>
            </a:r>
            <a:r>
              <a:rPr lang="en-US" sz="1400" dirty="0" err="1"/>
              <a:t>sa</a:t>
            </a:r>
            <a:r>
              <a:rPr lang="en-US" sz="1400" dirty="0"/>
              <a:t>/3.0&gt;, via Wikimedia Commons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Gorkhs</a:t>
            </a:r>
            <a:r>
              <a:rPr lang="en-US" sz="1400" dirty="0"/>
              <a:t> on </a:t>
            </a:r>
            <a:r>
              <a:rPr lang="en-US" sz="1400" dirty="0" err="1"/>
              <a:t>pixabay</a:t>
            </a:r>
            <a:r>
              <a:rPr lang="en-US" sz="1400" dirty="0"/>
              <a:t>, CC0, via Wikimedia Commons </a:t>
            </a:r>
          </a:p>
          <a:p>
            <a:r>
              <a:rPr lang="en-US" sz="1400" dirty="0"/>
              <a:t>Slide 4: </a:t>
            </a:r>
            <a:r>
              <a:rPr lang="en-US" sz="1400" dirty="0" err="1"/>
              <a:t>nshepheard</a:t>
            </a:r>
            <a:r>
              <a:rPr lang="en-US" sz="1400" dirty="0"/>
              <a:t>, </a:t>
            </a:r>
            <a:r>
              <a:rPr lang="en-GB" sz="1400" i="0" cap="all" dirty="0">
                <a:effectLst/>
              </a:rPr>
              <a:t>CC BY-SA 2.0 DEED, </a:t>
            </a:r>
            <a:r>
              <a:rPr lang="en-GB" sz="1400" i="0" dirty="0">
                <a:effectLst/>
              </a:rPr>
              <a:t>via </a:t>
            </a:r>
            <a:r>
              <a:rPr lang="en-GB" sz="1400" i="0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https://www.flickr.com/photos/sn1cks/3631728569</a:t>
            </a:r>
            <a:r>
              <a:rPr lang="en-GB" sz="1400" i="0" dirty="0">
                <a:effectLst/>
              </a:rPr>
              <a:t> </a:t>
            </a:r>
            <a:endParaRPr lang="en-US" sz="1400" dirty="0"/>
          </a:p>
          <a:p>
            <a:r>
              <a:rPr lang="en-US" sz="1400" dirty="0"/>
              <a:t>Slide 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László </a:t>
            </a:r>
            <a:r>
              <a:rPr lang="en-US" sz="1400" dirty="0" err="1"/>
              <a:t>Németh</a:t>
            </a:r>
            <a:r>
              <a:rPr lang="en-US" sz="1400" dirty="0"/>
              <a:t>, CC0, via 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Boundless</a:t>
            </a:r>
            <a:r>
              <a:rPr lang="en-GB" sz="1400" u="none" strike="noStrike" dirty="0"/>
              <a:t>, </a:t>
            </a:r>
            <a:r>
              <a:rPr lang="en-GB" sz="1400" b="0" i="0" u="none" strike="noStrike" dirty="0"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4.0</a:t>
            </a:r>
            <a:r>
              <a:rPr lang="en-GB" sz="1400" u="none" strike="noStrike" dirty="0"/>
              <a:t>, via </a:t>
            </a:r>
            <a:r>
              <a:rPr lang="en-GB" sz="1400" u="none" strike="noStrike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https://bio.libretexts.org/</a:t>
            </a:r>
            <a:r>
              <a:rPr lang="en-GB" sz="1400" u="none" strike="noStrike" dirty="0"/>
              <a:t> </a:t>
            </a:r>
          </a:p>
          <a:p>
            <a:r>
              <a:rPr lang="en-GB" sz="1400" dirty="0"/>
              <a:t>Slide 6: </a:t>
            </a:r>
            <a:r>
              <a:rPr lang="en-GB" sz="1400" b="0" i="0" dirty="0">
                <a:effectLst/>
              </a:rPr>
              <a:t>Creator: </a:t>
            </a:r>
            <a:r>
              <a:rPr lang="en-GB" sz="1400" b="0" i="0" dirty="0" err="1">
                <a:effectLst/>
              </a:rPr>
              <a:t>tesskou</a:t>
            </a:r>
            <a:r>
              <a:rPr lang="en-GB" sz="1400" b="0" i="0" dirty="0">
                <a:effectLst/>
              </a:rPr>
              <a:t> | Credit: </a:t>
            </a:r>
            <a:r>
              <a:rPr lang="en-GB" sz="1400" b="0" i="0" dirty="0" err="1">
                <a:effectLst/>
              </a:rPr>
              <a:t>tesskou</a:t>
            </a:r>
            <a:r>
              <a:rPr lang="en-GB" sz="1400" b="0" i="0" dirty="0">
                <a:effectLst/>
              </a:rPr>
              <a:t> on DeviantArt, </a:t>
            </a:r>
            <a:r>
              <a:rPr lang="en-GB" sz="1400" b="0" i="0" cap="all" dirty="0">
                <a:effectLst/>
              </a:rPr>
              <a:t>CC BY-NC-ND 3.0 DEED, </a:t>
            </a:r>
            <a:r>
              <a:rPr lang="en-GB" sz="1400" b="0" i="0" cap="none" dirty="0">
                <a:effectLst/>
              </a:rPr>
              <a:t>via </a:t>
            </a:r>
            <a:r>
              <a:rPr lang="en-US" sz="14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https://www.deviantart.com/tesskou/art/Carbon-Isotopes-and-Beta-decay-351064306</a:t>
            </a:r>
            <a:endParaRPr lang="en-US" sz="1400" dirty="0"/>
          </a:p>
          <a:p>
            <a:r>
              <a:rPr lang="en-US" sz="1400" dirty="0"/>
              <a:t>Slide 7: </a:t>
            </a:r>
            <a:r>
              <a:rPr lang="en-GB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Boundless</a:t>
            </a:r>
            <a:r>
              <a:rPr lang="en-GB" sz="1400" dirty="0"/>
              <a:t>, </a:t>
            </a:r>
            <a:r>
              <a:rPr lang="en-GB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4.0</a:t>
            </a:r>
            <a:r>
              <a:rPr lang="en-GB" sz="1400" dirty="0"/>
              <a:t>, via </a:t>
            </a:r>
            <a:r>
              <a:rPr lang="en-GB" sz="1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https://bio.libretexts.org/</a:t>
            </a:r>
            <a:r>
              <a:rPr lang="en-GB" sz="1400" dirty="0"/>
              <a:t> </a:t>
            </a:r>
            <a:endParaRPr lang="en-US" sz="1400" dirty="0"/>
          </a:p>
          <a:p>
            <a:r>
              <a:rPr lang="en-US" sz="1400" dirty="0"/>
              <a:t>Slide 8: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CNX Anatomy &amp; Physiology, CC BY-SA 4.0 &lt;https://</a:t>
            </a:r>
            <a:r>
              <a:rPr lang="en-US" sz="1400" dirty="0" err="1"/>
              <a:t>creativecommons.org</a:t>
            </a:r>
            <a:r>
              <a:rPr lang="en-US" sz="1400" dirty="0"/>
              <a:t>/licenses/by-</a:t>
            </a:r>
            <a:r>
              <a:rPr lang="en-US" sz="1400" dirty="0" err="1"/>
              <a:t>sa</a:t>
            </a:r>
            <a:r>
              <a:rPr lang="en-US" sz="1400" dirty="0"/>
              <a:t>/4.0&gt;, via Wikimedia Commons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Adapted from: László </a:t>
            </a:r>
            <a:r>
              <a:rPr lang="en-US" sz="1400" dirty="0" err="1"/>
              <a:t>Németh</a:t>
            </a:r>
            <a:r>
              <a:rPr lang="en-US" sz="1400" dirty="0"/>
              <a:t>, CC0, via Wikimedia Commons</a:t>
            </a:r>
          </a:p>
          <a:p>
            <a:r>
              <a:rPr lang="en-US" sz="1400" dirty="0"/>
              <a:t>Slide 9: </a:t>
            </a:r>
            <a:endParaRPr lang="en-GB" sz="1400" dirty="0">
              <a:highlight>
                <a:srgbClr val="FFFFFF"/>
              </a:highlight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Biology. Provided by: OpenStax CNX. Located at: </a:t>
            </a:r>
            <a:r>
              <a:rPr lang="en-GB" sz="14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http://cnx.org/contents/185cbf87-c72e-48f5-b51e-f14f21b5eabd@10.8</a:t>
            </a:r>
            <a:r>
              <a:rPr lang="en-GB" sz="1400" dirty="0"/>
              <a:t>. License: </a:t>
            </a:r>
            <a:r>
              <a:rPr lang="en-GB" sz="1400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BY: Attribution</a:t>
            </a:r>
            <a:r>
              <a:rPr lang="en-GB" sz="1400" dirty="0"/>
              <a:t>. License Terms: Download for free at </a:t>
            </a:r>
            <a:r>
              <a:rPr lang="en-GB" sz="1400" dirty="0">
                <a:hlinkClick r:id="rId8" tooltip="http://cnx.org/contents/185cbf87-c72e-48f5-b51e-f14f21b5eabd@10.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http://cnx.org/contents/185cbf87-c72...f21b5eabd@10.8</a:t>
            </a:r>
            <a:endParaRPr lang="en-US" sz="1400" dirty="0"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Boundless</a:t>
            </a:r>
            <a:r>
              <a:rPr lang="en-GB" sz="1400" u="none" strike="noStrike" dirty="0"/>
              <a:t>, </a:t>
            </a:r>
            <a:r>
              <a:rPr lang="en-GB" sz="1400" b="0" i="0" u="none" strike="noStrike" dirty="0"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4.0</a:t>
            </a:r>
            <a:r>
              <a:rPr lang="en-GB" sz="1400" u="none" strike="noStrike" dirty="0"/>
              <a:t>, via </a:t>
            </a:r>
            <a:r>
              <a:rPr lang="en-GB" sz="1400" u="none" strike="noStrike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https://bio.libretexts.org/</a:t>
            </a:r>
            <a:r>
              <a:rPr lang="en-GB" sz="1400" u="none" strike="noStrike" dirty="0"/>
              <a:t> </a:t>
            </a:r>
            <a:endParaRPr lang="en-US" sz="1400" dirty="0"/>
          </a:p>
          <a:p>
            <a:r>
              <a:rPr lang="en-US" sz="1400" dirty="0"/>
              <a:t>Slide 11: Adapted from: László </a:t>
            </a:r>
            <a:r>
              <a:rPr lang="en-US" sz="1400" dirty="0" err="1"/>
              <a:t>Németh</a:t>
            </a:r>
            <a:r>
              <a:rPr lang="en-US" sz="1400" dirty="0"/>
              <a:t>, CC0, via Wikimedia Commons</a:t>
            </a:r>
          </a:p>
          <a:p>
            <a:r>
              <a:rPr lang="en-US" sz="1400" dirty="0"/>
              <a:t>Slide 12: https://</a:t>
            </a:r>
            <a:r>
              <a:rPr lang="en-US" sz="1400" dirty="0" err="1"/>
              <a:t>www.pickpik.com</a:t>
            </a:r>
            <a:r>
              <a:rPr lang="en-US" sz="1400" dirty="0"/>
              <a:t>/salt-nature-eat-food-spice-white-43357</a:t>
            </a:r>
          </a:p>
        </p:txBody>
      </p:sp>
    </p:spTree>
    <p:extLst>
      <p:ext uri="{BB962C8B-B14F-4D97-AF65-F5344CB8AC3E}">
        <p14:creationId xmlns:p14="http://schemas.microsoft.com/office/powerpoint/2010/main" val="3424779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5D699D-0C8E-840E-E083-46B1F4507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2" y="-91068"/>
            <a:ext cx="4597747" cy="1616203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+mn-ea"/>
                <a:cs typeface="Calibri"/>
              </a:rPr>
              <a:t>Learning outcomes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1FCFB-D551-590E-A3C6-CE589064B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1936067"/>
            <a:ext cx="4597746" cy="4678287"/>
          </a:xfrm>
        </p:spPr>
        <p:txBody>
          <a:bodyPr anchor="t">
            <a:normAutofit fontScale="40000" lnSpcReduction="20000"/>
          </a:bodyPr>
          <a:lstStyle/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40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Define the terms atom and element. </a:t>
            </a:r>
            <a:endParaRPr lang="en-GB" sz="40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40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Describe the basic structure of atoms including the arrangement of protons, neutrons, and electrons.</a:t>
            </a:r>
            <a:endParaRPr lang="en-GB" sz="40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40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Describe the charge on protons, neutrons and electrons.</a:t>
            </a:r>
            <a:endParaRPr lang="en-GB" sz="40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40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Define the term isotope. </a:t>
            </a:r>
            <a:endParaRPr lang="en-GB" sz="40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40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Define the term ion and describe how atoms can become positively or negatively charged. </a:t>
            </a:r>
            <a:endParaRPr lang="en-GB" sz="40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40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Define the terms cation and anion.	</a:t>
            </a:r>
            <a:endParaRPr lang="en-GB" sz="40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ctr">
              <a:lnSpc>
                <a:spcPct val="107000"/>
              </a:lnSpc>
              <a:spcAft>
                <a:spcPts val="8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sz="4000" ker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Identify common elements used in biological processes in the body.</a:t>
            </a:r>
            <a:endParaRPr lang="en-GB" sz="20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Graphic 6" descr="Atom">
            <a:extLst>
              <a:ext uri="{FF2B5EF4-FFF2-40B4-BE49-F238E27FC236}">
                <a16:creationId xmlns:a16="http://schemas.microsoft.com/office/drawing/2014/main" id="{7EB1DC68-23E0-BAB5-F354-5FA4D8141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31137" y="867064"/>
            <a:ext cx="5048790" cy="5048790"/>
          </a:xfrm>
          <a:prstGeom prst="rect">
            <a:avLst/>
          </a:prstGeom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1FD67D68-9B83-C338-8342-3348D8F22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E397F34-6B84-0D3B-0F29-B1D134B3B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9BD98075-BFC1-BE9C-7FB7-23FE55E43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4602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human body with organs&#10;&#10;Description automatically generated">
            <a:extLst>
              <a:ext uri="{FF2B5EF4-FFF2-40B4-BE49-F238E27FC236}">
                <a16:creationId xmlns:a16="http://schemas.microsoft.com/office/drawing/2014/main" id="{531AFC49-FEC3-60AA-0228-BEBF21671F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7" y="975907"/>
            <a:ext cx="3122511" cy="4331531"/>
          </a:xfrm>
          <a:prstGeom prst="rect">
            <a:avLst/>
          </a:prstGeom>
        </p:spPr>
      </p:pic>
      <p:pic>
        <p:nvPicPr>
          <p:cNvPr id="6" name="Picture 5" descr="A diagram of a kidney&#10;&#10;Description automatically generated">
            <a:extLst>
              <a:ext uri="{FF2B5EF4-FFF2-40B4-BE49-F238E27FC236}">
                <a16:creationId xmlns:a16="http://schemas.microsoft.com/office/drawing/2014/main" id="{06A4FABA-785D-A884-47D5-E9406BC4605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0699" y="2319827"/>
            <a:ext cx="1780432" cy="2379785"/>
          </a:xfrm>
          <a:prstGeom prst="rect">
            <a:avLst/>
          </a:prstGeom>
        </p:spPr>
      </p:pic>
      <p:pic>
        <p:nvPicPr>
          <p:cNvPr id="10" name="Picture 9" descr="A diagram of a cell&#10;&#10;Description automatically generated">
            <a:extLst>
              <a:ext uri="{FF2B5EF4-FFF2-40B4-BE49-F238E27FC236}">
                <a16:creationId xmlns:a16="http://schemas.microsoft.com/office/drawing/2014/main" id="{E6E27CE3-FA11-1B10-DD26-2FDFE594F0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425" b="93107" l="9947" r="89901">
                        <a14:foregroundMark x1="47684" y1="8528" x2="53759" y2="6542"/>
                        <a14:foregroundMark x1="53759" y1="6542" x2="65831" y2="8762"/>
                        <a14:foregroundMark x1="35308" y1="91238" x2="42369" y2="93107"/>
                        <a14:foregroundMark x1="42369" y1="93107" x2="59909" y2="8843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53562" y="2770884"/>
            <a:ext cx="2731313" cy="1771896"/>
          </a:xfrm>
          <a:prstGeom prst="rect">
            <a:avLst/>
          </a:prstGeom>
        </p:spPr>
      </p:pic>
      <p:pic>
        <p:nvPicPr>
          <p:cNvPr id="12" name="Picture 11" descr="A dna strand with colored sticks&#10;&#10;Description automatically generated">
            <a:extLst>
              <a:ext uri="{FF2B5EF4-FFF2-40B4-BE49-F238E27FC236}">
                <a16:creationId xmlns:a16="http://schemas.microsoft.com/office/drawing/2014/main" id="{25109B90-6001-BBCA-7AF7-73C2F9A5B06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7306" y="1781128"/>
            <a:ext cx="1430446" cy="3084398"/>
          </a:xfrm>
          <a:prstGeom prst="rect">
            <a:avLst/>
          </a:prstGeom>
        </p:spPr>
      </p:pic>
      <p:pic>
        <p:nvPicPr>
          <p:cNvPr id="14" name="Picture 13" descr="A colorful atom with circles and spheres&#10;&#10;Description automatically generated with medium confidence">
            <a:extLst>
              <a:ext uri="{FF2B5EF4-FFF2-40B4-BE49-F238E27FC236}">
                <a16:creationId xmlns:a16="http://schemas.microsoft.com/office/drawing/2014/main" id="{81D77243-88F9-4338-ECC7-1DA5E089859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9141" y="2770884"/>
            <a:ext cx="1583818" cy="177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030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atom&#10;&#10;Description automatically generated">
            <a:extLst>
              <a:ext uri="{FF2B5EF4-FFF2-40B4-BE49-F238E27FC236}">
                <a16:creationId xmlns:a16="http://schemas.microsoft.com/office/drawing/2014/main" id="{0FDC27F8-BB00-F585-1401-D5E86391BB6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0886" y="1175570"/>
            <a:ext cx="3524106" cy="39711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8F5EB2-36C9-99BB-2549-B05876D32BDF}"/>
              </a:ext>
            </a:extLst>
          </p:cNvPr>
          <p:cNvSpPr txBox="1"/>
          <p:nvPr/>
        </p:nvSpPr>
        <p:spPr>
          <a:xfrm>
            <a:off x="6544930" y="4598821"/>
            <a:ext cx="5412261" cy="1975009"/>
          </a:xfrm>
          <a:prstGeom prst="roundRect">
            <a:avLst/>
          </a:prstGeom>
          <a:solidFill>
            <a:schemeClr val="accent2">
              <a:alpha val="44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sz="2200" b="1" dirty="0">
                <a:solidFill>
                  <a:schemeClr val="accent1"/>
                </a:solidFill>
              </a:rPr>
              <a:t>Atomic number </a:t>
            </a:r>
            <a:r>
              <a:rPr lang="en-US" sz="2200" dirty="0">
                <a:solidFill>
                  <a:schemeClr val="accent1"/>
                </a:solidFill>
              </a:rPr>
              <a:t>– number of protons</a:t>
            </a:r>
          </a:p>
          <a:p>
            <a:r>
              <a:rPr lang="en-US" sz="2200" b="1" dirty="0">
                <a:solidFill>
                  <a:schemeClr val="accent1"/>
                </a:solidFill>
              </a:rPr>
              <a:t>One atomic mass unit (amu) </a:t>
            </a:r>
            <a:r>
              <a:rPr lang="en-US" sz="2200" dirty="0">
                <a:solidFill>
                  <a:schemeClr val="accent1"/>
                </a:solidFill>
              </a:rPr>
              <a:t>– mass of one proton or one neutron</a:t>
            </a:r>
          </a:p>
          <a:p>
            <a:r>
              <a:rPr lang="en-US" sz="2200" b="1" dirty="0">
                <a:solidFill>
                  <a:schemeClr val="accent1"/>
                </a:solidFill>
              </a:rPr>
              <a:t>Atomic mass number </a:t>
            </a:r>
            <a:r>
              <a:rPr lang="en-US" sz="2200" dirty="0">
                <a:solidFill>
                  <a:schemeClr val="accent1"/>
                </a:solidFill>
              </a:rPr>
              <a:t>– total number of protons and neutrons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CF8FED8-B61C-4BAC-FBFF-D2B52B0649F2}"/>
              </a:ext>
            </a:extLst>
          </p:cNvPr>
          <p:cNvGrpSpPr/>
          <p:nvPr/>
        </p:nvGrpSpPr>
        <p:grpSpPr>
          <a:xfrm>
            <a:off x="4463142" y="1992197"/>
            <a:ext cx="4528456" cy="881173"/>
            <a:chOff x="4386943" y="1785828"/>
            <a:chExt cx="4528456" cy="881173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BDECD92-ACB7-4BFE-AA08-79BAE13907AC}"/>
                </a:ext>
              </a:extLst>
            </p:cNvPr>
            <p:cNvCxnSpPr>
              <a:cxnSpLocks/>
              <a:stCxn id="10" idx="1"/>
            </p:cNvCxnSpPr>
            <p:nvPr/>
          </p:nvCxnSpPr>
          <p:spPr>
            <a:xfrm flipH="1">
              <a:off x="4386943" y="2016661"/>
              <a:ext cx="2590799" cy="65034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881AB52-21AF-28ED-A7FE-59123DD8A0EA}"/>
                </a:ext>
              </a:extLst>
            </p:cNvPr>
            <p:cNvSpPr txBox="1"/>
            <p:nvPr/>
          </p:nvSpPr>
          <p:spPr>
            <a:xfrm>
              <a:off x="6977742" y="1785828"/>
              <a:ext cx="1937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P</a:t>
              </a:r>
              <a:r>
                <a:rPr lang="en-US" sz="2400" dirty="0">
                  <a:solidFill>
                    <a:schemeClr val="accent2"/>
                  </a:solidFill>
                </a:rPr>
                <a:t>roton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9FD497-E2E5-34E7-0E9B-ACEA9B1C6F5A}"/>
              </a:ext>
            </a:extLst>
          </p:cNvPr>
          <p:cNvGrpSpPr/>
          <p:nvPr/>
        </p:nvGrpSpPr>
        <p:grpSpPr>
          <a:xfrm>
            <a:off x="5243251" y="1149272"/>
            <a:ext cx="3748347" cy="1073757"/>
            <a:chOff x="4822532" y="1989066"/>
            <a:chExt cx="3748347" cy="1073757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BD8600D-3D3E-B90C-D943-26571719CE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2532" y="2230931"/>
              <a:ext cx="1810691" cy="83189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AE40985-8905-2AFE-C2DC-2F75B907E1C0}"/>
                </a:ext>
              </a:extLst>
            </p:cNvPr>
            <p:cNvSpPr txBox="1"/>
            <p:nvPr/>
          </p:nvSpPr>
          <p:spPr>
            <a:xfrm>
              <a:off x="6633222" y="1989066"/>
              <a:ext cx="1937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Electron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8AF86BB-E920-D0CF-F50F-FEFCAE78565A}"/>
              </a:ext>
            </a:extLst>
          </p:cNvPr>
          <p:cNvGrpSpPr/>
          <p:nvPr/>
        </p:nvGrpSpPr>
        <p:grpSpPr>
          <a:xfrm>
            <a:off x="4362939" y="3121556"/>
            <a:ext cx="4628660" cy="501277"/>
            <a:chOff x="3942220" y="2009696"/>
            <a:chExt cx="4628660" cy="501277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4A91792-FC6F-2591-C7FD-8D564CDABECE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flipH="1" flipV="1">
              <a:off x="3942220" y="2009696"/>
              <a:ext cx="2691003" cy="27044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C230FA5-5CF0-1336-E5A8-61844B2869B4}"/>
                </a:ext>
              </a:extLst>
            </p:cNvPr>
            <p:cNvSpPr txBox="1"/>
            <p:nvPr/>
          </p:nvSpPr>
          <p:spPr>
            <a:xfrm>
              <a:off x="6633223" y="2049308"/>
              <a:ext cx="1937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2"/>
                  </a:solidFill>
                </a:rPr>
                <a:t>N</a:t>
              </a:r>
              <a:r>
                <a:rPr lang="en-US" sz="2400" dirty="0">
                  <a:solidFill>
                    <a:schemeClr val="accent2"/>
                  </a:solidFill>
                </a:rPr>
                <a:t>eutron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8E6AB48-2773-52CC-18F6-C4E35862A2AC}"/>
              </a:ext>
            </a:extLst>
          </p:cNvPr>
          <p:cNvGrpSpPr/>
          <p:nvPr/>
        </p:nvGrpSpPr>
        <p:grpSpPr>
          <a:xfrm>
            <a:off x="610188" y="2719319"/>
            <a:ext cx="3302532" cy="903514"/>
            <a:chOff x="510477" y="2566280"/>
            <a:chExt cx="3302532" cy="903514"/>
          </a:xfrm>
        </p:grpSpPr>
        <p:sp>
          <p:nvSpPr>
            <p:cNvPr id="26" name="Right Brace 25">
              <a:extLst>
                <a:ext uri="{FF2B5EF4-FFF2-40B4-BE49-F238E27FC236}">
                  <a16:creationId xmlns:a16="http://schemas.microsoft.com/office/drawing/2014/main" id="{2D25B636-2CAD-88C1-3746-37CEF508BD32}"/>
                </a:ext>
              </a:extLst>
            </p:cNvPr>
            <p:cNvSpPr/>
            <p:nvPr/>
          </p:nvSpPr>
          <p:spPr>
            <a:xfrm rot="10800000">
              <a:off x="3442894" y="2566280"/>
              <a:ext cx="370115" cy="903514"/>
            </a:xfrm>
            <a:prstGeom prst="rightBrac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9A7951D-3850-F729-BB3B-3041B84BD5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7029" y="3018037"/>
              <a:ext cx="1556657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0AE09E5-3FBE-9924-4FBB-8E01A128D5F0}"/>
                </a:ext>
              </a:extLst>
            </p:cNvPr>
            <p:cNvSpPr txBox="1"/>
            <p:nvPr/>
          </p:nvSpPr>
          <p:spPr>
            <a:xfrm>
              <a:off x="510477" y="2787204"/>
              <a:ext cx="1545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Nucleus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0896D88-DE6F-4263-C16E-3CDBD664F931}"/>
              </a:ext>
            </a:extLst>
          </p:cNvPr>
          <p:cNvSpPr txBox="1"/>
          <p:nvPr/>
        </p:nvSpPr>
        <p:spPr>
          <a:xfrm>
            <a:off x="7053942" y="2383383"/>
            <a:ext cx="3167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P</a:t>
            </a:r>
            <a:r>
              <a:rPr lang="en-US" sz="2000" dirty="0">
                <a:solidFill>
                  <a:schemeClr val="accent1"/>
                </a:solidFill>
              </a:rPr>
              <a:t>ositive charge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5020A69-3B90-2ACA-6D03-6D58649E71E0}"/>
              </a:ext>
            </a:extLst>
          </p:cNvPr>
          <p:cNvSpPr txBox="1"/>
          <p:nvPr/>
        </p:nvSpPr>
        <p:spPr>
          <a:xfrm>
            <a:off x="7053942" y="3491102"/>
            <a:ext cx="3167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N</a:t>
            </a:r>
            <a:r>
              <a:rPr lang="en-US" sz="2000" dirty="0">
                <a:solidFill>
                  <a:schemeClr val="accent1"/>
                </a:solidFill>
              </a:rPr>
              <a:t>eutral (no charge)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71732B-3593-6F72-9FFE-D86B8B3209FE}"/>
              </a:ext>
            </a:extLst>
          </p:cNvPr>
          <p:cNvSpPr txBox="1"/>
          <p:nvPr/>
        </p:nvSpPr>
        <p:spPr>
          <a:xfrm>
            <a:off x="586677" y="5211414"/>
            <a:ext cx="34192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E.g., oxygen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8 protons and 8 neutrons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Atomic number = 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Atomic mass number = 16</a:t>
            </a:r>
          </a:p>
          <a:p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2E987B-C994-33AC-0956-AAEB8EB0092F}"/>
              </a:ext>
            </a:extLst>
          </p:cNvPr>
          <p:cNvSpPr txBox="1"/>
          <p:nvPr/>
        </p:nvSpPr>
        <p:spPr>
          <a:xfrm>
            <a:off x="7053940" y="1510699"/>
            <a:ext cx="2197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Negative charge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689FD42D-B6BF-3394-E49A-AD436AA80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04535"/>
            <a:ext cx="10515600" cy="718464"/>
          </a:xfrm>
        </p:spPr>
        <p:txBody>
          <a:bodyPr>
            <a:normAutofit/>
          </a:bodyPr>
          <a:lstStyle/>
          <a:p>
            <a:pPr algn="ctr"/>
            <a:r>
              <a:rPr lang="en-GB" sz="2600" dirty="0">
                <a:solidFill>
                  <a:schemeClr val="accent1"/>
                </a:solidFill>
              </a:rPr>
              <a:t>Atoms are formed from subatomic particles: protons, neutrons, and electrons.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409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eriodic table of elements&#10;&#10;Description automatically generated">
            <a:extLst>
              <a:ext uri="{FF2B5EF4-FFF2-40B4-BE49-F238E27FC236}">
                <a16:creationId xmlns:a16="http://schemas.microsoft.com/office/drawing/2014/main" id="{1F89D0FA-8C09-FC20-F856-F3447A67098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1065" y="1401105"/>
            <a:ext cx="8249869" cy="5494557"/>
          </a:xfrm>
          <a:prstGeom prst="rect">
            <a:avLst/>
          </a:prstGeom>
        </p:spPr>
      </p:pic>
      <p:pic>
        <p:nvPicPr>
          <p:cNvPr id="16" name="Picture 15" descr="A diagram of a chemical element&#10;&#10;Description automatically generated">
            <a:extLst>
              <a:ext uri="{FF2B5EF4-FFF2-40B4-BE49-F238E27FC236}">
                <a16:creationId xmlns:a16="http://schemas.microsoft.com/office/drawing/2014/main" id="{385E8267-2EE3-1A38-6AD5-2B50C8AA3DB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0683" y="1583119"/>
            <a:ext cx="3040127" cy="12805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7BB8DB-4909-9DF7-4CC7-81738ECA0EE0}"/>
              </a:ext>
            </a:extLst>
          </p:cNvPr>
          <p:cNvSpPr txBox="1"/>
          <p:nvPr/>
        </p:nvSpPr>
        <p:spPr>
          <a:xfrm>
            <a:off x="548890" y="165937"/>
            <a:ext cx="112749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1"/>
                </a:solidFill>
                <a:latin typeface="+mj-lt"/>
              </a:rPr>
              <a:t>An </a:t>
            </a:r>
            <a:r>
              <a:rPr lang="en-US" sz="2600" b="1" dirty="0">
                <a:solidFill>
                  <a:schemeClr val="accent1"/>
                </a:solidFill>
                <a:latin typeface="+mj-lt"/>
              </a:rPr>
              <a:t>element</a:t>
            </a:r>
            <a:r>
              <a:rPr lang="en-US" sz="2600" dirty="0">
                <a:solidFill>
                  <a:schemeClr val="accent1"/>
                </a:solidFill>
                <a:latin typeface="+mj-lt"/>
              </a:rPr>
              <a:t> is a substance </a:t>
            </a:r>
            <a:r>
              <a:rPr lang="en-GB" sz="2600" dirty="0">
                <a:solidFill>
                  <a:schemeClr val="accent1"/>
                </a:solidFill>
                <a:latin typeface="+mj-lt"/>
              </a:rPr>
              <a:t>that is made up of only one kind of atom and cannot be broken down into any other simpler substance.</a:t>
            </a:r>
            <a:endParaRPr lang="en-US" sz="2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ADBC18-20C0-BF4B-69E2-F9F80A4E3B7B}"/>
              </a:ext>
            </a:extLst>
          </p:cNvPr>
          <p:cNvSpPr txBox="1"/>
          <p:nvPr/>
        </p:nvSpPr>
        <p:spPr>
          <a:xfrm>
            <a:off x="867715" y="988235"/>
            <a:ext cx="10637323" cy="41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sz="2300" dirty="0">
                <a:solidFill>
                  <a:schemeClr val="accent2"/>
                </a:solidFill>
              </a:rPr>
              <a:t>Elements are arranged in the periodic table in order of increasing atomic number. 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0AB7C41-E93F-BD19-E4E1-2D6C41DE5F40}"/>
              </a:ext>
            </a:extLst>
          </p:cNvPr>
          <p:cNvSpPr/>
          <p:nvPr/>
        </p:nvSpPr>
        <p:spPr>
          <a:xfrm>
            <a:off x="3740682" y="1673467"/>
            <a:ext cx="593811" cy="549936"/>
          </a:xfrm>
          <a:prstGeom prst="roundRect">
            <a:avLst/>
          </a:prstGeom>
          <a:solidFill>
            <a:schemeClr val="accent2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F72BA0D-0E69-9376-74F9-53AE12B03849}"/>
              </a:ext>
            </a:extLst>
          </p:cNvPr>
          <p:cNvSpPr/>
          <p:nvPr/>
        </p:nvSpPr>
        <p:spPr>
          <a:xfrm>
            <a:off x="5807205" y="2134625"/>
            <a:ext cx="973605" cy="549936"/>
          </a:xfrm>
          <a:prstGeom prst="roundRect">
            <a:avLst/>
          </a:prstGeom>
          <a:solidFill>
            <a:schemeClr val="accent2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893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 of a diagram of a nuclear model&#10;&#10;Description automatically generated with medium confidence">
            <a:extLst>
              <a:ext uri="{FF2B5EF4-FFF2-40B4-BE49-F238E27FC236}">
                <a16:creationId xmlns:a16="http://schemas.microsoft.com/office/drawing/2014/main" id="{38BF131E-B597-D9F8-B679-D50A054AB0C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9114" y="1069002"/>
            <a:ext cx="9233772" cy="530086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E9D62C-07E2-E5F8-4C76-A1F140FBBD17}"/>
              </a:ext>
            </a:extLst>
          </p:cNvPr>
          <p:cNvSpPr txBox="1"/>
          <p:nvPr/>
        </p:nvSpPr>
        <p:spPr>
          <a:xfrm>
            <a:off x="1479114" y="488129"/>
            <a:ext cx="87025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1"/>
                </a:solidFill>
              </a:rPr>
              <a:t>Isotopes</a:t>
            </a:r>
            <a:r>
              <a:rPr lang="en-US" sz="2600" dirty="0">
                <a:solidFill>
                  <a:schemeClr val="accent1"/>
                </a:solidFill>
              </a:rPr>
              <a:t> are elements with different numbers of neutrons.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5B8550-4646-C148-B5B5-ADC2254393C5}"/>
              </a:ext>
            </a:extLst>
          </p:cNvPr>
          <p:cNvSpPr txBox="1"/>
          <p:nvPr/>
        </p:nvSpPr>
        <p:spPr>
          <a:xfrm>
            <a:off x="1774371" y="4234542"/>
            <a:ext cx="277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Atomic mass number = 12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303705-5E7A-A93D-5DFB-36E60DC639B2}"/>
              </a:ext>
            </a:extLst>
          </p:cNvPr>
          <p:cNvSpPr txBox="1"/>
          <p:nvPr/>
        </p:nvSpPr>
        <p:spPr>
          <a:xfrm>
            <a:off x="7640715" y="4234542"/>
            <a:ext cx="277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Atomic mass number = 14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C46BED-CAFB-E826-251F-863895AB8264}"/>
              </a:ext>
            </a:extLst>
          </p:cNvPr>
          <p:cNvSpPr txBox="1"/>
          <p:nvPr/>
        </p:nvSpPr>
        <p:spPr>
          <a:xfrm>
            <a:off x="5933283" y="5986893"/>
            <a:ext cx="3095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7 protons, 7 neutrons</a:t>
            </a:r>
          </a:p>
          <a:p>
            <a:r>
              <a:rPr lang="en-US" dirty="0">
                <a:solidFill>
                  <a:schemeClr val="accent1"/>
                </a:solidFill>
              </a:rPr>
              <a:t>Atomic mass number = 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157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7BB8DB-4909-9DF7-4CC7-81738ECA0EE0}"/>
              </a:ext>
            </a:extLst>
          </p:cNvPr>
          <p:cNvSpPr txBox="1"/>
          <p:nvPr/>
        </p:nvSpPr>
        <p:spPr>
          <a:xfrm>
            <a:off x="548890" y="165937"/>
            <a:ext cx="112749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1"/>
                </a:solidFill>
                <a:latin typeface="+mj-lt"/>
              </a:rPr>
              <a:t>The masses of atoms are measured relative to the mass of a carbon-12 (C-12) atom which is 12 atomic mass units.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C36F13-BAE0-D9B6-005E-AD8204C252BE}"/>
              </a:ext>
            </a:extLst>
          </p:cNvPr>
          <p:cNvGrpSpPr/>
          <p:nvPr/>
        </p:nvGrpSpPr>
        <p:grpSpPr>
          <a:xfrm>
            <a:off x="4051019" y="1992803"/>
            <a:ext cx="3040128" cy="1280567"/>
            <a:chOff x="4120692" y="2412871"/>
            <a:chExt cx="3040128" cy="1280567"/>
          </a:xfrm>
        </p:grpSpPr>
        <p:pic>
          <p:nvPicPr>
            <p:cNvPr id="16" name="Picture 15" descr="A diagram of a chemical element&#10;&#10;Description automatically generated">
              <a:extLst>
                <a:ext uri="{FF2B5EF4-FFF2-40B4-BE49-F238E27FC236}">
                  <a16:creationId xmlns:a16="http://schemas.microsoft.com/office/drawing/2014/main" id="{385E8267-2EE3-1A38-6AD5-2B50C8AA3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20693" y="2412871"/>
              <a:ext cx="3040127" cy="1280567"/>
            </a:xfrm>
            <a:prstGeom prst="rect">
              <a:avLst/>
            </a:prstGeom>
          </p:spPr>
        </p:pic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70AB7C41-E93F-BD19-E4E1-2D6C41DE5F40}"/>
                </a:ext>
              </a:extLst>
            </p:cNvPr>
            <p:cNvSpPr/>
            <p:nvPr/>
          </p:nvSpPr>
          <p:spPr>
            <a:xfrm>
              <a:off x="4120692" y="2503219"/>
              <a:ext cx="593811" cy="549936"/>
            </a:xfrm>
            <a:prstGeom prst="roundRect">
              <a:avLst/>
            </a:prstGeom>
            <a:solidFill>
              <a:schemeClr val="accent2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DF72BA0D-0E69-9376-74F9-53AE12B03849}"/>
                </a:ext>
              </a:extLst>
            </p:cNvPr>
            <p:cNvSpPr/>
            <p:nvPr/>
          </p:nvSpPr>
          <p:spPr>
            <a:xfrm>
              <a:off x="6187215" y="2964377"/>
              <a:ext cx="973605" cy="549936"/>
            </a:xfrm>
            <a:prstGeom prst="roundRect">
              <a:avLst/>
            </a:prstGeom>
            <a:solidFill>
              <a:schemeClr val="accent2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F73F265-A521-C267-6574-1B8A58903680}"/>
              </a:ext>
            </a:extLst>
          </p:cNvPr>
          <p:cNvSpPr txBox="1"/>
          <p:nvPr/>
        </p:nvSpPr>
        <p:spPr>
          <a:xfrm>
            <a:off x="867715" y="988235"/>
            <a:ext cx="10637323" cy="731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sz="2300" dirty="0">
                <a:solidFill>
                  <a:schemeClr val="accent2"/>
                </a:solidFill>
              </a:rPr>
              <a:t>The relative atomic mass (</a:t>
            </a:r>
            <a:r>
              <a:rPr lang="en-US" sz="2300" dirty="0" err="1">
                <a:solidFill>
                  <a:schemeClr val="accent2"/>
                </a:solidFill>
              </a:rPr>
              <a:t>Ar</a:t>
            </a:r>
            <a:r>
              <a:rPr lang="en-US" sz="2300" dirty="0">
                <a:solidFill>
                  <a:schemeClr val="accent2"/>
                </a:solidFill>
              </a:rPr>
              <a:t>) of an element in the weighted average masses of the isotopes compared to the mass of a carbon-12 atom.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9BDDB0-1D06-F84A-4F7A-585B20101414}"/>
              </a:ext>
            </a:extLst>
          </p:cNvPr>
          <p:cNvGrpSpPr/>
          <p:nvPr/>
        </p:nvGrpSpPr>
        <p:grpSpPr>
          <a:xfrm>
            <a:off x="7875558" y="3857074"/>
            <a:ext cx="2713739" cy="2562545"/>
            <a:chOff x="9078573" y="3865022"/>
            <a:chExt cx="2713739" cy="256254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F5ED326-D2BA-2079-34C0-4EB720E997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61861" y="3865022"/>
              <a:ext cx="720000" cy="72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B9442F6-6CFE-F388-06FA-D75808F2B0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21861" y="4128359"/>
              <a:ext cx="720000" cy="720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4A95950-7A00-8AAB-5788-81DD7CB2BA0D}"/>
                    </a:ext>
                  </a:extLst>
                </p:cNvPr>
                <p:cNvSpPr txBox="1"/>
                <p:nvPr/>
              </p:nvSpPr>
              <p:spPr>
                <a:xfrm>
                  <a:off x="9078573" y="5060526"/>
                  <a:ext cx="2713739" cy="1367041"/>
                </a:xfrm>
                <a:prstGeom prst="roundRect">
                  <a:avLst/>
                </a:prstGeom>
                <a:solidFill>
                  <a:schemeClr val="accent2">
                    <a:alpha val="44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  <m:e>
                            <m:r>
                              <m:rPr>
                                <m:nor/>
                              </m:rPr>
                              <a:rPr lang="en-GB" b="0" i="0" smtClean="0">
                                <a:solidFill>
                                  <a:schemeClr val="accent1"/>
                                </a:solidFill>
                              </a:rPr>
                              <m:t>H</m:t>
                            </m:r>
                          </m:e>
                        </m:sPre>
                      </m:oMath>
                    </m:oMathPara>
                  </a14:m>
                  <a:endParaRPr lang="en-US" dirty="0"/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Hydrogen-3</a:t>
                  </a:r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Atomic number: 1</a:t>
                  </a:r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Atomic mass number: 3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4A95950-7A00-8AAB-5788-81DD7CB2BA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8573" y="5060526"/>
                  <a:ext cx="2713739" cy="1367041"/>
                </a:xfrm>
                <a:prstGeom prst="round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9D7DAC8-A057-6F55-E4BC-C31282AAC1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435442" y="3865022"/>
              <a:ext cx="720000" cy="72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F77411-D960-F974-8C9B-630EDBB46A28}"/>
              </a:ext>
            </a:extLst>
          </p:cNvPr>
          <p:cNvGrpSpPr/>
          <p:nvPr/>
        </p:nvGrpSpPr>
        <p:grpSpPr>
          <a:xfrm>
            <a:off x="564233" y="3681563"/>
            <a:ext cx="3192326" cy="2804529"/>
            <a:chOff x="564233" y="3681563"/>
            <a:chExt cx="3192326" cy="28045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0D36FD-03C3-6092-CEC9-E07E909BAA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70139" y="4225022"/>
              <a:ext cx="720000" cy="720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EAC40B0-66A9-FBE0-1B53-DC39C27D4A1C}"/>
                    </a:ext>
                  </a:extLst>
                </p:cNvPr>
                <p:cNvSpPr txBox="1"/>
                <p:nvPr/>
              </p:nvSpPr>
              <p:spPr>
                <a:xfrm>
                  <a:off x="1042820" y="5138347"/>
                  <a:ext cx="2713739" cy="1347745"/>
                </a:xfrm>
                <a:prstGeom prst="roundRect">
                  <a:avLst/>
                </a:prstGeom>
                <a:solidFill>
                  <a:schemeClr val="accent2">
                    <a:alpha val="44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  <m:e>
                            <m:r>
                              <m:rPr>
                                <m:nor/>
                              </m:rPr>
                              <a:rPr lang="en-GB" b="0" i="0" smtClean="0">
                                <a:solidFill>
                                  <a:schemeClr val="accent1"/>
                                </a:solidFill>
                              </a:rPr>
                              <m:t>H</m:t>
                            </m:r>
                          </m:e>
                        </m:sPre>
                      </m:oMath>
                    </m:oMathPara>
                  </a14:m>
                  <a:endParaRPr lang="en-US" dirty="0"/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Hydrogen-1</a:t>
                  </a:r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Atomic number: 1</a:t>
                  </a:r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Atomic mass number: 1</a:t>
                  </a: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EAC40B0-66A9-FBE0-1B53-DC39C27D4A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2820" y="5138347"/>
                  <a:ext cx="2713739" cy="1347745"/>
                </a:xfrm>
                <a:prstGeom prst="roundRect">
                  <a:avLst/>
                </a:prstGeom>
                <a:blipFill>
                  <a:blip r:embed="rId8"/>
                  <a:stretch>
                    <a:fillRect b="-18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8FDFA53-CB95-8AB4-3A70-B423CE83D75C}"/>
                </a:ext>
              </a:extLst>
            </p:cNvPr>
            <p:cNvGrpSpPr/>
            <p:nvPr/>
          </p:nvGrpSpPr>
          <p:grpSpPr>
            <a:xfrm>
              <a:off x="564233" y="3681563"/>
              <a:ext cx="1937657" cy="760143"/>
              <a:chOff x="5766006" y="2023412"/>
              <a:chExt cx="1937657" cy="760143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BD501F2E-1843-6582-9AE4-49D7922465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11912" y="2438052"/>
                <a:ext cx="396094" cy="3455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992A47F-F43B-6EFA-B4E5-AECCDFDC2C56}"/>
                  </a:ext>
                </a:extLst>
              </p:cNvPr>
              <p:cNvSpPr txBox="1"/>
              <p:nvPr/>
            </p:nvSpPr>
            <p:spPr>
              <a:xfrm>
                <a:off x="5766006" y="2023412"/>
                <a:ext cx="1937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/>
                    </a:solidFill>
                  </a:rPr>
                  <a:t>1 Proton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15B71C-EA57-360E-92D2-5C12DDE6DA47}"/>
              </a:ext>
            </a:extLst>
          </p:cNvPr>
          <p:cNvGrpSpPr/>
          <p:nvPr/>
        </p:nvGrpSpPr>
        <p:grpSpPr>
          <a:xfrm>
            <a:off x="3379095" y="3448728"/>
            <a:ext cx="3712052" cy="3010437"/>
            <a:chOff x="3379095" y="3448728"/>
            <a:chExt cx="3712052" cy="301043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2994F33-CF49-0BE6-B0A1-DFB6B0522D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60696" y="3896620"/>
              <a:ext cx="720000" cy="72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C8FBFC-1E02-2230-ED1C-67DC0062D2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0696" y="4159957"/>
              <a:ext cx="720000" cy="720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11BC201-1FE5-9EF0-3506-6833B8F58458}"/>
                    </a:ext>
                  </a:extLst>
                </p:cNvPr>
                <p:cNvSpPr txBox="1"/>
                <p:nvPr/>
              </p:nvSpPr>
              <p:spPr>
                <a:xfrm>
                  <a:off x="4377408" y="5092124"/>
                  <a:ext cx="2713739" cy="1367041"/>
                </a:xfrm>
                <a:prstGeom prst="roundRect">
                  <a:avLst/>
                </a:prstGeom>
                <a:solidFill>
                  <a:schemeClr val="accent2">
                    <a:alpha val="44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  <m:e>
                            <m:r>
                              <m:rPr>
                                <m:nor/>
                              </m:rPr>
                              <a:rPr lang="en-GB" b="0" i="0" smtClean="0">
                                <a:solidFill>
                                  <a:schemeClr val="accent1"/>
                                </a:solidFill>
                              </a:rPr>
                              <m:t>H</m:t>
                            </m:r>
                          </m:e>
                        </m:sPre>
                      </m:oMath>
                    </m:oMathPara>
                  </a14:m>
                  <a:endParaRPr lang="en-US" dirty="0"/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Hydrogen-2</a:t>
                  </a:r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Atomic number: 1</a:t>
                  </a:r>
                </a:p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Atomic mass number: 2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11BC201-1FE5-9EF0-3506-6833B8F584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7408" y="5092124"/>
                  <a:ext cx="2713739" cy="1367041"/>
                </a:xfrm>
                <a:prstGeom prst="round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3C2CE4E-9CE2-42A4-8868-571286756618}"/>
                </a:ext>
              </a:extLst>
            </p:cNvPr>
            <p:cNvGrpSpPr/>
            <p:nvPr/>
          </p:nvGrpSpPr>
          <p:grpSpPr>
            <a:xfrm>
              <a:off x="3379095" y="3448728"/>
              <a:ext cx="1937657" cy="647475"/>
              <a:chOff x="2943907" y="1912102"/>
              <a:chExt cx="1937657" cy="647475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29DB153-507E-2E05-1FCF-1376EC3E0F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37259" y="2295563"/>
                <a:ext cx="329080" cy="26401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256ACF8-BAC5-667D-1AC2-4AE9949E8937}"/>
                  </a:ext>
                </a:extLst>
              </p:cNvPr>
              <p:cNvSpPr txBox="1"/>
              <p:nvPr/>
            </p:nvSpPr>
            <p:spPr>
              <a:xfrm>
                <a:off x="2943907" y="1912102"/>
                <a:ext cx="1937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/>
                    </a:solidFill>
                  </a:rPr>
                  <a:t>1 Neutron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5724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iodic table of elements&#10;&#10;Description automatically generated">
            <a:extLst>
              <a:ext uri="{FF2B5EF4-FFF2-40B4-BE49-F238E27FC236}">
                <a16:creationId xmlns:a16="http://schemas.microsoft.com/office/drawing/2014/main" id="{A54AB9E6-9D9C-AD69-6204-FE3439FF928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28934" y="322070"/>
            <a:ext cx="6835721" cy="4402992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D1C1630-49CD-D746-AC39-BC490EE45394}"/>
              </a:ext>
            </a:extLst>
          </p:cNvPr>
          <p:cNvSpPr/>
          <p:nvPr/>
        </p:nvSpPr>
        <p:spPr>
          <a:xfrm>
            <a:off x="4447201" y="404106"/>
            <a:ext cx="574287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805D176-C743-5305-CB53-ADE977FB01C7}"/>
              </a:ext>
            </a:extLst>
          </p:cNvPr>
          <p:cNvSpPr/>
          <p:nvPr/>
        </p:nvSpPr>
        <p:spPr>
          <a:xfrm>
            <a:off x="10079109" y="850583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FE5064C-275B-75EC-0A6B-24BAA281AE10}"/>
              </a:ext>
            </a:extLst>
          </p:cNvPr>
          <p:cNvSpPr/>
          <p:nvPr/>
        </p:nvSpPr>
        <p:spPr>
          <a:xfrm>
            <a:off x="9334863" y="850583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F52B59E-C7ED-7CF2-FF1A-53A4BE366EBF}"/>
              </a:ext>
            </a:extLst>
          </p:cNvPr>
          <p:cNvSpPr/>
          <p:nvPr/>
        </p:nvSpPr>
        <p:spPr>
          <a:xfrm>
            <a:off x="4469111" y="1292220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6D35F49-9F84-5113-39CC-15711B4C3897}"/>
              </a:ext>
            </a:extLst>
          </p:cNvPr>
          <p:cNvSpPr/>
          <p:nvPr/>
        </p:nvSpPr>
        <p:spPr>
          <a:xfrm>
            <a:off x="4469111" y="1706899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8C16077-7E8D-8A22-64B1-2E527AC3F218}"/>
              </a:ext>
            </a:extLst>
          </p:cNvPr>
          <p:cNvSpPr/>
          <p:nvPr/>
        </p:nvSpPr>
        <p:spPr>
          <a:xfrm>
            <a:off x="4871968" y="1706899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434517A-C225-3D45-D529-01B8A3B49626}"/>
              </a:ext>
            </a:extLst>
          </p:cNvPr>
          <p:cNvSpPr/>
          <p:nvPr/>
        </p:nvSpPr>
        <p:spPr>
          <a:xfrm>
            <a:off x="7119063" y="1706899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97E127A-B97A-E8AF-D20F-6A061CD400F2}"/>
              </a:ext>
            </a:extLst>
          </p:cNvPr>
          <p:cNvSpPr/>
          <p:nvPr/>
        </p:nvSpPr>
        <p:spPr>
          <a:xfrm>
            <a:off x="9706986" y="1292220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4CCA6F-B92E-4487-1CDE-7F40CD64B773}"/>
              </a:ext>
            </a:extLst>
          </p:cNvPr>
          <p:cNvSpPr/>
          <p:nvPr/>
        </p:nvSpPr>
        <p:spPr>
          <a:xfrm>
            <a:off x="10471608" y="1292220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46F6980-AD48-156B-7E30-AA59DD74E013}"/>
              </a:ext>
            </a:extLst>
          </p:cNvPr>
          <p:cNvSpPr/>
          <p:nvPr/>
        </p:nvSpPr>
        <p:spPr>
          <a:xfrm>
            <a:off x="9714073" y="850583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09EAE1A-598C-8DAE-5599-995AEF68A6BC}"/>
              </a:ext>
            </a:extLst>
          </p:cNvPr>
          <p:cNvSpPr/>
          <p:nvPr/>
        </p:nvSpPr>
        <p:spPr>
          <a:xfrm>
            <a:off x="4848322" y="1295979"/>
            <a:ext cx="468919" cy="473436"/>
          </a:xfrm>
          <a:prstGeom prst="roundRect">
            <a:avLst/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00618-6C56-7212-7292-1D1B0691098A}"/>
              </a:ext>
            </a:extLst>
          </p:cNvPr>
          <p:cNvSpPr/>
          <p:nvPr/>
        </p:nvSpPr>
        <p:spPr>
          <a:xfrm>
            <a:off x="4117493" y="2176575"/>
            <a:ext cx="7784070" cy="2478796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diagram of the body&#10;&#10;Description automatically generated">
            <a:extLst>
              <a:ext uri="{FF2B5EF4-FFF2-40B4-BE49-F238E27FC236}">
                <a16:creationId xmlns:a16="http://schemas.microsoft.com/office/drawing/2014/main" id="{3A7F1A4D-A644-D433-4383-0F31E4FD9B8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08" y="738395"/>
            <a:ext cx="3564131" cy="57516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D94777E-8D50-D03D-198D-714DF8E9F8CA}"/>
              </a:ext>
            </a:extLst>
          </p:cNvPr>
          <p:cNvSpPr txBox="1"/>
          <p:nvPr/>
        </p:nvSpPr>
        <p:spPr>
          <a:xfrm>
            <a:off x="4117493" y="2391552"/>
            <a:ext cx="7784070" cy="4307562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900" b="1" dirty="0">
                <a:solidFill>
                  <a:schemeClr val="accent1"/>
                </a:solidFill>
              </a:rPr>
              <a:t>Hydrogen</a:t>
            </a:r>
            <a:r>
              <a:rPr lang="en-US" sz="1900" dirty="0">
                <a:solidFill>
                  <a:schemeClr val="accent1"/>
                </a:solidFill>
              </a:rPr>
              <a:t> – pH.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Carbon</a:t>
            </a:r>
            <a:r>
              <a:rPr lang="en-US" sz="1900" dirty="0">
                <a:solidFill>
                  <a:schemeClr val="accent1"/>
                </a:solidFill>
              </a:rPr>
              <a:t> – basic building block of all proteins, carbohydrates and fats.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Nitrogen</a:t>
            </a:r>
            <a:r>
              <a:rPr lang="en-US" sz="1900" dirty="0">
                <a:solidFill>
                  <a:schemeClr val="accent1"/>
                </a:solidFill>
              </a:rPr>
              <a:t> – proteins, DNA and RNA.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Oxygen</a:t>
            </a:r>
            <a:r>
              <a:rPr lang="en-US" sz="1900" dirty="0">
                <a:solidFill>
                  <a:schemeClr val="accent1"/>
                </a:solidFill>
              </a:rPr>
              <a:t> – cellular respiration.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Sodium</a:t>
            </a:r>
            <a:r>
              <a:rPr lang="en-US" sz="1900" dirty="0">
                <a:solidFill>
                  <a:schemeClr val="accent1"/>
                </a:solidFill>
              </a:rPr>
              <a:t> and </a:t>
            </a:r>
            <a:r>
              <a:rPr lang="en-US" sz="1900" b="1" dirty="0">
                <a:solidFill>
                  <a:schemeClr val="accent1"/>
                </a:solidFill>
              </a:rPr>
              <a:t>potassium</a:t>
            </a:r>
            <a:r>
              <a:rPr lang="en-US" sz="1900" dirty="0">
                <a:solidFill>
                  <a:schemeClr val="accent1"/>
                </a:solidFill>
              </a:rPr>
              <a:t> – cellular communication; regulate fluid levels.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Calcium</a:t>
            </a:r>
            <a:r>
              <a:rPr lang="en-US" sz="1900" dirty="0">
                <a:solidFill>
                  <a:schemeClr val="accent1"/>
                </a:solidFill>
              </a:rPr>
              <a:t> – cellular communication; bones and teeth. 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Magnesium</a:t>
            </a:r>
            <a:r>
              <a:rPr lang="en-US" sz="1900" dirty="0">
                <a:solidFill>
                  <a:schemeClr val="accent1"/>
                </a:solidFill>
              </a:rPr>
              <a:t> – chemical reactions. 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Phosphorus</a:t>
            </a:r>
            <a:r>
              <a:rPr lang="en-US" sz="1900" dirty="0">
                <a:solidFill>
                  <a:schemeClr val="accent1"/>
                </a:solidFill>
              </a:rPr>
              <a:t> – DNA and RNA; cell membranes; teeth and bones; storing and transporting energy.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Chlorine</a:t>
            </a:r>
            <a:r>
              <a:rPr lang="en-US" sz="1900" dirty="0">
                <a:solidFill>
                  <a:schemeClr val="accent1"/>
                </a:solidFill>
              </a:rPr>
              <a:t> – regulate fluid levels; activity if other elements; stomach acid. 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Iron</a:t>
            </a:r>
            <a:r>
              <a:rPr lang="en-US" sz="1900" dirty="0">
                <a:solidFill>
                  <a:schemeClr val="accent1"/>
                </a:solidFill>
              </a:rPr>
              <a:t> – haemoglobin.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29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8" grpId="0" animBg="1"/>
      <p:bldP spid="9" grpId="0" animBg="1"/>
      <p:bldP spid="10" grpId="0" animBg="1"/>
      <p:bldP spid="11" grpId="0" animBg="1"/>
      <p:bldP spid="15" grpId="0" animBg="1"/>
      <p:bldP spid="17" grpId="0" animBg="1"/>
      <p:bldP spid="18" grpId="0" animBg="1"/>
      <p:bldP spid="19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molecule&#10;&#10;Description automatically generated">
            <a:extLst>
              <a:ext uri="{FF2B5EF4-FFF2-40B4-BE49-F238E27FC236}">
                <a16:creationId xmlns:a16="http://schemas.microsoft.com/office/drawing/2014/main" id="{9DEFDBCF-B781-A01A-3E90-F606C700DC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072" y="1244981"/>
            <a:ext cx="3232903" cy="306048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C38EC53-4177-AF1A-BE44-7AF7C52D27E1}"/>
              </a:ext>
            </a:extLst>
          </p:cNvPr>
          <p:cNvGrpSpPr/>
          <p:nvPr/>
        </p:nvGrpSpPr>
        <p:grpSpPr>
          <a:xfrm>
            <a:off x="6485059" y="2244520"/>
            <a:ext cx="2880000" cy="2880000"/>
            <a:chOff x="6985802" y="3812063"/>
            <a:chExt cx="2880000" cy="288000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046EC23-1250-F2F1-6C3A-CDC31C6A953E}"/>
                </a:ext>
              </a:extLst>
            </p:cNvPr>
            <p:cNvSpPr/>
            <p:nvPr/>
          </p:nvSpPr>
          <p:spPr>
            <a:xfrm>
              <a:off x="8065802" y="4892063"/>
              <a:ext cx="720000" cy="720000"/>
            </a:xfrm>
            <a:prstGeom prst="ellipse">
              <a:avLst/>
            </a:prstGeom>
            <a:solidFill>
              <a:schemeClr val="accent3">
                <a:alpha val="34000"/>
              </a:schemeClr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FD96DC1-F364-688F-A5C1-01BF4FD4719C}"/>
                </a:ext>
              </a:extLst>
            </p:cNvPr>
            <p:cNvSpPr/>
            <p:nvPr/>
          </p:nvSpPr>
          <p:spPr>
            <a:xfrm>
              <a:off x="7525802" y="4322802"/>
              <a:ext cx="1800000" cy="180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E27B4B6-F530-716D-0FAF-13605610CF25}"/>
                </a:ext>
              </a:extLst>
            </p:cNvPr>
            <p:cNvSpPr/>
            <p:nvPr/>
          </p:nvSpPr>
          <p:spPr>
            <a:xfrm>
              <a:off x="6985802" y="3812063"/>
              <a:ext cx="2880000" cy="288000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591879C-B96A-1D9D-C604-9D9A261A9AA0}"/>
              </a:ext>
            </a:extLst>
          </p:cNvPr>
          <p:cNvSpPr txBox="1"/>
          <p:nvPr/>
        </p:nvSpPr>
        <p:spPr>
          <a:xfrm>
            <a:off x="8619554" y="5354501"/>
            <a:ext cx="3204311" cy="1123712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Octet rule </a:t>
            </a:r>
            <a:r>
              <a:rPr lang="en-US" sz="2000" dirty="0">
                <a:solidFill>
                  <a:schemeClr val="accent1"/>
                </a:solidFill>
              </a:rPr>
              <a:t>– 8 electrons in the outmost shell makes the atom more stable.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BD6012-3876-EE6E-4E05-085C34F11C6B}"/>
              </a:ext>
            </a:extLst>
          </p:cNvPr>
          <p:cNvSpPr txBox="1"/>
          <p:nvPr/>
        </p:nvSpPr>
        <p:spPr>
          <a:xfrm>
            <a:off x="548890" y="165937"/>
            <a:ext cx="112749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chemeClr val="accent1"/>
                </a:solidFill>
                <a:latin typeface="+mj-lt"/>
              </a:rPr>
              <a:t>Electrons exist in shells (energy levels) around the nucleus.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D88CA5-AD67-0412-C63F-D3F2F5FB387D}"/>
              </a:ext>
            </a:extLst>
          </p:cNvPr>
          <p:cNvSpPr txBox="1"/>
          <p:nvPr/>
        </p:nvSpPr>
        <p:spPr>
          <a:xfrm>
            <a:off x="867715" y="786130"/>
            <a:ext cx="10637323" cy="731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sz="2300" dirty="0">
                <a:solidFill>
                  <a:schemeClr val="accent2"/>
                </a:solidFill>
              </a:rPr>
              <a:t>The innermost shall (1n) can hold 2 electrons (1 pair), and other shells (2n etc.) can hold 8 electrons (4 pairs)</a:t>
            </a:r>
          </a:p>
        </p:txBody>
      </p:sp>
      <p:pic>
        <p:nvPicPr>
          <p:cNvPr id="13" name="Picture 12" descr="A diagram of a flower&#10;&#10;Description automatically generated">
            <a:extLst>
              <a:ext uri="{FF2B5EF4-FFF2-40B4-BE49-F238E27FC236}">
                <a16:creationId xmlns:a16="http://schemas.microsoft.com/office/drawing/2014/main" id="{09273CDE-7F20-A2D6-36EA-3D8ADCF7F98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790" y="4034358"/>
            <a:ext cx="4040042" cy="265770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98EE4536-4E3F-B5EA-53FD-4F7A4DFF48DF}"/>
              </a:ext>
            </a:extLst>
          </p:cNvPr>
          <p:cNvSpPr/>
          <p:nvPr/>
        </p:nvSpPr>
        <p:spPr>
          <a:xfrm>
            <a:off x="7637147" y="264374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F0DFA66-28D7-A179-BF08-7882B63AFB96}"/>
              </a:ext>
            </a:extLst>
          </p:cNvPr>
          <p:cNvSpPr/>
          <p:nvPr/>
        </p:nvSpPr>
        <p:spPr>
          <a:xfrm>
            <a:off x="7925059" y="2642567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1B8CB28-0420-7368-7722-37168FDABF61}"/>
              </a:ext>
            </a:extLst>
          </p:cNvPr>
          <p:cNvSpPr/>
          <p:nvPr/>
        </p:nvSpPr>
        <p:spPr>
          <a:xfrm>
            <a:off x="7631404" y="209796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422C7CB-C8CE-7F70-AD3C-0D092463203D}"/>
              </a:ext>
            </a:extLst>
          </p:cNvPr>
          <p:cNvSpPr/>
          <p:nvPr/>
        </p:nvSpPr>
        <p:spPr>
          <a:xfrm>
            <a:off x="7947861" y="209796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45D89E5-15DD-FB09-72BB-21890B7DC7D3}"/>
              </a:ext>
            </a:extLst>
          </p:cNvPr>
          <p:cNvSpPr/>
          <p:nvPr/>
        </p:nvSpPr>
        <p:spPr>
          <a:xfrm>
            <a:off x="9220676" y="332452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1643985-D86D-DB6D-2F42-56A895C462EE}"/>
              </a:ext>
            </a:extLst>
          </p:cNvPr>
          <p:cNvSpPr/>
          <p:nvPr/>
        </p:nvSpPr>
        <p:spPr>
          <a:xfrm>
            <a:off x="7989520" y="500108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8C3A749-64BA-AF67-E9A9-676123B4187A}"/>
              </a:ext>
            </a:extLst>
          </p:cNvPr>
          <p:cNvSpPr/>
          <p:nvPr/>
        </p:nvSpPr>
        <p:spPr>
          <a:xfrm>
            <a:off x="9220676" y="360608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DA906C7-2B46-20F6-EB99-513301B93D25}"/>
              </a:ext>
            </a:extLst>
          </p:cNvPr>
          <p:cNvSpPr/>
          <p:nvPr/>
        </p:nvSpPr>
        <p:spPr>
          <a:xfrm>
            <a:off x="7685833" y="4990110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46227EF-4B54-3C27-7B0F-386FDC2977AC}"/>
              </a:ext>
            </a:extLst>
          </p:cNvPr>
          <p:cNvSpPr/>
          <p:nvPr/>
        </p:nvSpPr>
        <p:spPr>
          <a:xfrm>
            <a:off x="6347232" y="3373699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61B9F4F-11EF-68A3-43FE-BBFD1DA827CE}"/>
              </a:ext>
            </a:extLst>
          </p:cNvPr>
          <p:cNvSpPr/>
          <p:nvPr/>
        </p:nvSpPr>
        <p:spPr>
          <a:xfrm>
            <a:off x="6347232" y="3655259"/>
            <a:ext cx="270000" cy="27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A7BA7B-483A-A57F-C271-19F1BF03F44B}"/>
              </a:ext>
            </a:extLst>
          </p:cNvPr>
          <p:cNvSpPr txBox="1"/>
          <p:nvPr/>
        </p:nvSpPr>
        <p:spPr>
          <a:xfrm>
            <a:off x="7675779" y="3469076"/>
            <a:ext cx="7397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08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d606036c-d936-4757-a33d-eff85b07679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6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4.5|10.7|1.5|2.9|5|9.2|6|21.8|7.9|5.9|3.7|8.8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2|3.9|26.4|3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8|12.1|10.1|26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4|7.1|14.1|28.4|15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2|9.5|12.9|9|15.4|24.7|14.7|12.9|17.4|13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9|31|3.4|28.9|12.9|8.6|1.5|1|0.8|0.7|0.8|0.8|0.7|1.3|11.6|5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7|0.8|0.7|0.5|0.6|0.4|0.4|0.5|0.6|0.5|3.6|44.4|5.9|11.2|80.4|32|4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19|1.3|1.2|11.7|3.5|1.2|1.9|2.5|21.6"/>
</p:tagLst>
</file>

<file path=ppt/theme/theme1.xml><?xml version="1.0" encoding="utf-8"?>
<a:theme xmlns:a="http://schemas.openxmlformats.org/drawingml/2006/main" name="Office Theme">
  <a:themeElements>
    <a:clrScheme name="Warwick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3C0F52"/>
      </a:accent1>
      <a:accent2>
        <a:srgbClr val="6CCCB8"/>
      </a:accent2>
      <a:accent3>
        <a:srgbClr val="CA323A"/>
      </a:accent3>
      <a:accent4>
        <a:srgbClr val="F1BE47"/>
      </a:accent4>
      <a:accent5>
        <a:srgbClr val="E77622"/>
      </a:accent5>
      <a:accent6>
        <a:srgbClr val="00A8CD"/>
      </a:accent6>
      <a:hlink>
        <a:srgbClr val="00A8CD"/>
      </a:hlink>
      <a:folHlink>
        <a:srgbClr val="CA323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97E0A228-C590-4D20-B05F-A6BF04A054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</TotalTime>
  <Words>1333</Words>
  <Application>Microsoft Office PowerPoint</Application>
  <PresentationFormat>Widescreen</PresentationFormat>
  <Paragraphs>152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Aptos</vt:lpstr>
      <vt:lpstr>Aptos Display</vt:lpstr>
      <vt:lpstr>Arial</vt:lpstr>
      <vt:lpstr>Arial</vt:lpstr>
      <vt:lpstr>Cambria Math</vt:lpstr>
      <vt:lpstr>roboto condensed</vt:lpstr>
      <vt:lpstr>Symbol</vt:lpstr>
      <vt:lpstr>Tahoma</vt:lpstr>
      <vt:lpstr>Times New Roman</vt:lpstr>
      <vt:lpstr>Office Theme</vt:lpstr>
      <vt:lpstr>2.1: Atoms and Ions</vt:lpstr>
      <vt:lpstr>Learning outcomes</vt:lpstr>
      <vt:lpstr>PowerPoint Presentation</vt:lpstr>
      <vt:lpstr>Atoms are formed from subatomic particles: protons, neutrons, and electrons.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Atoms and Ions</vt:lpstr>
      <vt:lpstr>Image 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Atoms and Molecules </dc:title>
  <dc:creator>Strachan-Jones, Helen</dc:creator>
  <cp:lastModifiedBy>Strachan-Jones, Helen</cp:lastModifiedBy>
  <cp:revision>21</cp:revision>
  <dcterms:created xsi:type="dcterms:W3CDTF">2024-03-15T14:42:09Z</dcterms:created>
  <dcterms:modified xsi:type="dcterms:W3CDTF">2024-06-27T14:22:13Z</dcterms:modified>
</cp:coreProperties>
</file>