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5" r:id="rId9"/>
    <p:sldId id="264" r:id="rId10"/>
    <p:sldId id="266" r:id="rId11"/>
    <p:sldId id="267" r:id="rId12"/>
    <p:sldId id="268" r:id="rId13"/>
    <p:sldId id="269" r:id="rId14"/>
    <p:sldId id="262" r:id="rId15"/>
  </p:sldIdLst>
  <p:sldSz cx="12192000" cy="6858000"/>
  <p:notesSz cx="6858000" cy="9144000"/>
  <p:custDataLst>
    <p:tags r:id="rId17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7F7"/>
    <a:srgbClr val="FBFBFB"/>
    <a:srgbClr val="FDFDFD"/>
    <a:srgbClr val="FEFFF8"/>
    <a:srgbClr val="3C10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827"/>
    <p:restoredTop sz="86402"/>
  </p:normalViewPr>
  <p:slideViewPr>
    <p:cSldViewPr snapToGrid="0">
      <p:cViewPr varScale="1">
        <p:scale>
          <a:sx n="98" d="100"/>
          <a:sy n="98" d="100"/>
        </p:scale>
        <p:origin x="339" y="5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rachan-Jones, Helen" userId="f110f698-69e1-43a1-bf68-bf8c33f815d8" providerId="ADAL" clId="{6A9BDFED-F3B6-467C-8510-0C5D2DFA9EF6}"/>
    <pc:docChg chg="custSel modSld replTag delTag">
      <pc:chgData name="Strachan-Jones, Helen" userId="f110f698-69e1-43a1-bf68-bf8c33f815d8" providerId="ADAL" clId="{6A9BDFED-F3B6-467C-8510-0C5D2DFA9EF6}" dt="2024-06-24T15:26:57.203" v="76"/>
      <pc:docMkLst>
        <pc:docMk/>
      </pc:docMkLst>
      <pc:sldChg chg="modNotesTx">
        <pc:chgData name="Strachan-Jones, Helen" userId="f110f698-69e1-43a1-bf68-bf8c33f815d8" providerId="ADAL" clId="{6A9BDFED-F3B6-467C-8510-0C5D2DFA9EF6}" dt="2024-06-24T14:56:36.022" v="6" actId="20577"/>
        <pc:sldMkLst>
          <pc:docMk/>
          <pc:sldMk cId="1982058213" sldId="259"/>
        </pc:sldMkLst>
      </pc:sldChg>
      <pc:sldChg chg="modNotesTx">
        <pc:chgData name="Strachan-Jones, Helen" userId="f110f698-69e1-43a1-bf68-bf8c33f815d8" providerId="ADAL" clId="{6A9BDFED-F3B6-467C-8510-0C5D2DFA9EF6}" dt="2024-06-24T15:26:48.068" v="73" actId="13926"/>
        <pc:sldMkLst>
          <pc:docMk/>
          <pc:sldMk cId="2328603940" sldId="261"/>
        </pc:sldMkLst>
      </pc:sldChg>
      <pc:sldChg chg="modSp mod">
        <pc:chgData name="Strachan-Jones, Helen" userId="f110f698-69e1-43a1-bf68-bf8c33f815d8" providerId="ADAL" clId="{6A9BDFED-F3B6-467C-8510-0C5D2DFA9EF6}" dt="2024-06-24T14:59:06.779" v="66" actId="20577"/>
        <pc:sldMkLst>
          <pc:docMk/>
          <pc:sldMk cId="2815903771" sldId="262"/>
        </pc:sldMkLst>
        <pc:spChg chg="mod">
          <ac:chgData name="Strachan-Jones, Helen" userId="f110f698-69e1-43a1-bf68-bf8c33f815d8" providerId="ADAL" clId="{6A9BDFED-F3B6-467C-8510-0C5D2DFA9EF6}" dt="2024-06-24T14:59:06.779" v="66" actId="20577"/>
          <ac:spMkLst>
            <pc:docMk/>
            <pc:sldMk cId="2815903771" sldId="262"/>
            <ac:spMk id="3" creationId="{543AE57B-CD79-4770-0748-D7E5C3E11DC6}"/>
          </ac:spMkLst>
        </pc:spChg>
      </pc:sldChg>
      <pc:sldChg chg="modNotesTx">
        <pc:chgData name="Strachan-Jones, Helen" userId="f110f698-69e1-43a1-bf68-bf8c33f815d8" providerId="ADAL" clId="{6A9BDFED-F3B6-467C-8510-0C5D2DFA9EF6}" dt="2024-06-24T14:57:58.207" v="57" actId="255"/>
        <pc:sldMkLst>
          <pc:docMk/>
          <pc:sldMk cId="2250015765" sldId="26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4EE708-A9E2-EB45-A7FB-6F7DF3060ADF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06FA16-8E5E-144C-A8CF-37909F500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7542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2012books.lardbucket.org/books/introduction-to-chemistry-general-organic-and-biological/s11-01-intermolecular-interactions.html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creativecommons.org/licenses/by-nc-sa/3.0/" TargetMode="Externa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hem.libretexts.org/Bookshelves/General_Chemistry/ChemPRIME_(Moore_et_al.)/07%3A_Further_Aspects_of_Covalent_Bonding/7.04%3A_Molecules_with_Lone_Pairs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://wiki.chemprime.chemeddl.org/" TargetMode="External"/><Relationship Id="rId4" Type="http://schemas.openxmlformats.org/officeDocument/2006/relationships/hyperlink" Target="https://creativecommons.org/licenses/by-nc-sa/4.0" TargetMode="Externa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sn1cks/3631728569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06FA16-8E5E-144C-A8CF-37909F5000A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5738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06FA16-8E5E-144C-A8CF-37909F5000A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3731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0" i="0" dirty="0">
                <a:effectLst/>
                <a:latin typeface="+mn-lt"/>
              </a:rPr>
              <a:t>Image: </a:t>
            </a:r>
            <a:r>
              <a:rPr lang="en-GB" b="0" i="0" dirty="0">
                <a:solidFill>
                  <a:srgbClr val="005987"/>
                </a:solidFill>
                <a:effectLst/>
                <a:latin typeface="+mn-lt"/>
                <a:hlinkClick r:id="rId3"/>
              </a:rPr>
              <a:t>Introduction to Chemistry: General, Organic, and Biological</a:t>
            </a:r>
            <a:r>
              <a:rPr lang="en-GB" b="0" i="0" dirty="0">
                <a:effectLst/>
                <a:latin typeface="+mn-lt"/>
              </a:rPr>
              <a:t>, </a:t>
            </a:r>
            <a:r>
              <a:rPr lang="en-GB" b="0" i="0" dirty="0">
                <a:solidFill>
                  <a:srgbClr val="005987"/>
                </a:solidFill>
                <a:effectLst/>
                <a:latin typeface="+mn-lt"/>
                <a:hlinkClick r:id="rId4"/>
              </a:rPr>
              <a:t>CC BY-NC-SA 3.0</a:t>
            </a:r>
            <a:endParaRPr lang="en-GB" i="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06FA16-8E5E-144C-A8CF-37909F5000A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5549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0" i="0" u="none" strike="noStrike" dirty="0">
                <a:solidFill>
                  <a:srgbClr val="0372A6"/>
                </a:solidFill>
                <a:effectLst/>
                <a:latin typeface="Tahoma" panose="020B0604030504040204" pitchFamily="34" charset="0"/>
                <a:hlinkClick r:id="rId3"/>
              </a:rPr>
              <a:t>7.4: Molecules with Lone Pairs</a:t>
            </a:r>
            <a:r>
              <a:rPr lang="en-GB" b="0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 is shared under a </a:t>
            </a:r>
            <a:r>
              <a:rPr lang="en-GB" b="0" i="0" u="none" strike="noStrike" dirty="0">
                <a:solidFill>
                  <a:srgbClr val="0372A6"/>
                </a:solidFill>
                <a:effectLst/>
                <a:latin typeface="Tahoma" panose="020B0604030504040204" pitchFamily="34" charset="0"/>
                <a:hlinkClick r:id="rId4"/>
              </a:rPr>
              <a:t>CC BY-NC-SA 4.0</a:t>
            </a:r>
            <a:r>
              <a:rPr lang="en-GB" b="0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 license and was authored, remixed, and/or curated by </a:t>
            </a:r>
            <a:r>
              <a:rPr lang="en-GB" b="0" i="0" u="none" strike="noStrike" dirty="0">
                <a:solidFill>
                  <a:srgbClr val="0372A6"/>
                </a:solidFill>
                <a:effectLst/>
                <a:latin typeface="Tahoma" panose="020B0604030504040204" pitchFamily="34" charset="0"/>
                <a:hlinkClick r:id="rId5"/>
              </a:rPr>
              <a:t>Ed Vitz, John W. Moore, Justin Shorb, Xavier Prat-Resina, Tim Wendorff, &amp; Adam Hahn</a:t>
            </a:r>
            <a:r>
              <a:rPr lang="en-GB" b="0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06FA16-8E5E-144C-A8CF-37909F5000A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8404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06FA16-8E5E-144C-A8CF-37909F5000A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8518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Left image: </a:t>
            </a:r>
            <a:r>
              <a:rPr lang="en-US" sz="1100" b="0" i="0" u="none" strike="noStrike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nshepheard</a:t>
            </a:r>
            <a:r>
              <a:rPr lang="en-US" sz="11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, </a:t>
            </a:r>
            <a:r>
              <a:rPr lang="en-GB" sz="1100" b="0" i="0" u="none" strike="noStrike" cap="all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CC BY-SA 2.0 DEED, </a:t>
            </a:r>
            <a:r>
              <a:rPr lang="en-GB" sz="11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via </a:t>
            </a:r>
            <a:r>
              <a:rPr lang="en-GB" sz="1100" b="0" i="0" u="sng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  <a:hlinkClick r:id="rId3"/>
              </a:rPr>
              <a:t>https://www.flickr.com/photos/sn1cks/3631728569</a:t>
            </a:r>
            <a:r>
              <a:rPr lang="en-GB" sz="11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 </a:t>
            </a:r>
            <a:endParaRPr lang="en-US" sz="1100" dirty="0"/>
          </a:p>
          <a:p>
            <a:r>
              <a:rPr lang="en-US" dirty="0"/>
              <a:t>Right image: OpenStax, CC BY 4.0 &lt;https://creativecommons.org/licenses/by/4.0&gt;, via Wikimedia Commons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06FA16-8E5E-144C-A8CF-37909F5000A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8427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mailto:helen.strachan-jones@warwick.ac.uk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7408" y="1214438"/>
            <a:ext cx="4757530" cy="2387600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7408" y="4031629"/>
            <a:ext cx="465814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DDDF7-9DD7-ED42-81EC-9E0846EDE852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84FE0-9954-4545-B18C-421A1A3C25B8}" type="slidenum">
              <a:rPr lang="en-US" smtClean="0"/>
              <a:t>‹#›</a:t>
            </a:fld>
            <a:endParaRPr lang="en-US"/>
          </a:p>
        </p:txBody>
      </p:sp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1DCF6C8B-8C4B-ECFA-B27E-C27EF42E51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ketchy line">
            <a:extLst>
              <a:ext uri="{FF2B5EF4-FFF2-40B4-BE49-F238E27FC236}">
                <a16:creationId xmlns:a16="http://schemas.microsoft.com/office/drawing/2014/main" id="{CB965398-0C42-3497-ED36-10FDF56E2D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0338" y="4409267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 close-up of a sign&#10;&#10;Description automatically generated">
            <a:extLst>
              <a:ext uri="{FF2B5EF4-FFF2-40B4-BE49-F238E27FC236}">
                <a16:creationId xmlns:a16="http://schemas.microsoft.com/office/drawing/2014/main" id="{26225782-CD8B-E483-AA69-E231A198717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445" y="989076"/>
            <a:ext cx="3556000" cy="1333500"/>
          </a:xfrm>
          <a:prstGeom prst="rect">
            <a:avLst/>
          </a:prstGeom>
        </p:spPr>
      </p:pic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70B0825E-8625-42E8-1397-C2558052C1E7}"/>
              </a:ext>
            </a:extLst>
          </p:cNvPr>
          <p:cNvSpPr txBox="1">
            <a:spLocks/>
          </p:cNvSpPr>
          <p:nvPr userDrawn="1"/>
        </p:nvSpPr>
        <p:spPr>
          <a:xfrm>
            <a:off x="809058" y="4645152"/>
            <a:ext cx="6878774" cy="15727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b="0" i="0" kern="1200" baseline="0">
                <a:solidFill>
                  <a:srgbClr val="303236"/>
                </a:solidFill>
                <a:latin typeface="Calibri"/>
                <a:ea typeface="+mn-ea"/>
                <a:cs typeface="Calibri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2400">
                <a:solidFill>
                  <a:schemeClr val="tx1"/>
                </a:solidFill>
                <a:latin typeface="+mn-lt"/>
                <a:cs typeface="+mn-cs"/>
              </a:rPr>
              <a:t>Dr Helen Strachan-Jones 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2400">
                <a:solidFill>
                  <a:schemeClr val="tx1"/>
                </a:solidFill>
                <a:latin typeface="+mn-lt"/>
                <a:cs typeface="+mn-cs"/>
                <a:hlinkClick r:id="rId3"/>
              </a:rPr>
              <a:t>helen.strachan-jones@warwick.ac.uk</a:t>
            </a:r>
            <a:r>
              <a:rPr lang="en-US" sz="2400">
                <a:solidFill>
                  <a:schemeClr val="tx1"/>
                </a:solidFill>
                <a:latin typeface="+mn-lt"/>
                <a:cs typeface="+mn-cs"/>
              </a:rPr>
              <a:t> 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36293F61-2929-F939-E416-9E9A339E99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46606" y="2329325"/>
            <a:ext cx="4658140" cy="1941512"/>
          </a:xfrm>
        </p:spPr>
        <p:txBody>
          <a:bodyPr>
            <a:noAutofit/>
          </a:bodyPr>
          <a:lstStyle>
            <a:lvl1pPr marL="0" indent="0">
              <a:buNone/>
              <a:defRPr sz="5400">
                <a:latin typeface="+mj-lt"/>
              </a:defRPr>
            </a:lvl1pPr>
          </a:lstStyle>
          <a:p>
            <a:pPr lvl="0"/>
            <a:r>
              <a:rPr lang="en-GB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05362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956003-4EC7-1130-0FC0-61F743E352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4636239" cy="1325563"/>
          </a:xfrm>
        </p:spPr>
        <p:txBody>
          <a:bodyPr anchor="b">
            <a:normAutofit/>
          </a:bodyPr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GB"/>
              <a:t>Learning outcomes</a:t>
            </a:r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0B31E04-25F3-DBCF-59BE-118B328E86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5025" y="6737718"/>
            <a:ext cx="12207200" cy="123363"/>
            <a:chOff x="-5025" y="6737718"/>
            <a:chExt cx="12207200" cy="123363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DA25D79-38A8-B727-7B96-00EA77F38D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 flipH="1">
              <a:off x="6036894" y="695800"/>
              <a:ext cx="123362" cy="12207199"/>
            </a:xfrm>
            <a:prstGeom prst="rect">
              <a:avLst/>
            </a:prstGeom>
            <a:gradFill>
              <a:gsLst>
                <a:gs pos="0">
                  <a:schemeClr val="accent5"/>
                </a:gs>
                <a:gs pos="10000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AF7A731-ABE9-4FA0-A2D5-E07D88DD13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9176406" y="3835311"/>
              <a:ext cx="123362" cy="5928176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61C9AFD-D08C-A66F-2D19-4C30824033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066925"/>
            <a:ext cx="4635500" cy="4035425"/>
          </a:xfrm>
        </p:spPr>
        <p:txBody>
          <a:bodyPr>
            <a:normAutofit/>
          </a:bodyPr>
          <a:lstStyle>
            <a:lvl1pPr marL="342000" indent="-342000">
              <a:lnSpc>
                <a:spcPct val="87000"/>
              </a:lnSpc>
              <a:spcAft>
                <a:spcPts val="800"/>
              </a:spcAft>
              <a:defRPr sz="1600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F246BB5D-7A07-3E16-653E-04FFDB3D752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73999" y="1401556"/>
            <a:ext cx="4883150" cy="4392613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309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9035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98CC18-3CC4-46C0-EBF9-716B2DDB6C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549274"/>
          </a:xfrm>
        </p:spPr>
        <p:txBody>
          <a:bodyPr anchor="t">
            <a:normAutofit/>
          </a:bodyPr>
          <a:lstStyle>
            <a:lvl1pPr algn="ctr">
              <a:defRPr sz="2600">
                <a:solidFill>
                  <a:schemeClr val="accent1"/>
                </a:solidFill>
              </a:defRPr>
            </a:lvl1pPr>
          </a:lstStyle>
          <a:p>
            <a:r>
              <a:rPr lang="en-GB"/>
              <a:t>Title</a:t>
            </a:r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4883223-FD8A-8C0C-F8AB-85E41D410B4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74738"/>
            <a:ext cx="10515600" cy="555625"/>
          </a:xfrm>
        </p:spPr>
        <p:txBody>
          <a:bodyPr>
            <a:normAutofit/>
          </a:bodyPr>
          <a:lstStyle>
            <a:lvl1pPr marL="0" indent="0" algn="ctr">
              <a:buFontTx/>
              <a:buNone/>
              <a:defRPr sz="23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GB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164419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E76BF-3DFD-C12C-F80C-AA63168080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anchor="b">
            <a:normAutofit/>
          </a:bodyPr>
          <a:lstStyle>
            <a:lvl1pPr>
              <a:defRPr sz="2600">
                <a:solidFill>
                  <a:schemeClr val="accent1"/>
                </a:solidFill>
              </a:defRPr>
            </a:lvl1pPr>
          </a:lstStyle>
          <a:p>
            <a:r>
              <a:rPr lang="en-GB"/>
              <a:t>Images references</a:t>
            </a:r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B17400E-A0FA-DD8F-7B5C-B7A36EE236F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8200" y="1989138"/>
            <a:ext cx="10617200" cy="3941762"/>
          </a:xfrm>
        </p:spPr>
        <p:txBody>
          <a:bodyPr/>
          <a:lstStyle>
            <a:lvl1pPr marL="0" indent="0">
              <a:buNone/>
              <a:defRPr sz="1600"/>
            </a:lvl1pPr>
            <a:lvl2pPr>
              <a:defRPr sz="1600"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092466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CD5205-3F8A-D18B-8962-07D4E35B49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82161"/>
            <a:ext cx="10515600" cy="132556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Title</a:t>
            </a:r>
            <a:endParaRPr lang="en-US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128BBB1F-75AF-F238-0A56-9361229A55A3}"/>
              </a:ext>
            </a:extLst>
          </p:cNvPr>
          <p:cNvSpPr/>
          <p:nvPr userDrawn="1"/>
        </p:nvSpPr>
        <p:spPr>
          <a:xfrm>
            <a:off x="838200" y="1873568"/>
            <a:ext cx="4149090" cy="2297430"/>
          </a:xfrm>
          <a:prstGeom prst="roundRect">
            <a:avLst/>
          </a:prstGeom>
          <a:solidFill>
            <a:schemeClr val="accent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42BE065D-EFC1-1444-34A8-042749B3B9E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39690" y="1168358"/>
            <a:ext cx="5027612" cy="465138"/>
          </a:xfrm>
        </p:spPr>
        <p:txBody>
          <a:bodyPr/>
          <a:lstStyle>
            <a:lvl1pPr marL="0" indent="0">
              <a:buNone/>
              <a:defRPr sz="22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GB"/>
              <a:t>Learning outcomes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DA6F139-1BE7-DC70-6871-6CA6227EADA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39690" y="1873568"/>
            <a:ext cx="5027612" cy="4225925"/>
          </a:xfrm>
        </p:spPr>
        <p:txBody>
          <a:bodyPr>
            <a:normAutofit/>
          </a:bodyPr>
          <a:lstStyle>
            <a:lvl1pPr marL="342000" indent="-342000">
              <a:lnSpc>
                <a:spcPct val="87000"/>
              </a:lnSpc>
              <a:spcAft>
                <a:spcPts val="800"/>
              </a:spcAft>
              <a:defRPr sz="1700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A1CF44E-1FC6-81D5-C3F4-7222FB3A2AA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4429" y="2057876"/>
            <a:ext cx="3597275" cy="1928813"/>
          </a:xfrm>
        </p:spPr>
        <p:txBody>
          <a:bodyPr/>
          <a:lstStyle>
            <a:lvl1pPr>
              <a:defRPr sz="2000"/>
            </a:lvl1pPr>
          </a:lstStyle>
          <a:p>
            <a:pPr lvl="0"/>
            <a:r>
              <a:rPr lang="en-GB"/>
              <a:t>X.1: Video and transcript</a:t>
            </a:r>
          </a:p>
          <a:p>
            <a:pPr lvl="0"/>
            <a:endParaRPr lang="en-GB"/>
          </a:p>
          <a:p>
            <a:pPr lvl="0"/>
            <a:r>
              <a:rPr lang="en-GB"/>
              <a:t>X.2: Accompanying reading</a:t>
            </a:r>
          </a:p>
          <a:p>
            <a:pPr lvl="0"/>
            <a:endParaRPr lang="en-GB"/>
          </a:p>
          <a:p>
            <a:pPr lvl="0"/>
            <a:r>
              <a:rPr lang="en-GB"/>
              <a:t>X.3: Worksheet</a:t>
            </a:r>
          </a:p>
          <a:p>
            <a:pPr lvl="0"/>
            <a:endParaRPr lang="en-GB"/>
          </a:p>
          <a:p>
            <a:pPr lvl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511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7F7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2DDDF7-9DD7-ED42-81EC-9E0846EDE852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5D84FE0-9954-4545-B18C-421A1A3C2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610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54" r:id="rId2"/>
    <p:sldLayoutId id="2147483755" r:id="rId3"/>
    <p:sldLayoutId id="2147483756" r:id="rId4"/>
    <p:sldLayoutId id="2147483757" r:id="rId5"/>
    <p:sldLayoutId id="2147483758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nc-sa/3.0/" TargetMode="External"/><Relationship Id="rId7" Type="http://schemas.openxmlformats.org/officeDocument/2006/relationships/hyperlink" Target="https://www.flickr.com/photos/sn1cks/3631728569" TargetMode="External"/><Relationship Id="rId2" Type="http://schemas.openxmlformats.org/officeDocument/2006/relationships/hyperlink" Target="http://2012books.lardbucket.org/books/introduction-to-chemistry-general-organic-and-biological/s11-01-intermolecular-interactions.html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iki.chemprime.chemeddl.org/" TargetMode="External"/><Relationship Id="rId5" Type="http://schemas.openxmlformats.org/officeDocument/2006/relationships/hyperlink" Target="https://creativecommons.org/licenses/by-nc-sa/4.0" TargetMode="External"/><Relationship Id="rId4" Type="http://schemas.openxmlformats.org/officeDocument/2006/relationships/hyperlink" Target="https://chem.libretexts.org/Bookshelves/General_Chemistry/ChemPRIME_(Moore_et_al.)/07%3A_Further_Aspects_of_Covalent_Bonding/7.04%3A_Molecules_with_Lone_Pairs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6A7040-B1DD-860A-B148-116BB17054E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46138" y="2328863"/>
            <a:ext cx="4738687" cy="1941512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3.1: Molecules and Chemical Bonds </a:t>
            </a:r>
          </a:p>
        </p:txBody>
      </p:sp>
      <p:pic>
        <p:nvPicPr>
          <p:cNvPr id="1026" name="Picture 2" descr="An example of a molecular structure">
            <a:extLst>
              <a:ext uri="{FF2B5EF4-FFF2-40B4-BE49-F238E27FC236}">
                <a16:creationId xmlns:a16="http://schemas.microsoft.com/office/drawing/2014/main" id="{39E02438-3E26-2FE0-91E3-D178611867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0"/>
            <a:ext cx="68754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68293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946BDB-F256-6BFE-6811-07EF4699D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3502"/>
            <a:ext cx="10515600" cy="1295356"/>
          </a:xfrm>
        </p:spPr>
        <p:txBody>
          <a:bodyPr>
            <a:normAutofit/>
          </a:bodyPr>
          <a:lstStyle/>
          <a:p>
            <a:r>
              <a:rPr lang="en-US" b="1" dirty="0"/>
              <a:t>Hydrogen bonding </a:t>
            </a:r>
            <a:r>
              <a:rPr lang="en-US" dirty="0"/>
              <a:t>– attraction between a partially positively-charged hydrogen atom attached to a highly negatively charged atom and another nearby electronegative atom.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D5E52B-0BFF-35C8-08F5-4E5129DD39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411492" y="2176277"/>
            <a:ext cx="4411106" cy="4200453"/>
          </a:xfrm>
          <a:prstGeom prst="roundRect">
            <a:avLst/>
          </a:prstGeom>
          <a:solidFill>
            <a:schemeClr val="accent2">
              <a:alpha val="44000"/>
            </a:schemeClr>
          </a:solidFill>
        </p:spPr>
        <p:txBody>
          <a:bodyPr>
            <a:normAutofit lnSpcReduction="1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/>
                </a:solidFill>
              </a:rPr>
              <a:t>Individual hydrogen bonds are relatively weak but collectively strong.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/>
                </a:solidFill>
              </a:rPr>
              <a:t>Polar covalent bonds and hydrogen bonding give water its particular properties, e.g., the ability to dissolve certain substances, and surface tension. </a:t>
            </a:r>
          </a:p>
        </p:txBody>
      </p:sp>
      <p:grpSp>
        <p:nvGrpSpPr>
          <p:cNvPr id="16" name="Group 15" descr="Diagram showing an H2O molecule involved in hydrogen bonding. ">
            <a:extLst>
              <a:ext uri="{FF2B5EF4-FFF2-40B4-BE49-F238E27FC236}">
                <a16:creationId xmlns:a16="http://schemas.microsoft.com/office/drawing/2014/main" id="{DBDC6DD0-E3D2-2E2C-A227-0E41063CD2F9}"/>
              </a:ext>
            </a:extLst>
          </p:cNvPr>
          <p:cNvGrpSpPr/>
          <p:nvPr/>
        </p:nvGrpSpPr>
        <p:grpSpPr>
          <a:xfrm>
            <a:off x="2203089" y="3149107"/>
            <a:ext cx="3074185" cy="1738418"/>
            <a:chOff x="563002" y="2439292"/>
            <a:chExt cx="3074185" cy="1738418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6B62C8BB-3139-CB35-CBB4-45D10ED55482}"/>
                </a:ext>
              </a:extLst>
            </p:cNvPr>
            <p:cNvGrpSpPr/>
            <p:nvPr/>
          </p:nvGrpSpPr>
          <p:grpSpPr>
            <a:xfrm>
              <a:off x="1080976" y="2439292"/>
              <a:ext cx="2044240" cy="1738418"/>
              <a:chOff x="1246770" y="2525841"/>
              <a:chExt cx="2044240" cy="1738418"/>
            </a:xfrm>
          </p:grpSpPr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B16F8D8-C226-C5FB-4CAD-06A870DA0570}"/>
                  </a:ext>
                </a:extLst>
              </p:cNvPr>
              <p:cNvSpPr txBox="1"/>
              <p:nvPr/>
            </p:nvSpPr>
            <p:spPr>
              <a:xfrm>
                <a:off x="1246770" y="2525841"/>
                <a:ext cx="577402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200" b="1">
                    <a:solidFill>
                      <a:schemeClr val="accent1"/>
                    </a:solidFill>
                  </a:rPr>
                  <a:t>H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ADB3C773-3305-1339-2574-3A8E959208EC}"/>
                  </a:ext>
                </a:extLst>
              </p:cNvPr>
              <p:cNvSpPr txBox="1"/>
              <p:nvPr/>
            </p:nvSpPr>
            <p:spPr>
              <a:xfrm>
                <a:off x="2713608" y="2550088"/>
                <a:ext cx="577402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200" b="1">
                    <a:solidFill>
                      <a:schemeClr val="accent1"/>
                    </a:solidFill>
                  </a:rPr>
                  <a:t>H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717E4670-CFEA-92DB-FFCA-BA5314B6C81F}"/>
                  </a:ext>
                </a:extLst>
              </p:cNvPr>
              <p:cNvSpPr txBox="1"/>
              <p:nvPr/>
            </p:nvSpPr>
            <p:spPr>
              <a:xfrm>
                <a:off x="1967416" y="3349223"/>
                <a:ext cx="582211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200" b="1">
                    <a:solidFill>
                      <a:schemeClr val="accent1"/>
                    </a:solidFill>
                  </a:rPr>
                  <a:t>O</a:t>
                </a:r>
              </a:p>
            </p:txBody>
          </p: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523844D4-6BEA-6492-C93F-C31D6EFCD6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20113" y="3088116"/>
                <a:ext cx="387491" cy="443081"/>
              </a:xfrm>
              <a:prstGeom prst="line">
                <a:avLst/>
              </a:prstGeom>
              <a:ln w="3810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8CE53401-1B9D-AE25-3A8D-94036032EDA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420167" y="3110831"/>
                <a:ext cx="388800" cy="442800"/>
              </a:xfrm>
              <a:prstGeom prst="line">
                <a:avLst/>
              </a:prstGeom>
              <a:ln w="3810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F3865A0-20FD-49BD-4172-B51FEF825F7F}"/>
                  </a:ext>
                </a:extLst>
              </p:cNvPr>
              <p:cNvSpPr txBox="1"/>
              <p:nvPr/>
            </p:nvSpPr>
            <p:spPr>
              <a:xfrm rot="2034764">
                <a:off x="1871729" y="3587151"/>
                <a:ext cx="476412" cy="6771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800" b="1">
                    <a:solidFill>
                      <a:schemeClr val="accent1"/>
                    </a:solidFill>
                  </a:rPr>
                  <a:t>··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80B0A143-11A8-826E-AC43-22C29673510D}"/>
                  </a:ext>
                </a:extLst>
              </p:cNvPr>
              <p:cNvSpPr txBox="1"/>
              <p:nvPr/>
            </p:nvSpPr>
            <p:spPr>
              <a:xfrm rot="19295624">
                <a:off x="2154795" y="3547952"/>
                <a:ext cx="588998" cy="6771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800" b="1">
                    <a:solidFill>
                      <a:schemeClr val="accent1"/>
                    </a:solidFill>
                  </a:rPr>
                  <a:t>··</a:t>
                </a:r>
              </a:p>
            </p:txBody>
          </p: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40B9C90-EE45-574D-6513-FC877D2AA48F}"/>
                </a:ext>
              </a:extLst>
            </p:cNvPr>
            <p:cNvSpPr txBox="1"/>
            <p:nvPr/>
          </p:nvSpPr>
          <p:spPr>
            <a:xfrm>
              <a:off x="563002" y="2501246"/>
              <a:ext cx="63991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>
                  <a:solidFill>
                    <a:schemeClr val="accent2"/>
                  </a:solidFill>
                </a:rPr>
                <a:t>δ+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8D6344B-9544-348D-26C9-0615191E6038}"/>
                </a:ext>
              </a:extLst>
            </p:cNvPr>
            <p:cNvSpPr txBox="1"/>
            <p:nvPr/>
          </p:nvSpPr>
          <p:spPr>
            <a:xfrm>
              <a:off x="2997268" y="2501247"/>
              <a:ext cx="63991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>
                  <a:solidFill>
                    <a:schemeClr val="accent2"/>
                  </a:solidFill>
                </a:rPr>
                <a:t>δ+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C67846E-CA5E-C79F-C601-0D43CB674984}"/>
                </a:ext>
              </a:extLst>
            </p:cNvPr>
            <p:cNvSpPr txBox="1"/>
            <p:nvPr/>
          </p:nvSpPr>
          <p:spPr>
            <a:xfrm>
              <a:off x="1396665" y="3309292"/>
              <a:ext cx="55015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>
                  <a:solidFill>
                    <a:schemeClr val="accent2"/>
                  </a:solidFill>
                </a:rPr>
                <a:t>δ-</a:t>
              </a:r>
            </a:p>
          </p:txBody>
        </p:sp>
      </p:grpSp>
      <p:cxnSp>
        <p:nvCxnSpPr>
          <p:cNvPr id="57" name="Straight Connector 56" descr="Line indicating hydrogen bonding. ">
            <a:extLst>
              <a:ext uri="{FF2B5EF4-FFF2-40B4-BE49-F238E27FC236}">
                <a16:creationId xmlns:a16="http://schemas.microsoft.com/office/drawing/2014/main" id="{91FB9616-B599-F1DE-34C7-EA0A4263CD43}"/>
              </a:ext>
            </a:extLst>
          </p:cNvPr>
          <p:cNvCxnSpPr>
            <a:cxnSpLocks/>
          </p:cNvCxnSpPr>
          <p:nvPr/>
        </p:nvCxnSpPr>
        <p:spPr>
          <a:xfrm>
            <a:off x="3964403" y="4681091"/>
            <a:ext cx="342947" cy="397744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114" name="Group 113" descr="Diagram showing an H2O molecule involved in hydrogen bonding. ">
            <a:extLst>
              <a:ext uri="{FF2B5EF4-FFF2-40B4-BE49-F238E27FC236}">
                <a16:creationId xmlns:a16="http://schemas.microsoft.com/office/drawing/2014/main" id="{5C34C594-D73F-278E-B50A-E56CEBE59B85}"/>
              </a:ext>
            </a:extLst>
          </p:cNvPr>
          <p:cNvGrpSpPr/>
          <p:nvPr/>
        </p:nvGrpSpPr>
        <p:grpSpPr>
          <a:xfrm>
            <a:off x="4205830" y="4957407"/>
            <a:ext cx="2025802" cy="1707091"/>
            <a:chOff x="6491825" y="5075599"/>
            <a:chExt cx="2025802" cy="1707091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3DF68DA4-7BD7-3410-1092-3D20A9D4619B}"/>
                </a:ext>
              </a:extLst>
            </p:cNvPr>
            <p:cNvGrpSpPr/>
            <p:nvPr/>
          </p:nvGrpSpPr>
          <p:grpSpPr>
            <a:xfrm>
              <a:off x="6491825" y="5075599"/>
              <a:ext cx="2025802" cy="1038099"/>
              <a:chOff x="1069525" y="2254326"/>
              <a:chExt cx="2025802" cy="1038099"/>
            </a:xfrm>
          </p:grpSpPr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B02025B-8301-1629-ABCE-9110162D6C46}"/>
                  </a:ext>
                </a:extLst>
              </p:cNvPr>
              <p:cNvSpPr txBox="1"/>
              <p:nvPr/>
            </p:nvSpPr>
            <p:spPr>
              <a:xfrm>
                <a:off x="1069525" y="2254326"/>
                <a:ext cx="577402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200" b="1">
                    <a:solidFill>
                      <a:schemeClr val="accent1"/>
                    </a:solidFill>
                  </a:rPr>
                  <a:t>H</a:t>
                </a:r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859C732-54F3-832B-FBC0-2F311049D205}"/>
                  </a:ext>
                </a:extLst>
              </p:cNvPr>
              <p:cNvSpPr txBox="1"/>
              <p:nvPr/>
            </p:nvSpPr>
            <p:spPr>
              <a:xfrm>
                <a:off x="2517925" y="2269558"/>
                <a:ext cx="577402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200" b="1">
                    <a:solidFill>
                      <a:schemeClr val="accent1"/>
                    </a:solidFill>
                  </a:rPr>
                  <a:t>H</a:t>
                </a:r>
              </a:p>
            </p:txBody>
          </p:sp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81BA8E54-3033-19AB-C105-49BD69E6FA4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34955" y="2849344"/>
                <a:ext cx="387491" cy="443081"/>
              </a:xfrm>
              <a:prstGeom prst="line">
                <a:avLst/>
              </a:prstGeom>
              <a:ln w="3810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F81EC320-CA6C-1696-1E2D-6E96A2C00DA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42406" y="2844163"/>
                <a:ext cx="388800" cy="442800"/>
              </a:xfrm>
              <a:prstGeom prst="line">
                <a:avLst/>
              </a:prstGeom>
              <a:ln w="3810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D167E42F-6F61-4A23-7D66-11A8313D17AE}"/>
                </a:ext>
              </a:extLst>
            </p:cNvPr>
            <p:cNvSpPr txBox="1"/>
            <p:nvPr/>
          </p:nvSpPr>
          <p:spPr>
            <a:xfrm>
              <a:off x="7226522" y="5886836"/>
              <a:ext cx="582211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200" b="1">
                  <a:solidFill>
                    <a:schemeClr val="accent1"/>
                  </a:solidFill>
                </a:rPr>
                <a:t>O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689639A3-79D9-CDB5-E5EB-55C4A2CCC663}"/>
                </a:ext>
              </a:extLst>
            </p:cNvPr>
            <p:cNvSpPr txBox="1"/>
            <p:nvPr/>
          </p:nvSpPr>
          <p:spPr>
            <a:xfrm rot="2034764">
              <a:off x="7128760" y="6105582"/>
              <a:ext cx="476412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800" b="1">
                  <a:solidFill>
                    <a:schemeClr val="accent1"/>
                  </a:solidFill>
                </a:rPr>
                <a:t>··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91453418-4D7B-3600-CAA8-81988ABCDC7D}"/>
                </a:ext>
              </a:extLst>
            </p:cNvPr>
            <p:cNvSpPr txBox="1"/>
            <p:nvPr/>
          </p:nvSpPr>
          <p:spPr>
            <a:xfrm rot="19126039">
              <a:off x="7398441" y="6077421"/>
              <a:ext cx="588998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800" b="1">
                  <a:solidFill>
                    <a:schemeClr val="accent1"/>
                  </a:solidFill>
                </a:rPr>
                <a:t>··</a:t>
              </a:r>
            </a:p>
          </p:txBody>
        </p:sp>
      </p:grpSp>
      <p:grpSp>
        <p:nvGrpSpPr>
          <p:cNvPr id="88" name="Group 87" descr="Diagram showing an H2O molecule involved in hydrogen bonding. ">
            <a:extLst>
              <a:ext uri="{FF2B5EF4-FFF2-40B4-BE49-F238E27FC236}">
                <a16:creationId xmlns:a16="http://schemas.microsoft.com/office/drawing/2014/main" id="{C7BD41EF-BF43-9F39-CEE2-B8628751100E}"/>
              </a:ext>
            </a:extLst>
          </p:cNvPr>
          <p:cNvGrpSpPr/>
          <p:nvPr/>
        </p:nvGrpSpPr>
        <p:grpSpPr>
          <a:xfrm>
            <a:off x="4127957" y="1479463"/>
            <a:ext cx="2025802" cy="1809874"/>
            <a:chOff x="6431881" y="1749511"/>
            <a:chExt cx="2025802" cy="1809874"/>
          </a:xfrm>
        </p:grpSpPr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204535C2-AF0C-359C-52A9-1A65B66CF7AC}"/>
                </a:ext>
              </a:extLst>
            </p:cNvPr>
            <p:cNvGrpSpPr/>
            <p:nvPr/>
          </p:nvGrpSpPr>
          <p:grpSpPr>
            <a:xfrm>
              <a:off x="6431881" y="1749511"/>
              <a:ext cx="2025802" cy="1707091"/>
              <a:chOff x="6491825" y="5075599"/>
              <a:chExt cx="2025802" cy="1707091"/>
            </a:xfrm>
          </p:grpSpPr>
          <p:grpSp>
            <p:nvGrpSpPr>
              <p:cNvPr id="73" name="Group 72">
                <a:extLst>
                  <a:ext uri="{FF2B5EF4-FFF2-40B4-BE49-F238E27FC236}">
                    <a16:creationId xmlns:a16="http://schemas.microsoft.com/office/drawing/2014/main" id="{6E8A9A51-F009-0488-9940-1427A9AD583B}"/>
                  </a:ext>
                </a:extLst>
              </p:cNvPr>
              <p:cNvGrpSpPr/>
              <p:nvPr/>
            </p:nvGrpSpPr>
            <p:grpSpPr>
              <a:xfrm>
                <a:off x="6491825" y="5075599"/>
                <a:ext cx="2025802" cy="1549901"/>
                <a:chOff x="6491825" y="5075599"/>
                <a:chExt cx="2025802" cy="1549901"/>
              </a:xfrm>
            </p:grpSpPr>
            <p:grpSp>
              <p:nvGrpSpPr>
                <p:cNvPr id="76" name="Group 75">
                  <a:extLst>
                    <a:ext uri="{FF2B5EF4-FFF2-40B4-BE49-F238E27FC236}">
                      <a16:creationId xmlns:a16="http://schemas.microsoft.com/office/drawing/2014/main" id="{2A7497FD-0F2C-3706-4405-8664509C331D}"/>
                    </a:ext>
                  </a:extLst>
                </p:cNvPr>
                <p:cNvGrpSpPr/>
                <p:nvPr/>
              </p:nvGrpSpPr>
              <p:grpSpPr>
                <a:xfrm>
                  <a:off x="6491825" y="5075599"/>
                  <a:ext cx="2025802" cy="1038099"/>
                  <a:chOff x="1069525" y="2254326"/>
                  <a:chExt cx="2025802" cy="1038099"/>
                </a:xfrm>
              </p:grpSpPr>
              <p:sp>
                <p:nvSpPr>
                  <p:cNvPr id="79" name="TextBox 78">
                    <a:extLst>
                      <a:ext uri="{FF2B5EF4-FFF2-40B4-BE49-F238E27FC236}">
                        <a16:creationId xmlns:a16="http://schemas.microsoft.com/office/drawing/2014/main" id="{64C996A0-E2F1-4CCC-D3FE-A871CEF4E866}"/>
                      </a:ext>
                    </a:extLst>
                  </p:cNvPr>
                  <p:cNvSpPr txBox="1"/>
                  <p:nvPr/>
                </p:nvSpPr>
                <p:spPr>
                  <a:xfrm>
                    <a:off x="1069525" y="2254326"/>
                    <a:ext cx="577402" cy="73866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4200" b="1">
                        <a:solidFill>
                          <a:schemeClr val="accent1"/>
                        </a:solidFill>
                      </a:rPr>
                      <a:t>H</a:t>
                    </a:r>
                  </a:p>
                </p:txBody>
              </p:sp>
              <p:sp>
                <p:nvSpPr>
                  <p:cNvPr id="80" name="TextBox 79">
                    <a:extLst>
                      <a:ext uri="{FF2B5EF4-FFF2-40B4-BE49-F238E27FC236}">
                        <a16:creationId xmlns:a16="http://schemas.microsoft.com/office/drawing/2014/main" id="{C41C608B-2911-E344-D761-EE3E7BCC2A14}"/>
                      </a:ext>
                    </a:extLst>
                  </p:cNvPr>
                  <p:cNvSpPr txBox="1"/>
                  <p:nvPr/>
                </p:nvSpPr>
                <p:spPr>
                  <a:xfrm>
                    <a:off x="2517925" y="2269558"/>
                    <a:ext cx="577402" cy="73866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4200" b="1">
                        <a:solidFill>
                          <a:schemeClr val="accent1"/>
                        </a:solidFill>
                      </a:rPr>
                      <a:t>H</a:t>
                    </a:r>
                  </a:p>
                </p:txBody>
              </p:sp>
              <p:cxnSp>
                <p:nvCxnSpPr>
                  <p:cNvPr id="81" name="Straight Connector 80">
                    <a:extLst>
                      <a:ext uri="{FF2B5EF4-FFF2-40B4-BE49-F238E27FC236}">
                        <a16:creationId xmlns:a16="http://schemas.microsoft.com/office/drawing/2014/main" id="{52FBFEBF-1301-19BB-10B5-A3CB5241ED5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534955" y="2849344"/>
                    <a:ext cx="387491" cy="443081"/>
                  </a:xfrm>
                  <a:prstGeom prst="line">
                    <a:avLst/>
                  </a:prstGeom>
                  <a:ln w="38100"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2" name="Straight Connector 81">
                    <a:extLst>
                      <a:ext uri="{FF2B5EF4-FFF2-40B4-BE49-F238E27FC236}">
                        <a16:creationId xmlns:a16="http://schemas.microsoft.com/office/drawing/2014/main" id="{C56505B9-79D4-25E0-0423-B97CC7338B8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2242406" y="2844163"/>
                    <a:ext cx="388800" cy="442800"/>
                  </a:xfrm>
                  <a:prstGeom prst="line">
                    <a:avLst/>
                  </a:prstGeom>
                  <a:ln w="38100"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D4A1469D-E9C9-38D1-F101-05E626F73EE1}"/>
                    </a:ext>
                  </a:extLst>
                </p:cNvPr>
                <p:cNvSpPr txBox="1"/>
                <p:nvPr/>
              </p:nvSpPr>
              <p:spPr>
                <a:xfrm>
                  <a:off x="7226522" y="5886836"/>
                  <a:ext cx="582211" cy="73866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4200" b="1">
                      <a:solidFill>
                        <a:schemeClr val="accent1"/>
                      </a:solidFill>
                    </a:rPr>
                    <a:t>O</a:t>
                  </a:r>
                </a:p>
              </p:txBody>
            </p:sp>
          </p:grp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5E1B98E3-EDE0-132B-0026-1963C681945C}"/>
                  </a:ext>
                </a:extLst>
              </p:cNvPr>
              <p:cNvSpPr txBox="1"/>
              <p:nvPr/>
            </p:nvSpPr>
            <p:spPr>
              <a:xfrm rot="2034764">
                <a:off x="7128760" y="6105582"/>
                <a:ext cx="476412" cy="6771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800" b="1">
                    <a:solidFill>
                      <a:schemeClr val="accent1"/>
                    </a:solidFill>
                  </a:rPr>
                  <a:t>··</a:t>
                </a:r>
              </a:p>
            </p:txBody>
          </p:sp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AFE4BC11-EF42-EF8D-E22F-07932DAEFF3E}"/>
                  </a:ext>
                </a:extLst>
              </p:cNvPr>
              <p:cNvSpPr txBox="1"/>
              <p:nvPr/>
            </p:nvSpPr>
            <p:spPr>
              <a:xfrm rot="19126039">
                <a:off x="7398441" y="6077421"/>
                <a:ext cx="588998" cy="6771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800" b="1">
                    <a:solidFill>
                      <a:schemeClr val="accent1"/>
                    </a:solidFill>
                  </a:rPr>
                  <a:t>··</a:t>
                </a:r>
              </a:p>
            </p:txBody>
          </p:sp>
        </p:grp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F0A45BBE-7D10-AA19-5FC1-2DC4C75C0B3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946272" y="3206379"/>
              <a:ext cx="302046" cy="353006"/>
            </a:xfrm>
            <a:prstGeom prst="line">
              <a:avLst/>
            </a:prstGeom>
            <a:ln w="19050" cap="flat" cmpd="sng" algn="ctr">
              <a:solidFill>
                <a:schemeClr val="accent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cxnSp>
        <p:nvCxnSpPr>
          <p:cNvPr id="87" name="Straight Connector 86" descr="Line indicating hydrogen bonding. ">
            <a:extLst>
              <a:ext uri="{FF2B5EF4-FFF2-40B4-BE49-F238E27FC236}">
                <a16:creationId xmlns:a16="http://schemas.microsoft.com/office/drawing/2014/main" id="{74778CC1-59F0-03C0-D385-D264B35DD7DD}"/>
              </a:ext>
            </a:extLst>
          </p:cNvPr>
          <p:cNvCxnSpPr>
            <a:cxnSpLocks/>
          </p:cNvCxnSpPr>
          <p:nvPr/>
        </p:nvCxnSpPr>
        <p:spPr>
          <a:xfrm flipH="1">
            <a:off x="3162193" y="4715854"/>
            <a:ext cx="302046" cy="353006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89" name="Group 88" descr="Diagram showing an H2O molecule involved in hydrogen bonding. ">
            <a:extLst>
              <a:ext uri="{FF2B5EF4-FFF2-40B4-BE49-F238E27FC236}">
                <a16:creationId xmlns:a16="http://schemas.microsoft.com/office/drawing/2014/main" id="{D2E7AEBF-80FF-A8B4-93E2-D256990A960C}"/>
              </a:ext>
            </a:extLst>
          </p:cNvPr>
          <p:cNvGrpSpPr/>
          <p:nvPr/>
        </p:nvGrpSpPr>
        <p:grpSpPr>
          <a:xfrm>
            <a:off x="1323307" y="4952360"/>
            <a:ext cx="2025802" cy="1707091"/>
            <a:chOff x="6491825" y="5075599"/>
            <a:chExt cx="2025802" cy="1707091"/>
          </a:xfrm>
        </p:grpSpPr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E74405CB-9F4B-75E9-77C4-EF45ED08CDDF}"/>
                </a:ext>
              </a:extLst>
            </p:cNvPr>
            <p:cNvGrpSpPr/>
            <p:nvPr/>
          </p:nvGrpSpPr>
          <p:grpSpPr>
            <a:xfrm>
              <a:off x="6491825" y="5075599"/>
              <a:ext cx="2025802" cy="1549901"/>
              <a:chOff x="6491825" y="5075599"/>
              <a:chExt cx="2025802" cy="1549901"/>
            </a:xfrm>
          </p:grpSpPr>
          <p:grpSp>
            <p:nvGrpSpPr>
              <p:cNvPr id="93" name="Group 92">
                <a:extLst>
                  <a:ext uri="{FF2B5EF4-FFF2-40B4-BE49-F238E27FC236}">
                    <a16:creationId xmlns:a16="http://schemas.microsoft.com/office/drawing/2014/main" id="{F9928440-E2C9-7186-D547-E79E6D7A64EC}"/>
                  </a:ext>
                </a:extLst>
              </p:cNvPr>
              <p:cNvGrpSpPr/>
              <p:nvPr/>
            </p:nvGrpSpPr>
            <p:grpSpPr>
              <a:xfrm>
                <a:off x="6491825" y="5075599"/>
                <a:ext cx="2025802" cy="1038099"/>
                <a:chOff x="1069525" y="2254326"/>
                <a:chExt cx="2025802" cy="1038099"/>
              </a:xfrm>
            </p:grpSpPr>
            <p:sp>
              <p:nvSpPr>
                <p:cNvPr id="96" name="TextBox 95">
                  <a:extLst>
                    <a:ext uri="{FF2B5EF4-FFF2-40B4-BE49-F238E27FC236}">
                      <a16:creationId xmlns:a16="http://schemas.microsoft.com/office/drawing/2014/main" id="{8C008CE0-439B-ECC1-DAC5-487586BACB5D}"/>
                    </a:ext>
                  </a:extLst>
                </p:cNvPr>
                <p:cNvSpPr txBox="1"/>
                <p:nvPr/>
              </p:nvSpPr>
              <p:spPr>
                <a:xfrm>
                  <a:off x="1069525" y="2254326"/>
                  <a:ext cx="577402" cy="73866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4200" b="1">
                      <a:solidFill>
                        <a:schemeClr val="accent1"/>
                      </a:solidFill>
                    </a:rPr>
                    <a:t>H</a:t>
                  </a:r>
                </a:p>
              </p:txBody>
            </p:sp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E50FAFC6-E9EC-1D47-B299-AA7EAA6B23D7}"/>
                    </a:ext>
                  </a:extLst>
                </p:cNvPr>
                <p:cNvSpPr txBox="1"/>
                <p:nvPr/>
              </p:nvSpPr>
              <p:spPr>
                <a:xfrm>
                  <a:off x="2517925" y="2269558"/>
                  <a:ext cx="577402" cy="73866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4200" b="1">
                      <a:solidFill>
                        <a:schemeClr val="accent1"/>
                      </a:solidFill>
                    </a:rPr>
                    <a:t>H</a:t>
                  </a:r>
                </a:p>
              </p:txBody>
            </p:sp>
            <p:cxnSp>
              <p:nvCxnSpPr>
                <p:cNvPr id="98" name="Straight Connector 97">
                  <a:extLst>
                    <a:ext uri="{FF2B5EF4-FFF2-40B4-BE49-F238E27FC236}">
                      <a16:creationId xmlns:a16="http://schemas.microsoft.com/office/drawing/2014/main" id="{46CD8BB5-31E6-E091-5EFD-03F4F148478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534955" y="2849344"/>
                  <a:ext cx="387491" cy="443081"/>
                </a:xfrm>
                <a:prstGeom prst="line">
                  <a:avLst/>
                </a:prstGeom>
                <a:ln w="38100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Straight Connector 98">
                  <a:extLst>
                    <a:ext uri="{FF2B5EF4-FFF2-40B4-BE49-F238E27FC236}">
                      <a16:creationId xmlns:a16="http://schemas.microsoft.com/office/drawing/2014/main" id="{70C66F14-096E-D00C-AA82-8FA43D4EFAC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242406" y="2844163"/>
                  <a:ext cx="388800" cy="442800"/>
                </a:xfrm>
                <a:prstGeom prst="line">
                  <a:avLst/>
                </a:prstGeom>
                <a:ln w="38100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A2E0155A-7CBC-60F5-27A5-986DF33DCA59}"/>
                  </a:ext>
                </a:extLst>
              </p:cNvPr>
              <p:cNvSpPr txBox="1"/>
              <p:nvPr/>
            </p:nvSpPr>
            <p:spPr>
              <a:xfrm>
                <a:off x="7226522" y="5886836"/>
                <a:ext cx="582211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200" b="1">
                    <a:solidFill>
                      <a:schemeClr val="accent1"/>
                    </a:solidFill>
                  </a:rPr>
                  <a:t>O</a:t>
                </a:r>
              </a:p>
            </p:txBody>
          </p:sp>
        </p:grp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140B5834-6B21-508E-A738-4DD05B7B5BE6}"/>
                </a:ext>
              </a:extLst>
            </p:cNvPr>
            <p:cNvSpPr txBox="1"/>
            <p:nvPr/>
          </p:nvSpPr>
          <p:spPr>
            <a:xfrm rot="2034764">
              <a:off x="7128760" y="6105582"/>
              <a:ext cx="476412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800" b="1">
                  <a:solidFill>
                    <a:schemeClr val="accent1"/>
                  </a:solidFill>
                </a:rPr>
                <a:t>··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4DD4CBF1-4EB1-16C6-8384-9E7450C6765E}"/>
                </a:ext>
              </a:extLst>
            </p:cNvPr>
            <p:cNvSpPr txBox="1"/>
            <p:nvPr/>
          </p:nvSpPr>
          <p:spPr>
            <a:xfrm rot="19126039">
              <a:off x="7398441" y="6077421"/>
              <a:ext cx="588998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800" b="1">
                  <a:solidFill>
                    <a:schemeClr val="accent1"/>
                  </a:solidFill>
                </a:rPr>
                <a:t>··</a:t>
              </a:r>
            </a:p>
          </p:txBody>
        </p:sp>
      </p:grpSp>
      <p:grpSp>
        <p:nvGrpSpPr>
          <p:cNvPr id="111" name="Group 110" descr="Diagram showing an H2O molecule involved in hydrogen bonding. ">
            <a:extLst>
              <a:ext uri="{FF2B5EF4-FFF2-40B4-BE49-F238E27FC236}">
                <a16:creationId xmlns:a16="http://schemas.microsoft.com/office/drawing/2014/main" id="{5FCF5051-D17F-E2E8-7101-2B243FA84D94}"/>
              </a:ext>
            </a:extLst>
          </p:cNvPr>
          <p:cNvGrpSpPr/>
          <p:nvPr/>
        </p:nvGrpSpPr>
        <p:grpSpPr>
          <a:xfrm>
            <a:off x="1287414" y="1422381"/>
            <a:ext cx="2025802" cy="1707091"/>
            <a:chOff x="2995737" y="1775169"/>
            <a:chExt cx="2025802" cy="1707091"/>
          </a:xfrm>
        </p:grpSpPr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AC21F0B1-FB40-DF26-396F-0453D1F197B1}"/>
                </a:ext>
              </a:extLst>
            </p:cNvPr>
            <p:cNvGrpSpPr/>
            <p:nvPr/>
          </p:nvGrpSpPr>
          <p:grpSpPr>
            <a:xfrm>
              <a:off x="2995737" y="1775169"/>
              <a:ext cx="2025802" cy="1549901"/>
              <a:chOff x="6491825" y="5075599"/>
              <a:chExt cx="2025802" cy="1549901"/>
            </a:xfrm>
          </p:grpSpPr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id="{9581B810-FC22-2927-3597-73A705DDA165}"/>
                  </a:ext>
                </a:extLst>
              </p:cNvPr>
              <p:cNvGrpSpPr/>
              <p:nvPr/>
            </p:nvGrpSpPr>
            <p:grpSpPr>
              <a:xfrm>
                <a:off x="6491825" y="5075599"/>
                <a:ext cx="2025802" cy="1038099"/>
                <a:chOff x="1069525" y="2254326"/>
                <a:chExt cx="2025802" cy="1038099"/>
              </a:xfrm>
            </p:grpSpPr>
            <p:sp>
              <p:nvSpPr>
                <p:cNvPr id="107" name="TextBox 106">
                  <a:extLst>
                    <a:ext uri="{FF2B5EF4-FFF2-40B4-BE49-F238E27FC236}">
                      <a16:creationId xmlns:a16="http://schemas.microsoft.com/office/drawing/2014/main" id="{2A3610C5-F413-6326-6C60-9E222C01617C}"/>
                    </a:ext>
                  </a:extLst>
                </p:cNvPr>
                <p:cNvSpPr txBox="1"/>
                <p:nvPr/>
              </p:nvSpPr>
              <p:spPr>
                <a:xfrm>
                  <a:off x="1069525" y="2254326"/>
                  <a:ext cx="577402" cy="73866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4200" b="1">
                      <a:solidFill>
                        <a:schemeClr val="accent1"/>
                      </a:solidFill>
                    </a:rPr>
                    <a:t>H</a:t>
                  </a:r>
                </a:p>
              </p:txBody>
            </p:sp>
            <p:sp>
              <p:nvSpPr>
                <p:cNvPr id="108" name="TextBox 107">
                  <a:extLst>
                    <a:ext uri="{FF2B5EF4-FFF2-40B4-BE49-F238E27FC236}">
                      <a16:creationId xmlns:a16="http://schemas.microsoft.com/office/drawing/2014/main" id="{DF328261-A847-EC66-B096-0CA56EBC76A7}"/>
                    </a:ext>
                  </a:extLst>
                </p:cNvPr>
                <p:cNvSpPr txBox="1"/>
                <p:nvPr/>
              </p:nvSpPr>
              <p:spPr>
                <a:xfrm>
                  <a:off x="2517925" y="2269558"/>
                  <a:ext cx="577402" cy="73866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4200" b="1">
                      <a:solidFill>
                        <a:schemeClr val="accent1"/>
                      </a:solidFill>
                    </a:rPr>
                    <a:t>H</a:t>
                  </a:r>
                </a:p>
              </p:txBody>
            </p:sp>
            <p:cxnSp>
              <p:nvCxnSpPr>
                <p:cNvPr id="109" name="Straight Connector 108">
                  <a:extLst>
                    <a:ext uri="{FF2B5EF4-FFF2-40B4-BE49-F238E27FC236}">
                      <a16:creationId xmlns:a16="http://schemas.microsoft.com/office/drawing/2014/main" id="{9C94A2F1-C4EA-9A76-D0A3-055EB9D4184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534955" y="2849344"/>
                  <a:ext cx="387491" cy="443081"/>
                </a:xfrm>
                <a:prstGeom prst="line">
                  <a:avLst/>
                </a:prstGeom>
                <a:ln w="38100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109">
                  <a:extLst>
                    <a:ext uri="{FF2B5EF4-FFF2-40B4-BE49-F238E27FC236}">
                      <a16:creationId xmlns:a16="http://schemas.microsoft.com/office/drawing/2014/main" id="{99504489-7258-B307-A842-2034B828C17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242406" y="2844163"/>
                  <a:ext cx="388800" cy="442800"/>
                </a:xfrm>
                <a:prstGeom prst="line">
                  <a:avLst/>
                </a:prstGeom>
                <a:ln w="38100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ECCF99F9-C41A-F294-D676-DFCC365B7D48}"/>
                  </a:ext>
                </a:extLst>
              </p:cNvPr>
              <p:cNvSpPr txBox="1"/>
              <p:nvPr/>
            </p:nvSpPr>
            <p:spPr>
              <a:xfrm>
                <a:off x="7226522" y="5886836"/>
                <a:ext cx="582211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200" b="1">
                    <a:solidFill>
                      <a:schemeClr val="accent1"/>
                    </a:solidFill>
                  </a:rPr>
                  <a:t>O</a:t>
                </a:r>
              </a:p>
            </p:txBody>
          </p:sp>
        </p:grp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9C7378A1-95B3-C316-ECA6-273B799A6318}"/>
                </a:ext>
              </a:extLst>
            </p:cNvPr>
            <p:cNvSpPr txBox="1"/>
            <p:nvPr/>
          </p:nvSpPr>
          <p:spPr>
            <a:xfrm rot="2034764">
              <a:off x="3632672" y="2805152"/>
              <a:ext cx="476412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800" b="1">
                  <a:solidFill>
                    <a:schemeClr val="accent1"/>
                  </a:solidFill>
                </a:rPr>
                <a:t>··</a:t>
              </a: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B8D4BE1D-64A6-9A54-37AF-B5903B123BDC}"/>
                </a:ext>
              </a:extLst>
            </p:cNvPr>
            <p:cNvSpPr txBox="1"/>
            <p:nvPr/>
          </p:nvSpPr>
          <p:spPr>
            <a:xfrm rot="19126039">
              <a:off x="3902353" y="2776991"/>
              <a:ext cx="588998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800" b="1">
                  <a:solidFill>
                    <a:schemeClr val="accent1"/>
                  </a:solidFill>
                </a:rPr>
                <a:t>··</a:t>
              </a:r>
            </a:p>
          </p:txBody>
        </p:sp>
      </p:grpSp>
      <p:cxnSp>
        <p:nvCxnSpPr>
          <p:cNvPr id="112" name="Straight Connector 111" descr="Line indicating hydrogen bonding. ">
            <a:extLst>
              <a:ext uri="{FF2B5EF4-FFF2-40B4-BE49-F238E27FC236}">
                <a16:creationId xmlns:a16="http://schemas.microsoft.com/office/drawing/2014/main" id="{A218322E-8D21-EFA4-63E4-33EE3C87020F}"/>
              </a:ext>
            </a:extLst>
          </p:cNvPr>
          <p:cNvCxnSpPr>
            <a:cxnSpLocks/>
          </p:cNvCxnSpPr>
          <p:nvPr/>
        </p:nvCxnSpPr>
        <p:spPr>
          <a:xfrm>
            <a:off x="2523048" y="2921312"/>
            <a:ext cx="304138" cy="319346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F5BCA53-8718-35A5-4BDD-825BEC3690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229536" y="4115401"/>
            <a:ext cx="2781339" cy="688767"/>
            <a:chOff x="4229536" y="4115401"/>
            <a:chExt cx="2781339" cy="688767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D3813C8-7111-6A40-FE74-C343FE7121F9}"/>
                </a:ext>
              </a:extLst>
            </p:cNvPr>
            <p:cNvSpPr txBox="1"/>
            <p:nvPr/>
          </p:nvSpPr>
          <p:spPr>
            <a:xfrm>
              <a:off x="4721377" y="4115401"/>
              <a:ext cx="2289498" cy="446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300" dirty="0">
                  <a:solidFill>
                    <a:schemeClr val="accent2"/>
                  </a:solidFill>
                </a:rPr>
                <a:t>Hydrogen bond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179CD02A-924F-31AD-E013-E1472560554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229536" y="4425813"/>
              <a:ext cx="531496" cy="378355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1349468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99B8D81-B212-4A68-8EC1-1288070521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482742"/>
          </a:xfrm>
        </p:spPr>
        <p:txBody>
          <a:bodyPr>
            <a:normAutofit/>
          </a:bodyPr>
          <a:lstStyle/>
          <a:p>
            <a:r>
              <a:rPr lang="en-US" dirty="0"/>
              <a:t>There are many polar functional groups that interact via hydrogen bonding. </a:t>
            </a:r>
          </a:p>
        </p:txBody>
      </p:sp>
      <p:grpSp>
        <p:nvGrpSpPr>
          <p:cNvPr id="19" name="Group 18" descr="Skeletal formula of hydroxyl group. ">
            <a:extLst>
              <a:ext uri="{FF2B5EF4-FFF2-40B4-BE49-F238E27FC236}">
                <a16:creationId xmlns:a16="http://schemas.microsoft.com/office/drawing/2014/main" id="{6A98B031-94DB-12BF-0984-85DE3C6C2E25}"/>
              </a:ext>
            </a:extLst>
          </p:cNvPr>
          <p:cNvGrpSpPr/>
          <p:nvPr/>
        </p:nvGrpSpPr>
        <p:grpSpPr>
          <a:xfrm>
            <a:off x="850881" y="2476031"/>
            <a:ext cx="2320354" cy="1277324"/>
            <a:chOff x="838200" y="2690941"/>
            <a:chExt cx="2320354" cy="1277324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3480A5DA-E37A-84D7-438F-211A378B7539}"/>
                </a:ext>
              </a:extLst>
            </p:cNvPr>
            <p:cNvGrpSpPr/>
            <p:nvPr/>
          </p:nvGrpSpPr>
          <p:grpSpPr>
            <a:xfrm>
              <a:off x="1342548" y="3106491"/>
              <a:ext cx="1791396" cy="861774"/>
              <a:chOff x="558317" y="3051953"/>
              <a:chExt cx="1791396" cy="861774"/>
            </a:xfrm>
          </p:grpSpPr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68CFF02-6640-0E46-8106-9E25627DA28D}"/>
                  </a:ext>
                </a:extLst>
              </p:cNvPr>
              <p:cNvSpPr txBox="1"/>
              <p:nvPr/>
            </p:nvSpPr>
            <p:spPr>
              <a:xfrm>
                <a:off x="1696970" y="3051953"/>
                <a:ext cx="652743" cy="8617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0" b="1">
                    <a:solidFill>
                      <a:schemeClr val="accent1"/>
                    </a:solidFill>
                  </a:rPr>
                  <a:t>H</a:t>
                </a: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42AD0E7-5E21-55B0-8DB5-B0EDA2A56D54}"/>
                  </a:ext>
                </a:extLst>
              </p:cNvPr>
              <p:cNvSpPr txBox="1"/>
              <p:nvPr/>
            </p:nvSpPr>
            <p:spPr>
              <a:xfrm>
                <a:off x="558317" y="3051953"/>
                <a:ext cx="657552" cy="8617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0" b="1">
                    <a:solidFill>
                      <a:schemeClr val="accent1"/>
                    </a:solidFill>
                  </a:rPr>
                  <a:t>O</a:t>
                </a:r>
              </a:p>
            </p:txBody>
          </p: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D942D820-594A-3FD2-4DD4-71690F980F1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92746" y="3482840"/>
                <a:ext cx="522538" cy="0"/>
              </a:xfrm>
              <a:prstGeom prst="line">
                <a:avLst/>
              </a:prstGeom>
              <a:ln w="3810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B53DC11-82C5-BFC9-86C6-385E481B46B6}"/>
                </a:ext>
              </a:extLst>
            </p:cNvPr>
            <p:cNvSpPr txBox="1"/>
            <p:nvPr/>
          </p:nvSpPr>
          <p:spPr>
            <a:xfrm>
              <a:off x="2518635" y="2690942"/>
              <a:ext cx="63991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>
                  <a:solidFill>
                    <a:schemeClr val="accent2"/>
                  </a:solidFill>
                </a:rPr>
                <a:t>δ+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01CEFA7-1E05-9252-3179-5E65FE28341C}"/>
                </a:ext>
              </a:extLst>
            </p:cNvPr>
            <p:cNvSpPr txBox="1"/>
            <p:nvPr/>
          </p:nvSpPr>
          <p:spPr>
            <a:xfrm>
              <a:off x="1449949" y="2690941"/>
              <a:ext cx="55015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>
                  <a:solidFill>
                    <a:schemeClr val="accent2"/>
                  </a:solidFill>
                </a:rPr>
                <a:t>δ-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6D13ECC-1A17-8113-9DFA-83EDCCECCB4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38200" y="3557681"/>
              <a:ext cx="522538" cy="0"/>
            </a:xfrm>
            <a:prstGeom prst="line">
              <a:avLst/>
            </a:prstGeom>
            <a:ln w="381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979969C9-2E92-0C51-68B8-27AF6D4E813A}"/>
              </a:ext>
            </a:extLst>
          </p:cNvPr>
          <p:cNvSpPr txBox="1"/>
          <p:nvPr/>
        </p:nvSpPr>
        <p:spPr>
          <a:xfrm>
            <a:off x="461242" y="4127394"/>
            <a:ext cx="3103078" cy="2145268"/>
          </a:xfrm>
          <a:prstGeom prst="roundRect">
            <a:avLst/>
          </a:prstGeom>
          <a:solidFill>
            <a:schemeClr val="accent2">
              <a:alpha val="44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>
                <a:solidFill>
                  <a:schemeClr val="accent1"/>
                </a:solidFill>
              </a:rPr>
              <a:t>Hydroxyl group – </a:t>
            </a:r>
            <a:r>
              <a:rPr lang="en-US" sz="2400">
                <a:solidFill>
                  <a:schemeClr val="accent1"/>
                </a:solidFill>
              </a:rPr>
              <a:t>found in alcohols, carbohydrates, proteins and nucleotides</a:t>
            </a:r>
            <a:endParaRPr lang="en-US" sz="2200">
              <a:solidFill>
                <a:schemeClr val="accent1"/>
              </a:solidFill>
            </a:endParaRPr>
          </a:p>
        </p:txBody>
      </p:sp>
      <p:grpSp>
        <p:nvGrpSpPr>
          <p:cNvPr id="42" name="Group 41" descr="Skeletal formula of carbonyl group. ">
            <a:extLst>
              <a:ext uri="{FF2B5EF4-FFF2-40B4-BE49-F238E27FC236}">
                <a16:creationId xmlns:a16="http://schemas.microsoft.com/office/drawing/2014/main" id="{90E67A76-1B44-F33A-BA26-EDD03D5E6A91}"/>
              </a:ext>
            </a:extLst>
          </p:cNvPr>
          <p:cNvGrpSpPr/>
          <p:nvPr/>
        </p:nvGrpSpPr>
        <p:grpSpPr>
          <a:xfrm>
            <a:off x="5144006" y="1878135"/>
            <a:ext cx="1702628" cy="2063758"/>
            <a:chOff x="5020804" y="2129001"/>
            <a:chExt cx="1702628" cy="2063758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4145664E-4FEB-DC97-4E6E-FC66E15B6E36}"/>
                </a:ext>
              </a:extLst>
            </p:cNvPr>
            <p:cNvSpPr txBox="1"/>
            <p:nvPr/>
          </p:nvSpPr>
          <p:spPr>
            <a:xfrm rot="5400000">
              <a:off x="5252255" y="3188146"/>
              <a:ext cx="1209006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600" b="1">
                  <a:solidFill>
                    <a:schemeClr val="accent1"/>
                  </a:solidFill>
                </a:rPr>
                <a:t>=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8D9DEE75-F5A8-A988-00C4-9D24CAB26C00}"/>
                </a:ext>
              </a:extLst>
            </p:cNvPr>
            <p:cNvSpPr txBox="1"/>
            <p:nvPr/>
          </p:nvSpPr>
          <p:spPr>
            <a:xfrm>
              <a:off x="5543342" y="2337774"/>
              <a:ext cx="657552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0" b="1">
                  <a:solidFill>
                    <a:schemeClr val="accent1"/>
                  </a:solidFill>
                </a:rPr>
                <a:t>O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5BDCC435-5A8D-B898-C443-E6F388CC5FDF}"/>
                </a:ext>
              </a:extLst>
            </p:cNvPr>
            <p:cNvSpPr txBox="1"/>
            <p:nvPr/>
          </p:nvSpPr>
          <p:spPr>
            <a:xfrm>
              <a:off x="5543342" y="3294131"/>
              <a:ext cx="638316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0" b="1">
                  <a:solidFill>
                    <a:schemeClr val="accent1"/>
                  </a:solidFill>
                </a:rPr>
                <a:t>C</a:t>
              </a:r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EA894E9-C4E9-6D7A-E77E-384B00E4BD7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20804" y="3745321"/>
              <a:ext cx="522538" cy="0"/>
            </a:xfrm>
            <a:prstGeom prst="line">
              <a:avLst/>
            </a:prstGeom>
            <a:ln w="381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7348FF14-0B95-6C10-39F7-E6D137BDE68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200894" y="3753749"/>
              <a:ext cx="522538" cy="0"/>
            </a:xfrm>
            <a:prstGeom prst="line">
              <a:avLst/>
            </a:prstGeom>
            <a:ln w="381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3C1F972A-F90A-686E-ABCC-43A02C38DED5}"/>
                </a:ext>
              </a:extLst>
            </p:cNvPr>
            <p:cNvSpPr txBox="1"/>
            <p:nvPr/>
          </p:nvSpPr>
          <p:spPr>
            <a:xfrm>
              <a:off x="6012512" y="2129001"/>
              <a:ext cx="55015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>
                  <a:solidFill>
                    <a:schemeClr val="accent2"/>
                  </a:solidFill>
                </a:rPr>
                <a:t>δ-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5AF7E310-F466-4A6D-AE1D-9735C1FA7308}"/>
                </a:ext>
              </a:extLst>
            </p:cNvPr>
            <p:cNvSpPr txBox="1"/>
            <p:nvPr/>
          </p:nvSpPr>
          <p:spPr>
            <a:xfrm>
              <a:off x="6055124" y="3120564"/>
              <a:ext cx="63991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>
                  <a:solidFill>
                    <a:schemeClr val="accent2"/>
                  </a:solidFill>
                </a:rPr>
                <a:t>δ+</a:t>
              </a:r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2406B687-538C-A7A0-DD74-AB7198B32EA7}"/>
              </a:ext>
            </a:extLst>
          </p:cNvPr>
          <p:cNvSpPr txBox="1"/>
          <p:nvPr/>
        </p:nvSpPr>
        <p:spPr>
          <a:xfrm>
            <a:off x="4428421" y="4122516"/>
            <a:ext cx="3103078" cy="2553891"/>
          </a:xfrm>
          <a:prstGeom prst="roundRect">
            <a:avLst/>
          </a:prstGeom>
          <a:solidFill>
            <a:schemeClr val="accent2">
              <a:alpha val="44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>
                <a:solidFill>
                  <a:schemeClr val="accent1"/>
                </a:solidFill>
              </a:rPr>
              <a:t>Carbonyl group –</a:t>
            </a:r>
          </a:p>
          <a:p>
            <a:pPr algn="ctr"/>
            <a:r>
              <a:rPr lang="en-US" sz="2400">
                <a:solidFill>
                  <a:schemeClr val="accent1"/>
                </a:solidFill>
              </a:rPr>
              <a:t>found in organic acids, carbohydrates, proteins and nucleotides</a:t>
            </a:r>
            <a:endParaRPr lang="en-US" sz="2200">
              <a:solidFill>
                <a:schemeClr val="accent1"/>
              </a:solidFill>
            </a:endParaRPr>
          </a:p>
        </p:txBody>
      </p:sp>
      <p:grpSp>
        <p:nvGrpSpPr>
          <p:cNvPr id="44" name="Group 43" descr="Skeletal formula of amino group. ">
            <a:extLst>
              <a:ext uri="{FF2B5EF4-FFF2-40B4-BE49-F238E27FC236}">
                <a16:creationId xmlns:a16="http://schemas.microsoft.com/office/drawing/2014/main" id="{870FD44A-F6A5-58E6-1B7C-9D33DC27536A}"/>
              </a:ext>
            </a:extLst>
          </p:cNvPr>
          <p:cNvGrpSpPr/>
          <p:nvPr/>
        </p:nvGrpSpPr>
        <p:grpSpPr>
          <a:xfrm>
            <a:off x="8915957" y="1797590"/>
            <a:ext cx="1702628" cy="2089016"/>
            <a:chOff x="5020804" y="2066889"/>
            <a:chExt cx="1702628" cy="2089016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7ED1DAFB-9EAB-ACD5-7EDF-A5BB3FE3C41C}"/>
                </a:ext>
              </a:extLst>
            </p:cNvPr>
            <p:cNvSpPr txBox="1"/>
            <p:nvPr/>
          </p:nvSpPr>
          <p:spPr>
            <a:xfrm>
              <a:off x="5538533" y="2210380"/>
              <a:ext cx="652743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0" b="1">
                  <a:solidFill>
                    <a:schemeClr val="accent1"/>
                  </a:solidFill>
                </a:rPr>
                <a:t>H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5AC790A0-F11A-3FF4-C7E7-F02C083F5DF2}"/>
                </a:ext>
              </a:extLst>
            </p:cNvPr>
            <p:cNvSpPr txBox="1"/>
            <p:nvPr/>
          </p:nvSpPr>
          <p:spPr>
            <a:xfrm>
              <a:off x="5543342" y="3294131"/>
              <a:ext cx="647934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0" b="1">
                  <a:solidFill>
                    <a:schemeClr val="accent1"/>
                  </a:solidFill>
                </a:rPr>
                <a:t>N</a:t>
              </a:r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EA472C7C-86F2-4581-CF1B-C19190A614D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20804" y="3745321"/>
              <a:ext cx="522538" cy="0"/>
            </a:xfrm>
            <a:prstGeom prst="line">
              <a:avLst/>
            </a:prstGeom>
            <a:ln w="381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F35D358F-76DF-17B5-390D-DD4918E7905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200894" y="3753749"/>
              <a:ext cx="522538" cy="0"/>
            </a:xfrm>
            <a:prstGeom prst="line">
              <a:avLst/>
            </a:prstGeom>
            <a:ln w="381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67E95383-DD80-4E53-E64A-785E3B8D190E}"/>
                </a:ext>
              </a:extLst>
            </p:cNvPr>
            <p:cNvSpPr txBox="1"/>
            <p:nvPr/>
          </p:nvSpPr>
          <p:spPr>
            <a:xfrm>
              <a:off x="6128396" y="3111284"/>
              <a:ext cx="55015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>
                  <a:solidFill>
                    <a:schemeClr val="accent2"/>
                  </a:solidFill>
                </a:rPr>
                <a:t>δ-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10A9C252-7D54-6E9A-523E-9348A3F25C35}"/>
                </a:ext>
              </a:extLst>
            </p:cNvPr>
            <p:cNvSpPr txBox="1"/>
            <p:nvPr/>
          </p:nvSpPr>
          <p:spPr>
            <a:xfrm>
              <a:off x="6083513" y="2066889"/>
              <a:ext cx="63991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>
                  <a:solidFill>
                    <a:schemeClr val="accent2"/>
                  </a:solidFill>
                </a:rPr>
                <a:t>δ+</a:t>
              </a:r>
            </a:p>
          </p:txBody>
        </p:sp>
      </p:grp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3948E604-1575-72E2-23CD-074D6C3F10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V="1">
            <a:off x="9762462" y="2611417"/>
            <a:ext cx="0" cy="532235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6E3A8D16-1713-DC1A-B500-9FDACB3251F9}"/>
              </a:ext>
            </a:extLst>
          </p:cNvPr>
          <p:cNvSpPr txBox="1"/>
          <p:nvPr/>
        </p:nvSpPr>
        <p:spPr>
          <a:xfrm>
            <a:off x="8250722" y="4141824"/>
            <a:ext cx="3103078" cy="1328023"/>
          </a:xfrm>
          <a:prstGeom prst="roundRect">
            <a:avLst/>
          </a:prstGeom>
          <a:solidFill>
            <a:schemeClr val="accent2">
              <a:alpha val="44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>
                <a:solidFill>
                  <a:schemeClr val="accent1"/>
                </a:solidFill>
              </a:rPr>
              <a:t>Amino group –</a:t>
            </a:r>
          </a:p>
          <a:p>
            <a:pPr algn="ctr"/>
            <a:r>
              <a:rPr lang="en-US" sz="2400">
                <a:solidFill>
                  <a:schemeClr val="accent1"/>
                </a:solidFill>
              </a:rPr>
              <a:t>found in proteins and nucleotides</a:t>
            </a:r>
            <a:endParaRPr lang="en-US" sz="2200">
              <a:solidFill>
                <a:schemeClr val="accent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3340D49-4ED7-CB99-5F4E-5F6623C5DD9F}"/>
              </a:ext>
            </a:extLst>
          </p:cNvPr>
          <p:cNvSpPr txBox="1"/>
          <p:nvPr/>
        </p:nvSpPr>
        <p:spPr>
          <a:xfrm>
            <a:off x="461242" y="836082"/>
            <a:ext cx="1104738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300" dirty="0">
                <a:solidFill>
                  <a:schemeClr val="accent2"/>
                </a:solidFill>
              </a:rPr>
              <a:t>A functional group is defined as an atom or group of atoms within a molecule that has similar chemical properties whenever it appears in various compounds. </a:t>
            </a:r>
            <a:endParaRPr lang="en-US" sz="2300" dirty="0">
              <a:solidFill>
                <a:schemeClr val="accent2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46991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43" grpId="0" animBg="1"/>
      <p:bldP spid="56" grpId="0" animBg="1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198B53-A56B-EC8C-9562-DFE87B1E2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4906"/>
          </a:xfrm>
        </p:spPr>
        <p:txBody>
          <a:bodyPr>
            <a:normAutofit/>
          </a:bodyPr>
          <a:lstStyle/>
          <a:p>
            <a:r>
              <a:rPr lang="en-US" sz="2400" b="1" dirty="0">
                <a:latin typeface="+mn-lt"/>
              </a:rPr>
              <a:t>Van der Waals forces </a:t>
            </a:r>
            <a:r>
              <a:rPr lang="en-US" sz="2400" dirty="0">
                <a:latin typeface="+mn-lt"/>
              </a:rPr>
              <a:t>- </a:t>
            </a:r>
            <a:r>
              <a:rPr lang="en-GB" sz="2400" dirty="0">
                <a:latin typeface="+mn-lt"/>
              </a:rPr>
              <a:t>a weak force of attraction or repulsion between between atoms or molecules at close range.</a:t>
            </a:r>
            <a:endParaRPr lang="en-US" sz="2400" dirty="0">
              <a:latin typeface="+mn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CF2557-B1A7-72BF-00B5-FCF6B89138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32983" y="1233295"/>
            <a:ext cx="10515600" cy="544705"/>
          </a:xfrm>
        </p:spPr>
        <p:txBody>
          <a:bodyPr>
            <a:normAutofit/>
          </a:bodyPr>
          <a:lstStyle/>
          <a:p>
            <a:r>
              <a:rPr lang="en-GB" sz="2200" b="1" dirty="0"/>
              <a:t>Temporary dipoles </a:t>
            </a:r>
            <a:r>
              <a:rPr lang="en-GB" sz="2200" dirty="0"/>
              <a:t>can form due to fluctuations in electron density around atoms.</a:t>
            </a:r>
            <a:endParaRPr lang="en-US" sz="2200" dirty="0"/>
          </a:p>
        </p:txBody>
      </p:sp>
      <p:pic>
        <p:nvPicPr>
          <p:cNvPr id="1026" name="Picture 2" descr="A simplified diagram of an atom. ">
            <a:extLst>
              <a:ext uri="{FF2B5EF4-FFF2-40B4-BE49-F238E27FC236}">
                <a16:creationId xmlns:a16="http://schemas.microsoft.com/office/drawing/2014/main" id="{7A20F8EF-415B-81FD-C628-DDF2CA8B62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9002" y="2103087"/>
            <a:ext cx="2634698" cy="2967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F367E0C-FB34-639F-D264-32EF09DD629F}"/>
              </a:ext>
            </a:extLst>
          </p:cNvPr>
          <p:cNvSpPr txBox="1"/>
          <p:nvPr/>
        </p:nvSpPr>
        <p:spPr>
          <a:xfrm>
            <a:off x="838200" y="5352957"/>
            <a:ext cx="4488873" cy="1225868"/>
          </a:xfrm>
          <a:prstGeom prst="roundRect">
            <a:avLst/>
          </a:prstGeom>
          <a:solidFill>
            <a:schemeClr val="accent2">
              <a:alpha val="44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accent1"/>
                </a:solidFill>
              </a:rPr>
              <a:t>Van der Waals forces and hydrogen bonding contribute to 3D structure of proteins. </a:t>
            </a:r>
          </a:p>
        </p:txBody>
      </p:sp>
      <p:pic>
        <p:nvPicPr>
          <p:cNvPr id="6" name="Picture 5" descr="A diagram showing van Der Waals forces. ">
            <a:extLst>
              <a:ext uri="{FF2B5EF4-FFF2-40B4-BE49-F238E27FC236}">
                <a16:creationId xmlns:a16="http://schemas.microsoft.com/office/drawing/2014/main" id="{F6524E5A-34C2-BD94-F427-252F92234590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37765" y="2103087"/>
            <a:ext cx="5163361" cy="384670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50015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AB05A-064D-BE4F-9D53-338677959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Molecules and Chemical Bonds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561C74-5CF5-BDC1-D391-FAEC527081C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39690" y="1317662"/>
            <a:ext cx="5027612" cy="465138"/>
          </a:xfrm>
        </p:spPr>
        <p:txBody>
          <a:bodyPr/>
          <a:lstStyle/>
          <a:p>
            <a:r>
              <a:rPr lang="en-US" dirty="0"/>
              <a:t>Learning outcomes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5D5200-7110-C65D-0404-9371DBF60A2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39690" y="1873726"/>
            <a:ext cx="5027612" cy="4225925"/>
          </a:xfrm>
        </p:spPr>
        <p:txBody>
          <a:bodyPr/>
          <a:lstStyle/>
          <a:p>
            <a:pPr marL="341630" indent="-341630"/>
            <a:r>
              <a:rPr lang="en-US" dirty="0">
                <a:ea typeface="Calibri"/>
                <a:cs typeface="Calibri"/>
              </a:rPr>
              <a:t>Define the terms molecule and compound. </a:t>
            </a:r>
          </a:p>
          <a:p>
            <a:pPr marL="341630" indent="-341630"/>
            <a:r>
              <a:rPr lang="en-US" dirty="0">
                <a:solidFill>
                  <a:srgbClr val="171717"/>
                </a:solidFill>
                <a:ea typeface="Calibri"/>
                <a:cs typeface="Calibri"/>
              </a:rPr>
              <a:t>Describe the basic structure of ionic bonds. </a:t>
            </a:r>
          </a:p>
          <a:p>
            <a:pPr marL="341630" indent="-341630"/>
            <a:r>
              <a:rPr lang="en-US" dirty="0">
                <a:solidFill>
                  <a:srgbClr val="171717"/>
                </a:solidFill>
                <a:ea typeface="Calibri"/>
                <a:cs typeface="Calibri"/>
              </a:rPr>
              <a:t>Describe the basic structure of covalent bonds. </a:t>
            </a:r>
          </a:p>
          <a:p>
            <a:pPr marL="341630" indent="-341630"/>
            <a:r>
              <a:rPr lang="en-US" dirty="0">
                <a:solidFill>
                  <a:srgbClr val="171717"/>
                </a:solidFill>
                <a:ea typeface="Calibri"/>
                <a:cs typeface="Calibri"/>
              </a:rPr>
              <a:t>Distinguish between polar and nonpolar covalent bonds. </a:t>
            </a:r>
          </a:p>
          <a:p>
            <a:pPr marL="341630" indent="-341630"/>
            <a:r>
              <a:rPr lang="en-US" dirty="0">
                <a:solidFill>
                  <a:srgbClr val="171717"/>
                </a:solidFill>
                <a:ea typeface="Calibri"/>
                <a:cs typeface="Calibri"/>
              </a:rPr>
              <a:t>Describe the basic structure, formation and function of hydrogen bonding.</a:t>
            </a:r>
          </a:p>
          <a:p>
            <a:pPr marL="341630" indent="-341630"/>
            <a:r>
              <a:rPr lang="en-GB" b="0" i="0" dirty="0">
                <a:solidFill>
                  <a:srgbClr val="171717"/>
                </a:solidFill>
                <a:effectLst/>
              </a:rPr>
              <a:t>List and draw some common functional groups that participate in hydrogen bonding.  </a:t>
            </a:r>
            <a:endParaRPr lang="en-US" dirty="0">
              <a:solidFill>
                <a:srgbClr val="171717"/>
              </a:solidFill>
              <a:ea typeface="Calibri"/>
              <a:cs typeface="Calibri"/>
            </a:endParaRPr>
          </a:p>
          <a:p>
            <a:pPr marL="341630" indent="-341630"/>
            <a:r>
              <a:rPr lang="en-US" dirty="0">
                <a:solidFill>
                  <a:srgbClr val="171717"/>
                </a:solidFill>
                <a:ea typeface="Calibri"/>
                <a:cs typeface="Calibri"/>
              </a:rPr>
              <a:t>Describe van der Waals forces.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5C6EAE4-D07A-D54F-D217-760AB83F1CB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3.1: Video and transcript</a:t>
            </a:r>
          </a:p>
          <a:p>
            <a:endParaRPr lang="en-US" dirty="0"/>
          </a:p>
          <a:p>
            <a:r>
              <a:rPr lang="en-US" dirty="0"/>
              <a:t>3.2: Accompanying reading</a:t>
            </a:r>
          </a:p>
          <a:p>
            <a:endParaRPr lang="en-US" dirty="0"/>
          </a:p>
          <a:p>
            <a:r>
              <a:rPr lang="en-US" dirty="0"/>
              <a:t>3.3: Worksheet</a:t>
            </a:r>
          </a:p>
        </p:txBody>
      </p:sp>
    </p:spTree>
    <p:extLst>
      <p:ext uri="{BB962C8B-B14F-4D97-AF65-F5344CB8AC3E}">
        <p14:creationId xmlns:p14="http://schemas.microsoft.com/office/powerpoint/2010/main" val="16332780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9DFC13-21C0-93EA-7698-86F5CD85A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Image references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3AE57B-CD79-4770-0748-D7E5C3E11DC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Slide 3: </a:t>
            </a:r>
            <a:r>
              <a:rPr lang="en-GB" b="0" dirty="0">
                <a:solidFill>
                  <a:srgbClr val="005987"/>
                </a:solidFill>
                <a:effectLst/>
                <a:hlinkClick r:id="rId2"/>
              </a:rPr>
              <a:t>Introduction to Chemistry: General, Organic, and Biological</a:t>
            </a:r>
            <a:r>
              <a:rPr lang="en-GB" b="0" dirty="0">
                <a:effectLst/>
              </a:rPr>
              <a:t>, </a:t>
            </a:r>
            <a:r>
              <a:rPr lang="en-GB" b="0" dirty="0">
                <a:solidFill>
                  <a:srgbClr val="005987"/>
                </a:solidFill>
                <a:effectLst/>
                <a:hlinkClick r:id="rId3"/>
              </a:rPr>
              <a:t>CC BY-NC-SA 3.0</a:t>
            </a:r>
            <a:endParaRPr lang="en-US" dirty="0"/>
          </a:p>
          <a:p>
            <a:r>
              <a:rPr lang="en-US" dirty="0"/>
              <a:t>Slide 6: </a:t>
            </a:r>
            <a:r>
              <a:rPr lang="en-GB" b="0" i="0" u="none" strike="noStrike" dirty="0">
                <a:solidFill>
                  <a:srgbClr val="0372A6"/>
                </a:solidFill>
                <a:effectLst/>
                <a:hlinkClick r:id="rId4"/>
              </a:rPr>
              <a:t>7.4: Molecules with Lone Pairs</a:t>
            </a:r>
            <a:r>
              <a:rPr lang="en-GB" b="0" i="0" dirty="0">
                <a:solidFill>
                  <a:srgbClr val="000000"/>
                </a:solidFill>
                <a:effectLst/>
              </a:rPr>
              <a:t> is shared under a </a:t>
            </a:r>
            <a:r>
              <a:rPr lang="en-GB" b="0" i="0" u="none" strike="noStrike" dirty="0">
                <a:solidFill>
                  <a:srgbClr val="0372A6"/>
                </a:solidFill>
                <a:effectLst/>
                <a:hlinkClick r:id="rId5"/>
              </a:rPr>
              <a:t>CC BY-NC-SA 4.0</a:t>
            </a:r>
            <a:r>
              <a:rPr lang="en-GB" b="0" i="0" dirty="0">
                <a:solidFill>
                  <a:srgbClr val="000000"/>
                </a:solidFill>
                <a:effectLst/>
              </a:rPr>
              <a:t> license and was authored, remixed, and/or curated by </a:t>
            </a:r>
            <a:r>
              <a:rPr lang="en-GB" b="0" i="0" u="none" strike="noStrike" dirty="0">
                <a:solidFill>
                  <a:srgbClr val="0372A6"/>
                </a:solidFill>
                <a:effectLst/>
                <a:hlinkClick r:id="rId6"/>
              </a:rPr>
              <a:t>Ed Vitz, John W. Moore, Justin Shorb, Xavier Prat-Resina, Tim Wendorff, &amp; Adam Hahn</a:t>
            </a:r>
            <a:r>
              <a:rPr lang="en-GB" b="0" i="0" dirty="0">
                <a:solidFill>
                  <a:srgbClr val="000000"/>
                </a:solidFill>
                <a:effectLst/>
              </a:rPr>
              <a:t>.</a:t>
            </a:r>
          </a:p>
          <a:p>
            <a:r>
              <a:rPr lang="en-GB" dirty="0">
                <a:solidFill>
                  <a:srgbClr val="000000"/>
                </a:solidFill>
              </a:rPr>
              <a:t>Slide 12: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i="0" u="none" strike="noStrike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nshepheard</a:t>
            </a:r>
            <a:r>
              <a:rPr lang="en-US" sz="16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, </a:t>
            </a:r>
            <a:r>
              <a:rPr lang="en-GB" sz="1600" b="0" i="0" u="none" strike="noStrike" cap="all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CC BY-SA 2.0 DEED, </a:t>
            </a:r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via </a:t>
            </a:r>
            <a:r>
              <a:rPr lang="en-GB" sz="1600" b="0" i="0" u="sng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  <a:hlinkClick r:id="rId7"/>
              </a:rPr>
              <a:t>https://www.flickr.com/photos/sn1cks/3631728569</a:t>
            </a:r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 </a:t>
            </a:r>
            <a:endParaRPr lang="en-GB" dirty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OpenStax, CC BY 4.0 &lt;https://creativecommons.org/licenses/by/4.0&gt;, via Wikimedia Commons</a:t>
            </a:r>
          </a:p>
          <a:p>
            <a:r>
              <a:rPr lang="en-GB" b="0" i="0" dirty="0">
                <a:solidFill>
                  <a:srgbClr val="000000"/>
                </a:solidFill>
                <a:effectLst/>
              </a:rPr>
              <a:t>Cursor: Icons8, CC0, via Wikimedia Commons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59037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BF9DE0-425F-0C7D-B000-A4B03819EB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Learning outcomes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DD9DBB-C7F5-5563-21CD-493EBAA671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pPr marL="341630" indent="-341630"/>
            <a:r>
              <a:rPr lang="en-US" dirty="0">
                <a:ea typeface="Calibri"/>
                <a:cs typeface="Calibri"/>
              </a:rPr>
              <a:t>Define the terms molecule and compound. </a:t>
            </a:r>
          </a:p>
          <a:p>
            <a:pPr marL="341630" indent="-341630"/>
            <a:r>
              <a:rPr lang="en-US" dirty="0">
                <a:solidFill>
                  <a:srgbClr val="171717"/>
                </a:solidFill>
                <a:ea typeface="Calibri"/>
                <a:cs typeface="Calibri"/>
              </a:rPr>
              <a:t>Describe the basic structure of ionic bonds. </a:t>
            </a:r>
          </a:p>
          <a:p>
            <a:pPr marL="341630" indent="-341630"/>
            <a:r>
              <a:rPr lang="en-US" dirty="0">
                <a:solidFill>
                  <a:srgbClr val="171717"/>
                </a:solidFill>
                <a:ea typeface="Calibri"/>
                <a:cs typeface="Calibri"/>
              </a:rPr>
              <a:t>Describe the basic structure of covalent bonds. </a:t>
            </a:r>
          </a:p>
          <a:p>
            <a:pPr marL="341630" indent="-341630"/>
            <a:r>
              <a:rPr lang="en-US" dirty="0">
                <a:solidFill>
                  <a:srgbClr val="171717"/>
                </a:solidFill>
                <a:ea typeface="Calibri"/>
                <a:cs typeface="Calibri"/>
              </a:rPr>
              <a:t>Distinguish between polar and nonpolar covalent bonds. </a:t>
            </a:r>
          </a:p>
          <a:p>
            <a:pPr marL="341630" indent="-341630"/>
            <a:r>
              <a:rPr lang="en-US" dirty="0">
                <a:solidFill>
                  <a:srgbClr val="171717"/>
                </a:solidFill>
                <a:ea typeface="Calibri"/>
                <a:cs typeface="Calibri"/>
              </a:rPr>
              <a:t>Describe the basic structure, formation and function of hydrogen bonding.</a:t>
            </a:r>
          </a:p>
          <a:p>
            <a:pPr marL="341630" indent="-341630"/>
            <a:r>
              <a:rPr lang="en-GB" b="0" i="0" dirty="0">
                <a:solidFill>
                  <a:srgbClr val="171717"/>
                </a:solidFill>
                <a:effectLst/>
              </a:rPr>
              <a:t>List and draw some common functional groups that participate in hydrogen bonding.  </a:t>
            </a:r>
            <a:endParaRPr lang="en-US" dirty="0">
              <a:solidFill>
                <a:srgbClr val="171717"/>
              </a:solidFill>
              <a:ea typeface="Calibri"/>
              <a:cs typeface="Calibri"/>
            </a:endParaRPr>
          </a:p>
          <a:p>
            <a:pPr marL="341630" indent="-341630"/>
            <a:r>
              <a:rPr lang="en-US" dirty="0">
                <a:solidFill>
                  <a:srgbClr val="171717"/>
                </a:solidFill>
                <a:ea typeface="Calibri"/>
                <a:cs typeface="Calibri"/>
              </a:rPr>
              <a:t>Describe van der Waals forces.</a:t>
            </a:r>
          </a:p>
          <a:p>
            <a:pPr marL="341630" indent="-341630"/>
            <a:endParaRPr lang="en-US" dirty="0"/>
          </a:p>
        </p:txBody>
      </p:sp>
      <p:pic>
        <p:nvPicPr>
          <p:cNvPr id="9" name="Picture Placeholder 8" descr="A model of a molecule&#10;">
            <a:extLst>
              <a:ext uri="{FF2B5EF4-FFF2-40B4-BE49-F238E27FC236}">
                <a16:creationId xmlns:a16="http://schemas.microsoft.com/office/drawing/2014/main" id="{A51D8A0F-A17E-04C5-4261-4B6C4772FE2F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l="4051" r="405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80055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9563A4-50CE-0C67-292C-462E5F5C07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4032" y="2723478"/>
            <a:ext cx="8528222" cy="1117686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b="1" dirty="0"/>
              <a:t>Molecule</a:t>
            </a:r>
            <a:r>
              <a:rPr lang="en-US" sz="3600" dirty="0"/>
              <a:t> – chemical structure formed when two or more </a:t>
            </a:r>
            <a:r>
              <a:rPr lang="en-US" sz="3600" b="1" dirty="0"/>
              <a:t>atoms</a:t>
            </a:r>
            <a:r>
              <a:rPr lang="en-US" sz="3600" dirty="0"/>
              <a:t> form covalent bonds.  </a:t>
            </a:r>
            <a:br>
              <a:rPr lang="en-US" sz="3600" dirty="0"/>
            </a:br>
            <a:br>
              <a:rPr lang="en-US" sz="3600" dirty="0"/>
            </a:br>
            <a:endParaRPr lang="en-US" sz="3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FB1F95-2D6E-8831-38FA-2033DFA66419}"/>
              </a:ext>
            </a:extLst>
          </p:cNvPr>
          <p:cNvSpPr txBox="1"/>
          <p:nvPr/>
        </p:nvSpPr>
        <p:spPr>
          <a:xfrm>
            <a:off x="789022" y="1082540"/>
            <a:ext cx="85632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Compound</a:t>
            </a:r>
            <a:r>
              <a:rPr lang="en-US" sz="3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 – chemical structure formed when two or more </a:t>
            </a:r>
            <a:r>
              <a:rPr lang="en-US" sz="32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elements</a:t>
            </a:r>
            <a:r>
              <a:rPr lang="en-US" sz="3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 form chemical bonds.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253BB3E-6A11-1CEE-6005-0DAE791D0C73}"/>
              </a:ext>
            </a:extLst>
          </p:cNvPr>
          <p:cNvSpPr txBox="1"/>
          <p:nvPr/>
        </p:nvSpPr>
        <p:spPr>
          <a:xfrm>
            <a:off x="9735288" y="2743712"/>
            <a:ext cx="230893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2"/>
                </a:solidFill>
              </a:rPr>
              <a:t>E.g., O</a:t>
            </a:r>
            <a:r>
              <a:rPr lang="en-US" sz="3200" baseline="-25000" dirty="0">
                <a:solidFill>
                  <a:schemeClr val="accent2"/>
                </a:solidFill>
              </a:rPr>
              <a:t>2</a:t>
            </a:r>
          </a:p>
          <a:p>
            <a:r>
              <a:rPr lang="en-US" sz="3200" baseline="-25000" dirty="0">
                <a:solidFill>
                  <a:schemeClr val="accent2"/>
                </a:solidFill>
              </a:rPr>
              <a:t> 	 </a:t>
            </a:r>
            <a:r>
              <a:rPr lang="en-US" sz="3200" dirty="0">
                <a:solidFill>
                  <a:schemeClr val="accent2"/>
                </a:solidFill>
              </a:rPr>
              <a:t>    H</a:t>
            </a:r>
            <a:r>
              <a:rPr lang="en-US" sz="3200" baseline="-25000" dirty="0">
                <a:solidFill>
                  <a:schemeClr val="accent2"/>
                </a:solidFill>
              </a:rPr>
              <a:t>2</a:t>
            </a:r>
            <a:r>
              <a:rPr lang="en-US" sz="3200" dirty="0">
                <a:solidFill>
                  <a:schemeClr val="accent2"/>
                </a:solidFill>
              </a:rPr>
              <a:t>O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775AC09-30D8-159A-177B-725B9A502DFC}"/>
              </a:ext>
            </a:extLst>
          </p:cNvPr>
          <p:cNvSpPr txBox="1"/>
          <p:nvPr/>
        </p:nvSpPr>
        <p:spPr>
          <a:xfrm>
            <a:off x="9735288" y="1084425"/>
            <a:ext cx="20410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2"/>
                </a:solidFill>
              </a:rPr>
              <a:t>E.g., H</a:t>
            </a:r>
            <a:r>
              <a:rPr lang="en-US" sz="3200" baseline="-25000" dirty="0">
                <a:solidFill>
                  <a:schemeClr val="accent2"/>
                </a:solidFill>
              </a:rPr>
              <a:t>2</a:t>
            </a:r>
            <a:r>
              <a:rPr lang="en-US" sz="3200" dirty="0">
                <a:solidFill>
                  <a:schemeClr val="accent2"/>
                </a:solidFill>
              </a:rPr>
              <a:t>O</a:t>
            </a:r>
          </a:p>
          <a:p>
            <a:r>
              <a:rPr lang="en-US" sz="3200" dirty="0">
                <a:solidFill>
                  <a:schemeClr val="accent2"/>
                </a:solidFill>
              </a:rPr>
              <a:t>	     NaCl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9254A728-7EAE-5866-F8A1-ACC4B2FB1576}"/>
              </a:ext>
            </a:extLst>
          </p:cNvPr>
          <p:cNvSpPr txBox="1">
            <a:spLocks/>
          </p:cNvSpPr>
          <p:nvPr/>
        </p:nvSpPr>
        <p:spPr>
          <a:xfrm>
            <a:off x="806527" y="4404885"/>
            <a:ext cx="8528222" cy="1117687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b="1"/>
              <a:t>Formula unit</a:t>
            </a:r>
            <a:r>
              <a:rPr lang="en-US" sz="3200" dirty="0"/>
              <a:t> – one unit of an ionic compound. 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9ABC63-9916-677D-042E-8FF66CE846D6}"/>
              </a:ext>
            </a:extLst>
          </p:cNvPr>
          <p:cNvSpPr txBox="1"/>
          <p:nvPr/>
        </p:nvSpPr>
        <p:spPr>
          <a:xfrm>
            <a:off x="9735288" y="4339261"/>
            <a:ext cx="20410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2"/>
                </a:solidFill>
              </a:rPr>
              <a:t>E.g., NaCl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61711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3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52FB6F-C781-72C4-57F6-68D5DF0262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9196"/>
            <a:ext cx="10515600" cy="781080"/>
          </a:xfrm>
        </p:spPr>
        <p:txBody>
          <a:bodyPr>
            <a:noAutofit/>
          </a:bodyPr>
          <a:lstStyle/>
          <a:p>
            <a:r>
              <a:rPr lang="en-US" b="1" dirty="0"/>
              <a:t>Ionic bond </a:t>
            </a:r>
            <a:r>
              <a:rPr lang="en-US" dirty="0"/>
              <a:t>– chemical bond formed by </a:t>
            </a:r>
            <a:r>
              <a:rPr lang="en-GB" dirty="0"/>
              <a:t>caused by the electrostatic attraction between two oppositely charged ions.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DE0A1E3-8F0A-01D9-181F-A3F2EF8498B3}"/>
              </a:ext>
            </a:extLst>
          </p:cNvPr>
          <p:cNvSpPr txBox="1"/>
          <p:nvPr/>
        </p:nvSpPr>
        <p:spPr>
          <a:xfrm>
            <a:off x="1016833" y="1295273"/>
            <a:ext cx="8466942" cy="783193"/>
          </a:xfrm>
          <a:prstGeom prst="roundRect">
            <a:avLst/>
          </a:prstGeom>
          <a:solidFill>
            <a:schemeClr val="accent2">
              <a:alpha val="44000"/>
            </a:schemeClr>
          </a:solidFill>
          <a:ln>
            <a:noFill/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>
                <a:solidFill>
                  <a:schemeClr val="accent1"/>
                </a:solidFill>
              </a:rPr>
              <a:t>	    ◦ Octet rule – 8 electrons in the outmost shell makes the atom stable</a:t>
            </a:r>
          </a:p>
          <a:p>
            <a:r>
              <a:rPr lang="en-US" sz="2000">
                <a:solidFill>
                  <a:schemeClr val="accent1"/>
                </a:solidFill>
              </a:rPr>
              <a:t>	    ◦ When atoms lose or gain electrons, they become ions</a:t>
            </a:r>
          </a:p>
        </p:txBody>
      </p:sp>
      <p:pic>
        <p:nvPicPr>
          <p:cNvPr id="11" name="Graphic 10" descr="Teacher outline">
            <a:extLst>
              <a:ext uri="{FF2B5EF4-FFF2-40B4-BE49-F238E27FC236}">
                <a16:creationId xmlns:a16="http://schemas.microsoft.com/office/drawing/2014/main" id="{07C4FB73-E3DD-D66C-AB6C-BD13CA9B794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16833" y="1345790"/>
            <a:ext cx="724931" cy="724931"/>
          </a:xfrm>
          <a:prstGeom prst="rect">
            <a:avLst/>
          </a:prstGeom>
        </p:spPr>
      </p:pic>
      <p:pic>
        <p:nvPicPr>
          <p:cNvPr id="7" name="Picture 6" descr="A diagram showing the electron arrangement of a sodium atom. ">
            <a:extLst>
              <a:ext uri="{FF2B5EF4-FFF2-40B4-BE49-F238E27FC236}">
                <a16:creationId xmlns:a16="http://schemas.microsoft.com/office/drawing/2014/main" id="{9924553F-11F8-C162-9E0A-F2065D21C810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7195" y="2725884"/>
            <a:ext cx="3347815" cy="3210315"/>
          </a:xfrm>
          <a:prstGeom prst="rect">
            <a:avLst/>
          </a:prstGeom>
        </p:spPr>
      </p:pic>
      <p:pic>
        <p:nvPicPr>
          <p:cNvPr id="9" name="Picture 8" descr="A diagram showing the lattice structure of sodium chloride. ">
            <a:extLst>
              <a:ext uri="{FF2B5EF4-FFF2-40B4-BE49-F238E27FC236}">
                <a16:creationId xmlns:a16="http://schemas.microsoft.com/office/drawing/2014/main" id="{2B30F9D1-0BD7-A8EF-A1E5-A16A53D5C191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35474" y="2508783"/>
            <a:ext cx="4761539" cy="216433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426DB14-B74A-20B4-494E-6696EDE94579}"/>
              </a:ext>
            </a:extLst>
          </p:cNvPr>
          <p:cNvSpPr txBox="1"/>
          <p:nvPr/>
        </p:nvSpPr>
        <p:spPr>
          <a:xfrm>
            <a:off x="7461197" y="4917782"/>
            <a:ext cx="43875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Sodium and chloride ions form a crystal lattice structure due to shared electrostatic attractions between them.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A359340-1016-639C-4A11-BBE0AF0A4ECA}"/>
              </a:ext>
            </a:extLst>
          </p:cNvPr>
          <p:cNvSpPr txBox="1"/>
          <p:nvPr/>
        </p:nvSpPr>
        <p:spPr>
          <a:xfrm>
            <a:off x="1875349" y="6052473"/>
            <a:ext cx="4220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Electron transfer </a:t>
            </a:r>
            <a:r>
              <a:rPr lang="en-US" dirty="0">
                <a:solidFill>
                  <a:schemeClr val="accent1"/>
                </a:solidFill>
              </a:rPr>
              <a:t>– the </a:t>
            </a:r>
            <a:r>
              <a:rPr lang="en-GB" b="0" i="0" dirty="0">
                <a:solidFill>
                  <a:schemeClr val="accent1"/>
                </a:solidFill>
                <a:effectLst/>
              </a:rPr>
              <a:t>movement of electrons from one element to another.</a:t>
            </a:r>
            <a:r>
              <a:rPr lang="en-US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19" name="Picture 18" descr="A diagram showing the electron arrangement of a chlorine atom. ">
            <a:extLst>
              <a:ext uri="{FF2B5EF4-FFF2-40B4-BE49-F238E27FC236}">
                <a16:creationId xmlns:a16="http://schemas.microsoft.com/office/drawing/2014/main" id="{2FE3D052-3940-9695-2326-C7D8BADC52E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33771" y="2609610"/>
            <a:ext cx="3433066" cy="331441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982058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Oval 71">
            <a:extLst>
              <a:ext uri="{FF2B5EF4-FFF2-40B4-BE49-F238E27FC236}">
                <a16:creationId xmlns:a16="http://schemas.microsoft.com/office/drawing/2014/main" id="{B55DBBA1-177A-6D1E-9455-4BC583215F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/>
        </p:nvSpPr>
        <p:spPr>
          <a:xfrm>
            <a:off x="9399471" y="4122825"/>
            <a:ext cx="1439302" cy="1433773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143E147-737E-336C-C4F4-AE9F76A82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5647"/>
            <a:ext cx="10515600" cy="549274"/>
          </a:xfrm>
          <a:noFill/>
        </p:spPr>
        <p:txBody>
          <a:bodyPr>
            <a:noAutofit/>
          </a:bodyPr>
          <a:lstStyle/>
          <a:p>
            <a:r>
              <a:rPr lang="en-GB" b="1" i="0" dirty="0">
                <a:effectLst/>
              </a:rPr>
              <a:t>Covalent bond </a:t>
            </a:r>
            <a:r>
              <a:rPr lang="en-GB" b="0" i="0" dirty="0">
                <a:effectLst/>
              </a:rPr>
              <a:t>– chemical bond formed by atoms sharing of two or more electrons.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48C178-9E19-6F86-86A4-A1E195C1988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05620" y="969520"/>
            <a:ext cx="10515600" cy="555625"/>
          </a:xfrm>
        </p:spPr>
        <p:txBody>
          <a:bodyPr/>
          <a:lstStyle/>
          <a:p>
            <a:r>
              <a:rPr lang="en-US" dirty="0"/>
              <a:t>Stronger and more common than ionic bonds in living organisms.</a:t>
            </a:r>
          </a:p>
        </p:txBody>
      </p:sp>
      <p:grpSp>
        <p:nvGrpSpPr>
          <p:cNvPr id="20" name="Group 19" descr="Diagram showing electron arrangement of oxygen atom. ">
            <a:extLst>
              <a:ext uri="{FF2B5EF4-FFF2-40B4-BE49-F238E27FC236}">
                <a16:creationId xmlns:a16="http://schemas.microsoft.com/office/drawing/2014/main" id="{2EE6CF1B-6B90-464D-D208-24411E7CE8AC}"/>
              </a:ext>
            </a:extLst>
          </p:cNvPr>
          <p:cNvGrpSpPr/>
          <p:nvPr/>
        </p:nvGrpSpPr>
        <p:grpSpPr>
          <a:xfrm>
            <a:off x="1944155" y="1724126"/>
            <a:ext cx="2704619" cy="2698975"/>
            <a:chOff x="2228338" y="1515236"/>
            <a:chExt cx="2972990" cy="2976280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782AAC32-1150-AD4B-C7A3-BA272D8D569F}"/>
                </a:ext>
              </a:extLst>
            </p:cNvPr>
            <p:cNvSpPr>
              <a:spLocks/>
            </p:cNvSpPr>
            <p:nvPr/>
          </p:nvSpPr>
          <p:spPr>
            <a:xfrm>
              <a:off x="3375063" y="2668858"/>
              <a:ext cx="679540" cy="678199"/>
            </a:xfrm>
            <a:prstGeom prst="ellipse">
              <a:avLst/>
            </a:prstGeom>
            <a:solidFill>
              <a:schemeClr val="accent3">
                <a:alpha val="34000"/>
              </a:schemeClr>
            </a:solidFill>
            <a:ln>
              <a:noFill/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>
                  <a:solidFill>
                    <a:schemeClr val="accent2">
                      <a:lumMod val="50000"/>
                    </a:schemeClr>
                  </a:solidFill>
                </a:rPr>
                <a:t>O</a:t>
              </a: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BD9D6441-0AE4-6691-5230-AD9637A14213}"/>
                </a:ext>
              </a:extLst>
            </p:cNvPr>
            <p:cNvSpPr>
              <a:spLocks/>
            </p:cNvSpPr>
            <p:nvPr/>
          </p:nvSpPr>
          <p:spPr>
            <a:xfrm>
              <a:off x="2865408" y="2132647"/>
              <a:ext cx="1698850" cy="1695496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763F30D2-F977-DEB2-0AFB-3D683248FB07}"/>
                </a:ext>
              </a:extLst>
            </p:cNvPr>
            <p:cNvSpPr>
              <a:spLocks/>
            </p:cNvSpPr>
            <p:nvPr/>
          </p:nvSpPr>
          <p:spPr>
            <a:xfrm>
              <a:off x="2355753" y="1651560"/>
              <a:ext cx="2718161" cy="2712794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4A91D388-70DA-992B-4191-0031FD11638A}"/>
                </a:ext>
              </a:extLst>
            </p:cNvPr>
            <p:cNvSpPr>
              <a:spLocks/>
            </p:cNvSpPr>
            <p:nvPr/>
          </p:nvSpPr>
          <p:spPr>
            <a:xfrm>
              <a:off x="3410089" y="1515236"/>
              <a:ext cx="254828" cy="25432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573A88B2-2455-43A3-6BFF-8B86E3D1E218}"/>
                </a:ext>
              </a:extLst>
            </p:cNvPr>
            <p:cNvSpPr>
              <a:spLocks/>
            </p:cNvSpPr>
            <p:nvPr/>
          </p:nvSpPr>
          <p:spPr>
            <a:xfrm>
              <a:off x="3709554" y="1515236"/>
              <a:ext cx="254828" cy="25432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4AD620E-0409-7D61-C0D4-AE0BBCC9D39D}"/>
                </a:ext>
              </a:extLst>
            </p:cNvPr>
            <p:cNvSpPr>
              <a:spLocks/>
            </p:cNvSpPr>
            <p:nvPr/>
          </p:nvSpPr>
          <p:spPr>
            <a:xfrm>
              <a:off x="3424237" y="2028963"/>
              <a:ext cx="254828" cy="25432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E1783C71-3552-F203-A2F0-CABEEE658089}"/>
                </a:ext>
              </a:extLst>
            </p:cNvPr>
            <p:cNvSpPr>
              <a:spLocks/>
            </p:cNvSpPr>
            <p:nvPr/>
          </p:nvSpPr>
          <p:spPr>
            <a:xfrm>
              <a:off x="3709554" y="2014844"/>
              <a:ext cx="254828" cy="25432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B2FF2F5A-504D-973C-605F-A92EAA8194E4}"/>
                </a:ext>
              </a:extLst>
            </p:cNvPr>
            <p:cNvSpPr>
              <a:spLocks/>
            </p:cNvSpPr>
            <p:nvPr/>
          </p:nvSpPr>
          <p:spPr>
            <a:xfrm>
              <a:off x="4946500" y="2672250"/>
              <a:ext cx="254828" cy="25432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EB382B2E-8BE7-CF79-57E9-514069A39EB4}"/>
                </a:ext>
              </a:extLst>
            </p:cNvPr>
            <p:cNvSpPr>
              <a:spLocks/>
            </p:cNvSpPr>
            <p:nvPr/>
          </p:nvSpPr>
          <p:spPr>
            <a:xfrm>
              <a:off x="4946500" y="2966275"/>
              <a:ext cx="254828" cy="25432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BB5D8294-FF55-E5C7-C635-47252E5DF914}"/>
                </a:ext>
              </a:extLst>
            </p:cNvPr>
            <p:cNvSpPr>
              <a:spLocks/>
            </p:cNvSpPr>
            <p:nvPr/>
          </p:nvSpPr>
          <p:spPr>
            <a:xfrm>
              <a:off x="3609507" y="4237192"/>
              <a:ext cx="254828" cy="25432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7A6C4CE8-00E3-B8DE-2A1C-90B07445F7F9}"/>
                </a:ext>
              </a:extLst>
            </p:cNvPr>
            <p:cNvSpPr>
              <a:spLocks/>
            </p:cNvSpPr>
            <p:nvPr/>
          </p:nvSpPr>
          <p:spPr>
            <a:xfrm>
              <a:off x="2228338" y="2839113"/>
              <a:ext cx="254828" cy="25432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" name="Group 32" descr="Diagram showing electron arrangement of hydrogen atom. ">
            <a:extLst>
              <a:ext uri="{FF2B5EF4-FFF2-40B4-BE49-F238E27FC236}">
                <a16:creationId xmlns:a16="http://schemas.microsoft.com/office/drawing/2014/main" id="{031C41D2-60C4-8874-B758-74C044094712}"/>
              </a:ext>
            </a:extLst>
          </p:cNvPr>
          <p:cNvGrpSpPr/>
          <p:nvPr/>
        </p:nvGrpSpPr>
        <p:grpSpPr>
          <a:xfrm>
            <a:off x="193917" y="2494844"/>
            <a:ext cx="1439302" cy="1548670"/>
            <a:chOff x="430019" y="1891690"/>
            <a:chExt cx="1698850" cy="1831366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5CCF3BD-4862-6398-73D2-88E6825E7BE7}"/>
                </a:ext>
              </a:extLst>
            </p:cNvPr>
            <p:cNvSpPr>
              <a:spLocks/>
            </p:cNvSpPr>
            <p:nvPr/>
          </p:nvSpPr>
          <p:spPr>
            <a:xfrm>
              <a:off x="939674" y="2563771"/>
              <a:ext cx="679540" cy="678199"/>
            </a:xfrm>
            <a:prstGeom prst="ellipse">
              <a:avLst/>
            </a:prstGeom>
            <a:solidFill>
              <a:schemeClr val="accent3">
                <a:alpha val="34000"/>
              </a:schemeClr>
            </a:solidFill>
            <a:ln>
              <a:noFill/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>
                  <a:solidFill>
                    <a:schemeClr val="accent2">
                      <a:lumMod val="50000"/>
                    </a:schemeClr>
                  </a:solidFill>
                </a:rPr>
                <a:t>H</a:t>
              </a: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7F27EB83-8CDF-C3DB-184B-A9AECF0E6866}"/>
                </a:ext>
              </a:extLst>
            </p:cNvPr>
            <p:cNvSpPr>
              <a:spLocks/>
            </p:cNvSpPr>
            <p:nvPr/>
          </p:nvSpPr>
          <p:spPr>
            <a:xfrm>
              <a:off x="430019" y="2027560"/>
              <a:ext cx="1698850" cy="1695496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BC96942A-572A-274C-28AC-3EE74F83D827}"/>
                </a:ext>
              </a:extLst>
            </p:cNvPr>
            <p:cNvSpPr>
              <a:spLocks/>
            </p:cNvSpPr>
            <p:nvPr/>
          </p:nvSpPr>
          <p:spPr>
            <a:xfrm>
              <a:off x="1152030" y="1891690"/>
              <a:ext cx="254828" cy="25432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Right Arrow 33" descr="Right arrow">
            <a:extLst>
              <a:ext uri="{FF2B5EF4-FFF2-40B4-BE49-F238E27FC236}">
                <a16:creationId xmlns:a16="http://schemas.microsoft.com/office/drawing/2014/main" id="{5F737CB2-85B4-4D10-EA3C-FAD3B80BCFA6}"/>
              </a:ext>
            </a:extLst>
          </p:cNvPr>
          <p:cNvSpPr/>
          <p:nvPr/>
        </p:nvSpPr>
        <p:spPr>
          <a:xfrm>
            <a:off x="5112422" y="2937941"/>
            <a:ext cx="1495168" cy="75846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5" name="Group 64" descr="Diagram showing electron arrangement of oxygen atom bonded to hydrogen atom. ">
            <a:extLst>
              <a:ext uri="{FF2B5EF4-FFF2-40B4-BE49-F238E27FC236}">
                <a16:creationId xmlns:a16="http://schemas.microsoft.com/office/drawing/2014/main" id="{F4768CC4-972B-DD42-261C-BE35628458EB}"/>
              </a:ext>
            </a:extLst>
          </p:cNvPr>
          <p:cNvGrpSpPr/>
          <p:nvPr/>
        </p:nvGrpSpPr>
        <p:grpSpPr>
          <a:xfrm>
            <a:off x="7519195" y="1539165"/>
            <a:ext cx="3957039" cy="2698974"/>
            <a:chOff x="7603861" y="1200499"/>
            <a:chExt cx="3957039" cy="2698974"/>
          </a:xfrm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1DE13FE7-0FCE-A42B-D2B4-7FD7F07BCFF6}"/>
                </a:ext>
              </a:extLst>
            </p:cNvPr>
            <p:cNvSpPr>
              <a:spLocks/>
            </p:cNvSpPr>
            <p:nvPr/>
          </p:nvSpPr>
          <p:spPr>
            <a:xfrm>
              <a:off x="9899491" y="2246636"/>
              <a:ext cx="618198" cy="615010"/>
            </a:xfrm>
            <a:prstGeom prst="ellipse">
              <a:avLst/>
            </a:prstGeom>
            <a:solidFill>
              <a:schemeClr val="accent3">
                <a:alpha val="34000"/>
              </a:schemeClr>
            </a:solidFill>
            <a:ln>
              <a:noFill/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>
                  <a:solidFill>
                    <a:schemeClr val="accent2">
                      <a:lumMod val="50000"/>
                    </a:schemeClr>
                  </a:solidFill>
                </a:rPr>
                <a:t>O</a:t>
              </a: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FC38E9E6-A602-1ADA-2464-17C7A4B94B42}"/>
                </a:ext>
              </a:extLst>
            </p:cNvPr>
            <p:cNvSpPr>
              <a:spLocks/>
            </p:cNvSpPr>
            <p:nvPr/>
          </p:nvSpPr>
          <p:spPr>
            <a:xfrm>
              <a:off x="9435843" y="1760385"/>
              <a:ext cx="1545495" cy="1537524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2CFB3AD9-A792-E835-C9F9-53887A326B0D}"/>
                </a:ext>
              </a:extLst>
            </p:cNvPr>
            <p:cNvSpPr>
              <a:spLocks/>
            </p:cNvSpPr>
            <p:nvPr/>
          </p:nvSpPr>
          <p:spPr>
            <a:xfrm>
              <a:off x="8972194" y="1324121"/>
              <a:ext cx="2472793" cy="2460038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786C5E4B-7F0A-930D-1787-F0E34621DDBC}"/>
                </a:ext>
              </a:extLst>
            </p:cNvPr>
            <p:cNvSpPr>
              <a:spLocks/>
            </p:cNvSpPr>
            <p:nvPr/>
          </p:nvSpPr>
          <p:spPr>
            <a:xfrm>
              <a:off x="9931356" y="1200499"/>
              <a:ext cx="231825" cy="2306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2659BA75-D264-9C67-F3C0-1D7AF6763BFF}"/>
                </a:ext>
              </a:extLst>
            </p:cNvPr>
            <p:cNvSpPr>
              <a:spLocks/>
            </p:cNvSpPr>
            <p:nvPr/>
          </p:nvSpPr>
          <p:spPr>
            <a:xfrm>
              <a:off x="10203788" y="1200499"/>
              <a:ext cx="231825" cy="2306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9D2BA310-7FD5-E84D-3542-3D6839B415A1}"/>
                </a:ext>
              </a:extLst>
            </p:cNvPr>
            <p:cNvSpPr>
              <a:spLocks/>
            </p:cNvSpPr>
            <p:nvPr/>
          </p:nvSpPr>
          <p:spPr>
            <a:xfrm>
              <a:off x="9944227" y="1666361"/>
              <a:ext cx="231825" cy="2306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5EEC8E3-F99A-8798-374C-61DB0879E1E8}"/>
                </a:ext>
              </a:extLst>
            </p:cNvPr>
            <p:cNvSpPr>
              <a:spLocks/>
            </p:cNvSpPr>
            <p:nvPr/>
          </p:nvSpPr>
          <p:spPr>
            <a:xfrm>
              <a:off x="10203788" y="1653558"/>
              <a:ext cx="231825" cy="2306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A04BB0F-557C-02A0-8B20-C480E7D25204}"/>
                </a:ext>
              </a:extLst>
            </p:cNvPr>
            <p:cNvSpPr>
              <a:spLocks/>
            </p:cNvSpPr>
            <p:nvPr/>
          </p:nvSpPr>
          <p:spPr>
            <a:xfrm>
              <a:off x="11329075" y="2249712"/>
              <a:ext cx="231825" cy="2306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9038CE3A-CDA5-077B-A190-EBD1C3F4C56A}"/>
                </a:ext>
              </a:extLst>
            </p:cNvPr>
            <p:cNvSpPr>
              <a:spLocks/>
            </p:cNvSpPr>
            <p:nvPr/>
          </p:nvSpPr>
          <p:spPr>
            <a:xfrm>
              <a:off x="11329075" y="2516342"/>
              <a:ext cx="231825" cy="2306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338848E9-7B70-EB80-1B3C-423CC78AFE1E}"/>
                </a:ext>
              </a:extLst>
            </p:cNvPr>
            <p:cNvGrpSpPr/>
            <p:nvPr/>
          </p:nvGrpSpPr>
          <p:grpSpPr>
            <a:xfrm rot="5400000">
              <a:off x="7617052" y="1890302"/>
              <a:ext cx="1323312" cy="1349694"/>
              <a:chOff x="-729192" y="1842622"/>
              <a:chExt cx="1698850" cy="1695496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8B57F64A-18B6-6037-8E89-BB344DF54F33}"/>
                  </a:ext>
                </a:extLst>
              </p:cNvPr>
              <p:cNvSpPr>
                <a:spLocks/>
              </p:cNvSpPr>
              <p:nvPr/>
            </p:nvSpPr>
            <p:spPr>
              <a:xfrm rot="16200000">
                <a:off x="-229177" y="2353712"/>
                <a:ext cx="664942" cy="693088"/>
              </a:xfrm>
              <a:prstGeom prst="ellipse">
                <a:avLst/>
              </a:prstGeom>
              <a:solidFill>
                <a:schemeClr val="accent3">
                  <a:alpha val="34000"/>
                </a:schemeClr>
              </a:solidFill>
              <a:ln>
                <a:noFill/>
              </a:ln>
            </p:spPr>
            <p:style>
              <a:lnRef idx="2">
                <a:schemeClr val="accent3">
                  <a:shade val="15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>
                    <a:solidFill>
                      <a:schemeClr val="accent2">
                        <a:lumMod val="50000"/>
                      </a:schemeClr>
                    </a:solidFill>
                  </a:rPr>
                  <a:t>H</a:t>
                </a:r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1854AE18-4ACC-2BBE-794A-C00DBE29C0D6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-729192" y="1842622"/>
                <a:ext cx="1698850" cy="1695496"/>
              </a:xfrm>
              <a:prstGeom prst="ellipse">
                <a:avLst/>
              </a:prstGeom>
              <a:noFill/>
              <a:ln w="38100">
                <a:solidFill>
                  <a:schemeClr val="accent1"/>
                </a:solidFill>
              </a:ln>
            </p:spPr>
            <p:style>
              <a:lnRef idx="2">
                <a:schemeClr val="accent3">
                  <a:shade val="15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173CB25F-6E64-766F-A471-F0048B83B537}"/>
                </a:ext>
              </a:extLst>
            </p:cNvPr>
            <p:cNvSpPr>
              <a:spLocks/>
            </p:cNvSpPr>
            <p:nvPr/>
          </p:nvSpPr>
          <p:spPr>
            <a:xfrm>
              <a:off x="8846962" y="2314923"/>
              <a:ext cx="231825" cy="2306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B4E0D4F8-C623-DBED-E8D1-A042F08DC3C0}"/>
                </a:ext>
              </a:extLst>
            </p:cNvPr>
            <p:cNvSpPr>
              <a:spLocks/>
            </p:cNvSpPr>
            <p:nvPr/>
          </p:nvSpPr>
          <p:spPr>
            <a:xfrm>
              <a:off x="8849815" y="2577988"/>
              <a:ext cx="231825" cy="2306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B5E798DC-2042-E779-8CC6-E37E1D14D16E}"/>
                </a:ext>
              </a:extLst>
            </p:cNvPr>
            <p:cNvSpPr>
              <a:spLocks/>
            </p:cNvSpPr>
            <p:nvPr/>
          </p:nvSpPr>
          <p:spPr>
            <a:xfrm>
              <a:off x="10176052" y="3668845"/>
              <a:ext cx="231825" cy="2306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6" name="Group 65" descr="Diagram showing electron arrangement of hydrogen atom. ">
            <a:extLst>
              <a:ext uri="{FF2B5EF4-FFF2-40B4-BE49-F238E27FC236}">
                <a16:creationId xmlns:a16="http://schemas.microsoft.com/office/drawing/2014/main" id="{EA4F2F98-8F4D-41E4-9EDE-27398F4FDA9E}"/>
              </a:ext>
            </a:extLst>
          </p:cNvPr>
          <p:cNvGrpSpPr/>
          <p:nvPr/>
        </p:nvGrpSpPr>
        <p:grpSpPr>
          <a:xfrm>
            <a:off x="2544275" y="5036871"/>
            <a:ext cx="1439302" cy="1548670"/>
            <a:chOff x="430019" y="1891690"/>
            <a:chExt cx="1698850" cy="1831366"/>
          </a:xfrm>
        </p:grpSpPr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D0FDA373-2664-8F18-C14B-BB470096450E}"/>
                </a:ext>
              </a:extLst>
            </p:cNvPr>
            <p:cNvSpPr>
              <a:spLocks/>
            </p:cNvSpPr>
            <p:nvPr/>
          </p:nvSpPr>
          <p:spPr>
            <a:xfrm>
              <a:off x="939674" y="2563771"/>
              <a:ext cx="679540" cy="678199"/>
            </a:xfrm>
            <a:prstGeom prst="ellipse">
              <a:avLst/>
            </a:prstGeom>
            <a:solidFill>
              <a:schemeClr val="accent3">
                <a:alpha val="34000"/>
              </a:schemeClr>
            </a:solidFill>
            <a:ln>
              <a:noFill/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>
                  <a:solidFill>
                    <a:schemeClr val="accent2">
                      <a:lumMod val="50000"/>
                    </a:schemeClr>
                  </a:solidFill>
                </a:rPr>
                <a:t>H</a:t>
              </a:r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68A7D5AB-59FD-E0EF-DC95-F71997F6EA53}"/>
                </a:ext>
              </a:extLst>
            </p:cNvPr>
            <p:cNvSpPr>
              <a:spLocks/>
            </p:cNvSpPr>
            <p:nvPr/>
          </p:nvSpPr>
          <p:spPr>
            <a:xfrm>
              <a:off x="430019" y="2027560"/>
              <a:ext cx="1698850" cy="1695496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AFAE409B-8EB5-FDAB-2C25-74B2F96E1CD3}"/>
                </a:ext>
              </a:extLst>
            </p:cNvPr>
            <p:cNvSpPr>
              <a:spLocks/>
            </p:cNvSpPr>
            <p:nvPr/>
          </p:nvSpPr>
          <p:spPr>
            <a:xfrm>
              <a:off x="1152030" y="1891690"/>
              <a:ext cx="254828" cy="25432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1" name="Oval 70">
            <a:extLst>
              <a:ext uri="{FF2B5EF4-FFF2-40B4-BE49-F238E27FC236}">
                <a16:creationId xmlns:a16="http://schemas.microsoft.com/office/drawing/2014/main" id="{C9C630BF-636C-BB64-C0A7-C40B643E3DDE}"/>
              </a:ext>
            </a:extLst>
          </p:cNvPr>
          <p:cNvSpPr>
            <a:spLocks/>
          </p:cNvSpPr>
          <p:nvPr/>
        </p:nvSpPr>
        <p:spPr>
          <a:xfrm>
            <a:off x="9831262" y="4576264"/>
            <a:ext cx="575721" cy="573510"/>
          </a:xfrm>
          <a:prstGeom prst="ellipse">
            <a:avLst/>
          </a:prstGeom>
          <a:solidFill>
            <a:schemeClr val="accent3">
              <a:alpha val="34000"/>
            </a:schemeClr>
          </a:solidFill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chemeClr val="accent2">
                    <a:lumMod val="50000"/>
                  </a:schemeClr>
                </a:solidFill>
              </a:rPr>
              <a:t>H</a:t>
            </a: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5418AB3B-7906-355D-AE2E-FC9C6C7847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/>
        </p:nvSpPr>
        <p:spPr>
          <a:xfrm>
            <a:off x="9859561" y="4007511"/>
            <a:ext cx="231825" cy="23062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2714AB6B-2067-131F-553D-F1F670E49711}"/>
              </a:ext>
            </a:extLst>
          </p:cNvPr>
          <p:cNvSpPr txBox="1"/>
          <p:nvPr/>
        </p:nvSpPr>
        <p:spPr>
          <a:xfrm>
            <a:off x="9196795" y="5955579"/>
            <a:ext cx="207647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>
                <a:solidFill>
                  <a:schemeClr val="accent1"/>
                </a:solidFill>
              </a:rPr>
              <a:t>H</a:t>
            </a:r>
            <a:r>
              <a:rPr lang="en-US" sz="2600" b="1" baseline="-25000">
                <a:solidFill>
                  <a:schemeClr val="accent1"/>
                </a:solidFill>
              </a:rPr>
              <a:t>2</a:t>
            </a:r>
            <a:r>
              <a:rPr lang="en-US" sz="2600" b="1">
                <a:solidFill>
                  <a:schemeClr val="accent1"/>
                </a:solidFill>
              </a:rPr>
              <a:t>O – water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73950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  <p:bldP spid="3" grpId="0" build="p"/>
      <p:bldP spid="34" grpId="0" animBg="1"/>
      <p:bldP spid="71" grpId="0" animBg="1"/>
      <p:bldP spid="74" grpId="0" animBg="1"/>
      <p:bldP spid="7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43E147-737E-336C-C4F4-AE9F76A82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770" y="378171"/>
            <a:ext cx="11226800" cy="549274"/>
          </a:xfrm>
        </p:spPr>
        <p:txBody>
          <a:bodyPr>
            <a:noAutofit/>
          </a:bodyPr>
          <a:lstStyle/>
          <a:p>
            <a:r>
              <a:rPr lang="en-GB" b="1" i="0" dirty="0">
                <a:effectLst/>
              </a:rPr>
              <a:t>Lone pairs </a:t>
            </a:r>
            <a:r>
              <a:rPr lang="en-GB" b="0" i="0" dirty="0">
                <a:effectLst/>
              </a:rPr>
              <a:t>– electrons in an atom’s outer shell that are not involved in bonding.</a:t>
            </a:r>
            <a:endParaRPr lang="en-US" dirty="0"/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86ECB127-325F-A922-21C5-D05EC75D08B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72370" y="901188"/>
            <a:ext cx="10515600" cy="714184"/>
          </a:xfrm>
        </p:spPr>
        <p:txBody>
          <a:bodyPr>
            <a:normAutofit fontScale="92500" lnSpcReduction="10000"/>
          </a:bodyPr>
          <a:lstStyle/>
          <a:p>
            <a:r>
              <a:rPr lang="en-US" sz="2500" dirty="0"/>
              <a:t>Repulsive effect of lone pairs is greater than that of bonded pairs, which affects the shape of the molecule. </a:t>
            </a:r>
          </a:p>
          <a:p>
            <a:endParaRPr lang="en-US" dirty="0"/>
          </a:p>
        </p:txBody>
      </p:sp>
      <p:sp>
        <p:nvSpPr>
          <p:cNvPr id="34" name="Right Arrow 33" descr="Right arrow. ">
            <a:extLst>
              <a:ext uri="{FF2B5EF4-FFF2-40B4-BE49-F238E27FC236}">
                <a16:creationId xmlns:a16="http://schemas.microsoft.com/office/drawing/2014/main" id="{5F737CB2-85B4-4D10-EA3C-FAD3B80BCFA6}"/>
              </a:ext>
            </a:extLst>
          </p:cNvPr>
          <p:cNvSpPr/>
          <p:nvPr/>
        </p:nvSpPr>
        <p:spPr>
          <a:xfrm>
            <a:off x="5293410" y="3505172"/>
            <a:ext cx="1495168" cy="75846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 descr="Diagram showing electron arrangement of H2O molecule. ">
            <a:extLst>
              <a:ext uri="{FF2B5EF4-FFF2-40B4-BE49-F238E27FC236}">
                <a16:creationId xmlns:a16="http://schemas.microsoft.com/office/drawing/2014/main" id="{DB9003E4-37CD-4788-FF11-D69E3A98B67E}"/>
              </a:ext>
            </a:extLst>
          </p:cNvPr>
          <p:cNvGrpSpPr/>
          <p:nvPr/>
        </p:nvGrpSpPr>
        <p:grpSpPr>
          <a:xfrm>
            <a:off x="574989" y="1858098"/>
            <a:ext cx="3957039" cy="4017433"/>
            <a:chOff x="538043" y="1599480"/>
            <a:chExt cx="3957039" cy="4017433"/>
          </a:xfrm>
        </p:grpSpPr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B55DBBA1-177A-6D1E-9455-4BC583215FA5}"/>
                </a:ext>
              </a:extLst>
            </p:cNvPr>
            <p:cNvSpPr>
              <a:spLocks/>
            </p:cNvSpPr>
            <p:nvPr/>
          </p:nvSpPr>
          <p:spPr>
            <a:xfrm>
              <a:off x="2418319" y="4183140"/>
              <a:ext cx="1439302" cy="1433773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F4768CC4-972B-DD42-261C-BE35628458EB}"/>
                </a:ext>
              </a:extLst>
            </p:cNvPr>
            <p:cNvGrpSpPr/>
            <p:nvPr/>
          </p:nvGrpSpPr>
          <p:grpSpPr>
            <a:xfrm>
              <a:off x="538043" y="1599480"/>
              <a:ext cx="3957039" cy="2698974"/>
              <a:chOff x="7603861" y="1200499"/>
              <a:chExt cx="3957039" cy="2698974"/>
            </a:xfrm>
          </p:grpSpPr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1DE13FE7-0FCE-A42B-D2B4-7FD7F07BCFF6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899491" y="2246636"/>
                <a:ext cx="618198" cy="615010"/>
              </a:xfrm>
              <a:prstGeom prst="ellipse">
                <a:avLst/>
              </a:prstGeom>
              <a:solidFill>
                <a:schemeClr val="accent3">
                  <a:alpha val="34000"/>
                </a:schemeClr>
              </a:solidFill>
              <a:ln>
                <a:noFill/>
              </a:ln>
            </p:spPr>
            <p:style>
              <a:lnRef idx="2">
                <a:schemeClr val="accent3">
                  <a:shade val="15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>
                    <a:solidFill>
                      <a:schemeClr val="accent2">
                        <a:lumMod val="50000"/>
                      </a:schemeClr>
                    </a:solidFill>
                  </a:rPr>
                  <a:t>O</a:t>
                </a:r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FC38E9E6-A602-1ADA-2464-17C7A4B94B42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435843" y="1760385"/>
                <a:ext cx="1545495" cy="1537524"/>
              </a:xfrm>
              <a:prstGeom prst="ellipse">
                <a:avLst/>
              </a:prstGeom>
              <a:noFill/>
              <a:ln w="38100">
                <a:solidFill>
                  <a:schemeClr val="accent1"/>
                </a:solidFill>
              </a:ln>
            </p:spPr>
            <p:style>
              <a:lnRef idx="2">
                <a:schemeClr val="accent3">
                  <a:shade val="15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2CFB3AD9-A792-E835-C9F9-53887A326B0D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972194" y="1324121"/>
                <a:ext cx="2472793" cy="2460038"/>
              </a:xfrm>
              <a:prstGeom prst="ellipse">
                <a:avLst/>
              </a:prstGeom>
              <a:noFill/>
              <a:ln w="38100">
                <a:solidFill>
                  <a:schemeClr val="accent1"/>
                </a:solidFill>
              </a:ln>
            </p:spPr>
            <p:style>
              <a:lnRef idx="2">
                <a:schemeClr val="accent3">
                  <a:shade val="15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786C5E4B-7F0A-930D-1787-F0E34621DDB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931356" y="1200499"/>
                <a:ext cx="231825" cy="23062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2659BA75-D264-9C67-F3C0-1D7AF6763BF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0203788" y="1200499"/>
                <a:ext cx="231825" cy="23062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9D2BA310-7FD5-E84D-3542-3D6839B415A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944227" y="1666361"/>
                <a:ext cx="231825" cy="23062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65EEC8E3-F99A-8798-374C-61DB0879E1E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0203788" y="1653558"/>
                <a:ext cx="231825" cy="23062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FA04BB0F-557C-02A0-8B20-C480E7D2520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1329075" y="2249712"/>
                <a:ext cx="231825" cy="23062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9038CE3A-CDA5-077B-A190-EBD1C3F4C56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1329075" y="2516342"/>
                <a:ext cx="231825" cy="23062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60" name="Group 59">
                <a:extLst>
                  <a:ext uri="{FF2B5EF4-FFF2-40B4-BE49-F238E27FC236}">
                    <a16:creationId xmlns:a16="http://schemas.microsoft.com/office/drawing/2014/main" id="{338848E9-7B70-EB80-1B3C-423CC78AFE1E}"/>
                  </a:ext>
                </a:extLst>
              </p:cNvPr>
              <p:cNvGrpSpPr/>
              <p:nvPr/>
            </p:nvGrpSpPr>
            <p:grpSpPr>
              <a:xfrm rot="5400000">
                <a:off x="7617052" y="1890302"/>
                <a:ext cx="1323312" cy="1349694"/>
                <a:chOff x="-729192" y="1842622"/>
                <a:chExt cx="1698850" cy="1695496"/>
              </a:xfrm>
            </p:grpSpPr>
            <p:sp>
              <p:nvSpPr>
                <p:cNvPr id="61" name="Oval 60">
                  <a:extLst>
                    <a:ext uri="{FF2B5EF4-FFF2-40B4-BE49-F238E27FC236}">
                      <a16:creationId xmlns:a16="http://schemas.microsoft.com/office/drawing/2014/main" id="{8B57F64A-18B6-6037-8E89-BB344DF54F33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16200000">
                  <a:off x="-229177" y="2353712"/>
                  <a:ext cx="664942" cy="693088"/>
                </a:xfrm>
                <a:prstGeom prst="ellipse">
                  <a:avLst/>
                </a:prstGeom>
                <a:solidFill>
                  <a:schemeClr val="accent3">
                    <a:alpha val="34000"/>
                  </a:schemeClr>
                </a:solidFill>
                <a:ln>
                  <a:noFill/>
                </a:ln>
              </p:spPr>
              <p:style>
                <a:lnRef idx="2">
                  <a:schemeClr val="accent3">
                    <a:shade val="15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b="1">
                      <a:solidFill>
                        <a:schemeClr val="accent2">
                          <a:lumMod val="50000"/>
                        </a:schemeClr>
                      </a:solidFill>
                    </a:rPr>
                    <a:t>H</a:t>
                  </a:r>
                </a:p>
              </p:txBody>
            </p:sp>
            <p:sp>
              <p:nvSpPr>
                <p:cNvPr id="62" name="Oval 61">
                  <a:extLst>
                    <a:ext uri="{FF2B5EF4-FFF2-40B4-BE49-F238E27FC236}">
                      <a16:creationId xmlns:a16="http://schemas.microsoft.com/office/drawing/2014/main" id="{1854AE18-4ACC-2BBE-794A-C00DBE29C0D6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-729192" y="1842622"/>
                  <a:ext cx="1698850" cy="1695496"/>
                </a:xfrm>
                <a:prstGeom prst="ellipse">
                  <a:avLst/>
                </a:prstGeom>
                <a:noFill/>
                <a:ln w="38100">
                  <a:solidFill>
                    <a:schemeClr val="accent1"/>
                  </a:solidFill>
                </a:ln>
              </p:spPr>
              <p:style>
                <a:lnRef idx="2">
                  <a:schemeClr val="accent3">
                    <a:shade val="15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173CB25F-6E64-766F-A471-F0048B83B53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846962" y="2314923"/>
                <a:ext cx="231825" cy="23062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B4E0D4F8-C623-DBED-E8D1-A042F08DC3C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849815" y="2577988"/>
                <a:ext cx="231825" cy="23062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B5E798DC-2042-E779-8CC6-E37E1D14D16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0176052" y="3668845"/>
                <a:ext cx="231825" cy="23062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C9C630BF-636C-BB64-C0A7-C40B643E3DDE}"/>
                </a:ext>
              </a:extLst>
            </p:cNvPr>
            <p:cNvSpPr>
              <a:spLocks/>
            </p:cNvSpPr>
            <p:nvPr/>
          </p:nvSpPr>
          <p:spPr>
            <a:xfrm>
              <a:off x="2850110" y="4636579"/>
              <a:ext cx="575721" cy="573510"/>
            </a:xfrm>
            <a:prstGeom prst="ellipse">
              <a:avLst/>
            </a:prstGeom>
            <a:solidFill>
              <a:schemeClr val="accent3">
                <a:alpha val="34000"/>
              </a:schemeClr>
            </a:solidFill>
            <a:ln>
              <a:noFill/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>
                  <a:solidFill>
                    <a:schemeClr val="accent2">
                      <a:lumMod val="50000"/>
                    </a:schemeClr>
                  </a:solidFill>
                </a:rPr>
                <a:t>H</a:t>
              </a:r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5418AB3B-7906-355D-AE2E-FC9C6C78473C}"/>
                </a:ext>
              </a:extLst>
            </p:cNvPr>
            <p:cNvSpPr>
              <a:spLocks/>
            </p:cNvSpPr>
            <p:nvPr/>
          </p:nvSpPr>
          <p:spPr>
            <a:xfrm>
              <a:off x="2878409" y="4067826"/>
              <a:ext cx="231825" cy="2306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2714AB6B-2067-131F-553D-F1F670E49711}"/>
              </a:ext>
            </a:extLst>
          </p:cNvPr>
          <p:cNvSpPr txBox="1"/>
          <p:nvPr/>
        </p:nvSpPr>
        <p:spPr>
          <a:xfrm>
            <a:off x="1818090" y="5930467"/>
            <a:ext cx="44266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chemeClr val="accent1"/>
                </a:solidFill>
              </a:rPr>
              <a:t>H</a:t>
            </a:r>
            <a:r>
              <a:rPr lang="en-US" sz="3200" b="1" baseline="-25000">
                <a:solidFill>
                  <a:schemeClr val="accent1"/>
                </a:solidFill>
              </a:rPr>
              <a:t>2</a:t>
            </a:r>
            <a:r>
              <a:rPr lang="en-US" sz="3200" b="1">
                <a:solidFill>
                  <a:schemeClr val="accent1"/>
                </a:solidFill>
              </a:rPr>
              <a:t>O – water </a:t>
            </a:r>
          </a:p>
        </p:txBody>
      </p:sp>
      <p:pic>
        <p:nvPicPr>
          <p:cNvPr id="19" name="Picture 18" descr="A diagram showing the shape of an H2O molecule. ">
            <a:extLst>
              <a:ext uri="{FF2B5EF4-FFF2-40B4-BE49-F238E27FC236}">
                <a16:creationId xmlns:a16="http://schemas.microsoft.com/office/drawing/2014/main" id="{9F73EB5A-86CC-3967-FF7D-1F1489A2DFA1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42310" y="1656602"/>
            <a:ext cx="2332571" cy="2283291"/>
          </a:xfrm>
          <a:prstGeom prst="rect">
            <a:avLst/>
          </a:prstGeom>
        </p:spPr>
      </p:pic>
      <p:grpSp>
        <p:nvGrpSpPr>
          <p:cNvPr id="41" name="Group 40" descr="Skeletal formula or H2O molecule.">
            <a:extLst>
              <a:ext uri="{FF2B5EF4-FFF2-40B4-BE49-F238E27FC236}">
                <a16:creationId xmlns:a16="http://schemas.microsoft.com/office/drawing/2014/main" id="{903E5CAA-048B-A23A-9767-E2C42C42F82A}"/>
              </a:ext>
            </a:extLst>
          </p:cNvPr>
          <p:cNvGrpSpPr/>
          <p:nvPr/>
        </p:nvGrpSpPr>
        <p:grpSpPr>
          <a:xfrm>
            <a:off x="8873553" y="4291420"/>
            <a:ext cx="1688005" cy="1339105"/>
            <a:chOff x="8606847" y="4640059"/>
            <a:chExt cx="1688005" cy="1339105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E513E87-CFDD-8F58-3C62-EC6FACDD3601}"/>
                </a:ext>
              </a:extLst>
            </p:cNvPr>
            <p:cNvSpPr txBox="1"/>
            <p:nvPr/>
          </p:nvSpPr>
          <p:spPr>
            <a:xfrm>
              <a:off x="8606847" y="4640059"/>
              <a:ext cx="428322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600" b="1">
                  <a:solidFill>
                    <a:schemeClr val="accent1"/>
                  </a:solidFill>
                </a:rPr>
                <a:t>H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DFFD25C-E0FD-BA28-5333-8C0341645652}"/>
                </a:ext>
              </a:extLst>
            </p:cNvPr>
            <p:cNvSpPr txBox="1"/>
            <p:nvPr/>
          </p:nvSpPr>
          <p:spPr>
            <a:xfrm>
              <a:off x="9866530" y="4640059"/>
              <a:ext cx="428322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600" b="1">
                  <a:solidFill>
                    <a:schemeClr val="accent1"/>
                  </a:solidFill>
                </a:rPr>
                <a:t>H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118023B-5883-FC12-0297-4FC506E1FF4D}"/>
                </a:ext>
              </a:extLst>
            </p:cNvPr>
            <p:cNvSpPr txBox="1"/>
            <p:nvPr/>
          </p:nvSpPr>
          <p:spPr>
            <a:xfrm>
              <a:off x="9251976" y="5335142"/>
              <a:ext cx="428322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600" b="1">
                  <a:solidFill>
                    <a:schemeClr val="accent1"/>
                  </a:solidFill>
                </a:rPr>
                <a:t>O</a:t>
              </a: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C52364E6-0EFC-1A28-84D2-EB7F57995388}"/>
                </a:ext>
              </a:extLst>
            </p:cNvPr>
            <p:cNvCxnSpPr>
              <a:cxnSpLocks/>
            </p:cNvCxnSpPr>
            <p:nvPr/>
          </p:nvCxnSpPr>
          <p:spPr>
            <a:xfrm>
              <a:off x="8954399" y="5019329"/>
              <a:ext cx="387491" cy="44308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C08D2932-EA73-F55F-3CC2-0A5FDC4E1CD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58500" y="5019610"/>
              <a:ext cx="388800" cy="4428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E45D547F-3125-4D84-F818-295CA0B3607C}"/>
                </a:ext>
              </a:extLst>
            </p:cNvPr>
            <p:cNvSpPr txBox="1"/>
            <p:nvPr/>
          </p:nvSpPr>
          <p:spPr>
            <a:xfrm rot="2034764">
              <a:off x="9151268" y="5486056"/>
              <a:ext cx="383438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600" b="1">
                  <a:solidFill>
                    <a:schemeClr val="accent1"/>
                  </a:solidFill>
                </a:rPr>
                <a:t>··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82EA229C-2ED8-93AA-ADEC-0739F075C3C9}"/>
                </a:ext>
              </a:extLst>
            </p:cNvPr>
            <p:cNvSpPr txBox="1"/>
            <p:nvPr/>
          </p:nvSpPr>
          <p:spPr>
            <a:xfrm rot="18997328">
              <a:off x="9366355" y="5486721"/>
              <a:ext cx="383438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600" b="1">
                  <a:solidFill>
                    <a:schemeClr val="accent1"/>
                  </a:solidFill>
                </a:rPr>
                <a:t>··</a:t>
              </a: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5099EA6A-3550-8363-3DA2-43D3F4763A8C}"/>
              </a:ext>
            </a:extLst>
          </p:cNvPr>
          <p:cNvSpPr txBox="1"/>
          <p:nvPr/>
        </p:nvSpPr>
        <p:spPr>
          <a:xfrm>
            <a:off x="7992889" y="5768426"/>
            <a:ext cx="3635475" cy="851297"/>
          </a:xfrm>
          <a:prstGeom prst="roundRect">
            <a:avLst/>
          </a:prstGeom>
          <a:solidFill>
            <a:schemeClr val="accent2">
              <a:alpha val="44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200" b="1">
                <a:solidFill>
                  <a:schemeClr val="accent1"/>
                </a:solidFill>
              </a:rPr>
              <a:t>Single covalent bond </a:t>
            </a:r>
            <a:r>
              <a:rPr lang="en-US" sz="2200">
                <a:solidFill>
                  <a:schemeClr val="accent1"/>
                </a:solidFill>
              </a:rPr>
              <a:t>– one pair of shared electrons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3C8913B-6A41-63D8-67FC-C0E4DEB7CB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475797" y="1689244"/>
            <a:ext cx="2601443" cy="1439249"/>
            <a:chOff x="3475797" y="1689244"/>
            <a:chExt cx="2601443" cy="1439249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4D30C6D-F94B-D6AA-7A91-6E5B78116B05}"/>
                </a:ext>
              </a:extLst>
            </p:cNvPr>
            <p:cNvSpPr txBox="1"/>
            <p:nvPr/>
          </p:nvSpPr>
          <p:spPr>
            <a:xfrm>
              <a:off x="4364556" y="1689244"/>
              <a:ext cx="171268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300" dirty="0">
                  <a:solidFill>
                    <a:schemeClr val="accent1"/>
                  </a:solidFill>
                </a:rPr>
                <a:t>Lone pairs</a:t>
              </a:r>
            </a:p>
          </p:txBody>
        </p: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097902FD-0975-C482-D55A-EB41A7C729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75797" y="1925741"/>
              <a:ext cx="94031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103B46D0-62F6-106D-CA46-4A9500C312B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63290" y="2088726"/>
              <a:ext cx="475721" cy="1039767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2328603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3" grpId="0" build="p"/>
      <p:bldP spid="34" grpId="0" animBg="1"/>
      <p:bldP spid="4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 descr="Diagram showing electron arrangement of oxygen atom. ">
            <a:extLst>
              <a:ext uri="{FF2B5EF4-FFF2-40B4-BE49-F238E27FC236}">
                <a16:creationId xmlns:a16="http://schemas.microsoft.com/office/drawing/2014/main" id="{F90AD2FC-7A90-5258-4202-55F80CA47FB0}"/>
              </a:ext>
            </a:extLst>
          </p:cNvPr>
          <p:cNvGrpSpPr/>
          <p:nvPr/>
        </p:nvGrpSpPr>
        <p:grpSpPr>
          <a:xfrm>
            <a:off x="2944808" y="2824319"/>
            <a:ext cx="1800000" cy="1800000"/>
            <a:chOff x="2228338" y="1515236"/>
            <a:chExt cx="2972990" cy="2976280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6CFB5C41-32A6-A31E-E1B7-DD18CAF8FED9}"/>
                </a:ext>
              </a:extLst>
            </p:cNvPr>
            <p:cNvSpPr>
              <a:spLocks/>
            </p:cNvSpPr>
            <p:nvPr/>
          </p:nvSpPr>
          <p:spPr>
            <a:xfrm>
              <a:off x="3375063" y="2668858"/>
              <a:ext cx="679540" cy="678199"/>
            </a:xfrm>
            <a:prstGeom prst="ellipse">
              <a:avLst/>
            </a:prstGeom>
            <a:solidFill>
              <a:schemeClr val="accent3">
                <a:alpha val="34000"/>
              </a:schemeClr>
            </a:solidFill>
            <a:ln>
              <a:noFill/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>
                  <a:solidFill>
                    <a:schemeClr val="accent2">
                      <a:lumMod val="50000"/>
                    </a:schemeClr>
                  </a:solidFill>
                </a:rPr>
                <a:t>O</a:t>
              </a: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6973FD99-04B9-4964-F51E-5984AC8FE6C2}"/>
                </a:ext>
              </a:extLst>
            </p:cNvPr>
            <p:cNvSpPr>
              <a:spLocks/>
            </p:cNvSpPr>
            <p:nvPr/>
          </p:nvSpPr>
          <p:spPr>
            <a:xfrm>
              <a:off x="2865408" y="2132647"/>
              <a:ext cx="1698850" cy="1695496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C421D2AF-9450-0D1C-9051-44877AB33E82}"/>
                </a:ext>
              </a:extLst>
            </p:cNvPr>
            <p:cNvSpPr>
              <a:spLocks/>
            </p:cNvSpPr>
            <p:nvPr/>
          </p:nvSpPr>
          <p:spPr>
            <a:xfrm>
              <a:off x="2355753" y="1651560"/>
              <a:ext cx="2718161" cy="2712794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E31DAADF-1CA3-FADE-3A1F-C71A5736E4AD}"/>
                </a:ext>
              </a:extLst>
            </p:cNvPr>
            <p:cNvSpPr>
              <a:spLocks/>
            </p:cNvSpPr>
            <p:nvPr/>
          </p:nvSpPr>
          <p:spPr>
            <a:xfrm>
              <a:off x="3410089" y="1515236"/>
              <a:ext cx="254828" cy="25432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987F9DA1-795E-0442-BB97-591E8EAC954E}"/>
                </a:ext>
              </a:extLst>
            </p:cNvPr>
            <p:cNvSpPr>
              <a:spLocks/>
            </p:cNvSpPr>
            <p:nvPr/>
          </p:nvSpPr>
          <p:spPr>
            <a:xfrm>
              <a:off x="3709554" y="1515236"/>
              <a:ext cx="254828" cy="25432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387B086B-3C85-8CC5-1189-E8966593F1F4}"/>
                </a:ext>
              </a:extLst>
            </p:cNvPr>
            <p:cNvSpPr>
              <a:spLocks/>
            </p:cNvSpPr>
            <p:nvPr/>
          </p:nvSpPr>
          <p:spPr>
            <a:xfrm>
              <a:off x="3424237" y="2028963"/>
              <a:ext cx="254828" cy="25432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19332CDD-EF3A-BFA8-2117-66FC082ACF66}"/>
                </a:ext>
              </a:extLst>
            </p:cNvPr>
            <p:cNvSpPr>
              <a:spLocks/>
            </p:cNvSpPr>
            <p:nvPr/>
          </p:nvSpPr>
          <p:spPr>
            <a:xfrm>
              <a:off x="3709554" y="2014844"/>
              <a:ext cx="254828" cy="25432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9725F47-56B0-5304-72CD-46502B508E6A}"/>
                </a:ext>
              </a:extLst>
            </p:cNvPr>
            <p:cNvSpPr>
              <a:spLocks/>
            </p:cNvSpPr>
            <p:nvPr/>
          </p:nvSpPr>
          <p:spPr>
            <a:xfrm>
              <a:off x="4946500" y="2672250"/>
              <a:ext cx="254828" cy="25432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BA56720-3C6D-A778-AAFE-2206AEA38079}"/>
                </a:ext>
              </a:extLst>
            </p:cNvPr>
            <p:cNvSpPr>
              <a:spLocks/>
            </p:cNvSpPr>
            <p:nvPr/>
          </p:nvSpPr>
          <p:spPr>
            <a:xfrm>
              <a:off x="4946500" y="2966275"/>
              <a:ext cx="254828" cy="25432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EA667FD7-3917-5DA3-60E7-42487A58B2CA}"/>
                </a:ext>
              </a:extLst>
            </p:cNvPr>
            <p:cNvSpPr>
              <a:spLocks/>
            </p:cNvSpPr>
            <p:nvPr/>
          </p:nvSpPr>
          <p:spPr>
            <a:xfrm>
              <a:off x="3609507" y="4237192"/>
              <a:ext cx="254828" cy="25432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52D32D1-3B59-9CD0-9EAE-B04F646673D0}"/>
                </a:ext>
              </a:extLst>
            </p:cNvPr>
            <p:cNvSpPr>
              <a:spLocks/>
            </p:cNvSpPr>
            <p:nvPr/>
          </p:nvSpPr>
          <p:spPr>
            <a:xfrm>
              <a:off x="2228338" y="2839113"/>
              <a:ext cx="254828" cy="25432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" name="Group 39" descr="Diagram showing electron arrangement of oxygen atom. ">
            <a:extLst>
              <a:ext uri="{FF2B5EF4-FFF2-40B4-BE49-F238E27FC236}">
                <a16:creationId xmlns:a16="http://schemas.microsoft.com/office/drawing/2014/main" id="{31D3482D-6ECD-B257-0608-6EDD506FCCA0}"/>
              </a:ext>
            </a:extLst>
          </p:cNvPr>
          <p:cNvGrpSpPr/>
          <p:nvPr/>
        </p:nvGrpSpPr>
        <p:grpSpPr>
          <a:xfrm>
            <a:off x="812121" y="2810421"/>
            <a:ext cx="1800001" cy="1800000"/>
            <a:chOff x="454651" y="1401029"/>
            <a:chExt cx="1800001" cy="1800000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A847E29C-D61A-4D28-EC4D-886536C37725}"/>
                </a:ext>
              </a:extLst>
            </p:cNvPr>
            <p:cNvSpPr>
              <a:spLocks/>
            </p:cNvSpPr>
            <p:nvPr/>
          </p:nvSpPr>
          <p:spPr>
            <a:xfrm>
              <a:off x="1151709" y="2095947"/>
              <a:ext cx="411428" cy="410162"/>
            </a:xfrm>
            <a:prstGeom prst="ellipse">
              <a:avLst/>
            </a:prstGeom>
            <a:solidFill>
              <a:schemeClr val="accent3">
                <a:alpha val="34000"/>
              </a:schemeClr>
            </a:solidFill>
            <a:ln>
              <a:noFill/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>
                  <a:solidFill>
                    <a:schemeClr val="accent2">
                      <a:lumMod val="50000"/>
                    </a:schemeClr>
                  </a:solidFill>
                </a:rPr>
                <a:t>O</a:t>
              </a: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0144E182-0EE5-ACCF-8BF5-0DA9F4F4A63D}"/>
                </a:ext>
              </a:extLst>
            </p:cNvPr>
            <p:cNvSpPr>
              <a:spLocks/>
            </p:cNvSpPr>
            <p:nvPr/>
          </p:nvSpPr>
          <p:spPr>
            <a:xfrm rot="16200000">
              <a:off x="826468" y="1788325"/>
              <a:ext cx="1028571" cy="1025405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7F803E71-23DE-9510-44D2-9C3D234CEB61}"/>
                </a:ext>
              </a:extLst>
            </p:cNvPr>
            <p:cNvSpPr>
              <a:spLocks/>
            </p:cNvSpPr>
            <p:nvPr/>
          </p:nvSpPr>
          <p:spPr>
            <a:xfrm rot="16200000">
              <a:off x="534566" y="1480703"/>
              <a:ext cx="1645714" cy="1640648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F69BC1A-A763-6FA2-3D93-7FB9D8BDF710}"/>
                </a:ext>
              </a:extLst>
            </p:cNvPr>
            <p:cNvSpPr>
              <a:spLocks/>
            </p:cNvSpPr>
            <p:nvPr/>
          </p:nvSpPr>
          <p:spPr>
            <a:xfrm rot="16200000">
              <a:off x="454414" y="2331487"/>
              <a:ext cx="154286" cy="15381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31DDC3C9-48CF-D75A-CD84-D511F7F24499}"/>
                </a:ext>
              </a:extLst>
            </p:cNvPr>
            <p:cNvSpPr>
              <a:spLocks/>
            </p:cNvSpPr>
            <p:nvPr/>
          </p:nvSpPr>
          <p:spPr>
            <a:xfrm rot="16200000">
              <a:off x="454414" y="2150176"/>
              <a:ext cx="154286" cy="15381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89F303BD-FF81-D8C8-4ECF-60BE42CF40BC}"/>
                </a:ext>
              </a:extLst>
            </p:cNvPr>
            <p:cNvSpPr>
              <a:spLocks/>
            </p:cNvSpPr>
            <p:nvPr/>
          </p:nvSpPr>
          <p:spPr>
            <a:xfrm rot="16200000">
              <a:off x="765107" y="2322921"/>
              <a:ext cx="154286" cy="15381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6C8648D-616E-866C-ED28-F7AF314BC9B9}"/>
                </a:ext>
              </a:extLst>
            </p:cNvPr>
            <p:cNvSpPr>
              <a:spLocks/>
            </p:cNvSpPr>
            <p:nvPr/>
          </p:nvSpPr>
          <p:spPr>
            <a:xfrm rot="16200000">
              <a:off x="756568" y="2150176"/>
              <a:ext cx="154286" cy="15381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72DCCC3E-C629-EDEB-323B-BED1365DE3E5}"/>
                </a:ext>
              </a:extLst>
            </p:cNvPr>
            <p:cNvSpPr>
              <a:spLocks/>
            </p:cNvSpPr>
            <p:nvPr/>
          </p:nvSpPr>
          <p:spPr>
            <a:xfrm rot="16200000">
              <a:off x="1154155" y="1401266"/>
              <a:ext cx="154286" cy="15381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1A9C786E-B961-B376-D090-6874F072A712}"/>
                </a:ext>
              </a:extLst>
            </p:cNvPr>
            <p:cNvSpPr>
              <a:spLocks/>
            </p:cNvSpPr>
            <p:nvPr/>
          </p:nvSpPr>
          <p:spPr>
            <a:xfrm rot="16200000">
              <a:off x="1331976" y="1401266"/>
              <a:ext cx="154286" cy="15381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1553F94B-9B55-C1C6-5CE4-0B97FEEBDA8C}"/>
                </a:ext>
              </a:extLst>
            </p:cNvPr>
            <p:cNvSpPr>
              <a:spLocks/>
            </p:cNvSpPr>
            <p:nvPr/>
          </p:nvSpPr>
          <p:spPr>
            <a:xfrm rot="16200000">
              <a:off x="2100604" y="2210750"/>
              <a:ext cx="154286" cy="15381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FC98CCB6-E019-0A73-E4FD-56508530CEBD}"/>
                </a:ext>
              </a:extLst>
            </p:cNvPr>
            <p:cNvSpPr>
              <a:spLocks/>
            </p:cNvSpPr>
            <p:nvPr/>
          </p:nvSpPr>
          <p:spPr>
            <a:xfrm rot="16200000">
              <a:off x="1255071" y="3046980"/>
              <a:ext cx="154286" cy="15381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9" name="Group 58" descr="Skeletal formula of O2. ">
            <a:extLst>
              <a:ext uri="{FF2B5EF4-FFF2-40B4-BE49-F238E27FC236}">
                <a16:creationId xmlns:a16="http://schemas.microsoft.com/office/drawing/2014/main" id="{8A0EC56F-552F-E6F6-6A58-E9A2A5BDB14C}"/>
              </a:ext>
            </a:extLst>
          </p:cNvPr>
          <p:cNvGrpSpPr/>
          <p:nvPr/>
        </p:nvGrpSpPr>
        <p:grpSpPr>
          <a:xfrm>
            <a:off x="1577217" y="4824229"/>
            <a:ext cx="2341538" cy="1158003"/>
            <a:chOff x="964577" y="3508109"/>
            <a:chExt cx="2341538" cy="1158003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AE1E4892-CDA1-44D5-DB80-A4DC56736836}"/>
                </a:ext>
              </a:extLst>
            </p:cNvPr>
            <p:cNvSpPr txBox="1"/>
            <p:nvPr/>
          </p:nvSpPr>
          <p:spPr>
            <a:xfrm>
              <a:off x="1356175" y="3804338"/>
              <a:ext cx="1331945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000" b="1">
                  <a:solidFill>
                    <a:schemeClr val="accent1"/>
                  </a:solidFill>
                </a:rPr>
                <a:t>O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E9C5D992-E5D9-31DE-1AC0-4BF2AB613A93}"/>
                </a:ext>
              </a:extLst>
            </p:cNvPr>
            <p:cNvSpPr txBox="1"/>
            <p:nvPr/>
          </p:nvSpPr>
          <p:spPr>
            <a:xfrm rot="5400000">
              <a:off x="1053236" y="3856689"/>
              <a:ext cx="622901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600" b="1">
                  <a:solidFill>
                    <a:schemeClr val="accent1"/>
                  </a:solidFill>
                </a:rPr>
                <a:t>··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FC079F70-6922-2190-D624-D2D7887D32EC}"/>
                </a:ext>
              </a:extLst>
            </p:cNvPr>
            <p:cNvSpPr txBox="1"/>
            <p:nvPr/>
          </p:nvSpPr>
          <p:spPr>
            <a:xfrm>
              <a:off x="2200871" y="3804338"/>
              <a:ext cx="657552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0" b="1">
                  <a:solidFill>
                    <a:schemeClr val="accent1"/>
                  </a:solidFill>
                </a:rPr>
                <a:t>O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D1BC46F6-51C7-75A7-DBA7-1330949BFCA1}"/>
                </a:ext>
              </a:extLst>
            </p:cNvPr>
            <p:cNvSpPr txBox="1"/>
            <p:nvPr/>
          </p:nvSpPr>
          <p:spPr>
            <a:xfrm rot="10800000">
              <a:off x="1409774" y="3508110"/>
              <a:ext cx="536002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600" b="1">
                  <a:solidFill>
                    <a:schemeClr val="accent1"/>
                  </a:solidFill>
                </a:rPr>
                <a:t>··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74E48D55-8792-671A-4BD7-93A1935EAF45}"/>
                </a:ext>
              </a:extLst>
            </p:cNvPr>
            <p:cNvSpPr txBox="1"/>
            <p:nvPr/>
          </p:nvSpPr>
          <p:spPr>
            <a:xfrm>
              <a:off x="1866366" y="3828765"/>
              <a:ext cx="849404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600" b="1">
                  <a:solidFill>
                    <a:schemeClr val="accent1"/>
                  </a:solidFill>
                </a:rPr>
                <a:t>=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88B3A2F7-0A62-945C-2CF2-EA0189C4BAA2}"/>
                </a:ext>
              </a:extLst>
            </p:cNvPr>
            <p:cNvSpPr txBox="1"/>
            <p:nvPr/>
          </p:nvSpPr>
          <p:spPr>
            <a:xfrm rot="10800000">
              <a:off x="2261646" y="3508109"/>
              <a:ext cx="536002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600" b="1">
                  <a:solidFill>
                    <a:schemeClr val="accent1"/>
                  </a:solidFill>
                </a:rPr>
                <a:t>··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B80B873F-0B08-4955-B05A-A5687FA8FA1D}"/>
                </a:ext>
              </a:extLst>
            </p:cNvPr>
            <p:cNvSpPr txBox="1"/>
            <p:nvPr/>
          </p:nvSpPr>
          <p:spPr>
            <a:xfrm rot="5400000">
              <a:off x="2594555" y="3876625"/>
              <a:ext cx="622901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600" b="1">
                  <a:solidFill>
                    <a:schemeClr val="accent1"/>
                  </a:solidFill>
                </a:rPr>
                <a:t>··</a:t>
              </a:r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F86C674C-5254-F061-A900-AA64ED88DC2E}"/>
              </a:ext>
            </a:extLst>
          </p:cNvPr>
          <p:cNvSpPr txBox="1"/>
          <p:nvPr/>
        </p:nvSpPr>
        <p:spPr>
          <a:xfrm>
            <a:off x="8970694" y="5940308"/>
            <a:ext cx="1490623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600" b="1">
                <a:solidFill>
                  <a:schemeClr val="accent1"/>
                </a:solidFill>
              </a:rPr>
              <a:t>N</a:t>
            </a:r>
            <a:r>
              <a:rPr lang="en-US" sz="4600" b="1" baseline="-25000">
                <a:solidFill>
                  <a:schemeClr val="accent1"/>
                </a:solidFill>
              </a:rPr>
              <a:t>2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9EB793F-A00C-F622-4F8C-F7D1F371FE75}"/>
              </a:ext>
            </a:extLst>
          </p:cNvPr>
          <p:cNvSpPr txBox="1"/>
          <p:nvPr/>
        </p:nvSpPr>
        <p:spPr>
          <a:xfrm>
            <a:off x="965933" y="1177781"/>
            <a:ext cx="3635475" cy="1225868"/>
          </a:xfrm>
          <a:prstGeom prst="roundRect">
            <a:avLst/>
          </a:prstGeom>
          <a:solidFill>
            <a:schemeClr val="accent2">
              <a:alpha val="44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200" b="1">
                <a:solidFill>
                  <a:schemeClr val="accent1"/>
                </a:solidFill>
              </a:rPr>
              <a:t>Double covalent bond </a:t>
            </a:r>
            <a:r>
              <a:rPr lang="en-US" sz="2200">
                <a:solidFill>
                  <a:schemeClr val="accent1"/>
                </a:solidFill>
              </a:rPr>
              <a:t>– two pairs of shared electrons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EE679FBA-A0A8-E24E-A34D-74AB22809F16}"/>
              </a:ext>
            </a:extLst>
          </p:cNvPr>
          <p:cNvSpPr txBox="1"/>
          <p:nvPr/>
        </p:nvSpPr>
        <p:spPr>
          <a:xfrm>
            <a:off x="7344225" y="1191151"/>
            <a:ext cx="3635475" cy="1225868"/>
          </a:xfrm>
          <a:prstGeom prst="roundRect">
            <a:avLst/>
          </a:prstGeom>
          <a:solidFill>
            <a:schemeClr val="accent2">
              <a:alpha val="44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200" b="1">
                <a:solidFill>
                  <a:schemeClr val="accent1"/>
                </a:solidFill>
              </a:rPr>
              <a:t>Triple covalent bond </a:t>
            </a:r>
            <a:r>
              <a:rPr lang="en-US" sz="2200">
                <a:solidFill>
                  <a:schemeClr val="accent1"/>
                </a:solidFill>
              </a:rPr>
              <a:t>– three pairs of shared electrons</a:t>
            </a:r>
          </a:p>
        </p:txBody>
      </p:sp>
      <p:grpSp>
        <p:nvGrpSpPr>
          <p:cNvPr id="87" name="Group 86" descr="Diagram showing electron arrangement of nitrogen atom. ">
            <a:extLst>
              <a:ext uri="{FF2B5EF4-FFF2-40B4-BE49-F238E27FC236}">
                <a16:creationId xmlns:a16="http://schemas.microsoft.com/office/drawing/2014/main" id="{38B539CC-BB11-8ABB-C5A4-326FE2F7A497}"/>
              </a:ext>
            </a:extLst>
          </p:cNvPr>
          <p:cNvGrpSpPr/>
          <p:nvPr/>
        </p:nvGrpSpPr>
        <p:grpSpPr>
          <a:xfrm>
            <a:off x="7086672" y="2739666"/>
            <a:ext cx="1800000" cy="1793613"/>
            <a:chOff x="6563592" y="2163806"/>
            <a:chExt cx="1800000" cy="1793613"/>
          </a:xfrm>
        </p:grpSpPr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CECC9375-1126-3F1F-91C3-D35C50DD84B8}"/>
                </a:ext>
              </a:extLst>
            </p:cNvPr>
            <p:cNvSpPr>
              <a:spLocks/>
            </p:cNvSpPr>
            <p:nvPr/>
          </p:nvSpPr>
          <p:spPr>
            <a:xfrm>
              <a:off x="7257878" y="2855109"/>
              <a:ext cx="411428" cy="410162"/>
            </a:xfrm>
            <a:prstGeom prst="ellipse">
              <a:avLst/>
            </a:prstGeom>
            <a:solidFill>
              <a:schemeClr val="accent3">
                <a:alpha val="34000"/>
              </a:schemeClr>
            </a:solidFill>
            <a:ln>
              <a:noFill/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>
                  <a:solidFill>
                    <a:schemeClr val="accent2">
                      <a:lumMod val="50000"/>
                    </a:schemeClr>
                  </a:solidFill>
                </a:rPr>
                <a:t>N</a:t>
              </a:r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3664FA9C-9DA8-A66D-9819-6F716315D49F}"/>
                </a:ext>
              </a:extLst>
            </p:cNvPr>
            <p:cNvSpPr>
              <a:spLocks/>
            </p:cNvSpPr>
            <p:nvPr/>
          </p:nvSpPr>
          <p:spPr>
            <a:xfrm>
              <a:off x="6949307" y="2530818"/>
              <a:ext cx="1028571" cy="1025405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41A8BC30-158F-3127-951A-9E9CA9C8B319}"/>
                </a:ext>
              </a:extLst>
            </p:cNvPr>
            <p:cNvSpPr>
              <a:spLocks/>
            </p:cNvSpPr>
            <p:nvPr/>
          </p:nvSpPr>
          <p:spPr>
            <a:xfrm>
              <a:off x="6640736" y="2239865"/>
              <a:ext cx="1645714" cy="1640648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D35D7E7A-4A21-C6AF-4F26-A9A2303A2795}"/>
                </a:ext>
              </a:extLst>
            </p:cNvPr>
            <p:cNvSpPr>
              <a:spLocks/>
            </p:cNvSpPr>
            <p:nvPr/>
          </p:nvSpPr>
          <p:spPr>
            <a:xfrm>
              <a:off x="7287650" y="2468112"/>
              <a:ext cx="154286" cy="15381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588C4C67-BD8F-A2BF-F11B-E672D598BAF3}"/>
                </a:ext>
              </a:extLst>
            </p:cNvPr>
            <p:cNvSpPr>
              <a:spLocks/>
            </p:cNvSpPr>
            <p:nvPr/>
          </p:nvSpPr>
          <p:spPr>
            <a:xfrm>
              <a:off x="7460396" y="2459573"/>
              <a:ext cx="154286" cy="15381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51DDC77E-11FE-3A68-F7DB-63481BDC9A31}"/>
                </a:ext>
              </a:extLst>
            </p:cNvPr>
            <p:cNvSpPr>
              <a:spLocks/>
            </p:cNvSpPr>
            <p:nvPr/>
          </p:nvSpPr>
          <p:spPr>
            <a:xfrm>
              <a:off x="6563592" y="2903786"/>
              <a:ext cx="154286" cy="15381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F4DFC01C-681D-F4DB-93C6-383A0F7B2EC6}"/>
                </a:ext>
              </a:extLst>
            </p:cNvPr>
            <p:cNvSpPr>
              <a:spLocks/>
            </p:cNvSpPr>
            <p:nvPr/>
          </p:nvSpPr>
          <p:spPr>
            <a:xfrm>
              <a:off x="8209306" y="2951855"/>
              <a:ext cx="154286" cy="15381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2D477B3F-A8CB-C238-2124-98AAC17F9467}"/>
                </a:ext>
              </a:extLst>
            </p:cNvPr>
            <p:cNvSpPr>
              <a:spLocks/>
            </p:cNvSpPr>
            <p:nvPr/>
          </p:nvSpPr>
          <p:spPr>
            <a:xfrm>
              <a:off x="7399822" y="3803608"/>
              <a:ext cx="154286" cy="15381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CFD56EF7-C91E-33DA-081B-09ECF3FB7BD5}"/>
                </a:ext>
              </a:extLst>
            </p:cNvPr>
            <p:cNvSpPr>
              <a:spLocks/>
            </p:cNvSpPr>
            <p:nvPr/>
          </p:nvSpPr>
          <p:spPr>
            <a:xfrm>
              <a:off x="6563592" y="3100577"/>
              <a:ext cx="154286" cy="15381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6E02B201-8ABF-92EA-85B9-55D9350D94AB}"/>
                </a:ext>
              </a:extLst>
            </p:cNvPr>
            <p:cNvSpPr>
              <a:spLocks/>
            </p:cNvSpPr>
            <p:nvPr/>
          </p:nvSpPr>
          <p:spPr>
            <a:xfrm>
              <a:off x="7371879" y="2163806"/>
              <a:ext cx="154800" cy="1548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6" name="Group 85" descr="Diagram showing electron arrangement of nitrogen atom. ">
            <a:extLst>
              <a:ext uri="{FF2B5EF4-FFF2-40B4-BE49-F238E27FC236}">
                <a16:creationId xmlns:a16="http://schemas.microsoft.com/office/drawing/2014/main" id="{7B7A6632-FE58-4C29-92CA-0BA9BAEEF6D7}"/>
              </a:ext>
            </a:extLst>
          </p:cNvPr>
          <p:cNvGrpSpPr/>
          <p:nvPr/>
        </p:nvGrpSpPr>
        <p:grpSpPr>
          <a:xfrm>
            <a:off x="9643632" y="2723521"/>
            <a:ext cx="1800000" cy="1793613"/>
            <a:chOff x="9238660" y="2133527"/>
            <a:chExt cx="1800000" cy="1793613"/>
          </a:xfrm>
        </p:grpSpPr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A87294E8-550D-4C72-B4EC-43D540567D43}"/>
                </a:ext>
              </a:extLst>
            </p:cNvPr>
            <p:cNvSpPr>
              <a:spLocks/>
            </p:cNvSpPr>
            <p:nvPr/>
          </p:nvSpPr>
          <p:spPr>
            <a:xfrm>
              <a:off x="9932946" y="2824830"/>
              <a:ext cx="411428" cy="410162"/>
            </a:xfrm>
            <a:prstGeom prst="ellipse">
              <a:avLst/>
            </a:prstGeom>
            <a:solidFill>
              <a:schemeClr val="accent3">
                <a:alpha val="34000"/>
              </a:schemeClr>
            </a:solidFill>
            <a:ln>
              <a:noFill/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>
                  <a:solidFill>
                    <a:schemeClr val="accent2">
                      <a:lumMod val="50000"/>
                    </a:schemeClr>
                  </a:solidFill>
                </a:rPr>
                <a:t>N</a:t>
              </a:r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0C9C274B-5CF1-302C-BE68-EAD567D4259F}"/>
                </a:ext>
              </a:extLst>
            </p:cNvPr>
            <p:cNvSpPr>
              <a:spLocks/>
            </p:cNvSpPr>
            <p:nvPr/>
          </p:nvSpPr>
          <p:spPr>
            <a:xfrm>
              <a:off x="9624375" y="2500539"/>
              <a:ext cx="1028571" cy="1025405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4F3E2961-EDE3-8FF0-0299-4520AD7E6149}"/>
                </a:ext>
              </a:extLst>
            </p:cNvPr>
            <p:cNvSpPr>
              <a:spLocks/>
            </p:cNvSpPr>
            <p:nvPr/>
          </p:nvSpPr>
          <p:spPr>
            <a:xfrm>
              <a:off x="9315804" y="2209586"/>
              <a:ext cx="1645714" cy="1640648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6C756CB3-7472-AA9A-6444-850A27766384}"/>
                </a:ext>
              </a:extLst>
            </p:cNvPr>
            <p:cNvSpPr>
              <a:spLocks/>
            </p:cNvSpPr>
            <p:nvPr/>
          </p:nvSpPr>
          <p:spPr>
            <a:xfrm>
              <a:off x="9962718" y="2437833"/>
              <a:ext cx="154286" cy="15381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B3F86D23-BA7B-50BB-466D-3169E7B7D585}"/>
                </a:ext>
              </a:extLst>
            </p:cNvPr>
            <p:cNvSpPr>
              <a:spLocks/>
            </p:cNvSpPr>
            <p:nvPr/>
          </p:nvSpPr>
          <p:spPr>
            <a:xfrm>
              <a:off x="10135464" y="2429294"/>
              <a:ext cx="154286" cy="15381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D3B7949F-7FAA-C3EF-1DE9-E6FE10F4E523}"/>
                </a:ext>
              </a:extLst>
            </p:cNvPr>
            <p:cNvSpPr>
              <a:spLocks/>
            </p:cNvSpPr>
            <p:nvPr/>
          </p:nvSpPr>
          <p:spPr>
            <a:xfrm>
              <a:off x="10884374" y="2826881"/>
              <a:ext cx="154286" cy="15381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27ED94C9-8FEA-7CA3-1D64-7468692D9A39}"/>
                </a:ext>
              </a:extLst>
            </p:cNvPr>
            <p:cNvSpPr>
              <a:spLocks/>
            </p:cNvSpPr>
            <p:nvPr/>
          </p:nvSpPr>
          <p:spPr>
            <a:xfrm>
              <a:off x="10884374" y="3004702"/>
              <a:ext cx="154286" cy="15381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75A05D4D-F67F-79F8-9372-DCA2BEB779C3}"/>
                </a:ext>
              </a:extLst>
            </p:cNvPr>
            <p:cNvSpPr>
              <a:spLocks/>
            </p:cNvSpPr>
            <p:nvPr/>
          </p:nvSpPr>
          <p:spPr>
            <a:xfrm>
              <a:off x="10074890" y="3773329"/>
              <a:ext cx="154286" cy="15381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89D9CFC0-12A6-1C8A-2BFF-3484026730EB}"/>
                </a:ext>
              </a:extLst>
            </p:cNvPr>
            <p:cNvSpPr>
              <a:spLocks/>
            </p:cNvSpPr>
            <p:nvPr/>
          </p:nvSpPr>
          <p:spPr>
            <a:xfrm>
              <a:off x="9238660" y="2927797"/>
              <a:ext cx="154286" cy="15381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DAFDCFA5-0163-25B2-9ABB-D2BD6B3F3239}"/>
                </a:ext>
              </a:extLst>
            </p:cNvPr>
            <p:cNvSpPr>
              <a:spLocks/>
            </p:cNvSpPr>
            <p:nvPr/>
          </p:nvSpPr>
          <p:spPr>
            <a:xfrm>
              <a:off x="10046947" y="2133527"/>
              <a:ext cx="154800" cy="1548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99" descr="Skeletal formula of N2. ">
            <a:extLst>
              <a:ext uri="{FF2B5EF4-FFF2-40B4-BE49-F238E27FC236}">
                <a16:creationId xmlns:a16="http://schemas.microsoft.com/office/drawing/2014/main" id="{9265CE31-3036-95AB-334F-AFE02A5F49A0}"/>
              </a:ext>
            </a:extLst>
          </p:cNvPr>
          <p:cNvGrpSpPr/>
          <p:nvPr/>
        </p:nvGrpSpPr>
        <p:grpSpPr>
          <a:xfrm>
            <a:off x="8104393" y="5024658"/>
            <a:ext cx="2326161" cy="885708"/>
            <a:chOff x="7698323" y="4361672"/>
            <a:chExt cx="2326161" cy="885708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BB6537CA-1C97-16BF-B452-40CDD84F0619}"/>
                </a:ext>
              </a:extLst>
            </p:cNvPr>
            <p:cNvSpPr txBox="1"/>
            <p:nvPr/>
          </p:nvSpPr>
          <p:spPr>
            <a:xfrm>
              <a:off x="8089921" y="4385606"/>
              <a:ext cx="1331945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000" b="1">
                  <a:solidFill>
                    <a:schemeClr val="accent1"/>
                  </a:solidFill>
                </a:rPr>
                <a:t>N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C16BE61A-A610-85E3-0E1D-A578941EC275}"/>
                </a:ext>
              </a:extLst>
            </p:cNvPr>
            <p:cNvSpPr txBox="1"/>
            <p:nvPr/>
          </p:nvSpPr>
          <p:spPr>
            <a:xfrm rot="5400000">
              <a:off x="7786982" y="4437957"/>
              <a:ext cx="622901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600" b="1">
                  <a:solidFill>
                    <a:schemeClr val="accent1"/>
                  </a:solidFill>
                </a:rPr>
                <a:t>··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2D3E40B6-3D72-825B-B425-27973B015C4B}"/>
                </a:ext>
              </a:extLst>
            </p:cNvPr>
            <p:cNvSpPr txBox="1"/>
            <p:nvPr/>
          </p:nvSpPr>
          <p:spPr>
            <a:xfrm>
              <a:off x="8934617" y="4385606"/>
              <a:ext cx="647934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0" b="1">
                  <a:solidFill>
                    <a:schemeClr val="accent1"/>
                  </a:solidFill>
                </a:rPr>
                <a:t>N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4DAE7BA2-2F4F-E81C-35FD-CC3ECB06D3B5}"/>
                </a:ext>
              </a:extLst>
            </p:cNvPr>
            <p:cNvSpPr txBox="1"/>
            <p:nvPr/>
          </p:nvSpPr>
          <p:spPr>
            <a:xfrm>
              <a:off x="8598388" y="4361672"/>
              <a:ext cx="536003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600" b="1">
                  <a:solidFill>
                    <a:schemeClr val="accent1"/>
                  </a:solidFill>
                </a:rPr>
                <a:t>=</a:t>
              </a: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8439C54A-C872-056A-BB65-ED055D9ECA0F}"/>
                </a:ext>
              </a:extLst>
            </p:cNvPr>
            <p:cNvSpPr txBox="1"/>
            <p:nvPr/>
          </p:nvSpPr>
          <p:spPr>
            <a:xfrm rot="5400000">
              <a:off x="9312924" y="4450331"/>
              <a:ext cx="622901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600" b="1">
                  <a:solidFill>
                    <a:schemeClr val="accent1"/>
                  </a:solidFill>
                </a:rPr>
                <a:t>··</a:t>
              </a:r>
            </a:p>
          </p:txBody>
        </p: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716A7291-8DF5-937A-5674-4D898BE7BD38}"/>
                </a:ext>
              </a:extLst>
            </p:cNvPr>
            <p:cNvCxnSpPr>
              <a:cxnSpLocks/>
            </p:cNvCxnSpPr>
            <p:nvPr/>
          </p:nvCxnSpPr>
          <p:spPr>
            <a:xfrm>
              <a:off x="8708392" y="4919375"/>
              <a:ext cx="262800" cy="0"/>
            </a:xfrm>
            <a:prstGeom prst="line">
              <a:avLst/>
            </a:prstGeom>
            <a:ln w="5715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1" name="TextBox 100">
            <a:extLst>
              <a:ext uri="{FF2B5EF4-FFF2-40B4-BE49-F238E27FC236}">
                <a16:creationId xmlns:a16="http://schemas.microsoft.com/office/drawing/2014/main" id="{D684F3C0-722C-4F4B-3FEF-018661A0A58A}"/>
              </a:ext>
            </a:extLst>
          </p:cNvPr>
          <p:cNvSpPr txBox="1"/>
          <p:nvPr/>
        </p:nvSpPr>
        <p:spPr>
          <a:xfrm>
            <a:off x="2508247" y="5940308"/>
            <a:ext cx="1490623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600" b="1">
                <a:solidFill>
                  <a:schemeClr val="accent1"/>
                </a:solidFill>
              </a:rPr>
              <a:t>O</a:t>
            </a:r>
            <a:r>
              <a:rPr lang="en-US" sz="4600" b="1" baseline="-25000">
                <a:solidFill>
                  <a:schemeClr val="accent1"/>
                </a:solidFill>
              </a:rPr>
              <a:t>2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E159E7-49EC-45D3-18D8-EBD2647DF3C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50900" y="358775"/>
            <a:ext cx="10515600" cy="73342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Generally, the more pairs of electrons shared, the stronger the bonding between atoms.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86091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1" grpId="0" animBg="1"/>
      <p:bldP spid="62" grpId="0" animBg="1"/>
      <p:bldP spid="101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D9E80F-ED7A-8895-F1AE-A75C8EC558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54916"/>
          </a:xfrm>
        </p:spPr>
        <p:txBody>
          <a:bodyPr>
            <a:normAutofit/>
          </a:bodyPr>
          <a:lstStyle/>
          <a:p>
            <a:r>
              <a:rPr lang="en-US" b="1" dirty="0"/>
              <a:t>Dative</a:t>
            </a:r>
            <a:r>
              <a:rPr lang="en-US" dirty="0"/>
              <a:t> (or coordinate) covalent bond – where both electrons come from the same atom.</a:t>
            </a:r>
          </a:p>
        </p:txBody>
      </p:sp>
      <p:grpSp>
        <p:nvGrpSpPr>
          <p:cNvPr id="27" name="Group 26" descr="Diagram showing electron arrangement of NH3. ">
            <a:extLst>
              <a:ext uri="{FF2B5EF4-FFF2-40B4-BE49-F238E27FC236}">
                <a16:creationId xmlns:a16="http://schemas.microsoft.com/office/drawing/2014/main" id="{289F48A6-3EA1-60D1-25A1-94C1BADCE3EB}"/>
              </a:ext>
            </a:extLst>
          </p:cNvPr>
          <p:cNvGrpSpPr/>
          <p:nvPr/>
        </p:nvGrpSpPr>
        <p:grpSpPr>
          <a:xfrm>
            <a:off x="3094764" y="1812143"/>
            <a:ext cx="2738420" cy="3674055"/>
            <a:chOff x="1182827" y="1718501"/>
            <a:chExt cx="2738420" cy="3674055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959A9C0E-3886-3447-462C-F640BB4A385C}"/>
                </a:ext>
              </a:extLst>
            </p:cNvPr>
            <p:cNvSpPr>
              <a:spLocks/>
            </p:cNvSpPr>
            <p:nvPr/>
          </p:nvSpPr>
          <p:spPr>
            <a:xfrm>
              <a:off x="2815533" y="3330974"/>
              <a:ext cx="411428" cy="410162"/>
            </a:xfrm>
            <a:prstGeom prst="ellipse">
              <a:avLst/>
            </a:prstGeom>
            <a:solidFill>
              <a:schemeClr val="accent3">
                <a:alpha val="34000"/>
              </a:schemeClr>
            </a:solidFill>
            <a:ln>
              <a:noFill/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>
                  <a:solidFill>
                    <a:schemeClr val="accent2">
                      <a:lumMod val="50000"/>
                    </a:schemeClr>
                  </a:solidFill>
                </a:rPr>
                <a:t>N</a:t>
              </a: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C6A13173-F0AC-D936-513F-05F91E5DC5DD}"/>
                </a:ext>
              </a:extLst>
            </p:cNvPr>
            <p:cNvSpPr>
              <a:spLocks/>
            </p:cNvSpPr>
            <p:nvPr/>
          </p:nvSpPr>
          <p:spPr>
            <a:xfrm>
              <a:off x="2506962" y="3006683"/>
              <a:ext cx="1028571" cy="1025405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A76742EC-0DCF-D48F-8B14-891F33B4371D}"/>
                </a:ext>
              </a:extLst>
            </p:cNvPr>
            <p:cNvSpPr>
              <a:spLocks/>
            </p:cNvSpPr>
            <p:nvPr/>
          </p:nvSpPr>
          <p:spPr>
            <a:xfrm>
              <a:off x="2198391" y="2715730"/>
              <a:ext cx="1645714" cy="1640648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A69075A4-970E-73C5-68FA-617C581B9737}"/>
                </a:ext>
              </a:extLst>
            </p:cNvPr>
            <p:cNvSpPr>
              <a:spLocks/>
            </p:cNvSpPr>
            <p:nvPr/>
          </p:nvSpPr>
          <p:spPr>
            <a:xfrm>
              <a:off x="2845305" y="2943977"/>
              <a:ext cx="154286" cy="15381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45273F3C-F851-D3A4-1005-F224CC7CAFE3}"/>
                </a:ext>
              </a:extLst>
            </p:cNvPr>
            <p:cNvSpPr>
              <a:spLocks/>
            </p:cNvSpPr>
            <p:nvPr/>
          </p:nvSpPr>
          <p:spPr>
            <a:xfrm>
              <a:off x="3018051" y="2935438"/>
              <a:ext cx="154286" cy="15381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E43D3679-8FBF-2C90-A495-FB038E52E1FB}"/>
                </a:ext>
              </a:extLst>
            </p:cNvPr>
            <p:cNvSpPr>
              <a:spLocks/>
            </p:cNvSpPr>
            <p:nvPr/>
          </p:nvSpPr>
          <p:spPr>
            <a:xfrm>
              <a:off x="3766961" y="3333025"/>
              <a:ext cx="154286" cy="15381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D2EE3E0-6334-AD50-AB08-8F4519EF8D6A}"/>
                </a:ext>
              </a:extLst>
            </p:cNvPr>
            <p:cNvSpPr>
              <a:spLocks/>
            </p:cNvSpPr>
            <p:nvPr/>
          </p:nvSpPr>
          <p:spPr>
            <a:xfrm>
              <a:off x="3766961" y="3510846"/>
              <a:ext cx="154286" cy="15381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02624E57-D0D1-491E-6DE3-AAC15C77A9A0}"/>
                </a:ext>
              </a:extLst>
            </p:cNvPr>
            <p:cNvGrpSpPr>
              <a:grpSpLocks noChangeAspect="1"/>
            </p:cNvGrpSpPr>
            <p:nvPr/>
          </p:nvGrpSpPr>
          <p:grpSpPr>
            <a:xfrm rot="10800000">
              <a:off x="2531803" y="1718501"/>
              <a:ext cx="1003730" cy="1080000"/>
              <a:chOff x="430019" y="1891690"/>
              <a:chExt cx="1698850" cy="1831366"/>
            </a:xfrm>
          </p:grpSpPr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F878A205-F041-EF78-7160-F0AE9598E4C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9674" y="2563771"/>
                <a:ext cx="679540" cy="678199"/>
              </a:xfrm>
              <a:prstGeom prst="ellipse">
                <a:avLst/>
              </a:prstGeom>
              <a:solidFill>
                <a:schemeClr val="accent3">
                  <a:alpha val="34000"/>
                </a:schemeClr>
              </a:solidFill>
              <a:ln>
                <a:noFill/>
              </a:ln>
            </p:spPr>
            <p:style>
              <a:lnRef idx="2">
                <a:schemeClr val="accent3">
                  <a:shade val="15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>
                    <a:solidFill>
                      <a:schemeClr val="accent2">
                        <a:lumMod val="50000"/>
                      </a:schemeClr>
                    </a:solidFill>
                  </a:rPr>
                  <a:t>H</a:t>
                </a:r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754B701E-DB51-68ED-90F7-72AFEDAED673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30019" y="2027560"/>
                <a:ext cx="1698850" cy="1695496"/>
              </a:xfrm>
              <a:prstGeom prst="ellipse">
                <a:avLst/>
              </a:prstGeom>
              <a:noFill/>
              <a:ln w="38100">
                <a:solidFill>
                  <a:schemeClr val="accent1"/>
                </a:solidFill>
              </a:ln>
            </p:spPr>
            <p:style>
              <a:lnRef idx="2">
                <a:schemeClr val="accent3">
                  <a:shade val="15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755874A3-82B5-D4E6-3782-53EBC2C14673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051532" y="1891690"/>
                <a:ext cx="254828" cy="25432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54EDEF23-D3FF-4CE8-D319-510A8CB358DE}"/>
                </a:ext>
              </a:extLst>
            </p:cNvPr>
            <p:cNvSpPr>
              <a:spLocks/>
            </p:cNvSpPr>
            <p:nvPr/>
          </p:nvSpPr>
          <p:spPr>
            <a:xfrm>
              <a:off x="2846407" y="2639671"/>
              <a:ext cx="154800" cy="1548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AEE576C6-5693-FCA6-04F5-BCC0632B3EF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497726" y="4312556"/>
              <a:ext cx="1003730" cy="1080000"/>
              <a:chOff x="430019" y="1891690"/>
              <a:chExt cx="1698850" cy="1831366"/>
            </a:xfrm>
          </p:grpSpPr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FC189DCF-09D3-4021-07F1-5FA019CEF2C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9674" y="2563771"/>
                <a:ext cx="679540" cy="678199"/>
              </a:xfrm>
              <a:prstGeom prst="ellipse">
                <a:avLst/>
              </a:prstGeom>
              <a:solidFill>
                <a:schemeClr val="accent3">
                  <a:alpha val="34000"/>
                </a:schemeClr>
              </a:solidFill>
              <a:ln>
                <a:noFill/>
              </a:ln>
            </p:spPr>
            <p:style>
              <a:lnRef idx="2">
                <a:schemeClr val="accent3">
                  <a:shade val="15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>
                    <a:solidFill>
                      <a:schemeClr val="accent2">
                        <a:lumMod val="50000"/>
                      </a:schemeClr>
                    </a:solidFill>
                  </a:rPr>
                  <a:t>H</a:t>
                </a:r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6F06BCC0-20AB-C3A8-20D4-728085FF33E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30019" y="2027560"/>
                <a:ext cx="1698850" cy="1695496"/>
              </a:xfrm>
              <a:prstGeom prst="ellipse">
                <a:avLst/>
              </a:prstGeom>
              <a:noFill/>
              <a:ln w="38100">
                <a:solidFill>
                  <a:schemeClr val="accent1"/>
                </a:solidFill>
              </a:ln>
            </p:spPr>
            <p:style>
              <a:lnRef idx="2">
                <a:schemeClr val="accent3">
                  <a:shade val="15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104DF7AF-ED07-5A7B-FDAE-00A3200C4936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051532" y="1891690"/>
                <a:ext cx="254828" cy="25432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9A958506-7B2D-8BB5-4532-B61F303EB1D3}"/>
                </a:ext>
              </a:extLst>
            </p:cNvPr>
            <p:cNvSpPr>
              <a:spLocks/>
            </p:cNvSpPr>
            <p:nvPr/>
          </p:nvSpPr>
          <p:spPr>
            <a:xfrm>
              <a:off x="3040603" y="4315098"/>
              <a:ext cx="154286" cy="15381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D52D3775-B69C-60D6-6F95-1638B78BB00F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1220963" y="2941441"/>
              <a:ext cx="1003730" cy="1080001"/>
              <a:chOff x="430019" y="1891689"/>
              <a:chExt cx="1698850" cy="1831367"/>
            </a:xfrm>
          </p:grpSpPr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9E9C8CE0-B366-4F07-8BA7-3E03399836EE}"/>
                  </a:ext>
                </a:extLst>
              </p:cNvPr>
              <p:cNvSpPr>
                <a:spLocks/>
              </p:cNvSpPr>
              <p:nvPr/>
            </p:nvSpPr>
            <p:spPr>
              <a:xfrm rot="5400000">
                <a:off x="939037" y="2564405"/>
                <a:ext cx="680814" cy="676930"/>
              </a:xfrm>
              <a:prstGeom prst="ellipse">
                <a:avLst/>
              </a:prstGeom>
              <a:solidFill>
                <a:schemeClr val="accent3">
                  <a:alpha val="34000"/>
                </a:schemeClr>
              </a:solidFill>
              <a:ln>
                <a:noFill/>
              </a:ln>
            </p:spPr>
            <p:style>
              <a:lnRef idx="2">
                <a:schemeClr val="accent3">
                  <a:shade val="15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>
                    <a:solidFill>
                      <a:schemeClr val="accent2">
                        <a:lumMod val="50000"/>
                      </a:schemeClr>
                    </a:solidFill>
                  </a:rPr>
                  <a:t>H</a:t>
                </a:r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707CB4EF-8443-AB9F-4B18-88706CEEA3B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30019" y="2027560"/>
                <a:ext cx="1698850" cy="1695496"/>
              </a:xfrm>
              <a:prstGeom prst="ellipse">
                <a:avLst/>
              </a:prstGeom>
              <a:noFill/>
              <a:ln w="38100">
                <a:solidFill>
                  <a:schemeClr val="accent1"/>
                </a:solidFill>
              </a:ln>
            </p:spPr>
            <p:style>
              <a:lnRef idx="2">
                <a:schemeClr val="accent3">
                  <a:shade val="15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0A29AD4B-0DFF-C767-FC7D-E851F290250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71135" y="1891689"/>
                <a:ext cx="254828" cy="25432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5F836FD-93D6-1737-F1EB-659D0E96FBA2}"/>
                </a:ext>
              </a:extLst>
            </p:cNvPr>
            <p:cNvSpPr>
              <a:spLocks/>
            </p:cNvSpPr>
            <p:nvPr/>
          </p:nvSpPr>
          <p:spPr>
            <a:xfrm>
              <a:off x="2121247" y="3481441"/>
              <a:ext cx="154286" cy="15381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" name="Group 27" descr="Diagram showing electron arrangement of nitrogen atom. ">
            <a:extLst>
              <a:ext uri="{FF2B5EF4-FFF2-40B4-BE49-F238E27FC236}">
                <a16:creationId xmlns:a16="http://schemas.microsoft.com/office/drawing/2014/main" id="{C3A33FE6-EAC5-15D6-F8A3-2AEEA13109BF}"/>
              </a:ext>
            </a:extLst>
          </p:cNvPr>
          <p:cNvGrpSpPr/>
          <p:nvPr/>
        </p:nvGrpSpPr>
        <p:grpSpPr>
          <a:xfrm>
            <a:off x="211160" y="2716220"/>
            <a:ext cx="1800000" cy="1793613"/>
            <a:chOff x="9238660" y="2133527"/>
            <a:chExt cx="1800000" cy="1793613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9D21DC7-EF5E-FC3A-8E2E-B3CB87C6909F}"/>
                </a:ext>
              </a:extLst>
            </p:cNvPr>
            <p:cNvSpPr>
              <a:spLocks/>
            </p:cNvSpPr>
            <p:nvPr/>
          </p:nvSpPr>
          <p:spPr>
            <a:xfrm>
              <a:off x="9932946" y="2824830"/>
              <a:ext cx="411428" cy="410162"/>
            </a:xfrm>
            <a:prstGeom prst="ellipse">
              <a:avLst/>
            </a:prstGeom>
            <a:solidFill>
              <a:schemeClr val="accent3">
                <a:alpha val="34000"/>
              </a:schemeClr>
            </a:solidFill>
            <a:ln>
              <a:noFill/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>
                  <a:solidFill>
                    <a:schemeClr val="accent2">
                      <a:lumMod val="50000"/>
                    </a:schemeClr>
                  </a:solidFill>
                </a:rPr>
                <a:t>N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0B24CD28-2490-21DD-5B13-545C4CD2CEB2}"/>
                </a:ext>
              </a:extLst>
            </p:cNvPr>
            <p:cNvSpPr>
              <a:spLocks/>
            </p:cNvSpPr>
            <p:nvPr/>
          </p:nvSpPr>
          <p:spPr>
            <a:xfrm>
              <a:off x="9624375" y="2500539"/>
              <a:ext cx="1028571" cy="1025405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9F94477D-F71B-3FF6-3F5A-C42A4251EE61}"/>
                </a:ext>
              </a:extLst>
            </p:cNvPr>
            <p:cNvSpPr>
              <a:spLocks/>
            </p:cNvSpPr>
            <p:nvPr/>
          </p:nvSpPr>
          <p:spPr>
            <a:xfrm>
              <a:off x="9315804" y="2209586"/>
              <a:ext cx="1645714" cy="1640648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46483CAA-0D37-64EE-C813-597C651258D7}"/>
                </a:ext>
              </a:extLst>
            </p:cNvPr>
            <p:cNvSpPr>
              <a:spLocks/>
            </p:cNvSpPr>
            <p:nvPr/>
          </p:nvSpPr>
          <p:spPr>
            <a:xfrm>
              <a:off x="9962718" y="2437833"/>
              <a:ext cx="154286" cy="15381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27823D16-0F4F-DB54-8259-EB34D47D2C2D}"/>
                </a:ext>
              </a:extLst>
            </p:cNvPr>
            <p:cNvSpPr>
              <a:spLocks/>
            </p:cNvSpPr>
            <p:nvPr/>
          </p:nvSpPr>
          <p:spPr>
            <a:xfrm>
              <a:off x="10135464" y="2429294"/>
              <a:ext cx="154286" cy="15381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98601D59-B0D7-8397-5362-754D52FD357A}"/>
                </a:ext>
              </a:extLst>
            </p:cNvPr>
            <p:cNvSpPr>
              <a:spLocks/>
            </p:cNvSpPr>
            <p:nvPr/>
          </p:nvSpPr>
          <p:spPr>
            <a:xfrm>
              <a:off x="10884374" y="2826881"/>
              <a:ext cx="154286" cy="15381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14D0442A-2F65-B6F0-9E5E-584E35F098E9}"/>
                </a:ext>
              </a:extLst>
            </p:cNvPr>
            <p:cNvSpPr>
              <a:spLocks/>
            </p:cNvSpPr>
            <p:nvPr/>
          </p:nvSpPr>
          <p:spPr>
            <a:xfrm>
              <a:off x="10884374" y="3004702"/>
              <a:ext cx="154286" cy="15381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EB169D7-5936-2D8C-5C82-B97CCE150B8A}"/>
                </a:ext>
              </a:extLst>
            </p:cNvPr>
            <p:cNvSpPr>
              <a:spLocks/>
            </p:cNvSpPr>
            <p:nvPr/>
          </p:nvSpPr>
          <p:spPr>
            <a:xfrm>
              <a:off x="10074890" y="3773329"/>
              <a:ext cx="154286" cy="15381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6F8906ED-4F47-AC4C-528D-E13A6B3C1579}"/>
                </a:ext>
              </a:extLst>
            </p:cNvPr>
            <p:cNvSpPr>
              <a:spLocks/>
            </p:cNvSpPr>
            <p:nvPr/>
          </p:nvSpPr>
          <p:spPr>
            <a:xfrm>
              <a:off x="9238660" y="2927797"/>
              <a:ext cx="154286" cy="15381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5D060830-7990-F5A1-9E30-C0E1086056D1}"/>
                </a:ext>
              </a:extLst>
            </p:cNvPr>
            <p:cNvSpPr>
              <a:spLocks/>
            </p:cNvSpPr>
            <p:nvPr/>
          </p:nvSpPr>
          <p:spPr>
            <a:xfrm>
              <a:off x="10046947" y="2133527"/>
              <a:ext cx="154800" cy="1548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9" name="Right Arrow 38" descr="Right arrow. ">
            <a:extLst>
              <a:ext uri="{FF2B5EF4-FFF2-40B4-BE49-F238E27FC236}">
                <a16:creationId xmlns:a16="http://schemas.microsoft.com/office/drawing/2014/main" id="{2B7100E0-AB02-7204-DEE9-AAA5260B77F3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/>
          <p:nvPr/>
        </p:nvSpPr>
        <p:spPr>
          <a:xfrm>
            <a:off x="2249314" y="3446907"/>
            <a:ext cx="657946" cy="41016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1" name="Group 50" descr="Diagram showing H+ ion. ">
            <a:extLst>
              <a:ext uri="{FF2B5EF4-FFF2-40B4-BE49-F238E27FC236}">
                <a16:creationId xmlns:a16="http://schemas.microsoft.com/office/drawing/2014/main" id="{A2F1B62F-AEC5-8917-5CEF-1238E5D65952}"/>
              </a:ext>
            </a:extLst>
          </p:cNvPr>
          <p:cNvGrpSpPr>
            <a:grpSpLocks noChangeAspect="1"/>
          </p:cNvGrpSpPr>
          <p:nvPr/>
        </p:nvGrpSpPr>
        <p:grpSpPr>
          <a:xfrm>
            <a:off x="6541963" y="3086995"/>
            <a:ext cx="1004659" cy="1000800"/>
            <a:chOff x="7198099" y="2801453"/>
            <a:chExt cx="1439302" cy="1433773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38D1146E-C143-FC20-356D-5299144DB2EB}"/>
                </a:ext>
              </a:extLst>
            </p:cNvPr>
            <p:cNvGrpSpPr/>
            <p:nvPr/>
          </p:nvGrpSpPr>
          <p:grpSpPr>
            <a:xfrm>
              <a:off x="7198099" y="2801453"/>
              <a:ext cx="1439302" cy="1433773"/>
              <a:chOff x="430019" y="2027560"/>
              <a:chExt cx="1698850" cy="1695496"/>
            </a:xfrm>
          </p:grpSpPr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26C02D5C-97F1-EC5F-B236-1770F5BC973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9674" y="2563770"/>
                <a:ext cx="679540" cy="678199"/>
              </a:xfrm>
              <a:prstGeom prst="ellipse">
                <a:avLst/>
              </a:prstGeom>
              <a:solidFill>
                <a:schemeClr val="accent3">
                  <a:alpha val="34000"/>
                </a:schemeClr>
              </a:solidFill>
              <a:ln>
                <a:noFill/>
              </a:ln>
            </p:spPr>
            <p:style>
              <a:lnRef idx="2">
                <a:schemeClr val="accent3">
                  <a:shade val="15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>
                  <a:solidFill>
                    <a:schemeClr val="accent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0103DCA6-8BDA-4B2B-2689-29126913A48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30019" y="2027560"/>
                <a:ext cx="1698850" cy="1695496"/>
              </a:xfrm>
              <a:prstGeom prst="ellipse">
                <a:avLst/>
              </a:prstGeom>
              <a:noFill/>
              <a:ln w="38100">
                <a:solidFill>
                  <a:schemeClr val="accent1"/>
                </a:solidFill>
              </a:ln>
            </p:spPr>
            <p:style>
              <a:lnRef idx="2">
                <a:schemeClr val="accent3">
                  <a:shade val="15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5C8F155-37BE-1848-E656-46C3FB64A5EB}"/>
                </a:ext>
              </a:extLst>
            </p:cNvPr>
            <p:cNvSpPr txBox="1"/>
            <p:nvPr/>
          </p:nvSpPr>
          <p:spPr>
            <a:xfrm>
              <a:off x="7634909" y="3287214"/>
              <a:ext cx="617517" cy="3693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>
                  <a:solidFill>
                    <a:schemeClr val="accent2">
                      <a:lumMod val="50000"/>
                    </a:schemeClr>
                  </a:solidFill>
                </a:rPr>
                <a:t>H</a:t>
              </a:r>
              <a:r>
                <a:rPr lang="en-US" b="1" baseline="30000">
                  <a:solidFill>
                    <a:schemeClr val="accent2">
                      <a:lumMod val="50000"/>
                    </a:schemeClr>
                  </a:solidFill>
                </a:rPr>
                <a:t>+</a:t>
              </a:r>
            </a:p>
          </p:txBody>
        </p:sp>
      </p:grpSp>
      <p:grpSp>
        <p:nvGrpSpPr>
          <p:cNvPr id="73" name="Group 72" descr="Skeletal formula of NH3+.">
            <a:extLst>
              <a:ext uri="{FF2B5EF4-FFF2-40B4-BE49-F238E27FC236}">
                <a16:creationId xmlns:a16="http://schemas.microsoft.com/office/drawing/2014/main" id="{DAE5BE7F-B282-BCA7-DCF2-3D6E9986C1F3}"/>
              </a:ext>
            </a:extLst>
          </p:cNvPr>
          <p:cNvGrpSpPr/>
          <p:nvPr/>
        </p:nvGrpSpPr>
        <p:grpSpPr>
          <a:xfrm>
            <a:off x="8850352" y="2226081"/>
            <a:ext cx="2572861" cy="2807229"/>
            <a:chOff x="8785564" y="2239193"/>
            <a:chExt cx="2572861" cy="2807229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9A373245-8123-1501-5CC1-CED507A57B49}"/>
                </a:ext>
              </a:extLst>
            </p:cNvPr>
            <p:cNvSpPr txBox="1"/>
            <p:nvPr/>
          </p:nvSpPr>
          <p:spPr>
            <a:xfrm>
              <a:off x="9743130" y="3066441"/>
              <a:ext cx="647934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0" b="1">
                  <a:solidFill>
                    <a:schemeClr val="accent1"/>
                  </a:solidFill>
                </a:rPr>
                <a:t>N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718C234-D9ED-69B6-22CC-8A3A6F1D0182}"/>
                </a:ext>
              </a:extLst>
            </p:cNvPr>
            <p:cNvSpPr txBox="1"/>
            <p:nvPr/>
          </p:nvSpPr>
          <p:spPr>
            <a:xfrm>
              <a:off x="8937975" y="2239193"/>
              <a:ext cx="652743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0" b="1">
                  <a:solidFill>
                    <a:schemeClr val="accent1"/>
                  </a:solidFill>
                </a:rPr>
                <a:t>H</a:t>
              </a:r>
            </a:p>
          </p:txBody>
        </p: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48846DA0-EE52-2579-ED33-45B67578F01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99409" y="3497328"/>
              <a:ext cx="502737" cy="0"/>
            </a:xfrm>
            <a:prstGeom prst="line">
              <a:avLst/>
            </a:prstGeom>
            <a:ln w="381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722E1C1B-FA92-4738-1465-0FDAC0DD3C8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373123" y="3623536"/>
              <a:ext cx="449984" cy="298598"/>
            </a:xfrm>
            <a:prstGeom prst="line">
              <a:avLst/>
            </a:prstGeom>
            <a:ln w="381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639152CE-7C72-64F9-5665-89E5F5E83F3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445902" y="2854819"/>
              <a:ext cx="377205" cy="339934"/>
            </a:xfrm>
            <a:prstGeom prst="line">
              <a:avLst/>
            </a:prstGeom>
            <a:ln w="19050" cap="flat" cmpd="sng" algn="ctr">
              <a:solidFill>
                <a:schemeClr val="accent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58" name="Triangle 57">
              <a:extLst>
                <a:ext uri="{FF2B5EF4-FFF2-40B4-BE49-F238E27FC236}">
                  <a16:creationId xmlns:a16="http://schemas.microsoft.com/office/drawing/2014/main" id="{DDFBCA8B-0B2A-A768-3E8C-8502A55B1980}"/>
                </a:ext>
              </a:extLst>
            </p:cNvPr>
            <p:cNvSpPr/>
            <p:nvPr/>
          </p:nvSpPr>
          <p:spPr>
            <a:xfrm flipH="1">
              <a:off x="9918325" y="3782789"/>
              <a:ext cx="265937" cy="445573"/>
            </a:xfrm>
            <a:prstGeom prst="triangl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AB1A0C6D-0A94-5038-CF5C-C3B3063873AC}"/>
                </a:ext>
              </a:extLst>
            </p:cNvPr>
            <p:cNvSpPr txBox="1"/>
            <p:nvPr/>
          </p:nvSpPr>
          <p:spPr>
            <a:xfrm>
              <a:off x="10705682" y="3096461"/>
              <a:ext cx="652743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0" b="1">
                  <a:solidFill>
                    <a:schemeClr val="accent1"/>
                  </a:solidFill>
                </a:rPr>
                <a:t>H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21A33F00-A74E-7B94-8BC2-82BC8B56B44C}"/>
                </a:ext>
              </a:extLst>
            </p:cNvPr>
            <p:cNvSpPr txBox="1"/>
            <p:nvPr/>
          </p:nvSpPr>
          <p:spPr>
            <a:xfrm>
              <a:off x="9724921" y="4184648"/>
              <a:ext cx="652743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0" b="1">
                  <a:solidFill>
                    <a:schemeClr val="accent1"/>
                  </a:solidFill>
                </a:rPr>
                <a:t>H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570AD93F-B1B8-77A2-5E0C-BA7FD12B220C}"/>
                </a:ext>
              </a:extLst>
            </p:cNvPr>
            <p:cNvSpPr txBox="1"/>
            <p:nvPr/>
          </p:nvSpPr>
          <p:spPr>
            <a:xfrm>
              <a:off x="8785564" y="3673773"/>
              <a:ext cx="652743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0" b="1">
                  <a:solidFill>
                    <a:schemeClr val="accent1"/>
                  </a:solidFill>
                </a:rPr>
                <a:t>H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B85A6AFF-CDC4-72A3-F95C-C587C3ADAF91}"/>
                </a:ext>
              </a:extLst>
            </p:cNvPr>
            <p:cNvSpPr txBox="1"/>
            <p:nvPr/>
          </p:nvSpPr>
          <p:spPr>
            <a:xfrm>
              <a:off x="10321587" y="2759073"/>
              <a:ext cx="43152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b="1">
                  <a:solidFill>
                    <a:schemeClr val="accent1"/>
                  </a:solidFill>
                </a:rPr>
                <a:t>+</a:t>
              </a:r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698FC9B4-7CBA-D98F-A072-683B791B8EA9}"/>
              </a:ext>
            </a:extLst>
          </p:cNvPr>
          <p:cNvSpPr txBox="1"/>
          <p:nvPr/>
        </p:nvSpPr>
        <p:spPr>
          <a:xfrm>
            <a:off x="8081961" y="5448390"/>
            <a:ext cx="474778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</a:rPr>
              <a:t>NH</a:t>
            </a:r>
            <a:r>
              <a:rPr lang="en-US" sz="3000" b="1" baseline="-25000" dirty="0">
                <a:solidFill>
                  <a:schemeClr val="accent2"/>
                </a:solidFill>
              </a:rPr>
              <a:t>4</a:t>
            </a:r>
            <a:r>
              <a:rPr lang="en-US" sz="3000" b="1" baseline="30000" dirty="0">
                <a:solidFill>
                  <a:schemeClr val="accent2"/>
                </a:solidFill>
              </a:rPr>
              <a:t>+</a:t>
            </a:r>
            <a:r>
              <a:rPr lang="en-US" sz="3000" b="1" baseline="-25000" dirty="0">
                <a:solidFill>
                  <a:schemeClr val="accent2"/>
                </a:solidFill>
              </a:rPr>
              <a:t> </a:t>
            </a:r>
            <a:r>
              <a:rPr lang="en-US" sz="3000" b="1" dirty="0">
                <a:solidFill>
                  <a:schemeClr val="accent2"/>
                </a:solidFill>
              </a:rPr>
              <a:t>- ammonium ion</a:t>
            </a:r>
            <a:endParaRPr lang="en-US" sz="3000" b="1" dirty="0">
              <a:solidFill>
                <a:schemeClr val="accent1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B3C66064-63B5-FE5C-92A7-BF9CEB69A6D2}"/>
              </a:ext>
            </a:extLst>
          </p:cNvPr>
          <p:cNvSpPr txBox="1"/>
          <p:nvPr/>
        </p:nvSpPr>
        <p:spPr>
          <a:xfrm>
            <a:off x="3368225" y="5534879"/>
            <a:ext cx="474778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>
                <a:solidFill>
                  <a:schemeClr val="accent2"/>
                </a:solidFill>
              </a:rPr>
              <a:t>NH</a:t>
            </a:r>
            <a:r>
              <a:rPr lang="en-US" sz="3000" b="1" baseline="-25000">
                <a:solidFill>
                  <a:schemeClr val="accent2"/>
                </a:solidFill>
              </a:rPr>
              <a:t>3 </a:t>
            </a:r>
            <a:r>
              <a:rPr lang="en-US" sz="3000" b="1">
                <a:solidFill>
                  <a:schemeClr val="accent2"/>
                </a:solidFill>
              </a:rPr>
              <a:t>- ammonia</a:t>
            </a:r>
            <a:endParaRPr lang="en-US" sz="3000" b="1">
              <a:solidFill>
                <a:schemeClr val="accent1"/>
              </a:solidFill>
            </a:endParaRPr>
          </a:p>
        </p:txBody>
      </p:sp>
      <p:sp>
        <p:nvSpPr>
          <p:cNvPr id="74" name="Right Arrow 73" descr="Right arrow. ">
            <a:extLst>
              <a:ext uri="{FF2B5EF4-FFF2-40B4-BE49-F238E27FC236}">
                <a16:creationId xmlns:a16="http://schemas.microsoft.com/office/drawing/2014/main" id="{4E5B1534-FE92-5B59-7511-0C5EB1A5DD81}"/>
              </a:ext>
            </a:extLst>
          </p:cNvPr>
          <p:cNvSpPr/>
          <p:nvPr/>
        </p:nvSpPr>
        <p:spPr>
          <a:xfrm>
            <a:off x="7972180" y="3303299"/>
            <a:ext cx="657946" cy="41016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95627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71" grpId="0"/>
      <p:bldP spid="72" grpId="0"/>
      <p:bldP spid="7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 descr="Skeletal formula of O2. ">
            <a:extLst>
              <a:ext uri="{FF2B5EF4-FFF2-40B4-BE49-F238E27FC236}">
                <a16:creationId xmlns:a16="http://schemas.microsoft.com/office/drawing/2014/main" id="{6F88F75C-7A1F-7719-9238-01E42EFD62CF}"/>
              </a:ext>
            </a:extLst>
          </p:cNvPr>
          <p:cNvGrpSpPr/>
          <p:nvPr/>
        </p:nvGrpSpPr>
        <p:grpSpPr>
          <a:xfrm>
            <a:off x="1882377" y="2050619"/>
            <a:ext cx="2341538" cy="1158003"/>
            <a:chOff x="964577" y="3508109"/>
            <a:chExt cx="2341538" cy="115800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B4B01CCF-1429-911A-3D28-F69E17C1DC01}"/>
                </a:ext>
              </a:extLst>
            </p:cNvPr>
            <p:cNvSpPr txBox="1"/>
            <p:nvPr/>
          </p:nvSpPr>
          <p:spPr>
            <a:xfrm>
              <a:off x="1356175" y="3804338"/>
              <a:ext cx="1331945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000" b="1">
                  <a:solidFill>
                    <a:schemeClr val="accent1"/>
                  </a:solidFill>
                </a:rPr>
                <a:t>O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5FDD06D-FE3A-2AC5-C8C6-475E12CDD977}"/>
                </a:ext>
              </a:extLst>
            </p:cNvPr>
            <p:cNvSpPr txBox="1"/>
            <p:nvPr/>
          </p:nvSpPr>
          <p:spPr>
            <a:xfrm rot="5400000">
              <a:off x="1053236" y="3856689"/>
              <a:ext cx="622901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600" b="1">
                  <a:solidFill>
                    <a:schemeClr val="accent1"/>
                  </a:solidFill>
                </a:rPr>
                <a:t>··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6184395-C082-B4E2-BA27-C706AF49199C}"/>
                </a:ext>
              </a:extLst>
            </p:cNvPr>
            <p:cNvSpPr txBox="1"/>
            <p:nvPr/>
          </p:nvSpPr>
          <p:spPr>
            <a:xfrm>
              <a:off x="2200871" y="3804338"/>
              <a:ext cx="657552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0" b="1">
                  <a:solidFill>
                    <a:schemeClr val="accent1"/>
                  </a:solidFill>
                </a:rPr>
                <a:t>O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8A571EF-BAB0-D861-7C5E-C3950400B51B}"/>
                </a:ext>
              </a:extLst>
            </p:cNvPr>
            <p:cNvSpPr txBox="1"/>
            <p:nvPr/>
          </p:nvSpPr>
          <p:spPr>
            <a:xfrm rot="10800000">
              <a:off x="1409774" y="3508110"/>
              <a:ext cx="536002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600" b="1">
                  <a:solidFill>
                    <a:schemeClr val="accent1"/>
                  </a:solidFill>
                </a:rPr>
                <a:t>··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13A4974-23A2-4031-7616-F8F5566985C8}"/>
                </a:ext>
              </a:extLst>
            </p:cNvPr>
            <p:cNvSpPr txBox="1"/>
            <p:nvPr/>
          </p:nvSpPr>
          <p:spPr>
            <a:xfrm>
              <a:off x="1866366" y="3828765"/>
              <a:ext cx="849404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600" b="1">
                  <a:solidFill>
                    <a:schemeClr val="accent1"/>
                  </a:solidFill>
                </a:rPr>
                <a:t>=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45E4FCB-D900-CAD9-3831-4E4D82E80F59}"/>
                </a:ext>
              </a:extLst>
            </p:cNvPr>
            <p:cNvSpPr txBox="1"/>
            <p:nvPr/>
          </p:nvSpPr>
          <p:spPr>
            <a:xfrm rot="10800000">
              <a:off x="2261646" y="3508109"/>
              <a:ext cx="536002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600" b="1">
                  <a:solidFill>
                    <a:schemeClr val="accent1"/>
                  </a:solidFill>
                </a:rPr>
                <a:t>··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074EBE3-831A-FAB5-97E1-840A10FE0536}"/>
                </a:ext>
              </a:extLst>
            </p:cNvPr>
            <p:cNvSpPr txBox="1"/>
            <p:nvPr/>
          </p:nvSpPr>
          <p:spPr>
            <a:xfrm rot="5400000">
              <a:off x="2594555" y="3876625"/>
              <a:ext cx="622901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600" b="1">
                  <a:solidFill>
                    <a:schemeClr val="accent1"/>
                  </a:solidFill>
                </a:rPr>
                <a:t>··</a:t>
              </a: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ACFB6815-81A6-C1F8-A3DB-CAC5690B9170}"/>
              </a:ext>
            </a:extLst>
          </p:cNvPr>
          <p:cNvSpPr txBox="1"/>
          <p:nvPr/>
        </p:nvSpPr>
        <p:spPr>
          <a:xfrm>
            <a:off x="5371850" y="5025009"/>
            <a:ext cx="6413023" cy="1600438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1"/>
                </a:solidFill>
              </a:rPr>
              <a:t>Electronegativity – the ability of atoms to attract electrons within a bond.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1"/>
                </a:solidFill>
              </a:rPr>
              <a:t>Dipole – a pair of equal but opposite electrical charges separated by a </a:t>
            </a:r>
            <a:r>
              <a:rPr lang="en-US" sz="2200">
                <a:solidFill>
                  <a:schemeClr val="accent1"/>
                </a:solidFill>
              </a:rPr>
              <a:t>small distance</a:t>
            </a:r>
            <a:r>
              <a:rPr lang="en-US" sz="2200" dirty="0">
                <a:solidFill>
                  <a:schemeClr val="accent1"/>
                </a:solidFill>
              </a:rPr>
              <a:t>. </a:t>
            </a:r>
          </a:p>
        </p:txBody>
      </p:sp>
      <p:grpSp>
        <p:nvGrpSpPr>
          <p:cNvPr id="20" name="Group 19" descr="Skeletal formula of H2O. ">
            <a:extLst>
              <a:ext uri="{FF2B5EF4-FFF2-40B4-BE49-F238E27FC236}">
                <a16:creationId xmlns:a16="http://schemas.microsoft.com/office/drawing/2014/main" id="{B5CBE916-E00B-8B20-0209-7CCDB62DEA18}"/>
              </a:ext>
            </a:extLst>
          </p:cNvPr>
          <p:cNvGrpSpPr/>
          <p:nvPr/>
        </p:nvGrpSpPr>
        <p:grpSpPr>
          <a:xfrm>
            <a:off x="7730796" y="2503666"/>
            <a:ext cx="2269331" cy="2043505"/>
            <a:chOff x="1187032" y="2352709"/>
            <a:chExt cx="2269331" cy="2043505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E0F847F-7EF7-80C1-DE61-84AB5DCF6AD3}"/>
                </a:ext>
              </a:extLst>
            </p:cNvPr>
            <p:cNvSpPr txBox="1"/>
            <p:nvPr/>
          </p:nvSpPr>
          <p:spPr>
            <a:xfrm>
              <a:off x="1187032" y="2352709"/>
              <a:ext cx="652743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0" b="1">
                  <a:solidFill>
                    <a:schemeClr val="accent1"/>
                  </a:solidFill>
                </a:rPr>
                <a:t>H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6989FF0-95BF-296C-7038-E905D5587130}"/>
                </a:ext>
              </a:extLst>
            </p:cNvPr>
            <p:cNvSpPr txBox="1"/>
            <p:nvPr/>
          </p:nvSpPr>
          <p:spPr>
            <a:xfrm>
              <a:off x="2803620" y="2361555"/>
              <a:ext cx="652743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0" b="1">
                  <a:solidFill>
                    <a:schemeClr val="accent1"/>
                  </a:solidFill>
                </a:rPr>
                <a:t>H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4118F89-1D55-EA93-0EC1-90882430ADF8}"/>
                </a:ext>
              </a:extLst>
            </p:cNvPr>
            <p:cNvSpPr txBox="1"/>
            <p:nvPr/>
          </p:nvSpPr>
          <p:spPr>
            <a:xfrm>
              <a:off x="1967416" y="3349223"/>
              <a:ext cx="657552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0" b="1">
                  <a:solidFill>
                    <a:schemeClr val="accent1"/>
                  </a:solidFill>
                </a:rPr>
                <a:t>O</a:t>
              </a: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352B3C5C-482F-D53C-A5E7-E1B9E091A523}"/>
                </a:ext>
              </a:extLst>
            </p:cNvPr>
            <p:cNvCxnSpPr>
              <a:cxnSpLocks/>
            </p:cNvCxnSpPr>
            <p:nvPr/>
          </p:nvCxnSpPr>
          <p:spPr>
            <a:xfrm>
              <a:off x="1711550" y="3051672"/>
              <a:ext cx="387491" cy="443081"/>
            </a:xfrm>
            <a:prstGeom prst="line">
              <a:avLst/>
            </a:prstGeom>
            <a:ln w="381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FF2450C1-6E03-A17E-2E0F-CA3352B66E6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92034" y="3051953"/>
              <a:ext cx="388800" cy="442800"/>
            </a:xfrm>
            <a:prstGeom prst="line">
              <a:avLst/>
            </a:prstGeom>
            <a:ln w="381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579ADDE-3728-6FC9-AE44-F0D28508D2D1}"/>
                </a:ext>
              </a:extLst>
            </p:cNvPr>
            <p:cNvSpPr txBox="1"/>
            <p:nvPr/>
          </p:nvSpPr>
          <p:spPr>
            <a:xfrm rot="2034764">
              <a:off x="1774548" y="3595995"/>
              <a:ext cx="537327" cy="8002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600" b="1">
                  <a:solidFill>
                    <a:schemeClr val="accent1"/>
                  </a:solidFill>
                </a:rPr>
                <a:t>··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E3C8B11-A111-A51E-F6B0-136C0FFBCF60}"/>
                </a:ext>
              </a:extLst>
            </p:cNvPr>
            <p:cNvSpPr txBox="1"/>
            <p:nvPr/>
          </p:nvSpPr>
          <p:spPr>
            <a:xfrm rot="19126039">
              <a:off x="2225294" y="3580405"/>
              <a:ext cx="588998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600" b="1">
                  <a:solidFill>
                    <a:schemeClr val="accent1"/>
                  </a:solidFill>
                </a:rPr>
                <a:t>··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CFFF13AA-35F8-11B6-6402-3AF7E7E7F48B}"/>
              </a:ext>
            </a:extLst>
          </p:cNvPr>
          <p:cNvSpPr txBox="1"/>
          <p:nvPr/>
        </p:nvSpPr>
        <p:spPr>
          <a:xfrm>
            <a:off x="7417248" y="2202586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chemeClr val="accent2"/>
                </a:solidFill>
              </a:rPr>
              <a:t>δ+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DDA694B-499B-5B71-67C9-05427DD517CE}"/>
              </a:ext>
            </a:extLst>
          </p:cNvPr>
          <p:cNvSpPr txBox="1"/>
          <p:nvPr/>
        </p:nvSpPr>
        <p:spPr>
          <a:xfrm>
            <a:off x="9790334" y="2200529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chemeClr val="accent2"/>
                </a:solidFill>
              </a:rPr>
              <a:t>δ+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A3DDB3B-82FB-1219-FD15-BA5ED4314968}"/>
              </a:ext>
            </a:extLst>
          </p:cNvPr>
          <p:cNvSpPr txBox="1"/>
          <p:nvPr/>
        </p:nvSpPr>
        <p:spPr>
          <a:xfrm>
            <a:off x="8367936" y="4229874"/>
            <a:ext cx="5501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chemeClr val="accent2"/>
                </a:solidFill>
              </a:rPr>
              <a:t>δ-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FB24A97-D6FC-BFC5-617B-1EC74D7B506C}"/>
              </a:ext>
            </a:extLst>
          </p:cNvPr>
          <p:cNvSpPr txBox="1"/>
          <p:nvPr/>
        </p:nvSpPr>
        <p:spPr>
          <a:xfrm>
            <a:off x="6183426" y="158015"/>
            <a:ext cx="5139112" cy="1328023"/>
          </a:xfrm>
          <a:prstGeom prst="roundRect">
            <a:avLst/>
          </a:prstGeom>
          <a:solidFill>
            <a:schemeClr val="accent2">
              <a:alpha val="44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>
                <a:solidFill>
                  <a:schemeClr val="accent1"/>
                </a:solidFill>
              </a:rPr>
              <a:t>Polar covalent bond </a:t>
            </a:r>
            <a:r>
              <a:rPr lang="en-US" sz="2400">
                <a:solidFill>
                  <a:schemeClr val="accent1"/>
                </a:solidFill>
              </a:rPr>
              <a:t>– unequal distribution of electrons between atoms </a:t>
            </a:r>
            <a:endParaRPr lang="en-US" sz="2200">
              <a:solidFill>
                <a:schemeClr val="accent1"/>
              </a:solidFill>
            </a:endParaRPr>
          </a:p>
        </p:txBody>
      </p:sp>
      <p:sp>
        <p:nvSpPr>
          <p:cNvPr id="28" name="Title 27">
            <a:extLst>
              <a:ext uri="{FF2B5EF4-FFF2-40B4-BE49-F238E27FC236}">
                <a16:creationId xmlns:a16="http://schemas.microsoft.com/office/drawing/2014/main" id="{938F651E-31B2-43A6-A3B3-20FA6F36051A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11322" y="166413"/>
            <a:ext cx="4987635" cy="1328023"/>
          </a:xfrm>
          <a:prstGeom prst="roundRect">
            <a:avLst/>
          </a:prstGeom>
          <a:solidFill>
            <a:schemeClr val="accent2">
              <a:alpha val="44000"/>
            </a:schemeClr>
          </a:solidFill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Nonpolar covalent bond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– equal distribution of electrons between atoms 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47" name="Group 46" descr="Skeletal formula of CH4. ">
            <a:extLst>
              <a:ext uri="{FF2B5EF4-FFF2-40B4-BE49-F238E27FC236}">
                <a16:creationId xmlns:a16="http://schemas.microsoft.com/office/drawing/2014/main" id="{2610850A-0895-5C9C-D098-4327C5F01362}"/>
              </a:ext>
            </a:extLst>
          </p:cNvPr>
          <p:cNvGrpSpPr/>
          <p:nvPr/>
        </p:nvGrpSpPr>
        <p:grpSpPr>
          <a:xfrm>
            <a:off x="1739784" y="3832241"/>
            <a:ext cx="2621219" cy="2919084"/>
            <a:chOff x="7707663" y="3266096"/>
            <a:chExt cx="2621219" cy="2919084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9950D0E-D429-1F2C-7862-D5404076491E}"/>
                </a:ext>
              </a:extLst>
            </p:cNvPr>
            <p:cNvSpPr txBox="1"/>
            <p:nvPr/>
          </p:nvSpPr>
          <p:spPr>
            <a:xfrm>
              <a:off x="8665229" y="4403390"/>
              <a:ext cx="638316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0" b="1">
                  <a:solidFill>
                    <a:schemeClr val="accent1"/>
                  </a:solidFill>
                </a:rPr>
                <a:t>C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4002BD48-DEB1-2B59-4908-0217E410715A}"/>
                </a:ext>
              </a:extLst>
            </p:cNvPr>
            <p:cNvSpPr txBox="1"/>
            <p:nvPr/>
          </p:nvSpPr>
          <p:spPr>
            <a:xfrm>
              <a:off x="8671974" y="3266096"/>
              <a:ext cx="652743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0" b="1">
                  <a:solidFill>
                    <a:schemeClr val="accent1"/>
                  </a:solidFill>
                </a:rPr>
                <a:t>H</a:t>
              </a:r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5746099F-04F0-F027-9308-B1AE5CA9FEA4}"/>
                </a:ext>
              </a:extLst>
            </p:cNvPr>
            <p:cNvCxnSpPr>
              <a:cxnSpLocks/>
            </p:cNvCxnSpPr>
            <p:nvPr/>
          </p:nvCxnSpPr>
          <p:spPr>
            <a:xfrm>
              <a:off x="8986447" y="3972503"/>
              <a:ext cx="0" cy="540000"/>
            </a:xfrm>
            <a:prstGeom prst="line">
              <a:avLst/>
            </a:prstGeom>
            <a:ln w="381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99E32193-CDBD-F91B-FDFE-7232BE9331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95222" y="4960485"/>
              <a:ext cx="449984" cy="298598"/>
            </a:xfrm>
            <a:prstGeom prst="line">
              <a:avLst/>
            </a:prstGeom>
            <a:ln w="381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4D5F3FF-45DF-CE82-5991-F23EBED9009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275167" y="4848736"/>
              <a:ext cx="483689" cy="105356"/>
            </a:xfrm>
            <a:prstGeom prst="line">
              <a:avLst/>
            </a:prstGeom>
            <a:ln w="19050" cap="flat" cmpd="sng" algn="ctr">
              <a:solidFill>
                <a:schemeClr val="accent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40" name="Triangle 39">
              <a:extLst>
                <a:ext uri="{FF2B5EF4-FFF2-40B4-BE49-F238E27FC236}">
                  <a16:creationId xmlns:a16="http://schemas.microsoft.com/office/drawing/2014/main" id="{36FE141C-5065-4D43-4727-D02A8D80BC1B}"/>
                </a:ext>
              </a:extLst>
            </p:cNvPr>
            <p:cNvSpPr/>
            <p:nvPr/>
          </p:nvSpPr>
          <p:spPr>
            <a:xfrm rot="20005857">
              <a:off x="9099128" y="5045118"/>
              <a:ext cx="272805" cy="445573"/>
            </a:xfrm>
            <a:prstGeom prst="triangl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F3B1E15E-6514-5ECF-593B-1E138CA3AF40}"/>
                </a:ext>
              </a:extLst>
            </p:cNvPr>
            <p:cNvSpPr txBox="1"/>
            <p:nvPr/>
          </p:nvSpPr>
          <p:spPr>
            <a:xfrm>
              <a:off x="9676139" y="4584975"/>
              <a:ext cx="652743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0" b="1">
                  <a:solidFill>
                    <a:schemeClr val="accent1"/>
                  </a:solidFill>
                </a:rPr>
                <a:t>H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F5B4503B-BAF0-860D-BC7D-229F59C4A5FA}"/>
                </a:ext>
              </a:extLst>
            </p:cNvPr>
            <p:cNvSpPr txBox="1"/>
            <p:nvPr/>
          </p:nvSpPr>
          <p:spPr>
            <a:xfrm>
              <a:off x="9232986" y="5323406"/>
              <a:ext cx="652743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0" b="1">
                  <a:solidFill>
                    <a:schemeClr val="accent1"/>
                  </a:solidFill>
                </a:rPr>
                <a:t>H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8022F8E7-C479-2325-7B76-AADDAF021F3D}"/>
                </a:ext>
              </a:extLst>
            </p:cNvPr>
            <p:cNvSpPr txBox="1"/>
            <p:nvPr/>
          </p:nvSpPr>
          <p:spPr>
            <a:xfrm>
              <a:off x="7707663" y="5010722"/>
              <a:ext cx="652743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0" b="1">
                  <a:solidFill>
                    <a:schemeClr val="accent1"/>
                  </a:solidFill>
                </a:rPr>
                <a:t>H</a:t>
              </a:r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B4B9E89E-2D4C-A0F4-7E19-7187F4735380}"/>
              </a:ext>
            </a:extLst>
          </p:cNvPr>
          <p:cNvSpPr txBox="1"/>
          <p:nvPr/>
        </p:nvSpPr>
        <p:spPr>
          <a:xfrm>
            <a:off x="6183426" y="1653973"/>
            <a:ext cx="391471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>
                <a:solidFill>
                  <a:schemeClr val="accent2"/>
                </a:solidFill>
              </a:rPr>
              <a:t>E.g., H</a:t>
            </a:r>
            <a:r>
              <a:rPr lang="en-US" sz="3000" b="1" baseline="-25000">
                <a:solidFill>
                  <a:schemeClr val="accent2"/>
                </a:solidFill>
              </a:rPr>
              <a:t>2</a:t>
            </a:r>
            <a:r>
              <a:rPr lang="en-US" sz="3000" b="1">
                <a:solidFill>
                  <a:schemeClr val="accent2"/>
                </a:solidFill>
              </a:rPr>
              <a:t>O - water</a:t>
            </a:r>
            <a:r>
              <a:rPr lang="en-US" sz="3000" b="1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4FD171E-DB59-58D3-C8CB-24280AAB1974}"/>
              </a:ext>
            </a:extLst>
          </p:cNvPr>
          <p:cNvSpPr txBox="1"/>
          <p:nvPr/>
        </p:nvSpPr>
        <p:spPr>
          <a:xfrm>
            <a:off x="411322" y="1671068"/>
            <a:ext cx="29421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>
                <a:solidFill>
                  <a:schemeClr val="accent2"/>
                </a:solidFill>
              </a:rPr>
              <a:t>E.g., O</a:t>
            </a:r>
            <a:r>
              <a:rPr lang="en-US" sz="3000" b="1" baseline="-25000">
                <a:solidFill>
                  <a:schemeClr val="accent2"/>
                </a:solidFill>
              </a:rPr>
              <a:t>2 </a:t>
            </a:r>
            <a:r>
              <a:rPr lang="en-US" sz="3000" b="1">
                <a:solidFill>
                  <a:schemeClr val="accent2"/>
                </a:solidFill>
              </a:rPr>
              <a:t>- oxygen</a:t>
            </a:r>
            <a:r>
              <a:rPr lang="en-US" sz="3200" b="1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C955FEA-47CB-30A3-B190-F9243D3749BA}"/>
              </a:ext>
            </a:extLst>
          </p:cNvPr>
          <p:cNvSpPr txBox="1"/>
          <p:nvPr/>
        </p:nvSpPr>
        <p:spPr>
          <a:xfrm>
            <a:off x="411322" y="3122290"/>
            <a:ext cx="275938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>
                <a:solidFill>
                  <a:schemeClr val="accent2"/>
                </a:solidFill>
              </a:rPr>
              <a:t>CH</a:t>
            </a:r>
            <a:r>
              <a:rPr lang="en-US" sz="3000" b="1" baseline="-25000">
                <a:solidFill>
                  <a:schemeClr val="accent2"/>
                </a:solidFill>
              </a:rPr>
              <a:t>4 </a:t>
            </a:r>
            <a:r>
              <a:rPr lang="en-US" sz="3000" b="1">
                <a:solidFill>
                  <a:schemeClr val="accent2"/>
                </a:solidFill>
              </a:rPr>
              <a:t>- methane</a:t>
            </a:r>
            <a:endParaRPr lang="en-US" sz="3000" b="1">
              <a:solidFill>
                <a:schemeClr val="accent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18133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7" grpId="0" animBg="1"/>
      <p:bldP spid="28" grpId="0" animBg="1"/>
      <p:bldP spid="48" grpId="0"/>
      <p:bldP spid="49" grpId="0"/>
      <p:bldP spid="5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e74060d1-094a-4dcf-883f-80a3a73e645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4.9|21.9|5.7|7.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1.7|19.2|3.9|19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7|19.1|22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7|16.4|5.4|92.5|96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8|4.5|8.9|11.1|10.8|4.1|4.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7|20.8|14.9|4.5|30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7|9.3|6.2|2.3|4.1|5.8|3.3|19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2.1|7.6|7.1|9.5|35.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3|10.7|2.8|12.3|4.3|148.2|21.9|7.1|5.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2.9|42.9|3.1|36.3|12.3|15.7"/>
</p:tagLst>
</file>

<file path=ppt/theme/theme1.xml><?xml version="1.0" encoding="utf-8"?>
<a:theme xmlns:a="http://schemas.openxmlformats.org/drawingml/2006/main" name="1_Office Theme">
  <a:themeElements>
    <a:clrScheme name="Warwick">
      <a:dk1>
        <a:srgbClr val="000000"/>
      </a:dk1>
      <a:lt1>
        <a:srgbClr val="FFFFFF"/>
      </a:lt1>
      <a:dk2>
        <a:srgbClr val="373545"/>
      </a:dk2>
      <a:lt2>
        <a:srgbClr val="DCD8DC"/>
      </a:lt2>
      <a:accent1>
        <a:srgbClr val="3C0F52"/>
      </a:accent1>
      <a:accent2>
        <a:srgbClr val="6CCCB8"/>
      </a:accent2>
      <a:accent3>
        <a:srgbClr val="CA323A"/>
      </a:accent3>
      <a:accent4>
        <a:srgbClr val="F1BE47"/>
      </a:accent4>
      <a:accent5>
        <a:srgbClr val="E77622"/>
      </a:accent5>
      <a:accent6>
        <a:srgbClr val="00A8CD"/>
      </a:accent6>
      <a:hlink>
        <a:srgbClr val="00A8CD"/>
      </a:hlink>
      <a:folHlink>
        <a:srgbClr val="CA323A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97E0A228-C590-4D20-B05F-A6BF04A0544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480</TotalTime>
  <Words>1027</Words>
  <Application>Microsoft Office PowerPoint</Application>
  <PresentationFormat>Widescreen</PresentationFormat>
  <Paragraphs>194</Paragraphs>
  <Slides>14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Aptos</vt:lpstr>
      <vt:lpstr>Aptos Display</vt:lpstr>
      <vt:lpstr>Arial</vt:lpstr>
      <vt:lpstr>Calibri</vt:lpstr>
      <vt:lpstr>Tahoma</vt:lpstr>
      <vt:lpstr>1_Office Theme</vt:lpstr>
      <vt:lpstr>3.1: Molecules and Chemical Bonds </vt:lpstr>
      <vt:lpstr>Learning outcomes</vt:lpstr>
      <vt:lpstr>Molecule – chemical structure formed when two or more atoms form covalent bonds.    </vt:lpstr>
      <vt:lpstr>Ionic bond – chemical bond formed by caused by the electrostatic attraction between two oppositely charged ions.</vt:lpstr>
      <vt:lpstr>Covalent bond – chemical bond formed by atoms sharing of two or more electrons.</vt:lpstr>
      <vt:lpstr>Lone pairs – electrons in an atom’s outer shell that are not involved in bonding.</vt:lpstr>
      <vt:lpstr>Generally, the more pairs of electrons shared, the stronger the bonding between atoms. </vt:lpstr>
      <vt:lpstr>Dative (or coordinate) covalent bond – where both electrons come from the same atom.</vt:lpstr>
      <vt:lpstr>Nonpolar covalent bond – equal distribution of electrons between atoms </vt:lpstr>
      <vt:lpstr>Hydrogen bonding – attraction between a partially positively-charged hydrogen atom attached to a highly negatively charged atom and another nearby electronegative atom.</vt:lpstr>
      <vt:lpstr>There are many polar functional groups that interact via hydrogen bonding. </vt:lpstr>
      <vt:lpstr>Van der Waals forces - a weak force of attraction or repulsion between between atoms or molecules at close range.</vt:lpstr>
      <vt:lpstr>Molecules and Chemical Bonds</vt:lpstr>
      <vt:lpstr>Image 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Atoms and Molecules </dc:title>
  <dc:creator>Strachan-Jones, Helen</dc:creator>
  <cp:lastModifiedBy>Strachan-Jones, Helen</cp:lastModifiedBy>
  <cp:revision>6</cp:revision>
  <dcterms:created xsi:type="dcterms:W3CDTF">2024-03-15T14:42:09Z</dcterms:created>
  <dcterms:modified xsi:type="dcterms:W3CDTF">2024-06-24T15:26:57Z</dcterms:modified>
</cp:coreProperties>
</file>