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notesMasterIdLst>
    <p:notesMasterId r:id="rId21"/>
  </p:notesMasterIdLst>
  <p:sldIdLst>
    <p:sldId id="261" r:id="rId5"/>
    <p:sldId id="257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0" r:id="rId19"/>
    <p:sldId id="274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DFDFD"/>
    <a:srgbClr val="F5F5F5"/>
    <a:srgbClr val="FBFBFB"/>
    <a:srgbClr val="FEFFF8"/>
    <a:srgbClr val="3C1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9FC837-E056-4EDD-A25B-7AB75C37EC8C}" v="1" dt="2024-06-25T10:11:39.2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74684" autoAdjust="0"/>
  </p:normalViewPr>
  <p:slideViewPr>
    <p:cSldViewPr snapToGrid="0">
      <p:cViewPr varScale="1">
        <p:scale>
          <a:sx n="73" d="100"/>
          <a:sy n="73" d="100"/>
        </p:scale>
        <p:origin x="1459" y="3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n, Clare" userId="da29a9f5-bf9e-42f2-94df-a0bc1740b405" providerId="ADAL" clId="{F79FC837-E056-4EDD-A25B-7AB75C37EC8C}"/>
    <pc:docChg chg="modSld">
      <pc:chgData name="Garcin, Clare" userId="da29a9f5-bf9e-42f2-94df-a0bc1740b405" providerId="ADAL" clId="{F79FC837-E056-4EDD-A25B-7AB75C37EC8C}" dt="2024-06-25T10:11:39.231" v="0"/>
      <pc:docMkLst>
        <pc:docMk/>
      </pc:docMkLst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885214697" sldId="257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885214697" sldId="257"/>
            <ac:picMk id="7" creationId="{AD761B99-9A1B-4E9D-C421-723988B299FC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4010588202" sldId="260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4010588202" sldId="260"/>
            <ac:picMk id="7" creationId="{2B30473F-6F33-140C-43B7-E5F33A6FE3E8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1224708077" sldId="261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1224708077" sldId="261"/>
            <ac:picMk id="11" creationId="{F5889DEC-4DBD-F0AC-76F6-B47C9EC8C0AD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2940125499" sldId="262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2940125499" sldId="262"/>
            <ac:picMk id="91" creationId="{128A7E9C-23F1-CBD1-4287-6463CA0DC5DA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2299632139" sldId="263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2299632139" sldId="263"/>
            <ac:picMk id="11" creationId="{8ACCE10C-1118-38AB-536D-12F65909AB61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2856275877" sldId="264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2856275877" sldId="264"/>
            <ac:picMk id="29" creationId="{7291AFDB-F1F6-0308-004D-67142C24F90D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60658922" sldId="265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60658922" sldId="265"/>
            <ac:picMk id="17" creationId="{BD75B0A3-B442-8BCD-43F9-CCBAB1A8DB5B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3245661883" sldId="266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3245661883" sldId="266"/>
            <ac:picMk id="13" creationId="{9F144CC8-650B-A064-27B6-E6A5715B245B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1344752863" sldId="267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1344752863" sldId="267"/>
            <ac:picMk id="29" creationId="{FCE289C2-CD66-2622-71FA-7682589493F5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2519438197" sldId="268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2519438197" sldId="268"/>
            <ac:picMk id="11" creationId="{8698E0DB-1188-CB30-000B-34717FF6EC80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484386859" sldId="269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484386859" sldId="269"/>
            <ac:picMk id="9" creationId="{0417EBE6-4D81-139B-52E0-F01665213BD1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1375836095" sldId="270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1375836095" sldId="270"/>
            <ac:picMk id="10" creationId="{05122DD7-EFE3-CD35-7F2F-9041B73BE1EF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3031256378" sldId="271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3031256378" sldId="271"/>
            <ac:picMk id="24" creationId="{B26923A2-ACE3-09E6-ECC8-75BC78E2966E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1697207600" sldId="272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1697207600" sldId="272"/>
            <ac:picMk id="11" creationId="{CB3DEE25-F542-3831-6361-5CB5D49FEAC5}"/>
          </ac:picMkLst>
        </pc:picChg>
      </pc:sldChg>
      <pc:sldChg chg="delSp modTransition modAnim">
        <pc:chgData name="Garcin, Clare" userId="da29a9f5-bf9e-42f2-94df-a0bc1740b405" providerId="ADAL" clId="{F79FC837-E056-4EDD-A25B-7AB75C37EC8C}" dt="2024-06-25T10:11:39.231" v="0"/>
        <pc:sldMkLst>
          <pc:docMk/>
          <pc:sldMk cId="4088832543" sldId="273"/>
        </pc:sldMkLst>
        <pc:picChg chg="del">
          <ac:chgData name="Garcin, Clare" userId="da29a9f5-bf9e-42f2-94df-a0bc1740b405" providerId="ADAL" clId="{F79FC837-E056-4EDD-A25B-7AB75C37EC8C}" dt="2024-06-25T10:11:39.231" v="0"/>
          <ac:picMkLst>
            <pc:docMk/>
            <pc:sldMk cId="4088832543" sldId="273"/>
            <ac:picMk id="7" creationId="{DB3F5E03-DD79-0361-F52B-F13224B39DA9}"/>
          </ac:picMkLst>
        </pc:picChg>
      </pc:sldChg>
      <pc:sldChg chg="modTransition">
        <pc:chgData name="Garcin, Clare" userId="da29a9f5-bf9e-42f2-94df-a0bc1740b405" providerId="ADAL" clId="{F79FC837-E056-4EDD-A25B-7AB75C37EC8C}" dt="2024-06-25T10:11:39.231" v="0"/>
        <pc:sldMkLst>
          <pc:docMk/>
          <pc:sldMk cId="3706857310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E708-A9E2-EB45-A7FB-6F7DF3060ADF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6FA16-8E5E-144C-A8CF-37909F500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54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DCF6C8B-8C4B-ECFA-B27E-C27EF42E5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ketchy line">
            <a:extLst>
              <a:ext uri="{FF2B5EF4-FFF2-40B4-BE49-F238E27FC236}">
                <a16:creationId xmlns:a16="http://schemas.microsoft.com/office/drawing/2014/main" id="{CB965398-0C42-3497-ED36-10FDF56E2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close-up of a sign&#10;&#10;Description automatically generated">
            <a:extLst>
              <a:ext uri="{FF2B5EF4-FFF2-40B4-BE49-F238E27FC236}">
                <a16:creationId xmlns:a16="http://schemas.microsoft.com/office/drawing/2014/main" id="{26225782-CD8B-E483-AA69-E231A19871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825" y="989076"/>
            <a:ext cx="3556000" cy="1333500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6293F61-2929-F939-E416-9E9A339E99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6606" y="2329325"/>
            <a:ext cx="4658140" cy="1941512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2A2B34-2310-C3DC-BDD5-6170C83E81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6138" y="4803775"/>
            <a:ext cx="5249862" cy="1414463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Name and email</a:t>
            </a:r>
          </a:p>
          <a:p>
            <a:pPr lvl="0"/>
            <a:endParaRPr lang="en-US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1A397F5-2836-673D-887D-A2399F8527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175" y="0"/>
            <a:ext cx="6088253" cy="6858000"/>
          </a:xfrm>
          <a:custGeom>
            <a:avLst/>
            <a:gdLst>
              <a:gd name="connsiteX0" fmla="*/ 2308733 w 6088253"/>
              <a:gd name="connsiteY0" fmla="*/ 0 h 6858000"/>
              <a:gd name="connsiteX1" fmla="*/ 6088253 w 6088253"/>
              <a:gd name="connsiteY1" fmla="*/ 0 h 6858000"/>
              <a:gd name="connsiteX2" fmla="*/ 6088253 w 6088253"/>
              <a:gd name="connsiteY2" fmla="*/ 6857999 h 6858000"/>
              <a:gd name="connsiteX3" fmla="*/ 2341333 w 6088253"/>
              <a:gd name="connsiteY3" fmla="*/ 6857999 h 6858000"/>
              <a:gd name="connsiteX4" fmla="*/ 2341305 w 6088253"/>
              <a:gd name="connsiteY4" fmla="*/ 6858000 h 6858000"/>
              <a:gd name="connsiteX5" fmla="*/ 2341277 w 6088253"/>
              <a:gd name="connsiteY5" fmla="*/ 6857999 h 6858000"/>
              <a:gd name="connsiteX6" fmla="*/ 2308733 w 6088253"/>
              <a:gd name="connsiteY6" fmla="*/ 6857999 h 6858000"/>
              <a:gd name="connsiteX7" fmla="*/ 2308733 w 6088253"/>
              <a:gd name="connsiteY7" fmla="*/ 6856798 h 6858000"/>
              <a:gd name="connsiteX8" fmla="*/ 2220423 w 6088253"/>
              <a:gd name="connsiteY8" fmla="*/ 6853538 h 6858000"/>
              <a:gd name="connsiteX9" fmla="*/ 3641 w 6088253"/>
              <a:gd name="connsiteY9" fmla="*/ 3768784 h 6858000"/>
              <a:gd name="connsiteX10" fmla="*/ 0 w 6088253"/>
              <a:gd name="connsiteY10" fmla="*/ 3660158 h 6858000"/>
              <a:gd name="connsiteX11" fmla="*/ 0 w 6088253"/>
              <a:gd name="connsiteY11" fmla="*/ 3197844 h 6858000"/>
              <a:gd name="connsiteX12" fmla="*/ 3641 w 6088253"/>
              <a:gd name="connsiteY12" fmla="*/ 3089217 h 6858000"/>
              <a:gd name="connsiteX13" fmla="*/ 2220423 w 6088253"/>
              <a:gd name="connsiteY13" fmla="*/ 4463 h 6858000"/>
              <a:gd name="connsiteX14" fmla="*/ 2308733 w 6088253"/>
              <a:gd name="connsiteY14" fmla="*/ 12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88253" h="6858000">
                <a:moveTo>
                  <a:pt x="2308733" y="0"/>
                </a:moveTo>
                <a:lnTo>
                  <a:pt x="6088253" y="0"/>
                </a:lnTo>
                <a:lnTo>
                  <a:pt x="6088253" y="6857999"/>
                </a:lnTo>
                <a:lnTo>
                  <a:pt x="2341333" y="6857999"/>
                </a:lnTo>
                <a:lnTo>
                  <a:pt x="2341305" y="6858000"/>
                </a:lnTo>
                <a:lnTo>
                  <a:pt x="2341277" y="6857999"/>
                </a:lnTo>
                <a:lnTo>
                  <a:pt x="2308733" y="6857999"/>
                </a:lnTo>
                <a:lnTo>
                  <a:pt x="2308733" y="6856798"/>
                </a:lnTo>
                <a:lnTo>
                  <a:pt x="2220423" y="6853538"/>
                </a:lnTo>
                <a:cubicBezTo>
                  <a:pt x="1056828" y="6767439"/>
                  <a:pt x="116621" y="5445372"/>
                  <a:pt x="3641" y="3768784"/>
                </a:cubicBezTo>
                <a:lnTo>
                  <a:pt x="0" y="3660158"/>
                </a:lnTo>
                <a:lnTo>
                  <a:pt x="0" y="3197844"/>
                </a:lnTo>
                <a:lnTo>
                  <a:pt x="3641" y="3089217"/>
                </a:lnTo>
                <a:cubicBezTo>
                  <a:pt x="116621" y="1412629"/>
                  <a:pt x="1056828" y="90562"/>
                  <a:pt x="2220423" y="4463"/>
                </a:cubicBezTo>
                <a:lnTo>
                  <a:pt x="2308733" y="1203"/>
                </a:ln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56003-4EC7-1130-0FC0-61F743E352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636239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Learning outcomes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B31E04-25F3-DBCF-59BE-118B328E8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A25D79-38A8-B727-7B96-00EA77F38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F7A731-ABE9-4FA0-A2D5-E07D88DD13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61C9AFD-D08C-A66F-2D19-4C3082403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066925"/>
            <a:ext cx="4635500" cy="40354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6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246BB5D-7A07-3E16-653E-04FFDB3D75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3999" y="1401556"/>
            <a:ext cx="4883150" cy="43926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0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03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CC18-3CC4-46C0-EBF9-716B2DDB6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549274"/>
          </a:xfrm>
        </p:spPr>
        <p:txBody>
          <a:bodyPr anchor="t">
            <a:normAutofit/>
          </a:bodyPr>
          <a:lstStyle>
            <a:lvl1pPr algn="ctr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883223-FD8A-8C0C-F8AB-85E41D410B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74738"/>
            <a:ext cx="10515600" cy="5556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3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6441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76BF-3DFD-C12C-F80C-AA63168080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Images references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17400E-A0FA-DD8F-7B5C-B7A36EE236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989138"/>
            <a:ext cx="10617200" cy="3941762"/>
          </a:xfrm>
        </p:spPr>
        <p:txBody>
          <a:bodyPr/>
          <a:lstStyle>
            <a:lvl1pPr marL="0" indent="0">
              <a:buNone/>
              <a:defRPr sz="1600"/>
            </a:lvl1pPr>
            <a:lvl2pPr>
              <a:defRPr sz="1600"/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9246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5205-3F8A-D18B-8962-07D4E35B4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2161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8BBB1F-75AF-F238-0A56-9361229A55A3}"/>
              </a:ext>
            </a:extLst>
          </p:cNvPr>
          <p:cNvSpPr/>
          <p:nvPr userDrawn="1"/>
        </p:nvSpPr>
        <p:spPr>
          <a:xfrm>
            <a:off x="838200" y="1873568"/>
            <a:ext cx="4149090" cy="229743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BE065D-EFC1-1444-34A8-042749B3B9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9690" y="1168358"/>
            <a:ext cx="5027612" cy="465138"/>
          </a:xfrm>
        </p:spPr>
        <p:txBody>
          <a:bodyPr/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Learning outcomes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A6F139-1BE7-DC70-6871-6CA6227EAD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9690" y="1873568"/>
            <a:ext cx="5027612" cy="42259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7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A1CF44E-1FC6-81D5-C3F4-7222FB3A2A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4429" y="2057876"/>
            <a:ext cx="3597275" cy="1928813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GB" dirty="0"/>
              <a:t>X.1: Video and transcript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X.2: Accompanying reading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X.3: Worksheet</a:t>
            </a:r>
          </a:p>
          <a:p>
            <a:pPr lvl="0"/>
            <a:endParaRPr lang="en-GB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5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1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work.study.com/explanation/answer-of-the-following-question-what-are-the-elements-in-glycogen.html" TargetMode="External"/><Relationship Id="rId2" Type="http://schemas.openxmlformats.org/officeDocument/2006/relationships/hyperlink" Target="https://never2.com/blogs/science/what-is-glycogen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8E529-715D-C895-155C-DD6016C448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6606" y="2329325"/>
            <a:ext cx="4880426" cy="1941512"/>
          </a:xfrm>
        </p:spPr>
        <p:txBody>
          <a:bodyPr/>
          <a:lstStyle/>
          <a:p>
            <a:r>
              <a:rPr lang="en-GB" dirty="0"/>
              <a:t>Macromolecules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EBF978-D8F6-F504-B40B-772DE8AA27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Dr Clare Garcin	</a:t>
            </a:r>
          </a:p>
          <a:p>
            <a:r>
              <a:rPr lang="en-GB" dirty="0"/>
              <a:t>c.garcin@warwick.ac.uk</a:t>
            </a:r>
          </a:p>
        </p:txBody>
      </p:sp>
      <p:pic>
        <p:nvPicPr>
          <p:cNvPr id="3" name="Picture Placeholder 2" descr="Closeup image of molecular blocks">
            <a:extLst>
              <a:ext uri="{FF2B5EF4-FFF2-40B4-BE49-F238E27FC236}">
                <a16:creationId xmlns:a16="http://schemas.microsoft.com/office/drawing/2014/main" id="{6D095313-F2EB-A1A4-2D05-CA7B4890242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0409" r="204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4708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4164F-5A6E-762D-7173-FD2CE86D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Phospholipids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17009-B894-395F-9CBB-3D9EA46735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Constituents of cell membranes</a:t>
            </a:r>
          </a:p>
        </p:txBody>
      </p:sp>
      <p:pic>
        <p:nvPicPr>
          <p:cNvPr id="4" name="Picture 3" descr="Diagram of a phospholipid">
            <a:extLst>
              <a:ext uri="{FF2B5EF4-FFF2-40B4-BE49-F238E27FC236}">
                <a16:creationId xmlns:a16="http://schemas.microsoft.com/office/drawing/2014/main" id="{AB8CD102-9C1E-F2E3-5ED6-78EFCDE593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0469" y="1618123"/>
            <a:ext cx="3676839" cy="3492679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8D371B-7FF4-F1E2-4D67-1659EB2CC6C3}"/>
              </a:ext>
            </a:extLst>
          </p:cNvPr>
          <p:cNvSpPr/>
          <p:nvPr/>
        </p:nvSpPr>
        <p:spPr>
          <a:xfrm>
            <a:off x="2311688" y="5311774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Phospholipids are </a:t>
            </a:r>
            <a:r>
              <a:rPr lang="en-GB" b="1" dirty="0">
                <a:solidFill>
                  <a:schemeClr val="accent2"/>
                </a:solidFill>
              </a:rPr>
              <a:t>amphipathic.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6" name="Picture 5" descr="Diagram of a phospholipid bilayer">
            <a:extLst>
              <a:ext uri="{FF2B5EF4-FFF2-40B4-BE49-F238E27FC236}">
                <a16:creationId xmlns:a16="http://schemas.microsoft.com/office/drawing/2014/main" id="{02CB97F2-5A92-32E6-DA49-7BAA16D9C7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6934" y="2195707"/>
            <a:ext cx="3938596" cy="209938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83F3432-0CF1-08AB-13D2-9050DADEA4BB}"/>
              </a:ext>
            </a:extLst>
          </p:cNvPr>
          <p:cNvSpPr/>
          <p:nvPr/>
        </p:nvSpPr>
        <p:spPr>
          <a:xfrm>
            <a:off x="7531130" y="5311774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Phospholipids self-arrange into a bilayer.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438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73FF6-0938-3DF4-4677-D75B39854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Steroids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D6843-BD1A-FEC1-7CD0-FC6BA1B39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Fused ring structures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455B8D8-EE86-4F0D-6584-092DCD5DE972}"/>
              </a:ext>
            </a:extLst>
          </p:cNvPr>
          <p:cNvSpPr/>
          <p:nvPr/>
        </p:nvSpPr>
        <p:spPr>
          <a:xfrm>
            <a:off x="4368800" y="5311774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Steroids are hydrophobic and insoluble in water. They are able to diffuse across the lipid bilayer.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195F1D-1FE6-C6AE-B97C-2EB17FB280A1}"/>
              </a:ext>
            </a:extLst>
          </p:cNvPr>
          <p:cNvSpPr/>
          <p:nvPr/>
        </p:nvSpPr>
        <p:spPr>
          <a:xfrm>
            <a:off x="7973527" y="2043256"/>
            <a:ext cx="3454400" cy="197095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Cholesterol is the most common steroid and is the precursor to many important steroid hormones, including testosterone, oestrogen and progesterone.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36E5F83-0C5F-95A7-BA7B-EDDA12978B6F}"/>
              </a:ext>
            </a:extLst>
          </p:cNvPr>
          <p:cNvGrpSpPr/>
          <p:nvPr/>
        </p:nvGrpSpPr>
        <p:grpSpPr>
          <a:xfrm>
            <a:off x="4597323" y="2063680"/>
            <a:ext cx="2997354" cy="2881645"/>
            <a:chOff x="4597323" y="2063680"/>
            <a:chExt cx="2997354" cy="2881645"/>
          </a:xfrm>
        </p:grpSpPr>
        <p:pic>
          <p:nvPicPr>
            <p:cNvPr id="7" name="Picture 6" descr="A diagram of the chemical formula&#10;&#10;Description automatically generated with medium confidence">
              <a:extLst>
                <a:ext uri="{FF2B5EF4-FFF2-40B4-BE49-F238E27FC236}">
                  <a16:creationId xmlns:a16="http://schemas.microsoft.com/office/drawing/2014/main" id="{C3749D7E-6628-DBE7-F37A-C04FE165E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97323" y="2063680"/>
              <a:ext cx="2997354" cy="273064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06AE54-1B81-DDCA-7D81-159A18AB29DB}"/>
                </a:ext>
              </a:extLst>
            </p:cNvPr>
            <p:cNvSpPr txBox="1"/>
            <p:nvPr/>
          </p:nvSpPr>
          <p:spPr>
            <a:xfrm>
              <a:off x="4833257" y="4729881"/>
              <a:ext cx="13529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Cortisol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583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87CE7-FD07-2105-DDDB-14C44F309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Amino acids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CD12F-3C99-40BE-9B10-72010A89B5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Building blocks of proteins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8B1C216-A7D2-778C-A214-7A6CE8B0DA21}"/>
              </a:ext>
            </a:extLst>
          </p:cNvPr>
          <p:cNvSpPr/>
          <p:nvPr/>
        </p:nvSpPr>
        <p:spPr>
          <a:xfrm>
            <a:off x="7680960" y="2043256"/>
            <a:ext cx="4379976" cy="3205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Proteins have essential roles in the body, including: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Reaction catalysis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DNA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Synthesis and repair Transport of materials across the cell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Chemical signalling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Response to stimuli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Structural support</a:t>
            </a:r>
          </a:p>
        </p:txBody>
      </p:sp>
      <p:pic>
        <p:nvPicPr>
          <p:cNvPr id="5" name="Picture 4" descr="A diagram of a group of carbon dioxide&#10;&#10;Description automatically generated">
            <a:extLst>
              <a:ext uri="{FF2B5EF4-FFF2-40B4-BE49-F238E27FC236}">
                <a16:creationId xmlns:a16="http://schemas.microsoft.com/office/drawing/2014/main" id="{932D89EB-8C74-1566-61D8-BFB84BB977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955" y="2425648"/>
            <a:ext cx="3067208" cy="200670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0FABC8-1CFF-23C2-635A-2AED5BCDDECE}"/>
              </a:ext>
            </a:extLst>
          </p:cNvPr>
          <p:cNvSpPr/>
          <p:nvPr/>
        </p:nvSpPr>
        <p:spPr>
          <a:xfrm>
            <a:off x="719955" y="4901845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The amino group is written NH</a:t>
            </a:r>
            <a:r>
              <a:rPr lang="en-GB" baseline="-25000" dirty="0">
                <a:solidFill>
                  <a:schemeClr val="accent1"/>
                </a:solidFill>
              </a:rPr>
              <a:t>2</a:t>
            </a:r>
          </a:p>
          <a:p>
            <a:pPr algn="ctr"/>
            <a:r>
              <a:rPr lang="en-GB" dirty="0">
                <a:solidFill>
                  <a:schemeClr val="accent1"/>
                </a:solidFill>
              </a:rPr>
              <a:t>The carboxyl group is written COOH</a:t>
            </a:r>
          </a:p>
        </p:txBody>
      </p:sp>
      <p:pic>
        <p:nvPicPr>
          <p:cNvPr id="7" name="Picture 6" descr="A diagram of a chemical structure&#10;&#10;Description automatically generated">
            <a:extLst>
              <a:ext uri="{FF2B5EF4-FFF2-40B4-BE49-F238E27FC236}">
                <a16:creationId xmlns:a16="http://schemas.microsoft.com/office/drawing/2014/main" id="{A4932776-13D7-B275-C5B8-6E29A1D00DF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2964" y="2492326"/>
            <a:ext cx="2648086" cy="187334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E04E3FB-3359-B1DE-7E65-07BC74656B24}"/>
              </a:ext>
            </a:extLst>
          </p:cNvPr>
          <p:cNvSpPr/>
          <p:nvPr/>
        </p:nvSpPr>
        <p:spPr>
          <a:xfrm>
            <a:off x="4238167" y="4901845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Peptide bonds are also formed by condensation reactions.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25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5BE32-A294-43F8-2FE4-50A1D910D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Proteins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1EE47-7AB4-402A-2CE9-522B227169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Primary – Secondary – Tertiary structures</a:t>
            </a:r>
          </a:p>
        </p:txBody>
      </p:sp>
      <p:pic>
        <p:nvPicPr>
          <p:cNvPr id="4" name="Picture 3" descr="A diagram of a cell&#10;&#10;Description automatically generated">
            <a:extLst>
              <a:ext uri="{FF2B5EF4-FFF2-40B4-BE49-F238E27FC236}">
                <a16:creationId xmlns:a16="http://schemas.microsoft.com/office/drawing/2014/main" id="{E695402B-BDB6-0CA6-9E24-E2A5C10402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36"/>
          <a:stretch/>
        </p:blipFill>
        <p:spPr>
          <a:xfrm>
            <a:off x="1011902" y="3734709"/>
            <a:ext cx="3219615" cy="1542178"/>
          </a:xfrm>
          <a:prstGeom prst="rect">
            <a:avLst/>
          </a:prstGeom>
        </p:spPr>
      </p:pic>
      <p:pic>
        <p:nvPicPr>
          <p:cNvPr id="5" name="Picture 4" descr="A diagram of a protein structure&#10;&#10;Description automatically generated">
            <a:extLst>
              <a:ext uri="{FF2B5EF4-FFF2-40B4-BE49-F238E27FC236}">
                <a16:creationId xmlns:a16="http://schemas.microsoft.com/office/drawing/2014/main" id="{39817CFD-6165-4C34-22FB-837F2C8CA2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11"/>
          <a:stretch/>
        </p:blipFill>
        <p:spPr>
          <a:xfrm>
            <a:off x="4552927" y="2080018"/>
            <a:ext cx="3219615" cy="2401673"/>
          </a:xfrm>
          <a:prstGeom prst="rect">
            <a:avLst/>
          </a:prstGeom>
        </p:spPr>
      </p:pic>
      <p:pic>
        <p:nvPicPr>
          <p:cNvPr id="6" name="Picture 5" descr="A diagram of a red tube&#10;&#10;Description automatically generated">
            <a:extLst>
              <a:ext uri="{FF2B5EF4-FFF2-40B4-BE49-F238E27FC236}">
                <a16:creationId xmlns:a16="http://schemas.microsoft.com/office/drawing/2014/main" id="{A361537B-71F8-979D-F1FA-1FE3E64EAF4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4197" y="2282644"/>
            <a:ext cx="3149762" cy="177809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D4C069C-0330-280B-1E2F-9703C46F7DAF}"/>
              </a:ext>
            </a:extLst>
          </p:cNvPr>
          <p:cNvSpPr/>
          <p:nvPr/>
        </p:nvSpPr>
        <p:spPr>
          <a:xfrm>
            <a:off x="838200" y="5412358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Polypeptide chains form the </a:t>
            </a:r>
            <a:r>
              <a:rPr lang="en-GB" b="1" dirty="0">
                <a:solidFill>
                  <a:schemeClr val="accent2"/>
                </a:solidFill>
              </a:rPr>
              <a:t>primary structure </a:t>
            </a:r>
            <a:r>
              <a:rPr lang="en-GB" dirty="0">
                <a:solidFill>
                  <a:schemeClr val="accent2"/>
                </a:solidFill>
              </a:rPr>
              <a:t>of a protein.</a:t>
            </a:r>
          </a:p>
        </p:txBody>
      </p:sp>
      <p:pic>
        <p:nvPicPr>
          <p:cNvPr id="8" name="Picture Placeholder 5" descr="A diagram of a cell&#10;&#10;Description automatically generated">
            <a:extLst>
              <a:ext uri="{FF2B5EF4-FFF2-40B4-BE49-F238E27FC236}">
                <a16:creationId xmlns:a16="http://schemas.microsoft.com/office/drawing/2014/main" id="{2843AE1C-614C-BE64-53D6-2CCF179011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5" r="-1855"/>
          <a:stretch/>
        </p:blipFill>
        <p:spPr>
          <a:xfrm>
            <a:off x="1391297" y="1705627"/>
            <a:ext cx="2460824" cy="195381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24141C8-23C8-BB60-2169-E9AC6A0AC4D2}"/>
              </a:ext>
            </a:extLst>
          </p:cNvPr>
          <p:cNvSpPr/>
          <p:nvPr/>
        </p:nvSpPr>
        <p:spPr>
          <a:xfrm>
            <a:off x="8093952" y="4280049"/>
            <a:ext cx="3259848" cy="7217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The </a:t>
            </a:r>
            <a:r>
              <a:rPr lang="en-GB" b="1" dirty="0">
                <a:solidFill>
                  <a:schemeClr val="accent2"/>
                </a:solidFill>
              </a:rPr>
              <a:t>tertiary structure </a:t>
            </a:r>
            <a:r>
              <a:rPr lang="en-GB" dirty="0">
                <a:solidFill>
                  <a:schemeClr val="accent2"/>
                </a:solidFill>
              </a:rPr>
              <a:t>is the 3D shape of the protein.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720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59991-6BB8-1169-98B4-83D38C3E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Proteins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C4D9A-E1DA-D0DF-1C0A-81FB5F62E1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Quaternary Structure</a:t>
            </a:r>
          </a:p>
        </p:txBody>
      </p:sp>
      <p:pic>
        <p:nvPicPr>
          <p:cNvPr id="4" name="Picture 3" descr="A diagram of a protein structure&#10;&#10;Description automatically generated">
            <a:extLst>
              <a:ext uri="{FF2B5EF4-FFF2-40B4-BE49-F238E27FC236}">
                <a16:creationId xmlns:a16="http://schemas.microsoft.com/office/drawing/2014/main" id="{EC0FFA05-BF75-03E9-CE03-027766409B1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2785" y="1572996"/>
            <a:ext cx="3781747" cy="4617492"/>
          </a:xfrm>
          <a:prstGeom prst="rect">
            <a:avLst/>
          </a:prstGeom>
        </p:spPr>
      </p:pic>
      <p:pic>
        <p:nvPicPr>
          <p:cNvPr id="5" name="Picture 4" descr="A diagram of heamoglobin">
            <a:extLst>
              <a:ext uri="{FF2B5EF4-FFF2-40B4-BE49-F238E27FC236}">
                <a16:creationId xmlns:a16="http://schemas.microsoft.com/office/drawing/2014/main" id="{22BF556B-92F6-6156-BFB0-5FC676D1C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063"/>
          <a:stretch/>
        </p:blipFill>
        <p:spPr>
          <a:xfrm>
            <a:off x="6483642" y="1713635"/>
            <a:ext cx="4415573" cy="39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32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A3449-ED84-592B-C3F4-FE1151DE8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30DB9-5055-7B12-9B0A-0D88D06F7A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Learning outcomes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8885A-D5F0-CD2A-026B-3262C06331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Define the following terms: monomer, polymer, and macromolecules. </a:t>
            </a:r>
          </a:p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Distinguish between sugars and carbohydrates.  </a:t>
            </a:r>
          </a:p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Distinguish between amino acids and proteins.  </a:t>
            </a:r>
          </a:p>
          <a:p>
            <a:pPr indent="-228600">
              <a:lnSpc>
                <a:spcPct val="90000"/>
              </a:lnSpc>
            </a:pPr>
            <a:r>
              <a:rPr lang="en-US" dirty="0">
                <a:effectLst/>
              </a:rPr>
              <a:t>Describe the function of sugars, carbohydrates, amino acids, proteins and fatty acids in the body</a:t>
            </a:r>
            <a:endParaRPr lang="en-US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F164A0-8DEE-8F8F-21D8-14C04D95B5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6.1 Video and transcript</a:t>
            </a:r>
          </a:p>
          <a:p>
            <a:endParaRPr lang="en-GB" dirty="0"/>
          </a:p>
          <a:p>
            <a:r>
              <a:rPr lang="en-GB" dirty="0"/>
              <a:t>6.2 Accompanying Reading</a:t>
            </a:r>
          </a:p>
          <a:p>
            <a:endParaRPr lang="en-GB" dirty="0"/>
          </a:p>
          <a:p>
            <a:r>
              <a:rPr lang="en-GB" dirty="0"/>
              <a:t>6.3 Worksheet</a:t>
            </a:r>
          </a:p>
        </p:txBody>
      </p:sp>
    </p:spTree>
    <p:extLst>
      <p:ext uri="{BB962C8B-B14F-4D97-AF65-F5344CB8AC3E}">
        <p14:creationId xmlns:p14="http://schemas.microsoft.com/office/powerpoint/2010/main" val="4010588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D0437-FC49-5576-8434-9D0E3DBD4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Images 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C8D9E1-6B4B-C522-2E2D-15FFCC5519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Slide 4, 6,  – Molecular Biology of the Cell, 4</a:t>
            </a:r>
            <a:r>
              <a:rPr lang="en-GB" baseline="30000" dirty="0"/>
              <a:t>th</a:t>
            </a:r>
            <a:r>
              <a:rPr lang="en-GB" dirty="0"/>
              <a:t> Edition: Bruce Albers, Alexander Johnson, Julian Lewis, Martin Raff, Keith Roberts and Peter Walter. 2002. Copyright © 2002, Bruce Alberts, Alexander Johnson, Julian Lewis, Martin Radd, Keith Roberts, and Peter Walter; Copyright © 1983, 1989, 1994, Bruce Alberts, Dennis Bray, Julian Lewis, Martin Raff, Keith Roberts, and James D. Watson. </a:t>
            </a:r>
          </a:p>
          <a:p>
            <a:r>
              <a:rPr lang="en-GB" dirty="0"/>
              <a:t>Slide 7 – </a:t>
            </a:r>
            <a:r>
              <a:rPr lang="en-GB" dirty="0">
                <a:hlinkClick r:id="rId2"/>
              </a:rPr>
              <a:t>https://never2.com/blogs/science/what-is-glycogen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https://homework.study.com/explanation/answer-of-the-following-question-what-are-the-elements-in-glycogen.html</a:t>
            </a:r>
            <a:endParaRPr lang="en-GB" dirty="0"/>
          </a:p>
          <a:p>
            <a:r>
              <a:rPr lang="en-GB" dirty="0"/>
              <a:t>Slide 8-14 - Images shared under hared under a CC BY-SA 4.0 license and were authored, remixed, and/or curated by Boundless</a:t>
            </a:r>
          </a:p>
          <a:p>
            <a:r>
              <a:rPr lang="en-GB" dirty="0"/>
              <a:t>Slide 14 - https://alevelbiology.co.uk/notes/hemoglobin/</a:t>
            </a:r>
          </a:p>
        </p:txBody>
      </p:sp>
    </p:spTree>
    <p:extLst>
      <p:ext uri="{BB962C8B-B14F-4D97-AF65-F5344CB8AC3E}">
        <p14:creationId xmlns:p14="http://schemas.microsoft.com/office/powerpoint/2010/main" val="3706857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5E70-D726-4661-6948-A8AA5EAD6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682B4C-1F76-FA12-0D30-7E9B4B8D82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Define the following terms: monomer, polymer, and macromolecules. </a:t>
            </a:r>
          </a:p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Distinguish between sugars and carbohydrates.  </a:t>
            </a:r>
          </a:p>
          <a:p>
            <a:pPr marL="342900" lvl="0" indent="-228600" fontAlgn="base">
              <a:lnSpc>
                <a:spcPct val="90000"/>
              </a:lnSpc>
              <a:buSzPts val="1000"/>
              <a:tabLst>
                <a:tab pos="457200" algn="l"/>
              </a:tabLst>
            </a:pPr>
            <a:r>
              <a:rPr lang="en-US" dirty="0">
                <a:effectLst/>
              </a:rPr>
              <a:t>Distinguish between amino acids and proteins.  </a:t>
            </a:r>
          </a:p>
          <a:p>
            <a:pPr indent="-228600">
              <a:lnSpc>
                <a:spcPct val="90000"/>
              </a:lnSpc>
            </a:pPr>
            <a:r>
              <a:rPr lang="en-US" dirty="0">
                <a:effectLst/>
              </a:rPr>
              <a:t>Describe the function of sugars, carbohydrates, amino acids, proteins and fatty acids in the body</a:t>
            </a:r>
            <a:endParaRPr lang="en-US" dirty="0"/>
          </a:p>
          <a:p>
            <a:pPr marL="341630" indent="-341630"/>
            <a:endParaRPr lang="en-GB" dirty="0"/>
          </a:p>
        </p:txBody>
      </p:sp>
      <p:pic>
        <p:nvPicPr>
          <p:cNvPr id="6" name="Picture Placeholder 5" descr="Close up of a molecular model">
            <a:extLst>
              <a:ext uri="{FF2B5EF4-FFF2-40B4-BE49-F238E27FC236}">
                <a16:creationId xmlns:a16="http://schemas.microsoft.com/office/drawing/2014/main" id="{9CAC838E-8507-074E-8FE8-FD8DE40601E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8353" r="83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521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76147-45E0-E145-4062-0B840AB76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9B2BF-94E8-E2C5-941F-1016FE5FAA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Key to life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8DBCC43-1E2A-35F3-F7AA-9194E242CF57}"/>
              </a:ext>
            </a:extLst>
          </p:cNvPr>
          <p:cNvSpPr/>
          <p:nvPr/>
        </p:nvSpPr>
        <p:spPr>
          <a:xfrm>
            <a:off x="1203814" y="2818760"/>
            <a:ext cx="1163499" cy="117407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C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4E33C4A-9D2A-BC1C-0852-6FD26423AB2B}"/>
              </a:ext>
            </a:extLst>
          </p:cNvPr>
          <p:cNvGrpSpPr/>
          <p:nvPr/>
        </p:nvGrpSpPr>
        <p:grpSpPr>
          <a:xfrm>
            <a:off x="378787" y="2014888"/>
            <a:ext cx="2813552" cy="2781821"/>
            <a:chOff x="378787" y="2014888"/>
            <a:chExt cx="2813552" cy="2781821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53AFAE-355D-3038-ED4B-923A9A1D22A8}"/>
                </a:ext>
              </a:extLst>
            </p:cNvPr>
            <p:cNvSpPr/>
            <p:nvPr/>
          </p:nvSpPr>
          <p:spPr>
            <a:xfrm>
              <a:off x="1387153" y="2014888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6210D6B-4530-6AA7-9152-ACB45B8B7940}"/>
                </a:ext>
              </a:extLst>
            </p:cNvPr>
            <p:cNvSpPr/>
            <p:nvPr/>
          </p:nvSpPr>
          <p:spPr>
            <a:xfrm>
              <a:off x="2388467" y="3014440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2A585E7-54D3-29D1-98F2-F21F422D4B51}"/>
                </a:ext>
              </a:extLst>
            </p:cNvPr>
            <p:cNvSpPr/>
            <p:nvPr/>
          </p:nvSpPr>
          <p:spPr>
            <a:xfrm>
              <a:off x="378787" y="3014440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54DEC06-2831-A07C-7AC5-106B97236619}"/>
                </a:ext>
              </a:extLst>
            </p:cNvPr>
            <p:cNvSpPr/>
            <p:nvPr/>
          </p:nvSpPr>
          <p:spPr>
            <a:xfrm>
              <a:off x="1383627" y="4013992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04EBC55-29BE-CAAB-755C-364FD6F5C8F8}"/>
                </a:ext>
              </a:extLst>
            </p:cNvPr>
            <p:cNvSpPr/>
            <p:nvPr/>
          </p:nvSpPr>
          <p:spPr>
            <a:xfrm>
              <a:off x="1801640" y="2755298"/>
              <a:ext cx="105350" cy="1028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564742E-00AA-0CFD-87EE-8F86513CB3B3}"/>
                </a:ext>
              </a:extLst>
            </p:cNvPr>
            <p:cNvSpPr/>
            <p:nvPr/>
          </p:nvSpPr>
          <p:spPr>
            <a:xfrm>
              <a:off x="1801640" y="3962586"/>
              <a:ext cx="105350" cy="1028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5F8BCFF-3B2F-AC9F-5633-9A13BCF49C8E}"/>
                </a:ext>
              </a:extLst>
            </p:cNvPr>
            <p:cNvSpPr/>
            <p:nvPr/>
          </p:nvSpPr>
          <p:spPr>
            <a:xfrm>
              <a:off x="2329869" y="3254402"/>
              <a:ext cx="105350" cy="1028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A7B902E-4FC4-9B7B-76DF-FF97EB85192B}"/>
                </a:ext>
              </a:extLst>
            </p:cNvPr>
            <p:cNvSpPr/>
            <p:nvPr/>
          </p:nvSpPr>
          <p:spPr>
            <a:xfrm>
              <a:off x="1140561" y="3265118"/>
              <a:ext cx="105350" cy="1028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5A83C54-A840-07BB-4EC0-791EB25487ED}"/>
              </a:ext>
            </a:extLst>
          </p:cNvPr>
          <p:cNvSpPr/>
          <p:nvPr/>
        </p:nvSpPr>
        <p:spPr>
          <a:xfrm>
            <a:off x="7659997" y="5383244"/>
            <a:ext cx="4356100" cy="120831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Organic compounds </a:t>
            </a:r>
            <a:r>
              <a:rPr lang="en-GB" dirty="0">
                <a:solidFill>
                  <a:schemeClr val="accent1"/>
                </a:solidFill>
              </a:rPr>
              <a:t>contain carbon.</a:t>
            </a:r>
          </a:p>
          <a:p>
            <a:pPr algn="ctr"/>
            <a:r>
              <a:rPr lang="en-GB" b="1" dirty="0">
                <a:solidFill>
                  <a:schemeClr val="accent1"/>
                </a:solidFill>
              </a:rPr>
              <a:t>Inorganic compounds </a:t>
            </a:r>
            <a:r>
              <a:rPr lang="en-GB" dirty="0">
                <a:solidFill>
                  <a:schemeClr val="accent1"/>
                </a:solidFill>
              </a:rPr>
              <a:t>do not contain carbon. 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A6338F1-4B5C-B3FC-9B3C-D8C5FABB7825}"/>
              </a:ext>
            </a:extLst>
          </p:cNvPr>
          <p:cNvSpPr/>
          <p:nvPr/>
        </p:nvSpPr>
        <p:spPr>
          <a:xfrm>
            <a:off x="347120" y="269544"/>
            <a:ext cx="4356100" cy="120831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Carbon is the fourth most abundant element in the universe.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A65E172-0455-B571-1FEB-280BE48699D7}"/>
              </a:ext>
            </a:extLst>
          </p:cNvPr>
          <p:cNvSpPr/>
          <p:nvPr/>
        </p:nvSpPr>
        <p:spPr>
          <a:xfrm>
            <a:off x="1393295" y="3008533"/>
            <a:ext cx="803872" cy="78271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E028692-C493-B785-2E0B-4681CE34B001}"/>
              </a:ext>
            </a:extLst>
          </p:cNvPr>
          <p:cNvGrpSpPr/>
          <p:nvPr/>
        </p:nvGrpSpPr>
        <p:grpSpPr>
          <a:xfrm>
            <a:off x="4093820" y="1939631"/>
            <a:ext cx="3968113" cy="2805230"/>
            <a:chOff x="4093820" y="1939631"/>
            <a:chExt cx="3968113" cy="280523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F6C242B-7C9D-0091-4D84-0497E4FF5E89}"/>
                </a:ext>
              </a:extLst>
            </p:cNvPr>
            <p:cNvGrpSpPr/>
            <p:nvPr/>
          </p:nvGrpSpPr>
          <p:grpSpPr>
            <a:xfrm>
              <a:off x="4093820" y="1939631"/>
              <a:ext cx="3968113" cy="2805230"/>
              <a:chOff x="7932904" y="1894361"/>
              <a:chExt cx="4981857" cy="3521889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9878F65-E37C-C661-16D7-BE9E0DC83861}"/>
                  </a:ext>
                </a:extLst>
              </p:cNvPr>
              <p:cNvSpPr/>
              <p:nvPr/>
            </p:nvSpPr>
            <p:spPr>
              <a:xfrm>
                <a:off x="8968917" y="2917762"/>
                <a:ext cx="1460740" cy="1474021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30A7880-6332-C0BE-51E1-D90C07A5F7D3}"/>
                  </a:ext>
                </a:extLst>
              </p:cNvPr>
              <p:cNvSpPr/>
              <p:nvPr/>
            </p:nvSpPr>
            <p:spPr>
              <a:xfrm>
                <a:off x="9196040" y="1894361"/>
                <a:ext cx="1009238" cy="982680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H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211F1B0E-5763-D6F5-0B9A-F45568C37282}"/>
                  </a:ext>
                </a:extLst>
              </p:cNvPr>
              <p:cNvSpPr/>
              <p:nvPr/>
            </p:nvSpPr>
            <p:spPr>
              <a:xfrm>
                <a:off x="9235977" y="4432504"/>
                <a:ext cx="1009238" cy="982680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H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D81AA50-A37B-493B-7362-AF1C8F96C005}"/>
                  </a:ext>
                </a:extLst>
              </p:cNvPr>
              <p:cNvSpPr/>
              <p:nvPr/>
            </p:nvSpPr>
            <p:spPr>
              <a:xfrm>
                <a:off x="9524708" y="2853223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4CAF243-0FC7-9C20-1ECB-98183DF8239C}"/>
                  </a:ext>
                </a:extLst>
              </p:cNvPr>
              <p:cNvSpPr/>
              <p:nvPr/>
            </p:nvSpPr>
            <p:spPr>
              <a:xfrm>
                <a:off x="9746714" y="2836320"/>
                <a:ext cx="132264" cy="12907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E255A90-05CE-8179-8C7E-00419B036529}"/>
                  </a:ext>
                </a:extLst>
              </p:cNvPr>
              <p:cNvSpPr/>
              <p:nvPr/>
            </p:nvSpPr>
            <p:spPr>
              <a:xfrm>
                <a:off x="9581018" y="4327244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8DB4516E-081C-95AB-82A0-47EC4CEB7EB7}"/>
                  </a:ext>
                </a:extLst>
              </p:cNvPr>
              <p:cNvSpPr/>
              <p:nvPr/>
            </p:nvSpPr>
            <p:spPr>
              <a:xfrm>
                <a:off x="9774436" y="4327243"/>
                <a:ext cx="132264" cy="12907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41F4CAF-EF7A-DF2B-9925-434778047331}"/>
                  </a:ext>
                </a:extLst>
              </p:cNvPr>
              <p:cNvSpPr/>
              <p:nvPr/>
            </p:nvSpPr>
            <p:spPr>
              <a:xfrm>
                <a:off x="10369974" y="3601446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C26E31C-390F-596D-DA21-DF4A6BADF740}"/>
                  </a:ext>
                </a:extLst>
              </p:cNvPr>
              <p:cNvSpPr/>
              <p:nvPr/>
            </p:nvSpPr>
            <p:spPr>
              <a:xfrm>
                <a:off x="10375431" y="3424401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DF504B07-AD1D-67AB-4706-F4F3C646CDE2}"/>
                  </a:ext>
                </a:extLst>
              </p:cNvPr>
              <p:cNvSpPr/>
              <p:nvPr/>
            </p:nvSpPr>
            <p:spPr>
              <a:xfrm>
                <a:off x="7932904" y="3193084"/>
                <a:ext cx="1009238" cy="982680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H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498A23D-6D85-948C-B0F5-AB1A8D5EDF52}"/>
                  </a:ext>
                </a:extLst>
              </p:cNvPr>
              <p:cNvSpPr/>
              <p:nvPr/>
            </p:nvSpPr>
            <p:spPr>
              <a:xfrm>
                <a:off x="8902785" y="3505386"/>
                <a:ext cx="132264" cy="12907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0D7A78D-91B2-E32C-E4E6-4C74D0066D7D}"/>
                  </a:ext>
                </a:extLst>
              </p:cNvPr>
              <p:cNvSpPr/>
              <p:nvPr/>
            </p:nvSpPr>
            <p:spPr>
              <a:xfrm>
                <a:off x="8899451" y="3709257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C1D1430-98C5-AC15-A8CC-5A25CF8F1ECC}"/>
                  </a:ext>
                </a:extLst>
              </p:cNvPr>
              <p:cNvGrpSpPr/>
              <p:nvPr/>
            </p:nvGrpSpPr>
            <p:grpSpPr>
              <a:xfrm>
                <a:off x="10441494" y="1896238"/>
                <a:ext cx="2473267" cy="3520012"/>
                <a:chOff x="10632879" y="1832443"/>
                <a:chExt cx="2473267" cy="3520012"/>
              </a:xfrm>
            </p:grpSpPr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E793E108-A142-0381-72A0-37A6F3FBDAF4}"/>
                    </a:ext>
                  </a:extLst>
                </p:cNvPr>
                <p:cNvSpPr/>
                <p:nvPr/>
              </p:nvSpPr>
              <p:spPr>
                <a:xfrm>
                  <a:off x="10632879" y="2853223"/>
                  <a:ext cx="1460740" cy="1474021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800" dirty="0">
                      <a:solidFill>
                        <a:schemeClr val="tx1"/>
                      </a:solidFill>
                    </a:rPr>
                    <a:t>C</a:t>
                  </a:r>
                </a:p>
              </p:txBody>
            </p: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11195D01-094A-F8CB-F616-BAD68CF151EF}"/>
                    </a:ext>
                  </a:extLst>
                </p:cNvPr>
                <p:cNvGrpSpPr/>
                <p:nvPr/>
              </p:nvGrpSpPr>
              <p:grpSpPr>
                <a:xfrm>
                  <a:off x="10825099" y="1832443"/>
                  <a:ext cx="2281047" cy="3520012"/>
                  <a:chOff x="10846364" y="1832443"/>
                  <a:chExt cx="2281047" cy="3520012"/>
                </a:xfrm>
              </p:grpSpPr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699CFA10-6898-335A-7142-84557C372E6F}"/>
                      </a:ext>
                    </a:extLst>
                  </p:cNvPr>
                  <p:cNvSpPr/>
                  <p:nvPr/>
                </p:nvSpPr>
                <p:spPr>
                  <a:xfrm>
                    <a:off x="10846364" y="1832443"/>
                    <a:ext cx="1009238" cy="98268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chemeClr val="tx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89CB4332-5F67-54A0-AA27-63385DAC49F7}"/>
                      </a:ext>
                    </a:extLst>
                  </p:cNvPr>
                  <p:cNvSpPr/>
                  <p:nvPr/>
                </p:nvSpPr>
                <p:spPr>
                  <a:xfrm>
                    <a:off x="10908805" y="4369775"/>
                    <a:ext cx="1009238" cy="98268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chemeClr val="tx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9ADDBB30-0769-F81A-85A9-1392CA1088CF}"/>
                      </a:ext>
                    </a:extLst>
                  </p:cNvPr>
                  <p:cNvSpPr/>
                  <p:nvPr/>
                </p:nvSpPr>
                <p:spPr>
                  <a:xfrm>
                    <a:off x="11230985" y="2769635"/>
                    <a:ext cx="132264" cy="129077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5A4A64D1-70C2-4290-A904-4E8668A3E817}"/>
                      </a:ext>
                    </a:extLst>
                  </p:cNvPr>
                  <p:cNvSpPr/>
                  <p:nvPr/>
                </p:nvSpPr>
                <p:spPr>
                  <a:xfrm>
                    <a:off x="11425522" y="2769616"/>
                    <a:ext cx="132264" cy="129077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876F21EA-F0CC-0C17-16B6-1EE5FCC0D97D}"/>
                      </a:ext>
                    </a:extLst>
                  </p:cNvPr>
                  <p:cNvSpPr/>
                  <p:nvPr/>
                </p:nvSpPr>
                <p:spPr>
                  <a:xfrm>
                    <a:off x="11281160" y="4275071"/>
                    <a:ext cx="132264" cy="129077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A700923C-4E96-84C8-F811-02674B41237F}"/>
                      </a:ext>
                    </a:extLst>
                  </p:cNvPr>
                  <p:cNvSpPr/>
                  <p:nvPr/>
                </p:nvSpPr>
                <p:spPr>
                  <a:xfrm>
                    <a:off x="11467337" y="4279517"/>
                    <a:ext cx="132264" cy="129077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D44DBBC4-77CF-DAC6-0B7D-70D74BDD5E8E}"/>
                      </a:ext>
                    </a:extLst>
                  </p:cNvPr>
                  <p:cNvSpPr/>
                  <p:nvPr/>
                </p:nvSpPr>
                <p:spPr>
                  <a:xfrm>
                    <a:off x="12118173" y="3110106"/>
                    <a:ext cx="1009238" cy="98268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chemeClr val="tx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BA43652D-DC1D-123C-3ECB-398813A201D3}"/>
                      </a:ext>
                    </a:extLst>
                  </p:cNvPr>
                  <p:cNvSpPr/>
                  <p:nvPr/>
                </p:nvSpPr>
                <p:spPr>
                  <a:xfrm>
                    <a:off x="12030821" y="3445212"/>
                    <a:ext cx="132264" cy="129077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874CEBCF-3522-15FD-AB3D-5A0100485888}"/>
                      </a:ext>
                    </a:extLst>
                  </p:cNvPr>
                  <p:cNvSpPr/>
                  <p:nvPr/>
                </p:nvSpPr>
                <p:spPr>
                  <a:xfrm>
                    <a:off x="12027487" y="3649083"/>
                    <a:ext cx="132264" cy="129077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9CD24B-625F-C4C2-C5DB-0F580AEFFADE}"/>
                </a:ext>
              </a:extLst>
            </p:cNvPr>
            <p:cNvSpPr/>
            <p:nvPr/>
          </p:nvSpPr>
          <p:spPr>
            <a:xfrm>
              <a:off x="5101072" y="2958990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E7601E1-C1E6-84CA-12D9-21BC45484930}"/>
                </a:ext>
              </a:extLst>
            </p:cNvPr>
            <p:cNvSpPr/>
            <p:nvPr/>
          </p:nvSpPr>
          <p:spPr>
            <a:xfrm>
              <a:off x="6259220" y="2965855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04F526D-FC0C-6FE5-6C5F-E606CD395672}"/>
              </a:ext>
            </a:extLst>
          </p:cNvPr>
          <p:cNvGrpSpPr/>
          <p:nvPr/>
        </p:nvGrpSpPr>
        <p:grpSpPr>
          <a:xfrm>
            <a:off x="8333857" y="2195408"/>
            <a:ext cx="3483351" cy="2413498"/>
            <a:chOff x="8333857" y="2195408"/>
            <a:chExt cx="3483351" cy="24134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2753148-E10C-606C-718F-9FEFF7049ACE}"/>
                </a:ext>
              </a:extLst>
            </p:cNvPr>
            <p:cNvGrpSpPr/>
            <p:nvPr/>
          </p:nvGrpSpPr>
          <p:grpSpPr>
            <a:xfrm>
              <a:off x="8333857" y="2195408"/>
              <a:ext cx="3483351" cy="2413498"/>
              <a:chOff x="4356941" y="1854253"/>
              <a:chExt cx="4373251" cy="303008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88BD7BA-3459-6453-9D7A-9F6E6CF3798E}"/>
                  </a:ext>
                </a:extLst>
              </p:cNvPr>
              <p:cNvSpPr/>
              <p:nvPr/>
            </p:nvSpPr>
            <p:spPr>
              <a:xfrm>
                <a:off x="5056148" y="2686774"/>
                <a:ext cx="1460740" cy="1474021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64391D7-B775-323B-3625-47DF88951371}"/>
                  </a:ext>
                </a:extLst>
              </p:cNvPr>
              <p:cNvSpPr/>
              <p:nvPr/>
            </p:nvSpPr>
            <p:spPr>
              <a:xfrm>
                <a:off x="4613056" y="1854253"/>
                <a:ext cx="1009238" cy="982680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H</a:t>
                </a: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65BF27-CF0F-3398-F0C6-15A50A5F714D}"/>
                  </a:ext>
                </a:extLst>
              </p:cNvPr>
              <p:cNvSpPr/>
              <p:nvPr/>
            </p:nvSpPr>
            <p:spPr>
              <a:xfrm>
                <a:off x="4356941" y="3763260"/>
                <a:ext cx="1009238" cy="982680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H</a:t>
                </a: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8828BB2-2B72-F8D7-B6A1-852381391D1A}"/>
                  </a:ext>
                </a:extLst>
              </p:cNvPr>
              <p:cNvSpPr/>
              <p:nvPr/>
            </p:nvSpPr>
            <p:spPr>
              <a:xfrm>
                <a:off x="5269225" y="2782751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DDEA5FDC-37D8-A0B6-4F20-3FE3181B948D}"/>
                  </a:ext>
                </a:extLst>
              </p:cNvPr>
              <p:cNvSpPr/>
              <p:nvPr/>
            </p:nvSpPr>
            <p:spPr>
              <a:xfrm>
                <a:off x="5426283" y="2686773"/>
                <a:ext cx="132264" cy="12907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774E229-422A-F69D-E3DE-E528C353834A}"/>
                  </a:ext>
                </a:extLst>
              </p:cNvPr>
              <p:cNvSpPr/>
              <p:nvPr/>
            </p:nvSpPr>
            <p:spPr>
              <a:xfrm>
                <a:off x="5083186" y="3737051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B482DF5-4970-B501-9AA3-F3FBC7FA5AAA}"/>
                  </a:ext>
                </a:extLst>
              </p:cNvPr>
              <p:cNvSpPr/>
              <p:nvPr/>
            </p:nvSpPr>
            <p:spPr>
              <a:xfrm>
                <a:off x="5203093" y="3889991"/>
                <a:ext cx="132264" cy="129077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24D21FFB-6867-07FB-DD94-6FB7EF03A3DA}"/>
                  </a:ext>
                </a:extLst>
              </p:cNvPr>
              <p:cNvSpPr/>
              <p:nvPr/>
            </p:nvSpPr>
            <p:spPr>
              <a:xfrm>
                <a:off x="6457205" y="3370458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0A52450-6594-86D9-B9BD-5B4C20C8D9DB}"/>
                  </a:ext>
                </a:extLst>
              </p:cNvPr>
              <p:cNvSpPr/>
              <p:nvPr/>
            </p:nvSpPr>
            <p:spPr>
              <a:xfrm>
                <a:off x="6462662" y="3193413"/>
                <a:ext cx="132264" cy="129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61E1FFC-E048-1590-7B2D-B0EA323E9225}"/>
                  </a:ext>
                </a:extLst>
              </p:cNvPr>
              <p:cNvGrpSpPr/>
              <p:nvPr/>
            </p:nvGrpSpPr>
            <p:grpSpPr>
              <a:xfrm>
                <a:off x="6609840" y="1868173"/>
                <a:ext cx="2120352" cy="3016160"/>
                <a:chOff x="6698740" y="1868173"/>
                <a:chExt cx="2120352" cy="3016160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FDA01E1-E16D-436B-393C-39A5921DC175}"/>
                    </a:ext>
                  </a:extLst>
                </p:cNvPr>
                <p:cNvSpPr/>
                <p:nvPr/>
              </p:nvSpPr>
              <p:spPr>
                <a:xfrm>
                  <a:off x="6809010" y="2622235"/>
                  <a:ext cx="1460740" cy="1474021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800" dirty="0">
                      <a:solidFill>
                        <a:schemeClr val="tx1"/>
                      </a:solidFill>
                    </a:rPr>
                    <a:t>C</a:t>
                  </a: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BAF15581-9AA6-8AFC-F643-529FACA49CA4}"/>
                    </a:ext>
                  </a:extLst>
                </p:cNvPr>
                <p:cNvSpPr/>
                <p:nvPr/>
              </p:nvSpPr>
              <p:spPr>
                <a:xfrm>
                  <a:off x="7809854" y="1868173"/>
                  <a:ext cx="1009238" cy="982680"/>
                </a:xfrm>
                <a:prstGeom prst="ellips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1"/>
                      </a:solidFill>
                    </a:rPr>
                    <a:t>H</a:t>
                  </a: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7021FD42-8831-411E-9D33-42A38AB8FF49}"/>
                    </a:ext>
                  </a:extLst>
                </p:cNvPr>
                <p:cNvSpPr/>
                <p:nvPr/>
              </p:nvSpPr>
              <p:spPr>
                <a:xfrm>
                  <a:off x="7774818" y="3901653"/>
                  <a:ext cx="1009238" cy="982680"/>
                </a:xfrm>
                <a:prstGeom prst="ellips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1"/>
                      </a:solidFill>
                    </a:rPr>
                    <a:t>H</a:t>
                  </a: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1890E31-D34E-92B9-0E10-F0806AD9E12C}"/>
                    </a:ext>
                  </a:extLst>
                </p:cNvPr>
                <p:cNvSpPr/>
                <p:nvPr/>
              </p:nvSpPr>
              <p:spPr>
                <a:xfrm>
                  <a:off x="7784076" y="2644160"/>
                  <a:ext cx="132264" cy="1290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DC6E4AB5-CD41-3EB5-A3E4-B96A61E2B92F}"/>
                    </a:ext>
                  </a:extLst>
                </p:cNvPr>
                <p:cNvSpPr/>
                <p:nvPr/>
              </p:nvSpPr>
              <p:spPr>
                <a:xfrm>
                  <a:off x="7953264" y="2771160"/>
                  <a:ext cx="132264" cy="12907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23209EF9-3FB5-7FF3-6EE7-F14469BABB16}"/>
                    </a:ext>
                  </a:extLst>
                </p:cNvPr>
                <p:cNvSpPr/>
                <p:nvPr/>
              </p:nvSpPr>
              <p:spPr>
                <a:xfrm>
                  <a:off x="7847954" y="3927053"/>
                  <a:ext cx="132264" cy="1290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3B36CBDB-40C0-38EF-A48A-3A3D00CC89CE}"/>
                    </a:ext>
                  </a:extLst>
                </p:cNvPr>
                <p:cNvSpPr/>
                <p:nvPr/>
              </p:nvSpPr>
              <p:spPr>
                <a:xfrm>
                  <a:off x="8004442" y="3825453"/>
                  <a:ext cx="132264" cy="12907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FE967434-2456-CF2B-41D0-238AF3AB5113}"/>
                    </a:ext>
                  </a:extLst>
                </p:cNvPr>
                <p:cNvSpPr/>
                <p:nvPr/>
              </p:nvSpPr>
              <p:spPr>
                <a:xfrm>
                  <a:off x="6698740" y="3359246"/>
                  <a:ext cx="132264" cy="1290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DCEE0378-5ED4-FD5E-9CEA-A6B0C4AE2371}"/>
                    </a:ext>
                  </a:extLst>
                </p:cNvPr>
                <p:cNvSpPr/>
                <p:nvPr/>
              </p:nvSpPr>
              <p:spPr>
                <a:xfrm>
                  <a:off x="6704197" y="3182201"/>
                  <a:ext cx="132264" cy="1290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FA8FBD1-9EE8-CC9D-037C-CF9A189206CA}"/>
                </a:ext>
              </a:extLst>
            </p:cNvPr>
            <p:cNvSpPr/>
            <p:nvPr/>
          </p:nvSpPr>
          <p:spPr>
            <a:xfrm>
              <a:off x="9082537" y="3054201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845CD82-8EC9-CFD3-DF9C-923BAD816DF7}"/>
                </a:ext>
              </a:extLst>
            </p:cNvPr>
            <p:cNvSpPr/>
            <p:nvPr/>
          </p:nvSpPr>
          <p:spPr>
            <a:xfrm>
              <a:off x="10395887" y="2996674"/>
              <a:ext cx="803872" cy="78271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DFE7DCB9-FAAA-8057-C09E-35086F1EBA43}"/>
              </a:ext>
            </a:extLst>
          </p:cNvPr>
          <p:cNvSpPr/>
          <p:nvPr/>
        </p:nvSpPr>
        <p:spPr>
          <a:xfrm>
            <a:off x="1646648" y="2755298"/>
            <a:ext cx="105350" cy="1028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52B00E3-522D-F026-9B6F-9AFA080FFD9F}"/>
              </a:ext>
            </a:extLst>
          </p:cNvPr>
          <p:cNvSpPr/>
          <p:nvPr/>
        </p:nvSpPr>
        <p:spPr>
          <a:xfrm>
            <a:off x="1646648" y="3962586"/>
            <a:ext cx="105350" cy="1028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224903-6D83-32DF-FDD7-1FC7C0A85ECA}"/>
              </a:ext>
            </a:extLst>
          </p:cNvPr>
          <p:cNvSpPr/>
          <p:nvPr/>
        </p:nvSpPr>
        <p:spPr>
          <a:xfrm>
            <a:off x="2329868" y="3405799"/>
            <a:ext cx="105350" cy="1028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D34F2B3-E45D-1747-FA5C-EF0F870BE5B5}"/>
              </a:ext>
            </a:extLst>
          </p:cNvPr>
          <p:cNvSpPr/>
          <p:nvPr/>
        </p:nvSpPr>
        <p:spPr>
          <a:xfrm>
            <a:off x="1140560" y="3416515"/>
            <a:ext cx="105350" cy="1028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012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28786-20E5-96A7-BF41-E01620E72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Macromolecules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554D5-0C1E-3BDF-EF52-685C179FAD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Polymers constructed by covalently linking small organic </a:t>
            </a:r>
            <a:r>
              <a:rPr lang="en-GB" b="1" dirty="0"/>
              <a:t>monomers </a:t>
            </a:r>
            <a:r>
              <a:rPr lang="en-GB" dirty="0"/>
              <a:t>into long chains</a:t>
            </a:r>
          </a:p>
        </p:txBody>
      </p:sp>
      <p:pic>
        <p:nvPicPr>
          <p:cNvPr id="4" name="Picture 3" descr="A graph depicting the composition of cells">
            <a:extLst>
              <a:ext uri="{FF2B5EF4-FFF2-40B4-BE49-F238E27FC236}">
                <a16:creationId xmlns:a16="http://schemas.microsoft.com/office/drawing/2014/main" id="{9D8A5A33-CF55-767D-2F29-180DA02D20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1281" y="1841639"/>
            <a:ext cx="2806639" cy="2037218"/>
          </a:xfrm>
          <a:prstGeom prst="rect">
            <a:avLst/>
          </a:prstGeom>
        </p:spPr>
      </p:pic>
      <p:pic>
        <p:nvPicPr>
          <p:cNvPr id="5" name="Picture 4" descr="A diagram of different types of molecules, showing subunits and macromolecules">
            <a:extLst>
              <a:ext uri="{FF2B5EF4-FFF2-40B4-BE49-F238E27FC236}">
                <a16:creationId xmlns:a16="http://schemas.microsoft.com/office/drawing/2014/main" id="{BA088E86-518D-B458-351D-E20BF18B09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3927" y="4090133"/>
            <a:ext cx="3441345" cy="2402741"/>
          </a:xfrm>
          <a:prstGeom prst="rect">
            <a:avLst/>
          </a:prstGeom>
        </p:spPr>
      </p:pic>
      <p:pic>
        <p:nvPicPr>
          <p:cNvPr id="6" name="Picture 5" descr="A diagram of different types monomers and their respective macromolecules">
            <a:extLst>
              <a:ext uri="{FF2B5EF4-FFF2-40B4-BE49-F238E27FC236}">
                <a16:creationId xmlns:a16="http://schemas.microsoft.com/office/drawing/2014/main" id="{D5B0587D-5374-578B-11BC-6509019339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848" y="2134711"/>
            <a:ext cx="6687159" cy="258857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3A3F89-9994-5ABF-F73D-56776D8FB668}"/>
              </a:ext>
            </a:extLst>
          </p:cNvPr>
          <p:cNvSpPr/>
          <p:nvPr/>
        </p:nvSpPr>
        <p:spPr>
          <a:xfrm>
            <a:off x="1686377" y="4856092"/>
            <a:ext cx="4356100" cy="1434119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Macromolecules are the most abundant carbon-containing molecules in a living cell.</a:t>
            </a:r>
          </a:p>
        </p:txBody>
      </p:sp>
    </p:spTree>
    <p:extLst>
      <p:ext uri="{BB962C8B-B14F-4D97-AF65-F5344CB8AC3E}">
        <p14:creationId xmlns:p14="http://schemas.microsoft.com/office/powerpoint/2010/main" val="229963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BAC3A-459F-9D32-468A-CEBCD878C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Monosaccharides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EEA06-5B3C-2972-F84D-BCC0131FF3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Sugars as subunits of polysaccharides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EA0DD7C-C5E5-86A9-FAE0-7FA50F384E22}"/>
              </a:ext>
            </a:extLst>
          </p:cNvPr>
          <p:cNvSpPr/>
          <p:nvPr/>
        </p:nvSpPr>
        <p:spPr>
          <a:xfrm>
            <a:off x="157830" y="4978204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Monosaccharides have the general formula (CH</a:t>
            </a:r>
            <a:r>
              <a:rPr lang="en-GB" baseline="-25000" dirty="0">
                <a:solidFill>
                  <a:schemeClr val="accent1"/>
                </a:solidFill>
              </a:rPr>
              <a:t>2</a:t>
            </a:r>
            <a:r>
              <a:rPr lang="en-GB" dirty="0">
                <a:solidFill>
                  <a:schemeClr val="accent1"/>
                </a:solidFill>
              </a:rPr>
              <a:t>O)</a:t>
            </a:r>
            <a:r>
              <a:rPr lang="en-GB" baseline="-25000" dirty="0">
                <a:solidFill>
                  <a:schemeClr val="accent1"/>
                </a:solidFill>
              </a:rPr>
              <a:t>n</a:t>
            </a:r>
          </a:p>
        </p:txBody>
      </p:sp>
      <p:grpSp>
        <p:nvGrpSpPr>
          <p:cNvPr id="75" name="Group 74" descr="A monosaccharide structure">
            <a:extLst>
              <a:ext uri="{FF2B5EF4-FFF2-40B4-BE49-F238E27FC236}">
                <a16:creationId xmlns:a16="http://schemas.microsoft.com/office/drawing/2014/main" id="{B6B31DBE-0018-CBFD-782D-7DE47A0EDC54}"/>
              </a:ext>
            </a:extLst>
          </p:cNvPr>
          <p:cNvGrpSpPr/>
          <p:nvPr/>
        </p:nvGrpSpPr>
        <p:grpSpPr>
          <a:xfrm>
            <a:off x="531777" y="1773052"/>
            <a:ext cx="3642872" cy="2823295"/>
            <a:chOff x="531777" y="1773052"/>
            <a:chExt cx="3642872" cy="282329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7EE8AE-97D7-924C-223A-E84F44A76B01}"/>
                </a:ext>
              </a:extLst>
            </p:cNvPr>
            <p:cNvGrpSpPr/>
            <p:nvPr/>
          </p:nvGrpSpPr>
          <p:grpSpPr>
            <a:xfrm>
              <a:off x="531777" y="2550224"/>
              <a:ext cx="2218815" cy="2004514"/>
              <a:chOff x="934113" y="2047304"/>
              <a:chExt cx="2218815" cy="2004514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89AFB7F5-3F4A-94E1-6151-1012E11891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19072" y="2624328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A48C3DE-48DF-3F3F-E163-C247622B32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2110" y="2639830"/>
                <a:ext cx="278333" cy="3126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C8C2C49-8EC8-A6F8-45CD-FCEE52582C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77093" y="3178325"/>
                <a:ext cx="267979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D86FC8D-3CB7-FB82-D68E-B9B71ADAA61D}"/>
                  </a:ext>
                </a:extLst>
              </p:cNvPr>
              <p:cNvCxnSpPr>
                <a:cxnSpLocks/>
                <a:stCxn id="27" idx="0"/>
              </p:cNvCxnSpPr>
              <p:nvPr/>
            </p:nvCxnSpPr>
            <p:spPr>
              <a:xfrm flipV="1">
                <a:off x="1188966" y="2639830"/>
                <a:ext cx="302195" cy="25374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7C1F579-6DFA-C640-C7AC-C9F8F56AF3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7175" y="3178325"/>
                <a:ext cx="287102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93422D-7023-03A7-BFAE-FB33F8C6B4D1}"/>
                  </a:ext>
                </a:extLst>
              </p:cNvPr>
              <p:cNvSpPr txBox="1"/>
              <p:nvPr/>
            </p:nvSpPr>
            <p:spPr>
              <a:xfrm>
                <a:off x="1344168" y="2439662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1838567-4A07-3F9C-638F-566CF7FEBEF6}"/>
                  </a:ext>
                </a:extLst>
              </p:cNvPr>
              <p:cNvSpPr txBox="1"/>
              <p:nvPr/>
            </p:nvSpPr>
            <p:spPr>
              <a:xfrm>
                <a:off x="2178631" y="2443972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O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1F76F6D-C573-F6A4-868D-B02B1DF77388}"/>
                  </a:ext>
                </a:extLst>
              </p:cNvPr>
              <p:cNvSpPr txBox="1"/>
              <p:nvPr/>
            </p:nvSpPr>
            <p:spPr>
              <a:xfrm>
                <a:off x="2624436" y="2897122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9380A5-E339-0A1D-8F9F-11BC1CEFADA3}"/>
                  </a:ext>
                </a:extLst>
              </p:cNvPr>
              <p:cNvSpPr txBox="1"/>
              <p:nvPr/>
            </p:nvSpPr>
            <p:spPr>
              <a:xfrm>
                <a:off x="1352007" y="3287004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8CF63B0-EC56-F1CB-EA17-8E1583883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19072" y="3471670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7B31D6-7098-C74C-550B-6A82AC79826B}"/>
                  </a:ext>
                </a:extLst>
              </p:cNvPr>
              <p:cNvSpPr txBox="1"/>
              <p:nvPr/>
            </p:nvSpPr>
            <p:spPr>
              <a:xfrm>
                <a:off x="2178631" y="3290891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9046CEB-EFA4-839B-4283-EF173A7D42B1}"/>
                  </a:ext>
                </a:extLst>
              </p:cNvPr>
              <p:cNvSpPr txBox="1"/>
              <p:nvPr/>
            </p:nvSpPr>
            <p:spPr>
              <a:xfrm>
                <a:off x="934113" y="2893576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</a:t>
                </a: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CDC59AC-E0B7-36F6-EA92-D252076FF0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9871" y="2692774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638E359-8A51-3B7D-175E-A613CEB6760A}"/>
                  </a:ext>
                </a:extLst>
              </p:cNvPr>
              <p:cNvSpPr txBox="1"/>
              <p:nvPr/>
            </p:nvSpPr>
            <p:spPr>
              <a:xfrm>
                <a:off x="2638190" y="2390317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4C6B898-C351-8AB6-24A6-0A38344A2A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9871" y="3218135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6C62115-9316-63F4-3073-72DB736E9651}"/>
                  </a:ext>
                </a:extLst>
              </p:cNvPr>
              <p:cNvSpPr txBox="1"/>
              <p:nvPr/>
            </p:nvSpPr>
            <p:spPr>
              <a:xfrm>
                <a:off x="2619395" y="3453436"/>
                <a:ext cx="5335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OH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11AEED9-0422-26AB-2473-52B7755E1E3E}"/>
                  </a:ext>
                </a:extLst>
              </p:cNvPr>
              <p:cNvSpPr txBox="1"/>
              <p:nvPr/>
            </p:nvSpPr>
            <p:spPr>
              <a:xfrm>
                <a:off x="2166716" y="3744041"/>
                <a:ext cx="5335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OH</a:t>
                </a:r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F4DE3E0-45A7-D2F5-996D-45F9D4B6BF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3482" y="3512283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82E1231-F915-0DFD-B1C5-E21359D0F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40756" y="3091367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87B489A-CED0-659F-96AE-DCA521707DC9}"/>
                  </a:ext>
                </a:extLst>
              </p:cNvPr>
              <p:cNvSpPr txBox="1"/>
              <p:nvPr/>
            </p:nvSpPr>
            <p:spPr>
              <a:xfrm>
                <a:off x="2187407" y="2826783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3A6C0B5-F58C-A1A5-7E16-A30630668170}"/>
                  </a:ext>
                </a:extLst>
              </p:cNvPr>
              <p:cNvSpPr txBox="1"/>
              <p:nvPr/>
            </p:nvSpPr>
            <p:spPr>
              <a:xfrm>
                <a:off x="1329972" y="2963447"/>
                <a:ext cx="5335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OH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24991D-0BC5-9D43-A33A-3E7E8F2723A7}"/>
                  </a:ext>
                </a:extLst>
              </p:cNvPr>
              <p:cNvSpPr txBox="1"/>
              <p:nvPr/>
            </p:nvSpPr>
            <p:spPr>
              <a:xfrm>
                <a:off x="1357870" y="3625118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EEC8A22-5796-D159-7CFF-E046F7026A7F}"/>
                  </a:ext>
                </a:extLst>
              </p:cNvPr>
              <p:cNvSpPr txBox="1"/>
              <p:nvPr/>
            </p:nvSpPr>
            <p:spPr>
              <a:xfrm>
                <a:off x="934792" y="3478034"/>
                <a:ext cx="5335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HO</a:t>
                </a:r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255583FA-B901-FBA8-C295-870403F6A1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965" y="3225999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556B8608-D389-2BAF-740A-6D14FD2CD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965" y="2573248"/>
                <a:ext cx="0" cy="253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0640846-6577-6963-4141-50A62ED7F1F0}"/>
                  </a:ext>
                </a:extLst>
              </p:cNvPr>
              <p:cNvSpPr txBox="1"/>
              <p:nvPr/>
            </p:nvSpPr>
            <p:spPr>
              <a:xfrm>
                <a:off x="942322" y="2272818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6B1CE6C-93B0-E4D7-62A5-D61F1DCA8A90}"/>
                  </a:ext>
                </a:extLst>
              </p:cNvPr>
              <p:cNvSpPr txBox="1"/>
              <p:nvPr/>
            </p:nvSpPr>
            <p:spPr>
              <a:xfrm>
                <a:off x="1225376" y="2047304"/>
                <a:ext cx="7722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CH</a:t>
                </a:r>
                <a:r>
                  <a:rPr lang="en-GB" sz="1400" baseline="-25000" dirty="0"/>
                  <a:t>2</a:t>
                </a:r>
                <a:r>
                  <a:rPr lang="en-GB" sz="1400" dirty="0"/>
                  <a:t>OH</a:t>
                </a: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D2380C7-6A5E-9F3B-5D21-B5B24A0799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04424" y="3178325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EBE54FC0-5CDE-ADDA-7CE7-F68CD3400D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11506" y="3526252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B5B5A2AD-C3FC-E468-0A0E-3FEB8D231D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99201" y="2326779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4E65D30-CB3D-EDBA-86E6-E5E6B49671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06283" y="2674706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BB5CA85-23C2-DEF1-E4CC-4F3D8ADE7598}"/>
                  </a:ext>
                </a:extLst>
              </p:cNvPr>
              <p:cNvSpPr txBox="1"/>
              <p:nvPr/>
            </p:nvSpPr>
            <p:spPr>
              <a:xfrm>
                <a:off x="1354477" y="2772129"/>
                <a:ext cx="509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H</a:t>
                </a:r>
              </a:p>
            </p:txBody>
          </p:sp>
        </p:grp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28FC5E8-CB39-C190-D5D0-58309D95CDD8}"/>
                </a:ext>
              </a:extLst>
            </p:cNvPr>
            <p:cNvCxnSpPr>
              <a:cxnSpLocks/>
              <a:endCxn id="21" idx="0"/>
            </p:cNvCxnSpPr>
            <p:nvPr/>
          </p:nvCxnSpPr>
          <p:spPr>
            <a:xfrm flipH="1">
              <a:off x="2031148" y="2089670"/>
              <a:ext cx="459558" cy="8572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FDD5B5E2-2F99-20E6-4387-9FE983E3E4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1860" y="3047125"/>
              <a:ext cx="625283" cy="64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B1D2BB56-9CDD-9AE5-F1D8-88F031DA21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56901" y="3550384"/>
              <a:ext cx="719571" cy="73818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B0B0E0C-ECAA-C88E-9D50-24658A74878A}"/>
                </a:ext>
              </a:extLst>
            </p:cNvPr>
            <p:cNvSpPr txBox="1"/>
            <p:nvPr/>
          </p:nvSpPr>
          <p:spPr>
            <a:xfrm>
              <a:off x="2105319" y="1773052"/>
              <a:ext cx="770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Oxygen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190DAE2-71C7-554E-5CFB-BE977D31F16B}"/>
                </a:ext>
              </a:extLst>
            </p:cNvPr>
            <p:cNvSpPr txBox="1"/>
            <p:nvPr/>
          </p:nvSpPr>
          <p:spPr>
            <a:xfrm>
              <a:off x="3126344" y="2878580"/>
              <a:ext cx="1048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Hydrogen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8987505-EB3E-A0B8-1ABA-D6DA882EF6EB}"/>
                </a:ext>
              </a:extLst>
            </p:cNvPr>
            <p:cNvSpPr txBox="1"/>
            <p:nvPr/>
          </p:nvSpPr>
          <p:spPr>
            <a:xfrm>
              <a:off x="2739165" y="4288570"/>
              <a:ext cx="1048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Carbon</a:t>
              </a:r>
            </a:p>
          </p:txBody>
        </p:sp>
      </p:grpSp>
      <p:grpSp>
        <p:nvGrpSpPr>
          <p:cNvPr id="181" name="Group 180" descr="Monosaccharides joined into a chain to form a polysaccharide">
            <a:extLst>
              <a:ext uri="{FF2B5EF4-FFF2-40B4-BE49-F238E27FC236}">
                <a16:creationId xmlns:a16="http://schemas.microsoft.com/office/drawing/2014/main" id="{6F53B905-2D11-5E49-90B7-621B417435A0}"/>
              </a:ext>
            </a:extLst>
          </p:cNvPr>
          <p:cNvGrpSpPr/>
          <p:nvPr/>
        </p:nvGrpSpPr>
        <p:grpSpPr>
          <a:xfrm>
            <a:off x="4810287" y="2777251"/>
            <a:ext cx="6911938" cy="1732540"/>
            <a:chOff x="4576757" y="2829682"/>
            <a:chExt cx="6911938" cy="1732540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C5B99ED-6B3E-40FF-FD0F-DEB35C5107BC}"/>
                </a:ext>
              </a:extLst>
            </p:cNvPr>
            <p:cNvGrpSpPr/>
            <p:nvPr/>
          </p:nvGrpSpPr>
          <p:grpSpPr>
            <a:xfrm>
              <a:off x="4576757" y="2829682"/>
              <a:ext cx="1855789" cy="1446895"/>
              <a:chOff x="5117080" y="2914346"/>
              <a:chExt cx="1855789" cy="1446895"/>
            </a:xfrm>
          </p:grpSpPr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DC7335A9-9F45-E9F0-B1F2-041B262D92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329703"/>
                <a:ext cx="4206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4EBF2C37-F715-CDBA-D926-61C42A0B73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8842" y="3324383"/>
                <a:ext cx="278333" cy="3126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0B1C0A9D-E9AC-A25F-0A8B-58EC352701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04018" y="3651722"/>
                <a:ext cx="267979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82D0AE32-C89E-54B4-1F3D-CCEFBEDE0A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106" y="3322411"/>
                <a:ext cx="302195" cy="25374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F769BEA5-8F75-E5A4-CAD3-B02A8E62F4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9106" y="3575899"/>
                <a:ext cx="292911" cy="3160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FF53200-EF42-026F-E0E4-E59CF9CAB41C}"/>
                  </a:ext>
                </a:extLst>
              </p:cNvPr>
              <p:cNvSpPr txBox="1"/>
              <p:nvPr/>
            </p:nvSpPr>
            <p:spPr>
              <a:xfrm>
                <a:off x="5870945" y="3174467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DD2BF82-A43E-FDC4-24F9-F4A296B96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897196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CA21615C-B7C2-E255-5A80-F0F4B2394364}"/>
                  </a:ext>
                </a:extLst>
              </p:cNvPr>
              <p:cNvSpPr txBox="1"/>
              <p:nvPr/>
            </p:nvSpPr>
            <p:spPr>
              <a:xfrm>
                <a:off x="5930535" y="4082742"/>
                <a:ext cx="541462" cy="27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2361EAF-4DC2-04CE-3474-9027C8BAC525}"/>
                  </a:ext>
                </a:extLst>
              </p:cNvPr>
              <p:cNvCxnSpPr>
                <a:cxnSpLocks/>
                <a:endCxn id="100" idx="0"/>
              </p:cNvCxnSpPr>
              <p:nvPr/>
            </p:nvCxnSpPr>
            <p:spPr>
              <a:xfrm>
                <a:off x="6199519" y="3895659"/>
                <a:ext cx="1747" cy="1870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7528253-C18C-B62A-38BB-534E24205173}"/>
                  </a:ext>
                </a:extLst>
              </p:cNvPr>
              <p:cNvSpPr txBox="1"/>
              <p:nvPr/>
            </p:nvSpPr>
            <p:spPr>
              <a:xfrm>
                <a:off x="5426582" y="2914346"/>
                <a:ext cx="7722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CH</a:t>
                </a:r>
                <a:r>
                  <a:rPr lang="en-GB" sz="1200" baseline="-25000" dirty="0"/>
                  <a:t>2</a:t>
                </a:r>
                <a:r>
                  <a:rPr lang="en-GB" sz="1200" dirty="0"/>
                  <a:t>OH</a:t>
                </a:r>
              </a:p>
            </p:txBody>
          </p: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DC3D1122-EC13-137E-9CB9-95CF69F239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24585" y="3724347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C473F8A-7951-A2E5-B001-2422F45963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1997" y="3636493"/>
                <a:ext cx="163775" cy="151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3AB36547-1262-8E40-7C0D-4BC9CDCA91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11952" y="3146989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A5FD77E2-9D0E-B945-72DA-C5DB8522B83C}"/>
                  </a:ext>
                </a:extLst>
              </p:cNvPr>
              <p:cNvSpPr txBox="1"/>
              <p:nvPr/>
            </p:nvSpPr>
            <p:spPr>
              <a:xfrm>
                <a:off x="5424465" y="3517305"/>
                <a:ext cx="5335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E77CEC1E-9383-E3AA-AB10-BE149893F7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7080" y="3576652"/>
                <a:ext cx="211924" cy="1174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BFD8713B-E150-8A5E-3541-B585830D4A4C}"/>
                  </a:ext>
                </a:extLst>
              </p:cNvPr>
              <p:cNvSpPr txBox="1"/>
              <p:nvPr/>
            </p:nvSpPr>
            <p:spPr>
              <a:xfrm>
                <a:off x="6463164" y="3654920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03AB92E7-A3AA-2D00-2E99-557488855EA4}"/>
                </a:ext>
              </a:extLst>
            </p:cNvPr>
            <p:cNvGrpSpPr/>
            <p:nvPr/>
          </p:nvGrpSpPr>
          <p:grpSpPr>
            <a:xfrm>
              <a:off x="6246021" y="2920807"/>
              <a:ext cx="1892633" cy="1446895"/>
              <a:chOff x="5117080" y="2914346"/>
              <a:chExt cx="1892633" cy="1446895"/>
            </a:xfrm>
          </p:grpSpPr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2770E1C2-26CE-8C0E-2979-E4ADE227A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329703"/>
                <a:ext cx="4206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85C3B344-8A1D-3797-FE3C-E649E486CE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8842" y="3324383"/>
                <a:ext cx="278333" cy="3126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0D717044-2C43-FEB2-2C4D-EEFDB34564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04018" y="3651722"/>
                <a:ext cx="267979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148D22AA-DF1C-C09B-A81A-CC9D8271B8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106" y="3322411"/>
                <a:ext cx="302195" cy="25374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0DE9AB0-E50C-EA71-8CE1-230FFC2C01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9106" y="3575899"/>
                <a:ext cx="292911" cy="3160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0BD12AB-AC10-B799-F1A5-51D65BD19F75}"/>
                  </a:ext>
                </a:extLst>
              </p:cNvPr>
              <p:cNvSpPr txBox="1"/>
              <p:nvPr/>
            </p:nvSpPr>
            <p:spPr>
              <a:xfrm>
                <a:off x="5870945" y="3174467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EEC19A72-0EBD-75F0-F19E-0C132D25F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897196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735F809B-F68F-6993-5788-83E74F075112}"/>
                  </a:ext>
                </a:extLst>
              </p:cNvPr>
              <p:cNvSpPr txBox="1"/>
              <p:nvPr/>
            </p:nvSpPr>
            <p:spPr>
              <a:xfrm>
                <a:off x="5930535" y="4082742"/>
                <a:ext cx="541462" cy="27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3B50CBE6-D260-0622-74D9-F39EF883ED8C}"/>
                  </a:ext>
                </a:extLst>
              </p:cNvPr>
              <p:cNvCxnSpPr>
                <a:cxnSpLocks/>
                <a:endCxn id="136" idx="0"/>
              </p:cNvCxnSpPr>
              <p:nvPr/>
            </p:nvCxnSpPr>
            <p:spPr>
              <a:xfrm>
                <a:off x="6199519" y="3895659"/>
                <a:ext cx="1747" cy="1870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247FFC51-8626-681A-E3A8-E02FF4169036}"/>
                  </a:ext>
                </a:extLst>
              </p:cNvPr>
              <p:cNvSpPr txBox="1"/>
              <p:nvPr/>
            </p:nvSpPr>
            <p:spPr>
              <a:xfrm>
                <a:off x="5426582" y="2914346"/>
                <a:ext cx="7722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CH</a:t>
                </a:r>
                <a:r>
                  <a:rPr lang="en-GB" sz="1200" baseline="-25000" dirty="0"/>
                  <a:t>2</a:t>
                </a:r>
                <a:r>
                  <a:rPr lang="en-GB" sz="1200" dirty="0"/>
                  <a:t>OH</a:t>
                </a:r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BAEABF38-7D31-E53F-306C-F13923A3A5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24585" y="3724347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5BC76E1F-C556-FF30-9619-ECDBC6F687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1997" y="3636493"/>
                <a:ext cx="163775" cy="151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4B9773D0-528B-D15E-CAE9-D5676EB24B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11952" y="3146989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E3356FF2-981F-3868-6502-5310B2EEF55D}"/>
                  </a:ext>
                </a:extLst>
              </p:cNvPr>
              <p:cNvSpPr txBox="1"/>
              <p:nvPr/>
            </p:nvSpPr>
            <p:spPr>
              <a:xfrm>
                <a:off x="5424465" y="3517305"/>
                <a:ext cx="5335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152269C4-3F44-3218-4488-827F5BAEEA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7080" y="3576652"/>
                <a:ext cx="211924" cy="1174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68439BA-1ACB-A6C4-8D26-CF2263CEB7A8}"/>
                  </a:ext>
                </a:extLst>
              </p:cNvPr>
              <p:cNvSpPr txBox="1"/>
              <p:nvPr/>
            </p:nvSpPr>
            <p:spPr>
              <a:xfrm>
                <a:off x="6463164" y="3654920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9E6C9052-780E-B076-9E60-3CF652FE01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97789" y="3665428"/>
                <a:ext cx="211924" cy="1174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4173A40D-9FAF-D40B-703A-5CF43DBC77F6}"/>
                </a:ext>
              </a:extLst>
            </p:cNvPr>
            <p:cNvGrpSpPr/>
            <p:nvPr/>
          </p:nvGrpSpPr>
          <p:grpSpPr>
            <a:xfrm>
              <a:off x="8128824" y="3024202"/>
              <a:ext cx="1653763" cy="1446895"/>
              <a:chOff x="5319106" y="2914346"/>
              <a:chExt cx="1653763" cy="1446895"/>
            </a:xfrm>
          </p:grpSpPr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32D53D35-B993-8E98-7AF2-9FE629DB32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329703"/>
                <a:ext cx="4206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01202E28-A6D3-7D5C-DE1C-6276453B33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8842" y="3324383"/>
                <a:ext cx="278333" cy="3126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E528D070-AD34-B38D-8927-7046F4A755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04018" y="3651722"/>
                <a:ext cx="267979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7CB071F8-2E67-753D-3FBF-EC01D88336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106" y="3322411"/>
                <a:ext cx="302195" cy="25374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117A0E4A-BD9C-0E15-880A-5DCB16F119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9106" y="3575899"/>
                <a:ext cx="292911" cy="3160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CE8DA408-866F-7D6F-2D43-C22C50EEBEC0}"/>
                  </a:ext>
                </a:extLst>
              </p:cNvPr>
              <p:cNvSpPr txBox="1"/>
              <p:nvPr/>
            </p:nvSpPr>
            <p:spPr>
              <a:xfrm>
                <a:off x="5870945" y="3174467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B5971B2-692D-780E-37E3-EA872BA5C7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897196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842733C3-7FA3-BF92-5592-FF2770CE762F}"/>
                  </a:ext>
                </a:extLst>
              </p:cNvPr>
              <p:cNvSpPr txBox="1"/>
              <p:nvPr/>
            </p:nvSpPr>
            <p:spPr>
              <a:xfrm>
                <a:off x="5930535" y="4082742"/>
                <a:ext cx="541462" cy="27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83089719-2679-5C8F-AFEF-3C9D2BF2EBCD}"/>
                  </a:ext>
                </a:extLst>
              </p:cNvPr>
              <p:cNvCxnSpPr>
                <a:cxnSpLocks/>
                <a:endCxn id="154" idx="0"/>
              </p:cNvCxnSpPr>
              <p:nvPr/>
            </p:nvCxnSpPr>
            <p:spPr>
              <a:xfrm>
                <a:off x="6199519" y="3895659"/>
                <a:ext cx="1747" cy="1870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A6BBAA96-F038-1A16-A08D-87828AF27C27}"/>
                  </a:ext>
                </a:extLst>
              </p:cNvPr>
              <p:cNvSpPr txBox="1"/>
              <p:nvPr/>
            </p:nvSpPr>
            <p:spPr>
              <a:xfrm>
                <a:off x="5426582" y="2914346"/>
                <a:ext cx="7722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CH</a:t>
                </a:r>
                <a:r>
                  <a:rPr lang="en-GB" sz="1200" baseline="-25000" dirty="0"/>
                  <a:t>2</a:t>
                </a:r>
                <a:r>
                  <a:rPr lang="en-GB" sz="1200" dirty="0"/>
                  <a:t>OH</a:t>
                </a:r>
              </a:p>
            </p:txBody>
          </p: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9BE64B08-5E61-3B2E-A848-72BA26E6FC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24585" y="3724347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82AE335F-BC2E-7BA8-886B-3744C4093F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1997" y="3636493"/>
                <a:ext cx="163775" cy="151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46B8D4E5-D2C4-503D-EE4D-4DE3B014B7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11952" y="3146989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E33A7A1A-4710-F21E-AB5D-D8674796B052}"/>
                  </a:ext>
                </a:extLst>
              </p:cNvPr>
              <p:cNvSpPr txBox="1"/>
              <p:nvPr/>
            </p:nvSpPr>
            <p:spPr>
              <a:xfrm>
                <a:off x="5424465" y="3517305"/>
                <a:ext cx="5335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B0FC4E23-FAB4-E516-943F-A2A46597D9A1}"/>
                  </a:ext>
                </a:extLst>
              </p:cNvPr>
              <p:cNvSpPr txBox="1"/>
              <p:nvPr/>
            </p:nvSpPr>
            <p:spPr>
              <a:xfrm>
                <a:off x="6463164" y="3654920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600C03CE-0E68-7E30-DAF3-9BE4B8529B5D}"/>
                </a:ext>
              </a:extLst>
            </p:cNvPr>
            <p:cNvGrpSpPr/>
            <p:nvPr/>
          </p:nvGrpSpPr>
          <p:grpSpPr>
            <a:xfrm>
              <a:off x="9596062" y="3115327"/>
              <a:ext cx="1892633" cy="1446895"/>
              <a:chOff x="5117080" y="2914346"/>
              <a:chExt cx="1892633" cy="1446895"/>
            </a:xfrm>
          </p:grpSpPr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0E661140-68CA-4187-3408-F357CADA62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329703"/>
                <a:ext cx="4206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3D820CDF-622E-1B78-DD2B-C2843C9968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8842" y="3324383"/>
                <a:ext cx="278333" cy="3126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D2ADB1DD-8D1E-9993-A8E4-6CC63A8CB7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04018" y="3651722"/>
                <a:ext cx="267979" cy="250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68AAB031-FF8C-5F2F-41EC-6F6BB61610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106" y="3322411"/>
                <a:ext cx="302195" cy="25374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57B4CF3C-0027-EA30-109C-036AA17881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9106" y="3575899"/>
                <a:ext cx="292911" cy="3160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19BB6E5-FACA-0CE5-1609-2B3E0D4F3523}"/>
                  </a:ext>
                </a:extLst>
              </p:cNvPr>
              <p:cNvSpPr txBox="1"/>
              <p:nvPr/>
            </p:nvSpPr>
            <p:spPr>
              <a:xfrm>
                <a:off x="5870945" y="3174467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7681F833-3D98-1589-8665-45937FC2B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2017" y="3897196"/>
                <a:ext cx="59436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57A85487-4FEC-A98B-189A-40EE4A165D87}"/>
                  </a:ext>
                </a:extLst>
              </p:cNvPr>
              <p:cNvSpPr txBox="1"/>
              <p:nvPr/>
            </p:nvSpPr>
            <p:spPr>
              <a:xfrm>
                <a:off x="5930535" y="4082742"/>
                <a:ext cx="541462" cy="27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CE82856-D3D8-1256-F402-C308E0C5FDCD}"/>
                  </a:ext>
                </a:extLst>
              </p:cNvPr>
              <p:cNvCxnSpPr>
                <a:cxnSpLocks/>
                <a:endCxn id="171" idx="0"/>
              </p:cNvCxnSpPr>
              <p:nvPr/>
            </p:nvCxnSpPr>
            <p:spPr>
              <a:xfrm>
                <a:off x="6199519" y="3895659"/>
                <a:ext cx="1747" cy="1870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04BEC910-6AEE-9718-D648-C7C15155C9C2}"/>
                  </a:ext>
                </a:extLst>
              </p:cNvPr>
              <p:cNvSpPr txBox="1"/>
              <p:nvPr/>
            </p:nvSpPr>
            <p:spPr>
              <a:xfrm>
                <a:off x="5426582" y="2914346"/>
                <a:ext cx="7722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CH</a:t>
                </a:r>
                <a:r>
                  <a:rPr lang="en-GB" sz="1200" baseline="-25000" dirty="0"/>
                  <a:t>2</a:t>
                </a:r>
                <a:r>
                  <a:rPr lang="en-GB" sz="1200" dirty="0"/>
                  <a:t>OH</a:t>
                </a: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85FC7377-89E8-AEEC-EA8B-E7F12BCCBD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24585" y="3724347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520AA16C-0BBE-C5BA-6DAB-11DA3689E4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1997" y="3636493"/>
                <a:ext cx="163775" cy="151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4D250DCC-1012-117F-80E2-B65F47310C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11952" y="3146989"/>
                <a:ext cx="2435" cy="174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C4568240-ACCE-05C7-F54E-D0442C5AD47B}"/>
                  </a:ext>
                </a:extLst>
              </p:cNvPr>
              <p:cNvSpPr txBox="1"/>
              <p:nvPr/>
            </p:nvSpPr>
            <p:spPr>
              <a:xfrm>
                <a:off x="5424465" y="3517305"/>
                <a:ext cx="5335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OH</a:t>
                </a:r>
              </a:p>
            </p:txBody>
          </p: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64560836-8522-7E31-E3D3-B6BCA6A033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7080" y="3576652"/>
                <a:ext cx="211924" cy="1174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132B563D-9E69-2C7B-4633-D8704F4EB0F9}"/>
                  </a:ext>
                </a:extLst>
              </p:cNvPr>
              <p:cNvSpPr txBox="1"/>
              <p:nvPr/>
            </p:nvSpPr>
            <p:spPr>
              <a:xfrm>
                <a:off x="6463164" y="3654920"/>
                <a:ext cx="5097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O</a:t>
                </a:r>
              </a:p>
            </p:txBody>
          </p: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9807ADBD-1AC5-2616-6431-70210C61B8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97789" y="3665428"/>
                <a:ext cx="211924" cy="1174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562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AD4F3-5994-1DC6-352E-08C4731A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Disaccharides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1DBB7-5F44-36C0-7732-AA4EFA4397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Formed through condensation reactions</a:t>
            </a:r>
          </a:p>
        </p:txBody>
      </p:sp>
      <p:pic>
        <p:nvPicPr>
          <p:cNvPr id="4" name="Picture 3" descr="Diagram of a condensation reaction to join two monosaccharides into a disaccharide">
            <a:extLst>
              <a:ext uri="{FF2B5EF4-FFF2-40B4-BE49-F238E27FC236}">
                <a16:creationId xmlns:a16="http://schemas.microsoft.com/office/drawing/2014/main" id="{51F5AAD4-0534-2D87-42EE-FAFD8D0C14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450" y="1790701"/>
            <a:ext cx="3213100" cy="42291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2382441-BB8D-A82F-A815-50A11E69B068}"/>
              </a:ext>
            </a:extLst>
          </p:cNvPr>
          <p:cNvSpPr/>
          <p:nvPr/>
        </p:nvSpPr>
        <p:spPr>
          <a:xfrm>
            <a:off x="8341242" y="2167789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Hydrolysis reactions consume a molecule of water.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1B433B7-4F27-AE97-0C9B-56A07308A84B}"/>
              </a:ext>
            </a:extLst>
          </p:cNvPr>
          <p:cNvSpPr/>
          <p:nvPr/>
        </p:nvSpPr>
        <p:spPr>
          <a:xfrm>
            <a:off x="637659" y="2167789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Condensation reactions result in the loss of a water molecule.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C66C56-3A98-4208-A062-92FB52F1944C}"/>
              </a:ext>
            </a:extLst>
          </p:cNvPr>
          <p:cNvSpPr/>
          <p:nvPr/>
        </p:nvSpPr>
        <p:spPr>
          <a:xfrm>
            <a:off x="637658" y="3928100"/>
            <a:ext cx="3213099" cy="14407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The bond formed by a condensation reaction between two monosaccharides is called a </a:t>
            </a:r>
            <a:r>
              <a:rPr lang="en-GB" b="1" dirty="0">
                <a:solidFill>
                  <a:schemeClr val="accent1"/>
                </a:solidFill>
              </a:rPr>
              <a:t>glycosidic bond.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566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6429C-784D-CEDA-EDB4-D7D5EF92A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Polysaccharides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157B20-D928-4948-F759-0A1F642D11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Chains of monosaccharides used for energy storage</a:t>
            </a:r>
          </a:p>
        </p:txBody>
      </p:sp>
      <p:pic>
        <p:nvPicPr>
          <p:cNvPr id="4" name="Picture 3" descr="A diagram depicting glycogen as a storage molecule">
            <a:extLst>
              <a:ext uri="{FF2B5EF4-FFF2-40B4-BE49-F238E27FC236}">
                <a16:creationId xmlns:a16="http://schemas.microsoft.com/office/drawing/2014/main" id="{8BE9B54B-E265-7159-0D60-E86F30D46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94" y="1017990"/>
            <a:ext cx="2073134" cy="547488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2E3C33B-5CA8-5EDB-461B-6164C3B190BD}"/>
              </a:ext>
            </a:extLst>
          </p:cNvPr>
          <p:cNvSpPr/>
          <p:nvPr/>
        </p:nvSpPr>
        <p:spPr>
          <a:xfrm>
            <a:off x="3481614" y="2247900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Glucose is a key energy source for cells.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A3B6F18-1558-DD0C-82F7-ABA2F889A1D2}"/>
              </a:ext>
            </a:extLst>
          </p:cNvPr>
          <p:cNvSpPr/>
          <p:nvPr/>
        </p:nvSpPr>
        <p:spPr>
          <a:xfrm>
            <a:off x="3481614" y="3752849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Glycogen is a polysaccharide composed only of glucose subunits and is used as an </a:t>
            </a:r>
            <a:r>
              <a:rPr lang="en-GB" b="1" dirty="0">
                <a:solidFill>
                  <a:schemeClr val="accent2"/>
                </a:solidFill>
              </a:rPr>
              <a:t>energy store.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7" name="Picture 6" descr="A diagram of a chemical structure of glucose and glycogen">
            <a:extLst>
              <a:ext uri="{FF2B5EF4-FFF2-40B4-BE49-F238E27FC236}">
                <a16:creationId xmlns:a16="http://schemas.microsoft.com/office/drawing/2014/main" id="{3729B297-3A06-8A48-342D-544F1013AA2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4791" y="1866618"/>
            <a:ext cx="3448531" cy="403916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309894-8140-C6B1-32F8-6AFE430EC364}"/>
              </a:ext>
            </a:extLst>
          </p:cNvPr>
          <p:cNvSpPr/>
          <p:nvPr/>
        </p:nvSpPr>
        <p:spPr>
          <a:xfrm>
            <a:off x="3481614" y="5192712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Break down of glycogen is called </a:t>
            </a:r>
            <a:r>
              <a:rPr lang="en-GB" b="1" dirty="0">
                <a:solidFill>
                  <a:schemeClr val="accent2"/>
                </a:solidFill>
              </a:rPr>
              <a:t>glycogenolysis.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65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8554-C43D-4F8D-47F1-540481D15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Glycoproteins and Glycolipids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41BE5-F80A-2CE3-31A1-DD8C52F338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Oligosaccharides covalently linked to proteins or lipids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B6B62CA-19B9-BD02-320F-C2F076B682D0}"/>
              </a:ext>
            </a:extLst>
          </p:cNvPr>
          <p:cNvSpPr/>
          <p:nvPr/>
        </p:nvSpPr>
        <p:spPr>
          <a:xfrm>
            <a:off x="7486189" y="5117818"/>
            <a:ext cx="3454400" cy="1181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Oligosaccharides are chains of monosaccharides less than 20 in length. </a:t>
            </a:r>
          </a:p>
        </p:txBody>
      </p:sp>
      <p:grpSp>
        <p:nvGrpSpPr>
          <p:cNvPr id="5" name="Group 4" descr="Depiction of a glycoprotein">
            <a:extLst>
              <a:ext uri="{FF2B5EF4-FFF2-40B4-BE49-F238E27FC236}">
                <a16:creationId xmlns:a16="http://schemas.microsoft.com/office/drawing/2014/main" id="{D28645A7-1BE6-9082-7798-1B467806A638}"/>
              </a:ext>
            </a:extLst>
          </p:cNvPr>
          <p:cNvGrpSpPr/>
          <p:nvPr/>
        </p:nvGrpSpPr>
        <p:grpSpPr>
          <a:xfrm>
            <a:off x="765438" y="2016426"/>
            <a:ext cx="2776440" cy="3815822"/>
            <a:chOff x="6314754" y="1327159"/>
            <a:chExt cx="3612603" cy="496500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3D24E393-4FA6-9492-F128-38FE7609DD47}"/>
                </a:ext>
              </a:extLst>
            </p:cNvPr>
            <p:cNvSpPr/>
            <p:nvPr/>
          </p:nvSpPr>
          <p:spPr>
            <a:xfrm>
              <a:off x="7919358" y="4196669"/>
              <a:ext cx="1175657" cy="209549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7EA61B72-4AD4-922F-9BE5-A6131EAF216B}"/>
                </a:ext>
              </a:extLst>
            </p:cNvPr>
            <p:cNvSpPr/>
            <p:nvPr/>
          </p:nvSpPr>
          <p:spPr>
            <a:xfrm rot="16200000">
              <a:off x="8125556" y="3563632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6F4A9B9B-DE3E-4684-F29D-1AEB142ADC16}"/>
                </a:ext>
              </a:extLst>
            </p:cNvPr>
            <p:cNvSpPr/>
            <p:nvPr/>
          </p:nvSpPr>
          <p:spPr>
            <a:xfrm rot="16200000">
              <a:off x="8118298" y="2770396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C967A938-ECE9-3978-34A8-28CC3AFE6D7A}"/>
                </a:ext>
              </a:extLst>
            </p:cNvPr>
            <p:cNvSpPr/>
            <p:nvPr/>
          </p:nvSpPr>
          <p:spPr>
            <a:xfrm rot="19028755">
              <a:off x="8535920" y="2046400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F9F3F79C-10FA-6654-F6A6-996977687DCD}"/>
                </a:ext>
              </a:extLst>
            </p:cNvPr>
            <p:cNvSpPr/>
            <p:nvPr/>
          </p:nvSpPr>
          <p:spPr>
            <a:xfrm rot="19388570">
              <a:off x="9149581" y="1541733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CAEEDC0A-F826-9E98-3820-46AD36541B35}"/>
                </a:ext>
              </a:extLst>
            </p:cNvPr>
            <p:cNvSpPr/>
            <p:nvPr/>
          </p:nvSpPr>
          <p:spPr>
            <a:xfrm rot="12844221">
              <a:off x="7687011" y="2079757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id="{0BE3346B-1864-3435-E7AE-1BEE65DFDF6C}"/>
                </a:ext>
              </a:extLst>
            </p:cNvPr>
            <p:cNvSpPr/>
            <p:nvPr/>
          </p:nvSpPr>
          <p:spPr>
            <a:xfrm rot="12686757">
              <a:off x="7031971" y="1649713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524B151E-7313-C8B5-FC69-5AE619568B10}"/>
                </a:ext>
              </a:extLst>
            </p:cNvPr>
            <p:cNvSpPr/>
            <p:nvPr/>
          </p:nvSpPr>
          <p:spPr>
            <a:xfrm rot="11797056">
              <a:off x="6314754" y="1327159"/>
              <a:ext cx="777776" cy="4411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 descr="depiction of a glycolipid">
            <a:extLst>
              <a:ext uri="{FF2B5EF4-FFF2-40B4-BE49-F238E27FC236}">
                <a16:creationId xmlns:a16="http://schemas.microsoft.com/office/drawing/2014/main" id="{97830D20-F246-B020-1CE2-7E137FDE715E}"/>
              </a:ext>
            </a:extLst>
          </p:cNvPr>
          <p:cNvGrpSpPr/>
          <p:nvPr/>
        </p:nvGrpSpPr>
        <p:grpSpPr>
          <a:xfrm>
            <a:off x="4591455" y="1790701"/>
            <a:ext cx="1321068" cy="4275503"/>
            <a:chOff x="1518558" y="2016003"/>
            <a:chExt cx="1321068" cy="427550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281BDA1-7D78-43E0-6D3A-DB53EB1E9B35}"/>
                </a:ext>
              </a:extLst>
            </p:cNvPr>
            <p:cNvGrpSpPr/>
            <p:nvPr/>
          </p:nvGrpSpPr>
          <p:grpSpPr>
            <a:xfrm>
              <a:off x="1518558" y="4050527"/>
              <a:ext cx="506185" cy="2240979"/>
              <a:chOff x="3102429" y="3140249"/>
              <a:chExt cx="506185" cy="2240979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58F2827-2F65-D9AA-42F6-25F9B45B3DED}"/>
                  </a:ext>
                </a:extLst>
              </p:cNvPr>
              <p:cNvSpPr/>
              <p:nvPr/>
            </p:nvSpPr>
            <p:spPr>
              <a:xfrm>
                <a:off x="3102429" y="3140249"/>
                <a:ext cx="506185" cy="55562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1EDE8E5-E783-E8A5-906A-A24DE8476D5B}"/>
                  </a:ext>
                </a:extLst>
              </p:cNvPr>
              <p:cNvCxnSpPr/>
              <p:nvPr/>
            </p:nvCxnSpPr>
            <p:spPr>
              <a:xfrm flipH="1">
                <a:off x="3200261" y="3439126"/>
                <a:ext cx="37347" cy="1942102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471FFFB-0017-53D6-79A9-864D016A1084}"/>
                  </a:ext>
                </a:extLst>
              </p:cNvPr>
              <p:cNvCxnSpPr/>
              <p:nvPr/>
            </p:nvCxnSpPr>
            <p:spPr>
              <a:xfrm flipH="1">
                <a:off x="3416276" y="3439126"/>
                <a:ext cx="37347" cy="1942102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80485399-5BED-46BD-E8F5-460EA35E1E93}"/>
                </a:ext>
              </a:extLst>
            </p:cNvPr>
            <p:cNvSpPr/>
            <p:nvPr/>
          </p:nvSpPr>
          <p:spPr>
            <a:xfrm rot="16200000">
              <a:off x="1454865" y="3569919"/>
              <a:ext cx="597754" cy="339004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B48D89FF-CD96-4BCF-DFE9-28B177B63616}"/>
                </a:ext>
              </a:extLst>
            </p:cNvPr>
            <p:cNvSpPr/>
            <p:nvPr/>
          </p:nvSpPr>
          <p:spPr>
            <a:xfrm rot="16200000">
              <a:off x="1449287" y="2960283"/>
              <a:ext cx="597754" cy="339004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2981A76E-8DC4-D469-FA05-BE6E8D277024}"/>
                </a:ext>
              </a:extLst>
            </p:cNvPr>
            <p:cNvSpPr/>
            <p:nvPr/>
          </p:nvSpPr>
          <p:spPr>
            <a:xfrm rot="19028755">
              <a:off x="1770247" y="2403862"/>
              <a:ext cx="597754" cy="339004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Hexagon 18">
              <a:extLst>
                <a:ext uri="{FF2B5EF4-FFF2-40B4-BE49-F238E27FC236}">
                  <a16:creationId xmlns:a16="http://schemas.microsoft.com/office/drawing/2014/main" id="{21CBCCDC-8975-9E4F-523C-678FA9B30D3B}"/>
                </a:ext>
              </a:extLst>
            </p:cNvPr>
            <p:cNvSpPr/>
            <p:nvPr/>
          </p:nvSpPr>
          <p:spPr>
            <a:xfrm rot="19388570">
              <a:off x="2241872" y="2016003"/>
              <a:ext cx="597754" cy="339004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 descr="A diagram of a cell membrane&#10;&#10;Description automatically generated">
            <a:extLst>
              <a:ext uri="{FF2B5EF4-FFF2-40B4-BE49-F238E27FC236}">
                <a16:creationId xmlns:a16="http://schemas.microsoft.com/office/drawing/2014/main" id="{66B648FC-2EC1-76FF-4C3A-54EA2F3E71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4989" y="2002448"/>
            <a:ext cx="4876800" cy="2401824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043451A-4262-CFD7-F0A0-F08CAEAEE695}"/>
              </a:ext>
            </a:extLst>
          </p:cNvPr>
          <p:cNvSpPr/>
          <p:nvPr/>
        </p:nvSpPr>
        <p:spPr>
          <a:xfrm>
            <a:off x="1308172" y="6172534"/>
            <a:ext cx="2306626" cy="4736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Glycoprotein 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95E3D4B-00C7-1256-8968-D87E3EBF78C3}"/>
              </a:ext>
            </a:extLst>
          </p:cNvPr>
          <p:cNvSpPr/>
          <p:nvPr/>
        </p:nvSpPr>
        <p:spPr>
          <a:xfrm>
            <a:off x="3667748" y="6174389"/>
            <a:ext cx="2306626" cy="4736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Glycolipid </a:t>
            </a:r>
          </a:p>
        </p:txBody>
      </p:sp>
    </p:spTree>
    <p:extLst>
      <p:ext uri="{BB962C8B-B14F-4D97-AF65-F5344CB8AC3E}">
        <p14:creationId xmlns:p14="http://schemas.microsoft.com/office/powerpoint/2010/main" val="1344752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F9481-B952-0A30-78FA-7DBEE403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Fatty acids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4F3EF-BC96-AA63-7FB5-371334FF07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building blocks of lipids</a:t>
            </a:r>
          </a:p>
        </p:txBody>
      </p:sp>
      <p:pic>
        <p:nvPicPr>
          <p:cNvPr id="4" name="Picture 3" descr="A diagram of how glycerol and fatty acids combine to form a triglyceride">
            <a:extLst>
              <a:ext uri="{FF2B5EF4-FFF2-40B4-BE49-F238E27FC236}">
                <a16:creationId xmlns:a16="http://schemas.microsoft.com/office/drawing/2014/main" id="{D4449A61-531C-5BEA-56CB-7E722E6DBB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4751" y="1630363"/>
            <a:ext cx="3257717" cy="4235668"/>
          </a:xfrm>
          <a:prstGeom prst="rect">
            <a:avLst/>
          </a:prstGeom>
        </p:spPr>
      </p:pic>
      <p:pic>
        <p:nvPicPr>
          <p:cNvPr id="5" name="Picture 4" descr="A diagram showing saturated and unsaturated fatty acids">
            <a:extLst>
              <a:ext uri="{FF2B5EF4-FFF2-40B4-BE49-F238E27FC236}">
                <a16:creationId xmlns:a16="http://schemas.microsoft.com/office/drawing/2014/main" id="{A7FECD46-C815-3FB8-5248-7C4AB54F048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0447" y="1932114"/>
            <a:ext cx="3225966" cy="3276768"/>
          </a:xfrm>
          <a:prstGeom prst="rect">
            <a:avLst/>
          </a:prstGeom>
        </p:spPr>
      </p:pic>
      <p:pic>
        <p:nvPicPr>
          <p:cNvPr id="6" name="Picture 5" descr="A diagram of a fatty acid">
            <a:extLst>
              <a:ext uri="{FF2B5EF4-FFF2-40B4-BE49-F238E27FC236}">
                <a16:creationId xmlns:a16="http://schemas.microsoft.com/office/drawing/2014/main" id="{C1CCF836-BB04-E9C0-C347-E8DEAA42F3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899" b="50156"/>
          <a:stretch/>
        </p:blipFill>
        <p:spPr>
          <a:xfrm>
            <a:off x="693419" y="2939143"/>
            <a:ext cx="3257717" cy="80243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8F774D1-5365-3337-663F-D00FC67C71BC}"/>
              </a:ext>
            </a:extLst>
          </p:cNvPr>
          <p:cNvCxnSpPr>
            <a:cxnSpLocks/>
            <a:endCxn id="20" idx="7"/>
          </p:cNvCxnSpPr>
          <p:nvPr/>
        </p:nvCxnSpPr>
        <p:spPr>
          <a:xfrm flipH="1">
            <a:off x="1169608" y="2386899"/>
            <a:ext cx="1817947" cy="823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05C67B7-1814-87BC-61CA-7CFB8A6F9713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564017" y="3809599"/>
            <a:ext cx="374003" cy="11813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475A6CA-F217-B7AA-70A4-0D603D36A733}"/>
              </a:ext>
            </a:extLst>
          </p:cNvPr>
          <p:cNvSpPr/>
          <p:nvPr/>
        </p:nvSpPr>
        <p:spPr>
          <a:xfrm>
            <a:off x="554910" y="4990951"/>
            <a:ext cx="2018213" cy="43586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Hydrophobic, chemically unreactive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22C9192-57B6-98F3-38E8-EDEED303E2D5}"/>
              </a:ext>
            </a:extLst>
          </p:cNvPr>
          <p:cNvSpPr/>
          <p:nvPr/>
        </p:nvSpPr>
        <p:spPr>
          <a:xfrm>
            <a:off x="2452825" y="1997759"/>
            <a:ext cx="1633947" cy="3857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Hydrophilic, reactive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E611FF-5B6D-5F9D-A889-CCF4D585FFD4}"/>
              </a:ext>
            </a:extLst>
          </p:cNvPr>
          <p:cNvCxnSpPr>
            <a:cxnSpLocks/>
            <a:endCxn id="20" idx="7"/>
          </p:cNvCxnSpPr>
          <p:nvPr/>
        </p:nvCxnSpPr>
        <p:spPr>
          <a:xfrm flipH="1">
            <a:off x="1169608" y="2389625"/>
            <a:ext cx="324409" cy="820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29D7F2E8-6542-2103-5CCF-9C1AF31249E6}"/>
              </a:ext>
            </a:extLst>
          </p:cNvPr>
          <p:cNvSpPr/>
          <p:nvPr/>
        </p:nvSpPr>
        <p:spPr>
          <a:xfrm>
            <a:off x="568634" y="3109803"/>
            <a:ext cx="704085" cy="68750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E91EF09-64EE-5225-C638-DB0F380A219A}"/>
              </a:ext>
            </a:extLst>
          </p:cNvPr>
          <p:cNvSpPr/>
          <p:nvPr/>
        </p:nvSpPr>
        <p:spPr>
          <a:xfrm>
            <a:off x="674096" y="1997759"/>
            <a:ext cx="1633947" cy="3857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Carboxyl group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CC43F4A-9FAB-6708-0D74-5D8EEAB395D0}"/>
              </a:ext>
            </a:extLst>
          </p:cNvPr>
          <p:cNvSpPr/>
          <p:nvPr/>
        </p:nvSpPr>
        <p:spPr>
          <a:xfrm>
            <a:off x="1272719" y="3109803"/>
            <a:ext cx="2687513" cy="68750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8A7655A-9008-D697-5D37-1137BD05316D}"/>
              </a:ext>
            </a:extLst>
          </p:cNvPr>
          <p:cNvCxnSpPr>
            <a:cxnSpLocks/>
          </p:cNvCxnSpPr>
          <p:nvPr/>
        </p:nvCxnSpPr>
        <p:spPr>
          <a:xfrm flipH="1" flipV="1">
            <a:off x="2933805" y="3797310"/>
            <a:ext cx="466119" cy="1238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5D1F50C-DEC8-B4DF-C133-59B2BC73BB96}"/>
              </a:ext>
            </a:extLst>
          </p:cNvPr>
          <p:cNvSpPr/>
          <p:nvPr/>
        </p:nvSpPr>
        <p:spPr>
          <a:xfrm>
            <a:off x="2717526" y="5043132"/>
            <a:ext cx="1455418" cy="3359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Hydrocarbon tail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43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3" grpId="0" animBg="1"/>
      <p:bldP spid="25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f75ed52-607e-4b7c-ae97-dbd71b2447e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|8|1.1|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3|1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9.8|24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2.8|3.9|3.8|6|25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8|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4|47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1|19.5"/>
</p:tagLst>
</file>

<file path=ppt/theme/theme1.xml><?xml version="1.0" encoding="utf-8"?>
<a:theme xmlns:a="http://schemas.openxmlformats.org/drawingml/2006/main" name="1_Office Theme">
  <a:themeElements>
    <a:clrScheme name="Warwick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3C0F52"/>
      </a:accent1>
      <a:accent2>
        <a:srgbClr val="6CCCB8"/>
      </a:accent2>
      <a:accent3>
        <a:srgbClr val="CA323A"/>
      </a:accent3>
      <a:accent4>
        <a:srgbClr val="F1BE47"/>
      </a:accent4>
      <a:accent5>
        <a:srgbClr val="E77622"/>
      </a:accent5>
      <a:accent6>
        <a:srgbClr val="00A8CD"/>
      </a:accent6>
      <a:hlink>
        <a:srgbClr val="00A8CD"/>
      </a:hlink>
      <a:folHlink>
        <a:srgbClr val="CA323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97E0A228-C590-4D20-B05F-A6BF04A05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14" ma:contentTypeDescription="Create a new document." ma:contentTypeScope="" ma:versionID="66156ffb408c4a4cd5af37ff0ec7426d">
  <xsd:schema xmlns:xsd="http://www.w3.org/2001/XMLSchema" xmlns:xs="http://www.w3.org/2001/XMLSchema" xmlns:p="http://schemas.microsoft.com/office/2006/metadata/properties" xmlns:ns2="811aa1b6-8224-469d-a5ed-282d2de3c8aa" xmlns:ns3="f565402d-26a2-4c9f-a0b8-e8285aa29b6c" targetNamespace="http://schemas.microsoft.com/office/2006/metadata/properties" ma:root="true" ma:fieldsID="e3921a0425ef2a7608225efc299ced9a" ns2:_="" ns3:_="">
    <xsd:import namespace="811aa1b6-8224-469d-a5ed-282d2de3c8aa"/>
    <xsd:import namespace="f565402d-26a2-4c9f-a0b8-e8285aa29b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65402d-26a2-4c9f-a0b8-e8285aa29b6c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C8DEA2-A0E7-4A55-B60F-D8573690D3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4233E6-4570-4176-B72C-3F8CF1C457C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FEFB94F-95A3-4918-96D0-F378A4C3E5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1aa1b6-8224-469d-a5ed-282d2de3c8aa"/>
    <ds:schemaRef ds:uri="f565402d-26a2-4c9f-a0b8-e8285aa29b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2335</TotalTime>
  <Words>667</Words>
  <Application>Microsoft Office PowerPoint</Application>
  <PresentationFormat>Widescreen</PresentationFormat>
  <Paragraphs>141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1_Office Theme</vt:lpstr>
      <vt:lpstr>PowerPoint Presentation</vt:lpstr>
      <vt:lpstr>Learning Outcomes</vt:lpstr>
      <vt:lpstr>Carbon</vt:lpstr>
      <vt:lpstr>Macromolecules</vt:lpstr>
      <vt:lpstr>Monosaccharides</vt:lpstr>
      <vt:lpstr>Disaccharides</vt:lpstr>
      <vt:lpstr>Polysaccharides</vt:lpstr>
      <vt:lpstr>Glycoproteins and Glycolipids</vt:lpstr>
      <vt:lpstr>Fatty acids</vt:lpstr>
      <vt:lpstr>Phospholipids</vt:lpstr>
      <vt:lpstr>Steroids</vt:lpstr>
      <vt:lpstr>Amino acids</vt:lpstr>
      <vt:lpstr>Proteins</vt:lpstr>
      <vt:lpstr>Proteins</vt:lpstr>
      <vt:lpstr>Conclusions</vt:lpstr>
      <vt:lpstr>Images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and Molecules</dc:title>
  <dc:creator>Strachan-Jones, Helen</dc:creator>
  <cp:lastModifiedBy>Strachan-Jones, Helen</cp:lastModifiedBy>
  <cp:revision>8</cp:revision>
  <dcterms:created xsi:type="dcterms:W3CDTF">2024-03-15T14:42:09Z</dcterms:created>
  <dcterms:modified xsi:type="dcterms:W3CDTF">2024-06-27T15:03:01Z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