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4" r:id="rId8"/>
    <p:sldId id="263" r:id="rId9"/>
    <p:sldId id="264" r:id="rId10"/>
    <p:sldId id="279" r:id="rId11"/>
    <p:sldId id="276" r:id="rId12"/>
    <p:sldId id="277" r:id="rId13"/>
    <p:sldId id="278" r:id="rId14"/>
    <p:sldId id="265" r:id="rId15"/>
    <p:sldId id="272" r:id="rId16"/>
    <p:sldId id="273" r:id="rId17"/>
    <p:sldId id="266" r:id="rId18"/>
    <p:sldId id="271" r:id="rId19"/>
    <p:sldId id="269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 varScale="1">
        <p:scale>
          <a:sx n="107" d="100"/>
          <a:sy n="107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files.warwick.ac.uk/kimmckelvey/files/CVBulk.ts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Matrix Manipulation</a:t>
            </a:r>
            <a:br>
              <a:rPr lang="en-GB" dirty="0" smtClean="0"/>
            </a:br>
            <a:r>
              <a:rPr lang="en-GB" dirty="0" smtClean="0"/>
              <a:t>and</a:t>
            </a:r>
            <a:br>
              <a:rPr lang="en-GB" dirty="0" smtClean="0"/>
            </a:br>
            <a:r>
              <a:rPr lang="en-GB" dirty="0" smtClean="0"/>
              <a:t>2D Plotting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3962400"/>
            <a:ext cx="2724150" cy="21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 the following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 = 0.2* e</a:t>
            </a:r>
            <a:r>
              <a:rPr lang="en-GB" baseline="30000" dirty="0" smtClean="0"/>
              <a:t>-0.1x</a:t>
            </a:r>
            <a:r>
              <a:rPr lang="en-GB" dirty="0" smtClean="0"/>
              <a:t> </a:t>
            </a:r>
            <a:r>
              <a:rPr lang="en-GB" dirty="0" smtClean="0"/>
              <a:t>  </a:t>
            </a:r>
          </a:p>
          <a:p>
            <a:pPr lvl="2"/>
            <a:r>
              <a:rPr lang="en-GB" dirty="0" smtClean="0"/>
              <a:t>for x  = [-1,1]</a:t>
            </a:r>
            <a:endParaRPr lang="en-GB" dirty="0" smtClean="0"/>
          </a:p>
          <a:p>
            <a:pPr>
              <a:buNone/>
            </a:pPr>
            <a:r>
              <a:rPr lang="en-GB" baseline="30000" dirty="0" smtClean="0"/>
              <a:t>  </a:t>
            </a:r>
          </a:p>
          <a:p>
            <a:endParaRPr lang="en-GB" baseline="30000" dirty="0" smtClean="0"/>
          </a:p>
          <a:p>
            <a:endParaRPr lang="en-GB" baseline="30000" dirty="0" smtClean="0"/>
          </a:p>
          <a:p>
            <a:r>
              <a:rPr lang="en-GB" dirty="0" smtClean="0"/>
              <a:t>y = sin(x) +</a:t>
            </a:r>
            <a:r>
              <a:rPr lang="en-GB" dirty="0" smtClean="0"/>
              <a:t>x^2 </a:t>
            </a:r>
            <a:r>
              <a:rPr lang="en-GB" dirty="0" smtClean="0"/>
              <a:t>-</a:t>
            </a:r>
            <a:r>
              <a:rPr lang="en-GB" dirty="0" smtClean="0"/>
              <a:t>2 </a:t>
            </a:r>
          </a:p>
          <a:p>
            <a:pPr lvl="2"/>
            <a:r>
              <a:rPr lang="en-GB" dirty="0" smtClean="0"/>
              <a:t>for x = [-5,10]</a:t>
            </a:r>
            <a:endParaRPr lang="en-GB" baseline="30000" dirty="0"/>
          </a:p>
        </p:txBody>
      </p:sp>
      <p:pic>
        <p:nvPicPr>
          <p:cNvPr id="4" name="Picture 3" descr="aa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447800"/>
            <a:ext cx="3180670" cy="2381250"/>
          </a:xfrm>
          <a:prstGeom prst="rect">
            <a:avLst/>
          </a:prstGeom>
        </p:spPr>
      </p:pic>
      <p:pic>
        <p:nvPicPr>
          <p:cNvPr id="5" name="Picture 4" descr="bbb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4038600"/>
            <a:ext cx="3486014" cy="260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Loading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Navigate to appropriate directory</a:t>
            </a:r>
          </a:p>
          <a:p>
            <a:endParaRPr lang="en-GB" dirty="0" smtClean="0"/>
          </a:p>
          <a:p>
            <a:r>
              <a:rPr lang="en-GB" dirty="0" smtClean="0"/>
              <a:t>Right click on file and select </a:t>
            </a:r>
            <a:r>
              <a:rPr lang="en-GB" dirty="0" err="1" smtClean="0"/>
              <a:t>importdata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If in plain text format</a:t>
            </a:r>
          </a:p>
          <a:p>
            <a:pPr lvl="1"/>
            <a:r>
              <a:rPr lang="en-GB" dirty="0" smtClean="0"/>
              <a:t>A = Load(‘file name.???’);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If a other formats (</a:t>
            </a:r>
            <a:r>
              <a:rPr lang="en-GB" dirty="0" err="1" smtClean="0"/>
              <a:t>eg</a:t>
            </a:r>
            <a:r>
              <a:rPr lang="en-GB" dirty="0" smtClean="0"/>
              <a:t>. Excel files)</a:t>
            </a:r>
          </a:p>
          <a:p>
            <a:pPr lvl="1"/>
            <a:r>
              <a:rPr lang="en-GB" dirty="0" smtClean="0"/>
              <a:t>A = </a:t>
            </a:r>
            <a:r>
              <a:rPr lang="en-GB" dirty="0" err="1" smtClean="0"/>
              <a:t>importdata</a:t>
            </a:r>
            <a:r>
              <a:rPr lang="en-GB" dirty="0" smtClean="0"/>
              <a:t>(‘file name.xls’);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Loading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Download and then load data file</a:t>
            </a:r>
          </a:p>
          <a:p>
            <a:endParaRPr lang="en-GB" dirty="0" smtClean="0"/>
          </a:p>
          <a:p>
            <a:r>
              <a:rPr lang="en-GB" sz="2400" b="1" dirty="0" smtClean="0">
                <a:hlinkClick r:id="rId2" tooltip="Quote this web address"/>
              </a:rPr>
              <a:t>https://</a:t>
            </a:r>
            <a:r>
              <a:rPr lang="en-GB" sz="2400" b="1" dirty="0" smtClean="0">
                <a:hlinkClick r:id="rId2" tooltip="Quote this web address"/>
              </a:rPr>
              <a:t>files.warwick.ac.uk/kimmckelvey/files/CVBulk.tsv</a:t>
            </a:r>
            <a:endParaRPr lang="en-GB" sz="2400" b="1" dirty="0" smtClean="0"/>
          </a:p>
          <a:p>
            <a:endParaRPr lang="en-GB" sz="2400" b="1" dirty="0" smtClean="0"/>
          </a:p>
          <a:p>
            <a:endParaRPr lang="en-GB" sz="2400" b="1" dirty="0" smtClean="0"/>
          </a:p>
          <a:p>
            <a:r>
              <a:rPr lang="en-GB" sz="2400" dirty="0" smtClean="0"/>
              <a:t>Load </a:t>
            </a:r>
            <a:r>
              <a:rPr lang="en-GB" sz="2400" dirty="0" smtClean="0"/>
              <a:t>CVBulk.tsv data</a:t>
            </a:r>
          </a:p>
          <a:p>
            <a:endParaRPr lang="en-GB" sz="2400" dirty="0" smtClean="0"/>
          </a:p>
          <a:p>
            <a:r>
              <a:rPr lang="en-GB" sz="2400" dirty="0" smtClean="0"/>
              <a:t>Create </a:t>
            </a:r>
            <a:r>
              <a:rPr lang="en-GB" sz="2400" dirty="0" smtClean="0"/>
              <a:t>a plot of this data</a:t>
            </a:r>
          </a:p>
          <a:p>
            <a:endParaRPr lang="en-GB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590800"/>
            <a:ext cx="5343525" cy="4000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457200"/>
            <a:ext cx="358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&gt;&gt; data = load('c:/CVBulk.tsv');</a:t>
            </a:r>
          </a:p>
          <a:p>
            <a:r>
              <a:rPr lang="en-GB" dirty="0" smtClean="0"/>
              <a:t>&gt;&gt; figure</a:t>
            </a:r>
          </a:p>
          <a:p>
            <a:r>
              <a:rPr lang="en-GB" dirty="0" smtClean="0"/>
              <a:t>&gt;&gt; plot(data(:,1),data(:,2),'r')</a:t>
            </a:r>
          </a:p>
          <a:p>
            <a:r>
              <a:rPr lang="en-GB" dirty="0" smtClean="0"/>
              <a:t>&gt;&gt; title('CV')</a:t>
            </a:r>
          </a:p>
          <a:p>
            <a:r>
              <a:rPr lang="en-GB" dirty="0" smtClean="0"/>
              <a:t>&gt;&gt; </a:t>
            </a:r>
            <a:r>
              <a:rPr lang="en-GB" dirty="0" err="1" smtClean="0"/>
              <a:t>xlabel</a:t>
            </a:r>
            <a:r>
              <a:rPr lang="en-GB" dirty="0" smtClean="0"/>
              <a:t>('Voltage / V')</a:t>
            </a:r>
          </a:p>
          <a:p>
            <a:r>
              <a:rPr lang="en-GB" dirty="0" smtClean="0"/>
              <a:t>&gt;&gt; </a:t>
            </a:r>
            <a:r>
              <a:rPr lang="en-GB" dirty="0" err="1" smtClean="0"/>
              <a:t>ylabel</a:t>
            </a:r>
            <a:r>
              <a:rPr lang="en-GB" dirty="0" smtClean="0"/>
              <a:t>('Current / A')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Attributes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923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Basic usage: plot(x, y, ’Attributes’)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To plot a green dashed line</a:t>
            </a:r>
          </a:p>
          <a:p>
            <a:pPr lvl="2"/>
            <a:r>
              <a:rPr lang="en-GB" dirty="0" smtClean="0"/>
              <a:t>plot(x, y, ’g--’)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To plot yellow circle at the data points</a:t>
            </a:r>
          </a:p>
          <a:p>
            <a:pPr lvl="2"/>
            <a:r>
              <a:rPr lang="en-GB" dirty="0" smtClean="0"/>
              <a:t>plot(x, y, ‘</a:t>
            </a:r>
            <a:r>
              <a:rPr lang="en-GB" dirty="0" err="1" smtClean="0"/>
              <a:t>yo</a:t>
            </a:r>
            <a:r>
              <a:rPr lang="en-GB" dirty="0" smtClean="0"/>
              <a:t>’)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2959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Titles etc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Adding a title</a:t>
            </a:r>
          </a:p>
          <a:p>
            <a:pPr lvl="1"/>
            <a:r>
              <a:rPr lang="en-GB" dirty="0" smtClean="0"/>
              <a:t>Title(‘whoop </a:t>
            </a:r>
            <a:r>
              <a:rPr lang="en-GB" dirty="0" err="1" smtClean="0"/>
              <a:t>whoop</a:t>
            </a:r>
            <a:r>
              <a:rPr lang="en-GB" dirty="0" smtClean="0"/>
              <a:t>’)</a:t>
            </a:r>
          </a:p>
          <a:p>
            <a:endParaRPr lang="en-GB" dirty="0" smtClean="0"/>
          </a:p>
          <a:p>
            <a:r>
              <a:rPr lang="en-GB" dirty="0" smtClean="0"/>
              <a:t>Axes labels</a:t>
            </a:r>
          </a:p>
          <a:p>
            <a:pPr lvl="1"/>
            <a:r>
              <a:rPr lang="en-GB" dirty="0" err="1" smtClean="0"/>
              <a:t>xlabel</a:t>
            </a:r>
            <a:r>
              <a:rPr lang="en-GB" dirty="0" smtClean="0"/>
              <a:t>(‘Peanuts’)</a:t>
            </a:r>
          </a:p>
          <a:p>
            <a:pPr lvl="1"/>
            <a:r>
              <a:rPr lang="en-GB" dirty="0" err="1" smtClean="0"/>
              <a:t>ylabel</a:t>
            </a:r>
            <a:r>
              <a:rPr lang="en-GB" dirty="0" smtClean="0"/>
              <a:t>(‘Vanilla’)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Legend</a:t>
            </a:r>
          </a:p>
          <a:p>
            <a:pPr lvl="1"/>
            <a:r>
              <a:rPr lang="en-GB" dirty="0" smtClean="0"/>
              <a:t>legend('222','33')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plot multiple line of the same plot</a:t>
            </a:r>
          </a:p>
          <a:p>
            <a:pPr lvl="1"/>
            <a:r>
              <a:rPr lang="en-GB" dirty="0" smtClean="0"/>
              <a:t> plot(X,Y,'y-',X1,Y1,'go')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Or use the ‘hold on’ function</a:t>
            </a:r>
          </a:p>
          <a:p>
            <a:pPr lvl="1"/>
            <a:r>
              <a:rPr lang="en-GB" dirty="0" smtClean="0"/>
              <a:t>plot(x, y, ’b.’)</a:t>
            </a:r>
          </a:p>
          <a:p>
            <a:pPr lvl="1"/>
            <a:r>
              <a:rPr lang="en-GB" dirty="0" smtClean="0"/>
              <a:t>hold on</a:t>
            </a:r>
          </a:p>
          <a:p>
            <a:pPr lvl="1"/>
            <a:r>
              <a:rPr lang="en-GB" dirty="0" smtClean="0"/>
              <a:t>plot(v, u, ‘r’)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Subplot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plot multiple graphs in the same frame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Try:</a:t>
            </a:r>
          </a:p>
          <a:p>
            <a:pPr lvl="1"/>
            <a:r>
              <a:rPr lang="en-GB" dirty="0" smtClean="0"/>
              <a:t>Plot sine and cosine between 0 and 10 on two separate axes in the same frame 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716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&gt;&gt; subplot(2,1,1)</a:t>
            </a:r>
          </a:p>
          <a:p>
            <a:r>
              <a:rPr lang="en-US" dirty="0" smtClean="0"/>
              <a:t>&gt;&gt; plot(x, y)</a:t>
            </a:r>
          </a:p>
          <a:p>
            <a:r>
              <a:rPr lang="en-US" dirty="0" smtClean="0"/>
              <a:t>&gt;&gt; subplot(2,1,2)</a:t>
            </a:r>
          </a:p>
          <a:p>
            <a:r>
              <a:rPr lang="en-US" dirty="0" smtClean="0"/>
              <a:t>&gt;&gt; plot(u, v)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attributes: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Plots are fully editable from the figure window. Once you have a plot, you can click Tools-&gt;Edit plot to edit anything.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plot(X1,Y1,LineSpec,'</a:t>
            </a:r>
            <a:r>
              <a:rPr lang="en-GB" sz="2000" i="1" dirty="0" smtClean="0"/>
              <a:t>PropertyName</a:t>
            </a:r>
            <a:r>
              <a:rPr lang="en-GB" sz="2000" dirty="0" smtClean="0"/>
              <a:t>',PropertyValue)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Plot(x, y, ’r’, ‘</a:t>
            </a:r>
            <a:r>
              <a:rPr lang="en-GB" sz="1600" dirty="0" err="1" smtClean="0"/>
              <a:t>LineWidth</a:t>
            </a:r>
            <a:r>
              <a:rPr lang="en-GB" sz="1600" dirty="0" smtClean="0"/>
              <a:t>’, 3, ‘MarkerSize',10)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But all this can also be done from the command line</a:t>
            </a:r>
          </a:p>
          <a:p>
            <a:pPr lvl="1"/>
            <a:r>
              <a:rPr lang="en-GB" sz="1600" dirty="0" smtClean="0"/>
              <a:t>set(</a:t>
            </a:r>
            <a:r>
              <a:rPr lang="en-GB" sz="1600" dirty="0" err="1" smtClean="0"/>
              <a:t>gca,'XTick',-pi:pi</a:t>
            </a:r>
            <a:r>
              <a:rPr lang="en-GB" sz="1600" dirty="0" smtClean="0"/>
              <a:t>/2:pi)</a:t>
            </a:r>
          </a:p>
          <a:p>
            <a:pPr>
              <a:buNone/>
            </a:pPr>
            <a:endParaRPr lang="en-GB" sz="20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types of plots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Histograms</a:t>
            </a:r>
          </a:p>
          <a:p>
            <a:endParaRPr lang="en-GB" dirty="0" smtClean="0"/>
          </a:p>
          <a:p>
            <a:r>
              <a:rPr lang="en-GB" dirty="0" smtClean="0"/>
              <a:t>Bar</a:t>
            </a:r>
          </a:p>
          <a:p>
            <a:endParaRPr lang="en-GB" dirty="0" smtClean="0"/>
          </a:p>
          <a:p>
            <a:r>
              <a:rPr lang="en-GB" dirty="0" smtClean="0"/>
              <a:t>Pie Charts</a:t>
            </a:r>
          </a:p>
          <a:p>
            <a:endParaRPr lang="en-GB" dirty="0" smtClean="0"/>
          </a:p>
          <a:p>
            <a:r>
              <a:rPr lang="en-GB" dirty="0" smtClean="0"/>
              <a:t>Create a bar plot of the </a:t>
            </a:r>
            <a:r>
              <a:rPr lang="en-GB" dirty="0" err="1" smtClean="0"/>
              <a:t>CVBulk</a:t>
            </a:r>
            <a:r>
              <a:rPr lang="en-GB" dirty="0" smtClean="0"/>
              <a:t> data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Command Line</a:t>
            </a:r>
          </a:p>
          <a:p>
            <a:endParaRPr lang="en-GB" dirty="0" smtClean="0"/>
          </a:p>
          <a:p>
            <a:r>
              <a:rPr lang="en-GB" dirty="0" smtClean="0"/>
              <a:t>Semi Colon to suppress output</a:t>
            </a:r>
          </a:p>
          <a:p>
            <a:pPr lvl="2"/>
            <a:r>
              <a:rPr lang="en-GB" dirty="0" smtClean="0"/>
              <a:t>X = 3;</a:t>
            </a:r>
          </a:p>
          <a:p>
            <a:endParaRPr lang="en-GB" dirty="0" smtClean="0"/>
          </a:p>
          <a:p>
            <a:r>
              <a:rPr lang="en-GB" dirty="0" smtClean="0"/>
              <a:t>Entering a Matrix</a:t>
            </a:r>
          </a:p>
          <a:p>
            <a:pPr lvl="2"/>
            <a:r>
              <a:rPr lang="en-GB" dirty="0" smtClean="0"/>
              <a:t>Square brackets</a:t>
            </a:r>
          </a:p>
          <a:p>
            <a:pPr lvl="3"/>
            <a:r>
              <a:rPr lang="en-GB" dirty="0" smtClean="0"/>
              <a:t>X = [1,2,3,4,5]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Generate arrays (1D matrices)</a:t>
            </a:r>
          </a:p>
          <a:p>
            <a:pPr lvl="2"/>
            <a:r>
              <a:rPr lang="en-GB" dirty="0" smtClean="0"/>
              <a:t>X = </a:t>
            </a:r>
            <a:r>
              <a:rPr lang="en-GB" dirty="0" err="1" smtClean="0"/>
              <a:t>Start:Step:End</a:t>
            </a:r>
            <a:endParaRPr lang="en-GB" dirty="0" smtClean="0"/>
          </a:p>
          <a:p>
            <a:pPr lvl="3"/>
            <a:r>
              <a:rPr lang="en-GB" dirty="0" smtClean="0"/>
              <a:t>X = 1:3:13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Plot  the following equations on the same graph (different colours)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Solve the system of equations</a:t>
            </a:r>
          </a:p>
          <a:p>
            <a:endParaRPr lang="en-GB" dirty="0" smtClean="0"/>
          </a:p>
          <a:p>
            <a:r>
              <a:rPr lang="en-GB" dirty="0" smtClean="0"/>
              <a:t>Plot the solution on the same graph</a:t>
            </a:r>
          </a:p>
          <a:p>
            <a:endParaRPr lang="en-GB" dirty="0" smtClean="0"/>
          </a:p>
          <a:p>
            <a:r>
              <a:rPr lang="en-GB" dirty="0" smtClean="0"/>
              <a:t>Add appropriate titles, labels and legend</a:t>
            </a:r>
          </a:p>
          <a:p>
            <a:pPr lvl="1"/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2438400"/>
          <a:ext cx="2743200" cy="1504336"/>
        </p:xfrm>
        <a:graphic>
          <a:graphicData uri="http://schemas.openxmlformats.org/presentationml/2006/ole">
            <p:oleObj spid="_x0000_s1026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Matrix Manipulation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basic unit of data storage</a:t>
            </a:r>
          </a:p>
          <a:p>
            <a:endParaRPr lang="en-GB" dirty="0" smtClean="0"/>
          </a:p>
          <a:p>
            <a:r>
              <a:rPr lang="en-GB" dirty="0" smtClean="0"/>
              <a:t>Extract a part of a matrix use round brackets</a:t>
            </a:r>
          </a:p>
          <a:p>
            <a:pPr lvl="1"/>
            <a:r>
              <a:rPr lang="en-GB" dirty="0" smtClean="0"/>
              <a:t>third entry in a 1D matrix</a:t>
            </a:r>
          </a:p>
          <a:p>
            <a:pPr lvl="2"/>
            <a:r>
              <a:rPr lang="en-GB" dirty="0" smtClean="0"/>
              <a:t>X(3)</a:t>
            </a:r>
          </a:p>
          <a:p>
            <a:pPr lvl="1"/>
            <a:r>
              <a:rPr lang="en-GB" dirty="0" smtClean="0"/>
              <a:t>last Entry</a:t>
            </a:r>
          </a:p>
          <a:p>
            <a:pPr lvl="2"/>
            <a:r>
              <a:rPr lang="en-GB" dirty="0" smtClean="0"/>
              <a:t>X(end)</a:t>
            </a:r>
          </a:p>
          <a:p>
            <a:pPr lvl="1"/>
            <a:r>
              <a:rPr lang="en-GB" dirty="0" smtClean="0"/>
              <a:t>fourth to ninth entries</a:t>
            </a:r>
          </a:p>
          <a:p>
            <a:pPr lvl="2"/>
            <a:r>
              <a:rPr lang="en-GB" dirty="0" smtClean="0"/>
              <a:t>X(4:9)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 2D matrix</a:t>
            </a:r>
          </a:p>
          <a:p>
            <a:pPr lvl="1"/>
            <a:r>
              <a:rPr lang="en-GB" dirty="0" smtClean="0"/>
              <a:t>Entry at the third row, second column</a:t>
            </a:r>
          </a:p>
          <a:p>
            <a:pPr lvl="2"/>
            <a:r>
              <a:rPr lang="en-GB" dirty="0" smtClean="0"/>
              <a:t>A(3,2)</a:t>
            </a:r>
          </a:p>
          <a:p>
            <a:pPr lvl="1"/>
            <a:r>
              <a:rPr lang="en-GB" dirty="0" smtClean="0"/>
              <a:t>All of the third row</a:t>
            </a:r>
          </a:p>
          <a:p>
            <a:pPr lvl="2"/>
            <a:r>
              <a:rPr lang="en-GB" dirty="0" smtClean="0"/>
              <a:t>A(3,</a:t>
            </a:r>
            <a:r>
              <a:rPr lang="en-GB" dirty="0" smtClean="0">
                <a:sym typeface="Wingdings" pitchFamily="2" charset="2"/>
              </a:rPr>
              <a:t>:)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a 5 by 5 magic square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baseline="0" dirty="0" smtClean="0"/>
              <a:t>There</a:t>
            </a:r>
            <a:r>
              <a:rPr lang="en-GB" sz="3200" dirty="0" smtClean="0"/>
              <a:t> is a inbuilt function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the value at the third row, fourth column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the last value of the third column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Extract all of the fifth row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Replace the value at row 2, column 4 with 100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Replace all of the first column with zeros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/>
              <a:t>Delete all of the fourth row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34200" y="1371600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 = magic(5)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086600" y="2209800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A(3,4)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010400" y="2819400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A(end,3)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162800" y="3429000"/>
            <a:ext cx="696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A(5,:)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858000" y="4038600"/>
            <a:ext cx="1269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A(2,4)=100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934200" y="4724400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A(:,1)=0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010400" y="5410200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A(4,:)=[]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do the following command do?</a:t>
            </a:r>
          </a:p>
          <a:p>
            <a:pPr lvl="3"/>
            <a:r>
              <a:rPr lang="en-GB" dirty="0" smtClean="0"/>
              <a:t>If A is a 2D matrix</a:t>
            </a:r>
          </a:p>
          <a:p>
            <a:pPr lvl="1"/>
            <a:r>
              <a:rPr lang="en-GB" dirty="0" smtClean="0"/>
              <a:t>A'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B = [A';A']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A(:)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Solving linear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Represent in matrix form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Use backslash operator</a:t>
            </a:r>
          </a:p>
          <a:p>
            <a:pPr lvl="1"/>
            <a:r>
              <a:rPr lang="en-GB" dirty="0" smtClean="0"/>
              <a:t>Inv(A)*b</a:t>
            </a:r>
          </a:p>
          <a:p>
            <a:pPr lvl="1"/>
            <a:r>
              <a:rPr lang="en-GB" dirty="0" smtClean="0"/>
              <a:t>A/b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1295400"/>
            <a:ext cx="3124200" cy="145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029200"/>
            <a:ext cx="1552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553200" y="5181600"/>
          <a:ext cx="1865312" cy="1411417"/>
        </p:xfrm>
        <a:graphic>
          <a:graphicData uri="http://schemas.openxmlformats.org/presentationml/2006/ole">
            <p:oleObj spid="_x0000_s2050" name="Equation" r:id="rId5" imgW="939600" imgH="7110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95400" y="3276600"/>
          <a:ext cx="2520950" cy="1411288"/>
        </p:xfrm>
        <a:graphic>
          <a:graphicData uri="http://schemas.openxmlformats.org/presentationml/2006/ole">
            <p:oleObj spid="_x0000_s2051" name="Equation" r:id="rId6" imgW="1269720" imgH="7110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181600" y="3581400"/>
          <a:ext cx="958850" cy="352425"/>
        </p:xfrm>
        <a:graphic>
          <a:graphicData uri="http://schemas.openxmlformats.org/presentationml/2006/ole">
            <p:oleObj spid="_x0000_s2052" name="Equation" r:id="rId7" imgW="4824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Solve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86025"/>
            <a:ext cx="4419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Plotting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Various, flexible, plotting routines.</a:t>
            </a:r>
          </a:p>
          <a:p>
            <a:endParaRPr lang="en-GB" dirty="0" smtClean="0"/>
          </a:p>
          <a:p>
            <a:r>
              <a:rPr lang="en-GB" dirty="0" smtClean="0"/>
              <a:t>The basic command is </a:t>
            </a:r>
          </a:p>
          <a:p>
            <a:pPr lvl="2"/>
            <a:r>
              <a:rPr lang="en-GB" dirty="0" smtClean="0"/>
              <a:t>plot(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This plots the vector of x coordinates against the vector of y coordinates</a:t>
            </a:r>
          </a:p>
          <a:p>
            <a:pPr lvl="3"/>
            <a:r>
              <a:rPr lang="en-GB" dirty="0" smtClean="0"/>
              <a:t>X and y must be the same size</a:t>
            </a:r>
          </a:p>
          <a:p>
            <a:pPr lvl="2"/>
            <a:r>
              <a:rPr lang="en-GB" dirty="0" smtClean="0"/>
              <a:t>plot(y)</a:t>
            </a:r>
          </a:p>
          <a:p>
            <a:pPr lvl="3"/>
            <a:r>
              <a:rPr lang="en-GB" dirty="0" smtClean="0"/>
              <a:t>Plots the vector y against its </a:t>
            </a:r>
            <a:r>
              <a:rPr lang="en-GB" dirty="0" smtClean="0"/>
              <a:t>indices</a:t>
            </a:r>
            <a:endParaRPr lang="en-GB" dirty="0" smtClean="0"/>
          </a:p>
          <a:p>
            <a:pPr lvl="4">
              <a:buNone/>
            </a:pPr>
            <a:r>
              <a:rPr lang="en-GB" dirty="0" smtClean="0"/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Plot the function y = sin(x) +</a:t>
            </a:r>
            <a:r>
              <a:rPr lang="en-GB" dirty="0" smtClean="0"/>
              <a:t>x </a:t>
            </a:r>
            <a:r>
              <a:rPr lang="en-GB" dirty="0" smtClean="0"/>
              <a:t>-2 </a:t>
            </a:r>
          </a:p>
          <a:p>
            <a:pPr lvl="1"/>
            <a:r>
              <a:rPr lang="en-GB" dirty="0" smtClean="0"/>
              <a:t>for x = [-2,9]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19400" y="320040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x= -2:0.1:9;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90800" y="3810000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y = sin(x)+ </a:t>
            </a:r>
            <a:r>
              <a:rPr lang="en-GB" dirty="0" smtClean="0"/>
              <a:t>x-2</a:t>
            </a:r>
            <a:r>
              <a:rPr lang="en-GB" dirty="0" smtClean="0"/>
              <a:t>;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048000" y="4343400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plot(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9" name="Picture 8" descr="ss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657600"/>
            <a:ext cx="3664131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690</Words>
  <Application>Microsoft Office PowerPoint</Application>
  <PresentationFormat>On-screen Show (4:3)</PresentationFormat>
  <Paragraphs>191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Equation</vt:lpstr>
      <vt:lpstr>Matrix Manipulation and 2D Plotting</vt:lpstr>
      <vt:lpstr>Review</vt:lpstr>
      <vt:lpstr>Matrix Manipulation</vt:lpstr>
      <vt:lpstr>Examples</vt:lpstr>
      <vt:lpstr>Questions</vt:lpstr>
      <vt:lpstr>Solving linear Systems</vt:lpstr>
      <vt:lpstr>Solve</vt:lpstr>
      <vt:lpstr>2D Plotting</vt:lpstr>
      <vt:lpstr>Plotting</vt:lpstr>
      <vt:lpstr>Plot the following</vt:lpstr>
      <vt:lpstr>Data Loading</vt:lpstr>
      <vt:lpstr>Data Loading Tasks</vt:lpstr>
      <vt:lpstr>Slide 13</vt:lpstr>
      <vt:lpstr>Changing Attributes</vt:lpstr>
      <vt:lpstr>Titles etc</vt:lpstr>
      <vt:lpstr>Multiple </vt:lpstr>
      <vt:lpstr>Subplot</vt:lpstr>
      <vt:lpstr>More attributes:</vt:lpstr>
      <vt:lpstr>More types of plots</vt:lpstr>
      <vt:lpstr>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Matrix Manipulation and 2D Plotting</dc:title>
  <dc:creator/>
  <cp:lastModifiedBy>Kim</cp:lastModifiedBy>
  <cp:revision>37</cp:revision>
  <dcterms:created xsi:type="dcterms:W3CDTF">2006-08-16T00:00:00Z</dcterms:created>
  <dcterms:modified xsi:type="dcterms:W3CDTF">2011-10-31T15:11:33Z</dcterms:modified>
</cp:coreProperties>
</file>