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4" r:id="rId1"/>
  </p:sldMasterIdLst>
  <p:notesMasterIdLst>
    <p:notesMasterId r:id="rId18"/>
  </p:notesMasterIdLst>
  <p:handoutMasterIdLst>
    <p:handoutMasterId r:id="rId19"/>
  </p:handoutMasterIdLst>
  <p:sldIdLst>
    <p:sldId id="274" r:id="rId2"/>
    <p:sldId id="264" r:id="rId3"/>
    <p:sldId id="259" r:id="rId4"/>
    <p:sldId id="261" r:id="rId5"/>
    <p:sldId id="271" r:id="rId6"/>
    <p:sldId id="265" r:id="rId7"/>
    <p:sldId id="267" r:id="rId8"/>
    <p:sldId id="268" r:id="rId9"/>
    <p:sldId id="269" r:id="rId10"/>
    <p:sldId id="262" r:id="rId11"/>
    <p:sldId id="263" r:id="rId12"/>
    <p:sldId id="272" r:id="rId13"/>
    <p:sldId id="273" r:id="rId14"/>
    <p:sldId id="275" r:id="rId15"/>
    <p:sldId id="276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64F3A-90B7-114C-8AD7-BB43F980580D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88B828-9F51-D44B-8A78-4FA163E2C5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68C04-4BB8-614B-B2DC-DBDC2845A0C5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7CD78-5B0E-4545-8457-8452F3A7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chrissy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7CD78-5B0E-4545-8457-8452F3A74BF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chrissy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7CD78-5B0E-4545-8457-8452F3A74BF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chrissy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7CD78-5B0E-4545-8457-8452F3A74BF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B383E-7788-F14D-B35F-43EFDCAEC7A8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ACA-5550-D842-9AB2-13F5AAD75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B383E-7788-F14D-B35F-43EFDCAEC7A8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ACA-5550-D842-9AB2-13F5AAD75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B383E-7788-F14D-B35F-43EFDCAEC7A8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ACA-5550-D842-9AB2-13F5AAD75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B383E-7788-F14D-B35F-43EFDCAEC7A8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ACA-5550-D842-9AB2-13F5AAD75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B383E-7788-F14D-B35F-43EFDCAEC7A8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ACA-5550-D842-9AB2-13F5AAD75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B383E-7788-F14D-B35F-43EFDCAEC7A8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ACA-5550-D842-9AB2-13F5AAD75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B383E-7788-F14D-B35F-43EFDCAEC7A8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ACA-5550-D842-9AB2-13F5AAD75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B383E-7788-F14D-B35F-43EFDCAEC7A8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ACA-5550-D842-9AB2-13F5AAD75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B383E-7788-F14D-B35F-43EFDCAEC7A8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ACA-5550-D842-9AB2-13F5AAD75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B383E-7788-F14D-B35F-43EFDCAEC7A8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ACA-5550-D842-9AB2-13F5AAD756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B383E-7788-F14D-B35F-43EFDCAEC7A8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0C36ACA-5550-D842-9AB2-13F5AAD756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GB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smtClean="0"/>
              <a:t>Click to edit Master text styles</a:t>
            </a:r>
          </a:p>
          <a:p>
            <a:pPr lvl="1" eaLnBrk="1" latinLnBrk="0" hangingPunct="1"/>
            <a:r>
              <a:rPr kumimoji="0" lang="en-GB" smtClean="0"/>
              <a:t>Second level</a:t>
            </a:r>
          </a:p>
          <a:p>
            <a:pPr lvl="2" eaLnBrk="1" latinLnBrk="0" hangingPunct="1"/>
            <a:r>
              <a:rPr kumimoji="0" lang="en-GB" smtClean="0"/>
              <a:t>Third level</a:t>
            </a:r>
          </a:p>
          <a:p>
            <a:pPr lvl="3" eaLnBrk="1" latinLnBrk="0" hangingPunct="1"/>
            <a:r>
              <a:rPr kumimoji="0" lang="en-GB" smtClean="0"/>
              <a:t>Fourth level</a:t>
            </a:r>
          </a:p>
          <a:p>
            <a:pPr lvl="4" eaLnBrk="1" latinLnBrk="0" hangingPunct="1"/>
            <a:r>
              <a:rPr kumimoji="0" lang="en-GB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7B383E-7788-F14D-B35F-43EFDCAEC7A8}" type="datetimeFigureOut">
              <a:rPr lang="en-US" smtClean="0"/>
              <a:pPr/>
              <a:t>2/24/11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C36ACA-5550-D842-9AB2-13F5AAD7560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graphics.stanford.edu/courses/cs368-06-spring/handouts/Delaunay_1.pdf" TargetMode="External"/><Relationship Id="rId4" Type="http://schemas.openxmlformats.org/officeDocument/2006/relationships/hyperlink" Target="http://w3.jouy.inra.fr/unites/miaj/public/vigneron/cs4235/l10cs4235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se.unsw.edu.au/~lambert/java/3d/delaunay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12688"/>
            <a:ext cx="7851648" cy="181411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Mesh generation </a:t>
            </a:r>
            <a:br>
              <a:rPr lang="en-US" dirty="0" smtClean="0"/>
            </a:br>
            <a:r>
              <a:rPr lang="en-US" dirty="0" smtClean="0"/>
              <a:t>+</a:t>
            </a:r>
            <a:br>
              <a:rPr lang="en-US" dirty="0" smtClean="0"/>
            </a:br>
            <a:r>
              <a:rPr lang="en-US" dirty="0" smtClean="0"/>
              <a:t>Delaunay Triangulation</a:t>
            </a:r>
            <a:endParaRPr lang="en-US" dirty="0"/>
          </a:p>
        </p:txBody>
      </p:sp>
      <p:pic>
        <p:nvPicPr>
          <p:cNvPr id="7" name="Picture 6" descr="Screen shot 2011-02-23 at 08.51.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621" y="2741412"/>
            <a:ext cx="5208227" cy="3976486"/>
          </a:xfrm>
          <a:prstGeom prst="rect">
            <a:avLst/>
          </a:prstGeom>
          <a:effectLst>
            <a:softEdge rad="393700"/>
          </a:effectLst>
        </p:spPr>
      </p:pic>
      <p:sp>
        <p:nvSpPr>
          <p:cNvPr id="4" name="TextBox 3"/>
          <p:cNvSpPr txBox="1"/>
          <p:nvPr/>
        </p:nvSpPr>
        <p:spPr>
          <a:xfrm>
            <a:off x="6942848" y="6194678"/>
            <a:ext cx="2313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Chrissie Waddington</a:t>
            </a:r>
          </a:p>
          <a:p>
            <a:r>
              <a:rPr lang="en-US" sz="1400" dirty="0" smtClean="0"/>
              <a:t>Harry </a:t>
            </a:r>
            <a:r>
              <a:rPr lang="en-US" sz="1400" dirty="0" err="1" smtClean="0"/>
              <a:t>Moyse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Biological Applications</a:t>
            </a:r>
            <a:endParaRPr lang="en-US" dirty="0"/>
          </a:p>
        </p:txBody>
      </p:sp>
      <p:pic>
        <p:nvPicPr>
          <p:cNvPr id="7" name="Picture 6" descr="Screen shot 2011-02-23 at 14.03.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299" y="1847088"/>
            <a:ext cx="4035771" cy="4036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Medek</a:t>
            </a:r>
            <a:r>
              <a:rPr lang="en-US" sz="2400" dirty="0" smtClean="0"/>
              <a:t> et al. have used Delaunay triangulation to calculate location of tunnels in protein molecules.</a:t>
            </a:r>
            <a:endParaRPr lang="en-US" sz="2400" dirty="0"/>
          </a:p>
        </p:txBody>
      </p:sp>
      <p:pic>
        <p:nvPicPr>
          <p:cNvPr id="5" name="Picture 4" descr="Screen shot 2011-02-23 at 14.01.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9339" y="4276053"/>
            <a:ext cx="2324100" cy="1689100"/>
          </a:xfrm>
          <a:prstGeom prst="rect">
            <a:avLst/>
          </a:prstGeom>
        </p:spPr>
      </p:pic>
      <p:pic>
        <p:nvPicPr>
          <p:cNvPr id="6" name="Content Placeholder 8" descr="Screen shot 2011-02-23 at 13.15.47.png"/>
          <p:cNvPicPr>
            <a:picLocks noChangeAspect="1"/>
          </p:cNvPicPr>
          <p:nvPr/>
        </p:nvPicPr>
        <p:blipFill>
          <a:blip r:embed="rId3"/>
          <a:srcRect l="5011" r="5011" b="10577"/>
          <a:stretch>
            <a:fillRect/>
          </a:stretch>
        </p:blipFill>
        <p:spPr>
          <a:xfrm>
            <a:off x="700527" y="2239206"/>
            <a:ext cx="3693415" cy="3725947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658456" y="2239206"/>
            <a:ext cx="3375978" cy="26155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n-US" sz="2600" b="1" dirty="0" smtClean="0">
                <a:latin typeface="Calibri (Body)"/>
                <a:cs typeface="Calibri (Body)"/>
              </a:rPr>
              <a:t>Finding paths to an active site in a protein.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(Body)"/>
              <a:ea typeface="+mn-ea"/>
              <a:cs typeface="Calibri (Body)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(Body)"/>
              <a:ea typeface="+mn-ea"/>
              <a:cs typeface="Calibri (Body)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(Body)"/>
              <a:ea typeface="+mn-ea"/>
              <a:cs typeface="Calibri (Body)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(Body)"/>
              <a:ea typeface="+mn-ea"/>
              <a:cs typeface="Calibri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107" y="82388"/>
            <a:ext cx="4881795" cy="171905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Singh et al. (1995) investigated the modeling of </a:t>
            </a:r>
            <a:r>
              <a:rPr lang="en-US" sz="1800" dirty="0" err="1" smtClean="0"/>
              <a:t>Crambin</a:t>
            </a:r>
            <a:r>
              <a:rPr lang="en-US" sz="1800" dirty="0" smtClean="0"/>
              <a:t> using carbon atoms as the vertices. This became the standard method for protein modeling using Delaunay tessellation.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4348622" y="5273889"/>
            <a:ext cx="47953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4617B"/>
                </a:solidFill>
              </a:rPr>
              <a:t>Xie</a:t>
            </a:r>
            <a:r>
              <a:rPr lang="en-US" dirty="0" smtClean="0">
                <a:solidFill>
                  <a:srgbClr val="04617B"/>
                </a:solidFill>
              </a:rPr>
              <a:t> and Borne (2007) limited triangle side lengths so that </a:t>
            </a:r>
            <a:r>
              <a:rPr lang="en-US" dirty="0" err="1" smtClean="0">
                <a:solidFill>
                  <a:srgbClr val="04617B"/>
                </a:solidFill>
              </a:rPr>
              <a:t>ligand</a:t>
            </a:r>
            <a:r>
              <a:rPr lang="en-US" dirty="0" smtClean="0">
                <a:solidFill>
                  <a:srgbClr val="04617B"/>
                </a:solidFill>
              </a:rPr>
              <a:t> binding sites were highlighted, enabling better modeling of protein interactions.</a:t>
            </a:r>
            <a:endParaRPr lang="en-US" dirty="0">
              <a:solidFill>
                <a:srgbClr val="04617B"/>
              </a:solidFill>
            </a:endParaRPr>
          </a:p>
        </p:txBody>
      </p:sp>
      <p:pic>
        <p:nvPicPr>
          <p:cNvPr id="8" name="Picture 7" descr="Screen shot 2011-02-24 at 09.28.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5807" y="82388"/>
            <a:ext cx="2660500" cy="5023047"/>
          </a:xfrm>
          <a:prstGeom prst="rect">
            <a:avLst/>
          </a:prstGeom>
        </p:spPr>
      </p:pic>
      <p:pic>
        <p:nvPicPr>
          <p:cNvPr id="10" name="Content Placeholder 9" descr="Screen shot 2011-02-24 at 09.31.18.png"/>
          <p:cNvPicPr>
            <a:picLocks noGrp="1" noChangeAspect="1"/>
          </p:cNvPicPr>
          <p:nvPr>
            <p:ph idx="1"/>
          </p:nvPr>
        </p:nvPicPr>
        <p:blipFill>
          <a:blip r:embed="rId3"/>
          <a:srcRect l="-42007" r="-42007"/>
          <a:stretch>
            <a:fillRect/>
          </a:stretch>
        </p:blipFill>
        <p:spPr>
          <a:xfrm>
            <a:off x="457201" y="1935480"/>
            <a:ext cx="4382168" cy="29974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22" dirty="0" smtClean="0"/>
              <a:t/>
            </a:r>
            <a:br>
              <a:rPr lang="en-US" sz="2222" dirty="0" smtClean="0"/>
            </a:br>
            <a:r>
              <a:rPr lang="en-US" sz="2222" dirty="0" smtClean="0"/>
              <a:t/>
            </a:r>
            <a:br>
              <a:rPr lang="en-US" sz="2222" dirty="0" smtClean="0"/>
            </a:br>
            <a:r>
              <a:rPr lang="en-US" sz="2222" dirty="0" smtClean="0"/>
              <a:t/>
            </a:r>
            <a:br>
              <a:rPr lang="en-US" sz="2222" dirty="0" smtClean="0"/>
            </a:br>
            <a:r>
              <a:rPr lang="en-US" sz="2222" dirty="0" smtClean="0"/>
              <a:t/>
            </a:r>
            <a:br>
              <a:rPr lang="en-US" sz="2222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Screen shot 2011-02-24 at 09.10.1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6426" r="-6426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597701" y="1139202"/>
            <a:ext cx="80890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4617B"/>
                </a:solidFill>
              </a:rPr>
              <a:t>Mathe</a:t>
            </a:r>
            <a:r>
              <a:rPr lang="en-US" sz="2000" dirty="0" smtClean="0">
                <a:solidFill>
                  <a:srgbClr val="04617B"/>
                </a:solidFill>
              </a:rPr>
              <a:t> et al. (2006) have used Delaunay tessellation to model the tumor</a:t>
            </a:r>
          </a:p>
          <a:p>
            <a:r>
              <a:rPr lang="en-US" sz="2000" dirty="0" smtClean="0">
                <a:solidFill>
                  <a:srgbClr val="04617B"/>
                </a:solidFill>
              </a:rPr>
              <a:t>Suppressor </a:t>
            </a:r>
            <a:r>
              <a:rPr lang="en-US" sz="2000" i="1" dirty="0" smtClean="0">
                <a:solidFill>
                  <a:srgbClr val="04617B"/>
                </a:solidFill>
              </a:rPr>
              <a:t>TP53</a:t>
            </a:r>
            <a:r>
              <a:rPr lang="en-US" sz="2000" dirty="0" smtClean="0">
                <a:solidFill>
                  <a:srgbClr val="04617B"/>
                </a:solidFill>
              </a:rPr>
              <a:t> so that they can investigate cancer causing mutations.</a:t>
            </a:r>
            <a:endParaRPr lang="en-US" sz="2000" dirty="0">
              <a:solidFill>
                <a:srgbClr val="04617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246" y="1443705"/>
            <a:ext cx="6224397" cy="398983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0" y="54335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4617B"/>
                </a:solidFill>
              </a:rPr>
              <a:t>Delaunay patterns can also be observed in the </a:t>
            </a:r>
            <a:r>
              <a:rPr lang="en-US" dirty="0" err="1" smtClean="0">
                <a:solidFill>
                  <a:srgbClr val="04617B"/>
                </a:solidFill>
              </a:rPr>
              <a:t>colouration</a:t>
            </a:r>
            <a:r>
              <a:rPr lang="en-US" dirty="0" smtClean="0">
                <a:solidFill>
                  <a:srgbClr val="04617B"/>
                </a:solidFill>
              </a:rPr>
              <a:t> of animals (morphogenesis)</a:t>
            </a:r>
            <a:endParaRPr lang="en-US" dirty="0">
              <a:solidFill>
                <a:srgbClr val="04617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Triangulation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2"/>
            </a:endParaRPr>
          </a:p>
          <a:p>
            <a:r>
              <a:rPr lang="en-US" dirty="0" smtClean="0"/>
              <a:t>A fun java aplet </a:t>
            </a:r>
            <a:r>
              <a:rPr lang="en-US" dirty="0" smtClean="0">
                <a:hlinkClick r:id="rId2"/>
              </a:rPr>
              <a:t>http://www.cse.unsw.edu.au/~lambert/java/3d/delaunay.html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Lecture notes </a:t>
            </a:r>
            <a:r>
              <a:rPr lang="en-US" dirty="0" smtClean="0">
                <a:hlinkClick r:id="rId3"/>
              </a:rPr>
              <a:t>http://graphics.stanford.edu/courses/cs368-06-spring/handouts/Delaunay_1.pdf</a:t>
            </a: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http://w3.jouy.inra.fr/unites/miaj/public/vigneron/cs4235/l10cs4235.pdf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481881" y="3372675"/>
            <a:ext cx="4408117" cy="2755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Mesh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Creating a 3d </a:t>
            </a:r>
            <a:r>
              <a:rPr lang="en-US" dirty="0" err="1" smtClean="0"/>
              <a:t>polyogonal</a:t>
            </a:r>
            <a:r>
              <a:rPr lang="en-US" dirty="0" smtClean="0"/>
              <a:t> shape from data</a:t>
            </a:r>
          </a:p>
          <a:p>
            <a:r>
              <a:rPr lang="en-US" dirty="0" err="1" smtClean="0"/>
              <a:t>E.g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protein structure from microscope</a:t>
            </a:r>
          </a:p>
          <a:p>
            <a:pPr lvl="1"/>
            <a:r>
              <a:rPr lang="en-US" dirty="0" smtClean="0"/>
              <a:t>Fancy 3d graphs</a:t>
            </a:r>
          </a:p>
          <a:p>
            <a:pPr lvl="1"/>
            <a:r>
              <a:rPr lang="en-US" dirty="0" smtClean="0"/>
              <a:t>Computer games</a:t>
            </a:r>
            <a:endParaRPr lang="en-US" dirty="0"/>
          </a:p>
        </p:txBody>
      </p:sp>
      <p:pic>
        <p:nvPicPr>
          <p:cNvPr id="4" name="Picture 3" descr="untitl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1881" y="3372675"/>
            <a:ext cx="4408118" cy="2755074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generate a simple mesh grid in MATLAB</a:t>
            </a:r>
            <a:endParaRPr lang="en-US" dirty="0"/>
          </a:p>
        </p:txBody>
      </p:sp>
      <p:pic>
        <p:nvPicPr>
          <p:cNvPr id="4" name="Content Placeholder 3" descr="Screen shot 2011-02-22 at 23.45.42.png"/>
          <p:cNvPicPr>
            <a:picLocks noGrp="1" noChangeAspect="1"/>
          </p:cNvPicPr>
          <p:nvPr>
            <p:ph idx="1"/>
          </p:nvPr>
        </p:nvPicPr>
        <p:blipFill>
          <a:blip r:embed="rId3"/>
          <a:srcRect l="-28623" r="-2862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1-02-22 at 23.47.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586" y="780199"/>
            <a:ext cx="8208884" cy="5664175"/>
          </a:xfrm>
          <a:prstGeom prst="rect">
            <a:avLst/>
          </a:prstGeom>
          <a:effectLst>
            <a:softEdge rad="1143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Delaunay Triangulation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560" y="2008819"/>
            <a:ext cx="3344917" cy="4201216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710082" y="2939764"/>
            <a:ext cx="4028344" cy="238416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indent="-274320" defTabSz="91440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600" b="1" dirty="0" smtClean="0">
                <a:solidFill>
                  <a:srgbClr val="000000"/>
                </a:solidFill>
                <a:latin typeface="Calibri (Body)"/>
                <a:cs typeface="Calibri (Body)"/>
              </a:rPr>
              <a:t>A way of creating a mesh from a set of points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lang="en-US" sz="2600" b="1" dirty="0" smtClean="0">
              <a:latin typeface="Calibri (Body)"/>
              <a:cs typeface="Calibri (Body)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n-US" sz="2600" b="1" dirty="0" smtClean="0">
                <a:latin typeface="Calibri (Body)"/>
                <a:cs typeface="Calibri (Body)"/>
              </a:rPr>
              <a:t>Unrelated to the work of the French cubist of the same name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(Body)"/>
              <a:ea typeface="+mn-ea"/>
              <a:cs typeface="Calibri (Body)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(Body)"/>
              <a:ea typeface="+mn-ea"/>
              <a:cs typeface="Calibri (Body)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(Body)"/>
              <a:ea typeface="+mn-ea"/>
              <a:cs typeface="Calibri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3965" y="2759251"/>
            <a:ext cx="1727200" cy="1511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 (Body)"/>
                <a:cs typeface="Calibri (Body)"/>
              </a:rPr>
              <a:t> Delaunay triangulation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6953" y="2846919"/>
            <a:ext cx="4028344" cy="2847264"/>
          </a:xfrm>
        </p:spPr>
        <p:txBody>
          <a:bodyPr/>
          <a:lstStyle/>
          <a:p>
            <a:r>
              <a:rPr lang="en-US" b="1" dirty="0" smtClean="0">
                <a:latin typeface="Calibri (Body)"/>
                <a:cs typeface="Calibri (Body)"/>
              </a:rPr>
              <a:t>A</a:t>
            </a:r>
            <a:r>
              <a:rPr lang="en-US" b="1" dirty="0" smtClean="0">
                <a:solidFill>
                  <a:schemeClr val="tx1"/>
                </a:solidFill>
                <a:latin typeface="Calibri (Body)"/>
                <a:cs typeface="Calibri (Body)"/>
              </a:rPr>
              <a:t> triangulation where no point</a:t>
            </a:r>
            <a:r>
              <a:rPr lang="en-US" b="1" dirty="0" smtClean="0">
                <a:solidFill>
                  <a:srgbClr val="000000"/>
                </a:solidFill>
                <a:latin typeface="Calibri (Body)"/>
                <a:cs typeface="Calibri (Body)"/>
              </a:rPr>
              <a:t> is inside the circumcircle of any triangle. </a:t>
            </a:r>
          </a:p>
          <a:p>
            <a:endParaRPr lang="en-US" b="1" dirty="0" smtClean="0">
              <a:solidFill>
                <a:srgbClr val="000000"/>
              </a:solidFill>
              <a:latin typeface="Calibri (Body)"/>
              <a:cs typeface="Calibri (Body)"/>
            </a:endParaRPr>
          </a:p>
          <a:p>
            <a:endParaRPr lang="en-US" b="1" dirty="0" smtClean="0">
              <a:solidFill>
                <a:schemeClr val="tx1"/>
              </a:solidFill>
              <a:latin typeface="Calibri (Body)"/>
              <a:cs typeface="Calibri (Body)"/>
            </a:endParaRPr>
          </a:p>
          <a:p>
            <a:pPr>
              <a:buNone/>
            </a:pPr>
            <a:endParaRPr lang="en-US" dirty="0">
              <a:solidFill>
                <a:schemeClr val="tx1"/>
              </a:solidFill>
              <a:latin typeface="Calibri (Body)"/>
              <a:cs typeface="Calibri (Body)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8305" y="2759251"/>
            <a:ext cx="2198520" cy="151130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676459" y="76465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11"/>
          <p:cNvGrpSpPr/>
          <p:nvPr/>
        </p:nvGrpSpPr>
        <p:grpSpPr>
          <a:xfrm>
            <a:off x="5445580" y="2759251"/>
            <a:ext cx="2211245" cy="1511300"/>
            <a:chOff x="3513214" y="4737099"/>
            <a:chExt cx="2867635" cy="1511300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13" name="Rectangle 12"/>
            <p:cNvSpPr/>
            <p:nvPr/>
          </p:nvSpPr>
          <p:spPr>
            <a:xfrm>
              <a:off x="3513214" y="4737099"/>
              <a:ext cx="2867635" cy="1511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97259" y="4737099"/>
              <a:ext cx="2038430" cy="15113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 smtClean="0"/>
              <a:t>Generalizing </a:t>
            </a:r>
            <a:r>
              <a:rPr lang="en-US" sz="3800" dirty="0" smtClean="0">
                <a:latin typeface="Calibri (Body)"/>
                <a:cs typeface="Calibri (Body)"/>
              </a:rPr>
              <a:t>Delaunay triangulation for large sets of points 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On any 3 points one can define a circle</a:t>
            </a:r>
          </a:p>
          <a:p>
            <a:r>
              <a:rPr lang="en-US" dirty="0" smtClean="0"/>
              <a:t>On any four points one can define 4 circles</a:t>
            </a:r>
          </a:p>
          <a:p>
            <a:pPr lvl="1"/>
            <a:r>
              <a:rPr lang="en-US" dirty="0" smtClean="0"/>
              <a:t>The point that is not a circle is either in the region enclosed by the circle or outside of it.</a:t>
            </a:r>
          </a:p>
          <a:p>
            <a:pPr lvl="1"/>
            <a:r>
              <a:rPr lang="en-US" dirty="0" smtClean="0"/>
              <a:t>If the 4</a:t>
            </a:r>
            <a:r>
              <a:rPr lang="en-US" baseline="30000" dirty="0" smtClean="0"/>
              <a:t>th</a:t>
            </a:r>
            <a:r>
              <a:rPr lang="en-US" dirty="0" smtClean="0"/>
              <a:t> point is outside the circle then a triangulation making the three points in the circle into a triangle is </a:t>
            </a:r>
            <a:r>
              <a:rPr lang="en-US" i="1" dirty="0" smtClean="0"/>
              <a:t>locally Delaunay </a:t>
            </a:r>
            <a:endParaRPr lang="en-US" dirty="0" smtClean="0"/>
          </a:p>
          <a:p>
            <a:r>
              <a:rPr lang="en-US" dirty="0" smtClean="0"/>
              <a:t>If the circle for every triangle contains no other points, then the triangulation is </a:t>
            </a:r>
            <a:r>
              <a:rPr lang="en-US" i="1" dirty="0" smtClean="0"/>
              <a:t>globally Delaunay</a:t>
            </a:r>
          </a:p>
          <a:p>
            <a:r>
              <a:rPr lang="en-US" dirty="0" smtClean="0"/>
              <a:t>The Delaunay triangulation for a set of points may not exist or may be non-unique</a:t>
            </a:r>
          </a:p>
          <a:p>
            <a:pPr lvl="1">
              <a:buNone/>
            </a:pPr>
            <a:endParaRPr lang="en-US" i="1" dirty="0" smtClean="0"/>
          </a:p>
          <a:p>
            <a:pPr lvl="1">
              <a:buNone/>
            </a:pPr>
            <a:r>
              <a:rPr lang="en-US" i="1" dirty="0" smtClean="0"/>
              <a:t>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we do it in </a:t>
            </a:r>
            <a:r>
              <a:rPr lang="en-US" dirty="0" err="1" smtClean="0"/>
              <a:t>matlab</a:t>
            </a:r>
            <a:r>
              <a:rPr lang="en-US" dirty="0" smtClean="0"/>
              <a:t>? </a:t>
            </a:r>
            <a:br>
              <a:rPr lang="en-US" dirty="0" smtClean="0"/>
            </a:br>
            <a:r>
              <a:rPr lang="en-US" dirty="0" smtClean="0"/>
              <a:t>2D case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93" y="2562193"/>
            <a:ext cx="4377267" cy="2136618"/>
          </a:xfrm>
          <a:prstGeom prst="rect">
            <a:avLst/>
          </a:prstGeom>
        </p:spPr>
      </p:pic>
      <p:pic>
        <p:nvPicPr>
          <p:cNvPr id="7" name="Picture 6" descr="del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0126" y="2562192"/>
            <a:ext cx="4019874" cy="25124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we do it in </a:t>
            </a:r>
            <a:r>
              <a:rPr lang="en-US" dirty="0" err="1" smtClean="0"/>
              <a:t>matlab</a:t>
            </a:r>
            <a:r>
              <a:rPr lang="en-US" dirty="0" smtClean="0"/>
              <a:t>? </a:t>
            </a:r>
            <a:br>
              <a:rPr lang="en-US" dirty="0" smtClean="0"/>
            </a:br>
            <a:r>
              <a:rPr lang="en-US" dirty="0" smtClean="0"/>
              <a:t>3D case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62" y="2599764"/>
            <a:ext cx="4450032" cy="3817877"/>
          </a:xfrm>
          <a:prstGeom prst="rect">
            <a:avLst/>
          </a:prstGeom>
        </p:spPr>
      </p:pic>
      <p:pic>
        <p:nvPicPr>
          <p:cNvPr id="6" name="Picture 5" descr="del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2627" y="2771876"/>
            <a:ext cx="4248169" cy="3331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657</TotalTime>
  <Words>408</Words>
  <Application>Microsoft Macintosh PowerPoint</Application>
  <PresentationFormat>On-screen Show (4:3)</PresentationFormat>
  <Paragraphs>51</Paragraphs>
  <Slides>16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Mesh generation  + Delaunay Triangulation</vt:lpstr>
      <vt:lpstr>Mesh Generation</vt:lpstr>
      <vt:lpstr>To generate a simple mesh grid in MATLAB</vt:lpstr>
      <vt:lpstr>Slide 4</vt:lpstr>
      <vt:lpstr>Delaunay Triangulation</vt:lpstr>
      <vt:lpstr> Delaunay triangulation </vt:lpstr>
      <vt:lpstr>Generalizing Delaunay triangulation for large sets of points </vt:lpstr>
      <vt:lpstr>How do we do it in matlab?  2D case</vt:lpstr>
      <vt:lpstr>How do we do it in matlab?  3D case</vt:lpstr>
      <vt:lpstr>Biological Applications</vt:lpstr>
      <vt:lpstr>Medek et al. have used Delaunay triangulation to calculate location of tunnels in protein molecules.</vt:lpstr>
      <vt:lpstr>Singh et al. (1995) investigated the modeling of Crambin using carbon atoms as the vertices. This became the standard method for protein modeling using Delaunay tessellation.</vt:lpstr>
      <vt:lpstr>       </vt:lpstr>
      <vt:lpstr>Slide 14</vt:lpstr>
      <vt:lpstr>Slide 15</vt:lpstr>
      <vt:lpstr>Triangulation links</vt:lpstr>
    </vt:vector>
  </TitlesOfParts>
  <Company>The 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Mesh generation  + Delaunay Triangulation</dc:title>
  <dc:creator>harry Moyse</dc:creator>
  <cp:lastModifiedBy>harry Moyse</cp:lastModifiedBy>
  <cp:revision>15</cp:revision>
  <cp:lastPrinted>2011-02-24T11:37:45Z</cp:lastPrinted>
  <dcterms:created xsi:type="dcterms:W3CDTF">2011-02-24T13:58:24Z</dcterms:created>
  <dcterms:modified xsi:type="dcterms:W3CDTF">2011-02-24T13:59:29Z</dcterms:modified>
</cp:coreProperties>
</file>