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avi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5" r:id="rId8"/>
    <p:sldId id="274" r:id="rId9"/>
    <p:sldId id="280" r:id="rId10"/>
    <p:sldId id="276" r:id="rId11"/>
    <p:sldId id="277" r:id="rId12"/>
    <p:sldId id="281" r:id="rId13"/>
    <p:sldId id="282" r:id="rId14"/>
    <p:sldId id="283" r:id="rId15"/>
    <p:sldId id="284" r:id="rId16"/>
    <p:sldId id="285" r:id="rId17"/>
    <p:sldId id="288" r:id="rId18"/>
    <p:sldId id="287" r:id="rId19"/>
    <p:sldId id="286" r:id="rId20"/>
  </p:sldIdLst>
  <p:sldSz cx="9144000" cy="6858000" type="screen4x3"/>
  <p:notesSz cx="6781800" cy="9906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9478A"/>
    <a:srgbClr val="00B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27" autoAdjust="0"/>
    <p:restoredTop sz="90929"/>
  </p:normalViewPr>
  <p:slideViewPr>
    <p:cSldViewPr>
      <p:cViewPr varScale="1">
        <p:scale>
          <a:sx n="92" d="100"/>
          <a:sy n="92" d="100"/>
        </p:scale>
        <p:origin x="-125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FFD1C4D-1457-6446-ACCD-5737B600A2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857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6388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2D4DF6-1671-1445-A8FA-64AF183D726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098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0FDC34-857A-4C41-ACE6-26ACE714099A}" type="slidenum">
              <a:rPr lang="en-US"/>
              <a:pPr/>
              <a:t>1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60" name="Picture 8" descr="intro_banner.jpg                                               00056021WIP                            B59E31D9: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6200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  <a:endParaRPr lang="en-US" noProof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  <a:endParaRPr lang="en-US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D4029-75C4-8E49-AC9B-B3B1EDCB2E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19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E0F66E-5B28-3D4B-8B8E-CBF2885E5E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087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75AC1B-732C-904A-91D5-4F8E247D00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2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35905-987F-A946-BC20-31EE7D05CB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99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91D9E6-A28C-E940-BAFD-E8D89F6A38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38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C41FD6-587D-5D40-A306-A4E1E87973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08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9D53D4-02D9-4A49-BFA8-39DA05A9886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9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E03B2F-215C-5140-8274-6984B50BF9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42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3812D-B019-6442-8D90-F88EE932D6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195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E5A562-0AAB-284D-A36A-7982CAD227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865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text_banner.jpg                                                00056021WIP                            B59E31D9: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0593D0EB-35FA-2046-BABE-C056DCE8799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6" Type="http://schemas.openxmlformats.org/officeDocument/2006/relationships/image" Target="../media/image15.emf"/><Relationship Id="rId7" Type="http://schemas.openxmlformats.org/officeDocument/2006/relationships/image" Target="../media/image16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17.png"/><Relationship Id="rId1" Type="http://schemas.microsoft.com/office/2007/relationships/media" Target="file://localhost/Users/Marc/Desktop/MOAC%20Work/Mini-projects/Mini-Project%203/Lattice%20-%20Random%20Connections/kick1%20K2%20p0.6%2051x51/51x51lattice_3.avi" TargetMode="External"/><Relationship Id="rId2" Type="http://schemas.openxmlformats.org/officeDocument/2006/relationships/video" Target="file://localhost/Users/Marc/Desktop/MOAC%20Work/Mini-projects/Mini-Project%203/Lattice%20-%20Random%20Connections/kick1%20K2%20p0.6%2051x51/51x51lattice_3.avi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5" Type="http://schemas.openxmlformats.org/officeDocument/2006/relationships/image" Target="../media/image25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5" Type="http://schemas.openxmlformats.org/officeDocument/2006/relationships/image" Target="../media/image29.emf"/><Relationship Id="rId6" Type="http://schemas.openxmlformats.org/officeDocument/2006/relationships/image" Target="../media/image30.emf"/><Relationship Id="rId7" Type="http://schemas.openxmlformats.org/officeDocument/2006/relationships/image" Target="../media/image31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emf"/><Relationship Id="rId5" Type="http://schemas.openxmlformats.org/officeDocument/2006/relationships/image" Target="../media/image35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microsoft.com/office/2007/relationships/media" Target="../media/media1.avi"/><Relationship Id="rId2" Type="http://schemas.openxmlformats.org/officeDocument/2006/relationships/video" Target="../media/media1.avi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intro_banner.jpg                                               00056021WIP                            B59E31D9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68960"/>
            <a:ext cx="6400800" cy="1392560"/>
          </a:xfrm>
        </p:spPr>
        <p:txBody>
          <a:bodyPr/>
          <a:lstStyle/>
          <a:p>
            <a:r>
              <a:rPr lang="en-US" sz="2400" dirty="0" smtClean="0"/>
              <a:t>Marc Baghdadi</a:t>
            </a:r>
          </a:p>
          <a:p>
            <a:r>
              <a:rPr lang="en-US" sz="2400" dirty="0" smtClean="0"/>
              <a:t>Supervisor: Hugo van den Berg</a:t>
            </a:r>
            <a:endParaRPr lang="en-US" sz="2400" dirty="0"/>
          </a:p>
        </p:txBody>
      </p:sp>
      <p:sp>
        <p:nvSpPr>
          <p:cNvPr id="14352" name="Rectangle 16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212447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9478A"/>
                </a:solidFill>
              </a:rPr>
              <a:t>Critical Phenomena in a Heterogeneous Excitable System</a:t>
            </a:r>
            <a:endParaRPr lang="en-US" dirty="0">
              <a:solidFill>
                <a:srgbClr val="09478A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066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9478A"/>
                </a:solidFill>
              </a:rPr>
              <a:t>Removing connections at random</a:t>
            </a:r>
            <a:endParaRPr lang="en-US" sz="3600" dirty="0">
              <a:solidFill>
                <a:srgbClr val="09478A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7371772" y="2204864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6357142" y="2207011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292080" y="2204864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6850462" y="2285427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877654" y="2285427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6920707" y="2285427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6972824" y="2285427"/>
            <a:ext cx="95170" cy="145032"/>
            <a:chOff x="3533721" y="2643219"/>
            <a:chExt cx="692759" cy="130314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7067995" y="2285427"/>
            <a:ext cx="95170" cy="145032"/>
            <a:chOff x="3533721" y="2643219"/>
            <a:chExt cx="692759" cy="1303144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Straight Connector 15"/>
          <p:cNvCxnSpPr/>
          <p:nvPr/>
        </p:nvCxnSpPr>
        <p:spPr>
          <a:xfrm>
            <a:off x="7163165" y="2285427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659717" y="2336641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5816068" y="2268715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843260" y="2268715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886313" y="2268715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5938430" y="2268715"/>
            <a:ext cx="95170" cy="145032"/>
            <a:chOff x="3533721" y="2643219"/>
            <a:chExt cx="692759" cy="1303144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6033601" y="2268715"/>
            <a:ext cx="95170" cy="145032"/>
            <a:chOff x="3533721" y="2643219"/>
            <a:chExt cx="692759" cy="1303144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/>
          <p:cNvCxnSpPr/>
          <p:nvPr/>
        </p:nvCxnSpPr>
        <p:spPr>
          <a:xfrm>
            <a:off x="6128771" y="2268715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0" name="Group 179"/>
          <p:cNvGrpSpPr/>
          <p:nvPr/>
        </p:nvGrpSpPr>
        <p:grpSpPr>
          <a:xfrm>
            <a:off x="6719452" y="3249445"/>
            <a:ext cx="688852" cy="145032"/>
            <a:chOff x="6719452" y="3249445"/>
            <a:chExt cx="688852" cy="145032"/>
          </a:xfrm>
        </p:grpSpPr>
        <p:grpSp>
          <p:nvGrpSpPr>
            <p:cNvPr id="179" name="Group 178"/>
            <p:cNvGrpSpPr/>
            <p:nvPr/>
          </p:nvGrpSpPr>
          <p:grpSpPr>
            <a:xfrm>
              <a:off x="6719452" y="3249445"/>
              <a:ext cx="541565" cy="145032"/>
              <a:chOff x="6719452" y="3249445"/>
              <a:chExt cx="541565" cy="145032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6719452" y="3317371"/>
                <a:ext cx="156351" cy="183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6875803" y="3249445"/>
                <a:ext cx="27192" cy="6976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6902995" y="3249445"/>
                <a:ext cx="43053" cy="145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6946048" y="3249445"/>
                <a:ext cx="52117" cy="145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>
              <a:xfrm>
                <a:off x="6998165" y="3249445"/>
                <a:ext cx="95170" cy="145032"/>
                <a:chOff x="3533721" y="2643219"/>
                <a:chExt cx="692759" cy="1303144"/>
              </a:xfrm>
            </p:grpSpPr>
            <p:cxnSp>
              <p:nvCxnSpPr>
                <p:cNvPr id="33" name="Straight Connector 32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" name="Group 34"/>
              <p:cNvGrpSpPr/>
              <p:nvPr/>
            </p:nvGrpSpPr>
            <p:grpSpPr>
              <a:xfrm>
                <a:off x="7093336" y="3249445"/>
                <a:ext cx="95170" cy="145032"/>
                <a:chOff x="3533721" y="2643219"/>
                <a:chExt cx="692759" cy="1303144"/>
              </a:xfrm>
            </p:grpSpPr>
            <p:cxnSp>
              <p:nvCxnSpPr>
                <p:cNvPr id="36" name="Straight Connector 35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8" name="Straight Connector 37"/>
              <p:cNvCxnSpPr/>
              <p:nvPr/>
            </p:nvCxnSpPr>
            <p:spPr>
              <a:xfrm>
                <a:off x="7188506" y="3249445"/>
                <a:ext cx="47585" cy="145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V="1">
                <a:off x="7236091" y="3319207"/>
                <a:ext cx="24926" cy="7527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0" name="Straight Connector 39"/>
            <p:cNvCxnSpPr/>
            <p:nvPr/>
          </p:nvCxnSpPr>
          <p:spPr>
            <a:xfrm>
              <a:off x="7261017" y="3317371"/>
              <a:ext cx="147287" cy="18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Oval 40"/>
          <p:cNvSpPr/>
          <p:nvPr/>
        </p:nvSpPr>
        <p:spPr>
          <a:xfrm>
            <a:off x="6357142" y="3177548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7371772" y="3173565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>
            <a:off x="5654390" y="3315535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5810741" y="3247609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837933" y="3247609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5880986" y="3247609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5933103" y="3247609"/>
            <a:ext cx="95170" cy="145032"/>
            <a:chOff x="3533721" y="2643219"/>
            <a:chExt cx="692759" cy="1303144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6028274" y="3247609"/>
            <a:ext cx="95170" cy="145032"/>
            <a:chOff x="3533721" y="2643219"/>
            <a:chExt cx="692759" cy="1303144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4" name="Straight Connector 53"/>
          <p:cNvCxnSpPr/>
          <p:nvPr/>
        </p:nvCxnSpPr>
        <p:spPr>
          <a:xfrm>
            <a:off x="6123444" y="3247609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6171029" y="3317371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6195955" y="3315535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5292080" y="3175712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/>
          <p:cNvGrpSpPr/>
          <p:nvPr/>
        </p:nvGrpSpPr>
        <p:grpSpPr>
          <a:xfrm rot="16200000">
            <a:off x="7205099" y="2756623"/>
            <a:ext cx="688852" cy="145032"/>
            <a:chOff x="2045287" y="2490819"/>
            <a:chExt cx="5014252" cy="1303144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Group 62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70" name="Straight Connector 69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 63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68" name="Straight Connector 67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5" name="Straight Connector 64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 rot="16200000">
            <a:off x="6190469" y="2758770"/>
            <a:ext cx="688852" cy="145032"/>
            <a:chOff x="2045287" y="2490819"/>
            <a:chExt cx="5014252" cy="1303144"/>
          </a:xfrm>
        </p:grpSpPr>
        <p:cxnSp>
          <p:nvCxnSpPr>
            <p:cNvPr id="73" name="Straight Connector 72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7" name="Group 76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84" name="Straight Connector 83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82" name="Straight Connector 81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9" name="Straight Connector 78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/>
          <p:cNvGrpSpPr/>
          <p:nvPr/>
        </p:nvGrpSpPr>
        <p:grpSpPr>
          <a:xfrm rot="16200000">
            <a:off x="5125407" y="2756623"/>
            <a:ext cx="688852" cy="145032"/>
            <a:chOff x="2045287" y="2490819"/>
            <a:chExt cx="5014252" cy="1303144"/>
          </a:xfrm>
        </p:grpSpPr>
        <p:cxnSp>
          <p:nvCxnSpPr>
            <p:cNvPr id="87" name="Straight Connector 86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1" name="Group 90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98" name="Straight Connector 97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Group 91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96" name="Straight Connector 95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3" name="Straight Connector 92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1" name="Straight Connector 100"/>
          <p:cNvCxnSpPr/>
          <p:nvPr/>
        </p:nvCxnSpPr>
        <p:spPr>
          <a:xfrm flipV="1">
            <a:off x="6727057" y="2355189"/>
            <a:ext cx="123405" cy="36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V="1">
            <a:off x="7210750" y="2355189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7235676" y="2353353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V="1">
            <a:off x="6176356" y="2338477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6201282" y="2336641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6719452" y="4289851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V="1">
            <a:off x="6875803" y="4221925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6902995" y="4221925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V="1">
            <a:off x="6946048" y="4221925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0" name="Group 109"/>
          <p:cNvGrpSpPr/>
          <p:nvPr/>
        </p:nvGrpSpPr>
        <p:grpSpPr>
          <a:xfrm>
            <a:off x="6998165" y="4221925"/>
            <a:ext cx="95170" cy="145032"/>
            <a:chOff x="3533721" y="2643219"/>
            <a:chExt cx="692759" cy="1303144"/>
          </a:xfrm>
        </p:grpSpPr>
        <p:cxnSp>
          <p:nvCxnSpPr>
            <p:cNvPr id="111" name="Straight Connector 110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Group 112"/>
          <p:cNvGrpSpPr/>
          <p:nvPr/>
        </p:nvGrpSpPr>
        <p:grpSpPr>
          <a:xfrm>
            <a:off x="7093336" y="4221925"/>
            <a:ext cx="95170" cy="145032"/>
            <a:chOff x="3533721" y="2643219"/>
            <a:chExt cx="692759" cy="1303144"/>
          </a:xfrm>
        </p:grpSpPr>
        <p:cxnSp>
          <p:nvCxnSpPr>
            <p:cNvPr id="114" name="Straight Connector 113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6" name="Straight Connector 115"/>
          <p:cNvCxnSpPr/>
          <p:nvPr/>
        </p:nvCxnSpPr>
        <p:spPr>
          <a:xfrm>
            <a:off x="7188506" y="4221925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7236091" y="4291687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7261017" y="4289851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Oval 118"/>
          <p:cNvSpPr/>
          <p:nvPr/>
        </p:nvSpPr>
        <p:spPr>
          <a:xfrm>
            <a:off x="6357142" y="4150028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7371772" y="4146045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2" name="Straight Connector 121"/>
          <p:cNvCxnSpPr/>
          <p:nvPr/>
        </p:nvCxnSpPr>
        <p:spPr>
          <a:xfrm>
            <a:off x="5654390" y="4288015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flipV="1">
            <a:off x="5810741" y="4220089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5837933" y="4220089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V="1">
            <a:off x="5880986" y="4220089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6" name="Group 125"/>
          <p:cNvGrpSpPr/>
          <p:nvPr/>
        </p:nvGrpSpPr>
        <p:grpSpPr>
          <a:xfrm>
            <a:off x="5933103" y="4220089"/>
            <a:ext cx="95170" cy="145032"/>
            <a:chOff x="3533721" y="2643219"/>
            <a:chExt cx="692759" cy="1303144"/>
          </a:xfrm>
        </p:grpSpPr>
        <p:cxnSp>
          <p:nvCxnSpPr>
            <p:cNvPr id="127" name="Straight Connector 126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/>
          <p:cNvGrpSpPr/>
          <p:nvPr/>
        </p:nvGrpSpPr>
        <p:grpSpPr>
          <a:xfrm>
            <a:off x="6028274" y="4220089"/>
            <a:ext cx="95170" cy="145032"/>
            <a:chOff x="3533721" y="2643219"/>
            <a:chExt cx="692759" cy="1303144"/>
          </a:xfrm>
        </p:grpSpPr>
        <p:cxnSp>
          <p:nvCxnSpPr>
            <p:cNvPr id="130" name="Straight Connector 129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2" name="Straight Connector 131"/>
          <p:cNvCxnSpPr/>
          <p:nvPr/>
        </p:nvCxnSpPr>
        <p:spPr>
          <a:xfrm>
            <a:off x="6123444" y="4220089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V="1">
            <a:off x="6171029" y="4289851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6195955" y="4288015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5" name="Oval 134"/>
          <p:cNvSpPr/>
          <p:nvPr/>
        </p:nvSpPr>
        <p:spPr>
          <a:xfrm>
            <a:off x="5292080" y="4148192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6" name="Group 135"/>
          <p:cNvGrpSpPr/>
          <p:nvPr/>
        </p:nvGrpSpPr>
        <p:grpSpPr>
          <a:xfrm rot="16200000">
            <a:off x="7205099" y="3729103"/>
            <a:ext cx="688852" cy="145032"/>
            <a:chOff x="2045287" y="2490819"/>
            <a:chExt cx="5014252" cy="1303144"/>
          </a:xfrm>
        </p:grpSpPr>
        <p:cxnSp>
          <p:nvCxnSpPr>
            <p:cNvPr id="137" name="Straight Connector 136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1" name="Group 140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48" name="Straight Connector 147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2" name="Group 141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46" name="Straight Connector 145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3" name="Straight Connector 142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0" name="Group 149"/>
          <p:cNvGrpSpPr/>
          <p:nvPr/>
        </p:nvGrpSpPr>
        <p:grpSpPr>
          <a:xfrm rot="16200000">
            <a:off x="6190469" y="3731250"/>
            <a:ext cx="688852" cy="145032"/>
            <a:chOff x="2045287" y="2490819"/>
            <a:chExt cx="5014252" cy="1303144"/>
          </a:xfrm>
        </p:grpSpPr>
        <p:cxnSp>
          <p:nvCxnSpPr>
            <p:cNvPr id="151" name="Straight Connector 150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5" name="Group 154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62" name="Straight Connector 161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" name="Group 155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60" name="Straight Connector 159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Connector 156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oup 163"/>
          <p:cNvGrpSpPr/>
          <p:nvPr/>
        </p:nvGrpSpPr>
        <p:grpSpPr>
          <a:xfrm rot="16200000">
            <a:off x="5125407" y="3729103"/>
            <a:ext cx="688852" cy="145032"/>
            <a:chOff x="2045287" y="2490819"/>
            <a:chExt cx="5014252" cy="1303144"/>
          </a:xfrm>
        </p:grpSpPr>
        <p:cxnSp>
          <p:nvCxnSpPr>
            <p:cNvPr id="165" name="Straight Connector 164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9" name="Group 168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76" name="Straight Connector 175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0" name="Group 169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74" name="Straight Connector 173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1" name="Straight Connector 170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" name="Group 183"/>
          <p:cNvGrpSpPr/>
          <p:nvPr/>
        </p:nvGrpSpPr>
        <p:grpSpPr>
          <a:xfrm>
            <a:off x="719703" y="1829047"/>
            <a:ext cx="1740466" cy="3976215"/>
            <a:chOff x="719703" y="1829047"/>
            <a:chExt cx="1740466" cy="3976215"/>
          </a:xfrm>
        </p:grpSpPr>
        <p:pic>
          <p:nvPicPr>
            <p:cNvPr id="181" name="Picture 180" descr="AA02127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361713" flipH="1">
              <a:off x="29308" y="2519442"/>
              <a:ext cx="3121256" cy="1740466"/>
            </a:xfrm>
            <a:prstGeom prst="rect">
              <a:avLst/>
            </a:prstGeom>
          </p:spPr>
        </p:pic>
        <p:sp>
          <p:nvSpPr>
            <p:cNvPr id="182" name="Rectangle 181"/>
            <p:cNvSpPr/>
            <p:nvPr/>
          </p:nvSpPr>
          <p:spPr>
            <a:xfrm rot="16200000">
              <a:off x="-53059" y="3661572"/>
              <a:ext cx="3456382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GB" sz="4800" b="1" cap="none" spc="0" dirty="0" smtClean="0">
                  <a:ln w="12700">
                    <a:solidFill>
                      <a:srgbClr val="09478A"/>
                    </a:solidFill>
                    <a:prstDash val="solid"/>
                  </a:ln>
                  <a:solidFill>
                    <a:srgbClr val="09478A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Probability</a:t>
              </a:r>
              <a:endParaRPr lang="en-GB" sz="4800" b="1" cap="none" spc="0" dirty="0">
                <a:ln w="12700">
                  <a:solidFill>
                    <a:srgbClr val="09478A"/>
                  </a:solidFill>
                  <a:prstDash val="solid"/>
                </a:ln>
                <a:solidFill>
                  <a:srgbClr val="09478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6454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9149E-6 1.80449E-6 L 0.24748 -0.066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65" y="-335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" dur="2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748 -0.06695 L 0.4208 -0.1406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66" y="-368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2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608112"/>
          </a:xfrm>
        </p:spPr>
        <p:txBody>
          <a:bodyPr/>
          <a:lstStyle/>
          <a:p>
            <a:r>
              <a:rPr lang="en-US" sz="2800" dirty="0" smtClean="0">
                <a:solidFill>
                  <a:srgbClr val="09478A"/>
                </a:solidFill>
              </a:rPr>
              <a:t>Removing connections at random</a:t>
            </a:r>
            <a:endParaRPr lang="en-US" sz="2800" dirty="0">
              <a:solidFill>
                <a:srgbClr val="09478A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0" y="1628800"/>
            <a:ext cx="9245240" cy="3420380"/>
            <a:chOff x="0" y="1628800"/>
            <a:chExt cx="9245240" cy="3420380"/>
          </a:xfrm>
        </p:grpSpPr>
        <p:grpSp>
          <p:nvGrpSpPr>
            <p:cNvPr id="13" name="Group 12"/>
            <p:cNvGrpSpPr/>
            <p:nvPr/>
          </p:nvGrpSpPr>
          <p:grpSpPr>
            <a:xfrm>
              <a:off x="0" y="1808820"/>
              <a:ext cx="9245240" cy="3240360"/>
              <a:chOff x="0" y="1808820"/>
              <a:chExt cx="9245240" cy="3240360"/>
            </a:xfrm>
          </p:grpSpPr>
          <p:pic>
            <p:nvPicPr>
              <p:cNvPr id="3" name="Picture 2" descr="15x15_K1_RC.pdf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1808824"/>
                <a:ext cx="3240000" cy="3240352"/>
              </a:xfrm>
              <a:prstGeom prst="rect">
                <a:avLst/>
              </a:prstGeom>
            </p:spPr>
          </p:pic>
          <p:pic>
            <p:nvPicPr>
              <p:cNvPr id="6" name="Picture 5" descr="15x15_lowK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05900" y="1808820"/>
                <a:ext cx="3240360" cy="3240360"/>
              </a:xfrm>
              <a:prstGeom prst="rect">
                <a:avLst/>
              </a:prstGeom>
            </p:spPr>
          </p:pic>
          <p:pic>
            <p:nvPicPr>
              <p:cNvPr id="7" name="Picture 6" descr="15x15_K15_RC.pdf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12160" y="1809000"/>
                <a:ext cx="3233080" cy="3240000"/>
              </a:xfrm>
              <a:prstGeom prst="rect">
                <a:avLst/>
              </a:prstGeom>
            </p:spPr>
          </p:pic>
        </p:grpSp>
        <p:grpSp>
          <p:nvGrpSpPr>
            <p:cNvPr id="14" name="Group 13"/>
            <p:cNvGrpSpPr/>
            <p:nvPr/>
          </p:nvGrpSpPr>
          <p:grpSpPr>
            <a:xfrm>
              <a:off x="1331640" y="1628800"/>
              <a:ext cx="6992664" cy="190500"/>
              <a:chOff x="1331640" y="1628800"/>
              <a:chExt cx="6992664" cy="190500"/>
            </a:xfrm>
          </p:grpSpPr>
          <p:pic>
            <p:nvPicPr>
              <p:cNvPr id="5" name="Picture 4" descr="latex-image-1.pdf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31640" y="1628800"/>
                <a:ext cx="889000" cy="190500"/>
              </a:xfrm>
              <a:prstGeom prst="rect">
                <a:avLst/>
              </a:prstGeom>
            </p:spPr>
          </p:pic>
          <p:pic>
            <p:nvPicPr>
              <p:cNvPr id="9" name="Picture 8" descr="latex-image-1.pdf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56472" y="1628800"/>
                <a:ext cx="1016000" cy="190500"/>
              </a:xfrm>
              <a:prstGeom prst="rect">
                <a:avLst/>
              </a:prstGeom>
            </p:spPr>
          </p:pic>
          <p:pic>
            <p:nvPicPr>
              <p:cNvPr id="10" name="Picture 9" descr="latex-image-1.pdf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08304" y="1628800"/>
                <a:ext cx="1016000" cy="1905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520661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51x51lattice_3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83768" y="908720"/>
            <a:ext cx="4835624" cy="48356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68012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9478A"/>
                </a:solidFill>
              </a:rPr>
              <a:t>Removing connections at random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27548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9478A"/>
                </a:solidFill>
              </a:rPr>
              <a:t>Percolation Points</a:t>
            </a:r>
            <a:endParaRPr lang="en-US" dirty="0"/>
          </a:p>
        </p:txBody>
      </p:sp>
      <p:pic>
        <p:nvPicPr>
          <p:cNvPr id="3" name="Picture 2" descr="Sq_perc_K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4784"/>
            <a:ext cx="4100456" cy="4100456"/>
          </a:xfrm>
          <a:prstGeom prst="rect">
            <a:avLst/>
          </a:prstGeom>
        </p:spPr>
      </p:pic>
      <p:pic>
        <p:nvPicPr>
          <p:cNvPr id="4" name="Picture 3" descr="Sqperc_k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484784"/>
            <a:ext cx="4100456" cy="4100456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412776"/>
            <a:ext cx="2070100" cy="1905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412776"/>
            <a:ext cx="8890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569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9478A"/>
                </a:solidFill>
              </a:rPr>
              <a:t>Random Connection Sizes</a:t>
            </a:r>
            <a:endParaRPr lang="en-US" dirty="0"/>
          </a:p>
        </p:txBody>
      </p:sp>
      <p:pic>
        <p:nvPicPr>
          <p:cNvPr id="3" name="Picture 2" descr="SqRC_RS_0-1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24744"/>
            <a:ext cx="4280520" cy="4280520"/>
          </a:xfrm>
          <a:prstGeom prst="rect">
            <a:avLst/>
          </a:prstGeom>
        </p:spPr>
      </p:pic>
      <p:pic>
        <p:nvPicPr>
          <p:cNvPr id="4" name="Picture 3" descr="SqRC_RS_h0-5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24744"/>
            <a:ext cx="4280520" cy="428052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556792"/>
            <a:ext cx="1346200" cy="2667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556792"/>
            <a:ext cx="27305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230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9478A"/>
                </a:solidFill>
              </a:rPr>
              <a:t>Hexagonal Lattice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0" y="2060848"/>
            <a:ext cx="9324168" cy="3240000"/>
            <a:chOff x="0" y="2060848"/>
            <a:chExt cx="9324168" cy="3240000"/>
          </a:xfrm>
        </p:grpSpPr>
        <p:grpSp>
          <p:nvGrpSpPr>
            <p:cNvPr id="13" name="Group 12"/>
            <p:cNvGrpSpPr/>
            <p:nvPr/>
          </p:nvGrpSpPr>
          <p:grpSpPr>
            <a:xfrm>
              <a:off x="0" y="2060848"/>
              <a:ext cx="9324168" cy="3240000"/>
              <a:chOff x="0" y="2061208"/>
              <a:chExt cx="9324168" cy="3240000"/>
            </a:xfrm>
          </p:grpSpPr>
          <p:pic>
            <p:nvPicPr>
              <p:cNvPr id="4" name="Picture 3" descr="HexK1_RC.pdf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2061208"/>
                <a:ext cx="3240000" cy="3240000"/>
              </a:xfrm>
              <a:prstGeom prst="rect">
                <a:avLst/>
              </a:prstGeom>
            </p:spPr>
          </p:pic>
          <p:pic>
            <p:nvPicPr>
              <p:cNvPr id="5" name="Picture 4" descr="HexK10_RC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84168" y="2061208"/>
                <a:ext cx="3240000" cy="3240000"/>
              </a:xfrm>
              <a:prstGeom prst="rect">
                <a:avLst/>
              </a:prstGeom>
            </p:spPr>
          </p:pic>
          <p:pic>
            <p:nvPicPr>
              <p:cNvPr id="11" name="Picture 10" descr="Hex15x15_lowK.pdf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42084" y="2061208"/>
                <a:ext cx="3240000" cy="3240000"/>
              </a:xfrm>
              <a:prstGeom prst="rect">
                <a:avLst/>
              </a:prstGeom>
            </p:spPr>
          </p:pic>
        </p:grpSp>
        <p:grpSp>
          <p:nvGrpSpPr>
            <p:cNvPr id="14" name="Group 13"/>
            <p:cNvGrpSpPr/>
            <p:nvPr/>
          </p:nvGrpSpPr>
          <p:grpSpPr>
            <a:xfrm>
              <a:off x="1259632" y="2060848"/>
              <a:ext cx="7136680" cy="190500"/>
              <a:chOff x="1259632" y="2060848"/>
              <a:chExt cx="7136680" cy="190500"/>
            </a:xfrm>
          </p:grpSpPr>
          <p:pic>
            <p:nvPicPr>
              <p:cNvPr id="6" name="Picture 5" descr="latex-image-1.pdf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59632" y="2060848"/>
                <a:ext cx="889000" cy="190500"/>
              </a:xfrm>
              <a:prstGeom prst="rect">
                <a:avLst/>
              </a:prstGeom>
            </p:spPr>
          </p:pic>
          <p:pic>
            <p:nvPicPr>
              <p:cNvPr id="7" name="Picture 6" descr="latex-image-1.pdf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80312" y="2060848"/>
                <a:ext cx="1016000" cy="190500"/>
              </a:xfrm>
              <a:prstGeom prst="rect">
                <a:avLst/>
              </a:prstGeom>
            </p:spPr>
          </p:pic>
          <p:pic>
            <p:nvPicPr>
              <p:cNvPr id="12" name="Picture 11" descr="latex-image-1.pdf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11960" y="2060848"/>
                <a:ext cx="1016000" cy="1905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236017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9478A"/>
                </a:solidFill>
              </a:rPr>
              <a:t>Percolation </a:t>
            </a:r>
            <a:r>
              <a:rPr lang="en-US" dirty="0" smtClean="0">
                <a:solidFill>
                  <a:srgbClr val="09478A"/>
                </a:solidFill>
              </a:rPr>
              <a:t>Points - HL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79512" y="1484784"/>
            <a:ext cx="8784976" cy="4280520"/>
            <a:chOff x="179512" y="1668760"/>
            <a:chExt cx="8784976" cy="4280520"/>
          </a:xfrm>
        </p:grpSpPr>
        <p:grpSp>
          <p:nvGrpSpPr>
            <p:cNvPr id="9" name="Group 8"/>
            <p:cNvGrpSpPr/>
            <p:nvPr/>
          </p:nvGrpSpPr>
          <p:grpSpPr>
            <a:xfrm>
              <a:off x="179512" y="1668760"/>
              <a:ext cx="8784976" cy="4280520"/>
              <a:chOff x="179512" y="1668760"/>
              <a:chExt cx="8784976" cy="4280520"/>
            </a:xfrm>
          </p:grpSpPr>
          <p:pic>
            <p:nvPicPr>
              <p:cNvPr id="3" name="Picture 2" descr="Hex_perc_K3.pdf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512" y="1668760"/>
                <a:ext cx="4280520" cy="4280520"/>
              </a:xfrm>
              <a:prstGeom prst="rect">
                <a:avLst/>
              </a:prstGeom>
            </p:spPr>
          </p:pic>
          <p:pic>
            <p:nvPicPr>
              <p:cNvPr id="4" name="Picture 3" descr="Hexperc_k1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968" y="1668760"/>
                <a:ext cx="4280520" cy="4280520"/>
              </a:xfrm>
              <a:prstGeom prst="rect">
                <a:avLst/>
              </a:prstGeom>
            </p:spPr>
          </p:pic>
        </p:grpSp>
        <p:grpSp>
          <p:nvGrpSpPr>
            <p:cNvPr id="8" name="Group 7"/>
            <p:cNvGrpSpPr/>
            <p:nvPr/>
          </p:nvGrpSpPr>
          <p:grpSpPr>
            <a:xfrm>
              <a:off x="2051720" y="1700808"/>
              <a:ext cx="5958532" cy="190500"/>
              <a:chOff x="2051720" y="1700808"/>
              <a:chExt cx="5958532" cy="190500"/>
            </a:xfrm>
          </p:grpSpPr>
          <p:pic>
            <p:nvPicPr>
              <p:cNvPr id="6" name="Picture 5" descr="latex-image-1.pdf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40152" y="1700808"/>
                <a:ext cx="2070100" cy="190500"/>
              </a:xfrm>
              <a:prstGeom prst="rect">
                <a:avLst/>
              </a:prstGeom>
            </p:spPr>
          </p:pic>
          <p:pic>
            <p:nvPicPr>
              <p:cNvPr id="7" name="Picture 6" descr="latex-image-1.pdf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51720" y="1700808"/>
                <a:ext cx="889000" cy="1905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306305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9478A"/>
                </a:solidFill>
              </a:rPr>
              <a:t>Conclusions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Minimum coupling is needed</a:t>
            </a:r>
          </a:p>
          <a:p>
            <a:r>
              <a:rPr lang="en-US" dirty="0" smtClean="0"/>
              <a:t>Heterogeneity can help the transition from local excitation to global excitation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8204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9478A"/>
                </a:solidFill>
              </a:rPr>
              <a:t>Further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Excite several cells in a larger lattice</a:t>
            </a:r>
          </a:p>
          <a:p>
            <a:r>
              <a:rPr lang="en-US" dirty="0" smtClean="0"/>
              <a:t>Introduce a pacemaker cell</a:t>
            </a:r>
          </a:p>
          <a:p>
            <a:r>
              <a:rPr lang="en-US" dirty="0" smtClean="0"/>
              <a:t>Introduce time-dependence in coupling parameter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80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9478A"/>
                </a:solidFill>
              </a:rPr>
              <a:t>Acknowledgements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Hugo van den Berg</a:t>
            </a:r>
          </a:p>
          <a:p>
            <a:endParaRPr lang="en-US" dirty="0"/>
          </a:p>
          <a:p>
            <a:r>
              <a:rPr lang="en-US" dirty="0" smtClean="0"/>
              <a:t>Rachel</a:t>
            </a:r>
          </a:p>
          <a:p>
            <a:endParaRPr lang="en-US" dirty="0"/>
          </a:p>
          <a:p>
            <a:r>
              <a:rPr lang="en-US" dirty="0" smtClean="0"/>
              <a:t>MOAC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400" dirty="0" smtClean="0"/>
          </a:p>
        </p:txBody>
      </p:sp>
      <p:pic>
        <p:nvPicPr>
          <p:cNvPr id="5" name="Picture 4" descr="moac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429000"/>
            <a:ext cx="1800200" cy="2052228"/>
          </a:xfrm>
          <a:prstGeom prst="rect">
            <a:avLst/>
          </a:prstGeom>
        </p:spPr>
      </p:pic>
      <p:pic>
        <p:nvPicPr>
          <p:cNvPr id="3" name="Picture 2" descr="hu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196752"/>
            <a:ext cx="16256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122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9478A"/>
                </a:solidFill>
              </a:rPr>
              <a:t>Background</a:t>
            </a:r>
            <a:endParaRPr lang="en-US" dirty="0">
              <a:solidFill>
                <a:srgbClr val="09478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340768"/>
            <a:ext cx="7772400" cy="3096344"/>
          </a:xfrm>
        </p:spPr>
        <p:txBody>
          <a:bodyPr>
            <a:normAutofit fontScale="92500"/>
          </a:bodyPr>
          <a:lstStyle/>
          <a:p>
            <a:r>
              <a:rPr lang="en-US" sz="2800" dirty="0" smtClean="0">
                <a:latin typeface="Times New Roman"/>
                <a:cs typeface="Times New Roman"/>
              </a:rPr>
              <a:t>Muscular wall of the uterus (myometrium) only acquires ability to expel the fœtus in the final days before labour</a:t>
            </a:r>
          </a:p>
          <a:p>
            <a:r>
              <a:rPr lang="en-US" sz="2800" dirty="0" smtClean="0">
                <a:latin typeface="Times New Roman"/>
                <a:cs typeface="Times New Roman"/>
              </a:rPr>
              <a:t>This change is believed to be the result of a phase transition from locally excited to globally excited state</a:t>
            </a:r>
          </a:p>
          <a:p>
            <a:r>
              <a:rPr lang="en-US" sz="2800" dirty="0" smtClean="0">
                <a:latin typeface="Times New Roman"/>
                <a:cs typeface="Times New Roman"/>
              </a:rPr>
              <a:t>Cell synchrony is achieved by electrical conduction through </a:t>
            </a:r>
            <a:r>
              <a:rPr lang="en-US" sz="2800" dirty="0" smtClean="0">
                <a:latin typeface="Times New Roman"/>
                <a:cs typeface="Times New Roman"/>
              </a:rPr>
              <a:t>gap junctions</a:t>
            </a:r>
            <a:endParaRPr lang="en-US" sz="2800" dirty="0">
              <a:latin typeface="Times New Roman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15816" y="6165304"/>
            <a:ext cx="51125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R. Smith, </a:t>
            </a:r>
            <a:r>
              <a:rPr lang="en-US" sz="1600" i="1" dirty="0" smtClean="0">
                <a:solidFill>
                  <a:schemeClr val="bg1"/>
                </a:solidFill>
              </a:rPr>
              <a:t>Parturition</a:t>
            </a:r>
            <a:r>
              <a:rPr lang="en-US" sz="1600" dirty="0" smtClean="0">
                <a:solidFill>
                  <a:schemeClr val="bg1"/>
                </a:solidFill>
              </a:rPr>
              <a:t>, </a:t>
            </a:r>
            <a:r>
              <a:rPr lang="en-US" sz="1600" b="1" dirty="0" smtClean="0">
                <a:solidFill>
                  <a:schemeClr val="bg1"/>
                </a:solidFill>
              </a:rPr>
              <a:t>N </a:t>
            </a:r>
            <a:r>
              <a:rPr lang="en-US" sz="1600" b="1" dirty="0" err="1" smtClean="0">
                <a:solidFill>
                  <a:schemeClr val="bg1"/>
                </a:solidFill>
              </a:rPr>
              <a:t>Engl</a:t>
            </a:r>
            <a:r>
              <a:rPr lang="en-US" sz="1600" b="1" dirty="0" smtClean="0">
                <a:solidFill>
                  <a:schemeClr val="bg1"/>
                </a:solidFill>
              </a:rPr>
              <a:t> J Med</a:t>
            </a:r>
            <a:r>
              <a:rPr lang="en-US" sz="1600" dirty="0" smtClean="0">
                <a:solidFill>
                  <a:schemeClr val="bg1"/>
                </a:solidFill>
              </a:rPr>
              <a:t>, 2007, 356:271-283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955919" y="4791123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4112270" y="4723197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139462" y="4723197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4182515" y="4723197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4234632" y="4723197"/>
            <a:ext cx="95170" cy="145032"/>
            <a:chOff x="3533721" y="2643219"/>
            <a:chExt cx="692759" cy="130314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4329803" y="4723197"/>
            <a:ext cx="95170" cy="145032"/>
            <a:chOff x="3533721" y="2643219"/>
            <a:chExt cx="692759" cy="1303144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Straight Connector 15"/>
          <p:cNvCxnSpPr/>
          <p:nvPr/>
        </p:nvCxnSpPr>
        <p:spPr>
          <a:xfrm>
            <a:off x="4424973" y="4723197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4472558" y="4792959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497484" y="4791123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3596179" y="4651300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644008" y="4653136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682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9478A"/>
                </a:solidFill>
              </a:rPr>
              <a:t>Aim of the project</a:t>
            </a:r>
            <a:endParaRPr lang="en-US" dirty="0">
              <a:solidFill>
                <a:srgbClr val="09478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To model the changes in the muscular wall of the uterus in the days before </a:t>
            </a:r>
            <a:r>
              <a:rPr lang="en-US" dirty="0" smtClean="0">
                <a:latin typeface="Times New Roman"/>
                <a:cs typeface="Times New Roman"/>
              </a:rPr>
              <a:t>labour</a:t>
            </a: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Investigate the spread of induced excitation through the system</a:t>
            </a:r>
          </a:p>
        </p:txBody>
      </p:sp>
    </p:spTree>
    <p:extLst>
      <p:ext uri="{BB962C8B-B14F-4D97-AF65-F5344CB8AC3E}">
        <p14:creationId xmlns:p14="http://schemas.microsoft.com/office/powerpoint/2010/main" val="2846835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02624" cy="680120"/>
          </a:xfrm>
        </p:spPr>
        <p:txBody>
          <a:bodyPr/>
          <a:lstStyle/>
          <a:p>
            <a:r>
              <a:rPr lang="en-US" dirty="0" smtClean="0">
                <a:solidFill>
                  <a:srgbClr val="09478A"/>
                </a:solidFill>
              </a:rPr>
              <a:t>The Model</a:t>
            </a:r>
            <a:endParaRPr lang="en-US" dirty="0">
              <a:solidFill>
                <a:srgbClr val="09478A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124744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Smooth muscle cells can be </a:t>
            </a:r>
            <a:r>
              <a:rPr lang="en-US" dirty="0" err="1" smtClean="0"/>
              <a:t>modelled</a:t>
            </a:r>
            <a:r>
              <a:rPr lang="en-US" dirty="0" smtClean="0"/>
              <a:t> using the Fitzhugh-</a:t>
            </a:r>
            <a:r>
              <a:rPr lang="en-US" dirty="0" err="1" smtClean="0"/>
              <a:t>Nagumo</a:t>
            </a:r>
            <a:r>
              <a:rPr lang="en-US" dirty="0" smtClean="0"/>
              <a:t> system of equations 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751011"/>
              </p:ext>
            </p:extLst>
          </p:nvPr>
        </p:nvGraphicFramePr>
        <p:xfrm>
          <a:off x="1335088" y="2133600"/>
          <a:ext cx="4324350" cy="158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07" name="Equation" r:id="rId3" imgW="2184400" imgH="800100" progId="Equation.3">
                  <p:embed/>
                </p:oleObj>
              </mc:Choice>
              <mc:Fallback>
                <p:oleObj name="Equation" r:id="rId3" imgW="2184400" imgH="800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35088" y="2133600"/>
                        <a:ext cx="4324350" cy="1582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43608" y="4077072"/>
            <a:ext cx="316835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v</a:t>
            </a:r>
            <a:r>
              <a:rPr lang="en-US" dirty="0" smtClean="0"/>
              <a:t> = excitation variable</a:t>
            </a:r>
          </a:p>
          <a:p>
            <a:r>
              <a:rPr lang="en-US" i="1" dirty="0"/>
              <a:t>w</a:t>
            </a:r>
            <a:r>
              <a:rPr lang="en-US" dirty="0" smtClean="0"/>
              <a:t> = recovery variable</a:t>
            </a:r>
          </a:p>
          <a:p>
            <a:r>
              <a:rPr lang="en-US" i="1" dirty="0" smtClean="0"/>
              <a:t>I</a:t>
            </a:r>
            <a:r>
              <a:rPr lang="en-US" dirty="0" smtClean="0"/>
              <a:t> = Input current</a:t>
            </a:r>
            <a:endParaRPr lang="en-US" i="1" dirty="0"/>
          </a:p>
        </p:txBody>
      </p:sp>
      <p:pic>
        <p:nvPicPr>
          <p:cNvPr id="3" name="Picture 2" descr="vector2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996952"/>
            <a:ext cx="4141875" cy="2798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673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032" y="260648"/>
            <a:ext cx="7772400" cy="608112"/>
          </a:xfrm>
        </p:spPr>
        <p:txBody>
          <a:bodyPr/>
          <a:lstStyle/>
          <a:p>
            <a:r>
              <a:rPr lang="en-US" sz="3600" dirty="0" smtClean="0">
                <a:solidFill>
                  <a:srgbClr val="09478A"/>
                </a:solidFill>
              </a:rPr>
              <a:t>The Model</a:t>
            </a:r>
            <a:endParaRPr lang="en-US" sz="3600" dirty="0">
              <a:solidFill>
                <a:srgbClr val="09478A"/>
              </a:solidFill>
            </a:endParaRPr>
          </a:p>
        </p:txBody>
      </p:sp>
      <p:pic>
        <p:nvPicPr>
          <p:cNvPr id="3" name="timeplot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51720" y="1556792"/>
            <a:ext cx="4572000" cy="2971800"/>
          </a:xfrm>
          <a:prstGeom prst="rect">
            <a:avLst/>
          </a:prstGeom>
        </p:spPr>
      </p:pic>
      <p:pic>
        <p:nvPicPr>
          <p:cNvPr id="4" name="Picture 3" descr="timeplo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484784"/>
            <a:ext cx="4904328" cy="30243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1412776"/>
            <a:ext cx="3241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363690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67695" y="47040"/>
            <a:ext cx="2288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</a:rPr>
              <a:t>Approach Taken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268760"/>
            <a:ext cx="7466584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Construct an </a:t>
            </a:r>
            <a:r>
              <a:rPr lang="en-US" i="1" dirty="0" smtClean="0"/>
              <a:t>(m x n) </a:t>
            </a:r>
            <a:r>
              <a:rPr lang="en-US" dirty="0" smtClean="0"/>
              <a:t>lattice of cells, each obeying Fitzhugh-</a:t>
            </a:r>
            <a:r>
              <a:rPr lang="en-US" dirty="0" err="1" smtClean="0"/>
              <a:t>Nagumo</a:t>
            </a:r>
            <a:r>
              <a:rPr lang="en-US" dirty="0" smtClean="0"/>
              <a:t> dynamics, and connected by identical resistors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397563" y="2860375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382933" y="2862522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448725" y="2863656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317871" y="2860375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499887" y="2860375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5944726" y="2926980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971918" y="2926980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014971" y="2926980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6067088" y="2926980"/>
            <a:ext cx="95170" cy="145032"/>
            <a:chOff x="3533721" y="2643219"/>
            <a:chExt cx="692759" cy="1303144"/>
          </a:xfrm>
        </p:grpSpPr>
        <p:cxnSp>
          <p:nvCxnSpPr>
            <p:cNvPr id="316" name="Straight Connector 315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6162259" y="2926980"/>
            <a:ext cx="95170" cy="145032"/>
            <a:chOff x="3533721" y="2643219"/>
            <a:chExt cx="692759" cy="1303144"/>
          </a:xfrm>
        </p:grpSpPr>
        <p:cxnSp>
          <p:nvCxnSpPr>
            <p:cNvPr id="314" name="Straight Connector 313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Straight Connector 16"/>
          <p:cNvCxnSpPr/>
          <p:nvPr/>
        </p:nvCxnSpPr>
        <p:spPr>
          <a:xfrm>
            <a:off x="6257429" y="2926980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910273" y="2939062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937465" y="2939062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4980518" y="2939062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5032635" y="2939062"/>
            <a:ext cx="95170" cy="145032"/>
            <a:chOff x="3533721" y="2643219"/>
            <a:chExt cx="692759" cy="1303144"/>
          </a:xfrm>
        </p:grpSpPr>
        <p:cxnSp>
          <p:nvCxnSpPr>
            <p:cNvPr id="312" name="Straight Connector 311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5127806" y="2939062"/>
            <a:ext cx="95170" cy="145032"/>
            <a:chOff x="3533721" y="2643219"/>
            <a:chExt cx="692759" cy="1303144"/>
          </a:xfrm>
        </p:grpSpPr>
        <p:cxnSp>
          <p:nvCxnSpPr>
            <p:cNvPr id="310" name="Straight Connector 309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Straight Connector 22"/>
          <p:cNvCxnSpPr/>
          <p:nvPr/>
        </p:nvCxnSpPr>
        <p:spPr>
          <a:xfrm>
            <a:off x="5222976" y="2939062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3876253" y="2940938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903445" y="2940938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3946498" y="2940938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3998615" y="2940938"/>
            <a:ext cx="95170" cy="145032"/>
            <a:chOff x="3533721" y="2643219"/>
            <a:chExt cx="692759" cy="1303144"/>
          </a:xfrm>
        </p:grpSpPr>
        <p:cxnSp>
          <p:nvCxnSpPr>
            <p:cNvPr id="308" name="Straight Connector 307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4093786" y="2940938"/>
            <a:ext cx="95170" cy="145032"/>
            <a:chOff x="3533721" y="2643219"/>
            <a:chExt cx="692759" cy="1303144"/>
          </a:xfrm>
        </p:grpSpPr>
        <p:cxnSp>
          <p:nvCxnSpPr>
            <p:cNvPr id="306" name="Straight Connector 305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Connector 28"/>
          <p:cNvCxnSpPr/>
          <p:nvPr/>
        </p:nvCxnSpPr>
        <p:spPr>
          <a:xfrm>
            <a:off x="4188956" y="2940938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685508" y="2992152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2841859" y="2924226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869051" y="2924226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2912104" y="2924226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2964221" y="2924226"/>
            <a:ext cx="95170" cy="145032"/>
            <a:chOff x="3533721" y="2643219"/>
            <a:chExt cx="692759" cy="1303144"/>
          </a:xfrm>
        </p:grpSpPr>
        <p:cxnSp>
          <p:nvCxnSpPr>
            <p:cNvPr id="304" name="Straight Connector 303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3059392" y="2924226"/>
            <a:ext cx="95170" cy="145032"/>
            <a:chOff x="3533721" y="2643219"/>
            <a:chExt cx="692759" cy="1303144"/>
          </a:xfrm>
        </p:grpSpPr>
        <p:cxnSp>
          <p:nvCxnSpPr>
            <p:cNvPr id="302" name="Straight Connector 301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Connector 35"/>
          <p:cNvCxnSpPr/>
          <p:nvPr/>
        </p:nvCxnSpPr>
        <p:spPr>
          <a:xfrm>
            <a:off x="3154562" y="2924226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745243" y="3972882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3901594" y="3904956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928786" y="3904956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3971839" y="3904956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4023956" y="3904956"/>
            <a:ext cx="95170" cy="145032"/>
            <a:chOff x="3533721" y="2643219"/>
            <a:chExt cx="692759" cy="1303144"/>
          </a:xfrm>
        </p:grpSpPr>
        <p:cxnSp>
          <p:nvCxnSpPr>
            <p:cNvPr id="300" name="Straight Connector 299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4119127" y="3904956"/>
            <a:ext cx="95170" cy="145032"/>
            <a:chOff x="3533721" y="2643219"/>
            <a:chExt cx="692759" cy="1303144"/>
          </a:xfrm>
        </p:grpSpPr>
        <p:cxnSp>
          <p:nvCxnSpPr>
            <p:cNvPr id="298" name="Straight Connector 297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3" name="Straight Connector 42"/>
          <p:cNvCxnSpPr/>
          <p:nvPr/>
        </p:nvCxnSpPr>
        <p:spPr>
          <a:xfrm>
            <a:off x="4214297" y="3904956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4261882" y="3974718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286808" y="3972882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3382933" y="3833059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>
            <a:off x="4759873" y="3968899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4916224" y="3900973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943416" y="3900973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4986469" y="3900973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5038586" y="3900973"/>
            <a:ext cx="95170" cy="145032"/>
            <a:chOff x="3533721" y="2643219"/>
            <a:chExt cx="692759" cy="1303144"/>
          </a:xfrm>
        </p:grpSpPr>
        <p:cxnSp>
          <p:nvCxnSpPr>
            <p:cNvPr id="296" name="Straight Connector 295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5133757" y="3900973"/>
            <a:ext cx="95170" cy="145032"/>
            <a:chOff x="3533721" y="2643219"/>
            <a:chExt cx="692759" cy="1303144"/>
          </a:xfrm>
        </p:grpSpPr>
        <p:cxnSp>
          <p:nvCxnSpPr>
            <p:cNvPr id="294" name="Straight Connector 293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Straight Connector 52"/>
          <p:cNvCxnSpPr/>
          <p:nvPr/>
        </p:nvCxnSpPr>
        <p:spPr>
          <a:xfrm>
            <a:off x="5228927" y="3900973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5276512" y="3970735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5301438" y="3968899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4397563" y="3829076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Straight Connector 56"/>
          <p:cNvCxnSpPr/>
          <p:nvPr/>
        </p:nvCxnSpPr>
        <p:spPr>
          <a:xfrm>
            <a:off x="2680181" y="3971046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2836532" y="3903120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2863724" y="3903120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2906777" y="3903120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/>
        </p:nvGrpSpPr>
        <p:grpSpPr>
          <a:xfrm>
            <a:off x="2958894" y="3903120"/>
            <a:ext cx="95170" cy="145032"/>
            <a:chOff x="3533721" y="2643219"/>
            <a:chExt cx="692759" cy="1303144"/>
          </a:xfrm>
        </p:grpSpPr>
        <p:cxnSp>
          <p:nvCxnSpPr>
            <p:cNvPr id="292" name="Straight Connector 291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3054065" y="3903120"/>
            <a:ext cx="95170" cy="145032"/>
            <a:chOff x="3533721" y="2643219"/>
            <a:chExt cx="692759" cy="1303144"/>
          </a:xfrm>
        </p:grpSpPr>
        <p:cxnSp>
          <p:nvCxnSpPr>
            <p:cNvPr id="290" name="Straight Connector 289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Connector 62"/>
          <p:cNvCxnSpPr/>
          <p:nvPr/>
        </p:nvCxnSpPr>
        <p:spPr>
          <a:xfrm>
            <a:off x="3149235" y="3903120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3196820" y="3972882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3221746" y="3971046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Oval 65"/>
          <p:cNvSpPr/>
          <p:nvPr/>
        </p:nvSpPr>
        <p:spPr>
          <a:xfrm>
            <a:off x="2317871" y="3831223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/>
          <p:cNvCxnSpPr/>
          <p:nvPr/>
        </p:nvCxnSpPr>
        <p:spPr>
          <a:xfrm>
            <a:off x="5811035" y="3970735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V="1">
            <a:off x="5967386" y="3902809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5994578" y="3902809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6037631" y="3902809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1" name="Group 70"/>
          <p:cNvGrpSpPr/>
          <p:nvPr/>
        </p:nvGrpSpPr>
        <p:grpSpPr>
          <a:xfrm>
            <a:off x="6089748" y="3902809"/>
            <a:ext cx="95170" cy="145032"/>
            <a:chOff x="3533721" y="2643219"/>
            <a:chExt cx="692759" cy="1303144"/>
          </a:xfrm>
        </p:grpSpPr>
        <p:cxnSp>
          <p:nvCxnSpPr>
            <p:cNvPr id="288" name="Straight Connector 287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6184919" y="3902809"/>
            <a:ext cx="95170" cy="145032"/>
            <a:chOff x="3533721" y="2643219"/>
            <a:chExt cx="692759" cy="1303144"/>
          </a:xfrm>
        </p:grpSpPr>
        <p:cxnSp>
          <p:nvCxnSpPr>
            <p:cNvPr id="286" name="Straight Connector 285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3" name="Straight Connector 72"/>
          <p:cNvCxnSpPr/>
          <p:nvPr/>
        </p:nvCxnSpPr>
        <p:spPr>
          <a:xfrm>
            <a:off x="6280089" y="3902809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6327674" y="3972571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6352600" y="3970735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Oval 75"/>
          <p:cNvSpPr/>
          <p:nvPr/>
        </p:nvSpPr>
        <p:spPr>
          <a:xfrm>
            <a:off x="5448725" y="3830912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6499887" y="3831223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/>
          <p:cNvGrpSpPr/>
          <p:nvPr/>
        </p:nvGrpSpPr>
        <p:grpSpPr>
          <a:xfrm rot="16200000">
            <a:off x="4230890" y="3412134"/>
            <a:ext cx="688852" cy="145032"/>
            <a:chOff x="2045287" y="2490819"/>
            <a:chExt cx="5014252" cy="1303144"/>
          </a:xfrm>
        </p:grpSpPr>
        <p:cxnSp>
          <p:nvCxnSpPr>
            <p:cNvPr id="273" name="Straight Connector 272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7" name="Group 276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84" name="Straight Connector 283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Straight Connector 284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8" name="Group 277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82" name="Straight Connector 281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9" name="Straight Connector 278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 rot="16200000">
            <a:off x="3216260" y="3414281"/>
            <a:ext cx="688852" cy="145032"/>
            <a:chOff x="2045287" y="2490819"/>
            <a:chExt cx="5014252" cy="1303144"/>
          </a:xfrm>
        </p:grpSpPr>
        <p:cxnSp>
          <p:nvCxnSpPr>
            <p:cNvPr id="260" name="Straight Connector 259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4" name="Group 263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71" name="Straight Connector 270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Straight Connector 271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5" name="Group 264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69" name="Straight Connector 268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Straight Connector 269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6" name="Straight Connector 265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/>
          <p:cNvGrpSpPr/>
          <p:nvPr/>
        </p:nvGrpSpPr>
        <p:grpSpPr>
          <a:xfrm rot="16200000">
            <a:off x="5282052" y="3415415"/>
            <a:ext cx="688852" cy="145032"/>
            <a:chOff x="2045287" y="2490819"/>
            <a:chExt cx="5014252" cy="1303144"/>
          </a:xfrm>
        </p:grpSpPr>
        <p:cxnSp>
          <p:nvCxnSpPr>
            <p:cNvPr id="247" name="Straight Connector 246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1" name="Group 250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58" name="Straight Connector 257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Straight Connector 258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2" name="Group 251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56" name="Straight Connector 255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Straight Connector 256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3" name="Straight Connector 252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/>
          <p:cNvGrpSpPr/>
          <p:nvPr/>
        </p:nvGrpSpPr>
        <p:grpSpPr>
          <a:xfrm rot="16200000">
            <a:off x="2151198" y="3412134"/>
            <a:ext cx="688852" cy="145032"/>
            <a:chOff x="2045287" y="2490819"/>
            <a:chExt cx="5014252" cy="1303144"/>
          </a:xfrm>
        </p:grpSpPr>
        <p:cxnSp>
          <p:nvCxnSpPr>
            <p:cNvPr id="234" name="Straight Connector 233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8" name="Group 237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45" name="Straight Connector 244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Straight Connector 245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9" name="Group 238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43" name="Straight Connector 242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Straight Connector 243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0" name="Straight Connector 239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/>
          <p:cNvGrpSpPr/>
          <p:nvPr/>
        </p:nvGrpSpPr>
        <p:grpSpPr>
          <a:xfrm rot="16200000">
            <a:off x="6333214" y="3412134"/>
            <a:ext cx="688852" cy="145032"/>
            <a:chOff x="2045287" y="2490819"/>
            <a:chExt cx="5014252" cy="1303144"/>
          </a:xfrm>
        </p:grpSpPr>
        <p:cxnSp>
          <p:nvCxnSpPr>
            <p:cNvPr id="221" name="Straight Connector 220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5" name="Group 224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32" name="Straight Connector 231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32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6" name="Group 225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30" name="Straight Connector 229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7" name="Straight Connector 226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3" name="Straight Connector 82"/>
          <p:cNvCxnSpPr/>
          <p:nvPr/>
        </p:nvCxnSpPr>
        <p:spPr>
          <a:xfrm>
            <a:off x="5795510" y="2994906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V="1">
            <a:off x="6305014" y="2996742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6329940" y="2994906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753922" y="3006988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V="1">
            <a:off x="5270561" y="3008824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5295487" y="3006988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3752848" y="3010700"/>
            <a:ext cx="123405" cy="36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V="1">
            <a:off x="4236541" y="3010700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4261467" y="3008864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V="1">
            <a:off x="3202147" y="2993988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3227073" y="2992152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3745243" y="4945362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3901594" y="4877436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3928786" y="4877436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V="1">
            <a:off x="3971839" y="4877436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8" name="Group 97"/>
          <p:cNvGrpSpPr/>
          <p:nvPr/>
        </p:nvGrpSpPr>
        <p:grpSpPr>
          <a:xfrm>
            <a:off x="4023956" y="4877436"/>
            <a:ext cx="95170" cy="145032"/>
            <a:chOff x="3533721" y="2643219"/>
            <a:chExt cx="692759" cy="1303144"/>
          </a:xfrm>
        </p:grpSpPr>
        <p:cxnSp>
          <p:nvCxnSpPr>
            <p:cNvPr id="219" name="Straight Connector 218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Group 98"/>
          <p:cNvGrpSpPr/>
          <p:nvPr/>
        </p:nvGrpSpPr>
        <p:grpSpPr>
          <a:xfrm>
            <a:off x="4119127" y="4877436"/>
            <a:ext cx="95170" cy="145032"/>
            <a:chOff x="3533721" y="2643219"/>
            <a:chExt cx="692759" cy="1303144"/>
          </a:xfrm>
        </p:grpSpPr>
        <p:cxnSp>
          <p:nvCxnSpPr>
            <p:cNvPr id="217" name="Straight Connector 216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0" name="Straight Connector 99"/>
          <p:cNvCxnSpPr/>
          <p:nvPr/>
        </p:nvCxnSpPr>
        <p:spPr>
          <a:xfrm>
            <a:off x="4214297" y="4877436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V="1">
            <a:off x="4261882" y="4947198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4286808" y="4945362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Oval 102"/>
          <p:cNvSpPr/>
          <p:nvPr/>
        </p:nvSpPr>
        <p:spPr>
          <a:xfrm>
            <a:off x="3382933" y="4805539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Straight Connector 103"/>
          <p:cNvCxnSpPr/>
          <p:nvPr/>
        </p:nvCxnSpPr>
        <p:spPr>
          <a:xfrm>
            <a:off x="4759873" y="4941379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V="1">
            <a:off x="4916224" y="4873453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4943416" y="4873453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V="1">
            <a:off x="4986469" y="4873453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8" name="Group 107"/>
          <p:cNvGrpSpPr/>
          <p:nvPr/>
        </p:nvGrpSpPr>
        <p:grpSpPr>
          <a:xfrm>
            <a:off x="5038586" y="4873453"/>
            <a:ext cx="95170" cy="145032"/>
            <a:chOff x="3533721" y="2643219"/>
            <a:chExt cx="692759" cy="1303144"/>
          </a:xfrm>
        </p:grpSpPr>
        <p:cxnSp>
          <p:nvCxnSpPr>
            <p:cNvPr id="215" name="Straight Connector 214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oup 108"/>
          <p:cNvGrpSpPr/>
          <p:nvPr/>
        </p:nvGrpSpPr>
        <p:grpSpPr>
          <a:xfrm>
            <a:off x="5133757" y="4873453"/>
            <a:ext cx="95170" cy="145032"/>
            <a:chOff x="3533721" y="2643219"/>
            <a:chExt cx="692759" cy="1303144"/>
          </a:xfrm>
        </p:grpSpPr>
        <p:cxnSp>
          <p:nvCxnSpPr>
            <p:cNvPr id="213" name="Straight Connector 212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0" name="Straight Connector 109"/>
          <p:cNvCxnSpPr/>
          <p:nvPr/>
        </p:nvCxnSpPr>
        <p:spPr>
          <a:xfrm>
            <a:off x="5228927" y="4873453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flipV="1">
            <a:off x="5276512" y="4943215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5301438" y="4941379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Oval 112"/>
          <p:cNvSpPr/>
          <p:nvPr/>
        </p:nvSpPr>
        <p:spPr>
          <a:xfrm>
            <a:off x="4397563" y="4801556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4" name="Straight Connector 113"/>
          <p:cNvCxnSpPr/>
          <p:nvPr/>
        </p:nvCxnSpPr>
        <p:spPr>
          <a:xfrm>
            <a:off x="2680181" y="4943526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V="1">
            <a:off x="2836532" y="4875600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2863724" y="4875600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2906777" y="4875600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8" name="Group 117"/>
          <p:cNvGrpSpPr/>
          <p:nvPr/>
        </p:nvGrpSpPr>
        <p:grpSpPr>
          <a:xfrm>
            <a:off x="2958894" y="4875600"/>
            <a:ext cx="95170" cy="145032"/>
            <a:chOff x="3533721" y="2643219"/>
            <a:chExt cx="692759" cy="1303144"/>
          </a:xfrm>
        </p:grpSpPr>
        <p:cxnSp>
          <p:nvCxnSpPr>
            <p:cNvPr id="211" name="Straight Connector 210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/>
          <p:cNvGrpSpPr/>
          <p:nvPr/>
        </p:nvGrpSpPr>
        <p:grpSpPr>
          <a:xfrm>
            <a:off x="3054065" y="4875600"/>
            <a:ext cx="95170" cy="145032"/>
            <a:chOff x="3533721" y="2643219"/>
            <a:chExt cx="692759" cy="1303144"/>
          </a:xfrm>
        </p:grpSpPr>
        <p:cxnSp>
          <p:nvCxnSpPr>
            <p:cNvPr id="209" name="Straight Connector 208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0" name="Straight Connector 119"/>
          <p:cNvCxnSpPr/>
          <p:nvPr/>
        </p:nvCxnSpPr>
        <p:spPr>
          <a:xfrm>
            <a:off x="3149235" y="4875600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 flipV="1">
            <a:off x="3196820" y="4945362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3221746" y="4943526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Oval 122"/>
          <p:cNvSpPr/>
          <p:nvPr/>
        </p:nvSpPr>
        <p:spPr>
          <a:xfrm>
            <a:off x="2317871" y="4803703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" name="Straight Connector 123"/>
          <p:cNvCxnSpPr/>
          <p:nvPr/>
        </p:nvCxnSpPr>
        <p:spPr>
          <a:xfrm>
            <a:off x="5811035" y="4943215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V="1">
            <a:off x="5967386" y="4875289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5994578" y="4875289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V="1">
            <a:off x="6037631" y="4875289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8" name="Group 127"/>
          <p:cNvGrpSpPr/>
          <p:nvPr/>
        </p:nvGrpSpPr>
        <p:grpSpPr>
          <a:xfrm>
            <a:off x="6089748" y="4875289"/>
            <a:ext cx="95170" cy="145032"/>
            <a:chOff x="3533721" y="2643219"/>
            <a:chExt cx="692759" cy="1303144"/>
          </a:xfrm>
        </p:grpSpPr>
        <p:cxnSp>
          <p:nvCxnSpPr>
            <p:cNvPr id="207" name="Straight Connector 206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/>
          <p:cNvGrpSpPr/>
          <p:nvPr/>
        </p:nvGrpSpPr>
        <p:grpSpPr>
          <a:xfrm>
            <a:off x="6184919" y="4875289"/>
            <a:ext cx="95170" cy="145032"/>
            <a:chOff x="3533721" y="2643219"/>
            <a:chExt cx="692759" cy="1303144"/>
          </a:xfrm>
        </p:grpSpPr>
        <p:cxnSp>
          <p:nvCxnSpPr>
            <p:cNvPr id="205" name="Straight Connector 204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0" name="Straight Connector 129"/>
          <p:cNvCxnSpPr/>
          <p:nvPr/>
        </p:nvCxnSpPr>
        <p:spPr>
          <a:xfrm>
            <a:off x="6280089" y="4875289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V="1">
            <a:off x="6327674" y="4945051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6352600" y="4943215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Oval 132"/>
          <p:cNvSpPr/>
          <p:nvPr/>
        </p:nvSpPr>
        <p:spPr>
          <a:xfrm>
            <a:off x="5448725" y="4803392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6499887" y="4803703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5" name="Group 134"/>
          <p:cNvGrpSpPr/>
          <p:nvPr/>
        </p:nvGrpSpPr>
        <p:grpSpPr>
          <a:xfrm rot="16200000">
            <a:off x="4230890" y="4384614"/>
            <a:ext cx="688852" cy="145032"/>
            <a:chOff x="2045287" y="2490819"/>
            <a:chExt cx="5014252" cy="1303144"/>
          </a:xfrm>
        </p:grpSpPr>
        <p:cxnSp>
          <p:nvCxnSpPr>
            <p:cNvPr id="192" name="Straight Connector 191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6" name="Group 195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03" name="Straight Connector 202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7" name="Group 196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01" name="Straight Connector 200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8" name="Straight Connector 197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Group 135"/>
          <p:cNvGrpSpPr/>
          <p:nvPr/>
        </p:nvGrpSpPr>
        <p:grpSpPr>
          <a:xfrm rot="16200000">
            <a:off x="3216260" y="4386761"/>
            <a:ext cx="688852" cy="145032"/>
            <a:chOff x="2045287" y="2490819"/>
            <a:chExt cx="5014252" cy="1303144"/>
          </a:xfrm>
        </p:grpSpPr>
        <p:cxnSp>
          <p:nvCxnSpPr>
            <p:cNvPr id="179" name="Straight Connector 178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3" name="Group 182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90" name="Straight Connector 189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4" name="Group 183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88" name="Straight Connector 187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5" name="Straight Connector 184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/>
          <p:cNvGrpSpPr/>
          <p:nvPr/>
        </p:nvGrpSpPr>
        <p:grpSpPr>
          <a:xfrm rot="16200000">
            <a:off x="5282052" y="4387895"/>
            <a:ext cx="688852" cy="145032"/>
            <a:chOff x="2045287" y="2490819"/>
            <a:chExt cx="5014252" cy="1303144"/>
          </a:xfrm>
        </p:grpSpPr>
        <p:cxnSp>
          <p:nvCxnSpPr>
            <p:cNvPr id="166" name="Straight Connector 165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0" name="Group 169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77" name="Straight Connector 176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1" name="Group 170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75" name="Straight Connector 174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2" name="Straight Connector 171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8" name="Group 137"/>
          <p:cNvGrpSpPr/>
          <p:nvPr/>
        </p:nvGrpSpPr>
        <p:grpSpPr>
          <a:xfrm rot="16200000">
            <a:off x="2151198" y="4384614"/>
            <a:ext cx="688852" cy="145032"/>
            <a:chOff x="2045287" y="2490819"/>
            <a:chExt cx="5014252" cy="1303144"/>
          </a:xfrm>
        </p:grpSpPr>
        <p:cxnSp>
          <p:nvCxnSpPr>
            <p:cNvPr id="153" name="Straight Connector 152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7" name="Group 156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64" name="Straight Connector 163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8" name="Group 157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62" name="Straight Connector 161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9" name="Straight Connector 158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/>
          <p:cNvGrpSpPr/>
          <p:nvPr/>
        </p:nvGrpSpPr>
        <p:grpSpPr>
          <a:xfrm rot="16200000">
            <a:off x="6333214" y="4384614"/>
            <a:ext cx="688852" cy="145032"/>
            <a:chOff x="2045287" y="2490819"/>
            <a:chExt cx="5014252" cy="1303144"/>
          </a:xfrm>
        </p:grpSpPr>
        <p:cxnSp>
          <p:nvCxnSpPr>
            <p:cNvPr id="140" name="Straight Connector 139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4" name="Group 143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51" name="Straight Connector 150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5" name="Group 144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49" name="Straight Connector 148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6" name="Straight Connector 145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8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/>
          <a:lstStyle/>
          <a:p>
            <a:r>
              <a:rPr lang="en-US" dirty="0" smtClean="0">
                <a:solidFill>
                  <a:srgbClr val="09478A"/>
                </a:solidFill>
              </a:rPr>
              <a:t>Approach Taken</a:t>
            </a:r>
            <a:endParaRPr lang="en-US" dirty="0">
              <a:solidFill>
                <a:srgbClr val="09478A"/>
              </a:solidFill>
            </a:endParaRPr>
          </a:p>
        </p:txBody>
      </p:sp>
      <p:sp>
        <p:nvSpPr>
          <p:cNvPr id="319" name="TextBox 318"/>
          <p:cNvSpPr txBox="1"/>
          <p:nvPr/>
        </p:nvSpPr>
        <p:spPr>
          <a:xfrm>
            <a:off x="4139952" y="3284984"/>
            <a:ext cx="441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/>
              <a:t>K</a:t>
            </a:r>
          </a:p>
        </p:txBody>
      </p:sp>
    </p:spTree>
    <p:extLst>
      <p:ext uri="{BB962C8B-B14F-4D97-AF65-F5344CB8AC3E}">
        <p14:creationId xmlns:p14="http://schemas.microsoft.com/office/powerpoint/2010/main" val="439716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  <p:set>
                                      <p:cBhvr>
                                        <p:cTn id="27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500"/>
                            </p:stCondLst>
                            <p:childTnLst>
                              <p:par>
                                <p:cTn id="28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2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EF1"/>
                                      </p:to>
                                    </p:animClr>
                                    <p:set>
                                      <p:cBhvr>
                                        <p:cTn id="2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EF1"/>
                                      </p:to>
                                    </p:animClr>
                                    <p:set>
                                      <p:cBhvr>
                                        <p:cTn id="29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EF1"/>
                                      </p:to>
                                    </p:animClr>
                                    <p:set>
                                      <p:cBhvr>
                                        <p:cTn id="29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EF1"/>
                                      </p:to>
                                    </p:animClr>
                                    <p:set>
                                      <p:cBhvr>
                                        <p:cTn id="29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1000"/>
                            </p:stCondLst>
                            <p:childTnLst>
                              <p:par>
                                <p:cTn id="30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0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0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1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1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6AFD"/>
                                      </p:to>
                                    </p:animClr>
                                    <p:set>
                                      <p:cBhvr>
                                        <p:cTn id="3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6AFD"/>
                                      </p:to>
                                    </p:animClr>
                                    <p:set>
                                      <p:cBhvr>
                                        <p:cTn id="3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6AFD"/>
                                      </p:to>
                                    </p:animClr>
                                    <p:set>
                                      <p:cBhvr>
                                        <p:cTn id="32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6AFD"/>
                                      </p:to>
                                    </p:animClr>
                                    <p:set>
                                      <p:cBhvr>
                                        <p:cTn id="33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6AFD"/>
                                      </p:to>
                                    </p:animClr>
                                    <p:set>
                                      <p:cBhvr>
                                        <p:cTn id="3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6AFD"/>
                                      </p:to>
                                    </p:animClr>
                                    <p:set>
                                      <p:cBhvr>
                                        <p:cTn id="33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1500"/>
                            </p:stCondLst>
                            <p:childTnLst>
                              <p:par>
                                <p:cTn id="34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5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6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7EFD"/>
                                      </p:to>
                                    </p:animClr>
                                    <p:set>
                                      <p:cBhvr>
                                        <p:cTn id="36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7EFD"/>
                                      </p:to>
                                    </p:animClr>
                                    <p:set>
                                      <p:cBhvr>
                                        <p:cTn id="3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7EFD"/>
                                      </p:to>
                                    </p:animClr>
                                    <p:set>
                                      <p:cBhvr>
                                        <p:cTn id="3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9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7EFD"/>
                                      </p:to>
                                    </p:animClr>
                                    <p:set>
                                      <p:cBhvr>
                                        <p:cTn id="380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2000"/>
                            </p:stCondLst>
                            <p:childTnLst>
                              <p:par>
                                <p:cTn id="38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8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9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46" grpId="0" animBg="1"/>
      <p:bldP spid="56" grpId="0" animBg="1"/>
      <p:bldP spid="66" grpId="0" animBg="1"/>
      <p:bldP spid="76" grpId="0" animBg="1"/>
      <p:bldP spid="77" grpId="0" animBg="1"/>
      <p:bldP spid="103" grpId="0" animBg="1"/>
      <p:bldP spid="113" grpId="0" animBg="1"/>
      <p:bldP spid="123" grpId="0" animBg="1"/>
      <p:bldP spid="133" grpId="0" animBg="1"/>
      <p:bldP spid="134" grpId="0" animBg="1"/>
      <p:bldP spid="3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9478A"/>
                </a:solidFill>
              </a:rPr>
              <a:t>Local Excitation</a:t>
            </a:r>
            <a:endParaRPr lang="en-US" dirty="0">
              <a:solidFill>
                <a:srgbClr val="09478A"/>
              </a:solidFill>
            </a:endParaRPr>
          </a:p>
        </p:txBody>
      </p:sp>
      <p:pic>
        <p:nvPicPr>
          <p:cNvPr id="3" name="Picture 2" descr="plot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882" y="1412775"/>
            <a:ext cx="6652237" cy="46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380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9478A"/>
                </a:solidFill>
              </a:rPr>
              <a:t>Global Excitation</a:t>
            </a:r>
            <a:endParaRPr lang="en-US" dirty="0">
              <a:solidFill>
                <a:srgbClr val="09478A"/>
              </a:solidFill>
            </a:endParaRPr>
          </a:p>
        </p:txBody>
      </p:sp>
      <p:pic>
        <p:nvPicPr>
          <p:cNvPr id="3" name="Picture 2" descr="plo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590" y="1429404"/>
            <a:ext cx="6626820" cy="4590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439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9478A"/>
                </a:solidFill>
              </a:rPr>
              <a:t>Region of </a:t>
            </a:r>
            <a:r>
              <a:rPr lang="en-US" dirty="0">
                <a:solidFill>
                  <a:srgbClr val="09478A"/>
                </a:solidFill>
              </a:rPr>
              <a:t>Excitation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Picture 2" descr="5Region.pdf"/>
          <p:cNvPicPr>
            <a:picLocks noChangeAspect="1"/>
          </p:cNvPicPr>
          <p:nvPr/>
        </p:nvPicPr>
        <p:blipFill>
          <a:blip r:embed="rId2">
            <a:lum brigh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497" y="1340767"/>
            <a:ext cx="6497007" cy="406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388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Warwick_light_background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Warwick_light_background.pot</Template>
  <TotalTime>5314</TotalTime>
  <Words>247</Words>
  <Application>Microsoft Macintosh PowerPoint</Application>
  <PresentationFormat>On-screen Show (4:3)</PresentationFormat>
  <Paragraphs>48</Paragraphs>
  <Slides>19</Slides>
  <Notes>1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Warwick_light_background</vt:lpstr>
      <vt:lpstr>Equation</vt:lpstr>
      <vt:lpstr>Critical Phenomena in a Heterogeneous Excitable System</vt:lpstr>
      <vt:lpstr>Background</vt:lpstr>
      <vt:lpstr>Aim of the project</vt:lpstr>
      <vt:lpstr>The Model</vt:lpstr>
      <vt:lpstr>The Model</vt:lpstr>
      <vt:lpstr>Approach Taken</vt:lpstr>
      <vt:lpstr>Local Excitation</vt:lpstr>
      <vt:lpstr>Global Excitation</vt:lpstr>
      <vt:lpstr>Region of Excitation</vt:lpstr>
      <vt:lpstr>Removing connections at random</vt:lpstr>
      <vt:lpstr>Removing connections at random</vt:lpstr>
      <vt:lpstr>Removing connections at random</vt:lpstr>
      <vt:lpstr>Percolation Points</vt:lpstr>
      <vt:lpstr>Random Connection Sizes</vt:lpstr>
      <vt:lpstr>Hexagonal Lattice</vt:lpstr>
      <vt:lpstr>Percolation Points - HL</vt:lpstr>
      <vt:lpstr>Conclusions</vt:lpstr>
      <vt:lpstr>Further Work</vt:lpstr>
      <vt:lpstr>Acknowledgements</vt:lpstr>
    </vt:vector>
  </TitlesOfParts>
  <Company>Law Courseware Consortium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John Dale</dc:creator>
  <cp:lastModifiedBy>Marc Baghdadi</cp:lastModifiedBy>
  <cp:revision>53</cp:revision>
  <cp:lastPrinted>2011-09-26T09:41:39Z</cp:lastPrinted>
  <dcterms:created xsi:type="dcterms:W3CDTF">2002-02-27T09:10:39Z</dcterms:created>
  <dcterms:modified xsi:type="dcterms:W3CDTF">2011-09-26T23:09:21Z</dcterms:modified>
</cp:coreProperties>
</file>