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8" r:id="rId2"/>
    <p:sldId id="256" r:id="rId3"/>
    <p:sldId id="276" r:id="rId4"/>
    <p:sldId id="277" r:id="rId5"/>
    <p:sldId id="269" r:id="rId6"/>
    <p:sldId id="271" r:id="rId7"/>
    <p:sldId id="272" r:id="rId8"/>
    <p:sldId id="273" r:id="rId9"/>
    <p:sldId id="275" r:id="rId10"/>
    <p:sldId id="279" r:id="rId11"/>
    <p:sldId id="287" r:id="rId12"/>
    <p:sldId id="288" r:id="rId13"/>
    <p:sldId id="289" r:id="rId14"/>
    <p:sldId id="297" r:id="rId15"/>
    <p:sldId id="298" r:id="rId16"/>
    <p:sldId id="292" r:id="rId17"/>
    <p:sldId id="293" r:id="rId18"/>
    <p:sldId id="294" r:id="rId19"/>
    <p:sldId id="295" r:id="rId20"/>
    <p:sldId id="296" r:id="rId21"/>
    <p:sldId id="270" r:id="rId22"/>
  </p:sldIdLst>
  <p:sldSz cx="9144000" cy="6858000" type="screen4x3"/>
  <p:notesSz cx="67818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0" autoAdjust="0"/>
    <p:restoredTop sz="90929"/>
  </p:normalViewPr>
  <p:slideViewPr>
    <p:cSldViewPr>
      <p:cViewPr>
        <p:scale>
          <a:sx n="90" d="100"/>
          <a:sy n="90" d="100"/>
        </p:scale>
        <p:origin x="-1568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2187F8-ED9C-BC43-A025-137D2CDA2E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21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261B63-5FA4-D544-B847-BFE1C9D58D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32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A573DE-B08C-5E46-A8E7-E00031EB0CC5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3885C-AB5C-C241-9799-33F097E8E839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3885C-AB5C-C241-9799-33F097E8E839}" type="slidenum">
              <a:rPr lang="en-US"/>
              <a:pPr/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1B63-5FA4-D544-B847-BFE1C9D58D7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74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Master title style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DA41A-59FD-E241-8536-AC11E3CB8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9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1392C-6295-0C40-8DBD-530D78519E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2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0FC9D-03ED-354C-B17B-173B968762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0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F1373-E41F-A84E-AFC6-C31952F353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9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4D8FA-B409-CE41-9257-575B0FDAC0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24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3E0FD-65C9-B04A-9482-5E1CC04635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89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5304D-0CF3-F741-9AAA-608CCC98DE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4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4AD21-3414-F845-85C0-7CC1BF7AF3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1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0C69D-681E-5A49-B388-D58D121265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29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758DB-F610-0C4E-BFC3-669577CCFC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3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text_banner.jpg 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F57CDB7-8682-8947-9BCC-454CE750A5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ntro_banner.jpg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2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260376"/>
          </a:xfrm>
        </p:spPr>
        <p:txBody>
          <a:bodyPr/>
          <a:lstStyle/>
          <a:p>
            <a:pPr algn="ctr"/>
            <a:r>
              <a:rPr lang="en-US" dirty="0" smtClean="0"/>
              <a:t>Nanoscale Redox </a:t>
            </a:r>
            <a:r>
              <a:rPr lang="en-US" dirty="0" smtClean="0"/>
              <a:t>Imaging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35601" y="3068960"/>
            <a:ext cx="3672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Marc Baghdadi</a:t>
            </a:r>
          </a:p>
          <a:p>
            <a:pPr algn="ctr"/>
            <a:r>
              <a:rPr lang="en-US" dirty="0" smtClean="0"/>
              <a:t>Supervisor: Prof. Pat Unwin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Fabrication of </a:t>
            </a:r>
            <a:r>
              <a:rPr lang="en-US" dirty="0" smtClean="0"/>
              <a:t>Platinum UMEs</a:t>
            </a:r>
            <a:endParaRPr lang="en-US" dirty="0"/>
          </a:p>
        </p:txBody>
      </p:sp>
      <p:pic>
        <p:nvPicPr>
          <p:cNvPr id="6" name="Picture 5" descr="Tip mak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24744"/>
            <a:ext cx="4392488" cy="47726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6165304"/>
            <a:ext cx="640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B. B. </a:t>
            </a:r>
            <a:r>
              <a:rPr lang="en-US" sz="1600" dirty="0" err="1" smtClean="0">
                <a:solidFill>
                  <a:schemeClr val="bg1"/>
                </a:solidFill>
              </a:rPr>
              <a:t>Katemann</a:t>
            </a:r>
            <a:r>
              <a:rPr lang="en-US" sz="1600" dirty="0" smtClean="0">
                <a:solidFill>
                  <a:schemeClr val="bg1"/>
                </a:solidFill>
              </a:rPr>
              <a:t>, W. </a:t>
            </a:r>
            <a:r>
              <a:rPr lang="en-US" sz="1600" dirty="0" err="1" smtClean="0">
                <a:solidFill>
                  <a:schemeClr val="bg1"/>
                </a:solidFill>
              </a:rPr>
              <a:t>Schuhmann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i="1" dirty="0" err="1" smtClean="0">
                <a:solidFill>
                  <a:schemeClr val="bg1"/>
                </a:solidFill>
              </a:rPr>
              <a:t>Electroanalysis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2002</a:t>
            </a:r>
            <a:r>
              <a:rPr lang="en-US" sz="1600" dirty="0">
                <a:solidFill>
                  <a:schemeClr val="bg1"/>
                </a:solidFill>
              </a:rPr>
              <a:t>, 14, 22-28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0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Well-Pulled Pt Tip</a:t>
            </a:r>
            <a:endParaRPr lang="en-US" sz="3600" dirty="0"/>
          </a:p>
        </p:txBody>
      </p:sp>
      <p:pic>
        <p:nvPicPr>
          <p:cNvPr id="10" name="Picture 9" descr="Pt_ti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2352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17977" y="424751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Inner glass wall sealed around wire</a:t>
            </a:r>
            <a:endParaRPr lang="en-US" sz="1400" dirty="0"/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 bwMode="auto">
          <a:xfrm flipV="1">
            <a:off x="7690085" y="3095382"/>
            <a:ext cx="36004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1821433" y="424751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Unbroken wire to end of tip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4125689" y="3095382"/>
            <a:ext cx="936104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829545" y="3095382"/>
            <a:ext cx="216024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813321" y="3167390"/>
            <a:ext cx="1224136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8377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Badly-Pulled Pt Tips</a:t>
            </a:r>
            <a:endParaRPr lang="en-US" sz="3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18503" y="3789040"/>
            <a:ext cx="4125497" cy="1799989"/>
            <a:chOff x="4980323" y="2529006"/>
            <a:chExt cx="4125497" cy="1799989"/>
          </a:xfrm>
        </p:grpSpPr>
        <p:pic>
          <p:nvPicPr>
            <p:cNvPr id="6" name="Picture 5" descr="Tip08_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831" y="2529006"/>
              <a:ext cx="2399989" cy="1799989"/>
            </a:xfrm>
            <a:prstGeom prst="rect">
              <a:avLst/>
            </a:prstGeom>
          </p:spPr>
        </p:pic>
        <p:pic>
          <p:nvPicPr>
            <p:cNvPr id="7" name="Picture 6" descr="Tip08_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323" y="2529006"/>
              <a:ext cx="2399989" cy="1799989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395536" y="1700808"/>
            <a:ext cx="4295462" cy="1772816"/>
            <a:chOff x="624069" y="2542592"/>
            <a:chExt cx="4295462" cy="1772816"/>
          </a:xfrm>
        </p:grpSpPr>
        <p:pic>
          <p:nvPicPr>
            <p:cNvPr id="8" name="Picture 7" descr="Tip5_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5776" y="2542592"/>
              <a:ext cx="2363755" cy="1772816"/>
            </a:xfrm>
            <a:prstGeom prst="rect">
              <a:avLst/>
            </a:prstGeom>
          </p:spPr>
        </p:pic>
        <p:pic>
          <p:nvPicPr>
            <p:cNvPr id="9" name="Picture 8" descr="Tip5_2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069" y="2542592"/>
              <a:ext cx="2363755" cy="177281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043608" y="364502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Broken wire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2051720" y="2492896"/>
            <a:ext cx="576064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5868144" y="3356992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Wire stops too soon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6876256" y="3717032"/>
            <a:ext cx="72008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99224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110615161341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65" b="27941"/>
          <a:stretch/>
        </p:blipFill>
        <p:spPr>
          <a:xfrm>
            <a:off x="5004048" y="3789040"/>
            <a:ext cx="3528392" cy="2104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Polishing Pt Tip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2201416"/>
          </a:xfrm>
        </p:spPr>
        <p:txBody>
          <a:bodyPr/>
          <a:lstStyle/>
          <a:p>
            <a:r>
              <a:rPr lang="en-US" sz="3000" dirty="0" smtClean="0"/>
              <a:t>Polished back by holding tip against 0.1μm </a:t>
            </a:r>
            <a:r>
              <a:rPr lang="en-US" sz="3000" dirty="0" err="1" smtClean="0"/>
              <a:t>micropolisher</a:t>
            </a:r>
            <a:r>
              <a:rPr lang="en-US" sz="3000" dirty="0" smtClean="0"/>
              <a:t> </a:t>
            </a:r>
            <a:r>
              <a:rPr lang="en-US" sz="3000" dirty="0" smtClean="0"/>
              <a:t>disc for few seconds.</a:t>
            </a:r>
          </a:p>
          <a:p>
            <a:r>
              <a:rPr lang="en-US" dirty="0" smtClean="0"/>
              <a:t>Alternatively, cut tip using FIB (focused ion beam)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Polished Tip 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1" t="30925" r="47309" b="24631"/>
          <a:stretch/>
        </p:blipFill>
        <p:spPr>
          <a:xfrm rot="5400000">
            <a:off x="1109262" y="3507362"/>
            <a:ext cx="2172947" cy="2736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530120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Pt wire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2267744" y="4941168"/>
            <a:ext cx="2376264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436096" y="5517232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077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Pt UMEs</a:t>
            </a:r>
          </a:p>
        </p:txBody>
      </p:sp>
      <p:pic>
        <p:nvPicPr>
          <p:cNvPr id="4" name="Picture 3" descr="test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193800"/>
            <a:ext cx="68326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62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Cyclic </a:t>
            </a:r>
            <a:r>
              <a:rPr lang="en-US" dirty="0" err="1" smtClean="0"/>
              <a:t>Voltammograms</a:t>
            </a:r>
            <a:r>
              <a:rPr lang="en-US" dirty="0" smtClean="0"/>
              <a:t> (CVs)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99592" y="1124744"/>
            <a:ext cx="0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899592" y="2852936"/>
            <a:ext cx="67687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5536" y="1844824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08304" y="2924944"/>
            <a:ext cx="274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7452320" y="285293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7" name="Picture 16" descr="C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44" y="3068960"/>
            <a:ext cx="3884616" cy="2913462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 bwMode="auto">
          <a:xfrm flipV="1">
            <a:off x="1187624" y="1340768"/>
            <a:ext cx="1368152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2555776" y="1340768"/>
            <a:ext cx="1440160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3995936" y="1340768"/>
            <a:ext cx="1368152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5364088" y="1340768"/>
            <a:ext cx="1440160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3995936" y="3429000"/>
            <a:ext cx="0" cy="2160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4716016" y="4005064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Limiting current ~ </a:t>
            </a:r>
            <a:r>
              <a:rPr lang="en-US" sz="1600" dirty="0" smtClean="0"/>
              <a:t>45pA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⇒ Tip radius of ~ 200nm</a:t>
            </a:r>
            <a:endParaRPr lang="en-GB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831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C_in_cu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3456000" cy="25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576064"/>
          </a:xfrm>
        </p:spPr>
        <p:txBody>
          <a:bodyPr/>
          <a:lstStyle/>
          <a:p>
            <a:r>
              <a:rPr lang="en-US" sz="3600" dirty="0" smtClean="0"/>
              <a:t>Approach curves</a:t>
            </a:r>
            <a:endParaRPr lang="en-US" sz="3600" dirty="0"/>
          </a:p>
        </p:txBody>
      </p:sp>
      <p:pic>
        <p:nvPicPr>
          <p:cNvPr id="4" name="Picture 3" descr="AC_in_am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108" y="692696"/>
            <a:ext cx="4272892" cy="2520279"/>
          </a:xfrm>
          <a:prstGeom prst="rect">
            <a:avLst/>
          </a:prstGeom>
        </p:spPr>
      </p:pic>
      <p:pic>
        <p:nvPicPr>
          <p:cNvPr id="6" name="Picture 5" descr="AC_con_cu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3456000" cy="2592000"/>
          </a:xfrm>
          <a:prstGeom prst="rect">
            <a:avLst/>
          </a:prstGeom>
        </p:spPr>
      </p:pic>
      <p:pic>
        <p:nvPicPr>
          <p:cNvPr id="7" name="Picture 6" descr="AC_con_amp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00" y="3429000"/>
            <a:ext cx="4284000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1628800"/>
            <a:ext cx="10801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Inert surface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4221088"/>
            <a:ext cx="11521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Conductive surface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3763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b_x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84984"/>
            <a:ext cx="3960440" cy="2808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Gold Bands</a:t>
            </a:r>
            <a:endParaRPr lang="en-US" dirty="0"/>
          </a:p>
        </p:txBody>
      </p:sp>
      <p:pic>
        <p:nvPicPr>
          <p:cNvPr id="4" name="Picture 3" descr="gb_x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124744"/>
            <a:ext cx="3096345" cy="2322259"/>
          </a:xfrm>
          <a:prstGeom prst="rect">
            <a:avLst/>
          </a:prstGeom>
        </p:spPr>
      </p:pic>
      <p:pic>
        <p:nvPicPr>
          <p:cNvPr id="6" name="Picture 5" descr="gb_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055948"/>
            <a:ext cx="3548112" cy="2661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56992"/>
            <a:ext cx="919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First line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0153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792088"/>
          </a:xfrm>
        </p:spPr>
        <p:txBody>
          <a:bodyPr/>
          <a:lstStyle/>
          <a:p>
            <a:r>
              <a:rPr lang="en-US" dirty="0" smtClean="0"/>
              <a:t>Scanning Nanowires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34076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Nanowires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948264" y="4365104"/>
            <a:ext cx="18938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Feedback mode scan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077072"/>
            <a:ext cx="1296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Substrate generation tip collection scan</a:t>
            </a:r>
            <a:endParaRPr lang="en-US" sz="1600" dirty="0"/>
          </a:p>
        </p:txBody>
      </p:sp>
      <p:pic>
        <p:nvPicPr>
          <p:cNvPr id="14" name="Picture 13" descr="nw_sgtc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996952"/>
            <a:ext cx="3768856" cy="3015085"/>
          </a:xfrm>
          <a:prstGeom prst="rect">
            <a:avLst/>
          </a:prstGeom>
        </p:spPr>
      </p:pic>
      <p:pic>
        <p:nvPicPr>
          <p:cNvPr id="12" name="Picture 11" descr="nanowires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1" t="33334" r="33178" b="23045"/>
          <a:stretch/>
        </p:blipFill>
        <p:spPr>
          <a:xfrm>
            <a:off x="251520" y="980728"/>
            <a:ext cx="2090231" cy="2151112"/>
          </a:xfrm>
          <a:prstGeom prst="rect">
            <a:avLst/>
          </a:prstGeom>
        </p:spPr>
      </p:pic>
      <p:pic>
        <p:nvPicPr>
          <p:cNvPr id="13" name="Picture 12" descr="nw_fm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0729"/>
            <a:ext cx="4158420" cy="332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4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Maize Roots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196752"/>
            <a:ext cx="4656010" cy="42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0382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83568" y="1371600"/>
            <a:ext cx="7776864" cy="436165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What is electrochemistry?</a:t>
            </a:r>
          </a:p>
          <a:p>
            <a:r>
              <a:rPr lang="en-US" sz="2800" dirty="0" smtClean="0"/>
              <a:t>The technique – SECM and IC-SECM</a:t>
            </a:r>
          </a:p>
          <a:p>
            <a:r>
              <a:rPr lang="en-US" sz="2800" dirty="0"/>
              <a:t>Why nanoscale?</a:t>
            </a:r>
          </a:p>
          <a:p>
            <a:r>
              <a:rPr lang="en-US" sz="2800" dirty="0" smtClean="0"/>
              <a:t>Fabrication of</a:t>
            </a:r>
            <a:r>
              <a:rPr lang="en-US" sz="2800" dirty="0" smtClean="0"/>
              <a:t> </a:t>
            </a:r>
            <a:r>
              <a:rPr lang="en-US" sz="2800" dirty="0" smtClean="0"/>
              <a:t>platinum ultramicroelectrodes</a:t>
            </a:r>
          </a:p>
          <a:p>
            <a:r>
              <a:rPr lang="en-US" sz="2800" dirty="0" smtClean="0"/>
              <a:t>Testing Pt tips</a:t>
            </a:r>
          </a:p>
          <a:p>
            <a:pPr lvl="1"/>
            <a:r>
              <a:rPr lang="en-US" sz="2400" dirty="0" smtClean="0"/>
              <a:t>CVs, ACs</a:t>
            </a:r>
          </a:p>
          <a:p>
            <a:r>
              <a:rPr lang="en-US" sz="2800" dirty="0" smtClean="0"/>
              <a:t>Scanning hard surfaces</a:t>
            </a:r>
          </a:p>
          <a:p>
            <a:pPr lvl="1"/>
            <a:r>
              <a:rPr lang="en-US" sz="2400" dirty="0"/>
              <a:t>G</a:t>
            </a:r>
            <a:r>
              <a:rPr lang="en-US" sz="2400" dirty="0" smtClean="0"/>
              <a:t>old bands, Palladium nanowires</a:t>
            </a:r>
          </a:p>
          <a:p>
            <a:r>
              <a:rPr lang="en-US" sz="2800" dirty="0" smtClean="0"/>
              <a:t>Scanning soft surfaces</a:t>
            </a:r>
          </a:p>
          <a:p>
            <a:pPr lvl="1"/>
            <a:r>
              <a:rPr lang="en-US" sz="2400" dirty="0" smtClean="0"/>
              <a:t>Maize roots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and Further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Nanoelectrodes have successfully been introduced into IC-SECM for hard surfaces</a:t>
            </a:r>
          </a:p>
          <a:p>
            <a:r>
              <a:rPr lang="en-US" dirty="0" smtClean="0"/>
              <a:t>Vary </a:t>
            </a:r>
            <a:r>
              <a:rPr lang="en-US" dirty="0" smtClean="0"/>
              <a:t>oscillation frequency/</a:t>
            </a:r>
            <a:r>
              <a:rPr lang="en-US" dirty="0" smtClean="0"/>
              <a:t>amplitude to transfer to soft surfaces</a:t>
            </a:r>
            <a:endParaRPr lang="en-US" dirty="0" smtClean="0"/>
          </a:p>
          <a:p>
            <a:r>
              <a:rPr lang="en-US" dirty="0" smtClean="0"/>
              <a:t>Move to carbon </a:t>
            </a:r>
            <a:r>
              <a:rPr lang="en-US" dirty="0" err="1" smtClean="0"/>
              <a:t>nanoelectrode</a:t>
            </a:r>
            <a:r>
              <a:rPr lang="en-US" dirty="0" err="1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28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Warwick Electrochemistry and Interfaces Group</a:t>
            </a:r>
          </a:p>
          <a:p>
            <a:pPr lvl="1"/>
            <a:r>
              <a:rPr lang="en-US" dirty="0" smtClean="0"/>
              <a:t>Prof. Pat Unwin, Rob </a:t>
            </a:r>
            <a:r>
              <a:rPr lang="en-US" dirty="0" err="1" smtClean="0"/>
              <a:t>Lazenby</a:t>
            </a:r>
            <a:r>
              <a:rPr lang="en-US" dirty="0" smtClean="0"/>
              <a:t>, Kim </a:t>
            </a:r>
            <a:r>
              <a:rPr lang="en-US" dirty="0" err="1"/>
              <a:t>McKelvey</a:t>
            </a:r>
            <a:r>
              <a:rPr lang="en-US" dirty="0"/>
              <a:t>, Mike O’Connell</a:t>
            </a:r>
            <a:endParaRPr lang="en-US" dirty="0" smtClean="0"/>
          </a:p>
          <a:p>
            <a:r>
              <a:rPr lang="en-US" dirty="0" smtClean="0"/>
              <a:t>MOAC</a:t>
            </a:r>
          </a:p>
          <a:p>
            <a:r>
              <a:rPr lang="en-US" dirty="0" smtClean="0"/>
              <a:t>EPSRC</a:t>
            </a:r>
            <a:endParaRPr lang="en-US" dirty="0"/>
          </a:p>
        </p:txBody>
      </p:sp>
      <p:pic>
        <p:nvPicPr>
          <p:cNvPr id="4" name="Picture 3" descr="moac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581128"/>
            <a:ext cx="1077154" cy="1227956"/>
          </a:xfrm>
          <a:prstGeom prst="rect">
            <a:avLst/>
          </a:prstGeom>
        </p:spPr>
      </p:pic>
      <p:pic>
        <p:nvPicPr>
          <p:cNvPr id="6" name="Picture 5" descr="epsr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81128"/>
            <a:ext cx="3323286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3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electrochemistry?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of chemical reactions (redox reactions) taking place in a solution, and involving electrical currents and potentials</a:t>
            </a:r>
          </a:p>
          <a:p>
            <a:r>
              <a:rPr lang="en-US" dirty="0" smtClean="0"/>
              <a:t>Consists of electron transfers between an electrode and electrolyte (solution with 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Electrochemical cell</a:t>
            </a:r>
            <a:endParaRPr lang="en-US" dirty="0"/>
          </a:p>
        </p:txBody>
      </p:sp>
      <p:pic>
        <p:nvPicPr>
          <p:cNvPr id="5" name="Picture 4" descr="ECcel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74"/>
          <a:stretch/>
        </p:blipFill>
        <p:spPr>
          <a:xfrm>
            <a:off x="1885597" y="1196752"/>
            <a:ext cx="5372806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4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918648" cy="1256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Conventional Scanning ElectroChemical Microscopy</a:t>
            </a:r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7772400" cy="4114800"/>
          </a:xfrm>
        </p:spPr>
        <p:txBody>
          <a:bodyPr/>
          <a:lstStyle/>
          <a:p>
            <a:r>
              <a:rPr lang="en-US" dirty="0" smtClean="0"/>
              <a:t>Scanning probe microscopy technique</a:t>
            </a:r>
          </a:p>
          <a:p>
            <a:r>
              <a:rPr lang="en-US" dirty="0" smtClean="0"/>
              <a:t>Ultramicroelectrode (UME) tip held at constant height (</a:t>
            </a:r>
            <a:r>
              <a:rPr lang="en-US" i="1" dirty="0" smtClean="0"/>
              <a:t>z</a:t>
            </a:r>
            <a:r>
              <a:rPr lang="en-US" dirty="0" smtClean="0"/>
              <a:t>-direction) above sample</a:t>
            </a:r>
          </a:p>
          <a:p>
            <a:r>
              <a:rPr lang="en-US" dirty="0" smtClean="0"/>
              <a:t>Sample scanned in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directions, with the electrochemical response measured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55776" y="6165304"/>
            <a:ext cx="64087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</a:rPr>
              <a:t>Amemiya</a:t>
            </a:r>
            <a:r>
              <a:rPr lang="en-US" sz="1600" dirty="0" smtClean="0">
                <a:solidFill>
                  <a:schemeClr val="bg1"/>
                </a:solidFill>
              </a:rPr>
              <a:t>, A. J. Bard, F. F. Fan, M. V. </a:t>
            </a:r>
            <a:r>
              <a:rPr lang="en-US" sz="1600" dirty="0" err="1" smtClean="0">
                <a:solidFill>
                  <a:schemeClr val="bg1"/>
                </a:solidFill>
              </a:rPr>
              <a:t>Mirkin</a:t>
            </a:r>
            <a:r>
              <a:rPr lang="en-US" sz="1600" dirty="0" smtClean="0">
                <a:solidFill>
                  <a:schemeClr val="bg1"/>
                </a:solidFill>
              </a:rPr>
              <a:t>, P. R. Unwin, </a:t>
            </a:r>
            <a:r>
              <a:rPr lang="en-US" sz="1600" i="1" dirty="0" smtClean="0">
                <a:solidFill>
                  <a:schemeClr val="bg1"/>
                </a:solidFill>
              </a:rPr>
              <a:t>Scanning Electrochemical Microscopy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Annu</a:t>
            </a:r>
            <a:r>
              <a:rPr lang="en-US" sz="1600" dirty="0" smtClean="0">
                <a:solidFill>
                  <a:schemeClr val="bg1"/>
                </a:solidFill>
              </a:rPr>
              <a:t>. Rev. Anal. Chem. 2008. 1:95-131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52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SECM set-up</a:t>
            </a:r>
            <a:endParaRPr lang="en-US" dirty="0"/>
          </a:p>
        </p:txBody>
      </p:sp>
      <p:pic>
        <p:nvPicPr>
          <p:cNvPr id="6" name="Picture 5" descr="se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6456610" cy="481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9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87624" y="1124744"/>
            <a:ext cx="6768752" cy="4766604"/>
            <a:chOff x="1187624" y="1124744"/>
            <a:chExt cx="6768752" cy="4766604"/>
          </a:xfrm>
        </p:grpSpPr>
        <p:grpSp>
          <p:nvGrpSpPr>
            <p:cNvPr id="7" name="Group 6"/>
            <p:cNvGrpSpPr/>
            <p:nvPr/>
          </p:nvGrpSpPr>
          <p:grpSpPr>
            <a:xfrm>
              <a:off x="1331640" y="1124744"/>
              <a:ext cx="6480720" cy="4766604"/>
              <a:chOff x="1331640" y="1124744"/>
              <a:chExt cx="6480720" cy="4766604"/>
            </a:xfrm>
          </p:grpSpPr>
          <p:pic>
            <p:nvPicPr>
              <p:cNvPr id="4" name="Picture 3" descr="secm_theproblem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9652" y="1196751"/>
                <a:ext cx="6264696" cy="4694597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 bwMode="auto">
              <a:xfrm>
                <a:off x="1331640" y="1124744"/>
                <a:ext cx="6480720" cy="8640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headEnd type="none" w="med" len="med"/>
                <a:tailEnd type="none" w="med" len="med"/>
              </a:ln>
              <a:effectLst/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  <a:ea typeface="ＭＳ Ｐゴシック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187624" y="1196752"/>
              <a:ext cx="67687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Are changes in measured current due to topography or activity changes in the substrate?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6720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Solution – IC-SECM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Intermittent Contact SECM integrates UMEs into Atomic Force Microscopy (AFM)</a:t>
            </a:r>
          </a:p>
          <a:p>
            <a:r>
              <a:rPr lang="en-US" sz="2700" dirty="0" smtClean="0"/>
              <a:t>Tip oscillated at constant amplitude through application of a small AC positional perturbation</a:t>
            </a:r>
          </a:p>
          <a:p>
            <a:r>
              <a:rPr lang="en-US" sz="2700" dirty="0" smtClean="0"/>
              <a:t>Amplitude damped as tip approaches surface</a:t>
            </a:r>
          </a:p>
          <a:p>
            <a:r>
              <a:rPr lang="en-US" sz="2700" dirty="0"/>
              <a:t>Oscillation damping is detected, and is fed back during scanning to keep the tip-surface separation </a:t>
            </a:r>
            <a:r>
              <a:rPr lang="en-US" sz="2700" dirty="0" smtClean="0"/>
              <a:t>constant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97811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nanoscale?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 for subcellular-level studies of biological systems</a:t>
            </a:r>
          </a:p>
          <a:p>
            <a:r>
              <a:rPr lang="en-US" dirty="0" smtClean="0"/>
              <a:t>Nanoelectrodes provide higher signal-noise ratio</a:t>
            </a:r>
          </a:p>
          <a:p>
            <a:r>
              <a:rPr lang="en-US" dirty="0" smtClean="0"/>
              <a:t>Also provide higher mass-transfer rates under steady-state conditions</a:t>
            </a:r>
          </a:p>
          <a:p>
            <a:r>
              <a:rPr lang="en-US" dirty="0" smtClean="0"/>
              <a:t>Leads to much higher spatial resolution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55776" y="6165304"/>
            <a:ext cx="64087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R. W. Murray, </a:t>
            </a:r>
            <a:r>
              <a:rPr lang="en-US" sz="1600" b="1" i="1" dirty="0" err="1" smtClean="0">
                <a:solidFill>
                  <a:srgbClr val="FFFFFF"/>
                </a:solidFill>
              </a:rPr>
              <a:t>Nanoelectrochemistry</a:t>
            </a:r>
            <a:r>
              <a:rPr lang="en-US" sz="1600" b="1" i="1" dirty="0">
                <a:solidFill>
                  <a:srgbClr val="FFFFFF"/>
                </a:solidFill>
              </a:rPr>
              <a:t>: Metal Nanoparticles, Nanoelectrodes, and </a:t>
            </a:r>
            <a:r>
              <a:rPr lang="en-US" sz="1600" b="1" i="1" dirty="0" err="1">
                <a:solidFill>
                  <a:srgbClr val="FFFFFF"/>
                </a:solidFill>
              </a:rPr>
              <a:t>Nanopores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Chem. Rev. 2008</a:t>
            </a:r>
            <a:r>
              <a:rPr lang="en-US" sz="1600" b="1" dirty="0">
                <a:solidFill>
                  <a:srgbClr val="FFFFFF"/>
                </a:solidFill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108, 2688–2720</a:t>
            </a:r>
          </a:p>
        </p:txBody>
      </p:sp>
    </p:spTree>
    <p:extLst>
      <p:ext uri="{BB962C8B-B14F-4D97-AF65-F5344CB8AC3E}">
        <p14:creationId xmlns:p14="http://schemas.microsoft.com/office/powerpoint/2010/main" val="2264385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20164</TotalTime>
  <Words>496</Words>
  <Application>Microsoft Macintosh PowerPoint</Application>
  <PresentationFormat>On-screen Show (4:3)</PresentationFormat>
  <Paragraphs>80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Nanoscale Redox Imaging</vt:lpstr>
      <vt:lpstr>Outline</vt:lpstr>
      <vt:lpstr>What is electrochemistry?</vt:lpstr>
      <vt:lpstr>Typical Electrochemical cell</vt:lpstr>
      <vt:lpstr>Conventional Scanning ElectroChemical Microscopy</vt:lpstr>
      <vt:lpstr>Typical SECM set-up</vt:lpstr>
      <vt:lpstr>The Problem</vt:lpstr>
      <vt:lpstr>A Solution – IC-SECM</vt:lpstr>
      <vt:lpstr>Why nanoscale?</vt:lpstr>
      <vt:lpstr>Fabrication of Platinum UMEs</vt:lpstr>
      <vt:lpstr>Well-Pulled Pt Tip</vt:lpstr>
      <vt:lpstr>Badly-Pulled Pt Tips</vt:lpstr>
      <vt:lpstr>Polishing Pt Tip</vt:lpstr>
      <vt:lpstr>Testing Pt UMEs</vt:lpstr>
      <vt:lpstr>Cyclic Voltammograms (CVs)</vt:lpstr>
      <vt:lpstr>Approach curves</vt:lpstr>
      <vt:lpstr>Scanning Gold Bands</vt:lpstr>
      <vt:lpstr>Scanning Nanowires</vt:lpstr>
      <vt:lpstr>Scanning Maize Roots</vt:lpstr>
      <vt:lpstr>Conclusion and Further Work</vt:lpstr>
      <vt:lpstr>Acknowledgments</vt:lpstr>
    </vt:vector>
  </TitlesOfParts>
  <Company>Law Courseware Consortium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John Dale</dc:creator>
  <cp:lastModifiedBy>Marc Baghdadi</cp:lastModifiedBy>
  <cp:revision>102</cp:revision>
  <cp:lastPrinted>2001-12-07T16:14:49Z</cp:lastPrinted>
  <dcterms:created xsi:type="dcterms:W3CDTF">2002-02-27T09:10:39Z</dcterms:created>
  <dcterms:modified xsi:type="dcterms:W3CDTF">2011-07-11T15:09:27Z</dcterms:modified>
</cp:coreProperties>
</file>