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Lst>
  <p:notesMasterIdLst>
    <p:notesMasterId r:id="rId8"/>
  </p:notesMasterIdLst>
  <p:sldIdLst>
    <p:sldId id="256" r:id="rId2"/>
    <p:sldId id="257" r:id="rId3"/>
    <p:sldId id="258" r:id="rId4"/>
    <p:sldId id="259" r:id="rId5"/>
    <p:sldId id="261" r:id="rId6"/>
    <p:sldId id="263"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p:scale>
          <a:sx n="75" d="100"/>
          <a:sy n="75" d="100"/>
        </p:scale>
        <p:origin x="-2064" y="-24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viewProps" Target="viewProps.xml"/><Relationship Id="rId12" Type="http://schemas.openxmlformats.org/officeDocument/2006/relationships/theme" Target="theme/theme1.xml"/><Relationship Id="rId13"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notesMaster" Target="notesMasters/notesMaster1.xml"/><Relationship Id="rId9" Type="http://schemas.openxmlformats.org/officeDocument/2006/relationships/printerSettings" Target="printerSettings/printerSettings1.bin"/><Relationship Id="rId1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FEA1B25-F442-8444-9930-A344F4817B9B}" type="datetimeFigureOut">
              <a:rPr lang="en-US" smtClean="0"/>
              <a:t>24/05/2011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36F52F1-9D54-CD4D-9744-DE70C4709F47}" type="slidenum">
              <a:rPr lang="en-US" smtClean="0"/>
              <a:t>‹#›</a:t>
            </a:fld>
            <a:endParaRPr lang="en-US"/>
          </a:p>
        </p:txBody>
      </p:sp>
    </p:spTree>
    <p:extLst>
      <p:ext uri="{BB962C8B-B14F-4D97-AF65-F5344CB8AC3E}">
        <p14:creationId xmlns:p14="http://schemas.microsoft.com/office/powerpoint/2010/main" val="2247498782"/>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My 8 week project was divided into two sections. I looked at the forces produced by </a:t>
            </a:r>
            <a:r>
              <a:rPr lang="en-US" dirty="0" err="1" smtClean="0"/>
              <a:t>protofilament</a:t>
            </a:r>
            <a:r>
              <a:rPr lang="en-US" dirty="0" smtClean="0"/>
              <a:t> curls</a:t>
            </a:r>
            <a:r>
              <a:rPr lang="en-US" baseline="0" dirty="0" smtClean="0"/>
              <a:t> during catastrophes, and nucleotide preference for end binding proteins using GTP and </a:t>
            </a:r>
            <a:r>
              <a:rPr lang="en-US" baseline="0" dirty="0" err="1" smtClean="0"/>
              <a:t>GTPgS</a:t>
            </a:r>
            <a:r>
              <a:rPr lang="en-US" baseline="0" dirty="0" smtClean="0"/>
              <a:t> microtubules</a:t>
            </a:r>
            <a:endParaRPr lang="en-US" dirty="0"/>
          </a:p>
        </p:txBody>
      </p:sp>
      <p:sp>
        <p:nvSpPr>
          <p:cNvPr id="4" name="Slide Number Placeholder 3"/>
          <p:cNvSpPr>
            <a:spLocks noGrp="1"/>
          </p:cNvSpPr>
          <p:nvPr>
            <p:ph type="sldNum" sz="quarter" idx="10"/>
          </p:nvPr>
        </p:nvSpPr>
        <p:spPr/>
        <p:txBody>
          <a:bodyPr/>
          <a:lstStyle/>
          <a:p>
            <a:fld id="{C36F52F1-9D54-CD4D-9744-DE70C4709F47}" type="slidenum">
              <a:rPr lang="en-US" smtClean="0"/>
              <a:t>1</a:t>
            </a:fld>
            <a:endParaRPr lang="en-US"/>
          </a:p>
        </p:txBody>
      </p:sp>
    </p:spTree>
    <p:extLst>
      <p:ext uri="{BB962C8B-B14F-4D97-AF65-F5344CB8AC3E}">
        <p14:creationId xmlns:p14="http://schemas.microsoft.com/office/powerpoint/2010/main" val="401896429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a:t>
            </a:r>
            <a:r>
              <a:rPr lang="en-US" baseline="0" dirty="0" smtClean="0"/>
              <a:t> aim of the first project was to measure whether gel-embedded microtubules shrink slower during </a:t>
            </a:r>
            <a:r>
              <a:rPr lang="en-US" baseline="0" dirty="0" err="1" smtClean="0"/>
              <a:t>depolymerisation</a:t>
            </a:r>
            <a:r>
              <a:rPr lang="en-US" baseline="0" dirty="0" smtClean="0"/>
              <a:t>. To do this, microtubules were grown in a chamber with </a:t>
            </a:r>
            <a:r>
              <a:rPr lang="en-US" baseline="0" dirty="0" err="1" smtClean="0"/>
              <a:t>agarose</a:t>
            </a:r>
            <a:r>
              <a:rPr lang="en-US" baseline="0" dirty="0" smtClean="0"/>
              <a:t> pillars added and imaged over 15 minute periods. Microtubules could be seen but did not grow into the gel. Point out bleaching?</a:t>
            </a:r>
          </a:p>
        </p:txBody>
      </p:sp>
      <p:sp>
        <p:nvSpPr>
          <p:cNvPr id="4" name="Slide Number Placeholder 3"/>
          <p:cNvSpPr>
            <a:spLocks noGrp="1"/>
          </p:cNvSpPr>
          <p:nvPr>
            <p:ph type="sldNum" sz="quarter" idx="10"/>
          </p:nvPr>
        </p:nvSpPr>
        <p:spPr/>
        <p:txBody>
          <a:bodyPr/>
          <a:lstStyle/>
          <a:p>
            <a:fld id="{C36F52F1-9D54-CD4D-9744-DE70C4709F47}" type="slidenum">
              <a:rPr lang="en-US" smtClean="0"/>
              <a:t>2</a:t>
            </a:fld>
            <a:endParaRPr lang="en-US"/>
          </a:p>
        </p:txBody>
      </p:sp>
    </p:spTree>
    <p:extLst>
      <p:ext uri="{BB962C8B-B14F-4D97-AF65-F5344CB8AC3E}">
        <p14:creationId xmlns:p14="http://schemas.microsoft.com/office/powerpoint/2010/main" val="33520972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Change</a:t>
            </a:r>
            <a:r>
              <a:rPr lang="en-US" baseline="0" dirty="0" smtClean="0"/>
              <a:t> method after negative results. Aim was to investigate resistance and microtubule crossovers by inducing shrinkage of the </a:t>
            </a:r>
            <a:r>
              <a:rPr lang="en-US" baseline="0" dirty="0" err="1" smtClean="0"/>
              <a:t>underpassing</a:t>
            </a:r>
            <a:r>
              <a:rPr lang="en-US" baseline="0" dirty="0" smtClean="0"/>
              <a:t> microtubule. We had a set up with 2 perpendicular channels, and flowed through dynamic seeds with protective caps in the y direction, followed by long stable </a:t>
            </a:r>
            <a:r>
              <a:rPr lang="en-US" baseline="0" dirty="0" err="1" smtClean="0"/>
              <a:t>microtubu;es</a:t>
            </a:r>
            <a:r>
              <a:rPr lang="en-US" baseline="0" dirty="0" smtClean="0"/>
              <a:t> in the x direction. No results were seen microscope problems.</a:t>
            </a:r>
            <a:endParaRPr lang="en-US" dirty="0"/>
          </a:p>
        </p:txBody>
      </p:sp>
      <p:sp>
        <p:nvSpPr>
          <p:cNvPr id="4" name="Slide Number Placeholder 3"/>
          <p:cNvSpPr>
            <a:spLocks noGrp="1"/>
          </p:cNvSpPr>
          <p:nvPr>
            <p:ph type="sldNum" sz="quarter" idx="10"/>
          </p:nvPr>
        </p:nvSpPr>
        <p:spPr/>
        <p:txBody>
          <a:bodyPr/>
          <a:lstStyle/>
          <a:p>
            <a:fld id="{C36F52F1-9D54-CD4D-9744-DE70C4709F47}" type="slidenum">
              <a:rPr lang="en-US" smtClean="0"/>
              <a:t>3</a:t>
            </a:fld>
            <a:endParaRPr lang="en-US"/>
          </a:p>
        </p:txBody>
      </p:sp>
    </p:spTree>
    <p:extLst>
      <p:ext uri="{BB962C8B-B14F-4D97-AF65-F5344CB8AC3E}">
        <p14:creationId xmlns:p14="http://schemas.microsoft.com/office/powerpoint/2010/main" val="188147597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Aim was to investigate nucleotide preference for EB proteins</a:t>
            </a:r>
            <a:r>
              <a:rPr lang="en-US" baseline="0" dirty="0" smtClean="0"/>
              <a:t>, using GTP and </a:t>
            </a:r>
            <a:r>
              <a:rPr lang="en-US" baseline="0" dirty="0" err="1" smtClean="0"/>
              <a:t>GTPgS</a:t>
            </a:r>
            <a:r>
              <a:rPr lang="en-US" baseline="0" dirty="0" smtClean="0"/>
              <a:t> microtubules. As a GTP microtubule </a:t>
            </a:r>
            <a:r>
              <a:rPr lang="en-US" baseline="0" dirty="0" err="1" smtClean="0"/>
              <a:t>polymerises</a:t>
            </a:r>
            <a:r>
              <a:rPr lang="en-US" baseline="0" dirty="0" smtClean="0"/>
              <a:t> the GTP cap hydrolyses into GDP and forms part of the lattice. </a:t>
            </a:r>
            <a:r>
              <a:rPr lang="en-US" baseline="0" dirty="0" err="1" smtClean="0"/>
              <a:t>GTPgS</a:t>
            </a:r>
            <a:r>
              <a:rPr lang="en-US" baseline="0" dirty="0" smtClean="0"/>
              <a:t> is non hydrolysable. Therefore no </a:t>
            </a:r>
            <a:r>
              <a:rPr lang="en-US" baseline="0" dirty="0" err="1" smtClean="0"/>
              <a:t>polymerisation</a:t>
            </a:r>
            <a:r>
              <a:rPr lang="en-US" baseline="0" dirty="0" smtClean="0"/>
              <a:t> occurs and so we would not expect EB proteins to have binding affinity for it. Tip, lattice and seed intensities were measured most EB binding happened in the tip. Larger values seen for </a:t>
            </a:r>
            <a:r>
              <a:rPr lang="en-US" baseline="0" dirty="0" err="1" smtClean="0"/>
              <a:t>GTPgS</a:t>
            </a:r>
            <a:r>
              <a:rPr lang="en-US" baseline="0" dirty="0" smtClean="0"/>
              <a:t> microtubule, particularly for EB2 seed. </a:t>
            </a:r>
          </a:p>
          <a:p>
            <a:r>
              <a:rPr lang="en-US" baseline="0" dirty="0" smtClean="0"/>
              <a:t>----- Meeting Notes (17/05/2011 09:34) -----</a:t>
            </a:r>
          </a:p>
          <a:p>
            <a:endParaRPr lang="en-US" baseline="0" dirty="0" smtClean="0"/>
          </a:p>
          <a:p>
            <a:endParaRPr lang="en-US" baseline="0" dirty="0" smtClean="0"/>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C36F52F1-9D54-CD4D-9744-DE70C4709F47}" type="slidenum">
              <a:rPr lang="en-US" smtClean="0"/>
              <a:t>4</a:t>
            </a:fld>
            <a:endParaRPr lang="en-US"/>
          </a:p>
        </p:txBody>
      </p:sp>
    </p:spTree>
    <p:extLst>
      <p:ext uri="{BB962C8B-B14F-4D97-AF65-F5344CB8AC3E}">
        <p14:creationId xmlns:p14="http://schemas.microsoft.com/office/powerpoint/2010/main" val="383910322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36F52F1-9D54-CD4D-9744-DE70C4709F47}" type="slidenum">
              <a:rPr lang="en-US" smtClean="0"/>
              <a:t>5</a:t>
            </a:fld>
            <a:endParaRPr lang="en-US"/>
          </a:p>
        </p:txBody>
      </p:sp>
    </p:spTree>
    <p:extLst>
      <p:ext uri="{BB962C8B-B14F-4D97-AF65-F5344CB8AC3E}">
        <p14:creationId xmlns:p14="http://schemas.microsoft.com/office/powerpoint/2010/main" val="412041564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6" name="Rounded Rectangle 15"/>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9"/>
          <p:cNvGrpSpPr>
            <a:grpSpLocks noChangeAspect="1"/>
          </p:cNvGrpSpPr>
          <p:nvPr/>
        </p:nvGrpSpPr>
        <p:grpSpPr bwMode="hidden">
          <a:xfrm>
            <a:off x="211665" y="5353963"/>
            <a:ext cx="8723376" cy="1331580"/>
            <a:chOff x="-3905250" y="4294188"/>
            <a:chExt cx="13011150" cy="1892300"/>
          </a:xfrm>
        </p:grpSpPr>
        <p:sp>
          <p:nvSpPr>
            <p:cNvPr id="11"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5"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ctrTitle"/>
          </p:nvPr>
        </p:nvSpPr>
        <p:spPr>
          <a:xfrm>
            <a:off x="685800" y="1600200"/>
            <a:ext cx="7772400" cy="1780108"/>
          </a:xfrm>
        </p:spPr>
        <p:txBody>
          <a:bodyPr anchor="b">
            <a:normAutofit/>
          </a:bodyPr>
          <a:lstStyle>
            <a:lvl1pPr>
              <a:defRPr sz="4400">
                <a:solidFill>
                  <a:srgbClr val="FFFFFF"/>
                </a:solidFill>
              </a:defRPr>
            </a:lvl1pPr>
          </a:lstStyle>
          <a:p>
            <a:r>
              <a:rPr lang="en-GB" smtClean="0"/>
              <a:t>Click to edit Master title style</a:t>
            </a:r>
            <a:endParaRPr lang="en-US" dirty="0"/>
          </a:p>
        </p:txBody>
      </p:sp>
      <p:sp>
        <p:nvSpPr>
          <p:cNvPr id="3" name="Subtitle 2"/>
          <p:cNvSpPr>
            <a:spLocks noGrp="1"/>
          </p:cNvSpPr>
          <p:nvPr>
            <p:ph type="subTitle" idx="1"/>
          </p:nvPr>
        </p:nvSpPr>
        <p:spPr>
          <a:xfrm>
            <a:off x="1371600" y="3556001"/>
            <a:ext cx="6400800" cy="1473200"/>
          </a:xfrm>
        </p:spPr>
        <p:txBody>
          <a:bodyPr>
            <a:normAutofit/>
          </a:bodyPr>
          <a:lstStyle>
            <a:lvl1pPr marL="0" indent="0" algn="ct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US" dirty="0"/>
          </a:p>
        </p:txBody>
      </p:sp>
      <p:sp>
        <p:nvSpPr>
          <p:cNvPr id="4" name="Date Placeholder 3"/>
          <p:cNvSpPr>
            <a:spLocks noGrp="1"/>
          </p:cNvSpPr>
          <p:nvPr>
            <p:ph type="dt" sz="half" idx="10"/>
          </p:nvPr>
        </p:nvSpPr>
        <p:spPr/>
        <p:txBody>
          <a:bodyPr/>
          <a:lstStyle/>
          <a:p>
            <a:fld id="{E30E2307-1E40-4E12-8716-25BFDA8E7013}" type="datetime1">
              <a:rPr lang="en-US" smtClean="0"/>
              <a:pPr/>
              <a:t>24/05/2011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87D7A59-36E2-48B9-B146-C1E59501F63F}"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nchor="ctr"/>
          <a:lstStyle>
            <a:lvl1pPr algn="l">
              <a:defRPr/>
            </a:lvl1pPr>
            <a:lvl2pPr algn="l">
              <a:defRPr/>
            </a:lvl2pPr>
            <a:lvl3pPr algn="l">
              <a:defRPr/>
            </a:lvl3pPr>
            <a:lvl4pPr algn="l">
              <a:defRPr/>
            </a:lvl4pPr>
            <a:lvl5pPr algn="l">
              <a:defRPr/>
            </a:lvl5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E5CFCF5A-EA79-452C-A52C-1A2668C2E7DF}" type="datetime1">
              <a:rPr lang="en-US" smtClean="0"/>
              <a:pPr/>
              <a:t>24/05/2011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87D7A59-36E2-48B9-B146-C1E59501F63F}"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1" name="Rounded Rectangle 20"/>
          <p:cNvSpPr/>
          <p:nvPr/>
        </p:nvSpPr>
        <p:spPr bwMode="hidden">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2E5C4C28-BD4B-4892-9A2D-6E19BD753A9A}" type="datetime1">
              <a:rPr lang="en-US" smtClean="0"/>
              <a:pPr/>
              <a:t>24/05/2011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87D7A59-36E2-48B9-B146-C1E59501F63F}" type="slidenum">
              <a:rPr lang="en-US" smtClean="0"/>
              <a:pPr/>
              <a:t>‹#›</a:t>
            </a:fld>
            <a:endParaRPr lang="en-US"/>
          </a:p>
        </p:txBody>
      </p:sp>
      <p:grpSp>
        <p:nvGrpSpPr>
          <p:cNvPr id="15" name="Group 14"/>
          <p:cNvGrpSpPr>
            <a:grpSpLocks noChangeAspect="1"/>
          </p:cNvGrpSpPr>
          <p:nvPr/>
        </p:nvGrpSpPr>
        <p:grpSpPr bwMode="hidden">
          <a:xfrm>
            <a:off x="211665" y="714191"/>
            <a:ext cx="8723376" cy="1331580"/>
            <a:chOff x="-3905250" y="4294188"/>
            <a:chExt cx="13011150" cy="1892300"/>
          </a:xfrm>
        </p:grpSpPr>
        <p:sp>
          <p:nvSpPr>
            <p:cNvPr id="16"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0" name="Freeform 19"/>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Vertical Title 1"/>
          <p:cNvSpPr>
            <a:spLocks noGrp="1"/>
          </p:cNvSpPr>
          <p:nvPr>
            <p:ph type="title" orient="vert"/>
          </p:nvPr>
        </p:nvSpPr>
        <p:spPr>
          <a:xfrm>
            <a:off x="6629400" y="1447800"/>
            <a:ext cx="2057400" cy="4487333"/>
          </a:xfrm>
        </p:spPr>
        <p:txBody>
          <a:bodyPr vert="eaVert" anchor="ctr"/>
          <a:lstStyle>
            <a:lvl1pPr algn="l">
              <a:defRPr>
                <a:solidFill>
                  <a:schemeClr val="tx2"/>
                </a:solidFill>
              </a:defRPr>
            </a:lvl1pPr>
          </a:lstStyle>
          <a:p>
            <a:r>
              <a:rPr lang="en-GB" smtClean="0"/>
              <a:t>Click to edit Master title style</a:t>
            </a:r>
            <a:endParaRPr lang="en-US" dirty="0"/>
          </a:p>
        </p:txBody>
      </p:sp>
      <p:sp>
        <p:nvSpPr>
          <p:cNvPr id="3" name="Vertical Text Placeholder 2"/>
          <p:cNvSpPr>
            <a:spLocks noGrp="1"/>
          </p:cNvSpPr>
          <p:nvPr>
            <p:ph type="body" orient="vert" idx="1"/>
          </p:nvPr>
        </p:nvSpPr>
        <p:spPr>
          <a:xfrm>
            <a:off x="457200" y="1447800"/>
            <a:ext cx="6019800" cy="4487334"/>
          </a:xfrm>
        </p:spPr>
        <p:txBody>
          <a:bodyPr vert="eaVert"/>
          <a:lstStyle>
            <a:lvl1pPr>
              <a:buClr>
                <a:schemeClr val="accent1"/>
              </a:buClr>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61FD9D02-426E-46C9-9EE9-0DE1EF8B2838}" type="datetime1">
              <a:rPr lang="en-US" smtClean="0"/>
              <a:pPr/>
              <a:t>24/05/2011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87D7A59-36E2-48B9-B146-C1E59501F63F}" type="slidenum">
              <a:rPr lang="en-US" smtClean="0"/>
              <a:pPr/>
              <a:t>‹#›</a:t>
            </a:fld>
            <a:endParaRPr lang="en-US"/>
          </a:p>
        </p:txBody>
      </p:sp>
      <p:sp>
        <p:nvSpPr>
          <p:cNvPr id="7" name="Title 6"/>
          <p:cNvSpPr>
            <a:spLocks noGrp="1"/>
          </p:cNvSpPr>
          <p:nvPr>
            <p:ph type="title"/>
          </p:nvPr>
        </p:nvSpPr>
        <p:spPr/>
        <p:txBody>
          <a:bodyPr/>
          <a:lstStyle/>
          <a:p>
            <a:r>
              <a:rPr lang="en-GB" smtClean="0"/>
              <a:t>Click to edit Master title style</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4" name="Rounded Rectangle 13"/>
          <p:cNvSpPr/>
          <p:nvPr/>
        </p:nvSpPr>
        <p:spPr>
          <a:xfrm>
            <a:off x="228600" y="228600"/>
            <a:ext cx="8695944" cy="4736592"/>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14"/>
          <p:cNvSpPr>
            <a:spLocks/>
          </p:cNvSpPr>
          <p:nvPr/>
        </p:nvSpPr>
        <p:spPr bwMode="hidden">
          <a:xfrm>
            <a:off x="6047438" y="4203592"/>
            <a:ext cx="2876429" cy="714026"/>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18"/>
          <p:cNvSpPr>
            <a:spLocks/>
          </p:cNvSpPr>
          <p:nvPr/>
        </p:nvSpPr>
        <p:spPr bwMode="hidden">
          <a:xfrm>
            <a:off x="2619320" y="4075290"/>
            <a:ext cx="5544515" cy="850138"/>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22"/>
          <p:cNvSpPr>
            <a:spLocks/>
          </p:cNvSpPr>
          <p:nvPr/>
        </p:nvSpPr>
        <p:spPr bwMode="hidden">
          <a:xfrm>
            <a:off x="2828728" y="4087562"/>
            <a:ext cx="5467980" cy="774272"/>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6"/>
          <p:cNvSpPr>
            <a:spLocks/>
          </p:cNvSpPr>
          <p:nvPr/>
        </p:nvSpPr>
        <p:spPr bwMode="hidden">
          <a:xfrm>
            <a:off x="5609489" y="4074174"/>
            <a:ext cx="3308000" cy="651549"/>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3" name="Freeform 10"/>
          <p:cNvSpPr>
            <a:spLocks/>
          </p:cNvSpPr>
          <p:nvPr/>
        </p:nvSpPr>
        <p:spPr bwMode="hidden">
          <a:xfrm>
            <a:off x="211665" y="4058555"/>
            <a:ext cx="8723376" cy="1329874"/>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 name="Title 1"/>
          <p:cNvSpPr>
            <a:spLocks noGrp="1"/>
          </p:cNvSpPr>
          <p:nvPr>
            <p:ph type="title"/>
          </p:nvPr>
        </p:nvSpPr>
        <p:spPr>
          <a:xfrm>
            <a:off x="690032" y="2463560"/>
            <a:ext cx="7772400" cy="1524000"/>
          </a:xfrm>
        </p:spPr>
        <p:txBody>
          <a:bodyPr anchor="t">
            <a:normAutofit/>
          </a:bodyPr>
          <a:lstStyle>
            <a:lvl1pPr algn="ctr">
              <a:defRPr sz="4400" b="0" cap="none"/>
            </a:lvl1pPr>
          </a:lstStyle>
          <a:p>
            <a:r>
              <a:rPr lang="en-GB" smtClean="0"/>
              <a:t>Click to edit Master title style</a:t>
            </a:r>
            <a:endParaRPr lang="en-US" dirty="0"/>
          </a:p>
        </p:txBody>
      </p:sp>
      <p:sp>
        <p:nvSpPr>
          <p:cNvPr id="3" name="Text Placeholder 2"/>
          <p:cNvSpPr>
            <a:spLocks noGrp="1"/>
          </p:cNvSpPr>
          <p:nvPr>
            <p:ph type="body" idx="1"/>
          </p:nvPr>
        </p:nvSpPr>
        <p:spPr>
          <a:xfrm>
            <a:off x="1367365" y="1437448"/>
            <a:ext cx="6417734" cy="939801"/>
          </a:xfrm>
        </p:spPr>
        <p:txBody>
          <a:bodyPr anchor="b">
            <a:normAutofit/>
          </a:bodyPr>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fld id="{7B8AEBBE-F8B2-42CF-9895-E86A608384EB}" type="datetime1">
              <a:rPr lang="en-US" smtClean="0"/>
              <a:pPr/>
              <a:t>24/05/2011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87D7A59-36E2-48B9-B146-C1E59501F63F}"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5" name="Date Placeholder 4"/>
          <p:cNvSpPr>
            <a:spLocks noGrp="1"/>
          </p:cNvSpPr>
          <p:nvPr>
            <p:ph type="dt" sz="half" idx="10"/>
          </p:nvPr>
        </p:nvSpPr>
        <p:spPr/>
        <p:txBody>
          <a:bodyPr/>
          <a:lstStyle/>
          <a:p>
            <a:fld id="{E1FAA6B6-10E5-4810-BC9F-DA72D8452E73}" type="datetime1">
              <a:rPr lang="en-US" smtClean="0"/>
              <a:pPr/>
              <a:t>24/05/2011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87D7A59-36E2-48B9-B146-C1E59501F63F}" type="slidenum">
              <a:rPr lang="en-US" smtClean="0"/>
              <a:pPr/>
              <a:t>‹#›</a:t>
            </a:fld>
            <a:endParaRPr lang="en-US"/>
          </a:p>
        </p:txBody>
      </p:sp>
      <p:sp>
        <p:nvSpPr>
          <p:cNvPr id="9" name="Content Placeholder 8"/>
          <p:cNvSpPr>
            <a:spLocks noGrp="1"/>
          </p:cNvSpPr>
          <p:nvPr>
            <p:ph sz="quarter" idx="13"/>
          </p:nvPr>
        </p:nvSpPr>
        <p:spPr>
          <a:xfrm>
            <a:off x="676655" y="2679192"/>
            <a:ext cx="3822192" cy="3447288"/>
          </a:xfrm>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11" name="Content Placeholder 10"/>
          <p:cNvSpPr>
            <a:spLocks noGrp="1"/>
          </p:cNvSpPr>
          <p:nvPr>
            <p:ph sz="quarter" idx="14"/>
          </p:nvPr>
        </p:nvSpPr>
        <p:spPr>
          <a:xfrm>
            <a:off x="4645152" y="2679192"/>
            <a:ext cx="3822192" cy="3447288"/>
          </a:xfrm>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676656" y="2678114"/>
            <a:ext cx="3822192" cy="639762"/>
          </a:xfrm>
        </p:spPr>
        <p:txBody>
          <a:bodyPr anchor="ctr"/>
          <a:lstStyle>
            <a:lvl1pPr marL="0" indent="0" algn="ctr">
              <a:buNone/>
              <a:defRPr sz="24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677332" y="3429000"/>
            <a:ext cx="3820055"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dirty="0"/>
          </a:p>
        </p:txBody>
      </p:sp>
      <p:sp>
        <p:nvSpPr>
          <p:cNvPr id="5" name="Text Placeholder 4"/>
          <p:cNvSpPr>
            <a:spLocks noGrp="1"/>
          </p:cNvSpPr>
          <p:nvPr>
            <p:ph type="body" sz="quarter" idx="3"/>
          </p:nvPr>
        </p:nvSpPr>
        <p:spPr>
          <a:xfrm>
            <a:off x="4648200" y="2678113"/>
            <a:ext cx="3822192" cy="639762"/>
          </a:xfrm>
        </p:spPr>
        <p:txBody>
          <a:bodyPr anchor="ctr"/>
          <a:lstStyle>
            <a:lvl1pPr marL="0" indent="0" algn="ctr">
              <a:buNone/>
              <a:defRPr sz="2400" b="0" i="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3429000"/>
            <a:ext cx="3822192"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dirty="0"/>
          </a:p>
        </p:txBody>
      </p:sp>
      <p:sp>
        <p:nvSpPr>
          <p:cNvPr id="7" name="Date Placeholder 6"/>
          <p:cNvSpPr>
            <a:spLocks noGrp="1"/>
          </p:cNvSpPr>
          <p:nvPr>
            <p:ph type="dt" sz="half" idx="10"/>
          </p:nvPr>
        </p:nvSpPr>
        <p:spPr/>
        <p:txBody>
          <a:bodyPr/>
          <a:lstStyle/>
          <a:p>
            <a:fld id="{6D18D072-EF12-4AA2-BD71-ABC68B06D0E2}" type="datetime1">
              <a:rPr lang="en-US" smtClean="0"/>
              <a:pPr/>
              <a:t>24/05/2011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87D7A59-36E2-48B9-B146-C1E59501F63F}"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2"/>
          <p:cNvSpPr>
            <a:spLocks noGrp="1"/>
          </p:cNvSpPr>
          <p:nvPr>
            <p:ph type="dt" sz="half" idx="10"/>
          </p:nvPr>
        </p:nvSpPr>
        <p:spPr/>
        <p:txBody>
          <a:bodyPr/>
          <a:lstStyle/>
          <a:p>
            <a:fld id="{B8CDBF60-6CC3-4B74-A60D-3486985E4346}" type="datetime1">
              <a:rPr lang="en-US" smtClean="0"/>
              <a:pPr/>
              <a:t>24/05/2011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87D7A59-36E2-48B9-B146-C1E59501F63F}"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12" name="Rounded Rectangle 11"/>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p:cNvGrpSpPr>
            <a:grpSpLocks noChangeAspect="1"/>
          </p:cNvGrpSpPr>
          <p:nvPr/>
        </p:nvGrpSpPr>
        <p:grpSpPr bwMode="hidden">
          <a:xfrm>
            <a:off x="211665" y="714191"/>
            <a:ext cx="8723376" cy="1329874"/>
            <a:chOff x="-3905251" y="4294188"/>
            <a:chExt cx="13027839" cy="1892300"/>
          </a:xfrm>
        </p:grpSpPr>
        <p:sp>
          <p:nvSpPr>
            <p:cNvPr id="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Date Placeholder 1"/>
          <p:cNvSpPr>
            <a:spLocks noGrp="1"/>
          </p:cNvSpPr>
          <p:nvPr>
            <p:ph type="dt" sz="half" idx="10"/>
          </p:nvPr>
        </p:nvSpPr>
        <p:spPr/>
        <p:txBody>
          <a:bodyPr/>
          <a:lstStyle/>
          <a:p>
            <a:fld id="{22714818-984F-4759-BF72-A33BDC1963BD}" type="datetime1">
              <a:rPr lang="en-US" smtClean="0"/>
              <a:pPr/>
              <a:t>24/05/2011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87D7A59-36E2-48B9-B146-C1E59501F63F}"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5" name="Rounded Rectangle 14"/>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9EA7E191-5F94-4FC1-B823-BD7CABF7FA06}" type="datetime1">
              <a:rPr lang="en-US" smtClean="0"/>
              <a:pPr/>
              <a:t>24/05/2011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87D7A59-36E2-48B9-B146-C1E59501F63F}" type="slidenum">
              <a:rPr lang="en-US" smtClean="0"/>
              <a:pPr/>
              <a:t>‹#›</a:t>
            </a:fld>
            <a:endParaRPr lang="en-US"/>
          </a:p>
        </p:txBody>
      </p:sp>
      <p:sp>
        <p:nvSpPr>
          <p:cNvPr id="4" name="Text Placeholder 3"/>
          <p:cNvSpPr>
            <a:spLocks noGrp="1"/>
          </p:cNvSpPr>
          <p:nvPr>
            <p:ph type="body" sz="half" idx="2"/>
          </p:nvPr>
        </p:nvSpPr>
        <p:spPr>
          <a:xfrm>
            <a:off x="914400" y="3581400"/>
            <a:ext cx="3352800" cy="1905001"/>
          </a:xfrm>
        </p:spPr>
        <p:txBody>
          <a:bodyPr anchor="t">
            <a:normAutofit/>
          </a:bodyPr>
          <a:lstStyle>
            <a:lvl1pPr marL="0" indent="0">
              <a:spcBef>
                <a:spcPts val="0"/>
              </a:spcBef>
              <a:spcAft>
                <a:spcPts val="600"/>
              </a:spcAft>
              <a:buNone/>
              <a:defRPr sz="18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grpSp>
        <p:nvGrpSpPr>
          <p:cNvPr id="2" name="Group 23"/>
          <p:cNvGrpSpPr>
            <a:grpSpLocks noChangeAspect="1"/>
          </p:cNvGrpSpPr>
          <p:nvPr/>
        </p:nvGrpSpPr>
        <p:grpSpPr bwMode="hidden">
          <a:xfrm>
            <a:off x="211665" y="714191"/>
            <a:ext cx="8723376" cy="1331580"/>
            <a:chOff x="-3905250" y="4294188"/>
            <a:chExt cx="13011150" cy="1892300"/>
          </a:xfrm>
        </p:grpSpPr>
        <p:sp>
          <p:nvSpPr>
            <p:cNvPr id="25"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9" name="Freeform 28"/>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2" name="Title 21"/>
          <p:cNvSpPr>
            <a:spLocks noGrp="1"/>
          </p:cNvSpPr>
          <p:nvPr>
            <p:ph type="title"/>
          </p:nvPr>
        </p:nvSpPr>
        <p:spPr>
          <a:xfrm>
            <a:off x="914400" y="2286000"/>
            <a:ext cx="3352800" cy="1252728"/>
          </a:xfrm>
        </p:spPr>
        <p:txBody>
          <a:bodyPr anchor="b">
            <a:noAutofit/>
          </a:bodyPr>
          <a:lstStyle>
            <a:lvl1pPr algn="l">
              <a:defRPr sz="3200">
                <a:solidFill>
                  <a:schemeClr val="tx2"/>
                </a:solidFill>
              </a:defRPr>
            </a:lvl1pPr>
          </a:lstStyle>
          <a:p>
            <a:r>
              <a:rPr lang="en-GB" smtClean="0"/>
              <a:t>Click to edit Master title style</a:t>
            </a:r>
            <a:endParaRPr lang="en-US" dirty="0"/>
          </a:p>
        </p:txBody>
      </p:sp>
      <p:sp>
        <p:nvSpPr>
          <p:cNvPr id="3" name="Content Placeholder 2"/>
          <p:cNvSpPr>
            <a:spLocks noGrp="1"/>
          </p:cNvSpPr>
          <p:nvPr>
            <p:ph idx="1"/>
          </p:nvPr>
        </p:nvSpPr>
        <p:spPr>
          <a:xfrm>
            <a:off x="4651962" y="1828800"/>
            <a:ext cx="3904076" cy="3810000"/>
          </a:xfrm>
        </p:spPr>
        <p:txBody>
          <a:bodyPr anchor="ctr"/>
          <a:lstStyle>
            <a:lvl1pPr>
              <a:buClr>
                <a:schemeClr val="bg1"/>
              </a:buClr>
              <a:defRPr sz="2200">
                <a:solidFill>
                  <a:schemeClr val="tx2"/>
                </a:solidFill>
              </a:defRPr>
            </a:lvl1pPr>
            <a:lvl2pPr>
              <a:buClr>
                <a:schemeClr val="bg1"/>
              </a:buClr>
              <a:defRPr sz="2000">
                <a:solidFill>
                  <a:schemeClr val="tx2"/>
                </a:solidFill>
              </a:defRPr>
            </a:lvl2pPr>
            <a:lvl3pPr>
              <a:buClr>
                <a:schemeClr val="bg1"/>
              </a:buClr>
              <a:defRPr sz="1800">
                <a:solidFill>
                  <a:schemeClr val="tx2"/>
                </a:solidFill>
              </a:defRPr>
            </a:lvl3pPr>
            <a:lvl4pPr>
              <a:buClr>
                <a:schemeClr val="bg1"/>
              </a:buClr>
              <a:defRPr sz="1600">
                <a:solidFill>
                  <a:schemeClr val="tx2"/>
                </a:solidFill>
              </a:defRPr>
            </a:lvl4pPr>
            <a:lvl5pPr>
              <a:buClr>
                <a:schemeClr val="bg1"/>
              </a:buClr>
              <a:defRPr sz="1600">
                <a:solidFill>
                  <a:schemeClr val="tx2"/>
                </a:solidFill>
              </a:defRPr>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5" name="Rounded Rectangle 14"/>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p:cNvGrpSpPr>
            <a:grpSpLocks noChangeAspect="1"/>
          </p:cNvGrpSpPr>
          <p:nvPr/>
        </p:nvGrpSpPr>
        <p:grpSpPr bwMode="hidden">
          <a:xfrm>
            <a:off x="211665" y="5353963"/>
            <a:ext cx="8723376" cy="1331580"/>
            <a:chOff x="-3905250" y="4294188"/>
            <a:chExt cx="13011150" cy="1892300"/>
          </a:xfrm>
        </p:grpSpPr>
        <p:sp>
          <p:nvSpPr>
            <p:cNvPr id="10"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4"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title"/>
          </p:nvPr>
        </p:nvSpPr>
        <p:spPr>
          <a:xfrm>
            <a:off x="4874155" y="338667"/>
            <a:ext cx="3812645" cy="2429934"/>
          </a:xfrm>
        </p:spPr>
        <p:txBody>
          <a:bodyPr anchor="b">
            <a:normAutofit/>
          </a:bodyPr>
          <a:lstStyle>
            <a:lvl1pPr algn="l">
              <a:defRPr sz="2800" b="0">
                <a:solidFill>
                  <a:srgbClr val="FFFFFF"/>
                </a:solidFill>
              </a:defRPr>
            </a:lvl1pPr>
          </a:lstStyle>
          <a:p>
            <a:r>
              <a:rPr lang="en-GB" smtClean="0"/>
              <a:t>Click to edit Master title style</a:t>
            </a:r>
            <a:endParaRPr lang="en-US" dirty="0"/>
          </a:p>
        </p:txBody>
      </p:sp>
      <p:sp>
        <p:nvSpPr>
          <p:cNvPr id="4" name="Text Placeholder 3"/>
          <p:cNvSpPr>
            <a:spLocks noGrp="1"/>
          </p:cNvSpPr>
          <p:nvPr>
            <p:ph type="body" sz="half" idx="2"/>
          </p:nvPr>
        </p:nvSpPr>
        <p:spPr>
          <a:xfrm>
            <a:off x="4868333" y="2785533"/>
            <a:ext cx="3818467" cy="2421467"/>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88856D55-EFBE-4F9B-8A5F-09D42CA22A9B}" type="datetime1">
              <a:rPr lang="en-US" smtClean="0"/>
              <a:pPr/>
              <a:t>24/05/2011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87D7A59-36E2-48B9-B146-C1E59501F63F}" type="slidenum">
              <a:rPr lang="en-US" smtClean="0"/>
              <a:pPr/>
              <a:t>‹#›</a:t>
            </a:fld>
            <a:endParaRPr lang="en-US"/>
          </a:p>
        </p:txBody>
      </p:sp>
      <p:sp>
        <p:nvSpPr>
          <p:cNvPr id="3" name="Picture Placeholder 2"/>
          <p:cNvSpPr>
            <a:spLocks noGrp="1"/>
          </p:cNvSpPr>
          <p:nvPr>
            <p:ph type="pic" idx="1"/>
          </p:nvPr>
        </p:nvSpPr>
        <p:spPr>
          <a:xfrm>
            <a:off x="838200" y="1371600"/>
            <a:ext cx="3566160" cy="2926080"/>
          </a:xfrm>
          <a:prstGeom prst="roundRect">
            <a:avLst>
              <a:gd name="adj" fmla="val 3924"/>
            </a:avLst>
          </a:prstGeom>
          <a:solidFill>
            <a:schemeClr val="accent1"/>
          </a:solidFill>
          <a:ln>
            <a:noFill/>
          </a:ln>
          <a:effectLst>
            <a:reflection blurRad="12700" stA="30000" endPos="30000" dist="5000" dir="5400000" sy="-100000" algn="bl" rotWithShape="0"/>
          </a:effectLst>
          <a:scene3d>
            <a:camera prst="perspectiveContrastingLeftFacing" fov="600000">
              <a:rot lat="240000" lon="19799999" rev="0"/>
            </a:camera>
            <a:lightRig rig="threePt" dir="t">
              <a:rot lat="0" lon="0" rev="2700000"/>
            </a:lightRig>
          </a:scene3d>
          <a:sp3d>
            <a:bevelT w="44450" h="31750"/>
          </a:sp3d>
        </p:spPr>
        <p:txBody>
          <a:bodyPr/>
          <a:lstStyle>
            <a:lvl1pPr marL="0" indent="0" algn="ctr">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smtClean="0"/>
              <a:t>Drag picture to placeholder or click icon to add</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Rounded Rectangle 13"/>
          <p:cNvSpPr/>
          <p:nvPr/>
        </p:nvSpPr>
        <p:spPr>
          <a:xfrm>
            <a:off x="228600" y="228600"/>
            <a:ext cx="8695944" cy="2468880"/>
          </a:xfrm>
          <a:prstGeom prst="roundRect">
            <a:avLst>
              <a:gd name="adj" fmla="val 3362"/>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15"/>
          <p:cNvGrpSpPr>
            <a:grpSpLocks noChangeAspect="1"/>
          </p:cNvGrpSpPr>
          <p:nvPr/>
        </p:nvGrpSpPr>
        <p:grpSpPr bwMode="hidden">
          <a:xfrm>
            <a:off x="211665" y="1679429"/>
            <a:ext cx="8723376" cy="1329874"/>
            <a:chOff x="-3905251" y="4294188"/>
            <a:chExt cx="13027839" cy="1892300"/>
          </a:xfrm>
        </p:grpSpPr>
        <p:sp>
          <p:nvSpPr>
            <p:cNvPr id="1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Placeholder 1"/>
          <p:cNvSpPr>
            <a:spLocks noGrp="1"/>
          </p:cNvSpPr>
          <p:nvPr>
            <p:ph type="title"/>
          </p:nvPr>
        </p:nvSpPr>
        <p:spPr>
          <a:xfrm>
            <a:off x="457200" y="338328"/>
            <a:ext cx="8229600" cy="1252728"/>
          </a:xfrm>
          <a:prstGeom prst="rect">
            <a:avLst/>
          </a:prstGeom>
        </p:spPr>
        <p:txBody>
          <a:bodyPr vert="horz" lIns="91440" tIns="45720" rIns="91440" bIns="45720" rtlCol="0" anchor="ctr">
            <a:normAutofit/>
          </a:bodyPr>
          <a:lstStyle/>
          <a:p>
            <a:r>
              <a:rPr lang="en-GB" smtClean="0"/>
              <a:t>Click to edit Master title style</a:t>
            </a:r>
            <a:endParaRPr lang="en-US" dirty="0"/>
          </a:p>
        </p:txBody>
      </p:sp>
      <p:sp>
        <p:nvSpPr>
          <p:cNvPr id="4" name="Date Placeholder 3"/>
          <p:cNvSpPr>
            <a:spLocks noGrp="1"/>
          </p:cNvSpPr>
          <p:nvPr>
            <p:ph type="dt" sz="half" idx="2"/>
          </p:nvPr>
        </p:nvSpPr>
        <p:spPr>
          <a:xfrm>
            <a:off x="5163672" y="6250164"/>
            <a:ext cx="3786690" cy="365125"/>
          </a:xfrm>
          <a:prstGeom prst="rect">
            <a:avLst/>
          </a:prstGeom>
        </p:spPr>
        <p:txBody>
          <a:bodyPr vert="horz" lIns="91440" tIns="45720" rIns="91440" bIns="45720" rtlCol="0" anchor="ctr"/>
          <a:lstStyle>
            <a:lvl1pPr algn="r">
              <a:defRPr sz="1000">
                <a:solidFill>
                  <a:schemeClr val="tx2"/>
                </a:solidFill>
              </a:defRPr>
            </a:lvl1pPr>
          </a:lstStyle>
          <a:p>
            <a:fld id="{9D1D110F-3F4E-48D9-B8AA-5D0E825AFDBA}" type="datetime1">
              <a:rPr lang="en-US" smtClean="0"/>
              <a:pPr/>
              <a:t>24/05/2011</a:t>
            </a:fld>
            <a:endParaRPr lang="en-US"/>
          </a:p>
        </p:txBody>
      </p:sp>
      <p:sp>
        <p:nvSpPr>
          <p:cNvPr id="5" name="Footer Placeholder 4"/>
          <p:cNvSpPr>
            <a:spLocks noGrp="1"/>
          </p:cNvSpPr>
          <p:nvPr>
            <p:ph type="ftr" sz="quarter" idx="3"/>
          </p:nvPr>
        </p:nvSpPr>
        <p:spPr>
          <a:xfrm>
            <a:off x="193638" y="6250164"/>
            <a:ext cx="3786691" cy="365125"/>
          </a:xfrm>
          <a:prstGeom prst="rect">
            <a:avLst/>
          </a:prstGeom>
        </p:spPr>
        <p:txBody>
          <a:bodyPr vert="horz" lIns="91440" tIns="45720" rIns="91440" bIns="45720" rtlCol="0" anchor="ctr"/>
          <a:lstStyle>
            <a:lvl1pPr algn="l">
              <a:defRPr sz="1000">
                <a:solidFill>
                  <a:schemeClr val="tx2"/>
                </a:solidFill>
              </a:defRPr>
            </a:lvl1pPr>
          </a:lstStyle>
          <a:p>
            <a:endParaRPr lang="en-US" dirty="0"/>
          </a:p>
        </p:txBody>
      </p:sp>
      <p:sp>
        <p:nvSpPr>
          <p:cNvPr id="6" name="Slide Number Placeholder 5"/>
          <p:cNvSpPr>
            <a:spLocks noGrp="1"/>
          </p:cNvSpPr>
          <p:nvPr>
            <p:ph type="sldNum" sz="quarter" idx="4"/>
          </p:nvPr>
        </p:nvSpPr>
        <p:spPr>
          <a:xfrm>
            <a:off x="3991088" y="6250163"/>
            <a:ext cx="1161826" cy="365125"/>
          </a:xfrm>
          <a:prstGeom prst="rect">
            <a:avLst/>
          </a:prstGeom>
        </p:spPr>
        <p:txBody>
          <a:bodyPr vert="horz" lIns="91440" tIns="45720" rIns="91440" bIns="45720" rtlCol="0" anchor="ctr"/>
          <a:lstStyle>
            <a:lvl1pPr algn="ctr">
              <a:defRPr sz="1000">
                <a:solidFill>
                  <a:schemeClr val="tx2"/>
                </a:solidFill>
              </a:defRPr>
            </a:lvl1pPr>
          </a:lstStyle>
          <a:p>
            <a:fld id="{687D7A59-36E2-48B9-B146-C1E59501F63F}" type="slidenum">
              <a:rPr lang="en-US" smtClean="0"/>
              <a:pPr/>
              <a:t>‹#›</a:t>
            </a:fld>
            <a:endParaRPr lang="en-US"/>
          </a:p>
        </p:txBody>
      </p:sp>
      <p:sp>
        <p:nvSpPr>
          <p:cNvPr id="3" name="Text Placeholder 2"/>
          <p:cNvSpPr>
            <a:spLocks noGrp="1"/>
          </p:cNvSpPr>
          <p:nvPr>
            <p:ph type="body" idx="1"/>
          </p:nvPr>
        </p:nvSpPr>
        <p:spPr>
          <a:xfrm>
            <a:off x="872067" y="2675467"/>
            <a:ext cx="7408333" cy="3450696"/>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dirty="0"/>
          </a:p>
        </p:txBody>
      </p:sp>
    </p:spTree>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hf sldNum="0" hdr="0" ftr="0" dt="0"/>
  <p:txStyles>
    <p:title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4" Type="http://schemas.openxmlformats.org/officeDocument/2006/relationships/image" Target="../media/image5.png"/><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4" Type="http://schemas.openxmlformats.org/officeDocument/2006/relationships/image" Target="../media/image7.png"/><Relationship Id="rId5" Type="http://schemas.openxmlformats.org/officeDocument/2006/relationships/image" Target="../media/image8.png"/><Relationship Id="rId6" Type="http://schemas.openxmlformats.org/officeDocument/2006/relationships/image" Target="../media/image9.png"/><Relationship Id="rId7" Type="http://schemas.openxmlformats.org/officeDocument/2006/relationships/image" Target="../media/image10.png"/><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3" Type="http://schemas.openxmlformats.org/officeDocument/2006/relationships/image" Target="../media/image11.emf"/><Relationship Id="rId4" Type="http://schemas.openxmlformats.org/officeDocument/2006/relationships/image" Target="../media/image12.png"/><Relationship Id="rId1" Type="http://schemas.openxmlformats.org/officeDocument/2006/relationships/slideLayout" Target="../slideLayouts/slideLayout1.xml"/><Relationship Id="rId2"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ctrTitle"/>
          </p:nvPr>
        </p:nvSpPr>
        <p:spPr>
          <a:xfrm>
            <a:off x="685800" y="672193"/>
            <a:ext cx="8067724" cy="1470025"/>
          </a:xfrm>
        </p:spPr>
        <p:txBody>
          <a:bodyPr>
            <a:normAutofit/>
          </a:bodyPr>
          <a:lstStyle/>
          <a:p>
            <a:r>
              <a:rPr lang="en-US" dirty="0" smtClean="0">
                <a:solidFill>
                  <a:schemeClr val="tx1"/>
                </a:solidFill>
                <a:latin typeface="Optima"/>
                <a:cs typeface="Optima"/>
              </a:rPr>
              <a:t>Forces Produced by Protofilament Curls</a:t>
            </a:r>
            <a:endParaRPr lang="en-US" dirty="0">
              <a:solidFill>
                <a:schemeClr val="tx1"/>
              </a:solidFill>
              <a:latin typeface="Optima"/>
              <a:cs typeface="Optima"/>
            </a:endParaRPr>
          </a:p>
        </p:txBody>
      </p:sp>
      <p:sp>
        <p:nvSpPr>
          <p:cNvPr id="5" name="TextBox 4"/>
          <p:cNvSpPr txBox="1"/>
          <p:nvPr/>
        </p:nvSpPr>
        <p:spPr>
          <a:xfrm>
            <a:off x="3464765" y="2611237"/>
            <a:ext cx="2226229" cy="707886"/>
          </a:xfrm>
          <a:prstGeom prst="rect">
            <a:avLst/>
          </a:prstGeom>
          <a:noFill/>
        </p:spPr>
        <p:txBody>
          <a:bodyPr wrap="square" rtlCol="0">
            <a:spAutoFit/>
          </a:bodyPr>
          <a:lstStyle/>
          <a:p>
            <a:pPr algn="ctr"/>
            <a:r>
              <a:rPr lang="en-US" sz="4000" dirty="0" smtClean="0">
                <a:latin typeface="Optima"/>
                <a:cs typeface="Optima"/>
              </a:rPr>
              <a:t>and</a:t>
            </a:r>
            <a:endParaRPr lang="en-US" sz="4000" dirty="0">
              <a:latin typeface="Optima"/>
              <a:cs typeface="Optima"/>
            </a:endParaRPr>
          </a:p>
        </p:txBody>
      </p:sp>
      <p:sp>
        <p:nvSpPr>
          <p:cNvPr id="6" name="Title 1"/>
          <p:cNvSpPr txBox="1">
            <a:spLocks/>
          </p:cNvSpPr>
          <p:nvPr/>
        </p:nvSpPr>
        <p:spPr>
          <a:xfrm>
            <a:off x="685800" y="3786977"/>
            <a:ext cx="7772400" cy="1470025"/>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dirty="0" smtClean="0">
                <a:latin typeface="Optima"/>
                <a:cs typeface="Optima"/>
              </a:rPr>
              <a:t>Nucleotide Preference for End Binding Proteins</a:t>
            </a:r>
            <a:endParaRPr lang="en-US" dirty="0">
              <a:latin typeface="Optima"/>
              <a:cs typeface="Optima"/>
            </a:endParaRPr>
          </a:p>
        </p:txBody>
      </p:sp>
      <p:pic>
        <p:nvPicPr>
          <p:cNvPr id="8" name="Picture 7" descr="cmcb.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7116" y="5654519"/>
            <a:ext cx="1914029" cy="914481"/>
          </a:xfrm>
          <a:prstGeom prst="rect">
            <a:avLst/>
          </a:prstGeom>
        </p:spPr>
      </p:pic>
      <p:sp>
        <p:nvSpPr>
          <p:cNvPr id="9" name="TextBox 8"/>
          <p:cNvSpPr txBox="1"/>
          <p:nvPr/>
        </p:nvSpPr>
        <p:spPr>
          <a:xfrm>
            <a:off x="5149134" y="6086872"/>
            <a:ext cx="3758866" cy="553998"/>
          </a:xfrm>
          <a:prstGeom prst="rect">
            <a:avLst/>
          </a:prstGeom>
          <a:noFill/>
        </p:spPr>
        <p:txBody>
          <a:bodyPr wrap="square" rtlCol="0">
            <a:spAutoFit/>
          </a:bodyPr>
          <a:lstStyle/>
          <a:p>
            <a:pPr algn="r"/>
            <a:r>
              <a:rPr lang="en-US" sz="3000" b="1" dirty="0" smtClean="0">
                <a:latin typeface="Optima"/>
                <a:cs typeface="Optima"/>
              </a:rPr>
              <a:t>Rachel Sheldon</a:t>
            </a:r>
            <a:endParaRPr lang="en-US" sz="3000" b="1" dirty="0">
              <a:latin typeface="Optima"/>
              <a:cs typeface="Optima"/>
            </a:endParaRPr>
          </a:p>
        </p:txBody>
      </p:sp>
    </p:spTree>
    <p:extLst>
      <p:ext uri="{BB962C8B-B14F-4D97-AF65-F5344CB8AC3E}">
        <p14:creationId xmlns:p14="http://schemas.microsoft.com/office/powerpoint/2010/main" val="1050171503"/>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338328"/>
            <a:ext cx="8229600" cy="743586"/>
          </a:xfrm>
        </p:spPr>
        <p:txBody>
          <a:bodyPr>
            <a:normAutofit/>
          </a:bodyPr>
          <a:lstStyle/>
          <a:p>
            <a:r>
              <a:rPr lang="en-US" sz="3000" dirty="0">
                <a:solidFill>
                  <a:schemeClr val="tx1"/>
                </a:solidFill>
                <a:latin typeface="Optima"/>
                <a:cs typeface="Optima"/>
              </a:rPr>
              <a:t>Forces Produced by Protofilament Curls</a:t>
            </a:r>
            <a:endParaRPr lang="en-US" sz="3000" dirty="0"/>
          </a:p>
        </p:txBody>
      </p:sp>
      <p:pic>
        <p:nvPicPr>
          <p:cNvPr id="4" name="Picture 3" descr="agarosepillar.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7200" y="2383347"/>
            <a:ext cx="3941536" cy="3941536"/>
          </a:xfrm>
          <a:prstGeom prst="rect">
            <a:avLst/>
          </a:prstGeom>
        </p:spPr>
      </p:pic>
      <p:sp>
        <p:nvSpPr>
          <p:cNvPr id="6" name="TextBox 5"/>
          <p:cNvSpPr txBox="1"/>
          <p:nvPr/>
        </p:nvSpPr>
        <p:spPr>
          <a:xfrm>
            <a:off x="4624912" y="3010542"/>
            <a:ext cx="4061888" cy="2739211"/>
          </a:xfrm>
          <a:prstGeom prst="rect">
            <a:avLst/>
          </a:prstGeom>
          <a:noFill/>
        </p:spPr>
        <p:txBody>
          <a:bodyPr wrap="square" rtlCol="0">
            <a:spAutoFit/>
          </a:bodyPr>
          <a:lstStyle/>
          <a:p>
            <a:pPr marL="285750" indent="-285750">
              <a:buFont typeface="Arial"/>
              <a:buChar char="•"/>
            </a:pPr>
            <a:r>
              <a:rPr lang="en-US" sz="2200" dirty="0" smtClean="0"/>
              <a:t>Microtubules were imaged in a channel with pillars of </a:t>
            </a:r>
            <a:r>
              <a:rPr lang="en-US" sz="2200" dirty="0" err="1" smtClean="0"/>
              <a:t>agarose</a:t>
            </a:r>
            <a:r>
              <a:rPr lang="en-US" sz="2200" dirty="0" smtClean="0"/>
              <a:t> over 15 minutes periods</a:t>
            </a:r>
          </a:p>
          <a:p>
            <a:pPr marL="285750" indent="-285750">
              <a:buFont typeface="Arial"/>
              <a:buChar char="•"/>
            </a:pPr>
            <a:endParaRPr lang="en-US" sz="2200" dirty="0"/>
          </a:p>
          <a:p>
            <a:pPr marL="285750" indent="-285750">
              <a:buFont typeface="Arial"/>
              <a:buChar char="•"/>
            </a:pPr>
            <a:r>
              <a:rPr lang="en-US" sz="2200" dirty="0" smtClean="0"/>
              <a:t>No growth was seen into the </a:t>
            </a:r>
            <a:r>
              <a:rPr lang="en-US" sz="2200" dirty="0" err="1" smtClean="0"/>
              <a:t>agarose</a:t>
            </a:r>
            <a:r>
              <a:rPr lang="en-US" sz="2200" dirty="0" smtClean="0"/>
              <a:t> gel pillars</a:t>
            </a:r>
            <a:endParaRPr lang="en-US" dirty="0" smtClean="0"/>
          </a:p>
          <a:p>
            <a:pPr marL="285750" indent="-285750">
              <a:buFont typeface="Arial"/>
              <a:buChar char="•"/>
            </a:pPr>
            <a:endParaRPr lang="en-US" dirty="0"/>
          </a:p>
        </p:txBody>
      </p:sp>
      <p:sp>
        <p:nvSpPr>
          <p:cNvPr id="7" name="TextBox 6"/>
          <p:cNvSpPr txBox="1"/>
          <p:nvPr/>
        </p:nvSpPr>
        <p:spPr>
          <a:xfrm>
            <a:off x="154816" y="1128954"/>
            <a:ext cx="8908835" cy="369332"/>
          </a:xfrm>
          <a:prstGeom prst="rect">
            <a:avLst/>
          </a:prstGeom>
          <a:noFill/>
        </p:spPr>
        <p:txBody>
          <a:bodyPr wrap="square" rtlCol="0">
            <a:spAutoFit/>
          </a:bodyPr>
          <a:lstStyle/>
          <a:p>
            <a:r>
              <a:rPr lang="en-US" i="1" dirty="0" smtClean="0"/>
              <a:t>AIM: to </a:t>
            </a:r>
            <a:r>
              <a:rPr lang="en-US" i="1" dirty="0"/>
              <a:t>measure whether gel-embedded microtubules shrink </a:t>
            </a:r>
            <a:r>
              <a:rPr lang="en-US" i="1" dirty="0" smtClean="0"/>
              <a:t>slower during </a:t>
            </a:r>
            <a:r>
              <a:rPr lang="en-US" i="1" dirty="0" err="1" smtClean="0"/>
              <a:t>depolymerisation</a:t>
            </a:r>
            <a:endParaRPr lang="en-US" i="1" dirty="0"/>
          </a:p>
        </p:txBody>
      </p:sp>
    </p:spTree>
    <p:extLst>
      <p:ext uri="{BB962C8B-B14F-4D97-AF65-F5344CB8AC3E}">
        <p14:creationId xmlns:p14="http://schemas.microsoft.com/office/powerpoint/2010/main" val="3172952418"/>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2"/>
          <p:cNvSpPr txBox="1">
            <a:spLocks/>
          </p:cNvSpPr>
          <p:nvPr/>
        </p:nvSpPr>
        <p:spPr>
          <a:xfrm>
            <a:off x="457200" y="338328"/>
            <a:ext cx="8229600" cy="743586"/>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3000" dirty="0" smtClean="0">
                <a:solidFill>
                  <a:schemeClr val="tx1"/>
                </a:solidFill>
                <a:latin typeface="Optima"/>
                <a:cs typeface="Optima"/>
              </a:rPr>
              <a:t>Forces Produced by Protofilament Curls</a:t>
            </a:r>
            <a:endParaRPr lang="en-US" sz="3000" dirty="0"/>
          </a:p>
        </p:txBody>
      </p:sp>
      <p:pic>
        <p:nvPicPr>
          <p:cNvPr id="5" name="Picture 4" descr="crossover.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42764" y="2477426"/>
            <a:ext cx="2701236" cy="1959988"/>
          </a:xfrm>
          <a:prstGeom prst="rect">
            <a:avLst/>
          </a:prstGeom>
        </p:spPr>
      </p:pic>
      <p:sp>
        <p:nvSpPr>
          <p:cNvPr id="6" name="TextBox 5"/>
          <p:cNvSpPr txBox="1"/>
          <p:nvPr/>
        </p:nvSpPr>
        <p:spPr>
          <a:xfrm>
            <a:off x="235165" y="2608802"/>
            <a:ext cx="4358392" cy="2800766"/>
          </a:xfrm>
          <a:prstGeom prst="rect">
            <a:avLst/>
          </a:prstGeom>
          <a:noFill/>
        </p:spPr>
        <p:txBody>
          <a:bodyPr wrap="square" rtlCol="0">
            <a:spAutoFit/>
          </a:bodyPr>
          <a:lstStyle/>
          <a:p>
            <a:pPr marL="285750" indent="-285750">
              <a:buFont typeface="Arial"/>
              <a:buChar char="•"/>
            </a:pPr>
            <a:r>
              <a:rPr lang="en-US" sz="2200" dirty="0" smtClean="0"/>
              <a:t>Stable overpassing microtubule</a:t>
            </a:r>
          </a:p>
          <a:p>
            <a:pPr marL="285750" indent="-285750">
              <a:buFont typeface="Arial"/>
              <a:buChar char="•"/>
            </a:pPr>
            <a:endParaRPr lang="en-US" sz="2200" dirty="0" smtClean="0"/>
          </a:p>
          <a:p>
            <a:pPr marL="285750" indent="-285750">
              <a:buFont typeface="Arial"/>
              <a:buChar char="•"/>
            </a:pPr>
            <a:r>
              <a:rPr lang="en-US" sz="2200" dirty="0" smtClean="0"/>
              <a:t>Dynamic </a:t>
            </a:r>
            <a:r>
              <a:rPr lang="en-US" sz="2200" dirty="0" err="1" smtClean="0"/>
              <a:t>underpassing</a:t>
            </a:r>
            <a:r>
              <a:rPr lang="en-US" sz="2200" dirty="0" smtClean="0"/>
              <a:t> microtubule</a:t>
            </a:r>
          </a:p>
          <a:p>
            <a:pPr marL="285750" indent="-285750">
              <a:buFont typeface="Arial"/>
              <a:buChar char="•"/>
            </a:pPr>
            <a:endParaRPr lang="en-US" sz="2200" dirty="0" smtClean="0"/>
          </a:p>
          <a:p>
            <a:pPr marL="285750" indent="-285750">
              <a:buFont typeface="Arial"/>
              <a:buChar char="•"/>
            </a:pPr>
            <a:r>
              <a:rPr lang="en-US" sz="2200" dirty="0" smtClean="0"/>
              <a:t>Inconclusive results</a:t>
            </a:r>
          </a:p>
          <a:p>
            <a:pPr marL="742950" lvl="1" indent="-285750">
              <a:buFont typeface="Wingdings" charset="2"/>
              <a:buChar char="Ø"/>
            </a:pPr>
            <a:r>
              <a:rPr lang="en-US" sz="2200" dirty="0" smtClean="0"/>
              <a:t>Microtubule bleaching</a:t>
            </a:r>
          </a:p>
          <a:p>
            <a:pPr marL="742950" lvl="1" indent="-285750">
              <a:buFont typeface="Wingdings" charset="2"/>
              <a:buChar char="Ø"/>
            </a:pPr>
            <a:r>
              <a:rPr lang="en-US" sz="2200" dirty="0" smtClean="0"/>
              <a:t>Seed bleed-through</a:t>
            </a:r>
            <a:endParaRPr lang="en-US" sz="2200" dirty="0"/>
          </a:p>
        </p:txBody>
      </p:sp>
      <p:sp>
        <p:nvSpPr>
          <p:cNvPr id="7" name="TextBox 6"/>
          <p:cNvSpPr txBox="1"/>
          <p:nvPr/>
        </p:nvSpPr>
        <p:spPr>
          <a:xfrm>
            <a:off x="154816" y="1128954"/>
            <a:ext cx="8908835" cy="646331"/>
          </a:xfrm>
          <a:prstGeom prst="rect">
            <a:avLst/>
          </a:prstGeom>
          <a:noFill/>
        </p:spPr>
        <p:txBody>
          <a:bodyPr wrap="square" rtlCol="0">
            <a:spAutoFit/>
          </a:bodyPr>
          <a:lstStyle/>
          <a:p>
            <a:pPr algn="ctr"/>
            <a:r>
              <a:rPr lang="en-US" i="1" dirty="0" smtClean="0"/>
              <a:t>AIM: to investigate resistance and microtubule crossovers by inducing shrinkage of </a:t>
            </a:r>
            <a:r>
              <a:rPr lang="en-US" i="1" dirty="0" err="1" smtClean="0"/>
              <a:t>underpassing</a:t>
            </a:r>
            <a:r>
              <a:rPr lang="en-US" i="1" dirty="0" smtClean="0"/>
              <a:t> microtubule</a:t>
            </a:r>
            <a:endParaRPr lang="en-US" i="1" dirty="0"/>
          </a:p>
        </p:txBody>
      </p:sp>
      <p:pic>
        <p:nvPicPr>
          <p:cNvPr id="8" name="Picture 7" descr="crossovers.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948726" y="3214380"/>
            <a:ext cx="2877039" cy="3643619"/>
          </a:xfrm>
          <a:prstGeom prst="rect">
            <a:avLst/>
          </a:prstGeom>
        </p:spPr>
      </p:pic>
    </p:spTree>
    <p:extLst>
      <p:ext uri="{BB962C8B-B14F-4D97-AF65-F5344CB8AC3E}">
        <p14:creationId xmlns:p14="http://schemas.microsoft.com/office/powerpoint/2010/main" val="291930372"/>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97877" y="299131"/>
            <a:ext cx="8560006" cy="553998"/>
          </a:xfrm>
          <a:prstGeom prst="rect">
            <a:avLst/>
          </a:prstGeom>
        </p:spPr>
        <p:txBody>
          <a:bodyPr wrap="square">
            <a:spAutoFit/>
          </a:bodyPr>
          <a:lstStyle/>
          <a:p>
            <a:pPr algn="ctr"/>
            <a:r>
              <a:rPr lang="en-US" sz="3000" dirty="0">
                <a:latin typeface="Optima"/>
                <a:cs typeface="Optima"/>
              </a:rPr>
              <a:t>Nucleotide Preference for End Binding Proteins</a:t>
            </a:r>
          </a:p>
        </p:txBody>
      </p:sp>
      <p:sp>
        <p:nvSpPr>
          <p:cNvPr id="5" name="TextBox 4"/>
          <p:cNvSpPr txBox="1"/>
          <p:nvPr/>
        </p:nvSpPr>
        <p:spPr>
          <a:xfrm>
            <a:off x="154816" y="1128954"/>
            <a:ext cx="8908835" cy="369332"/>
          </a:xfrm>
          <a:prstGeom prst="rect">
            <a:avLst/>
          </a:prstGeom>
          <a:noFill/>
        </p:spPr>
        <p:txBody>
          <a:bodyPr wrap="square" rtlCol="0">
            <a:spAutoFit/>
          </a:bodyPr>
          <a:lstStyle/>
          <a:p>
            <a:pPr algn="ctr"/>
            <a:r>
              <a:rPr lang="en-US" i="1" dirty="0" smtClean="0"/>
              <a:t>AIM: to investigate the binding affinity of EB proteins with GTP and GTPγS microtubules</a:t>
            </a:r>
            <a:endParaRPr lang="en-US" i="1" dirty="0"/>
          </a:p>
        </p:txBody>
      </p:sp>
      <p:pic>
        <p:nvPicPr>
          <p:cNvPr id="6" name="Picture 5" descr="exGTP.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7877" y="2242226"/>
            <a:ext cx="3750727" cy="4176735"/>
          </a:xfrm>
          <a:prstGeom prst="rect">
            <a:avLst/>
          </a:prstGeom>
        </p:spPr>
      </p:pic>
      <p:sp>
        <p:nvSpPr>
          <p:cNvPr id="7" name="TextBox 6"/>
          <p:cNvSpPr txBox="1"/>
          <p:nvPr/>
        </p:nvSpPr>
        <p:spPr>
          <a:xfrm>
            <a:off x="4436780" y="2602865"/>
            <a:ext cx="4421103" cy="3693319"/>
          </a:xfrm>
          <a:prstGeom prst="rect">
            <a:avLst/>
          </a:prstGeom>
          <a:noFill/>
        </p:spPr>
        <p:txBody>
          <a:bodyPr wrap="square" rtlCol="0">
            <a:spAutoFit/>
          </a:bodyPr>
          <a:lstStyle/>
          <a:p>
            <a:pPr marL="285750" indent="-285750">
              <a:buFont typeface="Arial"/>
              <a:buChar char="•"/>
            </a:pPr>
            <a:r>
              <a:rPr lang="en-US" dirty="0" smtClean="0"/>
              <a:t>Measured the intensity of the tip, seed and lattice for GTP and GTPγS microtubules</a:t>
            </a:r>
          </a:p>
          <a:p>
            <a:pPr marL="285750" indent="-285750">
              <a:buFont typeface="Arial"/>
              <a:buChar char="•"/>
            </a:pPr>
            <a:endParaRPr lang="en-US" dirty="0"/>
          </a:p>
          <a:p>
            <a:pPr marL="285750" indent="-285750">
              <a:buFont typeface="Arial"/>
              <a:buChar char="•"/>
            </a:pPr>
            <a:r>
              <a:rPr lang="en-US" dirty="0" smtClean="0"/>
              <a:t>GTPγS microtubules had brighter tips than GTP microtubules</a:t>
            </a:r>
          </a:p>
          <a:p>
            <a:pPr marL="285750" indent="-285750">
              <a:buFont typeface="Arial"/>
              <a:buChar char="•"/>
            </a:pPr>
            <a:endParaRPr lang="en-US" dirty="0"/>
          </a:p>
          <a:p>
            <a:pPr marL="285750" indent="-285750">
              <a:buFont typeface="Arial"/>
              <a:buChar char="•"/>
            </a:pPr>
            <a:r>
              <a:rPr lang="en-US" dirty="0" smtClean="0"/>
              <a:t>EB3 showed the greatest binding affinity at the tip for both microtubule types</a:t>
            </a:r>
          </a:p>
          <a:p>
            <a:pPr marL="285750" indent="-285750">
              <a:buFont typeface="Arial"/>
              <a:buChar char="•"/>
            </a:pPr>
            <a:endParaRPr lang="en-US" dirty="0"/>
          </a:p>
          <a:p>
            <a:pPr marL="285750" indent="-285750">
              <a:buFont typeface="Arial"/>
              <a:buChar char="•"/>
            </a:pPr>
            <a:r>
              <a:rPr lang="en-US" dirty="0" smtClean="0"/>
              <a:t>EB2 showed the greatest binding affinity for </a:t>
            </a:r>
            <a:r>
              <a:rPr lang="en-US" dirty="0"/>
              <a:t> GTPγS </a:t>
            </a:r>
            <a:r>
              <a:rPr lang="en-US" dirty="0" smtClean="0"/>
              <a:t>microtubules</a:t>
            </a:r>
          </a:p>
          <a:p>
            <a:pPr marL="285750" indent="-285750">
              <a:buFont typeface="Arial"/>
              <a:buChar char="•"/>
            </a:pPr>
            <a:endParaRPr lang="en-US" dirty="0"/>
          </a:p>
        </p:txBody>
      </p:sp>
      <p:pic>
        <p:nvPicPr>
          <p:cNvPr id="13" name="Picture 12" descr="GTPtip.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97877" y="286366"/>
            <a:ext cx="4907112" cy="2998790"/>
          </a:xfrm>
          <a:prstGeom prst="rect">
            <a:avLst/>
          </a:prstGeom>
        </p:spPr>
      </p:pic>
      <p:pic>
        <p:nvPicPr>
          <p:cNvPr id="14" name="Picture 13" descr="GTPgStip.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868466" y="3369873"/>
            <a:ext cx="4989417" cy="3049088"/>
          </a:xfrm>
          <a:prstGeom prst="rect">
            <a:avLst/>
          </a:prstGeom>
        </p:spPr>
      </p:pic>
      <p:pic>
        <p:nvPicPr>
          <p:cNvPr id="15" name="Picture 14" descr="GTP_Seed.pn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97877" y="286366"/>
            <a:ext cx="4907112" cy="2989763"/>
          </a:xfrm>
          <a:prstGeom prst="rect">
            <a:avLst/>
          </a:prstGeom>
        </p:spPr>
      </p:pic>
      <p:pic>
        <p:nvPicPr>
          <p:cNvPr id="16" name="Picture 15" descr="GTPgS_Seed.pn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868465" y="3369873"/>
            <a:ext cx="4989417" cy="3039909"/>
          </a:xfrm>
          <a:prstGeom prst="rect">
            <a:avLst/>
          </a:prstGeom>
        </p:spPr>
      </p:pic>
    </p:spTree>
    <p:extLst>
      <p:ext uri="{BB962C8B-B14F-4D97-AF65-F5344CB8AC3E}">
        <p14:creationId xmlns:p14="http://schemas.microsoft.com/office/powerpoint/2010/main" val="2884151324"/>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mph" presetSubtype="0" grpId="1" nodeType="clickEffect">
                                  <p:stCondLst>
                                    <p:cond delay="0"/>
                                  </p:stCondLst>
                                  <p:childTnLst>
                                    <p:set>
                                      <p:cBhvr rctx="PPT">
                                        <p:cTn id="6" dur="indefinite"/>
                                        <p:tgtEl>
                                          <p:spTgt spid="4"/>
                                        </p:tgtEl>
                                        <p:attrNameLst>
                                          <p:attrName>style.opacity</p:attrName>
                                        </p:attrNameLst>
                                      </p:cBhvr>
                                      <p:to>
                                        <p:strVal val="0.5"/>
                                      </p:to>
                                    </p:set>
                                    <p:animEffect filter="image" prLst="opacity: 0.5">
                                      <p:cBhvr rctx="IE">
                                        <p:cTn id="7" dur="indefinite"/>
                                        <p:tgtEl>
                                          <p:spTgt spid="4"/>
                                        </p:tgtEl>
                                      </p:cBhvr>
                                    </p:animEffect>
                                  </p:childTnLst>
                                </p:cTn>
                              </p:par>
                              <p:par>
                                <p:cTn id="8" presetID="9" presetClass="emph" presetSubtype="0" grpId="1" nodeType="withEffect">
                                  <p:stCondLst>
                                    <p:cond delay="0"/>
                                  </p:stCondLst>
                                  <p:childTnLst>
                                    <p:set>
                                      <p:cBhvr rctx="PPT">
                                        <p:cTn id="9" dur="indefinite"/>
                                        <p:tgtEl>
                                          <p:spTgt spid="5"/>
                                        </p:tgtEl>
                                        <p:attrNameLst>
                                          <p:attrName>style.opacity</p:attrName>
                                        </p:attrNameLst>
                                      </p:cBhvr>
                                      <p:to>
                                        <p:strVal val="0.5"/>
                                      </p:to>
                                    </p:set>
                                    <p:animEffect filter="image" prLst="opacity: 0.5">
                                      <p:cBhvr rctx="IE">
                                        <p:cTn id="10" dur="indefinite"/>
                                        <p:tgtEl>
                                          <p:spTgt spid="5"/>
                                        </p:tgtEl>
                                      </p:cBhvr>
                                    </p:animEffect>
                                  </p:childTnLst>
                                </p:cTn>
                              </p:par>
                              <p:par>
                                <p:cTn id="11" presetID="9" presetClass="emph" presetSubtype="0" nodeType="withEffect">
                                  <p:stCondLst>
                                    <p:cond delay="0"/>
                                  </p:stCondLst>
                                  <p:childTnLst>
                                    <p:set>
                                      <p:cBhvr rctx="PPT">
                                        <p:cTn id="12" dur="indefinite"/>
                                        <p:tgtEl>
                                          <p:spTgt spid="6"/>
                                        </p:tgtEl>
                                        <p:attrNameLst>
                                          <p:attrName>style.opacity</p:attrName>
                                        </p:attrNameLst>
                                      </p:cBhvr>
                                      <p:to>
                                        <p:strVal val="0.5"/>
                                      </p:to>
                                    </p:set>
                                    <p:animEffect filter="image" prLst="opacity: 0.5">
                                      <p:cBhvr rctx="IE">
                                        <p:cTn id="13" dur="indefinite"/>
                                        <p:tgtEl>
                                          <p:spTgt spid="6"/>
                                        </p:tgtEl>
                                      </p:cBhvr>
                                    </p:animEffect>
                                  </p:childTnLst>
                                </p:cTn>
                              </p:par>
                              <p:par>
                                <p:cTn id="14" presetID="9" presetClass="emph" presetSubtype="0" grpId="1" nodeType="withEffect">
                                  <p:stCondLst>
                                    <p:cond delay="0"/>
                                  </p:stCondLst>
                                  <p:childTnLst>
                                    <p:set>
                                      <p:cBhvr rctx="PPT">
                                        <p:cTn id="15" dur="indefinite"/>
                                        <p:tgtEl>
                                          <p:spTgt spid="7"/>
                                        </p:tgtEl>
                                        <p:attrNameLst>
                                          <p:attrName>style.opacity</p:attrName>
                                        </p:attrNameLst>
                                      </p:cBhvr>
                                      <p:to>
                                        <p:strVal val="0.5"/>
                                      </p:to>
                                    </p:set>
                                    <p:animEffect filter="image" prLst="opacity: 0.5">
                                      <p:cBhvr rctx="IE">
                                        <p:cTn id="16" dur="indefinite"/>
                                        <p:tgtEl>
                                          <p:spTgt spid="7"/>
                                        </p:tgtEl>
                                      </p:cBhvr>
                                    </p:animEffect>
                                  </p:childTnLst>
                                </p:cTn>
                              </p:par>
                              <p:par>
                                <p:cTn id="17" presetID="1" presetClass="entr" presetSubtype="0" fill="hold" nodeType="withEffect">
                                  <p:stCondLst>
                                    <p:cond delay="1000"/>
                                  </p:stCondLst>
                                  <p:childTnLst>
                                    <p:set>
                                      <p:cBhvr>
                                        <p:cTn id="18" dur="1" fill="hold">
                                          <p:stCondLst>
                                            <p:cond delay="0"/>
                                          </p:stCondLst>
                                        </p:cTn>
                                        <p:tgtEl>
                                          <p:spTgt spid="14"/>
                                        </p:tgtEl>
                                        <p:attrNameLst>
                                          <p:attrName>style.visibility</p:attrName>
                                        </p:attrNameLst>
                                      </p:cBhvr>
                                      <p:to>
                                        <p:strVal val="visible"/>
                                      </p:to>
                                    </p:set>
                                  </p:childTnLst>
                                </p:cTn>
                              </p:par>
                              <p:par>
                                <p:cTn id="19" presetID="1" presetClass="entr" presetSubtype="0" fill="hold" nodeType="withEffect">
                                  <p:stCondLst>
                                    <p:cond delay="1000"/>
                                  </p:stCondLst>
                                  <p:childTnLst>
                                    <p:set>
                                      <p:cBhvr>
                                        <p:cTn id="20" dur="1" fill="hold">
                                          <p:stCondLst>
                                            <p:cond delay="0"/>
                                          </p:stCondLst>
                                        </p:cTn>
                                        <p:tgtEl>
                                          <p:spTgt spid="13"/>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6"/>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1"/>
      <p:bldP spid="5" grpId="1"/>
      <p:bldP spid="7" grpId="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57200" y="2618545"/>
            <a:ext cx="8229600" cy="2585323"/>
          </a:xfrm>
          <a:prstGeom prst="rect">
            <a:avLst/>
          </a:prstGeom>
          <a:noFill/>
        </p:spPr>
        <p:txBody>
          <a:bodyPr wrap="square" rtlCol="0">
            <a:spAutoFit/>
          </a:bodyPr>
          <a:lstStyle/>
          <a:p>
            <a:pPr marL="285750" indent="-285750">
              <a:buFont typeface="Arial"/>
              <a:buChar char="•"/>
            </a:pPr>
            <a:r>
              <a:rPr lang="en-US" dirty="0" smtClean="0"/>
              <a:t>In microtubule </a:t>
            </a:r>
            <a:r>
              <a:rPr lang="en-US" dirty="0" err="1" smtClean="0"/>
              <a:t>polymerisation</a:t>
            </a:r>
            <a:r>
              <a:rPr lang="en-US" dirty="0" smtClean="0"/>
              <a:t>, GTP microtubules hydrolyse to make GDP which forms part of the lattice. EB proteins have a strong binding affinity for GDP</a:t>
            </a:r>
          </a:p>
          <a:p>
            <a:pPr marL="285750" indent="-285750">
              <a:buFont typeface="Arial"/>
              <a:buChar char="•"/>
            </a:pPr>
            <a:endParaRPr lang="en-US" dirty="0"/>
          </a:p>
          <a:p>
            <a:pPr marL="285750" indent="-285750">
              <a:buFont typeface="Arial"/>
              <a:buChar char="•"/>
            </a:pPr>
            <a:r>
              <a:rPr lang="en-US" dirty="0" smtClean="0"/>
              <a:t>EB proteins (EB2 in particular) showed a strong binding affinity for GTPγS microtubules. </a:t>
            </a:r>
          </a:p>
          <a:p>
            <a:pPr marL="285750" indent="-285750">
              <a:buFont typeface="Arial"/>
              <a:buChar char="•"/>
            </a:pPr>
            <a:endParaRPr lang="en-US" dirty="0"/>
          </a:p>
          <a:p>
            <a:pPr marL="285750" indent="-285750">
              <a:buFont typeface="Arial"/>
              <a:buChar char="•"/>
            </a:pPr>
            <a:r>
              <a:rPr lang="en-US" dirty="0" smtClean="0"/>
              <a:t>GTPγS microtubules are non-hydrolysable and very stable</a:t>
            </a:r>
            <a:endParaRPr lang="en-US" b="1" dirty="0" smtClean="0"/>
          </a:p>
          <a:p>
            <a:pPr marL="285750" indent="-285750">
              <a:buFont typeface="Arial"/>
              <a:buChar char="•"/>
            </a:pPr>
            <a:endParaRPr lang="en-US" dirty="0"/>
          </a:p>
          <a:p>
            <a:pPr marL="285750" indent="-285750">
              <a:buFont typeface="Arial"/>
              <a:buChar char="•"/>
            </a:pPr>
            <a:r>
              <a:rPr lang="en-US" dirty="0" smtClean="0"/>
              <a:t>GTPγS microtubules imitate the GTP cap found on </a:t>
            </a:r>
            <a:r>
              <a:rPr lang="en-US" dirty="0" err="1" smtClean="0"/>
              <a:t>polymerising</a:t>
            </a:r>
            <a:r>
              <a:rPr lang="en-US" dirty="0" smtClean="0"/>
              <a:t> microtubules</a:t>
            </a:r>
            <a:endParaRPr lang="en-US" b="1" dirty="0" smtClean="0"/>
          </a:p>
        </p:txBody>
      </p:sp>
      <p:sp>
        <p:nvSpPr>
          <p:cNvPr id="5" name="Rectangle 4"/>
          <p:cNvSpPr/>
          <p:nvPr/>
        </p:nvSpPr>
        <p:spPr>
          <a:xfrm>
            <a:off x="297877" y="299131"/>
            <a:ext cx="8560006" cy="553998"/>
          </a:xfrm>
          <a:prstGeom prst="rect">
            <a:avLst/>
          </a:prstGeom>
        </p:spPr>
        <p:txBody>
          <a:bodyPr wrap="square">
            <a:spAutoFit/>
          </a:bodyPr>
          <a:lstStyle/>
          <a:p>
            <a:pPr algn="ctr"/>
            <a:r>
              <a:rPr lang="en-US" sz="3000" dirty="0">
                <a:latin typeface="Optima"/>
                <a:cs typeface="Optima"/>
              </a:rPr>
              <a:t>Nucleotide Preference for End Binding Proteins</a:t>
            </a:r>
          </a:p>
        </p:txBody>
      </p:sp>
      <p:sp>
        <p:nvSpPr>
          <p:cNvPr id="6" name="TextBox 5"/>
          <p:cNvSpPr txBox="1"/>
          <p:nvPr/>
        </p:nvSpPr>
        <p:spPr>
          <a:xfrm>
            <a:off x="154816" y="1128954"/>
            <a:ext cx="8908835" cy="369332"/>
          </a:xfrm>
          <a:prstGeom prst="rect">
            <a:avLst/>
          </a:prstGeom>
          <a:noFill/>
        </p:spPr>
        <p:txBody>
          <a:bodyPr wrap="square" rtlCol="0">
            <a:spAutoFit/>
          </a:bodyPr>
          <a:lstStyle/>
          <a:p>
            <a:pPr algn="ctr"/>
            <a:r>
              <a:rPr lang="en-US" i="1" dirty="0" smtClean="0"/>
              <a:t>AIM: to investigate the binding affinity of EB proteins with GTP and GTPγS microtubules</a:t>
            </a:r>
            <a:endParaRPr lang="en-US" i="1" dirty="0"/>
          </a:p>
        </p:txBody>
      </p:sp>
    </p:spTree>
    <p:extLst>
      <p:ext uri="{BB962C8B-B14F-4D97-AF65-F5344CB8AC3E}">
        <p14:creationId xmlns:p14="http://schemas.microsoft.com/office/powerpoint/2010/main" val="3517024473"/>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2"/>
          <p:cNvSpPr txBox="1">
            <a:spLocks/>
          </p:cNvSpPr>
          <p:nvPr/>
        </p:nvSpPr>
        <p:spPr>
          <a:xfrm>
            <a:off x="457200" y="2086184"/>
            <a:ext cx="8229600" cy="1252728"/>
          </a:xfrm>
          <a:prstGeom prst="rect">
            <a:avLst/>
          </a:prstGeom>
        </p:spPr>
        <p:txBody>
          <a:bodyPr vert="horz" lIns="91440" tIns="45720" rIns="91440" bIns="45720" rtlCol="0" anchor="b">
            <a:normAutofit/>
          </a:bodyPr>
          <a:lst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dirty="0" smtClean="0">
                <a:solidFill>
                  <a:srgbClr val="000000"/>
                </a:solidFill>
                <a:latin typeface="Optima"/>
                <a:cs typeface="Optima"/>
              </a:rPr>
              <a:t>Thank you!</a:t>
            </a:r>
            <a:endParaRPr lang="en-US" dirty="0">
              <a:solidFill>
                <a:srgbClr val="000000"/>
              </a:solidFill>
              <a:latin typeface="Optima"/>
              <a:cs typeface="Optima"/>
            </a:endParaRPr>
          </a:p>
        </p:txBody>
      </p:sp>
      <p:pic>
        <p:nvPicPr>
          <p:cNvPr id="5" name="Picture 4" descr="cmcb.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7116" y="5661905"/>
            <a:ext cx="1914029" cy="914481"/>
          </a:xfrm>
          <a:prstGeom prst="rect">
            <a:avLst/>
          </a:prstGeom>
        </p:spPr>
      </p:pic>
      <p:pic>
        <p:nvPicPr>
          <p:cNvPr id="6" name="Picture 5" descr="epsrc.ep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648891" y="5661904"/>
            <a:ext cx="2288757" cy="914481"/>
          </a:xfrm>
          <a:prstGeom prst="rect">
            <a:avLst/>
          </a:prstGeom>
        </p:spPr>
      </p:pic>
      <p:pic>
        <p:nvPicPr>
          <p:cNvPr id="7" name="Picture 6" descr="MOAC.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733759" y="5419238"/>
            <a:ext cx="1280624" cy="1446147"/>
          </a:xfrm>
          <a:prstGeom prst="rect">
            <a:avLst/>
          </a:prstGeom>
        </p:spPr>
      </p:pic>
    </p:spTree>
    <p:extLst>
      <p:ext uri="{BB962C8B-B14F-4D97-AF65-F5344CB8AC3E}">
        <p14:creationId xmlns:p14="http://schemas.microsoft.com/office/powerpoint/2010/main" val="1027571703"/>
      </p:ext>
    </p:extLst>
  </p:cSld>
  <p:clrMapOvr>
    <a:masterClrMapping/>
  </p:clrMapOvr>
  <p:timing>
    <p:tnLst>
      <p:par>
        <p:cTn xmlns:p14="http://schemas.microsoft.com/office/powerpoint/2010/mai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Waveform">
  <a:themeElements>
    <a:clrScheme name="Waveform">
      <a:dk1>
        <a:sysClr val="windowText" lastClr="000000"/>
      </a:dk1>
      <a:lt1>
        <a:sysClr val="window" lastClr="FFFFF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fontScheme name="Waveform">
      <a:majorFont>
        <a:latin typeface="Candara"/>
        <a:ea typeface=""/>
        <a:cs typeface=""/>
        <a:font script="Jpan" typeface="HGP明朝E"/>
        <a:font script="Hang" typeface="HY그래픽M"/>
        <a:font script="Hans" typeface="华文新魏"/>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HGP明朝E"/>
        <a:font script="Hang" typeface="HY그래픽M"/>
        <a:font script="Hans" typeface="华文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aveform">
      <a:fillStyleLst>
        <a:solidFill>
          <a:schemeClr val="phClr"/>
        </a:solidFill>
        <a:gradFill rotWithShape="1">
          <a:gsLst>
            <a:gs pos="0">
              <a:schemeClr val="phClr">
                <a:tint val="0"/>
              </a:schemeClr>
            </a:gs>
            <a:gs pos="44000">
              <a:schemeClr val="phClr">
                <a:tint val="60000"/>
                <a:satMod val="120000"/>
              </a:schemeClr>
            </a:gs>
            <a:gs pos="100000">
              <a:schemeClr val="phClr">
                <a:tint val="90000"/>
                <a:alpha val="100000"/>
                <a:lumMod val="90000"/>
              </a:schemeClr>
            </a:gs>
          </a:gsLst>
          <a:lin ang="5400000" scaled="0"/>
        </a:gradFill>
        <a:gradFill rotWithShape="1">
          <a:gsLst>
            <a:gs pos="0">
              <a:schemeClr val="phClr">
                <a:tint val="96000"/>
                <a:satMod val="120000"/>
                <a:lumMod val="120000"/>
              </a:schemeClr>
            </a:gs>
            <a:gs pos="100000">
              <a:schemeClr val="phClr">
                <a:shade val="89000"/>
                <a:lumMod val="90000"/>
              </a:schemeClr>
            </a:gs>
          </a:gsLst>
          <a:lin ang="5400000" scaled="0"/>
        </a:gradFill>
      </a:fillStyleLst>
      <a:lnStyleLst>
        <a:ln w="9525" cap="flat" cmpd="sng" algn="ctr">
          <a:solidFill>
            <a:schemeClr val="phClr"/>
          </a:solidFill>
          <a:prstDash val="solid"/>
        </a:ln>
        <a:ln w="15875" cap="flat" cmpd="sng" algn="ctr">
          <a:solidFill>
            <a:schemeClr val="phClr">
              <a:shade val="75000"/>
              <a:lumMod val="80000"/>
            </a:schemeClr>
          </a:solidFill>
          <a:prstDash val="solid"/>
        </a:ln>
        <a:ln w="25400" cap="flat" cmpd="sng" algn="ctr">
          <a:solidFill>
            <a:schemeClr val="phClr"/>
          </a:solidFill>
          <a:prstDash val="solid"/>
        </a:ln>
      </a:lnStyleLst>
      <a:effectStyleLst>
        <a:effectStyle>
          <a:effectLst/>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phClr">
                <a:shade val="25000"/>
                <a:satMod val="180000"/>
              </a:schemeClr>
            </a:contourClr>
          </a:sp3d>
        </a:effectStyle>
      </a:effectStyleLst>
      <a:bgFillStyleLst>
        <a:solidFill>
          <a:schemeClr val="phClr"/>
        </a:solidFill>
        <a:gradFill rotWithShape="1">
          <a:gsLst>
            <a:gs pos="40000">
              <a:schemeClr val="phClr">
                <a:tint val="94000"/>
                <a:shade val="94000"/>
                <a:alpha val="100000"/>
                <a:satMod val="114000"/>
                <a:lumMod val="114000"/>
              </a:schemeClr>
            </a:gs>
            <a:gs pos="74000">
              <a:schemeClr val="phClr">
                <a:tint val="94000"/>
                <a:shade val="94000"/>
                <a:satMod val="128000"/>
                <a:lumMod val="100000"/>
              </a:schemeClr>
            </a:gs>
            <a:gs pos="100000">
              <a:schemeClr val="phClr">
                <a:tint val="98000"/>
                <a:shade val="100000"/>
                <a:hueMod val="98000"/>
                <a:satMod val="100000"/>
                <a:lumMod val="74000"/>
              </a:schemeClr>
            </a:gs>
          </a:gsLst>
          <a:path path="circle">
            <a:fillToRect l="20000" t="-40000" r="20000" b="140000"/>
          </a:path>
        </a:gradFill>
        <a:blipFill rotWithShape="1">
          <a:blip xmlns:r="http://schemas.openxmlformats.org/officeDocument/2006/relationships" r:embed="rId1">
            <a:duotone>
              <a:schemeClr val="phClr">
                <a:tint val="96000"/>
                <a:satMod val="130000"/>
                <a:lumMod val="50000"/>
              </a:schemeClr>
              <a:schemeClr val="phClr">
                <a:tint val="96000"/>
                <a:satMod val="114000"/>
                <a:lumMod val="114000"/>
              </a:schemeClr>
            </a:duotone>
          </a:blip>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Waveform.thmx</Template>
  <TotalTime>850</TotalTime>
  <Words>506</Words>
  <Application>Microsoft Macintosh PowerPoint</Application>
  <PresentationFormat>On-screen Show (4:3)</PresentationFormat>
  <Paragraphs>49</Paragraphs>
  <Slides>6</Slides>
  <Notes>5</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Waveform</vt:lpstr>
      <vt:lpstr>Forces Produced by Protofilament Curls</vt:lpstr>
      <vt:lpstr>Forces Produced by Protofilament Curls</vt:lpstr>
      <vt:lpstr>PowerPoint Presentation</vt:lpstr>
      <vt:lpstr>PowerPoint Presentation</vt:lpstr>
      <vt:lpstr>PowerPoint Presentation</vt:lpstr>
      <vt:lpstr>PowerPoint Presentation</vt:lpstr>
    </vt:vector>
  </TitlesOfParts>
  <Company>University of Warwick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Forces Produced by Protofilament Curls</dc:title>
  <dc:creator>Rachel Sheldon</dc:creator>
  <cp:lastModifiedBy>Rachel Sheldon</cp:lastModifiedBy>
  <cp:revision>23</cp:revision>
  <dcterms:created xsi:type="dcterms:W3CDTF">2011-05-16T18:39:56Z</dcterms:created>
  <dcterms:modified xsi:type="dcterms:W3CDTF">2011-05-24T19:14:24Z</dcterms:modified>
</cp:coreProperties>
</file>