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  <p:sldMasterId id="2147483759" r:id="rId2"/>
  </p:sldMasterIdLst>
  <p:notesMasterIdLst>
    <p:notesMasterId r:id="rId24"/>
  </p:notesMasterIdLst>
  <p:handoutMasterIdLst>
    <p:handoutMasterId r:id="rId25"/>
  </p:handoutMasterIdLst>
  <p:sldIdLst>
    <p:sldId id="256" r:id="rId3"/>
    <p:sldId id="278" r:id="rId4"/>
    <p:sldId id="271" r:id="rId5"/>
    <p:sldId id="270" r:id="rId6"/>
    <p:sldId id="257" r:id="rId7"/>
    <p:sldId id="285" r:id="rId8"/>
    <p:sldId id="277" r:id="rId9"/>
    <p:sldId id="264" r:id="rId10"/>
    <p:sldId id="269" r:id="rId11"/>
    <p:sldId id="281" r:id="rId12"/>
    <p:sldId id="287" r:id="rId13"/>
    <p:sldId id="283" r:id="rId14"/>
    <p:sldId id="288" r:id="rId15"/>
    <p:sldId id="289" r:id="rId16"/>
    <p:sldId id="273" r:id="rId17"/>
    <p:sldId id="284" r:id="rId18"/>
    <p:sldId id="261" r:id="rId19"/>
    <p:sldId id="282" r:id="rId20"/>
    <p:sldId id="276" r:id="rId21"/>
    <p:sldId id="262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clrMru>
    <a:srgbClr val="82BAFC"/>
    <a:srgbClr val="55A7FD"/>
    <a:srgbClr val="276AFD"/>
    <a:srgbClr val="367EFD"/>
    <a:srgbClr val="4198FD"/>
    <a:srgbClr val="5AB6FD"/>
    <a:srgbClr val="84C3FC"/>
    <a:srgbClr val="003EF1"/>
    <a:srgbClr val="0049F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2408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D0D8E-033E-0840-A114-4B916AC78592}" type="datetimeFigureOut">
              <a:rPr lang="en-US" smtClean="0"/>
              <a:t>13/07/2011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3902A-D12E-F147-83F9-D20944174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34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A6E85-44EC-E94C-8CD3-CA0D6C057D16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E5665-712D-1D49-8D7E-28287A36A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2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Electrical activity</a:t>
            </a:r>
            <a:r>
              <a:rPr lang="en-US" baseline="0" dirty="0" smtClean="0"/>
              <a:t> transmitted to nearby muscle </a:t>
            </a:r>
            <a:r>
              <a:rPr lang="en-US" baseline="0" dirty="0" err="1" smtClean="0"/>
              <a:t>fibres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Acti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5665-712D-1D49-8D7E-28287A36A2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52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Scaled down version of Hodgkin-Huxley (known to model nervous system and excitation). Parameters chosen so the system is excitable [steady state on leftmost branch close</a:t>
            </a:r>
            <a:r>
              <a:rPr lang="en-US" baseline="0" dirty="0" smtClean="0"/>
              <a:t> to the minimum]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5665-712D-1D49-8D7E-28287A36A2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41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Upstroke, excited,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refactory</a:t>
            </a:r>
            <a:r>
              <a:rPr lang="en-US" baseline="0" dirty="0" smtClean="0"/>
              <a:t> (additional stimuli give no response), recovery.</a:t>
            </a:r>
          </a:p>
          <a:p>
            <a:r>
              <a:rPr lang="en-US" baseline="0" dirty="0" err="1" smtClean="0"/>
              <a:t>Refactory</a:t>
            </a:r>
            <a:r>
              <a:rPr lang="en-US" baseline="0" dirty="0" smtClean="0"/>
              <a:t> – sodium channels still inactivated</a:t>
            </a:r>
          </a:p>
          <a:p>
            <a:r>
              <a:rPr lang="en-US" baseline="0" dirty="0" smtClean="0"/>
              <a:t>Sodium current increased causes rise in potential</a:t>
            </a:r>
          </a:p>
          <a:p>
            <a:r>
              <a:rPr lang="en-US" baseline="0" dirty="0" smtClean="0"/>
              <a:t>Delay between turning on and turning off sodium. Potassium activation drives potential below zero</a:t>
            </a:r>
          </a:p>
          <a:p>
            <a:r>
              <a:rPr lang="en-US" baseline="0" dirty="0" smtClean="0"/>
              <a:t>Right branch: dv/</a:t>
            </a:r>
            <a:r>
              <a:rPr lang="en-US" baseline="0" dirty="0" err="1" smtClean="0"/>
              <a:t>dt</a:t>
            </a:r>
            <a:r>
              <a:rPr lang="en-US" baseline="0" dirty="0" smtClean="0"/>
              <a:t>&gt;0 so moves slowly uphill until turning point. W cannot increase further so </a:t>
            </a:r>
            <a:r>
              <a:rPr lang="en-US" baseline="0" dirty="0" err="1" smtClean="0"/>
              <a:t>soln</a:t>
            </a:r>
            <a:r>
              <a:rPr lang="en-US" baseline="0" dirty="0" smtClean="0"/>
              <a:t> moves to left branch. </a:t>
            </a:r>
            <a:r>
              <a:rPr lang="en-US" baseline="0" dirty="0" err="1" smtClean="0"/>
              <a:t>Dv</a:t>
            </a:r>
            <a:r>
              <a:rPr lang="en-US" baseline="0" dirty="0" smtClean="0"/>
              <a:t>/</a:t>
            </a:r>
            <a:r>
              <a:rPr lang="en-US" baseline="0" dirty="0" err="1" smtClean="0"/>
              <a:t>dt</a:t>
            </a:r>
            <a:r>
              <a:rPr lang="en-US" baseline="0" dirty="0" smtClean="0"/>
              <a:t>&lt;0 do </a:t>
            </a:r>
            <a:r>
              <a:rPr lang="en-US" baseline="0" dirty="0" err="1" smtClean="0"/>
              <a:t>solurion</a:t>
            </a:r>
            <a:r>
              <a:rPr lang="en-US" baseline="0" dirty="0" smtClean="0"/>
              <a:t> moves down left branch until steady state reached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5665-712D-1D49-8D7E-28287A36A2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33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 the initial conditions biologically</a:t>
            </a:r>
            <a:r>
              <a:rPr lang="en-US" baseline="0" dirty="0" smtClean="0"/>
              <a:t> accurate? Variable coupling values?</a:t>
            </a:r>
          </a:p>
          <a:p>
            <a:r>
              <a:rPr lang="en-US" baseline="0" dirty="0" smtClean="0"/>
              <a:t>Didn't have much time to progress beyond setting up </a:t>
            </a:r>
            <a:r>
              <a:rPr lang="en-US" baseline="0" smtClean="0"/>
              <a:t>the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5665-712D-1D49-8D7E-28287A36A20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73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5665-712D-1D49-8D7E-28287A36A20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7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34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2958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1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07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55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9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665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51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12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98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9695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31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5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5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53D6-833C-EB4C-A182-F8C8191CD72E}" type="datetimeFigureOut">
              <a:rPr lang="en-US" smtClean="0"/>
              <a:t>12/07/2011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EF2F0-3DFE-F44D-94C8-06C41AEEE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73909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09053D6-833C-EB4C-A182-F8C8191CD72E}" type="datetimeFigureOut">
              <a:rPr lang="en-US" smtClean="0"/>
              <a:t>12/07/2011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4EF2F0-3DFE-F44D-94C8-06C41AEEE51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57" r:id="rId2"/>
    <p:sldLayoutId id="2147483747" r:id="rId3"/>
    <p:sldLayoutId id="2147483748" r:id="rId4"/>
    <p:sldLayoutId id="2147483749" r:id="rId5"/>
    <p:sldLayoutId id="2147483758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73909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804572" y="0"/>
            <a:ext cx="5575740" cy="1196752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869114" y="0"/>
            <a:ext cx="5449416" cy="11247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924944"/>
            <a:ext cx="6777317" cy="2907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84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4" Type="http://schemas.openxmlformats.org/officeDocument/2006/relationships/video" Target="../media/media2.avi"/><Relationship Id="rId5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4.avi"/><Relationship Id="rId4" Type="http://schemas.openxmlformats.org/officeDocument/2006/relationships/video" Target="../media/media4.avi"/><Relationship Id="rId5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microsoft.com/office/2007/relationships/media" Target="../media/media3.avi"/><Relationship Id="rId2" Type="http://schemas.openxmlformats.org/officeDocument/2006/relationships/video" Target="../media/media3.avi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emf"/><Relationship Id="rId7" Type="http://schemas.openxmlformats.org/officeDocument/2006/relationships/image" Target="../media/image18.emf"/><Relationship Id="rId8" Type="http://schemas.openxmlformats.org/officeDocument/2006/relationships/image" Target="../media/image19.emf"/><Relationship Id="rId9" Type="http://schemas.openxmlformats.org/officeDocument/2006/relationships/image" Target="../media/image20.emf"/><Relationship Id="rId10" Type="http://schemas.openxmlformats.org/officeDocument/2006/relationships/image" Target="../media/image21.em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Relationship Id="rId3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0653" y="3010541"/>
            <a:ext cx="3715607" cy="210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Critical Phenomena in a Heterogeneous Excitable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5708032"/>
            <a:ext cx="6762749" cy="1752600"/>
          </a:xfrm>
        </p:spPr>
        <p:txBody>
          <a:bodyPr/>
          <a:lstStyle/>
          <a:p>
            <a:r>
              <a:rPr lang="en-US" dirty="0" smtClean="0"/>
              <a:t>Rachel Sheldon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24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9839" y="260648"/>
            <a:ext cx="51125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FFFFFF"/>
                </a:solidFill>
              </a:rPr>
              <a:t>Cell Chains</a:t>
            </a:r>
            <a:endParaRPr lang="en-US" sz="3500" b="1" dirty="0">
              <a:solidFill>
                <a:srgbClr val="FFFF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13046" y="1611326"/>
            <a:ext cx="6643333" cy="283628"/>
            <a:chOff x="1084508" y="2238039"/>
            <a:chExt cx="6643333" cy="283628"/>
          </a:xfrm>
        </p:grpSpPr>
        <p:grpSp>
          <p:nvGrpSpPr>
            <p:cNvPr id="5" name="Group 4"/>
            <p:cNvGrpSpPr/>
            <p:nvPr/>
          </p:nvGrpSpPr>
          <p:grpSpPr>
            <a:xfrm>
              <a:off x="3563058" y="2313919"/>
              <a:ext cx="688852" cy="145032"/>
              <a:chOff x="2045287" y="2490819"/>
              <a:chExt cx="5014252" cy="1303144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" name="Group 85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93" name="Straight Connector 92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Oval 5"/>
            <p:cNvSpPr/>
            <p:nvPr/>
          </p:nvSpPr>
          <p:spPr>
            <a:xfrm>
              <a:off x="3200748" y="2242022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577688" y="2309936"/>
              <a:ext cx="688852" cy="145032"/>
              <a:chOff x="2045287" y="2490819"/>
              <a:chExt cx="5014252" cy="1303144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Group 73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5" name="Straight Connector 74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/>
            <p:cNvSpPr/>
            <p:nvPr/>
          </p:nvSpPr>
          <p:spPr>
            <a:xfrm>
              <a:off x="4215378" y="2238039"/>
              <a:ext cx="362310" cy="279645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97996" y="2312083"/>
              <a:ext cx="688852" cy="145032"/>
              <a:chOff x="2045287" y="2490819"/>
              <a:chExt cx="5014252" cy="1303144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9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Straight Connector 61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val 9"/>
            <p:cNvSpPr/>
            <p:nvPr/>
          </p:nvSpPr>
          <p:spPr>
            <a:xfrm>
              <a:off x="2135686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628850" y="2311772"/>
              <a:ext cx="688852" cy="145032"/>
              <a:chOff x="2045287" y="2490819"/>
              <a:chExt cx="5014252" cy="1303144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52" name="Straight Connector 51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Oval 11"/>
            <p:cNvSpPr/>
            <p:nvPr/>
          </p:nvSpPr>
          <p:spPr>
            <a:xfrm>
              <a:off x="5266540" y="2239875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446818" y="2312083"/>
              <a:ext cx="688852" cy="145032"/>
              <a:chOff x="2045287" y="2490819"/>
              <a:chExt cx="5014252" cy="130314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Connector 35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Oval 13"/>
            <p:cNvSpPr/>
            <p:nvPr/>
          </p:nvSpPr>
          <p:spPr>
            <a:xfrm>
              <a:off x="1084508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677442" y="2380009"/>
              <a:ext cx="156351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833793" y="2312083"/>
              <a:ext cx="27192" cy="69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860985" y="2312083"/>
              <a:ext cx="43053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904038" y="2312083"/>
              <a:ext cx="52117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6956155" y="2312083"/>
              <a:ext cx="95170" cy="145032"/>
              <a:chOff x="3533721" y="2643219"/>
              <a:chExt cx="692759" cy="1303144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7051326" y="2312083"/>
              <a:ext cx="95170" cy="145032"/>
              <a:chOff x="3533721" y="2643219"/>
              <a:chExt cx="692759" cy="1303144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/>
            <p:cNvCxnSpPr/>
            <p:nvPr/>
          </p:nvCxnSpPr>
          <p:spPr>
            <a:xfrm>
              <a:off x="7146496" y="2312083"/>
              <a:ext cx="47585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194081" y="2381845"/>
              <a:ext cx="24926" cy="752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219007" y="2380009"/>
              <a:ext cx="147287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6317702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7365531" y="2242022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9663" y="2293800"/>
            <a:ext cx="2539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K = 0.5</a:t>
            </a:r>
            <a:endParaRPr lang="en-US" sz="3000" dirty="0"/>
          </a:p>
        </p:txBody>
      </p:sp>
      <p:sp>
        <p:nvSpPr>
          <p:cNvPr id="97" name="TextBox 96"/>
          <p:cNvSpPr txBox="1"/>
          <p:nvPr/>
        </p:nvSpPr>
        <p:spPr>
          <a:xfrm>
            <a:off x="3982130" y="2022708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3841028" y="1944309"/>
            <a:ext cx="611430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996802" y="2018309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4855700" y="1939910"/>
            <a:ext cx="611430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85444" y="4412832"/>
            <a:ext cx="2539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K = 2</a:t>
            </a:r>
            <a:endParaRPr lang="en-US" sz="3000" dirty="0"/>
          </a:p>
        </p:txBody>
      </p:sp>
      <p:pic>
        <p:nvPicPr>
          <p:cNvPr id="103" name="05chain7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58261" y="2769990"/>
            <a:ext cx="6350000" cy="1600200"/>
          </a:xfrm>
          <a:prstGeom prst="rect">
            <a:avLst/>
          </a:prstGeom>
        </p:spPr>
      </p:pic>
      <p:pic>
        <p:nvPicPr>
          <p:cNvPr id="106" name="15chain7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58261" y="4846035"/>
            <a:ext cx="6350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9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266" fill="hold"/>
                                        <p:tgtEl>
                                          <p:spTgt spid="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266" fill="hold"/>
                                        <p:tgtEl>
                                          <p:spTgt spid="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video>
              <p:cMediaNode vol="80000">
                <p:cTn id="40" fill="hold" display="0">
                  <p:stCondLst>
                    <p:cond delay="indefinite"/>
                  </p:stCondLst>
                </p:cTn>
                <p:tgtEl>
                  <p:spTgt spid="103"/>
                </p:tgtEl>
              </p:cMediaNode>
            </p:vide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video>
              <p:cMediaNode vol="80000">
                <p:cTn id="46" fill="hold" display="0">
                  <p:stCondLst>
                    <p:cond delay="indefinite"/>
                  </p:stCondLst>
                </p:cTn>
                <p:tgtEl>
                  <p:spTgt spid="106"/>
                </p:tgtEl>
              </p:cMediaNode>
            </p:video>
          </p:childTnLst>
        </p:cTn>
      </p:par>
    </p:tnLst>
    <p:bldLst>
      <p:bldP spid="2" grpId="0"/>
      <p:bldP spid="97" grpId="0"/>
      <p:bldP spid="100" grpId="0"/>
      <p:bldP spid="1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Cell Chains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pic>
        <p:nvPicPr>
          <p:cNvPr id="5" name="Picture 4" descr="threshcha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47" y="812886"/>
            <a:ext cx="4422018" cy="2202144"/>
          </a:xfrm>
          <a:prstGeom prst="rect">
            <a:avLst/>
          </a:prstGeom>
        </p:spPr>
      </p:pic>
      <p:pic>
        <p:nvPicPr>
          <p:cNvPr id="6" name="Picture 5" descr="maxampchain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6" b="27071"/>
          <a:stretch/>
        </p:blipFill>
        <p:spPr>
          <a:xfrm>
            <a:off x="3810358" y="3414385"/>
            <a:ext cx="4614076" cy="28037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4851" y="4431395"/>
            <a:ext cx="1844722" cy="38132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US" sz="1800" dirty="0"/>
              <a:t>Kicked cell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219485" y="4049578"/>
            <a:ext cx="1155366" cy="572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74853" y="4930595"/>
            <a:ext cx="1656650" cy="38132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US" sz="1800" dirty="0"/>
              <a:t>Coupled cells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5535819" y="5107912"/>
            <a:ext cx="839032" cy="133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35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9839" y="260648"/>
            <a:ext cx="51125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FFFFFF"/>
                </a:solidFill>
              </a:rPr>
              <a:t>Cell Lattices</a:t>
            </a:r>
            <a:endParaRPr lang="en-US" sz="3500" b="1" dirty="0">
              <a:solidFill>
                <a:srgbClr val="FFFFFF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428919" y="228905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14289" y="229120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80081" y="229233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941629" y="2367744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68821" y="2367744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011874" y="2367744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063991" y="2367744"/>
            <a:ext cx="95170" cy="145032"/>
            <a:chOff x="3533721" y="2643219"/>
            <a:chExt cx="692759" cy="130314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159162" y="2367744"/>
            <a:ext cx="95170" cy="145032"/>
            <a:chOff x="3533721" y="2643219"/>
            <a:chExt cx="692759" cy="130314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5254332" y="2367744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907609" y="236962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34801" y="236962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977854" y="236962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4029971" y="2369620"/>
            <a:ext cx="95170" cy="145032"/>
            <a:chOff x="3533721" y="2643219"/>
            <a:chExt cx="692759" cy="130314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125142" y="2369620"/>
            <a:ext cx="95170" cy="145032"/>
            <a:chOff x="3533721" y="2643219"/>
            <a:chExt cx="692759" cy="1303144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>
            <a:off x="4220312" y="236962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76599" y="340156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932950" y="333363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960142" y="333363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003195" y="333363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4055312" y="3333638"/>
            <a:ext cx="95170" cy="145032"/>
            <a:chOff x="3533721" y="2643219"/>
            <a:chExt cx="692759" cy="1303144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4150483" y="3333638"/>
            <a:ext cx="95170" cy="145032"/>
            <a:chOff x="3533721" y="2643219"/>
            <a:chExt cx="692759" cy="1303144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>
            <a:off x="4245653" y="333363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293238" y="340340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318164" y="340156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414289" y="326174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4791229" y="339758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947580" y="332965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974772" y="332965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017825" y="332965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5069942" y="3329655"/>
            <a:ext cx="95170" cy="145032"/>
            <a:chOff x="3533721" y="2643219"/>
            <a:chExt cx="692759" cy="1303144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165113" y="3329655"/>
            <a:ext cx="95170" cy="145032"/>
            <a:chOff x="3533721" y="2643219"/>
            <a:chExt cx="692759" cy="1303144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>
            <a:off x="5260283" y="332965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307868" y="339941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2794" y="339758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4428919" y="3257758"/>
            <a:ext cx="362310" cy="279645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480081" y="325959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4262246" y="2840816"/>
            <a:ext cx="688852" cy="145032"/>
            <a:chOff x="2045287" y="2490819"/>
            <a:chExt cx="5014252" cy="1303144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 rot="16200000">
            <a:off x="3247616" y="2842963"/>
            <a:ext cx="688852" cy="145032"/>
            <a:chOff x="2045287" y="2490819"/>
            <a:chExt cx="5014252" cy="1303144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Straight Connector 76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 rot="16200000">
            <a:off x="5313408" y="2844097"/>
            <a:ext cx="688852" cy="145032"/>
            <a:chOff x="2045287" y="2490819"/>
            <a:chExt cx="5014252" cy="1303144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Group 88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Straight Connector 90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Straight Connector 98"/>
          <p:cNvCxnSpPr/>
          <p:nvPr/>
        </p:nvCxnSpPr>
        <p:spPr>
          <a:xfrm>
            <a:off x="4785278" y="2435670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5301917" y="2437506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326843" y="2435670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3784204" y="2439382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4267897" y="243938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292823" y="243754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776599" y="437404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3932950" y="430611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960142" y="430611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4003195" y="430611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4055312" y="4306118"/>
            <a:ext cx="95170" cy="145032"/>
            <a:chOff x="3533721" y="2643219"/>
            <a:chExt cx="692759" cy="1303144"/>
          </a:xfrm>
        </p:grpSpPr>
        <p:cxnSp>
          <p:nvCxnSpPr>
            <p:cNvPr id="110" name="Straight Connector 10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150483" y="4306118"/>
            <a:ext cx="95170" cy="145032"/>
            <a:chOff x="3533721" y="2643219"/>
            <a:chExt cx="692759" cy="1303144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Straight Connector 114"/>
          <p:cNvCxnSpPr/>
          <p:nvPr/>
        </p:nvCxnSpPr>
        <p:spPr>
          <a:xfrm>
            <a:off x="4245653" y="430611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4293238" y="437588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318164" y="437404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/>
          <p:nvPr/>
        </p:nvSpPr>
        <p:spPr>
          <a:xfrm>
            <a:off x="3414289" y="423422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4791229" y="437006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4947580" y="430213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74772" y="430213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5017825" y="430213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5069942" y="4302135"/>
            <a:ext cx="95170" cy="145032"/>
            <a:chOff x="3533721" y="2643219"/>
            <a:chExt cx="692759" cy="1303144"/>
          </a:xfrm>
        </p:grpSpPr>
        <p:cxnSp>
          <p:nvCxnSpPr>
            <p:cNvPr id="124" name="Straight Connector 12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5165113" y="4302135"/>
            <a:ext cx="95170" cy="145032"/>
            <a:chOff x="3533721" y="2643219"/>
            <a:chExt cx="692759" cy="1303144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9" name="Straight Connector 128"/>
          <p:cNvCxnSpPr/>
          <p:nvPr/>
        </p:nvCxnSpPr>
        <p:spPr>
          <a:xfrm>
            <a:off x="5260283" y="430213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5307868" y="437189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5332794" y="437006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4428919" y="423023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5480081" y="423207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/>
          <p:cNvGrpSpPr/>
          <p:nvPr/>
        </p:nvGrpSpPr>
        <p:grpSpPr>
          <a:xfrm rot="16200000">
            <a:off x="4262246" y="3813296"/>
            <a:ext cx="688852" cy="145032"/>
            <a:chOff x="2045287" y="2490819"/>
            <a:chExt cx="5014252" cy="1303144"/>
          </a:xfrm>
        </p:grpSpPr>
        <p:cxnSp>
          <p:nvCxnSpPr>
            <p:cNvPr id="135" name="Straight Connector 134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1" name="Straight Connector 140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/>
          <p:cNvGrpSpPr/>
          <p:nvPr/>
        </p:nvGrpSpPr>
        <p:grpSpPr>
          <a:xfrm rot="16200000">
            <a:off x="3247616" y="3815443"/>
            <a:ext cx="688852" cy="145032"/>
            <a:chOff x="2045287" y="2490819"/>
            <a:chExt cx="5014252" cy="1303144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58" name="Straight Connector 15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5" name="Straight Connector 15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Group 161"/>
          <p:cNvGrpSpPr/>
          <p:nvPr/>
        </p:nvGrpSpPr>
        <p:grpSpPr>
          <a:xfrm rot="16200000">
            <a:off x="5313408" y="3816577"/>
            <a:ext cx="688852" cy="145032"/>
            <a:chOff x="2045287" y="2490819"/>
            <a:chExt cx="5014252" cy="1303144"/>
          </a:xfrm>
        </p:grpSpPr>
        <p:cxnSp>
          <p:nvCxnSpPr>
            <p:cNvPr id="163" name="Straight Connector 16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7" name="Group 16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Straight Connector 16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044840" y="2696944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cxnSp>
        <p:nvCxnSpPr>
          <p:cNvPr id="177" name="Straight Arrow Connector 176"/>
          <p:cNvCxnSpPr/>
          <p:nvPr/>
        </p:nvCxnSpPr>
        <p:spPr>
          <a:xfrm>
            <a:off x="4421102" y="2602865"/>
            <a:ext cx="0" cy="61151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23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1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7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1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20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40" grpId="0" animBg="1"/>
      <p:bldP spid="54" grpId="0" animBg="1"/>
      <p:bldP spid="55" grpId="0" animBg="1"/>
      <p:bldP spid="118" grpId="0" animBg="1"/>
      <p:bldP spid="132" grpId="0" animBg="1"/>
      <p:bldP spid="133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Cell Lattices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pic>
        <p:nvPicPr>
          <p:cNvPr id="6" name="nlattice0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5905" y="1623094"/>
            <a:ext cx="2717318" cy="2717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6587" y="4452470"/>
            <a:ext cx="97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 = 0.5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09342" y="4455459"/>
            <a:ext cx="102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 = 0.7</a:t>
            </a:r>
            <a:endParaRPr lang="en-US" b="1" dirty="0"/>
          </a:p>
        </p:txBody>
      </p:sp>
      <p:pic>
        <p:nvPicPr>
          <p:cNvPr id="9" name="nlattice07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39765" y="1627164"/>
            <a:ext cx="2732461" cy="273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91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Cell Lattices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pic>
        <p:nvPicPr>
          <p:cNvPr id="5" name="Picture 4" descr="threshlatti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12" y="744931"/>
            <a:ext cx="4355630" cy="2336268"/>
          </a:xfrm>
          <a:prstGeom prst="rect">
            <a:avLst/>
          </a:prstGeom>
        </p:spPr>
      </p:pic>
      <p:pic>
        <p:nvPicPr>
          <p:cNvPr id="6" name="Picture 5" descr="maxamplattice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028" y="3488963"/>
            <a:ext cx="5078265" cy="28207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0753" y="4471706"/>
            <a:ext cx="1844722" cy="38132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US" sz="1800" dirty="0"/>
              <a:t>Kicked cell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4695387" y="4089889"/>
            <a:ext cx="1155366" cy="572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50755" y="4970906"/>
            <a:ext cx="1656650" cy="38132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US" sz="1800" dirty="0"/>
              <a:t>Coupled cells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5011721" y="5148223"/>
            <a:ext cx="839032" cy="133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73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29839" y="260648"/>
            <a:ext cx="51125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FFFFFF"/>
                </a:solidFill>
              </a:rPr>
              <a:t>Conclusions</a:t>
            </a:r>
            <a:endParaRPr lang="en-US" sz="3500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8944" y="1549936"/>
            <a:ext cx="8123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system has two states:</a:t>
            </a: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1120532" y="2091480"/>
            <a:ext cx="7021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200" b="1" dirty="0" smtClean="0"/>
              <a:t>Local excitation</a:t>
            </a:r>
            <a:r>
              <a:rPr lang="en-US" sz="2200" dirty="0" smtClean="0"/>
              <a:t> which does not spread across the entire tissue</a:t>
            </a:r>
            <a:endParaRPr lang="en-US" sz="2200" dirty="0"/>
          </a:p>
        </p:txBody>
      </p:sp>
      <p:pic>
        <p:nvPicPr>
          <p:cNvPr id="18" name="Picture 17" descr="cell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284" y="2906409"/>
            <a:ext cx="1291939" cy="833026"/>
          </a:xfrm>
          <a:prstGeom prst="rect">
            <a:avLst/>
          </a:prstGeom>
        </p:spPr>
      </p:pic>
      <p:pic>
        <p:nvPicPr>
          <p:cNvPr id="19" name="Picture 18" descr="cell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362" y="2906407"/>
            <a:ext cx="1291935" cy="833024"/>
          </a:xfrm>
          <a:prstGeom prst="rect">
            <a:avLst/>
          </a:prstGeom>
        </p:spPr>
      </p:pic>
      <p:pic>
        <p:nvPicPr>
          <p:cNvPr id="20" name="Picture 19" descr="cell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545" y="2866094"/>
            <a:ext cx="1281096" cy="826035"/>
          </a:xfrm>
          <a:prstGeom prst="rect">
            <a:avLst/>
          </a:prstGeom>
        </p:spPr>
      </p:pic>
      <p:pic>
        <p:nvPicPr>
          <p:cNvPr id="21" name="Picture 20" descr="cell4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277" y="4055283"/>
            <a:ext cx="1291944" cy="833030"/>
          </a:xfrm>
          <a:prstGeom prst="rect">
            <a:avLst/>
          </a:prstGeom>
        </p:spPr>
      </p:pic>
      <p:pic>
        <p:nvPicPr>
          <p:cNvPr id="22" name="Picture 21" descr="cell5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041" y="4055284"/>
            <a:ext cx="1337996" cy="862723"/>
          </a:xfrm>
          <a:prstGeom prst="rect">
            <a:avLst/>
          </a:prstGeom>
        </p:spPr>
      </p:pic>
      <p:pic>
        <p:nvPicPr>
          <p:cNvPr id="23" name="Picture 22" descr="cell6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542" y="4055286"/>
            <a:ext cx="1306734" cy="842566"/>
          </a:xfrm>
          <a:prstGeom prst="rect">
            <a:avLst/>
          </a:prstGeom>
        </p:spPr>
      </p:pic>
      <p:pic>
        <p:nvPicPr>
          <p:cNvPr id="24" name="Picture 23" descr="cell7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276" y="5264632"/>
            <a:ext cx="1291944" cy="833030"/>
          </a:xfrm>
          <a:prstGeom prst="rect">
            <a:avLst/>
          </a:prstGeom>
        </p:spPr>
      </p:pic>
      <p:pic>
        <p:nvPicPr>
          <p:cNvPr id="25" name="Picture 24" descr="cell8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356" y="5264631"/>
            <a:ext cx="1306736" cy="842567"/>
          </a:xfrm>
          <a:prstGeom prst="rect">
            <a:avLst/>
          </a:prstGeom>
        </p:spPr>
      </p:pic>
      <p:pic>
        <p:nvPicPr>
          <p:cNvPr id="26" name="Picture 25" descr="cell9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543" y="5264631"/>
            <a:ext cx="1301254" cy="83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5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65572" y="47040"/>
            <a:ext cx="1771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Conclusions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0531" y="1015153"/>
            <a:ext cx="7432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200" b="1" dirty="0" smtClean="0"/>
              <a:t>Global excitation</a:t>
            </a:r>
            <a:r>
              <a:rPr lang="en-US" sz="2200" dirty="0" smtClean="0"/>
              <a:t> where all the cells in the tissue are excited</a:t>
            </a:r>
            <a:endParaRPr lang="en-US" sz="2200" b="1" dirty="0"/>
          </a:p>
        </p:txBody>
      </p:sp>
      <p:pic>
        <p:nvPicPr>
          <p:cNvPr id="6" name="Picture 5" descr="cell1_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35" y="1928906"/>
            <a:ext cx="1944152" cy="1253565"/>
          </a:xfrm>
          <a:prstGeom prst="rect">
            <a:avLst/>
          </a:prstGeom>
        </p:spPr>
      </p:pic>
      <p:pic>
        <p:nvPicPr>
          <p:cNvPr id="7" name="Picture 6" descr="cell2_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705" y="1928905"/>
            <a:ext cx="1949824" cy="1257222"/>
          </a:xfrm>
          <a:prstGeom prst="rect">
            <a:avLst/>
          </a:prstGeom>
        </p:spPr>
      </p:pic>
      <p:pic>
        <p:nvPicPr>
          <p:cNvPr id="8" name="Picture 7" descr="cell3_5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55" y="1928906"/>
            <a:ext cx="1944152" cy="1253565"/>
          </a:xfrm>
          <a:prstGeom prst="rect">
            <a:avLst/>
          </a:prstGeom>
        </p:spPr>
      </p:pic>
      <p:pic>
        <p:nvPicPr>
          <p:cNvPr id="9" name="Picture 8" descr="cell4_5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17" y="3423025"/>
            <a:ext cx="1920977" cy="1238622"/>
          </a:xfrm>
          <a:prstGeom prst="rect">
            <a:avLst/>
          </a:prstGeom>
        </p:spPr>
      </p:pic>
      <p:pic>
        <p:nvPicPr>
          <p:cNvPr id="10" name="Picture 9" descr="cell5_5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64" y="3378200"/>
            <a:ext cx="1967323" cy="1268506"/>
          </a:xfrm>
          <a:prstGeom prst="rect">
            <a:avLst/>
          </a:prstGeom>
        </p:spPr>
      </p:pic>
      <p:pic>
        <p:nvPicPr>
          <p:cNvPr id="11" name="Picture 10" descr="cell6_5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294" y="3378199"/>
            <a:ext cx="1944152" cy="1253565"/>
          </a:xfrm>
          <a:prstGeom prst="rect">
            <a:avLst/>
          </a:prstGeom>
        </p:spPr>
      </p:pic>
      <p:pic>
        <p:nvPicPr>
          <p:cNvPr id="12" name="Picture 11" descr="cell7_5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35" y="4871569"/>
            <a:ext cx="1945310" cy="1254312"/>
          </a:xfrm>
          <a:prstGeom prst="rect">
            <a:avLst/>
          </a:prstGeom>
        </p:spPr>
      </p:pic>
      <p:pic>
        <p:nvPicPr>
          <p:cNvPr id="13" name="Picture 12" descr="cell8_5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824" y="4871571"/>
            <a:ext cx="1979705" cy="1276490"/>
          </a:xfrm>
          <a:prstGeom prst="rect">
            <a:avLst/>
          </a:prstGeom>
        </p:spPr>
      </p:pic>
      <p:pic>
        <p:nvPicPr>
          <p:cNvPr id="14" name="Picture 13" descr="cell9_5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523" y="4872318"/>
            <a:ext cx="1944150" cy="125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8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xampchai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4" b="27071"/>
          <a:stretch/>
        </p:blipFill>
        <p:spPr>
          <a:xfrm>
            <a:off x="508000" y="2505008"/>
            <a:ext cx="3986706" cy="25394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5572" y="47040"/>
            <a:ext cx="1771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Conclusions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3643" y="1157784"/>
            <a:ext cx="7787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transition between the two states has a coupling threshold and is instantaneous</a:t>
            </a:r>
            <a:endParaRPr lang="en-US" sz="2200" dirty="0"/>
          </a:p>
        </p:txBody>
      </p:sp>
      <p:pic>
        <p:nvPicPr>
          <p:cNvPr id="7" name="Picture 6" descr="maxamplattice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190" y="2405530"/>
            <a:ext cx="4626652" cy="25698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3412" y="5080000"/>
            <a:ext cx="2196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Linearly coupled cells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602941" y="5050118"/>
            <a:ext cx="2734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Cell lattice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017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65572" y="47040"/>
            <a:ext cx="1771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Conclusions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266" y="1101762"/>
            <a:ext cx="8198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Excited cells follow the same voltage pathway over time</a:t>
            </a:r>
            <a:endParaRPr lang="en-US" sz="2200" dirty="0"/>
          </a:p>
        </p:txBody>
      </p:sp>
      <p:pic>
        <p:nvPicPr>
          <p:cNvPr id="4" name="Picture 3" descr="largetim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62" y="2143303"/>
            <a:ext cx="3721760" cy="2413755"/>
          </a:xfrm>
          <a:prstGeom prst="rect">
            <a:avLst/>
          </a:prstGeom>
        </p:spPr>
      </p:pic>
      <p:pic>
        <p:nvPicPr>
          <p:cNvPr id="7" name="Picture 6" descr="latticetim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2" b="25574"/>
          <a:stretch/>
        </p:blipFill>
        <p:spPr>
          <a:xfrm>
            <a:off x="4713296" y="2145530"/>
            <a:ext cx="3967488" cy="25758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6706" y="4646706"/>
            <a:ext cx="79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 =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08165" y="4649695"/>
            <a:ext cx="79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 =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63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29839" y="260648"/>
            <a:ext cx="51125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FFFFFF"/>
                </a:solidFill>
              </a:rPr>
              <a:t>Further Work</a:t>
            </a:r>
            <a:endParaRPr lang="en-US" sz="3500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8941" y="1643306"/>
            <a:ext cx="77316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200" dirty="0" smtClean="0"/>
              <a:t>Adjust starting parameters</a:t>
            </a:r>
            <a:endParaRPr lang="en-US" sz="2200" dirty="0"/>
          </a:p>
        </p:txBody>
      </p:sp>
      <p:pic>
        <p:nvPicPr>
          <p:cNvPr id="4" name="Picture 3" descr="cell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823" y="2601259"/>
            <a:ext cx="3404004" cy="219485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0566" y="242352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35936" y="242567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01728" y="242680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063276" y="2502214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090468" y="2502214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133521" y="2502214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185638" y="2502214"/>
            <a:ext cx="95170" cy="145032"/>
            <a:chOff x="3533721" y="2643219"/>
            <a:chExt cx="692759" cy="130314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7280809" y="2502214"/>
            <a:ext cx="95170" cy="145032"/>
            <a:chOff x="3533721" y="2643219"/>
            <a:chExt cx="692759" cy="130314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>
            <a:off x="7375979" y="2502214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029256" y="250409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56448" y="250409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099501" y="250409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6151618" y="2504090"/>
            <a:ext cx="95170" cy="145032"/>
            <a:chOff x="3533721" y="2643219"/>
            <a:chExt cx="692759" cy="130314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246789" y="2504090"/>
            <a:ext cx="95170" cy="145032"/>
            <a:chOff x="3533721" y="2643219"/>
            <a:chExt cx="692759" cy="130314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6341959" y="250409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98246" y="353603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054597" y="346810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81789" y="346810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124842" y="346810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6176959" y="3468108"/>
            <a:ext cx="95170" cy="145032"/>
            <a:chOff x="3533721" y="2643219"/>
            <a:chExt cx="692759" cy="130314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272130" y="3468108"/>
            <a:ext cx="95170" cy="145032"/>
            <a:chOff x="3533721" y="2643219"/>
            <a:chExt cx="692759" cy="130314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>
            <a:off x="6367300" y="346810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414885" y="353787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439811" y="353603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5535936" y="339621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6912876" y="353205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7069227" y="346412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096419" y="346412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139472" y="346412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7191589" y="3464125"/>
            <a:ext cx="95170" cy="145032"/>
            <a:chOff x="3533721" y="2643219"/>
            <a:chExt cx="692759" cy="1303144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7286760" y="3464125"/>
            <a:ext cx="95170" cy="145032"/>
            <a:chOff x="3533721" y="2643219"/>
            <a:chExt cx="692759" cy="1303144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/>
          <p:cNvCxnSpPr/>
          <p:nvPr/>
        </p:nvCxnSpPr>
        <p:spPr>
          <a:xfrm>
            <a:off x="7381930" y="346412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7429515" y="353388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454441" y="353205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6550566" y="3392228"/>
            <a:ext cx="362310" cy="279645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601728" y="339406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6383893" y="2975286"/>
            <a:ext cx="688852" cy="145032"/>
            <a:chOff x="2045287" y="2490819"/>
            <a:chExt cx="5014252" cy="1303144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5" name="Straight Connector 6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 rot="16200000">
            <a:off x="5369263" y="2977433"/>
            <a:ext cx="688852" cy="145032"/>
            <a:chOff x="2045287" y="2490819"/>
            <a:chExt cx="5014252" cy="1303144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 rot="16200000">
            <a:off x="7435055" y="2978567"/>
            <a:ext cx="688852" cy="145032"/>
            <a:chOff x="2045287" y="2490819"/>
            <a:chExt cx="5014252" cy="1303144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3" name="Straight Connector 9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/>
          <p:cNvCxnSpPr/>
          <p:nvPr/>
        </p:nvCxnSpPr>
        <p:spPr>
          <a:xfrm>
            <a:off x="6906925" y="2570140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7423564" y="2571976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7448490" y="2570140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5905851" y="2573852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6389544" y="257385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414470" y="257201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898246" y="450851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6054597" y="444058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081789" y="444058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6124842" y="444058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6176959" y="4440588"/>
            <a:ext cx="95170" cy="145032"/>
            <a:chOff x="3533721" y="2643219"/>
            <a:chExt cx="692759" cy="1303144"/>
          </a:xfrm>
        </p:grpSpPr>
        <p:cxnSp>
          <p:nvCxnSpPr>
            <p:cNvPr id="111" name="Straight Connector 1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6272130" y="4440588"/>
            <a:ext cx="95170" cy="145032"/>
            <a:chOff x="3533721" y="2643219"/>
            <a:chExt cx="692759" cy="1303144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Connector 115"/>
          <p:cNvCxnSpPr/>
          <p:nvPr/>
        </p:nvCxnSpPr>
        <p:spPr>
          <a:xfrm>
            <a:off x="6367300" y="444058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6414885" y="451035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439811" y="450851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535936" y="436869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6912876" y="4504531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7069227" y="4436605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7096419" y="4436605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7139472" y="4436605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7191589" y="4436605"/>
            <a:ext cx="95170" cy="145032"/>
            <a:chOff x="3533721" y="2643219"/>
            <a:chExt cx="692759" cy="1303144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7286760" y="4436605"/>
            <a:ext cx="95170" cy="145032"/>
            <a:chOff x="3533721" y="2643219"/>
            <a:chExt cx="692759" cy="1303144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/>
          <p:cNvCxnSpPr/>
          <p:nvPr/>
        </p:nvCxnSpPr>
        <p:spPr>
          <a:xfrm>
            <a:off x="7381930" y="4436605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7429515" y="4506367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7454441" y="4504531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6550566" y="436470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7601728" y="436654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 rot="16200000">
            <a:off x="6383893" y="3947766"/>
            <a:ext cx="688852" cy="145032"/>
            <a:chOff x="2045287" y="2490819"/>
            <a:chExt cx="5014252" cy="1303144"/>
          </a:xfrm>
        </p:grpSpPr>
        <p:cxnSp>
          <p:nvCxnSpPr>
            <p:cNvPr id="136" name="Straight Connector 135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139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7" name="Straight Connector 146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oup 140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2" name="Straight Connector 141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 rot="16200000">
            <a:off x="5369263" y="3949913"/>
            <a:ext cx="688852" cy="145032"/>
            <a:chOff x="2045287" y="2490819"/>
            <a:chExt cx="5014252" cy="1303144"/>
          </a:xfrm>
        </p:grpSpPr>
        <p:cxnSp>
          <p:nvCxnSpPr>
            <p:cNvPr id="150" name="Straight Connector 149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4" name="Group 153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6" name="Straight Connector 155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 rot="16200000">
            <a:off x="7435055" y="3951047"/>
            <a:ext cx="688852" cy="145032"/>
            <a:chOff x="2045287" y="2490819"/>
            <a:chExt cx="5014252" cy="1303144"/>
          </a:xfrm>
        </p:grpSpPr>
        <p:cxnSp>
          <p:nvCxnSpPr>
            <p:cNvPr id="164" name="Straight Connector 16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Group 16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0" name="Straight Connector 16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TextBox 176"/>
          <p:cNvSpPr txBox="1"/>
          <p:nvPr/>
        </p:nvSpPr>
        <p:spPr>
          <a:xfrm>
            <a:off x="6166487" y="2831414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  <p:cxnSp>
        <p:nvCxnSpPr>
          <p:cNvPr id="178" name="Straight Arrow Connector 177"/>
          <p:cNvCxnSpPr/>
          <p:nvPr/>
        </p:nvCxnSpPr>
        <p:spPr>
          <a:xfrm>
            <a:off x="6542749" y="2737335"/>
            <a:ext cx="0" cy="61151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6856768" y="3850403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6889384" y="3741382"/>
            <a:ext cx="0" cy="61151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H="1">
            <a:off x="6919266" y="3376706"/>
            <a:ext cx="640969" cy="501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7039051" y="2971863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  <p:sp>
        <p:nvSpPr>
          <p:cNvPr id="185" name="TextBox 184"/>
          <p:cNvSpPr txBox="1"/>
          <p:nvPr/>
        </p:nvSpPr>
        <p:spPr>
          <a:xfrm>
            <a:off x="6035003" y="3671110"/>
            <a:ext cx="45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-25000" dirty="0"/>
              <a:t>2</a:t>
            </a:r>
          </a:p>
        </p:txBody>
      </p:sp>
      <p:cxnSp>
        <p:nvCxnSpPr>
          <p:cNvPr id="186" name="Straight Arrow Connector 185"/>
          <p:cNvCxnSpPr/>
          <p:nvPr/>
        </p:nvCxnSpPr>
        <p:spPr>
          <a:xfrm flipH="1">
            <a:off x="5921195" y="3693458"/>
            <a:ext cx="640969" cy="501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961530" y="4885765"/>
            <a:ext cx="161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K</a:t>
            </a:r>
            <a:r>
              <a:rPr lang="en-US" b="1" baseline="-25000" dirty="0" smtClean="0"/>
              <a:t>2</a:t>
            </a:r>
            <a:r>
              <a:rPr lang="en-US" b="1" dirty="0" smtClean="0"/>
              <a:t> &gt;&gt; K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92840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2405" y="188640"/>
            <a:ext cx="54726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</a:rPr>
              <a:t>Talk Outline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1961" y="1225079"/>
            <a:ext cx="6098785" cy="409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dirty="0" smtClean="0"/>
              <a:t>Aim of the project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dirty="0" smtClean="0"/>
              <a:t>Background to the proble</a:t>
            </a:r>
            <a:r>
              <a:rPr lang="en-US" sz="2200" dirty="0" smtClean="0"/>
              <a:t>m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dirty="0" smtClean="0"/>
              <a:t>Approach </a:t>
            </a:r>
            <a:r>
              <a:rPr lang="en-US" sz="2200" dirty="0" smtClean="0"/>
              <a:t>Taken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i="1" dirty="0"/>
              <a:t>n</a:t>
            </a:r>
            <a:r>
              <a:rPr lang="en-US" sz="2200" i="1" dirty="0" smtClean="0"/>
              <a:t> </a:t>
            </a:r>
            <a:r>
              <a:rPr lang="en-US" sz="2200" dirty="0" smtClean="0"/>
              <a:t>cell chain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i="1" dirty="0" smtClean="0"/>
              <a:t>(n x n) </a:t>
            </a:r>
            <a:r>
              <a:rPr lang="en-US" sz="2200" dirty="0" smtClean="0"/>
              <a:t>cell lattice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200" dirty="0" smtClean="0"/>
              <a:t>Further Work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0743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9892" y="47040"/>
            <a:ext cx="1740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Further Work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7617" y="1284799"/>
            <a:ext cx="7843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2. Remove resistor couplings at random</a:t>
            </a:r>
            <a:endParaRPr lang="en-US" sz="2200" dirty="0"/>
          </a:p>
        </p:txBody>
      </p:sp>
      <p:sp>
        <p:nvSpPr>
          <p:cNvPr id="5" name="Oval 4"/>
          <p:cNvSpPr/>
          <p:nvPr/>
        </p:nvSpPr>
        <p:spPr>
          <a:xfrm>
            <a:off x="4413978" y="2333880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99348" y="233602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65140" y="233716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26688" y="241256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53880" y="241256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996933" y="241256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049050" y="2412567"/>
            <a:ext cx="95170" cy="145032"/>
            <a:chOff x="3533721" y="2643219"/>
            <a:chExt cx="692759" cy="130314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144221" y="2412567"/>
            <a:ext cx="95170" cy="145032"/>
            <a:chOff x="3533721" y="2643219"/>
            <a:chExt cx="692759" cy="130314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>
            <a:off x="5239391" y="241256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892668" y="2414443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19860" y="2414443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962913" y="2414443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015030" y="2414443"/>
            <a:ext cx="95170" cy="145032"/>
            <a:chOff x="3533721" y="2643219"/>
            <a:chExt cx="692759" cy="130314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4110201" y="2414443"/>
            <a:ext cx="95170" cy="145032"/>
            <a:chOff x="3533721" y="2643219"/>
            <a:chExt cx="692759" cy="130314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4205371" y="2414443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3761658" y="3378461"/>
            <a:ext cx="688852" cy="145032"/>
            <a:chOff x="3746717" y="3169285"/>
            <a:chExt cx="688852" cy="145032"/>
          </a:xfrm>
        </p:grpSpPr>
        <p:grpSp>
          <p:nvGrpSpPr>
            <p:cNvPr id="3" name="Group 2"/>
            <p:cNvGrpSpPr/>
            <p:nvPr/>
          </p:nvGrpSpPr>
          <p:grpSpPr>
            <a:xfrm>
              <a:off x="3746717" y="3169285"/>
              <a:ext cx="541565" cy="145032"/>
              <a:chOff x="3746717" y="3169285"/>
              <a:chExt cx="541565" cy="14503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3746717" y="3237211"/>
                <a:ext cx="156351" cy="1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3903068" y="3169285"/>
                <a:ext cx="27192" cy="69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930260" y="3169285"/>
                <a:ext cx="43053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3973313" y="3169285"/>
                <a:ext cx="52117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4025430" y="316928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/>
              <p:cNvGrpSpPr/>
              <p:nvPr/>
            </p:nvGrpSpPr>
            <p:grpSpPr>
              <a:xfrm>
                <a:off x="4120601" y="316928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/>
              <p:cNvCxnSpPr/>
              <p:nvPr/>
            </p:nvCxnSpPr>
            <p:spPr>
              <a:xfrm>
                <a:off x="4215771" y="3169285"/>
                <a:ext cx="47585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4263356" y="3239047"/>
                <a:ext cx="24926" cy="752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/>
            <p:cNvCxnSpPr/>
            <p:nvPr/>
          </p:nvCxnSpPr>
          <p:spPr>
            <a:xfrm>
              <a:off x="4288282" y="3237211"/>
              <a:ext cx="147287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40"/>
          <p:cNvSpPr/>
          <p:nvPr/>
        </p:nvSpPr>
        <p:spPr>
          <a:xfrm>
            <a:off x="3399348" y="330656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776288" y="344240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932639" y="337447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959831" y="337447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5002884" y="337447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5055001" y="3374478"/>
            <a:ext cx="95170" cy="145032"/>
            <a:chOff x="3533721" y="2643219"/>
            <a:chExt cx="692759" cy="1303144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5150172" y="3374478"/>
            <a:ext cx="95170" cy="145032"/>
            <a:chOff x="3533721" y="2643219"/>
            <a:chExt cx="692759" cy="1303144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/>
          <p:nvPr/>
        </p:nvCxnSpPr>
        <p:spPr>
          <a:xfrm>
            <a:off x="5245342" y="337447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5292927" y="344424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317853" y="344240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465140" y="330441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 rot="16200000">
            <a:off x="4247305" y="2885639"/>
            <a:ext cx="688852" cy="145032"/>
            <a:chOff x="2045287" y="2490819"/>
            <a:chExt cx="5014252" cy="1303144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 rot="16200000">
            <a:off x="3232675" y="2887786"/>
            <a:ext cx="688852" cy="145032"/>
            <a:chOff x="2045287" y="2490819"/>
            <a:chExt cx="5014252" cy="1303144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 rot="16200000">
            <a:off x="5298467" y="2888920"/>
            <a:ext cx="688852" cy="145032"/>
            <a:chOff x="2045287" y="2490819"/>
            <a:chExt cx="5014252" cy="1303144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oup 89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7" name="Straight Connector 96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" name="Straight Connector 91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Straight Connector 98"/>
          <p:cNvCxnSpPr/>
          <p:nvPr/>
        </p:nvCxnSpPr>
        <p:spPr>
          <a:xfrm>
            <a:off x="4770337" y="2480493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5286976" y="248232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311902" y="248049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3769263" y="2484205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4252956" y="2484205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277882" y="2482369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761658" y="4418867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3918009" y="4350941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945201" y="4350941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3988254" y="4350941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4040371" y="4350941"/>
            <a:ext cx="95170" cy="145032"/>
            <a:chOff x="3533721" y="2643219"/>
            <a:chExt cx="692759" cy="1303144"/>
          </a:xfrm>
        </p:grpSpPr>
        <p:cxnSp>
          <p:nvCxnSpPr>
            <p:cNvPr id="110" name="Straight Connector 10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135542" y="4350941"/>
            <a:ext cx="95170" cy="145032"/>
            <a:chOff x="3533721" y="2643219"/>
            <a:chExt cx="692759" cy="1303144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Straight Connector 114"/>
          <p:cNvCxnSpPr/>
          <p:nvPr/>
        </p:nvCxnSpPr>
        <p:spPr>
          <a:xfrm>
            <a:off x="4230712" y="4350941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4278297" y="4420703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303223" y="4418867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/>
          <p:nvPr/>
        </p:nvSpPr>
        <p:spPr>
          <a:xfrm>
            <a:off x="3399348" y="427904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4776288" y="4414884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4932639" y="4346958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59831" y="4346958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5002884" y="4346958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5055001" y="4346958"/>
            <a:ext cx="95170" cy="145032"/>
            <a:chOff x="3533721" y="2643219"/>
            <a:chExt cx="692759" cy="1303144"/>
          </a:xfrm>
        </p:grpSpPr>
        <p:cxnSp>
          <p:nvCxnSpPr>
            <p:cNvPr id="124" name="Straight Connector 12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5150172" y="4346958"/>
            <a:ext cx="95170" cy="145032"/>
            <a:chOff x="3533721" y="2643219"/>
            <a:chExt cx="692759" cy="1303144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9" name="Straight Connector 128"/>
          <p:cNvCxnSpPr/>
          <p:nvPr/>
        </p:nvCxnSpPr>
        <p:spPr>
          <a:xfrm>
            <a:off x="5245342" y="4346958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5292927" y="4416720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5317853" y="4414884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4413978" y="427506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5465140" y="427689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/>
          <p:cNvGrpSpPr/>
          <p:nvPr/>
        </p:nvGrpSpPr>
        <p:grpSpPr>
          <a:xfrm rot="16200000">
            <a:off x="4247305" y="3858119"/>
            <a:ext cx="688852" cy="145032"/>
            <a:chOff x="2045287" y="2490819"/>
            <a:chExt cx="5014252" cy="1303144"/>
          </a:xfrm>
        </p:grpSpPr>
        <p:cxnSp>
          <p:nvCxnSpPr>
            <p:cNvPr id="135" name="Straight Connector 134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1" name="Straight Connector 140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/>
          <p:cNvGrpSpPr/>
          <p:nvPr/>
        </p:nvGrpSpPr>
        <p:grpSpPr>
          <a:xfrm rot="16200000">
            <a:off x="3232675" y="3860266"/>
            <a:ext cx="688852" cy="145032"/>
            <a:chOff x="2045287" y="2490819"/>
            <a:chExt cx="5014252" cy="1303144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58" name="Straight Connector 15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5" name="Straight Connector 15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Group 161"/>
          <p:cNvGrpSpPr/>
          <p:nvPr/>
        </p:nvGrpSpPr>
        <p:grpSpPr>
          <a:xfrm rot="16200000">
            <a:off x="5298467" y="3861400"/>
            <a:ext cx="688852" cy="145032"/>
            <a:chOff x="2045287" y="2490819"/>
            <a:chExt cx="5014252" cy="1303144"/>
          </a:xfrm>
        </p:grpSpPr>
        <p:cxnSp>
          <p:nvCxnSpPr>
            <p:cNvPr id="163" name="Straight Connector 16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7" name="Group 16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Straight Connector 16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5" name="Oval 184"/>
          <p:cNvSpPr/>
          <p:nvPr/>
        </p:nvSpPr>
        <p:spPr>
          <a:xfrm>
            <a:off x="4407305" y="329246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8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9839" y="260648"/>
            <a:ext cx="51125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FFFFFF"/>
                </a:solidFill>
              </a:rPr>
              <a:t>Thanks!</a:t>
            </a:r>
            <a:endParaRPr lang="en-US" sz="35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484784"/>
            <a:ext cx="6733727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Thank you to:</a:t>
            </a:r>
          </a:p>
          <a:p>
            <a:endParaRPr lang="en-US" dirty="0"/>
          </a:p>
          <a:p>
            <a:pPr marL="1200150" lvl="2" indent="-285750">
              <a:buFont typeface="Wingdings" charset="2"/>
              <a:buChar char="Ø"/>
            </a:pPr>
            <a:r>
              <a:rPr lang="en-US" sz="2200" dirty="0" smtClean="0"/>
              <a:t>Hugo van den Berg</a:t>
            </a:r>
          </a:p>
          <a:p>
            <a:pPr marL="285750" indent="-285750">
              <a:buFont typeface="Wingdings" charset="2"/>
              <a:buChar char="Ø"/>
            </a:pPr>
            <a:endParaRPr lang="en-US" sz="2200" dirty="0"/>
          </a:p>
          <a:p>
            <a:pPr marL="1200150" lvl="2" indent="-285750">
              <a:buFont typeface="Wingdings" charset="2"/>
              <a:buChar char="Ø"/>
            </a:pPr>
            <a:r>
              <a:rPr lang="en-US" sz="2200" dirty="0" smtClean="0"/>
              <a:t>MOAC</a:t>
            </a:r>
          </a:p>
          <a:p>
            <a:pPr marL="1200150" lvl="2" indent="-285750">
              <a:buFont typeface="Wingdings" charset="2"/>
              <a:buChar char="Ø"/>
            </a:pPr>
            <a:endParaRPr lang="en-US" sz="2200" dirty="0"/>
          </a:p>
          <a:p>
            <a:pPr marL="1200150" lvl="2" indent="-285750">
              <a:buFont typeface="Wingdings" charset="2"/>
              <a:buChar char="Ø"/>
            </a:pPr>
            <a:r>
              <a:rPr lang="en-US" sz="2200" dirty="0" smtClean="0"/>
              <a:t>EPSRC</a:t>
            </a:r>
            <a:endParaRPr lang="en-US" sz="2200" dirty="0"/>
          </a:p>
        </p:txBody>
      </p:sp>
      <p:pic>
        <p:nvPicPr>
          <p:cNvPr id="7" name="Picture 6" descr="moa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947" y="3609695"/>
            <a:ext cx="1130256" cy="1276344"/>
          </a:xfrm>
          <a:prstGeom prst="rect">
            <a:avLst/>
          </a:prstGeom>
        </p:spPr>
      </p:pic>
      <p:pic>
        <p:nvPicPr>
          <p:cNvPr id="8" name="Picture 7" descr="epsrcmast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201" y="5297561"/>
            <a:ext cx="1610135" cy="9421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7201" y="1236714"/>
            <a:ext cx="1625600" cy="1905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852" y="5063599"/>
            <a:ext cx="54972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400" dirty="0"/>
              <a:t>Smith, R. Parturition. </a:t>
            </a:r>
            <a:r>
              <a:rPr lang="en-US" sz="1400" i="1" dirty="0"/>
              <a:t>N Engl J Med.</a:t>
            </a:r>
            <a:r>
              <a:rPr lang="en-US" sz="1400" dirty="0"/>
              <a:t> </a:t>
            </a:r>
            <a:r>
              <a:rPr lang="en-US" sz="1400" b="1" dirty="0"/>
              <a:t>1997</a:t>
            </a:r>
            <a:r>
              <a:rPr lang="en-US" sz="1400" dirty="0"/>
              <a:t>, 356: 271-283.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Keener, J.; Sneyd, J. </a:t>
            </a:r>
            <a:r>
              <a:rPr lang="en-US" sz="1400" i="1" dirty="0"/>
              <a:t>Mathematical Physiology</a:t>
            </a:r>
            <a:r>
              <a:rPr lang="en-US" sz="1400" dirty="0"/>
              <a:t>; Springer-Verlag: New York, 1998.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Blanks,A.M. </a:t>
            </a:r>
            <a:r>
              <a:rPr lang="en-US" sz="1400" i="1" dirty="0"/>
              <a:t>et.al.</a:t>
            </a:r>
            <a:r>
              <a:rPr lang="en-US" sz="1400" dirty="0"/>
              <a:t> Myometrial function in prematurity. </a:t>
            </a:r>
            <a:r>
              <a:rPr lang="en-US" sz="1400" i="1" dirty="0"/>
              <a:t>Best Pract Res Clin Obstet Gynaecol</a:t>
            </a:r>
            <a:r>
              <a:rPr lang="en-US" sz="1400" dirty="0"/>
              <a:t>. </a:t>
            </a:r>
            <a:r>
              <a:rPr lang="en-US" sz="1400" b="1" dirty="0"/>
              <a:t>2007,</a:t>
            </a:r>
            <a:r>
              <a:rPr lang="en-US" sz="1400" dirty="0"/>
              <a:t> 21(5): 807-819.</a:t>
            </a:r>
          </a:p>
        </p:txBody>
      </p:sp>
    </p:spTree>
    <p:extLst>
      <p:ext uri="{BB962C8B-B14F-4D97-AF65-F5344CB8AC3E}">
        <p14:creationId xmlns:p14="http://schemas.microsoft.com/office/powerpoint/2010/main" val="132534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2405" y="188640"/>
            <a:ext cx="54726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</a:rPr>
              <a:t>Aim of the Project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5831" y="1554174"/>
            <a:ext cx="7351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To model the changes in the muscular wall of the uterus in the days before labour</a:t>
            </a:r>
            <a:r>
              <a:rPr lang="en-US" sz="2200" b="1" dirty="0" smtClean="0"/>
              <a:t>.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0519" y="2657136"/>
            <a:ext cx="6098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Examine the excitation of a tightly coupled system of smooth muscle cells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0519" y="3429000"/>
            <a:ext cx="563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Investigate the spread of induced excitation through the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6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823" y="260648"/>
            <a:ext cx="5400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</a:rPr>
              <a:t>Background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2117" y="1464236"/>
            <a:ext cx="7784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Muscular wall of the uterus only acquires the ability to expel a </a:t>
            </a:r>
            <a:r>
              <a:rPr lang="en-US" dirty="0" err="1" smtClean="0"/>
              <a:t>foetus</a:t>
            </a:r>
            <a:r>
              <a:rPr lang="en-US" dirty="0" smtClean="0"/>
              <a:t> in the final days before labour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change is believed to be as a result of a phase transition from a locally excited to globally excited state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850" y="3104622"/>
            <a:ext cx="7948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Cell synchrony is achieved by electrical conduction through connecting microfibrils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86693" y="4197769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443044" y="4129843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0236" y="4129843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513289" y="4129843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565406" y="4129843"/>
            <a:ext cx="95170" cy="145032"/>
            <a:chOff x="3533721" y="2643219"/>
            <a:chExt cx="692759" cy="130314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660577" y="4129843"/>
            <a:ext cx="95170" cy="145032"/>
            <a:chOff x="3533721" y="2643219"/>
            <a:chExt cx="692759" cy="130314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>
            <a:off x="4755747" y="4129843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803332" y="4199605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28258" y="4197769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926953" y="405794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974782" y="405978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36850" y="4656932"/>
            <a:ext cx="7744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Activated myocytes produce prostaglandins which depolarise neighbouring myocytes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More cells recruited into contraction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805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3B1B1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3B1B1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404" y="94080"/>
            <a:ext cx="3119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Background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2235" y="1001059"/>
            <a:ext cx="766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Smooth muscle cells of the uterus can be modelled using the Fitzhugh-Nagumo system of equations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7854781"/>
              </p:ext>
            </p:extLst>
          </p:nvPr>
        </p:nvGraphicFramePr>
        <p:xfrm>
          <a:off x="2452269" y="2046656"/>
          <a:ext cx="4495377" cy="1643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4" imgW="2082800" imgH="800100" progId="Equation.3">
                  <p:embed/>
                </p:oleObj>
              </mc:Choice>
              <mc:Fallback>
                <p:oleObj name="Equation" r:id="rId4" imgW="2082800" imgH="800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52269" y="2046656"/>
                        <a:ext cx="4495377" cy="1643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16000" y="4193491"/>
            <a:ext cx="6663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– excitation variable</a:t>
            </a:r>
          </a:p>
          <a:p>
            <a:r>
              <a:rPr lang="en-US" dirty="0"/>
              <a:t>w</a:t>
            </a:r>
            <a:r>
              <a:rPr lang="en-US" dirty="0" smtClean="0"/>
              <a:t> – recovery variable</a:t>
            </a:r>
            <a:endParaRPr lang="en-US" dirty="0"/>
          </a:p>
        </p:txBody>
      </p:sp>
      <p:pic>
        <p:nvPicPr>
          <p:cNvPr id="7" name="Picture 6" descr="excited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603" y="3583475"/>
            <a:ext cx="3838439" cy="259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6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44404" y="94080"/>
            <a:ext cx="3119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Background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7889" y="1128889"/>
            <a:ext cx="797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Input current needed to move muscle cells out of equilibrium</a:t>
            </a:r>
            <a:endParaRPr lang="en-US" dirty="0"/>
          </a:p>
        </p:txBody>
      </p:sp>
      <p:pic>
        <p:nvPicPr>
          <p:cNvPr id="6" name="Picture 5" descr="excit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8" y="3781030"/>
            <a:ext cx="3838439" cy="25931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889" y="1580444"/>
            <a:ext cx="794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Rapid increase in voltage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7889" y="2003779"/>
            <a:ext cx="814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Maintains a pseudo-equilibrium on the right branch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7888" y="2441221"/>
            <a:ext cx="783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Rapid decrease in voltage to below equilibrium value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5067" y="2904068"/>
            <a:ext cx="814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Maintains a pseudo-equilibrium on the left branch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5067" y="3383845"/>
            <a:ext cx="814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Return to equilibrium</a:t>
            </a:r>
            <a:endParaRPr lang="en-US" dirty="0"/>
          </a:p>
        </p:txBody>
      </p:sp>
      <p:pic>
        <p:nvPicPr>
          <p:cNvPr id="12" name="Picture 11" descr="exampletimeplo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638"/>
          <a:stretch/>
        </p:blipFill>
        <p:spPr>
          <a:xfrm>
            <a:off x="4810118" y="4043680"/>
            <a:ext cx="3741115" cy="23571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485107" y="5708137"/>
            <a:ext cx="356991" cy="430823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US" sz="2200" i="1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25454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823" y="260648"/>
            <a:ext cx="5400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</a:rPr>
              <a:t>Approach Taken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484784"/>
            <a:ext cx="787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Consider a chain of </a:t>
            </a:r>
            <a:r>
              <a:rPr lang="en-US" i="1" dirty="0" smtClean="0"/>
              <a:t>n </a:t>
            </a:r>
            <a:r>
              <a:rPr lang="en-US" dirty="0" smtClean="0"/>
              <a:t>excitable elements, each obeying Fitzhugh-Nagumo dynamics and connected by a resistor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87624" y="2708920"/>
            <a:ext cx="6643333" cy="283628"/>
            <a:chOff x="1084508" y="2238039"/>
            <a:chExt cx="6643333" cy="283628"/>
          </a:xfrm>
        </p:grpSpPr>
        <p:grpSp>
          <p:nvGrpSpPr>
            <p:cNvPr id="9" name="Group 8"/>
            <p:cNvGrpSpPr/>
            <p:nvPr/>
          </p:nvGrpSpPr>
          <p:grpSpPr>
            <a:xfrm>
              <a:off x="3563058" y="2313919"/>
              <a:ext cx="688852" cy="145032"/>
              <a:chOff x="2045287" y="2490819"/>
              <a:chExt cx="5014252" cy="1303144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93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6" name="Straight Connector 95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val 9"/>
            <p:cNvSpPr/>
            <p:nvPr/>
          </p:nvSpPr>
          <p:spPr>
            <a:xfrm>
              <a:off x="3200748" y="2242022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577688" y="2309936"/>
              <a:ext cx="688852" cy="145032"/>
              <a:chOff x="2045287" y="2490819"/>
              <a:chExt cx="5014252" cy="1303144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 80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Group 81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82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val 15"/>
            <p:cNvSpPr/>
            <p:nvPr/>
          </p:nvSpPr>
          <p:spPr>
            <a:xfrm>
              <a:off x="4215378" y="2238039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497996" y="2312083"/>
              <a:ext cx="688852" cy="145032"/>
              <a:chOff x="2045287" y="2490819"/>
              <a:chExt cx="5014252" cy="1303144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Straight Connector 69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Oval 17"/>
            <p:cNvSpPr/>
            <p:nvPr/>
          </p:nvSpPr>
          <p:spPr>
            <a:xfrm>
              <a:off x="2135686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628850" y="2311772"/>
              <a:ext cx="688852" cy="145032"/>
              <a:chOff x="2045287" y="2490819"/>
              <a:chExt cx="5014252" cy="1303144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Group 54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7" name="Straight Connector 56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19"/>
            <p:cNvSpPr/>
            <p:nvPr/>
          </p:nvSpPr>
          <p:spPr>
            <a:xfrm>
              <a:off x="5266540" y="2239875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446818" y="2312083"/>
              <a:ext cx="688852" cy="145032"/>
              <a:chOff x="2045287" y="2490819"/>
              <a:chExt cx="5014252" cy="1303144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41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Connector 43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Oval 21"/>
            <p:cNvSpPr/>
            <p:nvPr/>
          </p:nvSpPr>
          <p:spPr>
            <a:xfrm>
              <a:off x="1084508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677442" y="2380009"/>
              <a:ext cx="156351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833793" y="2312083"/>
              <a:ext cx="27192" cy="69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860985" y="2312083"/>
              <a:ext cx="43053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6904038" y="2312083"/>
              <a:ext cx="52117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6956155" y="2312083"/>
              <a:ext cx="95170" cy="145032"/>
              <a:chOff x="3533721" y="2643219"/>
              <a:chExt cx="692759" cy="1303144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7051326" y="2312083"/>
              <a:ext cx="95170" cy="145032"/>
              <a:chOff x="3533721" y="2643219"/>
              <a:chExt cx="692759" cy="1303144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7146496" y="2312083"/>
              <a:ext cx="47585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194081" y="2381845"/>
              <a:ext cx="24926" cy="752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219007" y="2380009"/>
              <a:ext cx="147287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6317702" y="2240186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365531" y="2242022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611560" y="4005064"/>
            <a:ext cx="787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Perturb one cell from its equilibrium state so it becomes excited </a:t>
            </a:r>
            <a:endParaRPr lang="en-US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1547664" y="5013176"/>
            <a:ext cx="6281023" cy="283628"/>
            <a:chOff x="1568484" y="3719131"/>
            <a:chExt cx="6281023" cy="283628"/>
          </a:xfrm>
        </p:grpSpPr>
        <p:grpSp>
          <p:nvGrpSpPr>
            <p:cNvPr id="105" name="Group 104"/>
            <p:cNvGrpSpPr/>
            <p:nvPr/>
          </p:nvGrpSpPr>
          <p:grpSpPr>
            <a:xfrm>
              <a:off x="3684724" y="3795011"/>
              <a:ext cx="688852" cy="145032"/>
              <a:chOff x="2045287" y="2490819"/>
              <a:chExt cx="5014252" cy="1303144"/>
            </a:xfrm>
          </p:grpSpPr>
          <p:cxnSp>
            <p:nvCxnSpPr>
              <p:cNvPr id="182" name="Straight Connector 181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6" name="Group 185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7" name="Group 186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8" name="Straight Connector 187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Oval 105"/>
            <p:cNvSpPr/>
            <p:nvPr/>
          </p:nvSpPr>
          <p:spPr>
            <a:xfrm>
              <a:off x="3322414" y="3723114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4699354" y="3791028"/>
              <a:ext cx="688852" cy="145032"/>
              <a:chOff x="2045287" y="2490819"/>
              <a:chExt cx="5014252" cy="1303144"/>
            </a:xfrm>
          </p:grpSpPr>
          <p:cxnSp>
            <p:nvCxnSpPr>
              <p:cNvPr id="169" name="Straight Connector 168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3" name="Group 172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Group 173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5" name="Straight Connector 174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Oval 107"/>
            <p:cNvSpPr/>
            <p:nvPr/>
          </p:nvSpPr>
          <p:spPr>
            <a:xfrm>
              <a:off x="4337044" y="3719131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2619662" y="3793175"/>
              <a:ext cx="688852" cy="145032"/>
              <a:chOff x="2045287" y="2490819"/>
              <a:chExt cx="5014252" cy="1303144"/>
            </a:xfrm>
          </p:grpSpPr>
          <p:cxnSp>
            <p:nvCxnSpPr>
              <p:cNvPr id="156" name="Straight Connector 155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0" name="Group 159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" name="Group 160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2" name="Straight Connector 161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Oval 109"/>
            <p:cNvSpPr/>
            <p:nvPr/>
          </p:nvSpPr>
          <p:spPr>
            <a:xfrm>
              <a:off x="2257352" y="3721278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5750516" y="3792864"/>
              <a:ext cx="688852" cy="145032"/>
              <a:chOff x="2045287" y="2490819"/>
              <a:chExt cx="5014252" cy="1303144"/>
            </a:xfrm>
          </p:grpSpPr>
          <p:cxnSp>
            <p:nvCxnSpPr>
              <p:cNvPr id="143" name="Straight Connector 142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7" name="Group 146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Oval 111"/>
            <p:cNvSpPr/>
            <p:nvPr/>
          </p:nvSpPr>
          <p:spPr>
            <a:xfrm>
              <a:off x="5388206" y="3720967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1568484" y="3793175"/>
              <a:ext cx="688852" cy="145032"/>
              <a:chOff x="2045287" y="2490819"/>
              <a:chExt cx="5014252" cy="1303144"/>
            </a:xfrm>
          </p:grpSpPr>
          <p:cxnSp>
            <p:nvCxnSpPr>
              <p:cNvPr id="130" name="Straight Connector 129"/>
              <p:cNvCxnSpPr/>
              <p:nvPr/>
            </p:nvCxnSpPr>
            <p:spPr>
              <a:xfrm>
                <a:off x="2045287" y="3101152"/>
                <a:ext cx="1138103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3183390" y="2490819"/>
                <a:ext cx="197931" cy="6268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3381321" y="24908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3694712" y="24908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4" name="Group 133"/>
              <p:cNvGrpSpPr/>
              <p:nvPr/>
            </p:nvGrpSpPr>
            <p:grpSpPr>
              <a:xfrm>
                <a:off x="4074080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5" name="Group 134"/>
              <p:cNvGrpSpPr/>
              <p:nvPr/>
            </p:nvGrpSpPr>
            <p:grpSpPr>
              <a:xfrm>
                <a:off x="4766839" y="2490819"/>
                <a:ext cx="692759" cy="1303144"/>
                <a:chOff x="3533721" y="2643219"/>
                <a:chExt cx="692759" cy="1303144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6" name="Straight Connector 135"/>
              <p:cNvCxnSpPr/>
              <p:nvPr/>
            </p:nvCxnSpPr>
            <p:spPr>
              <a:xfrm>
                <a:off x="5459598" y="2490819"/>
                <a:ext cx="34637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V="1">
                <a:off x="5805976" y="3117648"/>
                <a:ext cx="181437" cy="676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5987413" y="3101152"/>
                <a:ext cx="1072126" cy="16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6799108" y="3793175"/>
              <a:ext cx="688852" cy="145032"/>
              <a:chOff x="6799108" y="3793175"/>
              <a:chExt cx="688852" cy="145032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>
                <a:off x="6799108" y="3861101"/>
                <a:ext cx="156351" cy="1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6955459" y="3793175"/>
                <a:ext cx="27192" cy="69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6982651" y="3793175"/>
                <a:ext cx="43053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025704" y="3793175"/>
                <a:ext cx="52117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1" name="Group 120"/>
              <p:cNvGrpSpPr/>
              <p:nvPr/>
            </p:nvGrpSpPr>
            <p:grpSpPr>
              <a:xfrm>
                <a:off x="7077821" y="379317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/>
            </p:nvGrpSpPr>
            <p:grpSpPr>
              <a:xfrm>
                <a:off x="7172992" y="3793175"/>
                <a:ext cx="95170" cy="145032"/>
                <a:chOff x="3533721" y="2643219"/>
                <a:chExt cx="692759" cy="1303144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3533721" y="2643219"/>
                  <a:ext cx="313391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3847112" y="2643219"/>
                  <a:ext cx="379368" cy="130314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3" name="Straight Connector 122"/>
              <p:cNvCxnSpPr/>
              <p:nvPr/>
            </p:nvCxnSpPr>
            <p:spPr>
              <a:xfrm>
                <a:off x="7268162" y="3793175"/>
                <a:ext cx="47585" cy="145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315747" y="3862937"/>
                <a:ext cx="24926" cy="752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7340673" y="3861101"/>
                <a:ext cx="147287" cy="1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5" name="Oval 114"/>
            <p:cNvSpPr/>
            <p:nvPr/>
          </p:nvSpPr>
          <p:spPr>
            <a:xfrm>
              <a:off x="6439368" y="3721278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7487197" y="3723114"/>
              <a:ext cx="362310" cy="2796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5" name="Oval 194"/>
          <p:cNvSpPr/>
          <p:nvPr/>
        </p:nvSpPr>
        <p:spPr>
          <a:xfrm>
            <a:off x="1187624" y="501317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6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01D3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3" grpId="0"/>
      <p:bldP spid="19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Approach Taken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717032"/>
            <a:ext cx="746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Move the kicked cell to the middle of the chain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83648" y="4823296"/>
            <a:ext cx="688852" cy="145032"/>
            <a:chOff x="2045287" y="2490819"/>
            <a:chExt cx="5014252" cy="130314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/>
          <p:cNvSpPr/>
          <p:nvPr/>
        </p:nvSpPr>
        <p:spPr>
          <a:xfrm>
            <a:off x="3421338" y="4751399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798278" y="4819313"/>
            <a:ext cx="688852" cy="145032"/>
            <a:chOff x="2045287" y="2490819"/>
            <a:chExt cx="5014252" cy="130314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/>
          <p:cNvSpPr/>
          <p:nvPr/>
        </p:nvSpPr>
        <p:spPr>
          <a:xfrm>
            <a:off x="4435968" y="474741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2718586" y="4821460"/>
            <a:ext cx="688852" cy="145032"/>
            <a:chOff x="2045287" y="2490819"/>
            <a:chExt cx="5014252" cy="130314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4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/>
          <p:cNvSpPr/>
          <p:nvPr/>
        </p:nvSpPr>
        <p:spPr>
          <a:xfrm>
            <a:off x="2356276" y="474956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5849440" y="4821149"/>
            <a:ext cx="688852" cy="145032"/>
            <a:chOff x="2045287" y="2490819"/>
            <a:chExt cx="5014252" cy="1303144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Oval 64"/>
          <p:cNvSpPr/>
          <p:nvPr/>
        </p:nvSpPr>
        <p:spPr>
          <a:xfrm>
            <a:off x="5487130" y="4749252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1667408" y="4821460"/>
            <a:ext cx="688852" cy="145032"/>
            <a:chOff x="2045287" y="2490819"/>
            <a:chExt cx="5014252" cy="1303144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traight Connector 7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Oval 79"/>
          <p:cNvSpPr/>
          <p:nvPr/>
        </p:nvSpPr>
        <p:spPr>
          <a:xfrm>
            <a:off x="1305098" y="4749563"/>
            <a:ext cx="362310" cy="279645"/>
          </a:xfrm>
          <a:prstGeom prst="ellipse">
            <a:avLst/>
          </a:prstGeom>
          <a:solidFill>
            <a:srgbClr val="A6A6A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7" name="Group 96"/>
          <p:cNvGrpSpPr/>
          <p:nvPr/>
        </p:nvGrpSpPr>
        <p:grpSpPr>
          <a:xfrm>
            <a:off x="6898032" y="4821460"/>
            <a:ext cx="688852" cy="145032"/>
            <a:chOff x="6904345" y="1863308"/>
            <a:chExt cx="688852" cy="145032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6904345" y="1931234"/>
              <a:ext cx="156351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7060696" y="1863308"/>
              <a:ext cx="27192" cy="69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087888" y="1863308"/>
              <a:ext cx="43053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7130941" y="1863308"/>
              <a:ext cx="52117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/>
            <p:cNvGrpSpPr/>
            <p:nvPr/>
          </p:nvGrpSpPr>
          <p:grpSpPr>
            <a:xfrm>
              <a:off x="7183058" y="1863308"/>
              <a:ext cx="95170" cy="145032"/>
              <a:chOff x="3533721" y="2643219"/>
              <a:chExt cx="692759" cy="1303144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>
              <a:off x="7278229" y="1863308"/>
              <a:ext cx="95170" cy="145032"/>
              <a:chOff x="3533721" y="2643219"/>
              <a:chExt cx="692759" cy="1303144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Straight Connector 90"/>
            <p:cNvCxnSpPr/>
            <p:nvPr/>
          </p:nvCxnSpPr>
          <p:spPr>
            <a:xfrm>
              <a:off x="7373399" y="1863308"/>
              <a:ext cx="47585" cy="145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7420984" y="1933070"/>
              <a:ext cx="24926" cy="752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7445910" y="1931234"/>
              <a:ext cx="147287" cy="1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Oval 93"/>
          <p:cNvSpPr/>
          <p:nvPr/>
        </p:nvSpPr>
        <p:spPr>
          <a:xfrm>
            <a:off x="6538292" y="474956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7586121" y="4751399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/>
          <p:cNvSpPr txBox="1"/>
          <p:nvPr/>
        </p:nvSpPr>
        <p:spPr>
          <a:xfrm>
            <a:off x="683568" y="1196752"/>
            <a:ext cx="776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Investigate the spread of the excitation wave down the cell chain for different values of coupling</a:t>
            </a:r>
            <a:endParaRPr lang="en-US" dirty="0"/>
          </a:p>
        </p:txBody>
      </p:sp>
      <p:grpSp>
        <p:nvGrpSpPr>
          <p:cNvPr id="482" name="Group 481"/>
          <p:cNvGrpSpPr/>
          <p:nvPr/>
        </p:nvGrpSpPr>
        <p:grpSpPr>
          <a:xfrm>
            <a:off x="3774803" y="2595048"/>
            <a:ext cx="688852" cy="145032"/>
            <a:chOff x="2045287" y="2490819"/>
            <a:chExt cx="5014252" cy="1303144"/>
          </a:xfrm>
        </p:grpSpPr>
        <p:cxnSp>
          <p:nvCxnSpPr>
            <p:cNvPr id="484" name="Straight Connector 48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Straight Connector 48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Straight Connector 48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Straight Connector 48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8" name="Group 48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495" name="Straight Connector 49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9" name="Group 48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493" name="Straight Connector 49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0" name="Straight Connector 48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Straight Connector 49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Straight Connector 49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7" name="Oval 496"/>
          <p:cNvSpPr/>
          <p:nvPr/>
        </p:nvSpPr>
        <p:spPr>
          <a:xfrm>
            <a:off x="3412493" y="252315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8" name="Group 497"/>
          <p:cNvGrpSpPr/>
          <p:nvPr/>
        </p:nvGrpSpPr>
        <p:grpSpPr>
          <a:xfrm>
            <a:off x="4789433" y="2591065"/>
            <a:ext cx="688852" cy="145032"/>
            <a:chOff x="2045287" y="2490819"/>
            <a:chExt cx="5014252" cy="1303144"/>
          </a:xfrm>
        </p:grpSpPr>
        <p:cxnSp>
          <p:nvCxnSpPr>
            <p:cNvPr id="499" name="Straight Connector 49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Straight Connector 49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Straight Connector 50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3" name="Group 50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10" name="Straight Connector 50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Straight Connector 51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4" name="Group 50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08" name="Straight Connector 50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5" name="Straight Connector 50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Connector 50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Straight Connector 50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2" name="Oval 511"/>
          <p:cNvSpPr/>
          <p:nvPr/>
        </p:nvSpPr>
        <p:spPr>
          <a:xfrm>
            <a:off x="4427123" y="2519168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3" name="Group 512"/>
          <p:cNvGrpSpPr/>
          <p:nvPr/>
        </p:nvGrpSpPr>
        <p:grpSpPr>
          <a:xfrm>
            <a:off x="2709741" y="2593212"/>
            <a:ext cx="688852" cy="145032"/>
            <a:chOff x="2045287" y="2490819"/>
            <a:chExt cx="5014252" cy="1303144"/>
          </a:xfrm>
        </p:grpSpPr>
        <p:cxnSp>
          <p:nvCxnSpPr>
            <p:cNvPr id="514" name="Straight Connector 51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Straight Connector 51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Straight Connector 51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Straight Connector 51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8" name="Group 51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25" name="Straight Connector 52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Straight Connector 52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9" name="Group 51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23" name="Straight Connector 52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52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0" name="Straight Connector 51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Straight Connector 52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Straight Connector 52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7" name="Oval 526"/>
          <p:cNvSpPr/>
          <p:nvPr/>
        </p:nvSpPr>
        <p:spPr>
          <a:xfrm>
            <a:off x="2347431" y="252131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8" name="Group 527"/>
          <p:cNvGrpSpPr/>
          <p:nvPr/>
        </p:nvGrpSpPr>
        <p:grpSpPr>
          <a:xfrm>
            <a:off x="5840595" y="2592901"/>
            <a:ext cx="688852" cy="145032"/>
            <a:chOff x="2045287" y="2490819"/>
            <a:chExt cx="5014252" cy="1303144"/>
          </a:xfrm>
        </p:grpSpPr>
        <p:cxnSp>
          <p:nvCxnSpPr>
            <p:cNvPr id="529" name="Straight Connector 52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" name="Group 53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40" name="Straight Connector 53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Straight Connector 54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4" name="Group 53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38" name="Straight Connector 53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9" name="Straight Connector 53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5" name="Straight Connector 53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Connector 53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2" name="Oval 541"/>
          <p:cNvSpPr/>
          <p:nvPr/>
        </p:nvSpPr>
        <p:spPr>
          <a:xfrm>
            <a:off x="5478285" y="252100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3" name="Group 542"/>
          <p:cNvGrpSpPr/>
          <p:nvPr/>
        </p:nvGrpSpPr>
        <p:grpSpPr>
          <a:xfrm>
            <a:off x="1658563" y="2593212"/>
            <a:ext cx="688852" cy="145032"/>
            <a:chOff x="2045287" y="2490819"/>
            <a:chExt cx="5014252" cy="1303144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Straight Connector 54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Connector 54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8" name="Group 54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55" name="Straight Connector 55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Straight Connector 55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9" name="Group 54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553" name="Straight Connector 55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55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0" name="Straight Connector 54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Connector 55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Straight Connector 55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7" name="Oval 556"/>
          <p:cNvSpPr/>
          <p:nvPr/>
        </p:nvSpPr>
        <p:spPr>
          <a:xfrm>
            <a:off x="1296253" y="2521315"/>
            <a:ext cx="362310" cy="279645"/>
          </a:xfrm>
          <a:prstGeom prst="ellipse">
            <a:avLst/>
          </a:prstGeom>
          <a:solidFill>
            <a:srgbClr val="A6A6A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8" name="Straight Connector 557"/>
          <p:cNvCxnSpPr/>
          <p:nvPr/>
        </p:nvCxnSpPr>
        <p:spPr>
          <a:xfrm>
            <a:off x="6889187" y="2661138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/>
          <p:cNvCxnSpPr/>
          <p:nvPr/>
        </p:nvCxnSpPr>
        <p:spPr>
          <a:xfrm flipV="1">
            <a:off x="7045538" y="2593212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0" name="Straight Connector 559"/>
          <p:cNvCxnSpPr/>
          <p:nvPr/>
        </p:nvCxnSpPr>
        <p:spPr>
          <a:xfrm>
            <a:off x="7072730" y="2593212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Connector 560"/>
          <p:cNvCxnSpPr/>
          <p:nvPr/>
        </p:nvCxnSpPr>
        <p:spPr>
          <a:xfrm flipV="1">
            <a:off x="7115783" y="2593212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2" name="Group 561"/>
          <p:cNvGrpSpPr/>
          <p:nvPr/>
        </p:nvGrpSpPr>
        <p:grpSpPr>
          <a:xfrm>
            <a:off x="7167900" y="2593212"/>
            <a:ext cx="95170" cy="145032"/>
            <a:chOff x="3533721" y="2643219"/>
            <a:chExt cx="692759" cy="1303144"/>
          </a:xfrm>
        </p:grpSpPr>
        <p:cxnSp>
          <p:nvCxnSpPr>
            <p:cNvPr id="563" name="Straight Connector 56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Straight Connector 56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5" name="Group 564"/>
          <p:cNvGrpSpPr/>
          <p:nvPr/>
        </p:nvGrpSpPr>
        <p:grpSpPr>
          <a:xfrm>
            <a:off x="7263071" y="2593212"/>
            <a:ext cx="95170" cy="145032"/>
            <a:chOff x="3533721" y="2643219"/>
            <a:chExt cx="692759" cy="1303144"/>
          </a:xfrm>
        </p:grpSpPr>
        <p:cxnSp>
          <p:nvCxnSpPr>
            <p:cNvPr id="566" name="Straight Connector 56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Straight Connector 56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8" name="Straight Connector 567"/>
          <p:cNvCxnSpPr/>
          <p:nvPr/>
        </p:nvCxnSpPr>
        <p:spPr>
          <a:xfrm>
            <a:off x="7358241" y="2593212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flipV="1">
            <a:off x="7405826" y="2662974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/>
          <p:cNvCxnSpPr/>
          <p:nvPr/>
        </p:nvCxnSpPr>
        <p:spPr>
          <a:xfrm>
            <a:off x="7430752" y="2661138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1" name="Oval 570"/>
          <p:cNvSpPr/>
          <p:nvPr/>
        </p:nvSpPr>
        <p:spPr>
          <a:xfrm>
            <a:off x="6529447" y="2521315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2" name="Oval 571"/>
          <p:cNvSpPr/>
          <p:nvPr/>
        </p:nvSpPr>
        <p:spPr>
          <a:xfrm>
            <a:off x="7577276" y="2523151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3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198FD"/>
                                      </p:to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5A7FD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BAFC"/>
                                      </p:to>
                                    </p:animClr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ACAC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1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500"/>
                            </p:stCondLst>
                            <p:childTnLst>
                              <p:par>
                                <p:cTn id="1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2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9F9E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animBg="1"/>
      <p:bldP spid="35" grpId="0" animBg="1"/>
      <p:bldP spid="50" grpId="0" animBg="1"/>
      <p:bldP spid="65" grpId="0" animBg="1"/>
      <p:bldP spid="80" grpId="0" animBg="1"/>
      <p:bldP spid="94" grpId="0" animBg="1"/>
      <p:bldP spid="95" grpId="0" animBg="1"/>
      <p:bldP spid="481" grpId="0"/>
      <p:bldP spid="497" grpId="0" animBg="1"/>
      <p:bldP spid="512" grpId="0" animBg="1"/>
      <p:bldP spid="527" grpId="0" animBg="1"/>
      <p:bldP spid="542" grpId="0" animBg="1"/>
      <p:bldP spid="557" grpId="0" animBg="1"/>
      <p:bldP spid="571" grpId="0" animBg="1"/>
      <p:bldP spid="5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67695" y="47040"/>
            <a:ext cx="2288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Approach Taken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6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 Extend to an </a:t>
            </a:r>
            <a:r>
              <a:rPr lang="en-US" i="1" dirty="0" smtClean="0"/>
              <a:t>(m x n)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397563" y="249289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82933" y="249504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48725" y="249617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17871" y="249289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99887" y="2492896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944726" y="2559501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71918" y="2559501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014971" y="2559501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067088" y="2559501"/>
            <a:ext cx="95170" cy="145032"/>
            <a:chOff x="3533721" y="2643219"/>
            <a:chExt cx="692759" cy="1303144"/>
          </a:xfrm>
        </p:grpSpPr>
        <p:cxnSp>
          <p:nvCxnSpPr>
            <p:cNvPr id="316" name="Straight Connector 31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162259" y="2559501"/>
            <a:ext cx="95170" cy="145032"/>
            <a:chOff x="3533721" y="2643219"/>
            <a:chExt cx="692759" cy="1303144"/>
          </a:xfrm>
        </p:grpSpPr>
        <p:cxnSp>
          <p:nvCxnSpPr>
            <p:cNvPr id="314" name="Straight Connector 31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>
            <a:off x="6257429" y="2559501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10273" y="2571583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937465" y="2571583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980518" y="2571583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032635" y="2571583"/>
            <a:ext cx="95170" cy="145032"/>
            <a:chOff x="3533721" y="2643219"/>
            <a:chExt cx="692759" cy="1303144"/>
          </a:xfrm>
        </p:grpSpPr>
        <p:cxnSp>
          <p:nvCxnSpPr>
            <p:cNvPr id="312" name="Straight Connector 31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127806" y="2571583"/>
            <a:ext cx="95170" cy="145032"/>
            <a:chOff x="3533721" y="2643219"/>
            <a:chExt cx="692759" cy="1303144"/>
          </a:xfrm>
        </p:grpSpPr>
        <p:cxnSp>
          <p:nvCxnSpPr>
            <p:cNvPr id="310" name="Straight Connector 30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/>
          <p:nvPr/>
        </p:nvCxnSpPr>
        <p:spPr>
          <a:xfrm>
            <a:off x="5222976" y="2571583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876253" y="2573459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03445" y="2573459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946498" y="2573459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3998615" y="2573459"/>
            <a:ext cx="95170" cy="145032"/>
            <a:chOff x="3533721" y="2643219"/>
            <a:chExt cx="692759" cy="1303144"/>
          </a:xfrm>
        </p:grpSpPr>
        <p:cxnSp>
          <p:nvCxnSpPr>
            <p:cNvPr id="308" name="Straight Connector 30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093786" y="2573459"/>
            <a:ext cx="95170" cy="145032"/>
            <a:chOff x="3533721" y="2643219"/>
            <a:chExt cx="692759" cy="1303144"/>
          </a:xfrm>
        </p:grpSpPr>
        <p:cxnSp>
          <p:nvCxnSpPr>
            <p:cNvPr id="306" name="Straight Connector 30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>
            <a:off x="4188956" y="2573459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85508" y="2624673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841859" y="255674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869051" y="255674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912104" y="255674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964221" y="2556747"/>
            <a:ext cx="95170" cy="145032"/>
            <a:chOff x="3533721" y="2643219"/>
            <a:chExt cx="692759" cy="1303144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059392" y="2556747"/>
            <a:ext cx="95170" cy="145032"/>
            <a:chOff x="3533721" y="2643219"/>
            <a:chExt cx="692759" cy="1303144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>
            <a:off x="3154562" y="255674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745243" y="3605403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901594" y="353747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928786" y="353747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71839" y="353747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4023956" y="3537477"/>
            <a:ext cx="95170" cy="145032"/>
            <a:chOff x="3533721" y="2643219"/>
            <a:chExt cx="692759" cy="1303144"/>
          </a:xfrm>
        </p:grpSpPr>
        <p:cxnSp>
          <p:nvCxnSpPr>
            <p:cNvPr id="300" name="Straight Connector 29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119127" y="3537477"/>
            <a:ext cx="95170" cy="145032"/>
            <a:chOff x="3533721" y="2643219"/>
            <a:chExt cx="692759" cy="1303144"/>
          </a:xfrm>
        </p:grpSpPr>
        <p:cxnSp>
          <p:nvCxnSpPr>
            <p:cNvPr id="298" name="Straight Connector 29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/>
          <p:nvPr/>
        </p:nvCxnSpPr>
        <p:spPr>
          <a:xfrm>
            <a:off x="4214297" y="353747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261882" y="360723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86808" y="360540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3382933" y="3465580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4759873" y="3601420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4916224" y="3533494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43416" y="3533494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986469" y="3533494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5038586" y="3533494"/>
            <a:ext cx="95170" cy="145032"/>
            <a:chOff x="3533721" y="2643219"/>
            <a:chExt cx="692759" cy="1303144"/>
          </a:xfrm>
        </p:grpSpPr>
        <p:cxnSp>
          <p:nvCxnSpPr>
            <p:cNvPr id="296" name="Straight Connector 29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5133757" y="3533494"/>
            <a:ext cx="95170" cy="145032"/>
            <a:chOff x="3533721" y="2643219"/>
            <a:chExt cx="692759" cy="1303144"/>
          </a:xfrm>
        </p:grpSpPr>
        <p:cxnSp>
          <p:nvCxnSpPr>
            <p:cNvPr id="294" name="Straight Connector 293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/>
          <p:cNvCxnSpPr/>
          <p:nvPr/>
        </p:nvCxnSpPr>
        <p:spPr>
          <a:xfrm>
            <a:off x="5228927" y="3533494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276512" y="3603256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01438" y="3601420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397563" y="346159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2680181" y="3603567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2836532" y="3535641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863724" y="3535641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906777" y="3535641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958894" y="3535641"/>
            <a:ext cx="95170" cy="145032"/>
            <a:chOff x="3533721" y="2643219"/>
            <a:chExt cx="692759" cy="1303144"/>
          </a:xfrm>
        </p:grpSpPr>
        <p:cxnSp>
          <p:nvCxnSpPr>
            <p:cNvPr id="292" name="Straight Connector 291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3054065" y="3535641"/>
            <a:ext cx="95170" cy="145032"/>
            <a:chOff x="3533721" y="2643219"/>
            <a:chExt cx="692759" cy="1303144"/>
          </a:xfrm>
        </p:grpSpPr>
        <p:cxnSp>
          <p:nvCxnSpPr>
            <p:cNvPr id="290" name="Straight Connector 289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>
            <a:off x="3149235" y="3535641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3196820" y="3605403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221746" y="3603567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2317871" y="346374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5811035" y="3603256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967386" y="353533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994578" y="353533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6037631" y="353533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6089748" y="3535330"/>
            <a:ext cx="95170" cy="145032"/>
            <a:chOff x="3533721" y="2643219"/>
            <a:chExt cx="692759" cy="1303144"/>
          </a:xfrm>
        </p:grpSpPr>
        <p:cxnSp>
          <p:nvCxnSpPr>
            <p:cNvPr id="288" name="Straight Connector 287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184919" y="3535330"/>
            <a:ext cx="95170" cy="145032"/>
            <a:chOff x="3533721" y="2643219"/>
            <a:chExt cx="692759" cy="1303144"/>
          </a:xfrm>
        </p:grpSpPr>
        <p:cxnSp>
          <p:nvCxnSpPr>
            <p:cNvPr id="286" name="Straight Connector 285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Straight Connector 72"/>
          <p:cNvCxnSpPr/>
          <p:nvPr/>
        </p:nvCxnSpPr>
        <p:spPr>
          <a:xfrm>
            <a:off x="6280089" y="353533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6327674" y="360509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352600" y="360325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5448725" y="346343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499887" y="346374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 rot="16200000">
            <a:off x="4230890" y="3044655"/>
            <a:ext cx="688852" cy="145032"/>
            <a:chOff x="2045287" y="2490819"/>
            <a:chExt cx="5014252" cy="1303144"/>
          </a:xfrm>
        </p:grpSpPr>
        <p:cxnSp>
          <p:nvCxnSpPr>
            <p:cNvPr id="273" name="Straight Connector 27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7" name="Group 27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84" name="Straight Connector 28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oup 27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82" name="Straight Connector 28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9" name="Straight Connector 27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 rot="16200000">
            <a:off x="3216260" y="3046802"/>
            <a:ext cx="688852" cy="145032"/>
            <a:chOff x="2045287" y="2490819"/>
            <a:chExt cx="5014252" cy="1303144"/>
          </a:xfrm>
        </p:grpSpPr>
        <p:cxnSp>
          <p:nvCxnSpPr>
            <p:cNvPr id="260" name="Straight Connector 259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oup 263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 264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69" name="Straight Connector 26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6" name="Straight Connector 265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 rot="16200000">
            <a:off x="5282052" y="3047936"/>
            <a:ext cx="688852" cy="145032"/>
            <a:chOff x="2045287" y="2490819"/>
            <a:chExt cx="5014252" cy="1303144"/>
          </a:xfrm>
        </p:grpSpPr>
        <p:cxnSp>
          <p:nvCxnSpPr>
            <p:cNvPr id="247" name="Straight Connector 246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1" name="Group 250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58" name="Straight Connector 25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2" name="Group 251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56" name="Straight Connector 255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3" name="Straight Connector 252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 rot="16200000">
            <a:off x="2151198" y="3044655"/>
            <a:ext cx="688852" cy="145032"/>
            <a:chOff x="2045287" y="2490819"/>
            <a:chExt cx="5014252" cy="1303144"/>
          </a:xfrm>
        </p:grpSpPr>
        <p:cxnSp>
          <p:nvCxnSpPr>
            <p:cNvPr id="234" name="Straight Connector 233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45" name="Straight Connector 24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9" name="Group 238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0" name="Straight Connector 239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 rot="16200000">
            <a:off x="6333214" y="3044655"/>
            <a:ext cx="688852" cy="145032"/>
            <a:chOff x="2045287" y="2490819"/>
            <a:chExt cx="5014252" cy="1303144"/>
          </a:xfrm>
        </p:grpSpPr>
        <p:cxnSp>
          <p:nvCxnSpPr>
            <p:cNvPr id="221" name="Straight Connector 220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5" name="Group 224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6" name="Group 225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30" name="Straight Connector 22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7" name="Straight Connector 226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3" name="Straight Connector 82"/>
          <p:cNvCxnSpPr/>
          <p:nvPr/>
        </p:nvCxnSpPr>
        <p:spPr>
          <a:xfrm>
            <a:off x="5795510" y="2627427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6305014" y="2629263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329940" y="2627427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53922" y="2639509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5270561" y="2641345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295487" y="2639509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3752848" y="2643221"/>
            <a:ext cx="123405" cy="3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4236541" y="2643221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261467" y="2641385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3202147" y="262650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227073" y="262467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745243" y="4577883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3901594" y="4509957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928786" y="4509957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3971839" y="4509957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4023956" y="4509957"/>
            <a:ext cx="95170" cy="145032"/>
            <a:chOff x="3533721" y="2643219"/>
            <a:chExt cx="692759" cy="1303144"/>
          </a:xfrm>
        </p:grpSpPr>
        <p:cxnSp>
          <p:nvCxnSpPr>
            <p:cNvPr id="219" name="Straight Connector 21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4119127" y="4509957"/>
            <a:ext cx="95170" cy="145032"/>
            <a:chOff x="3533721" y="2643219"/>
            <a:chExt cx="692759" cy="1303144"/>
          </a:xfrm>
        </p:grpSpPr>
        <p:cxnSp>
          <p:nvCxnSpPr>
            <p:cNvPr id="217" name="Straight Connector 21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/>
          <p:cNvCxnSpPr/>
          <p:nvPr/>
        </p:nvCxnSpPr>
        <p:spPr>
          <a:xfrm>
            <a:off x="4214297" y="4509957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4261882" y="4579719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286808" y="4577883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3382933" y="4438060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4759873" y="4573900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916224" y="4505974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943416" y="4505974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4986469" y="4505974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5038586" y="4505974"/>
            <a:ext cx="95170" cy="145032"/>
            <a:chOff x="3533721" y="2643219"/>
            <a:chExt cx="692759" cy="1303144"/>
          </a:xfrm>
        </p:grpSpPr>
        <p:cxnSp>
          <p:nvCxnSpPr>
            <p:cNvPr id="215" name="Straight Connector 21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5133757" y="4505974"/>
            <a:ext cx="95170" cy="145032"/>
            <a:chOff x="3533721" y="2643219"/>
            <a:chExt cx="692759" cy="1303144"/>
          </a:xfrm>
        </p:grpSpPr>
        <p:cxnSp>
          <p:nvCxnSpPr>
            <p:cNvPr id="213" name="Straight Connector 212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Straight Connector 109"/>
          <p:cNvCxnSpPr/>
          <p:nvPr/>
        </p:nvCxnSpPr>
        <p:spPr>
          <a:xfrm>
            <a:off x="5228927" y="4505974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5276512" y="4575736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301438" y="4573900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4397563" y="4434077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2680181" y="4576047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2836532" y="4508121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863724" y="4508121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906777" y="4508121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2958894" y="4508121"/>
            <a:ext cx="95170" cy="145032"/>
            <a:chOff x="3533721" y="2643219"/>
            <a:chExt cx="692759" cy="1303144"/>
          </a:xfrm>
        </p:grpSpPr>
        <p:cxnSp>
          <p:nvCxnSpPr>
            <p:cNvPr id="211" name="Straight Connector 210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3054065" y="4508121"/>
            <a:ext cx="95170" cy="145032"/>
            <a:chOff x="3533721" y="2643219"/>
            <a:chExt cx="692759" cy="1303144"/>
          </a:xfrm>
        </p:grpSpPr>
        <p:cxnSp>
          <p:nvCxnSpPr>
            <p:cNvPr id="209" name="Straight Connector 208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0" name="Straight Connector 119"/>
          <p:cNvCxnSpPr/>
          <p:nvPr/>
        </p:nvCxnSpPr>
        <p:spPr>
          <a:xfrm>
            <a:off x="3149235" y="4508121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3196820" y="4577883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221746" y="4576047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Oval 122"/>
          <p:cNvSpPr/>
          <p:nvPr/>
        </p:nvSpPr>
        <p:spPr>
          <a:xfrm>
            <a:off x="2317871" y="443622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5811035" y="4575736"/>
            <a:ext cx="156351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5967386" y="4507810"/>
            <a:ext cx="27192" cy="69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5994578" y="4507810"/>
            <a:ext cx="43053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6037631" y="4507810"/>
            <a:ext cx="52117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6089748" y="4507810"/>
            <a:ext cx="95170" cy="145032"/>
            <a:chOff x="3533721" y="2643219"/>
            <a:chExt cx="692759" cy="1303144"/>
          </a:xfrm>
        </p:grpSpPr>
        <p:cxnSp>
          <p:nvCxnSpPr>
            <p:cNvPr id="207" name="Straight Connector 206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6184919" y="4507810"/>
            <a:ext cx="95170" cy="145032"/>
            <a:chOff x="3533721" y="2643219"/>
            <a:chExt cx="692759" cy="1303144"/>
          </a:xfrm>
        </p:grpSpPr>
        <p:cxnSp>
          <p:nvCxnSpPr>
            <p:cNvPr id="205" name="Straight Connector 204"/>
            <p:cNvCxnSpPr/>
            <p:nvPr/>
          </p:nvCxnSpPr>
          <p:spPr>
            <a:xfrm>
              <a:off x="3533721" y="26432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V="1">
              <a:off x="3847112" y="26432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/>
          <p:cNvCxnSpPr/>
          <p:nvPr/>
        </p:nvCxnSpPr>
        <p:spPr>
          <a:xfrm>
            <a:off x="6280089" y="4507810"/>
            <a:ext cx="47585" cy="145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6327674" y="4577572"/>
            <a:ext cx="24926" cy="75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352600" y="4575736"/>
            <a:ext cx="147287" cy="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5448725" y="4435913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6499887" y="4436224"/>
            <a:ext cx="362310" cy="2796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 rot="16200000">
            <a:off x="4230890" y="4017135"/>
            <a:ext cx="688852" cy="145032"/>
            <a:chOff x="2045287" y="2490819"/>
            <a:chExt cx="5014252" cy="1303144"/>
          </a:xfrm>
        </p:grpSpPr>
        <p:cxnSp>
          <p:nvCxnSpPr>
            <p:cNvPr id="192" name="Straight Connector 191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Group 195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Group 196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8" name="Straight Connector 197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/>
        </p:nvGrpSpPr>
        <p:grpSpPr>
          <a:xfrm rot="16200000">
            <a:off x="3216260" y="4019282"/>
            <a:ext cx="688852" cy="145032"/>
            <a:chOff x="2045287" y="2490819"/>
            <a:chExt cx="5014252" cy="1303144"/>
          </a:xfrm>
        </p:grpSpPr>
        <p:cxnSp>
          <p:nvCxnSpPr>
            <p:cNvPr id="179" name="Straight Connector 178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Group 182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90" name="Straight Connector 189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Group 183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88" name="Straight Connector 187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5" name="Straight Connector 184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 rot="16200000">
            <a:off x="5282052" y="4020416"/>
            <a:ext cx="688852" cy="145032"/>
            <a:chOff x="2045287" y="2490819"/>
            <a:chExt cx="5014252" cy="1303144"/>
          </a:xfrm>
        </p:grpSpPr>
        <p:cxnSp>
          <p:nvCxnSpPr>
            <p:cNvPr id="166" name="Straight Connector 165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0" name="Group 169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2" name="Straight Connector 171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rot="16200000">
            <a:off x="2151198" y="4017135"/>
            <a:ext cx="688852" cy="145032"/>
            <a:chOff x="2045287" y="2490819"/>
            <a:chExt cx="5014252" cy="1303144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7" name="Group 156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 157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9" name="Straight Connector 158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/>
        </p:nvGrpSpPr>
        <p:grpSpPr>
          <a:xfrm rot="16200000">
            <a:off x="6333214" y="4017135"/>
            <a:ext cx="688852" cy="145032"/>
            <a:chOff x="2045287" y="2490819"/>
            <a:chExt cx="5014252" cy="1303144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045287" y="3101152"/>
              <a:ext cx="1138103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3183390" y="2490819"/>
              <a:ext cx="197931" cy="626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3381321" y="2490819"/>
              <a:ext cx="313391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3694712" y="2490819"/>
              <a:ext cx="37936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/>
            <p:cNvGrpSpPr/>
            <p:nvPr/>
          </p:nvGrpSpPr>
          <p:grpSpPr>
            <a:xfrm>
              <a:off x="4074080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51" name="Straight Connector 150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/>
            <p:cNvGrpSpPr/>
            <p:nvPr/>
          </p:nvGrpSpPr>
          <p:grpSpPr>
            <a:xfrm>
              <a:off x="4766839" y="2490819"/>
              <a:ext cx="692759" cy="1303144"/>
              <a:chOff x="3533721" y="2643219"/>
              <a:chExt cx="692759" cy="1303144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>
                <a:off x="3533721" y="2643219"/>
                <a:ext cx="313391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3847112" y="2643219"/>
                <a:ext cx="379368" cy="13031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Straight Connector 145"/>
            <p:cNvCxnSpPr/>
            <p:nvPr/>
          </p:nvCxnSpPr>
          <p:spPr>
            <a:xfrm>
              <a:off x="5459598" y="2490819"/>
              <a:ext cx="346378" cy="1303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5805976" y="3117648"/>
              <a:ext cx="181437" cy="676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987413" y="3101152"/>
              <a:ext cx="1072126" cy="164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041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2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2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2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EF1"/>
                                      </p:to>
                                    </p:animClr>
                                    <p:set>
                                      <p:cBhvr>
                                        <p:cTn id="30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000"/>
                            </p:stCondLst>
                            <p:childTnLst>
                              <p:par>
                                <p:cTn id="30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3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6AFD"/>
                                      </p:to>
                                    </p:animClr>
                                    <p:set>
                                      <p:cBhvr>
                                        <p:cTn id="3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7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7EFD"/>
                                      </p:to>
                                    </p:animClr>
                                    <p:set>
                                      <p:cBhvr>
                                        <p:cTn id="38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000"/>
                            </p:stCondLst>
                            <p:childTnLst>
                              <p:par>
                                <p:cTn id="38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9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9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BA5AA"/>
                                      </p:to>
                                    </p:animClr>
                                    <p:set>
                                      <p:cBhvr>
                                        <p:cTn id="3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46" grpId="0" animBg="1"/>
      <p:bldP spid="56" grpId="0" animBg="1"/>
      <p:bldP spid="66" grpId="0" animBg="1"/>
      <p:bldP spid="76" grpId="0" animBg="1"/>
      <p:bldP spid="77" grpId="0" animBg="1"/>
      <p:bldP spid="103" grpId="0" animBg="1"/>
      <p:bldP spid="113" grpId="0" animBg="1"/>
      <p:bldP spid="123" grpId="0" animBg="1"/>
      <p:bldP spid="133" grpId="0" animBg="1"/>
      <p:bldP spid="13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12469</TotalTime>
  <Words>647</Words>
  <Application>Microsoft Macintosh PowerPoint</Application>
  <PresentationFormat>On-screen Show (4:3)</PresentationFormat>
  <Paragraphs>104</Paragraphs>
  <Slides>21</Slides>
  <Notes>5</Notes>
  <HiddenSlides>0</HiddenSlides>
  <MMClips>4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Austin</vt:lpstr>
      <vt:lpstr>1_Austin</vt:lpstr>
      <vt:lpstr>Equation</vt:lpstr>
      <vt:lpstr>Critical Phenomena in a Heterogeneous Excitable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Sheldon</dc:creator>
  <cp:lastModifiedBy>Rachel Sheldon</cp:lastModifiedBy>
  <cp:revision>114</cp:revision>
  <cp:lastPrinted>2011-07-13T07:14:05Z</cp:lastPrinted>
  <dcterms:created xsi:type="dcterms:W3CDTF">2011-06-19T15:15:41Z</dcterms:created>
  <dcterms:modified xsi:type="dcterms:W3CDTF">2011-07-13T14:15:59Z</dcterms:modified>
</cp:coreProperties>
</file>