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69" r:id="rId5"/>
    <p:sldId id="266" r:id="rId6"/>
    <p:sldId id="268" r:id="rId7"/>
    <p:sldId id="259" r:id="rId8"/>
    <p:sldId id="260" r:id="rId9"/>
    <p:sldId id="261" r:id="rId10"/>
    <p:sldId id="262" r:id="rId11"/>
    <p:sldId id="271" r:id="rId12"/>
    <p:sldId id="272" r:id="rId13"/>
    <p:sldId id="273" r:id="rId14"/>
    <p:sldId id="274" r:id="rId15"/>
    <p:sldId id="275" r:id="rId16"/>
    <p:sldId id="277" r:id="rId17"/>
    <p:sldId id="279" r:id="rId18"/>
    <p:sldId id="281" r:id="rId19"/>
    <p:sldId id="263" r:id="rId20"/>
    <p:sldId id="264" r:id="rId21"/>
    <p:sldId id="267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37" autoAdjust="0"/>
  </p:normalViewPr>
  <p:slideViewPr>
    <p:cSldViewPr snapToGrid="0" snapToObjects="1">
      <p:cViewPr varScale="1">
        <p:scale>
          <a:sx n="82" d="100"/>
          <a:sy n="82" d="100"/>
        </p:scale>
        <p:origin x="-8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26/05/2011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26/05/2011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26/05/2011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000" dirty="0" smtClean="0"/>
              <a:t>Molecular Dynamics Investigation of Biomimetic Antifreeze Macromolecules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790988"/>
            <a:ext cx="6461760" cy="1066800"/>
          </a:xfrm>
        </p:spPr>
        <p:txBody>
          <a:bodyPr>
            <a:noAutofit/>
          </a:bodyPr>
          <a:lstStyle/>
          <a:p>
            <a:r>
              <a:rPr lang="en-US" sz="2500" dirty="0" smtClean="0"/>
              <a:t>Sarah-Jane Richards</a:t>
            </a:r>
          </a:p>
          <a:p>
            <a:r>
              <a:rPr lang="en-US" sz="2500" dirty="0" smtClean="0"/>
              <a:t>Supervised by Dr. Rebecca </a:t>
            </a:r>
            <a:r>
              <a:rPr lang="en-US" sz="2500" dirty="0" err="1" smtClean="0"/>
              <a:t>Notman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405513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Cluster Analysis</a:t>
            </a:r>
            <a:endParaRPr lang="en-US" sz="4000" dirty="0"/>
          </a:p>
        </p:txBody>
      </p:sp>
      <p:pic>
        <p:nvPicPr>
          <p:cNvPr id="4" name="Content Placeholder 3" descr="clust_timea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6" b="4176"/>
          <a:stretch>
            <a:fillRect/>
          </a:stretch>
        </p:blipFill>
        <p:spPr>
          <a:xfrm>
            <a:off x="1987847" y="1207851"/>
            <a:ext cx="4304909" cy="2712092"/>
          </a:xfrm>
        </p:spPr>
      </p:pic>
      <p:pic>
        <p:nvPicPr>
          <p:cNvPr id="5" name="Picture 4" descr="clust_timeb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47" y="3919943"/>
            <a:ext cx="4378944" cy="29380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824" y="2017059"/>
            <a:ext cx="11504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298 K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298824" y="4963459"/>
            <a:ext cx="11504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267 K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09202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Hydrogen Bonding Analysis</a:t>
            </a:r>
            <a:endParaRPr lang="en-US" sz="4000" dirty="0"/>
          </a:p>
        </p:txBody>
      </p:sp>
      <p:pic>
        <p:nvPicPr>
          <p:cNvPr id="3" name="Picture 2" descr="Screen shot 2011-05-25 at 15.22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385" y="1417638"/>
            <a:ext cx="8436104" cy="34354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1299" y="5051342"/>
            <a:ext cx="59303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Water 298 K 0.804 ± 0.0002 H-bonds</a:t>
            </a:r>
          </a:p>
          <a:p>
            <a:r>
              <a:rPr lang="en-US" sz="3000" dirty="0" smtClean="0"/>
              <a:t>Water 267 K 0.847 ± 0.0002 H-bonds</a:t>
            </a:r>
          </a:p>
          <a:p>
            <a:r>
              <a:rPr lang="en-US" sz="3000" dirty="0" smtClean="0"/>
              <a:t>Ice 267 K 1.000 ± 0.0002 H-bonds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715942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8277412" cy="455470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09600" y="4270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Solvent Accessible Surface Area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583765" y="6100220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298 K</a:t>
            </a:r>
            <a:endParaRPr lang="en-US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5994400" y="6100220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267 K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27721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4270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Solvent Accessible Surface Area</a:t>
            </a:r>
            <a:endParaRPr lang="en-US" sz="4000" dirty="0"/>
          </a:p>
        </p:txBody>
      </p:sp>
      <p:pic>
        <p:nvPicPr>
          <p:cNvPr id="6" name="Picture 5" descr="Screen shot 2011-05-24 at 22.49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6413"/>
            <a:ext cx="8382000" cy="44285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3647" y="6088279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298 K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5994400" y="6100220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267 K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43261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4270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Solvent Accessible Surface Area</a:t>
            </a:r>
            <a:endParaRPr lang="en-US" sz="4000" dirty="0"/>
          </a:p>
        </p:txBody>
      </p:sp>
      <p:pic>
        <p:nvPicPr>
          <p:cNvPr id="11" name="Picture 10" descr="Screen shot 2011-05-24 at 22.50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0134"/>
            <a:ext cx="8352118" cy="46999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58471" y="6089499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298 K</a:t>
            </a:r>
            <a:endParaRPr lang="en-US" sz="3000" dirty="0"/>
          </a:p>
        </p:txBody>
      </p:sp>
      <p:sp>
        <p:nvSpPr>
          <p:cNvPr id="13" name="TextBox 12"/>
          <p:cNvSpPr txBox="1"/>
          <p:nvPr/>
        </p:nvSpPr>
        <p:spPr>
          <a:xfrm>
            <a:off x="5994400" y="6100220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267 K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720792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168"/>
            <a:ext cx="7620000" cy="1143000"/>
          </a:xfrm>
        </p:spPr>
        <p:txBody>
          <a:bodyPr/>
          <a:lstStyle/>
          <a:p>
            <a:r>
              <a:rPr lang="en-US" dirty="0" smtClean="0"/>
              <a:t>Further Cluster Analysis</a:t>
            </a:r>
            <a:endParaRPr lang="en-US" dirty="0"/>
          </a:p>
        </p:txBody>
      </p:sp>
      <p:pic>
        <p:nvPicPr>
          <p:cNvPr id="4" name="Picture 3" descr="domstructmol2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1" y="1075764"/>
            <a:ext cx="4228353" cy="3283323"/>
          </a:xfrm>
          <a:prstGeom prst="rect">
            <a:avLst/>
          </a:prstGeom>
          <a:ln>
            <a:solidFill>
              <a:srgbClr val="663366"/>
            </a:solidFill>
          </a:ln>
        </p:spPr>
      </p:pic>
      <p:pic>
        <p:nvPicPr>
          <p:cNvPr id="5" name="Picture 4" descr="domstructmol2b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882" y="3395383"/>
            <a:ext cx="4616823" cy="3343087"/>
          </a:xfrm>
          <a:prstGeom prst="rect">
            <a:avLst/>
          </a:prstGeom>
          <a:ln>
            <a:solidFill>
              <a:srgbClr val="663366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736353" y="2046941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298 K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2423459" y="5157694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267 K</a:t>
            </a:r>
            <a:endParaRPr lang="en-US" sz="3000" dirty="0"/>
          </a:p>
        </p:txBody>
      </p:sp>
      <p:pic>
        <p:nvPicPr>
          <p:cNvPr id="8" name="Picture 7" descr="molecule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161" y="449198"/>
            <a:ext cx="1925544" cy="125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67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168"/>
            <a:ext cx="7620000" cy="1143000"/>
          </a:xfrm>
        </p:spPr>
        <p:txBody>
          <a:bodyPr/>
          <a:lstStyle/>
          <a:p>
            <a:r>
              <a:rPr lang="en-US" dirty="0" smtClean="0"/>
              <a:t>Further Cluster Analysis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36353" y="2046941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298 K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2423459" y="5157694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267 K</a:t>
            </a:r>
            <a:endParaRPr lang="en-US" sz="3000" dirty="0"/>
          </a:p>
        </p:txBody>
      </p:sp>
      <p:pic>
        <p:nvPicPr>
          <p:cNvPr id="8" name="Picture 7" descr="molecule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171" y="342468"/>
            <a:ext cx="2078182" cy="1524000"/>
          </a:xfrm>
          <a:prstGeom prst="rect">
            <a:avLst/>
          </a:prstGeom>
        </p:spPr>
      </p:pic>
      <p:pic>
        <p:nvPicPr>
          <p:cNvPr id="9" name="Picture 8" descr="domstructmol3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0" y="1283168"/>
            <a:ext cx="4444875" cy="3333656"/>
          </a:xfrm>
          <a:prstGeom prst="rect">
            <a:avLst/>
          </a:prstGeom>
          <a:ln>
            <a:solidFill>
              <a:srgbClr val="663366"/>
            </a:solidFill>
          </a:ln>
        </p:spPr>
      </p:pic>
      <p:pic>
        <p:nvPicPr>
          <p:cNvPr id="10" name="Picture 9" descr="domstructmol3b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587" y="2823882"/>
            <a:ext cx="4681569" cy="3511177"/>
          </a:xfrm>
          <a:prstGeom prst="rect">
            <a:avLst/>
          </a:prstGeom>
          <a:ln>
            <a:solidFill>
              <a:srgbClr val="663366"/>
            </a:solidFill>
          </a:ln>
        </p:spPr>
      </p:pic>
    </p:spTree>
    <p:extLst>
      <p:ext uri="{BB962C8B-B14F-4D97-AF65-F5344CB8AC3E}">
        <p14:creationId xmlns:p14="http://schemas.microsoft.com/office/powerpoint/2010/main" val="3996709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168"/>
            <a:ext cx="7620000" cy="1143000"/>
          </a:xfrm>
        </p:spPr>
        <p:txBody>
          <a:bodyPr/>
          <a:lstStyle/>
          <a:p>
            <a:r>
              <a:rPr lang="en-US" dirty="0" smtClean="0"/>
              <a:t>Further Cluster Analysis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36353" y="2046941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298 K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2423459" y="5157694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267 K</a:t>
            </a:r>
            <a:endParaRPr lang="en-US" sz="3000" dirty="0"/>
          </a:p>
        </p:txBody>
      </p:sp>
      <p:pic>
        <p:nvPicPr>
          <p:cNvPr id="8" name="Picture 7" descr="glucos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690" y="365193"/>
            <a:ext cx="2672603" cy="1544171"/>
          </a:xfrm>
          <a:prstGeom prst="rect">
            <a:avLst/>
          </a:prstGeom>
        </p:spPr>
      </p:pic>
      <p:pic>
        <p:nvPicPr>
          <p:cNvPr id="3" name="Picture 2" descr="domstructglu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12" y="1283168"/>
            <a:ext cx="4325346" cy="3244010"/>
          </a:xfrm>
          <a:prstGeom prst="rect">
            <a:avLst/>
          </a:prstGeom>
          <a:ln>
            <a:solidFill>
              <a:srgbClr val="663366"/>
            </a:solidFill>
          </a:ln>
        </p:spPr>
      </p:pic>
      <p:pic>
        <p:nvPicPr>
          <p:cNvPr id="9" name="Picture 8" descr="domstructglub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824" y="3089091"/>
            <a:ext cx="4706469" cy="3529852"/>
          </a:xfrm>
          <a:prstGeom prst="rect">
            <a:avLst/>
          </a:prstGeom>
          <a:ln>
            <a:solidFill>
              <a:srgbClr val="663366"/>
            </a:solidFill>
          </a:ln>
        </p:spPr>
      </p:pic>
    </p:spTree>
    <p:extLst>
      <p:ext uri="{BB962C8B-B14F-4D97-AF65-F5344CB8AC3E}">
        <p14:creationId xmlns:p14="http://schemas.microsoft.com/office/powerpoint/2010/main" val="3996709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168"/>
            <a:ext cx="7620000" cy="1143000"/>
          </a:xfrm>
        </p:spPr>
        <p:txBody>
          <a:bodyPr/>
          <a:lstStyle/>
          <a:p>
            <a:r>
              <a:rPr lang="en-US" dirty="0" smtClean="0"/>
              <a:t>Further Cluster Analysis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36353" y="2046941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298 K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2423459" y="5157694"/>
            <a:ext cx="1056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267 K</a:t>
            </a:r>
            <a:endParaRPr lang="en-US" sz="3000" dirty="0"/>
          </a:p>
        </p:txBody>
      </p:sp>
      <p:pic>
        <p:nvPicPr>
          <p:cNvPr id="8" name="Picture 7" descr="galactos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937" y="388470"/>
            <a:ext cx="2764950" cy="1597527"/>
          </a:xfrm>
          <a:prstGeom prst="rect">
            <a:avLst/>
          </a:prstGeom>
        </p:spPr>
      </p:pic>
      <p:pic>
        <p:nvPicPr>
          <p:cNvPr id="10" name="Picture 9" descr="domstructgal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60" y="1477403"/>
            <a:ext cx="4497294" cy="3372971"/>
          </a:xfrm>
          <a:prstGeom prst="rect">
            <a:avLst/>
          </a:prstGeom>
          <a:ln>
            <a:solidFill>
              <a:srgbClr val="663366"/>
            </a:solidFill>
          </a:ln>
        </p:spPr>
      </p:pic>
      <p:pic>
        <p:nvPicPr>
          <p:cNvPr id="11" name="Picture 10" descr="domstructgalb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236" y="3182471"/>
            <a:ext cx="4562038" cy="3421529"/>
          </a:xfrm>
          <a:prstGeom prst="rect">
            <a:avLst/>
          </a:prstGeom>
          <a:ln>
            <a:solidFill>
              <a:srgbClr val="663366"/>
            </a:solidFill>
          </a:ln>
        </p:spPr>
      </p:pic>
    </p:spTree>
    <p:extLst>
      <p:ext uri="{BB962C8B-B14F-4D97-AF65-F5344CB8AC3E}">
        <p14:creationId xmlns:p14="http://schemas.microsoft.com/office/powerpoint/2010/main" val="3996709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What can we conclude from these results? </a:t>
            </a:r>
            <a:endParaRPr lang="en-US" sz="4000" dirty="0"/>
          </a:p>
        </p:txBody>
      </p:sp>
      <p:pic>
        <p:nvPicPr>
          <p:cNvPr id="4" name="Picture 3" descr="censtrucglu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67050"/>
            <a:ext cx="3365633" cy="2981512"/>
          </a:xfrm>
          <a:prstGeom prst="rect">
            <a:avLst/>
          </a:prstGeom>
          <a:ln>
            <a:solidFill>
              <a:srgbClr val="663366"/>
            </a:solidFill>
          </a:ln>
        </p:spPr>
      </p:pic>
      <p:pic>
        <p:nvPicPr>
          <p:cNvPr id="5" name="Picture 4" descr="censtructga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11" y="3570941"/>
            <a:ext cx="4354483" cy="2719294"/>
          </a:xfrm>
          <a:prstGeom prst="rect">
            <a:avLst/>
          </a:prstGeom>
          <a:ln>
            <a:solidFill>
              <a:srgbClr val="663366"/>
            </a:solidFill>
          </a:ln>
        </p:spPr>
      </p:pic>
    </p:spTree>
    <p:extLst>
      <p:ext uri="{BB962C8B-B14F-4D97-AF65-F5344CB8AC3E}">
        <p14:creationId xmlns:p14="http://schemas.microsoft.com/office/powerpoint/2010/main" val="1175917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141" y="274638"/>
            <a:ext cx="7620000" cy="1143000"/>
          </a:xfrm>
        </p:spPr>
        <p:txBody>
          <a:bodyPr/>
          <a:lstStyle/>
          <a:p>
            <a:r>
              <a:rPr lang="en-US" sz="4000" dirty="0" smtClean="0"/>
              <a:t>What is the Scientific importance of the project?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294" y="1600200"/>
            <a:ext cx="7389906" cy="419289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Cryopreservation of biological materials</a:t>
            </a:r>
            <a:r>
              <a:rPr lang="en-US" sz="3000" dirty="0" smtClean="0"/>
              <a:t>.</a:t>
            </a:r>
            <a:endParaRPr lang="en-US" sz="3000" dirty="0"/>
          </a:p>
          <a:p>
            <a:r>
              <a:rPr lang="en-US" sz="3000" dirty="0" smtClean="0"/>
              <a:t>Blood cell, stem cells and even whole organs</a:t>
            </a:r>
            <a:r>
              <a:rPr lang="en-US" sz="3000" baseline="30000" dirty="0" smtClean="0"/>
              <a:t>1</a:t>
            </a:r>
            <a:r>
              <a:rPr lang="en-US" sz="3000" dirty="0" smtClean="0"/>
              <a:t>.</a:t>
            </a:r>
          </a:p>
          <a:p>
            <a:pPr>
              <a:buFontTx/>
              <a:buChar char="-"/>
            </a:pPr>
            <a:r>
              <a:rPr lang="en-US" sz="3000" dirty="0" smtClean="0"/>
              <a:t>Traditionally - Glycerol or DMSO</a:t>
            </a:r>
            <a:r>
              <a:rPr lang="en-US" sz="3000" baseline="30000" dirty="0"/>
              <a:t>2</a:t>
            </a:r>
            <a:endParaRPr lang="en-US" sz="3000" dirty="0" smtClean="0"/>
          </a:p>
          <a:p>
            <a:pPr>
              <a:buFontTx/>
              <a:buChar char="-"/>
            </a:pPr>
            <a:r>
              <a:rPr lang="en-US" sz="3000" dirty="0" smtClean="0"/>
              <a:t>Very expensive, large concentrations</a:t>
            </a:r>
          </a:p>
          <a:p>
            <a:pPr>
              <a:buFontTx/>
              <a:buChar char="-"/>
            </a:pPr>
            <a:endParaRPr lang="en-US" sz="3000" dirty="0"/>
          </a:p>
          <a:p>
            <a:r>
              <a:rPr lang="en-US" sz="3000" dirty="0" smtClean="0"/>
              <a:t>Alternatively Antifreeze glycoproteins </a:t>
            </a:r>
            <a:endParaRPr lang="en-US" sz="3000" dirty="0"/>
          </a:p>
          <a:p>
            <a:pPr marL="114300" indent="0">
              <a:buNone/>
            </a:pPr>
            <a:endParaRPr lang="en-US" sz="3000" dirty="0" smtClean="0"/>
          </a:p>
          <a:p>
            <a:endParaRPr lang="en-US" sz="3000" dirty="0" smtClean="0"/>
          </a:p>
          <a:p>
            <a:pPr marL="114300" indent="0">
              <a:buNone/>
            </a:pPr>
            <a:endParaRPr lang="en-US" sz="3000" dirty="0"/>
          </a:p>
          <a:p>
            <a:pPr marL="114300" indent="0">
              <a:buNone/>
            </a:pPr>
            <a:endParaRPr lang="en-US" sz="3000" dirty="0"/>
          </a:p>
          <a:p>
            <a:pPr marL="114300" indent="0">
              <a:buNone/>
            </a:pPr>
            <a:endParaRPr lang="en-US" sz="3000" dirty="0" smtClean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0" y="591604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87294" y="6031301"/>
            <a:ext cx="60032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 </a:t>
            </a:r>
            <a:r>
              <a:rPr lang="en-US" dirty="0"/>
              <a:t>Nutt, D. R.; Smith, J. C</a:t>
            </a:r>
            <a:r>
              <a:rPr lang="en-US" dirty="0" smtClean="0"/>
              <a:t>.</a:t>
            </a:r>
            <a:r>
              <a:rPr lang="en-US" dirty="0"/>
              <a:t>,</a:t>
            </a:r>
            <a:r>
              <a:rPr lang="en-US" dirty="0" smtClean="0"/>
              <a:t> J</a:t>
            </a:r>
            <a:r>
              <a:rPr lang="en-US" dirty="0"/>
              <a:t>. Am. Chem. Soc., 2008, 130, 13066</a:t>
            </a:r>
            <a:endParaRPr lang="en-US" dirty="0" smtClean="0"/>
          </a:p>
          <a:p>
            <a:r>
              <a:rPr lang="en-US" dirty="0" smtClean="0"/>
              <a:t>2. </a:t>
            </a:r>
            <a:r>
              <a:rPr lang="en-US" dirty="0"/>
              <a:t>Matsumura, K.; </a:t>
            </a:r>
            <a:r>
              <a:rPr lang="en-US" dirty="0" err="1"/>
              <a:t>Hyon</a:t>
            </a:r>
            <a:r>
              <a:rPr lang="en-US" dirty="0"/>
              <a:t>, S.-H., 2009, 30, 4842.</a:t>
            </a:r>
          </a:p>
        </p:txBody>
      </p:sp>
    </p:spTree>
    <p:extLst>
      <p:ext uri="{BB962C8B-B14F-4D97-AF65-F5344CB8AC3E}">
        <p14:creationId xmlns:p14="http://schemas.microsoft.com/office/powerpoint/2010/main" val="428666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671" y="220571"/>
            <a:ext cx="7620000" cy="1143000"/>
          </a:xfrm>
        </p:spPr>
        <p:txBody>
          <a:bodyPr/>
          <a:lstStyle/>
          <a:p>
            <a:r>
              <a:rPr lang="en-US" sz="4000" dirty="0" smtClean="0"/>
              <a:t>Acknowledgements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Thank you to Becky and Matt for putting the project together. </a:t>
            </a:r>
          </a:p>
          <a:p>
            <a:pPr marL="114300" indent="0">
              <a:buNone/>
            </a:pPr>
            <a:endParaRPr lang="en-US" sz="3000" dirty="0" smtClean="0"/>
          </a:p>
          <a:p>
            <a:r>
              <a:rPr lang="en-US" sz="3000" dirty="0" smtClean="0"/>
              <a:t>Thanks to Becky for her support throughout the project.</a:t>
            </a:r>
          </a:p>
          <a:p>
            <a:pPr marL="114300" indent="0">
              <a:buNone/>
            </a:pPr>
            <a:endParaRPr lang="en-US" sz="3000" dirty="0" smtClean="0"/>
          </a:p>
          <a:p>
            <a:r>
              <a:rPr lang="en-US" sz="3000" dirty="0" smtClean="0"/>
              <a:t>Thanks to Sang and Anthony for making the write-up room a bit more interesting.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077145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listening!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96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52" y="250452"/>
            <a:ext cx="8686800" cy="1325562"/>
          </a:xfrm>
        </p:spPr>
        <p:txBody>
          <a:bodyPr/>
          <a:lstStyle/>
          <a:p>
            <a:r>
              <a:rPr lang="en-US" sz="4000" dirty="0" smtClean="0"/>
              <a:t>What are Antifreeze Glycoproteins and Why are they Important?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739" y="1600200"/>
            <a:ext cx="7620000" cy="48006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Prevent polar fish from freezing in Antarctic conditions</a:t>
            </a:r>
            <a:r>
              <a:rPr lang="en-US" sz="3000" baseline="30000" dirty="0" smtClean="0"/>
              <a:t>1</a:t>
            </a:r>
            <a:r>
              <a:rPr lang="en-US" sz="3000" dirty="0" smtClean="0"/>
              <a:t>.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0" y="589021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4352" y="6077634"/>
            <a:ext cx="834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Matsumura</a:t>
            </a:r>
            <a:r>
              <a:rPr lang="en-US" dirty="0"/>
              <a:t>, K.; </a:t>
            </a:r>
            <a:r>
              <a:rPr lang="en-US" dirty="0" err="1"/>
              <a:t>Hyon</a:t>
            </a:r>
            <a:r>
              <a:rPr lang="en-US" dirty="0"/>
              <a:t>, S.-H</a:t>
            </a:r>
            <a:r>
              <a:rPr lang="en-US" dirty="0" smtClean="0"/>
              <a:t>., </a:t>
            </a:r>
            <a:r>
              <a:rPr lang="en-US" i="1" dirty="0" smtClean="0"/>
              <a:t>Biomaterials</a:t>
            </a:r>
            <a:r>
              <a:rPr lang="en-US" dirty="0" smtClean="0"/>
              <a:t>, </a:t>
            </a:r>
            <a:r>
              <a:rPr lang="en-US" dirty="0"/>
              <a:t>2009, </a:t>
            </a:r>
            <a:r>
              <a:rPr lang="en-US" b="1" dirty="0"/>
              <a:t>30</a:t>
            </a:r>
            <a:r>
              <a:rPr lang="en-US" dirty="0"/>
              <a:t>, 4842.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908" y="2891207"/>
            <a:ext cx="63246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087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What are the antifreeze properties they show?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sz="3000" dirty="0"/>
          </a:p>
          <a:p>
            <a:r>
              <a:rPr lang="en-US" sz="3000" dirty="0" smtClean="0"/>
              <a:t>Thermal Hysteresis</a:t>
            </a:r>
            <a:r>
              <a:rPr lang="en-US" sz="3000" baseline="30000" dirty="0" smtClean="0"/>
              <a:t>1</a:t>
            </a:r>
            <a:endParaRPr lang="en-US" sz="3000" dirty="0"/>
          </a:p>
          <a:p>
            <a:r>
              <a:rPr lang="en-US" sz="3000" dirty="0" smtClean="0"/>
              <a:t>Dynamic Ice Shaping</a:t>
            </a:r>
            <a:r>
              <a:rPr lang="en-US" sz="3000" baseline="30000" dirty="0"/>
              <a:t>2</a:t>
            </a:r>
            <a:endParaRPr lang="en-US" sz="3000" dirty="0"/>
          </a:p>
          <a:p>
            <a:r>
              <a:rPr lang="en-US" sz="3000" dirty="0" err="1" smtClean="0"/>
              <a:t>Recrystallisation</a:t>
            </a:r>
            <a:r>
              <a:rPr lang="en-US" sz="3000" dirty="0" smtClean="0"/>
              <a:t> Inhibition</a:t>
            </a:r>
            <a:r>
              <a:rPr lang="en-US" sz="3000" baseline="30000" dirty="0" smtClean="0"/>
              <a:t>1</a:t>
            </a:r>
            <a:endParaRPr lang="en-US" sz="3000" dirty="0" smtClean="0"/>
          </a:p>
          <a:p>
            <a:endParaRPr lang="en-US" sz="3000" dirty="0"/>
          </a:p>
          <a:p>
            <a:r>
              <a:rPr lang="en-US" sz="3000" dirty="0" smtClean="0"/>
              <a:t>Potential </a:t>
            </a:r>
            <a:r>
              <a:rPr lang="en-US" sz="3000" dirty="0" err="1" smtClean="0"/>
              <a:t>Cryopreservant</a:t>
            </a:r>
            <a:endParaRPr lang="en-US" sz="3000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1" y="5539860"/>
            <a:ext cx="9143999" cy="448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18975" y="5592453"/>
            <a:ext cx="8112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Gibson</a:t>
            </a:r>
            <a:r>
              <a:rPr lang="en-US" dirty="0"/>
              <a:t>, M. I</a:t>
            </a:r>
            <a:r>
              <a:rPr lang="en-US" dirty="0" smtClean="0"/>
              <a:t>., </a:t>
            </a:r>
            <a:r>
              <a:rPr lang="en-US" i="1" dirty="0" err="1"/>
              <a:t>Polym</a:t>
            </a:r>
            <a:r>
              <a:rPr lang="en-US" i="1" dirty="0"/>
              <a:t>. Chem</a:t>
            </a:r>
            <a:r>
              <a:rPr lang="en-US" dirty="0"/>
              <a:t>., 2010, </a:t>
            </a:r>
            <a:r>
              <a:rPr lang="en-US" b="1" dirty="0"/>
              <a:t>1</a:t>
            </a:r>
            <a:r>
              <a:rPr lang="en-US" dirty="0"/>
              <a:t>, 8, 1141</a:t>
            </a:r>
          </a:p>
        </p:txBody>
      </p:sp>
      <p:sp>
        <p:nvSpPr>
          <p:cNvPr id="6" name="Rectangle 5"/>
          <p:cNvSpPr/>
          <p:nvPr/>
        </p:nvSpPr>
        <p:spPr>
          <a:xfrm>
            <a:off x="218975" y="6077634"/>
            <a:ext cx="78582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2. </a:t>
            </a:r>
            <a:r>
              <a:rPr lang="en-US" dirty="0"/>
              <a:t>Tachibana, Y.; Fletcher, G. L.; </a:t>
            </a:r>
            <a:r>
              <a:rPr lang="en-US" dirty="0" err="1"/>
              <a:t>Fujitani</a:t>
            </a:r>
            <a:r>
              <a:rPr lang="en-US" dirty="0"/>
              <a:t>, N.; </a:t>
            </a:r>
            <a:r>
              <a:rPr lang="en-US" dirty="0" err="1"/>
              <a:t>Tsuda</a:t>
            </a:r>
            <a:r>
              <a:rPr lang="en-US" dirty="0"/>
              <a:t>, S.; Monde, K.; Nishimura, S-I., </a:t>
            </a:r>
            <a:r>
              <a:rPr lang="en-US" i="1" dirty="0" err="1"/>
              <a:t>Angew</a:t>
            </a:r>
            <a:r>
              <a:rPr lang="en-US" i="1" dirty="0"/>
              <a:t>. Chem. Int</a:t>
            </a:r>
            <a:r>
              <a:rPr lang="en-US" dirty="0"/>
              <a:t>. Ed. 2004, </a:t>
            </a:r>
            <a:r>
              <a:rPr lang="en-US" b="1" dirty="0" smtClean="0"/>
              <a:t>43</a:t>
            </a:r>
            <a:r>
              <a:rPr lang="en-US" dirty="0" smtClean="0"/>
              <a:t>, </a:t>
            </a:r>
            <a:r>
              <a:rPr lang="en-US" dirty="0"/>
              <a:t>856-856.</a:t>
            </a:r>
          </a:p>
        </p:txBody>
      </p:sp>
      <p:pic>
        <p:nvPicPr>
          <p:cNvPr id="7" name="Picture 6" descr="Screen shot 2011-05-25 at 22.51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083" y="3493029"/>
            <a:ext cx="2651024" cy="990492"/>
          </a:xfrm>
          <a:prstGeom prst="rect">
            <a:avLst/>
          </a:prstGeom>
        </p:spPr>
      </p:pic>
      <p:pic>
        <p:nvPicPr>
          <p:cNvPr id="8" name="Picture 7" descr="Screen shot 2011-05-25 at 22.52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966" y="2479320"/>
            <a:ext cx="1830966" cy="796897"/>
          </a:xfrm>
          <a:prstGeom prst="rect">
            <a:avLst/>
          </a:prstGeom>
        </p:spPr>
      </p:pic>
      <p:pic>
        <p:nvPicPr>
          <p:cNvPr id="9" name="Picture 8" descr="Screen shot 2011-05-25 at 22.53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020" y="2479320"/>
            <a:ext cx="542975" cy="76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14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are glycoproteins not currently used? 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000" dirty="0" smtClean="0"/>
          </a:p>
          <a:p>
            <a:r>
              <a:rPr lang="en-US" sz="3000" dirty="0" smtClean="0"/>
              <a:t>Difficulties with obtaining them from natural sources</a:t>
            </a:r>
            <a:r>
              <a:rPr lang="en-US" sz="3000" baseline="30000" dirty="0" smtClean="0"/>
              <a:t>1</a:t>
            </a:r>
            <a:endParaRPr lang="en-US" sz="3000" dirty="0" smtClean="0"/>
          </a:p>
          <a:p>
            <a:pPr marL="114300" indent="0">
              <a:buNone/>
            </a:pPr>
            <a:endParaRPr lang="en-US" sz="3000" dirty="0" smtClean="0"/>
          </a:p>
          <a:p>
            <a:r>
              <a:rPr lang="en-US" sz="3000" dirty="0" smtClean="0"/>
              <a:t>Challenges of total synthesis</a:t>
            </a:r>
            <a:r>
              <a:rPr lang="en-US" sz="3000" baseline="30000" dirty="0"/>
              <a:t>2</a:t>
            </a:r>
            <a:endParaRPr lang="en-US" sz="3000" dirty="0" smtClean="0"/>
          </a:p>
          <a:p>
            <a:pPr marL="114300" indent="0">
              <a:buNone/>
            </a:pPr>
            <a:endParaRPr lang="en-US" sz="3000" dirty="0"/>
          </a:p>
          <a:p>
            <a:pPr marL="114300" indent="0">
              <a:buNone/>
            </a:pPr>
            <a:endParaRPr lang="en-US" sz="3000" dirty="0" smtClean="0"/>
          </a:p>
          <a:p>
            <a:endParaRPr lang="en-US" sz="3000" dirty="0"/>
          </a:p>
        </p:txBody>
      </p:sp>
      <p:cxnSp>
        <p:nvCxnSpPr>
          <p:cNvPr id="3" name="Straight Connector 2"/>
          <p:cNvCxnSpPr/>
          <p:nvPr/>
        </p:nvCxnSpPr>
        <p:spPr>
          <a:xfrm flipH="1" flipV="1">
            <a:off x="0" y="5525945"/>
            <a:ext cx="9158942" cy="298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83931" y="5611625"/>
            <a:ext cx="7493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Tachibana</a:t>
            </a:r>
            <a:r>
              <a:rPr lang="en-US" dirty="0"/>
              <a:t>, Y.; Fletcher, G. L.; </a:t>
            </a:r>
            <a:r>
              <a:rPr lang="en-US" dirty="0" err="1"/>
              <a:t>Fujitani</a:t>
            </a:r>
            <a:r>
              <a:rPr lang="en-US" dirty="0"/>
              <a:t>, N.; </a:t>
            </a:r>
            <a:r>
              <a:rPr lang="en-US" dirty="0" err="1"/>
              <a:t>Tsuda</a:t>
            </a:r>
            <a:r>
              <a:rPr lang="en-US" dirty="0"/>
              <a:t>, S.; Monde, K.; Nishimura, S-I</a:t>
            </a:r>
            <a:r>
              <a:rPr lang="en-US" dirty="0" smtClean="0"/>
              <a:t>.</a:t>
            </a:r>
            <a:r>
              <a:rPr lang="en-US" i="1" dirty="0" smtClean="0"/>
              <a:t>, </a:t>
            </a:r>
            <a:r>
              <a:rPr lang="en-US" i="1" dirty="0" err="1"/>
              <a:t>Angew</a:t>
            </a:r>
            <a:r>
              <a:rPr lang="en-US" i="1" dirty="0"/>
              <a:t>. Chem. Int. Ed. </a:t>
            </a:r>
            <a:r>
              <a:rPr lang="en-US" dirty="0"/>
              <a:t>2004, </a:t>
            </a:r>
            <a:r>
              <a:rPr lang="en-US" b="1" dirty="0" smtClean="0"/>
              <a:t>43</a:t>
            </a:r>
            <a:r>
              <a:rPr lang="en-US" dirty="0" smtClean="0"/>
              <a:t>, </a:t>
            </a:r>
            <a:r>
              <a:rPr lang="en-US" dirty="0"/>
              <a:t>856-856.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3931" y="6211669"/>
            <a:ext cx="7493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</a:t>
            </a:r>
            <a:r>
              <a:rPr lang="en-US" dirty="0" err="1" smtClean="0"/>
              <a:t>Heggemann</a:t>
            </a:r>
            <a:r>
              <a:rPr lang="en-US" dirty="0"/>
              <a:t>, C.; </a:t>
            </a:r>
            <a:r>
              <a:rPr lang="en-US" dirty="0" err="1"/>
              <a:t>Budke</a:t>
            </a:r>
            <a:r>
              <a:rPr lang="en-US" dirty="0"/>
              <a:t>, C.; </a:t>
            </a:r>
            <a:r>
              <a:rPr lang="en-US" dirty="0" err="1"/>
              <a:t>Schomburg</a:t>
            </a:r>
            <a:r>
              <a:rPr lang="en-US" dirty="0"/>
              <a:t>, B.; </a:t>
            </a:r>
            <a:r>
              <a:rPr lang="en-US" dirty="0" err="1"/>
              <a:t>Majer</a:t>
            </a:r>
            <a:r>
              <a:rPr lang="en-US" dirty="0"/>
              <a:t>, Z.; Wiβbrock, M.; Koop, T.; </a:t>
            </a:r>
            <a:r>
              <a:rPr lang="en-US" dirty="0" err="1"/>
              <a:t>Sewald</a:t>
            </a:r>
            <a:r>
              <a:rPr lang="en-US" dirty="0"/>
              <a:t>, N</a:t>
            </a:r>
            <a:r>
              <a:rPr lang="en-US" dirty="0" smtClean="0"/>
              <a:t>., </a:t>
            </a:r>
            <a:r>
              <a:rPr lang="en-US" i="1" dirty="0"/>
              <a:t>Amino Acids</a:t>
            </a:r>
            <a:r>
              <a:rPr lang="en-US" dirty="0"/>
              <a:t>, 2010,</a:t>
            </a:r>
            <a:r>
              <a:rPr lang="en-US" b="1" dirty="0"/>
              <a:t> </a:t>
            </a:r>
            <a:r>
              <a:rPr lang="en-US" b="1" dirty="0" smtClean="0"/>
              <a:t>38</a:t>
            </a:r>
            <a:r>
              <a:rPr lang="en-US" dirty="0"/>
              <a:t>,</a:t>
            </a:r>
            <a:r>
              <a:rPr lang="en-US" b="1" dirty="0" smtClean="0"/>
              <a:t> </a:t>
            </a:r>
            <a:r>
              <a:rPr lang="en-US" dirty="0"/>
              <a:t>213.</a:t>
            </a:r>
          </a:p>
        </p:txBody>
      </p:sp>
    </p:spTree>
    <p:extLst>
      <p:ext uri="{BB962C8B-B14F-4D97-AF65-F5344CB8AC3E}">
        <p14:creationId xmlns:p14="http://schemas.microsoft.com/office/powerpoint/2010/main" val="2020281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How has this been overcome?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141" y="1411069"/>
            <a:ext cx="7620000" cy="48006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Mimics of AFGPs</a:t>
            </a:r>
            <a:r>
              <a:rPr lang="en-US" sz="3000" baseline="30000" dirty="0" smtClean="0"/>
              <a:t>1,2</a:t>
            </a:r>
            <a:endParaRPr lang="en-US" sz="3000" dirty="0"/>
          </a:p>
          <a:p>
            <a:r>
              <a:rPr lang="en-US" sz="3000" dirty="0" smtClean="0"/>
              <a:t>Gibson Lab have been </a:t>
            </a:r>
            <a:r>
              <a:rPr lang="en-US" sz="3000" dirty="0" err="1" smtClean="0"/>
              <a:t>synthesising</a:t>
            </a:r>
            <a:r>
              <a:rPr lang="en-US" sz="3000" dirty="0" smtClean="0"/>
              <a:t> </a:t>
            </a:r>
            <a:r>
              <a:rPr lang="en-US" sz="3000" dirty="0" err="1" smtClean="0"/>
              <a:t>glycotripeptides</a:t>
            </a:r>
            <a:endParaRPr lang="en-US" sz="3000" dirty="0" smtClean="0"/>
          </a:p>
          <a:p>
            <a:endParaRPr lang="en-US" sz="3000" dirty="0"/>
          </a:p>
          <a:p>
            <a:r>
              <a:rPr lang="en-US" sz="3000" dirty="0" smtClean="0"/>
              <a:t>However, their mechanism of action is unknown. </a:t>
            </a:r>
            <a:endParaRPr lang="en-US" sz="3000" dirty="0"/>
          </a:p>
          <a:p>
            <a:r>
              <a:rPr lang="en-US" sz="3000" dirty="0" smtClean="0"/>
              <a:t>Aim: To use Molecular Dynamics to help elucidate mechanism of action</a:t>
            </a:r>
            <a:endParaRPr lang="en-US" sz="3000" dirty="0"/>
          </a:p>
          <a:p>
            <a:endParaRPr lang="en-US" sz="3000" dirty="0" smtClean="0"/>
          </a:p>
          <a:p>
            <a:endParaRPr lang="en-US" sz="3000" dirty="0"/>
          </a:p>
          <a:p>
            <a:endParaRPr lang="en-US" sz="3000" dirty="0" smtClean="0"/>
          </a:p>
          <a:p>
            <a:endParaRPr lang="en-US" sz="3000" dirty="0"/>
          </a:p>
          <a:p>
            <a:endParaRPr lang="en-US" sz="3000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-2" y="5890584"/>
            <a:ext cx="91440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7641" y="5894657"/>
            <a:ext cx="8224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 Gibson, M. I.; Barker, C. A.; Spain, S. G. et al.</a:t>
            </a:r>
            <a:r>
              <a:rPr lang="en-US" i="1" dirty="0" smtClean="0"/>
              <a:t>, </a:t>
            </a:r>
            <a:r>
              <a:rPr lang="en-US" i="1" dirty="0" err="1" smtClean="0"/>
              <a:t>Biomacromolecules</a:t>
            </a:r>
            <a:r>
              <a:rPr lang="en-US" dirty="0" smtClean="0"/>
              <a:t>, 2009, </a:t>
            </a:r>
            <a:r>
              <a:rPr lang="en-US" b="1" dirty="0" smtClean="0"/>
              <a:t>10</a:t>
            </a:r>
            <a:r>
              <a:rPr lang="en-US" dirty="0" smtClean="0"/>
              <a:t>, 2, 328.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7641" y="6211669"/>
            <a:ext cx="8093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2. Tam</a:t>
            </a:r>
            <a:r>
              <a:rPr lang="en-US" dirty="0"/>
              <a:t>, R. Y.; Rowley, C. N.; </a:t>
            </a:r>
            <a:r>
              <a:rPr lang="en-US" dirty="0" err="1"/>
              <a:t>Petrov</a:t>
            </a:r>
            <a:r>
              <a:rPr lang="en-US" dirty="0"/>
              <a:t>, I.; Zhang, T.; </a:t>
            </a:r>
            <a:r>
              <a:rPr lang="en-US" dirty="0" err="1"/>
              <a:t>Afagh</a:t>
            </a:r>
            <a:r>
              <a:rPr lang="en-US" dirty="0"/>
              <a:t>, N. A.; Woo, T. K.; Ben, R. N</a:t>
            </a:r>
            <a:r>
              <a:rPr lang="en-US" dirty="0" smtClean="0"/>
              <a:t>., </a:t>
            </a:r>
            <a:r>
              <a:rPr lang="en-US" i="1" dirty="0"/>
              <a:t>J. Am. Chem. Soc.</a:t>
            </a:r>
            <a:r>
              <a:rPr lang="en-US" dirty="0"/>
              <a:t>, 2009, </a:t>
            </a:r>
            <a:r>
              <a:rPr lang="en-US" b="1" dirty="0"/>
              <a:t>131</a:t>
            </a:r>
            <a:r>
              <a:rPr lang="en-US" dirty="0"/>
              <a:t>, 15745</a:t>
            </a:r>
          </a:p>
        </p:txBody>
      </p:sp>
    </p:spTree>
    <p:extLst>
      <p:ext uri="{BB962C8B-B14F-4D97-AF65-F5344CB8AC3E}">
        <p14:creationId xmlns:p14="http://schemas.microsoft.com/office/powerpoint/2010/main" val="1321652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are Molecular Dynamics simulations important? 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082" y="1600200"/>
            <a:ext cx="7620000" cy="4800600"/>
          </a:xfrm>
        </p:spPr>
        <p:txBody>
          <a:bodyPr>
            <a:normAutofit/>
          </a:bodyPr>
          <a:lstStyle/>
          <a:p>
            <a:endParaRPr lang="en-US" sz="3000" dirty="0" smtClean="0"/>
          </a:p>
          <a:p>
            <a:r>
              <a:rPr lang="en-US" sz="3000" dirty="0" smtClean="0"/>
              <a:t>They can help elucidate the mechanism of action.</a:t>
            </a:r>
            <a:endParaRPr lang="en-US" sz="3000" dirty="0"/>
          </a:p>
          <a:p>
            <a:endParaRPr lang="en-US" sz="3000" dirty="0"/>
          </a:p>
          <a:p>
            <a:r>
              <a:rPr lang="en-US" sz="3000" dirty="0" smtClean="0"/>
              <a:t>They can suggest a conformation of these peptides. </a:t>
            </a:r>
          </a:p>
          <a:p>
            <a:endParaRPr lang="en-US" sz="3000" dirty="0"/>
          </a:p>
          <a:p>
            <a:r>
              <a:rPr lang="en-US" sz="3000" dirty="0" smtClean="0"/>
              <a:t>Help design and </a:t>
            </a:r>
            <a:r>
              <a:rPr lang="en-US" sz="3000" dirty="0" err="1" smtClean="0"/>
              <a:t>optimise</a:t>
            </a:r>
            <a:r>
              <a:rPr lang="en-US" sz="3000" dirty="0" smtClean="0"/>
              <a:t> biomimetic polymers.</a:t>
            </a:r>
          </a:p>
        </p:txBody>
      </p:sp>
    </p:spTree>
    <p:extLst>
      <p:ext uri="{BB962C8B-B14F-4D97-AF65-F5344CB8AC3E}">
        <p14:creationId xmlns:p14="http://schemas.microsoft.com/office/powerpoint/2010/main" val="34287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What have I been simulating?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141" y="1600200"/>
            <a:ext cx="7620000" cy="4800600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4 sugar </a:t>
            </a:r>
            <a:r>
              <a:rPr lang="en-US" sz="3000" dirty="0" err="1" smtClean="0"/>
              <a:t>functionalised</a:t>
            </a:r>
            <a:r>
              <a:rPr lang="en-US" sz="3000" dirty="0" smtClean="0"/>
              <a:t> peptides.</a:t>
            </a:r>
          </a:p>
          <a:p>
            <a:endParaRPr lang="en-US" sz="3000" dirty="0"/>
          </a:p>
          <a:p>
            <a:endParaRPr lang="en-US" sz="3000" dirty="0" smtClean="0"/>
          </a:p>
          <a:p>
            <a:endParaRPr lang="en-US" sz="3000" dirty="0"/>
          </a:p>
          <a:p>
            <a:endParaRPr lang="en-US" sz="3000" dirty="0" smtClean="0"/>
          </a:p>
          <a:p>
            <a:endParaRPr lang="en-US" sz="3000" dirty="0"/>
          </a:p>
          <a:p>
            <a:endParaRPr lang="en-US" sz="3000" dirty="0" smtClean="0"/>
          </a:p>
          <a:p>
            <a:r>
              <a:rPr lang="en-US" sz="3000" dirty="0" smtClean="0"/>
              <a:t>Effect of number of hydroxyl groups</a:t>
            </a:r>
          </a:p>
          <a:p>
            <a:r>
              <a:rPr lang="en-US" sz="3000" dirty="0" smtClean="0"/>
              <a:t>Stereochemistry</a:t>
            </a:r>
            <a:endParaRPr lang="en-US" sz="3000" dirty="0"/>
          </a:p>
        </p:txBody>
      </p:sp>
      <p:pic>
        <p:nvPicPr>
          <p:cNvPr id="4" name="Picture 3" descr="molecule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700" y="3390468"/>
            <a:ext cx="2078182" cy="1524000"/>
          </a:xfrm>
          <a:prstGeom prst="rect">
            <a:avLst/>
          </a:prstGeom>
        </p:spPr>
      </p:pic>
      <p:pic>
        <p:nvPicPr>
          <p:cNvPr id="5" name="Picture 4" descr="glucos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632" y="1858623"/>
            <a:ext cx="2672603" cy="1544171"/>
          </a:xfrm>
          <a:prstGeom prst="rect">
            <a:avLst/>
          </a:prstGeom>
        </p:spPr>
      </p:pic>
      <p:pic>
        <p:nvPicPr>
          <p:cNvPr id="6" name="Picture 5" descr="galactos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285" y="3390468"/>
            <a:ext cx="2764950" cy="1597527"/>
          </a:xfrm>
          <a:prstGeom prst="rect">
            <a:avLst/>
          </a:prstGeom>
        </p:spPr>
      </p:pic>
      <p:pic>
        <p:nvPicPr>
          <p:cNvPr id="7" name="Picture 6" descr="molecule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338" y="2149662"/>
            <a:ext cx="1925544" cy="125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6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620001" cy="1143000"/>
          </a:xfrm>
        </p:spPr>
        <p:txBody>
          <a:bodyPr/>
          <a:lstStyle/>
          <a:p>
            <a:r>
              <a:rPr lang="en-US" sz="4000" dirty="0" smtClean="0"/>
              <a:t>How did I go about the simulations?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620000" cy="4983162"/>
          </a:xfrm>
        </p:spPr>
        <p:txBody>
          <a:bodyPr>
            <a:noAutofit/>
          </a:bodyPr>
          <a:lstStyle/>
          <a:p>
            <a:r>
              <a:rPr lang="en-US" sz="3000" dirty="0" smtClean="0"/>
              <a:t>All-atom model</a:t>
            </a:r>
          </a:p>
          <a:p>
            <a:r>
              <a:rPr lang="en-US" sz="3000" dirty="0" smtClean="0"/>
              <a:t>Introducing the </a:t>
            </a:r>
            <a:r>
              <a:rPr lang="en-US" sz="3000" dirty="0" err="1" smtClean="0"/>
              <a:t>monosaccharides</a:t>
            </a:r>
            <a:endParaRPr lang="en-US" sz="3000" dirty="0" smtClean="0"/>
          </a:p>
          <a:p>
            <a:r>
              <a:rPr lang="en-US" sz="3000" dirty="0" smtClean="0"/>
              <a:t>TIP4P/ICE</a:t>
            </a:r>
          </a:p>
          <a:p>
            <a:pPr marL="114300" indent="0">
              <a:buNone/>
            </a:pPr>
            <a:endParaRPr lang="en-US" sz="3000" dirty="0" smtClean="0"/>
          </a:p>
          <a:p>
            <a:r>
              <a:rPr lang="en-US" sz="3000" dirty="0" smtClean="0"/>
              <a:t>NPT simulations for 100 ns at two temperatures</a:t>
            </a:r>
            <a:endParaRPr lang="en-US" sz="3000" dirty="0"/>
          </a:p>
          <a:p>
            <a:r>
              <a:rPr lang="en-US" sz="3000" dirty="0" smtClean="0"/>
              <a:t>Analysis - </a:t>
            </a:r>
            <a:r>
              <a:rPr lang="en-US" sz="3000" dirty="0"/>
              <a:t>Cluster Analysis</a:t>
            </a:r>
          </a:p>
          <a:p>
            <a:pPr marL="114300" indent="0">
              <a:buNone/>
            </a:pPr>
            <a:r>
              <a:rPr lang="en-US" sz="3000" dirty="0"/>
              <a:t>	 </a:t>
            </a:r>
            <a:r>
              <a:rPr lang="en-US" sz="3000" dirty="0" smtClean="0"/>
              <a:t>        - Hydrogen Bonding</a:t>
            </a:r>
            <a:endParaRPr lang="en-US" sz="3000" dirty="0"/>
          </a:p>
          <a:p>
            <a:pPr marL="114300" indent="0">
              <a:buNone/>
            </a:pPr>
            <a:r>
              <a:rPr lang="en-US" sz="3000" dirty="0" smtClean="0"/>
              <a:t>	         -	 Solvent Accessible Surface Area</a:t>
            </a:r>
          </a:p>
        </p:txBody>
      </p:sp>
      <p:pic>
        <p:nvPicPr>
          <p:cNvPr id="4" name="Picture 3" descr="Screen shot 2011-05-24 at 14.29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61" y="2580343"/>
            <a:ext cx="1674231" cy="115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72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920</TotalTime>
  <Words>707</Words>
  <Application>Microsoft Macintosh PowerPoint</Application>
  <PresentationFormat>On-screen Show 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Adjacency</vt:lpstr>
      <vt:lpstr>Molecular Dynamics Investigation of Biomimetic Antifreeze Macromolecules</vt:lpstr>
      <vt:lpstr>What is the Scientific importance of the project? </vt:lpstr>
      <vt:lpstr>What are Antifreeze Glycoproteins and Why are they Important? </vt:lpstr>
      <vt:lpstr>What are the antifreeze properties they show? </vt:lpstr>
      <vt:lpstr>Why are glycoproteins not currently used? </vt:lpstr>
      <vt:lpstr>How has this been overcome? </vt:lpstr>
      <vt:lpstr>Why are Molecular Dynamics simulations important?  </vt:lpstr>
      <vt:lpstr>What have I been simulating? </vt:lpstr>
      <vt:lpstr>How did I go about the simulations?</vt:lpstr>
      <vt:lpstr>Cluster Analysis</vt:lpstr>
      <vt:lpstr>Hydrogen Bonding Analysis</vt:lpstr>
      <vt:lpstr>PowerPoint Presentation</vt:lpstr>
      <vt:lpstr>PowerPoint Presentation</vt:lpstr>
      <vt:lpstr>PowerPoint Presentation</vt:lpstr>
      <vt:lpstr>Further Cluster Analysis</vt:lpstr>
      <vt:lpstr>Further Cluster Analysis</vt:lpstr>
      <vt:lpstr>Further Cluster Analysis</vt:lpstr>
      <vt:lpstr>Further Cluster Analysis</vt:lpstr>
      <vt:lpstr>What can we conclude from these results? </vt:lpstr>
      <vt:lpstr>Acknowledgements</vt:lpstr>
      <vt:lpstr>Thank you for listening!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Molecular Dynamics investigation of Biomimetic Antifreeze Macromolecules</dc:title>
  <dc:creator>Sarah-Jane Richards</dc:creator>
  <cp:lastModifiedBy>Sarah-Jane Richards</cp:lastModifiedBy>
  <cp:revision>34</cp:revision>
  <dcterms:created xsi:type="dcterms:W3CDTF">2011-04-14T10:49:54Z</dcterms:created>
  <dcterms:modified xsi:type="dcterms:W3CDTF">2011-05-26T11:07:33Z</dcterms:modified>
</cp:coreProperties>
</file>