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7"/>
  </p:notesMasterIdLst>
  <p:handoutMasterIdLst>
    <p:handoutMasterId r:id="rId28"/>
  </p:handoutMasterIdLst>
  <p:sldIdLst>
    <p:sldId id="256" r:id="rId5"/>
    <p:sldId id="257" r:id="rId6"/>
    <p:sldId id="258" r:id="rId7"/>
    <p:sldId id="259" r:id="rId8"/>
    <p:sldId id="261" r:id="rId9"/>
    <p:sldId id="262" r:id="rId10"/>
    <p:sldId id="277" r:id="rId11"/>
    <p:sldId id="263" r:id="rId12"/>
    <p:sldId id="264" r:id="rId13"/>
    <p:sldId id="265" r:id="rId14"/>
    <p:sldId id="269" r:id="rId15"/>
    <p:sldId id="282" r:id="rId16"/>
    <p:sldId id="266" r:id="rId17"/>
    <p:sldId id="267" r:id="rId18"/>
    <p:sldId id="279" r:id="rId19"/>
    <p:sldId id="280" r:id="rId20"/>
    <p:sldId id="283" r:id="rId21"/>
    <p:sldId id="284" r:id="rId22"/>
    <p:sldId id="268" r:id="rId23"/>
    <p:sldId id="281" r:id="rId24"/>
    <p:sldId id="278" r:id="rId25"/>
    <p:sldId id="27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89" autoAdjust="0"/>
    <p:restoredTop sz="94660"/>
  </p:normalViewPr>
  <p:slideViewPr>
    <p:cSldViewPr snapToGrid="0" snapToObjects="1">
      <p:cViewPr varScale="1">
        <p:scale>
          <a:sx n="42" d="100"/>
          <a:sy n="42" d="100"/>
        </p:scale>
        <p:origin x="-1568" y="-112"/>
      </p:cViewPr>
      <p:guideLst>
        <p:guide orient="horz" pos="216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9FF74D-204D-2F47-BBDB-1D9EC9ACF68B}" type="datetimeFigureOut">
              <a:rPr lang="en-US" smtClean="0"/>
              <a:t>12/07/2011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6D84983-C827-C94C-99B8-2D73DFD009F3}" type="slidenum">
              <a:rPr lang="en-US" smtClean="0"/>
              <a:t>‹#›</a:t>
            </a:fld>
            <a:endParaRPr lang="en-US"/>
          </a:p>
        </p:txBody>
      </p:sp>
    </p:spTree>
    <p:extLst>
      <p:ext uri="{BB962C8B-B14F-4D97-AF65-F5344CB8AC3E}">
        <p14:creationId xmlns:p14="http://schemas.microsoft.com/office/powerpoint/2010/main" val="3068011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5D78A3-A1F6-FD40-8E72-B53C3965F40E}" type="datetimeFigureOut">
              <a:rPr lang="en-US" smtClean="0"/>
              <a:t>12/07/2011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8B660E-8CB2-6F4C-A28D-E539E0C72B02}" type="slidenum">
              <a:rPr lang="en-US" smtClean="0"/>
              <a:t>‹#›</a:t>
            </a:fld>
            <a:endParaRPr lang="en-US"/>
          </a:p>
        </p:txBody>
      </p:sp>
    </p:spTree>
    <p:extLst>
      <p:ext uri="{BB962C8B-B14F-4D97-AF65-F5344CB8AC3E}">
        <p14:creationId xmlns:p14="http://schemas.microsoft.com/office/powerpoint/2010/main" val="11606356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Experimental</a:t>
            </a:r>
            <a:r>
              <a:rPr lang="en-US" baseline="0" dirty="0" smtClean="0"/>
              <a:t> biology </a:t>
            </a:r>
            <a:r>
              <a:rPr lang="en-US" baseline="0" dirty="0" err="1" smtClean="0"/>
              <a:t>miniproject</a:t>
            </a:r>
            <a:r>
              <a:rPr lang="en-US" baseline="0" dirty="0" smtClean="0"/>
              <a:t> on cloning and expression of T.R in </a:t>
            </a:r>
            <a:r>
              <a:rPr lang="en-US" baseline="0" dirty="0" err="1" smtClean="0"/>
              <a:t>E.coli</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a:t>
            </a:fld>
            <a:endParaRPr lang="en-US"/>
          </a:p>
        </p:txBody>
      </p:sp>
    </p:spTree>
    <p:extLst>
      <p:ext uri="{BB962C8B-B14F-4D97-AF65-F5344CB8AC3E}">
        <p14:creationId xmlns:p14="http://schemas.microsoft.com/office/powerpoint/2010/main" val="1315162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a:t>
            </a:r>
            <a:r>
              <a:rPr lang="en-US" baseline="0" dirty="0" smtClean="0"/>
              <a:t> was amplified using polymerase chain reaction (PCR). The DNA template used was a </a:t>
            </a:r>
            <a:r>
              <a:rPr lang="en-US" baseline="0" dirty="0" err="1" smtClean="0"/>
              <a:t>cosmid</a:t>
            </a:r>
            <a:r>
              <a:rPr lang="en-US" baseline="0" dirty="0" smtClean="0"/>
              <a:t>. Circular DNA containing all useful genomic DNA.</a:t>
            </a:r>
          </a:p>
          <a:p>
            <a:r>
              <a:rPr lang="en-US" baseline="0" dirty="0" smtClean="0"/>
              <a:t>Electrophoresis gel showed the correct sized band of my amplified genes</a:t>
            </a:r>
          </a:p>
        </p:txBody>
      </p:sp>
      <p:sp>
        <p:nvSpPr>
          <p:cNvPr id="4" name="Slide Number Placeholder 3"/>
          <p:cNvSpPr>
            <a:spLocks noGrp="1"/>
          </p:cNvSpPr>
          <p:nvPr>
            <p:ph type="sldNum" sz="quarter" idx="10"/>
          </p:nvPr>
        </p:nvSpPr>
        <p:spPr/>
        <p:txBody>
          <a:bodyPr/>
          <a:lstStyle/>
          <a:p>
            <a:fld id="{F18B660E-8CB2-6F4C-A28D-E539E0C72B02}" type="slidenum">
              <a:rPr lang="en-US" smtClean="0"/>
              <a:t>10</a:t>
            </a:fld>
            <a:endParaRPr lang="en-US"/>
          </a:p>
        </p:txBody>
      </p:sp>
    </p:spTree>
    <p:extLst>
      <p:ext uri="{BB962C8B-B14F-4D97-AF65-F5344CB8AC3E}">
        <p14:creationId xmlns:p14="http://schemas.microsoft.com/office/powerpoint/2010/main" val="3161628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t>
            </a:r>
            <a:r>
              <a:rPr lang="en-US" baseline="0" dirty="0" smtClean="0"/>
              <a:t> </a:t>
            </a:r>
            <a:r>
              <a:rPr lang="en-US" baseline="0" dirty="0" err="1" smtClean="0"/>
              <a:t>av</a:t>
            </a:r>
            <a:r>
              <a:rPr lang="en-US" baseline="0" dirty="0" smtClean="0"/>
              <a:t> was amplified using genomic DNA</a:t>
            </a:r>
          </a:p>
          <a:p>
            <a:r>
              <a:rPr lang="en-US" baseline="0" dirty="0" smtClean="0"/>
              <a:t>First attempt showed unspecific binding of primers leading to multiple bands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11</a:t>
            </a:fld>
            <a:endParaRPr lang="en-US"/>
          </a:p>
        </p:txBody>
      </p:sp>
    </p:spTree>
    <p:extLst>
      <p:ext uri="{BB962C8B-B14F-4D97-AF65-F5344CB8AC3E}">
        <p14:creationId xmlns:p14="http://schemas.microsoft.com/office/powerpoint/2010/main" val="127023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increase</a:t>
            </a:r>
            <a:r>
              <a:rPr lang="en-US" baseline="0" dirty="0" smtClean="0"/>
              <a:t> in annealing temp was tired to attempt more specific binding – did not work</a:t>
            </a:r>
          </a:p>
          <a:p>
            <a:r>
              <a:rPr lang="en-US" baseline="0" dirty="0" smtClean="0"/>
              <a:t>Decrease the DNA template – worked for savR2</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12</a:t>
            </a:fld>
            <a:endParaRPr lang="en-US"/>
          </a:p>
        </p:txBody>
      </p:sp>
    </p:spTree>
    <p:extLst>
      <p:ext uri="{BB962C8B-B14F-4D97-AF65-F5344CB8AC3E}">
        <p14:creationId xmlns:p14="http://schemas.microsoft.com/office/powerpoint/2010/main" val="1150534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Inserted smdR2 into</a:t>
            </a:r>
            <a:r>
              <a:rPr lang="en-US" baseline="0" dirty="0" smtClean="0"/>
              <a:t> expression vector, transformed in </a:t>
            </a:r>
            <a:r>
              <a:rPr lang="en-US" baseline="0" dirty="0" err="1" smtClean="0"/>
              <a:t>e.coli</a:t>
            </a:r>
            <a:r>
              <a:rPr lang="en-US" baseline="0" dirty="0" smtClean="0"/>
              <a:t> and clones were cultured overnight</a:t>
            </a:r>
          </a:p>
          <a:p>
            <a:r>
              <a:rPr lang="en-US" baseline="0" dirty="0" smtClean="0"/>
              <a:t>PCR was carried using T7 primers to amplify the gene region.</a:t>
            </a:r>
          </a:p>
          <a:p>
            <a:r>
              <a:rPr lang="en-US" baseline="0" dirty="0" smtClean="0"/>
              <a:t>The was run against a +</a:t>
            </a:r>
            <a:r>
              <a:rPr lang="en-US" baseline="0" dirty="0" err="1" smtClean="0"/>
              <a:t>ve</a:t>
            </a:r>
            <a:r>
              <a:rPr lang="en-US" baseline="0" dirty="0" smtClean="0"/>
              <a:t> control of similar size which was a plasmid known to contain the </a:t>
            </a:r>
            <a:r>
              <a:rPr lang="en-US" baseline="0" dirty="0" err="1" smtClean="0"/>
              <a:t>mmfR</a:t>
            </a:r>
            <a:r>
              <a:rPr lang="en-US" baseline="0" dirty="0" smtClean="0"/>
              <a:t> and </a:t>
            </a:r>
            <a:r>
              <a:rPr lang="en-US" baseline="0" dirty="0" err="1" smtClean="0"/>
              <a:t>mmyR</a:t>
            </a:r>
            <a:r>
              <a:rPr lang="en-US" baseline="0" dirty="0" smtClean="0"/>
              <a:t> genes. </a:t>
            </a:r>
          </a:p>
          <a:p>
            <a:r>
              <a:rPr lang="en-US" baseline="0" dirty="0" smtClean="0"/>
              <a:t>W and x show amplification.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13</a:t>
            </a:fld>
            <a:endParaRPr lang="en-US"/>
          </a:p>
        </p:txBody>
      </p:sp>
    </p:spTree>
    <p:extLst>
      <p:ext uri="{BB962C8B-B14F-4D97-AF65-F5344CB8AC3E}">
        <p14:creationId xmlns:p14="http://schemas.microsoft.com/office/powerpoint/2010/main" val="3621061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Further insertion determination</a:t>
            </a:r>
            <a:r>
              <a:rPr lang="en-US" baseline="0" dirty="0" smtClean="0"/>
              <a:t> was done using restriction enzymes.  </a:t>
            </a:r>
          </a:p>
          <a:p>
            <a:r>
              <a:rPr lang="en-US" baseline="0" dirty="0" smtClean="0"/>
              <a:t>Web program called </a:t>
            </a:r>
            <a:r>
              <a:rPr lang="en-US" baseline="0" dirty="0" err="1" smtClean="0"/>
              <a:t>nebcutter</a:t>
            </a:r>
            <a:r>
              <a:rPr lang="en-US" baseline="0" dirty="0" smtClean="0"/>
              <a:t> was used to show enzymes which cut my DNA. </a:t>
            </a:r>
          </a:p>
          <a:p>
            <a:r>
              <a:rPr lang="en-US" baseline="0" dirty="0" err="1" smtClean="0"/>
              <a:t>EcoRV</a:t>
            </a:r>
            <a:r>
              <a:rPr lang="en-US" baseline="0" dirty="0" smtClean="0"/>
              <a:t> was found to cut in two places showing bands at ~4000 and ~2000. </a:t>
            </a:r>
          </a:p>
          <a:p>
            <a:r>
              <a:rPr lang="en-US" baseline="0" dirty="0" smtClean="0"/>
              <a:t>The </a:t>
            </a:r>
            <a:r>
              <a:rPr lang="en-US" baseline="0" dirty="0" err="1" smtClean="0"/>
              <a:t>agrose</a:t>
            </a:r>
            <a:r>
              <a:rPr lang="en-US" baseline="0" dirty="0" smtClean="0"/>
              <a:t> gel showed w had the correct bands. </a:t>
            </a:r>
          </a:p>
        </p:txBody>
      </p:sp>
      <p:sp>
        <p:nvSpPr>
          <p:cNvPr id="4" name="Slide Number Placeholder 3"/>
          <p:cNvSpPr>
            <a:spLocks noGrp="1"/>
          </p:cNvSpPr>
          <p:nvPr>
            <p:ph type="sldNum" sz="quarter" idx="10"/>
          </p:nvPr>
        </p:nvSpPr>
        <p:spPr/>
        <p:txBody>
          <a:bodyPr/>
          <a:lstStyle/>
          <a:p>
            <a:fld id="{F18B660E-8CB2-6F4C-A28D-E539E0C72B02}" type="slidenum">
              <a:rPr lang="en-US" smtClean="0"/>
              <a:t>14</a:t>
            </a:fld>
            <a:endParaRPr lang="en-US"/>
          </a:p>
        </p:txBody>
      </p:sp>
    </p:spTree>
    <p:extLst>
      <p:ext uri="{BB962C8B-B14F-4D97-AF65-F5344CB8AC3E}">
        <p14:creationId xmlns:p14="http://schemas.microsoft.com/office/powerpoint/2010/main" val="3185149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Sequencing was carried out in life sciences to determine the correct</a:t>
            </a:r>
            <a:r>
              <a:rPr lang="en-US" baseline="0" dirty="0" smtClean="0"/>
              <a:t> insertion to the native</a:t>
            </a:r>
          </a:p>
          <a:p>
            <a:r>
              <a:rPr lang="en-US" baseline="0" dirty="0" smtClean="0"/>
              <a:t>88% homology was obtained. The shows that my gene is in there, but there are more mistakes than expected. There were good regions where there are sharp peaks and it is obvious which is the correct base and areas of poor sequencing where it is less obvious which base it is. At all the wrong points I checked and it appeared to be poor sequencing so it was deemed okay to carry on. Better sequencing is being carried out though.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15</a:t>
            </a:fld>
            <a:endParaRPr lang="en-US"/>
          </a:p>
        </p:txBody>
      </p:sp>
    </p:spTree>
    <p:extLst>
      <p:ext uri="{BB962C8B-B14F-4D97-AF65-F5344CB8AC3E}">
        <p14:creationId xmlns:p14="http://schemas.microsoft.com/office/powerpoint/2010/main" val="1211548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Plasmid</a:t>
            </a:r>
            <a:r>
              <a:rPr lang="en-US" baseline="0" dirty="0" smtClean="0"/>
              <a:t> was transformed into E. coli BL21 star which is a high performance strain for increased yields with t7 promoter vectors</a:t>
            </a:r>
          </a:p>
          <a:p>
            <a:r>
              <a:rPr lang="en-US" baseline="0" dirty="0" smtClean="0"/>
              <a:t>Clones were cultured overnight and the culture was scaled up until an appropriate </a:t>
            </a:r>
            <a:r>
              <a:rPr lang="en-US" baseline="0" dirty="0" err="1" smtClean="0"/>
              <a:t>opitical</a:t>
            </a:r>
            <a:r>
              <a:rPr lang="en-US" baseline="0" dirty="0" smtClean="0"/>
              <a:t> density was reached. Then it was induced and left to produce proteins overnight and then soluble proteins were purified.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16</a:t>
            </a:fld>
            <a:endParaRPr lang="en-US"/>
          </a:p>
        </p:txBody>
      </p:sp>
    </p:spTree>
    <p:extLst>
      <p:ext uri="{BB962C8B-B14F-4D97-AF65-F5344CB8AC3E}">
        <p14:creationId xmlns:p14="http://schemas.microsoft.com/office/powerpoint/2010/main" val="23290063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purification was carried out using FPLC</a:t>
            </a:r>
            <a:r>
              <a:rPr lang="en-US" baseline="0" dirty="0" smtClean="0"/>
              <a:t> and a nickel cartridge. </a:t>
            </a:r>
          </a:p>
          <a:p>
            <a:r>
              <a:rPr lang="en-US" baseline="0" dirty="0" smtClean="0"/>
              <a:t>A </a:t>
            </a:r>
            <a:r>
              <a:rPr lang="en-US" baseline="0" dirty="0" err="1" smtClean="0"/>
              <a:t>french</a:t>
            </a:r>
            <a:r>
              <a:rPr lang="en-US" baseline="0" dirty="0" smtClean="0"/>
              <a:t> press was used to lyse the cells and release the proteins. </a:t>
            </a:r>
          </a:p>
          <a:p>
            <a:r>
              <a:rPr lang="en-US" baseline="0" dirty="0" smtClean="0"/>
              <a:t>Soluble proteins were purified. All </a:t>
            </a:r>
            <a:r>
              <a:rPr lang="en-US" baseline="0" dirty="0" err="1" smtClean="0"/>
              <a:t>protiens</a:t>
            </a:r>
            <a:r>
              <a:rPr lang="en-US" baseline="0" dirty="0" smtClean="0"/>
              <a:t> go it, histidine-tagged </a:t>
            </a:r>
            <a:r>
              <a:rPr lang="en-US" baseline="0" dirty="0" err="1" smtClean="0"/>
              <a:t>protiens</a:t>
            </a:r>
            <a:r>
              <a:rPr lang="en-US" baseline="0" dirty="0" smtClean="0"/>
              <a:t> stick to the column </a:t>
            </a:r>
            <a:r>
              <a:rPr lang="en-US" baseline="0" dirty="0" err="1" smtClean="0"/>
              <a:t>ans</a:t>
            </a:r>
            <a:r>
              <a:rPr lang="en-US" baseline="0" dirty="0" smtClean="0"/>
              <a:t> all others are eluted as waste.</a:t>
            </a:r>
          </a:p>
          <a:p>
            <a:r>
              <a:rPr lang="en-US" baseline="0" dirty="0" smtClean="0"/>
              <a:t>Then the proteins are eluted with imidazole. The imidazole competes with the histidine for the nickel and the his-tagged proteins are released.  </a:t>
            </a:r>
          </a:p>
          <a:p>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17</a:t>
            </a:fld>
            <a:endParaRPr lang="en-US"/>
          </a:p>
        </p:txBody>
      </p:sp>
    </p:spTree>
    <p:extLst>
      <p:ext uri="{BB962C8B-B14F-4D97-AF65-F5344CB8AC3E}">
        <p14:creationId xmlns:p14="http://schemas.microsoft.com/office/powerpoint/2010/main" val="1729056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FPLC trace obtained. </a:t>
            </a:r>
          </a:p>
          <a:p>
            <a:r>
              <a:rPr lang="en-US" baseline="0" dirty="0" smtClean="0"/>
              <a:t>3 injections and the absorbance at 280nm shows all the proteins released</a:t>
            </a:r>
          </a:p>
          <a:p>
            <a:r>
              <a:rPr lang="en-US" baseline="0" dirty="0" smtClean="0"/>
              <a:t>Elution shows the </a:t>
            </a:r>
            <a:r>
              <a:rPr lang="en-US" baseline="0" dirty="0" err="1" smtClean="0"/>
              <a:t>histagged</a:t>
            </a:r>
            <a:r>
              <a:rPr lang="en-US" baseline="0" dirty="0" smtClean="0"/>
              <a:t> fraction and shows that my protein is in the soluble fraction.</a:t>
            </a:r>
          </a:p>
          <a:p>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18</a:t>
            </a:fld>
            <a:endParaRPr lang="en-US"/>
          </a:p>
        </p:txBody>
      </p:sp>
    </p:spTree>
    <p:extLst>
      <p:ext uri="{BB962C8B-B14F-4D97-AF65-F5344CB8AC3E}">
        <p14:creationId xmlns:p14="http://schemas.microsoft.com/office/powerpoint/2010/main" val="2056086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still have a week left on the project so </a:t>
            </a:r>
            <a:r>
              <a:rPr lang="en-US" dirty="0" err="1" smtClean="0"/>
              <a:t>smdR</a:t>
            </a:r>
            <a:r>
              <a:rPr lang="en-US" baseline="0" dirty="0" smtClean="0"/>
              <a:t> and savR2 genes have been inserted and the process used for smdR2 can be followed.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20</a:t>
            </a:fld>
            <a:endParaRPr lang="en-US"/>
          </a:p>
        </p:txBody>
      </p:sp>
    </p:spTree>
    <p:extLst>
      <p:ext uri="{BB962C8B-B14F-4D97-AF65-F5344CB8AC3E}">
        <p14:creationId xmlns:p14="http://schemas.microsoft.com/office/powerpoint/2010/main" val="2819817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prescribed </a:t>
            </a:r>
          </a:p>
          <a:p>
            <a:r>
              <a:rPr lang="en-US" dirty="0" smtClean="0"/>
              <a:t>Decrease</a:t>
            </a:r>
            <a:r>
              <a:rPr lang="en-US" baseline="0" dirty="0" smtClean="0"/>
              <a:t> in development</a:t>
            </a:r>
          </a:p>
          <a:p>
            <a:r>
              <a:rPr lang="en-US" baseline="0" dirty="0" smtClean="0"/>
              <a:t>Increase in resistance</a:t>
            </a:r>
          </a:p>
          <a:p>
            <a:r>
              <a:rPr lang="en-US" baseline="0" dirty="0" smtClean="0"/>
              <a:t>Need for new antibiotics</a:t>
            </a:r>
            <a:endParaRPr lang="en-US" dirty="0" smtClean="0"/>
          </a:p>
        </p:txBody>
      </p:sp>
      <p:sp>
        <p:nvSpPr>
          <p:cNvPr id="4" name="Slide Number Placeholder 3"/>
          <p:cNvSpPr>
            <a:spLocks noGrp="1"/>
          </p:cNvSpPr>
          <p:nvPr>
            <p:ph type="sldNum" sz="quarter" idx="10"/>
          </p:nvPr>
        </p:nvSpPr>
        <p:spPr/>
        <p:txBody>
          <a:bodyPr/>
          <a:lstStyle/>
          <a:p>
            <a:fld id="{F18B660E-8CB2-6F4C-A28D-E539E0C72B02}" type="slidenum">
              <a:rPr lang="en-US" smtClean="0"/>
              <a:t>2</a:t>
            </a:fld>
            <a:endParaRPr lang="en-US"/>
          </a:p>
        </p:txBody>
      </p:sp>
    </p:spTree>
    <p:extLst>
      <p:ext uri="{BB962C8B-B14F-4D97-AF65-F5344CB8AC3E}">
        <p14:creationId xmlns:p14="http://schemas.microsoft.com/office/powerpoint/2010/main" val="3962672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Suggestions</a:t>
            </a:r>
            <a:r>
              <a:rPr lang="en-US" baseline="0" dirty="0" smtClean="0"/>
              <a:t> for future work are to </a:t>
            </a:r>
            <a:r>
              <a:rPr lang="en-US" dirty="0" smtClean="0"/>
              <a:t>use electrophoretic</a:t>
            </a:r>
            <a:r>
              <a:rPr lang="en-US" baseline="0" dirty="0" smtClean="0"/>
              <a:t> mobility shift assays to determine </a:t>
            </a:r>
            <a:r>
              <a:rPr lang="en-US" baseline="0" dirty="0" err="1" smtClean="0"/>
              <a:t>signalling</a:t>
            </a:r>
            <a:r>
              <a:rPr lang="en-US" baseline="0" dirty="0" smtClean="0"/>
              <a:t> molecule response</a:t>
            </a:r>
          </a:p>
          <a:p>
            <a:r>
              <a:rPr lang="en-US" baseline="0" dirty="0" smtClean="0"/>
              <a:t>Carry out </a:t>
            </a:r>
            <a:r>
              <a:rPr lang="en-US" baseline="0" dirty="0" err="1" smtClean="0"/>
              <a:t>crystallisation</a:t>
            </a:r>
            <a:r>
              <a:rPr lang="en-US" baseline="0" dirty="0" smtClean="0"/>
              <a:t> trial to obtain crystal structures and co-</a:t>
            </a:r>
            <a:r>
              <a:rPr lang="en-US" baseline="0" dirty="0" err="1" smtClean="0"/>
              <a:t>crystallisation</a:t>
            </a:r>
            <a:r>
              <a:rPr lang="en-US" baseline="0" dirty="0" smtClean="0"/>
              <a:t> to shown ligand binding.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21</a:t>
            </a:fld>
            <a:endParaRPr lang="en-US"/>
          </a:p>
        </p:txBody>
      </p:sp>
    </p:spTree>
    <p:extLst>
      <p:ext uri="{BB962C8B-B14F-4D97-AF65-F5344CB8AC3E}">
        <p14:creationId xmlns:p14="http://schemas.microsoft.com/office/powerpoint/2010/main" val="646527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like to</a:t>
            </a:r>
            <a:r>
              <a:rPr lang="en-US" baseline="0" dirty="0" smtClean="0"/>
              <a:t> thank Christophe for his supervision</a:t>
            </a:r>
          </a:p>
          <a:p>
            <a:r>
              <a:rPr lang="en-US" baseline="0" dirty="0" smtClean="0"/>
              <a:t>The </a:t>
            </a:r>
            <a:r>
              <a:rPr lang="en-US" baseline="0" dirty="0" err="1" smtClean="0"/>
              <a:t>corre</a:t>
            </a:r>
            <a:r>
              <a:rPr lang="en-US" baseline="0" dirty="0" smtClean="0"/>
              <a:t> and challis groups for welcoming me into their lab</a:t>
            </a:r>
          </a:p>
          <a:p>
            <a:r>
              <a:rPr lang="en-US" baseline="0" dirty="0" smtClean="0"/>
              <a:t>The EPSRC and MOAC for providing the funding and allowing me to carry out the project</a:t>
            </a:r>
          </a:p>
          <a:p>
            <a:r>
              <a:rPr lang="en-US" baseline="0" dirty="0" smtClean="0"/>
              <a:t>And you all </a:t>
            </a:r>
            <a:r>
              <a:rPr lang="en-US" baseline="0" smtClean="0"/>
              <a:t>for listening! </a:t>
            </a:r>
            <a:endParaRPr lang="en-US"/>
          </a:p>
        </p:txBody>
      </p:sp>
      <p:sp>
        <p:nvSpPr>
          <p:cNvPr id="4" name="Slide Number Placeholder 3"/>
          <p:cNvSpPr>
            <a:spLocks noGrp="1"/>
          </p:cNvSpPr>
          <p:nvPr>
            <p:ph type="sldNum" sz="quarter" idx="10"/>
          </p:nvPr>
        </p:nvSpPr>
        <p:spPr/>
        <p:txBody>
          <a:bodyPr/>
          <a:lstStyle/>
          <a:p>
            <a:fld id="{F18B660E-8CB2-6F4C-A28D-E539E0C72B02}" type="slidenum">
              <a:rPr lang="en-US" smtClean="0"/>
              <a:t>22</a:t>
            </a:fld>
            <a:endParaRPr lang="en-US"/>
          </a:p>
        </p:txBody>
      </p:sp>
    </p:spTree>
    <p:extLst>
      <p:ext uri="{BB962C8B-B14F-4D97-AF65-F5344CB8AC3E}">
        <p14:creationId xmlns:p14="http://schemas.microsoft.com/office/powerpoint/2010/main" val="1619209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Gram-+</a:t>
            </a:r>
            <a:r>
              <a:rPr lang="en-US" dirty="0" err="1" smtClean="0"/>
              <a:t>ve</a:t>
            </a:r>
            <a:r>
              <a:rPr lang="en-US" dirty="0" smtClean="0"/>
              <a:t>  filamentous</a:t>
            </a:r>
            <a:r>
              <a:rPr lang="en-US" baseline="0" dirty="0" smtClean="0"/>
              <a:t>, soil-</a:t>
            </a:r>
            <a:r>
              <a:rPr lang="en-US" baseline="0" dirty="0" err="1" smtClean="0"/>
              <a:t>dewelling</a:t>
            </a:r>
            <a:r>
              <a:rPr lang="en-US" baseline="0" dirty="0" smtClean="0"/>
              <a:t> bacteria which produces 70% of commercially available antibiotics</a:t>
            </a:r>
          </a:p>
          <a:p>
            <a:r>
              <a:rPr lang="en-US" baseline="0" dirty="0" smtClean="0"/>
              <a:t>Following sequencing of entire strep genomes an unexpectedly large number of antibiotic gene clusters were found to be encoded. </a:t>
            </a:r>
          </a:p>
          <a:p>
            <a:r>
              <a:rPr lang="en-US" baseline="0" dirty="0" smtClean="0"/>
              <a:t>However, not expressed under normal lab conditions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3</a:t>
            </a:fld>
            <a:endParaRPr lang="en-US"/>
          </a:p>
        </p:txBody>
      </p:sp>
    </p:spTree>
    <p:extLst>
      <p:ext uri="{BB962C8B-B14F-4D97-AF65-F5344CB8AC3E}">
        <p14:creationId xmlns:p14="http://schemas.microsoft.com/office/powerpoint/2010/main" val="2286661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because</a:t>
            </a:r>
            <a:r>
              <a:rPr lang="en-US" baseline="0" dirty="0" smtClean="0"/>
              <a:t> they are tightly controlled by transcriptional repressors and </a:t>
            </a:r>
            <a:r>
              <a:rPr lang="en-US" baseline="0" dirty="0" err="1" smtClean="0"/>
              <a:t>signalling</a:t>
            </a:r>
            <a:r>
              <a:rPr lang="en-US" baseline="0" dirty="0" smtClean="0"/>
              <a:t> molecules.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4</a:t>
            </a:fld>
            <a:endParaRPr lang="en-US"/>
          </a:p>
        </p:txBody>
      </p:sp>
    </p:spTree>
    <p:extLst>
      <p:ext uri="{BB962C8B-B14F-4D97-AF65-F5344CB8AC3E}">
        <p14:creationId xmlns:p14="http://schemas.microsoft.com/office/powerpoint/2010/main" val="2688911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t>
            </a:r>
            <a:r>
              <a:rPr lang="en-US" baseline="0" dirty="0" smtClean="0"/>
              <a:t> consist of a DNA binding domain and a ligand binding domain</a:t>
            </a:r>
          </a:p>
          <a:p>
            <a:r>
              <a:rPr lang="en-US" baseline="0" dirty="0" smtClean="0"/>
              <a:t>Found to respond to GBLs such as A-factor and AHFCAs such as MMF1</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5</a:t>
            </a:fld>
            <a:endParaRPr lang="en-US"/>
          </a:p>
        </p:txBody>
      </p:sp>
    </p:spTree>
    <p:extLst>
      <p:ext uri="{BB962C8B-B14F-4D97-AF65-F5344CB8AC3E}">
        <p14:creationId xmlns:p14="http://schemas.microsoft.com/office/powerpoint/2010/main" val="1477719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schematic of the biosynthetic pathway which controls the production of MMF1 and is controlled by MMF1 is shown and is found in the academic model </a:t>
            </a:r>
            <a:r>
              <a:rPr lang="en-US" baseline="0" dirty="0" err="1" smtClean="0"/>
              <a:t>streptomyces</a:t>
            </a:r>
            <a:r>
              <a:rPr lang="en-US" baseline="0" dirty="0" smtClean="0"/>
              <a:t> strain S. </a:t>
            </a:r>
            <a:r>
              <a:rPr lang="en-US" baseline="0" dirty="0" err="1" smtClean="0"/>
              <a:t>coelicolor</a:t>
            </a:r>
            <a:r>
              <a:rPr lang="en-US" baseline="0" dirty="0" smtClean="0"/>
              <a:t>. </a:t>
            </a:r>
          </a:p>
          <a:p>
            <a:r>
              <a:rPr lang="en-US" baseline="0" dirty="0" smtClean="0"/>
              <a:t>Homologues in S. </a:t>
            </a:r>
            <a:r>
              <a:rPr lang="en-US" baseline="0" dirty="0" err="1" smtClean="0"/>
              <a:t>av</a:t>
            </a:r>
            <a:r>
              <a:rPr lang="en-US" baseline="0" dirty="0" smtClean="0"/>
              <a:t> and S. </a:t>
            </a:r>
            <a:r>
              <a:rPr lang="en-US" baseline="0" dirty="0" err="1" smtClean="0"/>
              <a:t>ven</a:t>
            </a:r>
            <a:r>
              <a:rPr lang="en-US" baseline="0" dirty="0" smtClean="0"/>
              <a:t> which I will be working on.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6</a:t>
            </a:fld>
            <a:endParaRPr lang="en-US"/>
          </a:p>
        </p:txBody>
      </p:sp>
    </p:spTree>
    <p:extLst>
      <p:ext uri="{BB962C8B-B14F-4D97-AF65-F5344CB8AC3E}">
        <p14:creationId xmlns:p14="http://schemas.microsoft.com/office/powerpoint/2010/main" val="3860902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aim is to clone and express these T.R so that they can be used to further study their structure and biding to DNA and ligands.</a:t>
            </a:r>
          </a:p>
          <a:p>
            <a:r>
              <a:rPr lang="en-US" baseline="0" dirty="0" smtClean="0"/>
              <a:t>Currently only one crystal structure of these proteins </a:t>
            </a:r>
          </a:p>
          <a:p>
            <a:r>
              <a:rPr lang="en-US" baseline="0" dirty="0" smtClean="0"/>
              <a:t>No structures of ligands bound. </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7</a:t>
            </a:fld>
            <a:endParaRPr lang="en-US"/>
          </a:p>
        </p:txBody>
      </p:sp>
    </p:spTree>
    <p:extLst>
      <p:ext uri="{BB962C8B-B14F-4D97-AF65-F5344CB8AC3E}">
        <p14:creationId xmlns:p14="http://schemas.microsoft.com/office/powerpoint/2010/main" val="3285815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approach taken is to:</a:t>
            </a:r>
          </a:p>
          <a:p>
            <a:r>
              <a:rPr lang="en-US" dirty="0" smtClean="0"/>
              <a:t>Amplify</a:t>
            </a:r>
            <a:r>
              <a:rPr lang="en-US" baseline="0" dirty="0" smtClean="0"/>
              <a:t> genes</a:t>
            </a:r>
          </a:p>
          <a:p>
            <a:r>
              <a:rPr lang="en-US" baseline="0" dirty="0" smtClean="0"/>
              <a:t>Insert into expression vector and transform in E. coli</a:t>
            </a:r>
          </a:p>
          <a:p>
            <a:r>
              <a:rPr lang="en-US" baseline="0" dirty="0" smtClean="0"/>
              <a:t>Determine that gene is in fact present</a:t>
            </a:r>
          </a:p>
          <a:p>
            <a:r>
              <a:rPr lang="en-US" baseline="0" dirty="0" smtClean="0"/>
              <a:t>Overexpress </a:t>
            </a:r>
          </a:p>
          <a:p>
            <a:r>
              <a:rPr lang="en-US" baseline="0" dirty="0" smtClean="0"/>
              <a:t>Overproduce </a:t>
            </a:r>
          </a:p>
          <a:p>
            <a:r>
              <a:rPr lang="en-US" baseline="0" dirty="0" smtClean="0"/>
              <a:t>purify</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8</a:t>
            </a:fld>
            <a:endParaRPr lang="en-US"/>
          </a:p>
        </p:txBody>
      </p:sp>
    </p:spTree>
    <p:extLst>
      <p:ext uri="{BB962C8B-B14F-4D97-AF65-F5344CB8AC3E}">
        <p14:creationId xmlns:p14="http://schemas.microsoft.com/office/powerpoint/2010/main" val="310537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 little about the expression vector</a:t>
            </a:r>
          </a:p>
          <a:p>
            <a:r>
              <a:rPr lang="en-US" dirty="0" smtClean="0"/>
              <a:t>pET151 </a:t>
            </a:r>
            <a:r>
              <a:rPr lang="en-US" dirty="0" err="1" smtClean="0"/>
              <a:t>topo</a:t>
            </a:r>
            <a:r>
              <a:rPr lang="en-US" baseline="0" dirty="0" smtClean="0"/>
              <a:t> expression vector</a:t>
            </a:r>
          </a:p>
          <a:p>
            <a:r>
              <a:rPr lang="en-US" baseline="0" dirty="0" smtClean="0"/>
              <a:t>Gene primers were designed with a CACC overhang for insertion and </a:t>
            </a:r>
            <a:r>
              <a:rPr lang="en-US" baseline="0" dirty="0" err="1" smtClean="0"/>
              <a:t>topo</a:t>
            </a:r>
            <a:r>
              <a:rPr lang="en-US" baseline="0" dirty="0" smtClean="0"/>
              <a:t> vectors are more efficient at gene insertion that traditional methods using restriction enzymes and ligation enzymes.  </a:t>
            </a:r>
          </a:p>
          <a:p>
            <a:r>
              <a:rPr lang="en-US" baseline="0" dirty="0" smtClean="0"/>
              <a:t>The T7 promoter allows transcription of the gene once induced.</a:t>
            </a:r>
          </a:p>
          <a:p>
            <a:r>
              <a:rPr lang="en-US" baseline="0" dirty="0" smtClean="0"/>
              <a:t>The histadine tag allows for purification</a:t>
            </a:r>
          </a:p>
          <a:p>
            <a:r>
              <a:rPr lang="en-US" baseline="0" dirty="0" smtClean="0"/>
              <a:t>The amp resistance is to select only for the plasmids with my gene inserted.</a:t>
            </a:r>
            <a:endParaRPr lang="en-US" dirty="0"/>
          </a:p>
        </p:txBody>
      </p:sp>
      <p:sp>
        <p:nvSpPr>
          <p:cNvPr id="4" name="Slide Number Placeholder 3"/>
          <p:cNvSpPr>
            <a:spLocks noGrp="1"/>
          </p:cNvSpPr>
          <p:nvPr>
            <p:ph type="sldNum" sz="quarter" idx="10"/>
          </p:nvPr>
        </p:nvSpPr>
        <p:spPr/>
        <p:txBody>
          <a:bodyPr/>
          <a:lstStyle/>
          <a:p>
            <a:fld id="{F18B660E-8CB2-6F4C-A28D-E539E0C72B02}" type="slidenum">
              <a:rPr lang="en-US" smtClean="0"/>
              <a:t>9</a:t>
            </a:fld>
            <a:endParaRPr lang="en-US"/>
          </a:p>
        </p:txBody>
      </p:sp>
    </p:spTree>
    <p:extLst>
      <p:ext uri="{BB962C8B-B14F-4D97-AF65-F5344CB8AC3E}">
        <p14:creationId xmlns:p14="http://schemas.microsoft.com/office/powerpoint/2010/main" val="1462799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12/07/2011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12/07/2011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12/07/2011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12/07/2011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12/07/2011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12/07/2011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12/07/2011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12/07/2011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12/07/2011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12/07/2011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12/07/2011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12/07/2011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9.png"/><Relationship Id="rId6"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7.jpeg"/><Relationship Id="rId6"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oleObject" Target="../embeddings/oleObject1.bin"/><Relationship Id="rId7"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36302"/>
            <a:ext cx="7772400" cy="1470025"/>
          </a:xfrm>
        </p:spPr>
        <p:txBody>
          <a:bodyPr>
            <a:normAutofit fontScale="90000"/>
          </a:bodyPr>
          <a:lstStyle/>
          <a:p>
            <a:r>
              <a:rPr lang="en-US" dirty="0" smtClean="0"/>
              <a:t>Cloning and Expression of Transcriptional Repressors in </a:t>
            </a:r>
            <a:r>
              <a:rPr lang="en-US" i="1" dirty="0" smtClean="0"/>
              <a:t>Escherichia coli </a:t>
            </a:r>
            <a:endParaRPr lang="en-US" dirty="0"/>
          </a:p>
        </p:txBody>
      </p:sp>
      <p:sp>
        <p:nvSpPr>
          <p:cNvPr id="3" name="Subtitle 2"/>
          <p:cNvSpPr>
            <a:spLocks noGrp="1"/>
          </p:cNvSpPr>
          <p:nvPr>
            <p:ph type="subTitle" idx="1"/>
          </p:nvPr>
        </p:nvSpPr>
        <p:spPr>
          <a:xfrm>
            <a:off x="1371600" y="3455973"/>
            <a:ext cx="6400800" cy="1752600"/>
          </a:xfrm>
        </p:spPr>
        <p:txBody>
          <a:bodyPr/>
          <a:lstStyle/>
          <a:p>
            <a:r>
              <a:rPr lang="en-US" dirty="0" smtClean="0"/>
              <a:t>Sarah-Jane Richards</a:t>
            </a:r>
            <a:r>
              <a:rPr lang="en-US" baseline="30000" dirty="0" smtClean="0"/>
              <a:t>1</a:t>
            </a:r>
            <a:endParaRPr lang="en-US" dirty="0" smtClean="0"/>
          </a:p>
          <a:p>
            <a:r>
              <a:rPr lang="en-US" dirty="0" smtClean="0"/>
              <a:t>Supervised by Dr. Christophe Corre</a:t>
            </a:r>
            <a:r>
              <a:rPr lang="en-US" baseline="30000" dirty="0"/>
              <a:t>2</a:t>
            </a:r>
            <a:endParaRPr lang="en-US" dirty="0"/>
          </a:p>
        </p:txBody>
      </p:sp>
      <p:sp>
        <p:nvSpPr>
          <p:cNvPr id="5" name="Rectangle 4"/>
          <p:cNvSpPr/>
          <p:nvPr/>
        </p:nvSpPr>
        <p:spPr>
          <a:xfrm>
            <a:off x="0" y="5080759"/>
            <a:ext cx="9144000" cy="1777241"/>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stretch>
            <a:fillRect/>
          </a:stretch>
        </p:blipFill>
        <p:spPr>
          <a:xfrm>
            <a:off x="5203194" y="5376184"/>
            <a:ext cx="3745031" cy="1149669"/>
          </a:xfrm>
          <a:prstGeom prst="rect">
            <a:avLst/>
          </a:prstGeom>
        </p:spPr>
      </p:pic>
      <p:sp>
        <p:nvSpPr>
          <p:cNvPr id="6" name="TextBox 5"/>
          <p:cNvSpPr txBox="1"/>
          <p:nvPr/>
        </p:nvSpPr>
        <p:spPr>
          <a:xfrm>
            <a:off x="245821" y="5306116"/>
            <a:ext cx="4650098" cy="1246495"/>
          </a:xfrm>
          <a:prstGeom prst="rect">
            <a:avLst/>
          </a:prstGeom>
          <a:noFill/>
        </p:spPr>
        <p:txBody>
          <a:bodyPr wrap="square" rtlCol="0">
            <a:spAutoFit/>
          </a:bodyPr>
          <a:lstStyle/>
          <a:p>
            <a:r>
              <a:rPr lang="en-US" sz="2500" dirty="0" smtClean="0">
                <a:solidFill>
                  <a:srgbClr val="FFFFFF"/>
                </a:solidFill>
              </a:rPr>
              <a:t>1. MOAC DTC</a:t>
            </a:r>
          </a:p>
          <a:p>
            <a:r>
              <a:rPr lang="en-US" sz="2500" dirty="0" smtClean="0">
                <a:solidFill>
                  <a:srgbClr val="FFFFFF"/>
                </a:solidFill>
              </a:rPr>
              <a:t>2. The Chemistry Department</a:t>
            </a:r>
          </a:p>
          <a:p>
            <a:r>
              <a:rPr lang="en-US" sz="2500" dirty="0" smtClean="0">
                <a:solidFill>
                  <a:srgbClr val="FFFFFF"/>
                </a:solidFill>
              </a:rPr>
              <a:t>The University of Warwick</a:t>
            </a:r>
            <a:endParaRPr lang="en-US" sz="2500" dirty="0">
              <a:solidFill>
                <a:srgbClr val="FFFFFF"/>
              </a:solidFill>
            </a:endParaRPr>
          </a:p>
        </p:txBody>
      </p:sp>
    </p:spTree>
    <p:extLst>
      <p:ext uri="{BB962C8B-B14F-4D97-AF65-F5344CB8AC3E}">
        <p14:creationId xmlns:p14="http://schemas.microsoft.com/office/powerpoint/2010/main" val="190759385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sp>
        <p:nvSpPr>
          <p:cNvPr id="7" name="Rectangle 6"/>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stretch>
            <a:fillRect/>
          </a:stretch>
        </p:blipFill>
        <p:spPr>
          <a:xfrm>
            <a:off x="7272182" y="6142163"/>
            <a:ext cx="1717014" cy="527098"/>
          </a:xfrm>
          <a:prstGeom prst="rect">
            <a:avLst/>
          </a:prstGeom>
        </p:spPr>
      </p:pic>
      <p:sp>
        <p:nvSpPr>
          <p:cNvPr id="9"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pic>
        <p:nvPicPr>
          <p:cNvPr id="10" name="Picture 9"/>
          <p:cNvPicPr>
            <a:picLocks noChangeAspect="1"/>
          </p:cNvPicPr>
          <p:nvPr/>
        </p:nvPicPr>
        <p:blipFill>
          <a:blip r:embed="rId4"/>
          <a:stretch>
            <a:fillRect/>
          </a:stretch>
        </p:blipFill>
        <p:spPr>
          <a:xfrm>
            <a:off x="3913124" y="1936587"/>
            <a:ext cx="3251200" cy="3733800"/>
          </a:xfrm>
          <a:prstGeom prst="rect">
            <a:avLst/>
          </a:prstGeom>
        </p:spPr>
      </p:pic>
      <p:sp>
        <p:nvSpPr>
          <p:cNvPr id="11" name="TextBox 10"/>
          <p:cNvSpPr txBox="1"/>
          <p:nvPr/>
        </p:nvSpPr>
        <p:spPr>
          <a:xfrm>
            <a:off x="7164324" y="2143396"/>
            <a:ext cx="1893982" cy="477054"/>
          </a:xfrm>
          <a:prstGeom prst="rect">
            <a:avLst/>
          </a:prstGeom>
          <a:noFill/>
        </p:spPr>
        <p:txBody>
          <a:bodyPr wrap="square" rtlCol="0">
            <a:spAutoFit/>
          </a:bodyPr>
          <a:lstStyle/>
          <a:p>
            <a:r>
              <a:rPr lang="en-US" sz="2500" dirty="0" smtClean="0"/>
              <a:t>5000 </a:t>
            </a:r>
            <a:r>
              <a:rPr lang="en-US" sz="2500" dirty="0" err="1" smtClean="0"/>
              <a:t>bp</a:t>
            </a:r>
            <a:endParaRPr lang="en-US" sz="2500" dirty="0"/>
          </a:p>
        </p:txBody>
      </p:sp>
      <p:sp>
        <p:nvSpPr>
          <p:cNvPr id="12" name="TextBox 11"/>
          <p:cNvSpPr txBox="1"/>
          <p:nvPr/>
        </p:nvSpPr>
        <p:spPr>
          <a:xfrm>
            <a:off x="7164324" y="2772850"/>
            <a:ext cx="1893982" cy="477054"/>
          </a:xfrm>
          <a:prstGeom prst="rect">
            <a:avLst/>
          </a:prstGeom>
          <a:noFill/>
        </p:spPr>
        <p:txBody>
          <a:bodyPr wrap="square" rtlCol="0">
            <a:spAutoFit/>
          </a:bodyPr>
          <a:lstStyle/>
          <a:p>
            <a:r>
              <a:rPr lang="en-US" sz="2500" dirty="0" smtClean="0"/>
              <a:t>2000 </a:t>
            </a:r>
            <a:r>
              <a:rPr lang="en-US" sz="2500" dirty="0" err="1" smtClean="0"/>
              <a:t>bp</a:t>
            </a:r>
            <a:endParaRPr lang="en-US" sz="2500" dirty="0"/>
          </a:p>
        </p:txBody>
      </p:sp>
      <p:sp>
        <p:nvSpPr>
          <p:cNvPr id="13" name="TextBox 12"/>
          <p:cNvSpPr txBox="1"/>
          <p:nvPr/>
        </p:nvSpPr>
        <p:spPr>
          <a:xfrm>
            <a:off x="7164324" y="3790507"/>
            <a:ext cx="1893982" cy="477054"/>
          </a:xfrm>
          <a:prstGeom prst="rect">
            <a:avLst/>
          </a:prstGeom>
          <a:noFill/>
        </p:spPr>
        <p:txBody>
          <a:bodyPr wrap="square" rtlCol="0">
            <a:spAutoFit/>
          </a:bodyPr>
          <a:lstStyle/>
          <a:p>
            <a:r>
              <a:rPr lang="en-US" sz="2500" dirty="0" smtClean="0"/>
              <a:t>850 </a:t>
            </a:r>
            <a:r>
              <a:rPr lang="en-US" sz="2500" dirty="0" err="1" smtClean="0"/>
              <a:t>bp</a:t>
            </a:r>
            <a:endParaRPr lang="en-US" sz="2500" dirty="0"/>
          </a:p>
        </p:txBody>
      </p:sp>
      <p:sp>
        <p:nvSpPr>
          <p:cNvPr id="14" name="TextBox 13"/>
          <p:cNvSpPr txBox="1"/>
          <p:nvPr/>
        </p:nvSpPr>
        <p:spPr>
          <a:xfrm>
            <a:off x="7164324" y="4809106"/>
            <a:ext cx="1893982" cy="477054"/>
          </a:xfrm>
          <a:prstGeom prst="rect">
            <a:avLst/>
          </a:prstGeom>
          <a:noFill/>
        </p:spPr>
        <p:txBody>
          <a:bodyPr wrap="square" rtlCol="0">
            <a:spAutoFit/>
          </a:bodyPr>
          <a:lstStyle/>
          <a:p>
            <a:r>
              <a:rPr lang="en-US" sz="2500" dirty="0" smtClean="0"/>
              <a:t>400 </a:t>
            </a:r>
            <a:r>
              <a:rPr lang="en-US" sz="2500" dirty="0" err="1" smtClean="0"/>
              <a:t>bp</a:t>
            </a:r>
            <a:endParaRPr lang="en-US" sz="2500" dirty="0"/>
          </a:p>
        </p:txBody>
      </p:sp>
      <p:sp>
        <p:nvSpPr>
          <p:cNvPr id="15" name="TextBox 14"/>
          <p:cNvSpPr txBox="1"/>
          <p:nvPr/>
        </p:nvSpPr>
        <p:spPr>
          <a:xfrm>
            <a:off x="4014176" y="1383333"/>
            <a:ext cx="1893982" cy="477054"/>
          </a:xfrm>
          <a:prstGeom prst="rect">
            <a:avLst/>
          </a:prstGeom>
          <a:noFill/>
        </p:spPr>
        <p:txBody>
          <a:bodyPr wrap="square" rtlCol="0">
            <a:spAutoFit/>
          </a:bodyPr>
          <a:lstStyle/>
          <a:p>
            <a:r>
              <a:rPr lang="en-US" sz="2500" i="1" dirty="0" err="1" smtClean="0"/>
              <a:t>smdR</a:t>
            </a:r>
            <a:endParaRPr lang="en-US" sz="2500" i="1" dirty="0"/>
          </a:p>
        </p:txBody>
      </p:sp>
      <p:sp>
        <p:nvSpPr>
          <p:cNvPr id="16" name="TextBox 15"/>
          <p:cNvSpPr txBox="1"/>
          <p:nvPr/>
        </p:nvSpPr>
        <p:spPr>
          <a:xfrm>
            <a:off x="5143370" y="1357933"/>
            <a:ext cx="1893982" cy="477054"/>
          </a:xfrm>
          <a:prstGeom prst="rect">
            <a:avLst/>
          </a:prstGeom>
          <a:noFill/>
        </p:spPr>
        <p:txBody>
          <a:bodyPr wrap="square" rtlCol="0">
            <a:spAutoFit/>
          </a:bodyPr>
          <a:lstStyle/>
          <a:p>
            <a:r>
              <a:rPr lang="en-US" sz="2500" i="1" dirty="0" smtClean="0"/>
              <a:t>smdR2</a:t>
            </a:r>
            <a:endParaRPr lang="en-US" sz="2500" i="1" dirty="0"/>
          </a:p>
        </p:txBody>
      </p:sp>
      <p:sp>
        <p:nvSpPr>
          <p:cNvPr id="17" name="TextBox 16"/>
          <p:cNvSpPr txBox="1"/>
          <p:nvPr/>
        </p:nvSpPr>
        <p:spPr>
          <a:xfrm>
            <a:off x="6191963" y="1357933"/>
            <a:ext cx="1893982" cy="477054"/>
          </a:xfrm>
          <a:prstGeom prst="rect">
            <a:avLst/>
          </a:prstGeom>
          <a:noFill/>
        </p:spPr>
        <p:txBody>
          <a:bodyPr wrap="square" rtlCol="0">
            <a:spAutoFit/>
          </a:bodyPr>
          <a:lstStyle/>
          <a:p>
            <a:r>
              <a:rPr lang="en-US" sz="2500" dirty="0" smtClean="0"/>
              <a:t>ladder</a:t>
            </a:r>
            <a:endParaRPr lang="en-US" sz="2500" dirty="0"/>
          </a:p>
        </p:txBody>
      </p:sp>
      <p:sp>
        <p:nvSpPr>
          <p:cNvPr id="18" name="TextBox 17"/>
          <p:cNvSpPr txBox="1"/>
          <p:nvPr/>
        </p:nvSpPr>
        <p:spPr>
          <a:xfrm>
            <a:off x="1106191" y="508024"/>
            <a:ext cx="6923936" cy="769441"/>
          </a:xfrm>
          <a:prstGeom prst="rect">
            <a:avLst/>
          </a:prstGeom>
          <a:noFill/>
        </p:spPr>
        <p:txBody>
          <a:bodyPr wrap="square" rtlCol="0">
            <a:spAutoFit/>
          </a:bodyPr>
          <a:lstStyle/>
          <a:p>
            <a:pPr algn="ctr"/>
            <a:r>
              <a:rPr lang="en-US" sz="4400" dirty="0" smtClean="0"/>
              <a:t>Gene Amplification</a:t>
            </a:r>
            <a:endParaRPr lang="en-US" sz="4400" dirty="0"/>
          </a:p>
        </p:txBody>
      </p:sp>
      <p:sp>
        <p:nvSpPr>
          <p:cNvPr id="19" name="TextBox 18"/>
          <p:cNvSpPr txBox="1"/>
          <p:nvPr/>
        </p:nvSpPr>
        <p:spPr>
          <a:xfrm>
            <a:off x="376345" y="1461178"/>
            <a:ext cx="3293016" cy="1661993"/>
          </a:xfrm>
          <a:prstGeom prst="rect">
            <a:avLst/>
          </a:prstGeom>
          <a:noFill/>
        </p:spPr>
        <p:txBody>
          <a:bodyPr wrap="square" rtlCol="0">
            <a:spAutoFit/>
          </a:bodyPr>
          <a:lstStyle/>
          <a:p>
            <a:pPr marL="457200" indent="-457200">
              <a:buFont typeface="Arial"/>
              <a:buChar char="•"/>
            </a:pPr>
            <a:r>
              <a:rPr lang="en-US" sz="3400" i="1" dirty="0" smtClean="0"/>
              <a:t>S. </a:t>
            </a:r>
            <a:r>
              <a:rPr lang="en-US" sz="3400" i="1" dirty="0" err="1" smtClean="0"/>
              <a:t>venezulae</a:t>
            </a:r>
            <a:endParaRPr lang="en-US" sz="3400" i="1" dirty="0" smtClean="0"/>
          </a:p>
          <a:p>
            <a:pPr marL="457200" indent="-457200">
              <a:buFont typeface="Arial"/>
              <a:buChar char="•"/>
            </a:pPr>
            <a:r>
              <a:rPr lang="en-US" sz="3400" i="1" dirty="0" err="1" smtClean="0"/>
              <a:t>smdR</a:t>
            </a:r>
            <a:r>
              <a:rPr lang="en-US" sz="3400" i="1" dirty="0" smtClean="0"/>
              <a:t> </a:t>
            </a:r>
            <a:r>
              <a:rPr lang="en-US" sz="3400" dirty="0" smtClean="0"/>
              <a:t>731 </a:t>
            </a:r>
            <a:r>
              <a:rPr lang="en-US" sz="3400" dirty="0" err="1" smtClean="0"/>
              <a:t>bp</a:t>
            </a:r>
            <a:endParaRPr lang="en-US" sz="3400" dirty="0" smtClean="0"/>
          </a:p>
          <a:p>
            <a:pPr marL="457200" indent="-457200">
              <a:buFont typeface="Arial"/>
              <a:buChar char="•"/>
            </a:pPr>
            <a:r>
              <a:rPr lang="en-US" sz="3400" i="1" dirty="0" smtClean="0"/>
              <a:t>smdR2 </a:t>
            </a:r>
            <a:r>
              <a:rPr lang="en-US" sz="3400" dirty="0" smtClean="0"/>
              <a:t>620 </a:t>
            </a:r>
            <a:r>
              <a:rPr lang="en-US" sz="3400" dirty="0" err="1" smtClean="0"/>
              <a:t>bp</a:t>
            </a:r>
            <a:endParaRPr lang="en-US" sz="3400" i="1" dirty="0"/>
          </a:p>
        </p:txBody>
      </p:sp>
      <p:pic>
        <p:nvPicPr>
          <p:cNvPr id="20" name="Picture 19"/>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imgEffect>
                  </a14:imgLayer>
                </a14:imgProps>
              </a:ext>
            </a:extLst>
          </a:blip>
          <a:srcRect l="10710" t="23924" r="73317" b="48617"/>
          <a:stretch/>
        </p:blipFill>
        <p:spPr bwMode="auto">
          <a:xfrm>
            <a:off x="836103" y="3023107"/>
            <a:ext cx="2514600" cy="2701925"/>
          </a:xfrm>
          <a:prstGeom prst="rect">
            <a:avLst/>
          </a:prstGeom>
          <a:noFill/>
          <a:ln>
            <a:noFill/>
          </a:ln>
          <a:extLst>
            <a:ext uri="{53640926-AAD7-44d8-BBD7-CCE9431645EC}">
              <a14:shadowObscured xmlns:a14="http://schemas.microsoft.com/office/drawing/2010/main"/>
            </a:ext>
          </a:extLst>
        </p:spPr>
      </p:pic>
      <p:cxnSp>
        <p:nvCxnSpPr>
          <p:cNvPr id="23" name="Straight Arrow Connector 22"/>
          <p:cNvCxnSpPr/>
          <p:nvPr/>
        </p:nvCxnSpPr>
        <p:spPr>
          <a:xfrm>
            <a:off x="235217" y="4297806"/>
            <a:ext cx="870974" cy="414730"/>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376345" y="5079565"/>
            <a:ext cx="964383" cy="645468"/>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82233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sp>
        <p:nvSpPr>
          <p:cNvPr id="7" name="TextBox 6"/>
          <p:cNvSpPr txBox="1"/>
          <p:nvPr/>
        </p:nvSpPr>
        <p:spPr>
          <a:xfrm>
            <a:off x="1106191" y="508024"/>
            <a:ext cx="6923936" cy="769441"/>
          </a:xfrm>
          <a:prstGeom prst="rect">
            <a:avLst/>
          </a:prstGeom>
          <a:noFill/>
        </p:spPr>
        <p:txBody>
          <a:bodyPr wrap="square" rtlCol="0">
            <a:spAutoFit/>
          </a:bodyPr>
          <a:lstStyle/>
          <a:p>
            <a:pPr algn="ctr"/>
            <a:r>
              <a:rPr lang="en-US" sz="4400" i="1" dirty="0" smtClean="0"/>
              <a:t>S. </a:t>
            </a:r>
            <a:r>
              <a:rPr lang="en-US" sz="4400" i="1" dirty="0" err="1"/>
              <a:t>a</a:t>
            </a:r>
            <a:r>
              <a:rPr lang="en-US" sz="4400" i="1" dirty="0" err="1" smtClean="0"/>
              <a:t>vermitilis</a:t>
            </a:r>
            <a:endParaRPr lang="en-US" sz="4400" i="1" dirty="0"/>
          </a:p>
        </p:txBody>
      </p:sp>
      <p:pic>
        <p:nvPicPr>
          <p:cNvPr id="9" name="Picture 8" descr="Screen shot 2011-07-07 at 12.59.42.png"/>
          <p:cNvPicPr>
            <a:picLocks noChangeAspect="1"/>
          </p:cNvPicPr>
          <p:nvPr/>
        </p:nvPicPr>
        <p:blipFill rotWithShape="1">
          <a:blip r:embed="rId4">
            <a:extLst>
              <a:ext uri="{28A0092B-C50C-407E-A947-70E740481C1C}">
                <a14:useLocalDpi xmlns:a14="http://schemas.microsoft.com/office/drawing/2010/main" val="0"/>
              </a:ext>
            </a:extLst>
          </a:blip>
          <a:srcRect l="25909"/>
          <a:stretch/>
        </p:blipFill>
        <p:spPr>
          <a:xfrm>
            <a:off x="5292389" y="1674518"/>
            <a:ext cx="2895048" cy="3945927"/>
          </a:xfrm>
          <a:prstGeom prst="rect">
            <a:avLst/>
          </a:prstGeom>
        </p:spPr>
      </p:pic>
      <p:sp>
        <p:nvSpPr>
          <p:cNvPr id="11" name="TextBox 10"/>
          <p:cNvSpPr txBox="1"/>
          <p:nvPr/>
        </p:nvSpPr>
        <p:spPr>
          <a:xfrm>
            <a:off x="3676465" y="1794012"/>
            <a:ext cx="1893982" cy="477054"/>
          </a:xfrm>
          <a:prstGeom prst="rect">
            <a:avLst/>
          </a:prstGeom>
          <a:noFill/>
        </p:spPr>
        <p:txBody>
          <a:bodyPr wrap="square" rtlCol="0">
            <a:spAutoFit/>
          </a:bodyPr>
          <a:lstStyle/>
          <a:p>
            <a:r>
              <a:rPr lang="en-US" sz="2500" dirty="0" smtClean="0"/>
              <a:t>5000 </a:t>
            </a:r>
            <a:r>
              <a:rPr lang="en-US" sz="2500" dirty="0" err="1" smtClean="0"/>
              <a:t>bp</a:t>
            </a:r>
            <a:endParaRPr lang="en-US" sz="2500" dirty="0"/>
          </a:p>
        </p:txBody>
      </p:sp>
      <p:sp>
        <p:nvSpPr>
          <p:cNvPr id="12" name="TextBox 11"/>
          <p:cNvSpPr txBox="1"/>
          <p:nvPr/>
        </p:nvSpPr>
        <p:spPr>
          <a:xfrm>
            <a:off x="3680671" y="2184939"/>
            <a:ext cx="1893982" cy="477054"/>
          </a:xfrm>
          <a:prstGeom prst="rect">
            <a:avLst/>
          </a:prstGeom>
          <a:noFill/>
        </p:spPr>
        <p:txBody>
          <a:bodyPr wrap="square" rtlCol="0">
            <a:spAutoFit/>
          </a:bodyPr>
          <a:lstStyle/>
          <a:p>
            <a:r>
              <a:rPr lang="en-US" sz="2500" dirty="0" smtClean="0"/>
              <a:t>2000 </a:t>
            </a:r>
            <a:r>
              <a:rPr lang="en-US" sz="2500" dirty="0" err="1" smtClean="0"/>
              <a:t>bp</a:t>
            </a:r>
            <a:endParaRPr lang="en-US" sz="2500" dirty="0"/>
          </a:p>
        </p:txBody>
      </p:sp>
      <p:sp>
        <p:nvSpPr>
          <p:cNvPr id="13" name="TextBox 12"/>
          <p:cNvSpPr txBox="1"/>
          <p:nvPr/>
        </p:nvSpPr>
        <p:spPr>
          <a:xfrm>
            <a:off x="3704193" y="2974154"/>
            <a:ext cx="1893982" cy="477054"/>
          </a:xfrm>
          <a:prstGeom prst="rect">
            <a:avLst/>
          </a:prstGeom>
          <a:noFill/>
        </p:spPr>
        <p:txBody>
          <a:bodyPr wrap="square" rtlCol="0">
            <a:spAutoFit/>
          </a:bodyPr>
          <a:lstStyle/>
          <a:p>
            <a:r>
              <a:rPr lang="en-US" sz="2500" dirty="0" smtClean="0"/>
              <a:t>850 </a:t>
            </a:r>
            <a:r>
              <a:rPr lang="en-US" sz="2500" dirty="0" err="1" smtClean="0"/>
              <a:t>bp</a:t>
            </a:r>
            <a:endParaRPr lang="en-US" sz="2500" dirty="0"/>
          </a:p>
        </p:txBody>
      </p:sp>
      <p:sp>
        <p:nvSpPr>
          <p:cNvPr id="14" name="TextBox 13"/>
          <p:cNvSpPr txBox="1"/>
          <p:nvPr/>
        </p:nvSpPr>
        <p:spPr>
          <a:xfrm>
            <a:off x="3727715" y="3851655"/>
            <a:ext cx="1893982" cy="477054"/>
          </a:xfrm>
          <a:prstGeom prst="rect">
            <a:avLst/>
          </a:prstGeom>
          <a:noFill/>
        </p:spPr>
        <p:txBody>
          <a:bodyPr wrap="square" rtlCol="0">
            <a:spAutoFit/>
          </a:bodyPr>
          <a:lstStyle/>
          <a:p>
            <a:r>
              <a:rPr lang="en-US" sz="2500" dirty="0" smtClean="0"/>
              <a:t>400 </a:t>
            </a:r>
            <a:r>
              <a:rPr lang="en-US" sz="2500" dirty="0" err="1" smtClean="0"/>
              <a:t>bp</a:t>
            </a:r>
            <a:endParaRPr lang="en-US" sz="2500" dirty="0"/>
          </a:p>
        </p:txBody>
      </p:sp>
      <p:sp>
        <p:nvSpPr>
          <p:cNvPr id="15" name="TextBox 14"/>
          <p:cNvSpPr txBox="1"/>
          <p:nvPr/>
        </p:nvSpPr>
        <p:spPr>
          <a:xfrm>
            <a:off x="6289102" y="1225442"/>
            <a:ext cx="1893982" cy="477054"/>
          </a:xfrm>
          <a:prstGeom prst="rect">
            <a:avLst/>
          </a:prstGeom>
          <a:noFill/>
        </p:spPr>
        <p:txBody>
          <a:bodyPr wrap="square" rtlCol="0">
            <a:spAutoFit/>
          </a:bodyPr>
          <a:lstStyle/>
          <a:p>
            <a:r>
              <a:rPr lang="en-US" sz="2500" i="1" dirty="0" err="1" smtClean="0"/>
              <a:t>savR</a:t>
            </a:r>
            <a:endParaRPr lang="en-US" sz="2500" i="1" dirty="0"/>
          </a:p>
        </p:txBody>
      </p:sp>
      <p:sp>
        <p:nvSpPr>
          <p:cNvPr id="16" name="TextBox 15"/>
          <p:cNvSpPr txBox="1"/>
          <p:nvPr/>
        </p:nvSpPr>
        <p:spPr>
          <a:xfrm>
            <a:off x="7175155" y="1225442"/>
            <a:ext cx="1893982" cy="477054"/>
          </a:xfrm>
          <a:prstGeom prst="rect">
            <a:avLst/>
          </a:prstGeom>
          <a:noFill/>
        </p:spPr>
        <p:txBody>
          <a:bodyPr wrap="square" rtlCol="0">
            <a:spAutoFit/>
          </a:bodyPr>
          <a:lstStyle/>
          <a:p>
            <a:r>
              <a:rPr lang="en-US" sz="2500" i="1" dirty="0" smtClean="0"/>
              <a:t>savR2</a:t>
            </a:r>
            <a:endParaRPr lang="en-US" sz="2500" i="1" dirty="0"/>
          </a:p>
        </p:txBody>
      </p:sp>
      <p:sp>
        <p:nvSpPr>
          <p:cNvPr id="17" name="TextBox 16"/>
          <p:cNvSpPr txBox="1"/>
          <p:nvPr/>
        </p:nvSpPr>
        <p:spPr>
          <a:xfrm>
            <a:off x="5173809" y="1247076"/>
            <a:ext cx="1893982" cy="477054"/>
          </a:xfrm>
          <a:prstGeom prst="rect">
            <a:avLst/>
          </a:prstGeom>
          <a:noFill/>
        </p:spPr>
        <p:txBody>
          <a:bodyPr wrap="square" rtlCol="0">
            <a:spAutoFit/>
          </a:bodyPr>
          <a:lstStyle/>
          <a:p>
            <a:r>
              <a:rPr lang="en-US" sz="2500" dirty="0" smtClean="0"/>
              <a:t>ladder</a:t>
            </a:r>
            <a:endParaRPr lang="en-US" sz="2500" dirty="0"/>
          </a:p>
        </p:txBody>
      </p:sp>
      <p:sp>
        <p:nvSpPr>
          <p:cNvPr id="20" name="TextBox 19"/>
          <p:cNvSpPr txBox="1"/>
          <p:nvPr/>
        </p:nvSpPr>
        <p:spPr>
          <a:xfrm>
            <a:off x="-1" y="1674518"/>
            <a:ext cx="3057802" cy="3231654"/>
          </a:xfrm>
          <a:prstGeom prst="rect">
            <a:avLst/>
          </a:prstGeom>
          <a:noFill/>
        </p:spPr>
        <p:txBody>
          <a:bodyPr wrap="square" rtlCol="0">
            <a:spAutoFit/>
          </a:bodyPr>
          <a:lstStyle/>
          <a:p>
            <a:pPr marL="457200" indent="-457200">
              <a:buFont typeface="Arial"/>
              <a:buChar char="•"/>
            </a:pPr>
            <a:r>
              <a:rPr lang="en-US" sz="3400" dirty="0" smtClean="0"/>
              <a:t>Amplification of </a:t>
            </a:r>
            <a:r>
              <a:rPr lang="en-US" sz="3400" i="1" dirty="0" err="1" smtClean="0"/>
              <a:t>savR</a:t>
            </a:r>
            <a:r>
              <a:rPr lang="en-US" sz="3400" i="1" dirty="0" smtClean="0"/>
              <a:t> </a:t>
            </a:r>
            <a:r>
              <a:rPr lang="en-US" sz="3400" dirty="0" smtClean="0"/>
              <a:t>and </a:t>
            </a:r>
            <a:r>
              <a:rPr lang="en-US" sz="3400" i="1" dirty="0" smtClean="0"/>
              <a:t>savR2</a:t>
            </a:r>
          </a:p>
          <a:p>
            <a:pPr marL="457200" indent="-457200">
              <a:buFont typeface="Arial"/>
              <a:buChar char="•"/>
            </a:pPr>
            <a:endParaRPr lang="en-US" sz="3400" i="1" dirty="0"/>
          </a:p>
          <a:p>
            <a:pPr marL="457200" indent="-457200">
              <a:buFont typeface="Arial"/>
              <a:buChar char="•"/>
            </a:pPr>
            <a:r>
              <a:rPr lang="en-US" sz="3400" dirty="0" smtClean="0"/>
              <a:t>From genomic DNA</a:t>
            </a:r>
            <a:endParaRPr lang="en-US" sz="3400" dirty="0"/>
          </a:p>
        </p:txBody>
      </p:sp>
    </p:spTree>
    <p:extLst>
      <p:ext uri="{BB962C8B-B14F-4D97-AF65-F5344CB8AC3E}">
        <p14:creationId xmlns:p14="http://schemas.microsoft.com/office/powerpoint/2010/main" val="33521359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Amplification</a:t>
            </a:r>
            <a:endParaRPr lang="en-US" dirty="0"/>
          </a:p>
        </p:txBody>
      </p:sp>
      <p:sp>
        <p:nvSpPr>
          <p:cNvPr id="3" name="Content Placeholder 2"/>
          <p:cNvSpPr>
            <a:spLocks noGrp="1"/>
          </p:cNvSpPr>
          <p:nvPr>
            <p:ph idx="1"/>
          </p:nvPr>
        </p:nvSpPr>
        <p:spPr>
          <a:xfrm>
            <a:off x="457200" y="1600200"/>
            <a:ext cx="3776678" cy="4525963"/>
          </a:xfrm>
        </p:spPr>
        <p:txBody>
          <a:bodyPr>
            <a:normAutofit/>
          </a:bodyPr>
          <a:lstStyle/>
          <a:p>
            <a:r>
              <a:rPr lang="en-US" sz="3400" dirty="0" smtClean="0"/>
              <a:t>Increase annealing temperature</a:t>
            </a:r>
          </a:p>
          <a:p>
            <a:pPr marL="0" indent="0">
              <a:buNone/>
            </a:pPr>
            <a:endParaRPr lang="en-US" sz="3400" dirty="0" smtClean="0"/>
          </a:p>
          <a:p>
            <a:r>
              <a:rPr lang="en-US" sz="3400" dirty="0" smtClean="0"/>
              <a:t>Decrease DNA template</a:t>
            </a:r>
            <a:endParaRPr lang="en-US" sz="3400" dirty="0"/>
          </a:p>
        </p:txBody>
      </p:sp>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pic>
        <p:nvPicPr>
          <p:cNvPr id="7" name="Picture 6" descr="Screen shot 2011-07-07 at 13.09.51.png"/>
          <p:cNvPicPr>
            <a:picLocks noChangeAspect="1"/>
          </p:cNvPicPr>
          <p:nvPr/>
        </p:nvPicPr>
        <p:blipFill rotWithShape="1">
          <a:blip r:embed="rId4">
            <a:extLst>
              <a:ext uri="{28A0092B-C50C-407E-A947-70E740481C1C}">
                <a14:useLocalDpi xmlns:a14="http://schemas.microsoft.com/office/drawing/2010/main" val="0"/>
              </a:ext>
            </a:extLst>
          </a:blip>
          <a:srcRect r="43330"/>
          <a:stretch/>
        </p:blipFill>
        <p:spPr>
          <a:xfrm>
            <a:off x="5487701" y="1835370"/>
            <a:ext cx="2730233" cy="3598458"/>
          </a:xfrm>
          <a:prstGeom prst="rect">
            <a:avLst/>
          </a:prstGeom>
        </p:spPr>
      </p:pic>
      <p:pic>
        <p:nvPicPr>
          <p:cNvPr id="8" name="Picture 7" descr="Screen shot 2011-07-07 at 13.17.5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3809" y="1724130"/>
            <a:ext cx="2654437" cy="3711895"/>
          </a:xfrm>
          <a:prstGeom prst="rect">
            <a:avLst/>
          </a:prstGeom>
        </p:spPr>
      </p:pic>
      <p:sp>
        <p:nvSpPr>
          <p:cNvPr id="10" name="TextBox 9"/>
          <p:cNvSpPr txBox="1"/>
          <p:nvPr/>
        </p:nvSpPr>
        <p:spPr>
          <a:xfrm>
            <a:off x="3676465" y="1794012"/>
            <a:ext cx="1893982" cy="477054"/>
          </a:xfrm>
          <a:prstGeom prst="rect">
            <a:avLst/>
          </a:prstGeom>
          <a:noFill/>
        </p:spPr>
        <p:txBody>
          <a:bodyPr wrap="square" rtlCol="0">
            <a:spAutoFit/>
          </a:bodyPr>
          <a:lstStyle/>
          <a:p>
            <a:r>
              <a:rPr lang="en-US" sz="2500" dirty="0" smtClean="0"/>
              <a:t>5000 </a:t>
            </a:r>
            <a:r>
              <a:rPr lang="en-US" sz="2500" dirty="0" err="1" smtClean="0"/>
              <a:t>bp</a:t>
            </a:r>
            <a:endParaRPr lang="en-US" sz="2500" dirty="0"/>
          </a:p>
        </p:txBody>
      </p:sp>
      <p:sp>
        <p:nvSpPr>
          <p:cNvPr id="11" name="TextBox 10"/>
          <p:cNvSpPr txBox="1"/>
          <p:nvPr/>
        </p:nvSpPr>
        <p:spPr>
          <a:xfrm>
            <a:off x="3680671" y="2184939"/>
            <a:ext cx="1893982" cy="477054"/>
          </a:xfrm>
          <a:prstGeom prst="rect">
            <a:avLst/>
          </a:prstGeom>
          <a:noFill/>
        </p:spPr>
        <p:txBody>
          <a:bodyPr wrap="square" rtlCol="0">
            <a:spAutoFit/>
          </a:bodyPr>
          <a:lstStyle/>
          <a:p>
            <a:r>
              <a:rPr lang="en-US" sz="2500" dirty="0" smtClean="0"/>
              <a:t>2000 </a:t>
            </a:r>
            <a:r>
              <a:rPr lang="en-US" sz="2500" dirty="0" err="1" smtClean="0"/>
              <a:t>bp</a:t>
            </a:r>
            <a:endParaRPr lang="en-US" sz="2500" dirty="0"/>
          </a:p>
        </p:txBody>
      </p:sp>
      <p:sp>
        <p:nvSpPr>
          <p:cNvPr id="12" name="TextBox 11"/>
          <p:cNvSpPr txBox="1"/>
          <p:nvPr/>
        </p:nvSpPr>
        <p:spPr>
          <a:xfrm>
            <a:off x="3704193" y="2974154"/>
            <a:ext cx="1893982" cy="477054"/>
          </a:xfrm>
          <a:prstGeom prst="rect">
            <a:avLst/>
          </a:prstGeom>
          <a:noFill/>
        </p:spPr>
        <p:txBody>
          <a:bodyPr wrap="square" rtlCol="0">
            <a:spAutoFit/>
          </a:bodyPr>
          <a:lstStyle/>
          <a:p>
            <a:r>
              <a:rPr lang="en-US" sz="2500" dirty="0" smtClean="0"/>
              <a:t>850 </a:t>
            </a:r>
            <a:r>
              <a:rPr lang="en-US" sz="2500" dirty="0" err="1" smtClean="0"/>
              <a:t>bp</a:t>
            </a:r>
            <a:endParaRPr lang="en-US" sz="2500" dirty="0"/>
          </a:p>
        </p:txBody>
      </p:sp>
      <p:sp>
        <p:nvSpPr>
          <p:cNvPr id="13" name="TextBox 12"/>
          <p:cNvSpPr txBox="1"/>
          <p:nvPr/>
        </p:nvSpPr>
        <p:spPr>
          <a:xfrm>
            <a:off x="3727715" y="3851655"/>
            <a:ext cx="1893982" cy="477054"/>
          </a:xfrm>
          <a:prstGeom prst="rect">
            <a:avLst/>
          </a:prstGeom>
          <a:noFill/>
        </p:spPr>
        <p:txBody>
          <a:bodyPr wrap="square" rtlCol="0">
            <a:spAutoFit/>
          </a:bodyPr>
          <a:lstStyle/>
          <a:p>
            <a:r>
              <a:rPr lang="en-US" sz="2500" dirty="0" smtClean="0"/>
              <a:t>400 </a:t>
            </a:r>
            <a:r>
              <a:rPr lang="en-US" sz="2500" dirty="0" err="1" smtClean="0"/>
              <a:t>bp</a:t>
            </a:r>
            <a:endParaRPr lang="en-US" sz="2500" dirty="0"/>
          </a:p>
        </p:txBody>
      </p:sp>
      <p:sp>
        <p:nvSpPr>
          <p:cNvPr id="14" name="TextBox 13"/>
          <p:cNvSpPr txBox="1"/>
          <p:nvPr/>
        </p:nvSpPr>
        <p:spPr>
          <a:xfrm>
            <a:off x="6171492" y="1225442"/>
            <a:ext cx="1893982" cy="477054"/>
          </a:xfrm>
          <a:prstGeom prst="rect">
            <a:avLst/>
          </a:prstGeom>
          <a:noFill/>
        </p:spPr>
        <p:txBody>
          <a:bodyPr wrap="square" rtlCol="0">
            <a:spAutoFit/>
          </a:bodyPr>
          <a:lstStyle/>
          <a:p>
            <a:r>
              <a:rPr lang="en-US" sz="2500" i="1" dirty="0" err="1" smtClean="0"/>
              <a:t>savR</a:t>
            </a:r>
            <a:endParaRPr lang="en-US" sz="2500" i="1" dirty="0"/>
          </a:p>
        </p:txBody>
      </p:sp>
      <p:sp>
        <p:nvSpPr>
          <p:cNvPr id="15" name="TextBox 14"/>
          <p:cNvSpPr txBox="1"/>
          <p:nvPr/>
        </p:nvSpPr>
        <p:spPr>
          <a:xfrm>
            <a:off x="6939924" y="1226773"/>
            <a:ext cx="1893982" cy="477054"/>
          </a:xfrm>
          <a:prstGeom prst="rect">
            <a:avLst/>
          </a:prstGeom>
          <a:noFill/>
        </p:spPr>
        <p:txBody>
          <a:bodyPr wrap="square" rtlCol="0">
            <a:spAutoFit/>
          </a:bodyPr>
          <a:lstStyle/>
          <a:p>
            <a:r>
              <a:rPr lang="en-US" sz="2500" i="1" dirty="0" smtClean="0"/>
              <a:t>savR2</a:t>
            </a:r>
            <a:endParaRPr lang="en-US" sz="2500" i="1" dirty="0"/>
          </a:p>
        </p:txBody>
      </p:sp>
      <p:sp>
        <p:nvSpPr>
          <p:cNvPr id="16" name="TextBox 15"/>
          <p:cNvSpPr txBox="1"/>
          <p:nvPr/>
        </p:nvSpPr>
        <p:spPr>
          <a:xfrm>
            <a:off x="5173809" y="1247076"/>
            <a:ext cx="1893982" cy="477054"/>
          </a:xfrm>
          <a:prstGeom prst="rect">
            <a:avLst/>
          </a:prstGeom>
          <a:noFill/>
        </p:spPr>
        <p:txBody>
          <a:bodyPr wrap="square" rtlCol="0">
            <a:spAutoFit/>
          </a:bodyPr>
          <a:lstStyle/>
          <a:p>
            <a:r>
              <a:rPr lang="en-US" sz="2500" dirty="0" smtClean="0"/>
              <a:t>ladder</a:t>
            </a:r>
            <a:endParaRPr lang="en-US" sz="2500" dirty="0"/>
          </a:p>
        </p:txBody>
      </p:sp>
      <p:sp>
        <p:nvSpPr>
          <p:cNvPr id="17" name="Rectangle 16"/>
          <p:cNvSpPr/>
          <p:nvPr/>
        </p:nvSpPr>
        <p:spPr>
          <a:xfrm>
            <a:off x="6931259" y="3534408"/>
            <a:ext cx="896987" cy="79430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a:p>
        </p:txBody>
      </p:sp>
    </p:spTree>
    <p:extLst>
      <p:ext uri="{BB962C8B-B14F-4D97-AF65-F5344CB8AC3E}">
        <p14:creationId xmlns:p14="http://schemas.microsoft.com/office/powerpoint/2010/main" val="7553342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sp>
        <p:nvSpPr>
          <p:cNvPr id="9" name="TextBox 8"/>
          <p:cNvSpPr txBox="1"/>
          <p:nvPr/>
        </p:nvSpPr>
        <p:spPr>
          <a:xfrm>
            <a:off x="1106190" y="508024"/>
            <a:ext cx="7221945" cy="769441"/>
          </a:xfrm>
          <a:prstGeom prst="rect">
            <a:avLst/>
          </a:prstGeom>
          <a:noFill/>
        </p:spPr>
        <p:txBody>
          <a:bodyPr wrap="square" rtlCol="0">
            <a:spAutoFit/>
          </a:bodyPr>
          <a:lstStyle/>
          <a:p>
            <a:pPr algn="ctr"/>
            <a:r>
              <a:rPr lang="en-US" sz="4400" dirty="0" smtClean="0"/>
              <a:t>Determining Correct Insertion</a:t>
            </a:r>
            <a:endParaRPr lang="en-US" sz="4400" dirty="0"/>
          </a:p>
        </p:txBody>
      </p:sp>
      <p:pic>
        <p:nvPicPr>
          <p:cNvPr id="10" name="Picture 9" descr="Screen shot 2011-07-06 at 13.42.31.png"/>
          <p:cNvPicPr>
            <a:picLocks noChangeAspect="1"/>
          </p:cNvPicPr>
          <p:nvPr/>
        </p:nvPicPr>
        <p:blipFill rotWithShape="1">
          <a:blip r:embed="rId3">
            <a:extLst>
              <a:ext uri="{28A0092B-C50C-407E-A947-70E740481C1C}">
                <a14:useLocalDpi xmlns:a14="http://schemas.microsoft.com/office/drawing/2010/main" val="0"/>
              </a:ext>
            </a:extLst>
          </a:blip>
          <a:srcRect t="23642" r="7402"/>
          <a:stretch/>
        </p:blipFill>
        <p:spPr>
          <a:xfrm>
            <a:off x="227221" y="3426299"/>
            <a:ext cx="3416058" cy="1672287"/>
          </a:xfrm>
          <a:prstGeom prst="rect">
            <a:avLst/>
          </a:prstGeom>
        </p:spPr>
      </p:pic>
      <p:sp>
        <p:nvSpPr>
          <p:cNvPr id="12" name="TextBox 11"/>
          <p:cNvSpPr txBox="1"/>
          <p:nvPr/>
        </p:nvSpPr>
        <p:spPr>
          <a:xfrm>
            <a:off x="-23518" y="3022980"/>
            <a:ext cx="1999334" cy="449982"/>
          </a:xfrm>
          <a:prstGeom prst="rect">
            <a:avLst/>
          </a:prstGeom>
          <a:noFill/>
        </p:spPr>
        <p:txBody>
          <a:bodyPr wrap="square" lIns="64630" tIns="32315" rIns="64630" bIns="32315" rtlCol="0">
            <a:spAutoFit/>
          </a:bodyPr>
          <a:lstStyle/>
          <a:p>
            <a:r>
              <a:rPr lang="en-US" sz="2500" dirty="0" smtClean="0"/>
              <a:t>+</a:t>
            </a:r>
            <a:r>
              <a:rPr lang="en-US" sz="2500" dirty="0" err="1" smtClean="0"/>
              <a:t>ve</a:t>
            </a:r>
            <a:r>
              <a:rPr lang="en-US" sz="2500" dirty="0" smtClean="0"/>
              <a:t> controls</a:t>
            </a:r>
            <a:endParaRPr lang="en-US" sz="2500" dirty="0"/>
          </a:p>
        </p:txBody>
      </p:sp>
      <p:sp>
        <p:nvSpPr>
          <p:cNvPr id="13" name="TextBox 12"/>
          <p:cNvSpPr txBox="1"/>
          <p:nvPr/>
        </p:nvSpPr>
        <p:spPr>
          <a:xfrm>
            <a:off x="1164470" y="2982710"/>
            <a:ext cx="1520013" cy="449982"/>
          </a:xfrm>
          <a:prstGeom prst="rect">
            <a:avLst/>
          </a:prstGeom>
          <a:noFill/>
        </p:spPr>
        <p:txBody>
          <a:bodyPr wrap="square" lIns="64630" tIns="32315" rIns="64630" bIns="32315" rtlCol="0">
            <a:spAutoFit/>
          </a:bodyPr>
          <a:lstStyle/>
          <a:p>
            <a:pPr algn="ctr"/>
            <a:r>
              <a:rPr lang="en-US" sz="2500" dirty="0" smtClean="0"/>
              <a:t>v</a:t>
            </a:r>
            <a:endParaRPr lang="en-US" sz="2500" dirty="0"/>
          </a:p>
        </p:txBody>
      </p:sp>
      <p:sp>
        <p:nvSpPr>
          <p:cNvPr id="14" name="TextBox 13"/>
          <p:cNvSpPr txBox="1"/>
          <p:nvPr/>
        </p:nvSpPr>
        <p:spPr>
          <a:xfrm>
            <a:off x="3221395" y="2961619"/>
            <a:ext cx="1338033" cy="449982"/>
          </a:xfrm>
          <a:prstGeom prst="rect">
            <a:avLst/>
          </a:prstGeom>
          <a:noFill/>
        </p:spPr>
        <p:txBody>
          <a:bodyPr wrap="square" lIns="64630" tIns="32315" rIns="64630" bIns="32315" rtlCol="0">
            <a:spAutoFit/>
          </a:bodyPr>
          <a:lstStyle/>
          <a:p>
            <a:r>
              <a:rPr lang="en-US" sz="2500" dirty="0"/>
              <a:t>x</a:t>
            </a:r>
          </a:p>
        </p:txBody>
      </p:sp>
      <p:sp>
        <p:nvSpPr>
          <p:cNvPr id="15" name="TextBox 14"/>
          <p:cNvSpPr txBox="1"/>
          <p:nvPr/>
        </p:nvSpPr>
        <p:spPr>
          <a:xfrm>
            <a:off x="2460944" y="2971125"/>
            <a:ext cx="1520013" cy="449982"/>
          </a:xfrm>
          <a:prstGeom prst="rect">
            <a:avLst/>
          </a:prstGeom>
          <a:noFill/>
        </p:spPr>
        <p:txBody>
          <a:bodyPr wrap="square" lIns="64630" tIns="32315" rIns="64630" bIns="32315" rtlCol="0">
            <a:spAutoFit/>
          </a:bodyPr>
          <a:lstStyle/>
          <a:p>
            <a:r>
              <a:rPr lang="en-US" sz="2500" dirty="0" smtClean="0"/>
              <a:t>w</a:t>
            </a:r>
            <a:endParaRPr lang="en-US" sz="2500" dirty="0"/>
          </a:p>
        </p:txBody>
      </p:sp>
      <p:pic>
        <p:nvPicPr>
          <p:cNvPr id="56" name="Picture 55" descr="Screen shot 2011-07-07 at 10.42.1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6604" y="4032848"/>
            <a:ext cx="630631" cy="372646"/>
          </a:xfrm>
          <a:prstGeom prst="rect">
            <a:avLst/>
          </a:prstGeom>
        </p:spPr>
      </p:pic>
      <p:sp>
        <p:nvSpPr>
          <p:cNvPr id="54" name="Rectangle 53"/>
          <p:cNvSpPr/>
          <p:nvPr/>
        </p:nvSpPr>
        <p:spPr>
          <a:xfrm>
            <a:off x="2298868" y="3887058"/>
            <a:ext cx="1286675" cy="79430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a:p>
        </p:txBody>
      </p:sp>
      <p:sp>
        <p:nvSpPr>
          <p:cNvPr id="57" name="TextBox 56"/>
          <p:cNvSpPr txBox="1"/>
          <p:nvPr/>
        </p:nvSpPr>
        <p:spPr>
          <a:xfrm>
            <a:off x="577487" y="1841873"/>
            <a:ext cx="2304055" cy="615553"/>
          </a:xfrm>
          <a:prstGeom prst="rect">
            <a:avLst/>
          </a:prstGeom>
          <a:noFill/>
        </p:spPr>
        <p:txBody>
          <a:bodyPr wrap="square" rtlCol="0">
            <a:spAutoFit/>
          </a:bodyPr>
          <a:lstStyle/>
          <a:p>
            <a:pPr marL="457200" indent="-457200">
              <a:buFont typeface="Arial"/>
              <a:buChar char="•"/>
            </a:pPr>
            <a:r>
              <a:rPr lang="en-US" sz="3400" dirty="0" smtClean="0"/>
              <a:t>smdR2</a:t>
            </a:r>
            <a:endParaRPr lang="en-US" sz="3400" dirty="0"/>
          </a:p>
        </p:txBody>
      </p:sp>
      <p:grpSp>
        <p:nvGrpSpPr>
          <p:cNvPr id="90" name="Group 318"/>
          <p:cNvGrpSpPr>
            <a:grpSpLocks/>
          </p:cNvGrpSpPr>
          <p:nvPr/>
        </p:nvGrpSpPr>
        <p:grpSpPr bwMode="auto">
          <a:xfrm>
            <a:off x="4165445" y="1804227"/>
            <a:ext cx="4978554" cy="3776461"/>
            <a:chOff x="15885321" y="15865060"/>
            <a:chExt cx="6800509" cy="4703282"/>
          </a:xfrm>
        </p:grpSpPr>
        <p:grpSp>
          <p:nvGrpSpPr>
            <p:cNvPr id="91" name="Group 223"/>
            <p:cNvGrpSpPr>
              <a:grpSpLocks/>
            </p:cNvGrpSpPr>
            <p:nvPr/>
          </p:nvGrpSpPr>
          <p:grpSpPr bwMode="auto">
            <a:xfrm>
              <a:off x="15885321" y="15865060"/>
              <a:ext cx="6800509" cy="4703282"/>
              <a:chOff x="15785678" y="7629560"/>
              <a:chExt cx="6800509" cy="4703282"/>
            </a:xfrm>
          </p:grpSpPr>
          <p:grpSp>
            <p:nvGrpSpPr>
              <p:cNvPr id="93" name="Group 224"/>
              <p:cNvGrpSpPr>
                <a:grpSpLocks noChangeAspect="1"/>
              </p:cNvGrpSpPr>
              <p:nvPr/>
            </p:nvGrpSpPr>
            <p:grpSpPr bwMode="auto">
              <a:xfrm>
                <a:off x="15785678" y="8911235"/>
                <a:ext cx="5355590" cy="3421607"/>
                <a:chOff x="21042313" y="10925969"/>
                <a:chExt cx="6694487" cy="4277009"/>
              </a:xfrm>
            </p:grpSpPr>
            <p:pic>
              <p:nvPicPr>
                <p:cNvPr id="119" name="Picture 254"/>
                <p:cNvPicPr>
                  <a:picLocks noChangeAspect="1"/>
                </p:cNvPicPr>
                <p:nvPr/>
              </p:nvPicPr>
              <p:blipFill>
                <a:blip r:embed="rId5">
                  <a:extLst>
                    <a:ext uri="{28A0092B-C50C-407E-A947-70E740481C1C}">
                      <a14:useLocalDpi xmlns:a14="http://schemas.microsoft.com/office/drawing/2010/main" val="0"/>
                    </a:ext>
                  </a:extLst>
                </a:blip>
                <a:srcRect l="10049" t="14957" r="3819" b="42522"/>
                <a:stretch>
                  <a:fillRect/>
                </a:stretch>
              </p:blipFill>
              <p:spPr bwMode="auto">
                <a:xfrm>
                  <a:off x="21042313" y="10925969"/>
                  <a:ext cx="6694487" cy="427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 name="Rectangle 119"/>
                <p:cNvSpPr/>
                <p:nvPr/>
              </p:nvSpPr>
              <p:spPr>
                <a:xfrm>
                  <a:off x="21042313" y="13917196"/>
                  <a:ext cx="2016024" cy="1285782"/>
                </a:xfrm>
                <a:prstGeom prst="rect">
                  <a:avLst/>
                </a:prstGeom>
                <a:solidFill>
                  <a:srgbClr val="FFFFF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GB"/>
                </a:p>
              </p:txBody>
            </p:sp>
            <p:sp>
              <p:nvSpPr>
                <p:cNvPr id="121" name="Rectangle 120"/>
                <p:cNvSpPr/>
                <p:nvPr/>
              </p:nvSpPr>
              <p:spPr>
                <a:xfrm>
                  <a:off x="21195102" y="14566039"/>
                  <a:ext cx="2295807" cy="535742"/>
                </a:xfrm>
                <a:prstGeom prst="rect">
                  <a:avLst/>
                </a:prstGeom>
                <a:solidFill>
                  <a:srgbClr val="FFFFF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GB"/>
                </a:p>
              </p:txBody>
            </p:sp>
          </p:grpSp>
          <p:cxnSp>
            <p:nvCxnSpPr>
              <p:cNvPr id="94" name="Straight Connector 93"/>
              <p:cNvCxnSpPr/>
              <p:nvPr/>
            </p:nvCxnSpPr>
            <p:spPr>
              <a:xfrm>
                <a:off x="17288965" y="8804085"/>
                <a:ext cx="2112857" cy="21588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5" name="Freeform 77"/>
              <p:cNvSpPr>
                <a:spLocks/>
              </p:cNvSpPr>
              <p:nvPr/>
            </p:nvSpPr>
            <p:spPr bwMode="auto">
              <a:xfrm>
                <a:off x="17290276" y="8215189"/>
                <a:ext cx="5295911" cy="108391"/>
              </a:xfrm>
              <a:custGeom>
                <a:avLst/>
                <a:gdLst>
                  <a:gd name="T0" fmla="*/ 2147483647 w 9676"/>
                  <a:gd name="T1" fmla="*/ 2147483647 h 240"/>
                  <a:gd name="T2" fmla="*/ 0 w 9676"/>
                  <a:gd name="T3" fmla="*/ 2147483647 h 240"/>
                  <a:gd name="T4" fmla="*/ 0 w 9676"/>
                  <a:gd name="T5" fmla="*/ 2147483647 h 240"/>
                  <a:gd name="T6" fmla="*/ 2147483647 w 9676"/>
                  <a:gd name="T7" fmla="*/ 2147483647 h 240"/>
                  <a:gd name="T8" fmla="*/ 2147483647 w 9676"/>
                  <a:gd name="T9" fmla="*/ 0 h 240"/>
                  <a:gd name="T10" fmla="*/ 2147483647 w 9676"/>
                  <a:gd name="T11" fmla="*/ 2147483647 h 240"/>
                  <a:gd name="T12" fmla="*/ 2147483647 w 9676"/>
                  <a:gd name="T13" fmla="*/ 2147483647 h 240"/>
                  <a:gd name="T14" fmla="*/ 2147483647 w 9676"/>
                  <a:gd name="T15" fmla="*/ 2147483647 h 240"/>
                  <a:gd name="T16" fmla="*/ 0 60000 65536"/>
                  <a:gd name="T17" fmla="*/ 0 60000 65536"/>
                  <a:gd name="T18" fmla="*/ 0 60000 65536"/>
                  <a:gd name="T19" fmla="*/ 0 60000 65536"/>
                  <a:gd name="T20" fmla="*/ 0 60000 65536"/>
                  <a:gd name="T21" fmla="*/ 0 60000 65536"/>
                  <a:gd name="T22" fmla="*/ 0 60000 65536"/>
                  <a:gd name="T23" fmla="*/ 0 60000 65536"/>
                  <a:gd name="T24" fmla="*/ 0 w 9676"/>
                  <a:gd name="T25" fmla="*/ 0 h 240"/>
                  <a:gd name="T26" fmla="*/ 9676 w 9676"/>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76" h="240">
                    <a:moveTo>
                      <a:pt x="9556" y="180"/>
                    </a:moveTo>
                    <a:lnTo>
                      <a:pt x="0" y="180"/>
                    </a:lnTo>
                    <a:lnTo>
                      <a:pt x="0" y="60"/>
                    </a:lnTo>
                    <a:lnTo>
                      <a:pt x="9556" y="60"/>
                    </a:lnTo>
                    <a:lnTo>
                      <a:pt x="9556" y="0"/>
                    </a:lnTo>
                    <a:lnTo>
                      <a:pt x="9676" y="120"/>
                    </a:lnTo>
                    <a:lnTo>
                      <a:pt x="9556" y="240"/>
                    </a:lnTo>
                    <a:lnTo>
                      <a:pt x="9556" y="180"/>
                    </a:lnTo>
                    <a:close/>
                  </a:path>
                </a:pathLst>
              </a:custGeom>
              <a:solidFill>
                <a:srgbClr val="FF0000"/>
              </a:solidFill>
              <a:ln w="6">
                <a:solidFill>
                  <a:schemeClr val="accent2"/>
                </a:solidFill>
                <a:prstDash val="solid"/>
                <a:round/>
                <a:headEnd/>
                <a:tailEnd/>
              </a:ln>
            </p:spPr>
            <p:txBody>
              <a:bodyPr/>
              <a:lstStyle/>
              <a:p>
                <a:endParaRPr lang="en-GB">
                  <a:solidFill>
                    <a:srgbClr val="FF0000"/>
                  </a:solidFill>
                </a:endParaRPr>
              </a:p>
            </p:txBody>
          </p:sp>
          <p:grpSp>
            <p:nvGrpSpPr>
              <p:cNvPr id="96" name="Group 230"/>
              <p:cNvGrpSpPr>
                <a:grpSpLocks/>
              </p:cNvGrpSpPr>
              <p:nvPr/>
            </p:nvGrpSpPr>
            <p:grpSpPr bwMode="auto">
              <a:xfrm>
                <a:off x="17290276" y="8536391"/>
                <a:ext cx="5234572" cy="256184"/>
                <a:chOff x="1811338" y="5157192"/>
                <a:chExt cx="5234572" cy="256184"/>
              </a:xfrm>
            </p:grpSpPr>
            <p:sp>
              <p:nvSpPr>
                <p:cNvPr id="101" name="Line 46"/>
                <p:cNvSpPr>
                  <a:spLocks noChangeShapeType="1"/>
                </p:cNvSpPr>
                <p:nvPr/>
              </p:nvSpPr>
              <p:spPr bwMode="auto">
                <a:xfrm>
                  <a:off x="1811338" y="5413375"/>
                  <a:ext cx="5121275" cy="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02" name="Group 237"/>
                <p:cNvGrpSpPr>
                  <a:grpSpLocks/>
                </p:cNvGrpSpPr>
                <p:nvPr/>
              </p:nvGrpSpPr>
              <p:grpSpPr bwMode="auto">
                <a:xfrm>
                  <a:off x="1811338" y="5157192"/>
                  <a:ext cx="5234572" cy="256184"/>
                  <a:chOff x="1811338" y="5157192"/>
                  <a:chExt cx="5234572" cy="256184"/>
                </a:xfrm>
              </p:grpSpPr>
              <p:sp>
                <p:nvSpPr>
                  <p:cNvPr id="103" name="Line 48"/>
                  <p:cNvSpPr>
                    <a:spLocks noChangeShapeType="1"/>
                  </p:cNvSpPr>
                  <p:nvPr/>
                </p:nvSpPr>
                <p:spPr bwMode="auto">
                  <a:xfrm flipV="1">
                    <a:off x="1811338"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4" name="Line 50"/>
                  <p:cNvSpPr>
                    <a:spLocks noChangeShapeType="1"/>
                  </p:cNvSpPr>
                  <p:nvPr/>
                </p:nvSpPr>
                <p:spPr bwMode="auto">
                  <a:xfrm flipV="1">
                    <a:off x="2230438"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5" name="Line 52"/>
                  <p:cNvSpPr>
                    <a:spLocks noChangeShapeType="1"/>
                  </p:cNvSpPr>
                  <p:nvPr/>
                </p:nvSpPr>
                <p:spPr bwMode="auto">
                  <a:xfrm flipV="1">
                    <a:off x="2647950"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6" name="Line 54"/>
                  <p:cNvSpPr>
                    <a:spLocks noChangeShapeType="1"/>
                  </p:cNvSpPr>
                  <p:nvPr/>
                </p:nvSpPr>
                <p:spPr bwMode="auto">
                  <a:xfrm flipV="1">
                    <a:off x="3067050"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7" name="Line 56"/>
                  <p:cNvSpPr>
                    <a:spLocks noChangeShapeType="1"/>
                  </p:cNvSpPr>
                  <p:nvPr/>
                </p:nvSpPr>
                <p:spPr bwMode="auto">
                  <a:xfrm flipV="1">
                    <a:off x="3479800"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8" name="Rectangle 57"/>
                  <p:cNvSpPr>
                    <a:spLocks noChangeArrowheads="1"/>
                  </p:cNvSpPr>
                  <p:nvPr/>
                </p:nvSpPr>
                <p:spPr bwMode="auto">
                  <a:xfrm>
                    <a:off x="3496308" y="5157192"/>
                    <a:ext cx="213952" cy="15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000" smtClean="0">
                        <a:solidFill>
                          <a:srgbClr val="000000"/>
                        </a:solidFill>
                        <a:latin typeface="Arial" charset="0"/>
                      </a:rPr>
                      <a:t>200</a:t>
                    </a:r>
                    <a:endParaRPr lang="en-GB" sz="1000">
                      <a:latin typeface="Arial" charset="0"/>
                    </a:endParaRPr>
                  </a:p>
                </p:txBody>
              </p:sp>
              <p:sp>
                <p:nvSpPr>
                  <p:cNvPr id="109" name="Line 59"/>
                  <p:cNvSpPr>
                    <a:spLocks noChangeShapeType="1"/>
                  </p:cNvSpPr>
                  <p:nvPr/>
                </p:nvSpPr>
                <p:spPr bwMode="auto">
                  <a:xfrm flipV="1">
                    <a:off x="38973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0" name="Line 61"/>
                  <p:cNvSpPr>
                    <a:spLocks noChangeShapeType="1"/>
                  </p:cNvSpPr>
                  <p:nvPr/>
                </p:nvSpPr>
                <p:spPr bwMode="auto">
                  <a:xfrm flipV="1">
                    <a:off x="43164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1" name="Line 63"/>
                  <p:cNvSpPr>
                    <a:spLocks noChangeShapeType="1"/>
                  </p:cNvSpPr>
                  <p:nvPr/>
                </p:nvSpPr>
                <p:spPr bwMode="auto">
                  <a:xfrm flipV="1">
                    <a:off x="4733925"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2" name="Line 65"/>
                  <p:cNvSpPr>
                    <a:spLocks noChangeShapeType="1"/>
                  </p:cNvSpPr>
                  <p:nvPr/>
                </p:nvSpPr>
                <p:spPr bwMode="auto">
                  <a:xfrm flipV="1">
                    <a:off x="5156200"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3" name="Rectangle 66"/>
                  <p:cNvSpPr>
                    <a:spLocks noChangeArrowheads="1"/>
                  </p:cNvSpPr>
                  <p:nvPr/>
                </p:nvSpPr>
                <p:spPr bwMode="auto">
                  <a:xfrm>
                    <a:off x="5148064" y="5157192"/>
                    <a:ext cx="213952" cy="15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000" smtClean="0">
                        <a:solidFill>
                          <a:srgbClr val="000000"/>
                        </a:solidFill>
                        <a:latin typeface="Arial" charset="0"/>
                      </a:rPr>
                      <a:t>400</a:t>
                    </a:r>
                    <a:endParaRPr lang="en-GB" sz="1000">
                      <a:latin typeface="Arial" charset="0"/>
                    </a:endParaRPr>
                  </a:p>
                </p:txBody>
              </p:sp>
              <p:sp>
                <p:nvSpPr>
                  <p:cNvPr id="114" name="Line 68"/>
                  <p:cNvSpPr>
                    <a:spLocks noChangeShapeType="1"/>
                  </p:cNvSpPr>
                  <p:nvPr/>
                </p:nvSpPr>
                <p:spPr bwMode="auto">
                  <a:xfrm flipV="1">
                    <a:off x="55737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5" name="Line 70"/>
                  <p:cNvSpPr>
                    <a:spLocks noChangeShapeType="1"/>
                  </p:cNvSpPr>
                  <p:nvPr/>
                </p:nvSpPr>
                <p:spPr bwMode="auto">
                  <a:xfrm flipV="1">
                    <a:off x="59928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6" name="Line 72"/>
                  <p:cNvSpPr>
                    <a:spLocks noChangeShapeType="1"/>
                  </p:cNvSpPr>
                  <p:nvPr/>
                </p:nvSpPr>
                <p:spPr bwMode="auto">
                  <a:xfrm flipV="1">
                    <a:off x="6410325"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7" name="Line 74"/>
                  <p:cNvSpPr>
                    <a:spLocks noChangeShapeType="1"/>
                  </p:cNvSpPr>
                  <p:nvPr/>
                </p:nvSpPr>
                <p:spPr bwMode="auto">
                  <a:xfrm flipV="1">
                    <a:off x="6831013"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8" name="Rectangle 75"/>
                  <p:cNvSpPr>
                    <a:spLocks noChangeArrowheads="1"/>
                  </p:cNvSpPr>
                  <p:nvPr/>
                </p:nvSpPr>
                <p:spPr bwMode="auto">
                  <a:xfrm>
                    <a:off x="6831958" y="5157192"/>
                    <a:ext cx="213952" cy="15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000" smtClean="0">
                        <a:solidFill>
                          <a:srgbClr val="000000"/>
                        </a:solidFill>
                        <a:latin typeface="Arial" charset="0"/>
                      </a:rPr>
                      <a:t>600</a:t>
                    </a:r>
                    <a:endParaRPr lang="en-GB" sz="1000">
                      <a:latin typeface="Arial" charset="0"/>
                    </a:endParaRPr>
                  </a:p>
                </p:txBody>
              </p:sp>
            </p:grpSp>
          </p:grpSp>
          <p:sp>
            <p:nvSpPr>
              <p:cNvPr id="97" name="Rectangle 40"/>
              <p:cNvSpPr>
                <a:spLocks noChangeArrowheads="1"/>
              </p:cNvSpPr>
              <p:nvPr/>
            </p:nvSpPr>
            <p:spPr bwMode="auto">
              <a:xfrm>
                <a:off x="19796501" y="7629560"/>
                <a:ext cx="2599341" cy="470892"/>
              </a:xfrm>
              <a:prstGeom prst="rect">
                <a:avLst/>
              </a:prstGeom>
              <a:noFill/>
              <a:ln>
                <a:noFill/>
              </a:ln>
              <a:extLst/>
            </p:spPr>
            <p:txBody>
              <a:bodyPr wrap="none" lIns="0" tIns="0" rIns="0" bIns="0">
                <a:spAutoFit/>
              </a:bodyPr>
              <a:lstStyle/>
              <a:p>
                <a:pPr>
                  <a:defRPr/>
                </a:pPr>
                <a:r>
                  <a:rPr lang="en-GB" sz="2500" i="1" dirty="0" smtClean="0">
                    <a:solidFill>
                      <a:srgbClr val="FF0000"/>
                    </a:solidFill>
                    <a:latin typeface="+mj-lt"/>
                    <a:cs typeface="Arial" pitchFamily="34" charset="0"/>
                  </a:rPr>
                  <a:t>smdR2 </a:t>
                </a:r>
                <a:r>
                  <a:rPr lang="en-GB" sz="2500" dirty="0" smtClean="0">
                    <a:solidFill>
                      <a:srgbClr val="FF0000"/>
                    </a:solidFill>
                    <a:latin typeface="+mj-lt"/>
                    <a:cs typeface="Arial" pitchFamily="34" charset="0"/>
                  </a:rPr>
                  <a:t>(620 </a:t>
                </a:r>
                <a:r>
                  <a:rPr lang="en-GB" sz="2500" dirty="0" err="1" smtClean="0">
                    <a:solidFill>
                      <a:srgbClr val="FF0000"/>
                    </a:solidFill>
                    <a:latin typeface="+mj-lt"/>
                    <a:cs typeface="Arial" pitchFamily="34" charset="0"/>
                  </a:rPr>
                  <a:t>bp</a:t>
                </a:r>
                <a:r>
                  <a:rPr lang="en-GB" sz="2500" dirty="0" smtClean="0">
                    <a:solidFill>
                      <a:srgbClr val="FF0000"/>
                    </a:solidFill>
                    <a:latin typeface="+mj-lt"/>
                    <a:cs typeface="Arial" pitchFamily="34" charset="0"/>
                  </a:rPr>
                  <a:t>)</a:t>
                </a:r>
                <a:endParaRPr lang="en-GB" sz="2500" dirty="0">
                  <a:solidFill>
                    <a:srgbClr val="FF0000"/>
                  </a:solidFill>
                  <a:latin typeface="+mj-lt"/>
                  <a:cs typeface="Arial" pitchFamily="34" charset="0"/>
                </a:endParaRPr>
              </a:p>
            </p:txBody>
          </p:sp>
          <p:cxnSp>
            <p:nvCxnSpPr>
              <p:cNvPr id="98" name="Straight Connector 97"/>
              <p:cNvCxnSpPr/>
              <p:nvPr/>
            </p:nvCxnSpPr>
            <p:spPr>
              <a:xfrm flipV="1">
                <a:off x="19836775" y="9019970"/>
                <a:ext cx="0" cy="21588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19825662" y="8792974"/>
                <a:ext cx="2574796" cy="22699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endCxn id="95" idx="5"/>
              </p:cNvCxnSpPr>
              <p:nvPr/>
            </p:nvCxnSpPr>
            <p:spPr>
              <a:xfrm flipV="1">
                <a:off x="22398871" y="8269137"/>
                <a:ext cx="187316" cy="5159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bwMode="auto">
            <a:xfrm flipV="1">
              <a:off x="17381538" y="16505238"/>
              <a:ext cx="0" cy="54133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22" name="TextBox 121"/>
          <p:cNvSpPr txBox="1"/>
          <p:nvPr/>
        </p:nvSpPr>
        <p:spPr>
          <a:xfrm>
            <a:off x="2696396" y="1669449"/>
            <a:ext cx="2125519" cy="553998"/>
          </a:xfrm>
          <a:prstGeom prst="rect">
            <a:avLst/>
          </a:prstGeom>
          <a:noFill/>
        </p:spPr>
        <p:txBody>
          <a:bodyPr wrap="square" rtlCol="0">
            <a:spAutoFit/>
          </a:bodyPr>
          <a:lstStyle/>
          <a:p>
            <a:r>
              <a:rPr lang="en-US" sz="3000" dirty="0" smtClean="0"/>
              <a:t>T7 Primers</a:t>
            </a:r>
            <a:endParaRPr lang="en-US" sz="3000" dirty="0"/>
          </a:p>
        </p:txBody>
      </p:sp>
      <p:cxnSp>
        <p:nvCxnSpPr>
          <p:cNvPr id="123" name="Straight Arrow Connector 122"/>
          <p:cNvCxnSpPr>
            <a:stCxn id="122" idx="2"/>
          </p:cNvCxnSpPr>
          <p:nvPr/>
        </p:nvCxnSpPr>
        <p:spPr>
          <a:xfrm>
            <a:off x="3759156" y="2223447"/>
            <a:ext cx="582260" cy="86597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6" name="Straight Arrow Connector 125"/>
          <p:cNvCxnSpPr>
            <a:stCxn id="122" idx="2"/>
          </p:cNvCxnSpPr>
          <p:nvPr/>
        </p:nvCxnSpPr>
        <p:spPr>
          <a:xfrm>
            <a:off x="3759156" y="2223447"/>
            <a:ext cx="4013649" cy="79953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48" name="Picture 47"/>
          <p:cNvPicPr>
            <a:picLocks noChangeAspect="1"/>
          </p:cNvPicPr>
          <p:nvPr/>
        </p:nvPicPr>
        <p:blipFill>
          <a:blip r:embed="rId6"/>
          <a:stretch>
            <a:fillRect/>
          </a:stretch>
        </p:blipFill>
        <p:spPr>
          <a:xfrm>
            <a:off x="7272182" y="6142163"/>
            <a:ext cx="1717014" cy="527098"/>
          </a:xfrm>
          <a:prstGeom prst="rect">
            <a:avLst/>
          </a:prstGeom>
        </p:spPr>
      </p:pic>
    </p:spTree>
    <p:extLst>
      <p:ext uri="{BB962C8B-B14F-4D97-AF65-F5344CB8AC3E}">
        <p14:creationId xmlns:p14="http://schemas.microsoft.com/office/powerpoint/2010/main" val="16903646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4" grpId="0" animBg="1"/>
      <p:bldP spid="1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sp>
        <p:nvSpPr>
          <p:cNvPr id="7" name="TextBox 6"/>
          <p:cNvSpPr txBox="1"/>
          <p:nvPr/>
        </p:nvSpPr>
        <p:spPr>
          <a:xfrm>
            <a:off x="1106190" y="508024"/>
            <a:ext cx="7079301" cy="769441"/>
          </a:xfrm>
          <a:prstGeom prst="rect">
            <a:avLst/>
          </a:prstGeom>
          <a:noFill/>
        </p:spPr>
        <p:txBody>
          <a:bodyPr wrap="square" rtlCol="0">
            <a:spAutoFit/>
          </a:bodyPr>
          <a:lstStyle/>
          <a:p>
            <a:pPr algn="ctr"/>
            <a:r>
              <a:rPr lang="en-US" sz="4400" dirty="0" smtClean="0"/>
              <a:t>Determining Correct Insertion</a:t>
            </a:r>
            <a:endParaRPr lang="en-US" sz="4400" dirty="0"/>
          </a:p>
        </p:txBody>
      </p:sp>
      <p:pic>
        <p:nvPicPr>
          <p:cNvPr id="8" name="Picture 7"/>
          <p:cNvPicPr>
            <a:picLocks noChangeAspect="1"/>
          </p:cNvPicPr>
          <p:nvPr/>
        </p:nvPicPr>
        <p:blipFill>
          <a:blip r:embed="rId3"/>
          <a:stretch>
            <a:fillRect/>
          </a:stretch>
        </p:blipFill>
        <p:spPr>
          <a:xfrm>
            <a:off x="5394318" y="4667650"/>
            <a:ext cx="1480373" cy="454453"/>
          </a:xfrm>
          <a:prstGeom prst="rect">
            <a:avLst/>
          </a:prstGeom>
        </p:spPr>
      </p:pic>
      <p:sp>
        <p:nvSpPr>
          <p:cNvPr id="9" name="TextBox 8"/>
          <p:cNvSpPr txBox="1"/>
          <p:nvPr/>
        </p:nvSpPr>
        <p:spPr>
          <a:xfrm>
            <a:off x="5572077" y="2653670"/>
            <a:ext cx="1153624" cy="449982"/>
          </a:xfrm>
          <a:prstGeom prst="rect">
            <a:avLst/>
          </a:prstGeom>
          <a:noFill/>
        </p:spPr>
        <p:txBody>
          <a:bodyPr wrap="square" lIns="64630" tIns="32315" rIns="64630" bIns="32315" rtlCol="0">
            <a:spAutoFit/>
          </a:bodyPr>
          <a:lstStyle/>
          <a:p>
            <a:r>
              <a:rPr lang="en-US" sz="2500" dirty="0" smtClean="0"/>
              <a:t>ladders</a:t>
            </a:r>
            <a:endParaRPr lang="en-US" sz="2500" dirty="0"/>
          </a:p>
        </p:txBody>
      </p:sp>
      <p:sp>
        <p:nvSpPr>
          <p:cNvPr id="10" name="TextBox 9"/>
          <p:cNvSpPr txBox="1"/>
          <p:nvPr/>
        </p:nvSpPr>
        <p:spPr>
          <a:xfrm>
            <a:off x="6302113" y="2653670"/>
            <a:ext cx="1153624" cy="449982"/>
          </a:xfrm>
          <a:prstGeom prst="rect">
            <a:avLst/>
          </a:prstGeom>
          <a:noFill/>
        </p:spPr>
        <p:txBody>
          <a:bodyPr wrap="square" lIns="64630" tIns="32315" rIns="64630" bIns="32315" rtlCol="0">
            <a:spAutoFit/>
          </a:bodyPr>
          <a:lstStyle/>
          <a:p>
            <a:pPr algn="ctr"/>
            <a:r>
              <a:rPr lang="en-US" sz="2500" dirty="0"/>
              <a:t>x</a:t>
            </a:r>
          </a:p>
        </p:txBody>
      </p:sp>
      <p:sp>
        <p:nvSpPr>
          <p:cNvPr id="11" name="TextBox 10"/>
          <p:cNvSpPr txBox="1"/>
          <p:nvPr/>
        </p:nvSpPr>
        <p:spPr>
          <a:xfrm>
            <a:off x="6888476" y="2653533"/>
            <a:ext cx="1153624" cy="449982"/>
          </a:xfrm>
          <a:prstGeom prst="rect">
            <a:avLst/>
          </a:prstGeom>
          <a:noFill/>
        </p:spPr>
        <p:txBody>
          <a:bodyPr wrap="square" lIns="64630" tIns="32315" rIns="64630" bIns="32315" rtlCol="0">
            <a:spAutoFit/>
          </a:bodyPr>
          <a:lstStyle/>
          <a:p>
            <a:pPr algn="ctr"/>
            <a:r>
              <a:rPr lang="en-US" sz="2500" dirty="0"/>
              <a:t>y</a:t>
            </a:r>
          </a:p>
        </p:txBody>
      </p:sp>
      <p:sp>
        <p:nvSpPr>
          <p:cNvPr id="12" name="TextBox 11"/>
          <p:cNvSpPr txBox="1"/>
          <p:nvPr/>
        </p:nvSpPr>
        <p:spPr>
          <a:xfrm>
            <a:off x="7429081" y="2653670"/>
            <a:ext cx="1153624" cy="449982"/>
          </a:xfrm>
          <a:prstGeom prst="rect">
            <a:avLst/>
          </a:prstGeom>
          <a:noFill/>
        </p:spPr>
        <p:txBody>
          <a:bodyPr wrap="square" lIns="64630" tIns="32315" rIns="64630" bIns="32315" rtlCol="0">
            <a:spAutoFit/>
          </a:bodyPr>
          <a:lstStyle/>
          <a:p>
            <a:pPr algn="ctr"/>
            <a:r>
              <a:rPr lang="en-US" sz="2500" dirty="0"/>
              <a:t>v</a:t>
            </a:r>
          </a:p>
        </p:txBody>
      </p:sp>
      <p:sp>
        <p:nvSpPr>
          <p:cNvPr id="13" name="TextBox 12"/>
          <p:cNvSpPr txBox="1"/>
          <p:nvPr/>
        </p:nvSpPr>
        <p:spPr>
          <a:xfrm>
            <a:off x="7891687" y="2638078"/>
            <a:ext cx="1338033" cy="449982"/>
          </a:xfrm>
          <a:prstGeom prst="rect">
            <a:avLst/>
          </a:prstGeom>
          <a:noFill/>
        </p:spPr>
        <p:txBody>
          <a:bodyPr wrap="square" lIns="64630" tIns="32315" rIns="64630" bIns="32315" rtlCol="0">
            <a:spAutoFit/>
          </a:bodyPr>
          <a:lstStyle/>
          <a:p>
            <a:pPr algn="ctr"/>
            <a:r>
              <a:rPr lang="en-US" sz="2500" dirty="0" smtClean="0"/>
              <a:t>w</a:t>
            </a:r>
            <a:endParaRPr lang="en-US" sz="2500" dirty="0"/>
          </a:p>
        </p:txBody>
      </p:sp>
      <p:sp>
        <p:nvSpPr>
          <p:cNvPr id="14" name="TextBox 13"/>
          <p:cNvSpPr txBox="1"/>
          <p:nvPr/>
        </p:nvSpPr>
        <p:spPr>
          <a:xfrm>
            <a:off x="4031973" y="2978799"/>
            <a:ext cx="1540103" cy="449982"/>
          </a:xfrm>
          <a:prstGeom prst="rect">
            <a:avLst/>
          </a:prstGeom>
          <a:noFill/>
        </p:spPr>
        <p:txBody>
          <a:bodyPr wrap="square" lIns="64630" tIns="32315" rIns="64630" bIns="32315" rtlCol="0">
            <a:spAutoFit/>
          </a:bodyPr>
          <a:lstStyle/>
          <a:p>
            <a:r>
              <a:rPr lang="en-US" sz="2500" dirty="0" smtClean="0"/>
              <a:t>10000 </a:t>
            </a:r>
            <a:r>
              <a:rPr lang="en-US" sz="2500" dirty="0" err="1"/>
              <a:t>bp</a:t>
            </a:r>
            <a:endParaRPr lang="en-US" sz="2500" dirty="0"/>
          </a:p>
        </p:txBody>
      </p:sp>
      <p:sp>
        <p:nvSpPr>
          <p:cNvPr id="15" name="TextBox 14"/>
          <p:cNvSpPr txBox="1"/>
          <p:nvPr/>
        </p:nvSpPr>
        <p:spPr>
          <a:xfrm>
            <a:off x="4169185" y="3233878"/>
            <a:ext cx="1402891" cy="449982"/>
          </a:xfrm>
          <a:prstGeom prst="rect">
            <a:avLst/>
          </a:prstGeom>
          <a:noFill/>
        </p:spPr>
        <p:txBody>
          <a:bodyPr wrap="square" lIns="64630" tIns="32315" rIns="64630" bIns="32315" rtlCol="0">
            <a:spAutoFit/>
          </a:bodyPr>
          <a:lstStyle/>
          <a:p>
            <a:r>
              <a:rPr lang="en-US" sz="2500" dirty="0"/>
              <a:t>5000 </a:t>
            </a:r>
            <a:r>
              <a:rPr lang="en-US" sz="2500" dirty="0" err="1"/>
              <a:t>bp</a:t>
            </a:r>
            <a:endParaRPr lang="en-US" sz="2500" dirty="0"/>
          </a:p>
        </p:txBody>
      </p:sp>
      <p:sp>
        <p:nvSpPr>
          <p:cNvPr id="16" name="TextBox 15"/>
          <p:cNvSpPr txBox="1"/>
          <p:nvPr/>
        </p:nvSpPr>
        <p:spPr>
          <a:xfrm>
            <a:off x="4185215" y="3833631"/>
            <a:ext cx="1386861" cy="449982"/>
          </a:xfrm>
          <a:prstGeom prst="rect">
            <a:avLst/>
          </a:prstGeom>
          <a:noFill/>
        </p:spPr>
        <p:txBody>
          <a:bodyPr wrap="square" lIns="64630" tIns="32315" rIns="64630" bIns="32315" rtlCol="0">
            <a:spAutoFit/>
          </a:bodyPr>
          <a:lstStyle/>
          <a:p>
            <a:r>
              <a:rPr lang="en-US" sz="2500" dirty="0" smtClean="0"/>
              <a:t>2000 </a:t>
            </a:r>
            <a:r>
              <a:rPr lang="en-US" sz="2500" dirty="0" err="1"/>
              <a:t>bp</a:t>
            </a:r>
            <a:endParaRPr lang="en-US" sz="2500" dirty="0"/>
          </a:p>
        </p:txBody>
      </p:sp>
      <p:sp>
        <p:nvSpPr>
          <p:cNvPr id="17" name="TextBox 16"/>
          <p:cNvSpPr txBox="1"/>
          <p:nvPr/>
        </p:nvSpPr>
        <p:spPr>
          <a:xfrm>
            <a:off x="4177724" y="4387188"/>
            <a:ext cx="1608570" cy="449982"/>
          </a:xfrm>
          <a:prstGeom prst="rect">
            <a:avLst/>
          </a:prstGeom>
          <a:noFill/>
        </p:spPr>
        <p:txBody>
          <a:bodyPr wrap="square" lIns="64630" tIns="32315" rIns="64630" bIns="32315" rtlCol="0">
            <a:spAutoFit/>
          </a:bodyPr>
          <a:lstStyle/>
          <a:p>
            <a:r>
              <a:rPr lang="en-US" sz="2500" dirty="0" smtClean="0"/>
              <a:t>1000 </a:t>
            </a:r>
            <a:r>
              <a:rPr lang="en-US" sz="2500" dirty="0" err="1"/>
              <a:t>bp</a:t>
            </a:r>
            <a:endParaRPr lang="en-US" sz="2500" dirty="0"/>
          </a:p>
        </p:txBody>
      </p:sp>
      <p:sp>
        <p:nvSpPr>
          <p:cNvPr id="18" name="TextBox 17"/>
          <p:cNvSpPr txBox="1"/>
          <p:nvPr/>
        </p:nvSpPr>
        <p:spPr>
          <a:xfrm>
            <a:off x="4296212" y="4737134"/>
            <a:ext cx="1153624" cy="449982"/>
          </a:xfrm>
          <a:prstGeom prst="rect">
            <a:avLst/>
          </a:prstGeom>
          <a:noFill/>
        </p:spPr>
        <p:txBody>
          <a:bodyPr wrap="square" lIns="64630" tIns="32315" rIns="64630" bIns="32315" rtlCol="0">
            <a:spAutoFit/>
          </a:bodyPr>
          <a:lstStyle/>
          <a:p>
            <a:r>
              <a:rPr lang="en-US" sz="2500" dirty="0" smtClean="0"/>
              <a:t>850 </a:t>
            </a:r>
            <a:r>
              <a:rPr lang="en-US" sz="2500" dirty="0" err="1"/>
              <a:t>bp</a:t>
            </a:r>
            <a:endParaRPr lang="en-US" sz="2500" dirty="0"/>
          </a:p>
        </p:txBody>
      </p:sp>
      <p:sp>
        <p:nvSpPr>
          <p:cNvPr id="19" name="TextBox 18"/>
          <p:cNvSpPr txBox="1"/>
          <p:nvPr/>
        </p:nvSpPr>
        <p:spPr>
          <a:xfrm>
            <a:off x="4173959" y="3460593"/>
            <a:ext cx="2104632" cy="449982"/>
          </a:xfrm>
          <a:prstGeom prst="rect">
            <a:avLst/>
          </a:prstGeom>
          <a:noFill/>
        </p:spPr>
        <p:txBody>
          <a:bodyPr wrap="square" lIns="64630" tIns="32315" rIns="64630" bIns="32315" rtlCol="0">
            <a:spAutoFit/>
          </a:bodyPr>
          <a:lstStyle/>
          <a:p>
            <a:r>
              <a:rPr lang="en-US" sz="2500" dirty="0" smtClean="0"/>
              <a:t>4000 </a:t>
            </a:r>
            <a:r>
              <a:rPr lang="en-US" sz="2500" dirty="0" err="1"/>
              <a:t>bp</a:t>
            </a:r>
            <a:endParaRPr lang="en-US" sz="2500" dirty="0"/>
          </a:p>
        </p:txBody>
      </p:sp>
      <p:pic>
        <p:nvPicPr>
          <p:cNvPr id="20" name="Picture 19" descr="Screen shot 2011-07-07 at 10.37.1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4318" y="3073605"/>
            <a:ext cx="3490939" cy="2354184"/>
          </a:xfrm>
          <a:prstGeom prst="rect">
            <a:avLst/>
          </a:prstGeom>
        </p:spPr>
      </p:pic>
      <p:sp>
        <p:nvSpPr>
          <p:cNvPr id="21" name="Rectangle 20"/>
          <p:cNvSpPr/>
          <p:nvPr/>
        </p:nvSpPr>
        <p:spPr>
          <a:xfrm>
            <a:off x="8185492" y="3410905"/>
            <a:ext cx="655757" cy="79430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a:p>
        </p:txBody>
      </p:sp>
      <p:pic>
        <p:nvPicPr>
          <p:cNvPr id="26" name="Picture 25" descr="plasmi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274" y="1734892"/>
            <a:ext cx="3886200" cy="3632200"/>
          </a:xfrm>
          <a:prstGeom prst="rect">
            <a:avLst/>
          </a:prstGeom>
        </p:spPr>
      </p:pic>
      <p:pic>
        <p:nvPicPr>
          <p:cNvPr id="27" name="Picture 26" descr="Screen shot 2011-07-07 at 11.17.1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068" y="1562060"/>
            <a:ext cx="1638243" cy="3991519"/>
          </a:xfrm>
          <a:prstGeom prst="rect">
            <a:avLst/>
          </a:prstGeom>
        </p:spPr>
      </p:pic>
      <p:pic>
        <p:nvPicPr>
          <p:cNvPr id="28" name="Picture 27" descr="Screen shot 2011-07-07 at 11.17.23.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72112" y="1277465"/>
            <a:ext cx="4648200" cy="1117600"/>
          </a:xfrm>
          <a:prstGeom prst="rect">
            <a:avLst/>
          </a:prstGeom>
        </p:spPr>
      </p:pic>
    </p:spTree>
    <p:extLst>
      <p:ext uri="{BB962C8B-B14F-4D97-AF65-F5344CB8AC3E}">
        <p14:creationId xmlns:p14="http://schemas.microsoft.com/office/powerpoint/2010/main" val="2473276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1" nodeType="click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P spid="19" grpId="0"/>
      <p:bldP spid="2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Sequencing</a:t>
            </a:r>
            <a:endParaRPr lang="en-US" dirty="0"/>
          </a:p>
        </p:txBody>
      </p:sp>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pic>
        <p:nvPicPr>
          <p:cNvPr id="7" name="Picture 6"/>
          <p:cNvPicPr/>
          <p:nvPr/>
        </p:nvPicPr>
        <p:blipFill rotWithShape="1">
          <a:blip r:embed="rId4" cstate="print"/>
          <a:srcRect l="5656" t="31665" r="14165" b="24712"/>
          <a:stretch/>
        </p:blipFill>
        <p:spPr bwMode="auto">
          <a:xfrm>
            <a:off x="1152555" y="1363962"/>
            <a:ext cx="7244635" cy="3927257"/>
          </a:xfrm>
          <a:prstGeom prst="rect">
            <a:avLst/>
          </a:prstGeom>
          <a:noFill/>
          <a:ln>
            <a:noFill/>
          </a:ln>
          <a:extLst>
            <a:ext uri="{53640926-AAD7-44d8-BBD7-CCE9431645EC}">
              <a14:shadowObscured xmlns:a14="http://schemas.microsoft.com/office/drawing/2010/main"/>
            </a:ext>
          </a:extLst>
        </p:spPr>
      </p:pic>
      <p:cxnSp>
        <p:nvCxnSpPr>
          <p:cNvPr id="8" name="Straight Arrow Connector 7"/>
          <p:cNvCxnSpPr/>
          <p:nvPr/>
        </p:nvCxnSpPr>
        <p:spPr>
          <a:xfrm>
            <a:off x="1434816" y="1156597"/>
            <a:ext cx="870974" cy="414730"/>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3575274" y="4061858"/>
            <a:ext cx="965062" cy="645468"/>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2" name="Picture 11"/>
          <p:cNvPicPr/>
          <p:nvPr/>
        </p:nvPicPr>
        <p:blipFill rotWithShape="1">
          <a:blip r:embed="rId5" cstate="print"/>
          <a:srcRect l="17168" t="18417" b="40222"/>
          <a:stretch/>
        </p:blipFill>
        <p:spPr bwMode="auto">
          <a:xfrm>
            <a:off x="2199004" y="3460432"/>
            <a:ext cx="5073177" cy="1688820"/>
          </a:xfrm>
          <a:prstGeom prst="rect">
            <a:avLst/>
          </a:prstGeom>
          <a:noFill/>
          <a:ln>
            <a:noFill/>
          </a:ln>
          <a:extLst>
            <a:ext uri="{53640926-AAD7-44d8-BBD7-CCE9431645EC}">
              <a14:shadowObscured xmlns:a14="http://schemas.microsoft.com/office/drawing/2010/main"/>
            </a:ext>
          </a:extLst>
        </p:spPr>
      </p:pic>
      <p:pic>
        <p:nvPicPr>
          <p:cNvPr id="14" name="Picture 13"/>
          <p:cNvPicPr/>
          <p:nvPr/>
        </p:nvPicPr>
        <p:blipFill rotWithShape="1">
          <a:blip r:embed="rId6" cstate="print"/>
          <a:srcRect l="15148" t="21326" r="808" b="37324"/>
          <a:stretch/>
        </p:blipFill>
        <p:spPr bwMode="auto">
          <a:xfrm>
            <a:off x="2165031" y="1156597"/>
            <a:ext cx="5107150" cy="1881326"/>
          </a:xfrm>
          <a:prstGeom prst="rect">
            <a:avLst/>
          </a:prstGeom>
          <a:noFill/>
          <a:ln>
            <a:noFill/>
          </a:ln>
          <a:extLst>
            <a:ext uri="{53640926-AAD7-44d8-BBD7-CCE9431645EC}">
              <a14:shadowObscured xmlns:a14="http://schemas.microsoft.com/office/drawing/2010/main"/>
            </a:ext>
          </a:extLst>
        </p:spPr>
      </p:pic>
      <p:sp>
        <p:nvSpPr>
          <p:cNvPr id="15" name="TextBox 14"/>
          <p:cNvSpPr txBox="1"/>
          <p:nvPr/>
        </p:nvSpPr>
        <p:spPr>
          <a:xfrm>
            <a:off x="7926760" y="776043"/>
            <a:ext cx="1062436" cy="615553"/>
          </a:xfrm>
          <a:prstGeom prst="rect">
            <a:avLst/>
          </a:prstGeom>
          <a:noFill/>
        </p:spPr>
        <p:txBody>
          <a:bodyPr wrap="square" rtlCol="0">
            <a:spAutoFit/>
          </a:bodyPr>
          <a:lstStyle/>
          <a:p>
            <a:r>
              <a:rPr lang="en-US" sz="3400" dirty="0" smtClean="0"/>
              <a:t>88%</a:t>
            </a:r>
            <a:endParaRPr lang="en-US" sz="3400" dirty="0"/>
          </a:p>
        </p:txBody>
      </p:sp>
      <p:sp>
        <p:nvSpPr>
          <p:cNvPr id="16" name="TextBox 15"/>
          <p:cNvSpPr txBox="1"/>
          <p:nvPr/>
        </p:nvSpPr>
        <p:spPr>
          <a:xfrm>
            <a:off x="5786307" y="1299122"/>
            <a:ext cx="1646509" cy="615553"/>
          </a:xfrm>
          <a:prstGeom prst="rect">
            <a:avLst/>
          </a:prstGeom>
          <a:noFill/>
        </p:spPr>
        <p:txBody>
          <a:bodyPr wrap="square" rtlCol="0">
            <a:spAutoFit/>
          </a:bodyPr>
          <a:lstStyle/>
          <a:p>
            <a:r>
              <a:rPr lang="en-US" sz="3400" dirty="0" smtClean="0"/>
              <a:t>Good</a:t>
            </a:r>
            <a:endParaRPr lang="en-US" sz="3400" dirty="0"/>
          </a:p>
        </p:txBody>
      </p:sp>
      <p:sp>
        <p:nvSpPr>
          <p:cNvPr id="17" name="TextBox 16"/>
          <p:cNvSpPr txBox="1"/>
          <p:nvPr/>
        </p:nvSpPr>
        <p:spPr>
          <a:xfrm>
            <a:off x="5871343" y="3766663"/>
            <a:ext cx="1646509" cy="615553"/>
          </a:xfrm>
          <a:prstGeom prst="rect">
            <a:avLst/>
          </a:prstGeom>
          <a:noFill/>
        </p:spPr>
        <p:txBody>
          <a:bodyPr wrap="square" rtlCol="0">
            <a:spAutoFit/>
          </a:bodyPr>
          <a:lstStyle/>
          <a:p>
            <a:r>
              <a:rPr lang="en-US" sz="3400" dirty="0" smtClean="0"/>
              <a:t>Poor</a:t>
            </a:r>
            <a:endParaRPr lang="en-US" sz="3400" dirty="0"/>
          </a:p>
        </p:txBody>
      </p:sp>
    </p:spTree>
    <p:extLst>
      <p:ext uri="{BB962C8B-B14F-4D97-AF65-F5344CB8AC3E}">
        <p14:creationId xmlns:p14="http://schemas.microsoft.com/office/powerpoint/2010/main" val="8113001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Overproduction</a:t>
            </a:r>
            <a:endParaRPr lang="en-US" dirty="0"/>
          </a:p>
        </p:txBody>
      </p:sp>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sp>
        <p:nvSpPr>
          <p:cNvPr id="9" name="TextBox 8"/>
          <p:cNvSpPr txBox="1"/>
          <p:nvPr/>
        </p:nvSpPr>
        <p:spPr>
          <a:xfrm>
            <a:off x="2193980" y="1417637"/>
            <a:ext cx="4940097" cy="477053"/>
          </a:xfrm>
          <a:prstGeom prst="rect">
            <a:avLst/>
          </a:prstGeom>
          <a:solidFill>
            <a:srgbClr val="FFFFFF"/>
          </a:solidFill>
          <a:ln w="38100" cmpd="sng">
            <a:solidFill>
              <a:srgbClr val="0000FF"/>
            </a:solidFill>
          </a:ln>
        </p:spPr>
        <p:txBody>
          <a:bodyPr wrap="square" rtlCol="0">
            <a:spAutoFit/>
          </a:bodyPr>
          <a:lstStyle/>
          <a:p>
            <a:pPr algn="ctr"/>
            <a:r>
              <a:rPr lang="en-US" sz="2500" dirty="0" smtClean="0"/>
              <a:t>Transformation into </a:t>
            </a:r>
            <a:r>
              <a:rPr lang="en-US" sz="2500" i="1" dirty="0" smtClean="0"/>
              <a:t>E. coli </a:t>
            </a:r>
            <a:r>
              <a:rPr lang="en-US" sz="2500" dirty="0" smtClean="0"/>
              <a:t>BL21star</a:t>
            </a:r>
          </a:p>
        </p:txBody>
      </p:sp>
      <p:sp>
        <p:nvSpPr>
          <p:cNvPr id="10" name="TextBox 9"/>
          <p:cNvSpPr txBox="1"/>
          <p:nvPr/>
        </p:nvSpPr>
        <p:spPr>
          <a:xfrm>
            <a:off x="2368074" y="2199956"/>
            <a:ext cx="4563927"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Overnight culture of clone</a:t>
            </a:r>
          </a:p>
        </p:txBody>
      </p:sp>
      <p:sp>
        <p:nvSpPr>
          <p:cNvPr id="11" name="TextBox 10"/>
          <p:cNvSpPr txBox="1"/>
          <p:nvPr/>
        </p:nvSpPr>
        <p:spPr>
          <a:xfrm>
            <a:off x="2566939" y="2993570"/>
            <a:ext cx="4197952"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Scaled up culture</a:t>
            </a:r>
          </a:p>
        </p:txBody>
      </p:sp>
      <p:sp>
        <p:nvSpPr>
          <p:cNvPr id="12" name="TextBox 11"/>
          <p:cNvSpPr txBox="1"/>
          <p:nvPr/>
        </p:nvSpPr>
        <p:spPr>
          <a:xfrm>
            <a:off x="2884746" y="3775461"/>
            <a:ext cx="3487530"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Induced using IPTG</a:t>
            </a:r>
          </a:p>
        </p:txBody>
      </p:sp>
      <p:sp>
        <p:nvSpPr>
          <p:cNvPr id="13" name="TextBox 12"/>
          <p:cNvSpPr txBox="1"/>
          <p:nvPr/>
        </p:nvSpPr>
        <p:spPr>
          <a:xfrm>
            <a:off x="2566939" y="4568274"/>
            <a:ext cx="4197952"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Overproduction overnight</a:t>
            </a:r>
          </a:p>
        </p:txBody>
      </p:sp>
      <p:sp>
        <p:nvSpPr>
          <p:cNvPr id="14" name="TextBox 13"/>
          <p:cNvSpPr txBox="1"/>
          <p:nvPr/>
        </p:nvSpPr>
        <p:spPr>
          <a:xfrm>
            <a:off x="3435315" y="5353631"/>
            <a:ext cx="2453796" cy="489809"/>
          </a:xfrm>
          <a:prstGeom prst="rect">
            <a:avLst/>
          </a:prstGeom>
          <a:solidFill>
            <a:srgbClr val="FFFFFF"/>
          </a:solidFill>
          <a:ln w="38100" cmpd="sng">
            <a:solidFill>
              <a:srgbClr val="0000FF"/>
            </a:solidFill>
          </a:ln>
        </p:spPr>
        <p:txBody>
          <a:bodyPr wrap="square" rtlCol="0">
            <a:spAutoFit/>
          </a:bodyPr>
          <a:lstStyle/>
          <a:p>
            <a:pPr algn="ctr"/>
            <a:r>
              <a:rPr lang="en-US" sz="2500" dirty="0" smtClean="0"/>
              <a:t>Purification </a:t>
            </a:r>
          </a:p>
        </p:txBody>
      </p:sp>
      <p:sp>
        <p:nvSpPr>
          <p:cNvPr id="15" name="Down Arrow 14"/>
          <p:cNvSpPr/>
          <p:nvPr/>
        </p:nvSpPr>
        <p:spPr>
          <a:xfrm>
            <a:off x="4563927" y="1851141"/>
            <a:ext cx="193752" cy="327291"/>
          </a:xfrm>
          <a:prstGeom prst="downArrow">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Down Arrow 15"/>
          <p:cNvSpPr/>
          <p:nvPr/>
        </p:nvSpPr>
        <p:spPr>
          <a:xfrm>
            <a:off x="4563927" y="2655222"/>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Down Arrow 16"/>
          <p:cNvSpPr/>
          <p:nvPr/>
        </p:nvSpPr>
        <p:spPr>
          <a:xfrm>
            <a:off x="4563927" y="3448170"/>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Down Arrow 17"/>
          <p:cNvSpPr/>
          <p:nvPr/>
        </p:nvSpPr>
        <p:spPr>
          <a:xfrm>
            <a:off x="4563927" y="4240983"/>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Down Arrow 18"/>
          <p:cNvSpPr/>
          <p:nvPr/>
        </p:nvSpPr>
        <p:spPr>
          <a:xfrm>
            <a:off x="4553163" y="5026340"/>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38637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Purification</a:t>
            </a:r>
            <a:endParaRPr lang="en-US" dirty="0"/>
          </a:p>
        </p:txBody>
      </p:sp>
      <p:sp>
        <p:nvSpPr>
          <p:cNvPr id="5" name="Rectangle 4"/>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7272182" y="6142163"/>
            <a:ext cx="1717014" cy="527098"/>
          </a:xfrm>
          <a:prstGeom prst="rect">
            <a:avLst/>
          </a:prstGeom>
        </p:spPr>
      </p:pic>
      <p:sp>
        <p:nvSpPr>
          <p:cNvPr id="7"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sp>
        <p:nvSpPr>
          <p:cNvPr id="8" name="Rectangle 7"/>
          <p:cNvSpPr/>
          <p:nvPr/>
        </p:nvSpPr>
        <p:spPr>
          <a:xfrm>
            <a:off x="2540399" y="2597459"/>
            <a:ext cx="1039257" cy="199138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Curved Connector 9"/>
          <p:cNvCxnSpPr/>
          <p:nvPr/>
        </p:nvCxnSpPr>
        <p:spPr>
          <a:xfrm>
            <a:off x="1991903" y="1763970"/>
            <a:ext cx="1039255" cy="804628"/>
          </a:xfrm>
          <a:prstGeom prst="curvedConnector3">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Curved Connector 10"/>
          <p:cNvCxnSpPr/>
          <p:nvPr/>
        </p:nvCxnSpPr>
        <p:spPr>
          <a:xfrm>
            <a:off x="2800212" y="4588841"/>
            <a:ext cx="1039255" cy="804628"/>
          </a:xfrm>
          <a:prstGeom prst="curvedConnector3">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721705" y="1154424"/>
            <a:ext cx="3377578" cy="615553"/>
          </a:xfrm>
          <a:prstGeom prst="rect">
            <a:avLst/>
          </a:prstGeom>
          <a:noFill/>
        </p:spPr>
        <p:txBody>
          <a:bodyPr wrap="square" rtlCol="0">
            <a:spAutoFit/>
          </a:bodyPr>
          <a:lstStyle/>
          <a:p>
            <a:r>
              <a:rPr lang="en-US" sz="3400" dirty="0" smtClean="0"/>
              <a:t>Soluble proteins</a:t>
            </a:r>
            <a:endParaRPr lang="en-US" sz="3400" dirty="0"/>
          </a:p>
        </p:txBody>
      </p:sp>
      <p:sp>
        <p:nvSpPr>
          <p:cNvPr id="14" name="TextBox 13"/>
          <p:cNvSpPr txBox="1"/>
          <p:nvPr/>
        </p:nvSpPr>
        <p:spPr>
          <a:xfrm>
            <a:off x="1602183" y="5237880"/>
            <a:ext cx="3377578" cy="615553"/>
          </a:xfrm>
          <a:prstGeom prst="rect">
            <a:avLst/>
          </a:prstGeom>
          <a:noFill/>
        </p:spPr>
        <p:txBody>
          <a:bodyPr wrap="square" rtlCol="0">
            <a:spAutoFit/>
          </a:bodyPr>
          <a:lstStyle/>
          <a:p>
            <a:r>
              <a:rPr lang="en-US" sz="3400" dirty="0" smtClean="0"/>
              <a:t>All other proteins</a:t>
            </a:r>
            <a:endParaRPr lang="en-US" sz="3400" dirty="0"/>
          </a:p>
        </p:txBody>
      </p:sp>
      <p:sp>
        <p:nvSpPr>
          <p:cNvPr id="15" name="TextBox 14"/>
          <p:cNvSpPr txBox="1"/>
          <p:nvPr/>
        </p:nvSpPr>
        <p:spPr>
          <a:xfrm>
            <a:off x="1342367" y="2643896"/>
            <a:ext cx="3377578" cy="707886"/>
          </a:xfrm>
          <a:prstGeom prst="rect">
            <a:avLst/>
          </a:prstGeom>
          <a:noFill/>
        </p:spPr>
        <p:txBody>
          <a:bodyPr wrap="square" rtlCol="0">
            <a:spAutoFit/>
          </a:bodyPr>
          <a:lstStyle/>
          <a:p>
            <a:pPr algn="ctr"/>
            <a:r>
              <a:rPr lang="en-US" sz="2000" dirty="0"/>
              <a:t> </a:t>
            </a:r>
            <a:r>
              <a:rPr lang="en-US" sz="2000" dirty="0" smtClean="0"/>
              <a:t>Ni</a:t>
            </a:r>
            <a:r>
              <a:rPr lang="en-US" sz="2000" baseline="30000" dirty="0" smtClean="0"/>
              <a:t>2+</a:t>
            </a:r>
            <a:r>
              <a:rPr lang="en-US" sz="2000" dirty="0" smtClean="0"/>
              <a:t> </a:t>
            </a:r>
          </a:p>
          <a:p>
            <a:pPr algn="ctr"/>
            <a:r>
              <a:rPr lang="en-US" sz="2000" dirty="0" smtClean="0"/>
              <a:t>cartridge</a:t>
            </a:r>
            <a:endParaRPr lang="en-US" sz="2000" dirty="0"/>
          </a:p>
        </p:txBody>
      </p:sp>
      <p:sp>
        <p:nvSpPr>
          <p:cNvPr id="16" name="TextBox 15"/>
          <p:cNvSpPr txBox="1"/>
          <p:nvPr/>
        </p:nvSpPr>
        <p:spPr>
          <a:xfrm>
            <a:off x="-107411" y="2721013"/>
            <a:ext cx="2243658" cy="1138773"/>
          </a:xfrm>
          <a:prstGeom prst="rect">
            <a:avLst/>
          </a:prstGeom>
          <a:noFill/>
        </p:spPr>
        <p:txBody>
          <a:bodyPr wrap="square" rtlCol="0">
            <a:spAutoFit/>
          </a:bodyPr>
          <a:lstStyle/>
          <a:p>
            <a:pPr algn="ctr"/>
            <a:r>
              <a:rPr lang="en-US" sz="3400" dirty="0" smtClean="0"/>
              <a:t>His-tagged proteins</a:t>
            </a:r>
            <a:endParaRPr lang="en-US" sz="3400" dirty="0"/>
          </a:p>
        </p:txBody>
      </p:sp>
      <p:cxnSp>
        <p:nvCxnSpPr>
          <p:cNvPr id="18" name="Straight Arrow Connector 17"/>
          <p:cNvCxnSpPr/>
          <p:nvPr/>
        </p:nvCxnSpPr>
        <p:spPr>
          <a:xfrm>
            <a:off x="1991903" y="3351782"/>
            <a:ext cx="548496"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5926015" y="2547832"/>
            <a:ext cx="1039257" cy="199138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Curved Connector 20"/>
          <p:cNvCxnSpPr/>
          <p:nvPr/>
        </p:nvCxnSpPr>
        <p:spPr>
          <a:xfrm>
            <a:off x="5377519" y="1743204"/>
            <a:ext cx="1039255" cy="804628"/>
          </a:xfrm>
          <a:prstGeom prst="curvedConnector3">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Curved Connector 21"/>
          <p:cNvCxnSpPr/>
          <p:nvPr/>
        </p:nvCxnSpPr>
        <p:spPr>
          <a:xfrm>
            <a:off x="6185828" y="4539214"/>
            <a:ext cx="1039255" cy="804628"/>
          </a:xfrm>
          <a:prstGeom prst="curvedConnector3">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4107321" y="1133658"/>
            <a:ext cx="3377578" cy="615553"/>
          </a:xfrm>
          <a:prstGeom prst="rect">
            <a:avLst/>
          </a:prstGeom>
          <a:noFill/>
        </p:spPr>
        <p:txBody>
          <a:bodyPr wrap="square" rtlCol="0">
            <a:spAutoFit/>
          </a:bodyPr>
          <a:lstStyle/>
          <a:p>
            <a:r>
              <a:rPr lang="en-US" sz="3400" dirty="0" smtClean="0"/>
              <a:t>Imidazole</a:t>
            </a:r>
            <a:endParaRPr lang="en-US" sz="3400" dirty="0"/>
          </a:p>
        </p:txBody>
      </p:sp>
      <p:sp>
        <p:nvSpPr>
          <p:cNvPr id="24" name="TextBox 23"/>
          <p:cNvSpPr txBox="1"/>
          <p:nvPr/>
        </p:nvSpPr>
        <p:spPr>
          <a:xfrm>
            <a:off x="4727983" y="2623130"/>
            <a:ext cx="3377578" cy="707886"/>
          </a:xfrm>
          <a:prstGeom prst="rect">
            <a:avLst/>
          </a:prstGeom>
          <a:noFill/>
        </p:spPr>
        <p:txBody>
          <a:bodyPr wrap="square" rtlCol="0">
            <a:spAutoFit/>
          </a:bodyPr>
          <a:lstStyle/>
          <a:p>
            <a:pPr algn="ctr"/>
            <a:r>
              <a:rPr lang="en-US" sz="2000" dirty="0"/>
              <a:t> </a:t>
            </a:r>
            <a:r>
              <a:rPr lang="en-US" sz="2000" dirty="0" smtClean="0"/>
              <a:t>Ni</a:t>
            </a:r>
            <a:r>
              <a:rPr lang="en-US" sz="2000" baseline="30000" dirty="0" smtClean="0"/>
              <a:t>2+</a:t>
            </a:r>
            <a:r>
              <a:rPr lang="en-US" sz="2000" dirty="0" smtClean="0"/>
              <a:t> </a:t>
            </a:r>
          </a:p>
          <a:p>
            <a:pPr algn="ctr"/>
            <a:r>
              <a:rPr lang="en-US" sz="2000" dirty="0" smtClean="0"/>
              <a:t>cartridge</a:t>
            </a:r>
            <a:endParaRPr lang="en-US" sz="2000" dirty="0"/>
          </a:p>
        </p:txBody>
      </p:sp>
      <p:sp>
        <p:nvSpPr>
          <p:cNvPr id="25" name="TextBox 24"/>
          <p:cNvSpPr txBox="1"/>
          <p:nvPr/>
        </p:nvSpPr>
        <p:spPr>
          <a:xfrm>
            <a:off x="7088800" y="4683519"/>
            <a:ext cx="2243658" cy="1138773"/>
          </a:xfrm>
          <a:prstGeom prst="rect">
            <a:avLst/>
          </a:prstGeom>
          <a:noFill/>
        </p:spPr>
        <p:txBody>
          <a:bodyPr wrap="square" rtlCol="0">
            <a:spAutoFit/>
          </a:bodyPr>
          <a:lstStyle/>
          <a:p>
            <a:pPr algn="ctr"/>
            <a:r>
              <a:rPr lang="en-US" sz="3400" dirty="0" smtClean="0"/>
              <a:t>His-tagged proteins</a:t>
            </a:r>
            <a:endParaRPr lang="en-US" sz="3400" dirty="0"/>
          </a:p>
        </p:txBody>
      </p:sp>
    </p:spTree>
    <p:extLst>
      <p:ext uri="{BB962C8B-B14F-4D97-AF65-F5344CB8AC3E}">
        <p14:creationId xmlns:p14="http://schemas.microsoft.com/office/powerpoint/2010/main" val="30053992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20" grpId="0" animBg="1"/>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Purification</a:t>
            </a:r>
            <a:endParaRPr lang="en-US" dirty="0"/>
          </a:p>
        </p:txBody>
      </p:sp>
      <p:sp>
        <p:nvSpPr>
          <p:cNvPr id="5" name="Rectangle 4"/>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7272182" y="6142163"/>
            <a:ext cx="1717014" cy="527098"/>
          </a:xfrm>
          <a:prstGeom prst="rect">
            <a:avLst/>
          </a:prstGeom>
        </p:spPr>
      </p:pic>
      <p:sp>
        <p:nvSpPr>
          <p:cNvPr id="7"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Results</a:t>
            </a:r>
            <a:endParaRPr lang="en-US" sz="3000" dirty="0"/>
          </a:p>
        </p:txBody>
      </p:sp>
      <p:pic>
        <p:nvPicPr>
          <p:cNvPr id="8" name="Picture 7" descr="Screen shot 2011-07-11 at 10.03.1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3394" y="1129028"/>
            <a:ext cx="6260574" cy="4486587"/>
          </a:xfrm>
          <a:prstGeom prst="rect">
            <a:avLst/>
          </a:prstGeom>
        </p:spPr>
      </p:pic>
      <p:sp>
        <p:nvSpPr>
          <p:cNvPr id="9" name="TextBox 8"/>
          <p:cNvSpPr txBox="1"/>
          <p:nvPr/>
        </p:nvSpPr>
        <p:spPr>
          <a:xfrm>
            <a:off x="0" y="1875939"/>
            <a:ext cx="1963037" cy="861774"/>
          </a:xfrm>
          <a:prstGeom prst="rect">
            <a:avLst/>
          </a:prstGeom>
          <a:noFill/>
        </p:spPr>
        <p:txBody>
          <a:bodyPr wrap="square" rtlCol="0">
            <a:spAutoFit/>
          </a:bodyPr>
          <a:lstStyle/>
          <a:p>
            <a:r>
              <a:rPr lang="en-US" sz="2500" dirty="0" smtClean="0"/>
              <a:t>Absorbance at 280 nm</a:t>
            </a:r>
            <a:endParaRPr lang="en-US" sz="2500" dirty="0"/>
          </a:p>
        </p:txBody>
      </p:sp>
      <p:sp>
        <p:nvSpPr>
          <p:cNvPr id="11" name="TextBox 10"/>
          <p:cNvSpPr txBox="1"/>
          <p:nvPr/>
        </p:nvSpPr>
        <p:spPr>
          <a:xfrm>
            <a:off x="3161306" y="1240997"/>
            <a:ext cx="2462057" cy="477054"/>
          </a:xfrm>
          <a:prstGeom prst="rect">
            <a:avLst/>
          </a:prstGeom>
          <a:noFill/>
        </p:spPr>
        <p:txBody>
          <a:bodyPr wrap="none" rtlCol="0">
            <a:spAutoFit/>
          </a:bodyPr>
          <a:lstStyle/>
          <a:p>
            <a:r>
              <a:rPr lang="en-US" sz="2500" dirty="0" smtClean="0"/>
              <a:t>All other proteins</a:t>
            </a:r>
            <a:endParaRPr lang="en-US" sz="2500" dirty="0"/>
          </a:p>
        </p:txBody>
      </p:sp>
      <p:sp>
        <p:nvSpPr>
          <p:cNvPr id="12" name="TextBox 11"/>
          <p:cNvSpPr txBox="1"/>
          <p:nvPr/>
        </p:nvSpPr>
        <p:spPr>
          <a:xfrm>
            <a:off x="5602555" y="2605545"/>
            <a:ext cx="2553165" cy="477054"/>
          </a:xfrm>
          <a:prstGeom prst="rect">
            <a:avLst/>
          </a:prstGeom>
          <a:noFill/>
        </p:spPr>
        <p:txBody>
          <a:bodyPr wrap="none" rtlCol="0">
            <a:spAutoFit/>
          </a:bodyPr>
          <a:lstStyle/>
          <a:p>
            <a:r>
              <a:rPr lang="en-US" sz="2500" dirty="0" smtClean="0"/>
              <a:t>His-tagged SmdR2</a:t>
            </a:r>
            <a:endParaRPr lang="en-US" sz="2500" dirty="0"/>
          </a:p>
        </p:txBody>
      </p:sp>
      <p:sp>
        <p:nvSpPr>
          <p:cNvPr id="13" name="Oval 12"/>
          <p:cNvSpPr/>
          <p:nvPr/>
        </p:nvSpPr>
        <p:spPr>
          <a:xfrm>
            <a:off x="1819998" y="1417638"/>
            <a:ext cx="1499844" cy="93535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4700233" y="3047836"/>
            <a:ext cx="1499844" cy="93535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2159227" y="5499319"/>
            <a:ext cx="1963037" cy="477054"/>
          </a:xfrm>
          <a:prstGeom prst="rect">
            <a:avLst/>
          </a:prstGeom>
          <a:noFill/>
        </p:spPr>
        <p:txBody>
          <a:bodyPr wrap="square" rtlCol="0">
            <a:spAutoFit/>
          </a:bodyPr>
          <a:lstStyle/>
          <a:p>
            <a:r>
              <a:rPr lang="en-US" sz="2500" dirty="0" smtClean="0"/>
              <a:t>Washing</a:t>
            </a:r>
            <a:endParaRPr lang="en-US" sz="2500" dirty="0"/>
          </a:p>
        </p:txBody>
      </p:sp>
      <p:sp>
        <p:nvSpPr>
          <p:cNvPr id="16" name="TextBox 15"/>
          <p:cNvSpPr txBox="1"/>
          <p:nvPr/>
        </p:nvSpPr>
        <p:spPr>
          <a:xfrm>
            <a:off x="5376927" y="5498468"/>
            <a:ext cx="1963037" cy="477054"/>
          </a:xfrm>
          <a:prstGeom prst="rect">
            <a:avLst/>
          </a:prstGeom>
          <a:noFill/>
        </p:spPr>
        <p:txBody>
          <a:bodyPr wrap="square" rtlCol="0">
            <a:spAutoFit/>
          </a:bodyPr>
          <a:lstStyle/>
          <a:p>
            <a:r>
              <a:rPr lang="en-US" sz="2500" dirty="0" smtClean="0"/>
              <a:t>Elution</a:t>
            </a:r>
            <a:endParaRPr lang="en-US" sz="2500" dirty="0"/>
          </a:p>
        </p:txBody>
      </p:sp>
    </p:spTree>
    <p:extLst>
      <p:ext uri="{BB962C8B-B14F-4D97-AF65-F5344CB8AC3E}">
        <p14:creationId xmlns:p14="http://schemas.microsoft.com/office/powerpoint/2010/main" val="11818701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Conclusions</a:t>
            </a:r>
            <a:endParaRPr lang="en-US" sz="3000" dirty="0"/>
          </a:p>
        </p:txBody>
      </p:sp>
      <p:sp>
        <p:nvSpPr>
          <p:cNvPr id="7" name="Content Placeholder 2"/>
          <p:cNvSpPr>
            <a:spLocks noGrp="1"/>
          </p:cNvSpPr>
          <p:nvPr>
            <p:ph idx="1"/>
          </p:nvPr>
        </p:nvSpPr>
        <p:spPr>
          <a:xfrm>
            <a:off x="457200" y="1388547"/>
            <a:ext cx="8229600" cy="4525963"/>
          </a:xfrm>
        </p:spPr>
        <p:txBody>
          <a:bodyPr>
            <a:normAutofit lnSpcReduction="10000"/>
          </a:bodyPr>
          <a:lstStyle/>
          <a:p>
            <a:r>
              <a:rPr lang="en-GB" sz="3400" dirty="0" smtClean="0">
                <a:latin typeface="Calibri"/>
                <a:cs typeface="Calibri"/>
              </a:rPr>
              <a:t>Shown that transcriptional repressors can be cloned and expressed.</a:t>
            </a:r>
          </a:p>
          <a:p>
            <a:r>
              <a:rPr lang="en-GB" sz="3400" dirty="0" smtClean="0">
                <a:latin typeface="Calibri"/>
                <a:cs typeface="Calibri"/>
              </a:rPr>
              <a:t>Due to being soluble, can now be used to further study.</a:t>
            </a:r>
          </a:p>
          <a:p>
            <a:r>
              <a:rPr lang="en-GB" sz="3400" dirty="0" smtClean="0">
                <a:latin typeface="Calibri"/>
                <a:cs typeface="Calibri"/>
              </a:rPr>
              <a:t>A </a:t>
            </a:r>
            <a:r>
              <a:rPr lang="en-GB" sz="3400" dirty="0">
                <a:latin typeface="Calibri"/>
                <a:cs typeface="Calibri"/>
              </a:rPr>
              <a:t>detailed understanding of the structure-activity relationships involved in </a:t>
            </a:r>
            <a:r>
              <a:rPr lang="en-GB" sz="3400" dirty="0" err="1">
                <a:latin typeface="Calibri"/>
                <a:cs typeface="Calibri"/>
              </a:rPr>
              <a:t>ArpA</a:t>
            </a:r>
            <a:r>
              <a:rPr lang="en-GB" sz="3400" dirty="0">
                <a:latin typeface="Calibri"/>
                <a:cs typeface="Calibri"/>
              </a:rPr>
              <a:t>-like protein binding to signalling molecules and DNA will be very important in the future of antibiotics. </a:t>
            </a:r>
          </a:p>
          <a:p>
            <a:endParaRPr lang="en-US" dirty="0"/>
          </a:p>
        </p:txBody>
      </p:sp>
      <p:sp>
        <p:nvSpPr>
          <p:cNvPr id="8" name="Rectangle 7"/>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stretch>
            <a:fillRect/>
          </a:stretch>
        </p:blipFill>
        <p:spPr>
          <a:xfrm>
            <a:off x="7272182" y="6142163"/>
            <a:ext cx="1717014" cy="527098"/>
          </a:xfrm>
          <a:prstGeom prst="rect">
            <a:avLst/>
          </a:prstGeom>
        </p:spPr>
      </p:pic>
      <p:sp>
        <p:nvSpPr>
          <p:cNvPr id="10"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Conclusions</a:t>
            </a:r>
            <a:endParaRPr lang="en-US" sz="3000" dirty="0"/>
          </a:p>
        </p:txBody>
      </p:sp>
      <p:sp>
        <p:nvSpPr>
          <p:cNvPr id="11" name="TextBox 10"/>
          <p:cNvSpPr txBox="1"/>
          <p:nvPr/>
        </p:nvSpPr>
        <p:spPr>
          <a:xfrm>
            <a:off x="1106191" y="508024"/>
            <a:ext cx="6923936" cy="769441"/>
          </a:xfrm>
          <a:prstGeom prst="rect">
            <a:avLst/>
          </a:prstGeom>
          <a:noFill/>
        </p:spPr>
        <p:txBody>
          <a:bodyPr wrap="square" rtlCol="0">
            <a:spAutoFit/>
          </a:bodyPr>
          <a:lstStyle/>
          <a:p>
            <a:pPr algn="ctr"/>
            <a:r>
              <a:rPr lang="en-US" sz="4400" dirty="0" smtClean="0"/>
              <a:t>Conclusion</a:t>
            </a:r>
            <a:endParaRPr lang="en-US" sz="4400" dirty="0"/>
          </a:p>
        </p:txBody>
      </p:sp>
    </p:spTree>
    <p:extLst>
      <p:ext uri="{BB962C8B-B14F-4D97-AF65-F5344CB8AC3E}">
        <p14:creationId xmlns:p14="http://schemas.microsoft.com/office/powerpoint/2010/main" val="7427231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a:spLocks noGrp="1"/>
          </p:cNvSpPr>
          <p:nvPr>
            <p:ph type="title"/>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noAutofit/>
          </a:bodyPr>
          <a:lstStyle/>
          <a:p>
            <a:pPr algn="r"/>
            <a:r>
              <a:rPr lang="en-US" sz="3000" dirty="0" smtClean="0"/>
              <a:t>The Proble</a:t>
            </a:r>
            <a:r>
              <a:rPr lang="en-US" sz="3000" dirty="0"/>
              <a:t>m</a:t>
            </a:r>
          </a:p>
        </p:txBody>
      </p:sp>
      <p:sp>
        <p:nvSpPr>
          <p:cNvPr id="7" name="TextBox 6"/>
          <p:cNvSpPr txBox="1"/>
          <p:nvPr/>
        </p:nvSpPr>
        <p:spPr>
          <a:xfrm>
            <a:off x="1106191" y="594120"/>
            <a:ext cx="6923936" cy="769441"/>
          </a:xfrm>
          <a:prstGeom prst="rect">
            <a:avLst/>
          </a:prstGeom>
          <a:noFill/>
        </p:spPr>
        <p:txBody>
          <a:bodyPr wrap="square" rtlCol="0">
            <a:spAutoFit/>
          </a:bodyPr>
          <a:lstStyle/>
          <a:p>
            <a:pPr algn="ctr"/>
            <a:r>
              <a:rPr lang="en-US" sz="4400" dirty="0" smtClean="0"/>
              <a:t>Antibiotics </a:t>
            </a:r>
            <a:endParaRPr lang="en-US" sz="4400" dirty="0"/>
          </a:p>
        </p:txBody>
      </p:sp>
      <p:pic>
        <p:nvPicPr>
          <p:cNvPr id="9" name="Picture 8" descr="Screen shot 2011-06-27 at 15.02.3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124" y="1864459"/>
            <a:ext cx="4252352" cy="3093378"/>
          </a:xfrm>
          <a:prstGeom prst="rect">
            <a:avLst/>
          </a:prstGeom>
        </p:spPr>
      </p:pic>
      <p:sp>
        <p:nvSpPr>
          <p:cNvPr id="10" name="TextBox 9"/>
          <p:cNvSpPr txBox="1"/>
          <p:nvPr/>
        </p:nvSpPr>
        <p:spPr>
          <a:xfrm>
            <a:off x="4351491" y="1837189"/>
            <a:ext cx="4792508" cy="4154983"/>
          </a:xfrm>
          <a:prstGeom prst="rect">
            <a:avLst/>
          </a:prstGeom>
          <a:noFill/>
        </p:spPr>
        <p:txBody>
          <a:bodyPr wrap="square" rtlCol="0">
            <a:spAutoFit/>
          </a:bodyPr>
          <a:lstStyle/>
          <a:p>
            <a:pPr marL="457200" indent="-457200">
              <a:buFont typeface="Arial"/>
              <a:buChar char="•"/>
            </a:pPr>
            <a:r>
              <a:rPr lang="en-US" sz="3400" dirty="0" smtClean="0"/>
              <a:t>Decrease in number of antibiotics developed.</a:t>
            </a:r>
            <a:r>
              <a:rPr lang="en-US" sz="3400" baseline="30000" dirty="0" smtClean="0"/>
              <a:t>1</a:t>
            </a:r>
            <a:endParaRPr lang="en-US" sz="3400" dirty="0" smtClean="0"/>
          </a:p>
          <a:p>
            <a:endParaRPr lang="en-US" sz="3400" dirty="0" smtClean="0"/>
          </a:p>
          <a:p>
            <a:pPr marL="457200" indent="-457200">
              <a:buFont typeface="Arial"/>
              <a:buChar char="•"/>
            </a:pPr>
            <a:r>
              <a:rPr lang="en-US" sz="3400" dirty="0" smtClean="0"/>
              <a:t>Increase in the resistance to </a:t>
            </a:r>
            <a:endParaRPr lang="en-US" sz="3400" dirty="0"/>
          </a:p>
          <a:p>
            <a:r>
              <a:rPr lang="en-US" sz="3400" dirty="0" smtClean="0"/>
              <a:t>     antibiotic.</a:t>
            </a:r>
            <a:r>
              <a:rPr lang="en-US" sz="3400" baseline="30000" dirty="0" smtClean="0"/>
              <a:t>2</a:t>
            </a:r>
            <a:endParaRPr lang="en-US" sz="3400" dirty="0" smtClean="0"/>
          </a:p>
          <a:p>
            <a:pPr algn="just"/>
            <a:endParaRPr lang="en-US" sz="3000" dirty="0"/>
          </a:p>
          <a:p>
            <a:pPr algn="just"/>
            <a:endParaRPr lang="en-US" sz="3000" dirty="0"/>
          </a:p>
        </p:txBody>
      </p:sp>
      <p:sp>
        <p:nvSpPr>
          <p:cNvPr id="2" name="TextBox 1"/>
          <p:cNvSpPr txBox="1"/>
          <p:nvPr/>
        </p:nvSpPr>
        <p:spPr>
          <a:xfrm>
            <a:off x="116124" y="6094462"/>
            <a:ext cx="9480666" cy="646331"/>
          </a:xfrm>
          <a:prstGeom prst="rect">
            <a:avLst/>
          </a:prstGeom>
          <a:noFill/>
        </p:spPr>
        <p:txBody>
          <a:bodyPr wrap="square" rtlCol="0">
            <a:spAutoFit/>
          </a:bodyPr>
          <a:lstStyle/>
          <a:p>
            <a:pPr marL="342900" indent="-342900">
              <a:buAutoNum type="arabicPeriod"/>
            </a:pPr>
            <a:r>
              <a:rPr lang="en-US" dirty="0" err="1" smtClean="0">
                <a:solidFill>
                  <a:schemeClr val="bg1"/>
                </a:solidFill>
              </a:rPr>
              <a:t>Fischbach</a:t>
            </a:r>
            <a:r>
              <a:rPr lang="en-US" dirty="0">
                <a:solidFill>
                  <a:schemeClr val="bg1"/>
                </a:solidFill>
              </a:rPr>
              <a:t>, M.A.; Walsh, C.T., </a:t>
            </a:r>
            <a:r>
              <a:rPr lang="en-US" i="1" dirty="0">
                <a:solidFill>
                  <a:schemeClr val="bg1"/>
                </a:solidFill>
              </a:rPr>
              <a:t>Science</a:t>
            </a:r>
            <a:r>
              <a:rPr lang="en-US" dirty="0">
                <a:solidFill>
                  <a:schemeClr val="bg1"/>
                </a:solidFill>
              </a:rPr>
              <a:t>, 2009,</a:t>
            </a:r>
            <a:r>
              <a:rPr lang="en-US" b="1" dirty="0">
                <a:solidFill>
                  <a:schemeClr val="bg1"/>
                </a:solidFill>
              </a:rPr>
              <a:t> 325</a:t>
            </a:r>
            <a:r>
              <a:rPr lang="en-US" dirty="0">
                <a:solidFill>
                  <a:schemeClr val="bg1"/>
                </a:solidFill>
              </a:rPr>
              <a:t>, 1089-</a:t>
            </a:r>
            <a:r>
              <a:rPr lang="en-US" dirty="0" smtClean="0">
                <a:solidFill>
                  <a:schemeClr val="bg1"/>
                </a:solidFill>
              </a:rPr>
              <a:t>1093</a:t>
            </a:r>
          </a:p>
          <a:p>
            <a:pPr marL="342900" indent="-342900">
              <a:buAutoNum type="arabicPeriod"/>
            </a:pPr>
            <a:r>
              <a:rPr lang="en-US" dirty="0" smtClean="0">
                <a:solidFill>
                  <a:schemeClr val="bg1"/>
                </a:solidFill>
              </a:rPr>
              <a:t>Barbosa, T. M; Levy, S.B, </a:t>
            </a:r>
            <a:r>
              <a:rPr lang="en-US" i="1" dirty="0" smtClean="0">
                <a:solidFill>
                  <a:schemeClr val="bg1"/>
                </a:solidFill>
              </a:rPr>
              <a:t>Drug Resistance Updates</a:t>
            </a:r>
            <a:r>
              <a:rPr lang="en-US" dirty="0" smtClean="0">
                <a:solidFill>
                  <a:schemeClr val="bg1"/>
                </a:solidFill>
              </a:rPr>
              <a:t>, 2003</a:t>
            </a:r>
            <a:r>
              <a:rPr lang="en-US" b="1" dirty="0" smtClean="0">
                <a:solidFill>
                  <a:schemeClr val="bg1"/>
                </a:solidFill>
              </a:rPr>
              <a:t>, 3</a:t>
            </a:r>
            <a:r>
              <a:rPr lang="en-US" dirty="0" smtClean="0">
                <a:solidFill>
                  <a:schemeClr val="bg1"/>
                </a:solidFill>
              </a:rPr>
              <a:t>, 303-311</a:t>
            </a:r>
          </a:p>
        </p:txBody>
      </p:sp>
    </p:spTree>
    <p:extLst>
      <p:ext uri="{BB962C8B-B14F-4D97-AF65-F5344CB8AC3E}">
        <p14:creationId xmlns:p14="http://schemas.microsoft.com/office/powerpoint/2010/main" val="2259224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400" dirty="0" smtClean="0"/>
              <a:t>Determine insertion of </a:t>
            </a:r>
            <a:r>
              <a:rPr lang="en-US" sz="3400" i="1" dirty="0" err="1" smtClean="0"/>
              <a:t>smdR</a:t>
            </a:r>
            <a:r>
              <a:rPr lang="en-US" sz="3400" i="1" dirty="0" smtClean="0"/>
              <a:t> </a:t>
            </a:r>
            <a:r>
              <a:rPr lang="en-US" sz="3400" dirty="0" smtClean="0"/>
              <a:t>and </a:t>
            </a:r>
            <a:r>
              <a:rPr lang="en-US" sz="3400" i="1" dirty="0" smtClean="0"/>
              <a:t>savR2</a:t>
            </a:r>
          </a:p>
          <a:p>
            <a:r>
              <a:rPr lang="en-US" sz="3400" dirty="0" smtClean="0"/>
              <a:t>Transform plasmids with the correct insertion</a:t>
            </a:r>
          </a:p>
          <a:p>
            <a:r>
              <a:rPr lang="en-US" sz="3400" dirty="0" smtClean="0"/>
              <a:t>Overproduce proteins</a:t>
            </a:r>
          </a:p>
          <a:p>
            <a:r>
              <a:rPr lang="en-US" sz="3400" dirty="0" smtClean="0"/>
              <a:t>Purify soluble proteins</a:t>
            </a:r>
          </a:p>
        </p:txBody>
      </p:sp>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Future Work</a:t>
            </a:r>
            <a:endParaRPr lang="en-US" sz="3000" dirty="0"/>
          </a:p>
        </p:txBody>
      </p:sp>
      <p:sp>
        <p:nvSpPr>
          <p:cNvPr id="7" name="TextBox 6"/>
          <p:cNvSpPr txBox="1"/>
          <p:nvPr/>
        </p:nvSpPr>
        <p:spPr>
          <a:xfrm>
            <a:off x="1106191" y="508024"/>
            <a:ext cx="6923936" cy="769441"/>
          </a:xfrm>
          <a:prstGeom prst="rect">
            <a:avLst/>
          </a:prstGeom>
          <a:noFill/>
        </p:spPr>
        <p:txBody>
          <a:bodyPr wrap="square" rtlCol="0">
            <a:spAutoFit/>
          </a:bodyPr>
          <a:lstStyle/>
          <a:p>
            <a:pPr algn="ctr"/>
            <a:r>
              <a:rPr lang="en-US" sz="4400" dirty="0" smtClean="0"/>
              <a:t>Still to do…</a:t>
            </a:r>
            <a:endParaRPr lang="en-US" sz="4400" dirty="0"/>
          </a:p>
        </p:txBody>
      </p:sp>
    </p:spTree>
    <p:extLst>
      <p:ext uri="{BB962C8B-B14F-4D97-AF65-F5344CB8AC3E}">
        <p14:creationId xmlns:p14="http://schemas.microsoft.com/office/powerpoint/2010/main" val="30811543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Future Work</a:t>
            </a:r>
            <a:endParaRPr lang="en-US" sz="3000" dirty="0"/>
          </a:p>
        </p:txBody>
      </p:sp>
      <p:sp>
        <p:nvSpPr>
          <p:cNvPr id="7"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smtClean="0"/>
              <a:t>Electrophoretic Mobility Shift Assays (EMSA)</a:t>
            </a:r>
          </a:p>
          <a:p>
            <a:r>
              <a:rPr lang="en-US" sz="3400" dirty="0" smtClean="0"/>
              <a:t>Co-</a:t>
            </a:r>
            <a:r>
              <a:rPr lang="en-US" sz="3400" dirty="0" err="1" smtClean="0"/>
              <a:t>crystallisation</a:t>
            </a:r>
            <a:endParaRPr lang="en-US" sz="3400" dirty="0" smtClean="0"/>
          </a:p>
          <a:p>
            <a:pPr marL="0" indent="0">
              <a:buFont typeface="Arial"/>
              <a:buNone/>
            </a:pPr>
            <a:endParaRPr lang="en-US" sz="3400" dirty="0"/>
          </a:p>
        </p:txBody>
      </p:sp>
      <p:sp>
        <p:nvSpPr>
          <p:cNvPr id="8" name="Rectangle 7"/>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7272182" y="6142163"/>
            <a:ext cx="1717014" cy="527098"/>
          </a:xfrm>
          <a:prstGeom prst="rect">
            <a:avLst/>
          </a:prstGeom>
        </p:spPr>
      </p:pic>
      <p:sp>
        <p:nvSpPr>
          <p:cNvPr id="10"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Future Work</a:t>
            </a:r>
            <a:endParaRPr lang="en-US" sz="3000" dirty="0"/>
          </a:p>
        </p:txBody>
      </p:sp>
      <p:sp>
        <p:nvSpPr>
          <p:cNvPr id="11" name="TextBox 10"/>
          <p:cNvSpPr txBox="1"/>
          <p:nvPr/>
        </p:nvSpPr>
        <p:spPr>
          <a:xfrm>
            <a:off x="1106191" y="508024"/>
            <a:ext cx="6923936" cy="769441"/>
          </a:xfrm>
          <a:prstGeom prst="rect">
            <a:avLst/>
          </a:prstGeom>
          <a:noFill/>
        </p:spPr>
        <p:txBody>
          <a:bodyPr wrap="square" rtlCol="0">
            <a:spAutoFit/>
          </a:bodyPr>
          <a:lstStyle/>
          <a:p>
            <a:pPr algn="ctr"/>
            <a:r>
              <a:rPr lang="en-US" sz="4400" dirty="0" smtClean="0"/>
              <a:t>Suggestion for Future Work</a:t>
            </a:r>
            <a:endParaRPr lang="en-US" sz="4400" dirty="0"/>
          </a:p>
        </p:txBody>
      </p:sp>
    </p:spTree>
    <p:extLst>
      <p:ext uri="{BB962C8B-B14F-4D97-AF65-F5344CB8AC3E}">
        <p14:creationId xmlns:p14="http://schemas.microsoft.com/office/powerpoint/2010/main" val="267118904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Acknowledgements</a:t>
            </a:r>
            <a:endParaRPr lang="en-US" sz="3000" dirty="0"/>
          </a:p>
        </p:txBody>
      </p:sp>
      <p:sp>
        <p:nvSpPr>
          <p:cNvPr id="7" name="Content Placeholder 2"/>
          <p:cNvSpPr txBox="1">
            <a:spLocks/>
          </p:cNvSpPr>
          <p:nvPr/>
        </p:nvSpPr>
        <p:spPr>
          <a:xfrm>
            <a:off x="457200" y="868384"/>
            <a:ext cx="8229600" cy="452596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smtClean="0"/>
              <a:t>Dr. Christophe </a:t>
            </a:r>
            <a:r>
              <a:rPr lang="en-US" sz="3400" dirty="0" err="1" smtClean="0"/>
              <a:t>Corre</a:t>
            </a:r>
            <a:endParaRPr lang="en-US" sz="3400" dirty="0" smtClean="0"/>
          </a:p>
          <a:p>
            <a:r>
              <a:rPr lang="en-US" sz="3400" dirty="0" smtClean="0"/>
              <a:t>The </a:t>
            </a:r>
            <a:r>
              <a:rPr lang="en-US" sz="3400" dirty="0" err="1" smtClean="0"/>
              <a:t>Corre</a:t>
            </a:r>
            <a:r>
              <a:rPr lang="en-US" sz="3400" dirty="0" smtClean="0"/>
              <a:t> Group</a:t>
            </a:r>
          </a:p>
          <a:p>
            <a:r>
              <a:rPr lang="en-US" sz="3400" dirty="0" smtClean="0"/>
              <a:t>The Challis Group</a:t>
            </a:r>
          </a:p>
          <a:p>
            <a:pPr marL="0" indent="0">
              <a:buNone/>
            </a:pPr>
            <a:endParaRPr lang="en-US" sz="3400" dirty="0" smtClean="0"/>
          </a:p>
          <a:p>
            <a:r>
              <a:rPr lang="en-US" sz="3400" dirty="0" smtClean="0"/>
              <a:t>EPSRC</a:t>
            </a:r>
          </a:p>
          <a:p>
            <a:r>
              <a:rPr lang="en-US" sz="3400" dirty="0" smtClean="0"/>
              <a:t>MOAC</a:t>
            </a:r>
          </a:p>
          <a:p>
            <a:pPr marL="0" indent="0">
              <a:buNone/>
            </a:pPr>
            <a:endParaRPr lang="en-US" sz="3400" dirty="0"/>
          </a:p>
          <a:p>
            <a:r>
              <a:rPr lang="en-US" sz="3400" dirty="0" smtClean="0"/>
              <a:t>And you for listening!</a:t>
            </a:r>
            <a:endParaRPr lang="en-US" sz="3400" dirty="0"/>
          </a:p>
        </p:txBody>
      </p:sp>
      <p:pic>
        <p:nvPicPr>
          <p:cNvPr id="8" name="Picture 7" descr="Screen shot 2011-06-14 at 14.07.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4225" y="3257901"/>
            <a:ext cx="3139341" cy="1274914"/>
          </a:xfrm>
          <a:prstGeom prst="rect">
            <a:avLst/>
          </a:prstGeom>
        </p:spPr>
      </p:pic>
      <p:pic>
        <p:nvPicPr>
          <p:cNvPr id="9" name="Picture 8" descr="Screen shot 2011-06-14 at 14.07.0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6859" y="2932212"/>
            <a:ext cx="2108304" cy="2044896"/>
          </a:xfrm>
          <a:prstGeom prst="rect">
            <a:avLst/>
          </a:prstGeom>
        </p:spPr>
      </p:pic>
    </p:spTree>
    <p:extLst>
      <p:ext uri="{BB962C8B-B14F-4D97-AF65-F5344CB8AC3E}">
        <p14:creationId xmlns:p14="http://schemas.microsoft.com/office/powerpoint/2010/main" val="11247105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680" y="1304455"/>
            <a:ext cx="8989196" cy="4525963"/>
          </a:xfrm>
        </p:spPr>
        <p:txBody>
          <a:bodyPr>
            <a:noAutofit/>
          </a:bodyPr>
          <a:lstStyle/>
          <a:p>
            <a:r>
              <a:rPr lang="en-US" sz="3400" dirty="0" smtClean="0"/>
              <a:t>Produce over </a:t>
            </a:r>
            <a:r>
              <a:rPr lang="en-US" sz="3400" dirty="0"/>
              <a:t>70% of the antibiotics commercially </a:t>
            </a:r>
            <a:r>
              <a:rPr lang="en-US" sz="3400" dirty="0" smtClean="0"/>
              <a:t>available. </a:t>
            </a:r>
          </a:p>
          <a:p>
            <a:r>
              <a:rPr lang="en-GB" sz="3400" dirty="0" smtClean="0">
                <a:cs typeface="Times"/>
              </a:rPr>
              <a:t>Following </a:t>
            </a:r>
            <a:r>
              <a:rPr lang="en-GB" sz="3400" dirty="0">
                <a:cs typeface="Times"/>
              </a:rPr>
              <a:t>the sequencing of entire </a:t>
            </a:r>
            <a:r>
              <a:rPr lang="en-GB" sz="3400" i="1" dirty="0">
                <a:cs typeface="Times"/>
              </a:rPr>
              <a:t>Streptomyces </a:t>
            </a:r>
            <a:r>
              <a:rPr lang="en-GB" sz="3400" dirty="0">
                <a:cs typeface="Times"/>
              </a:rPr>
              <a:t>genomes, an unexpectedly large number of antibiotic-like gene clusters were found to be </a:t>
            </a:r>
            <a:r>
              <a:rPr lang="en-GB" sz="3400" dirty="0" smtClean="0">
                <a:cs typeface="Times"/>
              </a:rPr>
              <a:t>encoded. </a:t>
            </a:r>
            <a:endParaRPr lang="en-GB" sz="3400" dirty="0">
              <a:cs typeface="Times"/>
            </a:endParaRPr>
          </a:p>
          <a:p>
            <a:r>
              <a:rPr lang="en-GB" sz="3400" dirty="0">
                <a:cs typeface="Times"/>
              </a:rPr>
              <a:t>These biosynthetic genes are often not expressed under laboratory culture conditions.   </a:t>
            </a:r>
          </a:p>
          <a:p>
            <a:endParaRPr lang="en-US" sz="3400" dirty="0" smtClean="0"/>
          </a:p>
        </p:txBody>
      </p:sp>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Background</a:t>
            </a:r>
            <a:endParaRPr lang="en-US" sz="3000" dirty="0"/>
          </a:p>
        </p:txBody>
      </p:sp>
      <p:sp>
        <p:nvSpPr>
          <p:cNvPr id="7" name="TextBox 6"/>
          <p:cNvSpPr txBox="1"/>
          <p:nvPr/>
        </p:nvSpPr>
        <p:spPr>
          <a:xfrm>
            <a:off x="1106191" y="478676"/>
            <a:ext cx="6923936" cy="769441"/>
          </a:xfrm>
          <a:prstGeom prst="rect">
            <a:avLst/>
          </a:prstGeom>
          <a:noFill/>
        </p:spPr>
        <p:txBody>
          <a:bodyPr wrap="square" rtlCol="0">
            <a:spAutoFit/>
          </a:bodyPr>
          <a:lstStyle/>
          <a:p>
            <a:pPr algn="ctr"/>
            <a:r>
              <a:rPr lang="en-US" sz="4400" i="1" dirty="0" smtClean="0"/>
              <a:t>Streptomyces</a:t>
            </a:r>
            <a:endParaRPr lang="en-US" sz="4400" i="1" dirty="0"/>
          </a:p>
        </p:txBody>
      </p:sp>
      <p:sp>
        <p:nvSpPr>
          <p:cNvPr id="9" name="TextBox 8"/>
          <p:cNvSpPr txBox="1"/>
          <p:nvPr/>
        </p:nvSpPr>
        <p:spPr>
          <a:xfrm>
            <a:off x="116124" y="6094462"/>
            <a:ext cx="7156058" cy="646331"/>
          </a:xfrm>
          <a:prstGeom prst="rect">
            <a:avLst/>
          </a:prstGeom>
          <a:noFill/>
        </p:spPr>
        <p:txBody>
          <a:bodyPr wrap="square" rtlCol="0">
            <a:spAutoFit/>
          </a:bodyPr>
          <a:lstStyle/>
          <a:p>
            <a:pPr marL="342900" indent="-342900">
              <a:buAutoNum type="arabicPeriod"/>
            </a:pPr>
            <a:r>
              <a:rPr lang="en-US" dirty="0" smtClean="0">
                <a:solidFill>
                  <a:srgbClr val="FFFFFF"/>
                </a:solidFill>
              </a:rPr>
              <a:t>D.A. Hopwood, ‘</a:t>
            </a:r>
            <a:r>
              <a:rPr lang="en-US" i="1" dirty="0" smtClean="0">
                <a:solidFill>
                  <a:srgbClr val="FFFFFF"/>
                </a:solidFill>
              </a:rPr>
              <a:t>Streptomyces </a:t>
            </a:r>
            <a:r>
              <a:rPr lang="en-US" dirty="0" smtClean="0">
                <a:solidFill>
                  <a:srgbClr val="FFFFFF"/>
                </a:solidFill>
              </a:rPr>
              <a:t> in Nature and Medicine: The Antibiotic Markers’ 2007, New York, Oxford University Press.</a:t>
            </a:r>
            <a:endParaRPr lang="en-US" dirty="0">
              <a:solidFill>
                <a:srgbClr val="FFFFFF"/>
              </a:solidFill>
            </a:endParaRPr>
          </a:p>
        </p:txBody>
      </p:sp>
    </p:spTree>
    <p:extLst>
      <p:ext uri="{BB962C8B-B14F-4D97-AF65-F5344CB8AC3E}">
        <p14:creationId xmlns:p14="http://schemas.microsoft.com/office/powerpoint/2010/main" val="17054548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Previous Research</a:t>
            </a:r>
            <a:endParaRPr lang="en-US" sz="3000" dirty="0"/>
          </a:p>
        </p:txBody>
      </p:sp>
      <p:pic>
        <p:nvPicPr>
          <p:cNvPr id="57" name="Picture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319" y="4017092"/>
            <a:ext cx="1116013" cy="207962"/>
          </a:xfrm>
          <a:prstGeom prst="rect">
            <a:avLst/>
          </a:prstGeom>
          <a:noFill/>
          <a:ln>
            <a:noFill/>
          </a:ln>
          <a:effectLst/>
          <a:extLst/>
        </p:spPr>
      </p:pic>
      <p:pic>
        <p:nvPicPr>
          <p:cNvPr id="56" name="Picture 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6285" y="4035210"/>
            <a:ext cx="1116013" cy="207962"/>
          </a:xfrm>
          <a:prstGeom prst="rect">
            <a:avLst/>
          </a:prstGeom>
          <a:noFill/>
          <a:ln>
            <a:noFill/>
          </a:ln>
          <a:effectLst/>
          <a:extLst/>
        </p:spPr>
      </p:pic>
      <p:grpSp>
        <p:nvGrpSpPr>
          <p:cNvPr id="30" name="Group 29"/>
          <p:cNvGrpSpPr>
            <a:grpSpLocks/>
          </p:cNvGrpSpPr>
          <p:nvPr/>
        </p:nvGrpSpPr>
        <p:grpSpPr bwMode="auto">
          <a:xfrm>
            <a:off x="-166656" y="3138288"/>
            <a:ext cx="9148120" cy="2503990"/>
            <a:chOff x="2803103" y="19696107"/>
            <a:chExt cx="8731556" cy="2503990"/>
          </a:xfrm>
        </p:grpSpPr>
        <p:grpSp>
          <p:nvGrpSpPr>
            <p:cNvPr id="35" name="Group 34"/>
            <p:cNvGrpSpPr>
              <a:grpSpLocks noChangeAspect="1"/>
            </p:cNvGrpSpPr>
            <p:nvPr/>
          </p:nvGrpSpPr>
          <p:grpSpPr bwMode="auto">
            <a:xfrm>
              <a:off x="2803103" y="19696107"/>
              <a:ext cx="8731556" cy="2503990"/>
              <a:chOff x="956014" y="2108594"/>
              <a:chExt cx="5821572" cy="1668302"/>
            </a:xfrm>
          </p:grpSpPr>
          <p:grpSp>
            <p:nvGrpSpPr>
              <p:cNvPr id="36" name="Group 35"/>
              <p:cNvGrpSpPr>
                <a:grpSpLocks/>
              </p:cNvGrpSpPr>
              <p:nvPr/>
            </p:nvGrpSpPr>
            <p:grpSpPr bwMode="auto">
              <a:xfrm>
                <a:off x="956014" y="2108594"/>
                <a:ext cx="5821572" cy="1668302"/>
                <a:chOff x="-1115660" y="-1606183"/>
                <a:chExt cx="5821572" cy="1668302"/>
              </a:xfrm>
            </p:grpSpPr>
            <p:sp>
              <p:nvSpPr>
                <p:cNvPr id="38" name="Text Box 12"/>
                <p:cNvSpPr txBox="1">
                  <a:spLocks noChangeArrowheads="1"/>
                </p:cNvSpPr>
                <p:nvPr/>
              </p:nvSpPr>
              <p:spPr bwMode="auto">
                <a:xfrm>
                  <a:off x="-976629" y="-491050"/>
                  <a:ext cx="1482278" cy="553169"/>
                </a:xfrm>
                <a:prstGeom prst="rect">
                  <a:avLst/>
                </a:prstGeom>
                <a:solidFill>
                  <a:srgbClr val="FFFFFF"/>
                </a:solidFill>
                <a:ln>
                  <a:noFill/>
                </a:ln>
                <a:extLst/>
              </p:spPr>
              <p:txBody>
                <a:bodyPr lIns="74981" tIns="37490" rIns="74981" bIns="37490"/>
                <a:lstStyle/>
                <a:p>
                  <a:pPr algn="ctr" eaLnBrk="1" hangingPunct="1">
                    <a:defRPr/>
                  </a:pPr>
                  <a:r>
                    <a:rPr lang="en-GB" altLang="zh-CN" sz="2000" b="1" kern="1200" dirty="0" err="1" smtClean="0">
                      <a:solidFill>
                        <a:srgbClr val="0000FF"/>
                      </a:solidFill>
                      <a:latin typeface="+mj-lt"/>
                      <a:ea typeface="SimSun" pitchFamily="2" charset="-122"/>
                    </a:rPr>
                    <a:t>ArpA</a:t>
                  </a:r>
                  <a:r>
                    <a:rPr lang="en-GB" altLang="zh-CN" sz="2000" b="1" kern="1200" dirty="0" smtClean="0">
                      <a:solidFill>
                        <a:srgbClr val="0000FF"/>
                      </a:solidFill>
                      <a:latin typeface="+mj-lt"/>
                      <a:ea typeface="SimSun" pitchFamily="2" charset="-122"/>
                    </a:rPr>
                    <a:t>-like protein bound to DNA</a:t>
                  </a:r>
                  <a:endParaRPr lang="en-GB" sz="2000" b="1" kern="1200" dirty="0">
                    <a:solidFill>
                      <a:srgbClr val="0000FF"/>
                    </a:solidFill>
                    <a:latin typeface="+mj-lt"/>
                  </a:endParaRPr>
                </a:p>
              </p:txBody>
            </p:sp>
            <p:sp>
              <p:nvSpPr>
                <p:cNvPr id="39" name="AutoShape 13"/>
                <p:cNvSpPr>
                  <a:spLocks noChangeAspect="1" noChangeArrowheads="1"/>
                </p:cNvSpPr>
                <p:nvPr/>
              </p:nvSpPr>
              <p:spPr bwMode="auto">
                <a:xfrm rot="16200000">
                  <a:off x="-526323" y="-997060"/>
                  <a:ext cx="438939" cy="295301"/>
                </a:xfrm>
                <a:prstGeom prst="moon">
                  <a:avLst>
                    <a:gd name="adj" fmla="val 54412"/>
                  </a:avLst>
                </a:prstGeom>
                <a:solidFill>
                  <a:srgbClr val="3333CC"/>
                </a:solidFill>
                <a:ln w="9525">
                  <a:solidFill>
                    <a:srgbClr val="000000"/>
                  </a:solidFill>
                  <a:miter lim="800000"/>
                  <a:headEnd/>
                  <a:tailEnd/>
                </a:ln>
              </p:spPr>
              <p:txBody>
                <a:bodyPr vert="eaVert" anchor="ctr"/>
                <a:lstStyle/>
                <a:p>
                  <a:pPr>
                    <a:defRPr/>
                  </a:pPr>
                  <a:endParaRPr lang="en-GB" kern="1200">
                    <a:latin typeface="+mj-lt"/>
                    <a:ea typeface="+mn-ea"/>
                    <a:cs typeface="+mn-cs"/>
                  </a:endParaRPr>
                </a:p>
              </p:txBody>
            </p:sp>
            <p:sp>
              <p:nvSpPr>
                <p:cNvPr id="40" name="Rectangle 39"/>
                <p:cNvSpPr>
                  <a:spLocks noChangeArrowheads="1"/>
                </p:cNvSpPr>
                <p:nvPr/>
              </p:nvSpPr>
              <p:spPr bwMode="auto">
                <a:xfrm>
                  <a:off x="-1115660" y="-1456042"/>
                  <a:ext cx="1487092" cy="541534"/>
                </a:xfrm>
                <a:prstGeom prst="rect">
                  <a:avLst/>
                </a:prstGeom>
                <a:noFill/>
                <a:ln>
                  <a:noFill/>
                </a:ln>
                <a:extLst/>
              </p:spPr>
              <p:txBody>
                <a:bodyPr lIns="74981" tIns="37490" rIns="74981" bIns="37490"/>
                <a:lstStyle/>
                <a:p>
                  <a:pPr algn="ctr">
                    <a:defRPr/>
                  </a:pPr>
                  <a:r>
                    <a:rPr lang="en-GB" altLang="zh-CN" sz="2000" b="1" kern="1200" dirty="0" smtClean="0">
                      <a:solidFill>
                        <a:srgbClr val="000000"/>
                      </a:solidFill>
                      <a:latin typeface="+mj-lt"/>
                      <a:ea typeface="SimSun" pitchFamily="2" charset="-122"/>
                      <a:cs typeface="+mn-cs"/>
                    </a:rPr>
                    <a:t>Promoter</a:t>
                  </a:r>
                  <a:r>
                    <a:rPr lang="en-GB" altLang="zh-CN" sz="2500" b="1" kern="1200" dirty="0" smtClean="0">
                      <a:solidFill>
                        <a:srgbClr val="000000"/>
                      </a:solidFill>
                      <a:latin typeface="+mj-lt"/>
                      <a:ea typeface="SimSun" pitchFamily="2" charset="-122"/>
                      <a:cs typeface="+mn-cs"/>
                    </a:rPr>
                    <a:t> </a:t>
                  </a:r>
                  <a:r>
                    <a:rPr lang="en-GB" altLang="zh-CN" sz="2000" b="1" kern="1200" dirty="0" smtClean="0">
                      <a:solidFill>
                        <a:srgbClr val="000000"/>
                      </a:solidFill>
                      <a:latin typeface="+mj-lt"/>
                      <a:ea typeface="SimSun" pitchFamily="2" charset="-122"/>
                      <a:cs typeface="+mn-cs"/>
                    </a:rPr>
                    <a:t>region</a:t>
                  </a:r>
                  <a:endParaRPr lang="en-GB" sz="2000" b="1" kern="1200" dirty="0">
                    <a:latin typeface="+mj-lt"/>
                    <a:cs typeface="+mn-cs"/>
                  </a:endParaRPr>
                </a:p>
              </p:txBody>
            </p:sp>
            <p:sp>
              <p:nvSpPr>
                <p:cNvPr id="41" name="AutoShape 17"/>
                <p:cNvSpPr>
                  <a:spLocks noChangeAspect="1" noChangeArrowheads="1"/>
                </p:cNvSpPr>
                <p:nvPr/>
              </p:nvSpPr>
              <p:spPr bwMode="auto">
                <a:xfrm flipV="1">
                  <a:off x="2384315" y="-1387242"/>
                  <a:ext cx="542974" cy="68643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3333CC"/>
                </a:solidFill>
                <a:ln w="9525">
                  <a:solidFill>
                    <a:srgbClr val="000000"/>
                  </a:solidFill>
                  <a:miter lim="800000"/>
                  <a:headEnd/>
                  <a:tailEnd/>
                </a:ln>
              </p:spPr>
              <p:txBody>
                <a:bodyPr anchor="ctr"/>
                <a:lstStyle/>
                <a:p>
                  <a:pPr>
                    <a:defRPr/>
                  </a:pPr>
                  <a:endParaRPr lang="en-GB" kern="1200">
                    <a:latin typeface="+mj-lt"/>
                    <a:ea typeface="+mn-ea"/>
                    <a:cs typeface="+mn-cs"/>
                  </a:endParaRPr>
                </a:p>
              </p:txBody>
            </p:sp>
            <p:sp>
              <p:nvSpPr>
                <p:cNvPr id="42" name="Oval 41"/>
                <p:cNvSpPr>
                  <a:spLocks noChangeAspect="1" noChangeArrowheads="1"/>
                </p:cNvSpPr>
                <p:nvPr/>
              </p:nvSpPr>
              <p:spPr bwMode="auto">
                <a:xfrm>
                  <a:off x="2586475" y="-1043495"/>
                  <a:ext cx="140771" cy="114230"/>
                </a:xfrm>
                <a:prstGeom prst="ellipse">
                  <a:avLst/>
                </a:prstGeom>
                <a:solidFill>
                  <a:srgbClr val="808080"/>
                </a:solidFill>
                <a:ln w="9525">
                  <a:solidFill>
                    <a:srgbClr val="000000"/>
                  </a:solidFill>
                  <a:round/>
                  <a:headEnd/>
                  <a:tailEnd/>
                </a:ln>
              </p:spPr>
              <p:txBody>
                <a:bodyPr anchor="ctr"/>
                <a:lstStyle/>
                <a:p>
                  <a:pPr>
                    <a:defRPr/>
                  </a:pPr>
                  <a:endParaRPr lang="en-GB" kern="1200">
                    <a:latin typeface="+mj-lt"/>
                    <a:ea typeface="+mn-ea"/>
                    <a:cs typeface="+mn-cs"/>
                  </a:endParaRPr>
                </a:p>
              </p:txBody>
            </p:sp>
            <p:sp>
              <p:nvSpPr>
                <p:cNvPr id="43" name="Text Box 19"/>
                <p:cNvSpPr txBox="1">
                  <a:spLocks noChangeArrowheads="1"/>
                </p:cNvSpPr>
                <p:nvPr/>
              </p:nvSpPr>
              <p:spPr bwMode="auto">
                <a:xfrm>
                  <a:off x="1814935" y="-554844"/>
                  <a:ext cx="1625746" cy="429420"/>
                </a:xfrm>
                <a:prstGeom prst="rect">
                  <a:avLst/>
                </a:prstGeom>
                <a:solidFill>
                  <a:srgbClr val="FFFFFF"/>
                </a:solidFill>
                <a:ln>
                  <a:noFill/>
                </a:ln>
                <a:extLst/>
              </p:spPr>
              <p:txBody>
                <a:bodyPr lIns="74981" tIns="37490" rIns="74981" bIns="37490"/>
                <a:lstStyle/>
                <a:p>
                  <a:pPr algn="ctr" eaLnBrk="1" hangingPunct="1">
                    <a:defRPr/>
                  </a:pPr>
                  <a:r>
                    <a:rPr lang="en-GB" altLang="zh-CN" sz="2000" b="1" kern="1200" dirty="0" err="1" smtClean="0">
                      <a:solidFill>
                        <a:srgbClr val="0000FF"/>
                      </a:solidFill>
                      <a:latin typeface="+mj-lt"/>
                      <a:ea typeface="SimSun" pitchFamily="2" charset="-122"/>
                    </a:rPr>
                    <a:t>ArpA</a:t>
                  </a:r>
                  <a:r>
                    <a:rPr lang="en-GB" altLang="zh-CN" sz="2000" b="1" kern="1200" dirty="0" smtClean="0">
                      <a:solidFill>
                        <a:srgbClr val="0000FF"/>
                      </a:solidFill>
                      <a:latin typeface="+mj-lt"/>
                      <a:ea typeface="SimSun" pitchFamily="2" charset="-122"/>
                    </a:rPr>
                    <a:t>-like protein bound to ligand</a:t>
                  </a:r>
                  <a:endParaRPr lang="en-GB" sz="2000" b="1" kern="1200" dirty="0">
                    <a:solidFill>
                      <a:srgbClr val="0000FF"/>
                    </a:solidFill>
                    <a:latin typeface="+mj-lt"/>
                    <a:ea typeface="SimSun" pitchFamily="2" charset="-122"/>
                  </a:endParaRPr>
                </a:p>
              </p:txBody>
            </p:sp>
            <p:sp>
              <p:nvSpPr>
                <p:cNvPr id="44" name="Line 20"/>
                <p:cNvSpPr>
                  <a:spLocks noChangeShapeType="1"/>
                </p:cNvSpPr>
                <p:nvPr/>
              </p:nvSpPr>
              <p:spPr bwMode="auto">
                <a:xfrm>
                  <a:off x="2660565" y="-1279359"/>
                  <a:ext cx="0" cy="175576"/>
                </a:xfrm>
                <a:prstGeom prst="line">
                  <a:avLst/>
                </a:prstGeom>
                <a:noFill/>
                <a:ln w="19050">
                  <a:solidFill>
                    <a:srgbClr val="808080"/>
                  </a:solidFill>
                  <a:round/>
                  <a:headEnd/>
                  <a:tailEnd type="triangle" w="med" len="med"/>
                </a:ln>
                <a:extLst/>
              </p:spPr>
              <p:txBody>
                <a:bodyPr/>
                <a:lstStyle/>
                <a:p>
                  <a:pPr>
                    <a:defRPr/>
                  </a:pPr>
                  <a:endParaRPr lang="en-GB" kern="1200">
                    <a:latin typeface="+mj-lt"/>
                    <a:ea typeface="+mn-ea"/>
                    <a:cs typeface="+mn-cs"/>
                  </a:endParaRPr>
                </a:p>
              </p:txBody>
            </p:sp>
            <p:sp>
              <p:nvSpPr>
                <p:cNvPr id="45" name="Text Box 21"/>
                <p:cNvSpPr txBox="1">
                  <a:spLocks noChangeArrowheads="1"/>
                </p:cNvSpPr>
                <p:nvPr/>
              </p:nvSpPr>
              <p:spPr bwMode="auto">
                <a:xfrm>
                  <a:off x="917865" y="-1509934"/>
                  <a:ext cx="1297633" cy="342690"/>
                </a:xfrm>
                <a:prstGeom prst="rect">
                  <a:avLst/>
                </a:prstGeom>
                <a:solidFill>
                  <a:srgbClr val="FFFFFF">
                    <a:alpha val="0"/>
                  </a:srgbClr>
                </a:solidFill>
                <a:ln>
                  <a:noFill/>
                </a:ln>
                <a:extLst/>
              </p:spPr>
              <p:txBody>
                <a:bodyPr lIns="74981" tIns="37490" rIns="74981" bIns="37490"/>
                <a:lstStyle/>
                <a:p>
                  <a:pPr algn="ctr" eaLnBrk="1" hangingPunct="1">
                    <a:defRPr/>
                  </a:pPr>
                  <a:r>
                    <a:rPr lang="en-GB" altLang="zh-CN" sz="2400" b="1" kern="1200" dirty="0" smtClean="0">
                      <a:solidFill>
                        <a:schemeClr val="tx1">
                          <a:lumMod val="75000"/>
                          <a:lumOff val="25000"/>
                        </a:schemeClr>
                      </a:solidFill>
                      <a:latin typeface="+mj-lt"/>
                      <a:ea typeface="SimSun" pitchFamily="2" charset="-122"/>
                      <a:cs typeface="+mn-cs"/>
                    </a:rPr>
                    <a:t>+ </a:t>
                  </a:r>
                  <a:r>
                    <a:rPr lang="en-GB" altLang="zh-CN" sz="2000" b="1" kern="1200" dirty="0" smtClean="0">
                      <a:solidFill>
                        <a:schemeClr val="tx1">
                          <a:lumMod val="75000"/>
                          <a:lumOff val="25000"/>
                        </a:schemeClr>
                      </a:solidFill>
                      <a:latin typeface="+mj-lt"/>
                      <a:ea typeface="SimSun" pitchFamily="2" charset="-122"/>
                      <a:cs typeface="+mn-cs"/>
                    </a:rPr>
                    <a:t>Ligand</a:t>
                  </a:r>
                </a:p>
              </p:txBody>
            </p:sp>
            <p:sp>
              <p:nvSpPr>
                <p:cNvPr id="46" name="Text Box 22"/>
                <p:cNvSpPr txBox="1">
                  <a:spLocks noChangeArrowheads="1"/>
                </p:cNvSpPr>
                <p:nvPr/>
              </p:nvSpPr>
              <p:spPr bwMode="auto">
                <a:xfrm>
                  <a:off x="2062553" y="-1606183"/>
                  <a:ext cx="1207667" cy="315190"/>
                </a:xfrm>
                <a:prstGeom prst="rect">
                  <a:avLst/>
                </a:prstGeom>
                <a:solidFill>
                  <a:srgbClr val="FFFFFF">
                    <a:alpha val="0"/>
                  </a:srgbClr>
                </a:solidFill>
                <a:ln>
                  <a:noFill/>
                </a:ln>
                <a:extLst/>
              </p:spPr>
              <p:txBody>
                <a:bodyPr lIns="74981" tIns="37490" rIns="74981" bIns="37490"/>
                <a:lstStyle/>
                <a:p>
                  <a:pPr algn="ctr" eaLnBrk="1" hangingPunct="1">
                    <a:defRPr/>
                  </a:pPr>
                  <a:r>
                    <a:rPr lang="en-GB" altLang="zh-CN" sz="2000" b="1" kern="1200" dirty="0" smtClean="0">
                      <a:solidFill>
                        <a:schemeClr val="tx1">
                          <a:lumMod val="75000"/>
                          <a:lumOff val="25000"/>
                        </a:schemeClr>
                      </a:solidFill>
                      <a:latin typeface="+mj-lt"/>
                      <a:ea typeface="SimSun" pitchFamily="2" charset="-122"/>
                      <a:cs typeface="+mn-cs"/>
                    </a:rPr>
                    <a:t>Ligand</a:t>
                  </a:r>
                  <a:endParaRPr lang="en-GB" sz="2000" b="1" kern="1200" dirty="0">
                    <a:solidFill>
                      <a:schemeClr val="tx1">
                        <a:lumMod val="75000"/>
                        <a:lumOff val="25000"/>
                      </a:schemeClr>
                    </a:solidFill>
                    <a:latin typeface="+mj-lt"/>
                    <a:cs typeface="+mn-cs"/>
                  </a:endParaRPr>
                </a:p>
              </p:txBody>
            </p:sp>
            <p:sp>
              <p:nvSpPr>
                <p:cNvPr id="47" name="AutoShape 23"/>
                <p:cNvSpPr>
                  <a:spLocks noChangeArrowheads="1"/>
                </p:cNvSpPr>
                <p:nvPr/>
              </p:nvSpPr>
              <p:spPr bwMode="auto">
                <a:xfrm>
                  <a:off x="-57594" y="-1065706"/>
                  <a:ext cx="792763" cy="215768"/>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kern="1200">
                    <a:latin typeface="+mj-lt"/>
                    <a:ea typeface="+mn-ea"/>
                    <a:cs typeface="+mn-cs"/>
                  </a:endParaRPr>
                </a:p>
              </p:txBody>
            </p:sp>
            <p:sp>
              <p:nvSpPr>
                <p:cNvPr id="48" name="Rectangle 47"/>
                <p:cNvSpPr>
                  <a:spLocks noChangeArrowheads="1"/>
                </p:cNvSpPr>
                <p:nvPr/>
              </p:nvSpPr>
              <p:spPr bwMode="auto">
                <a:xfrm>
                  <a:off x="-7848" y="-911438"/>
                  <a:ext cx="1151570" cy="663169"/>
                </a:xfrm>
                <a:prstGeom prst="rect">
                  <a:avLst/>
                </a:prstGeom>
                <a:noFill/>
                <a:ln>
                  <a:noFill/>
                </a:ln>
                <a:extLst/>
              </p:spPr>
              <p:txBody>
                <a:bodyPr lIns="74981" tIns="37490" rIns="74981" bIns="37490"/>
                <a:lstStyle/>
                <a:p>
                  <a:pPr>
                    <a:defRPr/>
                  </a:pPr>
                  <a:r>
                    <a:rPr lang="en-GB" altLang="zh-CN" sz="2000" b="1" i="1" kern="1200" dirty="0" smtClean="0">
                      <a:solidFill>
                        <a:srgbClr val="FF0000"/>
                      </a:solidFill>
                      <a:latin typeface="+mj-lt"/>
                      <a:ea typeface="SimSun" pitchFamily="2" charset="-122"/>
                      <a:cs typeface="+mn-cs"/>
                    </a:rPr>
                    <a:t>gene</a:t>
                  </a:r>
                  <a:r>
                    <a:rPr lang="en-GB" altLang="zh-CN" sz="2000" b="1" kern="1200" dirty="0" smtClean="0">
                      <a:solidFill>
                        <a:srgbClr val="FF0000"/>
                      </a:solidFill>
                      <a:latin typeface="+mj-lt"/>
                      <a:ea typeface="SimSun" pitchFamily="2" charset="-122"/>
                      <a:cs typeface="+mn-cs"/>
                    </a:rPr>
                    <a:t> not transcribed</a:t>
                  </a:r>
                  <a:endParaRPr lang="en-GB" sz="2000" b="1" kern="1200" dirty="0">
                    <a:solidFill>
                      <a:srgbClr val="FF0000"/>
                    </a:solidFill>
                    <a:latin typeface="+mj-lt"/>
                    <a:cs typeface="+mn-cs"/>
                  </a:endParaRPr>
                </a:p>
              </p:txBody>
            </p:sp>
            <p:sp>
              <p:nvSpPr>
                <p:cNvPr id="49" name="AutoShape 28"/>
                <p:cNvSpPr>
                  <a:spLocks noChangeArrowheads="1"/>
                </p:cNvSpPr>
                <p:nvPr/>
              </p:nvSpPr>
              <p:spPr bwMode="auto">
                <a:xfrm>
                  <a:off x="3822123" y="-1040322"/>
                  <a:ext cx="792763" cy="215768"/>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kern="1200">
                    <a:latin typeface="+mj-lt"/>
                    <a:ea typeface="+mn-ea"/>
                    <a:cs typeface="+mn-cs"/>
                  </a:endParaRPr>
                </a:p>
              </p:txBody>
            </p:sp>
            <p:sp>
              <p:nvSpPr>
                <p:cNvPr id="50" name="Rectangle 49"/>
                <p:cNvSpPr>
                  <a:spLocks noChangeArrowheads="1"/>
                </p:cNvSpPr>
                <p:nvPr/>
              </p:nvSpPr>
              <p:spPr bwMode="auto">
                <a:xfrm>
                  <a:off x="3743704" y="-716103"/>
                  <a:ext cx="962208" cy="616630"/>
                </a:xfrm>
                <a:prstGeom prst="rect">
                  <a:avLst/>
                </a:prstGeom>
                <a:noFill/>
                <a:ln>
                  <a:noFill/>
                </a:ln>
                <a:extLst/>
              </p:spPr>
              <p:txBody>
                <a:bodyPr lIns="74981" tIns="37490" rIns="74981" bIns="37490"/>
                <a:lstStyle/>
                <a:p>
                  <a:pPr algn="ctr">
                    <a:defRPr/>
                  </a:pPr>
                  <a:r>
                    <a:rPr lang="en-GB" altLang="zh-CN" sz="2000" b="1" i="1" kern="1200" dirty="0" smtClean="0">
                      <a:solidFill>
                        <a:srgbClr val="FF0000"/>
                      </a:solidFill>
                      <a:latin typeface="+mj-lt"/>
                      <a:ea typeface="SimSun" pitchFamily="2" charset="-122"/>
                      <a:cs typeface="+mn-cs"/>
                    </a:rPr>
                    <a:t>gene </a:t>
                  </a:r>
                  <a:r>
                    <a:rPr lang="en-GB" altLang="zh-CN" sz="2000" b="1" kern="1200" dirty="0" smtClean="0">
                      <a:solidFill>
                        <a:srgbClr val="FF0000"/>
                      </a:solidFill>
                      <a:latin typeface="+mj-lt"/>
                      <a:ea typeface="SimSun" pitchFamily="2" charset="-122"/>
                      <a:cs typeface="+mn-cs"/>
                    </a:rPr>
                    <a:t>transcribed</a:t>
                  </a:r>
                  <a:endParaRPr lang="en-GB" sz="2000" b="1" kern="1200" dirty="0">
                    <a:solidFill>
                      <a:srgbClr val="FF0000"/>
                    </a:solidFill>
                    <a:latin typeface="+mj-lt"/>
                    <a:cs typeface="+mn-cs"/>
                  </a:endParaRPr>
                </a:p>
              </p:txBody>
            </p:sp>
            <p:sp>
              <p:nvSpPr>
                <p:cNvPr id="51" name="Line 30"/>
                <p:cNvSpPr>
                  <a:spLocks noChangeShapeType="1"/>
                </p:cNvSpPr>
                <p:nvPr/>
              </p:nvSpPr>
              <p:spPr bwMode="auto">
                <a:xfrm>
                  <a:off x="3545311" y="-761093"/>
                  <a:ext cx="0" cy="215768"/>
                </a:xfrm>
                <a:prstGeom prst="line">
                  <a:avLst/>
                </a:prstGeom>
                <a:noFill/>
                <a:ln w="25400">
                  <a:solidFill>
                    <a:schemeClr val="tx1"/>
                  </a:solidFill>
                  <a:round/>
                  <a:headEnd/>
                  <a:tailEnd/>
                </a:ln>
                <a:extLst/>
              </p:spPr>
              <p:txBody>
                <a:bodyPr/>
                <a:lstStyle/>
                <a:p>
                  <a:pPr>
                    <a:defRPr/>
                  </a:pPr>
                  <a:endParaRPr lang="en-GB" kern="1200">
                    <a:latin typeface="+mj-lt"/>
                    <a:ea typeface="+mn-ea"/>
                    <a:cs typeface="+mn-cs"/>
                  </a:endParaRPr>
                </a:p>
              </p:txBody>
            </p:sp>
            <p:sp>
              <p:nvSpPr>
                <p:cNvPr id="52" name="Line 31"/>
                <p:cNvSpPr>
                  <a:spLocks noChangeShapeType="1"/>
                </p:cNvSpPr>
                <p:nvPr/>
              </p:nvSpPr>
              <p:spPr bwMode="auto">
                <a:xfrm>
                  <a:off x="3545311" y="-545326"/>
                  <a:ext cx="359866" cy="0"/>
                </a:xfrm>
                <a:prstGeom prst="line">
                  <a:avLst/>
                </a:prstGeom>
                <a:noFill/>
                <a:ln w="25400">
                  <a:solidFill>
                    <a:schemeClr val="tx1"/>
                  </a:solidFill>
                  <a:round/>
                  <a:headEnd/>
                  <a:tailEnd type="triangle" w="med" len="med"/>
                </a:ln>
                <a:extLst/>
              </p:spPr>
              <p:txBody>
                <a:bodyPr/>
                <a:lstStyle/>
                <a:p>
                  <a:pPr>
                    <a:defRPr/>
                  </a:pPr>
                  <a:endParaRPr lang="en-GB" kern="1200">
                    <a:latin typeface="+mj-lt"/>
                    <a:ea typeface="+mn-ea"/>
                    <a:cs typeface="+mn-cs"/>
                  </a:endParaRPr>
                </a:p>
              </p:txBody>
            </p:sp>
          </p:grpSp>
          <p:sp>
            <p:nvSpPr>
              <p:cNvPr id="37" name="Oval 36"/>
              <p:cNvSpPr>
                <a:spLocks noChangeAspect="1" noChangeArrowheads="1"/>
              </p:cNvSpPr>
              <p:nvPr/>
            </p:nvSpPr>
            <p:spPr bwMode="auto">
              <a:xfrm>
                <a:off x="3621421" y="2540130"/>
                <a:ext cx="141829" cy="115287"/>
              </a:xfrm>
              <a:prstGeom prst="ellipse">
                <a:avLst/>
              </a:prstGeom>
              <a:solidFill>
                <a:srgbClr val="808080"/>
              </a:solidFill>
              <a:ln w="9525">
                <a:solidFill>
                  <a:srgbClr val="000000"/>
                </a:solidFill>
                <a:round/>
                <a:headEnd/>
                <a:tailEnd/>
              </a:ln>
            </p:spPr>
            <p:txBody>
              <a:bodyPr anchor="ctr"/>
              <a:lstStyle/>
              <a:p>
                <a:pPr>
                  <a:defRPr/>
                </a:pPr>
                <a:endParaRPr lang="en-GB" kern="1200">
                  <a:latin typeface="+mj-lt"/>
                  <a:ea typeface="+mn-ea"/>
                  <a:cs typeface="+mn-cs"/>
                </a:endParaRPr>
              </a:p>
            </p:txBody>
          </p:sp>
        </p:grpSp>
        <p:cxnSp>
          <p:nvCxnSpPr>
            <p:cNvPr id="32" name="Straight Arrow Connector 31"/>
            <p:cNvCxnSpPr/>
            <p:nvPr/>
          </p:nvCxnSpPr>
          <p:spPr bwMode="auto">
            <a:xfrm>
              <a:off x="6110288" y="20685125"/>
              <a:ext cx="1593850"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1106191" y="491685"/>
            <a:ext cx="6923936" cy="769441"/>
          </a:xfrm>
          <a:prstGeom prst="rect">
            <a:avLst/>
          </a:prstGeom>
          <a:noFill/>
        </p:spPr>
        <p:txBody>
          <a:bodyPr wrap="square" rtlCol="0">
            <a:spAutoFit/>
          </a:bodyPr>
          <a:lstStyle/>
          <a:p>
            <a:pPr algn="ctr"/>
            <a:r>
              <a:rPr lang="en-US" sz="4400" dirty="0" smtClean="0"/>
              <a:t>Antibiotic Production</a:t>
            </a:r>
            <a:endParaRPr lang="en-US" sz="4400" dirty="0"/>
          </a:p>
        </p:txBody>
      </p:sp>
      <p:sp>
        <p:nvSpPr>
          <p:cNvPr id="2" name="TextBox 1"/>
          <p:cNvSpPr txBox="1"/>
          <p:nvPr/>
        </p:nvSpPr>
        <p:spPr>
          <a:xfrm>
            <a:off x="589200" y="1357591"/>
            <a:ext cx="8241059" cy="1661993"/>
          </a:xfrm>
          <a:prstGeom prst="rect">
            <a:avLst/>
          </a:prstGeom>
          <a:noFill/>
        </p:spPr>
        <p:txBody>
          <a:bodyPr wrap="square" rtlCol="0">
            <a:spAutoFit/>
          </a:bodyPr>
          <a:lstStyle/>
          <a:p>
            <a:pPr algn="just"/>
            <a:r>
              <a:rPr lang="en-US" sz="3400" dirty="0" smtClean="0"/>
              <a:t>Antibiotic production is tightly controlled and regulated by transcriptional repressors and </a:t>
            </a:r>
            <a:r>
              <a:rPr lang="en-US" sz="3400" dirty="0" err="1" smtClean="0"/>
              <a:t>signalling</a:t>
            </a:r>
            <a:r>
              <a:rPr lang="en-US" sz="3400" dirty="0" smtClean="0"/>
              <a:t> molecules.</a:t>
            </a:r>
            <a:r>
              <a:rPr lang="en-US" sz="3400" baseline="30000" dirty="0" smtClean="0"/>
              <a:t>1</a:t>
            </a:r>
            <a:r>
              <a:rPr lang="en-US" sz="3400" dirty="0" smtClean="0"/>
              <a:t> </a:t>
            </a:r>
            <a:endParaRPr lang="en-US" sz="3400" dirty="0"/>
          </a:p>
        </p:txBody>
      </p:sp>
      <p:pic>
        <p:nvPicPr>
          <p:cNvPr id="31" name="Picture 30"/>
          <p:cNvPicPr>
            <a:picLocks noChangeAspect="1"/>
          </p:cNvPicPr>
          <p:nvPr/>
        </p:nvPicPr>
        <p:blipFill>
          <a:blip r:embed="rId4"/>
          <a:stretch>
            <a:fillRect/>
          </a:stretch>
        </p:blipFill>
        <p:spPr>
          <a:xfrm>
            <a:off x="7272182" y="6165680"/>
            <a:ext cx="1717014" cy="527098"/>
          </a:xfrm>
          <a:prstGeom prst="rect">
            <a:avLst/>
          </a:prstGeom>
        </p:spPr>
      </p:pic>
      <p:sp>
        <p:nvSpPr>
          <p:cNvPr id="33" name="TextBox 32"/>
          <p:cNvSpPr txBox="1"/>
          <p:nvPr/>
        </p:nvSpPr>
        <p:spPr>
          <a:xfrm>
            <a:off x="116124" y="6094462"/>
            <a:ext cx="7156058" cy="646331"/>
          </a:xfrm>
          <a:prstGeom prst="rect">
            <a:avLst/>
          </a:prstGeom>
          <a:noFill/>
        </p:spPr>
        <p:txBody>
          <a:bodyPr wrap="square" rtlCol="0">
            <a:spAutoFit/>
          </a:bodyPr>
          <a:lstStyle/>
          <a:p>
            <a:pPr marL="342900" indent="-342900">
              <a:buAutoNum type="arabicPeriod"/>
            </a:pPr>
            <a:r>
              <a:rPr lang="en-US" dirty="0" err="1" smtClean="0">
                <a:solidFill>
                  <a:schemeClr val="bg1"/>
                </a:solidFill>
              </a:rPr>
              <a:t>Corre</a:t>
            </a:r>
            <a:r>
              <a:rPr lang="en-US" dirty="0" smtClean="0">
                <a:solidFill>
                  <a:schemeClr val="bg1"/>
                </a:solidFill>
              </a:rPr>
              <a:t>, C.; Song, L.; O’Rourke, S.; </a:t>
            </a:r>
            <a:r>
              <a:rPr lang="en-US" dirty="0" err="1" smtClean="0">
                <a:solidFill>
                  <a:schemeClr val="bg1"/>
                </a:solidFill>
              </a:rPr>
              <a:t>Chater</a:t>
            </a:r>
            <a:r>
              <a:rPr lang="en-US" dirty="0" smtClean="0">
                <a:solidFill>
                  <a:schemeClr val="bg1"/>
                </a:solidFill>
              </a:rPr>
              <a:t>, K.F.; Challis, G. L. </a:t>
            </a:r>
            <a:r>
              <a:rPr lang="en-US" i="1" dirty="0" smtClean="0">
                <a:solidFill>
                  <a:schemeClr val="bg1"/>
                </a:solidFill>
              </a:rPr>
              <a:t>Proc. </a:t>
            </a:r>
            <a:r>
              <a:rPr lang="en-US" i="1" dirty="0" err="1" smtClean="0">
                <a:solidFill>
                  <a:schemeClr val="bg1"/>
                </a:solidFill>
              </a:rPr>
              <a:t>Natl</a:t>
            </a:r>
            <a:r>
              <a:rPr lang="en-US" i="1" dirty="0" smtClean="0">
                <a:solidFill>
                  <a:schemeClr val="bg1"/>
                </a:solidFill>
              </a:rPr>
              <a:t> Acad. Sci. USA.</a:t>
            </a:r>
            <a:r>
              <a:rPr lang="en-US" dirty="0" smtClean="0">
                <a:solidFill>
                  <a:schemeClr val="bg1"/>
                </a:solidFill>
              </a:rPr>
              <a:t>, 2008, </a:t>
            </a:r>
            <a:r>
              <a:rPr lang="en-US" b="1" dirty="0" smtClean="0">
                <a:solidFill>
                  <a:schemeClr val="bg1"/>
                </a:solidFill>
              </a:rPr>
              <a:t>105</a:t>
            </a:r>
            <a:r>
              <a:rPr lang="en-US" dirty="0" smtClean="0">
                <a:solidFill>
                  <a:schemeClr val="bg1"/>
                </a:solidFill>
              </a:rPr>
              <a:t>, 17510-17515  </a:t>
            </a:r>
          </a:p>
        </p:txBody>
      </p:sp>
    </p:spTree>
    <p:extLst>
      <p:ext uri="{BB962C8B-B14F-4D97-AF65-F5344CB8AC3E}">
        <p14:creationId xmlns:p14="http://schemas.microsoft.com/office/powerpoint/2010/main" val="371248364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335" y="1210946"/>
            <a:ext cx="8461465" cy="2312805"/>
          </a:xfrm>
        </p:spPr>
        <p:txBody>
          <a:bodyPr>
            <a:noAutofit/>
          </a:bodyPr>
          <a:lstStyle/>
          <a:p>
            <a:r>
              <a:rPr lang="en-US" sz="3400" dirty="0" smtClean="0"/>
              <a:t>Consist of two domains:</a:t>
            </a:r>
          </a:p>
          <a:p>
            <a:pPr lvl="1"/>
            <a:r>
              <a:rPr lang="en-US" sz="3400" dirty="0" smtClean="0"/>
              <a:t> DNA binding domain </a:t>
            </a:r>
          </a:p>
          <a:p>
            <a:pPr lvl="1"/>
            <a:r>
              <a:rPr lang="en-US" sz="3400" dirty="0" smtClean="0"/>
              <a:t> Ligand binding domain</a:t>
            </a:r>
          </a:p>
          <a:p>
            <a:pPr marL="457200" lvl="1" indent="0">
              <a:buNone/>
            </a:pPr>
            <a:r>
              <a:rPr lang="en-US" sz="3400" dirty="0" smtClean="0"/>
              <a:t>																</a:t>
            </a:r>
          </a:p>
          <a:p>
            <a:pPr marL="0" indent="0">
              <a:buNone/>
            </a:pPr>
            <a:endParaRPr lang="en-US" sz="3400" dirty="0"/>
          </a:p>
        </p:txBody>
      </p:sp>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Previous Research</a:t>
            </a:r>
            <a:endParaRPr lang="en-US" sz="3000" dirty="0"/>
          </a:p>
        </p:txBody>
      </p:sp>
      <p:sp>
        <p:nvSpPr>
          <p:cNvPr id="9" name="TextBox 8"/>
          <p:cNvSpPr txBox="1"/>
          <p:nvPr/>
        </p:nvSpPr>
        <p:spPr>
          <a:xfrm>
            <a:off x="1106191" y="488655"/>
            <a:ext cx="6923936" cy="769441"/>
          </a:xfrm>
          <a:prstGeom prst="rect">
            <a:avLst/>
          </a:prstGeom>
          <a:noFill/>
        </p:spPr>
        <p:txBody>
          <a:bodyPr wrap="square" rtlCol="0">
            <a:spAutoFit/>
          </a:bodyPr>
          <a:lstStyle/>
          <a:p>
            <a:pPr algn="ctr"/>
            <a:r>
              <a:rPr lang="en-US" sz="4400" dirty="0" smtClean="0"/>
              <a:t>Transcriptional Repressors</a:t>
            </a:r>
            <a:endParaRPr lang="en-US" sz="4400" dirty="0"/>
          </a:p>
        </p:txBody>
      </p:sp>
      <p:sp>
        <p:nvSpPr>
          <p:cNvPr id="10" name="AutoShape 13"/>
          <p:cNvSpPr>
            <a:spLocks noChangeAspect="1" noChangeArrowheads="1"/>
          </p:cNvSpPr>
          <p:nvPr/>
        </p:nvSpPr>
        <p:spPr bwMode="auto">
          <a:xfrm rot="16200000">
            <a:off x="5727731" y="1777314"/>
            <a:ext cx="658812" cy="464041"/>
          </a:xfrm>
          <a:prstGeom prst="moon">
            <a:avLst>
              <a:gd name="adj" fmla="val 54412"/>
            </a:avLst>
          </a:prstGeom>
          <a:solidFill>
            <a:srgbClr val="3333CC"/>
          </a:solidFill>
          <a:ln w="9525">
            <a:solidFill>
              <a:srgbClr val="000000"/>
            </a:solidFill>
            <a:miter lim="800000"/>
            <a:headEnd/>
            <a:tailEnd/>
          </a:ln>
        </p:spPr>
        <p:txBody>
          <a:bodyPr vert="eaVert" anchor="ctr"/>
          <a:lstStyle/>
          <a:p>
            <a:pPr>
              <a:defRPr/>
            </a:pPr>
            <a:r>
              <a:rPr lang="en-GB" kern="1200" dirty="0" smtClean="0">
                <a:latin typeface="+mj-lt"/>
                <a:ea typeface="+mn-ea"/>
                <a:cs typeface="+mn-cs"/>
              </a:rPr>
              <a:t>     </a:t>
            </a:r>
            <a:endParaRPr lang="en-GB" kern="1200" dirty="0">
              <a:latin typeface="+mj-lt"/>
              <a:ea typeface="+mn-ea"/>
              <a:cs typeface="+mn-cs"/>
            </a:endParaRPr>
          </a:p>
        </p:txBody>
      </p:sp>
      <p:pic>
        <p:nvPicPr>
          <p:cNvPr id="11"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9843" y="1760399"/>
            <a:ext cx="1116013" cy="207962"/>
          </a:xfrm>
          <a:prstGeom prst="rect">
            <a:avLst/>
          </a:prstGeom>
          <a:noFill/>
          <a:ln>
            <a:noFill/>
          </a:ln>
          <a:effectLst/>
          <a:extLst/>
        </p:spPr>
      </p:pic>
      <p:sp>
        <p:nvSpPr>
          <p:cNvPr id="12" name="AutoShape 17"/>
          <p:cNvSpPr>
            <a:spLocks noChangeAspect="1" noChangeArrowheads="1"/>
          </p:cNvSpPr>
          <p:nvPr/>
        </p:nvSpPr>
        <p:spPr bwMode="auto">
          <a:xfrm flipV="1">
            <a:off x="5663028" y="1999601"/>
            <a:ext cx="853239" cy="10302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3333CC"/>
          </a:solidFill>
          <a:ln w="9525">
            <a:solidFill>
              <a:srgbClr val="000000"/>
            </a:solidFill>
            <a:miter lim="800000"/>
            <a:headEnd/>
            <a:tailEnd/>
          </a:ln>
        </p:spPr>
        <p:txBody>
          <a:bodyPr anchor="ctr"/>
          <a:lstStyle/>
          <a:p>
            <a:pPr>
              <a:defRPr/>
            </a:pPr>
            <a:r>
              <a:rPr lang="en-GB" kern="1200" dirty="0" smtClean="0">
                <a:latin typeface="+mj-lt"/>
                <a:ea typeface="+mn-ea"/>
                <a:cs typeface="+mn-cs"/>
              </a:rPr>
              <a:t>   </a:t>
            </a:r>
            <a:endParaRPr lang="en-GB" kern="1200" dirty="0">
              <a:latin typeface="+mj-lt"/>
              <a:ea typeface="+mn-ea"/>
              <a:cs typeface="+mn-cs"/>
            </a:endParaRPr>
          </a:p>
        </p:txBody>
      </p:sp>
      <p:sp>
        <p:nvSpPr>
          <p:cNvPr id="13" name="Oval 12"/>
          <p:cNvSpPr>
            <a:spLocks noChangeAspect="1" noChangeArrowheads="1"/>
          </p:cNvSpPr>
          <p:nvPr/>
        </p:nvSpPr>
        <p:spPr bwMode="auto">
          <a:xfrm>
            <a:off x="5980705" y="2515538"/>
            <a:ext cx="221210" cy="171450"/>
          </a:xfrm>
          <a:prstGeom prst="ellipse">
            <a:avLst/>
          </a:prstGeom>
          <a:solidFill>
            <a:srgbClr val="808080"/>
          </a:solidFill>
          <a:ln w="9525">
            <a:solidFill>
              <a:srgbClr val="000000"/>
            </a:solidFill>
            <a:round/>
            <a:headEnd/>
            <a:tailEnd/>
          </a:ln>
        </p:spPr>
        <p:txBody>
          <a:bodyPr anchor="ctr"/>
          <a:lstStyle/>
          <a:p>
            <a:pPr>
              <a:defRPr/>
            </a:pPr>
            <a:r>
              <a:rPr lang="en-GB" kern="1200" dirty="0" smtClean="0">
                <a:latin typeface="+mj-lt"/>
                <a:ea typeface="+mn-ea"/>
                <a:cs typeface="+mn-cs"/>
              </a:rPr>
              <a:t>      </a:t>
            </a:r>
            <a:endParaRPr lang="en-GB" kern="1200" dirty="0">
              <a:latin typeface="+mj-lt"/>
              <a:ea typeface="+mn-ea"/>
              <a:cs typeface="+mn-cs"/>
            </a:endParaRPr>
          </a:p>
        </p:txBody>
      </p:sp>
      <p:sp>
        <p:nvSpPr>
          <p:cNvPr id="14" name="TextBox 13"/>
          <p:cNvSpPr txBox="1"/>
          <p:nvPr/>
        </p:nvSpPr>
        <p:spPr>
          <a:xfrm>
            <a:off x="225335" y="3255244"/>
            <a:ext cx="8343933" cy="2492990"/>
          </a:xfrm>
          <a:prstGeom prst="rect">
            <a:avLst/>
          </a:prstGeom>
          <a:noFill/>
        </p:spPr>
        <p:txBody>
          <a:bodyPr wrap="square" rtlCol="0">
            <a:spAutoFit/>
          </a:bodyPr>
          <a:lstStyle/>
          <a:p>
            <a:pPr marL="285750" indent="-285750">
              <a:buFont typeface="Arial"/>
              <a:buChar char="•"/>
            </a:pPr>
            <a:r>
              <a:rPr lang="en-US" sz="3400" dirty="0" err="1" smtClean="0"/>
              <a:t>Signalling</a:t>
            </a:r>
            <a:r>
              <a:rPr lang="en-US" sz="3400" dirty="0" smtClean="0"/>
              <a:t> molecules</a:t>
            </a:r>
            <a:r>
              <a:rPr lang="en-US" sz="3400" baseline="30000" dirty="0" smtClean="0"/>
              <a:t>1</a:t>
            </a:r>
            <a:r>
              <a:rPr lang="en-US" sz="3400" dirty="0" smtClean="0"/>
              <a:t>:</a:t>
            </a:r>
          </a:p>
          <a:p>
            <a:pPr marL="742950" lvl="1" indent="-285750">
              <a:buFont typeface="Arial"/>
              <a:buChar char="•"/>
            </a:pPr>
            <a:r>
              <a:rPr lang="en-US" sz="3400" dirty="0" smtClean="0"/>
              <a:t>γ-butyrolactones (GBLs)</a:t>
            </a:r>
          </a:p>
          <a:p>
            <a:pPr lvl="1"/>
            <a:endParaRPr lang="en-US" sz="2000" dirty="0" smtClean="0"/>
          </a:p>
          <a:p>
            <a:pPr marL="742950" lvl="1" indent="-285750">
              <a:buFont typeface="Arial"/>
              <a:buChar char="•"/>
            </a:pPr>
            <a:r>
              <a:rPr lang="en-US" sz="3400" dirty="0" smtClean="0"/>
              <a:t>2-alkyl-4-hydroxymethylfuran-3-carboxylic acids (AHFCAs)</a:t>
            </a:r>
          </a:p>
        </p:txBody>
      </p:sp>
      <p:pic>
        <p:nvPicPr>
          <p:cNvPr id="16" name="Picture 15"/>
          <p:cNvPicPr>
            <a:picLocks noChangeAspect="1"/>
          </p:cNvPicPr>
          <p:nvPr/>
        </p:nvPicPr>
        <p:blipFill>
          <a:blip r:embed="rId5"/>
          <a:stretch>
            <a:fillRect/>
          </a:stretch>
        </p:blipFill>
        <p:spPr>
          <a:xfrm>
            <a:off x="5730000" y="3313793"/>
            <a:ext cx="1972213" cy="1007087"/>
          </a:xfrm>
          <a:prstGeom prst="rect">
            <a:avLst/>
          </a:prstGeom>
          <a:ln>
            <a:noFill/>
          </a:ln>
        </p:spPr>
      </p:pic>
      <p:pic>
        <p:nvPicPr>
          <p:cNvPr id="17" name="Picture 16"/>
          <p:cNvPicPr>
            <a:picLocks noChangeAspect="1"/>
          </p:cNvPicPr>
          <p:nvPr/>
        </p:nvPicPr>
        <p:blipFill>
          <a:blip r:embed="rId6"/>
          <a:stretch>
            <a:fillRect/>
          </a:stretch>
        </p:blipFill>
        <p:spPr>
          <a:xfrm>
            <a:off x="7218356" y="4314707"/>
            <a:ext cx="1400817" cy="1270306"/>
          </a:xfrm>
          <a:prstGeom prst="rect">
            <a:avLst/>
          </a:prstGeom>
          <a:ln>
            <a:noFill/>
          </a:ln>
        </p:spPr>
      </p:pic>
      <p:sp>
        <p:nvSpPr>
          <p:cNvPr id="15" name="TextBox 14"/>
          <p:cNvSpPr txBox="1"/>
          <p:nvPr/>
        </p:nvSpPr>
        <p:spPr>
          <a:xfrm>
            <a:off x="116124" y="6094462"/>
            <a:ext cx="7156058" cy="646331"/>
          </a:xfrm>
          <a:prstGeom prst="rect">
            <a:avLst/>
          </a:prstGeom>
          <a:noFill/>
        </p:spPr>
        <p:txBody>
          <a:bodyPr wrap="square" rtlCol="0">
            <a:spAutoFit/>
          </a:bodyPr>
          <a:lstStyle/>
          <a:p>
            <a:pPr marL="342900" indent="-342900">
              <a:buAutoNum type="arabicPeriod"/>
            </a:pPr>
            <a:r>
              <a:rPr lang="en-US" dirty="0" smtClean="0">
                <a:solidFill>
                  <a:schemeClr val="bg1"/>
                </a:solidFill>
              </a:rPr>
              <a:t>O’Rourke, S.; </a:t>
            </a:r>
            <a:r>
              <a:rPr lang="en-US" dirty="0" err="1" smtClean="0">
                <a:solidFill>
                  <a:schemeClr val="bg1"/>
                </a:solidFill>
              </a:rPr>
              <a:t>Wietzorrek</a:t>
            </a:r>
            <a:r>
              <a:rPr lang="en-US" dirty="0" smtClean="0">
                <a:solidFill>
                  <a:schemeClr val="bg1"/>
                </a:solidFill>
              </a:rPr>
              <a:t>, A.; Fowler, K.; </a:t>
            </a:r>
            <a:r>
              <a:rPr lang="en-US" dirty="0" err="1" smtClean="0">
                <a:solidFill>
                  <a:schemeClr val="bg1"/>
                </a:solidFill>
              </a:rPr>
              <a:t>Corre</a:t>
            </a:r>
            <a:r>
              <a:rPr lang="en-US" dirty="0" smtClean="0">
                <a:solidFill>
                  <a:schemeClr val="bg1"/>
                </a:solidFill>
              </a:rPr>
              <a:t>, C.; Challis, G.L.; </a:t>
            </a:r>
            <a:r>
              <a:rPr lang="en-US" dirty="0" err="1" smtClean="0">
                <a:solidFill>
                  <a:schemeClr val="bg1"/>
                </a:solidFill>
              </a:rPr>
              <a:t>Chater</a:t>
            </a:r>
            <a:r>
              <a:rPr lang="en-US" dirty="0" smtClean="0">
                <a:solidFill>
                  <a:schemeClr val="bg1"/>
                </a:solidFill>
              </a:rPr>
              <a:t>, K.F., </a:t>
            </a:r>
            <a:r>
              <a:rPr lang="en-US" i="1" dirty="0" err="1" smtClean="0">
                <a:solidFill>
                  <a:schemeClr val="bg1"/>
                </a:solidFill>
              </a:rPr>
              <a:t>Mol</a:t>
            </a:r>
            <a:r>
              <a:rPr lang="en-US" i="1" dirty="0" smtClean="0">
                <a:solidFill>
                  <a:schemeClr val="bg1"/>
                </a:solidFill>
              </a:rPr>
              <a:t> </a:t>
            </a:r>
            <a:r>
              <a:rPr lang="en-US" i="1" dirty="0" err="1" smtClean="0">
                <a:solidFill>
                  <a:schemeClr val="bg1"/>
                </a:solidFill>
              </a:rPr>
              <a:t>Microbiol</a:t>
            </a:r>
            <a:r>
              <a:rPr lang="en-US" dirty="0" smtClean="0">
                <a:solidFill>
                  <a:schemeClr val="bg1"/>
                </a:solidFill>
              </a:rPr>
              <a:t>, 2009, </a:t>
            </a:r>
            <a:r>
              <a:rPr lang="en-US" b="1" dirty="0" smtClean="0">
                <a:solidFill>
                  <a:schemeClr val="bg1"/>
                </a:solidFill>
              </a:rPr>
              <a:t>71</a:t>
            </a:r>
            <a:r>
              <a:rPr lang="en-US" dirty="0" smtClean="0">
                <a:solidFill>
                  <a:schemeClr val="bg1"/>
                </a:solidFill>
              </a:rPr>
              <a:t>, 763 </a:t>
            </a:r>
          </a:p>
        </p:txBody>
      </p:sp>
    </p:spTree>
    <p:extLst>
      <p:ext uri="{BB962C8B-B14F-4D97-AF65-F5344CB8AC3E}">
        <p14:creationId xmlns:p14="http://schemas.microsoft.com/office/powerpoint/2010/main" val="20890815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 Box 19"/>
          <p:cNvSpPr txBox="1">
            <a:spLocks noChangeArrowheads="1"/>
          </p:cNvSpPr>
          <p:nvPr/>
        </p:nvSpPr>
        <p:spPr bwMode="auto">
          <a:xfrm>
            <a:off x="7118654" y="1275533"/>
            <a:ext cx="2011148"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err="1" smtClean="0">
                <a:solidFill>
                  <a:srgbClr val="0000FF"/>
                </a:solidFill>
                <a:latin typeface="+mj-lt"/>
                <a:ea typeface="SimSun" pitchFamily="2" charset="-122"/>
              </a:rPr>
              <a:t>mmyR</a:t>
            </a:r>
            <a:endParaRPr lang="en-GB" sz="2400" b="1" i="1" dirty="0">
              <a:solidFill>
                <a:srgbClr val="0000FF"/>
              </a:solidFill>
              <a:latin typeface="+mj-lt"/>
              <a:ea typeface="SimSun" pitchFamily="2" charset="-122"/>
            </a:endParaRPr>
          </a:p>
        </p:txBody>
      </p:sp>
      <p:sp>
        <p:nvSpPr>
          <p:cNvPr id="203" name="Text Box 19"/>
          <p:cNvSpPr txBox="1">
            <a:spLocks noChangeArrowheads="1"/>
          </p:cNvSpPr>
          <p:nvPr/>
        </p:nvSpPr>
        <p:spPr bwMode="auto">
          <a:xfrm>
            <a:off x="4568231" y="2651451"/>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smtClean="0">
                <a:solidFill>
                  <a:srgbClr val="0000FF"/>
                </a:solidFill>
                <a:latin typeface="+mj-lt"/>
                <a:ea typeface="SimSun" pitchFamily="2" charset="-122"/>
              </a:rPr>
              <a:t>savR2</a:t>
            </a:r>
            <a:endParaRPr lang="en-GB" sz="2400" b="1" i="1" dirty="0">
              <a:solidFill>
                <a:srgbClr val="0000FF"/>
              </a:solidFill>
              <a:latin typeface="+mj-lt"/>
              <a:ea typeface="SimSun" pitchFamily="2" charset="-122"/>
            </a:endParaRPr>
          </a:p>
        </p:txBody>
      </p:sp>
      <p:sp>
        <p:nvSpPr>
          <p:cNvPr id="200" name="Text Box 19"/>
          <p:cNvSpPr txBox="1">
            <a:spLocks noChangeArrowheads="1"/>
          </p:cNvSpPr>
          <p:nvPr/>
        </p:nvSpPr>
        <p:spPr bwMode="auto">
          <a:xfrm>
            <a:off x="2301594" y="1289363"/>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err="1" smtClean="0">
                <a:solidFill>
                  <a:srgbClr val="0000FF"/>
                </a:solidFill>
                <a:latin typeface="+mj-lt"/>
                <a:ea typeface="SimSun" pitchFamily="2" charset="-122"/>
              </a:rPr>
              <a:t>mmfR</a:t>
            </a:r>
            <a:endParaRPr lang="en-GB" sz="2400" b="1" i="1" dirty="0">
              <a:solidFill>
                <a:srgbClr val="0000FF"/>
              </a:solidFill>
              <a:latin typeface="+mj-lt"/>
              <a:ea typeface="SimSun" pitchFamily="2" charset="-122"/>
            </a:endParaRPr>
          </a:p>
        </p:txBody>
      </p:sp>
      <p:sp>
        <p:nvSpPr>
          <p:cNvPr id="202" name="Text Box 19"/>
          <p:cNvSpPr txBox="1">
            <a:spLocks noChangeArrowheads="1"/>
          </p:cNvSpPr>
          <p:nvPr/>
        </p:nvSpPr>
        <p:spPr bwMode="auto">
          <a:xfrm>
            <a:off x="2211310" y="3943590"/>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err="1" smtClean="0">
                <a:solidFill>
                  <a:srgbClr val="0000FF"/>
                </a:solidFill>
                <a:latin typeface="+mj-lt"/>
                <a:ea typeface="SimSun" pitchFamily="2" charset="-122"/>
              </a:rPr>
              <a:t>smdR</a:t>
            </a:r>
            <a:endParaRPr lang="en-GB" sz="2400" b="1" i="1" dirty="0">
              <a:solidFill>
                <a:srgbClr val="0000FF"/>
              </a:solidFill>
              <a:latin typeface="+mj-lt"/>
              <a:ea typeface="SimSun" pitchFamily="2" charset="-122"/>
            </a:endParaRPr>
          </a:p>
        </p:txBody>
      </p:sp>
      <p:sp>
        <p:nvSpPr>
          <p:cNvPr id="201" name="Text Box 19"/>
          <p:cNvSpPr txBox="1">
            <a:spLocks noChangeArrowheads="1"/>
          </p:cNvSpPr>
          <p:nvPr/>
        </p:nvSpPr>
        <p:spPr bwMode="auto">
          <a:xfrm>
            <a:off x="5736118" y="3904306"/>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smtClean="0">
                <a:solidFill>
                  <a:srgbClr val="0000FF"/>
                </a:solidFill>
                <a:latin typeface="+mj-lt"/>
                <a:ea typeface="SimSun" pitchFamily="2" charset="-122"/>
              </a:rPr>
              <a:t>smdR2</a:t>
            </a:r>
            <a:endParaRPr lang="en-GB" sz="2400" b="1" i="1" dirty="0">
              <a:solidFill>
                <a:srgbClr val="0000FF"/>
              </a:solidFill>
              <a:latin typeface="+mj-lt"/>
              <a:ea typeface="SimSun" pitchFamily="2" charset="-122"/>
            </a:endParaRPr>
          </a:p>
        </p:txBody>
      </p:sp>
      <p:sp>
        <p:nvSpPr>
          <p:cNvPr id="204" name="Text Box 19"/>
          <p:cNvSpPr txBox="1">
            <a:spLocks noChangeArrowheads="1"/>
          </p:cNvSpPr>
          <p:nvPr/>
        </p:nvSpPr>
        <p:spPr bwMode="auto">
          <a:xfrm>
            <a:off x="2383234" y="2638523"/>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err="1" smtClean="0">
                <a:solidFill>
                  <a:srgbClr val="0000FF"/>
                </a:solidFill>
                <a:latin typeface="+mj-lt"/>
                <a:ea typeface="SimSun" pitchFamily="2" charset="-122"/>
              </a:rPr>
              <a:t>savR</a:t>
            </a:r>
            <a:endParaRPr lang="en-GB" sz="2400" b="1" i="1" dirty="0">
              <a:solidFill>
                <a:srgbClr val="0000FF"/>
              </a:solidFill>
              <a:latin typeface="+mj-lt"/>
              <a:ea typeface="SimSun" pitchFamily="2" charset="-122"/>
            </a:endParaRPr>
          </a:p>
        </p:txBody>
      </p:sp>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Aim</a:t>
            </a:r>
            <a:endParaRPr lang="en-US" sz="3000" dirty="0"/>
          </a:p>
        </p:txBody>
      </p:sp>
      <p:cxnSp>
        <p:nvCxnSpPr>
          <p:cNvPr id="145" name="Straight Connector 144"/>
          <p:cNvCxnSpPr/>
          <p:nvPr/>
        </p:nvCxnSpPr>
        <p:spPr>
          <a:xfrm flipV="1">
            <a:off x="2999289" y="1888707"/>
            <a:ext cx="5505554"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6" name="AutoShape 28"/>
          <p:cNvSpPr>
            <a:spLocks noChangeArrowheads="1"/>
          </p:cNvSpPr>
          <p:nvPr/>
        </p:nvSpPr>
        <p:spPr bwMode="auto">
          <a:xfrm>
            <a:off x="4262844" y="1726777"/>
            <a:ext cx="1136700" cy="327767"/>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47" name="AutoShape 28"/>
          <p:cNvSpPr>
            <a:spLocks noChangeArrowheads="1"/>
          </p:cNvSpPr>
          <p:nvPr/>
        </p:nvSpPr>
        <p:spPr bwMode="auto">
          <a:xfrm>
            <a:off x="6727338" y="1738893"/>
            <a:ext cx="741280" cy="327767"/>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48" name="AutoShape 28"/>
          <p:cNvSpPr>
            <a:spLocks noChangeArrowheads="1"/>
          </p:cNvSpPr>
          <p:nvPr/>
        </p:nvSpPr>
        <p:spPr bwMode="auto">
          <a:xfrm>
            <a:off x="5442600" y="1726777"/>
            <a:ext cx="1264648" cy="327767"/>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49" name="AutoShape 28"/>
          <p:cNvSpPr>
            <a:spLocks noChangeArrowheads="1"/>
          </p:cNvSpPr>
          <p:nvPr/>
        </p:nvSpPr>
        <p:spPr bwMode="auto">
          <a:xfrm>
            <a:off x="7792990" y="1729063"/>
            <a:ext cx="655382" cy="327767"/>
          </a:xfrm>
          <a:prstGeom prst="rightArrow">
            <a:avLst>
              <a:gd name="adj1" fmla="val 50000"/>
              <a:gd name="adj2" fmla="val 91728"/>
            </a:avLst>
          </a:prstGeom>
          <a:solidFill>
            <a:srgbClr val="0000FF"/>
          </a:solidFill>
          <a:ln w="9525">
            <a:solidFill>
              <a:schemeClr val="tx1"/>
            </a:solidFill>
            <a:miter lim="800000"/>
            <a:headEnd/>
            <a:tailEnd/>
          </a:ln>
        </p:spPr>
        <p:txBody>
          <a:bodyPr wrap="none" anchor="ctr"/>
          <a:lstStyle/>
          <a:p>
            <a:pPr>
              <a:defRPr/>
            </a:pPr>
            <a:endParaRPr lang="en-GB">
              <a:solidFill>
                <a:srgbClr val="000090"/>
              </a:solidFill>
              <a:latin typeface="+mj-lt"/>
              <a:ea typeface="+mn-ea"/>
              <a:cs typeface="+mn-cs"/>
            </a:endParaRPr>
          </a:p>
        </p:txBody>
      </p:sp>
      <p:sp>
        <p:nvSpPr>
          <p:cNvPr id="150" name="AutoShape 28"/>
          <p:cNvSpPr>
            <a:spLocks noChangeArrowheads="1"/>
          </p:cNvSpPr>
          <p:nvPr/>
        </p:nvSpPr>
        <p:spPr bwMode="auto">
          <a:xfrm flipH="1">
            <a:off x="2956233" y="1729063"/>
            <a:ext cx="998919" cy="327767"/>
          </a:xfrm>
          <a:prstGeom prst="rightArrow">
            <a:avLst>
              <a:gd name="adj1" fmla="val 50000"/>
              <a:gd name="adj2" fmla="val 91728"/>
            </a:avLst>
          </a:prstGeom>
          <a:solidFill>
            <a:srgbClr val="0000FF"/>
          </a:solidFill>
          <a:ln w="9525">
            <a:solidFill>
              <a:schemeClr val="tx1"/>
            </a:solidFill>
            <a:miter lim="800000"/>
            <a:headEnd/>
            <a:tailEnd/>
          </a:ln>
        </p:spPr>
        <p:txBody>
          <a:bodyPr wrap="none" anchor="ctr"/>
          <a:lstStyle/>
          <a:p>
            <a:pPr>
              <a:defRPr/>
            </a:pPr>
            <a:endParaRPr lang="en-GB">
              <a:solidFill>
                <a:srgbClr val="000090"/>
              </a:solidFill>
              <a:latin typeface="+mj-lt"/>
              <a:ea typeface="+mn-ea"/>
              <a:cs typeface="+mn-cs"/>
            </a:endParaRPr>
          </a:p>
        </p:txBody>
      </p:sp>
      <p:cxnSp>
        <p:nvCxnSpPr>
          <p:cNvPr id="151" name="Straight Connector 150"/>
          <p:cNvCxnSpPr/>
          <p:nvPr/>
        </p:nvCxnSpPr>
        <p:spPr>
          <a:xfrm>
            <a:off x="4136367" y="1719537"/>
            <a:ext cx="0" cy="327767"/>
          </a:xfrm>
          <a:prstGeom prst="line">
            <a:avLst/>
          </a:prstGeom>
          <a:ln w="190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7596506" y="1724823"/>
            <a:ext cx="0" cy="327767"/>
          </a:xfrm>
          <a:prstGeom prst="line">
            <a:avLst/>
          </a:prstGeom>
          <a:ln w="190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2943489" y="3206738"/>
            <a:ext cx="5498319"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4" name="AutoShape 28"/>
          <p:cNvSpPr>
            <a:spLocks noChangeArrowheads="1"/>
          </p:cNvSpPr>
          <p:nvPr/>
        </p:nvSpPr>
        <p:spPr bwMode="auto">
          <a:xfrm>
            <a:off x="4255902" y="3044808"/>
            <a:ext cx="1136700" cy="327767"/>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55" name="AutoShape 28"/>
          <p:cNvSpPr>
            <a:spLocks noChangeArrowheads="1"/>
          </p:cNvSpPr>
          <p:nvPr/>
        </p:nvSpPr>
        <p:spPr bwMode="auto">
          <a:xfrm flipH="1">
            <a:off x="5468862" y="3062272"/>
            <a:ext cx="674864" cy="310092"/>
          </a:xfrm>
          <a:prstGeom prst="rightArrow">
            <a:avLst>
              <a:gd name="adj1" fmla="val 50000"/>
              <a:gd name="adj2" fmla="val 91728"/>
            </a:avLst>
          </a:prstGeom>
          <a:solidFill>
            <a:srgbClr val="0000FF"/>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56" name="AutoShape 28"/>
          <p:cNvSpPr>
            <a:spLocks noChangeArrowheads="1"/>
          </p:cNvSpPr>
          <p:nvPr/>
        </p:nvSpPr>
        <p:spPr bwMode="auto">
          <a:xfrm>
            <a:off x="6249380" y="3044808"/>
            <a:ext cx="1264648" cy="327767"/>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57" name="AutoShape 28"/>
          <p:cNvSpPr>
            <a:spLocks noChangeArrowheads="1"/>
          </p:cNvSpPr>
          <p:nvPr/>
        </p:nvSpPr>
        <p:spPr bwMode="auto">
          <a:xfrm>
            <a:off x="7482944" y="3051010"/>
            <a:ext cx="919515" cy="327767"/>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solidFill>
                <a:srgbClr val="000090"/>
              </a:solidFill>
              <a:latin typeface="+mj-lt"/>
              <a:ea typeface="+mn-ea"/>
              <a:cs typeface="+mn-cs"/>
            </a:endParaRPr>
          </a:p>
        </p:txBody>
      </p:sp>
      <p:sp>
        <p:nvSpPr>
          <p:cNvPr id="158" name="AutoShape 28"/>
          <p:cNvSpPr>
            <a:spLocks noChangeArrowheads="1"/>
          </p:cNvSpPr>
          <p:nvPr/>
        </p:nvSpPr>
        <p:spPr bwMode="auto">
          <a:xfrm flipH="1">
            <a:off x="2962229" y="3047094"/>
            <a:ext cx="998919" cy="327767"/>
          </a:xfrm>
          <a:prstGeom prst="rightArrow">
            <a:avLst>
              <a:gd name="adj1" fmla="val 50000"/>
              <a:gd name="adj2" fmla="val 91728"/>
            </a:avLst>
          </a:prstGeom>
          <a:solidFill>
            <a:srgbClr val="0000FF"/>
          </a:solidFill>
          <a:ln w="9525">
            <a:solidFill>
              <a:schemeClr val="tx1"/>
            </a:solidFill>
            <a:miter lim="800000"/>
            <a:headEnd/>
            <a:tailEnd/>
          </a:ln>
        </p:spPr>
        <p:txBody>
          <a:bodyPr wrap="none" anchor="ctr"/>
          <a:lstStyle/>
          <a:p>
            <a:pPr>
              <a:defRPr/>
            </a:pPr>
            <a:r>
              <a:rPr lang="en-GB" dirty="0" smtClean="0">
                <a:solidFill>
                  <a:srgbClr val="000090"/>
                </a:solidFill>
                <a:latin typeface="+mj-lt"/>
                <a:ea typeface="+mn-ea"/>
                <a:cs typeface="+mn-cs"/>
              </a:rPr>
              <a:t>         </a:t>
            </a:r>
            <a:endParaRPr lang="en-GB" dirty="0">
              <a:solidFill>
                <a:srgbClr val="000090"/>
              </a:solidFill>
              <a:latin typeface="+mj-lt"/>
              <a:ea typeface="+mn-ea"/>
              <a:cs typeface="+mn-cs"/>
            </a:endParaRPr>
          </a:p>
        </p:txBody>
      </p:sp>
      <p:sp>
        <p:nvSpPr>
          <p:cNvPr id="208" name="Text Box 19"/>
          <p:cNvSpPr txBox="1">
            <a:spLocks noChangeArrowheads="1"/>
          </p:cNvSpPr>
          <p:nvPr/>
        </p:nvSpPr>
        <p:spPr bwMode="auto">
          <a:xfrm>
            <a:off x="5850957" y="5043686"/>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000" b="1" dirty="0" smtClean="0">
                <a:solidFill>
                  <a:srgbClr val="FF0000"/>
                </a:solidFill>
                <a:latin typeface="+mj-lt"/>
                <a:ea typeface="SimSun" pitchFamily="2" charset="-122"/>
              </a:rPr>
              <a:t>biosynthetic </a:t>
            </a:r>
          </a:p>
          <a:p>
            <a:pPr algn="ctr" eaLnBrk="1" hangingPunct="1">
              <a:defRPr/>
            </a:pPr>
            <a:r>
              <a:rPr lang="en-GB" sz="2000" b="1" dirty="0" smtClean="0">
                <a:solidFill>
                  <a:srgbClr val="FF0000"/>
                </a:solidFill>
                <a:latin typeface="+mj-lt"/>
                <a:ea typeface="SimSun" pitchFamily="2" charset="-122"/>
              </a:rPr>
              <a:t>genes</a:t>
            </a:r>
            <a:endParaRPr lang="en-GB" sz="2000" b="1" dirty="0">
              <a:solidFill>
                <a:srgbClr val="FF0000"/>
              </a:solidFill>
              <a:latin typeface="+mj-lt"/>
              <a:ea typeface="SimSun" pitchFamily="2" charset="-122"/>
            </a:endParaRPr>
          </a:p>
        </p:txBody>
      </p:sp>
      <p:cxnSp>
        <p:nvCxnSpPr>
          <p:cNvPr id="159" name="Straight Connector 158"/>
          <p:cNvCxnSpPr/>
          <p:nvPr/>
        </p:nvCxnSpPr>
        <p:spPr>
          <a:xfrm>
            <a:off x="4099306" y="3047094"/>
            <a:ext cx="0" cy="327767"/>
          </a:xfrm>
          <a:prstGeom prst="line">
            <a:avLst/>
          </a:prstGeom>
          <a:ln w="190500">
            <a:solidFill>
              <a:schemeClr val="tx1"/>
            </a:solidFill>
          </a:ln>
        </p:spPr>
        <p:style>
          <a:lnRef idx="2">
            <a:schemeClr val="accent1"/>
          </a:lnRef>
          <a:fillRef idx="0">
            <a:schemeClr val="accent1"/>
          </a:fillRef>
          <a:effectRef idx="1">
            <a:schemeClr val="accent1"/>
          </a:effectRef>
          <a:fontRef idx="minor">
            <a:schemeClr val="tx1"/>
          </a:fontRef>
        </p:style>
      </p:cxnSp>
      <p:sp>
        <p:nvSpPr>
          <p:cNvPr id="207" name="Text Box 19"/>
          <p:cNvSpPr txBox="1">
            <a:spLocks noChangeArrowheads="1"/>
          </p:cNvSpPr>
          <p:nvPr/>
        </p:nvSpPr>
        <p:spPr bwMode="auto">
          <a:xfrm>
            <a:off x="81748" y="5083662"/>
            <a:ext cx="2477810" cy="644525"/>
          </a:xfrm>
          <a:prstGeom prst="rect">
            <a:avLst/>
          </a:prstGeom>
          <a:no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000" b="1" dirty="0" err="1" smtClean="0">
                <a:latin typeface="+mj-lt"/>
                <a:ea typeface="SimSun" pitchFamily="2" charset="-122"/>
              </a:rPr>
              <a:t>ArpA</a:t>
            </a:r>
            <a:r>
              <a:rPr lang="en-GB" sz="2000" b="1" dirty="0" smtClean="0">
                <a:latin typeface="+mj-lt"/>
                <a:ea typeface="SimSun" pitchFamily="2" charset="-122"/>
              </a:rPr>
              <a:t>-like response element</a:t>
            </a:r>
            <a:endParaRPr lang="en-GB" sz="2000" b="1" dirty="0">
              <a:latin typeface="+mj-lt"/>
              <a:ea typeface="SimSun" pitchFamily="2" charset="-122"/>
            </a:endParaRPr>
          </a:p>
        </p:txBody>
      </p:sp>
      <p:cxnSp>
        <p:nvCxnSpPr>
          <p:cNvPr id="160" name="Straight Connector 159"/>
          <p:cNvCxnSpPr/>
          <p:nvPr/>
        </p:nvCxnSpPr>
        <p:spPr>
          <a:xfrm flipV="1">
            <a:off x="2962229" y="4485913"/>
            <a:ext cx="5773857" cy="2088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61" name="AutoShape 28"/>
          <p:cNvSpPr>
            <a:spLocks noChangeArrowheads="1"/>
          </p:cNvSpPr>
          <p:nvPr/>
        </p:nvSpPr>
        <p:spPr bwMode="auto">
          <a:xfrm>
            <a:off x="3961148" y="4362400"/>
            <a:ext cx="1136700" cy="327767"/>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62" name="AutoShape 28"/>
          <p:cNvSpPr>
            <a:spLocks noChangeArrowheads="1"/>
          </p:cNvSpPr>
          <p:nvPr/>
        </p:nvSpPr>
        <p:spPr bwMode="auto">
          <a:xfrm>
            <a:off x="6654193" y="4343553"/>
            <a:ext cx="741280" cy="327767"/>
          </a:xfrm>
          <a:prstGeom prst="rightArrow">
            <a:avLst>
              <a:gd name="adj1" fmla="val 50000"/>
              <a:gd name="adj2" fmla="val 91728"/>
            </a:avLst>
          </a:prstGeom>
          <a:solidFill>
            <a:srgbClr val="0000FF"/>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163" name="AutoShape 28"/>
          <p:cNvSpPr>
            <a:spLocks noChangeArrowheads="1"/>
          </p:cNvSpPr>
          <p:nvPr/>
        </p:nvSpPr>
        <p:spPr bwMode="auto">
          <a:xfrm>
            <a:off x="5392602" y="4343553"/>
            <a:ext cx="1124376" cy="355081"/>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latin typeface="+mj-lt"/>
              <a:ea typeface="+mn-ea"/>
              <a:cs typeface="+mn-cs"/>
            </a:endParaRPr>
          </a:p>
        </p:txBody>
      </p:sp>
      <p:sp>
        <p:nvSpPr>
          <p:cNvPr id="206" name="Text Box 19"/>
          <p:cNvSpPr txBox="1">
            <a:spLocks noChangeArrowheads="1"/>
          </p:cNvSpPr>
          <p:nvPr/>
        </p:nvSpPr>
        <p:spPr bwMode="auto">
          <a:xfrm>
            <a:off x="2660530" y="5053495"/>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000" b="1" dirty="0" smtClean="0">
                <a:solidFill>
                  <a:srgbClr val="0000FF"/>
                </a:solidFill>
                <a:latin typeface="+mj-lt"/>
                <a:ea typeface="SimSun" pitchFamily="2" charset="-122"/>
              </a:rPr>
              <a:t>Genes coding for </a:t>
            </a:r>
            <a:r>
              <a:rPr lang="en-GB" sz="2000" b="1" dirty="0" err="1" smtClean="0">
                <a:solidFill>
                  <a:srgbClr val="0000FF"/>
                </a:solidFill>
                <a:latin typeface="+mj-lt"/>
                <a:ea typeface="SimSun" pitchFamily="2" charset="-122"/>
              </a:rPr>
              <a:t>ArpA</a:t>
            </a:r>
            <a:r>
              <a:rPr lang="en-GB" sz="2000" b="1" dirty="0" smtClean="0">
                <a:solidFill>
                  <a:srgbClr val="0000FF"/>
                </a:solidFill>
                <a:latin typeface="+mj-lt"/>
                <a:ea typeface="SimSun" pitchFamily="2" charset="-122"/>
              </a:rPr>
              <a:t>-like proteins</a:t>
            </a:r>
            <a:endParaRPr lang="en-GB" sz="2000" b="1" dirty="0">
              <a:solidFill>
                <a:srgbClr val="0000FF"/>
              </a:solidFill>
              <a:latin typeface="+mj-lt"/>
              <a:ea typeface="SimSun" pitchFamily="2" charset="-122"/>
            </a:endParaRPr>
          </a:p>
        </p:txBody>
      </p:sp>
      <p:sp>
        <p:nvSpPr>
          <p:cNvPr id="164" name="AutoShape 28"/>
          <p:cNvSpPr>
            <a:spLocks noChangeArrowheads="1"/>
          </p:cNvSpPr>
          <p:nvPr/>
        </p:nvSpPr>
        <p:spPr bwMode="auto">
          <a:xfrm>
            <a:off x="7596506" y="4343553"/>
            <a:ext cx="1073578" cy="337408"/>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solidFill>
                <a:srgbClr val="000090"/>
              </a:solidFill>
              <a:latin typeface="+mj-lt"/>
              <a:ea typeface="+mn-ea"/>
              <a:cs typeface="+mn-cs"/>
            </a:endParaRPr>
          </a:p>
        </p:txBody>
      </p:sp>
      <p:sp>
        <p:nvSpPr>
          <p:cNvPr id="165" name="AutoShape 28"/>
          <p:cNvSpPr>
            <a:spLocks noChangeArrowheads="1"/>
          </p:cNvSpPr>
          <p:nvPr/>
        </p:nvSpPr>
        <p:spPr bwMode="auto">
          <a:xfrm flipH="1">
            <a:off x="2962229" y="4362400"/>
            <a:ext cx="998919" cy="327767"/>
          </a:xfrm>
          <a:prstGeom prst="rightArrow">
            <a:avLst>
              <a:gd name="adj1" fmla="val 50000"/>
              <a:gd name="adj2" fmla="val 91728"/>
            </a:avLst>
          </a:prstGeom>
          <a:solidFill>
            <a:srgbClr val="0000FF"/>
          </a:solidFill>
          <a:ln w="9525">
            <a:solidFill>
              <a:schemeClr val="tx1"/>
            </a:solidFill>
            <a:miter lim="800000"/>
            <a:headEnd/>
            <a:tailEnd/>
          </a:ln>
        </p:spPr>
        <p:txBody>
          <a:bodyPr wrap="none" anchor="ctr"/>
          <a:lstStyle/>
          <a:p>
            <a:pPr>
              <a:defRPr/>
            </a:pPr>
            <a:r>
              <a:rPr lang="en-GB" dirty="0" smtClean="0">
                <a:solidFill>
                  <a:srgbClr val="000090"/>
                </a:solidFill>
                <a:latin typeface="+mj-lt"/>
                <a:ea typeface="+mn-ea"/>
                <a:cs typeface="+mn-cs"/>
              </a:rPr>
              <a:t>     </a:t>
            </a:r>
            <a:endParaRPr lang="en-GB" dirty="0">
              <a:solidFill>
                <a:srgbClr val="000090"/>
              </a:solidFill>
              <a:latin typeface="+mj-lt"/>
              <a:ea typeface="+mn-ea"/>
              <a:cs typeface="+mn-cs"/>
            </a:endParaRPr>
          </a:p>
        </p:txBody>
      </p:sp>
      <p:cxnSp>
        <p:nvCxnSpPr>
          <p:cNvPr id="166" name="Straight Connector 165"/>
          <p:cNvCxnSpPr/>
          <p:nvPr/>
        </p:nvCxnSpPr>
        <p:spPr>
          <a:xfrm>
            <a:off x="3839234" y="4343553"/>
            <a:ext cx="0" cy="327767"/>
          </a:xfrm>
          <a:prstGeom prst="line">
            <a:avLst/>
          </a:prstGeom>
          <a:ln w="190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a:off x="7451006" y="4328806"/>
            <a:ext cx="0" cy="327767"/>
          </a:xfrm>
          <a:prstGeom prst="line">
            <a:avLst/>
          </a:prstGeom>
          <a:ln w="190500">
            <a:solidFill>
              <a:schemeClr val="tx1"/>
            </a:solidFill>
          </a:ln>
        </p:spPr>
        <p:style>
          <a:lnRef idx="2">
            <a:schemeClr val="accent1"/>
          </a:lnRef>
          <a:fillRef idx="0">
            <a:schemeClr val="accent1"/>
          </a:fillRef>
          <a:effectRef idx="1">
            <a:schemeClr val="accent1"/>
          </a:effectRef>
          <a:fontRef idx="minor">
            <a:schemeClr val="tx1"/>
          </a:fontRef>
        </p:style>
      </p:cxnSp>
      <p:sp>
        <p:nvSpPr>
          <p:cNvPr id="188" name="Text Box 19"/>
          <p:cNvSpPr txBox="1">
            <a:spLocks noChangeArrowheads="1"/>
          </p:cNvSpPr>
          <p:nvPr/>
        </p:nvSpPr>
        <p:spPr bwMode="auto">
          <a:xfrm>
            <a:off x="167533" y="1652540"/>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smtClean="0">
                <a:solidFill>
                  <a:srgbClr val="000000"/>
                </a:solidFill>
                <a:latin typeface="+mj-lt"/>
                <a:ea typeface="SimSun" pitchFamily="2" charset="-122"/>
              </a:rPr>
              <a:t>S. </a:t>
            </a:r>
            <a:r>
              <a:rPr lang="en-GB" sz="2400" b="1" i="1" dirty="0" err="1" smtClean="0">
                <a:solidFill>
                  <a:srgbClr val="000000"/>
                </a:solidFill>
                <a:latin typeface="+mj-lt"/>
                <a:ea typeface="SimSun" pitchFamily="2" charset="-122"/>
              </a:rPr>
              <a:t>coelicolor</a:t>
            </a:r>
            <a:endParaRPr lang="en-GB" sz="2400" b="1" i="1" dirty="0">
              <a:solidFill>
                <a:srgbClr val="000000"/>
              </a:solidFill>
              <a:latin typeface="+mj-lt"/>
              <a:ea typeface="SimSun" pitchFamily="2" charset="-122"/>
            </a:endParaRPr>
          </a:p>
        </p:txBody>
      </p:sp>
      <p:sp>
        <p:nvSpPr>
          <p:cNvPr id="190" name="Text Box 19"/>
          <p:cNvSpPr txBox="1">
            <a:spLocks noChangeArrowheads="1"/>
          </p:cNvSpPr>
          <p:nvPr/>
        </p:nvSpPr>
        <p:spPr bwMode="auto">
          <a:xfrm>
            <a:off x="198864" y="2927523"/>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smtClean="0">
                <a:solidFill>
                  <a:srgbClr val="000000"/>
                </a:solidFill>
                <a:latin typeface="+mj-lt"/>
                <a:ea typeface="SimSun" pitchFamily="2" charset="-122"/>
              </a:rPr>
              <a:t>S. </a:t>
            </a:r>
            <a:r>
              <a:rPr lang="en-GB" sz="2400" b="1" i="1" dirty="0" err="1" smtClean="0">
                <a:solidFill>
                  <a:srgbClr val="000000"/>
                </a:solidFill>
                <a:latin typeface="+mj-lt"/>
                <a:ea typeface="SimSun" pitchFamily="2" charset="-122"/>
              </a:rPr>
              <a:t>avermitilis</a:t>
            </a:r>
            <a:endParaRPr lang="en-GB" sz="2400" b="1" i="1" dirty="0">
              <a:solidFill>
                <a:srgbClr val="000000"/>
              </a:solidFill>
              <a:latin typeface="+mj-lt"/>
              <a:ea typeface="SimSun" pitchFamily="2" charset="-122"/>
            </a:endParaRPr>
          </a:p>
        </p:txBody>
      </p:sp>
      <p:sp>
        <p:nvSpPr>
          <p:cNvPr id="191" name="Text Box 19"/>
          <p:cNvSpPr txBox="1">
            <a:spLocks noChangeArrowheads="1"/>
          </p:cNvSpPr>
          <p:nvPr/>
        </p:nvSpPr>
        <p:spPr bwMode="auto">
          <a:xfrm>
            <a:off x="232117" y="4269019"/>
            <a:ext cx="2477810" cy="644525"/>
          </a:xfrm>
          <a:prstGeom prst="rect">
            <a:avLst/>
          </a:prstGeom>
          <a:solidFill>
            <a:srgbClr val="FFFFFF"/>
          </a:solidFill>
          <a:ln>
            <a:noFill/>
          </a:ln>
          <a:extLst/>
        </p:spPr>
        <p:txBody>
          <a:bodyPr lIns="74981" tIns="37490" rIns="74981" bIns="3749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pPr algn="ctr" eaLnBrk="1" hangingPunct="1">
              <a:defRPr/>
            </a:pPr>
            <a:r>
              <a:rPr lang="en-GB" sz="2400" b="1" i="1" dirty="0" smtClean="0">
                <a:solidFill>
                  <a:srgbClr val="000000"/>
                </a:solidFill>
                <a:latin typeface="+mj-lt"/>
                <a:ea typeface="SimSun" pitchFamily="2" charset="-122"/>
              </a:rPr>
              <a:t>S. </a:t>
            </a:r>
            <a:r>
              <a:rPr lang="en-GB" sz="2400" b="1" i="1" dirty="0" err="1" smtClean="0">
                <a:solidFill>
                  <a:srgbClr val="000000"/>
                </a:solidFill>
                <a:latin typeface="+mj-lt"/>
                <a:ea typeface="SimSun" pitchFamily="2" charset="-122"/>
              </a:rPr>
              <a:t>venezuelae</a:t>
            </a:r>
            <a:endParaRPr lang="en-GB" sz="2400" b="1" i="1" dirty="0">
              <a:solidFill>
                <a:srgbClr val="000000"/>
              </a:solidFill>
              <a:latin typeface="+mj-lt"/>
              <a:ea typeface="SimSun" pitchFamily="2" charset="-122"/>
            </a:endParaRPr>
          </a:p>
        </p:txBody>
      </p:sp>
      <p:sp>
        <p:nvSpPr>
          <p:cNvPr id="195" name="AutoShape 28"/>
          <p:cNvSpPr>
            <a:spLocks noChangeArrowheads="1"/>
          </p:cNvSpPr>
          <p:nvPr/>
        </p:nvSpPr>
        <p:spPr bwMode="auto">
          <a:xfrm>
            <a:off x="7871859" y="5292333"/>
            <a:ext cx="1073578" cy="337408"/>
          </a:xfrm>
          <a:prstGeom prst="rightArrow">
            <a:avLst>
              <a:gd name="adj1" fmla="val 50000"/>
              <a:gd name="adj2" fmla="val 91728"/>
            </a:avLst>
          </a:prstGeom>
          <a:solidFill>
            <a:srgbClr val="FF0000"/>
          </a:solidFill>
          <a:ln w="9525">
            <a:solidFill>
              <a:schemeClr val="tx1"/>
            </a:solidFill>
            <a:miter lim="800000"/>
            <a:headEnd/>
            <a:tailEnd/>
          </a:ln>
        </p:spPr>
        <p:txBody>
          <a:bodyPr wrap="none" anchor="ctr"/>
          <a:lstStyle/>
          <a:p>
            <a:pPr>
              <a:defRPr/>
            </a:pPr>
            <a:endParaRPr lang="en-GB">
              <a:solidFill>
                <a:srgbClr val="000090"/>
              </a:solidFill>
              <a:latin typeface="+mj-lt"/>
              <a:ea typeface="+mn-ea"/>
              <a:cs typeface="+mn-cs"/>
            </a:endParaRPr>
          </a:p>
        </p:txBody>
      </p:sp>
      <p:sp>
        <p:nvSpPr>
          <p:cNvPr id="197" name="AutoShape 28"/>
          <p:cNvSpPr>
            <a:spLocks noChangeArrowheads="1"/>
          </p:cNvSpPr>
          <p:nvPr/>
        </p:nvSpPr>
        <p:spPr bwMode="auto">
          <a:xfrm>
            <a:off x="5013147" y="5249285"/>
            <a:ext cx="1073578" cy="337408"/>
          </a:xfrm>
          <a:prstGeom prst="rightArrow">
            <a:avLst>
              <a:gd name="adj1" fmla="val 50000"/>
              <a:gd name="adj2" fmla="val 91728"/>
            </a:avLst>
          </a:prstGeom>
          <a:solidFill>
            <a:srgbClr val="0000FF"/>
          </a:solidFill>
          <a:ln w="9525">
            <a:solidFill>
              <a:schemeClr val="tx1"/>
            </a:solidFill>
            <a:miter lim="800000"/>
            <a:headEnd/>
            <a:tailEnd/>
          </a:ln>
        </p:spPr>
        <p:txBody>
          <a:bodyPr wrap="none" anchor="ctr"/>
          <a:lstStyle/>
          <a:p>
            <a:pPr>
              <a:defRPr/>
            </a:pPr>
            <a:endParaRPr lang="en-GB">
              <a:solidFill>
                <a:srgbClr val="000090"/>
              </a:solidFill>
              <a:latin typeface="+mj-lt"/>
              <a:ea typeface="+mn-ea"/>
              <a:cs typeface="+mn-cs"/>
            </a:endParaRPr>
          </a:p>
        </p:txBody>
      </p:sp>
      <p:cxnSp>
        <p:nvCxnSpPr>
          <p:cNvPr id="198" name="Straight Connector 197"/>
          <p:cNvCxnSpPr/>
          <p:nvPr/>
        </p:nvCxnSpPr>
        <p:spPr>
          <a:xfrm>
            <a:off x="2536371" y="5237402"/>
            <a:ext cx="0" cy="327767"/>
          </a:xfrm>
          <a:prstGeom prst="line">
            <a:avLst/>
          </a:prstGeom>
          <a:ln w="190500">
            <a:solidFill>
              <a:schemeClr val="tx1"/>
            </a:solidFill>
          </a:ln>
        </p:spPr>
        <p:style>
          <a:lnRef idx="2">
            <a:schemeClr val="accent1"/>
          </a:lnRef>
          <a:fillRef idx="0">
            <a:schemeClr val="accent1"/>
          </a:fillRef>
          <a:effectRef idx="1">
            <a:schemeClr val="accent1"/>
          </a:effectRef>
          <a:fontRef idx="minor">
            <a:schemeClr val="tx1"/>
          </a:fontRef>
        </p:style>
      </p:cxnSp>
      <p:sp>
        <p:nvSpPr>
          <p:cNvPr id="211" name="TextBox 210"/>
          <p:cNvSpPr txBox="1"/>
          <p:nvPr/>
        </p:nvSpPr>
        <p:spPr>
          <a:xfrm>
            <a:off x="1106191" y="508024"/>
            <a:ext cx="6923936" cy="769441"/>
          </a:xfrm>
          <a:prstGeom prst="rect">
            <a:avLst/>
          </a:prstGeom>
          <a:noFill/>
        </p:spPr>
        <p:txBody>
          <a:bodyPr wrap="square" rtlCol="0">
            <a:spAutoFit/>
          </a:bodyPr>
          <a:lstStyle/>
          <a:p>
            <a:pPr algn="ctr"/>
            <a:r>
              <a:rPr lang="en-US" sz="4400" dirty="0" smtClean="0"/>
              <a:t>Biosynthetic gene clusters</a:t>
            </a:r>
            <a:endParaRPr lang="en-US" sz="4400" dirty="0"/>
          </a:p>
        </p:txBody>
      </p:sp>
    </p:spTree>
    <p:extLst>
      <p:ext uri="{BB962C8B-B14F-4D97-AF65-F5344CB8AC3E}">
        <p14:creationId xmlns:p14="http://schemas.microsoft.com/office/powerpoint/2010/main" val="4499180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Aim</a:t>
            </a:r>
            <a:endParaRPr lang="en-US" sz="3000" dirty="0"/>
          </a:p>
        </p:txBody>
      </p:sp>
      <p:sp>
        <p:nvSpPr>
          <p:cNvPr id="7" name="TextBox 6"/>
          <p:cNvSpPr txBox="1"/>
          <p:nvPr/>
        </p:nvSpPr>
        <p:spPr>
          <a:xfrm>
            <a:off x="1106191" y="508024"/>
            <a:ext cx="6923936" cy="769441"/>
          </a:xfrm>
          <a:prstGeom prst="rect">
            <a:avLst/>
          </a:prstGeom>
          <a:noFill/>
        </p:spPr>
        <p:txBody>
          <a:bodyPr wrap="square" rtlCol="0">
            <a:spAutoFit/>
          </a:bodyPr>
          <a:lstStyle/>
          <a:p>
            <a:pPr algn="ctr"/>
            <a:r>
              <a:rPr lang="en-US" sz="4400" dirty="0" smtClean="0"/>
              <a:t>Structural Elucidation</a:t>
            </a:r>
            <a:endParaRPr lang="en-US" sz="4400" dirty="0"/>
          </a:p>
        </p:txBody>
      </p:sp>
      <p:pic>
        <p:nvPicPr>
          <p:cNvPr id="8" name="Picture 7" descr="Screen shot 2011-07-05 at 11.01.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720" y="1408022"/>
            <a:ext cx="3714569" cy="3526225"/>
          </a:xfrm>
          <a:prstGeom prst="rect">
            <a:avLst/>
          </a:prstGeom>
        </p:spPr>
      </p:pic>
      <p:sp>
        <p:nvSpPr>
          <p:cNvPr id="10" name="TextBox 9"/>
          <p:cNvSpPr txBox="1"/>
          <p:nvPr/>
        </p:nvSpPr>
        <p:spPr>
          <a:xfrm>
            <a:off x="4327120" y="1597981"/>
            <a:ext cx="4816880" cy="2185214"/>
          </a:xfrm>
          <a:prstGeom prst="rect">
            <a:avLst/>
          </a:prstGeom>
          <a:noFill/>
        </p:spPr>
        <p:txBody>
          <a:bodyPr wrap="square" rtlCol="0">
            <a:spAutoFit/>
          </a:bodyPr>
          <a:lstStyle/>
          <a:p>
            <a:pPr marL="457200" indent="-457200">
              <a:buFont typeface="Arial"/>
              <a:buChar char="•"/>
            </a:pPr>
            <a:r>
              <a:rPr lang="en-US" sz="3400" dirty="0" smtClean="0"/>
              <a:t>To contribute to understanding the molecular interactions of </a:t>
            </a:r>
            <a:r>
              <a:rPr lang="en-US" sz="3400" dirty="0" err="1" smtClean="0"/>
              <a:t>ArpA</a:t>
            </a:r>
            <a:r>
              <a:rPr lang="en-US" sz="3400" dirty="0" smtClean="0"/>
              <a:t>-like proteins. </a:t>
            </a:r>
            <a:endParaRPr lang="en-US" sz="3400" dirty="0"/>
          </a:p>
        </p:txBody>
      </p:sp>
      <p:sp>
        <p:nvSpPr>
          <p:cNvPr id="11" name="TextBox 10"/>
          <p:cNvSpPr txBox="1"/>
          <p:nvPr/>
        </p:nvSpPr>
        <p:spPr>
          <a:xfrm>
            <a:off x="635082" y="5524758"/>
            <a:ext cx="4727830" cy="400110"/>
          </a:xfrm>
          <a:prstGeom prst="rect">
            <a:avLst/>
          </a:prstGeom>
          <a:noFill/>
        </p:spPr>
        <p:txBody>
          <a:bodyPr wrap="square" rtlCol="0">
            <a:spAutoFit/>
          </a:bodyPr>
          <a:lstStyle/>
          <a:p>
            <a:r>
              <a:rPr lang="en-US" sz="2000" dirty="0" err="1" smtClean="0"/>
              <a:t>Homodimer</a:t>
            </a:r>
            <a:r>
              <a:rPr lang="en-US" sz="2000" dirty="0" smtClean="0"/>
              <a:t> of </a:t>
            </a:r>
            <a:r>
              <a:rPr lang="en-US" sz="2000" dirty="0" err="1" smtClean="0"/>
              <a:t>CprB</a:t>
            </a:r>
            <a:r>
              <a:rPr lang="en-US" sz="2000" dirty="0" smtClean="0"/>
              <a:t>, an </a:t>
            </a:r>
            <a:r>
              <a:rPr lang="en-US" sz="2000" dirty="0" err="1" smtClean="0"/>
              <a:t>ArpA</a:t>
            </a:r>
            <a:r>
              <a:rPr lang="en-US" sz="2000" dirty="0" smtClean="0"/>
              <a:t> homolog.</a:t>
            </a:r>
            <a:r>
              <a:rPr lang="en-US" sz="2000" baseline="30000" dirty="0" smtClean="0"/>
              <a:t>1</a:t>
            </a:r>
            <a:r>
              <a:rPr lang="en-US" sz="2000" dirty="0" smtClean="0"/>
              <a:t> </a:t>
            </a:r>
            <a:endParaRPr lang="en-US" sz="2000" dirty="0"/>
          </a:p>
        </p:txBody>
      </p:sp>
      <p:sp>
        <p:nvSpPr>
          <p:cNvPr id="12" name="TextBox 11"/>
          <p:cNvSpPr txBox="1"/>
          <p:nvPr/>
        </p:nvSpPr>
        <p:spPr>
          <a:xfrm>
            <a:off x="116124" y="6094462"/>
            <a:ext cx="7156058" cy="369332"/>
          </a:xfrm>
          <a:prstGeom prst="rect">
            <a:avLst/>
          </a:prstGeom>
          <a:noFill/>
        </p:spPr>
        <p:txBody>
          <a:bodyPr wrap="square" rtlCol="0">
            <a:spAutoFit/>
          </a:bodyPr>
          <a:lstStyle/>
          <a:p>
            <a:pPr marL="342900" indent="-342900">
              <a:buAutoNum type="arabicPeriod"/>
            </a:pPr>
            <a:r>
              <a:rPr lang="en-US" dirty="0" err="1" smtClean="0">
                <a:solidFill>
                  <a:schemeClr val="bg1"/>
                </a:solidFill>
              </a:rPr>
              <a:t>Horinouchi</a:t>
            </a:r>
            <a:r>
              <a:rPr lang="en-US" dirty="0" smtClean="0">
                <a:solidFill>
                  <a:schemeClr val="bg1"/>
                </a:solidFill>
              </a:rPr>
              <a:t>, S., </a:t>
            </a:r>
            <a:r>
              <a:rPr lang="en-US" i="1" dirty="0" err="1" smtClean="0">
                <a:solidFill>
                  <a:schemeClr val="bg1"/>
                </a:solidFill>
              </a:rPr>
              <a:t>Biosci</a:t>
            </a:r>
            <a:r>
              <a:rPr lang="en-US" i="1" dirty="0" smtClean="0">
                <a:solidFill>
                  <a:schemeClr val="bg1"/>
                </a:solidFill>
              </a:rPr>
              <a:t>, </a:t>
            </a:r>
            <a:r>
              <a:rPr lang="en-US" i="1" dirty="0" err="1" smtClean="0">
                <a:solidFill>
                  <a:schemeClr val="bg1"/>
                </a:solidFill>
              </a:rPr>
              <a:t>Biotechnol</a:t>
            </a:r>
            <a:r>
              <a:rPr lang="en-US" i="1" dirty="0" smtClean="0">
                <a:solidFill>
                  <a:schemeClr val="bg1"/>
                </a:solidFill>
              </a:rPr>
              <a:t>., </a:t>
            </a:r>
            <a:r>
              <a:rPr lang="en-US" i="1" dirty="0" err="1" smtClean="0">
                <a:solidFill>
                  <a:schemeClr val="bg1"/>
                </a:solidFill>
              </a:rPr>
              <a:t>Biochem</a:t>
            </a:r>
            <a:r>
              <a:rPr lang="en-US" i="1" dirty="0" smtClean="0">
                <a:solidFill>
                  <a:schemeClr val="bg1"/>
                </a:solidFill>
              </a:rPr>
              <a:t>.</a:t>
            </a:r>
            <a:r>
              <a:rPr lang="en-US" dirty="0" smtClean="0">
                <a:solidFill>
                  <a:schemeClr val="bg1"/>
                </a:solidFill>
              </a:rPr>
              <a:t>, 2007, </a:t>
            </a:r>
            <a:r>
              <a:rPr lang="en-US" b="1" dirty="0" smtClean="0">
                <a:solidFill>
                  <a:schemeClr val="bg1"/>
                </a:solidFill>
              </a:rPr>
              <a:t>71</a:t>
            </a:r>
            <a:r>
              <a:rPr lang="en-US" dirty="0" smtClean="0">
                <a:solidFill>
                  <a:schemeClr val="bg1"/>
                </a:solidFill>
              </a:rPr>
              <a:t>, 2, 283-299 </a:t>
            </a:r>
          </a:p>
        </p:txBody>
      </p:sp>
      <p:cxnSp>
        <p:nvCxnSpPr>
          <p:cNvPr id="13" name="Straight Arrow Connector 12"/>
          <p:cNvCxnSpPr/>
          <p:nvPr/>
        </p:nvCxnSpPr>
        <p:spPr bwMode="auto">
          <a:xfrm rot="16200000" flipV="1">
            <a:off x="1819025" y="4840519"/>
            <a:ext cx="360362" cy="287338"/>
          </a:xfrm>
          <a:prstGeom prst="straightConnector1">
            <a:avLst/>
          </a:prstGeom>
          <a:ln w="25400">
            <a:headEnd type="arrow"/>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bwMode="auto">
          <a:xfrm flipH="1">
            <a:off x="2715194" y="4763477"/>
            <a:ext cx="360363" cy="368332"/>
          </a:xfrm>
          <a:prstGeom prst="straightConnector1">
            <a:avLst/>
          </a:prstGeom>
          <a:ln w="25400">
            <a:headEnd type="arrow"/>
            <a:tailEnd type="arrow"/>
          </a:ln>
        </p:spPr>
        <p:style>
          <a:lnRef idx="1">
            <a:schemeClr val="dk1"/>
          </a:lnRef>
          <a:fillRef idx="0">
            <a:schemeClr val="dk1"/>
          </a:fillRef>
          <a:effectRef idx="0">
            <a:schemeClr val="dk1"/>
          </a:effectRef>
          <a:fontRef idx="minor">
            <a:schemeClr val="tx1"/>
          </a:fontRef>
        </p:style>
      </p:cxnSp>
      <p:graphicFrame>
        <p:nvGraphicFramePr>
          <p:cNvPr id="15" name="Object 66"/>
          <p:cNvGraphicFramePr>
            <a:graphicFrameLocks noChangeAspect="1"/>
          </p:cNvGraphicFramePr>
          <p:nvPr>
            <p:extLst>
              <p:ext uri="{D42A27DB-BD31-4B8C-83A1-F6EECF244321}">
                <p14:modId xmlns:p14="http://schemas.microsoft.com/office/powerpoint/2010/main" val="3481388720"/>
              </p:ext>
            </p:extLst>
          </p:nvPr>
        </p:nvGraphicFramePr>
        <p:xfrm>
          <a:off x="1451833" y="5200400"/>
          <a:ext cx="1800560" cy="360046"/>
        </p:xfrm>
        <a:graphic>
          <a:graphicData uri="http://schemas.openxmlformats.org/presentationml/2006/ole">
            <mc:AlternateContent xmlns:mc="http://schemas.openxmlformats.org/markup-compatibility/2006">
              <mc:Choice xmlns:v="urn:schemas-microsoft-com:vml" Requires="v">
                <p:oleObj spid="_x0000_s1029" name="CS ChemDraw Drawing" r:id="rId6" imgW="1130300" imgH="215900" progId="ChemDraw.Document.6.0">
                  <p:embed/>
                </p:oleObj>
              </mc:Choice>
              <mc:Fallback>
                <p:oleObj name="CS ChemDraw Drawing" r:id="rId6" imgW="1130300" imgH="215900" progId="ChemDraw.Document.6.0">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51833" y="5200400"/>
                        <a:ext cx="1800560" cy="360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195903323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Approach</a:t>
            </a:r>
            <a:endParaRPr lang="en-US" sz="3000" dirty="0"/>
          </a:p>
        </p:txBody>
      </p:sp>
      <p:sp>
        <p:nvSpPr>
          <p:cNvPr id="7" name="TextBox 6"/>
          <p:cNvSpPr txBox="1"/>
          <p:nvPr/>
        </p:nvSpPr>
        <p:spPr>
          <a:xfrm>
            <a:off x="1106191" y="508024"/>
            <a:ext cx="6923936" cy="769441"/>
          </a:xfrm>
          <a:prstGeom prst="rect">
            <a:avLst/>
          </a:prstGeom>
          <a:noFill/>
        </p:spPr>
        <p:txBody>
          <a:bodyPr wrap="square" rtlCol="0">
            <a:spAutoFit/>
          </a:bodyPr>
          <a:lstStyle/>
          <a:p>
            <a:pPr algn="ctr"/>
            <a:r>
              <a:rPr lang="en-US" sz="4400" dirty="0" smtClean="0"/>
              <a:t>Cloning and Expression</a:t>
            </a:r>
            <a:endParaRPr lang="en-US" sz="4400" dirty="0"/>
          </a:p>
        </p:txBody>
      </p:sp>
      <p:sp>
        <p:nvSpPr>
          <p:cNvPr id="12" name="TextBox 11"/>
          <p:cNvSpPr txBox="1"/>
          <p:nvPr/>
        </p:nvSpPr>
        <p:spPr>
          <a:xfrm>
            <a:off x="3379889" y="1395611"/>
            <a:ext cx="2583355"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Amplify Genes</a:t>
            </a:r>
          </a:p>
        </p:txBody>
      </p:sp>
      <p:sp>
        <p:nvSpPr>
          <p:cNvPr id="14" name="TextBox 13"/>
          <p:cNvSpPr txBox="1"/>
          <p:nvPr/>
        </p:nvSpPr>
        <p:spPr>
          <a:xfrm>
            <a:off x="2368074" y="2199956"/>
            <a:ext cx="4563927"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Insertion into expression vector</a:t>
            </a:r>
          </a:p>
        </p:txBody>
      </p:sp>
      <p:sp>
        <p:nvSpPr>
          <p:cNvPr id="15" name="TextBox 14"/>
          <p:cNvSpPr txBox="1"/>
          <p:nvPr/>
        </p:nvSpPr>
        <p:spPr>
          <a:xfrm>
            <a:off x="2566939" y="2993570"/>
            <a:ext cx="4197952"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Determine correct insertion</a:t>
            </a:r>
          </a:p>
        </p:txBody>
      </p:sp>
      <p:sp>
        <p:nvSpPr>
          <p:cNvPr id="16" name="TextBox 15"/>
          <p:cNvSpPr txBox="1"/>
          <p:nvPr/>
        </p:nvSpPr>
        <p:spPr>
          <a:xfrm>
            <a:off x="2884746" y="3775461"/>
            <a:ext cx="3487530"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Overexpression in </a:t>
            </a:r>
            <a:r>
              <a:rPr lang="en-US" sz="2500" i="1" dirty="0" smtClean="0"/>
              <a:t>E. coli</a:t>
            </a:r>
            <a:endParaRPr lang="en-US" sz="2500" dirty="0" smtClean="0"/>
          </a:p>
        </p:txBody>
      </p:sp>
      <p:sp>
        <p:nvSpPr>
          <p:cNvPr id="17" name="TextBox 16"/>
          <p:cNvSpPr txBox="1"/>
          <p:nvPr/>
        </p:nvSpPr>
        <p:spPr>
          <a:xfrm>
            <a:off x="2566939" y="4568274"/>
            <a:ext cx="4197952"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Overproduction of proteins</a:t>
            </a:r>
          </a:p>
        </p:txBody>
      </p:sp>
      <p:sp>
        <p:nvSpPr>
          <p:cNvPr id="18" name="TextBox 17"/>
          <p:cNvSpPr txBox="1"/>
          <p:nvPr/>
        </p:nvSpPr>
        <p:spPr>
          <a:xfrm>
            <a:off x="2368074" y="5366386"/>
            <a:ext cx="4563927" cy="477054"/>
          </a:xfrm>
          <a:prstGeom prst="rect">
            <a:avLst/>
          </a:prstGeom>
          <a:solidFill>
            <a:srgbClr val="FFFFFF"/>
          </a:solidFill>
          <a:ln w="38100" cmpd="sng">
            <a:solidFill>
              <a:srgbClr val="0000FF"/>
            </a:solidFill>
          </a:ln>
        </p:spPr>
        <p:txBody>
          <a:bodyPr wrap="square" rtlCol="0">
            <a:spAutoFit/>
          </a:bodyPr>
          <a:lstStyle/>
          <a:p>
            <a:pPr algn="ctr"/>
            <a:r>
              <a:rPr lang="en-US" sz="2500" dirty="0" smtClean="0"/>
              <a:t>Purification of soluble proteins</a:t>
            </a:r>
          </a:p>
        </p:txBody>
      </p:sp>
      <p:sp>
        <p:nvSpPr>
          <p:cNvPr id="26" name="Down Arrow 25"/>
          <p:cNvSpPr/>
          <p:nvPr/>
        </p:nvSpPr>
        <p:spPr>
          <a:xfrm>
            <a:off x="4563927" y="1851141"/>
            <a:ext cx="193752" cy="327291"/>
          </a:xfrm>
          <a:prstGeom prst="downArrow">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Down Arrow 26"/>
          <p:cNvSpPr/>
          <p:nvPr/>
        </p:nvSpPr>
        <p:spPr>
          <a:xfrm>
            <a:off x="4563927" y="2655222"/>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Down Arrow 27"/>
          <p:cNvSpPr/>
          <p:nvPr/>
        </p:nvSpPr>
        <p:spPr>
          <a:xfrm>
            <a:off x="4563927" y="3448170"/>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Down Arrow 28"/>
          <p:cNvSpPr/>
          <p:nvPr/>
        </p:nvSpPr>
        <p:spPr>
          <a:xfrm>
            <a:off x="4563927" y="4240983"/>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Down Arrow 29"/>
          <p:cNvSpPr/>
          <p:nvPr/>
        </p:nvSpPr>
        <p:spPr>
          <a:xfrm>
            <a:off x="4553163" y="5026340"/>
            <a:ext cx="193752" cy="327291"/>
          </a:xfrm>
          <a:prstGeom prst="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11058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6" grpId="0" animBg="1"/>
      <p:bldP spid="17" grpId="0" animBg="1"/>
      <p:bldP spid="18" grpId="0" animBg="1"/>
      <p:bldP spid="26" grpId="0" animBg="1"/>
      <p:bldP spid="27" grpId="0" animBg="1"/>
      <p:bldP spid="28" grpId="0" animBg="1"/>
      <p:bldP spid="29" grpId="0" animBg="1"/>
      <p:bldP spid="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82184"/>
            <a:ext cx="9143999" cy="87581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7272182" y="6142163"/>
            <a:ext cx="1717014" cy="527098"/>
          </a:xfrm>
          <a:prstGeom prst="rect">
            <a:avLst/>
          </a:prstGeom>
        </p:spPr>
      </p:pic>
      <p:sp>
        <p:nvSpPr>
          <p:cNvPr id="6" name="Title 5"/>
          <p:cNvSpPr txBox="1">
            <a:spLocks/>
          </p:cNvSpPr>
          <p:nvPr/>
        </p:nvSpPr>
        <p:spPr>
          <a:xfrm>
            <a:off x="0" y="0"/>
            <a:ext cx="9144000" cy="45071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r>
              <a:rPr lang="en-US" sz="3000" dirty="0" smtClean="0"/>
              <a:t>Approach</a:t>
            </a:r>
            <a:endParaRPr lang="en-US" sz="3000" dirty="0"/>
          </a:p>
        </p:txBody>
      </p:sp>
      <p:sp>
        <p:nvSpPr>
          <p:cNvPr id="7" name="TextBox 6"/>
          <p:cNvSpPr txBox="1"/>
          <p:nvPr/>
        </p:nvSpPr>
        <p:spPr>
          <a:xfrm>
            <a:off x="1106191" y="508024"/>
            <a:ext cx="6923936" cy="769441"/>
          </a:xfrm>
          <a:prstGeom prst="rect">
            <a:avLst/>
          </a:prstGeom>
          <a:noFill/>
        </p:spPr>
        <p:txBody>
          <a:bodyPr wrap="square" rtlCol="0">
            <a:spAutoFit/>
          </a:bodyPr>
          <a:lstStyle/>
          <a:p>
            <a:pPr algn="ctr"/>
            <a:r>
              <a:rPr lang="en-US" sz="4400" dirty="0" smtClean="0"/>
              <a:t>Expression Vector</a:t>
            </a:r>
            <a:endParaRPr lang="en-US" sz="4400" dirty="0"/>
          </a:p>
        </p:txBody>
      </p:sp>
      <p:grpSp>
        <p:nvGrpSpPr>
          <p:cNvPr id="39" name="Group 318"/>
          <p:cNvGrpSpPr>
            <a:grpSpLocks/>
          </p:cNvGrpSpPr>
          <p:nvPr/>
        </p:nvGrpSpPr>
        <p:grpSpPr bwMode="auto">
          <a:xfrm>
            <a:off x="1941805" y="1735619"/>
            <a:ext cx="5393353" cy="3842604"/>
            <a:chOff x="15885321" y="15865060"/>
            <a:chExt cx="6800509" cy="4703282"/>
          </a:xfrm>
        </p:grpSpPr>
        <p:grpSp>
          <p:nvGrpSpPr>
            <p:cNvPr id="40" name="Group 223"/>
            <p:cNvGrpSpPr>
              <a:grpSpLocks/>
            </p:cNvGrpSpPr>
            <p:nvPr/>
          </p:nvGrpSpPr>
          <p:grpSpPr bwMode="auto">
            <a:xfrm>
              <a:off x="15885321" y="15865060"/>
              <a:ext cx="6800509" cy="4703282"/>
              <a:chOff x="15785678" y="7629560"/>
              <a:chExt cx="6800509" cy="4703282"/>
            </a:xfrm>
          </p:grpSpPr>
          <p:grpSp>
            <p:nvGrpSpPr>
              <p:cNvPr id="42" name="Group 224"/>
              <p:cNvGrpSpPr>
                <a:grpSpLocks noChangeAspect="1"/>
              </p:cNvGrpSpPr>
              <p:nvPr/>
            </p:nvGrpSpPr>
            <p:grpSpPr bwMode="auto">
              <a:xfrm>
                <a:off x="15785678" y="8911235"/>
                <a:ext cx="5355590" cy="3421607"/>
                <a:chOff x="21042313" y="10925969"/>
                <a:chExt cx="6694487" cy="4277009"/>
              </a:xfrm>
            </p:grpSpPr>
            <p:pic>
              <p:nvPicPr>
                <p:cNvPr id="68" name="Picture 254"/>
                <p:cNvPicPr>
                  <a:picLocks noChangeAspect="1"/>
                </p:cNvPicPr>
                <p:nvPr/>
              </p:nvPicPr>
              <p:blipFill>
                <a:blip r:embed="rId4">
                  <a:extLst>
                    <a:ext uri="{28A0092B-C50C-407E-A947-70E740481C1C}">
                      <a14:useLocalDpi xmlns:a14="http://schemas.microsoft.com/office/drawing/2010/main" val="0"/>
                    </a:ext>
                  </a:extLst>
                </a:blip>
                <a:srcRect l="10049" t="14957" r="3819" b="42522"/>
                <a:stretch>
                  <a:fillRect/>
                </a:stretch>
              </p:blipFill>
              <p:spPr bwMode="auto">
                <a:xfrm>
                  <a:off x="21042313" y="10925969"/>
                  <a:ext cx="6694487" cy="427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Rectangle 68"/>
                <p:cNvSpPr/>
                <p:nvPr/>
              </p:nvSpPr>
              <p:spPr>
                <a:xfrm>
                  <a:off x="21042313" y="13917196"/>
                  <a:ext cx="2016024" cy="1285782"/>
                </a:xfrm>
                <a:prstGeom prst="rect">
                  <a:avLst/>
                </a:prstGeom>
                <a:solidFill>
                  <a:srgbClr val="FFFFF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GB"/>
                </a:p>
              </p:txBody>
            </p:sp>
            <p:sp>
              <p:nvSpPr>
                <p:cNvPr id="70" name="Rectangle 69"/>
                <p:cNvSpPr/>
                <p:nvPr/>
              </p:nvSpPr>
              <p:spPr>
                <a:xfrm>
                  <a:off x="21195102" y="14566039"/>
                  <a:ext cx="2295807" cy="535742"/>
                </a:xfrm>
                <a:prstGeom prst="rect">
                  <a:avLst/>
                </a:prstGeom>
                <a:solidFill>
                  <a:srgbClr val="FFFFF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GB"/>
                </a:p>
              </p:txBody>
            </p:sp>
          </p:grpSp>
          <p:cxnSp>
            <p:nvCxnSpPr>
              <p:cNvPr id="43" name="Straight Connector 42"/>
              <p:cNvCxnSpPr/>
              <p:nvPr/>
            </p:nvCxnSpPr>
            <p:spPr>
              <a:xfrm>
                <a:off x="17288965" y="8804085"/>
                <a:ext cx="2112857" cy="21588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Freeform 77"/>
              <p:cNvSpPr>
                <a:spLocks/>
              </p:cNvSpPr>
              <p:nvPr/>
            </p:nvSpPr>
            <p:spPr bwMode="auto">
              <a:xfrm>
                <a:off x="17290276" y="8215189"/>
                <a:ext cx="5295911" cy="108391"/>
              </a:xfrm>
              <a:custGeom>
                <a:avLst/>
                <a:gdLst>
                  <a:gd name="T0" fmla="*/ 2147483647 w 9676"/>
                  <a:gd name="T1" fmla="*/ 2147483647 h 240"/>
                  <a:gd name="T2" fmla="*/ 0 w 9676"/>
                  <a:gd name="T3" fmla="*/ 2147483647 h 240"/>
                  <a:gd name="T4" fmla="*/ 0 w 9676"/>
                  <a:gd name="T5" fmla="*/ 2147483647 h 240"/>
                  <a:gd name="T6" fmla="*/ 2147483647 w 9676"/>
                  <a:gd name="T7" fmla="*/ 2147483647 h 240"/>
                  <a:gd name="T8" fmla="*/ 2147483647 w 9676"/>
                  <a:gd name="T9" fmla="*/ 0 h 240"/>
                  <a:gd name="T10" fmla="*/ 2147483647 w 9676"/>
                  <a:gd name="T11" fmla="*/ 2147483647 h 240"/>
                  <a:gd name="T12" fmla="*/ 2147483647 w 9676"/>
                  <a:gd name="T13" fmla="*/ 2147483647 h 240"/>
                  <a:gd name="T14" fmla="*/ 2147483647 w 9676"/>
                  <a:gd name="T15" fmla="*/ 2147483647 h 240"/>
                  <a:gd name="T16" fmla="*/ 0 60000 65536"/>
                  <a:gd name="T17" fmla="*/ 0 60000 65536"/>
                  <a:gd name="T18" fmla="*/ 0 60000 65536"/>
                  <a:gd name="T19" fmla="*/ 0 60000 65536"/>
                  <a:gd name="T20" fmla="*/ 0 60000 65536"/>
                  <a:gd name="T21" fmla="*/ 0 60000 65536"/>
                  <a:gd name="T22" fmla="*/ 0 60000 65536"/>
                  <a:gd name="T23" fmla="*/ 0 60000 65536"/>
                  <a:gd name="T24" fmla="*/ 0 w 9676"/>
                  <a:gd name="T25" fmla="*/ 0 h 240"/>
                  <a:gd name="T26" fmla="*/ 9676 w 9676"/>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76" h="240">
                    <a:moveTo>
                      <a:pt x="9556" y="180"/>
                    </a:moveTo>
                    <a:lnTo>
                      <a:pt x="0" y="180"/>
                    </a:lnTo>
                    <a:lnTo>
                      <a:pt x="0" y="60"/>
                    </a:lnTo>
                    <a:lnTo>
                      <a:pt x="9556" y="60"/>
                    </a:lnTo>
                    <a:lnTo>
                      <a:pt x="9556" y="0"/>
                    </a:lnTo>
                    <a:lnTo>
                      <a:pt x="9676" y="120"/>
                    </a:lnTo>
                    <a:lnTo>
                      <a:pt x="9556" y="240"/>
                    </a:lnTo>
                    <a:lnTo>
                      <a:pt x="9556" y="180"/>
                    </a:lnTo>
                    <a:close/>
                  </a:path>
                </a:pathLst>
              </a:custGeom>
              <a:solidFill>
                <a:srgbClr val="0000FF"/>
              </a:solidFill>
              <a:ln w="6">
                <a:solidFill>
                  <a:srgbClr val="0000FF"/>
                </a:solidFill>
                <a:prstDash val="solid"/>
                <a:round/>
                <a:headEnd/>
                <a:tailEnd/>
              </a:ln>
            </p:spPr>
            <p:txBody>
              <a:bodyPr/>
              <a:lstStyle/>
              <a:p>
                <a:endParaRPr lang="en-GB">
                  <a:solidFill>
                    <a:srgbClr val="0000FF"/>
                  </a:solidFill>
                </a:endParaRPr>
              </a:p>
            </p:txBody>
          </p:sp>
          <p:grpSp>
            <p:nvGrpSpPr>
              <p:cNvPr id="45" name="Group 230"/>
              <p:cNvGrpSpPr>
                <a:grpSpLocks/>
              </p:cNvGrpSpPr>
              <p:nvPr/>
            </p:nvGrpSpPr>
            <p:grpSpPr bwMode="auto">
              <a:xfrm>
                <a:off x="17290276" y="8536391"/>
                <a:ext cx="5234572" cy="256184"/>
                <a:chOff x="1811338" y="5157192"/>
                <a:chExt cx="5234572" cy="256184"/>
              </a:xfrm>
            </p:grpSpPr>
            <p:sp>
              <p:nvSpPr>
                <p:cNvPr id="50" name="Line 46"/>
                <p:cNvSpPr>
                  <a:spLocks noChangeShapeType="1"/>
                </p:cNvSpPr>
                <p:nvPr/>
              </p:nvSpPr>
              <p:spPr bwMode="auto">
                <a:xfrm>
                  <a:off x="1811338" y="5413375"/>
                  <a:ext cx="5121275" cy="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51" name="Group 237"/>
                <p:cNvGrpSpPr>
                  <a:grpSpLocks/>
                </p:cNvGrpSpPr>
                <p:nvPr/>
              </p:nvGrpSpPr>
              <p:grpSpPr bwMode="auto">
                <a:xfrm>
                  <a:off x="1811338" y="5157192"/>
                  <a:ext cx="5234572" cy="256184"/>
                  <a:chOff x="1811338" y="5157192"/>
                  <a:chExt cx="5234572" cy="256184"/>
                </a:xfrm>
              </p:grpSpPr>
              <p:sp>
                <p:nvSpPr>
                  <p:cNvPr id="52" name="Line 48"/>
                  <p:cNvSpPr>
                    <a:spLocks noChangeShapeType="1"/>
                  </p:cNvSpPr>
                  <p:nvPr/>
                </p:nvSpPr>
                <p:spPr bwMode="auto">
                  <a:xfrm flipV="1">
                    <a:off x="1811338"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50"/>
                  <p:cNvSpPr>
                    <a:spLocks noChangeShapeType="1"/>
                  </p:cNvSpPr>
                  <p:nvPr/>
                </p:nvSpPr>
                <p:spPr bwMode="auto">
                  <a:xfrm flipV="1">
                    <a:off x="2230438"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52"/>
                  <p:cNvSpPr>
                    <a:spLocks noChangeShapeType="1"/>
                  </p:cNvSpPr>
                  <p:nvPr/>
                </p:nvSpPr>
                <p:spPr bwMode="auto">
                  <a:xfrm flipV="1">
                    <a:off x="2647950"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54"/>
                  <p:cNvSpPr>
                    <a:spLocks noChangeShapeType="1"/>
                  </p:cNvSpPr>
                  <p:nvPr/>
                </p:nvSpPr>
                <p:spPr bwMode="auto">
                  <a:xfrm flipV="1">
                    <a:off x="3067050"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56"/>
                  <p:cNvSpPr>
                    <a:spLocks noChangeShapeType="1"/>
                  </p:cNvSpPr>
                  <p:nvPr/>
                </p:nvSpPr>
                <p:spPr bwMode="auto">
                  <a:xfrm flipV="1">
                    <a:off x="3479800"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Rectangle 57"/>
                  <p:cNvSpPr>
                    <a:spLocks noChangeArrowheads="1"/>
                  </p:cNvSpPr>
                  <p:nvPr/>
                </p:nvSpPr>
                <p:spPr bwMode="auto">
                  <a:xfrm>
                    <a:off x="3496308" y="5157192"/>
                    <a:ext cx="213952" cy="15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000" smtClean="0">
                        <a:solidFill>
                          <a:srgbClr val="000000"/>
                        </a:solidFill>
                        <a:latin typeface="Arial" charset="0"/>
                      </a:rPr>
                      <a:t>200</a:t>
                    </a:r>
                    <a:endParaRPr lang="en-GB" sz="1000">
                      <a:latin typeface="Arial" charset="0"/>
                    </a:endParaRPr>
                  </a:p>
                </p:txBody>
              </p:sp>
              <p:sp>
                <p:nvSpPr>
                  <p:cNvPr id="58" name="Line 59"/>
                  <p:cNvSpPr>
                    <a:spLocks noChangeShapeType="1"/>
                  </p:cNvSpPr>
                  <p:nvPr/>
                </p:nvSpPr>
                <p:spPr bwMode="auto">
                  <a:xfrm flipV="1">
                    <a:off x="38973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61"/>
                  <p:cNvSpPr>
                    <a:spLocks noChangeShapeType="1"/>
                  </p:cNvSpPr>
                  <p:nvPr/>
                </p:nvSpPr>
                <p:spPr bwMode="auto">
                  <a:xfrm flipV="1">
                    <a:off x="43164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63"/>
                  <p:cNvSpPr>
                    <a:spLocks noChangeShapeType="1"/>
                  </p:cNvSpPr>
                  <p:nvPr/>
                </p:nvSpPr>
                <p:spPr bwMode="auto">
                  <a:xfrm flipV="1">
                    <a:off x="4733925"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65"/>
                  <p:cNvSpPr>
                    <a:spLocks noChangeShapeType="1"/>
                  </p:cNvSpPr>
                  <p:nvPr/>
                </p:nvSpPr>
                <p:spPr bwMode="auto">
                  <a:xfrm flipV="1">
                    <a:off x="5156200"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Rectangle 66"/>
                  <p:cNvSpPr>
                    <a:spLocks noChangeArrowheads="1"/>
                  </p:cNvSpPr>
                  <p:nvPr/>
                </p:nvSpPr>
                <p:spPr bwMode="auto">
                  <a:xfrm>
                    <a:off x="5148064" y="5157192"/>
                    <a:ext cx="213952" cy="15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000" smtClean="0">
                        <a:solidFill>
                          <a:srgbClr val="000000"/>
                        </a:solidFill>
                        <a:latin typeface="Arial" charset="0"/>
                      </a:rPr>
                      <a:t>400</a:t>
                    </a:r>
                    <a:endParaRPr lang="en-GB" sz="1000">
                      <a:latin typeface="Arial" charset="0"/>
                    </a:endParaRPr>
                  </a:p>
                </p:txBody>
              </p:sp>
              <p:sp>
                <p:nvSpPr>
                  <p:cNvPr id="63" name="Line 68"/>
                  <p:cNvSpPr>
                    <a:spLocks noChangeShapeType="1"/>
                  </p:cNvSpPr>
                  <p:nvPr/>
                </p:nvSpPr>
                <p:spPr bwMode="auto">
                  <a:xfrm flipV="1">
                    <a:off x="55737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70"/>
                  <p:cNvSpPr>
                    <a:spLocks noChangeShapeType="1"/>
                  </p:cNvSpPr>
                  <p:nvPr/>
                </p:nvSpPr>
                <p:spPr bwMode="auto">
                  <a:xfrm flipV="1">
                    <a:off x="5992813"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72"/>
                  <p:cNvSpPr>
                    <a:spLocks noChangeShapeType="1"/>
                  </p:cNvSpPr>
                  <p:nvPr/>
                </p:nvSpPr>
                <p:spPr bwMode="auto">
                  <a:xfrm flipV="1">
                    <a:off x="6410325" y="5362575"/>
                    <a:ext cx="0" cy="50800"/>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74"/>
                  <p:cNvSpPr>
                    <a:spLocks noChangeShapeType="1"/>
                  </p:cNvSpPr>
                  <p:nvPr/>
                </p:nvSpPr>
                <p:spPr bwMode="auto">
                  <a:xfrm flipV="1">
                    <a:off x="6831013" y="5310188"/>
                    <a:ext cx="0" cy="103188"/>
                  </a:xfrm>
                  <a:prstGeom prst="line">
                    <a:avLst/>
                  </a:prstGeom>
                  <a:noFill/>
                  <a:ln w="6">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Rectangle 75"/>
                  <p:cNvSpPr>
                    <a:spLocks noChangeArrowheads="1"/>
                  </p:cNvSpPr>
                  <p:nvPr/>
                </p:nvSpPr>
                <p:spPr bwMode="auto">
                  <a:xfrm>
                    <a:off x="6831958" y="5157192"/>
                    <a:ext cx="213952" cy="15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000" smtClean="0">
                        <a:solidFill>
                          <a:srgbClr val="000000"/>
                        </a:solidFill>
                        <a:latin typeface="Arial" charset="0"/>
                      </a:rPr>
                      <a:t>600</a:t>
                    </a:r>
                    <a:endParaRPr lang="en-GB" sz="1000">
                      <a:latin typeface="Arial" charset="0"/>
                    </a:endParaRPr>
                  </a:p>
                </p:txBody>
              </p:sp>
            </p:grpSp>
          </p:grpSp>
          <p:sp>
            <p:nvSpPr>
              <p:cNvPr id="46" name="Rectangle 40"/>
              <p:cNvSpPr>
                <a:spLocks noChangeArrowheads="1"/>
              </p:cNvSpPr>
              <p:nvPr/>
            </p:nvSpPr>
            <p:spPr bwMode="auto">
              <a:xfrm>
                <a:off x="19796501" y="7629560"/>
                <a:ext cx="2599341" cy="470892"/>
              </a:xfrm>
              <a:prstGeom prst="rect">
                <a:avLst/>
              </a:prstGeom>
              <a:noFill/>
              <a:ln>
                <a:noFill/>
              </a:ln>
              <a:extLst/>
            </p:spPr>
            <p:txBody>
              <a:bodyPr wrap="none" lIns="0" tIns="0" rIns="0" bIns="0">
                <a:spAutoFit/>
              </a:bodyPr>
              <a:lstStyle/>
              <a:p>
                <a:pPr>
                  <a:defRPr/>
                </a:pPr>
                <a:r>
                  <a:rPr lang="en-GB" sz="2500" i="1" dirty="0" smtClean="0">
                    <a:solidFill>
                      <a:srgbClr val="0000FF"/>
                    </a:solidFill>
                    <a:latin typeface="+mj-lt"/>
                    <a:cs typeface="Arial" pitchFamily="34" charset="0"/>
                  </a:rPr>
                  <a:t>smdR2 </a:t>
                </a:r>
                <a:r>
                  <a:rPr lang="en-GB" sz="2500" dirty="0" smtClean="0">
                    <a:solidFill>
                      <a:srgbClr val="0000FF"/>
                    </a:solidFill>
                    <a:latin typeface="+mj-lt"/>
                    <a:cs typeface="Arial" pitchFamily="34" charset="0"/>
                  </a:rPr>
                  <a:t>(620 </a:t>
                </a:r>
                <a:r>
                  <a:rPr lang="en-GB" sz="2500" dirty="0" err="1" smtClean="0">
                    <a:solidFill>
                      <a:srgbClr val="0000FF"/>
                    </a:solidFill>
                    <a:latin typeface="+mj-lt"/>
                    <a:cs typeface="Arial" pitchFamily="34" charset="0"/>
                  </a:rPr>
                  <a:t>bp</a:t>
                </a:r>
                <a:r>
                  <a:rPr lang="en-GB" sz="2500" dirty="0" smtClean="0">
                    <a:solidFill>
                      <a:srgbClr val="0000FF"/>
                    </a:solidFill>
                    <a:latin typeface="+mj-lt"/>
                    <a:cs typeface="Arial" pitchFamily="34" charset="0"/>
                  </a:rPr>
                  <a:t>)</a:t>
                </a:r>
                <a:endParaRPr lang="en-GB" sz="2500" dirty="0">
                  <a:solidFill>
                    <a:srgbClr val="0000FF"/>
                  </a:solidFill>
                  <a:latin typeface="+mj-lt"/>
                  <a:cs typeface="Arial" pitchFamily="34" charset="0"/>
                </a:endParaRPr>
              </a:p>
            </p:txBody>
          </p:sp>
          <p:cxnSp>
            <p:nvCxnSpPr>
              <p:cNvPr id="47" name="Straight Connector 46"/>
              <p:cNvCxnSpPr/>
              <p:nvPr/>
            </p:nvCxnSpPr>
            <p:spPr>
              <a:xfrm flipV="1">
                <a:off x="19836775" y="9019970"/>
                <a:ext cx="0" cy="21588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19825662" y="8792974"/>
                <a:ext cx="2574796" cy="22699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endCxn id="44" idx="5"/>
              </p:cNvCxnSpPr>
              <p:nvPr/>
            </p:nvCxnSpPr>
            <p:spPr>
              <a:xfrm flipV="1">
                <a:off x="22398871" y="8269137"/>
                <a:ext cx="187316" cy="5159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bwMode="auto">
            <a:xfrm flipV="1">
              <a:off x="17381538" y="16505238"/>
              <a:ext cx="0" cy="54133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5675535" y="4895282"/>
            <a:ext cx="3725757" cy="1015663"/>
          </a:xfrm>
          <a:prstGeom prst="rect">
            <a:avLst/>
          </a:prstGeom>
          <a:noFill/>
        </p:spPr>
        <p:txBody>
          <a:bodyPr wrap="square" rtlCol="0">
            <a:spAutoFit/>
          </a:bodyPr>
          <a:lstStyle/>
          <a:p>
            <a:r>
              <a:rPr lang="en-US" sz="3000" dirty="0" smtClean="0"/>
              <a:t>Ampicillin resistance gene</a:t>
            </a:r>
            <a:endParaRPr lang="en-US" sz="3000" dirty="0"/>
          </a:p>
        </p:txBody>
      </p:sp>
      <p:cxnSp>
        <p:nvCxnSpPr>
          <p:cNvPr id="73" name="Straight Arrow Connector 72"/>
          <p:cNvCxnSpPr/>
          <p:nvPr/>
        </p:nvCxnSpPr>
        <p:spPr>
          <a:xfrm flipH="1" flipV="1">
            <a:off x="4996918" y="3892609"/>
            <a:ext cx="790900" cy="126930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4" name="TextBox 73"/>
          <p:cNvSpPr txBox="1"/>
          <p:nvPr/>
        </p:nvSpPr>
        <p:spPr>
          <a:xfrm>
            <a:off x="505908" y="1627998"/>
            <a:ext cx="1829876" cy="1015663"/>
          </a:xfrm>
          <a:prstGeom prst="rect">
            <a:avLst/>
          </a:prstGeom>
          <a:noFill/>
        </p:spPr>
        <p:txBody>
          <a:bodyPr wrap="square" rtlCol="0">
            <a:spAutoFit/>
          </a:bodyPr>
          <a:lstStyle/>
          <a:p>
            <a:r>
              <a:rPr lang="en-US" sz="3000" dirty="0" smtClean="0"/>
              <a:t>T7 Promoter</a:t>
            </a:r>
            <a:endParaRPr lang="en-US" sz="3000" dirty="0"/>
          </a:p>
        </p:txBody>
      </p:sp>
      <p:cxnSp>
        <p:nvCxnSpPr>
          <p:cNvPr id="76" name="Straight Arrow Connector 75"/>
          <p:cNvCxnSpPr>
            <a:stCxn id="74" idx="2"/>
          </p:cNvCxnSpPr>
          <p:nvPr/>
        </p:nvCxnSpPr>
        <p:spPr>
          <a:xfrm>
            <a:off x="1420846" y="2643661"/>
            <a:ext cx="730081" cy="40430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303832" y="3298474"/>
            <a:ext cx="2077447" cy="1015663"/>
          </a:xfrm>
          <a:prstGeom prst="rect">
            <a:avLst/>
          </a:prstGeom>
          <a:noFill/>
        </p:spPr>
        <p:txBody>
          <a:bodyPr wrap="square" rtlCol="0">
            <a:spAutoFit/>
          </a:bodyPr>
          <a:lstStyle/>
          <a:p>
            <a:r>
              <a:rPr lang="en-US" sz="3000" dirty="0" smtClean="0"/>
              <a:t>Histidine Tag </a:t>
            </a:r>
            <a:endParaRPr lang="en-US" sz="3000" dirty="0"/>
          </a:p>
        </p:txBody>
      </p:sp>
      <p:cxnSp>
        <p:nvCxnSpPr>
          <p:cNvPr id="79" name="Straight Arrow Connector 78"/>
          <p:cNvCxnSpPr/>
          <p:nvPr/>
        </p:nvCxnSpPr>
        <p:spPr>
          <a:xfrm flipV="1">
            <a:off x="1775738" y="3240752"/>
            <a:ext cx="1759918" cy="45199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80" name="TextBox 79"/>
          <p:cNvSpPr txBox="1"/>
          <p:nvPr/>
        </p:nvSpPr>
        <p:spPr>
          <a:xfrm>
            <a:off x="6028218" y="3663997"/>
            <a:ext cx="3497568" cy="1015663"/>
          </a:xfrm>
          <a:prstGeom prst="rect">
            <a:avLst/>
          </a:prstGeom>
          <a:noFill/>
        </p:spPr>
        <p:txBody>
          <a:bodyPr wrap="square" rtlCol="0">
            <a:spAutoFit/>
          </a:bodyPr>
          <a:lstStyle/>
          <a:p>
            <a:r>
              <a:rPr lang="en-US" sz="3000" dirty="0" smtClean="0"/>
              <a:t>CACC overhang</a:t>
            </a:r>
          </a:p>
          <a:p>
            <a:r>
              <a:rPr lang="en-US" sz="3000" dirty="0"/>
              <a:t>a</a:t>
            </a:r>
            <a:r>
              <a:rPr lang="en-US" sz="3000" dirty="0" smtClean="0"/>
              <a:t>nd topoisomerase</a:t>
            </a:r>
            <a:endParaRPr lang="en-US" sz="3000" dirty="0"/>
          </a:p>
        </p:txBody>
      </p:sp>
      <p:cxnSp>
        <p:nvCxnSpPr>
          <p:cNvPr id="87" name="Straight Arrow Connector 86"/>
          <p:cNvCxnSpPr/>
          <p:nvPr/>
        </p:nvCxnSpPr>
        <p:spPr>
          <a:xfrm flipH="1" flipV="1">
            <a:off x="5034378" y="3240752"/>
            <a:ext cx="1031300" cy="68911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312133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4" grpId="0"/>
      <p:bldP spid="77" grpId="0"/>
      <p:bldP spid="8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5764</TotalTime>
  <Words>1630</Words>
  <Application>Microsoft Macintosh PowerPoint</Application>
  <PresentationFormat>On-screen Show (4:3)</PresentationFormat>
  <Paragraphs>287</Paragraphs>
  <Slides>22</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Office Theme</vt:lpstr>
      <vt:lpstr>CS ChemDraw Drawing</vt:lpstr>
      <vt:lpstr>Cloning and Expression of Transcriptional Repressors in Escherichia coli </vt:lpstr>
      <vt:lpstr>The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Amplification</vt:lpstr>
      <vt:lpstr>PowerPoint Presentation</vt:lpstr>
      <vt:lpstr>PowerPoint Presentation</vt:lpstr>
      <vt:lpstr>Sequencing</vt:lpstr>
      <vt:lpstr>Overproduction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Sarah-Jane Richards</cp:lastModifiedBy>
  <cp:revision>108</cp:revision>
  <cp:lastPrinted>2011-07-07T12:46:43Z</cp:lastPrinted>
  <dcterms:created xsi:type="dcterms:W3CDTF">2010-04-12T23:12:02Z</dcterms:created>
  <dcterms:modified xsi:type="dcterms:W3CDTF">2011-07-12T11:51:16Z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