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0275213" cy="21388388"/>
  <p:notesSz cx="6858000" cy="9144000"/>
  <p:defaultTextStyle>
    <a:defPPr>
      <a:defRPr lang="en-US"/>
    </a:defPPr>
    <a:lvl1pPr marL="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07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14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21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28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35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42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249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8562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7A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80" y="2560"/>
      </p:cViewPr>
      <p:guideLst>
        <p:guide orient="horz" pos="6737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6644264"/>
            <a:ext cx="25733931" cy="458464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2" y="12120087"/>
            <a:ext cx="21192649" cy="54659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7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5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76283" y="2673550"/>
            <a:ext cx="22548726" cy="56911927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14332" y="2673550"/>
            <a:ext cx="67157362" cy="56911927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0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13744021"/>
            <a:ext cx="25733931" cy="4247972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9065313"/>
            <a:ext cx="25733931" cy="4678708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07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14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21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2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35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42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2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14332" y="15565995"/>
            <a:ext cx="44850417" cy="44019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69338" y="15565995"/>
            <a:ext cx="44855671" cy="44019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8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856527"/>
            <a:ext cx="27247692" cy="3564731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4787634"/>
            <a:ext cx="13376810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6782891"/>
            <a:ext cx="13376810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4787634"/>
            <a:ext cx="13382065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6782891"/>
            <a:ext cx="13382065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0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7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8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3" y="851574"/>
            <a:ext cx="9960336" cy="362414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851576"/>
            <a:ext cx="16924685" cy="18254397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3" y="4475720"/>
            <a:ext cx="9960336" cy="1463025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0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14971872"/>
            <a:ext cx="18165128" cy="176751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1911092"/>
            <a:ext cx="18165128" cy="12833033"/>
          </a:xfrm>
        </p:spPr>
        <p:txBody>
          <a:bodyPr/>
          <a:lstStyle>
            <a:lvl1pPr marL="0" indent="0">
              <a:buNone/>
              <a:defRPr sz="10300"/>
            </a:lvl1pPr>
            <a:lvl2pPr marL="1476070" indent="0">
              <a:buNone/>
              <a:defRPr sz="9000"/>
            </a:lvl2pPr>
            <a:lvl3pPr marL="2952140" indent="0">
              <a:buNone/>
              <a:defRPr sz="7700"/>
            </a:lvl3pPr>
            <a:lvl4pPr marL="4428211" indent="0">
              <a:buNone/>
              <a:defRPr sz="6500"/>
            </a:lvl4pPr>
            <a:lvl5pPr marL="5904281" indent="0">
              <a:buNone/>
              <a:defRPr sz="6500"/>
            </a:lvl5pPr>
            <a:lvl6pPr marL="7380351" indent="0">
              <a:buNone/>
              <a:defRPr sz="6500"/>
            </a:lvl6pPr>
            <a:lvl7pPr marL="8856421" indent="0">
              <a:buNone/>
              <a:defRPr sz="6500"/>
            </a:lvl7pPr>
            <a:lvl8pPr marL="10332491" indent="0">
              <a:buNone/>
              <a:defRPr sz="6500"/>
            </a:lvl8pPr>
            <a:lvl9pPr marL="11808562" indent="0">
              <a:buNone/>
              <a:defRPr sz="6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16739386"/>
            <a:ext cx="18165128" cy="251016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8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1" y="856527"/>
            <a:ext cx="27247692" cy="3564731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4990626"/>
            <a:ext cx="27247692" cy="14115347"/>
          </a:xfrm>
          <a:prstGeom prst="rect">
            <a:avLst/>
          </a:prstGeom>
        </p:spPr>
        <p:txBody>
          <a:bodyPr vert="horz" lIns="295214" tIns="147607" rIns="295214" bIns="147607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1" y="19823868"/>
            <a:ext cx="7064216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397AF-FC71-1842-A80C-542F8C508484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1" y="19823868"/>
            <a:ext cx="9587151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6" y="19823868"/>
            <a:ext cx="7064216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4634-160A-D544-AF05-05CE48C7D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98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6070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053" indent="-1107053" algn="l" defTabSz="1476070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614" indent="-922544" algn="l" defTabSz="1476070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176" indent="-738035" algn="l" defTabSz="1476070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246" indent="-738035" algn="l" defTabSz="1476070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316" indent="-738035" algn="l" defTabSz="1476070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38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45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052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659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07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14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21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28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35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42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249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8562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1.emf"/><Relationship Id="rId13" Type="http://schemas.openxmlformats.org/officeDocument/2006/relationships/oleObject" Target="../embeddings/oleObject2.bin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image" Target="../media/image11.png"/><Relationship Id="rId17" Type="http://schemas.openxmlformats.org/officeDocument/2006/relationships/image" Target="../media/image12.png"/><Relationship Id="rId18" Type="http://schemas.openxmlformats.org/officeDocument/2006/relationships/image" Target="../media/image13.png"/><Relationship Id="rId19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hyperlink" Target="mailto:S-J.Richards@Warwick.ac.uk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95417" y="2896361"/>
            <a:ext cx="10151897" cy="2779668"/>
          </a:xfrm>
          <a:prstGeom prst="roundRect">
            <a:avLst/>
          </a:prstGeom>
          <a:ln w="76200" cmpd="sng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19628" y="2598593"/>
            <a:ext cx="3360800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1. MOTIVATION</a:t>
            </a:r>
            <a:endParaRPr lang="en-US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526297" y="3324770"/>
            <a:ext cx="98480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300" dirty="0" smtClean="0">
                <a:latin typeface="Times"/>
                <a:cs typeface="Times"/>
              </a:rPr>
              <a:t>Antibiotics are among the most frequently prescribed medications in modern medicine. However, there has been a decrease in the discovery of new antibiotics and an increase in antibiotic resistance. Therefore, there is a growing need for the discovery of new antibiotics. Following the sequencing of entire </a:t>
            </a:r>
            <a:r>
              <a:rPr lang="en-GB" sz="2300" i="1" dirty="0" smtClean="0">
                <a:latin typeface="Times"/>
                <a:cs typeface="Times"/>
              </a:rPr>
              <a:t>Streptomyces </a:t>
            </a:r>
            <a:r>
              <a:rPr lang="en-GB" sz="2300" dirty="0" smtClean="0">
                <a:latin typeface="Times"/>
                <a:cs typeface="Times"/>
              </a:rPr>
              <a:t>genomes, an unexpectedly large number of antibiotic-like gene clusters were found to be encoded</a:t>
            </a:r>
            <a:r>
              <a:rPr lang="en-GB" sz="2300" baseline="30000" dirty="0" smtClean="0">
                <a:latin typeface="Times"/>
                <a:cs typeface="Times"/>
              </a:rPr>
              <a:t>1</a:t>
            </a:r>
            <a:r>
              <a:rPr lang="en-GB" sz="2300" dirty="0" smtClean="0">
                <a:latin typeface="Times"/>
                <a:cs typeface="Times"/>
              </a:rPr>
              <a:t>.   </a:t>
            </a:r>
            <a:endParaRPr lang="en-GB" sz="2300" dirty="0">
              <a:latin typeface="Times"/>
              <a:cs typeface="Time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0027" y="6347354"/>
            <a:ext cx="10192510" cy="14814712"/>
          </a:xfrm>
          <a:prstGeom prst="roundRect">
            <a:avLst>
              <a:gd name="adj" fmla="val 10151"/>
            </a:avLst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19628" y="6013736"/>
            <a:ext cx="3962400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2. INTRODUCTION</a:t>
            </a:r>
            <a:endParaRPr lang="en-US" sz="3600" b="1" dirty="0"/>
          </a:p>
        </p:txBody>
      </p:sp>
      <p:sp>
        <p:nvSpPr>
          <p:cNvPr id="12" name="Rectangle 11"/>
          <p:cNvSpPr/>
          <p:nvPr/>
        </p:nvSpPr>
        <p:spPr>
          <a:xfrm>
            <a:off x="704092" y="6737809"/>
            <a:ext cx="9670266" cy="3558525"/>
          </a:xfrm>
          <a:prstGeom prst="rect">
            <a:avLst/>
          </a:prstGeom>
        </p:spPr>
        <p:txBody>
          <a:bodyPr wrap="square" lIns="64630" tIns="32315" rIns="64630" bIns="32315">
            <a:spAutoFit/>
          </a:bodyPr>
          <a:lstStyle/>
          <a:p>
            <a:pPr algn="just"/>
            <a:r>
              <a:rPr lang="en-GB" sz="2300" dirty="0">
                <a:latin typeface="Times"/>
                <a:cs typeface="Times"/>
              </a:rPr>
              <a:t>These biosynthetic genes are often not expressed. The regulation of these genes have been found to be controlled by signalling molecules such as </a:t>
            </a:r>
            <a:r>
              <a:rPr lang="en-GB" sz="2300" dirty="0" err="1">
                <a:latin typeface="Times"/>
                <a:cs typeface="Times"/>
              </a:rPr>
              <a:t>γ-butyrolactones</a:t>
            </a:r>
            <a:r>
              <a:rPr lang="en-GB" sz="2300" dirty="0">
                <a:latin typeface="Times"/>
                <a:cs typeface="Times"/>
              </a:rPr>
              <a:t> (GBLs) or by the recently discovered 2-alkyl-4-hydroxymethylfuran-3-carboxylic acids (AHFCAs)</a:t>
            </a:r>
            <a:r>
              <a:rPr lang="en-GB" sz="2300" baseline="30000" dirty="0">
                <a:latin typeface="Times"/>
                <a:cs typeface="Times"/>
              </a:rPr>
              <a:t>2</a:t>
            </a:r>
            <a:r>
              <a:rPr lang="en-GB" sz="2300" dirty="0">
                <a:latin typeface="Times"/>
                <a:cs typeface="Times"/>
              </a:rPr>
              <a:t>. They are thought to interact with, and change the characteristics of, transcriptional repressor proteins that belong to the </a:t>
            </a:r>
            <a:r>
              <a:rPr lang="en-GB" sz="2300" dirty="0" err="1">
                <a:latin typeface="Times"/>
                <a:cs typeface="Times"/>
              </a:rPr>
              <a:t>ArpA</a:t>
            </a:r>
            <a:r>
              <a:rPr lang="en-GB" sz="2300" dirty="0">
                <a:latin typeface="Times"/>
                <a:cs typeface="Times"/>
              </a:rPr>
              <a:t>-subfamily of the TetR proteins</a:t>
            </a:r>
            <a:r>
              <a:rPr lang="en-GB" sz="2300" baseline="30000" dirty="0">
                <a:latin typeface="Times"/>
                <a:cs typeface="Times"/>
              </a:rPr>
              <a:t>3</a:t>
            </a:r>
            <a:r>
              <a:rPr lang="en-GB" sz="2300" dirty="0">
                <a:latin typeface="Times"/>
                <a:cs typeface="Times"/>
              </a:rPr>
              <a:t>. They have two domains</a:t>
            </a:r>
            <a:r>
              <a:rPr lang="en-GB" sz="2300" dirty="0" smtClean="0">
                <a:latin typeface="Times"/>
                <a:cs typeface="Times"/>
              </a:rPr>
              <a:t>:</a:t>
            </a:r>
          </a:p>
          <a:p>
            <a:pPr algn="just"/>
            <a:endParaRPr lang="en-GB" sz="1000" dirty="0">
              <a:latin typeface="Times"/>
              <a:cs typeface="Times"/>
            </a:endParaRPr>
          </a:p>
          <a:p>
            <a:pPr algn="just"/>
            <a:r>
              <a:rPr lang="en-GB" sz="2300" dirty="0">
                <a:latin typeface="Times"/>
                <a:cs typeface="Times"/>
              </a:rPr>
              <a:t>• A DNA-binding domain that recognise specific DNA sequences in </a:t>
            </a:r>
            <a:r>
              <a:rPr lang="en-GB" sz="2300" dirty="0" smtClean="0">
                <a:latin typeface="Times"/>
                <a:cs typeface="Times"/>
              </a:rPr>
              <a:t>promoter     </a:t>
            </a:r>
          </a:p>
          <a:p>
            <a:pPr algn="just"/>
            <a:r>
              <a:rPr lang="en-GB" sz="2300" dirty="0">
                <a:latin typeface="Times"/>
                <a:cs typeface="Times"/>
              </a:rPr>
              <a:t> </a:t>
            </a:r>
            <a:r>
              <a:rPr lang="en-GB" sz="2300" dirty="0" smtClean="0">
                <a:latin typeface="Times"/>
                <a:cs typeface="Times"/>
              </a:rPr>
              <a:t> regions</a:t>
            </a:r>
            <a:r>
              <a:rPr lang="en-GB" sz="2300" dirty="0">
                <a:latin typeface="Times"/>
                <a:cs typeface="Times"/>
              </a:rPr>
              <a:t>. </a:t>
            </a:r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1000" dirty="0">
              <a:latin typeface="Times"/>
              <a:cs typeface="Times"/>
            </a:endParaRPr>
          </a:p>
          <a:p>
            <a:pPr algn="just"/>
            <a:r>
              <a:rPr lang="en-GB" sz="2300" dirty="0">
                <a:latin typeface="Times"/>
                <a:cs typeface="Times"/>
              </a:rPr>
              <a:t>• A ligand binding domain that interact with specific molecules.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1004154" y="2773552"/>
            <a:ext cx="10870988" cy="18415900"/>
          </a:xfrm>
          <a:prstGeom prst="roundRect">
            <a:avLst>
              <a:gd name="adj" fmla="val 9091"/>
            </a:avLst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534308" y="2464595"/>
            <a:ext cx="6400800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EXPERIMENTAL RESULTS</a:t>
            </a:r>
            <a:endParaRPr lang="en-US" sz="3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2228030" y="356392"/>
            <a:ext cx="25456505" cy="1752600"/>
          </a:xfrm>
          <a:prstGeom prst="roundRect">
            <a:avLst/>
          </a:prstGeom>
          <a:ln w="76200" cmpd="sng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tx1"/>
              </a:solidFill>
            </a:endParaRPr>
          </a:p>
          <a:p>
            <a:pPr algn="ctr"/>
            <a:r>
              <a:rPr lang="en-GB" sz="5000" b="1" dirty="0" smtClean="0">
                <a:solidFill>
                  <a:schemeClr val="tx1"/>
                </a:solidFill>
              </a:rPr>
              <a:t>Cloning and Expression of Transcriptional Repressors in </a:t>
            </a:r>
            <a:r>
              <a:rPr lang="en-GB" sz="5000" b="1" i="1" dirty="0" smtClean="0">
                <a:solidFill>
                  <a:schemeClr val="tx1"/>
                </a:solidFill>
              </a:rPr>
              <a:t>Escherichia coli.</a:t>
            </a:r>
          </a:p>
          <a:p>
            <a:pPr algn="ctr"/>
            <a:r>
              <a:rPr lang="en-GB" sz="3000" b="1" dirty="0" smtClean="0">
                <a:solidFill>
                  <a:schemeClr val="tx1"/>
                </a:solidFill>
              </a:rPr>
              <a:t>Sarah-Jane Richards  </a:t>
            </a:r>
            <a:r>
              <a:rPr lang="en-GB" sz="3000" b="1" dirty="0" smtClean="0">
                <a:solidFill>
                  <a:schemeClr val="tx1"/>
                </a:solidFill>
                <a:hlinkClick r:id="rId3"/>
              </a:rPr>
              <a:t>S-J.Richards@Warwick.ac.uk</a:t>
            </a:r>
            <a:r>
              <a:rPr lang="en-GB" sz="3000" b="1" dirty="0" smtClean="0">
                <a:solidFill>
                  <a:schemeClr val="tx1"/>
                </a:solidFill>
              </a:rPr>
              <a:t>      Supervised by </a:t>
            </a:r>
            <a:r>
              <a:rPr lang="en-GB" sz="3000" b="1" dirty="0" err="1" smtClean="0">
                <a:solidFill>
                  <a:schemeClr val="tx1"/>
                </a:solidFill>
              </a:rPr>
              <a:t>Dr.</a:t>
            </a:r>
            <a:r>
              <a:rPr lang="en-GB" sz="3000" b="1" dirty="0" smtClean="0">
                <a:solidFill>
                  <a:schemeClr val="tx1"/>
                </a:solidFill>
              </a:rPr>
              <a:t> Christophe </a:t>
            </a:r>
            <a:r>
              <a:rPr lang="en-GB" sz="3000" b="1" dirty="0" err="1" smtClean="0">
                <a:solidFill>
                  <a:schemeClr val="tx1"/>
                </a:solidFill>
              </a:rPr>
              <a:t>Corre</a:t>
            </a:r>
            <a:r>
              <a:rPr lang="en-GB" sz="30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302408" y="3314710"/>
            <a:ext cx="10234230" cy="8098230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just"/>
            <a:r>
              <a:rPr lang="en-GB" sz="2300" dirty="0">
                <a:latin typeface="Times"/>
                <a:cs typeface="Times"/>
              </a:rPr>
              <a:t>This project aims at cloning genes that encode for </a:t>
            </a:r>
            <a:r>
              <a:rPr lang="en-GB" sz="2300" dirty="0" smtClean="0">
                <a:latin typeface="Times"/>
                <a:cs typeface="Times"/>
              </a:rPr>
              <a:t>four </a:t>
            </a:r>
            <a:r>
              <a:rPr lang="en-GB" sz="2300" dirty="0">
                <a:latin typeface="Times"/>
                <a:cs typeface="Times"/>
              </a:rPr>
              <a:t>distinct </a:t>
            </a:r>
            <a:r>
              <a:rPr lang="en-GB" sz="2300" dirty="0" err="1">
                <a:latin typeface="Times"/>
                <a:cs typeface="Times"/>
              </a:rPr>
              <a:t>ArpA</a:t>
            </a:r>
            <a:r>
              <a:rPr lang="en-GB" sz="2300" dirty="0">
                <a:latin typeface="Times"/>
                <a:cs typeface="Times"/>
              </a:rPr>
              <a:t>-like proteins from</a:t>
            </a:r>
            <a:r>
              <a:rPr lang="en-GB" sz="2300" i="1" dirty="0">
                <a:latin typeface="Times"/>
                <a:cs typeface="Times"/>
              </a:rPr>
              <a:t> </a:t>
            </a:r>
            <a:r>
              <a:rPr lang="en-GB" sz="2300" i="1" dirty="0" smtClean="0">
                <a:latin typeface="Times"/>
                <a:cs typeface="Times"/>
              </a:rPr>
              <a:t>S. </a:t>
            </a:r>
            <a:r>
              <a:rPr lang="en-GB" sz="2300" i="1" dirty="0" err="1">
                <a:latin typeface="Times"/>
                <a:cs typeface="Times"/>
              </a:rPr>
              <a:t>avermitilis</a:t>
            </a:r>
            <a:r>
              <a:rPr lang="en-GB" sz="2300" i="1" dirty="0">
                <a:latin typeface="Times"/>
                <a:cs typeface="Times"/>
              </a:rPr>
              <a:t> </a:t>
            </a:r>
            <a:r>
              <a:rPr lang="en-GB" sz="2300" dirty="0">
                <a:latin typeface="Times"/>
                <a:cs typeface="Times"/>
              </a:rPr>
              <a:t>and </a:t>
            </a:r>
            <a:r>
              <a:rPr lang="en-GB" sz="2300" i="1" dirty="0" smtClean="0">
                <a:latin typeface="Times"/>
                <a:cs typeface="Times"/>
              </a:rPr>
              <a:t>S. </a:t>
            </a:r>
            <a:r>
              <a:rPr lang="en-GB" sz="2300" i="1" dirty="0" err="1">
                <a:latin typeface="Times"/>
                <a:cs typeface="Times"/>
              </a:rPr>
              <a:t>venezuelae</a:t>
            </a:r>
            <a:r>
              <a:rPr lang="en-GB" sz="2300" i="1" dirty="0">
                <a:latin typeface="Times"/>
                <a:cs typeface="Times"/>
              </a:rPr>
              <a:t>. </a:t>
            </a:r>
            <a:r>
              <a:rPr lang="en-GB" sz="2300" dirty="0" smtClean="0">
                <a:latin typeface="Times"/>
                <a:cs typeface="Times"/>
              </a:rPr>
              <a:t>The genes were amplified (Figure 4) and </a:t>
            </a:r>
            <a:r>
              <a:rPr lang="en-GB" sz="2300" dirty="0">
                <a:latin typeface="Times"/>
                <a:cs typeface="Times"/>
              </a:rPr>
              <a:t>sub-cloned down-stream of a strong promoter in an inducible expression vector (</a:t>
            </a:r>
            <a:r>
              <a:rPr lang="en-GB" sz="2300" dirty="0" smtClean="0">
                <a:latin typeface="Times"/>
                <a:cs typeface="Times"/>
              </a:rPr>
              <a:t>pET151) (Figure 3).</a:t>
            </a:r>
          </a:p>
          <a:p>
            <a:pPr algn="just"/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2300" dirty="0">
              <a:latin typeface="Times"/>
              <a:cs typeface="Times"/>
            </a:endParaRPr>
          </a:p>
          <a:p>
            <a:pPr algn="just"/>
            <a:endParaRPr lang="en-GB" sz="2300" dirty="0">
              <a:latin typeface="Times"/>
              <a:cs typeface="Times"/>
            </a:endParaRPr>
          </a:p>
          <a:p>
            <a:pPr algn="just"/>
            <a:endParaRPr lang="en-GB" sz="2300" dirty="0">
              <a:latin typeface="Times"/>
              <a:cs typeface="Times"/>
            </a:endParaRPr>
          </a:p>
          <a:p>
            <a:pPr algn="just"/>
            <a:endParaRPr lang="en-GB" sz="2300" i="1" dirty="0">
              <a:latin typeface="Times"/>
              <a:cs typeface="Times"/>
            </a:endParaRPr>
          </a:p>
          <a:p>
            <a:endParaRPr lang="en-GB" sz="2300" i="1" dirty="0">
              <a:latin typeface="Times"/>
              <a:cs typeface="Times"/>
            </a:endParaRPr>
          </a:p>
          <a:p>
            <a:endParaRPr lang="en-GB" sz="2300" i="1" dirty="0">
              <a:latin typeface="Times"/>
              <a:cs typeface="Times"/>
            </a:endParaRPr>
          </a:p>
          <a:p>
            <a:pPr algn="just"/>
            <a:endParaRPr lang="en-GB" sz="2000" dirty="0" smtClean="0">
              <a:latin typeface="Times"/>
              <a:cs typeface="Times"/>
            </a:endParaRPr>
          </a:p>
          <a:p>
            <a:pPr algn="just"/>
            <a:r>
              <a:rPr lang="en-GB" sz="1800" dirty="0" smtClean="0">
                <a:latin typeface="Times"/>
                <a:cs typeface="Times"/>
              </a:rPr>
              <a:t>Figure </a:t>
            </a:r>
            <a:r>
              <a:rPr lang="en-GB" sz="1800" dirty="0">
                <a:latin typeface="Times"/>
                <a:cs typeface="Times"/>
              </a:rPr>
              <a:t>3: Schematic of the </a:t>
            </a:r>
            <a:r>
              <a:rPr lang="en-GB" sz="1800" i="1" dirty="0">
                <a:latin typeface="Times"/>
                <a:cs typeface="Times"/>
              </a:rPr>
              <a:t>S. </a:t>
            </a:r>
            <a:r>
              <a:rPr lang="en-GB" sz="1800" i="1" dirty="0" err="1">
                <a:latin typeface="Times"/>
                <a:cs typeface="Times"/>
              </a:rPr>
              <a:t>venezuelae</a:t>
            </a:r>
            <a:r>
              <a:rPr lang="en-GB" sz="1800" i="1" dirty="0">
                <a:latin typeface="Times"/>
                <a:cs typeface="Times"/>
              </a:rPr>
              <a:t> </a:t>
            </a:r>
            <a:r>
              <a:rPr lang="en-GB" sz="1800" dirty="0">
                <a:latin typeface="Times"/>
                <a:cs typeface="Times"/>
              </a:rPr>
              <a:t>genes </a:t>
            </a:r>
          </a:p>
          <a:p>
            <a:pPr algn="just"/>
            <a:r>
              <a:rPr lang="en-GB" sz="1800" dirty="0" smtClean="0">
                <a:latin typeface="Times"/>
                <a:cs typeface="Times"/>
              </a:rPr>
              <a:t>Insertion </a:t>
            </a:r>
            <a:r>
              <a:rPr lang="en-GB" sz="1800" dirty="0">
                <a:latin typeface="Times"/>
                <a:cs typeface="Times"/>
              </a:rPr>
              <a:t>into an inducible expression vector. </a:t>
            </a:r>
            <a:endParaRPr lang="en-GB" sz="1800" dirty="0" smtClean="0">
              <a:latin typeface="Times"/>
              <a:cs typeface="Times"/>
            </a:endParaRPr>
          </a:p>
          <a:p>
            <a:pPr algn="just"/>
            <a:endParaRPr lang="en-GB" sz="2300" i="1" dirty="0" smtClean="0">
              <a:latin typeface="Times"/>
              <a:cs typeface="Times"/>
            </a:endParaRPr>
          </a:p>
          <a:p>
            <a:pPr algn="just"/>
            <a:endParaRPr lang="en-GB" sz="1000" i="1" dirty="0" smtClean="0">
              <a:latin typeface="Times"/>
              <a:cs typeface="Times"/>
            </a:endParaRPr>
          </a:p>
          <a:p>
            <a:pPr algn="just"/>
            <a:endParaRPr lang="en-GB" sz="1000" i="1" dirty="0" smtClean="0">
              <a:latin typeface="Times"/>
              <a:cs typeface="Times"/>
            </a:endParaRPr>
          </a:p>
          <a:p>
            <a:pPr algn="just"/>
            <a:r>
              <a:rPr lang="en-GB" sz="2300" dirty="0" smtClean="0">
                <a:latin typeface="Times"/>
                <a:cs typeface="Times"/>
              </a:rPr>
              <a:t>The gene </a:t>
            </a:r>
            <a:r>
              <a:rPr lang="en-GB" sz="2300" i="1" dirty="0" smtClean="0">
                <a:latin typeface="Times"/>
                <a:cs typeface="Times"/>
              </a:rPr>
              <a:t>smdR2 </a:t>
            </a:r>
            <a:r>
              <a:rPr lang="en-GB" sz="2300" dirty="0" smtClean="0">
                <a:latin typeface="Times"/>
                <a:cs typeface="Times"/>
              </a:rPr>
              <a:t>was inserted into the vector and the plasmid was transformed in </a:t>
            </a:r>
            <a:r>
              <a:rPr lang="en-GB" sz="2300" i="1" dirty="0" smtClean="0">
                <a:latin typeface="Times"/>
                <a:cs typeface="Times"/>
              </a:rPr>
              <a:t>E</a:t>
            </a:r>
            <a:r>
              <a:rPr lang="en-GB" sz="2300" i="1" dirty="0" smtClean="0">
                <a:latin typeface="Times"/>
                <a:cs typeface="Times"/>
              </a:rPr>
              <a:t>. coli</a:t>
            </a:r>
            <a:r>
              <a:rPr lang="en-GB" sz="2300" dirty="0" smtClean="0">
                <a:latin typeface="Times"/>
                <a:cs typeface="Times"/>
              </a:rPr>
              <a:t>.</a:t>
            </a:r>
            <a:r>
              <a:rPr lang="en-GB" sz="2300" i="1" dirty="0" smtClean="0">
                <a:latin typeface="Times"/>
                <a:cs typeface="Times"/>
              </a:rPr>
              <a:t> </a:t>
            </a:r>
            <a:r>
              <a:rPr lang="en-GB" sz="2300" dirty="0" smtClean="0">
                <a:latin typeface="Times"/>
                <a:cs typeface="Times"/>
              </a:rPr>
              <a:t>The correct construct insertion was determined by </a:t>
            </a:r>
            <a:r>
              <a:rPr lang="en-GB" sz="2300" dirty="0" smtClean="0">
                <a:latin typeface="Times"/>
                <a:cs typeface="Times"/>
              </a:rPr>
              <a:t>PCR using T7 primers </a:t>
            </a:r>
            <a:r>
              <a:rPr lang="en-GB" sz="2300" dirty="0" smtClean="0">
                <a:latin typeface="Times"/>
                <a:cs typeface="Times"/>
              </a:rPr>
              <a:t>(Figure 5) and restriction enzyme digestion using </a:t>
            </a:r>
            <a:r>
              <a:rPr lang="en-GB" sz="2300" dirty="0" err="1" smtClean="0">
                <a:latin typeface="Times"/>
                <a:cs typeface="Times"/>
              </a:rPr>
              <a:t>EcoRV</a:t>
            </a:r>
            <a:r>
              <a:rPr lang="en-GB" sz="2300" dirty="0" smtClean="0">
                <a:latin typeface="Times"/>
                <a:cs typeface="Times"/>
              </a:rPr>
              <a:t> (Figure 6). Once the correct insertion was established the inserted gene was sequenced to confirm that it was </a:t>
            </a:r>
            <a:r>
              <a:rPr lang="en-GB" sz="2300" dirty="0" smtClean="0">
                <a:latin typeface="Times"/>
                <a:cs typeface="Times"/>
              </a:rPr>
              <a:t>identical </a:t>
            </a:r>
            <a:r>
              <a:rPr lang="en-GB" sz="2300" dirty="0" smtClean="0">
                <a:latin typeface="Times"/>
                <a:cs typeface="Times"/>
              </a:rPr>
              <a:t>to the native ones.</a:t>
            </a:r>
          </a:p>
          <a:p>
            <a:pPr algn="just"/>
            <a:endParaRPr lang="en-GB" sz="600" dirty="0">
              <a:latin typeface="Times"/>
              <a:cs typeface="Times"/>
            </a:endParaRPr>
          </a:p>
        </p:txBody>
      </p:sp>
      <p:grpSp>
        <p:nvGrpSpPr>
          <p:cNvPr id="19" name="Group 317"/>
          <p:cNvGrpSpPr>
            <a:grpSpLocks/>
          </p:cNvGrpSpPr>
          <p:nvPr/>
        </p:nvGrpSpPr>
        <p:grpSpPr bwMode="auto">
          <a:xfrm>
            <a:off x="11588508" y="5023968"/>
            <a:ext cx="4751271" cy="3107453"/>
            <a:chOff x="22510750" y="16194088"/>
            <a:chExt cx="6725414" cy="4394200"/>
          </a:xfrm>
        </p:grpSpPr>
        <p:grpSp>
          <p:nvGrpSpPr>
            <p:cNvPr id="20" name="Group 260"/>
            <p:cNvGrpSpPr>
              <a:grpSpLocks noChangeAspect="1"/>
            </p:cNvGrpSpPr>
            <p:nvPr/>
          </p:nvGrpSpPr>
          <p:grpSpPr bwMode="auto">
            <a:xfrm>
              <a:off x="22510750" y="17167161"/>
              <a:ext cx="5356016" cy="3421127"/>
              <a:chOff x="21042313" y="10925969"/>
              <a:chExt cx="6694487" cy="4277009"/>
            </a:xfrm>
          </p:grpSpPr>
          <p:pic>
            <p:nvPicPr>
              <p:cNvPr id="47" name="Picture 29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49" t="14957" r="3819" b="42522"/>
              <a:stretch>
                <a:fillRect/>
              </a:stretch>
            </p:blipFill>
            <p:spPr bwMode="auto">
              <a:xfrm>
                <a:off x="21042313" y="10925969"/>
                <a:ext cx="6694487" cy="4277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Rectangle 47"/>
              <p:cNvSpPr/>
              <p:nvPr/>
            </p:nvSpPr>
            <p:spPr>
              <a:xfrm>
                <a:off x="21042313" y="13916923"/>
                <a:ext cx="2015964" cy="1286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Times"/>
                  <a:cs typeface="Times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1195098" y="14565904"/>
                <a:ext cx="2295738" cy="5358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Times"/>
                  <a:cs typeface="Times"/>
                </a:endParaRPr>
              </a:p>
            </p:txBody>
          </p:sp>
        </p:grpSp>
        <p:sp>
          <p:nvSpPr>
            <p:cNvPr id="21" name="Freeform 39"/>
            <p:cNvSpPr>
              <a:spLocks/>
            </p:cNvSpPr>
            <p:nvPr/>
          </p:nvSpPr>
          <p:spPr bwMode="auto">
            <a:xfrm>
              <a:off x="24014655" y="16486367"/>
              <a:ext cx="5121682" cy="126982"/>
            </a:xfrm>
            <a:custGeom>
              <a:avLst/>
              <a:gdLst>
                <a:gd name="T0" fmla="*/ 2147483647 w 9676"/>
                <a:gd name="T1" fmla="*/ 2147483647 h 240"/>
                <a:gd name="T2" fmla="*/ 0 w 9676"/>
                <a:gd name="T3" fmla="*/ 2147483647 h 240"/>
                <a:gd name="T4" fmla="*/ 0 w 9676"/>
                <a:gd name="T5" fmla="*/ 2147483647 h 240"/>
                <a:gd name="T6" fmla="*/ 2147483647 w 9676"/>
                <a:gd name="T7" fmla="*/ 2147483647 h 240"/>
                <a:gd name="T8" fmla="*/ 2147483647 w 9676"/>
                <a:gd name="T9" fmla="*/ 0 h 240"/>
                <a:gd name="T10" fmla="*/ 2147483647 w 9676"/>
                <a:gd name="T11" fmla="*/ 2147483647 h 240"/>
                <a:gd name="T12" fmla="*/ 2147483647 w 9676"/>
                <a:gd name="T13" fmla="*/ 2147483647 h 240"/>
                <a:gd name="T14" fmla="*/ 2147483647 w 9676"/>
                <a:gd name="T15" fmla="*/ 2147483647 h 2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76"/>
                <a:gd name="T25" fmla="*/ 0 h 240"/>
                <a:gd name="T26" fmla="*/ 9676 w 9676"/>
                <a:gd name="T27" fmla="*/ 240 h 2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76" h="240">
                  <a:moveTo>
                    <a:pt x="9556" y="180"/>
                  </a:moveTo>
                  <a:lnTo>
                    <a:pt x="0" y="180"/>
                  </a:lnTo>
                  <a:lnTo>
                    <a:pt x="0" y="60"/>
                  </a:lnTo>
                  <a:lnTo>
                    <a:pt x="9556" y="60"/>
                  </a:lnTo>
                  <a:lnTo>
                    <a:pt x="9556" y="0"/>
                  </a:lnTo>
                  <a:lnTo>
                    <a:pt x="9676" y="120"/>
                  </a:lnTo>
                  <a:lnTo>
                    <a:pt x="9556" y="240"/>
                  </a:lnTo>
                  <a:lnTo>
                    <a:pt x="9556" y="180"/>
                  </a:lnTo>
                  <a:close/>
                </a:path>
              </a:pathLst>
            </a:custGeom>
            <a:solidFill>
              <a:srgbClr val="0000FF"/>
            </a:solidFill>
            <a:ln w="6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2" name="Rectangle 40"/>
            <p:cNvSpPr>
              <a:spLocks noChangeArrowheads="1"/>
            </p:cNvSpPr>
            <p:nvPr/>
          </p:nvSpPr>
          <p:spPr bwMode="auto">
            <a:xfrm>
              <a:off x="26404888" y="16194088"/>
              <a:ext cx="1634388" cy="30465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400" i="1" dirty="0" smtClean="0">
                  <a:solidFill>
                    <a:srgbClr val="0000FF"/>
                  </a:solidFill>
                  <a:latin typeface="Times"/>
                  <a:cs typeface="Times"/>
                </a:rPr>
                <a:t>smdR2 </a:t>
              </a:r>
              <a:r>
                <a:rPr lang="en-GB" sz="1400" dirty="0">
                  <a:solidFill>
                    <a:srgbClr val="0000FF"/>
                  </a:solidFill>
                  <a:latin typeface="Times"/>
                  <a:cs typeface="Times"/>
                </a:rPr>
                <a:t>(</a:t>
              </a:r>
              <a:r>
                <a:rPr lang="en-GB" sz="1400" dirty="0" smtClean="0">
                  <a:solidFill>
                    <a:srgbClr val="0000FF"/>
                  </a:solidFill>
                  <a:latin typeface="Times"/>
                  <a:cs typeface="Times"/>
                </a:rPr>
                <a:t>621 </a:t>
              </a:r>
              <a:r>
                <a:rPr lang="en-GB" sz="1400" dirty="0" err="1">
                  <a:solidFill>
                    <a:srgbClr val="0000FF"/>
                  </a:solidFill>
                  <a:latin typeface="Times"/>
                  <a:cs typeface="Times"/>
                </a:rPr>
                <a:t>bp</a:t>
              </a:r>
              <a:r>
                <a:rPr lang="en-GB" sz="1400" dirty="0">
                  <a:solidFill>
                    <a:srgbClr val="0000FF"/>
                  </a:solidFill>
                  <a:latin typeface="Times"/>
                  <a:cs typeface="Times"/>
                </a:rPr>
                <a:t>)</a:t>
              </a: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24014113" y="17060863"/>
              <a:ext cx="2112962" cy="2159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endCxn id="21" idx="2"/>
            </p:cNvCxnSpPr>
            <p:nvPr/>
          </p:nvCxnSpPr>
          <p:spPr bwMode="auto">
            <a:xfrm flipV="1">
              <a:off x="24014113" y="16517938"/>
              <a:ext cx="0" cy="54292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66"/>
            <p:cNvGrpSpPr>
              <a:grpSpLocks/>
            </p:cNvGrpSpPr>
            <p:nvPr/>
          </p:nvGrpSpPr>
          <p:grpSpPr bwMode="auto">
            <a:xfrm>
              <a:off x="24015468" y="16792370"/>
              <a:ext cx="5220696" cy="256148"/>
              <a:chOff x="1811338" y="5157192"/>
              <a:chExt cx="5220281" cy="256184"/>
            </a:xfrm>
          </p:grpSpPr>
          <p:sp>
            <p:nvSpPr>
              <p:cNvPr id="29" name="Line 46"/>
              <p:cNvSpPr>
                <a:spLocks noChangeShapeType="1"/>
              </p:cNvSpPr>
              <p:nvPr/>
            </p:nvSpPr>
            <p:spPr bwMode="auto">
              <a:xfrm>
                <a:off x="1811338" y="5413375"/>
                <a:ext cx="5121275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"/>
                  <a:cs typeface="Times"/>
                </a:endParaRPr>
              </a:p>
            </p:txBody>
          </p:sp>
          <p:grpSp>
            <p:nvGrpSpPr>
              <p:cNvPr id="30" name="Group 273"/>
              <p:cNvGrpSpPr>
                <a:grpSpLocks/>
              </p:cNvGrpSpPr>
              <p:nvPr/>
            </p:nvGrpSpPr>
            <p:grpSpPr bwMode="auto">
              <a:xfrm>
                <a:off x="1811338" y="5157192"/>
                <a:ext cx="5220281" cy="256184"/>
                <a:chOff x="1811338" y="5157192"/>
                <a:chExt cx="5220281" cy="256184"/>
              </a:xfrm>
            </p:grpSpPr>
            <p:sp>
              <p:nvSpPr>
                <p:cNvPr id="31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1811338" y="5310188"/>
                  <a:ext cx="0" cy="10318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2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2230438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2647950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4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067050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5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3479800" y="5310188"/>
                  <a:ext cx="0" cy="10318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6" name="Rectangle 57"/>
                <p:cNvSpPr>
                  <a:spLocks noChangeArrowheads="1"/>
                </p:cNvSpPr>
                <p:nvPr/>
              </p:nvSpPr>
              <p:spPr bwMode="auto">
                <a:xfrm>
                  <a:off x="3496308" y="5157192"/>
                  <a:ext cx="199660" cy="152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700">
                      <a:solidFill>
                        <a:srgbClr val="000000"/>
                      </a:solidFill>
                      <a:latin typeface="Times"/>
                      <a:cs typeface="Times"/>
                    </a:rPr>
                    <a:t>200</a:t>
                  </a:r>
                  <a:endParaRPr lang="en-GB" sz="700">
                    <a:latin typeface="Times"/>
                    <a:cs typeface="Times"/>
                  </a:endParaRPr>
                </a:p>
              </p:txBody>
            </p:sp>
            <p:sp>
              <p:nvSpPr>
                <p:cNvPr id="37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3897313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8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4316413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39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4733925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5156200" y="5310188"/>
                  <a:ext cx="0" cy="10318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1" name="Rectangle 66"/>
                <p:cNvSpPr>
                  <a:spLocks noChangeArrowheads="1"/>
                </p:cNvSpPr>
                <p:nvPr/>
              </p:nvSpPr>
              <p:spPr bwMode="auto">
                <a:xfrm>
                  <a:off x="5148062" y="5157192"/>
                  <a:ext cx="199660" cy="152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700">
                      <a:solidFill>
                        <a:srgbClr val="000000"/>
                      </a:solidFill>
                      <a:latin typeface="Times"/>
                      <a:cs typeface="Times"/>
                    </a:rPr>
                    <a:t>400</a:t>
                  </a:r>
                  <a:endParaRPr lang="en-GB" sz="700">
                    <a:latin typeface="Times"/>
                    <a:cs typeface="Times"/>
                  </a:endParaRPr>
                </a:p>
              </p:txBody>
            </p:sp>
            <p:sp>
              <p:nvSpPr>
                <p:cNvPr id="42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5573713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3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5992813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4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6410325" y="5362575"/>
                  <a:ext cx="0" cy="50800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5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6831013" y="5310188"/>
                  <a:ext cx="0" cy="10318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>
                    <a:latin typeface="Times"/>
                    <a:cs typeface="Times"/>
                  </a:endParaRPr>
                </a:p>
              </p:txBody>
            </p:sp>
            <p:sp>
              <p:nvSpPr>
                <p:cNvPr id="46" name="Rectangle 75"/>
                <p:cNvSpPr>
                  <a:spLocks noChangeArrowheads="1"/>
                </p:cNvSpPr>
                <p:nvPr/>
              </p:nvSpPr>
              <p:spPr bwMode="auto">
                <a:xfrm>
                  <a:off x="6831959" y="5157192"/>
                  <a:ext cx="199660" cy="152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700">
                      <a:solidFill>
                        <a:srgbClr val="000000"/>
                      </a:solidFill>
                      <a:latin typeface="Times"/>
                      <a:cs typeface="Times"/>
                    </a:rPr>
                    <a:t>600</a:t>
                  </a:r>
                  <a:endParaRPr lang="en-GB" sz="700">
                    <a:latin typeface="Times"/>
                    <a:cs typeface="Times"/>
                  </a:endParaRPr>
                </a:p>
              </p:txBody>
            </p:sp>
          </p:grpSp>
        </p:grpSp>
        <p:cxnSp>
          <p:nvCxnSpPr>
            <p:cNvPr id="26" name="Straight Connector 25"/>
            <p:cNvCxnSpPr/>
            <p:nvPr/>
          </p:nvCxnSpPr>
          <p:spPr bwMode="auto">
            <a:xfrm flipV="1">
              <a:off x="26562050" y="17276763"/>
              <a:ext cx="0" cy="2159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26552525" y="17048163"/>
              <a:ext cx="2573338" cy="2286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9" idx="1"/>
              <a:endCxn id="21" idx="5"/>
            </p:cNvCxnSpPr>
            <p:nvPr/>
          </p:nvCxnSpPr>
          <p:spPr bwMode="auto">
            <a:xfrm flipH="1" flipV="1">
              <a:off x="29136975" y="16549688"/>
              <a:ext cx="0" cy="49847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" name="Picture 9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63762" y="5433729"/>
            <a:ext cx="2296860" cy="2640437"/>
          </a:xfrm>
          <a:prstGeom prst="rect">
            <a:avLst/>
          </a:prstGeom>
        </p:spPr>
      </p:pic>
      <p:pic>
        <p:nvPicPr>
          <p:cNvPr id="180" name="Picture 179" descr="plasmi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888" y="11372780"/>
            <a:ext cx="1542106" cy="1441315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19860622" y="5605378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5000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9860622" y="6050510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2000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9860622" y="6846359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850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9860622" y="7592082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400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8314678" y="5049921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i="1" dirty="0">
                <a:latin typeface="Times"/>
                <a:cs typeface="Times"/>
              </a:rPr>
              <a:t>smdR2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9106269" y="5049921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ladder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6351352" y="5078126"/>
            <a:ext cx="1398590" cy="680814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 smtClean="0">
                <a:latin typeface="Times"/>
                <a:cs typeface="Times"/>
              </a:rPr>
              <a:t>Expected size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6736680" y="7074956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731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6736692" y="7379750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621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6841384" y="8283809"/>
            <a:ext cx="4357271" cy="89625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just"/>
            <a:r>
              <a:rPr lang="en-US" sz="1800" dirty="0" smtClean="0">
                <a:latin typeface="Times"/>
                <a:cs typeface="Times"/>
              </a:rPr>
              <a:t>Figure 4: Amplified </a:t>
            </a:r>
            <a:r>
              <a:rPr lang="en-US" sz="1800" i="1" dirty="0" err="1" smtClean="0">
                <a:latin typeface="Times"/>
                <a:cs typeface="Times"/>
              </a:rPr>
              <a:t>smdR</a:t>
            </a:r>
            <a:r>
              <a:rPr lang="en-US" sz="1800" dirty="0" smtClean="0">
                <a:latin typeface="Times"/>
                <a:cs typeface="Times"/>
              </a:rPr>
              <a:t> and </a:t>
            </a:r>
            <a:r>
              <a:rPr lang="en-US" sz="1800" i="1" dirty="0" smtClean="0">
                <a:latin typeface="Times"/>
                <a:cs typeface="Times"/>
              </a:rPr>
              <a:t>smdR2</a:t>
            </a:r>
            <a:r>
              <a:rPr lang="en-US" sz="1800" dirty="0" smtClean="0">
                <a:latin typeface="Times"/>
                <a:cs typeface="Times"/>
              </a:rPr>
              <a:t> genes for insertion into the pET151 expression vector. </a:t>
            </a:r>
            <a:endParaRPr lang="en-US" sz="1800" dirty="0">
              <a:latin typeface="Times"/>
              <a:cs typeface="Times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7516942" y="5042484"/>
            <a:ext cx="133803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i="1" dirty="0" err="1">
                <a:latin typeface="Times"/>
                <a:cs typeface="Times"/>
              </a:rPr>
              <a:t>smdR</a:t>
            </a:r>
            <a:endParaRPr lang="en-US" sz="2000" i="1" dirty="0">
              <a:latin typeface="Times"/>
              <a:cs typeface="Times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1228956" y="13589791"/>
            <a:ext cx="3764585" cy="619259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1800" dirty="0" smtClean="0">
                <a:latin typeface="Times"/>
                <a:cs typeface="Times"/>
              </a:rPr>
              <a:t>Figure 5: Amplified </a:t>
            </a:r>
            <a:r>
              <a:rPr lang="en-US" sz="1800" i="1" dirty="0" smtClean="0">
                <a:latin typeface="Times"/>
                <a:cs typeface="Times"/>
              </a:rPr>
              <a:t>smdR2</a:t>
            </a:r>
            <a:r>
              <a:rPr lang="en-US" sz="1800" dirty="0" smtClean="0">
                <a:latin typeface="Times"/>
                <a:cs typeface="Times"/>
              </a:rPr>
              <a:t> from plasmids. </a:t>
            </a:r>
            <a:endParaRPr lang="en-US" sz="1800" dirty="0">
              <a:latin typeface="Times"/>
              <a:cs typeface="Times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628513" y="14020506"/>
            <a:ext cx="5853835" cy="619259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1800" dirty="0" smtClean="0">
                <a:latin typeface="Times"/>
                <a:cs typeface="Times"/>
              </a:rPr>
              <a:t>Figure 6: Restriction enzyme digest of plasmids using </a:t>
            </a:r>
            <a:r>
              <a:rPr lang="en-US" sz="1800" dirty="0" err="1" smtClean="0">
                <a:latin typeface="Times"/>
                <a:cs typeface="Times"/>
              </a:rPr>
              <a:t>EcoRV</a:t>
            </a:r>
            <a:r>
              <a:rPr lang="en-US" sz="1800" dirty="0" smtClean="0">
                <a:latin typeface="Times"/>
                <a:cs typeface="Times"/>
              </a:rPr>
              <a:t>. Expected size shown using plasmid schematic </a:t>
            </a:r>
            <a:endParaRPr lang="en-US" sz="1800" dirty="0">
              <a:latin typeface="Times"/>
              <a:cs typeface="Times"/>
            </a:endParaRPr>
          </a:p>
        </p:txBody>
      </p:sp>
      <p:pic>
        <p:nvPicPr>
          <p:cNvPr id="181" name="Picture 1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6592" y="13151666"/>
            <a:ext cx="1480373" cy="454453"/>
          </a:xfrm>
          <a:prstGeom prst="rect">
            <a:avLst/>
          </a:prstGeom>
        </p:spPr>
      </p:pic>
      <p:sp>
        <p:nvSpPr>
          <p:cNvPr id="182" name="TextBox 181"/>
          <p:cNvSpPr txBox="1"/>
          <p:nvPr/>
        </p:nvSpPr>
        <p:spPr>
          <a:xfrm>
            <a:off x="18134351" y="11137686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ladders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18864387" y="11137686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>
                <a:latin typeface="Times"/>
                <a:cs typeface="Times"/>
              </a:rPr>
              <a:t>x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19450750" y="11137549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>
                <a:latin typeface="Times"/>
                <a:cs typeface="Times"/>
              </a:rPr>
              <a:t>y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19991355" y="11137686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>
                <a:latin typeface="Times"/>
                <a:cs typeface="Times"/>
              </a:rPr>
              <a:t>v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6865175" y="11581353"/>
            <a:ext cx="154010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10000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7002387" y="11768696"/>
            <a:ext cx="1402891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>
                <a:latin typeface="Times"/>
                <a:cs typeface="Times"/>
              </a:rPr>
              <a:t>5000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7018417" y="12317647"/>
            <a:ext cx="1386861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2000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7044792" y="12854270"/>
            <a:ext cx="1608570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1000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7163280" y="13136480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850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7007161" y="11961543"/>
            <a:ext cx="2104632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4000 </a:t>
            </a:r>
            <a:r>
              <a:rPr lang="en-US" sz="2000" dirty="0" err="1">
                <a:latin typeface="Times"/>
                <a:cs typeface="Times"/>
              </a:rPr>
              <a:t>bp</a:t>
            </a:r>
            <a:endParaRPr lang="en-US" sz="2000" dirty="0">
              <a:latin typeface="Times"/>
              <a:cs typeface="Times"/>
            </a:endParaRPr>
          </a:p>
        </p:txBody>
      </p:sp>
      <p:pic>
        <p:nvPicPr>
          <p:cNvPr id="192" name="Picture 191" descr="Screen shot 2011-07-07 at 10.37.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990" y="11557621"/>
            <a:ext cx="3490939" cy="2354184"/>
          </a:xfrm>
          <a:prstGeom prst="rect">
            <a:avLst/>
          </a:prstGeom>
        </p:spPr>
      </p:pic>
      <p:sp>
        <p:nvSpPr>
          <p:cNvPr id="193" name="Rectangle 192"/>
          <p:cNvSpPr/>
          <p:nvPr/>
        </p:nvSpPr>
        <p:spPr>
          <a:xfrm>
            <a:off x="20798562" y="11920320"/>
            <a:ext cx="655757" cy="7943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"/>
              <a:cs typeface="Times"/>
            </a:endParaRPr>
          </a:p>
        </p:txBody>
      </p:sp>
      <p:pic>
        <p:nvPicPr>
          <p:cNvPr id="194" name="Picture 193" descr="Screen shot 2011-07-06 at 13.42.31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2" r="7402"/>
          <a:stretch/>
        </p:blipFill>
        <p:spPr>
          <a:xfrm>
            <a:off x="11281392" y="11873181"/>
            <a:ext cx="3416058" cy="1672287"/>
          </a:xfrm>
          <a:prstGeom prst="rect">
            <a:avLst/>
          </a:prstGeom>
        </p:spPr>
      </p:pic>
      <p:sp>
        <p:nvSpPr>
          <p:cNvPr id="195" name="TextBox 194"/>
          <p:cNvSpPr txBox="1"/>
          <p:nvPr/>
        </p:nvSpPr>
        <p:spPr>
          <a:xfrm>
            <a:off x="11259235" y="11444463"/>
            <a:ext cx="199933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+</a:t>
            </a:r>
            <a:r>
              <a:rPr lang="en-US" sz="2000" dirty="0" err="1" smtClean="0">
                <a:latin typeface="Times"/>
                <a:cs typeface="Times"/>
              </a:rPr>
              <a:t>ve</a:t>
            </a:r>
            <a:r>
              <a:rPr lang="en-US" sz="2000" dirty="0" smtClean="0">
                <a:latin typeface="Times"/>
                <a:cs typeface="Times"/>
              </a:rPr>
              <a:t> controls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12218641" y="11429592"/>
            <a:ext cx="152001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 smtClean="0">
                <a:latin typeface="Times"/>
                <a:cs typeface="Times"/>
              </a:rPr>
              <a:t>v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13515115" y="11418007"/>
            <a:ext cx="1520013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w</a:t>
            </a:r>
            <a:endParaRPr lang="en-US" sz="2000" dirty="0">
              <a:latin typeface="Times"/>
              <a:cs typeface="Times"/>
            </a:endParaRPr>
          </a:p>
        </p:txBody>
      </p:sp>
      <p:pic>
        <p:nvPicPr>
          <p:cNvPr id="198" name="Picture 197" descr="Screen shot 2011-07-07 at 10.42.1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775" y="12479730"/>
            <a:ext cx="630631" cy="372646"/>
          </a:xfrm>
          <a:prstGeom prst="rect">
            <a:avLst/>
          </a:prstGeom>
        </p:spPr>
      </p:pic>
      <p:sp>
        <p:nvSpPr>
          <p:cNvPr id="199" name="Rectangle 198"/>
          <p:cNvSpPr/>
          <p:nvPr/>
        </p:nvSpPr>
        <p:spPr>
          <a:xfrm>
            <a:off x="13410775" y="12479731"/>
            <a:ext cx="1209171" cy="4366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latin typeface="Times"/>
              <a:cs typeface="Times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20553578" y="11112288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 smtClean="0">
                <a:latin typeface="Times"/>
                <a:cs typeface="Times"/>
              </a:rPr>
              <a:t>w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3830708" y="11416201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ctr"/>
            <a:r>
              <a:rPr lang="en-US" sz="2000" dirty="0">
                <a:latin typeface="Times"/>
                <a:cs typeface="Times"/>
              </a:rPr>
              <a:t>x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15337119" y="10883569"/>
            <a:ext cx="6162668" cy="28905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"/>
              <a:cs typeface="Times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5428301" y="12770392"/>
            <a:ext cx="16608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"/>
                <a:cs typeface="Times"/>
              </a:rPr>
              <a:t>Expected size:</a:t>
            </a:r>
          </a:p>
          <a:p>
            <a:pPr algn="ctr"/>
            <a:r>
              <a:rPr lang="en-US" sz="2000" dirty="0" smtClean="0">
                <a:latin typeface="Times"/>
                <a:cs typeface="Times"/>
              </a:rPr>
              <a:t>4237 </a:t>
            </a:r>
            <a:r>
              <a:rPr lang="en-US" sz="2000" dirty="0" err="1" smtClean="0">
                <a:latin typeface="Times"/>
                <a:cs typeface="Times"/>
              </a:rPr>
              <a:t>bp</a:t>
            </a:r>
            <a:r>
              <a:rPr lang="en-US" sz="2000" dirty="0" smtClean="0">
                <a:latin typeface="Times"/>
                <a:cs typeface="Times"/>
              </a:rPr>
              <a:t> </a:t>
            </a:r>
          </a:p>
          <a:p>
            <a:pPr algn="ctr"/>
            <a:r>
              <a:rPr lang="en-US" sz="2000" dirty="0" smtClean="0">
                <a:latin typeface="Times"/>
                <a:cs typeface="Times"/>
              </a:rPr>
              <a:t>2144 </a:t>
            </a:r>
            <a:r>
              <a:rPr lang="en-US" sz="2000" dirty="0" err="1" smtClean="0">
                <a:latin typeface="Times"/>
                <a:cs typeface="Times"/>
              </a:rPr>
              <a:t>bp</a:t>
            </a:r>
            <a:endParaRPr lang="en-US" sz="2000" dirty="0" smtClean="0">
              <a:latin typeface="Times"/>
              <a:cs typeface="Times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6306343" y="11332787"/>
            <a:ext cx="719326" cy="2462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FF0000"/>
                </a:solidFill>
              </a:rPr>
              <a:t>EcoRV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5117464" y="12334581"/>
            <a:ext cx="630958" cy="2462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    </a:t>
            </a:r>
            <a:r>
              <a:rPr lang="en-US" sz="1000" dirty="0" err="1" smtClean="0">
                <a:solidFill>
                  <a:srgbClr val="FF0000"/>
                </a:solidFill>
              </a:rPr>
              <a:t>EcoRV</a:t>
            </a:r>
            <a:endParaRPr lang="en-US" sz="1000" dirty="0">
              <a:solidFill>
                <a:srgbClr val="FF0000"/>
              </a:solidFill>
            </a:endParaRPr>
          </a:p>
        </p:txBody>
      </p:sp>
      <p:grpSp>
        <p:nvGrpSpPr>
          <p:cNvPr id="206" name="Group 311"/>
          <p:cNvGrpSpPr>
            <a:grpSpLocks/>
          </p:cNvGrpSpPr>
          <p:nvPr/>
        </p:nvGrpSpPr>
        <p:grpSpPr bwMode="auto">
          <a:xfrm>
            <a:off x="498594" y="10233601"/>
            <a:ext cx="9697970" cy="1880411"/>
            <a:chOff x="977999" y="19289711"/>
            <a:chExt cx="13102358" cy="2659060"/>
          </a:xfrm>
        </p:grpSpPr>
        <p:grpSp>
          <p:nvGrpSpPr>
            <p:cNvPr id="207" name="Group 80"/>
            <p:cNvGrpSpPr>
              <a:grpSpLocks/>
            </p:cNvGrpSpPr>
            <p:nvPr/>
          </p:nvGrpSpPr>
          <p:grpSpPr bwMode="auto">
            <a:xfrm>
              <a:off x="977999" y="19289711"/>
              <a:ext cx="13102358" cy="2659060"/>
              <a:chOff x="339896" y="18621003"/>
              <a:chExt cx="13102549" cy="2658257"/>
            </a:xfrm>
          </p:grpSpPr>
          <p:graphicFrame>
            <p:nvGraphicFramePr>
              <p:cNvPr id="209" name="Object 64"/>
              <p:cNvGraphicFramePr>
                <a:graphicFrameLocks noChangeAspect="1"/>
              </p:cNvGraphicFramePr>
              <p:nvPr/>
            </p:nvGraphicFramePr>
            <p:xfrm>
              <a:off x="10801360" y="19968762"/>
              <a:ext cx="1116013" cy="2079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5" name="CS ChemDraw Drawing" r:id="rId11" imgW="1116683" imgH="208285" progId="ChemDraw.Document.6.0">
                      <p:embed/>
                    </p:oleObj>
                  </mc:Choice>
                  <mc:Fallback>
                    <p:oleObj name="CS ChemDraw Drawing" r:id="rId11" imgW="1116683" imgH="208285" progId="ChemDraw.Document.6.0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801360" y="19968762"/>
                            <a:ext cx="1116013" cy="2079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" name="Object 65"/>
              <p:cNvGraphicFramePr>
                <a:graphicFrameLocks noChangeAspect="1"/>
              </p:cNvGraphicFramePr>
              <p:nvPr/>
            </p:nvGraphicFramePr>
            <p:xfrm>
              <a:off x="2038972" y="19925214"/>
              <a:ext cx="1116012" cy="2079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6" name="CS ChemDraw Drawing" r:id="rId13" imgW="1116683" imgH="208285" progId="ChemDraw.Document.6.0">
                      <p:embed/>
                    </p:oleObj>
                  </mc:Choice>
                  <mc:Fallback>
                    <p:oleObj name="CS ChemDraw Drawing" r:id="rId13" imgW="1116683" imgH="208285" progId="ChemDraw.Document.6.0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38972" y="19925214"/>
                            <a:ext cx="1116012" cy="2079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11" name="Group 66"/>
              <p:cNvGrpSpPr>
                <a:grpSpLocks noChangeAspect="1"/>
              </p:cNvGrpSpPr>
              <p:nvPr/>
            </p:nvGrpSpPr>
            <p:grpSpPr bwMode="auto">
              <a:xfrm>
                <a:off x="339896" y="18621003"/>
                <a:ext cx="13102549" cy="2658257"/>
                <a:chOff x="-260828" y="1837828"/>
                <a:chExt cx="8735692" cy="1771620"/>
              </a:xfrm>
            </p:grpSpPr>
            <p:grpSp>
              <p:nvGrpSpPr>
                <p:cNvPr id="212" name="Group 86"/>
                <p:cNvGrpSpPr>
                  <a:grpSpLocks/>
                </p:cNvGrpSpPr>
                <p:nvPr/>
              </p:nvGrpSpPr>
              <p:grpSpPr bwMode="auto">
                <a:xfrm>
                  <a:off x="-260828" y="1837828"/>
                  <a:ext cx="8735692" cy="1771620"/>
                  <a:chOff x="-2332502" y="-1876949"/>
                  <a:chExt cx="8735692" cy="1771620"/>
                </a:xfrm>
              </p:grpSpPr>
              <p:sp>
                <p:nvSpPr>
                  <p:cNvPr id="214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2332502" y="-629940"/>
                    <a:ext cx="1862279" cy="52461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/>
                </p:spPr>
                <p:txBody>
                  <a:bodyPr lIns="74981" tIns="37490" rIns="74981" bIns="37490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en-GB" altLang="zh-CN" sz="2000" b="1" dirty="0" err="1">
                        <a:solidFill>
                          <a:srgbClr val="0000FF"/>
                        </a:solidFill>
                        <a:latin typeface="+mj-lt"/>
                        <a:ea typeface="SimSun" pitchFamily="2" charset="-122"/>
                      </a:rPr>
                      <a:t>ArpA</a:t>
                    </a:r>
                    <a:r>
                      <a:rPr lang="en-GB" altLang="zh-CN" sz="2000" b="1" dirty="0">
                        <a:solidFill>
                          <a:srgbClr val="0000FF"/>
                        </a:solidFill>
                        <a:latin typeface="+mj-lt"/>
                        <a:ea typeface="SimSun" pitchFamily="2" charset="-122"/>
                      </a:rPr>
                      <a:t>-like protein bound to DNA</a:t>
                    </a:r>
                    <a:endParaRPr lang="en-GB" sz="2000" b="1" dirty="0">
                      <a:solidFill>
                        <a:srgbClr val="0000FF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215" name="AutoShape 1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-995619" y="-997060"/>
                    <a:ext cx="438939" cy="295301"/>
                  </a:xfrm>
                  <a:prstGeom prst="moon">
                    <a:avLst>
                      <a:gd name="adj" fmla="val 54412"/>
                    </a:avLst>
                  </a:prstGeom>
                  <a:solidFill>
                    <a:srgbClr val="3333CC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-1677402" y="-1876949"/>
                    <a:ext cx="1487092" cy="5415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/>
                </p:spPr>
                <p:txBody>
                  <a:bodyPr lIns="74981" tIns="37490" rIns="74981" bIns="37490"/>
                  <a:lstStyle/>
                  <a:p>
                    <a:pPr algn="ctr">
                      <a:defRPr/>
                    </a:pPr>
                    <a:r>
                      <a:rPr lang="en-GB" altLang="zh-CN" sz="2000" b="1" dirty="0">
                        <a:solidFill>
                          <a:srgbClr val="000000"/>
                        </a:solidFill>
                        <a:latin typeface="+mj-lt"/>
                        <a:ea typeface="SimSun" pitchFamily="2" charset="-122"/>
                      </a:rPr>
                      <a:t>Promoter</a:t>
                    </a:r>
                    <a:r>
                      <a:rPr lang="en-GB" altLang="zh-CN" sz="2100" b="1" dirty="0">
                        <a:solidFill>
                          <a:srgbClr val="000000"/>
                        </a:solidFill>
                        <a:latin typeface="+mj-lt"/>
                        <a:ea typeface="SimSun" pitchFamily="2" charset="-122"/>
                      </a:rPr>
                      <a:t> </a:t>
                    </a:r>
                    <a:r>
                      <a:rPr lang="en-GB" altLang="zh-CN" sz="2000" b="1" dirty="0">
                        <a:solidFill>
                          <a:srgbClr val="000000"/>
                        </a:solidFill>
                        <a:latin typeface="+mj-lt"/>
                        <a:ea typeface="SimSun" pitchFamily="2" charset="-122"/>
                      </a:rPr>
                      <a:t>region</a:t>
                    </a:r>
                    <a:endParaRPr lang="en-GB" sz="2000" b="1" dirty="0">
                      <a:latin typeface="+mj-lt"/>
                    </a:endParaRPr>
                  </a:p>
                </p:txBody>
              </p:sp>
              <p:sp>
                <p:nvSpPr>
                  <p:cNvPr id="217" name="AutoShape 1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023079" y="-1387242"/>
                    <a:ext cx="542974" cy="686437"/>
                  </a:xfrm>
                  <a:custGeom>
                    <a:avLst/>
                    <a:gdLst>
                      <a:gd name="T0" fmla="*/ 2147483647 w 21600"/>
                      <a:gd name="T1" fmla="*/ 0 h 21600"/>
                      <a:gd name="T2" fmla="*/ 2147483647 w 21600"/>
                      <a:gd name="T3" fmla="*/ 2147483647 h 21600"/>
                      <a:gd name="T4" fmla="*/ 2147483647 w 21600"/>
                      <a:gd name="T5" fmla="*/ 2147483647 h 21600"/>
                      <a:gd name="T6" fmla="*/ 2147483647 w 21600"/>
                      <a:gd name="T7" fmla="*/ 214748364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771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5400" y="10800"/>
                        </a:moveTo>
                        <a:cubicBezTo>
                          <a:pt x="5400" y="7817"/>
                          <a:pt x="7817" y="5400"/>
                          <a:pt x="10800" y="5400"/>
                        </a:cubicBezTo>
                        <a:cubicBezTo>
                          <a:pt x="13782" y="5399"/>
                          <a:pt x="16199" y="7817"/>
                          <a:pt x="16200" y="10799"/>
                        </a:cubicBezTo>
                        <a:lnTo>
                          <a:pt x="21600" y="10800"/>
                        </a:ln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lose/>
                      </a:path>
                    </a:pathLst>
                  </a:custGeom>
                  <a:solidFill>
                    <a:srgbClr val="3333CC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8" name="Oval 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25239" y="-1043495"/>
                    <a:ext cx="140771" cy="114230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9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12139" y="-578776"/>
                    <a:ext cx="1966560" cy="44951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/>
                </p:spPr>
                <p:txBody>
                  <a:bodyPr lIns="74981" tIns="37490" rIns="74981" bIns="37490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en-GB" altLang="zh-CN" sz="2000" b="1" dirty="0" err="1">
                        <a:solidFill>
                          <a:srgbClr val="0000FF"/>
                        </a:solidFill>
                        <a:latin typeface="+mj-lt"/>
                        <a:ea typeface="SimSun" pitchFamily="2" charset="-122"/>
                      </a:rPr>
                      <a:t>ArpA</a:t>
                    </a:r>
                    <a:r>
                      <a:rPr lang="en-GB" altLang="zh-CN" sz="2000" b="1" dirty="0">
                        <a:solidFill>
                          <a:srgbClr val="0000FF"/>
                        </a:solidFill>
                        <a:latin typeface="+mj-lt"/>
                        <a:ea typeface="SimSun" pitchFamily="2" charset="-122"/>
                      </a:rPr>
                      <a:t>-like protein bound to ligand</a:t>
                    </a:r>
                    <a:endParaRPr lang="en-GB" sz="2000" b="1" dirty="0">
                      <a:solidFill>
                        <a:srgbClr val="0000FF"/>
                      </a:solidFill>
                      <a:latin typeface="+mj-lt"/>
                      <a:ea typeface="SimSun" pitchFamily="2" charset="-122"/>
                    </a:endParaRPr>
                  </a:p>
                </p:txBody>
              </p:sp>
              <p:sp>
                <p:nvSpPr>
                  <p:cNvPr id="220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299329" y="-1279359"/>
                    <a:ext cx="0" cy="175576"/>
                  </a:xfrm>
                  <a:prstGeom prst="line">
                    <a:avLst/>
                  </a:prstGeom>
                  <a:noFill/>
                  <a:ln w="19050">
                    <a:solidFill>
                      <a:srgbClr val="808080"/>
                    </a:solidFill>
                    <a:round/>
                    <a:headEnd/>
                    <a:tailEnd type="triangle" w="med" len="med"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1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7865" y="-1509934"/>
                    <a:ext cx="1297633" cy="34269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/>
                </p:spPr>
                <p:txBody>
                  <a:bodyPr lIns="74981" tIns="37490" rIns="74981" bIns="37490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en-GB" altLang="zh-CN" sz="1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SimSun" pitchFamily="2" charset="-122"/>
                      </a:rPr>
                      <a:t>+ </a:t>
                    </a:r>
                    <a:r>
                      <a:rPr lang="en-GB" altLang="zh-CN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SimSun" pitchFamily="2" charset="-122"/>
                      </a:rPr>
                      <a:t>Ligand</a:t>
                    </a:r>
                  </a:p>
                </p:txBody>
              </p:sp>
              <p:sp>
                <p:nvSpPr>
                  <p:cNvPr id="222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1317" y="-1606183"/>
                    <a:ext cx="1207667" cy="31519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/>
                </p:spPr>
                <p:txBody>
                  <a:bodyPr lIns="74981" tIns="37490" rIns="74981" bIns="37490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en-GB" altLang="zh-CN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SimSun" pitchFamily="2" charset="-122"/>
                      </a:rPr>
                      <a:t>Ligand</a:t>
                    </a:r>
                    <a:endParaRPr lang="en-GB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223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-526890" y="-1065706"/>
                    <a:ext cx="792763" cy="215768"/>
                  </a:xfrm>
                  <a:prstGeom prst="rightArrow">
                    <a:avLst>
                      <a:gd name="adj1" fmla="val 50000"/>
                      <a:gd name="adj2" fmla="val 91728"/>
                    </a:avLst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-477144" y="-788593"/>
                    <a:ext cx="1370905" cy="663169"/>
                  </a:xfrm>
                  <a:prstGeom prst="rect">
                    <a:avLst/>
                  </a:prstGeom>
                  <a:noFill/>
                  <a:ln>
                    <a:noFill/>
                  </a:ln>
                  <a:extLst/>
                </p:spPr>
                <p:txBody>
                  <a:bodyPr lIns="74981" tIns="37490" rIns="74981" bIns="37490"/>
                  <a:lstStyle/>
                  <a:p>
                    <a:pPr>
                      <a:defRPr/>
                    </a:pPr>
                    <a:r>
                      <a:rPr lang="en-GB" altLang="zh-CN" sz="2000" b="1" i="1" dirty="0">
                        <a:solidFill>
                          <a:srgbClr val="FF0000"/>
                        </a:solidFill>
                        <a:latin typeface="+mj-lt"/>
                        <a:ea typeface="SimSun" pitchFamily="2" charset="-122"/>
                      </a:rPr>
                      <a:t>gene</a:t>
                    </a:r>
                    <a:r>
                      <a:rPr lang="en-GB" altLang="zh-CN" sz="2000" b="1" dirty="0">
                        <a:solidFill>
                          <a:srgbClr val="FF0000"/>
                        </a:solidFill>
                        <a:latin typeface="+mj-lt"/>
                        <a:ea typeface="SimSun" pitchFamily="2" charset="-122"/>
                      </a:rPr>
                      <a:t> not transcribed</a:t>
                    </a:r>
                    <a:endParaRPr lang="en-GB" sz="2000" b="1" dirty="0">
                      <a:solidFill>
                        <a:srgbClr val="FF0000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225" name="Auto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5308227" y="-1040322"/>
                    <a:ext cx="792763" cy="215768"/>
                  </a:xfrm>
                  <a:prstGeom prst="rightArrow">
                    <a:avLst>
                      <a:gd name="adj1" fmla="val 50000"/>
                      <a:gd name="adj2" fmla="val 91728"/>
                    </a:avLst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6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5106615" y="-769818"/>
                    <a:ext cx="1296575" cy="6166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/>
                </p:spPr>
                <p:txBody>
                  <a:bodyPr lIns="74981" tIns="37490" rIns="74981" bIns="37490"/>
                  <a:lstStyle/>
                  <a:p>
                    <a:pPr algn="ctr">
                      <a:defRPr/>
                    </a:pPr>
                    <a:r>
                      <a:rPr lang="en-GB" altLang="zh-CN" sz="2000" b="1" i="1" dirty="0">
                        <a:solidFill>
                          <a:srgbClr val="FF0000"/>
                        </a:solidFill>
                        <a:latin typeface="+mj-lt"/>
                        <a:ea typeface="SimSun" pitchFamily="2" charset="-122"/>
                      </a:rPr>
                      <a:t>gene </a:t>
                    </a:r>
                    <a:r>
                      <a:rPr lang="en-GB" altLang="zh-CN" sz="2000" b="1" dirty="0">
                        <a:solidFill>
                          <a:srgbClr val="FF0000"/>
                        </a:solidFill>
                        <a:latin typeface="+mj-lt"/>
                        <a:ea typeface="SimSun" pitchFamily="2" charset="-122"/>
                      </a:rPr>
                      <a:t>transcribed</a:t>
                    </a:r>
                    <a:endParaRPr lang="en-GB" sz="2000" b="1" dirty="0">
                      <a:solidFill>
                        <a:srgbClr val="FF0000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22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5135703" y="-761093"/>
                    <a:ext cx="0" cy="2157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5135703" y="-545326"/>
                    <a:ext cx="35986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GB">
                      <a:latin typeface="+mj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13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3621421" y="2540130"/>
                  <a:ext cx="141829" cy="115287"/>
                </a:xfrm>
                <a:prstGeom prst="ellipse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GB">
                    <a:latin typeface="+mj-lt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08" name="Straight Arrow Connector 207"/>
            <p:cNvCxnSpPr/>
            <p:nvPr/>
          </p:nvCxnSpPr>
          <p:spPr bwMode="auto">
            <a:xfrm>
              <a:off x="6110288" y="20685125"/>
              <a:ext cx="1593850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TextBox 228"/>
          <p:cNvSpPr txBox="1"/>
          <p:nvPr/>
        </p:nvSpPr>
        <p:spPr>
          <a:xfrm>
            <a:off x="704092" y="12055983"/>
            <a:ext cx="9492473" cy="1758032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just"/>
            <a:endParaRPr lang="en-GB" sz="1000" dirty="0">
              <a:latin typeface="Times"/>
              <a:cs typeface="Times"/>
            </a:endParaRPr>
          </a:p>
          <a:p>
            <a:pPr algn="just"/>
            <a:r>
              <a:rPr lang="en-GB" sz="1800" dirty="0" smtClean="0">
                <a:latin typeface="Times"/>
                <a:cs typeface="Times"/>
              </a:rPr>
              <a:t>Figure </a:t>
            </a:r>
            <a:r>
              <a:rPr lang="en-GB" sz="1800" dirty="0">
                <a:latin typeface="Times"/>
                <a:cs typeface="Times"/>
              </a:rPr>
              <a:t>1 : Schematic of the proposed </a:t>
            </a:r>
            <a:r>
              <a:rPr lang="en-GB" sz="1800" dirty="0" smtClean="0">
                <a:latin typeface="Times"/>
                <a:cs typeface="Times"/>
              </a:rPr>
              <a:t>mode of action</a:t>
            </a:r>
            <a:r>
              <a:rPr lang="en-GB" sz="1800" dirty="0" smtClean="0">
                <a:latin typeface="Times"/>
                <a:cs typeface="Times"/>
              </a:rPr>
              <a:t> </a:t>
            </a:r>
            <a:r>
              <a:rPr lang="en-GB" sz="1800" dirty="0" err="1">
                <a:latin typeface="Times"/>
                <a:cs typeface="Times"/>
              </a:rPr>
              <a:t>ArpA</a:t>
            </a:r>
            <a:r>
              <a:rPr lang="en-GB" sz="1800" dirty="0">
                <a:latin typeface="Times"/>
                <a:cs typeface="Times"/>
              </a:rPr>
              <a:t>-like proteins induced by </a:t>
            </a:r>
            <a:r>
              <a:rPr lang="en-GB" sz="1800" dirty="0" smtClean="0">
                <a:latin typeface="Times"/>
                <a:cs typeface="Times"/>
              </a:rPr>
              <a:t>ligands</a:t>
            </a:r>
          </a:p>
          <a:p>
            <a:pPr algn="just"/>
            <a:endParaRPr lang="en-GB" sz="1500" dirty="0" smtClean="0">
              <a:latin typeface="Times"/>
              <a:cs typeface="Times"/>
            </a:endParaRPr>
          </a:p>
          <a:p>
            <a:pPr algn="just"/>
            <a:r>
              <a:rPr lang="en-GB" sz="2300" dirty="0" smtClean="0">
                <a:latin typeface="Times"/>
                <a:cs typeface="Times"/>
              </a:rPr>
              <a:t>Upon </a:t>
            </a:r>
            <a:r>
              <a:rPr lang="en-GB" sz="2300" dirty="0">
                <a:latin typeface="Times"/>
                <a:cs typeface="Times"/>
              </a:rPr>
              <a:t>binding of a signalling molecule, repressors are released from the promoter region of the target gene, which is then transcribed. </a:t>
            </a:r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2100" dirty="0">
              <a:latin typeface="Times"/>
              <a:cs typeface="Times"/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720079" y="13429777"/>
            <a:ext cx="9654280" cy="7759675"/>
          </a:xfrm>
          <a:prstGeom prst="rect">
            <a:avLst/>
          </a:prstGeom>
          <a:ln>
            <a:noFill/>
          </a:ln>
        </p:spPr>
        <p:txBody>
          <a:bodyPr wrap="square" lIns="64630" tIns="32315" rIns="64630" bIns="32315">
            <a:spAutoFit/>
          </a:bodyPr>
          <a:lstStyle/>
          <a:p>
            <a:pPr algn="just"/>
            <a:r>
              <a:rPr lang="en-GB" sz="2300" dirty="0">
                <a:latin typeface="Times"/>
                <a:cs typeface="Times"/>
              </a:rPr>
              <a:t>The TetR family of transcriptional proteins is widely and extensively present in </a:t>
            </a:r>
            <a:r>
              <a:rPr lang="en-GB" sz="2300" i="1" dirty="0">
                <a:latin typeface="Times"/>
                <a:cs typeface="Times"/>
              </a:rPr>
              <a:t>Streptomyces</a:t>
            </a:r>
            <a:r>
              <a:rPr lang="en-GB" sz="2300" dirty="0">
                <a:latin typeface="Times"/>
                <a:cs typeface="Times"/>
              </a:rPr>
              <a:t>. This project will investigate transcriptional repressors in </a:t>
            </a:r>
            <a:r>
              <a:rPr lang="en-GB" sz="2300" i="1" dirty="0">
                <a:latin typeface="Times"/>
                <a:cs typeface="Times"/>
              </a:rPr>
              <a:t>S. </a:t>
            </a:r>
            <a:r>
              <a:rPr lang="en-GB" sz="2300" i="1" dirty="0" err="1">
                <a:latin typeface="Times"/>
                <a:cs typeface="Times"/>
              </a:rPr>
              <a:t>avermitilis</a:t>
            </a:r>
            <a:r>
              <a:rPr lang="en-GB" sz="2300" i="1" dirty="0">
                <a:latin typeface="Times"/>
                <a:cs typeface="Times"/>
              </a:rPr>
              <a:t> </a:t>
            </a:r>
            <a:r>
              <a:rPr lang="en-GB" sz="2300" dirty="0">
                <a:latin typeface="Times"/>
                <a:cs typeface="Times"/>
              </a:rPr>
              <a:t>and </a:t>
            </a:r>
            <a:r>
              <a:rPr lang="en-GB" sz="2300" i="1" dirty="0">
                <a:latin typeface="Times"/>
                <a:cs typeface="Times"/>
              </a:rPr>
              <a:t>S. </a:t>
            </a:r>
            <a:r>
              <a:rPr lang="en-GB" sz="2300" i="1" dirty="0" err="1">
                <a:latin typeface="Times"/>
                <a:cs typeface="Times"/>
              </a:rPr>
              <a:t>venezuelae</a:t>
            </a:r>
            <a:r>
              <a:rPr lang="en-GB" sz="2300" i="1" dirty="0">
                <a:latin typeface="Times"/>
                <a:cs typeface="Times"/>
              </a:rPr>
              <a:t> </a:t>
            </a:r>
            <a:r>
              <a:rPr lang="en-GB" sz="2300" dirty="0">
                <a:latin typeface="Times"/>
                <a:cs typeface="Times"/>
              </a:rPr>
              <a:t>which have related repressors to those found in </a:t>
            </a:r>
            <a:r>
              <a:rPr lang="en-GB" sz="2300" i="1" dirty="0">
                <a:latin typeface="Times"/>
                <a:cs typeface="Times"/>
              </a:rPr>
              <a:t>S. </a:t>
            </a:r>
            <a:r>
              <a:rPr lang="en-GB" sz="2300" i="1" dirty="0" err="1">
                <a:latin typeface="Times"/>
                <a:cs typeface="Times"/>
              </a:rPr>
              <a:t>coelicolor</a:t>
            </a:r>
            <a:r>
              <a:rPr lang="en-GB" sz="2300" i="1" dirty="0">
                <a:latin typeface="Times"/>
                <a:cs typeface="Times"/>
              </a:rPr>
              <a:t>. </a:t>
            </a:r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endParaRPr lang="en-GB" sz="2300" dirty="0">
              <a:latin typeface="Times"/>
              <a:cs typeface="Times"/>
            </a:endParaRPr>
          </a:p>
          <a:p>
            <a:pPr algn="ctr"/>
            <a:endParaRPr lang="en-GB" sz="2000" dirty="0">
              <a:latin typeface="Times"/>
              <a:cs typeface="Times"/>
            </a:endParaRPr>
          </a:p>
          <a:p>
            <a:pPr algn="ctr"/>
            <a:endParaRPr lang="en-GB" sz="1500" dirty="0" smtClean="0">
              <a:latin typeface="Times"/>
              <a:cs typeface="Times"/>
            </a:endParaRPr>
          </a:p>
          <a:p>
            <a:pPr algn="ctr"/>
            <a:r>
              <a:rPr lang="en-GB" sz="1800" dirty="0" smtClean="0">
                <a:latin typeface="Times"/>
                <a:cs typeface="Times"/>
              </a:rPr>
              <a:t>Figure </a:t>
            </a:r>
            <a:r>
              <a:rPr lang="en-GB" sz="1800" dirty="0">
                <a:latin typeface="Times"/>
                <a:cs typeface="Times"/>
              </a:rPr>
              <a:t>2 : Transcriptional repressor genes in </a:t>
            </a:r>
            <a:r>
              <a:rPr lang="en-GB" sz="1800" i="1" dirty="0">
                <a:latin typeface="Times"/>
                <a:cs typeface="Times"/>
              </a:rPr>
              <a:t>S. </a:t>
            </a:r>
            <a:r>
              <a:rPr lang="en-GB" sz="1800" i="1" dirty="0" err="1">
                <a:latin typeface="Times"/>
                <a:cs typeface="Times"/>
              </a:rPr>
              <a:t>coelicolor</a:t>
            </a:r>
            <a:r>
              <a:rPr lang="en-GB" sz="1800" i="1" dirty="0">
                <a:latin typeface="Times"/>
                <a:cs typeface="Times"/>
              </a:rPr>
              <a:t>, .S. </a:t>
            </a:r>
            <a:r>
              <a:rPr lang="en-GB" sz="1800" i="1" dirty="0" err="1">
                <a:latin typeface="Times"/>
                <a:cs typeface="Times"/>
              </a:rPr>
              <a:t>avermitilis</a:t>
            </a:r>
            <a:r>
              <a:rPr lang="en-GB" sz="1800" i="1" dirty="0">
                <a:latin typeface="Times"/>
                <a:cs typeface="Times"/>
              </a:rPr>
              <a:t> and S. </a:t>
            </a:r>
            <a:r>
              <a:rPr lang="en-GB" sz="1800" i="1" dirty="0" err="1">
                <a:latin typeface="Times"/>
                <a:cs typeface="Times"/>
              </a:rPr>
              <a:t>venezuelae</a:t>
            </a:r>
            <a:r>
              <a:rPr lang="en-GB" sz="1800" dirty="0">
                <a:latin typeface="Times"/>
                <a:cs typeface="Times"/>
              </a:rPr>
              <a:t>  </a:t>
            </a:r>
            <a:endParaRPr lang="en-GB" sz="1800" dirty="0" smtClean="0">
              <a:latin typeface="Times"/>
              <a:cs typeface="Times"/>
            </a:endParaRPr>
          </a:p>
          <a:p>
            <a:pPr algn="ctr"/>
            <a:endParaRPr lang="en-GB" sz="1000" dirty="0" smtClean="0">
              <a:latin typeface="Times"/>
              <a:cs typeface="Times"/>
            </a:endParaRPr>
          </a:p>
          <a:p>
            <a:pPr algn="just"/>
            <a:r>
              <a:rPr lang="en-GB" sz="2300" dirty="0" smtClean="0">
                <a:latin typeface="Times"/>
                <a:cs typeface="Times"/>
              </a:rPr>
              <a:t>A </a:t>
            </a:r>
            <a:r>
              <a:rPr lang="en-GB" sz="2300" dirty="0">
                <a:latin typeface="Times"/>
                <a:cs typeface="Times"/>
              </a:rPr>
              <a:t>detailed understanding of the structure-activity relationships involved in </a:t>
            </a:r>
            <a:r>
              <a:rPr lang="en-GB" sz="2300" dirty="0" err="1">
                <a:latin typeface="Times"/>
                <a:cs typeface="Times"/>
              </a:rPr>
              <a:t>ArpA</a:t>
            </a:r>
            <a:r>
              <a:rPr lang="en-GB" sz="2300" dirty="0">
                <a:latin typeface="Times"/>
                <a:cs typeface="Times"/>
              </a:rPr>
              <a:t>-like protein binding to signalling molecules and DNA will be very important in the future of antibiotics. </a:t>
            </a:r>
          </a:p>
          <a:p>
            <a:pPr algn="just"/>
            <a:endParaRPr lang="en-GB" sz="2300" dirty="0">
              <a:latin typeface="Times"/>
              <a:cs typeface="Times"/>
            </a:endParaRPr>
          </a:p>
        </p:txBody>
      </p:sp>
      <p:sp>
        <p:nvSpPr>
          <p:cNvPr id="317" name="Text Box 19"/>
          <p:cNvSpPr txBox="1">
            <a:spLocks noChangeArrowheads="1"/>
          </p:cNvSpPr>
          <p:nvPr/>
        </p:nvSpPr>
        <p:spPr bwMode="auto">
          <a:xfrm>
            <a:off x="6914515" y="17134829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>
                <a:solidFill>
                  <a:srgbClr val="0000FF"/>
                </a:solidFill>
                <a:latin typeface="+mj-lt"/>
                <a:ea typeface="SimSun" pitchFamily="2" charset="-122"/>
              </a:rPr>
              <a:t>smdR2</a:t>
            </a:r>
          </a:p>
        </p:txBody>
      </p:sp>
      <p:sp>
        <p:nvSpPr>
          <p:cNvPr id="318" name="Text Box 19"/>
          <p:cNvSpPr txBox="1">
            <a:spLocks noChangeArrowheads="1"/>
          </p:cNvSpPr>
          <p:nvPr/>
        </p:nvSpPr>
        <p:spPr bwMode="auto">
          <a:xfrm>
            <a:off x="6479235" y="18238252"/>
            <a:ext cx="2147225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zh-CN" sz="2000" b="1" dirty="0">
                <a:solidFill>
                  <a:srgbClr val="0000FF"/>
                </a:solidFill>
                <a:latin typeface="+mj-lt"/>
                <a:ea typeface="SimSun" pitchFamily="2" charset="-122"/>
              </a:rPr>
              <a:t>Genes coding for </a:t>
            </a:r>
            <a:r>
              <a:rPr lang="en-GB" altLang="zh-CN" sz="2000" b="1" dirty="0" err="1">
                <a:solidFill>
                  <a:srgbClr val="0000FF"/>
                </a:solidFill>
                <a:latin typeface="+mj-lt"/>
                <a:ea typeface="SimSun" pitchFamily="2" charset="-122"/>
              </a:rPr>
              <a:t>ArpA</a:t>
            </a:r>
            <a:r>
              <a:rPr lang="en-GB" altLang="zh-CN" sz="2000" b="1" dirty="0">
                <a:solidFill>
                  <a:srgbClr val="0000FF"/>
                </a:solidFill>
                <a:latin typeface="+mj-lt"/>
                <a:ea typeface="SimSun" pitchFamily="2" charset="-122"/>
              </a:rPr>
              <a:t>-like proteins </a:t>
            </a:r>
            <a:endParaRPr lang="en-GB" sz="2000" b="1" dirty="0">
              <a:solidFill>
                <a:srgbClr val="0000FF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19" name="Text Box 19"/>
          <p:cNvSpPr txBox="1">
            <a:spLocks noChangeArrowheads="1"/>
          </p:cNvSpPr>
          <p:nvPr/>
        </p:nvSpPr>
        <p:spPr bwMode="auto">
          <a:xfrm>
            <a:off x="2514642" y="15955424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 err="1">
                <a:solidFill>
                  <a:srgbClr val="0000FF"/>
                </a:solidFill>
                <a:latin typeface="+mj-lt"/>
                <a:ea typeface="SimSun" pitchFamily="2" charset="-122"/>
              </a:rPr>
              <a:t>avaR</a:t>
            </a:r>
            <a:endParaRPr lang="en-GB" sz="2000" b="1" dirty="0">
              <a:solidFill>
                <a:srgbClr val="0000FF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20" name="Text Box 19"/>
          <p:cNvSpPr txBox="1">
            <a:spLocks noChangeArrowheads="1"/>
          </p:cNvSpPr>
          <p:nvPr/>
        </p:nvSpPr>
        <p:spPr bwMode="auto">
          <a:xfrm>
            <a:off x="5560416" y="15952063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>
                <a:solidFill>
                  <a:srgbClr val="0000FF"/>
                </a:solidFill>
                <a:latin typeface="+mj-lt"/>
                <a:ea typeface="SimSun" pitchFamily="2" charset="-122"/>
              </a:rPr>
              <a:t>avaR2</a:t>
            </a:r>
          </a:p>
        </p:txBody>
      </p:sp>
      <p:sp>
        <p:nvSpPr>
          <p:cNvPr id="321" name="Text Box 19"/>
          <p:cNvSpPr txBox="1">
            <a:spLocks noChangeArrowheads="1"/>
          </p:cNvSpPr>
          <p:nvPr/>
        </p:nvSpPr>
        <p:spPr bwMode="auto">
          <a:xfrm>
            <a:off x="764155" y="17316339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i="1" dirty="0">
                <a:solidFill>
                  <a:srgbClr val="000000"/>
                </a:solidFill>
                <a:latin typeface="+mj-lt"/>
                <a:ea typeface="SimSun" pitchFamily="2" charset="-122"/>
              </a:rPr>
              <a:t>S. </a:t>
            </a:r>
            <a:r>
              <a:rPr lang="en-GB" sz="2000" b="1" i="1" dirty="0" err="1">
                <a:solidFill>
                  <a:srgbClr val="000000"/>
                </a:solidFill>
                <a:latin typeface="+mj-lt"/>
                <a:ea typeface="SimSun" pitchFamily="2" charset="-122"/>
              </a:rPr>
              <a:t>venezuelae</a:t>
            </a:r>
            <a:endParaRPr lang="en-GB" sz="2000" b="1" i="1" dirty="0">
              <a:solidFill>
                <a:srgbClr val="000000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22" name="Text Box 19"/>
          <p:cNvSpPr txBox="1">
            <a:spLocks noChangeArrowheads="1"/>
          </p:cNvSpPr>
          <p:nvPr/>
        </p:nvSpPr>
        <p:spPr bwMode="auto">
          <a:xfrm>
            <a:off x="648330" y="16208653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i="1" dirty="0">
                <a:latin typeface="+mj-lt"/>
                <a:ea typeface="SimSun" pitchFamily="2" charset="-122"/>
              </a:rPr>
              <a:t>S. </a:t>
            </a:r>
            <a:r>
              <a:rPr lang="en-GB" sz="2000" b="1" i="1" dirty="0" err="1">
                <a:latin typeface="+mj-lt"/>
                <a:ea typeface="SimSun" pitchFamily="2" charset="-122"/>
              </a:rPr>
              <a:t>avermitilis</a:t>
            </a:r>
            <a:endParaRPr lang="en-GB" sz="2000" b="1" i="1" dirty="0">
              <a:latin typeface="+mj-lt"/>
              <a:ea typeface="SimSun" pitchFamily="2" charset="-122"/>
            </a:endParaRPr>
          </a:p>
        </p:txBody>
      </p:sp>
      <p:sp>
        <p:nvSpPr>
          <p:cNvPr id="323" name="Text Box 19"/>
          <p:cNvSpPr txBox="1">
            <a:spLocks noChangeArrowheads="1"/>
          </p:cNvSpPr>
          <p:nvPr/>
        </p:nvSpPr>
        <p:spPr bwMode="auto">
          <a:xfrm>
            <a:off x="2323105" y="17142679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 err="1">
                <a:solidFill>
                  <a:srgbClr val="0000FF"/>
                </a:solidFill>
                <a:latin typeface="+mj-lt"/>
                <a:ea typeface="SimSun" pitchFamily="2" charset="-122"/>
              </a:rPr>
              <a:t>smdR</a:t>
            </a:r>
            <a:endParaRPr lang="en-GB" sz="2000" b="1" dirty="0">
              <a:solidFill>
                <a:srgbClr val="0000FF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24" name="Text Box 19"/>
          <p:cNvSpPr txBox="1">
            <a:spLocks noChangeArrowheads="1"/>
          </p:cNvSpPr>
          <p:nvPr/>
        </p:nvSpPr>
        <p:spPr bwMode="auto">
          <a:xfrm>
            <a:off x="8359173" y="14913095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 err="1">
                <a:solidFill>
                  <a:srgbClr val="0000FF"/>
                </a:solidFill>
                <a:latin typeface="+mj-lt"/>
                <a:ea typeface="SimSun" pitchFamily="2" charset="-122"/>
              </a:rPr>
              <a:t>mmyR</a:t>
            </a:r>
            <a:endParaRPr lang="en-GB" sz="2000" b="1" dirty="0">
              <a:solidFill>
                <a:srgbClr val="0000FF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25" name="Text Box 19"/>
          <p:cNvSpPr txBox="1">
            <a:spLocks noChangeArrowheads="1"/>
          </p:cNvSpPr>
          <p:nvPr/>
        </p:nvSpPr>
        <p:spPr bwMode="auto">
          <a:xfrm>
            <a:off x="2397161" y="14912467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 err="1" smtClean="0">
                <a:solidFill>
                  <a:srgbClr val="0000FF"/>
                </a:solidFill>
                <a:latin typeface="+mj-lt"/>
                <a:ea typeface="SimSun" pitchFamily="2" charset="-122"/>
              </a:rPr>
              <a:t>mmfR</a:t>
            </a:r>
            <a:endParaRPr lang="en-GB" sz="2000" b="1" dirty="0">
              <a:solidFill>
                <a:srgbClr val="0000FF"/>
              </a:solidFill>
              <a:latin typeface="+mj-lt"/>
              <a:ea typeface="SimSun" pitchFamily="2" charset="-122"/>
            </a:endParaRPr>
          </a:p>
        </p:txBody>
      </p:sp>
      <p:sp>
        <p:nvSpPr>
          <p:cNvPr id="326" name="Text Box 19"/>
          <p:cNvSpPr txBox="1">
            <a:spLocks noChangeArrowheads="1"/>
          </p:cNvSpPr>
          <p:nvPr/>
        </p:nvSpPr>
        <p:spPr bwMode="auto">
          <a:xfrm>
            <a:off x="827784" y="15053411"/>
            <a:ext cx="1750487" cy="4557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i="1" dirty="0">
                <a:solidFill>
                  <a:srgbClr val="000000"/>
                </a:solidFill>
                <a:latin typeface="+mj-lt"/>
                <a:ea typeface="SimSun" pitchFamily="2" charset="-122"/>
              </a:rPr>
              <a:t>S. </a:t>
            </a:r>
            <a:r>
              <a:rPr lang="en-GB" sz="2000" b="1" i="1" dirty="0" err="1">
                <a:solidFill>
                  <a:srgbClr val="000000"/>
                </a:solidFill>
                <a:latin typeface="+mj-lt"/>
                <a:ea typeface="SimSun" pitchFamily="2" charset="-122"/>
              </a:rPr>
              <a:t>coelicolor</a:t>
            </a:r>
            <a:endParaRPr lang="en-GB" sz="2000" b="1" i="1" dirty="0">
              <a:solidFill>
                <a:srgbClr val="000000"/>
              </a:solidFill>
              <a:latin typeface="+mj-lt"/>
              <a:ea typeface="SimSun" pitchFamily="2" charset="-122"/>
            </a:endParaRPr>
          </a:p>
        </p:txBody>
      </p:sp>
      <p:cxnSp>
        <p:nvCxnSpPr>
          <p:cNvPr id="327" name="Straight Connector 326"/>
          <p:cNvCxnSpPr/>
          <p:nvPr/>
        </p:nvCxnSpPr>
        <p:spPr>
          <a:xfrm flipV="1">
            <a:off x="2514642" y="15348169"/>
            <a:ext cx="725748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8" name="AutoShape 28"/>
          <p:cNvSpPr>
            <a:spLocks noChangeArrowheads="1"/>
          </p:cNvSpPr>
          <p:nvPr/>
        </p:nvSpPr>
        <p:spPr bwMode="auto">
          <a:xfrm>
            <a:off x="4331591" y="15233659"/>
            <a:ext cx="1480475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29" name="AutoShape 28"/>
          <p:cNvSpPr>
            <a:spLocks noChangeArrowheads="1"/>
          </p:cNvSpPr>
          <p:nvPr/>
        </p:nvSpPr>
        <p:spPr bwMode="auto">
          <a:xfrm>
            <a:off x="7451398" y="15228539"/>
            <a:ext cx="965467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30" name="AutoShape 28"/>
          <p:cNvSpPr>
            <a:spLocks noChangeArrowheads="1"/>
          </p:cNvSpPr>
          <p:nvPr/>
        </p:nvSpPr>
        <p:spPr bwMode="auto">
          <a:xfrm>
            <a:off x="5789633" y="15233659"/>
            <a:ext cx="1647119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31" name="AutoShape 28"/>
          <p:cNvSpPr>
            <a:spLocks noChangeArrowheads="1"/>
          </p:cNvSpPr>
          <p:nvPr/>
        </p:nvSpPr>
        <p:spPr bwMode="auto">
          <a:xfrm>
            <a:off x="8810873" y="15235276"/>
            <a:ext cx="853590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32" name="AutoShape 28"/>
          <p:cNvSpPr>
            <a:spLocks noChangeArrowheads="1"/>
          </p:cNvSpPr>
          <p:nvPr/>
        </p:nvSpPr>
        <p:spPr bwMode="auto">
          <a:xfrm flipH="1">
            <a:off x="2626801" y="15235276"/>
            <a:ext cx="1301024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cxnSp>
        <p:nvCxnSpPr>
          <p:cNvPr id="333" name="Straight Connector 332"/>
          <p:cNvCxnSpPr/>
          <p:nvPr/>
        </p:nvCxnSpPr>
        <p:spPr>
          <a:xfrm>
            <a:off x="4129709" y="15235276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8599611" y="15228539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 flipV="1">
            <a:off x="2622307" y="16354080"/>
            <a:ext cx="718387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6" name="AutoShape 28"/>
          <p:cNvSpPr>
            <a:spLocks noChangeArrowheads="1"/>
          </p:cNvSpPr>
          <p:nvPr/>
        </p:nvSpPr>
        <p:spPr bwMode="auto">
          <a:xfrm>
            <a:off x="4439256" y="16239568"/>
            <a:ext cx="1480475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37" name="AutoShape 28"/>
          <p:cNvSpPr>
            <a:spLocks noChangeArrowheads="1"/>
          </p:cNvSpPr>
          <p:nvPr/>
        </p:nvSpPr>
        <p:spPr bwMode="auto">
          <a:xfrm flipH="1">
            <a:off x="5919731" y="16251918"/>
            <a:ext cx="878965" cy="21666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38" name="AutoShape 28"/>
          <p:cNvSpPr>
            <a:spLocks noChangeArrowheads="1"/>
          </p:cNvSpPr>
          <p:nvPr/>
        </p:nvSpPr>
        <p:spPr bwMode="auto">
          <a:xfrm>
            <a:off x="6927403" y="16239568"/>
            <a:ext cx="1647119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39" name="AutoShape 28"/>
          <p:cNvSpPr>
            <a:spLocks noChangeArrowheads="1"/>
          </p:cNvSpPr>
          <p:nvPr/>
        </p:nvSpPr>
        <p:spPr bwMode="auto">
          <a:xfrm>
            <a:off x="8574522" y="16243954"/>
            <a:ext cx="1197606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40" name="AutoShape 28"/>
          <p:cNvSpPr>
            <a:spLocks noChangeArrowheads="1"/>
          </p:cNvSpPr>
          <p:nvPr/>
        </p:nvSpPr>
        <p:spPr bwMode="auto">
          <a:xfrm flipH="1">
            <a:off x="2734466" y="16241185"/>
            <a:ext cx="1301024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r>
              <a:rPr lang="en-GB" dirty="0" smtClean="0">
                <a:solidFill>
                  <a:srgbClr val="000090"/>
                </a:solidFill>
                <a:latin typeface="+mj-lt"/>
                <a:ea typeface="+mn-ea"/>
                <a:cs typeface="+mn-cs"/>
              </a:rPr>
              <a:t>         </a:t>
            </a:r>
            <a:endParaRPr lang="en-GB" dirty="0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cxnSp>
        <p:nvCxnSpPr>
          <p:cNvPr id="341" name="Straight Connector 340"/>
          <p:cNvCxnSpPr/>
          <p:nvPr/>
        </p:nvCxnSpPr>
        <p:spPr>
          <a:xfrm>
            <a:off x="4237374" y="16241185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 flipV="1">
            <a:off x="2489552" y="17568157"/>
            <a:ext cx="7694494" cy="145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3" name="AutoShape 28"/>
          <p:cNvSpPr>
            <a:spLocks noChangeArrowheads="1"/>
          </p:cNvSpPr>
          <p:nvPr/>
        </p:nvSpPr>
        <p:spPr bwMode="auto">
          <a:xfrm>
            <a:off x="3902735" y="17468238"/>
            <a:ext cx="1480475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44" name="AutoShape 28"/>
          <p:cNvSpPr>
            <a:spLocks noChangeArrowheads="1"/>
          </p:cNvSpPr>
          <p:nvPr/>
        </p:nvSpPr>
        <p:spPr bwMode="auto">
          <a:xfrm>
            <a:off x="7411663" y="17468238"/>
            <a:ext cx="965467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45" name="AutoShape 28"/>
          <p:cNvSpPr>
            <a:spLocks noChangeArrowheads="1"/>
          </p:cNvSpPr>
          <p:nvPr/>
        </p:nvSpPr>
        <p:spPr bwMode="auto">
          <a:xfrm>
            <a:off x="8773562" y="17461869"/>
            <a:ext cx="1398263" cy="235755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46" name="AutoShape 28"/>
          <p:cNvSpPr>
            <a:spLocks noChangeArrowheads="1"/>
          </p:cNvSpPr>
          <p:nvPr/>
        </p:nvSpPr>
        <p:spPr bwMode="auto">
          <a:xfrm flipH="1">
            <a:off x="2601711" y="17469854"/>
            <a:ext cx="1301024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r>
              <a:rPr lang="en-GB" dirty="0" smtClean="0">
                <a:solidFill>
                  <a:srgbClr val="000090"/>
                </a:solidFill>
                <a:latin typeface="+mj-lt"/>
                <a:ea typeface="+mn-ea"/>
                <a:cs typeface="+mn-cs"/>
              </a:rPr>
              <a:t>     </a:t>
            </a:r>
            <a:endParaRPr lang="en-GB" dirty="0">
              <a:solidFill>
                <a:srgbClr val="000090"/>
              </a:solidFill>
              <a:latin typeface="+mj-lt"/>
              <a:ea typeface="+mn-ea"/>
              <a:cs typeface="+mn-cs"/>
            </a:endParaRPr>
          </a:p>
        </p:txBody>
      </p:sp>
      <p:cxnSp>
        <p:nvCxnSpPr>
          <p:cNvPr id="347" name="Straight Connector 346"/>
          <p:cNvCxnSpPr/>
          <p:nvPr/>
        </p:nvCxnSpPr>
        <p:spPr>
          <a:xfrm>
            <a:off x="8673625" y="17456883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" name="AutoShape 28"/>
          <p:cNvSpPr>
            <a:spLocks noChangeArrowheads="1"/>
          </p:cNvSpPr>
          <p:nvPr/>
        </p:nvSpPr>
        <p:spPr bwMode="auto">
          <a:xfrm>
            <a:off x="8628284" y="18323080"/>
            <a:ext cx="965467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49" name="AutoShape 28"/>
          <p:cNvSpPr>
            <a:spLocks noChangeArrowheads="1"/>
          </p:cNvSpPr>
          <p:nvPr/>
        </p:nvSpPr>
        <p:spPr bwMode="auto">
          <a:xfrm>
            <a:off x="5764544" y="17449153"/>
            <a:ext cx="1464423" cy="248103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50" name="AutoShape 28"/>
          <p:cNvSpPr>
            <a:spLocks noChangeArrowheads="1"/>
          </p:cNvSpPr>
          <p:nvPr/>
        </p:nvSpPr>
        <p:spPr bwMode="auto">
          <a:xfrm>
            <a:off x="5462972" y="18318586"/>
            <a:ext cx="965467" cy="229018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4630" tIns="32315" rIns="64630" bIns="32315" anchor="ctr"/>
          <a:lstStyle/>
          <a:p>
            <a:pPr>
              <a:defRPr/>
            </a:pPr>
            <a:endParaRPr lang="en-GB">
              <a:latin typeface="+mj-lt"/>
              <a:ea typeface="+mn-ea"/>
              <a:cs typeface="+mn-cs"/>
            </a:endParaRPr>
          </a:p>
        </p:txBody>
      </p:sp>
      <p:sp>
        <p:nvSpPr>
          <p:cNvPr id="351" name="Text Box 22"/>
          <p:cNvSpPr txBox="1">
            <a:spLocks noChangeArrowheads="1"/>
          </p:cNvSpPr>
          <p:nvPr/>
        </p:nvSpPr>
        <p:spPr bwMode="auto">
          <a:xfrm>
            <a:off x="1015148" y="18245115"/>
            <a:ext cx="2077503" cy="33454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imSun" pitchFamily="2" charset="-122"/>
              </a:rPr>
              <a:t>ArpA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imSun" pitchFamily="2" charset="-122"/>
              </a:rPr>
              <a:t>-like response region </a:t>
            </a:r>
            <a:endParaRPr lang="en-GB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352" name="Straight Connector 351"/>
          <p:cNvCxnSpPr/>
          <p:nvPr/>
        </p:nvCxnSpPr>
        <p:spPr>
          <a:xfrm>
            <a:off x="2932385" y="18318589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3" name="Text Box 19"/>
          <p:cNvSpPr txBox="1">
            <a:spLocks noChangeArrowheads="1"/>
          </p:cNvSpPr>
          <p:nvPr/>
        </p:nvSpPr>
        <p:spPr bwMode="auto">
          <a:xfrm>
            <a:off x="3186365" y="18288556"/>
            <a:ext cx="2250295" cy="40548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52997" tIns="26498" rIns="52997" bIns="26498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zh-CN" sz="2000" b="1" dirty="0">
                <a:solidFill>
                  <a:srgbClr val="FF0000"/>
                </a:solidFill>
                <a:latin typeface="+mj-lt"/>
                <a:ea typeface="SimSun" pitchFamily="2" charset="-122"/>
              </a:rPr>
              <a:t>AHFCA biosynthetic genes </a:t>
            </a:r>
            <a:endParaRPr lang="en-GB" sz="2000" b="1" dirty="0">
              <a:solidFill>
                <a:srgbClr val="FF0000"/>
              </a:solidFill>
              <a:latin typeface="+mj-lt"/>
              <a:ea typeface="SimSun" pitchFamily="2" charset="-122"/>
            </a:endParaRPr>
          </a:p>
        </p:txBody>
      </p:sp>
      <p:cxnSp>
        <p:nvCxnSpPr>
          <p:cNvPr id="354" name="Straight Connector 353"/>
          <p:cNvCxnSpPr/>
          <p:nvPr/>
        </p:nvCxnSpPr>
        <p:spPr>
          <a:xfrm>
            <a:off x="3723286" y="17466995"/>
            <a:ext cx="0" cy="229018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11324203" y="14633089"/>
            <a:ext cx="10212435" cy="2265864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pPr algn="just"/>
            <a:endParaRPr lang="en-GB" sz="500" dirty="0" smtClean="0">
              <a:latin typeface="Times"/>
              <a:cs typeface="Times"/>
            </a:endParaRPr>
          </a:p>
          <a:p>
            <a:pPr algn="just"/>
            <a:r>
              <a:rPr lang="en-GB" sz="2300" dirty="0" smtClean="0">
                <a:latin typeface="Times"/>
                <a:cs typeface="Times"/>
              </a:rPr>
              <a:t>The correct construct (w) was chemically transformed into </a:t>
            </a:r>
            <a:r>
              <a:rPr lang="en-GB" sz="2300" i="1" dirty="0">
                <a:latin typeface="Times"/>
                <a:cs typeface="Times"/>
              </a:rPr>
              <a:t>E. coli  </a:t>
            </a:r>
            <a:r>
              <a:rPr lang="en-GB" sz="2300" dirty="0">
                <a:latin typeface="Times"/>
                <a:cs typeface="Times"/>
              </a:rPr>
              <a:t>BL21 star</a:t>
            </a:r>
            <a:r>
              <a:rPr lang="en-GB" sz="2300" i="1" dirty="0">
                <a:latin typeface="Times"/>
                <a:cs typeface="Times"/>
              </a:rPr>
              <a:t>.</a:t>
            </a:r>
            <a:r>
              <a:rPr lang="en-GB" sz="2300" dirty="0">
                <a:latin typeface="Times"/>
                <a:cs typeface="Times"/>
              </a:rPr>
              <a:t> The </a:t>
            </a:r>
            <a:r>
              <a:rPr lang="en-GB" sz="2300" dirty="0" smtClean="0">
                <a:latin typeface="Times"/>
                <a:cs typeface="Times"/>
              </a:rPr>
              <a:t>protein was </a:t>
            </a:r>
            <a:r>
              <a:rPr lang="en-GB" sz="2300" dirty="0">
                <a:latin typeface="Times"/>
                <a:cs typeface="Times"/>
              </a:rPr>
              <a:t>overproduced in </a:t>
            </a:r>
            <a:r>
              <a:rPr lang="en-GB" sz="2300" i="1" dirty="0">
                <a:latin typeface="Times"/>
                <a:cs typeface="Times"/>
              </a:rPr>
              <a:t>E. coli</a:t>
            </a:r>
            <a:r>
              <a:rPr lang="en-GB" sz="2300" dirty="0">
                <a:latin typeface="Times"/>
                <a:cs typeface="Times"/>
              </a:rPr>
              <a:t> by induction with IPTG</a:t>
            </a:r>
            <a:r>
              <a:rPr lang="en-GB" sz="2300" dirty="0" smtClean="0">
                <a:latin typeface="Times"/>
                <a:cs typeface="Times"/>
              </a:rPr>
              <a:t>. A French press was used to lyse the cells and release the proteins and purification was carried out on soluble proteins using a Ni</a:t>
            </a:r>
            <a:r>
              <a:rPr lang="en-GB" sz="2300" baseline="30000" dirty="0" smtClean="0">
                <a:latin typeface="Times"/>
                <a:cs typeface="Times"/>
              </a:rPr>
              <a:t>2+</a:t>
            </a:r>
            <a:r>
              <a:rPr lang="en-GB" sz="2300" dirty="0" smtClean="0">
                <a:latin typeface="Times"/>
                <a:cs typeface="Times"/>
              </a:rPr>
              <a:t> cartridge to trap the histidine-tagged proteins. (Figure 7).  </a:t>
            </a:r>
            <a:r>
              <a:rPr lang="en-GB" sz="2300" dirty="0" smtClean="0">
                <a:latin typeface="Times"/>
                <a:cs typeface="Times"/>
              </a:rPr>
              <a:t>Figure 8 shows a native polyacrylamide gel </a:t>
            </a:r>
            <a:r>
              <a:rPr lang="en-GB" sz="2300" smtClean="0">
                <a:latin typeface="Times"/>
                <a:cs typeface="Times"/>
              </a:rPr>
              <a:t>of the </a:t>
            </a:r>
            <a:r>
              <a:rPr lang="en-GB" sz="2300" dirty="0" smtClean="0">
                <a:latin typeface="Times"/>
                <a:cs typeface="Times"/>
              </a:rPr>
              <a:t>purified SmdR2. </a:t>
            </a:r>
            <a:endParaRPr lang="en-GB" sz="2300" dirty="0" smtClean="0">
              <a:latin typeface="Times"/>
              <a:cs typeface="Times"/>
            </a:endParaRPr>
          </a:p>
          <a:p>
            <a:pPr algn="just"/>
            <a:endParaRPr lang="en-GB" sz="2300" dirty="0" smtClean="0">
              <a:latin typeface="Times"/>
              <a:cs typeface="Times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11962011" y="20221068"/>
            <a:ext cx="5056406" cy="616236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1800" dirty="0" smtClean="0">
                <a:latin typeface="Times"/>
                <a:cs typeface="Times"/>
              </a:rPr>
              <a:t>Figure 7: Absorbance at 280 nm to show purification of protein. </a:t>
            </a:r>
            <a:endParaRPr lang="en-US" sz="1800" dirty="0">
              <a:latin typeface="Times"/>
              <a:cs typeface="Times"/>
            </a:endParaRPr>
          </a:p>
        </p:txBody>
      </p:sp>
      <p:pic>
        <p:nvPicPr>
          <p:cNvPr id="360" name="Picture 359" descr="Screen shot 2011-07-11 at 10.03.14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827" y="16965939"/>
            <a:ext cx="4542199" cy="3255129"/>
          </a:xfrm>
          <a:prstGeom prst="rect">
            <a:avLst/>
          </a:prstGeom>
        </p:spPr>
      </p:pic>
      <p:sp>
        <p:nvSpPr>
          <p:cNvPr id="361" name="TextBox 360"/>
          <p:cNvSpPr txBox="1"/>
          <p:nvPr/>
        </p:nvSpPr>
        <p:spPr>
          <a:xfrm rot="16200000">
            <a:off x="10259745" y="18170847"/>
            <a:ext cx="283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Absorbance at 280 nm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14889209" y="17938052"/>
            <a:ext cx="1575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His-tagged SmdR2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12955369" y="17233044"/>
            <a:ext cx="1933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All other soluble proteins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22300418" y="2766046"/>
            <a:ext cx="7620000" cy="3848383"/>
          </a:xfrm>
          <a:prstGeom prst="round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69" name="TextBox 368"/>
          <p:cNvSpPr txBox="1"/>
          <p:nvPr/>
        </p:nvSpPr>
        <p:spPr>
          <a:xfrm>
            <a:off x="22681406" y="2464595"/>
            <a:ext cx="3962400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CONCLUSIONS </a:t>
            </a:r>
            <a:endParaRPr lang="en-US" sz="3600" b="1" dirty="0"/>
          </a:p>
        </p:txBody>
      </p:sp>
      <p:sp>
        <p:nvSpPr>
          <p:cNvPr id="375" name="Rounded Rectangle 374"/>
          <p:cNvSpPr/>
          <p:nvPr/>
        </p:nvSpPr>
        <p:spPr>
          <a:xfrm>
            <a:off x="22300412" y="7645821"/>
            <a:ext cx="7620000" cy="3848383"/>
          </a:xfrm>
          <a:prstGeom prst="round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76" name="TextBox 375"/>
          <p:cNvSpPr txBox="1"/>
          <p:nvPr/>
        </p:nvSpPr>
        <p:spPr>
          <a:xfrm>
            <a:off x="22656012" y="7341023"/>
            <a:ext cx="7035032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SUGGESTIONS FOR FUTURE WORK  </a:t>
            </a:r>
            <a:endParaRPr lang="en-US" sz="3600" b="1" dirty="0"/>
          </a:p>
        </p:txBody>
      </p:sp>
      <p:sp>
        <p:nvSpPr>
          <p:cNvPr id="377" name="Rounded Rectangle 376"/>
          <p:cNvSpPr/>
          <p:nvPr/>
        </p:nvSpPr>
        <p:spPr>
          <a:xfrm>
            <a:off x="22300418" y="12369861"/>
            <a:ext cx="7620000" cy="3848383"/>
          </a:xfrm>
          <a:prstGeom prst="round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378" name="TextBox 377"/>
          <p:cNvSpPr txBox="1"/>
          <p:nvPr/>
        </p:nvSpPr>
        <p:spPr>
          <a:xfrm>
            <a:off x="22681418" y="12090461"/>
            <a:ext cx="3962400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REFERENCES </a:t>
            </a:r>
            <a:endParaRPr lang="en-US" sz="3600" b="1" dirty="0"/>
          </a:p>
        </p:txBody>
      </p:sp>
      <p:sp>
        <p:nvSpPr>
          <p:cNvPr id="379" name="Rounded Rectangle 378"/>
          <p:cNvSpPr/>
          <p:nvPr/>
        </p:nvSpPr>
        <p:spPr>
          <a:xfrm>
            <a:off x="22351222" y="17135874"/>
            <a:ext cx="7620000" cy="4026192"/>
          </a:xfrm>
          <a:prstGeom prst="round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80" name="TextBox 379"/>
          <p:cNvSpPr txBox="1"/>
          <p:nvPr/>
        </p:nvSpPr>
        <p:spPr>
          <a:xfrm>
            <a:off x="22732221" y="16789103"/>
            <a:ext cx="5053921" cy="646331"/>
          </a:xfrm>
          <a:prstGeom prst="rect">
            <a:avLst/>
          </a:prstGeom>
          <a:solidFill>
            <a:srgbClr val="FFFFFF"/>
          </a:solidFill>
          <a:ln w="76200" cmpd="sng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ACKNOWLEDGEMENTS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381" name="Rectangle 380"/>
          <p:cNvSpPr/>
          <p:nvPr/>
        </p:nvSpPr>
        <p:spPr>
          <a:xfrm>
            <a:off x="22503221" y="8175758"/>
            <a:ext cx="721322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dirty="0" err="1" smtClean="0">
                <a:latin typeface="Times"/>
                <a:cs typeface="Times"/>
              </a:rPr>
              <a:t>Crystallisation</a:t>
            </a:r>
            <a:r>
              <a:rPr lang="en-US" sz="2300" dirty="0" smtClean="0">
                <a:latin typeface="Times"/>
                <a:cs typeface="Times"/>
              </a:rPr>
              <a:t> trials can be set up on the soluble proteins. A crystal structure of the ligand bound will give insight into the conformational change that occurs allowing the transcription of the previously repressed genes.  </a:t>
            </a:r>
          </a:p>
          <a:p>
            <a:pPr algn="just"/>
            <a:endParaRPr lang="en-US" sz="1000" dirty="0" smtClean="0">
              <a:latin typeface="Times"/>
              <a:cs typeface="Times"/>
            </a:endParaRPr>
          </a:p>
          <a:p>
            <a:pPr algn="just"/>
            <a:r>
              <a:rPr lang="en-US" sz="2300" dirty="0" smtClean="0">
                <a:latin typeface="Times"/>
                <a:cs typeface="Times"/>
              </a:rPr>
              <a:t>DNA binding assays, such as Electrophoretic Mobility Shift Assays (EMSA) can be used to identify ligands which lead to the release of the repressors from the specific DNA sequence </a:t>
            </a:r>
            <a:r>
              <a:rPr lang="en-US" sz="2300" dirty="0" err="1" smtClean="0">
                <a:latin typeface="Times"/>
                <a:cs typeface="Times"/>
              </a:rPr>
              <a:t>ArpA</a:t>
            </a:r>
            <a:r>
              <a:rPr lang="en-US" sz="2300" dirty="0" smtClean="0">
                <a:latin typeface="Times"/>
                <a:cs typeface="Times"/>
              </a:rPr>
              <a:t>-like response region (Figure 2). </a:t>
            </a:r>
            <a:r>
              <a:rPr lang="en-GB" sz="2300" dirty="0" smtClean="0">
                <a:latin typeface="Times"/>
                <a:cs typeface="Times"/>
              </a:rPr>
              <a:t>  </a:t>
            </a:r>
            <a:endParaRPr lang="en-GB" sz="2300" dirty="0">
              <a:latin typeface="Times"/>
              <a:cs typeface="Times"/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22503222" y="12834017"/>
            <a:ext cx="7213222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en-US" sz="2300" dirty="0" smtClean="0">
                <a:solidFill>
                  <a:srgbClr val="000000"/>
                </a:solidFill>
                <a:latin typeface="Times"/>
                <a:cs typeface="Times"/>
              </a:rPr>
              <a:t>D.A. Hopwood, </a:t>
            </a:r>
            <a:r>
              <a:rPr lang="ja-JP" altLang="en-US" sz="2300" dirty="0" smtClean="0">
                <a:solidFill>
                  <a:srgbClr val="000000"/>
                </a:solidFill>
                <a:latin typeface="Times"/>
                <a:cs typeface="Times"/>
              </a:rPr>
              <a:t>“</a:t>
            </a:r>
            <a:r>
              <a:rPr lang="en-US" sz="2300" dirty="0" smtClean="0">
                <a:solidFill>
                  <a:srgbClr val="000000"/>
                </a:solidFill>
                <a:latin typeface="Times"/>
                <a:cs typeface="Times"/>
              </a:rPr>
              <a:t>Streptomyces in Nature and</a:t>
            </a:r>
          </a:p>
          <a:p>
            <a:pPr algn="just"/>
            <a:r>
              <a:rPr lang="en-US" sz="2300" dirty="0" smtClean="0">
                <a:solidFill>
                  <a:srgbClr val="000000"/>
                </a:solidFill>
                <a:latin typeface="Times"/>
                <a:cs typeface="Times"/>
              </a:rPr>
              <a:t>Medicine: The Antibiotic Makers</a:t>
            </a:r>
            <a:r>
              <a:rPr lang="ja-JP" altLang="en-US" sz="2300" dirty="0" smtClean="0">
                <a:solidFill>
                  <a:srgbClr val="000000"/>
                </a:solidFill>
                <a:latin typeface="Times"/>
                <a:cs typeface="Times"/>
              </a:rPr>
              <a:t>”</a:t>
            </a:r>
            <a:r>
              <a:rPr lang="en-US" sz="2300" dirty="0" smtClean="0">
                <a:solidFill>
                  <a:srgbClr val="000000"/>
                </a:solidFill>
                <a:latin typeface="Times"/>
                <a:cs typeface="Times"/>
              </a:rPr>
              <a:t> 2007, New York, Oxford University Press</a:t>
            </a:r>
          </a:p>
          <a:p>
            <a:pPr marL="457200" indent="-457200" algn="just">
              <a:buAutoNum type="arabicPeriod"/>
            </a:pPr>
            <a:endParaRPr lang="en-GB" sz="1500" dirty="0" smtClean="0">
              <a:latin typeface="Times"/>
              <a:cs typeface="Times"/>
            </a:endParaRPr>
          </a:p>
          <a:p>
            <a:pPr algn="just"/>
            <a:r>
              <a:rPr lang="en-GB" sz="2300" dirty="0" smtClean="0">
                <a:latin typeface="Times"/>
                <a:cs typeface="Times"/>
              </a:rPr>
              <a:t>2. C. </a:t>
            </a:r>
            <a:r>
              <a:rPr lang="en-GB" sz="2300" dirty="0" err="1" smtClean="0">
                <a:latin typeface="Times"/>
                <a:cs typeface="Times"/>
              </a:rPr>
              <a:t>Corre</a:t>
            </a:r>
            <a:r>
              <a:rPr lang="en-GB" sz="2300" dirty="0" smtClean="0">
                <a:latin typeface="Times"/>
                <a:cs typeface="Times"/>
              </a:rPr>
              <a:t>, L. Song, S. O’Rourke, K.F. </a:t>
            </a:r>
            <a:r>
              <a:rPr lang="en-GB" sz="2300" dirty="0" err="1" smtClean="0">
                <a:latin typeface="Times"/>
                <a:cs typeface="Times"/>
              </a:rPr>
              <a:t>Chater</a:t>
            </a:r>
            <a:r>
              <a:rPr lang="en-GB" sz="2300" dirty="0" smtClean="0">
                <a:latin typeface="Times"/>
                <a:cs typeface="Times"/>
              </a:rPr>
              <a:t>, and G.L. Challis, Proc. </a:t>
            </a:r>
            <a:r>
              <a:rPr lang="en-GB" sz="2300" dirty="0" err="1" smtClean="0">
                <a:latin typeface="Times"/>
                <a:cs typeface="Times"/>
              </a:rPr>
              <a:t>Natl</a:t>
            </a:r>
            <a:r>
              <a:rPr lang="en-GB" sz="2300" dirty="0" smtClean="0">
                <a:latin typeface="Times"/>
                <a:cs typeface="Times"/>
              </a:rPr>
              <a:t> Acad. Sci. USA, 2008, </a:t>
            </a:r>
            <a:r>
              <a:rPr lang="en-GB" sz="2300" b="1" dirty="0" smtClean="0">
                <a:latin typeface="Times"/>
                <a:cs typeface="Times"/>
              </a:rPr>
              <a:t>105</a:t>
            </a:r>
            <a:r>
              <a:rPr lang="en-GB" sz="2300" dirty="0" smtClean="0">
                <a:latin typeface="Times"/>
                <a:cs typeface="Times"/>
              </a:rPr>
              <a:t>, 17510.</a:t>
            </a:r>
          </a:p>
          <a:p>
            <a:pPr algn="just"/>
            <a:endParaRPr lang="en-GB" sz="1500" dirty="0" smtClean="0">
              <a:latin typeface="Times"/>
              <a:cs typeface="Times"/>
            </a:endParaRPr>
          </a:p>
          <a:p>
            <a:pPr algn="just"/>
            <a:r>
              <a:rPr lang="en-US" sz="2300" dirty="0" smtClean="0">
                <a:latin typeface="Times"/>
                <a:cs typeface="Times"/>
              </a:rPr>
              <a:t>3. S. O</a:t>
            </a:r>
            <a:r>
              <a:rPr lang="ja-JP" altLang="en-US" sz="2300" dirty="0" smtClean="0">
                <a:latin typeface="Times"/>
                <a:cs typeface="Times"/>
              </a:rPr>
              <a:t>’</a:t>
            </a:r>
            <a:r>
              <a:rPr lang="en-US" sz="2300" dirty="0" err="1" smtClean="0">
                <a:latin typeface="Times"/>
                <a:cs typeface="Times"/>
              </a:rPr>
              <a:t>Rourke</a:t>
            </a:r>
            <a:r>
              <a:rPr lang="en-US" sz="2300" dirty="0" smtClean="0">
                <a:latin typeface="Times"/>
                <a:cs typeface="Times"/>
              </a:rPr>
              <a:t>, A. </a:t>
            </a:r>
            <a:r>
              <a:rPr lang="en-US" sz="2300" dirty="0" err="1" smtClean="0">
                <a:latin typeface="Times"/>
                <a:cs typeface="Times"/>
              </a:rPr>
              <a:t>Wietzorrek</a:t>
            </a:r>
            <a:r>
              <a:rPr lang="en-US" sz="2300" dirty="0" smtClean="0">
                <a:latin typeface="Times"/>
                <a:cs typeface="Times"/>
              </a:rPr>
              <a:t>, K. Fowler, C. </a:t>
            </a:r>
            <a:r>
              <a:rPr lang="en-US" sz="2300" dirty="0" err="1" smtClean="0">
                <a:latin typeface="Times"/>
                <a:cs typeface="Times"/>
              </a:rPr>
              <a:t>Corre</a:t>
            </a:r>
            <a:r>
              <a:rPr lang="en-US" sz="2300" dirty="0" smtClean="0">
                <a:latin typeface="Times"/>
                <a:cs typeface="Times"/>
              </a:rPr>
              <a:t>, G.L. Challis and K.F. </a:t>
            </a:r>
            <a:r>
              <a:rPr lang="en-US" sz="2300" dirty="0" err="1" smtClean="0">
                <a:latin typeface="Times"/>
                <a:cs typeface="Times"/>
              </a:rPr>
              <a:t>Chater</a:t>
            </a:r>
            <a:r>
              <a:rPr lang="en-US" sz="2300" dirty="0" smtClean="0">
                <a:latin typeface="Times"/>
                <a:cs typeface="Times"/>
              </a:rPr>
              <a:t>. Mol. </a:t>
            </a:r>
            <a:r>
              <a:rPr lang="en-US" sz="2300" dirty="0" err="1" smtClean="0">
                <a:latin typeface="Times"/>
                <a:cs typeface="Times"/>
              </a:rPr>
              <a:t>Microbiol</a:t>
            </a:r>
            <a:r>
              <a:rPr lang="en-US" sz="2300" dirty="0" smtClean="0">
                <a:latin typeface="Times"/>
                <a:cs typeface="Times"/>
              </a:rPr>
              <a:t>., 2009, </a:t>
            </a:r>
            <a:r>
              <a:rPr lang="en-US" sz="2300" b="1" dirty="0" smtClean="0">
                <a:latin typeface="Times"/>
                <a:cs typeface="Times"/>
              </a:rPr>
              <a:t>71</a:t>
            </a:r>
            <a:r>
              <a:rPr lang="en-US" sz="2300" dirty="0" smtClean="0">
                <a:latin typeface="Times"/>
                <a:cs typeface="Times"/>
              </a:rPr>
              <a:t>, 763.</a:t>
            </a:r>
            <a:endParaRPr lang="en-GB" sz="2300" dirty="0">
              <a:latin typeface="Times"/>
              <a:cs typeface="Times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22503222" y="17568945"/>
            <a:ext cx="7213221" cy="2188919"/>
          </a:xfrm>
          <a:prstGeom prst="rect">
            <a:avLst/>
          </a:prstGeom>
          <a:noFill/>
          <a:ln>
            <a:noFill/>
          </a:ln>
        </p:spPr>
        <p:txBody>
          <a:bodyPr wrap="square" lIns="64630" tIns="32315" rIns="64630" bIns="32315" rtlCol="0">
            <a:spAutoFit/>
          </a:bodyPr>
          <a:lstStyle/>
          <a:p>
            <a:pPr algn="just"/>
            <a:r>
              <a:rPr lang="en-GB" sz="2300" dirty="0">
                <a:latin typeface="Times"/>
                <a:cs typeface="Times"/>
              </a:rPr>
              <a:t>I would like to thank the EPSRC for funding me through the MOAC </a:t>
            </a:r>
            <a:r>
              <a:rPr lang="en-GB" sz="2300" dirty="0" smtClean="0">
                <a:latin typeface="Times"/>
                <a:cs typeface="Times"/>
              </a:rPr>
              <a:t>DTC course </a:t>
            </a:r>
            <a:r>
              <a:rPr lang="en-GB" sz="2300" dirty="0">
                <a:latin typeface="Times"/>
                <a:cs typeface="Times"/>
              </a:rPr>
              <a:t>and therefore </a:t>
            </a:r>
            <a:r>
              <a:rPr lang="en-GB" sz="2300" dirty="0" smtClean="0">
                <a:latin typeface="Times"/>
                <a:cs typeface="Times"/>
              </a:rPr>
              <a:t>enabling </a:t>
            </a:r>
            <a:r>
              <a:rPr lang="en-GB" sz="2300" dirty="0">
                <a:latin typeface="Times"/>
                <a:cs typeface="Times"/>
              </a:rPr>
              <a:t>me to carry out this project.</a:t>
            </a:r>
          </a:p>
          <a:p>
            <a:pPr algn="just"/>
            <a:r>
              <a:rPr lang="en-GB" sz="2300" dirty="0">
                <a:latin typeface="Times"/>
                <a:cs typeface="Times"/>
              </a:rPr>
              <a:t>I would like to thank Christophe for the day to day management of the project. </a:t>
            </a:r>
          </a:p>
          <a:p>
            <a:endParaRPr lang="en-US" sz="2300" dirty="0"/>
          </a:p>
        </p:txBody>
      </p:sp>
      <p:pic>
        <p:nvPicPr>
          <p:cNvPr id="384" name="Picture 383" descr="Screen shot 2011-06-14 at 14.07.27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7862" y="19590304"/>
            <a:ext cx="3312684" cy="1346655"/>
          </a:xfrm>
          <a:prstGeom prst="rect">
            <a:avLst/>
          </a:prstGeom>
        </p:spPr>
      </p:pic>
      <p:pic>
        <p:nvPicPr>
          <p:cNvPr id="385" name="Picture 384" descr="Screen shot 2011-06-14 at 14.07.01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0306" y="19148587"/>
            <a:ext cx="1920471" cy="1864575"/>
          </a:xfrm>
          <a:prstGeom prst="rect">
            <a:avLst/>
          </a:prstGeom>
        </p:spPr>
      </p:pic>
      <p:sp>
        <p:nvSpPr>
          <p:cNvPr id="387" name="Rectangle 386"/>
          <p:cNvSpPr/>
          <p:nvPr/>
        </p:nvSpPr>
        <p:spPr>
          <a:xfrm>
            <a:off x="22503222" y="3172382"/>
            <a:ext cx="721322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dirty="0" smtClean="0">
                <a:latin typeface="Times"/>
                <a:cs typeface="Times"/>
              </a:rPr>
              <a:t>It has been shown </a:t>
            </a:r>
            <a:r>
              <a:rPr lang="en-GB" sz="2300" dirty="0">
                <a:latin typeface="Times"/>
                <a:cs typeface="Times"/>
              </a:rPr>
              <a:t>that transcriptional repressors can be cloned and expressed</a:t>
            </a:r>
            <a:r>
              <a:rPr lang="en-GB" sz="2300" dirty="0" smtClean="0">
                <a:latin typeface="Times"/>
                <a:cs typeface="Times"/>
              </a:rPr>
              <a:t>.</a:t>
            </a:r>
          </a:p>
          <a:p>
            <a:endParaRPr lang="en-GB" sz="1000" dirty="0">
              <a:latin typeface="Times"/>
              <a:cs typeface="Times"/>
            </a:endParaRPr>
          </a:p>
          <a:p>
            <a:r>
              <a:rPr lang="en-GB" sz="2300" dirty="0" smtClean="0">
                <a:latin typeface="Times"/>
                <a:cs typeface="Times"/>
              </a:rPr>
              <a:t>The protein has been shown to be soluble so </a:t>
            </a:r>
            <a:r>
              <a:rPr lang="en-GB" sz="2300" dirty="0">
                <a:latin typeface="Times"/>
                <a:cs typeface="Times"/>
              </a:rPr>
              <a:t>now </a:t>
            </a:r>
            <a:r>
              <a:rPr lang="en-GB" sz="2300" dirty="0" smtClean="0">
                <a:latin typeface="Times"/>
                <a:cs typeface="Times"/>
              </a:rPr>
              <a:t>can be </a:t>
            </a:r>
            <a:r>
              <a:rPr lang="en-GB" sz="2300" dirty="0">
                <a:latin typeface="Times"/>
                <a:cs typeface="Times"/>
              </a:rPr>
              <a:t>used </a:t>
            </a:r>
            <a:r>
              <a:rPr lang="en-GB" sz="2300" dirty="0" smtClean="0">
                <a:latin typeface="Times"/>
                <a:cs typeface="Times"/>
              </a:rPr>
              <a:t>for further study.</a:t>
            </a:r>
          </a:p>
          <a:p>
            <a:endParaRPr lang="en-GB" sz="1000" dirty="0">
              <a:latin typeface="Times"/>
              <a:cs typeface="Times"/>
            </a:endParaRPr>
          </a:p>
          <a:p>
            <a:r>
              <a:rPr lang="en-GB" sz="2300" dirty="0">
                <a:latin typeface="Times"/>
                <a:cs typeface="Times"/>
              </a:rPr>
              <a:t>A detailed understanding of the structure-activity relationships involved in </a:t>
            </a:r>
            <a:r>
              <a:rPr lang="en-GB" sz="2300" dirty="0" err="1">
                <a:latin typeface="Times"/>
                <a:cs typeface="Times"/>
              </a:rPr>
              <a:t>ArpA</a:t>
            </a:r>
            <a:r>
              <a:rPr lang="en-GB" sz="2300" dirty="0">
                <a:latin typeface="Times"/>
                <a:cs typeface="Times"/>
              </a:rPr>
              <a:t>-like protein binding to signalling molecules and DNA will be very important in the future of antibiotics. </a:t>
            </a:r>
            <a:endParaRPr lang="en-GB" sz="2300" dirty="0">
              <a:latin typeface="Times"/>
              <a:cs typeface="Times"/>
            </a:endParaRPr>
          </a:p>
        </p:txBody>
      </p:sp>
      <p:pic>
        <p:nvPicPr>
          <p:cNvPr id="388" name="Picture 387" descr="Screen shot 2011-06-14 at 13.51.3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105" y="610909"/>
            <a:ext cx="2967784" cy="1185272"/>
          </a:xfrm>
          <a:prstGeom prst="rect">
            <a:avLst/>
          </a:prstGeom>
        </p:spPr>
      </p:pic>
      <p:pic>
        <p:nvPicPr>
          <p:cNvPr id="389" name="Picture 388" descr="Screen shot 2011-06-14 at 13.56.05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9613" y="483382"/>
            <a:ext cx="1114205" cy="1444194"/>
          </a:xfrm>
          <a:prstGeom prst="rect">
            <a:avLst/>
          </a:prstGeom>
        </p:spPr>
      </p:pic>
      <p:pic>
        <p:nvPicPr>
          <p:cNvPr id="392" name="Picture 39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516942" y="17059952"/>
            <a:ext cx="3354600" cy="3136694"/>
          </a:xfrm>
          <a:prstGeom prst="rect">
            <a:avLst/>
          </a:prstGeom>
        </p:spPr>
      </p:pic>
      <p:sp>
        <p:nvSpPr>
          <p:cNvPr id="393" name="TextBox 392"/>
          <p:cNvSpPr txBox="1"/>
          <p:nvPr/>
        </p:nvSpPr>
        <p:spPr>
          <a:xfrm>
            <a:off x="17480340" y="20192648"/>
            <a:ext cx="3467399" cy="619259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1800" dirty="0" smtClean="0">
                <a:latin typeface="Times"/>
                <a:cs typeface="Times"/>
              </a:rPr>
              <a:t>Figure </a:t>
            </a:r>
            <a:r>
              <a:rPr lang="en-US" sz="1800" dirty="0" smtClean="0">
                <a:latin typeface="Times"/>
                <a:cs typeface="Times"/>
              </a:rPr>
              <a:t>8: Native polyacrylamide gel of SmdR2</a:t>
            </a:r>
            <a:endParaRPr lang="en-US" sz="1800" dirty="0">
              <a:latin typeface="Times"/>
              <a:cs typeface="Times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17430577" y="16592901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ladder</a:t>
            </a:r>
            <a:endParaRPr lang="en-US" sz="2000" dirty="0">
              <a:latin typeface="Times"/>
              <a:cs typeface="Times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20122877" y="16567515"/>
            <a:ext cx="1153624" cy="373038"/>
          </a:xfrm>
          <a:prstGeom prst="rect">
            <a:avLst/>
          </a:prstGeom>
          <a:noFill/>
        </p:spPr>
        <p:txBody>
          <a:bodyPr wrap="square" lIns="64630" tIns="32315" rIns="64630" bIns="32315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SmdR2</a:t>
            </a:r>
            <a:endParaRPr lang="en-US" sz="20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0907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/>
      <p:bldP spid="36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1045</Words>
  <Application>Microsoft Macintosh PowerPoint</Application>
  <PresentationFormat>Custom</PresentationFormat>
  <Paragraphs>143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12</cp:revision>
  <cp:lastPrinted>2011-07-12T14:36:19Z</cp:lastPrinted>
  <dcterms:created xsi:type="dcterms:W3CDTF">2011-07-12T12:34:32Z</dcterms:created>
  <dcterms:modified xsi:type="dcterms:W3CDTF">2011-07-12T14:57:25Z</dcterms:modified>
</cp:coreProperties>
</file>