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59" autoAdjust="0"/>
  </p:normalViewPr>
  <p:slideViewPr>
    <p:cSldViewPr snapToGrid="0" snapToObjects="1">
      <p:cViewPr varScale="1">
        <p:scale>
          <a:sx n="94" d="100"/>
          <a:sy n="94" d="100"/>
        </p:scale>
        <p:origin x="-10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296AF-86D8-9149-A40C-3D8B505D6F8D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6FA2D-45FF-7943-AD36-1E721792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16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3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8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2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2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4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2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3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47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6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8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286DD-ACB7-B249-A65D-A9D4CB8EFC64}" type="datetimeFigureOut">
              <a:rPr lang="en-US" smtClean="0"/>
              <a:t>16/05/2011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AC74-001E-3644-A634-59BE8689B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3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8" Type="http://schemas.openxmlformats.org/officeDocument/2006/relationships/image" Target="../media/image13.jpg"/><Relationship Id="rId9" Type="http://schemas.openxmlformats.org/officeDocument/2006/relationships/image" Target="../media/image14.jpg"/><Relationship Id="rId10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Motorisation of Centrosome Separation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Steve Norton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040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w3_r_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146" y="4809550"/>
            <a:ext cx="2108854" cy="2050598"/>
          </a:xfrm>
          <a:prstGeom prst="rect">
            <a:avLst/>
          </a:prstGeom>
        </p:spPr>
      </p:pic>
      <p:pic>
        <p:nvPicPr>
          <p:cNvPr id="5" name="Picture 4" descr="row3_r_8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090" y="4811699"/>
            <a:ext cx="2106644" cy="2048449"/>
          </a:xfrm>
          <a:prstGeom prst="rect">
            <a:avLst/>
          </a:prstGeom>
        </p:spPr>
      </p:pic>
      <p:pic>
        <p:nvPicPr>
          <p:cNvPr id="6" name="Picture 5" descr="row3_r_8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461" y="4809550"/>
            <a:ext cx="2108854" cy="2050598"/>
          </a:xfrm>
          <a:prstGeom prst="rect">
            <a:avLst/>
          </a:prstGeom>
        </p:spPr>
      </p:pic>
      <p:pic>
        <p:nvPicPr>
          <p:cNvPr id="7" name="Picture 6" descr="row2_g_3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090" y="2660563"/>
            <a:ext cx="2107571" cy="2049351"/>
          </a:xfrm>
          <a:prstGeom prst="rect">
            <a:avLst/>
          </a:prstGeom>
        </p:spPr>
      </p:pic>
      <p:pic>
        <p:nvPicPr>
          <p:cNvPr id="8" name="Picture 7" descr="row2_g_3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461" y="2659316"/>
            <a:ext cx="2108854" cy="2050598"/>
          </a:xfrm>
          <a:prstGeom prst="rect">
            <a:avLst/>
          </a:prstGeom>
        </p:spPr>
      </p:pic>
      <p:pic>
        <p:nvPicPr>
          <p:cNvPr id="9" name="Picture 8" descr="row2_g_38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146" y="2659316"/>
            <a:ext cx="2107571" cy="2049351"/>
          </a:xfrm>
          <a:prstGeom prst="rect">
            <a:avLst/>
          </a:prstGeom>
        </p:spPr>
      </p:pic>
      <p:pic>
        <p:nvPicPr>
          <p:cNvPr id="10" name="Picture 9" descr="row1_m_2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024" y="498849"/>
            <a:ext cx="2107693" cy="2049469"/>
          </a:xfrm>
          <a:prstGeom prst="rect">
            <a:avLst/>
          </a:prstGeom>
        </p:spPr>
      </p:pic>
      <p:pic>
        <p:nvPicPr>
          <p:cNvPr id="11" name="Picture 10" descr="row1_m_25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670" y="499868"/>
            <a:ext cx="2106645" cy="2048450"/>
          </a:xfrm>
          <a:prstGeom prst="rect">
            <a:avLst/>
          </a:prstGeom>
        </p:spPr>
      </p:pic>
      <p:pic>
        <p:nvPicPr>
          <p:cNvPr id="12" name="Picture 11" descr="row1_m_22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17" y="499869"/>
            <a:ext cx="2106644" cy="2048449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699734" y="1505788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31315" y="1505788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701943" y="3792763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31315" y="3792763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99734" y="5917620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431315" y="5917620"/>
            <a:ext cx="622727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6508" y="1182621"/>
            <a:ext cx="1256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surface of </a:t>
            </a:r>
            <a:r>
              <a:rPr lang="en-US" dirty="0" err="1" smtClean="0"/>
              <a:t>LabTek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22996" y="5594453"/>
            <a:ext cx="1270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Away from surface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3481467" y="-27020"/>
            <a:ext cx="3702189" cy="7025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351025" y="1064696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01635" y="5291053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31749" y="3134314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4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2980"/>
            <a:ext cx="8229600" cy="4525963"/>
          </a:xfrm>
        </p:spPr>
        <p:txBody>
          <a:bodyPr/>
          <a:lstStyle/>
          <a:p>
            <a:r>
              <a:rPr lang="en-US" dirty="0" smtClean="0"/>
              <a:t>Over the course of the movie, each cell’s centrosome separation was measured</a:t>
            </a:r>
            <a:endParaRPr lang="en-US" dirty="0"/>
          </a:p>
        </p:txBody>
      </p:sp>
      <p:pic>
        <p:nvPicPr>
          <p:cNvPr id="4" name="Picture 3" descr="distanc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91" y="2165490"/>
            <a:ext cx="8184683" cy="477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8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is Discontinuous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97" y="1262451"/>
            <a:ext cx="8826476" cy="171050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Separation happens in phases. </a:t>
            </a:r>
            <a:endParaRPr lang="en-US" sz="2800" dirty="0"/>
          </a:p>
          <a:p>
            <a:r>
              <a:rPr lang="en-US" sz="2800" dirty="0" smtClean="0">
                <a:solidFill>
                  <a:srgbClr val="1F497D"/>
                </a:solidFill>
              </a:rPr>
              <a:t>Not the same in every cell, but all cells show some phases of growth in separation, reduction of separation and phases of constant distance.</a:t>
            </a:r>
            <a:endParaRPr lang="en-US" sz="2800" dirty="0">
              <a:solidFill>
                <a:srgbClr val="1F497D"/>
              </a:solidFill>
            </a:endParaRPr>
          </a:p>
        </p:txBody>
      </p:sp>
      <p:pic>
        <p:nvPicPr>
          <p:cNvPr id="6" name="Picture 5" descr="distances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88" y="2473128"/>
            <a:ext cx="7509092" cy="438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324240"/>
            <a:ext cx="8433457" cy="158066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Cells 3 and 9 were prometaphase pathway (centrosomes keep growing apart long after NEBD).</a:t>
            </a:r>
            <a:endParaRPr lang="en-US" dirty="0"/>
          </a:p>
          <a:p>
            <a:r>
              <a:rPr lang="en-US" dirty="0" smtClean="0">
                <a:solidFill>
                  <a:srgbClr val="1F497D"/>
                </a:solidFill>
              </a:rPr>
              <a:t>All other cells prophase pathway.</a:t>
            </a:r>
          </a:p>
          <a:p>
            <a:endParaRPr lang="en-US" dirty="0"/>
          </a:p>
        </p:txBody>
      </p:sp>
      <p:pic>
        <p:nvPicPr>
          <p:cNvPr id="4" name="Picture 3" descr="distances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59" y="1796826"/>
            <a:ext cx="6469356" cy="3777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8" y="5561042"/>
            <a:ext cx="84334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Prophase pathway cells converged on separation distance of 7.41 </a:t>
            </a:r>
            <a:r>
              <a:rPr lang="en-US" sz="2400" i="0" dirty="0" smtClean="0">
                <a:ea typeface="Lucida Grande"/>
                <a:cs typeface="Lucida Grande"/>
              </a:rPr>
              <a:t>μm (</a:t>
            </a:r>
            <a:r>
              <a:rPr lang="en-US" sz="2400" i="0" dirty="0" err="1" smtClean="0">
                <a:ea typeface="Lucida Grande"/>
                <a:cs typeface="Lucida Grande"/>
              </a:rPr>
              <a:t>s.d.</a:t>
            </a:r>
            <a:r>
              <a:rPr lang="en-US" sz="2400" i="0" dirty="0" smtClean="0">
                <a:ea typeface="Lucida Grande"/>
                <a:cs typeface="Lucida Grande"/>
              </a:rPr>
              <a:t> = 0.18 μm) 15 time steps after NEBD initiation. This isn’t the spindle length!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7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6360"/>
            <a:ext cx="8229600" cy="5639804"/>
          </a:xfrm>
        </p:spPr>
        <p:txBody>
          <a:bodyPr/>
          <a:lstStyle/>
          <a:p>
            <a:r>
              <a:rPr lang="en-US" dirty="0" smtClean="0"/>
              <a:t>After converging to the 7.41 </a:t>
            </a:r>
            <a:r>
              <a:rPr lang="en-US" i="0" dirty="0" smtClean="0">
                <a:ea typeface="Lucida Grande"/>
                <a:cs typeface="Lucida Grande"/>
              </a:rPr>
              <a:t>μm average separation, the centrosomes continue to move together and apart until they end of imaging. Average spindle length was 9.106 μm</a:t>
            </a:r>
            <a:endParaRPr lang="en-US" dirty="0"/>
          </a:p>
        </p:txBody>
      </p:sp>
      <p:pic>
        <p:nvPicPr>
          <p:cNvPr id="6" name="Picture 5" descr="distances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71" y="2620935"/>
            <a:ext cx="6561899" cy="383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9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38945" cy="8315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Applied Ed’s work on kinetochore tracking to centrosomes, with some success: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ell3Y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3" y="2458816"/>
            <a:ext cx="4424106" cy="3250837"/>
          </a:xfrm>
          <a:prstGeom prst="rect">
            <a:avLst/>
          </a:prstGeom>
        </p:spPr>
      </p:pic>
      <p:pic>
        <p:nvPicPr>
          <p:cNvPr id="5" name="Picture 4" descr="cell6YZ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99" y="2499343"/>
            <a:ext cx="4440638" cy="33048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5858765"/>
            <a:ext cx="8122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</a:rPr>
              <a:t>However, tracks were incomplete and not as good in all dimensions</a:t>
            </a:r>
            <a:endParaRPr lang="en-US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82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Validation of Computer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61134"/>
          </a:xfrm>
        </p:spPr>
        <p:txBody>
          <a:bodyPr/>
          <a:lstStyle/>
          <a:p>
            <a:r>
              <a:rPr lang="en-US" dirty="0" smtClean="0"/>
              <a:t>Compared Cell 3 and Cell 6 centrosome distance measurements done manually, to those calculated by MATLAB:</a:t>
            </a:r>
            <a:endParaRPr lang="en-US" dirty="0"/>
          </a:p>
        </p:txBody>
      </p:sp>
      <p:pic>
        <p:nvPicPr>
          <p:cNvPr id="4" name="Picture 3" descr="distances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93" y="3112220"/>
            <a:ext cx="6414649" cy="374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3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96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Centrosomes separate discontinuously, not smoothly.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After NEBD they tend to a separation distance of </a:t>
            </a:r>
            <a:r>
              <a:rPr lang="en-US" dirty="0" smtClean="0">
                <a:solidFill>
                  <a:schemeClr val="tx2"/>
                </a:solidFill>
              </a:rPr>
              <a:t>7.41 </a:t>
            </a:r>
            <a:r>
              <a:rPr lang="en-US" i="0" dirty="0" smtClean="0">
                <a:solidFill>
                  <a:schemeClr val="tx2"/>
                </a:solidFill>
                <a:ea typeface="Lucida Grande"/>
                <a:cs typeface="Lucida Grande"/>
              </a:rPr>
              <a:t>μm, though why is unclear.</a:t>
            </a:r>
          </a:p>
          <a:p>
            <a:r>
              <a:rPr lang="en-US" dirty="0" smtClean="0">
                <a:ea typeface="Lucida Grande"/>
                <a:cs typeface="Lucida Grande"/>
              </a:rPr>
              <a:t>After this convergence the centrosomes continue to move together and apart.</a:t>
            </a:r>
          </a:p>
          <a:p>
            <a:r>
              <a:rPr lang="en-US" dirty="0" smtClean="0">
                <a:solidFill>
                  <a:srgbClr val="1F497D"/>
                </a:solidFill>
                <a:ea typeface="Lucida Grande"/>
                <a:cs typeface="Lucida Grande"/>
              </a:rPr>
              <a:t>Computational tracking of centrosomes should be the best way to further these experiments in the future, perhaps needing better quality movies to work well.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76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Centrosome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384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Microtubule organising centre during mitosis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1F497D"/>
                </a:solidFill>
              </a:rPr>
              <a:t>One positioned either side of the mitotic spindle</a:t>
            </a:r>
          </a:p>
          <a:p>
            <a:endParaRPr lang="en-US" dirty="0"/>
          </a:p>
          <a:p>
            <a:r>
              <a:rPr lang="en-US" dirty="0" smtClean="0"/>
              <a:t>Microtubules used to pull kinetochores apart – divide DNA between daughter cells</a:t>
            </a:r>
            <a:endParaRPr lang="en-US" dirty="0"/>
          </a:p>
        </p:txBody>
      </p:sp>
      <p:pic>
        <p:nvPicPr>
          <p:cNvPr id="4" name="Picture 3" descr="spindle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048" y="2592063"/>
            <a:ext cx="3561603" cy="35341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823516" y="3877363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0800000">
            <a:off x="6985516" y="4687961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06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Centrosome Cycle</a:t>
            </a:r>
            <a:endParaRPr lang="en-US" dirty="0"/>
          </a:p>
        </p:txBody>
      </p:sp>
      <p:pic>
        <p:nvPicPr>
          <p:cNvPr id="6" name="Picture 5" descr="centcy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610" y="1155329"/>
            <a:ext cx="6540520" cy="490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5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centrosomes get from their position together, next to the nucleus, to being spread 10 </a:t>
            </a:r>
            <a:r>
              <a:rPr lang="en-US" i="0" dirty="0" smtClean="0">
                <a:ea typeface="Lucida Grande"/>
                <a:cs typeface="Lucida Grande"/>
              </a:rPr>
              <a:t>μm apart around the spindle?</a:t>
            </a:r>
            <a:endParaRPr lang="en-US" dirty="0"/>
          </a:p>
        </p:txBody>
      </p:sp>
      <p:pic>
        <p:nvPicPr>
          <p:cNvPr id="4" name="Picture 3" descr="cent_together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6174"/>
            <a:ext cx="3377909" cy="3351825"/>
          </a:xfrm>
          <a:prstGeom prst="rect">
            <a:avLst/>
          </a:prstGeom>
        </p:spPr>
      </p:pic>
      <p:pic>
        <p:nvPicPr>
          <p:cNvPr id="5" name="Picture 4" descr="cent_apart_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68" y="3509526"/>
            <a:ext cx="3374531" cy="3348473"/>
          </a:xfrm>
          <a:prstGeom prst="rect">
            <a:avLst/>
          </a:prstGeom>
        </p:spPr>
      </p:pic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3377909" y="5160810"/>
            <a:ext cx="2391559" cy="229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80932" y="4728491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11657" y="4769021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16311" y="4653612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70288" y="4886946"/>
            <a:ext cx="303387" cy="31691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93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Pathways to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55617" cy="4525963"/>
          </a:xfrm>
        </p:spPr>
        <p:txBody>
          <a:bodyPr/>
          <a:lstStyle/>
          <a:p>
            <a:r>
              <a:rPr lang="en-US" dirty="0" smtClean="0"/>
              <a:t>Centrosomes can separate at different times -  before, or after nuclear envelope breakdown - the prophase and prometaphase pathways</a:t>
            </a:r>
            <a:endParaRPr lang="en-US" dirty="0"/>
          </a:p>
        </p:txBody>
      </p:sp>
      <p:pic>
        <p:nvPicPr>
          <p:cNvPr id="4" name="Picture 3" descr="Figure4R - 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336" y="1417637"/>
            <a:ext cx="3655879" cy="538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0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observe centrosome movements in live cells during prophase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1F497D"/>
                </a:solidFill>
              </a:rPr>
              <a:t>To observe patterns in centrosome separation behaviour</a:t>
            </a:r>
          </a:p>
          <a:p>
            <a:endParaRPr lang="en-US" dirty="0"/>
          </a:p>
          <a:p>
            <a:r>
              <a:rPr lang="en-US" dirty="0" smtClean="0"/>
              <a:t>To make preliminary deductions about motors involved in the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0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err="1" smtClean="0"/>
              <a:t>HeLa</a:t>
            </a:r>
            <a:r>
              <a:rPr lang="en-US" dirty="0" smtClean="0"/>
              <a:t> cells cultured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1F497D"/>
                </a:solidFill>
              </a:rPr>
              <a:t>Expressing Centrin fused to GFP and </a:t>
            </a:r>
            <a:r>
              <a:rPr lang="en-US" i="0" dirty="0" smtClean="0">
                <a:solidFill>
                  <a:srgbClr val="1F497D"/>
                </a:solidFill>
                <a:ea typeface="Lucida Grande"/>
                <a:cs typeface="Lucida Grande"/>
              </a:rPr>
              <a:t>α-tubulin fused to </a:t>
            </a:r>
            <a:r>
              <a:rPr lang="en-US" i="0" dirty="0" err="1" smtClean="0">
                <a:solidFill>
                  <a:srgbClr val="1F497D"/>
                </a:solidFill>
                <a:ea typeface="Lucida Grande"/>
                <a:cs typeface="Lucida Grande"/>
              </a:rPr>
              <a:t>mCherry</a:t>
            </a:r>
            <a:endParaRPr lang="en-US" i="0" dirty="0" smtClean="0">
              <a:solidFill>
                <a:srgbClr val="1F497D"/>
              </a:solidFill>
              <a:ea typeface="Lucida Grande"/>
              <a:cs typeface="Lucida Grande"/>
            </a:endParaRPr>
          </a:p>
          <a:p>
            <a:endParaRPr lang="en-US" dirty="0">
              <a:ea typeface="Lucida Grande"/>
              <a:cs typeface="Lucida Grande"/>
            </a:endParaRPr>
          </a:p>
          <a:p>
            <a:r>
              <a:rPr lang="en-US" dirty="0" smtClean="0">
                <a:ea typeface="Lucida Grande"/>
                <a:cs typeface="Lucida Grande"/>
              </a:rPr>
              <a:t>Live-cell imaging: capture stacks through single cells at approx. 15 second intervals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2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2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Centrosomes and early asters should be visible…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1F497D"/>
                </a:solidFill>
              </a:rPr>
              <a:t>But the nucleus should still be intact </a:t>
            </a:r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4" name="Picture 3" descr="fig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992" y="2242656"/>
            <a:ext cx="3657268" cy="360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5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Movies Generated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Able to observe whole separation process in some cells.</a:t>
            </a:r>
          </a:p>
          <a:p>
            <a:endParaRPr lang="en-US" dirty="0">
              <a:solidFill>
                <a:srgbClr val="1F497D"/>
              </a:solidFill>
            </a:endParaRPr>
          </a:p>
          <a:p>
            <a:r>
              <a:rPr lang="en-US" dirty="0" smtClean="0">
                <a:solidFill>
                  <a:srgbClr val="1F497D"/>
                </a:solidFill>
              </a:rPr>
              <a:t>Saw cells rounding up, centrosomes moving around nucleus, NEBD, centrosomes positioning themselves at spindle poles.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0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450</Words>
  <Application>Microsoft Macintosh PowerPoint</Application>
  <PresentationFormat>On-screen Show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Motorisation of Centrosome Separation</vt:lpstr>
      <vt:lpstr>The Centrosome</vt:lpstr>
      <vt:lpstr>The Centrosome Cycle</vt:lpstr>
      <vt:lpstr>The Question… </vt:lpstr>
      <vt:lpstr>Pathways to Separation</vt:lpstr>
      <vt:lpstr>Aims of the Project</vt:lpstr>
      <vt:lpstr>Methods</vt:lpstr>
      <vt:lpstr>Choosing the Cells</vt:lpstr>
      <vt:lpstr>Movies Generated</vt:lpstr>
      <vt:lpstr>PowerPoint Presentation</vt:lpstr>
      <vt:lpstr>Separation over Time</vt:lpstr>
      <vt:lpstr>Separation is Discontinuous</vt:lpstr>
      <vt:lpstr>PowerPoint Presentation</vt:lpstr>
      <vt:lpstr>PowerPoint Presentation</vt:lpstr>
      <vt:lpstr>Automated Tracking</vt:lpstr>
      <vt:lpstr>Validation of Computer Measurements</vt:lpstr>
      <vt:lpstr>Conclusions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Motorisation of Centrosome Separation</dc:title>
  <dc:creator>Steve Norton</dc:creator>
  <cp:lastModifiedBy>Steve Norton</cp:lastModifiedBy>
  <cp:revision>35</cp:revision>
  <cp:lastPrinted>2011-05-16T12:39:47Z</cp:lastPrinted>
  <dcterms:created xsi:type="dcterms:W3CDTF">2011-05-16T07:41:01Z</dcterms:created>
  <dcterms:modified xsi:type="dcterms:W3CDTF">2011-05-16T14:33:33Z</dcterms:modified>
</cp:coreProperties>
</file>