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GB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EEF5-4646-4D29-A2A7-1C8FB27F8CE2}" type="datetimeFigureOut">
              <a:rPr lang="en-US" smtClean="0"/>
              <a:pPr/>
              <a:t>1/24/2009</a:t>
            </a:fld>
            <a:endParaRPr lang="en-GB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02E95-4975-4A10-85F9-D3D3269D64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GB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EEF5-4646-4D29-A2A7-1C8FB27F8CE2}" type="datetimeFigureOut">
              <a:rPr lang="en-US" smtClean="0"/>
              <a:pPr/>
              <a:t>1/24/2009</a:t>
            </a:fld>
            <a:endParaRPr lang="en-GB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02E95-4975-4A10-85F9-D3D3269D64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GB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EEF5-4646-4D29-A2A7-1C8FB27F8CE2}" type="datetimeFigureOut">
              <a:rPr lang="en-US" smtClean="0"/>
              <a:pPr/>
              <a:t>1/24/2009</a:t>
            </a:fld>
            <a:endParaRPr lang="en-GB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02E95-4975-4A10-85F9-D3D3269D64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GB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EEF5-4646-4D29-A2A7-1C8FB27F8CE2}" type="datetimeFigureOut">
              <a:rPr lang="en-US" smtClean="0"/>
              <a:pPr/>
              <a:t>1/24/2009</a:t>
            </a:fld>
            <a:endParaRPr lang="en-GB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02E95-4975-4A10-85F9-D3D3269D64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EEF5-4646-4D29-A2A7-1C8FB27F8CE2}" type="datetimeFigureOut">
              <a:rPr lang="en-US" smtClean="0"/>
              <a:pPr/>
              <a:t>1/24/2009</a:t>
            </a:fld>
            <a:endParaRPr lang="en-GB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02E95-4975-4A10-85F9-D3D3269D64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GB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GB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EEF5-4646-4D29-A2A7-1C8FB27F8CE2}" type="datetimeFigureOut">
              <a:rPr lang="en-US" smtClean="0"/>
              <a:pPr/>
              <a:t>1/24/2009</a:t>
            </a:fld>
            <a:endParaRPr lang="en-GB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02E95-4975-4A10-85F9-D3D3269D64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GB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GB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EEF5-4646-4D29-A2A7-1C8FB27F8CE2}" type="datetimeFigureOut">
              <a:rPr lang="en-US" smtClean="0"/>
              <a:pPr/>
              <a:t>1/24/2009</a:t>
            </a:fld>
            <a:endParaRPr lang="en-GB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02E95-4975-4A10-85F9-D3D3269D64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EEF5-4646-4D29-A2A7-1C8FB27F8CE2}" type="datetimeFigureOut">
              <a:rPr lang="en-US" smtClean="0"/>
              <a:pPr/>
              <a:t>1/24/2009</a:t>
            </a:fld>
            <a:endParaRPr lang="en-GB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02E95-4975-4A10-85F9-D3D3269D64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EEF5-4646-4D29-A2A7-1C8FB27F8CE2}" type="datetimeFigureOut">
              <a:rPr lang="en-US" smtClean="0"/>
              <a:pPr/>
              <a:t>1/24/2009</a:t>
            </a:fld>
            <a:endParaRPr lang="en-GB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02E95-4975-4A10-85F9-D3D3269D64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GB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EEF5-4646-4D29-A2A7-1C8FB27F8CE2}" type="datetimeFigureOut">
              <a:rPr lang="en-US" smtClean="0"/>
              <a:pPr/>
              <a:t>1/24/2009</a:t>
            </a:fld>
            <a:endParaRPr lang="en-GB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02E95-4975-4A10-85F9-D3D3269D64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EEF5-4646-4D29-A2A7-1C8FB27F8CE2}" type="datetimeFigureOut">
              <a:rPr lang="en-US" smtClean="0"/>
              <a:pPr/>
              <a:t>1/24/2009</a:t>
            </a:fld>
            <a:endParaRPr lang="en-GB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02E95-4975-4A10-85F9-D3D3269D64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GB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GB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ACEEF5-4646-4D29-A2A7-1C8FB27F8CE2}" type="datetimeFigureOut">
              <a:rPr lang="en-US" smtClean="0"/>
              <a:pPr/>
              <a:t>1/24/2009</a:t>
            </a:fld>
            <a:endParaRPr lang="en-GB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02E95-4975-4A10-85F9-D3D3269D64C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Matlab</a:t>
            </a:r>
            <a:r>
              <a:rPr lang="en-GB" dirty="0" smtClean="0"/>
              <a:t> Tutorial (term 2, week 3)</a:t>
            </a:r>
            <a:endParaRPr lang="en-GB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Scripts </a:t>
            </a:r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E.g. Generate normal distribution data</a:t>
            </a:r>
          </a:p>
          <a:p>
            <a:endParaRPr lang="en-GB" dirty="0" smtClean="0"/>
          </a:p>
          <a:p>
            <a:pPr>
              <a:buNone/>
            </a:pPr>
            <a:r>
              <a:rPr lang="en-GB" dirty="0" smtClean="0"/>
              <a:t>% generate 10000 data that follow normal distribution N(0,1) and plot the histogram</a:t>
            </a:r>
          </a:p>
          <a:p>
            <a:pPr>
              <a:buNone/>
            </a:pPr>
            <a:r>
              <a:rPr lang="en-GB" dirty="0" smtClean="0"/>
              <a:t>	 x = </a:t>
            </a:r>
            <a:r>
              <a:rPr lang="en-GB" dirty="0" err="1" smtClean="0"/>
              <a:t>randn</a:t>
            </a:r>
            <a:r>
              <a:rPr lang="en-GB" dirty="0" smtClean="0"/>
              <a:t>(1,10000);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 err="1" smtClean="0"/>
              <a:t>hist</a:t>
            </a:r>
            <a:r>
              <a:rPr lang="en-GB" dirty="0" smtClean="0"/>
              <a:t>(x)  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Try to type: </a:t>
            </a:r>
            <a:r>
              <a:rPr lang="en-GB" dirty="0" err="1" smtClean="0"/>
              <a:t>hist</a:t>
            </a:r>
            <a:r>
              <a:rPr lang="en-GB" dirty="0" smtClean="0"/>
              <a:t>(x,100)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-357214"/>
            <a:ext cx="8229600" cy="1143000"/>
          </a:xfrm>
        </p:spPr>
        <p:txBody>
          <a:bodyPr/>
          <a:lstStyle/>
          <a:p>
            <a:r>
              <a:rPr lang="en-GB" dirty="0" smtClean="0"/>
              <a:t>Functions </a:t>
            </a:r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572296"/>
          </a:xfrm>
        </p:spPr>
        <p:txBody>
          <a:bodyPr>
            <a:normAutofit fontScale="47500" lnSpcReduction="20000"/>
          </a:bodyPr>
          <a:lstStyle/>
          <a:p>
            <a:r>
              <a:rPr lang="en-GB" sz="4200" dirty="0" smtClean="0"/>
              <a:t>E.g. M-file rank</a:t>
            </a:r>
          </a:p>
          <a:p>
            <a:endParaRPr lang="en-GB" sz="4200" dirty="0" smtClean="0"/>
          </a:p>
          <a:p>
            <a:pPr>
              <a:buNone/>
            </a:pPr>
            <a:r>
              <a:rPr lang="en-GB" sz="4200" dirty="0" err="1" smtClean="0"/>
              <a:t>Matlab</a:t>
            </a:r>
            <a:r>
              <a:rPr lang="en-GB" sz="4200" dirty="0" smtClean="0"/>
              <a:t> command: type rank     /   help rank</a:t>
            </a:r>
          </a:p>
          <a:p>
            <a:pPr>
              <a:buNone/>
            </a:pPr>
            <a:endParaRPr lang="en-GB" sz="4200" dirty="0" smtClean="0"/>
          </a:p>
          <a:p>
            <a:pPr>
              <a:buNone/>
            </a:pPr>
            <a:r>
              <a:rPr lang="en-GB" sz="4200" dirty="0" smtClean="0"/>
              <a:t>What comes out: 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function r = rank(</a:t>
            </a:r>
            <a:r>
              <a:rPr lang="en-GB" dirty="0" err="1" smtClean="0"/>
              <a:t>A,tol</a:t>
            </a:r>
            <a:r>
              <a:rPr lang="en-GB" dirty="0" smtClean="0"/>
              <a:t>)</a:t>
            </a:r>
          </a:p>
          <a:p>
            <a:pPr>
              <a:buNone/>
            </a:pPr>
            <a:r>
              <a:rPr lang="en-GB" dirty="0" smtClean="0"/>
              <a:t>%RANK   Matrix rank.</a:t>
            </a:r>
          </a:p>
          <a:p>
            <a:pPr>
              <a:buNone/>
            </a:pPr>
            <a:r>
              <a:rPr lang="en-GB" dirty="0" smtClean="0"/>
              <a:t>%   RANK(A) provides an estimate of the number of linearly</a:t>
            </a:r>
          </a:p>
          <a:p>
            <a:pPr>
              <a:buNone/>
            </a:pPr>
            <a:r>
              <a:rPr lang="en-GB" dirty="0" smtClean="0"/>
              <a:t>%   independent rows or columns of a matrix A.</a:t>
            </a:r>
          </a:p>
          <a:p>
            <a:pPr>
              <a:buNone/>
            </a:pPr>
            <a:r>
              <a:rPr lang="en-GB" dirty="0" smtClean="0"/>
              <a:t>%   RANK(</a:t>
            </a:r>
            <a:r>
              <a:rPr lang="en-GB" dirty="0" err="1" smtClean="0"/>
              <a:t>A,tol</a:t>
            </a:r>
            <a:r>
              <a:rPr lang="en-GB" dirty="0" smtClean="0"/>
              <a:t>) is the number of singular values of A</a:t>
            </a:r>
          </a:p>
          <a:p>
            <a:pPr>
              <a:buNone/>
            </a:pPr>
            <a:r>
              <a:rPr lang="en-GB" dirty="0" smtClean="0"/>
              <a:t>%   that are larger than </a:t>
            </a:r>
            <a:r>
              <a:rPr lang="en-GB" dirty="0" err="1" smtClean="0"/>
              <a:t>tol</a:t>
            </a:r>
            <a:r>
              <a:rPr lang="en-GB" dirty="0" smtClean="0"/>
              <a:t>.</a:t>
            </a:r>
          </a:p>
          <a:p>
            <a:pPr>
              <a:buNone/>
            </a:pPr>
            <a:r>
              <a:rPr lang="en-GB" dirty="0" smtClean="0"/>
              <a:t>%   RANK(A) uses the default </a:t>
            </a:r>
            <a:r>
              <a:rPr lang="en-GB" dirty="0" err="1" smtClean="0"/>
              <a:t>tol</a:t>
            </a:r>
            <a:r>
              <a:rPr lang="en-GB" dirty="0" smtClean="0"/>
              <a:t> = max(size(A)) * </a:t>
            </a:r>
            <a:r>
              <a:rPr lang="en-GB" dirty="0" err="1" smtClean="0"/>
              <a:t>eps</a:t>
            </a:r>
            <a:r>
              <a:rPr lang="en-GB" dirty="0" smtClean="0"/>
              <a:t>(norm(A)).</a:t>
            </a:r>
          </a:p>
          <a:p>
            <a:pPr>
              <a:buNone/>
            </a:pPr>
            <a:r>
              <a:rPr lang="en-GB" dirty="0" smtClean="0"/>
              <a:t>%</a:t>
            </a:r>
          </a:p>
          <a:p>
            <a:pPr>
              <a:buNone/>
            </a:pPr>
            <a:r>
              <a:rPr lang="en-GB" dirty="0" smtClean="0"/>
              <a:t>%   Class support for input A:</a:t>
            </a:r>
          </a:p>
          <a:p>
            <a:pPr>
              <a:buNone/>
            </a:pPr>
            <a:r>
              <a:rPr lang="en-GB" dirty="0" smtClean="0"/>
              <a:t>%      float: double, single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%   Copyright 1984-2004 The </a:t>
            </a:r>
            <a:r>
              <a:rPr lang="en-GB" dirty="0" err="1" smtClean="0"/>
              <a:t>MathWorks</a:t>
            </a:r>
            <a:r>
              <a:rPr lang="en-GB" dirty="0" smtClean="0"/>
              <a:t>, Inc. </a:t>
            </a:r>
          </a:p>
          <a:p>
            <a:pPr>
              <a:buNone/>
            </a:pPr>
            <a:r>
              <a:rPr lang="en-GB" dirty="0" smtClean="0"/>
              <a:t>%   $Revision: 5.11.4.3 $  $Date: 2004/08/20 19:50:33 $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s = </a:t>
            </a:r>
            <a:r>
              <a:rPr lang="en-GB" dirty="0" err="1" smtClean="0"/>
              <a:t>svd</a:t>
            </a:r>
            <a:r>
              <a:rPr lang="en-GB" dirty="0" smtClean="0"/>
              <a:t>(A);</a:t>
            </a:r>
          </a:p>
          <a:p>
            <a:pPr>
              <a:buNone/>
            </a:pPr>
            <a:r>
              <a:rPr lang="en-GB" dirty="0" smtClean="0"/>
              <a:t>if </a:t>
            </a:r>
            <a:r>
              <a:rPr lang="en-GB" dirty="0" err="1" smtClean="0"/>
              <a:t>nargin</a:t>
            </a:r>
            <a:r>
              <a:rPr lang="en-GB" dirty="0" smtClean="0"/>
              <a:t>==1</a:t>
            </a:r>
          </a:p>
          <a:p>
            <a:pPr>
              <a:buNone/>
            </a:pPr>
            <a:r>
              <a:rPr lang="en-GB" dirty="0" smtClean="0"/>
              <a:t>   </a:t>
            </a:r>
            <a:r>
              <a:rPr lang="en-GB" dirty="0" err="1" smtClean="0"/>
              <a:t>tol</a:t>
            </a:r>
            <a:r>
              <a:rPr lang="en-GB" dirty="0" smtClean="0"/>
              <a:t> = max(size(A)') * </a:t>
            </a:r>
            <a:r>
              <a:rPr lang="en-GB" dirty="0" err="1" smtClean="0"/>
              <a:t>eps</a:t>
            </a:r>
            <a:r>
              <a:rPr lang="en-GB" dirty="0" smtClean="0"/>
              <a:t>(max(s));</a:t>
            </a:r>
          </a:p>
          <a:p>
            <a:pPr>
              <a:buNone/>
            </a:pPr>
            <a:r>
              <a:rPr lang="en-GB" dirty="0" smtClean="0"/>
              <a:t>end</a:t>
            </a:r>
          </a:p>
          <a:p>
            <a:pPr>
              <a:buNone/>
            </a:pPr>
            <a:r>
              <a:rPr lang="en-GB" dirty="0" smtClean="0"/>
              <a:t>r = sum(s &gt; </a:t>
            </a:r>
            <a:r>
              <a:rPr lang="en-GB" dirty="0" err="1" smtClean="0"/>
              <a:t>tol</a:t>
            </a:r>
            <a:r>
              <a:rPr lang="en-GB" dirty="0" smtClean="0"/>
              <a:t>);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Functions </a:t>
            </a:r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57216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GB" dirty="0" smtClean="0"/>
              <a:t>The rank function can be used in several different ways:</a:t>
            </a:r>
          </a:p>
          <a:p>
            <a:pPr>
              <a:buNone/>
            </a:pPr>
            <a:r>
              <a:rPr lang="en-GB" dirty="0" smtClean="0"/>
              <a:t>	rank(A)</a:t>
            </a:r>
          </a:p>
          <a:p>
            <a:pPr>
              <a:buNone/>
            </a:pPr>
            <a:r>
              <a:rPr lang="en-GB" dirty="0" smtClean="0"/>
              <a:t>	r = rank(A)</a:t>
            </a:r>
          </a:p>
          <a:p>
            <a:pPr>
              <a:buNone/>
            </a:pPr>
            <a:r>
              <a:rPr lang="en-GB" dirty="0" smtClean="0"/>
              <a:t>	r = rank(A,1.e-6)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Many M-files work this way. If no output argument is supplied, the result is stored in ans.</a:t>
            </a:r>
          </a:p>
          <a:p>
            <a:pPr>
              <a:buNone/>
            </a:pPr>
            <a:r>
              <a:rPr lang="en-GB" dirty="0" smtClean="0"/>
              <a:t> If the second input argument is not supplied, the function computes a default value.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‘</a:t>
            </a:r>
            <a:r>
              <a:rPr lang="en-GB" dirty="0" err="1" smtClean="0"/>
              <a:t>nargin</a:t>
            </a:r>
            <a:r>
              <a:rPr lang="en-GB" dirty="0" smtClean="0"/>
              <a:t>’ and ‘</a:t>
            </a:r>
            <a:r>
              <a:rPr lang="en-GB" dirty="0" err="1" smtClean="0"/>
              <a:t>nargout</a:t>
            </a:r>
            <a:r>
              <a:rPr lang="en-GB" dirty="0" smtClean="0"/>
              <a:t>’ are available that tell you the number of input</a:t>
            </a:r>
          </a:p>
          <a:p>
            <a:pPr>
              <a:buNone/>
            </a:pPr>
            <a:r>
              <a:rPr lang="en-GB" dirty="0" smtClean="0"/>
              <a:t>and output arguments involved in each particular use of the function.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The rank function uses </a:t>
            </a:r>
            <a:r>
              <a:rPr lang="en-GB" dirty="0" err="1" smtClean="0"/>
              <a:t>nargin</a:t>
            </a:r>
            <a:r>
              <a:rPr lang="en-GB" dirty="0" smtClean="0"/>
              <a:t>, but does not need to use </a:t>
            </a:r>
            <a:r>
              <a:rPr lang="en-GB" dirty="0" err="1" smtClean="0"/>
              <a:t>nargout</a:t>
            </a:r>
            <a:r>
              <a:rPr lang="en-GB" dirty="0" smtClean="0"/>
              <a:t>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Function functions</a:t>
            </a:r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GB" dirty="0" smtClean="0"/>
              <a:t>A class of functions called “function functions” works with nonlinear functions of a scalar variable. That is, one function works on another function. </a:t>
            </a:r>
          </a:p>
          <a:p>
            <a:pPr>
              <a:buNone/>
            </a:pPr>
            <a:r>
              <a:rPr lang="en-GB" dirty="0" smtClean="0"/>
              <a:t>The function functions include</a:t>
            </a:r>
          </a:p>
          <a:p>
            <a:pPr>
              <a:buNone/>
            </a:pPr>
            <a:r>
              <a:rPr lang="en-GB" b="1" dirty="0" smtClean="0"/>
              <a:t>	• Zero finding</a:t>
            </a:r>
          </a:p>
          <a:p>
            <a:pPr>
              <a:buNone/>
            </a:pPr>
            <a:r>
              <a:rPr lang="en-GB" b="1" dirty="0" smtClean="0"/>
              <a:t>	• Optimization</a:t>
            </a:r>
          </a:p>
          <a:p>
            <a:pPr>
              <a:buNone/>
            </a:pPr>
            <a:r>
              <a:rPr lang="en-GB" b="1" dirty="0" smtClean="0"/>
              <a:t>	• </a:t>
            </a:r>
            <a:r>
              <a:rPr lang="en-GB" b="1" dirty="0" err="1" smtClean="0"/>
              <a:t>Quadrature</a:t>
            </a:r>
            <a:endParaRPr lang="en-GB" b="1" dirty="0" smtClean="0"/>
          </a:p>
          <a:p>
            <a:pPr>
              <a:buNone/>
            </a:pPr>
            <a:r>
              <a:rPr lang="en-GB" b="1" dirty="0" smtClean="0"/>
              <a:t>	• Ordinary differential equations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Function functions</a:t>
            </a:r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GB" dirty="0" smtClean="0"/>
              <a:t>E.g. </a:t>
            </a:r>
            <a:r>
              <a:rPr lang="en-GB" dirty="0" err="1" smtClean="0"/>
              <a:t>creat</a:t>
            </a:r>
            <a:r>
              <a:rPr lang="en-GB" dirty="0" smtClean="0"/>
              <a:t> function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/>
              <a:t>f</a:t>
            </a:r>
            <a:r>
              <a:rPr lang="en-GB" dirty="0" smtClean="0"/>
              <a:t>unction y = humps(x)</a:t>
            </a:r>
          </a:p>
          <a:p>
            <a:pPr>
              <a:buNone/>
            </a:pPr>
            <a:r>
              <a:rPr lang="en-GB" dirty="0" smtClean="0"/>
              <a:t>y = 1./((x-.3).^2+.01)+1./((x-.9).^2+.04) – 6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M-file:</a:t>
            </a:r>
          </a:p>
          <a:p>
            <a:pPr>
              <a:buNone/>
            </a:pPr>
            <a:r>
              <a:rPr lang="en-GB" dirty="0" smtClean="0"/>
              <a:t>x = 0:.002:1;</a:t>
            </a:r>
          </a:p>
          <a:p>
            <a:pPr>
              <a:buNone/>
            </a:pPr>
            <a:r>
              <a:rPr lang="en-GB" dirty="0" smtClean="0"/>
              <a:t>y = humps(x);</a:t>
            </a:r>
          </a:p>
          <a:p>
            <a:pPr>
              <a:buNone/>
            </a:pPr>
            <a:r>
              <a:rPr lang="en-GB" dirty="0"/>
              <a:t>p</a:t>
            </a:r>
            <a:r>
              <a:rPr lang="en-GB" dirty="0" smtClean="0"/>
              <a:t>lot(</a:t>
            </a:r>
            <a:r>
              <a:rPr lang="en-GB" dirty="0" err="1" smtClean="0"/>
              <a:t>x,y</a:t>
            </a:r>
            <a:r>
              <a:rPr lang="en-GB" dirty="0" smtClean="0"/>
              <a:t>)</a:t>
            </a:r>
          </a:p>
          <a:p>
            <a:pPr>
              <a:buNone/>
            </a:pPr>
            <a:r>
              <a:rPr lang="en-GB" dirty="0" smtClean="0"/>
              <a:t>%find value x where function reach local minimum</a:t>
            </a:r>
          </a:p>
          <a:p>
            <a:pPr>
              <a:buNone/>
            </a:pPr>
            <a:r>
              <a:rPr lang="en-GB" dirty="0" smtClean="0"/>
              <a:t> p = </a:t>
            </a:r>
            <a:r>
              <a:rPr lang="en-GB" dirty="0" err="1" smtClean="0"/>
              <a:t>fminsearch</a:t>
            </a:r>
            <a:r>
              <a:rPr lang="en-GB" dirty="0" smtClean="0"/>
              <a:t>(@humps, .5)  % .5 is rough guess of starting </a:t>
            </a:r>
          </a:p>
          <a:p>
            <a:pPr>
              <a:buNone/>
            </a:pPr>
            <a:r>
              <a:rPr lang="en-GB" dirty="0" smtClean="0"/>
              <a:t> humps(p) % function value at the </a:t>
            </a:r>
            <a:r>
              <a:rPr lang="en-GB" dirty="0" err="1" smtClean="0"/>
              <a:t>minimizer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%search for a zero</a:t>
            </a:r>
          </a:p>
          <a:p>
            <a:pPr>
              <a:buNone/>
            </a:pPr>
            <a:r>
              <a:rPr lang="en-GB" dirty="0" smtClean="0"/>
              <a:t> z = </a:t>
            </a:r>
            <a:r>
              <a:rPr lang="en-GB" dirty="0" err="1" smtClean="0"/>
              <a:t>fzero</a:t>
            </a:r>
            <a:r>
              <a:rPr lang="en-GB" dirty="0" smtClean="0"/>
              <a:t>(@humps, .5)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week…</a:t>
            </a:r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Data analysis…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Programming</a:t>
            </a:r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sz="4400" dirty="0" smtClean="0"/>
              <a:t>Loop control: </a:t>
            </a:r>
          </a:p>
          <a:p>
            <a:pPr>
              <a:buNone/>
            </a:pPr>
            <a:r>
              <a:rPr lang="en-GB" sz="4400" dirty="0" smtClean="0"/>
              <a:t>  - Continue: </a:t>
            </a:r>
            <a:r>
              <a:rPr lang="en-GB" dirty="0" smtClean="0"/>
              <a:t>The </a:t>
            </a:r>
            <a:r>
              <a:rPr lang="en-GB" sz="2800" dirty="0" smtClean="0"/>
              <a:t>continue </a:t>
            </a:r>
            <a:r>
              <a:rPr lang="en-GB" dirty="0" smtClean="0"/>
              <a:t>statement passes control to the next iteration of the </a:t>
            </a:r>
            <a:r>
              <a:rPr lang="en-GB" sz="2800" dirty="0" smtClean="0"/>
              <a:t>for </a:t>
            </a:r>
            <a:r>
              <a:rPr lang="en-GB" dirty="0" smtClean="0"/>
              <a:t>loop or </a:t>
            </a:r>
            <a:r>
              <a:rPr lang="en-GB" sz="2800" dirty="0" smtClean="0"/>
              <a:t>while </a:t>
            </a:r>
            <a:r>
              <a:rPr lang="en-GB" dirty="0" smtClean="0"/>
              <a:t>loop in which it appears, skipping any remaining statements in the body of the loop.</a:t>
            </a:r>
            <a:endParaRPr lang="en-GB" sz="9600" dirty="0" smtClean="0"/>
          </a:p>
          <a:p>
            <a:pPr>
              <a:buNone/>
            </a:pPr>
            <a:endParaRPr lang="en-GB" sz="2600" dirty="0" smtClean="0"/>
          </a:p>
          <a:p>
            <a:pPr>
              <a:buNone/>
            </a:pPr>
            <a:r>
              <a:rPr lang="en-GB" sz="2600" dirty="0" smtClean="0"/>
              <a:t>e.g. </a:t>
            </a:r>
            <a:r>
              <a:rPr lang="en-GB" dirty="0" smtClean="0"/>
              <a:t>counts the lines of code in the file </a:t>
            </a:r>
            <a:r>
              <a:rPr lang="en-GB" sz="2800" dirty="0" err="1" smtClean="0"/>
              <a:t>magik.m</a:t>
            </a:r>
            <a:r>
              <a:rPr lang="en-GB" dirty="0" smtClean="0"/>
              <a:t>, skipping all blank lines and comments.</a:t>
            </a:r>
            <a:endParaRPr lang="en-GB" sz="8000" dirty="0" smtClean="0"/>
          </a:p>
          <a:p>
            <a:pPr>
              <a:buNone/>
            </a:pPr>
            <a:r>
              <a:rPr lang="en-GB" dirty="0" smtClean="0"/>
              <a:t>		fid = </a:t>
            </a:r>
            <a:r>
              <a:rPr lang="en-GB" dirty="0" err="1" smtClean="0"/>
              <a:t>fopen</a:t>
            </a:r>
            <a:r>
              <a:rPr lang="en-GB" dirty="0" smtClean="0"/>
              <a:t>('</a:t>
            </a:r>
            <a:r>
              <a:rPr lang="en-GB" dirty="0" err="1" smtClean="0"/>
              <a:t>magik.m','r</a:t>
            </a:r>
            <a:r>
              <a:rPr lang="en-GB" dirty="0" smtClean="0"/>
              <a:t>');</a:t>
            </a:r>
          </a:p>
          <a:p>
            <a:pPr>
              <a:buNone/>
            </a:pPr>
            <a:r>
              <a:rPr lang="en-GB" dirty="0" smtClean="0"/>
              <a:t>		count = 0;</a:t>
            </a:r>
          </a:p>
          <a:p>
            <a:pPr>
              <a:buNone/>
            </a:pPr>
            <a:r>
              <a:rPr lang="en-GB" dirty="0" smtClean="0"/>
              <a:t>		while ~</a:t>
            </a:r>
            <a:r>
              <a:rPr lang="en-GB" dirty="0" err="1" smtClean="0"/>
              <a:t>feof</a:t>
            </a:r>
            <a:r>
              <a:rPr lang="en-GB" dirty="0" smtClean="0"/>
              <a:t>(fid)</a:t>
            </a:r>
          </a:p>
          <a:p>
            <a:pPr>
              <a:buNone/>
            </a:pPr>
            <a:r>
              <a:rPr lang="en-GB" dirty="0" smtClean="0"/>
              <a:t>		          line = </a:t>
            </a:r>
            <a:r>
              <a:rPr lang="en-GB" dirty="0" err="1" smtClean="0"/>
              <a:t>fgetl</a:t>
            </a:r>
            <a:r>
              <a:rPr lang="en-GB" dirty="0" smtClean="0"/>
              <a:t>(fid);</a:t>
            </a:r>
          </a:p>
          <a:p>
            <a:pPr>
              <a:buNone/>
            </a:pPr>
            <a:r>
              <a:rPr lang="en-GB" dirty="0" smtClean="0"/>
              <a:t>		          if </a:t>
            </a:r>
            <a:r>
              <a:rPr lang="en-GB" dirty="0" err="1" smtClean="0"/>
              <a:t>isempty</a:t>
            </a:r>
            <a:r>
              <a:rPr lang="en-GB" dirty="0" smtClean="0"/>
              <a:t>(line) | </a:t>
            </a:r>
            <a:r>
              <a:rPr lang="en-GB" dirty="0" err="1" smtClean="0"/>
              <a:t>strncmp</a:t>
            </a:r>
            <a:r>
              <a:rPr lang="en-GB" dirty="0" smtClean="0"/>
              <a:t>(line,'%',1)</a:t>
            </a:r>
          </a:p>
          <a:p>
            <a:pPr>
              <a:buNone/>
            </a:pPr>
            <a:r>
              <a:rPr lang="en-GB" dirty="0" smtClean="0"/>
              <a:t>			continue</a:t>
            </a:r>
          </a:p>
          <a:p>
            <a:pPr>
              <a:buNone/>
            </a:pPr>
            <a:r>
              <a:rPr lang="en-GB" dirty="0" smtClean="0"/>
              <a:t>		         end</a:t>
            </a:r>
          </a:p>
          <a:p>
            <a:pPr>
              <a:buNone/>
            </a:pPr>
            <a:r>
              <a:rPr lang="en-GB" dirty="0" smtClean="0"/>
              <a:t>		        count = count + 1;</a:t>
            </a:r>
          </a:p>
          <a:p>
            <a:pPr>
              <a:buNone/>
            </a:pPr>
            <a:r>
              <a:rPr lang="en-GB" dirty="0" smtClean="0"/>
              <a:t>		end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 err="1" smtClean="0"/>
              <a:t>disp</a:t>
            </a:r>
            <a:r>
              <a:rPr lang="en-GB" dirty="0" smtClean="0"/>
              <a:t>(</a:t>
            </a:r>
            <a:r>
              <a:rPr lang="en-GB" dirty="0" err="1" smtClean="0"/>
              <a:t>sprintf</a:t>
            </a:r>
            <a:r>
              <a:rPr lang="en-GB" dirty="0" smtClean="0"/>
              <a:t>('%d </a:t>
            </a:r>
            <a:r>
              <a:rPr lang="en-GB" dirty="0" err="1" smtClean="0"/>
              <a:t>lines',count</a:t>
            </a:r>
            <a:r>
              <a:rPr lang="en-GB" dirty="0" smtClean="0"/>
              <a:t>));</a:t>
            </a:r>
            <a:endParaRPr lang="en-GB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Programming</a:t>
            </a:r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4840303"/>
          </a:xfrm>
        </p:spPr>
        <p:txBody>
          <a:bodyPr>
            <a:normAutofit fontScale="25000" lnSpcReduction="20000"/>
          </a:bodyPr>
          <a:lstStyle/>
          <a:p>
            <a:r>
              <a:rPr lang="en-GB" sz="11200" dirty="0" smtClean="0"/>
              <a:t>Loop control: </a:t>
            </a:r>
          </a:p>
          <a:p>
            <a:pPr>
              <a:buNone/>
            </a:pPr>
            <a:r>
              <a:rPr lang="en-GB" sz="11200" dirty="0" smtClean="0"/>
              <a:t> - break: </a:t>
            </a:r>
            <a:r>
              <a:rPr lang="en-GB" sz="9600" dirty="0" smtClean="0"/>
              <a:t>The break statement lets you exit early from a for loop or while loop. In nested loops, break exits from the innermost loop only.</a:t>
            </a:r>
          </a:p>
          <a:p>
            <a:pPr>
              <a:buNone/>
            </a:pPr>
            <a:r>
              <a:rPr lang="en-GB" sz="9600" dirty="0" smtClean="0"/>
              <a:t>e.g. improved example for bisection method:</a:t>
            </a:r>
          </a:p>
          <a:p>
            <a:pPr>
              <a:buNone/>
            </a:pPr>
            <a:r>
              <a:rPr lang="en-GB" sz="7200" dirty="0" smtClean="0"/>
              <a:t>a = 0; </a:t>
            </a:r>
            <a:r>
              <a:rPr lang="en-GB" sz="7200" dirty="0" err="1" smtClean="0"/>
              <a:t>fa</a:t>
            </a:r>
            <a:r>
              <a:rPr lang="en-GB" sz="7200" dirty="0" smtClean="0"/>
              <a:t> = -</a:t>
            </a:r>
            <a:r>
              <a:rPr lang="en-GB" sz="7200" dirty="0" err="1" smtClean="0"/>
              <a:t>Inf</a:t>
            </a:r>
            <a:r>
              <a:rPr lang="en-GB" sz="7200" dirty="0" smtClean="0"/>
              <a:t>;</a:t>
            </a:r>
          </a:p>
          <a:p>
            <a:pPr>
              <a:buNone/>
            </a:pPr>
            <a:r>
              <a:rPr lang="en-GB" sz="7200" dirty="0" smtClean="0"/>
              <a:t>b = 3; </a:t>
            </a:r>
            <a:r>
              <a:rPr lang="en-GB" sz="7200" dirty="0" err="1" smtClean="0"/>
              <a:t>fb</a:t>
            </a:r>
            <a:r>
              <a:rPr lang="en-GB" sz="7200" dirty="0" smtClean="0"/>
              <a:t> = </a:t>
            </a:r>
            <a:r>
              <a:rPr lang="en-GB" sz="7200" dirty="0" err="1" smtClean="0"/>
              <a:t>Inf</a:t>
            </a:r>
            <a:r>
              <a:rPr lang="en-GB" sz="7200" dirty="0" smtClean="0"/>
              <a:t>;</a:t>
            </a:r>
          </a:p>
          <a:p>
            <a:pPr>
              <a:buNone/>
            </a:pPr>
            <a:r>
              <a:rPr lang="en-GB" sz="7200" dirty="0" smtClean="0"/>
              <a:t>while b-a &gt; </a:t>
            </a:r>
            <a:r>
              <a:rPr lang="en-GB" sz="7200" dirty="0" err="1" smtClean="0"/>
              <a:t>eps</a:t>
            </a:r>
            <a:r>
              <a:rPr lang="en-GB" sz="7200" dirty="0" smtClean="0"/>
              <a:t>*b</a:t>
            </a:r>
          </a:p>
          <a:p>
            <a:pPr>
              <a:buNone/>
            </a:pPr>
            <a:r>
              <a:rPr lang="en-GB" sz="7200" dirty="0" smtClean="0"/>
              <a:t> 	x = (</a:t>
            </a:r>
            <a:r>
              <a:rPr lang="en-GB" sz="7200" dirty="0" err="1" smtClean="0"/>
              <a:t>a+b</a:t>
            </a:r>
            <a:r>
              <a:rPr lang="en-GB" sz="7200" dirty="0" smtClean="0"/>
              <a:t>)/2;</a:t>
            </a:r>
          </a:p>
          <a:p>
            <a:pPr>
              <a:buNone/>
            </a:pPr>
            <a:r>
              <a:rPr lang="en-GB" sz="7200" dirty="0" smtClean="0"/>
              <a:t>	</a:t>
            </a:r>
            <a:r>
              <a:rPr lang="en-GB" sz="7200" dirty="0" err="1" smtClean="0"/>
              <a:t>fx</a:t>
            </a:r>
            <a:r>
              <a:rPr lang="en-GB" sz="7200" dirty="0" smtClean="0"/>
              <a:t> = x^3-2*x-5;</a:t>
            </a:r>
          </a:p>
          <a:p>
            <a:pPr>
              <a:buNone/>
            </a:pPr>
            <a:r>
              <a:rPr lang="en-GB" sz="7200" dirty="0" smtClean="0"/>
              <a:t>	if </a:t>
            </a:r>
            <a:r>
              <a:rPr lang="en-GB" sz="7200" dirty="0" err="1" smtClean="0"/>
              <a:t>fx</a:t>
            </a:r>
            <a:r>
              <a:rPr lang="en-GB" sz="7200" dirty="0" smtClean="0"/>
              <a:t> == 0</a:t>
            </a:r>
          </a:p>
          <a:p>
            <a:pPr>
              <a:buNone/>
            </a:pPr>
            <a:r>
              <a:rPr lang="en-GB" sz="7200" dirty="0" smtClean="0"/>
              <a:t>		break</a:t>
            </a:r>
          </a:p>
          <a:p>
            <a:pPr>
              <a:buNone/>
            </a:pPr>
            <a:r>
              <a:rPr lang="en-GB" sz="7200" dirty="0" smtClean="0"/>
              <a:t>	</a:t>
            </a:r>
            <a:r>
              <a:rPr lang="en-GB" sz="7200" dirty="0" err="1" smtClean="0"/>
              <a:t>elseif</a:t>
            </a:r>
            <a:r>
              <a:rPr lang="en-GB" sz="7200" dirty="0" smtClean="0"/>
              <a:t> sign(</a:t>
            </a:r>
            <a:r>
              <a:rPr lang="en-GB" sz="7200" dirty="0" err="1" smtClean="0"/>
              <a:t>fx</a:t>
            </a:r>
            <a:r>
              <a:rPr lang="en-GB" sz="7200" dirty="0" smtClean="0"/>
              <a:t>) == sign(</a:t>
            </a:r>
            <a:r>
              <a:rPr lang="en-GB" sz="7200" dirty="0" err="1" smtClean="0"/>
              <a:t>fa</a:t>
            </a:r>
            <a:r>
              <a:rPr lang="en-GB" sz="7200" dirty="0" smtClean="0"/>
              <a:t>)</a:t>
            </a:r>
          </a:p>
          <a:p>
            <a:pPr>
              <a:buNone/>
            </a:pPr>
            <a:r>
              <a:rPr lang="en-GB" sz="7200" dirty="0" smtClean="0"/>
              <a:t>		a = x; </a:t>
            </a:r>
            <a:r>
              <a:rPr lang="en-GB" sz="7200" dirty="0" err="1" smtClean="0"/>
              <a:t>fa</a:t>
            </a:r>
            <a:r>
              <a:rPr lang="en-GB" sz="7200" dirty="0" smtClean="0"/>
              <a:t> = </a:t>
            </a:r>
            <a:r>
              <a:rPr lang="en-GB" sz="7200" dirty="0" err="1" smtClean="0"/>
              <a:t>fx</a:t>
            </a:r>
            <a:r>
              <a:rPr lang="en-GB" sz="7200" dirty="0" smtClean="0"/>
              <a:t>;</a:t>
            </a:r>
          </a:p>
          <a:p>
            <a:pPr>
              <a:buNone/>
            </a:pPr>
            <a:r>
              <a:rPr lang="en-GB" sz="7200" dirty="0" smtClean="0"/>
              <a:t>	else</a:t>
            </a:r>
          </a:p>
          <a:p>
            <a:pPr>
              <a:buNone/>
            </a:pPr>
            <a:r>
              <a:rPr lang="en-GB" sz="7200" dirty="0" smtClean="0"/>
              <a:t>		b = x; </a:t>
            </a:r>
            <a:r>
              <a:rPr lang="en-GB" sz="7200" dirty="0" err="1" smtClean="0"/>
              <a:t>fb</a:t>
            </a:r>
            <a:r>
              <a:rPr lang="en-GB" sz="7200" dirty="0" smtClean="0"/>
              <a:t> = </a:t>
            </a:r>
            <a:r>
              <a:rPr lang="en-GB" sz="7200" dirty="0" err="1" smtClean="0"/>
              <a:t>fx</a:t>
            </a:r>
            <a:r>
              <a:rPr lang="en-GB" sz="7200" dirty="0" smtClean="0"/>
              <a:t>;</a:t>
            </a:r>
          </a:p>
          <a:p>
            <a:pPr>
              <a:buNone/>
            </a:pPr>
            <a:r>
              <a:rPr lang="en-GB" sz="7200" dirty="0" smtClean="0"/>
              <a:t>	end</a:t>
            </a:r>
          </a:p>
          <a:p>
            <a:pPr>
              <a:buNone/>
            </a:pPr>
            <a:r>
              <a:rPr lang="en-GB" sz="7200" dirty="0" smtClean="0"/>
              <a:t>end</a:t>
            </a:r>
          </a:p>
          <a:p>
            <a:pPr>
              <a:buNone/>
            </a:pPr>
            <a:r>
              <a:rPr lang="en-GB" sz="7200" dirty="0" smtClean="0"/>
              <a:t>x</a:t>
            </a:r>
            <a:endParaRPr lang="en-GB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Structures</a:t>
            </a:r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Multidimensional arrays</a:t>
            </a:r>
          </a:p>
          <a:p>
            <a:pPr>
              <a:buNone/>
            </a:pPr>
            <a:r>
              <a:rPr lang="en-GB" dirty="0" smtClean="0"/>
              <a:t> e.g. M = </a:t>
            </a:r>
            <a:r>
              <a:rPr lang="en-GB" dirty="0" err="1" smtClean="0"/>
              <a:t>randn</a:t>
            </a:r>
            <a:r>
              <a:rPr lang="en-GB" dirty="0" smtClean="0"/>
              <a:t>(4,4,24);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749291"/>
            <a:ext cx="5743588" cy="4108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-214338"/>
            <a:ext cx="8229600" cy="1143000"/>
          </a:xfrm>
        </p:spPr>
        <p:txBody>
          <a:bodyPr/>
          <a:lstStyle/>
          <a:p>
            <a:r>
              <a:rPr lang="en-GB" dirty="0" smtClean="0"/>
              <a:t>Data structures</a:t>
            </a:r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357166"/>
            <a:ext cx="8472518" cy="4911741"/>
          </a:xfrm>
        </p:spPr>
        <p:txBody>
          <a:bodyPr>
            <a:noAutofit/>
          </a:bodyPr>
          <a:lstStyle/>
          <a:p>
            <a:r>
              <a:rPr lang="en-GB" sz="2000" dirty="0" smtClean="0"/>
              <a:t>Cell arrays - Cell arrays can be used to store a sequence of matrices of </a:t>
            </a:r>
            <a:r>
              <a:rPr lang="en-GB" sz="2000" i="1" dirty="0" smtClean="0"/>
              <a:t>different </a:t>
            </a:r>
            <a:r>
              <a:rPr lang="en-GB" sz="2000" dirty="0" smtClean="0"/>
              <a:t>sizes.</a:t>
            </a:r>
          </a:p>
          <a:p>
            <a:r>
              <a:rPr lang="en-GB" sz="2000" dirty="0" smtClean="0"/>
              <a:t>E.g. </a:t>
            </a:r>
          </a:p>
          <a:p>
            <a:pPr>
              <a:buNone/>
            </a:pPr>
            <a:r>
              <a:rPr lang="en-GB" sz="2000" dirty="0" smtClean="0"/>
              <a:t>		M = cell(8,1);</a:t>
            </a:r>
          </a:p>
          <a:p>
            <a:pPr>
              <a:buNone/>
            </a:pPr>
            <a:r>
              <a:rPr lang="en-GB" sz="2000" dirty="0" smtClean="0"/>
              <a:t>		for n = 1:8</a:t>
            </a:r>
          </a:p>
          <a:p>
            <a:pPr>
              <a:buNone/>
            </a:pPr>
            <a:r>
              <a:rPr lang="en-GB" sz="2000" dirty="0" smtClean="0"/>
              <a:t>			M{n} = </a:t>
            </a:r>
            <a:r>
              <a:rPr lang="en-GB" sz="2000" dirty="0" err="1" smtClean="0"/>
              <a:t>randn</a:t>
            </a:r>
            <a:r>
              <a:rPr lang="en-GB" sz="2000" dirty="0" smtClean="0"/>
              <a:t>(n);</a:t>
            </a:r>
          </a:p>
          <a:p>
            <a:pPr>
              <a:buNone/>
            </a:pPr>
            <a:r>
              <a:rPr lang="en-GB" sz="2000" dirty="0" smtClean="0"/>
              <a:t>		end</a:t>
            </a:r>
          </a:p>
          <a:p>
            <a:pPr>
              <a:buNone/>
            </a:pPr>
            <a:r>
              <a:rPr lang="en-GB" sz="2000" dirty="0" smtClean="0"/>
              <a:t>		M</a:t>
            </a:r>
          </a:p>
          <a:p>
            <a:r>
              <a:rPr lang="en-GB" sz="2000" dirty="0" smtClean="0"/>
              <a:t>produces a sequence of magic squares of different order:</a:t>
            </a:r>
          </a:p>
          <a:p>
            <a:pPr>
              <a:buNone/>
            </a:pPr>
            <a:r>
              <a:rPr lang="en-GB" sz="2000" dirty="0" smtClean="0"/>
              <a:t>	M =</a:t>
            </a:r>
          </a:p>
          <a:p>
            <a:pPr>
              <a:buNone/>
            </a:pPr>
            <a:r>
              <a:rPr lang="en-GB" sz="2000" dirty="0" smtClean="0"/>
              <a:t>		[ 1]</a:t>
            </a:r>
          </a:p>
          <a:p>
            <a:pPr>
              <a:buNone/>
            </a:pPr>
            <a:r>
              <a:rPr lang="en-GB" sz="2000" dirty="0" smtClean="0"/>
              <a:t>		[ 2x2 double]</a:t>
            </a:r>
          </a:p>
          <a:p>
            <a:pPr>
              <a:buNone/>
            </a:pPr>
            <a:r>
              <a:rPr lang="en-GB" sz="2000" dirty="0" smtClean="0"/>
              <a:t>		[ 3x3 double]</a:t>
            </a:r>
          </a:p>
          <a:p>
            <a:pPr>
              <a:buNone/>
            </a:pPr>
            <a:r>
              <a:rPr lang="en-GB" sz="2000" dirty="0" smtClean="0"/>
              <a:t>		[ 4x4 double]</a:t>
            </a:r>
          </a:p>
          <a:p>
            <a:pPr>
              <a:buNone/>
            </a:pPr>
            <a:r>
              <a:rPr lang="en-GB" sz="2000" dirty="0" smtClean="0"/>
              <a:t>		[ 5x5 double]</a:t>
            </a:r>
          </a:p>
          <a:p>
            <a:pPr>
              <a:buNone/>
            </a:pPr>
            <a:r>
              <a:rPr lang="en-GB" sz="2000" dirty="0" smtClean="0"/>
              <a:t>		[ 6x6 double]</a:t>
            </a:r>
          </a:p>
          <a:p>
            <a:pPr>
              <a:buNone/>
            </a:pPr>
            <a:r>
              <a:rPr lang="en-GB" sz="2000" dirty="0" smtClean="0"/>
              <a:t>		[ 7x7 double]</a:t>
            </a:r>
          </a:p>
          <a:p>
            <a:pPr>
              <a:buNone/>
            </a:pPr>
            <a:r>
              <a:rPr lang="en-GB" sz="2000" dirty="0" smtClean="0"/>
              <a:t>		[ 8x8 double]</a:t>
            </a:r>
          </a:p>
          <a:p>
            <a:r>
              <a:rPr lang="en-GB" sz="2000" dirty="0" smtClean="0"/>
              <a:t>You can retrieve the 4-by-4 magic square matrix with M{4}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8415048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structures</a:t>
            </a:r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Structures - multidimensional MATLAB arrays with elements accessed by textual </a:t>
            </a:r>
            <a:r>
              <a:rPr lang="en-GB" i="1" dirty="0" smtClean="0"/>
              <a:t>field designators. </a:t>
            </a:r>
          </a:p>
          <a:p>
            <a:pPr>
              <a:buNone/>
            </a:pPr>
            <a:r>
              <a:rPr lang="en-GB" i="1" dirty="0" smtClean="0"/>
              <a:t>E.g.</a:t>
            </a:r>
          </a:p>
          <a:p>
            <a:pPr>
              <a:buNone/>
            </a:pPr>
            <a:r>
              <a:rPr lang="en-GB" dirty="0" smtClean="0"/>
              <a:t>	S.name = 'Ed Plum';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 err="1" smtClean="0"/>
              <a:t>S.score</a:t>
            </a:r>
            <a:r>
              <a:rPr lang="en-GB" dirty="0" smtClean="0"/>
              <a:t> = 83;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 err="1" smtClean="0"/>
              <a:t>S.grade</a:t>
            </a:r>
            <a:r>
              <a:rPr lang="en-GB" dirty="0" smtClean="0"/>
              <a:t> = 'B+‘;</a:t>
            </a:r>
          </a:p>
          <a:p>
            <a:pPr>
              <a:buNone/>
            </a:pPr>
            <a:r>
              <a:rPr lang="en-GB" dirty="0" smtClean="0"/>
              <a:t>structures are arrays, so you can insert additional elements. In this case, each element of the array is a structure with several fields. The fields can be added one at a time:</a:t>
            </a:r>
          </a:p>
          <a:p>
            <a:pPr>
              <a:buNone/>
            </a:pPr>
            <a:r>
              <a:rPr lang="en-GB" dirty="0" smtClean="0"/>
              <a:t>e.g. </a:t>
            </a:r>
          </a:p>
          <a:p>
            <a:pPr>
              <a:buNone/>
            </a:pPr>
            <a:r>
              <a:rPr lang="en-GB" dirty="0" smtClean="0"/>
              <a:t>	S(2).name = 'Toni Miller';</a:t>
            </a:r>
          </a:p>
          <a:p>
            <a:pPr>
              <a:buNone/>
            </a:pPr>
            <a:r>
              <a:rPr lang="en-GB" dirty="0" smtClean="0"/>
              <a:t>	S(2).score = 91;</a:t>
            </a:r>
          </a:p>
          <a:p>
            <a:pPr>
              <a:buNone/>
            </a:pPr>
            <a:r>
              <a:rPr lang="en-GB" dirty="0" smtClean="0"/>
              <a:t>	S(2).grade = 'A-';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Structures </a:t>
            </a:r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GB" dirty="0" smtClean="0"/>
              <a:t>or an entire element can be added with a single statement:</a:t>
            </a:r>
          </a:p>
          <a:p>
            <a:pPr>
              <a:buNone/>
            </a:pPr>
            <a:r>
              <a:rPr lang="en-GB" dirty="0" smtClean="0"/>
              <a:t>e.g. </a:t>
            </a:r>
          </a:p>
          <a:p>
            <a:pPr>
              <a:buNone/>
            </a:pPr>
            <a:r>
              <a:rPr lang="en-GB" dirty="0" smtClean="0"/>
              <a:t>	S(3) = </a:t>
            </a:r>
            <a:r>
              <a:rPr lang="en-GB" dirty="0" err="1" smtClean="0"/>
              <a:t>struct</a:t>
            </a:r>
            <a:r>
              <a:rPr lang="en-GB" dirty="0" smtClean="0"/>
              <a:t> ('name’, 'Jerry Garcia', … , 'score', 70, 'grade', 'C')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There are several ways to reassemble the various fields into other MATLAB arrays. They are mostly based on the notation of a </a:t>
            </a:r>
            <a:r>
              <a:rPr lang="en-GB" i="1" dirty="0" smtClean="0"/>
              <a:t>comma-separated list. If </a:t>
            </a:r>
            <a:r>
              <a:rPr lang="en-GB" dirty="0" smtClean="0"/>
              <a:t>you type</a:t>
            </a:r>
          </a:p>
          <a:p>
            <a:pPr>
              <a:buNone/>
            </a:pPr>
            <a:r>
              <a:rPr lang="en-GB" dirty="0" smtClean="0"/>
              <a:t>e.g.   </a:t>
            </a:r>
            <a:r>
              <a:rPr lang="en-GB" dirty="0" err="1" smtClean="0"/>
              <a:t>S.score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MATLAB creates a numeric row vector containing the score field of each element of structure array S:</a:t>
            </a:r>
          </a:p>
          <a:p>
            <a:pPr>
              <a:buNone/>
            </a:pPr>
            <a:r>
              <a:rPr lang="en-GB" dirty="0" smtClean="0"/>
              <a:t>e.g.  	scores = [</a:t>
            </a:r>
            <a:r>
              <a:rPr lang="en-GB" dirty="0" err="1" smtClean="0"/>
              <a:t>S.score</a:t>
            </a:r>
            <a:r>
              <a:rPr lang="en-GB" dirty="0" smtClean="0"/>
              <a:t>]</a:t>
            </a:r>
          </a:p>
          <a:p>
            <a:pPr>
              <a:buNone/>
            </a:pPr>
            <a:r>
              <a:rPr lang="en-GB" dirty="0" smtClean="0"/>
              <a:t>		</a:t>
            </a:r>
            <a:r>
              <a:rPr lang="en-GB" dirty="0" err="1" smtClean="0"/>
              <a:t>avg_score</a:t>
            </a:r>
            <a:r>
              <a:rPr lang="en-GB" dirty="0" smtClean="0"/>
              <a:t> = sum(scores)/length(scores)</a:t>
            </a:r>
          </a:p>
          <a:p>
            <a:pPr>
              <a:buNone/>
            </a:pPr>
            <a:r>
              <a:rPr lang="en-GB" dirty="0" smtClean="0"/>
              <a:t>e.g.        names = char(S.name)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Scripts and functions</a:t>
            </a:r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Two kinds of M-file:</a:t>
            </a:r>
          </a:p>
          <a:p>
            <a:pPr marL="514350" indent="-514350">
              <a:buAutoNum type="arabicPeriod"/>
            </a:pPr>
            <a:r>
              <a:rPr lang="en-GB" dirty="0" smtClean="0"/>
              <a:t>Scripts: do not accept input arguments or return output arguments. They operate on data in the workspace.</a:t>
            </a:r>
          </a:p>
          <a:p>
            <a:pPr>
              <a:buNone/>
            </a:pPr>
            <a:r>
              <a:rPr lang="en-GB" dirty="0" smtClean="0"/>
              <a:t>2.  Functions: can accept input arguments and return output arguments. Internal variables are local to the function.</a:t>
            </a:r>
          </a:p>
          <a:p>
            <a:pPr marL="514350" indent="-514350">
              <a:buAutoNum type="arabicPeriod"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555</Words>
  <Application>Microsoft Office PowerPoint</Application>
  <PresentationFormat>全屏显示(4:3)</PresentationFormat>
  <Paragraphs>154</Paragraphs>
  <Slides>15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主题</vt:lpstr>
      <vt:lpstr>Matlab Tutorial (term 2, week 3)</vt:lpstr>
      <vt:lpstr>Programming</vt:lpstr>
      <vt:lpstr>Programming</vt:lpstr>
      <vt:lpstr>Data Structures</vt:lpstr>
      <vt:lpstr>Data structures</vt:lpstr>
      <vt:lpstr>幻灯片 6</vt:lpstr>
      <vt:lpstr>structures</vt:lpstr>
      <vt:lpstr>Structures </vt:lpstr>
      <vt:lpstr>Scripts and functions</vt:lpstr>
      <vt:lpstr>Scripts </vt:lpstr>
      <vt:lpstr>Functions </vt:lpstr>
      <vt:lpstr>Functions </vt:lpstr>
      <vt:lpstr>Function functions</vt:lpstr>
      <vt:lpstr>Function functions</vt:lpstr>
      <vt:lpstr>Next week…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Matlab Tutorial (term 2, week 3)</dc:title>
  <dc:creator>jasmine</dc:creator>
  <cp:lastModifiedBy>jasmine</cp:lastModifiedBy>
  <cp:revision>28</cp:revision>
  <dcterms:created xsi:type="dcterms:W3CDTF">2009-01-20T15:36:14Z</dcterms:created>
  <dcterms:modified xsi:type="dcterms:W3CDTF">2009-01-24T19:28:22Z</dcterms:modified>
</cp:coreProperties>
</file>