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720" r:id="rId3"/>
    <p:sldMasterId id="2147483722" r:id="rId4"/>
    <p:sldMasterId id="2147483724" r:id="rId5"/>
    <p:sldMasterId id="2147483728" r:id="rId6"/>
  </p:sldMasterIdLst>
  <p:notesMasterIdLst>
    <p:notesMasterId r:id="rId42"/>
  </p:notesMasterIdLst>
  <p:sldIdLst>
    <p:sldId id="256" r:id="rId7"/>
    <p:sldId id="399" r:id="rId8"/>
    <p:sldId id="392" r:id="rId9"/>
    <p:sldId id="394" r:id="rId10"/>
    <p:sldId id="395" r:id="rId11"/>
    <p:sldId id="393" r:id="rId12"/>
    <p:sldId id="396" r:id="rId13"/>
    <p:sldId id="397" r:id="rId14"/>
    <p:sldId id="373" r:id="rId15"/>
    <p:sldId id="374" r:id="rId16"/>
    <p:sldId id="391" r:id="rId17"/>
    <p:sldId id="276" r:id="rId18"/>
    <p:sldId id="266" r:id="rId19"/>
    <p:sldId id="351" r:id="rId20"/>
    <p:sldId id="327" r:id="rId21"/>
    <p:sldId id="369" r:id="rId22"/>
    <p:sldId id="323" r:id="rId23"/>
    <p:sldId id="267" r:id="rId24"/>
    <p:sldId id="352" r:id="rId25"/>
    <p:sldId id="370" r:id="rId26"/>
    <p:sldId id="371" r:id="rId27"/>
    <p:sldId id="372" r:id="rId28"/>
    <p:sldId id="375" r:id="rId29"/>
    <p:sldId id="377" r:id="rId30"/>
    <p:sldId id="382" r:id="rId31"/>
    <p:sldId id="381" r:id="rId32"/>
    <p:sldId id="383" r:id="rId33"/>
    <p:sldId id="384" r:id="rId34"/>
    <p:sldId id="379" r:id="rId35"/>
    <p:sldId id="389" r:id="rId36"/>
    <p:sldId id="388" r:id="rId37"/>
    <p:sldId id="400" r:id="rId38"/>
    <p:sldId id="367" r:id="rId39"/>
    <p:sldId id="368" r:id="rId40"/>
    <p:sldId id="361" r:id="rId4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CC"/>
    <a:srgbClr val="A79D93"/>
    <a:srgbClr val="9DA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2" autoAdjust="0"/>
    <p:restoredTop sz="94125" autoAdjust="0"/>
  </p:normalViewPr>
  <p:slideViewPr>
    <p:cSldViewPr snapToGrid="0">
      <p:cViewPr varScale="1">
        <p:scale>
          <a:sx n="61" d="100"/>
          <a:sy n="61" d="100"/>
        </p:scale>
        <p:origin x="34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48"/>
    </p:cViewPr>
  </p:sorterViewPr>
  <p:notesViewPr>
    <p:cSldViewPr snapToGrid="0">
      <p:cViewPr varScale="1">
        <p:scale>
          <a:sx n="46" d="100"/>
          <a:sy n="46" d="100"/>
        </p:scale>
        <p:origin x="1528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8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4E2FD-EC76-4957-A054-9A90F24834BA}" type="datetimeFigureOut">
              <a:rPr lang="en-US" smtClean="0"/>
              <a:pPr/>
              <a:t>10/8/2018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724"/>
            <a:ext cx="5438140" cy="446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89"/>
            <a:ext cx="2945659" cy="4968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189"/>
            <a:ext cx="2945659" cy="4968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C6AE1-FCA1-4289-B2D1-F122E1AD8B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9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003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Not zero risk</a:t>
            </a:r>
          </a:p>
          <a:p>
            <a:endParaRPr lang="en-GB" sz="2400" dirty="0"/>
          </a:p>
          <a:p>
            <a:r>
              <a:rPr lang="en-GB" sz="2400" dirty="0" smtClean="0"/>
              <a:t>Practicalities to be considered</a:t>
            </a:r>
          </a:p>
          <a:p>
            <a:endParaRPr lang="en-GB" sz="2400" dirty="0"/>
          </a:p>
          <a:p>
            <a:r>
              <a:rPr lang="en-GB" sz="2400" dirty="0" smtClean="0"/>
              <a:t>Written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06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u="sng" dirty="0" smtClean="0"/>
              <a:t>Engineering</a:t>
            </a:r>
          </a:p>
          <a:p>
            <a:r>
              <a:rPr lang="en-GB" sz="2400" dirty="0" smtClean="0"/>
              <a:t>Interlocks for rooms with class 3B or 4 lasers</a:t>
            </a:r>
          </a:p>
          <a:p>
            <a:endParaRPr lang="en-GB" sz="2400" dirty="0"/>
          </a:p>
          <a:p>
            <a:r>
              <a:rPr lang="en-GB" sz="2400" u="sng" dirty="0" smtClean="0"/>
              <a:t>Administrative</a:t>
            </a:r>
          </a:p>
          <a:p>
            <a:r>
              <a:rPr lang="en-GB" sz="2400" dirty="0" smtClean="0"/>
              <a:t>Safe systems of work, monitoring software, access controls</a:t>
            </a:r>
          </a:p>
          <a:p>
            <a:endParaRPr lang="en-GB" sz="2400" dirty="0"/>
          </a:p>
          <a:p>
            <a:r>
              <a:rPr lang="en-GB" sz="2400" u="sng" dirty="0" smtClean="0"/>
              <a:t>PPE</a:t>
            </a:r>
          </a:p>
          <a:p>
            <a:r>
              <a:rPr lang="en-GB" sz="2400" dirty="0" smtClean="0"/>
              <a:t>Gloves, goggles, safety boots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65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The same spreadsheet for </a:t>
            </a:r>
            <a:r>
              <a:rPr lang="en-GB" sz="2400" dirty="0" smtClean="0"/>
              <a:t>both courses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smtClean="0"/>
              <a:t>Different requirements about when they need to be submitted</a:t>
            </a:r>
          </a:p>
          <a:p>
            <a:endParaRPr lang="en-GB" sz="2400" dirty="0"/>
          </a:p>
          <a:p>
            <a:r>
              <a:rPr lang="en-GB" sz="2400" dirty="0" smtClean="0"/>
              <a:t>Download from the course pages</a:t>
            </a:r>
          </a:p>
          <a:p>
            <a:r>
              <a:rPr lang="en-GB" sz="2400" dirty="0" smtClean="0"/>
              <a:t>Upload once completed</a:t>
            </a:r>
          </a:p>
          <a:p>
            <a:endParaRPr lang="en-GB" sz="2400" dirty="0"/>
          </a:p>
          <a:p>
            <a:r>
              <a:rPr lang="en-GB" sz="2400" dirty="0" smtClean="0"/>
              <a:t>Fix up to date RA in your lab workbook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17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Basic information about your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698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Information pages – ideas, guidance</a:t>
            </a:r>
          </a:p>
          <a:p>
            <a:endParaRPr lang="en-GB" sz="2400" dirty="0"/>
          </a:p>
          <a:p>
            <a:r>
              <a:rPr lang="en-GB" sz="2400" dirty="0" smtClean="0"/>
              <a:t>A range of hazards – not exhaustive, but useful to refer to when preparing your assessment</a:t>
            </a:r>
          </a:p>
          <a:p>
            <a:endParaRPr lang="en-GB" sz="2400" dirty="0"/>
          </a:p>
          <a:p>
            <a:r>
              <a:rPr lang="en-GB" sz="2400" dirty="0" smtClean="0"/>
              <a:t>The link takes you to the H&amp;S web pages on </a:t>
            </a:r>
            <a:r>
              <a:rPr lang="en-GB" sz="2400" dirty="0" err="1" smtClean="0"/>
              <a:t>inSite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148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Information showing which parts of the spreadsheet you need to complete:</a:t>
            </a:r>
          </a:p>
          <a:p>
            <a:endParaRPr lang="en-GB" sz="2400" dirty="0" smtClean="0"/>
          </a:p>
          <a:p>
            <a:r>
              <a:rPr lang="en-GB" sz="2400" dirty="0" smtClean="0"/>
              <a:t>Theory / Desk-based (2)</a:t>
            </a:r>
          </a:p>
          <a:p>
            <a:r>
              <a:rPr lang="en-GB" sz="2400" dirty="0" smtClean="0"/>
              <a:t> </a:t>
            </a:r>
          </a:p>
          <a:p>
            <a:r>
              <a:rPr lang="en-GB" sz="2400" dirty="0" smtClean="0"/>
              <a:t>Ionising radiation (5)</a:t>
            </a:r>
          </a:p>
          <a:p>
            <a:endParaRPr lang="en-GB" sz="2400" dirty="0"/>
          </a:p>
          <a:p>
            <a:r>
              <a:rPr lang="en-GB" sz="2400" dirty="0" smtClean="0"/>
              <a:t>When completed and reviewed, upload to Moodle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097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Identifies things you need</a:t>
            </a:r>
          </a:p>
          <a:p>
            <a:endParaRPr lang="en-GB" sz="2000" dirty="0" smtClean="0"/>
          </a:p>
          <a:p>
            <a:r>
              <a:rPr lang="en-GB" sz="2000" dirty="0" smtClean="0"/>
              <a:t>By breaking it down you see needs more clearly</a:t>
            </a:r>
          </a:p>
          <a:p>
            <a:endParaRPr lang="en-GB" sz="2000" dirty="0"/>
          </a:p>
          <a:p>
            <a:r>
              <a:rPr lang="en-GB" sz="2000" dirty="0" smtClean="0"/>
              <a:t>Chemicals -  may need some </a:t>
            </a:r>
            <a:r>
              <a:rPr lang="en-GB" sz="2000" dirty="0"/>
              <a:t>p</a:t>
            </a:r>
            <a:r>
              <a:rPr lang="en-GB" sz="2000" dirty="0" smtClean="0"/>
              <a:t>rotective equipment – Stores</a:t>
            </a:r>
          </a:p>
          <a:p>
            <a:endParaRPr lang="en-GB" sz="2000" dirty="0"/>
          </a:p>
          <a:p>
            <a:r>
              <a:rPr lang="en-GB" sz="2000" u="sng" dirty="0" smtClean="0"/>
              <a:t>Training needs</a:t>
            </a:r>
          </a:p>
          <a:p>
            <a:r>
              <a:rPr lang="en-GB" sz="2000" dirty="0" smtClean="0"/>
              <a:t>Use of a piece of research equipment</a:t>
            </a:r>
            <a:endParaRPr lang="en-GB" sz="2000" dirty="0"/>
          </a:p>
          <a:p>
            <a:r>
              <a:rPr lang="en-GB" sz="2000" dirty="0" smtClean="0"/>
              <a:t>Handling cryogenic fluids</a:t>
            </a:r>
          </a:p>
          <a:p>
            <a:endParaRPr lang="en-GB" sz="2000" dirty="0"/>
          </a:p>
          <a:p>
            <a:r>
              <a:rPr lang="en-GB" sz="2000" dirty="0" smtClean="0"/>
              <a:t>Specialist help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043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Risk Assessment except chemicals</a:t>
            </a:r>
          </a:p>
          <a:p>
            <a:endParaRPr lang="en-GB" sz="2400" dirty="0" smtClean="0"/>
          </a:p>
          <a:p>
            <a:r>
              <a:rPr lang="en-GB" sz="2400" dirty="0" smtClean="0"/>
              <a:t>Mechanical, Electrical, Personal, Biological, Radiation</a:t>
            </a:r>
          </a:p>
          <a:p>
            <a:endParaRPr lang="en-GB" sz="2400" dirty="0"/>
          </a:p>
          <a:p>
            <a:r>
              <a:rPr lang="en-GB" sz="2400" dirty="0" smtClean="0"/>
              <a:t>More information in the worked example later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3620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Scroll down to see Risk Matrix</a:t>
            </a:r>
          </a:p>
          <a:p>
            <a:r>
              <a:rPr lang="en-GB" sz="2400" dirty="0" smtClean="0"/>
              <a:t>Not an exact science, an assessment, not a measurement</a:t>
            </a:r>
          </a:p>
          <a:p>
            <a:endParaRPr lang="en-GB" sz="2400" dirty="0" smtClean="0"/>
          </a:p>
          <a:p>
            <a:r>
              <a:rPr lang="en-GB" sz="2400" dirty="0" smtClean="0"/>
              <a:t>Unlikely to Highly Likely</a:t>
            </a:r>
          </a:p>
          <a:p>
            <a:endParaRPr lang="en-GB" sz="2400" dirty="0"/>
          </a:p>
          <a:p>
            <a:r>
              <a:rPr lang="en-GB" sz="2400" dirty="0" smtClean="0"/>
              <a:t>Superficial to Extreme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z="1600" smtClean="0"/>
              <a:pPr/>
              <a:t>18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68664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Information from Safety Data Sheets</a:t>
            </a:r>
          </a:p>
          <a:p>
            <a:endParaRPr lang="en-GB" sz="2400" dirty="0" smtClean="0"/>
          </a:p>
          <a:p>
            <a:r>
              <a:rPr lang="en-GB" sz="2400" dirty="0" smtClean="0"/>
              <a:t>Manufacturer</a:t>
            </a:r>
          </a:p>
          <a:p>
            <a:endParaRPr lang="en-GB" sz="2400" dirty="0"/>
          </a:p>
          <a:p>
            <a:r>
              <a:rPr lang="en-GB" sz="2400" dirty="0" smtClean="0"/>
              <a:t>Hazard statement</a:t>
            </a:r>
          </a:p>
          <a:p>
            <a:endParaRPr lang="en-GB" sz="2400" dirty="0"/>
          </a:p>
          <a:p>
            <a:r>
              <a:rPr lang="en-GB" sz="2400" dirty="0" smtClean="0"/>
              <a:t>Precautionary statements</a:t>
            </a:r>
          </a:p>
          <a:p>
            <a:endParaRPr lang="en-GB" sz="2400" dirty="0"/>
          </a:p>
          <a:p>
            <a:r>
              <a:rPr lang="en-GB" sz="2400" dirty="0" smtClean="0"/>
              <a:t>PPE required ? </a:t>
            </a:r>
            <a:endParaRPr lang="en-GB" sz="2400" dirty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903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Increased awareness of how to manage interaction with high hazard equipment, situation, processes</a:t>
            </a:r>
          </a:p>
          <a:p>
            <a:endParaRPr lang="en-GB" sz="1800" dirty="0"/>
          </a:p>
          <a:p>
            <a:r>
              <a:rPr lang="en-GB" sz="1800" dirty="0" smtClean="0"/>
              <a:t>Ergonomics – back complaints, arm problems, headaches</a:t>
            </a:r>
          </a:p>
          <a:p>
            <a:endParaRPr lang="en-GB" sz="1800" dirty="0"/>
          </a:p>
          <a:p>
            <a:r>
              <a:rPr lang="en-GB" sz="1800" dirty="0" smtClean="0"/>
              <a:t>Significant part of H&amp;A is risk assessment, basic documentation</a:t>
            </a:r>
          </a:p>
          <a:p>
            <a:endParaRPr lang="en-GB" sz="1800" dirty="0"/>
          </a:p>
          <a:p>
            <a:r>
              <a:rPr lang="en-GB" sz="1800" dirty="0" smtClean="0"/>
              <a:t>Explain the RA process</a:t>
            </a:r>
          </a:p>
          <a:p>
            <a:endParaRPr lang="en-GB" sz="1800" dirty="0"/>
          </a:p>
          <a:p>
            <a:r>
              <a:rPr lang="en-GB" sz="1800" dirty="0" smtClean="0"/>
              <a:t>Point in the direction of where to find help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482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Needs to be printed out, completed and handed in to Dr Jon Duffy MAS room 4.03</a:t>
            </a:r>
          </a:p>
          <a:p>
            <a:endParaRPr lang="en-GB" sz="2400" dirty="0"/>
          </a:p>
          <a:p>
            <a:r>
              <a:rPr lang="en-GB" sz="2400" dirty="0" smtClean="0"/>
              <a:t>If using X-rays or Electron Microscopy, either as the major part of project or as characterisation tools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3211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Set of issues to do with your desk, chair, computer set up</a:t>
            </a:r>
          </a:p>
          <a:p>
            <a:endParaRPr lang="en-GB" sz="2400" dirty="0"/>
          </a:p>
          <a:p>
            <a:r>
              <a:rPr lang="en-GB" sz="2400" dirty="0" smtClean="0"/>
              <a:t>Link to advice on H&amp;S web pages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086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0558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 </a:t>
            </a:r>
            <a:r>
              <a:rPr lang="en-GB" sz="2400" dirty="0"/>
              <a:t>is something we all do every day</a:t>
            </a:r>
          </a:p>
          <a:p>
            <a:r>
              <a:rPr lang="en-GB" sz="2400" dirty="0" smtClean="0"/>
              <a:t>often without even being aware</a:t>
            </a:r>
          </a:p>
          <a:p>
            <a:endParaRPr lang="en-GB" sz="2400" dirty="0"/>
          </a:p>
          <a:p>
            <a:r>
              <a:rPr lang="en-GB" sz="2400" dirty="0" smtClean="0"/>
              <a:t>Crossing a road</a:t>
            </a:r>
          </a:p>
          <a:p>
            <a:r>
              <a:rPr lang="en-GB" sz="2400" dirty="0" smtClean="0"/>
              <a:t>Bicycle versus heavy goods vehicle</a:t>
            </a:r>
          </a:p>
          <a:p>
            <a:endParaRPr lang="en-GB" sz="2400" dirty="0"/>
          </a:p>
          <a:p>
            <a:r>
              <a:rPr lang="en-GB" sz="2400" dirty="0" smtClean="0"/>
              <a:t>Designers have done – saucepan handle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4602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Design</a:t>
            </a:r>
          </a:p>
          <a:p>
            <a:r>
              <a:rPr lang="en-GB" sz="2400" dirty="0" smtClean="0"/>
              <a:t>Building</a:t>
            </a:r>
          </a:p>
          <a:p>
            <a:r>
              <a:rPr lang="en-GB" sz="2400" dirty="0" smtClean="0"/>
              <a:t>Inspection</a:t>
            </a:r>
          </a:p>
          <a:p>
            <a:r>
              <a:rPr lang="en-GB" sz="2400" dirty="0" smtClean="0"/>
              <a:t>Harnesses</a:t>
            </a:r>
          </a:p>
          <a:p>
            <a:r>
              <a:rPr lang="en-GB" sz="2400" dirty="0" smtClean="0"/>
              <a:t>Training</a:t>
            </a:r>
          </a:p>
          <a:p>
            <a:r>
              <a:rPr lang="en-GB" sz="2400" dirty="0"/>
              <a:t>Gloves</a:t>
            </a:r>
          </a:p>
          <a:p>
            <a:r>
              <a:rPr lang="en-GB" sz="2400" dirty="0" smtClean="0"/>
              <a:t>Access protection</a:t>
            </a:r>
          </a:p>
          <a:p>
            <a:r>
              <a:rPr lang="en-GB" sz="2400" dirty="0" smtClean="0"/>
              <a:t>Supervisor as whistle blower (observed competence)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0733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Reviewed and approved by your supervisor</a:t>
            </a:r>
          </a:p>
          <a:p>
            <a:endParaRPr lang="en-GB" sz="2400" dirty="0"/>
          </a:p>
          <a:p>
            <a:r>
              <a:rPr lang="en-GB" sz="2400" dirty="0" smtClean="0"/>
              <a:t>I’ll also be looking at them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5119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Start with the plan, break it down into small pieces</a:t>
            </a:r>
          </a:p>
          <a:p>
            <a:r>
              <a:rPr lang="en-GB" sz="2400" dirty="0" smtClean="0"/>
              <a:t>Just list all of the steps, can always decide no hazard at later stage.</a:t>
            </a:r>
          </a:p>
          <a:p>
            <a:r>
              <a:rPr lang="en-GB" sz="2400" dirty="0" smtClean="0"/>
              <a:t>Training needed, where from (ask supervisor)</a:t>
            </a:r>
          </a:p>
          <a:p>
            <a:r>
              <a:rPr lang="en-GB" sz="2400" dirty="0" smtClean="0"/>
              <a:t>One-off task, might ask expert, repeat get trained</a:t>
            </a:r>
          </a:p>
          <a:p>
            <a:r>
              <a:rPr lang="en-GB" sz="2400" dirty="0" smtClean="0"/>
              <a:t>First aid – what might you need, where can I source it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7817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Input data in Hazard Severity and Likelihood, get result in Assessed risk</a:t>
            </a:r>
          </a:p>
          <a:p>
            <a:endParaRPr lang="en-GB" sz="2400" dirty="0"/>
          </a:p>
          <a:p>
            <a:r>
              <a:rPr lang="en-GB" sz="2400" dirty="0" smtClean="0"/>
              <a:t>Changes colour to reflect the matrix</a:t>
            </a:r>
            <a:endParaRPr lang="en-GB" sz="2400" dirty="0"/>
          </a:p>
          <a:p>
            <a:r>
              <a:rPr lang="en-GB" sz="2400" dirty="0" smtClean="0"/>
              <a:t>Aiming for green or blue, sometimes yellow is OK (usually when Extreme)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5309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Lubricating the pulleys, not an issue for customers but staff only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4450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European regulations if possible</a:t>
            </a:r>
          </a:p>
          <a:p>
            <a:endParaRPr lang="en-GB" sz="2400" dirty="0"/>
          </a:p>
          <a:p>
            <a:r>
              <a:rPr lang="en-GB" sz="2400" dirty="0" smtClean="0"/>
              <a:t>Other countries still provide information but may not be as obvious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33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Hazards of a particular laboratory?</a:t>
            </a:r>
          </a:p>
          <a:p>
            <a:endParaRPr lang="en-GB" sz="1800" dirty="0"/>
          </a:p>
          <a:p>
            <a:r>
              <a:rPr lang="en-GB" sz="1800" dirty="0" smtClean="0"/>
              <a:t>Lab </a:t>
            </a:r>
            <a:r>
              <a:rPr lang="en-GB" sz="1800" dirty="0"/>
              <a:t>Rules	</a:t>
            </a:r>
            <a:r>
              <a:rPr lang="en-GB" sz="1800" dirty="0" smtClean="0"/>
              <a:t>PPE </a:t>
            </a:r>
            <a:r>
              <a:rPr lang="en-GB" sz="1800" dirty="0"/>
              <a:t>requirements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/>
              <a:t>Main hazards</a:t>
            </a:r>
          </a:p>
          <a:p>
            <a:endParaRPr lang="en-GB" sz="1800" dirty="0"/>
          </a:p>
          <a:p>
            <a:r>
              <a:rPr lang="en-GB" sz="1800" dirty="0"/>
              <a:t>Contact numbers for responsible persons</a:t>
            </a:r>
          </a:p>
          <a:p>
            <a:endParaRPr lang="en-GB" sz="1800" dirty="0"/>
          </a:p>
          <a:p>
            <a:r>
              <a:rPr lang="en-GB" sz="1800" dirty="0" smtClean="0"/>
              <a:t>Mention secure labs – card access or numerical code.  Only given access after induction training</a:t>
            </a:r>
          </a:p>
          <a:p>
            <a:r>
              <a:rPr lang="en-GB" sz="1800" dirty="0" smtClean="0"/>
              <a:t>(</a:t>
            </a:r>
            <a:r>
              <a:rPr lang="en-GB" sz="1800" dirty="0" err="1" smtClean="0"/>
              <a:t>Xray</a:t>
            </a:r>
            <a:r>
              <a:rPr lang="en-GB" sz="1800" dirty="0" smtClean="0"/>
              <a:t>, EM labs)</a:t>
            </a:r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8343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European Design : Section 2</a:t>
            </a:r>
          </a:p>
          <a:p>
            <a:r>
              <a:rPr lang="en-GB" sz="2400" dirty="0" smtClean="0"/>
              <a:t>Hazard information, H-codes</a:t>
            </a:r>
          </a:p>
          <a:p>
            <a:endParaRPr lang="en-GB" sz="2400" dirty="0"/>
          </a:p>
          <a:p>
            <a:r>
              <a:rPr lang="en-GB" sz="2400" dirty="0" smtClean="0"/>
              <a:t>People in Physics ordering chemicals, you have to input this information to Opera</a:t>
            </a:r>
          </a:p>
          <a:p>
            <a:endParaRPr lang="en-GB" sz="2400" dirty="0"/>
          </a:p>
          <a:p>
            <a:r>
              <a:rPr lang="en-GB" sz="2400" dirty="0" smtClean="0"/>
              <a:t>Means of managing the safety before having the hazard on site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3879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Also in Section 2, P-statements or Precautionary codes, advise about how to deal with the hazards shown</a:t>
            </a:r>
          </a:p>
          <a:p>
            <a:endParaRPr lang="en-GB" sz="2400" dirty="0"/>
          </a:p>
          <a:p>
            <a:r>
              <a:rPr lang="en-GB" sz="2400" dirty="0" smtClean="0"/>
              <a:t>Search “Safety Data Sheets” on </a:t>
            </a:r>
            <a:r>
              <a:rPr lang="en-GB" sz="2400" dirty="0" err="1" smtClean="0"/>
              <a:t>inSite</a:t>
            </a:r>
            <a:r>
              <a:rPr lang="en-GB" sz="2400" dirty="0" smtClean="0"/>
              <a:t>, the University web pages for more information about how to interpret.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426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GB" sz="2400" dirty="0" smtClean="0"/>
              <a:t>Link </a:t>
            </a:r>
            <a:r>
              <a:rPr lang="en-GB" sz="2400" dirty="0"/>
              <a:t>is in the H&amp;S Information document, and on the Computer space page of the Project Risk assessment spreadsheet</a:t>
            </a:r>
          </a:p>
          <a:p>
            <a:endParaRPr lang="en-GB" sz="2400" dirty="0" smtClean="0"/>
          </a:p>
          <a:p>
            <a:r>
              <a:rPr lang="en-GB" sz="2400" dirty="0"/>
              <a:t>Lots of information, car seat adjust, so with computer.</a:t>
            </a:r>
          </a:p>
          <a:p>
            <a:endParaRPr lang="en-GB" sz="2400" dirty="0"/>
          </a:p>
          <a:p>
            <a:r>
              <a:rPr lang="en-GB" sz="2400" dirty="0"/>
              <a:t>Leads you through the process of adjusting your chair, monitor, layout of your desk. </a:t>
            </a:r>
          </a:p>
          <a:p>
            <a:endParaRPr lang="en-GB" sz="2400" dirty="0"/>
          </a:p>
          <a:p>
            <a:r>
              <a:rPr lang="en-GB" sz="2400" dirty="0"/>
              <a:t>Desktops and </a:t>
            </a:r>
            <a:r>
              <a:rPr lang="en-GB" sz="2400" dirty="0" smtClean="0"/>
              <a:t>laptops, Trackballs and Penguin Mouse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000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400" dirty="0" smtClean="0"/>
              <a:t>Links within the department</a:t>
            </a:r>
          </a:p>
          <a:p>
            <a:endParaRPr lang="en-US" sz="2400" dirty="0"/>
          </a:p>
          <a:p>
            <a:r>
              <a:rPr lang="en-US" sz="2400" dirty="0" smtClean="0"/>
              <a:t>Information specific to Physics</a:t>
            </a:r>
          </a:p>
          <a:p>
            <a:r>
              <a:rPr lang="en-US" sz="2400" dirty="0" smtClean="0"/>
              <a:t>Lasers</a:t>
            </a:r>
          </a:p>
          <a:p>
            <a:r>
              <a:rPr lang="en-US" sz="2400" dirty="0" smtClean="0"/>
              <a:t>Magnetic fields</a:t>
            </a:r>
          </a:p>
          <a:p>
            <a:r>
              <a:rPr lang="en-US" sz="2400" dirty="0" err="1" smtClean="0"/>
              <a:t>Ionising</a:t>
            </a:r>
            <a:r>
              <a:rPr lang="en-US" sz="2400" dirty="0" smtClean="0"/>
              <a:t> radiation</a:t>
            </a:r>
          </a:p>
          <a:p>
            <a:endParaRPr lang="en-US" sz="2400" dirty="0" smtClean="0"/>
          </a:p>
          <a:p>
            <a:endParaRPr lang="en-US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4064" indent="-286179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715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2600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60486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9271B15-6E1E-4CDC-9610-89AFD5C90F1D}" type="slidenum">
              <a:rPr lang="en-GB" sz="1200">
                <a:latin typeface="Arial" charset="0"/>
              </a:rPr>
              <a:pPr/>
              <a:t>33</a:t>
            </a:fld>
            <a:endParaRPr lang="en-GB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4570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US" sz="2400" dirty="0" smtClean="0"/>
              <a:t>Wide range of information</a:t>
            </a:r>
          </a:p>
          <a:p>
            <a:endParaRPr lang="en-US" sz="2400" dirty="0" smtClean="0"/>
          </a:p>
          <a:p>
            <a:r>
              <a:rPr lang="en-US" sz="2400" dirty="0" smtClean="0"/>
              <a:t>University policy on H&amp;S</a:t>
            </a:r>
          </a:p>
          <a:p>
            <a:endParaRPr lang="en-US" sz="2400" dirty="0"/>
          </a:p>
          <a:p>
            <a:r>
              <a:rPr lang="en-US" sz="2400" dirty="0" smtClean="0"/>
              <a:t>H&amp;S Induction</a:t>
            </a:r>
          </a:p>
          <a:p>
            <a:r>
              <a:rPr lang="en-US" sz="2400" dirty="0" smtClean="0"/>
              <a:t>Fire Safety Awareness training packages on Moodle </a:t>
            </a:r>
          </a:p>
          <a:p>
            <a:r>
              <a:rPr lang="en-US" sz="2400" dirty="0" smtClean="0"/>
              <a:t>Physics objective for 2019</a:t>
            </a:r>
          </a:p>
          <a:p>
            <a:endParaRPr lang="en-US" sz="2400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4064" indent="-286179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715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2600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60486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9271B15-6E1E-4CDC-9610-89AFD5C90F1D}" type="slidenum">
              <a:rPr lang="en-GB" sz="1200">
                <a:latin typeface="Arial" charset="0"/>
              </a:rPr>
              <a:pPr/>
              <a:t>34</a:t>
            </a:fld>
            <a:endParaRPr lang="en-GB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645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Project supervisor will understand the task, advise on how to use equipment, access arrangements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I can advice on the risk assessment process, control measures, chemicals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266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r>
              <a:rPr lang="en-US" sz="1600" baseline="0" dirty="0" smtClean="0"/>
              <a:t>TRAINING, TRAINING, TRAINING</a:t>
            </a:r>
          </a:p>
          <a:p>
            <a:endParaRPr lang="en-US" sz="1600" baseline="0" dirty="0" smtClean="0"/>
          </a:p>
          <a:p>
            <a:r>
              <a:rPr lang="en-US" sz="1600" baseline="0" dirty="0" smtClean="0"/>
              <a:t>Encounter more high hazard equipment, research spaces not teaching spaces</a:t>
            </a:r>
          </a:p>
          <a:p>
            <a:endParaRPr lang="en-US" sz="1600" dirty="0"/>
          </a:p>
          <a:p>
            <a:r>
              <a:rPr lang="en-US" sz="1600" baseline="0" dirty="0" smtClean="0"/>
              <a:t>90% of all issues identified by visual</a:t>
            </a:r>
            <a:r>
              <a:rPr lang="en-US" sz="1600" dirty="0" smtClean="0"/>
              <a:t> inspection, damaged cables or casing</a:t>
            </a:r>
            <a:endParaRPr lang="en-US" sz="1600" baseline="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Ionising</a:t>
            </a:r>
            <a:r>
              <a:rPr lang="en-US" sz="1600" dirty="0" smtClean="0"/>
              <a:t> radiation – X-rays or Electron Microscopy, use as characterization tools</a:t>
            </a:r>
          </a:p>
          <a:p>
            <a:endParaRPr lang="en-US" sz="1600" dirty="0"/>
          </a:p>
          <a:p>
            <a:r>
              <a:rPr lang="en-US" sz="1600" dirty="0" smtClean="0"/>
              <a:t>Lasers – ultrasound, spectroscopy, cutting tools, evaporating metals for deposition, different powers, access controls</a:t>
            </a:r>
          </a:p>
          <a:p>
            <a:endParaRPr lang="en-US" sz="1600" dirty="0"/>
          </a:p>
          <a:p>
            <a:r>
              <a:rPr lang="en-US" sz="1600" dirty="0" smtClean="0"/>
              <a:t>Cylinder hazards, leaks, manual handling, fires</a:t>
            </a:r>
          </a:p>
          <a:p>
            <a:endParaRPr lang="en-US" sz="1600" dirty="0"/>
          </a:p>
          <a:p>
            <a:r>
              <a:rPr lang="en-US" sz="1600" dirty="0" smtClean="0"/>
              <a:t>Cryogens – competent to use, </a:t>
            </a:r>
            <a:r>
              <a:rPr lang="en-US" sz="1600" dirty="0" err="1" smtClean="0"/>
              <a:t>Mr</a:t>
            </a:r>
            <a:r>
              <a:rPr lang="en-US" sz="1600" dirty="0" smtClean="0"/>
              <a:t> Woodward, </a:t>
            </a:r>
            <a:r>
              <a:rPr lang="en-US" sz="1600" dirty="0" err="1" smtClean="0"/>
              <a:t>Dr</a:t>
            </a:r>
            <a:r>
              <a:rPr lang="en-US" sz="1600" dirty="0" smtClean="0"/>
              <a:t> Howes, issues of asphyxiation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4064" indent="-286179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4715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2600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60486" indent="-22894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D169A0-9B8D-49B6-9D96-74295C38C5A3}" type="slidenum">
              <a:rPr lang="en-GB" sz="1200">
                <a:latin typeface="Arial" charset="0"/>
              </a:rPr>
              <a:pPr/>
              <a:t>4</a:t>
            </a:fld>
            <a:endParaRPr lang="en-GB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32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Personal crusade – background as a chemist</a:t>
            </a:r>
          </a:p>
          <a:p>
            <a:endParaRPr lang="en-GB" sz="1800" dirty="0" smtClean="0"/>
          </a:p>
          <a:p>
            <a:r>
              <a:rPr lang="en-GB" sz="1800" dirty="0" smtClean="0"/>
              <a:t>Curious pricing :£10 for 10 g,  £15 for 1 kg</a:t>
            </a:r>
          </a:p>
          <a:p>
            <a:endParaRPr lang="en-GB" sz="1800" dirty="0" smtClean="0"/>
          </a:p>
          <a:p>
            <a:r>
              <a:rPr lang="en-GB" sz="1800" dirty="0" smtClean="0"/>
              <a:t>Only order minimum quantities</a:t>
            </a:r>
          </a:p>
          <a:p>
            <a:endParaRPr lang="en-GB" sz="1800" dirty="0"/>
          </a:p>
          <a:p>
            <a:r>
              <a:rPr lang="en-GB" sz="1800" dirty="0" smtClean="0"/>
              <a:t>Think lifetime costs – disposal expensive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530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Ask </a:t>
            </a:r>
            <a:r>
              <a:rPr lang="en-GB" sz="2000" dirty="0"/>
              <a:t>yourself a few questions…</a:t>
            </a:r>
          </a:p>
          <a:p>
            <a:endParaRPr lang="en-GB" sz="2000" dirty="0"/>
          </a:p>
          <a:p>
            <a:r>
              <a:rPr lang="en-GB" sz="2000" dirty="0" smtClean="0"/>
              <a:t>What do I do if I spill chemicals?</a:t>
            </a:r>
          </a:p>
          <a:p>
            <a:r>
              <a:rPr lang="en-GB" sz="2000" dirty="0" smtClean="0"/>
              <a:t>Where is the nearest emergency shower?</a:t>
            </a:r>
          </a:p>
          <a:p>
            <a:r>
              <a:rPr lang="en-GB" sz="2000" dirty="0" smtClean="0"/>
              <a:t>Where are the fire extinguishers?</a:t>
            </a:r>
          </a:p>
          <a:p>
            <a:r>
              <a:rPr lang="en-GB" sz="2000" dirty="0" smtClean="0"/>
              <a:t>Who is the nearest first aider and where do I find them?</a:t>
            </a:r>
          </a:p>
          <a:p>
            <a:endParaRPr lang="en-GB" sz="2000" dirty="0"/>
          </a:p>
          <a:p>
            <a:r>
              <a:rPr lang="en-GB" sz="2000" dirty="0" smtClean="0"/>
              <a:t>Do not rely on others to know these things. </a:t>
            </a:r>
          </a:p>
          <a:p>
            <a:endParaRPr lang="en-GB" sz="2000" dirty="0"/>
          </a:p>
          <a:p>
            <a:r>
              <a:rPr lang="en-GB" sz="2000" dirty="0" smtClean="0"/>
              <a:t>You have a responsibility for your own safety.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050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Repetitive strain injury</a:t>
            </a:r>
          </a:p>
          <a:p>
            <a:endParaRPr lang="en-GB" sz="2000" dirty="0"/>
          </a:p>
          <a:p>
            <a:r>
              <a:rPr lang="en-GB" sz="2000" dirty="0"/>
              <a:t>Carpal tunnel </a:t>
            </a:r>
            <a:r>
              <a:rPr lang="en-GB" sz="2000" dirty="0" smtClean="0"/>
              <a:t>syndrome - wrists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Shoulder pain</a:t>
            </a:r>
          </a:p>
          <a:p>
            <a:endParaRPr lang="en-GB" sz="2000" dirty="0"/>
          </a:p>
          <a:p>
            <a:r>
              <a:rPr lang="en-GB" sz="2000" dirty="0"/>
              <a:t>Back </a:t>
            </a:r>
            <a:r>
              <a:rPr lang="en-GB" sz="2000" dirty="0" smtClean="0"/>
              <a:t>pain	Alternating mouse use</a:t>
            </a:r>
          </a:p>
          <a:p>
            <a:r>
              <a:rPr lang="en-GB" sz="2000" dirty="0" smtClean="0"/>
              <a:t>Trackball	Penguins (vertical mouse)</a:t>
            </a:r>
          </a:p>
          <a:p>
            <a:endParaRPr lang="en-GB" sz="2000" dirty="0"/>
          </a:p>
          <a:p>
            <a:r>
              <a:rPr lang="en-GB" sz="2000" dirty="0" smtClean="0"/>
              <a:t>Take regular breaks (45 minutes)</a:t>
            </a: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735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Don’t just struggle on</a:t>
            </a:r>
          </a:p>
          <a:p>
            <a:endParaRPr lang="en-GB" sz="2000" dirty="0"/>
          </a:p>
          <a:p>
            <a:r>
              <a:rPr lang="en-GB" sz="2000" dirty="0" smtClean="0"/>
              <a:t>“Go home healthy” HSE campaign</a:t>
            </a:r>
          </a:p>
          <a:p>
            <a:endParaRPr lang="en-GB" sz="2000" dirty="0" smtClean="0"/>
          </a:p>
          <a:p>
            <a:r>
              <a:rPr lang="en-GB" sz="2000" dirty="0" smtClean="0"/>
              <a:t>Don’t be proud be safe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24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Superficial to extreme</a:t>
            </a:r>
          </a:p>
          <a:p>
            <a:r>
              <a:rPr lang="en-GB" sz="2400" dirty="0" smtClean="0"/>
              <a:t>Paper </a:t>
            </a:r>
            <a:r>
              <a:rPr lang="en-GB" sz="2400" dirty="0"/>
              <a:t>cut	</a:t>
            </a:r>
          </a:p>
          <a:p>
            <a:endParaRPr lang="en-GB" sz="2400" dirty="0"/>
          </a:p>
          <a:p>
            <a:r>
              <a:rPr lang="en-GB" sz="2400" dirty="0"/>
              <a:t>Broken Arm</a:t>
            </a:r>
          </a:p>
          <a:p>
            <a:endParaRPr lang="en-GB" sz="2400" dirty="0"/>
          </a:p>
          <a:p>
            <a:r>
              <a:rPr lang="en-GB" sz="2400" dirty="0"/>
              <a:t>Eye injury by chemical spill or laser </a:t>
            </a:r>
            <a:r>
              <a:rPr lang="en-GB" sz="2400" dirty="0" smtClean="0"/>
              <a:t>strike (potentially life-changing)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smtClean="0"/>
              <a:t>From Unlikely to highly likely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C6AE1-FCA1-4289-B2D1-F122E1AD8B1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24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DE87D-4004-43AC-9CCE-371ED60BC9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819A7-B048-418F-B053-5526C17E8A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0D936-731D-4C66-A0E1-FF1D0C839F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68F9A-5F1E-4560-B0F2-A3E9B2AE54D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A4EB3-513F-4484-AD21-2E60433A46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A62CF-B87D-4114-95CE-D9E9958739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0B4D-0397-4C3F-BDCF-646FDFA51D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231FA-9AD9-462B-860D-B9E225D52E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5DFAB-5CF8-4D35-84B1-81C69602B56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F214F-8625-4403-9A38-5B8D54FAB5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22733-9FC6-4C27-BEAD-7CB9C90F31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MARLON\User57\e\edsnad\Documents\My Pictures\PPt\4-3_split_8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844"/>
            <a:ext cx="9144000" cy="536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2986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4493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83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3" descr="\\MARLON\User57\e\edsnad\Documents\My Pictures\PPt\4-3_split_4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18" y="0"/>
            <a:ext cx="9144000" cy="31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269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3953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242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13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4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819400" y="6324600"/>
            <a:ext cx="44084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1200" dirty="0" smtClean="0">
                <a:solidFill>
                  <a:schemeClr val="tx1"/>
                </a:solidFill>
                <a:latin typeface="Calibri" pitchFamily="34" charset="0"/>
              </a:rPr>
              <a:t>Health and Safety is the responsibility of every one at the University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9C2FF-6E46-4930-821E-EB72F865749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2A5F1E-248E-4348-B7CB-8B0EADF8E86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555F99-6324-4856-BF91-43DB1FA9D8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FC1F5-3F11-4F4C-98D3-E04A951B33C5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99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FC1F5-3F11-4F4C-98D3-E04A951B33C5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9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3" r:id="rId2"/>
    <p:sldLayoutId id="214748373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FC1F5-3F11-4F4C-98D3-E04A951B33C5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2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3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1FB2FD-B962-4662-80C0-9F11CBA06278}" type="slidenum">
              <a:rPr lang="en-GB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835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24000" y="4572000"/>
            <a:ext cx="7263573" cy="2211185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Final Year Projects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Safety Information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sz="3200" i="1" dirty="0" smtClean="0">
                <a:solidFill>
                  <a:schemeClr val="tx1"/>
                </a:solidFill>
              </a:rPr>
              <a:t>John Horsler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/>
          </p:cNvSpPr>
          <p:nvPr/>
        </p:nvSpPr>
        <p:spPr bwMode="auto">
          <a:xfrm>
            <a:off x="792000" y="1583999"/>
            <a:ext cx="6400800" cy="4012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1" kern="0" dirty="0" smtClean="0"/>
              <a:t>Five Steps to Risk Assessment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1. Identify the hazards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2. Identify who might be harmed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3. Assess the risk and decide upon controls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4. Record the findings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5. Review and update</a:t>
            </a:r>
          </a:p>
          <a:p>
            <a:endParaRPr lang="en-GB" sz="2400" kern="0" dirty="0">
              <a:solidFill>
                <a:schemeClr val="tx2"/>
              </a:solidFill>
            </a:endParaRPr>
          </a:p>
          <a:p>
            <a:r>
              <a:rPr lang="en-GB" sz="2400" kern="0" dirty="0" smtClean="0">
                <a:solidFill>
                  <a:schemeClr val="tx2"/>
                </a:solidFill>
              </a:rPr>
              <a:t>To reduce the risk to As Low As Reasonably Practicable (ALARP)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smtClean="0">
                <a:solidFill>
                  <a:srgbClr val="0070C0"/>
                </a:solidFill>
              </a:rPr>
              <a:t>Risk Assessment process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7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>
                <a:solidFill>
                  <a:srgbClr val="0070C0"/>
                </a:solidFill>
              </a:rPr>
              <a:t>Risk Assessment process</a:t>
            </a:r>
            <a:endParaRPr lang="en-GB" u="sng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 bwMode="auto">
          <a:xfrm>
            <a:off x="792000" y="1583999"/>
            <a:ext cx="6400800" cy="4012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1" kern="0" dirty="0" smtClean="0"/>
              <a:t>Hierarchy of Controls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1. Elimination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2. Substitution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3. Engineering controls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4. Administrative controls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5. Personal Protective Equipment </a:t>
            </a:r>
          </a:p>
          <a:p>
            <a:endParaRPr lang="en-GB" sz="2400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>
          <a:xfrm>
            <a:off x="791999" y="3024000"/>
            <a:ext cx="7354473" cy="3011040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Risk Assessment Spreadsheet</a:t>
            </a:r>
          </a:p>
          <a:p>
            <a:r>
              <a:rPr lang="en-GB" sz="2400" dirty="0" smtClean="0">
                <a:solidFill>
                  <a:schemeClr val="tx2"/>
                </a:solidFill>
              </a:rPr>
              <a:t>Project risk assessment form 2018.xlsx</a:t>
            </a: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u="sng" dirty="0" smtClean="0">
                <a:solidFill>
                  <a:schemeClr val="tx2"/>
                </a:solidFill>
              </a:rPr>
              <a:t>Moodle courses</a:t>
            </a:r>
          </a:p>
          <a:p>
            <a:r>
              <a:rPr lang="en-GB" sz="2400" dirty="0" smtClean="0">
                <a:solidFill>
                  <a:schemeClr val="tx2"/>
                </a:solidFill>
              </a:rPr>
              <a:t>PX402 : Due Friday week 2 (12/10/18), 6 p.m.</a:t>
            </a:r>
          </a:p>
          <a:p>
            <a:r>
              <a:rPr lang="en-GB" sz="2400" dirty="0" smtClean="0">
                <a:solidFill>
                  <a:schemeClr val="tx2"/>
                </a:solidFill>
              </a:rPr>
              <a:t>PX319 : Due Thursday week 3 (18/10/18), 6 p.m.</a:t>
            </a:r>
            <a:endParaRPr lang="en-GB" sz="2400" dirty="0">
              <a:solidFill>
                <a:schemeClr val="tx2"/>
              </a:solidFill>
            </a:endParaRPr>
          </a:p>
          <a:p>
            <a:endParaRPr lang="en-GB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Title</a:t>
            </a:r>
            <a:endParaRPr lang="en-GB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999" y="1404000"/>
            <a:ext cx="6780350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List of hazards</a:t>
            </a:r>
            <a:endParaRPr lang="en-GB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6979951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795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Documents</a:t>
            </a:r>
            <a:endParaRPr lang="en-GB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646" b="8485"/>
          <a:stretch/>
        </p:blipFill>
        <p:spPr>
          <a:xfrm>
            <a:off x="900000" y="1404000"/>
            <a:ext cx="6989146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773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Plan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6" y="1404000"/>
            <a:ext cx="6274279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740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General RA (1 of 2)</a:t>
            </a:r>
            <a:endParaRPr lang="en-GB" sz="36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6918940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General RA (2 of 2)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7039492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Chemicals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7039492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267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 txBox="1">
            <a:spLocks/>
          </p:cNvSpPr>
          <p:nvPr/>
        </p:nvSpPr>
        <p:spPr bwMode="auto">
          <a:xfrm>
            <a:off x="791999" y="2850749"/>
            <a:ext cx="7216883" cy="352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30000"/>
              </a:lnSpc>
            </a:pPr>
            <a:r>
              <a:rPr lang="en-GB" b="1" kern="0" dirty="0">
                <a:solidFill>
                  <a:srgbClr val="0070C0"/>
                </a:solidFill>
              </a:rPr>
              <a:t>Laboratory work</a:t>
            </a:r>
          </a:p>
          <a:p>
            <a:pPr>
              <a:lnSpc>
                <a:spcPct val="130000"/>
              </a:lnSpc>
            </a:pPr>
            <a:r>
              <a:rPr lang="en-GB" b="1" kern="0" dirty="0">
                <a:solidFill>
                  <a:srgbClr val="0070C0"/>
                </a:solidFill>
              </a:rPr>
              <a:t>Office work</a:t>
            </a:r>
          </a:p>
          <a:p>
            <a:pPr>
              <a:lnSpc>
                <a:spcPct val="130000"/>
              </a:lnSpc>
            </a:pPr>
            <a:r>
              <a:rPr lang="en-GB" b="1" kern="0" dirty="0" smtClean="0">
                <a:solidFill>
                  <a:srgbClr val="0070C0"/>
                </a:solidFill>
              </a:rPr>
              <a:t>Risk Assessment process</a:t>
            </a:r>
          </a:p>
          <a:p>
            <a:pPr>
              <a:lnSpc>
                <a:spcPct val="130000"/>
              </a:lnSpc>
            </a:pPr>
            <a:r>
              <a:rPr lang="en-GB" b="1" kern="0" dirty="0" smtClean="0">
                <a:solidFill>
                  <a:srgbClr val="0070C0"/>
                </a:solidFill>
              </a:rPr>
              <a:t>Risk assessment – worked example</a:t>
            </a:r>
          </a:p>
          <a:p>
            <a:pPr>
              <a:lnSpc>
                <a:spcPct val="130000"/>
              </a:lnSpc>
            </a:pPr>
            <a:r>
              <a:rPr lang="en-GB" b="1" kern="0" dirty="0" smtClean="0">
                <a:solidFill>
                  <a:srgbClr val="0070C0"/>
                </a:solidFill>
              </a:rPr>
              <a:t>Advice and Guidance</a:t>
            </a:r>
          </a:p>
        </p:txBody>
      </p:sp>
    </p:spTree>
    <p:extLst>
      <p:ext uri="{BB962C8B-B14F-4D97-AF65-F5344CB8AC3E}">
        <p14:creationId xmlns:p14="http://schemas.microsoft.com/office/powerpoint/2010/main" val="176361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Ionising Radiation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7043448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610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Computer Space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3636" b="8889"/>
          <a:stretch/>
        </p:blipFill>
        <p:spPr>
          <a:xfrm>
            <a:off x="900005" y="1404000"/>
            <a:ext cx="6227667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35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Computer Space - Link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000" y="1584000"/>
            <a:ext cx="7410378" cy="4752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19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Worked Example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7121236" cy="5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7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Control Measures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999" y="1404000"/>
            <a:ext cx="2052000" cy="17198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168" y="1403998"/>
            <a:ext cx="2700000" cy="2456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3348001"/>
            <a:ext cx="2052000" cy="136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000" y="4932000"/>
            <a:ext cx="556550" cy="14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727" y="4187247"/>
            <a:ext cx="2700000" cy="2024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4372" y="1694949"/>
            <a:ext cx="2283927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" y="4940172"/>
            <a:ext cx="1236403" cy="140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00" y="4192917"/>
            <a:ext cx="2304000" cy="153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4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Worked Example - Title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6749734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798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Plan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6844248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457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General RA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000" y="1404000"/>
            <a:ext cx="7047420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8468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Chemicals</a:t>
            </a:r>
            <a:endParaRPr lang="en-GB" sz="36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3778" b="9091"/>
          <a:stretch/>
        </p:blipFill>
        <p:spPr>
          <a:xfrm>
            <a:off x="900001" y="1404000"/>
            <a:ext cx="6620571" cy="5004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735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Chemicals – MSDS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8229" t="25105" r="9431" b="5484"/>
          <a:stretch/>
        </p:blipFill>
        <p:spPr>
          <a:xfrm>
            <a:off x="900000" y="1368000"/>
            <a:ext cx="7252964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 bwMode="auto">
          <a:xfrm>
            <a:off x="2022764" y="2452255"/>
            <a:ext cx="4821381" cy="110836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000" y="1584000"/>
            <a:ext cx="3254483" cy="576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Lab Noticeboards</a:t>
            </a:r>
            <a:endParaRPr lang="en-GB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dirty="0" smtClean="0">
                <a:solidFill>
                  <a:srgbClr val="0070C0"/>
                </a:solidFill>
              </a:rPr>
              <a:t>Laboratory Work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064446" y="1568235"/>
            <a:ext cx="3503554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2800" kern="0" dirty="0" smtClean="0"/>
              <a:t>Restricted Access</a:t>
            </a:r>
            <a:endParaRPr lang="en-GB" sz="2800" kern="0" dirty="0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66000" y="2159999"/>
            <a:ext cx="1512000" cy="2052000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2000" y="2160000"/>
            <a:ext cx="1512000" cy="205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223" y="4369870"/>
            <a:ext cx="1512000" cy="201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2160000"/>
            <a:ext cx="3004718" cy="424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2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Chemicals MSDS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961" t="38523" r="13118" b="10578"/>
          <a:stretch/>
        </p:blipFill>
        <p:spPr>
          <a:xfrm>
            <a:off x="900000" y="1403999"/>
            <a:ext cx="7591612" cy="41101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Oval 2"/>
          <p:cNvSpPr/>
          <p:nvPr/>
        </p:nvSpPr>
        <p:spPr bwMode="auto">
          <a:xfrm>
            <a:off x="3810000" y="2078182"/>
            <a:ext cx="4419600" cy="205047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4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Chemicals MSDS</a:t>
            </a:r>
            <a:endParaRPr lang="en-GB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435" t="29293" r="14121" b="27879"/>
          <a:stretch/>
        </p:blipFill>
        <p:spPr>
          <a:xfrm>
            <a:off x="900000" y="1404000"/>
            <a:ext cx="7791115" cy="3492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 bwMode="auto">
          <a:xfrm>
            <a:off x="1039091" y="3671455"/>
            <a:ext cx="7528909" cy="122454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6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 smtClean="0"/>
              <a:t>Computer Space</a:t>
            </a:r>
            <a:endParaRPr lang="en-GB" sz="36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2" t="201" r="2323" b="5455"/>
          <a:stretch/>
        </p:blipFill>
        <p:spPr>
          <a:xfrm>
            <a:off x="900000" y="1404000"/>
            <a:ext cx="6786653" cy="5256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2576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u="sng" kern="0" dirty="0" smtClean="0"/>
              <a:t>Advice and Guidance</a:t>
            </a:r>
            <a:endParaRPr lang="en-GB" u="sng" kern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2000" y="1584000"/>
            <a:ext cx="7772400" cy="908943"/>
          </a:xfrm>
        </p:spPr>
        <p:txBody>
          <a:bodyPr/>
          <a:lstStyle/>
          <a:p>
            <a:r>
              <a:rPr lang="en-GB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Physics H&amp;S Web Pages</a:t>
            </a:r>
            <a:br>
              <a:rPr lang="en-GB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inSite</a:t>
            </a:r>
            <a:r>
              <a:rPr lang="en-GB" sz="3200" dirty="0" smtClean="0">
                <a:solidFill>
                  <a:srgbClr val="FF0000"/>
                </a:solidFill>
              </a:rPr>
              <a:t/>
            </a:r>
            <a:br>
              <a:rPr lang="en-GB" sz="3200" dirty="0" smtClean="0">
                <a:solidFill>
                  <a:srgbClr val="FF0000"/>
                </a:solidFill>
              </a:rPr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3200" dirty="0"/>
              <a:t/>
            </a:r>
            <a:br>
              <a:rPr lang="en-GB" sz="3200" dirty="0"/>
            </a:br>
            <a:endParaRPr lang="en-GB" sz="3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000" y="2160000"/>
            <a:ext cx="600555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5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u="sng" kern="0" dirty="0" smtClean="0"/>
              <a:t>Advice and Guidance</a:t>
            </a:r>
            <a:endParaRPr lang="en-GB" u="sng" kern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2000" y="1584000"/>
            <a:ext cx="7772400" cy="4518417"/>
          </a:xfrm>
        </p:spPr>
        <p:txBody>
          <a:bodyPr/>
          <a:lstStyle/>
          <a:p>
            <a:r>
              <a:rPr lang="en-GB" sz="3200" dirty="0">
                <a:solidFill>
                  <a:srgbClr val="FF0000"/>
                </a:solidFill>
              </a:rPr>
              <a:t>Health &amp; Safety</a:t>
            </a:r>
            <a:r>
              <a:rPr lang="en-GB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Web Pages</a:t>
            </a:r>
            <a:br>
              <a:rPr lang="en-GB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inSite</a:t>
            </a:r>
            <a:r>
              <a:rPr lang="en-GB" sz="3200" dirty="0" smtClean="0">
                <a:solidFill>
                  <a:srgbClr val="FF0000"/>
                </a:solidFill>
              </a:rPr>
              <a:t/>
            </a:r>
            <a:br>
              <a:rPr lang="en-GB" sz="3200" dirty="0" smtClean="0">
                <a:solidFill>
                  <a:srgbClr val="FF0000"/>
                </a:solidFill>
              </a:rPr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3200" dirty="0"/>
              <a:t/>
            </a:r>
            <a:br>
              <a:rPr lang="en-GB" sz="3200" dirty="0"/>
            </a:br>
            <a:endParaRPr lang="en-GB" sz="3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4000" y="2160000"/>
            <a:ext cx="588853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3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5F1E-248E-4348-B7CB-8B0EADF8E860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u="sng" kern="0" dirty="0" smtClean="0"/>
              <a:t>Advice and Guidance</a:t>
            </a:r>
            <a:endParaRPr lang="en-GB" u="sng" kern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92000" y="1584000"/>
            <a:ext cx="7772400" cy="3546265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 supervisor</a:t>
            </a:r>
            <a:br>
              <a:rPr lang="en-GB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GB" sz="3200" dirty="0" smtClean="0">
                <a:solidFill>
                  <a:srgbClr val="FF0000"/>
                </a:solidFill>
              </a:rPr>
              <a:t/>
            </a:r>
            <a:br>
              <a:rPr lang="en-GB" sz="3200" dirty="0" smtClean="0">
                <a:solidFill>
                  <a:srgbClr val="FF0000"/>
                </a:solidFill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John Horsler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/>
              <a:t>Health &amp; Safety </a:t>
            </a:r>
            <a:r>
              <a:rPr lang="en-GB" sz="2800" b="0" dirty="0" smtClean="0"/>
              <a:t>Officer (Room P 5.68)</a:t>
            </a:r>
            <a:br>
              <a:rPr lang="en-GB" sz="2800" b="0" dirty="0" smtClean="0"/>
            </a:br>
            <a:r>
              <a:rPr lang="en-GB" sz="2800" b="0" dirty="0" smtClean="0"/>
              <a:t>j.horsler@warwick.ac.uk</a:t>
            </a: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3200" dirty="0"/>
              <a:t/>
            </a:r>
            <a:br>
              <a:rPr lang="en-GB" sz="3200" dirty="0"/>
            </a:br>
            <a:endParaRPr lang="en-GB" sz="3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92000" y="1656000"/>
            <a:ext cx="7848600" cy="41446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en-GB" sz="3600" b="1" kern="0" dirty="0" smtClean="0"/>
              <a:t>Electricity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en-GB" sz="3600" b="1" kern="0" dirty="0" smtClean="0"/>
              <a:t>Ionising Radiation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en-GB" sz="3600" b="1" kern="0" dirty="0" smtClean="0"/>
              <a:t>Lasers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en-GB" sz="3600" b="1" kern="0" dirty="0" smtClean="0"/>
              <a:t>Compressed gases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en-GB" sz="3600" b="1" kern="0" dirty="0" smtClean="0"/>
              <a:t>Cryogenic liquids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dirty="0" smtClean="0">
                <a:solidFill>
                  <a:srgbClr val="0070C0"/>
                </a:solidFill>
              </a:rPr>
              <a:t>Laboratory Work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187" y="2440835"/>
            <a:ext cx="744830" cy="7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174" y="3276453"/>
            <a:ext cx="745174" cy="7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92" y="4897613"/>
            <a:ext cx="750000" cy="7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058" y="1656000"/>
            <a:ext cx="740000" cy="7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040" y="4120748"/>
            <a:ext cx="745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6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dirty="0" smtClean="0">
                <a:solidFill>
                  <a:srgbClr val="0070C0"/>
                </a:solidFill>
              </a:rPr>
              <a:t>Laboratory Work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92000" y="1656000"/>
            <a:ext cx="7772400" cy="443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3600" b="1" kern="0" dirty="0" smtClean="0">
                <a:solidFill>
                  <a:srgbClr val="FF0000"/>
                </a:solidFill>
              </a:rPr>
              <a:t>Chemicals</a:t>
            </a:r>
          </a:p>
          <a:p>
            <a:r>
              <a:rPr lang="en-GB" kern="0" dirty="0" smtClean="0"/>
              <a:t>Understand the hazards and precautions</a:t>
            </a:r>
          </a:p>
          <a:p>
            <a:r>
              <a:rPr lang="en-GB" kern="0" dirty="0" smtClean="0"/>
              <a:t>Safety data sheets</a:t>
            </a:r>
          </a:p>
          <a:p>
            <a:r>
              <a:rPr lang="en-GB" kern="0" dirty="0" smtClean="0"/>
              <a:t>Labelling (name, identity, permanent)</a:t>
            </a:r>
          </a:p>
          <a:p>
            <a:r>
              <a:rPr lang="en-GB" kern="0" dirty="0" smtClean="0"/>
              <a:t>Add to risk assessment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0" y="5076000"/>
            <a:ext cx="1078502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965" y="5076000"/>
            <a:ext cx="1080000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190" y="5076000"/>
            <a:ext cx="1078502" cy="10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26" y="5076000"/>
            <a:ext cx="1078502" cy="10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054" y="5076000"/>
            <a:ext cx="10815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0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792000" y="1584000"/>
            <a:ext cx="7812000" cy="4614669"/>
          </a:xfrm>
          <a:noFill/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Familiarise </a:t>
            </a:r>
            <a:r>
              <a:rPr lang="en-GB" sz="2800" dirty="0"/>
              <a:t>yourself with your laboratory and its environment </a:t>
            </a:r>
            <a:r>
              <a:rPr lang="en-GB" sz="2800" dirty="0" smtClean="0"/>
              <a:t>(“What do I do if…..)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Find out about safety devices and procedures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Ask staff to explain anything which is unfamiliar or unusual.</a:t>
            </a:r>
          </a:p>
          <a:p>
            <a:pPr marL="0" indent="0">
              <a:buNone/>
            </a:pPr>
            <a:endParaRPr lang="en-GB" sz="2800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dirty="0" smtClean="0">
                <a:solidFill>
                  <a:srgbClr val="0070C0"/>
                </a:solidFill>
              </a:rPr>
              <a:t>Laboratory Work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996" y="2427129"/>
            <a:ext cx="2869375" cy="97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74" y="3987796"/>
            <a:ext cx="1188000" cy="118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497" y="4095796"/>
            <a:ext cx="2915447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1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792000" y="1584000"/>
            <a:ext cx="7772400" cy="4435800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Long periods in front of a display screen.</a:t>
            </a:r>
          </a:p>
          <a:p>
            <a:pPr>
              <a:buNone/>
            </a:pPr>
            <a:r>
              <a:rPr lang="en-GB" dirty="0" smtClean="0"/>
              <a:t>Stress on your body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H&amp;S web pages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 smtClean="0"/>
              <a:t>Contact me!</a:t>
            </a:r>
          </a:p>
          <a:p>
            <a:pPr>
              <a:buNone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92000" y="720000"/>
            <a:ext cx="77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600" u="sng" kern="0" dirty="0" smtClean="0">
                <a:solidFill>
                  <a:srgbClr val="0070C0"/>
                </a:solidFill>
              </a:rPr>
              <a:t>Office Work</a:t>
            </a:r>
            <a:endParaRPr lang="en-GB" sz="3600" u="sng" kern="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"/>
          <a:stretch/>
        </p:blipFill>
        <p:spPr>
          <a:xfrm>
            <a:off x="3955982" y="2785258"/>
            <a:ext cx="3875923" cy="289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9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792000" y="1795756"/>
            <a:ext cx="7092000" cy="966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32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most important piece of advice for any aspect of Health &amp; Safety…</a:t>
            </a:r>
            <a:endParaRPr lang="en-GB" sz="24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496" y="3277772"/>
            <a:ext cx="5481427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2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2000" y="720000"/>
            <a:ext cx="7776000" cy="720000"/>
          </a:xfrm>
          <a:noFill/>
        </p:spPr>
        <p:txBody>
          <a:bodyPr/>
          <a:lstStyle/>
          <a:p>
            <a:r>
              <a:rPr lang="en-GB" sz="3600" u="sng" dirty="0">
                <a:solidFill>
                  <a:srgbClr val="0070C0"/>
                </a:solidFill>
              </a:rPr>
              <a:t>Risk Assessment process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 bwMode="auto">
          <a:xfrm>
            <a:off x="792000" y="1583999"/>
            <a:ext cx="6400800" cy="446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b="1" kern="0" dirty="0" smtClean="0"/>
              <a:t>Definitions</a:t>
            </a:r>
          </a:p>
          <a:p>
            <a:r>
              <a:rPr lang="en-GB" sz="2400" u="sng" kern="0" dirty="0" smtClean="0">
                <a:solidFill>
                  <a:schemeClr val="tx2"/>
                </a:solidFill>
              </a:rPr>
              <a:t>Hazard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The harm which might be caused by a task or event</a:t>
            </a:r>
            <a:endParaRPr lang="en-GB" sz="2400" kern="0" dirty="0">
              <a:solidFill>
                <a:schemeClr val="tx2"/>
              </a:solidFill>
            </a:endParaRPr>
          </a:p>
          <a:p>
            <a:r>
              <a:rPr lang="en-GB" sz="2400" u="sng" kern="0" dirty="0" smtClean="0">
                <a:solidFill>
                  <a:schemeClr val="tx2"/>
                </a:solidFill>
              </a:rPr>
              <a:t>Risk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combination of the likelihood of the occurrence of a </a:t>
            </a:r>
            <a:r>
              <a:rPr lang="en-US" sz="2400" dirty="0" smtClean="0"/>
              <a:t>hazard </a:t>
            </a:r>
            <a:r>
              <a:rPr lang="en-US" sz="2400" dirty="0"/>
              <a:t>and </a:t>
            </a:r>
            <a:r>
              <a:rPr lang="en-US" sz="2400" dirty="0" smtClean="0"/>
              <a:t>its severity</a:t>
            </a:r>
          </a:p>
          <a:p>
            <a:r>
              <a:rPr lang="en-GB" sz="2400" u="sng" kern="0" dirty="0" smtClean="0">
                <a:solidFill>
                  <a:schemeClr val="tx2"/>
                </a:solidFill>
              </a:rPr>
              <a:t>Risk Assessment</a:t>
            </a:r>
          </a:p>
          <a:p>
            <a:r>
              <a:rPr lang="en-GB" sz="2400" kern="0" dirty="0" smtClean="0">
                <a:solidFill>
                  <a:schemeClr val="tx2"/>
                </a:solidFill>
              </a:rPr>
              <a:t>A formal evaluation of the risks associated with a process and their reduction</a:t>
            </a:r>
          </a:p>
          <a:p>
            <a:endParaRPr lang="en-GB" sz="2400" kern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arwick_light_background">
  <a:themeElements>
    <a:clrScheme name="1_Warwick_light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Warwick_light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Warwick_light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rwick_light_backgrou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arwick_light_backgroun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rwick_light_backgroun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rwick_light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rwick_light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arwick_light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arwick_light_background">
  <a:themeElements>
    <a:clrScheme name="Warwick_light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Warwick_light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arwick_light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wick_light_backgroun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plate_warwick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_warwick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emplate_warwick_sky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risk assessments -  post grad</Template>
  <TotalTime>10315</TotalTime>
  <Words>1311</Words>
  <Application>Microsoft Office PowerPoint</Application>
  <PresentationFormat>On-screen Show (4:3)</PresentationFormat>
  <Paragraphs>338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Times New Roman</vt:lpstr>
      <vt:lpstr>1_Warwick_light_background</vt:lpstr>
      <vt:lpstr>Warwick_light_background</vt:lpstr>
      <vt:lpstr>template_warwick_skyblue</vt:lpstr>
      <vt:lpstr>1_template_warwick_skyblue</vt:lpstr>
      <vt:lpstr>2_template_warwick_skyblue</vt:lpstr>
      <vt:lpstr>Custom Design</vt:lpstr>
      <vt:lpstr>Final Year Projects Safety Information John Horsler</vt:lpstr>
      <vt:lpstr>PowerPoint Presentation</vt:lpstr>
      <vt:lpstr>Lab Noticeboards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Risk Assessment process</vt:lpstr>
      <vt:lpstr>PowerPoint Presentation</vt:lpstr>
      <vt:lpstr>Risk Assessment process</vt:lpstr>
      <vt:lpstr>PowerPoint Presentation</vt:lpstr>
      <vt:lpstr>Title</vt:lpstr>
      <vt:lpstr>List of hazards</vt:lpstr>
      <vt:lpstr>Documents</vt:lpstr>
      <vt:lpstr>Plan</vt:lpstr>
      <vt:lpstr>General RA (1 of 2)</vt:lpstr>
      <vt:lpstr>General RA (2 of 2)</vt:lpstr>
      <vt:lpstr>Chemicals</vt:lpstr>
      <vt:lpstr>Ionising Radiation</vt:lpstr>
      <vt:lpstr>Computer Space</vt:lpstr>
      <vt:lpstr>Computer Space - Link</vt:lpstr>
      <vt:lpstr>Worked Example</vt:lpstr>
      <vt:lpstr>Control Measures</vt:lpstr>
      <vt:lpstr>Worked Example - Title</vt:lpstr>
      <vt:lpstr>Plan</vt:lpstr>
      <vt:lpstr>General RA</vt:lpstr>
      <vt:lpstr>Chemicals</vt:lpstr>
      <vt:lpstr>Chemicals – MSDS</vt:lpstr>
      <vt:lpstr>Chemicals MSDS</vt:lpstr>
      <vt:lpstr>Chemicals MSDS</vt:lpstr>
      <vt:lpstr>Computer Space</vt:lpstr>
      <vt:lpstr>Physics H&amp;S Web Pages inSite     </vt:lpstr>
      <vt:lpstr>Health &amp; Safety Web Pages inSite       </vt:lpstr>
      <vt:lpstr>Project supervisor    John Horsler Health &amp; Safety Officer (Room P 5.68) j.horsler@warwick.ac.uk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and Safety at the  University of Warwick</dc:title>
  <dc:creator>J.Horsler@warwick.ac.uk</dc:creator>
  <cp:lastModifiedBy>Horsler, John</cp:lastModifiedBy>
  <cp:revision>356</cp:revision>
  <cp:lastPrinted>2018-10-04T08:48:29Z</cp:lastPrinted>
  <dcterms:created xsi:type="dcterms:W3CDTF">2008-09-22T19:47:26Z</dcterms:created>
  <dcterms:modified xsi:type="dcterms:W3CDTF">2018-10-08T08:39:29Z</dcterms:modified>
</cp:coreProperties>
</file>